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1089600"/>
  <p:notesSz cx="39179500" cy="302752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3399"/>
    <a:srgbClr val="D7C29E"/>
    <a:srgbClr val="FF9900"/>
    <a:srgbClr val="993300"/>
    <a:srgbClr val="008000"/>
    <a:srgbClr val="808000"/>
    <a:srgbClr val="A3DB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ferSingleView="1">
    <p:restoredLeft sz="8791" autoAdjust="0"/>
    <p:restoredTop sz="95818" autoAdjust="0"/>
  </p:normalViewPr>
  <p:slideViewPr>
    <p:cSldViewPr snapToGrid="0">
      <p:cViewPr varScale="1">
        <p:scale>
          <a:sx n="28" d="100"/>
          <a:sy n="28" d="100"/>
        </p:scale>
        <p:origin x="-378" y="-108"/>
      </p:cViewPr>
      <p:guideLst>
        <p:guide orient="horz" pos="14759"/>
        <p:guide pos="2401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9658350"/>
            <a:ext cx="37306250"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7618075"/>
            <a:ext cx="30724475"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77D148-1059-47E6-AB71-2E929FAD55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E87633-AE3B-4880-848F-FE3E2F355B3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244600"/>
            <a:ext cx="9875837" cy="26527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244600"/>
            <a:ext cx="29475113" cy="2652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0134E1C-01C9-4CF2-8807-993F5AE8D72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A79DE5-9A16-4AE0-8BD1-7066FA422CF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9978688"/>
            <a:ext cx="37307838"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177838"/>
            <a:ext cx="37307838"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63A596-CB7F-4C73-A8F4-0C6BCD10976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254875"/>
            <a:ext cx="19675475"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254875"/>
            <a:ext cx="19675475"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8C83DCD-04FB-404E-B059-95371FBEA84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6959600"/>
            <a:ext cx="19392900"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9859963"/>
            <a:ext cx="19392900"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6959600"/>
            <a:ext cx="19400837"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9859963"/>
            <a:ext cx="19400837"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1338AB2-130E-47FE-86FB-C7F7F6B3E0B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B747784-9F44-4B04-A7D2-81C5D1ABCF1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BBAC34D-95AE-46EC-BAE5-2AC1590A0C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238250"/>
            <a:ext cx="14439900"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238250"/>
            <a:ext cx="2453640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505575"/>
            <a:ext cx="14439900"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989782-BD27-46AF-A791-F55D49D2DC4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1763038"/>
            <a:ext cx="26335037"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778125"/>
            <a:ext cx="26335037"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602663" y="24331613"/>
            <a:ext cx="26335037"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3759A64-FF9F-46AD-BBAB-9F16B0C5D94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244600"/>
            <a:ext cx="39503350" cy="5181600"/>
          </a:xfrm>
          <a:prstGeom prst="rect">
            <a:avLst/>
          </a:prstGeom>
          <a:noFill/>
          <a:ln w="9525">
            <a:noFill/>
            <a:miter lim="800000"/>
            <a:headEnd/>
            <a:tailEnd/>
          </a:ln>
        </p:spPr>
        <p:txBody>
          <a:bodyPr vert="horz" wrap="square" lIns="428387" tIns="214194" rIns="428387" bIns="21419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254875"/>
            <a:ext cx="39503350" cy="20516850"/>
          </a:xfrm>
          <a:prstGeom prst="rect">
            <a:avLst/>
          </a:prstGeom>
          <a:noFill/>
          <a:ln w="9525">
            <a:noFill/>
            <a:miter lim="800000"/>
            <a:headEnd/>
            <a:tailEnd/>
          </a:ln>
        </p:spPr>
        <p:txBody>
          <a:bodyPr vert="horz" wrap="square" lIns="428387" tIns="214194" rIns="428387" bIns="2141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8311475"/>
            <a:ext cx="10242550" cy="2159000"/>
          </a:xfrm>
          <a:prstGeom prst="rect">
            <a:avLst/>
          </a:prstGeom>
          <a:noFill/>
          <a:ln w="9525">
            <a:noFill/>
            <a:miter lim="800000"/>
            <a:headEnd/>
            <a:tailEnd/>
          </a:ln>
          <a:effectLst/>
        </p:spPr>
        <p:txBody>
          <a:bodyPr vert="horz" wrap="square" lIns="428387" tIns="214194" rIns="428387" bIns="214194" numCol="1" anchor="t" anchorCtr="0" compatLnSpc="1">
            <a:prstTxWarp prst="textNoShape">
              <a:avLst/>
            </a:prstTxWarp>
          </a:bodyPr>
          <a:lstStyle>
            <a:lvl1pPr>
              <a:spcBef>
                <a:spcPct val="0"/>
              </a:spcBef>
              <a:defRPr sz="6600" dirty="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14995525" y="28311475"/>
            <a:ext cx="13900150" cy="2159000"/>
          </a:xfrm>
          <a:prstGeom prst="rect">
            <a:avLst/>
          </a:prstGeom>
          <a:noFill/>
          <a:ln w="9525">
            <a:noFill/>
            <a:miter lim="800000"/>
            <a:headEnd/>
            <a:tailEnd/>
          </a:ln>
          <a:effectLst/>
        </p:spPr>
        <p:txBody>
          <a:bodyPr vert="horz" wrap="square" lIns="428387" tIns="214194" rIns="428387" bIns="214194" numCol="1" anchor="t" anchorCtr="0" compatLnSpc="1">
            <a:prstTxWarp prst="textNoShape">
              <a:avLst/>
            </a:prstTxWarp>
          </a:bodyPr>
          <a:lstStyle>
            <a:lvl1pPr algn="ctr">
              <a:spcBef>
                <a:spcPct val="0"/>
              </a:spcBef>
              <a:defRPr sz="66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31454725" y="28311475"/>
            <a:ext cx="10242550" cy="2159000"/>
          </a:xfrm>
          <a:prstGeom prst="rect">
            <a:avLst/>
          </a:prstGeom>
          <a:noFill/>
          <a:ln w="9525">
            <a:noFill/>
            <a:miter lim="800000"/>
            <a:headEnd/>
            <a:tailEnd/>
          </a:ln>
          <a:effectLst/>
        </p:spPr>
        <p:txBody>
          <a:bodyPr vert="horz" wrap="square" lIns="428387" tIns="214194" rIns="428387" bIns="214194" numCol="1" anchor="t" anchorCtr="0" compatLnSpc="1">
            <a:prstTxWarp prst="textNoShape">
              <a:avLst/>
            </a:prstTxWarp>
          </a:bodyPr>
          <a:lstStyle>
            <a:lvl1pPr algn="r">
              <a:spcBef>
                <a:spcPct val="0"/>
              </a:spcBef>
              <a:defRPr sz="6600">
                <a:cs typeface="+mn-cs"/>
              </a:defRPr>
            </a:lvl1pPr>
          </a:lstStyle>
          <a:p>
            <a:pPr>
              <a:defRPr/>
            </a:pPr>
            <a:fld id="{291A3E0F-931D-4417-90C1-FA4AA06A72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283075" rtl="0" eaLnBrk="0" fontAlgn="base" hangingPunct="0">
        <a:spcBef>
          <a:spcPct val="0"/>
        </a:spcBef>
        <a:spcAft>
          <a:spcPct val="0"/>
        </a:spcAft>
        <a:defRPr sz="20600">
          <a:solidFill>
            <a:schemeClr val="tx2"/>
          </a:solidFill>
          <a:latin typeface="+mj-lt"/>
          <a:ea typeface="+mj-ea"/>
          <a:cs typeface="+mj-cs"/>
        </a:defRPr>
      </a:lvl1pPr>
      <a:lvl2pPr algn="ctr" defTabSz="4283075" rtl="0" eaLnBrk="0" fontAlgn="base" hangingPunct="0">
        <a:spcBef>
          <a:spcPct val="0"/>
        </a:spcBef>
        <a:spcAft>
          <a:spcPct val="0"/>
        </a:spcAft>
        <a:defRPr sz="20600">
          <a:solidFill>
            <a:schemeClr val="tx2"/>
          </a:solidFill>
          <a:latin typeface="Arial" pitchFamily="34" charset="0"/>
        </a:defRPr>
      </a:lvl2pPr>
      <a:lvl3pPr algn="ctr" defTabSz="4283075" rtl="0" eaLnBrk="0" fontAlgn="base" hangingPunct="0">
        <a:spcBef>
          <a:spcPct val="0"/>
        </a:spcBef>
        <a:spcAft>
          <a:spcPct val="0"/>
        </a:spcAft>
        <a:defRPr sz="20600">
          <a:solidFill>
            <a:schemeClr val="tx2"/>
          </a:solidFill>
          <a:latin typeface="Arial" pitchFamily="34" charset="0"/>
        </a:defRPr>
      </a:lvl3pPr>
      <a:lvl4pPr algn="ctr" defTabSz="4283075" rtl="0" eaLnBrk="0" fontAlgn="base" hangingPunct="0">
        <a:spcBef>
          <a:spcPct val="0"/>
        </a:spcBef>
        <a:spcAft>
          <a:spcPct val="0"/>
        </a:spcAft>
        <a:defRPr sz="20600">
          <a:solidFill>
            <a:schemeClr val="tx2"/>
          </a:solidFill>
          <a:latin typeface="Arial" pitchFamily="34" charset="0"/>
        </a:defRPr>
      </a:lvl4pPr>
      <a:lvl5pPr algn="ctr" defTabSz="4283075" rtl="0" eaLnBrk="0" fontAlgn="base" hangingPunct="0">
        <a:spcBef>
          <a:spcPct val="0"/>
        </a:spcBef>
        <a:spcAft>
          <a:spcPct val="0"/>
        </a:spcAft>
        <a:defRPr sz="20600">
          <a:solidFill>
            <a:schemeClr val="tx2"/>
          </a:solidFill>
          <a:latin typeface="Arial" pitchFamily="34" charset="0"/>
        </a:defRPr>
      </a:lvl5pPr>
      <a:lvl6pPr marL="457200" algn="ctr" defTabSz="4283075" rtl="0" fontAlgn="base">
        <a:spcBef>
          <a:spcPct val="0"/>
        </a:spcBef>
        <a:spcAft>
          <a:spcPct val="0"/>
        </a:spcAft>
        <a:defRPr sz="20600">
          <a:solidFill>
            <a:schemeClr val="tx2"/>
          </a:solidFill>
          <a:latin typeface="Arial" pitchFamily="34" charset="0"/>
        </a:defRPr>
      </a:lvl6pPr>
      <a:lvl7pPr marL="914400" algn="ctr" defTabSz="4283075" rtl="0" fontAlgn="base">
        <a:spcBef>
          <a:spcPct val="0"/>
        </a:spcBef>
        <a:spcAft>
          <a:spcPct val="0"/>
        </a:spcAft>
        <a:defRPr sz="20600">
          <a:solidFill>
            <a:schemeClr val="tx2"/>
          </a:solidFill>
          <a:latin typeface="Arial" pitchFamily="34" charset="0"/>
        </a:defRPr>
      </a:lvl7pPr>
      <a:lvl8pPr marL="1371600" algn="ctr" defTabSz="4283075" rtl="0" fontAlgn="base">
        <a:spcBef>
          <a:spcPct val="0"/>
        </a:spcBef>
        <a:spcAft>
          <a:spcPct val="0"/>
        </a:spcAft>
        <a:defRPr sz="20600">
          <a:solidFill>
            <a:schemeClr val="tx2"/>
          </a:solidFill>
          <a:latin typeface="Arial" pitchFamily="34" charset="0"/>
        </a:defRPr>
      </a:lvl8pPr>
      <a:lvl9pPr marL="1828800" algn="ctr" defTabSz="4283075" rtl="0" fontAlgn="base">
        <a:spcBef>
          <a:spcPct val="0"/>
        </a:spcBef>
        <a:spcAft>
          <a:spcPct val="0"/>
        </a:spcAft>
        <a:defRPr sz="20600">
          <a:solidFill>
            <a:schemeClr val="tx2"/>
          </a:solidFill>
          <a:latin typeface="Arial" pitchFamily="34" charset="0"/>
        </a:defRPr>
      </a:lvl9pPr>
    </p:titleStyle>
    <p:bodyStyle>
      <a:lvl1pPr marL="1606550" indent="-1606550" algn="l" defTabSz="4283075" rtl="0" eaLnBrk="0" fontAlgn="base" hangingPunct="0">
        <a:spcBef>
          <a:spcPct val="20000"/>
        </a:spcBef>
        <a:spcAft>
          <a:spcPct val="0"/>
        </a:spcAft>
        <a:buChar char="•"/>
        <a:defRPr sz="15000">
          <a:solidFill>
            <a:schemeClr val="tx1"/>
          </a:solidFill>
          <a:latin typeface="+mn-lt"/>
          <a:ea typeface="+mn-ea"/>
          <a:cs typeface="+mn-cs"/>
        </a:defRPr>
      </a:lvl1pPr>
      <a:lvl2pPr marL="3481388" indent="-1339850" algn="l" defTabSz="4283075" rtl="0" eaLnBrk="0" fontAlgn="base" hangingPunct="0">
        <a:spcBef>
          <a:spcPct val="20000"/>
        </a:spcBef>
        <a:spcAft>
          <a:spcPct val="0"/>
        </a:spcAft>
        <a:buChar char="–"/>
        <a:defRPr sz="13100">
          <a:solidFill>
            <a:schemeClr val="tx1"/>
          </a:solidFill>
          <a:latin typeface="+mn-lt"/>
        </a:defRPr>
      </a:lvl2pPr>
      <a:lvl3pPr marL="5354638" indent="-1071563" algn="l" defTabSz="4283075" rtl="0" eaLnBrk="0" fontAlgn="base" hangingPunct="0">
        <a:spcBef>
          <a:spcPct val="20000"/>
        </a:spcBef>
        <a:spcAft>
          <a:spcPct val="0"/>
        </a:spcAft>
        <a:buChar char="•"/>
        <a:defRPr sz="11200">
          <a:solidFill>
            <a:schemeClr val="tx1"/>
          </a:solidFill>
          <a:latin typeface="+mn-lt"/>
        </a:defRPr>
      </a:lvl3pPr>
      <a:lvl4pPr marL="7496175" indent="-1071563" algn="l" defTabSz="4283075" rtl="0" eaLnBrk="0" fontAlgn="base" hangingPunct="0">
        <a:spcBef>
          <a:spcPct val="20000"/>
        </a:spcBef>
        <a:spcAft>
          <a:spcPct val="0"/>
        </a:spcAft>
        <a:buChar char="–"/>
        <a:defRPr sz="9400">
          <a:solidFill>
            <a:schemeClr val="tx1"/>
          </a:solidFill>
          <a:latin typeface="+mn-lt"/>
        </a:defRPr>
      </a:lvl4pPr>
      <a:lvl5pPr marL="9639300" indent="-1071563" algn="l" defTabSz="4283075" rtl="0" eaLnBrk="0" fontAlgn="base" hangingPunct="0">
        <a:spcBef>
          <a:spcPct val="20000"/>
        </a:spcBef>
        <a:spcAft>
          <a:spcPct val="0"/>
        </a:spcAft>
        <a:buChar char="»"/>
        <a:defRPr sz="9400">
          <a:solidFill>
            <a:schemeClr val="tx1"/>
          </a:solidFill>
          <a:latin typeface="+mn-lt"/>
        </a:defRPr>
      </a:lvl5pPr>
      <a:lvl6pPr marL="10096500" indent="-1071563" algn="l" defTabSz="4283075" rtl="0" fontAlgn="base">
        <a:spcBef>
          <a:spcPct val="20000"/>
        </a:spcBef>
        <a:spcAft>
          <a:spcPct val="0"/>
        </a:spcAft>
        <a:buChar char="»"/>
        <a:defRPr sz="9400">
          <a:solidFill>
            <a:schemeClr val="tx1"/>
          </a:solidFill>
          <a:latin typeface="+mn-lt"/>
        </a:defRPr>
      </a:lvl6pPr>
      <a:lvl7pPr marL="10553700" indent="-1071563" algn="l" defTabSz="4283075" rtl="0" fontAlgn="base">
        <a:spcBef>
          <a:spcPct val="20000"/>
        </a:spcBef>
        <a:spcAft>
          <a:spcPct val="0"/>
        </a:spcAft>
        <a:buChar char="»"/>
        <a:defRPr sz="9400">
          <a:solidFill>
            <a:schemeClr val="tx1"/>
          </a:solidFill>
          <a:latin typeface="+mn-lt"/>
        </a:defRPr>
      </a:lvl7pPr>
      <a:lvl8pPr marL="11010900" indent="-1071563" algn="l" defTabSz="4283075" rtl="0" fontAlgn="base">
        <a:spcBef>
          <a:spcPct val="20000"/>
        </a:spcBef>
        <a:spcAft>
          <a:spcPct val="0"/>
        </a:spcAft>
        <a:buChar char="»"/>
        <a:defRPr sz="9400">
          <a:solidFill>
            <a:schemeClr val="tx1"/>
          </a:solidFill>
          <a:latin typeface="+mn-lt"/>
        </a:defRPr>
      </a:lvl8pPr>
      <a:lvl9pPr marL="11468100" indent="-1071563" algn="l" defTabSz="4283075" rtl="0" fontAlgn="base">
        <a:spcBef>
          <a:spcPct val="20000"/>
        </a:spcBef>
        <a:spcAft>
          <a:spcPct val="0"/>
        </a:spcAft>
        <a:buChar char="»"/>
        <a:defRPr sz="9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l="6627" t="4545"/>
          <a:stretch>
            <a:fillRect/>
          </a:stretch>
        </p:blipFill>
        <p:spPr bwMode="auto">
          <a:xfrm>
            <a:off x="20955000" y="11171455"/>
            <a:ext cx="9978082" cy="13903633"/>
          </a:xfrm>
          <a:prstGeom prst="rect">
            <a:avLst/>
          </a:prstGeom>
          <a:noFill/>
          <a:ln w="9525">
            <a:noFill/>
            <a:miter lim="800000"/>
            <a:headEnd/>
            <a:tailEnd/>
          </a:ln>
          <a:effectLst/>
        </p:spPr>
      </p:pic>
      <p:sp>
        <p:nvSpPr>
          <p:cNvPr id="69" name="Rectangle 68"/>
          <p:cNvSpPr/>
          <p:nvPr/>
        </p:nvSpPr>
        <p:spPr>
          <a:xfrm>
            <a:off x="31933244" y="24541782"/>
            <a:ext cx="3107870" cy="6001643"/>
          </a:xfrm>
          <a:prstGeom prst="rect">
            <a:avLst/>
          </a:prstGeom>
        </p:spPr>
        <p:txBody>
          <a:bodyPr wrap="square">
            <a:spAutoFit/>
          </a:bodyPr>
          <a:lstStyle/>
          <a:p>
            <a:r>
              <a:rPr lang="en-US" sz="2400" dirty="0" smtClean="0">
                <a:latin typeface="Calibri" pitchFamily="34" charset="0"/>
              </a:rPr>
              <a:t>The approximate 2-year VOD recovery lag, relative to NDVI, is consistent with greater VOD sensitivity to photosynthetic and non-photosynthetic woody biomass and is related to percent tree cover loss within fire perimeters.  Plot (right) is normalized post-fire percent tree cover loss (PTC</a:t>
            </a:r>
            <a:r>
              <a:rPr lang="en-US" sz="2400" baseline="-25000" dirty="0" smtClean="0">
                <a:latin typeface="Calibri" pitchFamily="34" charset="0"/>
              </a:rPr>
              <a:t>2003</a:t>
            </a:r>
            <a:r>
              <a:rPr lang="en-US" sz="2400" dirty="0" smtClean="0">
                <a:latin typeface="Calibri" pitchFamily="34" charset="0"/>
              </a:rPr>
              <a:t> – PTC</a:t>
            </a:r>
            <a:r>
              <a:rPr lang="en-US" sz="2400" baseline="-25000" dirty="0" smtClean="0">
                <a:latin typeface="Calibri" pitchFamily="34" charset="0"/>
              </a:rPr>
              <a:t>2005</a:t>
            </a:r>
            <a:r>
              <a:rPr lang="en-US" sz="2400" dirty="0" smtClean="0">
                <a:latin typeface="Calibri" pitchFamily="34" charset="0"/>
              </a:rPr>
              <a:t> / PTC</a:t>
            </a:r>
            <a:r>
              <a:rPr lang="en-US" sz="2400" baseline="-25000" dirty="0" smtClean="0">
                <a:latin typeface="Calibri" pitchFamily="34" charset="0"/>
              </a:rPr>
              <a:t>2003</a:t>
            </a:r>
            <a:r>
              <a:rPr lang="en-US" sz="2400" dirty="0" smtClean="0">
                <a:latin typeface="Calibri" pitchFamily="34" charset="0"/>
              </a:rPr>
              <a:t>) versus the years to recovery.</a:t>
            </a:r>
          </a:p>
        </p:txBody>
      </p:sp>
      <p:pic>
        <p:nvPicPr>
          <p:cNvPr id="1027" name="Picture 3" descr="Y:\Fire_Phenology\Plots_Figures_Final\Fire_Reference_map_IDs.jpg"/>
          <p:cNvPicPr>
            <a:picLocks noChangeAspect="1" noChangeArrowheads="1"/>
          </p:cNvPicPr>
          <p:nvPr/>
        </p:nvPicPr>
        <p:blipFill>
          <a:blip r:embed="rId3" cstate="print"/>
          <a:srcRect l="8524" t="8906" r="10592" b="12742"/>
          <a:stretch>
            <a:fillRect/>
          </a:stretch>
        </p:blipFill>
        <p:spPr bwMode="auto">
          <a:xfrm>
            <a:off x="32657" y="12693199"/>
            <a:ext cx="9444576" cy="8174718"/>
          </a:xfrm>
          <a:prstGeom prst="rect">
            <a:avLst/>
          </a:prstGeom>
          <a:noFill/>
        </p:spPr>
      </p:pic>
      <p:sp>
        <p:nvSpPr>
          <p:cNvPr id="13319" name="Rectangle 32"/>
          <p:cNvSpPr>
            <a:spLocks noChangeArrowheads="1"/>
          </p:cNvSpPr>
          <p:nvPr/>
        </p:nvSpPr>
        <p:spPr bwMode="auto">
          <a:xfrm>
            <a:off x="4720910" y="65314"/>
            <a:ext cx="34402341" cy="3624943"/>
          </a:xfrm>
          <a:prstGeom prst="rect">
            <a:avLst/>
          </a:prstGeom>
          <a:noFill/>
          <a:ln w="9525">
            <a:noFill/>
            <a:miter lim="800000"/>
            <a:headEnd/>
            <a:tailEnd/>
          </a:ln>
        </p:spPr>
        <p:txBody>
          <a:bodyPr lIns="417938" tIns="208968" rIns="417938" bIns="208968" anchor="ctr"/>
          <a:lstStyle/>
          <a:p>
            <a:pPr algn="ctr">
              <a:spcAft>
                <a:spcPts val="1800"/>
              </a:spcAft>
            </a:pPr>
            <a:r>
              <a:rPr lang="en-US" sz="6000" b="1" dirty="0" smtClean="0">
                <a:solidFill>
                  <a:schemeClr val="accent1">
                    <a:lumMod val="25000"/>
                  </a:schemeClr>
                </a:solidFill>
                <a:latin typeface="Tahoma" pitchFamily="34" charset="0"/>
                <a:cs typeface="Tahoma" pitchFamily="34" charset="0"/>
              </a:rPr>
              <a:t>Satellite Microwave Detection of Boreal Forest Recovery from Large-Scale Wildfires</a:t>
            </a:r>
          </a:p>
          <a:p>
            <a:pPr algn="ctr">
              <a:spcAft>
                <a:spcPts val="1200"/>
              </a:spcAft>
            </a:pPr>
            <a:r>
              <a:rPr lang="en-US" sz="4300" b="1" u="sng" dirty="0" smtClean="0">
                <a:solidFill>
                  <a:schemeClr val="tx2"/>
                </a:solidFill>
                <a:latin typeface="Century Schoolbook" pitchFamily="18" charset="0"/>
              </a:rPr>
              <a:t>Matthew </a:t>
            </a:r>
            <a:r>
              <a:rPr lang="en-US" sz="4300" b="1" u="sng" dirty="0">
                <a:solidFill>
                  <a:schemeClr val="tx2"/>
                </a:solidFill>
                <a:latin typeface="Century Schoolbook" pitchFamily="18" charset="0"/>
              </a:rPr>
              <a:t>O. Jones</a:t>
            </a:r>
            <a:r>
              <a:rPr lang="en-US" sz="4300" b="1" baseline="30000" dirty="0">
                <a:solidFill>
                  <a:schemeClr val="tx2"/>
                </a:solidFill>
                <a:latin typeface="Century Schoolbook" pitchFamily="18" charset="0"/>
              </a:rPr>
              <a:t>1,2</a:t>
            </a:r>
            <a:r>
              <a:rPr lang="en-US" sz="4300" b="1" dirty="0">
                <a:solidFill>
                  <a:schemeClr val="tx2"/>
                </a:solidFill>
                <a:latin typeface="Century Schoolbook" pitchFamily="18" charset="0"/>
              </a:rPr>
              <a:t>, John S. </a:t>
            </a:r>
            <a:r>
              <a:rPr lang="en-US" sz="4300" b="1" dirty="0" smtClean="0">
                <a:solidFill>
                  <a:schemeClr val="tx2"/>
                </a:solidFill>
                <a:latin typeface="Century Schoolbook" pitchFamily="18" charset="0"/>
              </a:rPr>
              <a:t>Kimball</a:t>
            </a:r>
            <a:r>
              <a:rPr lang="en-US" sz="4300" b="1" baseline="30000" dirty="0" smtClean="0">
                <a:solidFill>
                  <a:schemeClr val="tx2"/>
                </a:solidFill>
                <a:latin typeface="Century Schoolbook" pitchFamily="18" charset="0"/>
              </a:rPr>
              <a:t>1,2</a:t>
            </a:r>
            <a:r>
              <a:rPr lang="en-US" sz="4300" b="1" dirty="0" smtClean="0">
                <a:solidFill>
                  <a:schemeClr val="tx2"/>
                </a:solidFill>
                <a:latin typeface="Century Schoolbook" pitchFamily="18" charset="0"/>
              </a:rPr>
              <a:t>, Lucas </a:t>
            </a:r>
            <a:r>
              <a:rPr lang="en-US" sz="4300" b="1" dirty="0">
                <a:solidFill>
                  <a:schemeClr val="tx2"/>
                </a:solidFill>
                <a:latin typeface="Century Schoolbook" pitchFamily="18" charset="0"/>
              </a:rPr>
              <a:t>A. </a:t>
            </a:r>
            <a:r>
              <a:rPr lang="en-US" sz="4300" b="1" dirty="0" smtClean="0">
                <a:solidFill>
                  <a:schemeClr val="tx2"/>
                </a:solidFill>
                <a:latin typeface="Century Schoolbook" pitchFamily="18" charset="0"/>
              </a:rPr>
              <a:t>Jones</a:t>
            </a:r>
            <a:r>
              <a:rPr lang="en-US" sz="4300" b="1" baseline="30000" dirty="0" smtClean="0">
                <a:solidFill>
                  <a:schemeClr val="tx2"/>
                </a:solidFill>
                <a:latin typeface="Century Schoolbook" pitchFamily="18" charset="0"/>
              </a:rPr>
              <a:t>1,2</a:t>
            </a:r>
            <a:r>
              <a:rPr lang="en-US" sz="4300" b="1" dirty="0" smtClean="0">
                <a:solidFill>
                  <a:schemeClr val="tx2"/>
                </a:solidFill>
                <a:latin typeface="Century Schoolbook" pitchFamily="18" charset="0"/>
              </a:rPr>
              <a:t>, Kyle C. McDonald</a:t>
            </a:r>
            <a:r>
              <a:rPr lang="en-US" sz="4300" b="1" baseline="30000" dirty="0" smtClean="0">
                <a:solidFill>
                  <a:schemeClr val="tx2"/>
                </a:solidFill>
                <a:latin typeface="Century Schoolbook" pitchFamily="18" charset="0"/>
              </a:rPr>
              <a:t>3,4 </a:t>
            </a:r>
            <a:endParaRPr lang="en-US" sz="4300" b="1" baseline="30000" dirty="0">
              <a:solidFill>
                <a:schemeClr val="tx2"/>
              </a:solidFill>
              <a:latin typeface="Century Schoolbook" pitchFamily="18" charset="0"/>
            </a:endParaRPr>
          </a:p>
          <a:p>
            <a:pPr algn="ctr">
              <a:spcAft>
                <a:spcPts val="1200"/>
              </a:spcAft>
            </a:pPr>
            <a:r>
              <a:rPr lang="en-US" sz="2600" baseline="30000" dirty="0" smtClean="0">
                <a:solidFill>
                  <a:schemeClr val="tx2"/>
                </a:solidFill>
                <a:latin typeface="Century Schoolbook" pitchFamily="18" charset="0"/>
              </a:rPr>
              <a:t>1</a:t>
            </a:r>
            <a:r>
              <a:rPr lang="en-US" sz="2600" i="1" dirty="0" smtClean="0">
                <a:solidFill>
                  <a:schemeClr val="tx2"/>
                </a:solidFill>
                <a:latin typeface="Century Schoolbook" pitchFamily="18" charset="0"/>
              </a:rPr>
              <a:t>The </a:t>
            </a:r>
            <a:r>
              <a:rPr lang="en-US" sz="2600" i="1" dirty="0">
                <a:solidFill>
                  <a:schemeClr val="tx2"/>
                </a:solidFill>
                <a:latin typeface="Century Schoolbook" pitchFamily="18" charset="0"/>
              </a:rPr>
              <a:t>University of Montana Flathead Lake Biological Station</a:t>
            </a:r>
            <a:r>
              <a:rPr lang="en-US" sz="2600" dirty="0">
                <a:solidFill>
                  <a:schemeClr val="tx2"/>
                </a:solidFill>
                <a:latin typeface="Century Schoolbook" pitchFamily="18" charset="0"/>
              </a:rPr>
              <a:t>, Polson, </a:t>
            </a:r>
            <a:r>
              <a:rPr lang="en-US" sz="2600" dirty="0" smtClean="0">
                <a:solidFill>
                  <a:schemeClr val="tx2"/>
                </a:solidFill>
                <a:latin typeface="Century Schoolbook" pitchFamily="18" charset="0"/>
              </a:rPr>
              <a:t>MT  </a:t>
            </a:r>
            <a:r>
              <a:rPr lang="en-US" sz="2600" baseline="30000" dirty="0" smtClean="0">
                <a:solidFill>
                  <a:schemeClr val="tx2"/>
                </a:solidFill>
                <a:latin typeface="Century Schoolbook" pitchFamily="18" charset="0"/>
              </a:rPr>
              <a:t>2</a:t>
            </a:r>
            <a:r>
              <a:rPr lang="en-US" sz="2600" i="1" dirty="0" smtClean="0">
                <a:solidFill>
                  <a:schemeClr val="tx2"/>
                </a:solidFill>
                <a:latin typeface="Century Schoolbook" pitchFamily="18" charset="0"/>
              </a:rPr>
              <a:t>Numerical </a:t>
            </a:r>
            <a:r>
              <a:rPr lang="en-US" sz="2600" i="1" dirty="0">
                <a:solidFill>
                  <a:schemeClr val="tx2"/>
                </a:solidFill>
                <a:latin typeface="Century Schoolbook" pitchFamily="18" charset="0"/>
              </a:rPr>
              <a:t>Terradynamic Simulation Group, </a:t>
            </a:r>
            <a:r>
              <a:rPr lang="en-US" sz="2600" dirty="0">
                <a:solidFill>
                  <a:schemeClr val="tx2"/>
                </a:solidFill>
                <a:latin typeface="Century Schoolbook" pitchFamily="18" charset="0"/>
              </a:rPr>
              <a:t>The University of Montana, Missoula, </a:t>
            </a:r>
            <a:r>
              <a:rPr lang="en-US" sz="2600" dirty="0" smtClean="0">
                <a:solidFill>
                  <a:schemeClr val="tx2"/>
                </a:solidFill>
                <a:latin typeface="Century Schoolbook" pitchFamily="18" charset="0"/>
              </a:rPr>
              <a:t>MT</a:t>
            </a:r>
          </a:p>
          <a:p>
            <a:pPr algn="ctr">
              <a:spcAft>
                <a:spcPts val="1200"/>
              </a:spcAft>
            </a:pPr>
            <a:r>
              <a:rPr lang="en-US" sz="2400" baseline="30000" dirty="0" smtClean="0">
                <a:solidFill>
                  <a:schemeClr val="tx2"/>
                </a:solidFill>
                <a:latin typeface="Century Schoolbook" pitchFamily="18" charset="0"/>
              </a:rPr>
              <a:t>3</a:t>
            </a:r>
            <a:r>
              <a:rPr lang="en-US" sz="2400" i="1" dirty="0" smtClean="0">
                <a:solidFill>
                  <a:schemeClr val="tx2"/>
                </a:solidFill>
                <a:latin typeface="Century Schoolbook" pitchFamily="18" charset="0"/>
              </a:rPr>
              <a:t>Jet Propulsion Laboratory,</a:t>
            </a:r>
            <a:r>
              <a:rPr lang="en-US" sz="2400" dirty="0" smtClean="0">
                <a:solidFill>
                  <a:schemeClr val="tx2"/>
                </a:solidFill>
                <a:latin typeface="Century Schoolbook" pitchFamily="18" charset="0"/>
              </a:rPr>
              <a:t> California Institute of Technology, Pasadena, CA  </a:t>
            </a:r>
            <a:r>
              <a:rPr lang="en-US" sz="2400" baseline="30000" dirty="0" smtClean="0">
                <a:solidFill>
                  <a:schemeClr val="tx2"/>
                </a:solidFill>
                <a:latin typeface="Century Schoolbook" pitchFamily="18" charset="0"/>
              </a:rPr>
              <a:t>4</a:t>
            </a:r>
            <a:r>
              <a:rPr lang="en-US" sz="2400" i="1" dirty="0" smtClean="0">
                <a:solidFill>
                  <a:schemeClr val="tx2"/>
                </a:solidFill>
                <a:latin typeface="Century Schoolbook" pitchFamily="18" charset="0"/>
              </a:rPr>
              <a:t>CUNY Environmental Crossroads Initiative and CREST Institute,</a:t>
            </a:r>
            <a:r>
              <a:rPr lang="en-US" sz="2400" dirty="0" smtClean="0">
                <a:solidFill>
                  <a:schemeClr val="tx2"/>
                </a:solidFill>
                <a:latin typeface="Century Schoolbook" pitchFamily="18" charset="0"/>
              </a:rPr>
              <a:t> City College of New York, New York, NY </a:t>
            </a:r>
            <a:endParaRPr lang="en-US" sz="2600" b="1" dirty="0" smtClean="0">
              <a:solidFill>
                <a:schemeClr val="tx2"/>
              </a:solidFill>
              <a:latin typeface="Century Schoolbook" pitchFamily="18" charset="0"/>
            </a:endParaRPr>
          </a:p>
          <a:p>
            <a:pPr algn="ctr">
              <a:spcBef>
                <a:spcPts val="1200"/>
              </a:spcBef>
              <a:spcAft>
                <a:spcPts val="1200"/>
              </a:spcAft>
            </a:pPr>
            <a:r>
              <a:rPr lang="en-US" sz="2600" b="1" i="1" dirty="0" smtClean="0">
                <a:solidFill>
                  <a:schemeClr val="tx2"/>
                </a:solidFill>
                <a:latin typeface="Century Schoolbook" pitchFamily="18" charset="0"/>
              </a:rPr>
              <a:t>Email Contact: matt.jones@ntsg.umt.edu          Websites:  </a:t>
            </a:r>
            <a:r>
              <a:rPr lang="en-US" sz="2600" b="1" i="1" smtClean="0">
                <a:solidFill>
                  <a:schemeClr val="tx2"/>
                </a:solidFill>
                <a:latin typeface="Century Schoolbook" pitchFamily="18" charset="0"/>
              </a:rPr>
              <a:t>www.umt.edu/flbs &amp; </a:t>
            </a:r>
            <a:r>
              <a:rPr lang="en-US" sz="2600" b="1" i="1" dirty="0" smtClean="0">
                <a:solidFill>
                  <a:schemeClr val="tx2"/>
                </a:solidFill>
                <a:latin typeface="Century Schoolbook" pitchFamily="18" charset="0"/>
              </a:rPr>
              <a:t>www.ntsg.umt.edu</a:t>
            </a:r>
            <a:endParaRPr lang="en-US" sz="2600" b="1" i="1" dirty="0">
              <a:solidFill>
                <a:schemeClr val="tx2"/>
              </a:solidFill>
              <a:latin typeface="Century Schoolbook" pitchFamily="18" charset="0"/>
            </a:endParaRPr>
          </a:p>
        </p:txBody>
      </p:sp>
      <p:pic>
        <p:nvPicPr>
          <p:cNvPr id="13322" name="Picture 137" descr="AMSR-E_Logo_F.jpg"/>
          <p:cNvPicPr>
            <a:picLocks noChangeAspect="1"/>
          </p:cNvPicPr>
          <p:nvPr/>
        </p:nvPicPr>
        <p:blipFill>
          <a:blip r:embed="rId4" cstate="print"/>
          <a:srcRect/>
          <a:stretch>
            <a:fillRect/>
          </a:stretch>
        </p:blipFill>
        <p:spPr bwMode="auto">
          <a:xfrm>
            <a:off x="40976550" y="762000"/>
            <a:ext cx="2587625" cy="3124200"/>
          </a:xfrm>
          <a:prstGeom prst="rect">
            <a:avLst/>
          </a:prstGeom>
          <a:noFill/>
          <a:ln w="9525">
            <a:noFill/>
            <a:miter lim="800000"/>
            <a:headEnd/>
            <a:tailEnd/>
          </a:ln>
        </p:spPr>
      </p:pic>
      <p:pic>
        <p:nvPicPr>
          <p:cNvPr id="13323" name="Picture 173" descr="\\Storage\projects\common\NTSG\NTSGlogo\NTSG-website.JPG"/>
          <p:cNvPicPr>
            <a:picLocks noChangeAspect="1" noChangeArrowheads="1"/>
          </p:cNvPicPr>
          <p:nvPr/>
        </p:nvPicPr>
        <p:blipFill>
          <a:blip r:embed="rId5" cstate="print"/>
          <a:srcRect/>
          <a:stretch>
            <a:fillRect/>
          </a:stretch>
        </p:blipFill>
        <p:spPr bwMode="auto">
          <a:xfrm>
            <a:off x="5543319" y="1506538"/>
            <a:ext cx="2224087" cy="2133600"/>
          </a:xfrm>
          <a:prstGeom prst="rect">
            <a:avLst/>
          </a:prstGeom>
          <a:noFill/>
          <a:ln w="9525">
            <a:noFill/>
            <a:miter lim="800000"/>
            <a:headEnd/>
            <a:tailEnd/>
          </a:ln>
        </p:spPr>
      </p:pic>
      <p:sp>
        <p:nvSpPr>
          <p:cNvPr id="13324" name="Text Box 37"/>
          <p:cNvSpPr txBox="1">
            <a:spLocks noChangeArrowheads="1"/>
          </p:cNvSpPr>
          <p:nvPr/>
        </p:nvSpPr>
        <p:spPr bwMode="auto">
          <a:xfrm>
            <a:off x="292100" y="4549776"/>
            <a:ext cx="19824700" cy="5293743"/>
          </a:xfrm>
          <a:prstGeom prst="rect">
            <a:avLst/>
          </a:prstGeom>
          <a:noFill/>
          <a:ln w="9525">
            <a:noFill/>
            <a:miter lim="800000"/>
            <a:headEnd/>
            <a:tailEnd/>
          </a:ln>
        </p:spPr>
        <p:txBody>
          <a:bodyPr wrap="square" lIns="91424" tIns="45713" rIns="91424" bIns="45713">
            <a:spAutoFit/>
          </a:bodyPr>
          <a:lstStyle/>
          <a:p>
            <a:r>
              <a:rPr lang="en-US" sz="2600" dirty="0" smtClean="0">
                <a:latin typeface="Calibri" pitchFamily="34" charset="0"/>
              </a:rPr>
              <a:t>The rate of vegetation recovery from boreal wildfire influences terrestrial carbon cycle processes and climate feedbacks by affecting the surface energy budget and land-atmosphere carbon exchange.  Previous forest recovery assessments using satellite optical-infrared normalized difference vegetation index (NDVI) and CO2 eddy covariance techniques indicate rapid vegetation canopy recovery within 5 to 10 years, but these techniques are not directly sensitive to changes in vegetation biomass.  Alternatively, the vegetation optical depth (VOD) parameter from satellite passive microwave remote sensing can detect changes in canopy biomass structure and may provide a useful metric of post-fire vegetation response to better inform regional recovery assessments. We analyzed a multi-year (2003-2010) satellite VOD record from the NASA AMSR-E (Advanced Microwave Scanning Radiometer for EOS) sensor to estimate forest recovery trajectories for 14 large boreal fires from 2004 in Alaska and Canada. The VOD record confirmed generally rapid post-fire recovery for burned areas while lagging NDVI recovery. The relative VOD lag was attributed to slower canopy recovery of both non-photosynthetic (e.g. woody) and photosynthetic (e.g. foliar) biomass. The duration of VOD recovery was also directly proportional to satellite (MODIS) estimated tree cover loss, used as an independent metric of fire severity. Our results indicate that vegetation recovery from boreal fire disturbance is generally slower than reported from previous assessments based solely on satellite optical-infrared remote sensing, while the VOD parameter enables more comprehensive assessments of boreal forest recovery. </a:t>
            </a:r>
          </a:p>
          <a:p>
            <a:r>
              <a:rPr lang="en-US" sz="2600" i="1" dirty="0" smtClean="0">
                <a:latin typeface="Calibri" pitchFamily="34" charset="0"/>
              </a:rPr>
              <a:t>This </a:t>
            </a:r>
            <a:r>
              <a:rPr lang="en-US" sz="2600" i="1" dirty="0">
                <a:latin typeface="Calibri" pitchFamily="34" charset="0"/>
              </a:rPr>
              <a:t>work was conducted at the University of Montana </a:t>
            </a:r>
            <a:r>
              <a:rPr lang="en-US" sz="2600" i="1" dirty="0" smtClean="0">
                <a:latin typeface="Calibri" pitchFamily="34" charset="0"/>
              </a:rPr>
              <a:t>under </a:t>
            </a:r>
            <a:r>
              <a:rPr lang="en-US" sz="2600" i="1" dirty="0">
                <a:latin typeface="Calibri" pitchFamily="34" charset="0"/>
              </a:rPr>
              <a:t>contract to </a:t>
            </a:r>
            <a:r>
              <a:rPr lang="en-US" sz="2600" i="1" dirty="0" smtClean="0">
                <a:latin typeface="Calibri" pitchFamily="34" charset="0"/>
              </a:rPr>
              <a:t>NASA.</a:t>
            </a:r>
            <a:endParaRPr lang="en-US" sz="2600" i="1" dirty="0">
              <a:latin typeface="Calibri" pitchFamily="34" charset="0"/>
            </a:endParaRPr>
          </a:p>
        </p:txBody>
      </p:sp>
      <p:pic>
        <p:nvPicPr>
          <p:cNvPr id="13325" name="Picture 35" descr="modislogo"/>
          <p:cNvPicPr>
            <a:picLocks noChangeAspect="1" noChangeArrowheads="1"/>
          </p:cNvPicPr>
          <p:nvPr/>
        </p:nvPicPr>
        <p:blipFill>
          <a:blip r:embed="rId6" cstate="print"/>
          <a:srcRect/>
          <a:stretch>
            <a:fillRect/>
          </a:stretch>
        </p:blipFill>
        <p:spPr bwMode="auto">
          <a:xfrm>
            <a:off x="38534975" y="1619931"/>
            <a:ext cx="1979613" cy="2162175"/>
          </a:xfrm>
          <a:prstGeom prst="rect">
            <a:avLst/>
          </a:prstGeom>
          <a:noFill/>
          <a:ln w="9525">
            <a:noFill/>
            <a:miter lim="800000"/>
            <a:headEnd/>
            <a:tailEnd/>
          </a:ln>
        </p:spPr>
      </p:pic>
      <p:pic>
        <p:nvPicPr>
          <p:cNvPr id="13326" name="Picture 38" descr="BioLogo2004Full_4x2_300dpi"/>
          <p:cNvPicPr>
            <a:picLocks noChangeAspect="1" noChangeArrowheads="1"/>
          </p:cNvPicPr>
          <p:nvPr/>
        </p:nvPicPr>
        <p:blipFill>
          <a:blip r:embed="rId7" cstate="print"/>
          <a:srcRect/>
          <a:stretch>
            <a:fillRect/>
          </a:stretch>
        </p:blipFill>
        <p:spPr bwMode="auto">
          <a:xfrm>
            <a:off x="867900" y="1175657"/>
            <a:ext cx="4086911" cy="2458131"/>
          </a:xfrm>
          <a:prstGeom prst="rect">
            <a:avLst/>
          </a:prstGeom>
          <a:noFill/>
          <a:ln w="9525">
            <a:noFill/>
            <a:miter lim="800000"/>
            <a:headEnd/>
            <a:tailEnd/>
          </a:ln>
        </p:spPr>
      </p:pic>
      <p:sp>
        <p:nvSpPr>
          <p:cNvPr id="2087" name="Line 39"/>
          <p:cNvSpPr>
            <a:spLocks noChangeShapeType="1"/>
          </p:cNvSpPr>
          <p:nvPr/>
        </p:nvSpPr>
        <p:spPr bwMode="auto">
          <a:xfrm>
            <a:off x="304800" y="3900488"/>
            <a:ext cx="43018075" cy="0"/>
          </a:xfrm>
          <a:prstGeom prst="line">
            <a:avLst/>
          </a:prstGeom>
          <a:noFill/>
          <a:ln w="114300">
            <a:solidFill>
              <a:schemeClr val="bg1">
                <a:lumMod val="50000"/>
              </a:schemeClr>
            </a:solidFill>
            <a:round/>
            <a:headEnd/>
            <a:tailEnd/>
          </a:ln>
          <a:effectLst/>
        </p:spPr>
        <p:txBody>
          <a:bodyPr/>
          <a:lstStyle/>
          <a:p>
            <a:pPr>
              <a:spcBef>
                <a:spcPct val="50000"/>
              </a:spcBef>
              <a:defRPr/>
            </a:pPr>
            <a:endParaRPr lang="en-US" dirty="0">
              <a:latin typeface="Arial" pitchFamily="34" charset="0"/>
              <a:cs typeface="+mn-cs"/>
            </a:endParaRPr>
          </a:p>
        </p:txBody>
      </p:sp>
      <p:sp>
        <p:nvSpPr>
          <p:cNvPr id="13328" name="Text Box 40"/>
          <p:cNvSpPr txBox="1">
            <a:spLocks noChangeArrowheads="1"/>
          </p:cNvSpPr>
          <p:nvPr/>
        </p:nvSpPr>
        <p:spPr bwMode="auto">
          <a:xfrm>
            <a:off x="304800" y="3970465"/>
            <a:ext cx="2851150" cy="646112"/>
          </a:xfrm>
          <a:prstGeom prst="rect">
            <a:avLst/>
          </a:prstGeom>
          <a:noFill/>
          <a:ln w="9525">
            <a:noFill/>
            <a:miter lim="800000"/>
            <a:headEnd/>
            <a:tailEnd/>
          </a:ln>
        </p:spPr>
        <p:txBody>
          <a:bodyPr lIns="91424" tIns="45713" rIns="91424" bIns="45713">
            <a:spAutoFit/>
          </a:bodyPr>
          <a:lstStyle/>
          <a:p>
            <a:pPr defTabSz="4283075">
              <a:spcBef>
                <a:spcPct val="50000"/>
              </a:spcBef>
            </a:pPr>
            <a:r>
              <a:rPr lang="en-US" sz="3600" b="1" dirty="0">
                <a:solidFill>
                  <a:srgbClr val="003300"/>
                </a:solidFill>
              </a:rPr>
              <a:t>Abstract </a:t>
            </a:r>
          </a:p>
        </p:txBody>
      </p:sp>
      <p:sp>
        <p:nvSpPr>
          <p:cNvPr id="13329" name="Text Box 42"/>
          <p:cNvSpPr txBox="1">
            <a:spLocks noChangeArrowheads="1"/>
          </p:cNvSpPr>
          <p:nvPr/>
        </p:nvSpPr>
        <p:spPr bwMode="auto">
          <a:xfrm>
            <a:off x="36061652" y="4085771"/>
            <a:ext cx="7048500" cy="1200314"/>
          </a:xfrm>
          <a:prstGeom prst="rect">
            <a:avLst/>
          </a:prstGeom>
          <a:noFill/>
          <a:ln w="9525">
            <a:noFill/>
            <a:miter lim="800000"/>
            <a:headEnd/>
            <a:tailEnd/>
          </a:ln>
        </p:spPr>
        <p:txBody>
          <a:bodyPr wrap="square" lIns="91424" tIns="45713" rIns="91424" bIns="45713">
            <a:spAutoFit/>
          </a:bodyPr>
          <a:lstStyle/>
          <a:p>
            <a:pPr algn="ctr" defTabSz="4283075">
              <a:spcBef>
                <a:spcPct val="50000"/>
              </a:spcBef>
            </a:pPr>
            <a:r>
              <a:rPr lang="en-US" sz="3600" b="1" dirty="0" smtClean="0">
                <a:solidFill>
                  <a:srgbClr val="003300"/>
                </a:solidFill>
              </a:rPr>
              <a:t>AMSR-E Global Vegetation Optical Depth (VOD)</a:t>
            </a:r>
            <a:r>
              <a:rPr lang="en-US" sz="3600" baseline="30000" dirty="0" smtClean="0">
                <a:latin typeface="Calibri" pitchFamily="34" charset="0"/>
              </a:rPr>
              <a:t> </a:t>
            </a:r>
            <a:r>
              <a:rPr lang="en-US" sz="3600" b="1" baseline="30000" dirty="0" smtClean="0">
                <a:solidFill>
                  <a:srgbClr val="003300"/>
                </a:solidFill>
              </a:rPr>
              <a:t>b,c</a:t>
            </a:r>
            <a:endParaRPr lang="en-US" sz="3600" b="1" baseline="30000" dirty="0">
              <a:solidFill>
                <a:srgbClr val="003300"/>
              </a:solidFill>
            </a:endParaRPr>
          </a:p>
        </p:txBody>
      </p:sp>
      <p:pic>
        <p:nvPicPr>
          <p:cNvPr id="13330" name="Picture 169" descr="I:\StorageSync\Drive_C\MJones_WorkSpace\AGU_POSTER\poster_templates\Logos to Use\nasa-logo.gif"/>
          <p:cNvPicPr>
            <a:picLocks noChangeAspect="1" noChangeArrowheads="1"/>
          </p:cNvPicPr>
          <p:nvPr/>
        </p:nvPicPr>
        <p:blipFill>
          <a:blip r:embed="rId8" cstate="print"/>
          <a:srcRect/>
          <a:stretch>
            <a:fillRect/>
          </a:stretch>
        </p:blipFill>
        <p:spPr bwMode="auto">
          <a:xfrm>
            <a:off x="36198175" y="1835150"/>
            <a:ext cx="2130425" cy="1822450"/>
          </a:xfrm>
          <a:prstGeom prst="rect">
            <a:avLst/>
          </a:prstGeom>
          <a:noFill/>
          <a:ln w="9525">
            <a:noFill/>
            <a:miter lim="800000"/>
            <a:headEnd/>
            <a:tailEnd/>
          </a:ln>
        </p:spPr>
      </p:pic>
      <p:sp>
        <p:nvSpPr>
          <p:cNvPr id="115" name="Line 39"/>
          <p:cNvSpPr>
            <a:spLocks noChangeShapeType="1"/>
          </p:cNvSpPr>
          <p:nvPr/>
        </p:nvSpPr>
        <p:spPr bwMode="auto">
          <a:xfrm>
            <a:off x="271463" y="10128250"/>
            <a:ext cx="43018075" cy="0"/>
          </a:xfrm>
          <a:prstGeom prst="line">
            <a:avLst/>
          </a:prstGeom>
          <a:noFill/>
          <a:ln w="114300">
            <a:solidFill>
              <a:schemeClr val="bg1">
                <a:lumMod val="50000"/>
              </a:schemeClr>
            </a:solidFill>
            <a:round/>
            <a:headEnd/>
            <a:tailEnd/>
          </a:ln>
          <a:effectLst/>
        </p:spPr>
        <p:txBody>
          <a:bodyPr/>
          <a:lstStyle/>
          <a:p>
            <a:pPr>
              <a:spcBef>
                <a:spcPct val="50000"/>
              </a:spcBef>
              <a:defRPr/>
            </a:pPr>
            <a:endParaRPr lang="en-US" dirty="0">
              <a:latin typeface="Arial" pitchFamily="34" charset="0"/>
              <a:cs typeface="+mn-cs"/>
            </a:endParaRPr>
          </a:p>
        </p:txBody>
      </p:sp>
      <p:sp>
        <p:nvSpPr>
          <p:cNvPr id="129" name="Line 41"/>
          <p:cNvSpPr>
            <a:spLocks noChangeShapeType="1"/>
          </p:cNvSpPr>
          <p:nvPr/>
        </p:nvSpPr>
        <p:spPr bwMode="auto">
          <a:xfrm flipH="1" flipV="1">
            <a:off x="20546105" y="4097338"/>
            <a:ext cx="23812" cy="5892800"/>
          </a:xfrm>
          <a:prstGeom prst="line">
            <a:avLst/>
          </a:prstGeom>
          <a:noFill/>
          <a:ln w="114300">
            <a:solidFill>
              <a:schemeClr val="bg1">
                <a:lumMod val="50000"/>
              </a:schemeClr>
            </a:solidFill>
            <a:round/>
            <a:headEnd/>
            <a:tailEnd/>
          </a:ln>
          <a:effectLst/>
        </p:spPr>
        <p:txBody>
          <a:bodyPr/>
          <a:lstStyle/>
          <a:p>
            <a:pPr>
              <a:spcBef>
                <a:spcPct val="50000"/>
              </a:spcBef>
              <a:defRPr/>
            </a:pPr>
            <a:endParaRPr lang="en-US" dirty="0">
              <a:latin typeface="Arial" pitchFamily="34" charset="0"/>
              <a:cs typeface="+mn-cs"/>
            </a:endParaRPr>
          </a:p>
        </p:txBody>
      </p:sp>
      <p:sp>
        <p:nvSpPr>
          <p:cNvPr id="13337" name="TextBox 131"/>
          <p:cNvSpPr txBox="1">
            <a:spLocks noChangeArrowheads="1"/>
          </p:cNvSpPr>
          <p:nvPr/>
        </p:nvSpPr>
        <p:spPr bwMode="auto">
          <a:xfrm>
            <a:off x="36548786" y="5535158"/>
            <a:ext cx="6858000" cy="4154984"/>
          </a:xfrm>
          <a:prstGeom prst="rect">
            <a:avLst/>
          </a:prstGeom>
          <a:noFill/>
          <a:ln w="9525">
            <a:noFill/>
            <a:miter lim="800000"/>
            <a:headEnd/>
            <a:tailEnd/>
          </a:ln>
        </p:spPr>
        <p:txBody>
          <a:bodyPr wrap="square">
            <a:spAutoFit/>
          </a:bodyPr>
          <a:lstStyle/>
          <a:p>
            <a:pPr>
              <a:spcBef>
                <a:spcPct val="50000"/>
              </a:spcBef>
            </a:pPr>
            <a:r>
              <a:rPr lang="en-US" sz="2400" dirty="0">
                <a:latin typeface="Calibri" pitchFamily="34" charset="0"/>
              </a:rPr>
              <a:t>Daily 25 km resolution global EASE Grid brightness temperatures from AMSR-E </a:t>
            </a:r>
            <a:r>
              <a:rPr lang="en-US" sz="2400" dirty="0" smtClean="0">
                <a:latin typeface="Calibri" pitchFamily="34" charset="0"/>
              </a:rPr>
              <a:t>are used </a:t>
            </a:r>
            <a:r>
              <a:rPr lang="en-US" sz="2400" dirty="0">
                <a:latin typeface="Calibri" pitchFamily="34" charset="0"/>
              </a:rPr>
              <a:t>to derive daily 10.7 GHz frequency VOD retrievals over a global </a:t>
            </a:r>
            <a:r>
              <a:rPr lang="en-US" sz="2400" dirty="0" smtClean="0">
                <a:latin typeface="Calibri" pitchFamily="34" charset="0"/>
              </a:rPr>
              <a:t>domain.  </a:t>
            </a:r>
            <a:r>
              <a:rPr lang="en-US" sz="2400" dirty="0">
                <a:latin typeface="Calibri" pitchFamily="34" charset="0"/>
              </a:rPr>
              <a:t>The </a:t>
            </a:r>
            <a:r>
              <a:rPr lang="en-US" sz="2400" dirty="0" smtClean="0">
                <a:latin typeface="Calibri" pitchFamily="34" charset="0"/>
              </a:rPr>
              <a:t>VOD product </a:t>
            </a:r>
            <a:r>
              <a:rPr lang="en-US" sz="2400" dirty="0">
                <a:latin typeface="Calibri" pitchFamily="34" charset="0"/>
              </a:rPr>
              <a:t>integrates canopy attenuation related to vegetation canopy biomass and water content, while minimizing effects from sub-grid scale open water variability and soil </a:t>
            </a:r>
            <a:r>
              <a:rPr lang="en-US" sz="2400" dirty="0" smtClean="0">
                <a:latin typeface="Calibri" pitchFamily="34" charset="0"/>
              </a:rPr>
              <a:t>moisture.  </a:t>
            </a:r>
            <a:r>
              <a:rPr lang="en-US" sz="2400" dirty="0">
                <a:latin typeface="Calibri" pitchFamily="34" charset="0"/>
              </a:rPr>
              <a:t>The AMSR-E VOD and global land parameter database is available online through the University of </a:t>
            </a:r>
            <a:r>
              <a:rPr lang="en-US" sz="2400" dirty="0" smtClean="0">
                <a:latin typeface="Calibri" pitchFamily="34" charset="0"/>
              </a:rPr>
              <a:t>Montana (http</a:t>
            </a:r>
            <a:r>
              <a:rPr lang="en-US" sz="2400" dirty="0">
                <a:latin typeface="Calibri" pitchFamily="34" charset="0"/>
              </a:rPr>
              <a:t>://freezethaw.ntsg.umt.edu) and the NASA NSIDC DAAC (http://nsidc.org/data/nsidc-0451.html).</a:t>
            </a:r>
          </a:p>
        </p:txBody>
      </p:sp>
      <p:sp>
        <p:nvSpPr>
          <p:cNvPr id="79" name="Line 41"/>
          <p:cNvSpPr>
            <a:spLocks noChangeShapeType="1"/>
          </p:cNvSpPr>
          <p:nvPr/>
        </p:nvSpPr>
        <p:spPr bwMode="auto">
          <a:xfrm flipV="1">
            <a:off x="20541342" y="10274602"/>
            <a:ext cx="38404" cy="16090598"/>
          </a:xfrm>
          <a:prstGeom prst="line">
            <a:avLst/>
          </a:prstGeom>
          <a:noFill/>
          <a:ln w="114300">
            <a:solidFill>
              <a:schemeClr val="bg1">
                <a:lumMod val="50000"/>
              </a:schemeClr>
            </a:solidFill>
            <a:round/>
            <a:headEnd/>
            <a:tailEnd/>
          </a:ln>
          <a:effectLst/>
        </p:spPr>
        <p:txBody>
          <a:bodyPr/>
          <a:lstStyle/>
          <a:p>
            <a:pPr>
              <a:spcBef>
                <a:spcPct val="50000"/>
              </a:spcBef>
              <a:defRPr/>
            </a:pPr>
            <a:endParaRPr lang="en-US" dirty="0">
              <a:latin typeface="Arial" pitchFamily="34" charset="0"/>
              <a:cs typeface="+mn-cs"/>
            </a:endParaRPr>
          </a:p>
        </p:txBody>
      </p:sp>
      <p:sp>
        <p:nvSpPr>
          <p:cNvPr id="13316" name="Rectangle 116"/>
          <p:cNvSpPr>
            <a:spLocks noChangeArrowheads="1"/>
          </p:cNvSpPr>
          <p:nvPr/>
        </p:nvSpPr>
        <p:spPr bwMode="auto">
          <a:xfrm>
            <a:off x="9258299" y="26746200"/>
            <a:ext cx="22259925" cy="4114800"/>
          </a:xfrm>
          <a:prstGeom prst="rect">
            <a:avLst/>
          </a:prstGeom>
          <a:solidFill>
            <a:srgbClr val="F2F2F2"/>
          </a:solidFill>
          <a:ln w="9525" algn="ctr">
            <a:solidFill>
              <a:schemeClr val="bg2"/>
            </a:solidFill>
            <a:round/>
            <a:headEnd/>
            <a:tailEnd/>
          </a:ln>
        </p:spPr>
        <p:txBody>
          <a:bodyPr wrap="none"/>
          <a:lstStyle/>
          <a:p>
            <a:pPr defTabSz="4283075">
              <a:spcBef>
                <a:spcPct val="50000"/>
              </a:spcBef>
            </a:pPr>
            <a:endParaRPr lang="en-US" dirty="0"/>
          </a:p>
        </p:txBody>
      </p:sp>
      <p:sp>
        <p:nvSpPr>
          <p:cNvPr id="13366" name="TextBox 113"/>
          <p:cNvSpPr txBox="1">
            <a:spLocks noChangeArrowheads="1"/>
          </p:cNvSpPr>
          <p:nvPr/>
        </p:nvSpPr>
        <p:spPr bwMode="auto">
          <a:xfrm>
            <a:off x="23397492" y="27535107"/>
            <a:ext cx="8063583" cy="3016210"/>
          </a:xfrm>
          <a:prstGeom prst="rect">
            <a:avLst/>
          </a:prstGeom>
          <a:noFill/>
          <a:ln w="9525">
            <a:noFill/>
            <a:miter lim="800000"/>
            <a:headEnd/>
            <a:tailEnd/>
          </a:ln>
        </p:spPr>
        <p:txBody>
          <a:bodyPr wrap="square">
            <a:spAutoFit/>
          </a:bodyPr>
          <a:lstStyle/>
          <a:p>
            <a:pPr>
              <a:spcBef>
                <a:spcPts val="0"/>
              </a:spcBef>
              <a:spcAft>
                <a:spcPts val="0"/>
              </a:spcAft>
            </a:pPr>
            <a:r>
              <a:rPr lang="en-US" sz="2000" b="1" baseline="30000" dirty="0" smtClean="0">
                <a:latin typeface="Calibri" pitchFamily="34" charset="0"/>
              </a:rPr>
              <a:t>a</a:t>
            </a:r>
            <a:r>
              <a:rPr lang="en-US" sz="2000" b="1" dirty="0" smtClean="0">
                <a:latin typeface="Calibri" pitchFamily="34" charset="0"/>
              </a:rPr>
              <a:t>Jones, M.O., Kimball, J.S. &amp; Jones, L.A. Satellite microwave detection of vegetation response to the extreme 2004 wildfires in Alaska and Canada, </a:t>
            </a:r>
            <a:r>
              <a:rPr lang="en-US" sz="2000" b="1" i="1" dirty="0" smtClean="0">
                <a:latin typeface="Calibri" pitchFamily="34" charset="0"/>
              </a:rPr>
              <a:t>in review, Global Change Biology.</a:t>
            </a:r>
            <a:endParaRPr lang="en-US" sz="2000" b="1" i="1" dirty="0">
              <a:latin typeface="Calibri" pitchFamily="34" charset="0"/>
            </a:endParaRPr>
          </a:p>
          <a:p>
            <a:pPr>
              <a:spcBef>
                <a:spcPts val="600"/>
              </a:spcBef>
            </a:pPr>
            <a:r>
              <a:rPr lang="en-US" sz="2000" b="1" baseline="30000" dirty="0" smtClean="0">
                <a:latin typeface="Calibri" pitchFamily="34" charset="0"/>
              </a:rPr>
              <a:t>b</a:t>
            </a:r>
            <a:r>
              <a:rPr lang="en-US" sz="2000" b="1" dirty="0" smtClean="0">
                <a:latin typeface="Calibri" pitchFamily="34" charset="0"/>
              </a:rPr>
              <a:t>Jones, M.O.,  Jones, L.A., Kimball, J.S., McDonald, K.C. (2011). Satellite passive microwave remote sensing for monitoring global land surface phenology. </a:t>
            </a:r>
            <a:r>
              <a:rPr lang="en-US" sz="2000" b="1" i="1" dirty="0" smtClean="0">
                <a:latin typeface="Calibri" pitchFamily="34" charset="0"/>
              </a:rPr>
              <a:t>Remote Sens. of Environ</a:t>
            </a:r>
            <a:r>
              <a:rPr lang="en-US" sz="2000" b="1" dirty="0" smtClean="0">
                <a:latin typeface="Calibri" pitchFamily="34" charset="0"/>
              </a:rPr>
              <a:t>, 123</a:t>
            </a:r>
            <a:endParaRPr lang="en-US" sz="2000" b="1" dirty="0">
              <a:latin typeface="Calibri" pitchFamily="34" charset="0"/>
            </a:endParaRPr>
          </a:p>
          <a:p>
            <a:pPr>
              <a:spcBef>
                <a:spcPts val="600"/>
              </a:spcBef>
            </a:pPr>
            <a:r>
              <a:rPr lang="en-US" sz="2000" b="1" baseline="30000" dirty="0" smtClean="0">
                <a:latin typeface="Calibri" pitchFamily="34" charset="0"/>
              </a:rPr>
              <a:t>c</a:t>
            </a:r>
            <a:r>
              <a:rPr lang="en-US" sz="2000" b="1" dirty="0" smtClean="0">
                <a:latin typeface="Calibri" pitchFamily="34" charset="0"/>
              </a:rPr>
              <a:t>Jones</a:t>
            </a:r>
            <a:r>
              <a:rPr lang="en-US" sz="2000" b="1" dirty="0">
                <a:latin typeface="Calibri" pitchFamily="34" charset="0"/>
              </a:rPr>
              <a:t>, L.A., Ferguson, C.R., Kimball, J.S., Zhang, K., Chan, S.K., McDonald, K.C., Njoku, E.G., &amp; Wood, E.F. (2010</a:t>
            </a:r>
            <a:r>
              <a:rPr lang="en-US" sz="2000" b="1" dirty="0" smtClean="0">
                <a:latin typeface="Calibri" pitchFamily="34" charset="0"/>
              </a:rPr>
              <a:t>).  Daily land surface air temperature minima and maxima from AMSRE </a:t>
            </a:r>
            <a:r>
              <a:rPr lang="en-US" sz="2000" b="1" i="1" dirty="0">
                <a:latin typeface="Calibri" pitchFamily="34" charset="0"/>
              </a:rPr>
              <a:t>IEEE J-STARS, 3, </a:t>
            </a:r>
            <a:r>
              <a:rPr lang="en-US" sz="2000" b="1" dirty="0">
                <a:latin typeface="Calibri" pitchFamily="34" charset="0"/>
              </a:rPr>
              <a:t>111-123</a:t>
            </a:r>
            <a:r>
              <a:rPr lang="en-US" sz="2000" b="1" dirty="0" smtClean="0">
                <a:latin typeface="Calibri" pitchFamily="34" charset="0"/>
              </a:rPr>
              <a:t>.</a:t>
            </a:r>
          </a:p>
        </p:txBody>
      </p:sp>
      <p:sp>
        <p:nvSpPr>
          <p:cNvPr id="13346" name="Rectangle 124"/>
          <p:cNvSpPr>
            <a:spLocks noChangeArrowheads="1"/>
          </p:cNvSpPr>
          <p:nvPr/>
        </p:nvSpPr>
        <p:spPr bwMode="auto">
          <a:xfrm>
            <a:off x="9341303" y="27380148"/>
            <a:ext cx="13975897" cy="3416320"/>
          </a:xfrm>
          <a:prstGeom prst="rect">
            <a:avLst/>
          </a:prstGeom>
          <a:noFill/>
          <a:ln w="9525">
            <a:noFill/>
            <a:miter lim="800000"/>
            <a:headEnd/>
            <a:tailEnd/>
          </a:ln>
        </p:spPr>
        <p:txBody>
          <a:bodyPr wrap="square">
            <a:spAutoFit/>
          </a:bodyPr>
          <a:lstStyle/>
          <a:p>
            <a:r>
              <a:rPr lang="en-US" sz="2400" dirty="0" smtClean="0">
                <a:latin typeface="Calibri" pitchFamily="34" charset="0"/>
              </a:rPr>
              <a:t>Variation is expected in remote sensing measures of post-fire vegetation recovery trajectories in </a:t>
            </a:r>
            <a:r>
              <a:rPr lang="en-US" sz="2400" smtClean="0">
                <a:latin typeface="Calibri" pitchFamily="34" charset="0"/>
              </a:rPr>
              <a:t>response to fire severity </a:t>
            </a:r>
            <a:r>
              <a:rPr lang="en-US" sz="2400" dirty="0" smtClean="0">
                <a:latin typeface="Calibri" pitchFamily="34" charset="0"/>
              </a:rPr>
              <a:t>and species recruitment and abundance. NDVI recovery trajectories displayed minimal variation in the first 6 years which may be due to NDVI response </a:t>
            </a:r>
            <a:r>
              <a:rPr lang="en-US" sz="2400" smtClean="0">
                <a:latin typeface="Calibri" pitchFamily="34" charset="0"/>
              </a:rPr>
              <a:t>to the development of a simple foliar canopy layer as vegetation re-establishes.  </a:t>
            </a:r>
            <a:r>
              <a:rPr lang="en-US" sz="2400" dirty="0" smtClean="0">
                <a:latin typeface="Calibri" pitchFamily="34" charset="0"/>
              </a:rPr>
              <a:t>VOD recovery trajectories displayed considerable variation and may be more indicative of the wide variation in biomass distribution and species composition, particularly the establishment of deciduous versus evergreen species.  The difference in response between the two metrics highlights the need for more specific studies on NDVI and VOD responses to understory versus overstory vegetation, species composition, and biomass </a:t>
            </a:r>
            <a:r>
              <a:rPr lang="en-US" sz="2400" smtClean="0">
                <a:latin typeface="Calibri" pitchFamily="34" charset="0"/>
              </a:rPr>
              <a:t>distributions. We thank </a:t>
            </a:r>
            <a:r>
              <a:rPr lang="en-US" sz="2400" dirty="0" smtClean="0">
                <a:latin typeface="Calibri" pitchFamily="34" charset="0"/>
              </a:rPr>
              <a:t>the Canadian Wildland Fire Information System and the Alaska Interagency Coordination Center for making the fire perimeter data </a:t>
            </a:r>
            <a:r>
              <a:rPr lang="en-US" sz="2400" smtClean="0">
                <a:latin typeface="Calibri" pitchFamily="34" charset="0"/>
              </a:rPr>
              <a:t>freely available.</a:t>
            </a:r>
            <a:endParaRPr lang="en-US" sz="2400" dirty="0" smtClean="0">
              <a:latin typeface="Calibri" pitchFamily="34" charset="0"/>
            </a:endParaRPr>
          </a:p>
        </p:txBody>
      </p:sp>
      <p:sp>
        <p:nvSpPr>
          <p:cNvPr id="13347" name="Text Box 42"/>
          <p:cNvSpPr txBox="1">
            <a:spLocks noChangeArrowheads="1"/>
          </p:cNvSpPr>
          <p:nvPr/>
        </p:nvSpPr>
        <p:spPr bwMode="auto">
          <a:xfrm>
            <a:off x="9332198" y="26810058"/>
            <a:ext cx="21986002" cy="646317"/>
          </a:xfrm>
          <a:prstGeom prst="rect">
            <a:avLst/>
          </a:prstGeom>
          <a:noFill/>
          <a:ln w="9525">
            <a:noFill/>
            <a:miter lim="800000"/>
            <a:headEnd/>
            <a:tailEnd/>
          </a:ln>
        </p:spPr>
        <p:txBody>
          <a:bodyPr wrap="square" lIns="91424" tIns="45713" rIns="91424" bIns="45713">
            <a:spAutoFit/>
          </a:bodyPr>
          <a:lstStyle/>
          <a:p>
            <a:pPr algn="ctr" defTabSz="4283075">
              <a:spcBef>
                <a:spcPct val="50000"/>
              </a:spcBef>
            </a:pPr>
            <a:r>
              <a:rPr lang="en-US" sz="3600" b="1" i="1" dirty="0" smtClean="0">
                <a:solidFill>
                  <a:srgbClr val="003300"/>
                </a:solidFill>
              </a:rPr>
              <a:t>Summary &amp; References</a:t>
            </a:r>
            <a:endParaRPr lang="en-US" sz="3600" b="1" i="1" dirty="0">
              <a:solidFill>
                <a:srgbClr val="003300"/>
              </a:solidFill>
            </a:endParaRPr>
          </a:p>
        </p:txBody>
      </p:sp>
      <p:sp>
        <p:nvSpPr>
          <p:cNvPr id="13355" name="Text Box 103"/>
          <p:cNvSpPr txBox="1">
            <a:spLocks noChangeArrowheads="1"/>
          </p:cNvSpPr>
          <p:nvPr/>
        </p:nvSpPr>
        <p:spPr bwMode="auto">
          <a:xfrm>
            <a:off x="193979" y="10271125"/>
            <a:ext cx="19955478" cy="669018"/>
          </a:xfrm>
          <a:prstGeom prst="rect">
            <a:avLst/>
          </a:prstGeom>
          <a:noFill/>
          <a:ln w="9525">
            <a:noFill/>
            <a:miter lim="800000"/>
            <a:headEnd/>
            <a:tailEnd/>
          </a:ln>
        </p:spPr>
        <p:txBody>
          <a:bodyPr wrap="square" lIns="91424" tIns="45713" rIns="91424" bIns="45713">
            <a:spAutoFit/>
          </a:bodyPr>
          <a:lstStyle/>
          <a:p>
            <a:pPr algn="ctr" defTabSz="4283075">
              <a:spcBef>
                <a:spcPct val="50000"/>
              </a:spcBef>
            </a:pPr>
            <a:r>
              <a:rPr lang="en-US" sz="3600" b="1" dirty="0" smtClean="0">
                <a:solidFill>
                  <a:srgbClr val="003300"/>
                </a:solidFill>
              </a:rPr>
              <a:t>VOD &amp; NDVI Response to Extreme 2004 Wildfires in Alaska and Canada</a:t>
            </a:r>
            <a:r>
              <a:rPr lang="en-US" sz="3600" b="1" baseline="30000" dirty="0" smtClean="0">
                <a:solidFill>
                  <a:srgbClr val="003300"/>
                </a:solidFill>
              </a:rPr>
              <a:t>a</a:t>
            </a:r>
            <a:endParaRPr lang="en-US" sz="3600" b="1" baseline="30000" dirty="0">
              <a:solidFill>
                <a:srgbClr val="003300"/>
              </a:solidFill>
            </a:endParaRPr>
          </a:p>
        </p:txBody>
      </p:sp>
      <p:sp>
        <p:nvSpPr>
          <p:cNvPr id="61" name="Text Box 103"/>
          <p:cNvSpPr txBox="1">
            <a:spLocks noChangeArrowheads="1"/>
          </p:cNvSpPr>
          <p:nvPr/>
        </p:nvSpPr>
        <p:spPr bwMode="auto">
          <a:xfrm>
            <a:off x="20520329" y="10200369"/>
            <a:ext cx="22881014" cy="646317"/>
          </a:xfrm>
          <a:prstGeom prst="rect">
            <a:avLst/>
          </a:prstGeom>
          <a:noFill/>
          <a:ln w="9525">
            <a:noFill/>
            <a:miter lim="800000"/>
            <a:headEnd/>
            <a:tailEnd/>
          </a:ln>
        </p:spPr>
        <p:txBody>
          <a:bodyPr wrap="square" lIns="91424" tIns="45713" rIns="91424" bIns="45713">
            <a:spAutoFit/>
          </a:bodyPr>
          <a:lstStyle/>
          <a:p>
            <a:pPr algn="ctr" defTabSz="4283075">
              <a:spcBef>
                <a:spcPct val="50000"/>
              </a:spcBef>
            </a:pPr>
            <a:r>
              <a:rPr lang="en-US" sz="3600" b="1" dirty="0" smtClean="0">
                <a:solidFill>
                  <a:srgbClr val="003300"/>
                </a:solidFill>
              </a:rPr>
              <a:t>VOD &amp; NDVI Post-Fire Recovery</a:t>
            </a:r>
            <a:r>
              <a:rPr lang="en-US" sz="3600" b="1" baseline="30000" dirty="0" smtClean="0">
                <a:solidFill>
                  <a:srgbClr val="003300"/>
                </a:solidFill>
              </a:rPr>
              <a:t>a</a:t>
            </a:r>
            <a:endParaRPr lang="en-US" sz="3600" b="1" baseline="30000" dirty="0">
              <a:solidFill>
                <a:srgbClr val="003300"/>
              </a:solidFill>
            </a:endParaRPr>
          </a:p>
        </p:txBody>
      </p:sp>
      <p:pic>
        <p:nvPicPr>
          <p:cNvPr id="1029" name="Picture 5" descr="Y:\Fire_Phenology\Plots_Figures_Final\Box_Whisker.JPG"/>
          <p:cNvPicPr>
            <a:picLocks noChangeAspect="1" noChangeArrowheads="1"/>
          </p:cNvPicPr>
          <p:nvPr/>
        </p:nvPicPr>
        <p:blipFill>
          <a:blip r:embed="rId9" cstate="print"/>
          <a:srcRect t="4992" r="7014"/>
          <a:stretch>
            <a:fillRect/>
          </a:stretch>
        </p:blipFill>
        <p:spPr bwMode="auto">
          <a:xfrm>
            <a:off x="9437917" y="19920858"/>
            <a:ext cx="6984856" cy="6172201"/>
          </a:xfrm>
          <a:prstGeom prst="rect">
            <a:avLst/>
          </a:prstGeom>
          <a:noFill/>
        </p:spPr>
      </p:pic>
      <p:sp>
        <p:nvSpPr>
          <p:cNvPr id="3" name="Rectangle 3"/>
          <p:cNvSpPr>
            <a:spLocks noChangeArrowheads="1"/>
          </p:cNvSpPr>
          <p:nvPr/>
        </p:nvSpPr>
        <p:spPr bwMode="auto">
          <a:xfrm>
            <a:off x="261256" y="10914195"/>
            <a:ext cx="1962694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summer of 2004 was one of the hottest and driest on record for interior Alaska</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resulting in a panoply of large-scale fires</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burning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2.7 million hectares of forest. </a:t>
            </a:r>
            <a:r>
              <a:rPr lang="en-US" sz="2400" dirty="0" smtClean="0">
                <a:latin typeface="Calibri" pitchFamily="34" charset="0"/>
                <a:ea typeface="Calibri" pitchFamily="34" charset="0"/>
                <a:cs typeface="Times New Roman" pitchFamily="18" charset="0"/>
              </a:rPr>
              <a:t>MODIS NDVI and AMSR-E VOD time series were extracted over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large scale fires (</a:t>
            </a:r>
            <a:r>
              <a:rPr lang="en-US" sz="2400" dirty="0" smtClean="0">
                <a:latin typeface="Calibri" pitchFamily="34" charset="0"/>
              </a:rPr>
              <a:t>&gt;1000km</a:t>
            </a:r>
            <a:r>
              <a:rPr lang="en-US" sz="2400" baseline="30000" dirty="0" smtClean="0">
                <a:latin typeface="Calibri" pitchFamily="34" charset="0"/>
              </a:rPr>
              <a:t>2</a:t>
            </a:r>
            <a:r>
              <a:rPr lang="en-US" sz="2400" dirty="0" smtClean="0">
                <a:latin typeface="Calibri" pitchFamily="34"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unburned (control) pixels.</a:t>
            </a:r>
            <a:r>
              <a:rPr lang="en-US" sz="2400" dirty="0" smtClean="0">
                <a:latin typeface="Calibri" pitchFamily="34" charset="0"/>
              </a:rPr>
              <a:t> The VOD record confirmed fairly rapid boreal vegetation recovery consistent with previous NDVI studies and showed an approximate 2 year recovery lag relative to NDVI.  This lag is consistent with greater VOD sensitivity to photosynthetic and non-photosynthetic woody biomass, which is expected to show a slower response than canopy greenness recovery alone.</a:t>
            </a:r>
            <a:endParaRPr kumimoji="0" lang="en-US" sz="2400" b="0" i="0" u="none" strike="noStrike" cap="none" normalizeH="0" baseline="0" dirty="0" smtClean="0">
              <a:ln>
                <a:noFill/>
              </a:ln>
              <a:solidFill>
                <a:schemeClr val="tx1"/>
              </a:solidFill>
              <a:effectLst/>
              <a:latin typeface="Calibri" pitchFamily="34" charset="0"/>
            </a:endParaRPr>
          </a:p>
        </p:txBody>
      </p:sp>
      <p:sp>
        <p:nvSpPr>
          <p:cNvPr id="54" name="Text Box 42"/>
          <p:cNvSpPr txBox="1">
            <a:spLocks noChangeArrowheads="1"/>
          </p:cNvSpPr>
          <p:nvPr/>
        </p:nvSpPr>
        <p:spPr bwMode="auto">
          <a:xfrm>
            <a:off x="20617232" y="10788704"/>
            <a:ext cx="10243768" cy="523206"/>
          </a:xfrm>
          <a:prstGeom prst="rect">
            <a:avLst/>
          </a:prstGeom>
          <a:noFill/>
          <a:ln w="9525">
            <a:noFill/>
            <a:miter lim="800000"/>
            <a:headEnd/>
            <a:tailEnd/>
          </a:ln>
        </p:spPr>
        <p:txBody>
          <a:bodyPr wrap="square" lIns="91424" tIns="45713" rIns="91424" bIns="45713">
            <a:spAutoFit/>
          </a:bodyPr>
          <a:lstStyle/>
          <a:p>
            <a:pPr algn="ctr" defTabSz="4283075">
              <a:spcBef>
                <a:spcPct val="50000"/>
              </a:spcBef>
            </a:pPr>
            <a:r>
              <a:rPr lang="en-US" sz="2800" b="1" dirty="0" smtClean="0">
                <a:solidFill>
                  <a:srgbClr val="003300"/>
                </a:solidFill>
              </a:rPr>
              <a:t>VOD Yearly Maximums Relative to 2003</a:t>
            </a:r>
            <a:endParaRPr lang="en-US" sz="2800" b="1" dirty="0">
              <a:solidFill>
                <a:srgbClr val="003300"/>
              </a:solidFill>
            </a:endParaRPr>
          </a:p>
        </p:txBody>
      </p:sp>
      <p:sp>
        <p:nvSpPr>
          <p:cNvPr id="62" name="Rectangle 61"/>
          <p:cNvSpPr/>
          <p:nvPr/>
        </p:nvSpPr>
        <p:spPr>
          <a:xfrm>
            <a:off x="410027" y="20876318"/>
            <a:ext cx="8701315" cy="830997"/>
          </a:xfrm>
          <a:prstGeom prst="rect">
            <a:avLst/>
          </a:prstGeom>
        </p:spPr>
        <p:txBody>
          <a:bodyPr wrap="square">
            <a:spAutoFit/>
          </a:bodyPr>
          <a:lstStyle/>
          <a:p>
            <a:r>
              <a:rPr lang="en-US" sz="2400" dirty="0" smtClean="0">
                <a:latin typeface="Calibri" pitchFamily="34" charset="0"/>
              </a:rPr>
              <a:t>Fires. Background is IGBP MODIS land cover.  White box is zoomed region in yearly maximums figure.</a:t>
            </a:r>
            <a:endParaRPr lang="en-US" sz="2400" dirty="0">
              <a:latin typeface="Calibri" pitchFamily="34" charset="0"/>
            </a:endParaRPr>
          </a:p>
        </p:txBody>
      </p:sp>
      <p:sp>
        <p:nvSpPr>
          <p:cNvPr id="63" name="Rectangle 62"/>
          <p:cNvSpPr/>
          <p:nvPr/>
        </p:nvSpPr>
        <p:spPr>
          <a:xfrm>
            <a:off x="20671970" y="25097126"/>
            <a:ext cx="11038115" cy="1508105"/>
          </a:xfrm>
          <a:prstGeom prst="rect">
            <a:avLst/>
          </a:prstGeom>
        </p:spPr>
        <p:txBody>
          <a:bodyPr wrap="square">
            <a:spAutoFit/>
          </a:bodyPr>
          <a:lstStyle/>
          <a:p>
            <a:r>
              <a:rPr lang="en-US" sz="2300" smtClean="0">
                <a:latin typeface="Calibri" pitchFamily="34" charset="0"/>
              </a:rPr>
              <a:t>Yearly VOD anomalies of annual maxima relative to the 2003 pre-fire year.  All  fire perimeters from the 2003 to 2010 burned area records (in grey) are also presented. In each panel, fire perimeters from the previous year are annotated (in blue) to highlight the effect on current year VOD anomalies.  The MODIS IGBP land cover classification is also displayed.</a:t>
            </a:r>
            <a:endParaRPr lang="en-US" sz="2300" dirty="0">
              <a:latin typeface="Calibri" pitchFamily="34" charset="0"/>
            </a:endParaRPr>
          </a:p>
        </p:txBody>
      </p:sp>
      <p:sp>
        <p:nvSpPr>
          <p:cNvPr id="64" name="Text Box 42"/>
          <p:cNvSpPr txBox="1">
            <a:spLocks noChangeArrowheads="1"/>
          </p:cNvSpPr>
          <p:nvPr/>
        </p:nvSpPr>
        <p:spPr bwMode="auto">
          <a:xfrm>
            <a:off x="9561436" y="12551424"/>
            <a:ext cx="10457393" cy="523206"/>
          </a:xfrm>
          <a:prstGeom prst="rect">
            <a:avLst/>
          </a:prstGeom>
          <a:noFill/>
          <a:ln w="9525">
            <a:noFill/>
            <a:miter lim="800000"/>
            <a:headEnd/>
            <a:tailEnd/>
          </a:ln>
        </p:spPr>
        <p:txBody>
          <a:bodyPr wrap="square" lIns="91424" tIns="45713" rIns="91424" bIns="45713">
            <a:spAutoFit/>
          </a:bodyPr>
          <a:lstStyle/>
          <a:p>
            <a:pPr algn="ctr" defTabSz="4283075">
              <a:spcBef>
                <a:spcPct val="50000"/>
              </a:spcBef>
            </a:pPr>
            <a:r>
              <a:rPr lang="en-US" sz="2800" b="1" dirty="0" smtClean="0">
                <a:solidFill>
                  <a:srgbClr val="003300"/>
                </a:solidFill>
              </a:rPr>
              <a:t>VOD and NDVI Anomalies</a:t>
            </a:r>
            <a:endParaRPr lang="en-US" sz="2800" b="1" dirty="0">
              <a:solidFill>
                <a:srgbClr val="003300"/>
              </a:solidFill>
            </a:endParaRPr>
          </a:p>
        </p:txBody>
      </p:sp>
      <p:sp>
        <p:nvSpPr>
          <p:cNvPr id="66" name="Text Box 42"/>
          <p:cNvSpPr txBox="1">
            <a:spLocks noChangeArrowheads="1"/>
          </p:cNvSpPr>
          <p:nvPr/>
        </p:nvSpPr>
        <p:spPr bwMode="auto">
          <a:xfrm>
            <a:off x="31089600" y="10793386"/>
            <a:ext cx="12356645" cy="523206"/>
          </a:xfrm>
          <a:prstGeom prst="rect">
            <a:avLst/>
          </a:prstGeom>
          <a:noFill/>
          <a:ln w="9525">
            <a:noFill/>
            <a:miter lim="800000"/>
            <a:headEnd/>
            <a:tailEnd/>
          </a:ln>
        </p:spPr>
        <p:txBody>
          <a:bodyPr wrap="square" lIns="91424" tIns="45713" rIns="91424" bIns="45713">
            <a:spAutoFit/>
          </a:bodyPr>
          <a:lstStyle/>
          <a:p>
            <a:pPr algn="ctr" defTabSz="4283075">
              <a:spcBef>
                <a:spcPct val="50000"/>
              </a:spcBef>
            </a:pPr>
            <a:r>
              <a:rPr lang="en-US" sz="2800" b="1" dirty="0" smtClean="0">
                <a:solidFill>
                  <a:srgbClr val="003300"/>
                </a:solidFill>
              </a:rPr>
              <a:t>Differences in VOD and NDVI Post-Fire Recovery</a:t>
            </a:r>
            <a:endParaRPr lang="en-US" sz="2800" b="1" dirty="0">
              <a:solidFill>
                <a:srgbClr val="003300"/>
              </a:solidFill>
            </a:endParaRPr>
          </a:p>
        </p:txBody>
      </p:sp>
      <p:pic>
        <p:nvPicPr>
          <p:cNvPr id="68" name="Picture 2" descr="Y:\AMSRE_daac\tc_v2\stats\VOD_10GHz_Global_Mean_2003_2010.jpg"/>
          <p:cNvPicPr>
            <a:picLocks noChangeAspect="1" noChangeArrowheads="1"/>
          </p:cNvPicPr>
          <p:nvPr/>
        </p:nvPicPr>
        <p:blipFill>
          <a:blip r:embed="rId10" cstate="print"/>
          <a:srcRect t="6300" b="6741"/>
          <a:stretch>
            <a:fillRect/>
          </a:stretch>
        </p:blipFill>
        <p:spPr bwMode="auto">
          <a:xfrm>
            <a:off x="20769261" y="3962400"/>
            <a:ext cx="15597189" cy="6086709"/>
          </a:xfrm>
          <a:prstGeom prst="rect">
            <a:avLst/>
          </a:prstGeom>
          <a:noFill/>
        </p:spPr>
      </p:pic>
      <p:pic>
        <p:nvPicPr>
          <p:cNvPr id="4" name="Picture 2" descr="Y:\Fire_Phenology\Submittal\Response\New_Figures\Figure_2.JPG"/>
          <p:cNvPicPr>
            <a:picLocks noChangeAspect="1" noChangeArrowheads="1"/>
          </p:cNvPicPr>
          <p:nvPr/>
        </p:nvPicPr>
        <p:blipFill>
          <a:blip r:embed="rId11" cstate="print"/>
          <a:srcRect/>
          <a:stretch>
            <a:fillRect/>
          </a:stretch>
        </p:blipFill>
        <p:spPr bwMode="auto">
          <a:xfrm>
            <a:off x="9490462" y="13193483"/>
            <a:ext cx="10801144" cy="4506686"/>
          </a:xfrm>
          <a:prstGeom prst="rect">
            <a:avLst/>
          </a:prstGeom>
          <a:noFill/>
        </p:spPr>
      </p:pic>
      <p:sp>
        <p:nvSpPr>
          <p:cNvPr id="70" name="Text Box 42"/>
          <p:cNvSpPr txBox="1">
            <a:spLocks noChangeArrowheads="1"/>
          </p:cNvSpPr>
          <p:nvPr/>
        </p:nvSpPr>
        <p:spPr bwMode="auto">
          <a:xfrm>
            <a:off x="21145500" y="6483350"/>
            <a:ext cx="2647950" cy="954093"/>
          </a:xfrm>
          <a:prstGeom prst="rect">
            <a:avLst/>
          </a:prstGeom>
          <a:noFill/>
          <a:ln w="9525">
            <a:noFill/>
            <a:miter lim="800000"/>
            <a:headEnd/>
            <a:tailEnd/>
          </a:ln>
        </p:spPr>
        <p:txBody>
          <a:bodyPr wrap="square" lIns="91424" tIns="45713" rIns="91424" bIns="45713">
            <a:spAutoFit/>
          </a:bodyPr>
          <a:lstStyle/>
          <a:p>
            <a:pPr algn="ctr" defTabSz="4283075">
              <a:spcBef>
                <a:spcPct val="50000"/>
              </a:spcBef>
            </a:pPr>
            <a:r>
              <a:rPr lang="en-US" sz="2800" b="1" dirty="0" smtClean="0">
                <a:latin typeface="Calibri" pitchFamily="34" charset="0"/>
              </a:rPr>
              <a:t>VOD Mean 2003-2010</a:t>
            </a:r>
            <a:endParaRPr lang="en-US" sz="2800" b="1" dirty="0">
              <a:latin typeface="Calibri" pitchFamily="34" charset="0"/>
            </a:endParaRPr>
          </a:p>
        </p:txBody>
      </p:sp>
      <p:sp>
        <p:nvSpPr>
          <p:cNvPr id="75" name="Rectangle 74"/>
          <p:cNvSpPr/>
          <p:nvPr/>
        </p:nvSpPr>
        <p:spPr>
          <a:xfrm>
            <a:off x="9868503" y="17705723"/>
            <a:ext cx="10335381" cy="1569660"/>
          </a:xfrm>
          <a:prstGeom prst="rect">
            <a:avLst/>
          </a:prstGeom>
        </p:spPr>
        <p:txBody>
          <a:bodyPr wrap="square">
            <a:spAutoFit/>
          </a:bodyPr>
          <a:lstStyle/>
          <a:p>
            <a:r>
              <a:rPr lang="en-US" sz="2400" dirty="0" smtClean="0">
                <a:latin typeface="Calibri" pitchFamily="34" charset="0"/>
              </a:rPr>
              <a:t>Complete data records for MODIS NDVI (2000-2010) and AMSR-E VOD (2003-2010) representing mean anomaly and standard deviation (SD) time series for all fire perimeter locations; 16-day anomalies were calculated as the difference from the full VOD and NDVI data record means.</a:t>
            </a:r>
            <a:endParaRPr lang="en-US" sz="2400" dirty="0">
              <a:latin typeface="Calibri" pitchFamily="34" charset="0"/>
            </a:endParaRPr>
          </a:p>
        </p:txBody>
      </p:sp>
      <p:sp>
        <p:nvSpPr>
          <p:cNvPr id="76" name="Text Box 42"/>
          <p:cNvSpPr txBox="1">
            <a:spLocks noChangeArrowheads="1"/>
          </p:cNvSpPr>
          <p:nvPr/>
        </p:nvSpPr>
        <p:spPr bwMode="auto">
          <a:xfrm>
            <a:off x="9596814" y="19303289"/>
            <a:ext cx="10239680" cy="522320"/>
          </a:xfrm>
          <a:prstGeom prst="rect">
            <a:avLst/>
          </a:prstGeom>
          <a:noFill/>
          <a:ln w="9525">
            <a:noFill/>
            <a:miter lim="800000"/>
            <a:headEnd/>
            <a:tailEnd/>
          </a:ln>
        </p:spPr>
        <p:txBody>
          <a:bodyPr wrap="square" lIns="91424" tIns="45713" rIns="91424" bIns="45713">
            <a:spAutoFit/>
          </a:bodyPr>
          <a:lstStyle/>
          <a:p>
            <a:pPr algn="ctr" defTabSz="4283075">
              <a:spcBef>
                <a:spcPct val="50000"/>
              </a:spcBef>
            </a:pPr>
            <a:r>
              <a:rPr lang="en-US" sz="2800" b="1" dirty="0" smtClean="0">
                <a:solidFill>
                  <a:srgbClr val="003300"/>
                </a:solidFill>
              </a:rPr>
              <a:t>VOD and NDVI Fire Anomalies Relative to Pre-Fire Year</a:t>
            </a:r>
            <a:endParaRPr lang="en-US" sz="2800" b="1" dirty="0">
              <a:solidFill>
                <a:srgbClr val="003300"/>
              </a:solidFill>
            </a:endParaRPr>
          </a:p>
        </p:txBody>
      </p:sp>
      <p:sp>
        <p:nvSpPr>
          <p:cNvPr id="77" name="Rectangle 76"/>
          <p:cNvSpPr/>
          <p:nvPr/>
        </p:nvSpPr>
        <p:spPr>
          <a:xfrm>
            <a:off x="16546287" y="19818132"/>
            <a:ext cx="3831769" cy="6740307"/>
          </a:xfrm>
          <a:prstGeom prst="rect">
            <a:avLst/>
          </a:prstGeom>
        </p:spPr>
        <p:txBody>
          <a:bodyPr wrap="square">
            <a:spAutoFit/>
          </a:bodyPr>
          <a:lstStyle/>
          <a:p>
            <a:r>
              <a:rPr lang="en-US" sz="2400" smtClean="0">
                <a:latin typeface="Calibri" pitchFamily="34" charset="0"/>
              </a:rPr>
              <a:t>Mean annual summaries of 16-day VOD and NDVI anomalies for all fire perimeters, as derived from (a) differences from pre-fire reference year (2003) conditions and (b) differences from adjacent unburned control pixels.  Anomalies were calculated by subtracting each burned area’s 16-day post-fire mean from the corresponding 16-day mean of the pre-fire year.  Boxes display median, upper and lower quartiles, and whiskers display 5th and 95th percentiles.</a:t>
            </a:r>
            <a:endParaRPr lang="en-US" sz="2400" dirty="0">
              <a:latin typeface="Calibri" pitchFamily="34" charset="0"/>
            </a:endParaRPr>
          </a:p>
        </p:txBody>
      </p:sp>
      <p:sp>
        <p:nvSpPr>
          <p:cNvPr id="78" name="Text Box 42"/>
          <p:cNvSpPr txBox="1">
            <a:spLocks noChangeArrowheads="1"/>
          </p:cNvSpPr>
          <p:nvPr/>
        </p:nvSpPr>
        <p:spPr bwMode="auto">
          <a:xfrm>
            <a:off x="114300" y="21755293"/>
            <a:ext cx="8991600" cy="523206"/>
          </a:xfrm>
          <a:prstGeom prst="rect">
            <a:avLst/>
          </a:prstGeom>
          <a:noFill/>
          <a:ln w="9525">
            <a:noFill/>
            <a:miter lim="800000"/>
            <a:headEnd/>
            <a:tailEnd/>
          </a:ln>
        </p:spPr>
        <p:txBody>
          <a:bodyPr wrap="square" lIns="91424" tIns="45713" rIns="91424" bIns="45713">
            <a:spAutoFit/>
          </a:bodyPr>
          <a:lstStyle/>
          <a:p>
            <a:pPr algn="ctr" defTabSz="4283075">
              <a:spcBef>
                <a:spcPct val="50000"/>
              </a:spcBef>
            </a:pPr>
            <a:r>
              <a:rPr lang="en-US" sz="2800" b="1" dirty="0" smtClean="0">
                <a:solidFill>
                  <a:srgbClr val="003300"/>
                </a:solidFill>
              </a:rPr>
              <a:t>Timing of Maxima Relative to Pre-Fire Year</a:t>
            </a:r>
            <a:endParaRPr lang="en-US" sz="2800" b="1" dirty="0">
              <a:solidFill>
                <a:srgbClr val="003300"/>
              </a:solidFill>
            </a:endParaRPr>
          </a:p>
        </p:txBody>
      </p:sp>
      <p:pic>
        <p:nvPicPr>
          <p:cNvPr id="6" name="Picture 3"/>
          <p:cNvPicPr>
            <a:picLocks noChangeAspect="1" noChangeArrowheads="1"/>
          </p:cNvPicPr>
          <p:nvPr/>
        </p:nvPicPr>
        <p:blipFill>
          <a:blip r:embed="rId12" cstate="print"/>
          <a:srcRect/>
          <a:stretch>
            <a:fillRect/>
          </a:stretch>
        </p:blipFill>
        <p:spPr bwMode="auto">
          <a:xfrm>
            <a:off x="304800" y="22381028"/>
            <a:ext cx="8561615" cy="6278570"/>
          </a:xfrm>
          <a:prstGeom prst="rect">
            <a:avLst/>
          </a:prstGeom>
          <a:noFill/>
          <a:ln w="9525">
            <a:noFill/>
            <a:miter lim="800000"/>
            <a:headEnd/>
            <a:tailEnd/>
          </a:ln>
          <a:effectLst/>
        </p:spPr>
      </p:pic>
      <p:pic>
        <p:nvPicPr>
          <p:cNvPr id="8" name="Picture 5"/>
          <p:cNvPicPr>
            <a:picLocks noChangeAspect="1" noChangeArrowheads="1"/>
          </p:cNvPicPr>
          <p:nvPr/>
        </p:nvPicPr>
        <p:blipFill>
          <a:blip r:embed="rId13" cstate="print"/>
          <a:srcRect t="7761" r="6811"/>
          <a:stretch>
            <a:fillRect/>
          </a:stretch>
        </p:blipFill>
        <p:spPr bwMode="auto">
          <a:xfrm>
            <a:off x="38045574" y="13764977"/>
            <a:ext cx="5780312" cy="7424616"/>
          </a:xfrm>
          <a:prstGeom prst="rect">
            <a:avLst/>
          </a:prstGeom>
          <a:noFill/>
          <a:ln w="9525">
            <a:noFill/>
            <a:miter lim="800000"/>
            <a:headEnd/>
            <a:tailEnd/>
          </a:ln>
          <a:effectLst/>
        </p:spPr>
      </p:pic>
      <p:sp>
        <p:nvSpPr>
          <p:cNvPr id="80" name="Rectangle 79"/>
          <p:cNvSpPr/>
          <p:nvPr/>
        </p:nvSpPr>
        <p:spPr>
          <a:xfrm>
            <a:off x="31252887" y="11305500"/>
            <a:ext cx="12453256" cy="2308324"/>
          </a:xfrm>
          <a:prstGeom prst="rect">
            <a:avLst/>
          </a:prstGeom>
        </p:spPr>
        <p:txBody>
          <a:bodyPr wrap="square">
            <a:spAutoFit/>
          </a:bodyPr>
          <a:lstStyle/>
          <a:p>
            <a:r>
              <a:rPr lang="en-US" sz="2400" dirty="0" smtClean="0">
                <a:latin typeface="Calibri" pitchFamily="34" charset="0"/>
              </a:rPr>
              <a:t>Results of an asymptotic curve fit applied to individual post-fire VOD and NDVI maximums from </a:t>
            </a:r>
            <a:r>
              <a:rPr lang="en-US" sz="2400" smtClean="0">
                <a:latin typeface="Calibri" pitchFamily="34" charset="0"/>
              </a:rPr>
              <a:t>2005-2010 with model </a:t>
            </a:r>
            <a:r>
              <a:rPr lang="en-US" sz="2400" dirty="0" smtClean="0">
                <a:latin typeface="Calibri" pitchFamily="34" charset="0"/>
              </a:rPr>
              <a:t>fit extended to 2012, when all fires reached the defined recovery.  Recovery was defined as the year </a:t>
            </a:r>
            <a:r>
              <a:rPr lang="en-US" sz="2400" smtClean="0">
                <a:latin typeface="Calibri" pitchFamily="34" charset="0"/>
              </a:rPr>
              <a:t>when </a:t>
            </a:r>
            <a:r>
              <a:rPr lang="en-US" sz="2400" dirty="0" smtClean="0">
                <a:latin typeface="Calibri" pitchFamily="34" charset="0"/>
              </a:rPr>
              <a:t>estimated VOD and </a:t>
            </a:r>
            <a:r>
              <a:rPr lang="en-US" sz="2400" smtClean="0">
                <a:latin typeface="Calibri" pitchFamily="34" charset="0"/>
              </a:rPr>
              <a:t>NDVI values reached </a:t>
            </a:r>
            <a:r>
              <a:rPr lang="en-US" sz="2400" dirty="0" smtClean="0">
                <a:latin typeface="Calibri" pitchFamily="34" charset="0"/>
              </a:rPr>
              <a:t>95% of the asymptote. The sigmoid model applied:  f(x) = y0+a/(1+exp(-(x-x0)/b)) allows for a moderate initial recovery trajectory as species establish post-disturbance followed by exponential growth that approaches an asymptotic steady </a:t>
            </a:r>
            <a:r>
              <a:rPr lang="en-US" sz="2400" smtClean="0">
                <a:latin typeface="Calibri" pitchFamily="34" charset="0"/>
              </a:rPr>
              <a:t>state.  Vertical black lines and gray shading are mean recovery times +/- 1SD. </a:t>
            </a:r>
            <a:endParaRPr lang="en-US" sz="2400" dirty="0">
              <a:latin typeface="Calibri" pitchFamily="34" charset="0"/>
            </a:endParaRPr>
          </a:p>
        </p:txBody>
      </p:sp>
      <p:sp>
        <p:nvSpPr>
          <p:cNvPr id="81" name="Rectangle 80"/>
          <p:cNvSpPr/>
          <p:nvPr/>
        </p:nvSpPr>
        <p:spPr>
          <a:xfrm>
            <a:off x="38404802" y="21202761"/>
            <a:ext cx="5200647" cy="1938992"/>
          </a:xfrm>
          <a:prstGeom prst="rect">
            <a:avLst/>
          </a:prstGeom>
        </p:spPr>
        <p:txBody>
          <a:bodyPr wrap="square">
            <a:spAutoFit/>
          </a:bodyPr>
          <a:lstStyle/>
          <a:p>
            <a:r>
              <a:rPr lang="en-US" sz="2400" dirty="0" smtClean="0">
                <a:latin typeface="Calibri" pitchFamily="34" charset="0"/>
              </a:rPr>
              <a:t>VOD and NDVI displayed differences in post-fire recovery trajectories resulting in rapid NDVI recovery within 1 to 3 years and VOD recovery that varied from 3 to 7 years.</a:t>
            </a:r>
            <a:endParaRPr lang="en-US" sz="2400" dirty="0">
              <a:latin typeface="Calibri" pitchFamily="34" charset="0"/>
            </a:endParaRPr>
          </a:p>
        </p:txBody>
      </p:sp>
      <p:sp>
        <p:nvSpPr>
          <p:cNvPr id="82" name="Text Box 42"/>
          <p:cNvSpPr txBox="1">
            <a:spLocks noChangeArrowheads="1"/>
          </p:cNvSpPr>
          <p:nvPr/>
        </p:nvSpPr>
        <p:spPr bwMode="auto">
          <a:xfrm>
            <a:off x="31534555" y="23845358"/>
            <a:ext cx="12356645" cy="523206"/>
          </a:xfrm>
          <a:prstGeom prst="rect">
            <a:avLst/>
          </a:prstGeom>
          <a:noFill/>
          <a:ln w="9525">
            <a:noFill/>
            <a:miter lim="800000"/>
            <a:headEnd/>
            <a:tailEnd/>
          </a:ln>
        </p:spPr>
        <p:txBody>
          <a:bodyPr wrap="square" lIns="91424" tIns="45713" rIns="91424" bIns="45713">
            <a:spAutoFit/>
          </a:bodyPr>
          <a:lstStyle/>
          <a:p>
            <a:pPr algn="ctr" defTabSz="4283075">
              <a:spcBef>
                <a:spcPct val="50000"/>
              </a:spcBef>
            </a:pPr>
            <a:r>
              <a:rPr lang="en-US" sz="2800" b="1" dirty="0" smtClean="0">
                <a:solidFill>
                  <a:srgbClr val="003300"/>
                </a:solidFill>
              </a:rPr>
              <a:t>Post-Fire Recovery and Percent Loss in Tree Cover</a:t>
            </a:r>
            <a:endParaRPr lang="en-US" sz="2800" b="1" dirty="0">
              <a:solidFill>
                <a:srgbClr val="003300"/>
              </a:solidFill>
            </a:endParaRPr>
          </a:p>
        </p:txBody>
      </p:sp>
      <p:pic>
        <p:nvPicPr>
          <p:cNvPr id="1031" name="Picture 7"/>
          <p:cNvPicPr>
            <a:picLocks noChangeAspect="1" noChangeArrowheads="1"/>
          </p:cNvPicPr>
          <p:nvPr/>
        </p:nvPicPr>
        <p:blipFill>
          <a:blip r:embed="rId14" cstate="print"/>
          <a:srcRect t="13976" r="8546"/>
          <a:stretch>
            <a:fillRect/>
          </a:stretch>
        </p:blipFill>
        <p:spPr bwMode="auto">
          <a:xfrm>
            <a:off x="34904988" y="24536401"/>
            <a:ext cx="8833812" cy="5791200"/>
          </a:xfrm>
          <a:prstGeom prst="rect">
            <a:avLst/>
          </a:prstGeom>
          <a:noFill/>
          <a:ln w="9525">
            <a:noFill/>
            <a:miter lim="800000"/>
            <a:headEnd/>
            <a:tailEnd/>
          </a:ln>
          <a:effectLst/>
        </p:spPr>
      </p:pic>
      <p:sp>
        <p:nvSpPr>
          <p:cNvPr id="83" name="Rectangle 82"/>
          <p:cNvSpPr/>
          <p:nvPr/>
        </p:nvSpPr>
        <p:spPr>
          <a:xfrm>
            <a:off x="628650" y="28621655"/>
            <a:ext cx="8362950" cy="1938992"/>
          </a:xfrm>
          <a:prstGeom prst="rect">
            <a:avLst/>
          </a:prstGeom>
        </p:spPr>
        <p:txBody>
          <a:bodyPr wrap="square">
            <a:spAutoFit/>
          </a:bodyPr>
          <a:lstStyle/>
          <a:p>
            <a:r>
              <a:rPr lang="en-US" sz="2400" dirty="0" smtClean="0">
                <a:latin typeface="Calibri" pitchFamily="34" charset="0"/>
              </a:rPr>
              <a:t>The timing (specific 16-day interval) of yearly VOD and NDVI  maximums within fire perimeters and control pixels.  The timing of each VOD and NDVI maximum was used to assess potential changes in canopy phenology under post-fire vegetation succession and that found in the control pixels.</a:t>
            </a:r>
            <a:endParaRPr lang="en-US" sz="2400" dirty="0">
              <a:latin typeface="Calibri" pitchFamily="34" charset="0"/>
            </a:endParaRPr>
          </a:p>
        </p:txBody>
      </p:sp>
      <p:pic>
        <p:nvPicPr>
          <p:cNvPr id="1026" name="Picture 2" descr="Y:\Fire_Phenology\Submittal\Response\New_Figures\Figure_6_wMeanSD.JPG"/>
          <p:cNvPicPr>
            <a:picLocks noChangeAspect="1" noChangeArrowheads="1"/>
          </p:cNvPicPr>
          <p:nvPr/>
        </p:nvPicPr>
        <p:blipFill>
          <a:blip r:embed="rId15" cstate="print"/>
          <a:srcRect t="3139" r="3366"/>
          <a:stretch>
            <a:fillRect/>
          </a:stretch>
        </p:blipFill>
        <p:spPr bwMode="auto">
          <a:xfrm>
            <a:off x="31006596" y="13748657"/>
            <a:ext cx="7104289" cy="979033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283075"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283075"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10092</TotalTime>
  <Words>1355</Words>
  <Application>Microsoft Office PowerPoint</Application>
  <PresentationFormat>Custom</PresentationFormat>
  <Paragraphs>33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matt.jones</dc:creator>
  <cp:lastModifiedBy>matt.jones</cp:lastModifiedBy>
  <cp:revision>658</cp:revision>
  <dcterms:created xsi:type="dcterms:W3CDTF">2005-11-30T00:17:21Z</dcterms:created>
  <dcterms:modified xsi:type="dcterms:W3CDTF">2013-04-26T20:43:12Z</dcterms:modified>
</cp:coreProperties>
</file>