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9" r:id="rId3"/>
    <p:sldId id="380" r:id="rId4"/>
    <p:sldId id="383" r:id="rId5"/>
    <p:sldId id="384" r:id="rId6"/>
    <p:sldId id="395" r:id="rId7"/>
    <p:sldId id="385" r:id="rId8"/>
    <p:sldId id="390" r:id="rId9"/>
    <p:sldId id="388" r:id="rId10"/>
    <p:sldId id="394" r:id="rId11"/>
    <p:sldId id="391" r:id="rId12"/>
    <p:sldId id="387" r:id="rId13"/>
    <p:sldId id="392" r:id="rId14"/>
    <p:sldId id="393" r:id="rId15"/>
    <p:sldId id="389" r:id="rId16"/>
  </p:sldIdLst>
  <p:sldSz cx="9144000" cy="6858000" type="screen4x3"/>
  <p:notesSz cx="7010400" cy="92964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CC00"/>
    <a:srgbClr val="00FF00"/>
    <a:srgbClr val="FF00FF"/>
    <a:srgbClr val="0066CC"/>
    <a:srgbClr val="3333CC"/>
    <a:srgbClr val="CC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58" autoAdjust="0"/>
  </p:normalViewPr>
  <p:slideViewPr>
    <p:cSldViewPr>
      <p:cViewPr varScale="1">
        <p:scale>
          <a:sx n="82" d="100"/>
          <a:sy n="82" d="100"/>
        </p:scale>
        <p:origin x="-22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4DA82B-EF99-4A16-A968-DAE982243D02}" type="datetimeFigureOut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70BEC4-C731-42B8-AF7E-5B4B8B6EC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4F816A-2A32-4BD8-BDA9-6B74577CD845}" type="datetimeFigureOut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158CAA9-E8DF-4C22-A589-916EE500F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01" tIns="45951" rIns="91901" bIns="45951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4058-3328-49F3-9C57-324750095830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4A0E-B743-414A-9280-86CCB0428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75DA-4046-480E-A098-3AAD3EB26168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14A0-88CE-43CC-9F65-7E9CC4E95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D08-8082-4E59-A7A4-51CFEDC9E4CF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8050-B275-4457-ADF4-326D5204B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C10A-278E-477F-9CE0-1C0FA9300255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0691-CC3D-4565-B019-A364FCE68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E93-96C6-41E5-9D46-F42C8D005EEC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5C99-747E-4498-AFE2-6272FF30A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6C5A-0781-4086-BA47-F3727E2B34C6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A823-96D1-4695-AD4E-CD1ABC0CA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3F29-493C-460D-9E61-D518A2313E90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8A56-29BA-4DE2-B2AB-C03F409AF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8801-1BDC-4328-A96D-78E6E908B8B1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EC1A-8F88-4E38-A64A-2131A22E2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0EAB-448E-4E3B-96C3-2145BB7B8F51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7F3E-2257-4075-911D-2808B162F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CDF6-BB12-4252-BC84-93CE5CB4C804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8C2-02B8-4146-88B4-687F648D5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35FF-23CB-46E4-8F54-D3D93D2D44CF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A2EC-3113-445B-A518-6E70781FA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18DAE9-BC52-4E38-AE56-0B3A33433A78}" type="datetime1">
              <a:rPr lang="en-US"/>
              <a:pPr>
                <a:defRPr/>
              </a:pPr>
              <a:t>5/2/2013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AB186-BCFA-4601-BFC2-66EF3DA6C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2298918"/>
            <a:ext cx="58674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CC00"/>
                </a:solidFill>
                <a:latin typeface="+mj-lt"/>
              </a:rPr>
              <a:t>Diane E. </a:t>
            </a:r>
            <a:r>
              <a:rPr lang="en-GB" sz="2800" b="1" dirty="0" smtClean="0">
                <a:solidFill>
                  <a:srgbClr val="FFCC00"/>
                </a:solidFill>
                <a:latin typeface="+mj-lt"/>
              </a:rPr>
              <a:t>Wickland</a:t>
            </a:r>
          </a:p>
          <a:p>
            <a:pPr algn="ctr">
              <a:defRPr/>
            </a:pPr>
            <a:r>
              <a:rPr lang="en-GB" sz="2800" b="1" dirty="0" smtClean="0">
                <a:solidFill>
                  <a:srgbClr val="FFCC00"/>
                </a:solidFill>
                <a:latin typeface="+mj-lt"/>
              </a:rPr>
              <a:t>Earth Science Division</a:t>
            </a:r>
            <a:endParaRPr lang="en-GB" sz="2800" b="1" dirty="0">
              <a:solidFill>
                <a:srgbClr val="FFCC00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dirty="0" smtClean="0">
                <a:solidFill>
                  <a:srgbClr val="FFCC00"/>
                </a:solidFill>
                <a:latin typeface="+mj-lt"/>
              </a:rPr>
              <a:t>NASA HQ</a:t>
            </a:r>
            <a:endParaRPr lang="en-GB" sz="2800" b="1" dirty="0">
              <a:solidFill>
                <a:srgbClr val="FFCC00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FFCC00"/>
                </a:solidFill>
                <a:latin typeface="+mj-lt"/>
              </a:rPr>
              <a:t>     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73559"/>
            <a:ext cx="8839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FCC00"/>
                </a:solidFill>
              </a:rPr>
              <a:t>How to Write Successful Proposals </a:t>
            </a:r>
            <a:endParaRPr lang="en-US" sz="3600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0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CC00"/>
                </a:solidFill>
                <a:latin typeface="+mj-lt"/>
              </a:rPr>
              <a:t>May 2, 2013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Quality Matters 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Clear, articulate prose and illustrative easy to read figures are much appreciated by reviewers.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Mistakes, typos, general sloppiness are noticed and often “rewarded”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200" b="1" dirty="0" smtClean="0"/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Make figures  and captions clear, relevant, and large enough to be read</a:t>
            </a: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Use the spill-</a:t>
            </a:r>
            <a:r>
              <a:rPr lang="en-US" b="1" dirty="0" err="1" smtClean="0">
                <a:solidFill>
                  <a:srgbClr val="FF0000"/>
                </a:solidFill>
              </a:rPr>
              <a:t>chicker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NUA</a:t>
            </a: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Use complete sentences and paragraphs; 	   do not </a:t>
            </a:r>
            <a:r>
              <a:rPr lang="en-US" b="1" dirty="0" smtClean="0">
                <a:solidFill>
                  <a:srgbClr val="FF0000"/>
                </a:solidFill>
              </a:rPr>
              <a:t>outline or provide a </a:t>
            </a:r>
            <a:r>
              <a:rPr lang="en-US" b="1" dirty="0" smtClean="0">
                <a:solidFill>
                  <a:srgbClr val="FF0000"/>
                </a:solidFill>
              </a:rPr>
              <a:t>brochure</a:t>
            </a: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Pages from S-NPP_Ocean_Discipline_Review_20130123_OC_Page_1_Image_000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7268" y="4114800"/>
            <a:ext cx="3396732" cy="1066796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55298" name="Microsoft Drawing" r:id="rId6" imgW="7321914" imgH="732191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Quality Matters 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Clear, articulate prose and illustrative easy to read figures are much appreciated by reviewers.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Mistakes, typos, general sloppiness are noticed and often “rewarded”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200" b="1" dirty="0" smtClean="0"/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Make figures  and captions clear, relevant, and large enough to be read</a:t>
            </a: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Use the </a:t>
            </a:r>
            <a:r>
              <a:rPr lang="en-US" b="1" dirty="0" smtClean="0">
                <a:solidFill>
                  <a:srgbClr val="FF0000"/>
                </a:solidFill>
              </a:rPr>
              <a:t>sp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ll-ch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cker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NUA </a:t>
            </a:r>
            <a:r>
              <a:rPr lang="en-US" b="1" dirty="0" smtClean="0">
                <a:solidFill>
                  <a:srgbClr val="0000FF"/>
                </a:solidFill>
              </a:rPr>
              <a:t>(no undefined acronyms)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6075" indent="0" eaLnBrk="1" hangingPunct="1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Use complete sentences and paragraphs; 	   do not outline, make a brochure</a:t>
            </a:r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Pages from S-NPP_Ocean_Discipline_Review_20130123_OC_Page_1_Image_0002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7268" y="4114800"/>
            <a:ext cx="3396732" cy="1066796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52226" name="Microsoft Drawing" r:id="rId6" imgW="7321914" imgH="732191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43010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Get a Second Opinion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Have a colleague read the proposal for clarity, responsiveness, accuracy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Read it yourself and as you do so try to think like a reviewer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53250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But . . .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There is no reward for writing a proposal any better than it takes to be “above the line” for 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54274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But . . .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There is no reward for writing a proposal any better than it takes to be “above the line” for funding</a:t>
            </a:r>
          </a:p>
          <a:p>
            <a:pPr marL="463550" indent="0" eaLnBrk="1" hangingPunct="1">
              <a:spcBef>
                <a:spcPct val="500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Unless you are new/early career scientist who could benefit from being </a:t>
            </a:r>
            <a:r>
              <a:rPr lang="en-US" b="1" u="sng" dirty="0" smtClean="0">
                <a:solidFill>
                  <a:srgbClr val="FF0000"/>
                </a:solidFill>
              </a:rPr>
              <a:t>noticed</a:t>
            </a:r>
            <a:r>
              <a:rPr lang="en-US" b="1" dirty="0" smtClean="0">
                <a:solidFill>
                  <a:srgbClr val="FF0000"/>
                </a:solidFill>
              </a:rPr>
              <a:t> due to a truly excellent proposal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45058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If you do only one thing . . .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Propose research that directly responds to the topics called out in the “</a:t>
            </a:r>
            <a:r>
              <a:rPr lang="en-US" b="1" dirty="0" smtClean="0">
                <a:solidFill>
                  <a:srgbClr val="FF0000"/>
                </a:solidFill>
              </a:rPr>
              <a:t>Research Solicited</a:t>
            </a:r>
            <a:r>
              <a:rPr lang="en-US" b="1" dirty="0" smtClean="0"/>
              <a:t>” section of the solicitation.</a:t>
            </a:r>
            <a:endParaRPr lang="en-US" sz="1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0" y="3733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Be Responsive!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3074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990600" y="115257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Be Responsive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Read and Understand the Solicitation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Propose Research that Matches the Topics/Themes/ Tasks Solicited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32770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990600" y="115257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Be Responsive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Read and Understand the Solicitation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Propose Research that Matches the Topics/Themes/ Tasks Solicited</a:t>
            </a:r>
          </a:p>
          <a:p>
            <a:pPr marL="692150" indent="0" eaLnBrk="1" hangingPunct="1">
              <a:spcBef>
                <a:spcPct val="50000"/>
              </a:spcBef>
              <a:buNone/>
              <a:tabLst>
                <a:tab pos="8748713" algn="l"/>
              </a:tabLst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Do not try to make your favorite topic / latest new idea fit what was solicited	Do not dust off you last, rejected NSF proposal and send it in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35842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Provide Informative / Substantive Content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Tell us* exactly what you propose to do </a:t>
            </a:r>
            <a:r>
              <a:rPr lang="en-US" b="1" dirty="0" smtClean="0">
                <a:solidFill>
                  <a:srgbClr val="FF0000"/>
                </a:solidFill>
              </a:rPr>
              <a:t>(mission agencies fund specific activities, not broad concepts)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Tell us* how you are going to do it – with adequate detail regarding data, methods, analytical approaches, and products </a:t>
            </a:r>
            <a:r>
              <a:rPr lang="en-US" b="1" dirty="0" smtClean="0">
                <a:solidFill>
                  <a:srgbClr val="FF0000"/>
                </a:solidFill>
              </a:rPr>
              <a:t>(we need to know if the approach is reasonable, sound and feasible)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Tell us* why it is important </a:t>
            </a:r>
            <a:r>
              <a:rPr lang="en-US" b="1" dirty="0" smtClean="0">
                <a:solidFill>
                  <a:srgbClr val="FF0000"/>
                </a:solidFill>
              </a:rPr>
              <a:t>(even if it is obvious, don’t assume we know!)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6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sz="2400" b="1" dirty="0" smtClean="0"/>
              <a:t>* “us” is the peer reviewers and NASA Program officials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37890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Keep in Mind the Peer Reviewers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Be careful what assumptions you might make about who will review your </a:t>
            </a:r>
            <a:r>
              <a:rPr lang="en-US" b="1" dirty="0" smtClean="0"/>
              <a:t>proposal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64514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Keep in Mind the Peer Reviewers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Be careful what assumptions you might make about who will review your proposal</a:t>
            </a:r>
          </a:p>
          <a:p>
            <a:pPr marL="457200" indent="0" eaLnBrk="1" hangingPunct="1">
              <a:spcBef>
                <a:spcPts val="0"/>
              </a:spcBef>
              <a:buNone/>
            </a:pPr>
            <a:endParaRPr lang="en-US" sz="900" b="1" dirty="0" smtClean="0">
              <a:solidFill>
                <a:srgbClr val="FF0000"/>
              </a:solidFill>
            </a:endParaRPr>
          </a:p>
          <a:p>
            <a:pPr marL="457200" indent="0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 not assume all reviewers will be technical experts with deep expertise in your topic</a:t>
            </a:r>
          </a:p>
          <a:p>
            <a:pPr marL="457200" indent="0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	- Some will be, but others will NOT be</a:t>
            </a:r>
          </a:p>
          <a:p>
            <a:pPr marL="457200" indent="0" eaLnBrk="1" hangingPunct="1">
              <a:spcBef>
                <a:spcPts val="0"/>
              </a:spcBef>
              <a:buNone/>
            </a:pPr>
            <a:endParaRPr lang="en-US" sz="900" b="1" dirty="0" smtClean="0">
              <a:solidFill>
                <a:srgbClr val="FF0000"/>
              </a:solidFill>
            </a:endParaRPr>
          </a:p>
          <a:p>
            <a:pPr marL="457200" indent="0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Don’t assume the reviewers know nothing; they will be scientists/engineers/science managers!</a:t>
            </a:r>
          </a:p>
          <a:p>
            <a:pPr marL="457200" indent="0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	- Don’t patronize</a:t>
            </a:r>
          </a:p>
          <a:p>
            <a:pPr marL="457200" indent="0"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	- Avoid highly technical jargon specific to a 	narrow field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40962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Use Your Pages Wisely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b="1" dirty="0" smtClean="0"/>
              <a:t>On average, over ¾ of the proposal’s pages/text should describe your research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51202" name="Microsoft Drawing" r:id="rId4" imgW="7321914" imgH="7321914" progId="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Use Your Pages Wisely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b="1" dirty="0" smtClean="0"/>
              <a:t>On average, over ¾ of the proposal’s pages/text should describe your research plan</a:t>
            </a:r>
          </a:p>
          <a:p>
            <a:pPr marL="457200" indent="0" eaLnBrk="1" hangingPunct="1">
              <a:spcBef>
                <a:spcPts val="192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Unless there are highly unusual special circumstances, do not use more than 2 pages for background</a:t>
            </a:r>
          </a:p>
          <a:p>
            <a:pPr marL="457200" indent="0" eaLnBrk="1" hangingPunct="1">
              <a:spcBef>
                <a:spcPts val="192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you are offering a successor study or directly building on past work, do explain past accomplishments and what is new and different in your proposal (in the ~2-page background section)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219200" y="76200"/>
            <a:ext cx="8458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+mj-lt"/>
              </a:rPr>
              <a:t>Quality Matters </a:t>
            </a:r>
            <a:endParaRPr lang="en-US" sz="3600" b="1" dirty="0">
              <a:solidFill>
                <a:srgbClr val="FFCC00"/>
              </a:solidFill>
              <a:latin typeface="+mj-lt"/>
            </a:endParaRP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876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b="1" dirty="0">
              <a:latin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5626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Clear, articulate prose and illustrative easy to read figures are much appreciated by reviewers.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b="1" dirty="0" smtClean="0"/>
              <a:t>Mistakes, typos, general sloppiness are noticed and often “rewarded”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1200" b="1" dirty="0" smtClean="0"/>
          </a:p>
          <a:p>
            <a:pPr marL="346075" indent="0" eaLnBrk="1" hangingPunct="1">
              <a:spcBef>
                <a:spcPts val="0"/>
              </a:spcBef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7969250" y="5791200"/>
          <a:ext cx="1174750" cy="1219200"/>
        </p:xfrm>
        <a:graphic>
          <a:graphicData uri="http://schemas.openxmlformats.org/presentationml/2006/ole">
            <p:oleObj spid="_x0000_s44034" name="Microsoft Drawing" r:id="rId5" imgW="7321914" imgH="732191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574</Words>
  <Application>Microsoft Office PowerPoint</Application>
  <PresentationFormat>On-screen Show (4:3)</PresentationFormat>
  <Paragraphs>66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Microsoft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E Wickland</dc:creator>
  <cp:lastModifiedBy>dwicklan</cp:lastModifiedBy>
  <cp:revision>351</cp:revision>
  <dcterms:created xsi:type="dcterms:W3CDTF">2010-07-04T16:49:31Z</dcterms:created>
  <dcterms:modified xsi:type="dcterms:W3CDTF">2013-05-02T04:48:43Z</dcterms:modified>
</cp:coreProperties>
</file>