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5"/>
  </p:notesMasterIdLst>
  <p:handoutMasterIdLst>
    <p:handoutMasterId r:id="rId16"/>
  </p:handoutMasterIdLst>
  <p:sldIdLst>
    <p:sldId id="256" r:id="rId2"/>
    <p:sldId id="379" r:id="rId3"/>
    <p:sldId id="385" r:id="rId4"/>
    <p:sldId id="380" r:id="rId5"/>
    <p:sldId id="386" r:id="rId6"/>
    <p:sldId id="382" r:id="rId7"/>
    <p:sldId id="383" r:id="rId8"/>
    <p:sldId id="387" r:id="rId9"/>
    <p:sldId id="391" r:id="rId10"/>
    <p:sldId id="389" r:id="rId11"/>
    <p:sldId id="390" r:id="rId12"/>
    <p:sldId id="388" r:id="rId13"/>
    <p:sldId id="384" r:id="rId14"/>
  </p:sldIdLst>
  <p:sldSz cx="9144000" cy="6858000" type="screen4x3"/>
  <p:notesSz cx="7010400" cy="9296400"/>
  <p:embeddedFontLst>
    <p:embeddedFont>
      <p:font typeface="Calibri" pitchFamily="34" charset="0"/>
      <p:regular r:id="rId17"/>
      <p:bold r:id="rId18"/>
      <p:italic r:id="rId19"/>
      <p:boldItalic r:id="rId20"/>
    </p:embeddedFont>
    <p:embeddedFont>
      <p:font typeface="ＭＳ Ｐゴシック" pitchFamily="34" charset="-128"/>
      <p:regular r:id="rId21"/>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3333CC"/>
    <a:srgbClr val="9900CC"/>
    <a:srgbClr val="00FF00"/>
    <a:srgbClr val="FFCC00"/>
    <a:srgbClr val="FF00FF"/>
    <a:srgbClr val="0066CC"/>
    <a:srgbClr val="0000FF"/>
    <a:srgbClr val="CC0066"/>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58" autoAdjust="0"/>
  </p:normalViewPr>
  <p:slideViewPr>
    <p:cSldViewPr>
      <p:cViewPr varScale="1">
        <p:scale>
          <a:sx n="77" d="100"/>
          <a:sy n="77" d="100"/>
        </p:scale>
        <p:origin x="-243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4" rIns="93167" bIns="46584"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67" tIns="46584" rIns="93167" bIns="46584" rtlCol="0"/>
          <a:lstStyle>
            <a:lvl1pPr algn="r">
              <a:defRPr sz="1200">
                <a:latin typeface="Arial" pitchFamily="34" charset="0"/>
              </a:defRPr>
            </a:lvl1pPr>
          </a:lstStyle>
          <a:p>
            <a:pPr>
              <a:defRPr/>
            </a:pPr>
            <a:fld id="{1F4DA82B-EF99-4A16-A968-DAE982243D02}" type="datetimeFigureOut">
              <a:rPr lang="en-US"/>
              <a:pPr>
                <a:defRPr/>
              </a:pPr>
              <a:t>4/30/2013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7" tIns="46584" rIns="93167" bIns="46584"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7" tIns="46584" rIns="93167" bIns="46584" rtlCol="0" anchor="b"/>
          <a:lstStyle>
            <a:lvl1pPr algn="r">
              <a:defRPr sz="1200">
                <a:latin typeface="Arial" pitchFamily="34" charset="0"/>
              </a:defRPr>
            </a:lvl1pPr>
          </a:lstStyle>
          <a:p>
            <a:pPr>
              <a:defRPr/>
            </a:pPr>
            <a:fld id="{F170BEC4-C731-42B8-AF7E-5B4B8B6ECC1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4" rIns="93167" bIns="46584"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67" tIns="46584" rIns="93167" bIns="46584" rtlCol="0"/>
          <a:lstStyle>
            <a:lvl1pPr algn="r">
              <a:defRPr sz="1200">
                <a:latin typeface="Arial" pitchFamily="34" charset="0"/>
              </a:defRPr>
            </a:lvl1pPr>
          </a:lstStyle>
          <a:p>
            <a:pPr>
              <a:defRPr/>
            </a:pPr>
            <a:fld id="{5F4F816A-2A32-4BD8-BDA9-6B74577CD845}" type="datetimeFigureOut">
              <a:rPr lang="en-US"/>
              <a:pPr>
                <a:defRPr/>
              </a:pPr>
              <a:t>4/30/2013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67" tIns="46584" rIns="93167" bIns="46584" rtlCol="0" anchor="b"/>
          <a:lstStyle>
            <a:lvl1pPr algn="l">
              <a:defRPr sz="1200">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7" tIns="46584" rIns="93167" bIns="46584" rtlCol="0" anchor="b"/>
          <a:lstStyle>
            <a:lvl1pPr algn="r">
              <a:defRPr sz="1200">
                <a:latin typeface="Arial" pitchFamily="34" charset="0"/>
              </a:defRPr>
            </a:lvl1pPr>
          </a:lstStyle>
          <a:p>
            <a:pPr>
              <a:defRPr/>
            </a:pPr>
            <a:fld id="{F158CAA9-E8DF-4C22-A589-916EE500F76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82688" y="696913"/>
            <a:ext cx="4648200" cy="3486150"/>
          </a:xfrm>
        </p:spPr>
      </p:sp>
      <p:sp>
        <p:nvSpPr>
          <p:cNvPr id="231427"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1901" tIns="45951" rIns="91901" bIns="45951"/>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82688" y="696913"/>
            <a:ext cx="4648200" cy="3486150"/>
          </a:xfrm>
        </p:spPr>
      </p:sp>
      <p:sp>
        <p:nvSpPr>
          <p:cNvPr id="231427"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1901" tIns="45951" rIns="91901" bIns="45951"/>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82688" y="696913"/>
            <a:ext cx="4648200" cy="3486150"/>
          </a:xfrm>
        </p:spPr>
      </p:sp>
      <p:sp>
        <p:nvSpPr>
          <p:cNvPr id="231427"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1901" tIns="45951" rIns="91901" bIns="45951"/>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82688" y="696913"/>
            <a:ext cx="4648200" cy="3486150"/>
          </a:xfrm>
        </p:spPr>
      </p:sp>
      <p:sp>
        <p:nvSpPr>
          <p:cNvPr id="231427"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1901" tIns="45951" rIns="91901" bIns="45951"/>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82688" y="696913"/>
            <a:ext cx="4648200" cy="3486150"/>
          </a:xfrm>
        </p:spPr>
      </p:sp>
      <p:sp>
        <p:nvSpPr>
          <p:cNvPr id="231427"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1901" tIns="45951" rIns="91901" bIns="45951"/>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82688" y="696913"/>
            <a:ext cx="4648200" cy="3486150"/>
          </a:xfrm>
        </p:spPr>
      </p:sp>
      <p:sp>
        <p:nvSpPr>
          <p:cNvPr id="231427"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1901" tIns="45951" rIns="91901" bIns="45951"/>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82688" y="696913"/>
            <a:ext cx="4648200" cy="3486150"/>
          </a:xfrm>
        </p:spPr>
      </p:sp>
      <p:sp>
        <p:nvSpPr>
          <p:cNvPr id="231427"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1901" tIns="45951" rIns="91901" bIns="45951"/>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A64058-3328-49F3-9C57-324750095830}" type="datetime1">
              <a:rPr lang="en-US"/>
              <a:pPr>
                <a:defRPr/>
              </a:pPr>
              <a:t>4/30/2013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0F4A0E-B743-414A-9280-86CCB042826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7975DA-4046-480E-A098-3AAD3EB26168}" type="datetime1">
              <a:rPr lang="en-US"/>
              <a:pPr>
                <a:defRPr/>
              </a:pPr>
              <a:t>4/30/2013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3114A0-88CE-43CC-9F65-7E9CC4E9547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BD0D08-8082-4E59-A7A4-51CFEDC9E4CF}" type="datetime1">
              <a:rPr lang="en-US"/>
              <a:pPr>
                <a:defRPr/>
              </a:pPr>
              <a:t>4/30/2013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138050-B275-4457-ADF4-326D5204B88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B7C10A-278E-477F-9CE0-1C0FA9300255}" type="datetime1">
              <a:rPr lang="en-US"/>
              <a:pPr>
                <a:defRPr/>
              </a:pPr>
              <a:t>4/30/2013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9E0691-CC3D-4565-B019-A364FCE6878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62DE93-96C6-41E5-9D46-F42C8D005EEC}" type="datetime1">
              <a:rPr lang="en-US"/>
              <a:pPr>
                <a:defRPr/>
              </a:pPr>
              <a:t>4/30/2013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85C99-747E-4498-AFE2-6272FF30A69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CD6C5A-0781-4086-BA47-F3727E2B34C6}" type="datetime1">
              <a:rPr lang="en-US"/>
              <a:pPr>
                <a:defRPr/>
              </a:pPr>
              <a:t>4/30/2013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EF7A823-96D1-4695-AD4E-CD1ABC0CAFC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C73F29-493C-460D-9E61-D518A2313E90}" type="datetime1">
              <a:rPr lang="en-US"/>
              <a:pPr>
                <a:defRPr/>
              </a:pPr>
              <a:t>4/30/2013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D5E8A56-29BA-4DE2-B2AB-C03F409AF96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478801-1BDC-4328-A96D-78E6E908B8B1}" type="datetime1">
              <a:rPr lang="en-US"/>
              <a:pPr>
                <a:defRPr/>
              </a:pPr>
              <a:t>4/30/2013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98EEC1A-8F88-4E38-A64A-2131A22E268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FC0EAB-448E-4E3B-96C3-2145BB7B8F51}" type="datetime1">
              <a:rPr lang="en-US"/>
              <a:pPr>
                <a:defRPr/>
              </a:pPr>
              <a:t>4/30/2013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35C7F3E-2257-4075-911D-2808B162F2C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6ACDF6-BB12-4252-BC84-93CE5CB4C804}" type="datetime1">
              <a:rPr lang="en-US"/>
              <a:pPr>
                <a:defRPr/>
              </a:pPr>
              <a:t>4/30/2013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94BF8C2-02B8-4146-88B4-687F648D55C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BC35FF-23CB-46E4-8F54-D3D93D2D44CF}" type="datetime1">
              <a:rPr lang="en-US"/>
              <a:pPr>
                <a:defRPr/>
              </a:pPr>
              <a:t>4/30/2013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87A2EC-3113-445B-A518-6E70781FAF6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118DAE9-BC52-4E38-AE56-0B3A33433A78}" type="datetime1">
              <a:rPr lang="en-US"/>
              <a:pPr>
                <a:defRPr/>
              </a:pPr>
              <a:t>4/30/2013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CAB186-BCFA-4601-BFC2-66EF3DA6C2C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xxp:\--gosic.org-ios-MATRICES-ECV-ecv-matrix.ht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jpeg"/><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smtClean="0"/>
          </a:p>
        </p:txBody>
      </p:sp>
      <p:pic>
        <p:nvPicPr>
          <p:cNvPr id="5124" name="Picture 3"/>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5" name="TextBox 4"/>
          <p:cNvSpPr txBox="1"/>
          <p:nvPr/>
        </p:nvSpPr>
        <p:spPr>
          <a:xfrm>
            <a:off x="4114800" y="2603718"/>
            <a:ext cx="5867400" cy="1815882"/>
          </a:xfrm>
          <a:prstGeom prst="rect">
            <a:avLst/>
          </a:prstGeom>
          <a:noFill/>
        </p:spPr>
        <p:txBody>
          <a:bodyPr>
            <a:spAutoFit/>
          </a:bodyPr>
          <a:lstStyle/>
          <a:p>
            <a:pPr algn="ctr">
              <a:defRPr/>
            </a:pPr>
            <a:r>
              <a:rPr lang="en-GB" sz="2800" b="1" dirty="0">
                <a:solidFill>
                  <a:srgbClr val="00FFFF"/>
                </a:solidFill>
                <a:latin typeface="+mj-lt"/>
              </a:rPr>
              <a:t>Diane E. </a:t>
            </a:r>
            <a:r>
              <a:rPr lang="en-GB" sz="2800" b="1" dirty="0" smtClean="0">
                <a:solidFill>
                  <a:srgbClr val="00FFFF"/>
                </a:solidFill>
                <a:latin typeface="+mj-lt"/>
              </a:rPr>
              <a:t>Wickland</a:t>
            </a:r>
          </a:p>
          <a:p>
            <a:pPr algn="ctr">
              <a:defRPr/>
            </a:pPr>
            <a:r>
              <a:rPr lang="en-GB" sz="2800" b="1" dirty="0" smtClean="0">
                <a:solidFill>
                  <a:srgbClr val="00FFFF"/>
                </a:solidFill>
                <a:latin typeface="+mj-lt"/>
              </a:rPr>
              <a:t>Earth Science Division</a:t>
            </a:r>
            <a:endParaRPr lang="en-GB" sz="2800" b="1" dirty="0">
              <a:solidFill>
                <a:srgbClr val="00FFFF"/>
              </a:solidFill>
              <a:latin typeface="+mj-lt"/>
            </a:endParaRPr>
          </a:p>
          <a:p>
            <a:pPr algn="ctr">
              <a:defRPr/>
            </a:pPr>
            <a:r>
              <a:rPr lang="en-GB" sz="2800" b="1" dirty="0" smtClean="0">
                <a:solidFill>
                  <a:srgbClr val="00FFFF"/>
                </a:solidFill>
                <a:latin typeface="+mj-lt"/>
              </a:rPr>
              <a:t>NASA HQ</a:t>
            </a:r>
            <a:endParaRPr lang="en-GB" sz="2800" b="1" dirty="0">
              <a:solidFill>
                <a:srgbClr val="00FFFF"/>
              </a:solidFill>
              <a:latin typeface="+mj-lt"/>
            </a:endParaRPr>
          </a:p>
          <a:p>
            <a:pPr algn="ctr">
              <a:defRPr/>
            </a:pPr>
            <a:r>
              <a:rPr lang="en-GB" sz="2800" b="1" dirty="0">
                <a:solidFill>
                  <a:srgbClr val="00FFFF"/>
                </a:solidFill>
                <a:latin typeface="+mj-lt"/>
              </a:rPr>
              <a:t>     </a:t>
            </a:r>
            <a:endParaRPr lang="en-US" dirty="0">
              <a:solidFill>
                <a:srgbClr val="00FFFF"/>
              </a:solidFill>
            </a:endParaRPr>
          </a:p>
        </p:txBody>
      </p:sp>
      <p:sp>
        <p:nvSpPr>
          <p:cNvPr id="6" name="Rectangle 5"/>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152400" y="373559"/>
            <a:ext cx="8839200" cy="2123658"/>
          </a:xfrm>
          <a:prstGeom prst="rect">
            <a:avLst/>
          </a:prstGeom>
          <a:noFill/>
        </p:spPr>
        <p:txBody>
          <a:bodyPr>
            <a:spAutoFit/>
          </a:bodyPr>
          <a:lstStyle/>
          <a:p>
            <a:pPr algn="ctr">
              <a:defRPr/>
            </a:pPr>
            <a:r>
              <a:rPr lang="en-US" sz="4400" b="1" dirty="0" smtClean="0">
                <a:solidFill>
                  <a:srgbClr val="00FFFF"/>
                </a:solidFill>
              </a:rPr>
              <a:t>NASA Terrestrial Ecology ROSES-2012 Data Product Selection</a:t>
            </a:r>
            <a:endParaRPr lang="en-US" sz="3600" dirty="0">
              <a:solidFill>
                <a:srgbClr val="00FFFF"/>
              </a:solidFill>
              <a:latin typeface="+mj-lt"/>
            </a:endParaRPr>
          </a:p>
        </p:txBody>
      </p:sp>
      <p:sp>
        <p:nvSpPr>
          <p:cNvPr id="8" name="TextBox 7"/>
          <p:cNvSpPr txBox="1"/>
          <p:nvPr/>
        </p:nvSpPr>
        <p:spPr>
          <a:xfrm>
            <a:off x="6096000" y="4267200"/>
            <a:ext cx="3429000" cy="523220"/>
          </a:xfrm>
          <a:prstGeom prst="rect">
            <a:avLst/>
          </a:prstGeom>
          <a:noFill/>
        </p:spPr>
        <p:txBody>
          <a:bodyPr wrap="square">
            <a:spAutoFit/>
          </a:bodyPr>
          <a:lstStyle/>
          <a:p>
            <a:pPr algn="ctr">
              <a:defRPr/>
            </a:pPr>
            <a:r>
              <a:rPr lang="en-US" sz="2800" b="1" dirty="0" smtClean="0">
                <a:solidFill>
                  <a:srgbClr val="00FFFF"/>
                </a:solidFill>
                <a:latin typeface="+mj-lt"/>
              </a:rPr>
              <a:t>May 1, 2013</a:t>
            </a:r>
            <a:endParaRPr lang="en-US" dirty="0">
              <a:solidFill>
                <a:srgbClr val="00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1248259" name="Rectangle 3"/>
          <p:cNvSpPr>
            <a:spLocks noGrp="1" noChangeArrowheads="1"/>
          </p:cNvSpPr>
          <p:nvPr>
            <p:ph type="body" idx="1"/>
          </p:nvPr>
        </p:nvSpPr>
        <p:spPr>
          <a:xfrm>
            <a:off x="0" y="990600"/>
            <a:ext cx="9144000" cy="5867400"/>
          </a:xfrm>
        </p:spPr>
        <p:txBody>
          <a:bodyPr/>
          <a:lstStyle/>
          <a:p>
            <a:pPr>
              <a:buNone/>
            </a:pPr>
            <a:r>
              <a:rPr lang="en-US" sz="1200" b="1" dirty="0" smtClean="0"/>
              <a:t>Data needed to advance Terrestrial Ecology Research Goals (cont.)</a:t>
            </a:r>
            <a:endParaRPr lang="en-US" sz="1200" dirty="0" smtClean="0"/>
          </a:p>
          <a:p>
            <a:pPr>
              <a:buNone/>
            </a:pPr>
            <a:endParaRPr lang="en-US" sz="1200" b="1" dirty="0" smtClean="0"/>
          </a:p>
          <a:p>
            <a:pPr>
              <a:buNone/>
            </a:pPr>
            <a:r>
              <a:rPr lang="en-US" sz="1200" b="1" dirty="0" smtClean="0"/>
              <a:t>3.  </a:t>
            </a:r>
            <a:r>
              <a:rPr lang="en-US" sz="1200" b="1" i="1" dirty="0" smtClean="0"/>
              <a:t>In situ </a:t>
            </a:r>
            <a:r>
              <a:rPr lang="en-US" sz="1200" b="1" dirty="0" smtClean="0"/>
              <a:t>validation requirements for Terrestrial Essential Climate Variables</a:t>
            </a:r>
            <a:r>
              <a:rPr lang="en-US" sz="1200" dirty="0" smtClean="0"/>
              <a:t> </a:t>
            </a:r>
          </a:p>
          <a:p>
            <a:r>
              <a:rPr lang="en-US" sz="1200" dirty="0" smtClean="0"/>
              <a:t>In support of the United Nations Framework Convention on Climate Change (UNFCCC), the Global Climate Observing System (GCOS) has specified the need to systematically produce and validate a suite of key global satellite-derived parameters that play an important role in understanding land-surface - climate interactions. Among the 50 Essential Climate Variables (ECVs) listed, those relevant to the land remote sensing community include: snow cover, permafrost, land cover, fire disturbance, albedo, leaf area index (LAI), the fraction of absorbed photosynthetically active radiation (*APAR), above ground biomass, and soil moisture (</a:t>
            </a:r>
            <a:r>
              <a:rPr lang="en-US" sz="1200" u="sng" dirty="0" smtClean="0">
                <a:hlinkClick r:id="rId3"/>
              </a:rPr>
              <a:t>hxxp://gosic.org/ios/MATRICES/ECV/ecv-matrix.htm</a:t>
            </a:r>
            <a:r>
              <a:rPr lang="en-US" sz="1200" dirty="0" smtClean="0"/>
              <a:t>). In the terrestrial domain, it is necessary to obtain global products for most ECVs from a range of satellite sensors supported by </a:t>
            </a:r>
            <a:r>
              <a:rPr lang="en-US" sz="1200" i="1" dirty="0" smtClean="0"/>
              <a:t>in situ</a:t>
            </a:r>
            <a:r>
              <a:rPr lang="en-US" sz="1200" dirty="0" smtClean="0"/>
              <a:t> measurements. A set of </a:t>
            </a:r>
            <a:r>
              <a:rPr lang="en-US" sz="1200" i="1" dirty="0" smtClean="0"/>
              <a:t>in situ</a:t>
            </a:r>
            <a:r>
              <a:rPr lang="en-US" sz="1200" dirty="0" smtClean="0"/>
              <a:t> terrestrial observations at a diversity of sites is needed for:  (a) validation of observations derived from Earth observation satellites; (b) process studies; (c) observations of the fullest possible range of terrestrial ECVs and associated details relevant to their application in model validation; and (d) to address intrinsic limitations in derived products. In the context of long-term global climate measurements, observations are critically needed that will provide consistent </a:t>
            </a:r>
            <a:r>
              <a:rPr lang="en-US" sz="1200" i="1" dirty="0" smtClean="0"/>
              <a:t>in situ </a:t>
            </a:r>
            <a:r>
              <a:rPr lang="en-US" sz="1200" dirty="0" smtClean="0"/>
              <a:t>measurements for product validation activities at reference sites within diverse biomes, adding to and leveraging from existing core validation networks.</a:t>
            </a:r>
          </a:p>
          <a:p>
            <a:pPr>
              <a:buNone/>
            </a:pPr>
            <a:endParaRPr lang="en-US" sz="1200" dirty="0" smtClean="0"/>
          </a:p>
          <a:p>
            <a:pPr>
              <a:buNone/>
            </a:pPr>
            <a:r>
              <a:rPr lang="en-US" sz="1200" b="1" dirty="0" smtClean="0"/>
              <a:t>4.  High spatial resolution soil depth data layer. </a:t>
            </a:r>
            <a:endParaRPr lang="en-US" sz="1200" dirty="0" smtClean="0"/>
          </a:p>
          <a:p>
            <a:r>
              <a:rPr lang="en-US" sz="1200" dirty="0" smtClean="0"/>
              <a:t>A major difficulty with current soils data used for terrestrial biogeochemistry modeling is the representation of soil depth. The current depth limit of 1-m is an insufficient depth for ecohydrological analysis and evaluation for many natural terrestrial systems. While the next generation Global high-resolution soils data (GlobalSoilMap.net) is being compiled, it won’t be completed for another 5 to 10 years.  In the interim novel methods to develop high spatial resolution data on soil depth regardless of the distance to bedrock must be developed to advance Terrestrial Ecology modeling.</a:t>
            </a:r>
          </a:p>
        </p:txBody>
      </p:sp>
      <p:sp>
        <p:nvSpPr>
          <p:cNvPr id="4" name="Title 3"/>
          <p:cNvSpPr>
            <a:spLocks noGrp="1"/>
          </p:cNvSpPr>
          <p:nvPr>
            <p:ph type="title"/>
          </p:nvPr>
        </p:nvSpPr>
        <p:spPr>
          <a:xfrm>
            <a:off x="1447800" y="-304800"/>
            <a:ext cx="7086600" cy="990600"/>
          </a:xfrm>
        </p:spPr>
        <p:txBody>
          <a:bodyPr/>
          <a:lstStyle/>
          <a:p>
            <a:r>
              <a:rPr lang="en-US" sz="3200" b="1" dirty="0" smtClean="0">
                <a:solidFill>
                  <a:srgbClr val="00FFFF"/>
                </a:solidFill>
                <a:latin typeface="Arial" charset="0"/>
              </a:rPr>
              <a:t/>
            </a:r>
            <a:br>
              <a:rPr lang="en-US" sz="3200" b="1" dirty="0" smtClean="0">
                <a:solidFill>
                  <a:srgbClr val="00FFFF"/>
                </a:solidFill>
                <a:latin typeface="Arial" charset="0"/>
              </a:rPr>
            </a:br>
            <a:r>
              <a:rPr lang="en-US" sz="3200" b="1" dirty="0" smtClean="0">
                <a:solidFill>
                  <a:srgbClr val="00FFFF"/>
                </a:solidFill>
                <a:latin typeface="Arial" charset="0"/>
                <a:cs typeface="Times New Roman" pitchFamily="18" charset="0"/>
              </a:rPr>
              <a:t> ROSES-2012 A.4:  Priority Data Sets for Terrestrial Ecology</a:t>
            </a:r>
            <a:endParaRPr lang="en-US" dirty="0">
              <a:solidFill>
                <a:srgbClr val="00FFFF"/>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1248259" name="Rectangle 3"/>
          <p:cNvSpPr>
            <a:spLocks noGrp="1" noChangeArrowheads="1"/>
          </p:cNvSpPr>
          <p:nvPr>
            <p:ph type="body" idx="1"/>
          </p:nvPr>
        </p:nvSpPr>
        <p:spPr>
          <a:xfrm>
            <a:off x="0" y="990600"/>
            <a:ext cx="9144000" cy="5867400"/>
          </a:xfrm>
        </p:spPr>
        <p:txBody>
          <a:bodyPr/>
          <a:lstStyle/>
          <a:p>
            <a:pPr>
              <a:buNone/>
            </a:pPr>
            <a:r>
              <a:rPr lang="en-US" sz="1200" b="1" dirty="0" smtClean="0"/>
              <a:t>Data needed to advance Terrestrial Ecology Research Goals (cont.)</a:t>
            </a:r>
            <a:endParaRPr lang="en-US" sz="1200" dirty="0" smtClean="0"/>
          </a:p>
          <a:p>
            <a:pPr>
              <a:buNone/>
            </a:pPr>
            <a:endParaRPr lang="en-US" sz="1200" b="1" dirty="0" smtClean="0"/>
          </a:p>
          <a:p>
            <a:pPr>
              <a:buNone/>
            </a:pPr>
            <a:r>
              <a:rPr lang="en-US" sz="1200" b="1" dirty="0" smtClean="0"/>
              <a:t>5.  Spectral Libraries</a:t>
            </a:r>
            <a:r>
              <a:rPr lang="en-US" sz="1200" dirty="0" smtClean="0"/>
              <a:t> </a:t>
            </a:r>
          </a:p>
          <a:p>
            <a:r>
              <a:rPr lang="en-US" sz="1200" dirty="0" smtClean="0"/>
              <a:t>The value of airborne and spaceborne datasets covering the spectral range 0.35-13 um is enhanced with ground measurements, typically made at higher spectral resolution of different vegetation types. In order to maximize the usefulness of these ground measurements, they need to be made under known and documented conditions with well-calibrated instrumentation and made freely available with standardized format and content. These ground datasets are typically referred to as spectral libraries. Unfortunately there are very few spectral libraries of vegetation and the measurements in them typically only cover a limited spectral range or a few vegetation types. Perhaps the most difficult aspect to making a measurement is the need to measure the vegetation over the range of conditions that it typically experiences, e.g. different soils and environmental conditions as well as the behavior of the full canopy and changes associated with the phenological cycle. The Terrestrial Ecology program solicits proposals to compile existing measurements and contextual information and make additional measurements, focusing on laboratory measurements before more field measurements are made. It is important that the measurements made are carefully documented, cover the full optical range used by the airborne and spaceborne data, and are made at higher spectral resolutions. </a:t>
            </a:r>
          </a:p>
          <a:p>
            <a:pPr>
              <a:buNone/>
            </a:pPr>
            <a:r>
              <a:rPr lang="en-US" sz="1200" dirty="0" smtClean="0"/>
              <a:t>	Observations compiled in the library may include:  leaf level observations of spectral reflectance and transmittance as inputs to radiative transfer models, non-green material (e.g., bark, branches, dead leaves, leaf litter), and other plant material (e.g., lichens, mosses, etc.).  Ancillary data on measurement context should also be part of the data record (species, growth stage, leaf canopy position, location and date, biochemical measurements (e.g. chlorophyll content, nitrogen content, etc.), and photosynthetic response parameters (Amax, quantum efficiency)</a:t>
            </a:r>
          </a:p>
          <a:p>
            <a:pPr>
              <a:buNone/>
            </a:pPr>
            <a:r>
              <a:rPr lang="en-US" sz="1200" dirty="0" smtClean="0"/>
              <a:t>	Information needs to robust enough to examine between and within species variability.</a:t>
            </a:r>
            <a:endParaRPr lang="en-US" sz="1200" dirty="0"/>
          </a:p>
        </p:txBody>
      </p:sp>
      <p:sp>
        <p:nvSpPr>
          <p:cNvPr id="4" name="Title 3"/>
          <p:cNvSpPr>
            <a:spLocks noGrp="1"/>
          </p:cNvSpPr>
          <p:nvPr>
            <p:ph type="title"/>
          </p:nvPr>
        </p:nvSpPr>
        <p:spPr>
          <a:xfrm>
            <a:off x="1447800" y="-304800"/>
            <a:ext cx="7086600" cy="990600"/>
          </a:xfrm>
        </p:spPr>
        <p:txBody>
          <a:bodyPr/>
          <a:lstStyle/>
          <a:p>
            <a:r>
              <a:rPr lang="en-US" sz="3200" b="1" dirty="0" smtClean="0">
                <a:solidFill>
                  <a:srgbClr val="00FFFF"/>
                </a:solidFill>
                <a:latin typeface="Arial" charset="0"/>
              </a:rPr>
              <a:t/>
            </a:r>
            <a:br>
              <a:rPr lang="en-US" sz="3200" b="1" dirty="0" smtClean="0">
                <a:solidFill>
                  <a:srgbClr val="00FFFF"/>
                </a:solidFill>
                <a:latin typeface="Arial" charset="0"/>
              </a:rPr>
            </a:br>
            <a:r>
              <a:rPr lang="en-US" sz="3200" b="1" dirty="0" smtClean="0">
                <a:solidFill>
                  <a:srgbClr val="00FFFF"/>
                </a:solidFill>
                <a:latin typeface="Arial" charset="0"/>
                <a:cs typeface="Times New Roman" pitchFamily="18" charset="0"/>
              </a:rPr>
              <a:t> ROSES-2012 A.4:  Priority Data Sets for Terrestrial Ecology</a:t>
            </a:r>
            <a:endParaRPr lang="en-US" dirty="0">
              <a:solidFill>
                <a:srgbClr val="00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1248259" name="Rectangle 3"/>
          <p:cNvSpPr>
            <a:spLocks noGrp="1" noChangeArrowheads="1"/>
          </p:cNvSpPr>
          <p:nvPr>
            <p:ph type="body" idx="1"/>
          </p:nvPr>
        </p:nvSpPr>
        <p:spPr>
          <a:xfrm>
            <a:off x="381000" y="1217613"/>
            <a:ext cx="8382000" cy="5335587"/>
          </a:xfrm>
        </p:spPr>
        <p:txBody>
          <a:bodyPr/>
          <a:lstStyle/>
          <a:p>
            <a:pPr>
              <a:buClr>
                <a:srgbClr val="0000FF"/>
              </a:buClr>
              <a:buNone/>
            </a:pPr>
            <a:r>
              <a:rPr lang="en-US" sz="2800" b="1" dirty="0" smtClean="0"/>
              <a:t>The five top-priority data sets solicited were: </a:t>
            </a:r>
          </a:p>
          <a:p>
            <a:pPr>
              <a:buClr>
                <a:srgbClr val="0000FF"/>
              </a:buClr>
              <a:buNone/>
            </a:pPr>
            <a:endParaRPr lang="en-US" sz="900" b="1" dirty="0" smtClean="0"/>
          </a:p>
          <a:p>
            <a:pPr>
              <a:buClr>
                <a:srgbClr val="0000FF"/>
              </a:buClr>
              <a:buFont typeface="Wingdings" pitchFamily="2" charset="2"/>
              <a:buChar char="v"/>
            </a:pPr>
            <a:r>
              <a:rPr lang="en-US" sz="2400" b="1" dirty="0" smtClean="0"/>
              <a:t>High spatial and temporal resolution weather data</a:t>
            </a:r>
          </a:p>
          <a:p>
            <a:pPr>
              <a:buClr>
                <a:srgbClr val="0000FF"/>
              </a:buClr>
              <a:buFont typeface="Wingdings" pitchFamily="2" charset="2"/>
              <a:buChar char="v"/>
            </a:pPr>
            <a:endParaRPr lang="en-US" sz="2400" b="1" dirty="0" smtClean="0"/>
          </a:p>
          <a:p>
            <a:pPr>
              <a:buClr>
                <a:srgbClr val="0000FF"/>
              </a:buClr>
              <a:buFont typeface="Wingdings" pitchFamily="2" charset="2"/>
              <a:buChar char="v"/>
            </a:pPr>
            <a:r>
              <a:rPr lang="en-US" sz="2400" b="1" dirty="0" smtClean="0"/>
              <a:t>Global gridded data on land-cover, land-use, land-use transitions, and land-cover changes (past, present, future)</a:t>
            </a:r>
          </a:p>
          <a:p>
            <a:pPr>
              <a:buClr>
                <a:srgbClr val="0000FF"/>
              </a:buClr>
              <a:buFont typeface="Wingdings" pitchFamily="2" charset="2"/>
              <a:buChar char="v"/>
            </a:pPr>
            <a:endParaRPr lang="en-US" sz="2400" b="1" dirty="0" smtClean="0"/>
          </a:p>
          <a:p>
            <a:pPr>
              <a:buClr>
                <a:srgbClr val="0000FF"/>
              </a:buClr>
              <a:buFont typeface="Wingdings" pitchFamily="2" charset="2"/>
              <a:buChar char="v"/>
            </a:pPr>
            <a:r>
              <a:rPr lang="en-US" sz="2400" b="1" i="1" dirty="0" smtClean="0"/>
              <a:t>In situ </a:t>
            </a:r>
            <a:r>
              <a:rPr lang="en-US" sz="2400" b="1" dirty="0" smtClean="0"/>
              <a:t>validation data sets for Terrestrial Essential Climate Variables  </a:t>
            </a:r>
            <a:r>
              <a:rPr lang="en-US" sz="2400" b="1" dirty="0" smtClean="0">
                <a:solidFill>
                  <a:srgbClr val="FF0000"/>
                </a:solidFill>
              </a:rPr>
              <a:t>(No Step 2 Proposals Encouraged or Received)</a:t>
            </a:r>
          </a:p>
          <a:p>
            <a:pPr>
              <a:buClr>
                <a:srgbClr val="0000FF"/>
              </a:buClr>
              <a:buFont typeface="Wingdings" pitchFamily="2" charset="2"/>
              <a:buChar char="v"/>
            </a:pPr>
            <a:endParaRPr lang="en-US" sz="2400" b="1" dirty="0" smtClean="0"/>
          </a:p>
          <a:p>
            <a:pPr>
              <a:buClr>
                <a:srgbClr val="0000FF"/>
              </a:buClr>
              <a:buFont typeface="Wingdings" pitchFamily="2" charset="2"/>
              <a:buChar char="v"/>
            </a:pPr>
            <a:r>
              <a:rPr lang="en-US" sz="2400" b="1" dirty="0" smtClean="0"/>
              <a:t>High spatial resolution soil depth data layer</a:t>
            </a:r>
          </a:p>
          <a:p>
            <a:pPr>
              <a:buClr>
                <a:srgbClr val="0000FF"/>
              </a:buClr>
              <a:buFont typeface="Wingdings" pitchFamily="2" charset="2"/>
              <a:buChar char="v"/>
            </a:pPr>
            <a:endParaRPr lang="en-US" sz="2400" b="1" dirty="0" smtClean="0"/>
          </a:p>
          <a:p>
            <a:pPr>
              <a:buClr>
                <a:srgbClr val="0000FF"/>
              </a:buClr>
              <a:buFont typeface="Wingdings" pitchFamily="2" charset="2"/>
              <a:buChar char="v"/>
            </a:pPr>
            <a:r>
              <a:rPr lang="en-US" sz="2400" b="1" dirty="0" smtClean="0"/>
              <a:t>Spectral libraries</a:t>
            </a:r>
          </a:p>
        </p:txBody>
      </p:sp>
      <p:sp>
        <p:nvSpPr>
          <p:cNvPr id="4" name="Title 3"/>
          <p:cNvSpPr>
            <a:spLocks noGrp="1"/>
          </p:cNvSpPr>
          <p:nvPr>
            <p:ph type="title"/>
          </p:nvPr>
        </p:nvSpPr>
        <p:spPr>
          <a:xfrm>
            <a:off x="1447800" y="-304800"/>
            <a:ext cx="7086600" cy="990600"/>
          </a:xfrm>
        </p:spPr>
        <p:txBody>
          <a:bodyPr/>
          <a:lstStyle/>
          <a:p>
            <a:r>
              <a:rPr lang="en-US" sz="3200" b="1" dirty="0" smtClean="0">
                <a:solidFill>
                  <a:srgbClr val="00FFFF"/>
                </a:solidFill>
                <a:latin typeface="Arial" charset="0"/>
              </a:rPr>
              <a:t/>
            </a:r>
            <a:br>
              <a:rPr lang="en-US" sz="3200" b="1" dirty="0" smtClean="0">
                <a:solidFill>
                  <a:srgbClr val="00FFFF"/>
                </a:solidFill>
                <a:latin typeface="Arial" charset="0"/>
              </a:rPr>
            </a:br>
            <a:r>
              <a:rPr lang="en-US" sz="3200" b="1" dirty="0" smtClean="0">
                <a:solidFill>
                  <a:srgbClr val="00FFFF"/>
                </a:solidFill>
                <a:latin typeface="Arial" charset="0"/>
                <a:cs typeface="Times New Roman" pitchFamily="18" charset="0"/>
              </a:rPr>
              <a:t> ROSES-2012 A.4:  Priority Data Sets for Terrestrial Ecology</a:t>
            </a:r>
            <a:endParaRPr lang="en-US" dirty="0">
              <a:solidFill>
                <a:srgbClr val="00FFFF"/>
              </a:solidFill>
            </a:endParaRPr>
          </a:p>
        </p:txBody>
      </p:sp>
      <p:graphicFrame>
        <p:nvGraphicFramePr>
          <p:cNvPr id="37890" name="Object 2"/>
          <p:cNvGraphicFramePr>
            <a:graphicFrameLocks/>
          </p:cNvGraphicFramePr>
          <p:nvPr/>
        </p:nvGraphicFramePr>
        <p:xfrm>
          <a:off x="7969250" y="5791200"/>
          <a:ext cx="1174750" cy="1219200"/>
        </p:xfrm>
        <a:graphic>
          <a:graphicData uri="http://schemas.openxmlformats.org/presentationml/2006/ole">
            <p:oleObj spid="_x0000_s46082" name="Microsoft Drawing" r:id="rId4" imgW="7321914" imgH="7321914" progId="">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p:cNvGraphicFramePr>
          <p:nvPr/>
        </p:nvGraphicFramePr>
        <p:xfrm>
          <a:off x="7969250" y="5791200"/>
          <a:ext cx="1174750" cy="1219200"/>
        </p:xfrm>
        <a:graphic>
          <a:graphicData uri="http://schemas.openxmlformats.org/presentationml/2006/ole">
            <p:oleObj spid="_x0000_s35842" name="Microsoft Drawing" r:id="rId4" imgW="7321914" imgH="7321914" progId="">
              <p:embed/>
            </p:oleObj>
          </a:graphicData>
        </a:graphic>
      </p:graphicFrame>
      <p:pic>
        <p:nvPicPr>
          <p:cNvPr id="8" name="Picture 3"/>
          <p:cNvPicPr>
            <a:picLocks noChangeAspect="1" noChangeArrowheads="1"/>
          </p:cNvPicPr>
          <p:nvPr/>
        </p:nvPicPr>
        <p:blipFill>
          <a:blip r:embed="rId5" cstate="print"/>
          <a:srcRect l="17" t="24438" b="59315"/>
          <a:stretch>
            <a:fillRect/>
          </a:stretch>
        </p:blipFill>
        <p:spPr bwMode="auto">
          <a:xfrm>
            <a:off x="0" y="0"/>
            <a:ext cx="9144000" cy="990600"/>
          </a:xfrm>
          <a:prstGeom prst="rect">
            <a:avLst/>
          </a:prstGeom>
          <a:noFill/>
          <a:ln w="9525">
            <a:noFill/>
            <a:miter lim="800000"/>
            <a:headEnd/>
            <a:tailEnd/>
          </a:ln>
        </p:spPr>
      </p:pic>
      <p:sp>
        <p:nvSpPr>
          <p:cNvPr id="230402" name="Rectangle 2"/>
          <p:cNvSpPr>
            <a:spLocks noChangeArrowheads="1"/>
          </p:cNvSpPr>
          <p:nvPr/>
        </p:nvSpPr>
        <p:spPr bwMode="auto">
          <a:xfrm>
            <a:off x="990600" y="115257"/>
            <a:ext cx="8458200" cy="643766"/>
          </a:xfrm>
          <a:prstGeom prst="rect">
            <a:avLst/>
          </a:prstGeom>
          <a:noFill/>
          <a:ln w="12700">
            <a:noFill/>
            <a:miter lim="800000"/>
            <a:headEnd/>
            <a:tailEnd/>
          </a:ln>
          <a:effectLst/>
        </p:spPr>
        <p:txBody>
          <a:bodyPr lIns="90487" tIns="44450" rIns="90487" bIns="44450">
            <a:spAutoFit/>
          </a:bodyPr>
          <a:lstStyle/>
          <a:p>
            <a:pPr algn="ctr"/>
            <a:r>
              <a:rPr lang="en-US" sz="3600" b="1" dirty="0" smtClean="0">
                <a:solidFill>
                  <a:srgbClr val="00FFFF"/>
                </a:solidFill>
                <a:latin typeface="+mj-lt"/>
              </a:rPr>
              <a:t>A.4 ROSES-2012:  Terrestrial Ecology</a:t>
            </a:r>
            <a:endParaRPr lang="en-US" sz="3600" b="1" dirty="0">
              <a:solidFill>
                <a:srgbClr val="00FFFF"/>
              </a:solidFill>
              <a:latin typeface="+mj-lt"/>
            </a:endParaRPr>
          </a:p>
        </p:txBody>
      </p:sp>
      <p:sp>
        <p:nvSpPr>
          <p:cNvPr id="230406" name="Text Box 6"/>
          <p:cNvSpPr txBox="1">
            <a:spLocks noChangeArrowheads="1"/>
          </p:cNvSpPr>
          <p:nvPr/>
        </p:nvSpPr>
        <p:spPr bwMode="auto">
          <a:xfrm>
            <a:off x="152400" y="914400"/>
            <a:ext cx="8763000" cy="457200"/>
          </a:xfrm>
          <a:prstGeom prst="rect">
            <a:avLst/>
          </a:prstGeom>
          <a:noFill/>
          <a:ln w="12700">
            <a:noFill/>
            <a:miter lim="800000"/>
            <a:headEnd/>
            <a:tailEnd/>
          </a:ln>
          <a:effectLst/>
        </p:spPr>
        <p:txBody>
          <a:bodyPr>
            <a:spAutoFit/>
          </a:bodyPr>
          <a:lstStyle/>
          <a:p>
            <a:pPr>
              <a:spcBef>
                <a:spcPct val="20000"/>
              </a:spcBef>
            </a:pPr>
            <a:endParaRPr lang="en-US" b="1" dirty="0">
              <a:latin typeface="Arial" charset="0"/>
            </a:endParaRPr>
          </a:p>
        </p:txBody>
      </p:sp>
      <p:sp>
        <p:nvSpPr>
          <p:cNvPr id="9" name="Content Placeholder 8"/>
          <p:cNvSpPr>
            <a:spLocks noGrp="1"/>
          </p:cNvSpPr>
          <p:nvPr>
            <p:ph idx="1"/>
          </p:nvPr>
        </p:nvSpPr>
        <p:spPr>
          <a:xfrm>
            <a:off x="152400" y="1066800"/>
            <a:ext cx="8839200" cy="5791200"/>
          </a:xfrm>
        </p:spPr>
        <p:txBody>
          <a:bodyPr/>
          <a:lstStyle/>
          <a:p>
            <a:pPr marL="0" indent="0">
              <a:buNone/>
            </a:pPr>
            <a:r>
              <a:rPr lang="en-US" sz="2800" b="1" dirty="0" smtClean="0"/>
              <a:t>The four top-priority TE data sets selected were: </a:t>
            </a:r>
          </a:p>
          <a:p>
            <a:pPr marL="0" indent="0">
              <a:buNone/>
            </a:pPr>
            <a:r>
              <a:rPr lang="en-US" sz="2800" b="1" i="1" dirty="0" smtClean="0"/>
              <a:t>Surface weather data with uncertainty quantification for terrestrial ecosystem process models</a:t>
            </a:r>
            <a:r>
              <a:rPr lang="en-US" sz="2800" b="1" dirty="0" smtClean="0"/>
              <a:t> </a:t>
            </a:r>
            <a:r>
              <a:rPr lang="en-US" sz="2400" dirty="0" smtClean="0"/>
              <a:t>(Thornton, Peter / Oak Ridge National Laboratory)</a:t>
            </a:r>
          </a:p>
          <a:p>
            <a:pPr marL="0" indent="0">
              <a:buNone/>
            </a:pPr>
            <a:r>
              <a:rPr lang="en-US" sz="2800" b="1" i="1" dirty="0" smtClean="0"/>
              <a:t>Using NASA Remote Sensing Data to Reduce Uncertainty of Land-use Transitions in Global Carbon-Climate Models</a:t>
            </a:r>
            <a:r>
              <a:rPr lang="en-US" sz="2800" b="1" dirty="0" smtClean="0"/>
              <a:t> </a:t>
            </a:r>
            <a:r>
              <a:rPr lang="en-US" sz="2400" dirty="0" smtClean="0"/>
              <a:t>(Chini, Louise / University of Maryland, College Park )</a:t>
            </a:r>
          </a:p>
          <a:p>
            <a:pPr marL="0" indent="0">
              <a:buNone/>
            </a:pPr>
            <a:r>
              <a:rPr lang="en-US" sz="2800" b="1" i="1" dirty="0" smtClean="0"/>
              <a:t>Development of a High-Resolution Global Soil Depth Dataset </a:t>
            </a:r>
            <a:r>
              <a:rPr lang="en-US" sz="2400" dirty="0" smtClean="0"/>
              <a:t>(Pelletier, Jon / University Of Arizona)</a:t>
            </a:r>
          </a:p>
          <a:p>
            <a:pPr marL="0" indent="0">
              <a:buNone/>
            </a:pPr>
            <a:r>
              <a:rPr lang="en-US" sz="2800" b="1" dirty="0" smtClean="0"/>
              <a:t> </a:t>
            </a:r>
            <a:r>
              <a:rPr lang="en-US" sz="2800" b="1" i="1" dirty="0" smtClean="0"/>
              <a:t>Ecological Spectral Information System (ESIS): Integration of Spectral Data with Measurements of Vegetation Functional Traits </a:t>
            </a:r>
            <a:r>
              <a:rPr lang="en-US" sz="2400" dirty="0" smtClean="0"/>
              <a:t>(Townsend, Philip / University of             Wisconsin, Madison)</a:t>
            </a:r>
          </a:p>
          <a:p>
            <a:pPr marL="0" indent="0"/>
            <a:endParaRPr lang="en-US" sz="2800" b="1"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p:cNvGraphicFramePr>
          <p:nvPr/>
        </p:nvGraphicFramePr>
        <p:xfrm>
          <a:off x="7969250" y="5791200"/>
          <a:ext cx="1174750" cy="1219200"/>
        </p:xfrm>
        <a:graphic>
          <a:graphicData uri="http://schemas.openxmlformats.org/presentationml/2006/ole">
            <p:oleObj spid="_x0000_s3074" name="Microsoft Drawing" r:id="rId4" imgW="7321914" imgH="7321914" progId="">
              <p:embed/>
            </p:oleObj>
          </a:graphicData>
        </a:graphic>
      </p:graphicFrame>
      <p:pic>
        <p:nvPicPr>
          <p:cNvPr id="8" name="Picture 3"/>
          <p:cNvPicPr>
            <a:picLocks noChangeAspect="1" noChangeArrowheads="1"/>
          </p:cNvPicPr>
          <p:nvPr/>
        </p:nvPicPr>
        <p:blipFill>
          <a:blip r:embed="rId5" cstate="print"/>
          <a:srcRect l="17" t="24438" b="59315"/>
          <a:stretch>
            <a:fillRect/>
          </a:stretch>
        </p:blipFill>
        <p:spPr bwMode="auto">
          <a:xfrm>
            <a:off x="0" y="0"/>
            <a:ext cx="9144000" cy="990600"/>
          </a:xfrm>
          <a:prstGeom prst="rect">
            <a:avLst/>
          </a:prstGeom>
          <a:noFill/>
          <a:ln w="9525">
            <a:noFill/>
            <a:miter lim="800000"/>
            <a:headEnd/>
            <a:tailEnd/>
          </a:ln>
        </p:spPr>
      </p:pic>
      <p:sp>
        <p:nvSpPr>
          <p:cNvPr id="230402" name="Rectangle 2"/>
          <p:cNvSpPr>
            <a:spLocks noChangeArrowheads="1"/>
          </p:cNvSpPr>
          <p:nvPr/>
        </p:nvSpPr>
        <p:spPr bwMode="auto">
          <a:xfrm>
            <a:off x="990600" y="115257"/>
            <a:ext cx="8458200" cy="643766"/>
          </a:xfrm>
          <a:prstGeom prst="rect">
            <a:avLst/>
          </a:prstGeom>
          <a:noFill/>
          <a:ln w="12700">
            <a:noFill/>
            <a:miter lim="800000"/>
            <a:headEnd/>
            <a:tailEnd/>
          </a:ln>
          <a:effectLst/>
        </p:spPr>
        <p:txBody>
          <a:bodyPr lIns="90487" tIns="44450" rIns="90487" bIns="44450">
            <a:spAutoFit/>
          </a:bodyPr>
          <a:lstStyle/>
          <a:p>
            <a:pPr algn="ctr"/>
            <a:r>
              <a:rPr lang="en-US" sz="3600" b="1" dirty="0" smtClean="0">
                <a:solidFill>
                  <a:srgbClr val="00FFFF"/>
                </a:solidFill>
                <a:latin typeface="+mj-lt"/>
              </a:rPr>
              <a:t>A.4 ROSES-2012:  Terrestrial Ecology</a:t>
            </a:r>
            <a:endParaRPr lang="en-US" sz="3600" b="1" dirty="0">
              <a:solidFill>
                <a:srgbClr val="00FFFF"/>
              </a:solidFill>
              <a:latin typeface="+mj-lt"/>
            </a:endParaRPr>
          </a:p>
        </p:txBody>
      </p:sp>
      <p:sp>
        <p:nvSpPr>
          <p:cNvPr id="230406" name="Text Box 6"/>
          <p:cNvSpPr txBox="1">
            <a:spLocks noChangeArrowheads="1"/>
          </p:cNvSpPr>
          <p:nvPr/>
        </p:nvSpPr>
        <p:spPr bwMode="auto">
          <a:xfrm>
            <a:off x="152400" y="914400"/>
            <a:ext cx="8763000" cy="457200"/>
          </a:xfrm>
          <a:prstGeom prst="rect">
            <a:avLst/>
          </a:prstGeom>
          <a:noFill/>
          <a:ln w="12700">
            <a:noFill/>
            <a:miter lim="800000"/>
            <a:headEnd/>
            <a:tailEnd/>
          </a:ln>
          <a:effectLst/>
        </p:spPr>
        <p:txBody>
          <a:bodyPr>
            <a:spAutoFit/>
          </a:bodyPr>
          <a:lstStyle/>
          <a:p>
            <a:pPr>
              <a:spcBef>
                <a:spcPct val="20000"/>
              </a:spcBef>
            </a:pPr>
            <a:endParaRPr lang="en-US" b="1" dirty="0">
              <a:latin typeface="Arial" charset="0"/>
            </a:endParaRPr>
          </a:p>
        </p:txBody>
      </p:sp>
      <p:sp>
        <p:nvSpPr>
          <p:cNvPr id="9" name="Content Placeholder 8"/>
          <p:cNvSpPr>
            <a:spLocks noGrp="1"/>
          </p:cNvSpPr>
          <p:nvPr>
            <p:ph idx="1"/>
          </p:nvPr>
        </p:nvSpPr>
        <p:spPr>
          <a:xfrm>
            <a:off x="304800" y="1143000"/>
            <a:ext cx="8382000" cy="5715000"/>
          </a:xfrm>
        </p:spPr>
        <p:txBody>
          <a:bodyPr/>
          <a:lstStyle/>
          <a:p>
            <a:pPr marL="0" indent="0">
              <a:buNone/>
            </a:pPr>
            <a:r>
              <a:rPr lang="en-US" sz="2800" b="1" dirty="0" smtClean="0"/>
              <a:t>The NASA Terrestrial Ecology program requested the following types of research investigations: </a:t>
            </a:r>
          </a:p>
          <a:p>
            <a:pPr marL="0" indent="0">
              <a:buNone/>
            </a:pPr>
            <a:endParaRPr lang="en-US" sz="900" b="1" dirty="0" smtClean="0"/>
          </a:p>
          <a:p>
            <a:pPr marL="0" indent="0">
              <a:buNone/>
              <a:tabLst>
                <a:tab pos="457200" algn="l"/>
              </a:tabLst>
            </a:pPr>
            <a:r>
              <a:rPr lang="en-US" sz="2400" b="1" dirty="0" smtClean="0"/>
              <a:t>	• Data set development in support of Arctic-boreal 	ecosystem vulnerability research to be conducted in a future 	Terrestrial Ecology Program-sponsored field campaign (pre-	ABoVE)</a:t>
            </a:r>
          </a:p>
          <a:p>
            <a:pPr marL="0" indent="0">
              <a:buNone/>
              <a:tabLst>
                <a:tab pos="457200" algn="l"/>
              </a:tabLst>
            </a:pPr>
            <a:r>
              <a:rPr lang="en-US" sz="2400" b="1" dirty="0" smtClean="0"/>
              <a:t>	• Data set development to meet priority needs of the NASA 	terrestrial ecological community.</a:t>
            </a:r>
          </a:p>
          <a:p>
            <a:pPr marL="0" indent="0">
              <a:buNone/>
              <a:tabLst>
                <a:tab pos="457200" algn="l"/>
              </a:tabLst>
            </a:pPr>
            <a:r>
              <a:rPr lang="en-US" sz="2400" b="1" dirty="0" smtClean="0"/>
              <a:t>	• Successor studies in the areas of remote sensing science 	and remote sensing methods development that offer to 	significantly advance the results of prior NASA Terrestrial 	Ecology research.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230402" name="Rectangle 2"/>
          <p:cNvSpPr>
            <a:spLocks noChangeArrowheads="1"/>
          </p:cNvSpPr>
          <p:nvPr/>
        </p:nvSpPr>
        <p:spPr bwMode="auto">
          <a:xfrm>
            <a:off x="1219200" y="123825"/>
            <a:ext cx="8458200" cy="942975"/>
          </a:xfrm>
          <a:prstGeom prst="rect">
            <a:avLst/>
          </a:prstGeom>
          <a:noFill/>
          <a:ln w="12700">
            <a:noFill/>
            <a:miter lim="800000"/>
            <a:headEnd/>
            <a:tailEnd/>
          </a:ln>
          <a:effectLst/>
        </p:spPr>
        <p:txBody>
          <a:bodyPr lIns="90487" tIns="44450" rIns="90487" bIns="44450">
            <a:spAutoFit/>
          </a:bodyPr>
          <a:lstStyle/>
          <a:p>
            <a:pPr algn="ctr"/>
            <a:r>
              <a:rPr lang="en-US" sz="2800" b="1" dirty="0" smtClean="0">
                <a:solidFill>
                  <a:srgbClr val="00FFFF"/>
                </a:solidFill>
                <a:latin typeface="Arial" charset="0"/>
              </a:rPr>
              <a:t>A.4:  </a:t>
            </a:r>
            <a:r>
              <a:rPr lang="en-US" sz="2800" b="1" dirty="0">
                <a:solidFill>
                  <a:srgbClr val="00FFFF"/>
                </a:solidFill>
                <a:latin typeface="Arial" charset="0"/>
              </a:rPr>
              <a:t>Balance Across </a:t>
            </a:r>
            <a:r>
              <a:rPr lang="en-US" sz="2800" b="1" dirty="0" smtClean="0">
                <a:solidFill>
                  <a:srgbClr val="00FFFF"/>
                </a:solidFill>
                <a:latin typeface="Arial" charset="0"/>
              </a:rPr>
              <a:t>Topics (# Selected)</a:t>
            </a:r>
            <a:endParaRPr lang="en-US" sz="2800" b="1" dirty="0">
              <a:solidFill>
                <a:srgbClr val="00FFFF"/>
              </a:solidFill>
              <a:latin typeface="Arial" charset="0"/>
            </a:endParaRPr>
          </a:p>
          <a:p>
            <a:pPr algn="ctr"/>
            <a:endParaRPr lang="en-US" sz="2800" b="1" dirty="0">
              <a:solidFill>
                <a:srgbClr val="00FFFF"/>
              </a:solidFill>
              <a:latin typeface="Arial" charset="0"/>
            </a:endParaRPr>
          </a:p>
        </p:txBody>
      </p:sp>
      <p:sp>
        <p:nvSpPr>
          <p:cNvPr id="230405" name="Rectangle 5"/>
          <p:cNvSpPr>
            <a:spLocks noGrp="1" noChangeArrowheads="1"/>
          </p:cNvSpPr>
          <p:nvPr>
            <p:ph type="body" idx="1"/>
          </p:nvPr>
        </p:nvSpPr>
        <p:spPr bwMode="auto">
          <a:xfrm>
            <a:off x="228600" y="1066800"/>
            <a:ext cx="4191000" cy="467836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400" b="1" u="sng" dirty="0" smtClean="0">
                <a:latin typeface="Arial" pitchFamily="34" charset="0"/>
                <a:cs typeface="Arial" pitchFamily="34" charset="0"/>
              </a:rPr>
              <a:t>Pre-ABoVE (5):</a:t>
            </a:r>
          </a:p>
          <a:p>
            <a:pPr>
              <a:buFontTx/>
              <a:buNone/>
            </a:pPr>
            <a:endParaRPr lang="en-US" sz="1400" b="1" u="sng" dirty="0" smtClean="0">
              <a:latin typeface="Arial" pitchFamily="34" charset="0"/>
              <a:cs typeface="Arial" pitchFamily="34" charset="0"/>
            </a:endParaRPr>
          </a:p>
          <a:p>
            <a:pPr>
              <a:buFontTx/>
              <a:buNone/>
            </a:pPr>
            <a:r>
              <a:rPr lang="en-US" sz="2000" b="1" dirty="0" smtClean="0">
                <a:latin typeface="Arial" pitchFamily="34" charset="0"/>
                <a:cs typeface="Arial" pitchFamily="34" charset="0"/>
              </a:rPr>
              <a:t>Loboda </a:t>
            </a:r>
            <a:r>
              <a:rPr lang="en-US" sz="1800" b="1" dirty="0" smtClean="0">
                <a:latin typeface="Arial" pitchFamily="34" charset="0"/>
                <a:cs typeface="Arial" pitchFamily="34" charset="0"/>
              </a:rPr>
              <a:t>(fire disturbance)</a:t>
            </a:r>
          </a:p>
          <a:p>
            <a:pPr>
              <a:buFontTx/>
              <a:buNone/>
            </a:pPr>
            <a:r>
              <a:rPr lang="en-US" sz="2000" b="1" dirty="0" smtClean="0">
                <a:latin typeface="Arial" pitchFamily="34" charset="0"/>
                <a:cs typeface="Arial" pitchFamily="34" charset="0"/>
              </a:rPr>
              <a:t>Walker </a:t>
            </a:r>
            <a:r>
              <a:rPr lang="en-US" sz="1800" b="1" dirty="0" smtClean="0">
                <a:latin typeface="Arial" pitchFamily="34" charset="0"/>
                <a:cs typeface="Arial" pitchFamily="34" charset="0"/>
              </a:rPr>
              <a:t>(key plot and map data)</a:t>
            </a:r>
          </a:p>
          <a:p>
            <a:pPr>
              <a:buFontTx/>
              <a:buNone/>
            </a:pPr>
            <a:r>
              <a:rPr lang="en-US" sz="2000" b="1" dirty="0" smtClean="0">
                <a:latin typeface="Arial" pitchFamily="34" charset="0"/>
                <a:cs typeface="Arial" pitchFamily="34" charset="0"/>
              </a:rPr>
              <a:t>Munger </a:t>
            </a:r>
            <a:r>
              <a:rPr lang="en-US" sz="1800" b="1" dirty="0" smtClean="0">
                <a:latin typeface="Arial" pitchFamily="34" charset="0"/>
                <a:cs typeface="Arial" pitchFamily="34" charset="0"/>
              </a:rPr>
              <a:t>(historical surface and airborne CO</a:t>
            </a:r>
            <a:r>
              <a:rPr lang="en-US" sz="1800" b="1" baseline="-25000" dirty="0" smtClean="0">
                <a:latin typeface="Arial" pitchFamily="34" charset="0"/>
                <a:cs typeface="Arial" pitchFamily="34" charset="0"/>
              </a:rPr>
              <a:t>2</a:t>
            </a:r>
            <a:r>
              <a:rPr lang="en-US" sz="1800" b="1" dirty="0" smtClean="0">
                <a:latin typeface="Arial" pitchFamily="34" charset="0"/>
                <a:cs typeface="Arial" pitchFamily="34" charset="0"/>
              </a:rPr>
              <a:t>)</a:t>
            </a:r>
          </a:p>
          <a:p>
            <a:pPr>
              <a:buFontTx/>
              <a:buNone/>
            </a:pPr>
            <a:r>
              <a:rPr lang="en-US" sz="2000" b="1" dirty="0" smtClean="0">
                <a:latin typeface="Arial" pitchFamily="34" charset="0"/>
                <a:cs typeface="Arial" pitchFamily="34" charset="0"/>
              </a:rPr>
              <a:t>Zhang </a:t>
            </a:r>
            <a:r>
              <a:rPr lang="en-US" sz="1800" b="1" dirty="0" smtClean="0">
                <a:latin typeface="Arial" pitchFamily="34" charset="0"/>
                <a:cs typeface="Arial" pitchFamily="34" charset="0"/>
              </a:rPr>
              <a:t>(active layer thickness)</a:t>
            </a:r>
          </a:p>
          <a:p>
            <a:pPr>
              <a:buFontTx/>
              <a:buNone/>
            </a:pPr>
            <a:r>
              <a:rPr lang="en-US" sz="2000" b="1" dirty="0" smtClean="0">
                <a:latin typeface="Arial" pitchFamily="34" charset="0"/>
                <a:cs typeface="Arial" pitchFamily="34" charset="0"/>
              </a:rPr>
              <a:t>Carroll </a:t>
            </a:r>
            <a:r>
              <a:rPr lang="en-US" sz="1800" b="1" dirty="0" smtClean="0">
                <a:latin typeface="Arial" pitchFamily="34" charset="0"/>
                <a:cs typeface="Arial" pitchFamily="34" charset="0"/>
              </a:rPr>
              <a:t>(surface water time series)</a:t>
            </a:r>
          </a:p>
          <a:p>
            <a:pPr>
              <a:buFontTx/>
              <a:buNone/>
            </a:pPr>
            <a:endParaRPr lang="en-US" sz="2000" b="1" dirty="0" smtClean="0">
              <a:latin typeface="Arial" pitchFamily="34" charset="0"/>
              <a:cs typeface="Arial" pitchFamily="34" charset="0"/>
            </a:endParaRPr>
          </a:p>
          <a:p>
            <a:pPr>
              <a:buFontTx/>
              <a:buNone/>
            </a:pPr>
            <a:r>
              <a:rPr lang="en-US" sz="2400" b="1" u="sng" dirty="0" smtClean="0">
                <a:latin typeface="Arial" pitchFamily="34" charset="0"/>
                <a:cs typeface="Arial" pitchFamily="34" charset="0"/>
              </a:rPr>
              <a:t>Successors (3):</a:t>
            </a:r>
          </a:p>
          <a:p>
            <a:pPr>
              <a:buFontTx/>
              <a:buNone/>
            </a:pPr>
            <a:endParaRPr lang="en-US" sz="1400" b="1" u="sng" dirty="0" smtClean="0">
              <a:latin typeface="Arial" pitchFamily="34" charset="0"/>
              <a:cs typeface="Arial" pitchFamily="34" charset="0"/>
            </a:endParaRPr>
          </a:p>
          <a:p>
            <a:pPr>
              <a:buFontTx/>
              <a:buNone/>
            </a:pPr>
            <a:r>
              <a:rPr lang="en-US" sz="2000" b="1" dirty="0" smtClean="0">
                <a:latin typeface="Arial" pitchFamily="34" charset="0"/>
                <a:cs typeface="Arial" pitchFamily="34" charset="0"/>
              </a:rPr>
              <a:t>Lavalle </a:t>
            </a:r>
            <a:r>
              <a:rPr lang="en-US" sz="1800" b="1" dirty="0" smtClean="0">
                <a:latin typeface="Arial" pitchFamily="34" charset="0"/>
                <a:cs typeface="Arial" pitchFamily="34" charset="0"/>
              </a:rPr>
              <a:t>(InSAR temporal decorrelation algorithm)</a:t>
            </a:r>
          </a:p>
          <a:p>
            <a:pPr>
              <a:buFontTx/>
              <a:buNone/>
            </a:pPr>
            <a:r>
              <a:rPr lang="en-US" sz="2000" b="1" dirty="0" smtClean="0">
                <a:latin typeface="Arial" pitchFamily="34" charset="0"/>
                <a:cs typeface="Arial" pitchFamily="34" charset="0"/>
              </a:rPr>
              <a:t>Hanan </a:t>
            </a:r>
            <a:r>
              <a:rPr lang="en-US" sz="1800" b="1" dirty="0" smtClean="0">
                <a:latin typeface="Arial" pitchFamily="34" charset="0"/>
                <a:cs typeface="Arial" pitchFamily="34" charset="0"/>
              </a:rPr>
              <a:t>(tree-grass system LAI/fPAR)</a:t>
            </a:r>
          </a:p>
          <a:p>
            <a:pPr>
              <a:buFontTx/>
              <a:buNone/>
            </a:pPr>
            <a:r>
              <a:rPr lang="en-US" sz="2000" b="1" dirty="0" smtClean="0">
                <a:latin typeface="Arial" pitchFamily="34" charset="0"/>
                <a:cs typeface="Arial" pitchFamily="34" charset="0"/>
              </a:rPr>
              <a:t>Siqueira </a:t>
            </a:r>
            <a:r>
              <a:rPr lang="en-US" sz="1800" b="1" dirty="0" smtClean="0">
                <a:latin typeface="Arial" pitchFamily="34" charset="0"/>
                <a:cs typeface="Arial" pitchFamily="34" charset="0"/>
              </a:rPr>
              <a:t>(PolInSAR and InSAR for forest structure)</a:t>
            </a:r>
          </a:p>
        </p:txBody>
      </p:sp>
      <p:sp>
        <p:nvSpPr>
          <p:cNvPr id="6" name="TextBox 5"/>
          <p:cNvSpPr txBox="1"/>
          <p:nvPr/>
        </p:nvSpPr>
        <p:spPr>
          <a:xfrm>
            <a:off x="4648200" y="2362200"/>
            <a:ext cx="4419600" cy="2523768"/>
          </a:xfrm>
          <a:prstGeom prst="rect">
            <a:avLst/>
          </a:prstGeom>
          <a:noFill/>
        </p:spPr>
        <p:txBody>
          <a:bodyPr wrap="square" rtlCol="0">
            <a:spAutoFit/>
          </a:bodyPr>
          <a:lstStyle/>
          <a:p>
            <a:pPr>
              <a:buFontTx/>
              <a:buNone/>
            </a:pPr>
            <a:r>
              <a:rPr lang="en-US" sz="2400" b="1" u="sng" dirty="0" smtClean="0">
                <a:cs typeface="Arial" pitchFamily="34" charset="0"/>
              </a:rPr>
              <a:t>TE Priority Data Sets (4):</a:t>
            </a:r>
          </a:p>
          <a:p>
            <a:pPr>
              <a:buFontTx/>
              <a:buNone/>
            </a:pPr>
            <a:endParaRPr lang="en-US" sz="1400" b="1" dirty="0" smtClean="0">
              <a:cs typeface="Arial" pitchFamily="34" charset="0"/>
            </a:endParaRPr>
          </a:p>
          <a:p>
            <a:pPr>
              <a:buFontTx/>
              <a:buNone/>
            </a:pPr>
            <a:r>
              <a:rPr lang="en-US" sz="2400" b="1" dirty="0" smtClean="0">
                <a:cs typeface="Arial" pitchFamily="34" charset="0"/>
              </a:rPr>
              <a:t>Chini (land use transitions 	data set)</a:t>
            </a:r>
          </a:p>
          <a:p>
            <a:pPr>
              <a:buFontTx/>
              <a:buNone/>
            </a:pPr>
            <a:r>
              <a:rPr lang="en-US" sz="2400" b="1" dirty="0" smtClean="0">
                <a:cs typeface="Arial" pitchFamily="34" charset="0"/>
              </a:rPr>
              <a:t>Thornton (weather data set)</a:t>
            </a:r>
          </a:p>
          <a:p>
            <a:pPr>
              <a:buFontTx/>
              <a:buNone/>
            </a:pPr>
            <a:r>
              <a:rPr lang="en-US" sz="2400" b="1" dirty="0" smtClean="0">
                <a:cs typeface="Arial" pitchFamily="34" charset="0"/>
              </a:rPr>
              <a:t>Pelletier (soil depth data set)</a:t>
            </a:r>
          </a:p>
          <a:p>
            <a:pPr>
              <a:buFontTx/>
              <a:buNone/>
            </a:pPr>
            <a:r>
              <a:rPr lang="en-US" sz="2400" b="1" dirty="0" smtClean="0">
                <a:cs typeface="Arial" pitchFamily="34" charset="0"/>
              </a:rPr>
              <a:t>Townsend (spectral library)</a:t>
            </a:r>
            <a:endParaRPr lang="en-US" sz="2400" dirty="0"/>
          </a:p>
        </p:txBody>
      </p:sp>
      <p:sp>
        <p:nvSpPr>
          <p:cNvPr id="7" name="Rectangle 6"/>
          <p:cNvSpPr/>
          <p:nvPr/>
        </p:nvSpPr>
        <p:spPr>
          <a:xfrm>
            <a:off x="4572000" y="2286000"/>
            <a:ext cx="4419600" cy="2743200"/>
          </a:xfrm>
          <a:prstGeom prst="rect">
            <a:avLst/>
          </a:prstGeom>
          <a:noFill/>
          <a:ln w="381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p:cNvGraphicFramePr>
          <p:nvPr/>
        </p:nvGraphicFramePr>
        <p:xfrm>
          <a:off x="7969250" y="5791200"/>
          <a:ext cx="1174750" cy="1219200"/>
        </p:xfrm>
        <a:graphic>
          <a:graphicData uri="http://schemas.openxmlformats.org/presentationml/2006/ole">
            <p:oleObj spid="_x0000_s32770" name="Microsoft Drawing" r:id="rId4" imgW="7321914" imgH="7321914" progId="">
              <p:embed/>
            </p:oleObj>
          </a:graphicData>
        </a:graphic>
      </p:graphicFrame>
      <p:pic>
        <p:nvPicPr>
          <p:cNvPr id="8" name="Picture 3"/>
          <p:cNvPicPr>
            <a:picLocks noChangeAspect="1" noChangeArrowheads="1"/>
          </p:cNvPicPr>
          <p:nvPr/>
        </p:nvPicPr>
        <p:blipFill>
          <a:blip r:embed="rId5" cstate="print"/>
          <a:srcRect l="17" t="24438" b="59315"/>
          <a:stretch>
            <a:fillRect/>
          </a:stretch>
        </p:blipFill>
        <p:spPr bwMode="auto">
          <a:xfrm>
            <a:off x="0" y="0"/>
            <a:ext cx="9144000" cy="990600"/>
          </a:xfrm>
          <a:prstGeom prst="rect">
            <a:avLst/>
          </a:prstGeom>
          <a:noFill/>
          <a:ln w="9525">
            <a:noFill/>
            <a:miter lim="800000"/>
            <a:headEnd/>
            <a:tailEnd/>
          </a:ln>
        </p:spPr>
      </p:pic>
      <p:sp>
        <p:nvSpPr>
          <p:cNvPr id="230402" name="Rectangle 2"/>
          <p:cNvSpPr>
            <a:spLocks noChangeArrowheads="1"/>
          </p:cNvSpPr>
          <p:nvPr/>
        </p:nvSpPr>
        <p:spPr bwMode="auto">
          <a:xfrm>
            <a:off x="990600" y="115257"/>
            <a:ext cx="8458200" cy="643766"/>
          </a:xfrm>
          <a:prstGeom prst="rect">
            <a:avLst/>
          </a:prstGeom>
          <a:noFill/>
          <a:ln w="12700">
            <a:noFill/>
            <a:miter lim="800000"/>
            <a:headEnd/>
            <a:tailEnd/>
          </a:ln>
          <a:effectLst/>
        </p:spPr>
        <p:txBody>
          <a:bodyPr lIns="90487" tIns="44450" rIns="90487" bIns="44450">
            <a:spAutoFit/>
          </a:bodyPr>
          <a:lstStyle/>
          <a:p>
            <a:pPr algn="ctr"/>
            <a:r>
              <a:rPr lang="en-US" sz="3600" b="1" dirty="0" smtClean="0">
                <a:solidFill>
                  <a:srgbClr val="00FFFF"/>
                </a:solidFill>
                <a:latin typeface="+mj-lt"/>
              </a:rPr>
              <a:t>A.4 ROSES-2012:  Terrestrial Ecology</a:t>
            </a:r>
            <a:endParaRPr lang="en-US" sz="3600" b="1" dirty="0">
              <a:solidFill>
                <a:srgbClr val="00FFFF"/>
              </a:solidFill>
              <a:latin typeface="+mj-lt"/>
            </a:endParaRPr>
          </a:p>
        </p:txBody>
      </p:sp>
      <p:sp>
        <p:nvSpPr>
          <p:cNvPr id="230406" name="Text Box 6"/>
          <p:cNvSpPr txBox="1">
            <a:spLocks noChangeArrowheads="1"/>
          </p:cNvSpPr>
          <p:nvPr/>
        </p:nvSpPr>
        <p:spPr bwMode="auto">
          <a:xfrm>
            <a:off x="152400" y="914400"/>
            <a:ext cx="8763000" cy="457200"/>
          </a:xfrm>
          <a:prstGeom prst="rect">
            <a:avLst/>
          </a:prstGeom>
          <a:noFill/>
          <a:ln w="12700">
            <a:noFill/>
            <a:miter lim="800000"/>
            <a:headEnd/>
            <a:tailEnd/>
          </a:ln>
          <a:effectLst/>
        </p:spPr>
        <p:txBody>
          <a:bodyPr>
            <a:spAutoFit/>
          </a:bodyPr>
          <a:lstStyle/>
          <a:p>
            <a:pPr>
              <a:spcBef>
                <a:spcPct val="20000"/>
              </a:spcBef>
            </a:pPr>
            <a:endParaRPr lang="en-US" b="1" dirty="0">
              <a:latin typeface="Arial" charset="0"/>
            </a:endParaRPr>
          </a:p>
        </p:txBody>
      </p:sp>
      <p:sp>
        <p:nvSpPr>
          <p:cNvPr id="9" name="Content Placeholder 8"/>
          <p:cNvSpPr>
            <a:spLocks noGrp="1"/>
          </p:cNvSpPr>
          <p:nvPr>
            <p:ph idx="1"/>
          </p:nvPr>
        </p:nvSpPr>
        <p:spPr>
          <a:xfrm>
            <a:off x="304800" y="1143000"/>
            <a:ext cx="8382000" cy="5715000"/>
          </a:xfrm>
        </p:spPr>
        <p:txBody>
          <a:bodyPr/>
          <a:lstStyle/>
          <a:p>
            <a:pPr marL="0" indent="0">
              <a:buNone/>
            </a:pPr>
            <a:r>
              <a:rPr lang="en-US" sz="2800" b="1" dirty="0" smtClean="0"/>
              <a:t>A Two-Step Process was Used: </a:t>
            </a:r>
          </a:p>
          <a:p>
            <a:pPr marL="0" indent="0">
              <a:buNone/>
            </a:pPr>
            <a:endParaRPr lang="en-US" sz="900" b="1" dirty="0" smtClean="0"/>
          </a:p>
          <a:p>
            <a:pPr marL="284163" indent="-284163">
              <a:buClr>
                <a:srgbClr val="0000FF"/>
              </a:buClr>
              <a:buSzPct val="90000"/>
              <a:buFont typeface="Wingdings" pitchFamily="2" charset="2"/>
              <a:buChar char="v"/>
            </a:pPr>
            <a:r>
              <a:rPr lang="en-US" sz="2400" b="1" dirty="0" smtClean="0"/>
              <a:t> </a:t>
            </a:r>
            <a:r>
              <a:rPr lang="en-US" sz="2400" b="1" dirty="0" smtClean="0">
                <a:latin typeface="Arial" charset="0"/>
              </a:rPr>
              <a:t>Step-1 Proposals Due:  September 18, 2012</a:t>
            </a:r>
          </a:p>
          <a:p>
            <a:pPr marL="284163" indent="-284163">
              <a:buClr>
                <a:srgbClr val="0000FF"/>
              </a:buClr>
              <a:buSzPct val="90000"/>
              <a:buFont typeface="Wingdings" pitchFamily="2" charset="2"/>
              <a:buChar char="v"/>
            </a:pPr>
            <a:r>
              <a:rPr lang="en-US" sz="2400" b="1" dirty="0" smtClean="0">
                <a:latin typeface="Arial" charset="0"/>
              </a:rPr>
              <a:t> 89 Step-1</a:t>
            </a:r>
            <a:r>
              <a:rPr lang="en-US" sz="2400" b="1" dirty="0" smtClean="0"/>
              <a:t> </a:t>
            </a:r>
            <a:r>
              <a:rPr lang="en-US" sz="2400" b="1" dirty="0" smtClean="0">
                <a:latin typeface="Arial" charset="0"/>
              </a:rPr>
              <a:t>Proposals Received </a:t>
            </a:r>
            <a:r>
              <a:rPr lang="en-US" sz="2000" b="1" dirty="0" smtClean="0">
                <a:latin typeface="Arial" charset="0"/>
              </a:rPr>
              <a:t>(2 were late and were not be reviewed) </a:t>
            </a:r>
            <a:endParaRPr lang="en-US" sz="2400" b="1" dirty="0" smtClean="0">
              <a:latin typeface="Arial" charset="0"/>
            </a:endParaRPr>
          </a:p>
          <a:p>
            <a:pPr marL="284163" indent="-284163">
              <a:buClr>
                <a:srgbClr val="0000FF"/>
              </a:buClr>
              <a:buSzPct val="90000"/>
              <a:buFont typeface="Wingdings" pitchFamily="2" charset="2"/>
              <a:buChar char="v"/>
            </a:pPr>
            <a:r>
              <a:rPr lang="en-US" sz="2400" b="1" dirty="0" smtClean="0">
                <a:latin typeface="Arial" charset="0"/>
              </a:rPr>
              <a:t> 29 Proposers Encouraged to Submit Step-2 Proposals</a:t>
            </a:r>
          </a:p>
          <a:p>
            <a:pPr marL="284163" indent="-284163">
              <a:buClr>
                <a:srgbClr val="0000FF"/>
              </a:buClr>
              <a:buSzPct val="90000"/>
              <a:buFont typeface="Wingdings" pitchFamily="2" charset="2"/>
              <a:buChar char="v"/>
            </a:pPr>
            <a:r>
              <a:rPr lang="en-US" sz="2400" b="1" dirty="0" smtClean="0">
                <a:latin typeface="Arial" charset="0"/>
              </a:rPr>
              <a:t> Step-2 Proposals Due:  January 8, 2013</a:t>
            </a:r>
          </a:p>
          <a:p>
            <a:pPr marL="284163" indent="-284163">
              <a:buClr>
                <a:srgbClr val="0000FF"/>
              </a:buClr>
              <a:buSzPct val="90000"/>
              <a:buFont typeface="Wingdings" pitchFamily="2" charset="2"/>
              <a:buChar char="v"/>
            </a:pPr>
            <a:r>
              <a:rPr lang="en-US" sz="2400" b="1" dirty="0" smtClean="0">
                <a:latin typeface="Arial" charset="0"/>
              </a:rPr>
              <a:t> 30 Step-2 Proposals Received</a:t>
            </a:r>
          </a:p>
          <a:p>
            <a:pPr marL="284163" indent="-284163">
              <a:buClr>
                <a:srgbClr val="0000FF"/>
              </a:buClr>
              <a:buSzPct val="90000"/>
              <a:buFont typeface="Wingdings" pitchFamily="2" charset="2"/>
              <a:buChar char="v"/>
            </a:pPr>
            <a:r>
              <a:rPr lang="en-US" sz="2400" b="1" dirty="0" smtClean="0">
                <a:latin typeface="Arial" charset="0"/>
              </a:rPr>
              <a:t> 12 Proposals Selected for Funding on April 8, 2013 </a:t>
            </a:r>
            <a:r>
              <a:rPr lang="en-US" sz="2000" b="1" dirty="0" smtClean="0">
                <a:latin typeface="Arial" charset="0"/>
              </a:rPr>
              <a:t>(solicitation advertised 7-12 selections)</a:t>
            </a:r>
          </a:p>
          <a:p>
            <a:pPr marL="284163" indent="-284163">
              <a:buClr>
                <a:srgbClr val="0000FF"/>
              </a:buClr>
              <a:buSzPct val="90000"/>
              <a:buFont typeface="Wingdings" pitchFamily="2" charset="2"/>
              <a:buChar char="v"/>
            </a:pPr>
            <a:endParaRPr lang="en-US" sz="900" b="1" dirty="0" smtClean="0">
              <a:latin typeface="Arial" charset="0"/>
            </a:endParaRPr>
          </a:p>
          <a:p>
            <a:pPr marL="284163" indent="-284163">
              <a:buClr>
                <a:srgbClr val="0000FF"/>
              </a:buClr>
              <a:buSzPct val="90000"/>
              <a:buNone/>
            </a:pPr>
            <a:r>
              <a:rPr lang="en-US" sz="2400" b="1" dirty="0" smtClean="0"/>
              <a:t>Funding advertised:  $1.5M/yr for up to 3 years</a:t>
            </a:r>
          </a:p>
          <a:p>
            <a:pPr marL="284163" indent="-284163">
              <a:buClr>
                <a:srgbClr val="0000FF"/>
              </a:buClr>
              <a:buSzPct val="90000"/>
              <a:buNone/>
            </a:pPr>
            <a:r>
              <a:rPr lang="en-US" sz="2400" b="1" dirty="0" smtClean="0"/>
              <a:t>Funding to be awarded:  $5.2 million over three years</a:t>
            </a:r>
            <a:endParaRPr lang="en-US" sz="2400" b="1" dirty="0" smtClean="0">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p:cNvGraphicFramePr>
          <p:nvPr/>
        </p:nvGraphicFramePr>
        <p:xfrm>
          <a:off x="7969250" y="5791200"/>
          <a:ext cx="1174750" cy="1219200"/>
        </p:xfrm>
        <a:graphic>
          <a:graphicData uri="http://schemas.openxmlformats.org/presentationml/2006/ole">
            <p:oleObj spid="_x0000_s36866" name="Microsoft Drawing" r:id="rId4" imgW="7321914" imgH="7321914" progId="">
              <p:embed/>
            </p:oleObj>
          </a:graphicData>
        </a:graphic>
      </p:graphicFrame>
      <p:pic>
        <p:nvPicPr>
          <p:cNvPr id="8" name="Picture 3"/>
          <p:cNvPicPr>
            <a:picLocks noChangeAspect="1" noChangeArrowheads="1"/>
          </p:cNvPicPr>
          <p:nvPr/>
        </p:nvPicPr>
        <p:blipFill>
          <a:blip r:embed="rId5" cstate="print"/>
          <a:srcRect l="17" t="24438" b="59315"/>
          <a:stretch>
            <a:fillRect/>
          </a:stretch>
        </p:blipFill>
        <p:spPr bwMode="auto">
          <a:xfrm>
            <a:off x="0" y="0"/>
            <a:ext cx="9144000" cy="990600"/>
          </a:xfrm>
          <a:prstGeom prst="rect">
            <a:avLst/>
          </a:prstGeom>
          <a:noFill/>
          <a:ln w="9525">
            <a:noFill/>
            <a:miter lim="800000"/>
            <a:headEnd/>
            <a:tailEnd/>
          </a:ln>
        </p:spPr>
      </p:pic>
      <p:sp>
        <p:nvSpPr>
          <p:cNvPr id="230402" name="Rectangle 2"/>
          <p:cNvSpPr>
            <a:spLocks noChangeArrowheads="1"/>
          </p:cNvSpPr>
          <p:nvPr/>
        </p:nvSpPr>
        <p:spPr bwMode="auto">
          <a:xfrm>
            <a:off x="990600" y="115257"/>
            <a:ext cx="8458200" cy="643766"/>
          </a:xfrm>
          <a:prstGeom prst="rect">
            <a:avLst/>
          </a:prstGeom>
          <a:noFill/>
          <a:ln w="12700">
            <a:noFill/>
            <a:miter lim="800000"/>
            <a:headEnd/>
            <a:tailEnd/>
          </a:ln>
          <a:effectLst/>
        </p:spPr>
        <p:txBody>
          <a:bodyPr lIns="90487" tIns="44450" rIns="90487" bIns="44450">
            <a:spAutoFit/>
          </a:bodyPr>
          <a:lstStyle/>
          <a:p>
            <a:pPr algn="ctr"/>
            <a:r>
              <a:rPr lang="en-US" sz="3600" b="1" dirty="0" smtClean="0">
                <a:solidFill>
                  <a:srgbClr val="00FFFF"/>
                </a:solidFill>
                <a:latin typeface="+mj-lt"/>
              </a:rPr>
              <a:t>A.4 ROSES-2012:  Terrestrial Ecology</a:t>
            </a:r>
            <a:endParaRPr lang="en-US" sz="3600" b="1" dirty="0">
              <a:solidFill>
                <a:srgbClr val="00FFFF"/>
              </a:solidFill>
              <a:latin typeface="+mj-lt"/>
            </a:endParaRPr>
          </a:p>
        </p:txBody>
      </p:sp>
      <p:sp>
        <p:nvSpPr>
          <p:cNvPr id="230406" name="Text Box 6"/>
          <p:cNvSpPr txBox="1">
            <a:spLocks noChangeArrowheads="1"/>
          </p:cNvSpPr>
          <p:nvPr/>
        </p:nvSpPr>
        <p:spPr bwMode="auto">
          <a:xfrm>
            <a:off x="152400" y="914400"/>
            <a:ext cx="8763000" cy="457200"/>
          </a:xfrm>
          <a:prstGeom prst="rect">
            <a:avLst/>
          </a:prstGeom>
          <a:noFill/>
          <a:ln w="12700">
            <a:noFill/>
            <a:miter lim="800000"/>
            <a:headEnd/>
            <a:tailEnd/>
          </a:ln>
          <a:effectLst/>
        </p:spPr>
        <p:txBody>
          <a:bodyPr>
            <a:spAutoFit/>
          </a:bodyPr>
          <a:lstStyle/>
          <a:p>
            <a:pPr>
              <a:spcBef>
                <a:spcPct val="20000"/>
              </a:spcBef>
            </a:pPr>
            <a:endParaRPr lang="en-US" b="1" dirty="0">
              <a:latin typeface="Arial" charset="0"/>
            </a:endParaRPr>
          </a:p>
        </p:txBody>
      </p:sp>
      <p:sp>
        <p:nvSpPr>
          <p:cNvPr id="9" name="Content Placeholder 8"/>
          <p:cNvSpPr>
            <a:spLocks noGrp="1"/>
          </p:cNvSpPr>
          <p:nvPr>
            <p:ph idx="1"/>
          </p:nvPr>
        </p:nvSpPr>
        <p:spPr>
          <a:xfrm>
            <a:off x="304800" y="1143000"/>
            <a:ext cx="8382000" cy="5715000"/>
          </a:xfrm>
        </p:spPr>
        <p:txBody>
          <a:bodyPr/>
          <a:lstStyle/>
          <a:p>
            <a:pPr marL="0" indent="0">
              <a:buNone/>
            </a:pPr>
            <a:r>
              <a:rPr lang="en-US" sz="2800" b="1" dirty="0" smtClean="0"/>
              <a:t>The NASA Terrestrial Ecology program requested the following types of research investigations: </a:t>
            </a:r>
          </a:p>
          <a:p>
            <a:pPr marL="0" indent="0">
              <a:buNone/>
            </a:pPr>
            <a:endParaRPr lang="en-US" sz="900" b="1" dirty="0" smtClean="0"/>
          </a:p>
          <a:p>
            <a:pPr marL="0" indent="0">
              <a:buNone/>
              <a:tabLst>
                <a:tab pos="457200" algn="l"/>
              </a:tabLst>
            </a:pPr>
            <a:r>
              <a:rPr lang="en-US" sz="2400" b="1" dirty="0" smtClean="0"/>
              <a:t>	• Data set development in support of Arctic-boreal 	ecosystem vulnerability research to be conducted in a future 	Terrestrial Ecology Program-sponsored field campaign (pre-	ABoVE)</a:t>
            </a:r>
          </a:p>
          <a:p>
            <a:pPr marL="0" indent="0">
              <a:buNone/>
              <a:tabLst>
                <a:tab pos="457200" algn="l"/>
              </a:tabLst>
            </a:pPr>
            <a:r>
              <a:rPr lang="en-US" sz="2400" b="1" dirty="0" smtClean="0"/>
              <a:t>	</a:t>
            </a:r>
            <a:r>
              <a:rPr lang="en-US" sz="2400" b="1" dirty="0" smtClean="0">
                <a:solidFill>
                  <a:srgbClr val="3333CC"/>
                </a:solidFill>
              </a:rPr>
              <a:t>• Data set development to meet priority needs of the NASA 	terrestrial ecological community.</a:t>
            </a:r>
          </a:p>
          <a:p>
            <a:pPr marL="0" indent="0">
              <a:buNone/>
              <a:tabLst>
                <a:tab pos="457200" algn="l"/>
              </a:tabLst>
            </a:pPr>
            <a:r>
              <a:rPr lang="en-US" sz="2400" b="1" dirty="0" smtClean="0"/>
              <a:t>	• Successor studies in the areas of remote sensing science 	and remote sensing methods development that offer to 	significantly advance the results of prior NASA Terrestrial 	Ecology research.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230406" name="Text Box 6"/>
          <p:cNvSpPr txBox="1">
            <a:spLocks noChangeArrowheads="1"/>
          </p:cNvSpPr>
          <p:nvPr/>
        </p:nvSpPr>
        <p:spPr bwMode="auto">
          <a:xfrm>
            <a:off x="152400" y="914400"/>
            <a:ext cx="8763000" cy="457200"/>
          </a:xfrm>
          <a:prstGeom prst="rect">
            <a:avLst/>
          </a:prstGeom>
          <a:noFill/>
          <a:ln w="12700">
            <a:noFill/>
            <a:miter lim="800000"/>
            <a:headEnd/>
            <a:tailEnd/>
          </a:ln>
          <a:effectLst/>
        </p:spPr>
        <p:txBody>
          <a:bodyPr>
            <a:spAutoFit/>
          </a:bodyPr>
          <a:lstStyle/>
          <a:p>
            <a:pPr>
              <a:spcBef>
                <a:spcPct val="20000"/>
              </a:spcBef>
            </a:pPr>
            <a:endParaRPr lang="en-US" b="1" dirty="0">
              <a:latin typeface="Arial" charset="0"/>
            </a:endParaRPr>
          </a:p>
        </p:txBody>
      </p:sp>
      <p:sp>
        <p:nvSpPr>
          <p:cNvPr id="7" name="Content Placeholder 6"/>
          <p:cNvSpPr>
            <a:spLocks noGrp="1"/>
          </p:cNvSpPr>
          <p:nvPr>
            <p:ph idx="1"/>
          </p:nvPr>
        </p:nvSpPr>
        <p:spPr/>
        <p:txBody>
          <a:bodyPr/>
          <a:lstStyle/>
          <a:p>
            <a:pPr>
              <a:buNone/>
            </a:pPr>
            <a:r>
              <a:rPr lang="en-US" dirty="0" smtClean="0"/>
              <a:t> </a:t>
            </a:r>
            <a:endParaRPr lang="en-US" dirty="0"/>
          </a:p>
        </p:txBody>
      </p:sp>
      <p:graphicFrame>
        <p:nvGraphicFramePr>
          <p:cNvPr id="11" name="Table 10"/>
          <p:cNvGraphicFramePr>
            <a:graphicFrameLocks noGrp="1"/>
          </p:cNvGraphicFramePr>
          <p:nvPr/>
        </p:nvGraphicFramePr>
        <p:xfrm>
          <a:off x="304800" y="1447800"/>
          <a:ext cx="8534400" cy="4873623"/>
        </p:xfrm>
        <a:graphic>
          <a:graphicData uri="http://schemas.openxmlformats.org/drawingml/2006/table">
            <a:tbl>
              <a:tblPr/>
              <a:tblGrid>
                <a:gridCol w="566167"/>
                <a:gridCol w="7968233"/>
              </a:tblGrid>
              <a:tr h="187114">
                <a:tc>
                  <a:txBody>
                    <a:bodyPr/>
                    <a:lstStyle/>
                    <a:p>
                      <a:pPr algn="ctr" fontAlgn="ctr"/>
                      <a:r>
                        <a:rPr lang="en-US" sz="1200" b="0" i="0" u="none" strike="noStrike" dirty="0">
                          <a:solidFill>
                            <a:srgbClr val="000000"/>
                          </a:solidFill>
                          <a:effectLst/>
                          <a:latin typeface="+mn-lt"/>
                        </a:rPr>
                        <a:t>1</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Global re-GAP data set, incorporating LIDAR</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0662">
                <a:tc>
                  <a:txBody>
                    <a:bodyPr/>
                    <a:lstStyle/>
                    <a:p>
                      <a:pPr algn="ctr" fontAlgn="ctr"/>
                      <a:r>
                        <a:rPr lang="en-US" sz="1200" b="0" i="0" u="none" strike="noStrike" dirty="0">
                          <a:solidFill>
                            <a:srgbClr val="000000"/>
                          </a:solidFill>
                          <a:effectLst/>
                          <a:latin typeface="+mn-lt"/>
                        </a:rPr>
                        <a:t>2</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l" fontAlgn="ctr"/>
                      <a:r>
                        <a:rPr lang="en-US" sz="1200" b="0" i="0" u="none" strike="noStrike" dirty="0">
                          <a:solidFill>
                            <a:srgbClr val="000000"/>
                          </a:solidFill>
                          <a:effectLst/>
                          <a:latin typeface="+mn-lt"/>
                        </a:rPr>
                        <a:t>High spatial and temporal resolution (1-km and 3-hourly) climate, Global coverage. Climate data to include PAR and diurnal variability needed to drive land-surface model/photosynthesis schemes. </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r>
              <a:tr h="370006">
                <a:tc>
                  <a:txBody>
                    <a:bodyPr/>
                    <a:lstStyle/>
                    <a:p>
                      <a:pPr algn="ctr" fontAlgn="ctr"/>
                      <a:r>
                        <a:rPr lang="en-US" sz="1200" b="0" i="0" u="none" strike="noStrike" dirty="0">
                          <a:solidFill>
                            <a:srgbClr val="000000"/>
                          </a:solidFill>
                          <a:effectLst/>
                          <a:latin typeface="+mn-lt"/>
                        </a:rPr>
                        <a:t>3</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mn-lt"/>
                        </a:rPr>
                        <a:t>Gridded species richness and occurrence data to look at biodiversity (at 25-km resolution).  Plants and animals (eBird database). (PPBio-INPA in Amazonia)</a:t>
                      </a:r>
                    </a:p>
                  </a:txBody>
                  <a:tcPr marL="4221" marR="4221" marT="42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006">
                <a:tc>
                  <a:txBody>
                    <a:bodyPr/>
                    <a:lstStyle/>
                    <a:p>
                      <a:pPr algn="ctr" fontAlgn="ctr"/>
                      <a:r>
                        <a:rPr lang="en-US" sz="1200" b="0" i="0" u="none" strike="noStrike" dirty="0">
                          <a:solidFill>
                            <a:srgbClr val="000000"/>
                          </a:solidFill>
                          <a:effectLst/>
                          <a:latin typeface="+mn-lt"/>
                        </a:rPr>
                        <a:t>4</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l" fontAlgn="ctr"/>
                      <a:r>
                        <a:rPr lang="en-US" sz="1200" b="0" i="0" u="none" strike="noStrike" dirty="0">
                          <a:solidFill>
                            <a:srgbClr val="000000"/>
                          </a:solidFill>
                          <a:effectLst/>
                          <a:latin typeface="+mn-lt"/>
                        </a:rPr>
                        <a:t>High spatial (30-m) and temporal resolution (every 3 to 5 years) Land Cover and Land Cover Change (LandSat based).</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r>
              <a:tr h="370006">
                <a:tc>
                  <a:txBody>
                    <a:bodyPr/>
                    <a:lstStyle/>
                    <a:p>
                      <a:pPr algn="ctr" fontAlgn="ctr"/>
                      <a:r>
                        <a:rPr lang="en-US" sz="1200" b="0" i="0" u="none" strike="noStrike" dirty="0">
                          <a:solidFill>
                            <a:srgbClr val="000000"/>
                          </a:solidFill>
                          <a:effectLst/>
                          <a:latin typeface="+mn-lt"/>
                        </a:rPr>
                        <a:t>5</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High spatial resolution remote sensing products for use with cropland data layers (e.g., MODIS at 250-m; crops at 30-m (TM-type) resolution).   1:   LandSat used to downscale MODIS. </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2899">
                <a:tc>
                  <a:txBody>
                    <a:bodyPr/>
                    <a:lstStyle/>
                    <a:p>
                      <a:pPr algn="ctr" fontAlgn="ctr"/>
                      <a:r>
                        <a:rPr lang="en-US" sz="1200" b="0" i="0" u="none" strike="noStrike" dirty="0">
                          <a:solidFill>
                            <a:srgbClr val="000000"/>
                          </a:solidFill>
                          <a:effectLst/>
                          <a:latin typeface="+mn-lt"/>
                        </a:rPr>
                        <a:t>6</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l" fontAlgn="ctr"/>
                      <a:r>
                        <a:rPr lang="en-US" sz="1200" b="0" i="0" u="none" strike="noStrike" dirty="0">
                          <a:solidFill>
                            <a:srgbClr val="000000"/>
                          </a:solidFill>
                          <a:effectLst/>
                          <a:latin typeface="+mn-lt"/>
                        </a:rPr>
                        <a:t>High spatial resolution remote sensing products for use with cropland data layers (e.g., MODIS at 250-m; crops at 30-m (TM-type) resolution).   2:  LandSat and Spot combined to obtain higher temporal resolution (seasonal).</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52899">
                <a:tc>
                  <a:txBody>
                    <a:bodyPr/>
                    <a:lstStyle/>
                    <a:p>
                      <a:pPr algn="ctr" fontAlgn="ctr"/>
                      <a:r>
                        <a:rPr lang="en-US" sz="1200" b="0" i="0" u="none" strike="noStrike" dirty="0">
                          <a:solidFill>
                            <a:srgbClr val="000000"/>
                          </a:solidFill>
                          <a:effectLst/>
                          <a:latin typeface="+mn-lt"/>
                        </a:rPr>
                        <a:t>7</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 Hyperspectral Reference Library of leaf-level hyperspectral optical properties (full spectrum; biogeochemical content) and soil reflectivity. Collected using standard measurement techniques; full contextual information. </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006">
                <a:tc>
                  <a:txBody>
                    <a:bodyPr/>
                    <a:lstStyle/>
                    <a:p>
                      <a:pPr algn="ctr" fontAlgn="ctr"/>
                      <a:r>
                        <a:rPr lang="en-US" sz="1200" b="0" i="0" u="none" strike="noStrike" dirty="0">
                          <a:solidFill>
                            <a:srgbClr val="000000"/>
                          </a:solidFill>
                          <a:effectLst/>
                          <a:latin typeface="+mn-lt"/>
                        </a:rPr>
                        <a:t>8</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l" fontAlgn="ctr"/>
                      <a:r>
                        <a:rPr lang="en-US" sz="1200" b="0" i="0" u="none" strike="noStrike" dirty="0">
                          <a:solidFill>
                            <a:srgbClr val="000000"/>
                          </a:solidFill>
                          <a:effectLst/>
                          <a:latin typeface="+mn-lt"/>
                        </a:rPr>
                        <a:t>Multi-faceted product containing forest height, biomass, and age.  (Combining many existing products (LIDAR, LEDAPS).</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r>
              <a:tr h="552899">
                <a:tc>
                  <a:txBody>
                    <a:bodyPr/>
                    <a:lstStyle/>
                    <a:p>
                      <a:pPr algn="ctr" fontAlgn="ctr"/>
                      <a:r>
                        <a:rPr lang="en-US" sz="1200" b="0" i="0" u="none" strike="noStrike" dirty="0">
                          <a:solidFill>
                            <a:srgbClr val="000000"/>
                          </a:solidFill>
                          <a:effectLst/>
                          <a:latin typeface="+mn-lt"/>
                        </a:rPr>
                        <a:t>9</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Global database of ground-based in situ validation data for remote sensing products.  Forest inventory data (e.g., Height, basal area, biomass, age, crown dimensions of forest study plots globally (validation / evaluation data set). </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006">
                <a:tc>
                  <a:txBody>
                    <a:bodyPr/>
                    <a:lstStyle/>
                    <a:p>
                      <a:pPr algn="ctr" fontAlgn="ctr"/>
                      <a:r>
                        <a:rPr lang="en-US" sz="1200" b="0" i="0" u="none" strike="noStrike" dirty="0">
                          <a:solidFill>
                            <a:srgbClr val="000000"/>
                          </a:solidFill>
                          <a:effectLst/>
                          <a:latin typeface="+mn-lt"/>
                        </a:rPr>
                        <a:t>10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l" fontAlgn="ctr"/>
                      <a:r>
                        <a:rPr lang="en-US" sz="1200" b="0" i="0" u="none" strike="noStrike" dirty="0">
                          <a:solidFill>
                            <a:srgbClr val="000000"/>
                          </a:solidFill>
                          <a:effectLst/>
                          <a:latin typeface="+mn-lt"/>
                        </a:rPr>
                        <a:t>Ground-based data to validate remote sensing products (improved spatial representativeness;  match ground-based spatial resolution with that of the satellite data)</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r>
              <a:tr h="187114">
                <a:tc>
                  <a:txBody>
                    <a:bodyPr/>
                    <a:lstStyle/>
                    <a:p>
                      <a:pPr algn="ctr" fontAlgn="ctr"/>
                      <a:r>
                        <a:rPr lang="en-US" sz="1200" b="0" i="0" u="none" strike="noStrike" dirty="0">
                          <a:solidFill>
                            <a:srgbClr val="000000"/>
                          </a:solidFill>
                          <a:effectLst/>
                          <a:latin typeface="+mn-lt"/>
                        </a:rPr>
                        <a:t>11</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Data on fate of harvested products</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006">
                <a:tc>
                  <a:txBody>
                    <a:bodyPr/>
                    <a:lstStyle/>
                    <a:p>
                      <a:pPr algn="ctr" fontAlgn="ctr"/>
                      <a:r>
                        <a:rPr lang="en-US" sz="1200" b="0" i="0" u="none" strike="noStrike" dirty="0">
                          <a:solidFill>
                            <a:srgbClr val="000000"/>
                          </a:solidFill>
                          <a:effectLst/>
                          <a:latin typeface="+mn-lt"/>
                        </a:rPr>
                        <a:t>12</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l" fontAlgn="ctr"/>
                      <a:r>
                        <a:rPr lang="en-US" sz="1200" b="0" i="0" u="none" strike="noStrike" dirty="0">
                          <a:solidFill>
                            <a:srgbClr val="000000"/>
                          </a:solidFill>
                          <a:effectLst/>
                          <a:latin typeface="+mn-lt"/>
                        </a:rPr>
                        <a:t>Global gridded data on land-cover, land-use, land-use transitions, and land cover changes (past, present, future)</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12" name="Title 11"/>
          <p:cNvSpPr>
            <a:spLocks noGrp="1"/>
          </p:cNvSpPr>
          <p:nvPr>
            <p:ph type="title"/>
          </p:nvPr>
        </p:nvSpPr>
        <p:spPr>
          <a:xfrm>
            <a:off x="990600" y="-76200"/>
            <a:ext cx="8229600" cy="1143000"/>
          </a:xfrm>
        </p:spPr>
        <p:txBody>
          <a:bodyPr/>
          <a:lstStyle/>
          <a:p>
            <a:r>
              <a:rPr lang="en-US" sz="3200" b="1" dirty="0" smtClean="0">
                <a:solidFill>
                  <a:srgbClr val="00FFFF"/>
                </a:solidFill>
                <a:ea typeface="ＭＳ Ｐゴシック" charset="0"/>
                <a:cs typeface="ＭＳ Ｐゴシック" charset="0"/>
              </a:rPr>
              <a:t>What new data products would advance TE research goals? (1/2)</a:t>
            </a:r>
            <a:endParaRPr lang="en-US" sz="3200" b="1" dirty="0">
              <a:solidFill>
                <a:srgbClr val="00FFFF"/>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230406" name="Text Box 6"/>
          <p:cNvSpPr txBox="1">
            <a:spLocks noChangeArrowheads="1"/>
          </p:cNvSpPr>
          <p:nvPr/>
        </p:nvSpPr>
        <p:spPr bwMode="auto">
          <a:xfrm>
            <a:off x="152400" y="914400"/>
            <a:ext cx="8763000" cy="457200"/>
          </a:xfrm>
          <a:prstGeom prst="rect">
            <a:avLst/>
          </a:prstGeom>
          <a:noFill/>
          <a:ln w="12700">
            <a:noFill/>
            <a:miter lim="800000"/>
            <a:headEnd/>
            <a:tailEnd/>
          </a:ln>
          <a:effectLst/>
        </p:spPr>
        <p:txBody>
          <a:bodyPr>
            <a:spAutoFit/>
          </a:bodyPr>
          <a:lstStyle/>
          <a:p>
            <a:pPr>
              <a:spcBef>
                <a:spcPct val="20000"/>
              </a:spcBef>
            </a:pPr>
            <a:endParaRPr lang="en-US" b="1" dirty="0">
              <a:latin typeface="Arial" charset="0"/>
            </a:endParaRPr>
          </a:p>
        </p:txBody>
      </p:sp>
      <p:sp>
        <p:nvSpPr>
          <p:cNvPr id="7" name="Content Placeholder 6"/>
          <p:cNvSpPr>
            <a:spLocks noGrp="1"/>
          </p:cNvSpPr>
          <p:nvPr>
            <p:ph idx="1"/>
          </p:nvPr>
        </p:nvSpPr>
        <p:spPr/>
        <p:txBody>
          <a:bodyPr/>
          <a:lstStyle/>
          <a:p>
            <a:pPr>
              <a:buNone/>
            </a:pPr>
            <a:r>
              <a:rPr lang="en-US" dirty="0" smtClean="0"/>
              <a:t> </a:t>
            </a:r>
            <a:endParaRPr lang="en-US" dirty="0"/>
          </a:p>
        </p:txBody>
      </p:sp>
      <p:sp>
        <p:nvSpPr>
          <p:cNvPr id="12" name="Title 11"/>
          <p:cNvSpPr>
            <a:spLocks noGrp="1"/>
          </p:cNvSpPr>
          <p:nvPr>
            <p:ph type="title"/>
          </p:nvPr>
        </p:nvSpPr>
        <p:spPr>
          <a:xfrm>
            <a:off x="990600" y="-76200"/>
            <a:ext cx="8229600" cy="1143000"/>
          </a:xfrm>
        </p:spPr>
        <p:txBody>
          <a:bodyPr/>
          <a:lstStyle/>
          <a:p>
            <a:r>
              <a:rPr lang="en-US" sz="3200" b="1" dirty="0" smtClean="0">
                <a:solidFill>
                  <a:srgbClr val="00FFFF"/>
                </a:solidFill>
                <a:ea typeface="ＭＳ Ｐゴシック" charset="0"/>
                <a:cs typeface="ＭＳ Ｐゴシック" charset="0"/>
              </a:rPr>
              <a:t>What new data products would advance TE research goals? (2/2)</a:t>
            </a:r>
            <a:endParaRPr lang="en-US" sz="3200" b="1" dirty="0">
              <a:solidFill>
                <a:srgbClr val="00FFFF"/>
              </a:solidFill>
            </a:endParaRPr>
          </a:p>
        </p:txBody>
      </p:sp>
      <p:graphicFrame>
        <p:nvGraphicFramePr>
          <p:cNvPr id="15" name="Table 14"/>
          <p:cNvGraphicFramePr>
            <a:graphicFrameLocks noGrp="1"/>
          </p:cNvGraphicFramePr>
          <p:nvPr/>
        </p:nvGraphicFramePr>
        <p:xfrm>
          <a:off x="381000" y="1447800"/>
          <a:ext cx="8534400" cy="4343401"/>
        </p:xfrm>
        <a:graphic>
          <a:graphicData uri="http://schemas.openxmlformats.org/drawingml/2006/table">
            <a:tbl>
              <a:tblPr/>
              <a:tblGrid>
                <a:gridCol w="566167"/>
                <a:gridCol w="7968233"/>
              </a:tblGrid>
              <a:tr h="411199">
                <a:tc>
                  <a:txBody>
                    <a:bodyPr/>
                    <a:lstStyle/>
                    <a:p>
                      <a:pPr algn="ctr" fontAlgn="ctr"/>
                      <a:r>
                        <a:rPr lang="en-US" sz="1200" b="0" i="0" u="none" strike="noStrike" dirty="0">
                          <a:solidFill>
                            <a:srgbClr val="000000"/>
                          </a:solidFill>
                          <a:effectLst/>
                          <a:latin typeface="+mn-lt"/>
                        </a:rPr>
                        <a:t>13</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Long-term data records for dynamics of inland waters, cloud corrected global irradiance, atmospheric optical properties, in addition to the existing MEASURES products (landsat, NDVI, etc.).</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946">
                <a:tc>
                  <a:txBody>
                    <a:bodyPr/>
                    <a:lstStyle/>
                    <a:p>
                      <a:pPr algn="ctr" fontAlgn="ctr"/>
                      <a:r>
                        <a:rPr lang="en-US" sz="1200" b="0" i="0" u="none" strike="noStrike" dirty="0">
                          <a:solidFill>
                            <a:srgbClr val="000000"/>
                          </a:solidFill>
                          <a:effectLst/>
                          <a:latin typeface="+mn-lt"/>
                        </a:rPr>
                        <a:t>14</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a:solidFill>
                            <a:srgbClr val="000000"/>
                          </a:solidFill>
                          <a:effectLst/>
                          <a:latin typeface="+mn-lt"/>
                        </a:rPr>
                        <a:t>High-spatial resolution soil data, including type and depth </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r>
              <a:tr h="207946">
                <a:tc>
                  <a:txBody>
                    <a:bodyPr/>
                    <a:lstStyle/>
                    <a:p>
                      <a:pPr algn="ctr" fontAlgn="ctr"/>
                      <a:r>
                        <a:rPr lang="en-US" sz="1200" b="0" i="0" u="none" strike="noStrike" dirty="0">
                          <a:solidFill>
                            <a:srgbClr val="000000"/>
                          </a:solidFill>
                          <a:effectLst/>
                          <a:latin typeface="+mn-lt"/>
                        </a:rPr>
                        <a:t>15</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mn-lt"/>
                        </a:rPr>
                        <a:t>Global data on soil carbon stocks, litter</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946">
                <a:tc>
                  <a:txBody>
                    <a:bodyPr/>
                    <a:lstStyle/>
                    <a:p>
                      <a:pPr algn="ctr" fontAlgn="ctr"/>
                      <a:r>
                        <a:rPr lang="en-US" sz="1200" b="0" i="0" u="none" strike="noStrike" dirty="0">
                          <a:solidFill>
                            <a:srgbClr val="000000"/>
                          </a:solidFill>
                          <a:effectLst/>
                          <a:latin typeface="+mn-lt"/>
                        </a:rPr>
                        <a:t>16</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a:solidFill>
                            <a:srgbClr val="000000"/>
                          </a:solidFill>
                          <a:effectLst/>
                          <a:latin typeface="+mn-lt"/>
                        </a:rPr>
                        <a:t>Ancillary data to support interpretation of data from new NASA sensors (e.g., DESDnyI)</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11199">
                <a:tc>
                  <a:txBody>
                    <a:bodyPr/>
                    <a:lstStyle/>
                    <a:p>
                      <a:pPr algn="ctr" fontAlgn="ctr"/>
                      <a:r>
                        <a:rPr lang="en-US" sz="1200" b="0" i="0" u="none" strike="noStrike" dirty="0">
                          <a:solidFill>
                            <a:srgbClr val="000000"/>
                          </a:solidFill>
                          <a:effectLst/>
                          <a:latin typeface="+mn-lt"/>
                        </a:rPr>
                        <a:t>17</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mn-lt"/>
                        </a:rPr>
                        <a:t>Gridded products that help us understand land management (not just land cover) are important for substantially improving (a) estimates of carbon fluxes, and (b) reducing uncertainty.</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946">
                <a:tc>
                  <a:txBody>
                    <a:bodyPr/>
                    <a:lstStyle/>
                    <a:p>
                      <a:pPr algn="ctr" fontAlgn="ctr"/>
                      <a:r>
                        <a:rPr lang="en-US" sz="1200" b="0" i="0" u="none" strike="noStrike" dirty="0">
                          <a:solidFill>
                            <a:srgbClr val="000000"/>
                          </a:solidFill>
                          <a:effectLst/>
                          <a:latin typeface="+mn-lt"/>
                        </a:rPr>
                        <a:t>18</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l" fontAlgn="ctr"/>
                      <a:r>
                        <a:rPr lang="en-US" sz="1200" b="0" i="0" u="none" strike="noStrike" dirty="0">
                          <a:solidFill>
                            <a:srgbClr val="000000"/>
                          </a:solidFill>
                          <a:effectLst/>
                          <a:latin typeface="+mn-lt"/>
                        </a:rPr>
                        <a:t>Atmospheric tracers((N2O, CO) in addition to CO2 for top-down inversion estimates/constraints.</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11199">
                <a:tc>
                  <a:txBody>
                    <a:bodyPr/>
                    <a:lstStyle/>
                    <a:p>
                      <a:pPr algn="ctr" fontAlgn="ctr"/>
                      <a:r>
                        <a:rPr lang="en-US" sz="1200" b="0" i="0" u="none" strike="noStrike" dirty="0">
                          <a:solidFill>
                            <a:srgbClr val="000000"/>
                          </a:solidFill>
                          <a:effectLst/>
                          <a:latin typeface="+mn-lt"/>
                        </a:rPr>
                        <a:t>19</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mn-lt"/>
                        </a:rPr>
                        <a:t>N pools and fluxes for crop production, fertilizer use and efficiency, nitrate leaching and N gas emissions, and nitrogen deposition, with a resolution of 0.5 X 0.5 degree at global scale. </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946">
                <a:tc>
                  <a:txBody>
                    <a:bodyPr/>
                    <a:lstStyle/>
                    <a:p>
                      <a:pPr algn="ctr" fontAlgn="ctr"/>
                      <a:r>
                        <a:rPr lang="en-US" sz="1200" b="0" i="0" u="none" strike="noStrike" dirty="0">
                          <a:solidFill>
                            <a:srgbClr val="000000"/>
                          </a:solidFill>
                          <a:effectLst/>
                          <a:latin typeface="+mn-lt"/>
                        </a:rPr>
                        <a:t>20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l" fontAlgn="b"/>
                      <a:r>
                        <a:rPr lang="en-US" sz="1200" b="0" i="0" u="none" strike="noStrike" dirty="0">
                          <a:solidFill>
                            <a:srgbClr val="000000"/>
                          </a:solidFill>
                          <a:effectLst/>
                          <a:latin typeface="+mn-lt"/>
                        </a:rPr>
                        <a:t>new MISR product with atmospheric correction and improved ease-of-use (cf MODIS)</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07946">
                <a:tc>
                  <a:txBody>
                    <a:bodyPr/>
                    <a:lstStyle/>
                    <a:p>
                      <a:pPr algn="ctr" fontAlgn="ctr"/>
                      <a:r>
                        <a:rPr lang="en-US" sz="1200" b="0" i="0" u="none" strike="noStrike" dirty="0">
                          <a:solidFill>
                            <a:srgbClr val="000000"/>
                          </a:solidFill>
                          <a:effectLst/>
                          <a:latin typeface="+mn-lt"/>
                        </a:rPr>
                        <a:t>21</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mn-lt"/>
                        </a:rPr>
                        <a:t>new LandSat Product with atmospheric correction and georegistration (cf MODIS).  Isn't this WELD?</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199">
                <a:tc>
                  <a:txBody>
                    <a:bodyPr/>
                    <a:lstStyle/>
                    <a:p>
                      <a:pPr algn="ctr" fontAlgn="ctr"/>
                      <a:r>
                        <a:rPr lang="en-US" sz="1200" b="0" i="0" u="none" strike="noStrike" dirty="0">
                          <a:solidFill>
                            <a:srgbClr val="000000"/>
                          </a:solidFill>
                          <a:effectLst/>
                          <a:latin typeface="+mn-lt"/>
                        </a:rPr>
                        <a:t>22</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200" b="0" i="0" u="none" strike="noStrike" dirty="0">
                          <a:solidFill>
                            <a:srgbClr val="000000"/>
                          </a:solidFill>
                          <a:effectLst/>
                          <a:latin typeface="+mn-lt"/>
                        </a:rPr>
                        <a:t> Expand spatial and temporal coverage:  1.  National Biomass and Carbon Dataset (J. Kellendorfer, WHRC)</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07946">
                <a:tc>
                  <a:txBody>
                    <a:bodyPr/>
                    <a:lstStyle/>
                    <a:p>
                      <a:pPr algn="ctr" fontAlgn="ctr"/>
                      <a:r>
                        <a:rPr lang="en-US" sz="1200" b="0" i="0" u="none" strike="noStrike" dirty="0">
                          <a:solidFill>
                            <a:srgbClr val="000000"/>
                          </a:solidFill>
                          <a:effectLst/>
                          <a:latin typeface="+mn-lt"/>
                        </a:rPr>
                        <a:t>23</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mn-lt"/>
                        </a:rPr>
                        <a:t> Expand spatial and temporal coverage:  2.  North American ASTER Land Emissivity (S. Hook, JPL)</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946">
                <a:tc>
                  <a:txBody>
                    <a:bodyPr/>
                    <a:lstStyle/>
                    <a:p>
                      <a:pPr algn="ctr" fontAlgn="ctr"/>
                      <a:r>
                        <a:rPr lang="en-US" sz="1200" b="0" i="0" u="none" strike="noStrike" dirty="0">
                          <a:solidFill>
                            <a:srgbClr val="000000"/>
                          </a:solidFill>
                          <a:effectLst/>
                          <a:latin typeface="+mn-lt"/>
                        </a:rPr>
                        <a:t>24</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200" b="0" i="0" u="none" strike="noStrike" dirty="0">
                          <a:solidFill>
                            <a:srgbClr val="000000"/>
                          </a:solidFill>
                          <a:effectLst/>
                          <a:latin typeface="+mn-lt"/>
                        </a:rPr>
                        <a:t> Expand spatial and temporal coverage: 3.  North American Forest Dynamics (S. Goward, UMD)</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07946">
                <a:tc>
                  <a:txBody>
                    <a:bodyPr/>
                    <a:lstStyle/>
                    <a:p>
                      <a:pPr algn="ctr" fontAlgn="ctr"/>
                      <a:r>
                        <a:rPr lang="en-US" sz="1200" b="0" i="0" u="none" strike="noStrike" dirty="0">
                          <a:solidFill>
                            <a:srgbClr val="000000"/>
                          </a:solidFill>
                          <a:effectLst/>
                          <a:latin typeface="+mn-lt"/>
                        </a:rPr>
                        <a:t>25</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mn-lt"/>
                        </a:rPr>
                        <a:t> Expand spatial and temporal coverage:  4. LEDAPS (J. Masek, GSFC)</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946">
                <a:tc>
                  <a:txBody>
                    <a:bodyPr/>
                    <a:lstStyle/>
                    <a:p>
                      <a:pPr algn="ctr" fontAlgn="ctr"/>
                      <a:r>
                        <a:rPr lang="en-US" sz="1200" b="0" i="0" u="none" strike="noStrike" dirty="0">
                          <a:solidFill>
                            <a:srgbClr val="000000"/>
                          </a:solidFill>
                          <a:effectLst/>
                          <a:latin typeface="+mn-lt"/>
                        </a:rPr>
                        <a:t>26</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200" b="0" i="0" u="none" strike="noStrike" dirty="0">
                          <a:solidFill>
                            <a:srgbClr val="000000"/>
                          </a:solidFill>
                          <a:effectLst/>
                          <a:latin typeface="+mn-lt"/>
                        </a:rPr>
                        <a:t> Expand spatial and temporal coverage:  4.  Global Fire Emissions Dataset – GFED (J. Randerson, UCI)</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07946">
                <a:tc>
                  <a:txBody>
                    <a:bodyPr/>
                    <a:lstStyle/>
                    <a:p>
                      <a:pPr algn="ctr" fontAlgn="ctr"/>
                      <a:r>
                        <a:rPr lang="en-US" sz="1200" b="0" i="0" u="none" strike="noStrike" dirty="0">
                          <a:solidFill>
                            <a:srgbClr val="000000"/>
                          </a:solidFill>
                          <a:effectLst/>
                          <a:latin typeface="+mn-lt"/>
                        </a:rPr>
                        <a:t>27</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mn-lt"/>
                        </a:rPr>
                        <a:t> Expand spatial and temporal coverage:  5.  VULCAN Fossil Fuel Emissions (K. Gurney, Purdue)</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199">
                <a:tc>
                  <a:txBody>
                    <a:bodyPr/>
                    <a:lstStyle/>
                    <a:p>
                      <a:pPr algn="ctr" fontAlgn="b"/>
                      <a:r>
                        <a:rPr lang="en-US" sz="1200" b="0" i="0" u="none" strike="noStrike" dirty="0">
                          <a:solidFill>
                            <a:srgbClr val="000000"/>
                          </a:solidFill>
                          <a:effectLst/>
                          <a:latin typeface="+mn-lt"/>
                        </a:rPr>
                        <a:t>28</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a:solidFill>
                            <a:srgbClr val="000000"/>
                          </a:solidFill>
                          <a:effectLst/>
                          <a:latin typeface="+mn-lt"/>
                        </a:rPr>
                        <a:t>Data products for evaluating and improving model performance (I-LAMB parameters) LAI, NPP, CO2 annual cycle (phase &amp; amplitude), energy &amp; CO2 flux</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1248259" name="Rectangle 3"/>
          <p:cNvSpPr>
            <a:spLocks noGrp="1" noChangeArrowheads="1"/>
          </p:cNvSpPr>
          <p:nvPr>
            <p:ph type="body" idx="1"/>
          </p:nvPr>
        </p:nvSpPr>
        <p:spPr>
          <a:xfrm>
            <a:off x="152400" y="1219200"/>
            <a:ext cx="8686800" cy="4343400"/>
          </a:xfrm>
        </p:spPr>
        <p:txBody>
          <a:bodyPr/>
          <a:lstStyle/>
          <a:p>
            <a:r>
              <a:rPr lang="en-US" sz="1200" dirty="0" smtClean="0"/>
              <a:t>11/12/12</a:t>
            </a:r>
          </a:p>
          <a:p>
            <a:endParaRPr lang="en-US" sz="1200" dirty="0" smtClean="0"/>
          </a:p>
          <a:p>
            <a:r>
              <a:rPr lang="en-US" sz="1200" dirty="0" smtClean="0"/>
              <a:t>Hi Diane,</a:t>
            </a:r>
          </a:p>
          <a:p>
            <a:r>
              <a:rPr lang="en-US" sz="1200" dirty="0" smtClean="0"/>
              <a:t> </a:t>
            </a:r>
          </a:p>
          <a:p>
            <a:r>
              <a:rPr lang="en-US" sz="1200" dirty="0" smtClean="0"/>
              <a:t>A group of us have put together a description of priority new data sets that will advance NASA TE goals.  At the TE Team meeting you said you'd like this information by mid-November.</a:t>
            </a:r>
          </a:p>
          <a:p>
            <a:r>
              <a:rPr lang="en-US" sz="1200" dirty="0" smtClean="0"/>
              <a:t> </a:t>
            </a:r>
          </a:p>
          <a:p>
            <a:r>
              <a:rPr lang="en-US" sz="1200" dirty="0" smtClean="0"/>
              <a:t>The group that pulled this information together includes George Hurtt and myself, plus Peter Thornton, Dan Hayes, Joanne Nightingale, Mac Post, Simon Hook, and Fred Hummerich.  </a:t>
            </a:r>
          </a:p>
          <a:p>
            <a:r>
              <a:rPr lang="en-US" sz="1200" dirty="0" smtClean="0"/>
              <a:t> </a:t>
            </a:r>
          </a:p>
          <a:p>
            <a:r>
              <a:rPr lang="en-US" sz="1200" dirty="0" smtClean="0"/>
              <a:t>We tried to focus on the rationale that makes the data a high priority and the characteristics of the data.  The description of how the data might be compiled was left out of the description.  </a:t>
            </a:r>
          </a:p>
          <a:p>
            <a:r>
              <a:rPr lang="en-US" sz="1200" dirty="0" smtClean="0"/>
              <a:t> </a:t>
            </a:r>
          </a:p>
          <a:p>
            <a:r>
              <a:rPr lang="en-US" sz="1200" dirty="0" smtClean="0"/>
              <a:t> I wanted to pass this along to you now as a DRAFT, to get your input.  Is this what you are looking for?  How can this be improved?  It is probably too long, but we hoped that it described the data sufficiently.</a:t>
            </a:r>
          </a:p>
          <a:p>
            <a:r>
              <a:rPr lang="en-US" sz="1200" dirty="0" smtClean="0"/>
              <a:t> </a:t>
            </a:r>
          </a:p>
          <a:p>
            <a:r>
              <a:rPr lang="en-US" sz="1200" dirty="0" smtClean="0"/>
              <a:t>Does this document need an introduction?  Does the text need a statement like this?:  "Efforts to address these various data products must be handled with strong attention to issues of data consistency, service, management and usability, which will require close coordination between the dataset developers, model user communities, and service providers."</a:t>
            </a:r>
          </a:p>
          <a:p>
            <a:r>
              <a:rPr lang="en-US" sz="1200" dirty="0" smtClean="0"/>
              <a:t> </a:t>
            </a:r>
          </a:p>
          <a:p>
            <a:r>
              <a:rPr lang="en-US" sz="1200" dirty="0" smtClean="0"/>
              <a:t>I  am still waiting for a description for observations that would benefit model evaluation and benchmarking activities (ILAMB).  A group of us (MAST-DC,  Michalak's MsTMIP, ILAMB, DataONE, and some NSF and DOE projects) is having a major model intercomparison workshop next week at which time we'll discuss those ILAMB observations.  </a:t>
            </a:r>
          </a:p>
          <a:p>
            <a:r>
              <a:rPr lang="en-US" sz="1200" dirty="0" smtClean="0"/>
              <a:t> </a:t>
            </a:r>
          </a:p>
          <a:p>
            <a:r>
              <a:rPr lang="en-US" sz="1200" dirty="0" smtClean="0"/>
              <a:t>Best wishes,</a:t>
            </a:r>
          </a:p>
          <a:p>
            <a:r>
              <a:rPr lang="en-US" sz="1200" dirty="0" smtClean="0"/>
              <a:t>Bob</a:t>
            </a:r>
          </a:p>
          <a:p>
            <a:endParaRPr lang="en-US" sz="1200" dirty="0"/>
          </a:p>
        </p:txBody>
      </p:sp>
      <p:sp>
        <p:nvSpPr>
          <p:cNvPr id="4" name="Title 3"/>
          <p:cNvSpPr>
            <a:spLocks noGrp="1"/>
          </p:cNvSpPr>
          <p:nvPr>
            <p:ph type="title"/>
          </p:nvPr>
        </p:nvSpPr>
        <p:spPr>
          <a:xfrm>
            <a:off x="1447800" y="-304800"/>
            <a:ext cx="7086600" cy="990600"/>
          </a:xfrm>
        </p:spPr>
        <p:txBody>
          <a:bodyPr/>
          <a:lstStyle/>
          <a:p>
            <a:r>
              <a:rPr lang="en-US" sz="3200" b="1" dirty="0" smtClean="0">
                <a:solidFill>
                  <a:srgbClr val="00FFFF"/>
                </a:solidFill>
                <a:latin typeface="Arial" charset="0"/>
              </a:rPr>
              <a:t/>
            </a:r>
            <a:br>
              <a:rPr lang="en-US" sz="3200" b="1" dirty="0" smtClean="0">
                <a:solidFill>
                  <a:srgbClr val="00FFFF"/>
                </a:solidFill>
                <a:latin typeface="Arial" charset="0"/>
              </a:rPr>
            </a:br>
            <a:r>
              <a:rPr lang="en-US" sz="3200" b="1" dirty="0" smtClean="0">
                <a:solidFill>
                  <a:srgbClr val="00FFFF"/>
                </a:solidFill>
                <a:latin typeface="Arial" charset="0"/>
                <a:cs typeface="Times New Roman" pitchFamily="18" charset="0"/>
              </a:rPr>
              <a:t> ROSES-2012 A.4:  Priority Data Sets for Terrestrial Ecology</a:t>
            </a:r>
            <a:endParaRPr lang="en-US" dirty="0">
              <a:solidFill>
                <a:srgbClr val="00FFFF"/>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1248259" name="Rectangle 3"/>
          <p:cNvSpPr>
            <a:spLocks noGrp="1" noChangeArrowheads="1"/>
          </p:cNvSpPr>
          <p:nvPr>
            <p:ph type="body" idx="1"/>
          </p:nvPr>
        </p:nvSpPr>
        <p:spPr>
          <a:xfrm>
            <a:off x="0" y="990600"/>
            <a:ext cx="9144000" cy="5867400"/>
          </a:xfrm>
        </p:spPr>
        <p:txBody>
          <a:bodyPr/>
          <a:lstStyle/>
          <a:p>
            <a:pPr>
              <a:buNone/>
            </a:pPr>
            <a:r>
              <a:rPr lang="en-US" sz="1200" b="1" dirty="0" smtClean="0"/>
              <a:t>Data needed to advance Terrestrial Ecology Research Goals</a:t>
            </a:r>
          </a:p>
          <a:p>
            <a:pPr>
              <a:buNone/>
            </a:pPr>
            <a:endParaRPr lang="en-US" sz="1200" dirty="0" smtClean="0"/>
          </a:p>
          <a:p>
            <a:pPr>
              <a:buNone/>
            </a:pPr>
            <a:r>
              <a:rPr lang="en-US" sz="1200" b="1" dirty="0" smtClean="0"/>
              <a:t>1.  High spatial and temporal resolution weather data</a:t>
            </a:r>
            <a:endParaRPr lang="en-US" sz="1200" dirty="0" smtClean="0"/>
          </a:p>
          <a:p>
            <a:r>
              <a:rPr lang="en-US" sz="1200" dirty="0" smtClean="0"/>
              <a:t>One of the fundamental forcings for land process models is surface weather at the land-atmosphere boundary. As land process models move toward higher spatial and temporal resolution and larger spatial domains, the resolution requirements for surface weather boundary conditions also increase. Over the coming decade, land process models will operate at sub-kilometer spatial and sub-hourly temporal resolution for global domains, forced in part by land surface state and process information (e.g. soil type and disturbance history) at sub-kilometer resolution. A new generation of surface weather boundary conditions is required to meet the needs of these models, with sub-kilometer resolution, global land coverage, and on the order of hourly temporal resolution. These datasets should include near-surface air temperature, precipitation, humidity, incident short and longwave radiation, and winds. Because land processes are known to be sensitive to variability in weather and climate on temporal scales ranging at least from hours to centuries, these surface weather boundary conditions should be provided for the longest possible historical period, and updated at least annually with the latest observations. Methods must be developed to provide the most robust estimates of surface weather in the face of low and variable observation density, and the estimation accuracy of these surface weather datasets must be quantified to the fully possible extent, providing a foundational component for land process model uncertainty quantification. </a:t>
            </a:r>
          </a:p>
          <a:p>
            <a:pPr>
              <a:buNone/>
            </a:pPr>
            <a:endParaRPr lang="en-US" sz="1200" dirty="0" smtClean="0"/>
          </a:p>
          <a:p>
            <a:pPr>
              <a:buNone/>
            </a:pPr>
            <a:r>
              <a:rPr lang="en-US" sz="1200" b="1" dirty="0" smtClean="0"/>
              <a:t>2.  Global gridded data on land-cover, land-use, land-use transitions, and land cover changes (past, present, future).</a:t>
            </a:r>
            <a:r>
              <a:rPr lang="en-US" sz="1200" dirty="0" smtClean="0"/>
              <a:t> </a:t>
            </a:r>
          </a:p>
          <a:p>
            <a:r>
              <a:rPr lang="en-US" sz="1200" dirty="0" smtClean="0"/>
              <a:t>The impacts of disturbance and land cover / land use change have long been recognized to be a key driver of climate and ecosystem function at local to global scales, via feedbacks through carbon, nutrient, water and energy cycles. Despite this, the incorporation of these impacts in land surface models – needed for reliable retrospective and predictive assessments of climate variability within coupled Earth System Model frameworks – remains an on-going challenge. Models have been developed to prescribe disturbance mechanisms, but progress in this area has been limited. Needed are consistent and comprehensive driver data sets on disturbance and land use change available at the spatial and temporal scales necessary for models to represent their impacts on land-atmosphere interactions. </a:t>
            </a:r>
          </a:p>
          <a:p>
            <a:pPr>
              <a:buNone/>
            </a:pPr>
            <a:r>
              <a:rPr lang="en-US" sz="1200" dirty="0" smtClean="0"/>
              <a:t>	In developing these new data sets, it should be recognized that a comprehensive set of disturbance forcings from various data sources need to be organized using a consistent approach that can be readily incorporated into model systems (i.e. a gridded and temporally explicit framework) along with the contributing change agent. The legacy of past disturbances (on the scale of decades to centuries) defines contemporary state variables and ecosystem function, but here we are limited by the lack of data prior to the start of historical data sets. While these data sets can and should be informed by satellite-era data, more complete historical disturbance data sets covering the temporal scales needed for model “spin-up” (centuries to millennia) will require integration with new tools and data sources. Furthermore, to improve climate forecasts, scenarios for future disturbance and land use change are also a high priority. </a:t>
            </a:r>
          </a:p>
        </p:txBody>
      </p:sp>
      <p:sp>
        <p:nvSpPr>
          <p:cNvPr id="4" name="Title 3"/>
          <p:cNvSpPr>
            <a:spLocks noGrp="1"/>
          </p:cNvSpPr>
          <p:nvPr>
            <p:ph type="title"/>
          </p:nvPr>
        </p:nvSpPr>
        <p:spPr>
          <a:xfrm>
            <a:off x="1447800" y="-304800"/>
            <a:ext cx="7086600" cy="990600"/>
          </a:xfrm>
        </p:spPr>
        <p:txBody>
          <a:bodyPr/>
          <a:lstStyle/>
          <a:p>
            <a:r>
              <a:rPr lang="en-US" sz="3200" b="1" dirty="0" smtClean="0">
                <a:solidFill>
                  <a:srgbClr val="00FFFF"/>
                </a:solidFill>
                <a:latin typeface="Arial" charset="0"/>
              </a:rPr>
              <a:t/>
            </a:r>
            <a:br>
              <a:rPr lang="en-US" sz="3200" b="1" dirty="0" smtClean="0">
                <a:solidFill>
                  <a:srgbClr val="00FFFF"/>
                </a:solidFill>
                <a:latin typeface="Arial" charset="0"/>
              </a:rPr>
            </a:br>
            <a:r>
              <a:rPr lang="en-US" sz="3200" b="1" dirty="0" smtClean="0">
                <a:solidFill>
                  <a:srgbClr val="00FFFF"/>
                </a:solidFill>
                <a:latin typeface="Arial" charset="0"/>
                <a:cs typeface="Times New Roman" pitchFamily="18" charset="0"/>
              </a:rPr>
              <a:t> ROSES-2012 A.4:  Priority Data Sets for Terrestrial Ecology</a:t>
            </a:r>
            <a:endParaRPr lang="en-US" dirty="0">
              <a:solidFill>
                <a:srgbClr val="00FFFF"/>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2707</TotalTime>
  <Words>1430</Words>
  <Application>Microsoft Office PowerPoint</Application>
  <PresentationFormat>On-screen Show (4:3)</PresentationFormat>
  <Paragraphs>171</Paragraphs>
  <Slides>13</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Wingdings</vt:lpstr>
      <vt:lpstr>ＭＳ Ｐゴシック</vt:lpstr>
      <vt:lpstr>Times New Roman</vt:lpstr>
      <vt:lpstr>Office Theme</vt:lpstr>
      <vt:lpstr>Microsoft Drawing</vt:lpstr>
      <vt:lpstr>Slide 1</vt:lpstr>
      <vt:lpstr>Slide 2</vt:lpstr>
      <vt:lpstr>Slide 3</vt:lpstr>
      <vt:lpstr>Slide 4</vt:lpstr>
      <vt:lpstr>Slide 5</vt:lpstr>
      <vt:lpstr>What new data products would advance TE research goals? (1/2)</vt:lpstr>
      <vt:lpstr>What new data products would advance TE research goals? (2/2)</vt:lpstr>
      <vt:lpstr>  ROSES-2012 A.4:  Priority Data Sets for Terrestrial Ecology</vt:lpstr>
      <vt:lpstr>  ROSES-2012 A.4:  Priority Data Sets for Terrestrial Ecology</vt:lpstr>
      <vt:lpstr>  ROSES-2012 A.4:  Priority Data Sets for Terrestrial Ecology</vt:lpstr>
      <vt:lpstr>  ROSES-2012 A.4:  Priority Data Sets for Terrestrial Ecology</vt:lpstr>
      <vt:lpstr>  ROSES-2012 A.4:  Priority Data Sets for Terrestrial Ecology</vt:lpstr>
      <vt:lpstr>Slide 13</vt:lpstr>
    </vt:vector>
  </TitlesOfParts>
  <Company>NASA/ODIN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 E Wickland</dc:creator>
  <cp:lastModifiedBy>dwicklan</cp:lastModifiedBy>
  <cp:revision>333</cp:revision>
  <dcterms:created xsi:type="dcterms:W3CDTF">2010-07-04T16:49:31Z</dcterms:created>
  <dcterms:modified xsi:type="dcterms:W3CDTF">2013-05-01T03:59:45Z</dcterms:modified>
</cp:coreProperties>
</file>