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2" r:id="rId4"/>
    <p:sldId id="261" r:id="rId5"/>
    <p:sldId id="257" r:id="rId6"/>
    <p:sldId id="260" r:id="rId7"/>
    <p:sldId id="258"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8" d="100"/>
          <a:sy n="148" d="100"/>
        </p:scale>
        <p:origin x="-14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8CA86E-1F71-6445-80D9-1CFE540394BA}" type="datetimeFigureOut">
              <a:rPr lang="en-US" smtClean="0"/>
              <a:t>4/29/13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57564F-160A-864C-96DC-A4FFB1BFDF3E}" type="slidenum">
              <a:rPr lang="en-US" smtClean="0"/>
              <a:t>‹#›</a:t>
            </a:fld>
            <a:endParaRPr lang="en-US"/>
          </a:p>
        </p:txBody>
      </p:sp>
    </p:spTree>
    <p:extLst>
      <p:ext uri="{BB962C8B-B14F-4D97-AF65-F5344CB8AC3E}">
        <p14:creationId xmlns:p14="http://schemas.microsoft.com/office/powerpoint/2010/main" val="398362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indicate that we are looking at spectra covering the entire UV-VIS-NIR-SWIR-TIR</a:t>
            </a:r>
          </a:p>
          <a:p>
            <a:r>
              <a:rPr lang="en-US" dirty="0" smtClean="0"/>
              <a:t>The</a:t>
            </a:r>
            <a:r>
              <a:rPr lang="en-US" baseline="0" dirty="0" smtClean="0"/>
              <a:t> thermal infrared is of particular importance to full characterization </a:t>
            </a:r>
            <a:r>
              <a:rPr lang="en-US" baseline="0" smtClean="0"/>
              <a:t>of ecosystems.</a:t>
            </a:r>
            <a:endParaRPr lang="en-US"/>
          </a:p>
        </p:txBody>
      </p:sp>
      <p:sp>
        <p:nvSpPr>
          <p:cNvPr id="4" name="Slide Number Placeholder 3"/>
          <p:cNvSpPr>
            <a:spLocks noGrp="1"/>
          </p:cNvSpPr>
          <p:nvPr>
            <p:ph type="sldNum" sz="quarter" idx="10"/>
          </p:nvPr>
        </p:nvSpPr>
        <p:spPr/>
        <p:txBody>
          <a:bodyPr/>
          <a:lstStyle/>
          <a:p>
            <a:fld id="{8F57564F-160A-864C-96DC-A4FFB1BFDF3E}" type="slidenum">
              <a:rPr lang="en-US" smtClean="0"/>
              <a:t>2</a:t>
            </a:fld>
            <a:endParaRPr lang="en-US"/>
          </a:p>
        </p:txBody>
      </p:sp>
    </p:spTree>
    <p:extLst>
      <p:ext uri="{BB962C8B-B14F-4D97-AF65-F5344CB8AC3E}">
        <p14:creationId xmlns:p14="http://schemas.microsoft.com/office/powerpoint/2010/main" val="188519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Spectral</a:t>
            </a:r>
            <a:r>
              <a:rPr lang="en-US" baseline="0" dirty="0" smtClean="0"/>
              <a:t> information can be about about species, differences between species, and geographic variations within a species.</a:t>
            </a:r>
          </a:p>
          <a:p>
            <a:r>
              <a:rPr lang="en-US" baseline="0" dirty="0" smtClean="0"/>
              <a:t>It can also be at the canopy and the leaf level.</a:t>
            </a:r>
            <a:endParaRPr lang="en-US" dirty="0"/>
          </a:p>
        </p:txBody>
      </p:sp>
      <p:sp>
        <p:nvSpPr>
          <p:cNvPr id="4" name="Slide Number Placeholder 3"/>
          <p:cNvSpPr>
            <a:spLocks noGrp="1"/>
          </p:cNvSpPr>
          <p:nvPr>
            <p:ph type="sldNum" sz="quarter" idx="10"/>
          </p:nvPr>
        </p:nvSpPr>
        <p:spPr/>
        <p:txBody>
          <a:bodyPr/>
          <a:lstStyle/>
          <a:p>
            <a:fld id="{8F57564F-160A-864C-96DC-A4FFB1BFDF3E}" type="slidenum">
              <a:rPr lang="en-US" smtClean="0"/>
              <a:t>3</a:t>
            </a:fld>
            <a:endParaRPr lang="en-US"/>
          </a:p>
        </p:txBody>
      </p:sp>
    </p:spTree>
    <p:extLst>
      <p:ext uri="{BB962C8B-B14F-4D97-AF65-F5344CB8AC3E}">
        <p14:creationId xmlns:p14="http://schemas.microsoft.com/office/powerpoint/2010/main" val="42504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Spectral information can be about differences in reflectance through</a:t>
            </a:r>
            <a:r>
              <a:rPr lang="en-US" baseline="0" dirty="0" smtClean="0"/>
              <a:t> the canopy of a tree.</a:t>
            </a:r>
            <a:endParaRPr lang="en-US" dirty="0"/>
          </a:p>
        </p:txBody>
      </p:sp>
      <p:sp>
        <p:nvSpPr>
          <p:cNvPr id="4" name="Slide Number Placeholder 3"/>
          <p:cNvSpPr>
            <a:spLocks noGrp="1"/>
          </p:cNvSpPr>
          <p:nvPr>
            <p:ph type="sldNum" sz="quarter" idx="10"/>
          </p:nvPr>
        </p:nvSpPr>
        <p:spPr/>
        <p:txBody>
          <a:bodyPr/>
          <a:lstStyle/>
          <a:p>
            <a:fld id="{8F57564F-160A-864C-96DC-A4FFB1BFDF3E}" type="slidenum">
              <a:rPr lang="en-US" smtClean="0"/>
              <a:t>4</a:t>
            </a:fld>
            <a:endParaRPr lang="en-US"/>
          </a:p>
        </p:txBody>
      </p:sp>
    </p:spTree>
    <p:extLst>
      <p:ext uri="{BB962C8B-B14F-4D97-AF65-F5344CB8AC3E}">
        <p14:creationId xmlns:p14="http://schemas.microsoft.com/office/powerpoint/2010/main" val="92267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Spectral</a:t>
            </a:r>
            <a:r>
              <a:rPr lang="en-US" baseline="0" dirty="0" smtClean="0"/>
              <a:t> information can be about the traits associated with foliage.</a:t>
            </a:r>
            <a:endParaRPr lang="en-US" dirty="0"/>
          </a:p>
        </p:txBody>
      </p:sp>
      <p:sp>
        <p:nvSpPr>
          <p:cNvPr id="4" name="Slide Number Placeholder 3"/>
          <p:cNvSpPr>
            <a:spLocks noGrp="1"/>
          </p:cNvSpPr>
          <p:nvPr>
            <p:ph type="sldNum" sz="quarter" idx="10"/>
          </p:nvPr>
        </p:nvSpPr>
        <p:spPr/>
        <p:txBody>
          <a:bodyPr/>
          <a:lstStyle/>
          <a:p>
            <a:fld id="{8F57564F-160A-864C-96DC-A4FFB1BFDF3E}" type="slidenum">
              <a:rPr lang="en-US" smtClean="0"/>
              <a:t>5</a:t>
            </a:fld>
            <a:endParaRPr lang="en-US"/>
          </a:p>
        </p:txBody>
      </p:sp>
    </p:spTree>
    <p:extLst>
      <p:ext uri="{BB962C8B-B14F-4D97-AF65-F5344CB8AC3E}">
        <p14:creationId xmlns:p14="http://schemas.microsoft.com/office/powerpoint/2010/main" val="40604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 Z suggests adding User Support and Consulting under </a:t>
            </a:r>
            <a:r>
              <a:rPr lang="en-US" dirty="0" err="1" smtClean="0"/>
              <a:t>EcoSIS</a:t>
            </a:r>
            <a:r>
              <a:rPr lang="en-US" dirty="0" smtClean="0"/>
              <a:t> outcomes.</a:t>
            </a:r>
            <a:endParaRPr lang="en-US" dirty="0"/>
          </a:p>
        </p:txBody>
      </p:sp>
      <p:sp>
        <p:nvSpPr>
          <p:cNvPr id="4" name="Slide Number Placeholder 3"/>
          <p:cNvSpPr>
            <a:spLocks noGrp="1"/>
          </p:cNvSpPr>
          <p:nvPr>
            <p:ph type="sldNum" sz="quarter" idx="10"/>
          </p:nvPr>
        </p:nvSpPr>
        <p:spPr/>
        <p:txBody>
          <a:bodyPr/>
          <a:lstStyle/>
          <a:p>
            <a:fld id="{8F57564F-160A-864C-96DC-A4FFB1BFDF3E}" type="slidenum">
              <a:rPr lang="en-US" smtClean="0"/>
              <a:t>7</a:t>
            </a:fld>
            <a:endParaRPr lang="en-US"/>
          </a:p>
        </p:txBody>
      </p:sp>
    </p:spTree>
    <p:extLst>
      <p:ext uri="{BB962C8B-B14F-4D97-AF65-F5344CB8AC3E}">
        <p14:creationId xmlns:p14="http://schemas.microsoft.com/office/powerpoint/2010/main" val="428673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 Z suggests adding “User Support and Quality Control” in the bar under data</a:t>
            </a:r>
            <a:r>
              <a:rPr lang="en-US" baseline="0" dirty="0" smtClean="0"/>
              <a:t> ingestion.</a:t>
            </a:r>
            <a:endParaRPr lang="en-US" dirty="0"/>
          </a:p>
        </p:txBody>
      </p:sp>
      <p:sp>
        <p:nvSpPr>
          <p:cNvPr id="4" name="Slide Number Placeholder 3"/>
          <p:cNvSpPr>
            <a:spLocks noGrp="1"/>
          </p:cNvSpPr>
          <p:nvPr>
            <p:ph type="sldNum" sz="quarter" idx="10"/>
          </p:nvPr>
        </p:nvSpPr>
        <p:spPr/>
        <p:txBody>
          <a:bodyPr/>
          <a:lstStyle/>
          <a:p>
            <a:fld id="{8F57564F-160A-864C-96DC-A4FFB1BFDF3E}" type="slidenum">
              <a:rPr lang="en-US" smtClean="0"/>
              <a:t>8</a:t>
            </a:fld>
            <a:endParaRPr lang="en-US"/>
          </a:p>
        </p:txBody>
      </p:sp>
    </p:spTree>
    <p:extLst>
      <p:ext uri="{BB962C8B-B14F-4D97-AF65-F5344CB8AC3E}">
        <p14:creationId xmlns:p14="http://schemas.microsoft.com/office/powerpoint/2010/main" val="429143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555"/>
            <a:ext cx="7772400" cy="1470025"/>
          </a:xfrm>
        </p:spPr>
        <p:txBody>
          <a:bodyPr/>
          <a:lstStyle/>
          <a:p>
            <a:r>
              <a:rPr lang="en-US" dirty="0" smtClean="0"/>
              <a:t>Ecosystem </a:t>
            </a:r>
            <a:r>
              <a:rPr lang="en-US" dirty="0"/>
              <a:t>Spectral Information System (</a:t>
            </a:r>
            <a:r>
              <a:rPr lang="en-US" dirty="0" err="1" smtClean="0"/>
              <a:t>EcoSIS</a:t>
            </a:r>
            <a:r>
              <a:rPr lang="en-US" dirty="0"/>
              <a:t>): </a:t>
            </a:r>
          </a:p>
        </p:txBody>
      </p:sp>
      <p:sp>
        <p:nvSpPr>
          <p:cNvPr id="3" name="Subtitle 2"/>
          <p:cNvSpPr>
            <a:spLocks noGrp="1"/>
          </p:cNvSpPr>
          <p:nvPr>
            <p:ph type="subTitle" idx="1"/>
          </p:nvPr>
        </p:nvSpPr>
        <p:spPr>
          <a:xfrm>
            <a:off x="0" y="1805492"/>
            <a:ext cx="9144000" cy="1752600"/>
          </a:xfrm>
        </p:spPr>
        <p:txBody>
          <a:bodyPr/>
          <a:lstStyle/>
          <a:p>
            <a:r>
              <a:rPr lang="en-US" dirty="0">
                <a:solidFill>
                  <a:srgbClr val="66CCFF"/>
                </a:solidFill>
              </a:rPr>
              <a:t>Integration of Spectral Data with </a:t>
            </a:r>
            <a:endParaRPr lang="en-US" dirty="0" smtClean="0">
              <a:solidFill>
                <a:srgbClr val="66CCFF"/>
              </a:solidFill>
            </a:endParaRPr>
          </a:p>
          <a:p>
            <a:r>
              <a:rPr lang="en-US" dirty="0" smtClean="0">
                <a:solidFill>
                  <a:srgbClr val="66CCFF"/>
                </a:solidFill>
              </a:rPr>
              <a:t>Measurements </a:t>
            </a:r>
            <a:r>
              <a:rPr lang="en-US" dirty="0">
                <a:solidFill>
                  <a:srgbClr val="66CCFF"/>
                </a:solidFill>
              </a:rPr>
              <a:t>of Vegetation Functional Traits </a:t>
            </a:r>
          </a:p>
        </p:txBody>
      </p:sp>
      <p:sp>
        <p:nvSpPr>
          <p:cNvPr id="4" name="TextBox 3"/>
          <p:cNvSpPr txBox="1"/>
          <p:nvPr/>
        </p:nvSpPr>
        <p:spPr>
          <a:xfrm>
            <a:off x="1334421" y="3129809"/>
            <a:ext cx="6490178" cy="3647152"/>
          </a:xfrm>
          <a:prstGeom prst="rect">
            <a:avLst/>
          </a:prstGeom>
          <a:noFill/>
        </p:spPr>
        <p:txBody>
          <a:bodyPr wrap="none" rtlCol="0">
            <a:spAutoFit/>
          </a:bodyPr>
          <a:lstStyle/>
          <a:p>
            <a:pPr algn="ctr"/>
            <a:r>
              <a:rPr lang="en-US" sz="2100" i="1" dirty="0" smtClean="0">
                <a:solidFill>
                  <a:srgbClr val="FFFF00"/>
                </a:solidFill>
              </a:rPr>
              <a:t>Alphabetically:</a:t>
            </a:r>
          </a:p>
          <a:p>
            <a:pPr algn="ctr"/>
            <a:r>
              <a:rPr lang="en-US" sz="2100" dirty="0" smtClean="0"/>
              <a:t>Phil Dennison, University of Utah</a:t>
            </a:r>
          </a:p>
          <a:p>
            <a:pPr algn="ctr"/>
            <a:r>
              <a:rPr lang="en-US" sz="2100" dirty="0" smtClean="0"/>
              <a:t>John </a:t>
            </a:r>
            <a:r>
              <a:rPr lang="en-US" sz="2100" dirty="0" err="1" smtClean="0"/>
              <a:t>Gamon</a:t>
            </a:r>
            <a:r>
              <a:rPr lang="en-US" sz="2100" dirty="0" smtClean="0"/>
              <a:t>, University of Alberta, </a:t>
            </a:r>
            <a:r>
              <a:rPr lang="en-US" sz="2100" dirty="0" err="1" smtClean="0"/>
              <a:t>SpecNet</a:t>
            </a:r>
            <a:endParaRPr lang="en-US" sz="2100" dirty="0" smtClean="0"/>
          </a:p>
          <a:p>
            <a:pPr algn="ctr"/>
            <a:r>
              <a:rPr lang="en-US" sz="2100" dirty="0" smtClean="0"/>
              <a:t>Simon Hook and Rob Green, JPL</a:t>
            </a:r>
          </a:p>
          <a:p>
            <a:pPr algn="ctr"/>
            <a:r>
              <a:rPr lang="en-US" sz="2100" dirty="0" smtClean="0"/>
              <a:t>Shelley </a:t>
            </a:r>
            <a:r>
              <a:rPr lang="en-US" sz="2100" dirty="0" err="1" smtClean="0"/>
              <a:t>Petroy</a:t>
            </a:r>
            <a:r>
              <a:rPr lang="en-US" sz="2100" dirty="0" smtClean="0"/>
              <a:t> and Tom </a:t>
            </a:r>
            <a:r>
              <a:rPr lang="en-US" sz="2100" dirty="0" err="1" smtClean="0"/>
              <a:t>Kampe</a:t>
            </a:r>
            <a:r>
              <a:rPr lang="en-US" sz="2100" dirty="0" smtClean="0"/>
              <a:t>, NEON, Inc.</a:t>
            </a:r>
          </a:p>
          <a:p>
            <a:pPr algn="ctr"/>
            <a:r>
              <a:rPr lang="en-US" sz="2100" dirty="0" smtClean="0"/>
              <a:t>Dar Roberts, UC-Santa Barbara</a:t>
            </a:r>
          </a:p>
          <a:p>
            <a:pPr algn="ctr"/>
            <a:r>
              <a:rPr lang="en-US" sz="2100" dirty="0" smtClean="0"/>
              <a:t>Phil Townsend and Shawn </a:t>
            </a:r>
            <a:r>
              <a:rPr lang="en-US" sz="2100" dirty="0" err="1" smtClean="0"/>
              <a:t>Serbin</a:t>
            </a:r>
            <a:r>
              <a:rPr lang="en-US" sz="2100" dirty="0" smtClean="0"/>
              <a:t>, University of Wisconsin</a:t>
            </a:r>
          </a:p>
          <a:p>
            <a:pPr algn="ctr"/>
            <a:r>
              <a:rPr lang="en-US" sz="2100" dirty="0" smtClean="0"/>
              <a:t>Susan </a:t>
            </a:r>
            <a:r>
              <a:rPr lang="en-US" sz="2100" dirty="0" err="1" smtClean="0"/>
              <a:t>Ustin</a:t>
            </a:r>
            <a:r>
              <a:rPr lang="en-US" sz="2100" dirty="0" smtClean="0"/>
              <a:t>, UC-Davis</a:t>
            </a:r>
          </a:p>
          <a:p>
            <a:pPr algn="ctr"/>
            <a:r>
              <a:rPr lang="en-US" sz="2100" dirty="0" smtClean="0"/>
              <a:t>Art </a:t>
            </a:r>
            <a:r>
              <a:rPr lang="en-US" sz="2100" dirty="0" err="1" smtClean="0"/>
              <a:t>Zygielbaum</a:t>
            </a:r>
            <a:r>
              <a:rPr lang="en-US" sz="2100" dirty="0" smtClean="0"/>
              <a:t>, University of Nebraska</a:t>
            </a:r>
          </a:p>
          <a:p>
            <a:pPr algn="ctr"/>
            <a:r>
              <a:rPr lang="en-US" sz="2100" dirty="0" smtClean="0"/>
              <a:t>…..and…..</a:t>
            </a:r>
          </a:p>
          <a:p>
            <a:pPr algn="ctr"/>
            <a:r>
              <a:rPr lang="en-US" sz="2100" b="1" dirty="0" smtClean="0">
                <a:solidFill>
                  <a:srgbClr val="66CCFF"/>
                </a:solidFill>
              </a:rPr>
              <a:t>You!</a:t>
            </a:r>
          </a:p>
        </p:txBody>
      </p:sp>
    </p:spTree>
    <p:extLst>
      <p:ext uri="{BB962C8B-B14F-4D97-AF65-F5344CB8AC3E}">
        <p14:creationId xmlns:p14="http://schemas.microsoft.com/office/powerpoint/2010/main" val="38215237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675496" y="4299130"/>
            <a:ext cx="2327393" cy="111556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7034" y="1835"/>
            <a:ext cx="8203324" cy="1143000"/>
          </a:xfrm>
        </p:spPr>
        <p:txBody>
          <a:bodyPr/>
          <a:lstStyle/>
          <a:p>
            <a:pPr algn="l"/>
            <a:r>
              <a:rPr lang="en-US" dirty="0" smtClean="0"/>
              <a:t>Why Spectral Libraries?</a:t>
            </a:r>
            <a:endParaRPr lang="en-US" dirty="0"/>
          </a:p>
        </p:txBody>
      </p:sp>
      <p:sp>
        <p:nvSpPr>
          <p:cNvPr id="4" name="TextBox 3"/>
          <p:cNvSpPr txBox="1"/>
          <p:nvPr/>
        </p:nvSpPr>
        <p:spPr>
          <a:xfrm>
            <a:off x="483476" y="895346"/>
            <a:ext cx="2494192" cy="461665"/>
          </a:xfrm>
          <a:prstGeom prst="rect">
            <a:avLst/>
          </a:prstGeom>
          <a:noFill/>
        </p:spPr>
        <p:txBody>
          <a:bodyPr wrap="none" rtlCol="0">
            <a:spAutoFit/>
          </a:bodyPr>
          <a:lstStyle/>
          <a:p>
            <a:r>
              <a:rPr lang="en-US" sz="2400" dirty="0" smtClean="0">
                <a:solidFill>
                  <a:srgbClr val="FF0000"/>
                </a:solidFill>
              </a:rPr>
              <a:t>Tool for discovery.</a:t>
            </a:r>
            <a:endParaRPr lang="en-US" sz="2400" dirty="0">
              <a:solidFill>
                <a:srgbClr val="FF0000"/>
              </a:solidFill>
            </a:endParaRPr>
          </a:p>
        </p:txBody>
      </p:sp>
      <p:sp>
        <p:nvSpPr>
          <p:cNvPr id="5" name="TextBox 4"/>
          <p:cNvSpPr txBox="1"/>
          <p:nvPr/>
        </p:nvSpPr>
        <p:spPr>
          <a:xfrm>
            <a:off x="483476" y="1781296"/>
            <a:ext cx="8227283" cy="461665"/>
          </a:xfrm>
          <a:prstGeom prst="rect">
            <a:avLst/>
          </a:prstGeom>
          <a:noFill/>
        </p:spPr>
        <p:txBody>
          <a:bodyPr wrap="none" rtlCol="0">
            <a:spAutoFit/>
          </a:bodyPr>
          <a:lstStyle/>
          <a:p>
            <a:r>
              <a:rPr lang="en-US" sz="2400" dirty="0" smtClean="0">
                <a:solidFill>
                  <a:srgbClr val="FFFF00"/>
                </a:solidFill>
              </a:rPr>
              <a:t>Characterize the diversity of function and its variability on earth.</a:t>
            </a:r>
            <a:endParaRPr lang="en-US" sz="2400" dirty="0">
              <a:solidFill>
                <a:srgbClr val="FFFF00"/>
              </a:solidFill>
            </a:endParaRPr>
          </a:p>
        </p:txBody>
      </p:sp>
      <p:sp>
        <p:nvSpPr>
          <p:cNvPr id="6" name="TextBox 5"/>
          <p:cNvSpPr txBox="1"/>
          <p:nvPr/>
        </p:nvSpPr>
        <p:spPr>
          <a:xfrm>
            <a:off x="483476" y="1338321"/>
            <a:ext cx="6317354" cy="461665"/>
          </a:xfrm>
          <a:prstGeom prst="rect">
            <a:avLst/>
          </a:prstGeom>
          <a:noFill/>
        </p:spPr>
        <p:txBody>
          <a:bodyPr wrap="none" rtlCol="0">
            <a:spAutoFit/>
          </a:bodyPr>
          <a:lstStyle/>
          <a:p>
            <a:r>
              <a:rPr lang="en-US" sz="2400" dirty="0" smtClean="0">
                <a:solidFill>
                  <a:schemeClr val="accent6">
                    <a:lumMod val="60000"/>
                    <a:lumOff val="40000"/>
                  </a:schemeClr>
                </a:solidFill>
              </a:rPr>
              <a:t>Document species characteristics and map them.</a:t>
            </a:r>
            <a:endParaRPr lang="en-US" sz="2400" dirty="0">
              <a:solidFill>
                <a:schemeClr val="accent6">
                  <a:lumMod val="60000"/>
                  <a:lumOff val="40000"/>
                </a:schemeClr>
              </a:solidFill>
            </a:endParaRPr>
          </a:p>
        </p:txBody>
      </p:sp>
      <p:sp>
        <p:nvSpPr>
          <p:cNvPr id="7" name="TextBox 6"/>
          <p:cNvSpPr txBox="1"/>
          <p:nvPr/>
        </p:nvSpPr>
        <p:spPr>
          <a:xfrm>
            <a:off x="483476" y="3036578"/>
            <a:ext cx="5964193" cy="461665"/>
          </a:xfrm>
          <a:prstGeom prst="rect">
            <a:avLst/>
          </a:prstGeom>
          <a:noFill/>
        </p:spPr>
        <p:txBody>
          <a:bodyPr wrap="none" rtlCol="0">
            <a:spAutoFit/>
          </a:bodyPr>
          <a:lstStyle/>
          <a:p>
            <a:r>
              <a:rPr lang="en-US" sz="2400" dirty="0" smtClean="0">
                <a:solidFill>
                  <a:schemeClr val="accent5">
                    <a:lumMod val="60000"/>
                    <a:lumOff val="40000"/>
                  </a:schemeClr>
                </a:solidFill>
              </a:rPr>
              <a:t>…and </a:t>
            </a:r>
            <a:r>
              <a:rPr lang="en-US" sz="2400" dirty="0">
                <a:solidFill>
                  <a:schemeClr val="accent5">
                    <a:lumMod val="60000"/>
                    <a:lumOff val="40000"/>
                  </a:schemeClr>
                </a:solidFill>
              </a:rPr>
              <a:t>m</a:t>
            </a:r>
            <a:r>
              <a:rPr lang="en-US" sz="2400" dirty="0" smtClean="0">
                <a:solidFill>
                  <a:schemeClr val="accent5">
                    <a:lumMod val="60000"/>
                    <a:lumOff val="40000"/>
                  </a:schemeClr>
                </a:solidFill>
              </a:rPr>
              <a:t>etadata to ensure inter-comparability.</a:t>
            </a:r>
          </a:p>
        </p:txBody>
      </p:sp>
      <p:sp>
        <p:nvSpPr>
          <p:cNvPr id="8" name="TextBox 7"/>
          <p:cNvSpPr txBox="1"/>
          <p:nvPr/>
        </p:nvSpPr>
        <p:spPr>
          <a:xfrm>
            <a:off x="483476" y="3479554"/>
            <a:ext cx="8135560" cy="461665"/>
          </a:xfrm>
          <a:prstGeom prst="rect">
            <a:avLst/>
          </a:prstGeom>
          <a:noFill/>
        </p:spPr>
        <p:txBody>
          <a:bodyPr wrap="none" rtlCol="0">
            <a:spAutoFit/>
          </a:bodyPr>
          <a:lstStyle/>
          <a:p>
            <a:r>
              <a:rPr lang="en-US" sz="2400" dirty="0" smtClean="0">
                <a:solidFill>
                  <a:schemeClr val="accent4">
                    <a:lumMod val="60000"/>
                    <a:lumOff val="40000"/>
                  </a:schemeClr>
                </a:solidFill>
              </a:rPr>
              <a:t>Tools to facilitate the synthesis of large data sets by community.</a:t>
            </a:r>
            <a:endParaRPr lang="en-US" sz="2400" dirty="0">
              <a:solidFill>
                <a:schemeClr val="accent4">
                  <a:lumMod val="60000"/>
                  <a:lumOff val="40000"/>
                </a:schemeClr>
              </a:solidFill>
            </a:endParaRPr>
          </a:p>
        </p:txBody>
      </p:sp>
      <p:pic>
        <p:nvPicPr>
          <p:cNvPr id="3" name="Picture 2"/>
          <p:cNvPicPr>
            <a:picLocks noChangeAspect="1"/>
          </p:cNvPicPr>
          <p:nvPr/>
        </p:nvPicPr>
        <p:blipFill rotWithShape="1">
          <a:blip r:embed="rId3"/>
          <a:srcRect r="63668"/>
          <a:stretch/>
        </p:blipFill>
        <p:spPr>
          <a:xfrm>
            <a:off x="62101" y="5477312"/>
            <a:ext cx="3322163" cy="1103903"/>
          </a:xfrm>
          <a:prstGeom prst="rect">
            <a:avLst/>
          </a:prstGeom>
        </p:spPr>
      </p:pic>
      <p:pic>
        <p:nvPicPr>
          <p:cNvPr id="10" name="Picture 9"/>
          <p:cNvPicPr>
            <a:picLocks noChangeAspect="1"/>
          </p:cNvPicPr>
          <p:nvPr/>
        </p:nvPicPr>
        <p:blipFill rotWithShape="1">
          <a:blip r:embed="rId4"/>
          <a:srcRect r="48005"/>
          <a:stretch/>
        </p:blipFill>
        <p:spPr>
          <a:xfrm>
            <a:off x="3382307" y="5477312"/>
            <a:ext cx="3137046" cy="1103903"/>
          </a:xfrm>
          <a:prstGeom prst="rect">
            <a:avLst/>
          </a:prstGeom>
        </p:spPr>
      </p:pic>
      <p:sp>
        <p:nvSpPr>
          <p:cNvPr id="11" name="TextBox 10"/>
          <p:cNvSpPr txBox="1"/>
          <p:nvPr/>
        </p:nvSpPr>
        <p:spPr>
          <a:xfrm>
            <a:off x="259327" y="4193748"/>
            <a:ext cx="1298477" cy="369332"/>
          </a:xfrm>
          <a:prstGeom prst="rect">
            <a:avLst/>
          </a:prstGeom>
          <a:noFill/>
        </p:spPr>
        <p:txBody>
          <a:bodyPr wrap="none" rtlCol="0">
            <a:spAutoFit/>
          </a:bodyPr>
          <a:lstStyle/>
          <a:p>
            <a:r>
              <a:rPr lang="en-US" dirty="0" smtClean="0"/>
              <a:t>P</a:t>
            </a:r>
            <a:r>
              <a:rPr lang="en-US" dirty="0" smtClean="0"/>
              <a:t>recedents:</a:t>
            </a:r>
            <a:endParaRPr lang="en-US" dirty="0"/>
          </a:p>
        </p:txBody>
      </p:sp>
      <p:pic>
        <p:nvPicPr>
          <p:cNvPr id="12" name="Picture 11"/>
          <p:cNvPicPr>
            <a:picLocks noChangeAspect="1"/>
          </p:cNvPicPr>
          <p:nvPr/>
        </p:nvPicPr>
        <p:blipFill rotWithShape="1">
          <a:blip r:embed="rId5"/>
          <a:srcRect r="71964"/>
          <a:stretch/>
        </p:blipFill>
        <p:spPr>
          <a:xfrm>
            <a:off x="6675496" y="5471145"/>
            <a:ext cx="2327393" cy="1110070"/>
          </a:xfrm>
          <a:prstGeom prst="rect">
            <a:avLst/>
          </a:prstGeom>
        </p:spPr>
      </p:pic>
      <p:pic>
        <p:nvPicPr>
          <p:cNvPr id="13" name="Picture 12"/>
          <p:cNvPicPr>
            <a:picLocks noChangeAspect="1"/>
          </p:cNvPicPr>
          <p:nvPr/>
        </p:nvPicPr>
        <p:blipFill>
          <a:blip r:embed="rId6"/>
          <a:stretch>
            <a:fillRect/>
          </a:stretch>
        </p:blipFill>
        <p:spPr>
          <a:xfrm>
            <a:off x="6675496" y="4299130"/>
            <a:ext cx="1869609" cy="1115568"/>
          </a:xfrm>
          <a:prstGeom prst="rect">
            <a:avLst/>
          </a:prstGeom>
        </p:spPr>
      </p:pic>
      <p:pic>
        <p:nvPicPr>
          <p:cNvPr id="14" name="Picture 13"/>
          <p:cNvPicPr>
            <a:picLocks noChangeAspect="1"/>
          </p:cNvPicPr>
          <p:nvPr/>
        </p:nvPicPr>
        <p:blipFill rotWithShape="1">
          <a:blip r:embed="rId7"/>
          <a:srcRect r="31739" b="21042"/>
          <a:stretch/>
        </p:blipFill>
        <p:spPr>
          <a:xfrm>
            <a:off x="8114825" y="4355572"/>
            <a:ext cx="839963" cy="381211"/>
          </a:xfrm>
          <a:prstGeom prst="rect">
            <a:avLst/>
          </a:prstGeom>
        </p:spPr>
      </p:pic>
      <p:pic>
        <p:nvPicPr>
          <p:cNvPr id="16" name="Picture 15"/>
          <p:cNvPicPr>
            <a:picLocks noChangeAspect="1"/>
          </p:cNvPicPr>
          <p:nvPr/>
        </p:nvPicPr>
        <p:blipFill>
          <a:blip r:embed="rId8"/>
          <a:stretch>
            <a:fillRect/>
          </a:stretch>
        </p:blipFill>
        <p:spPr>
          <a:xfrm>
            <a:off x="3623890" y="4299130"/>
            <a:ext cx="2895463" cy="1115568"/>
          </a:xfrm>
          <a:prstGeom prst="rect">
            <a:avLst/>
          </a:prstGeom>
        </p:spPr>
      </p:pic>
      <p:pic>
        <p:nvPicPr>
          <p:cNvPr id="17" name="Picture 16"/>
          <p:cNvPicPr>
            <a:picLocks noChangeAspect="1"/>
          </p:cNvPicPr>
          <p:nvPr/>
        </p:nvPicPr>
        <p:blipFill>
          <a:blip r:embed="rId9"/>
          <a:stretch>
            <a:fillRect/>
          </a:stretch>
        </p:blipFill>
        <p:spPr>
          <a:xfrm>
            <a:off x="2156983" y="4299131"/>
            <a:ext cx="1369386" cy="1128236"/>
          </a:xfrm>
          <a:prstGeom prst="rect">
            <a:avLst/>
          </a:prstGeom>
        </p:spPr>
      </p:pic>
      <p:sp>
        <p:nvSpPr>
          <p:cNvPr id="18" name="TextBox 17"/>
          <p:cNvSpPr txBox="1"/>
          <p:nvPr/>
        </p:nvSpPr>
        <p:spPr>
          <a:xfrm>
            <a:off x="2031980" y="4254349"/>
            <a:ext cx="1489072" cy="923330"/>
          </a:xfrm>
          <a:prstGeom prst="rect">
            <a:avLst/>
          </a:prstGeom>
          <a:noFill/>
        </p:spPr>
        <p:txBody>
          <a:bodyPr wrap="none" rtlCol="0">
            <a:spAutoFit/>
          </a:bodyPr>
          <a:lstStyle/>
          <a:p>
            <a:pPr algn="r"/>
            <a:r>
              <a:rPr lang="en-US" dirty="0" smtClean="0">
                <a:solidFill>
                  <a:schemeClr val="bg1"/>
                </a:solidFill>
              </a:rPr>
              <a:t>Aster</a:t>
            </a:r>
          </a:p>
          <a:p>
            <a:pPr algn="r"/>
            <a:r>
              <a:rPr lang="en-US" dirty="0" smtClean="0">
                <a:solidFill>
                  <a:schemeClr val="bg1"/>
                </a:solidFill>
              </a:rPr>
              <a:t>Spectral</a:t>
            </a:r>
          </a:p>
          <a:p>
            <a:pPr algn="r"/>
            <a:r>
              <a:rPr lang="en-US" dirty="0" smtClean="0">
                <a:solidFill>
                  <a:schemeClr val="bg1"/>
                </a:solidFill>
              </a:rPr>
              <a:t>Library</a:t>
            </a:r>
            <a:endParaRPr lang="en-US" dirty="0">
              <a:solidFill>
                <a:schemeClr val="bg1"/>
              </a:solidFill>
            </a:endParaRPr>
          </a:p>
        </p:txBody>
      </p:sp>
      <p:sp>
        <p:nvSpPr>
          <p:cNvPr id="19" name="TextBox 18"/>
          <p:cNvSpPr txBox="1"/>
          <p:nvPr/>
        </p:nvSpPr>
        <p:spPr>
          <a:xfrm>
            <a:off x="483476" y="2224271"/>
            <a:ext cx="8259802" cy="830997"/>
          </a:xfrm>
          <a:prstGeom prst="rect">
            <a:avLst/>
          </a:prstGeom>
          <a:noFill/>
        </p:spPr>
        <p:txBody>
          <a:bodyPr wrap="square" rtlCol="0">
            <a:spAutoFit/>
          </a:bodyPr>
          <a:lstStyle/>
          <a:p>
            <a:r>
              <a:rPr lang="en-US" sz="2400" dirty="0" smtClean="0">
                <a:solidFill>
                  <a:schemeClr val="accent3">
                    <a:lumMod val="60000"/>
                    <a:lumOff val="40000"/>
                  </a:schemeClr>
                </a:solidFill>
              </a:rPr>
              <a:t>Deliver </a:t>
            </a:r>
            <a:r>
              <a:rPr lang="en-US" sz="2400" dirty="0">
                <a:solidFill>
                  <a:schemeClr val="accent3">
                    <a:lumMod val="60000"/>
                    <a:lumOff val="40000"/>
                  </a:schemeClr>
                </a:solidFill>
              </a:rPr>
              <a:t>scientifically vetted data to an international and open community of </a:t>
            </a:r>
            <a:r>
              <a:rPr lang="en-US" sz="2400" dirty="0" smtClean="0">
                <a:solidFill>
                  <a:schemeClr val="accent3">
                    <a:lumMod val="60000"/>
                    <a:lumOff val="40000"/>
                  </a:schemeClr>
                </a:solidFill>
              </a:rPr>
              <a:t>researchers…</a:t>
            </a:r>
            <a:endParaRPr lang="en-US" sz="2400" dirty="0">
              <a:solidFill>
                <a:schemeClr val="accent3">
                  <a:lumMod val="60000"/>
                  <a:lumOff val="40000"/>
                </a:schemeClr>
              </a:solidFill>
            </a:endParaRPr>
          </a:p>
        </p:txBody>
      </p:sp>
      <p:pic>
        <p:nvPicPr>
          <p:cNvPr id="9" name="Picture 8"/>
          <p:cNvPicPr>
            <a:picLocks noChangeAspect="1"/>
          </p:cNvPicPr>
          <p:nvPr/>
        </p:nvPicPr>
        <p:blipFill>
          <a:blip r:embed="rId10"/>
          <a:stretch>
            <a:fillRect/>
          </a:stretch>
        </p:blipFill>
        <p:spPr>
          <a:xfrm>
            <a:off x="353718" y="4779361"/>
            <a:ext cx="1737360" cy="638597"/>
          </a:xfrm>
          <a:prstGeom prst="rect">
            <a:avLst/>
          </a:prstGeom>
        </p:spPr>
      </p:pic>
    </p:spTree>
    <p:extLst>
      <p:ext uri="{BB962C8B-B14F-4D97-AF65-F5344CB8AC3E}">
        <p14:creationId xmlns:p14="http://schemas.microsoft.com/office/powerpoint/2010/main" val="4673797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zz-speciesXpl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7800"/>
            <a:ext cx="7086600" cy="4278535"/>
          </a:xfrm>
          <a:prstGeom prst="rect">
            <a:avLst/>
          </a:prstGeom>
        </p:spPr>
      </p:pic>
      <p:pic>
        <p:nvPicPr>
          <p:cNvPr id="5" name="Picture 4" descr="zz-acsmS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76200"/>
            <a:ext cx="2743200" cy="1656207"/>
          </a:xfrm>
          <a:prstGeom prst="rect">
            <a:avLst/>
          </a:prstGeom>
        </p:spPr>
      </p:pic>
      <p:pic>
        <p:nvPicPr>
          <p:cNvPr id="6" name="Picture 5" descr="zz-quruS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76200"/>
            <a:ext cx="2743200" cy="1656207"/>
          </a:xfrm>
          <a:prstGeom prst="rect">
            <a:avLst/>
          </a:prstGeom>
        </p:spPr>
      </p:pic>
      <p:pic>
        <p:nvPicPr>
          <p:cNvPr id="7" name="Picture 6" descr="zz-tscaS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76200"/>
            <a:ext cx="2743200" cy="1656207"/>
          </a:xfrm>
          <a:prstGeom prst="rect">
            <a:avLst/>
          </a:prstGeom>
        </p:spPr>
      </p:pic>
      <p:pic>
        <p:nvPicPr>
          <p:cNvPr id="8" name="Picture 7" descr="zz-pireS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5201793"/>
            <a:ext cx="2743200" cy="1656207"/>
          </a:xfrm>
          <a:prstGeom prst="rect">
            <a:avLst/>
          </a:prstGeom>
        </p:spPr>
      </p:pic>
      <p:pic>
        <p:nvPicPr>
          <p:cNvPr id="9" name="Picture 8" descr="zz-pimaS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3600" y="5177049"/>
            <a:ext cx="2743200" cy="1656207"/>
          </a:xfrm>
          <a:prstGeom prst="rect">
            <a:avLst/>
          </a:prstGeom>
        </p:spPr>
      </p:pic>
      <p:sp>
        <p:nvSpPr>
          <p:cNvPr id="2" name="TextBox 1"/>
          <p:cNvSpPr txBox="1"/>
          <p:nvPr/>
        </p:nvSpPr>
        <p:spPr>
          <a:xfrm>
            <a:off x="1447800" y="228600"/>
            <a:ext cx="1360919" cy="369332"/>
          </a:xfrm>
          <a:prstGeom prst="rect">
            <a:avLst/>
          </a:prstGeom>
          <a:noFill/>
        </p:spPr>
        <p:txBody>
          <a:bodyPr wrap="none" rtlCol="0">
            <a:spAutoFit/>
          </a:bodyPr>
          <a:lstStyle/>
          <a:p>
            <a:r>
              <a:rPr lang="en-US" dirty="0" smtClean="0">
                <a:solidFill>
                  <a:srgbClr val="FF0000"/>
                </a:solidFill>
              </a:rPr>
              <a:t>Sugar Maple</a:t>
            </a:r>
            <a:endParaRPr lang="en-US" dirty="0">
              <a:solidFill>
                <a:srgbClr val="FF0000"/>
              </a:solidFill>
            </a:endParaRPr>
          </a:p>
        </p:txBody>
      </p:sp>
      <p:sp>
        <p:nvSpPr>
          <p:cNvPr id="11" name="TextBox 10"/>
          <p:cNvSpPr txBox="1"/>
          <p:nvPr/>
        </p:nvSpPr>
        <p:spPr>
          <a:xfrm>
            <a:off x="4748069" y="228600"/>
            <a:ext cx="966931" cy="369332"/>
          </a:xfrm>
          <a:prstGeom prst="rect">
            <a:avLst/>
          </a:prstGeom>
          <a:noFill/>
        </p:spPr>
        <p:txBody>
          <a:bodyPr wrap="none" rtlCol="0">
            <a:spAutoFit/>
          </a:bodyPr>
          <a:lstStyle/>
          <a:p>
            <a:r>
              <a:rPr lang="en-US" dirty="0" smtClean="0">
                <a:solidFill>
                  <a:schemeClr val="accent4">
                    <a:lumMod val="75000"/>
                  </a:schemeClr>
                </a:solidFill>
              </a:rPr>
              <a:t>Red Oak</a:t>
            </a:r>
            <a:endParaRPr lang="en-US" dirty="0">
              <a:solidFill>
                <a:schemeClr val="accent4">
                  <a:lumMod val="75000"/>
                </a:schemeClr>
              </a:solidFill>
            </a:endParaRPr>
          </a:p>
        </p:txBody>
      </p:sp>
      <p:sp>
        <p:nvSpPr>
          <p:cNvPr id="12" name="TextBox 11"/>
          <p:cNvSpPr txBox="1"/>
          <p:nvPr/>
        </p:nvSpPr>
        <p:spPr>
          <a:xfrm>
            <a:off x="7543800" y="228600"/>
            <a:ext cx="1005403" cy="369332"/>
          </a:xfrm>
          <a:prstGeom prst="rect">
            <a:avLst/>
          </a:prstGeom>
          <a:noFill/>
        </p:spPr>
        <p:txBody>
          <a:bodyPr wrap="none" rtlCol="0">
            <a:spAutoFit/>
          </a:bodyPr>
          <a:lstStyle/>
          <a:p>
            <a:r>
              <a:rPr lang="en-US" dirty="0" smtClean="0">
                <a:solidFill>
                  <a:schemeClr val="accent5">
                    <a:lumMod val="50000"/>
                  </a:schemeClr>
                </a:solidFill>
              </a:rPr>
              <a:t>Hemlock</a:t>
            </a:r>
            <a:endParaRPr lang="en-US" dirty="0">
              <a:solidFill>
                <a:schemeClr val="accent5">
                  <a:lumMod val="50000"/>
                </a:schemeClr>
              </a:solidFill>
            </a:endParaRPr>
          </a:p>
        </p:txBody>
      </p:sp>
      <p:sp>
        <p:nvSpPr>
          <p:cNvPr id="13" name="TextBox 12"/>
          <p:cNvSpPr txBox="1"/>
          <p:nvPr/>
        </p:nvSpPr>
        <p:spPr>
          <a:xfrm>
            <a:off x="7164351" y="5334000"/>
            <a:ext cx="1370049" cy="369332"/>
          </a:xfrm>
          <a:prstGeom prst="rect">
            <a:avLst/>
          </a:prstGeom>
          <a:noFill/>
        </p:spPr>
        <p:txBody>
          <a:bodyPr wrap="none" rtlCol="0">
            <a:spAutoFit/>
          </a:bodyPr>
          <a:lstStyle/>
          <a:p>
            <a:r>
              <a:rPr lang="en-US" dirty="0" smtClean="0">
                <a:solidFill>
                  <a:srgbClr val="00FF00"/>
                </a:solidFill>
              </a:rPr>
              <a:t>Black Spruce</a:t>
            </a:r>
            <a:endParaRPr lang="en-US" dirty="0">
              <a:solidFill>
                <a:srgbClr val="00FF00"/>
              </a:solidFill>
            </a:endParaRPr>
          </a:p>
        </p:txBody>
      </p:sp>
      <p:sp>
        <p:nvSpPr>
          <p:cNvPr id="14" name="TextBox 13"/>
          <p:cNvSpPr txBox="1"/>
          <p:nvPr/>
        </p:nvSpPr>
        <p:spPr>
          <a:xfrm>
            <a:off x="1812732" y="5334000"/>
            <a:ext cx="1006668" cy="369332"/>
          </a:xfrm>
          <a:prstGeom prst="rect">
            <a:avLst/>
          </a:prstGeom>
          <a:noFill/>
        </p:spPr>
        <p:txBody>
          <a:bodyPr wrap="none" rtlCol="0">
            <a:spAutoFit/>
          </a:bodyPr>
          <a:lstStyle/>
          <a:p>
            <a:r>
              <a:rPr lang="en-US" dirty="0" smtClean="0">
                <a:solidFill>
                  <a:srgbClr val="008000"/>
                </a:solidFill>
              </a:rPr>
              <a:t>Red Pine</a:t>
            </a:r>
            <a:endParaRPr lang="en-US" dirty="0">
              <a:solidFill>
                <a:srgbClr val="008000"/>
              </a:solidFill>
            </a:endParaRPr>
          </a:p>
        </p:txBody>
      </p:sp>
      <p:cxnSp>
        <p:nvCxnSpPr>
          <p:cNvPr id="15" name="Straight Arrow Connector 14"/>
          <p:cNvCxnSpPr/>
          <p:nvPr/>
        </p:nvCxnSpPr>
        <p:spPr>
          <a:xfrm flipH="1" flipV="1">
            <a:off x="2743200" y="1524000"/>
            <a:ext cx="2286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429000" y="1524000"/>
            <a:ext cx="228600" cy="685800"/>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962400" y="1447800"/>
            <a:ext cx="2286000" cy="1371600"/>
          </a:xfrm>
          <a:prstGeom prst="straightConnector1">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2286000" y="3352800"/>
            <a:ext cx="838200" cy="19812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495800" y="4495800"/>
            <a:ext cx="1905000" cy="762000"/>
          </a:xfrm>
          <a:prstGeom prst="straightConnector1">
            <a:avLst/>
          </a:prstGeom>
          <a:ln>
            <a:solidFill>
              <a:srgbClr val="00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8685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FT_REFL_BY_HEIGHT_v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62" y="3739668"/>
            <a:ext cx="8906346" cy="2862754"/>
          </a:xfrm>
          <a:prstGeom prst="rect">
            <a:avLst/>
          </a:prstGeom>
          <a:ln w="38100">
            <a:solidFill>
              <a:schemeClr val="tx1">
                <a:lumMod val="75000"/>
                <a:lumOff val="25000"/>
              </a:schemeClr>
            </a:solidFill>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140" y="714112"/>
            <a:ext cx="2921388" cy="2734652"/>
          </a:xfrm>
          <a:prstGeom prst="rect">
            <a:avLst/>
          </a:prstGeom>
          <a:noFill/>
          <a:ln w="38100">
            <a:solidFill>
              <a:schemeClr val="tx1">
                <a:lumMod val="75000"/>
                <a:lumOff val="25000"/>
              </a:schemeClr>
            </a:solid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7116" y="714112"/>
            <a:ext cx="2912549" cy="2734652"/>
          </a:xfrm>
          <a:prstGeom prst="rect">
            <a:avLst/>
          </a:prstGeom>
          <a:noFill/>
          <a:ln w="38100">
            <a:solidFill>
              <a:schemeClr val="tx1">
                <a:lumMod val="75000"/>
                <a:lumOff val="25000"/>
              </a:schemeClr>
            </a:solid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28143" y="151895"/>
            <a:ext cx="1201615" cy="461665"/>
          </a:xfrm>
          <a:prstGeom prst="rect">
            <a:avLst/>
          </a:prstGeom>
          <a:noFill/>
        </p:spPr>
        <p:txBody>
          <a:bodyPr wrap="square" rtlCol="0">
            <a:spAutoFit/>
          </a:bodyPr>
          <a:lstStyle/>
          <a:p>
            <a:r>
              <a:rPr lang="en-US" sz="2400" b="1" dirty="0" smtClean="0"/>
              <a:t>Maple</a:t>
            </a:r>
            <a:endParaRPr lang="en-US" sz="2400" b="1" dirty="0"/>
          </a:p>
        </p:txBody>
      </p:sp>
      <p:sp>
        <p:nvSpPr>
          <p:cNvPr id="8" name="TextBox 7"/>
          <p:cNvSpPr txBox="1"/>
          <p:nvPr/>
        </p:nvSpPr>
        <p:spPr>
          <a:xfrm>
            <a:off x="5157116" y="151672"/>
            <a:ext cx="1201615" cy="461665"/>
          </a:xfrm>
          <a:prstGeom prst="rect">
            <a:avLst/>
          </a:prstGeom>
          <a:noFill/>
        </p:spPr>
        <p:txBody>
          <a:bodyPr wrap="square" rtlCol="0">
            <a:spAutoFit/>
          </a:bodyPr>
          <a:lstStyle/>
          <a:p>
            <a:r>
              <a:rPr lang="en-US" sz="2400" b="1" dirty="0" smtClean="0"/>
              <a:t>Pine</a:t>
            </a:r>
            <a:endParaRPr lang="en-US" sz="2400" b="1" dirty="0"/>
          </a:p>
        </p:txBody>
      </p:sp>
      <p:cxnSp>
        <p:nvCxnSpPr>
          <p:cNvPr id="4" name="Straight Arrow Connector 3"/>
          <p:cNvCxnSpPr/>
          <p:nvPr/>
        </p:nvCxnSpPr>
        <p:spPr>
          <a:xfrm>
            <a:off x="842417" y="714112"/>
            <a:ext cx="0" cy="2734652"/>
          </a:xfrm>
          <a:prstGeom prst="straightConnector1">
            <a:avLst/>
          </a:prstGeom>
          <a:ln w="44450">
            <a:solidFill>
              <a:schemeClr val="accent5">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57444" y="5965349"/>
            <a:ext cx="1879932" cy="369332"/>
          </a:xfrm>
          <a:prstGeom prst="rect">
            <a:avLst/>
          </a:prstGeom>
          <a:noFill/>
        </p:spPr>
        <p:txBody>
          <a:bodyPr wrap="square" rtlCol="0">
            <a:spAutoFit/>
          </a:bodyPr>
          <a:lstStyle/>
          <a:p>
            <a:r>
              <a:rPr lang="en-US" b="1" dirty="0" smtClean="0"/>
              <a:t>Broadleaf trees</a:t>
            </a:r>
            <a:endParaRPr lang="en-US" b="1" dirty="0"/>
          </a:p>
        </p:txBody>
      </p:sp>
      <p:sp>
        <p:nvSpPr>
          <p:cNvPr id="11" name="TextBox 10"/>
          <p:cNvSpPr txBox="1"/>
          <p:nvPr/>
        </p:nvSpPr>
        <p:spPr>
          <a:xfrm>
            <a:off x="3957249" y="5952256"/>
            <a:ext cx="1879932" cy="369332"/>
          </a:xfrm>
          <a:prstGeom prst="rect">
            <a:avLst/>
          </a:prstGeom>
          <a:noFill/>
        </p:spPr>
        <p:txBody>
          <a:bodyPr wrap="square" rtlCol="0">
            <a:spAutoFit/>
          </a:bodyPr>
          <a:lstStyle/>
          <a:p>
            <a:r>
              <a:rPr lang="en-US" b="1" dirty="0" smtClean="0"/>
              <a:t>Conifer trees</a:t>
            </a:r>
            <a:endParaRPr lang="en-US" b="1" dirty="0"/>
          </a:p>
        </p:txBody>
      </p:sp>
      <p:sp>
        <p:nvSpPr>
          <p:cNvPr id="2" name="TextBox 1"/>
          <p:cNvSpPr txBox="1"/>
          <p:nvPr/>
        </p:nvSpPr>
        <p:spPr>
          <a:xfrm>
            <a:off x="7311272" y="0"/>
            <a:ext cx="1832728" cy="369332"/>
          </a:xfrm>
          <a:prstGeom prst="rect">
            <a:avLst/>
          </a:prstGeom>
          <a:noFill/>
        </p:spPr>
        <p:txBody>
          <a:bodyPr wrap="none" rtlCol="0">
            <a:spAutoFit/>
          </a:bodyPr>
          <a:lstStyle/>
          <a:p>
            <a:r>
              <a:rPr lang="en-US" dirty="0" smtClean="0"/>
              <a:t>Leaf-level spectra</a:t>
            </a:r>
            <a:endParaRPr lang="en-US" dirty="0"/>
          </a:p>
        </p:txBody>
      </p:sp>
    </p:spTree>
    <p:extLst>
      <p:ext uri="{BB962C8B-B14F-4D97-AF65-F5344CB8AC3E}">
        <p14:creationId xmlns:p14="http://schemas.microsoft.com/office/powerpoint/2010/main" val="28241116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sh-lake-spectra-N-C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112" y="425875"/>
            <a:ext cx="4100193" cy="3402288"/>
          </a:xfrm>
          <a:prstGeom prst="rect">
            <a:avLst/>
          </a:prstGeom>
        </p:spPr>
      </p:pic>
      <p:cxnSp>
        <p:nvCxnSpPr>
          <p:cNvPr id="16" name="Straight Arrow Connector 15"/>
          <p:cNvCxnSpPr/>
          <p:nvPr/>
        </p:nvCxnSpPr>
        <p:spPr>
          <a:xfrm flipH="1">
            <a:off x="4315547" y="655869"/>
            <a:ext cx="702137"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017684" y="424914"/>
            <a:ext cx="2185176" cy="923330"/>
          </a:xfrm>
          <a:prstGeom prst="rect">
            <a:avLst/>
          </a:prstGeom>
          <a:noFill/>
        </p:spPr>
        <p:txBody>
          <a:bodyPr wrap="none" rtlCol="0">
            <a:spAutoFit/>
          </a:bodyPr>
          <a:lstStyle/>
          <a:p>
            <a:r>
              <a:rPr lang="en-US" dirty="0" smtClean="0"/>
              <a:t>Genotypes of aspen.</a:t>
            </a:r>
          </a:p>
          <a:p>
            <a:r>
              <a:rPr lang="en-US" dirty="0" smtClean="0"/>
              <a:t>Different reflectance.</a:t>
            </a:r>
          </a:p>
          <a:p>
            <a:r>
              <a:rPr lang="en-US" dirty="0" smtClean="0"/>
              <a:t>Different chemistry.</a:t>
            </a:r>
            <a:endParaRPr lang="en-US" dirty="0"/>
          </a:p>
        </p:txBody>
      </p:sp>
      <p:cxnSp>
        <p:nvCxnSpPr>
          <p:cNvPr id="19" name="Straight Arrow Connector 18"/>
          <p:cNvCxnSpPr/>
          <p:nvPr/>
        </p:nvCxnSpPr>
        <p:spPr>
          <a:xfrm>
            <a:off x="6724945" y="2030072"/>
            <a:ext cx="1" cy="784481"/>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35625" y="1609809"/>
            <a:ext cx="3978642" cy="646331"/>
          </a:xfrm>
          <a:prstGeom prst="rect">
            <a:avLst/>
          </a:prstGeom>
          <a:noFill/>
        </p:spPr>
        <p:txBody>
          <a:bodyPr wrap="square" rtlCol="0">
            <a:spAutoFit/>
          </a:bodyPr>
          <a:lstStyle/>
          <a:p>
            <a:r>
              <a:rPr lang="en-US" dirty="0" smtClean="0"/>
              <a:t>Soybeans: same variety, different levels of pest pressure.</a:t>
            </a:r>
            <a:endParaRPr lang="en-US" dirty="0"/>
          </a:p>
        </p:txBody>
      </p:sp>
      <p:cxnSp>
        <p:nvCxnSpPr>
          <p:cNvPr id="23" name="Straight Arrow Connector 22"/>
          <p:cNvCxnSpPr/>
          <p:nvPr/>
        </p:nvCxnSpPr>
        <p:spPr>
          <a:xfrm flipH="1">
            <a:off x="4343026" y="6126707"/>
            <a:ext cx="966141" cy="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309168" y="5628234"/>
            <a:ext cx="3497804" cy="923330"/>
          </a:xfrm>
          <a:prstGeom prst="rect">
            <a:avLst/>
          </a:prstGeom>
          <a:noFill/>
        </p:spPr>
        <p:txBody>
          <a:bodyPr wrap="square" rtlCol="0">
            <a:spAutoFit/>
          </a:bodyPr>
          <a:lstStyle/>
          <a:p>
            <a:r>
              <a:rPr lang="en-US" dirty="0" smtClean="0"/>
              <a:t>Milkweed.</a:t>
            </a:r>
          </a:p>
          <a:p>
            <a:r>
              <a:rPr lang="en-US" dirty="0" smtClean="0"/>
              <a:t>Rapidly induced chemical defenses to perturbations.</a:t>
            </a:r>
            <a:endParaRPr lang="en-US" dirty="0"/>
          </a:p>
        </p:txBody>
      </p:sp>
      <p:pic>
        <p:nvPicPr>
          <p:cNvPr id="2" name="Picture 1" descr="Soybean_CAD_Spectra_Fi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026" y="2819400"/>
            <a:ext cx="4307840" cy="2692400"/>
          </a:xfrm>
          <a:prstGeom prst="rect">
            <a:avLst/>
          </a:prstGeom>
        </p:spPr>
      </p:pic>
      <p:pic>
        <p:nvPicPr>
          <p:cNvPr id="3" name="Picture 2" descr="Milkweed_Induction_Spectra.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112" y="4101332"/>
            <a:ext cx="4099186" cy="2561992"/>
          </a:xfrm>
          <a:prstGeom prst="rect">
            <a:avLst/>
          </a:prstGeom>
        </p:spPr>
      </p:pic>
    </p:spTree>
    <p:extLst>
      <p:ext uri="{BB962C8B-B14F-4D97-AF65-F5344CB8AC3E}">
        <p14:creationId xmlns:p14="http://schemas.microsoft.com/office/powerpoint/2010/main" val="40283951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04" y="6395190"/>
            <a:ext cx="2708043" cy="369332"/>
          </a:xfrm>
          <a:prstGeom prst="rect">
            <a:avLst/>
          </a:prstGeom>
          <a:noFill/>
        </p:spPr>
        <p:txBody>
          <a:bodyPr wrap="none" rtlCol="0">
            <a:spAutoFit/>
          </a:bodyPr>
          <a:lstStyle/>
          <a:p>
            <a:r>
              <a:rPr lang="en-US" dirty="0" smtClean="0">
                <a:solidFill>
                  <a:srgbClr val="BFBFBF"/>
                </a:solidFill>
              </a:rPr>
              <a:t>G. </a:t>
            </a:r>
            <a:r>
              <a:rPr lang="en-US" dirty="0" err="1" smtClean="0">
                <a:solidFill>
                  <a:srgbClr val="BFBFBF"/>
                </a:solidFill>
              </a:rPr>
              <a:t>Pastorello</a:t>
            </a:r>
            <a:r>
              <a:rPr lang="en-US" dirty="0" smtClean="0">
                <a:solidFill>
                  <a:srgbClr val="BFBFBF"/>
                </a:solidFill>
              </a:rPr>
              <a:t> and J. </a:t>
            </a:r>
            <a:r>
              <a:rPr lang="en-US" dirty="0" err="1" smtClean="0">
                <a:solidFill>
                  <a:srgbClr val="BFBFBF"/>
                </a:solidFill>
              </a:rPr>
              <a:t>Gamon</a:t>
            </a:r>
            <a:endParaRPr lang="en-US" dirty="0">
              <a:solidFill>
                <a:srgbClr val="BFBFBF"/>
              </a:solidFill>
            </a:endParaRPr>
          </a:p>
        </p:txBody>
      </p:sp>
      <p:grpSp>
        <p:nvGrpSpPr>
          <p:cNvPr id="6" name="Group 5"/>
          <p:cNvGrpSpPr/>
          <p:nvPr/>
        </p:nvGrpSpPr>
        <p:grpSpPr>
          <a:xfrm>
            <a:off x="0" y="1782728"/>
            <a:ext cx="9144000" cy="4445131"/>
            <a:chOff x="0" y="1193800"/>
            <a:chExt cx="9144000" cy="4445131"/>
          </a:xfrm>
        </p:grpSpPr>
        <p:pic>
          <p:nvPicPr>
            <p:cNvPr id="4" name="Picture 3"/>
            <p:cNvPicPr>
              <a:picLocks noChangeAspect="1"/>
            </p:cNvPicPr>
            <p:nvPr/>
          </p:nvPicPr>
          <p:blipFill>
            <a:blip r:embed="rId2"/>
            <a:stretch>
              <a:fillRect/>
            </a:stretch>
          </p:blipFill>
          <p:spPr>
            <a:xfrm>
              <a:off x="0" y="1193800"/>
              <a:ext cx="9144000" cy="4445131"/>
            </a:xfrm>
            <a:prstGeom prst="rect">
              <a:avLst/>
            </a:prstGeom>
          </p:spPr>
        </p:pic>
        <p:sp>
          <p:nvSpPr>
            <p:cNvPr id="2" name="TextBox 1"/>
            <p:cNvSpPr txBox="1"/>
            <p:nvPr/>
          </p:nvSpPr>
          <p:spPr>
            <a:xfrm>
              <a:off x="6101363" y="2842885"/>
              <a:ext cx="2952852" cy="400110"/>
            </a:xfrm>
            <a:prstGeom prst="rect">
              <a:avLst/>
            </a:prstGeom>
            <a:noFill/>
          </p:spPr>
          <p:txBody>
            <a:bodyPr wrap="none" rtlCol="0">
              <a:spAutoFit/>
            </a:bodyPr>
            <a:lstStyle/>
            <a:p>
              <a:r>
                <a:rPr lang="en-US" sz="2000" dirty="0" smtClean="0">
                  <a:solidFill>
                    <a:schemeClr val="bg1">
                      <a:lumMod val="75000"/>
                      <a:lumOff val="25000"/>
                    </a:schemeClr>
                  </a:solidFill>
                </a:rPr>
                <a:t>Plant stress and mitigation</a:t>
              </a:r>
              <a:endParaRPr lang="en-US" sz="2000" dirty="0">
                <a:solidFill>
                  <a:schemeClr val="bg1">
                    <a:lumMod val="75000"/>
                    <a:lumOff val="25000"/>
                  </a:schemeClr>
                </a:solidFill>
              </a:endParaRPr>
            </a:p>
          </p:txBody>
        </p:sp>
      </p:grpSp>
      <p:sp>
        <p:nvSpPr>
          <p:cNvPr id="3" name="TextBox 2"/>
          <p:cNvSpPr txBox="1"/>
          <p:nvPr/>
        </p:nvSpPr>
        <p:spPr>
          <a:xfrm>
            <a:off x="358901" y="101229"/>
            <a:ext cx="8411238" cy="1569660"/>
          </a:xfrm>
          <a:prstGeom prst="rect">
            <a:avLst/>
          </a:prstGeom>
          <a:noFill/>
        </p:spPr>
        <p:txBody>
          <a:bodyPr wrap="square" rtlCol="0">
            <a:spAutoFit/>
          </a:bodyPr>
          <a:lstStyle/>
          <a:p>
            <a:r>
              <a:rPr lang="en-US" sz="2400" dirty="0" smtClean="0"/>
              <a:t>Spectral data serve as “proxy” measurements for all ranges of underlying properties  and functions in ecosystems that are costly, impractical, inconvenient or impossible to otherwise characterize at broad spatial and temporal scales.</a:t>
            </a:r>
            <a:endParaRPr lang="en-US" sz="2400" dirty="0"/>
          </a:p>
        </p:txBody>
      </p:sp>
      <p:sp>
        <p:nvSpPr>
          <p:cNvPr id="7" name="Rectangle 6"/>
          <p:cNvSpPr/>
          <p:nvPr/>
        </p:nvSpPr>
        <p:spPr>
          <a:xfrm>
            <a:off x="0" y="1849659"/>
            <a:ext cx="680997" cy="5521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7321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354534" y="-6949"/>
            <a:ext cx="2589890" cy="1107996"/>
          </a:xfrm>
          <a:prstGeom prst="rect">
            <a:avLst/>
          </a:prstGeom>
          <a:noFill/>
        </p:spPr>
        <p:txBody>
          <a:bodyPr wrap="square" rtlCol="0">
            <a:spAutoFit/>
          </a:bodyPr>
          <a:lstStyle/>
          <a:p>
            <a:pPr algn="ctr"/>
            <a:r>
              <a:rPr lang="en-US" sz="4800" dirty="0" err="1" smtClean="0">
                <a:latin typeface="Avenir Next Demi Bold"/>
                <a:cs typeface="Avenir Next Demi Bold"/>
              </a:rPr>
              <a:t>EcoSIS</a:t>
            </a:r>
            <a:endParaRPr lang="en-US" sz="4800" dirty="0" smtClean="0">
              <a:latin typeface="Avenir Next Demi Bold"/>
              <a:cs typeface="Avenir Next Demi Bold"/>
            </a:endParaRPr>
          </a:p>
          <a:p>
            <a:pPr algn="ctr"/>
            <a:r>
              <a:rPr lang="en-US" dirty="0" smtClean="0">
                <a:latin typeface="Avenir Next Demi Bold"/>
                <a:cs typeface="Avenir Next Demi Bold"/>
              </a:rPr>
              <a:t>Deliverable</a:t>
            </a:r>
            <a:endParaRPr lang="en-US" dirty="0">
              <a:latin typeface="Avenir Next Demi Bold"/>
              <a:cs typeface="Avenir Next Demi Bold"/>
            </a:endParaRPr>
          </a:p>
        </p:txBody>
      </p:sp>
      <p:grpSp>
        <p:nvGrpSpPr>
          <p:cNvPr id="35" name="Group 34"/>
          <p:cNvGrpSpPr/>
          <p:nvPr/>
        </p:nvGrpSpPr>
        <p:grpSpPr>
          <a:xfrm>
            <a:off x="3354533" y="1364596"/>
            <a:ext cx="2620371" cy="4905112"/>
            <a:chOff x="435799" y="331977"/>
            <a:chExt cx="2620371" cy="4905112"/>
          </a:xfrm>
        </p:grpSpPr>
        <p:sp>
          <p:nvSpPr>
            <p:cNvPr id="9" name="Rectangle 8"/>
            <p:cNvSpPr/>
            <p:nvPr/>
          </p:nvSpPr>
          <p:spPr>
            <a:xfrm>
              <a:off x="435799" y="331977"/>
              <a:ext cx="2589892" cy="490511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a:p>
              <a:pPr algn="ctr"/>
              <a:endParaRPr lang="en-US" dirty="0"/>
            </a:p>
            <a:p>
              <a:pPr algn="ctr"/>
              <a:endParaRPr lang="en-US" dirty="0" smtClean="0"/>
            </a:p>
            <a:p>
              <a:pPr algn="ctr"/>
              <a:endParaRPr lang="en-US" dirty="0"/>
            </a:p>
            <a:p>
              <a:pPr algn="ctr"/>
              <a:endParaRPr lang="en-US" dirty="0"/>
            </a:p>
            <a:p>
              <a:pPr algn="ctr"/>
              <a:endParaRPr lang="en-US" dirty="0" smtClean="0"/>
            </a:p>
            <a:p>
              <a:pPr algn="ctr"/>
              <a:endParaRPr lang="en-US" dirty="0" smtClean="0"/>
            </a:p>
            <a:p>
              <a:pPr algn="ctr"/>
              <a:endParaRPr lang="en-US" dirty="0"/>
            </a:p>
            <a:p>
              <a:pPr algn="ctr"/>
              <a:endParaRPr lang="en-US" dirty="0" smtClean="0"/>
            </a:p>
          </p:txBody>
        </p:sp>
        <p:sp>
          <p:nvSpPr>
            <p:cNvPr id="16" name="TextBox 15"/>
            <p:cNvSpPr txBox="1"/>
            <p:nvPr/>
          </p:nvSpPr>
          <p:spPr>
            <a:xfrm>
              <a:off x="435800" y="398861"/>
              <a:ext cx="2589890" cy="369332"/>
            </a:xfrm>
            <a:prstGeom prst="rect">
              <a:avLst/>
            </a:prstGeom>
            <a:noFill/>
          </p:spPr>
          <p:txBody>
            <a:bodyPr wrap="square" rtlCol="0">
              <a:spAutoFit/>
            </a:bodyPr>
            <a:lstStyle/>
            <a:p>
              <a:pPr algn="ctr"/>
              <a:r>
                <a:rPr lang="en-US" dirty="0" err="1" smtClean="0">
                  <a:solidFill>
                    <a:schemeClr val="bg1"/>
                  </a:solidFill>
                </a:rPr>
                <a:t>EcoSIS</a:t>
              </a:r>
              <a:r>
                <a:rPr lang="en-US" dirty="0" smtClean="0">
                  <a:solidFill>
                    <a:schemeClr val="bg1"/>
                  </a:solidFill>
                </a:rPr>
                <a:t> Public Database</a:t>
              </a:r>
              <a:endParaRPr lang="en-US" dirty="0">
                <a:solidFill>
                  <a:schemeClr val="bg1"/>
                </a:solidFill>
              </a:endParaRPr>
            </a:p>
          </p:txBody>
        </p:sp>
        <p:grpSp>
          <p:nvGrpSpPr>
            <p:cNvPr id="7" name="Group 6"/>
            <p:cNvGrpSpPr/>
            <p:nvPr/>
          </p:nvGrpSpPr>
          <p:grpSpPr>
            <a:xfrm>
              <a:off x="809341" y="864366"/>
              <a:ext cx="1917516" cy="2599400"/>
              <a:chOff x="809341" y="1123780"/>
              <a:chExt cx="1917516" cy="2599400"/>
            </a:xfrm>
          </p:grpSpPr>
          <p:sp>
            <p:nvSpPr>
              <p:cNvPr id="4" name="Rectangle 3"/>
              <p:cNvSpPr/>
              <p:nvPr/>
            </p:nvSpPr>
            <p:spPr>
              <a:xfrm>
                <a:off x="809341" y="1123780"/>
                <a:ext cx="1917516" cy="259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949488" y="1238012"/>
                <a:ext cx="1656037" cy="727376"/>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Spectral Library</a:t>
                </a:r>
              </a:p>
              <a:p>
                <a:pPr algn="ctr"/>
                <a:r>
                  <a:rPr lang="en-US" sz="1000" dirty="0" smtClean="0">
                    <a:solidFill>
                      <a:srgbClr val="000000"/>
                    </a:solidFill>
                  </a:rPr>
                  <a:t>(0.35-13.0 </a:t>
                </a:r>
                <a:r>
                  <a:rPr lang="en-US" sz="1000" dirty="0" err="1" smtClean="0">
                    <a:solidFill>
                      <a:srgbClr val="000000"/>
                    </a:solidFill>
                  </a:rPr>
                  <a:t>μm</a:t>
                </a:r>
                <a:r>
                  <a:rPr lang="en-US" sz="1000" dirty="0" smtClean="0">
                    <a:solidFill>
                      <a:srgbClr val="000000"/>
                    </a:solidFill>
                  </a:rPr>
                  <a:t>)</a:t>
                </a:r>
                <a:endParaRPr lang="en-US" sz="1000" dirty="0">
                  <a:solidFill>
                    <a:srgbClr val="000000"/>
                  </a:solidFill>
                </a:endParaRPr>
              </a:p>
            </p:txBody>
          </p:sp>
          <p:sp>
            <p:nvSpPr>
              <p:cNvPr id="17" name="Rectangle 16"/>
              <p:cNvSpPr/>
              <p:nvPr/>
            </p:nvSpPr>
            <p:spPr>
              <a:xfrm>
                <a:off x="940080" y="2043201"/>
                <a:ext cx="1656037" cy="728738"/>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Metadata</a:t>
                </a:r>
                <a:endParaRPr lang="en-US" dirty="0">
                  <a:solidFill>
                    <a:srgbClr val="000000"/>
                  </a:solidFill>
                </a:endParaRPr>
              </a:p>
            </p:txBody>
          </p:sp>
          <p:sp>
            <p:nvSpPr>
              <p:cNvPr id="18" name="Rectangle 17"/>
              <p:cNvSpPr/>
              <p:nvPr/>
            </p:nvSpPr>
            <p:spPr>
              <a:xfrm>
                <a:off x="940080" y="2839260"/>
                <a:ext cx="1656037" cy="739229"/>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Associated measurements</a:t>
                </a:r>
              </a:p>
              <a:p>
                <a:pPr algn="ctr"/>
                <a:r>
                  <a:rPr lang="en-US" sz="1000" dirty="0" smtClean="0">
                    <a:solidFill>
                      <a:srgbClr val="000000"/>
                    </a:solidFill>
                  </a:rPr>
                  <a:t>(species, chemistry, etc.)</a:t>
                </a:r>
                <a:endParaRPr lang="en-US" sz="1000" dirty="0">
                  <a:solidFill>
                    <a:srgbClr val="000000"/>
                  </a:solidFill>
                </a:endParaRPr>
              </a:p>
            </p:txBody>
          </p:sp>
        </p:grpSp>
        <p:grpSp>
          <p:nvGrpSpPr>
            <p:cNvPr id="15" name="Group 14"/>
            <p:cNvGrpSpPr/>
            <p:nvPr/>
          </p:nvGrpSpPr>
          <p:grpSpPr>
            <a:xfrm>
              <a:off x="809341" y="3997327"/>
              <a:ext cx="1917516" cy="996726"/>
              <a:chOff x="809341" y="3605327"/>
              <a:chExt cx="1917516" cy="996726"/>
            </a:xfrm>
          </p:grpSpPr>
          <p:sp>
            <p:nvSpPr>
              <p:cNvPr id="47" name="Rectangle 46"/>
              <p:cNvSpPr/>
              <p:nvPr/>
            </p:nvSpPr>
            <p:spPr>
              <a:xfrm>
                <a:off x="809341" y="3605327"/>
                <a:ext cx="1917516" cy="9967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p:cNvSpPr/>
              <p:nvPr/>
            </p:nvSpPr>
            <p:spPr>
              <a:xfrm>
                <a:off x="949488" y="3719559"/>
                <a:ext cx="1656037" cy="727376"/>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Visualization, Query, Discovery</a:t>
                </a:r>
                <a:endParaRPr lang="en-US" sz="1600" dirty="0">
                  <a:solidFill>
                    <a:srgbClr val="000000"/>
                  </a:solidFill>
                </a:endParaRPr>
              </a:p>
            </p:txBody>
          </p:sp>
        </p:grpSp>
        <p:sp>
          <p:nvSpPr>
            <p:cNvPr id="51" name="TextBox 50"/>
            <p:cNvSpPr txBox="1"/>
            <p:nvPr/>
          </p:nvSpPr>
          <p:spPr>
            <a:xfrm>
              <a:off x="466279" y="3541755"/>
              <a:ext cx="2589891" cy="369332"/>
            </a:xfrm>
            <a:prstGeom prst="rect">
              <a:avLst/>
            </a:prstGeom>
            <a:noFill/>
          </p:spPr>
          <p:txBody>
            <a:bodyPr wrap="square" rtlCol="0">
              <a:spAutoFit/>
            </a:bodyPr>
            <a:lstStyle/>
            <a:p>
              <a:pPr algn="ctr"/>
              <a:r>
                <a:rPr lang="en-US" dirty="0" err="1" smtClean="0">
                  <a:solidFill>
                    <a:schemeClr val="bg1"/>
                  </a:solidFill>
                </a:rPr>
                <a:t>EcoSIS</a:t>
              </a:r>
              <a:r>
                <a:rPr lang="en-US" dirty="0" smtClean="0">
                  <a:solidFill>
                    <a:schemeClr val="bg1"/>
                  </a:solidFill>
                </a:rPr>
                <a:t> Tools </a:t>
              </a:r>
              <a:r>
                <a:rPr lang="en-US" sz="1600" dirty="0" smtClean="0">
                  <a:solidFill>
                    <a:schemeClr val="bg1"/>
                  </a:solidFill>
                </a:rPr>
                <a:t>(Open Source)</a:t>
              </a:r>
              <a:endParaRPr lang="en-US" sz="1600" dirty="0">
                <a:solidFill>
                  <a:schemeClr val="bg1"/>
                </a:solidFill>
              </a:endParaRPr>
            </a:p>
          </p:txBody>
        </p:sp>
      </p:grpSp>
      <p:sp>
        <p:nvSpPr>
          <p:cNvPr id="55" name="TextBox 54"/>
          <p:cNvSpPr txBox="1"/>
          <p:nvPr/>
        </p:nvSpPr>
        <p:spPr>
          <a:xfrm>
            <a:off x="288009" y="151307"/>
            <a:ext cx="2795270" cy="738664"/>
          </a:xfrm>
          <a:prstGeom prst="rect">
            <a:avLst/>
          </a:prstGeom>
          <a:noFill/>
        </p:spPr>
        <p:txBody>
          <a:bodyPr wrap="square" rtlCol="0">
            <a:spAutoFit/>
          </a:bodyPr>
          <a:lstStyle/>
          <a:p>
            <a:pPr algn="ctr"/>
            <a:r>
              <a:rPr lang="en-US" sz="2800" dirty="0" err="1" smtClean="0"/>
              <a:t>EcoSIS</a:t>
            </a:r>
            <a:r>
              <a:rPr lang="en-US" sz="2800" dirty="0" smtClean="0"/>
              <a:t> Activities</a:t>
            </a:r>
          </a:p>
          <a:p>
            <a:pPr algn="ctr"/>
            <a:r>
              <a:rPr lang="en-US" sz="1400" dirty="0" smtClean="0"/>
              <a:t>(lead institutions)</a:t>
            </a:r>
            <a:endParaRPr lang="en-US" sz="1400" dirty="0"/>
          </a:p>
        </p:txBody>
      </p:sp>
      <p:sp>
        <p:nvSpPr>
          <p:cNvPr id="57" name="Rectangle 56"/>
          <p:cNvSpPr/>
          <p:nvPr/>
        </p:nvSpPr>
        <p:spPr>
          <a:xfrm>
            <a:off x="288009" y="1018122"/>
            <a:ext cx="2795270" cy="64008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Develop Database Back-End</a:t>
            </a:r>
          </a:p>
          <a:p>
            <a:pPr algn="ctr"/>
            <a:r>
              <a:rPr lang="en-US" sz="1400" dirty="0" smtClean="0">
                <a:solidFill>
                  <a:schemeClr val="bg1"/>
                </a:solidFill>
              </a:rPr>
              <a:t>(UC-Davis, JPL)</a:t>
            </a:r>
            <a:endParaRPr lang="en-US" sz="1400" dirty="0">
              <a:solidFill>
                <a:schemeClr val="bg1"/>
              </a:solidFill>
            </a:endParaRPr>
          </a:p>
        </p:txBody>
      </p:sp>
      <p:sp>
        <p:nvSpPr>
          <p:cNvPr id="58" name="Rectangle 57"/>
          <p:cNvSpPr/>
          <p:nvPr/>
        </p:nvSpPr>
        <p:spPr>
          <a:xfrm>
            <a:off x="288009" y="1839833"/>
            <a:ext cx="2795270" cy="64008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Develop </a:t>
            </a:r>
            <a:r>
              <a:rPr lang="en-US" sz="1600" dirty="0" err="1" smtClean="0">
                <a:solidFill>
                  <a:schemeClr val="bg1"/>
                </a:solidFill>
              </a:rPr>
              <a:t>EcoSIS</a:t>
            </a:r>
            <a:r>
              <a:rPr lang="en-US" sz="1600" dirty="0" smtClean="0">
                <a:solidFill>
                  <a:schemeClr val="bg1"/>
                </a:solidFill>
              </a:rPr>
              <a:t> User Interface</a:t>
            </a:r>
          </a:p>
          <a:p>
            <a:pPr algn="ctr"/>
            <a:r>
              <a:rPr lang="en-US" sz="1400" dirty="0" smtClean="0">
                <a:solidFill>
                  <a:schemeClr val="bg1"/>
                </a:solidFill>
              </a:rPr>
              <a:t>(UC-Davis, JPL, UW)</a:t>
            </a:r>
            <a:endParaRPr lang="en-US" sz="1400" dirty="0">
              <a:solidFill>
                <a:schemeClr val="bg1"/>
              </a:solidFill>
            </a:endParaRPr>
          </a:p>
        </p:txBody>
      </p:sp>
      <p:sp>
        <p:nvSpPr>
          <p:cNvPr id="59" name="Rectangle 58"/>
          <p:cNvSpPr/>
          <p:nvPr/>
        </p:nvSpPr>
        <p:spPr>
          <a:xfrm>
            <a:off x="288009" y="4304966"/>
            <a:ext cx="2795270" cy="64008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Populate </a:t>
            </a:r>
            <a:r>
              <a:rPr lang="en-US" dirty="0" err="1" smtClean="0">
                <a:solidFill>
                  <a:schemeClr val="bg1"/>
                </a:solidFill>
              </a:rPr>
              <a:t>EcoSIS</a:t>
            </a:r>
            <a:endParaRPr lang="en-US" dirty="0" smtClean="0">
              <a:solidFill>
                <a:schemeClr val="bg1"/>
              </a:solidFill>
            </a:endParaRPr>
          </a:p>
          <a:p>
            <a:pPr algn="ctr"/>
            <a:r>
              <a:rPr lang="en-US" sz="1400" dirty="0" smtClean="0">
                <a:solidFill>
                  <a:schemeClr val="bg1"/>
                </a:solidFill>
              </a:rPr>
              <a:t>(all members, coordinated by UW)</a:t>
            </a:r>
            <a:endParaRPr lang="en-US" sz="1400" dirty="0">
              <a:solidFill>
                <a:schemeClr val="bg1"/>
              </a:solidFill>
            </a:endParaRPr>
          </a:p>
        </p:txBody>
      </p:sp>
      <p:sp>
        <p:nvSpPr>
          <p:cNvPr id="60" name="Rectangle 59"/>
          <p:cNvSpPr/>
          <p:nvPr/>
        </p:nvSpPr>
        <p:spPr>
          <a:xfrm>
            <a:off x="288009" y="2661544"/>
            <a:ext cx="2795270" cy="64008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Metadata Standards</a:t>
            </a:r>
          </a:p>
          <a:p>
            <a:pPr algn="ctr"/>
            <a:r>
              <a:rPr lang="en-US" sz="1400" dirty="0" smtClean="0">
                <a:solidFill>
                  <a:schemeClr val="bg1"/>
                </a:solidFill>
              </a:rPr>
              <a:t>(UW, NEON, Alberta, UNL)</a:t>
            </a:r>
            <a:endParaRPr lang="en-US" sz="1400" dirty="0">
              <a:solidFill>
                <a:schemeClr val="bg1"/>
              </a:solidFill>
            </a:endParaRPr>
          </a:p>
        </p:txBody>
      </p:sp>
      <p:sp>
        <p:nvSpPr>
          <p:cNvPr id="61" name="Rectangle 60"/>
          <p:cNvSpPr/>
          <p:nvPr/>
        </p:nvSpPr>
        <p:spPr>
          <a:xfrm>
            <a:off x="288009" y="5948388"/>
            <a:ext cx="2795270" cy="64008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bg1"/>
                </a:solidFill>
              </a:rPr>
              <a:t>EcoSIS</a:t>
            </a:r>
            <a:r>
              <a:rPr lang="en-US" dirty="0" smtClean="0">
                <a:solidFill>
                  <a:schemeClr val="bg1"/>
                </a:solidFill>
              </a:rPr>
              <a:t> Tools</a:t>
            </a:r>
          </a:p>
          <a:p>
            <a:pPr algn="ctr"/>
            <a:r>
              <a:rPr lang="en-US" sz="1400" dirty="0" smtClean="0">
                <a:solidFill>
                  <a:schemeClr val="bg1"/>
                </a:solidFill>
              </a:rPr>
              <a:t>(UW, Alberta, community)</a:t>
            </a:r>
            <a:endParaRPr lang="en-US" sz="1400" dirty="0">
              <a:solidFill>
                <a:schemeClr val="bg1"/>
              </a:solidFill>
            </a:endParaRPr>
          </a:p>
        </p:txBody>
      </p:sp>
      <p:sp>
        <p:nvSpPr>
          <p:cNvPr id="62" name="Rectangle 61"/>
          <p:cNvSpPr/>
          <p:nvPr/>
        </p:nvSpPr>
        <p:spPr>
          <a:xfrm>
            <a:off x="288009" y="3483255"/>
            <a:ext cx="2795270" cy="64008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Best Practices</a:t>
            </a:r>
          </a:p>
          <a:p>
            <a:pPr algn="ctr"/>
            <a:r>
              <a:rPr lang="en-US" sz="1400" dirty="0" smtClean="0">
                <a:solidFill>
                  <a:schemeClr val="bg1"/>
                </a:solidFill>
              </a:rPr>
              <a:t>(UCSB, NEON, Alberta, UNL)</a:t>
            </a:r>
            <a:endParaRPr lang="en-US" sz="1400" dirty="0">
              <a:solidFill>
                <a:schemeClr val="bg1"/>
              </a:solidFill>
            </a:endParaRPr>
          </a:p>
        </p:txBody>
      </p:sp>
      <p:sp>
        <p:nvSpPr>
          <p:cNvPr id="63" name="Rectangle 62"/>
          <p:cNvSpPr/>
          <p:nvPr/>
        </p:nvSpPr>
        <p:spPr>
          <a:xfrm>
            <a:off x="6215567" y="1237642"/>
            <a:ext cx="2795270" cy="740217"/>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Accommodation of Legacy and New Data Sets</a:t>
            </a:r>
            <a:endParaRPr lang="en-US" sz="1400" dirty="0">
              <a:solidFill>
                <a:schemeClr val="bg1"/>
              </a:solidFill>
            </a:endParaRPr>
          </a:p>
        </p:txBody>
      </p:sp>
      <p:sp>
        <p:nvSpPr>
          <p:cNvPr id="64" name="Rectangle 63"/>
          <p:cNvSpPr/>
          <p:nvPr/>
        </p:nvSpPr>
        <p:spPr>
          <a:xfrm>
            <a:off x="6215567" y="2332274"/>
            <a:ext cx="2795270" cy="740217"/>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solidFill>
              </a:rPr>
              <a:t>Evolution of Open-source Tools for Discovery &amp; Analysis</a:t>
            </a:r>
            <a:endParaRPr lang="en-US" sz="1600" dirty="0">
              <a:solidFill>
                <a:schemeClr val="bg1"/>
              </a:solidFill>
            </a:endParaRPr>
          </a:p>
        </p:txBody>
      </p:sp>
      <p:sp>
        <p:nvSpPr>
          <p:cNvPr id="67" name="Rectangle 66"/>
          <p:cNvSpPr/>
          <p:nvPr/>
        </p:nvSpPr>
        <p:spPr>
          <a:xfrm>
            <a:off x="6215568" y="4521536"/>
            <a:ext cx="2795270" cy="740217"/>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Development of a Broader </a:t>
            </a:r>
            <a:r>
              <a:rPr lang="en-US" dirty="0" err="1" smtClean="0">
                <a:solidFill>
                  <a:schemeClr val="bg1"/>
                </a:solidFill>
              </a:rPr>
              <a:t>EcoSIS</a:t>
            </a:r>
            <a:r>
              <a:rPr lang="en-US" dirty="0" smtClean="0">
                <a:solidFill>
                  <a:schemeClr val="bg1"/>
                </a:solidFill>
              </a:rPr>
              <a:t> User Community</a:t>
            </a:r>
          </a:p>
        </p:txBody>
      </p:sp>
      <p:sp>
        <p:nvSpPr>
          <p:cNvPr id="68" name="Rectangle 67"/>
          <p:cNvSpPr/>
          <p:nvPr/>
        </p:nvSpPr>
        <p:spPr>
          <a:xfrm>
            <a:off x="6215567" y="3426905"/>
            <a:ext cx="2795270" cy="740217"/>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Synthesis </a:t>
            </a:r>
            <a:r>
              <a:rPr lang="en-US" dirty="0" smtClean="0">
                <a:solidFill>
                  <a:schemeClr val="bg1"/>
                </a:solidFill>
              </a:rPr>
              <a:t>Studies &amp; </a:t>
            </a:r>
            <a:endParaRPr lang="en-US" dirty="0">
              <a:solidFill>
                <a:schemeClr val="bg1"/>
              </a:solidFill>
            </a:endParaRPr>
          </a:p>
          <a:p>
            <a:pPr algn="ctr"/>
            <a:r>
              <a:rPr lang="en-US" dirty="0">
                <a:solidFill>
                  <a:schemeClr val="bg1"/>
                </a:solidFill>
              </a:rPr>
              <a:t>Meta-Analyses</a:t>
            </a:r>
          </a:p>
        </p:txBody>
      </p:sp>
      <p:sp>
        <p:nvSpPr>
          <p:cNvPr id="69" name="Rectangle 68"/>
          <p:cNvSpPr/>
          <p:nvPr/>
        </p:nvSpPr>
        <p:spPr>
          <a:xfrm>
            <a:off x="288009" y="5126677"/>
            <a:ext cx="2795270" cy="64008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QAQC, Error Assessment</a:t>
            </a:r>
          </a:p>
          <a:p>
            <a:pPr algn="ctr"/>
            <a:r>
              <a:rPr lang="en-US" sz="1400" dirty="0" smtClean="0">
                <a:solidFill>
                  <a:schemeClr val="bg1"/>
                </a:solidFill>
              </a:rPr>
              <a:t>(UW, JPL)</a:t>
            </a:r>
            <a:endParaRPr lang="en-US" sz="1400" dirty="0">
              <a:solidFill>
                <a:schemeClr val="bg1"/>
              </a:solidFill>
            </a:endParaRPr>
          </a:p>
        </p:txBody>
      </p:sp>
      <p:sp>
        <p:nvSpPr>
          <p:cNvPr id="30" name="Rectangle 29"/>
          <p:cNvSpPr/>
          <p:nvPr/>
        </p:nvSpPr>
        <p:spPr>
          <a:xfrm>
            <a:off x="6215568" y="5616168"/>
            <a:ext cx="2795270" cy="740217"/>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Growth of </a:t>
            </a:r>
            <a:r>
              <a:rPr lang="en-US" dirty="0" err="1" smtClean="0">
                <a:solidFill>
                  <a:schemeClr val="bg1"/>
                </a:solidFill>
              </a:rPr>
              <a:t>EcoSIS</a:t>
            </a:r>
            <a:r>
              <a:rPr lang="en-US" dirty="0" smtClean="0">
                <a:solidFill>
                  <a:schemeClr val="bg1"/>
                </a:solidFill>
              </a:rPr>
              <a:t> to Reflect Evolving Science Needs</a:t>
            </a:r>
          </a:p>
        </p:txBody>
      </p:sp>
      <p:sp>
        <p:nvSpPr>
          <p:cNvPr id="29" name="TextBox 28"/>
          <p:cNvSpPr txBox="1"/>
          <p:nvPr/>
        </p:nvSpPr>
        <p:spPr>
          <a:xfrm>
            <a:off x="6215567" y="151307"/>
            <a:ext cx="2795270" cy="738664"/>
          </a:xfrm>
          <a:prstGeom prst="rect">
            <a:avLst/>
          </a:prstGeom>
          <a:noFill/>
        </p:spPr>
        <p:txBody>
          <a:bodyPr wrap="square" rtlCol="0">
            <a:spAutoFit/>
          </a:bodyPr>
          <a:lstStyle/>
          <a:p>
            <a:pPr algn="ctr"/>
            <a:r>
              <a:rPr lang="en-US" sz="2800" dirty="0" err="1" smtClean="0"/>
              <a:t>EcoSIS</a:t>
            </a:r>
            <a:r>
              <a:rPr lang="en-US" sz="2800" dirty="0" smtClean="0"/>
              <a:t> Outcomes</a:t>
            </a:r>
          </a:p>
          <a:p>
            <a:pPr algn="ctr"/>
            <a:r>
              <a:rPr lang="en-US" sz="1400" dirty="0" smtClean="0"/>
              <a:t>(via community engagement)</a:t>
            </a:r>
            <a:endParaRPr lang="en-US" sz="1400" dirty="0"/>
          </a:p>
        </p:txBody>
      </p:sp>
      <p:pic>
        <p:nvPicPr>
          <p:cNvPr id="2" name="Picture 1"/>
          <p:cNvPicPr>
            <a:picLocks noChangeAspect="1"/>
          </p:cNvPicPr>
          <p:nvPr/>
        </p:nvPicPr>
        <p:blipFill rotWithShape="1">
          <a:blip r:embed="rId3"/>
          <a:srcRect t="16524" b="42401"/>
          <a:stretch/>
        </p:blipFill>
        <p:spPr>
          <a:xfrm>
            <a:off x="5156394" y="1749748"/>
            <a:ext cx="716914" cy="294473"/>
          </a:xfrm>
          <a:prstGeom prst="rect">
            <a:avLst/>
          </a:prstGeom>
        </p:spPr>
      </p:pic>
    </p:spTree>
    <p:extLst>
      <p:ext uri="{BB962C8B-B14F-4D97-AF65-F5344CB8AC3E}">
        <p14:creationId xmlns:p14="http://schemas.microsoft.com/office/powerpoint/2010/main" val="27285489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257" t="8587" r="8335" b="10634"/>
          <a:stretch/>
        </p:blipFill>
        <p:spPr>
          <a:xfrm>
            <a:off x="5346749" y="855834"/>
            <a:ext cx="3693374" cy="4886411"/>
          </a:xfrm>
          <a:prstGeom prst="rect">
            <a:avLst/>
          </a:prstGeom>
          <a:ln w="38100" cmpd="sng">
            <a:solidFill>
              <a:srgbClr val="FF0000"/>
            </a:solidFill>
          </a:ln>
        </p:spPr>
      </p:pic>
      <p:pic>
        <p:nvPicPr>
          <p:cNvPr id="3" name="Picture 2" descr="PastedGraphic-1.pdf"/>
          <p:cNvPicPr>
            <a:picLocks noChangeAspect="1"/>
          </p:cNvPicPr>
          <p:nvPr/>
        </p:nvPicPr>
        <p:blipFill rotWithShape="1">
          <a:blip r:embed="rId4">
            <a:extLst>
              <a:ext uri="{28A0092B-C50C-407E-A947-70E740481C1C}">
                <a14:useLocalDpi xmlns:a14="http://schemas.microsoft.com/office/drawing/2010/main" val="0"/>
              </a:ext>
            </a:extLst>
          </a:blip>
          <a:srcRect l="3716" t="7967" r="2196" b="6160"/>
          <a:stretch/>
        </p:blipFill>
        <p:spPr>
          <a:xfrm>
            <a:off x="92025" y="855834"/>
            <a:ext cx="5125886" cy="2355785"/>
          </a:xfrm>
          <a:prstGeom prst="rect">
            <a:avLst/>
          </a:prstGeom>
        </p:spPr>
      </p:pic>
      <p:sp>
        <p:nvSpPr>
          <p:cNvPr id="4" name="TextBox 3"/>
          <p:cNvSpPr txBox="1"/>
          <p:nvPr/>
        </p:nvSpPr>
        <p:spPr>
          <a:xfrm>
            <a:off x="92025" y="2877878"/>
            <a:ext cx="1632328" cy="369332"/>
          </a:xfrm>
          <a:prstGeom prst="rect">
            <a:avLst/>
          </a:prstGeom>
          <a:noFill/>
        </p:spPr>
        <p:txBody>
          <a:bodyPr wrap="none" rtlCol="0">
            <a:spAutoFit/>
          </a:bodyPr>
          <a:lstStyle/>
          <a:p>
            <a:r>
              <a:rPr lang="en-US" dirty="0" smtClean="0">
                <a:solidFill>
                  <a:srgbClr val="0000FF"/>
                </a:solidFill>
              </a:rPr>
              <a:t>c/o Andy </a:t>
            </a:r>
            <a:r>
              <a:rPr lang="en-US" dirty="0" err="1" smtClean="0">
                <a:solidFill>
                  <a:srgbClr val="0000FF"/>
                </a:solidFill>
              </a:rPr>
              <a:t>Hueni</a:t>
            </a:r>
            <a:endParaRPr lang="en-US" dirty="0">
              <a:solidFill>
                <a:srgbClr val="0000FF"/>
              </a:solidFill>
            </a:endParaRPr>
          </a:p>
        </p:txBody>
      </p:sp>
      <p:sp>
        <p:nvSpPr>
          <p:cNvPr id="5" name="TextBox 4"/>
          <p:cNvSpPr txBox="1"/>
          <p:nvPr/>
        </p:nvSpPr>
        <p:spPr>
          <a:xfrm>
            <a:off x="92025" y="101226"/>
            <a:ext cx="3631824" cy="369332"/>
          </a:xfrm>
          <a:prstGeom prst="rect">
            <a:avLst/>
          </a:prstGeom>
          <a:noFill/>
        </p:spPr>
        <p:txBody>
          <a:bodyPr wrap="none" rtlCol="0">
            <a:spAutoFit/>
          </a:bodyPr>
          <a:lstStyle/>
          <a:p>
            <a:r>
              <a:rPr lang="en-US" dirty="0" smtClean="0"/>
              <a:t>International linkages are important:</a:t>
            </a:r>
            <a:endParaRPr lang="en-US" dirty="0"/>
          </a:p>
        </p:txBody>
      </p:sp>
      <p:sp>
        <p:nvSpPr>
          <p:cNvPr id="7" name="TextBox 6"/>
          <p:cNvSpPr txBox="1"/>
          <p:nvPr/>
        </p:nvSpPr>
        <p:spPr>
          <a:xfrm>
            <a:off x="92025" y="3374545"/>
            <a:ext cx="4766124" cy="2400657"/>
          </a:xfrm>
          <a:prstGeom prst="rect">
            <a:avLst/>
          </a:prstGeom>
          <a:noFill/>
        </p:spPr>
        <p:txBody>
          <a:bodyPr wrap="none" rtlCol="0">
            <a:spAutoFit/>
          </a:bodyPr>
          <a:lstStyle/>
          <a:p>
            <a:r>
              <a:rPr lang="en-US" sz="2000" dirty="0" smtClean="0">
                <a:solidFill>
                  <a:srgbClr val="FFFF00"/>
                </a:solidFill>
              </a:rPr>
              <a:t>Moving Forward:</a:t>
            </a:r>
          </a:p>
          <a:p>
            <a:endParaRPr lang="en-US" sz="1000" dirty="0"/>
          </a:p>
          <a:p>
            <a:r>
              <a:rPr lang="en-US" sz="2000" dirty="0" smtClean="0"/>
              <a:t>Community participation is essential:</a:t>
            </a:r>
          </a:p>
          <a:p>
            <a:pPr marL="285750" indent="-285750">
              <a:buFontTx/>
              <a:buChar char="•"/>
            </a:pPr>
            <a:r>
              <a:rPr lang="en-US" sz="2000" dirty="0" smtClean="0"/>
              <a:t>Decision-making open process</a:t>
            </a:r>
          </a:p>
          <a:p>
            <a:pPr marL="285750" indent="-285750">
              <a:buFontTx/>
              <a:buChar char="•"/>
            </a:pPr>
            <a:r>
              <a:rPr lang="en-US" sz="2000" dirty="0" smtClean="0"/>
              <a:t>Review/oversight committee</a:t>
            </a:r>
          </a:p>
          <a:p>
            <a:pPr marL="285750" indent="-285750">
              <a:buFontTx/>
              <a:buChar char="•"/>
            </a:pPr>
            <a:r>
              <a:rPr lang="en-US" sz="2000" dirty="0" smtClean="0"/>
              <a:t>Your data contributions to </a:t>
            </a:r>
            <a:r>
              <a:rPr lang="en-US" sz="2000" dirty="0" err="1" smtClean="0"/>
              <a:t>EcoSIS</a:t>
            </a:r>
            <a:endParaRPr lang="en-US" sz="2000" dirty="0" smtClean="0"/>
          </a:p>
          <a:p>
            <a:pPr marL="285750" indent="-285750">
              <a:buFontTx/>
              <a:buChar char="•"/>
            </a:pPr>
            <a:r>
              <a:rPr lang="en-US" sz="2000" dirty="0" smtClean="0"/>
              <a:t>Open source data and tools</a:t>
            </a:r>
          </a:p>
          <a:p>
            <a:r>
              <a:rPr lang="en-US" sz="2000" dirty="0" smtClean="0"/>
              <a:t>Virtual meetings, side meetings at AGU, etc.</a:t>
            </a:r>
            <a:endParaRPr lang="en-US" sz="2000" dirty="0"/>
          </a:p>
        </p:txBody>
      </p:sp>
      <p:sp>
        <p:nvSpPr>
          <p:cNvPr id="8" name="TextBox 7"/>
          <p:cNvSpPr txBox="1"/>
          <p:nvPr/>
        </p:nvSpPr>
        <p:spPr>
          <a:xfrm>
            <a:off x="223520" y="6260346"/>
            <a:ext cx="5980974" cy="461665"/>
          </a:xfrm>
          <a:prstGeom prst="rect">
            <a:avLst/>
          </a:prstGeom>
          <a:noFill/>
        </p:spPr>
        <p:txBody>
          <a:bodyPr wrap="none" rtlCol="0">
            <a:spAutoFit/>
          </a:bodyPr>
          <a:lstStyle/>
          <a:p>
            <a:r>
              <a:rPr lang="en-US" sz="2400" dirty="0" err="1">
                <a:latin typeface="Lucida Grande"/>
                <a:ea typeface="Lucida Grande"/>
                <a:cs typeface="Lucida Grande"/>
              </a:rPr>
              <a:t>join-ecosis-community@lists.wisc.edu</a:t>
            </a:r>
            <a:endParaRPr lang="en-US" sz="2400" dirty="0"/>
          </a:p>
        </p:txBody>
      </p:sp>
    </p:spTree>
    <p:extLst>
      <p:ext uri="{BB962C8B-B14F-4D97-AF65-F5344CB8AC3E}">
        <p14:creationId xmlns:p14="http://schemas.microsoft.com/office/powerpoint/2010/main" val="9524431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297</TotalTime>
  <Words>593</Words>
  <Application>Microsoft Macintosh PowerPoint</Application>
  <PresentationFormat>On-screen Show (4:3)</PresentationFormat>
  <Paragraphs>112</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 Black </vt:lpstr>
      <vt:lpstr>Ecosystem Spectral Information System (EcoSIS): </vt:lpstr>
      <vt:lpstr>Why Spectral Libraries?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Spectral Information System (ESIS): </dc:title>
  <dc:creator>Davy Prentiss Jr.</dc:creator>
  <cp:lastModifiedBy>Philip Townsend</cp:lastModifiedBy>
  <cp:revision>31</cp:revision>
  <dcterms:created xsi:type="dcterms:W3CDTF">2013-04-23T18:00:27Z</dcterms:created>
  <dcterms:modified xsi:type="dcterms:W3CDTF">2013-04-29T21:23:46Z</dcterms:modified>
</cp:coreProperties>
</file>