
<file path=[Content_Types].xml><?xml version="1.0" encoding="utf-8"?>
<Types xmlns="http://schemas.openxmlformats.org/package/2006/content-types">
  <Default Extension="xml" ContentType="application/xml"/>
  <Default Extension="doc" ContentType="application/msword"/>
  <Default Extension="jpeg" ContentType="image/jpeg"/>
  <Default Extension="m4v" ContentType="video/unknown"/>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258" r:id="rId4"/>
    <p:sldId id="259" r:id="rId5"/>
    <p:sldId id="260" r:id="rId6"/>
    <p:sldId id="261" r:id="rId7"/>
    <p:sldId id="262" r:id="rId8"/>
    <p:sldId id="273" r:id="rId9"/>
    <p:sldId id="274" r:id="rId10"/>
    <p:sldId id="275" r:id="rId11"/>
    <p:sldId id="276" r:id="rId12"/>
    <p:sldId id="303" r:id="rId13"/>
    <p:sldId id="277" r:id="rId14"/>
    <p:sldId id="278" r:id="rId15"/>
    <p:sldId id="280" r:id="rId16"/>
    <p:sldId id="279" r:id="rId17"/>
    <p:sldId id="304" r:id="rId18"/>
    <p:sldId id="281" r:id="rId19"/>
    <p:sldId id="282" r:id="rId20"/>
    <p:sldId id="283" r:id="rId21"/>
    <p:sldId id="284" r:id="rId22"/>
    <p:sldId id="285" r:id="rId23"/>
    <p:sldId id="286" r:id="rId24"/>
    <p:sldId id="287" r:id="rId25"/>
    <p:sldId id="288" r:id="rId26"/>
    <p:sldId id="291" r:id="rId27"/>
    <p:sldId id="290" r:id="rId28"/>
    <p:sldId id="301" r:id="rId29"/>
    <p:sldId id="292" r:id="rId30"/>
    <p:sldId id="293" r:id="rId31"/>
    <p:sldId id="294" r:id="rId32"/>
    <p:sldId id="295" r:id="rId33"/>
    <p:sldId id="296" r:id="rId34"/>
    <p:sldId id="297" r:id="rId35"/>
    <p:sldId id="298" r:id="rId36"/>
    <p:sldId id="299" r:id="rId37"/>
    <p:sldId id="300" r:id="rId38"/>
    <p:sldId id="302"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13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B779805-8843-4305-BC49-67097F2EAC14}" type="datetimeFigureOut">
              <a:rPr lang="en-US" smtClean="0"/>
              <a:pPr/>
              <a:t>4/30/13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5C8361D-9ADC-40CD-90BC-58E0898743C0}" type="slidenum">
              <a:rPr lang="en-US" smtClean="0"/>
              <a:pPr/>
              <a:t>‹#›</a:t>
            </a:fld>
            <a:endParaRPr lang="en-US"/>
          </a:p>
        </p:txBody>
      </p:sp>
    </p:spTree>
    <p:extLst>
      <p:ext uri="{BB962C8B-B14F-4D97-AF65-F5344CB8AC3E}">
        <p14:creationId xmlns:p14="http://schemas.microsoft.com/office/powerpoint/2010/main" val="9791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CF133003-DD20-49D5-9CBA-1AA02D02E228}" type="datetimeFigureOut">
              <a:rPr lang="en-US" smtClean="0"/>
              <a:pPr/>
              <a:t>4/30/13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D95A8E80-52AF-4317-AABC-891637CAB2E4}" type="slidenum">
              <a:rPr lang="en-US" smtClean="0"/>
              <a:pPr/>
              <a:t>‹#›</a:t>
            </a:fld>
            <a:endParaRPr lang="en-US"/>
          </a:p>
        </p:txBody>
      </p:sp>
    </p:spTree>
    <p:extLst>
      <p:ext uri="{BB962C8B-B14F-4D97-AF65-F5344CB8AC3E}">
        <p14:creationId xmlns:p14="http://schemas.microsoft.com/office/powerpoint/2010/main" val="84156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sz="1300" dirty="0"/>
          </a:p>
          <a:p>
            <a:r>
              <a:rPr lang="en-US" sz="1300" dirty="0"/>
              <a:t> Elkhorn Slough is a nationally important natural resource that is facing unprecedented rates of tidal marsh loss and impairments to tidal creeks, mudflats, and channel habitats. The marsh habitats that took thousands of years to develop in the Slough are being lost in decades. In fact, approximately 50 percent of the tidal marsh in Elkhorn Slough has been lost in the past 70 years. These rapid changes not only affect the Slough’s animals and plants, but also impact neighboring private lands, public access sites, and transportation infrastructure. </a:t>
            </a:r>
          </a:p>
          <a:p>
            <a:endParaRPr lang="en-US" sz="1300" dirty="0"/>
          </a:p>
          <a:p>
            <a:r>
              <a:rPr lang="en-US" sz="1300" dirty="0"/>
              <a:t> Elkhorn Slough provides:</a:t>
            </a:r>
          </a:p>
          <a:p>
            <a:r>
              <a:rPr lang="en-US" sz="1300" dirty="0"/>
              <a:t>• critical habitat for over 200 bird, marine mammal, and fish species, including some that are threatened or endangered</a:t>
            </a:r>
          </a:p>
          <a:p>
            <a:r>
              <a:rPr lang="en-US" sz="1300" dirty="0"/>
              <a:t>• hundreds of acres of wetlands that act as buffers to minimize shoreline erosion and improve water</a:t>
            </a:r>
          </a:p>
          <a:p>
            <a:endParaRPr lang="en-US" sz="1300" dirty="0"/>
          </a:p>
          <a:p>
            <a:r>
              <a:rPr lang="en-US" dirty="0" smtClean="0"/>
              <a:t>After four years of work and input from more than one hundred scientists, specialists, and lawmakers, the Parsons Slough Project is complete. This project, funded through the American Recovery and Reinvestment Act and managed by the Tidal Wetland Project—a joint effort between the Elkhorn Slough National Estuarine Research Reserve (ESNERR), was the most efficient and lowest risk approach to reducing erosion and wetland loss in Elkhorn Slough. </a:t>
            </a:r>
          </a:p>
          <a:p>
            <a:endParaRPr lang="en-US" dirty="0" smtClean="0"/>
          </a:p>
          <a:p>
            <a:r>
              <a:rPr lang="en-US" dirty="0" smtClean="0"/>
              <a:t>The construction of an underwater sill – 200 feet wide, 10 to 15 feet tall and five feet under water – started on November 10, 2010 and was completed on time in February of this year. The sill acts as an underwater barrier to slow the flow of the tide and reduce erosion. The finishing touches – repaving the staging area at Kirby Park and leaving behind a dock for public use – were completed in early May. </a:t>
            </a:r>
          </a:p>
          <a:p>
            <a:endParaRPr lang="en-US" sz="1300" dirty="0"/>
          </a:p>
          <a:p>
            <a:r>
              <a:rPr lang="en-US" dirty="0" smtClean="0"/>
              <a:t>http://www.elkhornslough.org/tidalwetland/parsons.htm</a:t>
            </a:r>
            <a:endParaRPr lang="en-US" dirty="0"/>
          </a:p>
        </p:txBody>
      </p:sp>
      <p:sp>
        <p:nvSpPr>
          <p:cNvPr id="4" name="Slide Number Placeholder 3"/>
          <p:cNvSpPr>
            <a:spLocks noGrp="1"/>
          </p:cNvSpPr>
          <p:nvPr>
            <p:ph type="sldNum" sz="quarter" idx="10"/>
          </p:nvPr>
        </p:nvSpPr>
        <p:spPr/>
        <p:txBody>
          <a:bodyPr/>
          <a:lstStyle/>
          <a:p>
            <a:fld id="{CBC5B94C-F02B-4DA4-8A97-E4461299A8E9}"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5A8E80-52AF-4317-AABC-891637CAB2E4}"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CO2</a:t>
            </a:r>
            <a:r>
              <a:rPr lang="en-US" baseline="0" dirty="0" smtClean="0"/>
              <a:t> levels can be compared/contrasted to Chlorophyll Fluorescence to determine the relative contributions of photosynthesis </a:t>
            </a:r>
            <a:r>
              <a:rPr lang="en-US" baseline="0" dirty="0" err="1" smtClean="0"/>
              <a:t>vs</a:t>
            </a:r>
            <a:r>
              <a:rPr lang="en-US" baseline="0" dirty="0" smtClean="0"/>
              <a:t> respiration in the net CO2 signal</a:t>
            </a:r>
          </a:p>
          <a:p>
            <a:r>
              <a:rPr lang="en-US" baseline="0" dirty="0" smtClean="0"/>
              <a:t>CH4 used to determine anaerobic respiration from permafrost soils</a:t>
            </a:r>
          </a:p>
          <a:p>
            <a:r>
              <a:rPr lang="en-US" baseline="0" dirty="0" smtClean="0"/>
              <a:t>CO used to distinguish combustion sources – both natural (biomass burning) and anthropogenic (pollution)</a:t>
            </a:r>
          </a:p>
          <a:p>
            <a:r>
              <a:rPr lang="en-US" baseline="0" dirty="0" smtClean="0"/>
              <a:t>CO2+CH4+CO crucial for developing accurate </a:t>
            </a:r>
            <a:r>
              <a:rPr lang="en-US" baseline="0" dirty="0" err="1" smtClean="0"/>
              <a:t>Cemissions</a:t>
            </a:r>
            <a:r>
              <a:rPr lang="en-US" baseline="0" dirty="0" smtClean="0"/>
              <a:t> inventories from boreal fires </a:t>
            </a:r>
            <a:endParaRPr lang="en-US" dirty="0"/>
          </a:p>
        </p:txBody>
      </p:sp>
    </p:spTree>
    <p:extLst>
      <p:ext uri="{BB962C8B-B14F-4D97-AF65-F5344CB8AC3E}">
        <p14:creationId xmlns:p14="http://schemas.microsoft.com/office/powerpoint/2010/main" val="383286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Scientific method:   Formulate hypotheses to test our science questions</a:t>
            </a:r>
          </a:p>
          <a:p>
            <a:r>
              <a:rPr lang="en-US">
                <a:latin typeface="Times New Roman" charset="0"/>
                <a:ea typeface="ＭＳ Ｐゴシック" charset="0"/>
                <a:cs typeface="ＭＳ Ｐゴシック" charset="0"/>
              </a:rPr>
              <a:t>Make measurements</a:t>
            </a:r>
          </a:p>
          <a:p>
            <a:r>
              <a:rPr lang="en-US">
                <a:latin typeface="Times New Roman" charset="0"/>
                <a:ea typeface="ＭＳ Ｐゴシック" charset="0"/>
                <a:cs typeface="ＭＳ Ｐゴシック" charset="0"/>
              </a:rPr>
              <a:t>Analyze and refine theories/questions</a:t>
            </a:r>
          </a:p>
          <a:p>
            <a:r>
              <a:rPr lang="en-US">
                <a:latin typeface="Times New Roman" charset="0"/>
                <a:ea typeface="ＭＳ Ｐゴシック" charset="0"/>
                <a:cs typeface="ＭＳ Ｐゴシック" charset="0"/>
              </a:rPr>
              <a:t>Repeat as necessary until convergence (acceptable uncertainty levels)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data from a single flight day.  Accumulated data over each region/month allows for the construction of regional C</a:t>
            </a:r>
            <a:r>
              <a:rPr lang="en-US" baseline="0" dirty="0" smtClean="0"/>
              <a:t> </a:t>
            </a:r>
            <a:r>
              <a:rPr lang="en-US" baseline="0" smtClean="0"/>
              <a:t>flux estimates</a:t>
            </a:r>
            <a:endParaRPr lang="en-US"/>
          </a:p>
        </p:txBody>
      </p:sp>
    </p:spTree>
    <p:extLst>
      <p:ext uri="{BB962C8B-B14F-4D97-AF65-F5344CB8AC3E}">
        <p14:creationId xmlns:p14="http://schemas.microsoft.com/office/powerpoint/2010/main" val="60051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charset="0"/>
                <a:ea typeface="ＭＳ Ｐゴシック" charset="0"/>
                <a:cs typeface="ＭＳ Ｐゴシック" charset="0"/>
              </a:defRPr>
            </a:lvl1pPr>
            <a:lvl2pPr marL="757020" indent="-291161">
              <a:defRPr sz="1300">
                <a:solidFill>
                  <a:schemeClr val="tx1"/>
                </a:solidFill>
                <a:latin typeface="Arial" charset="0"/>
                <a:ea typeface="ＭＳ Ｐゴシック" charset="0"/>
              </a:defRPr>
            </a:lvl2pPr>
            <a:lvl3pPr marL="1164647" indent="-232929">
              <a:defRPr sz="1300">
                <a:solidFill>
                  <a:schemeClr val="tx1"/>
                </a:solidFill>
                <a:latin typeface="Arial" charset="0"/>
                <a:ea typeface="ＭＳ Ｐゴシック" charset="0"/>
              </a:defRPr>
            </a:lvl3pPr>
            <a:lvl4pPr marL="1630505" indent="-232929">
              <a:defRPr sz="1300">
                <a:solidFill>
                  <a:schemeClr val="tx1"/>
                </a:solidFill>
                <a:latin typeface="Arial" charset="0"/>
                <a:ea typeface="ＭＳ Ｐゴシック" charset="0"/>
              </a:defRPr>
            </a:lvl4pPr>
            <a:lvl5pPr marL="2096365" indent="-232929">
              <a:defRPr sz="1300">
                <a:solidFill>
                  <a:schemeClr val="tx1"/>
                </a:solidFill>
                <a:latin typeface="Arial" charset="0"/>
                <a:ea typeface="ＭＳ Ｐゴシック" charset="0"/>
              </a:defRPr>
            </a:lvl5pPr>
            <a:lvl6pPr marL="2562224" indent="-232929" eaLnBrk="0" fontAlgn="base" hangingPunct="0">
              <a:spcBef>
                <a:spcPct val="0"/>
              </a:spcBef>
              <a:spcAft>
                <a:spcPct val="0"/>
              </a:spcAft>
              <a:defRPr sz="1300">
                <a:solidFill>
                  <a:schemeClr val="tx1"/>
                </a:solidFill>
                <a:latin typeface="Arial" charset="0"/>
                <a:ea typeface="ＭＳ Ｐゴシック" charset="0"/>
              </a:defRPr>
            </a:lvl6pPr>
            <a:lvl7pPr marL="3028082" indent="-232929" eaLnBrk="0" fontAlgn="base" hangingPunct="0">
              <a:spcBef>
                <a:spcPct val="0"/>
              </a:spcBef>
              <a:spcAft>
                <a:spcPct val="0"/>
              </a:spcAft>
              <a:defRPr sz="1300">
                <a:solidFill>
                  <a:schemeClr val="tx1"/>
                </a:solidFill>
                <a:latin typeface="Arial" charset="0"/>
                <a:ea typeface="ＭＳ Ｐゴシック" charset="0"/>
              </a:defRPr>
            </a:lvl7pPr>
            <a:lvl8pPr marL="3493941" indent="-232929" eaLnBrk="0" fontAlgn="base" hangingPunct="0">
              <a:spcBef>
                <a:spcPct val="0"/>
              </a:spcBef>
              <a:spcAft>
                <a:spcPct val="0"/>
              </a:spcAft>
              <a:defRPr sz="1300">
                <a:solidFill>
                  <a:schemeClr val="tx1"/>
                </a:solidFill>
                <a:latin typeface="Arial" charset="0"/>
                <a:ea typeface="ＭＳ Ｐゴシック" charset="0"/>
              </a:defRPr>
            </a:lvl8pPr>
            <a:lvl9pPr marL="3959800" indent="-232929" eaLnBrk="0" fontAlgn="base" hangingPunct="0">
              <a:spcBef>
                <a:spcPct val="0"/>
              </a:spcBef>
              <a:spcAft>
                <a:spcPct val="0"/>
              </a:spcAft>
              <a:defRPr sz="1300">
                <a:solidFill>
                  <a:schemeClr val="tx1"/>
                </a:solidFill>
                <a:latin typeface="Arial" charset="0"/>
                <a:ea typeface="ＭＳ Ｐゴシック" charset="0"/>
              </a:defRPr>
            </a:lvl9pPr>
          </a:lstStyle>
          <a:p>
            <a:fld id="{A4201FB6-6359-3549-8042-58F6C26AD5CB}" type="slidenum">
              <a:rPr lang="en-US">
                <a:solidFill>
                  <a:srgbClr val="000000"/>
                </a:solidFill>
                <a:latin typeface="Times" charset="0"/>
              </a:rPr>
              <a:pPr/>
              <a:t>25</a:t>
            </a:fld>
            <a:endParaRPr lang="en-US">
              <a:solidFill>
                <a:srgbClr val="000000"/>
              </a:solidFill>
              <a:latin typeface="Times" charset="0"/>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AEBF57B-E594-4A4D-85C5-A0EE523BA79B}" type="slidenum">
              <a:rPr lang="en-US">
                <a:ea typeface="ＭＳ Ｐゴシック" pitchFamily="-65" charset="-128"/>
              </a:rPr>
              <a:pPr/>
              <a:t>26</a:t>
            </a:fld>
            <a:endParaRPr lang="en-US">
              <a:ea typeface="ＭＳ Ｐゴシック" pitchFamily="-65" charset="-128"/>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8" charset="0"/>
              <a:ea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noFill/>
          <a:ln>
            <a:solidFill>
              <a:srgbClr val="000000"/>
            </a:solidFill>
          </a:ln>
        </p:spPr>
        <p:txBody>
          <a:bodyPr/>
          <a:lstStyle/>
          <a:p>
            <a:pPr eaLnBrk="1" hangingPunct="1">
              <a:spcBef>
                <a:spcPct val="0"/>
              </a:spcBef>
            </a:pPr>
            <a:endParaRPr lang="en-US" smtClean="0">
              <a:latin typeface="Calibri" pitchFamily="34" charset="0"/>
              <a:ea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spcBef>
                <a:spcPct val="0"/>
              </a:spcBef>
            </a:pPr>
            <a:endParaRPr lang="en-US" smtClean="0">
              <a:latin typeface="Calibri" pitchFamily="34" charset="0"/>
              <a:ea typeface="ＭＳ Ｐゴシック" pitchFamily="-8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59">
              <a:defRPr/>
            </a:pPr>
            <a:r>
              <a:rPr lang="en-US" sz="1300" dirty="0"/>
              <a:t>DBSAR is an L-band airborne imaging radar system developed at Goddard to formulate, implement and test new radar techniques in support of Earth Science and planetary applications.</a:t>
            </a:r>
          </a:p>
          <a:p>
            <a:endParaRPr lang="en-US" dirty="0"/>
          </a:p>
        </p:txBody>
      </p:sp>
      <p:sp>
        <p:nvSpPr>
          <p:cNvPr id="4" name="Slide Number Placeholder 3"/>
          <p:cNvSpPr>
            <a:spLocks noGrp="1"/>
          </p:cNvSpPr>
          <p:nvPr>
            <p:ph type="sldNum" sz="quarter" idx="10"/>
          </p:nvPr>
        </p:nvSpPr>
        <p:spPr/>
        <p:txBody>
          <a:bodyPr/>
          <a:lstStyle/>
          <a:p>
            <a:fld id="{DF96C961-BF41-A24B-8D90-30AF0A0FF535}" type="slidenum">
              <a:rPr lang="en-US" smtClean="0"/>
              <a:pPr/>
              <a:t>32</a:t>
            </a:fld>
            <a:endParaRPr lang="en-US"/>
          </a:p>
        </p:txBody>
      </p:sp>
    </p:spTree>
    <p:extLst>
      <p:ext uri="{BB962C8B-B14F-4D97-AF65-F5344CB8AC3E}">
        <p14:creationId xmlns:p14="http://schemas.microsoft.com/office/powerpoint/2010/main" val="339324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2315FC-7FD0-41A1-A014-FE5EEAD51A01}" type="datetimeFigureOut">
              <a:rPr lang="en-US" smtClean="0"/>
              <a:pPr/>
              <a:t>4/30/13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315FC-7FD0-41A1-A014-FE5EEAD51A01}" type="datetimeFigureOut">
              <a:rPr lang="en-US" smtClean="0"/>
              <a:pPr/>
              <a:t>4/30/13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315FC-7FD0-41A1-A014-FE5EEAD51A01}" type="datetimeFigureOut">
              <a:rPr lang="en-US" smtClean="0"/>
              <a:pPr/>
              <a:t>4/30/13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4" name="Title 20"/>
          <p:cNvSpPr>
            <a:spLocks noGrp="1"/>
          </p:cNvSpPr>
          <p:nvPr>
            <p:ph type="title"/>
          </p:nvPr>
        </p:nvSpPr>
        <p:spPr>
          <a:xfrm>
            <a:off x="1514008" y="262302"/>
            <a:ext cx="6902970" cy="458788"/>
          </a:xfrm>
        </p:spPr>
        <p:txBody>
          <a:bodyPr/>
          <a:lstStyle>
            <a:lvl1pPr>
              <a:defRPr b="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244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315FC-7FD0-41A1-A014-FE5EEAD51A01}" type="datetimeFigureOut">
              <a:rPr lang="en-US" smtClean="0"/>
              <a:pPr/>
              <a:t>4/30/13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2315FC-7FD0-41A1-A014-FE5EEAD51A01}" type="datetimeFigureOut">
              <a:rPr lang="en-US" smtClean="0"/>
              <a:pPr/>
              <a:t>4/30/13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2315FC-7FD0-41A1-A014-FE5EEAD51A01}" type="datetimeFigureOut">
              <a:rPr lang="en-US" smtClean="0"/>
              <a:pPr/>
              <a:t>4/30/13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2315FC-7FD0-41A1-A014-FE5EEAD51A01}" type="datetimeFigureOut">
              <a:rPr lang="en-US" smtClean="0"/>
              <a:pPr/>
              <a:t>4/30/13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2315FC-7FD0-41A1-A014-FE5EEAD51A01}" type="datetimeFigureOut">
              <a:rPr lang="en-US" smtClean="0"/>
              <a:pPr/>
              <a:t>4/30/13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315FC-7FD0-41A1-A014-FE5EEAD51A01}" type="datetimeFigureOut">
              <a:rPr lang="en-US" smtClean="0"/>
              <a:pPr/>
              <a:t>4/30/13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315FC-7FD0-41A1-A014-FE5EEAD51A01}" type="datetimeFigureOut">
              <a:rPr lang="en-US" smtClean="0"/>
              <a:pPr/>
              <a:t>4/30/13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315FC-7FD0-41A1-A014-FE5EEAD51A01}" type="datetimeFigureOut">
              <a:rPr lang="en-US" smtClean="0"/>
              <a:pPr/>
              <a:t>4/30/13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8C4FB-7F2A-4AEC-8860-E35BF919BF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15FC-7FD0-41A1-A014-FE5EEAD51A01}" type="datetimeFigureOut">
              <a:rPr lang="en-US" smtClean="0"/>
              <a:pPr/>
              <a:t>4/30/13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8C4FB-7F2A-4AEC-8860-E35BF919BF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microsoft.com/office/2007/relationships/media" Target="../media/media2.m4v"/><Relationship Id="rId4" Type="http://schemas.openxmlformats.org/officeDocument/2006/relationships/video" Target="../media/media2.m4v"/><Relationship Id="rId5" Type="http://schemas.microsoft.com/office/2007/relationships/media" Target="../media/media3.m4v"/><Relationship Id="rId6" Type="http://schemas.openxmlformats.org/officeDocument/2006/relationships/video" Target="../media/media3.m4v"/><Relationship Id="rId7" Type="http://schemas.openxmlformats.org/officeDocument/2006/relationships/slideLayout" Target="../slideLayouts/slideLayout1.xml"/><Relationship Id="rId8" Type="http://schemas.openxmlformats.org/officeDocument/2006/relationships/image" Target="../media/image40.jpe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 Type="http://schemas.microsoft.com/office/2007/relationships/media" Target="../media/media1.m4v"/><Relationship Id="rId2" Type="http://schemas.openxmlformats.org/officeDocument/2006/relationships/video" Target="../media/media1.m4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4.jpeg"/><Relationship Id="rId5" Type="http://schemas.openxmlformats.org/officeDocument/2006/relationships/oleObject" Target="../embeddings/oleObject1.bin"/><Relationship Id="rId6" Type="http://schemas.openxmlformats.org/officeDocument/2006/relationships/oleObject" Target="../embeddings/Microsoft_Word_97_-_2004_Document1.doc"/><Relationship Id="rId7" Type="http://schemas.openxmlformats.org/officeDocument/2006/relationships/image" Target="../media/image73.emf"/><Relationship Id="rId8" Type="http://schemas.openxmlformats.org/officeDocument/2006/relationships/image" Target="../media/image75.jpeg"/><Relationship Id="rId9" Type="http://schemas.openxmlformats.org/officeDocument/2006/relationships/image" Target="../media/image7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4.jpeg"/></Relationships>
</file>

<file path=ppt/slides/_rels/slide28.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jpeg"/><Relationship Id="rId13"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4.jpe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 Id="rId3"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7.jpe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hyperlink" Target="mailto:lola.fatoyinbo@nasa.gov" TargetMode="External"/><Relationship Id="rId4" Type="http://schemas.openxmlformats.org/officeDocument/2006/relationships/image" Target="../media/image103.pn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hyperlink" Target="mailto:lola.fatoyinbo@nasa.gov" TargetMode="External"/><Relationship Id="rId4" Type="http://schemas.openxmlformats.org/officeDocument/2006/relationships/hyperlink" Target="mailto:mmoghadd@umich.edu" TargetMode="External"/><Relationship Id="rId5" Type="http://schemas.openxmlformats.org/officeDocument/2006/relationships/hyperlink" Target="mailto:James.B.Blair@nasa.gov" TargetMode="External"/><Relationship Id="rId6" Type="http://schemas.openxmlformats.org/officeDocument/2006/relationships/hyperlink" Target="mailto:MHofton@umd.edu" TargetMode="External"/><Relationship Id="rId1" Type="http://schemas.openxmlformats.org/officeDocument/2006/relationships/slideLayout" Target="../slideLayouts/slideLayout2.xml"/><Relationship Id="rId2" Type="http://schemas.openxmlformats.org/officeDocument/2006/relationships/hyperlink" Target="http://airbornescience.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noAutofit/>
          </a:bodyPr>
          <a:lstStyle/>
          <a:p>
            <a:r>
              <a:rPr lang="en-US" sz="3600" b="1" dirty="0" smtClean="0">
                <a:latin typeface="Times New Roman" pitchFamily="18" charset="0"/>
                <a:cs typeface="Times New Roman" pitchFamily="18" charset="0"/>
              </a:rPr>
              <a:t>New and existing airborne measurement capabilities for NASA Terrestrial Ecology</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
        <p:nvSpPr>
          <p:cNvPr id="3" name="Subtitle 2"/>
          <p:cNvSpPr>
            <a:spLocks noGrp="1"/>
          </p:cNvSpPr>
          <p:nvPr>
            <p:ph type="subTitle" idx="1"/>
          </p:nvPr>
        </p:nvSpPr>
        <p:spPr>
          <a:xfrm>
            <a:off x="1219200" y="2209800"/>
            <a:ext cx="6400800" cy="1752600"/>
          </a:xfrm>
        </p:spPr>
        <p:txBody>
          <a:bodyPr/>
          <a:lstStyle/>
          <a:p>
            <a:r>
              <a:rPr lang="en-US" sz="2800" b="1" dirty="0" smtClean="0">
                <a:solidFill>
                  <a:schemeClr val="tx1"/>
                </a:solidFill>
                <a:latin typeface="Times New Roman" pitchFamily="18" charset="0"/>
                <a:cs typeface="Times New Roman" pitchFamily="18" charset="0"/>
              </a:rPr>
              <a:t>Dar. A. Roberts</a:t>
            </a:r>
          </a:p>
          <a:p>
            <a:r>
              <a:rPr lang="en-US" sz="2800" b="1" dirty="0" smtClean="0">
                <a:solidFill>
                  <a:schemeClr val="tx1"/>
                </a:solidFill>
                <a:latin typeface="Times New Roman" pitchFamily="18" charset="0"/>
                <a:cs typeface="Times New Roman" pitchFamily="18" charset="0"/>
              </a:rPr>
              <a:t>UC Santa Barbara</a:t>
            </a:r>
          </a:p>
          <a:p>
            <a:endParaRPr lang="en-US" dirty="0"/>
          </a:p>
        </p:txBody>
      </p:sp>
      <p:pic>
        <p:nvPicPr>
          <p:cNvPr id="11266" name="Picture 2" descr="NASA ER-2"/>
          <p:cNvPicPr>
            <a:picLocks noChangeAspect="1" noChangeArrowheads="1"/>
          </p:cNvPicPr>
          <p:nvPr/>
        </p:nvPicPr>
        <p:blipFill>
          <a:blip r:embed="rId2" cstate="print"/>
          <a:srcRect/>
          <a:stretch>
            <a:fillRect/>
          </a:stretch>
        </p:blipFill>
        <p:spPr bwMode="auto">
          <a:xfrm>
            <a:off x="2286000" y="3733800"/>
            <a:ext cx="4438650" cy="2362200"/>
          </a:xfrm>
          <a:prstGeom prst="rect">
            <a:avLst/>
          </a:prstGeom>
          <a:noFill/>
        </p:spPr>
      </p:pic>
      <p:sp>
        <p:nvSpPr>
          <p:cNvPr id="5" name="TextBox 4"/>
          <p:cNvSpPr txBox="1"/>
          <p:nvPr/>
        </p:nvSpPr>
        <p:spPr>
          <a:xfrm>
            <a:off x="2590800" y="6248400"/>
            <a:ext cx="399981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ER-2: http://airbornescience.nasa.gov</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23554" name="Title 3"/>
          <p:cNvSpPr>
            <a:spLocks noGrp="1"/>
          </p:cNvSpPr>
          <p:nvPr>
            <p:ph type="title"/>
          </p:nvPr>
        </p:nvSpPr>
        <p:spPr>
          <a:xfrm>
            <a:off x="923925" y="144463"/>
            <a:ext cx="7493000" cy="458787"/>
          </a:xfrm>
        </p:spPr>
        <p:txBody>
          <a:bodyPr>
            <a:noAutofit/>
          </a:bodyPr>
          <a:lstStyle/>
          <a:p>
            <a:r>
              <a:rPr lang="en-US" sz="3200" b="1" dirty="0" smtClean="0">
                <a:latin typeface="Times New Roman" pitchFamily="18" charset="0"/>
                <a:cs typeface="Times New Roman" pitchFamily="18" charset="0"/>
              </a:rPr>
              <a:t>AVIRIS-NG </a:t>
            </a:r>
            <a:r>
              <a:rPr lang="en-US" sz="3200" b="1" dirty="0" err="1" smtClean="0">
                <a:latin typeface="Times New Roman" pitchFamily="18" charset="0"/>
                <a:cs typeface="Times New Roman" pitchFamily="18" charset="0"/>
              </a:rPr>
              <a:t>Orthorectification</a:t>
            </a:r>
            <a:r>
              <a:rPr lang="en-US" sz="3200" b="1" dirty="0" smtClean="0">
                <a:latin typeface="Times New Roman" pitchFamily="18" charset="0"/>
                <a:cs typeface="Times New Roman" pitchFamily="18" charset="0"/>
              </a:rPr>
              <a:t> Test</a:t>
            </a:r>
          </a:p>
        </p:txBody>
      </p:sp>
      <p:pic>
        <p:nvPicPr>
          <p:cNvPr id="23555" name="Picture 2" descr="Emacs!"/>
          <p:cNvPicPr>
            <a:picLocks noGrp="1" noChangeAspect="1" noChangeArrowheads="1"/>
          </p:cNvPicPr>
          <p:nvPr>
            <p:ph idx="1"/>
          </p:nvPr>
        </p:nvPicPr>
        <p:blipFill>
          <a:blip r:embed="rId3" cstate="print"/>
          <a:srcRect/>
          <a:stretch>
            <a:fillRect/>
          </a:stretch>
        </p:blipFill>
        <p:spPr>
          <a:xfrm>
            <a:off x="441325" y="1233488"/>
            <a:ext cx="1323975" cy="5557837"/>
          </a:xfrm>
        </p:spPr>
      </p:pic>
      <p:pic>
        <p:nvPicPr>
          <p:cNvPr id="23556" name="Picture 3" descr="Emacs!"/>
          <p:cNvPicPr>
            <a:picLocks noChangeAspect="1" noChangeArrowheads="1"/>
          </p:cNvPicPr>
          <p:nvPr/>
        </p:nvPicPr>
        <p:blipFill>
          <a:blip r:embed="rId4" cstate="print"/>
          <a:srcRect/>
          <a:stretch>
            <a:fillRect/>
          </a:stretch>
        </p:blipFill>
        <p:spPr bwMode="auto">
          <a:xfrm>
            <a:off x="3479800" y="1233488"/>
            <a:ext cx="5340350" cy="5557837"/>
          </a:xfrm>
          <a:prstGeom prst="rect">
            <a:avLst/>
          </a:prstGeom>
          <a:noFill/>
          <a:ln w="9525">
            <a:noFill/>
            <a:miter lim="800000"/>
            <a:headEnd/>
            <a:tailEnd/>
          </a:ln>
        </p:spPr>
      </p:pic>
      <p:sp>
        <p:nvSpPr>
          <p:cNvPr id="23557" name="TextBox 5"/>
          <p:cNvSpPr txBox="1">
            <a:spLocks noChangeArrowheads="1"/>
          </p:cNvSpPr>
          <p:nvPr/>
        </p:nvSpPr>
        <p:spPr bwMode="auto">
          <a:xfrm>
            <a:off x="568325" y="901700"/>
            <a:ext cx="1196975" cy="368300"/>
          </a:xfrm>
          <a:prstGeom prst="rect">
            <a:avLst/>
          </a:prstGeom>
          <a:noFill/>
          <a:ln w="9525">
            <a:noFill/>
            <a:miter lim="800000"/>
            <a:headEnd/>
            <a:tailEnd/>
          </a:ln>
        </p:spPr>
        <p:txBody>
          <a:bodyPr wrap="none">
            <a:spAutoFit/>
          </a:bodyPr>
          <a:lstStyle/>
          <a:p>
            <a:r>
              <a:rPr lang="en-US">
                <a:solidFill>
                  <a:schemeClr val="tx1"/>
                </a:solidFill>
                <a:latin typeface="Arial" charset="0"/>
              </a:rPr>
              <a:t>Raw Data</a:t>
            </a:r>
          </a:p>
        </p:txBody>
      </p:sp>
      <p:sp>
        <p:nvSpPr>
          <p:cNvPr id="23558" name="TextBox 8"/>
          <p:cNvSpPr txBox="1">
            <a:spLocks noChangeArrowheads="1"/>
          </p:cNvSpPr>
          <p:nvPr/>
        </p:nvSpPr>
        <p:spPr bwMode="auto">
          <a:xfrm>
            <a:off x="4740275" y="882650"/>
            <a:ext cx="2860675" cy="368300"/>
          </a:xfrm>
          <a:prstGeom prst="rect">
            <a:avLst/>
          </a:prstGeom>
          <a:noFill/>
          <a:ln w="9525">
            <a:noFill/>
            <a:miter lim="800000"/>
            <a:headEnd/>
            <a:tailEnd/>
          </a:ln>
        </p:spPr>
        <p:txBody>
          <a:bodyPr wrap="none">
            <a:spAutoFit/>
          </a:bodyPr>
          <a:lstStyle/>
          <a:p>
            <a:r>
              <a:rPr lang="en-US">
                <a:solidFill>
                  <a:schemeClr val="tx1"/>
                </a:solidFill>
                <a:latin typeface="Arial" charset="0"/>
              </a:rPr>
              <a:t>AVIRIS-NG Orthorectified </a:t>
            </a:r>
          </a:p>
        </p:txBody>
      </p:sp>
      <p:cxnSp>
        <p:nvCxnSpPr>
          <p:cNvPr id="8" name="Straight Arrow Connector 7"/>
          <p:cNvCxnSpPr/>
          <p:nvPr/>
        </p:nvCxnSpPr>
        <p:spPr>
          <a:xfrm>
            <a:off x="2036763" y="3848100"/>
            <a:ext cx="12684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560" name="TextBox 12"/>
          <p:cNvSpPr txBox="1">
            <a:spLocks noChangeArrowheads="1"/>
          </p:cNvSpPr>
          <p:nvPr/>
        </p:nvSpPr>
        <p:spPr bwMode="auto">
          <a:xfrm>
            <a:off x="1803400" y="3986213"/>
            <a:ext cx="1735138" cy="584200"/>
          </a:xfrm>
          <a:prstGeom prst="rect">
            <a:avLst/>
          </a:prstGeom>
          <a:noFill/>
          <a:ln w="9525">
            <a:noFill/>
            <a:miter lim="800000"/>
            <a:headEnd/>
            <a:tailEnd/>
          </a:ln>
        </p:spPr>
        <p:txBody>
          <a:bodyPr wrap="none">
            <a:spAutoFit/>
          </a:bodyPr>
          <a:lstStyle/>
          <a:p>
            <a:r>
              <a:rPr lang="en-US" sz="1600">
                <a:solidFill>
                  <a:schemeClr val="tx1"/>
                </a:solidFill>
                <a:latin typeface="Arial" charset="0"/>
              </a:rPr>
              <a:t>Successful</a:t>
            </a:r>
          </a:p>
          <a:p>
            <a:r>
              <a:rPr lang="en-US" sz="1600">
                <a:solidFill>
                  <a:schemeClr val="tx1"/>
                </a:solidFill>
                <a:latin typeface="Arial" charset="0"/>
              </a:rPr>
              <a:t>Orthorectification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22530" name="Title 2"/>
          <p:cNvSpPr>
            <a:spLocks noGrp="1"/>
          </p:cNvSpPr>
          <p:nvPr>
            <p:ph type="title"/>
          </p:nvPr>
        </p:nvSpPr>
        <p:spPr>
          <a:xfrm>
            <a:off x="914400" y="0"/>
            <a:ext cx="7562850" cy="871538"/>
          </a:xfrm>
        </p:spPr>
        <p:txBody>
          <a:bodyPr>
            <a:noAutofit/>
          </a:bodyPr>
          <a:lstStyle/>
          <a:p>
            <a:r>
              <a:rPr lang="en-US" sz="3200" b="1" dirty="0" smtClean="0">
                <a:latin typeface="Times New Roman" pitchFamily="18" charset="0"/>
                <a:cs typeface="Times New Roman" pitchFamily="18" charset="0"/>
              </a:rPr>
              <a:t>AVIRIS-NG Calibration Validation Experiment Results</a:t>
            </a:r>
          </a:p>
        </p:txBody>
      </p:sp>
      <p:pic>
        <p:nvPicPr>
          <p:cNvPr id="22531" name="Picture 2"/>
          <p:cNvPicPr>
            <a:picLocks noGrp="1" noChangeAspect="1" noChangeArrowheads="1"/>
          </p:cNvPicPr>
          <p:nvPr>
            <p:ph idx="1"/>
          </p:nvPr>
        </p:nvPicPr>
        <p:blipFill>
          <a:blip r:embed="rId3" cstate="print"/>
          <a:srcRect l="3870" t="5241" r="4523" b="2873"/>
          <a:stretch>
            <a:fillRect/>
          </a:stretch>
        </p:blipFill>
        <p:spPr>
          <a:xfrm>
            <a:off x="254000" y="1022350"/>
            <a:ext cx="1698625" cy="2613025"/>
          </a:xfrm>
          <a:noFill/>
        </p:spPr>
      </p:pic>
      <p:pic>
        <p:nvPicPr>
          <p:cNvPr id="22532" name="Picture 2"/>
          <p:cNvPicPr>
            <a:picLocks noChangeAspect="1" noChangeArrowheads="1"/>
          </p:cNvPicPr>
          <p:nvPr/>
        </p:nvPicPr>
        <p:blipFill>
          <a:blip r:embed="rId4" cstate="print"/>
          <a:srcRect l="2696" t="1472" r="2037" b="11011"/>
          <a:stretch>
            <a:fillRect/>
          </a:stretch>
        </p:blipFill>
        <p:spPr bwMode="auto">
          <a:xfrm>
            <a:off x="2087563" y="992188"/>
            <a:ext cx="2608262" cy="2660650"/>
          </a:xfrm>
          <a:prstGeom prst="rect">
            <a:avLst/>
          </a:prstGeom>
          <a:noFill/>
          <a:ln w="9525">
            <a:noFill/>
            <a:miter lim="800000"/>
            <a:headEnd/>
            <a:tailEnd/>
          </a:ln>
          <a:effectLst/>
        </p:spPr>
      </p:pic>
      <p:pic>
        <p:nvPicPr>
          <p:cNvPr id="22533" name="Picture 4"/>
          <p:cNvPicPr>
            <a:picLocks noChangeAspect="1" noChangeArrowheads="1"/>
          </p:cNvPicPr>
          <p:nvPr/>
        </p:nvPicPr>
        <p:blipFill>
          <a:blip r:embed="rId5" cstate="print"/>
          <a:srcRect l="8588" t="17470" r="10361" b="7289"/>
          <a:stretch>
            <a:fillRect/>
          </a:stretch>
        </p:blipFill>
        <p:spPr bwMode="auto">
          <a:xfrm>
            <a:off x="5081588" y="1039813"/>
            <a:ext cx="3711575" cy="2686050"/>
          </a:xfrm>
          <a:prstGeom prst="rect">
            <a:avLst/>
          </a:prstGeom>
          <a:noFill/>
          <a:ln w="9525">
            <a:noFill/>
            <a:miter lim="800000"/>
            <a:headEnd/>
            <a:tailEnd/>
          </a:ln>
          <a:effectLst/>
        </p:spPr>
      </p:pic>
      <p:pic>
        <p:nvPicPr>
          <p:cNvPr id="22534" name="Picture 5"/>
          <p:cNvPicPr>
            <a:picLocks noChangeAspect="1" noChangeArrowheads="1"/>
          </p:cNvPicPr>
          <p:nvPr/>
        </p:nvPicPr>
        <p:blipFill>
          <a:blip r:embed="rId6" cstate="print"/>
          <a:srcRect l="8257" t="22417" r="11021" b="5943"/>
          <a:stretch>
            <a:fillRect/>
          </a:stretch>
        </p:blipFill>
        <p:spPr bwMode="auto">
          <a:xfrm>
            <a:off x="349250" y="3902075"/>
            <a:ext cx="3895725" cy="2695575"/>
          </a:xfrm>
          <a:prstGeom prst="rect">
            <a:avLst/>
          </a:prstGeom>
          <a:noFill/>
          <a:ln w="9525">
            <a:noFill/>
            <a:miter lim="800000"/>
            <a:headEnd/>
            <a:tailEnd/>
          </a:ln>
          <a:effectLst/>
        </p:spPr>
      </p:pic>
      <p:pic>
        <p:nvPicPr>
          <p:cNvPr id="22535" name="Picture 6"/>
          <p:cNvPicPr>
            <a:picLocks noChangeAspect="1" noChangeArrowheads="1"/>
          </p:cNvPicPr>
          <p:nvPr/>
        </p:nvPicPr>
        <p:blipFill>
          <a:blip r:embed="rId7" cstate="print"/>
          <a:srcRect l="8452" t="18855" r="11517" b="6612"/>
          <a:stretch>
            <a:fillRect/>
          </a:stretch>
        </p:blipFill>
        <p:spPr bwMode="auto">
          <a:xfrm>
            <a:off x="5081588" y="3902075"/>
            <a:ext cx="3711575" cy="2695575"/>
          </a:xfrm>
          <a:prstGeom prst="rect">
            <a:avLst/>
          </a:prstGeom>
          <a:noFill/>
          <a:ln w="9525">
            <a:noFill/>
            <a:miter lim="800000"/>
            <a:headEnd/>
            <a:tailEnd/>
          </a:ln>
          <a:effectLst/>
        </p:spPr>
      </p:pic>
      <p:pic>
        <p:nvPicPr>
          <p:cNvPr id="22536" name="Picture 20"/>
          <p:cNvPicPr>
            <a:picLocks noChangeAspect="1" noChangeArrowheads="1"/>
          </p:cNvPicPr>
          <p:nvPr/>
        </p:nvPicPr>
        <p:blipFill>
          <a:blip r:embed="rId8" cstate="print"/>
          <a:srcRect l="32899" t="26624" r="35381" b="36015"/>
          <a:stretch>
            <a:fillRect/>
          </a:stretch>
        </p:blipFill>
        <p:spPr bwMode="auto">
          <a:xfrm>
            <a:off x="3170238" y="992188"/>
            <a:ext cx="1525587" cy="947737"/>
          </a:xfrm>
          <a:prstGeom prst="rect">
            <a:avLst/>
          </a:prstGeom>
          <a:noFill/>
          <a:ln w="9525">
            <a:noFill/>
            <a:miter lim="800000"/>
            <a:headEnd/>
            <a:tailEnd/>
          </a:ln>
          <a:effectLst/>
        </p:spPr>
      </p:pic>
      <p:sp>
        <p:nvSpPr>
          <p:cNvPr id="22537" name="TextBox 1"/>
          <p:cNvSpPr txBox="1">
            <a:spLocks noChangeArrowheads="1"/>
          </p:cNvSpPr>
          <p:nvPr/>
        </p:nvSpPr>
        <p:spPr bwMode="auto">
          <a:xfrm>
            <a:off x="3422650" y="1773238"/>
            <a:ext cx="1287463" cy="368300"/>
          </a:xfrm>
          <a:prstGeom prst="rect">
            <a:avLst/>
          </a:prstGeom>
          <a:noFill/>
          <a:ln w="9525">
            <a:noFill/>
            <a:miter lim="800000"/>
            <a:headEnd/>
            <a:tailEnd/>
          </a:ln>
        </p:spPr>
        <p:txBody>
          <a:bodyPr wrap="none">
            <a:spAutoFit/>
          </a:bodyPr>
          <a:lstStyle/>
          <a:p>
            <a:r>
              <a:rPr lang="en-US"/>
              <a:t>30 cm tiles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8" name="Title 7"/>
          <p:cNvSpPr>
            <a:spLocks noGrp="1"/>
          </p:cNvSpPr>
          <p:nvPr>
            <p:ph type="title"/>
          </p:nvPr>
        </p:nvSpPr>
        <p:spPr>
          <a:xfrm>
            <a:off x="457200" y="274638"/>
            <a:ext cx="8229600" cy="563562"/>
          </a:xfrm>
        </p:spPr>
        <p:txBody>
          <a:bodyPr>
            <a:noAutofit/>
          </a:bodyPr>
          <a:lstStyle/>
          <a:p>
            <a:r>
              <a:rPr lang="en-US" sz="3200" b="1" dirty="0" smtClean="0">
                <a:latin typeface="Times New Roman" pitchFamily="18" charset="0"/>
                <a:cs typeface="Times New Roman" pitchFamily="18" charset="0"/>
              </a:rPr>
              <a:t>AVIRIS-NG Measurements Near Santa Barbara, California 120901</a:t>
            </a:r>
            <a:endParaRPr lang="en-US" sz="3200" b="1" dirty="0">
              <a:latin typeface="Times New Roman" pitchFamily="18" charset="0"/>
              <a:cs typeface="Times New Roman" pitchFamily="18" charset="0"/>
            </a:endParaRPr>
          </a:p>
        </p:txBody>
      </p:sp>
      <p:pic>
        <p:nvPicPr>
          <p:cNvPr id="4" name="Picture 80"/>
          <p:cNvPicPr>
            <a:picLocks noChangeAspect="1" noChangeArrowheads="1"/>
          </p:cNvPicPr>
          <p:nvPr/>
        </p:nvPicPr>
        <p:blipFill rotWithShape="1">
          <a:blip r:embed="rId3">
            <a:extLst>
              <a:ext uri="{28A0092B-C50C-407E-A947-70E740481C1C}">
                <a14:useLocalDpi xmlns:a14="http://schemas.microsoft.com/office/drawing/2010/main" val="0"/>
              </a:ext>
            </a:extLst>
          </a:blip>
          <a:srcRect l="6644" t="6278" r="55166" b="5752"/>
          <a:stretch/>
        </p:blipFill>
        <p:spPr bwMode="auto">
          <a:xfrm>
            <a:off x="92214" y="1477589"/>
            <a:ext cx="3850932" cy="480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1" t="20542" r="14075" b="6958"/>
          <a:stretch/>
        </p:blipFill>
        <p:spPr bwMode="auto">
          <a:xfrm>
            <a:off x="6604139" y="1502289"/>
            <a:ext cx="2423591" cy="170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47" t="20128" r="14654" b="6602"/>
          <a:stretch/>
        </p:blipFill>
        <p:spPr bwMode="auto">
          <a:xfrm>
            <a:off x="4026039" y="1502290"/>
            <a:ext cx="2348476" cy="170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17" t="21288" r="13957" b="7281"/>
          <a:stretch/>
        </p:blipFill>
        <p:spPr bwMode="auto">
          <a:xfrm>
            <a:off x="4348929" y="3416441"/>
            <a:ext cx="4438041" cy="308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5342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88" y="736600"/>
            <a:ext cx="90297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6"/>
          <p:cNvSpPr txBox="1">
            <a:spLocks/>
          </p:cNvSpPr>
          <p:nvPr/>
        </p:nvSpPr>
        <p:spPr bwMode="auto">
          <a:xfrm>
            <a:off x="0" y="6488113"/>
            <a:ext cx="922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 </a:t>
            </a:r>
            <a:r>
              <a:rPr lang="en-US" dirty="0" smtClean="0"/>
              <a:t>2013 </a:t>
            </a:r>
            <a:r>
              <a:rPr lang="en-US" dirty="0"/>
              <a:t>California Institute of Technology. Government sponsorship acknowledged. </a:t>
            </a:r>
          </a:p>
        </p:txBody>
      </p:sp>
      <p:sp>
        <p:nvSpPr>
          <p:cNvPr id="6" name="TextBox 5"/>
          <p:cNvSpPr txBox="1"/>
          <p:nvPr/>
        </p:nvSpPr>
        <p:spPr>
          <a:xfrm>
            <a:off x="228600" y="6096000"/>
            <a:ext cx="2749471"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Simon Hook</a:t>
            </a:r>
            <a:endParaRPr lang="en-US" b="1" dirty="0">
              <a:solidFill>
                <a:srgbClr val="00B050"/>
              </a:solidFill>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ytes_logo.jpg"/>
          <p:cNvPicPr>
            <a:picLocks noChangeAspect="1"/>
          </p:cNvPicPr>
          <p:nvPr/>
        </p:nvPicPr>
        <p:blipFill>
          <a:blip r:embed="rId2" cstate="print"/>
          <a:stretch>
            <a:fillRect/>
          </a:stretch>
        </p:blipFill>
        <p:spPr>
          <a:xfrm>
            <a:off x="0" y="-152400"/>
            <a:ext cx="9144000" cy="940319"/>
          </a:xfrm>
          <a:prstGeom prst="rect">
            <a:avLst/>
          </a:prstGeom>
        </p:spPr>
      </p:pic>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29" y="2354831"/>
            <a:ext cx="5152358" cy="40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Content Placeholder 5"/>
          <p:cNvSpPr>
            <a:spLocks noGrp="1"/>
          </p:cNvSpPr>
          <p:nvPr>
            <p:ph idx="1"/>
          </p:nvPr>
        </p:nvSpPr>
        <p:spPr>
          <a:xfrm>
            <a:off x="152400" y="900113"/>
            <a:ext cx="8267700" cy="538162"/>
          </a:xfrm>
        </p:spPr>
        <p:txBody>
          <a:bodyPr>
            <a:normAutofit fontScale="77500" lnSpcReduction="20000"/>
          </a:bodyPr>
          <a:lstStyle/>
          <a:p>
            <a:r>
              <a:rPr lang="en-US" dirty="0" smtClean="0">
                <a:latin typeface="Arial" charset="0"/>
              </a:rPr>
              <a:t>Hangar measurements with </a:t>
            </a:r>
            <a:r>
              <a:rPr lang="en-US" dirty="0" err="1" smtClean="0">
                <a:latin typeface="Arial" charset="0"/>
              </a:rPr>
              <a:t>HyTES</a:t>
            </a:r>
            <a:r>
              <a:rPr lang="en-US" dirty="0" smtClean="0">
                <a:latin typeface="Arial" charset="0"/>
              </a:rPr>
              <a:t> in the Twin Otter</a:t>
            </a:r>
          </a:p>
        </p:txBody>
      </p:sp>
      <p:sp>
        <p:nvSpPr>
          <p:cNvPr id="10244" name="Title 3"/>
          <p:cNvSpPr>
            <a:spLocks noGrp="1"/>
          </p:cNvSpPr>
          <p:nvPr>
            <p:ph type="title"/>
          </p:nvPr>
        </p:nvSpPr>
        <p:spPr>
          <a:xfrm>
            <a:off x="533400" y="0"/>
            <a:ext cx="8410575" cy="458787"/>
          </a:xfrm>
        </p:spPr>
        <p:txBody>
          <a:bodyPr>
            <a:noAutofit/>
          </a:bodyPr>
          <a:lstStyle/>
          <a:p>
            <a:r>
              <a:rPr lang="en-US" sz="2800" b="1" dirty="0" err="1" smtClean="0">
                <a:latin typeface="Times New Roman" pitchFamily="18" charset="0"/>
                <a:cs typeface="Times New Roman" pitchFamily="18" charset="0"/>
              </a:rPr>
              <a:t>HyTES</a:t>
            </a:r>
            <a:r>
              <a:rPr lang="en-US" sz="2800" b="1" dirty="0" smtClean="0">
                <a:latin typeface="Times New Roman" pitchFamily="18" charset="0"/>
                <a:cs typeface="Times New Roman" pitchFamily="18" charset="0"/>
              </a:rPr>
              <a:t> Sensor Attributes</a:t>
            </a:r>
          </a:p>
        </p:txBody>
      </p:sp>
      <p:pic>
        <p:nvPicPr>
          <p:cNvPr id="102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31099"/>
            <a:ext cx="2935288"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7174" y="1531099"/>
            <a:ext cx="2449513"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Box 1"/>
          <p:cNvSpPr txBox="1">
            <a:spLocks noChangeArrowheads="1"/>
          </p:cNvSpPr>
          <p:nvPr/>
        </p:nvSpPr>
        <p:spPr bwMode="auto">
          <a:xfrm>
            <a:off x="1132810" y="2653296"/>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Methane</a:t>
            </a:r>
          </a:p>
        </p:txBody>
      </p:sp>
      <p:graphicFrame>
        <p:nvGraphicFramePr>
          <p:cNvPr id="11" name="Table 10"/>
          <p:cNvGraphicFramePr>
            <a:graphicFrameLocks noGrp="1"/>
          </p:cNvGraphicFramePr>
          <p:nvPr>
            <p:extLst>
              <p:ext uri="{D42A27DB-BD31-4B8C-83A1-F6EECF244321}">
                <p14:modId xmlns:p14="http://schemas.microsoft.com/office/powerpoint/2010/main" val="2389833840"/>
              </p:ext>
            </p:extLst>
          </p:nvPr>
        </p:nvGraphicFramePr>
        <p:xfrm>
          <a:off x="5231223" y="1583163"/>
          <a:ext cx="3831265" cy="4865690"/>
        </p:xfrm>
        <a:graphic>
          <a:graphicData uri="http://schemas.openxmlformats.org/drawingml/2006/table">
            <a:tbl>
              <a:tblPr/>
              <a:tblGrid>
                <a:gridCol w="2537390"/>
                <a:gridCol w="1293875"/>
              </a:tblGrid>
              <a:tr h="283402">
                <a:tc>
                  <a:txBody>
                    <a:bodyPr/>
                    <a:lstStyle/>
                    <a:p>
                      <a:pPr algn="ctr" rtl="0" fontAlgn="ctr"/>
                      <a:r>
                        <a:rPr lang="en-US" sz="1000" b="1" i="0" u="none" strike="noStrike" dirty="0">
                          <a:solidFill>
                            <a:srgbClr val="000000"/>
                          </a:solidFill>
                          <a:latin typeface="Times"/>
                        </a:rPr>
                        <a:t>Instrument Characteristic</a:t>
                      </a:r>
                      <a:r>
                        <a:rPr lang="en-US" sz="1000" b="1" i="0" u="none" strike="noStrike" dirty="0">
                          <a:solidFill>
                            <a:srgbClr val="000000"/>
                          </a:solidFill>
                          <a:latin typeface="Arial"/>
                        </a:rPr>
                        <a:t> </a:t>
                      </a:r>
                      <a:endParaRPr lang="en-US" sz="1000" b="1" i="0" u="none" strike="noStrike" dirty="0">
                        <a:solidFill>
                          <a:srgbClr val="000000"/>
                        </a:solidFill>
                        <a:latin typeface="Times"/>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rtl="0" fontAlgn="ctr"/>
                      <a:r>
                        <a:rPr lang="en-US" sz="1000" b="1" i="0" u="none" strike="noStrike">
                          <a:solidFill>
                            <a:srgbClr val="000000"/>
                          </a:solidFill>
                          <a:latin typeface="Times"/>
                        </a:rPr>
                        <a:t>HyTES</a:t>
                      </a:r>
                      <a:r>
                        <a:rPr lang="en-US" sz="1000" b="1" i="0" u="none" strike="noStrike">
                          <a:solidFill>
                            <a:srgbClr val="000000"/>
                          </a:solidFill>
                          <a:latin typeface="Arial"/>
                        </a:rPr>
                        <a:t> </a:t>
                      </a:r>
                      <a:endParaRPr lang="en-US" sz="1000" b="1" i="0" u="none" strike="noStrike">
                        <a:solidFill>
                          <a:srgbClr val="000000"/>
                        </a:solidFill>
                        <a:latin typeface="Times"/>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83402">
                <a:tc>
                  <a:txBody>
                    <a:bodyPr/>
                    <a:lstStyle/>
                    <a:p>
                      <a:pPr algn="ctr" rtl="0" fontAlgn="ctr"/>
                      <a:r>
                        <a:rPr lang="en-US" sz="1000" b="0" i="0" u="none" strike="noStrike" dirty="0" smtClean="0">
                          <a:solidFill>
                            <a:srgbClr val="000000"/>
                          </a:solidFill>
                          <a:latin typeface="Arial Narrow"/>
                        </a:rPr>
                        <a:t>Mass (</a:t>
                      </a:r>
                      <a:r>
                        <a:rPr lang="en-US" sz="1000" b="0" i="0" u="none" strike="noStrike" dirty="0" err="1" smtClean="0">
                          <a:solidFill>
                            <a:srgbClr val="000000"/>
                          </a:solidFill>
                          <a:latin typeface="Arial Narrow"/>
                        </a:rPr>
                        <a:t>Scanhead</a:t>
                      </a:r>
                      <a:r>
                        <a:rPr lang="en-US" sz="1000" b="0" i="0" u="none" strike="noStrike" dirty="0" smtClean="0">
                          <a:solidFill>
                            <a:srgbClr val="000000"/>
                          </a:solidFill>
                          <a:latin typeface="Arial Narrow"/>
                        </a:rPr>
                        <a:t>)</a:t>
                      </a:r>
                      <a:r>
                        <a:rPr lang="en-US" sz="1000" b="0" i="0" u="none" strike="noStrike" baseline="30000" dirty="0" smtClean="0">
                          <a:solidFill>
                            <a:srgbClr val="000000"/>
                          </a:solidFill>
                          <a:latin typeface="Arial Narrow"/>
                        </a:rPr>
                        <a:t>1</a:t>
                      </a:r>
                      <a:endParaRPr lang="en-US" sz="1000" b="0" i="0" u="none" strike="noStrike" baseline="30000"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en-US" sz="1000" b="0" i="0" u="none" strike="noStrike" dirty="0" smtClean="0">
                          <a:solidFill>
                            <a:srgbClr val="000000"/>
                          </a:solidFill>
                          <a:latin typeface="Arial Narrow"/>
                        </a:rPr>
                        <a:t>12kg</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83402">
                <a:tc>
                  <a:txBody>
                    <a:bodyPr/>
                    <a:lstStyle/>
                    <a:p>
                      <a:pPr algn="ctr" rtl="0" fontAlgn="ctr"/>
                      <a:r>
                        <a:rPr lang="en-US" sz="1000" b="0" i="0" u="none" strike="noStrike">
                          <a:solidFill>
                            <a:srgbClr val="000000"/>
                          </a:solidFill>
                          <a:latin typeface="Arial Narrow"/>
                        </a:rPr>
                        <a:t>Power</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n-US" sz="1000" b="0" i="0" u="none" strike="noStrike">
                          <a:solidFill>
                            <a:srgbClr val="000000"/>
                          </a:solidFill>
                          <a:latin typeface="Arial Narrow"/>
                        </a:rPr>
                        <a:t>400W</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r>
              <a:tr h="283402">
                <a:tc>
                  <a:txBody>
                    <a:bodyPr/>
                    <a:lstStyle/>
                    <a:p>
                      <a:pPr algn="ctr" rtl="0" fontAlgn="ctr"/>
                      <a:r>
                        <a:rPr lang="en-US" sz="1000" b="0" i="0" u="none" strike="noStrike" dirty="0">
                          <a:solidFill>
                            <a:srgbClr val="000000"/>
                          </a:solidFill>
                          <a:latin typeface="Arial Narrow"/>
                        </a:rPr>
                        <a:t>Volume</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en-US" sz="1000" b="0" i="0" u="none" strike="noStrike">
                          <a:solidFill>
                            <a:srgbClr val="000000"/>
                          </a:solidFill>
                          <a:latin typeface="Arial Narrow"/>
                        </a:rPr>
                        <a:t>1m x 0.5m (Cylinder)</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83402">
                <a:tc>
                  <a:txBody>
                    <a:bodyPr/>
                    <a:lstStyle/>
                    <a:p>
                      <a:pPr algn="ctr" rtl="0" fontAlgn="ctr"/>
                      <a:r>
                        <a:rPr lang="en-US" sz="1000" b="0" i="0" u="none" strike="noStrike">
                          <a:solidFill>
                            <a:srgbClr val="000000"/>
                          </a:solidFill>
                          <a:latin typeface="Arial Narrow"/>
                        </a:rPr>
                        <a:t>Number of pixels x track</a:t>
                      </a:r>
                      <a:r>
                        <a:rPr lang="en-US" sz="1000" b="0" i="0" u="none" strike="noStrike">
                          <a:solidFill>
                            <a:srgbClr val="000000"/>
                          </a:solidFill>
                          <a:latin typeface="Arial"/>
                        </a:rPr>
                        <a:t> </a:t>
                      </a:r>
                      <a:endParaRPr lang="en-US" sz="1000" b="0" i="0" u="none" strike="noStrike">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n-US" sz="1000" b="0" i="0" u="none" strike="noStrike">
                          <a:solidFill>
                            <a:srgbClr val="000000"/>
                          </a:solidFill>
                          <a:latin typeface="Arial Narrow"/>
                        </a:rPr>
                        <a:t>512</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r>
              <a:tr h="283402">
                <a:tc>
                  <a:txBody>
                    <a:bodyPr/>
                    <a:lstStyle/>
                    <a:p>
                      <a:pPr algn="ctr" rtl="0" fontAlgn="ctr"/>
                      <a:r>
                        <a:rPr lang="en-US" sz="1000" b="0" i="0" u="none" strike="noStrike">
                          <a:solidFill>
                            <a:srgbClr val="000000"/>
                          </a:solidFill>
                          <a:latin typeface="Arial Narrow"/>
                        </a:rPr>
                        <a:t>Number of bands</a:t>
                      </a:r>
                      <a:r>
                        <a:rPr lang="en-US" sz="1000" b="0" i="0" u="none" strike="noStrike">
                          <a:solidFill>
                            <a:srgbClr val="000000"/>
                          </a:solidFill>
                          <a:latin typeface="Arial"/>
                        </a:rPr>
                        <a:t> </a:t>
                      </a:r>
                      <a:endParaRPr lang="en-US" sz="1000" b="0" i="0" u="none" strike="noStrike">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en-US" sz="1000" b="0" i="0" u="none" strike="noStrike">
                          <a:solidFill>
                            <a:srgbClr val="000000"/>
                          </a:solidFill>
                          <a:latin typeface="Arial Narrow"/>
                        </a:rPr>
                        <a:t>256</a:t>
                      </a: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83402">
                <a:tc>
                  <a:txBody>
                    <a:bodyPr/>
                    <a:lstStyle/>
                    <a:p>
                      <a:pPr algn="ctr" rtl="0" fontAlgn="ctr"/>
                      <a:r>
                        <a:rPr lang="en-US" sz="1000" b="0" i="0" u="none" strike="noStrike">
                          <a:solidFill>
                            <a:srgbClr val="000000"/>
                          </a:solidFill>
                          <a:latin typeface="Arial Narrow"/>
                        </a:rPr>
                        <a:t>Spectral Range</a:t>
                      </a:r>
                      <a:r>
                        <a:rPr lang="en-US" sz="1000" b="0" i="0" u="none" strike="noStrike">
                          <a:solidFill>
                            <a:srgbClr val="000000"/>
                          </a:solidFill>
                          <a:latin typeface="Arial"/>
                        </a:rPr>
                        <a:t> </a:t>
                      </a:r>
                      <a:endParaRPr lang="en-US" sz="1000" b="0" i="0" u="none" strike="noStrike">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n-US" sz="1000" b="0" i="0" u="none" strike="noStrike" dirty="0">
                          <a:solidFill>
                            <a:srgbClr val="000000"/>
                          </a:solidFill>
                          <a:latin typeface="Arial Narrow"/>
                        </a:rPr>
                        <a:t>7.5-12 </a:t>
                      </a:r>
                      <a:r>
                        <a:rPr lang="en-US" sz="1000" b="0" i="0" u="none" strike="noStrike" dirty="0" smtClean="0">
                          <a:solidFill>
                            <a:srgbClr val="000000"/>
                          </a:solidFill>
                          <a:latin typeface="Arial Narrow"/>
                        </a:rPr>
                        <a:t>µm</a:t>
                      </a:r>
                      <a:r>
                        <a:rPr lang="en-US" sz="1000" b="0" i="0" u="none" strike="noStrike" dirty="0" smtClean="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r>
              <a:tr h="283402">
                <a:tc>
                  <a:txBody>
                    <a:bodyPr/>
                    <a:lstStyle/>
                    <a:p>
                      <a:pPr algn="ctr" rtl="0" fontAlgn="ctr"/>
                      <a:r>
                        <a:rPr lang="en-US" sz="1000" b="0" i="0" u="none" strike="noStrike" dirty="0" smtClean="0">
                          <a:solidFill>
                            <a:srgbClr val="000000"/>
                          </a:solidFill>
                          <a:latin typeface="Arial Narrow"/>
                        </a:rPr>
                        <a:t>Frame speed</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en-US" sz="1000" b="0" i="0" u="none" strike="noStrike" dirty="0" smtClean="0">
                          <a:solidFill>
                            <a:srgbClr val="000000"/>
                          </a:solidFill>
                          <a:latin typeface="Arial Narrow"/>
                        </a:rPr>
                        <a:t>35 or 22 fps</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83402">
                <a:tc>
                  <a:txBody>
                    <a:bodyPr/>
                    <a:lstStyle/>
                    <a:p>
                      <a:pPr algn="ctr" rtl="0" fontAlgn="ctr"/>
                      <a:r>
                        <a:rPr lang="en-US" sz="1000" b="0" i="0" u="none" strike="noStrike" dirty="0">
                          <a:solidFill>
                            <a:srgbClr val="000000"/>
                          </a:solidFill>
                          <a:latin typeface="Arial Narrow"/>
                        </a:rPr>
                        <a:t>Integration time (1 </a:t>
                      </a:r>
                      <a:r>
                        <a:rPr lang="en-US" sz="1000" b="0" i="0" u="none" strike="noStrike" dirty="0" err="1">
                          <a:solidFill>
                            <a:srgbClr val="000000"/>
                          </a:solidFill>
                          <a:latin typeface="Arial Narrow"/>
                        </a:rPr>
                        <a:t>scanline</a:t>
                      </a:r>
                      <a:r>
                        <a:rPr lang="en-US" sz="1000" b="0" i="0" u="none" strike="noStrike" dirty="0">
                          <a:solidFill>
                            <a:srgbClr val="000000"/>
                          </a:solidFill>
                          <a:latin typeface="Arial Narrow"/>
                        </a:rPr>
                        <a:t>)</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9F"/>
                    </a:solidFill>
                  </a:tcPr>
                </a:tc>
                <a:tc>
                  <a:txBody>
                    <a:bodyPr/>
                    <a:lstStyle/>
                    <a:p>
                      <a:pPr algn="ctr" rtl="0" fontAlgn="ctr"/>
                      <a:r>
                        <a:rPr lang="en-US" sz="1000" b="0" i="0" u="none" strike="noStrike" dirty="0" smtClean="0">
                          <a:solidFill>
                            <a:srgbClr val="000000"/>
                          </a:solidFill>
                          <a:latin typeface="Arial Narrow"/>
                        </a:rPr>
                        <a:t>28 or 45 </a:t>
                      </a:r>
                      <a:r>
                        <a:rPr lang="en-US" sz="1000" b="0" i="0" u="none" strike="noStrike" dirty="0">
                          <a:solidFill>
                            <a:srgbClr val="000000"/>
                          </a:solidFill>
                          <a:latin typeface="Arial Narrow"/>
                        </a:rPr>
                        <a:t>ms</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9F"/>
                    </a:solidFill>
                  </a:tcPr>
                </a:tc>
              </a:tr>
              <a:tr h="283402">
                <a:tc>
                  <a:txBody>
                    <a:bodyPr/>
                    <a:lstStyle/>
                    <a:p>
                      <a:pPr algn="ctr" rtl="0" fontAlgn="ctr"/>
                      <a:r>
                        <a:rPr lang="en-US" sz="1000" b="0" i="0" u="none" strike="noStrike" dirty="0">
                          <a:solidFill>
                            <a:srgbClr val="000000"/>
                          </a:solidFill>
                          <a:latin typeface="Arial Narrow"/>
                        </a:rPr>
                        <a:t>Total Field of View</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2B8"/>
                    </a:solidFill>
                  </a:tcPr>
                </a:tc>
                <a:tc>
                  <a:txBody>
                    <a:bodyPr/>
                    <a:lstStyle/>
                    <a:p>
                      <a:pPr algn="ctr" rtl="0" fontAlgn="ctr"/>
                      <a:r>
                        <a:rPr lang="en-US" sz="1000" b="0" i="0" u="none" strike="noStrike" dirty="0">
                          <a:solidFill>
                            <a:srgbClr val="000000"/>
                          </a:solidFill>
                          <a:latin typeface="Arial Narrow"/>
                        </a:rPr>
                        <a:t>50 degrees</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2B8"/>
                    </a:solidFill>
                  </a:tcPr>
                </a:tc>
              </a:tr>
              <a:tr h="283402">
                <a:tc>
                  <a:txBody>
                    <a:bodyPr/>
                    <a:lstStyle/>
                    <a:p>
                      <a:pPr algn="ctr" rtl="0" fontAlgn="ctr"/>
                      <a:r>
                        <a:rPr lang="en-US" sz="1000" b="0" i="0" u="none" strike="noStrike" dirty="0">
                          <a:solidFill>
                            <a:srgbClr val="000000"/>
                          </a:solidFill>
                          <a:latin typeface="Arial Narrow"/>
                        </a:rPr>
                        <a:t>Calibration  (preflight)</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08A"/>
                    </a:solidFill>
                  </a:tcPr>
                </a:tc>
                <a:tc>
                  <a:txBody>
                    <a:bodyPr/>
                    <a:lstStyle/>
                    <a:p>
                      <a:pPr algn="ctr" rtl="0" fontAlgn="ctr"/>
                      <a:r>
                        <a:rPr lang="en-US" sz="1000" b="0" i="0" u="none" strike="noStrike" dirty="0">
                          <a:solidFill>
                            <a:srgbClr val="000000"/>
                          </a:solidFill>
                          <a:latin typeface="Arial Narrow"/>
                        </a:rPr>
                        <a:t>Full aperture blackbody</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08A"/>
                    </a:solidFill>
                  </a:tcPr>
                </a:tc>
              </a:tr>
              <a:tr h="283402">
                <a:tc>
                  <a:txBody>
                    <a:bodyPr/>
                    <a:lstStyle/>
                    <a:p>
                      <a:pPr algn="ctr" rtl="0" fontAlgn="ctr"/>
                      <a:r>
                        <a:rPr lang="en-US" sz="1000" b="0" i="0" u="none" strike="noStrike" dirty="0" smtClean="0">
                          <a:solidFill>
                            <a:srgbClr val="000000"/>
                          </a:solidFill>
                          <a:latin typeface="Arial Narrow"/>
                        </a:rPr>
                        <a:t>Detector </a:t>
                      </a:r>
                      <a:r>
                        <a:rPr lang="en-US" sz="1000" b="0" i="0" u="none" strike="noStrike" dirty="0">
                          <a:solidFill>
                            <a:srgbClr val="000000"/>
                          </a:solidFill>
                          <a:latin typeface="Arial Narrow"/>
                        </a:rPr>
                        <a:t>Temperature</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ACC"/>
                    </a:solidFill>
                  </a:tcPr>
                </a:tc>
                <a:tc>
                  <a:txBody>
                    <a:bodyPr/>
                    <a:lstStyle/>
                    <a:p>
                      <a:pPr algn="ctr" rtl="0" fontAlgn="ctr"/>
                      <a:r>
                        <a:rPr lang="en-US" sz="1000" b="0" i="0" u="none" strike="noStrike" dirty="0">
                          <a:solidFill>
                            <a:srgbClr val="000000"/>
                          </a:solidFill>
                          <a:latin typeface="Arial Narrow"/>
                        </a:rPr>
                        <a:t>40K</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ACC"/>
                    </a:solidFill>
                  </a:tcPr>
                </a:tc>
              </a:tr>
              <a:tr h="283402">
                <a:tc>
                  <a:txBody>
                    <a:bodyPr/>
                    <a:lstStyle/>
                    <a:p>
                      <a:pPr algn="ctr" rtl="0" fontAlgn="ctr"/>
                      <a:r>
                        <a:rPr lang="en-US" sz="1000" b="0" i="0" u="none" strike="noStrike" dirty="0">
                          <a:solidFill>
                            <a:srgbClr val="000000"/>
                          </a:solidFill>
                          <a:latin typeface="Arial Narrow"/>
                        </a:rPr>
                        <a:t>Spectrometer Temperature</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18B"/>
                    </a:solidFill>
                  </a:tcPr>
                </a:tc>
                <a:tc>
                  <a:txBody>
                    <a:bodyPr/>
                    <a:lstStyle/>
                    <a:p>
                      <a:pPr algn="ctr" rtl="0" fontAlgn="ctr"/>
                      <a:r>
                        <a:rPr lang="en-US" sz="1000" b="0" i="0" u="none" strike="noStrike" dirty="0">
                          <a:solidFill>
                            <a:srgbClr val="000000"/>
                          </a:solidFill>
                          <a:latin typeface="Arial Narrow"/>
                        </a:rPr>
                        <a:t>100K</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D18B"/>
                    </a:solidFill>
                  </a:tcPr>
                </a:tc>
              </a:tr>
              <a:tr h="283402">
                <a:tc>
                  <a:txBody>
                    <a:bodyPr/>
                    <a:lstStyle/>
                    <a:p>
                      <a:pPr algn="ctr" rtl="0" fontAlgn="ctr"/>
                      <a:r>
                        <a:rPr lang="en-US" sz="1000" b="0" i="0" u="none" strike="noStrike" dirty="0">
                          <a:solidFill>
                            <a:srgbClr val="000000"/>
                          </a:solidFill>
                          <a:latin typeface="Arial Narrow"/>
                        </a:rPr>
                        <a:t>Slit </a:t>
                      </a:r>
                      <a:r>
                        <a:rPr lang="en-US" sz="1000" b="0" i="0" u="none" strike="noStrike" dirty="0" smtClean="0">
                          <a:solidFill>
                            <a:srgbClr val="000000"/>
                          </a:solidFill>
                          <a:latin typeface="Arial Narrow"/>
                        </a:rPr>
                        <a:t>Length and Width</a:t>
                      </a:r>
                      <a:r>
                        <a:rPr lang="en-US" sz="1000" b="0" i="0" u="none" strike="noStrike" dirty="0" smtClean="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B"/>
                    </a:solidFill>
                  </a:tcPr>
                </a:tc>
                <a:tc>
                  <a:txBody>
                    <a:bodyPr/>
                    <a:lstStyle/>
                    <a:p>
                      <a:pPr algn="ctr" rtl="0" fontAlgn="ctr"/>
                      <a:r>
                        <a:rPr lang="en-US" sz="1000" b="0" i="0" u="none" strike="noStrike" dirty="0" smtClean="0">
                          <a:solidFill>
                            <a:srgbClr val="000000"/>
                          </a:solidFill>
                          <a:latin typeface="Arial Narrow"/>
                        </a:rPr>
                        <a:t>20 mm x 39 </a:t>
                      </a:r>
                      <a:r>
                        <a:rPr lang="en-US" sz="1000" b="0" i="0" u="none" strike="noStrike" dirty="0">
                          <a:solidFill>
                            <a:srgbClr val="000000"/>
                          </a:solidFill>
                          <a:latin typeface="Symbol"/>
                        </a:rPr>
                        <a:t>m</a:t>
                      </a:r>
                      <a:r>
                        <a:rPr lang="en-US" sz="1000" b="0" i="0" u="none" strike="noStrike" dirty="0">
                          <a:solidFill>
                            <a:srgbClr val="000000"/>
                          </a:solidFill>
                          <a:latin typeface="Arial Narrow"/>
                        </a:rPr>
                        <a:t>m</a:t>
                      </a:r>
                      <a:r>
                        <a:rPr lang="en-US" sz="1000" b="0" i="0" u="none" strike="noStrike" dirty="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B"/>
                    </a:solidFill>
                  </a:tcPr>
                </a:tc>
              </a:tr>
              <a:tr h="283402">
                <a:tc>
                  <a:txBody>
                    <a:bodyPr/>
                    <a:lstStyle/>
                    <a:p>
                      <a:pPr algn="ctr" rtl="0" fontAlgn="ctr"/>
                      <a:r>
                        <a:rPr lang="en-US" sz="1000" b="0" i="0" u="none" strike="noStrike" dirty="0" smtClean="0">
                          <a:solidFill>
                            <a:srgbClr val="000000"/>
                          </a:solidFill>
                          <a:latin typeface="Arial Narrow"/>
                        </a:rPr>
                        <a:t>IFOV</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08A"/>
                    </a:solidFill>
                  </a:tcPr>
                </a:tc>
                <a:tc>
                  <a:txBody>
                    <a:bodyPr/>
                    <a:lstStyle/>
                    <a:p>
                      <a:pPr algn="ctr" rtl="0" fontAlgn="ctr"/>
                      <a:r>
                        <a:rPr lang="en-US" sz="1000" b="0" i="0" u="none" strike="noStrike" dirty="0" smtClean="0">
                          <a:solidFill>
                            <a:srgbClr val="000000"/>
                          </a:solidFill>
                          <a:latin typeface="Arial Narrow"/>
                        </a:rPr>
                        <a:t>1.7066</a:t>
                      </a:r>
                      <a:r>
                        <a:rPr lang="en-US" sz="1000" b="0" i="0" u="none" strike="noStrike" dirty="0" smtClean="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08A"/>
                    </a:solidFill>
                  </a:tcPr>
                </a:tc>
              </a:tr>
              <a:tr h="28340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Arial Narrow"/>
                        </a:rPr>
                        <a:t>Pixel </a:t>
                      </a:r>
                      <a:r>
                        <a:rPr lang="en-US" sz="1000" b="0" i="0" u="none" strike="noStrike" dirty="0" smtClean="0">
                          <a:solidFill>
                            <a:srgbClr val="000000"/>
                          </a:solidFill>
                          <a:latin typeface="Arial Narrow"/>
                        </a:rPr>
                        <a:t>Size/Swath </a:t>
                      </a:r>
                      <a:r>
                        <a:rPr lang="en-US" sz="1000" b="0" i="0" u="none" strike="noStrike" dirty="0">
                          <a:solidFill>
                            <a:srgbClr val="000000"/>
                          </a:solidFill>
                          <a:latin typeface="Arial Narrow"/>
                        </a:rPr>
                        <a:t>at 2000 m flight </a:t>
                      </a:r>
                      <a:r>
                        <a:rPr lang="en-US" sz="1000" b="0" i="0" u="none" strike="noStrike" dirty="0" smtClean="0">
                          <a:solidFill>
                            <a:srgbClr val="000000"/>
                          </a:solidFill>
                          <a:latin typeface="Arial Narrow"/>
                        </a:rPr>
                        <a:t>altitude</a:t>
                      </a:r>
                      <a:r>
                        <a:rPr lang="en-US" sz="1000" b="0" i="0" u="none" strike="noStrike" baseline="30000" dirty="0" smtClean="0">
                          <a:solidFill>
                            <a:srgbClr val="000000"/>
                          </a:solidFill>
                          <a:latin typeface="Arial Narrow"/>
                        </a:rPr>
                        <a:t>2</a:t>
                      </a:r>
                      <a:r>
                        <a:rPr lang="en-US" sz="1000" b="0" i="0" u="none" strike="noStrike" dirty="0" smtClean="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rtl="0" fontAlgn="ctr"/>
                      <a:r>
                        <a:rPr lang="en-US" sz="1000" b="0" i="0" u="none" strike="noStrike" dirty="0" smtClean="0">
                          <a:solidFill>
                            <a:srgbClr val="000000"/>
                          </a:solidFill>
                          <a:latin typeface="Arial Narrow"/>
                        </a:rPr>
                        <a:t>3.41m/1868.33m</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331258">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latin typeface="Arial Narrow"/>
                        </a:rPr>
                        <a:t>Pixel </a:t>
                      </a:r>
                      <a:r>
                        <a:rPr lang="en-US" sz="1000" b="0" i="0" u="none" strike="noStrike" dirty="0" smtClean="0">
                          <a:solidFill>
                            <a:srgbClr val="000000"/>
                          </a:solidFill>
                          <a:latin typeface="Arial Narrow"/>
                        </a:rPr>
                        <a:t>Size/Swath </a:t>
                      </a:r>
                      <a:r>
                        <a:rPr lang="en-US" sz="1000" b="0" i="0" u="none" strike="noStrike" dirty="0">
                          <a:solidFill>
                            <a:srgbClr val="000000"/>
                          </a:solidFill>
                          <a:latin typeface="Arial Narrow"/>
                        </a:rPr>
                        <a:t>at 20,000 m flight </a:t>
                      </a:r>
                      <a:r>
                        <a:rPr lang="en-US" sz="1000" b="0" i="0" u="none" strike="noStrike" dirty="0" smtClean="0">
                          <a:solidFill>
                            <a:srgbClr val="000000"/>
                          </a:solidFill>
                          <a:latin typeface="Arial Narrow"/>
                        </a:rPr>
                        <a:t>altitude</a:t>
                      </a:r>
                      <a:r>
                        <a:rPr lang="en-US" sz="1000" b="0" i="0" u="none" strike="noStrike" baseline="30000" dirty="0" smtClean="0">
                          <a:solidFill>
                            <a:srgbClr val="000000"/>
                          </a:solidFill>
                          <a:latin typeface="Arial Narrow"/>
                        </a:rPr>
                        <a:t>2</a:t>
                      </a:r>
                      <a:r>
                        <a:rPr lang="en-US" sz="1000" b="0" i="0" u="none" strike="noStrike" dirty="0" smtClean="0">
                          <a:solidFill>
                            <a:srgbClr val="000000"/>
                          </a:solidFill>
                          <a:latin typeface="Arial"/>
                        </a:rPr>
                        <a:t> </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en-US" sz="1000" b="0" i="0" u="none" strike="noStrike" dirty="0" smtClean="0">
                          <a:solidFill>
                            <a:srgbClr val="000000"/>
                          </a:solidFill>
                          <a:latin typeface="Arial Narrow"/>
                        </a:rPr>
                        <a:t>34.13m/18683.31m</a:t>
                      </a:r>
                      <a:endParaRPr lang="en-US" sz="1000" b="0" i="0" u="none" strike="noStrike" dirty="0">
                        <a:solidFill>
                          <a:srgbClr val="000000"/>
                        </a:solidFill>
                        <a:latin typeface="Arial Narrow"/>
                      </a:endParaRPr>
                    </a:p>
                  </a:txBody>
                  <a:tcPr marL="5108" marR="5108" marT="5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r>
            </a:tbl>
          </a:graphicData>
        </a:graphic>
      </p:graphicFrame>
      <p:cxnSp>
        <p:nvCxnSpPr>
          <p:cNvPr id="10" name="Straight Arrow Connector 9"/>
          <p:cNvCxnSpPr/>
          <p:nvPr/>
        </p:nvCxnSpPr>
        <p:spPr>
          <a:xfrm>
            <a:off x="7086600" y="31242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086600" y="34290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86600" y="60198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162800" y="2862549"/>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663384"/>
            <a:ext cx="9124950" cy="5410200"/>
          </a:xfrm>
          <a:prstGeom prst="rect">
            <a:avLst/>
          </a:prstGeom>
          <a:noFill/>
          <a:ln w="9525">
            <a:noFill/>
            <a:miter lim="800000"/>
            <a:headEnd/>
            <a:tailEnd/>
          </a:ln>
        </p:spPr>
      </p:pic>
      <p:cxnSp>
        <p:nvCxnSpPr>
          <p:cNvPr id="6" name="Straight Arrow Connector 5"/>
          <p:cNvCxnSpPr/>
          <p:nvPr/>
        </p:nvCxnSpPr>
        <p:spPr>
          <a:xfrm>
            <a:off x="3657600" y="3449912"/>
            <a:ext cx="762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114800" y="3983312"/>
            <a:ext cx="533400" cy="3810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934200" y="3145112"/>
            <a:ext cx="457200" cy="3810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754712"/>
            <a:ext cx="6096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7200" y="6421712"/>
            <a:ext cx="60960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6193112"/>
            <a:ext cx="2209800" cy="369332"/>
          </a:xfrm>
          <a:prstGeom prst="rect">
            <a:avLst/>
          </a:prstGeom>
          <a:noFill/>
        </p:spPr>
        <p:txBody>
          <a:bodyPr wrap="square" rtlCol="0">
            <a:spAutoFit/>
          </a:bodyPr>
          <a:lstStyle/>
          <a:p>
            <a:r>
              <a:rPr lang="en-US" dirty="0" smtClean="0"/>
              <a:t>Max emission</a:t>
            </a:r>
            <a:endParaRPr lang="en-US" dirty="0"/>
          </a:p>
        </p:txBody>
      </p:sp>
      <p:sp>
        <p:nvSpPr>
          <p:cNvPr id="23" name="TextBox 22"/>
          <p:cNvSpPr txBox="1"/>
          <p:nvPr/>
        </p:nvSpPr>
        <p:spPr>
          <a:xfrm>
            <a:off x="3352800" y="6211669"/>
            <a:ext cx="5461591" cy="646331"/>
          </a:xfrm>
          <a:prstGeom prst="rect">
            <a:avLst/>
          </a:prstGeom>
          <a:noFill/>
        </p:spPr>
        <p:txBody>
          <a:bodyPr wrap="square" rtlCol="0">
            <a:spAutoFit/>
          </a:bodyPr>
          <a:lstStyle/>
          <a:p>
            <a:r>
              <a:rPr lang="en-US" b="1" dirty="0" smtClean="0"/>
              <a:t>There’s a mix of emission and absorption seen in the videos.</a:t>
            </a:r>
            <a:endParaRPr lang="en-US" b="1" dirty="0"/>
          </a:p>
        </p:txBody>
      </p:sp>
      <p:sp>
        <p:nvSpPr>
          <p:cNvPr id="24" name="TextBox 23"/>
          <p:cNvSpPr txBox="1"/>
          <p:nvPr/>
        </p:nvSpPr>
        <p:spPr>
          <a:xfrm>
            <a:off x="3048000" y="3221312"/>
            <a:ext cx="533400" cy="369332"/>
          </a:xfrm>
          <a:prstGeom prst="rect">
            <a:avLst/>
          </a:prstGeom>
          <a:solidFill>
            <a:schemeClr val="bg1"/>
          </a:solidFill>
          <a:ln>
            <a:noFill/>
          </a:ln>
        </p:spPr>
        <p:txBody>
          <a:bodyPr wrap="square" rtlCol="0">
            <a:spAutoFit/>
          </a:bodyPr>
          <a:lstStyle/>
          <a:p>
            <a:r>
              <a:rPr lang="en-US" dirty="0" smtClean="0"/>
              <a:t>#1</a:t>
            </a:r>
            <a:endParaRPr lang="en-US" dirty="0"/>
          </a:p>
        </p:txBody>
      </p:sp>
      <p:sp>
        <p:nvSpPr>
          <p:cNvPr id="25" name="TextBox 24"/>
          <p:cNvSpPr txBox="1"/>
          <p:nvPr/>
        </p:nvSpPr>
        <p:spPr>
          <a:xfrm>
            <a:off x="3657600" y="4288112"/>
            <a:ext cx="533400" cy="369332"/>
          </a:xfrm>
          <a:prstGeom prst="rect">
            <a:avLst/>
          </a:prstGeom>
          <a:solidFill>
            <a:schemeClr val="bg1"/>
          </a:solidFill>
          <a:ln>
            <a:noFill/>
          </a:ln>
        </p:spPr>
        <p:txBody>
          <a:bodyPr wrap="square" rtlCol="0">
            <a:spAutoFit/>
          </a:bodyPr>
          <a:lstStyle/>
          <a:p>
            <a:r>
              <a:rPr lang="en-US" dirty="0" smtClean="0"/>
              <a:t>#2</a:t>
            </a:r>
            <a:endParaRPr lang="en-US" dirty="0"/>
          </a:p>
        </p:txBody>
      </p:sp>
      <p:sp>
        <p:nvSpPr>
          <p:cNvPr id="26" name="TextBox 25"/>
          <p:cNvSpPr txBox="1"/>
          <p:nvPr/>
        </p:nvSpPr>
        <p:spPr>
          <a:xfrm>
            <a:off x="7467600" y="2840312"/>
            <a:ext cx="533400" cy="369332"/>
          </a:xfrm>
          <a:prstGeom prst="rect">
            <a:avLst/>
          </a:prstGeom>
          <a:solidFill>
            <a:schemeClr val="bg1"/>
          </a:solidFill>
          <a:ln>
            <a:noFill/>
          </a:ln>
        </p:spPr>
        <p:txBody>
          <a:bodyPr wrap="square" rtlCol="0">
            <a:spAutoFit/>
          </a:bodyPr>
          <a:lstStyle/>
          <a:p>
            <a:r>
              <a:rPr lang="en-US" dirty="0" smtClean="0"/>
              <a:t>#3</a:t>
            </a:r>
            <a:endParaRPr lang="en-US" dirty="0"/>
          </a:p>
        </p:txBody>
      </p:sp>
      <p:cxnSp>
        <p:nvCxnSpPr>
          <p:cNvPr id="28" name="Straight Arrow Connector 27"/>
          <p:cNvCxnSpPr/>
          <p:nvPr/>
        </p:nvCxnSpPr>
        <p:spPr>
          <a:xfrm flipV="1">
            <a:off x="6319292" y="4024792"/>
            <a:ext cx="745608" cy="55634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7200" y="6726512"/>
            <a:ext cx="6096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43000" y="6509580"/>
            <a:ext cx="2209800" cy="369332"/>
          </a:xfrm>
          <a:prstGeom prst="rect">
            <a:avLst/>
          </a:prstGeom>
          <a:noFill/>
        </p:spPr>
        <p:txBody>
          <a:bodyPr wrap="square" rtlCol="0">
            <a:spAutoFit/>
          </a:bodyPr>
          <a:lstStyle/>
          <a:p>
            <a:r>
              <a:rPr lang="en-US" dirty="0"/>
              <a:t>M</a:t>
            </a:r>
            <a:r>
              <a:rPr lang="en-US" dirty="0" smtClean="0"/>
              <a:t>oderate emission</a:t>
            </a:r>
            <a:endParaRPr lang="en-US" dirty="0"/>
          </a:p>
        </p:txBody>
      </p:sp>
      <p:cxnSp>
        <p:nvCxnSpPr>
          <p:cNvPr id="33" name="Straight Arrow Connector 32"/>
          <p:cNvCxnSpPr/>
          <p:nvPr/>
        </p:nvCxnSpPr>
        <p:spPr>
          <a:xfrm flipH="1" flipV="1">
            <a:off x="5921900" y="3983313"/>
            <a:ext cx="273484" cy="59782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5" name="manholes_A_B.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974165" y="3679731"/>
            <a:ext cx="2607235" cy="1955426"/>
          </a:xfrm>
          <a:prstGeom prst="rect">
            <a:avLst/>
          </a:prstGeom>
        </p:spPr>
      </p:pic>
      <p:pic>
        <p:nvPicPr>
          <p:cNvPr id="8" name="manhole_C.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cstate="print"/>
          <a:stretch>
            <a:fillRect/>
          </a:stretch>
        </p:blipFill>
        <p:spPr>
          <a:xfrm>
            <a:off x="6788150" y="808597"/>
            <a:ext cx="2336800" cy="1752600"/>
          </a:xfrm>
          <a:prstGeom prst="rect">
            <a:avLst/>
          </a:prstGeom>
        </p:spPr>
      </p:pic>
      <p:pic>
        <p:nvPicPr>
          <p:cNvPr id="2" name="Bubbling_CurbEdge_ManholeC.m4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cstate="print"/>
          <a:stretch>
            <a:fillRect/>
          </a:stretch>
        </p:blipFill>
        <p:spPr>
          <a:xfrm>
            <a:off x="4648200" y="4173812"/>
            <a:ext cx="2632636" cy="1974477"/>
          </a:xfrm>
          <a:prstGeom prst="rect">
            <a:avLst/>
          </a:prstGeom>
        </p:spPr>
      </p:pic>
      <p:sp>
        <p:nvSpPr>
          <p:cNvPr id="12" name="Rectangle 11"/>
          <p:cNvSpPr/>
          <p:nvPr/>
        </p:nvSpPr>
        <p:spPr>
          <a:xfrm>
            <a:off x="2133600" y="17053"/>
            <a:ext cx="4813696" cy="646331"/>
          </a:xfrm>
          <a:prstGeom prst="rect">
            <a:avLst/>
          </a:prstGeom>
        </p:spPr>
        <p:txBody>
          <a:bodyPr wrap="square">
            <a:spAutoFit/>
          </a:bodyPr>
          <a:lstStyle/>
          <a:p>
            <a:r>
              <a:rPr lang="en-US" dirty="0" smtClean="0"/>
              <a:t>Map of sources (short video clips embedded) – Courtesy Riley Duren JPL</a:t>
            </a:r>
            <a:endParaRPr lang="en-US" dirty="0"/>
          </a:p>
        </p:txBody>
      </p:sp>
    </p:spTree>
    <p:extLst>
      <p:ext uri="{BB962C8B-B14F-4D97-AF65-F5344CB8AC3E}">
        <p14:creationId xmlns:p14="http://schemas.microsoft.com/office/powerpoint/2010/main" val="2584485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6" fill="hold"/>
                                        <p:tgtEl>
                                          <p:spTgt spid="2"/>
                                        </p:tgtEl>
                                      </p:cBhvr>
                                    </p:cmd>
                                  </p:childTnLst>
                                </p:cTn>
                              </p:par>
                              <p:par>
                                <p:cTn id="7" presetID="1" presetClass="mediacall" presetSubtype="0" fill="hold" nodeType="withEffect">
                                  <p:stCondLst>
                                    <p:cond delay="0"/>
                                  </p:stCondLst>
                                  <p:childTnLst>
                                    <p:cmd type="call" cmd="playFrom(0.0)">
                                      <p:cBhvr>
                                        <p:cTn id="8" dur="1633" fill="hold"/>
                                        <p:tgtEl>
                                          <p:spTgt spid="5"/>
                                        </p:tgtEl>
                                      </p:cBhvr>
                                    </p:cmd>
                                  </p:childTnLst>
                                </p:cTn>
                              </p:par>
                              <p:par>
                                <p:cTn id="9" presetID="1" presetClass="mediacall" presetSubtype="0" fill="hold" nodeType="withEffect">
                                  <p:stCondLst>
                                    <p:cond delay="0"/>
                                  </p:stCondLst>
                                  <p:childTnLst>
                                    <p:cmd type="call" cmd="playFrom(0.0)">
                                      <p:cBhvr>
                                        <p:cTn id="10" dur="27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5000" fill="remove" display="0">
                  <p:stCondLst>
                    <p:cond delay="indefinite"/>
                  </p:stCondLst>
                </p:cTn>
                <p:tgtEl>
                  <p:spTgt spid="2"/>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repeatCount="5000" fill="remove" display="0">
                  <p:stCondLst>
                    <p:cond delay="indefinite"/>
                  </p:stCondLst>
                </p:cTn>
                <p:tgtEl>
                  <p:spTgt spid="5"/>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repeatCount="5000" fill="remove"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ytes_logo.jpg"/>
          <p:cNvPicPr>
            <a:picLocks noChangeAspect="1"/>
          </p:cNvPicPr>
          <p:nvPr/>
        </p:nvPicPr>
        <p:blipFill>
          <a:blip r:embed="rId2" cstate="print"/>
          <a:stretch>
            <a:fillRect/>
          </a:stretch>
        </p:blipFill>
        <p:spPr>
          <a:xfrm>
            <a:off x="0" y="0"/>
            <a:ext cx="9144000" cy="940319"/>
          </a:xfrm>
          <a:prstGeom prst="rect">
            <a:avLst/>
          </a:prstGeom>
        </p:spPr>
      </p:pic>
      <p:sp>
        <p:nvSpPr>
          <p:cNvPr id="2" name="Content Placeholder 1"/>
          <p:cNvSpPr>
            <a:spLocks noGrp="1"/>
          </p:cNvSpPr>
          <p:nvPr>
            <p:ph idx="1"/>
          </p:nvPr>
        </p:nvSpPr>
        <p:spPr>
          <a:xfrm>
            <a:off x="152400" y="948912"/>
            <a:ext cx="8839200" cy="2761848"/>
          </a:xfrm>
        </p:spPr>
        <p:txBody>
          <a:bodyPr>
            <a:normAutofit fontScale="77500" lnSpcReduction="20000"/>
          </a:bodyPr>
          <a:lstStyle/>
          <a:p>
            <a:r>
              <a:rPr lang="en-US" dirty="0" smtClean="0"/>
              <a:t>Objectives</a:t>
            </a:r>
          </a:p>
          <a:p>
            <a:pPr lvl="1"/>
            <a:r>
              <a:rPr lang="en-US" dirty="0" smtClean="0"/>
              <a:t>Acquire data from a range of targets for evaluation in various disciplines: Solid Earth, Ecosystems, Atmospheric composition</a:t>
            </a:r>
          </a:p>
          <a:p>
            <a:pPr lvl="1"/>
            <a:r>
              <a:rPr lang="en-US" dirty="0" smtClean="0"/>
              <a:t>Evaluate upgrades made to instrument after previous engineering campaign</a:t>
            </a:r>
          </a:p>
          <a:p>
            <a:pPr lvl="1"/>
            <a:r>
              <a:rPr lang="en-US" dirty="0" smtClean="0"/>
              <a:t>Evaluate whether current detector has sufficient sensitivity to detect enhanced methane emissions </a:t>
            </a:r>
          </a:p>
          <a:p>
            <a:r>
              <a:rPr lang="en-US" dirty="0" err="1" smtClean="0"/>
              <a:t>HyTES</a:t>
            </a:r>
            <a:r>
              <a:rPr lang="en-US" dirty="0" smtClean="0"/>
              <a:t> first science flights are underway. </a:t>
            </a:r>
          </a:p>
          <a:p>
            <a:pPr lvl="1"/>
            <a:endParaRPr lang="en-US" dirty="0"/>
          </a:p>
        </p:txBody>
      </p:sp>
      <p:sp>
        <p:nvSpPr>
          <p:cNvPr id="3" name="Title 2"/>
          <p:cNvSpPr>
            <a:spLocks noGrp="1"/>
          </p:cNvSpPr>
          <p:nvPr>
            <p:ph type="title"/>
          </p:nvPr>
        </p:nvSpPr>
        <p:spPr>
          <a:xfrm>
            <a:off x="457200" y="0"/>
            <a:ext cx="8229600" cy="685800"/>
          </a:xfrm>
        </p:spPr>
        <p:txBody>
          <a:bodyPr>
            <a:normAutofit/>
          </a:bodyPr>
          <a:lstStyle/>
          <a:p>
            <a:r>
              <a:rPr lang="en-US" sz="3200" b="1" dirty="0" smtClean="0">
                <a:latin typeface="Times New Roman" pitchFamily="18" charset="0"/>
                <a:cs typeface="Times New Roman" pitchFamily="18" charset="0"/>
              </a:rPr>
              <a:t>First </a:t>
            </a:r>
            <a:r>
              <a:rPr lang="en-US" sz="3200" b="1" u="sng" dirty="0" smtClean="0">
                <a:latin typeface="Times New Roman" pitchFamily="18" charset="0"/>
                <a:cs typeface="Times New Roman" pitchFamily="18" charset="0"/>
              </a:rPr>
              <a:t>Science</a:t>
            </a:r>
            <a:r>
              <a:rPr lang="en-US" sz="3200" b="1" dirty="0" smtClean="0">
                <a:latin typeface="Times New Roman" pitchFamily="18" charset="0"/>
                <a:cs typeface="Times New Roman" pitchFamily="18" charset="0"/>
              </a:rPr>
              <a:t> Campaign May 2013</a:t>
            </a:r>
            <a:endParaRPr lang="en-US" sz="3200"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512332"/>
            <a:ext cx="6470575" cy="313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562267653"/>
              </p:ext>
            </p:extLst>
          </p:nvPr>
        </p:nvGraphicFramePr>
        <p:xfrm>
          <a:off x="5813315" y="4922869"/>
          <a:ext cx="3178285" cy="1760220"/>
        </p:xfrm>
        <a:graphic>
          <a:graphicData uri="http://schemas.openxmlformats.org/drawingml/2006/table">
            <a:tbl>
              <a:tblPr firstRow="1" bandRow="1">
                <a:tableStyleId>{5C22544A-7EE6-4342-B048-85BDC9FD1C3A}</a:tableStyleId>
              </a:tblPr>
              <a:tblGrid>
                <a:gridCol w="1700359"/>
                <a:gridCol w="1477926"/>
              </a:tblGrid>
              <a:tr h="228676">
                <a:tc>
                  <a:txBody>
                    <a:bodyPr/>
                    <a:lstStyle/>
                    <a:p>
                      <a:r>
                        <a:rPr lang="en-US" sz="1050" dirty="0" err="1" smtClean="0">
                          <a:solidFill>
                            <a:schemeClr val="tx1"/>
                          </a:solidFill>
                        </a:rPr>
                        <a:t>Sitename</a:t>
                      </a:r>
                      <a:endParaRPr lang="en-US" sz="1050" dirty="0">
                        <a:solidFill>
                          <a:schemeClr val="tx1"/>
                        </a:solidFill>
                      </a:endParaRPr>
                    </a:p>
                  </a:txBody>
                  <a:tcPr/>
                </a:tc>
                <a:tc>
                  <a:txBody>
                    <a:bodyPr/>
                    <a:lstStyle/>
                    <a:p>
                      <a:r>
                        <a:rPr lang="en-US" sz="1050" dirty="0" smtClean="0">
                          <a:solidFill>
                            <a:schemeClr val="tx1"/>
                          </a:solidFill>
                        </a:rPr>
                        <a:t>Purpose</a:t>
                      </a:r>
                      <a:endParaRPr lang="en-US" sz="1050" dirty="0">
                        <a:solidFill>
                          <a:schemeClr val="tx1"/>
                        </a:solidFill>
                      </a:endParaRPr>
                    </a:p>
                  </a:txBody>
                  <a:tcPr/>
                </a:tc>
              </a:tr>
              <a:tr h="228676">
                <a:tc>
                  <a:txBody>
                    <a:bodyPr/>
                    <a:lstStyle/>
                    <a:p>
                      <a:r>
                        <a:rPr lang="en-US" sz="1050" dirty="0" smtClean="0"/>
                        <a:t>La Brea </a:t>
                      </a:r>
                      <a:r>
                        <a:rPr lang="en-US" sz="1050" dirty="0" err="1" smtClean="0"/>
                        <a:t>Tarpits</a:t>
                      </a:r>
                      <a:endParaRPr lang="en-US" sz="1050" dirty="0"/>
                    </a:p>
                  </a:txBody>
                  <a:tcPr/>
                </a:tc>
                <a:tc>
                  <a:txBody>
                    <a:bodyPr/>
                    <a:lstStyle/>
                    <a:p>
                      <a:r>
                        <a:rPr lang="en-US" sz="1050" dirty="0" smtClean="0"/>
                        <a:t>Urban/Methane</a:t>
                      </a:r>
                      <a:endParaRPr lang="en-US" sz="1050" dirty="0"/>
                    </a:p>
                  </a:txBody>
                  <a:tcPr/>
                </a:tc>
              </a:tr>
              <a:tr h="228676">
                <a:tc>
                  <a:txBody>
                    <a:bodyPr/>
                    <a:lstStyle/>
                    <a:p>
                      <a:r>
                        <a:rPr lang="en-US" sz="1050" dirty="0" smtClean="0"/>
                        <a:t>Salton Sea</a:t>
                      </a:r>
                      <a:endParaRPr lang="en-US" sz="1050" dirty="0"/>
                    </a:p>
                  </a:txBody>
                  <a:tcPr/>
                </a:tc>
                <a:tc>
                  <a:txBody>
                    <a:bodyPr/>
                    <a:lstStyle/>
                    <a:p>
                      <a:r>
                        <a:rPr lang="en-US" sz="1050" dirty="0" smtClean="0"/>
                        <a:t>Calibration/Ammonia</a:t>
                      </a:r>
                      <a:endParaRPr lang="en-US" sz="1050" dirty="0"/>
                    </a:p>
                  </a:txBody>
                  <a:tcPr/>
                </a:tc>
              </a:tr>
              <a:tr h="228676">
                <a:tc>
                  <a:txBody>
                    <a:bodyPr/>
                    <a:lstStyle/>
                    <a:p>
                      <a:r>
                        <a:rPr lang="en-US" sz="1050" dirty="0" smtClean="0"/>
                        <a:t>Huntington Gardens</a:t>
                      </a:r>
                      <a:endParaRPr lang="en-US" sz="1050" dirty="0"/>
                    </a:p>
                  </a:txBody>
                  <a:tcPr/>
                </a:tc>
                <a:tc>
                  <a:txBody>
                    <a:bodyPr/>
                    <a:lstStyle/>
                    <a:p>
                      <a:r>
                        <a:rPr lang="en-US" sz="1050" dirty="0" smtClean="0"/>
                        <a:t>Ecosystems</a:t>
                      </a:r>
                      <a:endParaRPr lang="en-US" sz="1050" dirty="0"/>
                    </a:p>
                  </a:txBody>
                  <a:tcPr/>
                </a:tc>
              </a:tr>
              <a:tr h="228676">
                <a:tc>
                  <a:txBody>
                    <a:bodyPr/>
                    <a:lstStyle/>
                    <a:p>
                      <a:r>
                        <a:rPr lang="en-US" sz="1050" dirty="0" err="1" smtClean="0"/>
                        <a:t>Cuprite</a:t>
                      </a:r>
                      <a:r>
                        <a:rPr lang="en-US" sz="1050" dirty="0" smtClean="0"/>
                        <a:t> </a:t>
                      </a:r>
                      <a:endParaRPr lang="en-US" sz="1050" dirty="0"/>
                    </a:p>
                  </a:txBody>
                  <a:tcPr/>
                </a:tc>
                <a:tc>
                  <a:txBody>
                    <a:bodyPr/>
                    <a:lstStyle/>
                    <a:p>
                      <a:r>
                        <a:rPr lang="en-US" sz="1050" dirty="0" smtClean="0"/>
                        <a:t>Surface Composition</a:t>
                      </a:r>
                      <a:endParaRPr lang="en-US" sz="1050" dirty="0"/>
                    </a:p>
                  </a:txBody>
                  <a:tcPr/>
                </a:tc>
              </a:tr>
              <a:tr h="228676">
                <a:tc>
                  <a:txBody>
                    <a:bodyPr/>
                    <a:lstStyle/>
                    <a:p>
                      <a:r>
                        <a:rPr lang="en-US" sz="1050" dirty="0" smtClean="0"/>
                        <a:t>Death Valley</a:t>
                      </a:r>
                      <a:endParaRPr lang="en-US" sz="1050" dirty="0"/>
                    </a:p>
                  </a:txBody>
                  <a:tcPr/>
                </a:tc>
                <a:tc>
                  <a:txBody>
                    <a:bodyPr/>
                    <a:lstStyle/>
                    <a:p>
                      <a:r>
                        <a:rPr lang="en-US" sz="1050" dirty="0" smtClean="0"/>
                        <a:t>Surface Composition</a:t>
                      </a:r>
                      <a:endParaRPr lang="en-US" sz="1050" dirty="0"/>
                    </a:p>
                  </a:txBody>
                  <a:tcPr/>
                </a:tc>
              </a:tr>
              <a:tr h="228676">
                <a:tc>
                  <a:txBody>
                    <a:bodyPr/>
                    <a:lstStyle/>
                    <a:p>
                      <a:r>
                        <a:rPr lang="en-US" sz="1050" dirty="0" smtClean="0"/>
                        <a:t>Navajo Generating Station</a:t>
                      </a:r>
                      <a:endParaRPr lang="en-US" sz="1050" dirty="0"/>
                    </a:p>
                  </a:txBody>
                  <a:tcPr/>
                </a:tc>
                <a:tc>
                  <a:txBody>
                    <a:bodyPr/>
                    <a:lstStyle/>
                    <a:p>
                      <a:r>
                        <a:rPr lang="en-US" sz="1050" dirty="0" smtClean="0"/>
                        <a:t>Sulfur dioxide</a:t>
                      </a:r>
                      <a:endParaRPr lang="en-US" sz="105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04891340"/>
              </p:ext>
            </p:extLst>
          </p:nvPr>
        </p:nvGraphicFramePr>
        <p:xfrm>
          <a:off x="6659515" y="3161998"/>
          <a:ext cx="2261192" cy="1737360"/>
        </p:xfrm>
        <a:graphic>
          <a:graphicData uri="http://schemas.openxmlformats.org/drawingml/2006/table">
            <a:tbl>
              <a:tblPr firstRow="1" bandRow="1">
                <a:tableStyleId>{5C22544A-7EE6-4342-B048-85BDC9FD1C3A}</a:tableStyleId>
              </a:tblPr>
              <a:tblGrid>
                <a:gridCol w="893136"/>
                <a:gridCol w="1368056"/>
              </a:tblGrid>
              <a:tr h="268135">
                <a:tc>
                  <a:txBody>
                    <a:bodyPr/>
                    <a:lstStyle/>
                    <a:p>
                      <a:r>
                        <a:rPr lang="en-US" sz="1200" dirty="0" smtClean="0"/>
                        <a:t>Parameter</a:t>
                      </a:r>
                      <a:endParaRPr lang="en-US" sz="1200" dirty="0"/>
                    </a:p>
                  </a:txBody>
                  <a:tcPr/>
                </a:tc>
                <a:tc>
                  <a:txBody>
                    <a:bodyPr/>
                    <a:lstStyle/>
                    <a:p>
                      <a:r>
                        <a:rPr lang="en-US" sz="1200" dirty="0" smtClean="0"/>
                        <a:t>Value</a:t>
                      </a:r>
                      <a:endParaRPr lang="en-US" sz="1200" dirty="0"/>
                    </a:p>
                  </a:txBody>
                  <a:tcPr/>
                </a:tc>
              </a:tr>
              <a:tr h="268135">
                <a:tc>
                  <a:txBody>
                    <a:bodyPr/>
                    <a:lstStyle/>
                    <a:p>
                      <a:r>
                        <a:rPr lang="en-US" sz="1200" dirty="0" smtClean="0"/>
                        <a:t>Duration</a:t>
                      </a:r>
                      <a:endParaRPr lang="en-US" sz="1200" dirty="0"/>
                    </a:p>
                  </a:txBody>
                  <a:tcPr/>
                </a:tc>
                <a:tc>
                  <a:txBody>
                    <a:bodyPr/>
                    <a:lstStyle/>
                    <a:p>
                      <a:r>
                        <a:rPr lang="en-US" sz="1200" dirty="0" smtClean="0"/>
                        <a:t>7 days</a:t>
                      </a:r>
                      <a:endParaRPr lang="en-US" sz="1200" dirty="0"/>
                    </a:p>
                  </a:txBody>
                  <a:tcPr/>
                </a:tc>
              </a:tr>
              <a:tr h="268135">
                <a:tc>
                  <a:txBody>
                    <a:bodyPr/>
                    <a:lstStyle/>
                    <a:p>
                      <a:r>
                        <a:rPr lang="en-US" sz="1200" dirty="0" smtClean="0"/>
                        <a:t>Hours</a:t>
                      </a:r>
                      <a:endParaRPr lang="en-US" sz="1200" dirty="0"/>
                    </a:p>
                  </a:txBody>
                  <a:tcPr/>
                </a:tc>
                <a:tc>
                  <a:txBody>
                    <a:bodyPr/>
                    <a:lstStyle/>
                    <a:p>
                      <a:r>
                        <a:rPr lang="en-US" sz="1200" dirty="0" smtClean="0"/>
                        <a:t>40 hours</a:t>
                      </a:r>
                      <a:endParaRPr lang="en-US" sz="1200" dirty="0"/>
                    </a:p>
                  </a:txBody>
                  <a:tcPr/>
                </a:tc>
              </a:tr>
              <a:tr h="268135">
                <a:tc>
                  <a:txBody>
                    <a:bodyPr/>
                    <a:lstStyle/>
                    <a:p>
                      <a:r>
                        <a:rPr lang="en-US" sz="1200" dirty="0" smtClean="0"/>
                        <a:t>Area</a:t>
                      </a:r>
                      <a:endParaRPr lang="en-US" sz="1200" dirty="0"/>
                    </a:p>
                  </a:txBody>
                  <a:tcPr/>
                </a:tc>
                <a:tc>
                  <a:txBody>
                    <a:bodyPr/>
                    <a:lstStyle/>
                    <a:p>
                      <a:r>
                        <a:rPr lang="en-US" sz="1200" dirty="0" smtClean="0"/>
                        <a:t>Southwest </a:t>
                      </a:r>
                      <a:r>
                        <a:rPr lang="en-US" sz="1200" baseline="0" dirty="0" smtClean="0"/>
                        <a:t> USA</a:t>
                      </a:r>
                      <a:endParaRPr lang="en-US" sz="1200" dirty="0"/>
                    </a:p>
                  </a:txBody>
                  <a:tcPr/>
                </a:tc>
              </a:tr>
              <a:tr h="454412">
                <a:tc>
                  <a:txBody>
                    <a:bodyPr/>
                    <a:lstStyle/>
                    <a:p>
                      <a:r>
                        <a:rPr lang="en-US" sz="1200" dirty="0" smtClean="0"/>
                        <a:t>Aircraft</a:t>
                      </a:r>
                      <a:endParaRPr lang="en-US" sz="1200" dirty="0"/>
                    </a:p>
                  </a:txBody>
                  <a:tcPr/>
                </a:tc>
                <a:tc>
                  <a:txBody>
                    <a:bodyPr/>
                    <a:lstStyle/>
                    <a:p>
                      <a:r>
                        <a:rPr lang="en-US" sz="1200" dirty="0" smtClean="0"/>
                        <a:t>Twin Otter (Commercial) – Grand</a:t>
                      </a:r>
                      <a:r>
                        <a:rPr lang="en-US" sz="1200" baseline="0" dirty="0" smtClean="0"/>
                        <a:t> Junction Co</a:t>
                      </a:r>
                      <a:endParaRPr lang="en-US" sz="1200" dirty="0"/>
                    </a:p>
                  </a:txBody>
                  <a:tcPr/>
                </a:tc>
              </a:tr>
            </a:tbl>
          </a:graphicData>
        </a:graphic>
      </p:graphicFrame>
    </p:spTree>
    <p:extLst>
      <p:ext uri="{BB962C8B-B14F-4D97-AF65-F5344CB8AC3E}">
        <p14:creationId xmlns:p14="http://schemas.microsoft.com/office/powerpoint/2010/main" val="31596658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hytes_logo.jpg"/>
          <p:cNvPicPr>
            <a:picLocks noChangeAspect="1"/>
          </p:cNvPicPr>
          <p:nvPr/>
        </p:nvPicPr>
        <p:blipFill>
          <a:blip r:embed="rId2" cstate="print"/>
          <a:stretch>
            <a:fillRect/>
          </a:stretch>
        </p:blipFill>
        <p:spPr>
          <a:xfrm>
            <a:off x="0" y="-5855"/>
            <a:ext cx="9144000" cy="940319"/>
          </a:xfrm>
          <a:prstGeom prst="rect">
            <a:avLst/>
          </a:prstGeom>
        </p:spPr>
      </p:pic>
      <p:sp>
        <p:nvSpPr>
          <p:cNvPr id="4" name="Title 3"/>
          <p:cNvSpPr>
            <a:spLocks noGrp="1"/>
          </p:cNvSpPr>
          <p:nvPr>
            <p:ph type="title"/>
          </p:nvPr>
        </p:nvSpPr>
        <p:spPr>
          <a:xfrm>
            <a:off x="1052699" y="234910"/>
            <a:ext cx="6902970" cy="458788"/>
          </a:xfrm>
        </p:spPr>
        <p:txBody>
          <a:bodyPr>
            <a:noAutofit/>
          </a:bodyPr>
          <a:lstStyle/>
          <a:p>
            <a:r>
              <a:rPr lang="en-US" sz="3200" b="1" dirty="0" smtClean="0">
                <a:latin typeface="Times New Roman" pitchFamily="18" charset="0"/>
                <a:cs typeface="Times New Roman" pitchFamily="18" charset="0"/>
              </a:rPr>
              <a:t>April 2013 Campaign Snapshots</a:t>
            </a:r>
            <a:endParaRPr lang="en-US" sz="3200" b="1" dirty="0">
              <a:latin typeface="Times New Roman" pitchFamily="18" charset="0"/>
              <a:cs typeface="Times New Roman" pitchFamily="18" charset="0"/>
            </a:endParaRPr>
          </a:p>
        </p:txBody>
      </p:sp>
      <p:pic>
        <p:nvPicPr>
          <p:cNvPr id="2052" name="Picture 4" descr="\\lakealmanor.jpl.nasa.gov\hytes-scenes-collection\2013\April\f2013_04_24\2013-04-24.1730.Cuprite.Line2-Run1\2013-04-24.1733.Cuprite.Line2-Run1-Segment18-level_1a.rgb1501000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59" y="1269185"/>
            <a:ext cx="2272377" cy="235041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lakealmanor.jpl.nasa.gov\hytes-scenes-collection\2013\April\f2013_04_24\2013-04-24.1152.DeathValley.Line2-Run1\2013-04-24.1201.DeathValley.Line2-Run1-Segment22-level_1a.rgb15010005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695" y="1269184"/>
            <a:ext cx="2377211" cy="24588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kealmanor.jpl.nasa.gov\hytes-scenes-collection\2013\April\f2013_04_25\2013-04-25.1753.Tahoe.Line1-Run1\2013-04-25.1800.Tahoe.Line1-Run1-Segment22-level_1a.rgb15010005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081" y="1269184"/>
            <a:ext cx="2364061" cy="244525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lakealmanor.jpl.nasa.gov\hytes-scenes-collection\2013\April\f2013_04_27\2013-04-27.1424.JPL.Line1-Run4\2013-04-27.1423.JPL.Line1-Run4-Segment3-level_1a.rgb15010005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19" y="3995449"/>
            <a:ext cx="2375717" cy="245730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lakealmanor.jpl.nasa.gov\hytes-scenes-collection\2013\April\f2013_04_26\2013-04-26.2035.SantaBarbara.Line1-Run1\2013-04-26.2034.SantaBarbara.Line1-Run1-Segment16-level_1a.rgb15010005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192" y="4036158"/>
            <a:ext cx="2375715" cy="24573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8698" y="899853"/>
            <a:ext cx="1377300" cy="369332"/>
          </a:xfrm>
          <a:prstGeom prst="rect">
            <a:avLst/>
          </a:prstGeom>
          <a:noFill/>
        </p:spPr>
        <p:txBody>
          <a:bodyPr wrap="none" rtlCol="0">
            <a:spAutoFit/>
          </a:bodyPr>
          <a:lstStyle/>
          <a:p>
            <a:r>
              <a:rPr lang="en-US" dirty="0" smtClean="0"/>
              <a:t>Cuprite, NV</a:t>
            </a:r>
            <a:endParaRPr lang="en-US" dirty="0"/>
          </a:p>
        </p:txBody>
      </p:sp>
      <p:sp>
        <p:nvSpPr>
          <p:cNvPr id="16" name="TextBox 15"/>
          <p:cNvSpPr txBox="1"/>
          <p:nvPr/>
        </p:nvSpPr>
        <p:spPr>
          <a:xfrm>
            <a:off x="3448226" y="899852"/>
            <a:ext cx="1907317" cy="369332"/>
          </a:xfrm>
          <a:prstGeom prst="rect">
            <a:avLst/>
          </a:prstGeom>
          <a:noFill/>
        </p:spPr>
        <p:txBody>
          <a:bodyPr wrap="none" rtlCol="0">
            <a:spAutoFit/>
          </a:bodyPr>
          <a:lstStyle/>
          <a:p>
            <a:r>
              <a:rPr lang="en-US" dirty="0" smtClean="0"/>
              <a:t>Death Valley, CA</a:t>
            </a:r>
            <a:endParaRPr lang="en-US" dirty="0"/>
          </a:p>
        </p:txBody>
      </p:sp>
      <p:sp>
        <p:nvSpPr>
          <p:cNvPr id="17" name="TextBox 16"/>
          <p:cNvSpPr txBox="1"/>
          <p:nvPr/>
        </p:nvSpPr>
        <p:spPr>
          <a:xfrm>
            <a:off x="6235446" y="867586"/>
            <a:ext cx="2206758" cy="369332"/>
          </a:xfrm>
          <a:prstGeom prst="rect">
            <a:avLst/>
          </a:prstGeom>
          <a:noFill/>
        </p:spPr>
        <p:txBody>
          <a:bodyPr wrap="none" rtlCol="0">
            <a:spAutoFit/>
          </a:bodyPr>
          <a:lstStyle/>
          <a:p>
            <a:r>
              <a:rPr lang="en-US" dirty="0" smtClean="0"/>
              <a:t>Lake Tahoe, CA/NV</a:t>
            </a:r>
            <a:endParaRPr lang="en-US" dirty="0"/>
          </a:p>
        </p:txBody>
      </p:sp>
      <p:sp>
        <p:nvSpPr>
          <p:cNvPr id="18" name="TextBox 17"/>
          <p:cNvSpPr txBox="1"/>
          <p:nvPr/>
        </p:nvSpPr>
        <p:spPr>
          <a:xfrm>
            <a:off x="723513" y="3645560"/>
            <a:ext cx="1787669" cy="369332"/>
          </a:xfrm>
          <a:prstGeom prst="rect">
            <a:avLst/>
          </a:prstGeom>
          <a:noFill/>
        </p:spPr>
        <p:txBody>
          <a:bodyPr wrap="none" rtlCol="0">
            <a:spAutoFit/>
          </a:bodyPr>
          <a:lstStyle/>
          <a:p>
            <a:r>
              <a:rPr lang="en-US" dirty="0" smtClean="0"/>
              <a:t>NASA/JPL, CA</a:t>
            </a:r>
            <a:endParaRPr lang="en-US" dirty="0"/>
          </a:p>
        </p:txBody>
      </p:sp>
      <p:sp>
        <p:nvSpPr>
          <p:cNvPr id="19" name="TextBox 18"/>
          <p:cNvSpPr txBox="1"/>
          <p:nvPr/>
        </p:nvSpPr>
        <p:spPr>
          <a:xfrm>
            <a:off x="3265696" y="3680323"/>
            <a:ext cx="2121093" cy="369332"/>
          </a:xfrm>
          <a:prstGeom prst="rect">
            <a:avLst/>
          </a:prstGeom>
          <a:noFill/>
        </p:spPr>
        <p:txBody>
          <a:bodyPr wrap="none" rtlCol="0">
            <a:spAutoFit/>
          </a:bodyPr>
          <a:lstStyle/>
          <a:p>
            <a:r>
              <a:rPr lang="en-US" dirty="0" smtClean="0"/>
              <a:t>Santa Barbara, CA</a:t>
            </a:r>
            <a:endParaRPr lang="en-US" dirty="0"/>
          </a:p>
        </p:txBody>
      </p:sp>
      <p:sp>
        <p:nvSpPr>
          <p:cNvPr id="6" name="TextBox 5"/>
          <p:cNvSpPr txBox="1"/>
          <p:nvPr/>
        </p:nvSpPr>
        <p:spPr>
          <a:xfrm>
            <a:off x="74428" y="6545743"/>
            <a:ext cx="8952613" cy="307777"/>
          </a:xfrm>
          <a:prstGeom prst="rect">
            <a:avLst/>
          </a:prstGeom>
          <a:noFill/>
        </p:spPr>
        <p:txBody>
          <a:bodyPr wrap="square" rtlCol="0">
            <a:spAutoFit/>
          </a:bodyPr>
          <a:lstStyle/>
          <a:p>
            <a:r>
              <a:rPr lang="en-US" sz="1400" dirty="0"/>
              <a:t>bands 150 (10.08 µm), 100 (9.17 µm), </a:t>
            </a:r>
            <a:r>
              <a:rPr lang="en-US" sz="1400" dirty="0" smtClean="0"/>
              <a:t>58 </a:t>
            </a:r>
            <a:r>
              <a:rPr lang="en-US" sz="1400" dirty="0"/>
              <a:t>(8.41 µm)</a:t>
            </a:r>
            <a:r>
              <a:rPr lang="en-US" sz="1400" dirty="0" smtClean="0"/>
              <a:t>, 58 displayed at RGB each image is 485 x 512 pixels</a:t>
            </a:r>
            <a:endParaRPr lang="en-US" sz="1400" dirty="0"/>
          </a:p>
        </p:txBody>
      </p:sp>
      <p:sp>
        <p:nvSpPr>
          <p:cNvPr id="7" name="TextBox 6"/>
          <p:cNvSpPr txBox="1"/>
          <p:nvPr/>
        </p:nvSpPr>
        <p:spPr>
          <a:xfrm>
            <a:off x="1709660" y="3250272"/>
            <a:ext cx="1043876"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sp>
        <p:nvSpPr>
          <p:cNvPr id="23" name="TextBox 22"/>
          <p:cNvSpPr txBox="1"/>
          <p:nvPr/>
        </p:nvSpPr>
        <p:spPr>
          <a:xfrm>
            <a:off x="4599030" y="3358704"/>
            <a:ext cx="1043876"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sp>
        <p:nvSpPr>
          <p:cNvPr id="24" name="TextBox 23"/>
          <p:cNvSpPr txBox="1"/>
          <p:nvPr/>
        </p:nvSpPr>
        <p:spPr>
          <a:xfrm>
            <a:off x="7182610" y="1285443"/>
            <a:ext cx="1287532" cy="369332"/>
          </a:xfrm>
          <a:prstGeom prst="rect">
            <a:avLst/>
          </a:prstGeom>
          <a:noFill/>
        </p:spPr>
        <p:txBody>
          <a:bodyPr wrap="none" rtlCol="0">
            <a:spAutoFit/>
          </a:bodyPr>
          <a:lstStyle/>
          <a:p>
            <a:r>
              <a:rPr lang="en-US" dirty="0" smtClean="0">
                <a:solidFill>
                  <a:schemeClr val="bg1"/>
                </a:solidFill>
              </a:rPr>
              <a:t>Calibration</a:t>
            </a:r>
            <a:endParaRPr lang="en-US" dirty="0">
              <a:solidFill>
                <a:schemeClr val="bg1"/>
              </a:solidFill>
            </a:endParaRPr>
          </a:p>
        </p:txBody>
      </p:sp>
      <p:sp>
        <p:nvSpPr>
          <p:cNvPr id="25" name="TextBox 24"/>
          <p:cNvSpPr txBox="1"/>
          <p:nvPr/>
        </p:nvSpPr>
        <p:spPr>
          <a:xfrm>
            <a:off x="1940493" y="3990249"/>
            <a:ext cx="813043" cy="369332"/>
          </a:xfrm>
          <a:prstGeom prst="rect">
            <a:avLst/>
          </a:prstGeom>
          <a:noFill/>
        </p:spPr>
        <p:txBody>
          <a:bodyPr wrap="none" rtlCol="0">
            <a:spAutoFit/>
          </a:bodyPr>
          <a:lstStyle/>
          <a:p>
            <a:r>
              <a:rPr lang="en-US" dirty="0" smtClean="0">
                <a:solidFill>
                  <a:schemeClr val="bg1"/>
                </a:solidFill>
              </a:rPr>
              <a:t>Urban</a:t>
            </a:r>
            <a:endParaRPr lang="en-US" dirty="0">
              <a:solidFill>
                <a:schemeClr val="bg1"/>
              </a:solidFill>
            </a:endParaRPr>
          </a:p>
        </p:txBody>
      </p:sp>
      <p:sp>
        <p:nvSpPr>
          <p:cNvPr id="26" name="TextBox 25"/>
          <p:cNvSpPr txBox="1"/>
          <p:nvPr/>
        </p:nvSpPr>
        <p:spPr>
          <a:xfrm>
            <a:off x="4550734" y="6126802"/>
            <a:ext cx="1082348" cy="369332"/>
          </a:xfrm>
          <a:prstGeom prst="rect">
            <a:avLst/>
          </a:prstGeom>
          <a:noFill/>
        </p:spPr>
        <p:txBody>
          <a:bodyPr wrap="none" rtlCol="0">
            <a:spAutoFit/>
          </a:bodyPr>
          <a:lstStyle/>
          <a:p>
            <a:r>
              <a:rPr lang="en-US" dirty="0" smtClean="0">
                <a:solidFill>
                  <a:schemeClr val="bg1"/>
                </a:solidFill>
              </a:rPr>
              <a:t>Methane</a:t>
            </a:r>
            <a:endParaRPr lang="en-US" dirty="0">
              <a:solidFill>
                <a:schemeClr val="bg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504" y="4014892"/>
            <a:ext cx="2384467" cy="246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317835" y="6083424"/>
            <a:ext cx="1082348" cy="369332"/>
          </a:xfrm>
          <a:prstGeom prst="rect">
            <a:avLst/>
          </a:prstGeom>
          <a:noFill/>
        </p:spPr>
        <p:txBody>
          <a:bodyPr wrap="none" rtlCol="0">
            <a:spAutoFit/>
          </a:bodyPr>
          <a:lstStyle/>
          <a:p>
            <a:r>
              <a:rPr lang="en-US" dirty="0" smtClean="0">
                <a:solidFill>
                  <a:schemeClr val="bg1"/>
                </a:solidFill>
              </a:rPr>
              <a:t>Methane</a:t>
            </a:r>
            <a:endParaRPr lang="en-US" dirty="0">
              <a:solidFill>
                <a:schemeClr val="bg1"/>
              </a:solidFill>
            </a:endParaRPr>
          </a:p>
        </p:txBody>
      </p:sp>
      <p:sp>
        <p:nvSpPr>
          <p:cNvPr id="21" name="TextBox 20"/>
          <p:cNvSpPr txBox="1"/>
          <p:nvPr/>
        </p:nvSpPr>
        <p:spPr>
          <a:xfrm>
            <a:off x="6618115" y="3709275"/>
            <a:ext cx="1441420" cy="369332"/>
          </a:xfrm>
          <a:prstGeom prst="rect">
            <a:avLst/>
          </a:prstGeom>
          <a:noFill/>
        </p:spPr>
        <p:txBody>
          <a:bodyPr wrap="none" rtlCol="0">
            <a:spAutoFit/>
          </a:bodyPr>
          <a:lstStyle/>
          <a:p>
            <a:r>
              <a:rPr lang="en-US" dirty="0" smtClean="0"/>
              <a:t>La Brea, CA</a:t>
            </a:r>
            <a:endParaRPr lang="en-US" dirty="0"/>
          </a:p>
        </p:txBody>
      </p:sp>
    </p:spTree>
    <p:extLst>
      <p:ext uri="{BB962C8B-B14F-4D97-AF65-F5344CB8AC3E}">
        <p14:creationId xmlns:p14="http://schemas.microsoft.com/office/powerpoint/2010/main" val="28720789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rve_logo.jpg"/>
          <p:cNvPicPr>
            <a:picLocks noChangeAspect="1"/>
          </p:cNvPicPr>
          <p:nvPr/>
        </p:nvPicPr>
        <p:blipFill>
          <a:blip r:embed="rId3" cstate="print"/>
          <a:stretch>
            <a:fillRect/>
          </a:stretch>
        </p:blipFill>
        <p:spPr>
          <a:xfrm>
            <a:off x="0" y="0"/>
            <a:ext cx="9126984" cy="990600"/>
          </a:xfrm>
          <a:prstGeom prst="rect">
            <a:avLst/>
          </a:prstGeom>
        </p:spPr>
      </p:pic>
      <p:sp>
        <p:nvSpPr>
          <p:cNvPr id="16393" name="TextBox 2"/>
          <p:cNvSpPr txBox="1">
            <a:spLocks noChangeArrowheads="1"/>
          </p:cNvSpPr>
          <p:nvPr/>
        </p:nvSpPr>
        <p:spPr bwMode="auto">
          <a:xfrm>
            <a:off x="5405777" y="5974997"/>
            <a:ext cx="3035999" cy="37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CARVE 2012 Flight Tracks</a:t>
            </a:r>
          </a:p>
        </p:txBody>
      </p:sp>
      <p:sp>
        <p:nvSpPr>
          <p:cNvPr id="3" name="Title 2"/>
          <p:cNvSpPr>
            <a:spLocks noGrp="1"/>
          </p:cNvSpPr>
          <p:nvPr>
            <p:ph type="title"/>
          </p:nvPr>
        </p:nvSpPr>
        <p:spPr>
          <a:xfrm>
            <a:off x="838200" y="0"/>
            <a:ext cx="7315200" cy="1143000"/>
          </a:xfrm>
        </p:spPr>
        <p:txBody>
          <a:bodyPr>
            <a:normAutofit/>
          </a:bodyPr>
          <a:lstStyle/>
          <a:p>
            <a:r>
              <a:rPr lang="en-US" sz="3200" b="1" dirty="0">
                <a:latin typeface="Times New Roman" pitchFamily="18" charset="0"/>
                <a:ea typeface="ＭＳ Ｐゴシック" charset="0"/>
                <a:cs typeface="Times New Roman" pitchFamily="18" charset="0"/>
              </a:rPr>
              <a:t>CARVE </a:t>
            </a:r>
            <a:r>
              <a:rPr lang="en-US" sz="3200" b="1" dirty="0" smtClean="0">
                <a:latin typeface="Times New Roman" pitchFamily="18" charset="0"/>
                <a:ea typeface="ＭＳ Ｐゴシック" charset="0"/>
                <a:cs typeface="Times New Roman" pitchFamily="18" charset="0"/>
              </a:rPr>
              <a:t>FTS: Column CO</a:t>
            </a:r>
            <a:r>
              <a:rPr lang="en-US" sz="3200" b="1" baseline="-25000" dirty="0" smtClean="0">
                <a:latin typeface="Times New Roman" pitchFamily="18" charset="0"/>
                <a:ea typeface="ＭＳ Ｐゴシック" charset="0"/>
                <a:cs typeface="Times New Roman" pitchFamily="18" charset="0"/>
              </a:rPr>
              <a:t>2</a:t>
            </a:r>
            <a:r>
              <a:rPr lang="en-US" sz="3200" b="1" dirty="0" smtClean="0">
                <a:latin typeface="Times New Roman" pitchFamily="18" charset="0"/>
                <a:ea typeface="ＭＳ Ｐゴシック" charset="0"/>
                <a:cs typeface="Times New Roman" pitchFamily="18" charset="0"/>
              </a:rPr>
              <a:t>, CH</a:t>
            </a:r>
            <a:r>
              <a:rPr lang="en-US" sz="3200" b="1" baseline="-25000" dirty="0" smtClean="0">
                <a:latin typeface="Times New Roman" pitchFamily="18" charset="0"/>
                <a:ea typeface="ＭＳ Ｐゴシック" charset="0"/>
                <a:cs typeface="Times New Roman" pitchFamily="18" charset="0"/>
              </a:rPr>
              <a:t>4</a:t>
            </a:r>
            <a:r>
              <a:rPr lang="en-US" sz="3200" b="1" dirty="0" smtClean="0">
                <a:latin typeface="Times New Roman" pitchFamily="18" charset="0"/>
                <a:ea typeface="ＭＳ Ｐゴシック" charset="0"/>
                <a:cs typeface="Times New Roman" pitchFamily="18" charset="0"/>
              </a:rPr>
              <a:t>, CO and Chlorophyll Fluorescence</a:t>
            </a:r>
            <a:endParaRPr lang="en-US" sz="3200" b="1" dirty="0">
              <a:latin typeface="Times New Roman" pitchFamily="18" charset="0"/>
              <a:cs typeface="Times New Roman" pitchFamily="18" charset="0"/>
            </a:endParaRPr>
          </a:p>
        </p:txBody>
      </p:sp>
      <p:pic>
        <p:nvPicPr>
          <p:cNvPr id="2" name="Picture 1" descr="Screen Shot 2012-11-30 at 9.13.01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9394" y="1037306"/>
            <a:ext cx="4069457" cy="4920271"/>
          </a:xfrm>
          <a:prstGeom prst="rect">
            <a:avLst/>
          </a:prstGeom>
        </p:spPr>
      </p:pic>
      <p:sp>
        <p:nvSpPr>
          <p:cNvPr id="16387" name="TextBox 33"/>
          <p:cNvSpPr txBox="1">
            <a:spLocks noChangeArrowheads="1"/>
          </p:cNvSpPr>
          <p:nvPr/>
        </p:nvSpPr>
        <p:spPr bwMode="auto">
          <a:xfrm>
            <a:off x="4875191" y="2003623"/>
            <a:ext cx="1199131" cy="653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MAY</a:t>
            </a:r>
            <a:r>
              <a:rPr lang="en-US" sz="1800" dirty="0" smtClean="0"/>
              <a:t>-OCT</a:t>
            </a:r>
            <a:endParaRPr lang="en-US" sz="1800" dirty="0"/>
          </a:p>
          <a:p>
            <a:pPr algn="ctr" eaLnBrk="1" hangingPunct="1"/>
            <a:r>
              <a:rPr lang="en-US" sz="1800" dirty="0"/>
              <a:t>2012</a:t>
            </a:r>
          </a:p>
        </p:txBody>
      </p:sp>
      <p:pic>
        <p:nvPicPr>
          <p:cNvPr id="8" name="Picture 7" descr="DSCN802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4983" y="1687002"/>
            <a:ext cx="4937689" cy="3638298"/>
          </a:xfrm>
          <a:prstGeom prst="rect">
            <a:avLst/>
          </a:prstGeom>
        </p:spPr>
      </p:pic>
      <p:sp>
        <p:nvSpPr>
          <p:cNvPr id="9" name="TextBox 2"/>
          <p:cNvSpPr txBox="1">
            <a:spLocks noChangeArrowheads="1"/>
          </p:cNvSpPr>
          <p:nvPr/>
        </p:nvSpPr>
        <p:spPr bwMode="auto">
          <a:xfrm>
            <a:off x="444025" y="5974997"/>
            <a:ext cx="3748986" cy="37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CARVE </a:t>
            </a:r>
            <a:r>
              <a:rPr lang="en-US" sz="1800" b="1" dirty="0" smtClean="0"/>
              <a:t>FTS mounted in the C-23</a:t>
            </a:r>
            <a:endParaRPr lang="en-US" sz="1800" b="1" dirty="0"/>
          </a:p>
        </p:txBody>
      </p:sp>
      <p:sp>
        <p:nvSpPr>
          <p:cNvPr id="11" name="TextBox 10"/>
          <p:cNvSpPr txBox="1"/>
          <p:nvPr/>
        </p:nvSpPr>
        <p:spPr>
          <a:xfrm>
            <a:off x="6019800" y="6400800"/>
            <a:ext cx="2967479"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Charles Miller</a:t>
            </a:r>
            <a:endParaRPr lang="en-US" b="1" dirty="0">
              <a:solidFill>
                <a:srgbClr val="00B050"/>
              </a:solidFill>
              <a:latin typeface="Times New Roman" pitchFamily="18" charset="0"/>
              <a:cs typeface="Times New Roman" pitchFamily="18" charset="0"/>
            </a:endParaRPr>
          </a:p>
        </p:txBody>
      </p:sp>
      <p:sp>
        <p:nvSpPr>
          <p:cNvPr id="12" name="Rectangle 11"/>
          <p:cNvSpPr/>
          <p:nvPr/>
        </p:nvSpPr>
        <p:spPr>
          <a:xfrm>
            <a:off x="0" y="6211669"/>
            <a:ext cx="4572000" cy="646331"/>
          </a:xfrm>
          <a:prstGeom prst="rect">
            <a:avLst/>
          </a:prstGeom>
        </p:spPr>
        <p:txBody>
          <a:bodyPr>
            <a:spAutoFit/>
          </a:bodyPr>
          <a:lstStyle/>
          <a:p>
            <a:pPr lvl="1"/>
            <a:r>
              <a:rPr lang="en-US" b="1" dirty="0" smtClean="0">
                <a:latin typeface="Times New Roman" pitchFamily="18" charset="0"/>
                <a:cs typeface="Times New Roman" pitchFamily="18" charset="0"/>
              </a:rPr>
              <a:t>Carbon in Arctic Reservoirs Vulnerability Experiment (CARVE)</a:t>
            </a:r>
          </a:p>
        </p:txBody>
      </p:sp>
    </p:spTree>
    <p:extLst>
      <p:ext uri="{BB962C8B-B14F-4D97-AF65-F5344CB8AC3E}">
        <p14:creationId xmlns:p14="http://schemas.microsoft.com/office/powerpoint/2010/main" val="2420073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ve_logo.jpg"/>
          <p:cNvPicPr>
            <a:picLocks noChangeAspect="1"/>
          </p:cNvPicPr>
          <p:nvPr/>
        </p:nvPicPr>
        <p:blipFill>
          <a:blip r:embed="rId2" cstate="print"/>
          <a:stretch>
            <a:fillRect/>
          </a:stretch>
        </p:blipFill>
        <p:spPr>
          <a:xfrm>
            <a:off x="0" y="0"/>
            <a:ext cx="9126984" cy="990600"/>
          </a:xfrm>
          <a:prstGeom prst="rect">
            <a:avLst/>
          </a:prstGeom>
        </p:spPr>
      </p:pic>
      <p:sp>
        <p:nvSpPr>
          <p:cNvPr id="3" name="Title 2"/>
          <p:cNvSpPr>
            <a:spLocks noGrp="1"/>
          </p:cNvSpPr>
          <p:nvPr>
            <p:ph type="title"/>
          </p:nvPr>
        </p:nvSpPr>
        <p:spPr>
          <a:xfrm>
            <a:off x="381000" y="-152400"/>
            <a:ext cx="8229600" cy="1143000"/>
          </a:xfrm>
        </p:spPr>
        <p:txBody>
          <a:bodyPr>
            <a:normAutofit/>
          </a:bodyPr>
          <a:lstStyle/>
          <a:p>
            <a:r>
              <a:rPr lang="en-US" sz="3200" b="1" dirty="0" smtClean="0">
                <a:latin typeface="Times New Roman" pitchFamily="18" charset="0"/>
                <a:ea typeface="ＭＳ Ｐゴシック" charset="0"/>
                <a:cs typeface="Times New Roman" pitchFamily="18" charset="0"/>
              </a:rPr>
              <a:t>CARVE Characterizes C Flow in </a:t>
            </a:r>
            <a:br>
              <a:rPr lang="en-US" sz="3200" b="1" dirty="0" smtClean="0">
                <a:latin typeface="Times New Roman" pitchFamily="18" charset="0"/>
                <a:ea typeface="ＭＳ Ｐゴシック" charset="0"/>
                <a:cs typeface="Times New Roman" pitchFamily="18" charset="0"/>
              </a:rPr>
            </a:br>
            <a:r>
              <a:rPr lang="en-US" sz="3200" b="1" dirty="0" smtClean="0">
                <a:latin typeface="Times New Roman" pitchFamily="18" charset="0"/>
                <a:ea typeface="ＭＳ Ｐゴシック" charset="0"/>
                <a:cs typeface="Times New Roman" pitchFamily="18" charset="0"/>
              </a:rPr>
              <a:t>Vulnerable Arctic-Boreal Ecosystems</a:t>
            </a:r>
            <a:endParaRPr lang="en-US" sz="3200" b="1" dirty="0">
              <a:latin typeface="Times New Roman" pitchFamily="18" charset="0"/>
              <a:cs typeface="Times New Roman" pitchFamily="18" charset="0"/>
            </a:endParaRPr>
          </a:p>
        </p:txBody>
      </p:sp>
      <p:sp>
        <p:nvSpPr>
          <p:cNvPr id="10" name="TextBox 2"/>
          <p:cNvSpPr txBox="1">
            <a:spLocks noChangeArrowheads="1"/>
          </p:cNvSpPr>
          <p:nvPr/>
        </p:nvSpPr>
        <p:spPr bwMode="auto">
          <a:xfrm>
            <a:off x="158751" y="1224643"/>
            <a:ext cx="4814302" cy="462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1" tIns="48491" rIns="96981" bIns="48491">
            <a:spAutoFit/>
          </a:bodyPr>
          <a:lstStyle>
            <a:lvl1pPr marL="342900" indent="-342900">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spcAft>
                <a:spcPts val="1591"/>
              </a:spcAft>
              <a:buFont typeface="Arial" charset="0"/>
              <a:buAutoNum type="arabicParenR"/>
            </a:pPr>
            <a:r>
              <a:rPr lang="en-US" dirty="0"/>
              <a:t>What are the sensitivities of the Alaskan Arctic carbon cycle and ecosystems to climate change? </a:t>
            </a:r>
          </a:p>
          <a:p>
            <a:pPr>
              <a:spcAft>
                <a:spcPts val="1591"/>
              </a:spcAft>
              <a:buFontTx/>
              <a:buAutoNum type="arabicParenR"/>
            </a:pPr>
            <a:r>
              <a:rPr lang="en-US" dirty="0"/>
              <a:t>How does </a:t>
            </a:r>
            <a:r>
              <a:rPr lang="en-US" dirty="0" err="1"/>
              <a:t>interannual</a:t>
            </a:r>
            <a:r>
              <a:rPr lang="en-US" dirty="0"/>
              <a:t> variability in surface controls (e.g., soil moisture) affect landscape-scale atmospheric concentrations and surface-atmosphere fluxes of CO</a:t>
            </a:r>
            <a:r>
              <a:rPr lang="en-US" baseline="-25000" dirty="0"/>
              <a:t>2</a:t>
            </a:r>
            <a:r>
              <a:rPr lang="en-US" dirty="0"/>
              <a:t> and CH</a:t>
            </a:r>
            <a:r>
              <a:rPr lang="en-US" baseline="-25000" dirty="0"/>
              <a:t>4</a:t>
            </a:r>
            <a:r>
              <a:rPr lang="en-US" dirty="0"/>
              <a:t> in the Alaskan Arctic?</a:t>
            </a:r>
          </a:p>
          <a:p>
            <a:pPr>
              <a:spcAft>
                <a:spcPts val="1591"/>
              </a:spcAft>
              <a:buFontTx/>
              <a:buAutoNum type="arabicParenR"/>
            </a:pPr>
            <a:r>
              <a:rPr lang="en-US" dirty="0"/>
              <a:t>What are the impacts of fire and thawing permafrost on the Alaskan Arctic carbon cycle and ecosystems?</a:t>
            </a:r>
          </a:p>
          <a:p>
            <a:pPr algn="l"/>
            <a:endParaRPr lang="en-US" sz="1700" dirty="0"/>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74105" y="1035844"/>
            <a:ext cx="3288632" cy="40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5014829" y="5039746"/>
            <a:ext cx="404896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1" tIns="48491" rIns="96981" bIns="48491">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just"/>
            <a:r>
              <a:rPr lang="en-US" sz="1300" dirty="0">
                <a:cs typeface="Arial" charset="0"/>
              </a:rPr>
              <a:t>A mosaic of wet and dry areas is common for regions in the Arctic. </a:t>
            </a:r>
            <a:r>
              <a:rPr lang="en-US" sz="1300" dirty="0" err="1">
                <a:cs typeface="Arial" charset="0"/>
              </a:rPr>
              <a:t>Microtopography</a:t>
            </a:r>
            <a:r>
              <a:rPr lang="en-US" sz="1300" dirty="0">
                <a:cs typeface="Arial" charset="0"/>
              </a:rPr>
              <a:t> dictates the partitioning of soil respiration into aerobic processes (CO</a:t>
            </a:r>
            <a:r>
              <a:rPr lang="en-US" sz="1300" baseline="-25000" dirty="0">
                <a:cs typeface="Arial" charset="0"/>
              </a:rPr>
              <a:t>2</a:t>
            </a:r>
            <a:r>
              <a:rPr lang="en-US" sz="1300" dirty="0">
                <a:cs typeface="Arial" charset="0"/>
              </a:rPr>
              <a:t> release) and anaerobic processes (CH</a:t>
            </a:r>
            <a:r>
              <a:rPr lang="en-US" sz="1300" baseline="-25000" dirty="0">
                <a:cs typeface="Arial" charset="0"/>
              </a:rPr>
              <a:t>4</a:t>
            </a:r>
            <a:r>
              <a:rPr lang="en-US" sz="1300" dirty="0">
                <a:cs typeface="Arial" charset="0"/>
              </a:rPr>
              <a:t> release). The partitioning of carbon fluxes from Arctic ecosystems is not known accurately. </a:t>
            </a:r>
          </a:p>
        </p:txBody>
      </p:sp>
    </p:spTree>
    <p:extLst>
      <p:ext uri="{BB962C8B-B14F-4D97-AF65-F5344CB8AC3E}">
        <p14:creationId xmlns:p14="http://schemas.microsoft.com/office/powerpoint/2010/main" val="921142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itchFamily="18" charset="0"/>
                <a:cs typeface="Times New Roman" pitchFamily="18" charset="0"/>
              </a:rPr>
              <a:t>Recent Developments in Airborne Assets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r>
              <a:rPr lang="en-US" sz="2400" b="1" dirty="0" smtClean="0">
                <a:latin typeface="Times New Roman" pitchFamily="18" charset="0"/>
                <a:cs typeface="Times New Roman" pitchFamily="18" charset="0"/>
              </a:rPr>
              <a:t>VNIR/VSWIR Imaging Spectrometers</a:t>
            </a:r>
          </a:p>
          <a:p>
            <a:pPr lvl="1"/>
            <a:r>
              <a:rPr lang="en-US" sz="2000" b="1" dirty="0" smtClean="0">
                <a:latin typeface="Times New Roman" pitchFamily="18" charset="0"/>
                <a:cs typeface="Times New Roman" pitchFamily="18" charset="0"/>
              </a:rPr>
              <a:t>Portable Remote Imaging </a:t>
            </a:r>
            <a:r>
              <a:rPr lang="en-US" sz="2000" b="1" dirty="0" err="1" smtClean="0">
                <a:latin typeface="Times New Roman" pitchFamily="18" charset="0"/>
                <a:cs typeface="Times New Roman" pitchFamily="18" charset="0"/>
              </a:rPr>
              <a:t>SpectroMeter</a:t>
            </a:r>
            <a:r>
              <a:rPr lang="en-US" sz="2000" b="1" dirty="0" smtClean="0">
                <a:latin typeface="Times New Roman" pitchFamily="18" charset="0"/>
                <a:cs typeface="Times New Roman" pitchFamily="18" charset="0"/>
              </a:rPr>
              <a:t> (PRISM)</a:t>
            </a:r>
          </a:p>
          <a:p>
            <a:pPr lvl="1"/>
            <a:r>
              <a:rPr lang="en-US" sz="2000" b="1" dirty="0" smtClean="0">
                <a:latin typeface="Times New Roman" pitchFamily="18" charset="0"/>
                <a:cs typeface="Times New Roman" pitchFamily="18" charset="0"/>
              </a:rPr>
              <a:t>AVIRIS-Next Generation (AVIRIS-NG)</a:t>
            </a:r>
          </a:p>
          <a:p>
            <a:r>
              <a:rPr lang="en-US" sz="2400" b="1" dirty="0" smtClean="0">
                <a:latin typeface="Times New Roman" pitchFamily="18" charset="0"/>
                <a:cs typeface="Times New Roman" pitchFamily="18" charset="0"/>
              </a:rPr>
              <a:t>Thermal IR Imaging Spectrometers</a:t>
            </a:r>
          </a:p>
          <a:p>
            <a:pPr lvl="1"/>
            <a:r>
              <a:rPr lang="en-US" sz="2000" b="1" dirty="0" err="1" smtClean="0">
                <a:latin typeface="Times New Roman" pitchFamily="18" charset="0"/>
                <a:cs typeface="Times New Roman" pitchFamily="18" charset="0"/>
              </a:rPr>
              <a:t>Hyperspectral</a:t>
            </a:r>
            <a:r>
              <a:rPr lang="en-US" sz="2000" b="1" dirty="0" smtClean="0">
                <a:latin typeface="Times New Roman" pitchFamily="18" charset="0"/>
                <a:cs typeface="Times New Roman" pitchFamily="18" charset="0"/>
              </a:rPr>
              <a:t> Thermal Emission Spectrometer (HYTES)</a:t>
            </a:r>
          </a:p>
          <a:p>
            <a:r>
              <a:rPr lang="en-US" sz="2400" b="1" dirty="0" smtClean="0">
                <a:latin typeface="Times New Roman" pitchFamily="18" charset="0"/>
                <a:cs typeface="Times New Roman" pitchFamily="18" charset="0"/>
              </a:rPr>
              <a:t>VSWIR FTIS Spectrometers</a:t>
            </a:r>
          </a:p>
          <a:p>
            <a:pPr lvl="1"/>
            <a:r>
              <a:rPr lang="en-US" sz="2000" b="1" dirty="0" smtClean="0">
                <a:latin typeface="Times New Roman" pitchFamily="18" charset="0"/>
                <a:cs typeface="Times New Roman" pitchFamily="18" charset="0"/>
              </a:rPr>
              <a:t>Carbon in Arctic Reservoirs Vulnerability Experiment (CARVE)</a:t>
            </a:r>
          </a:p>
          <a:p>
            <a:r>
              <a:rPr lang="en-US" sz="2400" b="1" dirty="0" smtClean="0">
                <a:latin typeface="Times New Roman" pitchFamily="18" charset="0"/>
                <a:cs typeface="Times New Roman" pitchFamily="18" charset="0"/>
              </a:rPr>
              <a:t>Waveform LIDAR</a:t>
            </a:r>
          </a:p>
          <a:p>
            <a:pPr lvl="1"/>
            <a:r>
              <a:rPr lang="en-US" sz="2000" b="1" dirty="0" smtClean="0">
                <a:latin typeface="Times New Roman" pitchFamily="18" charset="0"/>
                <a:cs typeface="Times New Roman" pitchFamily="18" charset="0"/>
              </a:rPr>
              <a:t>LVIS Global Hawk (LVIS-GH)</a:t>
            </a:r>
          </a:p>
          <a:p>
            <a:r>
              <a:rPr lang="en-US" sz="2400" b="1" dirty="0" smtClean="0">
                <a:latin typeface="Times New Roman" pitchFamily="18" charset="0"/>
                <a:cs typeface="Times New Roman" pitchFamily="18" charset="0"/>
              </a:rPr>
              <a:t>Microwave</a:t>
            </a:r>
          </a:p>
          <a:p>
            <a:pPr lvl="1"/>
            <a:r>
              <a:rPr lang="en-US" sz="2000" b="1" dirty="0" smtClean="0">
                <a:latin typeface="Times New Roman" pitchFamily="18" charset="0"/>
                <a:cs typeface="Times New Roman" pitchFamily="18" charset="0"/>
              </a:rPr>
              <a:t>UAVSAR Global Hawk</a:t>
            </a:r>
          </a:p>
          <a:p>
            <a:pPr lvl="1"/>
            <a:r>
              <a:rPr lang="en-US" sz="2000" b="1" dirty="0" smtClean="0">
                <a:latin typeface="Times New Roman" pitchFamily="18" charset="0"/>
                <a:cs typeface="Times New Roman" pitchFamily="18" charset="0"/>
              </a:rPr>
              <a:t>Airborne Microwave Observatory of </a:t>
            </a:r>
            <a:r>
              <a:rPr lang="en-US" sz="2000" b="1" dirty="0" err="1" smtClean="0">
                <a:latin typeface="Times New Roman" pitchFamily="18" charset="0"/>
                <a:cs typeface="Times New Roman" pitchFamily="18" charset="0"/>
              </a:rPr>
              <a:t>Subcanopy</a:t>
            </a:r>
            <a:r>
              <a:rPr lang="en-US" sz="2000" b="1" dirty="0" smtClean="0">
                <a:latin typeface="Times New Roman" pitchFamily="18" charset="0"/>
                <a:cs typeface="Times New Roman" pitchFamily="18" charset="0"/>
              </a:rPr>
              <a:t> and Subsurface (</a:t>
            </a:r>
            <a:r>
              <a:rPr lang="en-US" sz="2000" b="1" dirty="0" err="1" smtClean="0">
                <a:latin typeface="Times New Roman" pitchFamily="18" charset="0"/>
                <a:cs typeface="Times New Roman" pitchFamily="18" charset="0"/>
              </a:rPr>
              <a:t>AirMOSS</a:t>
            </a:r>
            <a:r>
              <a:rPr lang="en-US" sz="2000" b="1" dirty="0" smtClean="0">
                <a:latin typeface="Times New Roman" pitchFamily="18" charset="0"/>
                <a:cs typeface="Times New Roman" pitchFamily="18" charset="0"/>
              </a:rPr>
              <a:t>)</a:t>
            </a:r>
          </a:p>
          <a:p>
            <a:pPr lvl="1"/>
            <a:r>
              <a:rPr lang="en-US" sz="2000" b="1" dirty="0" err="1" smtClean="0">
                <a:latin typeface="Times New Roman" pitchFamily="18" charset="0"/>
                <a:cs typeface="Times New Roman" pitchFamily="18" charset="0"/>
              </a:rPr>
              <a:t>EcoSAR</a:t>
            </a:r>
            <a:endParaRPr lang="en-US" sz="20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Sensor Fusion</a:t>
            </a:r>
          </a:p>
          <a:p>
            <a:pPr lvl="1"/>
            <a:r>
              <a:rPr lang="en-US" sz="2000" b="1" dirty="0" smtClean="0">
                <a:latin typeface="Times New Roman" pitchFamily="18" charset="0"/>
                <a:cs typeface="Times New Roman" pitchFamily="18" charset="0"/>
              </a:rPr>
              <a:t>Goddard’s Light, </a:t>
            </a:r>
            <a:r>
              <a:rPr lang="en-US" sz="2000" b="1" dirty="0" err="1" smtClean="0">
                <a:latin typeface="Times New Roman" pitchFamily="18" charset="0"/>
                <a:cs typeface="Times New Roman" pitchFamily="18" charset="0"/>
              </a:rPr>
              <a:t>Hyperspectral</a:t>
            </a:r>
            <a:r>
              <a:rPr lang="en-US" sz="2000" b="1" dirty="0" smtClean="0">
                <a:latin typeface="Times New Roman" pitchFamily="18" charset="0"/>
                <a:cs typeface="Times New Roman" pitchFamily="18" charset="0"/>
              </a:rPr>
              <a:t>, and Thermal Airborne Imager (G-</a:t>
            </a:r>
            <a:r>
              <a:rPr lang="en-US" sz="2000" b="1" dirty="0" err="1" smtClean="0">
                <a:latin typeface="Times New Roman" pitchFamily="18" charset="0"/>
                <a:cs typeface="Times New Roman" pitchFamily="18" charset="0"/>
              </a:rPr>
              <a:t>LiHT</a:t>
            </a:r>
            <a:r>
              <a:rPr lang="en-US" sz="2000" b="1" dirty="0" smtClean="0">
                <a:latin typeface="Times New Roman" pitchFamily="18" charset="0"/>
                <a:cs typeface="Times New Roman" pitchFamily="18" charset="0"/>
              </a:rPr>
              <a:t>)</a:t>
            </a:r>
          </a:p>
          <a:p>
            <a:pPr lvl="1"/>
            <a:endParaRPr lang="en-US" sz="2000"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ve_logo.jpg"/>
          <p:cNvPicPr>
            <a:picLocks noChangeAspect="1"/>
          </p:cNvPicPr>
          <p:nvPr/>
        </p:nvPicPr>
        <p:blipFill>
          <a:blip r:embed="rId3" cstate="print"/>
          <a:stretch>
            <a:fillRect/>
          </a:stretch>
        </p:blipFill>
        <p:spPr>
          <a:xfrm>
            <a:off x="0" y="0"/>
            <a:ext cx="9126984" cy="990600"/>
          </a:xfrm>
          <a:prstGeom prst="rect">
            <a:avLst/>
          </a:prstGeom>
        </p:spPr>
      </p:pic>
      <p:sp>
        <p:nvSpPr>
          <p:cNvPr id="60417" name="Rectangle 2"/>
          <p:cNvSpPr>
            <a:spLocks noGrp="1" noChangeArrowheads="1"/>
          </p:cNvSpPr>
          <p:nvPr>
            <p:ph type="title"/>
          </p:nvPr>
        </p:nvSpPr>
        <p:spPr>
          <a:xfrm>
            <a:off x="1122947" y="151380"/>
            <a:ext cx="6737684" cy="665049"/>
          </a:xfrm>
          <a:ln/>
        </p:spPr>
        <p:txBody>
          <a:bodyPr>
            <a:noAutofit/>
          </a:bodyPr>
          <a:lstStyle/>
          <a:p>
            <a:r>
              <a:rPr lang="en-US" sz="3200" b="1" dirty="0">
                <a:latin typeface="Times New Roman" pitchFamily="18" charset="0"/>
                <a:ea typeface="ＭＳ Ｐゴシック" charset="0"/>
                <a:cs typeface="Times New Roman" pitchFamily="18" charset="0"/>
              </a:rPr>
              <a:t>Hypotheses Test the </a:t>
            </a:r>
            <a:br>
              <a:rPr lang="en-US" sz="3200" b="1" dirty="0">
                <a:latin typeface="Times New Roman" pitchFamily="18" charset="0"/>
                <a:ea typeface="ＭＳ Ｐゴシック" charset="0"/>
                <a:cs typeface="Times New Roman" pitchFamily="18" charset="0"/>
              </a:rPr>
            </a:br>
            <a:r>
              <a:rPr lang="en-US" sz="3200" b="1" dirty="0">
                <a:latin typeface="Times New Roman" pitchFamily="18" charset="0"/>
                <a:ea typeface="ＭＳ Ｐゴシック" charset="0"/>
                <a:cs typeface="Times New Roman" pitchFamily="18" charset="0"/>
              </a:rPr>
              <a:t>Key Unanswered Science Questions</a:t>
            </a:r>
          </a:p>
        </p:txBody>
      </p:sp>
      <p:sp>
        <p:nvSpPr>
          <p:cNvPr id="60418" name="TextBox 2"/>
          <p:cNvSpPr txBox="1">
            <a:spLocks noChangeArrowheads="1"/>
          </p:cNvSpPr>
          <p:nvPr/>
        </p:nvSpPr>
        <p:spPr bwMode="auto">
          <a:xfrm>
            <a:off x="160421" y="1083469"/>
            <a:ext cx="4892842" cy="521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1" tIns="48491" rIns="96981" bIns="48491">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nSpc>
                <a:spcPts val="2015"/>
              </a:lnSpc>
              <a:spcAft>
                <a:spcPts val="1273"/>
              </a:spcAft>
            </a:pPr>
            <a:r>
              <a:rPr lang="en-US" sz="1900" dirty="0"/>
              <a:t>Each CARVE Science Question is associated with a hypothesis that will be tested by CARVE measurements and analyses.</a:t>
            </a:r>
          </a:p>
          <a:p>
            <a:pPr>
              <a:lnSpc>
                <a:spcPts val="2015"/>
              </a:lnSpc>
              <a:spcAft>
                <a:spcPts val="1273"/>
              </a:spcAft>
            </a:pPr>
            <a:r>
              <a:rPr lang="en-US" sz="1900" b="1" dirty="0"/>
              <a:t>H1</a:t>
            </a:r>
            <a:r>
              <a:rPr lang="en-US" sz="1900" dirty="0"/>
              <a:t>: There exist early warning signatures that identify the tipping point for rapid release of vulnerable Arctic soil C reservoirs into the atmosphere.</a:t>
            </a:r>
          </a:p>
          <a:p>
            <a:pPr>
              <a:lnSpc>
                <a:spcPts val="2015"/>
              </a:lnSpc>
              <a:spcAft>
                <a:spcPts val="1273"/>
              </a:spcAft>
            </a:pPr>
            <a:r>
              <a:rPr lang="en-US" sz="1900" b="1" dirty="0"/>
              <a:t>H2</a:t>
            </a:r>
            <a:r>
              <a:rPr lang="en-US" sz="1900" dirty="0"/>
              <a:t>: Local surface-atmosphere fluxes of CO</a:t>
            </a:r>
            <a:r>
              <a:rPr lang="en-US" sz="1900" baseline="-25000" dirty="0"/>
              <a:t>2</a:t>
            </a:r>
            <a:r>
              <a:rPr lang="en-US" sz="1900" dirty="0"/>
              <a:t> (or CH</a:t>
            </a:r>
            <a:r>
              <a:rPr lang="en-US" sz="1900" baseline="-25000" dirty="0"/>
              <a:t>4</a:t>
            </a:r>
            <a:r>
              <a:rPr lang="en-US" sz="1900" dirty="0"/>
              <a:t>) correlate with coincident surface controls or atmospheric concentrations of CO</a:t>
            </a:r>
            <a:r>
              <a:rPr lang="en-US" sz="1900" baseline="-25000" dirty="0"/>
              <a:t>2</a:t>
            </a:r>
            <a:r>
              <a:rPr lang="en-US" sz="1900" dirty="0"/>
              <a:t> (or CH</a:t>
            </a:r>
            <a:r>
              <a:rPr lang="en-US" sz="1900" baseline="-25000" dirty="0"/>
              <a:t>4</a:t>
            </a:r>
            <a:r>
              <a:rPr lang="en-US" sz="1900" dirty="0"/>
              <a:t>).</a:t>
            </a:r>
          </a:p>
          <a:p>
            <a:pPr>
              <a:lnSpc>
                <a:spcPts val="2015"/>
              </a:lnSpc>
              <a:spcAft>
                <a:spcPts val="1273"/>
              </a:spcAft>
            </a:pPr>
            <a:r>
              <a:rPr lang="en-US" sz="1900" b="1" dirty="0"/>
              <a:t>H3</a:t>
            </a:r>
            <a:r>
              <a:rPr lang="en-US" sz="1900" dirty="0"/>
              <a:t>: Fires in boreal forests or tundra will accelerate permafrost thaw, mobilizing vulnerable C reservoirs into dynamic carbon cycling and increasing the seasonal amplitude of high latitude atmospheric CO</a:t>
            </a:r>
            <a:r>
              <a:rPr lang="en-US" sz="1900" baseline="-25000" dirty="0"/>
              <a:t>2</a:t>
            </a:r>
            <a:r>
              <a:rPr lang="en-US" sz="1900" dirty="0"/>
              <a:t> concentrations.</a:t>
            </a:r>
          </a:p>
        </p:txBody>
      </p:sp>
      <p:sp>
        <p:nvSpPr>
          <p:cNvPr id="60419" name="TextBox 5"/>
          <p:cNvSpPr txBox="1">
            <a:spLocks noChangeArrowheads="1"/>
          </p:cNvSpPr>
          <p:nvPr/>
        </p:nvSpPr>
        <p:spPr bwMode="auto">
          <a:xfrm>
            <a:off x="5138487" y="5061857"/>
            <a:ext cx="3930316" cy="10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1" tIns="48491" rIns="96981" bIns="48491">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a:r>
              <a:rPr lang="en-US" sz="1300" dirty="0"/>
              <a:t>Distribution of fire burn areas and recovery zones in the Alaskan interior [Lyons et al. 2008]. Ecosystem recovery times &gt;50 years have been monitored; however, the impact recovery has on CO</a:t>
            </a:r>
            <a:r>
              <a:rPr lang="en-US" sz="1300" baseline="-25000" dirty="0"/>
              <a:t>2</a:t>
            </a:r>
            <a:r>
              <a:rPr lang="en-US" sz="1300" dirty="0"/>
              <a:t> and CH</a:t>
            </a:r>
            <a:r>
              <a:rPr lang="en-US" sz="1300" baseline="-25000" dirty="0"/>
              <a:t>4</a:t>
            </a:r>
            <a:r>
              <a:rPr lang="en-US" sz="1300" dirty="0"/>
              <a:t> fluxes is </a:t>
            </a:r>
            <a:r>
              <a:rPr lang="en-US" sz="1300" dirty="0" err="1"/>
              <a:t>unquantified</a:t>
            </a:r>
            <a:r>
              <a:rPr lang="en-US" sz="1300" dirty="0"/>
              <a:t>. </a:t>
            </a:r>
          </a:p>
        </p:txBody>
      </p:sp>
      <p:pic>
        <p:nvPicPr>
          <p:cNvPr id="6042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l="1814"/>
          <a:stretch>
            <a:fillRect/>
          </a:stretch>
        </p:blipFill>
        <p:spPr bwMode="auto">
          <a:xfrm>
            <a:off x="5133474" y="1143000"/>
            <a:ext cx="3761540" cy="390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3504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ve_logo.jpg"/>
          <p:cNvPicPr>
            <a:picLocks noChangeAspect="1"/>
          </p:cNvPicPr>
          <p:nvPr/>
        </p:nvPicPr>
        <p:blipFill>
          <a:blip r:embed="rId3" cstate="print"/>
          <a:stretch>
            <a:fillRect/>
          </a:stretch>
        </p:blipFill>
        <p:spPr>
          <a:xfrm>
            <a:off x="0" y="0"/>
            <a:ext cx="9829060" cy="1066800"/>
          </a:xfrm>
          <a:prstGeom prst="rect">
            <a:avLst/>
          </a:prstGeom>
        </p:spPr>
      </p:pic>
      <p:sp>
        <p:nvSpPr>
          <p:cNvPr id="3" name="Title 2"/>
          <p:cNvSpPr>
            <a:spLocks noGrp="1"/>
          </p:cNvSpPr>
          <p:nvPr>
            <p:ph type="title"/>
          </p:nvPr>
        </p:nvSpPr>
        <p:spPr>
          <a:xfrm>
            <a:off x="381000" y="0"/>
            <a:ext cx="8229600" cy="1143000"/>
          </a:xfrm>
        </p:spPr>
        <p:txBody>
          <a:bodyPr>
            <a:normAutofit fontScale="90000"/>
          </a:bodyPr>
          <a:lstStyle/>
          <a:p>
            <a:r>
              <a:rPr lang="en-US" sz="3600" b="1" dirty="0" smtClean="0">
                <a:latin typeface="Times New Roman" pitchFamily="18" charset="0"/>
                <a:ea typeface="ＭＳ Ｐゴシック" charset="0"/>
                <a:cs typeface="Times New Roman" pitchFamily="18" charset="0"/>
              </a:rPr>
              <a:t>2013 CARVE FTS Results</a:t>
            </a:r>
            <a:br>
              <a:rPr lang="en-US" sz="3600" b="1" dirty="0" smtClean="0">
                <a:latin typeface="Times New Roman" pitchFamily="18" charset="0"/>
                <a:ea typeface="ＭＳ Ｐゴシック" charset="0"/>
                <a:cs typeface="Times New Roman" pitchFamily="18" charset="0"/>
              </a:rPr>
            </a:br>
            <a:r>
              <a:rPr lang="en-US" sz="3600" b="1" dirty="0" err="1" smtClean="0">
                <a:latin typeface="Times New Roman" pitchFamily="18" charset="0"/>
                <a:ea typeface="ＭＳ Ｐゴシック" charset="0"/>
                <a:cs typeface="Times New Roman" pitchFamily="18" charset="0"/>
              </a:rPr>
              <a:t>Innoko</a:t>
            </a:r>
            <a:r>
              <a:rPr lang="en-US" sz="3600" b="1" dirty="0" smtClean="0">
                <a:latin typeface="Times New Roman" pitchFamily="18" charset="0"/>
                <a:ea typeface="ＭＳ Ｐゴシック" charset="0"/>
                <a:cs typeface="Times New Roman" pitchFamily="18" charset="0"/>
              </a:rPr>
              <a:t> Wilderness-Bethel AK 4/6/13</a:t>
            </a:r>
            <a:endParaRPr lang="en-US" sz="3600" b="1" dirty="0">
              <a:latin typeface="Times New Roman" pitchFamily="18" charset="0"/>
              <a:cs typeface="Times New Roman" pitchFamily="18" charset="0"/>
            </a:endParaRPr>
          </a:p>
        </p:txBody>
      </p:sp>
      <p:pic>
        <p:nvPicPr>
          <p:cNvPr id="4" name="Picture 3" descr="CARVE-FTS_2013m04d06_dac_co2__6225nu.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134017"/>
            <a:ext cx="4178535" cy="2449286"/>
          </a:xfrm>
          <a:prstGeom prst="rect">
            <a:avLst/>
          </a:prstGeom>
        </p:spPr>
      </p:pic>
      <p:pic>
        <p:nvPicPr>
          <p:cNvPr id="5" name="Picture 4" descr="CARVE-FTS_2013m04d06_dac_ch4__6010nu.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1134017"/>
            <a:ext cx="4219183" cy="2449286"/>
          </a:xfrm>
          <a:prstGeom prst="rect">
            <a:avLst/>
          </a:prstGeom>
        </p:spPr>
      </p:pic>
      <p:pic>
        <p:nvPicPr>
          <p:cNvPr id="6" name="Picture 5" descr="CARVE-FTS_2013m04d06_dac_co___4255nu.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1171" y="3737606"/>
            <a:ext cx="4137888" cy="2449286"/>
          </a:xfrm>
          <a:prstGeom prst="rect">
            <a:avLst/>
          </a:prstGeom>
        </p:spPr>
      </p:pic>
      <p:pic>
        <p:nvPicPr>
          <p:cNvPr id="7" name="Picture 6" descr="CARVE-FTS_2013m04d06_dac_h2o__5845nu.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05853" y="3814757"/>
            <a:ext cx="4219183" cy="2449286"/>
          </a:xfrm>
          <a:prstGeom prst="rect">
            <a:avLst/>
          </a:prstGeom>
        </p:spPr>
      </p:pic>
      <p:sp>
        <p:nvSpPr>
          <p:cNvPr id="2" name="TextBox 1"/>
          <p:cNvSpPr txBox="1"/>
          <p:nvPr/>
        </p:nvSpPr>
        <p:spPr>
          <a:xfrm rot="16200000">
            <a:off x="8387238" y="3535102"/>
            <a:ext cx="1044102" cy="374928"/>
          </a:xfrm>
          <a:prstGeom prst="rect">
            <a:avLst/>
          </a:prstGeom>
          <a:noFill/>
        </p:spPr>
        <p:txBody>
          <a:bodyPr wrap="none" lIns="96981" tIns="48491" rIns="96981" bIns="48491" rtlCol="0">
            <a:spAutoFit/>
          </a:bodyPr>
          <a:lstStyle/>
          <a:p>
            <a:r>
              <a:rPr lang="en-US" dirty="0" smtClean="0">
                <a:solidFill>
                  <a:srgbClr val="0000FF"/>
                </a:solidFill>
              </a:rPr>
              <a:t>T. </a:t>
            </a:r>
            <a:r>
              <a:rPr lang="en-US" dirty="0" err="1" smtClean="0">
                <a:solidFill>
                  <a:srgbClr val="0000FF"/>
                </a:solidFill>
              </a:rPr>
              <a:t>Kurosu</a:t>
            </a:r>
            <a:endParaRPr lang="en-US" dirty="0">
              <a:solidFill>
                <a:srgbClr val="0000FF"/>
              </a:solidFill>
            </a:endParaRPr>
          </a:p>
        </p:txBody>
      </p:sp>
    </p:spTree>
    <p:extLst>
      <p:ext uri="{BB962C8B-B14F-4D97-AF65-F5344CB8AC3E}">
        <p14:creationId xmlns:p14="http://schemas.microsoft.com/office/powerpoint/2010/main" val="1537390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319088"/>
            <a:ext cx="9144000" cy="7843838"/>
            <a:chOff x="0" y="-319214"/>
            <a:chExt cx="9144000" cy="7844505"/>
          </a:xfrm>
        </p:grpSpPr>
        <p:pic>
          <p:nvPicPr>
            <p:cNvPr id="13316" name="Picture 81" descr="LVISpatchmediumrez"/>
            <p:cNvPicPr>
              <a:picLocks noChangeAspect="1" noChangeArrowheads="1"/>
            </p:cNvPicPr>
            <p:nvPr/>
          </p:nvPicPr>
          <p:blipFill>
            <a:blip r:embed="rId2" cstate="print">
              <a:lum bright="-12000" contrast="-40000"/>
            </a:blip>
            <a:srcRect l="8353" t="32338" r="18745" b="10519"/>
            <a:stretch>
              <a:fillRect/>
            </a:stretch>
          </p:blipFill>
          <p:spPr bwMode="auto">
            <a:xfrm>
              <a:off x="0" y="857462"/>
              <a:ext cx="9144000" cy="6667829"/>
            </a:xfrm>
            <a:prstGeom prst="rect">
              <a:avLst/>
            </a:prstGeom>
            <a:noFill/>
            <a:ln w="9525">
              <a:noFill/>
              <a:miter lim="800000"/>
              <a:headEnd/>
              <a:tailEnd/>
            </a:ln>
          </p:spPr>
        </p:pic>
        <p:pic>
          <p:nvPicPr>
            <p:cNvPr id="13317" name="Picture 90"/>
            <p:cNvPicPr>
              <a:picLocks noChangeAspect="1" noChangeArrowheads="1"/>
            </p:cNvPicPr>
            <p:nvPr/>
          </p:nvPicPr>
          <p:blipFill>
            <a:blip r:embed="rId3" cstate="print">
              <a:clrChange>
                <a:clrFrom>
                  <a:srgbClr val="000000"/>
                </a:clrFrom>
                <a:clrTo>
                  <a:srgbClr val="000000">
                    <a:alpha val="0"/>
                  </a:srgbClr>
                </a:clrTo>
              </a:clrChange>
              <a:lum bright="-22000" contrast="38000"/>
            </a:blip>
            <a:srcRect l="-3543" r="552" b="5521"/>
            <a:stretch>
              <a:fillRect/>
            </a:stretch>
          </p:blipFill>
          <p:spPr bwMode="auto">
            <a:xfrm>
              <a:off x="1093443" y="-319214"/>
              <a:ext cx="5521546" cy="3083469"/>
            </a:xfrm>
            <a:prstGeom prst="rect">
              <a:avLst/>
            </a:prstGeom>
            <a:noFill/>
            <a:ln w="9525">
              <a:noFill/>
              <a:miter lim="800000"/>
              <a:headEnd/>
              <a:tailEnd/>
            </a:ln>
          </p:spPr>
        </p:pic>
      </p:grpSp>
      <p:sp>
        <p:nvSpPr>
          <p:cNvPr id="6" name="TextBox 5"/>
          <p:cNvSpPr txBox="1"/>
          <p:nvPr/>
        </p:nvSpPr>
        <p:spPr>
          <a:xfrm>
            <a:off x="3270250" y="3657600"/>
            <a:ext cx="5873750" cy="3200400"/>
          </a:xfrm>
          <a:prstGeom prst="rect">
            <a:avLst/>
          </a:prstGeom>
          <a:noFill/>
          <a:effectLst/>
        </p:spPr>
        <p:txBody>
          <a:bodyPr>
            <a:spAutoFit/>
          </a:bodyPr>
          <a:lstStyle/>
          <a:p>
            <a:r>
              <a:rPr lang="en-US" sz="2800" dirty="0">
                <a:solidFill>
                  <a:schemeClr val="bg1"/>
                </a:solidFill>
                <a:effectLst>
                  <a:outerShdw blurRad="38100" dist="38100" dir="2700000" algn="tl">
                    <a:srgbClr val="C0C0C0"/>
                  </a:outerShdw>
                </a:effectLst>
                <a:latin typeface="Calibri" pitchFamily="34" charset="0"/>
              </a:rPr>
              <a:t>Regional Surface Mapping:</a:t>
            </a:r>
          </a:p>
          <a:p>
            <a:r>
              <a:rPr lang="en-US" sz="2800" dirty="0">
                <a:solidFill>
                  <a:schemeClr val="bg1"/>
                </a:solidFill>
                <a:effectLst>
                  <a:outerShdw blurRad="38100" dist="38100" dir="2700000" algn="tl">
                    <a:srgbClr val="C0C0C0"/>
                  </a:outerShdw>
                </a:effectLst>
                <a:latin typeface="Calibri" pitchFamily="34" charset="0"/>
              </a:rPr>
              <a:t>LVIS-GH Capabilities, </a:t>
            </a:r>
          </a:p>
          <a:p>
            <a:r>
              <a:rPr lang="en-US" sz="2800" dirty="0">
                <a:solidFill>
                  <a:schemeClr val="bg1"/>
                </a:solidFill>
                <a:effectLst>
                  <a:outerShdw blurRad="38100" dist="38100" dir="2700000" algn="tl">
                    <a:srgbClr val="C0C0C0"/>
                  </a:outerShdw>
                </a:effectLst>
                <a:latin typeface="Calibri" pitchFamily="34" charset="0"/>
              </a:rPr>
              <a:t>Development Status, and</a:t>
            </a:r>
          </a:p>
          <a:p>
            <a:r>
              <a:rPr lang="en-US" sz="2800" dirty="0">
                <a:solidFill>
                  <a:schemeClr val="bg1"/>
                </a:solidFill>
                <a:effectLst>
                  <a:outerShdw blurRad="38100" dist="38100" dir="2700000" algn="tl">
                    <a:srgbClr val="C0C0C0"/>
                  </a:outerShdw>
                </a:effectLst>
                <a:latin typeface="Calibri" pitchFamily="34" charset="0"/>
              </a:rPr>
              <a:t>Plan for Demonstration Flights</a:t>
            </a:r>
          </a:p>
          <a:p>
            <a:endParaRPr lang="en-US" dirty="0">
              <a:solidFill>
                <a:schemeClr val="bg1"/>
              </a:solidFill>
              <a:effectLst>
                <a:outerShdw blurRad="38100" dist="38100" dir="2700000" algn="tl">
                  <a:srgbClr val="C0C0C0"/>
                </a:outerShdw>
              </a:effectLst>
              <a:latin typeface="Calibri" pitchFamily="34" charset="0"/>
            </a:endParaRPr>
          </a:p>
          <a:p>
            <a:r>
              <a:rPr lang="en-US" dirty="0">
                <a:solidFill>
                  <a:schemeClr val="bg1"/>
                </a:solidFill>
                <a:effectLst>
                  <a:outerShdw blurRad="38100" dist="38100" dir="2700000" algn="tl">
                    <a:srgbClr val="C0C0C0"/>
                  </a:outerShdw>
                </a:effectLst>
                <a:latin typeface="Calibri" pitchFamily="34" charset="0"/>
              </a:rPr>
              <a:t>Bryan Blair</a:t>
            </a:r>
          </a:p>
          <a:p>
            <a:r>
              <a:rPr lang="en-US" dirty="0">
                <a:solidFill>
                  <a:schemeClr val="bg1"/>
                </a:solidFill>
                <a:effectLst>
                  <a:outerShdw blurRad="38100" dist="38100" dir="2700000" algn="tl">
                    <a:srgbClr val="C0C0C0"/>
                  </a:outerShdw>
                </a:effectLst>
                <a:latin typeface="Calibri" pitchFamily="34" charset="0"/>
              </a:rPr>
              <a:t>NASA/GSFC</a:t>
            </a:r>
          </a:p>
          <a:p>
            <a:r>
              <a:rPr lang="en-US" dirty="0">
                <a:solidFill>
                  <a:schemeClr val="bg1"/>
                </a:solidFill>
                <a:effectLst>
                  <a:outerShdw blurRad="38100" dist="38100" dir="2700000" algn="tl">
                    <a:srgbClr val="C0C0C0"/>
                  </a:outerShdw>
                </a:effectLst>
                <a:latin typeface="Calibri" pitchFamily="34" charset="0"/>
              </a:rPr>
              <a:t>Laser Remote Sensing Laboratory</a:t>
            </a:r>
          </a:p>
          <a:p>
            <a:endParaRPr lang="en-US"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8643.JPG"/>
          <p:cNvPicPr>
            <a:picLocks noChangeAspect="1"/>
          </p:cNvPicPr>
          <p:nvPr/>
        </p:nvPicPr>
        <p:blipFill>
          <a:blip r:embed="rId2" cstate="print"/>
          <a:srcRect l="8862" t="16327" r="17413" b="29150"/>
          <a:stretch>
            <a:fillRect/>
          </a:stretch>
        </p:blipFill>
        <p:spPr bwMode="auto">
          <a:xfrm flipH="1">
            <a:off x="5024780" y="4273747"/>
            <a:ext cx="4059217" cy="2511984"/>
          </a:xfrm>
          <a:prstGeom prst="rect">
            <a:avLst/>
          </a:prstGeom>
          <a:ln>
            <a:noFill/>
          </a:ln>
          <a:effectLst>
            <a:softEdge rad="112500"/>
          </a:effectLst>
        </p:spPr>
      </p:pic>
      <p:pic>
        <p:nvPicPr>
          <p:cNvPr id="14339" name="Picture 7" descr="LVISlogo_small_trans_480px.png"/>
          <p:cNvPicPr>
            <a:picLocks noChangeAspect="1"/>
          </p:cNvPicPr>
          <p:nvPr/>
        </p:nvPicPr>
        <p:blipFill>
          <a:blip r:embed="rId3" cstate="print"/>
          <a:srcRect/>
          <a:stretch>
            <a:fillRect/>
          </a:stretch>
        </p:blipFill>
        <p:spPr bwMode="auto">
          <a:xfrm>
            <a:off x="100013" y="52388"/>
            <a:ext cx="1573212" cy="1577975"/>
          </a:xfrm>
          <a:prstGeom prst="rect">
            <a:avLst/>
          </a:prstGeom>
          <a:noFill/>
          <a:ln w="9525">
            <a:noFill/>
            <a:miter lim="800000"/>
            <a:headEnd/>
            <a:tailEnd/>
          </a:ln>
        </p:spPr>
      </p:pic>
      <p:pic>
        <p:nvPicPr>
          <p:cNvPr id="6" name="Picture 5" descr="IMG_8719.JPG"/>
          <p:cNvPicPr>
            <a:picLocks noChangeAspect="1"/>
          </p:cNvPicPr>
          <p:nvPr/>
        </p:nvPicPr>
        <p:blipFill>
          <a:blip r:embed="rId4" cstate="print"/>
          <a:stretch>
            <a:fillRect/>
          </a:stretch>
        </p:blipFill>
        <p:spPr>
          <a:xfrm>
            <a:off x="5002694" y="1411053"/>
            <a:ext cx="4088467" cy="3065897"/>
          </a:xfrm>
          <a:prstGeom prst="rect">
            <a:avLst/>
          </a:prstGeom>
          <a:effectLst>
            <a:softEdge rad="127000"/>
          </a:effectLst>
        </p:spPr>
      </p:pic>
      <p:sp>
        <p:nvSpPr>
          <p:cNvPr id="14341" name="TextBox 9"/>
          <p:cNvSpPr txBox="1">
            <a:spLocks noChangeArrowheads="1"/>
          </p:cNvSpPr>
          <p:nvPr/>
        </p:nvSpPr>
        <p:spPr bwMode="auto">
          <a:xfrm>
            <a:off x="1562100" y="109538"/>
            <a:ext cx="6043613" cy="954087"/>
          </a:xfrm>
          <a:prstGeom prst="rect">
            <a:avLst/>
          </a:prstGeom>
          <a:noFill/>
          <a:ln w="9525">
            <a:noFill/>
            <a:miter lim="800000"/>
            <a:headEnd/>
            <a:tailEnd/>
          </a:ln>
        </p:spPr>
        <p:txBody>
          <a:bodyPr>
            <a:spAutoFit/>
          </a:bodyPr>
          <a:lstStyle/>
          <a:p>
            <a:pPr algn="ctr"/>
            <a:r>
              <a:rPr lang="en-US" sz="2800" b="1" dirty="0">
                <a:latin typeface="Calibri" pitchFamily="34" charset="0"/>
              </a:rPr>
              <a:t>NASA’s Land, Vegetation and Ice Sensor on the Global Hawk (LVIS-GH) </a:t>
            </a:r>
          </a:p>
        </p:txBody>
      </p:sp>
      <p:sp>
        <p:nvSpPr>
          <p:cNvPr id="14342" name="TextBox 10"/>
          <p:cNvSpPr txBox="1">
            <a:spLocks noChangeArrowheads="1"/>
          </p:cNvSpPr>
          <p:nvPr/>
        </p:nvSpPr>
        <p:spPr bwMode="auto">
          <a:xfrm>
            <a:off x="147638" y="1554163"/>
            <a:ext cx="6638925" cy="5618162"/>
          </a:xfrm>
          <a:prstGeom prst="rect">
            <a:avLst/>
          </a:prstGeom>
          <a:noFill/>
          <a:ln w="9525">
            <a:noFill/>
            <a:miter lim="800000"/>
            <a:headEnd/>
            <a:tailEnd/>
          </a:ln>
        </p:spPr>
        <p:txBody>
          <a:bodyPr>
            <a:spAutoFit/>
          </a:bodyPr>
          <a:lstStyle/>
          <a:p>
            <a:pPr marL="285750" indent="-285750">
              <a:buClr>
                <a:srgbClr val="FF0000"/>
              </a:buClr>
            </a:pPr>
            <a:r>
              <a:rPr lang="en-US" sz="2000" dirty="0">
                <a:latin typeface="Calibri" pitchFamily="34" charset="0"/>
              </a:rPr>
              <a:t>Multi-year effort to replicate NASA’s LVIS sensor </a:t>
            </a:r>
          </a:p>
          <a:p>
            <a:pPr marL="285750" indent="-285750">
              <a:buClr>
                <a:srgbClr val="FF0000"/>
              </a:buClr>
            </a:pPr>
            <a:r>
              <a:rPr lang="en-US" sz="2000" dirty="0">
                <a:latin typeface="Calibri" pitchFamily="34" charset="0"/>
              </a:rPr>
              <a:t>for operation on the Global Hawk UAV</a:t>
            </a:r>
          </a:p>
          <a:p>
            <a:pPr marL="285750" indent="-285750">
              <a:spcAft>
                <a:spcPts val="1800"/>
              </a:spcAft>
              <a:buClr>
                <a:srgbClr val="FF0000"/>
              </a:buClr>
            </a:pPr>
            <a:r>
              <a:rPr lang="en-US" sz="2000" dirty="0">
                <a:latin typeface="Calibri" pitchFamily="34" charset="0"/>
              </a:rPr>
              <a:t>at 65,000’ altitude for up 30 hrs.</a:t>
            </a:r>
          </a:p>
          <a:p>
            <a:pPr marL="285750" indent="-285750">
              <a:buClr>
                <a:srgbClr val="FF0000"/>
              </a:buClr>
            </a:pPr>
            <a:r>
              <a:rPr lang="en-US" sz="2000" dirty="0">
                <a:latin typeface="Calibri" pitchFamily="34" charset="0"/>
              </a:rPr>
              <a:t>LVIS-GH </a:t>
            </a:r>
            <a:r>
              <a:rPr lang="en-US" sz="2000" dirty="0" err="1">
                <a:latin typeface="Calibri" pitchFamily="34" charset="0"/>
              </a:rPr>
              <a:t>vs</a:t>
            </a:r>
            <a:r>
              <a:rPr lang="en-US" sz="2000" dirty="0">
                <a:latin typeface="Calibri" pitchFamily="34" charset="0"/>
              </a:rPr>
              <a:t> </a:t>
            </a:r>
            <a:r>
              <a:rPr lang="en-US" sz="2000" dirty="0" smtClean="0">
                <a:latin typeface="Calibri" pitchFamily="34" charset="0"/>
              </a:rPr>
              <a:t>LVIS*:</a:t>
            </a:r>
            <a:endParaRPr lang="en-US" sz="2000" dirty="0">
              <a:latin typeface="Calibri" pitchFamily="34" charset="0"/>
            </a:endParaRPr>
          </a:p>
          <a:p>
            <a:pPr marL="285750" indent="-285750">
              <a:buClr>
                <a:srgbClr val="FF0000"/>
              </a:buClr>
              <a:buFont typeface="Wingdings" pitchFamily="-65" charset="2"/>
              <a:buChar char="§"/>
            </a:pPr>
            <a:r>
              <a:rPr lang="en-US" sz="2000" dirty="0">
                <a:latin typeface="Calibri" pitchFamily="34" charset="0"/>
              </a:rPr>
              <a:t>Records full transmit and receive waveforms</a:t>
            </a:r>
          </a:p>
          <a:p>
            <a:pPr marL="285750" indent="-285750">
              <a:buClr>
                <a:srgbClr val="FF0000"/>
              </a:buClr>
              <a:buFont typeface="Wingdings" pitchFamily="-65" charset="2"/>
              <a:buChar char="§"/>
            </a:pPr>
            <a:r>
              <a:rPr lang="en-US" sz="2000" dirty="0">
                <a:latin typeface="Calibri" pitchFamily="34" charset="0"/>
              </a:rPr>
              <a:t>Wider swath (4 km vs. 2 km)</a:t>
            </a:r>
          </a:p>
          <a:p>
            <a:pPr marL="285750" indent="-285750">
              <a:buClr>
                <a:srgbClr val="FF0000"/>
              </a:buClr>
              <a:buFont typeface="Wingdings" pitchFamily="-65" charset="2"/>
              <a:buChar char="§"/>
            </a:pPr>
            <a:r>
              <a:rPr lang="en-US" sz="2000" dirty="0">
                <a:latin typeface="Calibri" pitchFamily="34" charset="0"/>
              </a:rPr>
              <a:t>Smaller footprints (15 m vs. 20 m)</a:t>
            </a:r>
          </a:p>
          <a:p>
            <a:pPr marL="285750" indent="-285750">
              <a:buClr>
                <a:srgbClr val="FF0000"/>
              </a:buClr>
              <a:buFont typeface="Wingdings" pitchFamily="-65" charset="2"/>
              <a:buChar char="§"/>
            </a:pPr>
            <a:r>
              <a:rPr lang="en-US" sz="2000" dirty="0">
                <a:latin typeface="Calibri" pitchFamily="34" charset="0"/>
              </a:rPr>
              <a:t>Better vertical resolution</a:t>
            </a:r>
          </a:p>
          <a:p>
            <a:pPr marL="285750" indent="-285750">
              <a:buClr>
                <a:srgbClr val="FF0000"/>
              </a:buClr>
              <a:buFont typeface="Wingdings" pitchFamily="-65" charset="2"/>
              <a:buChar char="§"/>
            </a:pPr>
            <a:r>
              <a:rPr lang="en-US" sz="2000" dirty="0">
                <a:latin typeface="Calibri" pitchFamily="34" charset="0"/>
              </a:rPr>
              <a:t>Wider dynamic range (3 detector receiver, </a:t>
            </a:r>
          </a:p>
          <a:p>
            <a:pPr marL="285750" indent="-285750">
              <a:buClr>
                <a:srgbClr val="FF0000"/>
              </a:buClr>
            </a:pPr>
            <a:r>
              <a:rPr lang="en-US" sz="2000" dirty="0">
                <a:latin typeface="Calibri" pitchFamily="34" charset="0"/>
              </a:rPr>
              <a:t>       adds 100X more dynamic range, </a:t>
            </a:r>
          </a:p>
          <a:p>
            <a:pPr marL="285750" indent="-285750">
              <a:spcAft>
                <a:spcPts val="1200"/>
              </a:spcAft>
              <a:buClr>
                <a:srgbClr val="FF0000"/>
              </a:buClr>
            </a:pPr>
            <a:r>
              <a:rPr lang="en-US" sz="2000" dirty="0">
                <a:latin typeface="Calibri" pitchFamily="34" charset="0"/>
              </a:rPr>
              <a:t>          no saturation)</a:t>
            </a:r>
          </a:p>
          <a:p>
            <a:pPr marL="285750" indent="-285750">
              <a:buClr>
                <a:srgbClr val="FF0000"/>
              </a:buClr>
            </a:pPr>
            <a:r>
              <a:rPr lang="en-US" sz="2000" dirty="0">
                <a:latin typeface="Calibri" pitchFamily="34" charset="0"/>
              </a:rPr>
              <a:t>Higher altitude and longer flight duration of </a:t>
            </a:r>
          </a:p>
          <a:p>
            <a:pPr marL="285750" indent="-285750">
              <a:buClr>
                <a:srgbClr val="FF0000"/>
              </a:buClr>
            </a:pPr>
            <a:r>
              <a:rPr lang="en-US" sz="2000" dirty="0">
                <a:latin typeface="Calibri" pitchFamily="34" charset="0"/>
              </a:rPr>
              <a:t>Global Hawk UAV provides tremendous coverage:</a:t>
            </a:r>
          </a:p>
          <a:p>
            <a:pPr marL="287338" lvl="1" indent="-287338">
              <a:buClr>
                <a:srgbClr val="FF0000"/>
              </a:buClr>
              <a:buFont typeface="Wingdings" pitchFamily="-65" charset="2"/>
              <a:buChar char="§"/>
            </a:pPr>
            <a:r>
              <a:rPr lang="en-US" dirty="0">
                <a:latin typeface="Calibri" pitchFamily="34" charset="0"/>
              </a:rPr>
              <a:t>2,400 km</a:t>
            </a:r>
            <a:r>
              <a:rPr lang="en-US" baseline="30000" dirty="0">
                <a:latin typeface="Calibri" pitchFamily="34" charset="0"/>
              </a:rPr>
              <a:t>2</a:t>
            </a:r>
            <a:r>
              <a:rPr lang="en-US" dirty="0">
                <a:latin typeface="Calibri" pitchFamily="34" charset="0"/>
              </a:rPr>
              <a:t>/hour for up to 28 hours (Global Hawk)  </a:t>
            </a:r>
          </a:p>
          <a:p>
            <a:pPr marL="287338" lvl="1" indent="-287338">
              <a:buClr>
                <a:srgbClr val="FF0000"/>
              </a:buClr>
              <a:buFont typeface="Wingdings" pitchFamily="-65" charset="2"/>
              <a:buChar char="§"/>
            </a:pPr>
            <a:r>
              <a:rPr lang="en-US" dirty="0">
                <a:latin typeface="Calibri" pitchFamily="34" charset="0"/>
              </a:rPr>
              <a:t>Compared to 1,000 km</a:t>
            </a:r>
            <a:r>
              <a:rPr lang="en-US" baseline="30000" dirty="0">
                <a:latin typeface="Calibri" pitchFamily="34" charset="0"/>
              </a:rPr>
              <a:t>2</a:t>
            </a:r>
            <a:r>
              <a:rPr lang="en-US" dirty="0">
                <a:latin typeface="Calibri" pitchFamily="34" charset="0"/>
              </a:rPr>
              <a:t>/hour for 10 hours  (G-V), </a:t>
            </a:r>
          </a:p>
          <a:p>
            <a:pPr marL="287338" lvl="1" indent="-287338">
              <a:buClr>
                <a:srgbClr val="FF0000"/>
              </a:buClr>
            </a:pPr>
            <a:r>
              <a:rPr lang="en-US" dirty="0">
                <a:latin typeface="Calibri" pitchFamily="34" charset="0"/>
              </a:rPr>
              <a:t>         or 700 km</a:t>
            </a:r>
            <a:r>
              <a:rPr lang="en-US" baseline="30000" dirty="0">
                <a:latin typeface="Calibri" pitchFamily="34" charset="0"/>
              </a:rPr>
              <a:t>2</a:t>
            </a:r>
            <a:r>
              <a:rPr lang="en-US" dirty="0">
                <a:latin typeface="Calibri" pitchFamily="34" charset="0"/>
              </a:rPr>
              <a:t>/hour for 4 hours (</a:t>
            </a:r>
            <a:r>
              <a:rPr lang="en-US" dirty="0" err="1">
                <a:latin typeface="Calibri" pitchFamily="34" charset="0"/>
              </a:rPr>
              <a:t>KingAir</a:t>
            </a:r>
            <a:r>
              <a:rPr lang="en-US" dirty="0">
                <a:latin typeface="Calibri" pitchFamily="34" charset="0"/>
              </a:rPr>
              <a:t> B-200)</a:t>
            </a:r>
          </a:p>
          <a:p>
            <a:pPr marL="285750" indent="-285750">
              <a:buClr>
                <a:srgbClr val="FF0000"/>
              </a:buClr>
              <a:buFont typeface="Wingdings" pitchFamily="-65" charset="2"/>
              <a:buChar char="§"/>
            </a:pPr>
            <a:endParaRPr lang="en-US" sz="2000" dirty="0">
              <a:latin typeface="Calibri" pitchFamily="34" charset="0"/>
            </a:endParaRPr>
          </a:p>
        </p:txBody>
      </p:sp>
      <p:pic>
        <p:nvPicPr>
          <p:cNvPr id="14343" name="Picture 1006"/>
          <p:cNvPicPr>
            <a:picLocks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59638" y="11113"/>
            <a:ext cx="2085975" cy="1755775"/>
          </a:xfrm>
          <a:prstGeom prst="rect">
            <a:avLst/>
          </a:prstGeom>
          <a:noFill/>
          <a:ln w="9525">
            <a:noFill/>
            <a:miter lim="800000"/>
            <a:headEnd/>
            <a:tailEnd/>
          </a:ln>
        </p:spPr>
      </p:pic>
      <p:cxnSp>
        <p:nvCxnSpPr>
          <p:cNvPr id="8" name="Straight Arrow Connector 7"/>
          <p:cNvCxnSpPr/>
          <p:nvPr/>
        </p:nvCxnSpPr>
        <p:spPr>
          <a:xfrm flipH="1">
            <a:off x="3733800" y="3505200"/>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14800" y="3810000"/>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4114800"/>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514600" y="5029200"/>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81600" y="6096000"/>
            <a:ext cx="5334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mdres1200 small.jpg"/>
          <p:cNvPicPr>
            <a:picLocks noChangeAspect="1"/>
          </p:cNvPicPr>
          <p:nvPr/>
        </p:nvPicPr>
        <p:blipFill>
          <a:blip r:embed="rId2" cstate="print">
            <a:clrChange>
              <a:clrFrom>
                <a:srgbClr val="FFFFFF"/>
              </a:clrFrom>
              <a:clrTo>
                <a:srgbClr val="FFFFFF">
                  <a:alpha val="0"/>
                </a:srgbClr>
              </a:clrTo>
            </a:clrChange>
          </a:blip>
          <a:srcRect r="7361"/>
          <a:stretch>
            <a:fillRect/>
          </a:stretch>
        </p:blipFill>
        <p:spPr bwMode="auto">
          <a:xfrm>
            <a:off x="5018088" y="1247775"/>
            <a:ext cx="4070350" cy="5686425"/>
          </a:xfrm>
          <a:prstGeom prst="rect">
            <a:avLst/>
          </a:prstGeom>
          <a:noFill/>
          <a:ln w="9525">
            <a:noFill/>
            <a:miter lim="800000"/>
            <a:headEnd/>
            <a:tailEnd/>
          </a:ln>
        </p:spPr>
      </p:pic>
      <p:sp>
        <p:nvSpPr>
          <p:cNvPr id="15363" name="TextBox 3"/>
          <p:cNvSpPr txBox="1">
            <a:spLocks noChangeArrowheads="1"/>
          </p:cNvSpPr>
          <p:nvPr/>
        </p:nvSpPr>
        <p:spPr bwMode="auto">
          <a:xfrm>
            <a:off x="246063" y="1231900"/>
            <a:ext cx="5049837" cy="5846763"/>
          </a:xfrm>
          <a:prstGeom prst="rect">
            <a:avLst/>
          </a:prstGeom>
          <a:noFill/>
          <a:ln w="9525">
            <a:noFill/>
            <a:miter lim="800000"/>
            <a:headEnd/>
            <a:tailEnd/>
          </a:ln>
        </p:spPr>
        <p:txBody>
          <a:bodyPr>
            <a:spAutoFit/>
          </a:bodyPr>
          <a:lstStyle/>
          <a:p>
            <a:pPr>
              <a:buClr>
                <a:srgbClr val="FF0000"/>
              </a:buClr>
            </a:pPr>
            <a:endParaRPr lang="en-US" b="1">
              <a:latin typeface="Calibri" pitchFamily="34" charset="0"/>
            </a:endParaRPr>
          </a:p>
          <a:p>
            <a:pPr>
              <a:buClr>
                <a:srgbClr val="FF0000"/>
              </a:buClr>
            </a:pPr>
            <a:r>
              <a:rPr lang="en-US" b="1">
                <a:latin typeface="Calibri" pitchFamily="34" charset="0"/>
              </a:rPr>
              <a:t>Full-waveform, highly-sensitive swath-mapping laser altimeter</a:t>
            </a:r>
          </a:p>
          <a:p>
            <a:pPr>
              <a:buClr>
                <a:srgbClr val="FF0000"/>
              </a:buClr>
              <a:buFont typeface="Wingdings" pitchFamily="-65" charset="2"/>
              <a:buChar char="§"/>
            </a:pPr>
            <a:endParaRPr lang="en-US" b="1">
              <a:latin typeface="Calibri" pitchFamily="34" charset="0"/>
            </a:endParaRPr>
          </a:p>
          <a:p>
            <a:pPr>
              <a:buClr>
                <a:srgbClr val="FF0000"/>
              </a:buClr>
            </a:pPr>
            <a:r>
              <a:rPr lang="en-US" b="1">
                <a:latin typeface="Calibri" pitchFamily="34" charset="0"/>
              </a:rPr>
              <a:t>Maps ground topography, canopy height and vertical structure profile for estimating Biomass and quantifying changes in structure, for example. </a:t>
            </a:r>
          </a:p>
          <a:p>
            <a:pPr>
              <a:buClr>
                <a:srgbClr val="FF0000"/>
              </a:buClr>
              <a:buFont typeface="Wingdings" pitchFamily="-65" charset="2"/>
              <a:buChar char="§"/>
            </a:pPr>
            <a:endParaRPr lang="en-US" b="1">
              <a:latin typeface="Calibri" pitchFamily="34" charset="0"/>
            </a:endParaRPr>
          </a:p>
          <a:p>
            <a:pPr>
              <a:buClr>
                <a:srgbClr val="FF0000"/>
              </a:buClr>
            </a:pPr>
            <a:r>
              <a:rPr lang="en-US" b="1">
                <a:latin typeface="Calibri" pitchFamily="34" charset="0"/>
              </a:rPr>
              <a:t>~1 m horizontal location accuracy</a:t>
            </a:r>
          </a:p>
          <a:p>
            <a:pPr>
              <a:buClr>
                <a:srgbClr val="FF0000"/>
              </a:buClr>
              <a:buFont typeface="Wingdings" pitchFamily="-65" charset="2"/>
              <a:buChar char="§"/>
            </a:pPr>
            <a:endParaRPr lang="en-US" b="1">
              <a:latin typeface="Calibri" pitchFamily="34" charset="0"/>
            </a:endParaRPr>
          </a:p>
          <a:p>
            <a:pPr>
              <a:buClr>
                <a:srgbClr val="FF0000"/>
              </a:buClr>
            </a:pPr>
            <a:r>
              <a:rPr lang="en-US" b="1">
                <a:latin typeface="Calibri" pitchFamily="34" charset="0"/>
              </a:rPr>
              <a:t>Current status:</a:t>
            </a:r>
          </a:p>
          <a:p>
            <a:pPr marL="742950" lvl="1" indent="-285750">
              <a:buClr>
                <a:srgbClr val="FF0000"/>
              </a:buClr>
              <a:buFont typeface="Wingdings" pitchFamily="-65" charset="2"/>
              <a:buChar char="§"/>
            </a:pPr>
            <a:r>
              <a:rPr lang="en-US" b="1">
                <a:latin typeface="Calibri" pitchFamily="34" charset="0"/>
              </a:rPr>
              <a:t>Instrument complete</a:t>
            </a:r>
          </a:p>
          <a:p>
            <a:pPr marL="742950" lvl="1" indent="-285750">
              <a:buClr>
                <a:srgbClr val="FF0000"/>
              </a:buClr>
              <a:buFont typeface="Wingdings" pitchFamily="-65" charset="2"/>
              <a:buChar char="§"/>
            </a:pPr>
            <a:r>
              <a:rPr lang="en-US" b="1">
                <a:latin typeface="Calibri" pitchFamily="34" charset="0"/>
              </a:rPr>
              <a:t>Environmental testing complete</a:t>
            </a:r>
          </a:p>
          <a:p>
            <a:pPr marL="742950" lvl="1" indent="-285750">
              <a:buClr>
                <a:srgbClr val="FF0000"/>
              </a:buClr>
              <a:buFont typeface="Wingdings" pitchFamily="-65" charset="2"/>
              <a:buChar char="§"/>
            </a:pPr>
            <a:r>
              <a:rPr lang="en-US" b="1">
                <a:latin typeface="Calibri" pitchFamily="34" charset="0"/>
              </a:rPr>
              <a:t>Installation, compatibility testing (with UAVSAR), and test flights in May</a:t>
            </a:r>
          </a:p>
          <a:p>
            <a:pPr marL="742950" lvl="1" indent="-285750">
              <a:buClr>
                <a:srgbClr val="FF0000"/>
              </a:buClr>
              <a:buFont typeface="Wingdings" pitchFamily="-65" charset="2"/>
              <a:buChar char="§"/>
            </a:pPr>
            <a:r>
              <a:rPr lang="en-US" b="1">
                <a:latin typeface="Calibri" pitchFamily="34" charset="0"/>
              </a:rPr>
              <a:t>Potential science flight to Canada/Canadian Arctic in June</a:t>
            </a:r>
          </a:p>
          <a:p>
            <a:pPr marL="742950" lvl="1" indent="-285750">
              <a:buClr>
                <a:srgbClr val="FF0000"/>
              </a:buClr>
              <a:buFont typeface="Wingdings" pitchFamily="-65" charset="2"/>
              <a:buChar char="§"/>
            </a:pPr>
            <a:endParaRPr lang="en-US" b="1">
              <a:latin typeface="Calibri" pitchFamily="34" charset="0"/>
            </a:endParaRPr>
          </a:p>
          <a:p>
            <a:pPr>
              <a:buClr>
                <a:srgbClr val="FF0000"/>
              </a:buClr>
            </a:pPr>
            <a:r>
              <a:rPr lang="en-US" sz="1600">
                <a:latin typeface="Calibri" pitchFamily="34" charset="0"/>
              </a:rPr>
              <a:t>(Image to the right: Ground elevation (left) and Vertical Extent (right) collected by LVIS over Central Maryland)</a:t>
            </a:r>
          </a:p>
          <a:p>
            <a:pPr>
              <a:buClr>
                <a:srgbClr val="FF0000"/>
              </a:buClr>
              <a:buFont typeface="Wingdings" pitchFamily="-65" charset="2"/>
              <a:buChar char="§"/>
            </a:pPr>
            <a:endParaRPr lang="en-US" b="1">
              <a:latin typeface="Calibri" pitchFamily="34" charset="0"/>
            </a:endParaRPr>
          </a:p>
        </p:txBody>
      </p:sp>
      <p:pic>
        <p:nvPicPr>
          <p:cNvPr id="15364" name="Picture 7" descr="LVISlogo_small_trans_480px.png"/>
          <p:cNvPicPr>
            <a:picLocks noChangeAspect="1"/>
          </p:cNvPicPr>
          <p:nvPr/>
        </p:nvPicPr>
        <p:blipFill>
          <a:blip r:embed="rId3" cstate="print"/>
          <a:srcRect/>
          <a:stretch>
            <a:fillRect/>
          </a:stretch>
        </p:blipFill>
        <p:spPr bwMode="auto">
          <a:xfrm>
            <a:off x="100013" y="52388"/>
            <a:ext cx="1462087" cy="1466850"/>
          </a:xfrm>
          <a:prstGeom prst="rect">
            <a:avLst/>
          </a:prstGeom>
          <a:noFill/>
          <a:ln w="9525">
            <a:noFill/>
            <a:miter lim="800000"/>
            <a:headEnd/>
            <a:tailEnd/>
          </a:ln>
        </p:spPr>
      </p:pic>
      <p:sp>
        <p:nvSpPr>
          <p:cNvPr id="15365" name="TextBox 9"/>
          <p:cNvSpPr txBox="1">
            <a:spLocks noChangeArrowheads="1"/>
          </p:cNvSpPr>
          <p:nvPr/>
        </p:nvSpPr>
        <p:spPr bwMode="auto">
          <a:xfrm>
            <a:off x="1562100" y="109538"/>
            <a:ext cx="6043613" cy="954087"/>
          </a:xfrm>
          <a:prstGeom prst="rect">
            <a:avLst/>
          </a:prstGeom>
          <a:noFill/>
          <a:ln w="9525">
            <a:noFill/>
            <a:miter lim="800000"/>
            <a:headEnd/>
            <a:tailEnd/>
          </a:ln>
        </p:spPr>
        <p:txBody>
          <a:bodyPr>
            <a:spAutoFit/>
          </a:bodyPr>
          <a:lstStyle/>
          <a:p>
            <a:pPr algn="ctr"/>
            <a:r>
              <a:rPr lang="en-US" sz="2800" b="1">
                <a:latin typeface="Calibri" pitchFamily="34" charset="0"/>
              </a:rPr>
              <a:t>NASA’s Land, Vegetation and Ice Sensor on the Global Hawk (LVIS-GH) </a:t>
            </a:r>
          </a:p>
        </p:txBody>
      </p:sp>
      <p:pic>
        <p:nvPicPr>
          <p:cNvPr id="15366" name="Picture 1006"/>
          <p:cNvPicPr>
            <a:picLocks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553325" y="11113"/>
            <a:ext cx="1792288" cy="1508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avsar_logo.jpg"/>
          <p:cNvPicPr>
            <a:picLocks noChangeAspect="1"/>
          </p:cNvPicPr>
          <p:nvPr/>
        </p:nvPicPr>
        <p:blipFill>
          <a:blip r:embed="rId3" cstate="print"/>
          <a:stretch>
            <a:fillRect/>
          </a:stretch>
        </p:blipFill>
        <p:spPr>
          <a:xfrm>
            <a:off x="0" y="0"/>
            <a:ext cx="9144000" cy="925286"/>
          </a:xfrm>
          <a:prstGeom prst="rect">
            <a:avLst/>
          </a:prstGeom>
        </p:spPr>
      </p:pic>
      <p:pic>
        <p:nvPicPr>
          <p:cNvPr id="6" name="Picture 5" descr="Zone_25_layou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38" y="904875"/>
            <a:ext cx="5208587" cy="294798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stretch>
            <a:fillRect/>
          </a:stretch>
        </p:blipFill>
        <p:spPr>
          <a:xfrm>
            <a:off x="427038" y="3995738"/>
            <a:ext cx="3492500" cy="2365375"/>
          </a:xfrm>
          <a:prstGeom prst="rect">
            <a:avLst/>
          </a:prstGeom>
          <a:ln>
            <a:noFill/>
          </a:ln>
          <a:effectLst>
            <a:outerShdw blurRad="292100" dist="139700" dir="2700000" algn="tl" rotWithShape="0">
              <a:srgbClr val="333333">
                <a:alpha val="65000"/>
              </a:srgbClr>
            </a:outerShdw>
          </a:effectLst>
        </p:spPr>
      </p:pic>
      <p:sp>
        <p:nvSpPr>
          <p:cNvPr id="53251" name="Rectangle 2"/>
          <p:cNvSpPr>
            <a:spLocks noGrp="1" noChangeArrowheads="1"/>
          </p:cNvSpPr>
          <p:nvPr>
            <p:ph type="title"/>
          </p:nvPr>
        </p:nvSpPr>
        <p:spPr>
          <a:xfrm>
            <a:off x="1558925" y="-111125"/>
            <a:ext cx="5969000" cy="990600"/>
          </a:xfrm>
        </p:spPr>
        <p:txBody>
          <a:bodyPr>
            <a:normAutofit/>
          </a:bodyPr>
          <a:lstStyle/>
          <a:p>
            <a:pPr eaLnBrk="1" hangingPunct="1">
              <a:lnSpc>
                <a:spcPct val="90000"/>
              </a:lnSpc>
            </a:pPr>
            <a:r>
              <a:rPr lang="en-US" sz="3200" b="1" dirty="0">
                <a:latin typeface="Times New Roman" pitchFamily="18" charset="0"/>
                <a:ea typeface="ＭＳ Ｐゴシック" charset="0"/>
                <a:cs typeface="Times New Roman" pitchFamily="18" charset="0"/>
              </a:rPr>
              <a:t>UAVSAR: Global Hawk Payload Bay 25 Configuration</a:t>
            </a:r>
          </a:p>
        </p:txBody>
      </p:sp>
      <p:sp>
        <p:nvSpPr>
          <p:cNvPr id="58379" name="TextBox 30"/>
          <p:cNvSpPr txBox="1">
            <a:spLocks noChangeArrowheads="1"/>
          </p:cNvSpPr>
          <p:nvPr/>
        </p:nvSpPr>
        <p:spPr bwMode="auto">
          <a:xfrm>
            <a:off x="4216400" y="1070709"/>
            <a:ext cx="484632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fontAlgn="base">
              <a:spcBef>
                <a:spcPct val="0"/>
              </a:spcBef>
              <a:spcAft>
                <a:spcPct val="0"/>
              </a:spcAft>
              <a:defRPr/>
            </a:pPr>
            <a:r>
              <a:rPr lang="en-US" sz="2400" b="1" spc="50" dirty="0" smtClean="0">
                <a:ln w="12700" cmpd="sng">
                  <a:solidFill>
                    <a:srgbClr val="2D2D8A">
                      <a:satMod val="120000"/>
                      <a:shade val="80000"/>
                    </a:srgbClr>
                  </a:solidFill>
                  <a:prstDash val="solid"/>
                </a:ln>
                <a:solidFill>
                  <a:srgbClr val="000090"/>
                </a:solidFill>
                <a:effectLst>
                  <a:glow rad="53100">
                    <a:srgbClr val="2D2D8A">
                      <a:satMod val="180000"/>
                      <a:alpha val="30000"/>
                    </a:srgbClr>
                  </a:glow>
                </a:effectLst>
                <a:cs typeface="Arial" charset="0"/>
              </a:rPr>
              <a:t>L-band GH Configuration:</a:t>
            </a:r>
          </a:p>
          <a:p>
            <a:pPr defTabSz="914400" fontAlgn="base">
              <a:lnSpc>
                <a:spcPct val="110000"/>
              </a:lnSpc>
              <a:spcBef>
                <a:spcPct val="0"/>
              </a:spcBef>
              <a:spcAft>
                <a:spcPct val="0"/>
              </a:spcAft>
              <a:defRPr/>
            </a:pPr>
            <a:r>
              <a:rPr lang="en-US" sz="1800" b="1" spc="50" dirty="0" smtClean="0">
                <a:ln w="12700" cmpd="sng">
                  <a:solidFill>
                    <a:srgbClr val="2D2D8A">
                      <a:satMod val="120000"/>
                      <a:shade val="80000"/>
                    </a:srgbClr>
                  </a:solidFill>
                  <a:prstDash val="solid"/>
                </a:ln>
                <a:solidFill>
                  <a:srgbClr val="000090"/>
                </a:solidFill>
                <a:effectLst>
                  <a:glow rad="53100">
                    <a:srgbClr val="2D2D8A">
                      <a:satMod val="180000"/>
                      <a:alpha val="30000"/>
                    </a:srgbClr>
                  </a:glow>
                </a:effectLst>
                <a:cs typeface="Arial" charset="0"/>
              </a:rPr>
              <a:t>Flight demonstration in May 2013</a:t>
            </a:r>
          </a:p>
        </p:txBody>
      </p:sp>
      <p:sp>
        <p:nvSpPr>
          <p:cNvPr id="53253" name="Text Box 4"/>
          <p:cNvSpPr txBox="1">
            <a:spLocks noChangeArrowheads="1"/>
          </p:cNvSpPr>
          <p:nvPr/>
        </p:nvSpPr>
        <p:spPr bwMode="auto">
          <a:xfrm>
            <a:off x="873125" y="6453188"/>
            <a:ext cx="2774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90"/>
                </a:solidFill>
                <a:latin typeface="Tahoma" charset="0"/>
              </a:rPr>
              <a:t>L-band antenna frame</a:t>
            </a:r>
          </a:p>
        </p:txBody>
      </p:sp>
      <p:cxnSp>
        <p:nvCxnSpPr>
          <p:cNvPr id="53254" name="Straight Arrow Connector 32"/>
          <p:cNvCxnSpPr>
            <a:cxnSpLocks noChangeShapeType="1"/>
          </p:cNvCxnSpPr>
          <p:nvPr/>
        </p:nvCxnSpPr>
        <p:spPr bwMode="auto">
          <a:xfrm flipH="1" flipV="1">
            <a:off x="1198563" y="5842000"/>
            <a:ext cx="173037" cy="619125"/>
          </a:xfrm>
          <a:prstGeom prst="straightConnector1">
            <a:avLst/>
          </a:prstGeom>
          <a:noFill/>
          <a:ln w="19050">
            <a:solidFill>
              <a:srgbClr val="000090"/>
            </a:solidFill>
            <a:round/>
            <a:headEnd/>
            <a:tailEnd type="arrow" w="med" len="med"/>
          </a:ln>
          <a:extLst>
            <a:ext uri="{909E8E84-426E-40dd-AFC4-6F175D3DCCD1}">
              <a14:hiddenFill xmlns:a14="http://schemas.microsoft.com/office/drawing/2010/main">
                <a:noFill/>
              </a14:hiddenFill>
            </a:ext>
          </a:extLst>
        </p:spPr>
      </p:cxnSp>
      <p:sp>
        <p:nvSpPr>
          <p:cNvPr id="53255" name="Text Box 4"/>
          <p:cNvSpPr txBox="1">
            <a:spLocks noChangeArrowheads="1"/>
          </p:cNvSpPr>
          <p:nvPr/>
        </p:nvSpPr>
        <p:spPr bwMode="auto">
          <a:xfrm>
            <a:off x="4703763" y="4238625"/>
            <a:ext cx="3890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90"/>
                </a:solidFill>
                <a:latin typeface="Tahoma" charset="0"/>
              </a:rPr>
              <a:t>Radar backend electronics are mounted upside down to the custom pallet</a:t>
            </a:r>
          </a:p>
        </p:txBody>
      </p:sp>
      <p:pic>
        <p:nvPicPr>
          <p:cNvPr id="3" name="Picture 2"/>
          <p:cNvPicPr>
            <a:picLocks noChangeAspect="1"/>
          </p:cNvPicPr>
          <p:nvPr/>
        </p:nvPicPr>
        <p:blipFill>
          <a:blip r:embed="rId6" cstate="print"/>
          <a:stretch>
            <a:fillRect/>
          </a:stretch>
        </p:blipFill>
        <p:spPr>
          <a:xfrm>
            <a:off x="4968875" y="4759325"/>
            <a:ext cx="3392488" cy="1697038"/>
          </a:xfrm>
          <a:prstGeom prst="rect">
            <a:avLst/>
          </a:prstGeom>
          <a:ln>
            <a:noFill/>
          </a:ln>
          <a:effectLst>
            <a:outerShdw blurRad="292100" dist="139700" dir="2700000" algn="tl" rotWithShape="0">
              <a:srgbClr val="333333">
                <a:alpha val="65000"/>
              </a:srgbClr>
            </a:outerShdw>
          </a:effectLst>
        </p:spPr>
      </p:pic>
      <p:sp>
        <p:nvSpPr>
          <p:cNvPr id="53257" name="Text Box 4"/>
          <p:cNvSpPr txBox="1">
            <a:spLocks noChangeArrowheads="1"/>
          </p:cNvSpPr>
          <p:nvPr/>
        </p:nvSpPr>
        <p:spPr bwMode="auto">
          <a:xfrm>
            <a:off x="3017838" y="6434138"/>
            <a:ext cx="2773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90"/>
                </a:solidFill>
                <a:latin typeface="Tahoma" charset="0"/>
              </a:rPr>
              <a:t>Custom pallet</a:t>
            </a:r>
          </a:p>
        </p:txBody>
      </p:sp>
      <p:cxnSp>
        <p:nvCxnSpPr>
          <p:cNvPr id="53258" name="Straight Arrow Connector 32"/>
          <p:cNvCxnSpPr>
            <a:cxnSpLocks noChangeShapeType="1"/>
          </p:cNvCxnSpPr>
          <p:nvPr/>
        </p:nvCxnSpPr>
        <p:spPr bwMode="auto">
          <a:xfrm flipH="1" flipV="1">
            <a:off x="3149600" y="5629275"/>
            <a:ext cx="173038" cy="619125"/>
          </a:xfrm>
          <a:prstGeom prst="straightConnector1">
            <a:avLst/>
          </a:prstGeom>
          <a:noFill/>
          <a:ln w="19050">
            <a:solidFill>
              <a:srgbClr val="000090"/>
            </a:solidFill>
            <a:round/>
            <a:headEnd/>
            <a:tailEnd type="arrow" w="med" len="med"/>
          </a:ln>
          <a:extLst>
            <a:ext uri="{909E8E84-426E-40dd-AFC4-6F175D3DCCD1}">
              <a14:hiddenFill xmlns:a14="http://schemas.microsoft.com/office/drawing/2010/main">
                <a:noFill/>
              </a14:hiddenFill>
            </a:ext>
          </a:extLst>
        </p:spPr>
      </p:cxnSp>
      <p:sp>
        <p:nvSpPr>
          <p:cNvPr id="53259" name="TextBox 12"/>
          <p:cNvSpPr txBox="1">
            <a:spLocks noChangeArrowheads="1"/>
          </p:cNvSpPr>
          <p:nvPr/>
        </p:nvSpPr>
        <p:spPr bwMode="auto">
          <a:xfrm rot="900000">
            <a:off x="2543175" y="2232025"/>
            <a:ext cx="693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100">
                <a:solidFill>
                  <a:srgbClr val="000090"/>
                </a:solidFill>
                <a:cs typeface="Arial" charset="0"/>
              </a:rPr>
              <a:t>antenna</a:t>
            </a:r>
          </a:p>
        </p:txBody>
      </p:sp>
      <p:sp>
        <p:nvSpPr>
          <p:cNvPr id="53260" name="TextBox 31"/>
          <p:cNvSpPr txBox="1">
            <a:spLocks noChangeArrowheads="1"/>
          </p:cNvSpPr>
          <p:nvPr/>
        </p:nvSpPr>
        <p:spPr bwMode="auto">
          <a:xfrm rot="900000">
            <a:off x="4110038" y="2527300"/>
            <a:ext cx="10144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100">
                <a:solidFill>
                  <a:srgbClr val="000090"/>
                </a:solidFill>
                <a:cs typeface="Arial" charset="0"/>
              </a:rPr>
              <a:t>custom pallet</a:t>
            </a:r>
          </a:p>
        </p:txBody>
      </p:sp>
      <p:cxnSp>
        <p:nvCxnSpPr>
          <p:cNvPr id="53261" name="Straight Arrow Connector 15"/>
          <p:cNvCxnSpPr>
            <a:cxnSpLocks noChangeShapeType="1"/>
            <a:stCxn id="53260" idx="1"/>
          </p:cNvCxnSpPr>
          <p:nvPr/>
        </p:nvCxnSpPr>
        <p:spPr bwMode="auto">
          <a:xfrm flipH="1" flipV="1">
            <a:off x="3759200" y="2438400"/>
            <a:ext cx="368300" cy="88900"/>
          </a:xfrm>
          <a:prstGeom prst="straightConnector1">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cxnSp>
      <p:cxnSp>
        <p:nvCxnSpPr>
          <p:cNvPr id="53262" name="Straight Arrow Connector 36"/>
          <p:cNvCxnSpPr>
            <a:cxnSpLocks noChangeShapeType="1"/>
          </p:cNvCxnSpPr>
          <p:nvPr/>
        </p:nvCxnSpPr>
        <p:spPr bwMode="auto">
          <a:xfrm flipV="1">
            <a:off x="2516188" y="2733675"/>
            <a:ext cx="257175" cy="296863"/>
          </a:xfrm>
          <a:prstGeom prst="straightConnector1">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cxnSp>
      <p:sp>
        <p:nvSpPr>
          <p:cNvPr id="53263" name="TextBox 17"/>
          <p:cNvSpPr txBox="1">
            <a:spLocks noChangeArrowheads="1"/>
          </p:cNvSpPr>
          <p:nvPr/>
        </p:nvSpPr>
        <p:spPr bwMode="auto">
          <a:xfrm>
            <a:off x="1463675" y="2976563"/>
            <a:ext cx="12271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100">
                <a:solidFill>
                  <a:srgbClr val="000090"/>
                </a:solidFill>
                <a:cs typeface="Arial" charset="0"/>
              </a:rPr>
              <a:t>radar electronics</a:t>
            </a:r>
          </a:p>
        </p:txBody>
      </p:sp>
      <p:sp>
        <p:nvSpPr>
          <p:cNvPr id="53264" name="Rectangle 1"/>
          <p:cNvSpPr>
            <a:spLocks noChangeArrowheads="1"/>
          </p:cNvSpPr>
          <p:nvPr/>
        </p:nvSpPr>
        <p:spPr bwMode="auto">
          <a:xfrm>
            <a:off x="5324475" y="1874838"/>
            <a:ext cx="37385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4400" eaLnBrk="0" fontAlgn="base" hangingPunct="0">
              <a:spcBef>
                <a:spcPct val="0"/>
              </a:spcBef>
              <a:spcAft>
                <a:spcPct val="0"/>
              </a:spcAft>
              <a:buFont typeface="Wingdings" charset="0"/>
              <a:buChar char="v"/>
            </a:pPr>
            <a:r>
              <a:rPr lang="en-US" sz="1400" b="1">
                <a:solidFill>
                  <a:srgbClr val="000090"/>
                </a:solidFill>
                <a:latin typeface="Arial" charset="0"/>
                <a:ea typeface="ＭＳ Ｐゴシック" charset="0"/>
                <a:cs typeface="ＭＳ Ｐゴシック" charset="0"/>
              </a:rPr>
              <a:t>Provide POLSAR data from the Long Range, High Endurance Global Hawk Uninhabited Aerial Vehicle (UAV).</a:t>
            </a:r>
          </a:p>
          <a:p>
            <a:pPr marL="285750" indent="-285750" defTabSz="914400" eaLnBrk="0" fontAlgn="base" hangingPunct="0">
              <a:spcBef>
                <a:spcPct val="0"/>
              </a:spcBef>
              <a:spcAft>
                <a:spcPct val="0"/>
              </a:spcAft>
              <a:buFont typeface="Wingdings" charset="0"/>
              <a:buChar char="v"/>
            </a:pPr>
            <a:r>
              <a:rPr lang="en-US" sz="1400" b="1">
                <a:solidFill>
                  <a:srgbClr val="000090"/>
                </a:solidFill>
                <a:latin typeface="Arial" charset="0"/>
                <a:ea typeface="ＭＳ Ｐゴシック" charset="0"/>
                <a:cs typeface="ＭＳ Ｐゴシック" charset="0"/>
              </a:rPr>
              <a:t>Provide long range (~ 9000 nmi) to enable data collection of distant areas of interest without complicated deployments.</a:t>
            </a:r>
          </a:p>
          <a:p>
            <a:pPr marL="285750" indent="-285750" defTabSz="914400" eaLnBrk="0" fontAlgn="base" hangingPunct="0">
              <a:spcBef>
                <a:spcPct val="0"/>
              </a:spcBef>
              <a:spcAft>
                <a:spcPct val="0"/>
              </a:spcAft>
              <a:buFont typeface="Wingdings" charset="0"/>
              <a:buChar char="v"/>
            </a:pPr>
            <a:r>
              <a:rPr lang="en-US" sz="1400" b="1">
                <a:solidFill>
                  <a:srgbClr val="000090"/>
                </a:solidFill>
                <a:latin typeface="Arial" charset="0"/>
                <a:ea typeface="ＭＳ Ｐゴシック" charset="0"/>
                <a:cs typeface="ＭＳ Ｐゴシック" charset="0"/>
              </a:rPr>
              <a:t>Provide long term persistent observations of major events like earthquakes and volcanoes. </a:t>
            </a:r>
          </a:p>
        </p:txBody>
      </p:sp>
      <p:sp>
        <p:nvSpPr>
          <p:cNvPr id="53265"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BEAB18BE-0950-4A4F-81A8-4B9D4178F27B}" type="slidenum">
              <a:rPr lang="en-US" sz="1100">
                <a:solidFill>
                  <a:srgbClr val="000090"/>
                </a:solidFill>
              </a:rPr>
              <a:pPr/>
              <a:t>25</a:t>
            </a:fld>
            <a:endParaRPr lang="en-US" sz="1100">
              <a:solidFill>
                <a:srgbClr val="000090"/>
              </a:solidFill>
            </a:endParaRPr>
          </a:p>
        </p:txBody>
      </p:sp>
      <p:sp>
        <p:nvSpPr>
          <p:cNvPr id="20" name="TextBox 19"/>
          <p:cNvSpPr txBox="1"/>
          <p:nvPr/>
        </p:nvSpPr>
        <p:spPr>
          <a:xfrm>
            <a:off x="5257800" y="6488668"/>
            <a:ext cx="3147015"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Bruce Chapman</a:t>
            </a:r>
            <a:endParaRPr lang="en-US"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2909174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irmoss_logo.jpg"/>
          <p:cNvPicPr>
            <a:picLocks noChangeAspect="1"/>
          </p:cNvPicPr>
          <p:nvPr/>
        </p:nvPicPr>
        <p:blipFill>
          <a:blip r:embed="rId4" cstate="print"/>
          <a:stretch>
            <a:fillRect/>
          </a:stretch>
        </p:blipFill>
        <p:spPr>
          <a:xfrm>
            <a:off x="0" y="0"/>
            <a:ext cx="9144000" cy="1022979"/>
          </a:xfrm>
          <a:prstGeom prst="rect">
            <a:avLst/>
          </a:prstGeom>
        </p:spPr>
      </p:pic>
      <p:sp>
        <p:nvSpPr>
          <p:cNvPr id="1027" name="Rectangle 2"/>
          <p:cNvSpPr>
            <a:spLocks noGrp="1" noChangeArrowheads="1"/>
          </p:cNvSpPr>
          <p:nvPr>
            <p:ph type="title"/>
          </p:nvPr>
        </p:nvSpPr>
        <p:spPr>
          <a:xfrm>
            <a:off x="3657600" y="381000"/>
            <a:ext cx="2057400" cy="304800"/>
          </a:xfrm>
        </p:spPr>
        <p:txBody>
          <a:bodyPr>
            <a:normAutofit fontScale="90000"/>
          </a:bodyPr>
          <a:lstStyle/>
          <a:p>
            <a:pPr algn="l" eaLnBrk="1" hangingPunct="1"/>
            <a:r>
              <a:rPr lang="en-US" altLang="ja-JP" sz="3600" b="1" dirty="0" err="1" smtClean="0">
                <a:latin typeface="Times New Roman" pitchFamily="18" charset="0"/>
                <a:ea typeface="ＭＳ Ｐゴシック" pitchFamily="-65" charset="-128"/>
                <a:cs typeface="Times New Roman" pitchFamily="18" charset="0"/>
              </a:rPr>
              <a:t>AirMOSS</a:t>
            </a:r>
            <a:endParaRPr lang="en-US" sz="3600" b="1" dirty="0" smtClean="0">
              <a:latin typeface="Times New Roman" pitchFamily="18" charset="0"/>
              <a:ea typeface="ＭＳ Ｐゴシック" pitchFamily="-65" charset="-128"/>
              <a:cs typeface="Times New Roman" pitchFamily="18" charset="0"/>
            </a:endParaRPr>
          </a:p>
        </p:txBody>
      </p:sp>
      <p:graphicFrame>
        <p:nvGraphicFramePr>
          <p:cNvPr id="1026" name="Object 2"/>
          <p:cNvGraphicFramePr>
            <a:graphicFrameLocks noChangeAspect="1"/>
          </p:cNvGraphicFramePr>
          <p:nvPr/>
        </p:nvGraphicFramePr>
        <p:xfrm>
          <a:off x="457200" y="990600"/>
          <a:ext cx="4776788" cy="2960687"/>
        </p:xfrm>
        <a:graphic>
          <a:graphicData uri="http://schemas.openxmlformats.org/presentationml/2006/ole">
            <mc:AlternateContent xmlns:mc="http://schemas.openxmlformats.org/markup-compatibility/2006">
              <mc:Choice xmlns:v="urn:schemas-microsoft-com:vml" Requires="v">
                <p:oleObj spid="_x0000_s15370" name="Document" r:id="rId6" imgW="3986280" imgH="2468520" progId="Word.Document.8">
                  <p:embed/>
                </p:oleObj>
              </mc:Choice>
              <mc:Fallback>
                <p:oleObj name="Document" r:id="rId6" imgW="3986280" imgH="246852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990600"/>
                        <a:ext cx="4776788" cy="29606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28" name="Text Box 432"/>
          <p:cNvSpPr txBox="1">
            <a:spLocks noChangeArrowheads="1"/>
          </p:cNvSpPr>
          <p:nvPr/>
        </p:nvSpPr>
        <p:spPr bwMode="auto">
          <a:xfrm>
            <a:off x="0" y="1676400"/>
            <a:ext cx="1066800" cy="584200"/>
          </a:xfrm>
          <a:prstGeom prst="rect">
            <a:avLst/>
          </a:prstGeom>
          <a:noFill/>
          <a:ln w="9525">
            <a:noFill/>
            <a:miter lim="800000"/>
            <a:headEnd/>
            <a:tailEnd/>
          </a:ln>
        </p:spPr>
        <p:txBody>
          <a:bodyPr>
            <a:spAutoFit/>
          </a:bodyPr>
          <a:lstStyle/>
          <a:p>
            <a:pPr algn="l"/>
            <a:r>
              <a:rPr lang="en-US" sz="1600" b="0" dirty="0">
                <a:solidFill>
                  <a:srgbClr val="FF0000"/>
                </a:solidFill>
              </a:rPr>
              <a:t>P-band antenna</a:t>
            </a:r>
            <a:endParaRPr lang="en-US" sz="1600" b="0" dirty="0"/>
          </a:p>
        </p:txBody>
      </p:sp>
      <p:pic>
        <p:nvPicPr>
          <p:cNvPr id="1029" name="Picture 7" descr="G3-flying-small"/>
          <p:cNvPicPr>
            <a:picLocks noChangeAspect="1" noChangeArrowheads="1"/>
          </p:cNvPicPr>
          <p:nvPr/>
        </p:nvPicPr>
        <p:blipFill>
          <a:blip r:embed="rId8" cstate="print"/>
          <a:srcRect/>
          <a:stretch>
            <a:fillRect/>
          </a:stretch>
        </p:blipFill>
        <p:spPr bwMode="auto">
          <a:xfrm>
            <a:off x="5562600" y="1600200"/>
            <a:ext cx="3436938" cy="2770188"/>
          </a:xfrm>
          <a:prstGeom prst="rect">
            <a:avLst/>
          </a:prstGeom>
          <a:noFill/>
          <a:ln w="9525">
            <a:noFill/>
            <a:miter lim="800000"/>
            <a:headEnd/>
            <a:tailEnd/>
          </a:ln>
        </p:spPr>
      </p:pic>
      <p:sp>
        <p:nvSpPr>
          <p:cNvPr id="1030" name="Oval 15"/>
          <p:cNvSpPr>
            <a:spLocks noChangeArrowheads="1"/>
          </p:cNvSpPr>
          <p:nvPr/>
        </p:nvSpPr>
        <p:spPr bwMode="auto">
          <a:xfrm>
            <a:off x="6477000" y="2913063"/>
            <a:ext cx="423863" cy="439737"/>
          </a:xfrm>
          <a:prstGeom prst="ellipse">
            <a:avLst/>
          </a:prstGeom>
          <a:noFill/>
          <a:ln w="28575">
            <a:solidFill>
              <a:srgbClr val="FF3300"/>
            </a:solidFill>
            <a:round/>
            <a:headEnd/>
            <a:tailEnd/>
          </a:ln>
        </p:spPr>
        <p:txBody>
          <a:bodyPr wrap="none" anchor="ctr"/>
          <a:lstStyle/>
          <a:p>
            <a:endParaRPr lang="en-US"/>
          </a:p>
        </p:txBody>
      </p:sp>
      <p:sp>
        <p:nvSpPr>
          <p:cNvPr id="1031" name="Line 13"/>
          <p:cNvSpPr>
            <a:spLocks noChangeShapeType="1"/>
          </p:cNvSpPr>
          <p:nvPr/>
        </p:nvSpPr>
        <p:spPr bwMode="auto">
          <a:xfrm>
            <a:off x="152400" y="2743200"/>
            <a:ext cx="396875" cy="347662"/>
          </a:xfrm>
          <a:prstGeom prst="line">
            <a:avLst/>
          </a:prstGeom>
          <a:noFill/>
          <a:ln w="9525">
            <a:solidFill>
              <a:srgbClr val="FF0000"/>
            </a:solidFill>
            <a:round/>
            <a:headEnd/>
            <a:tailEnd type="triangle" w="med" len="med"/>
          </a:ln>
        </p:spPr>
        <p:txBody>
          <a:bodyPr wrap="none" anchor="ctr"/>
          <a:lstStyle/>
          <a:p>
            <a:endParaRPr lang="en-US"/>
          </a:p>
        </p:txBody>
      </p:sp>
      <p:pic>
        <p:nvPicPr>
          <p:cNvPr id="1032" name="Picture 18" descr="UAVSAR-pod-small"/>
          <p:cNvPicPr>
            <a:picLocks noChangeAspect="1" noChangeArrowheads="1"/>
          </p:cNvPicPr>
          <p:nvPr/>
        </p:nvPicPr>
        <p:blipFill>
          <a:blip r:embed="rId9" cstate="print"/>
          <a:srcRect/>
          <a:stretch>
            <a:fillRect/>
          </a:stretch>
        </p:blipFill>
        <p:spPr bwMode="auto">
          <a:xfrm>
            <a:off x="5715000" y="4724400"/>
            <a:ext cx="2895600" cy="1905000"/>
          </a:xfrm>
          <a:prstGeom prst="rect">
            <a:avLst/>
          </a:prstGeom>
          <a:noFill/>
          <a:ln w="9525">
            <a:noFill/>
            <a:miter lim="800000"/>
            <a:headEnd/>
            <a:tailEnd/>
          </a:ln>
        </p:spPr>
      </p:pic>
      <p:sp>
        <p:nvSpPr>
          <p:cNvPr id="1033" name="Line 16"/>
          <p:cNvSpPr>
            <a:spLocks noChangeShapeType="1"/>
          </p:cNvSpPr>
          <p:nvPr/>
        </p:nvSpPr>
        <p:spPr bwMode="auto">
          <a:xfrm flipH="1">
            <a:off x="6400800" y="3352800"/>
            <a:ext cx="304800" cy="2362200"/>
          </a:xfrm>
          <a:prstGeom prst="line">
            <a:avLst/>
          </a:prstGeom>
          <a:noFill/>
          <a:ln w="38100">
            <a:solidFill>
              <a:srgbClr val="FF0000"/>
            </a:solidFill>
            <a:round/>
            <a:headEnd/>
            <a:tailEnd type="triangle" w="lg" len="lg"/>
          </a:ln>
        </p:spPr>
        <p:txBody>
          <a:bodyPr wrap="none" anchor="ctr"/>
          <a:lstStyle/>
          <a:p>
            <a:endParaRPr lang="en-US"/>
          </a:p>
        </p:txBody>
      </p:sp>
      <p:sp>
        <p:nvSpPr>
          <p:cNvPr id="1034" name="Line 16"/>
          <p:cNvSpPr>
            <a:spLocks noChangeShapeType="1"/>
          </p:cNvSpPr>
          <p:nvPr/>
        </p:nvSpPr>
        <p:spPr bwMode="auto">
          <a:xfrm flipH="1" flipV="1">
            <a:off x="4572000" y="3505200"/>
            <a:ext cx="1447800" cy="2057400"/>
          </a:xfrm>
          <a:prstGeom prst="line">
            <a:avLst/>
          </a:prstGeom>
          <a:noFill/>
          <a:ln w="38100">
            <a:solidFill>
              <a:srgbClr val="FF0000"/>
            </a:solidFill>
            <a:round/>
            <a:headEnd/>
            <a:tailEnd type="triangle" w="lg" len="lg"/>
          </a:ln>
        </p:spPr>
        <p:txBody>
          <a:bodyPr wrap="none" anchor="ctr"/>
          <a:lstStyle/>
          <a:p>
            <a:endParaRPr lang="en-US"/>
          </a:p>
        </p:txBody>
      </p:sp>
      <p:sp>
        <p:nvSpPr>
          <p:cNvPr id="1035" name="TextBox 23"/>
          <p:cNvSpPr txBox="1">
            <a:spLocks noChangeArrowheads="1"/>
          </p:cNvSpPr>
          <p:nvPr/>
        </p:nvSpPr>
        <p:spPr bwMode="auto">
          <a:xfrm>
            <a:off x="6021388" y="1219200"/>
            <a:ext cx="2493962" cy="400050"/>
          </a:xfrm>
          <a:prstGeom prst="rect">
            <a:avLst/>
          </a:prstGeom>
          <a:noFill/>
          <a:ln w="9525">
            <a:noFill/>
            <a:miter lim="800000"/>
            <a:headEnd/>
            <a:tailEnd/>
          </a:ln>
        </p:spPr>
        <p:txBody>
          <a:bodyPr wrap="none">
            <a:spAutoFit/>
          </a:bodyPr>
          <a:lstStyle/>
          <a:p>
            <a:r>
              <a:rPr lang="en-US" sz="2000" b="0"/>
              <a:t>NASA Gulfstream-III</a:t>
            </a:r>
          </a:p>
        </p:txBody>
      </p:sp>
      <p:sp>
        <p:nvSpPr>
          <p:cNvPr id="12" name="Rectangle 3"/>
          <p:cNvSpPr>
            <a:spLocks noChangeArrowheads="1"/>
          </p:cNvSpPr>
          <p:nvPr/>
        </p:nvSpPr>
        <p:spPr bwMode="auto">
          <a:xfrm>
            <a:off x="0" y="3657600"/>
            <a:ext cx="5715000" cy="2667000"/>
          </a:xfrm>
          <a:prstGeom prst="rect">
            <a:avLst/>
          </a:prstGeom>
          <a:noFill/>
          <a:ln w="9525">
            <a:noFill/>
            <a:miter lim="800000"/>
            <a:headEnd/>
            <a:tailEnd/>
          </a:ln>
        </p:spPr>
        <p:txBody>
          <a:bodyPr/>
          <a:lstStyle/>
          <a:p>
            <a:pPr marL="342900" indent="-342900" algn="l">
              <a:spcBef>
                <a:spcPct val="20000"/>
              </a:spcBef>
              <a:tabLst>
                <a:tab pos="863600" algn="l"/>
              </a:tabLst>
            </a:pPr>
            <a:endParaRPr lang="en-US" sz="1600" b="0" dirty="0">
              <a:latin typeface="Calibri" pitchFamily="34" charset="0"/>
            </a:endParaRPr>
          </a:p>
          <a:p>
            <a:pPr marL="342900" indent="-342900" algn="l">
              <a:spcBef>
                <a:spcPct val="20000"/>
              </a:spcBef>
              <a:buFontTx/>
              <a:buChar char="•"/>
              <a:tabLst>
                <a:tab pos="863600" algn="l"/>
              </a:tabLst>
            </a:pPr>
            <a:r>
              <a:rPr lang="en-US" sz="1600" b="0" dirty="0">
                <a:latin typeface="Calibri" pitchFamily="34" charset="0"/>
              </a:rPr>
              <a:t>Ultra-high frequency </a:t>
            </a:r>
            <a:r>
              <a:rPr lang="en-US" sz="1600" b="0" dirty="0" smtClean="0">
                <a:latin typeface="Calibri" pitchFamily="34" charset="0"/>
              </a:rPr>
              <a:t>P-band SAR, fully </a:t>
            </a:r>
            <a:r>
              <a:rPr lang="en-US" sz="1600" b="0" dirty="0" err="1" smtClean="0">
                <a:latin typeface="Calibri" pitchFamily="34" charset="0"/>
              </a:rPr>
              <a:t>polarimetric</a:t>
            </a:r>
            <a:endParaRPr lang="en-US" sz="1600" b="0" dirty="0" smtClean="0">
              <a:latin typeface="Calibri" pitchFamily="34" charset="0"/>
            </a:endParaRPr>
          </a:p>
          <a:p>
            <a:pPr marL="342900" indent="-342900">
              <a:spcBef>
                <a:spcPct val="20000"/>
              </a:spcBef>
              <a:buFontTx/>
              <a:buChar char="•"/>
              <a:tabLst>
                <a:tab pos="863600" algn="l"/>
              </a:tabLst>
            </a:pPr>
            <a:r>
              <a:rPr lang="en-US" sz="1600" b="0" dirty="0" smtClean="0">
                <a:latin typeface="Calibri" pitchFamily="34" charset="0"/>
              </a:rPr>
              <a:t>Frequency range: 280-440 MHz band capability, 80 MHz total bandwidth, currently transmits 420-440 MHz band</a:t>
            </a:r>
          </a:p>
          <a:p>
            <a:pPr marL="342900" indent="-342900" algn="l">
              <a:spcBef>
                <a:spcPct val="20000"/>
              </a:spcBef>
              <a:buFontTx/>
              <a:buChar char="•"/>
              <a:tabLst>
                <a:tab pos="863600" algn="l"/>
              </a:tabLst>
            </a:pPr>
            <a:r>
              <a:rPr lang="en-US" sz="1600" b="0" dirty="0" smtClean="0">
                <a:latin typeface="Calibri" pitchFamily="34" charset="0"/>
              </a:rPr>
              <a:t>Resolution</a:t>
            </a:r>
            <a:endParaRPr lang="en-US" sz="1600" b="0" dirty="0">
              <a:latin typeface="Calibri" pitchFamily="34" charset="0"/>
            </a:endParaRPr>
          </a:p>
          <a:p>
            <a:pPr marL="800100" lvl="1" indent="-342900" algn="l">
              <a:spcBef>
                <a:spcPct val="20000"/>
              </a:spcBef>
              <a:buFontTx/>
              <a:buChar char="•"/>
              <a:tabLst>
                <a:tab pos="863600" algn="l"/>
              </a:tabLst>
            </a:pPr>
            <a:r>
              <a:rPr lang="en-US" sz="1600" b="0" dirty="0">
                <a:latin typeface="Calibri" pitchFamily="34" charset="0"/>
              </a:rPr>
              <a:t>Imagery: 0.5 – 3.0 </a:t>
            </a:r>
            <a:r>
              <a:rPr lang="en-US" sz="1600" b="0" dirty="0" err="1" smtClean="0">
                <a:latin typeface="Calibri" pitchFamily="34" charset="0"/>
              </a:rPr>
              <a:t>arcsec</a:t>
            </a:r>
            <a:endParaRPr lang="en-US" sz="1600" b="0" dirty="0" smtClean="0">
              <a:latin typeface="Calibri" pitchFamily="34" charset="0"/>
            </a:endParaRPr>
          </a:p>
          <a:p>
            <a:pPr marL="800100" lvl="1" indent="-342900" algn="l">
              <a:spcBef>
                <a:spcPct val="20000"/>
              </a:spcBef>
              <a:buFontTx/>
              <a:buChar char="•"/>
              <a:tabLst>
                <a:tab pos="863600" algn="l"/>
              </a:tabLst>
            </a:pPr>
            <a:r>
              <a:rPr lang="en-US" sz="1600" b="0" dirty="0" smtClean="0">
                <a:latin typeface="Calibri" pitchFamily="34" charset="0"/>
              </a:rPr>
              <a:t>L2/3-Root Zone Soil Moisture (RZSM) </a:t>
            </a:r>
            <a:r>
              <a:rPr lang="en-US" sz="1600" b="0" dirty="0">
                <a:latin typeface="Calibri" pitchFamily="34" charset="0"/>
              </a:rPr>
              <a:t>products: 3 </a:t>
            </a:r>
            <a:r>
              <a:rPr lang="en-US" sz="1600" b="0" dirty="0" err="1">
                <a:latin typeface="Calibri" pitchFamily="34" charset="0"/>
              </a:rPr>
              <a:t>arcsec</a:t>
            </a:r>
            <a:endParaRPr lang="en-US" sz="1600" b="0" dirty="0">
              <a:latin typeface="Calibri" pitchFamily="34" charset="0"/>
            </a:endParaRPr>
          </a:p>
          <a:p>
            <a:pPr marL="800100" lvl="1" indent="-342900" algn="l">
              <a:spcBef>
                <a:spcPct val="20000"/>
              </a:spcBef>
              <a:buFontTx/>
              <a:buChar char="•"/>
              <a:tabLst>
                <a:tab pos="863600" algn="l"/>
              </a:tabLst>
            </a:pPr>
            <a:r>
              <a:rPr lang="en-US" sz="1600" b="0" dirty="0">
                <a:latin typeface="Calibri" pitchFamily="34" charset="0"/>
              </a:rPr>
              <a:t>L4-RZSM and L4-NEE products: 3-30 </a:t>
            </a:r>
            <a:r>
              <a:rPr lang="en-US" sz="1600" b="0" dirty="0" err="1">
                <a:latin typeface="Calibri" pitchFamily="34" charset="0"/>
              </a:rPr>
              <a:t>arcsec</a:t>
            </a:r>
            <a:endParaRPr lang="en-US" sz="1600" b="0" dirty="0">
              <a:latin typeface="Calibri" pitchFamily="34" charset="0"/>
            </a:endParaRPr>
          </a:p>
        </p:txBody>
      </p:sp>
      <p:sp>
        <p:nvSpPr>
          <p:cNvPr id="13" name="TextBox 12"/>
          <p:cNvSpPr txBox="1"/>
          <p:nvPr/>
        </p:nvSpPr>
        <p:spPr>
          <a:xfrm>
            <a:off x="457200" y="6488668"/>
            <a:ext cx="3493264"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a:t>
            </a:r>
            <a:r>
              <a:rPr lang="en-US" b="1" dirty="0" err="1" smtClean="0">
                <a:solidFill>
                  <a:srgbClr val="00B050"/>
                </a:solidFill>
                <a:latin typeface="Times New Roman" pitchFamily="18" charset="0"/>
                <a:cs typeface="Times New Roman" pitchFamily="18" charset="0"/>
              </a:rPr>
              <a:t>Mahta</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Moghaddam</a:t>
            </a:r>
            <a:endParaRPr lang="en-US" b="1" dirty="0">
              <a:solidFill>
                <a:srgbClr val="00B050"/>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moss_logo.jpg"/>
          <p:cNvPicPr>
            <a:picLocks noChangeAspect="1"/>
          </p:cNvPicPr>
          <p:nvPr/>
        </p:nvPicPr>
        <p:blipFill>
          <a:blip r:embed="rId3" cstate="print"/>
          <a:stretch>
            <a:fillRect/>
          </a:stretch>
        </p:blipFill>
        <p:spPr>
          <a:xfrm>
            <a:off x="0" y="0"/>
            <a:ext cx="9144000" cy="1022979"/>
          </a:xfrm>
          <a:prstGeom prst="rect">
            <a:avLst/>
          </a:prstGeom>
        </p:spPr>
      </p:pic>
      <p:sp>
        <p:nvSpPr>
          <p:cNvPr id="29698" name="Rectangle 2"/>
          <p:cNvSpPr>
            <a:spLocks noGrp="1" noChangeArrowheads="1"/>
          </p:cNvSpPr>
          <p:nvPr>
            <p:ph type="title" idx="4294967295"/>
          </p:nvPr>
        </p:nvSpPr>
        <p:spPr>
          <a:xfrm>
            <a:off x="457200" y="152400"/>
            <a:ext cx="6681788" cy="614363"/>
          </a:xfrm>
        </p:spPr>
        <p:txBody>
          <a:bodyPr>
            <a:noAutofit/>
          </a:bodyPr>
          <a:lstStyle/>
          <a:p>
            <a:pPr algn="l" eaLnBrk="1" hangingPunct="1"/>
            <a:r>
              <a:rPr lang="en-US" sz="3200" b="1" dirty="0" err="1" smtClean="0">
                <a:latin typeface="Times New Roman" pitchFamily="18" charset="0"/>
                <a:ea typeface="ＭＳ Ｐゴシック" pitchFamily="-65" charset="-128"/>
                <a:cs typeface="Times New Roman" pitchFamily="18" charset="0"/>
              </a:rPr>
              <a:t>AirMOSS</a:t>
            </a:r>
            <a:r>
              <a:rPr lang="en-US" sz="3200" b="1" dirty="0" smtClean="0">
                <a:latin typeface="Times New Roman" pitchFamily="18" charset="0"/>
                <a:ea typeface="ＭＳ Ｐゴシック" pitchFamily="-65" charset="-128"/>
                <a:cs typeface="Times New Roman" pitchFamily="18" charset="0"/>
              </a:rPr>
              <a:t> Questions and Objectives</a:t>
            </a:r>
          </a:p>
        </p:txBody>
      </p:sp>
      <p:sp>
        <p:nvSpPr>
          <p:cNvPr id="29699" name="Rectangle 7"/>
          <p:cNvSpPr>
            <a:spLocks noChangeArrowheads="1"/>
          </p:cNvSpPr>
          <p:nvPr/>
        </p:nvSpPr>
        <p:spPr bwMode="auto">
          <a:xfrm>
            <a:off x="525463" y="3111500"/>
            <a:ext cx="7797800" cy="2819400"/>
          </a:xfrm>
          <a:prstGeom prst="rect">
            <a:avLst/>
          </a:prstGeom>
          <a:noFill/>
          <a:ln w="9525">
            <a:noFill/>
            <a:miter lim="800000"/>
            <a:headEnd/>
            <a:tailEnd/>
          </a:ln>
        </p:spPr>
        <p:txBody>
          <a:bodyPr/>
          <a:lstStyle/>
          <a:p>
            <a:pPr marL="742950" lvl="1" indent="-285750">
              <a:lnSpc>
                <a:spcPct val="110000"/>
              </a:lnSpc>
              <a:spcBef>
                <a:spcPct val="20000"/>
              </a:spcBef>
            </a:pPr>
            <a:endParaRPr lang="en-US" sz="1600">
              <a:solidFill>
                <a:srgbClr val="333399"/>
              </a:solidFill>
            </a:endParaRPr>
          </a:p>
        </p:txBody>
      </p:sp>
      <p:sp>
        <p:nvSpPr>
          <p:cNvPr id="22534" name="TextBox 6"/>
          <p:cNvSpPr txBox="1">
            <a:spLocks noChangeArrowheads="1"/>
          </p:cNvSpPr>
          <p:nvPr/>
        </p:nvSpPr>
        <p:spPr bwMode="auto">
          <a:xfrm>
            <a:off x="320675" y="3714750"/>
            <a:ext cx="8512175" cy="2462213"/>
          </a:xfrm>
          <a:prstGeom prst="rect">
            <a:avLst/>
          </a:prstGeom>
          <a:noFill/>
          <a:ln w="952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fontAlgn="auto" hangingPunct="1">
              <a:spcBef>
                <a:spcPts val="0"/>
              </a:spcBef>
              <a:spcAft>
                <a:spcPts val="0"/>
              </a:spcAft>
              <a:defRPr/>
            </a:pPr>
            <a:r>
              <a:rPr lang="en-US" sz="1800" b="1" dirty="0" smtClean="0">
                <a:latin typeface="Times New Roman" pitchFamily="18" charset="0"/>
                <a:cs typeface="Times New Roman" pitchFamily="18" charset="0"/>
              </a:rPr>
              <a:t>Objective: new NEE estimate for North America with reduced uncertainty</a:t>
            </a:r>
          </a:p>
          <a:p>
            <a:pPr algn="l" eaLnBrk="1" fontAlgn="auto" hangingPunct="1">
              <a:spcBef>
                <a:spcPts val="0"/>
              </a:spcBef>
              <a:spcAft>
                <a:spcPts val="0"/>
              </a:spcAft>
              <a:defRPr/>
            </a:pPr>
            <a:endParaRPr lang="en-US" sz="1800" b="1" dirty="0" smtClean="0">
              <a:latin typeface="Times New Roman" pitchFamily="18" charset="0"/>
              <a:cs typeface="Times New Roman" pitchFamily="18" charset="0"/>
            </a:endParaRPr>
          </a:p>
          <a:p>
            <a:pPr marL="338138" indent="-338138" algn="l" eaLnBrk="1" fontAlgn="auto" hangingPunct="1">
              <a:spcBef>
                <a:spcPts val="0"/>
              </a:spcBef>
              <a:spcAft>
                <a:spcPts val="0"/>
              </a:spcAft>
              <a:buFont typeface="Arial" charset="0"/>
              <a:buChar char="•"/>
              <a:defRPr/>
            </a:pPr>
            <a:r>
              <a:rPr lang="en-US" sz="1600" b="1" dirty="0" smtClean="0">
                <a:latin typeface="Times New Roman" pitchFamily="18" charset="0"/>
                <a:cs typeface="Times New Roman" pitchFamily="18" charset="0"/>
              </a:rPr>
              <a:t>Provide high-resolution observations of RZSM over regions representative of the major North American biomes</a:t>
            </a:r>
          </a:p>
          <a:p>
            <a:pPr marL="338138" indent="-338138" algn="l" eaLnBrk="1" fontAlgn="auto" hangingPunct="1">
              <a:spcBef>
                <a:spcPts val="0"/>
              </a:spcBef>
              <a:spcAft>
                <a:spcPts val="0"/>
              </a:spcAft>
              <a:buFont typeface="Arial" charset="0"/>
              <a:buChar char="•"/>
              <a:defRPr/>
            </a:pPr>
            <a:endParaRPr lang="en-US" sz="1600" b="1" dirty="0" smtClean="0">
              <a:latin typeface="Times New Roman" pitchFamily="18" charset="0"/>
              <a:cs typeface="Times New Roman" pitchFamily="18" charset="0"/>
            </a:endParaRPr>
          </a:p>
          <a:p>
            <a:pPr marL="338138" indent="-338138" algn="l" eaLnBrk="1" fontAlgn="auto" hangingPunct="1">
              <a:spcBef>
                <a:spcPts val="0"/>
              </a:spcBef>
              <a:spcAft>
                <a:spcPts val="0"/>
              </a:spcAft>
              <a:buFont typeface="Arial" charset="0"/>
              <a:buChar char="•"/>
              <a:defRPr/>
            </a:pPr>
            <a:r>
              <a:rPr lang="en-US" sz="1600" b="1" dirty="0" smtClean="0">
                <a:latin typeface="Times New Roman" pitchFamily="18" charset="0"/>
                <a:cs typeface="Times New Roman" pitchFamily="18" charset="0"/>
              </a:rPr>
              <a:t>Quantify the impact of RZSM on the estimation of regional carbon fluxes</a:t>
            </a:r>
          </a:p>
          <a:p>
            <a:pPr marL="338138" indent="-338138" algn="l" eaLnBrk="1" fontAlgn="auto" hangingPunct="1">
              <a:spcBef>
                <a:spcPts val="0"/>
              </a:spcBef>
              <a:spcAft>
                <a:spcPts val="0"/>
              </a:spcAft>
              <a:buFont typeface="Arial" charset="0"/>
              <a:buChar char="•"/>
              <a:defRPr/>
            </a:pPr>
            <a:endParaRPr lang="en-US" sz="1600" b="1" dirty="0" smtClean="0">
              <a:latin typeface="Times New Roman" pitchFamily="18" charset="0"/>
              <a:cs typeface="Times New Roman" pitchFamily="18" charset="0"/>
            </a:endParaRPr>
          </a:p>
          <a:p>
            <a:pPr marL="338138" indent="-338138" algn="l" eaLnBrk="1" fontAlgn="auto" hangingPunct="1">
              <a:spcBef>
                <a:spcPts val="0"/>
              </a:spcBef>
              <a:spcAft>
                <a:spcPts val="0"/>
              </a:spcAft>
              <a:buFont typeface="Arial" charset="0"/>
              <a:buChar char="•"/>
              <a:defRPr/>
            </a:pPr>
            <a:r>
              <a:rPr lang="en-US" sz="1600" b="1" dirty="0" smtClean="0">
                <a:latin typeface="Times New Roman" pitchFamily="18" charset="0"/>
                <a:cs typeface="Times New Roman" pitchFamily="18" charset="0"/>
              </a:rPr>
              <a:t>Upscale the reduced-uncertainty estimates of regional carbon fluxes to the continental scale of North America</a:t>
            </a:r>
          </a:p>
        </p:txBody>
      </p:sp>
      <p:sp>
        <p:nvSpPr>
          <p:cNvPr id="29701" name="TextBox 7"/>
          <p:cNvSpPr txBox="1">
            <a:spLocks noChangeArrowheads="1"/>
          </p:cNvSpPr>
          <p:nvPr/>
        </p:nvSpPr>
        <p:spPr bwMode="auto">
          <a:xfrm>
            <a:off x="320675" y="1162050"/>
            <a:ext cx="8512175" cy="2246769"/>
          </a:xfrm>
          <a:prstGeom prst="rect">
            <a:avLst/>
          </a:prstGeom>
          <a:noFill/>
          <a:ln w="9525">
            <a:solidFill>
              <a:srgbClr val="FF0000"/>
            </a:solidFill>
            <a:miter lim="800000"/>
            <a:headEnd/>
            <a:tailEnd/>
          </a:ln>
        </p:spPr>
        <p:txBody>
          <a:bodyPr>
            <a:spAutoFit/>
          </a:bodyPr>
          <a:lstStyle/>
          <a:p>
            <a:pPr marL="0" lvl="1" algn="l" eaLnBrk="1" hangingPunct="1">
              <a:spcAft>
                <a:spcPts val="1200"/>
              </a:spcAft>
            </a:pPr>
            <a:r>
              <a:rPr lang="en-US" b="1" dirty="0">
                <a:latin typeface="Times New Roman" pitchFamily="18" charset="0"/>
                <a:cs typeface="Times New Roman" pitchFamily="18" charset="0"/>
              </a:rPr>
              <a:t>Questions:</a:t>
            </a:r>
            <a:endParaRPr lang="en-US" sz="1800" b="1" dirty="0">
              <a:latin typeface="Times New Roman" pitchFamily="18" charset="0"/>
              <a:cs typeface="Times New Roman" pitchFamily="18" charset="0"/>
            </a:endParaRPr>
          </a:p>
          <a:p>
            <a:pPr marL="292100" indent="-292100" algn="l" eaLnBrk="1" hangingPunct="1">
              <a:buFont typeface="Arial" charset="0"/>
              <a:buChar char="•"/>
            </a:pPr>
            <a:r>
              <a:rPr lang="en-US" sz="1600" b="1" dirty="0" smtClean="0">
                <a:latin typeface="Times New Roman" pitchFamily="18" charset="0"/>
                <a:cs typeface="Times New Roman" pitchFamily="18" charset="0"/>
              </a:rPr>
              <a:t>What </a:t>
            </a:r>
            <a:r>
              <a:rPr lang="en-US" sz="1600" b="1" dirty="0">
                <a:latin typeface="Times New Roman" pitchFamily="18" charset="0"/>
                <a:cs typeface="Times New Roman" pitchFamily="18" charset="0"/>
              </a:rPr>
              <a:t>are the local-, regional-, and continental-scale heterogeneities of root-zone soil moisture (RZSM) in North America?</a:t>
            </a:r>
          </a:p>
          <a:p>
            <a:pPr marL="292100" indent="-292100" algn="l" eaLnBrk="1" hangingPunct="1">
              <a:buFont typeface="Arial" charset="0"/>
              <a:buChar char="•"/>
            </a:pPr>
            <a:endParaRPr lang="en-US" sz="1600" b="1" dirty="0">
              <a:latin typeface="Times New Roman" pitchFamily="18" charset="0"/>
              <a:cs typeface="Times New Roman" pitchFamily="18" charset="0"/>
            </a:endParaRPr>
          </a:p>
          <a:p>
            <a:pPr marL="292100" indent="-292100" algn="l" eaLnBrk="1" hangingPunct="1">
              <a:buFont typeface="Arial" charset="0"/>
              <a:buChar char="•"/>
            </a:pPr>
            <a:r>
              <a:rPr lang="en-US" sz="1600" b="1" dirty="0" smtClean="0">
                <a:latin typeface="Times New Roman" pitchFamily="18" charset="0"/>
                <a:cs typeface="Times New Roman" pitchFamily="18" charset="0"/>
              </a:rPr>
              <a:t>How </a:t>
            </a:r>
            <a:r>
              <a:rPr lang="en-US" sz="1600" b="1" dirty="0">
                <a:latin typeface="Times New Roman" pitchFamily="18" charset="0"/>
                <a:cs typeface="Times New Roman" pitchFamily="18" charset="0"/>
              </a:rPr>
              <a:t>does RZSM control ecosystem carbon fluxes at each of these scales?</a:t>
            </a:r>
          </a:p>
          <a:p>
            <a:pPr marL="292100" indent="-292100" algn="l" eaLnBrk="1" hangingPunct="1">
              <a:buFont typeface="Arial" charset="0"/>
              <a:buChar char="•"/>
            </a:pPr>
            <a:endParaRPr lang="en-US" sz="1600" b="1" dirty="0">
              <a:latin typeface="Times New Roman" pitchFamily="18" charset="0"/>
              <a:cs typeface="Times New Roman" pitchFamily="18" charset="0"/>
            </a:endParaRPr>
          </a:p>
          <a:p>
            <a:pPr marL="292100" indent="-292100" algn="l" eaLnBrk="1" hangingPunct="1">
              <a:buFont typeface="Arial" charset="0"/>
              <a:buChar char="•"/>
            </a:pPr>
            <a:r>
              <a:rPr lang="en-US" sz="1600" b="1" dirty="0">
                <a:latin typeface="Times New Roman" pitchFamily="18" charset="0"/>
                <a:cs typeface="Times New Roman" pitchFamily="18" charset="0"/>
              </a:rPr>
              <a:t>By how much will the estimates of North American net ecosystem exchange (NEE) improve with the accurate knowledge of both the mean and the variance of RZSM?</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irmoss_logo.jpg"/>
          <p:cNvPicPr>
            <a:picLocks noChangeAspect="1"/>
          </p:cNvPicPr>
          <p:nvPr/>
        </p:nvPicPr>
        <p:blipFill>
          <a:blip r:embed="rId3" cstate="print"/>
          <a:stretch>
            <a:fillRect/>
          </a:stretch>
        </p:blipFill>
        <p:spPr>
          <a:xfrm>
            <a:off x="0" y="0"/>
            <a:ext cx="9144000" cy="1022979"/>
          </a:xfrm>
          <a:prstGeom prst="rect">
            <a:avLst/>
          </a:prstGeom>
        </p:spPr>
      </p:pic>
      <p:sp>
        <p:nvSpPr>
          <p:cNvPr id="32770" name="Title 1"/>
          <p:cNvSpPr>
            <a:spLocks noGrp="1"/>
          </p:cNvSpPr>
          <p:nvPr>
            <p:ph type="title" idx="4294967295"/>
          </p:nvPr>
        </p:nvSpPr>
        <p:spPr>
          <a:xfrm>
            <a:off x="152400" y="147638"/>
            <a:ext cx="6477000" cy="614362"/>
          </a:xfrm>
        </p:spPr>
        <p:txBody>
          <a:bodyPr/>
          <a:lstStyle/>
          <a:p>
            <a:pPr algn="l"/>
            <a:r>
              <a:rPr lang="en-US" sz="3200" b="1" dirty="0" smtClean="0">
                <a:latin typeface="Times New Roman" pitchFamily="18" charset="0"/>
                <a:ea typeface="ＭＳ Ｐゴシック" pitchFamily="-84" charset="-128"/>
                <a:cs typeface="Times New Roman" pitchFamily="18" charset="0"/>
              </a:rPr>
              <a:t>North American Biomes to Cover</a:t>
            </a:r>
          </a:p>
        </p:txBody>
      </p:sp>
      <p:sp>
        <p:nvSpPr>
          <p:cNvPr id="32771" name="Date Placeholder 3"/>
          <p:cNvSpPr txBox="1">
            <a:spLocks noGrp="1"/>
          </p:cNvSpPr>
          <p:nvPr/>
        </p:nvSpPr>
        <p:spPr bwMode="auto">
          <a:xfrm>
            <a:off x="0" y="6667500"/>
            <a:ext cx="838200" cy="190500"/>
          </a:xfrm>
          <a:prstGeom prst="rect">
            <a:avLst/>
          </a:prstGeom>
          <a:noFill/>
          <a:ln w="9525">
            <a:noFill/>
            <a:miter lim="800000"/>
            <a:headEnd/>
            <a:tailEnd/>
          </a:ln>
        </p:spPr>
        <p:txBody>
          <a:bodyPr/>
          <a:lstStyle/>
          <a:p>
            <a:pPr eaLnBrk="1" hangingPunct="1"/>
            <a:fld id="{CAC3366F-255E-4B2E-8086-7F68916B14A5}" type="datetime1">
              <a:rPr lang="en-US" sz="1000">
                <a:solidFill>
                  <a:srgbClr val="333399"/>
                </a:solidFill>
                <a:latin typeface="Arial" pitchFamily="34" charset="0"/>
              </a:rPr>
              <a:pPr eaLnBrk="1" hangingPunct="1"/>
              <a:t>4/30/13</a:t>
            </a:fld>
            <a:endParaRPr lang="en-US" sz="1000">
              <a:solidFill>
                <a:srgbClr val="333399"/>
              </a:solidFill>
              <a:latin typeface="Arial" pitchFamily="34" charset="0"/>
            </a:endParaRPr>
          </a:p>
        </p:txBody>
      </p:sp>
      <p:sp>
        <p:nvSpPr>
          <p:cNvPr id="32772" name="Slide Number Placeholder 4"/>
          <p:cNvSpPr txBox="1">
            <a:spLocks noGrp="1"/>
          </p:cNvSpPr>
          <p:nvPr/>
        </p:nvSpPr>
        <p:spPr bwMode="auto">
          <a:xfrm>
            <a:off x="8458200" y="6565900"/>
            <a:ext cx="685800" cy="190500"/>
          </a:xfrm>
          <a:prstGeom prst="rect">
            <a:avLst/>
          </a:prstGeom>
          <a:noFill/>
          <a:ln w="9525">
            <a:noFill/>
            <a:miter lim="800000"/>
            <a:headEnd/>
            <a:tailEnd/>
          </a:ln>
        </p:spPr>
        <p:txBody>
          <a:bodyPr/>
          <a:lstStyle/>
          <a:p>
            <a:pPr algn="r" eaLnBrk="1" hangingPunct="1"/>
            <a:fld id="{7C2936D4-7323-4E69-ADDF-91B671E16B34}" type="slidenum">
              <a:rPr lang="en-US" sz="1000">
                <a:solidFill>
                  <a:srgbClr val="333399"/>
                </a:solidFill>
                <a:latin typeface="Arial" pitchFamily="34" charset="0"/>
              </a:rPr>
              <a:pPr algn="r" eaLnBrk="1" hangingPunct="1"/>
              <a:t>28</a:t>
            </a:fld>
            <a:endParaRPr lang="en-US" sz="1000">
              <a:solidFill>
                <a:srgbClr val="333399"/>
              </a:solidFill>
              <a:latin typeface="Arial" pitchFamily="34" charset="0"/>
            </a:endParaRPr>
          </a:p>
        </p:txBody>
      </p:sp>
      <p:pic>
        <p:nvPicPr>
          <p:cNvPr id="32773" name="Picture 6" descr="NA_biomes2.gif"/>
          <p:cNvPicPr>
            <a:picLocks noChangeAspect="1"/>
          </p:cNvPicPr>
          <p:nvPr/>
        </p:nvPicPr>
        <p:blipFill>
          <a:blip r:embed="rId4" cstate="print"/>
          <a:srcRect/>
          <a:stretch>
            <a:fillRect/>
          </a:stretch>
        </p:blipFill>
        <p:spPr bwMode="auto">
          <a:xfrm>
            <a:off x="1955800" y="1128713"/>
            <a:ext cx="4876800" cy="5932487"/>
          </a:xfrm>
          <a:prstGeom prst="rect">
            <a:avLst/>
          </a:prstGeom>
          <a:noFill/>
          <a:ln w="9525">
            <a:noFill/>
            <a:miter lim="800000"/>
            <a:headEnd/>
            <a:tailEnd/>
          </a:ln>
        </p:spPr>
      </p:pic>
      <p:sp>
        <p:nvSpPr>
          <p:cNvPr id="39941" name="Rectangle 6"/>
          <p:cNvSpPr>
            <a:spLocks noChangeArrowheads="1"/>
          </p:cNvSpPr>
          <p:nvPr/>
        </p:nvSpPr>
        <p:spPr bwMode="auto">
          <a:xfrm>
            <a:off x="5915025" y="3370263"/>
            <a:ext cx="150813" cy="177800"/>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2" name="Rectangle 7"/>
          <p:cNvSpPr>
            <a:spLocks noChangeArrowheads="1"/>
          </p:cNvSpPr>
          <p:nvPr/>
        </p:nvSpPr>
        <p:spPr bwMode="auto">
          <a:xfrm>
            <a:off x="4430713" y="2949575"/>
            <a:ext cx="150812" cy="176213"/>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3" name="Rectangle 8"/>
          <p:cNvSpPr>
            <a:spLocks noChangeArrowheads="1"/>
          </p:cNvSpPr>
          <p:nvPr/>
        </p:nvSpPr>
        <p:spPr bwMode="auto">
          <a:xfrm>
            <a:off x="4424363" y="4411663"/>
            <a:ext cx="152400" cy="177800"/>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4" name="Rectangle 9"/>
          <p:cNvSpPr>
            <a:spLocks noChangeArrowheads="1"/>
          </p:cNvSpPr>
          <p:nvPr/>
        </p:nvSpPr>
        <p:spPr bwMode="auto">
          <a:xfrm>
            <a:off x="5597525" y="5856288"/>
            <a:ext cx="150813" cy="176212"/>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5" name="Rectangle 10"/>
          <p:cNvSpPr>
            <a:spLocks noChangeArrowheads="1"/>
          </p:cNvSpPr>
          <p:nvPr/>
        </p:nvSpPr>
        <p:spPr bwMode="auto">
          <a:xfrm>
            <a:off x="3408363" y="4284663"/>
            <a:ext cx="152400" cy="177800"/>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6" name="Rectangle 11"/>
          <p:cNvSpPr>
            <a:spLocks noChangeArrowheads="1"/>
          </p:cNvSpPr>
          <p:nvPr/>
        </p:nvSpPr>
        <p:spPr bwMode="auto">
          <a:xfrm>
            <a:off x="3230563" y="3481388"/>
            <a:ext cx="152400" cy="176212"/>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7" name="Rectangle 12"/>
          <p:cNvSpPr>
            <a:spLocks noChangeArrowheads="1"/>
          </p:cNvSpPr>
          <p:nvPr/>
        </p:nvSpPr>
        <p:spPr bwMode="auto">
          <a:xfrm>
            <a:off x="3113088" y="4065588"/>
            <a:ext cx="150812" cy="176212"/>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8" name="Rectangle 13"/>
          <p:cNvSpPr>
            <a:spLocks noChangeArrowheads="1"/>
          </p:cNvSpPr>
          <p:nvPr/>
        </p:nvSpPr>
        <p:spPr bwMode="auto">
          <a:xfrm>
            <a:off x="4068763" y="5351463"/>
            <a:ext cx="152400" cy="177800"/>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sp>
        <p:nvSpPr>
          <p:cNvPr id="39949" name="Rectangle 14"/>
          <p:cNvSpPr>
            <a:spLocks noChangeArrowheads="1"/>
          </p:cNvSpPr>
          <p:nvPr/>
        </p:nvSpPr>
        <p:spPr bwMode="auto">
          <a:xfrm>
            <a:off x="5745163" y="4037013"/>
            <a:ext cx="152400" cy="177800"/>
          </a:xfrm>
          <a:prstGeom prst="rect">
            <a:avLst/>
          </a:prstGeom>
          <a:noFill/>
          <a:ln w="28575">
            <a:solidFill>
              <a:srgbClr val="800000"/>
            </a:solidFill>
            <a:round/>
            <a:headEnd/>
            <a:tailEnd/>
          </a:ln>
          <a:effectLst>
            <a:outerShdw dist="23000" dir="5400000" rotWithShape="0">
              <a:srgbClr val="808080">
                <a:alpha val="34998"/>
              </a:srgbClr>
            </a:outerShdw>
          </a:effectLst>
        </p:spPr>
        <p:txBody>
          <a:bodyPr anchor="ctr"/>
          <a:lstStyle/>
          <a:p>
            <a:pPr>
              <a:defRPr/>
            </a:pPr>
            <a:endParaRPr lang="en-US">
              <a:solidFill>
                <a:srgbClr val="FFFFFF"/>
              </a:solidFill>
            </a:endParaRPr>
          </a:p>
        </p:txBody>
      </p:sp>
      <p:pic>
        <p:nvPicPr>
          <p:cNvPr id="32783" name="Picture 9"/>
          <p:cNvPicPr>
            <a:picLocks noChangeAspect="1"/>
          </p:cNvPicPr>
          <p:nvPr/>
        </p:nvPicPr>
        <p:blipFill>
          <a:blip r:embed="rId5" cstate="print"/>
          <a:srcRect/>
          <a:stretch>
            <a:fillRect/>
          </a:stretch>
        </p:blipFill>
        <p:spPr bwMode="auto">
          <a:xfrm>
            <a:off x="6197600" y="3581400"/>
            <a:ext cx="1397000" cy="1397000"/>
          </a:xfrm>
          <a:prstGeom prst="rect">
            <a:avLst/>
          </a:prstGeom>
          <a:noFill/>
          <a:ln w="9525">
            <a:noFill/>
            <a:miter lim="800000"/>
            <a:headEnd/>
            <a:tailEnd/>
          </a:ln>
        </p:spPr>
      </p:pic>
      <p:pic>
        <p:nvPicPr>
          <p:cNvPr id="32784" name="Picture 16"/>
          <p:cNvPicPr>
            <a:picLocks noChangeAspect="1"/>
          </p:cNvPicPr>
          <p:nvPr/>
        </p:nvPicPr>
        <p:blipFill>
          <a:blip r:embed="rId6" cstate="print"/>
          <a:srcRect/>
          <a:stretch>
            <a:fillRect/>
          </a:stretch>
        </p:blipFill>
        <p:spPr bwMode="auto">
          <a:xfrm>
            <a:off x="0" y="1409700"/>
            <a:ext cx="1460500" cy="1460500"/>
          </a:xfrm>
          <a:prstGeom prst="rect">
            <a:avLst/>
          </a:prstGeom>
          <a:noFill/>
          <a:ln w="9525">
            <a:noFill/>
            <a:miter lim="800000"/>
            <a:headEnd/>
            <a:tailEnd/>
          </a:ln>
        </p:spPr>
      </p:pic>
      <p:pic>
        <p:nvPicPr>
          <p:cNvPr id="32785" name="Picture 18"/>
          <p:cNvPicPr>
            <a:picLocks noChangeAspect="1"/>
          </p:cNvPicPr>
          <p:nvPr/>
        </p:nvPicPr>
        <p:blipFill>
          <a:blip r:embed="rId7" cstate="print"/>
          <a:srcRect/>
          <a:stretch>
            <a:fillRect/>
          </a:stretch>
        </p:blipFill>
        <p:spPr bwMode="auto">
          <a:xfrm>
            <a:off x="6451600" y="1187450"/>
            <a:ext cx="1498600" cy="1123950"/>
          </a:xfrm>
          <a:prstGeom prst="rect">
            <a:avLst/>
          </a:prstGeom>
          <a:noFill/>
          <a:ln w="9525">
            <a:noFill/>
            <a:miter lim="800000"/>
            <a:headEnd/>
            <a:tailEnd/>
          </a:ln>
        </p:spPr>
      </p:pic>
      <p:pic>
        <p:nvPicPr>
          <p:cNvPr id="32786" name="Picture 4"/>
          <p:cNvPicPr>
            <a:picLocks noChangeAspect="1"/>
          </p:cNvPicPr>
          <p:nvPr/>
        </p:nvPicPr>
        <p:blipFill>
          <a:blip r:embed="rId8" cstate="print"/>
          <a:srcRect/>
          <a:stretch>
            <a:fillRect/>
          </a:stretch>
        </p:blipFill>
        <p:spPr bwMode="auto">
          <a:xfrm>
            <a:off x="3459163" y="5867400"/>
            <a:ext cx="1354137" cy="1016000"/>
          </a:xfrm>
          <a:prstGeom prst="rect">
            <a:avLst/>
          </a:prstGeom>
          <a:noFill/>
          <a:ln w="9525">
            <a:noFill/>
            <a:miter lim="800000"/>
            <a:headEnd/>
            <a:tailEnd/>
          </a:ln>
        </p:spPr>
      </p:pic>
      <p:pic>
        <p:nvPicPr>
          <p:cNvPr id="32787" name="Picture 20"/>
          <p:cNvPicPr>
            <a:picLocks noChangeAspect="1"/>
          </p:cNvPicPr>
          <p:nvPr/>
        </p:nvPicPr>
        <p:blipFill>
          <a:blip r:embed="rId9" cstate="print"/>
          <a:srcRect/>
          <a:stretch>
            <a:fillRect/>
          </a:stretch>
        </p:blipFill>
        <p:spPr bwMode="auto">
          <a:xfrm>
            <a:off x="173038" y="3276600"/>
            <a:ext cx="1058862" cy="1549400"/>
          </a:xfrm>
          <a:prstGeom prst="rect">
            <a:avLst/>
          </a:prstGeom>
          <a:noFill/>
          <a:ln w="9525">
            <a:noFill/>
            <a:miter lim="800000"/>
            <a:headEnd/>
            <a:tailEnd/>
          </a:ln>
        </p:spPr>
      </p:pic>
      <p:pic>
        <p:nvPicPr>
          <p:cNvPr id="32788" name="Picture 21"/>
          <p:cNvPicPr>
            <a:picLocks noChangeAspect="1"/>
          </p:cNvPicPr>
          <p:nvPr/>
        </p:nvPicPr>
        <p:blipFill>
          <a:blip r:embed="rId10" cstate="print"/>
          <a:srcRect/>
          <a:stretch>
            <a:fillRect/>
          </a:stretch>
        </p:blipFill>
        <p:spPr bwMode="auto">
          <a:xfrm>
            <a:off x="7818438" y="2400300"/>
            <a:ext cx="1071562" cy="1619250"/>
          </a:xfrm>
          <a:prstGeom prst="rect">
            <a:avLst/>
          </a:prstGeom>
          <a:noFill/>
          <a:ln w="9525">
            <a:noFill/>
            <a:miter lim="800000"/>
            <a:headEnd/>
            <a:tailEnd/>
          </a:ln>
        </p:spPr>
      </p:pic>
      <p:pic>
        <p:nvPicPr>
          <p:cNvPr id="32789" name="Picture 22"/>
          <p:cNvPicPr>
            <a:picLocks noChangeAspect="1"/>
          </p:cNvPicPr>
          <p:nvPr/>
        </p:nvPicPr>
        <p:blipFill>
          <a:blip r:embed="rId11" cstate="print"/>
          <a:srcRect/>
          <a:stretch>
            <a:fillRect/>
          </a:stretch>
        </p:blipFill>
        <p:spPr bwMode="auto">
          <a:xfrm>
            <a:off x="6935788" y="5194300"/>
            <a:ext cx="1947862" cy="1441450"/>
          </a:xfrm>
          <a:prstGeom prst="rect">
            <a:avLst/>
          </a:prstGeom>
          <a:noFill/>
          <a:ln w="9525">
            <a:noFill/>
            <a:miter lim="800000"/>
            <a:headEnd/>
            <a:tailEnd/>
          </a:ln>
        </p:spPr>
      </p:pic>
      <p:sp>
        <p:nvSpPr>
          <p:cNvPr id="32790" name="TextBox 25"/>
          <p:cNvSpPr txBox="1">
            <a:spLocks noChangeArrowheads="1"/>
          </p:cNvSpPr>
          <p:nvPr/>
        </p:nvSpPr>
        <p:spPr bwMode="auto">
          <a:xfrm>
            <a:off x="215900" y="4826000"/>
            <a:ext cx="1111250" cy="366713"/>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VI</a:t>
            </a:r>
          </a:p>
        </p:txBody>
      </p:sp>
      <p:cxnSp>
        <p:nvCxnSpPr>
          <p:cNvPr id="39958" name="Straight Arrow Connector 27"/>
          <p:cNvCxnSpPr>
            <a:cxnSpLocks noChangeShapeType="1"/>
            <a:stCxn id="39942" idx="0"/>
          </p:cNvCxnSpPr>
          <p:nvPr/>
        </p:nvCxnSpPr>
        <p:spPr bwMode="auto">
          <a:xfrm flipV="1">
            <a:off x="4505325" y="1749425"/>
            <a:ext cx="1946275" cy="120015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59" name="Straight Arrow Connector 29"/>
          <p:cNvCxnSpPr>
            <a:cxnSpLocks noChangeShapeType="1"/>
          </p:cNvCxnSpPr>
          <p:nvPr/>
        </p:nvCxnSpPr>
        <p:spPr bwMode="auto">
          <a:xfrm flipV="1">
            <a:off x="6019800" y="2781300"/>
            <a:ext cx="1803400" cy="68580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60" name="Straight Arrow Connector 30"/>
          <p:cNvCxnSpPr>
            <a:cxnSpLocks noChangeShapeType="1"/>
          </p:cNvCxnSpPr>
          <p:nvPr/>
        </p:nvCxnSpPr>
        <p:spPr bwMode="auto">
          <a:xfrm flipV="1">
            <a:off x="5854700" y="4000500"/>
            <a:ext cx="558800" cy="10160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61" name="Straight Arrow Connector 34"/>
          <p:cNvCxnSpPr>
            <a:cxnSpLocks noChangeShapeType="1"/>
          </p:cNvCxnSpPr>
          <p:nvPr/>
        </p:nvCxnSpPr>
        <p:spPr bwMode="auto">
          <a:xfrm>
            <a:off x="5638800" y="5969000"/>
            <a:ext cx="1295400" cy="25400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62" name="Straight Arrow Connector 37"/>
          <p:cNvCxnSpPr>
            <a:cxnSpLocks noChangeShapeType="1"/>
            <a:stCxn id="39946" idx="3"/>
          </p:cNvCxnSpPr>
          <p:nvPr/>
        </p:nvCxnSpPr>
        <p:spPr bwMode="auto">
          <a:xfrm flipH="1" flipV="1">
            <a:off x="1308100" y="2095500"/>
            <a:ext cx="2074863" cy="1474788"/>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sp>
        <p:nvSpPr>
          <p:cNvPr id="32796" name="TextBox 41"/>
          <p:cNvSpPr txBox="1">
            <a:spLocks noChangeArrowheads="1"/>
          </p:cNvSpPr>
          <p:nvPr/>
        </p:nvSpPr>
        <p:spPr bwMode="auto">
          <a:xfrm>
            <a:off x="7975600" y="1409700"/>
            <a:ext cx="966788" cy="366713"/>
          </a:xfrm>
          <a:prstGeom prst="rect">
            <a:avLst/>
          </a:prstGeom>
          <a:noFill/>
          <a:ln w="9525">
            <a:noFill/>
            <a:miter lim="800000"/>
            <a:headEnd/>
            <a:tailEnd/>
          </a:ln>
        </p:spPr>
        <p:txBody>
          <a:bodyPr>
            <a:spAutoFit/>
          </a:bodyPr>
          <a:lstStyle/>
          <a:p>
            <a:pPr eaLnBrk="1" hangingPunct="1"/>
            <a:r>
              <a:rPr lang="en-US" sz="1800">
                <a:solidFill>
                  <a:srgbClr val="333399"/>
                </a:solidFill>
                <a:latin typeface="Arial" pitchFamily="34" charset="0"/>
              </a:rPr>
              <a:t>Biome I</a:t>
            </a:r>
          </a:p>
        </p:txBody>
      </p:sp>
      <p:sp>
        <p:nvSpPr>
          <p:cNvPr id="32797" name="TextBox 42"/>
          <p:cNvSpPr txBox="1">
            <a:spLocks noChangeArrowheads="1"/>
          </p:cNvSpPr>
          <p:nvPr/>
        </p:nvSpPr>
        <p:spPr bwMode="auto">
          <a:xfrm>
            <a:off x="6438900" y="3251200"/>
            <a:ext cx="1095375" cy="369888"/>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III</a:t>
            </a:r>
          </a:p>
        </p:txBody>
      </p:sp>
      <p:sp>
        <p:nvSpPr>
          <p:cNvPr id="32798" name="TextBox 44"/>
          <p:cNvSpPr txBox="1">
            <a:spLocks noChangeArrowheads="1"/>
          </p:cNvSpPr>
          <p:nvPr/>
        </p:nvSpPr>
        <p:spPr bwMode="auto">
          <a:xfrm>
            <a:off x="7937500" y="4089400"/>
            <a:ext cx="1206500" cy="366713"/>
          </a:xfrm>
          <a:prstGeom prst="rect">
            <a:avLst/>
          </a:prstGeom>
          <a:noFill/>
          <a:ln w="9525">
            <a:noFill/>
            <a:miter lim="800000"/>
            <a:headEnd/>
            <a:tailEnd/>
          </a:ln>
        </p:spPr>
        <p:txBody>
          <a:bodyPr>
            <a:spAutoFit/>
          </a:bodyPr>
          <a:lstStyle/>
          <a:p>
            <a:pPr eaLnBrk="1" hangingPunct="1"/>
            <a:r>
              <a:rPr lang="en-US" sz="1800">
                <a:solidFill>
                  <a:srgbClr val="333399"/>
                </a:solidFill>
                <a:latin typeface="Arial" pitchFamily="34" charset="0"/>
              </a:rPr>
              <a:t>Biome II</a:t>
            </a:r>
          </a:p>
        </p:txBody>
      </p:sp>
      <p:sp>
        <p:nvSpPr>
          <p:cNvPr id="32799" name="TextBox 45"/>
          <p:cNvSpPr txBox="1">
            <a:spLocks noChangeArrowheads="1"/>
          </p:cNvSpPr>
          <p:nvPr/>
        </p:nvSpPr>
        <p:spPr bwMode="auto">
          <a:xfrm>
            <a:off x="7505700" y="4889500"/>
            <a:ext cx="1206500" cy="366713"/>
          </a:xfrm>
          <a:prstGeom prst="rect">
            <a:avLst/>
          </a:prstGeom>
          <a:noFill/>
          <a:ln w="9525">
            <a:noFill/>
            <a:miter lim="800000"/>
            <a:headEnd/>
            <a:tailEnd/>
          </a:ln>
        </p:spPr>
        <p:txBody>
          <a:bodyPr>
            <a:spAutoFit/>
          </a:bodyPr>
          <a:lstStyle/>
          <a:p>
            <a:pPr eaLnBrk="1" hangingPunct="1"/>
            <a:r>
              <a:rPr lang="en-US" sz="1800">
                <a:solidFill>
                  <a:srgbClr val="333399"/>
                </a:solidFill>
                <a:latin typeface="Arial" pitchFamily="34" charset="0"/>
              </a:rPr>
              <a:t>Biome IX</a:t>
            </a:r>
          </a:p>
        </p:txBody>
      </p:sp>
      <p:sp>
        <p:nvSpPr>
          <p:cNvPr id="32800" name="TextBox 46"/>
          <p:cNvSpPr txBox="1">
            <a:spLocks noChangeArrowheads="1"/>
          </p:cNvSpPr>
          <p:nvPr/>
        </p:nvSpPr>
        <p:spPr bwMode="auto">
          <a:xfrm>
            <a:off x="241300" y="1066800"/>
            <a:ext cx="1120775" cy="369888"/>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IV</a:t>
            </a:r>
          </a:p>
        </p:txBody>
      </p:sp>
      <p:sp>
        <p:nvSpPr>
          <p:cNvPr id="32801" name="TextBox 47"/>
          <p:cNvSpPr txBox="1">
            <a:spLocks noChangeArrowheads="1"/>
          </p:cNvSpPr>
          <p:nvPr/>
        </p:nvSpPr>
        <p:spPr bwMode="auto">
          <a:xfrm>
            <a:off x="609600" y="5232400"/>
            <a:ext cx="1174750" cy="366713"/>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VII</a:t>
            </a:r>
          </a:p>
        </p:txBody>
      </p:sp>
      <p:sp>
        <p:nvSpPr>
          <p:cNvPr id="32802" name="TextBox 48"/>
          <p:cNvSpPr txBox="1">
            <a:spLocks noChangeArrowheads="1"/>
          </p:cNvSpPr>
          <p:nvPr/>
        </p:nvSpPr>
        <p:spPr bwMode="auto">
          <a:xfrm>
            <a:off x="3454400" y="5651500"/>
            <a:ext cx="1238250" cy="366713"/>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VIII</a:t>
            </a:r>
          </a:p>
        </p:txBody>
      </p:sp>
      <p:sp>
        <p:nvSpPr>
          <p:cNvPr id="32803" name="TextBox 49"/>
          <p:cNvSpPr txBox="1">
            <a:spLocks noChangeArrowheads="1"/>
          </p:cNvSpPr>
          <p:nvPr/>
        </p:nvSpPr>
        <p:spPr bwMode="auto">
          <a:xfrm>
            <a:off x="2108200" y="4699000"/>
            <a:ext cx="1057275" cy="369888"/>
          </a:xfrm>
          <a:prstGeom prst="rect">
            <a:avLst/>
          </a:prstGeom>
          <a:noFill/>
          <a:ln w="9525">
            <a:noFill/>
            <a:miter lim="800000"/>
            <a:headEnd/>
            <a:tailEnd/>
          </a:ln>
        </p:spPr>
        <p:txBody>
          <a:bodyPr wrap="none">
            <a:spAutoFit/>
          </a:bodyPr>
          <a:lstStyle/>
          <a:p>
            <a:pPr eaLnBrk="1" hangingPunct="1"/>
            <a:r>
              <a:rPr lang="en-US" sz="1800">
                <a:solidFill>
                  <a:srgbClr val="333399"/>
                </a:solidFill>
                <a:latin typeface="Arial" pitchFamily="34" charset="0"/>
              </a:rPr>
              <a:t>Biome V</a:t>
            </a:r>
          </a:p>
        </p:txBody>
      </p:sp>
      <p:cxnSp>
        <p:nvCxnSpPr>
          <p:cNvPr id="39971" name="Straight Arrow Connector 50"/>
          <p:cNvCxnSpPr>
            <a:cxnSpLocks noChangeShapeType="1"/>
            <a:stCxn id="39947" idx="1"/>
          </p:cNvCxnSpPr>
          <p:nvPr/>
        </p:nvCxnSpPr>
        <p:spPr bwMode="auto">
          <a:xfrm rot="10800000">
            <a:off x="1231900" y="3797300"/>
            <a:ext cx="1881188" cy="357188"/>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72" name="Straight Arrow Connector 53"/>
          <p:cNvCxnSpPr>
            <a:cxnSpLocks noChangeShapeType="1"/>
            <a:endCxn id="32801" idx="2"/>
          </p:cNvCxnSpPr>
          <p:nvPr/>
        </p:nvCxnSpPr>
        <p:spPr bwMode="auto">
          <a:xfrm rot="10800000" flipV="1">
            <a:off x="1196975" y="4456113"/>
            <a:ext cx="2266950" cy="1143000"/>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73" name="Straight Arrow Connector 55"/>
          <p:cNvCxnSpPr>
            <a:cxnSpLocks noChangeShapeType="1"/>
            <a:stCxn id="39943" idx="3"/>
          </p:cNvCxnSpPr>
          <p:nvPr/>
        </p:nvCxnSpPr>
        <p:spPr bwMode="auto">
          <a:xfrm flipH="1">
            <a:off x="3492500" y="4500563"/>
            <a:ext cx="1098550" cy="796925"/>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cxnSp>
        <p:nvCxnSpPr>
          <p:cNvPr id="39974" name="Straight Arrow Connector 57"/>
          <p:cNvCxnSpPr>
            <a:cxnSpLocks noChangeShapeType="1"/>
            <a:stCxn id="39948" idx="0"/>
          </p:cNvCxnSpPr>
          <p:nvPr/>
        </p:nvCxnSpPr>
        <p:spPr bwMode="auto">
          <a:xfrm rot="-5400000" flipH="1" flipV="1">
            <a:off x="3706813" y="5670550"/>
            <a:ext cx="757237" cy="119063"/>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pic>
        <p:nvPicPr>
          <p:cNvPr id="32808" name="Picture 2" descr="4947063610_dac6740675_s.jpg"/>
          <p:cNvPicPr>
            <a:picLocks noChangeAspect="1"/>
          </p:cNvPicPr>
          <p:nvPr/>
        </p:nvPicPr>
        <p:blipFill>
          <a:blip r:embed="rId12" cstate="print"/>
          <a:srcRect/>
          <a:stretch>
            <a:fillRect/>
          </a:stretch>
        </p:blipFill>
        <p:spPr bwMode="auto">
          <a:xfrm>
            <a:off x="2584450" y="5008563"/>
            <a:ext cx="928688" cy="928687"/>
          </a:xfrm>
          <a:prstGeom prst="rect">
            <a:avLst/>
          </a:prstGeom>
          <a:noFill/>
          <a:ln w="9525">
            <a:noFill/>
            <a:miter lim="800000"/>
            <a:headEnd/>
            <a:tailEnd/>
          </a:ln>
        </p:spPr>
      </p:pic>
      <p:pic>
        <p:nvPicPr>
          <p:cNvPr id="32809" name="Picture 3" descr="images.jpeg"/>
          <p:cNvPicPr>
            <a:picLocks noChangeAspect="1"/>
          </p:cNvPicPr>
          <p:nvPr/>
        </p:nvPicPr>
        <p:blipFill>
          <a:blip r:embed="rId13" cstate="print"/>
          <a:srcRect/>
          <a:stretch>
            <a:fillRect/>
          </a:stretch>
        </p:blipFill>
        <p:spPr bwMode="auto">
          <a:xfrm>
            <a:off x="447675" y="5637213"/>
            <a:ext cx="1376363" cy="1030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irmoss_logo.jpg"/>
          <p:cNvPicPr>
            <a:picLocks noChangeAspect="1"/>
          </p:cNvPicPr>
          <p:nvPr/>
        </p:nvPicPr>
        <p:blipFill>
          <a:blip r:embed="rId2" cstate="print"/>
          <a:stretch>
            <a:fillRect/>
          </a:stretch>
        </p:blipFill>
        <p:spPr>
          <a:xfrm>
            <a:off x="0" y="0"/>
            <a:ext cx="9144000" cy="1022979"/>
          </a:xfrm>
          <a:prstGeom prst="rect">
            <a:avLst/>
          </a:prstGeom>
        </p:spPr>
      </p:pic>
      <p:sp>
        <p:nvSpPr>
          <p:cNvPr id="38914" name="Title 1"/>
          <p:cNvSpPr>
            <a:spLocks noGrp="1"/>
          </p:cNvSpPr>
          <p:nvPr>
            <p:ph type="title"/>
          </p:nvPr>
        </p:nvSpPr>
        <p:spPr>
          <a:xfrm>
            <a:off x="152400" y="228600"/>
            <a:ext cx="8229600" cy="579438"/>
          </a:xfrm>
        </p:spPr>
        <p:txBody>
          <a:bodyPr/>
          <a:lstStyle/>
          <a:p>
            <a:pPr algn="l"/>
            <a:r>
              <a:rPr lang="en-US" sz="3200" b="1" dirty="0" smtClean="0">
                <a:latin typeface="Times New Roman" pitchFamily="18" charset="0"/>
                <a:ea typeface="ＭＳ Ｐゴシック" pitchFamily="-65" charset="-128"/>
                <a:cs typeface="Times New Roman" pitchFamily="18" charset="0"/>
              </a:rPr>
              <a:t>Sample Images: Walnut Gulch</a:t>
            </a:r>
          </a:p>
        </p:txBody>
      </p:sp>
      <p:sp>
        <p:nvSpPr>
          <p:cNvPr id="38915" name="Slide Number Placeholder 3"/>
          <p:cNvSpPr>
            <a:spLocks noGrp="1"/>
          </p:cNvSpPr>
          <p:nvPr>
            <p:ph type="sldNum" sz="quarter" idx="12"/>
          </p:nvPr>
        </p:nvSpPr>
        <p:spPr bwMode="auto">
          <a:xfrm>
            <a:off x="3124200" y="6356350"/>
            <a:ext cx="2895600" cy="365125"/>
          </a:xfrm>
          <a:noFill/>
          <a:ln>
            <a:miter lim="800000"/>
            <a:headEnd/>
            <a:tailEnd/>
          </a:ln>
        </p:spPr>
        <p:txBody>
          <a:bodyPr/>
          <a:lstStyle/>
          <a:p>
            <a:pPr algn="ctr" eaLnBrk="1" hangingPunct="1"/>
            <a:fld id="{F9230763-481E-47B0-8109-603D3698365C}" type="slidenum">
              <a:rPr lang="en-US" sz="1000">
                <a:solidFill>
                  <a:schemeClr val="tx1"/>
                </a:solidFill>
                <a:latin typeface="Arial" charset="0"/>
                <a:ea typeface="ＭＳ Ｐゴシック" pitchFamily="-65" charset="-128"/>
              </a:rPr>
              <a:pPr algn="ctr" eaLnBrk="1" hangingPunct="1"/>
              <a:t>29</a:t>
            </a:fld>
            <a:endParaRPr lang="en-US" sz="1000">
              <a:solidFill>
                <a:schemeClr val="tx1"/>
              </a:solidFill>
              <a:latin typeface="Arial" charset="0"/>
              <a:ea typeface="ＭＳ Ｐゴシック" pitchFamily="-65" charset="-128"/>
            </a:endParaRPr>
          </a:p>
        </p:txBody>
      </p:sp>
      <p:pic>
        <p:nvPicPr>
          <p:cNvPr id="38916" name="Picture 8" descr="Walnut_28013_12081_011_120920_PL09043020_30_XX_01.png"/>
          <p:cNvPicPr>
            <a:picLocks noChangeAspect="1"/>
          </p:cNvPicPr>
          <p:nvPr/>
        </p:nvPicPr>
        <p:blipFill>
          <a:blip r:embed="rId3" cstate="print"/>
          <a:srcRect/>
          <a:stretch>
            <a:fillRect/>
          </a:stretch>
        </p:blipFill>
        <p:spPr bwMode="auto">
          <a:xfrm>
            <a:off x="179388" y="1420813"/>
            <a:ext cx="5524500" cy="1262062"/>
          </a:xfrm>
          <a:prstGeom prst="rect">
            <a:avLst/>
          </a:prstGeom>
          <a:noFill/>
          <a:ln w="9525">
            <a:noFill/>
            <a:miter lim="800000"/>
            <a:headEnd/>
            <a:tailEnd/>
          </a:ln>
        </p:spPr>
      </p:pic>
      <p:pic>
        <p:nvPicPr>
          <p:cNvPr id="38917" name="Picture 9" descr="Walnut_28012_12081_006_120920_PL09043020_30_XX_01.png"/>
          <p:cNvPicPr>
            <a:picLocks noChangeAspect="1"/>
          </p:cNvPicPr>
          <p:nvPr/>
        </p:nvPicPr>
        <p:blipFill>
          <a:blip r:embed="rId4" cstate="print"/>
          <a:srcRect/>
          <a:stretch>
            <a:fillRect/>
          </a:stretch>
        </p:blipFill>
        <p:spPr bwMode="auto">
          <a:xfrm>
            <a:off x="165100" y="3275013"/>
            <a:ext cx="5524500" cy="1260475"/>
          </a:xfrm>
          <a:prstGeom prst="rect">
            <a:avLst/>
          </a:prstGeom>
          <a:noFill/>
          <a:ln w="9525">
            <a:noFill/>
            <a:miter lim="800000"/>
            <a:headEnd/>
            <a:tailEnd/>
          </a:ln>
        </p:spPr>
      </p:pic>
      <p:pic>
        <p:nvPicPr>
          <p:cNvPr id="38918" name="Picture 12" descr="Walnut_28011_12081_004_120920_PL09043020_30_XX_01.png"/>
          <p:cNvPicPr>
            <a:picLocks noChangeAspect="1"/>
          </p:cNvPicPr>
          <p:nvPr/>
        </p:nvPicPr>
        <p:blipFill>
          <a:blip r:embed="rId5" cstate="print"/>
          <a:srcRect/>
          <a:stretch>
            <a:fillRect/>
          </a:stretch>
        </p:blipFill>
        <p:spPr bwMode="auto">
          <a:xfrm>
            <a:off x="179388" y="5127625"/>
            <a:ext cx="5513387" cy="1250950"/>
          </a:xfrm>
          <a:prstGeom prst="rect">
            <a:avLst/>
          </a:prstGeom>
          <a:noFill/>
          <a:ln w="9525">
            <a:noFill/>
            <a:miter lim="800000"/>
            <a:headEnd/>
            <a:tailEnd/>
          </a:ln>
        </p:spPr>
      </p:pic>
      <p:sp>
        <p:nvSpPr>
          <p:cNvPr id="38919" name="TextBox 13"/>
          <p:cNvSpPr txBox="1">
            <a:spLocks noChangeArrowheads="1"/>
          </p:cNvSpPr>
          <p:nvPr/>
        </p:nvSpPr>
        <p:spPr bwMode="auto">
          <a:xfrm>
            <a:off x="5856288" y="1463675"/>
            <a:ext cx="3063875" cy="2032000"/>
          </a:xfrm>
          <a:prstGeom prst="rect">
            <a:avLst/>
          </a:prstGeom>
          <a:noFill/>
          <a:ln w="9525">
            <a:noFill/>
            <a:miter lim="800000"/>
            <a:headEnd/>
            <a:tailEnd/>
          </a:ln>
        </p:spPr>
        <p:txBody>
          <a:bodyPr>
            <a:spAutoFit/>
          </a:bodyPr>
          <a:lstStyle/>
          <a:p>
            <a:pPr algn="l" eaLnBrk="1" hangingPunct="1"/>
            <a:r>
              <a:rPr lang="en-US" sz="1800" b="0">
                <a:latin typeface="Arial" charset="0"/>
              </a:rPr>
              <a:t>Area of roughly 25 km x 100 km covered by 6 flight lines (3 shown at left)</a:t>
            </a:r>
          </a:p>
          <a:p>
            <a:pPr algn="l" eaLnBrk="1" hangingPunct="1"/>
            <a:endParaRPr lang="en-US" sz="1800" b="0">
              <a:latin typeface="Arial" charset="0"/>
            </a:endParaRPr>
          </a:p>
          <a:p>
            <a:pPr algn="l" eaLnBrk="1" hangingPunct="1"/>
            <a:r>
              <a:rPr lang="en-US" sz="1800" b="0">
                <a:latin typeface="Arial" charset="0"/>
              </a:rPr>
              <a:t>9/20/2012</a:t>
            </a:r>
          </a:p>
          <a:p>
            <a:pPr algn="l" eaLnBrk="1" hangingPunct="1"/>
            <a:endParaRPr lang="en-US" sz="1800" b="0">
              <a:latin typeface="Arial" charset="0"/>
            </a:endParaRPr>
          </a:p>
          <a:p>
            <a:pPr algn="l" eaLnBrk="1" hangingPunct="1"/>
            <a:r>
              <a:rPr lang="en-US" sz="1800" b="0">
                <a:latin typeface="Arial" charset="0"/>
              </a:rPr>
              <a:t>HH/HV/VV RGB overlay </a:t>
            </a:r>
          </a:p>
        </p:txBody>
      </p:sp>
      <p:pic>
        <p:nvPicPr>
          <p:cNvPr id="38920" name="Picture 2" descr="Screen shot 2013-01-17 at 2.57.00 PM.png"/>
          <p:cNvPicPr>
            <a:picLocks/>
          </p:cNvPicPr>
          <p:nvPr/>
        </p:nvPicPr>
        <p:blipFill>
          <a:blip r:embed="rId6" cstate="print"/>
          <a:srcRect/>
          <a:stretch>
            <a:fillRect/>
          </a:stretch>
        </p:blipFill>
        <p:spPr bwMode="auto">
          <a:xfrm>
            <a:off x="5943600" y="3733800"/>
            <a:ext cx="2971800" cy="1143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itchFamily="18" charset="0"/>
                <a:cs typeface="Times New Roman" pitchFamily="18" charset="0"/>
              </a:rPr>
              <a:t>Broad Utility in Terrestrial Ecology</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r>
              <a:rPr lang="en-US" sz="2400" b="1" dirty="0" smtClean="0">
                <a:latin typeface="Times New Roman" pitchFamily="18" charset="0"/>
                <a:cs typeface="Times New Roman" pitchFamily="18" charset="0"/>
              </a:rPr>
              <a:t>VNIR/VSWIR Imaging Spectrometers</a:t>
            </a:r>
          </a:p>
          <a:p>
            <a:pPr lvl="1"/>
            <a:r>
              <a:rPr lang="en-US" sz="2000" b="1" dirty="0" smtClean="0">
                <a:latin typeface="Times New Roman" pitchFamily="18" charset="0"/>
                <a:cs typeface="Times New Roman" pitchFamily="18" charset="0"/>
              </a:rPr>
              <a:t>Biochemistry, Biophysical retrievals, Species/Functional Type Identification, Plant Physiology, Trace Gases</a:t>
            </a:r>
          </a:p>
          <a:p>
            <a:r>
              <a:rPr lang="en-US" sz="2400" b="1" dirty="0" smtClean="0">
                <a:latin typeface="Times New Roman" pitchFamily="18" charset="0"/>
                <a:cs typeface="Times New Roman" pitchFamily="18" charset="0"/>
              </a:rPr>
              <a:t>Thermal IR Imaging Spectrometers</a:t>
            </a:r>
          </a:p>
          <a:p>
            <a:pPr lvl="1"/>
            <a:r>
              <a:rPr lang="en-US" sz="2000" b="1" dirty="0" smtClean="0">
                <a:latin typeface="Times New Roman" pitchFamily="18" charset="0"/>
                <a:cs typeface="Times New Roman" pitchFamily="18" charset="0"/>
              </a:rPr>
              <a:t>Land-Surface Temperature, Biochemistry, Plant Physiology, Heat Flux (ET/Sensible Heat), Trace Gases</a:t>
            </a:r>
          </a:p>
          <a:p>
            <a:r>
              <a:rPr lang="en-US" sz="2400" b="1" dirty="0" smtClean="0">
                <a:latin typeface="Times New Roman" pitchFamily="18" charset="0"/>
                <a:cs typeface="Times New Roman" pitchFamily="18" charset="0"/>
              </a:rPr>
              <a:t>VSWIR FTIS Spectrometers</a:t>
            </a:r>
          </a:p>
          <a:p>
            <a:pPr lvl="1"/>
            <a:r>
              <a:rPr lang="en-US" sz="2000" b="1" dirty="0" smtClean="0">
                <a:latin typeface="Times New Roman" pitchFamily="18" charset="0"/>
                <a:cs typeface="Times New Roman" pitchFamily="18" charset="0"/>
              </a:rPr>
              <a:t>Trace Gases (i.e., CO</a:t>
            </a:r>
            <a:r>
              <a:rPr lang="en-US" sz="2000" b="1" baseline="-25000"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 CH</a:t>
            </a:r>
            <a:r>
              <a:rPr lang="en-US" sz="2000" b="1" baseline="-25000" dirty="0" smtClean="0">
                <a:latin typeface="Times New Roman" pitchFamily="18" charset="0"/>
                <a:cs typeface="Times New Roman" pitchFamily="18" charset="0"/>
              </a:rPr>
              <a:t>4</a:t>
            </a:r>
            <a:r>
              <a:rPr lang="en-US" sz="2000" b="1" dirty="0" smtClean="0">
                <a:latin typeface="Times New Roman" pitchFamily="18" charset="0"/>
                <a:cs typeface="Times New Roman" pitchFamily="18" charset="0"/>
              </a:rPr>
              <a:t>, CO, H</a:t>
            </a:r>
            <a:r>
              <a:rPr lang="en-US" sz="2000" b="1" baseline="-25000"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O)</a:t>
            </a:r>
          </a:p>
          <a:p>
            <a:r>
              <a:rPr lang="en-US" sz="2400" b="1" dirty="0" smtClean="0">
                <a:latin typeface="Times New Roman" pitchFamily="18" charset="0"/>
                <a:cs typeface="Times New Roman" pitchFamily="18" charset="0"/>
              </a:rPr>
              <a:t>Waveform LIDAR</a:t>
            </a:r>
          </a:p>
          <a:p>
            <a:pPr lvl="1"/>
            <a:r>
              <a:rPr lang="en-US" sz="2000" b="1" dirty="0" smtClean="0">
                <a:latin typeface="Times New Roman" pitchFamily="18" charset="0"/>
                <a:cs typeface="Times New Roman" pitchFamily="18" charset="0"/>
              </a:rPr>
              <a:t>Vertical Canopy Structure, Surface Elevation, Above Ground Biomass</a:t>
            </a:r>
          </a:p>
          <a:p>
            <a:r>
              <a:rPr lang="en-US" sz="2400" b="1" dirty="0" smtClean="0">
                <a:latin typeface="Times New Roman" pitchFamily="18" charset="0"/>
                <a:cs typeface="Times New Roman" pitchFamily="18" charset="0"/>
              </a:rPr>
              <a:t>Microwave</a:t>
            </a:r>
          </a:p>
          <a:p>
            <a:pPr lvl="1"/>
            <a:r>
              <a:rPr lang="en-US" sz="2000" b="1" dirty="0" smtClean="0">
                <a:latin typeface="Times New Roman" pitchFamily="18" charset="0"/>
                <a:cs typeface="Times New Roman" pitchFamily="18" charset="0"/>
              </a:rPr>
              <a:t>Root Zone Soil Moisture, Vertical Canopy Structure, Above Ground Biomass</a:t>
            </a:r>
          </a:p>
          <a:p>
            <a:pPr lvl="1"/>
            <a:r>
              <a:rPr lang="en-US" sz="2000" b="1" dirty="0" smtClean="0">
                <a:latin typeface="Times New Roman" pitchFamily="18" charset="0"/>
                <a:cs typeface="Times New Roman" pitchFamily="18" charset="0"/>
              </a:rPr>
              <a:t>All weather imaging, flooded vegetation, freeze/thaw-status of soils</a:t>
            </a:r>
          </a:p>
          <a:p>
            <a:r>
              <a:rPr lang="en-US" sz="2400" b="1" dirty="0" smtClean="0">
                <a:latin typeface="Times New Roman" pitchFamily="18" charset="0"/>
                <a:cs typeface="Times New Roman" pitchFamily="18" charset="0"/>
              </a:rPr>
              <a:t>G-</a:t>
            </a:r>
            <a:r>
              <a:rPr lang="en-US" sz="2400" b="1" dirty="0" err="1" smtClean="0">
                <a:latin typeface="Times New Roman" pitchFamily="18" charset="0"/>
                <a:cs typeface="Times New Roman" pitchFamily="18" charset="0"/>
              </a:rPr>
              <a:t>LiHT</a:t>
            </a:r>
            <a:endParaRPr lang="en-US" sz="2400" b="1" dirty="0" smtClean="0">
              <a:latin typeface="Times New Roman" pitchFamily="18" charset="0"/>
              <a:cs typeface="Times New Roman" pitchFamily="18" charset="0"/>
            </a:endParaRPr>
          </a:p>
          <a:p>
            <a:pPr lvl="1"/>
            <a:r>
              <a:rPr lang="en-US" sz="2000" b="1" dirty="0" smtClean="0">
                <a:latin typeface="Times New Roman" pitchFamily="18" charset="0"/>
                <a:cs typeface="Times New Roman" pitchFamily="18" charset="0"/>
              </a:rPr>
              <a:t>Biochemical, temperature and canopy structure benefits of a VNIR imaging spectrometer, thermal imager and discrete return </a:t>
            </a:r>
            <a:r>
              <a:rPr lang="en-US" sz="2000" b="1" dirty="0" err="1" smtClean="0">
                <a:latin typeface="Times New Roman" pitchFamily="18" charset="0"/>
                <a:cs typeface="Times New Roman" pitchFamily="18" charset="0"/>
              </a:rPr>
              <a:t>Lidar</a:t>
            </a:r>
            <a:endParaRPr lang="en-US" sz="2000" b="1" dirty="0" smtClean="0">
              <a:latin typeface="Times New Roman" pitchFamily="18" charset="0"/>
              <a:cs typeface="Times New Roman" pitchFamily="18" charset="0"/>
            </a:endParaRPr>
          </a:p>
          <a:p>
            <a:pPr lvl="1"/>
            <a:endParaRPr lang="en-US" sz="2000"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irmoss_logo.jpg"/>
          <p:cNvPicPr>
            <a:picLocks noChangeAspect="1"/>
          </p:cNvPicPr>
          <p:nvPr/>
        </p:nvPicPr>
        <p:blipFill>
          <a:blip r:embed="rId2" cstate="print"/>
          <a:stretch>
            <a:fillRect/>
          </a:stretch>
        </p:blipFill>
        <p:spPr>
          <a:xfrm>
            <a:off x="0" y="0"/>
            <a:ext cx="9144000" cy="1022979"/>
          </a:xfrm>
          <a:prstGeom prst="rect">
            <a:avLst/>
          </a:prstGeom>
        </p:spPr>
      </p:pic>
      <p:sp>
        <p:nvSpPr>
          <p:cNvPr id="39938" name="Slide Number Placeholder 3"/>
          <p:cNvSpPr>
            <a:spLocks noGrp="1"/>
          </p:cNvSpPr>
          <p:nvPr>
            <p:ph type="sldNum" sz="quarter" idx="12"/>
          </p:nvPr>
        </p:nvSpPr>
        <p:spPr bwMode="auto">
          <a:xfrm>
            <a:off x="3124200" y="6356350"/>
            <a:ext cx="2895600" cy="365125"/>
          </a:xfrm>
          <a:noFill/>
          <a:ln>
            <a:miter lim="800000"/>
            <a:headEnd/>
            <a:tailEnd/>
          </a:ln>
        </p:spPr>
        <p:txBody>
          <a:bodyPr/>
          <a:lstStyle/>
          <a:p>
            <a:pPr algn="ctr" eaLnBrk="1" hangingPunct="1"/>
            <a:fld id="{D5E46122-4E85-47E4-BA67-BED67BBAD248}" type="slidenum">
              <a:rPr lang="en-US" sz="1000">
                <a:solidFill>
                  <a:schemeClr val="tx1"/>
                </a:solidFill>
                <a:latin typeface="Arial" charset="0"/>
                <a:ea typeface="ＭＳ Ｐゴシック" pitchFamily="-65" charset="-128"/>
              </a:rPr>
              <a:pPr algn="ctr" eaLnBrk="1" hangingPunct="1"/>
              <a:t>30</a:t>
            </a:fld>
            <a:endParaRPr lang="en-US" sz="1000">
              <a:solidFill>
                <a:schemeClr val="tx1"/>
              </a:solidFill>
              <a:latin typeface="Arial" charset="0"/>
              <a:ea typeface="ＭＳ Ｐゴシック" pitchFamily="-65" charset="-128"/>
            </a:endParaRPr>
          </a:p>
        </p:txBody>
      </p:sp>
      <p:pic>
        <p:nvPicPr>
          <p:cNvPr id="39939" name="Picture 4" descr="WG12081_SoilMoisture10CM.jpg"/>
          <p:cNvPicPr>
            <a:picLocks noChangeAspect="1"/>
          </p:cNvPicPr>
          <p:nvPr/>
        </p:nvPicPr>
        <p:blipFill>
          <a:blip r:embed="rId3" cstate="print"/>
          <a:srcRect/>
          <a:stretch>
            <a:fillRect/>
          </a:stretch>
        </p:blipFill>
        <p:spPr bwMode="auto">
          <a:xfrm>
            <a:off x="4656138" y="1336675"/>
            <a:ext cx="4487862" cy="2398713"/>
          </a:xfrm>
          <a:prstGeom prst="rect">
            <a:avLst/>
          </a:prstGeom>
          <a:noFill/>
          <a:ln w="9525">
            <a:solidFill>
              <a:srgbClr val="4F81BD"/>
            </a:solidFill>
            <a:miter lim="800000"/>
            <a:headEnd/>
            <a:tailEnd/>
          </a:ln>
        </p:spPr>
      </p:pic>
      <p:pic>
        <p:nvPicPr>
          <p:cNvPr id="39940" name="Picture 5" descr="WG12081_SoilMoisture30CM.jpg"/>
          <p:cNvPicPr>
            <a:picLocks noChangeAspect="1"/>
          </p:cNvPicPr>
          <p:nvPr/>
        </p:nvPicPr>
        <p:blipFill>
          <a:blip r:embed="rId4" cstate="print"/>
          <a:srcRect/>
          <a:stretch>
            <a:fillRect/>
          </a:stretch>
        </p:blipFill>
        <p:spPr bwMode="auto">
          <a:xfrm>
            <a:off x="0" y="4108450"/>
            <a:ext cx="4557713" cy="2435225"/>
          </a:xfrm>
          <a:prstGeom prst="rect">
            <a:avLst/>
          </a:prstGeom>
          <a:noFill/>
          <a:ln w="9525">
            <a:solidFill>
              <a:srgbClr val="4F81BD"/>
            </a:solidFill>
            <a:miter lim="800000"/>
            <a:headEnd/>
            <a:tailEnd/>
          </a:ln>
        </p:spPr>
      </p:pic>
      <p:pic>
        <p:nvPicPr>
          <p:cNvPr id="39941" name="Picture 7" descr="WG12081_SurfaceSoilMoisture.jpg"/>
          <p:cNvPicPr>
            <a:picLocks noChangeAspect="1"/>
          </p:cNvPicPr>
          <p:nvPr/>
        </p:nvPicPr>
        <p:blipFill>
          <a:blip r:embed="rId5" cstate="print"/>
          <a:srcRect/>
          <a:stretch>
            <a:fillRect/>
          </a:stretch>
        </p:blipFill>
        <p:spPr bwMode="auto">
          <a:xfrm>
            <a:off x="14288" y="1344613"/>
            <a:ext cx="4543425" cy="2427287"/>
          </a:xfrm>
          <a:prstGeom prst="rect">
            <a:avLst/>
          </a:prstGeom>
          <a:noFill/>
          <a:ln w="9525">
            <a:solidFill>
              <a:srgbClr val="4F81BD"/>
            </a:solidFill>
            <a:miter lim="800000"/>
            <a:headEnd/>
            <a:tailEnd/>
          </a:ln>
        </p:spPr>
      </p:pic>
      <p:pic>
        <p:nvPicPr>
          <p:cNvPr id="39942" name="Picture 2" descr="WG12081_SoilMoisture75CM.jpg"/>
          <p:cNvPicPr>
            <a:picLocks noChangeAspect="1"/>
          </p:cNvPicPr>
          <p:nvPr/>
        </p:nvPicPr>
        <p:blipFill>
          <a:blip r:embed="rId6" cstate="print"/>
          <a:srcRect/>
          <a:stretch>
            <a:fillRect/>
          </a:stretch>
        </p:blipFill>
        <p:spPr bwMode="auto">
          <a:xfrm>
            <a:off x="4641850" y="4124325"/>
            <a:ext cx="4502150" cy="2405063"/>
          </a:xfrm>
          <a:prstGeom prst="rect">
            <a:avLst/>
          </a:prstGeom>
          <a:noFill/>
          <a:ln w="9525">
            <a:solidFill>
              <a:srgbClr val="4F81BD"/>
            </a:solidFill>
            <a:miter lim="800000"/>
            <a:headEnd/>
            <a:tailEnd/>
          </a:ln>
        </p:spPr>
      </p:pic>
      <p:sp>
        <p:nvSpPr>
          <p:cNvPr id="39943" name="TextBox 1"/>
          <p:cNvSpPr txBox="1">
            <a:spLocks noChangeArrowheads="1"/>
          </p:cNvSpPr>
          <p:nvPr/>
        </p:nvSpPr>
        <p:spPr bwMode="auto">
          <a:xfrm>
            <a:off x="5811838" y="6581775"/>
            <a:ext cx="3032125" cy="261938"/>
          </a:xfrm>
          <a:prstGeom prst="rect">
            <a:avLst/>
          </a:prstGeom>
          <a:noFill/>
          <a:ln w="9525">
            <a:noFill/>
            <a:miter lim="800000"/>
            <a:headEnd/>
            <a:tailEnd/>
          </a:ln>
        </p:spPr>
        <p:txBody>
          <a:bodyPr wrap="none">
            <a:spAutoFit/>
          </a:bodyPr>
          <a:lstStyle/>
          <a:p>
            <a:pPr eaLnBrk="1" hangingPunct="1"/>
            <a:r>
              <a:rPr lang="en-US" sz="1100">
                <a:latin typeface="Arial" charset="0"/>
              </a:rPr>
              <a:t>Tabatabaeenejad, Burgin, Duan, Moghaddam</a:t>
            </a:r>
          </a:p>
        </p:txBody>
      </p:sp>
      <p:sp>
        <p:nvSpPr>
          <p:cNvPr id="39944" name="Title 1"/>
          <p:cNvSpPr txBox="1">
            <a:spLocks/>
          </p:cNvSpPr>
          <p:nvPr/>
        </p:nvSpPr>
        <p:spPr bwMode="auto">
          <a:xfrm>
            <a:off x="152400" y="182563"/>
            <a:ext cx="8229600" cy="579437"/>
          </a:xfrm>
          <a:prstGeom prst="rect">
            <a:avLst/>
          </a:prstGeom>
          <a:noFill/>
          <a:ln w="9525">
            <a:noFill/>
            <a:miter lim="800000"/>
            <a:headEnd/>
            <a:tailEnd/>
          </a:ln>
        </p:spPr>
        <p:txBody>
          <a:bodyPr anchor="ctr"/>
          <a:lstStyle/>
          <a:p>
            <a:pPr algn="l" defTabSz="457200"/>
            <a:r>
              <a:rPr lang="en-US" sz="3200" b="1" dirty="0">
                <a:latin typeface="Times New Roman" pitchFamily="18" charset="0"/>
                <a:cs typeface="Times New Roman" pitchFamily="18" charset="0"/>
              </a:rPr>
              <a:t>Walnut Gulch Retrieved Soil Moisture</a:t>
            </a:r>
          </a:p>
        </p:txBody>
      </p:sp>
      <p:sp>
        <p:nvSpPr>
          <p:cNvPr id="3" name="TextBox 2"/>
          <p:cNvSpPr txBox="1"/>
          <p:nvPr/>
        </p:nvSpPr>
        <p:spPr>
          <a:xfrm>
            <a:off x="609600" y="1371600"/>
            <a:ext cx="3276600" cy="381000"/>
          </a:xfrm>
          <a:prstGeom prst="rect">
            <a:avLst/>
          </a:prstGeom>
          <a:solidFill>
            <a:schemeClr val="bg1">
              <a:lumMod val="85000"/>
            </a:schemeClr>
          </a:solidFill>
        </p:spPr>
        <p:txBody>
          <a:bodyPr>
            <a:spAutoFit/>
          </a:bodyPr>
          <a:lstStyle/>
          <a:p>
            <a:pPr>
              <a:defRPr/>
            </a:pPr>
            <a:r>
              <a:rPr lang="en-US" sz="1800" b="0" dirty="0">
                <a:latin typeface="Helvetica" charset="0"/>
                <a:ea typeface="ＭＳ Ｐゴシック" charset="0"/>
                <a:cs typeface="ＭＳ Ｐゴシック" charset="0"/>
              </a:rPr>
              <a:t>Surface soil moisture</a:t>
            </a:r>
          </a:p>
        </p:txBody>
      </p:sp>
      <p:sp>
        <p:nvSpPr>
          <p:cNvPr id="12" name="TextBox 11"/>
          <p:cNvSpPr txBox="1"/>
          <p:nvPr/>
        </p:nvSpPr>
        <p:spPr>
          <a:xfrm>
            <a:off x="5257800" y="1371600"/>
            <a:ext cx="3200400" cy="381000"/>
          </a:xfrm>
          <a:prstGeom prst="rect">
            <a:avLst/>
          </a:prstGeom>
          <a:solidFill>
            <a:schemeClr val="bg1">
              <a:lumMod val="85000"/>
            </a:schemeClr>
          </a:solidFill>
        </p:spPr>
        <p:txBody>
          <a:bodyPr>
            <a:spAutoFit/>
          </a:bodyPr>
          <a:lstStyle/>
          <a:p>
            <a:pPr>
              <a:defRPr/>
            </a:pPr>
            <a:r>
              <a:rPr lang="en-US" sz="1800" b="0" dirty="0">
                <a:latin typeface="Helvetica" charset="0"/>
                <a:ea typeface="ＭＳ Ｐゴシック" charset="0"/>
                <a:cs typeface="ＭＳ Ｐゴシック" charset="0"/>
              </a:rPr>
              <a:t>soil moisture @ -10 cm</a:t>
            </a:r>
          </a:p>
        </p:txBody>
      </p:sp>
      <p:sp>
        <p:nvSpPr>
          <p:cNvPr id="13" name="TextBox 12"/>
          <p:cNvSpPr txBox="1"/>
          <p:nvPr/>
        </p:nvSpPr>
        <p:spPr>
          <a:xfrm>
            <a:off x="5257800" y="4191000"/>
            <a:ext cx="3200400" cy="381000"/>
          </a:xfrm>
          <a:prstGeom prst="rect">
            <a:avLst/>
          </a:prstGeom>
          <a:solidFill>
            <a:schemeClr val="bg1">
              <a:lumMod val="85000"/>
            </a:schemeClr>
          </a:solidFill>
        </p:spPr>
        <p:txBody>
          <a:bodyPr>
            <a:spAutoFit/>
          </a:bodyPr>
          <a:lstStyle/>
          <a:p>
            <a:pPr>
              <a:defRPr/>
            </a:pPr>
            <a:r>
              <a:rPr lang="en-US" sz="1800" b="0" dirty="0">
                <a:latin typeface="Helvetica" charset="0"/>
                <a:ea typeface="ＭＳ Ｐゴシック" charset="0"/>
                <a:cs typeface="ＭＳ Ｐゴシック" charset="0"/>
              </a:rPr>
              <a:t>soil moisture @ -75 cm</a:t>
            </a:r>
          </a:p>
        </p:txBody>
      </p:sp>
      <p:sp>
        <p:nvSpPr>
          <p:cNvPr id="14" name="TextBox 13"/>
          <p:cNvSpPr txBox="1"/>
          <p:nvPr/>
        </p:nvSpPr>
        <p:spPr>
          <a:xfrm>
            <a:off x="609600" y="4114800"/>
            <a:ext cx="3276600" cy="381000"/>
          </a:xfrm>
          <a:prstGeom prst="rect">
            <a:avLst/>
          </a:prstGeom>
          <a:solidFill>
            <a:schemeClr val="bg1">
              <a:lumMod val="85000"/>
            </a:schemeClr>
          </a:solidFill>
        </p:spPr>
        <p:txBody>
          <a:bodyPr>
            <a:spAutoFit/>
          </a:bodyPr>
          <a:lstStyle/>
          <a:p>
            <a:pPr>
              <a:defRPr/>
            </a:pPr>
            <a:r>
              <a:rPr lang="en-US" sz="1800" b="0" dirty="0">
                <a:latin typeface="Helvetica" charset="0"/>
                <a:ea typeface="ＭＳ Ｐゴシック" charset="0"/>
                <a:cs typeface="ＭＳ Ｐゴシック" charset="0"/>
              </a:rPr>
              <a:t>soil moisture @ -30 cm</a:t>
            </a:r>
          </a:p>
        </p:txBody>
      </p:sp>
      <p:sp>
        <p:nvSpPr>
          <p:cNvPr id="39949" name="TextBox 1"/>
          <p:cNvSpPr txBox="1">
            <a:spLocks noChangeArrowheads="1"/>
          </p:cNvSpPr>
          <p:nvPr/>
        </p:nvSpPr>
        <p:spPr bwMode="auto">
          <a:xfrm>
            <a:off x="3856038" y="971550"/>
            <a:ext cx="1325562" cy="400050"/>
          </a:xfrm>
          <a:prstGeom prst="rect">
            <a:avLst/>
          </a:prstGeom>
          <a:noFill/>
          <a:ln w="9525">
            <a:noFill/>
            <a:miter lim="800000"/>
            <a:headEnd/>
            <a:tailEnd/>
          </a:ln>
        </p:spPr>
        <p:txBody>
          <a:bodyPr wrap="none">
            <a:spAutoFit/>
          </a:bodyPr>
          <a:lstStyle/>
          <a:p>
            <a:r>
              <a:rPr lang="en-US" sz="2000" b="0"/>
              <a:t>9/20/2012</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ddard_logo.jpg"/>
          <p:cNvPicPr>
            <a:picLocks noChangeAspect="1"/>
          </p:cNvPicPr>
          <p:nvPr/>
        </p:nvPicPr>
        <p:blipFill>
          <a:blip r:embed="rId2" cstate="print"/>
          <a:stretch>
            <a:fillRect/>
          </a:stretch>
        </p:blipFill>
        <p:spPr>
          <a:xfrm>
            <a:off x="0" y="0"/>
            <a:ext cx="9089136" cy="1261872"/>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lang="en-US" sz="3200" b="1" dirty="0" smtClean="0">
                <a:latin typeface="Times New Roman" pitchFamily="18" charset="0"/>
                <a:cs typeface="Times New Roman" pitchFamily="18" charset="0"/>
              </a:rPr>
              <a:t>EcoSAR P-band </a:t>
            </a:r>
            <a:r>
              <a:rPr lang="en-US" sz="3200" b="1" dirty="0" err="1" smtClean="0">
                <a:latin typeface="Times New Roman" pitchFamily="18" charset="0"/>
                <a:cs typeface="Times New Roman" pitchFamily="18" charset="0"/>
              </a:rPr>
              <a:t>InSAR</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338667" y="1503279"/>
            <a:ext cx="8452555" cy="958672"/>
          </a:xfrm>
        </p:spPr>
        <p:txBody>
          <a:bodyPr>
            <a:noAutofit/>
          </a:bodyPr>
          <a:lstStyle/>
          <a:p>
            <a:r>
              <a:rPr lang="en-US" sz="1800" dirty="0" smtClean="0">
                <a:latin typeface="Calibri"/>
                <a:cs typeface="Calibri"/>
              </a:rPr>
              <a:t>EcoSAR is an advanced airborne </a:t>
            </a:r>
            <a:r>
              <a:rPr lang="en-US" sz="1800" dirty="0" err="1" smtClean="0">
                <a:solidFill>
                  <a:srgbClr val="FF0000"/>
                </a:solidFill>
                <a:latin typeface="Calibri"/>
                <a:cs typeface="Calibri"/>
              </a:rPr>
              <a:t>polarimetric</a:t>
            </a:r>
            <a:r>
              <a:rPr lang="en-US" sz="1800" dirty="0" smtClean="0">
                <a:solidFill>
                  <a:srgbClr val="FF0000"/>
                </a:solidFill>
                <a:latin typeface="Calibri"/>
                <a:cs typeface="Calibri"/>
              </a:rPr>
              <a:t> and </a:t>
            </a:r>
            <a:r>
              <a:rPr lang="en-US" sz="1800" dirty="0" err="1" smtClean="0">
                <a:solidFill>
                  <a:srgbClr val="FF0000"/>
                </a:solidFill>
                <a:latin typeface="Calibri"/>
                <a:cs typeface="Calibri"/>
              </a:rPr>
              <a:t>interferometric</a:t>
            </a:r>
            <a:r>
              <a:rPr lang="en-US" sz="1800" dirty="0" smtClean="0">
                <a:solidFill>
                  <a:srgbClr val="FF0000"/>
                </a:solidFill>
                <a:latin typeface="Calibri"/>
                <a:cs typeface="Calibri"/>
              </a:rPr>
              <a:t> P-band </a:t>
            </a:r>
            <a:r>
              <a:rPr lang="en-US" sz="1800" dirty="0" smtClean="0">
                <a:latin typeface="Calibri"/>
                <a:cs typeface="Calibri"/>
              </a:rPr>
              <a:t>(435 MHz, 6 to 200 MHz bandwidth) SAR instrument in development at NASA/Goddard Space Flight Center through the ESTO Instrument Incubator Program (IIP). </a:t>
            </a:r>
          </a:p>
        </p:txBody>
      </p:sp>
      <p:pic>
        <p:nvPicPr>
          <p:cNvPr id="5" name="Picture 4" descr="Jay's_IIP_Figure2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6386" y="2452898"/>
            <a:ext cx="3573465" cy="2443658"/>
          </a:xfrm>
          <a:prstGeom prst="rect">
            <a:avLst/>
          </a:prstGeom>
        </p:spPr>
      </p:pic>
      <p:sp>
        <p:nvSpPr>
          <p:cNvPr id="6" name="Content Placeholder 2"/>
          <p:cNvSpPr txBox="1">
            <a:spLocks/>
          </p:cNvSpPr>
          <p:nvPr/>
        </p:nvSpPr>
        <p:spPr>
          <a:xfrm>
            <a:off x="324556" y="2466133"/>
            <a:ext cx="5131830" cy="3312929"/>
          </a:xfrm>
          <a:prstGeom prst="rect">
            <a:avLst/>
          </a:prstGeom>
        </p:spPr>
        <p:txBody>
          <a:bodyPr vert="horz" lIns="91440" tIns="45720" rIns="91440" bIns="45720" rtlCol="0">
            <a:noAutofit/>
          </a:bodyPr>
          <a:lstStyle/>
          <a:p>
            <a:pPr marL="341313" lvl="1" indent="-341313">
              <a:buFont typeface="Arial" pitchFamily="34" charset="0"/>
              <a:buChar char="•"/>
            </a:pPr>
            <a:r>
              <a:rPr lang="en-US" dirty="0" smtClean="0">
                <a:latin typeface="Calibri"/>
                <a:cs typeface="Calibri"/>
              </a:rPr>
              <a:t>EcoSAR will provide two- and three dimensional fine scale measurements of terrestrial ecosystem structure and biomass:</a:t>
            </a:r>
          </a:p>
          <a:p>
            <a:pPr marL="798513" lvl="2" indent="-341313">
              <a:buFont typeface="Arial" pitchFamily="34" charset="0"/>
              <a:buChar char="•"/>
            </a:pPr>
            <a:r>
              <a:rPr lang="en-US" dirty="0" smtClean="0">
                <a:solidFill>
                  <a:srgbClr val="FF0000"/>
                </a:solidFill>
                <a:latin typeface="Calibri"/>
                <a:cs typeface="Calibri"/>
              </a:rPr>
              <a:t>Height measurements from </a:t>
            </a:r>
            <a:r>
              <a:rPr lang="en-US" dirty="0" err="1" smtClean="0">
                <a:solidFill>
                  <a:srgbClr val="FF0000"/>
                </a:solidFill>
                <a:latin typeface="Calibri"/>
                <a:cs typeface="Calibri"/>
              </a:rPr>
              <a:t>InSAR</a:t>
            </a:r>
            <a:r>
              <a:rPr lang="en-US" dirty="0" smtClean="0">
                <a:solidFill>
                  <a:srgbClr val="FF0000"/>
                </a:solidFill>
                <a:latin typeface="Calibri"/>
                <a:cs typeface="Calibri"/>
              </a:rPr>
              <a:t> </a:t>
            </a:r>
            <a:r>
              <a:rPr lang="en-US" dirty="0" smtClean="0">
                <a:latin typeface="Calibri"/>
                <a:cs typeface="Calibri"/>
              </a:rPr>
              <a:t>better than 1 m</a:t>
            </a:r>
          </a:p>
          <a:p>
            <a:pPr marL="798513" lvl="2" indent="-341313">
              <a:buFont typeface="Arial" pitchFamily="34" charset="0"/>
              <a:buChar char="•"/>
            </a:pPr>
            <a:r>
              <a:rPr lang="en-US" dirty="0" smtClean="0">
                <a:latin typeface="Calibri"/>
                <a:cs typeface="Calibri"/>
              </a:rPr>
              <a:t>Ground resolution ranges from </a:t>
            </a:r>
            <a:r>
              <a:rPr lang="en-US" dirty="0" smtClean="0">
                <a:solidFill>
                  <a:srgbClr val="FF0000"/>
                </a:solidFill>
                <a:latin typeface="Calibri"/>
                <a:cs typeface="Calibri"/>
              </a:rPr>
              <a:t>1.5m to 30m</a:t>
            </a:r>
          </a:p>
          <a:p>
            <a:pPr marL="798513" lvl="2" indent="-341313">
              <a:buFont typeface="Arial" pitchFamily="34" charset="0"/>
              <a:buChar char="•"/>
            </a:pPr>
            <a:r>
              <a:rPr lang="en-US" dirty="0" smtClean="0"/>
              <a:t>Swath width of 4km to 8 km</a:t>
            </a:r>
            <a:endParaRPr lang="en-US" dirty="0" smtClean="0">
              <a:latin typeface="Calibri"/>
              <a:cs typeface="Calibri"/>
            </a:endParaRPr>
          </a:p>
          <a:p>
            <a:pPr marL="798513" lvl="2" indent="-341313">
              <a:buFont typeface="Arial" pitchFamily="34" charset="0"/>
              <a:buChar char="•"/>
            </a:pPr>
            <a:r>
              <a:rPr lang="en-US" dirty="0" smtClean="0">
                <a:solidFill>
                  <a:srgbClr val="FF0000"/>
                </a:solidFill>
              </a:rPr>
              <a:t>Biomass from backscatter</a:t>
            </a:r>
            <a:r>
              <a:rPr lang="en-US" dirty="0" smtClean="0"/>
              <a:t> in medium to high biomass forests</a:t>
            </a:r>
            <a:r>
              <a:rPr lang="en-US" dirty="0" smtClean="0">
                <a:solidFill>
                  <a:srgbClr val="FF0000"/>
                </a:solidFill>
              </a:rPr>
              <a:t> up to 200 Mg/ha</a:t>
            </a:r>
          </a:p>
          <a:p>
            <a:pPr marL="798513" lvl="2" indent="-341313">
              <a:buFont typeface="Arial" pitchFamily="34" charset="0"/>
              <a:buChar char="•"/>
            </a:pPr>
            <a:r>
              <a:rPr lang="en-US" dirty="0" smtClean="0">
                <a:solidFill>
                  <a:srgbClr val="FF0000"/>
                </a:solidFill>
              </a:rPr>
              <a:t>Biomass from tree height with no saturation</a:t>
            </a:r>
          </a:p>
          <a:p>
            <a:pPr marL="341313" lvl="1" indent="-341313">
              <a:buFont typeface="Arial" pitchFamily="34" charset="0"/>
              <a:buChar char="•"/>
            </a:pPr>
            <a:endParaRPr lang="en-US" dirty="0">
              <a:latin typeface="Calibri"/>
              <a:cs typeface="Calibri"/>
            </a:endParaRPr>
          </a:p>
          <a:p>
            <a:pPr marL="341313" lvl="1" indent="-341313">
              <a:buFont typeface="Arial" pitchFamily="34" charset="0"/>
              <a:buChar char="•"/>
            </a:pPr>
            <a:endParaRPr lang="en-US" dirty="0" smtClean="0">
              <a:latin typeface="Calibri"/>
              <a:cs typeface="Calibri"/>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1800" b="0" i="0" u="none" strike="noStrike" kern="1200" cap="none" spc="0" normalizeH="0" baseline="0" noProof="0" dirty="0" smtClean="0">
              <a:ln>
                <a:noFill/>
              </a:ln>
              <a:solidFill>
                <a:schemeClr val="tx1"/>
              </a:solidFill>
              <a:effectLst/>
              <a:uLnTx/>
              <a:uFillTx/>
              <a:latin typeface="Calibri"/>
              <a:cs typeface="Calibri"/>
            </a:endParaRPr>
          </a:p>
        </p:txBody>
      </p:sp>
      <p:sp>
        <p:nvSpPr>
          <p:cNvPr id="8" name="TextBox 7"/>
          <p:cNvSpPr txBox="1"/>
          <p:nvPr/>
        </p:nvSpPr>
        <p:spPr>
          <a:xfrm>
            <a:off x="457200" y="6324600"/>
            <a:ext cx="3429465"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a:t>
            </a:r>
            <a:r>
              <a:rPr lang="en-US" b="1" dirty="0" err="1" smtClean="0">
                <a:solidFill>
                  <a:srgbClr val="00B050"/>
                </a:solidFill>
                <a:latin typeface="Times New Roman" pitchFamily="18" charset="0"/>
                <a:cs typeface="Times New Roman" pitchFamily="18" charset="0"/>
              </a:rPr>
              <a:t>Temilola</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Fatoyinbo</a:t>
            </a:r>
            <a:endParaRPr lang="en-US" b="1" dirty="0">
              <a:solidFill>
                <a:srgbClr val="00B050"/>
              </a:solidFill>
              <a:latin typeface="Times New Roman" pitchFamily="18" charset="0"/>
              <a:cs typeface="Times New Roman" pitchFamily="18" charset="0"/>
            </a:endParaRPr>
          </a:p>
        </p:txBody>
      </p:sp>
      <p:cxnSp>
        <p:nvCxnSpPr>
          <p:cNvPr id="9" name="Straight Arrow Connector 8"/>
          <p:cNvCxnSpPr/>
          <p:nvPr/>
        </p:nvCxnSpPr>
        <p:spPr>
          <a:xfrm>
            <a:off x="5562600" y="33528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229600" y="34290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3436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goddard_logo.jpg"/>
          <p:cNvPicPr>
            <a:picLocks noChangeAspect="1"/>
          </p:cNvPicPr>
          <p:nvPr/>
        </p:nvPicPr>
        <p:blipFill>
          <a:blip r:embed="rId3" cstate="print"/>
          <a:stretch>
            <a:fillRect/>
          </a:stretch>
        </p:blipFill>
        <p:spPr>
          <a:xfrm>
            <a:off x="0" y="0"/>
            <a:ext cx="9089136" cy="1261872"/>
          </a:xfrm>
          <a:prstGeom prst="rect">
            <a:avLst/>
          </a:prstGeom>
        </p:spPr>
      </p:pic>
      <p:sp>
        <p:nvSpPr>
          <p:cNvPr id="2" name="Title 1"/>
          <p:cNvSpPr>
            <a:spLocks noGrp="1"/>
          </p:cNvSpPr>
          <p:nvPr>
            <p:ph type="title"/>
          </p:nvPr>
        </p:nvSpPr>
        <p:spPr>
          <a:xfrm>
            <a:off x="457200" y="152400"/>
            <a:ext cx="8229600" cy="792162"/>
          </a:xfrm>
        </p:spPr>
        <p:txBody>
          <a:bodyPr>
            <a:normAutofit/>
          </a:bodyPr>
          <a:lstStyle/>
          <a:p>
            <a:r>
              <a:rPr lang="en-US" sz="3200" b="1" dirty="0" smtClean="0">
                <a:latin typeface="Times New Roman" pitchFamily="18" charset="0"/>
                <a:cs typeface="Times New Roman" pitchFamily="18" charset="0"/>
              </a:rPr>
              <a:t>DBSAR Digital </a:t>
            </a:r>
            <a:r>
              <a:rPr lang="en-US" sz="3200" b="1" dirty="0" err="1" smtClean="0">
                <a:latin typeface="Times New Roman" pitchFamily="18" charset="0"/>
                <a:cs typeface="Times New Roman" pitchFamily="18" charset="0"/>
              </a:rPr>
              <a:t>Beamforming</a:t>
            </a:r>
            <a:r>
              <a:rPr lang="en-US" sz="3200" b="1" dirty="0" smtClean="0">
                <a:latin typeface="Times New Roman" pitchFamily="18" charset="0"/>
                <a:cs typeface="Times New Roman" pitchFamily="18" charset="0"/>
              </a:rPr>
              <a:t> SAR</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144768" y="1479509"/>
            <a:ext cx="5387677" cy="1540270"/>
          </a:xfrm>
        </p:spPr>
        <p:txBody>
          <a:bodyPr/>
          <a:lstStyle/>
          <a:p>
            <a:r>
              <a:rPr lang="en-US" sz="1600" dirty="0" smtClean="0"/>
              <a:t>The EcoSAR </a:t>
            </a:r>
            <a:r>
              <a:rPr lang="en-US" sz="1600" dirty="0"/>
              <a:t>design is based on the L-band DBSAR instrument, which is a reconfigurable </a:t>
            </a:r>
            <a:r>
              <a:rPr lang="en-US" sz="1600" dirty="0" smtClean="0"/>
              <a:t>circular </a:t>
            </a:r>
            <a:r>
              <a:rPr lang="en-US" sz="1600" dirty="0"/>
              <a:t>pol SAR, </a:t>
            </a:r>
            <a:r>
              <a:rPr lang="en-US" sz="1600" dirty="0" err="1"/>
              <a:t>scatterometer</a:t>
            </a:r>
            <a:r>
              <a:rPr lang="en-US" sz="1600" dirty="0"/>
              <a:t> and altimeter </a:t>
            </a:r>
            <a:endParaRPr lang="en-US" sz="1600" dirty="0" smtClean="0"/>
          </a:p>
          <a:p>
            <a:r>
              <a:rPr lang="en-US" sz="1600" dirty="0" smtClean="0"/>
              <a:t>Carried </a:t>
            </a:r>
            <a:r>
              <a:rPr lang="en-US" sz="1600" dirty="0"/>
              <a:t>out </a:t>
            </a:r>
            <a:r>
              <a:rPr lang="en-US" sz="1600" dirty="0" smtClean="0"/>
              <a:t>DBSAR flights </a:t>
            </a:r>
            <a:r>
              <a:rPr lang="en-US" sz="1600" dirty="0"/>
              <a:t>on the East coast in 2011 and 2012 as part of the Eco3D flight </a:t>
            </a:r>
            <a:r>
              <a:rPr lang="en-US" sz="1600" dirty="0" smtClean="0"/>
              <a:t>campaign</a:t>
            </a:r>
            <a:endParaRPr lang="en-US" sz="1600" b="0" dirty="0" smtClean="0">
              <a:latin typeface="Calibri"/>
              <a:cs typeface="Calibri"/>
            </a:endParaRPr>
          </a:p>
          <a:p>
            <a:endParaRPr lang="en-US" sz="1600" b="0" dirty="0">
              <a:latin typeface="Calibri"/>
              <a:cs typeface="Calibri"/>
            </a:endParaRPr>
          </a:p>
        </p:txBody>
      </p:sp>
      <p:pic>
        <p:nvPicPr>
          <p:cNvPr id="4" name="Picture 3" descr="C:\Trabajo\Documents\Proposals\AITT\Proposal\Figures\DBSAR2_HighRe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46556" y="1366620"/>
            <a:ext cx="3363836" cy="2330658"/>
          </a:xfrm>
          <a:prstGeom prst="rect">
            <a:avLst/>
          </a:prstGeom>
          <a:noFill/>
        </p:spPr>
      </p:pic>
      <p:grpSp>
        <p:nvGrpSpPr>
          <p:cNvPr id="6" name="Group 5"/>
          <p:cNvGrpSpPr/>
          <p:nvPr/>
        </p:nvGrpSpPr>
        <p:grpSpPr>
          <a:xfrm>
            <a:off x="2934852" y="4058309"/>
            <a:ext cx="5425205" cy="2375494"/>
            <a:chOff x="977441" y="2853173"/>
            <a:chExt cx="7969580" cy="3344272"/>
          </a:xfrm>
        </p:grpSpPr>
        <p:grpSp>
          <p:nvGrpSpPr>
            <p:cNvPr id="7" name="Group 6"/>
            <p:cNvGrpSpPr/>
            <p:nvPr/>
          </p:nvGrpSpPr>
          <p:grpSpPr>
            <a:xfrm>
              <a:off x="977441" y="2858282"/>
              <a:ext cx="1982147" cy="3339139"/>
              <a:chOff x="16180896" y="18212113"/>
              <a:chExt cx="3997465" cy="4667975"/>
            </a:xfrm>
          </p:grpSpPr>
          <p:pic>
            <p:nvPicPr>
              <p:cNvPr id="17" name="Picture 16" descr="Howland_H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80896" y="18324970"/>
                <a:ext cx="3997465" cy="4555118"/>
              </a:xfrm>
              <a:prstGeom prst="rect">
                <a:avLst/>
              </a:prstGeom>
              <a:ln>
                <a:noFill/>
              </a:ln>
            </p:spPr>
          </p:pic>
          <p:sp>
            <p:nvSpPr>
              <p:cNvPr id="18" name="TextBox 17"/>
              <p:cNvSpPr txBox="1"/>
              <p:nvPr/>
            </p:nvSpPr>
            <p:spPr>
              <a:xfrm>
                <a:off x="16772879" y="18212113"/>
                <a:ext cx="2801320" cy="424010"/>
              </a:xfrm>
              <a:prstGeom prst="rect">
                <a:avLst/>
              </a:prstGeom>
              <a:solidFill>
                <a:schemeClr val="bg1"/>
              </a:solidFill>
              <a:ln>
                <a:noFill/>
              </a:ln>
            </p:spPr>
            <p:txBody>
              <a:bodyPr wrap="square" lIns="107112" tIns="0" rIns="107112" bIns="0" rtlCol="0">
                <a:spAutoFit/>
              </a:bodyPr>
              <a:lstStyle/>
              <a:p>
                <a:pPr algn="ctr"/>
                <a:r>
                  <a:rPr lang="en-US" sz="1400" dirty="0" smtClean="0"/>
                  <a:t>H H</a:t>
                </a:r>
                <a:endParaRPr lang="en-US" sz="1400" dirty="0"/>
              </a:p>
            </p:txBody>
          </p:sp>
        </p:grpSp>
        <p:grpSp>
          <p:nvGrpSpPr>
            <p:cNvPr id="8" name="Group 7"/>
            <p:cNvGrpSpPr/>
            <p:nvPr/>
          </p:nvGrpSpPr>
          <p:grpSpPr>
            <a:xfrm>
              <a:off x="2968228" y="2853173"/>
              <a:ext cx="1984248" cy="3341096"/>
              <a:chOff x="19611535" y="18160621"/>
              <a:chExt cx="4001704" cy="4500613"/>
            </a:xfrm>
          </p:grpSpPr>
          <p:pic>
            <p:nvPicPr>
              <p:cNvPr id="15" name="Picture 14" descr="Howland_HV.png"/>
              <p:cNvPicPr>
                <a:picLocks/>
              </p:cNvPicPr>
              <p:nvPr/>
            </p:nvPicPr>
            <p:blipFill>
              <a:blip r:embed="rId6" cstate="email">
                <a:extLst>
                  <a:ext uri="{28A0092B-C50C-407E-A947-70E740481C1C}">
                    <a14:useLocalDpi xmlns:a14="http://schemas.microsoft.com/office/drawing/2010/main"/>
                  </a:ext>
                </a:extLst>
              </a:blip>
              <a:stretch>
                <a:fillRect/>
              </a:stretch>
            </p:blipFill>
            <p:spPr>
              <a:xfrm>
                <a:off x="19611535" y="18276240"/>
                <a:ext cx="4001704" cy="4384994"/>
              </a:xfrm>
              <a:prstGeom prst="rect">
                <a:avLst/>
              </a:prstGeom>
              <a:ln>
                <a:noFill/>
              </a:ln>
            </p:spPr>
          </p:pic>
          <p:sp>
            <p:nvSpPr>
              <p:cNvPr id="16" name="TextBox 15"/>
              <p:cNvSpPr txBox="1"/>
              <p:nvPr/>
            </p:nvSpPr>
            <p:spPr>
              <a:xfrm>
                <a:off x="20170895" y="18160621"/>
                <a:ext cx="2801319" cy="419031"/>
              </a:xfrm>
              <a:prstGeom prst="rect">
                <a:avLst/>
              </a:prstGeom>
              <a:solidFill>
                <a:schemeClr val="bg1"/>
              </a:solidFill>
              <a:ln>
                <a:noFill/>
              </a:ln>
            </p:spPr>
            <p:txBody>
              <a:bodyPr wrap="square" lIns="107112" tIns="0" rIns="107112" bIns="0" rtlCol="0">
                <a:spAutoFit/>
              </a:bodyPr>
              <a:lstStyle/>
              <a:p>
                <a:pPr algn="ctr"/>
                <a:r>
                  <a:rPr lang="en-US" sz="1400" dirty="0" smtClean="0"/>
                  <a:t>V V</a:t>
                </a:r>
                <a:endParaRPr lang="en-US" sz="1400" dirty="0"/>
              </a:p>
            </p:txBody>
          </p:sp>
        </p:grpSp>
        <p:grpSp>
          <p:nvGrpSpPr>
            <p:cNvPr id="9" name="Group 8"/>
            <p:cNvGrpSpPr/>
            <p:nvPr/>
          </p:nvGrpSpPr>
          <p:grpSpPr>
            <a:xfrm>
              <a:off x="6962773" y="2863862"/>
              <a:ext cx="1984248" cy="3333583"/>
              <a:chOff x="23549805" y="18245785"/>
              <a:chExt cx="4001703" cy="4760362"/>
            </a:xfrm>
          </p:grpSpPr>
          <p:pic>
            <p:nvPicPr>
              <p:cNvPr id="13" name="Picture 12" descr="Howland_VH.png"/>
              <p:cNvPicPr>
                <a:picLocks/>
              </p:cNvPicPr>
              <p:nvPr/>
            </p:nvPicPr>
            <p:blipFill>
              <a:blip r:embed="rId7" cstate="email">
                <a:extLst>
                  <a:ext uri="{28A0092B-C50C-407E-A947-70E740481C1C}">
                    <a14:useLocalDpi xmlns:a14="http://schemas.microsoft.com/office/drawing/2010/main"/>
                  </a:ext>
                </a:extLst>
              </a:blip>
              <a:stretch>
                <a:fillRect/>
              </a:stretch>
            </p:blipFill>
            <p:spPr>
              <a:xfrm>
                <a:off x="23549805" y="18357615"/>
                <a:ext cx="4001703" cy="4648532"/>
              </a:xfrm>
              <a:prstGeom prst="rect">
                <a:avLst/>
              </a:prstGeom>
              <a:ln>
                <a:noFill/>
              </a:ln>
            </p:spPr>
          </p:pic>
          <p:sp>
            <p:nvSpPr>
              <p:cNvPr id="14" name="TextBox 13"/>
              <p:cNvSpPr txBox="1"/>
              <p:nvPr/>
            </p:nvSpPr>
            <p:spPr>
              <a:xfrm>
                <a:off x="24127609" y="18245785"/>
                <a:ext cx="2590327" cy="433122"/>
              </a:xfrm>
              <a:prstGeom prst="rect">
                <a:avLst/>
              </a:prstGeom>
              <a:solidFill>
                <a:schemeClr val="bg1"/>
              </a:solidFill>
              <a:ln>
                <a:noFill/>
              </a:ln>
            </p:spPr>
            <p:txBody>
              <a:bodyPr wrap="square" lIns="107112" tIns="0" rIns="107112" bIns="0" rtlCol="0">
                <a:spAutoFit/>
              </a:bodyPr>
              <a:lstStyle/>
              <a:p>
                <a:pPr algn="ctr"/>
                <a:r>
                  <a:rPr lang="en-US" sz="1400" dirty="0" smtClean="0"/>
                  <a:t>V H</a:t>
                </a:r>
                <a:endParaRPr lang="en-US" sz="1400" dirty="0"/>
              </a:p>
            </p:txBody>
          </p:sp>
        </p:grpSp>
        <p:grpSp>
          <p:nvGrpSpPr>
            <p:cNvPr id="10" name="Group 9"/>
            <p:cNvGrpSpPr/>
            <p:nvPr/>
          </p:nvGrpSpPr>
          <p:grpSpPr>
            <a:xfrm>
              <a:off x="4961245" y="2853175"/>
              <a:ext cx="1984248" cy="3344247"/>
              <a:chOff x="23774397" y="16473831"/>
              <a:chExt cx="4001702" cy="4675116"/>
            </a:xfrm>
          </p:grpSpPr>
          <p:pic>
            <p:nvPicPr>
              <p:cNvPr id="11" name="Picture 10" descr="Howland_VV.png"/>
              <p:cNvPicPr>
                <a:picLocks/>
              </p:cNvPicPr>
              <p:nvPr/>
            </p:nvPicPr>
            <p:blipFill>
              <a:blip r:embed="rId8" cstate="email">
                <a:extLst>
                  <a:ext uri="{28A0092B-C50C-407E-A947-70E740481C1C}">
                    <a14:useLocalDpi xmlns:a14="http://schemas.microsoft.com/office/drawing/2010/main"/>
                  </a:ext>
                </a:extLst>
              </a:blip>
              <a:stretch>
                <a:fillRect/>
              </a:stretch>
            </p:blipFill>
            <p:spPr>
              <a:xfrm>
                <a:off x="23774397" y="16598222"/>
                <a:ext cx="4001702" cy="4550725"/>
              </a:xfrm>
              <a:prstGeom prst="rect">
                <a:avLst/>
              </a:prstGeom>
              <a:ln>
                <a:noFill/>
              </a:ln>
            </p:spPr>
          </p:pic>
          <p:sp>
            <p:nvSpPr>
              <p:cNvPr id="12" name="TextBox 11"/>
              <p:cNvSpPr txBox="1"/>
              <p:nvPr/>
            </p:nvSpPr>
            <p:spPr>
              <a:xfrm>
                <a:off x="24362887" y="16473831"/>
                <a:ext cx="2652682" cy="424010"/>
              </a:xfrm>
              <a:prstGeom prst="rect">
                <a:avLst/>
              </a:prstGeom>
              <a:solidFill>
                <a:schemeClr val="bg1"/>
              </a:solidFill>
              <a:ln>
                <a:noFill/>
              </a:ln>
            </p:spPr>
            <p:txBody>
              <a:bodyPr wrap="square" lIns="107112" tIns="0" rIns="107112" bIns="0" rtlCol="0">
                <a:spAutoFit/>
              </a:bodyPr>
              <a:lstStyle/>
              <a:p>
                <a:pPr algn="ctr"/>
                <a:r>
                  <a:rPr lang="en-US" sz="1400" dirty="0" smtClean="0"/>
                  <a:t>H V</a:t>
                </a:r>
                <a:endParaRPr lang="en-US" sz="1400" dirty="0"/>
              </a:p>
            </p:txBody>
          </p:sp>
        </p:grpSp>
      </p:grpSp>
      <p:sp>
        <p:nvSpPr>
          <p:cNvPr id="5" name="TextBox 4"/>
          <p:cNvSpPr txBox="1"/>
          <p:nvPr/>
        </p:nvSpPr>
        <p:spPr>
          <a:xfrm>
            <a:off x="4584640" y="6469471"/>
            <a:ext cx="3775417" cy="369332"/>
          </a:xfrm>
          <a:prstGeom prst="rect">
            <a:avLst/>
          </a:prstGeom>
          <a:noFill/>
        </p:spPr>
        <p:txBody>
          <a:bodyPr wrap="none" rtlCol="0">
            <a:spAutoFit/>
          </a:bodyPr>
          <a:lstStyle/>
          <a:p>
            <a:r>
              <a:rPr lang="en-US" dirty="0" smtClean="0"/>
              <a:t>DBSAR SAR data over Howland, Maine</a:t>
            </a:r>
            <a:endParaRPr lang="en-US" dirty="0"/>
          </a:p>
        </p:txBody>
      </p:sp>
      <p:grpSp>
        <p:nvGrpSpPr>
          <p:cNvPr id="19" name="Group 58"/>
          <p:cNvGrpSpPr>
            <a:grpSpLocks noChangeAspect="1"/>
          </p:cNvGrpSpPr>
          <p:nvPr/>
        </p:nvGrpSpPr>
        <p:grpSpPr>
          <a:xfrm>
            <a:off x="19469" y="3180518"/>
            <a:ext cx="2472403" cy="3658285"/>
            <a:chOff x="0" y="155698"/>
            <a:chExt cx="4334145" cy="6413006"/>
          </a:xfrm>
        </p:grpSpPr>
        <p:pic>
          <p:nvPicPr>
            <p:cNvPr id="60" name="Picture 3" descr="Eco3D_all_flt_trcks.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155698"/>
              <a:ext cx="4334145" cy="641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a:spLocks/>
            </p:cNvSpPr>
            <p:nvPr/>
          </p:nvSpPr>
          <p:spPr bwMode="auto">
            <a:xfrm>
              <a:off x="1104625" y="5641912"/>
              <a:ext cx="190500" cy="17782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2" name="Oval 61"/>
            <p:cNvSpPr>
              <a:spLocks/>
            </p:cNvSpPr>
            <p:nvPr/>
          </p:nvSpPr>
          <p:spPr bwMode="auto">
            <a:xfrm>
              <a:off x="1897177" y="3477783"/>
              <a:ext cx="190500" cy="17782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3" name="Oval 62"/>
            <p:cNvSpPr>
              <a:spLocks/>
            </p:cNvSpPr>
            <p:nvPr/>
          </p:nvSpPr>
          <p:spPr bwMode="auto">
            <a:xfrm>
              <a:off x="2150579" y="2907393"/>
              <a:ext cx="190500" cy="176149"/>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4" name="Oval 63"/>
            <p:cNvSpPr>
              <a:spLocks/>
            </p:cNvSpPr>
            <p:nvPr/>
          </p:nvSpPr>
          <p:spPr bwMode="auto">
            <a:xfrm>
              <a:off x="1936715" y="2739631"/>
              <a:ext cx="192298" cy="176149"/>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5" name="Oval 64"/>
            <p:cNvSpPr>
              <a:spLocks/>
            </p:cNvSpPr>
            <p:nvPr/>
          </p:nvSpPr>
          <p:spPr bwMode="auto">
            <a:xfrm>
              <a:off x="2087678" y="2226280"/>
              <a:ext cx="190500" cy="17950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6" name="Oval 65"/>
            <p:cNvSpPr>
              <a:spLocks/>
            </p:cNvSpPr>
            <p:nvPr/>
          </p:nvSpPr>
          <p:spPr bwMode="auto">
            <a:xfrm>
              <a:off x="2750835" y="1514969"/>
              <a:ext cx="192297" cy="17950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7" name="Oval 66"/>
            <p:cNvSpPr>
              <a:spLocks/>
            </p:cNvSpPr>
            <p:nvPr/>
          </p:nvSpPr>
          <p:spPr bwMode="auto">
            <a:xfrm>
              <a:off x="3214506" y="1261648"/>
              <a:ext cx="190500" cy="17782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8" name="Oval 67"/>
            <p:cNvSpPr>
              <a:spLocks/>
            </p:cNvSpPr>
            <p:nvPr/>
          </p:nvSpPr>
          <p:spPr bwMode="auto">
            <a:xfrm>
              <a:off x="2750835" y="749975"/>
              <a:ext cx="192297" cy="17782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p>
          </p:txBody>
        </p:sp>
        <p:sp>
          <p:nvSpPr>
            <p:cNvPr id="69" name="TextBox 13"/>
            <p:cNvSpPr txBox="1">
              <a:spLocks noChangeArrowheads="1"/>
            </p:cNvSpPr>
            <p:nvPr/>
          </p:nvSpPr>
          <p:spPr bwMode="auto">
            <a:xfrm>
              <a:off x="2459693" y="629186"/>
              <a:ext cx="343258"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1</a:t>
              </a:r>
            </a:p>
          </p:txBody>
        </p:sp>
        <p:sp>
          <p:nvSpPr>
            <p:cNvPr id="70" name="TextBox 14"/>
            <p:cNvSpPr txBox="1">
              <a:spLocks noChangeArrowheads="1"/>
            </p:cNvSpPr>
            <p:nvPr/>
          </p:nvSpPr>
          <p:spPr bwMode="auto">
            <a:xfrm>
              <a:off x="3325930" y="1110662"/>
              <a:ext cx="343258"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2</a:t>
              </a:r>
            </a:p>
          </p:txBody>
        </p:sp>
        <p:sp>
          <p:nvSpPr>
            <p:cNvPr id="71" name="TextBox 15"/>
            <p:cNvSpPr txBox="1">
              <a:spLocks noChangeArrowheads="1"/>
            </p:cNvSpPr>
            <p:nvPr/>
          </p:nvSpPr>
          <p:spPr bwMode="auto">
            <a:xfrm>
              <a:off x="2470475" y="1407601"/>
              <a:ext cx="343258"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FFFF00"/>
                  </a:solidFill>
                </a:rPr>
                <a:t>3</a:t>
              </a:r>
            </a:p>
          </p:txBody>
        </p:sp>
        <p:sp>
          <p:nvSpPr>
            <p:cNvPr id="72" name="TextBox 16"/>
            <p:cNvSpPr txBox="1">
              <a:spLocks noChangeArrowheads="1"/>
            </p:cNvSpPr>
            <p:nvPr/>
          </p:nvSpPr>
          <p:spPr bwMode="auto">
            <a:xfrm>
              <a:off x="1773172" y="2083682"/>
              <a:ext cx="343258"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4</a:t>
              </a:r>
            </a:p>
          </p:txBody>
        </p:sp>
        <p:sp>
          <p:nvSpPr>
            <p:cNvPr id="73" name="TextBox 17"/>
            <p:cNvSpPr txBox="1">
              <a:spLocks noChangeArrowheads="1"/>
            </p:cNvSpPr>
            <p:nvPr/>
          </p:nvSpPr>
          <p:spPr bwMode="auto">
            <a:xfrm>
              <a:off x="1645572" y="2593678"/>
              <a:ext cx="343260"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5</a:t>
              </a:r>
            </a:p>
          </p:txBody>
        </p:sp>
        <p:sp>
          <p:nvSpPr>
            <p:cNvPr id="74" name="TextBox 18"/>
            <p:cNvSpPr txBox="1">
              <a:spLocks noChangeArrowheads="1"/>
            </p:cNvSpPr>
            <p:nvPr/>
          </p:nvSpPr>
          <p:spPr bwMode="auto">
            <a:xfrm>
              <a:off x="2278177" y="2801702"/>
              <a:ext cx="343260"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6</a:t>
              </a:r>
            </a:p>
          </p:txBody>
        </p:sp>
        <p:sp>
          <p:nvSpPr>
            <p:cNvPr id="75" name="TextBox 19"/>
            <p:cNvSpPr txBox="1">
              <a:spLocks noChangeArrowheads="1"/>
            </p:cNvSpPr>
            <p:nvPr/>
          </p:nvSpPr>
          <p:spPr bwMode="auto">
            <a:xfrm>
              <a:off x="1566498" y="3321763"/>
              <a:ext cx="343260"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7</a:t>
              </a:r>
            </a:p>
          </p:txBody>
        </p:sp>
        <p:sp>
          <p:nvSpPr>
            <p:cNvPr id="76" name="TextBox 20"/>
            <p:cNvSpPr txBox="1">
              <a:spLocks noChangeArrowheads="1"/>
            </p:cNvSpPr>
            <p:nvPr/>
          </p:nvSpPr>
          <p:spPr bwMode="auto">
            <a:xfrm>
              <a:off x="808090" y="5531189"/>
              <a:ext cx="343260" cy="53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8</a:t>
              </a:r>
            </a:p>
          </p:txBody>
        </p:sp>
      </p:grpSp>
      <p:sp>
        <p:nvSpPr>
          <p:cNvPr id="77" name="Rectangle 76"/>
          <p:cNvSpPr/>
          <p:nvPr/>
        </p:nvSpPr>
        <p:spPr>
          <a:xfrm>
            <a:off x="2934852" y="4033052"/>
            <a:ext cx="5425204" cy="240075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p:cNvCxnSpPr>
            <a:stCxn id="66" idx="0"/>
          </p:cNvCxnSpPr>
          <p:nvPr/>
        </p:nvCxnSpPr>
        <p:spPr>
          <a:xfrm>
            <a:off x="1643524" y="3955911"/>
            <a:ext cx="1291328" cy="102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66" idx="0"/>
          </p:cNvCxnSpPr>
          <p:nvPr/>
        </p:nvCxnSpPr>
        <p:spPr>
          <a:xfrm>
            <a:off x="1643524" y="3955911"/>
            <a:ext cx="1291328" cy="24778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0415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oddard_logo.jpg"/>
          <p:cNvPicPr>
            <a:picLocks noChangeAspect="1"/>
          </p:cNvPicPr>
          <p:nvPr/>
        </p:nvPicPr>
        <p:blipFill>
          <a:blip r:embed="rId2" cstate="print"/>
          <a:stretch>
            <a:fillRect/>
          </a:stretch>
        </p:blipFill>
        <p:spPr>
          <a:xfrm>
            <a:off x="0" y="0"/>
            <a:ext cx="9089136" cy="1261872"/>
          </a:xfrm>
          <a:prstGeom prst="rect">
            <a:avLst/>
          </a:prstGeom>
        </p:spPr>
      </p:pic>
      <p:sp>
        <p:nvSpPr>
          <p:cNvPr id="2" name="Title 1"/>
          <p:cNvSpPr>
            <a:spLocks noGrp="1"/>
          </p:cNvSpPr>
          <p:nvPr>
            <p:ph type="title"/>
          </p:nvPr>
        </p:nvSpPr>
        <p:spPr>
          <a:xfrm>
            <a:off x="457200" y="274638"/>
            <a:ext cx="8229600" cy="563562"/>
          </a:xfrm>
        </p:spPr>
        <p:txBody>
          <a:bodyPr>
            <a:normAutofit fontScale="90000"/>
          </a:bodyPr>
          <a:lstStyle/>
          <a:p>
            <a:r>
              <a:rPr lang="en-US" sz="3200" b="1" dirty="0">
                <a:latin typeface="Times New Roman" pitchFamily="18" charset="0"/>
                <a:cs typeface="Times New Roman" pitchFamily="18" charset="0"/>
              </a:rPr>
              <a:t>Present status </a:t>
            </a:r>
          </a:p>
        </p:txBody>
      </p:sp>
      <p:sp>
        <p:nvSpPr>
          <p:cNvPr id="3" name="Content Placeholder 2"/>
          <p:cNvSpPr>
            <a:spLocks noGrp="1"/>
          </p:cNvSpPr>
          <p:nvPr>
            <p:ph idx="1"/>
          </p:nvPr>
        </p:nvSpPr>
        <p:spPr>
          <a:xfrm>
            <a:off x="457200" y="1374423"/>
            <a:ext cx="8229600" cy="1318560"/>
          </a:xfrm>
        </p:spPr>
        <p:txBody>
          <a:bodyPr>
            <a:noAutofit/>
          </a:bodyPr>
          <a:lstStyle/>
          <a:p>
            <a:r>
              <a:rPr lang="en-US" sz="1600" dirty="0" smtClean="0">
                <a:cs typeface="Calibri"/>
              </a:rPr>
              <a:t>First science </a:t>
            </a:r>
            <a:r>
              <a:rPr lang="en-US" sz="1600" dirty="0">
                <a:cs typeface="Calibri"/>
              </a:rPr>
              <a:t>campaign to high biomass tropical </a:t>
            </a:r>
            <a:r>
              <a:rPr lang="en-US" sz="1600" dirty="0" smtClean="0">
                <a:cs typeface="Calibri"/>
              </a:rPr>
              <a:t>and mangrove forests </a:t>
            </a:r>
            <a:r>
              <a:rPr lang="en-US" sz="1600" dirty="0">
                <a:cs typeface="Calibri"/>
              </a:rPr>
              <a:t>in Central America </a:t>
            </a:r>
            <a:r>
              <a:rPr lang="en-US" sz="1600" dirty="0" smtClean="0">
                <a:cs typeface="Calibri"/>
              </a:rPr>
              <a:t>planned </a:t>
            </a:r>
            <a:r>
              <a:rPr lang="en-US" sz="1600" dirty="0">
                <a:cs typeface="Calibri"/>
              </a:rPr>
              <a:t>in January </a:t>
            </a:r>
            <a:r>
              <a:rPr lang="en-US" sz="1600" dirty="0" smtClean="0">
                <a:cs typeface="Calibri"/>
              </a:rPr>
              <a:t>2014</a:t>
            </a:r>
          </a:p>
          <a:p>
            <a:r>
              <a:rPr lang="en-US" sz="1600" dirty="0" smtClean="0">
                <a:cs typeface="Calibri"/>
              </a:rPr>
              <a:t>We can still add flight hours in Central America.</a:t>
            </a:r>
          </a:p>
          <a:p>
            <a:r>
              <a:rPr lang="en-US" sz="1600" dirty="0" smtClean="0">
                <a:cs typeface="Calibri"/>
              </a:rPr>
              <a:t>If you are interested, please contact </a:t>
            </a:r>
            <a:r>
              <a:rPr lang="en-US" sz="1600" dirty="0" smtClean="0">
                <a:cs typeface="Calibri"/>
                <a:hlinkClick r:id="rId3"/>
              </a:rPr>
              <a:t>lola.fatoyinbo@nasa.gov</a:t>
            </a:r>
            <a:r>
              <a:rPr lang="en-US" sz="1600" dirty="0" smtClean="0">
                <a:cs typeface="Calibri"/>
              </a:rPr>
              <a:t> </a:t>
            </a:r>
            <a:endParaRPr lang="en-US" sz="1600" dirty="0">
              <a:cs typeface="Calibri"/>
            </a:endParaRPr>
          </a:p>
        </p:txBody>
      </p:sp>
      <p:grpSp>
        <p:nvGrpSpPr>
          <p:cNvPr id="4" name="Group 3"/>
          <p:cNvGrpSpPr>
            <a:grpSpLocks noChangeAspect="1"/>
          </p:cNvGrpSpPr>
          <p:nvPr/>
        </p:nvGrpSpPr>
        <p:grpSpPr>
          <a:xfrm>
            <a:off x="830789" y="2466257"/>
            <a:ext cx="7035800" cy="4322324"/>
            <a:chOff x="258488" y="1508241"/>
            <a:chExt cx="8428312" cy="5177790"/>
          </a:xfrm>
        </p:grpSpPr>
        <p:pic>
          <p:nvPicPr>
            <p:cNvPr id="5" name="Picture 4" descr="Screen Shot 2013-04-25 at 2.31.0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884" y="1508241"/>
              <a:ext cx="1882916" cy="3484066"/>
            </a:xfrm>
            <a:prstGeom prst="rect">
              <a:avLst/>
            </a:prstGeom>
            <a:noFill/>
            <a:ln w="19050" cmpd="sng">
              <a:solidFill>
                <a:srgbClr val="FF0000"/>
              </a:solidFill>
            </a:ln>
          </p:spPr>
        </p:pic>
        <p:pic>
          <p:nvPicPr>
            <p:cNvPr id="6" name="Picture 5" descr="North America.jpg"/>
            <p:cNvPicPr>
              <a:picLocks noChangeAspect="1"/>
            </p:cNvPicPr>
            <p:nvPr/>
          </p:nvPicPr>
          <p:blipFill rotWithShape="1">
            <a:blip r:embed="rId5" cstate="print">
              <a:extLst>
                <a:ext uri="{28A0092B-C50C-407E-A947-70E740481C1C}">
                  <a14:useLocalDpi xmlns:a14="http://schemas.microsoft.com/office/drawing/2010/main" val="0"/>
                </a:ext>
              </a:extLst>
            </a:blip>
            <a:srcRect l="26739" t="21306" r="37073" b="21879"/>
            <a:stretch/>
          </p:blipFill>
          <p:spPr>
            <a:xfrm>
              <a:off x="3488143" y="1779840"/>
              <a:ext cx="2425723" cy="2539827"/>
            </a:xfrm>
            <a:prstGeom prst="rect">
              <a:avLst/>
            </a:prstGeom>
          </p:spPr>
        </p:pic>
        <p:sp>
          <p:nvSpPr>
            <p:cNvPr id="7" name="Rectangle 6"/>
            <p:cNvSpPr/>
            <p:nvPr/>
          </p:nvSpPr>
          <p:spPr>
            <a:xfrm>
              <a:off x="5073627" y="3449029"/>
              <a:ext cx="188643" cy="3268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87473" y="4034041"/>
              <a:ext cx="306484" cy="1986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2"/>
            </p:cNvCxnSpPr>
            <p:nvPr/>
          </p:nvCxnSpPr>
          <p:spPr>
            <a:xfrm>
              <a:off x="5167949" y="3775901"/>
              <a:ext cx="1635935" cy="1216406"/>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182273" y="1508241"/>
              <a:ext cx="1621611" cy="1940788"/>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213252" y="4246457"/>
              <a:ext cx="2380706" cy="2439574"/>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58488" y="4034041"/>
              <a:ext cx="5028986" cy="384698"/>
            </a:xfrm>
            <a:prstGeom prst="straightConnector1">
              <a:avLst/>
            </a:prstGeom>
            <a:ln w="95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58488" y="4418739"/>
              <a:ext cx="2954764" cy="2267292"/>
              <a:chOff x="258488" y="4418739"/>
              <a:chExt cx="2954764" cy="2267292"/>
            </a:xfrm>
          </p:grpSpPr>
          <p:grpSp>
            <p:nvGrpSpPr>
              <p:cNvPr id="22" name="Group 21"/>
              <p:cNvGrpSpPr/>
              <p:nvPr/>
            </p:nvGrpSpPr>
            <p:grpSpPr>
              <a:xfrm>
                <a:off x="258488" y="4418739"/>
                <a:ext cx="2954764" cy="2267292"/>
                <a:chOff x="3654576" y="1983573"/>
                <a:chExt cx="3356526" cy="2639230"/>
              </a:xfrm>
            </p:grpSpPr>
            <p:pic>
              <p:nvPicPr>
                <p:cNvPr id="24" name="Picture 23" descr="Costa RIca.jpg"/>
                <p:cNvPicPr>
                  <a:picLocks noChangeAspect="1"/>
                </p:cNvPicPr>
                <p:nvPr/>
              </p:nvPicPr>
              <p:blipFill rotWithShape="1">
                <a:blip r:embed="rId6" cstate="print">
                  <a:extLst>
                    <a:ext uri="{28A0092B-C50C-407E-A947-70E740481C1C}">
                      <a14:useLocalDpi xmlns:a14="http://schemas.microsoft.com/office/drawing/2010/main" val="0"/>
                    </a:ext>
                  </a:extLst>
                </a:blip>
                <a:srcRect l="5000" t="7562" r="24695" b="9545"/>
                <a:stretch/>
              </p:blipFill>
              <p:spPr>
                <a:xfrm>
                  <a:off x="3654576" y="1983573"/>
                  <a:ext cx="3356526" cy="2639230"/>
                </a:xfrm>
                <a:prstGeom prst="rect">
                  <a:avLst/>
                </a:prstGeom>
                <a:ln>
                  <a:solidFill>
                    <a:srgbClr val="FF0000"/>
                  </a:solidFill>
                </a:ln>
              </p:spPr>
            </p:pic>
            <p:sp>
              <p:nvSpPr>
                <p:cNvPr id="25" name="Rectangle 24"/>
                <p:cNvSpPr/>
                <p:nvPr/>
              </p:nvSpPr>
              <p:spPr>
                <a:xfrm rot="20235107">
                  <a:off x="5757027" y="3589564"/>
                  <a:ext cx="447174" cy="94913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686546">
                  <a:off x="5114107" y="2161009"/>
                  <a:ext cx="447174" cy="94913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a:off x="2040445" y="4548135"/>
                <a:ext cx="766844" cy="307777"/>
              </a:xfrm>
              <a:prstGeom prst="rect">
                <a:avLst/>
              </a:prstGeom>
              <a:ln>
                <a:noFill/>
              </a:ln>
            </p:spPr>
            <p:txBody>
              <a:bodyPr wrap="none">
                <a:spAutoFit/>
              </a:bodyPr>
              <a:lstStyle/>
              <a:p>
                <a:r>
                  <a:rPr lang="en-US" sz="1400" dirty="0">
                    <a:solidFill>
                      <a:srgbClr val="FF0000"/>
                    </a:solidFill>
                  </a:rPr>
                  <a:t>La Selva</a:t>
                </a:r>
              </a:p>
            </p:txBody>
          </p:sp>
        </p:grpSp>
        <p:sp>
          <p:nvSpPr>
            <p:cNvPr id="14" name="Rectangle 13"/>
            <p:cNvSpPr/>
            <p:nvPr/>
          </p:nvSpPr>
          <p:spPr>
            <a:xfrm>
              <a:off x="1068312" y="6317986"/>
              <a:ext cx="1204026" cy="307777"/>
            </a:xfrm>
            <a:prstGeom prst="rect">
              <a:avLst/>
            </a:prstGeom>
          </p:spPr>
          <p:txBody>
            <a:bodyPr wrap="none">
              <a:spAutoFit/>
            </a:bodyPr>
            <a:lstStyle/>
            <a:p>
              <a:r>
                <a:rPr lang="en-US" sz="1400" dirty="0">
                  <a:solidFill>
                    <a:srgbClr val="FF0000"/>
                  </a:solidFill>
                </a:rPr>
                <a:t>Osa Peninsula</a:t>
              </a:r>
            </a:p>
          </p:txBody>
        </p:sp>
        <p:sp>
          <p:nvSpPr>
            <p:cNvPr id="15" name="Rectangle 14"/>
            <p:cNvSpPr/>
            <p:nvPr/>
          </p:nvSpPr>
          <p:spPr>
            <a:xfrm rot="5400000">
              <a:off x="7458014" y="2770620"/>
              <a:ext cx="1098100" cy="48002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64656" y="2262892"/>
              <a:ext cx="94321" cy="1986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2076536" y="2461582"/>
              <a:ext cx="3488121" cy="1662424"/>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0"/>
            </p:cNvCxnSpPr>
            <p:nvPr/>
          </p:nvCxnSpPr>
          <p:spPr>
            <a:xfrm flipH="1" flipV="1">
              <a:off x="2076536" y="2128850"/>
              <a:ext cx="3535281" cy="134042"/>
            </a:xfrm>
            <a:prstGeom prst="straightConnector1">
              <a:avLst/>
            </a:prstGeom>
            <a:ln w="127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descr="wallops.jpg"/>
            <p:cNvPicPr>
              <a:picLocks noChangeAspect="1"/>
            </p:cNvPicPr>
            <p:nvPr/>
          </p:nvPicPr>
          <p:blipFill rotWithShape="1">
            <a:blip r:embed="rId7" cstate="print">
              <a:extLst>
                <a:ext uri="{28A0092B-C50C-407E-A947-70E740481C1C}">
                  <a14:useLocalDpi xmlns:a14="http://schemas.microsoft.com/office/drawing/2010/main" val="0"/>
                </a:ext>
              </a:extLst>
            </a:blip>
            <a:srcRect l="28930" t="11932" r="38824" b="15855"/>
            <a:stretch/>
          </p:blipFill>
          <p:spPr>
            <a:xfrm>
              <a:off x="768015" y="2127138"/>
              <a:ext cx="1337822" cy="1996868"/>
            </a:xfrm>
            <a:prstGeom prst="rect">
              <a:avLst/>
            </a:prstGeom>
            <a:ln>
              <a:solidFill>
                <a:srgbClr val="FF0000"/>
              </a:solidFill>
            </a:ln>
          </p:spPr>
        </p:pic>
        <p:sp>
          <p:nvSpPr>
            <p:cNvPr id="20" name="Rectangle 19"/>
            <p:cNvSpPr/>
            <p:nvPr/>
          </p:nvSpPr>
          <p:spPr>
            <a:xfrm>
              <a:off x="768016" y="2193772"/>
              <a:ext cx="1337822" cy="523220"/>
            </a:xfrm>
            <a:prstGeom prst="rect">
              <a:avLst/>
            </a:prstGeom>
            <a:ln>
              <a:noFill/>
            </a:ln>
          </p:spPr>
          <p:txBody>
            <a:bodyPr wrap="square">
              <a:spAutoFit/>
            </a:bodyPr>
            <a:lstStyle/>
            <a:p>
              <a:r>
                <a:rPr lang="en-US" sz="1400" dirty="0" smtClean="0">
                  <a:solidFill>
                    <a:srgbClr val="FF0000"/>
                  </a:solidFill>
                </a:rPr>
                <a:t>Wallops Flight Facility</a:t>
              </a:r>
              <a:endParaRPr lang="en-US" sz="1400" dirty="0">
                <a:solidFill>
                  <a:srgbClr val="FF0000"/>
                </a:solidFill>
              </a:endParaRPr>
            </a:p>
          </p:txBody>
        </p:sp>
        <p:sp>
          <p:nvSpPr>
            <p:cNvPr id="21" name="Rectangle 20"/>
            <p:cNvSpPr/>
            <p:nvPr/>
          </p:nvSpPr>
          <p:spPr>
            <a:xfrm>
              <a:off x="6803884" y="1518230"/>
              <a:ext cx="1576586" cy="523220"/>
            </a:xfrm>
            <a:prstGeom prst="rect">
              <a:avLst/>
            </a:prstGeom>
            <a:ln>
              <a:noFill/>
            </a:ln>
          </p:spPr>
          <p:txBody>
            <a:bodyPr wrap="square">
              <a:spAutoFit/>
            </a:bodyPr>
            <a:lstStyle/>
            <a:p>
              <a:r>
                <a:rPr lang="en-US" sz="1400" dirty="0" smtClean="0">
                  <a:solidFill>
                    <a:srgbClr val="FF0000"/>
                  </a:solidFill>
                </a:rPr>
                <a:t>Siaan Ka’an Biospheric Reserve</a:t>
              </a:r>
              <a:endParaRPr lang="en-US" sz="1400" dirty="0">
                <a:solidFill>
                  <a:srgbClr val="FF0000"/>
                </a:solidFill>
              </a:endParaRPr>
            </a:p>
          </p:txBody>
        </p:sp>
      </p:grpSp>
      <p:sp>
        <p:nvSpPr>
          <p:cNvPr id="28" name="TextBox 27"/>
          <p:cNvSpPr txBox="1"/>
          <p:nvPr/>
        </p:nvSpPr>
        <p:spPr>
          <a:xfrm>
            <a:off x="4095246" y="6019800"/>
            <a:ext cx="4299447" cy="523220"/>
          </a:xfrm>
          <a:prstGeom prst="rect">
            <a:avLst/>
          </a:prstGeom>
          <a:noFill/>
          <a:ln>
            <a:solidFill>
              <a:schemeClr val="accent1"/>
            </a:solidFill>
          </a:ln>
        </p:spPr>
        <p:txBody>
          <a:bodyPr wrap="none" rtlCol="0">
            <a:spAutoFit/>
          </a:bodyPr>
          <a:lstStyle/>
          <a:p>
            <a:r>
              <a:rPr lang="en-US" sz="1400" b="1" dirty="0" smtClean="0">
                <a:solidFill>
                  <a:srgbClr val="FF0000"/>
                </a:solidFill>
                <a:latin typeface="Times New Roman" pitchFamily="18" charset="0"/>
                <a:cs typeface="Times New Roman" pitchFamily="18" charset="0"/>
              </a:rPr>
              <a:t>Hot off the presses: </a:t>
            </a:r>
            <a:r>
              <a:rPr lang="en-US" sz="1400" b="1" dirty="0" smtClean="0">
                <a:latin typeface="Times New Roman" pitchFamily="18" charset="0"/>
                <a:cs typeface="Times New Roman" pitchFamily="18" charset="0"/>
              </a:rPr>
              <a:t>Howland Maine and </a:t>
            </a:r>
          </a:p>
          <a:p>
            <a:r>
              <a:rPr lang="en-US" sz="1400" b="1" dirty="0" smtClean="0">
                <a:latin typeface="Times New Roman" pitchFamily="18" charset="0"/>
                <a:cs typeface="Times New Roman" pitchFamily="18" charset="0"/>
              </a:rPr>
              <a:t>Duke Forest, North Carolina will be flown this Friday</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5403407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52352"/>
            <a:ext cx="7918450" cy="867783"/>
          </a:xfrm>
        </p:spPr>
        <p:txBody>
          <a:bodyPr>
            <a:normAutofit fontScale="90000"/>
          </a:bodyPr>
          <a:lstStyle/>
          <a:p>
            <a:r>
              <a:rPr lang="en-US" sz="3600" b="1" dirty="0" smtClean="0">
                <a:latin typeface="Times New Roman" pitchFamily="18" charset="0"/>
                <a:cs typeface="Times New Roman" pitchFamily="18" charset="0"/>
              </a:rPr>
              <a:t>Goddard’s Lidar, Hyperspectral, and Thermal (G-LiHT) airborne imager</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00615" y="1286320"/>
            <a:ext cx="3462333" cy="5509206"/>
          </a:xfrm>
        </p:spPr>
        <p:txBody>
          <a:bodyPr>
            <a:normAutofit/>
          </a:bodyPr>
          <a:lstStyle/>
          <a:p>
            <a:pPr marL="0" indent="0">
              <a:lnSpc>
                <a:spcPct val="120000"/>
              </a:lnSpc>
              <a:spcBef>
                <a:spcPts val="1800"/>
              </a:spcBef>
              <a:buNone/>
            </a:pPr>
            <a:r>
              <a:rPr lang="en-US" sz="1400" dirty="0"/>
              <a:t>G-LiHT is a portable, airborne imaging system that simultaneously </a:t>
            </a:r>
            <a:r>
              <a:rPr lang="en-US" sz="1400" i="1" dirty="0">
                <a:solidFill>
                  <a:srgbClr val="FF0000"/>
                </a:solidFill>
              </a:rPr>
              <a:t>maps the composition, structure, and function of terrestrial ecosystems </a:t>
            </a:r>
            <a:r>
              <a:rPr lang="en-US" sz="1400" dirty="0"/>
              <a:t>using: </a:t>
            </a:r>
            <a:endParaRPr lang="en-US" sz="1400" dirty="0" smtClean="0"/>
          </a:p>
          <a:p>
            <a:pPr marL="457200" indent="-457200">
              <a:lnSpc>
                <a:spcPct val="120000"/>
              </a:lnSpc>
              <a:spcBef>
                <a:spcPts val="1800"/>
              </a:spcBef>
              <a:buFont typeface="+mj-lt"/>
              <a:buAutoNum type="arabicParenR"/>
            </a:pPr>
            <a:r>
              <a:rPr lang="en-US" sz="1400" i="1" dirty="0" smtClean="0">
                <a:solidFill>
                  <a:srgbClr val="FF0000"/>
                </a:solidFill>
              </a:rPr>
              <a:t>lidar</a:t>
            </a:r>
            <a:r>
              <a:rPr lang="en-US" sz="1400" i="1" dirty="0" smtClean="0"/>
              <a:t> </a:t>
            </a:r>
            <a:r>
              <a:rPr lang="en-US" sz="1400" dirty="0"/>
              <a:t>to provide 3D information about the </a:t>
            </a:r>
            <a:r>
              <a:rPr lang="en-US" sz="1400" dirty="0" smtClean="0"/>
              <a:t>spatial distribution of </a:t>
            </a:r>
            <a:r>
              <a:rPr lang="en-US" sz="1400" dirty="0"/>
              <a:t>canopy elements; </a:t>
            </a:r>
            <a:endParaRPr lang="en-US" sz="1400" dirty="0" smtClean="0"/>
          </a:p>
          <a:p>
            <a:pPr marL="457200" indent="-457200">
              <a:lnSpc>
                <a:spcPct val="120000"/>
              </a:lnSpc>
              <a:spcBef>
                <a:spcPts val="1800"/>
              </a:spcBef>
              <a:buFont typeface="+mj-lt"/>
              <a:buAutoNum type="arabicParenR"/>
            </a:pPr>
            <a:r>
              <a:rPr lang="en-US" sz="1400" i="1" dirty="0" smtClean="0">
                <a:solidFill>
                  <a:srgbClr val="FF0000"/>
                </a:solidFill>
              </a:rPr>
              <a:t>imaging spectroscopy </a:t>
            </a:r>
            <a:r>
              <a:rPr lang="en-US" sz="1400" dirty="0"/>
              <a:t>to discern species composition and variations in biophysical variables (e.g., photosynthetic pigments, nutrient and water content); and </a:t>
            </a:r>
            <a:endParaRPr lang="en-US" sz="1400" dirty="0" smtClean="0"/>
          </a:p>
          <a:p>
            <a:pPr marL="457200" indent="-457200">
              <a:lnSpc>
                <a:spcPct val="120000"/>
              </a:lnSpc>
              <a:spcBef>
                <a:spcPts val="1800"/>
              </a:spcBef>
              <a:buFont typeface="+mj-lt"/>
              <a:buAutoNum type="arabicParenR"/>
            </a:pPr>
            <a:r>
              <a:rPr lang="en-US" sz="1400" i="1" dirty="0" smtClean="0">
                <a:solidFill>
                  <a:srgbClr val="FF0000"/>
                </a:solidFill>
              </a:rPr>
              <a:t>thermal measurements </a:t>
            </a:r>
            <a:r>
              <a:rPr lang="en-US" sz="1400" dirty="0" smtClean="0"/>
              <a:t>to quantify </a:t>
            </a:r>
            <a:r>
              <a:rPr lang="en-US" sz="1400" dirty="0"/>
              <a:t>surface temperatures and detect heat and moisture stress. </a:t>
            </a:r>
          </a:p>
        </p:txBody>
      </p:sp>
      <p:pic>
        <p:nvPicPr>
          <p:cNvPr id="11" name="Picture 10" descr="golf_course.png"/>
          <p:cNvPicPr>
            <a:picLocks noChangeAspect="1"/>
          </p:cNvPicPr>
          <p:nvPr/>
        </p:nvPicPr>
        <p:blipFill>
          <a:blip r:embed="rId2" cstate="print"/>
          <a:srcRect l="1802" t="881" r="1802"/>
          <a:stretch>
            <a:fillRect/>
          </a:stretch>
        </p:blipFill>
        <p:spPr>
          <a:xfrm>
            <a:off x="3915904" y="1286320"/>
            <a:ext cx="5044843" cy="5305268"/>
          </a:xfrm>
          <a:prstGeom prst="rect">
            <a:avLst/>
          </a:prstGeom>
          <a:ln>
            <a:noFill/>
          </a:ln>
        </p:spPr>
      </p:pic>
      <p:sp>
        <p:nvSpPr>
          <p:cNvPr id="5" name="TextBox 4"/>
          <p:cNvSpPr txBox="1"/>
          <p:nvPr/>
        </p:nvSpPr>
        <p:spPr>
          <a:xfrm>
            <a:off x="457200" y="6324600"/>
            <a:ext cx="2698175"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Bruce Cook</a:t>
            </a:r>
            <a:endParaRPr lang="en-US"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9557674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016"/>
            <a:ext cx="8229600" cy="1143000"/>
          </a:xfrm>
        </p:spPr>
        <p:txBody>
          <a:bodyPr>
            <a:normAutofit fontScale="90000"/>
          </a:bodyPr>
          <a:lstStyle/>
          <a:p>
            <a:r>
              <a:rPr lang="en-US" dirty="0"/>
              <a:t>G-LiHT Products for </a:t>
            </a:r>
            <a:r>
              <a:rPr lang="en-US" dirty="0" smtClean="0"/>
              <a:t>Distribution*</a:t>
            </a:r>
            <a:br>
              <a:rPr lang="en-US" dirty="0" smtClean="0"/>
            </a:br>
            <a:r>
              <a:rPr lang="en-US" sz="2000" i="1" dirty="0"/>
              <a:t>1 m spatial resolution and common data formats (LAS, </a:t>
            </a:r>
            <a:r>
              <a:rPr lang="en-US" sz="2000" i="1" dirty="0" err="1"/>
              <a:t>GeoTiFF</a:t>
            </a:r>
            <a:r>
              <a:rPr lang="en-US" sz="2000" i="1" dirty="0"/>
              <a:t>, BIL, ASCII, KML)</a:t>
            </a:r>
            <a:br>
              <a:rPr lang="en-US" sz="2000" i="1" dirty="0"/>
            </a:br>
            <a:endParaRPr lang="en-US" sz="2000" i="1"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73763164"/>
              </p:ext>
            </p:extLst>
          </p:nvPr>
        </p:nvGraphicFramePr>
        <p:xfrm>
          <a:off x="139667" y="1003434"/>
          <a:ext cx="8865472" cy="5380571"/>
        </p:xfrm>
        <a:graphic>
          <a:graphicData uri="http://schemas.openxmlformats.org/drawingml/2006/table">
            <a:tbl>
              <a:tblPr firstRow="1" bandRow="1">
                <a:tableStyleId>{5C22544A-7EE6-4342-B048-85BDC9FD1C3A}</a:tableStyleId>
              </a:tblPr>
              <a:tblGrid>
                <a:gridCol w="2027665"/>
                <a:gridCol w="2161360"/>
                <a:gridCol w="2361898"/>
                <a:gridCol w="2314549"/>
              </a:tblGrid>
              <a:tr h="336317">
                <a:tc>
                  <a:txBody>
                    <a:bodyPr/>
                    <a:lstStyle/>
                    <a:p>
                      <a:pPr>
                        <a:spcBef>
                          <a:spcPts val="0"/>
                        </a:spcBef>
                        <a:spcAft>
                          <a:spcPts val="0"/>
                        </a:spcAft>
                      </a:pPr>
                      <a:r>
                        <a:rPr lang="en-US" sz="1200" baseline="0" dirty="0" smtClean="0">
                          <a:latin typeface="Calibri"/>
                        </a:rPr>
                        <a:t>Instrument</a:t>
                      </a:r>
                      <a:endParaRPr lang="en-US" sz="1200" baseline="0" dirty="0">
                        <a:latin typeface="Calibri"/>
                      </a:endParaRPr>
                    </a:p>
                  </a:txBody>
                  <a:tcPr/>
                </a:tc>
                <a:tc>
                  <a:txBody>
                    <a:bodyPr/>
                    <a:lstStyle/>
                    <a:p>
                      <a:pPr>
                        <a:spcBef>
                          <a:spcPts val="0"/>
                        </a:spcBef>
                        <a:spcAft>
                          <a:spcPts val="0"/>
                        </a:spcAft>
                      </a:pPr>
                      <a:r>
                        <a:rPr lang="en-US" sz="1200" baseline="0" dirty="0" smtClean="0">
                          <a:latin typeface="Calibri"/>
                        </a:rPr>
                        <a:t>L1</a:t>
                      </a:r>
                      <a:endParaRPr lang="en-US" sz="1200" baseline="0" dirty="0">
                        <a:latin typeface="Calibri"/>
                      </a:endParaRPr>
                    </a:p>
                  </a:txBody>
                  <a:tcPr/>
                </a:tc>
                <a:tc>
                  <a:txBody>
                    <a:bodyPr/>
                    <a:lstStyle/>
                    <a:p>
                      <a:pPr>
                        <a:spcBef>
                          <a:spcPts val="0"/>
                        </a:spcBef>
                        <a:spcAft>
                          <a:spcPts val="0"/>
                        </a:spcAft>
                      </a:pPr>
                      <a:r>
                        <a:rPr lang="en-US" sz="1200" baseline="0" dirty="0" smtClean="0">
                          <a:latin typeface="Calibri"/>
                        </a:rPr>
                        <a:t>L2</a:t>
                      </a:r>
                      <a:endParaRPr lang="en-US" sz="1200" baseline="0" dirty="0">
                        <a:latin typeface="Calibri"/>
                      </a:endParaRPr>
                    </a:p>
                  </a:txBody>
                  <a:tcPr/>
                </a:tc>
                <a:tc>
                  <a:txBody>
                    <a:bodyPr/>
                    <a:lstStyle/>
                    <a:p>
                      <a:pPr>
                        <a:spcBef>
                          <a:spcPts val="0"/>
                        </a:spcBef>
                        <a:spcAft>
                          <a:spcPts val="0"/>
                        </a:spcAft>
                      </a:pPr>
                      <a:r>
                        <a:rPr lang="en-US" sz="1200" baseline="0" dirty="0" smtClean="0">
                          <a:latin typeface="Calibri"/>
                        </a:rPr>
                        <a:t>L3</a:t>
                      </a:r>
                      <a:endParaRPr lang="en-US" sz="1200" baseline="0" dirty="0">
                        <a:latin typeface="Calibri"/>
                      </a:endParaRPr>
                    </a:p>
                  </a:txBody>
                  <a:tcPr/>
                </a:tc>
              </a:tr>
              <a:tr h="856966">
                <a:tc>
                  <a:txBody>
                    <a:bodyPr/>
                    <a:lstStyle/>
                    <a:p>
                      <a:pPr algn="l" fontAlgn="b">
                        <a:spcBef>
                          <a:spcPts val="0"/>
                        </a:spcBef>
                        <a:spcAft>
                          <a:spcPts val="0"/>
                        </a:spcAft>
                      </a:pPr>
                      <a:r>
                        <a:rPr lang="en-US" sz="1200" b="1" i="0" u="none" strike="noStrike" dirty="0" smtClean="0">
                          <a:solidFill>
                            <a:srgbClr val="000000"/>
                          </a:solidFill>
                          <a:effectLst/>
                          <a:latin typeface="Calibri"/>
                        </a:rPr>
                        <a:t>Oxford RT-4041 GPS-INS</a:t>
                      </a:r>
                    </a:p>
                    <a:p>
                      <a:pPr algn="l" fontAlgn="b">
                        <a:spcBef>
                          <a:spcPts val="0"/>
                        </a:spcBef>
                        <a:spcAft>
                          <a:spcPts val="0"/>
                        </a:spcAft>
                      </a:pPr>
                      <a:r>
                        <a:rPr lang="en-US" sz="1200" b="0" i="0" u="none" strike="noStrike" dirty="0" smtClean="0">
                          <a:solidFill>
                            <a:srgbClr val="000000"/>
                          </a:solidFill>
                          <a:effectLst/>
                          <a:latin typeface="Calibri"/>
                        </a:rPr>
                        <a:t>250 Hz measurement</a:t>
                      </a:r>
                      <a:r>
                        <a:rPr lang="en-US" sz="1200" b="0" i="0" u="none" strike="noStrike" baseline="0" dirty="0" smtClean="0">
                          <a:solidFill>
                            <a:srgbClr val="000000"/>
                          </a:solidFill>
                          <a:effectLst/>
                          <a:latin typeface="Calibri"/>
                        </a:rPr>
                        <a:t> rate</a:t>
                      </a:r>
                      <a:endParaRPr lang="en-US" sz="1200" b="0" i="0" u="none" strike="noStrike" dirty="0" smtClean="0">
                        <a:solidFill>
                          <a:srgbClr val="000000"/>
                        </a:solidFill>
                        <a:effectLst/>
                        <a:latin typeface="Calibri"/>
                      </a:endParaRPr>
                    </a:p>
                    <a:p>
                      <a:pPr marL="0" marR="0" indent="0" algn="l" defTabSz="457200" rtl="0" eaLnBrk="1" fontAlgn="b" latinLnBrk="0" hangingPunct="1">
                        <a:lnSpc>
                          <a:spcPct val="100000"/>
                        </a:lnSpc>
                        <a:spcBef>
                          <a:spcPts val="0"/>
                        </a:spcBef>
                        <a:spcAft>
                          <a:spcPts val="0"/>
                        </a:spcAft>
                        <a:buClrTx/>
                        <a:buSzTx/>
                        <a:buFontTx/>
                        <a:buNone/>
                        <a:tabLst/>
                        <a:defRPr/>
                      </a:pPr>
                      <a:endParaRPr lang="en-US" sz="1200" b="0" i="0" u="none" strike="noStrike" dirty="0" smtClean="0">
                        <a:solidFill>
                          <a:srgbClr val="000000"/>
                        </a:solidFill>
                        <a:effectLst/>
                        <a:latin typeface="Calibri"/>
                      </a:endParaRPr>
                    </a:p>
                    <a:p>
                      <a:pPr algn="l" fontAlgn="b">
                        <a:spcBef>
                          <a:spcPts val="0"/>
                        </a:spcBef>
                        <a:spcAft>
                          <a:spcPts val="0"/>
                        </a:spcAft>
                      </a:pPr>
                      <a:endParaRPr lang="en-US" sz="1200" b="1" i="0" u="none" strike="noStrike" dirty="0">
                        <a:solidFill>
                          <a:srgbClr val="000000"/>
                        </a:solidFill>
                        <a:effectLst/>
                        <a:latin typeface="Calibri"/>
                      </a:endParaRPr>
                    </a:p>
                  </a:txBody>
                  <a:tcPr/>
                </a:tc>
                <a:tc>
                  <a:txBody>
                    <a:bodyPr/>
                    <a:lstStyle/>
                    <a:p>
                      <a:pPr>
                        <a:spcBef>
                          <a:spcPts val="0"/>
                        </a:spcBef>
                        <a:spcAft>
                          <a:spcPts val="0"/>
                        </a:spcAft>
                      </a:pPr>
                      <a:r>
                        <a:rPr lang="en-US" sz="1200" baseline="0" dirty="0" smtClean="0">
                          <a:latin typeface="Calibri"/>
                        </a:rPr>
                        <a:t>Trajectory data</a:t>
                      </a:r>
                    </a:p>
                    <a:p>
                      <a:pPr>
                        <a:spcBef>
                          <a:spcPts val="0"/>
                        </a:spcBef>
                        <a:spcAft>
                          <a:spcPts val="0"/>
                        </a:spcAft>
                      </a:pPr>
                      <a:r>
                        <a:rPr lang="en-US" sz="1200" baseline="0" dirty="0" smtClean="0">
                          <a:latin typeface="Calibri"/>
                        </a:rPr>
                        <a:t>(coordinates, roll, pitch, yaw)</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Aircraft elevation</a:t>
                      </a:r>
                    </a:p>
                    <a:p>
                      <a:pPr marL="111125" indent="-111125">
                        <a:spcBef>
                          <a:spcPts val="0"/>
                        </a:spcBef>
                        <a:spcAft>
                          <a:spcPts val="0"/>
                        </a:spcAft>
                        <a:buFont typeface="Arial"/>
                        <a:buChar char="•"/>
                      </a:pPr>
                      <a:r>
                        <a:rPr lang="en-US" sz="1200" baseline="0" dirty="0" smtClean="0">
                          <a:latin typeface="Calibri"/>
                        </a:rPr>
                        <a:t>Aircraft altitude AGL</a:t>
                      </a:r>
                    </a:p>
                    <a:p>
                      <a:pPr marL="111125" indent="-111125">
                        <a:spcBef>
                          <a:spcPts val="0"/>
                        </a:spcBef>
                        <a:spcAft>
                          <a:spcPts val="0"/>
                        </a:spcAft>
                        <a:buFont typeface="Arial"/>
                        <a:buChar char="•"/>
                      </a:pPr>
                      <a:r>
                        <a:rPr lang="en-US" sz="1200" baseline="0" dirty="0" smtClean="0">
                          <a:latin typeface="Calibri"/>
                        </a:rPr>
                        <a:t>Geographic Look-Up Table (GLT)</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Aircraft elevation</a:t>
                      </a:r>
                    </a:p>
                    <a:p>
                      <a:pPr marL="111125" indent="-111125">
                        <a:spcBef>
                          <a:spcPts val="0"/>
                        </a:spcBef>
                        <a:spcAft>
                          <a:spcPts val="0"/>
                        </a:spcAft>
                        <a:buFont typeface="Arial"/>
                        <a:buChar char="•"/>
                      </a:pPr>
                      <a:r>
                        <a:rPr lang="en-US" sz="1200" baseline="0" dirty="0" smtClean="0">
                          <a:latin typeface="Calibri"/>
                        </a:rPr>
                        <a:t>Aircraft altitude AGL</a:t>
                      </a:r>
                    </a:p>
                    <a:p>
                      <a:pPr marL="111125" indent="-111125">
                        <a:spcBef>
                          <a:spcPts val="0"/>
                        </a:spcBef>
                        <a:spcAft>
                          <a:spcPts val="0"/>
                        </a:spcAft>
                        <a:buFont typeface="Arial"/>
                        <a:buChar char="•"/>
                      </a:pPr>
                      <a:r>
                        <a:rPr lang="en-US" sz="1200" baseline="0" dirty="0" smtClean="0">
                          <a:latin typeface="Calibri"/>
                        </a:rPr>
                        <a:t>View angle</a:t>
                      </a:r>
                    </a:p>
                    <a:p>
                      <a:pPr marL="111125" indent="-111125">
                        <a:spcBef>
                          <a:spcPts val="0"/>
                        </a:spcBef>
                        <a:spcAft>
                          <a:spcPts val="0"/>
                        </a:spcAft>
                        <a:buFont typeface="Arial"/>
                        <a:buChar char="•"/>
                      </a:pPr>
                      <a:r>
                        <a:rPr lang="en-US" sz="1200" baseline="0" dirty="0" smtClean="0">
                          <a:latin typeface="Calibri"/>
                        </a:rPr>
                        <a:t>View azimuth</a:t>
                      </a:r>
                      <a:endParaRPr lang="en-US" sz="1200" baseline="0" dirty="0">
                        <a:latin typeface="Calibri"/>
                      </a:endParaRPr>
                    </a:p>
                  </a:txBody>
                  <a:tcPr/>
                </a:tc>
              </a:tr>
              <a:tr h="854644">
                <a:tc>
                  <a:txBody>
                    <a:bodyPr/>
                    <a:lstStyle/>
                    <a:p>
                      <a:pPr algn="l" fontAlgn="b">
                        <a:spcBef>
                          <a:spcPts val="0"/>
                        </a:spcBef>
                        <a:spcAft>
                          <a:spcPts val="0"/>
                        </a:spcAft>
                      </a:pPr>
                      <a:r>
                        <a:rPr lang="en-US" sz="1200" b="1" i="0" u="none" strike="noStrike" dirty="0" err="1" smtClean="0">
                          <a:solidFill>
                            <a:srgbClr val="000000"/>
                          </a:solidFill>
                          <a:effectLst/>
                          <a:latin typeface="Calibri"/>
                        </a:rPr>
                        <a:t>Riegl</a:t>
                      </a:r>
                      <a:r>
                        <a:rPr lang="en-US" sz="1200" b="1" i="0" u="none" strike="noStrike" dirty="0" smtClean="0">
                          <a:solidFill>
                            <a:srgbClr val="000000"/>
                          </a:solidFill>
                          <a:effectLst/>
                          <a:latin typeface="Calibri"/>
                        </a:rPr>
                        <a:t> VQ-480 Scanning Lidar</a:t>
                      </a:r>
                    </a:p>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1550 nm laser</a:t>
                      </a:r>
                    </a:p>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discrete</a:t>
                      </a:r>
                      <a:r>
                        <a:rPr lang="en-US" sz="1200" b="0" i="0" u="none" strike="noStrike" baseline="0" dirty="0" smtClean="0">
                          <a:solidFill>
                            <a:srgbClr val="000000"/>
                          </a:solidFill>
                          <a:effectLst/>
                          <a:latin typeface="Calibri"/>
                        </a:rPr>
                        <a:t> returns (≤8 pulse</a:t>
                      </a:r>
                      <a:r>
                        <a:rPr lang="en-US" sz="1200" b="0" i="0" u="none" strike="noStrike" baseline="30000" dirty="0" smtClean="0">
                          <a:solidFill>
                            <a:srgbClr val="000000"/>
                          </a:solidFill>
                          <a:effectLst/>
                          <a:latin typeface="Calibri"/>
                        </a:rPr>
                        <a:t>-1</a:t>
                      </a:r>
                      <a:r>
                        <a:rPr lang="en-US" sz="1200" b="0" i="0" u="none" strike="noStrike" baseline="0" dirty="0" smtClean="0">
                          <a:solidFill>
                            <a:srgbClr val="000000"/>
                          </a:solidFill>
                          <a:effectLst/>
                          <a:latin typeface="Calibri"/>
                        </a:rPr>
                        <a:t>)</a:t>
                      </a:r>
                      <a:endParaRPr lang="en-US" sz="1200" b="0" i="0" u="none" strike="noStrike" dirty="0" smtClean="0">
                        <a:solidFill>
                          <a:srgbClr val="000000"/>
                        </a:solidFill>
                        <a:effectLst/>
                        <a:latin typeface="Calibri"/>
                      </a:endParaRPr>
                    </a:p>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150 Hz measurement rate</a:t>
                      </a:r>
                    </a:p>
                  </a:txBody>
                  <a:tcPr/>
                </a:tc>
                <a:tc>
                  <a:txBody>
                    <a:bodyPr/>
                    <a:lstStyle/>
                    <a:p>
                      <a:pPr>
                        <a:spcBef>
                          <a:spcPts val="0"/>
                        </a:spcBef>
                        <a:spcAft>
                          <a:spcPts val="0"/>
                        </a:spcAft>
                      </a:pPr>
                      <a:r>
                        <a:rPr lang="en-US" sz="1200" baseline="0" dirty="0" smtClean="0">
                          <a:latin typeface="Calibri"/>
                        </a:rPr>
                        <a:t>Return data  </a:t>
                      </a:r>
                    </a:p>
                    <a:p>
                      <a:pPr>
                        <a:spcBef>
                          <a:spcPts val="0"/>
                        </a:spcBef>
                        <a:spcAft>
                          <a:spcPts val="0"/>
                        </a:spcAft>
                      </a:pPr>
                      <a:r>
                        <a:rPr lang="en-US" sz="1200" baseline="0" dirty="0" smtClean="0">
                          <a:latin typeface="Calibri"/>
                        </a:rPr>
                        <a:t>(coordinates, scan angle, return number, apparent reflectance)</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Classified return data (ground, non-ground)</a:t>
                      </a:r>
                    </a:p>
                    <a:p>
                      <a:pPr marL="111125" indent="-111125">
                        <a:spcBef>
                          <a:spcPts val="0"/>
                        </a:spcBef>
                        <a:spcAft>
                          <a:spcPts val="0"/>
                        </a:spcAft>
                        <a:buFont typeface="Arial"/>
                        <a:buChar char="•"/>
                      </a:pPr>
                      <a:r>
                        <a:rPr lang="en-US" sz="1200" baseline="0" dirty="0" smtClean="0">
                          <a:latin typeface="Calibri"/>
                        </a:rPr>
                        <a:t>AGL heights</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solidFill>
                            <a:schemeClr val="tx1"/>
                          </a:solidFill>
                          <a:latin typeface="Calibri"/>
                        </a:rPr>
                        <a:t>LiDAR returns (“point clouds”)</a:t>
                      </a:r>
                    </a:p>
                    <a:p>
                      <a:pPr marL="111125" indent="-111125">
                        <a:spcBef>
                          <a:spcPts val="0"/>
                        </a:spcBef>
                        <a:spcAft>
                          <a:spcPts val="0"/>
                        </a:spcAft>
                        <a:buFont typeface="Arial"/>
                        <a:buChar char="•"/>
                      </a:pPr>
                      <a:r>
                        <a:rPr lang="en-US" sz="1200" baseline="0" dirty="0" smtClean="0">
                          <a:solidFill>
                            <a:schemeClr val="tx1"/>
                          </a:solidFill>
                          <a:latin typeface="Calibri"/>
                        </a:rPr>
                        <a:t>DTM</a:t>
                      </a:r>
                    </a:p>
                    <a:p>
                      <a:pPr marL="111125" indent="-111125">
                        <a:spcBef>
                          <a:spcPts val="0"/>
                        </a:spcBef>
                        <a:spcAft>
                          <a:spcPts val="0"/>
                        </a:spcAft>
                        <a:buFont typeface="Arial"/>
                        <a:buChar char="•"/>
                      </a:pPr>
                      <a:r>
                        <a:rPr lang="en-US" sz="1200" baseline="0" dirty="0" smtClean="0">
                          <a:solidFill>
                            <a:schemeClr val="tx1"/>
                          </a:solidFill>
                          <a:latin typeface="Calibri"/>
                        </a:rPr>
                        <a:t>CHM</a:t>
                      </a:r>
                    </a:p>
                    <a:p>
                      <a:pPr marL="111125" indent="-111125">
                        <a:spcBef>
                          <a:spcPts val="0"/>
                        </a:spcBef>
                        <a:spcAft>
                          <a:spcPts val="0"/>
                        </a:spcAft>
                        <a:buFont typeface="Arial"/>
                        <a:buChar char="•"/>
                      </a:pPr>
                      <a:r>
                        <a:rPr lang="en-US" sz="1200" baseline="0" dirty="0" smtClean="0">
                          <a:solidFill>
                            <a:schemeClr val="tx1"/>
                          </a:solidFill>
                          <a:latin typeface="Calibri"/>
                        </a:rPr>
                        <a:t>LiDAR metrics</a:t>
                      </a:r>
                      <a:endParaRPr lang="en-US" sz="1200" baseline="0" dirty="0">
                        <a:solidFill>
                          <a:schemeClr val="tx1"/>
                        </a:solidFill>
                        <a:latin typeface="Calibri"/>
                      </a:endParaRPr>
                    </a:p>
                  </a:txBody>
                  <a:tcPr/>
                </a:tc>
              </a:tr>
              <a:tr h="1237839">
                <a:tc>
                  <a:txBody>
                    <a:bodyPr/>
                    <a:lstStyle/>
                    <a:p>
                      <a:pPr algn="l" fontAlgn="b">
                        <a:spcBef>
                          <a:spcPts val="0"/>
                        </a:spcBef>
                        <a:spcAft>
                          <a:spcPts val="0"/>
                        </a:spcAft>
                      </a:pPr>
                      <a:r>
                        <a:rPr lang="en-US" sz="1200" b="1" i="0" u="none" strike="noStrike" dirty="0">
                          <a:solidFill>
                            <a:srgbClr val="000000"/>
                          </a:solidFill>
                          <a:effectLst/>
                          <a:latin typeface="Calibri"/>
                        </a:rPr>
                        <a:t>Headwall </a:t>
                      </a:r>
                      <a:r>
                        <a:rPr lang="en-US" sz="1200" b="1" i="0" u="none" strike="noStrike" dirty="0" err="1">
                          <a:solidFill>
                            <a:srgbClr val="000000"/>
                          </a:solidFill>
                          <a:effectLst/>
                          <a:latin typeface="Calibri"/>
                        </a:rPr>
                        <a:t>Hyperspec</a:t>
                      </a:r>
                      <a:r>
                        <a:rPr lang="en-US" sz="1200" b="1" i="0" u="none" strike="noStrike" dirty="0">
                          <a:solidFill>
                            <a:srgbClr val="000000"/>
                          </a:solidFill>
                          <a:effectLst/>
                          <a:latin typeface="Calibri"/>
                        </a:rPr>
                        <a:t> </a:t>
                      </a:r>
                      <a:r>
                        <a:rPr lang="en-US" sz="1200" b="1" i="0" u="none" strike="noStrike" dirty="0" smtClean="0">
                          <a:solidFill>
                            <a:srgbClr val="000000"/>
                          </a:solidFill>
                          <a:effectLst/>
                          <a:latin typeface="Calibri"/>
                        </a:rPr>
                        <a:t>Imaging Spectrometer</a:t>
                      </a:r>
                    </a:p>
                    <a:p>
                      <a:pPr algn="l" fontAlgn="b">
                        <a:spcBef>
                          <a:spcPts val="0"/>
                        </a:spcBef>
                        <a:spcAft>
                          <a:spcPts val="0"/>
                        </a:spcAft>
                      </a:pPr>
                      <a:r>
                        <a:rPr lang="en-US" sz="1200" b="0" i="0" u="none" strike="noStrike" dirty="0" smtClean="0">
                          <a:solidFill>
                            <a:srgbClr val="000000"/>
                          </a:solidFill>
                          <a:effectLst/>
                          <a:latin typeface="Calibri"/>
                        </a:rPr>
                        <a:t>417</a:t>
                      </a:r>
                      <a:r>
                        <a:rPr lang="en-US" sz="1200" b="0" i="0" u="none" strike="noStrike" baseline="0" dirty="0" smtClean="0">
                          <a:solidFill>
                            <a:srgbClr val="000000"/>
                          </a:solidFill>
                          <a:effectLst/>
                          <a:latin typeface="Calibri"/>
                        </a:rPr>
                        <a:t> to </a:t>
                      </a:r>
                      <a:r>
                        <a:rPr lang="en-US" sz="1200" b="0" i="0" u="none" strike="noStrike" dirty="0" smtClean="0">
                          <a:solidFill>
                            <a:srgbClr val="000000"/>
                          </a:solidFill>
                          <a:effectLst/>
                          <a:latin typeface="Calibri"/>
                        </a:rPr>
                        <a:t>1007 nm</a:t>
                      </a:r>
                      <a:endParaRPr lang="en-US" sz="1200" b="1" i="0" u="none" strike="noStrike" dirty="0" smtClean="0">
                        <a:solidFill>
                          <a:srgbClr val="000000"/>
                        </a:solidFill>
                        <a:effectLst/>
                        <a:latin typeface="Calibri"/>
                      </a:endParaRPr>
                    </a:p>
                    <a:p>
                      <a:pPr algn="l" fontAlgn="b">
                        <a:spcBef>
                          <a:spcPts val="0"/>
                        </a:spcBef>
                        <a:spcAft>
                          <a:spcPts val="0"/>
                        </a:spcAft>
                      </a:pPr>
                      <a:r>
                        <a:rPr lang="en-US" sz="1200" b="0" i="0" u="none" strike="noStrike" dirty="0" smtClean="0">
                          <a:solidFill>
                            <a:srgbClr val="000000"/>
                          </a:solidFill>
                          <a:effectLst/>
                          <a:latin typeface="Calibri"/>
                        </a:rPr>
                        <a:t>402 bands, ≤5</a:t>
                      </a:r>
                      <a:r>
                        <a:rPr lang="en-US" sz="1200" b="0" i="0" u="none" strike="noStrike" baseline="0" dirty="0" smtClean="0">
                          <a:solidFill>
                            <a:srgbClr val="000000"/>
                          </a:solidFill>
                          <a:effectLst/>
                          <a:latin typeface="Calibri"/>
                        </a:rPr>
                        <a:t> nm FWHM</a:t>
                      </a:r>
                    </a:p>
                    <a:p>
                      <a:pPr algn="l" fontAlgn="b">
                        <a:spcBef>
                          <a:spcPts val="0"/>
                        </a:spcBef>
                        <a:spcAft>
                          <a:spcPts val="0"/>
                        </a:spcAft>
                      </a:pPr>
                      <a:r>
                        <a:rPr lang="en-US" sz="1200" b="0" i="0" u="none" strike="noStrike" baseline="0" dirty="0" smtClean="0">
                          <a:solidFill>
                            <a:srgbClr val="000000"/>
                          </a:solidFill>
                          <a:effectLst/>
                          <a:latin typeface="Calibri"/>
                        </a:rPr>
                        <a:t>1004 pixels per line</a:t>
                      </a:r>
                    </a:p>
                    <a:p>
                      <a:pPr algn="l" fontAlgn="b">
                        <a:spcBef>
                          <a:spcPts val="0"/>
                        </a:spcBef>
                        <a:spcAft>
                          <a:spcPts val="0"/>
                        </a:spcAft>
                      </a:pPr>
                      <a:r>
                        <a:rPr lang="en-US" sz="1200" b="0" i="0" u="none" strike="noStrike" baseline="0" dirty="0" smtClean="0">
                          <a:solidFill>
                            <a:srgbClr val="000000"/>
                          </a:solidFill>
                          <a:effectLst/>
                          <a:latin typeface="Calibri"/>
                        </a:rPr>
                        <a:t>50 Hz measurement rate</a:t>
                      </a:r>
                      <a:endParaRPr lang="en-US" sz="1200" b="0" i="0" u="none" strike="noStrike" dirty="0" smtClean="0">
                        <a:solidFill>
                          <a:srgbClr val="000000"/>
                        </a:solidFill>
                        <a:effectLst/>
                        <a:latin typeface="Calibri"/>
                      </a:endParaRPr>
                    </a:p>
                  </a:txBody>
                  <a:tcPr/>
                </a:tc>
                <a:tc>
                  <a:txBody>
                    <a:bodyPr/>
                    <a:lstStyle/>
                    <a:p>
                      <a:pPr>
                        <a:spcBef>
                          <a:spcPts val="0"/>
                        </a:spcBef>
                        <a:spcAft>
                          <a:spcPts val="0"/>
                        </a:spcAft>
                      </a:pPr>
                      <a:r>
                        <a:rPr lang="en-US" sz="1200" baseline="0" dirty="0" smtClean="0">
                          <a:latin typeface="Calibri"/>
                        </a:rPr>
                        <a:t>At-sensor radiance spectra</a:t>
                      </a:r>
                    </a:p>
                    <a:p>
                      <a:pPr>
                        <a:spcBef>
                          <a:spcPts val="0"/>
                        </a:spcBef>
                        <a:spcAft>
                          <a:spcPts val="0"/>
                        </a:spcAft>
                      </a:pPr>
                      <a:r>
                        <a:rPr lang="en-US" sz="1200" baseline="0" dirty="0" smtClean="0">
                          <a:latin typeface="Calibri"/>
                        </a:rPr>
                        <a:t>(W m</a:t>
                      </a:r>
                      <a:r>
                        <a:rPr lang="en-US" sz="1200" baseline="30000" dirty="0" smtClean="0">
                          <a:latin typeface="Calibri"/>
                        </a:rPr>
                        <a:t>-2</a:t>
                      </a:r>
                      <a:r>
                        <a:rPr lang="en-US" sz="1200" baseline="0" dirty="0" smtClean="0">
                          <a:latin typeface="Calibri"/>
                        </a:rPr>
                        <a:t> sr</a:t>
                      </a:r>
                      <a:r>
                        <a:rPr lang="en-US" sz="1200" baseline="30000" dirty="0" smtClean="0">
                          <a:latin typeface="Calibri"/>
                        </a:rPr>
                        <a:t>-1</a:t>
                      </a:r>
                      <a:r>
                        <a:rPr lang="en-US" sz="1200" baseline="0" dirty="0" smtClean="0">
                          <a:latin typeface="Calibri"/>
                        </a:rPr>
                        <a:t> nm</a:t>
                      </a:r>
                      <a:r>
                        <a:rPr lang="en-US" sz="1200" baseline="30000" dirty="0" smtClean="0">
                          <a:latin typeface="Calibri"/>
                        </a:rPr>
                        <a:t>-1</a:t>
                      </a:r>
                      <a:r>
                        <a:rPr lang="en-US" sz="1200" baseline="0" dirty="0" smtClean="0">
                          <a:latin typeface="Calibri"/>
                        </a:rPr>
                        <a:t>)</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At-sensor reflectance computed with observed irradiance</a:t>
                      </a:r>
                    </a:p>
                    <a:p>
                      <a:pPr marL="111125" indent="-111125">
                        <a:spcBef>
                          <a:spcPts val="0"/>
                        </a:spcBef>
                        <a:spcAft>
                          <a:spcPts val="0"/>
                        </a:spcAft>
                        <a:buFont typeface="Arial"/>
                        <a:buChar char="•"/>
                      </a:pPr>
                      <a:r>
                        <a:rPr lang="en-US" sz="1200" baseline="0" dirty="0" smtClean="0">
                          <a:latin typeface="Calibri"/>
                        </a:rPr>
                        <a:t>Surface reflectance computed with atmospheric correction</a:t>
                      </a:r>
                    </a:p>
                    <a:p>
                      <a:pPr marL="111125" indent="-111125">
                        <a:spcBef>
                          <a:spcPts val="0"/>
                        </a:spcBef>
                        <a:spcAft>
                          <a:spcPts val="0"/>
                        </a:spcAft>
                        <a:buFont typeface="Arial"/>
                        <a:buChar char="•"/>
                      </a:pPr>
                      <a:r>
                        <a:rPr lang="en-US" sz="1200" baseline="0" dirty="0" smtClean="0">
                          <a:latin typeface="Calibri"/>
                        </a:rPr>
                        <a:t>Fluorescence [experimental]</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At-sensor reflectance computed w/observed irradiance</a:t>
                      </a:r>
                    </a:p>
                    <a:p>
                      <a:pPr marL="111125" indent="-111125">
                        <a:spcBef>
                          <a:spcPts val="0"/>
                        </a:spcBef>
                        <a:spcAft>
                          <a:spcPts val="0"/>
                        </a:spcAft>
                        <a:buFont typeface="Arial"/>
                        <a:buChar char="•"/>
                      </a:pPr>
                      <a:r>
                        <a:rPr lang="en-US" sz="1200" baseline="0" dirty="0" smtClean="0">
                          <a:latin typeface="Calibri"/>
                        </a:rPr>
                        <a:t>Surface reflectance computed w/atmospheric correction</a:t>
                      </a:r>
                    </a:p>
                    <a:p>
                      <a:pPr marL="111125" indent="-111125">
                        <a:spcBef>
                          <a:spcPts val="0"/>
                        </a:spcBef>
                        <a:spcAft>
                          <a:spcPts val="0"/>
                        </a:spcAft>
                        <a:buFont typeface="Arial"/>
                        <a:buChar char="•"/>
                      </a:pPr>
                      <a:r>
                        <a:rPr lang="en-US" sz="1200" baseline="0" dirty="0" smtClean="0">
                          <a:latin typeface="Calibri"/>
                        </a:rPr>
                        <a:t>Common vegetation indices</a:t>
                      </a:r>
                    </a:p>
                    <a:p>
                      <a:pPr marL="111125" indent="-111125">
                        <a:spcBef>
                          <a:spcPts val="0"/>
                        </a:spcBef>
                        <a:spcAft>
                          <a:spcPts val="0"/>
                        </a:spcAft>
                        <a:buFont typeface="Arial"/>
                        <a:buChar char="•"/>
                      </a:pPr>
                      <a:r>
                        <a:rPr lang="en-US" sz="1200" baseline="0" dirty="0" smtClean="0">
                          <a:latin typeface="Calibri"/>
                        </a:rPr>
                        <a:t>Fluorescence [experimental]</a:t>
                      </a:r>
                      <a:endParaRPr lang="en-US" sz="1200" baseline="0" dirty="0">
                        <a:latin typeface="Calibri"/>
                      </a:endParaRPr>
                    </a:p>
                  </a:txBody>
                  <a:tcPr/>
                </a:tc>
              </a:tr>
              <a:tr h="1237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000000"/>
                          </a:solidFill>
                          <a:effectLst/>
                          <a:latin typeface="Calibri"/>
                        </a:rPr>
                        <a:t>Ocean Optics USB 4000 Irradiance Spectrometer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cosine diffusor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346 to 1041 nm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1.5 nm FWHM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a:rPr>
                        <a:t>1 Hz measurement</a:t>
                      </a:r>
                      <a:r>
                        <a:rPr lang="en-US" sz="1200" b="0" i="0" u="none" strike="noStrike" baseline="0" dirty="0" smtClean="0">
                          <a:solidFill>
                            <a:srgbClr val="000000"/>
                          </a:solidFill>
                          <a:effectLst/>
                          <a:latin typeface="Calibri"/>
                        </a:rPr>
                        <a:t> rate</a:t>
                      </a:r>
                      <a:endParaRPr lang="en-US" sz="1200" b="0" i="0" u="none" strike="noStrike" dirty="0" smtClean="0">
                        <a:solidFill>
                          <a:srgbClr val="000000"/>
                        </a:solidFill>
                        <a:effectLst/>
                        <a:latin typeface="Calibri"/>
                      </a:endParaRPr>
                    </a:p>
                  </a:txBody>
                  <a:tcPr/>
                </a:tc>
                <a:tc>
                  <a:txBody>
                    <a:bodyPr/>
                    <a:lstStyle/>
                    <a:p>
                      <a:pPr>
                        <a:spcBef>
                          <a:spcPts val="0"/>
                        </a:spcBef>
                        <a:spcAft>
                          <a:spcPts val="0"/>
                        </a:spcAft>
                      </a:pPr>
                      <a:r>
                        <a:rPr lang="en-US" sz="1200" baseline="0" dirty="0" smtClean="0">
                          <a:latin typeface="Calibri"/>
                        </a:rPr>
                        <a:t>Solar irradiance spectra </a:t>
                      </a:r>
                    </a:p>
                    <a:p>
                      <a:pPr>
                        <a:spcBef>
                          <a:spcPts val="0"/>
                        </a:spcBef>
                        <a:spcAft>
                          <a:spcPts val="0"/>
                        </a:spcAft>
                      </a:pPr>
                      <a:r>
                        <a:rPr lang="en-US" sz="1200" baseline="0" dirty="0" smtClean="0">
                          <a:latin typeface="Calibri"/>
                        </a:rPr>
                        <a:t>(W m</a:t>
                      </a:r>
                      <a:r>
                        <a:rPr lang="en-US" sz="1200" baseline="30000" dirty="0" smtClean="0">
                          <a:latin typeface="Calibri"/>
                        </a:rPr>
                        <a:t>-2</a:t>
                      </a:r>
                      <a:r>
                        <a:rPr lang="en-US" sz="1200" baseline="0" dirty="0" smtClean="0">
                          <a:latin typeface="Calibri"/>
                        </a:rPr>
                        <a:t> sr</a:t>
                      </a:r>
                      <a:r>
                        <a:rPr lang="en-US" sz="1200" baseline="30000" dirty="0" smtClean="0">
                          <a:latin typeface="Calibri"/>
                        </a:rPr>
                        <a:t>-1</a:t>
                      </a:r>
                      <a:r>
                        <a:rPr lang="en-US" sz="1200" baseline="0" dirty="0" smtClean="0">
                          <a:latin typeface="Calibri"/>
                        </a:rPr>
                        <a:t> nm</a:t>
                      </a:r>
                      <a:r>
                        <a:rPr lang="en-US" sz="1200" baseline="30000" dirty="0" smtClean="0">
                          <a:latin typeface="Calibri"/>
                        </a:rPr>
                        <a:t>-1</a:t>
                      </a:r>
                      <a:r>
                        <a:rPr lang="en-US" sz="1200" baseline="0" dirty="0" smtClean="0">
                          <a:latin typeface="Calibri"/>
                        </a:rPr>
                        <a:t>)</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Incoming PAR</a:t>
                      </a:r>
                    </a:p>
                    <a:p>
                      <a:pPr marL="111125" indent="-111125">
                        <a:spcBef>
                          <a:spcPts val="0"/>
                        </a:spcBef>
                        <a:spcAft>
                          <a:spcPts val="0"/>
                        </a:spcAft>
                        <a:buFont typeface="Arial"/>
                        <a:buChar char="•"/>
                      </a:pPr>
                      <a:r>
                        <a:rPr lang="en-US" sz="1200" baseline="0" dirty="0" smtClean="0">
                          <a:latin typeface="Calibri"/>
                        </a:rPr>
                        <a:t>Cloudiness index</a:t>
                      </a:r>
                    </a:p>
                    <a:p>
                      <a:pPr marL="111125" indent="-111125">
                        <a:spcBef>
                          <a:spcPts val="0"/>
                        </a:spcBef>
                        <a:spcAft>
                          <a:spcPts val="0"/>
                        </a:spcAft>
                        <a:buFont typeface="Arial"/>
                        <a:buChar char="•"/>
                      </a:pPr>
                      <a:r>
                        <a:rPr lang="en-US" sz="1200" baseline="0" dirty="0" smtClean="0">
                          <a:latin typeface="Calibri"/>
                        </a:rPr>
                        <a:t>Modeled solar zenith angle</a:t>
                      </a:r>
                    </a:p>
                    <a:p>
                      <a:pPr marL="111125" indent="-111125">
                        <a:spcBef>
                          <a:spcPts val="0"/>
                        </a:spcBef>
                        <a:spcAft>
                          <a:spcPts val="0"/>
                        </a:spcAft>
                        <a:buFont typeface="Arial"/>
                        <a:buChar char="•"/>
                      </a:pPr>
                      <a:r>
                        <a:rPr lang="en-US" sz="1200" baseline="0" dirty="0" smtClean="0">
                          <a:latin typeface="Calibri"/>
                        </a:rPr>
                        <a:t>Modeled solar azimuth angle</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Incoming PAR</a:t>
                      </a:r>
                    </a:p>
                    <a:p>
                      <a:pPr marL="111125" indent="-111125">
                        <a:spcBef>
                          <a:spcPts val="0"/>
                        </a:spcBef>
                        <a:spcAft>
                          <a:spcPts val="0"/>
                        </a:spcAft>
                        <a:buFont typeface="Arial"/>
                        <a:buChar char="•"/>
                      </a:pPr>
                      <a:r>
                        <a:rPr lang="en-US" sz="1200" baseline="0" dirty="0" smtClean="0">
                          <a:latin typeface="Calibri"/>
                        </a:rPr>
                        <a:t>Cloudiness Index</a:t>
                      </a:r>
                    </a:p>
                    <a:p>
                      <a:pPr marL="111125" indent="-111125">
                        <a:spcBef>
                          <a:spcPts val="0"/>
                        </a:spcBef>
                        <a:spcAft>
                          <a:spcPts val="0"/>
                        </a:spcAft>
                        <a:buFont typeface="Arial"/>
                        <a:buChar char="•"/>
                      </a:pPr>
                      <a:r>
                        <a:rPr lang="en-US" sz="1200" baseline="0" dirty="0" smtClean="0">
                          <a:latin typeface="Calibri"/>
                        </a:rPr>
                        <a:t>Modeled solar zenith angle</a:t>
                      </a:r>
                    </a:p>
                    <a:p>
                      <a:pPr marL="111125" indent="-111125">
                        <a:spcBef>
                          <a:spcPts val="0"/>
                        </a:spcBef>
                        <a:spcAft>
                          <a:spcPts val="0"/>
                        </a:spcAft>
                        <a:buFont typeface="Arial"/>
                        <a:buChar char="•"/>
                      </a:pPr>
                      <a:r>
                        <a:rPr lang="en-US" sz="1200" baseline="0" dirty="0" smtClean="0">
                          <a:latin typeface="Calibri"/>
                        </a:rPr>
                        <a:t>Modeled solar azimuth angle</a:t>
                      </a:r>
                      <a:endParaRPr lang="en-US" sz="1200" baseline="0" dirty="0">
                        <a:latin typeface="Calibri"/>
                      </a:endParaRPr>
                    </a:p>
                  </a:txBody>
                  <a:tcPr/>
                </a:tc>
              </a:tr>
              <a:tr h="856966">
                <a:tc>
                  <a:txBody>
                    <a:bodyPr/>
                    <a:lstStyle/>
                    <a:p>
                      <a:pPr algn="l" fontAlgn="b">
                        <a:spcBef>
                          <a:spcPts val="0"/>
                        </a:spcBef>
                        <a:spcAft>
                          <a:spcPts val="0"/>
                        </a:spcAft>
                      </a:pPr>
                      <a:r>
                        <a:rPr lang="en-US" sz="1200" b="1" i="0" u="none" strike="noStrike" dirty="0" err="1">
                          <a:solidFill>
                            <a:srgbClr val="000000"/>
                          </a:solidFill>
                          <a:effectLst/>
                          <a:latin typeface="Calibri"/>
                        </a:rPr>
                        <a:t>Xenics</a:t>
                      </a:r>
                      <a:r>
                        <a:rPr lang="en-US" sz="1200" b="1" i="0" u="none" strike="noStrike" dirty="0">
                          <a:solidFill>
                            <a:srgbClr val="000000"/>
                          </a:solidFill>
                          <a:effectLst/>
                          <a:latin typeface="Calibri"/>
                        </a:rPr>
                        <a:t> Gobi 384 </a:t>
                      </a:r>
                      <a:r>
                        <a:rPr lang="en-US" sz="1200" b="1" i="0" u="none" strike="noStrike" smtClean="0">
                          <a:solidFill>
                            <a:srgbClr val="000000"/>
                          </a:solidFill>
                          <a:effectLst/>
                          <a:latin typeface="Calibri"/>
                        </a:rPr>
                        <a:t>Thermal Camera</a:t>
                      </a:r>
                      <a:endParaRPr lang="en-US" sz="1200" b="1" i="0" u="none" strike="noStrike" dirty="0" smtClean="0">
                        <a:solidFill>
                          <a:srgbClr val="000000"/>
                        </a:solidFill>
                        <a:effectLst/>
                        <a:latin typeface="Calibri"/>
                      </a:endParaRPr>
                    </a:p>
                    <a:p>
                      <a:pPr algn="l" fontAlgn="b">
                        <a:spcBef>
                          <a:spcPts val="0"/>
                        </a:spcBef>
                        <a:spcAft>
                          <a:spcPts val="0"/>
                        </a:spcAft>
                      </a:pPr>
                      <a:r>
                        <a:rPr lang="en-US" sz="1200" b="0" i="0" u="none" strike="noStrike" dirty="0" smtClean="0">
                          <a:solidFill>
                            <a:srgbClr val="000000"/>
                          </a:solidFill>
                          <a:effectLst/>
                          <a:latin typeface="Calibri"/>
                        </a:rPr>
                        <a:t>8</a:t>
                      </a:r>
                      <a:r>
                        <a:rPr lang="en-US" sz="1200" b="0" i="0" u="none" strike="noStrike" baseline="0" dirty="0" smtClean="0">
                          <a:solidFill>
                            <a:srgbClr val="000000"/>
                          </a:solidFill>
                          <a:effectLst/>
                          <a:latin typeface="Calibri"/>
                        </a:rPr>
                        <a:t> to 14 nm</a:t>
                      </a:r>
                    </a:p>
                    <a:p>
                      <a:pPr algn="l" fontAlgn="b">
                        <a:spcBef>
                          <a:spcPts val="0"/>
                        </a:spcBef>
                        <a:spcAft>
                          <a:spcPts val="0"/>
                        </a:spcAft>
                      </a:pPr>
                      <a:r>
                        <a:rPr lang="en-US" sz="1200" b="0" i="0" u="none" strike="noStrike" baseline="0" dirty="0" smtClean="0">
                          <a:solidFill>
                            <a:srgbClr val="000000"/>
                          </a:solidFill>
                          <a:effectLst/>
                          <a:latin typeface="Calibri"/>
                        </a:rPr>
                        <a:t>25 Hz measurement rate</a:t>
                      </a:r>
                      <a:endParaRPr lang="en-US" sz="1200" b="0" i="0" u="none" strike="noStrike" dirty="0">
                        <a:solidFill>
                          <a:srgbClr val="000000"/>
                        </a:solidFill>
                        <a:effectLst/>
                        <a:latin typeface="Calibri"/>
                      </a:endParaRPr>
                    </a:p>
                  </a:txBody>
                  <a:tcPr/>
                </a:tc>
                <a:tc>
                  <a:txBody>
                    <a:bodyPr/>
                    <a:lstStyle/>
                    <a:p>
                      <a:pPr>
                        <a:spcBef>
                          <a:spcPts val="0"/>
                        </a:spcBef>
                        <a:spcAft>
                          <a:spcPts val="0"/>
                        </a:spcAft>
                      </a:pPr>
                      <a:r>
                        <a:rPr lang="en-US" sz="1200" baseline="0" dirty="0" smtClean="0">
                          <a:latin typeface="Calibri"/>
                        </a:rPr>
                        <a:t>Temperature data (</a:t>
                      </a:r>
                      <a:r>
                        <a:rPr lang="en-US" sz="1200" baseline="30000" dirty="0" err="1" smtClean="0">
                          <a:latin typeface="Calibri"/>
                        </a:rPr>
                        <a:t>o</a:t>
                      </a:r>
                      <a:r>
                        <a:rPr lang="en-US" sz="1200" baseline="0" dirty="0" err="1" smtClean="0">
                          <a:latin typeface="Calibri"/>
                        </a:rPr>
                        <a:t>C</a:t>
                      </a:r>
                      <a:r>
                        <a:rPr lang="en-US" sz="1200" baseline="0" dirty="0" smtClean="0">
                          <a:latin typeface="Calibri"/>
                        </a:rPr>
                        <a:t>)</a:t>
                      </a:r>
                      <a:endParaRPr lang="en-US" sz="1200" baseline="0" dirty="0">
                        <a:latin typeface="Calibri"/>
                      </a:endParaRPr>
                    </a:p>
                  </a:txBody>
                  <a:tcPr/>
                </a:tc>
                <a:tc>
                  <a:txBody>
                    <a:bodyPr/>
                    <a:lstStyle/>
                    <a:p>
                      <a:pPr marL="111125" indent="-111125">
                        <a:spcBef>
                          <a:spcPts val="0"/>
                        </a:spcBef>
                        <a:spcAft>
                          <a:spcPts val="0"/>
                        </a:spcAft>
                        <a:buFont typeface="Arial"/>
                        <a:buChar char="•"/>
                      </a:pPr>
                      <a:r>
                        <a:rPr lang="en-US" sz="1200" baseline="0" dirty="0" smtClean="0">
                          <a:latin typeface="Calibri"/>
                        </a:rPr>
                        <a:t>Atmospherically corrected surface temperature</a:t>
                      </a:r>
                      <a:endParaRPr lang="en-US" sz="1200" baseline="0" dirty="0">
                        <a:latin typeface="Calibri"/>
                      </a:endParaRPr>
                    </a:p>
                  </a:txBody>
                  <a:tcPr/>
                </a:tc>
                <a:tc>
                  <a:txBody>
                    <a:bodyPr/>
                    <a:lstStyle/>
                    <a:p>
                      <a:pPr marL="111125" marR="0" indent="-111125"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latin typeface="Calibri"/>
                        </a:rPr>
                        <a:t>Atmospherically corrected surface temperature</a:t>
                      </a:r>
                    </a:p>
                  </a:txBody>
                  <a:tcPr/>
                </a:tc>
              </a:tr>
            </a:tbl>
          </a:graphicData>
        </a:graphic>
      </p:graphicFrame>
      <p:sp>
        <p:nvSpPr>
          <p:cNvPr id="2" name="TextBox 1"/>
          <p:cNvSpPr txBox="1"/>
          <p:nvPr/>
        </p:nvSpPr>
        <p:spPr>
          <a:xfrm>
            <a:off x="139667" y="6345842"/>
            <a:ext cx="6519721" cy="369332"/>
          </a:xfrm>
          <a:prstGeom prst="rect">
            <a:avLst/>
          </a:prstGeom>
          <a:noFill/>
        </p:spPr>
        <p:txBody>
          <a:bodyPr wrap="none" rtlCol="0">
            <a:spAutoFit/>
          </a:bodyPr>
          <a:lstStyle/>
          <a:p>
            <a:r>
              <a:rPr lang="en-US" i="1" dirty="0">
                <a:solidFill>
                  <a:prstClr val="black"/>
                </a:solidFill>
                <a:latin typeface="Calibri"/>
              </a:rPr>
              <a:t>* Lidar products </a:t>
            </a:r>
            <a:r>
              <a:rPr lang="en-US" i="1" dirty="0" smtClean="0">
                <a:solidFill>
                  <a:prstClr val="black"/>
                </a:solidFill>
                <a:latin typeface="Calibri"/>
              </a:rPr>
              <a:t>are currently available </a:t>
            </a:r>
            <a:r>
              <a:rPr lang="en-US" i="1" dirty="0">
                <a:solidFill>
                  <a:prstClr val="black"/>
                </a:solidFill>
                <a:latin typeface="Calibri"/>
              </a:rPr>
              <a:t>at </a:t>
            </a:r>
            <a:r>
              <a:rPr lang="en-US" i="1" dirty="0">
                <a:solidFill>
                  <a:srgbClr val="0000FF"/>
                </a:solidFill>
                <a:latin typeface="Calibri"/>
              </a:rPr>
              <a:t>http://</a:t>
            </a:r>
            <a:r>
              <a:rPr lang="en-US" i="1" dirty="0" err="1">
                <a:solidFill>
                  <a:srgbClr val="0000FF"/>
                </a:solidFill>
                <a:latin typeface="Calibri"/>
              </a:rPr>
              <a:t>gliht.gsfc.nasa.gov</a:t>
            </a:r>
            <a:r>
              <a:rPr lang="en-US" i="1" dirty="0">
                <a:solidFill>
                  <a:srgbClr val="0000FF"/>
                </a:solidFill>
                <a:latin typeface="Calibri"/>
              </a:rPr>
              <a:t>   </a:t>
            </a:r>
          </a:p>
        </p:txBody>
      </p:sp>
    </p:spTree>
    <p:extLst>
      <p:ext uri="{BB962C8B-B14F-4D97-AF65-F5344CB8AC3E}">
        <p14:creationId xmlns:p14="http://schemas.microsoft.com/office/powerpoint/2010/main" val="24322111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854"/>
            <a:ext cx="8229600" cy="1143000"/>
          </a:xfrm>
        </p:spPr>
        <p:txBody>
          <a:bodyPr>
            <a:normAutofit/>
          </a:bodyPr>
          <a:lstStyle/>
          <a:p>
            <a:r>
              <a:rPr lang="en-US" sz="3200" b="1" dirty="0" smtClean="0">
                <a:latin typeface="Times New Roman" pitchFamily="18" charset="0"/>
                <a:cs typeface="Times New Roman" pitchFamily="18" charset="0"/>
              </a:rPr>
              <a:t>G-LiHT 2011/12 Acquisitions</a:t>
            </a:r>
            <a:r>
              <a:rPr lang="en-US" dirty="0" smtClean="0"/>
              <a:t/>
            </a:r>
            <a:br>
              <a:rPr lang="en-US" dirty="0" smtClean="0"/>
            </a:br>
            <a:r>
              <a:rPr lang="en-US" sz="2200" dirty="0" smtClean="0">
                <a:solidFill>
                  <a:srgbClr val="0000FF"/>
                </a:solidFill>
              </a:rPr>
              <a:t>http://</a:t>
            </a:r>
            <a:r>
              <a:rPr lang="en-US" sz="2200" dirty="0" err="1" smtClean="0">
                <a:solidFill>
                  <a:srgbClr val="0000FF"/>
                </a:solidFill>
              </a:rPr>
              <a:t>gliht.gsfc.nasa.gov</a:t>
            </a:r>
            <a:endParaRPr lang="en-US" sz="2200" dirty="0">
              <a:solidFill>
                <a:srgbClr val="0000FF"/>
              </a:solidFill>
            </a:endParaRPr>
          </a:p>
        </p:txBody>
      </p:sp>
      <p:pic>
        <p:nvPicPr>
          <p:cNvPr id="3" name="Picture 2" descr="gliht usa cover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2" y="1470545"/>
            <a:ext cx="5536099" cy="4277894"/>
          </a:xfrm>
          <a:prstGeom prst="rect">
            <a:avLst/>
          </a:prstGeom>
        </p:spPr>
      </p:pic>
      <p:sp>
        <p:nvSpPr>
          <p:cNvPr id="4" name="TextBox 3"/>
          <p:cNvSpPr txBox="1"/>
          <p:nvPr/>
        </p:nvSpPr>
        <p:spPr>
          <a:xfrm>
            <a:off x="5895477" y="1553351"/>
            <a:ext cx="3061054" cy="3877985"/>
          </a:xfrm>
          <a:prstGeom prst="rect">
            <a:avLst/>
          </a:prstGeom>
          <a:noFill/>
        </p:spPr>
        <p:txBody>
          <a:bodyPr wrap="none" rtlCol="0">
            <a:spAutoFit/>
          </a:bodyPr>
          <a:lstStyle/>
          <a:p>
            <a:pPr>
              <a:spcBef>
                <a:spcPts val="0"/>
              </a:spcBef>
            </a:pPr>
            <a:r>
              <a:rPr lang="en-US" dirty="0" smtClean="0"/>
              <a:t>Total data collection area:  </a:t>
            </a:r>
          </a:p>
          <a:p>
            <a:pPr>
              <a:spcBef>
                <a:spcPts val="0"/>
              </a:spcBef>
            </a:pPr>
            <a:r>
              <a:rPr lang="en-US" dirty="0" smtClean="0">
                <a:solidFill>
                  <a:srgbClr val="0000FF"/>
                </a:solidFill>
              </a:rPr>
              <a:t>6,511 km</a:t>
            </a:r>
            <a:r>
              <a:rPr lang="en-US" baseline="30000" dirty="0" smtClean="0">
                <a:solidFill>
                  <a:srgbClr val="0000FF"/>
                </a:solidFill>
              </a:rPr>
              <a:t>2</a:t>
            </a:r>
          </a:p>
          <a:p>
            <a:pPr>
              <a:spcBef>
                <a:spcPts val="0"/>
              </a:spcBef>
            </a:pPr>
            <a:endParaRPr lang="en-US" baseline="30000" dirty="0" smtClean="0">
              <a:solidFill>
                <a:srgbClr val="0000FF"/>
              </a:solidFill>
            </a:endParaRPr>
          </a:p>
          <a:p>
            <a:pPr>
              <a:spcBef>
                <a:spcPts val="0"/>
              </a:spcBef>
            </a:pPr>
            <a:r>
              <a:rPr lang="en-US" dirty="0" smtClean="0"/>
              <a:t>Total number of laser pulses:</a:t>
            </a:r>
          </a:p>
          <a:p>
            <a:pPr>
              <a:spcBef>
                <a:spcPts val="0"/>
              </a:spcBef>
            </a:pPr>
            <a:r>
              <a:rPr lang="en-US" dirty="0" smtClean="0">
                <a:solidFill>
                  <a:srgbClr val="0000FF"/>
                </a:solidFill>
              </a:rPr>
              <a:t>39 billion</a:t>
            </a:r>
          </a:p>
          <a:p>
            <a:pPr>
              <a:spcBef>
                <a:spcPts val="0"/>
              </a:spcBef>
            </a:pPr>
            <a:endParaRPr lang="en-US" dirty="0" smtClean="0"/>
          </a:p>
          <a:p>
            <a:pPr>
              <a:spcBef>
                <a:spcPts val="0"/>
              </a:spcBef>
            </a:pPr>
            <a:r>
              <a:rPr lang="en-US" dirty="0" err="1" smtClean="0"/>
              <a:t>ICESat</a:t>
            </a:r>
            <a:r>
              <a:rPr lang="en-US" dirty="0" smtClean="0"/>
              <a:t>-GLAS footprints flown:  </a:t>
            </a:r>
          </a:p>
          <a:p>
            <a:pPr>
              <a:spcBef>
                <a:spcPts val="0"/>
              </a:spcBef>
            </a:pPr>
            <a:r>
              <a:rPr lang="en-US" dirty="0" smtClean="0">
                <a:solidFill>
                  <a:srgbClr val="0000FF"/>
                </a:solidFill>
              </a:rPr>
              <a:t>43,380</a:t>
            </a:r>
          </a:p>
          <a:p>
            <a:pPr>
              <a:spcBef>
                <a:spcPts val="0"/>
              </a:spcBef>
            </a:pPr>
            <a:endParaRPr lang="en-US" dirty="0" smtClean="0"/>
          </a:p>
          <a:p>
            <a:pPr>
              <a:spcBef>
                <a:spcPts val="0"/>
              </a:spcBef>
            </a:pPr>
            <a:r>
              <a:rPr lang="en-US" dirty="0" smtClean="0"/>
              <a:t>USDA-FS FIA plots flown:  </a:t>
            </a:r>
            <a:r>
              <a:rPr lang="en-US" dirty="0" smtClean="0">
                <a:solidFill>
                  <a:srgbClr val="0000FF"/>
                </a:solidFill>
              </a:rPr>
              <a:t>920</a:t>
            </a:r>
          </a:p>
          <a:p>
            <a:pPr>
              <a:spcBef>
                <a:spcPts val="0"/>
              </a:spcBef>
            </a:pPr>
            <a:endParaRPr lang="en-US" dirty="0" smtClean="0"/>
          </a:p>
          <a:p>
            <a:pPr>
              <a:spcBef>
                <a:spcPts val="0"/>
              </a:spcBef>
            </a:pPr>
            <a:r>
              <a:rPr lang="en-US" dirty="0" smtClean="0"/>
              <a:t>Flux tower sites:</a:t>
            </a:r>
            <a:r>
              <a:rPr lang="en-US" dirty="0"/>
              <a:t> </a:t>
            </a:r>
            <a:r>
              <a:rPr lang="en-US" dirty="0" smtClean="0"/>
              <a:t> </a:t>
            </a:r>
            <a:r>
              <a:rPr lang="en-US" dirty="0" smtClean="0">
                <a:solidFill>
                  <a:srgbClr val="0000FF"/>
                </a:solidFill>
              </a:rPr>
              <a:t>6</a:t>
            </a:r>
          </a:p>
          <a:p>
            <a:pPr>
              <a:spcBef>
                <a:spcPts val="0"/>
              </a:spcBef>
            </a:pPr>
            <a:endParaRPr lang="en-US" dirty="0" smtClean="0"/>
          </a:p>
          <a:p>
            <a:pPr>
              <a:spcBef>
                <a:spcPts val="0"/>
              </a:spcBef>
            </a:pPr>
            <a:r>
              <a:rPr lang="en-US" dirty="0" smtClean="0"/>
              <a:t>Stem mapped areas:  </a:t>
            </a:r>
            <a:r>
              <a:rPr lang="en-US" dirty="0" smtClean="0">
                <a:solidFill>
                  <a:srgbClr val="0000FF"/>
                </a:solidFill>
              </a:rPr>
              <a:t>120 ha</a:t>
            </a:r>
          </a:p>
        </p:txBody>
      </p:sp>
      <p:sp>
        <p:nvSpPr>
          <p:cNvPr id="5" name="TextBox 4"/>
          <p:cNvSpPr txBox="1"/>
          <p:nvPr/>
        </p:nvSpPr>
        <p:spPr>
          <a:xfrm>
            <a:off x="323520" y="6031654"/>
            <a:ext cx="8499331" cy="369332"/>
          </a:xfrm>
          <a:prstGeom prst="rect">
            <a:avLst/>
          </a:prstGeom>
          <a:solidFill>
            <a:schemeClr val="bg2"/>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i="1" dirty="0" smtClean="0"/>
              <a:t>Plans for 2013 include:  </a:t>
            </a:r>
            <a:r>
              <a:rPr lang="en-US" i="1" dirty="0" smtClean="0">
                <a:solidFill>
                  <a:srgbClr val="0000FF"/>
                </a:solidFill>
              </a:rPr>
              <a:t>LDCM/LS7 cross-calibration; Mexico; Siberia; Florida Everglades </a:t>
            </a:r>
            <a:endParaRPr lang="en-US" i="1" dirty="0">
              <a:solidFill>
                <a:srgbClr val="0000FF"/>
              </a:solidFill>
            </a:endParaRPr>
          </a:p>
        </p:txBody>
      </p:sp>
    </p:spTree>
    <p:extLst>
      <p:ext uri="{BB962C8B-B14F-4D97-AF65-F5344CB8AC3E}">
        <p14:creationId xmlns:p14="http://schemas.microsoft.com/office/powerpoint/2010/main" val="35342135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Times New Roman" pitchFamily="18" charset="0"/>
                <a:cs typeface="Times New Roman" pitchFamily="18" charset="0"/>
              </a:rPr>
              <a:t>Discussion</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990600"/>
            <a:ext cx="8229600" cy="4525963"/>
          </a:xfrm>
        </p:spPr>
        <p:txBody>
          <a:bodyPr>
            <a:normAutofit/>
          </a:bodyPr>
          <a:lstStyle/>
          <a:p>
            <a:r>
              <a:rPr lang="en-US" sz="2400" b="1" dirty="0" smtClean="0">
                <a:latin typeface="Times New Roman" pitchFamily="18" charset="0"/>
                <a:cs typeface="Times New Roman" pitchFamily="18" charset="0"/>
              </a:rPr>
              <a:t>How do improved capabilities improve the quality of our current research?</a:t>
            </a:r>
            <a:endParaRPr lang="en-US" sz="20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What new science questions can be asked with these capabilities?</a:t>
            </a:r>
            <a:endParaRPr lang="en-US" sz="2000" b="1" dirty="0">
              <a:latin typeface="Times New Roman" pitchFamily="18" charset="0"/>
              <a:cs typeface="Times New Roman" pitchFamily="18" charset="0"/>
            </a:endParaRPr>
          </a:p>
        </p:txBody>
      </p:sp>
      <p:pic>
        <p:nvPicPr>
          <p:cNvPr id="4" name="Picture 3" descr="H2O_CO2_CH4_Crop_Flat_Tiny.jpg"/>
          <p:cNvPicPr>
            <a:picLocks noChangeAspect="1"/>
          </p:cNvPicPr>
          <p:nvPr/>
        </p:nvPicPr>
        <p:blipFill>
          <a:blip r:embed="rId2" cstate="print"/>
          <a:stretch>
            <a:fillRect/>
          </a:stretch>
        </p:blipFill>
        <p:spPr>
          <a:xfrm>
            <a:off x="1447799" y="2743200"/>
            <a:ext cx="6175369" cy="3581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latin typeface="Times New Roman" pitchFamily="18" charset="0"/>
                <a:cs typeface="Times New Roman" pitchFamily="18" charset="0"/>
              </a:rPr>
              <a:t>Contacts</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990600"/>
            <a:ext cx="8229600" cy="4525963"/>
          </a:xfrm>
        </p:spPr>
        <p:txBody>
          <a:bodyPr>
            <a:normAutofit/>
          </a:bodyPr>
          <a:lstStyle/>
          <a:p>
            <a:r>
              <a:rPr lang="en-US" sz="2400" b="1" dirty="0" smtClean="0">
                <a:latin typeface="Times New Roman" pitchFamily="18" charset="0"/>
                <a:cs typeface="Times New Roman" pitchFamily="18" charset="0"/>
              </a:rPr>
              <a:t>General Information on Airborne Platforms</a:t>
            </a:r>
          </a:p>
          <a:p>
            <a:pPr lvl="1"/>
            <a:r>
              <a:rPr lang="en-US" sz="1600" b="1" dirty="0" smtClean="0">
                <a:latin typeface="Times New Roman" pitchFamily="18" charset="0"/>
                <a:cs typeface="Times New Roman" pitchFamily="18" charset="0"/>
                <a:hlinkClick r:id="rId2"/>
              </a:rPr>
              <a:t>http://airbornescience.nasa.gov/</a:t>
            </a:r>
            <a:endParaRPr lang="en-US" sz="1600" b="1" dirty="0" smtClean="0">
              <a:latin typeface="Times New Roman" pitchFamily="18" charset="0"/>
              <a:cs typeface="Times New Roman" pitchFamily="18" charset="0"/>
            </a:endParaRPr>
          </a:p>
          <a:p>
            <a:pPr lvl="1"/>
            <a:r>
              <a:rPr lang="en-US" sz="1600" b="1" dirty="0" smtClean="0">
                <a:latin typeface="Times New Roman" pitchFamily="18" charset="0"/>
                <a:cs typeface="Times New Roman" pitchFamily="18" charset="0"/>
              </a:rPr>
              <a:t>Marilyn </a:t>
            </a:r>
            <a:r>
              <a:rPr lang="en-US" sz="1600" b="1" dirty="0" err="1" smtClean="0">
                <a:latin typeface="Times New Roman" pitchFamily="18" charset="0"/>
                <a:cs typeface="Times New Roman" pitchFamily="18" charset="0"/>
              </a:rPr>
              <a:t>Vasques</a:t>
            </a:r>
            <a:r>
              <a:rPr lang="en-US" sz="1600" b="1" dirty="0" smtClean="0">
                <a:latin typeface="Times New Roman" pitchFamily="18" charset="0"/>
                <a:cs typeface="Times New Roman" pitchFamily="18" charset="0"/>
              </a:rPr>
              <a:t> (Marilyn.Vasques@nasa.gov)</a:t>
            </a:r>
          </a:p>
          <a:p>
            <a:r>
              <a:rPr lang="en-US" sz="2400" b="1" dirty="0" smtClean="0">
                <a:latin typeface="Times New Roman" pitchFamily="18" charset="0"/>
                <a:cs typeface="Times New Roman" pitchFamily="18" charset="0"/>
              </a:rPr>
              <a:t>Specific sensors</a:t>
            </a:r>
          </a:p>
          <a:p>
            <a:pPr lvl="1"/>
            <a:r>
              <a:rPr lang="en-US" sz="1600" b="1" dirty="0" err="1" smtClean="0">
                <a:latin typeface="Times New Roman" pitchFamily="18" charset="0"/>
                <a:cs typeface="Times New Roman" pitchFamily="18" charset="0"/>
              </a:rPr>
              <a:t>EcoSAR</a:t>
            </a:r>
            <a:endParaRPr lang="en-US" sz="1600" b="1" dirty="0" smtClean="0">
              <a:latin typeface="Times New Roman" pitchFamily="18" charset="0"/>
              <a:cs typeface="Times New Roman" pitchFamily="18" charset="0"/>
            </a:endParaRPr>
          </a:p>
          <a:p>
            <a:pPr lvl="2"/>
            <a:r>
              <a:rPr lang="en-US" sz="1200" b="1" dirty="0" err="1" smtClean="0">
                <a:solidFill>
                  <a:srgbClr val="00B050"/>
                </a:solidFill>
                <a:latin typeface="Times New Roman" pitchFamily="18" charset="0"/>
                <a:cs typeface="Times New Roman" pitchFamily="18" charset="0"/>
              </a:rPr>
              <a:t>Temilola</a:t>
            </a:r>
            <a:r>
              <a:rPr lang="en-US" sz="1200" b="1" dirty="0" smtClean="0">
                <a:solidFill>
                  <a:srgbClr val="00B050"/>
                </a:solidFill>
                <a:latin typeface="Times New Roman" pitchFamily="18" charset="0"/>
                <a:cs typeface="Times New Roman" pitchFamily="18" charset="0"/>
              </a:rPr>
              <a:t> </a:t>
            </a:r>
            <a:r>
              <a:rPr lang="en-US" sz="1200" b="1" dirty="0" err="1" smtClean="0">
                <a:solidFill>
                  <a:srgbClr val="00B050"/>
                </a:solidFill>
                <a:latin typeface="Times New Roman" pitchFamily="18" charset="0"/>
                <a:cs typeface="Times New Roman" pitchFamily="18" charset="0"/>
              </a:rPr>
              <a:t>Fatoyinbo</a:t>
            </a:r>
            <a:r>
              <a:rPr lang="en-US" sz="1200" b="1" dirty="0" smtClean="0">
                <a:solidFill>
                  <a:srgbClr val="00B050"/>
                </a:solidFill>
                <a:latin typeface="Times New Roman" pitchFamily="18" charset="0"/>
                <a:cs typeface="Times New Roman" pitchFamily="18" charset="0"/>
              </a:rPr>
              <a:t> : </a:t>
            </a:r>
            <a:r>
              <a:rPr lang="en-US" sz="1200" b="1" dirty="0" smtClean="0">
                <a:latin typeface="Times New Roman" pitchFamily="18" charset="0"/>
                <a:cs typeface="Times New Roman" pitchFamily="18" charset="0"/>
                <a:hlinkClick r:id="rId3"/>
              </a:rPr>
              <a:t>lola.fatoyinbo@nasa.gov</a:t>
            </a:r>
            <a:endParaRPr lang="en-US" sz="1200" b="1" dirty="0" smtClean="0">
              <a:latin typeface="Times New Roman" pitchFamily="18" charset="0"/>
              <a:cs typeface="Times New Roman" pitchFamily="18" charset="0"/>
            </a:endParaRPr>
          </a:p>
          <a:p>
            <a:pPr lvl="1"/>
            <a:r>
              <a:rPr lang="en-US" sz="1600" b="1" dirty="0" err="1" smtClean="0">
                <a:latin typeface="Times New Roman" pitchFamily="18" charset="0"/>
                <a:cs typeface="Times New Roman" pitchFamily="18" charset="0"/>
              </a:rPr>
              <a:t>AirMOSS</a:t>
            </a:r>
            <a:endParaRPr lang="en-US" sz="1600" b="1" dirty="0" smtClean="0">
              <a:latin typeface="Times New Roman" pitchFamily="18" charset="0"/>
              <a:cs typeface="Times New Roman" pitchFamily="18" charset="0"/>
            </a:endParaRPr>
          </a:p>
          <a:p>
            <a:pPr lvl="2"/>
            <a:r>
              <a:rPr lang="en-US" sz="1200" b="1" dirty="0" err="1" smtClean="0">
                <a:solidFill>
                  <a:srgbClr val="00B050"/>
                </a:solidFill>
                <a:latin typeface="Times New Roman" pitchFamily="18" charset="0"/>
                <a:cs typeface="Times New Roman" pitchFamily="18" charset="0"/>
              </a:rPr>
              <a:t>Mahta</a:t>
            </a:r>
            <a:r>
              <a:rPr lang="en-US" sz="1200" b="1" dirty="0" smtClean="0">
                <a:solidFill>
                  <a:srgbClr val="00B050"/>
                </a:solidFill>
                <a:latin typeface="Times New Roman" pitchFamily="18" charset="0"/>
                <a:cs typeface="Times New Roman" pitchFamily="18" charset="0"/>
              </a:rPr>
              <a:t> </a:t>
            </a:r>
            <a:r>
              <a:rPr lang="en-US" sz="1200" b="1" dirty="0" err="1" smtClean="0">
                <a:solidFill>
                  <a:srgbClr val="00B050"/>
                </a:solidFill>
                <a:latin typeface="Times New Roman" pitchFamily="18" charset="0"/>
                <a:cs typeface="Times New Roman" pitchFamily="18" charset="0"/>
              </a:rPr>
              <a:t>Moghaddam</a:t>
            </a:r>
            <a:r>
              <a:rPr lang="en-US" sz="1200" b="1" dirty="0" smtClean="0">
                <a:solidFill>
                  <a:srgbClr val="00B050"/>
                </a:solidFill>
                <a:latin typeface="Times New Roman" pitchFamily="18" charset="0"/>
                <a:cs typeface="Times New Roman" pitchFamily="18" charset="0"/>
              </a:rPr>
              <a:t> : </a:t>
            </a:r>
            <a:r>
              <a:rPr lang="en-US" sz="1200" b="1" dirty="0" smtClean="0">
                <a:solidFill>
                  <a:srgbClr val="0000FF"/>
                </a:solidFill>
                <a:latin typeface="Times New Roman" pitchFamily="18" charset="0"/>
                <a:cs typeface="Times New Roman" pitchFamily="18" charset="0"/>
                <a:hlinkClick r:id="rId4"/>
              </a:rPr>
              <a:t>mmoghadd@umich.edu</a:t>
            </a:r>
            <a:endParaRPr lang="en-US" sz="1200" b="1" dirty="0" smtClean="0">
              <a:solidFill>
                <a:srgbClr val="0000FF"/>
              </a:solidFill>
              <a:latin typeface="Times New Roman" pitchFamily="18" charset="0"/>
              <a:cs typeface="Times New Roman" pitchFamily="18" charset="0"/>
            </a:endParaRPr>
          </a:p>
          <a:p>
            <a:pPr lvl="1"/>
            <a:r>
              <a:rPr lang="en-US" sz="1600" b="1" dirty="0" smtClean="0">
                <a:latin typeface="Times New Roman" pitchFamily="18" charset="0"/>
                <a:cs typeface="Times New Roman" pitchFamily="18" charset="0"/>
              </a:rPr>
              <a:t>LVIS/LVIS-GH</a:t>
            </a:r>
          </a:p>
          <a:p>
            <a:pPr lvl="2"/>
            <a:r>
              <a:rPr lang="en-US" sz="1200" b="1" dirty="0" smtClean="0">
                <a:latin typeface="Times New Roman" pitchFamily="18" charset="0"/>
                <a:cs typeface="Times New Roman" pitchFamily="18" charset="0"/>
              </a:rPr>
              <a:t>Online access: </a:t>
            </a:r>
            <a:r>
              <a:rPr lang="en-US" sz="1200" b="1" dirty="0" smtClean="0">
                <a:solidFill>
                  <a:srgbClr val="0000FF"/>
                </a:solidFill>
                <a:latin typeface="Times New Roman" pitchFamily="18" charset="0"/>
                <a:cs typeface="Times New Roman" pitchFamily="18" charset="0"/>
              </a:rPr>
              <a:t>http://lvis.gsfc.nasa.gov/</a:t>
            </a:r>
          </a:p>
          <a:p>
            <a:pPr lvl="2"/>
            <a:r>
              <a:rPr lang="en-US" sz="1200" b="1" dirty="0" smtClean="0">
                <a:solidFill>
                  <a:srgbClr val="00B050"/>
                </a:solidFill>
                <a:latin typeface="Times New Roman" pitchFamily="18" charset="0"/>
                <a:cs typeface="Times New Roman" pitchFamily="18" charset="0"/>
              </a:rPr>
              <a:t>Bryan Blair/Michelle </a:t>
            </a:r>
            <a:r>
              <a:rPr lang="en-US" sz="1200" b="1" dirty="0" err="1" smtClean="0">
                <a:solidFill>
                  <a:srgbClr val="00B050"/>
                </a:solidFill>
                <a:latin typeface="Times New Roman" pitchFamily="18" charset="0"/>
                <a:cs typeface="Times New Roman" pitchFamily="18" charset="0"/>
              </a:rPr>
              <a:t>Hofton</a:t>
            </a:r>
            <a:endParaRPr lang="en-US" sz="1200" b="1" dirty="0" smtClean="0">
              <a:solidFill>
                <a:srgbClr val="00B050"/>
              </a:solidFill>
              <a:latin typeface="Times New Roman" pitchFamily="18" charset="0"/>
              <a:cs typeface="Times New Roman" pitchFamily="18" charset="0"/>
            </a:endParaRPr>
          </a:p>
          <a:p>
            <a:pPr lvl="2"/>
            <a:r>
              <a:rPr lang="en-US" sz="1200" b="1" dirty="0" smtClean="0">
                <a:latin typeface="Times New Roman" pitchFamily="18" charset="0"/>
                <a:cs typeface="Times New Roman" pitchFamily="18" charset="0"/>
                <a:hlinkClick r:id="rId5"/>
              </a:rPr>
              <a:t>James.B.Blair@nasa.gov</a:t>
            </a:r>
            <a:r>
              <a:rPr lang="en-US"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hlinkClick r:id="rId6"/>
              </a:rPr>
              <a:t>MHofton@umd.edu</a:t>
            </a:r>
            <a:endParaRPr lang="en-US" sz="1200" b="1" dirty="0" smtClean="0">
              <a:latin typeface="Times New Roman" pitchFamily="18" charset="0"/>
              <a:cs typeface="Times New Roman" pitchFamily="18" charset="0"/>
            </a:endParaRPr>
          </a:p>
          <a:p>
            <a:pPr lvl="1"/>
            <a:r>
              <a:rPr lang="en-US" sz="1600" b="1" dirty="0" smtClean="0">
                <a:latin typeface="Times New Roman" pitchFamily="18" charset="0"/>
                <a:cs typeface="Times New Roman" pitchFamily="18" charset="0"/>
              </a:rPr>
              <a:t>UAVSAR-GH</a:t>
            </a:r>
          </a:p>
          <a:p>
            <a:pPr lvl="2"/>
            <a:r>
              <a:rPr lang="en-US" sz="1200" b="1" dirty="0" smtClean="0">
                <a:solidFill>
                  <a:srgbClr val="00B050"/>
                </a:solidFill>
                <a:latin typeface="Times New Roman" pitchFamily="18" charset="0"/>
                <a:cs typeface="Times New Roman" pitchFamily="18" charset="0"/>
              </a:rPr>
              <a:t>Bruce Chapman: </a:t>
            </a:r>
            <a:r>
              <a:rPr lang="en-US" sz="1200" b="1" dirty="0" smtClean="0">
                <a:solidFill>
                  <a:srgbClr val="0000FF"/>
                </a:solidFill>
                <a:latin typeface="Times New Roman" pitchFamily="18" charset="0"/>
                <a:cs typeface="Times New Roman" pitchFamily="18" charset="0"/>
              </a:rPr>
              <a:t>bruce.d.chapman@jpl.nasa.gov</a:t>
            </a:r>
            <a:endParaRPr lang="en-US" sz="1200" b="1" dirty="0">
              <a:solidFill>
                <a:srgbClr val="0000FF"/>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noChangeAspect="1"/>
          </p:cNvGrpSpPr>
          <p:nvPr/>
        </p:nvGrpSpPr>
        <p:grpSpPr>
          <a:xfrm>
            <a:off x="404627" y="1752600"/>
            <a:ext cx="4140606" cy="3073683"/>
            <a:chOff x="1016000" y="914400"/>
            <a:chExt cx="6672262" cy="4953000"/>
          </a:xfrm>
        </p:grpSpPr>
        <p:pic>
          <p:nvPicPr>
            <p:cNvPr id="10" name="Picture 3"/>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0" y="914400"/>
              <a:ext cx="660399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1371600" y="5550257"/>
              <a:ext cx="6316662" cy="88543"/>
            </a:xfrm>
            <a:prstGeom prst="straightConnector1">
              <a:avLst/>
            </a:prstGeom>
            <a:ln w="1905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24895" y="4598110"/>
              <a:ext cx="1240413" cy="942319"/>
            </a:xfrm>
            <a:prstGeom prst="rect">
              <a:avLst/>
            </a:prstGeom>
            <a:noFill/>
          </p:spPr>
          <p:txBody>
            <a:bodyPr wrap="none" rtlCol="0">
              <a:spAutoFit/>
            </a:bodyPr>
            <a:lstStyle/>
            <a:p>
              <a:r>
                <a:rPr lang="en-US" sz="3200" dirty="0" smtClean="0">
                  <a:solidFill>
                    <a:schemeClr val="bg1"/>
                  </a:solidFill>
                </a:rPr>
                <a:t>22”</a:t>
              </a:r>
              <a:endParaRPr lang="en-US" sz="3200" dirty="0">
                <a:solidFill>
                  <a:schemeClr val="bg1"/>
                </a:solidFill>
              </a:endParaRPr>
            </a:p>
          </p:txBody>
        </p:sp>
      </p:grpSp>
      <p:sp>
        <p:nvSpPr>
          <p:cNvPr id="2" name="Title 1"/>
          <p:cNvSpPr>
            <a:spLocks noGrp="1"/>
          </p:cNvSpPr>
          <p:nvPr>
            <p:ph type="title"/>
          </p:nvPr>
        </p:nvSpPr>
        <p:spPr>
          <a:xfrm>
            <a:off x="381000" y="228600"/>
            <a:ext cx="8458200" cy="792149"/>
          </a:xfrm>
        </p:spPr>
        <p:txBody>
          <a:bodyPr>
            <a:noAutofit/>
          </a:bodyPr>
          <a:lstStyle/>
          <a:p>
            <a:r>
              <a:rPr lang="en-US" sz="3600" b="1" dirty="0" smtClean="0">
                <a:latin typeface="Times New Roman" pitchFamily="18" charset="0"/>
                <a:cs typeface="Times New Roman" pitchFamily="18" charset="0"/>
              </a:rPr>
              <a:t>Portable Remote Imaging </a:t>
            </a:r>
            <a:r>
              <a:rPr lang="en-US" sz="3600" b="1" dirty="0" err="1" smtClean="0">
                <a:latin typeface="Times New Roman" pitchFamily="18" charset="0"/>
                <a:cs typeface="Times New Roman" pitchFamily="18" charset="0"/>
              </a:rPr>
              <a:t>SpectroMeter</a:t>
            </a:r>
            <a:r>
              <a:rPr lang="en-US" sz="3600" b="1" dirty="0" smtClean="0">
                <a:latin typeface="Times New Roman" pitchFamily="18" charset="0"/>
                <a:cs typeface="Times New Roman" pitchFamily="18" charset="0"/>
              </a:rPr>
              <a:t> (PRISM):  NASA Coastal Applications</a:t>
            </a:r>
            <a:endParaRPr lang="en-US" sz="3600" b="1" dirty="0">
              <a:latin typeface="Times New Roman" pitchFamily="18" charset="0"/>
              <a:cs typeface="Times New Roman" pitchFamily="18" charset="0"/>
            </a:endParaRPr>
          </a:p>
        </p:txBody>
      </p:sp>
      <p:sp>
        <p:nvSpPr>
          <p:cNvPr id="3" name="Footer Placeholder 2"/>
          <p:cNvSpPr>
            <a:spLocks noGrp="1"/>
          </p:cNvSpPr>
          <p:nvPr>
            <p:ph type="ftr" sz="quarter" idx="11"/>
          </p:nvPr>
        </p:nvSpPr>
        <p:spPr>
          <a:xfrm>
            <a:off x="2532978" y="7194549"/>
            <a:ext cx="3009870" cy="316860"/>
          </a:xfrm>
        </p:spPr>
        <p:txBody>
          <a:bodyPr/>
          <a:lstStyle/>
          <a:p>
            <a:r>
              <a:rPr lang="en-US" smtClean="0"/>
              <a:t>DIerssen:  PRISM</a:t>
            </a:r>
            <a:endParaRPr lang="en-US"/>
          </a:p>
        </p:txBody>
      </p:sp>
      <p:pic>
        <p:nvPicPr>
          <p:cNvPr id="2050" name="Picture 2"/>
          <p:cNvPicPr>
            <a:picLocks noChangeAspect="1" noChangeArrowheads="1"/>
          </p:cNvPicPr>
          <p:nvPr/>
        </p:nvPicPr>
        <p:blipFill>
          <a:blip r:embed="rId3" cstate="print"/>
          <a:srcRect r="14027"/>
          <a:stretch>
            <a:fillRect/>
          </a:stretch>
        </p:blipFill>
        <p:spPr bwMode="auto">
          <a:xfrm>
            <a:off x="4114800" y="1295400"/>
            <a:ext cx="4343400" cy="2971800"/>
          </a:xfrm>
          <a:prstGeom prst="rect">
            <a:avLst/>
          </a:prstGeom>
          <a:noFill/>
          <a:ln w="12700">
            <a:solidFill>
              <a:schemeClr val="tx1"/>
            </a:solidFill>
            <a:miter lim="800000"/>
            <a:headEnd/>
            <a:tailEnd/>
          </a:ln>
        </p:spPr>
      </p:pic>
      <p:sp>
        <p:nvSpPr>
          <p:cNvPr id="25" name="TextBox 24"/>
          <p:cNvSpPr txBox="1"/>
          <p:nvPr/>
        </p:nvSpPr>
        <p:spPr>
          <a:xfrm>
            <a:off x="4800600" y="4343400"/>
            <a:ext cx="3962400" cy="1477328"/>
          </a:xfrm>
          <a:prstGeom prst="rect">
            <a:avLst/>
          </a:prstGeom>
          <a:noFill/>
        </p:spPr>
        <p:txBody>
          <a:bodyPr wrap="square" rtlCol="0">
            <a:spAutoFit/>
          </a:bodyPr>
          <a:lstStyle/>
          <a:p>
            <a:r>
              <a:rPr lang="en-US" dirty="0" smtClean="0"/>
              <a:t>Built in 2012 by NASA JPL funded by NASA Ocean Biology and Biogeochemistry to address challenges of coastal remote sensing.  Integrated on Twin Otter Platform.  </a:t>
            </a:r>
            <a:endParaRPr lang="en-US" dirty="0"/>
          </a:p>
        </p:txBody>
      </p:sp>
      <p:sp>
        <p:nvSpPr>
          <p:cNvPr id="26" name="Footer Placeholder 10"/>
          <p:cNvSpPr txBox="1">
            <a:spLocks/>
          </p:cNvSpPr>
          <p:nvPr/>
        </p:nvSpPr>
        <p:spPr>
          <a:xfrm>
            <a:off x="762000" y="6400800"/>
            <a:ext cx="3505200" cy="365760"/>
          </a:xfrm>
          <a:prstGeom prst="rect">
            <a:avLst/>
          </a:prstGeo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chemeClr val="tx2"/>
                </a:solidFill>
                <a:effectLst/>
                <a:uLnTx/>
                <a:uFillTx/>
                <a:latin typeface="+mn-lt"/>
                <a:ea typeface="+mn-ea"/>
                <a:cs typeface="+mn-cs"/>
              </a:rPr>
              <a:t>Dierssen:  PRISM Validation</a:t>
            </a:r>
            <a:endParaRPr kumimoji="0" lang="en-US" sz="1400" b="0" i="0" u="none" strike="noStrike" kern="1200" cap="none" spc="0" normalizeH="0" baseline="0" noProof="0" dirty="0">
              <a:ln>
                <a:noFill/>
              </a:ln>
              <a:solidFill>
                <a:schemeClr val="tx2"/>
              </a:solidFill>
              <a:effectLst/>
              <a:uLnTx/>
              <a:uFillTx/>
              <a:latin typeface="+mn-lt"/>
              <a:ea typeface="+mn-ea"/>
              <a:cs typeface="+mn-cs"/>
            </a:endParaRPr>
          </a:p>
        </p:txBody>
      </p:sp>
      <p:pic>
        <p:nvPicPr>
          <p:cNvPr id="27" name="Picture 7" descr="UConn_logo"/>
          <p:cNvPicPr>
            <a:picLocks noChangeAspect="1" noChangeArrowheads="1"/>
          </p:cNvPicPr>
          <p:nvPr/>
        </p:nvPicPr>
        <p:blipFill>
          <a:blip r:embed="rId4" cstate="print"/>
          <a:srcRect/>
          <a:stretch>
            <a:fillRect/>
          </a:stretch>
        </p:blipFill>
        <p:spPr bwMode="auto">
          <a:xfrm>
            <a:off x="228600" y="6248400"/>
            <a:ext cx="579438" cy="609600"/>
          </a:xfrm>
          <a:prstGeom prst="rect">
            <a:avLst/>
          </a:prstGeom>
          <a:noFill/>
          <a:ln w="9525">
            <a:noFill/>
            <a:miter lim="800000"/>
            <a:headEnd/>
            <a:tailEnd/>
          </a:ln>
        </p:spPr>
      </p:pic>
      <p:pic>
        <p:nvPicPr>
          <p:cNvPr id="28" name="Picture 27" descr="Description: Screen Shot 2013-02-15 at 12"/>
          <p:cNvPicPr/>
          <p:nvPr/>
        </p:nvPicPr>
        <p:blipFill>
          <a:blip r:embed="rId5" cstate="print"/>
          <a:srcRect l="3577" t="4244" r="67884" b="68170"/>
          <a:stretch>
            <a:fillRect/>
          </a:stretch>
        </p:blipFill>
        <p:spPr bwMode="auto">
          <a:xfrm>
            <a:off x="1295400" y="4724400"/>
            <a:ext cx="3276600" cy="1676400"/>
          </a:xfrm>
          <a:prstGeom prst="rect">
            <a:avLst/>
          </a:prstGeom>
          <a:noFill/>
          <a:ln w="9525">
            <a:noFill/>
            <a:miter lim="800000"/>
            <a:headEnd/>
            <a:tailEnd/>
          </a:ln>
        </p:spPr>
      </p:pic>
      <p:sp>
        <p:nvSpPr>
          <p:cNvPr id="13" name="TextBox 12"/>
          <p:cNvSpPr txBox="1"/>
          <p:nvPr/>
        </p:nvSpPr>
        <p:spPr>
          <a:xfrm>
            <a:off x="4953000" y="6248400"/>
            <a:ext cx="2967479"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Heidi </a:t>
            </a:r>
            <a:r>
              <a:rPr lang="en-US" b="1" dirty="0" err="1" smtClean="0">
                <a:solidFill>
                  <a:srgbClr val="00B050"/>
                </a:solidFill>
                <a:latin typeface="Times New Roman" pitchFamily="18" charset="0"/>
                <a:cs typeface="Times New Roman" pitchFamily="18" charset="0"/>
              </a:rPr>
              <a:t>Dierssen</a:t>
            </a:r>
            <a:endParaRPr lang="en-US" b="1" dirty="0">
              <a:solidFill>
                <a:srgbClr val="00B050"/>
              </a:solidFill>
              <a:latin typeface="Times New Roman" pitchFamily="18" charset="0"/>
              <a:cs typeface="Times New Roman" pitchFamily="18" charset="0"/>
            </a:endParaRPr>
          </a:p>
        </p:txBody>
      </p:sp>
      <p:cxnSp>
        <p:nvCxnSpPr>
          <p:cNvPr id="16" name="Straight Arrow Connector 15"/>
          <p:cNvCxnSpPr/>
          <p:nvPr/>
        </p:nvCxnSpPr>
        <p:spPr>
          <a:xfrm>
            <a:off x="6629400" y="3620728"/>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29400" y="3770672"/>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29400" y="139864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29400" y="1570704"/>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619568" y="17526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46608" y="2753032"/>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t="26190"/>
          <a:stretch>
            <a:fillRect/>
          </a:stretch>
        </p:blipFill>
        <p:spPr bwMode="auto">
          <a:xfrm>
            <a:off x="4114800" y="1295400"/>
            <a:ext cx="4685348" cy="2438400"/>
          </a:xfrm>
          <a:prstGeom prst="rect">
            <a:avLst/>
          </a:prstGeom>
          <a:noFill/>
          <a:ln w="9525">
            <a:noFill/>
            <a:miter lim="800000"/>
            <a:headEnd/>
            <a:tailEnd/>
          </a:ln>
        </p:spPr>
      </p:pic>
      <p:sp>
        <p:nvSpPr>
          <p:cNvPr id="9" name="Title 8"/>
          <p:cNvSpPr>
            <a:spLocks noGrp="1"/>
          </p:cNvSpPr>
          <p:nvPr>
            <p:ph type="title"/>
          </p:nvPr>
        </p:nvSpPr>
        <p:spPr>
          <a:xfrm>
            <a:off x="457200" y="0"/>
            <a:ext cx="8229600" cy="914400"/>
          </a:xfrm>
        </p:spPr>
        <p:txBody>
          <a:bodyPr>
            <a:normAutofit/>
          </a:bodyPr>
          <a:lstStyle/>
          <a:p>
            <a:pPr algn="r"/>
            <a:r>
              <a:rPr lang="en-US" sz="3600" b="1" dirty="0" smtClean="0">
                <a:latin typeface="Times New Roman" pitchFamily="18" charset="0"/>
                <a:cs typeface="Times New Roman" pitchFamily="18" charset="0"/>
              </a:rPr>
              <a:t>PRISM Field Validation</a:t>
            </a:r>
            <a:endParaRPr lang="en-US" sz="3600" b="1" dirty="0">
              <a:latin typeface="Times New Roman" pitchFamily="18" charset="0"/>
              <a:cs typeface="Times New Roman" pitchFamily="18" charset="0"/>
            </a:endParaRPr>
          </a:p>
        </p:txBody>
      </p:sp>
      <p:sp>
        <p:nvSpPr>
          <p:cNvPr id="3" name="Content Placeholder 2"/>
          <p:cNvSpPr>
            <a:spLocks noGrp="1"/>
          </p:cNvSpPr>
          <p:nvPr>
            <p:ph sz="half" idx="4294967295"/>
          </p:nvPr>
        </p:nvSpPr>
        <p:spPr>
          <a:xfrm>
            <a:off x="4495800" y="762000"/>
            <a:ext cx="4419600" cy="685800"/>
          </a:xfrm>
        </p:spPr>
        <p:txBody>
          <a:bodyPr>
            <a:normAutofit fontScale="47500" lnSpcReduction="20000"/>
          </a:bodyPr>
          <a:lstStyle/>
          <a:p>
            <a:pPr>
              <a:buNone/>
            </a:pPr>
            <a:r>
              <a:rPr lang="en-US" b="1" dirty="0" smtClean="0"/>
              <a:t>Initial atmospheric and glint correction shows data highly  consistent with field measurements </a:t>
            </a:r>
            <a:endParaRPr lang="en-US" b="1" dirty="0"/>
          </a:p>
        </p:txBody>
      </p:sp>
      <p:pic>
        <p:nvPicPr>
          <p:cNvPr id="6147" name="Picture 3"/>
          <p:cNvPicPr>
            <a:picLocks noChangeAspect="1" noChangeArrowheads="1"/>
          </p:cNvPicPr>
          <p:nvPr/>
        </p:nvPicPr>
        <p:blipFill>
          <a:blip r:embed="rId3" cstate="print"/>
          <a:srcRect b="10810"/>
          <a:stretch>
            <a:fillRect/>
          </a:stretch>
        </p:blipFill>
        <p:spPr bwMode="auto">
          <a:xfrm>
            <a:off x="685800" y="3733800"/>
            <a:ext cx="8162925" cy="2514600"/>
          </a:xfrm>
          <a:prstGeom prst="rect">
            <a:avLst/>
          </a:prstGeom>
          <a:noFill/>
          <a:ln w="9525">
            <a:noFill/>
            <a:miter lim="800000"/>
            <a:headEnd/>
            <a:tailEnd/>
          </a:ln>
        </p:spPr>
      </p:pic>
      <p:pic>
        <p:nvPicPr>
          <p:cNvPr id="7" name="Content Placeholder 7" descr="20120724-IMG_6523.jpg"/>
          <p:cNvPicPr>
            <a:picLocks noChangeAspect="1"/>
          </p:cNvPicPr>
          <p:nvPr/>
        </p:nvPicPr>
        <p:blipFill>
          <a:blip r:embed="rId4" cstate="print"/>
          <a:srcRect t="18660" b="18182"/>
          <a:stretch>
            <a:fillRect/>
          </a:stretch>
        </p:blipFill>
        <p:spPr>
          <a:xfrm>
            <a:off x="533400" y="457200"/>
            <a:ext cx="3276599" cy="3114635"/>
          </a:xfrm>
          <a:prstGeom prst="rect">
            <a:avLst/>
          </a:prstGeom>
        </p:spPr>
      </p:pic>
      <p:sp>
        <p:nvSpPr>
          <p:cNvPr id="8" name="Rectangle 7"/>
          <p:cNvSpPr/>
          <p:nvPr/>
        </p:nvSpPr>
        <p:spPr>
          <a:xfrm>
            <a:off x="609600" y="533400"/>
            <a:ext cx="3124200" cy="646331"/>
          </a:xfrm>
          <a:prstGeom prst="rect">
            <a:avLst/>
          </a:prstGeom>
        </p:spPr>
        <p:txBody>
          <a:bodyPr wrap="square">
            <a:spAutoFit/>
          </a:bodyPr>
          <a:lstStyle/>
          <a:p>
            <a:r>
              <a:rPr lang="en-US" dirty="0" smtClean="0">
                <a:solidFill>
                  <a:schemeClr val="bg1"/>
                </a:solidFill>
                <a:effectLst>
                  <a:outerShdw blurRad="38100" dist="38100" dir="2700000" algn="tl">
                    <a:srgbClr val="000000">
                      <a:alpha val="43137"/>
                    </a:srgbClr>
                  </a:outerShdw>
                </a:effectLst>
              </a:rPr>
              <a:t>First PRISM </a:t>
            </a:r>
            <a:r>
              <a:rPr lang="en-US" dirty="0" err="1" smtClean="0">
                <a:solidFill>
                  <a:schemeClr val="bg1"/>
                </a:solidFill>
                <a:effectLst>
                  <a:outerShdw blurRad="38100" dist="38100" dir="2700000" algn="tl">
                    <a:srgbClr val="000000">
                      <a:alpha val="43137"/>
                    </a:srgbClr>
                  </a:outerShdw>
                </a:effectLst>
              </a:rPr>
              <a:t>overflight</a:t>
            </a:r>
            <a:endParaRPr lang="en-US" dirty="0" smtClean="0">
              <a:solidFill>
                <a:schemeClr val="bg1"/>
              </a:solidFill>
              <a:effectLst>
                <a:outerShdw blurRad="38100" dist="38100" dir="2700000" algn="tl">
                  <a:srgbClr val="000000">
                    <a:alpha val="43137"/>
                  </a:srgbClr>
                </a:outerShdw>
              </a:effectLst>
            </a:endParaRPr>
          </a:p>
          <a:p>
            <a:r>
              <a:rPr lang="en-US" dirty="0" smtClean="0">
                <a:solidFill>
                  <a:schemeClr val="bg1"/>
                </a:solidFill>
                <a:effectLst>
                  <a:outerShdw blurRad="38100" dist="38100" dir="2700000" algn="tl">
                    <a:srgbClr val="000000">
                      <a:alpha val="43137"/>
                    </a:srgbClr>
                  </a:outerShdw>
                </a:effectLst>
              </a:rPr>
              <a:t>July 17-28 2012</a:t>
            </a:r>
          </a:p>
        </p:txBody>
      </p:sp>
      <p:sp>
        <p:nvSpPr>
          <p:cNvPr id="10" name="Content Placeholder 2"/>
          <p:cNvSpPr txBox="1">
            <a:spLocks/>
          </p:cNvSpPr>
          <p:nvPr/>
        </p:nvSpPr>
        <p:spPr>
          <a:xfrm>
            <a:off x="4876800" y="2743200"/>
            <a:ext cx="3505200" cy="6858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East Lobos Buoy</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Footer Placeholder 10"/>
          <p:cNvSpPr>
            <a:spLocks noGrp="1"/>
          </p:cNvSpPr>
          <p:nvPr>
            <p:ph type="ftr" sz="quarter" idx="11"/>
          </p:nvPr>
        </p:nvSpPr>
        <p:spPr>
          <a:xfrm>
            <a:off x="762000" y="6400800"/>
            <a:ext cx="3505200" cy="365760"/>
          </a:xfrm>
        </p:spPr>
        <p:txBody>
          <a:bodyPr/>
          <a:lstStyle/>
          <a:p>
            <a:pPr algn="l"/>
            <a:r>
              <a:rPr lang="en-US" dirty="0" smtClean="0"/>
              <a:t>Dierssen:  PRISM Validation</a:t>
            </a:r>
            <a:endParaRPr lang="en-US" dirty="0"/>
          </a:p>
        </p:txBody>
      </p:sp>
      <p:pic>
        <p:nvPicPr>
          <p:cNvPr id="14" name="Picture 7" descr="UConn_logo"/>
          <p:cNvPicPr>
            <a:picLocks noChangeAspect="1" noChangeArrowheads="1"/>
          </p:cNvPicPr>
          <p:nvPr/>
        </p:nvPicPr>
        <p:blipFill>
          <a:blip r:embed="rId5" cstate="print"/>
          <a:srcRect/>
          <a:stretch>
            <a:fillRect/>
          </a:stretch>
        </p:blipFill>
        <p:spPr bwMode="auto">
          <a:xfrm>
            <a:off x="228600" y="6248400"/>
            <a:ext cx="579438" cy="609600"/>
          </a:xfrm>
          <a:prstGeom prst="rect">
            <a:avLst/>
          </a:prstGeom>
          <a:noFill/>
          <a:ln w="9525">
            <a:noFill/>
            <a:miter lim="800000"/>
            <a:headEnd/>
            <a:tailEnd/>
          </a:ln>
        </p:spPr>
      </p:pic>
      <p:sp>
        <p:nvSpPr>
          <p:cNvPr id="12" name="TextBox 11"/>
          <p:cNvSpPr txBox="1"/>
          <p:nvPr/>
        </p:nvSpPr>
        <p:spPr>
          <a:xfrm rot="16200000">
            <a:off x="2654235" y="2222565"/>
            <a:ext cx="2650084" cy="338554"/>
          </a:xfrm>
          <a:prstGeom prst="rect">
            <a:avLst/>
          </a:prstGeom>
          <a:noFill/>
        </p:spPr>
        <p:txBody>
          <a:bodyPr wrap="none" rtlCol="0">
            <a:spAutoFit/>
          </a:bodyPr>
          <a:lstStyle/>
          <a:p>
            <a:r>
              <a:rPr lang="en-US" sz="1600" b="1" dirty="0" smtClean="0">
                <a:latin typeface="Times New Roman" pitchFamily="18" charset="0"/>
                <a:cs typeface="Times New Roman" pitchFamily="18" charset="0"/>
              </a:rPr>
              <a:t>Remote Sensing Reflectance</a:t>
            </a:r>
            <a:endParaRPr lang="en-US" sz="1600"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0807" t="11644" r="6367"/>
          <a:stretch>
            <a:fillRect/>
          </a:stretch>
        </p:blipFill>
        <p:spPr bwMode="auto">
          <a:xfrm rot="5400000">
            <a:off x="4600161" y="429039"/>
            <a:ext cx="2458278" cy="4038600"/>
          </a:xfrm>
          <a:prstGeom prst="rect">
            <a:avLst/>
          </a:prstGeom>
          <a:noFill/>
          <a:ln w="38100">
            <a:solidFill>
              <a:schemeClr val="tx1"/>
            </a:solidFill>
            <a:miter lim="800000"/>
            <a:headEnd/>
            <a:tailEnd/>
          </a:ln>
          <a:effectLst/>
        </p:spPr>
      </p:pic>
      <p:sp>
        <p:nvSpPr>
          <p:cNvPr id="4" name="Title 3"/>
          <p:cNvSpPr>
            <a:spLocks noGrp="1"/>
          </p:cNvSpPr>
          <p:nvPr>
            <p:ph type="title"/>
          </p:nvPr>
        </p:nvSpPr>
        <p:spPr>
          <a:xfrm>
            <a:off x="381000" y="0"/>
            <a:ext cx="8229600" cy="1143000"/>
          </a:xfrm>
        </p:spPr>
        <p:txBody>
          <a:bodyPr>
            <a:noAutofit/>
          </a:bodyPr>
          <a:lstStyle/>
          <a:p>
            <a:pPr algn="ctr"/>
            <a:r>
              <a:rPr lang="en-US" sz="3600" b="1" dirty="0" smtClean="0">
                <a:latin typeface="Times New Roman" pitchFamily="18" charset="0"/>
                <a:cs typeface="Times New Roman" pitchFamily="18" charset="0"/>
              </a:rPr>
              <a:t>PRISM Science:   Mapping Coastal Habitats </a:t>
            </a:r>
            <a:r>
              <a:rPr lang="en-US" sz="3600" b="1" dirty="0" smtClean="0">
                <a:solidFill>
                  <a:srgbClr val="00B050"/>
                </a:solidFill>
                <a:latin typeface="Times New Roman" pitchFamily="18" charset="0"/>
                <a:cs typeface="Times New Roman" pitchFamily="18" charset="0"/>
              </a:rPr>
              <a:t>Salt Marsh Restoration</a:t>
            </a:r>
            <a:endParaRPr lang="en-US" sz="3600" b="1" dirty="0">
              <a:solidFill>
                <a:srgbClr val="00B05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cstate="print">
            <a:clrChange>
              <a:clrFrom>
                <a:srgbClr val="00FFFF"/>
              </a:clrFrom>
              <a:clrTo>
                <a:srgbClr val="00FFFF">
                  <a:alpha val="0"/>
                </a:srgbClr>
              </a:clrTo>
            </a:clrChange>
          </a:blip>
          <a:srcRect l="21241" t="7692" r="4417"/>
          <a:stretch>
            <a:fillRect/>
          </a:stretch>
        </p:blipFill>
        <p:spPr bwMode="auto">
          <a:xfrm rot="5400000">
            <a:off x="4628279" y="2991721"/>
            <a:ext cx="2402041" cy="4038600"/>
          </a:xfrm>
          <a:prstGeom prst="rect">
            <a:avLst/>
          </a:prstGeom>
          <a:noFill/>
          <a:ln w="38100">
            <a:solidFill>
              <a:schemeClr val="tx1"/>
            </a:solidFill>
            <a:miter lim="800000"/>
            <a:headEnd/>
            <a:tailEnd/>
          </a:ln>
          <a:effectLst/>
        </p:spPr>
      </p:pic>
      <p:grpSp>
        <p:nvGrpSpPr>
          <p:cNvPr id="2" name="Group 14"/>
          <p:cNvGrpSpPr/>
          <p:nvPr/>
        </p:nvGrpSpPr>
        <p:grpSpPr>
          <a:xfrm>
            <a:off x="228600" y="1219200"/>
            <a:ext cx="3511420" cy="5105400"/>
            <a:chOff x="228600" y="1219200"/>
            <a:chExt cx="3511420" cy="5105400"/>
          </a:xfrm>
        </p:grpSpPr>
        <p:grpSp>
          <p:nvGrpSpPr>
            <p:cNvPr id="3" name="Group 12"/>
            <p:cNvGrpSpPr/>
            <p:nvPr/>
          </p:nvGrpSpPr>
          <p:grpSpPr>
            <a:xfrm>
              <a:off x="228600" y="1219200"/>
              <a:ext cx="3511420" cy="5105400"/>
              <a:chOff x="228600" y="1219200"/>
              <a:chExt cx="3511420" cy="5105400"/>
            </a:xfrm>
          </p:grpSpPr>
          <p:pic>
            <p:nvPicPr>
              <p:cNvPr id="10" name="Content Placeholder 5" descr="map.JPG"/>
              <p:cNvPicPr>
                <a:picLocks noChangeAspect="1"/>
              </p:cNvPicPr>
              <p:nvPr/>
            </p:nvPicPr>
            <p:blipFill>
              <a:blip r:embed="rId5" cstate="print"/>
              <a:stretch>
                <a:fillRect/>
              </a:stretch>
            </p:blipFill>
            <p:spPr>
              <a:xfrm>
                <a:off x="228600" y="1219200"/>
                <a:ext cx="3511420" cy="5105400"/>
              </a:xfrm>
              <a:prstGeom prst="rect">
                <a:avLst/>
              </a:prstGeom>
            </p:spPr>
          </p:pic>
          <p:sp>
            <p:nvSpPr>
              <p:cNvPr id="11" name="Rectangle 10"/>
              <p:cNvSpPr/>
              <p:nvPr/>
            </p:nvSpPr>
            <p:spPr>
              <a:xfrm>
                <a:off x="2819400" y="3962400"/>
                <a:ext cx="5334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81000" y="1295400"/>
              <a:ext cx="2514600" cy="369332"/>
            </a:xfrm>
            <a:prstGeom prst="rect">
              <a:avLst/>
            </a:prstGeom>
            <a:noFill/>
          </p:spPr>
          <p:txBody>
            <a:bodyPr wrap="square" rtlCol="0">
              <a:spAutoFit/>
            </a:bodyPr>
            <a:lstStyle/>
            <a:p>
              <a:r>
                <a:rPr lang="en-US" dirty="0" smtClean="0"/>
                <a:t>Elkhorn Slough, CA</a:t>
              </a:r>
              <a:endParaRPr lang="en-US" dirty="0"/>
            </a:p>
          </p:txBody>
        </p:sp>
      </p:grpSp>
      <p:sp>
        <p:nvSpPr>
          <p:cNvPr id="16" name="TextBox 15"/>
          <p:cNvSpPr txBox="1"/>
          <p:nvPr/>
        </p:nvSpPr>
        <p:spPr>
          <a:xfrm>
            <a:off x="6019800" y="1219200"/>
            <a:ext cx="1752600" cy="369332"/>
          </a:xfrm>
          <a:prstGeom prst="rect">
            <a:avLst/>
          </a:prstGeom>
          <a:noFill/>
        </p:spPr>
        <p:txBody>
          <a:bodyPr wrap="square" rtlCol="0">
            <a:spAutoFit/>
          </a:bodyPr>
          <a:lstStyle/>
          <a:p>
            <a:r>
              <a:rPr lang="en-US" dirty="0" smtClean="0">
                <a:solidFill>
                  <a:schemeClr val="bg1"/>
                </a:solidFill>
              </a:rPr>
              <a:t>PRISM Imagery</a:t>
            </a:r>
            <a:endParaRPr lang="en-US" dirty="0">
              <a:solidFill>
                <a:schemeClr val="bg1"/>
              </a:solidFill>
            </a:endParaRPr>
          </a:p>
        </p:txBody>
      </p:sp>
      <p:pic>
        <p:nvPicPr>
          <p:cNvPr id="1028" name="Picture 4"/>
          <p:cNvPicPr>
            <a:picLocks noChangeAspect="1" noChangeArrowheads="1"/>
          </p:cNvPicPr>
          <p:nvPr/>
        </p:nvPicPr>
        <p:blipFill>
          <a:blip r:embed="rId6" cstate="print"/>
          <a:srcRect/>
          <a:stretch>
            <a:fillRect/>
          </a:stretch>
        </p:blipFill>
        <p:spPr bwMode="auto">
          <a:xfrm>
            <a:off x="7467600" y="2438400"/>
            <a:ext cx="1219200" cy="1144301"/>
          </a:xfrm>
          <a:prstGeom prst="rect">
            <a:avLst/>
          </a:prstGeom>
          <a:noFill/>
          <a:ln w="9525">
            <a:noFill/>
            <a:miter lim="800000"/>
            <a:headEnd/>
            <a:tailEnd/>
          </a:ln>
        </p:spPr>
      </p:pic>
      <p:sp>
        <p:nvSpPr>
          <p:cNvPr id="18" name="TextBox 17"/>
          <p:cNvSpPr txBox="1"/>
          <p:nvPr/>
        </p:nvSpPr>
        <p:spPr>
          <a:xfrm>
            <a:off x="5715000" y="3810000"/>
            <a:ext cx="2819400" cy="646331"/>
          </a:xfrm>
          <a:prstGeom prst="rect">
            <a:avLst/>
          </a:prstGeom>
          <a:noFill/>
        </p:spPr>
        <p:txBody>
          <a:bodyPr wrap="square" rtlCol="0">
            <a:spAutoFit/>
          </a:bodyPr>
          <a:lstStyle/>
          <a:p>
            <a:r>
              <a:rPr lang="en-US" dirty="0" smtClean="0">
                <a:solidFill>
                  <a:schemeClr val="bg1"/>
                </a:solidFill>
              </a:rPr>
              <a:t>Prelim.  Classification, </a:t>
            </a:r>
          </a:p>
          <a:p>
            <a:r>
              <a:rPr lang="en-US" dirty="0" smtClean="0">
                <a:solidFill>
                  <a:schemeClr val="bg1"/>
                </a:solidFill>
              </a:rPr>
              <a:t>Green= salt marsh</a:t>
            </a:r>
            <a:endParaRPr lang="en-US" dirty="0">
              <a:solidFill>
                <a:schemeClr val="bg1"/>
              </a:solidFill>
            </a:endParaRPr>
          </a:p>
        </p:txBody>
      </p:sp>
      <p:sp>
        <p:nvSpPr>
          <p:cNvPr id="19" name="TextBox 18"/>
          <p:cNvSpPr txBox="1"/>
          <p:nvPr/>
        </p:nvSpPr>
        <p:spPr>
          <a:xfrm>
            <a:off x="6934200" y="5105400"/>
            <a:ext cx="1905000" cy="1200329"/>
          </a:xfrm>
          <a:prstGeom prst="rect">
            <a:avLst/>
          </a:prstGeom>
          <a:solidFill>
            <a:schemeClr val="bg2">
              <a:lumMod val="75000"/>
            </a:schemeClr>
          </a:solidFill>
          <a:ln w="25400">
            <a:solidFill>
              <a:schemeClr val="tx1"/>
            </a:solidFill>
          </a:ln>
        </p:spPr>
        <p:txBody>
          <a:bodyPr wrap="square" rtlCol="0">
            <a:spAutoFit/>
          </a:bodyPr>
          <a:lstStyle/>
          <a:p>
            <a:r>
              <a:rPr lang="en-US" dirty="0" smtClean="0"/>
              <a:t>PRISM  quantifies marsh growth in response to restoration efforts</a:t>
            </a:r>
            <a:endParaRPr lang="en-US" dirty="0"/>
          </a:p>
        </p:txBody>
      </p:sp>
      <p:sp>
        <p:nvSpPr>
          <p:cNvPr id="20" name="Footer Placeholder 10"/>
          <p:cNvSpPr>
            <a:spLocks noGrp="1"/>
          </p:cNvSpPr>
          <p:nvPr>
            <p:ph type="ftr" sz="quarter" idx="11"/>
          </p:nvPr>
        </p:nvSpPr>
        <p:spPr>
          <a:xfrm>
            <a:off x="762000" y="6400800"/>
            <a:ext cx="3505200" cy="365760"/>
          </a:xfrm>
        </p:spPr>
        <p:txBody>
          <a:bodyPr/>
          <a:lstStyle/>
          <a:p>
            <a:pPr algn="l"/>
            <a:r>
              <a:rPr lang="en-US" dirty="0" smtClean="0"/>
              <a:t>Dierssen:  PRISM Validation</a:t>
            </a:r>
            <a:endParaRPr lang="en-US" dirty="0"/>
          </a:p>
        </p:txBody>
      </p:sp>
      <p:pic>
        <p:nvPicPr>
          <p:cNvPr id="21" name="Picture 7" descr="UConn_logo"/>
          <p:cNvPicPr>
            <a:picLocks noChangeAspect="1" noChangeArrowheads="1"/>
          </p:cNvPicPr>
          <p:nvPr/>
        </p:nvPicPr>
        <p:blipFill>
          <a:blip r:embed="rId7" cstate="print"/>
          <a:srcRect/>
          <a:stretch>
            <a:fillRect/>
          </a:stretch>
        </p:blipFill>
        <p:spPr bwMode="auto">
          <a:xfrm>
            <a:off x="228600" y="6248400"/>
            <a:ext cx="579438" cy="609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11266" name="Title 1"/>
          <p:cNvSpPr>
            <a:spLocks noGrp="1"/>
          </p:cNvSpPr>
          <p:nvPr>
            <p:ph type="title"/>
          </p:nvPr>
        </p:nvSpPr>
        <p:spPr>
          <a:xfrm>
            <a:off x="457200" y="0"/>
            <a:ext cx="8077200" cy="990600"/>
          </a:xfrm>
        </p:spPr>
        <p:txBody>
          <a:bodyPr>
            <a:noAutofit/>
          </a:bodyPr>
          <a:lstStyle/>
          <a:p>
            <a:r>
              <a:rPr lang="en-US" sz="3600" b="1" dirty="0" smtClean="0">
                <a:latin typeface="Times New Roman" pitchFamily="18" charset="0"/>
                <a:cs typeface="Times New Roman" pitchFamily="18" charset="0"/>
              </a:rPr>
              <a:t>AVIRIS Next Generation Compared to AVIRIS Classic</a:t>
            </a:r>
          </a:p>
        </p:txBody>
      </p:sp>
      <p:graphicFrame>
        <p:nvGraphicFramePr>
          <p:cNvPr id="3" name="Table 2"/>
          <p:cNvGraphicFramePr>
            <a:graphicFrameLocks noGrp="1"/>
          </p:cNvGraphicFramePr>
          <p:nvPr/>
        </p:nvGraphicFramePr>
        <p:xfrm>
          <a:off x="1747838" y="1397000"/>
          <a:ext cx="5648325" cy="4063998"/>
        </p:xfrm>
        <a:graphic>
          <a:graphicData uri="http://schemas.openxmlformats.org/drawingml/2006/table">
            <a:tbl>
              <a:tblPr/>
              <a:tblGrid>
                <a:gridCol w="1889135"/>
                <a:gridCol w="1965465"/>
                <a:gridCol w="1793725"/>
              </a:tblGrid>
              <a:tr h="193183">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AVIRIS-Next Generation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AVIRIS-Classic</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S"/>
                      </a:pPr>
                      <a:endParaRPr lang="en-US" sz="1200" b="0" i="0" u="none" strike="noStrike">
                        <a:solidFill>
                          <a:srgbClr val="000000"/>
                        </a:solidFill>
                        <a:latin typeface="Arial"/>
                      </a:endParaRP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R"/>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380 to 2510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380 to 2500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P"/>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5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10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R"/>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to 1.5 X sampling</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to 1.5 X sampling</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C"/>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+-0.1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+-0.1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R"/>
                      </a:pPr>
                      <a:endParaRPr lang="en-US" sz="1200" b="0" i="0" u="none" strike="noStrike">
                        <a:solidFill>
                          <a:srgbClr val="000000"/>
                        </a:solidFill>
                        <a:latin typeface="Arial"/>
                      </a:endParaRP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R"/>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0 to max Lambertian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0 to max Lambertian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P"/>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&gt;2000 @ 600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&gt;1000 @ 600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&gt;1000 @ 2200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&gt;400 @ 2200 nm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A"/>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95% (&lt;5% uncertainty)</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90% (&lt;10% uncertainty)</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L"/>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&gt;=99% characterization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&gt;=99% characterization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S"/>
                      </a:pPr>
                      <a:endParaRPr lang="en-US" sz="1200" b="0" i="0" u="none" strike="noStrike">
                        <a:solidFill>
                          <a:srgbClr val="000000"/>
                        </a:solidFill>
                        <a:latin typeface="Arial"/>
                      </a:endParaRP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338">
                <a:tc>
                  <a:txBody>
                    <a:bodyPr/>
                    <a:lstStyle/>
                    <a:p>
                      <a:pPr algn="l" rtl="0" fontAlgn="b">
                        <a:buClr>
                          <a:srgbClr val="000000"/>
                        </a:buClr>
                        <a:buSzPts val="1600"/>
                        <a:buFont typeface="Arial"/>
                        <a:buChar char="R"/>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dirty="0">
                          <a:solidFill>
                            <a:srgbClr val="000000"/>
                          </a:solidFill>
                          <a:latin typeface="Arial"/>
                        </a:rPr>
                        <a:t>34</a:t>
                      </a:r>
                      <a:r>
                        <a:rPr lang="en-US" sz="1200" b="0" i="0" u="none" strike="noStrike" dirty="0">
                          <a:solidFill>
                            <a:srgbClr val="000000"/>
                          </a:solidFill>
                          <a:latin typeface="Calibri"/>
                        </a:rPr>
                        <a:t>°</a:t>
                      </a:r>
                      <a:r>
                        <a:rPr lang="en-US" sz="1200" b="0" i="0" u="none" strike="noStrike" dirty="0">
                          <a:solidFill>
                            <a:srgbClr val="000000"/>
                          </a:solidFill>
                          <a:latin typeface="Arial"/>
                        </a:rPr>
                        <a:t> </a:t>
                      </a:r>
                      <a:r>
                        <a:rPr lang="en-US" sz="1200" b="0" i="0" u="none" strike="noStrike" dirty="0" smtClean="0">
                          <a:solidFill>
                            <a:srgbClr val="000000"/>
                          </a:solidFill>
                          <a:latin typeface="Arial"/>
                        </a:rPr>
                        <a:t>field-of-vie</a:t>
                      </a:r>
                      <a:endParaRPr lang="en-US" sz="1200" b="0" i="0" u="none" strike="noStrike" dirty="0">
                        <a:solidFill>
                          <a:srgbClr val="000000"/>
                        </a:solidFill>
                        <a:latin typeface="Arial"/>
                      </a:endParaRP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34</a:t>
                      </a:r>
                      <a:r>
                        <a:rPr lang="en-US" sz="1200" b="0" i="0" u="none" strike="noStrike">
                          <a:solidFill>
                            <a:srgbClr val="000000"/>
                          </a:solidFill>
                          <a:latin typeface="Calibri"/>
                        </a:rPr>
                        <a:t>°</a:t>
                      </a:r>
                      <a:r>
                        <a:rPr lang="en-US" sz="1200" b="0" i="0" u="none" strike="noStrike">
                          <a:solidFill>
                            <a:srgbClr val="000000"/>
                          </a:solidFill>
                          <a:latin typeface="Arial"/>
                        </a:rPr>
                        <a:t> field-of-view</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S"/>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milliradian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milliradian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R"/>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to 1.5 X sampling</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1 to 1.5 X sampling</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r>
                        <a:rPr lang="en-US" sz="1200" b="0" i="0" u="none" strike="noStrike">
                          <a:solidFill>
                            <a:srgbClr val="000000"/>
                          </a:solidFill>
                          <a:latin typeface="Arial"/>
                        </a:rPr>
                        <a:t>     Sample Distance</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0.3 m to 20 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n-US" sz="1200" b="0" i="0" u="none" strike="noStrike">
                          <a:solidFill>
                            <a:srgbClr val="000000"/>
                          </a:solidFill>
                          <a:latin typeface="Arial"/>
                        </a:rPr>
                        <a:t>4 m to 20 m</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G"/>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Full 3 Axes cosines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Full 3 Axes cosines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U"/>
                      </a:pPr>
                      <a:endParaRPr lang="en-US" sz="1200" b="0" i="0" u="none" strike="noStrike">
                        <a:solidFill>
                          <a:srgbClr val="000000"/>
                        </a:solidFill>
                        <a:latin typeface="Arial"/>
                      </a:endParaRP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S"/>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&gt;95% across FOV</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&gt;98% across FOV</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183">
                <a:tc>
                  <a:txBody>
                    <a:bodyPr/>
                    <a:lstStyle/>
                    <a:p>
                      <a:pPr algn="l" rtl="0" fontAlgn="b">
                        <a:buClr>
                          <a:srgbClr val="000000"/>
                        </a:buClr>
                        <a:buSzPts val="1600"/>
                        <a:buFont typeface="Arial"/>
                        <a:buChar char="S"/>
                      </a:pPr>
                      <a:r>
                        <a:rPr lang="en-US" sz="1200" b="0" i="0" u="none" strike="noStrike">
                          <a:solidFill>
                            <a:srgbClr val="000000"/>
                          </a:solidFill>
                          <a:latin typeface="Arial"/>
                        </a:rPr>
                        <a:t>     </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&gt;95% Spectral Direction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Arial"/>
                        </a:rPr>
                        <a:t>&gt;98% Spectral Direction</a:t>
                      </a:r>
                    </a:p>
                  </a:txBody>
                  <a:tcPr marL="7156" marR="7156" marT="71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357" name="Picture 1"/>
          <p:cNvPicPr>
            <a:picLocks noChangeAspect="1" noChangeArrowheads="1"/>
          </p:cNvPicPr>
          <p:nvPr/>
        </p:nvPicPr>
        <p:blipFill>
          <a:blip r:embed="rId3" cstate="print"/>
          <a:srcRect/>
          <a:stretch>
            <a:fillRect/>
          </a:stretch>
        </p:blipFill>
        <p:spPr bwMode="auto">
          <a:xfrm>
            <a:off x="814389" y="1143001"/>
            <a:ext cx="7262812" cy="5238800"/>
          </a:xfrm>
          <a:prstGeom prst="rect">
            <a:avLst/>
          </a:prstGeom>
          <a:noFill/>
          <a:ln w="25400">
            <a:solidFill>
              <a:schemeClr val="tx1"/>
            </a:solidFill>
            <a:miter lim="800000"/>
            <a:headEnd/>
            <a:tailEnd/>
          </a:ln>
        </p:spPr>
      </p:pic>
      <p:cxnSp>
        <p:nvCxnSpPr>
          <p:cNvPr id="6" name="Straight Arrow Connector 5"/>
          <p:cNvCxnSpPr/>
          <p:nvPr/>
        </p:nvCxnSpPr>
        <p:spPr>
          <a:xfrm>
            <a:off x="2590800" y="2014251"/>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600898" y="3275681"/>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600898" y="3515298"/>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622932" y="5266979"/>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6488668"/>
            <a:ext cx="2886368" cy="369332"/>
          </a:xfrm>
          <a:prstGeom prst="rect">
            <a:avLst/>
          </a:prstGeom>
          <a:noFill/>
        </p:spPr>
        <p:txBody>
          <a:bodyPr wrap="none" rtlCol="0">
            <a:spAutoFit/>
          </a:bodyPr>
          <a:lstStyle/>
          <a:p>
            <a:r>
              <a:rPr lang="en-US" b="1" dirty="0" smtClean="0">
                <a:solidFill>
                  <a:srgbClr val="00B050"/>
                </a:solidFill>
                <a:latin typeface="Times New Roman" pitchFamily="18" charset="0"/>
                <a:cs typeface="Times New Roman" pitchFamily="18" charset="0"/>
              </a:rPr>
              <a:t>Contributor: Robert Green</a:t>
            </a:r>
            <a:endParaRPr lang="en-US" b="1" dirty="0">
              <a:solidFill>
                <a:srgbClr val="00B050"/>
              </a:solidFill>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20482" name="Title 1"/>
          <p:cNvSpPr>
            <a:spLocks noGrp="1"/>
          </p:cNvSpPr>
          <p:nvPr>
            <p:ph type="title"/>
          </p:nvPr>
        </p:nvSpPr>
        <p:spPr>
          <a:xfrm>
            <a:off x="609600" y="152400"/>
            <a:ext cx="7620000" cy="533400"/>
          </a:xfrm>
        </p:spPr>
        <p:txBody>
          <a:bodyPr>
            <a:noAutofit/>
          </a:bodyPr>
          <a:lstStyle/>
          <a:p>
            <a:r>
              <a:rPr lang="en-US" sz="3200" b="1" dirty="0" smtClean="0">
                <a:latin typeface="Times New Roman" pitchFamily="18" charset="0"/>
                <a:cs typeface="Times New Roman" pitchFamily="18" charset="0"/>
              </a:rPr>
              <a:t>AVIRIS-NG Calibration Validation</a:t>
            </a:r>
            <a:br>
              <a:rPr lang="en-US" sz="3200" b="1" dirty="0" smtClean="0">
                <a:latin typeface="Times New Roman" pitchFamily="18" charset="0"/>
                <a:cs typeface="Times New Roman" pitchFamily="18" charset="0"/>
              </a:rPr>
            </a:br>
            <a:r>
              <a:rPr lang="en-US" sz="3200" b="1" dirty="0" err="1" smtClean="0">
                <a:latin typeface="Times New Roman" pitchFamily="18" charset="0"/>
                <a:cs typeface="Times New Roman" pitchFamily="18" charset="0"/>
              </a:rPr>
              <a:t>Ivanpah</a:t>
            </a:r>
            <a:r>
              <a:rPr lang="en-US" sz="3200" b="1" dirty="0" smtClean="0">
                <a:latin typeface="Times New Roman" pitchFamily="18" charset="0"/>
                <a:cs typeface="Times New Roman" pitchFamily="18" charset="0"/>
              </a:rPr>
              <a:t> Playa Calibration Site 2012</a:t>
            </a:r>
          </a:p>
        </p:txBody>
      </p:sp>
      <p:pic>
        <p:nvPicPr>
          <p:cNvPr id="20483" name="Picture 17"/>
          <p:cNvPicPr>
            <a:picLocks noChangeAspect="1" noChangeArrowheads="1"/>
          </p:cNvPicPr>
          <p:nvPr/>
        </p:nvPicPr>
        <p:blipFill>
          <a:blip r:embed="rId3" cstate="print"/>
          <a:srcRect l="18536" t="13379" r="18468" b="6856"/>
          <a:stretch>
            <a:fillRect/>
          </a:stretch>
        </p:blipFill>
        <p:spPr bwMode="auto">
          <a:xfrm>
            <a:off x="492125" y="1066800"/>
            <a:ext cx="4095750" cy="2808288"/>
          </a:xfrm>
          <a:prstGeom prst="rect">
            <a:avLst/>
          </a:prstGeom>
          <a:noFill/>
          <a:ln w="9525">
            <a:noFill/>
            <a:miter lim="800000"/>
            <a:headEnd/>
            <a:tailEnd/>
          </a:ln>
          <a:effectLst/>
        </p:spPr>
      </p:pic>
      <p:pic>
        <p:nvPicPr>
          <p:cNvPr id="20484" name="Picture 18"/>
          <p:cNvPicPr>
            <a:picLocks noChangeAspect="1" noChangeArrowheads="1"/>
          </p:cNvPicPr>
          <p:nvPr/>
        </p:nvPicPr>
        <p:blipFill>
          <a:blip r:embed="rId4" cstate="print"/>
          <a:srcRect l="23035" t="27914" r="19324" b="9033"/>
          <a:stretch>
            <a:fillRect/>
          </a:stretch>
        </p:blipFill>
        <p:spPr bwMode="auto">
          <a:xfrm>
            <a:off x="2593975" y="2690813"/>
            <a:ext cx="1993900" cy="1181100"/>
          </a:xfrm>
          <a:prstGeom prst="rect">
            <a:avLst/>
          </a:prstGeom>
          <a:noFill/>
          <a:ln w="9525">
            <a:noFill/>
            <a:miter lim="800000"/>
            <a:headEnd/>
            <a:tailEnd/>
          </a:ln>
          <a:effectLst/>
        </p:spPr>
      </p:pic>
      <p:pic>
        <p:nvPicPr>
          <p:cNvPr id="20485" name="Picture 19"/>
          <p:cNvPicPr>
            <a:picLocks noChangeAspect="1" noChangeArrowheads="1"/>
          </p:cNvPicPr>
          <p:nvPr/>
        </p:nvPicPr>
        <p:blipFill>
          <a:blip r:embed="rId5" cstate="print"/>
          <a:srcRect l="18419" t="13194" r="18887" b="7175"/>
          <a:stretch>
            <a:fillRect/>
          </a:stretch>
        </p:blipFill>
        <p:spPr bwMode="auto">
          <a:xfrm>
            <a:off x="4876800" y="1066800"/>
            <a:ext cx="4081463" cy="2805113"/>
          </a:xfrm>
          <a:prstGeom prst="rect">
            <a:avLst/>
          </a:prstGeom>
          <a:noFill/>
          <a:ln w="9525">
            <a:noFill/>
            <a:miter lim="800000"/>
            <a:headEnd/>
            <a:tailEnd/>
          </a:ln>
          <a:effectLst/>
        </p:spPr>
      </p:pic>
      <p:pic>
        <p:nvPicPr>
          <p:cNvPr id="20486" name="Picture 20"/>
          <p:cNvPicPr>
            <a:picLocks noChangeAspect="1" noChangeArrowheads="1"/>
          </p:cNvPicPr>
          <p:nvPr/>
        </p:nvPicPr>
        <p:blipFill>
          <a:blip r:embed="rId6" cstate="print"/>
          <a:srcRect l="18456" t="6287" r="18710" b="12064"/>
          <a:stretch>
            <a:fillRect/>
          </a:stretch>
        </p:blipFill>
        <p:spPr bwMode="auto">
          <a:xfrm>
            <a:off x="485775" y="3940175"/>
            <a:ext cx="4102100" cy="2841625"/>
          </a:xfrm>
          <a:prstGeom prst="rect">
            <a:avLst/>
          </a:prstGeom>
          <a:noFill/>
          <a:ln w="9525">
            <a:noFill/>
            <a:miter lim="800000"/>
            <a:headEnd/>
            <a:tailEnd/>
          </a:ln>
          <a:effectLst/>
        </p:spPr>
      </p:pic>
      <p:pic>
        <p:nvPicPr>
          <p:cNvPr id="20487" name="Picture 21"/>
          <p:cNvPicPr>
            <a:picLocks noChangeAspect="1" noChangeArrowheads="1"/>
          </p:cNvPicPr>
          <p:nvPr/>
        </p:nvPicPr>
        <p:blipFill>
          <a:blip r:embed="rId7" cstate="print"/>
          <a:srcRect l="18971" t="17406" r="18501" b="6966"/>
          <a:stretch>
            <a:fillRect/>
          </a:stretch>
        </p:blipFill>
        <p:spPr bwMode="auto">
          <a:xfrm>
            <a:off x="4876800" y="3940175"/>
            <a:ext cx="4081463" cy="2841625"/>
          </a:xfrm>
          <a:prstGeom prst="rect">
            <a:avLst/>
          </a:prstGeom>
          <a:noFill/>
          <a:ln w="9525">
            <a:noFill/>
            <a:miter lim="800000"/>
            <a:headEnd/>
            <a:tailEnd/>
          </a:ln>
          <a:effectLst/>
        </p:spPr>
      </p:pic>
      <p:pic>
        <p:nvPicPr>
          <p:cNvPr id="20488" name="Picture 22"/>
          <p:cNvPicPr>
            <a:picLocks noChangeAspect="1" noChangeArrowheads="1"/>
          </p:cNvPicPr>
          <p:nvPr/>
        </p:nvPicPr>
        <p:blipFill>
          <a:blip r:embed="rId8" cstate="print"/>
          <a:srcRect l="19704" t="14233" r="18532" b="7166"/>
          <a:stretch>
            <a:fillRect/>
          </a:stretch>
        </p:blipFill>
        <p:spPr bwMode="auto">
          <a:xfrm>
            <a:off x="2824163" y="5565775"/>
            <a:ext cx="1763712" cy="1216025"/>
          </a:xfrm>
          <a:prstGeom prst="rect">
            <a:avLst/>
          </a:prstGeom>
          <a:noFill/>
          <a:ln w="9525">
            <a:noFill/>
            <a:miter lim="800000"/>
            <a:headEnd/>
            <a:tailEnd/>
          </a:ln>
          <a:effectLst/>
        </p:spPr>
      </p:pic>
      <p:pic>
        <p:nvPicPr>
          <p:cNvPr id="20489" name="Picture 3"/>
          <p:cNvPicPr>
            <a:picLocks noChangeAspect="1" noChangeArrowheads="1"/>
          </p:cNvPicPr>
          <p:nvPr/>
        </p:nvPicPr>
        <p:blipFill>
          <a:blip r:embed="rId9" cstate="print"/>
          <a:srcRect l="18660" t="6532" r="18396" b="6638"/>
          <a:stretch>
            <a:fillRect/>
          </a:stretch>
        </p:blipFill>
        <p:spPr bwMode="auto">
          <a:xfrm>
            <a:off x="7970838" y="1066800"/>
            <a:ext cx="982662" cy="735013"/>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_logo.jpg"/>
          <p:cNvPicPr>
            <a:picLocks noChangeAspect="1"/>
          </p:cNvPicPr>
          <p:nvPr/>
        </p:nvPicPr>
        <p:blipFill>
          <a:blip r:embed="rId2" cstate="print"/>
          <a:stretch>
            <a:fillRect/>
          </a:stretch>
        </p:blipFill>
        <p:spPr>
          <a:xfrm>
            <a:off x="0" y="0"/>
            <a:ext cx="9144000" cy="1042416"/>
          </a:xfrm>
          <a:prstGeom prst="rect">
            <a:avLst/>
          </a:prstGeom>
        </p:spPr>
      </p:pic>
      <p:sp>
        <p:nvSpPr>
          <p:cNvPr id="21506" name="Title 2"/>
          <p:cNvSpPr>
            <a:spLocks noGrp="1"/>
          </p:cNvSpPr>
          <p:nvPr>
            <p:ph type="title"/>
          </p:nvPr>
        </p:nvSpPr>
        <p:spPr>
          <a:xfrm>
            <a:off x="814388" y="261938"/>
            <a:ext cx="7602537" cy="458787"/>
          </a:xfrm>
        </p:spPr>
        <p:txBody>
          <a:bodyPr>
            <a:noAutofit/>
          </a:bodyPr>
          <a:lstStyle/>
          <a:p>
            <a:r>
              <a:rPr lang="en-US" sz="3200" b="1" dirty="0" smtClean="0">
                <a:latin typeface="Times New Roman" pitchFamily="18" charset="0"/>
                <a:cs typeface="Times New Roman" pitchFamily="18" charset="0"/>
              </a:rPr>
              <a:t>AVIRIS-NG Cube 427 Spectral Channels</a:t>
            </a:r>
          </a:p>
        </p:txBody>
      </p:sp>
      <p:pic>
        <p:nvPicPr>
          <p:cNvPr id="21507" name="Picture 5"/>
          <p:cNvPicPr>
            <a:picLocks noChangeAspect="1" noChangeArrowheads="1"/>
          </p:cNvPicPr>
          <p:nvPr/>
        </p:nvPicPr>
        <p:blipFill>
          <a:blip r:embed="rId3" cstate="print"/>
          <a:srcRect l="977" t="3848" r="6107" b="3050"/>
          <a:stretch>
            <a:fillRect/>
          </a:stretch>
        </p:blipFill>
        <p:spPr bwMode="auto">
          <a:xfrm>
            <a:off x="941388" y="1017588"/>
            <a:ext cx="7043737" cy="5645150"/>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3134</Words>
  <Application>Microsoft Macintosh PowerPoint</Application>
  <PresentationFormat>On-screen Show (4:3)</PresentationFormat>
  <Paragraphs>508</Paragraphs>
  <Slides>38</Slides>
  <Notes>10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Document</vt:lpstr>
      <vt:lpstr>New and existing airborne measurement capabilities for NASA Terrestrial Ecology </vt:lpstr>
      <vt:lpstr>Recent Developments in Airborne Assets</vt:lpstr>
      <vt:lpstr>Broad Utility in Terrestrial Ecology</vt:lpstr>
      <vt:lpstr>Portable Remote Imaging SpectroMeter (PRISM):  NASA Coastal Applications</vt:lpstr>
      <vt:lpstr>PRISM Field Validation</vt:lpstr>
      <vt:lpstr>PRISM Science:   Mapping Coastal Habitats Salt Marsh Restoration</vt:lpstr>
      <vt:lpstr>AVIRIS Next Generation Compared to AVIRIS Classic</vt:lpstr>
      <vt:lpstr>AVIRIS-NG Calibration Validation Ivanpah Playa Calibration Site 2012</vt:lpstr>
      <vt:lpstr>AVIRIS-NG Cube 427 Spectral Channels</vt:lpstr>
      <vt:lpstr>AVIRIS-NG Orthorectification Test</vt:lpstr>
      <vt:lpstr>AVIRIS-NG Calibration Validation Experiment Results</vt:lpstr>
      <vt:lpstr>AVIRIS-NG Measurements Near Santa Barbara, California 120901</vt:lpstr>
      <vt:lpstr>PowerPoint Presentation</vt:lpstr>
      <vt:lpstr>HyTES Sensor Attributes</vt:lpstr>
      <vt:lpstr>PowerPoint Presentation</vt:lpstr>
      <vt:lpstr>First Science Campaign May 2013</vt:lpstr>
      <vt:lpstr>April 2013 Campaign Snapshots</vt:lpstr>
      <vt:lpstr>CARVE FTS: Column CO2, CH4, CO and Chlorophyll Fluorescence</vt:lpstr>
      <vt:lpstr>CARVE Characterizes C Flow in  Vulnerable Arctic-Boreal Ecosystems</vt:lpstr>
      <vt:lpstr>Hypotheses Test the  Key Unanswered Science Questions</vt:lpstr>
      <vt:lpstr>2013 CARVE FTS Results Innoko Wilderness-Bethel AK 4/6/13</vt:lpstr>
      <vt:lpstr>PowerPoint Presentation</vt:lpstr>
      <vt:lpstr>PowerPoint Presentation</vt:lpstr>
      <vt:lpstr>PowerPoint Presentation</vt:lpstr>
      <vt:lpstr>UAVSAR: Global Hawk Payload Bay 25 Configuration</vt:lpstr>
      <vt:lpstr>AirMOSS</vt:lpstr>
      <vt:lpstr>AirMOSS Questions and Objectives</vt:lpstr>
      <vt:lpstr>North American Biomes to Cover</vt:lpstr>
      <vt:lpstr>Sample Images: Walnut Gulch</vt:lpstr>
      <vt:lpstr>PowerPoint Presentation</vt:lpstr>
      <vt:lpstr>EcoSAR P-band InSAR</vt:lpstr>
      <vt:lpstr>DBSAR Digital Beamforming SAR</vt:lpstr>
      <vt:lpstr>Present status </vt:lpstr>
      <vt:lpstr>Goddard’s Lidar, Hyperspectral, and Thermal (G-LiHT) airborne imager</vt:lpstr>
      <vt:lpstr>G-LiHT Products for Distribution* 1 m spatial resolution and common data formats (LAS, GeoTiFF, BIL, ASCII, KML) </vt:lpstr>
      <vt:lpstr>G-LiHT 2011/12 Acquisitions http://gliht.gsfc.nasa.gov</vt:lpstr>
      <vt:lpstr>Discussion</vt:lpstr>
      <vt:lpstr>Contacts</vt:lpstr>
    </vt:vector>
  </TitlesOfParts>
  <Company>UCSB Geography VIPER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and existing airborne measurement capabilities for NASA Terrestrial Ecology</dc:title>
  <dc:creator>Dar A. Roberts</dc:creator>
  <cp:lastModifiedBy>forum-guest</cp:lastModifiedBy>
  <cp:revision>39</cp:revision>
  <dcterms:created xsi:type="dcterms:W3CDTF">2013-04-28T17:04:12Z</dcterms:created>
  <dcterms:modified xsi:type="dcterms:W3CDTF">2013-04-30T18:09:38Z</dcterms:modified>
</cp:coreProperties>
</file>