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9"/>
  </p:notesMasterIdLst>
  <p:handoutMasterIdLst>
    <p:handoutMasterId r:id="rId20"/>
  </p:handoutMasterIdLst>
  <p:sldIdLst>
    <p:sldId id="256" r:id="rId2"/>
    <p:sldId id="379" r:id="rId3"/>
    <p:sldId id="397" r:id="rId4"/>
    <p:sldId id="381" r:id="rId5"/>
    <p:sldId id="382" r:id="rId6"/>
    <p:sldId id="383" r:id="rId7"/>
    <p:sldId id="385" r:id="rId8"/>
    <p:sldId id="386" r:id="rId9"/>
    <p:sldId id="387" r:id="rId10"/>
    <p:sldId id="388" r:id="rId11"/>
    <p:sldId id="390" r:id="rId12"/>
    <p:sldId id="391" r:id="rId13"/>
    <p:sldId id="393" r:id="rId14"/>
    <p:sldId id="394" r:id="rId15"/>
    <p:sldId id="395" r:id="rId16"/>
    <p:sldId id="396" r:id="rId17"/>
    <p:sldId id="398" r:id="rId18"/>
  </p:sldIdLst>
  <p:sldSz cx="9144000" cy="6858000" type="screen4x3"/>
  <p:notesSz cx="7010400" cy="9296400"/>
  <p:embeddedFontLst>
    <p:embeddedFont>
      <p:font typeface="Calibri" pitchFamily="34" charset="0"/>
      <p:regular r:id="rId21"/>
      <p:bold r:id="rId22"/>
      <p:italic r:id="rId23"/>
      <p:boldItalic r:id="rId24"/>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CC00"/>
    <a:srgbClr val="FF00FF"/>
    <a:srgbClr val="0066CC"/>
    <a:srgbClr val="3333CC"/>
    <a:srgbClr val="0000FF"/>
    <a:srgbClr val="CC0066"/>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58" autoAdjust="0"/>
  </p:normalViewPr>
  <p:slideViewPr>
    <p:cSldViewPr>
      <p:cViewPr varScale="1">
        <p:scale>
          <a:sx n="116" d="100"/>
          <a:sy n="116" d="100"/>
        </p:scale>
        <p:origin x="-2280"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4" rIns="93167" bIns="46584"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67" tIns="46584" rIns="93167" bIns="46584" rtlCol="0"/>
          <a:lstStyle>
            <a:lvl1pPr algn="r">
              <a:defRPr sz="1200">
                <a:latin typeface="Arial" pitchFamily="34" charset="0"/>
              </a:defRPr>
            </a:lvl1pPr>
          </a:lstStyle>
          <a:p>
            <a:pPr>
              <a:defRPr/>
            </a:pPr>
            <a:fld id="{1F4DA82B-EF99-4A16-A968-DAE982243D02}" type="datetimeFigureOut">
              <a:rPr lang="en-US"/>
              <a:pPr>
                <a:defRPr/>
              </a:pPr>
              <a:t>4/29/2013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7" tIns="46584" rIns="93167" bIns="46584"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7" tIns="46584" rIns="93167" bIns="46584" rtlCol="0" anchor="b"/>
          <a:lstStyle>
            <a:lvl1pPr algn="r">
              <a:defRPr sz="1200">
                <a:latin typeface="Arial" pitchFamily="34" charset="0"/>
              </a:defRPr>
            </a:lvl1pPr>
          </a:lstStyle>
          <a:p>
            <a:pPr>
              <a:defRPr/>
            </a:pPr>
            <a:fld id="{F170BEC4-C731-42B8-AF7E-5B4B8B6ECC1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4" rIns="93167" bIns="46584"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67" tIns="46584" rIns="93167" bIns="46584" rtlCol="0"/>
          <a:lstStyle>
            <a:lvl1pPr algn="r">
              <a:defRPr sz="1200">
                <a:latin typeface="Arial" pitchFamily="34" charset="0"/>
              </a:defRPr>
            </a:lvl1pPr>
          </a:lstStyle>
          <a:p>
            <a:pPr>
              <a:defRPr/>
            </a:pPr>
            <a:fld id="{5F4F816A-2A32-4BD8-BDA9-6B74577CD845}" type="datetimeFigureOut">
              <a:rPr lang="en-US"/>
              <a:pPr>
                <a:defRPr/>
              </a:pPr>
              <a:t>4/29/2013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67" tIns="46584" rIns="93167" bIns="46584" rtlCol="0" anchor="b"/>
          <a:lstStyle>
            <a:lvl1pPr algn="l">
              <a:defRPr sz="120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7" tIns="46584" rIns="93167" bIns="46584" rtlCol="0" anchor="b"/>
          <a:lstStyle>
            <a:lvl1pPr algn="r">
              <a:defRPr sz="1200">
                <a:latin typeface="Arial" pitchFamily="34" charset="0"/>
              </a:defRPr>
            </a:lvl1pPr>
          </a:lstStyle>
          <a:p>
            <a:pPr>
              <a:defRPr/>
            </a:pPr>
            <a:fld id="{F158CAA9-E8DF-4C22-A589-916EE500F76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2688" y="696913"/>
            <a:ext cx="4648200" cy="3486150"/>
          </a:xfrm>
        </p:spPr>
      </p:sp>
      <p:sp>
        <p:nvSpPr>
          <p:cNvPr id="23142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2688" y="696913"/>
            <a:ext cx="4648200" cy="3486150"/>
          </a:xfrm>
        </p:spPr>
      </p:sp>
      <p:sp>
        <p:nvSpPr>
          <p:cNvPr id="23142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901" tIns="45951" rIns="91901" bIns="45951"/>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A64058-3328-49F3-9C57-324750095830}" type="datetime1">
              <a:rPr lang="en-US"/>
              <a:pPr>
                <a:defRPr/>
              </a:pPr>
              <a:t>4/29/2013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0F4A0E-B743-414A-9280-86CCB042826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7975DA-4046-480E-A098-3AAD3EB26168}" type="datetime1">
              <a:rPr lang="en-US"/>
              <a:pPr>
                <a:defRPr/>
              </a:pPr>
              <a:t>4/29/2013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3114A0-88CE-43CC-9F65-7E9CC4E9547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D0D08-8082-4E59-A7A4-51CFEDC9E4CF}" type="datetime1">
              <a:rPr lang="en-US"/>
              <a:pPr>
                <a:defRPr/>
              </a:pPr>
              <a:t>4/29/2013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138050-B275-4457-ADF4-326D5204B88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B7C10A-278E-477F-9CE0-1C0FA9300255}" type="datetime1">
              <a:rPr lang="en-US"/>
              <a:pPr>
                <a:defRPr/>
              </a:pPr>
              <a:t>4/29/2013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9E0691-CC3D-4565-B019-A364FCE6878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62DE93-96C6-41E5-9D46-F42C8D005EEC}" type="datetime1">
              <a:rPr lang="en-US"/>
              <a:pPr>
                <a:defRPr/>
              </a:pPr>
              <a:t>4/29/2013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85C99-747E-4498-AFE2-6272FF30A69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CD6C5A-0781-4086-BA47-F3727E2B34C6}" type="datetime1">
              <a:rPr lang="en-US"/>
              <a:pPr>
                <a:defRPr/>
              </a:pPr>
              <a:t>4/29/2013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EF7A823-96D1-4695-AD4E-CD1ABC0CAFC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C73F29-493C-460D-9E61-D518A2313E90}" type="datetime1">
              <a:rPr lang="en-US"/>
              <a:pPr>
                <a:defRPr/>
              </a:pPr>
              <a:t>4/29/2013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D5E8A56-29BA-4DE2-B2AB-C03F409AF96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78801-1BDC-4328-A96D-78E6E908B8B1}" type="datetime1">
              <a:rPr lang="en-US"/>
              <a:pPr>
                <a:defRPr/>
              </a:pPr>
              <a:t>4/29/2013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98EEC1A-8F88-4E38-A64A-2131A22E268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FC0EAB-448E-4E3B-96C3-2145BB7B8F51}" type="datetime1">
              <a:rPr lang="en-US"/>
              <a:pPr>
                <a:defRPr/>
              </a:pPr>
              <a:t>4/29/2013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35C7F3E-2257-4075-911D-2808B162F2C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6ACDF6-BB12-4252-BC84-93CE5CB4C804}" type="datetime1">
              <a:rPr lang="en-US"/>
              <a:pPr>
                <a:defRPr/>
              </a:pPr>
              <a:t>4/29/2013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94BF8C2-02B8-4146-88B4-687F648D55C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BC35FF-23CB-46E4-8F54-D3D93D2D44CF}" type="datetime1">
              <a:rPr lang="en-US"/>
              <a:pPr>
                <a:defRPr/>
              </a:pPr>
              <a:t>4/29/2013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87A2EC-3113-445B-A518-6E70781FAF6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18DAE9-BC52-4E38-AE56-0B3A33433A78}" type="datetime1">
              <a:rPr lang="en-US"/>
              <a:pPr>
                <a:defRPr/>
              </a:pPr>
              <a:t>4/29/2013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CAB186-BCFA-4601-BFC2-66EF3DA6C2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hyperlink" Target="mailto:diane.e.wickland@nasa.gov" TargetMode="External"/><Relationship Id="rId5" Type="http://schemas.openxmlformats.org/officeDocument/2006/relationships/hyperlink" Target="mailto:libby.larson@nasa.gov"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smtClean="0"/>
          </a:p>
        </p:txBody>
      </p:sp>
      <p:pic>
        <p:nvPicPr>
          <p:cNvPr id="5124" name="Picture 3"/>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5" name="TextBox 4"/>
          <p:cNvSpPr txBox="1"/>
          <p:nvPr/>
        </p:nvSpPr>
        <p:spPr>
          <a:xfrm>
            <a:off x="4114800" y="2298918"/>
            <a:ext cx="5867400" cy="1815882"/>
          </a:xfrm>
          <a:prstGeom prst="rect">
            <a:avLst/>
          </a:prstGeom>
          <a:noFill/>
        </p:spPr>
        <p:txBody>
          <a:bodyPr>
            <a:spAutoFit/>
          </a:bodyPr>
          <a:lstStyle/>
          <a:p>
            <a:pPr algn="ctr">
              <a:defRPr/>
            </a:pPr>
            <a:r>
              <a:rPr lang="en-GB" sz="2800" b="1" dirty="0">
                <a:solidFill>
                  <a:srgbClr val="00FF00"/>
                </a:solidFill>
                <a:latin typeface="+mj-lt"/>
              </a:rPr>
              <a:t>Diane E. </a:t>
            </a:r>
            <a:r>
              <a:rPr lang="en-GB" sz="2800" b="1" dirty="0" smtClean="0">
                <a:solidFill>
                  <a:srgbClr val="00FF00"/>
                </a:solidFill>
                <a:latin typeface="+mj-lt"/>
              </a:rPr>
              <a:t>Wickland</a:t>
            </a:r>
          </a:p>
          <a:p>
            <a:pPr algn="ctr">
              <a:defRPr/>
            </a:pPr>
            <a:r>
              <a:rPr lang="en-GB" sz="2800" b="1" dirty="0" smtClean="0">
                <a:solidFill>
                  <a:srgbClr val="00FF00"/>
                </a:solidFill>
                <a:latin typeface="+mj-lt"/>
              </a:rPr>
              <a:t>Earth Science Division</a:t>
            </a:r>
            <a:endParaRPr lang="en-GB" sz="2800" b="1" dirty="0">
              <a:solidFill>
                <a:srgbClr val="00FF00"/>
              </a:solidFill>
              <a:latin typeface="+mj-lt"/>
            </a:endParaRPr>
          </a:p>
          <a:p>
            <a:pPr algn="ctr">
              <a:defRPr/>
            </a:pPr>
            <a:r>
              <a:rPr lang="en-GB" sz="2800" b="1" dirty="0" smtClean="0">
                <a:solidFill>
                  <a:srgbClr val="00FF00"/>
                </a:solidFill>
                <a:latin typeface="+mj-lt"/>
              </a:rPr>
              <a:t>NASA HQ</a:t>
            </a:r>
            <a:endParaRPr lang="en-GB" sz="2800" b="1" dirty="0">
              <a:solidFill>
                <a:srgbClr val="00FF00"/>
              </a:solidFill>
              <a:latin typeface="+mj-lt"/>
            </a:endParaRPr>
          </a:p>
          <a:p>
            <a:pPr algn="ctr">
              <a:defRPr/>
            </a:pPr>
            <a:r>
              <a:rPr lang="en-GB" sz="2800" b="1" dirty="0">
                <a:solidFill>
                  <a:srgbClr val="00FF00"/>
                </a:solidFill>
                <a:latin typeface="+mj-lt"/>
              </a:rPr>
              <a:t>     </a:t>
            </a:r>
            <a:endParaRPr lang="en-US" dirty="0">
              <a:solidFill>
                <a:srgbClr val="00FF00"/>
              </a:solidFill>
            </a:endParaRPr>
          </a:p>
        </p:txBody>
      </p:sp>
      <p:sp>
        <p:nvSpPr>
          <p:cNvPr id="6" name="Rectangle 5"/>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152400" y="373559"/>
            <a:ext cx="8839200" cy="1446550"/>
          </a:xfrm>
          <a:prstGeom prst="rect">
            <a:avLst/>
          </a:prstGeom>
          <a:noFill/>
        </p:spPr>
        <p:txBody>
          <a:bodyPr>
            <a:spAutoFit/>
          </a:bodyPr>
          <a:lstStyle/>
          <a:p>
            <a:pPr algn="ctr">
              <a:defRPr/>
            </a:pPr>
            <a:r>
              <a:rPr lang="en-US" sz="4400" b="1" dirty="0" smtClean="0">
                <a:solidFill>
                  <a:srgbClr val="00FF00"/>
                </a:solidFill>
              </a:rPr>
              <a:t>NASA Terrestrial Ecology Program</a:t>
            </a:r>
            <a:endParaRPr lang="en-US" sz="3600" dirty="0">
              <a:solidFill>
                <a:srgbClr val="00FF00"/>
              </a:solidFill>
              <a:latin typeface="+mj-lt"/>
            </a:endParaRPr>
          </a:p>
        </p:txBody>
      </p:sp>
      <p:sp>
        <p:nvSpPr>
          <p:cNvPr id="8" name="TextBox 7"/>
          <p:cNvSpPr txBox="1"/>
          <p:nvPr/>
        </p:nvSpPr>
        <p:spPr>
          <a:xfrm>
            <a:off x="6096000" y="4267200"/>
            <a:ext cx="3429000" cy="523220"/>
          </a:xfrm>
          <a:prstGeom prst="rect">
            <a:avLst/>
          </a:prstGeom>
          <a:noFill/>
        </p:spPr>
        <p:txBody>
          <a:bodyPr wrap="square">
            <a:spAutoFit/>
          </a:bodyPr>
          <a:lstStyle/>
          <a:p>
            <a:pPr algn="ctr">
              <a:defRPr/>
            </a:pPr>
            <a:r>
              <a:rPr lang="en-US" sz="2800" b="1" dirty="0" smtClean="0">
                <a:solidFill>
                  <a:srgbClr val="00FF00"/>
                </a:solidFill>
                <a:latin typeface="+mj-lt"/>
              </a:rPr>
              <a:t>April 30, 2013</a:t>
            </a:r>
            <a:endParaRPr lang="en-US" dirty="0">
              <a:solidFill>
                <a:srgbClr val="00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8C439B43-2DE5-4D28-A265-B3B907089F19}" type="slidenum">
              <a:rPr lang="en-US"/>
              <a:pPr/>
              <a:t>10</a:t>
            </a:fld>
            <a:endParaRPr lang="en-US" dirty="0"/>
          </a:p>
        </p:txBody>
      </p:sp>
      <p:sp>
        <p:nvSpPr>
          <p:cNvPr id="7" name="Title 6"/>
          <p:cNvSpPr>
            <a:spLocks noGrp="1"/>
          </p:cNvSpPr>
          <p:nvPr>
            <p:ph type="title"/>
          </p:nvPr>
        </p:nvSpPr>
        <p:spPr>
          <a:xfrm>
            <a:off x="810896" y="-203577"/>
            <a:ext cx="8561704" cy="1194177"/>
          </a:xfrm>
        </p:spPr>
        <p:txBody>
          <a:bodyPr/>
          <a:lstStyle/>
          <a:p>
            <a:pPr lvl="0"/>
            <a:r>
              <a:rPr lang="en-US" sz="3600" b="1" dirty="0" smtClean="0">
                <a:solidFill>
                  <a:srgbClr val="00FF00"/>
                </a:solidFill>
                <a:cs typeface="Times New Roman" pitchFamily="18" charset="0"/>
              </a:rPr>
              <a:t>Major Program Management Challenges</a:t>
            </a:r>
            <a:endParaRPr lang="en-US" sz="3600" dirty="0">
              <a:solidFill>
                <a:srgbClr val="00FF00"/>
              </a:solidFill>
              <a:cs typeface="Times New Roman" pitchFamily="18" charset="0"/>
            </a:endParaRPr>
          </a:p>
        </p:txBody>
      </p:sp>
      <p:sp>
        <p:nvSpPr>
          <p:cNvPr id="8" name="Content Placeholder 7"/>
          <p:cNvSpPr>
            <a:spLocks noGrp="1"/>
          </p:cNvSpPr>
          <p:nvPr>
            <p:ph idx="1"/>
          </p:nvPr>
        </p:nvSpPr>
        <p:spPr>
          <a:xfrm>
            <a:off x="76200" y="1298472"/>
            <a:ext cx="8822140" cy="5703624"/>
          </a:xfrm>
        </p:spPr>
        <p:txBody>
          <a:bodyPr/>
          <a:lstStyle/>
          <a:p>
            <a:pPr>
              <a:buSzPct val="90000"/>
              <a:buFont typeface="Wingdings" pitchFamily="2" charset="2"/>
              <a:buChar char="q"/>
            </a:pPr>
            <a:r>
              <a:rPr lang="en-US" sz="2400" b="1" dirty="0" smtClean="0"/>
              <a:t>Reporting our accomplishments both within and outside the agency.  We need help!</a:t>
            </a:r>
          </a:p>
          <a:p>
            <a:pPr lvl="1">
              <a:buSzPct val="90000"/>
              <a:buFont typeface="Wingdings" pitchFamily="2" charset="2"/>
              <a:buChar char="q"/>
            </a:pPr>
            <a:r>
              <a:rPr lang="en-US" sz="2000" b="1" dirty="0" smtClean="0"/>
              <a:t>Copies of publications, ideally with an accompanying ppt slide(s) and narrative explaining the result(s) and their scientific and societal significance would be most helpful </a:t>
            </a:r>
            <a:r>
              <a:rPr lang="en-US" sz="1800" b="1" dirty="0" smtClean="0"/>
              <a:t>[at time of publication, or, if newsworthy, at time of acceptance for publication]</a:t>
            </a:r>
          </a:p>
          <a:p>
            <a:pPr>
              <a:buSzPct val="90000"/>
              <a:buFont typeface="Wingdings" pitchFamily="2" charset="2"/>
              <a:buChar char="q"/>
            </a:pPr>
            <a:r>
              <a:rPr lang="en-US" sz="2400" b="1" dirty="0" smtClean="0"/>
              <a:t>Responsible data stewardship, in all of its forms, presents us with many challenges.</a:t>
            </a:r>
          </a:p>
          <a:p>
            <a:pPr>
              <a:buSzPct val="90000"/>
              <a:buFont typeface="Wingdings" pitchFamily="2" charset="2"/>
              <a:buChar char="q"/>
            </a:pPr>
            <a:r>
              <a:rPr lang="en-US" sz="2400" b="1" dirty="0" smtClean="0"/>
              <a:t>Nurturing , promoting and maintaining a healthy, constructive, and cooperative discourse within the community so as to foster interdisciplinary collaboration and ensure our scientific results are properly understood, receive appropriate recognition, and are used to inform decision making.</a:t>
            </a:r>
            <a:endParaRPr lang="en-US" sz="2400" b="1" dirty="0" smtClean="0">
              <a:solidFill>
                <a:srgbClr val="FF0000"/>
              </a:solidFill>
            </a:endParaRPr>
          </a:p>
          <a:p>
            <a:pPr>
              <a:buSzPct val="90000"/>
              <a:buFont typeface="Wingdings" pitchFamily="2" charset="2"/>
              <a:buChar char="q"/>
            </a:pPr>
            <a:endParaRPr lang="en-US" sz="2400" b="1" dirty="0" smtClean="0"/>
          </a:p>
          <a:p>
            <a:pPr>
              <a:buSzPct val="90000"/>
              <a:buFont typeface="Wingdings" pitchFamily="2" charset="2"/>
              <a:buChar char="q"/>
            </a:pPr>
            <a:endParaRPr lang="en-US" sz="2400" b="1" dirty="0" smtClean="0"/>
          </a:p>
        </p:txBody>
      </p:sp>
      <p:graphicFrame>
        <p:nvGraphicFramePr>
          <p:cNvPr id="6" name="Object 2"/>
          <p:cNvGraphicFramePr>
            <a:graphicFrameLocks/>
          </p:cNvGraphicFramePr>
          <p:nvPr/>
        </p:nvGraphicFramePr>
        <p:xfrm>
          <a:off x="7969250" y="5791200"/>
          <a:ext cx="1174750" cy="1219200"/>
        </p:xfrm>
        <a:graphic>
          <a:graphicData uri="http://schemas.openxmlformats.org/presentationml/2006/ole">
            <p:oleObj spid="_x0000_s10242" name="Microsoft Drawing" r:id="rId4" imgW="7321914" imgH="7321914" progId="">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p:cNvGraphicFramePr>
          <p:nvPr/>
        </p:nvGraphicFramePr>
        <p:xfrm>
          <a:off x="7969250" y="5791200"/>
          <a:ext cx="1174750" cy="1219200"/>
        </p:xfrm>
        <a:graphic>
          <a:graphicData uri="http://schemas.openxmlformats.org/presentationml/2006/ole">
            <p:oleObj spid="_x0000_s12290" name="Microsoft Drawing" r:id="rId3" imgW="7321914" imgH="7321914" progId="">
              <p:embed/>
            </p:oleObj>
          </a:graphicData>
        </a:graphic>
      </p:graphicFrame>
      <p:pic>
        <p:nvPicPr>
          <p:cNvPr id="11" name="Picture 3"/>
          <p:cNvPicPr>
            <a:picLocks noChangeAspect="1" noChangeArrowheads="1"/>
          </p:cNvPicPr>
          <p:nvPr/>
        </p:nvPicPr>
        <p:blipFill>
          <a:blip r:embed="rId4"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194DAB87-D782-4B3A-93DB-D33363411779}" type="slidenum">
              <a:rPr lang="en-US"/>
              <a:pPr/>
              <a:t>11</a:t>
            </a:fld>
            <a:endParaRPr lang="en-US" dirty="0"/>
          </a:p>
        </p:txBody>
      </p:sp>
      <p:sp>
        <p:nvSpPr>
          <p:cNvPr id="1595395" name="Rectangle 3"/>
          <p:cNvSpPr>
            <a:spLocks noGrp="1" noChangeArrowheads="1"/>
          </p:cNvSpPr>
          <p:nvPr>
            <p:ph type="body" idx="1"/>
          </p:nvPr>
        </p:nvSpPr>
        <p:spPr>
          <a:xfrm>
            <a:off x="152400" y="1347721"/>
            <a:ext cx="5852615" cy="1695732"/>
          </a:xfrm>
        </p:spPr>
        <p:txBody>
          <a:bodyPr/>
          <a:lstStyle/>
          <a:p>
            <a:pPr marL="0" lvl="1" indent="0" algn="ctr">
              <a:spcBef>
                <a:spcPct val="10000"/>
              </a:spcBef>
              <a:buNone/>
            </a:pPr>
            <a:r>
              <a:rPr lang="en-US" sz="2400" b="1" dirty="0" smtClean="0">
                <a:latin typeface="+mj-lt"/>
              </a:rPr>
              <a:t>There are excellent, up-to-date plans available for carbon cycle research.   Defining NASA’s role is our main challenge.</a:t>
            </a:r>
            <a:endParaRPr lang="en-US" sz="2400" b="1" dirty="0">
              <a:latin typeface="+mj-lt"/>
            </a:endParaRPr>
          </a:p>
        </p:txBody>
      </p:sp>
      <p:sp>
        <p:nvSpPr>
          <p:cNvPr id="1595394" name="Rectangle 2"/>
          <p:cNvSpPr>
            <a:spLocks noGrp="1" noChangeArrowheads="1"/>
          </p:cNvSpPr>
          <p:nvPr>
            <p:ph type="title"/>
          </p:nvPr>
        </p:nvSpPr>
        <p:spPr>
          <a:xfrm>
            <a:off x="1778768" y="0"/>
            <a:ext cx="7664450" cy="854075"/>
          </a:xfrm>
        </p:spPr>
        <p:txBody>
          <a:bodyPr/>
          <a:lstStyle/>
          <a:p>
            <a:r>
              <a:rPr lang="en-US" sz="3600" b="1" dirty="0">
                <a:solidFill>
                  <a:srgbClr val="00FF00"/>
                </a:solidFill>
                <a:cs typeface="Times New Roman" pitchFamily="18" charset="0"/>
              </a:rPr>
              <a:t>Science Priorities for the Future</a:t>
            </a:r>
          </a:p>
        </p:txBody>
      </p:sp>
      <p:pic>
        <p:nvPicPr>
          <p:cNvPr id="1026" name="Picture 2"/>
          <p:cNvPicPr>
            <a:picLocks noChangeAspect="1" noChangeArrowheads="1"/>
          </p:cNvPicPr>
          <p:nvPr/>
        </p:nvPicPr>
        <p:blipFill>
          <a:blip r:embed="rId5" cstate="print"/>
          <a:srcRect/>
          <a:stretch>
            <a:fillRect/>
          </a:stretch>
        </p:blipFill>
        <p:spPr bwMode="auto">
          <a:xfrm>
            <a:off x="76200" y="3200400"/>
            <a:ext cx="3429654" cy="3505200"/>
          </a:xfrm>
          <a:prstGeom prst="rect">
            <a:avLst/>
          </a:prstGeom>
          <a:noFill/>
          <a:ln w="9525">
            <a:noFill/>
            <a:miter lim="800000"/>
            <a:headEnd/>
            <a:tailEnd/>
          </a:ln>
        </p:spPr>
      </p:pic>
      <p:pic>
        <p:nvPicPr>
          <p:cNvPr id="8" name="Picture 4"/>
          <p:cNvPicPr>
            <a:picLocks noChangeAspect="1"/>
          </p:cNvPicPr>
          <p:nvPr/>
        </p:nvPicPr>
        <p:blipFill>
          <a:blip r:embed="rId6" cstate="print"/>
          <a:srcRect/>
          <a:stretch>
            <a:fillRect/>
          </a:stretch>
        </p:blipFill>
        <p:spPr bwMode="auto">
          <a:xfrm>
            <a:off x="6483968" y="1132752"/>
            <a:ext cx="2550009" cy="3603021"/>
          </a:xfrm>
          <a:prstGeom prst="rect">
            <a:avLst/>
          </a:prstGeom>
          <a:noFill/>
          <a:ln w="9525">
            <a:noFill/>
            <a:miter lim="800000"/>
            <a:headEnd/>
            <a:tailEnd/>
          </a:ln>
        </p:spPr>
      </p:pic>
      <p:sp>
        <p:nvSpPr>
          <p:cNvPr id="10" name="TextBox 9"/>
          <p:cNvSpPr txBox="1"/>
          <p:nvPr/>
        </p:nvSpPr>
        <p:spPr>
          <a:xfrm>
            <a:off x="3581400" y="4754940"/>
            <a:ext cx="5026662" cy="1569660"/>
          </a:xfrm>
          <a:prstGeom prst="rect">
            <a:avLst/>
          </a:prstGeom>
          <a:noFill/>
          <a:ln w="19050">
            <a:noFill/>
          </a:ln>
        </p:spPr>
        <p:txBody>
          <a:bodyPr wrap="square" rtlCol="0">
            <a:spAutoFit/>
          </a:bodyPr>
          <a:lstStyle/>
          <a:p>
            <a:pPr algn="ctr"/>
            <a:r>
              <a:rPr lang="en-US" sz="2400" b="1" dirty="0" smtClean="0">
                <a:latin typeface="+mj-lt"/>
              </a:rPr>
              <a:t>We lack such comprehensive  plans for ecosystems science would benefit from some advance planning in this area . . .</a:t>
            </a:r>
            <a:endParaRPr lang="en-US" sz="2400" b="1" dirty="0">
              <a:latin typeface="+mj-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194DAB87-D782-4B3A-93DB-D33363411779}" type="slidenum">
              <a:rPr lang="en-US"/>
              <a:pPr/>
              <a:t>12</a:t>
            </a:fld>
            <a:endParaRPr lang="en-US" dirty="0"/>
          </a:p>
        </p:txBody>
      </p:sp>
      <p:sp>
        <p:nvSpPr>
          <p:cNvPr id="1595395" name="Rectangle 3"/>
          <p:cNvSpPr>
            <a:spLocks noGrp="1" noChangeArrowheads="1"/>
          </p:cNvSpPr>
          <p:nvPr>
            <p:ph type="body" idx="1"/>
          </p:nvPr>
        </p:nvSpPr>
        <p:spPr>
          <a:xfrm>
            <a:off x="361950" y="1266825"/>
            <a:ext cx="8550275" cy="5213350"/>
          </a:xfrm>
        </p:spPr>
        <p:txBody>
          <a:bodyPr/>
          <a:lstStyle/>
          <a:p>
            <a:pPr>
              <a:spcBef>
                <a:spcPct val="10000"/>
              </a:spcBef>
              <a:buSzPct val="90000"/>
              <a:buFont typeface="Wingdings" pitchFamily="2" charset="2"/>
              <a:buChar char="q"/>
            </a:pPr>
            <a:r>
              <a:rPr lang="en-US" sz="2400" b="1" dirty="0" smtClean="0"/>
              <a:t>Conducting integrative, cross-disciplinary research, focusing on major societal problems (e.g., land-ocean-atmosphere; carbon, water, people)</a:t>
            </a:r>
          </a:p>
          <a:p>
            <a:pPr>
              <a:spcBef>
                <a:spcPct val="10000"/>
              </a:spcBef>
              <a:buSzPct val="90000"/>
              <a:buFont typeface="Wingdings" pitchFamily="2" charset="2"/>
              <a:buChar char="q"/>
            </a:pPr>
            <a:r>
              <a:rPr lang="en-US" sz="2400" b="1" dirty="0" smtClean="0"/>
              <a:t>Advancing our models; many needs, several perspectives on what NASA should address</a:t>
            </a:r>
          </a:p>
          <a:p>
            <a:pPr>
              <a:spcBef>
                <a:spcPct val="10000"/>
              </a:spcBef>
              <a:buSzPct val="90000"/>
              <a:buFont typeface="Wingdings" pitchFamily="2" charset="2"/>
              <a:buChar char="q"/>
            </a:pPr>
            <a:r>
              <a:rPr lang="en-US" sz="2400" b="1" dirty="0" smtClean="0"/>
              <a:t>Documenting global change (quantitatively), attributing causes, projecting impacts and feedbacks and providing useful uncertainty assessments</a:t>
            </a:r>
          </a:p>
          <a:p>
            <a:pPr>
              <a:spcBef>
                <a:spcPct val="10000"/>
              </a:spcBef>
              <a:buSzPct val="90000"/>
              <a:buFont typeface="Wingdings" pitchFamily="2" charset="2"/>
              <a:buChar char="q"/>
            </a:pPr>
            <a:endParaRPr lang="en-US" sz="2400" b="1" dirty="0"/>
          </a:p>
        </p:txBody>
      </p:sp>
      <p:sp>
        <p:nvSpPr>
          <p:cNvPr id="1595394" name="Rectangle 2"/>
          <p:cNvSpPr>
            <a:spLocks noGrp="1" noChangeArrowheads="1"/>
          </p:cNvSpPr>
          <p:nvPr>
            <p:ph type="title"/>
          </p:nvPr>
        </p:nvSpPr>
        <p:spPr>
          <a:xfrm>
            <a:off x="1562088" y="0"/>
            <a:ext cx="7664450" cy="854075"/>
          </a:xfrm>
        </p:spPr>
        <p:txBody>
          <a:bodyPr/>
          <a:lstStyle/>
          <a:p>
            <a:r>
              <a:rPr lang="en-US" sz="3600" b="1" dirty="0">
                <a:solidFill>
                  <a:srgbClr val="00FF00"/>
                </a:solidFill>
                <a:cs typeface="Times New Roman" pitchFamily="18" charset="0"/>
              </a:rPr>
              <a:t>Science Priorities for the Future</a:t>
            </a:r>
          </a:p>
        </p:txBody>
      </p:sp>
      <p:graphicFrame>
        <p:nvGraphicFramePr>
          <p:cNvPr id="6" name="Object 2"/>
          <p:cNvGraphicFramePr>
            <a:graphicFrameLocks/>
          </p:cNvGraphicFramePr>
          <p:nvPr/>
        </p:nvGraphicFramePr>
        <p:xfrm>
          <a:off x="7969250" y="5791200"/>
          <a:ext cx="1174750" cy="1219200"/>
        </p:xfrm>
        <a:graphic>
          <a:graphicData uri="http://schemas.openxmlformats.org/presentationml/2006/ole">
            <p:oleObj spid="_x0000_s13314" name="Microsoft Drawing" r:id="rId4" imgW="7321914" imgH="7321914" progId="">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825B8DC0-5E83-40FA-83F6-099A6BECFE99}" type="slidenum">
              <a:rPr lang="en-US"/>
              <a:pPr/>
              <a:t>13</a:t>
            </a:fld>
            <a:endParaRPr lang="en-US" dirty="0"/>
          </a:p>
        </p:txBody>
      </p:sp>
      <p:sp>
        <p:nvSpPr>
          <p:cNvPr id="1623042" name="Rectangle 2"/>
          <p:cNvSpPr>
            <a:spLocks noGrp="1" noChangeArrowheads="1"/>
          </p:cNvSpPr>
          <p:nvPr>
            <p:ph type="title"/>
          </p:nvPr>
        </p:nvSpPr>
        <p:spPr>
          <a:xfrm>
            <a:off x="2164350" y="-101600"/>
            <a:ext cx="7118350" cy="1019175"/>
          </a:xfrm>
        </p:spPr>
        <p:txBody>
          <a:bodyPr/>
          <a:lstStyle/>
          <a:p>
            <a:r>
              <a:rPr lang="en-US" b="1" dirty="0" smtClean="0">
                <a:solidFill>
                  <a:srgbClr val="00FF00"/>
                </a:solidFill>
              </a:rPr>
              <a:t>Terrestrial </a:t>
            </a:r>
            <a:r>
              <a:rPr lang="en-US" b="1" dirty="0">
                <a:solidFill>
                  <a:srgbClr val="00FF00"/>
                </a:solidFill>
              </a:rPr>
              <a:t>Ecology </a:t>
            </a:r>
            <a:r>
              <a:rPr lang="en-US" b="1" dirty="0" smtClean="0">
                <a:solidFill>
                  <a:srgbClr val="00FF00"/>
                </a:solidFill>
              </a:rPr>
              <a:t>Meetings</a:t>
            </a:r>
            <a:endParaRPr lang="en-US" b="1" dirty="0">
              <a:solidFill>
                <a:srgbClr val="00FF00"/>
              </a:solidFill>
            </a:endParaRPr>
          </a:p>
        </p:txBody>
      </p:sp>
      <p:sp>
        <p:nvSpPr>
          <p:cNvPr id="1623043" name="Rectangle 3"/>
          <p:cNvSpPr>
            <a:spLocks noGrp="1" noChangeArrowheads="1"/>
          </p:cNvSpPr>
          <p:nvPr>
            <p:ph type="body" idx="1"/>
          </p:nvPr>
        </p:nvSpPr>
        <p:spPr>
          <a:xfrm>
            <a:off x="315913" y="1318735"/>
            <a:ext cx="8659812" cy="5240337"/>
          </a:xfrm>
        </p:spPr>
        <p:txBody>
          <a:bodyPr/>
          <a:lstStyle/>
          <a:p>
            <a:pPr marL="0" indent="0">
              <a:lnSpc>
                <a:spcPct val="100000"/>
              </a:lnSpc>
              <a:spcBef>
                <a:spcPts val="0"/>
              </a:spcBef>
              <a:buFont typeface="Wingdings" pitchFamily="2" charset="2"/>
              <a:buNone/>
              <a:tabLst>
                <a:tab pos="1035050" algn="l"/>
              </a:tabLst>
            </a:pPr>
            <a:r>
              <a:rPr lang="en-US" sz="2800" b="1" dirty="0"/>
              <a:t>To cultivate a </a:t>
            </a:r>
            <a:r>
              <a:rPr lang="en-US" sz="2800" b="1" dirty="0" smtClean="0"/>
              <a:t>continuing sense </a:t>
            </a:r>
            <a:r>
              <a:rPr lang="en-US" sz="2800" b="1" dirty="0"/>
              <a:t>of </a:t>
            </a:r>
            <a:r>
              <a:rPr lang="en-US" sz="2800" b="1" dirty="0" smtClean="0"/>
              <a:t>community and involvement in setting future directions for NASA TE</a:t>
            </a:r>
            <a:endParaRPr lang="en-US" sz="2800" b="1" dirty="0"/>
          </a:p>
          <a:p>
            <a:pPr marL="0" indent="0">
              <a:lnSpc>
                <a:spcPct val="100000"/>
              </a:lnSpc>
              <a:spcBef>
                <a:spcPts val="0"/>
              </a:spcBef>
              <a:buFont typeface="Wingdings" pitchFamily="2" charset="2"/>
              <a:buNone/>
              <a:tabLst>
                <a:tab pos="1035050" algn="l"/>
              </a:tabLst>
            </a:pPr>
            <a:endParaRPr lang="en-US" sz="1600" b="1" dirty="0"/>
          </a:p>
          <a:p>
            <a:pPr marL="0" indent="0">
              <a:lnSpc>
                <a:spcPct val="100000"/>
              </a:lnSpc>
              <a:spcBef>
                <a:spcPts val="0"/>
              </a:spcBef>
              <a:buFont typeface="Wingdings" pitchFamily="2" charset="2"/>
              <a:buNone/>
              <a:tabLst>
                <a:tab pos="1035050" algn="l"/>
              </a:tabLst>
            </a:pPr>
            <a:r>
              <a:rPr lang="en-US" sz="2800" b="1" dirty="0" smtClean="0"/>
              <a:t>To share research findings and discuss their implications</a:t>
            </a:r>
          </a:p>
          <a:p>
            <a:pPr marL="0" indent="0">
              <a:lnSpc>
                <a:spcPct val="100000"/>
              </a:lnSpc>
              <a:spcBef>
                <a:spcPts val="0"/>
              </a:spcBef>
              <a:buFont typeface="Wingdings" pitchFamily="2" charset="2"/>
              <a:buNone/>
              <a:tabLst>
                <a:tab pos="1035050" algn="l"/>
              </a:tabLst>
            </a:pPr>
            <a:endParaRPr lang="en-US" sz="1600" b="1" dirty="0" smtClean="0"/>
          </a:p>
          <a:p>
            <a:pPr marL="0" indent="0">
              <a:lnSpc>
                <a:spcPct val="100000"/>
              </a:lnSpc>
              <a:spcBef>
                <a:spcPts val="0"/>
              </a:spcBef>
              <a:buFont typeface="Wingdings" pitchFamily="2" charset="2"/>
              <a:buNone/>
              <a:tabLst>
                <a:tab pos="1035050" algn="l"/>
              </a:tabLst>
            </a:pPr>
            <a:r>
              <a:rPr lang="en-US" sz="2800" b="1" dirty="0" smtClean="0"/>
              <a:t>To </a:t>
            </a:r>
            <a:r>
              <a:rPr lang="en-US" sz="2800" b="1" dirty="0"/>
              <a:t>engage TE researchers in some problem solving and priority setting for the program</a:t>
            </a:r>
          </a:p>
          <a:p>
            <a:pPr marL="0" indent="0">
              <a:lnSpc>
                <a:spcPct val="100000"/>
              </a:lnSpc>
              <a:spcBef>
                <a:spcPts val="0"/>
              </a:spcBef>
              <a:buFont typeface="Wingdings" pitchFamily="2" charset="2"/>
              <a:buNone/>
              <a:tabLst>
                <a:tab pos="1035050" algn="l"/>
              </a:tabLst>
            </a:pPr>
            <a:endParaRPr lang="en-US" sz="1600" b="1" dirty="0"/>
          </a:p>
          <a:p>
            <a:pPr marL="0" indent="0">
              <a:lnSpc>
                <a:spcPct val="100000"/>
              </a:lnSpc>
              <a:spcBef>
                <a:spcPts val="0"/>
              </a:spcBef>
              <a:buFont typeface="Wingdings" pitchFamily="2" charset="2"/>
              <a:buNone/>
              <a:tabLst>
                <a:tab pos="1035050" algn="l"/>
              </a:tabLst>
            </a:pPr>
            <a:r>
              <a:rPr lang="en-US" sz="2800" b="1" dirty="0" smtClean="0"/>
              <a:t>Currently </a:t>
            </a:r>
            <a:r>
              <a:rPr lang="en-US" sz="2800" b="1" dirty="0" smtClean="0"/>
              <a:t>striving for meetings every ~18 mos.  So next meeting should be in conjunction with Joint CC&amp;E Focus Area Workshop </a:t>
            </a:r>
            <a:r>
              <a:rPr lang="en-US" sz="2400" b="1" dirty="0" smtClean="0"/>
              <a:t>(tentatively set for </a:t>
            </a:r>
            <a:r>
              <a:rPr lang="en-US" sz="2400" b="1" dirty="0" smtClean="0"/>
              <a:t>~April 2015)</a:t>
            </a:r>
            <a:endParaRPr lang="en-US" sz="2400" b="1" dirty="0" smtClean="0"/>
          </a:p>
          <a:p>
            <a:pPr marL="457200" indent="-228600">
              <a:lnSpc>
                <a:spcPct val="100000"/>
              </a:lnSpc>
              <a:spcBef>
                <a:spcPts val="0"/>
              </a:spcBef>
              <a:buFont typeface="Arial" pitchFamily="34" charset="0"/>
              <a:buChar char="•"/>
              <a:tabLst>
                <a:tab pos="1035050" algn="l"/>
              </a:tabLst>
            </a:pPr>
            <a:r>
              <a:rPr lang="en-US" sz="2400" b="1" dirty="0" smtClean="0"/>
              <a:t>We should begin planning soon; suggestions welcomed! </a:t>
            </a:r>
            <a:endParaRPr lang="en-US" sz="2400" b="1" dirty="0" smtClean="0"/>
          </a:p>
          <a:p>
            <a:pPr marL="457200" indent="-228600">
              <a:lnSpc>
                <a:spcPct val="100000"/>
              </a:lnSpc>
              <a:spcBef>
                <a:spcPts val="0"/>
              </a:spcBef>
              <a:buFont typeface="Arial" pitchFamily="34" charset="0"/>
              <a:buChar char="•"/>
              <a:tabLst>
                <a:tab pos="1035050" algn="l"/>
              </a:tabLst>
            </a:pPr>
            <a:r>
              <a:rPr lang="en-US" sz="2400" b="1" dirty="0" smtClean="0">
                <a:solidFill>
                  <a:srgbClr val="FF0000"/>
                </a:solidFill>
              </a:rPr>
              <a:t>. . .Or, are these meetings of sufficient value to be worth         </a:t>
            </a:r>
            <a:r>
              <a:rPr lang="en-US" sz="2400" b="1" dirty="0" smtClean="0">
                <a:solidFill>
                  <a:srgbClr val="FF0000"/>
                </a:solidFill>
              </a:rPr>
              <a:t>f</a:t>
            </a:r>
            <a:r>
              <a:rPr lang="en-US" sz="2400" b="1" dirty="0" smtClean="0">
                <a:solidFill>
                  <a:srgbClr val="FF0000"/>
                </a:solidFill>
              </a:rPr>
              <a:t>ighting for? </a:t>
            </a:r>
            <a:r>
              <a:rPr lang="en-US" sz="2400" b="1" dirty="0" smtClean="0">
                <a:solidFill>
                  <a:srgbClr val="FF0000"/>
                </a:solidFill>
                <a:sym typeface="Wingdings" pitchFamily="2" charset="2"/>
              </a:rPr>
              <a:t> what do you think?</a:t>
            </a:r>
            <a:endParaRPr lang="en-US" sz="2400" b="1" dirty="0" smtClean="0">
              <a:solidFill>
                <a:srgbClr val="FF0000"/>
              </a:solidFill>
            </a:endParaRPr>
          </a:p>
        </p:txBody>
      </p:sp>
      <p:graphicFrame>
        <p:nvGraphicFramePr>
          <p:cNvPr id="6" name="Object 2"/>
          <p:cNvGraphicFramePr>
            <a:graphicFrameLocks/>
          </p:cNvGraphicFramePr>
          <p:nvPr/>
        </p:nvGraphicFramePr>
        <p:xfrm>
          <a:off x="7969250" y="5791200"/>
          <a:ext cx="1174750" cy="1219200"/>
        </p:xfrm>
        <a:graphic>
          <a:graphicData uri="http://schemas.openxmlformats.org/presentationml/2006/ole">
            <p:oleObj spid="_x0000_s14338" name="Microsoft Drawing" r:id="rId4" imgW="7321914" imgH="7321914" progId="">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2" name="TextBox 1"/>
          <p:cNvSpPr txBox="1"/>
          <p:nvPr/>
        </p:nvSpPr>
        <p:spPr>
          <a:xfrm>
            <a:off x="105508" y="1274885"/>
            <a:ext cx="8886092" cy="5386090"/>
          </a:xfrm>
          <a:prstGeom prst="rect">
            <a:avLst/>
          </a:prstGeom>
          <a:noFill/>
        </p:spPr>
        <p:txBody>
          <a:bodyPr wrap="square" rtlCol="0">
            <a:spAutoFit/>
          </a:bodyPr>
          <a:lstStyle/>
          <a:p>
            <a:pPr algn="l">
              <a:lnSpc>
                <a:spcPct val="100000"/>
              </a:lnSpc>
              <a:buFont typeface="Arial" pitchFamily="34" charset="0"/>
              <a:buChar char="•"/>
            </a:pPr>
            <a:r>
              <a:rPr lang="en-US" sz="2400" b="1" dirty="0" smtClean="0"/>
              <a:t> I would like to receive some inputs on community priorities for non-carbon ecological research within the NASA TE Program (we have a breakout session planned and a small group will bring some ideas forward to initiate that discussion</a:t>
            </a:r>
            <a:r>
              <a:rPr lang="en-US" sz="2400" b="1" dirty="0" smtClean="0"/>
              <a:t>)</a:t>
            </a:r>
          </a:p>
          <a:p>
            <a:pPr algn="l">
              <a:lnSpc>
                <a:spcPct val="100000"/>
              </a:lnSpc>
            </a:pPr>
            <a:endParaRPr lang="en-US" sz="1600" b="1" dirty="0" smtClean="0"/>
          </a:p>
          <a:p>
            <a:pPr algn="l">
              <a:lnSpc>
                <a:spcPct val="100000"/>
              </a:lnSpc>
              <a:buFont typeface="Arial" pitchFamily="34" charset="0"/>
              <a:buChar char="•"/>
            </a:pPr>
            <a:r>
              <a:rPr lang="en-US" sz="2400" b="1" dirty="0" smtClean="0"/>
              <a:t> I would like to hear from the TE community regarding utility/effectiveness of the Working Groups established at prior meetings</a:t>
            </a:r>
            <a:r>
              <a:rPr lang="en-US" sz="2400" b="1" dirty="0" smtClean="0"/>
              <a:t>.</a:t>
            </a:r>
          </a:p>
          <a:p>
            <a:pPr algn="l">
              <a:lnSpc>
                <a:spcPct val="100000"/>
              </a:lnSpc>
            </a:pPr>
            <a:endParaRPr lang="en-US" sz="1600" b="1" dirty="0" smtClean="0"/>
          </a:p>
          <a:p>
            <a:pPr algn="l">
              <a:lnSpc>
                <a:spcPct val="100000"/>
              </a:lnSpc>
              <a:buFont typeface="Arial" pitchFamily="34" charset="0"/>
              <a:buChar char="•"/>
            </a:pPr>
            <a:r>
              <a:rPr lang="en-US" sz="2400" b="1" dirty="0" smtClean="0"/>
              <a:t> I would be pleased to consider suggestions on how to better manage / implement the TE </a:t>
            </a:r>
            <a:r>
              <a:rPr lang="en-US" sz="2400" b="1" dirty="0" smtClean="0"/>
              <a:t>program</a:t>
            </a:r>
          </a:p>
          <a:p>
            <a:pPr algn="l">
              <a:lnSpc>
                <a:spcPct val="100000"/>
              </a:lnSpc>
            </a:pPr>
            <a:endParaRPr lang="en-US" sz="1600" b="1" dirty="0" smtClean="0"/>
          </a:p>
          <a:p>
            <a:pPr algn="l">
              <a:lnSpc>
                <a:spcPct val="100000"/>
              </a:lnSpc>
              <a:buFont typeface="Arial" pitchFamily="34" charset="0"/>
              <a:buChar char="•"/>
            </a:pPr>
            <a:r>
              <a:rPr lang="en-US" sz="2400" b="1" dirty="0" smtClean="0"/>
              <a:t> I am making a plea for help and would like to begin working toward solutions.</a:t>
            </a:r>
          </a:p>
        </p:txBody>
      </p:sp>
      <p:sp>
        <p:nvSpPr>
          <p:cNvPr id="3" name="TextBox 2"/>
          <p:cNvSpPr txBox="1"/>
          <p:nvPr/>
        </p:nvSpPr>
        <p:spPr>
          <a:xfrm>
            <a:off x="2467640" y="100357"/>
            <a:ext cx="6904960" cy="1200329"/>
          </a:xfrm>
          <a:prstGeom prst="rect">
            <a:avLst/>
          </a:prstGeom>
          <a:noFill/>
        </p:spPr>
        <p:txBody>
          <a:bodyPr wrap="square" rtlCol="0">
            <a:spAutoFit/>
          </a:bodyPr>
          <a:lstStyle/>
          <a:p>
            <a:r>
              <a:rPr lang="en-US" sz="3600" b="1" dirty="0" smtClean="0">
                <a:solidFill>
                  <a:srgbClr val="00FF00"/>
                </a:solidFill>
                <a:latin typeface="+mj-lt"/>
              </a:rPr>
              <a:t>My Aspirations for this Meeting</a:t>
            </a:r>
          </a:p>
          <a:p>
            <a:endParaRPr lang="en-US" sz="3600" dirty="0">
              <a:solidFill>
                <a:srgbClr val="00FF00"/>
              </a:solidFill>
              <a:latin typeface="+mj-lt"/>
            </a:endParaRPr>
          </a:p>
        </p:txBody>
      </p:sp>
      <p:graphicFrame>
        <p:nvGraphicFramePr>
          <p:cNvPr id="5" name="Object 2"/>
          <p:cNvGraphicFramePr>
            <a:graphicFrameLocks/>
          </p:cNvGraphicFramePr>
          <p:nvPr/>
        </p:nvGraphicFramePr>
        <p:xfrm>
          <a:off x="7969250" y="5791200"/>
          <a:ext cx="1174750" cy="1219200"/>
        </p:xfrm>
        <a:graphic>
          <a:graphicData uri="http://schemas.openxmlformats.org/presentationml/2006/ole">
            <p:oleObj spid="_x0000_s15362" name="Microsoft Drawing" r:id="rId4" imgW="7321914" imgH="7321914" progId="">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nvGraphicFramePr>
        <p:xfrm>
          <a:off x="7969250" y="5791200"/>
          <a:ext cx="1174750" cy="1219200"/>
        </p:xfrm>
        <a:graphic>
          <a:graphicData uri="http://schemas.openxmlformats.org/presentationml/2006/ole">
            <p:oleObj spid="_x0000_s32770" name="Microsoft Drawing" r:id="rId3" imgW="7321914" imgH="7321914" progId="">
              <p:embed/>
            </p:oleObj>
          </a:graphicData>
        </a:graphic>
      </p:graphicFrame>
      <p:sp>
        <p:nvSpPr>
          <p:cNvPr id="2" name="TextBox 1"/>
          <p:cNvSpPr txBox="1"/>
          <p:nvPr/>
        </p:nvSpPr>
        <p:spPr>
          <a:xfrm>
            <a:off x="105508" y="1274885"/>
            <a:ext cx="8886092" cy="4293483"/>
          </a:xfrm>
          <a:prstGeom prst="rect">
            <a:avLst/>
          </a:prstGeom>
          <a:noFill/>
        </p:spPr>
        <p:txBody>
          <a:bodyPr wrap="square" rtlCol="0">
            <a:spAutoFit/>
          </a:bodyPr>
          <a:lstStyle/>
          <a:p>
            <a:pPr algn="l">
              <a:lnSpc>
                <a:spcPct val="100000"/>
              </a:lnSpc>
              <a:buFont typeface="Arial" pitchFamily="34" charset="0"/>
              <a:buChar char="•"/>
            </a:pPr>
            <a:r>
              <a:rPr lang="en-US" sz="2400" b="1" dirty="0" smtClean="0"/>
              <a:t> I haven’t been able to successfully recruit a </a:t>
            </a:r>
            <a:r>
              <a:rPr lang="en-US" sz="2400" b="1" dirty="0" err="1" smtClean="0"/>
              <a:t>detailee</a:t>
            </a:r>
            <a:r>
              <a:rPr lang="en-US" sz="2400" b="1" dirty="0" smtClean="0"/>
              <a:t> or IPA to assist in the management of he TE Program and CC&amp;E Focus Area since Bill Emanuel left several years ago</a:t>
            </a:r>
          </a:p>
          <a:p>
            <a:pPr algn="l">
              <a:lnSpc>
                <a:spcPct val="100000"/>
              </a:lnSpc>
            </a:pPr>
            <a:endParaRPr lang="en-US" sz="2400" b="1" dirty="0" smtClean="0"/>
          </a:p>
          <a:p>
            <a:pPr lvl="1">
              <a:buFont typeface="Wingdings" pitchFamily="2" charset="2"/>
              <a:buChar char="à"/>
            </a:pPr>
            <a:r>
              <a:rPr lang="en-US" sz="2400" b="1" dirty="0" smtClean="0">
                <a:sym typeface="Wingdings" pitchFamily="2" charset="2"/>
              </a:rPr>
              <a:t>Good News: Libby Larson, a AAAS Science Policy Fellow will be working with me for the next ~1 ½ years</a:t>
            </a:r>
          </a:p>
          <a:p>
            <a:pPr lvl="1"/>
            <a:endParaRPr lang="en-US" sz="900" b="1" dirty="0" smtClean="0">
              <a:sym typeface="Wingdings" pitchFamily="2" charset="2"/>
            </a:endParaRPr>
          </a:p>
          <a:p>
            <a:pPr lvl="1">
              <a:buFont typeface="Wingdings" pitchFamily="2" charset="2"/>
              <a:buChar char="à"/>
            </a:pPr>
            <a:r>
              <a:rPr lang="en-US" sz="2400" b="1" dirty="0" smtClean="0">
                <a:sym typeface="Wingdings" pitchFamily="2" charset="2"/>
              </a:rPr>
              <a:t>Bad News (sort of):  We still need a lot more help!  </a:t>
            </a:r>
          </a:p>
          <a:p>
            <a:pPr lvl="1">
              <a:buFont typeface="Wingdings" pitchFamily="2" charset="2"/>
              <a:buChar char="à"/>
            </a:pPr>
            <a:endParaRPr lang="en-US" sz="2400" b="1" dirty="0" smtClean="0">
              <a:sym typeface="Wingdings" pitchFamily="2" charset="2"/>
            </a:endParaRPr>
          </a:p>
          <a:p>
            <a:pPr lvl="1">
              <a:buFont typeface="Wingdings" pitchFamily="2" charset="2"/>
              <a:buChar char="à"/>
            </a:pPr>
            <a:r>
              <a:rPr lang="en-US" sz="2400" b="1" dirty="0" smtClean="0">
                <a:solidFill>
                  <a:srgbClr val="FF0000"/>
                </a:solidFill>
                <a:sym typeface="Wingdings" pitchFamily="2" charset="2"/>
              </a:rPr>
              <a:t>Volunteers, nominations, ideas of all sorts are welcome!</a:t>
            </a:r>
            <a:endParaRPr lang="en-US" sz="2400" b="1" dirty="0" smtClean="0">
              <a:solidFill>
                <a:srgbClr val="FF0000"/>
              </a:solidFill>
            </a:endParaRPr>
          </a:p>
          <a:p>
            <a:pPr algn="l">
              <a:lnSpc>
                <a:spcPct val="100000"/>
              </a:lnSpc>
            </a:pPr>
            <a:endParaRPr lang="en-US" sz="2400" b="1" dirty="0" smtClean="0"/>
          </a:p>
        </p:txBody>
      </p:sp>
      <p:pic>
        <p:nvPicPr>
          <p:cNvPr id="4" name="Picture 3"/>
          <p:cNvPicPr>
            <a:picLocks noChangeAspect="1" noChangeArrowheads="1"/>
          </p:cNvPicPr>
          <p:nvPr/>
        </p:nvPicPr>
        <p:blipFill>
          <a:blip r:embed="rId4" cstate="print"/>
          <a:srcRect l="17" t="24438" b="59315"/>
          <a:stretch>
            <a:fillRect/>
          </a:stretch>
        </p:blipFill>
        <p:spPr bwMode="auto">
          <a:xfrm>
            <a:off x="0" y="0"/>
            <a:ext cx="9144000" cy="990600"/>
          </a:xfrm>
          <a:prstGeom prst="rect">
            <a:avLst/>
          </a:prstGeom>
          <a:noFill/>
          <a:ln w="9525">
            <a:noFill/>
            <a:miter lim="800000"/>
            <a:headEnd/>
            <a:tailEnd/>
          </a:ln>
        </p:spPr>
      </p:pic>
      <p:sp>
        <p:nvSpPr>
          <p:cNvPr id="3" name="TextBox 2"/>
          <p:cNvSpPr txBox="1"/>
          <p:nvPr/>
        </p:nvSpPr>
        <p:spPr>
          <a:xfrm>
            <a:off x="4220240" y="100357"/>
            <a:ext cx="4237960" cy="1200329"/>
          </a:xfrm>
          <a:prstGeom prst="rect">
            <a:avLst/>
          </a:prstGeom>
          <a:noFill/>
        </p:spPr>
        <p:txBody>
          <a:bodyPr wrap="square" rtlCol="0">
            <a:spAutoFit/>
          </a:bodyPr>
          <a:lstStyle/>
          <a:p>
            <a:r>
              <a:rPr lang="en-US" sz="3600" b="1" dirty="0" smtClean="0">
                <a:solidFill>
                  <a:srgbClr val="00FF00"/>
                </a:solidFill>
                <a:latin typeface="+mj-lt"/>
              </a:rPr>
              <a:t>I Need Help!</a:t>
            </a:r>
          </a:p>
          <a:p>
            <a:endParaRPr lang="en-US" sz="3600" dirty="0">
              <a:solidFill>
                <a:srgbClr val="00FF00"/>
              </a:solidFill>
              <a:latin typeface="+mj-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nvGraphicFramePr>
        <p:xfrm>
          <a:off x="7969250" y="5791200"/>
          <a:ext cx="1174750" cy="1219200"/>
        </p:xfrm>
        <a:graphic>
          <a:graphicData uri="http://schemas.openxmlformats.org/presentationml/2006/ole">
            <p:oleObj spid="_x0000_s33794" name="Microsoft Drawing" r:id="rId3" imgW="7321914" imgH="7321914" progId="">
              <p:embed/>
            </p:oleObj>
          </a:graphicData>
        </a:graphic>
      </p:graphicFrame>
      <p:sp>
        <p:nvSpPr>
          <p:cNvPr id="2" name="TextBox 1"/>
          <p:cNvSpPr txBox="1"/>
          <p:nvPr/>
        </p:nvSpPr>
        <p:spPr>
          <a:xfrm>
            <a:off x="105508" y="1274885"/>
            <a:ext cx="8886092" cy="4293483"/>
          </a:xfrm>
          <a:prstGeom prst="rect">
            <a:avLst/>
          </a:prstGeom>
          <a:noFill/>
        </p:spPr>
        <p:txBody>
          <a:bodyPr wrap="square" rtlCol="0">
            <a:spAutoFit/>
          </a:bodyPr>
          <a:lstStyle/>
          <a:p>
            <a:pPr algn="l">
              <a:lnSpc>
                <a:spcPct val="100000"/>
              </a:lnSpc>
            </a:pPr>
            <a:endParaRPr lang="en-US" sz="2400" b="1" dirty="0" smtClean="0"/>
          </a:p>
          <a:p>
            <a:pPr algn="l">
              <a:lnSpc>
                <a:spcPct val="100000"/>
              </a:lnSpc>
              <a:buFont typeface="Arial" pitchFamily="34" charset="0"/>
              <a:buChar char="•"/>
            </a:pPr>
            <a:r>
              <a:rPr lang="en-US" sz="2400" b="1" dirty="0" smtClean="0"/>
              <a:t> The next 10 months are going to be intense with peer review and selection work (Interdisciplinary science, carbon cycle science, TE, Terra/Aqua, </a:t>
            </a:r>
            <a:r>
              <a:rPr lang="en-US" sz="2400" b="1" dirty="0" err="1" smtClean="0"/>
              <a:t>Suomi</a:t>
            </a:r>
            <a:r>
              <a:rPr lang="en-US" sz="2400" b="1" dirty="0" smtClean="0"/>
              <a:t>-NPP ST, etc).</a:t>
            </a:r>
          </a:p>
          <a:p>
            <a:pPr algn="l">
              <a:lnSpc>
                <a:spcPct val="100000"/>
              </a:lnSpc>
            </a:pPr>
            <a:endParaRPr lang="en-US" sz="2400" b="1" dirty="0" smtClean="0"/>
          </a:p>
          <a:p>
            <a:pPr lvl="1">
              <a:buFont typeface="Wingdings" pitchFamily="2" charset="2"/>
              <a:buChar char="à"/>
            </a:pPr>
            <a:r>
              <a:rPr lang="en-US" sz="2400" b="1" dirty="0" smtClean="0">
                <a:sym typeface="Wingdings" pitchFamily="2" charset="2"/>
              </a:rPr>
              <a:t>Good News: Lots of opportunities to get funded!</a:t>
            </a:r>
          </a:p>
          <a:p>
            <a:pPr lvl="1"/>
            <a:endParaRPr lang="en-US" sz="900" b="1" dirty="0" smtClean="0">
              <a:sym typeface="Wingdings" pitchFamily="2" charset="2"/>
            </a:endParaRPr>
          </a:p>
          <a:p>
            <a:pPr lvl="1">
              <a:buFont typeface="Wingdings" pitchFamily="2" charset="2"/>
              <a:buChar char="à"/>
            </a:pPr>
            <a:r>
              <a:rPr lang="en-US" sz="2400" b="1" dirty="0" smtClean="0">
                <a:sym typeface="Wingdings" pitchFamily="2" charset="2"/>
              </a:rPr>
              <a:t>Bad News (sort of):  Lots of proposals to write and NASA will need lots of peer reviewers.  </a:t>
            </a:r>
          </a:p>
          <a:p>
            <a:pPr lvl="1">
              <a:buFont typeface="Wingdings" pitchFamily="2" charset="2"/>
              <a:buChar char="à"/>
            </a:pPr>
            <a:endParaRPr lang="en-US" sz="2400" b="1" dirty="0" smtClean="0">
              <a:sym typeface="Wingdings" pitchFamily="2" charset="2"/>
            </a:endParaRPr>
          </a:p>
          <a:p>
            <a:pPr lvl="1">
              <a:buFont typeface="Wingdings" pitchFamily="2" charset="2"/>
              <a:buChar char="à"/>
            </a:pPr>
            <a:r>
              <a:rPr lang="en-US" sz="2400" b="1" dirty="0" smtClean="0">
                <a:solidFill>
                  <a:srgbClr val="FF0000"/>
                </a:solidFill>
                <a:sym typeface="Wingdings" pitchFamily="2" charset="2"/>
              </a:rPr>
              <a:t>Volunteers and nominations for peer reviewers are hereby sought!</a:t>
            </a:r>
            <a:endParaRPr lang="en-US" sz="2400" b="1" dirty="0" smtClean="0">
              <a:solidFill>
                <a:srgbClr val="FF0000"/>
              </a:solidFill>
            </a:endParaRPr>
          </a:p>
        </p:txBody>
      </p:sp>
      <p:pic>
        <p:nvPicPr>
          <p:cNvPr id="4" name="Picture 3"/>
          <p:cNvPicPr>
            <a:picLocks noChangeAspect="1" noChangeArrowheads="1"/>
          </p:cNvPicPr>
          <p:nvPr/>
        </p:nvPicPr>
        <p:blipFill>
          <a:blip r:embed="rId4" cstate="print"/>
          <a:srcRect l="17" t="24438" b="59315"/>
          <a:stretch>
            <a:fillRect/>
          </a:stretch>
        </p:blipFill>
        <p:spPr bwMode="auto">
          <a:xfrm>
            <a:off x="0" y="0"/>
            <a:ext cx="9144000" cy="990600"/>
          </a:xfrm>
          <a:prstGeom prst="rect">
            <a:avLst/>
          </a:prstGeom>
          <a:noFill/>
          <a:ln w="9525">
            <a:noFill/>
            <a:miter lim="800000"/>
            <a:headEnd/>
            <a:tailEnd/>
          </a:ln>
        </p:spPr>
      </p:pic>
      <p:sp>
        <p:nvSpPr>
          <p:cNvPr id="3" name="TextBox 2"/>
          <p:cNvSpPr txBox="1"/>
          <p:nvPr/>
        </p:nvSpPr>
        <p:spPr>
          <a:xfrm>
            <a:off x="4220240" y="100357"/>
            <a:ext cx="4237960" cy="1200329"/>
          </a:xfrm>
          <a:prstGeom prst="rect">
            <a:avLst/>
          </a:prstGeom>
          <a:noFill/>
        </p:spPr>
        <p:txBody>
          <a:bodyPr wrap="square" rtlCol="0">
            <a:spAutoFit/>
          </a:bodyPr>
          <a:lstStyle/>
          <a:p>
            <a:r>
              <a:rPr lang="en-US" sz="3600" b="1" dirty="0" smtClean="0">
                <a:solidFill>
                  <a:srgbClr val="00FF00"/>
                </a:solidFill>
                <a:latin typeface="+mj-lt"/>
              </a:rPr>
              <a:t>I Need Help!</a:t>
            </a:r>
          </a:p>
          <a:p>
            <a:endParaRPr lang="en-US" sz="3600" dirty="0">
              <a:solidFill>
                <a:srgbClr val="00FF00"/>
              </a:solidFill>
              <a:latin typeface="+mj-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nvGraphicFramePr>
        <p:xfrm>
          <a:off x="7969250" y="5791200"/>
          <a:ext cx="1174750" cy="1219200"/>
        </p:xfrm>
        <a:graphic>
          <a:graphicData uri="http://schemas.openxmlformats.org/presentationml/2006/ole">
            <p:oleObj spid="_x0000_s49154" name="Microsoft Drawing" r:id="rId3" imgW="7321914" imgH="7321914" progId="">
              <p:embed/>
            </p:oleObj>
          </a:graphicData>
        </a:graphic>
      </p:graphicFrame>
      <p:sp>
        <p:nvSpPr>
          <p:cNvPr id="2" name="TextBox 1"/>
          <p:cNvSpPr txBox="1"/>
          <p:nvPr/>
        </p:nvSpPr>
        <p:spPr>
          <a:xfrm>
            <a:off x="105508" y="1014948"/>
            <a:ext cx="8886092" cy="3785652"/>
          </a:xfrm>
          <a:prstGeom prst="rect">
            <a:avLst/>
          </a:prstGeom>
          <a:noFill/>
        </p:spPr>
        <p:txBody>
          <a:bodyPr wrap="square" rtlCol="0">
            <a:spAutoFit/>
          </a:bodyPr>
          <a:lstStyle/>
          <a:p>
            <a:pPr algn="l">
              <a:lnSpc>
                <a:spcPct val="100000"/>
              </a:lnSpc>
            </a:pPr>
            <a:r>
              <a:rPr lang="en-US" sz="2400" b="1" dirty="0" smtClean="0">
                <a:latin typeface="+mn-lt"/>
              </a:rPr>
              <a:t>Name of Candidate Reviewer:</a:t>
            </a:r>
          </a:p>
          <a:p>
            <a:pPr algn="l">
              <a:lnSpc>
                <a:spcPct val="100000"/>
              </a:lnSpc>
            </a:pPr>
            <a:endParaRPr lang="en-US" sz="2400" b="1" dirty="0" smtClean="0">
              <a:latin typeface="+mn-lt"/>
            </a:endParaRPr>
          </a:p>
          <a:p>
            <a:pPr algn="l">
              <a:lnSpc>
                <a:spcPct val="100000"/>
              </a:lnSpc>
            </a:pPr>
            <a:r>
              <a:rPr lang="en-US" sz="2400" b="1" dirty="0" smtClean="0">
                <a:latin typeface="+mn-lt"/>
              </a:rPr>
              <a:t>Reviewer’s Institution:</a:t>
            </a:r>
          </a:p>
          <a:p>
            <a:pPr algn="l">
              <a:lnSpc>
                <a:spcPct val="100000"/>
              </a:lnSpc>
            </a:pPr>
            <a:endParaRPr lang="en-US" sz="2400" b="1" dirty="0" smtClean="0">
              <a:latin typeface="+mn-lt"/>
            </a:endParaRPr>
          </a:p>
          <a:p>
            <a:pPr algn="l">
              <a:lnSpc>
                <a:spcPct val="100000"/>
              </a:lnSpc>
            </a:pPr>
            <a:r>
              <a:rPr lang="en-US" sz="2400" b="1" dirty="0" smtClean="0">
                <a:latin typeface="+mn-lt"/>
              </a:rPr>
              <a:t>Reviewer’s Expertise (keywords or 1-2 sentences):</a:t>
            </a:r>
          </a:p>
          <a:p>
            <a:pPr algn="l">
              <a:lnSpc>
                <a:spcPct val="100000"/>
              </a:lnSpc>
            </a:pPr>
            <a:endParaRPr lang="en-US" sz="2400" b="1" dirty="0" smtClean="0">
              <a:latin typeface="+mn-lt"/>
            </a:endParaRPr>
          </a:p>
          <a:p>
            <a:pPr algn="l">
              <a:lnSpc>
                <a:spcPct val="100000"/>
              </a:lnSpc>
            </a:pPr>
            <a:endParaRPr lang="en-US" sz="2400" b="1" dirty="0" smtClean="0">
              <a:latin typeface="+mn-lt"/>
            </a:endParaRPr>
          </a:p>
          <a:p>
            <a:pPr algn="l">
              <a:lnSpc>
                <a:spcPct val="100000"/>
              </a:lnSpc>
            </a:pPr>
            <a:r>
              <a:rPr lang="en-US" sz="2400" b="1" dirty="0" smtClean="0">
                <a:latin typeface="+mn-lt"/>
              </a:rPr>
              <a:t>Reviewer’s Web site(optional):</a:t>
            </a:r>
          </a:p>
          <a:p>
            <a:pPr algn="l">
              <a:lnSpc>
                <a:spcPct val="100000"/>
              </a:lnSpc>
            </a:pPr>
            <a:endParaRPr lang="en-US" sz="2400" b="1" dirty="0" smtClean="0">
              <a:latin typeface="+mn-lt"/>
            </a:endParaRPr>
          </a:p>
          <a:p>
            <a:pPr algn="l">
              <a:lnSpc>
                <a:spcPct val="100000"/>
              </a:lnSpc>
            </a:pPr>
            <a:r>
              <a:rPr lang="en-US" sz="2400" b="1" dirty="0" smtClean="0">
                <a:latin typeface="+mn-lt"/>
              </a:rPr>
              <a:t>“Best Fit” Solicitation (optional)</a:t>
            </a:r>
            <a:endParaRPr lang="en-US" sz="2400" b="1" dirty="0" smtClean="0">
              <a:latin typeface="+mn-lt"/>
            </a:endParaRPr>
          </a:p>
        </p:txBody>
      </p:sp>
      <p:pic>
        <p:nvPicPr>
          <p:cNvPr id="4" name="Picture 3"/>
          <p:cNvPicPr>
            <a:picLocks noChangeAspect="1" noChangeArrowheads="1"/>
          </p:cNvPicPr>
          <p:nvPr/>
        </p:nvPicPr>
        <p:blipFill>
          <a:blip r:embed="rId4" cstate="print"/>
          <a:srcRect l="17" t="24438" b="59315"/>
          <a:stretch>
            <a:fillRect/>
          </a:stretch>
        </p:blipFill>
        <p:spPr bwMode="auto">
          <a:xfrm>
            <a:off x="0" y="0"/>
            <a:ext cx="9144000" cy="990600"/>
          </a:xfrm>
          <a:prstGeom prst="rect">
            <a:avLst/>
          </a:prstGeom>
          <a:noFill/>
          <a:ln w="9525">
            <a:noFill/>
            <a:miter lim="800000"/>
            <a:headEnd/>
            <a:tailEnd/>
          </a:ln>
        </p:spPr>
      </p:pic>
      <p:sp>
        <p:nvSpPr>
          <p:cNvPr id="3" name="TextBox 2"/>
          <p:cNvSpPr txBox="1"/>
          <p:nvPr/>
        </p:nvSpPr>
        <p:spPr>
          <a:xfrm>
            <a:off x="3686840" y="100357"/>
            <a:ext cx="4237960" cy="1200329"/>
          </a:xfrm>
          <a:prstGeom prst="rect">
            <a:avLst/>
          </a:prstGeom>
          <a:noFill/>
        </p:spPr>
        <p:txBody>
          <a:bodyPr wrap="square" rtlCol="0">
            <a:spAutoFit/>
          </a:bodyPr>
          <a:lstStyle/>
          <a:p>
            <a:r>
              <a:rPr lang="en-US" sz="3600" b="1" dirty="0" smtClean="0">
                <a:solidFill>
                  <a:srgbClr val="00FF00"/>
                </a:solidFill>
                <a:latin typeface="+mj-lt"/>
              </a:rPr>
              <a:t>Peer Reviewer Pool</a:t>
            </a:r>
            <a:endParaRPr lang="en-US" sz="3600" b="1" dirty="0" smtClean="0">
              <a:solidFill>
                <a:srgbClr val="00FF00"/>
              </a:solidFill>
              <a:latin typeface="+mj-lt"/>
            </a:endParaRPr>
          </a:p>
          <a:p>
            <a:endParaRPr lang="en-US" sz="3600" dirty="0">
              <a:solidFill>
                <a:srgbClr val="00FF00"/>
              </a:solidFill>
              <a:latin typeface="+mj-lt"/>
            </a:endParaRPr>
          </a:p>
        </p:txBody>
      </p:sp>
      <p:sp>
        <p:nvSpPr>
          <p:cNvPr id="6" name="TextBox 5"/>
          <p:cNvSpPr txBox="1"/>
          <p:nvPr/>
        </p:nvSpPr>
        <p:spPr>
          <a:xfrm>
            <a:off x="152400" y="5105400"/>
            <a:ext cx="7696200" cy="1066800"/>
          </a:xfrm>
          <a:prstGeom prst="rect">
            <a:avLst/>
          </a:prstGeom>
          <a:noFill/>
          <a:ln w="38100">
            <a:solidFill>
              <a:schemeClr val="tx1"/>
            </a:solidFill>
          </a:ln>
        </p:spPr>
        <p:txBody>
          <a:bodyPr wrap="square" rtlCol="0">
            <a:spAutoFit/>
          </a:bodyPr>
          <a:lstStyle/>
          <a:p>
            <a:r>
              <a:rPr lang="en-US" dirty="0" smtClean="0">
                <a:latin typeface="+mn-lt"/>
              </a:rPr>
              <a:t>Requisite qualifications:  PhD or equivalent experience in a relevant Earth science discipline</a:t>
            </a:r>
          </a:p>
          <a:p>
            <a:endParaRPr lang="en-US" sz="800" dirty="0" smtClean="0">
              <a:latin typeface="+mn-lt"/>
            </a:endParaRPr>
          </a:p>
          <a:p>
            <a:r>
              <a:rPr lang="en-US" dirty="0" smtClean="0">
                <a:latin typeface="+mn-lt"/>
              </a:rPr>
              <a:t>Self nominations welcome!</a:t>
            </a:r>
            <a:endParaRPr lang="en-US" dirty="0">
              <a:latin typeface="+mn-lt"/>
            </a:endParaRPr>
          </a:p>
        </p:txBody>
      </p:sp>
      <p:sp>
        <p:nvSpPr>
          <p:cNvPr id="7" name="TextBox 6"/>
          <p:cNvSpPr txBox="1"/>
          <p:nvPr/>
        </p:nvSpPr>
        <p:spPr>
          <a:xfrm>
            <a:off x="152400" y="6400800"/>
            <a:ext cx="7924800" cy="369332"/>
          </a:xfrm>
          <a:prstGeom prst="rect">
            <a:avLst/>
          </a:prstGeom>
          <a:noFill/>
        </p:spPr>
        <p:txBody>
          <a:bodyPr wrap="square" rtlCol="0">
            <a:spAutoFit/>
          </a:bodyPr>
          <a:lstStyle/>
          <a:p>
            <a:r>
              <a:rPr lang="en-US" dirty="0" smtClean="0">
                <a:solidFill>
                  <a:srgbClr val="FF0000"/>
                </a:solidFill>
                <a:latin typeface="+mn-lt"/>
                <a:sym typeface="Wingdings" pitchFamily="2" charset="2"/>
              </a:rPr>
              <a:t> </a:t>
            </a:r>
            <a:r>
              <a:rPr lang="en-US" dirty="0" smtClean="0">
                <a:solidFill>
                  <a:srgbClr val="FF0000"/>
                </a:solidFill>
                <a:latin typeface="+mn-lt"/>
              </a:rPr>
              <a:t>Send email </a:t>
            </a:r>
            <a:r>
              <a:rPr lang="en-US" dirty="0" smtClean="0">
                <a:solidFill>
                  <a:srgbClr val="FF0000"/>
                </a:solidFill>
                <a:latin typeface="+mn-lt"/>
              </a:rPr>
              <a:t>to:  </a:t>
            </a:r>
            <a:r>
              <a:rPr lang="en-US" dirty="0" smtClean="0">
                <a:latin typeface="+mn-lt"/>
                <a:hlinkClick r:id="rId5"/>
              </a:rPr>
              <a:t>libby.larson@nasa.gov</a:t>
            </a:r>
            <a:r>
              <a:rPr lang="en-US" dirty="0" smtClean="0">
                <a:latin typeface="+mn-lt"/>
              </a:rPr>
              <a:t> or </a:t>
            </a:r>
            <a:r>
              <a:rPr lang="en-US" dirty="0" smtClean="0">
                <a:latin typeface="+mn-lt"/>
                <a:hlinkClick r:id="rId6"/>
              </a:rPr>
              <a:t>diane.e.wickland@nasa.gov</a:t>
            </a:r>
            <a:r>
              <a:rPr lang="en-US" dirty="0" smtClean="0">
                <a:latin typeface="+mn-lt"/>
              </a:rPr>
              <a:t>   </a:t>
            </a:r>
            <a:endParaRPr lang="en-US" dirty="0">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p:cNvGraphicFramePr>
          <p:nvPr/>
        </p:nvGraphicFramePr>
        <p:xfrm>
          <a:off x="7969250" y="5791200"/>
          <a:ext cx="1174750" cy="1219200"/>
        </p:xfrm>
        <a:graphic>
          <a:graphicData uri="http://schemas.openxmlformats.org/presentationml/2006/ole">
            <p:oleObj spid="_x0000_s3074" name="Microsoft Drawing" r:id="rId4" imgW="7321914" imgH="7321914" progId="">
              <p:embed/>
            </p:oleObj>
          </a:graphicData>
        </a:graphic>
      </p:graphicFrame>
      <p:sp>
        <p:nvSpPr>
          <p:cNvPr id="9" name="Content Placeholder 8"/>
          <p:cNvSpPr>
            <a:spLocks noGrp="1"/>
          </p:cNvSpPr>
          <p:nvPr>
            <p:ph idx="1"/>
          </p:nvPr>
        </p:nvSpPr>
        <p:spPr>
          <a:xfrm>
            <a:off x="76200" y="1143000"/>
            <a:ext cx="9067800" cy="5562600"/>
          </a:xfrm>
        </p:spPr>
        <p:txBody>
          <a:bodyPr/>
          <a:lstStyle/>
          <a:p>
            <a:pPr marL="0" indent="0" eaLnBrk="1" hangingPunct="1">
              <a:spcBef>
                <a:spcPct val="50000"/>
              </a:spcBef>
              <a:buNone/>
            </a:pPr>
            <a:r>
              <a:rPr lang="en-US" sz="2400" b="1" u="sng" dirty="0" smtClean="0"/>
              <a:t>Budget</a:t>
            </a:r>
            <a:r>
              <a:rPr lang="en-US" sz="2400" b="1" dirty="0" smtClean="0"/>
              <a:t>:  Overall, NASA Earth Science is a priority and we are seeing a fairly stable budget that allows us to continue with our priority activities.  We did get some new work in the 2014 President’s budget (Land imaging planning, climate sensors for JPSS, etc.)</a:t>
            </a:r>
          </a:p>
          <a:p>
            <a:pPr marL="0" indent="0" eaLnBrk="1" hangingPunct="1">
              <a:spcBef>
                <a:spcPct val="50000"/>
              </a:spcBef>
              <a:buNone/>
            </a:pPr>
            <a:endParaRPr lang="en-US" sz="1400" b="1" dirty="0" smtClean="0"/>
          </a:p>
          <a:p>
            <a:pPr marL="0" indent="0" eaLnBrk="1" hangingPunct="1">
              <a:spcBef>
                <a:spcPct val="50000"/>
              </a:spcBef>
              <a:buNone/>
            </a:pPr>
            <a:r>
              <a:rPr lang="en-US" sz="2400" b="1" u="sng" dirty="0" smtClean="0"/>
              <a:t>Scientific Results</a:t>
            </a:r>
            <a:r>
              <a:rPr lang="en-US" sz="2400" b="1" dirty="0" smtClean="0"/>
              <a:t>:  Please keep us informed of major results:  publications, data products, major milestones.  We need to show progress and productivity on a near-weekly basis.</a:t>
            </a:r>
          </a:p>
          <a:p>
            <a:pPr marL="0" indent="0" eaLnBrk="1" hangingPunct="1">
              <a:spcBef>
                <a:spcPct val="50000"/>
              </a:spcBef>
              <a:buNone/>
            </a:pPr>
            <a:endParaRPr lang="en-US" sz="1400" b="1" dirty="0" smtClean="0"/>
          </a:p>
          <a:p>
            <a:pPr marL="0" indent="0" eaLnBrk="1" hangingPunct="1">
              <a:spcBef>
                <a:spcPct val="50000"/>
              </a:spcBef>
              <a:buNone/>
            </a:pPr>
            <a:r>
              <a:rPr lang="en-US" sz="2400" b="1" u="sng" dirty="0" smtClean="0"/>
              <a:t>Community Service</a:t>
            </a:r>
            <a:r>
              <a:rPr lang="en-US" sz="2400" b="1" dirty="0" smtClean="0"/>
              <a:t>:  Thank you so much for your service as a peer reviewer.  We are so thankful for and appreciative of the work you do and the value you add to our review/selection processes. </a:t>
            </a:r>
          </a:p>
          <a:p>
            <a:pPr marL="0" indent="0" eaLnBrk="1" hangingPunct="1">
              <a:spcBef>
                <a:spcPct val="50000"/>
              </a:spcBef>
              <a:buNone/>
            </a:pPr>
            <a:r>
              <a:rPr lang="en-US" sz="2800" b="1" dirty="0" smtClean="0">
                <a:solidFill>
                  <a:srgbClr val="FF0000"/>
                </a:solidFill>
                <a:sym typeface="Wingdings" pitchFamily="2" charset="2"/>
              </a:rPr>
              <a:t> </a:t>
            </a:r>
            <a:r>
              <a:rPr lang="en-US" sz="2800" b="1" dirty="0" smtClean="0">
                <a:solidFill>
                  <a:srgbClr val="FF0000"/>
                </a:solidFill>
              </a:rPr>
              <a:t>Thank you!</a:t>
            </a:r>
          </a:p>
          <a:p>
            <a:pPr marL="0" indent="0" eaLnBrk="1" hangingPunct="1">
              <a:spcBef>
                <a:spcPct val="50000"/>
              </a:spcBef>
              <a:buNone/>
            </a:pPr>
            <a:endParaRPr lang="en-US" sz="2400" b="1" dirty="0"/>
          </a:p>
        </p:txBody>
      </p:sp>
      <p:pic>
        <p:nvPicPr>
          <p:cNvPr id="8" name="Picture 3"/>
          <p:cNvPicPr>
            <a:picLocks noChangeAspect="1" noChangeArrowheads="1"/>
          </p:cNvPicPr>
          <p:nvPr/>
        </p:nvPicPr>
        <p:blipFill>
          <a:blip r:embed="rId5" cstate="print"/>
          <a:srcRect l="17" t="24438" b="59315"/>
          <a:stretch>
            <a:fillRect/>
          </a:stretch>
        </p:blipFill>
        <p:spPr bwMode="auto">
          <a:xfrm>
            <a:off x="0" y="0"/>
            <a:ext cx="9144000" cy="990600"/>
          </a:xfrm>
          <a:prstGeom prst="rect">
            <a:avLst/>
          </a:prstGeom>
          <a:noFill/>
          <a:ln w="9525">
            <a:noFill/>
            <a:miter lim="800000"/>
            <a:headEnd/>
            <a:tailEnd/>
          </a:ln>
        </p:spPr>
      </p:pic>
      <p:sp>
        <p:nvSpPr>
          <p:cNvPr id="230402" name="Rectangle 2"/>
          <p:cNvSpPr>
            <a:spLocks noChangeArrowheads="1"/>
          </p:cNvSpPr>
          <p:nvPr/>
        </p:nvSpPr>
        <p:spPr bwMode="auto">
          <a:xfrm>
            <a:off x="1219200" y="115257"/>
            <a:ext cx="8458200" cy="643766"/>
          </a:xfrm>
          <a:prstGeom prst="rect">
            <a:avLst/>
          </a:prstGeom>
          <a:noFill/>
          <a:ln w="12700">
            <a:noFill/>
            <a:miter lim="800000"/>
            <a:headEnd/>
            <a:tailEnd/>
          </a:ln>
          <a:effectLst/>
        </p:spPr>
        <p:txBody>
          <a:bodyPr lIns="90487" tIns="44450" rIns="90487" bIns="44450">
            <a:spAutoFit/>
          </a:bodyPr>
          <a:lstStyle/>
          <a:p>
            <a:pPr algn="ctr"/>
            <a:r>
              <a:rPr lang="en-US" sz="3600" b="1" dirty="0" smtClean="0">
                <a:solidFill>
                  <a:srgbClr val="00FF00"/>
                </a:solidFill>
                <a:latin typeface="+mj-lt"/>
              </a:rPr>
              <a:t>Top-Level Messages </a:t>
            </a:r>
            <a:r>
              <a:rPr lang="en-US" sz="3600" b="1" dirty="0" smtClean="0">
                <a:solidFill>
                  <a:srgbClr val="00FF00"/>
                </a:solidFill>
                <a:latin typeface="+mj-lt"/>
              </a:rPr>
              <a:t>from NASA HQ</a:t>
            </a:r>
            <a:endParaRPr lang="en-US" sz="3600" b="1" dirty="0">
              <a:solidFill>
                <a:srgbClr val="00FF00"/>
              </a:solidFill>
              <a:latin typeface="+mj-lt"/>
            </a:endParaRPr>
          </a:p>
        </p:txBody>
      </p:sp>
      <p:sp>
        <p:nvSpPr>
          <p:cNvPr id="230406" name="Text Box 6"/>
          <p:cNvSpPr txBox="1">
            <a:spLocks noChangeArrowheads="1"/>
          </p:cNvSpPr>
          <p:nvPr/>
        </p:nvSpPr>
        <p:spPr bwMode="auto">
          <a:xfrm>
            <a:off x="152400" y="914400"/>
            <a:ext cx="8763000" cy="457200"/>
          </a:xfrm>
          <a:prstGeom prst="rect">
            <a:avLst/>
          </a:prstGeom>
          <a:noFill/>
          <a:ln w="12700">
            <a:noFill/>
            <a:miter lim="800000"/>
            <a:headEnd/>
            <a:tailEnd/>
          </a:ln>
          <a:effectLst/>
        </p:spPr>
        <p:txBody>
          <a:bodyPr>
            <a:spAutoFit/>
          </a:bodyPr>
          <a:lstStyle/>
          <a:p>
            <a:pPr>
              <a:spcBef>
                <a:spcPct val="20000"/>
              </a:spcBef>
            </a:pPr>
            <a:endParaRPr lang="en-US" b="1" dirty="0">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p:cNvGraphicFramePr>
          <p:nvPr/>
        </p:nvGraphicFramePr>
        <p:xfrm>
          <a:off x="7969250" y="5791200"/>
          <a:ext cx="1174750" cy="1219200"/>
        </p:xfrm>
        <a:graphic>
          <a:graphicData uri="http://schemas.openxmlformats.org/presentationml/2006/ole">
            <p:oleObj spid="_x0000_s34818" name="Microsoft Drawing" r:id="rId4" imgW="7321914" imgH="7321914" progId="">
              <p:embed/>
            </p:oleObj>
          </a:graphicData>
        </a:graphic>
      </p:graphicFrame>
      <p:pic>
        <p:nvPicPr>
          <p:cNvPr id="8" name="Picture 3"/>
          <p:cNvPicPr>
            <a:picLocks noChangeAspect="1" noChangeArrowheads="1"/>
          </p:cNvPicPr>
          <p:nvPr/>
        </p:nvPicPr>
        <p:blipFill>
          <a:blip r:embed="rId5" cstate="print"/>
          <a:srcRect l="17" t="24438" b="59315"/>
          <a:stretch>
            <a:fillRect/>
          </a:stretch>
        </p:blipFill>
        <p:spPr bwMode="auto">
          <a:xfrm>
            <a:off x="0" y="0"/>
            <a:ext cx="9144000" cy="990600"/>
          </a:xfrm>
          <a:prstGeom prst="rect">
            <a:avLst/>
          </a:prstGeom>
          <a:noFill/>
          <a:ln w="9525">
            <a:noFill/>
            <a:miter lim="800000"/>
            <a:headEnd/>
            <a:tailEnd/>
          </a:ln>
        </p:spPr>
      </p:pic>
      <p:sp>
        <p:nvSpPr>
          <p:cNvPr id="230402" name="Rectangle 2"/>
          <p:cNvSpPr>
            <a:spLocks noChangeArrowheads="1"/>
          </p:cNvSpPr>
          <p:nvPr/>
        </p:nvSpPr>
        <p:spPr bwMode="auto">
          <a:xfrm>
            <a:off x="990600" y="115257"/>
            <a:ext cx="8458200" cy="643766"/>
          </a:xfrm>
          <a:prstGeom prst="rect">
            <a:avLst/>
          </a:prstGeom>
          <a:noFill/>
          <a:ln w="12700">
            <a:noFill/>
            <a:miter lim="800000"/>
            <a:headEnd/>
            <a:tailEnd/>
          </a:ln>
          <a:effectLst/>
        </p:spPr>
        <p:txBody>
          <a:bodyPr lIns="90487" tIns="44450" rIns="90487" bIns="44450">
            <a:spAutoFit/>
          </a:bodyPr>
          <a:lstStyle/>
          <a:p>
            <a:pPr algn="ctr"/>
            <a:r>
              <a:rPr lang="en-US" sz="3600" b="1" dirty="0" smtClean="0">
                <a:solidFill>
                  <a:srgbClr val="00FF00"/>
                </a:solidFill>
                <a:latin typeface="+mj-lt"/>
              </a:rPr>
              <a:t>Goals and Science Questions</a:t>
            </a:r>
            <a:endParaRPr lang="en-US" sz="3600" b="1" dirty="0">
              <a:solidFill>
                <a:srgbClr val="00FF00"/>
              </a:solidFill>
              <a:latin typeface="+mj-lt"/>
            </a:endParaRPr>
          </a:p>
        </p:txBody>
      </p:sp>
      <p:sp>
        <p:nvSpPr>
          <p:cNvPr id="230406" name="Text Box 6"/>
          <p:cNvSpPr txBox="1">
            <a:spLocks noChangeArrowheads="1"/>
          </p:cNvSpPr>
          <p:nvPr/>
        </p:nvSpPr>
        <p:spPr bwMode="auto">
          <a:xfrm>
            <a:off x="152400" y="914400"/>
            <a:ext cx="8763000" cy="457200"/>
          </a:xfrm>
          <a:prstGeom prst="rect">
            <a:avLst/>
          </a:prstGeom>
          <a:noFill/>
          <a:ln w="12700">
            <a:noFill/>
            <a:miter lim="800000"/>
            <a:headEnd/>
            <a:tailEnd/>
          </a:ln>
          <a:effectLst/>
        </p:spPr>
        <p:txBody>
          <a:bodyPr>
            <a:spAutoFit/>
          </a:bodyPr>
          <a:lstStyle/>
          <a:p>
            <a:pPr>
              <a:spcBef>
                <a:spcPct val="20000"/>
              </a:spcBef>
            </a:pPr>
            <a:endParaRPr lang="en-US" b="1" dirty="0">
              <a:latin typeface="Arial" charset="0"/>
            </a:endParaRPr>
          </a:p>
        </p:txBody>
      </p:sp>
      <p:sp>
        <p:nvSpPr>
          <p:cNvPr id="9" name="Content Placeholder 8"/>
          <p:cNvSpPr>
            <a:spLocks noGrp="1"/>
          </p:cNvSpPr>
          <p:nvPr>
            <p:ph idx="1"/>
          </p:nvPr>
        </p:nvSpPr>
        <p:spPr>
          <a:xfrm>
            <a:off x="76200" y="1143000"/>
            <a:ext cx="9067800" cy="5562600"/>
          </a:xfrm>
        </p:spPr>
        <p:txBody>
          <a:bodyPr/>
          <a:lstStyle/>
          <a:p>
            <a:pPr marL="0" indent="0" eaLnBrk="1" hangingPunct="1">
              <a:spcBef>
                <a:spcPct val="50000"/>
              </a:spcBef>
              <a:buNone/>
            </a:pPr>
            <a:r>
              <a:rPr lang="en-US" sz="2400" b="1" u="sng" dirty="0" smtClean="0"/>
              <a:t>Goal</a:t>
            </a:r>
            <a:r>
              <a:rPr lang="en-US" sz="2400" b="1" dirty="0" smtClean="0"/>
              <a:t>:  The goal of NASA’s Terrestrial Ecology research is to improve understanding of the structure and function of global terrestrial ecosystems, their interactions with the atmosphere and hydrosphere, and their role in the cycling of the major biogeochemical elements and water.</a:t>
            </a:r>
          </a:p>
          <a:p>
            <a:pPr marL="0" indent="0" eaLnBrk="1" hangingPunct="1">
              <a:spcBef>
                <a:spcPct val="50000"/>
              </a:spcBef>
              <a:buNone/>
            </a:pPr>
            <a:endParaRPr lang="en-US" sz="900" b="1" dirty="0" smtClean="0"/>
          </a:p>
          <a:p>
            <a:pPr eaLnBrk="1" hangingPunct="1">
              <a:buNone/>
            </a:pPr>
            <a:r>
              <a:rPr lang="en-US" sz="2400" b="1" u="sng" dirty="0" smtClean="0"/>
              <a:t>Primary Science Questions</a:t>
            </a:r>
            <a:r>
              <a:rPr lang="en-US" sz="2400" b="1" dirty="0" smtClean="0"/>
              <a:t>:</a:t>
            </a:r>
          </a:p>
          <a:p>
            <a:pPr eaLnBrk="1" hangingPunct="1">
              <a:buFontTx/>
              <a:buChar char="•"/>
            </a:pPr>
            <a:r>
              <a:rPr lang="en-US" sz="2400" b="1" i="1" dirty="0" smtClean="0"/>
              <a:t> How are global ecosystems changing?  </a:t>
            </a:r>
            <a:endParaRPr lang="en-US" sz="2400" i="1" dirty="0" smtClean="0"/>
          </a:p>
          <a:p>
            <a:pPr eaLnBrk="1" hangingPunct="1">
              <a:buFontTx/>
              <a:buChar char="•"/>
            </a:pPr>
            <a:r>
              <a:rPr lang="en-US" sz="2400" b="1" i="1" dirty="0" smtClean="0"/>
              <a:t> How do ecosystems, land cover and biogeochemical cycles respond to and affect global environmental change?</a:t>
            </a:r>
          </a:p>
          <a:p>
            <a:pPr eaLnBrk="1" hangingPunct="1">
              <a:buFontTx/>
              <a:buChar char="•"/>
            </a:pPr>
            <a:r>
              <a:rPr lang="en-US" sz="2400" b="1" i="1" dirty="0" smtClean="0"/>
              <a:t> What are the consequences of land cover and land use change for human societies and the sustainability of ecosystems?</a:t>
            </a:r>
          </a:p>
          <a:p>
            <a:pPr eaLnBrk="1" hangingPunct="1">
              <a:buFontTx/>
              <a:buChar char="•"/>
            </a:pPr>
            <a:r>
              <a:rPr lang="en-US" sz="2400" b="1" i="1" dirty="0" smtClean="0"/>
              <a:t> How will carbon cycle dynamics and terrestrial and marine ecosystems change in the future?</a:t>
            </a:r>
            <a:endParaRPr lang="en-US" sz="2400" b="1"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p:cNvGraphicFramePr>
          <p:nvPr/>
        </p:nvGraphicFramePr>
        <p:xfrm>
          <a:off x="7969250" y="5791200"/>
          <a:ext cx="1174750" cy="1219200"/>
        </p:xfrm>
        <a:graphic>
          <a:graphicData uri="http://schemas.openxmlformats.org/presentationml/2006/ole">
            <p:oleObj spid="_x0000_s4098" name="Microsoft Drawing" r:id="rId3" imgW="7321914" imgH="7321914" progId="">
              <p:embed/>
            </p:oleObj>
          </a:graphicData>
        </a:graphic>
      </p:graphicFrame>
      <p:pic>
        <p:nvPicPr>
          <p:cNvPr id="5" name="Picture 3"/>
          <p:cNvPicPr>
            <a:picLocks noChangeAspect="1" noChangeArrowheads="1"/>
          </p:cNvPicPr>
          <p:nvPr/>
        </p:nvPicPr>
        <p:blipFill>
          <a:blip r:embed="rId4"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6499225" y="6300788"/>
            <a:ext cx="1905000" cy="354012"/>
          </a:xfrm>
          <a:prstGeom prst="rect">
            <a:avLst/>
          </a:prstGeom>
        </p:spPr>
        <p:txBody>
          <a:bodyPr/>
          <a:lstStyle/>
          <a:p>
            <a:r>
              <a:rPr lang="en-US" dirty="0" smtClean="0"/>
              <a:t> </a:t>
            </a:r>
            <a:endParaRPr lang="en-US" dirty="0"/>
          </a:p>
        </p:txBody>
      </p:sp>
      <p:sp>
        <p:nvSpPr>
          <p:cNvPr id="1391618" name="Rectangle 2"/>
          <p:cNvSpPr>
            <a:spLocks noGrp="1" noChangeArrowheads="1"/>
          </p:cNvSpPr>
          <p:nvPr>
            <p:ph type="title"/>
          </p:nvPr>
        </p:nvSpPr>
        <p:spPr>
          <a:xfrm>
            <a:off x="1016768" y="-76200"/>
            <a:ext cx="8229600" cy="1143000"/>
          </a:xfrm>
        </p:spPr>
        <p:txBody>
          <a:bodyPr/>
          <a:lstStyle/>
          <a:p>
            <a:r>
              <a:rPr lang="en-US" b="1" dirty="0">
                <a:solidFill>
                  <a:srgbClr val="00FF00"/>
                </a:solidFill>
              </a:rPr>
              <a:t>  </a:t>
            </a:r>
            <a:r>
              <a:rPr lang="en-US" sz="3600" b="1" dirty="0" smtClean="0">
                <a:solidFill>
                  <a:srgbClr val="00FF00"/>
                </a:solidFill>
                <a:cs typeface="Times New Roman" pitchFamily="18" charset="0"/>
              </a:rPr>
              <a:t>NASA’s Approach to TE Research</a:t>
            </a:r>
            <a:endParaRPr lang="en-US" sz="3600" b="1" dirty="0">
              <a:solidFill>
                <a:srgbClr val="00FF00"/>
              </a:solidFill>
              <a:cs typeface="Times New Roman" pitchFamily="18" charset="0"/>
            </a:endParaRPr>
          </a:p>
        </p:txBody>
      </p:sp>
      <p:sp>
        <p:nvSpPr>
          <p:cNvPr id="1391619" name="Rectangle 3"/>
          <p:cNvSpPr>
            <a:spLocks noGrp="1" noChangeArrowheads="1"/>
          </p:cNvSpPr>
          <p:nvPr>
            <p:ph type="body" idx="1"/>
          </p:nvPr>
        </p:nvSpPr>
        <p:spPr>
          <a:xfrm>
            <a:off x="79413" y="914400"/>
            <a:ext cx="9064587" cy="5181600"/>
          </a:xfrm>
        </p:spPr>
        <p:txBody>
          <a:bodyPr/>
          <a:lstStyle/>
          <a:p>
            <a:pPr marL="0" indent="0">
              <a:buNone/>
            </a:pPr>
            <a:r>
              <a:rPr lang="en-US" sz="2400" b="1" dirty="0" smtClean="0"/>
              <a:t>NASA’s approach to investigating global ecosystems and the carbon cycle is broad-based, emphasizing NASA’s unique capabilities and strengths.  NASA research:</a:t>
            </a:r>
          </a:p>
          <a:p>
            <a:pPr marL="0" indent="0">
              <a:buNone/>
            </a:pPr>
            <a:endParaRPr lang="en-US" sz="900" dirty="0"/>
          </a:p>
          <a:p>
            <a:pPr marL="341313" indent="-341313">
              <a:spcBef>
                <a:spcPts val="0"/>
              </a:spcBef>
              <a:buClr>
                <a:schemeClr val="tx1"/>
              </a:buClr>
              <a:buSzPct val="90000"/>
              <a:buFont typeface="Wingdings" pitchFamily="2" charset="2"/>
              <a:buChar char="q"/>
            </a:pPr>
            <a:r>
              <a:rPr lang="en-US" sz="1800" dirty="0" smtClean="0"/>
              <a:t>Focuses on </a:t>
            </a:r>
            <a:r>
              <a:rPr lang="en-US" sz="1800" b="1" dirty="0" smtClean="0"/>
              <a:t>utilizing existing satellite data and developing new capabilities for space-based global observations</a:t>
            </a:r>
            <a:r>
              <a:rPr lang="en-US" sz="1800" dirty="0" smtClean="0"/>
              <a:t> of carbon stocks, primary productivity, vegetation composition, physiology, phenology, successional processes, biodiversity, and the biophysics of remote sensing these phenomena.</a:t>
            </a:r>
            <a:endParaRPr lang="en-US" sz="1800" dirty="0"/>
          </a:p>
          <a:p>
            <a:pPr marL="341313" indent="-341313">
              <a:spcBef>
                <a:spcPts val="0"/>
              </a:spcBef>
              <a:buClr>
                <a:schemeClr val="tx1"/>
              </a:buClr>
              <a:buSzPct val="90000"/>
              <a:buFont typeface="Wingdings" pitchFamily="2" charset="2"/>
              <a:buChar char="q"/>
            </a:pPr>
            <a:r>
              <a:rPr lang="en-US" sz="1800" dirty="0" smtClean="0"/>
              <a:t>Uses spatial information from </a:t>
            </a:r>
            <a:r>
              <a:rPr lang="en-US" sz="1800" b="1" dirty="0" smtClean="0"/>
              <a:t>remote sensing data to scale up </a:t>
            </a:r>
            <a:r>
              <a:rPr lang="en-US" sz="1800" dirty="0" smtClean="0"/>
              <a:t>site-based measurements to regional and global scales</a:t>
            </a:r>
          </a:p>
          <a:p>
            <a:pPr marL="341313" indent="-341313">
              <a:spcBef>
                <a:spcPts val="0"/>
              </a:spcBef>
              <a:buClr>
                <a:schemeClr val="tx1"/>
              </a:buClr>
              <a:buSzPct val="90000"/>
              <a:buFont typeface="Wingdings" pitchFamily="2" charset="2"/>
              <a:buChar char="q"/>
            </a:pPr>
            <a:r>
              <a:rPr lang="en-US" sz="1800" dirty="0" smtClean="0"/>
              <a:t>Analyzes </a:t>
            </a:r>
            <a:r>
              <a:rPr lang="en-US" sz="1800" b="1" dirty="0" smtClean="0"/>
              <a:t>time series remote sensing data records to document and understand variability and changes </a:t>
            </a:r>
            <a:r>
              <a:rPr lang="en-US" sz="1800" dirty="0" smtClean="0"/>
              <a:t>over time in ecosystems and carbon cycling</a:t>
            </a:r>
          </a:p>
          <a:p>
            <a:pPr marL="341313" indent="-341313">
              <a:spcBef>
                <a:spcPts val="0"/>
              </a:spcBef>
              <a:buClr>
                <a:schemeClr val="tx1"/>
              </a:buClr>
              <a:buSzPct val="90000"/>
              <a:buFont typeface="Wingdings" pitchFamily="2" charset="2"/>
              <a:buChar char="q"/>
            </a:pPr>
            <a:r>
              <a:rPr lang="en-US" sz="1800" dirty="0" smtClean="0"/>
              <a:t>Conducts calibration/validation of satellite data; algorithm development; </a:t>
            </a:r>
            <a:r>
              <a:rPr lang="en-US" sz="1800" b="1" dirty="0" smtClean="0"/>
              <a:t>field campaigns</a:t>
            </a:r>
            <a:r>
              <a:rPr lang="en-US" sz="1800" dirty="0" smtClean="0"/>
              <a:t>; process investigations; and data analysis/integration/assimilation</a:t>
            </a:r>
            <a:endParaRPr lang="en-US" sz="1800" dirty="0"/>
          </a:p>
          <a:p>
            <a:pPr marL="341313" indent="-341313">
              <a:spcBef>
                <a:spcPts val="0"/>
              </a:spcBef>
              <a:buClr>
                <a:schemeClr val="tx1"/>
              </a:buClr>
              <a:buSzPct val="90000"/>
              <a:buFont typeface="Wingdings" pitchFamily="2" charset="2"/>
              <a:buChar char="q"/>
            </a:pPr>
            <a:r>
              <a:rPr lang="en-US" sz="1800" dirty="0" smtClean="0"/>
              <a:t>Develops and exercises advanced, quantitative carbon and ecosystems </a:t>
            </a:r>
            <a:r>
              <a:rPr lang="en-US" sz="1800" b="1" dirty="0" smtClean="0"/>
              <a:t>models</a:t>
            </a:r>
            <a:r>
              <a:rPr lang="en-US" sz="1800" dirty="0" smtClean="0"/>
              <a:t>, data assimilation models, and coupled land-ocean-atmosphere models</a:t>
            </a:r>
          </a:p>
          <a:p>
            <a:pPr marL="341313" indent="-341313">
              <a:spcBef>
                <a:spcPts val="0"/>
              </a:spcBef>
              <a:buClr>
                <a:schemeClr val="tx1"/>
              </a:buClr>
              <a:buSzPct val="90000"/>
              <a:buFont typeface="Wingdings" pitchFamily="2" charset="2"/>
              <a:buChar char="q"/>
            </a:pPr>
            <a:r>
              <a:rPr lang="en-US" sz="1800" i="1" dirty="0" smtClean="0"/>
              <a:t>Demonstrates </a:t>
            </a:r>
            <a:r>
              <a:rPr lang="en-US" sz="1800" b="1" i="1" dirty="0" smtClean="0"/>
              <a:t>innovative uses and practical benefits </a:t>
            </a:r>
            <a:r>
              <a:rPr lang="en-US" sz="1800" i="1" dirty="0" smtClean="0"/>
              <a:t>of NASA Earth science data, scientific knowledge, and technology </a:t>
            </a:r>
          </a:p>
          <a:p>
            <a:pPr marL="341313" indent="-341313">
              <a:spcBef>
                <a:spcPts val="0"/>
              </a:spcBef>
              <a:buClr>
                <a:schemeClr val="tx1"/>
              </a:buClr>
              <a:buSzPct val="90000"/>
              <a:buFont typeface="Wingdings" pitchFamily="2" charset="2"/>
              <a:buChar char="q"/>
            </a:pPr>
            <a:r>
              <a:rPr lang="en-US" sz="1800" b="1" i="1" dirty="0" smtClean="0"/>
              <a:t>Develops and demonstrates technologies </a:t>
            </a:r>
            <a:r>
              <a:rPr lang="en-US" sz="1800" i="1" dirty="0" smtClean="0"/>
              <a:t>that enable improved future</a:t>
            </a:r>
          </a:p>
          <a:p>
            <a:pPr marL="341313" indent="-341313">
              <a:spcBef>
                <a:spcPts val="0"/>
              </a:spcBef>
              <a:buClr>
                <a:schemeClr val="tx1"/>
              </a:buClr>
              <a:buSzPct val="90000"/>
              <a:buNone/>
            </a:pPr>
            <a:r>
              <a:rPr lang="en-US" sz="1800" i="1" dirty="0" smtClean="0"/>
              <a:t> 	 capability for the nation</a:t>
            </a:r>
          </a:p>
          <a:p>
            <a:pPr marL="341313" indent="-341313">
              <a:spcBef>
                <a:spcPts val="0"/>
              </a:spcBef>
              <a:buSzPct val="90000"/>
              <a:buFont typeface="Wingdings" pitchFamily="2" charset="2"/>
              <a:buChar char="q"/>
            </a:pPr>
            <a:endParaRPr lang="en-US" sz="18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6499225" y="6300788"/>
            <a:ext cx="1905000" cy="354012"/>
          </a:xfrm>
          <a:prstGeom prst="rect">
            <a:avLst/>
          </a:prstGeom>
        </p:spPr>
        <p:txBody>
          <a:bodyPr/>
          <a:lstStyle/>
          <a:p>
            <a:r>
              <a:rPr lang="en-US" dirty="0" smtClean="0"/>
              <a:t> </a:t>
            </a:r>
            <a:endParaRPr lang="en-US" dirty="0"/>
          </a:p>
        </p:txBody>
      </p:sp>
      <p:sp>
        <p:nvSpPr>
          <p:cNvPr id="1391618" name="Rectangle 2"/>
          <p:cNvSpPr>
            <a:spLocks noGrp="1" noChangeArrowheads="1"/>
          </p:cNvSpPr>
          <p:nvPr>
            <p:ph type="title"/>
          </p:nvPr>
        </p:nvSpPr>
        <p:spPr>
          <a:xfrm>
            <a:off x="1262432" y="-152400"/>
            <a:ext cx="8229600" cy="1143000"/>
          </a:xfrm>
        </p:spPr>
        <p:txBody>
          <a:bodyPr/>
          <a:lstStyle/>
          <a:p>
            <a:r>
              <a:rPr lang="en-US" dirty="0">
                <a:solidFill>
                  <a:srgbClr val="00FF00"/>
                </a:solidFill>
              </a:rPr>
              <a:t>  </a:t>
            </a:r>
            <a:r>
              <a:rPr lang="en-US" sz="3600" b="1" dirty="0" smtClean="0">
                <a:solidFill>
                  <a:srgbClr val="00FF00"/>
                </a:solidFill>
                <a:cs typeface="Times New Roman" pitchFamily="18" charset="0"/>
              </a:rPr>
              <a:t>NASA TE Research Cooperation</a:t>
            </a:r>
            <a:endParaRPr lang="en-US" sz="3600" b="1" dirty="0">
              <a:solidFill>
                <a:srgbClr val="00FF00"/>
              </a:solidFill>
              <a:cs typeface="Times New Roman" pitchFamily="18" charset="0"/>
            </a:endParaRPr>
          </a:p>
        </p:txBody>
      </p:sp>
      <p:sp>
        <p:nvSpPr>
          <p:cNvPr id="1391619" name="Rectangle 3"/>
          <p:cNvSpPr>
            <a:spLocks noGrp="1" noChangeArrowheads="1"/>
          </p:cNvSpPr>
          <p:nvPr>
            <p:ph type="body" idx="1"/>
          </p:nvPr>
        </p:nvSpPr>
        <p:spPr>
          <a:xfrm>
            <a:off x="79413" y="990600"/>
            <a:ext cx="9064587" cy="5943600"/>
          </a:xfrm>
        </p:spPr>
        <p:txBody>
          <a:bodyPr/>
          <a:lstStyle/>
          <a:p>
            <a:pPr marL="0" indent="0">
              <a:buNone/>
            </a:pPr>
            <a:r>
              <a:rPr lang="en-US" sz="2400" b="1" dirty="0" smtClean="0"/>
              <a:t>NASA conducts its ecosystems and carbon cycle research in close coordination with other U.S. agencies, other nations, and relevant international programs. Important cooperation includes:</a:t>
            </a:r>
            <a:endParaRPr lang="en-US" sz="2400" b="1" dirty="0"/>
          </a:p>
          <a:p>
            <a:pPr>
              <a:buClr>
                <a:schemeClr val="tx1"/>
              </a:buClr>
              <a:buSzPct val="100000"/>
              <a:buFont typeface="Arial" pitchFamily="34" charset="0"/>
              <a:buChar char="•"/>
            </a:pPr>
            <a:r>
              <a:rPr lang="en-US" sz="1800" b="1" dirty="0" smtClean="0"/>
              <a:t>Close partnerships with other federal agencies </a:t>
            </a:r>
            <a:r>
              <a:rPr lang="en-US" sz="1800" dirty="0" smtClean="0"/>
              <a:t>(principally </a:t>
            </a:r>
            <a:r>
              <a:rPr lang="en-US" sz="1800" b="1" dirty="0" smtClean="0"/>
              <a:t>USDA, DOE, USGS, NOAA</a:t>
            </a:r>
            <a:r>
              <a:rPr lang="en-US" sz="1800" dirty="0" smtClean="0"/>
              <a:t>, and </a:t>
            </a:r>
            <a:r>
              <a:rPr lang="en-US" sz="1800" b="1" dirty="0" smtClean="0"/>
              <a:t>NSF</a:t>
            </a:r>
            <a:r>
              <a:rPr lang="en-US" sz="1800" dirty="0" smtClean="0"/>
              <a:t>), especially for ensuring efficient links to surface measurement networks, process studies, and decision support (coordination is primarily through the </a:t>
            </a:r>
            <a:r>
              <a:rPr lang="en-US" sz="1800" b="1" dirty="0" smtClean="0"/>
              <a:t>USGCRP; IARPC </a:t>
            </a:r>
            <a:r>
              <a:rPr lang="en-US" sz="1800" dirty="0" smtClean="0"/>
              <a:t>is beginning to play a role)</a:t>
            </a:r>
          </a:p>
          <a:p>
            <a:pPr>
              <a:buClr>
                <a:schemeClr val="tx1"/>
              </a:buClr>
              <a:buSzPct val="100000"/>
              <a:buFont typeface="Arial" pitchFamily="34" charset="0"/>
              <a:buChar char="•"/>
            </a:pPr>
            <a:r>
              <a:rPr lang="en-US" sz="1800" dirty="0" smtClean="0"/>
              <a:t>The Global Carbon Project (GCP) of </a:t>
            </a:r>
            <a:r>
              <a:rPr lang="en-US" sz="1800" b="1" dirty="0" smtClean="0"/>
              <a:t>IGBP, WCRP, IHDP; Future Earth </a:t>
            </a:r>
            <a:r>
              <a:rPr lang="en-US" sz="1800" dirty="0" smtClean="0"/>
              <a:t>is new on the horizon</a:t>
            </a:r>
          </a:p>
          <a:p>
            <a:pPr>
              <a:buClr>
                <a:schemeClr val="tx1"/>
              </a:buClr>
              <a:buSzPct val="100000"/>
              <a:buFont typeface="Arial" pitchFamily="34" charset="0"/>
              <a:buChar char="•"/>
            </a:pPr>
            <a:r>
              <a:rPr lang="en-US" sz="1800" dirty="0" smtClean="0"/>
              <a:t>The Group on Earth Observations (</a:t>
            </a:r>
            <a:r>
              <a:rPr lang="en-US" sz="1800" b="1" dirty="0" smtClean="0"/>
              <a:t>GEO</a:t>
            </a:r>
            <a:r>
              <a:rPr lang="en-US" sz="1800" dirty="0" smtClean="0"/>
              <a:t>) Carbon Community of Practice (and  GFOI and Forest Carbon Tracking Project) and the </a:t>
            </a:r>
            <a:r>
              <a:rPr lang="en-US" sz="1800" b="1" dirty="0" smtClean="0"/>
              <a:t>U.S. SilvaCarbon </a:t>
            </a:r>
            <a:r>
              <a:rPr lang="en-US" sz="1800" dirty="0" smtClean="0"/>
              <a:t>program in support Reducing Emissions from Deforestation and Forest Degradation in Developing Countries (REDD+)</a:t>
            </a:r>
          </a:p>
          <a:p>
            <a:pPr>
              <a:buClr>
                <a:schemeClr val="tx1"/>
              </a:buClr>
              <a:buSzPct val="100000"/>
              <a:buFont typeface="Arial" pitchFamily="34" charset="0"/>
              <a:buChar char="•"/>
            </a:pPr>
            <a:r>
              <a:rPr lang="en-US" sz="1800" dirty="0" smtClean="0"/>
              <a:t>The Committee for Earth Observing Satellites (</a:t>
            </a:r>
            <a:r>
              <a:rPr lang="en-US" sz="1800" b="1" dirty="0" smtClean="0"/>
              <a:t>CEOS</a:t>
            </a:r>
            <a:r>
              <a:rPr lang="en-US" sz="1800" dirty="0" smtClean="0"/>
              <a:t>) and its Carbon Task Force; virtual Constellations for Land Surface Imaging and Atmospheric Composition; and Working Groups on Calibration/Validation and Information Systems</a:t>
            </a:r>
          </a:p>
          <a:p>
            <a:pPr>
              <a:buClr>
                <a:schemeClr val="tx1"/>
              </a:buClr>
              <a:buSzPct val="100000"/>
              <a:buFont typeface="Arial" pitchFamily="34" charset="0"/>
              <a:buChar char="•"/>
            </a:pPr>
            <a:r>
              <a:rPr lang="en-US" sz="1800" dirty="0" smtClean="0"/>
              <a:t>CarbonNA for Canada-Mexico-U.S. cooperation on North American carbon dynamics</a:t>
            </a:r>
          </a:p>
        </p:txBody>
      </p:sp>
      <p:graphicFrame>
        <p:nvGraphicFramePr>
          <p:cNvPr id="6" name="Object 2"/>
          <p:cNvGraphicFramePr>
            <a:graphicFrameLocks/>
          </p:cNvGraphicFramePr>
          <p:nvPr/>
        </p:nvGraphicFramePr>
        <p:xfrm>
          <a:off x="7969250" y="5791200"/>
          <a:ext cx="1174750" cy="1219200"/>
        </p:xfrm>
        <a:graphic>
          <a:graphicData uri="http://schemas.openxmlformats.org/presentationml/2006/ole">
            <p:oleObj spid="_x0000_s5122" name="Microsoft Drawing" r:id="rId4" imgW="7321914" imgH="7321914" progId="">
              <p:embed/>
            </p:oleObj>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p:cNvGraphicFramePr>
          <p:nvPr/>
        </p:nvGraphicFramePr>
        <p:xfrm>
          <a:off x="7969250" y="5791200"/>
          <a:ext cx="1174750" cy="1219200"/>
        </p:xfrm>
        <a:graphic>
          <a:graphicData uri="http://schemas.openxmlformats.org/presentationml/2006/ole">
            <p:oleObj spid="_x0000_s6146" name="Microsoft Drawing" r:id="rId3" imgW="7321914" imgH="7321914" progId="">
              <p:embed/>
            </p:oleObj>
          </a:graphicData>
        </a:graphic>
      </p:graphicFrame>
      <p:pic>
        <p:nvPicPr>
          <p:cNvPr id="11" name="Picture 3"/>
          <p:cNvPicPr>
            <a:picLocks noChangeAspect="1" noChangeArrowheads="1"/>
          </p:cNvPicPr>
          <p:nvPr/>
        </p:nvPicPr>
        <p:blipFill>
          <a:blip r:embed="rId4"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Line 5"/>
          <p:cNvSpPr>
            <a:spLocks noChangeShapeType="1"/>
          </p:cNvSpPr>
          <p:nvPr/>
        </p:nvSpPr>
        <p:spPr bwMode="auto">
          <a:xfrm flipH="1">
            <a:off x="4549774" y="990601"/>
            <a:ext cx="22225" cy="5867400"/>
          </a:xfrm>
          <a:prstGeom prst="line">
            <a:avLst/>
          </a:prstGeom>
          <a:noFill/>
          <a:ln w="12700">
            <a:solidFill>
              <a:schemeClr val="tx1"/>
            </a:solidFill>
            <a:round/>
            <a:headEnd/>
            <a:tailEnd/>
          </a:ln>
          <a:effectLst/>
        </p:spPr>
        <p:txBody>
          <a:bodyPr/>
          <a:lstStyle/>
          <a:p>
            <a:endParaRPr lang="en-US" dirty="0"/>
          </a:p>
        </p:txBody>
      </p:sp>
      <p:sp>
        <p:nvSpPr>
          <p:cNvPr id="5" name="Line 6"/>
          <p:cNvSpPr>
            <a:spLocks noChangeShapeType="1"/>
          </p:cNvSpPr>
          <p:nvPr/>
        </p:nvSpPr>
        <p:spPr bwMode="auto">
          <a:xfrm>
            <a:off x="0" y="3948113"/>
            <a:ext cx="9144000" cy="0"/>
          </a:xfrm>
          <a:prstGeom prst="line">
            <a:avLst/>
          </a:prstGeom>
          <a:noFill/>
          <a:ln w="12700">
            <a:solidFill>
              <a:schemeClr val="tx1"/>
            </a:solidFill>
            <a:round/>
            <a:headEnd/>
            <a:tailEnd/>
          </a:ln>
          <a:effectLst/>
        </p:spPr>
        <p:txBody>
          <a:bodyPr/>
          <a:lstStyle/>
          <a:p>
            <a:endParaRPr lang="en-US" dirty="0"/>
          </a:p>
        </p:txBody>
      </p:sp>
      <p:sp>
        <p:nvSpPr>
          <p:cNvPr id="6" name="TextBox 5"/>
          <p:cNvSpPr txBox="1"/>
          <p:nvPr/>
        </p:nvSpPr>
        <p:spPr>
          <a:xfrm>
            <a:off x="2057400" y="54592"/>
            <a:ext cx="7751927" cy="646331"/>
          </a:xfrm>
          <a:prstGeom prst="rect">
            <a:avLst/>
          </a:prstGeom>
          <a:noFill/>
        </p:spPr>
        <p:txBody>
          <a:bodyPr wrap="square" rtlCol="0">
            <a:spAutoFit/>
          </a:bodyPr>
          <a:lstStyle/>
          <a:p>
            <a:r>
              <a:rPr lang="en-US" sz="3600" b="1" dirty="0" smtClean="0">
                <a:solidFill>
                  <a:srgbClr val="00FF00"/>
                </a:solidFill>
                <a:latin typeface="+mj-lt"/>
                <a:cs typeface="Times New Roman" pitchFamily="18" charset="0"/>
              </a:rPr>
              <a:t>Terrestrial Ecology Program:  Scope</a:t>
            </a:r>
            <a:endParaRPr lang="en-US" sz="3600" b="1" dirty="0">
              <a:solidFill>
                <a:srgbClr val="00FF00"/>
              </a:solidFill>
              <a:latin typeface="+mj-lt"/>
              <a:cs typeface="Times New Roman" pitchFamily="18" charset="0"/>
            </a:endParaRPr>
          </a:p>
        </p:txBody>
      </p:sp>
      <p:sp>
        <p:nvSpPr>
          <p:cNvPr id="7" name="TextBox 6"/>
          <p:cNvSpPr txBox="1"/>
          <p:nvPr/>
        </p:nvSpPr>
        <p:spPr>
          <a:xfrm>
            <a:off x="0" y="963304"/>
            <a:ext cx="4572000" cy="3077766"/>
          </a:xfrm>
          <a:prstGeom prst="rect">
            <a:avLst/>
          </a:prstGeom>
          <a:noFill/>
        </p:spPr>
        <p:txBody>
          <a:bodyPr wrap="square" rtlCol="0">
            <a:spAutoFit/>
          </a:bodyPr>
          <a:lstStyle/>
          <a:p>
            <a:pPr algn="ctr"/>
            <a:r>
              <a:rPr lang="en-US" b="1" dirty="0" smtClean="0">
                <a:latin typeface="+mn-lt"/>
              </a:rPr>
              <a:t>Goals &amp; Objectives</a:t>
            </a:r>
            <a:endParaRPr lang="en-US" sz="2000" dirty="0" smtClean="0">
              <a:latin typeface="+mj-lt"/>
            </a:endParaRPr>
          </a:p>
          <a:p>
            <a:pPr>
              <a:buClr>
                <a:srgbClr val="3333CC"/>
              </a:buClr>
              <a:buFont typeface="Arial" pitchFamily="34" charset="0"/>
              <a:buChar char="•"/>
            </a:pPr>
            <a:r>
              <a:rPr lang="en-US" dirty="0" smtClean="0">
                <a:latin typeface="+mj-lt"/>
              </a:rPr>
              <a:t> </a:t>
            </a:r>
            <a:r>
              <a:rPr lang="en-US" sz="1800" dirty="0" smtClean="0">
                <a:latin typeface="Calibri" pitchFamily="34" charset="0"/>
                <a:cs typeface="Calibri" pitchFamily="34" charset="0"/>
              </a:rPr>
              <a:t>To improve understanding of the structure and function of global terrestrial ecosystems, their interactions with the atmosphere and hydrosphere, and their role in the cycling of the major biogeochemical elements and water. </a:t>
            </a:r>
          </a:p>
          <a:p>
            <a:pPr lvl="1">
              <a:buClr>
                <a:srgbClr val="3333CC"/>
              </a:buClr>
              <a:buFont typeface="Arial" pitchFamily="34" charset="0"/>
              <a:buChar char="•"/>
            </a:pPr>
            <a:r>
              <a:rPr lang="en-US" sz="1800" dirty="0" smtClean="0">
                <a:latin typeface="Calibri" pitchFamily="34" charset="0"/>
                <a:cs typeface="Calibri" pitchFamily="34" charset="0"/>
              </a:rPr>
              <a:t> </a:t>
            </a:r>
            <a:r>
              <a:rPr lang="en-US" sz="1600" dirty="0" smtClean="0">
                <a:latin typeface="Calibri" pitchFamily="34" charset="0"/>
                <a:cs typeface="Calibri" pitchFamily="34" charset="0"/>
              </a:rPr>
              <a:t>remote sensing to observe terrestrial ecosystems/carbon and their responses</a:t>
            </a:r>
          </a:p>
          <a:p>
            <a:pPr lvl="1">
              <a:buClr>
                <a:srgbClr val="3333CC"/>
              </a:buClr>
              <a:buFont typeface="Arial" pitchFamily="34" charset="0"/>
              <a:buChar char="•"/>
            </a:pPr>
            <a:r>
              <a:rPr lang="en-US" sz="1600" dirty="0" smtClean="0">
                <a:latin typeface="Calibri" pitchFamily="34" charset="0"/>
                <a:cs typeface="Calibri" pitchFamily="34" charset="0"/>
              </a:rPr>
              <a:t> field campaigns and related process studies to elucidate ecosystem/carbon cycle function; and </a:t>
            </a:r>
          </a:p>
          <a:p>
            <a:pPr lvl="1">
              <a:buClr>
                <a:srgbClr val="3333CC"/>
              </a:buClr>
              <a:buFont typeface="Arial" pitchFamily="34" charset="0"/>
              <a:buChar char="•"/>
            </a:pPr>
            <a:r>
              <a:rPr lang="en-US" sz="1600" dirty="0" smtClean="0">
                <a:latin typeface="Calibri" pitchFamily="34" charset="0"/>
                <a:cs typeface="Calibri" pitchFamily="34" charset="0"/>
              </a:rPr>
              <a:t> modeling to analyze and predict responses </a:t>
            </a:r>
            <a:endParaRPr lang="en-US" sz="1600" dirty="0">
              <a:latin typeface="Calibri" pitchFamily="34" charset="0"/>
              <a:cs typeface="Calibri" pitchFamily="34" charset="0"/>
            </a:endParaRPr>
          </a:p>
        </p:txBody>
      </p:sp>
      <p:sp>
        <p:nvSpPr>
          <p:cNvPr id="8" name="TextBox 7"/>
          <p:cNvSpPr txBox="1"/>
          <p:nvPr/>
        </p:nvSpPr>
        <p:spPr>
          <a:xfrm>
            <a:off x="4572000" y="1066800"/>
            <a:ext cx="4495800" cy="3000821"/>
          </a:xfrm>
          <a:prstGeom prst="rect">
            <a:avLst/>
          </a:prstGeom>
          <a:noFill/>
        </p:spPr>
        <p:txBody>
          <a:bodyPr wrap="square" rtlCol="0">
            <a:spAutoFit/>
          </a:bodyPr>
          <a:lstStyle/>
          <a:p>
            <a:pPr algn="ctr"/>
            <a:r>
              <a:rPr lang="en-US" b="1" dirty="0" smtClean="0">
                <a:latin typeface="+mn-lt"/>
              </a:rPr>
              <a:t>Missions &amp; Instruments</a:t>
            </a:r>
            <a:endParaRPr lang="en-US" dirty="0" smtClean="0">
              <a:latin typeface="+mn-lt"/>
            </a:endParaRPr>
          </a:p>
          <a:p>
            <a:pPr>
              <a:spcBef>
                <a:spcPct val="10000"/>
              </a:spcBef>
              <a:buClr>
                <a:srgbClr val="3333CC"/>
              </a:buClr>
              <a:buFont typeface="Arial" pitchFamily="34" charset="0"/>
              <a:buChar char="•"/>
              <a:tabLst>
                <a:tab pos="468313" algn="l"/>
              </a:tabLst>
            </a:pPr>
            <a:r>
              <a:rPr lang="en-US" dirty="0" smtClean="0">
                <a:latin typeface="+mn-lt"/>
              </a:rPr>
              <a:t> </a:t>
            </a:r>
            <a:r>
              <a:rPr lang="en-US" sz="1800" dirty="0" smtClean="0">
                <a:latin typeface="Calibri" pitchFamily="34" charset="0"/>
                <a:cs typeface="Calibri" pitchFamily="34" charset="0"/>
              </a:rPr>
              <a:t>Systematic:  Terra/Aqua MODIS, AVHRR; SNPP/JPSS (VIIRS</a:t>
            </a:r>
            <a:r>
              <a:rPr lang="en-US" dirty="0" smtClean="0">
                <a:latin typeface="Calibri" pitchFamily="34" charset="0"/>
                <a:cs typeface="Calibri" pitchFamily="34" charset="0"/>
              </a:rPr>
              <a:t>); Landsat-8</a:t>
            </a:r>
            <a:endParaRPr lang="en-US" sz="1800" dirty="0" smtClean="0">
              <a:latin typeface="Calibri" pitchFamily="34" charset="0"/>
              <a:cs typeface="Calibri" pitchFamily="34" charset="0"/>
            </a:endParaRPr>
          </a:p>
          <a:p>
            <a:pPr>
              <a:spcBef>
                <a:spcPct val="10000"/>
              </a:spcBef>
              <a:buClr>
                <a:srgbClr val="3333CC"/>
              </a:buClr>
              <a:buFont typeface="Arial" pitchFamily="34" charset="0"/>
              <a:buChar char="•"/>
              <a:tabLst>
                <a:tab pos="468313" algn="l"/>
              </a:tabLst>
            </a:pPr>
            <a:r>
              <a:rPr lang="en-US" sz="1800" dirty="0" smtClean="0">
                <a:latin typeface="Calibri" pitchFamily="34" charset="0"/>
                <a:cs typeface="Calibri" pitchFamily="34" charset="0"/>
              </a:rPr>
              <a:t> Exploratory:  Terra MISR, ASTER, MOPITT; EO-1, OCO-2</a:t>
            </a:r>
          </a:p>
          <a:p>
            <a:pPr>
              <a:spcBef>
                <a:spcPct val="10000"/>
              </a:spcBef>
              <a:buClr>
                <a:srgbClr val="3333CC"/>
              </a:buClr>
              <a:buFont typeface="Arial" pitchFamily="34" charset="0"/>
              <a:buChar char="•"/>
              <a:tabLst>
                <a:tab pos="468313" algn="l"/>
              </a:tabLst>
            </a:pPr>
            <a:r>
              <a:rPr lang="en-US" sz="1800" dirty="0" smtClean="0">
                <a:latin typeface="Calibri" pitchFamily="34" charset="0"/>
                <a:cs typeface="Calibri" pitchFamily="34" charset="0"/>
              </a:rPr>
              <a:t>Decadal Survey:  L-band SAR (aka </a:t>
            </a:r>
            <a:r>
              <a:rPr lang="en-US" sz="1800" i="1" dirty="0" err="1" smtClean="0">
                <a:latin typeface="Calibri" pitchFamily="34" charset="0"/>
                <a:cs typeface="Calibri" pitchFamily="34" charset="0"/>
              </a:rPr>
              <a:t>DESDynI</a:t>
            </a:r>
            <a:r>
              <a:rPr lang="en-US" i="1" dirty="0" smtClean="0">
                <a:latin typeface="Calibri" pitchFamily="34" charset="0"/>
                <a:cs typeface="Calibri" pitchFamily="34" charset="0"/>
              </a:rPr>
              <a:t>)</a:t>
            </a:r>
            <a:r>
              <a:rPr lang="en-US" sz="1800" dirty="0" smtClean="0">
                <a:latin typeface="Calibri" pitchFamily="34" charset="0"/>
                <a:cs typeface="Calibri" pitchFamily="34" charset="0"/>
              </a:rPr>
              <a:t>, HyspIRI, SMAP, ICESat-2, ASCENDS, others</a:t>
            </a:r>
          </a:p>
          <a:p>
            <a:pPr>
              <a:spcBef>
                <a:spcPct val="10000"/>
              </a:spcBef>
              <a:buClr>
                <a:srgbClr val="3333CC"/>
              </a:buClr>
              <a:buFont typeface="Arial" pitchFamily="34" charset="0"/>
              <a:buChar char="•"/>
              <a:tabLst>
                <a:tab pos="468313" algn="l"/>
              </a:tabLst>
            </a:pPr>
            <a:r>
              <a:rPr lang="en-US" sz="1800" dirty="0" smtClean="0">
                <a:latin typeface="Calibri" pitchFamily="34" charset="0"/>
                <a:cs typeface="Calibri" pitchFamily="34" charset="0"/>
              </a:rPr>
              <a:t> Climate Initiative: </a:t>
            </a:r>
          </a:p>
          <a:p>
            <a:pPr>
              <a:spcBef>
                <a:spcPct val="10000"/>
              </a:spcBef>
              <a:buClr>
                <a:srgbClr val="3333CC"/>
              </a:buClr>
              <a:buFont typeface="Arial" pitchFamily="34" charset="0"/>
              <a:buChar char="•"/>
              <a:tabLst>
                <a:tab pos="468313" algn="l"/>
              </a:tabLst>
            </a:pPr>
            <a:r>
              <a:rPr lang="en-US" sz="1800" dirty="0" smtClean="0">
                <a:latin typeface="Calibri" pitchFamily="34" charset="0"/>
                <a:cs typeface="Calibri" pitchFamily="34" charset="0"/>
              </a:rPr>
              <a:t> Airborne:  AVIRIS/</a:t>
            </a:r>
            <a:r>
              <a:rPr lang="en-US" sz="1800" dirty="0" err="1" smtClean="0">
                <a:latin typeface="Calibri" pitchFamily="34" charset="0"/>
                <a:cs typeface="Calibri" pitchFamily="34" charset="0"/>
              </a:rPr>
              <a:t>AVIRISng</a:t>
            </a:r>
            <a:r>
              <a:rPr lang="en-US" sz="1800" dirty="0" smtClean="0">
                <a:latin typeface="Calibri" pitchFamily="34" charset="0"/>
                <a:cs typeface="Calibri" pitchFamily="34" charset="0"/>
              </a:rPr>
              <a:t>; users </a:t>
            </a:r>
            <a:r>
              <a:rPr lang="en-US" dirty="0" smtClean="0">
                <a:latin typeface="Calibri" pitchFamily="34" charset="0"/>
                <a:cs typeface="Calibri" pitchFamily="34" charset="0"/>
              </a:rPr>
              <a:t>of </a:t>
            </a:r>
            <a:r>
              <a:rPr lang="en-US" dirty="0" err="1" smtClean="0">
                <a:latin typeface="Calibri" pitchFamily="34" charset="0"/>
                <a:cs typeface="Calibri" pitchFamily="34" charset="0"/>
              </a:rPr>
              <a:t>lidars</a:t>
            </a:r>
            <a:r>
              <a:rPr lang="en-US" sz="1800" dirty="0" smtClean="0">
                <a:latin typeface="Calibri" pitchFamily="34" charset="0"/>
                <a:cs typeface="Calibri" pitchFamily="34" charset="0"/>
              </a:rPr>
              <a:t> and UAVSAR</a:t>
            </a:r>
            <a:endParaRPr lang="en-US" sz="1800" dirty="0">
              <a:latin typeface="Calibri" pitchFamily="34" charset="0"/>
              <a:cs typeface="Calibri" pitchFamily="34" charset="0"/>
            </a:endParaRPr>
          </a:p>
        </p:txBody>
      </p:sp>
      <p:sp>
        <p:nvSpPr>
          <p:cNvPr id="9" name="TextBox 8"/>
          <p:cNvSpPr txBox="1"/>
          <p:nvPr/>
        </p:nvSpPr>
        <p:spPr>
          <a:xfrm>
            <a:off x="0" y="3962400"/>
            <a:ext cx="4495800" cy="2862322"/>
          </a:xfrm>
          <a:prstGeom prst="rect">
            <a:avLst/>
          </a:prstGeom>
          <a:noFill/>
        </p:spPr>
        <p:txBody>
          <a:bodyPr wrap="square" rtlCol="0">
            <a:spAutoFit/>
          </a:bodyPr>
          <a:lstStyle/>
          <a:p>
            <a:pPr algn="ctr"/>
            <a:r>
              <a:rPr lang="en-US" b="1" dirty="0" smtClean="0">
                <a:latin typeface="+mn-lt"/>
              </a:rPr>
              <a:t>Funded Research (FY2013 est.: $23.6M) </a:t>
            </a:r>
            <a:endParaRPr lang="en-US" dirty="0" smtClean="0">
              <a:latin typeface="+mn-lt"/>
            </a:endParaRPr>
          </a:p>
          <a:p>
            <a:pPr>
              <a:buClr>
                <a:srgbClr val="3333CC"/>
              </a:buClr>
              <a:buFont typeface="Arial" pitchFamily="34" charset="0"/>
              <a:buChar char="•"/>
              <a:tabLst>
                <a:tab pos="3543300" algn="l"/>
              </a:tabLst>
            </a:pPr>
            <a:r>
              <a:rPr lang="en-US" sz="1800" dirty="0" smtClean="0">
                <a:latin typeface="Calibri" pitchFamily="34" charset="0"/>
                <a:cs typeface="Calibri" pitchFamily="34" charset="0"/>
              </a:rPr>
              <a:t> Terrestrial Ecology R&amp;A:  </a:t>
            </a:r>
            <a:r>
              <a:rPr lang="en-US" sz="1800" b="1" dirty="0" smtClean="0">
                <a:solidFill>
                  <a:srgbClr val="FF0000"/>
                </a:solidFill>
                <a:latin typeface="Calibri" pitchFamily="34" charset="0"/>
                <a:cs typeface="Calibri" pitchFamily="34" charset="0"/>
              </a:rPr>
              <a:t>(-$0.8M)     </a:t>
            </a:r>
            <a:r>
              <a:rPr lang="en-US" sz="1800" b="1" dirty="0" smtClean="0">
                <a:latin typeface="Calibri" pitchFamily="34" charset="0"/>
                <a:cs typeface="Calibri" pitchFamily="34" charset="0"/>
              </a:rPr>
              <a:t>	$13.1M</a:t>
            </a:r>
          </a:p>
          <a:p>
            <a:pPr lvl="1">
              <a:buClr>
                <a:srgbClr val="3333CC"/>
              </a:buClr>
              <a:buFont typeface="Arial" pitchFamily="34" charset="0"/>
              <a:buChar char="•"/>
            </a:pPr>
            <a:r>
              <a:rPr lang="en-US" sz="1800" dirty="0" smtClean="0">
                <a:latin typeface="Calibri" pitchFamily="34" charset="0"/>
                <a:cs typeface="Calibri" pitchFamily="34" charset="0"/>
              </a:rPr>
              <a:t> Carbon</a:t>
            </a:r>
          </a:p>
          <a:p>
            <a:pPr lvl="1">
              <a:buClr>
                <a:srgbClr val="3333CC"/>
              </a:buClr>
              <a:buFont typeface="Arial" pitchFamily="34" charset="0"/>
              <a:buChar char="•"/>
            </a:pPr>
            <a:r>
              <a:rPr lang="en-US" sz="1800" dirty="0" smtClean="0">
                <a:latin typeface="Calibri" pitchFamily="34" charset="0"/>
                <a:cs typeface="Calibri" pitchFamily="34" charset="0"/>
              </a:rPr>
              <a:t> Ecosystems</a:t>
            </a:r>
          </a:p>
          <a:p>
            <a:pPr lvl="1">
              <a:buClr>
                <a:srgbClr val="3333CC"/>
              </a:buClr>
              <a:buFont typeface="Arial" pitchFamily="34" charset="0"/>
              <a:buChar char="•"/>
            </a:pPr>
            <a:r>
              <a:rPr lang="en-US" sz="1800" dirty="0" smtClean="0">
                <a:latin typeface="Calibri" pitchFamily="34" charset="0"/>
                <a:cs typeface="Calibri" pitchFamily="34" charset="0"/>
              </a:rPr>
              <a:t> Remote Sensing Science</a:t>
            </a:r>
          </a:p>
          <a:p>
            <a:pPr>
              <a:buClr>
                <a:srgbClr val="3333CC"/>
              </a:buClr>
              <a:buFont typeface="Arial" pitchFamily="34" charset="0"/>
              <a:buChar char="•"/>
            </a:pPr>
            <a:r>
              <a:rPr lang="en-US" sz="1800" dirty="0" smtClean="0">
                <a:latin typeface="Calibri" pitchFamily="34" charset="0"/>
                <a:cs typeface="Calibri" pitchFamily="34" charset="0"/>
              </a:rPr>
              <a:t> Carbon Cycle Science </a:t>
            </a:r>
            <a:r>
              <a:rPr lang="en-US" sz="1800" i="1" dirty="0" smtClean="0">
                <a:latin typeface="Calibri" pitchFamily="34" charset="0"/>
                <a:cs typeface="Calibri" pitchFamily="34" charset="0"/>
              </a:rPr>
              <a:t>(+$2.1M TE)	</a:t>
            </a:r>
            <a:r>
              <a:rPr lang="en-US" sz="1800" dirty="0" smtClean="0">
                <a:latin typeface="Calibri" pitchFamily="34" charset="0"/>
                <a:cs typeface="Calibri" pitchFamily="34" charset="0"/>
              </a:rPr>
              <a:t>$ </a:t>
            </a:r>
            <a:r>
              <a:rPr lang="en-US" dirty="0" smtClean="0">
                <a:latin typeface="Calibri" pitchFamily="34" charset="0"/>
                <a:cs typeface="Calibri" pitchFamily="34" charset="0"/>
              </a:rPr>
              <a:t>1.8</a:t>
            </a:r>
            <a:r>
              <a:rPr lang="en-US" sz="1800" dirty="0" smtClean="0">
                <a:latin typeface="Calibri" pitchFamily="34" charset="0"/>
                <a:cs typeface="Calibri" pitchFamily="34" charset="0"/>
              </a:rPr>
              <a:t>M</a:t>
            </a:r>
          </a:p>
          <a:p>
            <a:pPr>
              <a:buClr>
                <a:srgbClr val="3333CC"/>
              </a:buClr>
              <a:buFont typeface="Arial" pitchFamily="34" charset="0"/>
              <a:buChar char="•"/>
            </a:pPr>
            <a:r>
              <a:rPr lang="en-US" sz="1800" dirty="0" smtClean="0">
                <a:latin typeface="Calibri" pitchFamily="34" charset="0"/>
                <a:cs typeface="Calibri" pitchFamily="34" charset="0"/>
              </a:rPr>
              <a:t> Terra/Aqua Science		$ 3.9M</a:t>
            </a:r>
          </a:p>
          <a:p>
            <a:pPr>
              <a:buClr>
                <a:srgbClr val="3333CC"/>
              </a:buClr>
              <a:buFont typeface="Arial" pitchFamily="34" charset="0"/>
              <a:buChar char="•"/>
            </a:pP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Suomi</a:t>
            </a:r>
            <a:r>
              <a:rPr lang="en-US" sz="1800" dirty="0" smtClean="0">
                <a:latin typeface="Calibri" pitchFamily="34" charset="0"/>
                <a:cs typeface="Calibri" pitchFamily="34" charset="0"/>
              </a:rPr>
              <a:t> NPP Science Team		$ 1.4M</a:t>
            </a:r>
          </a:p>
          <a:p>
            <a:pPr>
              <a:buClr>
                <a:srgbClr val="3333CC"/>
              </a:buClr>
              <a:buFont typeface="Arial" pitchFamily="34" charset="0"/>
              <a:buChar char="•"/>
            </a:pPr>
            <a:r>
              <a:rPr lang="en-US" sz="1800" dirty="0" smtClean="0">
                <a:latin typeface="Calibri" pitchFamily="34" charset="0"/>
                <a:cs typeface="Calibri" pitchFamily="34" charset="0"/>
              </a:rPr>
              <a:t> Interdisciplinary Science		$ </a:t>
            </a:r>
            <a:r>
              <a:rPr lang="en-US" dirty="0" smtClean="0">
                <a:latin typeface="Calibri" pitchFamily="34" charset="0"/>
                <a:cs typeface="Calibri" pitchFamily="34" charset="0"/>
              </a:rPr>
              <a:t>2.6</a:t>
            </a:r>
            <a:r>
              <a:rPr lang="en-US" sz="1800" dirty="0" smtClean="0">
                <a:latin typeface="Calibri" pitchFamily="34" charset="0"/>
                <a:cs typeface="Calibri" pitchFamily="34" charset="0"/>
              </a:rPr>
              <a:t>M</a:t>
            </a:r>
          </a:p>
          <a:p>
            <a:pPr>
              <a:buClr>
                <a:srgbClr val="3333CC"/>
              </a:buClr>
              <a:buFont typeface="Arial" pitchFamily="34" charset="0"/>
              <a:buChar char="•"/>
            </a:pPr>
            <a:r>
              <a:rPr lang="en-US" sz="1800" dirty="0" smtClean="0">
                <a:latin typeface="Calibri" pitchFamily="34" charset="0"/>
                <a:cs typeface="Calibri" pitchFamily="34" charset="0"/>
              </a:rPr>
              <a:t> Carbon Monitoring System </a:t>
            </a:r>
            <a:r>
              <a:rPr lang="en-US" sz="1800" i="1" dirty="0" smtClean="0">
                <a:latin typeface="Calibri" pitchFamily="34" charset="0"/>
                <a:cs typeface="Calibri" pitchFamily="34" charset="0"/>
              </a:rPr>
              <a:t>(+</a:t>
            </a:r>
            <a:r>
              <a:rPr lang="en-US" sz="1800" i="1" dirty="0" err="1" smtClean="0">
                <a:latin typeface="Calibri" pitchFamily="34" charset="0"/>
                <a:cs typeface="Calibri" pitchFamily="34" charset="0"/>
              </a:rPr>
              <a:t>tbd</a:t>
            </a:r>
            <a:r>
              <a:rPr lang="en-US" sz="1800" i="1" dirty="0" smtClean="0">
                <a:latin typeface="Calibri" pitchFamily="34" charset="0"/>
                <a:cs typeface="Calibri" pitchFamily="34" charset="0"/>
              </a:rPr>
              <a:t>)</a:t>
            </a:r>
            <a:r>
              <a:rPr lang="en-US" sz="1800" dirty="0" smtClean="0">
                <a:latin typeface="Calibri" pitchFamily="34" charset="0"/>
                <a:cs typeface="Calibri" pitchFamily="34" charset="0"/>
              </a:rPr>
              <a:t>	$ </a:t>
            </a:r>
            <a:r>
              <a:rPr lang="en-US" dirty="0" smtClean="0">
                <a:latin typeface="Calibri" pitchFamily="34" charset="0"/>
                <a:cs typeface="Calibri" pitchFamily="34" charset="0"/>
              </a:rPr>
              <a:t>0.8</a:t>
            </a:r>
            <a:r>
              <a:rPr lang="en-US" sz="1800" dirty="0" smtClean="0">
                <a:latin typeface="Calibri" pitchFamily="34" charset="0"/>
                <a:cs typeface="Calibri" pitchFamily="34" charset="0"/>
              </a:rPr>
              <a:t>M</a:t>
            </a:r>
            <a:endParaRPr lang="en-US" sz="1800" dirty="0">
              <a:latin typeface="Calibri" pitchFamily="34" charset="0"/>
              <a:cs typeface="Calibri" pitchFamily="34" charset="0"/>
            </a:endParaRPr>
          </a:p>
        </p:txBody>
      </p:sp>
      <p:sp>
        <p:nvSpPr>
          <p:cNvPr id="10" name="TextBox 9"/>
          <p:cNvSpPr txBox="1"/>
          <p:nvPr/>
        </p:nvSpPr>
        <p:spPr>
          <a:xfrm>
            <a:off x="4572000" y="3962400"/>
            <a:ext cx="4495800" cy="2862322"/>
          </a:xfrm>
          <a:prstGeom prst="rect">
            <a:avLst/>
          </a:prstGeom>
          <a:noFill/>
        </p:spPr>
        <p:txBody>
          <a:bodyPr wrap="square" rtlCol="0">
            <a:spAutoFit/>
          </a:bodyPr>
          <a:lstStyle/>
          <a:p>
            <a:pPr algn="ctr"/>
            <a:r>
              <a:rPr lang="en-US" b="1" dirty="0" smtClean="0">
                <a:latin typeface="+mn-lt"/>
              </a:rPr>
              <a:t>Key Interactions</a:t>
            </a:r>
            <a:endParaRPr lang="en-US" dirty="0" smtClean="0">
              <a:latin typeface="+mn-lt"/>
            </a:endParaRPr>
          </a:p>
          <a:p>
            <a:pPr>
              <a:buClr>
                <a:srgbClr val="3333CC"/>
              </a:buClr>
              <a:buFont typeface="Arial" pitchFamily="34" charset="0"/>
              <a:buChar char="•"/>
            </a:pPr>
            <a:r>
              <a:rPr lang="en-US" sz="1800" dirty="0" smtClean="0">
                <a:latin typeface="Calibri" pitchFamily="34" charset="0"/>
                <a:cs typeface="Calibri" pitchFamily="34" charset="0"/>
              </a:rPr>
              <a:t> ORNL DAAC, others</a:t>
            </a:r>
          </a:p>
          <a:p>
            <a:pPr>
              <a:buClr>
                <a:srgbClr val="3333CC"/>
              </a:buClr>
              <a:buFont typeface="Arial" pitchFamily="34" charset="0"/>
              <a:buChar char="•"/>
            </a:pPr>
            <a:r>
              <a:rPr lang="en-US" sz="1800" dirty="0" smtClean="0">
                <a:latin typeface="Calibri" pitchFamily="34" charset="0"/>
                <a:cs typeface="Calibri" pitchFamily="34" charset="0"/>
              </a:rPr>
              <a:t> Carbon Cycle Interagency Working Group</a:t>
            </a:r>
          </a:p>
          <a:p>
            <a:pPr>
              <a:buClr>
                <a:srgbClr val="3333CC"/>
              </a:buClr>
              <a:buFont typeface="Arial" pitchFamily="34" charset="0"/>
              <a:buChar char="•"/>
            </a:pPr>
            <a:r>
              <a:rPr lang="en-US" dirty="0" smtClean="0">
                <a:latin typeface="Calibri" pitchFamily="34" charset="0"/>
                <a:cs typeface="Calibri" pitchFamily="34" charset="0"/>
              </a:rPr>
              <a:t> </a:t>
            </a:r>
            <a:r>
              <a:rPr lang="en-US" dirty="0" smtClean="0">
                <a:latin typeface="+mn-lt"/>
              </a:rPr>
              <a:t>Interagency Arctic Research Policy Committee</a:t>
            </a:r>
            <a:endParaRPr lang="en-US" sz="1800" dirty="0" smtClean="0">
              <a:latin typeface="Calibri" pitchFamily="34" charset="0"/>
              <a:cs typeface="Calibri" pitchFamily="34" charset="0"/>
            </a:endParaRPr>
          </a:p>
          <a:p>
            <a:pPr>
              <a:buClr>
                <a:srgbClr val="3333CC"/>
              </a:buClr>
              <a:buFont typeface="Arial" pitchFamily="34" charset="0"/>
              <a:buChar char="•"/>
            </a:pPr>
            <a:r>
              <a:rPr lang="en-US" sz="1800" dirty="0" smtClean="0">
                <a:latin typeface="Calibri" pitchFamily="34" charset="0"/>
                <a:cs typeface="Calibri" pitchFamily="34" charset="0"/>
              </a:rPr>
              <a:t> USDA, NSF, DOE, NOAA</a:t>
            </a:r>
          </a:p>
          <a:p>
            <a:pPr>
              <a:buClr>
                <a:srgbClr val="3333CC"/>
              </a:buClr>
              <a:buFont typeface="Arial" pitchFamily="34" charset="0"/>
              <a:buChar char="•"/>
            </a:pPr>
            <a:r>
              <a:rPr lang="en-US" sz="1800" dirty="0" smtClean="0">
                <a:latin typeface="Calibri" pitchFamily="34" charset="0"/>
                <a:cs typeface="Calibri" pitchFamily="34" charset="0"/>
              </a:rPr>
              <a:t> GEO Carbon Community of Practice</a:t>
            </a:r>
          </a:p>
          <a:p>
            <a:pPr>
              <a:buClr>
                <a:srgbClr val="3333CC"/>
              </a:buClr>
              <a:buFont typeface="Arial" pitchFamily="34" charset="0"/>
              <a:buChar char="•"/>
            </a:pPr>
            <a:r>
              <a:rPr lang="en-US" sz="1800" dirty="0" smtClean="0">
                <a:latin typeface="Calibri" pitchFamily="34" charset="0"/>
                <a:cs typeface="Calibri" pitchFamily="34" charset="0"/>
              </a:rPr>
              <a:t> CEOS Carbon Task Force, Working        Groups and Virtual Constellations</a:t>
            </a:r>
          </a:p>
          <a:p>
            <a:pPr>
              <a:buClr>
                <a:srgbClr val="3333CC"/>
              </a:buClr>
              <a:buFont typeface="Arial" pitchFamily="34" charset="0"/>
              <a:buChar char="•"/>
            </a:pP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CarboNA</a:t>
            </a:r>
            <a:r>
              <a:rPr lang="en-US" sz="1800" dirty="0" smtClean="0">
                <a:latin typeface="Calibri" pitchFamily="34" charset="0"/>
                <a:cs typeface="Calibri" pitchFamily="34" charset="0"/>
              </a:rPr>
              <a:t> (Canada and Mexico)</a:t>
            </a:r>
            <a:endParaRPr lang="en-US" sz="18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8C439B43-2DE5-4D28-A265-B3B907089F19}" type="slidenum">
              <a:rPr lang="en-US"/>
              <a:pPr/>
              <a:t>7</a:t>
            </a:fld>
            <a:endParaRPr lang="en-US" dirty="0"/>
          </a:p>
        </p:txBody>
      </p:sp>
      <p:sp>
        <p:nvSpPr>
          <p:cNvPr id="7" name="Title 6"/>
          <p:cNvSpPr>
            <a:spLocks noGrp="1"/>
          </p:cNvSpPr>
          <p:nvPr>
            <p:ph type="title"/>
          </p:nvPr>
        </p:nvSpPr>
        <p:spPr>
          <a:xfrm>
            <a:off x="1963024" y="-89849"/>
            <a:ext cx="6212006" cy="1154373"/>
          </a:xfrm>
        </p:spPr>
        <p:txBody>
          <a:bodyPr/>
          <a:lstStyle/>
          <a:p>
            <a:pPr lvl="0"/>
            <a:r>
              <a:rPr lang="en-US" sz="3600" b="1" dirty="0" smtClean="0">
                <a:solidFill>
                  <a:srgbClr val="00FF00"/>
                </a:solidFill>
                <a:cs typeface="Times New Roman" pitchFamily="18" charset="0"/>
              </a:rPr>
              <a:t>Opportunities and Challenges</a:t>
            </a:r>
            <a:endParaRPr lang="en-US" sz="3600" dirty="0">
              <a:solidFill>
                <a:srgbClr val="00FF00"/>
              </a:solidFill>
              <a:cs typeface="Times New Roman" pitchFamily="18" charset="0"/>
            </a:endParaRPr>
          </a:p>
        </p:txBody>
      </p:sp>
      <p:graphicFrame>
        <p:nvGraphicFramePr>
          <p:cNvPr id="6" name="Object 2"/>
          <p:cNvGraphicFramePr>
            <a:graphicFrameLocks/>
          </p:cNvGraphicFramePr>
          <p:nvPr/>
        </p:nvGraphicFramePr>
        <p:xfrm>
          <a:off x="7969250" y="5791200"/>
          <a:ext cx="1174750" cy="1219200"/>
        </p:xfrm>
        <a:graphic>
          <a:graphicData uri="http://schemas.openxmlformats.org/presentationml/2006/ole">
            <p:oleObj spid="_x0000_s7170" name="Microsoft Drawing" r:id="rId4" imgW="7321914" imgH="7321914" progId="">
              <p:embed/>
            </p:oleObj>
          </a:graphicData>
        </a:graphic>
      </p:graphicFrame>
      <p:sp>
        <p:nvSpPr>
          <p:cNvPr id="8" name="Content Placeholder 7"/>
          <p:cNvSpPr>
            <a:spLocks noGrp="1"/>
          </p:cNvSpPr>
          <p:nvPr>
            <p:ph idx="1"/>
          </p:nvPr>
        </p:nvSpPr>
        <p:spPr>
          <a:xfrm>
            <a:off x="263769" y="1310055"/>
            <a:ext cx="8572500" cy="5275384"/>
          </a:xfrm>
        </p:spPr>
        <p:txBody>
          <a:bodyPr/>
          <a:lstStyle/>
          <a:p>
            <a:pPr>
              <a:buSzPct val="90000"/>
              <a:buFont typeface="Wingdings" pitchFamily="2" charset="2"/>
              <a:buChar char="q"/>
            </a:pPr>
            <a:r>
              <a:rPr lang="en-US" sz="2400" b="1" dirty="0" smtClean="0"/>
              <a:t>Arctic-Boreal Vulnerability Experiment (</a:t>
            </a:r>
            <a:r>
              <a:rPr lang="en-US" sz="2400" b="1" dirty="0" err="1" smtClean="0"/>
              <a:t>ABoVE</a:t>
            </a:r>
            <a:r>
              <a:rPr lang="en-US" sz="2400" b="1" dirty="0" smtClean="0"/>
              <a:t>): Terrestrial Ecology Program’s next field campaign (in collaboration with DOE’s NGEE, and hopefully other partners, including Canada)</a:t>
            </a:r>
          </a:p>
          <a:p>
            <a:pPr>
              <a:buSzPct val="90000"/>
              <a:buFont typeface="Wingdings" pitchFamily="2" charset="2"/>
              <a:buChar char="q"/>
            </a:pPr>
            <a:r>
              <a:rPr lang="en-US" sz="2400" b="1" dirty="0" smtClean="0"/>
              <a:t>There is a compelling call out for problem-oriented global change research with strong elements of both social and natural sciences: </a:t>
            </a:r>
            <a:r>
              <a:rPr lang="en-US" sz="2400" b="1" i="1" dirty="0" smtClean="0"/>
              <a:t>coupled human-natural systems</a:t>
            </a:r>
          </a:p>
          <a:p>
            <a:pPr>
              <a:buSzPct val="90000"/>
              <a:buFont typeface="Wingdings" pitchFamily="2" charset="2"/>
              <a:buChar char="q"/>
            </a:pPr>
            <a:r>
              <a:rPr lang="en-US" sz="2400" b="1" dirty="0" smtClean="0"/>
              <a:t>Creating and optimizing synergies across Earth science missions, field programs, data collections, basic and applied research.</a:t>
            </a:r>
          </a:p>
          <a:p>
            <a:pPr>
              <a:buSzPct val="90000"/>
              <a:buFont typeface="Wingdings" pitchFamily="2" charset="2"/>
              <a:buChar char="q"/>
            </a:pPr>
            <a:r>
              <a:rPr lang="en-US" sz="2400" b="1" dirty="0" smtClean="0"/>
              <a:t>Every year we learn more about the Earth system using satellite data, yet there is little public appreciation of these accomplishments.  We also contradict ourselves and create confusion as we learn more and confront complexity in            the tightly coupled, </a:t>
            </a:r>
            <a:r>
              <a:rPr lang="en-US" sz="2400" b="1" dirty="0" smtClean="0"/>
              <a:t>changin</a:t>
            </a:r>
            <a:r>
              <a:rPr lang="en-US" sz="2400" b="1" dirty="0" smtClean="0"/>
              <a:t>g</a:t>
            </a:r>
            <a:r>
              <a:rPr lang="en-US" sz="2400" b="1" dirty="0" smtClean="0"/>
              <a:t> </a:t>
            </a:r>
            <a:r>
              <a:rPr lang="en-US" sz="2400" b="1" dirty="0" smtClean="0"/>
              <a:t>Earth system.</a:t>
            </a:r>
          </a:p>
          <a:p>
            <a:pPr>
              <a:buSzPct val="90000"/>
              <a:buFont typeface="Wingdings" pitchFamily="2" charset="2"/>
              <a:buChar char="q"/>
            </a:pPr>
            <a:endParaRPr lang="en-US" sz="24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6" name="Slide Number Placeholder 3"/>
          <p:cNvSpPr>
            <a:spLocks noGrp="1"/>
          </p:cNvSpPr>
          <p:nvPr>
            <p:ph type="sldNum" sz="quarter" idx="10"/>
          </p:nvPr>
        </p:nvSpPr>
        <p:spPr/>
        <p:txBody>
          <a:bodyPr/>
          <a:lstStyle/>
          <a:p>
            <a:fld id="{F0C94598-B7E9-4BDB-92AA-CF30E311B921}" type="slidenum">
              <a:rPr lang="en-US"/>
              <a:pPr/>
              <a:t>8</a:t>
            </a:fld>
            <a:endParaRPr lang="en-US" dirty="0"/>
          </a:p>
        </p:txBody>
      </p:sp>
      <p:sp>
        <p:nvSpPr>
          <p:cNvPr id="1632261" name="Rectangle 5"/>
          <p:cNvSpPr>
            <a:spLocks noGrp="1" noChangeArrowheads="1"/>
          </p:cNvSpPr>
          <p:nvPr>
            <p:ph type="body" idx="1"/>
          </p:nvPr>
        </p:nvSpPr>
        <p:spPr>
          <a:xfrm>
            <a:off x="43960" y="1198563"/>
            <a:ext cx="8959362" cy="5764945"/>
          </a:xfrm>
        </p:spPr>
        <p:txBody>
          <a:bodyPr/>
          <a:lstStyle/>
          <a:p>
            <a:pPr marL="0">
              <a:lnSpc>
                <a:spcPct val="100000"/>
              </a:lnSpc>
              <a:spcBef>
                <a:spcPts val="0"/>
              </a:spcBef>
              <a:buSzPct val="90000"/>
              <a:buFont typeface="Wingdings" pitchFamily="2" charset="2"/>
              <a:buChar char="q"/>
            </a:pPr>
            <a:r>
              <a:rPr lang="en-US" sz="2400" b="1" dirty="0"/>
              <a:t>Securing the long-term time series observations of land cover, vegetation properties, </a:t>
            </a:r>
            <a:r>
              <a:rPr lang="en-US" sz="2400" b="1" dirty="0" smtClean="0"/>
              <a:t>and fire.  </a:t>
            </a:r>
            <a:r>
              <a:rPr lang="en-US" sz="2400" b="1" dirty="0" err="1" smtClean="0"/>
              <a:t>Suomi</a:t>
            </a:r>
            <a:r>
              <a:rPr lang="en-US" sz="2400" b="1" dirty="0" smtClean="0"/>
              <a:t> NPP, JPSS, and Landsat-8 are the path forward for most of these.   There are many plans yet to be made and issues to </a:t>
            </a:r>
            <a:r>
              <a:rPr lang="en-US" sz="2400" b="1" dirty="0" smtClean="0"/>
              <a:t>address . . .</a:t>
            </a:r>
            <a:endParaRPr lang="en-US" sz="2400" b="1" dirty="0" smtClean="0"/>
          </a:p>
          <a:p>
            <a:pPr marL="0">
              <a:lnSpc>
                <a:spcPct val="100000"/>
              </a:lnSpc>
              <a:spcBef>
                <a:spcPts val="0"/>
              </a:spcBef>
              <a:buSzPct val="90000"/>
              <a:buFont typeface="Wingdings" pitchFamily="2" charset="2"/>
              <a:buChar char="q"/>
            </a:pPr>
            <a:r>
              <a:rPr lang="en-US" sz="2400" b="1" dirty="0" smtClean="0"/>
              <a:t>Filling the gap in our satellite carbon observation strategy for terrestrial carbon stocks.</a:t>
            </a:r>
          </a:p>
          <a:p>
            <a:pPr marL="0">
              <a:lnSpc>
                <a:spcPct val="100000"/>
              </a:lnSpc>
              <a:spcBef>
                <a:spcPts val="0"/>
              </a:spcBef>
              <a:buSzPct val="90000"/>
              <a:buFont typeface="Wingdings" pitchFamily="2" charset="2"/>
              <a:buChar char="q"/>
            </a:pPr>
            <a:r>
              <a:rPr lang="en-US" sz="2400" b="1" dirty="0" smtClean="0"/>
              <a:t>Flying HyspIRI sometime in the foreseeable future.</a:t>
            </a:r>
          </a:p>
          <a:p>
            <a:pPr marL="0">
              <a:lnSpc>
                <a:spcPct val="100000"/>
              </a:lnSpc>
              <a:spcBef>
                <a:spcPts val="0"/>
              </a:spcBef>
              <a:buSzPct val="90000"/>
              <a:buFont typeface="Wingdings" pitchFamily="2" charset="2"/>
              <a:buChar char="q"/>
            </a:pPr>
            <a:r>
              <a:rPr lang="en-US" sz="2400" b="1" dirty="0" smtClean="0"/>
              <a:t>Prioritizing TE investments in light of these mission-related issues and challenges.</a:t>
            </a:r>
          </a:p>
          <a:p>
            <a:pPr marL="0">
              <a:lnSpc>
                <a:spcPct val="100000"/>
              </a:lnSpc>
              <a:spcBef>
                <a:spcPts val="0"/>
              </a:spcBef>
              <a:buSzPct val="90000"/>
              <a:buFont typeface="Wingdings" pitchFamily="2" charset="2"/>
              <a:buChar char="q"/>
            </a:pPr>
            <a:r>
              <a:rPr lang="en-US" sz="2400" b="1" dirty="0" smtClean="0"/>
              <a:t>Providing appropriate and useful documentation of errors and uncertainties associated with our data, data products, analyses, and model results.</a:t>
            </a:r>
          </a:p>
        </p:txBody>
      </p:sp>
      <p:sp>
        <p:nvSpPr>
          <p:cNvPr id="1632260" name="Rectangle 4"/>
          <p:cNvSpPr>
            <a:spLocks noGrp="1" noChangeArrowheads="1"/>
          </p:cNvSpPr>
          <p:nvPr>
            <p:ph type="title"/>
          </p:nvPr>
        </p:nvSpPr>
        <p:spPr>
          <a:xfrm>
            <a:off x="2023243" y="74613"/>
            <a:ext cx="4950773" cy="853435"/>
          </a:xfrm>
        </p:spPr>
        <p:txBody>
          <a:bodyPr/>
          <a:lstStyle/>
          <a:p>
            <a:r>
              <a:rPr lang="en-US" sz="3600" b="1" dirty="0" smtClean="0">
                <a:solidFill>
                  <a:srgbClr val="00FF00"/>
                </a:solidFill>
                <a:cs typeface="Times New Roman" pitchFamily="18" charset="0"/>
              </a:rPr>
              <a:t>Major Issues</a:t>
            </a:r>
            <a:endParaRPr lang="en-US" sz="3600" b="1" dirty="0">
              <a:solidFill>
                <a:srgbClr val="00FF00"/>
              </a:solidFill>
              <a:cs typeface="Times New Roman" pitchFamily="18" charset="0"/>
            </a:endParaRPr>
          </a:p>
        </p:txBody>
      </p:sp>
      <p:graphicFrame>
        <p:nvGraphicFramePr>
          <p:cNvPr id="7" name="Object 2"/>
          <p:cNvGraphicFramePr>
            <a:graphicFrameLocks/>
          </p:cNvGraphicFramePr>
          <p:nvPr/>
        </p:nvGraphicFramePr>
        <p:xfrm>
          <a:off x="7969250" y="5791200"/>
          <a:ext cx="1174750" cy="1219200"/>
        </p:xfrm>
        <a:graphic>
          <a:graphicData uri="http://schemas.openxmlformats.org/presentationml/2006/ole">
            <p:oleObj spid="_x0000_s8194" name="Microsoft Drawing" r:id="rId4" imgW="7321914" imgH="7321914" progId="">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p:cNvGraphicFramePr>
          <p:nvPr/>
        </p:nvGraphicFramePr>
        <p:xfrm>
          <a:off x="7969250" y="5791200"/>
          <a:ext cx="1174750" cy="1219200"/>
        </p:xfrm>
        <a:graphic>
          <a:graphicData uri="http://schemas.openxmlformats.org/presentationml/2006/ole">
            <p:oleObj spid="_x0000_s9218" name="Microsoft Drawing" r:id="rId3" imgW="7321914" imgH="7321914" progId="">
              <p:embed/>
            </p:oleObj>
          </a:graphicData>
        </a:graphic>
      </p:graphicFrame>
      <p:pic>
        <p:nvPicPr>
          <p:cNvPr id="5" name="Picture 3"/>
          <p:cNvPicPr>
            <a:picLocks noChangeAspect="1" noChangeArrowheads="1"/>
          </p:cNvPicPr>
          <p:nvPr/>
        </p:nvPicPr>
        <p:blipFill>
          <a:blip r:embed="rId4"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8C439B43-2DE5-4D28-A265-B3B907089F19}" type="slidenum">
              <a:rPr lang="en-US"/>
              <a:pPr/>
              <a:t>9</a:t>
            </a:fld>
            <a:endParaRPr lang="en-US" dirty="0"/>
          </a:p>
        </p:txBody>
      </p:sp>
      <p:sp>
        <p:nvSpPr>
          <p:cNvPr id="7" name="Title 6"/>
          <p:cNvSpPr>
            <a:spLocks noGrp="1"/>
          </p:cNvSpPr>
          <p:nvPr>
            <p:ph type="title"/>
          </p:nvPr>
        </p:nvSpPr>
        <p:spPr>
          <a:xfrm>
            <a:off x="1219200" y="0"/>
            <a:ext cx="8637904" cy="988325"/>
          </a:xfrm>
        </p:spPr>
        <p:txBody>
          <a:bodyPr/>
          <a:lstStyle/>
          <a:p>
            <a:pPr lvl="0"/>
            <a:r>
              <a:rPr lang="en-US" sz="3600" b="1" dirty="0" smtClean="0">
                <a:solidFill>
                  <a:srgbClr val="00FF00"/>
                </a:solidFill>
                <a:cs typeface="Times New Roman" pitchFamily="18" charset="0"/>
              </a:rPr>
              <a:t>Continuing Program Management Challenges</a:t>
            </a:r>
            <a:endParaRPr lang="en-US" sz="3600" dirty="0">
              <a:solidFill>
                <a:srgbClr val="00FF00"/>
              </a:solidFill>
              <a:cs typeface="Times New Roman" pitchFamily="18" charset="0"/>
            </a:endParaRPr>
          </a:p>
        </p:txBody>
      </p:sp>
      <p:sp>
        <p:nvSpPr>
          <p:cNvPr id="8" name="Content Placeholder 7"/>
          <p:cNvSpPr>
            <a:spLocks noGrp="1"/>
          </p:cNvSpPr>
          <p:nvPr>
            <p:ph idx="1"/>
          </p:nvPr>
        </p:nvSpPr>
        <p:spPr>
          <a:xfrm>
            <a:off x="76200" y="1481928"/>
            <a:ext cx="8753901" cy="5703624"/>
          </a:xfrm>
        </p:spPr>
        <p:txBody>
          <a:bodyPr/>
          <a:lstStyle/>
          <a:p>
            <a:pPr>
              <a:buSzPct val="90000"/>
              <a:buFont typeface="Wingdings" pitchFamily="2" charset="2"/>
              <a:buChar char="q"/>
            </a:pPr>
            <a:r>
              <a:rPr lang="en-US" sz="2400" b="1" dirty="0" smtClean="0"/>
              <a:t>Timely obligation and costing of funded projects (we have been losing funds due to “excessive” uncosted carryover every year!)  </a:t>
            </a:r>
          </a:p>
          <a:p>
            <a:pPr>
              <a:buSzPct val="90000"/>
              <a:buNone/>
            </a:pPr>
            <a:r>
              <a:rPr lang="en-US" sz="2400" b="1" dirty="0" smtClean="0"/>
              <a:t>	</a:t>
            </a:r>
            <a:r>
              <a:rPr lang="en-US" sz="2000" b="1" dirty="0" smtClean="0"/>
              <a:t>[Definition:  Costing is what happens when an institution receiving NASA funding reports back to NASA through official financial channels that that it has spent funds awarded.  If you have not spent or reported back some of your year’s allocation, that amount will be considered “uncosted.”]</a:t>
            </a:r>
          </a:p>
          <a:p>
            <a:pPr>
              <a:buSzPct val="90000"/>
              <a:buNone/>
            </a:pPr>
            <a:endParaRPr lang="en-US" sz="1800" b="1" dirty="0"/>
          </a:p>
          <a:p>
            <a:pPr>
              <a:buSzPct val="90000"/>
              <a:buNone/>
            </a:pPr>
            <a:r>
              <a:rPr lang="en-US" sz="1800" b="1" dirty="0" smtClean="0"/>
              <a:t>	</a:t>
            </a:r>
            <a:r>
              <a:rPr lang="en-US" b="1" dirty="0" smtClean="0">
                <a:solidFill>
                  <a:srgbClr val="FF0000"/>
                </a:solidFill>
                <a:cs typeface="Times New Roman" pitchFamily="18" charset="0"/>
                <a:sym typeface="Wingdings" pitchFamily="2" charset="2"/>
              </a:rPr>
              <a:t> This is serious and important because our research program is losing money every year (impacts not felt until 1-2 years into the future).  </a:t>
            </a:r>
          </a:p>
          <a:p>
            <a:pPr>
              <a:buSzPct val="90000"/>
              <a:buNone/>
            </a:pPr>
            <a:r>
              <a:rPr lang="en-US" b="1" dirty="0" smtClean="0">
                <a:solidFill>
                  <a:srgbClr val="FF0000"/>
                </a:solidFill>
                <a:cs typeface="Times New Roman" pitchFamily="18" charset="0"/>
                <a:sym typeface="Wingdings" pitchFamily="2" charset="2"/>
              </a:rPr>
              <a:t>	 We now have management’s blessing to      not restore unspent funds in future years.</a:t>
            </a:r>
            <a:endParaRPr lang="en-US" b="1" dirty="0" smtClean="0">
              <a:solidFill>
                <a:srgbClr val="FF0000"/>
              </a:solidFill>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2714</TotalTime>
  <Words>1738</Words>
  <Application>Microsoft Office PowerPoint</Application>
  <PresentationFormat>On-screen Show (4:3)</PresentationFormat>
  <Paragraphs>157</Paragraphs>
  <Slides>17</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Wingdings</vt:lpstr>
      <vt:lpstr>Times New Roman</vt:lpstr>
      <vt:lpstr>Office Theme</vt:lpstr>
      <vt:lpstr>Microsoft Drawing</vt:lpstr>
      <vt:lpstr>Slide 1</vt:lpstr>
      <vt:lpstr>Slide 2</vt:lpstr>
      <vt:lpstr>Slide 3</vt:lpstr>
      <vt:lpstr>  NASA’s Approach to TE Research</vt:lpstr>
      <vt:lpstr>  NASA TE Research Cooperation</vt:lpstr>
      <vt:lpstr>Slide 6</vt:lpstr>
      <vt:lpstr>Opportunities and Challenges</vt:lpstr>
      <vt:lpstr>Major Issues</vt:lpstr>
      <vt:lpstr>Continuing Program Management Challenges</vt:lpstr>
      <vt:lpstr>Major Program Management Challenges</vt:lpstr>
      <vt:lpstr>Science Priorities for the Future</vt:lpstr>
      <vt:lpstr>Science Priorities for the Future</vt:lpstr>
      <vt:lpstr>Terrestrial Ecology Meetings</vt:lpstr>
      <vt:lpstr>Slide 14</vt:lpstr>
      <vt:lpstr>Slide 15</vt:lpstr>
      <vt:lpstr>Slide 16</vt:lpstr>
      <vt:lpstr>Slide 17</vt:lpstr>
    </vt:vector>
  </TitlesOfParts>
  <Company>NASA/ODIN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 E Wickland</dc:creator>
  <cp:lastModifiedBy>dwicklan</cp:lastModifiedBy>
  <cp:revision>337</cp:revision>
  <dcterms:created xsi:type="dcterms:W3CDTF">2010-07-04T16:49:31Z</dcterms:created>
  <dcterms:modified xsi:type="dcterms:W3CDTF">2013-04-29T14:40:53Z</dcterms:modified>
</cp:coreProperties>
</file>