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1.bin" ContentType="application/vnd.openxmlformats-officedocument.oleObject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6" r:id="rId2"/>
    <p:sldId id="268" r:id="rId3"/>
    <p:sldId id="265" r:id="rId4"/>
    <p:sldId id="257" r:id="rId5"/>
    <p:sldId id="261" r:id="rId6"/>
    <p:sldId id="256" r:id="rId7"/>
    <p:sldId id="259" r:id="rId8"/>
    <p:sldId id="262" r:id="rId9"/>
    <p:sldId id="260" r:id="rId10"/>
    <p:sldId id="258" r:id="rId11"/>
    <p:sldId id="264" r:id="rId12"/>
    <p:sldId id="273" r:id="rId13"/>
    <p:sldId id="269" r:id="rId14"/>
    <p:sldId id="282" r:id="rId15"/>
    <p:sldId id="274" r:id="rId16"/>
    <p:sldId id="283" r:id="rId17"/>
    <p:sldId id="271" r:id="rId18"/>
    <p:sldId id="277" r:id="rId19"/>
    <p:sldId id="278" r:id="rId20"/>
    <p:sldId id="28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01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79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74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87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68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1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0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71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623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7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81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F795-1D72-3A4C-82EC-E81B15EC47B8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F9BC-5C98-A04A-BED9-8F1AFAB67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2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00" y="1060449"/>
            <a:ext cx="6400800" cy="3114675"/>
          </a:xfrm>
        </p:spPr>
        <p:txBody>
          <a:bodyPr>
            <a:normAutofit fontScale="70000" lnSpcReduction="20000"/>
          </a:bodyPr>
          <a:lstStyle/>
          <a:p>
            <a:r>
              <a:rPr lang="en-US" sz="3800" i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Decadal Survey, aka</a:t>
            </a:r>
          </a:p>
          <a:p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Earth Science and Applications from space: National Imperatives for the Next Decade and Beyond</a:t>
            </a:r>
          </a:p>
          <a:p>
            <a:endParaRPr lang="en-US" sz="23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National Research Council, 2007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www.nap.edu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catalog.php?record_id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=11820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402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Outreach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16" y="0"/>
            <a:ext cx="651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07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5849" y="2034833"/>
            <a:ext cx="67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BIG deal!</a:t>
            </a:r>
          </a:p>
          <a:p>
            <a:endParaRPr lang="en-US" sz="2400" dirty="0"/>
          </a:p>
          <a:p>
            <a:r>
              <a:rPr lang="en-US" sz="2400" dirty="0" smtClean="0"/>
              <a:t>	-The DS determined NASA strategy and investment for a decade, and will influence it for longer!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2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Prior engagement is essential</a:t>
            </a:r>
          </a:p>
          <a:p>
            <a:pPr lvl="1"/>
            <a:r>
              <a:rPr lang="en-US" dirty="0" smtClean="0"/>
              <a:t>By the time the RFI (or equivalent) for concepts appears, concepts need to have been explored, technology evaluated, and some degree of community support generated.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 consensus on requirements for new observations is critical.</a:t>
            </a:r>
          </a:p>
          <a:p>
            <a:pPr lvl="1"/>
            <a:r>
              <a:rPr lang="en-US" dirty="0" smtClean="0"/>
              <a:t>Talk to your friendly neighborhood NASA center or University-based engineering groups to find out what new technologies may be available.</a:t>
            </a:r>
          </a:p>
          <a:p>
            <a:pPr lvl="1"/>
            <a:r>
              <a:rPr lang="en-US" dirty="0" smtClean="0"/>
              <a:t>I “believe” many program officials have ways of supporting community workshops towards the 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1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job is not done until it is done… Continuing community engagement is critical</a:t>
            </a:r>
          </a:p>
          <a:p>
            <a:pPr lvl="1"/>
            <a:r>
              <a:rPr lang="en-US" dirty="0" smtClean="0"/>
              <a:t>The task is not complete when the report is delivered.</a:t>
            </a:r>
          </a:p>
          <a:p>
            <a:pPr lvl="1"/>
            <a:r>
              <a:rPr lang="en-US" dirty="0" smtClean="0"/>
              <a:t>Many factors influence the implementation of the DS, updated costs, risk, administration policy.</a:t>
            </a:r>
          </a:p>
          <a:p>
            <a:pPr lvl="1"/>
            <a:r>
              <a:rPr lang="en-US" dirty="0" smtClean="0"/>
              <a:t>As a result, the transfer function from the DS to the NASA implementation is complex.</a:t>
            </a:r>
          </a:p>
          <a:p>
            <a:pPr lvl="1"/>
            <a:r>
              <a:rPr lang="en-US" dirty="0" smtClean="0"/>
              <a:t>The DS panels are disbanded when the report is delivered, so the stakeholders in missions are on their own for advocacy.</a:t>
            </a:r>
          </a:p>
          <a:p>
            <a:pPr lvl="1"/>
            <a:r>
              <a:rPr lang="en-US" dirty="0" smtClean="0"/>
              <a:t>Without that advocacy, NASA can only interpret the written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9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community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9940"/>
            <a:ext cx="8229600" cy="1475116"/>
          </a:xfrm>
        </p:spPr>
        <p:txBody>
          <a:bodyPr>
            <a:noAutofit/>
          </a:bodyPr>
          <a:lstStyle/>
          <a:p>
            <a:r>
              <a:rPr lang="en-US" sz="1800" dirty="0"/>
              <a:t>R</a:t>
            </a:r>
            <a:r>
              <a:rPr lang="en-US" sz="1800" dirty="0" smtClean="0"/>
              <a:t>obust discussion</a:t>
            </a:r>
          </a:p>
          <a:p>
            <a:r>
              <a:rPr lang="en-US" sz="1800" dirty="0" smtClean="0"/>
              <a:t>Decisions</a:t>
            </a:r>
          </a:p>
          <a:p>
            <a:r>
              <a:rPr lang="en-US" sz="1800" dirty="0" smtClean="0"/>
              <a:t>Community support for the decisions</a:t>
            </a:r>
          </a:p>
          <a:p>
            <a:r>
              <a:rPr lang="en-US" sz="1800" dirty="0" smtClean="0"/>
              <a:t>Keep the blood behind closed doors-backbiting after the decisions hurts everybody.</a:t>
            </a:r>
          </a:p>
          <a:p>
            <a:r>
              <a:rPr lang="en-US" sz="1800" dirty="0" smtClean="0"/>
              <a:t>Effective communities learn how to make and stick with hard decisions.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97152" y="3244334"/>
            <a:ext cx="294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advance TE science in DS-2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7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552"/>
            <a:ext cx="8229600" cy="18831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Earth Science and Applications from Space </a:t>
            </a:r>
            <a:br>
              <a:rPr lang="en-US" sz="3600" dirty="0"/>
            </a:br>
            <a:r>
              <a:rPr lang="en-US" sz="3600" i="1" dirty="0"/>
              <a:t>A Midterm Assessment of NASA’s Implementation of the Decadal Survey 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65586" y="1778000"/>
            <a:ext cx="6551448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COMMITTEE ON THE ASSESSMENT OF NASA’S EARTH SCIENCE PROGRAM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200" dirty="0"/>
              <a:t>DENNIS L. HARTMANN, University of Washington, Chair</a:t>
            </a:r>
            <a:br>
              <a:rPr lang="en-US" sz="1200" dirty="0"/>
            </a:br>
            <a:r>
              <a:rPr lang="en-US" sz="1200" dirty="0"/>
              <a:t>MARK R. ABBOTT, Oregon State University</a:t>
            </a:r>
            <a:br>
              <a:rPr lang="en-US" sz="1200" dirty="0"/>
            </a:br>
            <a:r>
              <a:rPr lang="en-US" sz="1200" dirty="0"/>
              <a:t>RICHARD A. ANTHES, University Corporation for Atmospheric Research</a:t>
            </a:r>
            <a:br>
              <a:rPr lang="en-US" sz="1200" dirty="0"/>
            </a:br>
            <a:r>
              <a:rPr lang="en-US" sz="1200" dirty="0"/>
              <a:t>PHILIP E. ARDANUY, Raytheon Intelligence and Information Systems</a:t>
            </a:r>
            <a:br>
              <a:rPr lang="en-US" sz="1200" dirty="0"/>
            </a:br>
            <a:r>
              <a:rPr lang="en-US" sz="1200" dirty="0"/>
              <a:t>STACEY W. BOLAND, Jet Propulsion Laboratory</a:t>
            </a:r>
            <a:br>
              <a:rPr lang="en-US" sz="1200" dirty="0"/>
            </a:br>
            <a:r>
              <a:rPr lang="en-US" sz="1200" dirty="0"/>
              <a:t>ANTONIO J. BUSALACCHI, JR., University of Maryland</a:t>
            </a:r>
            <a:br>
              <a:rPr lang="en-US" sz="1200" dirty="0"/>
            </a:br>
            <a:r>
              <a:rPr lang="en-US" sz="1200" dirty="0"/>
              <a:t>ANNY CAZENAVE, Centre National </a:t>
            </a:r>
            <a:r>
              <a:rPr lang="en-US" sz="1200" dirty="0" err="1"/>
              <a:t>d’Etudes</a:t>
            </a:r>
            <a:r>
              <a:rPr lang="en-US" sz="1200" dirty="0"/>
              <a:t> </a:t>
            </a:r>
            <a:r>
              <a:rPr lang="en-US" sz="1200" dirty="0" err="1" smtClean="0"/>
              <a:t>Spatiales</a:t>
            </a:r>
            <a:r>
              <a:rPr lang="en-US" sz="1200" dirty="0" smtClean="0"/>
              <a:t>, </a:t>
            </a:r>
            <a:r>
              <a:rPr lang="en-US" sz="1200" dirty="0"/>
              <a:t>France</a:t>
            </a:r>
            <a:br>
              <a:rPr lang="en-US" sz="1200" dirty="0"/>
            </a:br>
            <a:r>
              <a:rPr lang="en-US" sz="1200" dirty="0"/>
              <a:t>RUTH </a:t>
            </a:r>
            <a:r>
              <a:rPr lang="en-US" sz="1200" dirty="0" err="1"/>
              <a:t>DeFRIES</a:t>
            </a:r>
            <a:r>
              <a:rPr lang="en-US" sz="1200" dirty="0"/>
              <a:t>, Columbia University</a:t>
            </a:r>
            <a:br>
              <a:rPr lang="en-US" sz="1200" dirty="0"/>
            </a:br>
            <a:r>
              <a:rPr lang="en-US" sz="1200" dirty="0"/>
              <a:t>LEE-LUENG FU, Jet Propulsion Laboratory</a:t>
            </a:r>
            <a:br>
              <a:rPr lang="en-US" sz="1200" dirty="0"/>
            </a:br>
            <a:r>
              <a:rPr lang="en-US" sz="1200" dirty="0"/>
              <a:t>BRADFORD H. HAGER, Massachusetts Institute of Technology</a:t>
            </a:r>
            <a:br>
              <a:rPr lang="en-US" sz="1200" dirty="0"/>
            </a:br>
            <a:r>
              <a:rPr lang="en-US" sz="1200" dirty="0"/>
              <a:t>ALLEN HUANG, University of Wisconsin, Madison</a:t>
            </a:r>
            <a:br>
              <a:rPr lang="en-US" sz="1200" dirty="0"/>
            </a:br>
            <a:r>
              <a:rPr lang="en-US" sz="1200" dirty="0"/>
              <a:t>ANTHONY C. JANETOS, University of Maryland and Pacific Northwest National Laboratory </a:t>
            </a:r>
            <a:endParaRPr lang="en-US" sz="1200" dirty="0" smtClean="0"/>
          </a:p>
          <a:p>
            <a:r>
              <a:rPr lang="en-US" sz="1200" dirty="0" smtClean="0"/>
              <a:t>DENNIS </a:t>
            </a:r>
            <a:r>
              <a:rPr lang="en-US" sz="1200" dirty="0"/>
              <a:t>P. LETTENMAIER, University of Washington</a:t>
            </a:r>
            <a:br>
              <a:rPr lang="en-US" sz="1200" dirty="0"/>
            </a:br>
            <a:r>
              <a:rPr lang="en-US" sz="1200" dirty="0"/>
              <a:t>JENNIFER A. LOGAN, Harvard University</a:t>
            </a:r>
            <a:br>
              <a:rPr lang="en-US" sz="1200" dirty="0"/>
            </a:br>
            <a:r>
              <a:rPr lang="en-US" sz="1200" dirty="0"/>
              <a:t>MOLLY K. MACAULEY, Resources for the </a:t>
            </a:r>
            <a:r>
              <a:rPr lang="en-US" sz="1200" dirty="0" err="1" smtClean="0"/>
              <a:t>FutureANNE</a:t>
            </a:r>
            <a:r>
              <a:rPr lang="en-US" sz="1200" dirty="0"/>
              <a:t>. W. NOLIN, Oregon State University</a:t>
            </a:r>
            <a:br>
              <a:rPr lang="en-US" sz="1200" dirty="0"/>
            </a:br>
            <a:r>
              <a:rPr lang="en-US" sz="1200" dirty="0"/>
              <a:t>JOYCE E. PENNER, University of Michigan</a:t>
            </a:r>
            <a:br>
              <a:rPr lang="en-US" sz="1200" dirty="0"/>
            </a:br>
            <a:r>
              <a:rPr lang="en-US" sz="1200" dirty="0"/>
              <a:t>MICHAEL J. PRATHER, University of California, Irvine</a:t>
            </a:r>
            <a:br>
              <a:rPr lang="en-US" sz="1200" dirty="0"/>
            </a:br>
            <a:r>
              <a:rPr lang="en-US" sz="1200" dirty="0"/>
              <a:t>DAVID S. SCHIMEL, National Ecological Observatory Network, Inc.</a:t>
            </a:r>
            <a:br>
              <a:rPr lang="en-US" sz="1200" dirty="0"/>
            </a:br>
            <a:r>
              <a:rPr lang="en-US" sz="1200" dirty="0"/>
              <a:t>WILLIAM F. TOWNSEND, Independent Consultant, Annapolis, Maryland</a:t>
            </a:r>
            <a:br>
              <a:rPr lang="en-US" sz="1200" dirty="0"/>
            </a:br>
            <a:r>
              <a:rPr lang="en-US" sz="1200" dirty="0"/>
              <a:t>THOMAS H. VONDER HAAR, Colorado State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Statement of Task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NASA’s current program addresses the strategies, goals and </a:t>
            </a:r>
            <a:r>
              <a:rPr lang="en-US" dirty="0" smtClean="0"/>
              <a:t>priorities</a:t>
            </a:r>
          </a:p>
          <a:p>
            <a:r>
              <a:rPr lang="en-US" dirty="0" smtClean="0"/>
              <a:t>Progress </a:t>
            </a:r>
            <a:r>
              <a:rPr lang="en-US" dirty="0"/>
              <a:t>towards realizing these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In </a:t>
            </a:r>
            <a:r>
              <a:rPr lang="en-US" dirty="0"/>
              <a:t>the context of current and forecast resources, any actions that could be taken to optimize the science value of the program.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84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recommendations: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NASA </a:t>
            </a:r>
            <a:r>
              <a:rPr lang="en-US" b="1" dirty="0"/>
              <a:t>responded favorably and aggressively to the 2007 decadal survey, embracing its overall recommendations for Earth observations </a:t>
            </a:r>
            <a:r>
              <a:rPr lang="en-US" b="1" dirty="0" smtClean="0"/>
              <a:t>(</a:t>
            </a:r>
            <a:r>
              <a:rPr lang="en-US" b="1" i="1" dirty="0" smtClean="0"/>
              <a:t>well done</a:t>
            </a:r>
            <a:r>
              <a:rPr lang="en-US" b="1" dirty="0" smtClean="0"/>
              <a:t>)…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------------------------------------------------------------------------------</a:t>
            </a:r>
          </a:p>
          <a:p>
            <a:r>
              <a:rPr lang="en-US" b="1" dirty="0" smtClean="0"/>
              <a:t>NASA’s </a:t>
            </a:r>
            <a:r>
              <a:rPr lang="en-US" b="1" dirty="0"/>
              <a:t>Earth Science Division (ESD) should implement its missions via a cost-constrained approach, </a:t>
            </a:r>
            <a:r>
              <a:rPr lang="en-US" b="1" dirty="0" smtClean="0"/>
              <a:t>(</a:t>
            </a:r>
            <a:r>
              <a:rPr lang="en-US" b="1" i="1" dirty="0" smtClean="0"/>
              <a:t>build to cost, not requirements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b="1" dirty="0"/>
              <a:t>NASA’s ESD should interpret the 2007 decadal survey’s estimates of mission costs as an </a:t>
            </a:r>
            <a:r>
              <a:rPr lang="en-US" b="1" dirty="0" smtClean="0"/>
              <a:t>expression </a:t>
            </a:r>
            <a:r>
              <a:rPr lang="en-US" b="1" dirty="0"/>
              <a:t>of the relative level of </a:t>
            </a:r>
            <a:r>
              <a:rPr lang="en-US" b="1" dirty="0" smtClean="0"/>
              <a:t>investment (</a:t>
            </a:r>
            <a:r>
              <a:rPr lang="en-US" b="1" i="1" dirty="0" smtClean="0"/>
              <a:t>maintain science balance</a:t>
            </a:r>
            <a:r>
              <a:rPr lang="en-US" b="1" dirty="0" smtClean="0"/>
              <a:t>)…</a:t>
            </a:r>
          </a:p>
          <a:p>
            <a:r>
              <a:rPr lang="en-US" b="1" dirty="0"/>
              <a:t>NASA’s ESD should establish a cross-mission Earth system science and engineering team to advise NASA on execution of the broad suite of decadal survey missions within the </a:t>
            </a:r>
            <a:r>
              <a:rPr lang="en-US" b="1" dirty="0" smtClean="0"/>
              <a:t>interdisciplinary </a:t>
            </a:r>
            <a:r>
              <a:rPr lang="en-US" b="1" dirty="0"/>
              <a:t>context </a:t>
            </a:r>
            <a:r>
              <a:rPr lang="en-US" b="1" dirty="0" smtClean="0"/>
              <a:t>(</a:t>
            </a:r>
            <a:r>
              <a:rPr lang="en-US" b="1" i="1" dirty="0" smtClean="0"/>
              <a:t>make decisions in a broad science context, not </a:t>
            </a:r>
            <a:r>
              <a:rPr lang="en-US" b="1" i="1" dirty="0" err="1" smtClean="0"/>
              <a:t>stovepiped</a:t>
            </a:r>
            <a:r>
              <a:rPr lang="en-US" b="1" i="1" dirty="0" smtClean="0"/>
              <a:t>.  The committee was VERY concerned about managing mission-by-mission with no overarching science strategy</a:t>
            </a:r>
            <a:r>
              <a:rPr lang="en-US" b="1" dirty="0" smtClean="0"/>
              <a:t>)…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1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 Challenges for TE:</a:t>
            </a:r>
            <a:br>
              <a:rPr lang="en-US" dirty="0" smtClean="0"/>
            </a:br>
            <a:r>
              <a:rPr lang="en-US" sz="1600" i="1" dirty="0" smtClean="0"/>
              <a:t>Just my personal take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2405" y="1988935"/>
            <a:ext cx="88284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Functional diversity: global observations, models and theory.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Global distributions of biomass, plant properties.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Closing the terrestrial carbon budget using global NEE, GPP and biomass from space.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Constraining carbon-climate-water feedbacks, </a:t>
            </a:r>
            <a:r>
              <a:rPr lang="en-US" sz="2800" dirty="0" smtClean="0">
                <a:latin typeface="Symbol" charset="2"/>
                <a:cs typeface="Symbol" charset="2"/>
              </a:rPr>
              <a:t>b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>
                <a:latin typeface="Symbol" charset="2"/>
                <a:cs typeface="Symbol" charset="2"/>
              </a:rPr>
              <a:t>g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8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20" y="3511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Space-based observations for carbon budget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520" y="3750342"/>
            <a:ext cx="8657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NEE = GPP </a:t>
            </a:r>
            <a:r>
              <a:rPr lang="en-US" sz="2800" dirty="0" smtClean="0"/>
              <a:t>(T</a:t>
            </a:r>
            <a:r>
              <a:rPr lang="en-US" sz="2800" dirty="0"/>
              <a:t>,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n-US" sz="2800" dirty="0" smtClean="0"/>
              <a:t>PAR</a:t>
            </a:r>
            <a:r>
              <a:rPr lang="en-US" sz="2800" dirty="0"/>
              <a:t>,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dirty="0"/>
              <a:t>, </a:t>
            </a:r>
            <a:r>
              <a:rPr lang="en-US" sz="2800" dirty="0" smtClean="0">
                <a:cs typeface="Symbol" charset="2"/>
              </a:rPr>
              <a:t>CO</a:t>
            </a:r>
            <a:r>
              <a:rPr lang="en-US" sz="2800" baseline="-25000" dirty="0" smtClean="0">
                <a:cs typeface="Symbol" charset="2"/>
              </a:rPr>
              <a:t>2</a:t>
            </a:r>
            <a:r>
              <a:rPr lang="en-US" sz="2800" dirty="0">
                <a:cs typeface="Symbol" charset="2"/>
              </a:rPr>
              <a:t>, </a:t>
            </a:r>
            <a:r>
              <a:rPr lang="en-US" sz="2800" dirty="0" smtClean="0"/>
              <a:t>nutrients</a:t>
            </a:r>
            <a:r>
              <a:rPr lang="en-US" sz="2800" dirty="0"/>
              <a:t>..) – R</a:t>
            </a:r>
            <a:r>
              <a:rPr lang="en-US" sz="2800" baseline="-25000" dirty="0"/>
              <a:t>e</a:t>
            </a:r>
            <a:r>
              <a:rPr lang="en-US" sz="2800" dirty="0" smtClean="0"/>
              <a:t>(T</a:t>
            </a:r>
            <a:r>
              <a:rPr lang="en-US" sz="2800" dirty="0"/>
              <a:t>,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latin typeface="Symbol" charset="2"/>
                <a:cs typeface="Symbol" charset="2"/>
              </a:rPr>
              <a:t>t</a:t>
            </a:r>
            <a:r>
              <a:rPr lang="en-US" sz="2800" dirty="0"/>
              <a:t>)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8695" y="5173608"/>
            <a:ext cx="1178142" cy="105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OCO-2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79560" y="5173609"/>
            <a:ext cx="1178142" cy="105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24192" y="1945470"/>
            <a:ext cx="1178142" cy="105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HyspIRI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6" idx="0"/>
          </p:cNvCxnSpPr>
          <p:nvPr/>
        </p:nvCxnSpPr>
        <p:spPr>
          <a:xfrm flipV="1">
            <a:off x="1397766" y="4148130"/>
            <a:ext cx="225876" cy="1025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13263" y="3001135"/>
            <a:ext cx="1455368" cy="772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</p:cNvCxnSpPr>
          <p:nvPr/>
        </p:nvCxnSpPr>
        <p:spPr>
          <a:xfrm flipH="1">
            <a:off x="2887723" y="3001135"/>
            <a:ext cx="625540" cy="772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</p:cNvCxnSpPr>
          <p:nvPr/>
        </p:nvCxnSpPr>
        <p:spPr>
          <a:xfrm>
            <a:off x="3513263" y="3001135"/>
            <a:ext cx="4723854" cy="92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0"/>
          </p:cNvCxnSpPr>
          <p:nvPr/>
        </p:nvCxnSpPr>
        <p:spPr>
          <a:xfrm flipH="1" flipV="1">
            <a:off x="3752650" y="4318392"/>
            <a:ext cx="1215981" cy="855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</p:cNvCxnSpPr>
          <p:nvPr/>
        </p:nvCxnSpPr>
        <p:spPr>
          <a:xfrm flipV="1">
            <a:off x="4968631" y="4318392"/>
            <a:ext cx="2609571" cy="855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010616"/>
              </p:ext>
            </p:extLst>
          </p:nvPr>
        </p:nvGraphicFramePr>
        <p:xfrm>
          <a:off x="4572000" y="4402115"/>
          <a:ext cx="114300" cy="165100"/>
        </p:xfrm>
        <a:graphic>
          <a:graphicData uri="http://schemas.openxmlformats.org/presentationml/2006/ole">
            <p:oleObj spid="_x0000_s1039" name="Equation" r:id="rId3" imgW="114300" imgH="165100" progId="Equation.3">
              <p:embed/>
            </p:oleObj>
          </a:graphicData>
        </a:graphic>
      </p:graphicFrame>
      <p:cxnSp>
        <p:nvCxnSpPr>
          <p:cNvPr id="12" name="Straight Arrow Connector 11"/>
          <p:cNvCxnSpPr>
            <a:stCxn id="6" idx="0"/>
          </p:cNvCxnSpPr>
          <p:nvPr/>
        </p:nvCxnSpPr>
        <p:spPr>
          <a:xfrm flipH="1" flipV="1">
            <a:off x="1025138" y="4148131"/>
            <a:ext cx="372628" cy="1025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390458" y="5173608"/>
            <a:ext cx="1178142" cy="105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MODIS/VIIRS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38" idx="0"/>
          </p:cNvCxnSpPr>
          <p:nvPr/>
        </p:nvCxnSpPr>
        <p:spPr>
          <a:xfrm flipH="1" flipV="1">
            <a:off x="2924192" y="4318392"/>
            <a:ext cx="55337" cy="855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08695" y="1945470"/>
            <a:ext cx="1178142" cy="105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BIOMASS/</a:t>
            </a:r>
            <a:r>
              <a:rPr lang="en-US" dirty="0" err="1" smtClean="0"/>
              <a:t>DESDYNi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007621" y="3001135"/>
            <a:ext cx="443076" cy="85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97907" y="1945470"/>
            <a:ext cx="1178142" cy="105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ASCENDS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40" idx="2"/>
          </p:cNvCxnSpPr>
          <p:nvPr/>
        </p:nvCxnSpPr>
        <p:spPr>
          <a:xfrm>
            <a:off x="6786978" y="3001135"/>
            <a:ext cx="67675" cy="92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785"/>
            <a:ext cx="7772400" cy="1470025"/>
          </a:xfrm>
        </p:spPr>
        <p:txBody>
          <a:bodyPr/>
          <a:lstStyle/>
          <a:p>
            <a:r>
              <a:rPr lang="en-US" dirty="0" smtClean="0"/>
              <a:t>Chapters by Societal Benefit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1640" y="1545251"/>
            <a:ext cx="676284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Human health and security</a:t>
            </a:r>
          </a:p>
          <a:p>
            <a:endParaRPr lang="en-US" sz="1400" dirty="0"/>
          </a:p>
          <a:p>
            <a:r>
              <a:rPr lang="en-US" sz="2400" dirty="0" smtClean="0"/>
              <a:t>7</a:t>
            </a:r>
            <a:r>
              <a:rPr lang="en-US" sz="2400" dirty="0" smtClean="0">
                <a:solidFill>
                  <a:srgbClr val="FF0000"/>
                </a:solidFill>
              </a:rPr>
              <a:t>. Land use change, ecosystem dynamics and biodiversity</a:t>
            </a:r>
          </a:p>
          <a:p>
            <a:endParaRPr lang="en-US" sz="1400" dirty="0"/>
          </a:p>
          <a:p>
            <a:r>
              <a:rPr lang="en-US" sz="2400" dirty="0" smtClean="0"/>
              <a:t>8. Solid-earth hazards, natural resources and dynamics</a:t>
            </a:r>
          </a:p>
          <a:p>
            <a:endParaRPr lang="en-US" sz="1400" dirty="0"/>
          </a:p>
          <a:p>
            <a:r>
              <a:rPr lang="en-US" sz="2400" dirty="0" smtClean="0"/>
              <a:t>9. Climate variability and change</a:t>
            </a:r>
          </a:p>
          <a:p>
            <a:endParaRPr lang="en-US" sz="1400" dirty="0"/>
          </a:p>
          <a:p>
            <a:r>
              <a:rPr lang="en-US" sz="2400" dirty="0" smtClean="0"/>
              <a:t>10. Weather science and applications</a:t>
            </a:r>
          </a:p>
          <a:p>
            <a:endParaRPr lang="en-US" sz="1400" dirty="0"/>
          </a:p>
          <a:p>
            <a:r>
              <a:rPr lang="en-US" sz="2400" dirty="0" smtClean="0"/>
              <a:t>11. Water resources and the global hydrological cycle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09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and opportunities for 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Limited experience from </a:t>
            </a:r>
            <a:r>
              <a:rPr lang="en-US" dirty="0"/>
              <a:t>new </a:t>
            </a:r>
            <a:r>
              <a:rPr lang="en-US" dirty="0" smtClean="0"/>
              <a:t>TE-related </a:t>
            </a:r>
            <a:r>
              <a:rPr lang="en-US" dirty="0" err="1"/>
              <a:t>spaceborne</a:t>
            </a:r>
            <a:r>
              <a:rPr lang="en-US" dirty="0"/>
              <a:t> </a:t>
            </a:r>
            <a:r>
              <a:rPr lang="en-US" dirty="0" smtClean="0"/>
              <a:t>sensors (OCO-2, SMAP) </a:t>
            </a:r>
            <a:r>
              <a:rPr lang="en-US" dirty="0"/>
              <a:t>implemented prior to </a:t>
            </a:r>
            <a:r>
              <a:rPr lang="en-US" dirty="0" smtClean="0"/>
              <a:t>DS-2.</a:t>
            </a:r>
            <a:endParaRPr lang="en-US" dirty="0"/>
          </a:p>
          <a:p>
            <a:r>
              <a:rPr lang="en-US" dirty="0" smtClean="0"/>
              <a:t>TE DS-1 missions </a:t>
            </a:r>
            <a:r>
              <a:rPr lang="en-US" i="1" dirty="0" smtClean="0"/>
              <a:t>could</a:t>
            </a:r>
            <a:r>
              <a:rPr lang="en-US" dirty="0" smtClean="0"/>
              <a:t> be revisited as part of DS-2 plan.</a:t>
            </a:r>
          </a:p>
          <a:p>
            <a:r>
              <a:rPr lang="en-US" dirty="0"/>
              <a:t>Capitalize on successes in EV-S </a:t>
            </a:r>
            <a:r>
              <a:rPr lang="en-US" dirty="0" smtClean="0"/>
              <a:t>program to advance TE science in DS-2.</a:t>
            </a:r>
            <a:endParaRPr lang="en-US" dirty="0"/>
          </a:p>
          <a:p>
            <a:r>
              <a:rPr lang="en-US" dirty="0"/>
              <a:t>Take advantage of international </a:t>
            </a:r>
            <a:r>
              <a:rPr lang="en-US" dirty="0" smtClean="0"/>
              <a:t>assets </a:t>
            </a:r>
            <a:r>
              <a:rPr lang="en-US" dirty="0"/>
              <a:t>to advance TE science in DS-2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35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933" y="703023"/>
            <a:ext cx="635155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 to-do list before the next Decadal Survey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34427" y="2450600"/>
            <a:ext cx="8048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Identify good panel members!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Evaluate requirements for “</a:t>
            </a:r>
            <a:r>
              <a:rPr lang="en-US" sz="2400" dirty="0"/>
              <a:t>s</a:t>
            </a:r>
            <a:r>
              <a:rPr lang="en-US" sz="2400" dirty="0" smtClean="0"/>
              <a:t>ustained observations”.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Identify new measurements (technologies) and emerging requirements (science).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Studies, workshops, prepare for RFI call.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Get the word out to the broader ecosystems community and build support.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Talk to your program scientists, ESD leadership about needs, get TE requirements on the radar screen.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Task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279" y="1417638"/>
            <a:ext cx="8111521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Review </a:t>
            </a:r>
            <a:r>
              <a:rPr lang="en-US" sz="1400" dirty="0"/>
              <a:t>the status of the field to assess recent progress in resolving major scientific questions outlined in relevant prior NRC, NASA, and other relevant studies and in realizing desired predictive </a:t>
            </a:r>
            <a:r>
              <a:rPr lang="en-US" sz="1400"/>
              <a:t>and </a:t>
            </a:r>
            <a:r>
              <a:rPr lang="en-US" sz="1400" smtClean="0"/>
              <a:t>applications </a:t>
            </a:r>
            <a:r>
              <a:rPr lang="en-US" sz="1400" dirty="0"/>
              <a:t>capabilities via space-based Earth observations. </a:t>
            </a: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Develop </a:t>
            </a:r>
            <a:r>
              <a:rPr lang="en-US" sz="1400" dirty="0"/>
              <a:t>a consensus of the top-level scientific questions that should provide the focus for Earth and environmental observations in the period 2005-2015. 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Take </a:t>
            </a:r>
            <a:r>
              <a:rPr lang="en-US" sz="1400" dirty="0"/>
              <a:t>into account the principal federal- and state-level users of these observations and identify opportunities and challenges to the exploitation of the data generated by Earth observations from space. 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Recommend </a:t>
            </a:r>
            <a:r>
              <a:rPr lang="en-US" sz="1400" dirty="0"/>
              <a:t>a prioritized list of measurements, and identify potential new space-based capabilities and supporting activities within NASA </a:t>
            </a:r>
            <a:r>
              <a:rPr lang="en-US" sz="1400" dirty="0" smtClean="0"/>
              <a:t>and </a:t>
            </a:r>
            <a:r>
              <a:rPr lang="en-US" sz="1400" dirty="0"/>
              <a:t>NOAA </a:t>
            </a:r>
            <a:r>
              <a:rPr lang="en-US" sz="1400" dirty="0" smtClean="0"/>
              <a:t>to </a:t>
            </a:r>
            <a:r>
              <a:rPr lang="en-US" sz="1400" dirty="0"/>
              <a:t>support national needs for research and monitoring of the dynamic Earth system during the decade 2005-2015. In addition to elucidating the fundamental physical processes that underlie the interconnected issues of climate and global change, these needs include: weather </a:t>
            </a:r>
            <a:r>
              <a:rPr lang="en-US" sz="1400" dirty="0" smtClean="0"/>
              <a:t>forecasting</a:t>
            </a:r>
            <a:r>
              <a:rPr lang="en-US" sz="1400" dirty="0"/>
              <a:t>, seasonal climate prediction, aviation safety, natural resources management, agricultural assessment, homeland security, and infrastructure planning. 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Identify </a:t>
            </a:r>
            <a:r>
              <a:rPr lang="en-US" sz="1400" dirty="0"/>
              <a:t>important directions that should influence planning for the decade beyond 2015. For example, the committee will consider what ground-based and in-situ capabilities are anticipated over the next 10-20 years and how future space-based observing systems might leverage these capabilities. The committee will also give particular attention to strategies for NOAA to evolve current capabilities while </a:t>
            </a:r>
            <a:r>
              <a:rPr lang="en-US" sz="1400" dirty="0" smtClean="0"/>
              <a:t>meeting </a:t>
            </a:r>
            <a:r>
              <a:rPr lang="en-US" sz="1400" dirty="0"/>
              <a:t>operational needs to collect, archive, and disseminate high quality data products related to weather, atmosphere, oceans, land, and the near-space environment. 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5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239"/>
            <a:ext cx="8229600" cy="2043037"/>
          </a:xfrm>
        </p:spPr>
        <p:txBody>
          <a:bodyPr>
            <a:normAutofit fontScale="90000"/>
          </a:bodyPr>
          <a:lstStyle/>
          <a:p>
            <a:r>
              <a:rPr lang="en-US" dirty="0"/>
              <a:t>Land-Use Change, Ecosystem Dynamics, and </a:t>
            </a:r>
            <a:r>
              <a:rPr lang="en-US" dirty="0" smtClean="0"/>
              <a:t>Biodiversity: </a:t>
            </a:r>
            <a:br>
              <a:rPr lang="en-US" dirty="0" smtClean="0"/>
            </a:br>
            <a:r>
              <a:rPr lang="en-US" i="1" dirty="0" smtClean="0"/>
              <a:t>Chapter 7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0330" y="2475276"/>
            <a:ext cx="6368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RUTH </a:t>
            </a:r>
            <a:r>
              <a:rPr lang="en-US" dirty="0"/>
              <a:t>S. </a:t>
            </a:r>
            <a:r>
              <a:rPr lang="en-US" dirty="0" err="1"/>
              <a:t>DeFRIES</a:t>
            </a:r>
            <a:r>
              <a:rPr lang="en-US" dirty="0"/>
              <a:t>, University of Maryland, </a:t>
            </a:r>
            <a:r>
              <a:rPr lang="en-US" i="1" dirty="0"/>
              <a:t>Chair</a:t>
            </a:r>
            <a:br>
              <a:rPr lang="en-US" i="1" dirty="0"/>
            </a:br>
            <a:r>
              <a:rPr lang="en-US" dirty="0"/>
              <a:t>OTIS B. BROWN, JR., University of Miami, </a:t>
            </a:r>
            <a:r>
              <a:rPr lang="en-US" i="1" dirty="0"/>
              <a:t>Vice Chair</a:t>
            </a:r>
            <a:br>
              <a:rPr lang="en-US" i="1" dirty="0"/>
            </a:br>
            <a:r>
              <a:rPr lang="en-US" dirty="0"/>
              <a:t>MARK R. ABBOTT, Oregon State University</a:t>
            </a:r>
            <a:br>
              <a:rPr lang="en-US" dirty="0"/>
            </a:br>
            <a:r>
              <a:rPr lang="en-US" dirty="0"/>
              <a:t>CHRISTOPHER B. FIELD, Carnegie Institution of Washington</a:t>
            </a:r>
            <a:br>
              <a:rPr lang="en-US" dirty="0"/>
            </a:br>
            <a:r>
              <a:rPr lang="en-US" dirty="0"/>
              <a:t>INEZ Y. FUNG, University of California, Berkeley</a:t>
            </a:r>
            <a:br>
              <a:rPr lang="en-US" dirty="0"/>
            </a:br>
            <a:r>
              <a:rPr lang="en-US" dirty="0"/>
              <a:t>MARC LEVY, Center for International Earth Sciences Information Network </a:t>
            </a:r>
            <a:endParaRPr lang="en-US" dirty="0" smtClean="0"/>
          </a:p>
          <a:p>
            <a:r>
              <a:rPr lang="en-US" dirty="0" smtClean="0"/>
              <a:t>JAMES </a:t>
            </a:r>
            <a:r>
              <a:rPr lang="en-US" dirty="0"/>
              <a:t>J. </a:t>
            </a:r>
            <a:r>
              <a:rPr lang="en-US" dirty="0" err="1"/>
              <a:t>McCARTHY</a:t>
            </a:r>
            <a:r>
              <a:rPr lang="en-US" dirty="0"/>
              <a:t>, Harvard University</a:t>
            </a:r>
            <a:br>
              <a:rPr lang="en-US" dirty="0"/>
            </a:br>
            <a:r>
              <a:rPr lang="en-US" dirty="0"/>
              <a:t>JERRY M. MELILLO, Marine Biological Laboratory</a:t>
            </a:r>
            <a:br>
              <a:rPr lang="en-US" dirty="0"/>
            </a:br>
            <a:r>
              <a:rPr lang="en-US" dirty="0"/>
              <a:t>DAVID S. SCHIMEL, University Corporation for Atmospheric Research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6" y="274638"/>
            <a:ext cx="2450317" cy="19882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Recommended missions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823"/>
          <a:stretch/>
        </p:blipFill>
        <p:spPr>
          <a:xfrm>
            <a:off x="2602363" y="-479463"/>
            <a:ext cx="6900555" cy="72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07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368" y="72329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8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50" y="239079"/>
            <a:ext cx="2238325" cy="1809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HyspIRI</a:t>
            </a:r>
            <a:r>
              <a:rPr lang="en-US" dirty="0" smtClean="0"/>
              <a:t>: </a:t>
            </a:r>
            <a:r>
              <a:rPr lang="en-US" sz="3600" i="1" dirty="0"/>
              <a:t>E</a:t>
            </a:r>
            <a:r>
              <a:rPr lang="en-US" sz="3600" i="1" dirty="0" smtClean="0"/>
              <a:t>cosystem Function</a:t>
            </a: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13" y="3232552"/>
            <a:ext cx="909838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 summary—ecosystem structure and Biomass </a:t>
            </a:r>
            <a:endParaRPr lang="en-US" dirty="0" smtClean="0"/>
          </a:p>
          <a:p>
            <a:r>
              <a:rPr lang="en-US" i="1" dirty="0" err="1" smtClean="0"/>
              <a:t>VariablesOrbit</a:t>
            </a:r>
            <a:r>
              <a:rPr lang="en-US" i="1" dirty="0"/>
              <a:t>/coverage: Panel synergies: New science: Applications: </a:t>
            </a:r>
            <a:endParaRPr lang="en-US" dirty="0" smtClean="0"/>
          </a:p>
          <a:p>
            <a:r>
              <a:rPr lang="en-US" dirty="0"/>
              <a:t>Standing biomass; vegetation height and canopy structure; habitat structure </a:t>
            </a:r>
            <a:r>
              <a:rPr lang="en-US" i="1" dirty="0" smtClean="0"/>
              <a:t>: </a:t>
            </a:r>
          </a:p>
          <a:p>
            <a:r>
              <a:rPr lang="en-US" i="1" dirty="0" smtClean="0"/>
              <a:t>Sensor(s): </a:t>
            </a:r>
            <a:r>
              <a:rPr lang="en-US" dirty="0" err="1" smtClean="0"/>
              <a:t>Lidar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InSAR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LEO/global</a:t>
            </a:r>
            <a:br>
              <a:rPr lang="en-US" dirty="0"/>
            </a:br>
            <a:r>
              <a:rPr lang="en-US" dirty="0"/>
              <a:t>Climate, Health, Solid Earth </a:t>
            </a:r>
            <a:endParaRPr lang="en-US" dirty="0" smtClean="0"/>
          </a:p>
          <a:p>
            <a:r>
              <a:rPr lang="en-US" dirty="0"/>
              <a:t>Global biomass distribution, canopy structure, ecosystem extent, disturbance, recovery</a:t>
            </a:r>
            <a:br>
              <a:rPr lang="en-US" dirty="0"/>
            </a:br>
            <a:r>
              <a:rPr lang="en-US" dirty="0"/>
              <a:t>Ecosystem carbon and interactions with climate, human activity, disturbance (including deforestation, invasive species, wildfires); carbon management; conservation and biodiversity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07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317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DESDYNi</a:t>
            </a:r>
            <a:r>
              <a:rPr lang="en-US" dirty="0" smtClean="0"/>
              <a:t>: </a:t>
            </a:r>
            <a:r>
              <a:rPr lang="en-US" sz="3600" i="1" dirty="0" smtClean="0"/>
              <a:t>Ecosystem Structure and Biomass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5" y="0"/>
            <a:ext cx="4078935" cy="3059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18" y="2930644"/>
            <a:ext cx="62813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 summary—ecosystem structure and Biomass </a:t>
            </a:r>
            <a:endParaRPr lang="en-US" dirty="0" smtClean="0"/>
          </a:p>
          <a:p>
            <a:r>
              <a:rPr lang="en-US" i="1" dirty="0"/>
              <a:t>Variables: </a:t>
            </a:r>
            <a:r>
              <a:rPr lang="en-US" dirty="0" smtClean="0"/>
              <a:t>Standing </a:t>
            </a:r>
            <a:r>
              <a:rPr lang="en-US" dirty="0"/>
              <a:t>biomass; vegetation height and canopy structure; habitat structure </a:t>
            </a:r>
            <a:endParaRPr lang="en-US" dirty="0" smtClean="0"/>
          </a:p>
          <a:p>
            <a:r>
              <a:rPr lang="en-US" i="1" dirty="0" smtClean="0"/>
              <a:t>Sensor(s):</a:t>
            </a:r>
            <a:r>
              <a:rPr lang="en-US" dirty="0" err="1" smtClean="0"/>
              <a:t>Lidar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InSAR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Orbit/coverage: </a:t>
            </a:r>
            <a:r>
              <a:rPr lang="en-US" dirty="0" smtClean="0"/>
              <a:t>LEO</a:t>
            </a:r>
            <a:r>
              <a:rPr lang="en-US" dirty="0"/>
              <a:t>/global</a:t>
            </a:r>
            <a:br>
              <a:rPr lang="en-US" dirty="0"/>
            </a:br>
            <a:r>
              <a:rPr lang="en-US" i="1" dirty="0" smtClean="0"/>
              <a:t>Panel synergies: </a:t>
            </a:r>
            <a:r>
              <a:rPr lang="en-US" dirty="0" smtClean="0"/>
              <a:t>Climate</a:t>
            </a:r>
            <a:r>
              <a:rPr lang="en-US" dirty="0"/>
              <a:t>, Health, Solid Earth </a:t>
            </a:r>
            <a:endParaRPr lang="en-US" dirty="0" smtClean="0"/>
          </a:p>
          <a:p>
            <a:r>
              <a:rPr lang="en-US" i="1" dirty="0" smtClean="0"/>
              <a:t>New science: </a:t>
            </a:r>
            <a:r>
              <a:rPr lang="en-US" dirty="0" smtClean="0"/>
              <a:t>Global </a:t>
            </a:r>
            <a:r>
              <a:rPr lang="en-US" dirty="0"/>
              <a:t>biomass distribution, canopy structure, ecosystem extent, disturbance, recovery</a:t>
            </a:r>
            <a:br>
              <a:rPr lang="en-US" dirty="0"/>
            </a:br>
            <a:r>
              <a:rPr lang="en-US" i="1" dirty="0" smtClean="0"/>
              <a:t>Applications: </a:t>
            </a:r>
            <a:r>
              <a:rPr lang="en-US" dirty="0" smtClean="0"/>
              <a:t>Ecosystem </a:t>
            </a:r>
            <a:r>
              <a:rPr lang="en-US" dirty="0"/>
              <a:t>carbon and interactions with climate, human activity, disturbance (including deforestation, invasive species, wildfires); </a:t>
            </a:r>
            <a:r>
              <a:rPr lang="en-US" dirty="0" smtClean="0"/>
              <a:t>carbon </a:t>
            </a:r>
            <a:r>
              <a:rPr lang="en-US" dirty="0"/>
              <a:t>management; conservation and biodiversity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2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1443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ASCENDS:</a:t>
            </a:r>
            <a:br>
              <a:rPr lang="en-US" dirty="0" smtClean="0"/>
            </a:br>
            <a:r>
              <a:rPr lang="en-US" i="1" dirty="0" smtClean="0"/>
              <a:t>carbon budgets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79" y="148330"/>
            <a:ext cx="4364195" cy="2929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80" y="3188596"/>
            <a:ext cx="5011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 Summary—Carbon Budget </a:t>
            </a:r>
            <a:endParaRPr lang="en-US" b="1" dirty="0" smtClean="0"/>
          </a:p>
          <a:p>
            <a:r>
              <a:rPr lang="en-US" i="1" dirty="0" smtClean="0"/>
              <a:t>Variables: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mixing ratio, CO concentrations </a:t>
            </a:r>
            <a:r>
              <a:rPr lang="en-US" i="1" dirty="0" smtClean="0"/>
              <a:t>Sensor(s): </a:t>
            </a:r>
            <a:r>
              <a:rPr lang="en-US" dirty="0" err="1" smtClean="0"/>
              <a:t>Lidar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Orbit/coverage: </a:t>
            </a:r>
            <a:r>
              <a:rPr lang="en-US" dirty="0" smtClean="0"/>
              <a:t>LEO/global</a:t>
            </a:r>
            <a:br>
              <a:rPr lang="en-US" dirty="0" smtClean="0"/>
            </a:br>
            <a:r>
              <a:rPr lang="en-US" i="1" dirty="0" smtClean="0"/>
              <a:t>Panel synergies: </a:t>
            </a:r>
            <a:r>
              <a:rPr lang="en-US" dirty="0" smtClean="0"/>
              <a:t>Climate, Weather </a:t>
            </a:r>
          </a:p>
          <a:p>
            <a:r>
              <a:rPr lang="en-US" i="1" dirty="0" smtClean="0"/>
              <a:t>New science: </a:t>
            </a:r>
            <a:r>
              <a:rPr lang="en-US" dirty="0" smtClean="0"/>
              <a:t>Active </a:t>
            </a:r>
            <a:r>
              <a:rPr lang="en-US" dirty="0"/>
              <a:t>measurements of CO</a:t>
            </a:r>
            <a:r>
              <a:rPr lang="en-US" baseline="-25000" dirty="0"/>
              <a:t>2</a:t>
            </a:r>
            <a:r>
              <a:rPr lang="en-US" dirty="0"/>
              <a:t> mixing ratio at high spatial and temporal resolution during night and cloudy conditions, CO as a tracer</a:t>
            </a:r>
            <a:br>
              <a:rPr lang="en-US" dirty="0"/>
            </a:br>
            <a:r>
              <a:rPr lang="en-US" i="1" dirty="0" smtClean="0"/>
              <a:t>Applications: </a:t>
            </a:r>
            <a:endParaRPr lang="en-US" dirty="0" smtClean="0"/>
          </a:p>
          <a:p>
            <a:r>
              <a:rPr lang="en-US" dirty="0" smtClean="0"/>
              <a:t>High</a:t>
            </a:r>
            <a:r>
              <a:rPr lang="en-US" dirty="0"/>
              <a:t>-resolution global distribution of carbon sources and sinks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07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1785</Words>
  <Application>Microsoft Macintosh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Slide 1</vt:lpstr>
      <vt:lpstr>Chapters by Societal Benefit Area</vt:lpstr>
      <vt:lpstr>Statement of Task</vt:lpstr>
      <vt:lpstr>Land-Use Change, Ecosystem Dynamics, and Biodiversity:  Chapter 7 </vt:lpstr>
      <vt:lpstr>Recommended missions</vt:lpstr>
      <vt:lpstr>Slide 6</vt:lpstr>
      <vt:lpstr>HyspIRI: Ecosystem Function</vt:lpstr>
      <vt:lpstr>DESDYNi: Ecosystem Structure and Biomass</vt:lpstr>
      <vt:lpstr>ASCENDS: carbon budgets</vt:lpstr>
      <vt:lpstr>Outreach</vt:lpstr>
      <vt:lpstr>Lessons learned: 1</vt:lpstr>
      <vt:lpstr>Lessons learned: 2</vt:lpstr>
      <vt:lpstr>Lessons learned: 3</vt:lpstr>
      <vt:lpstr>Effective community planning</vt:lpstr>
      <vt:lpstr>Earth Science and Applications from Space  A Midterm Assessment of NASA’s Implementation of the Decadal Survey  </vt:lpstr>
      <vt:lpstr>Statement of Task</vt:lpstr>
      <vt:lpstr>Committee recommendations:</vt:lpstr>
      <vt:lpstr>Grand Challenges for TE: Just my personal take</vt:lpstr>
      <vt:lpstr>Space-based observations for carbon budget closure</vt:lpstr>
      <vt:lpstr>Challenges and opportunities for TE</vt:lpstr>
      <vt:lpstr>TE to-do list before the next Decadal Survey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</dc:creator>
  <cp:lastModifiedBy>Andrew Fox</cp:lastModifiedBy>
  <cp:revision>35</cp:revision>
  <dcterms:created xsi:type="dcterms:W3CDTF">2013-04-30T15:22:33Z</dcterms:created>
  <dcterms:modified xsi:type="dcterms:W3CDTF">2013-04-30T15:24:03Z</dcterms:modified>
</cp:coreProperties>
</file>