
<file path=[Content_Types].xml><?xml version="1.0" encoding="utf-8"?>
<Types xmlns="http://schemas.openxmlformats.org/package/2006/content-types">
  <Override PartName="/ppt/slides/slide12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ppt/notesSlides/notesSlide7.xml" ContentType="application/vnd.openxmlformats-officedocument.presentationml.notesSlide+xml"/>
  <Default Extension="wmf" ContentType="image/x-wmf"/>
  <Override PartName="/ppt/slides/slide25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13.xml" ContentType="application/vnd.openxmlformats-officedocument.presentationml.slide+xml"/>
  <Override PartName="/ppt/slides/slide40.xml" ContentType="application/vnd.openxmlformats-officedocument.presentationml.slide+xml"/>
  <Override PartName="/ppt/slides/slide14.xml" ContentType="application/vnd.openxmlformats-officedocument.presentationml.slide+xml"/>
  <Override PartName="/ppt/slides/slide34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Default Extension="tiff" ContentType="image/tiff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</p:sldMasterIdLst>
  <p:notesMasterIdLst>
    <p:notesMasterId r:id="rId45"/>
  </p:notesMasterIdLst>
  <p:sldIdLst>
    <p:sldId id="256" r:id="rId2"/>
    <p:sldId id="258" r:id="rId3"/>
    <p:sldId id="257" r:id="rId4"/>
    <p:sldId id="259" r:id="rId5"/>
    <p:sldId id="284" r:id="rId6"/>
    <p:sldId id="283" r:id="rId7"/>
    <p:sldId id="286" r:id="rId8"/>
    <p:sldId id="287" r:id="rId9"/>
    <p:sldId id="296" r:id="rId10"/>
    <p:sldId id="297" r:id="rId11"/>
    <p:sldId id="306" r:id="rId12"/>
    <p:sldId id="298" r:id="rId13"/>
    <p:sldId id="299" r:id="rId14"/>
    <p:sldId id="303" r:id="rId15"/>
    <p:sldId id="304" r:id="rId16"/>
    <p:sldId id="305" r:id="rId17"/>
    <p:sldId id="274" r:id="rId18"/>
    <p:sldId id="275" r:id="rId19"/>
    <p:sldId id="276" r:id="rId20"/>
    <p:sldId id="265" r:id="rId21"/>
    <p:sldId id="307" r:id="rId22"/>
    <p:sldId id="277" r:id="rId23"/>
    <p:sldId id="278" r:id="rId24"/>
    <p:sldId id="279" r:id="rId25"/>
    <p:sldId id="280" r:id="rId26"/>
    <p:sldId id="266" r:id="rId27"/>
    <p:sldId id="267" r:id="rId28"/>
    <p:sldId id="268" r:id="rId29"/>
    <p:sldId id="269" r:id="rId30"/>
    <p:sldId id="281" r:id="rId31"/>
    <p:sldId id="295" r:id="rId32"/>
    <p:sldId id="308" r:id="rId33"/>
    <p:sldId id="288" r:id="rId34"/>
    <p:sldId id="300" r:id="rId35"/>
    <p:sldId id="273" r:id="rId36"/>
    <p:sldId id="271" r:id="rId37"/>
    <p:sldId id="289" r:id="rId38"/>
    <p:sldId id="290" r:id="rId39"/>
    <p:sldId id="291" r:id="rId40"/>
    <p:sldId id="292" r:id="rId41"/>
    <p:sldId id="293" r:id="rId42"/>
    <p:sldId id="294" r:id="rId43"/>
    <p:sldId id="282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449" autoAdjust="0"/>
    <p:restoredTop sz="94660"/>
  </p:normalViewPr>
  <p:slideViewPr>
    <p:cSldViewPr snapToGrid="0" snapToObjects="1" showGuides="1">
      <p:cViewPr varScale="1">
        <p:scale>
          <a:sx n="110" d="100"/>
          <a:sy n="110" d="100"/>
        </p:scale>
        <p:origin x="-84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slide" Target="slides/slide38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tableStyles" Target="tableStyles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notesMaster" Target="notesMasters/notesMaster1.xml"/><Relationship Id="rId42" Type="http://schemas.openxmlformats.org/officeDocument/2006/relationships/slide" Target="slides/slide41.xml"/><Relationship Id="rId6" Type="http://schemas.openxmlformats.org/officeDocument/2006/relationships/slide" Target="slides/slide5.xml"/><Relationship Id="rId49" Type="http://schemas.openxmlformats.org/officeDocument/2006/relationships/theme" Target="theme/theme1.xml"/><Relationship Id="rId44" Type="http://schemas.openxmlformats.org/officeDocument/2006/relationships/slide" Target="slides/slide43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printerSettings" Target="printerSettings/printerSettings1.bin"/><Relationship Id="rId35" Type="http://schemas.openxmlformats.org/officeDocument/2006/relationships/slide" Target="slides/slide3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36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16C2C8-87B0-844B-94F4-72FD22E97D11}" type="datetimeFigureOut">
              <a:rPr lang="en-US" smtClean="0"/>
              <a:pPr/>
              <a:t>3/14/10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1123E-CB73-F54E-AFE0-030F2E43D17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330703-A892-BE4E-BDFB-508634A2F950}" type="slidenum">
              <a:rPr lang="en-US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pPr/>
              <a:t>7</a:t>
            </a:fld>
            <a:endParaRPr lang="en-US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471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71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These</a:t>
            </a:r>
            <a:r>
              <a:rPr lang="en-US" baseline="0" dirty="0" smtClean="0"/>
              <a:t> tasks no longer research area – computing community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117EC-3012-4135-B474-591768178121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“Some” Pacific Islands means “Trust Territory of the Pacific Islands” which is now: The Republic of the Marshall Islands, Federated States of Micronesia, Commonwealth of the Northern Mariana Islands, and Republic of Palau</a:t>
            </a: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7C4AC20-3C67-4E40-BA1C-012CF4C885F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Hawaii</a:t>
            </a:r>
            <a:r>
              <a:rPr lang="en-US" baseline="0" dirty="0" smtClean="0"/>
              <a:t> plots will be installed this year, interior Alaska not yet surveyed. </a:t>
            </a:r>
            <a:r>
              <a:rPr lang="en-US" dirty="0" smtClean="0"/>
              <a:t>The present system of 80 Experimental Forests and Ranges has been established progressively since 1908; many sites are more than 50 years old.  EFRs have detailed TEMPORAL datasets at selected sites;</a:t>
            </a:r>
          </a:p>
          <a:p>
            <a:r>
              <a:rPr lang="en-US" dirty="0" smtClean="0"/>
              <a:t>FIA has detailed SPATIAL datasets at several points in time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3D9199-FE6D-4737-BDCD-BC42E433266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Hawaii</a:t>
            </a:r>
            <a:r>
              <a:rPr lang="en-US" baseline="0" dirty="0" smtClean="0"/>
              <a:t> plots will be installed this year, interior Alaska not yet surveyed. </a:t>
            </a:r>
            <a:r>
              <a:rPr lang="en-US" dirty="0" smtClean="0"/>
              <a:t>The present system of 80 Experimental Forests and Ranges has been established progressively since 1908; many sites are more than 50 years old.  EFRs have detailed TEMPORAL datasets at selected sites;</a:t>
            </a:r>
          </a:p>
          <a:p>
            <a:r>
              <a:rPr lang="en-US" dirty="0" smtClean="0"/>
              <a:t>FIA has detailed SPATIAL datasets at several points in time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3D9199-FE6D-4737-BDCD-BC42E433266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All documentation, data, and</a:t>
            </a:r>
            <a:r>
              <a:rPr lang="en-US" baseline="0" dirty="0" smtClean="0"/>
              <a:t> tools can be reached from this web site.  QA/QC information is being gathered in one place, currently it is spread around in publications and among regions.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3D9199-FE6D-4737-BDCD-BC42E433266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3D9199-FE6D-4737-BDCD-BC42E4332669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89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2301" tIns="46150" rIns="92301" bIns="46150"/>
          <a:lstStyle/>
          <a:p>
            <a:endParaRPr lang="en-US">
              <a:latin typeface="Arial" pitchFamily="27" charset="0"/>
            </a:endParaRPr>
          </a:p>
        </p:txBody>
      </p:sp>
      <p:sp>
        <p:nvSpPr>
          <p:cNvPr id="338948" name="Slide Number Placeholder 3"/>
          <p:cNvSpPr txBox="1">
            <a:spLocks noGrp="1"/>
          </p:cNvSpPr>
          <p:nvPr/>
        </p:nvSpPr>
        <p:spPr bwMode="auto">
          <a:xfrm>
            <a:off x="3884613" y="8686488"/>
            <a:ext cx="2971800" cy="45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01" tIns="46150" rIns="92301" bIns="46150" anchor="b">
            <a:prstTxWarp prst="textNoShape">
              <a:avLst/>
            </a:prstTxWarp>
          </a:bodyPr>
          <a:lstStyle/>
          <a:p>
            <a:pPr algn="r" defTabSz="920750">
              <a:lnSpc>
                <a:spcPct val="100000"/>
              </a:lnSpc>
            </a:pPr>
            <a:fld id="{2F610121-7A39-214B-8532-9E86CA2C5E1D}" type="slidenum">
              <a:rPr lang="en-US" sz="1200"/>
              <a:pPr algn="r" defTabSz="920750">
                <a:lnSpc>
                  <a:spcPct val="100000"/>
                </a:lnSpc>
              </a:pPr>
              <a:t>15</a:t>
            </a:fld>
            <a:endParaRPr 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82F890-B463-4871-87D7-D9F4576225CB}" type="slidenum">
              <a:rPr lang="en-US"/>
              <a:pPr/>
              <a:t>22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597025"/>
            <a:ext cx="8686800" cy="91757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2667000"/>
            <a:ext cx="8686800" cy="533400"/>
          </a:xfrm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rgbClr val="1B2C5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2D2BD-F3A8-F643-92EC-85E9CB45D05F}" type="datetimeFigureOut">
              <a:rPr lang="en-US" smtClean="0"/>
              <a:pPr/>
              <a:t>3/14/10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A8638-08C8-8143-9421-3616C2E86D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95399"/>
            <a:ext cx="5486400" cy="3432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2D2BD-F3A8-F643-92EC-85E9CB45D05F}" type="datetimeFigureOut">
              <a:rPr lang="en-US" smtClean="0"/>
              <a:pPr/>
              <a:t>3/14/10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A8638-08C8-8143-9421-3616C2E86D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546100"/>
            <a:ext cx="8229600" cy="7921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40386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4FB82C-B3A8-9E41-9B86-277B38F842B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0600" y="0"/>
            <a:ext cx="6781800" cy="914400"/>
          </a:xfrm>
        </p:spPr>
        <p:txBody>
          <a:bodyPr anchor="t">
            <a:norm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88392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2D2BD-F3A8-F643-92EC-85E9CB45D05F}" type="datetimeFigureOut">
              <a:rPr lang="en-US" smtClean="0"/>
              <a:pPr/>
              <a:t>3/14/10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A8638-08C8-8143-9421-3616C2E86D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447801"/>
            <a:ext cx="8839200" cy="381000"/>
          </a:xfrm>
        </p:spPr>
        <p:txBody>
          <a:bodyPr anchor="t">
            <a:normAutofit/>
          </a:bodyPr>
          <a:lstStyle>
            <a:lvl1pPr algn="l">
              <a:defRPr sz="18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905000"/>
            <a:ext cx="8839200" cy="4267200"/>
          </a:xfrm>
        </p:spPr>
        <p:txBody>
          <a:bodyPr anchor="t">
            <a:normAutofit/>
          </a:bodyPr>
          <a:lstStyle>
            <a:lvl1pPr marL="0" indent="0">
              <a:buNone/>
              <a:defRPr sz="1400">
                <a:solidFill>
                  <a:srgbClr val="1B2C5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2D2BD-F3A8-F643-92EC-85E9CB45D05F}" type="datetimeFigureOut">
              <a:rPr lang="en-US" smtClean="0"/>
              <a:pPr/>
              <a:t>3/14/10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A8638-08C8-8143-9421-3616C2E86D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447801"/>
            <a:ext cx="8839200" cy="381000"/>
          </a:xfrm>
        </p:spPr>
        <p:txBody>
          <a:bodyPr anchor="t">
            <a:normAutofit/>
          </a:bodyPr>
          <a:lstStyle>
            <a:lvl1pPr algn="l">
              <a:defRPr sz="18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905000"/>
            <a:ext cx="8839200" cy="4267200"/>
          </a:xfrm>
        </p:spPr>
        <p:txBody>
          <a:bodyPr anchor="t">
            <a:normAutofit/>
          </a:bodyPr>
          <a:lstStyle>
            <a:lvl1pPr marL="0" indent="0">
              <a:buNone/>
              <a:defRPr sz="1400">
                <a:solidFill>
                  <a:srgbClr val="1B2C5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2D2BD-F3A8-F643-92EC-85E9CB45D05F}" type="datetimeFigureOut">
              <a:rPr lang="en-US" smtClean="0"/>
              <a:pPr/>
              <a:t>3/14/10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A8638-08C8-8143-9421-3616C2E86D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90600" y="0"/>
            <a:ext cx="6781800" cy="914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nivers 55"/>
                <a:ea typeface="+mj-ea"/>
                <a:cs typeface="Univers 55"/>
              </a:rPr>
              <a:t>Click to edit</a:t>
            </a:r>
            <a:b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nivers 55"/>
                <a:ea typeface="+mj-ea"/>
                <a:cs typeface="Univers 55"/>
              </a:rPr>
            </a:b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nivers 55"/>
                <a:ea typeface="+mj-ea"/>
                <a:cs typeface="Univers 55"/>
              </a:rPr>
              <a:t>Master title style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nivers 55"/>
              <a:ea typeface="+mj-ea"/>
              <a:cs typeface="Univers 55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0600" y="0"/>
            <a:ext cx="6781800" cy="914400"/>
          </a:xfrm>
        </p:spPr>
        <p:txBody>
          <a:bodyPr anchor="t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2D2BD-F3A8-F643-92EC-85E9CB45D05F}" type="datetimeFigureOut">
              <a:rPr lang="en-US" smtClean="0"/>
              <a:pPr/>
              <a:t>3/14/10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A8638-08C8-8143-9421-3616C2E86D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0600" y="0"/>
            <a:ext cx="6781800" cy="914400"/>
          </a:xfrm>
        </p:spPr>
        <p:txBody>
          <a:bodyPr anchor="t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2D2BD-F3A8-F643-92EC-85E9CB45D05F}" type="datetimeFigureOut">
              <a:rPr lang="en-US" smtClean="0"/>
              <a:pPr/>
              <a:t>3/14/10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A8638-08C8-8143-9421-3616C2E86D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0600" y="0"/>
            <a:ext cx="6781800" cy="914400"/>
          </a:xfrm>
        </p:spPr>
        <p:txBody>
          <a:bodyPr anchor="t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2D2BD-F3A8-F643-92EC-85E9CB45D05F}" type="datetimeFigureOut">
              <a:rPr lang="en-US" smtClean="0"/>
              <a:pPr/>
              <a:t>3/14/10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A8638-08C8-8143-9421-3616C2E86D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2D2BD-F3A8-F643-92EC-85E9CB45D05F}" type="datetimeFigureOut">
              <a:rPr lang="en-US" smtClean="0"/>
              <a:pPr/>
              <a:t>3/14/10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A8638-08C8-8143-9421-3616C2E86D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435101"/>
            <a:ext cx="33131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35101"/>
            <a:ext cx="5416550" cy="47370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2597152"/>
            <a:ext cx="3313113" cy="357504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2D2BD-F3A8-F643-92EC-85E9CB45D05F}" type="datetimeFigureOut">
              <a:rPr lang="en-US" smtClean="0"/>
              <a:pPr/>
              <a:t>3/14/10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A8638-08C8-8143-9421-3616C2E86D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f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60020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925764"/>
            <a:ext cx="8229600" cy="2743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477000"/>
            <a:ext cx="21336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Univers 55"/>
                <a:cs typeface="Univers 55"/>
              </a:defRPr>
            </a:lvl1pPr>
          </a:lstStyle>
          <a:p>
            <a:fld id="{A302D2BD-F3A8-F643-92EC-85E9CB45D05F}" type="datetimeFigureOut">
              <a:rPr lang="en-US" smtClean="0"/>
              <a:pPr/>
              <a:t>3/14/10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77000"/>
            <a:ext cx="28956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chemeClr val="tx1">
                    <a:tint val="75000"/>
                  </a:schemeClr>
                </a:solidFill>
                <a:latin typeface="Univers 55"/>
                <a:cs typeface="Univers 55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477000"/>
            <a:ext cx="21336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tint val="75000"/>
                  </a:schemeClr>
                </a:solidFill>
                <a:latin typeface="Univers 55"/>
                <a:cs typeface="Univers 55"/>
              </a:defRPr>
            </a:lvl1pPr>
          </a:lstStyle>
          <a:p>
            <a:fld id="{83FA8638-08C8-8143-9421-3616C2E86DC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600" b="1" i="0" kern="1200">
          <a:solidFill>
            <a:srgbClr val="1B2C5F"/>
          </a:solidFill>
          <a:latin typeface="Univers 55"/>
          <a:ea typeface="+mj-ea"/>
          <a:cs typeface="Univers 55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1B2C5F"/>
          </a:solidFill>
          <a:latin typeface="Univers 55"/>
          <a:ea typeface="+mn-ea"/>
          <a:cs typeface="Univers 55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rgbClr val="1B2C5F"/>
          </a:solidFill>
          <a:latin typeface="Univers 55"/>
          <a:ea typeface="+mn-ea"/>
          <a:cs typeface="Univers 55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1B2C5F"/>
          </a:solidFill>
          <a:latin typeface="Univers 55"/>
          <a:ea typeface="+mn-ea"/>
          <a:cs typeface="Univers 55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1B2C5F"/>
          </a:solidFill>
          <a:latin typeface="Univers 55"/>
          <a:ea typeface="+mn-ea"/>
          <a:cs typeface="Univers 55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1B2C5F"/>
          </a:solidFill>
          <a:latin typeface="Univers 55"/>
          <a:ea typeface="+mn-ea"/>
          <a:cs typeface="Univers 55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fia.fs.fed.us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sgs.gov/" TargetMode="External"/><Relationship Id="rId3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7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eg"/><Relationship Id="rId6" Type="http://schemas.openxmlformats.org/officeDocument/2006/relationships/hyperlink" Target="http://www.usgs.gov/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w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hyperlink" Target="mailto:mkeller@neoninc.org" TargetMode="Externa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jpeg"/><Relationship Id="rId3" Type="http://schemas.openxmlformats.org/officeDocument/2006/relationships/hyperlink" Target="http://www.neoninc.org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3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eg"/><Relationship Id="rId5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615570"/>
            <a:ext cx="8229600" cy="1470025"/>
          </a:xfrm>
        </p:spPr>
        <p:txBody>
          <a:bodyPr>
            <a:normAutofit/>
          </a:bodyPr>
          <a:lstStyle/>
          <a:p>
            <a:r>
              <a:rPr lang="en-US" dirty="0"/>
              <a:t>Observation </a:t>
            </a:r>
            <a:r>
              <a:rPr lang="en-US" dirty="0" smtClean="0"/>
              <a:t>Networks </a:t>
            </a:r>
            <a:r>
              <a:rPr lang="en-US" dirty="0"/>
              <a:t>and Collaboration </a:t>
            </a:r>
            <a:r>
              <a:rPr lang="en-US" dirty="0" smtClean="0"/>
              <a:t>Opportunities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54098"/>
            <a:ext cx="8686800" cy="5334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Michael Keller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NEON, Inc. and USDA Forest Service</a:t>
            </a:r>
          </a:p>
          <a:p>
            <a:endParaRPr lang="en-US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Thanks to:  Brent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Holben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, Crystal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Schaaf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, Ellsworth Dutton,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Joanne Nightingale, Josef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Kellndorfer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, Linda Heath 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n-US" sz="3600" dirty="0" smtClean="0"/>
              <a:t>FIA – Forest Inventory &amp; Analysis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>
          <a:xfrm>
            <a:off x="228601" y="990600"/>
            <a:ext cx="8915399" cy="5486400"/>
          </a:xfrm>
        </p:spPr>
        <p:txBody>
          <a:bodyPr>
            <a:normAutofit/>
          </a:bodyPr>
          <a:lstStyle/>
          <a:p>
            <a:pPr>
              <a:spcBef>
                <a:spcPts val="900"/>
              </a:spcBef>
            </a:pPr>
            <a:r>
              <a:rPr lang="en-US" dirty="0" smtClean="0"/>
              <a:t>An unbiased subset of forest ground plots are measured every year throughout the US, with re-measurements every 5-10 years depending on the State</a:t>
            </a:r>
            <a:endParaRPr lang="en-US" dirty="0" smtClean="0"/>
          </a:p>
          <a:p>
            <a:pPr>
              <a:spcBef>
                <a:spcPts val="700"/>
              </a:spcBef>
            </a:pPr>
            <a:endParaRPr lang="en-US" dirty="0" smtClean="0"/>
          </a:p>
          <a:p>
            <a:pPr>
              <a:spcBef>
                <a:spcPts val="700"/>
              </a:spcBef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3357" y="6034583"/>
            <a:ext cx="760643" cy="786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Content Placeholder 6" descr="FIA_2006_Annual_Map.tiff"/>
          <p:cNvPicPr>
            <a:picLocks noChangeAspect="1"/>
          </p:cNvPicPr>
          <p:nvPr/>
        </p:nvPicPr>
        <p:blipFill>
          <a:blip r:embed="rId4"/>
          <a:srcRect l="-18373" r="-18373"/>
          <a:stretch>
            <a:fillRect/>
          </a:stretch>
        </p:blipFill>
        <p:spPr>
          <a:xfrm>
            <a:off x="1236518" y="3036455"/>
            <a:ext cx="6670964" cy="36230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n-US" sz="3600" dirty="0" smtClean="0"/>
              <a:t>FIA – Forest Inventory &amp; Analysis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>
          <a:xfrm>
            <a:off x="228601" y="990600"/>
            <a:ext cx="8915399" cy="5486400"/>
          </a:xfrm>
        </p:spPr>
        <p:txBody>
          <a:bodyPr>
            <a:normAutofit/>
          </a:bodyPr>
          <a:lstStyle/>
          <a:p>
            <a:pPr>
              <a:spcBef>
                <a:spcPts val="900"/>
              </a:spcBef>
            </a:pPr>
            <a:r>
              <a:rPr lang="en-US" dirty="0" smtClean="0"/>
              <a:t>1 </a:t>
            </a:r>
            <a:r>
              <a:rPr lang="en-US" dirty="0" smtClean="0"/>
              <a:t>plot/2,410 ha: Typical live tree data. Subset: 1 plot/38,850 ha: standing dead; coarse &amp; fine woody debris; sample forest floor &amp; soil C</a:t>
            </a:r>
          </a:p>
          <a:p>
            <a:pPr>
              <a:spcBef>
                <a:spcPts val="900"/>
              </a:spcBef>
            </a:pPr>
            <a:r>
              <a:rPr lang="en-US" dirty="0" smtClean="0"/>
              <a:t>Remote sensing used to increase precision of forest area estimation</a:t>
            </a:r>
          </a:p>
          <a:p>
            <a:pPr>
              <a:spcBef>
                <a:spcPts val="900"/>
              </a:spcBef>
            </a:pPr>
            <a:r>
              <a:rPr lang="en-US" dirty="0" smtClean="0"/>
              <a:t>Intensified FIA plot network on FS Expt.  Forests &amp; Ranges (EFRs)</a:t>
            </a:r>
          </a:p>
          <a:p>
            <a:pPr>
              <a:spcBef>
                <a:spcPts val="700"/>
              </a:spcBef>
            </a:pPr>
            <a:endParaRPr lang="en-US" dirty="0" smtClean="0"/>
          </a:p>
          <a:p>
            <a:pPr>
              <a:spcBef>
                <a:spcPts val="700"/>
              </a:spcBef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3357" y="6034583"/>
            <a:ext cx="760643" cy="786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n-US" sz="3600" dirty="0" smtClean="0"/>
              <a:t>FIA – Forest Inventory &amp; Analysis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8996363" cy="5334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Data publicly available, </a:t>
            </a:r>
            <a:r>
              <a:rPr lang="en-US" dirty="0" smtClean="0">
                <a:hlinkClick r:id="rId3"/>
              </a:rPr>
              <a:t>http://fia.fs.fed.us</a:t>
            </a:r>
            <a:endParaRPr lang="en-US" dirty="0" smtClean="0"/>
          </a:p>
          <a:p>
            <a:r>
              <a:rPr lang="en-US" dirty="0" smtClean="0"/>
              <a:t>All variables, includes carbon stocks</a:t>
            </a:r>
          </a:p>
          <a:p>
            <a:r>
              <a:rPr lang="en-US" dirty="0" smtClean="0"/>
              <a:t>To use exact plot coordinates enter into MOU, work w/ Spatial Data Services unit</a:t>
            </a:r>
          </a:p>
          <a:p>
            <a:r>
              <a:rPr lang="en-US" dirty="0" smtClean="0"/>
              <a:t>Acknowledge program for use of data; authorship to FIA collaborators as appropriate</a:t>
            </a:r>
          </a:p>
          <a:p>
            <a:r>
              <a:rPr lang="en-US" dirty="0" smtClean="0"/>
              <a:t>Documented methods: field guides, database guide, techniques guide </a:t>
            </a:r>
          </a:p>
          <a:p>
            <a:r>
              <a:rPr lang="en-US" dirty="0" smtClean="0"/>
              <a:t>QA program with field visits, publication summaries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44579" y="6134888"/>
            <a:ext cx="699421" cy="72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n-US" sz="3600" dirty="0" smtClean="0"/>
              <a:t>FIA – Forest Inventory &amp; Analysis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843963" cy="5334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Human use affects forests so additional national surveys are conducted:</a:t>
            </a:r>
          </a:p>
          <a:p>
            <a:r>
              <a:rPr lang="en-US" u="sng" dirty="0" smtClean="0"/>
              <a:t>Timber products output surveys</a:t>
            </a:r>
            <a:r>
              <a:rPr lang="en-US" dirty="0" smtClean="0"/>
              <a:t>: provides information on removals for timber products, logging residue, and mill residue.</a:t>
            </a:r>
          </a:p>
          <a:p>
            <a:r>
              <a:rPr lang="en-US" u="sng" dirty="0" smtClean="0"/>
              <a:t>National Woodland Owner Survey</a:t>
            </a:r>
            <a:r>
              <a:rPr lang="en-US" dirty="0" smtClean="0"/>
              <a:t>: surveys owners for current and future mgmt intentions</a:t>
            </a:r>
          </a:p>
          <a:p>
            <a:r>
              <a:rPr lang="en-US" dirty="0" smtClean="0"/>
              <a:t>Expertise in inventory design, assist internationally and domestically</a:t>
            </a:r>
          </a:p>
          <a:p>
            <a:pPr>
              <a:buNone/>
            </a:pPr>
            <a:r>
              <a:rPr lang="en-US" dirty="0" smtClean="0"/>
              <a:t>                     </a:t>
            </a:r>
            <a:r>
              <a:rPr lang="en-US" dirty="0" smtClean="0">
                <a:solidFill>
                  <a:srgbClr val="A42291"/>
                </a:solidFill>
              </a:rPr>
              <a:t> http://fia.fs.fed.us/</a:t>
            </a:r>
          </a:p>
          <a:p>
            <a:pPr>
              <a:buFont typeface="Arial" pitchFamily="34" charset="0"/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19356" y="6134888"/>
            <a:ext cx="699421" cy="72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USGS – National Phenology Network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05000"/>
              </a:lnSpc>
            </a:pPr>
            <a:r>
              <a:rPr lang="en-US" dirty="0" smtClean="0"/>
              <a:t>A new data resource—a national network of integrated phenological observations across space and time</a:t>
            </a:r>
          </a:p>
          <a:p>
            <a:pPr>
              <a:lnSpc>
                <a:spcPct val="105000"/>
              </a:lnSpc>
            </a:pPr>
            <a:r>
              <a:rPr lang="en-US" dirty="0" smtClean="0"/>
              <a:t>Understand how plants, animals and landscapes respond to environmental variation and climate change</a:t>
            </a:r>
          </a:p>
          <a:p>
            <a:pPr marL="231775" indent="-231775">
              <a:lnSpc>
                <a:spcPct val="115000"/>
              </a:lnSpc>
              <a:buFontTx/>
              <a:buChar char="•"/>
            </a:pPr>
            <a:r>
              <a:rPr lang="en-US" dirty="0" smtClean="0"/>
              <a:t>Partners:  </a:t>
            </a:r>
            <a:r>
              <a:rPr lang="en-US" dirty="0" err="1" smtClean="0"/>
              <a:t>Gov’t</a:t>
            </a:r>
            <a:r>
              <a:rPr lang="en-US" dirty="0" smtClean="0"/>
              <a:t> agencies, NGOs, academia, the public</a:t>
            </a:r>
          </a:p>
          <a:p>
            <a:pPr marL="231775" indent="-231775">
              <a:lnSpc>
                <a:spcPct val="115000"/>
              </a:lnSpc>
              <a:buFontTx/>
              <a:buChar char="•"/>
            </a:pPr>
            <a:r>
              <a:rPr lang="en-US" dirty="0" smtClean="0"/>
              <a:t>Integrate with other environmental monitoring networks</a:t>
            </a:r>
          </a:p>
          <a:p>
            <a:pPr marL="231775" indent="-231775">
              <a:lnSpc>
                <a:spcPct val="115000"/>
              </a:lnSpc>
              <a:buFontTx/>
              <a:buChar char="•"/>
            </a:pPr>
            <a:r>
              <a:rPr lang="en-US" dirty="0" smtClean="0"/>
              <a:t>Target:  1000's of observation locations</a:t>
            </a:r>
          </a:p>
          <a:p>
            <a:pPr marL="231775" indent="-231775">
              <a:lnSpc>
                <a:spcPct val="115000"/>
              </a:lnSpc>
              <a:buFontTx/>
              <a:buChar char="•"/>
            </a:pPr>
            <a:r>
              <a:rPr lang="en-US" dirty="0" smtClean="0"/>
              <a:t>Standardized protocols for plants &amp; animals </a:t>
            </a:r>
          </a:p>
          <a:p>
            <a:pPr marL="231775" indent="-231775">
              <a:lnSpc>
                <a:spcPct val="115000"/>
              </a:lnSpc>
              <a:buFontTx/>
              <a:buChar char="•"/>
            </a:pPr>
            <a:r>
              <a:rPr lang="en-US" dirty="0" smtClean="0"/>
              <a:t>Contemporary &amp; legacy data</a:t>
            </a:r>
          </a:p>
          <a:p>
            <a:endParaRPr lang="en-US" dirty="0"/>
          </a:p>
        </p:txBody>
      </p:sp>
      <p:pic>
        <p:nvPicPr>
          <p:cNvPr id="4" name="Picture 4" descr="U.S. Geological Survey - science for a changing world">
            <a:hlinkClick r:id="rId2" tooltip="U.S. Geological Survey Home Pag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29612" y="6529388"/>
            <a:ext cx="814388" cy="32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Content Placeholder 2"/>
          <p:cNvSpPr>
            <a:spLocks/>
          </p:cNvSpPr>
          <p:nvPr/>
        </p:nvSpPr>
        <p:spPr bwMode="auto">
          <a:xfrm>
            <a:off x="295275" y="1676400"/>
            <a:ext cx="3514725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28600" indent="-228600" algn="l" eaLnBrk="0" hangingPunct="0">
              <a:lnSpc>
                <a:spcPct val="100000"/>
              </a:lnSpc>
              <a:buFontTx/>
              <a:buChar char="•"/>
            </a:pPr>
            <a:r>
              <a:rPr lang="en-US" sz="2400" dirty="0"/>
              <a:t>On-line user interface</a:t>
            </a:r>
          </a:p>
          <a:p>
            <a:pPr marL="228600" indent="-228600" algn="l" eaLnBrk="0" hangingPunct="0">
              <a:lnSpc>
                <a:spcPct val="100000"/>
              </a:lnSpc>
              <a:buFontTx/>
              <a:buChar char="•"/>
            </a:pPr>
            <a:endParaRPr lang="en-US" sz="2400" dirty="0"/>
          </a:p>
          <a:p>
            <a:pPr marL="228600" indent="-228600" algn="l" eaLnBrk="0" hangingPunct="0">
              <a:lnSpc>
                <a:spcPct val="100000"/>
              </a:lnSpc>
              <a:buFontTx/>
              <a:buChar char="•"/>
            </a:pPr>
            <a:r>
              <a:rPr lang="en-US" sz="2400" dirty="0"/>
              <a:t>315 plant species</a:t>
            </a:r>
          </a:p>
          <a:p>
            <a:pPr marL="228600" indent="-228600" algn="l" eaLnBrk="0" hangingPunct="0">
              <a:lnSpc>
                <a:spcPct val="100000"/>
              </a:lnSpc>
              <a:buFontTx/>
              <a:buChar char="•"/>
            </a:pPr>
            <a:endParaRPr lang="en-US" sz="2400" dirty="0"/>
          </a:p>
          <a:p>
            <a:pPr marL="228600" indent="-228600" algn="l" eaLnBrk="0" hangingPunct="0">
              <a:lnSpc>
                <a:spcPct val="100000"/>
              </a:lnSpc>
              <a:buFontTx/>
              <a:buChar char="•"/>
            </a:pPr>
            <a:r>
              <a:rPr lang="en-US" sz="2400" dirty="0"/>
              <a:t>160 animal species</a:t>
            </a:r>
          </a:p>
          <a:p>
            <a:pPr marL="228600" indent="-228600" algn="l" eaLnBrk="0" hangingPunct="0">
              <a:lnSpc>
                <a:spcPct val="100000"/>
              </a:lnSpc>
              <a:buFontTx/>
              <a:buChar char="•"/>
            </a:pPr>
            <a:endParaRPr lang="en-US" sz="2400" dirty="0"/>
          </a:p>
          <a:p>
            <a:pPr marL="228600" indent="-228600" algn="l" eaLnBrk="0" hangingPunct="0">
              <a:lnSpc>
                <a:spcPct val="100000"/>
              </a:lnSpc>
              <a:buFontTx/>
              <a:buChar char="•"/>
            </a:pPr>
            <a:r>
              <a:rPr lang="en-US" sz="2400" dirty="0"/>
              <a:t>Beginning to  advanced protocols</a:t>
            </a:r>
          </a:p>
          <a:p>
            <a:pPr marL="228600" indent="-228600" algn="l" eaLnBrk="0" hangingPunct="0">
              <a:lnSpc>
                <a:spcPct val="100000"/>
              </a:lnSpc>
              <a:buFontTx/>
              <a:buChar char="•"/>
            </a:pPr>
            <a:endParaRPr lang="en-US" sz="2400" dirty="0"/>
          </a:p>
          <a:p>
            <a:pPr marL="228600" indent="-228600" algn="l" eaLnBrk="0" hangingPunct="0">
              <a:lnSpc>
                <a:spcPct val="100000"/>
              </a:lnSpc>
              <a:buFontTx/>
              <a:buChar char="•"/>
            </a:pPr>
            <a:r>
              <a:rPr lang="en-US" sz="2400" dirty="0">
                <a:ea typeface="宋体" pitchFamily="27" charset="-122"/>
                <a:cs typeface="宋体" pitchFamily="27" charset="-122"/>
              </a:rPr>
              <a:t>Status monitoring</a:t>
            </a:r>
          </a:p>
          <a:p>
            <a:pPr marL="742950" lvl="1" indent="-285750" algn="l" eaLnBrk="0" hangingPunct="0">
              <a:lnSpc>
                <a:spcPct val="100000"/>
              </a:lnSpc>
              <a:buFontTx/>
              <a:buChar char="–"/>
            </a:pPr>
            <a:r>
              <a:rPr lang="en-US" sz="2400" dirty="0">
                <a:ea typeface="宋体" pitchFamily="27" charset="-122"/>
                <a:cs typeface="宋体" pitchFamily="27" charset="-122"/>
              </a:rPr>
              <a:t>sampling intensity</a:t>
            </a:r>
          </a:p>
          <a:p>
            <a:pPr marL="742950" lvl="1" indent="-285750" algn="l" eaLnBrk="0" hangingPunct="0">
              <a:lnSpc>
                <a:spcPct val="100000"/>
              </a:lnSpc>
              <a:buFontTx/>
              <a:buChar char="–"/>
            </a:pPr>
            <a:r>
              <a:rPr lang="en-US" sz="2400" dirty="0">
                <a:ea typeface="宋体" pitchFamily="27" charset="-122"/>
                <a:cs typeface="宋体" pitchFamily="27" charset="-122"/>
              </a:rPr>
              <a:t>absence data</a:t>
            </a:r>
          </a:p>
        </p:txBody>
      </p:sp>
      <p:pic>
        <p:nvPicPr>
          <p:cNvPr id="337923" name="Content Placeholder 5" descr="IMG_419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97375" y="1954213"/>
            <a:ext cx="2794000" cy="3738562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379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48600" y="1579563"/>
            <a:ext cx="930275" cy="448786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sp>
        <p:nvSpPr>
          <p:cNvPr id="337925" name="Text Box 8"/>
          <p:cNvSpPr txBox="1">
            <a:spLocks noChangeArrowheads="1"/>
          </p:cNvSpPr>
          <p:nvPr/>
        </p:nvSpPr>
        <p:spPr bwMode="auto">
          <a:xfrm>
            <a:off x="796925" y="139626"/>
            <a:ext cx="75501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800" b="1" dirty="0" smtClean="0">
                <a:solidFill>
                  <a:schemeClr val="bg1"/>
                </a:solidFill>
                <a:ea typeface="ＭＳ Ｐゴシック" pitchFamily="27" charset="-128"/>
                <a:cs typeface="ＭＳ Ｐゴシック" pitchFamily="27" charset="-128"/>
              </a:rPr>
              <a:t>NPN - National </a:t>
            </a:r>
            <a:r>
              <a:rPr lang="en-US" sz="2800" b="1" dirty="0">
                <a:solidFill>
                  <a:schemeClr val="bg1"/>
                </a:solidFill>
                <a:ea typeface="ＭＳ Ｐゴシック" pitchFamily="27" charset="-128"/>
                <a:cs typeface="ＭＳ Ｐゴシック" pitchFamily="27" charset="-128"/>
              </a:rPr>
              <a:t>Phenology Monitoring System</a:t>
            </a:r>
          </a:p>
        </p:txBody>
      </p:sp>
      <p:sp>
        <p:nvSpPr>
          <p:cNvPr id="337926" name="Text Box 6"/>
          <p:cNvSpPr txBox="1">
            <a:spLocks noChangeArrowheads="1"/>
          </p:cNvSpPr>
          <p:nvPr/>
        </p:nvSpPr>
        <p:spPr bwMode="auto">
          <a:xfrm>
            <a:off x="7991475" y="2211388"/>
            <a:ext cx="522288" cy="1841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l">
              <a:lnSpc>
                <a:spcPct val="100000"/>
              </a:lnSpc>
            </a:pPr>
            <a:r>
              <a:rPr lang="en-US" sz="1200">
                <a:solidFill>
                  <a:srgbClr val="000066"/>
                </a:solidFill>
              </a:rPr>
              <a:t>species</a:t>
            </a:r>
          </a:p>
        </p:txBody>
      </p:sp>
      <p:pic>
        <p:nvPicPr>
          <p:cNvPr id="337927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588125"/>
            <a:ext cx="731838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28" name="Picture 4" descr="U.S. Geological Survey - science for a changing world">
            <a:hlinkClick r:id="rId6" tooltip="U.S. Geological Survey Home Page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6529388"/>
            <a:ext cx="814388" cy="32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98438" y="1279525"/>
            <a:ext cx="8747125" cy="5045075"/>
            <a:chOff x="125" y="806"/>
            <a:chExt cx="5510" cy="3178"/>
          </a:xfrm>
        </p:grpSpPr>
        <p:sp>
          <p:nvSpPr>
            <p:cNvPr id="3" name="Rounded Rectangle 2"/>
            <p:cNvSpPr/>
            <p:nvPr/>
          </p:nvSpPr>
          <p:spPr>
            <a:xfrm>
              <a:off x="125" y="1089"/>
              <a:ext cx="5510" cy="2895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endParaRPr lang="en-US">
                <a:solidFill>
                  <a:srgbClr val="FFFFFF"/>
                </a:solidFill>
                <a:ea typeface="ＭＳ Ｐゴシック" pitchFamily="27" charset="-128"/>
                <a:cs typeface="ＭＳ Ｐゴシック" pitchFamily="27" charset="-128"/>
              </a:endParaRPr>
            </a:p>
          </p:txBody>
        </p:sp>
        <p:sp>
          <p:nvSpPr>
            <p:cNvPr id="4" name="Rounded Rectangle 3"/>
            <p:cNvSpPr>
              <a:spLocks noChangeArrowheads="1"/>
            </p:cNvSpPr>
            <p:nvPr/>
          </p:nvSpPr>
          <p:spPr bwMode="auto">
            <a:xfrm>
              <a:off x="1383" y="1394"/>
              <a:ext cx="3079" cy="2451"/>
            </a:xfrm>
            <a:prstGeom prst="roundRect">
              <a:avLst>
                <a:gd name="adj" fmla="val 16667"/>
              </a:avLst>
            </a:prstGeom>
            <a:solidFill>
              <a:srgbClr val="DDDDDD"/>
            </a:solidFill>
            <a:ln w="25400">
              <a:solidFill>
                <a:srgbClr val="FF99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endParaRPr lang="en-US">
                <a:solidFill>
                  <a:srgbClr val="FFFFFF"/>
                </a:solidFill>
                <a:ea typeface="ＭＳ Ｐゴシック" pitchFamily="27" charset="-128"/>
                <a:cs typeface="ＭＳ Ｐゴシック" pitchFamily="27" charset="-128"/>
              </a:endParaRPr>
            </a:p>
          </p:txBody>
        </p:sp>
        <p:sp>
          <p:nvSpPr>
            <p:cNvPr id="5" name="Rounded Rectangle 4"/>
            <p:cNvSpPr>
              <a:spLocks noChangeArrowheads="1"/>
            </p:cNvSpPr>
            <p:nvPr/>
          </p:nvSpPr>
          <p:spPr bwMode="auto">
            <a:xfrm>
              <a:off x="1543" y="1961"/>
              <a:ext cx="1179" cy="1740"/>
            </a:xfrm>
            <a:prstGeom prst="roundRect">
              <a:avLst>
                <a:gd name="adj" fmla="val 16667"/>
              </a:avLst>
            </a:prstGeom>
            <a:solidFill>
              <a:srgbClr val="99FF99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endParaRPr lang="en-US" sz="2000" b="1">
                <a:solidFill>
                  <a:srgbClr val="008000"/>
                </a:solidFill>
                <a:ea typeface="ＭＳ Ｐゴシック" pitchFamily="27" charset="-128"/>
                <a:cs typeface="ＭＳ Ｐゴシック" pitchFamily="27" charset="-128"/>
              </a:endParaRPr>
            </a:p>
          </p:txBody>
        </p:sp>
        <p:sp>
          <p:nvSpPr>
            <p:cNvPr id="6" name="TextBox 28"/>
            <p:cNvSpPr txBox="1">
              <a:spLocks noChangeArrowheads="1"/>
            </p:cNvSpPr>
            <p:nvPr/>
          </p:nvSpPr>
          <p:spPr bwMode="auto">
            <a:xfrm>
              <a:off x="4692" y="2116"/>
              <a:ext cx="880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85000"/>
                </a:lnSpc>
              </a:pPr>
              <a:r>
                <a:rPr lang="en-US" sz="2000" b="1">
                  <a:ea typeface="ＭＳ Ｐゴシック" pitchFamily="27" charset="-128"/>
                  <a:cs typeface="ＭＳ Ｐゴシック" pitchFamily="27" charset="-128"/>
                </a:rPr>
                <a:t>Decision- </a:t>
              </a:r>
            </a:p>
            <a:p>
              <a:pPr algn="l">
                <a:lnSpc>
                  <a:spcPct val="85000"/>
                </a:lnSpc>
              </a:pPr>
              <a:r>
                <a:rPr lang="en-US" sz="2000" b="1">
                  <a:ea typeface="ＭＳ Ｐゴシック" pitchFamily="27" charset="-128"/>
                  <a:cs typeface="ＭＳ Ｐゴシック" pitchFamily="27" charset="-128"/>
                </a:rPr>
                <a:t>support</a:t>
              </a:r>
            </a:p>
          </p:txBody>
        </p:sp>
        <p:sp>
          <p:nvSpPr>
            <p:cNvPr id="7" name="TextBox 30"/>
            <p:cNvSpPr txBox="1">
              <a:spLocks noChangeArrowheads="1"/>
            </p:cNvSpPr>
            <p:nvPr/>
          </p:nvSpPr>
          <p:spPr bwMode="auto">
            <a:xfrm>
              <a:off x="4692" y="3232"/>
              <a:ext cx="881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85000"/>
                </a:lnSpc>
              </a:pPr>
              <a:r>
                <a:rPr lang="en-US" sz="2000" b="1">
                  <a:ea typeface="ＭＳ Ｐゴシック" pitchFamily="27" charset="-128"/>
                  <a:cs typeface="ＭＳ Ｐゴシック" pitchFamily="27" charset="-128"/>
                </a:rPr>
                <a:t>Research </a:t>
              </a:r>
            </a:p>
          </p:txBody>
        </p:sp>
        <p:grpSp>
          <p:nvGrpSpPr>
            <p:cNvPr id="8" name="Group 9"/>
            <p:cNvGrpSpPr>
              <a:grpSpLocks/>
            </p:cNvGrpSpPr>
            <p:nvPr/>
          </p:nvGrpSpPr>
          <p:grpSpPr bwMode="auto">
            <a:xfrm>
              <a:off x="4331" y="2178"/>
              <a:ext cx="355" cy="1306"/>
              <a:chOff x="4264" y="1924"/>
              <a:chExt cx="355" cy="1306"/>
            </a:xfrm>
          </p:grpSpPr>
          <p:sp>
            <p:nvSpPr>
              <p:cNvPr id="43" name="Right Arrow 42"/>
              <p:cNvSpPr/>
              <p:nvPr/>
            </p:nvSpPr>
            <p:spPr>
              <a:xfrm>
                <a:off x="4264" y="1924"/>
                <a:ext cx="355" cy="269"/>
              </a:xfrm>
              <a:prstGeom prst="right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>
                  <a:lnSpc>
                    <a:spcPct val="100000"/>
                  </a:lnSpc>
                </a:pPr>
                <a:endParaRPr lang="en-US">
                  <a:solidFill>
                    <a:srgbClr val="FFFFFF"/>
                  </a:solidFill>
                  <a:ea typeface="ＭＳ Ｐゴシック" pitchFamily="27" charset="-128"/>
                  <a:cs typeface="ＭＳ Ｐゴシック" pitchFamily="27" charset="-128"/>
                </a:endParaRPr>
              </a:p>
            </p:txBody>
          </p:sp>
          <p:sp>
            <p:nvSpPr>
              <p:cNvPr id="44" name="Right Arrow 43"/>
              <p:cNvSpPr/>
              <p:nvPr/>
            </p:nvSpPr>
            <p:spPr>
              <a:xfrm>
                <a:off x="4264" y="2442"/>
                <a:ext cx="355" cy="269"/>
              </a:xfrm>
              <a:prstGeom prst="right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>
                  <a:lnSpc>
                    <a:spcPct val="100000"/>
                  </a:lnSpc>
                </a:pPr>
                <a:endParaRPr lang="en-US">
                  <a:solidFill>
                    <a:srgbClr val="FFFFFF"/>
                  </a:solidFill>
                  <a:ea typeface="ＭＳ Ｐゴシック" pitchFamily="27" charset="-128"/>
                  <a:cs typeface="ＭＳ Ｐゴシック" pitchFamily="27" charset="-128"/>
                </a:endParaRPr>
              </a:p>
            </p:txBody>
          </p:sp>
          <p:sp>
            <p:nvSpPr>
              <p:cNvPr id="45" name="Right Arrow 44"/>
              <p:cNvSpPr/>
              <p:nvPr/>
            </p:nvSpPr>
            <p:spPr>
              <a:xfrm>
                <a:off x="4264" y="2961"/>
                <a:ext cx="355" cy="269"/>
              </a:xfrm>
              <a:prstGeom prst="right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>
                  <a:lnSpc>
                    <a:spcPct val="100000"/>
                  </a:lnSpc>
                </a:pPr>
                <a:endParaRPr lang="en-US">
                  <a:solidFill>
                    <a:srgbClr val="FFFFFF"/>
                  </a:solidFill>
                  <a:ea typeface="ＭＳ Ｐゴシック" pitchFamily="27" charset="-128"/>
                  <a:cs typeface="ＭＳ Ｐゴシック" pitchFamily="27" charset="-128"/>
                </a:endParaRPr>
              </a:p>
            </p:txBody>
          </p:sp>
        </p:grpSp>
        <p:sp>
          <p:nvSpPr>
            <p:cNvPr id="9" name="TextBox 44"/>
            <p:cNvSpPr txBox="1">
              <a:spLocks noChangeArrowheads="1"/>
            </p:cNvSpPr>
            <p:nvPr/>
          </p:nvSpPr>
          <p:spPr bwMode="auto">
            <a:xfrm>
              <a:off x="4692" y="2716"/>
              <a:ext cx="890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85000"/>
                </a:lnSpc>
              </a:pPr>
              <a:r>
                <a:rPr lang="en-US" sz="2000" b="1">
                  <a:ea typeface="ＭＳ Ｐゴシック" pitchFamily="27" charset="-128"/>
                  <a:cs typeface="ＭＳ Ｐゴシック" pitchFamily="27" charset="-128"/>
                </a:rPr>
                <a:t>Education</a:t>
              </a:r>
            </a:p>
          </p:txBody>
        </p:sp>
        <p:sp>
          <p:nvSpPr>
            <p:cNvPr id="10" name="Rounded Rectangle 4"/>
            <p:cNvSpPr>
              <a:spLocks noChangeArrowheads="1"/>
            </p:cNvSpPr>
            <p:nvPr/>
          </p:nvSpPr>
          <p:spPr bwMode="auto">
            <a:xfrm>
              <a:off x="2979" y="1961"/>
              <a:ext cx="1354" cy="1740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25400">
              <a:solidFill>
                <a:srgbClr val="9966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>
                <a:lnSpc>
                  <a:spcPct val="90000"/>
                </a:lnSpc>
              </a:pPr>
              <a:r>
                <a:rPr lang="en-US" sz="2000" b="1">
                  <a:solidFill>
                    <a:srgbClr val="996600"/>
                  </a:solidFill>
                  <a:ea typeface="ＭＳ Ｐゴシック" pitchFamily="27" charset="-128"/>
                  <a:cs typeface="ＭＳ Ｐゴシック" pitchFamily="27" charset="-128"/>
                </a:rPr>
                <a:t>Search</a:t>
              </a:r>
            </a:p>
            <a:p>
              <a:pPr>
                <a:lnSpc>
                  <a:spcPct val="90000"/>
                </a:lnSpc>
              </a:pPr>
              <a:endParaRPr lang="en-US" sz="2000" b="1">
                <a:solidFill>
                  <a:srgbClr val="996600"/>
                </a:solidFill>
                <a:ea typeface="ＭＳ Ｐゴシック" pitchFamily="27" charset="-128"/>
                <a:cs typeface="ＭＳ Ｐゴシック" pitchFamily="27" charset="-128"/>
              </a:endParaRPr>
            </a:p>
            <a:p>
              <a:pPr>
                <a:lnSpc>
                  <a:spcPct val="90000"/>
                </a:lnSpc>
              </a:pPr>
              <a:r>
                <a:rPr lang="en-US" sz="2000" b="1">
                  <a:solidFill>
                    <a:srgbClr val="996600"/>
                  </a:solidFill>
                  <a:ea typeface="ＭＳ Ｐゴシック" pitchFamily="27" charset="-128"/>
                  <a:cs typeface="ＭＳ Ｐゴシック" pitchFamily="27" charset="-128"/>
                </a:rPr>
                <a:t>Synthesis</a:t>
              </a:r>
            </a:p>
            <a:p>
              <a:pPr>
                <a:lnSpc>
                  <a:spcPct val="90000"/>
                </a:lnSpc>
              </a:pPr>
              <a:endParaRPr lang="en-US" sz="2000" b="1">
                <a:solidFill>
                  <a:srgbClr val="996600"/>
                </a:solidFill>
                <a:ea typeface="ＭＳ Ｐゴシック" pitchFamily="27" charset="-128"/>
                <a:cs typeface="ＭＳ Ｐゴシック" pitchFamily="27" charset="-128"/>
              </a:endParaRPr>
            </a:p>
            <a:p>
              <a:pPr>
                <a:lnSpc>
                  <a:spcPct val="90000"/>
                </a:lnSpc>
              </a:pPr>
              <a:r>
                <a:rPr lang="en-US" sz="2000" b="1">
                  <a:solidFill>
                    <a:srgbClr val="996600"/>
                  </a:solidFill>
                  <a:ea typeface="ＭＳ Ｐゴシック" pitchFamily="27" charset="-128"/>
                  <a:cs typeface="ＭＳ Ｐゴシック" pitchFamily="27" charset="-128"/>
                </a:rPr>
                <a:t>Visualizations</a:t>
              </a:r>
            </a:p>
            <a:p>
              <a:pPr>
                <a:lnSpc>
                  <a:spcPct val="90000"/>
                </a:lnSpc>
              </a:pPr>
              <a:endParaRPr lang="en-US" sz="2000" b="1">
                <a:solidFill>
                  <a:srgbClr val="996600"/>
                </a:solidFill>
                <a:ea typeface="ＭＳ Ｐゴシック" pitchFamily="27" charset="-128"/>
                <a:cs typeface="ＭＳ Ｐゴシック" pitchFamily="27" charset="-128"/>
              </a:endParaRPr>
            </a:p>
            <a:p>
              <a:pPr>
                <a:lnSpc>
                  <a:spcPct val="90000"/>
                </a:lnSpc>
              </a:pPr>
              <a:r>
                <a:rPr lang="en-US" sz="2000" b="1">
                  <a:solidFill>
                    <a:srgbClr val="996600"/>
                  </a:solidFill>
                  <a:ea typeface="ＭＳ Ｐゴシック" pitchFamily="27" charset="-128"/>
                  <a:cs typeface="ＭＳ Ｐゴシック" pitchFamily="27" charset="-128"/>
                </a:rPr>
                <a:t>Work platform</a:t>
              </a:r>
            </a:p>
            <a:p>
              <a:pPr>
                <a:lnSpc>
                  <a:spcPct val="90000"/>
                </a:lnSpc>
              </a:pPr>
              <a:endParaRPr lang="en-US" sz="2000" b="1">
                <a:solidFill>
                  <a:srgbClr val="996600"/>
                </a:solidFill>
                <a:ea typeface="ＭＳ Ｐゴシック" pitchFamily="27" charset="-128"/>
                <a:cs typeface="ＭＳ Ｐゴシック" pitchFamily="27" charset="-128"/>
              </a:endParaRPr>
            </a:p>
            <a:p>
              <a:pPr>
                <a:lnSpc>
                  <a:spcPct val="90000"/>
                </a:lnSpc>
              </a:pPr>
              <a:r>
                <a:rPr lang="en-US" sz="2000" b="1">
                  <a:solidFill>
                    <a:srgbClr val="996600"/>
                  </a:solidFill>
                  <a:ea typeface="ＭＳ Ｐゴシック" pitchFamily="27" charset="-128"/>
                  <a:cs typeface="ＭＳ Ｐゴシック" pitchFamily="27" charset="-128"/>
                </a:rPr>
                <a:t>Datasets</a:t>
              </a:r>
            </a:p>
          </p:txBody>
        </p:sp>
        <p:sp>
          <p:nvSpPr>
            <p:cNvPr id="11" name="Rectangle 15"/>
            <p:cNvSpPr>
              <a:spLocks noChangeArrowheads="1"/>
            </p:cNvSpPr>
            <p:nvPr/>
          </p:nvSpPr>
          <p:spPr bwMode="auto">
            <a:xfrm>
              <a:off x="3251" y="1677"/>
              <a:ext cx="810" cy="28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 i="1">
                  <a:solidFill>
                    <a:srgbClr val="996600"/>
                  </a:solidFill>
                  <a:ea typeface="ＭＳ Ｐゴシック" pitchFamily="27" charset="-128"/>
                  <a:cs typeface="ＭＳ Ｐゴシック" pitchFamily="27" charset="-128"/>
                </a:rPr>
                <a:t>Products</a:t>
              </a:r>
            </a:p>
          </p:txBody>
        </p:sp>
        <p:sp>
          <p:nvSpPr>
            <p:cNvPr id="12" name="Rectangle 16"/>
            <p:cNvSpPr>
              <a:spLocks noChangeArrowheads="1"/>
            </p:cNvSpPr>
            <p:nvPr/>
          </p:nvSpPr>
          <p:spPr bwMode="auto">
            <a:xfrm>
              <a:off x="1407" y="1109"/>
              <a:ext cx="3030" cy="28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solidFill>
                    <a:srgbClr val="DE8400"/>
                  </a:solidFill>
                  <a:ea typeface="ＭＳ Ｐゴシック" pitchFamily="27" charset="-128"/>
                  <a:cs typeface="ＭＳ Ｐゴシック" pitchFamily="27" charset="-128"/>
                </a:rPr>
                <a:t>NCO Information Management System</a:t>
              </a:r>
            </a:p>
          </p:txBody>
        </p:sp>
        <p:grpSp>
          <p:nvGrpSpPr>
            <p:cNvPr id="13" name="Group 17"/>
            <p:cNvGrpSpPr>
              <a:grpSpLocks/>
            </p:cNvGrpSpPr>
            <p:nvPr/>
          </p:nvGrpSpPr>
          <p:grpSpPr bwMode="auto">
            <a:xfrm>
              <a:off x="234" y="1311"/>
              <a:ext cx="918" cy="2421"/>
              <a:chOff x="139" y="1066"/>
              <a:chExt cx="918" cy="2421"/>
            </a:xfrm>
          </p:grpSpPr>
          <p:sp>
            <p:nvSpPr>
              <p:cNvPr id="25" name="TextBox 7"/>
              <p:cNvSpPr txBox="1">
                <a:spLocks noChangeArrowheads="1"/>
              </p:cNvSpPr>
              <p:nvPr/>
            </p:nvSpPr>
            <p:spPr bwMode="auto">
              <a:xfrm>
                <a:off x="367" y="1066"/>
                <a:ext cx="463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2000" b="1" i="1">
                    <a:solidFill>
                      <a:srgbClr val="990033"/>
                    </a:solidFill>
                    <a:ea typeface="ＭＳ Ｐゴシック" pitchFamily="27" charset="-128"/>
                    <a:cs typeface="ＭＳ Ｐゴシック" pitchFamily="27" charset="-128"/>
                  </a:rPr>
                  <a:t>Data</a:t>
                </a:r>
              </a:p>
            </p:txBody>
          </p:sp>
          <p:sp>
            <p:nvSpPr>
              <p:cNvPr id="26" name="Rounded Rectangle 4"/>
              <p:cNvSpPr>
                <a:spLocks noChangeArrowheads="1"/>
              </p:cNvSpPr>
              <p:nvPr/>
            </p:nvSpPr>
            <p:spPr bwMode="auto">
              <a:xfrm rot="5400000">
                <a:off x="-486" y="1944"/>
                <a:ext cx="2168" cy="918"/>
              </a:xfrm>
              <a:prstGeom prst="roundRect">
                <a:avLst>
                  <a:gd name="adj" fmla="val 16667"/>
                </a:avLst>
              </a:prstGeom>
              <a:solidFill>
                <a:srgbClr val="FF99FF"/>
              </a:solidFill>
              <a:ln w="25400">
                <a:solidFill>
                  <a:srgbClr val="990033"/>
                </a:solidFill>
                <a:round/>
                <a:headEnd/>
                <a:tailEnd/>
              </a:ln>
              <a:effectLst/>
            </p:spPr>
            <p:txBody>
              <a:bodyPr rot="10800000" vert="eaVert" anchor="ctr">
                <a:prstTxWarp prst="textNoShape">
                  <a:avLst/>
                </a:prstTxWarp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2000" b="1">
                    <a:solidFill>
                      <a:srgbClr val="990033"/>
                    </a:solidFill>
                    <a:ea typeface="ＭＳ Ｐゴシック" pitchFamily="27" charset="-128"/>
                    <a:cs typeface="ＭＳ Ｐゴシック" pitchFamily="27" charset="-128"/>
                  </a:rPr>
                  <a:t>Contemp-orary</a:t>
                </a:r>
              </a:p>
              <a:p>
                <a:endParaRPr lang="en-US" sz="2000" b="1">
                  <a:solidFill>
                    <a:srgbClr val="990033"/>
                  </a:solidFill>
                  <a:ea typeface="ＭＳ Ｐゴシック" pitchFamily="27" charset="-128"/>
                  <a:cs typeface="ＭＳ Ｐゴシック" pitchFamily="27" charset="-128"/>
                </a:endParaRPr>
              </a:p>
              <a:p>
                <a:r>
                  <a:rPr lang="en-US" sz="2000" b="1">
                    <a:solidFill>
                      <a:srgbClr val="990033"/>
                    </a:solidFill>
                    <a:ea typeface="ＭＳ Ｐゴシック" pitchFamily="27" charset="-128"/>
                    <a:cs typeface="ＭＳ Ｐゴシック" pitchFamily="27" charset="-128"/>
                  </a:rPr>
                  <a:t>Legacy</a:t>
                </a:r>
              </a:p>
              <a:p>
                <a:endParaRPr lang="en-US" sz="2000" b="1">
                  <a:solidFill>
                    <a:srgbClr val="990033"/>
                  </a:solidFill>
                  <a:ea typeface="ＭＳ Ｐゴシック" pitchFamily="27" charset="-128"/>
                  <a:cs typeface="ＭＳ Ｐゴシック" pitchFamily="27" charset="-128"/>
                </a:endParaRPr>
              </a:p>
              <a:p>
                <a:r>
                  <a:rPr lang="en-US" sz="2000" b="1">
                    <a:solidFill>
                      <a:srgbClr val="990033"/>
                    </a:solidFill>
                    <a:ea typeface="ＭＳ Ｐゴシック" pitchFamily="27" charset="-128"/>
                    <a:cs typeface="ＭＳ Ｐゴシック" pitchFamily="27" charset="-128"/>
                  </a:rPr>
                  <a:t>Partners</a:t>
                </a:r>
              </a:p>
              <a:p>
                <a:endParaRPr lang="en-US" sz="2000" b="1">
                  <a:solidFill>
                    <a:srgbClr val="990033"/>
                  </a:solidFill>
                  <a:ea typeface="ＭＳ Ｐゴシック" pitchFamily="27" charset="-128"/>
                  <a:cs typeface="ＭＳ Ｐゴシック" pitchFamily="27" charset="-128"/>
                </a:endParaRPr>
              </a:p>
              <a:p>
                <a:r>
                  <a:rPr lang="en-US" sz="2000" b="1">
                    <a:solidFill>
                      <a:srgbClr val="990033"/>
                    </a:solidFill>
                    <a:ea typeface="ＭＳ Ｐゴシック" pitchFamily="27" charset="-128"/>
                    <a:cs typeface="ＭＳ Ｐゴシック" pitchFamily="27" charset="-128"/>
                  </a:rPr>
                  <a:t>Ancillary</a:t>
                </a:r>
              </a:p>
              <a:p>
                <a:endParaRPr lang="en-US" sz="2000" b="1">
                  <a:solidFill>
                    <a:srgbClr val="990033"/>
                  </a:solidFill>
                  <a:ea typeface="ＭＳ Ｐゴシック" pitchFamily="27" charset="-128"/>
                  <a:cs typeface="ＭＳ Ｐゴシック" pitchFamily="27" charset="-128"/>
                </a:endParaRPr>
              </a:p>
            </p:txBody>
          </p:sp>
          <p:grpSp>
            <p:nvGrpSpPr>
              <p:cNvPr id="27" name="Group 20"/>
              <p:cNvGrpSpPr>
                <a:grpSpLocks/>
              </p:cNvGrpSpPr>
              <p:nvPr/>
            </p:nvGrpSpPr>
            <p:grpSpPr bwMode="auto">
              <a:xfrm rot="5400000">
                <a:off x="543" y="1641"/>
                <a:ext cx="114" cy="422"/>
                <a:chOff x="455" y="1815"/>
                <a:chExt cx="114" cy="422"/>
              </a:xfrm>
            </p:grpSpPr>
            <p:sp>
              <p:nvSpPr>
                <p:cNvPr id="40" name="Oval 8"/>
                <p:cNvSpPr>
                  <a:spLocks noChangeArrowheads="1"/>
                </p:cNvSpPr>
                <p:nvPr/>
              </p:nvSpPr>
              <p:spPr bwMode="auto">
                <a:xfrm>
                  <a:off x="455" y="1815"/>
                  <a:ext cx="114" cy="105"/>
                </a:xfrm>
                <a:prstGeom prst="ellipse">
                  <a:avLst/>
                </a:prstGeom>
                <a:solidFill>
                  <a:srgbClr val="FFFF00"/>
                </a:solidFill>
                <a:ln w="25400">
                  <a:solidFill>
                    <a:srgbClr val="385D8A"/>
                  </a:solidFill>
                  <a:round/>
                  <a:headEnd/>
                  <a:tailEnd/>
                </a:ln>
              </p:spPr>
              <p:txBody>
                <a:bodyPr rot="10800000" vert="eaVert" anchor="ctr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00000"/>
                    </a:lnSpc>
                  </a:pPr>
                  <a:endParaRPr lang="en-US">
                    <a:solidFill>
                      <a:srgbClr val="FFFFFF"/>
                    </a:solidFill>
                    <a:ea typeface="ＭＳ Ｐゴシック" pitchFamily="27" charset="-128"/>
                    <a:cs typeface="ＭＳ Ｐゴシック" pitchFamily="27" charset="-128"/>
                  </a:endParaRPr>
                </a:p>
              </p:txBody>
            </p:sp>
            <p:sp>
              <p:nvSpPr>
                <p:cNvPr id="41" name="Oval 10"/>
                <p:cNvSpPr>
                  <a:spLocks noChangeArrowheads="1"/>
                </p:cNvSpPr>
                <p:nvPr/>
              </p:nvSpPr>
              <p:spPr bwMode="auto">
                <a:xfrm>
                  <a:off x="455" y="1973"/>
                  <a:ext cx="114" cy="106"/>
                </a:xfrm>
                <a:prstGeom prst="ellipse">
                  <a:avLst/>
                </a:prstGeom>
                <a:solidFill>
                  <a:srgbClr val="FFFF00"/>
                </a:solidFill>
                <a:ln w="25400">
                  <a:solidFill>
                    <a:srgbClr val="385D8A"/>
                  </a:solidFill>
                  <a:round/>
                  <a:headEnd/>
                  <a:tailEnd/>
                </a:ln>
              </p:spPr>
              <p:txBody>
                <a:bodyPr rot="10800000" vert="eaVert" anchor="ctr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00000"/>
                    </a:lnSpc>
                  </a:pPr>
                  <a:endParaRPr lang="en-US">
                    <a:solidFill>
                      <a:srgbClr val="FFFFFF"/>
                    </a:solidFill>
                    <a:ea typeface="ＭＳ Ｐゴシック" pitchFamily="27" charset="-128"/>
                    <a:cs typeface="ＭＳ Ｐゴシック" pitchFamily="27" charset="-128"/>
                  </a:endParaRPr>
                </a:p>
              </p:txBody>
            </p:sp>
            <p:sp>
              <p:nvSpPr>
                <p:cNvPr id="42" name="Oval 11"/>
                <p:cNvSpPr>
                  <a:spLocks noChangeArrowheads="1"/>
                </p:cNvSpPr>
                <p:nvPr/>
              </p:nvSpPr>
              <p:spPr bwMode="auto">
                <a:xfrm>
                  <a:off x="455" y="2132"/>
                  <a:ext cx="114" cy="105"/>
                </a:xfrm>
                <a:prstGeom prst="ellipse">
                  <a:avLst/>
                </a:prstGeom>
                <a:solidFill>
                  <a:srgbClr val="FFFF00"/>
                </a:solidFill>
                <a:ln w="25400">
                  <a:solidFill>
                    <a:srgbClr val="385D8A"/>
                  </a:solidFill>
                  <a:round/>
                  <a:headEnd/>
                  <a:tailEnd/>
                </a:ln>
              </p:spPr>
              <p:txBody>
                <a:bodyPr rot="10800000" vert="eaVert" anchor="ctr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00000"/>
                    </a:lnSpc>
                  </a:pPr>
                  <a:endParaRPr lang="en-US">
                    <a:solidFill>
                      <a:srgbClr val="FFFFFF"/>
                    </a:solidFill>
                    <a:ea typeface="ＭＳ Ｐゴシック" pitchFamily="27" charset="-128"/>
                    <a:cs typeface="ＭＳ Ｐゴシック" pitchFamily="27" charset="-128"/>
                  </a:endParaRPr>
                </a:p>
              </p:txBody>
            </p:sp>
          </p:grpSp>
          <p:grpSp>
            <p:nvGrpSpPr>
              <p:cNvPr id="28" name="Group 24"/>
              <p:cNvGrpSpPr>
                <a:grpSpLocks/>
              </p:cNvGrpSpPr>
              <p:nvPr/>
            </p:nvGrpSpPr>
            <p:grpSpPr bwMode="auto">
              <a:xfrm>
                <a:off x="387" y="3177"/>
                <a:ext cx="422" cy="114"/>
                <a:chOff x="404" y="2257"/>
                <a:chExt cx="422" cy="114"/>
              </a:xfrm>
            </p:grpSpPr>
            <p:sp>
              <p:nvSpPr>
                <p:cNvPr id="37" name="Oval 8"/>
                <p:cNvSpPr>
                  <a:spLocks noChangeArrowheads="1"/>
                </p:cNvSpPr>
                <p:nvPr/>
              </p:nvSpPr>
              <p:spPr bwMode="auto">
                <a:xfrm rot="5400000">
                  <a:off x="717" y="2261"/>
                  <a:ext cx="114" cy="105"/>
                </a:xfrm>
                <a:prstGeom prst="rect">
                  <a:avLst/>
                </a:prstGeom>
                <a:solidFill>
                  <a:srgbClr val="99CC00"/>
                </a:solidFill>
                <a:ln w="254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rot="10800000" vert="eaVert" anchor="ctr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00000"/>
                    </a:lnSpc>
                  </a:pPr>
                  <a:endParaRPr lang="en-US">
                    <a:solidFill>
                      <a:srgbClr val="FFFFFF"/>
                    </a:solidFill>
                    <a:ea typeface="ＭＳ Ｐゴシック" pitchFamily="27" charset="-128"/>
                    <a:cs typeface="ＭＳ Ｐゴシック" pitchFamily="27" charset="-128"/>
                  </a:endParaRPr>
                </a:p>
              </p:txBody>
            </p:sp>
            <p:sp>
              <p:nvSpPr>
                <p:cNvPr id="38" name="Oval 10"/>
                <p:cNvSpPr>
                  <a:spLocks noChangeArrowheads="1"/>
                </p:cNvSpPr>
                <p:nvPr/>
              </p:nvSpPr>
              <p:spPr bwMode="auto">
                <a:xfrm>
                  <a:off x="559" y="2261"/>
                  <a:ext cx="114" cy="106"/>
                </a:xfrm>
                <a:prstGeom prst="diamond">
                  <a:avLst/>
                </a:prstGeom>
                <a:solidFill>
                  <a:srgbClr val="FFFF99"/>
                </a:solidFill>
                <a:ln w="25400">
                  <a:solidFill>
                    <a:srgbClr val="800000"/>
                  </a:solidFill>
                  <a:miter lim="800000"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00000"/>
                    </a:lnSpc>
                  </a:pPr>
                  <a:endParaRPr lang="en-US">
                    <a:solidFill>
                      <a:srgbClr val="FFFFFF"/>
                    </a:solidFill>
                    <a:ea typeface="ＭＳ Ｐゴシック" pitchFamily="27" charset="-128"/>
                    <a:cs typeface="ＭＳ Ｐゴシック" pitchFamily="27" charset="-128"/>
                  </a:endParaRPr>
                </a:p>
              </p:txBody>
            </p:sp>
            <p:sp>
              <p:nvSpPr>
                <p:cNvPr id="39" name="Oval 11"/>
                <p:cNvSpPr>
                  <a:spLocks noChangeArrowheads="1"/>
                </p:cNvSpPr>
                <p:nvPr/>
              </p:nvSpPr>
              <p:spPr bwMode="auto">
                <a:xfrm rot="5400000">
                  <a:off x="400" y="2261"/>
                  <a:ext cx="114" cy="10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C0C0C0"/>
                </a:solidFill>
                <a:ln w="2540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 rot="10800000" vert="eaVert" anchor="ctr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00000"/>
                    </a:lnSpc>
                  </a:pPr>
                  <a:endParaRPr lang="en-US">
                    <a:solidFill>
                      <a:srgbClr val="FFFFFF"/>
                    </a:solidFill>
                    <a:ea typeface="ＭＳ Ｐゴシック" pitchFamily="27" charset="-128"/>
                    <a:cs typeface="ＭＳ Ｐゴシック" pitchFamily="27" charset="-128"/>
                  </a:endParaRPr>
                </a:p>
              </p:txBody>
            </p:sp>
          </p:grpSp>
          <p:grpSp>
            <p:nvGrpSpPr>
              <p:cNvPr id="29" name="Group 28"/>
              <p:cNvGrpSpPr>
                <a:grpSpLocks/>
              </p:cNvGrpSpPr>
              <p:nvPr/>
            </p:nvGrpSpPr>
            <p:grpSpPr bwMode="auto">
              <a:xfrm>
                <a:off x="387" y="2691"/>
                <a:ext cx="422" cy="114"/>
                <a:chOff x="399" y="2691"/>
                <a:chExt cx="422" cy="114"/>
              </a:xfrm>
            </p:grpSpPr>
            <p:sp>
              <p:nvSpPr>
                <p:cNvPr id="34" name="Oval 8"/>
                <p:cNvSpPr>
                  <a:spLocks noChangeArrowheads="1"/>
                </p:cNvSpPr>
                <p:nvPr/>
              </p:nvSpPr>
              <p:spPr bwMode="auto">
                <a:xfrm rot="5400000">
                  <a:off x="712" y="2695"/>
                  <a:ext cx="114" cy="105"/>
                </a:xfrm>
                <a:prstGeom prst="ellipse">
                  <a:avLst/>
                </a:prstGeom>
                <a:solidFill>
                  <a:srgbClr val="FFFF99"/>
                </a:solidFill>
                <a:ln w="25400">
                  <a:solidFill>
                    <a:srgbClr val="385D8A"/>
                  </a:solidFill>
                  <a:round/>
                  <a:headEnd/>
                  <a:tailEnd/>
                </a:ln>
              </p:spPr>
              <p:txBody>
                <a:bodyPr rot="10800000" vert="eaVert" anchor="ctr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00000"/>
                    </a:lnSpc>
                  </a:pPr>
                  <a:endParaRPr lang="en-US">
                    <a:solidFill>
                      <a:srgbClr val="FFFFFF"/>
                    </a:solidFill>
                    <a:ea typeface="ＭＳ Ｐゴシック" pitchFamily="27" charset="-128"/>
                    <a:cs typeface="ＭＳ Ｐゴシック" pitchFamily="27" charset="-128"/>
                  </a:endParaRPr>
                </a:p>
              </p:txBody>
            </p:sp>
            <p:sp>
              <p:nvSpPr>
                <p:cNvPr id="35" name="Oval 10"/>
                <p:cNvSpPr>
                  <a:spLocks noChangeArrowheads="1"/>
                </p:cNvSpPr>
                <p:nvPr/>
              </p:nvSpPr>
              <p:spPr bwMode="auto">
                <a:xfrm rot="5400000">
                  <a:off x="554" y="2695"/>
                  <a:ext cx="114" cy="106"/>
                </a:xfrm>
                <a:prstGeom prst="ellipse">
                  <a:avLst/>
                </a:prstGeom>
                <a:solidFill>
                  <a:srgbClr val="FFFF00"/>
                </a:solidFill>
                <a:ln w="25400">
                  <a:solidFill>
                    <a:srgbClr val="385D8A"/>
                  </a:solidFill>
                  <a:round/>
                  <a:headEnd/>
                  <a:tailEnd/>
                </a:ln>
              </p:spPr>
              <p:txBody>
                <a:bodyPr rot="10800000" vert="eaVert" anchor="ctr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00000"/>
                    </a:lnSpc>
                  </a:pPr>
                  <a:endParaRPr lang="en-US">
                    <a:solidFill>
                      <a:srgbClr val="FFFFFF"/>
                    </a:solidFill>
                    <a:ea typeface="ＭＳ Ｐゴシック" pitchFamily="27" charset="-128"/>
                    <a:cs typeface="ＭＳ Ｐゴシック" pitchFamily="27" charset="-128"/>
                  </a:endParaRPr>
                </a:p>
              </p:txBody>
            </p:sp>
            <p:sp>
              <p:nvSpPr>
                <p:cNvPr id="36" name="Oval 11"/>
                <p:cNvSpPr>
                  <a:spLocks noChangeArrowheads="1"/>
                </p:cNvSpPr>
                <p:nvPr/>
              </p:nvSpPr>
              <p:spPr bwMode="auto">
                <a:xfrm rot="5400000">
                  <a:off x="395" y="2695"/>
                  <a:ext cx="114" cy="105"/>
                </a:xfrm>
                <a:prstGeom prst="ellipse">
                  <a:avLst/>
                </a:prstGeom>
                <a:solidFill>
                  <a:srgbClr val="FFFF00"/>
                </a:solidFill>
                <a:ln w="25400">
                  <a:solidFill>
                    <a:srgbClr val="385D8A"/>
                  </a:solidFill>
                  <a:round/>
                  <a:headEnd/>
                  <a:tailEnd/>
                </a:ln>
              </p:spPr>
              <p:txBody>
                <a:bodyPr rot="10800000" vert="eaVert" anchor="ctr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00000"/>
                    </a:lnSpc>
                  </a:pPr>
                  <a:endParaRPr lang="en-US">
                    <a:solidFill>
                      <a:srgbClr val="FFFFFF"/>
                    </a:solidFill>
                    <a:ea typeface="ＭＳ Ｐゴシック" pitchFamily="27" charset="-128"/>
                    <a:cs typeface="ＭＳ Ｐゴシック" pitchFamily="27" charset="-128"/>
                  </a:endParaRPr>
                </a:p>
              </p:txBody>
            </p:sp>
          </p:grpSp>
          <p:grpSp>
            <p:nvGrpSpPr>
              <p:cNvPr id="30" name="Group 32"/>
              <p:cNvGrpSpPr>
                <a:grpSpLocks/>
              </p:cNvGrpSpPr>
              <p:nvPr/>
            </p:nvGrpSpPr>
            <p:grpSpPr bwMode="auto">
              <a:xfrm>
                <a:off x="387" y="2258"/>
                <a:ext cx="422" cy="114"/>
                <a:chOff x="399" y="2258"/>
                <a:chExt cx="422" cy="114"/>
              </a:xfrm>
            </p:grpSpPr>
            <p:sp>
              <p:nvSpPr>
                <p:cNvPr id="31" name="Oval 30"/>
                <p:cNvSpPr>
                  <a:spLocks noChangeArrowheads="1"/>
                </p:cNvSpPr>
                <p:nvPr/>
              </p:nvSpPr>
              <p:spPr bwMode="auto">
                <a:xfrm rot="5400000">
                  <a:off x="712" y="2262"/>
                  <a:ext cx="114" cy="105"/>
                </a:xfrm>
                <a:prstGeom prst="ellipse">
                  <a:avLst/>
                </a:prstGeom>
                <a:solidFill>
                  <a:srgbClr val="FF0000"/>
                </a:solidFill>
                <a:ln w="25400">
                  <a:solidFill>
                    <a:srgbClr val="385D8A"/>
                  </a:solidFill>
                  <a:round/>
                  <a:headEnd/>
                  <a:tailEnd/>
                </a:ln>
              </p:spPr>
              <p:txBody>
                <a:bodyPr rot="10800000" vert="eaVert" anchor="ctr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00000"/>
                    </a:lnSpc>
                  </a:pPr>
                  <a:endParaRPr lang="en-US">
                    <a:solidFill>
                      <a:srgbClr val="FFFFFF"/>
                    </a:solidFill>
                    <a:ea typeface="ＭＳ Ｐゴシック" pitchFamily="27" charset="-128"/>
                    <a:cs typeface="ＭＳ Ｐゴシック" pitchFamily="27" charset="-128"/>
                  </a:endParaRPr>
                </a:p>
              </p:txBody>
            </p:sp>
            <p:sp>
              <p:nvSpPr>
                <p:cNvPr id="32" name="Oval 31"/>
                <p:cNvSpPr>
                  <a:spLocks noChangeArrowheads="1"/>
                </p:cNvSpPr>
                <p:nvPr/>
              </p:nvSpPr>
              <p:spPr bwMode="auto">
                <a:xfrm rot="5400000">
                  <a:off x="554" y="2262"/>
                  <a:ext cx="114" cy="106"/>
                </a:xfrm>
                <a:prstGeom prst="ellipse">
                  <a:avLst/>
                </a:prstGeom>
                <a:solidFill>
                  <a:srgbClr val="00CCFF"/>
                </a:solidFill>
                <a:ln w="25400">
                  <a:solidFill>
                    <a:srgbClr val="385D8A"/>
                  </a:solidFill>
                  <a:round/>
                  <a:headEnd/>
                  <a:tailEnd/>
                </a:ln>
              </p:spPr>
              <p:txBody>
                <a:bodyPr rot="10800000" vert="eaVert" anchor="ctr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00000"/>
                    </a:lnSpc>
                  </a:pPr>
                  <a:endParaRPr lang="en-US">
                    <a:solidFill>
                      <a:srgbClr val="FFFFFF"/>
                    </a:solidFill>
                    <a:ea typeface="ＭＳ Ｐゴシック" pitchFamily="27" charset="-128"/>
                    <a:cs typeface="ＭＳ Ｐゴシック" pitchFamily="27" charset="-128"/>
                  </a:endParaRPr>
                </a:p>
              </p:txBody>
            </p:sp>
            <p:sp>
              <p:nvSpPr>
                <p:cNvPr id="33" name="Oval 32"/>
                <p:cNvSpPr>
                  <a:spLocks noChangeArrowheads="1"/>
                </p:cNvSpPr>
                <p:nvPr/>
              </p:nvSpPr>
              <p:spPr bwMode="auto">
                <a:xfrm rot="5400000">
                  <a:off x="395" y="2262"/>
                  <a:ext cx="114" cy="105"/>
                </a:xfrm>
                <a:prstGeom prst="ellipse">
                  <a:avLst/>
                </a:prstGeom>
                <a:solidFill>
                  <a:srgbClr val="00FF00"/>
                </a:solidFill>
                <a:ln w="25400">
                  <a:solidFill>
                    <a:srgbClr val="385D8A"/>
                  </a:solidFill>
                  <a:round/>
                  <a:headEnd/>
                  <a:tailEnd/>
                </a:ln>
              </p:spPr>
              <p:txBody>
                <a:bodyPr rot="10800000" vert="eaVert" anchor="ctr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00000"/>
                    </a:lnSpc>
                  </a:pPr>
                  <a:endParaRPr lang="en-US">
                    <a:solidFill>
                      <a:srgbClr val="FFFFFF"/>
                    </a:solidFill>
                    <a:ea typeface="ＭＳ Ｐゴシック" pitchFamily="27" charset="-128"/>
                    <a:cs typeface="ＭＳ Ｐゴシック" pitchFamily="27" charset="-128"/>
                  </a:endParaRPr>
                </a:p>
              </p:txBody>
            </p:sp>
          </p:grpSp>
        </p:grpSp>
        <p:sp>
          <p:nvSpPr>
            <p:cNvPr id="14" name="Rectangle 36"/>
            <p:cNvSpPr>
              <a:spLocks noChangeArrowheads="1"/>
            </p:cNvSpPr>
            <p:nvPr/>
          </p:nvSpPr>
          <p:spPr bwMode="auto">
            <a:xfrm>
              <a:off x="1564" y="1675"/>
              <a:ext cx="1138" cy="28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 i="1">
                  <a:solidFill>
                    <a:srgbClr val="008000"/>
                  </a:solidFill>
                  <a:ea typeface="ＭＳ Ｐゴシック" pitchFamily="27" charset="-128"/>
                  <a:cs typeface="ＭＳ Ｐゴシック" pitchFamily="27" charset="-128"/>
                </a:rPr>
                <a:t>Data curation</a:t>
              </a:r>
            </a:p>
          </p:txBody>
        </p:sp>
        <p:sp>
          <p:nvSpPr>
            <p:cNvPr id="15" name="Rectangle 37"/>
            <p:cNvSpPr>
              <a:spLocks noChangeArrowheads="1"/>
            </p:cNvSpPr>
            <p:nvPr/>
          </p:nvSpPr>
          <p:spPr bwMode="auto">
            <a:xfrm>
              <a:off x="2268" y="1398"/>
              <a:ext cx="1182" cy="28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 i="1">
                  <a:solidFill>
                    <a:srgbClr val="777777"/>
                  </a:solidFill>
                  <a:ea typeface="ＭＳ Ｐゴシック" pitchFamily="27" charset="-128"/>
                  <a:cs typeface="ＭＳ Ｐゴシック" pitchFamily="27" charset="-128"/>
                </a:rPr>
                <a:t>User interface</a:t>
              </a:r>
            </a:p>
          </p:txBody>
        </p:sp>
        <p:sp>
          <p:nvSpPr>
            <p:cNvPr id="16" name="Line 38"/>
            <p:cNvSpPr>
              <a:spLocks noChangeShapeType="1"/>
            </p:cNvSpPr>
            <p:nvPr/>
          </p:nvSpPr>
          <p:spPr bwMode="auto">
            <a:xfrm flipV="1">
              <a:off x="975" y="2789"/>
              <a:ext cx="556" cy="204"/>
            </a:xfrm>
            <a:prstGeom prst="line">
              <a:avLst/>
            </a:prstGeom>
            <a:noFill/>
            <a:ln w="25400">
              <a:solidFill>
                <a:srgbClr val="385D8A"/>
              </a:solidFill>
              <a:round/>
              <a:headEnd/>
              <a:tailEnd type="triangle" w="lg" len="med"/>
            </a:ln>
            <a:effectLst/>
          </p:spPr>
          <p:txBody>
            <a:bodyPr rot="10800000" vert="eaVert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Line 39"/>
            <p:cNvSpPr>
              <a:spLocks noChangeShapeType="1"/>
            </p:cNvSpPr>
            <p:nvPr/>
          </p:nvSpPr>
          <p:spPr bwMode="auto">
            <a:xfrm flipV="1">
              <a:off x="979" y="2469"/>
              <a:ext cx="556" cy="92"/>
            </a:xfrm>
            <a:prstGeom prst="line">
              <a:avLst/>
            </a:prstGeom>
            <a:noFill/>
            <a:ln w="25400">
              <a:solidFill>
                <a:srgbClr val="385D8A"/>
              </a:solidFill>
              <a:round/>
              <a:headEnd/>
              <a:tailEnd type="triangle" w="lg" len="med"/>
            </a:ln>
            <a:effectLst/>
          </p:spPr>
          <p:txBody>
            <a:bodyPr rot="10800000" vert="eaVert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Line 40"/>
            <p:cNvSpPr>
              <a:spLocks noChangeShapeType="1"/>
            </p:cNvSpPr>
            <p:nvPr/>
          </p:nvSpPr>
          <p:spPr bwMode="auto">
            <a:xfrm>
              <a:off x="979" y="2089"/>
              <a:ext cx="552" cy="48"/>
            </a:xfrm>
            <a:prstGeom prst="line">
              <a:avLst/>
            </a:prstGeom>
            <a:noFill/>
            <a:ln w="25400">
              <a:solidFill>
                <a:srgbClr val="385D8A"/>
              </a:solidFill>
              <a:round/>
              <a:headEnd/>
              <a:tailEnd type="triangle" w="lg" len="med"/>
            </a:ln>
            <a:effectLst/>
          </p:spPr>
          <p:txBody>
            <a:bodyPr rot="10800000" vert="eaVert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Line 41"/>
            <p:cNvSpPr>
              <a:spLocks noChangeShapeType="1"/>
            </p:cNvSpPr>
            <p:nvPr/>
          </p:nvSpPr>
          <p:spPr bwMode="auto">
            <a:xfrm>
              <a:off x="975" y="2997"/>
              <a:ext cx="1992" cy="0"/>
            </a:xfrm>
            <a:prstGeom prst="line">
              <a:avLst/>
            </a:prstGeom>
            <a:noFill/>
            <a:ln w="25400">
              <a:solidFill>
                <a:srgbClr val="385D8A"/>
              </a:solidFill>
              <a:round/>
              <a:headEnd/>
              <a:tailEnd type="triangle" w="lg" len="med"/>
            </a:ln>
            <a:effectLst/>
          </p:spPr>
          <p:txBody>
            <a:bodyPr rot="10800000" vert="eaVert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Line 42"/>
            <p:cNvSpPr>
              <a:spLocks noChangeShapeType="1"/>
            </p:cNvSpPr>
            <p:nvPr/>
          </p:nvSpPr>
          <p:spPr bwMode="auto">
            <a:xfrm>
              <a:off x="979" y="3477"/>
              <a:ext cx="1984" cy="0"/>
            </a:xfrm>
            <a:prstGeom prst="line">
              <a:avLst/>
            </a:prstGeom>
            <a:noFill/>
            <a:ln w="25400">
              <a:solidFill>
                <a:srgbClr val="385D8A"/>
              </a:solidFill>
              <a:round/>
              <a:headEnd/>
              <a:tailEnd type="triangle" w="lg" len="med"/>
            </a:ln>
            <a:effectLst/>
          </p:spPr>
          <p:txBody>
            <a:bodyPr rot="10800000" vert="eaVert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Text Box 43"/>
            <p:cNvSpPr txBox="1">
              <a:spLocks noChangeArrowheads="1"/>
            </p:cNvSpPr>
            <p:nvPr/>
          </p:nvSpPr>
          <p:spPr bwMode="auto">
            <a:xfrm>
              <a:off x="1674" y="2076"/>
              <a:ext cx="917" cy="2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1">
                  <a:solidFill>
                    <a:srgbClr val="008000"/>
                  </a:solidFill>
                  <a:ea typeface="ＭＳ Ｐゴシック" pitchFamily="27" charset="-128"/>
                  <a:cs typeface="ＭＳ Ｐゴシック" pitchFamily="27" charset="-128"/>
                </a:rPr>
                <a:t>Databases</a:t>
              </a:r>
            </a:p>
          </p:txBody>
        </p:sp>
        <p:sp>
          <p:nvSpPr>
            <p:cNvPr id="22" name="Rectangle 44"/>
            <p:cNvSpPr>
              <a:spLocks noChangeArrowheads="1"/>
            </p:cNvSpPr>
            <p:nvPr/>
          </p:nvSpPr>
          <p:spPr bwMode="auto">
            <a:xfrm>
              <a:off x="3017" y="806"/>
              <a:ext cx="2285" cy="28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solidFill>
                    <a:srgbClr val="336699"/>
                  </a:solidFill>
                  <a:ea typeface="ＭＳ Ｐゴシック" pitchFamily="27" charset="-128"/>
                  <a:cs typeface="ＭＳ Ｐゴシック" pitchFamily="27" charset="-128"/>
                </a:rPr>
                <a:t>National Phenology Network</a:t>
              </a:r>
            </a:p>
          </p:txBody>
        </p:sp>
        <p:sp>
          <p:nvSpPr>
            <p:cNvPr id="23" name="Line 45"/>
            <p:cNvSpPr>
              <a:spLocks noChangeShapeType="1"/>
            </p:cNvSpPr>
            <p:nvPr/>
          </p:nvSpPr>
          <p:spPr bwMode="auto">
            <a:xfrm>
              <a:off x="2728" y="2476"/>
              <a:ext cx="244" cy="0"/>
            </a:xfrm>
            <a:prstGeom prst="line">
              <a:avLst/>
            </a:prstGeom>
            <a:noFill/>
            <a:ln w="25400">
              <a:solidFill>
                <a:srgbClr val="385D8A"/>
              </a:solidFill>
              <a:round/>
              <a:headEnd/>
              <a:tailEnd type="triangle" w="lg" len="med"/>
            </a:ln>
            <a:effectLst/>
          </p:spPr>
          <p:txBody>
            <a:bodyPr rot="10800000" vert="eaVert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Text Box 46"/>
            <p:cNvSpPr txBox="1">
              <a:spLocks noChangeArrowheads="1"/>
            </p:cNvSpPr>
            <p:nvPr/>
          </p:nvSpPr>
          <p:spPr bwMode="auto">
            <a:xfrm>
              <a:off x="1578" y="3110"/>
              <a:ext cx="1110" cy="2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1">
                  <a:solidFill>
                    <a:srgbClr val="008000"/>
                  </a:solidFill>
                  <a:ea typeface="ＭＳ Ｐゴシック" pitchFamily="27" charset="-128"/>
                  <a:cs typeface="ＭＳ Ｐゴシック" pitchFamily="27" charset="-128"/>
                </a:rPr>
                <a:t>Metadata</a:t>
              </a:r>
            </a:p>
          </p:txBody>
        </p:sp>
      </p:grpSp>
      <p:sp>
        <p:nvSpPr>
          <p:cNvPr id="47" name="Rectangle 46"/>
          <p:cNvSpPr/>
          <p:nvPr/>
        </p:nvSpPr>
        <p:spPr>
          <a:xfrm>
            <a:off x="1185863" y="211788"/>
            <a:ext cx="6262687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USGS – National Phenology Network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NEON GOALS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429000"/>
            <a:ext cx="8229600" cy="3276600"/>
          </a:xfrm>
        </p:spPr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r>
              <a:rPr lang="en-US" b="1" dirty="0" smtClean="0"/>
              <a:t>Information infrastructure:</a:t>
            </a:r>
            <a:r>
              <a:rPr lang="en-US" dirty="0" smtClean="0"/>
              <a:t>  Consistent, continental, long-term, multi-scaled data-sets and data products that serve as a context for research and education.</a:t>
            </a:r>
          </a:p>
          <a:p>
            <a:endParaRPr lang="en-US" dirty="0" smtClean="0"/>
          </a:p>
          <a:p>
            <a:r>
              <a:rPr lang="en-US" b="1" dirty="0" smtClean="0"/>
              <a:t>Physical Infrastructure:</a:t>
            </a:r>
            <a:r>
              <a:rPr lang="en-US" dirty="0" smtClean="0"/>
              <a:t>  A research platform for investigator-initiated sensors, observations, and experiments providing physical infrastructure, </a:t>
            </a:r>
            <a:r>
              <a:rPr lang="en-US" dirty="0" err="1" smtClean="0"/>
              <a:t>cyberinfrastructure</a:t>
            </a:r>
            <a:r>
              <a:rPr lang="en-US" dirty="0" smtClean="0"/>
              <a:t>, human resources, and expertise, and program management and coordination.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October 1, 2009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latin typeface="Calibri" pitchFamily="34" charset="0"/>
              </a:rPr>
              <a:t>Domain 09, DSECC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F7521-5B8A-490C-8DB3-8F7282891B6E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43000" y="1066801"/>
            <a:ext cx="6858000" cy="2215991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90"/>
                </a:solidFill>
              </a:rPr>
              <a:t>The overarching goal of NEON is to enable understanding and forecasting of climate change, land use change, and invasive species on continental-scale ecology </a:t>
            </a:r>
            <a:r>
              <a:rPr lang="en-US" sz="2400" i="1" dirty="0" smtClean="0">
                <a:solidFill>
                  <a:srgbClr val="000090"/>
                </a:solidFill>
              </a:rPr>
              <a:t>by providing infrastructure</a:t>
            </a:r>
            <a:r>
              <a:rPr lang="en-US" sz="2400" dirty="0" smtClean="0">
                <a:solidFill>
                  <a:srgbClr val="000090"/>
                </a:solidFill>
              </a:rPr>
              <a:t> to support research in these areas.</a:t>
            </a:r>
          </a:p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6756400" y="2286000"/>
            <a:ext cx="1781175" cy="838200"/>
            <a:chOff x="0" y="0"/>
            <a:chExt cx="912" cy="528"/>
          </a:xfrm>
        </p:grpSpPr>
        <p:sp>
          <p:nvSpPr>
            <p:cNvPr id="54287" name="AutoShape 2"/>
            <p:cNvSpPr>
              <a:spLocks/>
            </p:cNvSpPr>
            <p:nvPr/>
          </p:nvSpPr>
          <p:spPr bwMode="auto">
            <a:xfrm>
              <a:off x="0" y="0"/>
              <a:ext cx="912" cy="52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5400">
              <a:solidFill>
                <a:srgbClr val="395E89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>
                <a:solidFill>
                  <a:schemeClr val="tx1"/>
                </a:solidFill>
                <a:latin typeface="Calibri" charset="0"/>
              </a:endParaRPr>
            </a:p>
          </p:txBody>
        </p:sp>
        <p:sp>
          <p:nvSpPr>
            <p:cNvPr id="54288" name="Rectangle 3"/>
            <p:cNvSpPr>
              <a:spLocks/>
            </p:cNvSpPr>
            <p:nvPr/>
          </p:nvSpPr>
          <p:spPr bwMode="auto">
            <a:xfrm>
              <a:off x="24" y="160"/>
              <a:ext cx="864" cy="20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38100" tIns="38100" rIns="38100" bIns="38100" anchor="ctr">
              <a:prstTxWarp prst="textNoShape">
                <a:avLst/>
              </a:prstTxWarp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sz="2400" dirty="0">
                  <a:solidFill>
                    <a:srgbClr val="FFFFFF"/>
                  </a:solidFill>
                  <a:latin typeface="Lucida Grande" charset="0"/>
                  <a:sym typeface="Lucida Grande" charset="0"/>
                </a:rPr>
                <a:t>Responses</a:t>
              </a:r>
            </a:p>
          </p:txBody>
        </p:sp>
      </p:grpSp>
      <p:sp>
        <p:nvSpPr>
          <p:cNvPr id="54275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90625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 err="1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NEON’s</a:t>
            </a:r>
            <a:r>
              <a:rPr lang="en-US" sz="32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Scientific </a:t>
            </a:r>
            <a:r>
              <a:rPr lang="en-US" sz="3200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Approach</a:t>
            </a:r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2757488" y="1727200"/>
            <a:ext cx="3365500" cy="1955800"/>
            <a:chOff x="0" y="0"/>
            <a:chExt cx="2120" cy="1232"/>
          </a:xfrm>
        </p:grpSpPr>
        <p:sp>
          <p:nvSpPr>
            <p:cNvPr id="54285" name="AutoShape 6"/>
            <p:cNvSpPr>
              <a:spLocks/>
            </p:cNvSpPr>
            <p:nvPr/>
          </p:nvSpPr>
          <p:spPr bwMode="auto">
            <a:xfrm>
              <a:off x="0" y="0"/>
              <a:ext cx="2120" cy="1232"/>
            </a:xfrm>
            <a:prstGeom prst="leftRightArrow">
              <a:avLst>
                <a:gd name="adj1" fmla="val 50000"/>
                <a:gd name="adj2" fmla="val 52595"/>
              </a:avLst>
            </a:prstGeom>
            <a:solidFill>
              <a:srgbClr val="92D050"/>
            </a:solidFill>
            <a:ln w="25400">
              <a:solidFill>
                <a:srgbClr val="395E89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>
                <a:solidFill>
                  <a:schemeClr val="tx1"/>
                </a:solidFill>
                <a:latin typeface="Calibri" charset="0"/>
              </a:endParaRPr>
            </a:p>
          </p:txBody>
        </p:sp>
        <p:sp>
          <p:nvSpPr>
            <p:cNvPr id="54286" name="Rectangle 7"/>
            <p:cNvSpPr>
              <a:spLocks/>
            </p:cNvSpPr>
            <p:nvPr/>
          </p:nvSpPr>
          <p:spPr bwMode="auto">
            <a:xfrm>
              <a:off x="286" y="433"/>
              <a:ext cx="1547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38100" tIns="38100" rIns="38100" bIns="38100" anchor="ctr">
              <a:prstTxWarp prst="textNoShape">
                <a:avLst/>
              </a:prstTxWarp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sz="2400">
                  <a:solidFill>
                    <a:srgbClr val="336699"/>
                  </a:solidFill>
                  <a:latin typeface="Lucida Grande" charset="0"/>
                  <a:sym typeface="Lucida Grande" charset="0"/>
                </a:rPr>
                <a:t>Interactions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sz="2400">
                  <a:solidFill>
                    <a:srgbClr val="336699"/>
                  </a:solidFill>
                  <a:latin typeface="Lucida Grande" charset="0"/>
                  <a:sym typeface="Lucida Grande" charset="0"/>
                </a:rPr>
                <a:t>Feedbacks</a:t>
              </a: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461963" y="2262189"/>
            <a:ext cx="1682750" cy="914400"/>
            <a:chOff x="0" y="0"/>
            <a:chExt cx="768" cy="576"/>
          </a:xfrm>
        </p:grpSpPr>
        <p:sp>
          <p:nvSpPr>
            <p:cNvPr id="54283" name="AutoShape 9"/>
            <p:cNvSpPr>
              <a:spLocks/>
            </p:cNvSpPr>
            <p:nvPr/>
          </p:nvSpPr>
          <p:spPr bwMode="auto">
            <a:xfrm>
              <a:off x="0" y="0"/>
              <a:ext cx="768" cy="576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5400">
              <a:solidFill>
                <a:srgbClr val="395E89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>
                <a:solidFill>
                  <a:schemeClr val="tx1"/>
                </a:solidFill>
                <a:latin typeface="Calibri" charset="0"/>
              </a:endParaRPr>
            </a:p>
          </p:txBody>
        </p:sp>
        <p:sp>
          <p:nvSpPr>
            <p:cNvPr id="54284" name="Rectangle 10"/>
            <p:cNvSpPr>
              <a:spLocks/>
            </p:cNvSpPr>
            <p:nvPr/>
          </p:nvSpPr>
          <p:spPr bwMode="auto">
            <a:xfrm>
              <a:off x="28" y="172"/>
              <a:ext cx="712" cy="2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38100" tIns="38100" rIns="38100" bIns="38100" anchor="ctr">
              <a:prstTxWarp prst="textNoShape">
                <a:avLst/>
              </a:prstTxWarp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sz="2400" dirty="0">
                  <a:solidFill>
                    <a:schemeClr val="bg1"/>
                  </a:solidFill>
                  <a:latin typeface="Lucida Grande" charset="0"/>
                  <a:sym typeface="Lucida Grande" charset="0"/>
                </a:rPr>
                <a:t>Forcing</a:t>
              </a:r>
            </a:p>
          </p:txBody>
        </p:sp>
      </p:grpSp>
      <p:sp>
        <p:nvSpPr>
          <p:cNvPr id="54278" name="Rectangle 11"/>
          <p:cNvSpPr>
            <a:spLocks/>
          </p:cNvSpPr>
          <p:nvPr/>
        </p:nvSpPr>
        <p:spPr bwMode="auto">
          <a:xfrm>
            <a:off x="0" y="3886200"/>
            <a:ext cx="2286000" cy="14773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 dirty="0">
                <a:solidFill>
                  <a:srgbClr val="1F497D"/>
                </a:solidFill>
                <a:latin typeface="Arial" charset="0"/>
                <a:sym typeface="Lucida Grande" charset="0"/>
              </a:rPr>
              <a:t>Drivers of ecological and biological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 dirty="0">
                <a:solidFill>
                  <a:srgbClr val="1F497D"/>
                </a:solidFill>
                <a:latin typeface="Arial" charset="0"/>
                <a:sym typeface="Lucida Grande" charset="0"/>
              </a:rPr>
              <a:t>change.</a:t>
            </a:r>
            <a:endParaRPr lang="en-US" sz="2400" baseline="-6000" dirty="0">
              <a:solidFill>
                <a:srgbClr val="1F497D"/>
              </a:solidFill>
              <a:latin typeface="Arial" charset="0"/>
              <a:sym typeface="Lucida Grande" charset="0"/>
            </a:endParaRPr>
          </a:p>
        </p:txBody>
      </p:sp>
      <p:sp>
        <p:nvSpPr>
          <p:cNvPr id="54279" name="Rectangle 12"/>
          <p:cNvSpPr>
            <a:spLocks/>
          </p:cNvSpPr>
          <p:nvPr/>
        </p:nvSpPr>
        <p:spPr bwMode="auto">
          <a:xfrm>
            <a:off x="2971800" y="3962400"/>
            <a:ext cx="3124200" cy="1409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 dirty="0">
                <a:solidFill>
                  <a:srgbClr val="1F497D"/>
                </a:solidFill>
                <a:latin typeface="Lucida Grande" charset="0"/>
                <a:sym typeface="Lucida Grande" charset="0"/>
              </a:rPr>
              <a:t>Processes mediating the response of ecological systems, feedbacks influencing the drivers</a:t>
            </a:r>
          </a:p>
        </p:txBody>
      </p:sp>
      <p:sp>
        <p:nvSpPr>
          <p:cNvPr id="54280" name="Rectangle 13"/>
          <p:cNvSpPr>
            <a:spLocks/>
          </p:cNvSpPr>
          <p:nvPr/>
        </p:nvSpPr>
        <p:spPr bwMode="auto">
          <a:xfrm>
            <a:off x="6375400" y="3962400"/>
            <a:ext cx="2768600" cy="167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 dirty="0">
                <a:solidFill>
                  <a:srgbClr val="1F497D"/>
                </a:solidFill>
                <a:latin typeface="Lucida Grande" charset="0"/>
                <a:sym typeface="Lucida Grande" charset="0"/>
              </a:rPr>
              <a:t>Ecological and </a:t>
            </a:r>
            <a:r>
              <a:rPr lang="en-US" sz="2400" dirty="0" err="1">
                <a:solidFill>
                  <a:srgbClr val="1F497D"/>
                </a:solidFill>
                <a:latin typeface="Lucida Grande" charset="0"/>
                <a:sym typeface="Lucida Grande" charset="0"/>
              </a:rPr>
              <a:t>organismal</a:t>
            </a:r>
            <a:r>
              <a:rPr lang="en-US" sz="2400" dirty="0">
                <a:solidFill>
                  <a:srgbClr val="1F497D"/>
                </a:solidFill>
                <a:latin typeface="Lucida Grande" charset="0"/>
                <a:sym typeface="Lucida Grande" charset="0"/>
              </a:rPr>
              <a:t> responses.</a:t>
            </a:r>
          </a:p>
        </p:txBody>
      </p:sp>
      <p:sp>
        <p:nvSpPr>
          <p:cNvPr id="54281" name="Rectangle 14"/>
          <p:cNvSpPr>
            <a:spLocks/>
          </p:cNvSpPr>
          <p:nvPr/>
        </p:nvSpPr>
        <p:spPr bwMode="auto">
          <a:xfrm>
            <a:off x="139700" y="5499100"/>
            <a:ext cx="2006600" cy="876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endParaRPr lang="en-US" sz="1800" b="1">
              <a:solidFill>
                <a:schemeClr val="tx1"/>
              </a:solidFill>
              <a:latin typeface="Lucida Grande" charset="0"/>
              <a:sym typeface="Lucida Grande" charset="0"/>
            </a:endParaRPr>
          </a:p>
        </p:txBody>
      </p:sp>
      <p:sp>
        <p:nvSpPr>
          <p:cNvPr id="54282" name="Rectangle 15"/>
          <p:cNvSpPr>
            <a:spLocks/>
          </p:cNvSpPr>
          <p:nvPr/>
        </p:nvSpPr>
        <p:spPr bwMode="auto">
          <a:xfrm>
            <a:off x="3314700" y="5435600"/>
            <a:ext cx="2438400" cy="1409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solidFill>
                <a:schemeClr val="tx1"/>
              </a:solidFill>
              <a:latin typeface="Lucida Grande" charset="0"/>
              <a:sym typeface="Lucida Grande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2009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NEON PDR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DE39-53E2-48D8-854F-8AEA20A2F4C2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 descr="challen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n-US" sz="3600" b="0" dirty="0" smtClean="0"/>
              <a:t>CCOLD </a:t>
            </a:r>
            <a:r>
              <a:rPr lang="en-US" sz="3600" b="0" dirty="0" smtClean="0"/>
              <a:t>Criteria for Environmental Observatories</a:t>
            </a:r>
            <a:endParaRPr lang="en-US" sz="36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C</a:t>
            </a:r>
            <a:r>
              <a:rPr lang="en-US" dirty="0" smtClean="0"/>
              <a:t>onsistent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C</a:t>
            </a:r>
            <a:r>
              <a:rPr lang="en-US" dirty="0" smtClean="0"/>
              <a:t>alibrated </a:t>
            </a:r>
            <a:r>
              <a:rPr lang="en-US" dirty="0" smtClean="0"/>
              <a:t>and traceable to national and international standards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O</a:t>
            </a:r>
            <a:r>
              <a:rPr lang="en-US" dirty="0" smtClean="0"/>
              <a:t>pen </a:t>
            </a:r>
            <a:r>
              <a:rPr lang="en-US" dirty="0" smtClean="0"/>
              <a:t>data policy (ideally data are freely available as soon as processed with no priority period for PIs)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L</a:t>
            </a:r>
            <a:r>
              <a:rPr lang="en-US" dirty="0" smtClean="0"/>
              <a:t>ong</a:t>
            </a:r>
            <a:r>
              <a:rPr lang="en-US" dirty="0"/>
              <a:t>-term (&gt;10 </a:t>
            </a:r>
            <a:r>
              <a:rPr lang="en-US" dirty="0" smtClean="0"/>
              <a:t>years)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D</a:t>
            </a:r>
            <a:r>
              <a:rPr lang="en-US" dirty="0" smtClean="0"/>
              <a:t>ocumented</a:t>
            </a:r>
          </a:p>
          <a:p>
            <a:pPr marL="514350" indent="-514350"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622300" y="152400"/>
            <a:ext cx="8229600" cy="792163"/>
          </a:xfrm>
        </p:spPr>
        <p:txBody>
          <a:bodyPr>
            <a:noAutofit/>
          </a:bodyPr>
          <a:lstStyle/>
          <a:p>
            <a:r>
              <a:rPr lang="en-US" dirty="0" smtClean="0"/>
              <a:t>A National Observatory:  20 Eco-climatic Domains</a:t>
            </a:r>
          </a:p>
        </p:txBody>
      </p:sp>
      <p:pic>
        <p:nvPicPr>
          <p:cNvPr id="24579" name="Picture 3" descr="Neon_Domain_Map_20090428_relo_core-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1800" y="1452563"/>
            <a:ext cx="8355013" cy="540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3600" b="0" dirty="0" smtClean="0"/>
              <a:t>Candidate Core Site</a:t>
            </a:r>
            <a:endParaRPr lang="en-US" sz="3600" b="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7085" t="13278" r="8535" b="2075"/>
          <a:stretch>
            <a:fillRect/>
          </a:stretch>
        </p:blipFill>
        <p:spPr bwMode="auto">
          <a:xfrm>
            <a:off x="949037" y="1053845"/>
            <a:ext cx="7245926" cy="5641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8975" y="371475"/>
            <a:ext cx="8229600" cy="792163"/>
          </a:xfrm>
        </p:spPr>
        <p:txBody>
          <a:bodyPr/>
          <a:lstStyle/>
          <a:p>
            <a:pPr eaLnBrk="1" hangingPunct="1"/>
            <a:r>
              <a:rPr lang="en-US" dirty="0" smtClean="0"/>
              <a:t>NEON Deployment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sz="3200" dirty="0" smtClean="0"/>
              <a:t>Headquarters (incl. CI, labs, etc.) - Boulder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sz="3200" dirty="0" smtClean="0"/>
              <a:t>20 Domains</a:t>
            </a:r>
          </a:p>
          <a:p>
            <a:pPr lvl="2">
              <a:lnSpc>
                <a:spcPct val="90000"/>
              </a:lnSpc>
              <a:buFont typeface="Arial" charset="0"/>
              <a:buChar char="•"/>
            </a:pPr>
            <a:r>
              <a:rPr lang="en-US" sz="3000" dirty="0" smtClean="0"/>
              <a:t>20 Core sites    		</a:t>
            </a:r>
            <a:r>
              <a:rPr lang="en-US" sz="2400" dirty="0" smtClean="0">
                <a:solidFill>
                  <a:srgbClr val="0070C0"/>
                </a:solidFill>
              </a:rPr>
              <a:t>          	(wildland)</a:t>
            </a:r>
          </a:p>
          <a:p>
            <a:pPr lvl="2">
              <a:lnSpc>
                <a:spcPct val="90000"/>
              </a:lnSpc>
              <a:buFont typeface="Arial" charset="0"/>
              <a:buChar char="•"/>
            </a:pPr>
            <a:r>
              <a:rPr lang="en-US" sz="3000" dirty="0" smtClean="0"/>
              <a:t>40 Relocatable sites   	</a:t>
            </a:r>
            <a:r>
              <a:rPr lang="en-US" sz="2400" dirty="0" smtClean="0"/>
              <a:t>      </a:t>
            </a:r>
            <a:r>
              <a:rPr lang="en-US" sz="2400" dirty="0" smtClean="0">
                <a:solidFill>
                  <a:srgbClr val="0070C0"/>
                </a:solidFill>
              </a:rPr>
              <a:t>(land-use sites)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sz="3200" dirty="0" smtClean="0"/>
              <a:t>10 Mobile laboratories       </a:t>
            </a:r>
            <a:r>
              <a:rPr lang="en-US" sz="2400" dirty="0" smtClean="0">
                <a:solidFill>
                  <a:srgbClr val="0070C0"/>
                </a:solidFill>
              </a:rPr>
              <a:t>(AK, HI, CONUS+PR)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sz="3200" dirty="0" smtClean="0"/>
              <a:t>3 Airborne Observation Platforms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sz="3200" dirty="0" smtClean="0"/>
              <a:t>Land Use Analysis Package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sz="3200" dirty="0" smtClean="0"/>
              <a:t>STREON Experiment</a:t>
            </a:r>
            <a:endParaRPr 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October 1, 2009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latin typeface="Calibri" pitchFamily="34" charset="0"/>
              </a:rPr>
              <a:t>Domain 09, DSECC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F7521-5B8A-490C-8DB3-8F7282891B6E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and High Level Data Products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168275"/>
          </a:xfrm>
        </p:spPr>
        <p:txBody>
          <a:bodyPr/>
          <a:lstStyle/>
          <a:p>
            <a:r>
              <a:rPr lang="en-US" dirty="0" smtClean="0"/>
              <a:t>Nov  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F7521-5B8A-490C-8DB3-8F7282891B6E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NEON FDR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4800" y="61722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542 L1 products + 35 L2-L3 products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867400" y="61722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118 </a:t>
            </a:r>
            <a:r>
              <a:rPr lang="en-US" dirty="0" smtClean="0"/>
              <a:t>L4 products</a:t>
            </a:r>
            <a:endParaRPr lang="en-US" dirty="0"/>
          </a:p>
        </p:txBody>
      </p:sp>
      <p:grpSp>
        <p:nvGrpSpPr>
          <p:cNvPr id="3" name="Group 14"/>
          <p:cNvGrpSpPr/>
          <p:nvPr/>
        </p:nvGrpSpPr>
        <p:grpSpPr>
          <a:xfrm>
            <a:off x="6096000" y="990600"/>
            <a:ext cx="2971800" cy="5029200"/>
            <a:chOff x="228600" y="990600"/>
            <a:chExt cx="3048000" cy="5029200"/>
          </a:xfrm>
          <a:solidFill>
            <a:srgbClr val="000090"/>
          </a:solidFill>
        </p:grpSpPr>
        <p:sp>
          <p:nvSpPr>
            <p:cNvPr id="16" name="Rounded Rectangle 15"/>
            <p:cNvSpPr/>
            <p:nvPr/>
          </p:nvSpPr>
          <p:spPr>
            <a:xfrm>
              <a:off x="228600" y="990600"/>
              <a:ext cx="3048000" cy="5029200"/>
            </a:xfrm>
            <a:prstGeom prst="round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33400" y="1219200"/>
              <a:ext cx="2362200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FFFF"/>
                  </a:solidFill>
                </a:rPr>
                <a:t>Level 4 Products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84908" y="1676400"/>
              <a:ext cx="2663092" cy="397031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dirty="0" smtClean="0">
                <a:solidFill>
                  <a:schemeClr val="bg1"/>
                </a:solidFill>
              </a:endParaRPr>
            </a:p>
            <a:p>
              <a:r>
                <a:rPr lang="en-US" dirty="0" smtClean="0">
                  <a:solidFill>
                    <a:schemeClr val="bg1"/>
                  </a:solidFill>
                </a:rPr>
                <a:t>Carbon and water fluxes and parameters: GPP, R</a:t>
              </a:r>
              <a:r>
                <a:rPr lang="en-US" baseline="-25000" dirty="0" smtClean="0">
                  <a:solidFill>
                    <a:schemeClr val="bg1"/>
                  </a:solidFill>
                </a:rPr>
                <a:t>A</a:t>
              </a:r>
              <a:r>
                <a:rPr lang="en-US" dirty="0" smtClean="0">
                  <a:solidFill>
                    <a:schemeClr val="bg1"/>
                  </a:solidFill>
                </a:rPr>
                <a:t>, R</a:t>
              </a:r>
              <a:r>
                <a:rPr lang="en-US" baseline="-25000" dirty="0" smtClean="0">
                  <a:solidFill>
                    <a:schemeClr val="bg1"/>
                  </a:solidFill>
                </a:rPr>
                <a:t>H</a:t>
              </a:r>
              <a:r>
                <a:rPr lang="en-US" dirty="0" smtClean="0">
                  <a:solidFill>
                    <a:schemeClr val="bg1"/>
                  </a:solidFill>
                </a:rPr>
                <a:t>, WUE, A</a:t>
              </a:r>
              <a:r>
                <a:rPr lang="en-US" baseline="-25000" dirty="0" smtClean="0">
                  <a:solidFill>
                    <a:schemeClr val="bg1"/>
                  </a:solidFill>
                </a:rPr>
                <a:t>max</a:t>
              </a:r>
            </a:p>
            <a:p>
              <a:endParaRPr lang="en-US" dirty="0" smtClean="0">
                <a:solidFill>
                  <a:schemeClr val="bg1"/>
                </a:solidFill>
              </a:endParaRPr>
            </a:p>
            <a:p>
              <a:endParaRPr lang="en-US" dirty="0" smtClean="0">
                <a:solidFill>
                  <a:schemeClr val="bg1"/>
                </a:solidFill>
              </a:endParaRPr>
            </a:p>
            <a:p>
              <a:r>
                <a:rPr lang="en-US" dirty="0" smtClean="0">
                  <a:solidFill>
                    <a:schemeClr val="bg1"/>
                  </a:solidFill>
                </a:rPr>
                <a:t>Plant phenology</a:t>
              </a:r>
            </a:p>
            <a:p>
              <a:endParaRPr lang="en-US" dirty="0" smtClean="0">
                <a:solidFill>
                  <a:schemeClr val="bg1"/>
                </a:solidFill>
              </a:endParaRPr>
            </a:p>
            <a:p>
              <a:endParaRPr lang="en-US" dirty="0" smtClean="0">
                <a:solidFill>
                  <a:schemeClr val="bg1"/>
                </a:solidFill>
              </a:endParaRPr>
            </a:p>
            <a:p>
              <a:endParaRPr lang="en-US" dirty="0" smtClean="0">
                <a:solidFill>
                  <a:schemeClr val="bg1"/>
                </a:solidFill>
              </a:endParaRPr>
            </a:p>
            <a:p>
              <a:r>
                <a:rPr lang="en-US" dirty="0" smtClean="0">
                  <a:solidFill>
                    <a:schemeClr val="bg1"/>
                  </a:solidFill>
                </a:rPr>
                <a:t>Population parameters:  abundance, survival, recruitment, fecundity</a:t>
              </a:r>
              <a:endParaRPr lang="en-US" dirty="0"/>
            </a:p>
          </p:txBody>
        </p:sp>
      </p:grpSp>
      <p:grpSp>
        <p:nvGrpSpPr>
          <p:cNvPr id="9" name="Group 13"/>
          <p:cNvGrpSpPr/>
          <p:nvPr/>
        </p:nvGrpSpPr>
        <p:grpSpPr>
          <a:xfrm>
            <a:off x="228600" y="990600"/>
            <a:ext cx="2819400" cy="5438716"/>
            <a:chOff x="228600" y="990600"/>
            <a:chExt cx="3048000" cy="5438716"/>
          </a:xfrm>
        </p:grpSpPr>
        <p:sp>
          <p:nvSpPr>
            <p:cNvPr id="11" name="Rounded Rectangle 10"/>
            <p:cNvSpPr/>
            <p:nvPr/>
          </p:nvSpPr>
          <p:spPr>
            <a:xfrm>
              <a:off x="228600" y="990600"/>
              <a:ext cx="3048000" cy="5029200"/>
            </a:xfrm>
            <a:prstGeom prst="roundRect">
              <a:avLst/>
            </a:prstGeom>
            <a:solidFill>
              <a:srgbClr val="00009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33400" y="1219200"/>
              <a:ext cx="25784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Level 1-3 Products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57200" y="1905000"/>
              <a:ext cx="2590800" cy="4524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Winds, CO</a:t>
              </a:r>
              <a:r>
                <a:rPr lang="en-US" baseline="-25000" dirty="0" smtClean="0">
                  <a:solidFill>
                    <a:schemeClr val="bg1"/>
                  </a:solidFill>
                </a:rPr>
                <a:t>2</a:t>
              </a:r>
              <a:r>
                <a:rPr lang="en-US" dirty="0" smtClean="0">
                  <a:solidFill>
                    <a:schemeClr val="bg1"/>
                  </a:solidFill>
                </a:rPr>
                <a:t> concentration, H</a:t>
              </a:r>
              <a:r>
                <a:rPr lang="en-US" baseline="-25000" dirty="0" smtClean="0">
                  <a:solidFill>
                    <a:schemeClr val="bg1"/>
                  </a:solidFill>
                </a:rPr>
                <a:t>2</a:t>
              </a:r>
              <a:r>
                <a:rPr lang="en-US" dirty="0" smtClean="0">
                  <a:solidFill>
                    <a:schemeClr val="bg1"/>
                  </a:solidFill>
                </a:rPr>
                <a:t>O vapor concentration</a:t>
              </a:r>
            </a:p>
            <a:p>
              <a:endParaRPr lang="en-US" dirty="0" smtClean="0">
                <a:solidFill>
                  <a:schemeClr val="bg1"/>
                </a:solidFill>
              </a:endParaRPr>
            </a:p>
            <a:p>
              <a:endParaRPr lang="en-US" dirty="0" smtClean="0">
                <a:solidFill>
                  <a:schemeClr val="bg1"/>
                </a:solidFill>
              </a:endParaRPr>
            </a:p>
            <a:p>
              <a:r>
                <a:rPr lang="en-US" dirty="0" smtClean="0">
                  <a:solidFill>
                    <a:schemeClr val="bg1"/>
                  </a:solidFill>
                </a:rPr>
                <a:t>Human observers, canopy photography</a:t>
              </a:r>
            </a:p>
            <a:p>
              <a:endParaRPr lang="en-US" dirty="0" smtClean="0">
                <a:solidFill>
                  <a:schemeClr val="bg1"/>
                </a:solidFill>
              </a:endParaRPr>
            </a:p>
            <a:p>
              <a:endParaRPr lang="en-US" dirty="0" smtClean="0">
                <a:solidFill>
                  <a:schemeClr val="bg1"/>
                </a:solidFill>
              </a:endParaRPr>
            </a:p>
            <a:p>
              <a:r>
                <a:rPr lang="en-US" dirty="0" smtClean="0">
                  <a:solidFill>
                    <a:schemeClr val="bg1"/>
                  </a:solidFill>
                </a:rPr>
                <a:t>Small mammal species ID, small mammal age, small mammal gender</a:t>
              </a:r>
            </a:p>
            <a:p>
              <a:endParaRPr lang="en-US" dirty="0" smtClean="0"/>
            </a:p>
            <a:p>
              <a:endParaRPr lang="en-US" dirty="0" smtClean="0"/>
            </a:p>
            <a:p>
              <a:endParaRPr lang="en-US" dirty="0"/>
            </a:p>
          </p:txBody>
        </p:sp>
      </p:grpSp>
      <p:grpSp>
        <p:nvGrpSpPr>
          <p:cNvPr id="10" name="Group 20"/>
          <p:cNvGrpSpPr/>
          <p:nvPr/>
        </p:nvGrpSpPr>
        <p:grpSpPr>
          <a:xfrm>
            <a:off x="3124200" y="1676400"/>
            <a:ext cx="2819400" cy="1371600"/>
            <a:chOff x="3200400" y="1752600"/>
            <a:chExt cx="2819400" cy="1371600"/>
          </a:xfrm>
        </p:grpSpPr>
        <p:sp>
          <p:nvSpPr>
            <p:cNvPr id="19" name="Right Arrow 18"/>
            <p:cNvSpPr/>
            <p:nvPr/>
          </p:nvSpPr>
          <p:spPr>
            <a:xfrm>
              <a:off x="3200400" y="1752600"/>
              <a:ext cx="2819400" cy="1371600"/>
            </a:xfrm>
            <a:prstGeom prst="rightArrow">
              <a:avLst/>
            </a:prstGeom>
            <a:solidFill>
              <a:srgbClr val="00009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200400" y="2133600"/>
              <a:ext cx="2133600" cy="646331"/>
            </a:xfrm>
            <a:prstGeom prst="rect">
              <a:avLst/>
            </a:prstGeom>
            <a:solidFill>
              <a:srgbClr val="00009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Flux assimilation model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4" name="Group 21"/>
          <p:cNvGrpSpPr/>
          <p:nvPr/>
        </p:nvGrpSpPr>
        <p:grpSpPr>
          <a:xfrm>
            <a:off x="3124200" y="3124200"/>
            <a:ext cx="2819400" cy="1371600"/>
            <a:chOff x="3200400" y="1752600"/>
            <a:chExt cx="2819400" cy="1371600"/>
          </a:xfrm>
          <a:solidFill>
            <a:srgbClr val="000090"/>
          </a:solidFill>
        </p:grpSpPr>
        <p:sp>
          <p:nvSpPr>
            <p:cNvPr id="23" name="Right Arrow 22"/>
            <p:cNvSpPr/>
            <p:nvPr/>
          </p:nvSpPr>
          <p:spPr>
            <a:xfrm>
              <a:off x="3200400" y="1752600"/>
              <a:ext cx="2819400" cy="1371600"/>
            </a:xfrm>
            <a:prstGeom prst="rightArrow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200400" y="2133600"/>
              <a:ext cx="2133600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Image analysis calibration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5" name="Group 24"/>
          <p:cNvGrpSpPr/>
          <p:nvPr/>
        </p:nvGrpSpPr>
        <p:grpSpPr>
          <a:xfrm>
            <a:off x="3124200" y="4572000"/>
            <a:ext cx="2819400" cy="1371600"/>
            <a:chOff x="3200400" y="1752600"/>
            <a:chExt cx="2819400" cy="1371600"/>
          </a:xfrm>
          <a:solidFill>
            <a:srgbClr val="000090"/>
          </a:solidFill>
        </p:grpSpPr>
        <p:sp>
          <p:nvSpPr>
            <p:cNvPr id="26" name="Right Arrow 25"/>
            <p:cNvSpPr/>
            <p:nvPr/>
          </p:nvSpPr>
          <p:spPr>
            <a:xfrm>
              <a:off x="3200400" y="1752600"/>
              <a:ext cx="2819400" cy="1371600"/>
            </a:xfrm>
            <a:prstGeom prst="rightArrow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200400" y="2133600"/>
              <a:ext cx="2133600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Mark-recapture model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Key NEON Data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Bioclimate Suite</a:t>
            </a:r>
          </a:p>
          <a:p>
            <a:pPr lvl="1"/>
            <a:r>
              <a:rPr lang="en-US" dirty="0" smtClean="0"/>
              <a:t>Temperature, precipitation, humidity, radiation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Biodiversity Suite (includes invasive spp.)</a:t>
            </a:r>
          </a:p>
          <a:p>
            <a:pPr lvl="1"/>
            <a:r>
              <a:rPr lang="en-US" dirty="0" smtClean="0"/>
              <a:t>Abundance and diversity (mosquitoes, aquatic invertebrates, beetles, fish, birds, plants, …)</a:t>
            </a:r>
          </a:p>
          <a:p>
            <a:pPr lvl="1"/>
            <a:r>
              <a:rPr lang="en-US" dirty="0" smtClean="0"/>
              <a:t>Phenology (mosquitoes, beetles, plants)</a:t>
            </a:r>
          </a:p>
          <a:p>
            <a:pPr lvl="1"/>
            <a:r>
              <a:rPr lang="en-US" dirty="0" smtClean="0"/>
              <a:t>Microbial function and diversity (functional genes, metagenomes)</a:t>
            </a:r>
          </a:p>
          <a:p>
            <a:pPr lvl="1"/>
            <a:r>
              <a:rPr lang="en-US" dirty="0" err="1" smtClean="0"/>
              <a:t>Bioarchive</a:t>
            </a:r>
            <a:r>
              <a:rPr lang="en-US" dirty="0" smtClean="0"/>
              <a:t> (all </a:t>
            </a:r>
            <a:r>
              <a:rPr lang="en-US" dirty="0" err="1" smtClean="0"/>
              <a:t>taxa</a:t>
            </a:r>
            <a:r>
              <a:rPr lang="en-US" dirty="0" smtClean="0"/>
              <a:t>, substrates)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Biogeochemistry Suite</a:t>
            </a:r>
          </a:p>
          <a:p>
            <a:pPr lvl="1"/>
            <a:r>
              <a:rPr lang="en-US" dirty="0" smtClean="0"/>
              <a:t>Carbon stocks, fluxes, isotopes</a:t>
            </a:r>
          </a:p>
          <a:p>
            <a:pPr lvl="1"/>
            <a:r>
              <a:rPr lang="en-US" dirty="0" smtClean="0"/>
              <a:t>Nutrient stocks, fluxes, isotopes</a:t>
            </a:r>
          </a:p>
          <a:p>
            <a:pPr lvl="1"/>
            <a:r>
              <a:rPr lang="en-US" dirty="0" smtClean="0"/>
              <a:t>Chemical climate (N-deposition, Ozone)</a:t>
            </a:r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October 1, 2009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NEON PDR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F7521-5B8A-490C-8DB3-8F7282891B6E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Key NEON Data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1"/>
            <a:endParaRPr lang="en-US" dirty="0" smtClean="0"/>
          </a:p>
          <a:p>
            <a:r>
              <a:rPr lang="en-US" dirty="0" smtClean="0"/>
              <a:t>Ecohydrology Suite</a:t>
            </a:r>
          </a:p>
          <a:p>
            <a:pPr lvl="1"/>
            <a:r>
              <a:rPr lang="en-US" dirty="0" smtClean="0"/>
              <a:t>Water balance components (storage and flows)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Infectious Disease Suite</a:t>
            </a:r>
          </a:p>
          <a:p>
            <a:pPr lvl="1"/>
            <a:r>
              <a:rPr lang="en-US" dirty="0" smtClean="0"/>
              <a:t>Disease prevalence (Dengue, Hanta virus, Lyme disease, West Nile Virus)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Land Use and Land Cover Suite</a:t>
            </a:r>
          </a:p>
          <a:p>
            <a:pPr lvl="1"/>
            <a:r>
              <a:rPr lang="en-US" dirty="0" smtClean="0"/>
              <a:t>Remote sensing data (vegetation performance and structure)</a:t>
            </a:r>
          </a:p>
          <a:p>
            <a:pPr lvl="1"/>
            <a:r>
              <a:rPr lang="en-US" dirty="0" smtClean="0"/>
              <a:t>Geographic data (topography, historical climate, etc.)</a:t>
            </a:r>
          </a:p>
          <a:p>
            <a:pPr lvl="1"/>
            <a:r>
              <a:rPr lang="en-US" dirty="0" smtClean="0"/>
              <a:t>Statistical data (human geography</a:t>
            </a:r>
            <a:r>
              <a:rPr lang="en-US" dirty="0" smtClean="0"/>
              <a:t>)</a:t>
            </a:r>
          </a:p>
          <a:p>
            <a:pPr lvl="1"/>
            <a:endParaRPr lang="en-US" dirty="0" smtClean="0"/>
          </a:p>
          <a:p>
            <a:r>
              <a:rPr lang="en-US" u="sng" dirty="0" smtClean="0"/>
              <a:t>NEON Data </a:t>
            </a:r>
            <a:r>
              <a:rPr lang="en-US" u="sng" dirty="0" smtClean="0"/>
              <a:t>Product Catalogs </a:t>
            </a:r>
            <a:r>
              <a:rPr lang="en-US" u="sng" dirty="0" smtClean="0">
                <a:solidFill>
                  <a:srgbClr val="FF0000"/>
                </a:solidFill>
              </a:rPr>
              <a:t> 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http</a:t>
            </a:r>
            <a:r>
              <a:rPr lang="en-US" b="1" dirty="0" smtClean="0">
                <a:solidFill>
                  <a:srgbClr val="FF0000"/>
                </a:solidFill>
              </a:rPr>
              <a:t>://www.neoninc.org/science/433</a:t>
            </a:r>
            <a:endParaRPr lang="en-US" b="1" dirty="0" smtClean="0">
              <a:solidFill>
                <a:srgbClr val="FF0000"/>
              </a:solidFill>
            </a:endParaRPr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latin typeface="Calibri" pitchFamily="34" charset="0"/>
              </a:rPr>
              <a:t>Domain 09, DSECC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latin typeface="Calibri" pitchFamily="34" charset="0"/>
              </a:rPr>
              <a:t>Domain 09, DSECC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F7521-5B8A-490C-8DB3-8F7282891B6E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Fundamental Sentinel Unit: Human Observers &amp; Laboratory Analysis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ea typeface="ＭＳ Ｐゴシック" charset="-128"/>
                <a:cs typeface="ＭＳ Ｐゴシック" charset="-128"/>
              </a:rPr>
              <a:t>Biodiversity</a:t>
            </a:r>
          </a:p>
          <a:p>
            <a:r>
              <a:rPr lang="en-US" dirty="0" smtClean="0">
                <a:solidFill>
                  <a:schemeClr val="tx2"/>
                </a:solidFill>
                <a:ea typeface="ＭＳ Ｐゴシック" charset="-128"/>
                <a:cs typeface="ＭＳ Ｐゴシック" charset="-128"/>
              </a:rPr>
              <a:t>Population Dynamics</a:t>
            </a:r>
          </a:p>
          <a:p>
            <a:r>
              <a:rPr lang="en-US" dirty="0" smtClean="0">
                <a:solidFill>
                  <a:schemeClr val="tx2"/>
                </a:solidFill>
                <a:ea typeface="ＭＳ Ｐゴシック" charset="-128"/>
                <a:cs typeface="ＭＳ Ｐゴシック" charset="-128"/>
              </a:rPr>
              <a:t>Productivity</a:t>
            </a:r>
          </a:p>
          <a:p>
            <a:r>
              <a:rPr lang="en-US" dirty="0" smtClean="0">
                <a:solidFill>
                  <a:schemeClr val="tx2"/>
                </a:solidFill>
                <a:ea typeface="ＭＳ Ｐゴシック" charset="-128"/>
                <a:cs typeface="ＭＳ Ｐゴシック" charset="-128"/>
              </a:rPr>
              <a:t>Phenology</a:t>
            </a:r>
          </a:p>
          <a:p>
            <a:r>
              <a:rPr lang="en-US" dirty="0" smtClean="0">
                <a:solidFill>
                  <a:schemeClr val="tx2"/>
                </a:solidFill>
                <a:ea typeface="ＭＳ Ｐゴシック" charset="-128"/>
                <a:cs typeface="ＭＳ Ｐゴシック" charset="-128"/>
              </a:rPr>
              <a:t>Infectious Disease</a:t>
            </a:r>
          </a:p>
          <a:p>
            <a:r>
              <a:rPr lang="en-US" dirty="0" smtClean="0">
                <a:solidFill>
                  <a:schemeClr val="tx2"/>
                </a:solidFill>
                <a:ea typeface="ＭＳ Ｐゴシック" charset="-128"/>
                <a:cs typeface="ＭＳ Ｐゴシック" charset="-128"/>
              </a:rPr>
              <a:t>Biogeochemistry</a:t>
            </a:r>
          </a:p>
          <a:p>
            <a:r>
              <a:rPr lang="en-US" dirty="0" smtClean="0">
                <a:solidFill>
                  <a:schemeClr val="tx2"/>
                </a:solidFill>
                <a:ea typeface="ＭＳ Ｐゴシック" charset="-128"/>
                <a:cs typeface="ＭＳ Ｐゴシック" charset="-128"/>
              </a:rPr>
              <a:t>Microbial Diversity and Function</a:t>
            </a:r>
          </a:p>
          <a:p>
            <a:r>
              <a:rPr lang="en-US" dirty="0" smtClean="0">
                <a:solidFill>
                  <a:schemeClr val="tx2"/>
                </a:solidFill>
                <a:ea typeface="ＭＳ Ｐゴシック" charset="-128"/>
                <a:cs typeface="ＭＳ Ｐゴシック" charset="-128"/>
              </a:rPr>
              <a:t>Ecohydrology</a:t>
            </a:r>
          </a:p>
        </p:txBody>
      </p:sp>
      <p:pic>
        <p:nvPicPr>
          <p:cNvPr id="63492" name="Picture 19" descr="D12_FSU 01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5424488" y="1252538"/>
            <a:ext cx="2490787" cy="332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79216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Fundamental</a:t>
            </a:r>
            <a:r>
              <a:rPr lang="en-US" sz="280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Instrument Unit</a:t>
            </a:r>
            <a:endParaRPr lang="en-US" sz="280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0659" name="Rectangle 8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2595" dirty="0" smtClean="0">
                <a:ea typeface="ＭＳ Ｐゴシック" charset="-128"/>
                <a:cs typeface="ＭＳ Ｐゴシック" charset="-128"/>
              </a:rPr>
              <a:t>Physical and chemical climate forcing</a:t>
            </a:r>
          </a:p>
          <a:p>
            <a:r>
              <a:rPr lang="en-US" sz="2595" dirty="0" smtClean="0">
                <a:ea typeface="ＭＳ Ｐゴシック" charset="-128"/>
                <a:cs typeface="ＭＳ Ｐゴシック" charset="-128"/>
              </a:rPr>
              <a:t>Ecosystem responses </a:t>
            </a:r>
          </a:p>
          <a:p>
            <a:r>
              <a:rPr lang="en-US" sz="2595" dirty="0" smtClean="0">
                <a:ea typeface="ＭＳ Ｐゴシック" charset="-128"/>
                <a:cs typeface="ＭＳ Ｐゴシック" charset="-128"/>
              </a:rPr>
              <a:t>Stand/plot level sampling</a:t>
            </a:r>
          </a:p>
          <a:p>
            <a:r>
              <a:rPr lang="en-US" sz="2595" dirty="0" smtClean="0">
                <a:ea typeface="ＭＳ Ｐゴシック" charset="-128"/>
                <a:cs typeface="ＭＳ Ｐゴシック" charset="-128"/>
              </a:rPr>
              <a:t>Automated instrumentation</a:t>
            </a:r>
          </a:p>
          <a:p>
            <a:r>
              <a:rPr lang="en-US" sz="2595" dirty="0" smtClean="0">
                <a:ea typeface="ＭＳ Ｐゴシック" charset="-128"/>
                <a:cs typeface="ＭＳ Ｐゴシック" charset="-128"/>
              </a:rPr>
              <a:t>Micrometeorological scalars and fluxes</a:t>
            </a:r>
          </a:p>
          <a:p>
            <a:r>
              <a:rPr lang="en-US" sz="2595" dirty="0" smtClean="0">
                <a:ea typeface="ＭＳ Ｐゴシック" charset="-128"/>
                <a:cs typeface="ＭＳ Ｐゴシック" charset="-128"/>
              </a:rPr>
              <a:t>Soil array</a:t>
            </a:r>
          </a:p>
          <a:p>
            <a:r>
              <a:rPr lang="en-US" sz="2595" dirty="0" smtClean="0">
                <a:ea typeface="ＭＳ Ｐゴシック" charset="-128"/>
                <a:cs typeface="ＭＳ Ｐゴシック" charset="-128"/>
              </a:rPr>
              <a:t>Aquatic array</a:t>
            </a:r>
          </a:p>
          <a:p>
            <a:r>
              <a:rPr lang="en-US" sz="2595" dirty="0" smtClean="0">
                <a:ea typeface="ＭＳ Ｐゴシック" charset="-128"/>
                <a:cs typeface="ＭＳ Ｐゴシック" charset="-128"/>
              </a:rPr>
              <a:t>Over</a:t>
            </a:r>
            <a:r>
              <a:rPr lang="en-US" sz="2595" dirty="0" smtClean="0">
                <a:ea typeface="ＭＳ Ｐゴシック" charset="-128"/>
                <a:cs typeface="ＭＳ Ｐゴシック" charset="-128"/>
              </a:rPr>
              <a:t> 100 L1 data products for all sites based on </a:t>
            </a:r>
            <a:r>
              <a:rPr lang="en-US" sz="2595" dirty="0" smtClean="0">
                <a:ea typeface="ＭＳ Ｐゴシック" charset="-128"/>
                <a:cs typeface="ＭＳ Ｐゴシック" charset="-128"/>
              </a:rPr>
              <a:t>measurements</a:t>
            </a:r>
            <a:r>
              <a:rPr lang="en-US" sz="2595" dirty="0" smtClean="0">
                <a:ea typeface="ＭＳ Ｐゴシック" charset="-128"/>
                <a:cs typeface="ＭＳ Ｐゴシック" charset="-128"/>
              </a:rPr>
              <a:t> at </a:t>
            </a:r>
            <a:r>
              <a:rPr lang="en-US" sz="2595" dirty="0" smtClean="0">
                <a:ea typeface="ＭＳ Ｐゴシック" charset="-128"/>
                <a:cs typeface="ＭＳ Ｐゴシック" charset="-128"/>
              </a:rPr>
              <a:t>frequencies of ~0.1 to 20 Hz</a:t>
            </a:r>
          </a:p>
          <a:p>
            <a:endParaRPr lang="en-US" sz="2000" dirty="0" smtClean="0">
              <a:ea typeface="ＭＳ Ｐゴシック" charset="-128"/>
              <a:cs typeface="ＭＳ Ｐゴシック" charset="-128"/>
            </a:endParaRPr>
          </a:p>
          <a:p>
            <a:endParaRPr lang="en-US" sz="2000" dirty="0" smtClean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70660" name="Picture 12" descr="TowerAdvanced6.t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648200" y="1422400"/>
            <a:ext cx="4256088" cy="5027613"/>
          </a:xfr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3775" y="230909"/>
            <a:ext cx="6781800" cy="600364"/>
          </a:xfrm>
        </p:spPr>
        <p:txBody>
          <a:bodyPr anchor="t">
            <a:noAutofit/>
          </a:bodyPr>
          <a:lstStyle/>
          <a:p>
            <a:r>
              <a:rPr lang="en-US" sz="3200" b="0" dirty="0" smtClean="0"/>
              <a:t>Airborne Remote Sensing (AOP)</a:t>
            </a:r>
            <a:r>
              <a:rPr lang="en-US" sz="3200" b="0" dirty="0" smtClean="0"/>
              <a:t/>
            </a:r>
            <a:br>
              <a:rPr lang="en-US" sz="3200" b="0" dirty="0" smtClean="0"/>
            </a:br>
            <a:endParaRPr lang="en-US" sz="32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5257800" cy="4953000"/>
          </a:xfrm>
        </p:spPr>
        <p:txBody>
          <a:bodyPr>
            <a:normAutofit lnSpcReduction="10000"/>
          </a:bodyPr>
          <a:lstStyle/>
          <a:p>
            <a:pPr>
              <a:spcAft>
                <a:spcPts val="638"/>
              </a:spcAft>
            </a:pPr>
            <a:r>
              <a:rPr lang="en-US" dirty="0" smtClean="0">
                <a:ea typeface="Calibri" charset="0"/>
                <a:cs typeface="Calibri" charset="0"/>
              </a:rPr>
              <a:t>Spectroscopy</a:t>
            </a:r>
          </a:p>
          <a:p>
            <a:pPr lvl="1"/>
            <a:r>
              <a:rPr lang="en-US" sz="2400" dirty="0" smtClean="0"/>
              <a:t>Vegetation biochemical &amp; biophysical properties</a:t>
            </a:r>
          </a:p>
          <a:p>
            <a:pPr lvl="1"/>
            <a:r>
              <a:rPr lang="en-US" sz="2400" dirty="0" smtClean="0"/>
              <a:t>Cover type &amp; fraction</a:t>
            </a:r>
          </a:p>
          <a:p>
            <a:pPr>
              <a:spcAft>
                <a:spcPts val="75"/>
              </a:spcAft>
            </a:pPr>
            <a:r>
              <a:rPr lang="en-US" dirty="0" err="1" smtClean="0"/>
              <a:t>LiDAR</a:t>
            </a:r>
            <a:r>
              <a:rPr lang="en-US" dirty="0" smtClean="0"/>
              <a:t> altimetry</a:t>
            </a:r>
          </a:p>
          <a:p>
            <a:pPr lvl="1">
              <a:spcAft>
                <a:spcPts val="75"/>
              </a:spcAft>
            </a:pPr>
            <a:r>
              <a:rPr lang="en-US" sz="2400" dirty="0" smtClean="0"/>
              <a:t>Vegetation Structure</a:t>
            </a:r>
          </a:p>
          <a:p>
            <a:pPr lvl="1">
              <a:spcAft>
                <a:spcPts val="75"/>
              </a:spcAft>
            </a:pPr>
            <a:r>
              <a:rPr lang="en-US" sz="2400" dirty="0" smtClean="0"/>
              <a:t>Sub-canopy topography</a:t>
            </a:r>
          </a:p>
          <a:p>
            <a:pPr lvl="1">
              <a:spcAft>
                <a:spcPts val="75"/>
              </a:spcAft>
            </a:pPr>
            <a:r>
              <a:rPr lang="en-US" sz="2400" dirty="0" smtClean="0"/>
              <a:t>biomass</a:t>
            </a:r>
          </a:p>
          <a:p>
            <a:pPr>
              <a:spcAft>
                <a:spcPts val="75"/>
              </a:spcAft>
            </a:pPr>
            <a:r>
              <a:rPr lang="en-US" dirty="0" smtClean="0"/>
              <a:t>High resolution imagery</a:t>
            </a:r>
          </a:p>
          <a:p>
            <a:pPr lvl="1">
              <a:spcAft>
                <a:spcPts val="1275"/>
              </a:spcAft>
            </a:pPr>
            <a:r>
              <a:rPr lang="en-US" sz="2400" dirty="0" smtClean="0"/>
              <a:t>Land use &amp; land cover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October 1, 2009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latin typeface="Calibri" pitchFamily="34" charset="0"/>
              </a:rPr>
              <a:t>Domain 09, DSECC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1" y="1219200"/>
            <a:ext cx="2743200" cy="1834168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>
            <a:outerShdw blurRad="50800" dist="635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l="9148" t="12404" r="5920"/>
          <a:stretch>
            <a:fillRect/>
          </a:stretch>
        </p:blipFill>
        <p:spPr bwMode="auto">
          <a:xfrm>
            <a:off x="5715001" y="3276600"/>
            <a:ext cx="2743200" cy="1992103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>
            <a:outerShdw blurRad="50800" dist="635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6002866" y="3979334"/>
            <a:ext cx="762000" cy="2308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 sz="9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867400" y="5486400"/>
            <a:ext cx="2514600" cy="1066800"/>
          </a:xfrm>
          <a:prstGeom prst="rect">
            <a:avLst/>
          </a:prstGeom>
          <a:effectLst>
            <a:outerShdw blurRad="50800" dist="635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1" y="76200"/>
            <a:ext cx="8229600" cy="792163"/>
          </a:xfrm>
        </p:spPr>
        <p:txBody>
          <a:bodyPr>
            <a:noAutofit/>
          </a:bodyPr>
          <a:lstStyle/>
          <a:p>
            <a:r>
              <a:rPr lang="en-US" sz="2400" b="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Land Use Analysis </a:t>
            </a:r>
            <a:r>
              <a:rPr lang="en-US" sz="2400" b="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Package </a:t>
            </a:r>
            <a:br>
              <a:rPr lang="en-US" sz="2400" b="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2400" b="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for Continental Extrapolation</a:t>
            </a:r>
            <a:endParaRPr lang="en-US" sz="2400" b="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4755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52401" y="1828800"/>
            <a:ext cx="3657600" cy="5029200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ea typeface="ＭＳ Ｐゴシック" charset="-128"/>
                <a:cs typeface="ＭＳ Ｐゴシック" charset="-128"/>
              </a:rPr>
              <a:t>Continental coverage</a:t>
            </a:r>
          </a:p>
          <a:p>
            <a:r>
              <a:rPr lang="en-US" dirty="0">
                <a:ea typeface="ＭＳ Ｐゴシック" charset="-128"/>
                <a:cs typeface="ＭＳ Ｐゴシック" charset="-128"/>
              </a:rPr>
              <a:t>Land cover</a:t>
            </a:r>
          </a:p>
          <a:p>
            <a:r>
              <a:rPr lang="en-US" dirty="0">
                <a:ea typeface="ＭＳ Ｐゴシック" charset="-128"/>
                <a:cs typeface="ＭＳ Ｐゴシック" charset="-128"/>
              </a:rPr>
              <a:t>Land use </a:t>
            </a:r>
          </a:p>
          <a:p>
            <a:r>
              <a:rPr lang="en-US" dirty="0">
                <a:ea typeface="ＭＳ Ｐゴシック" charset="-128"/>
                <a:cs typeface="ＭＳ Ｐゴシック" charset="-128"/>
              </a:rPr>
              <a:t>Vegetation biophysical properties</a:t>
            </a:r>
          </a:p>
          <a:p>
            <a:r>
              <a:rPr lang="en-US" dirty="0">
                <a:ea typeface="ＭＳ Ｐゴシック" charset="-128"/>
                <a:cs typeface="ＭＳ Ｐゴシック" charset="-128"/>
              </a:rPr>
              <a:t>Geographic data including census data</a:t>
            </a:r>
          </a:p>
          <a:p>
            <a:r>
              <a:rPr lang="en-US" dirty="0">
                <a:ea typeface="ＭＳ Ｐゴシック" charset="-128"/>
                <a:cs typeface="ＭＳ Ｐゴシック" charset="-128"/>
              </a:rPr>
              <a:t>User interface to facilitate geographic analysis by the non-specialist</a:t>
            </a:r>
          </a:p>
        </p:txBody>
      </p:sp>
      <p:pic>
        <p:nvPicPr>
          <p:cNvPr id="6" name="Picture 2" descr="Figure2"/>
          <p:cNvPicPr>
            <a:picLocks noChangeAspect="1" noChangeArrowheads="1"/>
          </p:cNvPicPr>
          <p:nvPr/>
        </p:nvPicPr>
        <p:blipFill>
          <a:blip r:embed="rId2"/>
          <a:srcRect l="12500" t="5556" r="13333" b="3334"/>
          <a:stretch>
            <a:fillRect/>
          </a:stretch>
        </p:blipFill>
        <p:spPr bwMode="auto">
          <a:xfrm>
            <a:off x="3878639" y="1524000"/>
            <a:ext cx="5265361" cy="407439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3600" b="0" dirty="0" smtClean="0"/>
              <a:t>Observatory </a:t>
            </a:r>
            <a:r>
              <a:rPr lang="en-US" sz="3600" b="0" dirty="0" smtClean="0"/>
              <a:t>Examples</a:t>
            </a:r>
            <a:endParaRPr lang="en-US" sz="36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i="1" dirty="0" smtClean="0"/>
              <a:t>Examples of observatories with very different models, suites of variables, funding, and operational approaches</a:t>
            </a:r>
            <a:r>
              <a:rPr lang="en-US" i="1" dirty="0" smtClean="0"/>
              <a:t>.</a:t>
            </a:r>
          </a:p>
          <a:p>
            <a:endParaRPr lang="en-US" i="1" dirty="0" smtClean="0"/>
          </a:p>
          <a:p>
            <a:r>
              <a:rPr lang="en-US" dirty="0" smtClean="0"/>
              <a:t>FIA  </a:t>
            </a:r>
            <a:r>
              <a:rPr lang="en-US" dirty="0" smtClean="0"/>
              <a:t>– Biometric Inventories +</a:t>
            </a:r>
          </a:p>
          <a:p>
            <a:r>
              <a:rPr lang="en-US" dirty="0" smtClean="0"/>
              <a:t>AERONET – Aerosols and Radiation</a:t>
            </a:r>
          </a:p>
          <a:p>
            <a:r>
              <a:rPr lang="en-US" dirty="0" smtClean="0"/>
              <a:t>NPN – Phenology</a:t>
            </a:r>
          </a:p>
          <a:p>
            <a:r>
              <a:rPr lang="en-US" dirty="0" smtClean="0"/>
              <a:t>NEON – Multi-resource ecological</a:t>
            </a:r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NEON Opportunities for </a:t>
            </a:r>
            <a:br>
              <a:rPr lang="en-US" b="0" dirty="0" smtClean="0"/>
            </a:br>
            <a:r>
              <a:rPr lang="en-US" b="0" dirty="0" smtClean="0"/>
              <a:t>Scientists and Educators</a:t>
            </a: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Deployments:</a:t>
            </a:r>
          </a:p>
          <a:p>
            <a:pPr lvl="1"/>
            <a:r>
              <a:rPr lang="en-US" dirty="0" smtClean="0"/>
              <a:t>Mobile Deployment Platform</a:t>
            </a:r>
          </a:p>
          <a:p>
            <a:pPr lvl="1"/>
            <a:r>
              <a:rPr lang="en-US" dirty="0" smtClean="0"/>
              <a:t>Airborne Observing Platform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Data Products</a:t>
            </a:r>
          </a:p>
          <a:p>
            <a:pPr lvl="1"/>
            <a:r>
              <a:rPr lang="en-US" dirty="0" smtClean="0"/>
              <a:t>NEON will produce 584 Level 1 and 117 Level 4 data products.</a:t>
            </a:r>
          </a:p>
          <a:p>
            <a:pPr lvl="1"/>
            <a:r>
              <a:rPr lang="en-US" dirty="0" smtClean="0"/>
              <a:t>New data products will be developed based on community inputs</a:t>
            </a:r>
          </a:p>
          <a:p>
            <a:pPr lvl="1"/>
            <a:endParaRPr lang="en-US" dirty="0" smtClean="0"/>
          </a:p>
          <a:p>
            <a:r>
              <a:rPr lang="en-US" dirty="0" err="1" smtClean="0"/>
              <a:t>Bioarchive</a:t>
            </a:r>
            <a:endParaRPr lang="en-US" dirty="0" smtClean="0"/>
          </a:p>
          <a:p>
            <a:pPr lvl="1"/>
            <a:r>
              <a:rPr lang="en-US" dirty="0" smtClean="0"/>
              <a:t>~130,000 samples per year (species and substrates)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Experiments</a:t>
            </a:r>
          </a:p>
          <a:p>
            <a:pPr lvl="1"/>
            <a:r>
              <a:rPr lang="en-US" dirty="0" smtClean="0"/>
              <a:t>Externally funded experiments using NEON sites and infrastructure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October 1, 2009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latin typeface="Calibri" pitchFamily="34" charset="0"/>
              </a:rPr>
              <a:t>Domain 09, DSECC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F7521-5B8A-490C-8DB3-8F7282891B6E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96272"/>
            <a:ext cx="6781800" cy="531091"/>
          </a:xfrm>
        </p:spPr>
        <p:txBody>
          <a:bodyPr>
            <a:noAutofit/>
          </a:bodyPr>
          <a:lstStyle/>
          <a:p>
            <a:r>
              <a:rPr lang="en-US" sz="3200" b="0" dirty="0" smtClean="0"/>
              <a:t>NEON Status</a:t>
            </a:r>
            <a:endParaRPr lang="en-US" sz="32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The National Ecological Observatory Network (NEON), Inc. recently completed its Final Design Review (FDR) of their plan for a continental-scale observatory, a major milestone in the design and execution of the project.</a:t>
            </a:r>
          </a:p>
          <a:p>
            <a:endParaRPr lang="en-US" dirty="0" smtClean="0"/>
          </a:p>
          <a:p>
            <a:r>
              <a:rPr lang="en-US" dirty="0" smtClean="0"/>
              <a:t>Funds for NEON construction ($433 M) have been included in the President’s FY 2011 budget request to congress.</a:t>
            </a:r>
          </a:p>
          <a:p>
            <a:endParaRPr lang="en-US" dirty="0" smtClean="0"/>
          </a:p>
          <a:p>
            <a:r>
              <a:rPr lang="en-US" dirty="0" smtClean="0"/>
              <a:t>If all else goes well … construction</a:t>
            </a:r>
            <a:r>
              <a:rPr lang="en-US" dirty="0" smtClean="0"/>
              <a:t> will </a:t>
            </a:r>
            <a:r>
              <a:rPr lang="en-US" dirty="0" smtClean="0"/>
              <a:t>start in 2011.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October 1, 2009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latin typeface="Calibri" pitchFamily="34" charset="0"/>
              </a:rPr>
              <a:t>Domain 09, DSECC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F7521-5B8A-490C-8DB3-8F7282891B6E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NEON Opportunities for </a:t>
            </a:r>
            <a:br>
              <a:rPr lang="en-US" dirty="0" smtClean="0"/>
            </a:br>
            <a:r>
              <a:rPr lang="en-US" dirty="0" smtClean="0"/>
              <a:t>Scientists and Educators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Deployments:</a:t>
            </a:r>
          </a:p>
          <a:p>
            <a:pPr lvl="1"/>
            <a:r>
              <a:rPr lang="en-US" dirty="0" smtClean="0"/>
              <a:t>Mobile Deployment Platform</a:t>
            </a:r>
          </a:p>
          <a:p>
            <a:pPr lvl="1"/>
            <a:r>
              <a:rPr lang="en-US" dirty="0" smtClean="0"/>
              <a:t>Airborne Observing Platform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Data Products</a:t>
            </a:r>
          </a:p>
          <a:p>
            <a:pPr lvl="1"/>
            <a:r>
              <a:rPr lang="en-US" dirty="0" smtClean="0"/>
              <a:t>NEON will produce </a:t>
            </a:r>
            <a:r>
              <a:rPr lang="en-US" dirty="0" smtClean="0"/>
              <a:t>542 </a:t>
            </a:r>
            <a:r>
              <a:rPr lang="en-US" dirty="0" smtClean="0"/>
              <a:t>Level 1 and </a:t>
            </a:r>
            <a:r>
              <a:rPr lang="en-US" dirty="0" smtClean="0"/>
              <a:t>118 </a:t>
            </a:r>
            <a:r>
              <a:rPr lang="en-US" dirty="0" smtClean="0"/>
              <a:t>Level 4 data products.</a:t>
            </a:r>
          </a:p>
          <a:p>
            <a:pPr lvl="1"/>
            <a:r>
              <a:rPr lang="en-US" dirty="0" smtClean="0"/>
              <a:t>New data products will be developed based on community inputs</a:t>
            </a:r>
          </a:p>
          <a:p>
            <a:pPr lvl="1"/>
            <a:endParaRPr lang="en-US" dirty="0" smtClean="0"/>
          </a:p>
          <a:p>
            <a:r>
              <a:rPr lang="en-US" dirty="0" err="1" smtClean="0"/>
              <a:t>Bioarchive</a:t>
            </a:r>
            <a:endParaRPr lang="en-US" dirty="0" smtClean="0"/>
          </a:p>
          <a:p>
            <a:pPr lvl="1"/>
            <a:r>
              <a:rPr lang="en-US" dirty="0" smtClean="0"/>
              <a:t>~130,000 samples per year (species and substrates)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Experiments</a:t>
            </a:r>
          </a:p>
          <a:p>
            <a:pPr lvl="1"/>
            <a:r>
              <a:rPr lang="en-US" dirty="0" smtClean="0"/>
              <a:t>Externally funded experiments using NEON sites and infrastructure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October 1, 2009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latin typeface="Calibri" pitchFamily="34" charset="0"/>
              </a:rPr>
              <a:t>Domain 09, DSECC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F7521-5B8A-490C-8DB3-8F7282891B6E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3600" b="0" dirty="0" smtClean="0"/>
              <a:t>Concluding Remarks</a:t>
            </a:r>
            <a:endParaRPr lang="en-US" sz="3600" b="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52400" y="2029665"/>
          <a:ext cx="88392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7840"/>
                <a:gridCol w="1767840"/>
                <a:gridCol w="1767840"/>
                <a:gridCol w="1767840"/>
                <a:gridCol w="176784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AERONET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FIA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NPN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NEON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Calibrated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Planned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Planned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Consistent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Planned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Planned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Open Data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</a:rPr>
                        <a:t>✔ </a:t>
                      </a:r>
                      <a:r>
                        <a:rPr lang="en-US" dirty="0" smtClean="0"/>
                        <a:t>(</a:t>
                      </a:r>
                      <a:r>
                        <a:rPr lang="en-US" dirty="0" err="1" smtClean="0"/>
                        <a:t>w</a:t>
                      </a:r>
                      <a:r>
                        <a:rPr lang="en-US" dirty="0" smtClean="0"/>
                        <a:t>/ </a:t>
                      </a:r>
                      <a:r>
                        <a:rPr lang="en-US" dirty="0" smtClean="0"/>
                        <a:t>limits)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Planned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Planned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Long Term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Planned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Planned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Documented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Planned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Planned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90600" y="1200734"/>
            <a:ext cx="716049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Observatories and CCOLD Criteria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3600" b="0" dirty="0" smtClean="0"/>
              <a:t>Questions</a:t>
            </a:r>
            <a:endParaRPr lang="en-US" sz="36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What data resources exist?</a:t>
            </a:r>
          </a:p>
          <a:p>
            <a:r>
              <a:rPr lang="en-US" dirty="0" smtClean="0"/>
              <a:t>How are those data resources used?</a:t>
            </a:r>
          </a:p>
          <a:p>
            <a:r>
              <a:rPr lang="en-US" dirty="0" smtClean="0"/>
              <a:t>What can we do to improve and/or augment  the products from existing </a:t>
            </a:r>
            <a:r>
              <a:rPr lang="en-US" i="1" dirty="0" smtClean="0"/>
              <a:t>observatories</a:t>
            </a:r>
            <a:r>
              <a:rPr lang="en-US" dirty="0" smtClean="0"/>
              <a:t>?</a:t>
            </a:r>
          </a:p>
          <a:p>
            <a:r>
              <a:rPr lang="en-US" dirty="0" smtClean="0"/>
              <a:t>What new measurements do we need and how can we get them?</a:t>
            </a:r>
          </a:p>
          <a:p>
            <a:r>
              <a:rPr lang="en-US" dirty="0" smtClean="0"/>
              <a:t>What are the ideal operating procedures and policies for </a:t>
            </a:r>
            <a:r>
              <a:rPr lang="en-US" i="1" dirty="0" smtClean="0"/>
              <a:t>observatories</a:t>
            </a:r>
            <a:r>
              <a:rPr lang="en-US" dirty="0" smtClean="0"/>
              <a:t> and how do we encourage existing and future </a:t>
            </a:r>
            <a:r>
              <a:rPr lang="en-US" i="1" dirty="0" smtClean="0"/>
              <a:t>observatories</a:t>
            </a:r>
            <a:r>
              <a:rPr lang="en-US" dirty="0" smtClean="0"/>
              <a:t> to move toward those ideals?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3581400"/>
            <a:ext cx="7772400" cy="685800"/>
          </a:xfrm>
        </p:spPr>
        <p:txBody>
          <a:bodyPr/>
          <a:lstStyle/>
          <a:p>
            <a:pPr algn="ctr"/>
            <a:r>
              <a:rPr lang="en-US" sz="1200" dirty="0" smtClean="0"/>
              <a:t>The National Ecological Observatory Network is a project sponsored by the National Science Foundation and managed under cooperative agreement by NEON Inc.</a:t>
            </a:r>
            <a:endParaRPr lang="en-US" sz="1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October 1, 2009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NEON PDR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53FE1-9DD8-4C4A-A3F4-5FD86A529333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5" name="Picture 4" descr="AIBS0105_NEONlogo"/>
          <p:cNvPicPr>
            <a:picLocks noChangeAspect="1"/>
          </p:cNvPicPr>
          <p:nvPr/>
        </p:nvPicPr>
        <p:blipFill>
          <a:blip r:embed="rId2" cstate="print"/>
          <a:srcRect l="8571" t="29333" r="9428" b="29333"/>
          <a:stretch>
            <a:fillRect/>
          </a:stretch>
        </p:blipFill>
        <p:spPr bwMode="auto">
          <a:xfrm>
            <a:off x="2362200" y="1219200"/>
            <a:ext cx="4581525" cy="19812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981200" y="4648200"/>
            <a:ext cx="533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3366FF"/>
                </a:solidFill>
                <a:hlinkClick r:id="rId3"/>
              </a:rPr>
              <a:t>www.neoninc.org</a:t>
            </a:r>
            <a:endParaRPr lang="en-US" sz="2400" dirty="0" smtClean="0">
              <a:solidFill>
                <a:srgbClr val="3366FF"/>
              </a:solidFill>
            </a:endParaRPr>
          </a:p>
          <a:p>
            <a:pPr algn="ctr"/>
            <a:endParaRPr lang="en-US" sz="2400" dirty="0" smtClean="0">
              <a:solidFill>
                <a:srgbClr val="3366FF"/>
              </a:solidFill>
            </a:endParaRPr>
          </a:p>
          <a:p>
            <a:pPr algn="ctr"/>
            <a:r>
              <a:rPr lang="en-US" sz="2400" dirty="0" smtClean="0">
                <a:solidFill>
                  <a:srgbClr val="3366FF"/>
                </a:solidFill>
                <a:hlinkClick r:id="rId4"/>
              </a:rPr>
              <a:t>mkeller@neoninc.org</a:t>
            </a:r>
            <a:endParaRPr lang="en-US" sz="2400" dirty="0" smtClean="0">
              <a:solidFill>
                <a:srgbClr val="3366FF"/>
              </a:solidFill>
            </a:endParaRPr>
          </a:p>
          <a:p>
            <a:pPr algn="ctr"/>
            <a:endParaRPr lang="en-US" sz="2400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NEON CI and Data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Basic infrastructure designed around high availability (no data loss) and 30-year sustainability.</a:t>
            </a:r>
          </a:p>
          <a:p>
            <a:pPr lvl="1"/>
            <a:r>
              <a:rPr lang="en-US" dirty="0" smtClean="0"/>
              <a:t>Solution: COTS/OS strategy (~70%) to capitalize on existing commercial investment for the long term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Data infrastructure designed around providing information as well as data.</a:t>
            </a:r>
          </a:p>
          <a:p>
            <a:pPr lvl="1"/>
            <a:r>
              <a:rPr lang="en-US" dirty="0" smtClean="0"/>
              <a:t>Solution: High level data products, including continental-scale extrapolation, forecasting, innovative informatics for publishing information and data.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2009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NEON PDR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F7521-5B8A-490C-8DB3-8F7282891B6E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Waveform LIDAR Specifications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457200" y="1066800"/>
          <a:ext cx="8229600" cy="52987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62200"/>
                <a:gridCol w="2743200"/>
                <a:gridCol w="3124200"/>
              </a:tblGrid>
              <a:tr h="9654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/>
                        <a:t>System Parameter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/>
                        <a:t>AOP Requirement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/>
                        <a:t>Optech ALTM Gemini Specification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89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Laser wavelength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1064 nm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1064 nm 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89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Laser pulse width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≤ 10 nsec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10 nsec @ 70 kHz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89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Laser divergence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≤ 1 mrad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User choice (two selections)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432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Pulse repetition frequency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33 to 100 kHz</a:t>
                      </a:r>
                      <a:r>
                        <a:rPr lang="en-US" sz="1400" dirty="0" smtClean="0"/>
                        <a:t> (selectable)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33 – 167 kHz (full waveform up to 70 kHz; sub-samples at higher rates)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89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Waveform sampling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&gt; 8 bits, 1 nanosecond interval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8 bits, 1 ns interval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89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Scan frequency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&gt; 50 Hz (selectable)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0 – 70 Hz 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89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Scan angle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≥ 35 degrees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0 – 50 degrees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89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Elevation error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&lt; 25 cm (1 </a:t>
                      </a:r>
                      <a:r>
                        <a:rPr lang="en-US" sz="1400" dirty="0">
                          <a:sym typeface="Symbol"/>
                        </a:rPr>
                        <a:t></a:t>
                      </a:r>
                      <a:r>
                        <a:rPr lang="en-US" sz="1400" dirty="0"/>
                        <a:t>)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&lt; 5 – 30 cm (1 </a:t>
                      </a:r>
                      <a:r>
                        <a:rPr lang="en-US" sz="1400" dirty="0">
                          <a:sym typeface="Symbol"/>
                        </a:rPr>
                        <a:t></a:t>
                      </a:r>
                      <a:r>
                        <a:rPr lang="en-US" sz="1400" dirty="0"/>
                        <a:t>)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89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Horizontal position error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≤ 0.8 m (1 </a:t>
                      </a:r>
                      <a:r>
                        <a:rPr lang="en-US" sz="1400" dirty="0">
                          <a:sym typeface="Symbol"/>
                        </a:rPr>
                        <a:t></a:t>
                      </a:r>
                      <a:r>
                        <a:rPr lang="en-US" sz="1400" dirty="0"/>
                        <a:t>)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1/5,500 x altitude (m AGL) (1 </a:t>
                      </a:r>
                      <a:r>
                        <a:rPr lang="en-US" sz="1400" dirty="0">
                          <a:sym typeface="Symbol"/>
                        </a:rPr>
                        <a:t></a:t>
                      </a:r>
                      <a:r>
                        <a:rPr lang="en-US" sz="1400" dirty="0"/>
                        <a:t>)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432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Operating Temperature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-10</a:t>
                      </a:r>
                      <a:r>
                        <a:rPr lang="en-US" sz="1400" dirty="0">
                          <a:sym typeface="Symbol"/>
                        </a:rPr>
                        <a:t></a:t>
                      </a:r>
                      <a:r>
                        <a:rPr lang="en-US" sz="1400" dirty="0"/>
                        <a:t>C and +35</a:t>
                      </a:r>
                      <a:r>
                        <a:rPr lang="en-US" sz="1400" dirty="0">
                          <a:sym typeface="Symbol"/>
                        </a:rPr>
                        <a:t></a:t>
                      </a:r>
                      <a:r>
                        <a:rPr lang="en-US" sz="1400" dirty="0"/>
                        <a:t>C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Control rack: +10</a:t>
                      </a:r>
                      <a:r>
                        <a:rPr lang="en-US" sz="1400" dirty="0">
                          <a:sym typeface="Symbol"/>
                        </a:rPr>
                        <a:t></a:t>
                      </a:r>
                      <a:r>
                        <a:rPr lang="en-US" sz="1400" dirty="0"/>
                        <a:t>C and +35</a:t>
                      </a:r>
                      <a:r>
                        <a:rPr lang="en-US" sz="1400" dirty="0">
                          <a:sym typeface="Symbol"/>
                        </a:rPr>
                        <a:t></a:t>
                      </a:r>
                      <a:r>
                        <a:rPr lang="en-US" sz="1400" dirty="0"/>
                        <a:t>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Sensor head: -10</a:t>
                      </a:r>
                      <a:r>
                        <a:rPr lang="en-US" sz="1400" dirty="0">
                          <a:sym typeface="Symbol"/>
                        </a:rPr>
                        <a:t></a:t>
                      </a:r>
                      <a:r>
                        <a:rPr lang="en-US" sz="1400" dirty="0"/>
                        <a:t>C and +35</a:t>
                      </a:r>
                      <a:r>
                        <a:rPr lang="en-US" sz="1400" dirty="0">
                          <a:sym typeface="Symbol"/>
                        </a:rPr>
                        <a:t></a:t>
                      </a:r>
                      <a:r>
                        <a:rPr lang="en-US" sz="1400" dirty="0"/>
                        <a:t>C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432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Storage Temperature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-10</a:t>
                      </a:r>
                      <a:r>
                        <a:rPr lang="en-US" sz="1400" dirty="0">
                          <a:sym typeface="Symbol"/>
                        </a:rPr>
                        <a:t></a:t>
                      </a:r>
                      <a:r>
                        <a:rPr lang="en-US" sz="1400" dirty="0"/>
                        <a:t>C to +50</a:t>
                      </a:r>
                      <a:r>
                        <a:rPr lang="en-US" sz="1400" dirty="0">
                          <a:sym typeface="Symbol"/>
                        </a:rPr>
                        <a:t></a:t>
                      </a:r>
                      <a:r>
                        <a:rPr lang="en-US" sz="1400" dirty="0"/>
                        <a:t>C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Control rack: -10</a:t>
                      </a:r>
                      <a:r>
                        <a:rPr lang="en-US" sz="1400" dirty="0">
                          <a:sym typeface="Symbol"/>
                        </a:rPr>
                        <a:t></a:t>
                      </a:r>
                      <a:r>
                        <a:rPr lang="en-US" sz="1400" dirty="0"/>
                        <a:t>C to +50</a:t>
                      </a:r>
                      <a:r>
                        <a:rPr lang="en-US" sz="1400" dirty="0">
                          <a:sym typeface="Symbol"/>
                        </a:rPr>
                        <a:t></a:t>
                      </a:r>
                      <a:r>
                        <a:rPr lang="en-US" sz="1400" dirty="0"/>
                        <a:t>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Sensor head: 0</a:t>
                      </a:r>
                      <a:r>
                        <a:rPr lang="en-US" sz="1400" dirty="0">
                          <a:sym typeface="Symbol"/>
                        </a:rPr>
                        <a:t></a:t>
                      </a:r>
                      <a:r>
                        <a:rPr lang="en-US" sz="1400" dirty="0"/>
                        <a:t>C to +50</a:t>
                      </a:r>
                      <a:r>
                        <a:rPr lang="en-US" sz="1400" dirty="0">
                          <a:sym typeface="Symbol"/>
                        </a:rPr>
                        <a:t></a:t>
                      </a:r>
                      <a:r>
                        <a:rPr lang="en-US" sz="1400" dirty="0"/>
                        <a:t>C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89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Aircraft altitude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1,000 </a:t>
                      </a:r>
                      <a:r>
                        <a:rPr lang="en-US" sz="1400" dirty="0"/>
                        <a:t>to </a:t>
                      </a:r>
                      <a:r>
                        <a:rPr lang="en-US" sz="1400" dirty="0" smtClean="0"/>
                        <a:t>3,000 </a:t>
                      </a:r>
                      <a:r>
                        <a:rPr lang="en-US" sz="1400" dirty="0"/>
                        <a:t>meters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150 – 4000 </a:t>
                      </a:r>
                      <a:r>
                        <a:rPr lang="en-US" sz="1400" dirty="0" err="1"/>
                        <a:t>m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smtClean="0"/>
                        <a:t>AGL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89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Ground footprint (nadir)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1 to 3 </a:t>
                      </a:r>
                      <a:r>
                        <a:rPr lang="en-US" sz="1400" dirty="0" smtClean="0"/>
                        <a:t>meters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Altitude dependant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914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Total Weight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&lt; 150 kg 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Control Rack: 53.2 kg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Sensor Head: 23.4 kg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Waveform Digitizer: ~ 25 kg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89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Volume of sensor head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Fit within a 31 cm x 31 cm x 61 cm cube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26 cm x 19 cm x 57 cm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89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Power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ym typeface="Symbol"/>
                        </a:rPr>
                        <a:t></a:t>
                      </a:r>
                      <a:r>
                        <a:rPr lang="en-US" sz="1400" dirty="0"/>
                        <a:t> 36 Amps, 28 VDC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35 Amps, 28 VDC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2009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168275"/>
          </a:xfrm>
        </p:spPr>
        <p:txBody>
          <a:bodyPr/>
          <a:lstStyle/>
          <a:p>
            <a:r>
              <a:rPr lang="en-US" smtClean="0">
                <a:latin typeface="Calibri" pitchFamily="34" charset="0"/>
              </a:rPr>
              <a:t>NEON PDR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91508"/>
            <a:ext cx="7543800" cy="715962"/>
          </a:xfrm>
        </p:spPr>
        <p:txBody>
          <a:bodyPr/>
          <a:lstStyle/>
          <a:p>
            <a:r>
              <a:rPr lang="en-US" dirty="0" smtClean="0"/>
              <a:t>Applanix DSS 439 Specifications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2009</a:t>
            </a:r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066800" y="1173480"/>
          <a:ext cx="7696200" cy="4754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67000"/>
                <a:gridCol w="5029200"/>
              </a:tblGrid>
              <a:tr h="250190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Parameter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Specification</a:t>
                      </a:r>
                      <a:endParaRPr lang="en-US" sz="1600" b="1" dirty="0"/>
                    </a:p>
                  </a:txBody>
                  <a:tcPr/>
                </a:tc>
              </a:tr>
              <a:tr h="25019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Image size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39 Megapixel; </a:t>
                      </a:r>
                    </a:p>
                    <a:p>
                      <a:r>
                        <a:rPr lang="en-US" sz="1600" dirty="0" smtClean="0"/>
                        <a:t>5412 (track) x 7216 (x-track) pixels</a:t>
                      </a:r>
                      <a:endParaRPr lang="en-US" sz="1600" dirty="0"/>
                    </a:p>
                  </a:txBody>
                  <a:tcPr/>
                </a:tc>
              </a:tr>
              <a:tr h="25019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Pixel Size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6.8 um</a:t>
                      </a:r>
                      <a:endParaRPr lang="en-US" sz="1600" dirty="0"/>
                    </a:p>
                  </a:txBody>
                  <a:tcPr/>
                </a:tc>
              </a:tr>
              <a:tr h="250190">
                <a:tc>
                  <a:txBody>
                    <a:bodyPr/>
                    <a:lstStyle/>
                    <a:p>
                      <a:r>
                        <a:rPr lang="en-US" sz="1600" baseline="0" dirty="0" smtClean="0"/>
                        <a:t>Applanix Aerolens, Carl Zeiss)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60 mm F.L.,</a:t>
                      </a:r>
                      <a:r>
                        <a:rPr lang="en-US" sz="1600" baseline="0" dirty="0" smtClean="0"/>
                        <a:t> F/3.5 ; Format: 44 mm x-track, 34 mm in-track</a:t>
                      </a:r>
                      <a:endParaRPr lang="en-US" sz="1600" dirty="0"/>
                    </a:p>
                  </a:txBody>
                  <a:tcPr/>
                </a:tc>
              </a:tr>
              <a:tr h="25019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Cross-track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Field of View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36.3 deg</a:t>
                      </a:r>
                      <a:endParaRPr lang="en-US" sz="1600" dirty="0"/>
                    </a:p>
                  </a:txBody>
                  <a:tcPr/>
                </a:tc>
              </a:tr>
              <a:tr h="25019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IFOV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0.11 milliradian</a:t>
                      </a:r>
                      <a:endParaRPr lang="en-US" sz="1600" dirty="0"/>
                    </a:p>
                  </a:txBody>
                  <a:tcPr/>
                </a:tc>
              </a:tr>
              <a:tr h="25019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Shutter Speed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125 – 4000 sec</a:t>
                      </a:r>
                      <a:r>
                        <a:rPr lang="en-US" sz="1600" baseline="30000" dirty="0" smtClean="0"/>
                        <a:t>-1</a:t>
                      </a:r>
                      <a:endParaRPr lang="en-US" sz="1600" dirty="0"/>
                    </a:p>
                  </a:txBody>
                  <a:tcPr/>
                </a:tc>
              </a:tr>
              <a:tr h="25019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Size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Camera sensor head: 180 x 180 x 360 mm</a:t>
                      </a:r>
                    </a:p>
                  </a:txBody>
                  <a:tcPr/>
                </a:tc>
              </a:tr>
              <a:tr h="25019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Weight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Camera w/o Az mount: 7 kg</a:t>
                      </a:r>
                    </a:p>
                    <a:p>
                      <a:r>
                        <a:rPr lang="en-US" sz="1600" dirty="0" smtClean="0"/>
                        <a:t>Camera mount tray:     2 kg</a:t>
                      </a:r>
                    </a:p>
                  </a:txBody>
                  <a:tcPr/>
                </a:tc>
              </a:tr>
              <a:tr h="25019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Power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28 VDC 280 W (max)</a:t>
                      </a:r>
                      <a:endParaRPr lang="en-US" sz="1600" dirty="0"/>
                    </a:p>
                  </a:txBody>
                  <a:tcPr/>
                </a:tc>
              </a:tr>
              <a:tr h="25019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Operational Temperature Range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Camera: 0</a:t>
                      </a:r>
                      <a:r>
                        <a:rPr lang="en-US" sz="1600" baseline="30000" dirty="0" smtClean="0"/>
                        <a:t>0</a:t>
                      </a:r>
                      <a:r>
                        <a:rPr lang="en-US" sz="1600" baseline="0" dirty="0" smtClean="0"/>
                        <a:t> C to +40</a:t>
                      </a:r>
                      <a:r>
                        <a:rPr lang="en-US" sz="1600" baseline="30000" dirty="0" smtClean="0"/>
                        <a:t>0</a:t>
                      </a:r>
                      <a:r>
                        <a:rPr lang="en-US" sz="1600" baseline="0" dirty="0" smtClean="0"/>
                        <a:t> C</a:t>
                      </a:r>
                    </a:p>
                    <a:p>
                      <a:r>
                        <a:rPr lang="en-US" sz="1600" baseline="0" dirty="0" smtClean="0"/>
                        <a:t>Computer system: -2</a:t>
                      </a:r>
                      <a:r>
                        <a:rPr lang="en-US" sz="1600" dirty="0" smtClean="0"/>
                        <a:t>0</a:t>
                      </a:r>
                      <a:r>
                        <a:rPr lang="en-US" sz="1600" baseline="30000" dirty="0" smtClean="0"/>
                        <a:t>0</a:t>
                      </a:r>
                      <a:r>
                        <a:rPr lang="en-US" sz="1600" baseline="0" dirty="0" smtClean="0"/>
                        <a:t> C to +50</a:t>
                      </a:r>
                      <a:r>
                        <a:rPr lang="en-US" sz="1600" baseline="30000" dirty="0" smtClean="0"/>
                        <a:t>0</a:t>
                      </a:r>
                      <a:r>
                        <a:rPr lang="en-US" sz="1600" baseline="0" dirty="0" smtClean="0"/>
                        <a:t> C</a:t>
                      </a:r>
                      <a:endParaRPr lang="en-US" sz="1600" dirty="0"/>
                    </a:p>
                  </a:txBody>
                  <a:tcPr/>
                </a:tc>
              </a:tr>
              <a:tr h="25019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Computer System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9063" indent="-119063"/>
                      <a:r>
                        <a:rPr lang="en-US" sz="1600" dirty="0" smtClean="0"/>
                        <a:t>Data Logger </a:t>
                      </a:r>
                      <a:r>
                        <a:rPr lang="en-US" sz="1600" dirty="0" err="1" smtClean="0"/>
                        <a:t>w</a:t>
                      </a:r>
                      <a:r>
                        <a:rPr lang="en-US" sz="1600" dirty="0" smtClean="0"/>
                        <a:t>/ removable ruggedized hard drives</a:t>
                      </a:r>
                      <a:endParaRPr lang="en-US" sz="1600" baseline="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168275"/>
          </a:xfrm>
        </p:spPr>
        <p:txBody>
          <a:bodyPr/>
          <a:lstStyle/>
          <a:p>
            <a:r>
              <a:rPr lang="en-US" smtClean="0">
                <a:latin typeface="Calibri" pitchFamily="34" charset="0"/>
              </a:rPr>
              <a:t>NEON PDR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229600" cy="715962"/>
          </a:xfrm>
        </p:spPr>
        <p:txBody>
          <a:bodyPr/>
          <a:lstStyle/>
          <a:p>
            <a:r>
              <a:rPr lang="en-US" dirty="0" smtClean="0"/>
              <a:t>Key Flight Ops Parameters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1600200" y="1022329"/>
          <a:ext cx="6477000" cy="54801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29000"/>
                <a:gridCol w="3048000"/>
              </a:tblGrid>
              <a:tr h="310295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Parameters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Value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</a:tr>
              <a:tr h="310295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Flight Season</a:t>
                      </a:r>
                      <a:r>
                        <a:rPr lang="en-US" sz="1600" baseline="0" dirty="0" smtClean="0"/>
                        <a:t> 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7 months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</a:tr>
              <a:tr h="310295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Total Flight Days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458 days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</a:tr>
              <a:tr h="310295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Total Fight Hours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1,093 hours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</a:tr>
              <a:tr h="121297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Required Flight Period(s):</a:t>
                      </a:r>
                    </a:p>
                    <a:p>
                      <a:r>
                        <a:rPr lang="en-US" sz="1600" dirty="0" smtClean="0"/>
                        <a:t>   Continental Flights</a:t>
                      </a:r>
                    </a:p>
                    <a:p>
                      <a:r>
                        <a:rPr lang="en-US" sz="1600" dirty="0" smtClean="0"/>
                        <a:t>   Puerto Rico</a:t>
                      </a:r>
                    </a:p>
                    <a:p>
                      <a:r>
                        <a:rPr lang="en-US" sz="1600" dirty="0" smtClean="0"/>
                        <a:t>   Alaska</a:t>
                      </a:r>
                      <a:r>
                        <a:rPr lang="en-US" sz="1600" baseline="0" dirty="0" smtClean="0"/>
                        <a:t> / Hawaii</a:t>
                      </a:r>
                      <a:endParaRPr lang="en-US" sz="1600" baseline="0" dirty="0" smtClean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600" dirty="0" smtClean="0"/>
                    </a:p>
                    <a:p>
                      <a:r>
                        <a:rPr lang="en-US" sz="1600" dirty="0" smtClean="0"/>
                        <a:t>April</a:t>
                      </a:r>
                      <a:r>
                        <a:rPr lang="en-US" sz="1600" baseline="0" dirty="0" smtClean="0"/>
                        <a:t> to September</a:t>
                      </a:r>
                    </a:p>
                    <a:p>
                      <a:r>
                        <a:rPr lang="en-US" sz="1600" baseline="0" dirty="0" smtClean="0"/>
                        <a:t>June/July</a:t>
                      </a:r>
                    </a:p>
                    <a:p>
                      <a:r>
                        <a:rPr lang="en-US" sz="1600" baseline="0" dirty="0" smtClean="0"/>
                        <a:t>October / March</a:t>
                      </a:r>
                      <a:endParaRPr lang="en-US" sz="1600" baseline="0" dirty="0" smtClean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</a:tr>
              <a:tr h="310295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Number of Domain/sites per year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20/60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</a:tr>
              <a:tr h="310295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Flight duration</a:t>
                      </a:r>
                      <a:r>
                        <a:rPr lang="en-US" sz="1600" baseline="0" dirty="0" smtClean="0"/>
                        <a:t> for data collection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/>
                        <a:t>4 </a:t>
                      </a:r>
                      <a:r>
                        <a:rPr lang="en-US" sz="1600" kern="1200" dirty="0"/>
                        <a:t>hours</a:t>
                      </a:r>
                      <a:r>
                        <a:rPr lang="en-US" sz="1600" kern="1200" dirty="0" smtClean="0"/>
                        <a:t> (max.)</a:t>
                      </a:r>
                      <a:r>
                        <a:rPr lang="en-US" sz="1600" kern="1200" baseline="0" dirty="0" smtClean="0"/>
                        <a:t> </a:t>
                      </a:r>
                      <a:r>
                        <a:rPr lang="en-US" sz="1600" kern="1200" dirty="0" smtClean="0"/>
                        <a:t>per </a:t>
                      </a:r>
                      <a:r>
                        <a:rPr lang="en-US" sz="1600" kern="1200" dirty="0"/>
                        <a:t>site + travel to/from local airport </a:t>
                      </a:r>
                      <a:endParaRPr lang="en-US" sz="16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anchor="ctr"/>
                </a:tc>
              </a:tr>
              <a:tr h="3102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/>
                        <a:t>Base </a:t>
                      </a:r>
                      <a:r>
                        <a:rPr lang="en-US" sz="1600" kern="1200" dirty="0" smtClean="0"/>
                        <a:t>of Science </a:t>
                      </a:r>
                      <a:r>
                        <a:rPr lang="en-US" sz="1600" kern="1200" dirty="0"/>
                        <a:t>Operation </a:t>
                      </a:r>
                      <a:endParaRPr lang="en-US" sz="16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/>
                        <a:t>Boulder, CO</a:t>
                      </a:r>
                      <a:r>
                        <a:rPr lang="en-US" sz="1600" kern="1200" dirty="0" smtClean="0"/>
                        <a:t> </a:t>
                      </a:r>
                      <a:endParaRPr lang="en-US" sz="16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anchor="ctr"/>
                </a:tc>
              </a:tr>
              <a:tr h="3102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/>
                        <a:t>Field </a:t>
                      </a:r>
                      <a:r>
                        <a:rPr lang="en-US" sz="1600" kern="1200" dirty="0"/>
                        <a:t>operations </a:t>
                      </a:r>
                      <a:endParaRPr lang="en-US" sz="16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/>
                        <a:t>Local airports at each </a:t>
                      </a:r>
                      <a:r>
                        <a:rPr lang="en-US" sz="1600" kern="1200" dirty="0" smtClean="0"/>
                        <a:t>domain </a:t>
                      </a:r>
                      <a:endParaRPr lang="en-US" sz="16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anchor="ctr"/>
                </a:tc>
              </a:tr>
              <a:tr h="3102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/>
                        <a:t>Flight altitudes for data collection </a:t>
                      </a:r>
                      <a:endParaRPr lang="en-US" sz="16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/>
                        <a:t>1,000 to</a:t>
                      </a:r>
                      <a:r>
                        <a:rPr lang="en-US" sz="1600" kern="1200" dirty="0" smtClean="0"/>
                        <a:t> 3,000 m AGL</a:t>
                      </a:r>
                      <a:endParaRPr lang="en-US" sz="16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anchor="ctr"/>
                </a:tc>
              </a:tr>
              <a:tr h="3102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/>
                        <a:t>Ground Speed for data collection</a:t>
                      </a:r>
                      <a:endParaRPr lang="en-US" sz="16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/>
                        <a:t>90 to 110 knots</a:t>
                      </a:r>
                      <a:endParaRPr lang="en-US" sz="16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anchor="ctr"/>
                </a:tc>
              </a:tr>
              <a:tr h="3102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/>
                        <a:t>Number of flight tracks over site </a:t>
                      </a:r>
                      <a:endParaRPr lang="en-US" sz="16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/>
                        <a:t>~ 20 (or less)</a:t>
                      </a:r>
                      <a:endParaRPr lang="en-US" sz="16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anchor="ctr"/>
                </a:tc>
              </a:tr>
              <a:tr h="3102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/>
                        <a:t>Time of day for science </a:t>
                      </a:r>
                      <a:r>
                        <a:rPr lang="en-US" sz="1600" kern="1200" dirty="0" smtClean="0"/>
                        <a:t>data</a:t>
                      </a:r>
                      <a:endParaRPr lang="en-US" sz="16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/>
                        <a:t>10 am to 2 pm (local time) </a:t>
                      </a:r>
                      <a:endParaRPr lang="en-US" sz="16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2009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168275"/>
          </a:xfrm>
        </p:spPr>
        <p:txBody>
          <a:bodyPr/>
          <a:lstStyle/>
          <a:p>
            <a:r>
              <a:rPr lang="en-US" smtClean="0">
                <a:latin typeface="Calibri" pitchFamily="34" charset="0"/>
              </a:rPr>
              <a:t>NEON PDR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3600" b="0" dirty="0" smtClean="0"/>
              <a:t>Qualities of Observatories</a:t>
            </a:r>
            <a:endParaRPr lang="en-US" sz="36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Observing approach &amp; variables</a:t>
            </a:r>
          </a:p>
          <a:p>
            <a:r>
              <a:rPr lang="en-US" dirty="0" smtClean="0"/>
              <a:t>Spatial extent and temporal resolution</a:t>
            </a:r>
          </a:p>
          <a:p>
            <a:r>
              <a:rPr lang="en-US" dirty="0" smtClean="0"/>
              <a:t>Data time series &amp; history</a:t>
            </a:r>
          </a:p>
          <a:p>
            <a:r>
              <a:rPr lang="en-US" dirty="0" smtClean="0"/>
              <a:t>QA/QC approaches &amp; standards</a:t>
            </a:r>
          </a:p>
          <a:p>
            <a:r>
              <a:rPr lang="en-US" dirty="0" smtClean="0"/>
              <a:t>Documentation</a:t>
            </a:r>
          </a:p>
          <a:p>
            <a:r>
              <a:rPr lang="en-US" dirty="0" smtClean="0"/>
              <a:t>Data policy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/>
          <a:lstStyle/>
          <a:p>
            <a:r>
              <a:rPr lang="en-US" dirty="0" smtClean="0"/>
              <a:t>AOP Higher Level Data Products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457200" y="990600"/>
          <a:ext cx="8229600" cy="4851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1600"/>
                <a:gridCol w="3200400"/>
                <a:gridCol w="1143000"/>
                <a:gridCol w="2514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Data</a:t>
                      </a:r>
                      <a:r>
                        <a:rPr lang="en-US" sz="1400" b="1" baseline="0" dirty="0" smtClean="0"/>
                        <a:t> Product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Description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Sensor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Expected Accuracy</a:t>
                      </a:r>
                      <a:r>
                        <a:rPr lang="en-US" sz="1400" b="1" baseline="30000" dirty="0" smtClean="0"/>
                        <a:t>*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Leaf water content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Upper canopy</a:t>
                      </a:r>
                      <a:r>
                        <a:rPr lang="en-US" sz="1200" baseline="0" dirty="0" smtClean="0"/>
                        <a:t> water content measured as equivalent water thickness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Imaging spectrometer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0.19</a:t>
                      </a:r>
                      <a:r>
                        <a:rPr lang="en-US" sz="1100" baseline="0" dirty="0" smtClean="0"/>
                        <a:t> ± 0.02 mm invasive trees</a:t>
                      </a:r>
                    </a:p>
                    <a:p>
                      <a:r>
                        <a:rPr lang="en-US" sz="1100" baseline="0" dirty="0" smtClean="0"/>
                        <a:t>0.25 ± 0.04 mm introduced trees </a:t>
                      </a:r>
                    </a:p>
                    <a:p>
                      <a:r>
                        <a:rPr lang="en-US" sz="1100" baseline="0" dirty="0" smtClean="0"/>
                        <a:t>(Asner et al., 2008)</a:t>
                      </a:r>
                      <a:endParaRPr lang="en-US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Leaf nitrogen content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Upper canopy nitrogen content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Imaging spectrometer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0.5% absolute</a:t>
                      </a:r>
                    </a:p>
                    <a:p>
                      <a:r>
                        <a:rPr lang="en-US" sz="1100" dirty="0" smtClean="0"/>
                        <a:t>(Schimel, 1995)</a:t>
                      </a:r>
                      <a:endParaRPr lang="en-US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Pigment concentrations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Vegetation indices sensitive to concentrations of Chlorophyll (NDVI), Xanthophylls (PRI), carotenoid</a:t>
                      </a:r>
                      <a:r>
                        <a:rPr lang="en-US" sz="1200" baseline="0" dirty="0" smtClean="0"/>
                        <a:t> and anthocyanin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Imaging spectrometer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u="sng" dirty="0" smtClean="0"/>
                        <a:t>Species                             Mean  S.E.</a:t>
                      </a:r>
                    </a:p>
                    <a:p>
                      <a:r>
                        <a:rPr lang="en-US" sz="1100" dirty="0" err="1" smtClean="0"/>
                        <a:t>Chl</a:t>
                      </a:r>
                      <a:r>
                        <a:rPr lang="en-US" sz="1100" dirty="0" smtClean="0"/>
                        <a:t>-a</a:t>
                      </a:r>
                      <a:r>
                        <a:rPr lang="en-US" sz="1100" baseline="0" dirty="0" smtClean="0"/>
                        <a:t> (mg g</a:t>
                      </a:r>
                      <a:r>
                        <a:rPr lang="en-US" sz="1100" baseline="30000" dirty="0" smtClean="0"/>
                        <a:t>-1</a:t>
                      </a:r>
                      <a:r>
                        <a:rPr lang="en-US" sz="1100" baseline="0" dirty="0" smtClean="0"/>
                        <a:t>)                    3.45 ± 0.12</a:t>
                      </a:r>
                    </a:p>
                    <a:p>
                      <a:r>
                        <a:rPr lang="en-US" sz="1100" baseline="0" dirty="0" err="1" smtClean="0"/>
                        <a:t>Chl-b</a:t>
                      </a:r>
                      <a:r>
                        <a:rPr lang="en-US" sz="1100" baseline="0" dirty="0" smtClean="0"/>
                        <a:t> (mg g</a:t>
                      </a:r>
                      <a:r>
                        <a:rPr lang="en-US" sz="1100" baseline="30000" dirty="0" smtClean="0"/>
                        <a:t>-1</a:t>
                      </a:r>
                      <a:r>
                        <a:rPr lang="en-US" sz="1100" baseline="0" dirty="0" smtClean="0"/>
                        <a:t>)                    1.37 ± 0.05</a:t>
                      </a:r>
                      <a:endParaRPr lang="en-US" sz="1100" dirty="0" smtClean="0"/>
                    </a:p>
                    <a:p>
                      <a:r>
                        <a:rPr lang="en-US" sz="1100" dirty="0" err="1" smtClean="0"/>
                        <a:t>Carotenoids</a:t>
                      </a:r>
                      <a:r>
                        <a:rPr lang="en-US" sz="1100" dirty="0" smtClean="0"/>
                        <a:t> </a:t>
                      </a:r>
                      <a:r>
                        <a:rPr lang="en-US" sz="1100" baseline="0" dirty="0" smtClean="0"/>
                        <a:t>(mg g</a:t>
                      </a:r>
                      <a:r>
                        <a:rPr lang="en-US" sz="1100" baseline="30000" dirty="0" smtClean="0"/>
                        <a:t>-1</a:t>
                      </a:r>
                      <a:r>
                        <a:rPr lang="en-US" sz="1100" baseline="0" dirty="0" smtClean="0"/>
                        <a:t>)         1.13 ± 0.03</a:t>
                      </a:r>
                      <a:endParaRPr lang="en-US" sz="1100" dirty="0" smtClean="0"/>
                    </a:p>
                    <a:p>
                      <a:r>
                        <a:rPr lang="en-US" sz="1100" dirty="0" err="1" smtClean="0"/>
                        <a:t>Anthocyanins</a:t>
                      </a:r>
                      <a:r>
                        <a:rPr lang="en-US" sz="1100" dirty="0" smtClean="0"/>
                        <a:t> </a:t>
                      </a:r>
                      <a:r>
                        <a:rPr lang="en-US" sz="1100" baseline="0" dirty="0" smtClean="0"/>
                        <a:t>(</a:t>
                      </a:r>
                      <a:r>
                        <a:rPr lang="en-US" sz="1100" baseline="0" dirty="0" err="1" smtClean="0"/>
                        <a:t>mmol</a:t>
                      </a:r>
                      <a:r>
                        <a:rPr lang="en-US" sz="1100" baseline="0" dirty="0" smtClean="0"/>
                        <a:t> g</a:t>
                      </a:r>
                      <a:r>
                        <a:rPr lang="en-US" sz="1100" baseline="30000" dirty="0" smtClean="0"/>
                        <a:t>-1</a:t>
                      </a:r>
                      <a:r>
                        <a:rPr lang="en-US" sz="1100" baseline="0" dirty="0" smtClean="0"/>
                        <a:t>)   0.36 ± 0.03</a:t>
                      </a:r>
                    </a:p>
                    <a:p>
                      <a:r>
                        <a:rPr lang="en-US" sz="1100" baseline="0" dirty="0" smtClean="0"/>
                        <a:t>(Asner et al., 2008)</a:t>
                      </a:r>
                      <a:endParaRPr lang="en-US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Lignin concentration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Normalized Difference Lignin Index (NDLI) used to estimate relative amounts of lignin in structural components of vegetation canopies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Imaging spectrometer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5.0% lignin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en-US" sz="1100" dirty="0" smtClean="0"/>
                        <a:t>concentration (Kokaly and Clark, 1998)</a:t>
                      </a:r>
                      <a:endParaRPr lang="en-US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Fraction of photosynthetic active radiation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Fraction of photosynthetic active radiation (fPAR) is a measur</a:t>
                      </a:r>
                      <a:r>
                        <a:rPr lang="en-US" sz="1200" baseline="0" dirty="0" smtClean="0"/>
                        <a:t>e of available radiation in specific wavelengths absorbed by canopy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Imaging spectrometer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[TBD]</a:t>
                      </a:r>
                    </a:p>
                    <a:p>
                      <a:endParaRPr lang="en-US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Albedo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The fraction of the total incident radiation striking</a:t>
                      </a:r>
                      <a:r>
                        <a:rPr lang="en-US" sz="1200" baseline="0" dirty="0" smtClean="0"/>
                        <a:t> a surface that is reflected by that surface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Imaging spectrometer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Uncertainty</a:t>
                      </a:r>
                      <a:r>
                        <a:rPr lang="en-US" sz="1100" baseline="0" dirty="0" smtClean="0"/>
                        <a:t> of &lt; 5% (</a:t>
                      </a:r>
                      <a:r>
                        <a:rPr lang="en-US" sz="1100" baseline="0" dirty="0" err="1" smtClean="0"/>
                        <a:t>Coddington</a:t>
                      </a:r>
                      <a:r>
                        <a:rPr lang="en-US" sz="1100" baseline="0" dirty="0" smtClean="0"/>
                        <a:t> et al., 2008)</a:t>
                      </a:r>
                      <a:endParaRPr lang="en-US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Leaf area index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LAI defines as one-half the total green area of per unit ground surface area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Imaging spectrometer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20% relative uncertainty; 1.0 LAI absolute uncertainty (</a:t>
                      </a:r>
                      <a:r>
                        <a:rPr lang="en-US" sz="1100" dirty="0" err="1" smtClean="0"/>
                        <a:t>Fernandes</a:t>
                      </a:r>
                      <a:r>
                        <a:rPr lang="en-US" sz="1100" dirty="0" smtClean="0"/>
                        <a:t> et al., 2003)</a:t>
                      </a:r>
                      <a:r>
                        <a:rPr lang="en-US" sz="1100" baseline="30000" dirty="0" smtClean="0"/>
                        <a:t>**</a:t>
                      </a:r>
                      <a:endParaRPr lang="en-US" sz="11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2009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6172200"/>
            <a:ext cx="81534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* </a:t>
            </a:r>
            <a:r>
              <a:rPr lang="en-US" sz="900" dirty="0" smtClean="0"/>
              <a:t>Representative values. Domain specific requirements will be determined during commissioning</a:t>
            </a:r>
          </a:p>
          <a:p>
            <a:r>
              <a:rPr lang="en-US" sz="900" dirty="0" smtClean="0"/>
              <a:t>** Accuracy of LAI estimates are strongly dependent on canopy density and vegetation type </a:t>
            </a:r>
            <a:endParaRPr lang="en-US" sz="900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168275"/>
          </a:xfrm>
        </p:spPr>
        <p:txBody>
          <a:bodyPr/>
          <a:lstStyle/>
          <a:p>
            <a:r>
              <a:rPr lang="en-US" smtClean="0">
                <a:latin typeface="Calibri" pitchFamily="34" charset="0"/>
              </a:rPr>
              <a:t>NEON PDR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AOP Higher Level Data Products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457200" y="990600"/>
          <a:ext cx="8458200" cy="48486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20938"/>
                <a:gridCol w="3137905"/>
                <a:gridCol w="1835378"/>
                <a:gridCol w="2063979"/>
              </a:tblGrid>
              <a:tr h="304800">
                <a:tc>
                  <a:txBody>
                    <a:bodyPr/>
                    <a:lstStyle/>
                    <a:p>
                      <a:pPr marL="4572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/>
                        <a:t>Data Product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" marR="0" algn="just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/>
                        <a:t>Description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" marR="0" algn="just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/>
                        <a:t>Sensor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" marR="0" algn="just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 smtClean="0"/>
                        <a:t>Expected Accuracy</a:t>
                      </a:r>
                      <a:r>
                        <a:rPr lang="en-US" sz="1400" b="1" baseline="30000" dirty="0" smtClean="0"/>
                        <a:t>*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</a:tr>
              <a:tr h="682890">
                <a:tc>
                  <a:txBody>
                    <a:bodyPr/>
                    <a:lstStyle/>
                    <a:p>
                      <a:pPr marL="4572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Digital Elevation Map </a:t>
                      </a:r>
                      <a:endParaRPr lang="en-US" sz="14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Bare earth elevation data (topographic information with vegetation and man-made structures removed)</a:t>
                      </a:r>
                      <a:endParaRPr lang="en-US" sz="14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Waveform-LiDAR</a:t>
                      </a:r>
                      <a:endParaRPr lang="en-US" sz="14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&lt; 1 </a:t>
                      </a:r>
                      <a:r>
                        <a:rPr lang="en-US" sz="1400" dirty="0" err="1" smtClean="0"/>
                        <a:t>m</a:t>
                      </a:r>
                      <a:r>
                        <a:rPr lang="en-US" sz="1400" dirty="0" smtClean="0"/>
                        <a:t> error</a:t>
                      </a:r>
                    </a:p>
                    <a:p>
                      <a:pPr marL="4572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(Asner et al., 2007)</a:t>
                      </a:r>
                      <a:endParaRPr lang="en-US" sz="14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</a:tr>
              <a:tr h="910519">
                <a:tc>
                  <a:txBody>
                    <a:bodyPr/>
                    <a:lstStyle/>
                    <a:p>
                      <a:pPr marL="4572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Canopy Height </a:t>
                      </a:r>
                      <a:endParaRPr lang="en-US" sz="14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Horizontal distribution of the height profile of canopy components measured as the distance between the canopy top and ground</a:t>
                      </a:r>
                      <a:endParaRPr lang="en-US" sz="14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Waveform-LiDAR</a:t>
                      </a:r>
                      <a:endParaRPr lang="en-US" sz="14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&lt; 1.0 </a:t>
                      </a:r>
                      <a:r>
                        <a:rPr lang="en-US" sz="1400" dirty="0" err="1" smtClean="0"/>
                        <a:t>m</a:t>
                      </a:r>
                      <a:r>
                        <a:rPr lang="en-US" sz="1400" dirty="0" smtClean="0"/>
                        <a:t> error </a:t>
                      </a:r>
                    </a:p>
                    <a:p>
                      <a:pPr marL="4572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(Asner et al., 2008)</a:t>
                      </a:r>
                      <a:endParaRPr lang="en-US" sz="14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</a:tr>
              <a:tr h="682890">
                <a:tc>
                  <a:txBody>
                    <a:bodyPr/>
                    <a:lstStyle/>
                    <a:p>
                      <a:pPr marL="4572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Canopy Structure</a:t>
                      </a:r>
                      <a:endParaRPr lang="en-US" sz="14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Position, extent, quantity, volume and shape of above ground vegetation in both vertical and horizontal directions</a:t>
                      </a:r>
                      <a:endParaRPr lang="en-US" sz="14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Waveform-LiDAR</a:t>
                      </a:r>
                      <a:endParaRPr lang="en-US" sz="14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[TBD]</a:t>
                      </a:r>
                      <a:endParaRPr lang="en-US" sz="14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</a:tr>
              <a:tr h="503546">
                <a:tc>
                  <a:txBody>
                    <a:bodyPr/>
                    <a:lstStyle/>
                    <a:p>
                      <a:pPr marL="4572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Surface roughness</a:t>
                      </a:r>
                      <a:endParaRPr lang="en-US" sz="14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Calculated as the standard deviation of measured canopy heights </a:t>
                      </a:r>
                      <a:endParaRPr lang="en-US" sz="14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Waveform-LiDAR</a:t>
                      </a:r>
                      <a:endParaRPr lang="en-US" sz="14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[TBD]</a:t>
                      </a:r>
                    </a:p>
                    <a:p>
                      <a:pPr marL="4572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</a:tr>
              <a:tr h="910519">
                <a:tc>
                  <a:txBody>
                    <a:bodyPr/>
                    <a:lstStyle/>
                    <a:p>
                      <a:pPr marL="4572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Cover fraction</a:t>
                      </a:r>
                      <a:endParaRPr lang="en-US" sz="14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Relative amount of photosynthetic or green vegetation (GV) and non-photosynthetic vegetation (NPV) including bark, litter, branches, etc.</a:t>
                      </a:r>
                      <a:endParaRPr lang="en-US" sz="14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Waveform-LiDAR </a:t>
                      </a:r>
                      <a:r>
                        <a:rPr lang="en-US" sz="1400" dirty="0" smtClean="0"/>
                        <a:t>and </a:t>
                      </a:r>
                      <a:r>
                        <a:rPr lang="en-US" sz="1400" dirty="0"/>
                        <a:t>Imaging Spectrometer</a:t>
                      </a:r>
                      <a:endParaRPr lang="en-US" sz="14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[TBD]</a:t>
                      </a:r>
                    </a:p>
                    <a:p>
                      <a:pPr marL="4572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</a:tr>
              <a:tr h="682890">
                <a:tc>
                  <a:txBody>
                    <a:bodyPr/>
                    <a:lstStyle/>
                    <a:p>
                      <a:pPr marL="4572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Leaf area index (LAI)</a:t>
                      </a:r>
                      <a:endParaRPr lang="en-US" sz="14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Total leaf surface area exposed to incoming light energy per unit area of total ground surface beneath the plant(s)</a:t>
                      </a:r>
                      <a:endParaRPr lang="en-US" sz="14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Waveform-LiDAR and/or Imaging Spectrometer</a:t>
                      </a:r>
                      <a:endParaRPr lang="en-US" sz="14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20% relative uncertainty; 1.0 LAI absolute uncertainty (</a:t>
                      </a:r>
                      <a:r>
                        <a:rPr lang="en-US" sz="1200" dirty="0" err="1" smtClean="0"/>
                        <a:t>Fernandes</a:t>
                      </a:r>
                      <a:r>
                        <a:rPr lang="en-US" sz="1200" dirty="0" smtClean="0"/>
                        <a:t> et al., 2003)</a:t>
                      </a:r>
                      <a:r>
                        <a:rPr lang="en-US" sz="1200" baseline="30000" dirty="0" smtClean="0"/>
                        <a:t>**</a:t>
                      </a:r>
                      <a:endParaRPr lang="en-US" sz="1200" dirty="0" smtClean="0"/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2009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6057484"/>
            <a:ext cx="81534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* </a:t>
            </a:r>
            <a:r>
              <a:rPr lang="en-US" sz="900" dirty="0" smtClean="0"/>
              <a:t>Representative values. Domain specific requirements will be determined during commissioning</a:t>
            </a:r>
          </a:p>
          <a:p>
            <a:r>
              <a:rPr lang="en-US" sz="900" dirty="0" smtClean="0"/>
              <a:t>** Accuracy of LAI estimates are strongly dependent on canopy density and vegetation type </a:t>
            </a:r>
            <a:endParaRPr lang="en-US" sz="900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168275"/>
          </a:xfrm>
        </p:spPr>
        <p:txBody>
          <a:bodyPr/>
          <a:lstStyle/>
          <a:p>
            <a:r>
              <a:rPr lang="en-US" smtClean="0">
                <a:latin typeface="Calibri" pitchFamily="34" charset="0"/>
              </a:rPr>
              <a:t>NEON PDR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Baseline Aircraft: Twin Otter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</p:nvPr>
        </p:nvGraphicFramePr>
        <p:xfrm>
          <a:off x="76200" y="2962912"/>
          <a:ext cx="8991599" cy="36176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/>
                <a:gridCol w="3322594"/>
                <a:gridCol w="3078205"/>
              </a:tblGrid>
              <a:tr h="332311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Parameter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AOP Platform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Requirement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DeHavilland DHC-6-300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3231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Target Ground Speeds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90 – 110 knots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80 – 175 knots</a:t>
                      </a:r>
                      <a:endParaRPr lang="en-US" sz="1400" dirty="0"/>
                    </a:p>
                  </a:txBody>
                  <a:tcPr/>
                </a:tc>
              </a:tr>
              <a:tr h="33231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Cruise Speeds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&gt; 150 knots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Up to 175 knots </a:t>
                      </a:r>
                      <a:endParaRPr lang="en-US" sz="1400" dirty="0"/>
                    </a:p>
                  </a:txBody>
                  <a:tcPr/>
                </a:tc>
              </a:tr>
              <a:tr h="33231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Survey Altitudes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3280 – 9843 ft AGL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Up</a:t>
                      </a:r>
                      <a:r>
                        <a:rPr lang="en-US" sz="1400" baseline="0" dirty="0" smtClean="0"/>
                        <a:t> to 25,000 ft ASL</a:t>
                      </a:r>
                      <a:endParaRPr lang="en-US" sz="1400" dirty="0"/>
                    </a:p>
                  </a:txBody>
                  <a:tcPr/>
                </a:tc>
              </a:tr>
              <a:tr h="51895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Science Instrument Power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&gt; 3880 W</a:t>
                      </a:r>
                    </a:p>
                    <a:p>
                      <a:r>
                        <a:rPr lang="en-US" sz="1400" dirty="0" smtClean="0"/>
                        <a:t>(139</a:t>
                      </a:r>
                      <a:r>
                        <a:rPr lang="en-US" sz="1400" baseline="0" dirty="0" smtClean="0"/>
                        <a:t> Amps </a:t>
                      </a:r>
                      <a:r>
                        <a:rPr lang="en-US" sz="1400" dirty="0" smtClean="0"/>
                        <a:t>@ 28 VDC)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8400 W Max Scientific Power (300 Amps @ 28 VDC)</a:t>
                      </a:r>
                      <a:endParaRPr lang="en-US" sz="1400" dirty="0"/>
                    </a:p>
                  </a:txBody>
                  <a:tcPr/>
                </a:tc>
              </a:tr>
              <a:tr h="51895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Payload Accommodation: Integration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&gt; 4 ft wide cabin door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4.7 x 4.2 ft</a:t>
                      </a:r>
                      <a:endParaRPr lang="en-US" sz="1400" dirty="0"/>
                    </a:p>
                  </a:txBody>
                  <a:tcPr/>
                </a:tc>
              </a:tr>
              <a:tr h="51895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Payload Accommodation: Weight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700 lbs + 2 crew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4500-7000 lbs useful load</a:t>
                      </a:r>
                      <a:endParaRPr lang="en-US" sz="1400" dirty="0"/>
                    </a:p>
                  </a:txBody>
                  <a:tcPr/>
                </a:tc>
              </a:tr>
              <a:tr h="72157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Payload Accommodation:  Volume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Sensor head approx</a:t>
                      </a:r>
                      <a:r>
                        <a:rPr lang="en-US" sz="1400" baseline="0" dirty="0" smtClean="0"/>
                        <a:t> 2.5 (H)</a:t>
                      </a:r>
                      <a:r>
                        <a:rPr lang="en-US" sz="1400" dirty="0" smtClean="0"/>
                        <a:t> x 2.4 (W) x 4 (L) ft</a:t>
                      </a:r>
                    </a:p>
                    <a:p>
                      <a:r>
                        <a:rPr lang="en-US" sz="1400" dirty="0" smtClean="0"/>
                        <a:t>2 standard</a:t>
                      </a:r>
                      <a:r>
                        <a:rPr lang="en-US" sz="1400" baseline="0" dirty="0" smtClean="0"/>
                        <a:t> electronics racks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4.9 (H) x 5.27</a:t>
                      </a:r>
                      <a:r>
                        <a:rPr lang="en-US" sz="1400" baseline="0" dirty="0" smtClean="0"/>
                        <a:t> (</a:t>
                      </a:r>
                      <a:r>
                        <a:rPr lang="en-US" sz="1400" dirty="0" smtClean="0"/>
                        <a:t>W) x 18.5 (L) ft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2009</a:t>
            </a:r>
            <a:endParaRPr lang="en-US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838200"/>
            <a:ext cx="251460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048000" y="762000"/>
            <a:ext cx="6096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7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Accommodates baseline payload with some</a:t>
            </a:r>
            <a:r>
              <a:rPr kumimoji="0" lang="en-US" sz="17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room to grow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1700" kern="0" dirty="0" smtClean="0">
                <a:latin typeface="Calibri" pitchFamily="34" charset="0"/>
              </a:rPr>
              <a:t>Low stall speed, excellent low speed handling and stability</a:t>
            </a:r>
            <a:endParaRPr kumimoji="0" lang="en-US" sz="17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1700" kern="0" dirty="0" smtClean="0">
                <a:latin typeface="Calibri" pitchFamily="34" charset="0"/>
              </a:rPr>
              <a:t>Safety: Two engines, excellent track record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1700" kern="0" dirty="0" smtClean="0">
                <a:latin typeface="Calibri" pitchFamily="34" charset="0"/>
              </a:rPr>
              <a:t>Two engines eliminates prop wash issues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1700" kern="0" dirty="0" smtClean="0">
                <a:latin typeface="Calibri" pitchFamily="34" charset="0"/>
              </a:rPr>
              <a:t>Rugged, easy to maintain, easily modified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7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Well-known to scientific</a:t>
            </a:r>
            <a:r>
              <a:rPr kumimoji="0" lang="en-US" sz="17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researchers (used by NOAA, NASA, DoD, etc. regularly in the field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168275"/>
          </a:xfrm>
        </p:spPr>
        <p:txBody>
          <a:bodyPr/>
          <a:lstStyle/>
          <a:p>
            <a:r>
              <a:rPr lang="en-US" smtClean="0">
                <a:latin typeface="Calibri" pitchFamily="34" charset="0"/>
              </a:rPr>
              <a:t>NEON PDR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193"/>
            <a:ext cx="8229600" cy="806007"/>
          </a:xfrm>
        </p:spPr>
        <p:txBody>
          <a:bodyPr anchor="ctr"/>
          <a:lstStyle/>
          <a:p>
            <a:r>
              <a:rPr lang="en-US" dirty="0" smtClean="0"/>
              <a:t>The Human Dimension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9160"/>
            <a:ext cx="8229600" cy="49530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The ecological scientific and educational community forms a network (or many networks) of interacting autonomous peer groups collaborating on issues of mutual interest.</a:t>
            </a:r>
          </a:p>
          <a:p>
            <a:endParaRPr lang="en-US" dirty="0" smtClean="0"/>
          </a:p>
          <a:p>
            <a:r>
              <a:rPr lang="en-US" dirty="0" smtClean="0"/>
              <a:t>NEON is a continental observatory and a facility for the scientific, educational and environmental management community to use…</a:t>
            </a:r>
          </a:p>
          <a:p>
            <a:endParaRPr lang="en-US" dirty="0" smtClean="0"/>
          </a:p>
          <a:p>
            <a:r>
              <a:rPr lang="en-US" dirty="0" smtClean="0"/>
              <a:t>While the NEON staff </a:t>
            </a:r>
            <a:r>
              <a:rPr lang="en-US" b="1" dirty="0" smtClean="0"/>
              <a:t>must</a:t>
            </a:r>
            <a:r>
              <a:rPr lang="en-US" dirty="0" smtClean="0"/>
              <a:t> envision how NEON might be used to advance the field, NEON staff will not be the ones doing this…</a:t>
            </a:r>
          </a:p>
          <a:p>
            <a:endParaRPr lang="en-US" dirty="0" smtClean="0"/>
          </a:p>
          <a:p>
            <a:r>
              <a:rPr lang="en-US" dirty="0" err="1" smtClean="0"/>
              <a:t>NEON’s</a:t>
            </a:r>
            <a:r>
              <a:rPr lang="en-US" dirty="0" smtClean="0"/>
              <a:t> success or failure of NEON will be determined by how it is used by investigators and educators (</a:t>
            </a:r>
            <a:r>
              <a:rPr lang="en-US" b="1" dirty="0" smtClean="0"/>
              <a:t>by</a:t>
            </a:r>
            <a:r>
              <a:rPr lang="en-US" dirty="0" smtClean="0"/>
              <a:t> </a:t>
            </a:r>
            <a:r>
              <a:rPr lang="en-US" b="1" dirty="0" smtClean="0"/>
              <a:t>you) </a:t>
            </a:r>
            <a:r>
              <a:rPr lang="en-US" dirty="0" smtClean="0"/>
              <a:t>in hundreds of future research and education projects, in the field, in the lab, in classrooms, offices, in public, etc.…</a:t>
            </a:r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2009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NEON PDR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F7521-5B8A-490C-8DB3-8F7282891B6E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012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4400" dirty="0" smtClean="0">
                <a:solidFill>
                  <a:schemeClr val="bg1"/>
                </a:solidFill>
              </a:rPr>
              <a:t>AERONET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457200" y="4158640"/>
            <a:ext cx="8001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400" dirty="0"/>
              <a:t>Aerosol Optical Properties Research &amp; Enabling Project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r>
              <a:rPr lang="en-US" sz="2400" dirty="0">
                <a:ea typeface="ＭＳ Ｐゴシック" pitchFamily="-112" charset="-128"/>
              </a:rPr>
              <a:t>Program of long term systematic network measurements</a:t>
            </a:r>
            <a:endParaRPr lang="en-US" sz="2400" dirty="0" smtClean="0">
              <a:ea typeface="ＭＳ Ｐゴシック" pitchFamily="-112" charset="-128"/>
            </a:endParaRP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400" dirty="0" smtClean="0"/>
              <a:t>Mission </a:t>
            </a:r>
            <a:r>
              <a:rPr lang="en-US" sz="2400" dirty="0"/>
              <a:t>Objectives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r>
              <a:rPr lang="en-US" sz="2400" dirty="0">
                <a:ea typeface="ＭＳ Ｐゴシック" pitchFamily="-112" charset="-128"/>
              </a:rPr>
              <a:t>Validation of Satellite Aerosol Retrievals 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r>
              <a:rPr lang="en-US" sz="2400" dirty="0">
                <a:ea typeface="ＭＳ Ｐゴシック" pitchFamily="-112" charset="-128"/>
              </a:rPr>
              <a:t>Characterization of aerosol optical properties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r>
              <a:rPr lang="en-US" sz="2400" dirty="0">
                <a:ea typeface="ＭＳ Ｐゴシック" pitchFamily="-112" charset="-128"/>
              </a:rPr>
              <a:t>Synergism with Satellite obs., Climate Models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endParaRPr lang="en-US" sz="2800" dirty="0"/>
          </a:p>
        </p:txBody>
      </p:sp>
      <p:grpSp>
        <p:nvGrpSpPr>
          <p:cNvPr id="6" name="Group 5"/>
          <p:cNvGrpSpPr/>
          <p:nvPr/>
        </p:nvGrpSpPr>
        <p:grpSpPr>
          <a:xfrm>
            <a:off x="762000" y="1012728"/>
            <a:ext cx="8229600" cy="3200400"/>
            <a:chOff x="762000" y="1143000"/>
            <a:chExt cx="8229600" cy="3200400"/>
          </a:xfrm>
        </p:grpSpPr>
        <p:pic>
          <p:nvPicPr>
            <p:cNvPr id="6152" name="Picture 8" descr="AERONET 2006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48000" y="1143000"/>
              <a:ext cx="5943600" cy="3200400"/>
            </a:xfrm>
            <a:prstGeom prst="rect">
              <a:avLst/>
            </a:prstGeom>
            <a:noFill/>
          </p:spPr>
        </p:pic>
        <p:pic>
          <p:nvPicPr>
            <p:cNvPr id="6153" name="Picture 9" descr="Caceres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2000" y="1143000"/>
              <a:ext cx="2239963" cy="298608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3600" b="0" dirty="0" smtClean="0"/>
              <a:t>AERONET</a:t>
            </a:r>
            <a:endParaRPr lang="en-US" sz="36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Measurement:  spectral (340 nm to 1,640 nm) solar irradiance and </a:t>
            </a:r>
            <a:r>
              <a:rPr lang="en-US" dirty="0" err="1" smtClean="0"/>
              <a:t>almucantar</a:t>
            </a:r>
            <a:r>
              <a:rPr lang="en-US" dirty="0" smtClean="0"/>
              <a:t> and principle plane spectral radiance sequence at a large range in scattering angles.</a:t>
            </a:r>
          </a:p>
          <a:p>
            <a:r>
              <a:rPr lang="en-US" dirty="0" smtClean="0"/>
              <a:t>Variables retrieved (partial list): AOD, angstrom exponent, fine and coarse mode aerosol AOD at 500 nm, single scattering albedo (SSA), particle size distribution, complex index of refraction, phase function, % </a:t>
            </a:r>
            <a:r>
              <a:rPr lang="en-US" dirty="0" err="1" smtClean="0"/>
              <a:t>sphericity</a:t>
            </a:r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 smtClean="0"/>
              <a:t>~400 </a:t>
            </a:r>
            <a:r>
              <a:rPr lang="en-US" dirty="0" smtClean="0"/>
              <a:t>instruments at ~</a:t>
            </a:r>
            <a:r>
              <a:rPr lang="en-US" dirty="0" smtClean="0"/>
              <a:t>250 Operational </a:t>
            </a:r>
            <a:r>
              <a:rPr lang="en-US" dirty="0" smtClean="0"/>
              <a:t>sites</a:t>
            </a:r>
          </a:p>
          <a:p>
            <a:r>
              <a:rPr lang="en-US" dirty="0" smtClean="0"/>
              <a:t>15 minute / hourly time </a:t>
            </a:r>
            <a:r>
              <a:rPr lang="en-US" dirty="0" smtClean="0"/>
              <a:t>resolution</a:t>
            </a:r>
          </a:p>
          <a:p>
            <a:r>
              <a:rPr lang="en-US" dirty="0" smtClean="0"/>
              <a:t>&gt;5 </a:t>
            </a:r>
            <a:r>
              <a:rPr lang="en-US" dirty="0" err="1" smtClean="0"/>
              <a:t>x</a:t>
            </a:r>
            <a:r>
              <a:rPr lang="en-US" dirty="0" smtClean="0"/>
              <a:t> 10</a:t>
            </a:r>
            <a:r>
              <a:rPr lang="en-US" baseline="30000" dirty="0" smtClean="0"/>
              <a:t>8</a:t>
            </a:r>
            <a:r>
              <a:rPr lang="en-US" dirty="0" smtClean="0"/>
              <a:t> AOD observations since 1993</a:t>
            </a:r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 descr="Bouquet"/>
          <p:cNvSpPr>
            <a:spLocks noChangeArrowheads="1"/>
          </p:cNvSpPr>
          <p:nvPr/>
        </p:nvSpPr>
        <p:spPr bwMode="auto">
          <a:xfrm>
            <a:off x="3435350" y="2298700"/>
            <a:ext cx="2808288" cy="7397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>
            <a:outerShdw blurRad="63500" dist="107763" dir="81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000">
                <a:solidFill>
                  <a:srgbClr val="010101"/>
                </a:solidFill>
                <a:latin typeface="Arial Black" charset="0"/>
                <a:ea typeface="ＭＳ Ｐゴシック" pitchFamily="-110" charset="-128"/>
                <a:cs typeface="ＭＳ Ｐゴシック" pitchFamily="-110" charset="-128"/>
              </a:rPr>
              <a:t>Cloud screening and quality control</a:t>
            </a:r>
            <a:endParaRPr lang="en-US" sz="2000">
              <a:solidFill>
                <a:srgbClr val="010101"/>
              </a:solidFill>
              <a:latin typeface="Times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346115" name="Rectangle 3"/>
          <p:cNvSpPr>
            <a:spLocks noChangeArrowheads="1"/>
          </p:cNvSpPr>
          <p:nvPr/>
        </p:nvSpPr>
        <p:spPr bwMode="auto">
          <a:xfrm>
            <a:off x="3600450" y="3516313"/>
            <a:ext cx="2646363" cy="674687"/>
          </a:xfrm>
          <a:prstGeom prst="rect">
            <a:avLst/>
          </a:prstGeom>
          <a:solidFill>
            <a:srgbClr val="CCFFFF"/>
          </a:solid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FFFF"/>
            </a:extrusionClr>
          </a:sp3d>
        </p:spPr>
        <p:txBody>
          <a:bodyPr>
            <a:prstTxWarp prst="textNoShape">
              <a:avLst/>
            </a:prstTxWarp>
            <a:flatTx/>
          </a:bodyPr>
          <a:lstStyle/>
          <a:p>
            <a:r>
              <a:rPr lang="en-US" sz="2000" b="1">
                <a:solidFill>
                  <a:srgbClr val="010101"/>
                </a:solidFill>
                <a:latin typeface="Arial Black" pitchFamily="-112" charset="0"/>
              </a:rPr>
              <a:t>Main archive</a:t>
            </a:r>
            <a:endParaRPr lang="en-US" sz="1800" b="1">
              <a:solidFill>
                <a:srgbClr val="010101"/>
              </a:solidFill>
              <a:latin typeface="Arial Black" pitchFamily="-112" charset="0"/>
            </a:endParaRPr>
          </a:p>
        </p:txBody>
      </p:sp>
      <p:sp>
        <p:nvSpPr>
          <p:cNvPr id="346116" name="Text Box 4"/>
          <p:cNvSpPr txBox="1">
            <a:spLocks noChangeArrowheads="1"/>
          </p:cNvSpPr>
          <p:nvPr/>
        </p:nvSpPr>
        <p:spPr bwMode="auto">
          <a:xfrm>
            <a:off x="752475" y="3603625"/>
            <a:ext cx="1692275" cy="457200"/>
          </a:xfrm>
          <a:prstGeom prst="rect">
            <a:avLst/>
          </a:prstGeom>
          <a:solidFill>
            <a:srgbClr val="CCFF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CCFFFF"/>
            </a:extrusionClr>
          </a:sp3d>
        </p:spPr>
        <p:txBody>
          <a:bodyPr wrap="none">
            <a:prstTxWarp prst="textNoShape">
              <a:avLst/>
            </a:prstTxWarp>
            <a:spAutoFit/>
            <a:flatTx/>
          </a:bodyPr>
          <a:lstStyle/>
          <a:p>
            <a:r>
              <a:rPr lang="en-US" b="1">
                <a:solidFill>
                  <a:srgbClr val="010101"/>
                </a:solidFill>
                <a:latin typeface="Arial Black" pitchFamily="-112" charset="0"/>
              </a:rPr>
              <a:t>Level 1.0</a:t>
            </a:r>
            <a:endParaRPr lang="en-US">
              <a:solidFill>
                <a:srgbClr val="010101"/>
              </a:solidFill>
              <a:latin typeface="Times" pitchFamily="-112" charset="0"/>
            </a:endParaRP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4017963" y="1420813"/>
            <a:ext cx="1692275" cy="457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63500" dist="107763" dir="18900000" algn="ctr" rotWithShape="0">
              <a:schemeClr val="bg2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10101"/>
                </a:solidFill>
                <a:latin typeface="Arial Black" charset="0"/>
                <a:ea typeface="ＭＳ Ｐゴシック" pitchFamily="-110" charset="-128"/>
                <a:cs typeface="ＭＳ Ｐゴシック" pitchFamily="-110" charset="-128"/>
              </a:rPr>
              <a:t>Level 2.0</a:t>
            </a:r>
            <a:endParaRPr lang="en-US" dirty="0">
              <a:solidFill>
                <a:srgbClr val="010101"/>
              </a:solidFill>
              <a:latin typeface="Times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773113" y="1690688"/>
            <a:ext cx="1585912" cy="3968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63500" dist="107763" dir="135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000">
                <a:solidFill>
                  <a:srgbClr val="010101"/>
                </a:solidFill>
                <a:latin typeface="Arial Black" charset="0"/>
                <a:ea typeface="ＭＳ Ｐゴシック" pitchFamily="-110" charset="-128"/>
                <a:cs typeface="ＭＳ Ｐゴシック" pitchFamily="-110" charset="-128"/>
              </a:rPr>
              <a:t>Level 1.5</a:t>
            </a:r>
            <a:endParaRPr lang="en-US">
              <a:solidFill>
                <a:srgbClr val="010101"/>
              </a:solidFill>
              <a:latin typeface="Times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346119" name="Text Box 7"/>
          <p:cNvSpPr txBox="1">
            <a:spLocks noChangeArrowheads="1"/>
          </p:cNvSpPr>
          <p:nvPr/>
        </p:nvSpPr>
        <p:spPr bwMode="auto">
          <a:xfrm>
            <a:off x="585788" y="5218113"/>
            <a:ext cx="2249487" cy="457200"/>
          </a:xfrm>
          <a:prstGeom prst="rect">
            <a:avLst/>
          </a:prstGeom>
          <a:solidFill>
            <a:srgbClr val="CCFFFF"/>
          </a:solidFill>
          <a:ln w="9525">
            <a:miter lim="800000"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CCFFFF"/>
            </a:extrusionClr>
          </a:sp3d>
        </p:spPr>
        <p:txBody>
          <a:bodyPr wrap="none">
            <a:prstTxWarp prst="textNoShape">
              <a:avLst/>
            </a:prstTxWarp>
            <a:spAutoFit/>
            <a:flatTx/>
          </a:bodyPr>
          <a:lstStyle/>
          <a:p>
            <a:r>
              <a:rPr lang="en-US" b="1">
                <a:solidFill>
                  <a:srgbClr val="010101"/>
                </a:solidFill>
                <a:latin typeface="Arial Black" pitchFamily="-112" charset="0"/>
              </a:rPr>
              <a:t>Raw archive</a:t>
            </a:r>
            <a:endParaRPr lang="en-US" b="1">
              <a:solidFill>
                <a:srgbClr val="010101"/>
              </a:solidFill>
              <a:latin typeface="Times" pitchFamily="-112" charset="0"/>
            </a:endParaRPr>
          </a:p>
        </p:txBody>
      </p:sp>
      <p:sp>
        <p:nvSpPr>
          <p:cNvPr id="346120" name="Text Box 8" descr="Granite"/>
          <p:cNvSpPr txBox="1">
            <a:spLocks noChangeArrowheads="1"/>
          </p:cNvSpPr>
          <p:nvPr/>
        </p:nvSpPr>
        <p:spPr bwMode="auto">
          <a:xfrm>
            <a:off x="500063" y="6169025"/>
            <a:ext cx="2794000" cy="3968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10101"/>
                </a:solidFill>
                <a:latin typeface="Arial Black" pitchFamily="-112" charset="0"/>
              </a:rPr>
              <a:t>Calibration system</a:t>
            </a:r>
            <a:endParaRPr lang="en-US" b="1">
              <a:solidFill>
                <a:srgbClr val="010101"/>
              </a:solidFill>
              <a:latin typeface="Times" pitchFamily="-112" charset="0"/>
            </a:endParaRPr>
          </a:p>
        </p:txBody>
      </p:sp>
      <p:sp>
        <p:nvSpPr>
          <p:cNvPr id="346121" name="Text Box 9" descr="Granite"/>
          <p:cNvSpPr txBox="1">
            <a:spLocks noChangeArrowheads="1"/>
          </p:cNvSpPr>
          <p:nvPr/>
        </p:nvSpPr>
        <p:spPr bwMode="auto">
          <a:xfrm>
            <a:off x="498475" y="4491038"/>
            <a:ext cx="2808288" cy="3968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10101"/>
                </a:solidFill>
                <a:latin typeface="Arial Black" pitchFamily="-112" charset="0"/>
              </a:rPr>
              <a:t>Processing system</a:t>
            </a:r>
            <a:endParaRPr lang="en-US">
              <a:solidFill>
                <a:srgbClr val="010101"/>
              </a:solidFill>
              <a:latin typeface="Times" pitchFamily="-112" charset="0"/>
            </a:endParaRP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644525" y="2535238"/>
            <a:ext cx="1841500" cy="396875"/>
          </a:xfrm>
          <a:prstGeom prst="rect">
            <a:avLst/>
          </a:prstGeom>
          <a:solidFill>
            <a:srgbClr val="66FFFF"/>
          </a:solidFill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000">
                <a:solidFill>
                  <a:srgbClr val="010101"/>
                </a:solidFill>
                <a:latin typeface="Times" charset="0"/>
                <a:ea typeface="ＭＳ Ｐゴシック" pitchFamily="-110" charset="-128"/>
                <a:cs typeface="ＭＳ Ｐゴシック" pitchFamily="-110" charset="-128"/>
              </a:rPr>
              <a:t>Cloud screening</a:t>
            </a:r>
            <a:endParaRPr lang="en-US">
              <a:solidFill>
                <a:srgbClr val="010101"/>
              </a:solidFill>
              <a:latin typeface="Times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346123" name="Rectangle 11"/>
          <p:cNvSpPr>
            <a:spLocks noChangeArrowheads="1"/>
          </p:cNvSpPr>
          <p:nvPr/>
        </p:nvSpPr>
        <p:spPr bwMode="auto">
          <a:xfrm>
            <a:off x="3244850" y="382588"/>
            <a:ext cx="3424238" cy="609600"/>
          </a:xfrm>
          <a:prstGeom prst="rect">
            <a:avLst/>
          </a:prstGeom>
          <a:solidFill>
            <a:srgbClr val="CCFF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CCFFFF"/>
            </a:extrusionClr>
          </a:sp3d>
        </p:spPr>
        <p:txBody>
          <a:bodyPr anchor="ctr">
            <a:prstTxWarp prst="textNoShape">
              <a:avLst/>
            </a:prstTxWarp>
            <a:flatTx/>
          </a:bodyPr>
          <a:lstStyle/>
          <a:p>
            <a:r>
              <a:rPr lang="en-US">
                <a:solidFill>
                  <a:srgbClr val="010101"/>
                </a:solidFill>
                <a:latin typeface="Arial Black" pitchFamily="-112" charset="0"/>
              </a:rPr>
              <a:t>AERONET web site</a:t>
            </a:r>
            <a:endParaRPr lang="en-US" sz="2000">
              <a:solidFill>
                <a:srgbClr val="010101"/>
              </a:solidFill>
              <a:latin typeface="Times" pitchFamily="-112" charset="0"/>
            </a:endParaRPr>
          </a:p>
        </p:txBody>
      </p:sp>
      <p:sp>
        <p:nvSpPr>
          <p:cNvPr id="13324" name="Comment 12"/>
          <p:cNvSpPr>
            <a:spLocks noChangeArrowheads="1"/>
          </p:cNvSpPr>
          <p:nvPr/>
        </p:nvSpPr>
        <p:spPr bwMode="auto">
          <a:xfrm>
            <a:off x="6618288" y="1752600"/>
            <a:ext cx="2209800" cy="466725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>
                <a:solidFill>
                  <a:srgbClr val="010101"/>
                </a:solidFill>
                <a:latin typeface="Arial Black" charset="0"/>
                <a:ea typeface="ＭＳ Ｐゴシック" pitchFamily="-110" charset="-128"/>
                <a:cs typeface="ＭＳ Ｐゴシック" pitchFamily="-110" charset="-128"/>
              </a:rPr>
              <a:t>GOES (East / West), METEOSAT, GMS</a:t>
            </a:r>
            <a:endParaRPr lang="en-US" sz="1800" b="1">
              <a:solidFill>
                <a:srgbClr val="010101"/>
              </a:solidFill>
              <a:latin typeface="Arial Black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13325" name="Comment 13"/>
          <p:cNvSpPr>
            <a:spLocks noChangeArrowheads="1"/>
          </p:cNvSpPr>
          <p:nvPr/>
        </p:nvSpPr>
        <p:spPr bwMode="auto">
          <a:xfrm>
            <a:off x="6815138" y="4332288"/>
            <a:ext cx="1828800" cy="466725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>
                <a:solidFill>
                  <a:srgbClr val="010101"/>
                </a:solidFill>
                <a:latin typeface="Arial Black" charset="0"/>
                <a:ea typeface="ＭＳ Ｐゴシック" pitchFamily="-110" charset="-128"/>
                <a:cs typeface="ＭＳ Ｐゴシック" pitchFamily="-110" charset="-128"/>
              </a:rPr>
              <a:t>CIMEL sun/sky radiometer</a:t>
            </a:r>
          </a:p>
        </p:txBody>
      </p:sp>
      <p:sp>
        <p:nvSpPr>
          <p:cNvPr id="13328" name="Comment 16"/>
          <p:cNvSpPr>
            <a:spLocks noChangeArrowheads="1"/>
          </p:cNvSpPr>
          <p:nvPr/>
        </p:nvSpPr>
        <p:spPr bwMode="auto">
          <a:xfrm>
            <a:off x="4043363" y="4651375"/>
            <a:ext cx="2098675" cy="649288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>
                <a:solidFill>
                  <a:srgbClr val="010101"/>
                </a:solidFill>
                <a:latin typeface="Arial Black" charset="0"/>
                <a:ea typeface="ＭＳ Ｐゴシック" pitchFamily="-110" charset="-128"/>
                <a:cs typeface="ＭＳ Ｐゴシック" pitchFamily="-110" charset="-128"/>
              </a:rPr>
              <a:t>Data Collection System Automatic Processing System</a:t>
            </a:r>
            <a:endParaRPr lang="en-US" sz="1800">
              <a:solidFill>
                <a:srgbClr val="010101"/>
              </a:solidFill>
              <a:latin typeface="Geneva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cxnSp>
        <p:nvCxnSpPr>
          <p:cNvPr id="346129" name="AutoShape 17"/>
          <p:cNvCxnSpPr>
            <a:cxnSpLocks noChangeShapeType="1"/>
          </p:cNvCxnSpPr>
          <p:nvPr/>
        </p:nvCxnSpPr>
        <p:spPr bwMode="auto">
          <a:xfrm flipV="1">
            <a:off x="1555750" y="611188"/>
            <a:ext cx="1677988" cy="10033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</p:spPr>
      </p:cxnSp>
      <p:cxnSp>
        <p:nvCxnSpPr>
          <p:cNvPr id="346130" name="AutoShape 18"/>
          <p:cNvCxnSpPr>
            <a:cxnSpLocks noChangeShapeType="1"/>
            <a:stCxn id="13322" idx="0"/>
            <a:endCxn id="13318" idx="2"/>
          </p:cNvCxnSpPr>
          <p:nvPr/>
        </p:nvCxnSpPr>
        <p:spPr bwMode="auto">
          <a:xfrm flipV="1">
            <a:off x="1565275" y="2087563"/>
            <a:ext cx="1588" cy="447675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346131" name="Line 19"/>
          <p:cNvSpPr>
            <a:spLocks noChangeShapeType="1"/>
          </p:cNvSpPr>
          <p:nvPr/>
        </p:nvSpPr>
        <p:spPr bwMode="auto">
          <a:xfrm flipV="1">
            <a:off x="1552575" y="2963863"/>
            <a:ext cx="0" cy="488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6132" name="Line 20"/>
          <p:cNvSpPr>
            <a:spLocks noChangeShapeType="1"/>
          </p:cNvSpPr>
          <p:nvPr/>
        </p:nvSpPr>
        <p:spPr bwMode="auto">
          <a:xfrm flipV="1">
            <a:off x="2387600" y="998538"/>
            <a:ext cx="1303338" cy="24431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46133" name="AutoShape 21"/>
          <p:cNvCxnSpPr>
            <a:cxnSpLocks noChangeShapeType="1"/>
            <a:stCxn id="13325" idx="3"/>
            <a:endCxn id="13324" idx="3"/>
          </p:cNvCxnSpPr>
          <p:nvPr/>
        </p:nvCxnSpPr>
        <p:spPr bwMode="auto">
          <a:xfrm flipV="1">
            <a:off x="8643938" y="1985963"/>
            <a:ext cx="184150" cy="2579687"/>
          </a:xfrm>
          <a:prstGeom prst="curvedConnector3">
            <a:avLst>
              <a:gd name="adj1" fmla="val 224139"/>
            </a:avLst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346134" name="AutoShape 22"/>
          <p:cNvCxnSpPr>
            <a:cxnSpLocks noChangeShapeType="1"/>
            <a:stCxn id="13324" idx="1"/>
            <a:endCxn id="13328" idx="3"/>
          </p:cNvCxnSpPr>
          <p:nvPr/>
        </p:nvCxnSpPr>
        <p:spPr bwMode="auto">
          <a:xfrm rot="10800000" flipV="1">
            <a:off x="6142038" y="1985963"/>
            <a:ext cx="476250" cy="2990850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prstDash val="sysDot"/>
            <a:miter lim="800000"/>
            <a:headEnd/>
            <a:tailEnd type="triangle" w="med" len="med"/>
          </a:ln>
        </p:spPr>
      </p:cxnSp>
      <p:sp>
        <p:nvSpPr>
          <p:cNvPr id="346135" name="Line 23"/>
          <p:cNvSpPr>
            <a:spLocks noChangeShapeType="1"/>
          </p:cNvSpPr>
          <p:nvPr/>
        </p:nvSpPr>
        <p:spPr bwMode="auto">
          <a:xfrm flipV="1">
            <a:off x="1909763" y="5851525"/>
            <a:ext cx="0" cy="303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6136" name="Line 24"/>
          <p:cNvSpPr>
            <a:spLocks noChangeShapeType="1"/>
          </p:cNvSpPr>
          <p:nvPr/>
        </p:nvSpPr>
        <p:spPr bwMode="auto">
          <a:xfrm flipV="1">
            <a:off x="1889125" y="4938713"/>
            <a:ext cx="0" cy="271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6137" name="Line 25"/>
          <p:cNvSpPr>
            <a:spLocks noChangeShapeType="1"/>
          </p:cNvSpPr>
          <p:nvPr/>
        </p:nvSpPr>
        <p:spPr bwMode="auto">
          <a:xfrm flipV="1">
            <a:off x="3289300" y="4200525"/>
            <a:ext cx="325438" cy="2936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6138" name="Line 26"/>
          <p:cNvSpPr>
            <a:spLocks noChangeShapeType="1"/>
          </p:cNvSpPr>
          <p:nvPr/>
        </p:nvSpPr>
        <p:spPr bwMode="auto">
          <a:xfrm flipH="1">
            <a:off x="2681288" y="3832225"/>
            <a:ext cx="9334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6139" name="Line 27"/>
          <p:cNvSpPr>
            <a:spLocks noChangeShapeType="1"/>
          </p:cNvSpPr>
          <p:nvPr/>
        </p:nvSpPr>
        <p:spPr bwMode="auto">
          <a:xfrm flipV="1">
            <a:off x="4938713" y="998538"/>
            <a:ext cx="0" cy="3476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6140" name="Line 28"/>
          <p:cNvSpPr>
            <a:spLocks noChangeShapeType="1"/>
          </p:cNvSpPr>
          <p:nvPr/>
        </p:nvSpPr>
        <p:spPr bwMode="auto">
          <a:xfrm flipV="1">
            <a:off x="4918075" y="3116263"/>
            <a:ext cx="0" cy="238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6141" name="Line 29"/>
          <p:cNvSpPr>
            <a:spLocks noChangeShapeType="1"/>
          </p:cNvSpPr>
          <p:nvPr/>
        </p:nvSpPr>
        <p:spPr bwMode="auto">
          <a:xfrm flipV="1">
            <a:off x="4960938" y="1943100"/>
            <a:ext cx="0" cy="347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46142" name="Picture 3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53200" y="2338388"/>
            <a:ext cx="2133600" cy="190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6143" name="Line 31"/>
          <p:cNvSpPr>
            <a:spLocks noChangeShapeType="1"/>
          </p:cNvSpPr>
          <p:nvPr/>
        </p:nvSpPr>
        <p:spPr bwMode="auto">
          <a:xfrm flipH="1">
            <a:off x="3113088" y="5000625"/>
            <a:ext cx="922337" cy="4730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1269090" y="145456"/>
            <a:ext cx="618923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  <a:latin typeface="Arial" pitchFamily="-112" charset="0"/>
              </a:rPr>
              <a:t>Documentation &amp; Data Policy</a:t>
            </a:r>
            <a:endParaRPr lang="en-US" dirty="0">
              <a:solidFill>
                <a:srgbClr val="FFFFFF"/>
              </a:solidFill>
              <a:latin typeface="Arial" pitchFamily="-112" charset="0"/>
            </a:endParaRPr>
          </a:p>
        </p:txBody>
      </p:sp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2082221" y="1219200"/>
            <a:ext cx="492294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/>
              <a:t>http://</a:t>
            </a:r>
            <a:r>
              <a:rPr lang="en-US" sz="3200" dirty="0" err="1"/>
              <a:t>aeronet.gsfc.nasa.gov</a:t>
            </a:r>
            <a:endParaRPr lang="en-US" sz="3200" dirty="0"/>
          </a:p>
        </p:txBody>
      </p:sp>
      <p:sp>
        <p:nvSpPr>
          <p:cNvPr id="93191" name="AutoShape 7"/>
          <p:cNvSpPr>
            <a:spLocks noChangeArrowheads="1"/>
          </p:cNvSpPr>
          <p:nvPr/>
        </p:nvSpPr>
        <p:spPr bwMode="auto">
          <a:xfrm>
            <a:off x="84336" y="1219200"/>
            <a:ext cx="1905000" cy="1371600"/>
          </a:xfrm>
          <a:prstGeom prst="verticalScroll">
            <a:avLst>
              <a:gd name="adj" fmla="val 12500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blurRad="63500" dist="91581" dir="3378596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lnSpc>
                <a:spcPct val="80000"/>
              </a:lnSpc>
            </a:pPr>
            <a:r>
              <a:rPr lang="en-US" sz="2000" b="1" dirty="0" err="1">
                <a:solidFill>
                  <a:srgbClr val="080808"/>
                </a:solidFill>
              </a:rPr>
              <a:t>Holben</a:t>
            </a:r>
            <a:r>
              <a:rPr lang="en-US" sz="2000" b="1" dirty="0">
                <a:solidFill>
                  <a:srgbClr val="080808"/>
                </a:solidFill>
              </a:rPr>
              <a:t> et al.</a:t>
            </a:r>
          </a:p>
          <a:p>
            <a:pPr algn="ctr">
              <a:lnSpc>
                <a:spcPct val="80000"/>
              </a:lnSpc>
            </a:pPr>
            <a:r>
              <a:rPr lang="en-US" sz="2000" b="1" i="1" dirty="0">
                <a:solidFill>
                  <a:srgbClr val="080808"/>
                </a:solidFill>
              </a:rPr>
              <a:t>RSE</a:t>
            </a:r>
            <a:r>
              <a:rPr lang="en-US" sz="2000" b="1" dirty="0">
                <a:solidFill>
                  <a:srgbClr val="080808"/>
                </a:solidFill>
              </a:rPr>
              <a:t>, 1998</a:t>
            </a:r>
          </a:p>
          <a:p>
            <a:pPr algn="ctr">
              <a:lnSpc>
                <a:spcPct val="80000"/>
              </a:lnSpc>
            </a:pPr>
            <a:r>
              <a:rPr lang="en-US" sz="2000" b="1" dirty="0" err="1">
                <a:solidFill>
                  <a:srgbClr val="080808"/>
                </a:solidFill>
              </a:rPr>
              <a:t>Holben</a:t>
            </a:r>
            <a:r>
              <a:rPr lang="en-US" sz="2000" b="1" dirty="0">
                <a:solidFill>
                  <a:srgbClr val="080808"/>
                </a:solidFill>
              </a:rPr>
              <a:t> et al.</a:t>
            </a:r>
          </a:p>
          <a:p>
            <a:pPr algn="ctr">
              <a:lnSpc>
                <a:spcPct val="80000"/>
              </a:lnSpc>
            </a:pPr>
            <a:r>
              <a:rPr lang="en-US" sz="2000" b="1" i="1" dirty="0">
                <a:solidFill>
                  <a:srgbClr val="080808"/>
                </a:solidFill>
              </a:rPr>
              <a:t>JGR</a:t>
            </a:r>
            <a:r>
              <a:rPr lang="en-US" sz="2000" b="1" dirty="0">
                <a:solidFill>
                  <a:srgbClr val="080808"/>
                </a:solidFill>
              </a:rPr>
              <a:t>, 2001</a:t>
            </a:r>
            <a:endParaRPr lang="en-US" sz="1800" b="1" dirty="0">
              <a:solidFill>
                <a:srgbClr val="080808"/>
              </a:solidFill>
            </a:endParaRPr>
          </a:p>
        </p:txBody>
      </p:sp>
      <p:sp>
        <p:nvSpPr>
          <p:cNvPr id="93192" name="AutoShape 8"/>
          <p:cNvSpPr>
            <a:spLocks noChangeArrowheads="1"/>
          </p:cNvSpPr>
          <p:nvPr/>
        </p:nvSpPr>
        <p:spPr bwMode="auto">
          <a:xfrm>
            <a:off x="4572000" y="2324100"/>
            <a:ext cx="1981200" cy="1104900"/>
          </a:xfrm>
          <a:prstGeom prst="verticalScroll">
            <a:avLst>
              <a:gd name="adj" fmla="val 12500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lnSpc>
                <a:spcPct val="80000"/>
              </a:lnSpc>
            </a:pPr>
            <a:r>
              <a:rPr lang="en-US" sz="2000" b="1" dirty="0">
                <a:solidFill>
                  <a:srgbClr val="000000"/>
                </a:solidFill>
              </a:rPr>
              <a:t>Smirnov et al.</a:t>
            </a:r>
          </a:p>
          <a:p>
            <a:pPr algn="ctr">
              <a:lnSpc>
                <a:spcPct val="80000"/>
              </a:lnSpc>
            </a:pPr>
            <a:r>
              <a:rPr lang="en-US" sz="2000" b="1" i="1" dirty="0">
                <a:solidFill>
                  <a:srgbClr val="000000"/>
                </a:solidFill>
              </a:rPr>
              <a:t>RSE</a:t>
            </a:r>
            <a:r>
              <a:rPr lang="en-US" sz="2000" b="1" dirty="0">
                <a:solidFill>
                  <a:srgbClr val="000000"/>
                </a:solidFill>
              </a:rPr>
              <a:t>, 2000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93193" name="AutoShape 9"/>
          <p:cNvSpPr>
            <a:spLocks noChangeArrowheads="1"/>
          </p:cNvSpPr>
          <p:nvPr/>
        </p:nvSpPr>
        <p:spPr bwMode="auto">
          <a:xfrm>
            <a:off x="6866759" y="1219200"/>
            <a:ext cx="2277241" cy="1371600"/>
          </a:xfrm>
          <a:prstGeom prst="verticalScroll">
            <a:avLst>
              <a:gd name="adj" fmla="val 12500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000066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lnSpc>
                <a:spcPct val="80000"/>
              </a:lnSpc>
            </a:pPr>
            <a:r>
              <a:rPr lang="en-US" sz="2000" b="1" dirty="0" err="1">
                <a:solidFill>
                  <a:srgbClr val="000000"/>
                </a:solidFill>
              </a:rPr>
              <a:t>Dubovik</a:t>
            </a:r>
            <a:r>
              <a:rPr lang="en-US" sz="2000" b="1" dirty="0" smtClean="0">
                <a:solidFill>
                  <a:srgbClr val="000000"/>
                </a:solidFill>
              </a:rPr>
              <a:t> &amp;King</a:t>
            </a:r>
            <a:endParaRPr lang="en-US" sz="2000" b="1" dirty="0">
              <a:solidFill>
                <a:srgbClr val="000000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en-US" sz="2000" b="1" i="1" dirty="0">
                <a:solidFill>
                  <a:srgbClr val="000000"/>
                </a:solidFill>
              </a:rPr>
              <a:t>JGR</a:t>
            </a:r>
            <a:r>
              <a:rPr lang="en-US" sz="2000" b="1" dirty="0">
                <a:solidFill>
                  <a:srgbClr val="000000"/>
                </a:solidFill>
              </a:rPr>
              <a:t>, 2000</a:t>
            </a:r>
          </a:p>
          <a:p>
            <a:pPr algn="ctr">
              <a:lnSpc>
                <a:spcPct val="80000"/>
              </a:lnSpc>
              <a:spcBef>
                <a:spcPct val="30000"/>
              </a:spcBef>
            </a:pPr>
            <a:r>
              <a:rPr lang="en-US" sz="2000" b="1" dirty="0" err="1">
                <a:solidFill>
                  <a:srgbClr val="000000"/>
                </a:solidFill>
              </a:rPr>
              <a:t>Dubovik</a:t>
            </a:r>
            <a:r>
              <a:rPr lang="en-US" sz="2000" b="1" dirty="0">
                <a:solidFill>
                  <a:srgbClr val="000000"/>
                </a:solidFill>
              </a:rPr>
              <a:t> et al.</a:t>
            </a:r>
            <a:br>
              <a:rPr lang="en-US" sz="2000" b="1" dirty="0">
                <a:solidFill>
                  <a:srgbClr val="000000"/>
                </a:solidFill>
              </a:rPr>
            </a:br>
            <a:r>
              <a:rPr lang="en-US" sz="2000" b="1" i="1" dirty="0">
                <a:solidFill>
                  <a:srgbClr val="000000"/>
                </a:solidFill>
              </a:rPr>
              <a:t>JGR</a:t>
            </a:r>
            <a:r>
              <a:rPr lang="en-US" sz="2000" b="1" dirty="0">
                <a:solidFill>
                  <a:srgbClr val="000000"/>
                </a:solidFill>
              </a:rPr>
              <a:t>, 2000</a:t>
            </a:r>
          </a:p>
        </p:txBody>
      </p:sp>
      <p:sp>
        <p:nvSpPr>
          <p:cNvPr id="93195" name="AutoShape 11"/>
          <p:cNvSpPr>
            <a:spLocks noChangeArrowheads="1"/>
          </p:cNvSpPr>
          <p:nvPr/>
        </p:nvSpPr>
        <p:spPr bwMode="auto">
          <a:xfrm>
            <a:off x="2362200" y="2324100"/>
            <a:ext cx="1905000" cy="1104900"/>
          </a:xfrm>
          <a:prstGeom prst="verticalScroll">
            <a:avLst>
              <a:gd name="adj" fmla="val 12500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blurRad="63500" dist="91581" dir="3378596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 b="1">
                <a:solidFill>
                  <a:srgbClr val="080808"/>
                </a:solidFill>
              </a:rPr>
              <a:t>Eck et al.</a:t>
            </a:r>
          </a:p>
          <a:p>
            <a:pPr algn="ctr"/>
            <a:r>
              <a:rPr lang="en-US" sz="2000" b="1" i="1">
                <a:solidFill>
                  <a:srgbClr val="080808"/>
                </a:solidFill>
              </a:rPr>
              <a:t>JGR</a:t>
            </a:r>
            <a:r>
              <a:rPr lang="en-US" sz="2000" b="1">
                <a:solidFill>
                  <a:srgbClr val="080808"/>
                </a:solidFill>
              </a:rPr>
              <a:t>, 1999</a:t>
            </a:r>
            <a:endParaRPr lang="en-US" sz="2000">
              <a:solidFill>
                <a:srgbClr val="080808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00" y="3728282"/>
            <a:ext cx="8270237" cy="304698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Data Policy (presented with each download):  </a:t>
            </a:r>
          </a:p>
          <a:p>
            <a:pPr lvl="1">
              <a:buFont typeface="Arial"/>
              <a:buChar char="•"/>
            </a:pPr>
            <a:r>
              <a:rPr lang="en-US" sz="2400" dirty="0" smtClean="0"/>
              <a:t>All data in public domain and available at website</a:t>
            </a:r>
          </a:p>
          <a:p>
            <a:pPr lvl="1">
              <a:buFont typeface="Arial"/>
              <a:buChar char="•"/>
            </a:pPr>
            <a:r>
              <a:rPr lang="en-US" sz="2400" dirty="0" smtClean="0"/>
              <a:t>PI of a particular dataset should be offered co-authorship if it involves a related subject of research</a:t>
            </a:r>
          </a:p>
          <a:p>
            <a:pPr lvl="1">
              <a:buFont typeface="Arial"/>
              <a:buChar char="•"/>
            </a:pPr>
            <a:r>
              <a:rPr lang="en-US" sz="2400" dirty="0" smtClean="0"/>
              <a:t>For multi-sites use, only request a general AERONET acknowledgment</a:t>
            </a:r>
          </a:p>
          <a:p>
            <a:pPr lvl="1">
              <a:buFont typeface="Arial"/>
              <a:buChar char="•"/>
            </a:pPr>
            <a:r>
              <a:rPr lang="en-US" sz="2400" dirty="0" smtClean="0"/>
              <a:t>Honor system that has worked well save for a few isolated cases. 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z="3600" b="0" dirty="0" smtClean="0"/>
              <a:t>FIA – USDA Forest Service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>
          <a:xfrm>
            <a:off x="0" y="1177566"/>
            <a:ext cx="8839200" cy="5486400"/>
          </a:xfrm>
        </p:spPr>
        <p:txBody>
          <a:bodyPr>
            <a:normAutofit/>
          </a:bodyPr>
          <a:lstStyle/>
          <a:p>
            <a:pPr>
              <a:spcBef>
                <a:spcPts val="900"/>
              </a:spcBef>
              <a:buFont typeface="Arial" pitchFamily="34" charset="0"/>
              <a:buNone/>
            </a:pPr>
            <a:r>
              <a:rPr lang="en-US" sz="3600" dirty="0" smtClean="0">
                <a:latin typeface="Comic Sans MS" pitchFamily="66" charset="0"/>
              </a:rPr>
              <a:t>Forest Inventory &amp; Analysis Program</a:t>
            </a:r>
          </a:p>
          <a:p>
            <a:pPr>
              <a:spcBef>
                <a:spcPts val="900"/>
              </a:spcBef>
            </a:pPr>
            <a:r>
              <a:rPr lang="en-US" dirty="0" smtClean="0"/>
              <a:t>The Nation’s forest census, includes all states, US territories and some Pacific Islands</a:t>
            </a:r>
            <a:endParaRPr lang="en-US" dirty="0" smtClean="0">
              <a:solidFill>
                <a:schemeClr val="tx2"/>
              </a:solidFill>
            </a:endParaRPr>
          </a:p>
          <a:p>
            <a:pPr>
              <a:spcBef>
                <a:spcPts val="900"/>
              </a:spcBef>
            </a:pPr>
            <a:r>
              <a:rPr lang="en-US" dirty="0" smtClean="0"/>
              <a:t>Many partners; State Foresters play key role </a:t>
            </a:r>
          </a:p>
          <a:p>
            <a:pPr>
              <a:spcBef>
                <a:spcPts val="900"/>
              </a:spcBef>
            </a:pPr>
            <a:r>
              <a:rPr lang="en-US" dirty="0" smtClean="0"/>
              <a:t>As a traditional inventory: includes remote sensing layer, field data collection, analysis, data dissemination, techniques development, data products, tools</a:t>
            </a:r>
          </a:p>
          <a:p>
            <a:pPr>
              <a:spcBef>
                <a:spcPts val="900"/>
              </a:spcBef>
            </a:pPr>
            <a:r>
              <a:rPr lang="en-US" dirty="0" smtClean="0"/>
              <a:t>Many nations have national forest inventories</a:t>
            </a:r>
          </a:p>
          <a:p>
            <a:pPr>
              <a:buFont typeface="Arial" pitchFamily="34" charset="0"/>
              <a:buNone/>
            </a:pPr>
            <a:endParaRPr lang="en-US" dirty="0" smtClean="0"/>
          </a:p>
          <a:p>
            <a:pPr>
              <a:buFont typeface="Arial" pitchFamily="34" charset="0"/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80668" y="6172200"/>
            <a:ext cx="66333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Line 6"/>
          <p:cNvSpPr>
            <a:spLocks noChangeShapeType="1"/>
          </p:cNvSpPr>
          <p:nvPr/>
        </p:nvSpPr>
        <p:spPr bwMode="auto">
          <a:xfrm>
            <a:off x="75980" y="1794234"/>
            <a:ext cx="8001220" cy="0"/>
          </a:xfrm>
          <a:prstGeom prst="line">
            <a:avLst/>
          </a:prstGeom>
          <a:noFill/>
          <a:ln w="44450">
            <a:solidFill>
              <a:srgbClr val="800080"/>
            </a:solidFill>
            <a:round/>
            <a:headEnd/>
            <a:tailEnd type="none" w="lg" len="lg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on_blueglob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Neon_blueglobe.pptx</Template>
  <TotalTime>4993</TotalTime>
  <Words>3679</Words>
  <Application>Microsoft Macintosh PowerPoint</Application>
  <PresentationFormat>On-screen Show (4:3)</PresentationFormat>
  <Paragraphs>650</Paragraphs>
  <Slides>43</Slides>
  <Notes>10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Neon_blueglobe</vt:lpstr>
      <vt:lpstr>Observation Networks and Collaboration Opportunities</vt:lpstr>
      <vt:lpstr>CCOLD Criteria for Environmental Observatories</vt:lpstr>
      <vt:lpstr>Observatory Examples</vt:lpstr>
      <vt:lpstr>Qualities of Observatories</vt:lpstr>
      <vt:lpstr>Slide 5</vt:lpstr>
      <vt:lpstr>AERONET</vt:lpstr>
      <vt:lpstr>Slide 7</vt:lpstr>
      <vt:lpstr>Slide 8</vt:lpstr>
      <vt:lpstr>FIA – USDA Forest Service</vt:lpstr>
      <vt:lpstr>FIA – Forest Inventory &amp; Analysis</vt:lpstr>
      <vt:lpstr>FIA – Forest Inventory &amp; Analysis</vt:lpstr>
      <vt:lpstr>FIA – Forest Inventory &amp; Analysis</vt:lpstr>
      <vt:lpstr>FIA – Forest Inventory &amp; Analysis</vt:lpstr>
      <vt:lpstr>USGS – National Phenology Network</vt:lpstr>
      <vt:lpstr>Slide 15</vt:lpstr>
      <vt:lpstr>Slide 16</vt:lpstr>
      <vt:lpstr>NEON GOALS</vt:lpstr>
      <vt:lpstr>NEON’s Scientific Approach</vt:lpstr>
      <vt:lpstr>Slide 19</vt:lpstr>
      <vt:lpstr>A National Observatory:  20 Eco-climatic Domains</vt:lpstr>
      <vt:lpstr>Candidate Core Site</vt:lpstr>
      <vt:lpstr>NEON Deployment</vt:lpstr>
      <vt:lpstr>Low and High Level Data Products</vt:lpstr>
      <vt:lpstr>Key NEON Data</vt:lpstr>
      <vt:lpstr>Key NEON Data</vt:lpstr>
      <vt:lpstr>Fundamental Sentinel Unit: Human Observers &amp; Laboratory Analysis</vt:lpstr>
      <vt:lpstr>Fundamental Instrument Unit</vt:lpstr>
      <vt:lpstr>Airborne Remote Sensing (AOP) </vt:lpstr>
      <vt:lpstr>Land Use Analysis Package  for Continental Extrapolation</vt:lpstr>
      <vt:lpstr>NEON Opportunities for  Scientists and Educators</vt:lpstr>
      <vt:lpstr>NEON Status</vt:lpstr>
      <vt:lpstr>NEON Opportunities for  Scientists and Educators</vt:lpstr>
      <vt:lpstr>Concluding Remarks</vt:lpstr>
      <vt:lpstr>Questions</vt:lpstr>
      <vt:lpstr>Slide 35</vt:lpstr>
      <vt:lpstr>NEON CI and Data Strategy</vt:lpstr>
      <vt:lpstr>Waveform LIDAR Specifications</vt:lpstr>
      <vt:lpstr>Applanix DSS 439 Specifications</vt:lpstr>
      <vt:lpstr>Key Flight Ops Parameters</vt:lpstr>
      <vt:lpstr>AOP Higher Level Data Products</vt:lpstr>
      <vt:lpstr>AOP Higher Level Data Products</vt:lpstr>
      <vt:lpstr>Baseline Aircraft: Twin Otter</vt:lpstr>
      <vt:lpstr>The Human Dimension</vt:lpstr>
    </vt:vector>
  </TitlesOfParts>
  <Manager/>
  <Company>NEON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Observation Networks and Collaboration Opportunities</dc:title>
  <dc:subject/>
  <dc:creator>Michael Keller</dc:creator>
  <cp:keywords/>
  <dc:description/>
  <cp:lastModifiedBy>Michael Keller</cp:lastModifiedBy>
  <cp:revision>29</cp:revision>
  <dcterms:created xsi:type="dcterms:W3CDTF">2010-03-14T23:14:48Z</dcterms:created>
  <dcterms:modified xsi:type="dcterms:W3CDTF">2010-03-16T18:55:30Z</dcterms:modified>
  <cp:category/>
</cp:coreProperties>
</file>