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9"/>
  </p:notesMasterIdLst>
  <p:sldIdLst>
    <p:sldId id="275" r:id="rId2"/>
    <p:sldId id="258" r:id="rId3"/>
    <p:sldId id="260" r:id="rId4"/>
    <p:sldId id="278" r:id="rId5"/>
    <p:sldId id="264" r:id="rId6"/>
    <p:sldId id="269" r:id="rId7"/>
    <p:sldId id="283" r:id="rId8"/>
    <p:sldId id="261" r:id="rId9"/>
    <p:sldId id="272" r:id="rId10"/>
    <p:sldId id="262" r:id="rId11"/>
    <p:sldId id="271" r:id="rId12"/>
    <p:sldId id="279" r:id="rId13"/>
    <p:sldId id="280" r:id="rId14"/>
    <p:sldId id="281" r:id="rId15"/>
    <p:sldId id="266" r:id="rId16"/>
    <p:sldId id="267" r:id="rId17"/>
    <p:sldId id="268" r:id="rId18"/>
    <p:sldId id="257" r:id="rId19"/>
    <p:sldId id="265" r:id="rId20"/>
    <p:sldId id="276" r:id="rId21"/>
    <p:sldId id="282" r:id="rId22"/>
    <p:sldId id="273" r:id="rId23"/>
    <p:sldId id="285" r:id="rId24"/>
    <p:sldId id="274" r:id="rId25"/>
    <p:sldId id="277" r:id="rId26"/>
    <p:sldId id="284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0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5CE7D0-7AD5-4821-9959-BD8311AFCA4E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7F9F0F-EC1B-4C7D-9928-B026FA8C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383504-3CCE-4DEA-A726-8918B4ED69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3CB62-80E1-4C4D-B7CC-E4BECDFA9C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We’re a multi-institution team (main group at the Univ. of Arizona + members from University of Hawaii, Boston Univ., NOAA, USGS-EROS LP-DAAC.  We’re also collaborating with the US-NPN).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We’re supported through a NASA MEASURE’s Grant (started Aug. 2008).  Our first data release is planned late this year (2010).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The goal of our project is to combine the AVHRR  (1981-1999), MODIS (2000-2013) and VIIRS (when available) into a single seamless data record.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This requires developing a set algorithms to address the across sensors continuity (different spectral and radiometric characteristics).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Because of the lack of overlap between AVHRR and MODIS, we’re using SPOT-VGT to bridge this gap and support the continuity work.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The continuity algorithms are based on the homogeneous clusters approach.  Areas with similar vegetation, elevation, precipitation, temperature regimes, etc… are expected to have the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same VI temporal patterns.  We’re developing continuity transfer functions for each of these homogeneous clusters from the periods of overlap. 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Using these continuity transfer functions we will transform the AVHRR record into a MODIS like record, and consequently a sensor independent records.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7686-0EC3-4754-A8CF-D26292074C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We will generate a sensor independent 2-band EVI - because there is no blue band in AVHRR (see Jiang et al , RSE, 2008).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For completeness we’ll generate an NDVI record too.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And we will also generate a set of phenology parameters (start of season, end of season, length of season, etc…).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All products are at CMG resolution (0.05 Deg).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The VI products will be daily and multi-daily and the phenology metrics will be generated once a year.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The EVI and Phenology Earth Science Data Records (ESDR) will be characterized with field data and from the US-NPN (National Phenology Network)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to assess their error and uncertainty and permit accurate change research.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Times New Roman" pitchFamily="18" charset="0"/>
                <a:cs typeface="Arial" charset="0"/>
              </a:rPr>
              <a:t>First products from this project are expected to be released around the end of 2010.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51467-6901-442B-BE4F-E424463FEE6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2500DF-7198-4A5A-ADE2-500150D51FEC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70E6-D99E-4F5D-8293-8826994E5D7A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7ECD-F875-42DC-9B3B-D9593D521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1F558-3A1D-406E-9349-24189AA68D3C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E336A-0F08-4F6C-BB3B-601D36F7E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DBAC-03AA-4BD1-AFD4-D6254F0F9D9D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D4C05-0BEB-4AA4-8066-705B92D63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AD4FF-4C88-4A2B-A221-3ED3D4BA4D25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6A029-7E28-4278-8C7F-4BCCB679E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D9F3-0AA6-4EE4-BF49-D7CFC4017803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100E6-CE07-47A4-B213-AA62F51E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6123-D8BA-4BB4-BA7D-FA265E6CFBB8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063B-F1A5-4E87-A83A-6FD310CC2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80057-487F-412E-B114-546183529FF9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01BB5-BE91-4557-8A2F-4C2ED954A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6A40-8D46-49F1-8BEC-E09178A1BDEE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FBFF6-6520-4CF0-B13B-5456C487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B15C-06F7-4E9B-B3B9-4BC2726418DD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E420-320B-4525-BA9D-38AF1309B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BC67-6300-45AF-AC93-A1F9E076F48E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F94C-7801-438B-8AA6-D1A46A74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552D-E8AE-4717-A322-63AED36BA4AC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6F5B-72C8-4C0F-A20A-DA3E3242D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E8365E-861C-4575-BDFC-92EFAE2A5928}" type="datetimeFigureOut">
              <a:rPr lang="en-US"/>
              <a:pPr>
                <a:defRPr/>
              </a:pPr>
              <a:t>3/16/10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C61FE-36AA-4BA3-ACC2-5D9BE2404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png"/><Relationship Id="rId1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measures.arizona.edu/" TargetMode="External"/><Relationship Id="rId12" Type="http://schemas.openxmlformats.org/officeDocument/2006/relationships/hyperlink" Target="http://measuresvip.cr.usgs.gov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png"/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76.jpeg"/><Relationship Id="rId23" Type="http://schemas.openxmlformats.org/officeDocument/2006/relationships/image" Target="../media/image77.png"/><Relationship Id="rId24" Type="http://schemas.openxmlformats.org/officeDocument/2006/relationships/image" Target="../media/image78.png"/><Relationship Id="rId25" Type="http://schemas.openxmlformats.org/officeDocument/2006/relationships/image" Target="../media/image79.png"/><Relationship Id="rId26" Type="http://schemas.openxmlformats.org/officeDocument/2006/relationships/image" Target="../media/image80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jpeg"/><Relationship Id="rId14" Type="http://schemas.openxmlformats.org/officeDocument/2006/relationships/image" Target="../media/image68.jpeg"/><Relationship Id="rId15" Type="http://schemas.openxmlformats.org/officeDocument/2006/relationships/image" Target="../media/image69.png"/><Relationship Id="rId16" Type="http://schemas.openxmlformats.org/officeDocument/2006/relationships/image" Target="../media/image70.jpeg"/><Relationship Id="rId17" Type="http://schemas.openxmlformats.org/officeDocument/2006/relationships/image" Target="../media/image71.wmf"/><Relationship Id="rId18" Type="http://schemas.openxmlformats.org/officeDocument/2006/relationships/image" Target="../media/image72.png"/><Relationship Id="rId19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wmf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jpe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wmf"/><Relationship Id="rId13" Type="http://schemas.openxmlformats.org/officeDocument/2006/relationships/image" Target="../media/image20.wmf"/><Relationship Id="rId14" Type="http://schemas.openxmlformats.org/officeDocument/2006/relationships/image" Target="../media/image21.jpe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6"/>
          <p:cNvSpPr txBox="1">
            <a:spLocks noChangeArrowheads="1"/>
          </p:cNvSpPr>
          <p:nvPr/>
        </p:nvSpPr>
        <p:spPr bwMode="auto">
          <a:xfrm>
            <a:off x="609600" y="2438400"/>
            <a:ext cx="8367713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alibri" pitchFamily="34" charset="0"/>
              </a:rPr>
              <a:t>NASA Data Products and Data Systems for Terrestrial Ecology</a:t>
            </a:r>
          </a:p>
          <a:p>
            <a:pPr algn="ctr"/>
            <a:endParaRPr lang="en-US" sz="2800" b="1">
              <a:latin typeface="Calibri" pitchFamily="34" charset="0"/>
            </a:endParaRPr>
          </a:p>
          <a:p>
            <a:pPr algn="ctr"/>
            <a:endParaRPr lang="en-US" sz="2800" b="1">
              <a:latin typeface="Calibri" pitchFamily="34" charset="0"/>
            </a:endParaRPr>
          </a:p>
          <a:p>
            <a:pPr algn="ctr"/>
            <a:endParaRPr lang="en-US" sz="2800" b="1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Jeff Masek, NASA GSFC</a:t>
            </a:r>
          </a:p>
          <a:p>
            <a:pPr algn="ctr"/>
            <a:r>
              <a:rPr lang="en-US" sz="2800" b="1">
                <a:latin typeface="Calibri" pitchFamily="34" charset="0"/>
              </a:rPr>
              <a:t>March 16, 2010</a:t>
            </a:r>
          </a:p>
        </p:txBody>
      </p:sp>
      <p:pic>
        <p:nvPicPr>
          <p:cNvPr id="1433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762000" y="685800"/>
            <a:ext cx="7924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MEASURES  (Making Earth System Data Records for Use in Research Environments)</a:t>
            </a:r>
          </a:p>
          <a:p>
            <a:endParaRPr lang="en-US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NASA program to fund implementation of ESDR’s</a:t>
            </a:r>
          </a:p>
          <a:p>
            <a:r>
              <a:rPr lang="en-US" sz="2400">
                <a:latin typeface="Calibri" pitchFamily="34" charset="0"/>
              </a:rPr>
              <a:t>  - peer reviewed submissions from community</a:t>
            </a:r>
          </a:p>
          <a:p>
            <a:r>
              <a:rPr lang="en-US" b="1" i="1">
                <a:latin typeface="Calibri" pitchFamily="34" charset="0"/>
              </a:rPr>
              <a:t>	- selections based on panel + Program Manager </a:t>
            </a:r>
          </a:p>
          <a:p>
            <a:r>
              <a:rPr lang="en-US" b="1" i="1">
                <a:latin typeface="Calibri" pitchFamily="34" charset="0"/>
              </a:rPr>
              <a:t>	- no “master list” of required/desired ESDRs**</a:t>
            </a:r>
          </a:p>
          <a:p>
            <a:r>
              <a:rPr lang="en-US" sz="2400">
                <a:latin typeface="Calibri" pitchFamily="34" charset="0"/>
              </a:rPr>
              <a:t>  - emphasis on cross-sensor, long-term data records</a:t>
            </a:r>
          </a:p>
          <a:p>
            <a:r>
              <a:rPr lang="en-US" sz="2400">
                <a:latin typeface="Calibri" pitchFamily="34" charset="0"/>
              </a:rPr>
              <a:t>  - algorithms must be established</a:t>
            </a:r>
          </a:p>
          <a:p>
            <a:r>
              <a:rPr lang="en-US" sz="2400">
                <a:latin typeface="Calibri" pitchFamily="34" charset="0"/>
              </a:rPr>
              <a:t>  - science / user community input required</a:t>
            </a:r>
          </a:p>
          <a:p>
            <a:r>
              <a:rPr lang="en-US" sz="2400">
                <a:latin typeface="Calibri" pitchFamily="34" charset="0"/>
              </a:rPr>
              <a:t>  - five-year period of performance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**MODIS Land Team assembled white papers on Land ESDRs in 2007/2008.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629400"/>
            <a:ext cx="2984500" cy="228600"/>
          </a:xfrm>
        </p:spPr>
        <p:txBody>
          <a:bodyPr/>
          <a:lstStyle/>
          <a:p>
            <a:pPr>
              <a:defRPr/>
            </a:pPr>
            <a:r>
              <a:rPr lang="en-US"/>
              <a:t>Earth Science Division - Science Mission Directorate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 algn="ctr">
              <a:defRPr/>
            </a:pPr>
            <a:r>
              <a:rPr lang="en-US"/>
              <a:t>Page </a:t>
            </a:r>
            <a:fld id="{9DBBFB07-D12C-4BA8-945B-30D585CE42DD}" type="slidenum">
              <a:rPr lang="en-US"/>
              <a:pPr algn="ctr">
                <a:defRPr/>
              </a:pPr>
              <a:t>11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95600" y="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2800" b="1" kern="0" dirty="0">
                <a:ea typeface="+mj-ea"/>
                <a:cs typeface="+mj-cs"/>
              </a:rPr>
              <a:t>MEASURE: Land Cover/Vegetation</a:t>
            </a:r>
          </a:p>
        </p:txBody>
      </p:sp>
      <p:graphicFrame>
        <p:nvGraphicFramePr>
          <p:cNvPr id="5" name="Group 153"/>
          <p:cNvGraphicFramePr>
            <a:graphicFrameLocks/>
          </p:cNvGraphicFramePr>
          <p:nvPr/>
        </p:nvGraphicFramePr>
        <p:xfrm>
          <a:off x="228600" y="762000"/>
          <a:ext cx="8686800" cy="5638801"/>
        </p:xfrm>
        <a:graphic>
          <a:graphicData uri="http://schemas.openxmlformats.org/drawingml/2006/table">
            <a:tbl>
              <a:tblPr/>
              <a:tblGrid>
                <a:gridCol w="1363663"/>
                <a:gridCol w="1363662"/>
                <a:gridCol w="1889125"/>
                <a:gridCol w="4070350"/>
              </a:tblGrid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 First name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 Last name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Organization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Title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78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Kamel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Didan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University of Arizona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Vegetation Phenology and Enhanced Vegetation Index Products from Multiple Long Term Satellite Data Records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01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David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Roy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South Dakota State University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Web-enabled consistent large area Landsat data streams and derived surface characterizations - a MODIS-Landsat data fusion for the terrestrial user community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John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Townshend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University of Maryland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Earth Science Data Records of Global Forest Cover Change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 txBox="1">
            <a:spLocks noChangeArrowheads="1"/>
          </p:cNvSpPr>
          <p:nvPr/>
        </p:nvSpPr>
        <p:spPr bwMode="auto">
          <a:xfrm>
            <a:off x="166688" y="280988"/>
            <a:ext cx="4751387" cy="625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</a:pPr>
            <a:r>
              <a:rPr lang="en-US" sz="2800" b="1">
                <a:latin typeface="Calibri" pitchFamily="34" charset="0"/>
              </a:rPr>
              <a:t>Web-Enabled</a:t>
            </a:r>
          </a:p>
          <a:p>
            <a:pPr marL="342900" indent="-342900">
              <a:lnSpc>
                <a:spcPct val="120000"/>
              </a:lnSpc>
            </a:pPr>
            <a:r>
              <a:rPr lang="en-US" sz="2800" b="1">
                <a:latin typeface="Calibri" pitchFamily="34" charset="0"/>
              </a:rPr>
              <a:t>Landsat Data (WELD)</a:t>
            </a:r>
          </a:p>
          <a:p>
            <a:pPr marL="342900" indent="-342900">
              <a:lnSpc>
                <a:spcPct val="120000"/>
              </a:lnSpc>
            </a:pPr>
            <a:r>
              <a:rPr lang="en-US" sz="2000">
                <a:latin typeface="Calibri" pitchFamily="34" charset="0"/>
              </a:rPr>
              <a:t>(David Roy &amp; Junchang Ju, SDSU)</a:t>
            </a:r>
          </a:p>
          <a:p>
            <a:pPr marL="342900" indent="-342900">
              <a:lnSpc>
                <a:spcPct val="120000"/>
              </a:lnSpc>
            </a:pPr>
            <a:endParaRPr lang="en-US" sz="2400">
              <a:solidFill>
                <a:srgbClr val="0066FF"/>
              </a:solidFill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0066FF"/>
                </a:solidFill>
                <a:latin typeface="Calibri" pitchFamily="34" charset="0"/>
              </a:rPr>
              <a:t>30m ETM+ composited mosaics</a:t>
            </a:r>
            <a:endParaRPr lang="en-US" sz="2000" b="1">
              <a:solidFill>
                <a:srgbClr val="0066FF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120000"/>
              </a:lnSpc>
              <a:buFontTx/>
              <a:buChar char="–"/>
            </a:pPr>
            <a:r>
              <a:rPr lang="en-US" sz="2000">
                <a:solidFill>
                  <a:srgbClr val="0066FF"/>
                </a:solidFill>
                <a:latin typeface="Calibri" pitchFamily="34" charset="0"/>
                <a:ea typeface="ＭＳ Ｐゴシック"/>
                <a:cs typeface="ＭＳ Ｐゴシック"/>
              </a:rPr>
              <a:t>Weekly</a:t>
            </a:r>
          </a:p>
          <a:p>
            <a:pPr marL="742950" lvl="1" indent="-285750">
              <a:lnSpc>
                <a:spcPct val="120000"/>
              </a:lnSpc>
              <a:buFontTx/>
              <a:buChar char="–"/>
            </a:pPr>
            <a:r>
              <a:rPr lang="en-US" sz="2000">
                <a:solidFill>
                  <a:srgbClr val="0066FF"/>
                </a:solidFill>
                <a:latin typeface="Calibri" pitchFamily="34" charset="0"/>
                <a:ea typeface="ＭＳ Ｐゴシック"/>
                <a:cs typeface="ＭＳ Ｐゴシック"/>
              </a:rPr>
              <a:t>Monthly</a:t>
            </a:r>
          </a:p>
          <a:p>
            <a:pPr marL="742950" lvl="1" indent="-285750">
              <a:lnSpc>
                <a:spcPct val="120000"/>
              </a:lnSpc>
              <a:buFontTx/>
              <a:buChar char="–"/>
            </a:pPr>
            <a:r>
              <a:rPr lang="en-US" sz="2000">
                <a:solidFill>
                  <a:srgbClr val="0066FF"/>
                </a:solidFill>
                <a:latin typeface="Calibri" pitchFamily="34" charset="0"/>
                <a:ea typeface="ＭＳ Ｐゴシック"/>
                <a:cs typeface="ＭＳ Ｐゴシック"/>
              </a:rPr>
              <a:t>Seasonal</a:t>
            </a:r>
          </a:p>
          <a:p>
            <a:pPr marL="742950" lvl="1" indent="-285750">
              <a:lnSpc>
                <a:spcPct val="120000"/>
              </a:lnSpc>
              <a:buFontTx/>
              <a:buChar char="–"/>
            </a:pPr>
            <a:r>
              <a:rPr lang="en-US" sz="2000">
                <a:solidFill>
                  <a:srgbClr val="0066FF"/>
                </a:solidFill>
                <a:latin typeface="Calibri" pitchFamily="34" charset="0"/>
                <a:ea typeface="ＭＳ Ｐゴシック"/>
                <a:cs typeface="ＭＳ Ｐゴシック"/>
              </a:rPr>
              <a:t>Annual</a:t>
            </a:r>
            <a:endParaRPr lang="en-US" sz="2000">
              <a:solidFill>
                <a:srgbClr val="0066FF"/>
              </a:solidFill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Alaska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Conterminous United States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000">
                <a:solidFill>
                  <a:srgbClr val="009900"/>
                </a:solidFill>
                <a:latin typeface="Calibri" pitchFamily="34" charset="0"/>
              </a:rPr>
              <a:t>7 years </a:t>
            </a:r>
          </a:p>
          <a:p>
            <a:pPr marL="342900" indent="-342900">
              <a:lnSpc>
                <a:spcPct val="120000"/>
              </a:lnSpc>
              <a:buFontTx/>
              <a:buChar char="•"/>
            </a:pPr>
            <a:endParaRPr lang="en-US" sz="2000">
              <a:solidFill>
                <a:srgbClr val="009900"/>
              </a:solidFill>
              <a:latin typeface="Calibri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•"/>
            </a:pPr>
            <a:r>
              <a:rPr lang="en-US" sz="2000">
                <a:latin typeface="Calibri" pitchFamily="34" charset="0"/>
              </a:rPr>
              <a:t>Generated from every L1T ETM+ acquisition in the US archive with cloud cover </a:t>
            </a:r>
            <a:r>
              <a:rPr lang="en-US" sz="2000">
                <a:latin typeface="Calibri" pitchFamily="34" charset="0"/>
                <a:cs typeface="Times New Roman" pitchFamily="18" charset="0"/>
              </a:rPr>
              <a:t>≤80%</a:t>
            </a:r>
            <a:endParaRPr lang="en-US" sz="2000">
              <a:solidFill>
                <a:srgbClr val="00990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>
              <a:solidFill>
                <a:srgbClr val="009900"/>
              </a:solidFill>
              <a:latin typeface="Calibri" pitchFamily="34" charset="0"/>
            </a:endParaRPr>
          </a:p>
        </p:txBody>
      </p:sp>
      <p:grpSp>
        <p:nvGrpSpPr>
          <p:cNvPr id="26626" name="Group 24"/>
          <p:cNvGrpSpPr>
            <a:grpSpLocks/>
          </p:cNvGrpSpPr>
          <p:nvPr/>
        </p:nvGrpSpPr>
        <p:grpSpPr bwMode="auto">
          <a:xfrm>
            <a:off x="3327400" y="42863"/>
            <a:ext cx="3759200" cy="1647825"/>
            <a:chOff x="2087" y="48"/>
            <a:chExt cx="2368" cy="1038"/>
          </a:xfrm>
        </p:grpSpPr>
        <p:pic>
          <p:nvPicPr>
            <p:cNvPr id="26637" name="Picture 10" descr="CONU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00" y="49"/>
              <a:ext cx="1555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8" name="Picture 12" descr="Alask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87" y="48"/>
              <a:ext cx="800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Group 19"/>
          <p:cNvGrpSpPr>
            <a:grpSpLocks/>
          </p:cNvGrpSpPr>
          <p:nvPr/>
        </p:nvGrpSpPr>
        <p:grpSpPr bwMode="auto">
          <a:xfrm>
            <a:off x="3998913" y="1754188"/>
            <a:ext cx="3760787" cy="1646237"/>
            <a:chOff x="2534" y="1164"/>
            <a:chExt cx="2369" cy="1037"/>
          </a:xfrm>
        </p:grpSpPr>
        <p:pic>
          <p:nvPicPr>
            <p:cNvPr id="26635" name="Picture 9" descr="CONU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48" y="1164"/>
              <a:ext cx="1555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13" descr="Alask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34" y="1164"/>
              <a:ext cx="800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8" name="Group 25"/>
          <p:cNvGrpSpPr>
            <a:grpSpLocks/>
          </p:cNvGrpSpPr>
          <p:nvPr/>
        </p:nvGrpSpPr>
        <p:grpSpPr bwMode="auto">
          <a:xfrm>
            <a:off x="5348288" y="5165725"/>
            <a:ext cx="3757612" cy="1647825"/>
            <a:chOff x="3360" y="3267"/>
            <a:chExt cx="2367" cy="1038"/>
          </a:xfrm>
        </p:grpSpPr>
        <p:pic>
          <p:nvPicPr>
            <p:cNvPr id="26633" name="Picture 8" descr="CONU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72" y="3268"/>
              <a:ext cx="1555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4" name="Picture 16" descr="Alask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3267"/>
              <a:ext cx="800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9" name="Group 21"/>
          <p:cNvGrpSpPr>
            <a:grpSpLocks/>
          </p:cNvGrpSpPr>
          <p:nvPr/>
        </p:nvGrpSpPr>
        <p:grpSpPr bwMode="auto">
          <a:xfrm>
            <a:off x="4694238" y="3462338"/>
            <a:ext cx="3757612" cy="1647825"/>
            <a:chOff x="3156" y="2226"/>
            <a:chExt cx="2367" cy="1038"/>
          </a:xfrm>
        </p:grpSpPr>
        <p:pic>
          <p:nvPicPr>
            <p:cNvPr id="26631" name="Picture 14" descr="Alaska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56" y="2226"/>
              <a:ext cx="800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11" descr="CONUS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68" y="2227"/>
              <a:ext cx="1555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0" name="Text Box 17"/>
          <p:cNvSpPr txBox="1">
            <a:spLocks noChangeArrowheads="1"/>
          </p:cNvSpPr>
          <p:nvPr/>
        </p:nvSpPr>
        <p:spPr bwMode="auto">
          <a:xfrm>
            <a:off x="5180013" y="3841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846138" y="152400"/>
            <a:ext cx="7078662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600" b="1" i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Latest version of the 30m WELD 2008 Landsat </a:t>
            </a:r>
            <a:br>
              <a:rPr lang="en-US" sz="240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Percent </a:t>
            </a:r>
            <a:r>
              <a:rPr lang="en-US" sz="2400">
                <a:solidFill>
                  <a:srgbClr val="009900"/>
                </a:solidFill>
                <a:latin typeface="Comic Sans MS" pitchFamily="66" charset="0"/>
              </a:rPr>
              <a:t>Tree Cover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sz="2400">
                <a:solidFill>
                  <a:srgbClr val="0066FF"/>
                </a:solidFill>
                <a:latin typeface="Comic Sans MS" pitchFamily="66" charset="0"/>
              </a:rPr>
              <a:t>Water</a:t>
            </a:r>
            <a:r>
              <a:rPr lang="en-US" sz="2400">
                <a:solidFill>
                  <a:schemeClr val="tx2"/>
                </a:solidFill>
                <a:latin typeface="Comic Sans MS" pitchFamily="66" charset="0"/>
              </a:rPr>
              <a:t> classification</a:t>
            </a:r>
            <a:r>
              <a:rPr lang="en-US" sz="1600" i="1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009650"/>
            <a:ext cx="87153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5700" y="5235575"/>
            <a:ext cx="320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5235575"/>
            <a:ext cx="320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57200" y="6324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8451850" y="6324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25450" y="5181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8153400" y="5181600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0" y="48148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% Water</a:t>
            </a: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8159750" y="4419600"/>
            <a:ext cx="98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% Tree </a:t>
            </a:r>
          </a:p>
          <a:p>
            <a:r>
              <a:rPr lang="en-US">
                <a:solidFill>
                  <a:schemeClr val="tx2"/>
                </a:solidFill>
                <a:latin typeface="Calibri" pitchFamily="34" charset="0"/>
              </a:rPr>
              <a:t>cover</a:t>
            </a: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990600" y="6324600"/>
            <a:ext cx="419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(Matt Hansen &amp; Alexey Egorov)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296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6248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WELD Global Composite (2009/2010) from 6796 </a:t>
            </a:r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Landsat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rPr>
              <a:t> images with &lt;40% cloud 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 txBox="1">
            <a:spLocks noChangeArrowheads="1"/>
          </p:cNvSpPr>
          <p:nvPr/>
        </p:nvSpPr>
        <p:spPr bwMode="auto">
          <a:xfrm>
            <a:off x="762000" y="609600"/>
            <a:ext cx="7696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 Black" pitchFamily="34" charset="0"/>
                <a:cs typeface="Tahoma" pitchFamily="34" charset="0"/>
              </a:rPr>
              <a:t>Vegetation Index and Phenology ESDRs from Multiple Long Term Satellite Data Records</a:t>
            </a:r>
          </a:p>
        </p:txBody>
      </p:sp>
      <p:pic>
        <p:nvPicPr>
          <p:cNvPr id="29698" name="Picture 15" descr="VIP_Lab_Logo_09_200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9738" y="4800600"/>
            <a:ext cx="5629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Placeholder 8"/>
          <p:cNvSpPr txBox="1">
            <a:spLocks/>
          </p:cNvSpPr>
          <p:nvPr/>
        </p:nvSpPr>
        <p:spPr bwMode="auto">
          <a:xfrm>
            <a:off x="457200" y="31242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>
                <a:latin typeface="AvantGarde"/>
                <a:cs typeface="Tahoma" pitchFamily="34" charset="0"/>
              </a:rPr>
              <a:t>Kamel Didan (UA), Miura Tomoaki (UH), Friedl Mark (BU), Xioyang Zhang (NOAA), Czapla-Myers Jeff (UA), Van Leeuwen Willem(UA), Jenkerson Calli (LP-DAAC), Meyer David (LP-DAAC)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000">
              <a:latin typeface="AvantGarde"/>
              <a:cs typeface="Tahoma" pitchFamily="34" charset="0"/>
            </a:endParaRPr>
          </a:p>
          <a:p>
            <a:pPr algn="r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 b="1">
                <a:latin typeface="AvantGarde"/>
                <a:cs typeface="Tahoma" pitchFamily="34" charset="0"/>
              </a:rPr>
              <a:t>NASA MEASURES</a:t>
            </a:r>
            <a:br>
              <a:rPr lang="en-US" sz="2000" b="1">
                <a:latin typeface="AvantGarde"/>
                <a:cs typeface="Tahoma" pitchFamily="34" charset="0"/>
              </a:rPr>
            </a:br>
            <a:endParaRPr lang="en-US" sz="2000" b="1">
              <a:latin typeface="AvantGarde"/>
              <a:cs typeface="Tahoma" pitchFamily="34" charset="0"/>
            </a:endParaRPr>
          </a:p>
        </p:txBody>
      </p:sp>
    </p:spTree>
  </p:cSld>
  <p:clrMapOvr>
    <a:masterClrMapping/>
  </p:clrMapOvr>
  <p:transition advTm="825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5"/>
          <p:cNvCxnSpPr>
            <a:endCxn id="41" idx="3"/>
          </p:cNvCxnSpPr>
          <p:nvPr/>
        </p:nvCxnSpPr>
        <p:spPr>
          <a:xfrm rot="5400000">
            <a:off x="4553744" y="3791744"/>
            <a:ext cx="2286000" cy="950912"/>
          </a:xfrm>
          <a:prstGeom prst="bentConnector2">
            <a:avLst/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3545682" y="4114006"/>
            <a:ext cx="1828800" cy="7937"/>
          </a:xfrm>
          <a:prstGeom prst="straightConnector1">
            <a:avLst/>
          </a:prstGeom>
          <a:ln w="127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Aharoni" pitchFamily="2" charset="0"/>
                <a:ea typeface="Aharoni" pitchFamily="2" charset="0"/>
                <a:cs typeface="Aharoni" pitchFamily="2" charset="0"/>
              </a:rPr>
              <a:t>Data and methods</a:t>
            </a:r>
          </a:p>
        </p:txBody>
      </p:sp>
      <p:pic>
        <p:nvPicPr>
          <p:cNvPr id="31748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1765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2088" y="3276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5240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005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82245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7485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336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6764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8288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812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8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812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9" name="Picture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13360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3" descr="ClusterMap_GE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8438" y="4419600"/>
            <a:ext cx="912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1" name="TextBox 19"/>
          <p:cNvSpPr txBox="1">
            <a:spLocks noChangeArrowheads="1"/>
          </p:cNvSpPr>
          <p:nvPr/>
        </p:nvSpPr>
        <p:spPr bwMode="auto">
          <a:xfrm>
            <a:off x="725488" y="12192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AVHRR record, ‘81 – ‘’99</a:t>
            </a:r>
          </a:p>
        </p:txBody>
      </p:sp>
      <p:sp>
        <p:nvSpPr>
          <p:cNvPr id="31762" name="TextBox 21"/>
          <p:cNvSpPr txBox="1">
            <a:spLocks noChangeArrowheads="1"/>
          </p:cNvSpPr>
          <p:nvPr/>
        </p:nvSpPr>
        <p:spPr bwMode="auto">
          <a:xfrm>
            <a:off x="4900613" y="3284538"/>
            <a:ext cx="2514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‘98-’02 SPOT- VGT Data to </a:t>
            </a:r>
          </a:p>
          <a:p>
            <a:r>
              <a:rPr lang="en-US" sz="1200">
                <a:latin typeface="Calibri" pitchFamily="34" charset="0"/>
              </a:rPr>
              <a:t>Bridge  AVHRR &amp; MODIS records</a:t>
            </a:r>
          </a:p>
        </p:txBody>
      </p:sp>
      <p:pic>
        <p:nvPicPr>
          <p:cNvPr id="31763" name="Picture 151" descr="MOD09CMG.AMJ_clouds3.inv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3675" y="38433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4"/>
          <p:cNvCxnSpPr/>
          <p:nvPr/>
        </p:nvCxnSpPr>
        <p:spPr>
          <a:xfrm>
            <a:off x="3635375" y="3200400"/>
            <a:ext cx="1752600" cy="0"/>
          </a:xfrm>
          <a:prstGeom prst="line">
            <a:avLst/>
          </a:prstGeom>
          <a:ln w="254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72000" y="3124200"/>
            <a:ext cx="3108325" cy="0"/>
          </a:xfrm>
          <a:prstGeom prst="line">
            <a:avLst/>
          </a:prstGeom>
          <a:ln w="254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6" name="TextBox 38"/>
          <p:cNvSpPr txBox="1">
            <a:spLocks noChangeArrowheads="1"/>
          </p:cNvSpPr>
          <p:nvPr/>
        </p:nvSpPr>
        <p:spPr bwMode="auto">
          <a:xfrm>
            <a:off x="2390775" y="6438900"/>
            <a:ext cx="4152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1981 -2013 sensor independent surface reflectance record</a:t>
            </a:r>
          </a:p>
        </p:txBody>
      </p:sp>
      <p:sp>
        <p:nvSpPr>
          <p:cNvPr id="31767" name="TextBox 39"/>
          <p:cNvSpPr txBox="1">
            <a:spLocks noChangeArrowheads="1"/>
          </p:cNvSpPr>
          <p:nvPr/>
        </p:nvSpPr>
        <p:spPr bwMode="auto">
          <a:xfrm>
            <a:off x="4929188" y="44958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Homogenous clusters map. </a:t>
            </a:r>
          </a:p>
          <a:p>
            <a:r>
              <a:rPr lang="en-US" sz="1200">
                <a:latin typeface="Calibri" pitchFamily="34" charset="0"/>
              </a:rPr>
              <a:t>Areas with same characteristics</a:t>
            </a:r>
          </a:p>
        </p:txBody>
      </p:sp>
      <p:pic>
        <p:nvPicPr>
          <p:cNvPr id="31768" name="Picture 3" descr="Slope_AV_to_MOD_ZERO_Intercep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97288" y="50292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14750" y="5276850"/>
            <a:ext cx="260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Connector 47"/>
          <p:cNvCxnSpPr/>
          <p:nvPr/>
        </p:nvCxnSpPr>
        <p:spPr>
          <a:xfrm>
            <a:off x="1219200" y="3124200"/>
            <a:ext cx="3108325" cy="0"/>
          </a:xfrm>
          <a:prstGeom prst="line">
            <a:avLst/>
          </a:prstGeom>
          <a:ln w="2540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endCxn id="41" idx="1"/>
          </p:cNvCxnSpPr>
          <p:nvPr/>
        </p:nvCxnSpPr>
        <p:spPr>
          <a:xfrm rot="16200000" flipH="1">
            <a:off x="2071688" y="3784600"/>
            <a:ext cx="2286000" cy="965200"/>
          </a:xfrm>
          <a:prstGeom prst="bentConnector2">
            <a:avLst/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76350" y="5953125"/>
            <a:ext cx="6400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73" name="Picture 57" descr="T_MAP4km_glob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33500" y="6010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4" name="Picture 58" descr="T_MAP4km_glob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00300" y="6010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59" descr="T_MAP4km_glob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67100" y="6010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60" descr="T_MAP4km_glob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33900" y="6010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7" name="Picture 61" descr="T_MAP4km_glob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00700" y="6010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8" name="Picture 62" descr="T_MAP4km_global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7500" y="60102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79" name="TextBox 63"/>
          <p:cNvSpPr txBox="1">
            <a:spLocks noChangeArrowheads="1"/>
          </p:cNvSpPr>
          <p:nvPr/>
        </p:nvSpPr>
        <p:spPr bwMode="auto">
          <a:xfrm>
            <a:off x="5373688" y="1219200"/>
            <a:ext cx="281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MODIS record, ‘00 – ’13</a:t>
            </a:r>
          </a:p>
        </p:txBody>
      </p:sp>
      <p:sp>
        <p:nvSpPr>
          <p:cNvPr id="31780" name="TextBox 80"/>
          <p:cNvSpPr txBox="1">
            <a:spLocks noChangeArrowheads="1"/>
          </p:cNvSpPr>
          <p:nvPr/>
        </p:nvSpPr>
        <p:spPr bwMode="auto">
          <a:xfrm>
            <a:off x="4929188" y="3886200"/>
            <a:ext cx="2309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Data retention filter.</a:t>
            </a:r>
          </a:p>
          <a:p>
            <a:r>
              <a:rPr lang="en-US" sz="1200">
                <a:latin typeface="Calibri" pitchFamily="34" charset="0"/>
              </a:rPr>
              <a:t>Only retain high quality data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rot="16200000" flipH="1">
            <a:off x="4391025" y="5867400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82" name="TextBox 44"/>
          <p:cNvSpPr txBox="1">
            <a:spLocks noChangeArrowheads="1"/>
          </p:cNvSpPr>
          <p:nvPr/>
        </p:nvSpPr>
        <p:spPr bwMode="auto">
          <a:xfrm>
            <a:off x="5214938" y="5029200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Continuity  Transfer Function map</a:t>
            </a:r>
          </a:p>
        </p:txBody>
      </p:sp>
      <p:sp>
        <p:nvSpPr>
          <p:cNvPr id="31783" name="TextBox 110"/>
          <p:cNvSpPr txBox="1">
            <a:spLocks noChangeArrowheads="1"/>
          </p:cNvSpPr>
          <p:nvPr/>
        </p:nvSpPr>
        <p:spPr bwMode="auto">
          <a:xfrm>
            <a:off x="7824788" y="4114800"/>
            <a:ext cx="9794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VIIRS ?</a:t>
            </a:r>
          </a:p>
        </p:txBody>
      </p:sp>
      <p:cxnSp>
        <p:nvCxnSpPr>
          <p:cNvPr id="112" name="Shape 111"/>
          <p:cNvCxnSpPr/>
          <p:nvPr/>
        </p:nvCxnSpPr>
        <p:spPr>
          <a:xfrm rot="5400000">
            <a:off x="6235701" y="3482975"/>
            <a:ext cx="1077912" cy="3081337"/>
          </a:xfrm>
          <a:prstGeom prst="bentConnector2">
            <a:avLst/>
          </a:prstGeom>
          <a:ln>
            <a:solidFill>
              <a:srgbClr val="33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81000" y="2667000"/>
            <a:ext cx="8305800" cy="2895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3498850"/>
            <a:ext cx="138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haroni"/>
                <a:ea typeface="Aharoni"/>
                <a:cs typeface="Aharoni"/>
              </a:rPr>
              <a:t>ESDR Products and objectives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marL="236538" indent="-236538" eaLnBrk="1" hangingPunct="1">
              <a:lnSpc>
                <a:spcPct val="80000"/>
              </a:lnSpc>
              <a:buFont typeface="Arial" charset="0"/>
              <a:buNone/>
            </a:pPr>
            <a:endParaRPr lang="en-US" sz="2000" smtClean="0"/>
          </a:p>
          <a:p>
            <a:pPr marL="636588" lvl="1" indent="-236538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Long term, multi-sensor, reliable, and consistent  Earth Science Data Records (ESDR) of</a:t>
            </a:r>
          </a:p>
          <a:p>
            <a:pPr marL="1036638" lvl="2" indent="-236538" eaLnBrk="1" hangingPunct="1">
              <a:lnSpc>
                <a:spcPct val="80000"/>
              </a:lnSpc>
            </a:pPr>
            <a:r>
              <a:rPr lang="en-US" sz="2000" smtClean="0"/>
              <a:t>EVI (2-band version) and NDVI, and </a:t>
            </a:r>
          </a:p>
          <a:p>
            <a:pPr marL="1036638" lvl="2" indent="-236538" eaLnBrk="1" hangingPunct="1">
              <a:lnSpc>
                <a:spcPct val="80000"/>
              </a:lnSpc>
            </a:pPr>
            <a:r>
              <a:rPr lang="en-US" sz="2000" smtClean="0"/>
              <a:t>A set of Remote Sensing based Land Surface Phenology metrics</a:t>
            </a:r>
          </a:p>
        </p:txBody>
      </p:sp>
      <p:pic>
        <p:nvPicPr>
          <p:cNvPr id="33797" name="Picture 139" descr="Global_VI_Aug_Av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702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51238"/>
            <a:ext cx="914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7038" y="3827463"/>
            <a:ext cx="9144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108450"/>
            <a:ext cx="9144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3" descr="Masked_LOS_EV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4389438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3271838" y="3270250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LSR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3716338" y="3548063"/>
            <a:ext cx="552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NDVI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3889375" y="3825875"/>
            <a:ext cx="431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EVI</a:t>
            </a:r>
          </a:p>
        </p:txBody>
      </p:sp>
      <p:sp>
        <p:nvSpPr>
          <p:cNvPr id="33805" name="TextBox 12"/>
          <p:cNvSpPr txBox="1">
            <a:spLocks noChangeArrowheads="1"/>
          </p:cNvSpPr>
          <p:nvPr/>
        </p:nvSpPr>
        <p:spPr bwMode="auto">
          <a:xfrm>
            <a:off x="4440238" y="4179888"/>
            <a:ext cx="2073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Phenology metrics</a:t>
            </a:r>
          </a:p>
          <a:p>
            <a:r>
              <a:rPr lang="en-US" sz="1200">
                <a:latin typeface="Calibri" pitchFamily="34" charset="0"/>
              </a:rPr>
              <a:t>(season start, length, etc…)</a:t>
            </a:r>
          </a:p>
        </p:txBody>
      </p:sp>
      <p:sp>
        <p:nvSpPr>
          <p:cNvPr id="15" name="Striped Right Arrow 14"/>
          <p:cNvSpPr/>
          <p:nvPr/>
        </p:nvSpPr>
        <p:spPr>
          <a:xfrm>
            <a:off x="5722938" y="3686175"/>
            <a:ext cx="609600" cy="457200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38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3651250"/>
            <a:ext cx="138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8088" y="3803650"/>
            <a:ext cx="138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0488" y="3956050"/>
            <a:ext cx="138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888" y="4108450"/>
            <a:ext cx="138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88" y="4260850"/>
            <a:ext cx="13827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2" name="TextBox 21"/>
          <p:cNvSpPr txBox="1">
            <a:spLocks noChangeArrowheads="1"/>
          </p:cNvSpPr>
          <p:nvPr/>
        </p:nvSpPr>
        <p:spPr bwMode="auto">
          <a:xfrm>
            <a:off x="381000" y="3419475"/>
            <a:ext cx="1447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1981</a:t>
            </a:r>
          </a:p>
          <a:p>
            <a:r>
              <a:rPr lang="en-US" sz="1400">
                <a:latin typeface="Calibri" pitchFamily="34" charset="0"/>
              </a:rPr>
              <a:t>      ..</a:t>
            </a:r>
          </a:p>
          <a:p>
            <a:r>
              <a:rPr lang="en-US" sz="1400">
                <a:latin typeface="Calibri" pitchFamily="34" charset="0"/>
              </a:rPr>
              <a:t>          ..</a:t>
            </a:r>
          </a:p>
          <a:p>
            <a:r>
              <a:rPr lang="en-US" sz="1400">
                <a:latin typeface="Calibri" pitchFamily="34" charset="0"/>
              </a:rPr>
              <a:t>               ..</a:t>
            </a:r>
          </a:p>
          <a:p>
            <a:r>
              <a:rPr lang="en-US" sz="1400">
                <a:latin typeface="Calibri" pitchFamily="34" charset="0"/>
              </a:rPr>
              <a:t>                2013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752600" y="380365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1752600" y="327025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133600" y="418465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6" name="Picture 6" descr="Regression_RMS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281940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6964363" y="3505200"/>
            <a:ext cx="146526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Errors/Uncertainty 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in EVI/NDVI</a:t>
            </a:r>
          </a:p>
        </p:txBody>
      </p:sp>
      <p:pic>
        <p:nvPicPr>
          <p:cNvPr id="33818" name="Picture 287" descr="ClusterMap_GEO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6750" y="4143375"/>
            <a:ext cx="13700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6858000" y="4800600"/>
            <a:ext cx="16081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Errors/Uncertainty 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Times New Roman" pitchFamily="18" charset="0"/>
              </a:rPr>
              <a:t>in Phenology metrics</a:t>
            </a:r>
          </a:p>
        </p:txBody>
      </p:sp>
      <p:sp>
        <p:nvSpPr>
          <p:cNvPr id="33820" name="TextBox 37"/>
          <p:cNvSpPr txBox="1">
            <a:spLocks noChangeArrowheads="1"/>
          </p:cNvSpPr>
          <p:nvPr/>
        </p:nvSpPr>
        <p:spPr bwMode="auto">
          <a:xfrm>
            <a:off x="4986338" y="3457575"/>
            <a:ext cx="1871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Product Characterization</a:t>
            </a:r>
          </a:p>
        </p:txBody>
      </p:sp>
      <p:sp>
        <p:nvSpPr>
          <p:cNvPr id="33821" name="TextBox 38"/>
          <p:cNvSpPr txBox="1">
            <a:spLocks noChangeArrowheads="1"/>
          </p:cNvSpPr>
          <p:nvPr/>
        </p:nvSpPr>
        <p:spPr bwMode="auto">
          <a:xfrm>
            <a:off x="1455738" y="4981575"/>
            <a:ext cx="230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</a:rPr>
              <a:t>EVI/NDVI &amp; Phenology ESDRs</a:t>
            </a:r>
          </a:p>
        </p:txBody>
      </p:sp>
      <p:sp>
        <p:nvSpPr>
          <p:cNvPr id="33822" name="Content Placeholder 2"/>
          <p:cNvSpPr txBox="1">
            <a:spLocks/>
          </p:cNvSpPr>
          <p:nvPr/>
        </p:nvSpPr>
        <p:spPr bwMode="auto">
          <a:xfrm>
            <a:off x="381000" y="56388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These ESDRs are expected to be well characterized and of high consistency  to support studying climate change impacts on the Earth system.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First generation product to be released late 2010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(check </a:t>
            </a:r>
            <a:r>
              <a:rPr lang="en-US">
                <a:latin typeface="Calibri" pitchFamily="34" charset="0"/>
                <a:hlinkClick r:id="rId11"/>
              </a:rPr>
              <a:t>http://measures.arizona.edu</a:t>
            </a:r>
            <a:r>
              <a:rPr lang="en-US">
                <a:latin typeface="Calibri" pitchFamily="34" charset="0"/>
              </a:rPr>
              <a:t> &amp;  </a:t>
            </a:r>
            <a:r>
              <a:rPr lang="en-US" u="sng">
                <a:latin typeface="Calibri" pitchFamily="34" charset="0"/>
                <a:hlinkClick r:id="rId12"/>
              </a:rPr>
              <a:t>http://measuresvip.cr.usgs.gov</a:t>
            </a:r>
            <a:r>
              <a:rPr lang="en-US">
                <a:latin typeface="Calibri" pitchFamily="34" charset="0"/>
              </a:rPr>
              <a:t> )</a:t>
            </a:r>
            <a:endParaRPr lang="en-US" sz="17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52400" y="1447800"/>
            <a:ext cx="8839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07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r>
              <a:rPr lang="en-US">
                <a:latin typeface="Arial" pitchFamily="34" charset="0"/>
              </a:rPr>
              <a:t>- </a:t>
            </a:r>
            <a:fld id="{4F013C2C-1871-40B9-9DFD-08DB90FA4D2C}" type="slidenum">
              <a:rPr lang="en-US">
                <a:latin typeface="Arial" pitchFamily="34" charset="0"/>
              </a:rPr>
              <a:pPr algn="l">
                <a:defRPr/>
              </a:pPr>
              <a:t>18</a:t>
            </a:fld>
            <a:r>
              <a:rPr lang="en-US">
                <a:latin typeface="Arial" pitchFamily="34" charset="0"/>
              </a:rPr>
              <a:t> -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457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457200" y="23622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6858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9144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Line 8"/>
          <p:cNvSpPr>
            <a:spLocks noChangeShapeType="1"/>
          </p:cNvSpPr>
          <p:nvPr/>
        </p:nvSpPr>
        <p:spPr bwMode="auto">
          <a:xfrm>
            <a:off x="11430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Line 9"/>
          <p:cNvSpPr>
            <a:spLocks noChangeShapeType="1"/>
          </p:cNvSpPr>
          <p:nvPr/>
        </p:nvSpPr>
        <p:spPr bwMode="auto">
          <a:xfrm>
            <a:off x="13716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10"/>
          <p:cNvSpPr>
            <a:spLocks noChangeShapeType="1"/>
          </p:cNvSpPr>
          <p:nvPr/>
        </p:nvSpPr>
        <p:spPr bwMode="auto">
          <a:xfrm>
            <a:off x="1600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381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81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82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8382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83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10668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84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12954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85</a:t>
            </a:r>
          </a:p>
        </p:txBody>
      </p:sp>
      <p:sp>
        <p:nvSpPr>
          <p:cNvPr id="35855" name="Line 16"/>
          <p:cNvSpPr>
            <a:spLocks noChangeShapeType="1"/>
          </p:cNvSpPr>
          <p:nvPr/>
        </p:nvSpPr>
        <p:spPr bwMode="auto">
          <a:xfrm>
            <a:off x="18288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Line 17"/>
          <p:cNvSpPr>
            <a:spLocks noChangeShapeType="1"/>
          </p:cNvSpPr>
          <p:nvPr/>
        </p:nvSpPr>
        <p:spPr bwMode="auto">
          <a:xfrm>
            <a:off x="20574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8"/>
          <p:cNvSpPr>
            <a:spLocks noChangeShapeType="1"/>
          </p:cNvSpPr>
          <p:nvPr/>
        </p:nvSpPr>
        <p:spPr bwMode="auto">
          <a:xfrm>
            <a:off x="22860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9"/>
          <p:cNvSpPr>
            <a:spLocks noChangeShapeType="1"/>
          </p:cNvSpPr>
          <p:nvPr/>
        </p:nvSpPr>
        <p:spPr bwMode="auto">
          <a:xfrm>
            <a:off x="25146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20"/>
          <p:cNvSpPr>
            <a:spLocks noChangeShapeType="1"/>
          </p:cNvSpPr>
          <p:nvPr/>
        </p:nvSpPr>
        <p:spPr bwMode="auto">
          <a:xfrm>
            <a:off x="2743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Text Box 21"/>
          <p:cNvSpPr txBox="1">
            <a:spLocks noChangeArrowheads="1"/>
          </p:cNvSpPr>
          <p:nvPr/>
        </p:nvSpPr>
        <p:spPr bwMode="auto">
          <a:xfrm>
            <a:off x="17526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87</a:t>
            </a:r>
          </a:p>
        </p:txBody>
      </p:sp>
      <p:sp>
        <p:nvSpPr>
          <p:cNvPr id="35861" name="Text Box 22"/>
          <p:cNvSpPr txBox="1">
            <a:spLocks noChangeArrowheads="1"/>
          </p:cNvSpPr>
          <p:nvPr/>
        </p:nvSpPr>
        <p:spPr bwMode="auto">
          <a:xfrm>
            <a:off x="19812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88</a:t>
            </a:r>
          </a:p>
        </p:txBody>
      </p:sp>
      <p:sp>
        <p:nvSpPr>
          <p:cNvPr id="35862" name="Text Box 23"/>
          <p:cNvSpPr txBox="1">
            <a:spLocks noChangeArrowheads="1"/>
          </p:cNvSpPr>
          <p:nvPr/>
        </p:nvSpPr>
        <p:spPr bwMode="auto">
          <a:xfrm>
            <a:off x="22098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89</a:t>
            </a:r>
          </a:p>
        </p:txBody>
      </p:sp>
      <p:sp>
        <p:nvSpPr>
          <p:cNvPr id="35863" name="Text Box 24"/>
          <p:cNvSpPr txBox="1">
            <a:spLocks noChangeArrowheads="1"/>
          </p:cNvSpPr>
          <p:nvPr/>
        </p:nvSpPr>
        <p:spPr bwMode="auto">
          <a:xfrm>
            <a:off x="24384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90</a:t>
            </a:r>
          </a:p>
        </p:txBody>
      </p:sp>
      <p:sp>
        <p:nvSpPr>
          <p:cNvPr id="35864" name="Text Box 25"/>
          <p:cNvSpPr txBox="1">
            <a:spLocks noChangeArrowheads="1"/>
          </p:cNvSpPr>
          <p:nvPr/>
        </p:nvSpPr>
        <p:spPr bwMode="auto">
          <a:xfrm>
            <a:off x="2667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91</a:t>
            </a:r>
          </a:p>
        </p:txBody>
      </p:sp>
      <p:sp>
        <p:nvSpPr>
          <p:cNvPr id="35865" name="Text Box 26"/>
          <p:cNvSpPr txBox="1">
            <a:spLocks noChangeArrowheads="1"/>
          </p:cNvSpPr>
          <p:nvPr/>
        </p:nvSpPr>
        <p:spPr bwMode="auto">
          <a:xfrm>
            <a:off x="1524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86</a:t>
            </a:r>
          </a:p>
        </p:txBody>
      </p:sp>
      <p:sp>
        <p:nvSpPr>
          <p:cNvPr id="35866" name="Line 27"/>
          <p:cNvSpPr>
            <a:spLocks noChangeShapeType="1"/>
          </p:cNvSpPr>
          <p:nvPr/>
        </p:nvSpPr>
        <p:spPr bwMode="auto">
          <a:xfrm>
            <a:off x="29718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Line 28"/>
          <p:cNvSpPr>
            <a:spLocks noChangeShapeType="1"/>
          </p:cNvSpPr>
          <p:nvPr/>
        </p:nvSpPr>
        <p:spPr bwMode="auto">
          <a:xfrm>
            <a:off x="32004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Line 29"/>
          <p:cNvSpPr>
            <a:spLocks noChangeShapeType="1"/>
          </p:cNvSpPr>
          <p:nvPr/>
        </p:nvSpPr>
        <p:spPr bwMode="auto">
          <a:xfrm>
            <a:off x="34290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9" name="Line 30"/>
          <p:cNvSpPr>
            <a:spLocks noChangeShapeType="1"/>
          </p:cNvSpPr>
          <p:nvPr/>
        </p:nvSpPr>
        <p:spPr bwMode="auto">
          <a:xfrm>
            <a:off x="36576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0" name="Line 31"/>
          <p:cNvSpPr>
            <a:spLocks noChangeShapeType="1"/>
          </p:cNvSpPr>
          <p:nvPr/>
        </p:nvSpPr>
        <p:spPr bwMode="auto">
          <a:xfrm>
            <a:off x="3886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Line 32"/>
          <p:cNvSpPr>
            <a:spLocks noChangeShapeType="1"/>
          </p:cNvSpPr>
          <p:nvPr/>
        </p:nvSpPr>
        <p:spPr bwMode="auto">
          <a:xfrm>
            <a:off x="41148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2" name="Text Box 33"/>
          <p:cNvSpPr txBox="1">
            <a:spLocks noChangeArrowheads="1"/>
          </p:cNvSpPr>
          <p:nvPr/>
        </p:nvSpPr>
        <p:spPr bwMode="auto">
          <a:xfrm>
            <a:off x="28956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92</a:t>
            </a:r>
          </a:p>
        </p:txBody>
      </p:sp>
      <p:sp>
        <p:nvSpPr>
          <p:cNvPr id="35873" name="Text Box 34"/>
          <p:cNvSpPr txBox="1">
            <a:spLocks noChangeArrowheads="1"/>
          </p:cNvSpPr>
          <p:nvPr/>
        </p:nvSpPr>
        <p:spPr bwMode="auto">
          <a:xfrm>
            <a:off x="31242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93</a:t>
            </a:r>
          </a:p>
        </p:txBody>
      </p:sp>
      <p:sp>
        <p:nvSpPr>
          <p:cNvPr id="35874" name="Text Box 35"/>
          <p:cNvSpPr txBox="1">
            <a:spLocks noChangeArrowheads="1"/>
          </p:cNvSpPr>
          <p:nvPr/>
        </p:nvSpPr>
        <p:spPr bwMode="auto">
          <a:xfrm>
            <a:off x="33528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94</a:t>
            </a:r>
          </a:p>
        </p:txBody>
      </p:sp>
      <p:sp>
        <p:nvSpPr>
          <p:cNvPr id="35875" name="Text Box 36"/>
          <p:cNvSpPr txBox="1">
            <a:spLocks noChangeArrowheads="1"/>
          </p:cNvSpPr>
          <p:nvPr/>
        </p:nvSpPr>
        <p:spPr bwMode="auto">
          <a:xfrm>
            <a:off x="35814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95</a:t>
            </a:r>
          </a:p>
        </p:txBody>
      </p:sp>
      <p:sp>
        <p:nvSpPr>
          <p:cNvPr id="35876" name="Text Box 37"/>
          <p:cNvSpPr txBox="1">
            <a:spLocks noChangeArrowheads="1"/>
          </p:cNvSpPr>
          <p:nvPr/>
        </p:nvSpPr>
        <p:spPr bwMode="auto">
          <a:xfrm>
            <a:off x="3810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96</a:t>
            </a:r>
          </a:p>
        </p:txBody>
      </p:sp>
      <p:sp>
        <p:nvSpPr>
          <p:cNvPr id="35877" name="Line 38"/>
          <p:cNvSpPr>
            <a:spLocks noChangeShapeType="1"/>
          </p:cNvSpPr>
          <p:nvPr/>
        </p:nvSpPr>
        <p:spPr bwMode="auto">
          <a:xfrm>
            <a:off x="43434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8" name="Line 39"/>
          <p:cNvSpPr>
            <a:spLocks noChangeShapeType="1"/>
          </p:cNvSpPr>
          <p:nvPr/>
        </p:nvSpPr>
        <p:spPr bwMode="auto">
          <a:xfrm>
            <a:off x="45720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9" name="Line 40"/>
          <p:cNvSpPr>
            <a:spLocks noChangeShapeType="1"/>
          </p:cNvSpPr>
          <p:nvPr/>
        </p:nvSpPr>
        <p:spPr bwMode="auto">
          <a:xfrm>
            <a:off x="48006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0" name="Line 41"/>
          <p:cNvSpPr>
            <a:spLocks noChangeShapeType="1"/>
          </p:cNvSpPr>
          <p:nvPr/>
        </p:nvSpPr>
        <p:spPr bwMode="auto">
          <a:xfrm>
            <a:off x="5029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1" name="Line 42"/>
          <p:cNvSpPr>
            <a:spLocks noChangeShapeType="1"/>
          </p:cNvSpPr>
          <p:nvPr/>
        </p:nvSpPr>
        <p:spPr bwMode="auto">
          <a:xfrm>
            <a:off x="52578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2" name="Text Box 43"/>
          <p:cNvSpPr txBox="1">
            <a:spLocks noChangeArrowheads="1"/>
          </p:cNvSpPr>
          <p:nvPr/>
        </p:nvSpPr>
        <p:spPr bwMode="auto">
          <a:xfrm>
            <a:off x="42672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98</a:t>
            </a:r>
          </a:p>
        </p:txBody>
      </p:sp>
      <p:sp>
        <p:nvSpPr>
          <p:cNvPr id="35883" name="Text Box 44"/>
          <p:cNvSpPr txBox="1">
            <a:spLocks noChangeArrowheads="1"/>
          </p:cNvSpPr>
          <p:nvPr/>
        </p:nvSpPr>
        <p:spPr bwMode="auto">
          <a:xfrm>
            <a:off x="44958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99</a:t>
            </a:r>
          </a:p>
        </p:txBody>
      </p:sp>
      <p:sp>
        <p:nvSpPr>
          <p:cNvPr id="35884" name="Text Box 45"/>
          <p:cNvSpPr txBox="1">
            <a:spLocks noChangeArrowheads="1"/>
          </p:cNvSpPr>
          <p:nvPr/>
        </p:nvSpPr>
        <p:spPr bwMode="auto">
          <a:xfrm>
            <a:off x="47244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00</a:t>
            </a:r>
          </a:p>
        </p:txBody>
      </p:sp>
      <p:sp>
        <p:nvSpPr>
          <p:cNvPr id="35885" name="Text Box 46"/>
          <p:cNvSpPr txBox="1">
            <a:spLocks noChangeArrowheads="1"/>
          </p:cNvSpPr>
          <p:nvPr/>
        </p:nvSpPr>
        <p:spPr bwMode="auto">
          <a:xfrm>
            <a:off x="4953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01</a:t>
            </a:r>
          </a:p>
        </p:txBody>
      </p:sp>
      <p:sp>
        <p:nvSpPr>
          <p:cNvPr id="35886" name="Text Box 47"/>
          <p:cNvSpPr txBox="1">
            <a:spLocks noChangeArrowheads="1"/>
          </p:cNvSpPr>
          <p:nvPr/>
        </p:nvSpPr>
        <p:spPr bwMode="auto">
          <a:xfrm>
            <a:off x="51816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02</a:t>
            </a:r>
          </a:p>
        </p:txBody>
      </p:sp>
      <p:sp>
        <p:nvSpPr>
          <p:cNvPr id="35887" name="Text Box 48"/>
          <p:cNvSpPr txBox="1">
            <a:spLocks noChangeArrowheads="1"/>
          </p:cNvSpPr>
          <p:nvPr/>
        </p:nvSpPr>
        <p:spPr bwMode="auto">
          <a:xfrm>
            <a:off x="40386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97</a:t>
            </a:r>
          </a:p>
        </p:txBody>
      </p:sp>
      <p:sp>
        <p:nvSpPr>
          <p:cNvPr id="35888" name="Line 49"/>
          <p:cNvSpPr>
            <a:spLocks noChangeShapeType="1"/>
          </p:cNvSpPr>
          <p:nvPr/>
        </p:nvSpPr>
        <p:spPr bwMode="auto">
          <a:xfrm>
            <a:off x="54864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89" name="Line 50"/>
          <p:cNvSpPr>
            <a:spLocks noChangeShapeType="1"/>
          </p:cNvSpPr>
          <p:nvPr/>
        </p:nvSpPr>
        <p:spPr bwMode="auto">
          <a:xfrm>
            <a:off x="57150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0" name="Line 51"/>
          <p:cNvSpPr>
            <a:spLocks noChangeShapeType="1"/>
          </p:cNvSpPr>
          <p:nvPr/>
        </p:nvSpPr>
        <p:spPr bwMode="auto">
          <a:xfrm>
            <a:off x="59436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1" name="Text Box 52"/>
          <p:cNvSpPr txBox="1">
            <a:spLocks noChangeArrowheads="1"/>
          </p:cNvSpPr>
          <p:nvPr/>
        </p:nvSpPr>
        <p:spPr bwMode="auto">
          <a:xfrm>
            <a:off x="56388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04</a:t>
            </a:r>
          </a:p>
        </p:txBody>
      </p:sp>
      <p:sp>
        <p:nvSpPr>
          <p:cNvPr id="35892" name="Text Box 53"/>
          <p:cNvSpPr txBox="1">
            <a:spLocks noChangeArrowheads="1"/>
          </p:cNvSpPr>
          <p:nvPr/>
        </p:nvSpPr>
        <p:spPr bwMode="auto">
          <a:xfrm>
            <a:off x="58674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05</a:t>
            </a:r>
          </a:p>
        </p:txBody>
      </p:sp>
      <p:sp>
        <p:nvSpPr>
          <p:cNvPr id="35893" name="Rectangle 54"/>
          <p:cNvSpPr>
            <a:spLocks noChangeArrowheads="1"/>
          </p:cNvSpPr>
          <p:nvPr/>
        </p:nvSpPr>
        <p:spPr bwMode="auto">
          <a:xfrm>
            <a:off x="54102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03</a:t>
            </a:r>
          </a:p>
        </p:txBody>
      </p:sp>
      <p:sp>
        <p:nvSpPr>
          <p:cNvPr id="35894" name="Line 55"/>
          <p:cNvSpPr>
            <a:spLocks noChangeShapeType="1"/>
          </p:cNvSpPr>
          <p:nvPr/>
        </p:nvSpPr>
        <p:spPr bwMode="auto">
          <a:xfrm>
            <a:off x="6172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5" name="Line 56"/>
          <p:cNvSpPr>
            <a:spLocks noChangeShapeType="1"/>
          </p:cNvSpPr>
          <p:nvPr/>
        </p:nvSpPr>
        <p:spPr bwMode="auto">
          <a:xfrm>
            <a:off x="64008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6" name="Text Box 57"/>
          <p:cNvSpPr txBox="1">
            <a:spLocks noChangeArrowheads="1"/>
          </p:cNvSpPr>
          <p:nvPr/>
        </p:nvSpPr>
        <p:spPr bwMode="auto">
          <a:xfrm>
            <a:off x="63246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07</a:t>
            </a:r>
          </a:p>
        </p:txBody>
      </p:sp>
      <p:sp>
        <p:nvSpPr>
          <p:cNvPr id="35897" name="Line 58"/>
          <p:cNvSpPr>
            <a:spLocks noChangeShapeType="1"/>
          </p:cNvSpPr>
          <p:nvPr/>
        </p:nvSpPr>
        <p:spPr bwMode="auto">
          <a:xfrm>
            <a:off x="66294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8" name="Line 59"/>
          <p:cNvSpPr>
            <a:spLocks noChangeShapeType="1"/>
          </p:cNvSpPr>
          <p:nvPr/>
        </p:nvSpPr>
        <p:spPr bwMode="auto">
          <a:xfrm>
            <a:off x="68580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99" name="Line 60"/>
          <p:cNvSpPr>
            <a:spLocks noChangeShapeType="1"/>
          </p:cNvSpPr>
          <p:nvPr/>
        </p:nvSpPr>
        <p:spPr bwMode="auto">
          <a:xfrm>
            <a:off x="70866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0" name="Text Box 61"/>
          <p:cNvSpPr txBox="1">
            <a:spLocks noChangeArrowheads="1"/>
          </p:cNvSpPr>
          <p:nvPr/>
        </p:nvSpPr>
        <p:spPr bwMode="auto">
          <a:xfrm>
            <a:off x="67818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09</a:t>
            </a:r>
          </a:p>
        </p:txBody>
      </p:sp>
      <p:sp>
        <p:nvSpPr>
          <p:cNvPr id="35901" name="Text Box 62"/>
          <p:cNvSpPr txBox="1">
            <a:spLocks noChangeArrowheads="1"/>
          </p:cNvSpPr>
          <p:nvPr/>
        </p:nvSpPr>
        <p:spPr bwMode="auto">
          <a:xfrm>
            <a:off x="70104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35902" name="Rectangle 63"/>
          <p:cNvSpPr>
            <a:spLocks noChangeArrowheads="1"/>
          </p:cNvSpPr>
          <p:nvPr/>
        </p:nvSpPr>
        <p:spPr bwMode="auto">
          <a:xfrm>
            <a:off x="65532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08</a:t>
            </a:r>
          </a:p>
        </p:txBody>
      </p:sp>
      <p:sp>
        <p:nvSpPr>
          <p:cNvPr id="35903" name="Text Box 64"/>
          <p:cNvSpPr txBox="1">
            <a:spLocks noChangeArrowheads="1"/>
          </p:cNvSpPr>
          <p:nvPr/>
        </p:nvSpPr>
        <p:spPr bwMode="auto">
          <a:xfrm>
            <a:off x="6096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06</a:t>
            </a:r>
          </a:p>
        </p:txBody>
      </p:sp>
      <p:sp>
        <p:nvSpPr>
          <p:cNvPr id="35904" name="Rectangle 65"/>
          <p:cNvSpPr>
            <a:spLocks noChangeArrowheads="1"/>
          </p:cNvSpPr>
          <p:nvPr/>
        </p:nvSpPr>
        <p:spPr bwMode="auto">
          <a:xfrm>
            <a:off x="533400" y="3048000"/>
            <a:ext cx="30480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05" name="Rectangle 66"/>
          <p:cNvSpPr>
            <a:spLocks noChangeArrowheads="1"/>
          </p:cNvSpPr>
          <p:nvPr/>
        </p:nvSpPr>
        <p:spPr bwMode="auto">
          <a:xfrm>
            <a:off x="3657600" y="3048000"/>
            <a:ext cx="12192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06" name="Rectangle 67"/>
          <p:cNvSpPr>
            <a:spLocks noChangeArrowheads="1"/>
          </p:cNvSpPr>
          <p:nvPr/>
        </p:nvSpPr>
        <p:spPr bwMode="auto">
          <a:xfrm>
            <a:off x="3581400" y="3048000"/>
            <a:ext cx="762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07" name="Line 70"/>
          <p:cNvSpPr>
            <a:spLocks noChangeShapeType="1"/>
          </p:cNvSpPr>
          <p:nvPr/>
        </p:nvSpPr>
        <p:spPr bwMode="auto">
          <a:xfrm>
            <a:off x="7315200" y="2176463"/>
            <a:ext cx="1588" cy="2808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908" name="Rectangle 71"/>
          <p:cNvSpPr>
            <a:spLocks noChangeArrowheads="1"/>
          </p:cNvSpPr>
          <p:nvPr/>
        </p:nvSpPr>
        <p:spPr bwMode="auto">
          <a:xfrm>
            <a:off x="7239000" y="4495800"/>
            <a:ext cx="1066800" cy="2286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NPP</a:t>
            </a:r>
          </a:p>
        </p:txBody>
      </p:sp>
      <p:sp>
        <p:nvSpPr>
          <p:cNvPr id="35909" name="Rectangle 72"/>
          <p:cNvSpPr>
            <a:spLocks noChangeArrowheads="1"/>
          </p:cNvSpPr>
          <p:nvPr/>
        </p:nvSpPr>
        <p:spPr bwMode="auto">
          <a:xfrm>
            <a:off x="7924800" y="4800600"/>
            <a:ext cx="838200" cy="228600"/>
          </a:xfrm>
          <a:prstGeom prst="rect">
            <a:avLst/>
          </a:prstGeom>
          <a:solidFill>
            <a:srgbClr val="F5A9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NPOESS</a:t>
            </a:r>
          </a:p>
        </p:txBody>
      </p:sp>
      <p:sp>
        <p:nvSpPr>
          <p:cNvPr id="35910" name="Text Box 73"/>
          <p:cNvSpPr txBox="1">
            <a:spLocks noChangeArrowheads="1"/>
          </p:cNvSpPr>
          <p:nvPr/>
        </p:nvSpPr>
        <p:spPr bwMode="auto">
          <a:xfrm>
            <a:off x="7239000" y="2133600"/>
            <a:ext cx="336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11</a:t>
            </a:r>
          </a:p>
        </p:txBody>
      </p:sp>
      <p:sp>
        <p:nvSpPr>
          <p:cNvPr id="35911" name="Rectangle 74"/>
          <p:cNvSpPr>
            <a:spLocks noChangeArrowheads="1"/>
          </p:cNvSpPr>
          <p:nvPr/>
        </p:nvSpPr>
        <p:spPr bwMode="auto">
          <a:xfrm>
            <a:off x="4724400" y="3048000"/>
            <a:ext cx="152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12" name="Text Box 75"/>
          <p:cNvSpPr txBox="1">
            <a:spLocks noChangeArrowheads="1"/>
          </p:cNvSpPr>
          <p:nvPr/>
        </p:nvSpPr>
        <p:spPr bwMode="auto">
          <a:xfrm>
            <a:off x="7086600" y="28194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AVHRR</a:t>
            </a:r>
          </a:p>
        </p:txBody>
      </p:sp>
      <p:sp>
        <p:nvSpPr>
          <p:cNvPr id="35913" name="Text Box 77"/>
          <p:cNvSpPr txBox="1">
            <a:spLocks noChangeArrowheads="1"/>
          </p:cNvSpPr>
          <p:nvPr/>
        </p:nvSpPr>
        <p:spPr bwMode="auto">
          <a:xfrm>
            <a:off x="6324600" y="4724400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VIIRS</a:t>
            </a:r>
          </a:p>
        </p:txBody>
      </p:sp>
      <p:sp>
        <p:nvSpPr>
          <p:cNvPr id="35914" name="Rectangle 78"/>
          <p:cNvSpPr>
            <a:spLocks noChangeArrowheads="1"/>
          </p:cNvSpPr>
          <p:nvPr/>
        </p:nvSpPr>
        <p:spPr bwMode="auto">
          <a:xfrm>
            <a:off x="304800" y="2286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Calibri" pitchFamily="34" charset="0"/>
              </a:rPr>
              <a:t>Eric Vermote - Land Climate Data Record</a:t>
            </a:r>
          </a:p>
          <a:p>
            <a:pPr algn="ctr"/>
            <a:r>
              <a:rPr lang="en-US" sz="2000">
                <a:latin typeface="Calibri" pitchFamily="34" charset="0"/>
              </a:rPr>
              <a:t>Multi instrument/Multi sensor Science Quality Data Record used to quantify trends and changes in surface reflectance and NDVI (funded by NASA REASON, NOAA CDR Programs)</a:t>
            </a:r>
            <a:endParaRPr lang="en-US" sz="2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915" name="Line 79"/>
          <p:cNvSpPr>
            <a:spLocks noChangeShapeType="1"/>
          </p:cNvSpPr>
          <p:nvPr/>
        </p:nvSpPr>
        <p:spPr bwMode="auto">
          <a:xfrm>
            <a:off x="533400" y="297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6" name="Line 80"/>
          <p:cNvSpPr>
            <a:spLocks noChangeShapeType="1"/>
          </p:cNvSpPr>
          <p:nvPr/>
        </p:nvSpPr>
        <p:spPr bwMode="auto">
          <a:xfrm>
            <a:off x="13716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7" name="Line 81"/>
          <p:cNvSpPr>
            <a:spLocks noChangeShapeType="1"/>
          </p:cNvSpPr>
          <p:nvPr/>
        </p:nvSpPr>
        <p:spPr bwMode="auto">
          <a:xfrm>
            <a:off x="2286000" y="2971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8" name="Line 82"/>
          <p:cNvSpPr>
            <a:spLocks noChangeShapeType="1"/>
          </p:cNvSpPr>
          <p:nvPr/>
        </p:nvSpPr>
        <p:spPr bwMode="auto">
          <a:xfrm>
            <a:off x="3657600" y="2971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9" name="Line 83"/>
          <p:cNvSpPr>
            <a:spLocks noChangeShapeType="1"/>
          </p:cNvSpPr>
          <p:nvPr/>
        </p:nvSpPr>
        <p:spPr bwMode="auto">
          <a:xfrm>
            <a:off x="4876800" y="243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20" name="Line 84"/>
          <p:cNvSpPr>
            <a:spLocks noChangeShapeType="1"/>
          </p:cNvSpPr>
          <p:nvPr/>
        </p:nvSpPr>
        <p:spPr bwMode="auto">
          <a:xfrm>
            <a:off x="55626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21" name="Text Box 85"/>
          <p:cNvSpPr txBox="1">
            <a:spLocks noChangeArrowheads="1"/>
          </p:cNvSpPr>
          <p:nvPr/>
        </p:nvSpPr>
        <p:spPr bwMode="auto">
          <a:xfrm>
            <a:off x="609600" y="26670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N07</a:t>
            </a:r>
          </a:p>
        </p:txBody>
      </p:sp>
      <p:sp>
        <p:nvSpPr>
          <p:cNvPr id="35922" name="Text Box 86"/>
          <p:cNvSpPr txBox="1">
            <a:spLocks noChangeArrowheads="1"/>
          </p:cNvSpPr>
          <p:nvPr/>
        </p:nvSpPr>
        <p:spPr bwMode="auto">
          <a:xfrm>
            <a:off x="1676400" y="26670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N09</a:t>
            </a:r>
          </a:p>
        </p:txBody>
      </p:sp>
      <p:sp>
        <p:nvSpPr>
          <p:cNvPr id="35923" name="Text Box 87"/>
          <p:cNvSpPr txBox="1">
            <a:spLocks noChangeArrowheads="1"/>
          </p:cNvSpPr>
          <p:nvPr/>
        </p:nvSpPr>
        <p:spPr bwMode="auto">
          <a:xfrm>
            <a:off x="2590800" y="26670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N11</a:t>
            </a:r>
          </a:p>
        </p:txBody>
      </p:sp>
      <p:sp>
        <p:nvSpPr>
          <p:cNvPr id="35924" name="Text Box 88"/>
          <p:cNvSpPr txBox="1">
            <a:spLocks noChangeArrowheads="1"/>
          </p:cNvSpPr>
          <p:nvPr/>
        </p:nvSpPr>
        <p:spPr bwMode="auto">
          <a:xfrm>
            <a:off x="4038600" y="26670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N14</a:t>
            </a:r>
          </a:p>
        </p:txBody>
      </p:sp>
      <p:sp>
        <p:nvSpPr>
          <p:cNvPr id="35925" name="Text Box 89"/>
          <p:cNvSpPr txBox="1">
            <a:spLocks noChangeArrowheads="1"/>
          </p:cNvSpPr>
          <p:nvPr/>
        </p:nvSpPr>
        <p:spPr bwMode="auto">
          <a:xfrm>
            <a:off x="5029200" y="23622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N16</a:t>
            </a:r>
          </a:p>
        </p:txBody>
      </p:sp>
      <p:sp>
        <p:nvSpPr>
          <p:cNvPr id="35926" name="Text Box 90"/>
          <p:cNvSpPr txBox="1">
            <a:spLocks noChangeArrowheads="1"/>
          </p:cNvSpPr>
          <p:nvPr/>
        </p:nvSpPr>
        <p:spPr bwMode="auto">
          <a:xfrm>
            <a:off x="6019800" y="23622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N17</a:t>
            </a:r>
          </a:p>
        </p:txBody>
      </p:sp>
      <p:sp>
        <p:nvSpPr>
          <p:cNvPr id="35927" name="Text Box 91"/>
          <p:cNvSpPr txBox="1">
            <a:spLocks noChangeArrowheads="1"/>
          </p:cNvSpPr>
          <p:nvPr/>
        </p:nvSpPr>
        <p:spPr bwMode="auto">
          <a:xfrm>
            <a:off x="3429000" y="26670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N09</a:t>
            </a:r>
          </a:p>
        </p:txBody>
      </p:sp>
      <p:sp>
        <p:nvSpPr>
          <p:cNvPr id="35928" name="Text Box 76"/>
          <p:cNvSpPr txBox="1">
            <a:spLocks noChangeArrowheads="1"/>
          </p:cNvSpPr>
          <p:nvPr/>
        </p:nvSpPr>
        <p:spPr bwMode="auto">
          <a:xfrm>
            <a:off x="3886200" y="38100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MODIS</a:t>
            </a:r>
          </a:p>
        </p:txBody>
      </p:sp>
      <p:sp>
        <p:nvSpPr>
          <p:cNvPr id="35929" name="Rectangle 94" descr="Wide upward diagonal"/>
          <p:cNvSpPr>
            <a:spLocks noChangeArrowheads="1"/>
          </p:cNvSpPr>
          <p:nvPr/>
        </p:nvSpPr>
        <p:spPr bwMode="auto">
          <a:xfrm>
            <a:off x="6400800" y="3962400"/>
            <a:ext cx="1295400" cy="2286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</p:txBody>
      </p:sp>
      <p:grpSp>
        <p:nvGrpSpPr>
          <p:cNvPr id="35930" name="Group 107"/>
          <p:cNvGrpSpPr>
            <a:grpSpLocks/>
          </p:cNvGrpSpPr>
          <p:nvPr/>
        </p:nvGrpSpPr>
        <p:grpSpPr bwMode="auto">
          <a:xfrm>
            <a:off x="4876800" y="3581400"/>
            <a:ext cx="2819400" cy="228600"/>
            <a:chOff x="3072" y="2448"/>
            <a:chExt cx="1776" cy="144"/>
          </a:xfrm>
        </p:grpSpPr>
        <p:sp>
          <p:nvSpPr>
            <p:cNvPr id="35942" name="Rectangle 93" descr="Wide upward diagonal"/>
            <p:cNvSpPr>
              <a:spLocks noChangeArrowheads="1"/>
            </p:cNvSpPr>
            <p:nvPr/>
          </p:nvSpPr>
          <p:spPr bwMode="auto">
            <a:xfrm>
              <a:off x="4032" y="2448"/>
              <a:ext cx="816" cy="14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35943" name="Rectangle 68"/>
            <p:cNvSpPr>
              <a:spLocks noChangeArrowheads="1"/>
            </p:cNvSpPr>
            <p:nvPr/>
          </p:nvSpPr>
          <p:spPr bwMode="auto">
            <a:xfrm>
              <a:off x="3072" y="2448"/>
              <a:ext cx="1008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Times New Roman" pitchFamily="18" charset="0"/>
                </a:rPr>
                <a:t>Terra</a:t>
              </a:r>
            </a:p>
          </p:txBody>
        </p:sp>
      </p:grpSp>
      <p:sp>
        <p:nvSpPr>
          <p:cNvPr id="35931" name="Rectangle 69"/>
          <p:cNvSpPr>
            <a:spLocks noChangeArrowheads="1"/>
          </p:cNvSpPr>
          <p:nvPr/>
        </p:nvSpPr>
        <p:spPr bwMode="auto">
          <a:xfrm>
            <a:off x="5334000" y="3962400"/>
            <a:ext cx="10668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imes New Roman" pitchFamily="18" charset="0"/>
              </a:rPr>
              <a:t>Aqua</a:t>
            </a:r>
          </a:p>
        </p:txBody>
      </p:sp>
      <p:sp>
        <p:nvSpPr>
          <p:cNvPr id="35932" name="Rectangle 96"/>
          <p:cNvSpPr>
            <a:spLocks noChangeArrowheads="1"/>
          </p:cNvSpPr>
          <p:nvPr/>
        </p:nvSpPr>
        <p:spPr bwMode="auto">
          <a:xfrm>
            <a:off x="4724400" y="3352800"/>
            <a:ext cx="304800" cy="2286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933" name="Rectangle 98"/>
          <p:cNvSpPr>
            <a:spLocks noChangeArrowheads="1"/>
          </p:cNvSpPr>
          <p:nvPr/>
        </p:nvSpPr>
        <p:spPr bwMode="auto">
          <a:xfrm>
            <a:off x="5638800" y="30480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34" name="Line 99"/>
          <p:cNvSpPr>
            <a:spLocks noChangeShapeType="1"/>
          </p:cNvSpPr>
          <p:nvPr/>
        </p:nvSpPr>
        <p:spPr bwMode="auto">
          <a:xfrm>
            <a:off x="5638800" y="2971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35" name="Rectangle 100"/>
          <p:cNvSpPr>
            <a:spLocks noChangeArrowheads="1"/>
          </p:cNvSpPr>
          <p:nvPr/>
        </p:nvSpPr>
        <p:spPr bwMode="auto">
          <a:xfrm>
            <a:off x="5867400" y="2819400"/>
            <a:ext cx="446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Times New Roman" pitchFamily="18" charset="0"/>
              </a:rPr>
              <a:t>N16</a:t>
            </a:r>
          </a:p>
        </p:txBody>
      </p:sp>
      <p:sp>
        <p:nvSpPr>
          <p:cNvPr id="35936" name="Rectangle 101" descr="Wide upward diagonal"/>
          <p:cNvSpPr>
            <a:spLocks noChangeArrowheads="1"/>
          </p:cNvSpPr>
          <p:nvPr/>
        </p:nvSpPr>
        <p:spPr bwMode="auto">
          <a:xfrm>
            <a:off x="5943600" y="3048000"/>
            <a:ext cx="457200" cy="228600"/>
          </a:xfrm>
          <a:prstGeom prst="rect">
            <a:avLst/>
          </a:prstGeom>
          <a:pattFill prst="wdUpDiag">
            <a:fgClr>
              <a:srgbClr val="009900"/>
            </a:fgClr>
            <a:bgClr>
              <a:srgbClr val="FFFFFF"/>
            </a:bgClr>
          </a:patt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latin typeface="Times New Roman" pitchFamily="18" charset="0"/>
            </a:endParaRPr>
          </a:p>
        </p:txBody>
      </p:sp>
      <p:sp>
        <p:nvSpPr>
          <p:cNvPr id="35937" name="AutoShape 105"/>
          <p:cNvSpPr>
            <a:spLocks noChangeArrowheads="1"/>
          </p:cNvSpPr>
          <p:nvPr/>
        </p:nvSpPr>
        <p:spPr bwMode="auto">
          <a:xfrm>
            <a:off x="5715000" y="3276600"/>
            <a:ext cx="152400" cy="685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38" name="AutoShape 106"/>
          <p:cNvSpPr>
            <a:spLocks noChangeArrowheads="1"/>
          </p:cNvSpPr>
          <p:nvPr/>
        </p:nvSpPr>
        <p:spPr bwMode="auto">
          <a:xfrm>
            <a:off x="7315200" y="4191000"/>
            <a:ext cx="152400" cy="3048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939" name="Rectangle 101"/>
          <p:cNvSpPr>
            <a:spLocks noChangeArrowheads="1"/>
          </p:cNvSpPr>
          <p:nvPr/>
        </p:nvSpPr>
        <p:spPr bwMode="auto">
          <a:xfrm>
            <a:off x="457200" y="4495800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>
                <a:solidFill>
                  <a:schemeClr val="bg1"/>
                </a:solidFill>
                <a:latin typeface="Calibri" pitchFamily="34" charset="0"/>
              </a:rPr>
              <a:t>AVHRR (GAC) 1982-1999 + 2003-2006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alibri" pitchFamily="34" charset="0"/>
              </a:rPr>
              <a:t>MODIS (MO(Y)D09 CMG) 2000-present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alibri" pitchFamily="34" charset="0"/>
              </a:rPr>
              <a:t>VIIRS 2010 – 2020</a:t>
            </a:r>
          </a:p>
          <a:p>
            <a:pPr lvl="1"/>
            <a:r>
              <a:rPr lang="en-US">
                <a:solidFill>
                  <a:schemeClr val="bg1"/>
                </a:solidFill>
                <a:latin typeface="Calibri" pitchFamily="34" charset="0"/>
              </a:rPr>
              <a:t>SPOT VEGETATION 1999-2000</a:t>
            </a:r>
          </a:p>
        </p:txBody>
      </p:sp>
      <p:sp>
        <p:nvSpPr>
          <p:cNvPr id="35940" name="Rectangle 102"/>
          <p:cNvSpPr>
            <a:spLocks noChangeArrowheads="1"/>
          </p:cNvSpPr>
          <p:nvPr/>
        </p:nvSpPr>
        <p:spPr bwMode="auto">
          <a:xfrm>
            <a:off x="1447800" y="5791200"/>
            <a:ext cx="6324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2000" i="1">
                <a:latin typeface="Calibri" pitchFamily="34" charset="0"/>
              </a:rPr>
              <a:t>Emphasis on data consistency – characterization  rather than degrading/smoothing the data  </a:t>
            </a:r>
          </a:p>
          <a:p>
            <a:pPr lvl="1">
              <a:buFontTx/>
              <a:buChar char="•"/>
            </a:pPr>
            <a:r>
              <a:rPr lang="en-US" sz="2000" i="1">
                <a:latin typeface="Calibri" pitchFamily="34" charset="0"/>
              </a:rPr>
              <a:t>Calibration, Atmospheric Correction, BRDF Correction</a:t>
            </a:r>
          </a:p>
        </p:txBody>
      </p:sp>
      <p:sp>
        <p:nvSpPr>
          <p:cNvPr id="35941" name="Text Box 75"/>
          <p:cNvSpPr txBox="1">
            <a:spLocks noChangeArrowheads="1"/>
          </p:cNvSpPr>
          <p:nvPr/>
        </p:nvSpPr>
        <p:spPr bwMode="auto">
          <a:xfrm>
            <a:off x="3200400" y="3352800"/>
            <a:ext cx="14525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Times New Roman" pitchFamily="18" charset="0"/>
              </a:rPr>
              <a:t>VEGETATION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0"/>
            <a:ext cx="8077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ESDR of Global Forest Cover Change</a:t>
            </a:r>
            <a:r>
              <a:rPr lang="en-US" sz="4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NASA </a:t>
            </a:r>
            <a:r>
              <a:rPr lang="en-US" sz="2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MEaSUREs</a:t>
            </a:r>
            <a:r>
              <a:rPr lang="en-US" sz="2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Project (PI:  JRG Townshend, UMD)</a:t>
            </a:r>
            <a:r>
              <a:rPr lang="en-US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305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sz="2000" b="1" kern="0" dirty="0">
                <a:latin typeface="+mn-lt"/>
                <a:cs typeface="SimSun" pitchFamily="2" charset="-122"/>
              </a:rPr>
              <a:t>Global 30m forest cover change </a:t>
            </a:r>
            <a:r>
              <a:rPr lang="en-US" altLang="zh-CN" sz="2000" kern="0" dirty="0">
                <a:latin typeface="+mn-lt"/>
                <a:cs typeface="SimSun" pitchFamily="2" charset="-122"/>
              </a:rPr>
              <a:t>from </a:t>
            </a:r>
            <a:r>
              <a:rPr lang="en-US" altLang="zh-CN" sz="2000" kern="0" dirty="0" err="1">
                <a:latin typeface="+mn-lt"/>
                <a:cs typeface="SimSun" pitchFamily="2" charset="-122"/>
              </a:rPr>
              <a:t>Landsat</a:t>
            </a:r>
            <a:r>
              <a:rPr lang="en-US" altLang="zh-CN" sz="2000" kern="0" dirty="0">
                <a:latin typeface="+mn-lt"/>
                <a:cs typeface="SimSun" pitchFamily="2" charset="-122"/>
              </a:rPr>
              <a:t> decadal data (1990, 2000, 2005)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i="1" kern="0" dirty="0">
                <a:latin typeface="+mn-lt"/>
                <a:cs typeface="SimSun" pitchFamily="2" charset="-122"/>
              </a:rPr>
              <a:t>Forest fragmentation analysis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i="1" kern="0" dirty="0">
                <a:latin typeface="+mn-lt"/>
                <a:cs typeface="SimSun" pitchFamily="2" charset="-122"/>
              </a:rPr>
              <a:t>Protected area subsets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sz="2000" b="1" kern="0" dirty="0">
                <a:latin typeface="+mn-lt"/>
                <a:cs typeface="SimSun" pitchFamily="2" charset="-122"/>
              </a:rPr>
              <a:t>Global surface reflectance </a:t>
            </a:r>
            <a:r>
              <a:rPr lang="en-US" altLang="zh-CN" sz="2000" kern="0" dirty="0">
                <a:latin typeface="+mn-lt"/>
                <a:cs typeface="SimSun" pitchFamily="2" charset="-122"/>
              </a:rPr>
              <a:t>from </a:t>
            </a:r>
            <a:r>
              <a:rPr lang="en-US" altLang="zh-CN" sz="2000" kern="0" dirty="0" err="1">
                <a:latin typeface="+mn-lt"/>
                <a:cs typeface="SimSun" pitchFamily="2" charset="-122"/>
              </a:rPr>
              <a:t>Landsat</a:t>
            </a:r>
            <a:r>
              <a:rPr lang="en-US" altLang="zh-CN" sz="2000" kern="0" dirty="0">
                <a:latin typeface="+mn-lt"/>
                <a:cs typeface="SimSun" pitchFamily="2" charset="-122"/>
              </a:rPr>
              <a:t> (1990, 2000, 2005)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altLang="zh-CN" sz="2000" b="1" kern="0" dirty="0">
                <a:latin typeface="+mn-lt"/>
                <a:cs typeface="SimSun" pitchFamily="2" charset="-122"/>
              </a:rPr>
              <a:t>Global 250-m MODIS vegetation continuous field (VCF) </a:t>
            </a:r>
            <a:r>
              <a:rPr lang="en-US" altLang="zh-CN" sz="2000" kern="0" dirty="0">
                <a:latin typeface="+mn-lt"/>
                <a:cs typeface="SimSun" pitchFamily="2" charset="-122"/>
              </a:rPr>
              <a:t>harmonized with high-resolution forest cover change</a:t>
            </a:r>
          </a:p>
        </p:txBody>
      </p:sp>
      <p:pic>
        <p:nvPicPr>
          <p:cNvPr id="37891" name="Picture 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6624638" cy="3048000"/>
          </a:xfrm>
          <a:prstGeom prst="rect">
            <a:avLst/>
          </a:prstGeom>
          <a:solidFill>
            <a:srgbClr val="88C0D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1219200" y="2895600"/>
            <a:ext cx="4572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When complete, the database will contain about 11,000 terabytes of data distributed among seven archiving centres around the US. The largest commercial databases hold 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gigabytes</a:t>
            </a:r>
            <a:r>
              <a:rPr lang="en-US" sz="2000">
                <a:latin typeface="Calibri" pitchFamily="34" charset="0"/>
              </a:rPr>
              <a:t> of data</a:t>
            </a:r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1219200" y="533400"/>
            <a:ext cx="5889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Plans for massive NASA database 'too vague'</a:t>
            </a:r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9200" y="1447800"/>
            <a:ext cx="457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NASA came under fire last week over its plans for an Earth observation database which would be the largest database ever developed by a civilian agency.</a:t>
            </a:r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1219200" y="228600"/>
            <a:ext cx="285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New Scientist</a:t>
            </a:r>
            <a:r>
              <a:rPr lang="en-US">
                <a:latin typeface="Calibri" pitchFamily="34" charset="0"/>
              </a:rPr>
              <a:t>, March 7 1992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219200" y="3581400"/>
            <a:ext cx="7391400" cy="2466975"/>
            <a:chOff x="1219200" y="3581400"/>
            <a:chExt cx="7391400" cy="2466439"/>
          </a:xfrm>
        </p:grpSpPr>
        <p:pic>
          <p:nvPicPr>
            <p:cNvPr id="15366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8400" y="3581400"/>
              <a:ext cx="2362200" cy="2238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Rectangle 11"/>
            <p:cNvSpPr>
              <a:spLocks noChangeArrowheads="1"/>
            </p:cNvSpPr>
            <p:nvPr/>
          </p:nvSpPr>
          <p:spPr bwMode="auto">
            <a:xfrm>
              <a:off x="1219200" y="4724400"/>
              <a:ext cx="457200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latin typeface="Calibri" pitchFamily="34" charset="0"/>
                </a:rPr>
                <a:t>NASA's director of modelling, data and information systems, Dixon Butler, says: 'It is a significant challenge, but it is not beyond the state of the art.'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629400"/>
            <a:ext cx="2984500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Earth Science Division - Science Mission Directorate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 algn="ctr">
              <a:defRPr/>
            </a:pPr>
            <a:r>
              <a:rPr lang="en-US"/>
              <a:t>Page </a:t>
            </a:r>
            <a:fld id="{A7816A0C-7D1E-4AD5-97E1-E27D1892F0C0}" type="slidenum">
              <a:rPr lang="en-US"/>
              <a:pPr algn="ctr">
                <a:defRPr/>
              </a:pPr>
              <a:t>20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95600" y="0"/>
            <a:ext cx="624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sz="2800" b="1" kern="0">
                <a:latin typeface="Arial" pitchFamily="-109" charset="0"/>
                <a:ea typeface="+mj-ea"/>
                <a:cs typeface="+mj-cs"/>
              </a:rPr>
              <a:t>Cryosphere/Hydrology</a:t>
            </a:r>
          </a:p>
        </p:txBody>
      </p:sp>
      <p:graphicFrame>
        <p:nvGraphicFramePr>
          <p:cNvPr id="5" name="Group 255"/>
          <p:cNvGraphicFramePr>
            <a:graphicFrameLocks/>
          </p:cNvGraphicFramePr>
          <p:nvPr/>
        </p:nvGraphicFramePr>
        <p:xfrm>
          <a:off x="228600" y="762000"/>
          <a:ext cx="8686800" cy="5605156"/>
        </p:xfrm>
        <a:graphic>
          <a:graphicData uri="http://schemas.openxmlformats.org/drawingml/2006/table">
            <a:tbl>
              <a:tblPr/>
              <a:tblGrid>
                <a:gridCol w="1363663"/>
                <a:gridCol w="1363662"/>
                <a:gridCol w="1889125"/>
                <a:gridCol w="407035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PI First name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PI Last name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Organization 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Title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Ian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Joughin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Applied Physics Lab, University of Washington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Greenland Ice Mapping Project: Measuring rapid changes in ice flow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John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Kimball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Flathead Lake Biological Station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An Earth System Data Record for Land Surface Freeze-Thaw State:  Quantifying Terrestrial Water Mobility Constraints to Global Ecosystem Processes.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Ronald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Kwok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Jet Propulsion Laboratory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ESDR of small-scale kinematics of Arctic Ocean sea ice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Eric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Rignot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Jet Propulsion Laboratory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Ice Velocity Mapping of the Great Ice Sheets: Antarctica.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David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Robinson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Rutgers University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Development of Northern Hemisphere Snow and Ice Climate Data Records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Kyle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McDonald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Jet Propulsion Laboratory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An Inundated Wetlands Earth System Data Record: Global Monitoring of Wetland Extent and Dynamics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109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Eric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Wood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Princeton University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Developing consistent Earth System Data Records for the global terrestrial water cycle.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0" y="1752600"/>
            <a:ext cx="8839200" cy="12192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4953000"/>
            <a:ext cx="8839200" cy="10668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earch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1143000"/>
            <a:ext cx="25717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1" dir="2700000" algn="tl" rotWithShape="0">
              <a:srgbClr val="808080">
                <a:alpha val="29999"/>
              </a:srgbClr>
            </a:outerShdw>
          </a:effectLst>
        </p:spPr>
      </p:pic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514600"/>
            <a:ext cx="4343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9" name="Group 6"/>
          <p:cNvGrpSpPr>
            <a:grpSpLocks/>
          </p:cNvGrpSpPr>
          <p:nvPr/>
        </p:nvGrpSpPr>
        <p:grpSpPr bwMode="auto">
          <a:xfrm>
            <a:off x="2286000" y="4343400"/>
            <a:ext cx="2590800" cy="1524000"/>
            <a:chOff x="288" y="2496"/>
            <a:chExt cx="1824" cy="1152"/>
          </a:xfrm>
        </p:grpSpPr>
        <p:sp>
          <p:nvSpPr>
            <p:cNvPr id="39991" name="Rectangle 7"/>
            <p:cNvSpPr>
              <a:spLocks noChangeArrowheads="1"/>
            </p:cNvSpPr>
            <p:nvPr/>
          </p:nvSpPr>
          <p:spPr bwMode="auto">
            <a:xfrm>
              <a:off x="288" y="2496"/>
              <a:ext cx="1824" cy="1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9992" name="Picture 8" descr="Amazon_2006_01_cropped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" y="2644"/>
              <a:ext cx="412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3" name="Picture 9" descr="Amazon_2006_04_cropped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3" y="2644"/>
              <a:ext cx="412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4" name="Picture 10" descr="Amazon_2006_07_cropped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0" y="2644"/>
              <a:ext cx="412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5" name="Picture 11" descr="Amazon_2006_10_cropped"/>
            <p:cNvPicPr preferRelativeResize="0"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37" y="2644"/>
              <a:ext cx="413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6" name="Picture 12" descr="Amazon_2007_01_cropped"/>
            <p:cNvPicPr preferRelativeResize="0"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" y="3069"/>
              <a:ext cx="412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7" name="Picture 13" descr="Amazon_2007_04_cropped"/>
            <p:cNvPicPr preferRelativeResize="0"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85" y="3069"/>
              <a:ext cx="412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8" name="Picture 14" descr="Amazon_2007_10_cropped"/>
            <p:cNvPicPr preferRelativeResize="0"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37" y="3069"/>
              <a:ext cx="413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9999" name="Picture 15" descr="Amazon_2007_07_cropped"/>
            <p:cNvPicPr preferRelativeResize="0"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12" y="3069"/>
              <a:ext cx="412" cy="40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0000" name="Picture 16" descr="color_bar_cropped"/>
            <p:cNvPicPr preferRelativeResize="0"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09" y="3503"/>
              <a:ext cx="591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152400" y="4267200"/>
            <a:ext cx="2286000" cy="2286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-152400" y="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latin typeface="Comic Sans MS" pitchFamily="66" charset="0"/>
              </a:rPr>
              <a:t>An Inundated Wetlands Earth System Data Record: </a:t>
            </a:r>
            <a:br>
              <a:rPr lang="en-US" sz="2400" b="1">
                <a:latin typeface="Comic Sans MS" pitchFamily="66" charset="0"/>
              </a:rPr>
            </a:br>
            <a:r>
              <a:rPr lang="en-US" sz="2400" b="1">
                <a:latin typeface="Comic Sans MS" pitchFamily="66" charset="0"/>
              </a:rPr>
              <a:t>Global Monitoring of Wetland Extent and Dynamics </a:t>
            </a:r>
            <a:br>
              <a:rPr lang="en-US" sz="2400" b="1">
                <a:latin typeface="Comic Sans MS" pitchFamily="66" charset="0"/>
              </a:rPr>
            </a:br>
            <a:r>
              <a:rPr lang="en-US" b="1">
                <a:latin typeface="Comic Sans MS" pitchFamily="66" charset="0"/>
              </a:rPr>
              <a:t>Kyle C. McDonald (JPL/Caltech; PI) kyle.mcdonald@jpl.nasa.gov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/>
        </p:nvSpPr>
        <p:spPr bwMode="auto">
          <a:xfrm>
            <a:off x="0" y="1066800"/>
            <a:ext cx="6705600" cy="1143000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eaLnBrk="0" hangingPunct="0">
              <a:buFont typeface="Arial" charset="0"/>
              <a:buNone/>
              <a:defRPr/>
            </a:pPr>
            <a:r>
              <a:rPr lang="en-US" sz="1200" b="1">
                <a:solidFill>
                  <a:srgbClr val="000000"/>
                </a:solidFill>
                <a:latin typeface="Comic Sans MS" pitchFamily="66" charset="0"/>
                <a:ea typeface="Osaka" pitchFamily="-108" charset="-128"/>
              </a:rPr>
              <a:t>Science Products: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Osaka" pitchFamily="-108" charset="-128"/>
              </a:rPr>
              <a:t> Inundated wetland area (swath-by-swath)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Osaka" pitchFamily="-108" charset="-128"/>
              </a:rPr>
              <a:t> Principal wetland vegetation classes (non-vegetated, herbaceous, shrub, woodland, forest)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Osaka" pitchFamily="-108" charset="-128"/>
              </a:rPr>
              <a:t> Seasonally based summary products describing timing and extent of wetland inundation 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Osaka" pitchFamily="-108" charset="-128"/>
              </a:rPr>
              <a:t> Global data sets of inundated area fraction at 25 km postings and high temporal fidelity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en-US" sz="1200">
                <a:solidFill>
                  <a:srgbClr val="000000"/>
                </a:solidFill>
                <a:latin typeface="Comic Sans MS" pitchFamily="66" charset="0"/>
                <a:ea typeface="Osaka" pitchFamily="-108" charset="-128"/>
              </a:rPr>
              <a:t> Production is phased according to ALOS Kyoto &amp; Carbon Initiative data acquisitions</a:t>
            </a:r>
          </a:p>
        </p:txBody>
      </p:sp>
      <p:pic>
        <p:nvPicPr>
          <p:cNvPr id="39943" name="Picture 20" descr="191207_200308_050508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81800" y="4343400"/>
            <a:ext cx="10556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Rectangle 21"/>
          <p:cNvSpPr>
            <a:spLocks noChangeArrowheads="1"/>
          </p:cNvSpPr>
          <p:nvPr/>
        </p:nvSpPr>
        <p:spPr bwMode="auto">
          <a:xfrm>
            <a:off x="152400" y="6553200"/>
            <a:ext cx="891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i="1">
                <a:cs typeface="Times New Roman" pitchFamily="18" charset="0"/>
              </a:rPr>
              <a:t>This work was carried out at the Jet Propulsion Laboratory, California Institute of Technology under contract with the National Aeronautics and Space Administration. </a:t>
            </a:r>
          </a:p>
          <a:p>
            <a:pPr eaLnBrk="0" hangingPunct="0"/>
            <a:r>
              <a:rPr lang="en-GB" sz="800" i="1">
                <a:cs typeface="Times New Roman" pitchFamily="18" charset="0"/>
              </a:rPr>
              <a:t>This work has been undertaken in part within the framework of the JAXA ALOS Kyoto &amp; Carbon Initiative. PALSAR data were provided by JAXA EORC   (McDonald et al 2010)</a:t>
            </a:r>
            <a:endParaRPr lang="en-US" sz="800" i="1">
              <a:ea typeface="宋体"/>
              <a:cs typeface="宋体"/>
            </a:endParaRPr>
          </a:p>
        </p:txBody>
      </p:sp>
      <p:pic>
        <p:nvPicPr>
          <p:cNvPr id="39945" name="Picture 2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5573713"/>
            <a:ext cx="914400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3"/>
          <p:cNvPicPr>
            <a:picLocks noChangeAspect="1" noChangeArrowheads="1"/>
          </p:cNvPicPr>
          <p:nvPr/>
        </p:nvPicPr>
        <p:blipFill>
          <a:blip r:embed="rId15"/>
          <a:srcRect l="-2528" t="47200"/>
          <a:stretch>
            <a:fillRect/>
          </a:stretch>
        </p:blipFill>
        <p:spPr bwMode="auto">
          <a:xfrm>
            <a:off x="4876800" y="3581400"/>
            <a:ext cx="1524000" cy="1484313"/>
          </a:xfrm>
          <a:prstGeom prst="rect">
            <a:avLst/>
          </a:prstGeom>
          <a:noFill/>
          <a:ln w="25527">
            <a:solidFill>
              <a:srgbClr val="000000"/>
            </a:solidFill>
            <a:miter lim="800000"/>
            <a:headEnd/>
            <a:tailEnd/>
          </a:ln>
        </p:spPr>
      </p:pic>
      <p:grpSp>
        <p:nvGrpSpPr>
          <p:cNvPr id="39947" name="Group 24"/>
          <p:cNvGrpSpPr>
            <a:grpSpLocks/>
          </p:cNvGrpSpPr>
          <p:nvPr/>
        </p:nvGrpSpPr>
        <p:grpSpPr bwMode="auto">
          <a:xfrm>
            <a:off x="8077200" y="2987675"/>
            <a:ext cx="990600" cy="3565525"/>
            <a:chOff x="5088" y="1882"/>
            <a:chExt cx="624" cy="2246"/>
          </a:xfrm>
        </p:grpSpPr>
        <p:pic>
          <p:nvPicPr>
            <p:cNvPr id="39989" name="Picture 25" descr="africa18av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88" y="1882"/>
              <a:ext cx="624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90" name="Oval 26"/>
            <p:cNvSpPr>
              <a:spLocks noChangeArrowheads="1"/>
            </p:cNvSpPr>
            <p:nvPr/>
          </p:nvSpPr>
          <p:spPr bwMode="auto">
            <a:xfrm>
              <a:off x="5088" y="2267"/>
              <a:ext cx="296" cy="19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48" name="Group 27"/>
          <p:cNvGrpSpPr>
            <a:grpSpLocks/>
          </p:cNvGrpSpPr>
          <p:nvPr/>
        </p:nvGrpSpPr>
        <p:grpSpPr bwMode="auto">
          <a:xfrm>
            <a:off x="381000" y="2514600"/>
            <a:ext cx="1828800" cy="1676400"/>
            <a:chOff x="96" y="1582"/>
            <a:chExt cx="1056" cy="962"/>
          </a:xfrm>
        </p:grpSpPr>
        <p:pic>
          <p:nvPicPr>
            <p:cNvPr id="39977" name="Picture 28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01" y="1602"/>
              <a:ext cx="1008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8" name="Picture 2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69" y="1602"/>
              <a:ext cx="44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9" name="Rectangle 30"/>
            <p:cNvSpPr>
              <a:spLocks noChangeArrowheads="1"/>
            </p:cNvSpPr>
            <p:nvPr/>
          </p:nvSpPr>
          <p:spPr bwMode="auto">
            <a:xfrm>
              <a:off x="1059" y="1976"/>
              <a:ext cx="54" cy="563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0" name="Rectangle 31"/>
            <p:cNvSpPr>
              <a:spLocks noChangeArrowheads="1"/>
            </p:cNvSpPr>
            <p:nvPr/>
          </p:nvSpPr>
          <p:spPr bwMode="auto">
            <a:xfrm>
              <a:off x="456" y="2315"/>
              <a:ext cx="319" cy="22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1" name="Rectangle 32"/>
            <p:cNvSpPr>
              <a:spLocks noChangeArrowheads="1"/>
            </p:cNvSpPr>
            <p:nvPr/>
          </p:nvSpPr>
          <p:spPr bwMode="auto">
            <a:xfrm>
              <a:off x="775" y="2437"/>
              <a:ext cx="320" cy="10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2" name="Rectangle 33"/>
            <p:cNvSpPr>
              <a:spLocks noChangeArrowheads="1"/>
            </p:cNvSpPr>
            <p:nvPr/>
          </p:nvSpPr>
          <p:spPr bwMode="auto">
            <a:xfrm>
              <a:off x="777" y="1979"/>
              <a:ext cx="319" cy="224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3" name="Line 34"/>
            <p:cNvSpPr>
              <a:spLocks noChangeShapeType="1"/>
            </p:cNvSpPr>
            <p:nvPr/>
          </p:nvSpPr>
          <p:spPr bwMode="auto">
            <a:xfrm>
              <a:off x="103" y="2531"/>
              <a:ext cx="35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4" name="Rectangle 35"/>
            <p:cNvSpPr>
              <a:spLocks noChangeArrowheads="1"/>
            </p:cNvSpPr>
            <p:nvPr/>
          </p:nvSpPr>
          <p:spPr bwMode="auto">
            <a:xfrm>
              <a:off x="862" y="2127"/>
              <a:ext cx="252" cy="6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5" name="Rectangle 36"/>
            <p:cNvSpPr>
              <a:spLocks noChangeArrowheads="1"/>
            </p:cNvSpPr>
            <p:nvPr/>
          </p:nvSpPr>
          <p:spPr bwMode="auto">
            <a:xfrm>
              <a:off x="471" y="2326"/>
              <a:ext cx="326" cy="212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6" name="Rectangle 37"/>
            <p:cNvSpPr>
              <a:spLocks noChangeArrowheads="1"/>
            </p:cNvSpPr>
            <p:nvPr/>
          </p:nvSpPr>
          <p:spPr bwMode="auto">
            <a:xfrm>
              <a:off x="780" y="2464"/>
              <a:ext cx="330" cy="7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7" name="Rectangle 38"/>
            <p:cNvSpPr>
              <a:spLocks noChangeArrowheads="1"/>
            </p:cNvSpPr>
            <p:nvPr/>
          </p:nvSpPr>
          <p:spPr bwMode="auto">
            <a:xfrm>
              <a:off x="1118" y="1582"/>
              <a:ext cx="34" cy="33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88" name="Rectangle 39"/>
            <p:cNvSpPr>
              <a:spLocks noChangeArrowheads="1"/>
            </p:cNvSpPr>
            <p:nvPr/>
          </p:nvSpPr>
          <p:spPr bwMode="auto">
            <a:xfrm>
              <a:off x="96" y="1599"/>
              <a:ext cx="1019" cy="94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9949" name="Picture 4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77200" y="228600"/>
            <a:ext cx="9906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41" descr="ALOS_COVER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733925" y="5257800"/>
            <a:ext cx="1057275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51" name="Picture 42" descr="surgut_palsar_amsr_and_fits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667000" y="5486400"/>
            <a:ext cx="1143000" cy="900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52" name="Picture 43" descr="july11_06_dectree_v3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019800" y="5486400"/>
            <a:ext cx="400050" cy="9144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53" name="Picture 44" descr="yukondelta PALSAR class, our slope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362200" y="3276600"/>
            <a:ext cx="53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4" name="Text Box 45"/>
          <p:cNvSpPr txBox="1">
            <a:spLocks noChangeArrowheads="1"/>
          </p:cNvSpPr>
          <p:nvPr/>
        </p:nvSpPr>
        <p:spPr bwMode="auto">
          <a:xfrm>
            <a:off x="2193925" y="2247900"/>
            <a:ext cx="241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ALOS ScanSAR Focus Regions</a:t>
            </a:r>
          </a:p>
        </p:txBody>
      </p:sp>
      <p:sp>
        <p:nvSpPr>
          <p:cNvPr id="39955" name="Text Box 46"/>
          <p:cNvSpPr txBox="1">
            <a:spLocks noChangeArrowheads="1"/>
          </p:cNvSpPr>
          <p:nvPr/>
        </p:nvSpPr>
        <p:spPr bwMode="auto">
          <a:xfrm>
            <a:off x="228600" y="22399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Boreal Wetlands:JERS</a:t>
            </a:r>
          </a:p>
        </p:txBody>
      </p:sp>
      <p:sp>
        <p:nvSpPr>
          <p:cNvPr id="39956" name="Rectangle 47"/>
          <p:cNvSpPr>
            <a:spLocks noChangeArrowheads="1"/>
          </p:cNvSpPr>
          <p:nvPr/>
        </p:nvSpPr>
        <p:spPr bwMode="auto">
          <a:xfrm>
            <a:off x="2362200" y="3276600"/>
            <a:ext cx="533400" cy="838200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Text Box 48"/>
          <p:cNvSpPr txBox="1">
            <a:spLocks noChangeArrowheads="1"/>
          </p:cNvSpPr>
          <p:nvPr/>
        </p:nvSpPr>
        <p:spPr bwMode="auto">
          <a:xfrm>
            <a:off x="2286000" y="2743200"/>
            <a:ext cx="106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omic Sans MS" pitchFamily="66" charset="0"/>
              </a:rPr>
              <a:t>Boreal Wetlands:</a:t>
            </a:r>
          </a:p>
          <a:p>
            <a:r>
              <a:rPr lang="en-US" sz="1000" b="1">
                <a:latin typeface="Comic Sans MS" pitchFamily="66" charset="0"/>
              </a:rPr>
              <a:t>PALSAR</a:t>
            </a:r>
          </a:p>
        </p:txBody>
      </p:sp>
      <p:sp>
        <p:nvSpPr>
          <p:cNvPr id="39958" name="Text Box 49"/>
          <p:cNvSpPr txBox="1">
            <a:spLocks noChangeArrowheads="1"/>
          </p:cNvSpPr>
          <p:nvPr/>
        </p:nvSpPr>
        <p:spPr bwMode="auto">
          <a:xfrm>
            <a:off x="152400" y="4221163"/>
            <a:ext cx="228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Amazon: PALSAR ScanSAR</a:t>
            </a:r>
          </a:p>
        </p:txBody>
      </p:sp>
      <p:pic>
        <p:nvPicPr>
          <p:cNvPr id="39959" name="Picture 50" descr="3path_mayjunaug_12arcsec_masked_edgemasked_pn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295400" y="4419600"/>
            <a:ext cx="1138238" cy="2057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sp>
        <p:nvSpPr>
          <p:cNvPr id="39960" name="Rectangle 51"/>
          <p:cNvSpPr>
            <a:spLocks noChangeArrowheads="1"/>
          </p:cNvSpPr>
          <p:nvPr/>
        </p:nvSpPr>
        <p:spPr bwMode="auto">
          <a:xfrm>
            <a:off x="1295400" y="4495800"/>
            <a:ext cx="1066800" cy="1981200"/>
          </a:xfrm>
          <a:prstGeom prst="rect">
            <a:avLst/>
          </a:prstGeom>
          <a:noFill/>
          <a:ln w="508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61" name="Group 52"/>
          <p:cNvGrpSpPr>
            <a:grpSpLocks/>
          </p:cNvGrpSpPr>
          <p:nvPr/>
        </p:nvGrpSpPr>
        <p:grpSpPr bwMode="auto">
          <a:xfrm>
            <a:off x="304800" y="4953000"/>
            <a:ext cx="838200" cy="709613"/>
            <a:chOff x="96" y="2928"/>
            <a:chExt cx="528" cy="447"/>
          </a:xfrm>
        </p:grpSpPr>
        <p:pic>
          <p:nvPicPr>
            <p:cNvPr id="39975" name="Picture 53" descr="new_mamiraua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96" y="2928"/>
              <a:ext cx="528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6" name="Rectangle 54"/>
            <p:cNvSpPr>
              <a:spLocks noChangeArrowheads="1"/>
            </p:cNvSpPr>
            <p:nvPr/>
          </p:nvSpPr>
          <p:spPr bwMode="auto">
            <a:xfrm>
              <a:off x="96" y="2928"/>
              <a:ext cx="528" cy="432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962" name="Group 55"/>
          <p:cNvGrpSpPr>
            <a:grpSpLocks/>
          </p:cNvGrpSpPr>
          <p:nvPr/>
        </p:nvGrpSpPr>
        <p:grpSpPr bwMode="auto">
          <a:xfrm>
            <a:off x="228600" y="5715000"/>
            <a:ext cx="914400" cy="785813"/>
            <a:chOff x="48" y="3441"/>
            <a:chExt cx="576" cy="495"/>
          </a:xfrm>
        </p:grpSpPr>
        <p:pic>
          <p:nvPicPr>
            <p:cNvPr id="39973" name="Picture 56" descr="new_cabal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8" y="3441"/>
              <a:ext cx="576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74" name="Rectangle 57"/>
            <p:cNvSpPr>
              <a:spLocks noChangeArrowheads="1"/>
            </p:cNvSpPr>
            <p:nvPr/>
          </p:nvSpPr>
          <p:spPr bwMode="auto">
            <a:xfrm>
              <a:off x="48" y="3441"/>
              <a:ext cx="576" cy="480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63" name="Text Box 58"/>
          <p:cNvSpPr txBox="1">
            <a:spLocks noChangeArrowheads="1"/>
          </p:cNvSpPr>
          <p:nvPr/>
        </p:nvSpPr>
        <p:spPr bwMode="auto">
          <a:xfrm>
            <a:off x="152400" y="4403725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omic Sans MS" pitchFamily="66" charset="0"/>
              </a:rPr>
              <a:t>Inundation </a:t>
            </a:r>
          </a:p>
          <a:p>
            <a:r>
              <a:rPr lang="en-US" sz="1000" b="1">
                <a:latin typeface="Comic Sans MS" pitchFamily="66" charset="0"/>
              </a:rPr>
              <a:t>Timing:</a:t>
            </a:r>
          </a:p>
          <a:p>
            <a:r>
              <a:rPr lang="en-US" sz="1000" b="1">
                <a:latin typeface="Comic Sans MS" pitchFamily="66" charset="0"/>
              </a:rPr>
              <a:t>ALOS ScanSAR</a:t>
            </a:r>
          </a:p>
        </p:txBody>
      </p:sp>
      <p:sp>
        <p:nvSpPr>
          <p:cNvPr id="39964" name="Text Box 59"/>
          <p:cNvSpPr txBox="1">
            <a:spLocks noChangeArrowheads="1"/>
          </p:cNvSpPr>
          <p:nvPr/>
        </p:nvSpPr>
        <p:spPr bwMode="auto">
          <a:xfrm>
            <a:off x="6553200" y="388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Africa: ScanSAR Inundation Mapping</a:t>
            </a:r>
          </a:p>
        </p:txBody>
      </p:sp>
      <p:sp>
        <p:nvSpPr>
          <p:cNvPr id="39965" name="Text Box 60"/>
          <p:cNvSpPr txBox="1">
            <a:spLocks noChangeArrowheads="1"/>
          </p:cNvSpPr>
          <p:nvPr/>
        </p:nvSpPr>
        <p:spPr bwMode="auto">
          <a:xfrm>
            <a:off x="2865438" y="4114800"/>
            <a:ext cx="2011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Comic Sans MS" pitchFamily="66" charset="0"/>
              </a:rPr>
              <a:t>Inundated Area Fraction</a:t>
            </a:r>
          </a:p>
        </p:txBody>
      </p:sp>
      <p:sp>
        <p:nvSpPr>
          <p:cNvPr id="39966" name="Text Box 61"/>
          <p:cNvSpPr txBox="1">
            <a:spLocks noChangeArrowheads="1"/>
          </p:cNvSpPr>
          <p:nvPr/>
        </p:nvSpPr>
        <p:spPr bwMode="auto">
          <a:xfrm>
            <a:off x="3352800" y="617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latin typeface="Comic Sans MS" pitchFamily="66" charset="0"/>
              </a:rPr>
              <a:t>Product Harmonization</a:t>
            </a:r>
          </a:p>
        </p:txBody>
      </p:sp>
      <p:sp>
        <p:nvSpPr>
          <p:cNvPr id="39967" name="Line 62"/>
          <p:cNvSpPr>
            <a:spLocks noChangeShapeType="1"/>
          </p:cNvSpPr>
          <p:nvPr/>
        </p:nvSpPr>
        <p:spPr bwMode="auto">
          <a:xfrm flipH="1">
            <a:off x="5410200" y="4724400"/>
            <a:ext cx="4572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8" name="Line 63"/>
          <p:cNvSpPr>
            <a:spLocks noChangeShapeType="1"/>
          </p:cNvSpPr>
          <p:nvPr/>
        </p:nvSpPr>
        <p:spPr bwMode="auto">
          <a:xfrm flipH="1">
            <a:off x="5410200" y="5715000"/>
            <a:ext cx="609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Line 64"/>
          <p:cNvSpPr>
            <a:spLocks noChangeShapeType="1"/>
          </p:cNvSpPr>
          <p:nvPr/>
        </p:nvSpPr>
        <p:spPr bwMode="auto">
          <a:xfrm flipH="1">
            <a:off x="3810000" y="5791200"/>
            <a:ext cx="14478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70" name="Line 65"/>
          <p:cNvSpPr>
            <a:spLocks noChangeShapeType="1"/>
          </p:cNvSpPr>
          <p:nvPr/>
        </p:nvSpPr>
        <p:spPr bwMode="auto">
          <a:xfrm flipH="1">
            <a:off x="7848600" y="3886200"/>
            <a:ext cx="4572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Text Box 66"/>
          <p:cNvSpPr txBox="1">
            <a:spLocks noChangeArrowheads="1"/>
          </p:cNvSpPr>
          <p:nvPr/>
        </p:nvSpPr>
        <p:spPr bwMode="auto">
          <a:xfrm>
            <a:off x="5867400" y="50895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omic Sans MS" pitchFamily="66" charset="0"/>
              </a:rPr>
              <a:t>Western Siberia</a:t>
            </a:r>
          </a:p>
        </p:txBody>
      </p:sp>
      <p:sp>
        <p:nvSpPr>
          <p:cNvPr id="39972" name="Line 67"/>
          <p:cNvSpPr>
            <a:spLocks noChangeShapeType="1"/>
          </p:cNvSpPr>
          <p:nvPr/>
        </p:nvSpPr>
        <p:spPr bwMode="auto">
          <a:xfrm>
            <a:off x="838200" y="3352800"/>
            <a:ext cx="16002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2286000" y="228600"/>
            <a:ext cx="4533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PI Data Sets from TE Program</a:t>
            </a:r>
          </a:p>
          <a:p>
            <a:endParaRPr lang="en-US" sz="2800" b="1">
              <a:latin typeface="Calibri" pitchFamily="34" charset="0"/>
            </a:endParaRP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81000" y="990600"/>
            <a:ext cx="861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Calibri" pitchFamily="34" charset="0"/>
              </a:rPr>
              <a:t> National Biomass and Carbon Dataset (J. Kellendorfer, WHRC)</a:t>
            </a:r>
          </a:p>
          <a:p>
            <a:pPr>
              <a:buFontTx/>
              <a:buChar char="-"/>
            </a:pPr>
            <a:r>
              <a:rPr lang="en-US" sz="2400">
                <a:latin typeface="Calibri" pitchFamily="34" charset="0"/>
              </a:rPr>
              <a:t> North American ASTER Land Emissivity (S. Hook, JPL)</a:t>
            </a:r>
          </a:p>
          <a:p>
            <a:pPr>
              <a:buFontTx/>
              <a:buChar char="-"/>
            </a:pPr>
            <a:r>
              <a:rPr lang="en-US" sz="2400">
                <a:latin typeface="Calibri" pitchFamily="34" charset="0"/>
              </a:rPr>
              <a:t> North American Forest Dynamics (S. Goward, UMD)</a:t>
            </a:r>
          </a:p>
          <a:p>
            <a:pPr>
              <a:buFontTx/>
              <a:buChar char="-"/>
            </a:pPr>
            <a:r>
              <a:rPr lang="en-US" sz="2400">
                <a:latin typeface="Calibri" pitchFamily="34" charset="0"/>
              </a:rPr>
              <a:t> LEDAPS (J. Masek, GSFC)</a:t>
            </a:r>
          </a:p>
          <a:p>
            <a:pPr>
              <a:buFontTx/>
              <a:buChar char="-"/>
            </a:pPr>
            <a:r>
              <a:rPr lang="en-US" sz="2400">
                <a:latin typeface="Calibri" pitchFamily="34" charset="0"/>
              </a:rPr>
              <a:t> Global Fire Emissions Dataset – GFED (J. Randerson, UCI)</a:t>
            </a:r>
          </a:p>
          <a:p>
            <a:pPr>
              <a:buFontTx/>
              <a:buChar char="-"/>
            </a:pPr>
            <a:r>
              <a:rPr lang="en-US" sz="2400">
                <a:latin typeface="Calibri" pitchFamily="34" charset="0"/>
              </a:rPr>
              <a:t> VULCAN Fossil Fuel Emissions (K. Gurney, Purdue)</a:t>
            </a:r>
          </a:p>
          <a:p>
            <a:r>
              <a:rPr lang="en-US" sz="2400">
                <a:latin typeface="Calibri" pitchFamily="34" charset="0"/>
              </a:rPr>
              <a:t>…</a:t>
            </a:r>
          </a:p>
        </p:txBody>
      </p:sp>
      <p:pic>
        <p:nvPicPr>
          <p:cNvPr id="40963" name="Picture 4" descr="p43r33dmapall_low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4114800"/>
            <a:ext cx="25352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657600"/>
            <a:ext cx="28702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3987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000625"/>
            <a:ext cx="2806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863" y="-114300"/>
            <a:ext cx="9483726" cy="708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18389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NASA</a:t>
            </a:r>
          </a:p>
          <a:p>
            <a:r>
              <a:rPr lang="en-US" sz="2400" b="1" dirty="0" smtClean="0"/>
              <a:t>Earth </a:t>
            </a:r>
          </a:p>
          <a:p>
            <a:r>
              <a:rPr lang="en-US" sz="2400" b="1" dirty="0" smtClean="0"/>
              <a:t>Exchange </a:t>
            </a:r>
          </a:p>
          <a:p>
            <a:r>
              <a:rPr lang="en-US" sz="2400" b="1" dirty="0" smtClean="0"/>
              <a:t>(NEX)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400" b="1" dirty="0" smtClean="0"/>
              <a:t>R. </a:t>
            </a:r>
            <a:r>
              <a:rPr lang="en-US" sz="2400" b="1" dirty="0" err="1" smtClean="0"/>
              <a:t>Nemani</a:t>
            </a:r>
            <a:r>
              <a:rPr lang="en-US" sz="2400" b="1" dirty="0" smtClean="0"/>
              <a:t>,</a:t>
            </a:r>
          </a:p>
          <a:p>
            <a:r>
              <a:rPr lang="en-US" sz="2400" b="1" dirty="0" smtClean="0"/>
              <a:t>NASA ARC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590800" y="381000"/>
            <a:ext cx="405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Issues for Discussion (1/2)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219200"/>
            <a:ext cx="8382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400" b="1">
                <a:latin typeface="Calibri" pitchFamily="34" charset="0"/>
              </a:rPr>
              <a:t>1.   What additional long-term data records (CDRs, ESDRs) need to be created to support the program science goals ?</a:t>
            </a:r>
          </a:p>
          <a:p>
            <a:pPr marL="800100" lvl="1" indent="-342900">
              <a:buFontTx/>
              <a:buChar char="•"/>
            </a:pPr>
            <a:r>
              <a:rPr lang="en-US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what are the priorities for long-term data records?</a:t>
            </a:r>
            <a:r>
              <a:rPr lang="en-US">
                <a:latin typeface="Calibri" pitchFamily="34" charset="0"/>
              </a:rPr>
              <a:t>	</a:t>
            </a:r>
          </a:p>
          <a:p>
            <a:pPr marL="800100" lvl="1" indent="-342900"/>
            <a:r>
              <a:rPr lang="en-US" i="1">
                <a:latin typeface="Calibri" pitchFamily="34" charset="0"/>
              </a:rPr>
              <a:t> 	- Earlier MODIS ST White Papers are moribund</a:t>
            </a:r>
          </a:p>
          <a:p>
            <a:pPr lvl="2"/>
            <a:r>
              <a:rPr lang="en-US" i="1">
                <a:latin typeface="Calibri" pitchFamily="34" charset="0"/>
              </a:rPr>
              <a:t> 	- Need community priorities (ie. from data consumers)</a:t>
            </a:r>
            <a:endParaRPr lang="en-US">
              <a:latin typeface="Calibri" pitchFamily="34" charset="0"/>
            </a:endParaRPr>
          </a:p>
          <a:p>
            <a:pPr marL="800100" lvl="1" indent="-342900">
              <a:buFontTx/>
              <a:buChar char="•"/>
            </a:pPr>
            <a:r>
              <a:rPr lang="en-US" sz="2000">
                <a:latin typeface="Calibri" pitchFamily="34" charset="0"/>
              </a:rPr>
              <a:t> how to update ESDRs that were created during 5-year projects?</a:t>
            </a:r>
          </a:p>
          <a:p>
            <a:pPr marL="800100" lvl="1" indent="-342900">
              <a:buFontTx/>
              <a:buChar char="•"/>
            </a:pPr>
            <a:r>
              <a:rPr lang="en-US" sz="2000">
                <a:latin typeface="Calibri" pitchFamily="34" charset="0"/>
              </a:rPr>
              <a:t> should we link to international (ECV) and/or interagency (CDR) efforts?</a:t>
            </a:r>
          </a:p>
          <a:p>
            <a:pPr marL="342900" indent="-342900"/>
            <a:endParaRPr lang="en-US" sz="2000">
              <a:latin typeface="Calibri" pitchFamily="34" charset="0"/>
            </a:endParaRPr>
          </a:p>
          <a:p>
            <a:pPr marL="342900" indent="-342900"/>
            <a:endParaRPr lang="en-US" sz="1400">
              <a:latin typeface="Calibri" pitchFamily="34" charset="0"/>
            </a:endParaRPr>
          </a:p>
          <a:p>
            <a:pPr marL="342900" indent="-342900"/>
            <a:r>
              <a:rPr lang="en-US" sz="2400" b="1">
                <a:latin typeface="Calibri" pitchFamily="34" charset="0"/>
              </a:rPr>
              <a:t>2. What is the strategy for deciding which existing TE products should be maintained or enhanced?</a:t>
            </a:r>
            <a:r>
              <a:rPr lang="en-US" b="1">
                <a:latin typeface="Calibri" pitchFamily="34" charset="0"/>
              </a:rPr>
              <a:t>  </a:t>
            </a:r>
          </a:p>
          <a:p>
            <a:pPr marL="800100" lvl="1" indent="-342900">
              <a:buFontTx/>
              <a:buChar char="•"/>
            </a:pPr>
            <a:r>
              <a:rPr lang="en-US" sz="2000">
                <a:latin typeface="Calibri" pitchFamily="34" charset="0"/>
              </a:rPr>
              <a:t> EOS standard products</a:t>
            </a:r>
          </a:p>
          <a:p>
            <a:pPr marL="800100" lvl="1" indent="-342900">
              <a:buFontTx/>
              <a:buChar char="•"/>
            </a:pPr>
            <a:r>
              <a:rPr lang="en-US" sz="2000">
                <a:latin typeface="Calibri" pitchFamily="34" charset="0"/>
              </a:rPr>
              <a:t> MEASURES/REASON/ACCESS products</a:t>
            </a:r>
          </a:p>
          <a:p>
            <a:pPr marL="800100" lvl="1" indent="-342900">
              <a:buFontTx/>
              <a:buChar char="•"/>
            </a:pPr>
            <a:r>
              <a:rPr lang="en-US" sz="2000">
                <a:latin typeface="Calibri" pitchFamily="34" charset="0"/>
              </a:rPr>
              <a:t> R&amp;A products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b="1">
              <a:latin typeface="Calibri" pitchFamily="34" charset="0"/>
            </a:endParaRPr>
          </a:p>
          <a:p>
            <a:pPr marL="342900" indent="-342900"/>
            <a:endParaRPr lang="en-US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19200"/>
            <a:ext cx="78486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3.  Access to (and archiving of) airborne data sets (e.g. AVIRIS, LVIS), and higher-level products derived from airborne data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n-lt"/>
              </a:rPr>
              <a:t>4. Are data products as accessible and usable as they need to be?  (e.g. via ECHO, DAAC websites, GCMD, Google).  What additional web services (beyond search/order) are needed by the community?  What does the modeling community need (beyond </a:t>
            </a:r>
            <a:r>
              <a:rPr lang="en-US" sz="2400" b="1" dirty="0" err="1">
                <a:latin typeface="+mn-lt"/>
              </a:rPr>
              <a:t>TimeSat</a:t>
            </a:r>
            <a:r>
              <a:rPr lang="en-US" sz="2400" b="1" dirty="0">
                <a:latin typeface="+mn-lt"/>
              </a:rPr>
              <a:t>)?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en-US" sz="2400" b="1" dirty="0">
                <a:latin typeface="+mn-lt"/>
              </a:rPr>
              <a:t>Future evolution of Earth Science data systems – what are current plans for the Decadal Survey missions?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 </a:t>
            </a: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Terrestrial Ecology Working Group on Data?</a:t>
            </a:r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743200" y="381000"/>
            <a:ext cx="4059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Issues for Discussion (2/2)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3352800" y="3124200"/>
            <a:ext cx="2257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0" y="6629400"/>
            <a:ext cx="2984500" cy="228600"/>
          </a:xfrm>
        </p:spPr>
        <p:txBody>
          <a:bodyPr/>
          <a:lstStyle/>
          <a:p>
            <a:pPr>
              <a:defRPr/>
            </a:pPr>
            <a:r>
              <a:rPr lang="en-US"/>
              <a:t>Earth Science Division - Science Mission Directorate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 algn="ctr">
              <a:defRPr/>
            </a:pPr>
            <a:r>
              <a:rPr lang="en-US"/>
              <a:t>Page </a:t>
            </a:r>
            <a:fld id="{14B602F2-5F63-4C98-8197-EF1CD2E54D08}" type="slidenum">
              <a:rPr lang="en-US"/>
              <a:pPr algn="ctr">
                <a:defRPr/>
              </a:pPr>
              <a:t>27</a:t>
            </a:fld>
            <a:endParaRPr lang="en-US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6038850" y="5969000"/>
            <a:ext cx="2959100" cy="8890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                              Community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06388" y="5946775"/>
            <a:ext cx="5664200" cy="9112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  <a:p>
            <a:pPr algn="ctr"/>
            <a:endParaRPr lang="en-US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Core</a:t>
            </a:r>
          </a:p>
        </p:txBody>
      </p:sp>
      <p:sp>
        <p:nvSpPr>
          <p:cNvPr id="45061" name="Freeform 4"/>
          <p:cNvSpPr>
            <a:spLocks noChangeAspect="1"/>
          </p:cNvSpPr>
          <p:nvPr/>
        </p:nvSpPr>
        <p:spPr bwMode="auto">
          <a:xfrm>
            <a:off x="714375" y="3038475"/>
            <a:ext cx="1673225" cy="1701800"/>
          </a:xfrm>
          <a:custGeom>
            <a:avLst/>
            <a:gdLst>
              <a:gd name="T0" fmla="*/ 2147483647 w 1056"/>
              <a:gd name="T1" fmla="*/ 2147483647 h 1032"/>
              <a:gd name="T2" fmla="*/ 2147483647 w 1056"/>
              <a:gd name="T3" fmla="*/ 0 h 1032"/>
              <a:gd name="T4" fmla="*/ 2147483647 w 1056"/>
              <a:gd name="T5" fmla="*/ 2147483647 h 1032"/>
              <a:gd name="T6" fmla="*/ 2147483647 w 1056"/>
              <a:gd name="T7" fmla="*/ 2147483647 h 1032"/>
              <a:gd name="T8" fmla="*/ 2147483647 w 1056"/>
              <a:gd name="T9" fmla="*/ 2147483647 h 1032"/>
              <a:gd name="T10" fmla="*/ 2147483647 w 1056"/>
              <a:gd name="T11" fmla="*/ 2147483647 h 1032"/>
              <a:gd name="T12" fmla="*/ 2147483647 w 1056"/>
              <a:gd name="T13" fmla="*/ 2147483647 h 1032"/>
              <a:gd name="T14" fmla="*/ 2147483647 w 1056"/>
              <a:gd name="T15" fmla="*/ 2147483647 h 1032"/>
              <a:gd name="T16" fmla="*/ 2147483647 w 1056"/>
              <a:gd name="T17" fmla="*/ 2147483647 h 1032"/>
              <a:gd name="T18" fmla="*/ 2147483647 w 1056"/>
              <a:gd name="T19" fmla="*/ 2147483647 h 1032"/>
              <a:gd name="T20" fmla="*/ 2147483647 w 1056"/>
              <a:gd name="T21" fmla="*/ 2147483647 h 1032"/>
              <a:gd name="T22" fmla="*/ 2147483647 w 1056"/>
              <a:gd name="T23" fmla="*/ 2147483647 h 1032"/>
              <a:gd name="T24" fmla="*/ 2147483647 w 1056"/>
              <a:gd name="T25" fmla="*/ 2147483647 h 1032"/>
              <a:gd name="T26" fmla="*/ 2147483647 w 1056"/>
              <a:gd name="T27" fmla="*/ 2147483647 h 1032"/>
              <a:gd name="T28" fmla="*/ 2147483647 w 1056"/>
              <a:gd name="T29" fmla="*/ 2147483647 h 1032"/>
              <a:gd name="T30" fmla="*/ 2147483647 w 1056"/>
              <a:gd name="T31" fmla="*/ 2147483647 h 1032"/>
              <a:gd name="T32" fmla="*/ 2147483647 w 1056"/>
              <a:gd name="T33" fmla="*/ 2147483647 h 1032"/>
              <a:gd name="T34" fmla="*/ 2147483647 w 1056"/>
              <a:gd name="T35" fmla="*/ 2147483647 h 1032"/>
              <a:gd name="T36" fmla="*/ 2147483647 w 1056"/>
              <a:gd name="T37" fmla="*/ 2147483647 h 1032"/>
              <a:gd name="T38" fmla="*/ 2147483647 w 1056"/>
              <a:gd name="T39" fmla="*/ 2147483647 h 1032"/>
              <a:gd name="T40" fmla="*/ 2147483647 w 1056"/>
              <a:gd name="T41" fmla="*/ 2147483647 h 1032"/>
              <a:gd name="T42" fmla="*/ 2147483647 w 1056"/>
              <a:gd name="T43" fmla="*/ 2147483647 h 1032"/>
              <a:gd name="T44" fmla="*/ 0 w 1056"/>
              <a:gd name="T45" fmla="*/ 2147483647 h 1032"/>
              <a:gd name="T46" fmla="*/ 2147483647 w 1056"/>
              <a:gd name="T47" fmla="*/ 2147483647 h 1032"/>
              <a:gd name="T48" fmla="*/ 2147483647 w 1056"/>
              <a:gd name="T49" fmla="*/ 2147483647 h 1032"/>
              <a:gd name="T50" fmla="*/ 2147483647 w 1056"/>
              <a:gd name="T51" fmla="*/ 2147483647 h 1032"/>
              <a:gd name="T52" fmla="*/ 2147483647 w 1056"/>
              <a:gd name="T53" fmla="*/ 2147483647 h 1032"/>
              <a:gd name="T54" fmla="*/ 2147483647 w 1056"/>
              <a:gd name="T55" fmla="*/ 2147483647 h 1032"/>
              <a:gd name="T56" fmla="*/ 2147483647 w 1056"/>
              <a:gd name="T57" fmla="*/ 2147483647 h 1032"/>
              <a:gd name="T58" fmla="*/ 2147483647 w 1056"/>
              <a:gd name="T59" fmla="*/ 2147483647 h 1032"/>
              <a:gd name="T60" fmla="*/ 2147483647 w 1056"/>
              <a:gd name="T61" fmla="*/ 2147483647 h 1032"/>
              <a:gd name="T62" fmla="*/ 2147483647 w 1056"/>
              <a:gd name="T63" fmla="*/ 2147483647 h 1032"/>
              <a:gd name="T64" fmla="*/ 2147483647 w 1056"/>
              <a:gd name="T65" fmla="*/ 2147483647 h 1032"/>
              <a:gd name="T66" fmla="*/ 2147483647 w 1056"/>
              <a:gd name="T67" fmla="*/ 2147483647 h 1032"/>
              <a:gd name="T68" fmla="*/ 2147483647 w 1056"/>
              <a:gd name="T69" fmla="*/ 2147483647 h 1032"/>
              <a:gd name="T70" fmla="*/ 2147483647 w 1056"/>
              <a:gd name="T71" fmla="*/ 2147483647 h 1032"/>
              <a:gd name="T72" fmla="*/ 2147483647 w 1056"/>
              <a:gd name="T73" fmla="*/ 2147483647 h 1032"/>
              <a:gd name="T74" fmla="*/ 2147483647 w 1056"/>
              <a:gd name="T75" fmla="*/ 2147483647 h 1032"/>
              <a:gd name="T76" fmla="*/ 2147483647 w 1056"/>
              <a:gd name="T77" fmla="*/ 2147483647 h 1032"/>
              <a:gd name="T78" fmla="*/ 2147483647 w 1056"/>
              <a:gd name="T79" fmla="*/ 2147483647 h 1032"/>
              <a:gd name="T80" fmla="*/ 2147483647 w 1056"/>
              <a:gd name="T81" fmla="*/ 2147483647 h 1032"/>
              <a:gd name="T82" fmla="*/ 2147483647 w 1056"/>
              <a:gd name="T83" fmla="*/ 2147483647 h 103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56"/>
              <a:gd name="T127" fmla="*/ 0 h 1032"/>
              <a:gd name="T128" fmla="*/ 1056 w 1056"/>
              <a:gd name="T129" fmla="*/ 1032 h 103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56" h="1032">
                <a:moveTo>
                  <a:pt x="168" y="152"/>
                </a:moveTo>
                <a:lnTo>
                  <a:pt x="384" y="0"/>
                </a:lnTo>
                <a:lnTo>
                  <a:pt x="488" y="24"/>
                </a:lnTo>
                <a:lnTo>
                  <a:pt x="536" y="72"/>
                </a:lnTo>
                <a:lnTo>
                  <a:pt x="736" y="96"/>
                </a:lnTo>
                <a:lnTo>
                  <a:pt x="736" y="600"/>
                </a:lnTo>
                <a:lnTo>
                  <a:pt x="800" y="616"/>
                </a:lnTo>
                <a:lnTo>
                  <a:pt x="832" y="680"/>
                </a:lnTo>
                <a:lnTo>
                  <a:pt x="880" y="656"/>
                </a:lnTo>
                <a:lnTo>
                  <a:pt x="976" y="800"/>
                </a:lnTo>
                <a:lnTo>
                  <a:pt x="1056" y="864"/>
                </a:lnTo>
                <a:lnTo>
                  <a:pt x="1056" y="912"/>
                </a:lnTo>
                <a:lnTo>
                  <a:pt x="952" y="920"/>
                </a:lnTo>
                <a:lnTo>
                  <a:pt x="904" y="752"/>
                </a:lnTo>
                <a:lnTo>
                  <a:pt x="576" y="584"/>
                </a:lnTo>
                <a:lnTo>
                  <a:pt x="584" y="640"/>
                </a:lnTo>
                <a:lnTo>
                  <a:pt x="512" y="704"/>
                </a:lnTo>
                <a:lnTo>
                  <a:pt x="496" y="680"/>
                </a:lnTo>
                <a:lnTo>
                  <a:pt x="480" y="680"/>
                </a:lnTo>
                <a:lnTo>
                  <a:pt x="416" y="824"/>
                </a:lnTo>
                <a:lnTo>
                  <a:pt x="240" y="960"/>
                </a:lnTo>
                <a:lnTo>
                  <a:pt x="56" y="1032"/>
                </a:lnTo>
                <a:lnTo>
                  <a:pt x="0" y="1016"/>
                </a:lnTo>
                <a:lnTo>
                  <a:pt x="208" y="904"/>
                </a:lnTo>
                <a:lnTo>
                  <a:pt x="240" y="904"/>
                </a:lnTo>
                <a:lnTo>
                  <a:pt x="312" y="808"/>
                </a:lnTo>
                <a:lnTo>
                  <a:pt x="344" y="808"/>
                </a:lnTo>
                <a:lnTo>
                  <a:pt x="400" y="736"/>
                </a:lnTo>
                <a:lnTo>
                  <a:pt x="384" y="704"/>
                </a:lnTo>
                <a:lnTo>
                  <a:pt x="272" y="720"/>
                </a:lnTo>
                <a:lnTo>
                  <a:pt x="192" y="544"/>
                </a:lnTo>
                <a:lnTo>
                  <a:pt x="240" y="464"/>
                </a:lnTo>
                <a:lnTo>
                  <a:pt x="304" y="440"/>
                </a:lnTo>
                <a:lnTo>
                  <a:pt x="280" y="368"/>
                </a:lnTo>
                <a:lnTo>
                  <a:pt x="208" y="400"/>
                </a:lnTo>
                <a:lnTo>
                  <a:pt x="152" y="296"/>
                </a:lnTo>
                <a:lnTo>
                  <a:pt x="216" y="272"/>
                </a:lnTo>
                <a:lnTo>
                  <a:pt x="272" y="304"/>
                </a:lnTo>
                <a:lnTo>
                  <a:pt x="296" y="288"/>
                </a:lnTo>
                <a:lnTo>
                  <a:pt x="248" y="200"/>
                </a:lnTo>
                <a:lnTo>
                  <a:pt x="168" y="192"/>
                </a:lnTo>
                <a:lnTo>
                  <a:pt x="168" y="152"/>
                </a:lnTo>
                <a:close/>
              </a:path>
            </a:pathLst>
          </a:custGeom>
          <a:solidFill>
            <a:srgbClr val="C0504D"/>
          </a:solidFill>
          <a:ln w="127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2293938" y="1857375"/>
            <a:ext cx="4516437" cy="2798763"/>
            <a:chOff x="1583" y="816"/>
            <a:chExt cx="3553" cy="2201"/>
          </a:xfrm>
          <a:solidFill>
            <a:srgbClr val="C0504D"/>
          </a:solidFill>
        </p:grpSpPr>
        <p:sp>
          <p:nvSpPr>
            <p:cNvPr id="8" name="Freeform 6"/>
            <p:cNvSpPr>
              <a:spLocks noChangeAspect="1"/>
            </p:cNvSpPr>
            <p:nvPr/>
          </p:nvSpPr>
          <p:spPr bwMode="auto">
            <a:xfrm>
              <a:off x="4877" y="816"/>
              <a:ext cx="259" cy="415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16" y="72"/>
                </a:cxn>
                <a:cxn ang="0">
                  <a:pos x="32" y="96"/>
                </a:cxn>
                <a:cxn ang="0">
                  <a:pos x="16" y="120"/>
                </a:cxn>
                <a:cxn ang="0">
                  <a:pos x="24" y="128"/>
                </a:cxn>
                <a:cxn ang="0">
                  <a:pos x="16" y="144"/>
                </a:cxn>
                <a:cxn ang="0">
                  <a:pos x="16" y="176"/>
                </a:cxn>
                <a:cxn ang="0">
                  <a:pos x="0" y="192"/>
                </a:cxn>
                <a:cxn ang="0">
                  <a:pos x="8" y="200"/>
                </a:cxn>
                <a:cxn ang="0">
                  <a:pos x="48" y="312"/>
                </a:cxn>
                <a:cxn ang="0">
                  <a:pos x="88" y="320"/>
                </a:cxn>
                <a:cxn ang="0">
                  <a:pos x="80" y="304"/>
                </a:cxn>
                <a:cxn ang="0">
                  <a:pos x="104" y="280"/>
                </a:cxn>
                <a:cxn ang="0">
                  <a:pos x="96" y="264"/>
                </a:cxn>
                <a:cxn ang="0">
                  <a:pos x="136" y="240"/>
                </a:cxn>
                <a:cxn ang="0">
                  <a:pos x="136" y="208"/>
                </a:cxn>
                <a:cxn ang="0">
                  <a:pos x="168" y="208"/>
                </a:cxn>
                <a:cxn ang="0">
                  <a:pos x="184" y="184"/>
                </a:cxn>
                <a:cxn ang="0">
                  <a:pos x="208" y="168"/>
                </a:cxn>
                <a:cxn ang="0">
                  <a:pos x="208" y="144"/>
                </a:cxn>
                <a:cxn ang="0">
                  <a:pos x="176" y="144"/>
                </a:cxn>
                <a:cxn ang="0">
                  <a:pos x="168" y="120"/>
                </a:cxn>
                <a:cxn ang="0">
                  <a:pos x="136" y="120"/>
                </a:cxn>
                <a:cxn ang="0">
                  <a:pos x="112" y="24"/>
                </a:cxn>
                <a:cxn ang="0">
                  <a:pos x="96" y="0"/>
                </a:cxn>
                <a:cxn ang="0">
                  <a:pos x="64" y="8"/>
                </a:cxn>
                <a:cxn ang="0">
                  <a:pos x="56" y="16"/>
                </a:cxn>
                <a:cxn ang="0">
                  <a:pos x="48" y="16"/>
                </a:cxn>
              </a:cxnLst>
              <a:rect l="0" t="0" r="r" b="b"/>
              <a:pathLst>
                <a:path w="208" h="320">
                  <a:moveTo>
                    <a:pt x="48" y="16"/>
                  </a:moveTo>
                  <a:lnTo>
                    <a:pt x="16" y="72"/>
                  </a:lnTo>
                  <a:lnTo>
                    <a:pt x="32" y="96"/>
                  </a:lnTo>
                  <a:lnTo>
                    <a:pt x="16" y="120"/>
                  </a:lnTo>
                  <a:lnTo>
                    <a:pt x="24" y="128"/>
                  </a:lnTo>
                  <a:lnTo>
                    <a:pt x="16" y="144"/>
                  </a:lnTo>
                  <a:lnTo>
                    <a:pt x="16" y="176"/>
                  </a:lnTo>
                  <a:lnTo>
                    <a:pt x="0" y="192"/>
                  </a:lnTo>
                  <a:lnTo>
                    <a:pt x="8" y="200"/>
                  </a:lnTo>
                  <a:lnTo>
                    <a:pt x="48" y="312"/>
                  </a:lnTo>
                  <a:lnTo>
                    <a:pt x="88" y="320"/>
                  </a:lnTo>
                  <a:lnTo>
                    <a:pt x="80" y="304"/>
                  </a:lnTo>
                  <a:lnTo>
                    <a:pt x="104" y="280"/>
                  </a:lnTo>
                  <a:lnTo>
                    <a:pt x="96" y="264"/>
                  </a:lnTo>
                  <a:lnTo>
                    <a:pt x="136" y="240"/>
                  </a:lnTo>
                  <a:lnTo>
                    <a:pt x="136" y="208"/>
                  </a:lnTo>
                  <a:lnTo>
                    <a:pt x="168" y="208"/>
                  </a:lnTo>
                  <a:lnTo>
                    <a:pt x="184" y="184"/>
                  </a:lnTo>
                  <a:lnTo>
                    <a:pt x="208" y="168"/>
                  </a:lnTo>
                  <a:lnTo>
                    <a:pt x="208" y="144"/>
                  </a:lnTo>
                  <a:lnTo>
                    <a:pt x="176" y="144"/>
                  </a:lnTo>
                  <a:lnTo>
                    <a:pt x="168" y="120"/>
                  </a:lnTo>
                  <a:lnTo>
                    <a:pt x="136" y="120"/>
                  </a:lnTo>
                  <a:lnTo>
                    <a:pt x="112" y="24"/>
                  </a:lnTo>
                  <a:lnTo>
                    <a:pt x="96" y="0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48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7"/>
            <p:cNvSpPr>
              <a:spLocks noChangeAspect="1"/>
            </p:cNvSpPr>
            <p:nvPr/>
          </p:nvSpPr>
          <p:spPr bwMode="auto">
            <a:xfrm>
              <a:off x="4488" y="1647"/>
              <a:ext cx="329" cy="13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200" y="0"/>
                </a:cxn>
                <a:cxn ang="0">
                  <a:pos x="232" y="72"/>
                </a:cxn>
                <a:cxn ang="0">
                  <a:pos x="264" y="64"/>
                </a:cxn>
                <a:cxn ang="0">
                  <a:pos x="264" y="104"/>
                </a:cxn>
                <a:cxn ang="0">
                  <a:pos x="240" y="104"/>
                </a:cxn>
                <a:cxn ang="0">
                  <a:pos x="216" y="80"/>
                </a:cxn>
                <a:cxn ang="0">
                  <a:pos x="200" y="56"/>
                </a:cxn>
                <a:cxn ang="0">
                  <a:pos x="192" y="8"/>
                </a:cxn>
                <a:cxn ang="0">
                  <a:pos x="184" y="32"/>
                </a:cxn>
                <a:cxn ang="0">
                  <a:pos x="200" y="96"/>
                </a:cxn>
                <a:cxn ang="0">
                  <a:pos x="136" y="104"/>
                </a:cxn>
                <a:cxn ang="0">
                  <a:pos x="136" y="56"/>
                </a:cxn>
                <a:cxn ang="0">
                  <a:pos x="104" y="40"/>
                </a:cxn>
                <a:cxn ang="0">
                  <a:pos x="72" y="32"/>
                </a:cxn>
                <a:cxn ang="0">
                  <a:pos x="8" y="64"/>
                </a:cxn>
                <a:cxn ang="0">
                  <a:pos x="0" y="32"/>
                </a:cxn>
              </a:cxnLst>
              <a:rect l="0" t="0" r="r" b="b"/>
              <a:pathLst>
                <a:path w="264" h="104">
                  <a:moveTo>
                    <a:pt x="0" y="32"/>
                  </a:moveTo>
                  <a:lnTo>
                    <a:pt x="200" y="0"/>
                  </a:lnTo>
                  <a:lnTo>
                    <a:pt x="232" y="72"/>
                  </a:lnTo>
                  <a:lnTo>
                    <a:pt x="264" y="64"/>
                  </a:lnTo>
                  <a:lnTo>
                    <a:pt x="264" y="104"/>
                  </a:lnTo>
                  <a:lnTo>
                    <a:pt x="240" y="104"/>
                  </a:lnTo>
                  <a:lnTo>
                    <a:pt x="216" y="80"/>
                  </a:lnTo>
                  <a:lnTo>
                    <a:pt x="200" y="56"/>
                  </a:lnTo>
                  <a:lnTo>
                    <a:pt x="192" y="8"/>
                  </a:lnTo>
                  <a:lnTo>
                    <a:pt x="184" y="32"/>
                  </a:lnTo>
                  <a:lnTo>
                    <a:pt x="200" y="96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104" y="40"/>
                  </a:lnTo>
                  <a:lnTo>
                    <a:pt x="72" y="32"/>
                  </a:lnTo>
                  <a:lnTo>
                    <a:pt x="8" y="6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8"/>
            <p:cNvSpPr>
              <a:spLocks noChangeAspect="1"/>
            </p:cNvSpPr>
            <p:nvPr/>
          </p:nvSpPr>
          <p:spPr bwMode="auto">
            <a:xfrm>
              <a:off x="1733" y="847"/>
              <a:ext cx="449" cy="34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60" y="24"/>
                </a:cxn>
                <a:cxn ang="0">
                  <a:pos x="216" y="32"/>
                </a:cxn>
                <a:cxn ang="0">
                  <a:pos x="248" y="40"/>
                </a:cxn>
                <a:cxn ang="0">
                  <a:pos x="272" y="48"/>
                </a:cxn>
                <a:cxn ang="0">
                  <a:pos x="312" y="56"/>
                </a:cxn>
                <a:cxn ang="0">
                  <a:pos x="360" y="64"/>
                </a:cxn>
                <a:cxn ang="0">
                  <a:pos x="328" y="264"/>
                </a:cxn>
                <a:cxn ang="0">
                  <a:pos x="192" y="232"/>
                </a:cxn>
                <a:cxn ang="0">
                  <a:pos x="168" y="248"/>
                </a:cxn>
                <a:cxn ang="0">
                  <a:pos x="144" y="224"/>
                </a:cxn>
                <a:cxn ang="0">
                  <a:pos x="120" y="248"/>
                </a:cxn>
                <a:cxn ang="0">
                  <a:pos x="104" y="232"/>
                </a:cxn>
                <a:cxn ang="0">
                  <a:pos x="48" y="224"/>
                </a:cxn>
                <a:cxn ang="0">
                  <a:pos x="56" y="192"/>
                </a:cxn>
                <a:cxn ang="0">
                  <a:pos x="16" y="192"/>
                </a:cxn>
                <a:cxn ang="0">
                  <a:pos x="8" y="176"/>
                </a:cxn>
                <a:cxn ang="0">
                  <a:pos x="16" y="152"/>
                </a:cxn>
                <a:cxn ang="0">
                  <a:pos x="8" y="136"/>
                </a:cxn>
                <a:cxn ang="0">
                  <a:pos x="8" y="80"/>
                </a:cxn>
                <a:cxn ang="0">
                  <a:pos x="0" y="48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40" y="56"/>
                </a:cxn>
                <a:cxn ang="0">
                  <a:pos x="80" y="64"/>
                </a:cxn>
                <a:cxn ang="0">
                  <a:pos x="88" y="80"/>
                </a:cxn>
                <a:cxn ang="0">
                  <a:pos x="72" y="80"/>
                </a:cxn>
                <a:cxn ang="0">
                  <a:pos x="64" y="96"/>
                </a:cxn>
                <a:cxn ang="0">
                  <a:pos x="80" y="104"/>
                </a:cxn>
                <a:cxn ang="0">
                  <a:pos x="80" y="120"/>
                </a:cxn>
                <a:cxn ang="0">
                  <a:pos x="64" y="128"/>
                </a:cxn>
                <a:cxn ang="0">
                  <a:pos x="64" y="136"/>
                </a:cxn>
                <a:cxn ang="0">
                  <a:pos x="88" y="136"/>
                </a:cxn>
                <a:cxn ang="0">
                  <a:pos x="88" y="112"/>
                </a:cxn>
                <a:cxn ang="0">
                  <a:pos x="112" y="96"/>
                </a:cxn>
                <a:cxn ang="0">
                  <a:pos x="88" y="48"/>
                </a:cxn>
                <a:cxn ang="0">
                  <a:pos x="104" y="40"/>
                </a:cxn>
                <a:cxn ang="0">
                  <a:pos x="88" y="0"/>
                </a:cxn>
              </a:cxnLst>
              <a:rect l="0" t="0" r="r" b="b"/>
              <a:pathLst>
                <a:path w="360" h="264">
                  <a:moveTo>
                    <a:pt x="88" y="0"/>
                  </a:moveTo>
                  <a:lnTo>
                    <a:pt x="160" y="24"/>
                  </a:lnTo>
                  <a:lnTo>
                    <a:pt x="216" y="32"/>
                  </a:lnTo>
                  <a:lnTo>
                    <a:pt x="248" y="40"/>
                  </a:lnTo>
                  <a:lnTo>
                    <a:pt x="272" y="48"/>
                  </a:lnTo>
                  <a:lnTo>
                    <a:pt x="312" y="56"/>
                  </a:lnTo>
                  <a:lnTo>
                    <a:pt x="360" y="64"/>
                  </a:lnTo>
                  <a:lnTo>
                    <a:pt x="328" y="264"/>
                  </a:lnTo>
                  <a:lnTo>
                    <a:pt x="192" y="232"/>
                  </a:lnTo>
                  <a:lnTo>
                    <a:pt x="168" y="248"/>
                  </a:lnTo>
                  <a:lnTo>
                    <a:pt x="144" y="224"/>
                  </a:lnTo>
                  <a:lnTo>
                    <a:pt x="120" y="248"/>
                  </a:lnTo>
                  <a:lnTo>
                    <a:pt x="104" y="232"/>
                  </a:lnTo>
                  <a:lnTo>
                    <a:pt x="48" y="224"/>
                  </a:lnTo>
                  <a:lnTo>
                    <a:pt x="56" y="192"/>
                  </a:lnTo>
                  <a:lnTo>
                    <a:pt x="16" y="192"/>
                  </a:lnTo>
                  <a:lnTo>
                    <a:pt x="8" y="176"/>
                  </a:lnTo>
                  <a:lnTo>
                    <a:pt x="16" y="152"/>
                  </a:lnTo>
                  <a:lnTo>
                    <a:pt x="8" y="136"/>
                  </a:lnTo>
                  <a:lnTo>
                    <a:pt x="8" y="80"/>
                  </a:lnTo>
                  <a:lnTo>
                    <a:pt x="0" y="48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40" y="56"/>
                  </a:lnTo>
                  <a:lnTo>
                    <a:pt x="80" y="64"/>
                  </a:lnTo>
                  <a:lnTo>
                    <a:pt x="88" y="80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80" y="104"/>
                  </a:lnTo>
                  <a:lnTo>
                    <a:pt x="80" y="120"/>
                  </a:lnTo>
                  <a:lnTo>
                    <a:pt x="64" y="128"/>
                  </a:lnTo>
                  <a:lnTo>
                    <a:pt x="64" y="136"/>
                  </a:lnTo>
                  <a:lnTo>
                    <a:pt x="88" y="136"/>
                  </a:lnTo>
                  <a:lnTo>
                    <a:pt x="88" y="112"/>
                  </a:lnTo>
                  <a:lnTo>
                    <a:pt x="112" y="96"/>
                  </a:lnTo>
                  <a:lnTo>
                    <a:pt x="88" y="48"/>
                  </a:lnTo>
                  <a:lnTo>
                    <a:pt x="104" y="4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9"/>
            <p:cNvSpPr>
              <a:spLocks noChangeAspect="1"/>
            </p:cNvSpPr>
            <p:nvPr/>
          </p:nvSpPr>
          <p:spPr bwMode="auto">
            <a:xfrm>
              <a:off x="1633" y="1096"/>
              <a:ext cx="549" cy="43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80" y="8"/>
                </a:cxn>
                <a:cxn ang="0">
                  <a:pos x="72" y="40"/>
                </a:cxn>
                <a:cxn ang="0">
                  <a:pos x="64" y="64"/>
                </a:cxn>
                <a:cxn ang="0">
                  <a:pos x="56" y="80"/>
                </a:cxn>
                <a:cxn ang="0">
                  <a:pos x="48" y="104"/>
                </a:cxn>
                <a:cxn ang="0">
                  <a:pos x="40" y="128"/>
                </a:cxn>
                <a:cxn ang="0">
                  <a:pos x="32" y="152"/>
                </a:cxn>
                <a:cxn ang="0">
                  <a:pos x="16" y="176"/>
                </a:cxn>
                <a:cxn ang="0">
                  <a:pos x="0" y="208"/>
                </a:cxn>
                <a:cxn ang="0">
                  <a:pos x="0" y="264"/>
                </a:cxn>
                <a:cxn ang="0">
                  <a:pos x="248" y="312"/>
                </a:cxn>
                <a:cxn ang="0">
                  <a:pos x="360" y="336"/>
                </a:cxn>
                <a:cxn ang="0">
                  <a:pos x="384" y="224"/>
                </a:cxn>
                <a:cxn ang="0">
                  <a:pos x="400" y="208"/>
                </a:cxn>
                <a:cxn ang="0">
                  <a:pos x="384" y="184"/>
                </a:cxn>
                <a:cxn ang="0">
                  <a:pos x="392" y="160"/>
                </a:cxn>
                <a:cxn ang="0">
                  <a:pos x="440" y="112"/>
                </a:cxn>
                <a:cxn ang="0">
                  <a:pos x="408" y="72"/>
                </a:cxn>
                <a:cxn ang="0">
                  <a:pos x="272" y="40"/>
                </a:cxn>
                <a:cxn ang="0">
                  <a:pos x="248" y="56"/>
                </a:cxn>
                <a:cxn ang="0">
                  <a:pos x="224" y="32"/>
                </a:cxn>
                <a:cxn ang="0">
                  <a:pos x="200" y="56"/>
                </a:cxn>
                <a:cxn ang="0">
                  <a:pos x="184" y="32"/>
                </a:cxn>
                <a:cxn ang="0">
                  <a:pos x="128" y="32"/>
                </a:cxn>
                <a:cxn ang="0">
                  <a:pos x="136" y="0"/>
                </a:cxn>
                <a:cxn ang="0">
                  <a:pos x="96" y="0"/>
                </a:cxn>
              </a:cxnLst>
              <a:rect l="0" t="0" r="r" b="b"/>
              <a:pathLst>
                <a:path w="440" h="336">
                  <a:moveTo>
                    <a:pt x="96" y="0"/>
                  </a:moveTo>
                  <a:lnTo>
                    <a:pt x="80" y="8"/>
                  </a:lnTo>
                  <a:lnTo>
                    <a:pt x="72" y="40"/>
                  </a:lnTo>
                  <a:lnTo>
                    <a:pt x="64" y="64"/>
                  </a:lnTo>
                  <a:lnTo>
                    <a:pt x="56" y="80"/>
                  </a:lnTo>
                  <a:lnTo>
                    <a:pt x="48" y="104"/>
                  </a:lnTo>
                  <a:lnTo>
                    <a:pt x="40" y="128"/>
                  </a:lnTo>
                  <a:lnTo>
                    <a:pt x="32" y="152"/>
                  </a:lnTo>
                  <a:lnTo>
                    <a:pt x="16" y="176"/>
                  </a:lnTo>
                  <a:lnTo>
                    <a:pt x="0" y="208"/>
                  </a:lnTo>
                  <a:lnTo>
                    <a:pt x="0" y="264"/>
                  </a:lnTo>
                  <a:lnTo>
                    <a:pt x="248" y="312"/>
                  </a:lnTo>
                  <a:lnTo>
                    <a:pt x="360" y="336"/>
                  </a:lnTo>
                  <a:lnTo>
                    <a:pt x="384" y="224"/>
                  </a:lnTo>
                  <a:lnTo>
                    <a:pt x="400" y="208"/>
                  </a:lnTo>
                  <a:lnTo>
                    <a:pt x="384" y="184"/>
                  </a:lnTo>
                  <a:lnTo>
                    <a:pt x="392" y="160"/>
                  </a:lnTo>
                  <a:lnTo>
                    <a:pt x="440" y="112"/>
                  </a:lnTo>
                  <a:lnTo>
                    <a:pt x="408" y="72"/>
                  </a:lnTo>
                  <a:lnTo>
                    <a:pt x="272" y="40"/>
                  </a:lnTo>
                  <a:lnTo>
                    <a:pt x="248" y="56"/>
                  </a:lnTo>
                  <a:lnTo>
                    <a:pt x="224" y="32"/>
                  </a:lnTo>
                  <a:lnTo>
                    <a:pt x="200" y="56"/>
                  </a:lnTo>
                  <a:lnTo>
                    <a:pt x="184" y="32"/>
                  </a:lnTo>
                  <a:lnTo>
                    <a:pt x="128" y="32"/>
                  </a:lnTo>
                  <a:lnTo>
                    <a:pt x="13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0"/>
            <p:cNvSpPr>
              <a:spLocks noChangeAspect="1"/>
            </p:cNvSpPr>
            <p:nvPr/>
          </p:nvSpPr>
          <p:spPr bwMode="auto">
            <a:xfrm>
              <a:off x="1583" y="1439"/>
              <a:ext cx="589" cy="93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48" y="40"/>
                </a:cxn>
                <a:cxn ang="0">
                  <a:pos x="208" y="256"/>
                </a:cxn>
                <a:cxn ang="0">
                  <a:pos x="448" y="576"/>
                </a:cxn>
                <a:cxn ang="0">
                  <a:pos x="472" y="616"/>
                </a:cxn>
                <a:cxn ang="0">
                  <a:pos x="448" y="640"/>
                </a:cxn>
                <a:cxn ang="0">
                  <a:pos x="432" y="672"/>
                </a:cxn>
                <a:cxn ang="0">
                  <a:pos x="416" y="696"/>
                </a:cxn>
                <a:cxn ang="0">
                  <a:pos x="432" y="712"/>
                </a:cxn>
                <a:cxn ang="0">
                  <a:pos x="408" y="720"/>
                </a:cxn>
                <a:cxn ang="0">
                  <a:pos x="264" y="712"/>
                </a:cxn>
                <a:cxn ang="0">
                  <a:pos x="256" y="672"/>
                </a:cxn>
                <a:cxn ang="0">
                  <a:pos x="232" y="640"/>
                </a:cxn>
                <a:cxn ang="0">
                  <a:pos x="216" y="632"/>
                </a:cxn>
                <a:cxn ang="0">
                  <a:pos x="208" y="608"/>
                </a:cxn>
                <a:cxn ang="0">
                  <a:pos x="192" y="600"/>
                </a:cxn>
                <a:cxn ang="0">
                  <a:pos x="176" y="584"/>
                </a:cxn>
                <a:cxn ang="0">
                  <a:pos x="176" y="568"/>
                </a:cxn>
                <a:cxn ang="0">
                  <a:pos x="160" y="552"/>
                </a:cxn>
                <a:cxn ang="0">
                  <a:pos x="136" y="560"/>
                </a:cxn>
                <a:cxn ang="0">
                  <a:pos x="112" y="552"/>
                </a:cxn>
                <a:cxn ang="0">
                  <a:pos x="112" y="544"/>
                </a:cxn>
                <a:cxn ang="0">
                  <a:pos x="112" y="520"/>
                </a:cxn>
                <a:cxn ang="0">
                  <a:pos x="104" y="504"/>
                </a:cxn>
                <a:cxn ang="0">
                  <a:pos x="96" y="480"/>
                </a:cxn>
                <a:cxn ang="0">
                  <a:pos x="88" y="464"/>
                </a:cxn>
                <a:cxn ang="0">
                  <a:pos x="88" y="448"/>
                </a:cxn>
                <a:cxn ang="0">
                  <a:pos x="64" y="416"/>
                </a:cxn>
                <a:cxn ang="0">
                  <a:pos x="64" y="392"/>
                </a:cxn>
                <a:cxn ang="0">
                  <a:pos x="80" y="384"/>
                </a:cxn>
                <a:cxn ang="0">
                  <a:pos x="80" y="376"/>
                </a:cxn>
                <a:cxn ang="0">
                  <a:pos x="64" y="368"/>
                </a:cxn>
                <a:cxn ang="0">
                  <a:pos x="56" y="352"/>
                </a:cxn>
                <a:cxn ang="0">
                  <a:pos x="48" y="312"/>
                </a:cxn>
                <a:cxn ang="0">
                  <a:pos x="72" y="336"/>
                </a:cxn>
                <a:cxn ang="0">
                  <a:pos x="56" y="304"/>
                </a:cxn>
                <a:cxn ang="0">
                  <a:pos x="80" y="304"/>
                </a:cxn>
                <a:cxn ang="0">
                  <a:pos x="80" y="288"/>
                </a:cxn>
                <a:cxn ang="0">
                  <a:pos x="56" y="280"/>
                </a:cxn>
                <a:cxn ang="0">
                  <a:pos x="48" y="296"/>
                </a:cxn>
                <a:cxn ang="0">
                  <a:pos x="40" y="288"/>
                </a:cxn>
                <a:cxn ang="0">
                  <a:pos x="8" y="208"/>
                </a:cxn>
                <a:cxn ang="0">
                  <a:pos x="16" y="152"/>
                </a:cxn>
                <a:cxn ang="0">
                  <a:pos x="0" y="120"/>
                </a:cxn>
                <a:cxn ang="0">
                  <a:pos x="8" y="88"/>
                </a:cxn>
                <a:cxn ang="0">
                  <a:pos x="24" y="88"/>
                </a:cxn>
                <a:cxn ang="0">
                  <a:pos x="40" y="48"/>
                </a:cxn>
                <a:cxn ang="0">
                  <a:pos x="40" y="0"/>
                </a:cxn>
              </a:cxnLst>
              <a:rect l="0" t="0" r="r" b="b"/>
              <a:pathLst>
                <a:path w="472" h="720">
                  <a:moveTo>
                    <a:pt x="40" y="0"/>
                  </a:moveTo>
                  <a:lnTo>
                    <a:pt x="248" y="40"/>
                  </a:lnTo>
                  <a:lnTo>
                    <a:pt x="208" y="256"/>
                  </a:lnTo>
                  <a:lnTo>
                    <a:pt x="448" y="576"/>
                  </a:lnTo>
                  <a:lnTo>
                    <a:pt x="472" y="616"/>
                  </a:lnTo>
                  <a:lnTo>
                    <a:pt x="448" y="640"/>
                  </a:lnTo>
                  <a:lnTo>
                    <a:pt x="432" y="672"/>
                  </a:lnTo>
                  <a:lnTo>
                    <a:pt x="416" y="696"/>
                  </a:lnTo>
                  <a:lnTo>
                    <a:pt x="432" y="712"/>
                  </a:lnTo>
                  <a:lnTo>
                    <a:pt x="408" y="720"/>
                  </a:lnTo>
                  <a:lnTo>
                    <a:pt x="264" y="712"/>
                  </a:lnTo>
                  <a:lnTo>
                    <a:pt x="256" y="672"/>
                  </a:lnTo>
                  <a:lnTo>
                    <a:pt x="232" y="640"/>
                  </a:lnTo>
                  <a:lnTo>
                    <a:pt x="216" y="632"/>
                  </a:lnTo>
                  <a:lnTo>
                    <a:pt x="208" y="608"/>
                  </a:lnTo>
                  <a:lnTo>
                    <a:pt x="192" y="600"/>
                  </a:lnTo>
                  <a:lnTo>
                    <a:pt x="176" y="584"/>
                  </a:lnTo>
                  <a:lnTo>
                    <a:pt x="176" y="568"/>
                  </a:lnTo>
                  <a:lnTo>
                    <a:pt x="160" y="552"/>
                  </a:lnTo>
                  <a:lnTo>
                    <a:pt x="136" y="560"/>
                  </a:lnTo>
                  <a:lnTo>
                    <a:pt x="112" y="552"/>
                  </a:lnTo>
                  <a:lnTo>
                    <a:pt x="112" y="544"/>
                  </a:lnTo>
                  <a:lnTo>
                    <a:pt x="112" y="520"/>
                  </a:lnTo>
                  <a:lnTo>
                    <a:pt x="104" y="504"/>
                  </a:lnTo>
                  <a:lnTo>
                    <a:pt x="96" y="480"/>
                  </a:lnTo>
                  <a:lnTo>
                    <a:pt x="88" y="464"/>
                  </a:lnTo>
                  <a:lnTo>
                    <a:pt x="88" y="448"/>
                  </a:lnTo>
                  <a:lnTo>
                    <a:pt x="64" y="416"/>
                  </a:lnTo>
                  <a:lnTo>
                    <a:pt x="64" y="392"/>
                  </a:lnTo>
                  <a:lnTo>
                    <a:pt x="80" y="384"/>
                  </a:lnTo>
                  <a:lnTo>
                    <a:pt x="80" y="376"/>
                  </a:lnTo>
                  <a:lnTo>
                    <a:pt x="64" y="368"/>
                  </a:lnTo>
                  <a:lnTo>
                    <a:pt x="56" y="352"/>
                  </a:lnTo>
                  <a:lnTo>
                    <a:pt x="48" y="312"/>
                  </a:lnTo>
                  <a:lnTo>
                    <a:pt x="72" y="336"/>
                  </a:lnTo>
                  <a:lnTo>
                    <a:pt x="56" y="304"/>
                  </a:lnTo>
                  <a:lnTo>
                    <a:pt x="80" y="304"/>
                  </a:lnTo>
                  <a:lnTo>
                    <a:pt x="80" y="288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40" y="288"/>
                  </a:lnTo>
                  <a:lnTo>
                    <a:pt x="8" y="208"/>
                  </a:lnTo>
                  <a:lnTo>
                    <a:pt x="16" y="152"/>
                  </a:lnTo>
                  <a:lnTo>
                    <a:pt x="0" y="120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40" y="4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1842" y="1491"/>
              <a:ext cx="439" cy="69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16"/>
                </a:cxn>
                <a:cxn ang="0">
                  <a:pos x="240" y="536"/>
                </a:cxn>
                <a:cxn ang="0">
                  <a:pos x="256" y="520"/>
                </a:cxn>
                <a:cxn ang="0">
                  <a:pos x="248" y="456"/>
                </a:cxn>
                <a:cxn ang="0">
                  <a:pos x="280" y="464"/>
                </a:cxn>
                <a:cxn ang="0">
                  <a:pos x="312" y="272"/>
                </a:cxn>
                <a:cxn ang="0">
                  <a:pos x="336" y="136"/>
                </a:cxn>
                <a:cxn ang="0">
                  <a:pos x="336" y="96"/>
                </a:cxn>
                <a:cxn ang="0">
                  <a:pos x="352" y="56"/>
                </a:cxn>
                <a:cxn ang="0">
                  <a:pos x="192" y="32"/>
                </a:cxn>
                <a:cxn ang="0">
                  <a:pos x="40" y="0"/>
                </a:cxn>
              </a:cxnLst>
              <a:rect l="0" t="0" r="r" b="b"/>
              <a:pathLst>
                <a:path w="352" h="536">
                  <a:moveTo>
                    <a:pt x="40" y="0"/>
                  </a:moveTo>
                  <a:lnTo>
                    <a:pt x="0" y="216"/>
                  </a:lnTo>
                  <a:lnTo>
                    <a:pt x="240" y="536"/>
                  </a:lnTo>
                  <a:lnTo>
                    <a:pt x="256" y="520"/>
                  </a:lnTo>
                  <a:lnTo>
                    <a:pt x="248" y="456"/>
                  </a:lnTo>
                  <a:lnTo>
                    <a:pt x="280" y="464"/>
                  </a:lnTo>
                  <a:lnTo>
                    <a:pt x="312" y="272"/>
                  </a:lnTo>
                  <a:lnTo>
                    <a:pt x="336" y="136"/>
                  </a:lnTo>
                  <a:lnTo>
                    <a:pt x="336" y="96"/>
                  </a:lnTo>
                  <a:lnTo>
                    <a:pt x="352" y="56"/>
                  </a:lnTo>
                  <a:lnTo>
                    <a:pt x="192" y="3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2"/>
            <p:cNvSpPr>
              <a:spLocks noChangeAspect="1"/>
            </p:cNvSpPr>
            <p:nvPr/>
          </p:nvSpPr>
          <p:spPr bwMode="auto">
            <a:xfrm>
              <a:off x="2082" y="920"/>
              <a:ext cx="399" cy="67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48" y="208"/>
                </a:cxn>
                <a:cxn ang="0">
                  <a:pos x="80" y="248"/>
                </a:cxn>
                <a:cxn ang="0">
                  <a:pos x="32" y="296"/>
                </a:cxn>
                <a:cxn ang="0">
                  <a:pos x="24" y="328"/>
                </a:cxn>
                <a:cxn ang="0">
                  <a:pos x="40" y="344"/>
                </a:cxn>
                <a:cxn ang="0">
                  <a:pos x="24" y="360"/>
                </a:cxn>
                <a:cxn ang="0">
                  <a:pos x="0" y="472"/>
                </a:cxn>
                <a:cxn ang="0">
                  <a:pos x="152" y="504"/>
                </a:cxn>
                <a:cxn ang="0">
                  <a:pos x="296" y="520"/>
                </a:cxn>
                <a:cxn ang="0">
                  <a:pos x="312" y="416"/>
                </a:cxn>
                <a:cxn ang="0">
                  <a:pos x="320" y="352"/>
                </a:cxn>
                <a:cxn ang="0">
                  <a:pos x="304" y="336"/>
                </a:cxn>
                <a:cxn ang="0">
                  <a:pos x="272" y="336"/>
                </a:cxn>
                <a:cxn ang="0">
                  <a:pos x="232" y="344"/>
                </a:cxn>
                <a:cxn ang="0">
                  <a:pos x="224" y="296"/>
                </a:cxn>
                <a:cxn ang="0">
                  <a:pos x="168" y="256"/>
                </a:cxn>
                <a:cxn ang="0">
                  <a:pos x="176" y="232"/>
                </a:cxn>
                <a:cxn ang="0">
                  <a:pos x="184" y="192"/>
                </a:cxn>
                <a:cxn ang="0">
                  <a:pos x="112" y="96"/>
                </a:cxn>
                <a:cxn ang="0">
                  <a:pos x="120" y="8"/>
                </a:cxn>
                <a:cxn ang="0">
                  <a:pos x="80" y="0"/>
                </a:cxn>
              </a:cxnLst>
              <a:rect l="0" t="0" r="r" b="b"/>
              <a:pathLst>
                <a:path w="320" h="520">
                  <a:moveTo>
                    <a:pt x="80" y="0"/>
                  </a:moveTo>
                  <a:lnTo>
                    <a:pt x="48" y="208"/>
                  </a:lnTo>
                  <a:lnTo>
                    <a:pt x="80" y="248"/>
                  </a:lnTo>
                  <a:lnTo>
                    <a:pt x="32" y="296"/>
                  </a:lnTo>
                  <a:lnTo>
                    <a:pt x="24" y="328"/>
                  </a:lnTo>
                  <a:lnTo>
                    <a:pt x="40" y="344"/>
                  </a:lnTo>
                  <a:lnTo>
                    <a:pt x="24" y="360"/>
                  </a:lnTo>
                  <a:lnTo>
                    <a:pt x="0" y="472"/>
                  </a:lnTo>
                  <a:lnTo>
                    <a:pt x="152" y="504"/>
                  </a:lnTo>
                  <a:lnTo>
                    <a:pt x="296" y="520"/>
                  </a:lnTo>
                  <a:lnTo>
                    <a:pt x="312" y="416"/>
                  </a:lnTo>
                  <a:lnTo>
                    <a:pt x="320" y="352"/>
                  </a:lnTo>
                  <a:lnTo>
                    <a:pt x="304" y="336"/>
                  </a:lnTo>
                  <a:lnTo>
                    <a:pt x="272" y="336"/>
                  </a:lnTo>
                  <a:lnTo>
                    <a:pt x="232" y="344"/>
                  </a:lnTo>
                  <a:lnTo>
                    <a:pt x="224" y="296"/>
                  </a:lnTo>
                  <a:lnTo>
                    <a:pt x="168" y="256"/>
                  </a:lnTo>
                  <a:lnTo>
                    <a:pt x="176" y="232"/>
                  </a:lnTo>
                  <a:lnTo>
                    <a:pt x="184" y="192"/>
                  </a:lnTo>
                  <a:lnTo>
                    <a:pt x="112" y="96"/>
                  </a:lnTo>
                  <a:lnTo>
                    <a:pt x="120" y="8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13"/>
            <p:cNvSpPr>
              <a:spLocks noChangeAspect="1"/>
            </p:cNvSpPr>
            <p:nvPr/>
          </p:nvSpPr>
          <p:spPr bwMode="auto">
            <a:xfrm>
              <a:off x="2202" y="1574"/>
              <a:ext cx="369" cy="48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6"/>
                </a:cxn>
                <a:cxn ang="0">
                  <a:pos x="192" y="88"/>
                </a:cxn>
                <a:cxn ang="0">
                  <a:pos x="296" y="96"/>
                </a:cxn>
                <a:cxn ang="0">
                  <a:pos x="272" y="376"/>
                </a:cxn>
                <a:cxn ang="0">
                  <a:pos x="0" y="352"/>
                </a:cxn>
                <a:cxn ang="0">
                  <a:pos x="32" y="168"/>
                </a:cxn>
                <a:cxn ang="0">
                  <a:pos x="56" y="0"/>
                </a:cxn>
              </a:cxnLst>
              <a:rect l="0" t="0" r="r" b="b"/>
              <a:pathLst>
                <a:path w="296" h="376">
                  <a:moveTo>
                    <a:pt x="56" y="0"/>
                  </a:moveTo>
                  <a:lnTo>
                    <a:pt x="200" y="16"/>
                  </a:lnTo>
                  <a:lnTo>
                    <a:pt x="192" y="88"/>
                  </a:lnTo>
                  <a:lnTo>
                    <a:pt x="296" y="96"/>
                  </a:lnTo>
                  <a:lnTo>
                    <a:pt x="272" y="376"/>
                  </a:lnTo>
                  <a:lnTo>
                    <a:pt x="0" y="352"/>
                  </a:lnTo>
                  <a:lnTo>
                    <a:pt x="32" y="16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14"/>
            <p:cNvSpPr>
              <a:spLocks noChangeAspect="1"/>
            </p:cNvSpPr>
            <p:nvPr/>
          </p:nvSpPr>
          <p:spPr bwMode="auto">
            <a:xfrm>
              <a:off x="2222" y="930"/>
              <a:ext cx="689" cy="44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20" y="16"/>
                </a:cxn>
                <a:cxn ang="0">
                  <a:pos x="184" y="24"/>
                </a:cxn>
                <a:cxn ang="0">
                  <a:pos x="272" y="32"/>
                </a:cxn>
                <a:cxn ang="0">
                  <a:pos x="352" y="40"/>
                </a:cxn>
                <a:cxn ang="0">
                  <a:pos x="489" y="48"/>
                </a:cxn>
                <a:cxn ang="0">
                  <a:pos x="553" y="56"/>
                </a:cxn>
                <a:cxn ang="0">
                  <a:pos x="553" y="336"/>
                </a:cxn>
                <a:cxn ang="0">
                  <a:pos x="216" y="312"/>
                </a:cxn>
                <a:cxn ang="0">
                  <a:pos x="208" y="344"/>
                </a:cxn>
                <a:cxn ang="0">
                  <a:pos x="192" y="328"/>
                </a:cxn>
                <a:cxn ang="0">
                  <a:pos x="160" y="328"/>
                </a:cxn>
                <a:cxn ang="0">
                  <a:pos x="120" y="336"/>
                </a:cxn>
                <a:cxn ang="0">
                  <a:pos x="112" y="288"/>
                </a:cxn>
                <a:cxn ang="0">
                  <a:pos x="56" y="248"/>
                </a:cxn>
                <a:cxn ang="0">
                  <a:pos x="64" y="216"/>
                </a:cxn>
                <a:cxn ang="0">
                  <a:pos x="72" y="184"/>
                </a:cxn>
                <a:cxn ang="0">
                  <a:pos x="0" y="88"/>
                </a:cxn>
                <a:cxn ang="0">
                  <a:pos x="8" y="0"/>
                </a:cxn>
              </a:cxnLst>
              <a:rect l="0" t="0" r="r" b="b"/>
              <a:pathLst>
                <a:path w="553" h="344">
                  <a:moveTo>
                    <a:pt x="8" y="0"/>
                  </a:moveTo>
                  <a:lnTo>
                    <a:pt x="120" y="16"/>
                  </a:lnTo>
                  <a:lnTo>
                    <a:pt x="184" y="24"/>
                  </a:lnTo>
                  <a:lnTo>
                    <a:pt x="272" y="32"/>
                  </a:lnTo>
                  <a:lnTo>
                    <a:pt x="352" y="40"/>
                  </a:lnTo>
                  <a:lnTo>
                    <a:pt x="489" y="48"/>
                  </a:lnTo>
                  <a:lnTo>
                    <a:pt x="553" y="56"/>
                  </a:lnTo>
                  <a:lnTo>
                    <a:pt x="553" y="336"/>
                  </a:lnTo>
                  <a:lnTo>
                    <a:pt x="216" y="312"/>
                  </a:lnTo>
                  <a:lnTo>
                    <a:pt x="208" y="344"/>
                  </a:lnTo>
                  <a:lnTo>
                    <a:pt x="192" y="328"/>
                  </a:lnTo>
                  <a:lnTo>
                    <a:pt x="160" y="328"/>
                  </a:lnTo>
                  <a:lnTo>
                    <a:pt x="120" y="336"/>
                  </a:lnTo>
                  <a:lnTo>
                    <a:pt x="112" y="288"/>
                  </a:lnTo>
                  <a:lnTo>
                    <a:pt x="56" y="248"/>
                  </a:lnTo>
                  <a:lnTo>
                    <a:pt x="64" y="216"/>
                  </a:lnTo>
                  <a:lnTo>
                    <a:pt x="72" y="184"/>
                  </a:lnTo>
                  <a:lnTo>
                    <a:pt x="0" y="8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Freeform 15"/>
            <p:cNvSpPr>
              <a:spLocks noChangeAspect="1"/>
            </p:cNvSpPr>
            <p:nvPr/>
          </p:nvSpPr>
          <p:spPr bwMode="auto">
            <a:xfrm>
              <a:off x="2441" y="1325"/>
              <a:ext cx="470" cy="40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120"/>
                </a:cxn>
                <a:cxn ang="0">
                  <a:pos x="0" y="280"/>
                </a:cxn>
                <a:cxn ang="0">
                  <a:pos x="104" y="296"/>
                </a:cxn>
                <a:cxn ang="0">
                  <a:pos x="361" y="312"/>
                </a:cxn>
                <a:cxn ang="0">
                  <a:pos x="377" y="32"/>
                </a:cxn>
                <a:cxn ang="0">
                  <a:pos x="32" y="0"/>
                </a:cxn>
              </a:cxnLst>
              <a:rect l="0" t="0" r="r" b="b"/>
              <a:pathLst>
                <a:path w="377" h="312">
                  <a:moveTo>
                    <a:pt x="32" y="0"/>
                  </a:moveTo>
                  <a:lnTo>
                    <a:pt x="16" y="120"/>
                  </a:lnTo>
                  <a:lnTo>
                    <a:pt x="0" y="280"/>
                  </a:lnTo>
                  <a:lnTo>
                    <a:pt x="104" y="296"/>
                  </a:lnTo>
                  <a:lnTo>
                    <a:pt x="361" y="312"/>
                  </a:lnTo>
                  <a:lnTo>
                    <a:pt x="377" y="3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6"/>
            <p:cNvSpPr>
              <a:spLocks noChangeAspect="1"/>
            </p:cNvSpPr>
            <p:nvPr/>
          </p:nvSpPr>
          <p:spPr bwMode="auto">
            <a:xfrm>
              <a:off x="2531" y="1699"/>
              <a:ext cx="500" cy="38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6" y="184"/>
                </a:cxn>
                <a:cxn ang="0">
                  <a:pos x="0" y="280"/>
                </a:cxn>
                <a:cxn ang="0">
                  <a:pos x="201" y="296"/>
                </a:cxn>
                <a:cxn ang="0">
                  <a:pos x="393" y="296"/>
                </a:cxn>
                <a:cxn ang="0">
                  <a:pos x="393" y="160"/>
                </a:cxn>
                <a:cxn ang="0">
                  <a:pos x="401" y="24"/>
                </a:cxn>
                <a:cxn ang="0">
                  <a:pos x="289" y="24"/>
                </a:cxn>
                <a:cxn ang="0">
                  <a:pos x="32" y="0"/>
                </a:cxn>
              </a:cxnLst>
              <a:rect l="0" t="0" r="r" b="b"/>
              <a:pathLst>
                <a:path w="401" h="296">
                  <a:moveTo>
                    <a:pt x="32" y="0"/>
                  </a:moveTo>
                  <a:lnTo>
                    <a:pt x="16" y="184"/>
                  </a:lnTo>
                  <a:lnTo>
                    <a:pt x="0" y="280"/>
                  </a:lnTo>
                  <a:lnTo>
                    <a:pt x="201" y="296"/>
                  </a:lnTo>
                  <a:lnTo>
                    <a:pt x="393" y="296"/>
                  </a:lnTo>
                  <a:lnTo>
                    <a:pt x="393" y="160"/>
                  </a:lnTo>
                  <a:lnTo>
                    <a:pt x="401" y="24"/>
                  </a:lnTo>
                  <a:lnTo>
                    <a:pt x="289" y="24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17"/>
            <p:cNvSpPr>
              <a:spLocks noChangeAspect="1"/>
            </p:cNvSpPr>
            <p:nvPr/>
          </p:nvSpPr>
          <p:spPr bwMode="auto">
            <a:xfrm>
              <a:off x="2092" y="2020"/>
              <a:ext cx="449" cy="5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0" y="56"/>
                </a:cxn>
                <a:cxn ang="0">
                  <a:pos x="48" y="48"/>
                </a:cxn>
                <a:cxn ang="0">
                  <a:pos x="56" y="120"/>
                </a:cxn>
                <a:cxn ang="0">
                  <a:pos x="40" y="128"/>
                </a:cxn>
                <a:cxn ang="0">
                  <a:pos x="56" y="168"/>
                </a:cxn>
                <a:cxn ang="0">
                  <a:pos x="40" y="192"/>
                </a:cxn>
                <a:cxn ang="0">
                  <a:pos x="24" y="216"/>
                </a:cxn>
                <a:cxn ang="0">
                  <a:pos x="8" y="248"/>
                </a:cxn>
                <a:cxn ang="0">
                  <a:pos x="24" y="264"/>
                </a:cxn>
                <a:cxn ang="0">
                  <a:pos x="0" y="272"/>
                </a:cxn>
                <a:cxn ang="0">
                  <a:pos x="0" y="296"/>
                </a:cxn>
                <a:cxn ang="0">
                  <a:pos x="200" y="400"/>
                </a:cxn>
                <a:cxn ang="0">
                  <a:pos x="312" y="400"/>
                </a:cxn>
                <a:cxn ang="0">
                  <a:pos x="360" y="32"/>
                </a:cxn>
                <a:cxn ang="0">
                  <a:pos x="88" y="0"/>
                </a:cxn>
              </a:cxnLst>
              <a:rect l="0" t="0" r="r" b="b"/>
              <a:pathLst>
                <a:path w="360" h="400">
                  <a:moveTo>
                    <a:pt x="88" y="0"/>
                  </a:moveTo>
                  <a:lnTo>
                    <a:pt x="80" y="56"/>
                  </a:lnTo>
                  <a:lnTo>
                    <a:pt x="48" y="48"/>
                  </a:lnTo>
                  <a:lnTo>
                    <a:pt x="56" y="120"/>
                  </a:lnTo>
                  <a:lnTo>
                    <a:pt x="40" y="128"/>
                  </a:lnTo>
                  <a:lnTo>
                    <a:pt x="56" y="168"/>
                  </a:lnTo>
                  <a:lnTo>
                    <a:pt x="40" y="192"/>
                  </a:lnTo>
                  <a:lnTo>
                    <a:pt x="24" y="216"/>
                  </a:lnTo>
                  <a:lnTo>
                    <a:pt x="8" y="248"/>
                  </a:lnTo>
                  <a:lnTo>
                    <a:pt x="24" y="264"/>
                  </a:lnTo>
                  <a:lnTo>
                    <a:pt x="0" y="272"/>
                  </a:lnTo>
                  <a:lnTo>
                    <a:pt x="0" y="296"/>
                  </a:lnTo>
                  <a:lnTo>
                    <a:pt x="200" y="400"/>
                  </a:lnTo>
                  <a:lnTo>
                    <a:pt x="312" y="400"/>
                  </a:lnTo>
                  <a:lnTo>
                    <a:pt x="360" y="32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8"/>
            <p:cNvSpPr>
              <a:spLocks noChangeAspect="1"/>
            </p:cNvSpPr>
            <p:nvPr/>
          </p:nvSpPr>
          <p:spPr bwMode="auto">
            <a:xfrm>
              <a:off x="2481" y="2062"/>
              <a:ext cx="470" cy="48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77" y="16"/>
                </a:cxn>
                <a:cxn ang="0">
                  <a:pos x="361" y="352"/>
                </a:cxn>
                <a:cxn ang="0">
                  <a:pos x="257" y="344"/>
                </a:cxn>
                <a:cxn ang="0">
                  <a:pos x="152" y="336"/>
                </a:cxn>
                <a:cxn ang="0">
                  <a:pos x="152" y="352"/>
                </a:cxn>
                <a:cxn ang="0">
                  <a:pos x="64" y="352"/>
                </a:cxn>
                <a:cxn ang="0">
                  <a:pos x="64" y="376"/>
                </a:cxn>
                <a:cxn ang="0">
                  <a:pos x="0" y="368"/>
                </a:cxn>
                <a:cxn ang="0">
                  <a:pos x="32" y="88"/>
                </a:cxn>
                <a:cxn ang="0">
                  <a:pos x="48" y="0"/>
                </a:cxn>
              </a:cxnLst>
              <a:rect l="0" t="0" r="r" b="b"/>
              <a:pathLst>
                <a:path w="377" h="376">
                  <a:moveTo>
                    <a:pt x="48" y="0"/>
                  </a:moveTo>
                  <a:lnTo>
                    <a:pt x="377" y="16"/>
                  </a:lnTo>
                  <a:lnTo>
                    <a:pt x="361" y="352"/>
                  </a:lnTo>
                  <a:lnTo>
                    <a:pt x="257" y="344"/>
                  </a:lnTo>
                  <a:lnTo>
                    <a:pt x="152" y="336"/>
                  </a:lnTo>
                  <a:lnTo>
                    <a:pt x="152" y="352"/>
                  </a:lnTo>
                  <a:lnTo>
                    <a:pt x="64" y="352"/>
                  </a:lnTo>
                  <a:lnTo>
                    <a:pt x="64" y="376"/>
                  </a:lnTo>
                  <a:lnTo>
                    <a:pt x="0" y="368"/>
                  </a:lnTo>
                  <a:lnTo>
                    <a:pt x="32" y="88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9"/>
            <p:cNvSpPr>
              <a:spLocks noChangeAspect="1"/>
            </p:cNvSpPr>
            <p:nvPr/>
          </p:nvSpPr>
          <p:spPr bwMode="auto">
            <a:xfrm>
              <a:off x="2671" y="2093"/>
              <a:ext cx="959" cy="924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393" y="8"/>
                </a:cxn>
                <a:cxn ang="0">
                  <a:pos x="393" y="136"/>
                </a:cxn>
                <a:cxn ang="0">
                  <a:pos x="481" y="168"/>
                </a:cxn>
                <a:cxn ang="0">
                  <a:pos x="505" y="160"/>
                </a:cxn>
                <a:cxn ang="0">
                  <a:pos x="561" y="184"/>
                </a:cxn>
                <a:cxn ang="0">
                  <a:pos x="593" y="184"/>
                </a:cxn>
                <a:cxn ang="0">
                  <a:pos x="665" y="160"/>
                </a:cxn>
                <a:cxn ang="0">
                  <a:pos x="697" y="184"/>
                </a:cxn>
                <a:cxn ang="0">
                  <a:pos x="729" y="192"/>
                </a:cxn>
                <a:cxn ang="0">
                  <a:pos x="729" y="296"/>
                </a:cxn>
                <a:cxn ang="0">
                  <a:pos x="769" y="360"/>
                </a:cxn>
                <a:cxn ang="0">
                  <a:pos x="761" y="456"/>
                </a:cxn>
                <a:cxn ang="0">
                  <a:pos x="721" y="488"/>
                </a:cxn>
                <a:cxn ang="0">
                  <a:pos x="713" y="456"/>
                </a:cxn>
                <a:cxn ang="0">
                  <a:pos x="697" y="472"/>
                </a:cxn>
                <a:cxn ang="0">
                  <a:pos x="705" y="496"/>
                </a:cxn>
                <a:cxn ang="0">
                  <a:pos x="633" y="544"/>
                </a:cxn>
                <a:cxn ang="0">
                  <a:pos x="617" y="552"/>
                </a:cxn>
                <a:cxn ang="0">
                  <a:pos x="577" y="576"/>
                </a:cxn>
                <a:cxn ang="0">
                  <a:pos x="577" y="592"/>
                </a:cxn>
                <a:cxn ang="0">
                  <a:pos x="561" y="592"/>
                </a:cxn>
                <a:cxn ang="0">
                  <a:pos x="577" y="616"/>
                </a:cxn>
                <a:cxn ang="0">
                  <a:pos x="553" y="640"/>
                </a:cxn>
                <a:cxn ang="0">
                  <a:pos x="561" y="680"/>
                </a:cxn>
                <a:cxn ang="0">
                  <a:pos x="577" y="688"/>
                </a:cxn>
                <a:cxn ang="0">
                  <a:pos x="577" y="712"/>
                </a:cxn>
                <a:cxn ang="0">
                  <a:pos x="545" y="712"/>
                </a:cxn>
                <a:cxn ang="0">
                  <a:pos x="513" y="704"/>
                </a:cxn>
                <a:cxn ang="0">
                  <a:pos x="497" y="704"/>
                </a:cxn>
                <a:cxn ang="0">
                  <a:pos x="441" y="688"/>
                </a:cxn>
                <a:cxn ang="0">
                  <a:pos x="409" y="600"/>
                </a:cxn>
                <a:cxn ang="0">
                  <a:pos x="369" y="568"/>
                </a:cxn>
                <a:cxn ang="0">
                  <a:pos x="329" y="496"/>
                </a:cxn>
                <a:cxn ang="0">
                  <a:pos x="313" y="488"/>
                </a:cxn>
                <a:cxn ang="0">
                  <a:pos x="297" y="464"/>
                </a:cxn>
                <a:cxn ang="0">
                  <a:pos x="273" y="464"/>
                </a:cxn>
                <a:cxn ang="0">
                  <a:pos x="249" y="464"/>
                </a:cxn>
                <a:cxn ang="0">
                  <a:pos x="225" y="464"/>
                </a:cxn>
                <a:cxn ang="0">
                  <a:pos x="209" y="504"/>
                </a:cxn>
                <a:cxn ang="0">
                  <a:pos x="185" y="512"/>
                </a:cxn>
                <a:cxn ang="0">
                  <a:pos x="137" y="480"/>
                </a:cxn>
                <a:cxn ang="0">
                  <a:pos x="113" y="448"/>
                </a:cxn>
                <a:cxn ang="0">
                  <a:pos x="105" y="408"/>
                </a:cxn>
                <a:cxn ang="0">
                  <a:pos x="81" y="376"/>
                </a:cxn>
                <a:cxn ang="0">
                  <a:pos x="32" y="336"/>
                </a:cxn>
                <a:cxn ang="0">
                  <a:pos x="0" y="296"/>
                </a:cxn>
                <a:cxn ang="0">
                  <a:pos x="0" y="280"/>
                </a:cxn>
                <a:cxn ang="0">
                  <a:pos x="113" y="280"/>
                </a:cxn>
                <a:cxn ang="0">
                  <a:pos x="209" y="288"/>
                </a:cxn>
                <a:cxn ang="0">
                  <a:pos x="225" y="0"/>
                </a:cxn>
              </a:cxnLst>
              <a:rect l="0" t="0" r="r" b="b"/>
              <a:pathLst>
                <a:path w="769" h="712">
                  <a:moveTo>
                    <a:pt x="225" y="0"/>
                  </a:moveTo>
                  <a:lnTo>
                    <a:pt x="393" y="8"/>
                  </a:lnTo>
                  <a:lnTo>
                    <a:pt x="393" y="136"/>
                  </a:lnTo>
                  <a:lnTo>
                    <a:pt x="481" y="168"/>
                  </a:lnTo>
                  <a:lnTo>
                    <a:pt x="505" y="160"/>
                  </a:lnTo>
                  <a:lnTo>
                    <a:pt x="561" y="184"/>
                  </a:lnTo>
                  <a:lnTo>
                    <a:pt x="593" y="184"/>
                  </a:lnTo>
                  <a:lnTo>
                    <a:pt x="665" y="160"/>
                  </a:lnTo>
                  <a:lnTo>
                    <a:pt x="697" y="184"/>
                  </a:lnTo>
                  <a:lnTo>
                    <a:pt x="729" y="192"/>
                  </a:lnTo>
                  <a:lnTo>
                    <a:pt x="729" y="296"/>
                  </a:lnTo>
                  <a:lnTo>
                    <a:pt x="769" y="360"/>
                  </a:lnTo>
                  <a:lnTo>
                    <a:pt x="761" y="456"/>
                  </a:lnTo>
                  <a:lnTo>
                    <a:pt x="721" y="488"/>
                  </a:lnTo>
                  <a:lnTo>
                    <a:pt x="713" y="456"/>
                  </a:lnTo>
                  <a:lnTo>
                    <a:pt x="697" y="472"/>
                  </a:lnTo>
                  <a:lnTo>
                    <a:pt x="705" y="496"/>
                  </a:lnTo>
                  <a:lnTo>
                    <a:pt x="633" y="544"/>
                  </a:lnTo>
                  <a:lnTo>
                    <a:pt x="617" y="552"/>
                  </a:lnTo>
                  <a:lnTo>
                    <a:pt x="577" y="576"/>
                  </a:lnTo>
                  <a:lnTo>
                    <a:pt x="577" y="592"/>
                  </a:lnTo>
                  <a:lnTo>
                    <a:pt x="561" y="592"/>
                  </a:lnTo>
                  <a:lnTo>
                    <a:pt x="577" y="616"/>
                  </a:lnTo>
                  <a:lnTo>
                    <a:pt x="553" y="640"/>
                  </a:lnTo>
                  <a:lnTo>
                    <a:pt x="561" y="680"/>
                  </a:lnTo>
                  <a:lnTo>
                    <a:pt x="577" y="688"/>
                  </a:lnTo>
                  <a:lnTo>
                    <a:pt x="577" y="712"/>
                  </a:lnTo>
                  <a:lnTo>
                    <a:pt x="545" y="712"/>
                  </a:lnTo>
                  <a:lnTo>
                    <a:pt x="513" y="704"/>
                  </a:lnTo>
                  <a:lnTo>
                    <a:pt x="497" y="704"/>
                  </a:lnTo>
                  <a:lnTo>
                    <a:pt x="441" y="688"/>
                  </a:lnTo>
                  <a:lnTo>
                    <a:pt x="409" y="600"/>
                  </a:lnTo>
                  <a:lnTo>
                    <a:pt x="369" y="568"/>
                  </a:lnTo>
                  <a:lnTo>
                    <a:pt x="329" y="496"/>
                  </a:lnTo>
                  <a:lnTo>
                    <a:pt x="313" y="488"/>
                  </a:lnTo>
                  <a:lnTo>
                    <a:pt x="297" y="464"/>
                  </a:lnTo>
                  <a:lnTo>
                    <a:pt x="273" y="464"/>
                  </a:lnTo>
                  <a:lnTo>
                    <a:pt x="249" y="464"/>
                  </a:lnTo>
                  <a:lnTo>
                    <a:pt x="225" y="464"/>
                  </a:lnTo>
                  <a:lnTo>
                    <a:pt x="209" y="504"/>
                  </a:lnTo>
                  <a:lnTo>
                    <a:pt x="185" y="512"/>
                  </a:lnTo>
                  <a:lnTo>
                    <a:pt x="137" y="480"/>
                  </a:lnTo>
                  <a:lnTo>
                    <a:pt x="113" y="448"/>
                  </a:lnTo>
                  <a:lnTo>
                    <a:pt x="105" y="408"/>
                  </a:lnTo>
                  <a:lnTo>
                    <a:pt x="81" y="376"/>
                  </a:lnTo>
                  <a:lnTo>
                    <a:pt x="32" y="336"/>
                  </a:lnTo>
                  <a:lnTo>
                    <a:pt x="0" y="296"/>
                  </a:lnTo>
                  <a:lnTo>
                    <a:pt x="0" y="280"/>
                  </a:lnTo>
                  <a:lnTo>
                    <a:pt x="113" y="280"/>
                  </a:lnTo>
                  <a:lnTo>
                    <a:pt x="209" y="288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20"/>
            <p:cNvSpPr>
              <a:spLocks noChangeAspect="1"/>
            </p:cNvSpPr>
            <p:nvPr/>
          </p:nvSpPr>
          <p:spPr bwMode="auto">
            <a:xfrm>
              <a:off x="2911" y="1003"/>
              <a:ext cx="469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2" y="8"/>
                </a:cxn>
                <a:cxn ang="0">
                  <a:pos x="336" y="72"/>
                </a:cxn>
                <a:cxn ang="0">
                  <a:pos x="360" y="120"/>
                </a:cxn>
                <a:cxn ang="0">
                  <a:pos x="376" y="200"/>
                </a:cxn>
                <a:cxn ang="0">
                  <a:pos x="368" y="216"/>
                </a:cxn>
                <a:cxn ang="0">
                  <a:pos x="248" y="216"/>
                </a:cxn>
                <a:cxn ang="0">
                  <a:pos x="0" y="208"/>
                </a:cxn>
                <a:cxn ang="0">
                  <a:pos x="0" y="0"/>
                </a:cxn>
              </a:cxnLst>
              <a:rect l="0" t="0" r="r" b="b"/>
              <a:pathLst>
                <a:path w="376" h="216">
                  <a:moveTo>
                    <a:pt x="0" y="0"/>
                  </a:moveTo>
                  <a:lnTo>
                    <a:pt x="312" y="8"/>
                  </a:lnTo>
                  <a:lnTo>
                    <a:pt x="336" y="72"/>
                  </a:lnTo>
                  <a:lnTo>
                    <a:pt x="360" y="120"/>
                  </a:lnTo>
                  <a:lnTo>
                    <a:pt x="376" y="200"/>
                  </a:lnTo>
                  <a:lnTo>
                    <a:pt x="368" y="216"/>
                  </a:lnTo>
                  <a:lnTo>
                    <a:pt x="248" y="216"/>
                  </a:lnTo>
                  <a:lnTo>
                    <a:pt x="0" y="2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21"/>
            <p:cNvSpPr>
              <a:spLocks noChangeAspect="1"/>
            </p:cNvSpPr>
            <p:nvPr/>
          </p:nvSpPr>
          <p:spPr bwMode="auto">
            <a:xfrm>
              <a:off x="2901" y="1273"/>
              <a:ext cx="489" cy="33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04"/>
                </a:cxn>
                <a:cxn ang="0">
                  <a:pos x="0" y="216"/>
                </a:cxn>
                <a:cxn ang="0">
                  <a:pos x="280" y="224"/>
                </a:cxn>
                <a:cxn ang="0">
                  <a:pos x="312" y="240"/>
                </a:cxn>
                <a:cxn ang="0">
                  <a:pos x="336" y="216"/>
                </a:cxn>
                <a:cxn ang="0">
                  <a:pos x="392" y="256"/>
                </a:cxn>
                <a:cxn ang="0">
                  <a:pos x="384" y="216"/>
                </a:cxn>
                <a:cxn ang="0">
                  <a:pos x="384" y="176"/>
                </a:cxn>
                <a:cxn ang="0">
                  <a:pos x="392" y="64"/>
                </a:cxn>
                <a:cxn ang="0">
                  <a:pos x="368" y="40"/>
                </a:cxn>
                <a:cxn ang="0">
                  <a:pos x="376" y="8"/>
                </a:cxn>
                <a:cxn ang="0">
                  <a:pos x="192" y="8"/>
                </a:cxn>
                <a:cxn ang="0">
                  <a:pos x="8" y="0"/>
                </a:cxn>
              </a:cxnLst>
              <a:rect l="0" t="0" r="r" b="b"/>
              <a:pathLst>
                <a:path w="392" h="256">
                  <a:moveTo>
                    <a:pt x="8" y="0"/>
                  </a:moveTo>
                  <a:lnTo>
                    <a:pt x="8" y="104"/>
                  </a:lnTo>
                  <a:lnTo>
                    <a:pt x="0" y="216"/>
                  </a:lnTo>
                  <a:lnTo>
                    <a:pt x="280" y="224"/>
                  </a:lnTo>
                  <a:lnTo>
                    <a:pt x="312" y="240"/>
                  </a:lnTo>
                  <a:lnTo>
                    <a:pt x="336" y="216"/>
                  </a:lnTo>
                  <a:lnTo>
                    <a:pt x="392" y="256"/>
                  </a:lnTo>
                  <a:lnTo>
                    <a:pt x="384" y="216"/>
                  </a:lnTo>
                  <a:lnTo>
                    <a:pt x="384" y="176"/>
                  </a:lnTo>
                  <a:lnTo>
                    <a:pt x="392" y="64"/>
                  </a:lnTo>
                  <a:lnTo>
                    <a:pt x="368" y="40"/>
                  </a:lnTo>
                  <a:lnTo>
                    <a:pt x="376" y="8"/>
                  </a:lnTo>
                  <a:lnTo>
                    <a:pt x="192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22"/>
            <p:cNvSpPr>
              <a:spLocks noChangeAspect="1"/>
            </p:cNvSpPr>
            <p:nvPr/>
          </p:nvSpPr>
          <p:spPr bwMode="auto">
            <a:xfrm>
              <a:off x="2891" y="1553"/>
              <a:ext cx="579" cy="27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36"/>
                </a:cxn>
                <a:cxn ang="0">
                  <a:pos x="104" y="136"/>
                </a:cxn>
                <a:cxn ang="0">
                  <a:pos x="104" y="208"/>
                </a:cxn>
                <a:cxn ang="0">
                  <a:pos x="248" y="208"/>
                </a:cxn>
                <a:cxn ang="0">
                  <a:pos x="376" y="200"/>
                </a:cxn>
                <a:cxn ang="0">
                  <a:pos x="464" y="208"/>
                </a:cxn>
                <a:cxn ang="0">
                  <a:pos x="440" y="144"/>
                </a:cxn>
                <a:cxn ang="0">
                  <a:pos x="416" y="88"/>
                </a:cxn>
                <a:cxn ang="0">
                  <a:pos x="400" y="32"/>
                </a:cxn>
                <a:cxn ang="0">
                  <a:pos x="344" y="0"/>
                </a:cxn>
                <a:cxn ang="0">
                  <a:pos x="320" y="16"/>
                </a:cxn>
                <a:cxn ang="0">
                  <a:pos x="288" y="8"/>
                </a:cxn>
                <a:cxn ang="0">
                  <a:pos x="160" y="0"/>
                </a:cxn>
                <a:cxn ang="0">
                  <a:pos x="8" y="0"/>
                </a:cxn>
              </a:cxnLst>
              <a:rect l="0" t="0" r="r" b="b"/>
              <a:pathLst>
                <a:path w="464" h="208">
                  <a:moveTo>
                    <a:pt x="8" y="0"/>
                  </a:moveTo>
                  <a:lnTo>
                    <a:pt x="0" y="136"/>
                  </a:lnTo>
                  <a:lnTo>
                    <a:pt x="104" y="136"/>
                  </a:lnTo>
                  <a:lnTo>
                    <a:pt x="104" y="208"/>
                  </a:lnTo>
                  <a:lnTo>
                    <a:pt x="248" y="208"/>
                  </a:lnTo>
                  <a:lnTo>
                    <a:pt x="376" y="200"/>
                  </a:lnTo>
                  <a:lnTo>
                    <a:pt x="464" y="208"/>
                  </a:lnTo>
                  <a:lnTo>
                    <a:pt x="440" y="144"/>
                  </a:lnTo>
                  <a:lnTo>
                    <a:pt x="416" y="88"/>
                  </a:lnTo>
                  <a:lnTo>
                    <a:pt x="400" y="32"/>
                  </a:lnTo>
                  <a:lnTo>
                    <a:pt x="344" y="0"/>
                  </a:lnTo>
                  <a:lnTo>
                    <a:pt x="320" y="16"/>
                  </a:lnTo>
                  <a:lnTo>
                    <a:pt x="288" y="8"/>
                  </a:lnTo>
                  <a:lnTo>
                    <a:pt x="16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Freeform 23"/>
            <p:cNvSpPr>
              <a:spLocks noChangeAspect="1"/>
            </p:cNvSpPr>
            <p:nvPr/>
          </p:nvSpPr>
          <p:spPr bwMode="auto">
            <a:xfrm>
              <a:off x="3021" y="1813"/>
              <a:ext cx="509" cy="27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28"/>
                </a:cxn>
                <a:cxn ang="0">
                  <a:pos x="0" y="208"/>
                </a:cxn>
                <a:cxn ang="0">
                  <a:pos x="408" y="208"/>
                </a:cxn>
                <a:cxn ang="0">
                  <a:pos x="400" y="104"/>
                </a:cxn>
                <a:cxn ang="0">
                  <a:pos x="400" y="64"/>
                </a:cxn>
                <a:cxn ang="0">
                  <a:pos x="368" y="40"/>
                </a:cxn>
                <a:cxn ang="0">
                  <a:pos x="376" y="16"/>
                </a:cxn>
                <a:cxn ang="0">
                  <a:pos x="360" y="0"/>
                </a:cxn>
                <a:cxn ang="0">
                  <a:pos x="176" y="8"/>
                </a:cxn>
                <a:cxn ang="0">
                  <a:pos x="0" y="8"/>
                </a:cxn>
              </a:cxnLst>
              <a:rect l="0" t="0" r="r" b="b"/>
              <a:pathLst>
                <a:path w="408" h="208">
                  <a:moveTo>
                    <a:pt x="0" y="8"/>
                  </a:moveTo>
                  <a:lnTo>
                    <a:pt x="0" y="128"/>
                  </a:lnTo>
                  <a:lnTo>
                    <a:pt x="0" y="208"/>
                  </a:lnTo>
                  <a:lnTo>
                    <a:pt x="408" y="208"/>
                  </a:lnTo>
                  <a:lnTo>
                    <a:pt x="400" y="104"/>
                  </a:lnTo>
                  <a:lnTo>
                    <a:pt x="400" y="64"/>
                  </a:lnTo>
                  <a:lnTo>
                    <a:pt x="368" y="40"/>
                  </a:lnTo>
                  <a:lnTo>
                    <a:pt x="376" y="16"/>
                  </a:lnTo>
                  <a:lnTo>
                    <a:pt x="360" y="0"/>
                  </a:lnTo>
                  <a:lnTo>
                    <a:pt x="176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24"/>
            <p:cNvSpPr>
              <a:spLocks noChangeAspect="1"/>
            </p:cNvSpPr>
            <p:nvPr/>
          </p:nvSpPr>
          <p:spPr bwMode="auto">
            <a:xfrm>
              <a:off x="2951" y="2083"/>
              <a:ext cx="589" cy="3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"/>
                </a:cxn>
                <a:cxn ang="0">
                  <a:pos x="168" y="48"/>
                </a:cxn>
                <a:cxn ang="0">
                  <a:pos x="168" y="176"/>
                </a:cxn>
                <a:cxn ang="0">
                  <a:pos x="256" y="216"/>
                </a:cxn>
                <a:cxn ang="0">
                  <a:pos x="280" y="200"/>
                </a:cxn>
                <a:cxn ang="0">
                  <a:pos x="336" y="232"/>
                </a:cxn>
                <a:cxn ang="0">
                  <a:pos x="368" y="224"/>
                </a:cxn>
                <a:cxn ang="0">
                  <a:pos x="440" y="200"/>
                </a:cxn>
                <a:cxn ang="0">
                  <a:pos x="472" y="224"/>
                </a:cxn>
                <a:cxn ang="0">
                  <a:pos x="472" y="88"/>
                </a:cxn>
                <a:cxn ang="0">
                  <a:pos x="464" y="0"/>
                </a:cxn>
                <a:cxn ang="0">
                  <a:pos x="0" y="0"/>
                </a:cxn>
              </a:cxnLst>
              <a:rect l="0" t="0" r="r" b="b"/>
              <a:pathLst>
                <a:path w="472" h="232">
                  <a:moveTo>
                    <a:pt x="0" y="0"/>
                  </a:moveTo>
                  <a:lnTo>
                    <a:pt x="0" y="40"/>
                  </a:lnTo>
                  <a:lnTo>
                    <a:pt x="168" y="48"/>
                  </a:lnTo>
                  <a:lnTo>
                    <a:pt x="168" y="176"/>
                  </a:lnTo>
                  <a:lnTo>
                    <a:pt x="256" y="216"/>
                  </a:lnTo>
                  <a:lnTo>
                    <a:pt x="280" y="200"/>
                  </a:lnTo>
                  <a:lnTo>
                    <a:pt x="336" y="232"/>
                  </a:lnTo>
                  <a:lnTo>
                    <a:pt x="368" y="224"/>
                  </a:lnTo>
                  <a:lnTo>
                    <a:pt x="440" y="200"/>
                  </a:lnTo>
                  <a:lnTo>
                    <a:pt x="472" y="224"/>
                  </a:lnTo>
                  <a:lnTo>
                    <a:pt x="472" y="88"/>
                  </a:lnTo>
                  <a:lnTo>
                    <a:pt x="4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25"/>
            <p:cNvSpPr>
              <a:spLocks noChangeAspect="1"/>
            </p:cNvSpPr>
            <p:nvPr/>
          </p:nvSpPr>
          <p:spPr bwMode="auto">
            <a:xfrm>
              <a:off x="3530" y="2093"/>
              <a:ext cx="339" cy="33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12" y="8"/>
                </a:cxn>
                <a:cxn ang="0">
                  <a:pos x="240" y="0"/>
                </a:cxn>
                <a:cxn ang="0">
                  <a:pos x="232" y="32"/>
                </a:cxn>
                <a:cxn ang="0">
                  <a:pos x="264" y="24"/>
                </a:cxn>
                <a:cxn ang="0">
                  <a:pos x="272" y="48"/>
                </a:cxn>
                <a:cxn ang="0">
                  <a:pos x="240" y="72"/>
                </a:cxn>
                <a:cxn ang="0">
                  <a:pos x="248" y="104"/>
                </a:cxn>
                <a:cxn ang="0">
                  <a:pos x="216" y="160"/>
                </a:cxn>
                <a:cxn ang="0">
                  <a:pos x="192" y="200"/>
                </a:cxn>
                <a:cxn ang="0">
                  <a:pos x="208" y="248"/>
                </a:cxn>
                <a:cxn ang="0">
                  <a:pos x="40" y="256"/>
                </a:cxn>
                <a:cxn ang="0">
                  <a:pos x="40" y="224"/>
                </a:cxn>
                <a:cxn ang="0">
                  <a:pos x="8" y="216"/>
                </a:cxn>
                <a:cxn ang="0">
                  <a:pos x="8" y="72"/>
                </a:cxn>
                <a:cxn ang="0">
                  <a:pos x="0" y="24"/>
                </a:cxn>
              </a:cxnLst>
              <a:rect l="0" t="0" r="r" b="b"/>
              <a:pathLst>
                <a:path w="272" h="256">
                  <a:moveTo>
                    <a:pt x="0" y="24"/>
                  </a:moveTo>
                  <a:lnTo>
                    <a:pt x="112" y="8"/>
                  </a:lnTo>
                  <a:lnTo>
                    <a:pt x="240" y="0"/>
                  </a:lnTo>
                  <a:lnTo>
                    <a:pt x="232" y="32"/>
                  </a:lnTo>
                  <a:lnTo>
                    <a:pt x="264" y="24"/>
                  </a:lnTo>
                  <a:lnTo>
                    <a:pt x="272" y="48"/>
                  </a:lnTo>
                  <a:lnTo>
                    <a:pt x="240" y="72"/>
                  </a:lnTo>
                  <a:lnTo>
                    <a:pt x="248" y="104"/>
                  </a:lnTo>
                  <a:lnTo>
                    <a:pt x="216" y="160"/>
                  </a:lnTo>
                  <a:lnTo>
                    <a:pt x="192" y="200"/>
                  </a:lnTo>
                  <a:lnTo>
                    <a:pt x="208" y="248"/>
                  </a:lnTo>
                  <a:lnTo>
                    <a:pt x="40" y="256"/>
                  </a:lnTo>
                  <a:lnTo>
                    <a:pt x="40" y="224"/>
                  </a:lnTo>
                  <a:lnTo>
                    <a:pt x="8" y="216"/>
                  </a:lnTo>
                  <a:lnTo>
                    <a:pt x="8" y="7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26"/>
            <p:cNvSpPr>
              <a:spLocks noChangeAspect="1"/>
            </p:cNvSpPr>
            <p:nvPr/>
          </p:nvSpPr>
          <p:spPr bwMode="auto">
            <a:xfrm>
              <a:off x="3580" y="2405"/>
              <a:ext cx="409" cy="34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8" y="0"/>
                </a:cxn>
                <a:cxn ang="0">
                  <a:pos x="192" y="56"/>
                </a:cxn>
                <a:cxn ang="0">
                  <a:pos x="168" y="120"/>
                </a:cxn>
                <a:cxn ang="0">
                  <a:pos x="160" y="152"/>
                </a:cxn>
                <a:cxn ang="0">
                  <a:pos x="272" y="136"/>
                </a:cxn>
                <a:cxn ang="0">
                  <a:pos x="280" y="184"/>
                </a:cxn>
                <a:cxn ang="0">
                  <a:pos x="248" y="176"/>
                </a:cxn>
                <a:cxn ang="0">
                  <a:pos x="232" y="192"/>
                </a:cxn>
                <a:cxn ang="0">
                  <a:pos x="248" y="208"/>
                </a:cxn>
                <a:cxn ang="0">
                  <a:pos x="280" y="192"/>
                </a:cxn>
                <a:cxn ang="0">
                  <a:pos x="280" y="216"/>
                </a:cxn>
                <a:cxn ang="0">
                  <a:pos x="296" y="192"/>
                </a:cxn>
                <a:cxn ang="0">
                  <a:pos x="312" y="192"/>
                </a:cxn>
                <a:cxn ang="0">
                  <a:pos x="296" y="232"/>
                </a:cxn>
                <a:cxn ang="0">
                  <a:pos x="320" y="240"/>
                </a:cxn>
                <a:cxn ang="0">
                  <a:pos x="328" y="256"/>
                </a:cxn>
                <a:cxn ang="0">
                  <a:pos x="320" y="264"/>
                </a:cxn>
                <a:cxn ang="0">
                  <a:pos x="304" y="248"/>
                </a:cxn>
                <a:cxn ang="0">
                  <a:pos x="272" y="240"/>
                </a:cxn>
                <a:cxn ang="0">
                  <a:pos x="272" y="264"/>
                </a:cxn>
                <a:cxn ang="0">
                  <a:pos x="256" y="264"/>
                </a:cxn>
                <a:cxn ang="0">
                  <a:pos x="248" y="248"/>
                </a:cxn>
                <a:cxn ang="0">
                  <a:pos x="240" y="256"/>
                </a:cxn>
                <a:cxn ang="0">
                  <a:pos x="192" y="256"/>
                </a:cxn>
                <a:cxn ang="0">
                  <a:pos x="192" y="248"/>
                </a:cxn>
                <a:cxn ang="0">
                  <a:pos x="176" y="232"/>
                </a:cxn>
                <a:cxn ang="0">
                  <a:pos x="136" y="232"/>
                </a:cxn>
                <a:cxn ang="0">
                  <a:pos x="168" y="248"/>
                </a:cxn>
                <a:cxn ang="0">
                  <a:pos x="128" y="256"/>
                </a:cxn>
                <a:cxn ang="0">
                  <a:pos x="56" y="240"/>
                </a:cxn>
                <a:cxn ang="0">
                  <a:pos x="32" y="248"/>
                </a:cxn>
                <a:cxn ang="0">
                  <a:pos x="40" y="160"/>
                </a:cxn>
                <a:cxn ang="0">
                  <a:pos x="0" y="88"/>
                </a:cxn>
                <a:cxn ang="0">
                  <a:pos x="0" y="8"/>
                </a:cxn>
              </a:cxnLst>
              <a:rect l="0" t="0" r="r" b="b"/>
              <a:pathLst>
                <a:path w="328" h="264">
                  <a:moveTo>
                    <a:pt x="0" y="8"/>
                  </a:moveTo>
                  <a:lnTo>
                    <a:pt x="168" y="0"/>
                  </a:lnTo>
                  <a:lnTo>
                    <a:pt x="192" y="56"/>
                  </a:lnTo>
                  <a:lnTo>
                    <a:pt x="168" y="120"/>
                  </a:lnTo>
                  <a:lnTo>
                    <a:pt x="160" y="152"/>
                  </a:lnTo>
                  <a:lnTo>
                    <a:pt x="272" y="136"/>
                  </a:lnTo>
                  <a:lnTo>
                    <a:pt x="280" y="184"/>
                  </a:lnTo>
                  <a:lnTo>
                    <a:pt x="248" y="176"/>
                  </a:lnTo>
                  <a:lnTo>
                    <a:pt x="232" y="192"/>
                  </a:lnTo>
                  <a:lnTo>
                    <a:pt x="248" y="208"/>
                  </a:lnTo>
                  <a:lnTo>
                    <a:pt x="280" y="192"/>
                  </a:lnTo>
                  <a:lnTo>
                    <a:pt x="280" y="216"/>
                  </a:lnTo>
                  <a:lnTo>
                    <a:pt x="296" y="192"/>
                  </a:lnTo>
                  <a:lnTo>
                    <a:pt x="312" y="192"/>
                  </a:lnTo>
                  <a:lnTo>
                    <a:pt x="296" y="232"/>
                  </a:lnTo>
                  <a:lnTo>
                    <a:pt x="320" y="240"/>
                  </a:lnTo>
                  <a:lnTo>
                    <a:pt x="328" y="256"/>
                  </a:lnTo>
                  <a:lnTo>
                    <a:pt x="320" y="264"/>
                  </a:lnTo>
                  <a:lnTo>
                    <a:pt x="304" y="248"/>
                  </a:lnTo>
                  <a:lnTo>
                    <a:pt x="272" y="240"/>
                  </a:lnTo>
                  <a:lnTo>
                    <a:pt x="272" y="264"/>
                  </a:lnTo>
                  <a:lnTo>
                    <a:pt x="256" y="264"/>
                  </a:lnTo>
                  <a:lnTo>
                    <a:pt x="248" y="248"/>
                  </a:lnTo>
                  <a:lnTo>
                    <a:pt x="240" y="256"/>
                  </a:lnTo>
                  <a:lnTo>
                    <a:pt x="192" y="256"/>
                  </a:lnTo>
                  <a:lnTo>
                    <a:pt x="192" y="248"/>
                  </a:lnTo>
                  <a:lnTo>
                    <a:pt x="176" y="232"/>
                  </a:lnTo>
                  <a:lnTo>
                    <a:pt x="136" y="232"/>
                  </a:lnTo>
                  <a:lnTo>
                    <a:pt x="168" y="248"/>
                  </a:lnTo>
                  <a:lnTo>
                    <a:pt x="128" y="256"/>
                  </a:lnTo>
                  <a:lnTo>
                    <a:pt x="56" y="240"/>
                  </a:lnTo>
                  <a:lnTo>
                    <a:pt x="32" y="248"/>
                  </a:lnTo>
                  <a:lnTo>
                    <a:pt x="40" y="160"/>
                  </a:lnTo>
                  <a:lnTo>
                    <a:pt x="0" y="8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27"/>
            <p:cNvSpPr>
              <a:spLocks noChangeAspect="1"/>
            </p:cNvSpPr>
            <p:nvPr/>
          </p:nvSpPr>
          <p:spPr bwMode="auto">
            <a:xfrm>
              <a:off x="3300" y="972"/>
              <a:ext cx="459" cy="52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6" y="32"/>
                </a:cxn>
                <a:cxn ang="0">
                  <a:pos x="96" y="0"/>
                </a:cxn>
                <a:cxn ang="0">
                  <a:pos x="120" y="8"/>
                </a:cxn>
                <a:cxn ang="0">
                  <a:pos x="120" y="32"/>
                </a:cxn>
                <a:cxn ang="0">
                  <a:pos x="168" y="56"/>
                </a:cxn>
                <a:cxn ang="0">
                  <a:pos x="184" y="48"/>
                </a:cxn>
                <a:cxn ang="0">
                  <a:pos x="208" y="48"/>
                </a:cxn>
                <a:cxn ang="0">
                  <a:pos x="232" y="72"/>
                </a:cxn>
                <a:cxn ang="0">
                  <a:pos x="240" y="64"/>
                </a:cxn>
                <a:cxn ang="0">
                  <a:pos x="280" y="72"/>
                </a:cxn>
                <a:cxn ang="0">
                  <a:pos x="296" y="56"/>
                </a:cxn>
                <a:cxn ang="0">
                  <a:pos x="320" y="64"/>
                </a:cxn>
                <a:cxn ang="0">
                  <a:pos x="368" y="64"/>
                </a:cxn>
                <a:cxn ang="0">
                  <a:pos x="296" y="120"/>
                </a:cxn>
                <a:cxn ang="0">
                  <a:pos x="256" y="160"/>
                </a:cxn>
                <a:cxn ang="0">
                  <a:pos x="264" y="224"/>
                </a:cxn>
                <a:cxn ang="0">
                  <a:pos x="240" y="256"/>
                </a:cxn>
                <a:cxn ang="0">
                  <a:pos x="248" y="272"/>
                </a:cxn>
                <a:cxn ang="0">
                  <a:pos x="248" y="320"/>
                </a:cxn>
                <a:cxn ang="0">
                  <a:pos x="272" y="320"/>
                </a:cxn>
                <a:cxn ang="0">
                  <a:pos x="312" y="352"/>
                </a:cxn>
                <a:cxn ang="0">
                  <a:pos x="328" y="400"/>
                </a:cxn>
                <a:cxn ang="0">
                  <a:pos x="64" y="408"/>
                </a:cxn>
                <a:cxn ang="0">
                  <a:pos x="72" y="296"/>
                </a:cxn>
                <a:cxn ang="0">
                  <a:pos x="48" y="272"/>
                </a:cxn>
                <a:cxn ang="0">
                  <a:pos x="56" y="240"/>
                </a:cxn>
                <a:cxn ang="0">
                  <a:pos x="64" y="224"/>
                </a:cxn>
                <a:cxn ang="0">
                  <a:pos x="48" y="144"/>
                </a:cxn>
                <a:cxn ang="0">
                  <a:pos x="24" y="96"/>
                </a:cxn>
                <a:cxn ang="0">
                  <a:pos x="0" y="32"/>
                </a:cxn>
              </a:cxnLst>
              <a:rect l="0" t="0" r="r" b="b"/>
              <a:pathLst>
                <a:path w="368" h="408">
                  <a:moveTo>
                    <a:pt x="0" y="32"/>
                  </a:moveTo>
                  <a:lnTo>
                    <a:pt x="96" y="32"/>
                  </a:lnTo>
                  <a:lnTo>
                    <a:pt x="9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68" y="56"/>
                  </a:lnTo>
                  <a:lnTo>
                    <a:pt x="184" y="48"/>
                  </a:lnTo>
                  <a:lnTo>
                    <a:pt x="208" y="48"/>
                  </a:lnTo>
                  <a:lnTo>
                    <a:pt x="232" y="72"/>
                  </a:lnTo>
                  <a:lnTo>
                    <a:pt x="240" y="64"/>
                  </a:lnTo>
                  <a:lnTo>
                    <a:pt x="280" y="72"/>
                  </a:lnTo>
                  <a:lnTo>
                    <a:pt x="296" y="56"/>
                  </a:lnTo>
                  <a:lnTo>
                    <a:pt x="320" y="64"/>
                  </a:lnTo>
                  <a:lnTo>
                    <a:pt x="368" y="64"/>
                  </a:lnTo>
                  <a:lnTo>
                    <a:pt x="296" y="120"/>
                  </a:lnTo>
                  <a:lnTo>
                    <a:pt x="256" y="160"/>
                  </a:lnTo>
                  <a:lnTo>
                    <a:pt x="264" y="224"/>
                  </a:lnTo>
                  <a:lnTo>
                    <a:pt x="240" y="256"/>
                  </a:lnTo>
                  <a:lnTo>
                    <a:pt x="248" y="272"/>
                  </a:lnTo>
                  <a:lnTo>
                    <a:pt x="248" y="320"/>
                  </a:lnTo>
                  <a:lnTo>
                    <a:pt x="272" y="320"/>
                  </a:lnTo>
                  <a:lnTo>
                    <a:pt x="312" y="352"/>
                  </a:lnTo>
                  <a:lnTo>
                    <a:pt x="328" y="400"/>
                  </a:lnTo>
                  <a:lnTo>
                    <a:pt x="64" y="408"/>
                  </a:lnTo>
                  <a:lnTo>
                    <a:pt x="72" y="296"/>
                  </a:lnTo>
                  <a:lnTo>
                    <a:pt x="48" y="272"/>
                  </a:lnTo>
                  <a:lnTo>
                    <a:pt x="56" y="240"/>
                  </a:lnTo>
                  <a:lnTo>
                    <a:pt x="64" y="224"/>
                  </a:lnTo>
                  <a:lnTo>
                    <a:pt x="48" y="144"/>
                  </a:lnTo>
                  <a:lnTo>
                    <a:pt x="24" y="9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28"/>
            <p:cNvSpPr>
              <a:spLocks noChangeAspect="1"/>
            </p:cNvSpPr>
            <p:nvPr/>
          </p:nvSpPr>
          <p:spPr bwMode="auto">
            <a:xfrm>
              <a:off x="3600" y="1148"/>
              <a:ext cx="339" cy="426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40" y="24"/>
                </a:cxn>
                <a:cxn ang="0">
                  <a:pos x="56" y="24"/>
                </a:cxn>
                <a:cxn ang="0">
                  <a:pos x="72" y="0"/>
                </a:cxn>
                <a:cxn ang="0">
                  <a:pos x="80" y="24"/>
                </a:cxn>
                <a:cxn ang="0">
                  <a:pos x="112" y="24"/>
                </a:cxn>
                <a:cxn ang="0">
                  <a:pos x="128" y="48"/>
                </a:cxn>
                <a:cxn ang="0">
                  <a:pos x="152" y="40"/>
                </a:cxn>
                <a:cxn ang="0">
                  <a:pos x="176" y="56"/>
                </a:cxn>
                <a:cxn ang="0">
                  <a:pos x="216" y="64"/>
                </a:cxn>
                <a:cxn ang="0">
                  <a:pos x="224" y="88"/>
                </a:cxn>
                <a:cxn ang="0">
                  <a:pos x="240" y="88"/>
                </a:cxn>
                <a:cxn ang="0">
                  <a:pos x="240" y="104"/>
                </a:cxn>
                <a:cxn ang="0">
                  <a:pos x="240" y="120"/>
                </a:cxn>
                <a:cxn ang="0">
                  <a:pos x="232" y="144"/>
                </a:cxn>
                <a:cxn ang="0">
                  <a:pos x="240" y="152"/>
                </a:cxn>
                <a:cxn ang="0">
                  <a:pos x="264" y="128"/>
                </a:cxn>
                <a:cxn ang="0">
                  <a:pos x="264" y="112"/>
                </a:cxn>
                <a:cxn ang="0">
                  <a:pos x="272" y="112"/>
                </a:cxn>
                <a:cxn ang="0">
                  <a:pos x="272" y="128"/>
                </a:cxn>
                <a:cxn ang="0">
                  <a:pos x="256" y="144"/>
                </a:cxn>
                <a:cxn ang="0">
                  <a:pos x="248" y="184"/>
                </a:cxn>
                <a:cxn ang="0">
                  <a:pos x="248" y="256"/>
                </a:cxn>
                <a:cxn ang="0">
                  <a:pos x="264" y="264"/>
                </a:cxn>
                <a:cxn ang="0">
                  <a:pos x="256" y="304"/>
                </a:cxn>
                <a:cxn ang="0">
                  <a:pos x="128" y="328"/>
                </a:cxn>
                <a:cxn ang="0">
                  <a:pos x="96" y="312"/>
                </a:cxn>
                <a:cxn ang="0">
                  <a:pos x="96" y="280"/>
                </a:cxn>
                <a:cxn ang="0">
                  <a:pos x="80" y="256"/>
                </a:cxn>
                <a:cxn ang="0">
                  <a:pos x="72" y="216"/>
                </a:cxn>
                <a:cxn ang="0">
                  <a:pos x="32" y="184"/>
                </a:cxn>
                <a:cxn ang="0">
                  <a:pos x="8" y="184"/>
                </a:cxn>
                <a:cxn ang="0">
                  <a:pos x="8" y="136"/>
                </a:cxn>
                <a:cxn ang="0">
                  <a:pos x="0" y="120"/>
                </a:cxn>
                <a:cxn ang="0">
                  <a:pos x="24" y="88"/>
                </a:cxn>
                <a:cxn ang="0">
                  <a:pos x="16" y="24"/>
                </a:cxn>
              </a:cxnLst>
              <a:rect l="0" t="0" r="r" b="b"/>
              <a:pathLst>
                <a:path w="272" h="328">
                  <a:moveTo>
                    <a:pt x="16" y="24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72" y="0"/>
                  </a:lnTo>
                  <a:lnTo>
                    <a:pt x="80" y="24"/>
                  </a:lnTo>
                  <a:lnTo>
                    <a:pt x="112" y="24"/>
                  </a:lnTo>
                  <a:lnTo>
                    <a:pt x="128" y="48"/>
                  </a:lnTo>
                  <a:lnTo>
                    <a:pt x="152" y="40"/>
                  </a:lnTo>
                  <a:lnTo>
                    <a:pt x="176" y="56"/>
                  </a:lnTo>
                  <a:lnTo>
                    <a:pt x="216" y="64"/>
                  </a:lnTo>
                  <a:lnTo>
                    <a:pt x="224" y="88"/>
                  </a:lnTo>
                  <a:lnTo>
                    <a:pt x="240" y="88"/>
                  </a:lnTo>
                  <a:lnTo>
                    <a:pt x="240" y="104"/>
                  </a:lnTo>
                  <a:lnTo>
                    <a:pt x="240" y="120"/>
                  </a:lnTo>
                  <a:lnTo>
                    <a:pt x="232" y="144"/>
                  </a:lnTo>
                  <a:lnTo>
                    <a:pt x="240" y="152"/>
                  </a:lnTo>
                  <a:lnTo>
                    <a:pt x="264" y="128"/>
                  </a:lnTo>
                  <a:lnTo>
                    <a:pt x="264" y="112"/>
                  </a:lnTo>
                  <a:lnTo>
                    <a:pt x="272" y="112"/>
                  </a:lnTo>
                  <a:lnTo>
                    <a:pt x="272" y="128"/>
                  </a:lnTo>
                  <a:lnTo>
                    <a:pt x="256" y="144"/>
                  </a:lnTo>
                  <a:lnTo>
                    <a:pt x="248" y="184"/>
                  </a:lnTo>
                  <a:lnTo>
                    <a:pt x="248" y="256"/>
                  </a:lnTo>
                  <a:lnTo>
                    <a:pt x="264" y="264"/>
                  </a:lnTo>
                  <a:lnTo>
                    <a:pt x="256" y="304"/>
                  </a:lnTo>
                  <a:lnTo>
                    <a:pt x="128" y="328"/>
                  </a:lnTo>
                  <a:lnTo>
                    <a:pt x="96" y="312"/>
                  </a:lnTo>
                  <a:lnTo>
                    <a:pt x="96" y="280"/>
                  </a:lnTo>
                  <a:lnTo>
                    <a:pt x="80" y="256"/>
                  </a:lnTo>
                  <a:lnTo>
                    <a:pt x="72" y="216"/>
                  </a:lnTo>
                  <a:lnTo>
                    <a:pt x="32" y="184"/>
                  </a:lnTo>
                  <a:lnTo>
                    <a:pt x="8" y="184"/>
                  </a:lnTo>
                  <a:lnTo>
                    <a:pt x="8" y="136"/>
                  </a:lnTo>
                  <a:lnTo>
                    <a:pt x="0" y="120"/>
                  </a:lnTo>
                  <a:lnTo>
                    <a:pt x="24" y="88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29"/>
            <p:cNvSpPr>
              <a:spLocks noChangeAspect="1"/>
            </p:cNvSpPr>
            <p:nvPr/>
          </p:nvSpPr>
          <p:spPr bwMode="auto">
            <a:xfrm>
              <a:off x="3380" y="1491"/>
              <a:ext cx="399" cy="27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48"/>
                </a:cxn>
                <a:cxn ang="0">
                  <a:pos x="8" y="80"/>
                </a:cxn>
                <a:cxn ang="0">
                  <a:pos x="32" y="160"/>
                </a:cxn>
                <a:cxn ang="0">
                  <a:pos x="48" y="208"/>
                </a:cxn>
                <a:cxn ang="0">
                  <a:pos x="240" y="200"/>
                </a:cxn>
                <a:cxn ang="0">
                  <a:pos x="272" y="208"/>
                </a:cxn>
                <a:cxn ang="0">
                  <a:pos x="288" y="168"/>
                </a:cxn>
                <a:cxn ang="0">
                  <a:pos x="288" y="136"/>
                </a:cxn>
                <a:cxn ang="0">
                  <a:pos x="320" y="128"/>
                </a:cxn>
                <a:cxn ang="0">
                  <a:pos x="320" y="88"/>
                </a:cxn>
                <a:cxn ang="0">
                  <a:pos x="304" y="64"/>
                </a:cxn>
                <a:cxn ang="0">
                  <a:pos x="272" y="48"/>
                </a:cxn>
                <a:cxn ang="0">
                  <a:pos x="272" y="16"/>
                </a:cxn>
                <a:cxn ang="0">
                  <a:pos x="264" y="0"/>
                </a:cxn>
                <a:cxn ang="0">
                  <a:pos x="192" y="0"/>
                </a:cxn>
                <a:cxn ang="0">
                  <a:pos x="120" y="0"/>
                </a:cxn>
                <a:cxn ang="0">
                  <a:pos x="0" y="8"/>
                </a:cxn>
              </a:cxnLst>
              <a:rect l="0" t="0" r="r" b="b"/>
              <a:pathLst>
                <a:path w="320" h="208">
                  <a:moveTo>
                    <a:pt x="0" y="8"/>
                  </a:moveTo>
                  <a:lnTo>
                    <a:pt x="0" y="48"/>
                  </a:lnTo>
                  <a:lnTo>
                    <a:pt x="8" y="80"/>
                  </a:lnTo>
                  <a:lnTo>
                    <a:pt x="32" y="160"/>
                  </a:lnTo>
                  <a:lnTo>
                    <a:pt x="48" y="208"/>
                  </a:lnTo>
                  <a:lnTo>
                    <a:pt x="240" y="200"/>
                  </a:lnTo>
                  <a:lnTo>
                    <a:pt x="272" y="208"/>
                  </a:lnTo>
                  <a:lnTo>
                    <a:pt x="288" y="168"/>
                  </a:lnTo>
                  <a:lnTo>
                    <a:pt x="288" y="136"/>
                  </a:lnTo>
                  <a:lnTo>
                    <a:pt x="320" y="128"/>
                  </a:lnTo>
                  <a:lnTo>
                    <a:pt x="320" y="88"/>
                  </a:lnTo>
                  <a:lnTo>
                    <a:pt x="304" y="64"/>
                  </a:lnTo>
                  <a:lnTo>
                    <a:pt x="272" y="48"/>
                  </a:lnTo>
                  <a:lnTo>
                    <a:pt x="272" y="16"/>
                  </a:lnTo>
                  <a:lnTo>
                    <a:pt x="264" y="0"/>
                  </a:lnTo>
                  <a:lnTo>
                    <a:pt x="192" y="0"/>
                  </a:lnTo>
                  <a:lnTo>
                    <a:pt x="12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30"/>
            <p:cNvSpPr>
              <a:spLocks noChangeAspect="1"/>
            </p:cNvSpPr>
            <p:nvPr/>
          </p:nvSpPr>
          <p:spPr bwMode="auto">
            <a:xfrm>
              <a:off x="3729" y="1096"/>
              <a:ext cx="379" cy="166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2" y="0"/>
                </a:cxn>
                <a:cxn ang="0">
                  <a:pos x="56" y="24"/>
                </a:cxn>
                <a:cxn ang="0">
                  <a:pos x="64" y="32"/>
                </a:cxn>
                <a:cxn ang="0">
                  <a:pos x="88" y="24"/>
                </a:cxn>
                <a:cxn ang="0">
                  <a:pos x="136" y="40"/>
                </a:cxn>
                <a:cxn ang="0">
                  <a:pos x="152" y="24"/>
                </a:cxn>
                <a:cxn ang="0">
                  <a:pos x="216" y="16"/>
                </a:cxn>
                <a:cxn ang="0">
                  <a:pos x="224" y="40"/>
                </a:cxn>
                <a:cxn ang="0">
                  <a:pos x="248" y="32"/>
                </a:cxn>
                <a:cxn ang="0">
                  <a:pos x="296" y="48"/>
                </a:cxn>
                <a:cxn ang="0">
                  <a:pos x="304" y="64"/>
                </a:cxn>
                <a:cxn ang="0">
                  <a:pos x="248" y="80"/>
                </a:cxn>
                <a:cxn ang="0">
                  <a:pos x="232" y="72"/>
                </a:cxn>
                <a:cxn ang="0">
                  <a:pos x="208" y="72"/>
                </a:cxn>
                <a:cxn ang="0">
                  <a:pos x="176" y="88"/>
                </a:cxn>
                <a:cxn ang="0">
                  <a:pos x="168" y="88"/>
                </a:cxn>
                <a:cxn ang="0">
                  <a:pos x="152" y="80"/>
                </a:cxn>
                <a:cxn ang="0">
                  <a:pos x="136" y="128"/>
                </a:cxn>
                <a:cxn ang="0">
                  <a:pos x="120" y="128"/>
                </a:cxn>
                <a:cxn ang="0">
                  <a:pos x="112" y="104"/>
                </a:cxn>
                <a:cxn ang="0">
                  <a:pos x="72" y="96"/>
                </a:cxn>
                <a:cxn ang="0">
                  <a:pos x="48" y="88"/>
                </a:cxn>
                <a:cxn ang="0">
                  <a:pos x="16" y="88"/>
                </a:cxn>
                <a:cxn ang="0">
                  <a:pos x="0" y="72"/>
                </a:cxn>
              </a:cxnLst>
              <a:rect l="0" t="0" r="r" b="b"/>
              <a:pathLst>
                <a:path w="304" h="128">
                  <a:moveTo>
                    <a:pt x="0" y="72"/>
                  </a:moveTo>
                  <a:lnTo>
                    <a:pt x="72" y="0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36" y="40"/>
                  </a:lnTo>
                  <a:lnTo>
                    <a:pt x="152" y="24"/>
                  </a:lnTo>
                  <a:lnTo>
                    <a:pt x="216" y="16"/>
                  </a:lnTo>
                  <a:lnTo>
                    <a:pt x="224" y="40"/>
                  </a:lnTo>
                  <a:lnTo>
                    <a:pt x="248" y="32"/>
                  </a:lnTo>
                  <a:lnTo>
                    <a:pt x="296" y="48"/>
                  </a:lnTo>
                  <a:lnTo>
                    <a:pt x="304" y="64"/>
                  </a:lnTo>
                  <a:lnTo>
                    <a:pt x="248" y="80"/>
                  </a:lnTo>
                  <a:lnTo>
                    <a:pt x="232" y="72"/>
                  </a:lnTo>
                  <a:lnTo>
                    <a:pt x="208" y="72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52" y="80"/>
                  </a:lnTo>
                  <a:lnTo>
                    <a:pt x="136" y="128"/>
                  </a:lnTo>
                  <a:lnTo>
                    <a:pt x="120" y="128"/>
                  </a:lnTo>
                  <a:lnTo>
                    <a:pt x="112" y="104"/>
                  </a:lnTo>
                  <a:lnTo>
                    <a:pt x="72" y="96"/>
                  </a:lnTo>
                  <a:lnTo>
                    <a:pt x="48" y="88"/>
                  </a:lnTo>
                  <a:lnTo>
                    <a:pt x="16" y="88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31"/>
            <p:cNvSpPr>
              <a:spLocks noChangeAspect="1"/>
            </p:cNvSpPr>
            <p:nvPr/>
          </p:nvSpPr>
          <p:spPr bwMode="auto">
            <a:xfrm>
              <a:off x="3989" y="1211"/>
              <a:ext cx="269" cy="373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64" y="32"/>
                </a:cxn>
                <a:cxn ang="0">
                  <a:pos x="48" y="40"/>
                </a:cxn>
                <a:cxn ang="0">
                  <a:pos x="48" y="88"/>
                </a:cxn>
                <a:cxn ang="0">
                  <a:pos x="40" y="56"/>
                </a:cxn>
                <a:cxn ang="0">
                  <a:pos x="8" y="88"/>
                </a:cxn>
                <a:cxn ang="0">
                  <a:pos x="0" y="168"/>
                </a:cxn>
                <a:cxn ang="0">
                  <a:pos x="24" y="208"/>
                </a:cxn>
                <a:cxn ang="0">
                  <a:pos x="24" y="232"/>
                </a:cxn>
                <a:cxn ang="0">
                  <a:pos x="24" y="248"/>
                </a:cxn>
                <a:cxn ang="0">
                  <a:pos x="24" y="264"/>
                </a:cxn>
                <a:cxn ang="0">
                  <a:pos x="16" y="288"/>
                </a:cxn>
                <a:cxn ang="0">
                  <a:pos x="104" y="288"/>
                </a:cxn>
                <a:cxn ang="0">
                  <a:pos x="216" y="272"/>
                </a:cxn>
                <a:cxn ang="0">
                  <a:pos x="192" y="272"/>
                </a:cxn>
                <a:cxn ang="0">
                  <a:pos x="184" y="256"/>
                </a:cxn>
                <a:cxn ang="0">
                  <a:pos x="200" y="240"/>
                </a:cxn>
                <a:cxn ang="0">
                  <a:pos x="200" y="224"/>
                </a:cxn>
                <a:cxn ang="0">
                  <a:pos x="192" y="208"/>
                </a:cxn>
                <a:cxn ang="0">
                  <a:pos x="200" y="200"/>
                </a:cxn>
                <a:cxn ang="0">
                  <a:pos x="216" y="200"/>
                </a:cxn>
                <a:cxn ang="0">
                  <a:pos x="216" y="160"/>
                </a:cxn>
                <a:cxn ang="0">
                  <a:pos x="208" y="136"/>
                </a:cxn>
                <a:cxn ang="0">
                  <a:pos x="200" y="120"/>
                </a:cxn>
                <a:cxn ang="0">
                  <a:pos x="192" y="112"/>
                </a:cxn>
                <a:cxn ang="0">
                  <a:pos x="176" y="112"/>
                </a:cxn>
                <a:cxn ang="0">
                  <a:pos x="160" y="112"/>
                </a:cxn>
                <a:cxn ang="0">
                  <a:pos x="152" y="128"/>
                </a:cxn>
                <a:cxn ang="0">
                  <a:pos x="144" y="136"/>
                </a:cxn>
                <a:cxn ang="0">
                  <a:pos x="136" y="136"/>
                </a:cxn>
                <a:cxn ang="0">
                  <a:pos x="128" y="136"/>
                </a:cxn>
                <a:cxn ang="0">
                  <a:pos x="128" y="128"/>
                </a:cxn>
                <a:cxn ang="0">
                  <a:pos x="128" y="120"/>
                </a:cxn>
                <a:cxn ang="0">
                  <a:pos x="136" y="112"/>
                </a:cxn>
                <a:cxn ang="0">
                  <a:pos x="136" y="112"/>
                </a:cxn>
                <a:cxn ang="0">
                  <a:pos x="144" y="112"/>
                </a:cxn>
                <a:cxn ang="0">
                  <a:pos x="144" y="96"/>
                </a:cxn>
                <a:cxn ang="0">
                  <a:pos x="160" y="88"/>
                </a:cxn>
                <a:cxn ang="0">
                  <a:pos x="144" y="48"/>
                </a:cxn>
                <a:cxn ang="0">
                  <a:pos x="144" y="32"/>
                </a:cxn>
                <a:cxn ang="0">
                  <a:pos x="120" y="24"/>
                </a:cxn>
                <a:cxn ang="0">
                  <a:pos x="80" y="0"/>
                </a:cxn>
                <a:cxn ang="0">
                  <a:pos x="56" y="16"/>
                </a:cxn>
              </a:cxnLst>
              <a:rect l="0" t="0" r="r" b="b"/>
              <a:pathLst>
                <a:path w="216" h="288">
                  <a:moveTo>
                    <a:pt x="56" y="16"/>
                  </a:moveTo>
                  <a:lnTo>
                    <a:pt x="64" y="32"/>
                  </a:lnTo>
                  <a:lnTo>
                    <a:pt x="48" y="40"/>
                  </a:lnTo>
                  <a:lnTo>
                    <a:pt x="48" y="88"/>
                  </a:lnTo>
                  <a:lnTo>
                    <a:pt x="40" y="56"/>
                  </a:lnTo>
                  <a:lnTo>
                    <a:pt x="8" y="88"/>
                  </a:lnTo>
                  <a:lnTo>
                    <a:pt x="0" y="168"/>
                  </a:lnTo>
                  <a:lnTo>
                    <a:pt x="24" y="208"/>
                  </a:lnTo>
                  <a:lnTo>
                    <a:pt x="24" y="232"/>
                  </a:lnTo>
                  <a:lnTo>
                    <a:pt x="24" y="248"/>
                  </a:lnTo>
                  <a:lnTo>
                    <a:pt x="24" y="264"/>
                  </a:lnTo>
                  <a:lnTo>
                    <a:pt x="16" y="288"/>
                  </a:lnTo>
                  <a:lnTo>
                    <a:pt x="104" y="288"/>
                  </a:lnTo>
                  <a:lnTo>
                    <a:pt x="216" y="272"/>
                  </a:lnTo>
                  <a:lnTo>
                    <a:pt x="192" y="272"/>
                  </a:lnTo>
                  <a:lnTo>
                    <a:pt x="184" y="256"/>
                  </a:lnTo>
                  <a:lnTo>
                    <a:pt x="200" y="240"/>
                  </a:lnTo>
                  <a:lnTo>
                    <a:pt x="200" y="224"/>
                  </a:lnTo>
                  <a:lnTo>
                    <a:pt x="192" y="208"/>
                  </a:lnTo>
                  <a:lnTo>
                    <a:pt x="200" y="200"/>
                  </a:lnTo>
                  <a:lnTo>
                    <a:pt x="216" y="200"/>
                  </a:lnTo>
                  <a:lnTo>
                    <a:pt x="216" y="160"/>
                  </a:lnTo>
                  <a:lnTo>
                    <a:pt x="208" y="136"/>
                  </a:lnTo>
                  <a:lnTo>
                    <a:pt x="200" y="120"/>
                  </a:lnTo>
                  <a:lnTo>
                    <a:pt x="192" y="112"/>
                  </a:lnTo>
                  <a:lnTo>
                    <a:pt x="176" y="112"/>
                  </a:lnTo>
                  <a:lnTo>
                    <a:pt x="160" y="112"/>
                  </a:lnTo>
                  <a:lnTo>
                    <a:pt x="152" y="128"/>
                  </a:lnTo>
                  <a:lnTo>
                    <a:pt x="144" y="136"/>
                  </a:lnTo>
                  <a:lnTo>
                    <a:pt x="136" y="136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28" y="120"/>
                  </a:lnTo>
                  <a:lnTo>
                    <a:pt x="136" y="112"/>
                  </a:lnTo>
                  <a:lnTo>
                    <a:pt x="136" y="112"/>
                  </a:lnTo>
                  <a:lnTo>
                    <a:pt x="144" y="112"/>
                  </a:lnTo>
                  <a:lnTo>
                    <a:pt x="144" y="96"/>
                  </a:lnTo>
                  <a:lnTo>
                    <a:pt x="160" y="88"/>
                  </a:lnTo>
                  <a:lnTo>
                    <a:pt x="144" y="48"/>
                  </a:lnTo>
                  <a:lnTo>
                    <a:pt x="144" y="32"/>
                  </a:lnTo>
                  <a:lnTo>
                    <a:pt x="120" y="24"/>
                  </a:lnTo>
                  <a:lnTo>
                    <a:pt x="80" y="0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32"/>
            <p:cNvSpPr>
              <a:spLocks noChangeAspect="1"/>
            </p:cNvSpPr>
            <p:nvPr/>
          </p:nvSpPr>
          <p:spPr bwMode="auto">
            <a:xfrm>
              <a:off x="3699" y="1543"/>
              <a:ext cx="290" cy="498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176" y="0"/>
                </a:cxn>
                <a:cxn ang="0">
                  <a:pos x="200" y="48"/>
                </a:cxn>
                <a:cxn ang="0">
                  <a:pos x="224" y="248"/>
                </a:cxn>
                <a:cxn ang="0">
                  <a:pos x="232" y="272"/>
                </a:cxn>
                <a:cxn ang="0">
                  <a:pos x="208" y="320"/>
                </a:cxn>
                <a:cxn ang="0">
                  <a:pos x="208" y="360"/>
                </a:cxn>
                <a:cxn ang="0">
                  <a:pos x="184" y="352"/>
                </a:cxn>
                <a:cxn ang="0">
                  <a:pos x="192" y="384"/>
                </a:cxn>
                <a:cxn ang="0">
                  <a:pos x="160" y="376"/>
                </a:cxn>
                <a:cxn ang="0">
                  <a:pos x="152" y="376"/>
                </a:cxn>
                <a:cxn ang="0">
                  <a:pos x="128" y="376"/>
                </a:cxn>
                <a:cxn ang="0">
                  <a:pos x="120" y="328"/>
                </a:cxn>
                <a:cxn ang="0">
                  <a:pos x="88" y="312"/>
                </a:cxn>
                <a:cxn ang="0">
                  <a:pos x="88" y="264"/>
                </a:cxn>
                <a:cxn ang="0">
                  <a:pos x="64" y="272"/>
                </a:cxn>
                <a:cxn ang="0">
                  <a:pos x="48" y="232"/>
                </a:cxn>
                <a:cxn ang="0">
                  <a:pos x="0" y="192"/>
                </a:cxn>
                <a:cxn ang="0">
                  <a:pos x="32" y="128"/>
                </a:cxn>
                <a:cxn ang="0">
                  <a:pos x="24" y="96"/>
                </a:cxn>
                <a:cxn ang="0">
                  <a:pos x="64" y="88"/>
                </a:cxn>
                <a:cxn ang="0">
                  <a:pos x="64" y="48"/>
                </a:cxn>
                <a:cxn ang="0">
                  <a:pos x="40" y="24"/>
                </a:cxn>
              </a:cxnLst>
              <a:rect l="0" t="0" r="r" b="b"/>
              <a:pathLst>
                <a:path w="232" h="384">
                  <a:moveTo>
                    <a:pt x="40" y="24"/>
                  </a:moveTo>
                  <a:lnTo>
                    <a:pt x="176" y="0"/>
                  </a:lnTo>
                  <a:lnTo>
                    <a:pt x="200" y="48"/>
                  </a:lnTo>
                  <a:lnTo>
                    <a:pt x="224" y="248"/>
                  </a:lnTo>
                  <a:lnTo>
                    <a:pt x="232" y="272"/>
                  </a:lnTo>
                  <a:lnTo>
                    <a:pt x="208" y="320"/>
                  </a:lnTo>
                  <a:lnTo>
                    <a:pt x="208" y="360"/>
                  </a:lnTo>
                  <a:lnTo>
                    <a:pt x="184" y="352"/>
                  </a:lnTo>
                  <a:lnTo>
                    <a:pt x="192" y="384"/>
                  </a:lnTo>
                  <a:lnTo>
                    <a:pt x="160" y="376"/>
                  </a:lnTo>
                  <a:lnTo>
                    <a:pt x="152" y="376"/>
                  </a:lnTo>
                  <a:lnTo>
                    <a:pt x="128" y="376"/>
                  </a:lnTo>
                  <a:lnTo>
                    <a:pt x="120" y="328"/>
                  </a:lnTo>
                  <a:lnTo>
                    <a:pt x="88" y="312"/>
                  </a:lnTo>
                  <a:lnTo>
                    <a:pt x="88" y="264"/>
                  </a:lnTo>
                  <a:lnTo>
                    <a:pt x="64" y="272"/>
                  </a:lnTo>
                  <a:lnTo>
                    <a:pt x="48" y="232"/>
                  </a:lnTo>
                  <a:lnTo>
                    <a:pt x="0" y="192"/>
                  </a:lnTo>
                  <a:lnTo>
                    <a:pt x="32" y="128"/>
                  </a:lnTo>
                  <a:lnTo>
                    <a:pt x="24" y="96"/>
                  </a:lnTo>
                  <a:lnTo>
                    <a:pt x="64" y="88"/>
                  </a:lnTo>
                  <a:lnTo>
                    <a:pt x="64" y="48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33"/>
            <p:cNvSpPr>
              <a:spLocks noChangeAspect="1"/>
            </p:cNvSpPr>
            <p:nvPr/>
          </p:nvSpPr>
          <p:spPr bwMode="auto">
            <a:xfrm>
              <a:off x="3440" y="1750"/>
              <a:ext cx="459" cy="38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0" y="0"/>
                </a:cxn>
                <a:cxn ang="0">
                  <a:pos x="200" y="0"/>
                </a:cxn>
                <a:cxn ang="0">
                  <a:pos x="224" y="8"/>
                </a:cxn>
                <a:cxn ang="0">
                  <a:pos x="208" y="32"/>
                </a:cxn>
                <a:cxn ang="0">
                  <a:pos x="256" y="72"/>
                </a:cxn>
                <a:cxn ang="0">
                  <a:pos x="272" y="112"/>
                </a:cxn>
                <a:cxn ang="0">
                  <a:pos x="296" y="104"/>
                </a:cxn>
                <a:cxn ang="0">
                  <a:pos x="296" y="152"/>
                </a:cxn>
                <a:cxn ang="0">
                  <a:pos x="328" y="168"/>
                </a:cxn>
                <a:cxn ang="0">
                  <a:pos x="336" y="216"/>
                </a:cxn>
                <a:cxn ang="0">
                  <a:pos x="360" y="216"/>
                </a:cxn>
                <a:cxn ang="0">
                  <a:pos x="368" y="232"/>
                </a:cxn>
                <a:cxn ang="0">
                  <a:pos x="344" y="264"/>
                </a:cxn>
                <a:cxn ang="0">
                  <a:pos x="336" y="288"/>
                </a:cxn>
                <a:cxn ang="0">
                  <a:pos x="304" y="296"/>
                </a:cxn>
                <a:cxn ang="0">
                  <a:pos x="312" y="264"/>
                </a:cxn>
                <a:cxn ang="0">
                  <a:pos x="176" y="280"/>
                </a:cxn>
                <a:cxn ang="0">
                  <a:pos x="72" y="288"/>
                </a:cxn>
                <a:cxn ang="0">
                  <a:pos x="72" y="256"/>
                </a:cxn>
                <a:cxn ang="0">
                  <a:pos x="64" y="160"/>
                </a:cxn>
                <a:cxn ang="0">
                  <a:pos x="64" y="112"/>
                </a:cxn>
                <a:cxn ang="0">
                  <a:pos x="24" y="88"/>
                </a:cxn>
                <a:cxn ang="0">
                  <a:pos x="40" y="64"/>
                </a:cxn>
                <a:cxn ang="0">
                  <a:pos x="24" y="48"/>
                </a:cxn>
                <a:cxn ang="0">
                  <a:pos x="0" y="8"/>
                </a:cxn>
              </a:cxnLst>
              <a:rect l="0" t="0" r="r" b="b"/>
              <a:pathLst>
                <a:path w="368" h="296">
                  <a:moveTo>
                    <a:pt x="0" y="8"/>
                  </a:moveTo>
                  <a:lnTo>
                    <a:pt x="160" y="0"/>
                  </a:lnTo>
                  <a:lnTo>
                    <a:pt x="200" y="0"/>
                  </a:lnTo>
                  <a:lnTo>
                    <a:pt x="224" y="8"/>
                  </a:lnTo>
                  <a:lnTo>
                    <a:pt x="208" y="32"/>
                  </a:lnTo>
                  <a:lnTo>
                    <a:pt x="256" y="72"/>
                  </a:lnTo>
                  <a:lnTo>
                    <a:pt x="272" y="112"/>
                  </a:lnTo>
                  <a:lnTo>
                    <a:pt x="296" y="104"/>
                  </a:lnTo>
                  <a:lnTo>
                    <a:pt x="296" y="152"/>
                  </a:lnTo>
                  <a:lnTo>
                    <a:pt x="328" y="168"/>
                  </a:lnTo>
                  <a:lnTo>
                    <a:pt x="336" y="216"/>
                  </a:lnTo>
                  <a:lnTo>
                    <a:pt x="360" y="216"/>
                  </a:lnTo>
                  <a:lnTo>
                    <a:pt x="368" y="232"/>
                  </a:lnTo>
                  <a:lnTo>
                    <a:pt x="344" y="264"/>
                  </a:lnTo>
                  <a:lnTo>
                    <a:pt x="336" y="288"/>
                  </a:lnTo>
                  <a:lnTo>
                    <a:pt x="304" y="296"/>
                  </a:lnTo>
                  <a:lnTo>
                    <a:pt x="312" y="264"/>
                  </a:lnTo>
                  <a:lnTo>
                    <a:pt x="176" y="280"/>
                  </a:lnTo>
                  <a:lnTo>
                    <a:pt x="72" y="288"/>
                  </a:lnTo>
                  <a:lnTo>
                    <a:pt x="72" y="256"/>
                  </a:lnTo>
                  <a:lnTo>
                    <a:pt x="64" y="160"/>
                  </a:lnTo>
                  <a:lnTo>
                    <a:pt x="64" y="112"/>
                  </a:lnTo>
                  <a:lnTo>
                    <a:pt x="24" y="88"/>
                  </a:lnTo>
                  <a:lnTo>
                    <a:pt x="40" y="64"/>
                  </a:lnTo>
                  <a:lnTo>
                    <a:pt x="24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34"/>
            <p:cNvSpPr>
              <a:spLocks noChangeAspect="1"/>
            </p:cNvSpPr>
            <p:nvPr/>
          </p:nvSpPr>
          <p:spPr bwMode="auto">
            <a:xfrm>
              <a:off x="3949" y="1584"/>
              <a:ext cx="219" cy="38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136" y="0"/>
                </a:cxn>
                <a:cxn ang="0">
                  <a:pos x="176" y="208"/>
                </a:cxn>
                <a:cxn ang="0">
                  <a:pos x="176" y="200"/>
                </a:cxn>
                <a:cxn ang="0">
                  <a:pos x="144" y="216"/>
                </a:cxn>
                <a:cxn ang="0">
                  <a:pos x="120" y="272"/>
                </a:cxn>
                <a:cxn ang="0">
                  <a:pos x="96" y="264"/>
                </a:cxn>
                <a:cxn ang="0">
                  <a:pos x="56" y="288"/>
                </a:cxn>
                <a:cxn ang="0">
                  <a:pos x="8" y="296"/>
                </a:cxn>
                <a:cxn ang="0">
                  <a:pos x="32" y="240"/>
                </a:cxn>
                <a:cxn ang="0">
                  <a:pos x="24" y="208"/>
                </a:cxn>
                <a:cxn ang="0">
                  <a:pos x="0" y="16"/>
                </a:cxn>
              </a:cxnLst>
              <a:rect l="0" t="0" r="r" b="b"/>
              <a:pathLst>
                <a:path w="176" h="296">
                  <a:moveTo>
                    <a:pt x="0" y="16"/>
                  </a:moveTo>
                  <a:lnTo>
                    <a:pt x="16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136" y="0"/>
                  </a:lnTo>
                  <a:lnTo>
                    <a:pt x="176" y="208"/>
                  </a:lnTo>
                  <a:lnTo>
                    <a:pt x="176" y="200"/>
                  </a:lnTo>
                  <a:lnTo>
                    <a:pt x="144" y="216"/>
                  </a:lnTo>
                  <a:lnTo>
                    <a:pt x="120" y="272"/>
                  </a:lnTo>
                  <a:lnTo>
                    <a:pt x="96" y="264"/>
                  </a:lnTo>
                  <a:lnTo>
                    <a:pt x="56" y="288"/>
                  </a:lnTo>
                  <a:lnTo>
                    <a:pt x="8" y="296"/>
                  </a:lnTo>
                  <a:lnTo>
                    <a:pt x="32" y="240"/>
                  </a:lnTo>
                  <a:lnTo>
                    <a:pt x="24" y="20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35"/>
            <p:cNvSpPr>
              <a:spLocks noChangeAspect="1"/>
            </p:cNvSpPr>
            <p:nvPr/>
          </p:nvSpPr>
          <p:spPr bwMode="auto">
            <a:xfrm>
              <a:off x="4118" y="1501"/>
              <a:ext cx="290" cy="34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104" y="48"/>
                </a:cxn>
                <a:cxn ang="0">
                  <a:pos x="128" y="56"/>
                </a:cxn>
                <a:cxn ang="0">
                  <a:pos x="176" y="32"/>
                </a:cxn>
                <a:cxn ang="0">
                  <a:pos x="184" y="8"/>
                </a:cxn>
                <a:cxn ang="0">
                  <a:pos x="216" y="0"/>
                </a:cxn>
                <a:cxn ang="0">
                  <a:pos x="232" y="104"/>
                </a:cxn>
                <a:cxn ang="0">
                  <a:pos x="224" y="112"/>
                </a:cxn>
                <a:cxn ang="0">
                  <a:pos x="224" y="184"/>
                </a:cxn>
                <a:cxn ang="0">
                  <a:pos x="200" y="192"/>
                </a:cxn>
                <a:cxn ang="0">
                  <a:pos x="184" y="224"/>
                </a:cxn>
                <a:cxn ang="0">
                  <a:pos x="168" y="224"/>
                </a:cxn>
                <a:cxn ang="0">
                  <a:pos x="160" y="264"/>
                </a:cxn>
                <a:cxn ang="0">
                  <a:pos x="136" y="248"/>
                </a:cxn>
                <a:cxn ang="0">
                  <a:pos x="88" y="264"/>
                </a:cxn>
                <a:cxn ang="0">
                  <a:pos x="64" y="240"/>
                </a:cxn>
                <a:cxn ang="0">
                  <a:pos x="32" y="240"/>
                </a:cxn>
                <a:cxn ang="0">
                  <a:pos x="24" y="168"/>
                </a:cxn>
                <a:cxn ang="0">
                  <a:pos x="0" y="64"/>
                </a:cxn>
              </a:cxnLst>
              <a:rect l="0" t="0" r="r" b="b"/>
              <a:pathLst>
                <a:path w="232" h="264">
                  <a:moveTo>
                    <a:pt x="0" y="64"/>
                  </a:moveTo>
                  <a:lnTo>
                    <a:pt x="104" y="48"/>
                  </a:lnTo>
                  <a:lnTo>
                    <a:pt x="128" y="56"/>
                  </a:lnTo>
                  <a:lnTo>
                    <a:pt x="176" y="32"/>
                  </a:lnTo>
                  <a:lnTo>
                    <a:pt x="184" y="8"/>
                  </a:lnTo>
                  <a:lnTo>
                    <a:pt x="216" y="0"/>
                  </a:lnTo>
                  <a:lnTo>
                    <a:pt x="232" y="104"/>
                  </a:lnTo>
                  <a:lnTo>
                    <a:pt x="224" y="112"/>
                  </a:lnTo>
                  <a:lnTo>
                    <a:pt x="224" y="184"/>
                  </a:lnTo>
                  <a:lnTo>
                    <a:pt x="200" y="192"/>
                  </a:lnTo>
                  <a:lnTo>
                    <a:pt x="184" y="224"/>
                  </a:lnTo>
                  <a:lnTo>
                    <a:pt x="168" y="224"/>
                  </a:lnTo>
                  <a:lnTo>
                    <a:pt x="160" y="264"/>
                  </a:lnTo>
                  <a:lnTo>
                    <a:pt x="136" y="248"/>
                  </a:lnTo>
                  <a:lnTo>
                    <a:pt x="88" y="264"/>
                  </a:lnTo>
                  <a:lnTo>
                    <a:pt x="64" y="240"/>
                  </a:lnTo>
                  <a:lnTo>
                    <a:pt x="32" y="240"/>
                  </a:lnTo>
                  <a:lnTo>
                    <a:pt x="24" y="168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36"/>
            <p:cNvSpPr>
              <a:spLocks noChangeAspect="1"/>
            </p:cNvSpPr>
            <p:nvPr/>
          </p:nvSpPr>
          <p:spPr bwMode="auto">
            <a:xfrm>
              <a:off x="3859" y="1813"/>
              <a:ext cx="509" cy="290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04" y="216"/>
                </a:cxn>
                <a:cxn ang="0">
                  <a:pos x="104" y="200"/>
                </a:cxn>
                <a:cxn ang="0">
                  <a:pos x="344" y="168"/>
                </a:cxn>
                <a:cxn ang="0">
                  <a:pos x="344" y="152"/>
                </a:cxn>
                <a:cxn ang="0">
                  <a:pos x="384" y="144"/>
                </a:cxn>
                <a:cxn ang="0">
                  <a:pos x="384" y="120"/>
                </a:cxn>
                <a:cxn ang="0">
                  <a:pos x="400" y="120"/>
                </a:cxn>
                <a:cxn ang="0">
                  <a:pos x="408" y="88"/>
                </a:cxn>
                <a:cxn ang="0">
                  <a:pos x="376" y="64"/>
                </a:cxn>
                <a:cxn ang="0">
                  <a:pos x="368" y="24"/>
                </a:cxn>
                <a:cxn ang="0">
                  <a:pos x="344" y="8"/>
                </a:cxn>
                <a:cxn ang="0">
                  <a:pos x="296" y="16"/>
                </a:cxn>
                <a:cxn ang="0">
                  <a:pos x="264" y="0"/>
                </a:cxn>
                <a:cxn ang="0">
                  <a:pos x="240" y="0"/>
                </a:cxn>
                <a:cxn ang="0">
                  <a:pos x="248" y="24"/>
                </a:cxn>
                <a:cxn ang="0">
                  <a:pos x="216" y="40"/>
                </a:cxn>
                <a:cxn ang="0">
                  <a:pos x="192" y="96"/>
                </a:cxn>
                <a:cxn ang="0">
                  <a:pos x="160" y="88"/>
                </a:cxn>
                <a:cxn ang="0">
                  <a:pos x="128" y="104"/>
                </a:cxn>
                <a:cxn ang="0">
                  <a:pos x="80" y="112"/>
                </a:cxn>
                <a:cxn ang="0">
                  <a:pos x="80" y="144"/>
                </a:cxn>
                <a:cxn ang="0">
                  <a:pos x="56" y="144"/>
                </a:cxn>
                <a:cxn ang="0">
                  <a:pos x="56" y="176"/>
                </a:cxn>
                <a:cxn ang="0">
                  <a:pos x="32" y="160"/>
                </a:cxn>
                <a:cxn ang="0">
                  <a:pos x="24" y="168"/>
                </a:cxn>
                <a:cxn ang="0">
                  <a:pos x="32" y="184"/>
                </a:cxn>
                <a:cxn ang="0">
                  <a:pos x="8" y="216"/>
                </a:cxn>
                <a:cxn ang="0">
                  <a:pos x="0" y="224"/>
                </a:cxn>
              </a:cxnLst>
              <a:rect l="0" t="0" r="r" b="b"/>
              <a:pathLst>
                <a:path w="408" h="224">
                  <a:moveTo>
                    <a:pt x="0" y="224"/>
                  </a:moveTo>
                  <a:lnTo>
                    <a:pt x="104" y="216"/>
                  </a:lnTo>
                  <a:lnTo>
                    <a:pt x="104" y="200"/>
                  </a:lnTo>
                  <a:lnTo>
                    <a:pt x="344" y="168"/>
                  </a:lnTo>
                  <a:lnTo>
                    <a:pt x="344" y="152"/>
                  </a:lnTo>
                  <a:lnTo>
                    <a:pt x="384" y="144"/>
                  </a:lnTo>
                  <a:lnTo>
                    <a:pt x="384" y="120"/>
                  </a:lnTo>
                  <a:lnTo>
                    <a:pt x="400" y="120"/>
                  </a:lnTo>
                  <a:lnTo>
                    <a:pt x="408" y="88"/>
                  </a:lnTo>
                  <a:lnTo>
                    <a:pt x="376" y="64"/>
                  </a:lnTo>
                  <a:lnTo>
                    <a:pt x="368" y="24"/>
                  </a:lnTo>
                  <a:lnTo>
                    <a:pt x="344" y="8"/>
                  </a:lnTo>
                  <a:lnTo>
                    <a:pt x="296" y="16"/>
                  </a:lnTo>
                  <a:lnTo>
                    <a:pt x="264" y="0"/>
                  </a:lnTo>
                  <a:lnTo>
                    <a:pt x="240" y="0"/>
                  </a:lnTo>
                  <a:lnTo>
                    <a:pt x="248" y="24"/>
                  </a:lnTo>
                  <a:lnTo>
                    <a:pt x="216" y="40"/>
                  </a:lnTo>
                  <a:lnTo>
                    <a:pt x="192" y="96"/>
                  </a:lnTo>
                  <a:lnTo>
                    <a:pt x="160" y="88"/>
                  </a:lnTo>
                  <a:lnTo>
                    <a:pt x="128" y="104"/>
                  </a:lnTo>
                  <a:lnTo>
                    <a:pt x="80" y="112"/>
                  </a:lnTo>
                  <a:lnTo>
                    <a:pt x="80" y="144"/>
                  </a:lnTo>
                  <a:lnTo>
                    <a:pt x="56" y="144"/>
                  </a:lnTo>
                  <a:lnTo>
                    <a:pt x="56" y="176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84"/>
                  </a:lnTo>
                  <a:lnTo>
                    <a:pt x="8" y="216"/>
                  </a:lnTo>
                  <a:lnTo>
                    <a:pt x="0" y="2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37"/>
            <p:cNvSpPr>
              <a:spLocks noChangeAspect="1"/>
            </p:cNvSpPr>
            <p:nvPr/>
          </p:nvSpPr>
          <p:spPr bwMode="auto">
            <a:xfrm>
              <a:off x="3829" y="2000"/>
              <a:ext cx="589" cy="228"/>
            </a:xfrm>
            <a:custGeom>
              <a:avLst/>
              <a:gdLst/>
              <a:ahLst/>
              <a:cxnLst>
                <a:cxn ang="0">
                  <a:pos x="32" y="80"/>
                </a:cxn>
                <a:cxn ang="0">
                  <a:pos x="32" y="88"/>
                </a:cxn>
                <a:cxn ang="0">
                  <a:pos x="24" y="104"/>
                </a:cxn>
                <a:cxn ang="0">
                  <a:pos x="32" y="120"/>
                </a:cxn>
                <a:cxn ang="0">
                  <a:pos x="0" y="144"/>
                </a:cxn>
                <a:cxn ang="0">
                  <a:pos x="8" y="176"/>
                </a:cxn>
                <a:cxn ang="0">
                  <a:pos x="128" y="168"/>
                </a:cxn>
                <a:cxn ang="0">
                  <a:pos x="272" y="144"/>
                </a:cxn>
                <a:cxn ang="0">
                  <a:pos x="352" y="136"/>
                </a:cxn>
                <a:cxn ang="0">
                  <a:pos x="360" y="88"/>
                </a:cxn>
                <a:cxn ang="0">
                  <a:pos x="392" y="88"/>
                </a:cxn>
                <a:cxn ang="0">
                  <a:pos x="472" y="0"/>
                </a:cxn>
                <a:cxn ang="0">
                  <a:pos x="368" y="24"/>
                </a:cxn>
                <a:cxn ang="0">
                  <a:pos x="120" y="56"/>
                </a:cxn>
                <a:cxn ang="0">
                  <a:pos x="128" y="72"/>
                </a:cxn>
                <a:cxn ang="0">
                  <a:pos x="32" y="80"/>
                </a:cxn>
              </a:cxnLst>
              <a:rect l="0" t="0" r="r" b="b"/>
              <a:pathLst>
                <a:path w="472" h="176">
                  <a:moveTo>
                    <a:pt x="32" y="80"/>
                  </a:moveTo>
                  <a:lnTo>
                    <a:pt x="32" y="88"/>
                  </a:lnTo>
                  <a:lnTo>
                    <a:pt x="24" y="104"/>
                  </a:lnTo>
                  <a:lnTo>
                    <a:pt x="32" y="120"/>
                  </a:lnTo>
                  <a:lnTo>
                    <a:pt x="0" y="144"/>
                  </a:lnTo>
                  <a:lnTo>
                    <a:pt x="8" y="176"/>
                  </a:lnTo>
                  <a:lnTo>
                    <a:pt x="128" y="168"/>
                  </a:lnTo>
                  <a:lnTo>
                    <a:pt x="272" y="144"/>
                  </a:lnTo>
                  <a:lnTo>
                    <a:pt x="352" y="136"/>
                  </a:lnTo>
                  <a:lnTo>
                    <a:pt x="360" y="88"/>
                  </a:lnTo>
                  <a:lnTo>
                    <a:pt x="392" y="88"/>
                  </a:lnTo>
                  <a:lnTo>
                    <a:pt x="472" y="0"/>
                  </a:lnTo>
                  <a:lnTo>
                    <a:pt x="368" y="24"/>
                  </a:lnTo>
                  <a:lnTo>
                    <a:pt x="120" y="56"/>
                  </a:lnTo>
                  <a:lnTo>
                    <a:pt x="128" y="72"/>
                  </a:lnTo>
                  <a:lnTo>
                    <a:pt x="32" y="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38"/>
            <p:cNvSpPr>
              <a:spLocks noChangeAspect="1"/>
            </p:cNvSpPr>
            <p:nvPr/>
          </p:nvSpPr>
          <p:spPr bwMode="auto">
            <a:xfrm>
              <a:off x="3769" y="2207"/>
              <a:ext cx="240" cy="436"/>
            </a:xfrm>
            <a:custGeom>
              <a:avLst/>
              <a:gdLst/>
              <a:ahLst/>
              <a:cxnLst>
                <a:cxn ang="0">
                  <a:pos x="56" y="16"/>
                </a:cxn>
                <a:cxn ang="0">
                  <a:pos x="24" y="72"/>
                </a:cxn>
                <a:cxn ang="0">
                  <a:pos x="0" y="104"/>
                </a:cxn>
                <a:cxn ang="0">
                  <a:pos x="8" y="152"/>
                </a:cxn>
                <a:cxn ang="0">
                  <a:pos x="40" y="208"/>
                </a:cxn>
                <a:cxn ang="0">
                  <a:pos x="16" y="272"/>
                </a:cxn>
                <a:cxn ang="0">
                  <a:pos x="8" y="304"/>
                </a:cxn>
                <a:cxn ang="0">
                  <a:pos x="120" y="288"/>
                </a:cxn>
                <a:cxn ang="0">
                  <a:pos x="128" y="328"/>
                </a:cxn>
                <a:cxn ang="0">
                  <a:pos x="144" y="336"/>
                </a:cxn>
                <a:cxn ang="0">
                  <a:pos x="152" y="312"/>
                </a:cxn>
                <a:cxn ang="0">
                  <a:pos x="192" y="312"/>
                </a:cxn>
                <a:cxn ang="0">
                  <a:pos x="184" y="240"/>
                </a:cxn>
                <a:cxn ang="0">
                  <a:pos x="184" y="0"/>
                </a:cxn>
                <a:cxn ang="0">
                  <a:pos x="56" y="16"/>
                </a:cxn>
              </a:cxnLst>
              <a:rect l="0" t="0" r="r" b="b"/>
              <a:pathLst>
                <a:path w="192" h="336">
                  <a:moveTo>
                    <a:pt x="56" y="16"/>
                  </a:moveTo>
                  <a:lnTo>
                    <a:pt x="24" y="72"/>
                  </a:lnTo>
                  <a:lnTo>
                    <a:pt x="0" y="104"/>
                  </a:lnTo>
                  <a:lnTo>
                    <a:pt x="8" y="152"/>
                  </a:lnTo>
                  <a:lnTo>
                    <a:pt x="40" y="208"/>
                  </a:lnTo>
                  <a:lnTo>
                    <a:pt x="16" y="272"/>
                  </a:lnTo>
                  <a:lnTo>
                    <a:pt x="8" y="304"/>
                  </a:lnTo>
                  <a:lnTo>
                    <a:pt x="120" y="288"/>
                  </a:lnTo>
                  <a:lnTo>
                    <a:pt x="128" y="328"/>
                  </a:lnTo>
                  <a:lnTo>
                    <a:pt x="144" y="336"/>
                  </a:lnTo>
                  <a:lnTo>
                    <a:pt x="152" y="312"/>
                  </a:lnTo>
                  <a:lnTo>
                    <a:pt x="192" y="312"/>
                  </a:lnTo>
                  <a:lnTo>
                    <a:pt x="184" y="240"/>
                  </a:lnTo>
                  <a:lnTo>
                    <a:pt x="184" y="0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39"/>
            <p:cNvSpPr>
              <a:spLocks noChangeAspect="1"/>
            </p:cNvSpPr>
            <p:nvPr/>
          </p:nvSpPr>
          <p:spPr bwMode="auto">
            <a:xfrm>
              <a:off x="3999" y="2187"/>
              <a:ext cx="269" cy="43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36" y="0"/>
                </a:cxn>
                <a:cxn ang="0">
                  <a:pos x="184" y="160"/>
                </a:cxn>
                <a:cxn ang="0">
                  <a:pos x="216" y="184"/>
                </a:cxn>
                <a:cxn ang="0">
                  <a:pos x="192" y="232"/>
                </a:cxn>
                <a:cxn ang="0">
                  <a:pos x="216" y="272"/>
                </a:cxn>
                <a:cxn ang="0">
                  <a:pos x="72" y="288"/>
                </a:cxn>
                <a:cxn ang="0">
                  <a:pos x="80" y="328"/>
                </a:cxn>
                <a:cxn ang="0">
                  <a:pos x="56" y="336"/>
                </a:cxn>
                <a:cxn ang="0">
                  <a:pos x="40" y="288"/>
                </a:cxn>
                <a:cxn ang="0">
                  <a:pos x="32" y="328"/>
                </a:cxn>
                <a:cxn ang="0">
                  <a:pos x="8" y="328"/>
                </a:cxn>
                <a:cxn ang="0">
                  <a:pos x="8" y="288"/>
                </a:cxn>
                <a:cxn ang="0">
                  <a:pos x="0" y="256"/>
                </a:cxn>
                <a:cxn ang="0">
                  <a:pos x="0" y="16"/>
                </a:cxn>
              </a:cxnLst>
              <a:rect l="0" t="0" r="r" b="b"/>
              <a:pathLst>
                <a:path w="216" h="336">
                  <a:moveTo>
                    <a:pt x="0" y="16"/>
                  </a:moveTo>
                  <a:lnTo>
                    <a:pt x="136" y="0"/>
                  </a:lnTo>
                  <a:lnTo>
                    <a:pt x="184" y="160"/>
                  </a:lnTo>
                  <a:lnTo>
                    <a:pt x="216" y="184"/>
                  </a:lnTo>
                  <a:lnTo>
                    <a:pt x="192" y="232"/>
                  </a:lnTo>
                  <a:lnTo>
                    <a:pt x="216" y="272"/>
                  </a:lnTo>
                  <a:lnTo>
                    <a:pt x="72" y="288"/>
                  </a:lnTo>
                  <a:lnTo>
                    <a:pt x="80" y="328"/>
                  </a:lnTo>
                  <a:lnTo>
                    <a:pt x="56" y="336"/>
                  </a:lnTo>
                  <a:lnTo>
                    <a:pt x="40" y="288"/>
                  </a:lnTo>
                  <a:lnTo>
                    <a:pt x="32" y="328"/>
                  </a:lnTo>
                  <a:lnTo>
                    <a:pt x="8" y="328"/>
                  </a:lnTo>
                  <a:lnTo>
                    <a:pt x="8" y="288"/>
                  </a:lnTo>
                  <a:lnTo>
                    <a:pt x="0" y="25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40"/>
            <p:cNvSpPr>
              <a:spLocks noChangeAspect="1"/>
            </p:cNvSpPr>
            <p:nvPr/>
          </p:nvSpPr>
          <p:spPr bwMode="auto">
            <a:xfrm>
              <a:off x="4168" y="2166"/>
              <a:ext cx="379" cy="4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80" y="8"/>
                </a:cxn>
                <a:cxn ang="0">
                  <a:pos x="136" y="0"/>
                </a:cxn>
                <a:cxn ang="0">
                  <a:pos x="128" y="16"/>
                </a:cxn>
                <a:cxn ang="0">
                  <a:pos x="152" y="16"/>
                </a:cxn>
                <a:cxn ang="0">
                  <a:pos x="256" y="112"/>
                </a:cxn>
                <a:cxn ang="0">
                  <a:pos x="296" y="176"/>
                </a:cxn>
                <a:cxn ang="0">
                  <a:pos x="304" y="216"/>
                </a:cxn>
                <a:cxn ang="0">
                  <a:pos x="288" y="224"/>
                </a:cxn>
                <a:cxn ang="0">
                  <a:pos x="296" y="272"/>
                </a:cxn>
                <a:cxn ang="0">
                  <a:pos x="264" y="272"/>
                </a:cxn>
                <a:cxn ang="0">
                  <a:pos x="264" y="304"/>
                </a:cxn>
                <a:cxn ang="0">
                  <a:pos x="240" y="288"/>
                </a:cxn>
                <a:cxn ang="0">
                  <a:pos x="88" y="312"/>
                </a:cxn>
                <a:cxn ang="0">
                  <a:pos x="56" y="248"/>
                </a:cxn>
                <a:cxn ang="0">
                  <a:pos x="80" y="200"/>
                </a:cxn>
                <a:cxn ang="0">
                  <a:pos x="48" y="176"/>
                </a:cxn>
                <a:cxn ang="0">
                  <a:pos x="0" y="16"/>
                </a:cxn>
              </a:cxnLst>
              <a:rect l="0" t="0" r="r" b="b"/>
              <a:pathLst>
                <a:path w="304" h="312">
                  <a:moveTo>
                    <a:pt x="0" y="16"/>
                  </a:moveTo>
                  <a:lnTo>
                    <a:pt x="8" y="16"/>
                  </a:lnTo>
                  <a:lnTo>
                    <a:pt x="80" y="8"/>
                  </a:lnTo>
                  <a:lnTo>
                    <a:pt x="136" y="0"/>
                  </a:lnTo>
                  <a:lnTo>
                    <a:pt x="128" y="16"/>
                  </a:lnTo>
                  <a:lnTo>
                    <a:pt x="152" y="16"/>
                  </a:lnTo>
                  <a:lnTo>
                    <a:pt x="256" y="112"/>
                  </a:lnTo>
                  <a:lnTo>
                    <a:pt x="296" y="176"/>
                  </a:lnTo>
                  <a:lnTo>
                    <a:pt x="304" y="216"/>
                  </a:lnTo>
                  <a:lnTo>
                    <a:pt x="288" y="224"/>
                  </a:lnTo>
                  <a:lnTo>
                    <a:pt x="296" y="272"/>
                  </a:lnTo>
                  <a:lnTo>
                    <a:pt x="264" y="272"/>
                  </a:lnTo>
                  <a:lnTo>
                    <a:pt x="264" y="304"/>
                  </a:lnTo>
                  <a:lnTo>
                    <a:pt x="240" y="288"/>
                  </a:lnTo>
                  <a:lnTo>
                    <a:pt x="88" y="312"/>
                  </a:lnTo>
                  <a:lnTo>
                    <a:pt x="56" y="248"/>
                  </a:lnTo>
                  <a:lnTo>
                    <a:pt x="80" y="200"/>
                  </a:lnTo>
                  <a:lnTo>
                    <a:pt x="48" y="17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Freeform 41"/>
            <p:cNvSpPr>
              <a:spLocks noChangeAspect="1"/>
            </p:cNvSpPr>
            <p:nvPr/>
          </p:nvSpPr>
          <p:spPr bwMode="auto">
            <a:xfrm>
              <a:off x="4328" y="2114"/>
              <a:ext cx="339" cy="280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2" y="16"/>
                </a:cxn>
                <a:cxn ang="0">
                  <a:pos x="112" y="0"/>
                </a:cxn>
                <a:cxn ang="0">
                  <a:pos x="144" y="8"/>
                </a:cxn>
                <a:cxn ang="0">
                  <a:pos x="192" y="0"/>
                </a:cxn>
                <a:cxn ang="0">
                  <a:pos x="240" y="32"/>
                </a:cxn>
                <a:cxn ang="0">
                  <a:pos x="272" y="56"/>
                </a:cxn>
                <a:cxn ang="0">
                  <a:pos x="256" y="120"/>
                </a:cxn>
                <a:cxn ang="0">
                  <a:pos x="224" y="152"/>
                </a:cxn>
                <a:cxn ang="0">
                  <a:pos x="184" y="168"/>
                </a:cxn>
                <a:cxn ang="0">
                  <a:pos x="192" y="192"/>
                </a:cxn>
                <a:cxn ang="0">
                  <a:pos x="168" y="216"/>
                </a:cxn>
                <a:cxn ang="0">
                  <a:pos x="128" y="152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8" y="40"/>
                </a:cxn>
              </a:cxnLst>
              <a:rect l="0" t="0" r="r" b="b"/>
              <a:pathLst>
                <a:path w="272" h="216">
                  <a:moveTo>
                    <a:pt x="8" y="40"/>
                  </a:moveTo>
                  <a:lnTo>
                    <a:pt x="32" y="16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92" y="0"/>
                  </a:lnTo>
                  <a:lnTo>
                    <a:pt x="240" y="32"/>
                  </a:lnTo>
                  <a:lnTo>
                    <a:pt x="272" y="56"/>
                  </a:lnTo>
                  <a:lnTo>
                    <a:pt x="256" y="120"/>
                  </a:lnTo>
                  <a:lnTo>
                    <a:pt x="224" y="152"/>
                  </a:lnTo>
                  <a:lnTo>
                    <a:pt x="184" y="168"/>
                  </a:lnTo>
                  <a:lnTo>
                    <a:pt x="192" y="192"/>
                  </a:lnTo>
                  <a:lnTo>
                    <a:pt x="168" y="216"/>
                  </a:lnTo>
                  <a:lnTo>
                    <a:pt x="128" y="152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42"/>
            <p:cNvSpPr>
              <a:spLocks noChangeAspect="1"/>
            </p:cNvSpPr>
            <p:nvPr/>
          </p:nvSpPr>
          <p:spPr bwMode="auto">
            <a:xfrm>
              <a:off x="4088" y="2519"/>
              <a:ext cx="639" cy="44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36" y="16"/>
                </a:cxn>
                <a:cxn ang="0">
                  <a:pos x="152" y="40"/>
                </a:cxn>
                <a:cxn ang="0">
                  <a:pos x="304" y="16"/>
                </a:cxn>
                <a:cxn ang="0">
                  <a:pos x="328" y="32"/>
                </a:cxn>
                <a:cxn ang="0">
                  <a:pos x="328" y="0"/>
                </a:cxn>
                <a:cxn ang="0">
                  <a:pos x="328" y="0"/>
                </a:cxn>
                <a:cxn ang="0">
                  <a:pos x="360" y="0"/>
                </a:cxn>
                <a:cxn ang="0">
                  <a:pos x="392" y="56"/>
                </a:cxn>
                <a:cxn ang="0">
                  <a:pos x="440" y="128"/>
                </a:cxn>
                <a:cxn ang="0">
                  <a:pos x="464" y="192"/>
                </a:cxn>
                <a:cxn ang="0">
                  <a:pos x="504" y="232"/>
                </a:cxn>
                <a:cxn ang="0">
                  <a:pos x="512" y="296"/>
                </a:cxn>
                <a:cxn ang="0">
                  <a:pos x="496" y="336"/>
                </a:cxn>
                <a:cxn ang="0">
                  <a:pos x="448" y="344"/>
                </a:cxn>
                <a:cxn ang="0">
                  <a:pos x="440" y="328"/>
                </a:cxn>
                <a:cxn ang="0">
                  <a:pos x="400" y="304"/>
                </a:cxn>
                <a:cxn ang="0">
                  <a:pos x="384" y="280"/>
                </a:cxn>
                <a:cxn ang="0">
                  <a:pos x="376" y="272"/>
                </a:cxn>
                <a:cxn ang="0">
                  <a:pos x="368" y="248"/>
                </a:cxn>
                <a:cxn ang="0">
                  <a:pos x="360" y="256"/>
                </a:cxn>
                <a:cxn ang="0">
                  <a:pos x="328" y="224"/>
                </a:cxn>
                <a:cxn ang="0">
                  <a:pos x="336" y="200"/>
                </a:cxn>
                <a:cxn ang="0">
                  <a:pos x="328" y="184"/>
                </a:cxn>
                <a:cxn ang="0">
                  <a:pos x="320" y="192"/>
                </a:cxn>
                <a:cxn ang="0">
                  <a:pos x="320" y="208"/>
                </a:cxn>
                <a:cxn ang="0">
                  <a:pos x="312" y="184"/>
                </a:cxn>
                <a:cxn ang="0">
                  <a:pos x="312" y="136"/>
                </a:cxn>
                <a:cxn ang="0">
                  <a:pos x="296" y="104"/>
                </a:cxn>
                <a:cxn ang="0">
                  <a:pos x="248" y="80"/>
                </a:cxn>
                <a:cxn ang="0">
                  <a:pos x="224" y="56"/>
                </a:cxn>
                <a:cxn ang="0">
                  <a:pos x="200" y="56"/>
                </a:cxn>
                <a:cxn ang="0">
                  <a:pos x="184" y="72"/>
                </a:cxn>
                <a:cxn ang="0">
                  <a:pos x="144" y="80"/>
                </a:cxn>
                <a:cxn ang="0">
                  <a:pos x="120" y="72"/>
                </a:cxn>
                <a:cxn ang="0">
                  <a:pos x="112" y="56"/>
                </a:cxn>
                <a:cxn ang="0">
                  <a:pos x="32" y="72"/>
                </a:cxn>
                <a:cxn ang="0">
                  <a:pos x="16" y="56"/>
                </a:cxn>
                <a:cxn ang="0">
                  <a:pos x="0" y="72"/>
                </a:cxn>
                <a:cxn ang="0">
                  <a:pos x="0" y="32"/>
                </a:cxn>
              </a:cxnLst>
              <a:rect l="0" t="0" r="r" b="b"/>
              <a:pathLst>
                <a:path w="512" h="344">
                  <a:moveTo>
                    <a:pt x="0" y="32"/>
                  </a:moveTo>
                  <a:lnTo>
                    <a:pt x="136" y="16"/>
                  </a:lnTo>
                  <a:lnTo>
                    <a:pt x="152" y="40"/>
                  </a:lnTo>
                  <a:lnTo>
                    <a:pt x="304" y="16"/>
                  </a:lnTo>
                  <a:lnTo>
                    <a:pt x="328" y="32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60" y="0"/>
                  </a:lnTo>
                  <a:lnTo>
                    <a:pt x="392" y="56"/>
                  </a:lnTo>
                  <a:lnTo>
                    <a:pt x="440" y="128"/>
                  </a:lnTo>
                  <a:lnTo>
                    <a:pt x="464" y="192"/>
                  </a:lnTo>
                  <a:lnTo>
                    <a:pt x="504" y="232"/>
                  </a:lnTo>
                  <a:lnTo>
                    <a:pt x="512" y="296"/>
                  </a:lnTo>
                  <a:lnTo>
                    <a:pt x="496" y="336"/>
                  </a:lnTo>
                  <a:lnTo>
                    <a:pt x="448" y="344"/>
                  </a:lnTo>
                  <a:lnTo>
                    <a:pt x="440" y="328"/>
                  </a:lnTo>
                  <a:lnTo>
                    <a:pt x="400" y="304"/>
                  </a:lnTo>
                  <a:lnTo>
                    <a:pt x="384" y="280"/>
                  </a:lnTo>
                  <a:lnTo>
                    <a:pt x="376" y="272"/>
                  </a:lnTo>
                  <a:lnTo>
                    <a:pt x="368" y="248"/>
                  </a:lnTo>
                  <a:lnTo>
                    <a:pt x="360" y="256"/>
                  </a:lnTo>
                  <a:lnTo>
                    <a:pt x="328" y="224"/>
                  </a:lnTo>
                  <a:lnTo>
                    <a:pt x="336" y="200"/>
                  </a:lnTo>
                  <a:lnTo>
                    <a:pt x="328" y="184"/>
                  </a:lnTo>
                  <a:lnTo>
                    <a:pt x="320" y="192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36"/>
                  </a:lnTo>
                  <a:lnTo>
                    <a:pt x="296" y="104"/>
                  </a:lnTo>
                  <a:lnTo>
                    <a:pt x="248" y="80"/>
                  </a:lnTo>
                  <a:lnTo>
                    <a:pt x="224" y="56"/>
                  </a:lnTo>
                  <a:lnTo>
                    <a:pt x="200" y="56"/>
                  </a:lnTo>
                  <a:lnTo>
                    <a:pt x="184" y="72"/>
                  </a:lnTo>
                  <a:lnTo>
                    <a:pt x="144" y="80"/>
                  </a:lnTo>
                  <a:lnTo>
                    <a:pt x="120" y="72"/>
                  </a:lnTo>
                  <a:lnTo>
                    <a:pt x="112" y="56"/>
                  </a:lnTo>
                  <a:lnTo>
                    <a:pt x="32" y="72"/>
                  </a:lnTo>
                  <a:lnTo>
                    <a:pt x="16" y="56"/>
                  </a:lnTo>
                  <a:lnTo>
                    <a:pt x="0" y="7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43"/>
            <p:cNvSpPr>
              <a:spLocks noChangeAspect="1"/>
            </p:cNvSpPr>
            <p:nvPr/>
          </p:nvSpPr>
          <p:spPr bwMode="auto">
            <a:xfrm>
              <a:off x="4258" y="1917"/>
              <a:ext cx="589" cy="270"/>
            </a:xfrm>
            <a:custGeom>
              <a:avLst/>
              <a:gdLst/>
              <a:ahLst/>
              <a:cxnLst>
                <a:cxn ang="0">
                  <a:pos x="16" y="152"/>
                </a:cxn>
                <a:cxn ang="0">
                  <a:pos x="0" y="200"/>
                </a:cxn>
                <a:cxn ang="0">
                  <a:pos x="64" y="192"/>
                </a:cxn>
                <a:cxn ang="0">
                  <a:pos x="88" y="176"/>
                </a:cxn>
                <a:cxn ang="0">
                  <a:pos x="168" y="152"/>
                </a:cxn>
                <a:cxn ang="0">
                  <a:pos x="192" y="160"/>
                </a:cxn>
                <a:cxn ang="0">
                  <a:pos x="248" y="152"/>
                </a:cxn>
                <a:cxn ang="0">
                  <a:pos x="248" y="160"/>
                </a:cxn>
                <a:cxn ang="0">
                  <a:pos x="328" y="208"/>
                </a:cxn>
                <a:cxn ang="0">
                  <a:pos x="376" y="192"/>
                </a:cxn>
                <a:cxn ang="0">
                  <a:pos x="408" y="136"/>
                </a:cxn>
                <a:cxn ang="0">
                  <a:pos x="456" y="120"/>
                </a:cxn>
                <a:cxn ang="0">
                  <a:pos x="472" y="80"/>
                </a:cxn>
                <a:cxn ang="0">
                  <a:pos x="472" y="24"/>
                </a:cxn>
                <a:cxn ang="0">
                  <a:pos x="472" y="72"/>
                </a:cxn>
                <a:cxn ang="0">
                  <a:pos x="440" y="104"/>
                </a:cxn>
                <a:cxn ang="0">
                  <a:pos x="432" y="104"/>
                </a:cxn>
                <a:cxn ang="0">
                  <a:pos x="400" y="112"/>
                </a:cxn>
                <a:cxn ang="0">
                  <a:pos x="400" y="104"/>
                </a:cxn>
                <a:cxn ang="0">
                  <a:pos x="432" y="88"/>
                </a:cxn>
                <a:cxn ang="0">
                  <a:pos x="400" y="88"/>
                </a:cxn>
                <a:cxn ang="0">
                  <a:pos x="440" y="72"/>
                </a:cxn>
                <a:cxn ang="0">
                  <a:pos x="448" y="80"/>
                </a:cxn>
                <a:cxn ang="0">
                  <a:pos x="456" y="40"/>
                </a:cxn>
                <a:cxn ang="0">
                  <a:pos x="448" y="32"/>
                </a:cxn>
                <a:cxn ang="0">
                  <a:pos x="408" y="48"/>
                </a:cxn>
                <a:cxn ang="0">
                  <a:pos x="408" y="24"/>
                </a:cxn>
                <a:cxn ang="0">
                  <a:pos x="424" y="32"/>
                </a:cxn>
                <a:cxn ang="0">
                  <a:pos x="448" y="8"/>
                </a:cxn>
                <a:cxn ang="0">
                  <a:pos x="432" y="0"/>
                </a:cxn>
                <a:cxn ang="0">
                  <a:pos x="296" y="32"/>
                </a:cxn>
                <a:cxn ang="0">
                  <a:pos x="120" y="72"/>
                </a:cxn>
                <a:cxn ang="0">
                  <a:pos x="40" y="152"/>
                </a:cxn>
                <a:cxn ang="0">
                  <a:pos x="16" y="152"/>
                </a:cxn>
              </a:cxnLst>
              <a:rect l="0" t="0" r="r" b="b"/>
              <a:pathLst>
                <a:path w="472" h="208">
                  <a:moveTo>
                    <a:pt x="16" y="152"/>
                  </a:moveTo>
                  <a:lnTo>
                    <a:pt x="0" y="200"/>
                  </a:lnTo>
                  <a:lnTo>
                    <a:pt x="64" y="192"/>
                  </a:lnTo>
                  <a:lnTo>
                    <a:pt x="88" y="176"/>
                  </a:lnTo>
                  <a:lnTo>
                    <a:pt x="168" y="152"/>
                  </a:lnTo>
                  <a:lnTo>
                    <a:pt x="192" y="160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328" y="208"/>
                  </a:lnTo>
                  <a:lnTo>
                    <a:pt x="376" y="192"/>
                  </a:lnTo>
                  <a:lnTo>
                    <a:pt x="408" y="136"/>
                  </a:lnTo>
                  <a:lnTo>
                    <a:pt x="456" y="120"/>
                  </a:lnTo>
                  <a:lnTo>
                    <a:pt x="472" y="80"/>
                  </a:lnTo>
                  <a:lnTo>
                    <a:pt x="472" y="24"/>
                  </a:lnTo>
                  <a:lnTo>
                    <a:pt x="472" y="72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00" y="112"/>
                  </a:lnTo>
                  <a:lnTo>
                    <a:pt x="400" y="104"/>
                  </a:lnTo>
                  <a:lnTo>
                    <a:pt x="432" y="88"/>
                  </a:lnTo>
                  <a:lnTo>
                    <a:pt x="400" y="88"/>
                  </a:lnTo>
                  <a:lnTo>
                    <a:pt x="440" y="72"/>
                  </a:lnTo>
                  <a:lnTo>
                    <a:pt x="448" y="80"/>
                  </a:lnTo>
                  <a:lnTo>
                    <a:pt x="456" y="40"/>
                  </a:lnTo>
                  <a:lnTo>
                    <a:pt x="448" y="32"/>
                  </a:lnTo>
                  <a:lnTo>
                    <a:pt x="408" y="48"/>
                  </a:lnTo>
                  <a:lnTo>
                    <a:pt x="408" y="24"/>
                  </a:lnTo>
                  <a:lnTo>
                    <a:pt x="424" y="32"/>
                  </a:lnTo>
                  <a:lnTo>
                    <a:pt x="448" y="8"/>
                  </a:lnTo>
                  <a:lnTo>
                    <a:pt x="432" y="0"/>
                  </a:lnTo>
                  <a:lnTo>
                    <a:pt x="296" y="32"/>
                  </a:lnTo>
                  <a:lnTo>
                    <a:pt x="120" y="72"/>
                  </a:lnTo>
                  <a:lnTo>
                    <a:pt x="40" y="152"/>
                  </a:lnTo>
                  <a:lnTo>
                    <a:pt x="16" y="15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44"/>
            <p:cNvSpPr>
              <a:spLocks noChangeAspect="1"/>
            </p:cNvSpPr>
            <p:nvPr/>
          </p:nvSpPr>
          <p:spPr bwMode="auto">
            <a:xfrm>
              <a:off x="4288" y="1699"/>
              <a:ext cx="509" cy="332"/>
            </a:xfrm>
            <a:custGeom>
              <a:avLst/>
              <a:gdLst/>
              <a:ahLst/>
              <a:cxnLst>
                <a:cxn ang="0">
                  <a:pos x="64" y="176"/>
                </a:cxn>
                <a:cxn ang="0">
                  <a:pos x="56" y="208"/>
                </a:cxn>
                <a:cxn ang="0">
                  <a:pos x="40" y="208"/>
                </a:cxn>
                <a:cxn ang="0">
                  <a:pos x="40" y="232"/>
                </a:cxn>
                <a:cxn ang="0">
                  <a:pos x="0" y="240"/>
                </a:cxn>
                <a:cxn ang="0">
                  <a:pos x="0" y="256"/>
                </a:cxn>
                <a:cxn ang="0">
                  <a:pos x="96" y="240"/>
                </a:cxn>
                <a:cxn ang="0">
                  <a:pos x="272" y="200"/>
                </a:cxn>
                <a:cxn ang="0">
                  <a:pos x="408" y="168"/>
                </a:cxn>
                <a:cxn ang="0">
                  <a:pos x="408" y="144"/>
                </a:cxn>
                <a:cxn ang="0">
                  <a:pos x="400" y="136"/>
                </a:cxn>
                <a:cxn ang="0">
                  <a:pos x="384" y="144"/>
                </a:cxn>
                <a:cxn ang="0">
                  <a:pos x="376" y="112"/>
                </a:cxn>
                <a:cxn ang="0">
                  <a:pos x="384" y="80"/>
                </a:cxn>
                <a:cxn ang="0">
                  <a:pos x="336" y="56"/>
                </a:cxn>
                <a:cxn ang="0">
                  <a:pos x="296" y="64"/>
                </a:cxn>
                <a:cxn ang="0">
                  <a:pos x="296" y="16"/>
                </a:cxn>
                <a:cxn ang="0">
                  <a:pos x="264" y="0"/>
                </a:cxn>
                <a:cxn ang="0">
                  <a:pos x="232" y="8"/>
                </a:cxn>
                <a:cxn ang="0">
                  <a:pos x="216" y="56"/>
                </a:cxn>
                <a:cxn ang="0">
                  <a:pos x="184" y="72"/>
                </a:cxn>
                <a:cxn ang="0">
                  <a:pos x="168" y="144"/>
                </a:cxn>
                <a:cxn ang="0">
                  <a:pos x="120" y="176"/>
                </a:cxn>
                <a:cxn ang="0">
                  <a:pos x="80" y="192"/>
                </a:cxn>
                <a:cxn ang="0">
                  <a:pos x="64" y="176"/>
                </a:cxn>
              </a:cxnLst>
              <a:rect l="0" t="0" r="r" b="b"/>
              <a:pathLst>
                <a:path w="408" h="256">
                  <a:moveTo>
                    <a:pt x="64" y="176"/>
                  </a:moveTo>
                  <a:lnTo>
                    <a:pt x="56" y="208"/>
                  </a:lnTo>
                  <a:lnTo>
                    <a:pt x="40" y="208"/>
                  </a:lnTo>
                  <a:lnTo>
                    <a:pt x="40" y="232"/>
                  </a:lnTo>
                  <a:lnTo>
                    <a:pt x="0" y="240"/>
                  </a:lnTo>
                  <a:lnTo>
                    <a:pt x="0" y="256"/>
                  </a:lnTo>
                  <a:lnTo>
                    <a:pt x="96" y="240"/>
                  </a:lnTo>
                  <a:lnTo>
                    <a:pt x="272" y="200"/>
                  </a:lnTo>
                  <a:lnTo>
                    <a:pt x="408" y="168"/>
                  </a:lnTo>
                  <a:lnTo>
                    <a:pt x="408" y="144"/>
                  </a:lnTo>
                  <a:lnTo>
                    <a:pt x="400" y="136"/>
                  </a:lnTo>
                  <a:lnTo>
                    <a:pt x="384" y="144"/>
                  </a:lnTo>
                  <a:lnTo>
                    <a:pt x="376" y="112"/>
                  </a:lnTo>
                  <a:lnTo>
                    <a:pt x="384" y="80"/>
                  </a:lnTo>
                  <a:lnTo>
                    <a:pt x="336" y="56"/>
                  </a:lnTo>
                  <a:lnTo>
                    <a:pt x="296" y="64"/>
                  </a:lnTo>
                  <a:lnTo>
                    <a:pt x="296" y="16"/>
                  </a:lnTo>
                  <a:lnTo>
                    <a:pt x="264" y="0"/>
                  </a:lnTo>
                  <a:lnTo>
                    <a:pt x="232" y="8"/>
                  </a:lnTo>
                  <a:lnTo>
                    <a:pt x="216" y="56"/>
                  </a:lnTo>
                  <a:lnTo>
                    <a:pt x="184" y="72"/>
                  </a:lnTo>
                  <a:lnTo>
                    <a:pt x="168" y="144"/>
                  </a:lnTo>
                  <a:lnTo>
                    <a:pt x="120" y="176"/>
                  </a:lnTo>
                  <a:lnTo>
                    <a:pt x="80" y="192"/>
                  </a:lnTo>
                  <a:lnTo>
                    <a:pt x="64" y="17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45"/>
            <p:cNvSpPr>
              <a:spLocks noChangeAspect="1"/>
            </p:cNvSpPr>
            <p:nvPr/>
          </p:nvSpPr>
          <p:spPr bwMode="auto">
            <a:xfrm>
              <a:off x="4318" y="1626"/>
              <a:ext cx="299" cy="322"/>
            </a:xfrm>
            <a:custGeom>
              <a:avLst/>
              <a:gdLst/>
              <a:ahLst/>
              <a:cxnLst>
                <a:cxn ang="0">
                  <a:pos x="24" y="128"/>
                </a:cxn>
                <a:cxn ang="0">
                  <a:pos x="8" y="128"/>
                </a:cxn>
                <a:cxn ang="0">
                  <a:pos x="0" y="168"/>
                </a:cxn>
                <a:cxn ang="0">
                  <a:pos x="8" y="208"/>
                </a:cxn>
                <a:cxn ang="0">
                  <a:pos x="40" y="232"/>
                </a:cxn>
                <a:cxn ang="0">
                  <a:pos x="48" y="248"/>
                </a:cxn>
                <a:cxn ang="0">
                  <a:pos x="96" y="232"/>
                </a:cxn>
                <a:cxn ang="0">
                  <a:pos x="144" y="200"/>
                </a:cxn>
                <a:cxn ang="0">
                  <a:pos x="160" y="128"/>
                </a:cxn>
                <a:cxn ang="0">
                  <a:pos x="192" y="112"/>
                </a:cxn>
                <a:cxn ang="0">
                  <a:pos x="208" y="64"/>
                </a:cxn>
                <a:cxn ang="0">
                  <a:pos x="240" y="56"/>
                </a:cxn>
                <a:cxn ang="0">
                  <a:pos x="200" y="48"/>
                </a:cxn>
                <a:cxn ang="0">
                  <a:pos x="144" y="80"/>
                </a:cxn>
                <a:cxn ang="0">
                  <a:pos x="136" y="48"/>
                </a:cxn>
                <a:cxn ang="0">
                  <a:pos x="88" y="56"/>
                </a:cxn>
                <a:cxn ang="0">
                  <a:pos x="72" y="0"/>
                </a:cxn>
                <a:cxn ang="0">
                  <a:pos x="56" y="16"/>
                </a:cxn>
                <a:cxn ang="0">
                  <a:pos x="64" y="88"/>
                </a:cxn>
                <a:cxn ang="0">
                  <a:pos x="40" y="96"/>
                </a:cxn>
                <a:cxn ang="0">
                  <a:pos x="24" y="128"/>
                </a:cxn>
              </a:cxnLst>
              <a:rect l="0" t="0" r="r" b="b"/>
              <a:pathLst>
                <a:path w="240" h="248">
                  <a:moveTo>
                    <a:pt x="24" y="128"/>
                  </a:moveTo>
                  <a:lnTo>
                    <a:pt x="8" y="128"/>
                  </a:lnTo>
                  <a:lnTo>
                    <a:pt x="0" y="168"/>
                  </a:lnTo>
                  <a:lnTo>
                    <a:pt x="8" y="208"/>
                  </a:lnTo>
                  <a:lnTo>
                    <a:pt x="40" y="232"/>
                  </a:lnTo>
                  <a:lnTo>
                    <a:pt x="48" y="248"/>
                  </a:lnTo>
                  <a:lnTo>
                    <a:pt x="96" y="232"/>
                  </a:lnTo>
                  <a:lnTo>
                    <a:pt x="144" y="200"/>
                  </a:lnTo>
                  <a:lnTo>
                    <a:pt x="160" y="128"/>
                  </a:lnTo>
                  <a:lnTo>
                    <a:pt x="192" y="112"/>
                  </a:lnTo>
                  <a:lnTo>
                    <a:pt x="208" y="64"/>
                  </a:lnTo>
                  <a:lnTo>
                    <a:pt x="240" y="56"/>
                  </a:lnTo>
                  <a:lnTo>
                    <a:pt x="200" y="48"/>
                  </a:lnTo>
                  <a:lnTo>
                    <a:pt x="144" y="80"/>
                  </a:lnTo>
                  <a:lnTo>
                    <a:pt x="136" y="48"/>
                  </a:lnTo>
                  <a:lnTo>
                    <a:pt x="88" y="56"/>
                  </a:lnTo>
                  <a:lnTo>
                    <a:pt x="72" y="0"/>
                  </a:lnTo>
                  <a:lnTo>
                    <a:pt x="56" y="16"/>
                  </a:lnTo>
                  <a:lnTo>
                    <a:pt x="64" y="88"/>
                  </a:lnTo>
                  <a:lnTo>
                    <a:pt x="40" y="96"/>
                  </a:lnTo>
                  <a:lnTo>
                    <a:pt x="24" y="12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46"/>
            <p:cNvSpPr>
              <a:spLocks noChangeAspect="1"/>
            </p:cNvSpPr>
            <p:nvPr/>
          </p:nvSpPr>
          <p:spPr bwMode="auto">
            <a:xfrm>
              <a:off x="4737" y="1636"/>
              <a:ext cx="80" cy="10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48" y="16"/>
                </a:cxn>
                <a:cxn ang="0">
                  <a:pos x="48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32" y="80"/>
                </a:cxn>
                <a:cxn ang="0">
                  <a:pos x="0" y="8"/>
                </a:cxn>
              </a:cxnLst>
              <a:rect l="0" t="0" r="r" b="b"/>
              <a:pathLst>
                <a:path w="64" h="80">
                  <a:moveTo>
                    <a:pt x="0" y="8"/>
                  </a:moveTo>
                  <a:lnTo>
                    <a:pt x="16" y="0"/>
                  </a:lnTo>
                  <a:lnTo>
                    <a:pt x="48" y="16"/>
                  </a:lnTo>
                  <a:lnTo>
                    <a:pt x="48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32" y="8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47"/>
            <p:cNvSpPr>
              <a:spLocks noChangeAspect="1"/>
            </p:cNvSpPr>
            <p:nvPr/>
          </p:nvSpPr>
          <p:spPr bwMode="auto">
            <a:xfrm>
              <a:off x="4388" y="1429"/>
              <a:ext cx="399" cy="270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0" y="56"/>
                </a:cxn>
                <a:cxn ang="0">
                  <a:pos x="16" y="160"/>
                </a:cxn>
                <a:cxn ang="0">
                  <a:pos x="32" y="208"/>
                </a:cxn>
                <a:cxn ang="0">
                  <a:pos x="80" y="200"/>
                </a:cxn>
                <a:cxn ang="0">
                  <a:pos x="280" y="168"/>
                </a:cxn>
                <a:cxn ang="0">
                  <a:pos x="296" y="160"/>
                </a:cxn>
                <a:cxn ang="0">
                  <a:pos x="320" y="112"/>
                </a:cxn>
                <a:cxn ang="0">
                  <a:pos x="288" y="88"/>
                </a:cxn>
                <a:cxn ang="0">
                  <a:pos x="304" y="24"/>
                </a:cxn>
                <a:cxn ang="0">
                  <a:pos x="280" y="16"/>
                </a:cxn>
                <a:cxn ang="0">
                  <a:pos x="280" y="8"/>
                </a:cxn>
                <a:cxn ang="0">
                  <a:pos x="272" y="0"/>
                </a:cxn>
                <a:cxn ang="0">
                  <a:pos x="40" y="40"/>
                </a:cxn>
                <a:cxn ang="0">
                  <a:pos x="32" y="32"/>
                </a:cxn>
              </a:cxnLst>
              <a:rect l="0" t="0" r="r" b="b"/>
              <a:pathLst>
                <a:path w="320" h="208">
                  <a:moveTo>
                    <a:pt x="32" y="32"/>
                  </a:moveTo>
                  <a:lnTo>
                    <a:pt x="0" y="56"/>
                  </a:lnTo>
                  <a:lnTo>
                    <a:pt x="16" y="160"/>
                  </a:lnTo>
                  <a:lnTo>
                    <a:pt x="32" y="208"/>
                  </a:lnTo>
                  <a:lnTo>
                    <a:pt x="80" y="200"/>
                  </a:lnTo>
                  <a:lnTo>
                    <a:pt x="280" y="168"/>
                  </a:lnTo>
                  <a:lnTo>
                    <a:pt x="296" y="160"/>
                  </a:lnTo>
                  <a:lnTo>
                    <a:pt x="320" y="112"/>
                  </a:lnTo>
                  <a:lnTo>
                    <a:pt x="288" y="88"/>
                  </a:lnTo>
                  <a:lnTo>
                    <a:pt x="304" y="24"/>
                  </a:lnTo>
                  <a:lnTo>
                    <a:pt x="280" y="16"/>
                  </a:lnTo>
                  <a:lnTo>
                    <a:pt x="280" y="8"/>
                  </a:lnTo>
                  <a:lnTo>
                    <a:pt x="272" y="0"/>
                  </a:lnTo>
                  <a:lnTo>
                    <a:pt x="40" y="40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0" name="Freeform 48"/>
            <p:cNvSpPr>
              <a:spLocks noChangeAspect="1"/>
            </p:cNvSpPr>
            <p:nvPr/>
          </p:nvSpPr>
          <p:spPr bwMode="auto">
            <a:xfrm>
              <a:off x="4747" y="1460"/>
              <a:ext cx="100" cy="21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0"/>
                </a:cxn>
                <a:cxn ang="0">
                  <a:pos x="72" y="24"/>
                </a:cxn>
                <a:cxn ang="0">
                  <a:pos x="64" y="40"/>
                </a:cxn>
                <a:cxn ang="0">
                  <a:pos x="80" y="56"/>
                </a:cxn>
                <a:cxn ang="0">
                  <a:pos x="80" y="136"/>
                </a:cxn>
                <a:cxn ang="0">
                  <a:pos x="72" y="168"/>
                </a:cxn>
                <a:cxn ang="0">
                  <a:pos x="56" y="152"/>
                </a:cxn>
                <a:cxn ang="0">
                  <a:pos x="32" y="152"/>
                </a:cxn>
                <a:cxn ang="0">
                  <a:pos x="8" y="136"/>
                </a:cxn>
                <a:cxn ang="0">
                  <a:pos x="32" y="88"/>
                </a:cxn>
                <a:cxn ang="0">
                  <a:pos x="0" y="64"/>
                </a:cxn>
                <a:cxn ang="0">
                  <a:pos x="16" y="0"/>
                </a:cxn>
              </a:cxnLst>
              <a:rect l="0" t="0" r="r" b="b"/>
              <a:pathLst>
                <a:path w="80" h="168">
                  <a:moveTo>
                    <a:pt x="16" y="0"/>
                  </a:moveTo>
                  <a:lnTo>
                    <a:pt x="32" y="0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80" y="56"/>
                  </a:lnTo>
                  <a:lnTo>
                    <a:pt x="80" y="136"/>
                  </a:lnTo>
                  <a:lnTo>
                    <a:pt x="72" y="168"/>
                  </a:lnTo>
                  <a:lnTo>
                    <a:pt x="56" y="152"/>
                  </a:lnTo>
                  <a:lnTo>
                    <a:pt x="32" y="152"/>
                  </a:lnTo>
                  <a:lnTo>
                    <a:pt x="8" y="136"/>
                  </a:lnTo>
                  <a:lnTo>
                    <a:pt x="32" y="88"/>
                  </a:lnTo>
                  <a:lnTo>
                    <a:pt x="0" y="6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Freeform 49"/>
            <p:cNvSpPr>
              <a:spLocks noChangeAspect="1"/>
            </p:cNvSpPr>
            <p:nvPr/>
          </p:nvSpPr>
          <p:spPr bwMode="auto">
            <a:xfrm>
              <a:off x="4418" y="1117"/>
              <a:ext cx="439" cy="374"/>
            </a:xfrm>
            <a:custGeom>
              <a:avLst/>
              <a:gdLst/>
              <a:ahLst/>
              <a:cxnLst>
                <a:cxn ang="0">
                  <a:pos x="32" y="192"/>
                </a:cxn>
                <a:cxn ang="0">
                  <a:pos x="64" y="176"/>
                </a:cxn>
                <a:cxn ang="0">
                  <a:pos x="104" y="176"/>
                </a:cxn>
                <a:cxn ang="0">
                  <a:pos x="120" y="160"/>
                </a:cxn>
                <a:cxn ang="0">
                  <a:pos x="136" y="160"/>
                </a:cxn>
                <a:cxn ang="0">
                  <a:pos x="144" y="144"/>
                </a:cxn>
                <a:cxn ang="0">
                  <a:pos x="160" y="136"/>
                </a:cxn>
                <a:cxn ang="0">
                  <a:pos x="152" y="104"/>
                </a:cxn>
                <a:cxn ang="0">
                  <a:pos x="144" y="96"/>
                </a:cxn>
                <a:cxn ang="0">
                  <a:pos x="160" y="72"/>
                </a:cxn>
                <a:cxn ang="0">
                  <a:pos x="176" y="72"/>
                </a:cxn>
                <a:cxn ang="0">
                  <a:pos x="216" y="24"/>
                </a:cxn>
                <a:cxn ang="0">
                  <a:pos x="280" y="0"/>
                </a:cxn>
                <a:cxn ang="0">
                  <a:pos x="288" y="48"/>
                </a:cxn>
                <a:cxn ang="0">
                  <a:pos x="288" y="48"/>
                </a:cxn>
                <a:cxn ang="0">
                  <a:pos x="304" y="64"/>
                </a:cxn>
                <a:cxn ang="0">
                  <a:pos x="304" y="112"/>
                </a:cxn>
                <a:cxn ang="0">
                  <a:pos x="320" y="152"/>
                </a:cxn>
                <a:cxn ang="0">
                  <a:pos x="328" y="208"/>
                </a:cxn>
                <a:cxn ang="0">
                  <a:pos x="328" y="256"/>
                </a:cxn>
                <a:cxn ang="0">
                  <a:pos x="352" y="264"/>
                </a:cxn>
                <a:cxn ang="0">
                  <a:pos x="336" y="288"/>
                </a:cxn>
                <a:cxn ang="0">
                  <a:pos x="296" y="264"/>
                </a:cxn>
                <a:cxn ang="0">
                  <a:pos x="272" y="264"/>
                </a:cxn>
                <a:cxn ang="0">
                  <a:pos x="256" y="256"/>
                </a:cxn>
                <a:cxn ang="0">
                  <a:pos x="256" y="248"/>
                </a:cxn>
                <a:cxn ang="0">
                  <a:pos x="240" y="240"/>
                </a:cxn>
                <a:cxn ang="0">
                  <a:pos x="16" y="280"/>
                </a:cxn>
                <a:cxn ang="0">
                  <a:pos x="0" y="272"/>
                </a:cxn>
                <a:cxn ang="0">
                  <a:pos x="40" y="216"/>
                </a:cxn>
                <a:cxn ang="0">
                  <a:pos x="32" y="192"/>
                </a:cxn>
              </a:cxnLst>
              <a:rect l="0" t="0" r="r" b="b"/>
              <a:pathLst>
                <a:path w="352" h="288">
                  <a:moveTo>
                    <a:pt x="32" y="192"/>
                  </a:moveTo>
                  <a:lnTo>
                    <a:pt x="64" y="176"/>
                  </a:lnTo>
                  <a:lnTo>
                    <a:pt x="104" y="176"/>
                  </a:lnTo>
                  <a:lnTo>
                    <a:pt x="120" y="160"/>
                  </a:lnTo>
                  <a:lnTo>
                    <a:pt x="136" y="160"/>
                  </a:lnTo>
                  <a:lnTo>
                    <a:pt x="144" y="144"/>
                  </a:lnTo>
                  <a:lnTo>
                    <a:pt x="160" y="136"/>
                  </a:lnTo>
                  <a:lnTo>
                    <a:pt x="152" y="104"/>
                  </a:lnTo>
                  <a:lnTo>
                    <a:pt x="144" y="96"/>
                  </a:lnTo>
                  <a:lnTo>
                    <a:pt x="160" y="72"/>
                  </a:lnTo>
                  <a:lnTo>
                    <a:pt x="176" y="72"/>
                  </a:lnTo>
                  <a:lnTo>
                    <a:pt x="216" y="24"/>
                  </a:lnTo>
                  <a:lnTo>
                    <a:pt x="280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304" y="64"/>
                  </a:lnTo>
                  <a:lnTo>
                    <a:pt x="304" y="112"/>
                  </a:lnTo>
                  <a:lnTo>
                    <a:pt x="320" y="152"/>
                  </a:lnTo>
                  <a:lnTo>
                    <a:pt x="328" y="208"/>
                  </a:lnTo>
                  <a:lnTo>
                    <a:pt x="328" y="256"/>
                  </a:lnTo>
                  <a:lnTo>
                    <a:pt x="352" y="264"/>
                  </a:lnTo>
                  <a:lnTo>
                    <a:pt x="336" y="288"/>
                  </a:lnTo>
                  <a:lnTo>
                    <a:pt x="296" y="264"/>
                  </a:lnTo>
                  <a:lnTo>
                    <a:pt x="272" y="264"/>
                  </a:lnTo>
                  <a:lnTo>
                    <a:pt x="256" y="256"/>
                  </a:lnTo>
                  <a:lnTo>
                    <a:pt x="256" y="248"/>
                  </a:lnTo>
                  <a:lnTo>
                    <a:pt x="240" y="240"/>
                  </a:lnTo>
                  <a:lnTo>
                    <a:pt x="16" y="280"/>
                  </a:lnTo>
                  <a:lnTo>
                    <a:pt x="0" y="272"/>
                  </a:lnTo>
                  <a:lnTo>
                    <a:pt x="40" y="216"/>
                  </a:lnTo>
                  <a:lnTo>
                    <a:pt x="32" y="19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2" name="Freeform 50"/>
            <p:cNvSpPr>
              <a:spLocks noChangeAspect="1"/>
            </p:cNvSpPr>
            <p:nvPr/>
          </p:nvSpPr>
          <p:spPr bwMode="auto">
            <a:xfrm>
              <a:off x="4757" y="1096"/>
              <a:ext cx="120" cy="22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72" y="0"/>
                </a:cxn>
                <a:cxn ang="0">
                  <a:pos x="96" y="48"/>
                </a:cxn>
                <a:cxn ang="0">
                  <a:pos x="80" y="64"/>
                </a:cxn>
                <a:cxn ang="0">
                  <a:pos x="88" y="168"/>
                </a:cxn>
                <a:cxn ang="0">
                  <a:pos x="48" y="176"/>
                </a:cxn>
                <a:cxn ang="0">
                  <a:pos x="32" y="136"/>
                </a:cxn>
                <a:cxn ang="0">
                  <a:pos x="32" y="80"/>
                </a:cxn>
                <a:cxn ang="0">
                  <a:pos x="16" y="64"/>
                </a:cxn>
                <a:cxn ang="0">
                  <a:pos x="0" y="24"/>
                </a:cxn>
              </a:cxnLst>
              <a:rect l="0" t="0" r="r" b="b"/>
              <a:pathLst>
                <a:path w="96" h="176">
                  <a:moveTo>
                    <a:pt x="0" y="24"/>
                  </a:moveTo>
                  <a:lnTo>
                    <a:pt x="72" y="0"/>
                  </a:lnTo>
                  <a:lnTo>
                    <a:pt x="96" y="48"/>
                  </a:lnTo>
                  <a:lnTo>
                    <a:pt x="80" y="64"/>
                  </a:lnTo>
                  <a:lnTo>
                    <a:pt x="88" y="168"/>
                  </a:lnTo>
                  <a:lnTo>
                    <a:pt x="48" y="176"/>
                  </a:lnTo>
                  <a:lnTo>
                    <a:pt x="32" y="13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3" name="Freeform 51"/>
            <p:cNvSpPr>
              <a:spLocks noChangeAspect="1"/>
            </p:cNvSpPr>
            <p:nvPr/>
          </p:nvSpPr>
          <p:spPr bwMode="auto">
            <a:xfrm>
              <a:off x="4817" y="1273"/>
              <a:ext cx="249" cy="114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8" y="0"/>
                </a:cxn>
                <a:cxn ang="0">
                  <a:pos x="136" y="8"/>
                </a:cxn>
                <a:cxn ang="0">
                  <a:pos x="120" y="32"/>
                </a:cxn>
                <a:cxn ang="0">
                  <a:pos x="144" y="32"/>
                </a:cxn>
                <a:cxn ang="0">
                  <a:pos x="160" y="48"/>
                </a:cxn>
                <a:cxn ang="0">
                  <a:pos x="168" y="56"/>
                </a:cxn>
                <a:cxn ang="0">
                  <a:pos x="184" y="48"/>
                </a:cxn>
                <a:cxn ang="0">
                  <a:pos x="184" y="40"/>
                </a:cxn>
                <a:cxn ang="0">
                  <a:pos x="160" y="24"/>
                </a:cxn>
                <a:cxn ang="0">
                  <a:pos x="176" y="24"/>
                </a:cxn>
                <a:cxn ang="0">
                  <a:pos x="200" y="56"/>
                </a:cxn>
                <a:cxn ang="0">
                  <a:pos x="176" y="72"/>
                </a:cxn>
                <a:cxn ang="0">
                  <a:pos x="152" y="64"/>
                </a:cxn>
                <a:cxn ang="0">
                  <a:pos x="136" y="88"/>
                </a:cxn>
                <a:cxn ang="0">
                  <a:pos x="112" y="64"/>
                </a:cxn>
                <a:cxn ang="0">
                  <a:pos x="8" y="88"/>
                </a:cxn>
                <a:cxn ang="0">
                  <a:pos x="0" y="40"/>
                </a:cxn>
              </a:cxnLst>
              <a:rect l="0" t="0" r="r" b="b"/>
              <a:pathLst>
                <a:path w="200" h="88">
                  <a:moveTo>
                    <a:pt x="0" y="40"/>
                  </a:moveTo>
                  <a:lnTo>
                    <a:pt x="104" y="16"/>
                  </a:lnTo>
                  <a:lnTo>
                    <a:pt x="112" y="16"/>
                  </a:lnTo>
                  <a:lnTo>
                    <a:pt x="128" y="0"/>
                  </a:lnTo>
                  <a:lnTo>
                    <a:pt x="136" y="8"/>
                  </a:lnTo>
                  <a:lnTo>
                    <a:pt x="120" y="32"/>
                  </a:lnTo>
                  <a:lnTo>
                    <a:pt x="144" y="32"/>
                  </a:lnTo>
                  <a:lnTo>
                    <a:pt x="160" y="48"/>
                  </a:lnTo>
                  <a:lnTo>
                    <a:pt x="168" y="56"/>
                  </a:lnTo>
                  <a:lnTo>
                    <a:pt x="184" y="48"/>
                  </a:lnTo>
                  <a:lnTo>
                    <a:pt x="184" y="40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200" y="56"/>
                  </a:lnTo>
                  <a:lnTo>
                    <a:pt x="176" y="72"/>
                  </a:lnTo>
                  <a:lnTo>
                    <a:pt x="152" y="64"/>
                  </a:lnTo>
                  <a:lnTo>
                    <a:pt x="136" y="88"/>
                  </a:lnTo>
                  <a:lnTo>
                    <a:pt x="112" y="64"/>
                  </a:lnTo>
                  <a:lnTo>
                    <a:pt x="8" y="88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4" name="Freeform 52"/>
            <p:cNvSpPr>
              <a:spLocks noChangeAspect="1"/>
            </p:cNvSpPr>
            <p:nvPr/>
          </p:nvSpPr>
          <p:spPr bwMode="auto">
            <a:xfrm>
              <a:off x="4827" y="1366"/>
              <a:ext cx="129" cy="10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0" y="0"/>
                </a:cxn>
                <a:cxn ang="0">
                  <a:pos x="104" y="32"/>
                </a:cxn>
                <a:cxn ang="0">
                  <a:pos x="88" y="48"/>
                </a:cxn>
                <a:cxn ang="0">
                  <a:pos x="64" y="40"/>
                </a:cxn>
                <a:cxn ang="0">
                  <a:pos x="24" y="80"/>
                </a:cxn>
                <a:cxn ang="0">
                  <a:pos x="0" y="56"/>
                </a:cxn>
                <a:cxn ang="0">
                  <a:pos x="0" y="16"/>
                </a:cxn>
              </a:cxnLst>
              <a:rect l="0" t="0" r="r" b="b"/>
              <a:pathLst>
                <a:path w="104" h="80">
                  <a:moveTo>
                    <a:pt x="0" y="16"/>
                  </a:moveTo>
                  <a:lnTo>
                    <a:pt x="80" y="0"/>
                  </a:lnTo>
                  <a:lnTo>
                    <a:pt x="104" y="32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24" y="80"/>
                  </a:lnTo>
                  <a:lnTo>
                    <a:pt x="0" y="5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5" name="Freeform 53"/>
            <p:cNvSpPr>
              <a:spLocks noChangeAspect="1"/>
            </p:cNvSpPr>
            <p:nvPr/>
          </p:nvSpPr>
          <p:spPr bwMode="auto">
            <a:xfrm>
              <a:off x="4847" y="1429"/>
              <a:ext cx="129" cy="8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0" y="32"/>
                </a:cxn>
                <a:cxn ang="0">
                  <a:pos x="80" y="0"/>
                </a:cxn>
                <a:cxn ang="0">
                  <a:pos x="88" y="8"/>
                </a:cxn>
                <a:cxn ang="0">
                  <a:pos x="104" y="8"/>
                </a:cxn>
                <a:cxn ang="0">
                  <a:pos x="64" y="40"/>
                </a:cxn>
                <a:cxn ang="0">
                  <a:pos x="16" y="64"/>
                </a:cxn>
                <a:cxn ang="0">
                  <a:pos x="0" y="48"/>
                </a:cxn>
              </a:cxnLst>
              <a:rect l="0" t="0" r="r" b="b"/>
              <a:pathLst>
                <a:path w="104" h="64">
                  <a:moveTo>
                    <a:pt x="0" y="48"/>
                  </a:moveTo>
                  <a:lnTo>
                    <a:pt x="40" y="32"/>
                  </a:lnTo>
                  <a:lnTo>
                    <a:pt x="80" y="0"/>
                  </a:lnTo>
                  <a:lnTo>
                    <a:pt x="88" y="8"/>
                  </a:lnTo>
                  <a:lnTo>
                    <a:pt x="104" y="8"/>
                  </a:lnTo>
                  <a:lnTo>
                    <a:pt x="64" y="40"/>
                  </a:lnTo>
                  <a:lnTo>
                    <a:pt x="16" y="6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6" name="Freeform 54"/>
            <p:cNvSpPr>
              <a:spLocks noChangeAspect="1"/>
            </p:cNvSpPr>
            <p:nvPr/>
          </p:nvSpPr>
          <p:spPr bwMode="auto">
            <a:xfrm>
              <a:off x="4847" y="1055"/>
              <a:ext cx="139" cy="2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80"/>
                </a:cxn>
                <a:cxn ang="0">
                  <a:pos x="8" y="96"/>
                </a:cxn>
                <a:cxn ang="0">
                  <a:pos x="16" y="200"/>
                </a:cxn>
                <a:cxn ang="0">
                  <a:pos x="80" y="184"/>
                </a:cxn>
                <a:cxn ang="0">
                  <a:pos x="96" y="184"/>
                </a:cxn>
                <a:cxn ang="0">
                  <a:pos x="104" y="168"/>
                </a:cxn>
                <a:cxn ang="0">
                  <a:pos x="104" y="152"/>
                </a:cxn>
                <a:cxn ang="0">
                  <a:pos x="112" y="136"/>
                </a:cxn>
                <a:cxn ang="0">
                  <a:pos x="72" y="128"/>
                </a:cxn>
                <a:cxn ang="0">
                  <a:pos x="32" y="8"/>
                </a:cxn>
                <a:cxn ang="0">
                  <a:pos x="24" y="0"/>
                </a:cxn>
              </a:cxnLst>
              <a:rect l="0" t="0" r="r" b="b"/>
              <a:pathLst>
                <a:path w="112" h="200">
                  <a:moveTo>
                    <a:pt x="24" y="0"/>
                  </a:moveTo>
                  <a:lnTo>
                    <a:pt x="0" y="40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16" y="200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68"/>
                  </a:lnTo>
                  <a:lnTo>
                    <a:pt x="104" y="152"/>
                  </a:lnTo>
                  <a:lnTo>
                    <a:pt x="112" y="136"/>
                  </a:lnTo>
                  <a:lnTo>
                    <a:pt x="72" y="128"/>
                  </a:lnTo>
                  <a:lnTo>
                    <a:pt x="32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7" name="Freeform 55"/>
            <p:cNvSpPr>
              <a:spLocks noChangeAspect="1"/>
            </p:cNvSpPr>
            <p:nvPr/>
          </p:nvSpPr>
          <p:spPr bwMode="auto">
            <a:xfrm>
              <a:off x="4926" y="1356"/>
              <a:ext cx="60" cy="5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32" y="24"/>
                </a:cxn>
                <a:cxn ang="0">
                  <a:pos x="24" y="40"/>
                </a:cxn>
                <a:cxn ang="0">
                  <a:pos x="0" y="8"/>
                </a:cxn>
              </a:cxnLst>
              <a:rect l="0" t="0" r="r" b="b"/>
              <a:pathLst>
                <a:path w="48" h="40">
                  <a:moveTo>
                    <a:pt x="0" y="8"/>
                  </a:moveTo>
                  <a:lnTo>
                    <a:pt x="24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32" y="24"/>
                  </a:lnTo>
                  <a:lnTo>
                    <a:pt x="24" y="4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8" name="Freeform 56"/>
            <p:cNvSpPr>
              <a:spLocks noChangeAspect="1"/>
            </p:cNvSpPr>
            <p:nvPr/>
          </p:nvSpPr>
          <p:spPr bwMode="auto">
            <a:xfrm>
              <a:off x="4787" y="1782"/>
              <a:ext cx="30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lnTo>
                    <a:pt x="24" y="0"/>
                  </a:lnTo>
                  <a:lnTo>
                    <a:pt x="8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59" name="Group 57"/>
          <p:cNvGrpSpPr>
            <a:grpSpLocks noChangeAspect="1"/>
          </p:cNvGrpSpPr>
          <p:nvPr/>
        </p:nvGrpSpPr>
        <p:grpSpPr bwMode="auto">
          <a:xfrm>
            <a:off x="2563813" y="4751388"/>
            <a:ext cx="904875" cy="719137"/>
            <a:chOff x="1928" y="2896"/>
            <a:chExt cx="576" cy="440"/>
          </a:xfrm>
          <a:solidFill>
            <a:srgbClr val="C0504D"/>
          </a:solidFill>
        </p:grpSpPr>
        <p:sp>
          <p:nvSpPr>
            <p:cNvPr id="60" name="Freeform 58"/>
            <p:cNvSpPr>
              <a:spLocks noChangeAspect="1"/>
            </p:cNvSpPr>
            <p:nvPr/>
          </p:nvSpPr>
          <p:spPr bwMode="auto">
            <a:xfrm>
              <a:off x="1928" y="2952"/>
              <a:ext cx="48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40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24" y="64"/>
                </a:cxn>
                <a:cxn ang="0">
                  <a:pos x="0" y="64"/>
                </a:cxn>
              </a:cxnLst>
              <a:rect l="0" t="0" r="r" b="b"/>
              <a:pathLst>
                <a:path w="48" h="64">
                  <a:moveTo>
                    <a:pt x="0" y="64"/>
                  </a:moveTo>
                  <a:lnTo>
                    <a:pt x="0" y="40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24" y="64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1" name="Freeform 59"/>
            <p:cNvSpPr>
              <a:spLocks noChangeAspect="1"/>
            </p:cNvSpPr>
            <p:nvPr/>
          </p:nvSpPr>
          <p:spPr bwMode="auto">
            <a:xfrm>
              <a:off x="1992" y="2896"/>
              <a:ext cx="80" cy="80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0" y="48"/>
                </a:cxn>
                <a:cxn ang="0">
                  <a:pos x="32" y="72"/>
                </a:cxn>
                <a:cxn ang="0">
                  <a:pos x="72" y="80"/>
                </a:cxn>
                <a:cxn ang="0">
                  <a:pos x="80" y="48"/>
                </a:cxn>
                <a:cxn ang="0">
                  <a:pos x="72" y="0"/>
                </a:cxn>
                <a:cxn ang="0">
                  <a:pos x="16" y="8"/>
                </a:cxn>
              </a:cxnLst>
              <a:rect l="0" t="0" r="r" b="b"/>
              <a:pathLst>
                <a:path w="80" h="80">
                  <a:moveTo>
                    <a:pt x="16" y="8"/>
                  </a:moveTo>
                  <a:lnTo>
                    <a:pt x="0" y="48"/>
                  </a:lnTo>
                  <a:lnTo>
                    <a:pt x="32" y="72"/>
                  </a:lnTo>
                  <a:lnTo>
                    <a:pt x="72" y="80"/>
                  </a:lnTo>
                  <a:lnTo>
                    <a:pt x="80" y="48"/>
                  </a:lnTo>
                  <a:lnTo>
                    <a:pt x="72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2" name="Freeform 60"/>
            <p:cNvSpPr>
              <a:spLocks noChangeAspect="1"/>
            </p:cNvSpPr>
            <p:nvPr/>
          </p:nvSpPr>
          <p:spPr bwMode="auto">
            <a:xfrm>
              <a:off x="2072" y="2952"/>
              <a:ext cx="120" cy="8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0" y="0"/>
                </a:cxn>
                <a:cxn ang="0">
                  <a:pos x="96" y="32"/>
                </a:cxn>
                <a:cxn ang="0">
                  <a:pos x="112" y="48"/>
                </a:cxn>
                <a:cxn ang="0">
                  <a:pos x="120" y="80"/>
                </a:cxn>
                <a:cxn ang="0">
                  <a:pos x="80" y="80"/>
                </a:cxn>
                <a:cxn ang="0">
                  <a:pos x="48" y="88"/>
                </a:cxn>
                <a:cxn ang="0">
                  <a:pos x="0" y="32"/>
                </a:cxn>
              </a:cxnLst>
              <a:rect l="0" t="0" r="r" b="b"/>
              <a:pathLst>
                <a:path w="120" h="88">
                  <a:moveTo>
                    <a:pt x="0" y="32"/>
                  </a:moveTo>
                  <a:lnTo>
                    <a:pt x="80" y="0"/>
                  </a:lnTo>
                  <a:lnTo>
                    <a:pt x="96" y="32"/>
                  </a:lnTo>
                  <a:lnTo>
                    <a:pt x="112" y="48"/>
                  </a:lnTo>
                  <a:lnTo>
                    <a:pt x="120" y="80"/>
                  </a:lnTo>
                  <a:lnTo>
                    <a:pt x="80" y="80"/>
                  </a:lnTo>
                  <a:lnTo>
                    <a:pt x="48" y="8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3" name="Freeform 61"/>
            <p:cNvSpPr>
              <a:spLocks noChangeAspect="1"/>
            </p:cNvSpPr>
            <p:nvPr/>
          </p:nvSpPr>
          <p:spPr bwMode="auto">
            <a:xfrm>
              <a:off x="2200" y="3016"/>
              <a:ext cx="96" cy="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48"/>
                </a:cxn>
                <a:cxn ang="0">
                  <a:pos x="24" y="48"/>
                </a:cxn>
                <a:cxn ang="0">
                  <a:pos x="40" y="40"/>
                </a:cxn>
                <a:cxn ang="0">
                  <a:pos x="72" y="40"/>
                </a:cxn>
                <a:cxn ang="0">
                  <a:pos x="96" y="24"/>
                </a:cxn>
                <a:cxn ang="0">
                  <a:pos x="80" y="16"/>
                </a:cxn>
                <a:cxn ang="0">
                  <a:pos x="64" y="0"/>
                </a:cxn>
                <a:cxn ang="0">
                  <a:pos x="8" y="0"/>
                </a:cxn>
              </a:cxnLst>
              <a:rect l="0" t="0" r="r" b="b"/>
              <a:pathLst>
                <a:path w="96" h="48">
                  <a:moveTo>
                    <a:pt x="8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40" y="40"/>
                  </a:lnTo>
                  <a:lnTo>
                    <a:pt x="72" y="40"/>
                  </a:lnTo>
                  <a:lnTo>
                    <a:pt x="96" y="24"/>
                  </a:lnTo>
                  <a:lnTo>
                    <a:pt x="80" y="16"/>
                  </a:lnTo>
                  <a:lnTo>
                    <a:pt x="6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4" name="Freeform 62"/>
            <p:cNvSpPr>
              <a:spLocks noChangeAspect="1"/>
            </p:cNvSpPr>
            <p:nvPr/>
          </p:nvSpPr>
          <p:spPr bwMode="auto">
            <a:xfrm>
              <a:off x="2224" y="3088"/>
              <a:ext cx="40" cy="3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0"/>
                </a:cxn>
                <a:cxn ang="0">
                  <a:pos x="8" y="32"/>
                </a:cxn>
                <a:cxn ang="0">
                  <a:pos x="40" y="24"/>
                </a:cxn>
                <a:cxn ang="0">
                  <a:pos x="40" y="0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0" y="0"/>
                  </a:lnTo>
                  <a:lnTo>
                    <a:pt x="8" y="32"/>
                  </a:lnTo>
                  <a:lnTo>
                    <a:pt x="40" y="2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5" name="Freeform 63"/>
            <p:cNvSpPr>
              <a:spLocks noChangeAspect="1"/>
            </p:cNvSpPr>
            <p:nvPr/>
          </p:nvSpPr>
          <p:spPr bwMode="auto">
            <a:xfrm>
              <a:off x="2272" y="3120"/>
              <a:ext cx="24" cy="4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32"/>
                </a:cxn>
                <a:cxn ang="0">
                  <a:pos x="8" y="40"/>
                </a:cxn>
                <a:cxn ang="0">
                  <a:pos x="0" y="16"/>
                </a:cxn>
              </a:cxnLst>
              <a:rect l="0" t="0" r="r" b="b"/>
              <a:pathLst>
                <a:path w="24" h="40">
                  <a:moveTo>
                    <a:pt x="0" y="16"/>
                  </a:moveTo>
                  <a:lnTo>
                    <a:pt x="24" y="0"/>
                  </a:lnTo>
                  <a:lnTo>
                    <a:pt x="24" y="32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6" name="Freeform 64"/>
            <p:cNvSpPr>
              <a:spLocks noChangeAspect="1"/>
            </p:cNvSpPr>
            <p:nvPr/>
          </p:nvSpPr>
          <p:spPr bwMode="auto">
            <a:xfrm>
              <a:off x="2336" y="3136"/>
              <a:ext cx="168" cy="2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0"/>
                </a:cxn>
                <a:cxn ang="0">
                  <a:pos x="24" y="112"/>
                </a:cxn>
                <a:cxn ang="0">
                  <a:pos x="24" y="184"/>
                </a:cxn>
                <a:cxn ang="0">
                  <a:pos x="64" y="200"/>
                </a:cxn>
                <a:cxn ang="0">
                  <a:pos x="80" y="160"/>
                </a:cxn>
                <a:cxn ang="0">
                  <a:pos x="128" y="152"/>
                </a:cxn>
                <a:cxn ang="0">
                  <a:pos x="168" y="112"/>
                </a:cxn>
                <a:cxn ang="0">
                  <a:pos x="128" y="40"/>
                </a:cxn>
                <a:cxn ang="0">
                  <a:pos x="32" y="0"/>
                </a:cxn>
              </a:cxnLst>
              <a:rect l="0" t="0" r="r" b="b"/>
              <a:pathLst>
                <a:path w="168" h="200">
                  <a:moveTo>
                    <a:pt x="32" y="0"/>
                  </a:moveTo>
                  <a:lnTo>
                    <a:pt x="0" y="80"/>
                  </a:lnTo>
                  <a:lnTo>
                    <a:pt x="24" y="112"/>
                  </a:lnTo>
                  <a:lnTo>
                    <a:pt x="24" y="184"/>
                  </a:lnTo>
                  <a:lnTo>
                    <a:pt x="64" y="200"/>
                  </a:lnTo>
                  <a:lnTo>
                    <a:pt x="80" y="160"/>
                  </a:lnTo>
                  <a:lnTo>
                    <a:pt x="128" y="152"/>
                  </a:lnTo>
                  <a:lnTo>
                    <a:pt x="168" y="112"/>
                  </a:lnTo>
                  <a:lnTo>
                    <a:pt x="128" y="4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7" name="Freeform 65"/>
            <p:cNvSpPr>
              <a:spLocks noChangeAspect="1"/>
            </p:cNvSpPr>
            <p:nvPr/>
          </p:nvSpPr>
          <p:spPr bwMode="auto">
            <a:xfrm>
              <a:off x="2280" y="3048"/>
              <a:ext cx="88" cy="8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24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40" y="80"/>
                </a:cxn>
                <a:cxn ang="0">
                  <a:pos x="88" y="64"/>
                </a:cxn>
                <a:cxn ang="0">
                  <a:pos x="88" y="32"/>
                </a:cxn>
                <a:cxn ang="0">
                  <a:pos x="56" y="8"/>
                </a:cxn>
                <a:cxn ang="0">
                  <a:pos x="16" y="0"/>
                </a:cxn>
              </a:cxnLst>
              <a:rect l="0" t="0" r="r" b="b"/>
              <a:pathLst>
                <a:path w="88" h="80">
                  <a:moveTo>
                    <a:pt x="16" y="0"/>
                  </a:moveTo>
                  <a:lnTo>
                    <a:pt x="0" y="24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40" y="80"/>
                  </a:lnTo>
                  <a:lnTo>
                    <a:pt x="88" y="64"/>
                  </a:lnTo>
                  <a:lnTo>
                    <a:pt x="88" y="32"/>
                  </a:lnTo>
                  <a:lnTo>
                    <a:pt x="56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5064" name="Text Box 66"/>
          <p:cNvSpPr txBox="1">
            <a:spLocks noChangeArrowheads="1"/>
          </p:cNvSpPr>
          <p:nvPr/>
        </p:nvSpPr>
        <p:spPr bwMode="auto">
          <a:xfrm>
            <a:off x="0" y="56261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KEY</a:t>
            </a:r>
          </a:p>
        </p:txBody>
      </p:sp>
      <p:sp>
        <p:nvSpPr>
          <p:cNvPr id="45065" name="Line 67"/>
          <p:cNvSpPr>
            <a:spLocks noChangeShapeType="1"/>
          </p:cNvSpPr>
          <p:nvPr/>
        </p:nvSpPr>
        <p:spPr bwMode="auto">
          <a:xfrm>
            <a:off x="533400" y="59436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0" name="Group 68"/>
          <p:cNvGrpSpPr>
            <a:grpSpLocks/>
          </p:cNvGrpSpPr>
          <p:nvPr/>
        </p:nvGrpSpPr>
        <p:grpSpPr bwMode="auto">
          <a:xfrm>
            <a:off x="139700" y="1152525"/>
            <a:ext cx="8543925" cy="5337175"/>
            <a:chOff x="102" y="726"/>
            <a:chExt cx="5382" cy="3362"/>
          </a:xfrm>
        </p:grpSpPr>
        <p:sp>
          <p:nvSpPr>
            <p:cNvPr id="45163" name="Text Box 69"/>
            <p:cNvSpPr txBox="1">
              <a:spLocks noChangeArrowheads="1"/>
            </p:cNvSpPr>
            <p:nvPr/>
          </p:nvSpPr>
          <p:spPr bwMode="auto">
            <a:xfrm>
              <a:off x="4954" y="1928"/>
              <a:ext cx="530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LAADS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64" name="Text Box 70"/>
            <p:cNvSpPr txBox="1">
              <a:spLocks noChangeArrowheads="1"/>
            </p:cNvSpPr>
            <p:nvPr/>
          </p:nvSpPr>
          <p:spPr bwMode="auto">
            <a:xfrm>
              <a:off x="4561" y="776"/>
              <a:ext cx="516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SEDAC</a:t>
              </a:r>
            </a:p>
          </p:txBody>
        </p:sp>
        <p:sp>
          <p:nvSpPr>
            <p:cNvPr id="45165" name="Line 71"/>
            <p:cNvSpPr>
              <a:spLocks noChangeShapeType="1"/>
            </p:cNvSpPr>
            <p:nvPr/>
          </p:nvSpPr>
          <p:spPr bwMode="auto">
            <a:xfrm flipH="1">
              <a:off x="4050" y="976"/>
              <a:ext cx="759" cy="6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6" name="Text Box 72"/>
            <p:cNvSpPr txBox="1">
              <a:spLocks noChangeArrowheads="1"/>
            </p:cNvSpPr>
            <p:nvPr/>
          </p:nvSpPr>
          <p:spPr bwMode="auto">
            <a:xfrm>
              <a:off x="4656" y="1352"/>
              <a:ext cx="678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GES DISC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67" name="Text Box 73"/>
            <p:cNvSpPr txBox="1">
              <a:spLocks noChangeArrowheads="1"/>
            </p:cNvSpPr>
            <p:nvPr/>
          </p:nvSpPr>
          <p:spPr bwMode="auto">
            <a:xfrm>
              <a:off x="4369" y="2312"/>
              <a:ext cx="441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ASDC</a:t>
              </a:r>
            </a:p>
          </p:txBody>
        </p:sp>
        <p:sp>
          <p:nvSpPr>
            <p:cNvPr id="76" name="AutoShape 74"/>
            <p:cNvSpPr>
              <a:spLocks noChangeArrowheads="1"/>
            </p:cNvSpPr>
            <p:nvPr/>
          </p:nvSpPr>
          <p:spPr bwMode="auto">
            <a:xfrm>
              <a:off x="3482" y="2089"/>
              <a:ext cx="96" cy="144"/>
            </a:xfrm>
            <a:prstGeom prst="star5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169" name="Line 75"/>
            <p:cNvSpPr>
              <a:spLocks noChangeShapeType="1"/>
            </p:cNvSpPr>
            <p:nvPr/>
          </p:nvSpPr>
          <p:spPr bwMode="auto">
            <a:xfrm flipH="1">
              <a:off x="4050" y="1460"/>
              <a:ext cx="606" cy="38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Text Box 76"/>
            <p:cNvSpPr txBox="1">
              <a:spLocks noChangeArrowheads="1"/>
            </p:cNvSpPr>
            <p:nvPr/>
          </p:nvSpPr>
          <p:spPr bwMode="auto">
            <a:xfrm>
              <a:off x="4001" y="3224"/>
              <a:ext cx="466" cy="3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ORNL DAAC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71" name="Line 77"/>
            <p:cNvSpPr>
              <a:spLocks noChangeShapeType="1"/>
            </p:cNvSpPr>
            <p:nvPr/>
          </p:nvSpPr>
          <p:spPr bwMode="auto">
            <a:xfrm flipH="1" flipV="1">
              <a:off x="3522" y="2137"/>
              <a:ext cx="729" cy="1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2" name="Text Box 78"/>
            <p:cNvSpPr txBox="1">
              <a:spLocks noChangeArrowheads="1"/>
            </p:cNvSpPr>
            <p:nvPr/>
          </p:nvSpPr>
          <p:spPr bwMode="auto">
            <a:xfrm>
              <a:off x="102" y="1262"/>
              <a:ext cx="486" cy="3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ASF DAAC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73" name="Text Box 79"/>
            <p:cNvSpPr txBox="1">
              <a:spLocks noChangeArrowheads="1"/>
            </p:cNvSpPr>
            <p:nvPr/>
          </p:nvSpPr>
          <p:spPr bwMode="auto">
            <a:xfrm>
              <a:off x="2105" y="726"/>
              <a:ext cx="492" cy="33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NSIDC DAAC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74" name="Text Box 80"/>
            <p:cNvSpPr txBox="1">
              <a:spLocks noChangeArrowheads="1"/>
            </p:cNvSpPr>
            <p:nvPr/>
          </p:nvSpPr>
          <p:spPr bwMode="auto">
            <a:xfrm>
              <a:off x="2832" y="968"/>
              <a:ext cx="622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LP DAAC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75" name="Text Box 81"/>
            <p:cNvSpPr txBox="1">
              <a:spLocks noChangeArrowheads="1"/>
            </p:cNvSpPr>
            <p:nvPr/>
          </p:nvSpPr>
          <p:spPr bwMode="auto">
            <a:xfrm>
              <a:off x="769" y="3128"/>
              <a:ext cx="640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PO.DAAC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pic>
          <p:nvPicPr>
            <p:cNvPr id="45176" name="Picture 82" descr="podaa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54" y="2137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77" name="Picture 83" descr="usgs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8" y="1609"/>
              <a:ext cx="28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78" name="Picture 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4" y="1801"/>
              <a:ext cx="288" cy="2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45179" name="Picture 85" descr="side_photo_ASF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" y="2216"/>
              <a:ext cx="192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80" name="Line 86"/>
            <p:cNvSpPr>
              <a:spLocks noChangeShapeType="1"/>
            </p:cNvSpPr>
            <p:nvPr/>
          </p:nvSpPr>
          <p:spPr bwMode="auto">
            <a:xfrm>
              <a:off x="429" y="1598"/>
              <a:ext cx="483" cy="6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Line 87"/>
            <p:cNvSpPr>
              <a:spLocks noChangeShapeType="1"/>
            </p:cNvSpPr>
            <p:nvPr/>
          </p:nvSpPr>
          <p:spPr bwMode="auto">
            <a:xfrm flipV="1">
              <a:off x="1104" y="2312"/>
              <a:ext cx="52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82" name="Picture 88" descr="logo_sm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54" y="1609"/>
              <a:ext cx="192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83" name="Line 89"/>
            <p:cNvSpPr>
              <a:spLocks noChangeShapeType="1"/>
            </p:cNvSpPr>
            <p:nvPr/>
          </p:nvSpPr>
          <p:spPr bwMode="auto">
            <a:xfrm flipH="1" flipV="1">
              <a:off x="4002" y="2041"/>
              <a:ext cx="366" cy="3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4" name="Line 90"/>
            <p:cNvSpPr>
              <a:spLocks noChangeShapeType="1"/>
            </p:cNvSpPr>
            <p:nvPr/>
          </p:nvSpPr>
          <p:spPr bwMode="auto">
            <a:xfrm flipH="1" flipV="1">
              <a:off x="4032" y="1880"/>
              <a:ext cx="924" cy="1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5" name="Line 91"/>
            <p:cNvSpPr>
              <a:spLocks noChangeShapeType="1"/>
            </p:cNvSpPr>
            <p:nvPr/>
          </p:nvSpPr>
          <p:spPr bwMode="auto">
            <a:xfrm flipH="1">
              <a:off x="2880" y="1167"/>
              <a:ext cx="273" cy="4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6" name="Line 92"/>
            <p:cNvSpPr>
              <a:spLocks noChangeShapeType="1"/>
            </p:cNvSpPr>
            <p:nvPr/>
          </p:nvSpPr>
          <p:spPr bwMode="auto">
            <a:xfrm>
              <a:off x="2352" y="1064"/>
              <a:ext cx="144" cy="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87" name="Picture 93" descr="asdcl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8" y="1945"/>
              <a:ext cx="1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188" name="Picture 94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10" y="1753"/>
              <a:ext cx="288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45189" name="Text Box 95"/>
            <p:cNvSpPr txBox="1">
              <a:spLocks noChangeArrowheads="1"/>
            </p:cNvSpPr>
            <p:nvPr/>
          </p:nvSpPr>
          <p:spPr bwMode="auto">
            <a:xfrm>
              <a:off x="288" y="3792"/>
              <a:ext cx="720" cy="29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EOSDIS Data Centers</a:t>
              </a:r>
              <a:endParaRPr lang="en-US" sz="12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90" name="Text Box 96"/>
            <p:cNvSpPr txBox="1">
              <a:spLocks noChangeArrowheads="1"/>
            </p:cNvSpPr>
            <p:nvPr/>
          </p:nvSpPr>
          <p:spPr bwMode="auto">
            <a:xfrm>
              <a:off x="3376" y="1202"/>
              <a:ext cx="530" cy="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CDDIS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91" name="Line 97"/>
            <p:cNvSpPr>
              <a:spLocks noChangeShapeType="1"/>
            </p:cNvSpPr>
            <p:nvPr/>
          </p:nvSpPr>
          <p:spPr bwMode="auto">
            <a:xfrm>
              <a:off x="3642" y="1404"/>
              <a:ext cx="270" cy="3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" name="Group 98"/>
          <p:cNvGrpSpPr>
            <a:grpSpLocks/>
          </p:cNvGrpSpPr>
          <p:nvPr/>
        </p:nvGrpSpPr>
        <p:grpSpPr bwMode="auto">
          <a:xfrm>
            <a:off x="1724025" y="3544888"/>
            <a:ext cx="3943350" cy="2944812"/>
            <a:chOff x="1086" y="2233"/>
            <a:chExt cx="2484" cy="1855"/>
          </a:xfrm>
        </p:grpSpPr>
        <p:sp>
          <p:nvSpPr>
            <p:cNvPr id="45159" name="Text Box 99"/>
            <p:cNvSpPr txBox="1">
              <a:spLocks noChangeArrowheads="1"/>
            </p:cNvSpPr>
            <p:nvPr/>
          </p:nvSpPr>
          <p:spPr bwMode="auto">
            <a:xfrm>
              <a:off x="2762" y="2976"/>
              <a:ext cx="454" cy="200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GHRC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60" name="Line 100"/>
            <p:cNvSpPr>
              <a:spLocks noChangeShapeType="1"/>
            </p:cNvSpPr>
            <p:nvPr/>
          </p:nvSpPr>
          <p:spPr bwMode="auto">
            <a:xfrm flipV="1">
              <a:off x="2976" y="2408"/>
              <a:ext cx="480" cy="5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61" name="Picture 101" descr="ghccLOG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330" y="2233"/>
              <a:ext cx="24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162" name="Text Box 102"/>
            <p:cNvSpPr txBox="1">
              <a:spLocks noChangeArrowheads="1"/>
            </p:cNvSpPr>
            <p:nvPr/>
          </p:nvSpPr>
          <p:spPr bwMode="auto">
            <a:xfrm>
              <a:off x="1086" y="3792"/>
              <a:ext cx="720" cy="296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Related Data Providers</a:t>
              </a:r>
              <a:endParaRPr lang="en-US" sz="12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</p:grpSp>
      <p:grpSp>
        <p:nvGrpSpPr>
          <p:cNvPr id="105" name="Group 103"/>
          <p:cNvGrpSpPr>
            <a:grpSpLocks/>
          </p:cNvGrpSpPr>
          <p:nvPr/>
        </p:nvGrpSpPr>
        <p:grpSpPr bwMode="auto">
          <a:xfrm>
            <a:off x="2986088" y="2603500"/>
            <a:ext cx="5513387" cy="3886200"/>
            <a:chOff x="1881" y="1640"/>
            <a:chExt cx="3473" cy="2448"/>
          </a:xfrm>
        </p:grpSpPr>
        <p:sp>
          <p:nvSpPr>
            <p:cNvPr id="45154" name="Text Box 104"/>
            <p:cNvSpPr txBox="1">
              <a:spLocks noChangeArrowheads="1"/>
            </p:cNvSpPr>
            <p:nvPr/>
          </p:nvSpPr>
          <p:spPr bwMode="auto">
            <a:xfrm>
              <a:off x="4848" y="1640"/>
              <a:ext cx="470" cy="20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OBPG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55" name="Line 105"/>
            <p:cNvSpPr>
              <a:spLocks noChangeShapeType="1"/>
            </p:cNvSpPr>
            <p:nvPr/>
          </p:nvSpPr>
          <p:spPr bwMode="auto">
            <a:xfrm flipH="1">
              <a:off x="4032" y="1742"/>
              <a:ext cx="813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6" name="Text Box 106"/>
            <p:cNvSpPr txBox="1">
              <a:spLocks noChangeArrowheads="1"/>
            </p:cNvSpPr>
            <p:nvPr/>
          </p:nvSpPr>
          <p:spPr bwMode="auto">
            <a:xfrm>
              <a:off x="4896" y="2216"/>
              <a:ext cx="458" cy="200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latin typeface="Calibri" pitchFamily="34" charset="0"/>
                </a:rPr>
                <a:t>PPS</a:t>
              </a:r>
              <a:endParaRPr lang="en-US" sz="28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57" name="Line 107"/>
            <p:cNvSpPr>
              <a:spLocks noChangeShapeType="1"/>
            </p:cNvSpPr>
            <p:nvPr/>
          </p:nvSpPr>
          <p:spPr bwMode="auto">
            <a:xfrm flipH="1" flipV="1">
              <a:off x="4032" y="1880"/>
              <a:ext cx="86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8" name="Text Box 108"/>
            <p:cNvSpPr txBox="1">
              <a:spLocks noChangeArrowheads="1"/>
            </p:cNvSpPr>
            <p:nvPr/>
          </p:nvSpPr>
          <p:spPr bwMode="auto">
            <a:xfrm>
              <a:off x="1881" y="3792"/>
              <a:ext cx="858" cy="296"/>
            </a:xfrm>
            <a:prstGeom prst="rect">
              <a:avLst/>
            </a:prstGeom>
            <a:solidFill>
              <a:srgbClr val="99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Measurement-based Systems</a:t>
              </a:r>
              <a:endParaRPr lang="en-US" sz="12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</p:grpSp>
      <p:grpSp>
        <p:nvGrpSpPr>
          <p:cNvPr id="111" name="Group 109"/>
          <p:cNvGrpSpPr>
            <a:grpSpLocks/>
          </p:cNvGrpSpPr>
          <p:nvPr/>
        </p:nvGrpSpPr>
        <p:grpSpPr bwMode="auto">
          <a:xfrm>
            <a:off x="1295400" y="931863"/>
            <a:ext cx="7010400" cy="5649912"/>
            <a:chOff x="816" y="587"/>
            <a:chExt cx="4416" cy="3559"/>
          </a:xfrm>
        </p:grpSpPr>
        <p:sp>
          <p:nvSpPr>
            <p:cNvPr id="45133" name="Text Box 110"/>
            <p:cNvSpPr txBox="1">
              <a:spLocks noChangeArrowheads="1"/>
            </p:cNvSpPr>
            <p:nvPr/>
          </p:nvSpPr>
          <p:spPr bwMode="auto">
            <a:xfrm>
              <a:off x="816" y="1448"/>
              <a:ext cx="493" cy="27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u="sng">
                  <a:latin typeface="Calibri" pitchFamily="34" charset="0"/>
                </a:rPr>
                <a:t>JPL</a:t>
              </a:r>
              <a:endParaRPr lang="en-US" sz="1200" b="1">
                <a:latin typeface="Calibri" pitchFamily="34" charset="0"/>
              </a:endParaRPr>
            </a:p>
            <a:p>
              <a:pPr algn="ctr"/>
              <a:r>
                <a:rPr lang="en-US" sz="1000" b="1">
                  <a:latin typeface="Calibri" pitchFamily="34" charset="0"/>
                </a:rPr>
                <a:t>MLS, TES</a:t>
              </a:r>
              <a:endParaRPr lang="en-US" sz="10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34" name="Line 111"/>
            <p:cNvSpPr>
              <a:spLocks noChangeShapeType="1"/>
            </p:cNvSpPr>
            <p:nvPr/>
          </p:nvSpPr>
          <p:spPr bwMode="auto">
            <a:xfrm>
              <a:off x="1092" y="1724"/>
              <a:ext cx="492" cy="4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5" name="Oval 112"/>
            <p:cNvSpPr>
              <a:spLocks noChangeArrowheads="1"/>
            </p:cNvSpPr>
            <p:nvPr/>
          </p:nvSpPr>
          <p:spPr bwMode="auto">
            <a:xfrm>
              <a:off x="1584" y="2120"/>
              <a:ext cx="72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36" name="Oval 113"/>
            <p:cNvSpPr>
              <a:spLocks noChangeArrowheads="1"/>
            </p:cNvSpPr>
            <p:nvPr/>
          </p:nvSpPr>
          <p:spPr bwMode="auto">
            <a:xfrm>
              <a:off x="1656" y="2218"/>
              <a:ext cx="72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37" name="Text Box 114"/>
            <p:cNvSpPr txBox="1">
              <a:spLocks noChangeArrowheads="1"/>
            </p:cNvSpPr>
            <p:nvPr/>
          </p:nvSpPr>
          <p:spPr bwMode="auto">
            <a:xfrm>
              <a:off x="1777" y="2648"/>
              <a:ext cx="593" cy="27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u="sng">
                  <a:latin typeface="Calibri" pitchFamily="34" charset="0"/>
                </a:rPr>
                <a:t>San Diego</a:t>
              </a:r>
              <a:endParaRPr lang="en-US" sz="1200" b="1">
                <a:latin typeface="Calibri" pitchFamily="34" charset="0"/>
              </a:endParaRPr>
            </a:p>
            <a:p>
              <a:pPr algn="ctr"/>
              <a:r>
                <a:rPr lang="en-US" sz="1000" b="1" i="1">
                  <a:latin typeface="Calibri" pitchFamily="34" charset="0"/>
                </a:rPr>
                <a:t>ACRIM</a:t>
              </a:r>
              <a:endParaRPr lang="en-US" sz="1000" b="1" i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38" name="Line 115"/>
            <p:cNvSpPr>
              <a:spLocks noChangeShapeType="1"/>
            </p:cNvSpPr>
            <p:nvPr/>
          </p:nvSpPr>
          <p:spPr bwMode="auto">
            <a:xfrm flipH="1" flipV="1">
              <a:off x="1680" y="2250"/>
              <a:ext cx="288" cy="3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9" name="Text Box 116"/>
            <p:cNvSpPr txBox="1">
              <a:spLocks noChangeArrowheads="1"/>
            </p:cNvSpPr>
            <p:nvPr/>
          </p:nvSpPr>
          <p:spPr bwMode="auto">
            <a:xfrm>
              <a:off x="816" y="672"/>
              <a:ext cx="1097" cy="29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u="sng">
                  <a:latin typeface="Calibri" pitchFamily="34" charset="0"/>
                </a:rPr>
                <a:t>NCAR, U of Col</a:t>
              </a:r>
              <a:r>
                <a:rPr lang="en-US" b="1" u="sng">
                  <a:latin typeface="Calibri" pitchFamily="34" charset="0"/>
                </a:rPr>
                <a:t>.</a:t>
              </a:r>
              <a:endParaRPr lang="en-US" b="1">
                <a:latin typeface="Calibri" pitchFamily="34" charset="0"/>
              </a:endParaRPr>
            </a:p>
            <a:p>
              <a:pPr algn="ctr"/>
              <a:r>
                <a:rPr lang="en-US" sz="1000" b="1">
                  <a:latin typeface="Calibri" pitchFamily="34" charset="0"/>
                </a:rPr>
                <a:t>HIRDLS, MOPITT, </a:t>
              </a:r>
              <a:r>
                <a:rPr lang="en-US" sz="1000" b="1" i="1">
                  <a:latin typeface="Calibri" pitchFamily="34" charset="0"/>
                </a:rPr>
                <a:t>SORCE</a:t>
              </a:r>
              <a:endParaRPr lang="en-US" sz="1000" b="1" i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40" name="Line 117"/>
            <p:cNvSpPr>
              <a:spLocks noChangeShapeType="1"/>
            </p:cNvSpPr>
            <p:nvPr/>
          </p:nvSpPr>
          <p:spPr bwMode="auto">
            <a:xfrm>
              <a:off x="1341" y="969"/>
              <a:ext cx="1107" cy="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1" name="Oval 118"/>
            <p:cNvSpPr>
              <a:spLocks noChangeArrowheads="1"/>
            </p:cNvSpPr>
            <p:nvPr/>
          </p:nvSpPr>
          <p:spPr bwMode="auto">
            <a:xfrm>
              <a:off x="2418" y="1792"/>
              <a:ext cx="72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42" name="Text Box 119"/>
            <p:cNvSpPr txBox="1">
              <a:spLocks noChangeArrowheads="1"/>
            </p:cNvSpPr>
            <p:nvPr/>
          </p:nvSpPr>
          <p:spPr bwMode="auto">
            <a:xfrm>
              <a:off x="3600" y="587"/>
              <a:ext cx="759" cy="37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u="sng">
                  <a:latin typeface="Calibri" pitchFamily="34" charset="0"/>
                </a:rPr>
                <a:t>GSFC</a:t>
              </a:r>
              <a:endParaRPr lang="en-US" sz="1200" b="1">
                <a:latin typeface="Calibri" pitchFamily="34" charset="0"/>
              </a:endParaRPr>
            </a:p>
            <a:p>
              <a:pPr algn="ctr"/>
              <a:r>
                <a:rPr lang="en-US" sz="1000" b="1">
                  <a:latin typeface="Calibri" pitchFamily="34" charset="0"/>
                </a:rPr>
                <a:t>GLAS, MODIS, OMI, OCDPS</a:t>
              </a:r>
              <a:endParaRPr lang="en-US" sz="1000" b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43" name="Line 120"/>
            <p:cNvSpPr>
              <a:spLocks noChangeShapeType="1"/>
            </p:cNvSpPr>
            <p:nvPr/>
          </p:nvSpPr>
          <p:spPr bwMode="auto">
            <a:xfrm flipH="1">
              <a:off x="3954" y="960"/>
              <a:ext cx="30" cy="9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4" name="Oval 121"/>
            <p:cNvSpPr>
              <a:spLocks noChangeArrowheads="1"/>
            </p:cNvSpPr>
            <p:nvPr/>
          </p:nvSpPr>
          <p:spPr bwMode="auto">
            <a:xfrm>
              <a:off x="3914" y="1915"/>
              <a:ext cx="72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45" name="Text Box 122"/>
            <p:cNvSpPr txBox="1">
              <a:spLocks noChangeArrowheads="1"/>
            </p:cNvSpPr>
            <p:nvPr/>
          </p:nvSpPr>
          <p:spPr bwMode="auto">
            <a:xfrm>
              <a:off x="4608" y="2840"/>
              <a:ext cx="624" cy="37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 u="sng">
                  <a:latin typeface="Calibri" pitchFamily="34" charset="0"/>
                </a:rPr>
                <a:t>LaRC</a:t>
              </a:r>
              <a:endParaRPr lang="en-US" sz="1200" b="1">
                <a:latin typeface="Calibri" pitchFamily="34" charset="0"/>
              </a:endParaRPr>
            </a:p>
            <a:p>
              <a:pPr algn="ctr"/>
              <a:r>
                <a:rPr lang="en-US" sz="1000" b="1">
                  <a:latin typeface="Calibri" pitchFamily="34" charset="0"/>
                </a:rPr>
                <a:t>CERES, </a:t>
              </a:r>
              <a:r>
                <a:rPr lang="en-US" sz="1000" b="1" i="1">
                  <a:latin typeface="Calibri" pitchFamily="34" charset="0"/>
                </a:rPr>
                <a:t>SAGE III</a:t>
              </a:r>
              <a:endParaRPr lang="en-US" sz="1000" b="1" i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46" name="Line 123"/>
            <p:cNvSpPr>
              <a:spLocks noChangeShapeType="1"/>
            </p:cNvSpPr>
            <p:nvPr/>
          </p:nvSpPr>
          <p:spPr bwMode="auto">
            <a:xfrm flipH="1" flipV="1">
              <a:off x="3888" y="2072"/>
              <a:ext cx="720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7" name="Oval 124"/>
            <p:cNvSpPr>
              <a:spLocks noChangeArrowheads="1"/>
            </p:cNvSpPr>
            <p:nvPr/>
          </p:nvSpPr>
          <p:spPr bwMode="auto">
            <a:xfrm>
              <a:off x="3840" y="2040"/>
              <a:ext cx="72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48" name="Text Box 125"/>
            <p:cNvSpPr txBox="1">
              <a:spLocks noChangeArrowheads="1"/>
            </p:cNvSpPr>
            <p:nvPr/>
          </p:nvSpPr>
          <p:spPr bwMode="auto">
            <a:xfrm>
              <a:off x="3280" y="3224"/>
              <a:ext cx="608" cy="277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u="sng">
                  <a:latin typeface="Calibri" pitchFamily="34" charset="0"/>
                </a:rPr>
                <a:t>GHRC</a:t>
              </a:r>
              <a:endParaRPr lang="en-US" sz="1200" b="1">
                <a:latin typeface="Calibri" pitchFamily="34" charset="0"/>
              </a:endParaRPr>
            </a:p>
            <a:p>
              <a:pPr algn="ctr"/>
              <a:r>
                <a:rPr lang="en-US" sz="1000" b="1">
                  <a:latin typeface="Calibri" pitchFamily="34" charset="0"/>
                </a:rPr>
                <a:t>AMSR-E, </a:t>
              </a:r>
              <a:r>
                <a:rPr lang="en-US" sz="1000" b="1" i="1">
                  <a:latin typeface="Calibri" pitchFamily="34" charset="0"/>
                </a:rPr>
                <a:t>LIS</a:t>
              </a:r>
              <a:endParaRPr lang="en-US" sz="1000" b="1" i="1">
                <a:solidFill>
                  <a:schemeClr val="hlink"/>
                </a:solidFill>
                <a:latin typeface="Calibri" pitchFamily="34" charset="0"/>
              </a:endParaRPr>
            </a:p>
          </p:txBody>
        </p:sp>
        <p:sp>
          <p:nvSpPr>
            <p:cNvPr id="45149" name="Oval 126"/>
            <p:cNvSpPr>
              <a:spLocks noChangeArrowheads="1"/>
            </p:cNvSpPr>
            <p:nvPr/>
          </p:nvSpPr>
          <p:spPr bwMode="auto">
            <a:xfrm>
              <a:off x="3456" y="2352"/>
              <a:ext cx="72" cy="8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50" name="Line 127"/>
            <p:cNvSpPr>
              <a:spLocks noChangeShapeType="1"/>
            </p:cNvSpPr>
            <p:nvPr/>
          </p:nvSpPr>
          <p:spPr bwMode="auto">
            <a:xfrm flipH="1" flipV="1">
              <a:off x="3504" y="2400"/>
              <a:ext cx="90" cy="8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51" name="Group 128"/>
            <p:cNvGrpSpPr>
              <a:grpSpLocks/>
            </p:cNvGrpSpPr>
            <p:nvPr/>
          </p:nvGrpSpPr>
          <p:grpSpPr bwMode="auto">
            <a:xfrm>
              <a:off x="2814" y="3792"/>
              <a:ext cx="960" cy="354"/>
              <a:chOff x="2154" y="3888"/>
              <a:chExt cx="960" cy="354"/>
            </a:xfrm>
          </p:grpSpPr>
          <p:sp>
            <p:nvSpPr>
              <p:cNvPr id="45152" name="Text Box 129"/>
              <p:cNvSpPr txBox="1">
                <a:spLocks noChangeArrowheads="1"/>
              </p:cNvSpPr>
              <p:nvPr/>
            </p:nvSpPr>
            <p:spPr bwMode="auto">
              <a:xfrm>
                <a:off x="2154" y="3888"/>
                <a:ext cx="960" cy="354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 b="1">
                    <a:latin typeface="Calibri" pitchFamily="34" charset="0"/>
                  </a:rPr>
                  <a:t>Science Investigator-led Processing Systems (SIPSs)</a:t>
                </a:r>
                <a:endParaRPr lang="en-US" sz="1000" b="1">
                  <a:solidFill>
                    <a:schemeClr val="hlink"/>
                  </a:solidFill>
                  <a:latin typeface="Calibri" pitchFamily="34" charset="0"/>
                </a:endParaRPr>
              </a:p>
            </p:txBody>
          </p:sp>
          <p:sp>
            <p:nvSpPr>
              <p:cNvPr id="45153" name="Oval 130"/>
              <p:cNvSpPr>
                <a:spLocks noChangeArrowheads="1"/>
              </p:cNvSpPr>
              <p:nvPr/>
            </p:nvSpPr>
            <p:spPr bwMode="auto">
              <a:xfrm>
                <a:off x="2994" y="4128"/>
                <a:ext cx="72" cy="8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33" name="Group 131"/>
          <p:cNvGrpSpPr>
            <a:grpSpLocks/>
          </p:cNvGrpSpPr>
          <p:nvPr/>
        </p:nvGrpSpPr>
        <p:grpSpPr bwMode="auto">
          <a:xfrm>
            <a:off x="2209800" y="2374900"/>
            <a:ext cx="5097463" cy="4016375"/>
            <a:chOff x="1392" y="1496"/>
            <a:chExt cx="3211" cy="2530"/>
          </a:xfrm>
        </p:grpSpPr>
        <p:sp>
          <p:nvSpPr>
            <p:cNvPr id="45102" name="AutoShape 132"/>
            <p:cNvSpPr>
              <a:spLocks noChangeArrowheads="1"/>
            </p:cNvSpPr>
            <p:nvPr/>
          </p:nvSpPr>
          <p:spPr bwMode="auto">
            <a:xfrm>
              <a:off x="4176" y="173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3" name="AutoShape 133"/>
            <p:cNvSpPr>
              <a:spLocks noChangeArrowheads="1"/>
            </p:cNvSpPr>
            <p:nvPr/>
          </p:nvSpPr>
          <p:spPr bwMode="auto">
            <a:xfrm>
              <a:off x="2256" y="226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4" name="AutoShape 134"/>
            <p:cNvSpPr>
              <a:spLocks noChangeArrowheads="1"/>
            </p:cNvSpPr>
            <p:nvPr/>
          </p:nvSpPr>
          <p:spPr bwMode="auto">
            <a:xfrm>
              <a:off x="3744" y="183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5" name="AutoShape 135"/>
            <p:cNvSpPr>
              <a:spLocks noChangeArrowheads="1"/>
            </p:cNvSpPr>
            <p:nvPr/>
          </p:nvSpPr>
          <p:spPr bwMode="auto">
            <a:xfrm>
              <a:off x="4176" y="1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6" name="AutoShape 136"/>
            <p:cNvSpPr>
              <a:spLocks noChangeArrowheads="1"/>
            </p:cNvSpPr>
            <p:nvPr/>
          </p:nvSpPr>
          <p:spPr bwMode="auto">
            <a:xfrm>
              <a:off x="2160" y="192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7" name="AutoShape 137"/>
            <p:cNvSpPr>
              <a:spLocks noChangeArrowheads="1"/>
            </p:cNvSpPr>
            <p:nvPr/>
          </p:nvSpPr>
          <p:spPr bwMode="auto">
            <a:xfrm>
              <a:off x="3840" y="173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8" name="AutoShape 138"/>
            <p:cNvSpPr>
              <a:spLocks noChangeArrowheads="1"/>
            </p:cNvSpPr>
            <p:nvPr/>
          </p:nvSpPr>
          <p:spPr bwMode="auto">
            <a:xfrm>
              <a:off x="2304" y="178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09" name="AutoShape 139"/>
            <p:cNvSpPr>
              <a:spLocks noChangeArrowheads="1"/>
            </p:cNvSpPr>
            <p:nvPr/>
          </p:nvSpPr>
          <p:spPr bwMode="auto">
            <a:xfrm>
              <a:off x="3744" y="221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0" name="AutoShape 140"/>
            <p:cNvSpPr>
              <a:spLocks noChangeArrowheads="1"/>
            </p:cNvSpPr>
            <p:nvPr/>
          </p:nvSpPr>
          <p:spPr bwMode="auto">
            <a:xfrm>
              <a:off x="3792" y="188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1" name="AutoShape 141"/>
            <p:cNvSpPr>
              <a:spLocks noChangeArrowheads="1"/>
            </p:cNvSpPr>
            <p:nvPr/>
          </p:nvSpPr>
          <p:spPr bwMode="auto">
            <a:xfrm>
              <a:off x="2928" y="260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2" name="AutoShape 142"/>
            <p:cNvSpPr>
              <a:spLocks noChangeArrowheads="1"/>
            </p:cNvSpPr>
            <p:nvPr/>
          </p:nvSpPr>
          <p:spPr bwMode="auto">
            <a:xfrm>
              <a:off x="3504" y="197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3" name="AutoShape 143"/>
            <p:cNvSpPr>
              <a:spLocks noChangeArrowheads="1"/>
            </p:cNvSpPr>
            <p:nvPr/>
          </p:nvSpPr>
          <p:spPr bwMode="auto">
            <a:xfrm>
              <a:off x="4080" y="15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4" name="AutoShape 144"/>
            <p:cNvSpPr>
              <a:spLocks noChangeArrowheads="1"/>
            </p:cNvSpPr>
            <p:nvPr/>
          </p:nvSpPr>
          <p:spPr bwMode="auto">
            <a:xfrm>
              <a:off x="4032" y="202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45115" name="AutoShape 145"/>
            <p:cNvSpPr>
              <a:spLocks noChangeArrowheads="1"/>
            </p:cNvSpPr>
            <p:nvPr/>
          </p:nvSpPr>
          <p:spPr bwMode="auto">
            <a:xfrm>
              <a:off x="3408" y="15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6" name="AutoShape 146"/>
            <p:cNvSpPr>
              <a:spLocks noChangeArrowheads="1"/>
            </p:cNvSpPr>
            <p:nvPr/>
          </p:nvSpPr>
          <p:spPr bwMode="auto">
            <a:xfrm>
              <a:off x="2592" y="168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7" name="AutoShape 147"/>
            <p:cNvSpPr>
              <a:spLocks noChangeArrowheads="1"/>
            </p:cNvSpPr>
            <p:nvPr/>
          </p:nvSpPr>
          <p:spPr bwMode="auto">
            <a:xfrm>
              <a:off x="3456" y="226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8" name="AutoShape 148"/>
            <p:cNvSpPr>
              <a:spLocks noChangeArrowheads="1"/>
            </p:cNvSpPr>
            <p:nvPr/>
          </p:nvSpPr>
          <p:spPr bwMode="auto">
            <a:xfrm>
              <a:off x="4128" y="168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19" name="AutoShape 149"/>
            <p:cNvSpPr>
              <a:spLocks noChangeArrowheads="1"/>
            </p:cNvSpPr>
            <p:nvPr/>
          </p:nvSpPr>
          <p:spPr bwMode="auto">
            <a:xfrm>
              <a:off x="1632" y="231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0" name="AutoShape 150"/>
            <p:cNvSpPr>
              <a:spLocks noChangeArrowheads="1"/>
            </p:cNvSpPr>
            <p:nvPr/>
          </p:nvSpPr>
          <p:spPr bwMode="auto">
            <a:xfrm>
              <a:off x="1392" y="216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1" name="AutoShape 151"/>
            <p:cNvSpPr>
              <a:spLocks noChangeArrowheads="1"/>
            </p:cNvSpPr>
            <p:nvPr/>
          </p:nvSpPr>
          <p:spPr bwMode="auto">
            <a:xfrm>
              <a:off x="1440" y="221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6</a:t>
              </a:r>
            </a:p>
          </p:txBody>
        </p:sp>
        <p:sp>
          <p:nvSpPr>
            <p:cNvPr id="45122" name="AutoShape 152"/>
            <p:cNvSpPr>
              <a:spLocks noChangeArrowheads="1"/>
            </p:cNvSpPr>
            <p:nvPr/>
          </p:nvSpPr>
          <p:spPr bwMode="auto">
            <a:xfrm>
              <a:off x="3168" y="202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3" name="AutoShape 153"/>
            <p:cNvSpPr>
              <a:spLocks noChangeArrowheads="1"/>
            </p:cNvSpPr>
            <p:nvPr/>
          </p:nvSpPr>
          <p:spPr bwMode="auto">
            <a:xfrm>
              <a:off x="2016" y="188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4" name="AutoShape 154"/>
            <p:cNvSpPr>
              <a:spLocks noChangeArrowheads="1"/>
            </p:cNvSpPr>
            <p:nvPr/>
          </p:nvSpPr>
          <p:spPr bwMode="auto">
            <a:xfrm>
              <a:off x="3168" y="15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5" name="AutoShape 155"/>
            <p:cNvSpPr>
              <a:spLocks noChangeArrowheads="1"/>
            </p:cNvSpPr>
            <p:nvPr/>
          </p:nvSpPr>
          <p:spPr bwMode="auto">
            <a:xfrm>
              <a:off x="4080" y="183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7</a:t>
              </a:r>
            </a:p>
          </p:txBody>
        </p:sp>
        <p:sp>
          <p:nvSpPr>
            <p:cNvPr id="45126" name="AutoShape 156"/>
            <p:cNvSpPr>
              <a:spLocks noChangeArrowheads="1"/>
            </p:cNvSpPr>
            <p:nvPr/>
          </p:nvSpPr>
          <p:spPr bwMode="auto">
            <a:xfrm>
              <a:off x="1392" y="192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7" name="AutoShape 157"/>
            <p:cNvSpPr>
              <a:spLocks noChangeArrowheads="1"/>
            </p:cNvSpPr>
            <p:nvPr/>
          </p:nvSpPr>
          <p:spPr bwMode="auto">
            <a:xfrm>
              <a:off x="1440" y="188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2</a:t>
              </a:r>
            </a:p>
          </p:txBody>
        </p:sp>
        <p:sp>
          <p:nvSpPr>
            <p:cNvPr id="45128" name="AutoShape 158"/>
            <p:cNvSpPr>
              <a:spLocks noChangeArrowheads="1"/>
            </p:cNvSpPr>
            <p:nvPr/>
          </p:nvSpPr>
          <p:spPr bwMode="auto">
            <a:xfrm>
              <a:off x="3840" y="192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5129" name="AutoShape 159"/>
            <p:cNvSpPr>
              <a:spLocks noChangeArrowheads="1"/>
            </p:cNvSpPr>
            <p:nvPr/>
          </p:nvSpPr>
          <p:spPr bwMode="auto">
            <a:xfrm>
              <a:off x="3888" y="178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 b="1"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30" name="Group 160"/>
            <p:cNvGrpSpPr>
              <a:grpSpLocks/>
            </p:cNvGrpSpPr>
            <p:nvPr/>
          </p:nvGrpSpPr>
          <p:grpSpPr bwMode="auto">
            <a:xfrm>
              <a:off x="3852" y="3834"/>
              <a:ext cx="751" cy="192"/>
              <a:chOff x="3552" y="4044"/>
              <a:chExt cx="751" cy="192"/>
            </a:xfrm>
          </p:grpSpPr>
          <p:sp>
            <p:nvSpPr>
              <p:cNvPr id="45131" name="Text Box 161"/>
              <p:cNvSpPr txBox="1">
                <a:spLocks noChangeArrowheads="1"/>
              </p:cNvSpPr>
              <p:nvPr/>
            </p:nvSpPr>
            <p:spPr bwMode="auto">
              <a:xfrm>
                <a:off x="3792" y="4060"/>
                <a:ext cx="511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latin typeface="Calibri" pitchFamily="34" charset="0"/>
                  </a:rPr>
                  <a:t>REASoN</a:t>
                </a:r>
              </a:p>
            </p:txBody>
          </p:sp>
          <p:sp>
            <p:nvSpPr>
              <p:cNvPr id="45132" name="AutoShape 162"/>
              <p:cNvSpPr>
                <a:spLocks noChangeArrowheads="1"/>
              </p:cNvSpPr>
              <p:nvPr/>
            </p:nvSpPr>
            <p:spPr bwMode="auto">
              <a:xfrm>
                <a:off x="3552" y="4044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41</a:t>
                </a:r>
              </a:p>
            </p:txBody>
          </p:sp>
        </p:grpSp>
      </p:grpSp>
      <p:grpSp>
        <p:nvGrpSpPr>
          <p:cNvPr id="165" name="Group 163"/>
          <p:cNvGrpSpPr>
            <a:grpSpLocks/>
          </p:cNvGrpSpPr>
          <p:nvPr/>
        </p:nvGrpSpPr>
        <p:grpSpPr bwMode="auto">
          <a:xfrm>
            <a:off x="2362200" y="2755900"/>
            <a:ext cx="5586413" cy="3959225"/>
            <a:chOff x="1488" y="1736"/>
            <a:chExt cx="3519" cy="2494"/>
          </a:xfrm>
        </p:grpSpPr>
        <p:sp>
          <p:nvSpPr>
            <p:cNvPr id="45091" name="AutoShape 164"/>
            <p:cNvSpPr>
              <a:spLocks noChangeArrowheads="1"/>
            </p:cNvSpPr>
            <p:nvPr/>
          </p:nvSpPr>
          <p:spPr bwMode="auto">
            <a:xfrm>
              <a:off x="3216" y="1844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92" name="AutoShape 165"/>
            <p:cNvSpPr>
              <a:spLocks noChangeArrowheads="1"/>
            </p:cNvSpPr>
            <p:nvPr/>
          </p:nvSpPr>
          <p:spPr bwMode="auto">
            <a:xfrm>
              <a:off x="4080" y="1736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7</a:t>
              </a:r>
            </a:p>
          </p:txBody>
        </p:sp>
        <p:sp>
          <p:nvSpPr>
            <p:cNvPr id="45093" name="AutoShape 166"/>
            <p:cNvSpPr>
              <a:spLocks noChangeArrowheads="1"/>
            </p:cNvSpPr>
            <p:nvPr/>
          </p:nvSpPr>
          <p:spPr bwMode="auto">
            <a:xfrm>
              <a:off x="3360" y="2216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94" name="AutoShape 167"/>
            <p:cNvSpPr>
              <a:spLocks noChangeArrowheads="1"/>
            </p:cNvSpPr>
            <p:nvPr/>
          </p:nvSpPr>
          <p:spPr bwMode="auto">
            <a:xfrm>
              <a:off x="1680" y="2120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3</a:t>
              </a:r>
            </a:p>
          </p:txBody>
        </p:sp>
        <p:sp>
          <p:nvSpPr>
            <p:cNvPr id="45095" name="AutoShape 168"/>
            <p:cNvSpPr>
              <a:spLocks noChangeArrowheads="1"/>
            </p:cNvSpPr>
            <p:nvPr/>
          </p:nvSpPr>
          <p:spPr bwMode="auto">
            <a:xfrm>
              <a:off x="3744" y="1736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96" name="AutoShape 169"/>
            <p:cNvSpPr>
              <a:spLocks noChangeArrowheads="1"/>
            </p:cNvSpPr>
            <p:nvPr/>
          </p:nvSpPr>
          <p:spPr bwMode="auto">
            <a:xfrm>
              <a:off x="1728" y="2312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97" name="AutoShape 170"/>
            <p:cNvSpPr>
              <a:spLocks noChangeArrowheads="1"/>
            </p:cNvSpPr>
            <p:nvPr/>
          </p:nvSpPr>
          <p:spPr bwMode="auto">
            <a:xfrm>
              <a:off x="1488" y="2072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98" name="AutoShape 171"/>
            <p:cNvSpPr>
              <a:spLocks noChangeArrowheads="1"/>
            </p:cNvSpPr>
            <p:nvPr/>
          </p:nvSpPr>
          <p:spPr bwMode="auto">
            <a:xfrm>
              <a:off x="2400" y="1832"/>
              <a:ext cx="96" cy="96"/>
            </a:xfrm>
            <a:prstGeom prst="plus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2</a:t>
              </a:r>
            </a:p>
          </p:txBody>
        </p:sp>
        <p:grpSp>
          <p:nvGrpSpPr>
            <p:cNvPr id="45099" name="Group 172"/>
            <p:cNvGrpSpPr>
              <a:grpSpLocks/>
            </p:cNvGrpSpPr>
            <p:nvPr/>
          </p:nvGrpSpPr>
          <p:grpSpPr bwMode="auto">
            <a:xfrm>
              <a:off x="4287" y="4038"/>
              <a:ext cx="720" cy="192"/>
              <a:chOff x="4332" y="4038"/>
              <a:chExt cx="720" cy="192"/>
            </a:xfrm>
          </p:grpSpPr>
          <p:sp>
            <p:nvSpPr>
              <p:cNvPr id="45100" name="Text Box 173"/>
              <p:cNvSpPr txBox="1">
                <a:spLocks noChangeArrowheads="1"/>
              </p:cNvSpPr>
              <p:nvPr/>
            </p:nvSpPr>
            <p:spPr bwMode="auto">
              <a:xfrm>
                <a:off x="4536" y="4054"/>
                <a:ext cx="516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>
                    <a:latin typeface="Calibri" pitchFamily="34" charset="0"/>
                  </a:rPr>
                  <a:t>ACCESS</a:t>
                </a:r>
              </a:p>
            </p:txBody>
          </p:sp>
          <p:sp>
            <p:nvSpPr>
              <p:cNvPr id="45101" name="AutoShape 174"/>
              <p:cNvSpPr>
                <a:spLocks noChangeArrowheads="1"/>
              </p:cNvSpPr>
              <p:nvPr/>
            </p:nvSpPr>
            <p:spPr bwMode="auto">
              <a:xfrm>
                <a:off x="4332" y="4038"/>
                <a:ext cx="240" cy="192"/>
              </a:xfrm>
              <a:prstGeom prst="plus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Calibri" pitchFamily="34" charset="0"/>
                  </a:rPr>
                  <a:t>17</a:t>
                </a:r>
              </a:p>
            </p:txBody>
          </p:sp>
        </p:grpSp>
      </p:grpSp>
      <p:grpSp>
        <p:nvGrpSpPr>
          <p:cNvPr id="177" name="Group 175"/>
          <p:cNvGrpSpPr>
            <a:grpSpLocks/>
          </p:cNvGrpSpPr>
          <p:nvPr/>
        </p:nvGrpSpPr>
        <p:grpSpPr bwMode="auto">
          <a:xfrm>
            <a:off x="2276475" y="2038350"/>
            <a:ext cx="6488113" cy="4410075"/>
            <a:chOff x="1434" y="1284"/>
            <a:chExt cx="4087" cy="2778"/>
          </a:xfrm>
        </p:grpSpPr>
        <p:sp>
          <p:nvSpPr>
            <p:cNvPr id="45074" name="AutoShape 176"/>
            <p:cNvSpPr>
              <a:spLocks noChangeArrowheads="1"/>
            </p:cNvSpPr>
            <p:nvPr/>
          </p:nvSpPr>
          <p:spPr bwMode="auto">
            <a:xfrm>
              <a:off x="4662" y="3804"/>
              <a:ext cx="228" cy="25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</a:rPr>
                <a:t>29</a:t>
              </a:r>
            </a:p>
          </p:txBody>
        </p:sp>
        <p:sp>
          <p:nvSpPr>
            <p:cNvPr id="45075" name="Text Box 177"/>
            <p:cNvSpPr txBox="1">
              <a:spLocks noChangeArrowheads="1"/>
            </p:cNvSpPr>
            <p:nvPr/>
          </p:nvSpPr>
          <p:spPr bwMode="auto">
            <a:xfrm>
              <a:off x="4887" y="3853"/>
              <a:ext cx="63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</a:rPr>
                <a:t>MEaSUREs</a:t>
              </a:r>
            </a:p>
          </p:txBody>
        </p:sp>
        <p:sp>
          <p:nvSpPr>
            <p:cNvPr id="45076" name="AutoShape 178"/>
            <p:cNvSpPr>
              <a:spLocks noChangeArrowheads="1"/>
            </p:cNvSpPr>
            <p:nvPr/>
          </p:nvSpPr>
          <p:spPr bwMode="auto">
            <a:xfrm>
              <a:off x="1488" y="2136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77" name="AutoShape 179"/>
            <p:cNvSpPr>
              <a:spLocks noChangeArrowheads="1"/>
            </p:cNvSpPr>
            <p:nvPr/>
          </p:nvSpPr>
          <p:spPr bwMode="auto">
            <a:xfrm>
              <a:off x="1578" y="2136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9</a:t>
              </a:r>
            </a:p>
          </p:txBody>
        </p:sp>
        <p:sp>
          <p:nvSpPr>
            <p:cNvPr id="45078" name="AutoShape 180"/>
            <p:cNvSpPr>
              <a:spLocks noChangeArrowheads="1"/>
            </p:cNvSpPr>
            <p:nvPr/>
          </p:nvSpPr>
          <p:spPr bwMode="auto">
            <a:xfrm>
              <a:off x="3156" y="1968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79" name="AutoShape 181"/>
            <p:cNvSpPr>
              <a:spLocks noChangeArrowheads="1"/>
            </p:cNvSpPr>
            <p:nvPr/>
          </p:nvSpPr>
          <p:spPr bwMode="auto">
            <a:xfrm>
              <a:off x="3942" y="1722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2</a:t>
              </a:r>
            </a:p>
          </p:txBody>
        </p:sp>
        <p:sp>
          <p:nvSpPr>
            <p:cNvPr id="45080" name="AutoShape 182"/>
            <p:cNvSpPr>
              <a:spLocks noChangeArrowheads="1"/>
            </p:cNvSpPr>
            <p:nvPr/>
          </p:nvSpPr>
          <p:spPr bwMode="auto">
            <a:xfrm>
              <a:off x="1656" y="2292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1" name="AutoShape 183"/>
            <p:cNvSpPr>
              <a:spLocks noChangeArrowheads="1"/>
            </p:cNvSpPr>
            <p:nvPr/>
          </p:nvSpPr>
          <p:spPr bwMode="auto">
            <a:xfrm>
              <a:off x="3852" y="1800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2</a:t>
              </a:r>
            </a:p>
          </p:txBody>
        </p:sp>
        <p:sp>
          <p:nvSpPr>
            <p:cNvPr id="45082" name="AutoShape 184"/>
            <p:cNvSpPr>
              <a:spLocks noChangeArrowheads="1"/>
            </p:cNvSpPr>
            <p:nvPr/>
          </p:nvSpPr>
          <p:spPr bwMode="auto">
            <a:xfrm>
              <a:off x="2820" y="1644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3" name="AutoShape 185"/>
            <p:cNvSpPr>
              <a:spLocks noChangeArrowheads="1"/>
            </p:cNvSpPr>
            <p:nvPr/>
          </p:nvSpPr>
          <p:spPr bwMode="auto">
            <a:xfrm>
              <a:off x="3906" y="1788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4" name="AutoShape 186"/>
            <p:cNvSpPr>
              <a:spLocks noChangeArrowheads="1"/>
            </p:cNvSpPr>
            <p:nvPr/>
          </p:nvSpPr>
          <p:spPr bwMode="auto">
            <a:xfrm>
              <a:off x="3996" y="1620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5" name="AutoShape 187"/>
            <p:cNvSpPr>
              <a:spLocks noChangeArrowheads="1"/>
            </p:cNvSpPr>
            <p:nvPr/>
          </p:nvSpPr>
          <p:spPr bwMode="auto">
            <a:xfrm>
              <a:off x="1986" y="1284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6" name="AutoShape 188"/>
            <p:cNvSpPr>
              <a:spLocks noChangeArrowheads="1"/>
            </p:cNvSpPr>
            <p:nvPr/>
          </p:nvSpPr>
          <p:spPr bwMode="auto">
            <a:xfrm>
              <a:off x="1974" y="2382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7" name="AutoShape 189"/>
            <p:cNvSpPr>
              <a:spLocks noChangeArrowheads="1"/>
            </p:cNvSpPr>
            <p:nvPr/>
          </p:nvSpPr>
          <p:spPr bwMode="auto">
            <a:xfrm>
              <a:off x="3936" y="1932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8" name="AutoShape 190"/>
            <p:cNvSpPr>
              <a:spLocks noChangeArrowheads="1"/>
            </p:cNvSpPr>
            <p:nvPr/>
          </p:nvSpPr>
          <p:spPr bwMode="auto">
            <a:xfrm>
              <a:off x="1434" y="1848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89" name="AutoShape 191"/>
            <p:cNvSpPr>
              <a:spLocks noChangeArrowheads="1"/>
            </p:cNvSpPr>
            <p:nvPr/>
          </p:nvSpPr>
          <p:spPr bwMode="auto">
            <a:xfrm>
              <a:off x="2394" y="1854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1</a:t>
              </a:r>
            </a:p>
          </p:txBody>
        </p:sp>
        <p:sp>
          <p:nvSpPr>
            <p:cNvPr id="45090" name="AutoShape 192"/>
            <p:cNvSpPr>
              <a:spLocks noChangeArrowheads="1"/>
            </p:cNvSpPr>
            <p:nvPr/>
          </p:nvSpPr>
          <p:spPr bwMode="auto">
            <a:xfrm>
              <a:off x="3918" y="1836"/>
              <a:ext cx="114" cy="108"/>
            </a:xfrm>
            <a:prstGeom prst="diamond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800">
                  <a:latin typeface="Calibri" pitchFamily="34" charset="0"/>
                </a:rPr>
                <a:t>4</a:t>
              </a:r>
            </a:p>
          </p:txBody>
        </p:sp>
      </p:grpSp>
      <p:sp>
        <p:nvSpPr>
          <p:cNvPr id="195" name="Rectangle 193"/>
          <p:cNvSpPr>
            <a:spLocks noChangeArrowheads="1"/>
          </p:cNvSpPr>
          <p:nvPr/>
        </p:nvSpPr>
        <p:spPr bwMode="auto">
          <a:xfrm>
            <a:off x="684213" y="0"/>
            <a:ext cx="819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Earth Science Data Systems (Core and Community)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962400"/>
            <a:ext cx="31242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4343400"/>
            <a:ext cx="3810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1593056" y="4807744"/>
            <a:ext cx="8413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MODIS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4343400"/>
            <a:ext cx="3810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2286794" y="4807744"/>
            <a:ext cx="6731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MISR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4343400"/>
            <a:ext cx="3810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2845594" y="4774406"/>
            <a:ext cx="774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ASTER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4343400"/>
            <a:ext cx="381000" cy="1143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616325" y="4806950"/>
            <a:ext cx="6048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AIRS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1524000" y="3962400"/>
            <a:ext cx="2325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EOS Standard Products</a:t>
            </a:r>
          </a:p>
        </p:txBody>
      </p:sp>
      <p:sp>
        <p:nvSpPr>
          <p:cNvPr id="17419" name="TextBox 13"/>
          <p:cNvSpPr txBox="1">
            <a:spLocks noChangeArrowheads="1"/>
          </p:cNvSpPr>
          <p:nvPr/>
        </p:nvSpPr>
        <p:spPr bwMode="auto">
          <a:xfrm>
            <a:off x="228600" y="4419600"/>
            <a:ext cx="1325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“Instrument</a:t>
            </a:r>
          </a:p>
          <a:p>
            <a:r>
              <a:rPr lang="en-US">
                <a:latin typeface="Calibri" pitchFamily="34" charset="0"/>
              </a:rPr>
              <a:t>Based”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47800" y="2362200"/>
            <a:ext cx="2057400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MEASURES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Earth System Data Records (</a:t>
            </a:r>
            <a:r>
              <a:rPr lang="en-US" dirty="0" err="1">
                <a:solidFill>
                  <a:schemeClr val="tx1"/>
                </a:solidFill>
              </a:rPr>
              <a:t>ESDRs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21" name="TextBox 24"/>
          <p:cNvSpPr txBox="1">
            <a:spLocks noChangeArrowheads="1"/>
          </p:cNvSpPr>
          <p:nvPr/>
        </p:nvSpPr>
        <p:spPr bwMode="auto">
          <a:xfrm>
            <a:off x="228600" y="2514600"/>
            <a:ext cx="1262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“Parameter</a:t>
            </a:r>
          </a:p>
          <a:p>
            <a:r>
              <a:rPr lang="en-US">
                <a:latin typeface="Calibri" pitchFamily="34" charset="0"/>
              </a:rPr>
              <a:t>Based”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0400" y="1295400"/>
            <a:ext cx="175260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PI-driven Data Products</a:t>
            </a:r>
          </a:p>
        </p:txBody>
      </p:sp>
      <p:sp>
        <p:nvSpPr>
          <p:cNvPr id="17423" name="TextBox 26"/>
          <p:cNvSpPr txBox="1">
            <a:spLocks noChangeArrowheads="1"/>
          </p:cNvSpPr>
          <p:nvPr/>
        </p:nvSpPr>
        <p:spPr bwMode="auto">
          <a:xfrm>
            <a:off x="1981200" y="1371600"/>
            <a:ext cx="113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“Question</a:t>
            </a:r>
          </a:p>
          <a:p>
            <a:r>
              <a:rPr lang="en-US">
                <a:latin typeface="Calibri" pitchFamily="34" charset="0"/>
              </a:rPr>
              <a:t>Based”</a:t>
            </a:r>
          </a:p>
        </p:txBody>
      </p:sp>
      <p:sp>
        <p:nvSpPr>
          <p:cNvPr id="30" name="Freeform 29"/>
          <p:cNvSpPr/>
          <p:nvPr/>
        </p:nvSpPr>
        <p:spPr>
          <a:xfrm>
            <a:off x="4267200" y="2209800"/>
            <a:ext cx="357188" cy="1724025"/>
          </a:xfrm>
          <a:custGeom>
            <a:avLst/>
            <a:gdLst>
              <a:gd name="connsiteX0" fmla="*/ 0 w 357537"/>
              <a:gd name="connsiteY0" fmla="*/ 1647464 h 1647464"/>
              <a:gd name="connsiteX1" fmla="*/ 317493 w 357537"/>
              <a:gd name="connsiteY1" fmla="*/ 978182 h 1647464"/>
              <a:gd name="connsiteX2" fmla="*/ 240265 w 357537"/>
              <a:gd name="connsiteY2" fmla="*/ 0 h 1647464"/>
              <a:gd name="connsiteX0" fmla="*/ 0 w 357537"/>
              <a:gd name="connsiteY0" fmla="*/ 1647464 h 1647464"/>
              <a:gd name="connsiteX1" fmla="*/ 317493 w 357537"/>
              <a:gd name="connsiteY1" fmla="*/ 978182 h 1647464"/>
              <a:gd name="connsiteX2" fmla="*/ 240265 w 357537"/>
              <a:gd name="connsiteY2" fmla="*/ 0 h 164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37" h="1647464">
                <a:moveTo>
                  <a:pt x="0" y="1647464"/>
                </a:moveTo>
                <a:cubicBezTo>
                  <a:pt x="138724" y="1450111"/>
                  <a:pt x="277449" y="1252759"/>
                  <a:pt x="317493" y="978182"/>
                </a:cubicBezTo>
                <a:cubicBezTo>
                  <a:pt x="357537" y="703605"/>
                  <a:pt x="240265" y="0"/>
                  <a:pt x="240265" y="0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51063" y="3505200"/>
            <a:ext cx="214312" cy="434975"/>
          </a:xfrm>
          <a:custGeom>
            <a:avLst/>
            <a:gdLst>
              <a:gd name="connsiteX0" fmla="*/ 214522 w 214522"/>
              <a:gd name="connsiteY0" fmla="*/ 360383 h 360383"/>
              <a:gd name="connsiteX1" fmla="*/ 85809 w 214522"/>
              <a:gd name="connsiteY1" fmla="*/ 265997 h 360383"/>
              <a:gd name="connsiteX2" fmla="*/ 0 w 214522"/>
              <a:gd name="connsiteY2" fmla="*/ 0 h 36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522" h="360383">
                <a:moveTo>
                  <a:pt x="214522" y="360383"/>
                </a:moveTo>
                <a:cubicBezTo>
                  <a:pt x="168042" y="343222"/>
                  <a:pt x="121563" y="326061"/>
                  <a:pt x="85809" y="265997"/>
                </a:cubicBezTo>
                <a:cubicBezTo>
                  <a:pt x="50055" y="205933"/>
                  <a:pt x="25027" y="102966"/>
                  <a:pt x="0" y="0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Freeform 34"/>
          <p:cNvSpPr/>
          <p:nvPr/>
        </p:nvSpPr>
        <p:spPr>
          <a:xfrm flipH="1">
            <a:off x="3505200" y="2286000"/>
            <a:ext cx="381000" cy="434975"/>
          </a:xfrm>
          <a:custGeom>
            <a:avLst/>
            <a:gdLst>
              <a:gd name="connsiteX0" fmla="*/ 214522 w 214522"/>
              <a:gd name="connsiteY0" fmla="*/ 360383 h 360383"/>
              <a:gd name="connsiteX1" fmla="*/ 85809 w 214522"/>
              <a:gd name="connsiteY1" fmla="*/ 265997 h 360383"/>
              <a:gd name="connsiteX2" fmla="*/ 0 w 214522"/>
              <a:gd name="connsiteY2" fmla="*/ 0 h 36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522" h="360383">
                <a:moveTo>
                  <a:pt x="214522" y="360383"/>
                </a:moveTo>
                <a:cubicBezTo>
                  <a:pt x="168042" y="343222"/>
                  <a:pt x="121563" y="326061"/>
                  <a:pt x="85809" y="265997"/>
                </a:cubicBezTo>
                <a:cubicBezTo>
                  <a:pt x="50055" y="205933"/>
                  <a:pt x="25027" y="102966"/>
                  <a:pt x="0" y="0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9800" y="4267200"/>
            <a:ext cx="2362200" cy="144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28" name="TextBox 37"/>
          <p:cNvSpPr txBox="1">
            <a:spLocks noChangeArrowheads="1"/>
          </p:cNvSpPr>
          <p:nvPr/>
        </p:nvSpPr>
        <p:spPr bwMode="auto">
          <a:xfrm>
            <a:off x="6019800" y="4572000"/>
            <a:ext cx="2398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Science Data Centers</a:t>
            </a:r>
          </a:p>
          <a:p>
            <a:r>
              <a:rPr lang="en-US">
                <a:latin typeface="Calibri" pitchFamily="34" charset="0"/>
              </a:rPr>
              <a:t>(DAACs, SIPS, MODAPS)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019800" y="1828800"/>
            <a:ext cx="23622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0" name="TextBox 40"/>
          <p:cNvSpPr txBox="1">
            <a:spLocks noChangeArrowheads="1"/>
          </p:cNvSpPr>
          <p:nvPr/>
        </p:nvSpPr>
        <p:spPr bwMode="auto">
          <a:xfrm>
            <a:off x="6096000" y="1828800"/>
            <a:ext cx="2133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Project Computing / Distribution Facilities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19800" y="3124200"/>
            <a:ext cx="23622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2" name="TextBox 42"/>
          <p:cNvSpPr txBox="1">
            <a:spLocks noChangeArrowheads="1"/>
          </p:cNvSpPr>
          <p:nvPr/>
        </p:nvSpPr>
        <p:spPr bwMode="auto">
          <a:xfrm>
            <a:off x="6172200" y="3124200"/>
            <a:ext cx="213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ESIP Federation</a:t>
            </a:r>
          </a:p>
          <a:p>
            <a:r>
              <a:rPr lang="en-US">
                <a:latin typeface="Calibri" pitchFamily="34" charset="0"/>
              </a:rPr>
              <a:t>(GLCF, EOS-Webster)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5257800" y="1676400"/>
            <a:ext cx="533400" cy="1600200"/>
          </a:xfrm>
          <a:prstGeom prst="rightArrow">
            <a:avLst/>
          </a:prstGeom>
          <a:solidFill>
            <a:srgbClr val="FCD5B5"/>
          </a:solidFill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5334000" y="4114800"/>
            <a:ext cx="533400" cy="1600200"/>
          </a:xfrm>
          <a:prstGeom prst="rightArrow">
            <a:avLst/>
          </a:prstGeom>
          <a:solidFill>
            <a:srgbClr val="FCD5B5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514600" y="5943600"/>
            <a:ext cx="1304925" cy="415925"/>
          </a:xfrm>
          <a:custGeom>
            <a:avLst/>
            <a:gdLst>
              <a:gd name="connsiteX0" fmla="*/ 1304294 w 1304294"/>
              <a:gd name="connsiteY0" fmla="*/ 403286 h 416156"/>
              <a:gd name="connsiteX1" fmla="*/ 849507 w 1304294"/>
              <a:gd name="connsiteY1" fmla="*/ 394705 h 416156"/>
              <a:gd name="connsiteX2" fmla="*/ 266008 w 1304294"/>
              <a:gd name="connsiteY2" fmla="*/ 274578 h 416156"/>
              <a:gd name="connsiteX3" fmla="*/ 0 w 1304294"/>
              <a:gd name="connsiteY3" fmla="*/ 0 h 41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294" h="416156">
                <a:moveTo>
                  <a:pt x="1304294" y="403286"/>
                </a:moveTo>
                <a:cubicBezTo>
                  <a:pt x="1163424" y="409721"/>
                  <a:pt x="1022555" y="416156"/>
                  <a:pt x="849507" y="394705"/>
                </a:cubicBezTo>
                <a:cubicBezTo>
                  <a:pt x="676459" y="373254"/>
                  <a:pt x="407592" y="340362"/>
                  <a:pt x="266008" y="274578"/>
                </a:cubicBezTo>
                <a:cubicBezTo>
                  <a:pt x="124424" y="208794"/>
                  <a:pt x="62212" y="104397"/>
                  <a:pt x="0" y="0"/>
                </a:cubicBezTo>
              </a:path>
            </a:pathLst>
          </a:custGeom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Freeform 47"/>
          <p:cNvSpPr/>
          <p:nvPr/>
        </p:nvSpPr>
        <p:spPr>
          <a:xfrm flipH="1">
            <a:off x="6019800" y="5943600"/>
            <a:ext cx="1304925" cy="415925"/>
          </a:xfrm>
          <a:custGeom>
            <a:avLst/>
            <a:gdLst>
              <a:gd name="connsiteX0" fmla="*/ 1304294 w 1304294"/>
              <a:gd name="connsiteY0" fmla="*/ 403286 h 416156"/>
              <a:gd name="connsiteX1" fmla="*/ 849507 w 1304294"/>
              <a:gd name="connsiteY1" fmla="*/ 394705 h 416156"/>
              <a:gd name="connsiteX2" fmla="*/ 266008 w 1304294"/>
              <a:gd name="connsiteY2" fmla="*/ 274578 h 416156"/>
              <a:gd name="connsiteX3" fmla="*/ 0 w 1304294"/>
              <a:gd name="connsiteY3" fmla="*/ 0 h 41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294" h="416156">
                <a:moveTo>
                  <a:pt x="1304294" y="403286"/>
                </a:moveTo>
                <a:cubicBezTo>
                  <a:pt x="1163424" y="409721"/>
                  <a:pt x="1022555" y="416156"/>
                  <a:pt x="849507" y="394705"/>
                </a:cubicBezTo>
                <a:cubicBezTo>
                  <a:pt x="676459" y="373254"/>
                  <a:pt x="407592" y="340362"/>
                  <a:pt x="266008" y="274578"/>
                </a:cubicBezTo>
                <a:cubicBezTo>
                  <a:pt x="124424" y="208794"/>
                  <a:pt x="62212" y="104397"/>
                  <a:pt x="0" y="0"/>
                </a:cubicBezTo>
              </a:path>
            </a:pathLst>
          </a:custGeom>
          <a:ln w="571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37" name="TextBox 48"/>
          <p:cNvSpPr txBox="1">
            <a:spLocks noChangeArrowheads="1"/>
          </p:cNvSpPr>
          <p:nvPr/>
        </p:nvSpPr>
        <p:spPr bwMode="auto">
          <a:xfrm>
            <a:off x="3886200" y="6019800"/>
            <a:ext cx="2189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ACCESS Projects</a:t>
            </a:r>
          </a:p>
          <a:p>
            <a:r>
              <a:rPr lang="en-US">
                <a:latin typeface="Calibri" pitchFamily="34" charset="0"/>
              </a:rPr>
              <a:t>(Technology Infusion)</a:t>
            </a:r>
          </a:p>
        </p:txBody>
      </p:sp>
      <p:sp>
        <p:nvSpPr>
          <p:cNvPr id="17438" name="TextBox 49"/>
          <p:cNvSpPr txBox="1">
            <a:spLocks noChangeArrowheads="1"/>
          </p:cNvSpPr>
          <p:nvPr/>
        </p:nvSpPr>
        <p:spPr bwMode="auto">
          <a:xfrm>
            <a:off x="1371600" y="457200"/>
            <a:ext cx="362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254061"/>
                </a:solidFill>
                <a:latin typeface="Calibri" pitchFamily="34" charset="0"/>
              </a:rPr>
              <a:t>Data/Analysis Products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96000" y="457200"/>
            <a:ext cx="19605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Distribution</a:t>
            </a:r>
          </a:p>
        </p:txBody>
      </p:sp>
      <p:sp>
        <p:nvSpPr>
          <p:cNvPr id="17440" name="TextBox 26"/>
          <p:cNvSpPr txBox="1">
            <a:spLocks noChangeArrowheads="1"/>
          </p:cNvSpPr>
          <p:nvPr/>
        </p:nvSpPr>
        <p:spPr bwMode="auto">
          <a:xfrm>
            <a:off x="4191000" y="4648200"/>
            <a:ext cx="34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43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6175" y="1398588"/>
            <a:ext cx="50657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11"/>
          <p:cNvSpPr txBox="1">
            <a:spLocks noChangeArrowheads="1"/>
          </p:cNvSpPr>
          <p:nvPr/>
        </p:nvSpPr>
        <p:spPr bwMode="auto">
          <a:xfrm>
            <a:off x="212725" y="895350"/>
            <a:ext cx="8374063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426E54"/>
                </a:solidFill>
              </a:rPr>
              <a:t>MODIS/Terra: 10+ years       MODIS/Aqua: 7.5+ years</a:t>
            </a:r>
          </a:p>
          <a:p>
            <a:endParaRPr lang="en-US" b="1"/>
          </a:p>
          <a:p>
            <a:r>
              <a:rPr lang="en-US" b="1"/>
              <a:t>C6 L1B, Geolocation and </a:t>
            </a:r>
            <a:br>
              <a:rPr lang="en-US" b="1"/>
            </a:br>
            <a:r>
              <a:rPr lang="en-US" b="1"/>
              <a:t>Cloud Mask/Profiles</a:t>
            </a:r>
          </a:p>
          <a:p>
            <a:r>
              <a:rPr lang="en-US">
                <a:solidFill>
                  <a:schemeClr val="tx2"/>
                </a:solidFill>
              </a:rPr>
              <a:t>  - All products will reprocessed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and archived in LAADS by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January 2011</a:t>
            </a:r>
          </a:p>
          <a:p>
            <a:r>
              <a:rPr lang="en-US" b="1"/>
              <a:t>C6 Land and Atmospheres</a:t>
            </a:r>
          </a:p>
          <a:p>
            <a:r>
              <a:rPr lang="en-US">
                <a:solidFill>
                  <a:schemeClr val="tx2"/>
                </a:solidFill>
              </a:rPr>
              <a:t>  -  Land C6 products will be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available for community evaluation in Oct./Nov. 2010</a:t>
            </a:r>
          </a:p>
          <a:p>
            <a:r>
              <a:rPr lang="en-US">
                <a:solidFill>
                  <a:schemeClr val="tx2"/>
                </a:solidFill>
              </a:rPr>
              <a:t>  -  Land C6 reprocessing will start in Jan. 2011, proceed at 20-30x and complete in Fall 2011</a:t>
            </a:r>
          </a:p>
          <a:p>
            <a:r>
              <a:rPr lang="en-US">
                <a:solidFill>
                  <a:schemeClr val="tx2"/>
                </a:solidFill>
              </a:rPr>
              <a:t>  -  Atmosphere schedule will be similar to Land</a:t>
            </a:r>
          </a:p>
          <a:p>
            <a:r>
              <a:rPr lang="en-US" b="1"/>
              <a:t>All C5 products will be forward processed and archived during the C6 reprocessing (C5 reprocessing completed Spring 2008 – 2 years ago)</a:t>
            </a:r>
          </a:p>
          <a:p>
            <a:r>
              <a:rPr lang="en-US">
                <a:solidFill>
                  <a:srgbClr val="3333CC"/>
                </a:solidFill>
              </a:rPr>
              <a:t>  - </a:t>
            </a:r>
            <a:r>
              <a:rPr lang="en-US">
                <a:solidFill>
                  <a:srgbClr val="1F497D"/>
                </a:solidFill>
              </a:rPr>
              <a:t>Complete overlap with C6 to allow users to switch over gracefully</a:t>
            </a:r>
          </a:p>
          <a:p>
            <a:r>
              <a:rPr lang="en-US" sz="2000" b="1">
                <a:latin typeface="Calibri" pitchFamily="34" charset="0"/>
              </a:rPr>
              <a:t>ROSES Terra/Aqua supports L2-4 algorithm refinement and incorporation of new products</a:t>
            </a:r>
            <a:endParaRPr lang="en-US" b="1"/>
          </a:p>
          <a:p>
            <a:r>
              <a:rPr lang="en-US" b="1"/>
              <a:t>Terra and Aqua missions could continue for an additional 5+ years</a:t>
            </a:r>
          </a:p>
          <a:p>
            <a:r>
              <a:rPr lang="en-US">
                <a:solidFill>
                  <a:srgbClr val="3333CC"/>
                </a:solidFill>
              </a:rPr>
              <a:t>  -</a:t>
            </a:r>
            <a:r>
              <a:rPr lang="en-US">
                <a:solidFill>
                  <a:srgbClr val="1F497D"/>
                </a:solidFill>
              </a:rPr>
              <a:t> Would allow community to switch over to VIIRS Land products</a:t>
            </a:r>
            <a:endParaRPr lang="en-US" b="1">
              <a:solidFill>
                <a:srgbClr val="1F497D"/>
              </a:solidFill>
            </a:endParaRPr>
          </a:p>
          <a:p>
            <a:endParaRPr lang="en-US">
              <a:solidFill>
                <a:srgbClr val="3333CC"/>
              </a:solidFill>
            </a:endParaRPr>
          </a:p>
          <a:p>
            <a:endParaRPr lang="en-US">
              <a:solidFill>
                <a:srgbClr val="33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313" y="192088"/>
            <a:ext cx="420687" cy="301625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Rectangle 65"/>
          <p:cNvSpPr>
            <a:spLocks noChangeArrowheads="1"/>
          </p:cNvSpPr>
          <p:nvPr/>
        </p:nvSpPr>
        <p:spPr bwMode="auto">
          <a:xfrm>
            <a:off x="704850" y="127000"/>
            <a:ext cx="70262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>
                <a:solidFill>
                  <a:srgbClr val="333399"/>
                </a:solidFill>
                <a:cs typeface="Arial" charset="0"/>
              </a:rPr>
              <a:t>MODIS Land Collection 6</a:t>
            </a:r>
            <a:endParaRPr lang="en-US" sz="2000" b="1">
              <a:solidFill>
                <a:srgbClr val="333399"/>
              </a:solidFill>
            </a:endParaRPr>
          </a:p>
        </p:txBody>
      </p:sp>
      <p:pic>
        <p:nvPicPr>
          <p:cNvPr id="18437" name="Picture 36" descr="3dmea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88900"/>
            <a:ext cx="7461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2" descr="MODIStrans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3575" y="141288"/>
            <a:ext cx="685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533400" y="762000"/>
            <a:ext cx="7102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Status of EOS Standard Products:  ASTER, MISR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33400" y="1828800"/>
            <a:ext cx="83058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ASTER</a:t>
            </a:r>
            <a:r>
              <a:rPr lang="en-US" sz="2400">
                <a:latin typeface="Calibri" pitchFamily="34" charset="0"/>
              </a:rPr>
              <a:t> Global DEM (GDEM) released 2009; now being updated</a:t>
            </a:r>
          </a:p>
          <a:p>
            <a:pPr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Some little-used product lines to be deleted:</a:t>
            </a:r>
          </a:p>
          <a:p>
            <a:r>
              <a:rPr lang="en-US" sz="2000" i="1">
                <a:latin typeface="Calibri" pitchFamily="34" charset="0"/>
              </a:rPr>
              <a:t>	AST_04:  On-demand L2 Brightness Temperature at sensor</a:t>
            </a:r>
          </a:p>
          <a:p>
            <a:r>
              <a:rPr lang="en-US" sz="2000" i="1">
                <a:latin typeface="Calibri" pitchFamily="34" charset="0"/>
              </a:rPr>
              <a:t>	AST_06:  On-demand L2 De-correlation Stretch (SWIR, TIR, VNIR)</a:t>
            </a:r>
          </a:p>
          <a:p>
            <a:r>
              <a:rPr lang="en-US" sz="2000" i="1">
                <a:latin typeface="Calibri" pitchFamily="34" charset="0"/>
              </a:rPr>
              <a:t>	AST13POL:  On-demand L2 Polar surface and cloud classification</a:t>
            </a:r>
          </a:p>
          <a:p>
            <a:pPr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MISR</a:t>
            </a:r>
            <a:r>
              <a:rPr lang="en-US" sz="2400">
                <a:latin typeface="Calibri" pitchFamily="34" charset="0"/>
              </a:rPr>
              <a:t> – recently completed first reprocessing of earlier products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211263"/>
            <a:ext cx="25828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119"/>
          <p:cNvSpPr txBox="1">
            <a:spLocks noChangeArrowheads="1"/>
          </p:cNvSpPr>
          <p:nvPr/>
        </p:nvSpPr>
        <p:spPr bwMode="auto">
          <a:xfrm>
            <a:off x="5697538" y="1322388"/>
            <a:ext cx="1797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NACP Region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0483" name="Text Box 11"/>
          <p:cNvSpPr txBox="1">
            <a:spLocks noChangeArrowheads="1"/>
          </p:cNvSpPr>
          <p:nvPr/>
        </p:nvSpPr>
        <p:spPr bwMode="auto">
          <a:xfrm>
            <a:off x="166688" y="1317625"/>
            <a:ext cx="5426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Products that meet researcher’s needs:</a:t>
            </a:r>
          </a:p>
          <a:p>
            <a:r>
              <a:rPr lang="en-US"/>
              <a:t>  - Data through time with user-defined area</a:t>
            </a:r>
          </a:p>
          <a:p>
            <a:r>
              <a:rPr lang="en-US"/>
              <a:t>  - One data set, appropriately filtered by the associated QA layer (smoothed and gap filled)</a:t>
            </a:r>
          </a:p>
          <a:p>
            <a:r>
              <a:rPr lang="en-US"/>
              <a:t>  - Post processing options: reprojection, mosaicing, reformatting, etc.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313" y="192088"/>
            <a:ext cx="420687" cy="301625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Rectangle 65"/>
          <p:cNvSpPr>
            <a:spLocks noChangeArrowheads="1"/>
          </p:cNvSpPr>
          <p:nvPr/>
        </p:nvSpPr>
        <p:spPr bwMode="auto">
          <a:xfrm>
            <a:off x="762000" y="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cs typeface="Arial" charset="0"/>
              </a:rPr>
              <a:t>ACCESS MODIS4NACP: Improving access to science products from EO Satellites (R. Wolfe, GSFC) </a:t>
            </a:r>
            <a:br>
              <a:rPr lang="en-US" sz="2000" b="1">
                <a:cs typeface="Arial" charset="0"/>
              </a:rPr>
            </a:br>
            <a:r>
              <a:rPr lang="en-US" sz="2000" b="1">
                <a:solidFill>
                  <a:srgbClr val="376092"/>
                </a:solidFill>
              </a:rPr>
              <a:t>Helping NACP investigators better utilize MODIS data products.</a:t>
            </a:r>
          </a:p>
        </p:txBody>
      </p:sp>
      <p:pic>
        <p:nvPicPr>
          <p:cNvPr id="20486" name="Picture 36" descr="3dmea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88900"/>
            <a:ext cx="7461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169863" y="3086100"/>
            <a:ext cx="3665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Key phenology dates: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153988" y="5507038"/>
            <a:ext cx="8728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Recent progress:</a:t>
            </a:r>
          </a:p>
          <a:p>
            <a:r>
              <a:rPr lang="en-US"/>
              <a:t>  - Smoothing and gap-filling algorithm is being extended to MODIS C5 land products (NDVI/EVI @ 250/500m and BRDF @ 500m)</a:t>
            </a:r>
          </a:p>
          <a:p>
            <a:r>
              <a:rPr lang="en-US"/>
              <a:t>  - Web Service methods are now available to access post processing capabilities</a:t>
            </a:r>
          </a:p>
        </p:txBody>
      </p:sp>
      <p:sp>
        <p:nvSpPr>
          <p:cNvPr id="20489" name="Text Box 119"/>
          <p:cNvSpPr txBox="1">
            <a:spLocks noChangeArrowheads="1"/>
          </p:cNvSpPr>
          <p:nvPr/>
        </p:nvSpPr>
        <p:spPr bwMode="auto">
          <a:xfrm>
            <a:off x="4970463" y="3090863"/>
            <a:ext cx="1797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Greenup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0490" name="Text Box 119"/>
          <p:cNvSpPr txBox="1">
            <a:spLocks noChangeArrowheads="1"/>
          </p:cNvSpPr>
          <p:nvPr/>
        </p:nvSpPr>
        <p:spPr bwMode="auto">
          <a:xfrm>
            <a:off x="6880225" y="3087688"/>
            <a:ext cx="1797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Browndown</a:t>
            </a:r>
            <a:endParaRPr lang="en-US" b="1">
              <a:latin typeface="Calibri" pitchFamily="34" charset="0"/>
            </a:endParaRPr>
          </a:p>
        </p:txBody>
      </p:sp>
      <p:grpSp>
        <p:nvGrpSpPr>
          <p:cNvPr id="20491" name="Group 114"/>
          <p:cNvGrpSpPr>
            <a:grpSpLocks/>
          </p:cNvGrpSpPr>
          <p:nvPr/>
        </p:nvGrpSpPr>
        <p:grpSpPr bwMode="auto">
          <a:xfrm>
            <a:off x="4964113" y="3441700"/>
            <a:ext cx="3944937" cy="2066925"/>
            <a:chOff x="4963884" y="3406177"/>
            <a:chExt cx="3944885" cy="2066235"/>
          </a:xfrm>
        </p:grpSpPr>
        <p:pic>
          <p:nvPicPr>
            <p:cNvPr id="20495" name="Picture 9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63884" y="3406177"/>
              <a:ext cx="3944885" cy="202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6" name="Text Box 119"/>
            <p:cNvSpPr txBox="1">
              <a:spLocks noChangeArrowheads="1"/>
            </p:cNvSpPr>
            <p:nvPr/>
          </p:nvSpPr>
          <p:spPr bwMode="auto">
            <a:xfrm>
              <a:off x="5515201" y="5154740"/>
              <a:ext cx="5768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0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20497" name="Text Box 119"/>
            <p:cNvSpPr txBox="1">
              <a:spLocks noChangeArrowheads="1"/>
            </p:cNvSpPr>
            <p:nvPr/>
          </p:nvSpPr>
          <p:spPr bwMode="auto">
            <a:xfrm>
              <a:off x="7817036" y="5164635"/>
              <a:ext cx="5768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360</a:t>
              </a:r>
              <a:endParaRPr lang="en-US" sz="1400" b="1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78272" y="5047104"/>
              <a:ext cx="2019273" cy="180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492" name="Group 113"/>
          <p:cNvGrpSpPr>
            <a:grpSpLocks/>
          </p:cNvGrpSpPr>
          <p:nvPr/>
        </p:nvGrpSpPr>
        <p:grpSpPr bwMode="auto">
          <a:xfrm>
            <a:off x="577850" y="3506788"/>
            <a:ext cx="3795713" cy="2085975"/>
            <a:chOff x="577806" y="3471593"/>
            <a:chExt cx="3795756" cy="2086059"/>
          </a:xfrm>
        </p:grpSpPr>
        <p:pic>
          <p:nvPicPr>
            <p:cNvPr id="20493" name="Picture 4" descr="untitled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7806" y="3471593"/>
              <a:ext cx="3795756" cy="206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831809" y="5211563"/>
              <a:ext cx="153990" cy="34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533400" y="76200"/>
            <a:ext cx="71628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Distributed Active Archive Center for </a:t>
            </a:r>
            <a:br>
              <a:rPr lang="en-US" sz="2800" b="1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sz="2800" b="1">
                <a:solidFill>
                  <a:schemeClr val="accent2"/>
                </a:solidFill>
                <a:latin typeface="Calibri" pitchFamily="34" charset="0"/>
              </a:rPr>
              <a:t>Biogeochemical Dynamics</a:t>
            </a: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 (ORNL DAAC)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371600"/>
            <a:ext cx="434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Holds and delivers data on NASA Field campaigns, regional and global data for biogeochemistry, and satellite validation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Also manages site information for FLUXNET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Provides a range of tools for data discovery, data visualization, and data subsetting</a:t>
            </a:r>
          </a:p>
          <a:p>
            <a:pPr marL="742950" lvl="1" indent="-285750" eaLnBrk="0" hangingPunct="0">
              <a:lnSpc>
                <a:spcPct val="85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>
                <a:latin typeface="Calibri" pitchFamily="34" charset="0"/>
              </a:rPr>
              <a:t>Tools to make remote sensing data accessible to field scientists</a:t>
            </a:r>
          </a:p>
        </p:txBody>
      </p:sp>
      <p:pic>
        <p:nvPicPr>
          <p:cNvPr id="21507" name="Picture 6" descr="daac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0188" y="76200"/>
            <a:ext cx="1174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1905000" y="914400"/>
            <a:ext cx="542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i="1">
                <a:solidFill>
                  <a:schemeClr val="tx2"/>
                </a:solidFill>
                <a:ea typeface="ＭＳ Ｐゴシック"/>
                <a:cs typeface="ＭＳ Ｐゴシック"/>
              </a:rPr>
              <a:t>Contact: Bob Cook (cookrb@ornl.gov)</a:t>
            </a:r>
          </a:p>
        </p:txBody>
      </p:sp>
      <p:grpSp>
        <p:nvGrpSpPr>
          <p:cNvPr id="21509" name="Group 8"/>
          <p:cNvGrpSpPr>
            <a:grpSpLocks/>
          </p:cNvGrpSpPr>
          <p:nvPr/>
        </p:nvGrpSpPr>
        <p:grpSpPr bwMode="auto">
          <a:xfrm>
            <a:off x="4572000" y="1492250"/>
            <a:ext cx="1676400" cy="1524000"/>
            <a:chOff x="1392" y="1344"/>
            <a:chExt cx="1635" cy="1248"/>
          </a:xfrm>
        </p:grpSpPr>
        <p:grpSp>
          <p:nvGrpSpPr>
            <p:cNvPr id="21550" name="Group 9"/>
            <p:cNvGrpSpPr>
              <a:grpSpLocks/>
            </p:cNvGrpSpPr>
            <p:nvPr/>
          </p:nvGrpSpPr>
          <p:grpSpPr bwMode="auto">
            <a:xfrm>
              <a:off x="1392" y="1344"/>
              <a:ext cx="1252" cy="444"/>
              <a:chOff x="1198" y="2000"/>
              <a:chExt cx="1252" cy="444"/>
            </a:xfrm>
          </p:grpSpPr>
          <p:pic>
            <p:nvPicPr>
              <p:cNvPr id="21559" name="Picture 10" descr="boreal_scientist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198" y="2018"/>
                <a:ext cx="1144" cy="4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21560" name="Text Box 11"/>
              <p:cNvSpPr txBox="1">
                <a:spLocks noChangeArrowheads="1"/>
              </p:cNvSpPr>
              <p:nvPr/>
            </p:nvSpPr>
            <p:spPr bwMode="auto">
              <a:xfrm>
                <a:off x="1871" y="2000"/>
                <a:ext cx="579" cy="14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24759" tIns="12380" rIns="24759" bIns="12380">
                <a:spAutoFit/>
              </a:bodyPr>
              <a:lstStyle/>
              <a:p>
                <a:pPr marL="123825" indent="-123825" algn="ctr" defTabSz="247650" eaLnBrk="0" hangingPunct="0"/>
                <a:r>
                  <a:rPr lang="en-US" sz="1000" b="1">
                    <a:solidFill>
                      <a:schemeClr val="bg1"/>
                    </a:solidFill>
                  </a:rPr>
                  <a:t>BOREAS</a:t>
                </a:r>
              </a:p>
            </p:txBody>
          </p:sp>
        </p:grpSp>
        <p:pic>
          <p:nvPicPr>
            <p:cNvPr id="21551" name="Picture 12" descr="LBA - picture"/>
            <p:cNvPicPr>
              <a:picLocks noChangeAspect="1" noChangeArrowheads="1"/>
            </p:cNvPicPr>
            <p:nvPr/>
          </p:nvPicPr>
          <p:blipFill>
            <a:blip r:embed="rId4"/>
            <a:srcRect r="47826"/>
            <a:stretch>
              <a:fillRect/>
            </a:stretch>
          </p:blipFill>
          <p:spPr bwMode="auto">
            <a:xfrm>
              <a:off x="1596" y="1773"/>
              <a:ext cx="461" cy="67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52" name="Picture 13" descr="Amazon Riv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" y="1639"/>
              <a:ext cx="673" cy="6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53" name="Picture 14" descr="LBA - Carbon Storage and Exchange"/>
            <p:cNvPicPr>
              <a:picLocks noChangeAspect="1" noChangeArrowheads="1"/>
            </p:cNvPicPr>
            <p:nvPr/>
          </p:nvPicPr>
          <p:blipFill>
            <a:blip r:embed="rId6"/>
            <a:srcRect l="4445" t="5927" r="62222" b="8148"/>
            <a:stretch>
              <a:fillRect/>
            </a:stretch>
          </p:blipFill>
          <p:spPr bwMode="auto">
            <a:xfrm>
              <a:off x="2520" y="1904"/>
              <a:ext cx="450" cy="6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1554" name="Text Box 15"/>
            <p:cNvSpPr txBox="1">
              <a:spLocks noChangeArrowheads="1"/>
            </p:cNvSpPr>
            <p:nvPr/>
          </p:nvSpPr>
          <p:spPr bwMode="auto">
            <a:xfrm>
              <a:off x="2446" y="1631"/>
              <a:ext cx="305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24759" tIns="12380" rIns="24759" bIns="12380">
              <a:spAutoFit/>
            </a:bodyPr>
            <a:lstStyle/>
            <a:p>
              <a:pPr marL="123825" indent="-123825" algn="ctr" defTabSz="247650" eaLnBrk="0" hangingPunct="0"/>
              <a:r>
                <a:rPr lang="en-US" sz="1000" b="1">
                  <a:solidFill>
                    <a:schemeClr val="bg1"/>
                  </a:solidFill>
                </a:rPr>
                <a:t>LBA</a:t>
              </a:r>
            </a:p>
          </p:txBody>
        </p:sp>
        <p:sp>
          <p:nvSpPr>
            <p:cNvPr id="21555" name="Text Box 16"/>
            <p:cNvSpPr txBox="1">
              <a:spLocks noChangeArrowheads="1"/>
            </p:cNvSpPr>
            <p:nvPr/>
          </p:nvSpPr>
          <p:spPr bwMode="auto">
            <a:xfrm>
              <a:off x="1757" y="1773"/>
              <a:ext cx="305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24759" tIns="12380" rIns="24759" bIns="12380">
              <a:spAutoFit/>
            </a:bodyPr>
            <a:lstStyle/>
            <a:p>
              <a:pPr marL="123825" indent="-123825" algn="ctr" defTabSz="247650" eaLnBrk="0" hangingPunct="0"/>
              <a:r>
                <a:rPr lang="en-US" sz="1000" b="1">
                  <a:solidFill>
                    <a:schemeClr val="bg1"/>
                  </a:solidFill>
                </a:rPr>
                <a:t>LBA</a:t>
              </a:r>
            </a:p>
          </p:txBody>
        </p:sp>
        <p:sp>
          <p:nvSpPr>
            <p:cNvPr id="21556" name="Text Box 17"/>
            <p:cNvSpPr txBox="1">
              <a:spLocks noChangeArrowheads="1"/>
            </p:cNvSpPr>
            <p:nvPr/>
          </p:nvSpPr>
          <p:spPr bwMode="auto">
            <a:xfrm>
              <a:off x="2734" y="2063"/>
              <a:ext cx="293" cy="1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24759" tIns="12380" rIns="24759" bIns="12380">
              <a:spAutoFit/>
            </a:bodyPr>
            <a:lstStyle/>
            <a:p>
              <a:pPr marL="123825" indent="-123825" algn="ctr" defTabSz="247650" eaLnBrk="0" hangingPunct="0"/>
              <a:r>
                <a:rPr lang="en-US" sz="1000" b="1">
                  <a:solidFill>
                    <a:schemeClr val="bg1"/>
                  </a:solidFill>
                </a:rPr>
                <a:t>S2K</a:t>
              </a:r>
            </a:p>
          </p:txBody>
        </p:sp>
        <p:pic>
          <p:nvPicPr>
            <p:cNvPr id="21557" name="Picture 18" descr="FIRECLOUDS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42" y="2108"/>
              <a:ext cx="359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58" name="Text Box 19"/>
            <p:cNvSpPr txBox="1">
              <a:spLocks noChangeArrowheads="1"/>
            </p:cNvSpPr>
            <p:nvPr/>
          </p:nvSpPr>
          <p:spPr bwMode="auto">
            <a:xfrm>
              <a:off x="2355" y="2092"/>
              <a:ext cx="290" cy="14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24759" tIns="12380" rIns="24759" bIns="12380">
              <a:spAutoFit/>
            </a:bodyPr>
            <a:lstStyle/>
            <a:p>
              <a:pPr marL="123825" indent="-123825" algn="ctr" defTabSz="247650" eaLnBrk="0" hangingPunct="0"/>
              <a:r>
                <a:rPr lang="en-US" sz="1000" b="1">
                  <a:solidFill>
                    <a:schemeClr val="bg1"/>
                  </a:solidFill>
                </a:rPr>
                <a:t>S2K</a:t>
              </a:r>
            </a:p>
          </p:txBody>
        </p:sp>
      </p:grpSp>
      <p:pic>
        <p:nvPicPr>
          <p:cNvPr id="21510" name="Picture 20" descr="PPT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4906963"/>
            <a:ext cx="2590800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1" name="Group 21"/>
          <p:cNvGrpSpPr>
            <a:grpSpLocks/>
          </p:cNvGrpSpPr>
          <p:nvPr/>
        </p:nvGrpSpPr>
        <p:grpSpPr bwMode="auto">
          <a:xfrm>
            <a:off x="6546850" y="1600200"/>
            <a:ext cx="2520950" cy="1524000"/>
            <a:chOff x="3168" y="720"/>
            <a:chExt cx="1588" cy="960"/>
          </a:xfrm>
        </p:grpSpPr>
        <p:pic>
          <p:nvPicPr>
            <p:cNvPr id="21528" name="Picture 22" descr="SoilResp-Sara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68" y="1097"/>
              <a:ext cx="504" cy="37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29" name="Line 23"/>
            <p:cNvSpPr>
              <a:spLocks noChangeShapeType="1"/>
            </p:cNvSpPr>
            <p:nvPr/>
          </p:nvSpPr>
          <p:spPr bwMode="auto">
            <a:xfrm flipH="1">
              <a:off x="4032" y="1037"/>
              <a:ext cx="1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lIns="24748" tIns="12373" rIns="24748" bIns="12373">
              <a:spAutoFit/>
            </a:bodyPr>
            <a:lstStyle/>
            <a:p>
              <a:endParaRPr lang="en-US"/>
            </a:p>
          </p:txBody>
        </p:sp>
        <p:sp>
          <p:nvSpPr>
            <p:cNvPr id="21530" name="Line 24"/>
            <p:cNvSpPr>
              <a:spLocks noChangeShapeType="1"/>
            </p:cNvSpPr>
            <p:nvPr/>
          </p:nvSpPr>
          <p:spPr bwMode="auto">
            <a:xfrm>
              <a:off x="3816" y="1037"/>
              <a:ext cx="1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 wrap="none" lIns="24748" tIns="12373" rIns="24748" bIns="12373">
              <a:spAutoFit/>
            </a:bodyPr>
            <a:lstStyle/>
            <a:p>
              <a:endParaRPr lang="en-US"/>
            </a:p>
          </p:txBody>
        </p:sp>
        <p:sp>
          <p:nvSpPr>
            <p:cNvPr id="21531" name="Text Box 25"/>
            <p:cNvSpPr txBox="1">
              <a:spLocks noChangeArrowheads="1"/>
            </p:cNvSpPr>
            <p:nvPr/>
          </p:nvSpPr>
          <p:spPr bwMode="auto">
            <a:xfrm>
              <a:off x="3419" y="720"/>
              <a:ext cx="456" cy="17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24748" tIns="12373" rIns="24748" bIns="12373">
              <a:spAutoFit/>
            </a:bodyPr>
            <a:lstStyle/>
            <a:p>
              <a:pPr algn="ctr" defTabSz="247650">
                <a:lnSpc>
                  <a:spcPct val="90000"/>
                </a:lnSpc>
              </a:pPr>
              <a:r>
                <a:rPr lang="en-US" sz="900"/>
                <a:t>In-situ</a:t>
              </a:r>
            </a:p>
            <a:p>
              <a:pPr algn="ctr" defTabSz="247650">
                <a:lnSpc>
                  <a:spcPct val="90000"/>
                </a:lnSpc>
              </a:pPr>
              <a:r>
                <a:rPr lang="en-US" sz="900"/>
                <a:t>Observations</a:t>
              </a:r>
            </a:p>
          </p:txBody>
        </p:sp>
        <p:sp>
          <p:nvSpPr>
            <p:cNvPr id="21532" name="Text Box 26"/>
            <p:cNvSpPr txBox="1">
              <a:spLocks noChangeArrowheads="1"/>
            </p:cNvSpPr>
            <p:nvPr/>
          </p:nvSpPr>
          <p:spPr bwMode="auto">
            <a:xfrm>
              <a:off x="3963" y="924"/>
              <a:ext cx="10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4748" tIns="12373" rIns="24748" bIns="12373">
              <a:spAutoFit/>
            </a:bodyPr>
            <a:lstStyle/>
            <a:p>
              <a:pPr defTabSz="247650" eaLnBrk="0" hangingPunct="0"/>
              <a:r>
                <a:rPr lang="en-US" b="1"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21533" name="Text Box 27"/>
            <p:cNvSpPr txBox="1">
              <a:spLocks noChangeArrowheads="1"/>
            </p:cNvSpPr>
            <p:nvPr/>
          </p:nvSpPr>
          <p:spPr bwMode="auto">
            <a:xfrm>
              <a:off x="4039" y="792"/>
              <a:ext cx="564" cy="1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24748" tIns="12373" rIns="24748" bIns="12373">
              <a:spAutoFit/>
            </a:bodyPr>
            <a:lstStyle/>
            <a:p>
              <a:pPr algn="ctr" defTabSz="247650"/>
              <a:r>
                <a:rPr lang="en-US" sz="900"/>
                <a:t>Remote Sensing</a:t>
              </a:r>
            </a:p>
          </p:txBody>
        </p:sp>
        <p:pic>
          <p:nvPicPr>
            <p:cNvPr id="21534" name="Picture 28" descr="ls5tm3s-25jul1994-36-22-dg14"/>
            <p:cNvPicPr>
              <a:picLocks noChangeAspect="1" noChangeArrowheads="1"/>
            </p:cNvPicPr>
            <p:nvPr/>
          </p:nvPicPr>
          <p:blipFill>
            <a:blip r:embed="rId10"/>
            <a:srcRect l="6477" t="2934" r="9230"/>
            <a:stretch>
              <a:fillRect/>
            </a:stretch>
          </p:blipFill>
          <p:spPr bwMode="auto">
            <a:xfrm>
              <a:off x="4182" y="1099"/>
              <a:ext cx="439" cy="58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21535" name="Picture 29" descr="ls5tm3s-22jun1984-33-21-dg16"/>
            <p:cNvPicPr>
              <a:picLocks noChangeAspect="1" noChangeArrowheads="1"/>
            </p:cNvPicPr>
            <p:nvPr/>
          </p:nvPicPr>
          <p:blipFill>
            <a:blip r:embed="rId11"/>
            <a:srcRect l="7594" r="7594"/>
            <a:stretch>
              <a:fillRect/>
            </a:stretch>
          </p:blipFill>
          <p:spPr bwMode="auto">
            <a:xfrm>
              <a:off x="4378" y="1247"/>
              <a:ext cx="378" cy="38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1536" name="Rectangle 30"/>
            <p:cNvSpPr>
              <a:spLocks noChangeAspect="1" noChangeArrowheads="1"/>
            </p:cNvSpPr>
            <p:nvPr/>
          </p:nvSpPr>
          <p:spPr bwMode="auto">
            <a:xfrm>
              <a:off x="4143" y="883"/>
              <a:ext cx="363" cy="267"/>
            </a:xfrm>
            <a:prstGeom prst="rect">
              <a:avLst/>
            </a:prstGeom>
            <a:gradFill rotWithShape="0">
              <a:gsLst>
                <a:gs pos="0">
                  <a:srgbClr val="02CA4E"/>
                </a:gs>
                <a:gs pos="100000">
                  <a:srgbClr val="001909"/>
                </a:gs>
              </a:gsLst>
              <a:lin ang="5400000" scaled="1"/>
            </a:gra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4748" tIns="12373" rIns="24748" bIns="12373">
              <a:spAutoFit/>
            </a:bodyPr>
            <a:lstStyle/>
            <a:p>
              <a:endParaRPr lang="en-US"/>
            </a:p>
          </p:txBody>
        </p:sp>
        <p:grpSp>
          <p:nvGrpSpPr>
            <p:cNvPr id="21537" name="Group 31"/>
            <p:cNvGrpSpPr>
              <a:grpSpLocks/>
            </p:cNvGrpSpPr>
            <p:nvPr/>
          </p:nvGrpSpPr>
          <p:grpSpPr bwMode="auto">
            <a:xfrm>
              <a:off x="4190" y="903"/>
              <a:ext cx="288" cy="239"/>
              <a:chOff x="4107" y="2206"/>
              <a:chExt cx="288" cy="239"/>
            </a:xfrm>
          </p:grpSpPr>
          <p:sp>
            <p:nvSpPr>
              <p:cNvPr id="21546" name="Rectangle 32"/>
              <p:cNvSpPr>
                <a:spLocks noChangeArrowheads="1"/>
              </p:cNvSpPr>
              <p:nvPr/>
            </p:nvSpPr>
            <p:spPr bwMode="auto">
              <a:xfrm>
                <a:off x="4107" y="2298"/>
                <a:ext cx="28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24748" tIns="12373" rIns="24748" bIns="12373">
                <a:spAutoFit/>
              </a:bodyPr>
              <a:lstStyle/>
              <a:p>
                <a:pPr algn="ctr" defTabSz="247650" eaLnBrk="0" hangingPunct="0">
                  <a:spcBef>
                    <a:spcPct val="50000"/>
                  </a:spcBef>
                </a:pPr>
                <a:r>
                  <a:rPr 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LAI/fPAR  NPP</a:t>
                </a:r>
              </a:p>
            </p:txBody>
          </p:sp>
          <p:pic>
            <p:nvPicPr>
              <p:cNvPr id="21547" name="Picture 33" descr="na01441_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175" y="2206"/>
                <a:ext cx="6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8" name="Picture 34" descr="na00864_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290" y="2351"/>
                <a:ext cx="10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9" name="Picture 35" descr="na01441_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303" y="2219"/>
                <a:ext cx="6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38" name="Picture 36" descr="BobCook7_8Apr00"/>
            <p:cNvPicPr>
              <a:picLocks noChangeAspect="1" noChangeArrowheads="1"/>
            </p:cNvPicPr>
            <p:nvPr/>
          </p:nvPicPr>
          <p:blipFill>
            <a:blip r:embed="rId14"/>
            <a:srcRect l="26370" r="23936" b="20833"/>
            <a:stretch>
              <a:fillRect/>
            </a:stretch>
          </p:blipFill>
          <p:spPr bwMode="auto">
            <a:xfrm>
              <a:off x="3484" y="1236"/>
              <a:ext cx="452" cy="396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1539" name="Group 37"/>
            <p:cNvGrpSpPr>
              <a:grpSpLocks/>
            </p:cNvGrpSpPr>
            <p:nvPr/>
          </p:nvGrpSpPr>
          <p:grpSpPr bwMode="auto">
            <a:xfrm>
              <a:off x="3484" y="883"/>
              <a:ext cx="363" cy="267"/>
              <a:chOff x="4165" y="2071"/>
              <a:chExt cx="363" cy="267"/>
            </a:xfrm>
          </p:grpSpPr>
          <p:sp>
            <p:nvSpPr>
              <p:cNvPr id="21540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165" y="2071"/>
                <a:ext cx="363" cy="267"/>
              </a:xfrm>
              <a:prstGeom prst="rect">
                <a:avLst/>
              </a:prstGeom>
              <a:gradFill rotWithShape="0">
                <a:gsLst>
                  <a:gs pos="0">
                    <a:srgbClr val="02C84D"/>
                  </a:gs>
                  <a:gs pos="100000">
                    <a:srgbClr val="013514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24748" tIns="12373" rIns="24748" bIns="12373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41" name="Text Box 39"/>
              <p:cNvSpPr txBox="1">
                <a:spLocks noChangeArrowheads="1"/>
              </p:cNvSpPr>
              <p:nvPr/>
            </p:nvSpPr>
            <p:spPr bwMode="auto">
              <a:xfrm>
                <a:off x="4263" y="2176"/>
                <a:ext cx="210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4748" tIns="12373" rIns="24748" bIns="12373">
                <a:spAutoFit/>
              </a:bodyPr>
              <a:lstStyle/>
              <a:p>
                <a:pPr algn="ctr" defTabSz="247650" eaLnBrk="0" hangingPunct="0"/>
                <a:r>
                  <a:rPr 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LAI/fPAR</a:t>
                </a:r>
              </a:p>
              <a:p>
                <a:pPr algn="ctr" defTabSz="247650" eaLnBrk="0" hangingPunct="0"/>
                <a:r>
                  <a:rPr lang="en-US" sz="500" b="1">
                    <a:solidFill>
                      <a:schemeClr val="bg1"/>
                    </a:solidFill>
                    <a:latin typeface="Times New Roman" pitchFamily="18" charset="0"/>
                  </a:rPr>
                  <a:t>NPP</a:t>
                </a:r>
              </a:p>
            </p:txBody>
          </p:sp>
          <p:pic>
            <p:nvPicPr>
              <p:cNvPr id="21542" name="Picture 40" descr="na01441_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236" y="2246"/>
                <a:ext cx="68" cy="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3" name="Picture 41" descr="na01441_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191" y="2137"/>
                <a:ext cx="6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4" name="Picture 42" descr="na01441_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280" y="2097"/>
                <a:ext cx="68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45" name="Picture 43" descr="na00864_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4407" y="2097"/>
                <a:ext cx="105" cy="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512" name="Picture 44" descr="cdr_figure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9800" y="3657600"/>
            <a:ext cx="289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45"/>
          <p:cNvSpPr txBox="1">
            <a:spLocks noChangeArrowheads="1"/>
          </p:cNvSpPr>
          <p:nvPr/>
        </p:nvSpPr>
        <p:spPr bwMode="auto">
          <a:xfrm>
            <a:off x="7643813" y="3798888"/>
            <a:ext cx="92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>
              <a:latin typeface="Verdana" pitchFamily="34" charset="0"/>
            </a:endParaRPr>
          </a:p>
        </p:txBody>
      </p:sp>
      <p:sp>
        <p:nvSpPr>
          <p:cNvPr id="21514" name="Rectangle 46"/>
          <p:cNvSpPr>
            <a:spLocks noChangeArrowheads="1"/>
          </p:cNvSpPr>
          <p:nvPr/>
        </p:nvSpPr>
        <p:spPr bwMode="auto">
          <a:xfrm>
            <a:off x="7527925" y="3700463"/>
            <a:ext cx="1573213" cy="7667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Text Box 47"/>
          <p:cNvSpPr txBox="1">
            <a:spLocks noChangeArrowheads="1"/>
          </p:cNvSpPr>
          <p:nvPr/>
        </p:nvSpPr>
        <p:spPr bwMode="auto">
          <a:xfrm>
            <a:off x="7672388" y="3657600"/>
            <a:ext cx="1150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Center Pixel</a:t>
            </a:r>
          </a:p>
        </p:txBody>
      </p:sp>
      <p:sp>
        <p:nvSpPr>
          <p:cNvPr id="21516" name="Rectangle 48"/>
          <p:cNvSpPr>
            <a:spLocks noChangeArrowheads="1"/>
          </p:cNvSpPr>
          <p:nvPr/>
        </p:nvSpPr>
        <p:spPr bwMode="auto">
          <a:xfrm>
            <a:off x="7643813" y="3767138"/>
            <a:ext cx="47625" cy="4921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7686675" y="3863975"/>
            <a:ext cx="1390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Mean Value of Pixels</a:t>
            </a:r>
          </a:p>
        </p:txBody>
      </p:sp>
      <p:sp>
        <p:nvSpPr>
          <p:cNvPr id="21518" name="Rectangle 50"/>
          <p:cNvSpPr>
            <a:spLocks noChangeArrowheads="1"/>
          </p:cNvSpPr>
          <p:nvPr/>
        </p:nvSpPr>
        <p:spPr bwMode="auto">
          <a:xfrm>
            <a:off x="7646988" y="3956050"/>
            <a:ext cx="47625" cy="47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Text Box 51"/>
          <p:cNvSpPr txBox="1">
            <a:spLocks noChangeArrowheads="1"/>
          </p:cNvSpPr>
          <p:nvPr/>
        </p:nvSpPr>
        <p:spPr bwMode="auto">
          <a:xfrm>
            <a:off x="7686675" y="4051300"/>
            <a:ext cx="145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Percent of Pixels that meet QC Criteria</a:t>
            </a:r>
          </a:p>
        </p:txBody>
      </p:sp>
      <p:sp>
        <p:nvSpPr>
          <p:cNvPr id="21520" name="Rectangle 52"/>
          <p:cNvSpPr>
            <a:spLocks noChangeArrowheads="1"/>
          </p:cNvSpPr>
          <p:nvPr/>
        </p:nvSpPr>
        <p:spPr bwMode="auto">
          <a:xfrm>
            <a:off x="7651750" y="4159250"/>
            <a:ext cx="47625" cy="476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Text Box 53"/>
          <p:cNvSpPr txBox="1">
            <a:spLocks noChangeArrowheads="1"/>
          </p:cNvSpPr>
          <p:nvPr/>
        </p:nvSpPr>
        <p:spPr bwMode="auto">
          <a:xfrm>
            <a:off x="4676775" y="294481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Field Campaigns</a:t>
            </a:r>
          </a:p>
        </p:txBody>
      </p:sp>
      <p:sp>
        <p:nvSpPr>
          <p:cNvPr id="21522" name="Text Box 54"/>
          <p:cNvSpPr txBox="1">
            <a:spLocks noChangeArrowheads="1"/>
          </p:cNvSpPr>
          <p:nvPr/>
        </p:nvSpPr>
        <p:spPr bwMode="auto">
          <a:xfrm>
            <a:off x="7405688" y="312420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Validation</a:t>
            </a:r>
          </a:p>
        </p:txBody>
      </p:sp>
      <p:sp>
        <p:nvSpPr>
          <p:cNvPr id="21523" name="Text Box 55"/>
          <p:cNvSpPr txBox="1">
            <a:spLocks noChangeArrowheads="1"/>
          </p:cNvSpPr>
          <p:nvPr/>
        </p:nvSpPr>
        <p:spPr bwMode="auto">
          <a:xfrm>
            <a:off x="6324600" y="6172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MODIS Land Product Subsets (NDVI)</a:t>
            </a:r>
          </a:p>
        </p:txBody>
      </p:sp>
      <p:sp>
        <p:nvSpPr>
          <p:cNvPr id="21524" name="Text Box 56"/>
          <p:cNvSpPr txBox="1">
            <a:spLocks noChangeArrowheads="1"/>
          </p:cNvSpPr>
          <p:nvPr/>
        </p:nvSpPr>
        <p:spPr bwMode="auto">
          <a:xfrm>
            <a:off x="228600" y="63817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MODIS Land Cover Displayed in Google Earth</a:t>
            </a:r>
          </a:p>
        </p:txBody>
      </p:sp>
      <p:pic>
        <p:nvPicPr>
          <p:cNvPr id="21525" name="Picture 57"/>
          <p:cNvPicPr>
            <a:picLocks noChangeAspect="1" noChangeArrowheads="1"/>
          </p:cNvPicPr>
          <p:nvPr/>
        </p:nvPicPr>
        <p:blipFill>
          <a:blip r:embed="rId16"/>
          <a:srcRect l="20625" t="24001" r="20625" b="11000"/>
          <a:stretch>
            <a:fillRect/>
          </a:stretch>
        </p:blipFill>
        <p:spPr bwMode="auto">
          <a:xfrm>
            <a:off x="3048000" y="4503738"/>
            <a:ext cx="2743200" cy="1897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Text Box 58"/>
          <p:cNvSpPr txBox="1">
            <a:spLocks noChangeArrowheads="1"/>
          </p:cNvSpPr>
          <p:nvPr/>
        </p:nvSpPr>
        <p:spPr bwMode="auto">
          <a:xfrm>
            <a:off x="32004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Spatial Data Access Tool      (MODIS Land Cover)</a:t>
            </a:r>
          </a:p>
        </p:txBody>
      </p:sp>
      <p:pic>
        <p:nvPicPr>
          <p:cNvPr id="21527" name="Picture 5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24400" y="3352800"/>
            <a:ext cx="9525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533400" y="1143000"/>
            <a:ext cx="80772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“Missions to Measurements” 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Focus on the long-term parameter rather than the sensor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Fusion/reconcilation across multiple sensors </a:t>
            </a:r>
          </a:p>
          <a:p>
            <a:pPr>
              <a:buFontTx/>
              <a:buChar char="-"/>
            </a:pPr>
            <a:r>
              <a:rPr lang="en-US" sz="2000">
                <a:latin typeface="Calibri" pitchFamily="34" charset="0"/>
              </a:rPr>
              <a:t> Intercalibration across time (e.g. AVHRR – MODIS – VIIRS)</a:t>
            </a:r>
          </a:p>
          <a:p>
            <a:endParaRPr lang="en-US" sz="20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NASA Earth System Data Record</a:t>
            </a:r>
          </a:p>
          <a:p>
            <a:r>
              <a:rPr lang="en-US" sz="2000">
                <a:latin typeface="Calibri" pitchFamily="34" charset="0"/>
              </a:rPr>
              <a:t>An</a:t>
            </a:r>
            <a:r>
              <a:rPr lang="en-US" sz="2000" b="1">
                <a:latin typeface="Calibri" pitchFamily="34" charset="0"/>
              </a:rPr>
              <a:t> </a:t>
            </a:r>
            <a:r>
              <a:rPr lang="en-US" sz="2000">
                <a:latin typeface="Calibri" pitchFamily="34" charset="0"/>
              </a:rPr>
              <a:t>ESDR is defined as a unified and coherent set of observations of a given parameter of the Earth system, which is optimized to meet specific requirements in addressing science questions</a:t>
            </a:r>
            <a:r>
              <a:rPr lang="en-US" sz="2000" b="1">
                <a:latin typeface="Calibri" pitchFamily="34" charset="0"/>
              </a:rPr>
              <a:t>. </a:t>
            </a:r>
          </a:p>
          <a:p>
            <a:endParaRPr lang="en-US" sz="2400" b="1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…Like </a:t>
            </a:r>
            <a:r>
              <a:rPr lang="en-US" sz="2400" b="1">
                <a:latin typeface="Calibri" pitchFamily="34" charset="0"/>
              </a:rPr>
              <a:t>NOAA CDR (Climate Data Record) </a:t>
            </a:r>
            <a:r>
              <a:rPr lang="en-US" sz="2400">
                <a:latin typeface="Calibri" pitchFamily="34" charset="0"/>
              </a:rPr>
              <a:t>but more expansive</a:t>
            </a:r>
          </a:p>
          <a:p>
            <a:r>
              <a:rPr lang="en-US" sz="2000" i="1">
                <a:latin typeface="Calibri" pitchFamily="34" charset="0"/>
              </a:rPr>
              <a:t> 	Fundamental CDR –radiance, reflectance, temperature, backscatter</a:t>
            </a:r>
          </a:p>
          <a:p>
            <a:r>
              <a:rPr lang="en-US" sz="2000" i="1">
                <a:latin typeface="Calibri" pitchFamily="34" charset="0"/>
              </a:rPr>
              <a:t>	Thematic CDR – Earth Science parameter </a:t>
            </a:r>
          </a:p>
          <a:p>
            <a:endParaRPr lang="en-US" sz="2000" b="1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…or</a:t>
            </a:r>
            <a:r>
              <a:rPr lang="en-US" sz="2400" b="1">
                <a:latin typeface="Calibri" pitchFamily="34" charset="0"/>
              </a:rPr>
              <a:t> GCOS ECV (Essential Climate Variable)</a:t>
            </a:r>
          </a:p>
          <a:p>
            <a:endParaRPr lang="en-US" sz="2000" b="1">
              <a:latin typeface="Calibri" pitchFamily="34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676400" y="381000"/>
            <a:ext cx="538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Earth System Data Records (ESDRs)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661988" y="1828800"/>
            <a:ext cx="8482012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River Discharge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Water Use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Global Terrestrial Network for Groundwater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Lake/Reservoir Levels and Volumes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Snow Cover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Glaciers and Ice Caps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Global Terrestrial Network for Permafrost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Albedo and Reflectance Anisotropy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Land Cover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Fraction of Absorbed Photosynthetically Active Radiation (fPAR)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 Leaf Area Index (LAI)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Biomass</a:t>
            </a:r>
          </a:p>
          <a:p>
            <a:pPr marL="342900" indent="-342900">
              <a:buFontTx/>
              <a:buAutoNum type="arabicPeriod"/>
            </a:pPr>
            <a:r>
              <a:rPr lang="en-US" sz="2400">
                <a:latin typeface="Calibri" pitchFamily="34" charset="0"/>
              </a:rPr>
              <a:t>Fire Disturbance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57200" y="381000"/>
            <a:ext cx="79248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GCOS/GTOS Terrestrial ECVS</a:t>
            </a:r>
          </a:p>
          <a:p>
            <a:r>
              <a:rPr lang="en-US">
                <a:latin typeface="Calibri" pitchFamily="34" charset="0"/>
              </a:rPr>
              <a:t>“These … ECVs were originally identified in the implementation plan developed by GCOS and its partners as the observations that are currently feasible for global implementation, and have a high impact on the requirements of the UNFCCC”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2930</Words>
  <Application>Microsoft Macintosh PowerPoint</Application>
  <PresentationFormat>On-screen Show (4:3)</PresentationFormat>
  <Paragraphs>493</Paragraphs>
  <Slides>27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Data and methods</vt:lpstr>
      <vt:lpstr>ESDR Products and objectives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 Terrestrial Surface Climate Data Record for Global Change Studies</dc:title>
  <dc:creator>eric</dc:creator>
  <cp:lastModifiedBy>Demo</cp:lastModifiedBy>
  <cp:revision>83</cp:revision>
  <cp:lastPrinted>2010-03-08T19:42:10Z</cp:lastPrinted>
  <dcterms:created xsi:type="dcterms:W3CDTF">2010-03-16T15:02:45Z</dcterms:created>
  <dcterms:modified xsi:type="dcterms:W3CDTF">2010-03-16T15:06:08Z</dcterms:modified>
</cp:coreProperties>
</file>