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slides/slide2.xml" ContentType="application/vnd.openxmlformats-officedocument.presentationml.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docProps/app.xml" ContentType="application/vnd.openxmlformats-officedocument.extended-properties+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s/slide3.xml" ContentType="application/vnd.openxmlformats-officedocument.presentationml.slide+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Default Extension="png" ContentType="image/png"/>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viewProps.xml" ContentType="application/vnd.openxmlformats-officedocument.presentationml.viewProps+xml"/>
  <Default Extension="tiff" ContentType="image/tiff"/>
  <Override PartName="/ppt/slideMasters/slideMaster1.xml" ContentType="application/vnd.openxmlformats-officedocument.presentationml.slideMaster+xml"/>
  <Override PartName="/docProps/core.xml" ContentType="application/vnd.openxmlformats-package.core-properties+xml"/>
  <Default Extension="bin" ContentType="application/vnd.openxmlformats-officedocument.presentationml.printerSettings"/>
  <Default Extension="rels" ContentType="application/vnd.openxmlformats-package.relationship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
  </p:notesMasterIdLst>
  <p:sldIdLst>
    <p:sldId id="257" r:id="rId2"/>
    <p:sldId id="258" r:id="rId3"/>
    <p:sldId id="259" r:id="rId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17" d="100"/>
          <a:sy n="117" d="100"/>
        </p:scale>
        <p:origin x="0" y="-2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4" Type="http://schemas.openxmlformats.org/officeDocument/2006/relationships/slide" Target="slides/slide3.xml"/><Relationship Id="rId10" Type="http://schemas.openxmlformats.org/officeDocument/2006/relationships/tableStyles" Target="tableStyles.xml"/><Relationship Id="rId5" Type="http://schemas.openxmlformats.org/officeDocument/2006/relationships/notesMaster" Target="notesMasters/notesMaster1.xml"/><Relationship Id="rId7"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9" Type="http://schemas.openxmlformats.org/officeDocument/2006/relationships/theme" Target="theme/theme1.xml"/><Relationship Id="rId3" Type="http://schemas.openxmlformats.org/officeDocument/2006/relationships/slide" Target="slides/slide2.xml"/><Relationship Id="rId6"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65B2E8-A077-594F-BCB6-2104DE396EF9}" type="datetimeFigureOut">
              <a:rPr lang="en-US" smtClean="0"/>
              <a:pPr/>
              <a:t>3/11/10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8DFDE2-52D3-F543-84D9-305068AEC66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a:ln>
            <a:solidFill>
              <a:srgbClr val="000000"/>
            </a:solidFill>
            <a:miter lim="800000"/>
            <a:headEnd/>
            <a:tailEnd/>
          </a:ln>
        </p:spPr>
        <p:txBody>
          <a:bodyPr/>
          <a:lstStyle/>
          <a:p>
            <a:pPr>
              <a:spcBef>
                <a:spcPct val="0"/>
              </a:spcBef>
            </a:pPr>
            <a:r>
              <a:rPr lang="en-US" sz="2400" smtClean="0">
                <a:latin typeface="Arial" pitchFamily="-111" charset="0"/>
                <a:ea typeface="ＭＳ Ｐゴシック" pitchFamily="-111" charset="-128"/>
                <a:cs typeface="ＭＳ Ｐゴシック" pitchFamily="-111" charset="-128"/>
              </a:rPr>
              <a:t>During the COP-15 climate talks, my colleague Ray Weiss and I made the case in a news conference for improvements in verification technology, which as I mentioned earlier is an issue on which Ray has been raising awareness for the past few years. A few days after our talk, verification emerged as one of the main points of contention between the United States, which wanted to monitor the emissions of other countries independently, and China, which in so many words told it to buzz off. About the same time this exchange was going, BBC Radio was interviewing Ray during its morning rush hour program and the story exploded from there. We were wondering when people were going to catch up.</a:t>
            </a:r>
          </a:p>
        </p:txBody>
      </p:sp>
      <p:sp>
        <p:nvSpPr>
          <p:cNvPr id="6246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1A304942-D19C-794F-999C-97EABE05EFBF}" type="slidenum">
              <a:rPr lang="en-US" sz="1200">
                <a:latin typeface="Calibri" pitchFamily="-111" charset="0"/>
              </a:rPr>
              <a:pPr algn="r"/>
              <a:t>1</a:t>
            </a:fld>
            <a:endParaRPr lang="en-US" sz="1200">
              <a:latin typeface="Calibri" pitchFamily="-111"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a:ln>
            <a:solidFill>
              <a:srgbClr val="000000"/>
            </a:solidFill>
            <a:miter lim="800000"/>
            <a:headEnd/>
            <a:tailEnd/>
          </a:ln>
        </p:spPr>
        <p:txBody>
          <a:bodyPr/>
          <a:lstStyle/>
          <a:p>
            <a:pPr>
              <a:spcBef>
                <a:spcPct val="0"/>
              </a:spcBef>
            </a:pPr>
            <a:r>
              <a:rPr lang="en-US" sz="2400" dirty="0" smtClean="0">
                <a:latin typeface="Arial" pitchFamily="-111" charset="0"/>
                <a:ea typeface="ＭＳ Ｐゴシック" pitchFamily="-111" charset="-128"/>
                <a:cs typeface="ＭＳ Ｐゴシック" pitchFamily="-111" charset="-128"/>
              </a:rPr>
              <a:t>Ocean</a:t>
            </a:r>
            <a:r>
              <a:rPr lang="en-US" sz="2400" baseline="0" dirty="0" smtClean="0">
                <a:latin typeface="Arial" pitchFamily="-111" charset="0"/>
                <a:ea typeface="ＭＳ Ｐゴシック" pitchFamily="-111" charset="-128"/>
                <a:cs typeface="ＭＳ Ｐゴシック" pitchFamily="-111" charset="-128"/>
              </a:rPr>
              <a:t> acidification finally got the attention it deserved at COP15 – at least from the media.</a:t>
            </a:r>
            <a:endParaRPr lang="en-US" sz="2400" dirty="0" smtClean="0">
              <a:latin typeface="Arial" pitchFamily="-111" charset="0"/>
              <a:ea typeface="ＭＳ Ｐゴシック" pitchFamily="-111" charset="-128"/>
              <a:cs typeface="ＭＳ Ｐゴシック" pitchFamily="-111" charset="-128"/>
            </a:endParaRPr>
          </a:p>
        </p:txBody>
      </p:sp>
      <p:sp>
        <p:nvSpPr>
          <p:cNvPr id="6246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1A304942-D19C-794F-999C-97EABE05EFBF}" type="slidenum">
              <a:rPr lang="en-US" sz="1200">
                <a:latin typeface="Calibri" pitchFamily="-111" charset="0"/>
              </a:rPr>
              <a:pPr algn="r"/>
              <a:t>2</a:t>
            </a:fld>
            <a:endParaRPr lang="en-US" sz="1200">
              <a:latin typeface="Calibri" pitchFamily="-111"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a:ln>
            <a:solidFill>
              <a:srgbClr val="000000"/>
            </a:solidFill>
            <a:miter lim="800000"/>
            <a:headEnd/>
            <a:tailEnd/>
          </a:ln>
        </p:spPr>
        <p:txBody>
          <a:bodyPr/>
          <a:lstStyle/>
          <a:p>
            <a:pPr>
              <a:spcBef>
                <a:spcPct val="0"/>
              </a:spcBef>
            </a:pPr>
            <a:r>
              <a:rPr lang="en-US" sz="2400" baseline="0" dirty="0" smtClean="0">
                <a:latin typeface="Arial" pitchFamily="-111" charset="0"/>
                <a:ea typeface="ＭＳ Ｐゴシック" pitchFamily="-111" charset="-128"/>
                <a:cs typeface="ＭＳ Ｐゴシック" pitchFamily="-111" charset="-128"/>
              </a:rPr>
              <a:t>COP15 delegates arrived to the conference to find to a special edition of the International Herald Tribune entitled “The Business of Green” distributed widely in hotels and other venues. Featured prominently was the work of Scripps’ Ram </a:t>
            </a:r>
            <a:r>
              <a:rPr lang="en-US" sz="2400" baseline="0" dirty="0" err="1" smtClean="0">
                <a:latin typeface="Arial" pitchFamily="-111" charset="0"/>
                <a:ea typeface="ＭＳ Ｐゴシック" pitchFamily="-111" charset="-128"/>
                <a:cs typeface="ＭＳ Ｐゴシック" pitchFamily="-111" charset="-128"/>
              </a:rPr>
              <a:t>Ramanathan</a:t>
            </a:r>
            <a:r>
              <a:rPr lang="en-US" sz="2400" baseline="0" dirty="0" smtClean="0">
                <a:latin typeface="Arial" pitchFamily="-111" charset="0"/>
                <a:ea typeface="ＭＳ Ｐゴシック" pitchFamily="-111" charset="-128"/>
                <a:cs typeface="ＭＳ Ｐゴシック" pitchFamily="-111" charset="-128"/>
              </a:rPr>
              <a:t>, who is measuring the atmospheric effects of soot removal on increasingly large scales. Ram’s Project Surya is providing the means to clean the air by replacing the crude </a:t>
            </a:r>
            <a:r>
              <a:rPr lang="en-US" sz="2400" baseline="0" dirty="0" err="1" smtClean="0">
                <a:latin typeface="Arial" pitchFamily="-111" charset="0"/>
                <a:ea typeface="ＭＳ Ｐゴシック" pitchFamily="-111" charset="-128"/>
                <a:cs typeface="ＭＳ Ｐゴシック" pitchFamily="-111" charset="-128"/>
              </a:rPr>
              <a:t>cookstoves</a:t>
            </a:r>
            <a:r>
              <a:rPr lang="en-US" sz="2400" baseline="0" dirty="0" smtClean="0">
                <a:latin typeface="Arial" pitchFamily="-111" charset="0"/>
                <a:ea typeface="ＭＳ Ｐゴシック" pitchFamily="-111" charset="-128"/>
                <a:cs typeface="ＭＳ Ｐゴシック" pitchFamily="-111" charset="-128"/>
              </a:rPr>
              <a:t> used by many of India’s poor with high-efficiency alternatives.</a:t>
            </a:r>
            <a:endParaRPr lang="en-US" sz="2400" dirty="0" smtClean="0">
              <a:latin typeface="Arial" pitchFamily="-111" charset="0"/>
              <a:ea typeface="ＭＳ Ｐゴシック" pitchFamily="-111" charset="-128"/>
              <a:cs typeface="ＭＳ Ｐゴシック" pitchFamily="-111" charset="-128"/>
            </a:endParaRPr>
          </a:p>
        </p:txBody>
      </p:sp>
      <p:sp>
        <p:nvSpPr>
          <p:cNvPr id="6246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1A304942-D19C-794F-999C-97EABE05EFBF}" type="slidenum">
              <a:rPr lang="en-US" sz="1200">
                <a:latin typeface="Calibri" pitchFamily="-111" charset="0"/>
              </a:rPr>
              <a:pPr algn="r"/>
              <a:t>3</a:t>
            </a:fld>
            <a:endParaRPr lang="en-US" sz="1200">
              <a:latin typeface="Calibri" pitchFamily="-11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1D423C-9DC8-014A-8806-8008E43C671E}" type="datetimeFigureOut">
              <a:rPr lang="en-US" smtClean="0"/>
              <a:pPr/>
              <a:t>3/11/10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3A573-B00F-C942-8D0E-0B05455DDA7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D423C-9DC8-014A-8806-8008E43C671E}" type="datetimeFigureOut">
              <a:rPr lang="en-US" smtClean="0"/>
              <a:pPr/>
              <a:t>3/11/10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3A573-B00F-C942-8D0E-0B05455DDA7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D423C-9DC8-014A-8806-8008E43C671E}" type="datetimeFigureOut">
              <a:rPr lang="en-US" smtClean="0"/>
              <a:pPr/>
              <a:t>3/11/10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3A573-B00F-C942-8D0E-0B05455DDA7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D423C-9DC8-014A-8806-8008E43C671E}" type="datetimeFigureOut">
              <a:rPr lang="en-US" smtClean="0"/>
              <a:pPr/>
              <a:t>3/11/10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3A573-B00F-C942-8D0E-0B05455DDA7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1D423C-9DC8-014A-8806-8008E43C671E}" type="datetimeFigureOut">
              <a:rPr lang="en-US" smtClean="0"/>
              <a:pPr/>
              <a:t>3/11/10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3A573-B00F-C942-8D0E-0B05455DDA7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1D423C-9DC8-014A-8806-8008E43C671E}" type="datetimeFigureOut">
              <a:rPr lang="en-US" smtClean="0"/>
              <a:pPr/>
              <a:t>3/11/10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3A573-B00F-C942-8D0E-0B05455DDA7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1D423C-9DC8-014A-8806-8008E43C671E}" type="datetimeFigureOut">
              <a:rPr lang="en-US" smtClean="0"/>
              <a:pPr/>
              <a:t>3/11/10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73A573-B00F-C942-8D0E-0B05455DDA7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1D423C-9DC8-014A-8806-8008E43C671E}" type="datetimeFigureOut">
              <a:rPr lang="en-US" smtClean="0"/>
              <a:pPr/>
              <a:t>3/11/10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73A573-B00F-C942-8D0E-0B05455DDA7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1D423C-9DC8-014A-8806-8008E43C671E}" type="datetimeFigureOut">
              <a:rPr lang="en-US" smtClean="0"/>
              <a:pPr/>
              <a:t>3/11/10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73A573-B00F-C942-8D0E-0B05455DDA7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1D423C-9DC8-014A-8806-8008E43C671E}" type="datetimeFigureOut">
              <a:rPr lang="en-US" smtClean="0"/>
              <a:pPr/>
              <a:t>3/11/10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3A573-B00F-C942-8D0E-0B05455DDA7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1D423C-9DC8-014A-8806-8008E43C671E}" type="datetimeFigureOut">
              <a:rPr lang="en-US" smtClean="0"/>
              <a:pPr/>
              <a:t>3/11/10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3A573-B00F-C942-8D0E-0B05455DDA7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D423C-9DC8-014A-8806-8008E43C671E}" type="datetimeFigureOut">
              <a:rPr lang="en-US" smtClean="0"/>
              <a:pPr/>
              <a:t>3/11/10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73A573-B00F-C942-8D0E-0B05455DDA7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media/image4.pn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4" Type="http://schemas.openxmlformats.org/officeDocument/2006/relationships/image" Target="../media/image6.jpeg"/><Relationship Id="rId5" Type="http://schemas.openxmlformats.org/officeDocument/2006/relationships/image" Target="../media/image7.jpeg"/><Relationship Id="rId7"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 Id="rId9" Type="http://schemas.openxmlformats.org/officeDocument/2006/relationships/image" Target="../media/image11.jpeg"/><Relationship Id="rId3" Type="http://schemas.openxmlformats.org/officeDocument/2006/relationships/image" Target="../media/image5.jpeg"/><Relationship Id="rId6" Type="http://schemas.openxmlformats.org/officeDocument/2006/relationships/image" Target="../media/image8.png"/></Relationships>
</file>

<file path=ppt/slides/_rels/slide3.xml.rels><?xml version="1.0" encoding="UTF-8" standalone="yes"?>
<Relationships xmlns="http://schemas.openxmlformats.org/package/2006/relationships"><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eg"/><Relationship Id="rId5"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8" descr="Picture 5.png"/>
          <p:cNvPicPr>
            <a:picLocks/>
          </p:cNvPicPr>
          <p:nvPr/>
        </p:nvPicPr>
        <p:blipFill>
          <a:blip r:embed="rId3"/>
          <a:srcRect/>
          <a:stretch>
            <a:fillRect/>
          </a:stretch>
        </p:blipFill>
        <p:spPr bwMode="auto">
          <a:xfrm rot="1763759">
            <a:off x="6003925" y="1423988"/>
            <a:ext cx="3308350" cy="3517900"/>
          </a:xfrm>
          <a:prstGeom prst="rect">
            <a:avLst/>
          </a:prstGeom>
          <a:noFill/>
          <a:ln w="9525">
            <a:noFill/>
            <a:miter lim="800000"/>
            <a:headEnd/>
            <a:tailEnd/>
          </a:ln>
        </p:spPr>
      </p:pic>
      <p:sp>
        <p:nvSpPr>
          <p:cNvPr id="24579" name="Text Box 7"/>
          <p:cNvSpPr txBox="1">
            <a:spLocks noChangeArrowheads="1"/>
          </p:cNvSpPr>
          <p:nvPr/>
        </p:nvSpPr>
        <p:spPr bwMode="auto">
          <a:xfrm>
            <a:off x="76200" y="257175"/>
            <a:ext cx="8991600" cy="1449388"/>
          </a:xfrm>
          <a:prstGeom prst="rect">
            <a:avLst/>
          </a:prstGeom>
          <a:noFill/>
          <a:ln w="9525">
            <a:noFill/>
            <a:miter lim="800000"/>
            <a:headEnd/>
            <a:tailEnd/>
          </a:ln>
        </p:spPr>
        <p:txBody>
          <a:bodyPr>
            <a:prstTxWarp prst="textNoShape">
              <a:avLst/>
            </a:prstTxWarp>
            <a:spAutoFit/>
          </a:bodyPr>
          <a:lstStyle/>
          <a:p>
            <a:pPr>
              <a:lnSpc>
                <a:spcPct val="80000"/>
              </a:lnSpc>
              <a:spcBef>
                <a:spcPct val="50000"/>
              </a:spcBef>
              <a:defRPr/>
            </a:pPr>
            <a:r>
              <a:rPr lang="en-US" sz="5400" b="1">
                <a:solidFill>
                  <a:schemeClr val="tx2"/>
                </a:solidFill>
                <a:effectLst>
                  <a:outerShdw blurRad="38100" dist="38100" dir="2700000" algn="tl">
                    <a:srgbClr val="DDDDDD"/>
                  </a:outerShdw>
                </a:effectLst>
              </a:rPr>
              <a:t>The</a:t>
            </a:r>
            <a:r>
              <a:rPr lang="en-US" sz="5400" b="1" smtClean="0">
                <a:solidFill>
                  <a:schemeClr val="tx2"/>
                </a:solidFill>
                <a:effectLst>
                  <a:outerShdw blurRad="38100" dist="38100" dir="2700000" algn="tl">
                    <a:srgbClr val="DDDDDD"/>
                  </a:outerShdw>
                </a:effectLst>
              </a:rPr>
              <a:t> Sleeper </a:t>
            </a:r>
            <a:r>
              <a:rPr lang="en-US" sz="5400" b="1" dirty="0">
                <a:solidFill>
                  <a:schemeClr val="tx2"/>
                </a:solidFill>
                <a:effectLst>
                  <a:outerShdw blurRad="38100" dist="38100" dir="2700000" algn="tl">
                    <a:srgbClr val="DDDDDD"/>
                  </a:outerShdw>
                </a:effectLst>
              </a:rPr>
              <a:t>Issue of Copenhagen</a:t>
            </a:r>
            <a:endParaRPr lang="en-US" sz="5400" b="1" dirty="0">
              <a:solidFill>
                <a:srgbClr val="435F7D"/>
              </a:solidFill>
              <a:ea typeface="Arial" pitchFamily="-111" charset="0"/>
              <a:cs typeface="Arial" pitchFamily="-111" charset="0"/>
            </a:endParaRPr>
          </a:p>
        </p:txBody>
      </p:sp>
      <p:sp>
        <p:nvSpPr>
          <p:cNvPr id="15" name="TextBox 14"/>
          <p:cNvSpPr txBox="1"/>
          <p:nvPr/>
        </p:nvSpPr>
        <p:spPr>
          <a:xfrm>
            <a:off x="5410200" y="6583363"/>
            <a:ext cx="3733800" cy="274637"/>
          </a:xfrm>
          <a:prstGeom prst="rect">
            <a:avLst/>
          </a:prstGeom>
          <a:solidFill>
            <a:schemeClr val="tx1">
              <a:lumMod val="95000"/>
              <a:lumOff val="5000"/>
              <a:alpha val="94000"/>
            </a:schemeClr>
          </a:solidFill>
        </p:spPr>
        <p:txBody>
          <a:bodyPr>
            <a:prstTxWarp prst="textNoShape">
              <a:avLst/>
            </a:prstTxWarp>
            <a:spAutoFit/>
          </a:bodyPr>
          <a:lstStyle/>
          <a:p>
            <a:pPr algn="r">
              <a:defRPr/>
            </a:pPr>
            <a:r>
              <a:rPr lang="en-US" sz="1200" i="1">
                <a:solidFill>
                  <a:srgbClr val="598735"/>
                </a:solidFill>
                <a:latin typeface="Arial" pitchFamily="-107" charset="0"/>
                <a:ea typeface="ＭＳ Ｐゴシック" pitchFamily="-107" charset="-128"/>
                <a:cs typeface="ＭＳ Ｐゴシック" pitchFamily="-107" charset="-128"/>
              </a:rPr>
              <a:t>Photo: Scripps Oceanography</a:t>
            </a:r>
          </a:p>
        </p:txBody>
      </p:sp>
      <p:sp>
        <p:nvSpPr>
          <p:cNvPr id="61445" name="TextBox 8"/>
          <p:cNvSpPr txBox="1">
            <a:spLocks noChangeArrowheads="1"/>
          </p:cNvSpPr>
          <p:nvPr/>
        </p:nvSpPr>
        <p:spPr bwMode="auto">
          <a:xfrm>
            <a:off x="0" y="1644650"/>
            <a:ext cx="6324600" cy="1200150"/>
          </a:xfrm>
          <a:prstGeom prst="rect">
            <a:avLst/>
          </a:prstGeom>
          <a:noFill/>
          <a:ln w="9525">
            <a:noFill/>
            <a:miter lim="800000"/>
            <a:headEnd/>
            <a:tailEnd/>
          </a:ln>
        </p:spPr>
        <p:txBody>
          <a:bodyPr>
            <a:prstTxWarp prst="textNoShape">
              <a:avLst/>
            </a:prstTxWarp>
            <a:spAutoFit/>
          </a:bodyPr>
          <a:lstStyle/>
          <a:p>
            <a:r>
              <a:rPr lang="en-US" sz="3600" b="1"/>
              <a:t>Verification a surprise major COP-15 science issue</a:t>
            </a:r>
          </a:p>
        </p:txBody>
      </p:sp>
      <p:pic>
        <p:nvPicPr>
          <p:cNvPr id="61446" name="Picture 7" descr="sio_A_ScrippsCOP15_045LR.jpg"/>
          <p:cNvPicPr>
            <a:picLocks noChangeAspect="1"/>
          </p:cNvPicPr>
          <p:nvPr/>
        </p:nvPicPr>
        <p:blipFill>
          <a:blip r:embed="rId4"/>
          <a:srcRect/>
          <a:stretch>
            <a:fillRect/>
          </a:stretch>
        </p:blipFill>
        <p:spPr bwMode="auto">
          <a:xfrm>
            <a:off x="457200" y="2844800"/>
            <a:ext cx="4038600" cy="3028950"/>
          </a:xfrm>
          <a:prstGeom prst="rect">
            <a:avLst/>
          </a:prstGeom>
          <a:noFill/>
          <a:ln w="9525">
            <a:noFill/>
            <a:miter lim="800000"/>
            <a:headEnd/>
            <a:tailEnd/>
          </a:ln>
        </p:spPr>
      </p:pic>
      <p:pic>
        <p:nvPicPr>
          <p:cNvPr id="61447" name="Picture 10" descr="Picture 7.png"/>
          <p:cNvPicPr>
            <a:picLocks noChangeAspect="1"/>
          </p:cNvPicPr>
          <p:nvPr/>
        </p:nvPicPr>
        <p:blipFill>
          <a:blip r:embed="rId5"/>
          <a:srcRect/>
          <a:stretch>
            <a:fillRect/>
          </a:stretch>
        </p:blipFill>
        <p:spPr bwMode="auto">
          <a:xfrm rot="-1276769">
            <a:off x="4732338" y="4248150"/>
            <a:ext cx="3725862" cy="2001838"/>
          </a:xfrm>
          <a:prstGeom prst="rect">
            <a:avLst/>
          </a:prstGeom>
          <a:noFill/>
          <a:ln w="9525">
            <a:noFill/>
            <a:miter lim="800000"/>
            <a:headEnd/>
            <a:tailEnd/>
          </a:ln>
        </p:spPr>
      </p:pic>
      <p:pic>
        <p:nvPicPr>
          <p:cNvPr id="61448" name="Picture 9" descr="Picture 6.png"/>
          <p:cNvPicPr>
            <a:picLocks noChangeAspect="1"/>
          </p:cNvPicPr>
          <p:nvPr/>
        </p:nvPicPr>
        <p:blipFill>
          <a:blip r:embed="rId6"/>
          <a:srcRect l="10101"/>
          <a:stretch>
            <a:fillRect/>
          </a:stretch>
        </p:blipFill>
        <p:spPr bwMode="auto">
          <a:xfrm>
            <a:off x="5354638" y="2990850"/>
            <a:ext cx="4068762" cy="1701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exp_A_Fabry_Dickson_08_002LR.jpg"/>
          <p:cNvPicPr>
            <a:picLocks noChangeAspect="1"/>
          </p:cNvPicPr>
          <p:nvPr/>
        </p:nvPicPr>
        <p:blipFill>
          <a:blip r:embed="rId3"/>
          <a:srcRect b="17204"/>
          <a:stretch>
            <a:fillRect/>
          </a:stretch>
        </p:blipFill>
        <p:spPr>
          <a:xfrm>
            <a:off x="2490611" y="3898245"/>
            <a:ext cx="2376537" cy="2959755"/>
          </a:xfrm>
          <a:prstGeom prst="rect">
            <a:avLst/>
          </a:prstGeom>
        </p:spPr>
      </p:pic>
      <p:pic>
        <p:nvPicPr>
          <p:cNvPr id="12" name="Picture 11" descr="P1030154.JPG"/>
          <p:cNvPicPr>
            <a:picLocks noChangeAspect="1"/>
          </p:cNvPicPr>
          <p:nvPr/>
        </p:nvPicPr>
        <p:blipFill>
          <a:blip r:embed="rId4"/>
          <a:srcRect l="22578"/>
          <a:stretch>
            <a:fillRect/>
          </a:stretch>
        </p:blipFill>
        <p:spPr>
          <a:xfrm rot="16200000">
            <a:off x="-398172" y="3947006"/>
            <a:ext cx="3117527" cy="3020010"/>
          </a:xfrm>
          <a:prstGeom prst="rect">
            <a:avLst/>
          </a:prstGeom>
        </p:spPr>
      </p:pic>
      <p:pic>
        <p:nvPicPr>
          <p:cNvPr id="13" name="Picture 12" descr="oceana-Oyster.jpg"/>
          <p:cNvPicPr>
            <a:picLocks noChangeAspect="1"/>
          </p:cNvPicPr>
          <p:nvPr/>
        </p:nvPicPr>
        <p:blipFill>
          <a:blip r:embed="rId5"/>
          <a:stretch>
            <a:fillRect/>
          </a:stretch>
        </p:blipFill>
        <p:spPr>
          <a:xfrm rot="20438295">
            <a:off x="831448" y="1445667"/>
            <a:ext cx="2331928" cy="3507634"/>
          </a:xfrm>
          <a:prstGeom prst="rect">
            <a:avLst/>
          </a:prstGeom>
        </p:spPr>
      </p:pic>
      <p:sp>
        <p:nvSpPr>
          <p:cNvPr id="24579" name="Text Box 7"/>
          <p:cNvSpPr txBox="1">
            <a:spLocks noChangeArrowheads="1"/>
          </p:cNvSpPr>
          <p:nvPr/>
        </p:nvSpPr>
        <p:spPr bwMode="auto">
          <a:xfrm>
            <a:off x="76200" y="257175"/>
            <a:ext cx="8991600" cy="1449628"/>
          </a:xfrm>
          <a:prstGeom prst="rect">
            <a:avLst/>
          </a:prstGeom>
          <a:noFill/>
          <a:ln w="9525">
            <a:noFill/>
            <a:miter lim="800000"/>
            <a:headEnd/>
            <a:tailEnd/>
          </a:ln>
        </p:spPr>
        <p:txBody>
          <a:bodyPr>
            <a:prstTxWarp prst="textNoShape">
              <a:avLst/>
            </a:prstTxWarp>
            <a:spAutoFit/>
          </a:bodyPr>
          <a:lstStyle/>
          <a:p>
            <a:pPr>
              <a:lnSpc>
                <a:spcPct val="80000"/>
              </a:lnSpc>
              <a:spcBef>
                <a:spcPct val="50000"/>
              </a:spcBef>
              <a:defRPr/>
            </a:pPr>
            <a:r>
              <a:rPr lang="en-US" sz="5400" b="1" dirty="0" smtClean="0">
                <a:solidFill>
                  <a:schemeClr val="tx2"/>
                </a:solidFill>
                <a:effectLst>
                  <a:outerShdw blurRad="38100" dist="38100" dir="2700000" algn="tl">
                    <a:srgbClr val="DDDDDD"/>
                  </a:outerShdw>
                </a:effectLst>
              </a:rPr>
              <a:t>Ocean Acidification Becomes </a:t>
            </a:r>
            <a:r>
              <a:rPr lang="en-US" sz="5400" b="1" dirty="0">
                <a:solidFill>
                  <a:schemeClr val="tx2"/>
                </a:solidFill>
                <a:effectLst>
                  <a:outerShdw blurRad="38100" dist="38100" dir="2700000" algn="tl">
                    <a:srgbClr val="DDDDDD"/>
                  </a:outerShdw>
                </a:effectLst>
              </a:rPr>
              <a:t>W</a:t>
            </a:r>
            <a:r>
              <a:rPr lang="en-US" sz="5400" b="1" dirty="0" smtClean="0">
                <a:solidFill>
                  <a:schemeClr val="tx2"/>
                </a:solidFill>
                <a:effectLst>
                  <a:outerShdw blurRad="38100" dist="38100" dir="2700000" algn="tl">
                    <a:srgbClr val="DDDDDD"/>
                  </a:outerShdw>
                </a:effectLst>
              </a:rPr>
              <a:t>arming’s ‘Evil </a:t>
            </a:r>
            <a:r>
              <a:rPr lang="en-US" sz="5400" b="1" dirty="0">
                <a:solidFill>
                  <a:schemeClr val="tx2"/>
                </a:solidFill>
                <a:effectLst>
                  <a:outerShdw blurRad="38100" dist="38100" dir="2700000" algn="tl">
                    <a:srgbClr val="DDDDDD"/>
                  </a:outerShdw>
                </a:effectLst>
              </a:rPr>
              <a:t>T</a:t>
            </a:r>
            <a:r>
              <a:rPr lang="en-US" sz="5400" b="1" dirty="0" smtClean="0">
                <a:solidFill>
                  <a:schemeClr val="tx2"/>
                </a:solidFill>
                <a:effectLst>
                  <a:outerShdw blurRad="38100" dist="38100" dir="2700000" algn="tl">
                    <a:srgbClr val="DDDDDD"/>
                  </a:outerShdw>
                </a:effectLst>
              </a:rPr>
              <a:t>win’ at COP15</a:t>
            </a:r>
            <a:endParaRPr lang="en-US" sz="5400" b="1" dirty="0">
              <a:solidFill>
                <a:srgbClr val="435F7D"/>
              </a:solidFill>
              <a:ea typeface="Arial" pitchFamily="-111" charset="0"/>
              <a:cs typeface="Arial" pitchFamily="-111" charset="0"/>
            </a:endParaRPr>
          </a:p>
        </p:txBody>
      </p:sp>
      <p:sp>
        <p:nvSpPr>
          <p:cNvPr id="15" name="TextBox 14"/>
          <p:cNvSpPr txBox="1"/>
          <p:nvPr/>
        </p:nvSpPr>
        <p:spPr>
          <a:xfrm>
            <a:off x="5410200" y="6583363"/>
            <a:ext cx="3733800" cy="274637"/>
          </a:xfrm>
          <a:prstGeom prst="rect">
            <a:avLst/>
          </a:prstGeom>
          <a:solidFill>
            <a:schemeClr val="tx1">
              <a:lumMod val="95000"/>
              <a:lumOff val="5000"/>
              <a:alpha val="94000"/>
            </a:schemeClr>
          </a:solidFill>
        </p:spPr>
        <p:txBody>
          <a:bodyPr>
            <a:prstTxWarp prst="textNoShape">
              <a:avLst/>
            </a:prstTxWarp>
            <a:spAutoFit/>
          </a:bodyPr>
          <a:lstStyle/>
          <a:p>
            <a:pPr algn="r">
              <a:defRPr/>
            </a:pPr>
            <a:r>
              <a:rPr lang="en-US" sz="1200" i="1" dirty="0" smtClean="0">
                <a:solidFill>
                  <a:srgbClr val="598735"/>
                </a:solidFill>
                <a:latin typeface="Arial" pitchFamily="-107" charset="0"/>
                <a:ea typeface="ＭＳ Ｐゴシック" pitchFamily="-107" charset="-128"/>
                <a:cs typeface="ＭＳ Ｐゴシック" pitchFamily="-107" charset="-128"/>
              </a:rPr>
              <a:t>Photos: </a:t>
            </a:r>
            <a:r>
              <a:rPr lang="en-US" sz="1200" i="1" dirty="0">
                <a:solidFill>
                  <a:srgbClr val="598735"/>
                </a:solidFill>
                <a:latin typeface="Arial" pitchFamily="-107" charset="0"/>
                <a:ea typeface="ＭＳ Ｐゴシック" pitchFamily="-107" charset="-128"/>
                <a:cs typeface="ＭＳ Ｐゴシック" pitchFamily="-107" charset="-128"/>
              </a:rPr>
              <a:t>Scripps Oceanography</a:t>
            </a:r>
          </a:p>
        </p:txBody>
      </p:sp>
      <p:pic>
        <p:nvPicPr>
          <p:cNvPr id="10" name="Picture 9" descr="Picture 3.png"/>
          <p:cNvPicPr>
            <a:picLocks noChangeAspect="1"/>
          </p:cNvPicPr>
          <p:nvPr/>
        </p:nvPicPr>
        <p:blipFill>
          <a:blip r:embed="rId6"/>
          <a:srcRect r="8017"/>
          <a:stretch>
            <a:fillRect/>
          </a:stretch>
        </p:blipFill>
        <p:spPr>
          <a:xfrm rot="439663">
            <a:off x="2788455" y="2055688"/>
            <a:ext cx="5612140" cy="2207474"/>
          </a:xfrm>
          <a:prstGeom prst="rect">
            <a:avLst/>
          </a:prstGeom>
        </p:spPr>
      </p:pic>
      <p:pic>
        <p:nvPicPr>
          <p:cNvPr id="14" name="Picture 13" descr="COP15Post_AcidOceans.jpg"/>
          <p:cNvPicPr>
            <a:picLocks noChangeAspect="1"/>
          </p:cNvPicPr>
          <p:nvPr/>
        </p:nvPicPr>
        <p:blipFill>
          <a:blip r:embed="rId7"/>
          <a:stretch>
            <a:fillRect/>
          </a:stretch>
        </p:blipFill>
        <p:spPr>
          <a:xfrm>
            <a:off x="5467868" y="2067831"/>
            <a:ext cx="3599932" cy="2669949"/>
          </a:xfrm>
          <a:prstGeom prst="rect">
            <a:avLst/>
          </a:prstGeom>
        </p:spPr>
      </p:pic>
      <p:pic>
        <p:nvPicPr>
          <p:cNvPr id="16" name="Picture 15" descr="COP15_Dickson_Headline.jpg"/>
          <p:cNvPicPr>
            <a:picLocks noChangeAspect="1"/>
          </p:cNvPicPr>
          <p:nvPr/>
        </p:nvPicPr>
        <p:blipFill>
          <a:blip r:embed="rId8"/>
          <a:srcRect b="65652"/>
          <a:stretch>
            <a:fillRect/>
          </a:stretch>
        </p:blipFill>
        <p:spPr>
          <a:xfrm>
            <a:off x="4867148" y="4038785"/>
            <a:ext cx="4276852" cy="1146523"/>
          </a:xfrm>
          <a:prstGeom prst="rect">
            <a:avLst/>
          </a:prstGeom>
        </p:spPr>
      </p:pic>
      <p:pic>
        <p:nvPicPr>
          <p:cNvPr id="17" name="Picture 16" descr="COP15_Dickson.jpg"/>
          <p:cNvPicPr>
            <a:picLocks noChangeAspect="1"/>
          </p:cNvPicPr>
          <p:nvPr/>
        </p:nvPicPr>
        <p:blipFill>
          <a:blip r:embed="rId9"/>
          <a:srcRect t="16814" b="39520"/>
          <a:stretch>
            <a:fillRect/>
          </a:stretch>
        </p:blipFill>
        <p:spPr>
          <a:xfrm>
            <a:off x="4867149" y="5094586"/>
            <a:ext cx="4831930" cy="1533348"/>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P15_IntlHeraldTribune_BlackCarbon.jpg"/>
          <p:cNvPicPr>
            <a:picLocks noChangeAspect="1"/>
          </p:cNvPicPr>
          <p:nvPr/>
        </p:nvPicPr>
        <p:blipFill>
          <a:blip r:embed="rId3"/>
          <a:stretch>
            <a:fillRect/>
          </a:stretch>
        </p:blipFill>
        <p:spPr>
          <a:xfrm rot="20729331">
            <a:off x="-477621" y="2883012"/>
            <a:ext cx="5396416" cy="3912402"/>
          </a:xfrm>
          <a:prstGeom prst="rect">
            <a:avLst/>
          </a:prstGeom>
        </p:spPr>
      </p:pic>
      <p:pic>
        <p:nvPicPr>
          <p:cNvPr id="11" name="Picture 10" descr="sio_A_ram08_006.tif"/>
          <p:cNvPicPr>
            <a:picLocks noChangeAspect="1"/>
          </p:cNvPicPr>
          <p:nvPr/>
        </p:nvPicPr>
        <p:blipFill>
          <a:blip r:embed="rId4"/>
          <a:stretch>
            <a:fillRect/>
          </a:stretch>
        </p:blipFill>
        <p:spPr>
          <a:xfrm>
            <a:off x="3186217" y="3243260"/>
            <a:ext cx="3490205" cy="2336498"/>
          </a:xfrm>
          <a:prstGeom prst="rect">
            <a:avLst/>
          </a:prstGeom>
        </p:spPr>
      </p:pic>
      <p:pic>
        <p:nvPicPr>
          <p:cNvPr id="10" name="Picture 9" descr="sio_A_ScrippsCOP15_067LR.jpg"/>
          <p:cNvPicPr>
            <a:picLocks noChangeAspect="1"/>
          </p:cNvPicPr>
          <p:nvPr/>
        </p:nvPicPr>
        <p:blipFill>
          <a:blip r:embed="rId5"/>
          <a:stretch>
            <a:fillRect/>
          </a:stretch>
        </p:blipFill>
        <p:spPr>
          <a:xfrm rot="915305">
            <a:off x="5490505" y="3136290"/>
            <a:ext cx="3969705" cy="2977279"/>
          </a:xfrm>
          <a:prstGeom prst="rect">
            <a:avLst/>
          </a:prstGeom>
        </p:spPr>
      </p:pic>
      <p:sp>
        <p:nvSpPr>
          <p:cNvPr id="24579" name="Text Box 7"/>
          <p:cNvSpPr txBox="1">
            <a:spLocks noChangeArrowheads="1"/>
          </p:cNvSpPr>
          <p:nvPr/>
        </p:nvSpPr>
        <p:spPr bwMode="auto">
          <a:xfrm>
            <a:off x="76200" y="257175"/>
            <a:ext cx="8991600" cy="784830"/>
          </a:xfrm>
          <a:prstGeom prst="rect">
            <a:avLst/>
          </a:prstGeom>
          <a:noFill/>
          <a:ln w="9525">
            <a:noFill/>
            <a:miter lim="800000"/>
            <a:headEnd/>
            <a:tailEnd/>
          </a:ln>
        </p:spPr>
        <p:txBody>
          <a:bodyPr>
            <a:prstTxWarp prst="textNoShape">
              <a:avLst/>
            </a:prstTxWarp>
            <a:spAutoFit/>
          </a:bodyPr>
          <a:lstStyle/>
          <a:p>
            <a:pPr>
              <a:lnSpc>
                <a:spcPct val="80000"/>
              </a:lnSpc>
              <a:spcBef>
                <a:spcPct val="50000"/>
              </a:spcBef>
              <a:defRPr/>
            </a:pPr>
            <a:r>
              <a:rPr lang="en-US" sz="5400" b="1" dirty="0" smtClean="0">
                <a:solidFill>
                  <a:schemeClr val="tx2"/>
                </a:solidFill>
                <a:effectLst>
                  <a:outerShdw blurRad="38100" dist="38100" dir="2700000" algn="tl">
                    <a:srgbClr val="DDDDDD"/>
                  </a:outerShdw>
                </a:effectLst>
              </a:rPr>
              <a:t>The ‘Low-Hanging Fruit’</a:t>
            </a:r>
            <a:endParaRPr lang="en-US" sz="5400" b="1" dirty="0">
              <a:solidFill>
                <a:srgbClr val="435F7D"/>
              </a:solidFill>
              <a:ea typeface="Arial" pitchFamily="-111" charset="0"/>
              <a:cs typeface="Arial" pitchFamily="-111" charset="0"/>
            </a:endParaRPr>
          </a:p>
        </p:txBody>
      </p:sp>
      <p:sp>
        <p:nvSpPr>
          <p:cNvPr id="15" name="TextBox 14"/>
          <p:cNvSpPr txBox="1"/>
          <p:nvPr/>
        </p:nvSpPr>
        <p:spPr>
          <a:xfrm>
            <a:off x="5410200" y="6583363"/>
            <a:ext cx="3733800" cy="274637"/>
          </a:xfrm>
          <a:prstGeom prst="rect">
            <a:avLst/>
          </a:prstGeom>
          <a:solidFill>
            <a:schemeClr val="tx1">
              <a:lumMod val="95000"/>
              <a:lumOff val="5000"/>
              <a:alpha val="94000"/>
            </a:schemeClr>
          </a:solidFill>
        </p:spPr>
        <p:txBody>
          <a:bodyPr>
            <a:prstTxWarp prst="textNoShape">
              <a:avLst/>
            </a:prstTxWarp>
            <a:spAutoFit/>
          </a:bodyPr>
          <a:lstStyle/>
          <a:p>
            <a:pPr algn="r">
              <a:defRPr/>
            </a:pPr>
            <a:r>
              <a:rPr lang="en-US" sz="1200" i="1" dirty="0" smtClean="0">
                <a:solidFill>
                  <a:srgbClr val="598735"/>
                </a:solidFill>
                <a:latin typeface="Arial" pitchFamily="-107" charset="0"/>
                <a:ea typeface="ＭＳ Ｐゴシック" pitchFamily="-107" charset="-128"/>
                <a:cs typeface="ＭＳ Ｐゴシック" pitchFamily="-107" charset="-128"/>
              </a:rPr>
              <a:t>Photos: </a:t>
            </a:r>
            <a:r>
              <a:rPr lang="en-US" sz="1200" i="1" dirty="0">
                <a:solidFill>
                  <a:srgbClr val="598735"/>
                </a:solidFill>
                <a:latin typeface="Arial" pitchFamily="-107" charset="0"/>
                <a:ea typeface="ＭＳ Ｐゴシック" pitchFamily="-107" charset="-128"/>
                <a:cs typeface="ＭＳ Ｐゴシック" pitchFamily="-107" charset="-128"/>
              </a:rPr>
              <a:t>Scripps Oceanography</a:t>
            </a:r>
          </a:p>
        </p:txBody>
      </p:sp>
      <p:sp>
        <p:nvSpPr>
          <p:cNvPr id="61445" name="TextBox 8"/>
          <p:cNvSpPr txBox="1">
            <a:spLocks noChangeArrowheads="1"/>
          </p:cNvSpPr>
          <p:nvPr/>
        </p:nvSpPr>
        <p:spPr bwMode="auto">
          <a:xfrm>
            <a:off x="76200" y="1044485"/>
            <a:ext cx="7207735" cy="1200329"/>
          </a:xfrm>
          <a:prstGeom prst="rect">
            <a:avLst/>
          </a:prstGeom>
          <a:noFill/>
          <a:ln w="9525">
            <a:noFill/>
            <a:miter lim="800000"/>
            <a:headEnd/>
            <a:tailEnd/>
          </a:ln>
        </p:spPr>
        <p:txBody>
          <a:bodyPr wrap="square">
            <a:prstTxWarp prst="textNoShape">
              <a:avLst/>
            </a:prstTxWarp>
            <a:spAutoFit/>
          </a:bodyPr>
          <a:lstStyle/>
          <a:p>
            <a:r>
              <a:rPr lang="en-US" sz="3600" b="1" dirty="0" smtClean="0"/>
              <a:t>An antidote to international gridlock emerges in black carbon control</a:t>
            </a:r>
            <a:endParaRPr lang="en-US" sz="3600" b="1"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TotalTime>
  <Words>291</Words>
  <Application>Microsoft Macintosh PowerPoint</Application>
  <PresentationFormat>On-screen Show (4:3)</PresentationFormat>
  <Paragraphs>14</Paragraphs>
  <Slides>3</Slides>
  <Notes>3</Notes>
  <HiddenSlides>0</HiddenSlides>
  <MMClips>0</MMClips>
  <ScaleCrop>false</ScaleCrop>
  <HeadingPairs>
    <vt:vector size="4" baseType="variant">
      <vt:variant>
        <vt:lpstr>Design Template</vt:lpstr>
      </vt:variant>
      <vt:variant>
        <vt:i4>1</vt:i4>
      </vt:variant>
      <vt:variant>
        <vt:lpstr>Slide Titles</vt:lpstr>
      </vt:variant>
      <vt:variant>
        <vt:i4>3</vt:i4>
      </vt:variant>
    </vt:vector>
  </HeadingPairs>
  <TitlesOfParts>
    <vt:vector size="4" baseType="lpstr">
      <vt:lpstr>Office Theme</vt:lpstr>
      <vt:lpstr>Slide 1</vt:lpstr>
      <vt:lpstr>Slide 2</vt:lpstr>
      <vt:lpstr>Slide 3</vt:lpstr>
    </vt:vector>
  </TitlesOfParts>
  <Company>SIO-UCSD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Monroe</dc:creator>
  <cp:lastModifiedBy>Robert Monroe</cp:lastModifiedBy>
  <cp:revision>8</cp:revision>
  <dcterms:created xsi:type="dcterms:W3CDTF">2010-03-11T19:13:34Z</dcterms:created>
  <dcterms:modified xsi:type="dcterms:W3CDTF">2010-03-11T19:13:56Z</dcterms:modified>
</cp:coreProperties>
</file>