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A92D"/>
    <a:srgbClr val="E8F5C7"/>
    <a:srgbClr val="E7F9FF"/>
    <a:srgbClr val="CDF2FF"/>
    <a:srgbClr val="E3F3D1"/>
    <a:srgbClr val="D6FED7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4179" autoAdjust="0"/>
    <p:restoredTop sz="94727" autoAdjust="0"/>
  </p:normalViewPr>
  <p:slideViewPr>
    <p:cSldViewPr>
      <p:cViewPr varScale="1">
        <p:scale>
          <a:sx n="85" d="100"/>
          <a:sy n="85" d="100"/>
        </p:scale>
        <p:origin x="-10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02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A027-C650-4219-958A-598793BD992C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8F0C-5F7A-42B4-B6DD-954C0F21E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C484C0E-7A0F-418C-A327-F0636C9164B3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D94CA11-ADAE-4C1A-908E-F802E6231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9099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C484C0E-7A0F-418C-A327-F0636C9164B3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D94CA11-ADAE-4C1A-908E-F802E6231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47801"/>
            <a:ext cx="3008313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5985680"/>
            <a:ext cx="8686800" cy="796119"/>
          </a:xfrm>
          <a:prstGeom prst="rect">
            <a:avLst/>
          </a:prstGeom>
          <a:solidFill>
            <a:srgbClr val="E8F5C7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8133" y="6088208"/>
            <a:ext cx="3112476" cy="5628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 userDrawn="1"/>
        </p:nvSpPr>
        <p:spPr>
          <a:xfrm>
            <a:off x="3505200" y="6019800"/>
            <a:ext cx="54102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6EA92D"/>
                </a:solidFill>
              </a:rPr>
              <a:t>2010 NASA Terrestrial Ecology Science Team Meeting</a:t>
            </a:r>
          </a:p>
          <a:p>
            <a:r>
              <a:rPr lang="en-US" sz="1800" dirty="0" smtClean="0">
                <a:solidFill>
                  <a:srgbClr val="6EA92D"/>
                </a:solidFill>
              </a:rPr>
              <a:t>March 15-17, 2010  La Jolla, CA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8600" y="152400"/>
            <a:ext cx="8686800" cy="6629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702D-4FB3-4423-9567-857F5E4E3BA5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D326-1F32-4967-8803-F4F8B3146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954345"/>
            <a:ext cx="8077200" cy="4876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 NASA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Terrestrial Ecology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Team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39" y="2325945"/>
            <a:ext cx="3396961" cy="21754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1524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 smtClean="0">
                <a:solidFill>
                  <a:srgbClr val="92D050"/>
                </a:solidFill>
                <a:latin typeface="Pristina" pitchFamily="66" charset="0"/>
              </a:rPr>
              <a:t>Welcome</a:t>
            </a:r>
            <a:r>
              <a:rPr lang="en-US" sz="16000" dirty="0" smtClean="0">
                <a:solidFill>
                  <a:srgbClr val="92D050"/>
                </a:solidFill>
              </a:rPr>
              <a:t> </a:t>
            </a:r>
            <a:endParaRPr lang="en-US" sz="1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 AM</a:t>
            </a:r>
            <a:br>
              <a:rPr lang="en-US" dirty="0" smtClean="0"/>
            </a:br>
            <a:r>
              <a:rPr lang="en-US" sz="2000" dirty="0"/>
              <a:t>Next Steps &amp; New Directions for Terrestrial Ecology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190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Plenary - Sumner </a:t>
            </a:r>
            <a:r>
              <a:rPr lang="en-US" sz="2400" b="1" dirty="0"/>
              <a:t>Auditorium</a:t>
            </a:r>
          </a:p>
          <a:p>
            <a:pPr>
              <a:buNone/>
            </a:pPr>
            <a:r>
              <a:rPr lang="en-US" sz="1900" b="1" dirty="0"/>
              <a:t>8:30 AM </a:t>
            </a:r>
            <a:r>
              <a:rPr lang="en-US" sz="1900" b="1" dirty="0" smtClean="0"/>
              <a:t> </a:t>
            </a:r>
            <a:r>
              <a:rPr lang="en-US" sz="1900" dirty="0" smtClean="0"/>
              <a:t>Is </a:t>
            </a:r>
            <a:r>
              <a:rPr lang="en-US" sz="1900" dirty="0"/>
              <a:t>Biodiversity Doomed by Climate Change? </a:t>
            </a:r>
            <a:r>
              <a:rPr lang="en-US" sz="1900" dirty="0" smtClean="0"/>
              <a:t> </a:t>
            </a:r>
            <a:r>
              <a:rPr lang="en-US" sz="1900" dirty="0"/>
              <a:t>(Brendan Mackey) (45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9:15 AM </a:t>
            </a:r>
            <a:r>
              <a:rPr lang="en-US" sz="1900" b="1" dirty="0" smtClean="0"/>
              <a:t> </a:t>
            </a:r>
            <a:r>
              <a:rPr lang="en-US" sz="1900" dirty="0" smtClean="0"/>
              <a:t>Synthesis</a:t>
            </a:r>
            <a:r>
              <a:rPr lang="en-US" sz="1900" dirty="0"/>
              <a:t>: New Directions for NASA Terrestrial Ecology Research </a:t>
            </a:r>
            <a:r>
              <a:rPr lang="en-US" sz="1900" dirty="0" smtClean="0"/>
              <a:t>   </a:t>
            </a:r>
          </a:p>
          <a:p>
            <a:pPr>
              <a:buNone/>
            </a:pPr>
            <a:r>
              <a:rPr lang="en-US" sz="1900" dirty="0" smtClean="0"/>
              <a:t>                  (</a:t>
            </a:r>
            <a:r>
              <a:rPr lang="en-US" sz="1900" dirty="0"/>
              <a:t>includes </a:t>
            </a:r>
            <a:r>
              <a:rPr lang="en-US" sz="1900" dirty="0" smtClean="0"/>
              <a:t>terrestrial ecosystems and  </a:t>
            </a:r>
            <a:r>
              <a:rPr lang="en-US" sz="1900" dirty="0"/>
              <a:t>carbon cycle research)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              (</a:t>
            </a:r>
            <a:r>
              <a:rPr lang="en-US" sz="1900" dirty="0"/>
              <a:t>Compton Tucker) </a:t>
            </a:r>
            <a:r>
              <a:rPr lang="en-US" sz="1900" dirty="0" smtClean="0"/>
              <a:t>(</a:t>
            </a:r>
            <a:r>
              <a:rPr lang="en-US" sz="1900" dirty="0"/>
              <a:t>45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10:00 AM </a:t>
            </a:r>
            <a:r>
              <a:rPr lang="en-US" sz="1900" dirty="0" smtClean="0"/>
              <a:t>Break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10:15 AM </a:t>
            </a:r>
            <a:r>
              <a:rPr lang="en-US" sz="1900" dirty="0"/>
              <a:t>Breakout Session II Reports</a:t>
            </a:r>
          </a:p>
          <a:p>
            <a:pPr>
              <a:buNone/>
            </a:pPr>
            <a:r>
              <a:rPr lang="en-US" sz="1900" b="1" dirty="0"/>
              <a:t>10:35 AM </a:t>
            </a:r>
            <a:r>
              <a:rPr lang="en-US" sz="1900" dirty="0"/>
              <a:t>Panel Discussion (led by 'designated listeners') and Open </a:t>
            </a:r>
            <a:r>
              <a:rPr lang="en-US" sz="1900" dirty="0" err="1" smtClean="0"/>
              <a:t>Mic</a:t>
            </a:r>
            <a:r>
              <a:rPr lang="en-US" sz="1900" dirty="0" smtClean="0"/>
              <a:t>, </a:t>
            </a:r>
            <a:br>
              <a:rPr lang="en-US" sz="1900" dirty="0" smtClean="0"/>
            </a:br>
            <a:r>
              <a:rPr lang="en-US" sz="1900" dirty="0" smtClean="0"/>
              <a:t>             Breakouts </a:t>
            </a:r>
            <a:r>
              <a:rPr lang="en-US" sz="1900" dirty="0"/>
              <a:t>I &amp; II 'Reports to </a:t>
            </a:r>
            <a:r>
              <a:rPr lang="en-US" sz="1900" dirty="0" smtClean="0"/>
              <a:t>Actions‘ (</a:t>
            </a:r>
            <a:r>
              <a:rPr lang="en-US" sz="1900" dirty="0"/>
              <a:t>Nancy French, Doug Morton,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               James </a:t>
            </a:r>
            <a:r>
              <a:rPr lang="en-US" sz="1900" dirty="0" err="1"/>
              <a:t>Randerson</a:t>
            </a:r>
            <a:r>
              <a:rPr lang="en-US" sz="1900" dirty="0"/>
              <a:t>, Erika </a:t>
            </a:r>
            <a:r>
              <a:rPr lang="en-US" sz="1900" dirty="0" err="1"/>
              <a:t>Podest</a:t>
            </a:r>
            <a:r>
              <a:rPr lang="en-US" sz="1900" dirty="0"/>
              <a:t>)</a:t>
            </a:r>
          </a:p>
          <a:p>
            <a:pPr>
              <a:buNone/>
            </a:pPr>
            <a:r>
              <a:rPr lang="en-US" sz="1900" b="1" dirty="0"/>
              <a:t>11:00 AM </a:t>
            </a:r>
            <a:r>
              <a:rPr lang="en-US" sz="1900" dirty="0"/>
              <a:t>Feedback from HQ</a:t>
            </a:r>
          </a:p>
          <a:p>
            <a:pPr>
              <a:buNone/>
            </a:pPr>
            <a:r>
              <a:rPr lang="en-US" sz="1900" b="1" dirty="0"/>
              <a:t>12:00 PM </a:t>
            </a:r>
            <a:r>
              <a:rPr lang="en-US" sz="1900" dirty="0"/>
              <a:t>Adjourn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temtg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3999" y="381000"/>
            <a:ext cx="4872801" cy="5489541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Map </a:t>
            </a:r>
            <a:br>
              <a:rPr lang="en-US" sz="3200" dirty="0" smtClean="0"/>
            </a:b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/>
              <a:t>Area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Scripps</a:t>
            </a:r>
            <a:br>
              <a:rPr lang="en-US" sz="3200" dirty="0" smtClean="0"/>
            </a:br>
            <a:r>
              <a:rPr lang="en-US" sz="3200" dirty="0" smtClean="0"/>
              <a:t>Seaside Forum </a:t>
            </a:r>
            <a:br>
              <a:rPr lang="en-US" sz="3200" dirty="0" smtClean="0"/>
            </a:br>
            <a:r>
              <a:rPr lang="en-US" sz="3200" dirty="0" smtClean="0"/>
              <a:t>Layout</a:t>
            </a:r>
            <a:endParaRPr lang="en-US" sz="3200" dirty="0"/>
          </a:p>
        </p:txBody>
      </p:sp>
      <p:pic>
        <p:nvPicPr>
          <p:cNvPr id="4" name="Content Placeholder 3" descr="SeasideArchPlans_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28600"/>
            <a:ext cx="3733800" cy="56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 AM</a:t>
            </a:r>
            <a:br>
              <a:rPr lang="en-US" dirty="0" smtClean="0"/>
            </a:br>
            <a:r>
              <a:rPr lang="en-US" sz="2200" dirty="0" smtClean="0"/>
              <a:t>Science: Terrestrial Ecology and Global Change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Plenary - Seaside Forum Auditorium</a:t>
            </a:r>
          </a:p>
          <a:p>
            <a:pPr>
              <a:buNone/>
            </a:pPr>
            <a:r>
              <a:rPr lang="en-US" sz="1900" b="1" dirty="0" smtClean="0"/>
              <a:t>8:30 </a:t>
            </a:r>
            <a:r>
              <a:rPr lang="en-US" sz="1900" b="1" dirty="0"/>
              <a:t>AM </a:t>
            </a:r>
            <a:r>
              <a:rPr lang="en-US" sz="1900" b="1" dirty="0" smtClean="0"/>
              <a:t> </a:t>
            </a:r>
            <a:r>
              <a:rPr lang="en-US" sz="1900" dirty="0" smtClean="0"/>
              <a:t>Welcome - </a:t>
            </a:r>
            <a:r>
              <a:rPr lang="en-US" sz="1900" dirty="0"/>
              <a:t>logistics </a:t>
            </a:r>
            <a:r>
              <a:rPr lang="en-US" sz="1900" dirty="0" smtClean="0"/>
              <a:t>-  </a:t>
            </a:r>
            <a:r>
              <a:rPr lang="en-US" sz="1900" dirty="0"/>
              <a:t>(Peter Griffith) (10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8:40 AM </a:t>
            </a:r>
            <a:r>
              <a:rPr lang="en-US" sz="1900" b="1" dirty="0" smtClean="0"/>
              <a:t> </a:t>
            </a:r>
            <a:r>
              <a:rPr lang="en-US" sz="1900" dirty="0" smtClean="0"/>
              <a:t>NASA </a:t>
            </a:r>
            <a:r>
              <a:rPr lang="en-US" sz="1900" dirty="0"/>
              <a:t>Earth Science view from HQ  </a:t>
            </a:r>
            <a:r>
              <a:rPr lang="en-US" sz="1900" dirty="0" smtClean="0"/>
              <a:t>(</a:t>
            </a:r>
            <a:r>
              <a:rPr lang="en-US" sz="1900" dirty="0"/>
              <a:t>Michael </a:t>
            </a:r>
            <a:r>
              <a:rPr lang="en-US" sz="1900" dirty="0" err="1"/>
              <a:t>Freilich</a:t>
            </a:r>
            <a:r>
              <a:rPr lang="en-US" sz="1900" dirty="0"/>
              <a:t>) (20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9:00 AM </a:t>
            </a:r>
            <a:r>
              <a:rPr lang="en-US" sz="1900" b="1" dirty="0" smtClean="0"/>
              <a:t> </a:t>
            </a:r>
            <a:r>
              <a:rPr lang="en-US" sz="1900" dirty="0" smtClean="0"/>
              <a:t>Report </a:t>
            </a:r>
            <a:r>
              <a:rPr lang="en-US" sz="1900" dirty="0"/>
              <a:t>on Outcomes of 2009 United Nations Climate Change </a:t>
            </a:r>
            <a:r>
              <a:rPr lang="en-US" sz="1900" dirty="0" smtClean="0"/>
              <a:t>Conference</a:t>
            </a:r>
          </a:p>
          <a:p>
            <a:pPr>
              <a:buNone/>
            </a:pPr>
            <a:r>
              <a:rPr lang="en-US" sz="1900" dirty="0" smtClean="0"/>
              <a:t>                  (Josef </a:t>
            </a:r>
            <a:r>
              <a:rPr lang="en-US" sz="1900" dirty="0" err="1"/>
              <a:t>Kellndorfer</a:t>
            </a:r>
            <a:r>
              <a:rPr lang="en-US" sz="1900" dirty="0"/>
              <a:t>) (30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9:30 AM </a:t>
            </a:r>
            <a:r>
              <a:rPr lang="en-US" sz="1900" b="1" dirty="0" smtClean="0"/>
              <a:t>  </a:t>
            </a:r>
            <a:r>
              <a:rPr lang="en-US" sz="1900" dirty="0" smtClean="0"/>
              <a:t>Why did Scripps go to Copenhagen?  (Tony </a:t>
            </a:r>
            <a:r>
              <a:rPr lang="en-US" sz="1900" dirty="0" err="1" smtClean="0"/>
              <a:t>Haymet</a:t>
            </a:r>
            <a:r>
              <a:rPr lang="en-US" sz="1900" dirty="0" smtClean="0"/>
              <a:t>) (30 min)</a:t>
            </a:r>
          </a:p>
          <a:p>
            <a:pPr>
              <a:buNone/>
            </a:pPr>
            <a:r>
              <a:rPr lang="en-US" sz="1900" b="1" dirty="0" smtClean="0"/>
              <a:t>10:00 AM </a:t>
            </a:r>
            <a:r>
              <a:rPr lang="en-US" sz="1900" dirty="0" smtClean="0"/>
              <a:t>Terrestrial Ecology Program Update  (Diane </a:t>
            </a:r>
            <a:r>
              <a:rPr lang="en-US" sz="1900" dirty="0" err="1" smtClean="0"/>
              <a:t>Wickland</a:t>
            </a:r>
            <a:r>
              <a:rPr lang="en-US" sz="1900" dirty="0" smtClean="0"/>
              <a:t>) (30 min)</a:t>
            </a:r>
          </a:p>
          <a:p>
            <a:pPr>
              <a:buNone/>
            </a:pPr>
            <a:r>
              <a:rPr lang="en-US" sz="1900" b="1" dirty="0" smtClean="0"/>
              <a:t>10:30 AM </a:t>
            </a:r>
            <a:r>
              <a:rPr lang="en-US" sz="1900" dirty="0" smtClean="0"/>
              <a:t>Break</a:t>
            </a:r>
          </a:p>
          <a:p>
            <a:pPr>
              <a:buNone/>
            </a:pPr>
            <a:r>
              <a:rPr lang="en-US" sz="1900" b="1" dirty="0" smtClean="0"/>
              <a:t>11:00 AM </a:t>
            </a:r>
            <a:r>
              <a:rPr lang="en-US" sz="1900" dirty="0" smtClean="0"/>
              <a:t>Terrestrial Ecosystems Research Synthesis  (Scott </a:t>
            </a:r>
            <a:r>
              <a:rPr lang="en-US" sz="1900" dirty="0" err="1" smtClean="0"/>
              <a:t>Ollinger</a:t>
            </a:r>
            <a:r>
              <a:rPr lang="en-US" sz="1900" dirty="0" smtClean="0"/>
              <a:t>) (30 min)</a:t>
            </a:r>
          </a:p>
          <a:p>
            <a:pPr>
              <a:buNone/>
            </a:pPr>
            <a:r>
              <a:rPr lang="en-US" sz="1900" b="1" dirty="0" smtClean="0"/>
              <a:t>11:30 AM Poster Session I and Lunch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 PM</a:t>
            </a:r>
            <a:br>
              <a:rPr lang="en-US" dirty="0" smtClean="0"/>
            </a:br>
            <a:r>
              <a:rPr lang="en-US" sz="2200" dirty="0"/>
              <a:t>Science: Terrestrial Ecology and Global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0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Plenary - </a:t>
            </a:r>
            <a:r>
              <a:rPr lang="en-US" sz="2400" b="1" dirty="0"/>
              <a:t>Seaside Forum Auditorium</a:t>
            </a:r>
          </a:p>
          <a:p>
            <a:pPr>
              <a:buNone/>
            </a:pPr>
            <a:r>
              <a:rPr lang="en-US" sz="1900" b="1" dirty="0"/>
              <a:t>1:00 PM </a:t>
            </a:r>
            <a:r>
              <a:rPr lang="en-US" sz="1900" b="1" dirty="0" smtClean="0"/>
              <a:t> </a:t>
            </a:r>
            <a:r>
              <a:rPr lang="en-US" sz="1900" dirty="0" smtClean="0"/>
              <a:t>Carbon </a:t>
            </a:r>
            <a:r>
              <a:rPr lang="en-US" sz="1900" dirty="0"/>
              <a:t>Cycle Research Synthesis </a:t>
            </a:r>
            <a:r>
              <a:rPr lang="en-US" sz="1900" dirty="0" smtClean="0"/>
              <a:t> (</a:t>
            </a:r>
            <a:r>
              <a:rPr lang="en-US" sz="1900" dirty="0"/>
              <a:t>Anna </a:t>
            </a:r>
            <a:r>
              <a:rPr lang="en-US" sz="1900" dirty="0" err="1"/>
              <a:t>Michalak</a:t>
            </a:r>
            <a:r>
              <a:rPr lang="en-US" sz="1900" dirty="0"/>
              <a:t>) (30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1:30 PM </a:t>
            </a:r>
            <a:r>
              <a:rPr lang="en-US" sz="1900" b="1" dirty="0" smtClean="0"/>
              <a:t> </a:t>
            </a:r>
            <a:r>
              <a:rPr lang="en-US" sz="1900" dirty="0" smtClean="0"/>
              <a:t>North </a:t>
            </a:r>
            <a:r>
              <a:rPr lang="en-US" sz="1900" dirty="0"/>
              <a:t>American Carbon Program Synthesis </a:t>
            </a:r>
            <a:r>
              <a:rPr lang="en-US" sz="1900" dirty="0" smtClean="0"/>
              <a:t> </a:t>
            </a:r>
            <a:r>
              <a:rPr lang="en-US" sz="1900" dirty="0"/>
              <a:t>(Ken Davis) (30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2:00 PM </a:t>
            </a:r>
            <a:r>
              <a:rPr lang="en-US" sz="1900" b="1" dirty="0" smtClean="0"/>
              <a:t> </a:t>
            </a:r>
            <a:r>
              <a:rPr lang="en-US" sz="1900" dirty="0" smtClean="0"/>
              <a:t>US </a:t>
            </a:r>
            <a:r>
              <a:rPr lang="en-US" sz="1900" dirty="0"/>
              <a:t>Carbon Cycle Science and IPCC AR5 </a:t>
            </a:r>
            <a:r>
              <a:rPr lang="en-US" sz="1900" dirty="0" smtClean="0"/>
              <a:t> </a:t>
            </a:r>
            <a:r>
              <a:rPr lang="en-US" sz="1900" dirty="0"/>
              <a:t>(Michael Prather) (30 </a:t>
            </a:r>
            <a:r>
              <a:rPr lang="en-US" sz="1900" dirty="0" smtClean="0"/>
              <a:t>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2:30 PM </a:t>
            </a:r>
            <a:r>
              <a:rPr lang="en-US" sz="1900" b="1" dirty="0" smtClean="0"/>
              <a:t> </a:t>
            </a:r>
            <a:r>
              <a:rPr lang="en-US" sz="1900" dirty="0" smtClean="0"/>
              <a:t>Panel </a:t>
            </a:r>
            <a:r>
              <a:rPr lang="en-US" sz="1900" dirty="0"/>
              <a:t>Discussion+ Audience Q/A: Opportunities for Terrestrial </a:t>
            </a:r>
            <a:r>
              <a:rPr lang="en-US" sz="1900" dirty="0" smtClean="0"/>
              <a:t>Ecology</a:t>
            </a:r>
          </a:p>
          <a:p>
            <a:pPr>
              <a:buNone/>
            </a:pPr>
            <a:r>
              <a:rPr lang="en-US" sz="1900" dirty="0" smtClean="0"/>
              <a:t>                  Research </a:t>
            </a:r>
            <a:r>
              <a:rPr lang="en-US" sz="1900" dirty="0"/>
              <a:t>in a </a:t>
            </a:r>
            <a:r>
              <a:rPr lang="en-US" sz="1900" dirty="0" smtClean="0"/>
              <a:t>Changing World (How do we align the Program in response</a:t>
            </a:r>
          </a:p>
          <a:p>
            <a:pPr>
              <a:buNone/>
            </a:pPr>
            <a:r>
              <a:rPr lang="en-US" sz="1900" dirty="0" smtClean="0"/>
              <a:t>                  to national and international scientific priorities?)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3:00 PM </a:t>
            </a:r>
            <a:r>
              <a:rPr lang="en-US" sz="1900" b="1" dirty="0" smtClean="0"/>
              <a:t> </a:t>
            </a:r>
            <a:r>
              <a:rPr lang="en-US" sz="1900" dirty="0" smtClean="0"/>
              <a:t>Charge </a:t>
            </a:r>
            <a:r>
              <a:rPr lang="en-US" sz="1900" dirty="0"/>
              <a:t>to Breakouts</a:t>
            </a:r>
          </a:p>
          <a:p>
            <a:pPr>
              <a:buNone/>
            </a:pPr>
            <a:r>
              <a:rPr lang="en-US" sz="1900" b="1" dirty="0"/>
              <a:t>3:15 PM </a:t>
            </a:r>
            <a:r>
              <a:rPr lang="en-US" sz="1900" b="1" dirty="0" smtClean="0"/>
              <a:t> </a:t>
            </a:r>
            <a:r>
              <a:rPr lang="en-US" sz="1900" dirty="0" smtClean="0"/>
              <a:t>Break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3:30 PM </a:t>
            </a:r>
            <a:r>
              <a:rPr lang="en-US" sz="1900" b="1" dirty="0" smtClean="0"/>
              <a:t> Breakout </a:t>
            </a:r>
            <a:r>
              <a:rPr lang="en-US" sz="1900" b="1" dirty="0"/>
              <a:t>Session I - Terrestrial Ecology Research </a:t>
            </a:r>
            <a:r>
              <a:rPr lang="en-US" sz="1900" b="1" dirty="0" smtClean="0"/>
              <a:t>Opportunities,    </a:t>
            </a:r>
          </a:p>
          <a:p>
            <a:pPr>
              <a:buNone/>
            </a:pPr>
            <a:r>
              <a:rPr lang="en-US" sz="1900" b="1" dirty="0" smtClean="0"/>
              <a:t>                  Priorities</a:t>
            </a:r>
            <a:r>
              <a:rPr lang="en-US" sz="1900" b="1" dirty="0"/>
              <a:t>, and Challenges </a:t>
            </a:r>
            <a:endParaRPr lang="en-US" sz="1900" b="1" i="1" dirty="0"/>
          </a:p>
          <a:p>
            <a:pPr>
              <a:buNone/>
            </a:pPr>
            <a:r>
              <a:rPr lang="en-US" sz="1900" b="1" dirty="0" smtClean="0"/>
              <a:t>5:00 </a:t>
            </a:r>
            <a:r>
              <a:rPr lang="en-US" sz="1900" b="1" dirty="0"/>
              <a:t>PM </a:t>
            </a:r>
            <a:r>
              <a:rPr lang="en-US" sz="1900" b="1" dirty="0" smtClean="0"/>
              <a:t> Poster </a:t>
            </a:r>
            <a:r>
              <a:rPr lang="en-US" sz="1900" b="1" dirty="0"/>
              <a:t>Session I and Welcome Reception</a:t>
            </a:r>
          </a:p>
          <a:p>
            <a:pPr>
              <a:buNone/>
            </a:pPr>
            <a:r>
              <a:rPr lang="en-US" sz="1900" b="1" dirty="0"/>
              <a:t>7:00 PM </a:t>
            </a:r>
            <a:r>
              <a:rPr lang="en-US" sz="1900" b="1" dirty="0" smtClean="0"/>
              <a:t> </a:t>
            </a:r>
            <a:r>
              <a:rPr lang="en-US" sz="1900" dirty="0" smtClean="0"/>
              <a:t>Adjourn </a:t>
            </a:r>
            <a:r>
              <a:rPr lang="en-US" sz="1900" dirty="0"/>
              <a:t>for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Breakout Session I </a:t>
            </a:r>
            <a:r>
              <a:rPr lang="en-US" sz="3600" dirty="0" smtClean="0"/>
              <a:t>(Monday)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Terrestrial Ecology Research Opportunities, Priorities, &amp; Challenges </a:t>
            </a:r>
            <a:br>
              <a:rPr lang="en-US" sz="2400" b="1" dirty="0" smtClean="0"/>
            </a:br>
            <a:r>
              <a:rPr lang="en-US" sz="2400" dirty="0" smtClean="0"/>
              <a:t>How can the NASA Terrestrial Ecology Program address national </a:t>
            </a:r>
            <a:br>
              <a:rPr lang="en-US" sz="2400" dirty="0" smtClean="0"/>
            </a:br>
            <a:r>
              <a:rPr lang="en-US" sz="2400" dirty="0" smtClean="0"/>
              <a:t>and international scientific priorities?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3:30 PM </a:t>
            </a:r>
            <a:r>
              <a:rPr lang="en-US" sz="1600" i="1" dirty="0" smtClean="0"/>
              <a:t>Rooms assigned at Charge to Breakouts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endParaRPr lang="en-US" sz="2000" b="1" i="1" dirty="0" smtClean="0"/>
          </a:p>
          <a:p>
            <a:pPr lvl="1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Terrestrial Ecosystem Research  </a:t>
            </a:r>
            <a:r>
              <a:rPr lang="en-US" sz="2000" dirty="0" smtClean="0"/>
              <a:t>Chair: Phil Townsend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2. </a:t>
            </a:r>
            <a:r>
              <a:rPr lang="en-US" sz="2000" b="1" dirty="0" smtClean="0"/>
              <a:t>Carbon Cycle Research  </a:t>
            </a:r>
            <a:r>
              <a:rPr lang="en-US" sz="2000" dirty="0" smtClean="0"/>
              <a:t>Chair: Steven </a:t>
            </a:r>
            <a:r>
              <a:rPr lang="en-US" sz="2000" dirty="0" err="1" smtClean="0"/>
              <a:t>Wofsy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3. </a:t>
            </a:r>
            <a:r>
              <a:rPr lang="en-US" sz="2000" b="1" dirty="0" smtClean="0"/>
              <a:t>Modeling</a:t>
            </a:r>
            <a:r>
              <a:rPr lang="en-US" sz="2000" dirty="0" smtClean="0"/>
              <a:t>  Chair: Kevin Schaefer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Scientific Applications of New Satellite Data Products </a:t>
            </a:r>
            <a:r>
              <a:rPr lang="en-US" sz="2000" dirty="0" smtClean="0"/>
              <a:t>Chair: John Kimball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5. </a:t>
            </a:r>
            <a:r>
              <a:rPr lang="en-US" sz="2000" b="1" dirty="0" smtClean="0"/>
              <a:t>Support for Scientific Assessments  </a:t>
            </a:r>
            <a:r>
              <a:rPr lang="en-US" sz="2000" dirty="0" smtClean="0"/>
              <a:t>Chair: Stephen Ogle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AM</a:t>
            </a:r>
            <a:br>
              <a:rPr lang="en-US" dirty="0" smtClean="0"/>
            </a:br>
            <a:r>
              <a:rPr lang="en-US" sz="2200" dirty="0"/>
              <a:t>Approach: Implementation of NASA Terrestrial Ecology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Plenary - </a:t>
            </a:r>
            <a:r>
              <a:rPr lang="en-US" sz="2400" b="1" dirty="0"/>
              <a:t>Seaside Forum Auditorium</a:t>
            </a:r>
          </a:p>
          <a:p>
            <a:pPr>
              <a:buNone/>
            </a:pPr>
            <a:r>
              <a:rPr lang="en-US" sz="1600" b="1" dirty="0" smtClean="0"/>
              <a:t> </a:t>
            </a:r>
            <a:r>
              <a:rPr lang="en-US" sz="1700" b="1" dirty="0" smtClean="0"/>
              <a:t>8:30 </a:t>
            </a:r>
            <a:r>
              <a:rPr lang="en-US" sz="1700" b="1" dirty="0"/>
              <a:t>AM </a:t>
            </a:r>
            <a:r>
              <a:rPr lang="en-US" sz="1700" b="1" dirty="0" smtClean="0"/>
              <a:t> </a:t>
            </a:r>
            <a:r>
              <a:rPr lang="en-US" sz="1700" dirty="0" smtClean="0"/>
              <a:t>Breakout </a:t>
            </a:r>
            <a:r>
              <a:rPr lang="en-US" sz="1700" dirty="0"/>
              <a:t>Session I Reports</a:t>
            </a:r>
          </a:p>
          <a:p>
            <a:pPr>
              <a:buNone/>
            </a:pPr>
            <a:r>
              <a:rPr lang="en-US" sz="1700" b="1" dirty="0" smtClean="0"/>
              <a:t> 9:00 AM  </a:t>
            </a:r>
            <a:r>
              <a:rPr lang="en-US" sz="1700" dirty="0"/>
              <a:t>Overview and discussion of Decadal Survey Missions relevant to </a:t>
            </a:r>
            <a:r>
              <a:rPr lang="en-US" sz="1700" dirty="0" smtClean="0"/>
              <a:t>Terrestrial</a:t>
            </a:r>
          </a:p>
          <a:p>
            <a:pPr>
              <a:buNone/>
            </a:pPr>
            <a:r>
              <a:rPr lang="en-US" sz="1700" dirty="0" smtClean="0"/>
              <a:t>                  Ecology Program  *OCO-2</a:t>
            </a:r>
            <a:r>
              <a:rPr lang="en-US" sz="1700" dirty="0"/>
              <a:t>, SMAP, ICESat-2 + </a:t>
            </a:r>
            <a:r>
              <a:rPr lang="en-US" sz="1700" dirty="0" err="1"/>
              <a:t>DESDynI</a:t>
            </a:r>
            <a:r>
              <a:rPr lang="en-US" sz="1700" dirty="0"/>
              <a:t>, </a:t>
            </a:r>
            <a:r>
              <a:rPr lang="en-US" sz="1700" dirty="0" err="1"/>
              <a:t>HyspIRI</a:t>
            </a:r>
            <a:r>
              <a:rPr lang="en-US" sz="1700" dirty="0"/>
              <a:t>, ASCENDS 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            (</a:t>
            </a:r>
            <a:r>
              <a:rPr lang="en-US" sz="1700" dirty="0"/>
              <a:t>Mike </a:t>
            </a:r>
            <a:r>
              <a:rPr lang="en-US" sz="1700" dirty="0" err="1"/>
              <a:t>Gunson</a:t>
            </a:r>
            <a:r>
              <a:rPr lang="en-US" sz="1700" dirty="0"/>
              <a:t>, Kyle </a:t>
            </a:r>
            <a:r>
              <a:rPr lang="en-US" sz="1700" dirty="0" smtClean="0"/>
              <a:t>McDonald, Amy </a:t>
            </a:r>
            <a:r>
              <a:rPr lang="en-US" sz="1700" dirty="0" err="1" smtClean="0"/>
              <a:t>Neuenschwander</a:t>
            </a:r>
            <a:r>
              <a:rPr lang="en-US" sz="1700" dirty="0" smtClean="0"/>
              <a:t>, Ralph </a:t>
            </a:r>
            <a:r>
              <a:rPr lang="en-US" sz="1700" dirty="0" err="1"/>
              <a:t>Dubayah</a:t>
            </a:r>
            <a:r>
              <a:rPr lang="en-US" sz="1700" dirty="0"/>
              <a:t>, </a:t>
            </a:r>
            <a:r>
              <a:rPr lang="en-US" sz="1700" dirty="0" smtClean="0"/>
              <a:t>Simon</a:t>
            </a:r>
          </a:p>
          <a:p>
            <a:pPr>
              <a:buNone/>
            </a:pPr>
            <a:r>
              <a:rPr lang="en-US" sz="1700" dirty="0" smtClean="0"/>
              <a:t>                  Hook, Randy </a:t>
            </a:r>
            <a:r>
              <a:rPr lang="en-US" sz="1700" dirty="0" err="1"/>
              <a:t>Kawa</a:t>
            </a:r>
            <a:r>
              <a:rPr lang="en-US" sz="1700" dirty="0"/>
              <a:t>) (60 min.)</a:t>
            </a:r>
          </a:p>
          <a:p>
            <a:pPr>
              <a:buNone/>
            </a:pPr>
            <a:r>
              <a:rPr lang="en-US" sz="1700" b="1" dirty="0"/>
              <a:t>10:00 AM </a:t>
            </a:r>
            <a:r>
              <a:rPr lang="en-US" sz="1700" dirty="0" smtClean="0"/>
              <a:t>Overview &amp; Discussion: Ongoing and </a:t>
            </a:r>
            <a:r>
              <a:rPr lang="en-US" sz="1700" dirty="0"/>
              <a:t>Continuity Missions relevant </a:t>
            </a:r>
            <a:r>
              <a:rPr lang="en-US" sz="1700" dirty="0" smtClean="0"/>
              <a:t>to Terrestrial</a:t>
            </a:r>
          </a:p>
          <a:p>
            <a:pPr>
              <a:buNone/>
            </a:pPr>
            <a:r>
              <a:rPr lang="en-US" sz="1700" dirty="0" smtClean="0"/>
              <a:t>                   Ecology Program *EOS</a:t>
            </a:r>
            <a:r>
              <a:rPr lang="en-US" sz="1700" dirty="0"/>
              <a:t>, EO-1, LDCM, NPP/NPOESS </a:t>
            </a:r>
            <a:r>
              <a:rPr lang="en-US" sz="1700" dirty="0" smtClean="0"/>
              <a:t>(</a:t>
            </a:r>
            <a:r>
              <a:rPr lang="en-US" sz="1700" dirty="0"/>
              <a:t>Jon </a:t>
            </a:r>
            <a:r>
              <a:rPr lang="en-US" sz="1700" dirty="0" err="1"/>
              <a:t>Ranson</a:t>
            </a:r>
            <a:r>
              <a:rPr lang="en-US" sz="1700" dirty="0"/>
              <a:t>) (30 </a:t>
            </a:r>
            <a:r>
              <a:rPr lang="en-US" sz="1700" dirty="0" smtClean="0"/>
              <a:t>min)</a:t>
            </a:r>
            <a:endParaRPr lang="en-US" sz="1700" dirty="0"/>
          </a:p>
          <a:p>
            <a:pPr>
              <a:buNone/>
            </a:pPr>
            <a:r>
              <a:rPr lang="en-US" sz="1700" b="1" dirty="0"/>
              <a:t>10:30 AM </a:t>
            </a:r>
            <a:r>
              <a:rPr lang="en-US" sz="1700" dirty="0" smtClean="0"/>
              <a:t>Break</a:t>
            </a:r>
            <a:endParaRPr lang="en-US" sz="1700" dirty="0"/>
          </a:p>
          <a:p>
            <a:pPr>
              <a:buNone/>
            </a:pPr>
            <a:r>
              <a:rPr lang="en-US" sz="1700" b="1" dirty="0"/>
              <a:t>10:50 AM </a:t>
            </a:r>
            <a:r>
              <a:rPr lang="en-US" sz="1700" dirty="0" smtClean="0"/>
              <a:t>Overview &amp; Discussion: Airborne </a:t>
            </a:r>
            <a:r>
              <a:rPr lang="en-US" sz="1700" dirty="0"/>
              <a:t>&amp; Suborbital Venture Class </a:t>
            </a:r>
            <a:r>
              <a:rPr lang="en-US" sz="1700" dirty="0" smtClean="0"/>
              <a:t>Mission</a:t>
            </a:r>
          </a:p>
          <a:p>
            <a:pPr>
              <a:buNone/>
            </a:pPr>
            <a:r>
              <a:rPr lang="en-US" sz="1700" dirty="0" smtClean="0"/>
              <a:t>                   *AVIRIS</a:t>
            </a:r>
            <a:r>
              <a:rPr lang="en-US" sz="1700" dirty="0"/>
              <a:t>, </a:t>
            </a:r>
            <a:r>
              <a:rPr lang="en-US" sz="1700" dirty="0" smtClean="0"/>
              <a:t>UAVSAR, LVIS</a:t>
            </a:r>
            <a:r>
              <a:rPr lang="en-US" sz="1700" dirty="0"/>
              <a:t>, MAS, MASTER, New developments under </a:t>
            </a:r>
            <a:r>
              <a:rPr lang="en-US" sz="1700" dirty="0" smtClean="0"/>
              <a:t>stimulus</a:t>
            </a:r>
          </a:p>
          <a:p>
            <a:pPr>
              <a:buNone/>
            </a:pPr>
            <a:r>
              <a:rPr lang="en-US" sz="1700" dirty="0" smtClean="0"/>
              <a:t>                   program  (Tony </a:t>
            </a:r>
            <a:r>
              <a:rPr lang="en-US" sz="1700" dirty="0"/>
              <a:t>Freeman) (40 </a:t>
            </a:r>
            <a:r>
              <a:rPr lang="en-US" sz="1700" dirty="0" smtClean="0"/>
              <a:t>min)</a:t>
            </a:r>
            <a:endParaRPr lang="en-US" sz="1700" dirty="0"/>
          </a:p>
          <a:p>
            <a:pPr>
              <a:buNone/>
            </a:pPr>
            <a:r>
              <a:rPr lang="en-US" sz="1700" b="1" dirty="0"/>
              <a:t>11:30 AM </a:t>
            </a:r>
            <a:r>
              <a:rPr lang="en-US" sz="1700" dirty="0" smtClean="0"/>
              <a:t>Data </a:t>
            </a:r>
            <a:r>
              <a:rPr lang="en-US" sz="1700" dirty="0"/>
              <a:t>Products and Data Systems  </a:t>
            </a:r>
            <a:r>
              <a:rPr lang="en-US" sz="1700" dirty="0" smtClean="0"/>
              <a:t>*CDRs</a:t>
            </a:r>
            <a:r>
              <a:rPr lang="en-US" sz="1700" dirty="0"/>
              <a:t>, LTDRs, Critical Variables, and DAACs </a:t>
            </a:r>
            <a:r>
              <a:rPr lang="en-US" sz="1700" dirty="0" smtClean="0"/>
              <a:t>          </a:t>
            </a:r>
          </a:p>
          <a:p>
            <a:pPr>
              <a:buNone/>
            </a:pPr>
            <a:r>
              <a:rPr lang="en-US" sz="1700" dirty="0" smtClean="0"/>
              <a:t>                   (</a:t>
            </a:r>
            <a:r>
              <a:rPr lang="en-US" sz="1700" dirty="0"/>
              <a:t>Jeff </a:t>
            </a:r>
            <a:r>
              <a:rPr lang="en-US" sz="1700" dirty="0" err="1"/>
              <a:t>Masek</a:t>
            </a:r>
            <a:r>
              <a:rPr lang="en-US" sz="1700" dirty="0"/>
              <a:t>) (30 </a:t>
            </a:r>
            <a:r>
              <a:rPr lang="en-US" sz="1700" dirty="0" smtClean="0"/>
              <a:t>min)</a:t>
            </a:r>
          </a:p>
          <a:p>
            <a:pPr>
              <a:buNone/>
            </a:pPr>
            <a:r>
              <a:rPr lang="en-US" sz="1700" b="1" dirty="0" smtClean="0"/>
              <a:t>12:00 PM Poster Session II and Lunch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PM</a:t>
            </a:r>
            <a:br>
              <a:rPr lang="en-US" dirty="0" smtClean="0"/>
            </a:br>
            <a:r>
              <a:rPr lang="en-US" sz="2200" dirty="0"/>
              <a:t>Approach: Implementation of NASA Terrestrial Ecology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Plenary - Seaside Forum Auditorium</a:t>
            </a:r>
          </a:p>
          <a:p>
            <a:pPr>
              <a:buNone/>
            </a:pPr>
            <a:r>
              <a:rPr lang="en-US" sz="1900" b="1" dirty="0" smtClean="0"/>
              <a:t>1:30 </a:t>
            </a:r>
            <a:r>
              <a:rPr lang="en-US" sz="1900" b="1" dirty="0"/>
              <a:t>PM </a:t>
            </a:r>
            <a:r>
              <a:rPr lang="en-US" sz="1900" b="1" dirty="0" smtClean="0"/>
              <a:t> </a:t>
            </a:r>
            <a:r>
              <a:rPr lang="en-US" sz="1900" dirty="0" smtClean="0"/>
              <a:t>Opportunities </a:t>
            </a:r>
            <a:r>
              <a:rPr lang="en-US" sz="1900" dirty="0"/>
              <a:t>for Terrestrial Ecology Field </a:t>
            </a:r>
            <a:r>
              <a:rPr lang="en-US" sz="1900" dirty="0" smtClean="0"/>
              <a:t>Campaigns</a:t>
            </a:r>
          </a:p>
          <a:p>
            <a:pPr lvl="2">
              <a:buNone/>
            </a:pPr>
            <a:r>
              <a:rPr lang="en-US" sz="1400" dirty="0" err="1" smtClean="0"/>
              <a:t>ABoVE</a:t>
            </a:r>
            <a:r>
              <a:rPr lang="en-US" sz="1400" dirty="0" smtClean="0"/>
              <a:t>  (Eric </a:t>
            </a:r>
            <a:r>
              <a:rPr lang="en-US" sz="1400" dirty="0" err="1" smtClean="0"/>
              <a:t>Kasischke</a:t>
            </a:r>
            <a:r>
              <a:rPr lang="en-US" sz="1400" dirty="0" smtClean="0"/>
              <a:t>), Global Savannas (Niall </a:t>
            </a:r>
            <a:r>
              <a:rPr lang="en-US" sz="1400" dirty="0" err="1" smtClean="0"/>
              <a:t>Hanan</a:t>
            </a:r>
            <a:r>
              <a:rPr lang="en-US" sz="1400" dirty="0" smtClean="0"/>
              <a:t>), Future Satellite Missions (Forrest Hall)</a:t>
            </a:r>
            <a:endParaRPr lang="en-US" sz="1400" dirty="0"/>
          </a:p>
          <a:p>
            <a:pPr>
              <a:buNone/>
            </a:pPr>
            <a:r>
              <a:rPr lang="en-US" sz="1900" b="1" dirty="0" smtClean="0"/>
              <a:t>2:15 </a:t>
            </a:r>
            <a:r>
              <a:rPr lang="en-US" sz="1900" b="1" dirty="0"/>
              <a:t>PM </a:t>
            </a:r>
            <a:r>
              <a:rPr lang="en-US" sz="1900" b="1" dirty="0" smtClean="0"/>
              <a:t> </a:t>
            </a:r>
            <a:r>
              <a:rPr lang="en-US" sz="1900" dirty="0" smtClean="0"/>
              <a:t>Observation </a:t>
            </a:r>
            <a:r>
              <a:rPr lang="en-US" sz="1900" dirty="0"/>
              <a:t>Networks </a:t>
            </a:r>
            <a:r>
              <a:rPr lang="en-US" sz="1900" dirty="0" smtClean="0"/>
              <a:t>and </a:t>
            </a:r>
            <a:r>
              <a:rPr lang="en-US" sz="1900" dirty="0"/>
              <a:t>Collaboration Opportunities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            (Michael Keller) (30 min)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2:45 PM </a:t>
            </a:r>
            <a:r>
              <a:rPr lang="en-US" sz="1900" b="1" dirty="0" smtClean="0"/>
              <a:t> </a:t>
            </a:r>
            <a:r>
              <a:rPr lang="en-US" sz="1900" dirty="0" smtClean="0"/>
              <a:t>Panel </a:t>
            </a:r>
            <a:r>
              <a:rPr lang="en-US" sz="1900" dirty="0"/>
              <a:t>Discussion + </a:t>
            </a:r>
            <a:r>
              <a:rPr lang="en-US" sz="1900" dirty="0" smtClean="0"/>
              <a:t>Q&amp;A</a:t>
            </a:r>
            <a:r>
              <a:rPr lang="en-US" sz="1900" dirty="0"/>
              <a:t>: Issues </a:t>
            </a:r>
            <a:r>
              <a:rPr lang="en-US" sz="1900" dirty="0" smtClean="0"/>
              <a:t>and </a:t>
            </a:r>
            <a:r>
              <a:rPr lang="en-US" sz="1900" dirty="0"/>
              <a:t>Opportunities for Terrestrial </a:t>
            </a:r>
            <a:r>
              <a:rPr lang="en-US" sz="1900" dirty="0" smtClean="0"/>
              <a:t>Ecology</a:t>
            </a:r>
          </a:p>
          <a:p>
            <a:pPr>
              <a:buNone/>
            </a:pPr>
            <a:r>
              <a:rPr lang="en-US" sz="1900" dirty="0" smtClean="0"/>
              <a:t>                 Research</a:t>
            </a:r>
            <a:r>
              <a:rPr lang="en-US" sz="1400" dirty="0" smtClean="0"/>
              <a:t> (How can the Terrestrial Ecology Program make better use of its observational</a:t>
            </a:r>
          </a:p>
          <a:p>
            <a:pPr>
              <a:buNone/>
            </a:pPr>
            <a:r>
              <a:rPr lang="en-US" sz="1400" dirty="0" smtClean="0"/>
              <a:t>                        assets and support infrastructure? What opportunities are out there for new science?)</a:t>
            </a:r>
            <a:endParaRPr lang="en-US" sz="1400" dirty="0"/>
          </a:p>
          <a:p>
            <a:pPr>
              <a:buNone/>
            </a:pPr>
            <a:r>
              <a:rPr lang="en-US" sz="1900" b="1" dirty="0"/>
              <a:t>3:10 PM </a:t>
            </a:r>
            <a:r>
              <a:rPr lang="en-US" sz="1900" b="1" dirty="0" smtClean="0"/>
              <a:t> </a:t>
            </a:r>
            <a:r>
              <a:rPr lang="en-US" sz="1900" dirty="0" smtClean="0"/>
              <a:t>Charge </a:t>
            </a:r>
            <a:r>
              <a:rPr lang="en-US" sz="1900" dirty="0"/>
              <a:t>to Breakouts II</a:t>
            </a:r>
          </a:p>
          <a:p>
            <a:pPr>
              <a:buNone/>
            </a:pPr>
            <a:r>
              <a:rPr lang="en-US" sz="1900" b="1" dirty="0"/>
              <a:t>3:15 PM </a:t>
            </a:r>
            <a:r>
              <a:rPr lang="en-US" sz="1900" b="1" dirty="0" smtClean="0"/>
              <a:t> </a:t>
            </a:r>
            <a:r>
              <a:rPr lang="en-US" sz="1900" dirty="0" smtClean="0"/>
              <a:t>Break</a:t>
            </a:r>
            <a:endParaRPr lang="en-US" sz="1900" dirty="0"/>
          </a:p>
          <a:p>
            <a:pPr>
              <a:buNone/>
            </a:pPr>
            <a:r>
              <a:rPr lang="en-US" sz="1900" b="1" dirty="0"/>
              <a:t>3:30 PM </a:t>
            </a:r>
            <a:r>
              <a:rPr lang="en-US" sz="1900" b="1" dirty="0" smtClean="0"/>
              <a:t> Breakout Session II</a:t>
            </a:r>
            <a:endParaRPr lang="en-US" sz="1900" i="1" dirty="0"/>
          </a:p>
          <a:p>
            <a:pPr>
              <a:buNone/>
            </a:pPr>
            <a:r>
              <a:rPr lang="en-US" sz="1900" b="1" dirty="0" smtClean="0"/>
              <a:t>5:00 </a:t>
            </a:r>
            <a:r>
              <a:rPr lang="en-US" sz="1900" b="1" dirty="0"/>
              <a:t>PM </a:t>
            </a:r>
            <a:r>
              <a:rPr lang="en-US" sz="1900" b="1" dirty="0" smtClean="0"/>
              <a:t> Poster </a:t>
            </a:r>
            <a:r>
              <a:rPr lang="en-US" sz="1900" b="1" dirty="0"/>
              <a:t>Session II</a:t>
            </a:r>
          </a:p>
          <a:p>
            <a:pPr>
              <a:buNone/>
            </a:pPr>
            <a:r>
              <a:rPr lang="en-US" sz="1900" b="1" dirty="0"/>
              <a:t>7:00 PM </a:t>
            </a:r>
            <a:r>
              <a:rPr lang="en-US" sz="1900" b="1" dirty="0" smtClean="0"/>
              <a:t> </a:t>
            </a:r>
            <a:r>
              <a:rPr lang="en-US" sz="1900" dirty="0" smtClean="0"/>
              <a:t>Adjourn </a:t>
            </a:r>
            <a:r>
              <a:rPr lang="en-US" sz="1900" dirty="0"/>
              <a:t>for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Breakout Session II </a:t>
            </a:r>
            <a:r>
              <a:rPr lang="en-US" sz="3200" dirty="0" smtClean="0"/>
              <a:t>(Tuesday)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190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3:30 PM </a:t>
            </a:r>
            <a:r>
              <a:rPr lang="en-US" sz="1600" i="1" dirty="0" smtClean="0"/>
              <a:t>Rooms assigned at Charge to Breakouts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 smtClean="0"/>
          </a:p>
          <a:p>
            <a:pPr lvl="1">
              <a:buNone/>
            </a:pPr>
            <a:r>
              <a:rPr lang="en-US" sz="2000" b="1" dirty="0" smtClean="0"/>
              <a:t>1. TE Science for Venture Class Missions  </a:t>
            </a:r>
            <a:r>
              <a:rPr lang="en-US" sz="2000" dirty="0" smtClean="0"/>
              <a:t>Chair: Ralph </a:t>
            </a:r>
            <a:r>
              <a:rPr lang="en-US" sz="2000" dirty="0" err="1" smtClean="0"/>
              <a:t>Dubayah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b="1" dirty="0" smtClean="0"/>
              <a:t>2. Effective Use of Airborne Remote Sensing</a:t>
            </a:r>
            <a:r>
              <a:rPr lang="en-US" sz="2000" dirty="0" smtClean="0"/>
              <a:t>  Chair: Dar Roberts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b="1" dirty="0" smtClean="0"/>
              <a:t>3. Data Needs, Products, Distribution, and Stewardship  </a:t>
            </a:r>
            <a:r>
              <a:rPr lang="en-US" sz="2000" dirty="0" smtClean="0"/>
              <a:t>Chair: Bob Cook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None/>
            </a:pPr>
            <a:r>
              <a:rPr lang="en-US" sz="2000" b="1" dirty="0" smtClean="0"/>
              <a:t>4. Observation Networks and Collaboration Opportunities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Chair: Joanne Nightingale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969</Words>
  <Application>Microsoft Macintosh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Slide 1</vt:lpstr>
      <vt:lpstr> Map  of  Area</vt:lpstr>
      <vt:lpstr>Scripps Seaside Forum  Layout</vt:lpstr>
      <vt:lpstr>Monday AM Science: Terrestrial Ecology and Global Change</vt:lpstr>
      <vt:lpstr>Monday PM Science: Terrestrial Ecology and Global Change</vt:lpstr>
      <vt:lpstr>Breakout Session I (Monday) Terrestrial Ecology Research Opportunities, Priorities, &amp; Challenges  How can the NASA Terrestrial Ecology Program address national  and international scientific priorities?</vt:lpstr>
      <vt:lpstr>Tuesday AM Approach: Implementation of NASA Terrestrial Ecology Program</vt:lpstr>
      <vt:lpstr>Tuesday PM Approach: Implementation of NASA Terrestrial Ecology Program</vt:lpstr>
      <vt:lpstr>Breakout Session II (Tuesday) </vt:lpstr>
      <vt:lpstr>Wednesday AM Next Steps &amp; New Directions for Terrestrial Ecology Program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Carla Evans</cp:lastModifiedBy>
  <cp:revision>90</cp:revision>
  <dcterms:created xsi:type="dcterms:W3CDTF">2010-03-13T22:11:54Z</dcterms:created>
  <dcterms:modified xsi:type="dcterms:W3CDTF">2010-03-13T22:18:30Z</dcterms:modified>
</cp:coreProperties>
</file>