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43891200"/>
  <p:notesSz cx="34290000" cy="434213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8" autoAdjust="0"/>
  </p:normalViewPr>
  <p:slideViewPr>
    <p:cSldViewPr>
      <p:cViewPr>
        <p:scale>
          <a:sx n="33" d="100"/>
          <a:sy n="33" d="100"/>
        </p:scale>
        <p:origin x="-1338" y="2658"/>
      </p:cViewPr>
      <p:guideLst>
        <p:guide orient="horz" pos="13824"/>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4859000" cy="2171065"/>
          </a:xfrm>
          <a:prstGeom prst="rect">
            <a:avLst/>
          </a:prstGeom>
        </p:spPr>
        <p:txBody>
          <a:bodyPr vert="horz" lIns="444041" tIns="222023" rIns="444041" bIns="222023" rtlCol="0"/>
          <a:lstStyle>
            <a:lvl1pPr algn="l">
              <a:defRPr sz="6000"/>
            </a:lvl1pPr>
          </a:lstStyle>
          <a:p>
            <a:endParaRPr lang="en-US"/>
          </a:p>
        </p:txBody>
      </p:sp>
      <p:sp>
        <p:nvSpPr>
          <p:cNvPr id="3" name="Date Placeholder 2"/>
          <p:cNvSpPr>
            <a:spLocks noGrp="1"/>
          </p:cNvSpPr>
          <p:nvPr>
            <p:ph type="dt" idx="1"/>
          </p:nvPr>
        </p:nvSpPr>
        <p:spPr>
          <a:xfrm>
            <a:off x="19423064" y="0"/>
            <a:ext cx="14859000" cy="2171065"/>
          </a:xfrm>
          <a:prstGeom prst="rect">
            <a:avLst/>
          </a:prstGeom>
        </p:spPr>
        <p:txBody>
          <a:bodyPr vert="horz" lIns="444041" tIns="222023" rIns="444041" bIns="222023" rtlCol="0"/>
          <a:lstStyle>
            <a:lvl1pPr algn="r">
              <a:defRPr sz="6000"/>
            </a:lvl1pPr>
          </a:lstStyle>
          <a:p>
            <a:fld id="{39CF2AE8-6416-42BF-BD55-9C1296C8E33A}" type="datetimeFigureOut">
              <a:rPr lang="en-US" smtClean="0"/>
              <a:pPr/>
              <a:t>3/11/2010</a:t>
            </a:fld>
            <a:endParaRPr lang="en-US"/>
          </a:p>
        </p:txBody>
      </p:sp>
      <p:sp>
        <p:nvSpPr>
          <p:cNvPr id="4" name="Slide Image Placeholder 3"/>
          <p:cNvSpPr>
            <a:spLocks noGrp="1" noRot="1" noChangeAspect="1"/>
          </p:cNvSpPr>
          <p:nvPr>
            <p:ph type="sldImg" idx="2"/>
          </p:nvPr>
        </p:nvSpPr>
        <p:spPr>
          <a:xfrm>
            <a:off x="11039475" y="3259138"/>
            <a:ext cx="12211050" cy="16282987"/>
          </a:xfrm>
          <a:prstGeom prst="rect">
            <a:avLst/>
          </a:prstGeom>
          <a:noFill/>
          <a:ln w="12700">
            <a:solidFill>
              <a:prstClr val="black"/>
            </a:solidFill>
          </a:ln>
        </p:spPr>
        <p:txBody>
          <a:bodyPr vert="horz" lIns="444041" tIns="222023" rIns="444041" bIns="222023" rtlCol="0" anchor="ctr"/>
          <a:lstStyle/>
          <a:p>
            <a:endParaRPr lang="en-US"/>
          </a:p>
        </p:txBody>
      </p:sp>
      <p:sp>
        <p:nvSpPr>
          <p:cNvPr id="5" name="Notes Placeholder 4"/>
          <p:cNvSpPr>
            <a:spLocks noGrp="1"/>
          </p:cNvSpPr>
          <p:nvPr>
            <p:ph type="body" sz="quarter" idx="3"/>
          </p:nvPr>
        </p:nvSpPr>
        <p:spPr>
          <a:xfrm>
            <a:off x="3429000" y="20625117"/>
            <a:ext cx="27432000" cy="19539585"/>
          </a:xfrm>
          <a:prstGeom prst="rect">
            <a:avLst/>
          </a:prstGeom>
        </p:spPr>
        <p:txBody>
          <a:bodyPr vert="horz" lIns="444041" tIns="222023" rIns="444041" bIns="222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41242701"/>
            <a:ext cx="14859000" cy="2171065"/>
          </a:xfrm>
          <a:prstGeom prst="rect">
            <a:avLst/>
          </a:prstGeom>
        </p:spPr>
        <p:txBody>
          <a:bodyPr vert="horz" lIns="444041" tIns="222023" rIns="444041" bIns="222023" rtlCol="0" anchor="b"/>
          <a:lstStyle>
            <a:lvl1pPr algn="l">
              <a:defRPr sz="6000"/>
            </a:lvl1pPr>
          </a:lstStyle>
          <a:p>
            <a:endParaRPr lang="en-US"/>
          </a:p>
        </p:txBody>
      </p:sp>
      <p:sp>
        <p:nvSpPr>
          <p:cNvPr id="7" name="Slide Number Placeholder 6"/>
          <p:cNvSpPr>
            <a:spLocks noGrp="1"/>
          </p:cNvSpPr>
          <p:nvPr>
            <p:ph type="sldNum" sz="quarter" idx="5"/>
          </p:nvPr>
        </p:nvSpPr>
        <p:spPr>
          <a:xfrm>
            <a:off x="19423064" y="41242701"/>
            <a:ext cx="14859000" cy="2171065"/>
          </a:xfrm>
          <a:prstGeom prst="rect">
            <a:avLst/>
          </a:prstGeom>
        </p:spPr>
        <p:txBody>
          <a:bodyPr vert="horz" lIns="444041" tIns="222023" rIns="444041" bIns="222023" rtlCol="0" anchor="b"/>
          <a:lstStyle>
            <a:lvl1pPr algn="r">
              <a:defRPr sz="6000"/>
            </a:lvl1pPr>
          </a:lstStyle>
          <a:p>
            <a:fld id="{33E66BA6-51B1-4C95-89AB-1DB0761796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E66BA6-51B1-4C95-89AB-1DB0761796C5}"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768C3-208F-454F-9D4C-B660F5654369}" type="datetimeFigureOut">
              <a:rPr lang="en-US" smtClean="0"/>
              <a:pPr/>
              <a:t>3/11/2010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DB3B6-F617-4EF6-9BEF-3C8C38DF3A3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768C3-208F-454F-9D4C-B660F5654369}" type="datetimeFigureOut">
              <a:rPr lang="en-US" smtClean="0"/>
              <a:pPr/>
              <a:t>3/11/2010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DB3B6-F617-4EF6-9BEF-3C8C38DF3A3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1247123"/>
            <a:ext cx="26660477" cy="23968455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11247123"/>
            <a:ext cx="79444213" cy="2396845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768C3-208F-454F-9D4C-B660F5654369}" type="datetimeFigureOut">
              <a:rPr lang="en-US" smtClean="0"/>
              <a:pPr/>
              <a:t>3/11/2010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DB3B6-F617-4EF6-9BEF-3C8C38DF3A3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768C3-208F-454F-9D4C-B660F5654369}" type="datetimeFigureOut">
              <a:rPr lang="en-US" smtClean="0"/>
              <a:pPr/>
              <a:t>3/11/2010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DB3B6-F617-4EF6-9BEF-3C8C38DF3A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768C3-208F-454F-9D4C-B660F5654369}" type="datetimeFigureOut">
              <a:rPr lang="en-US" smtClean="0"/>
              <a:pPr/>
              <a:t>3/11/2010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CADB3B6-F617-4EF6-9BEF-3C8C38DF3A3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65542163"/>
            <a:ext cx="53052343"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65542163"/>
            <a:ext cx="53052347" cy="18538951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768C3-208F-454F-9D4C-B660F5654369}" type="datetimeFigureOut">
              <a:rPr lang="en-US" smtClean="0"/>
              <a:pPr/>
              <a:t>3/11/2010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ADB3B6-F617-4EF6-9BEF-3C8C38DF3A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1757683"/>
            <a:ext cx="29626560"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768C3-208F-454F-9D4C-B660F5654369}" type="datetimeFigureOut">
              <a:rPr lang="en-US" smtClean="0"/>
              <a:pPr/>
              <a:t>3/11/2010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CADB3B6-F617-4EF6-9BEF-3C8C38DF3A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768C3-208F-454F-9D4C-B660F5654369}" type="datetimeFigureOut">
              <a:rPr lang="en-US" smtClean="0"/>
              <a:pPr/>
              <a:t>3/11/2010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CADB3B6-F617-4EF6-9BEF-3C8C38DF3A3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768C3-208F-454F-9D4C-B660F5654369}" type="datetimeFigureOut">
              <a:rPr lang="en-US" smtClean="0"/>
              <a:pPr/>
              <a:t>3/11/2010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CADB3B6-F617-4EF6-9BEF-3C8C38DF3A3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768C3-208F-454F-9D4C-B660F5654369}" type="datetimeFigureOut">
              <a:rPr lang="en-US" smtClean="0"/>
              <a:pPr/>
              <a:t>3/11/2010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ADB3B6-F617-4EF6-9BEF-3C8C38DF3A3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768C3-208F-454F-9D4C-B660F5654369}" type="datetimeFigureOut">
              <a:rPr lang="en-US" smtClean="0"/>
              <a:pPr/>
              <a:t>3/11/2010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CADB3B6-F617-4EF6-9BEF-3C8C38DF3A3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97E768C3-208F-454F-9D4C-B660F5654369}" type="datetimeFigureOut">
              <a:rPr lang="en-US" smtClean="0"/>
              <a:pPr/>
              <a:t>3/11/2010</a:t>
            </a:fld>
            <a:endParaRPr lang="en-US" dirty="0"/>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0CADB3B6-F617-4EF6-9BEF-3C8C38DF3A3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notesSlide" Target="../notesSlides/notesSlide1.xml"/><Relationship Id="rId21" Type="http://schemas.openxmlformats.org/officeDocument/2006/relationships/image" Target="../media/image18.pn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oleObject" Target="../embeddings/oleObject1.bin"/><Relationship Id="rId2" Type="http://schemas.openxmlformats.org/officeDocument/2006/relationships/slideLayout" Target="../slideLayouts/slideLayout1.xml"/><Relationship Id="rId16" Type="http://schemas.openxmlformats.org/officeDocument/2006/relationships/image" Target="../media/image14.jpeg"/><Relationship Id="rId20" Type="http://schemas.openxmlformats.org/officeDocument/2006/relationships/image" Target="../media/image17.wmf"/><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19" Type="http://schemas.openxmlformats.org/officeDocument/2006/relationships/image" Target="../media/image16.jpe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p:cNvGrpSpPr/>
          <p:nvPr/>
        </p:nvGrpSpPr>
        <p:grpSpPr>
          <a:xfrm>
            <a:off x="0" y="0"/>
            <a:ext cx="32918400" cy="5334000"/>
            <a:chOff x="0" y="0"/>
            <a:chExt cx="32918400" cy="5334000"/>
          </a:xfrm>
        </p:grpSpPr>
        <p:pic>
          <p:nvPicPr>
            <p:cNvPr id="1027" name="Picture 3" descr="Color"/>
            <p:cNvPicPr>
              <a:picLocks noChangeAspect="1" noChangeArrowheads="1"/>
            </p:cNvPicPr>
            <p:nvPr/>
          </p:nvPicPr>
          <p:blipFill>
            <a:blip r:embed="rId4" cstate="print"/>
            <a:srcRect/>
            <a:stretch>
              <a:fillRect/>
            </a:stretch>
          </p:blipFill>
          <p:spPr bwMode="auto">
            <a:xfrm>
              <a:off x="0" y="0"/>
              <a:ext cx="32918400" cy="5334000"/>
            </a:xfrm>
            <a:prstGeom prst="rect">
              <a:avLst/>
            </a:prstGeom>
            <a:noFill/>
            <a:ln w="9525">
              <a:noFill/>
              <a:miter lim="800000"/>
              <a:headEnd/>
              <a:tailEnd/>
            </a:ln>
          </p:spPr>
        </p:pic>
        <p:pic>
          <p:nvPicPr>
            <p:cNvPr id="1028" name="Picture 4" descr="Logo"/>
            <p:cNvPicPr>
              <a:picLocks noChangeAspect="1" noChangeArrowheads="1"/>
            </p:cNvPicPr>
            <p:nvPr/>
          </p:nvPicPr>
          <p:blipFill>
            <a:blip r:embed="rId5" cstate="print"/>
            <a:srcRect r="59986"/>
            <a:stretch>
              <a:fillRect/>
            </a:stretch>
          </p:blipFill>
          <p:spPr bwMode="auto">
            <a:xfrm>
              <a:off x="762000" y="1600200"/>
              <a:ext cx="5956040" cy="2233490"/>
            </a:xfrm>
            <a:prstGeom prst="rect">
              <a:avLst/>
            </a:prstGeom>
            <a:noFill/>
            <a:ln w="9525">
              <a:noFill/>
              <a:miter lim="800000"/>
              <a:headEnd/>
              <a:tailEnd/>
            </a:ln>
          </p:spPr>
        </p:pic>
      </p:grpSp>
      <p:sp>
        <p:nvSpPr>
          <p:cNvPr id="8" name="TextBox 7"/>
          <p:cNvSpPr txBox="1"/>
          <p:nvPr/>
        </p:nvSpPr>
        <p:spPr>
          <a:xfrm>
            <a:off x="914400" y="6019800"/>
            <a:ext cx="14630400" cy="5016758"/>
          </a:xfrm>
          <a:prstGeom prst="rect">
            <a:avLst/>
          </a:prstGeom>
          <a:noFill/>
        </p:spPr>
        <p:txBody>
          <a:bodyPr wrap="square" rtlCol="0">
            <a:spAutoFit/>
          </a:bodyPr>
          <a:lstStyle/>
          <a:p>
            <a:pPr algn="just" fontAlgn="base"/>
            <a:r>
              <a:rPr lang="en-US" sz="4000" dirty="0" smtClean="0"/>
              <a:t>The chemical diversity of humid tropical forests is thought to exceed that of all other terrestrial ecosystems combined, with cascading effects on spectroscopic patterns of tropical canopies acquired from new airborne and future space-based imaging spectrometers. To address this new frontier in spectroscopy, we developed the Carnegie </a:t>
            </a:r>
            <a:r>
              <a:rPr lang="en-US" sz="4000" dirty="0" err="1" smtClean="0"/>
              <a:t>Spectranomics</a:t>
            </a:r>
            <a:r>
              <a:rPr lang="en-US" sz="4000" dirty="0" smtClean="0"/>
              <a:t> Project (CSP), which seeks to quantify and understand linkages between chemical, spectral, and taxonomic patterns among tropical forest species. </a:t>
            </a:r>
            <a:endParaRPr lang="en-US" sz="4000" dirty="0"/>
          </a:p>
        </p:txBody>
      </p:sp>
      <p:sp>
        <p:nvSpPr>
          <p:cNvPr id="16" name="TextBox 15"/>
          <p:cNvSpPr txBox="1"/>
          <p:nvPr/>
        </p:nvSpPr>
        <p:spPr>
          <a:xfrm>
            <a:off x="17068800" y="37719000"/>
            <a:ext cx="14859000" cy="4401205"/>
          </a:xfrm>
          <a:prstGeom prst="rect">
            <a:avLst/>
          </a:prstGeom>
          <a:noFill/>
        </p:spPr>
        <p:txBody>
          <a:bodyPr wrap="square" rtlCol="0">
            <a:spAutoFit/>
          </a:bodyPr>
          <a:lstStyle/>
          <a:p>
            <a:r>
              <a:rPr lang="en-US" sz="4000" dirty="0" smtClean="0"/>
              <a:t>The </a:t>
            </a:r>
            <a:r>
              <a:rPr lang="en-US" sz="4000" dirty="0" err="1" smtClean="0"/>
              <a:t>lidar</a:t>
            </a:r>
            <a:r>
              <a:rPr lang="en-US" sz="4000" dirty="0" smtClean="0"/>
              <a:t> has been critical in characterizing the 3-D structure of the tree canopies such that best quality image spectra can be used to extract chemistry data remotely.  The fusion of these two sources of data make it possible to improve the ability to relate field measurements of leaf spectra to the canopy scale by providing critical data for modeling the observation and illumination parameters under which each pixel’s  spectra was collected.  </a:t>
            </a:r>
            <a:endParaRPr lang="en-US" sz="4000" dirty="0"/>
          </a:p>
        </p:txBody>
      </p:sp>
      <p:grpSp>
        <p:nvGrpSpPr>
          <p:cNvPr id="52" name="Group 51"/>
          <p:cNvGrpSpPr/>
          <p:nvPr/>
        </p:nvGrpSpPr>
        <p:grpSpPr>
          <a:xfrm>
            <a:off x="18592801" y="6934200"/>
            <a:ext cx="12588709" cy="10870427"/>
            <a:chOff x="20170053" y="6684962"/>
            <a:chExt cx="10789777" cy="9317038"/>
          </a:xfrm>
        </p:grpSpPr>
        <p:pic>
          <p:nvPicPr>
            <p:cNvPr id="38" name="Picture 3"/>
            <p:cNvPicPr>
              <a:picLocks noChangeAspect="1" noChangeArrowheads="1"/>
            </p:cNvPicPr>
            <p:nvPr/>
          </p:nvPicPr>
          <p:blipFill>
            <a:blip r:embed="rId6" cstate="print"/>
            <a:srcRect l="1866" t="10457" r="2185" b="2043"/>
            <a:stretch>
              <a:fillRect/>
            </a:stretch>
          </p:blipFill>
          <p:spPr bwMode="auto">
            <a:xfrm>
              <a:off x="20925118" y="11426200"/>
              <a:ext cx="4286289" cy="4572041"/>
            </a:xfrm>
            <a:prstGeom prst="rect">
              <a:avLst/>
            </a:prstGeom>
            <a:noFill/>
            <a:ln w="9525">
              <a:solidFill>
                <a:schemeClr val="tx1"/>
              </a:solidFill>
              <a:miter lim="800000"/>
              <a:headEnd/>
              <a:tailEnd/>
            </a:ln>
            <a:effectLst/>
          </p:spPr>
        </p:pic>
        <p:pic>
          <p:nvPicPr>
            <p:cNvPr id="39" name="Picture 4"/>
            <p:cNvPicPr>
              <a:picLocks noChangeAspect="1" noChangeArrowheads="1"/>
            </p:cNvPicPr>
            <p:nvPr/>
          </p:nvPicPr>
          <p:blipFill>
            <a:blip r:embed="rId7" cstate="print"/>
            <a:srcRect/>
            <a:stretch>
              <a:fillRect/>
            </a:stretch>
          </p:blipFill>
          <p:spPr bwMode="auto">
            <a:xfrm>
              <a:off x="20943918" y="6684962"/>
              <a:ext cx="4267488" cy="4534442"/>
            </a:xfrm>
            <a:prstGeom prst="rect">
              <a:avLst/>
            </a:prstGeom>
            <a:noFill/>
            <a:ln w="9525">
              <a:solidFill>
                <a:schemeClr val="tx1"/>
              </a:solidFill>
              <a:miter lim="800000"/>
              <a:headEnd/>
              <a:tailEnd/>
            </a:ln>
            <a:effectLst/>
          </p:spPr>
        </p:pic>
        <p:pic>
          <p:nvPicPr>
            <p:cNvPr id="40" name="Picture 5"/>
            <p:cNvPicPr>
              <a:picLocks noChangeAspect="1" noChangeArrowheads="1"/>
            </p:cNvPicPr>
            <p:nvPr/>
          </p:nvPicPr>
          <p:blipFill>
            <a:blip r:embed="rId8" cstate="print"/>
            <a:srcRect l="1813" t="10457" r="2612" b="1994"/>
            <a:stretch>
              <a:fillRect/>
            </a:stretch>
          </p:blipFill>
          <p:spPr bwMode="auto">
            <a:xfrm>
              <a:off x="25380603" y="6684962"/>
              <a:ext cx="4222369" cy="4519403"/>
            </a:xfrm>
            <a:prstGeom prst="rect">
              <a:avLst/>
            </a:prstGeom>
            <a:noFill/>
            <a:ln w="9525">
              <a:solidFill>
                <a:schemeClr val="tx1"/>
              </a:solidFill>
              <a:miter lim="800000"/>
              <a:headEnd/>
              <a:tailEnd/>
            </a:ln>
            <a:effectLst/>
          </p:spPr>
        </p:pic>
        <p:pic>
          <p:nvPicPr>
            <p:cNvPr id="41" name="Picture 6"/>
            <p:cNvPicPr>
              <a:picLocks noChangeAspect="1" noChangeArrowheads="1"/>
            </p:cNvPicPr>
            <p:nvPr/>
          </p:nvPicPr>
          <p:blipFill>
            <a:blip r:embed="rId9" cstate="print">
              <a:lum bright="-18000" contrast="24000"/>
            </a:blip>
            <a:srcRect l="1492" t="10117" r="2185" b="1994"/>
            <a:stretch>
              <a:fillRect/>
            </a:stretch>
          </p:blipFill>
          <p:spPr bwMode="auto">
            <a:xfrm>
              <a:off x="25380603" y="11426200"/>
              <a:ext cx="4252448" cy="4575800"/>
            </a:xfrm>
            <a:prstGeom prst="rect">
              <a:avLst/>
            </a:prstGeom>
            <a:noFill/>
            <a:ln w="9525">
              <a:solidFill>
                <a:schemeClr val="tx1"/>
              </a:solidFill>
              <a:miter lim="800000"/>
              <a:headEnd/>
              <a:tailEnd/>
            </a:ln>
            <a:effectLst/>
          </p:spPr>
        </p:pic>
        <p:sp>
          <p:nvSpPr>
            <p:cNvPr id="42" name="AutoShape 8"/>
            <p:cNvSpPr>
              <a:spLocks noChangeArrowheads="1"/>
            </p:cNvSpPr>
            <p:nvPr/>
          </p:nvSpPr>
          <p:spPr bwMode="auto">
            <a:xfrm>
              <a:off x="22831389" y="10805815"/>
              <a:ext cx="413589" cy="1067812"/>
            </a:xfrm>
            <a:prstGeom prst="downArrow">
              <a:avLst>
                <a:gd name="adj1" fmla="val 50000"/>
                <a:gd name="adj2" fmla="val 64545"/>
              </a:avLst>
            </a:prstGeom>
            <a:solidFill>
              <a:srgbClr val="FFFF00"/>
            </a:solidFill>
            <a:ln w="9525">
              <a:solidFill>
                <a:schemeClr val="tx1"/>
              </a:solidFill>
              <a:miter lim="800000"/>
              <a:headEnd/>
              <a:tailEnd/>
            </a:ln>
            <a:effectLst/>
          </p:spPr>
          <p:txBody>
            <a:bodyPr vert="eaVert" wrap="none" anchor="ctr"/>
            <a:lstStyle/>
            <a:p>
              <a:endParaRPr lang="en-US"/>
            </a:p>
          </p:txBody>
        </p:sp>
        <p:sp>
          <p:nvSpPr>
            <p:cNvPr id="43" name="AutoShape 9"/>
            <p:cNvSpPr>
              <a:spLocks noChangeArrowheads="1"/>
            </p:cNvSpPr>
            <p:nvPr/>
          </p:nvSpPr>
          <p:spPr bwMode="auto">
            <a:xfrm>
              <a:off x="27249273" y="10805815"/>
              <a:ext cx="417350" cy="1067812"/>
            </a:xfrm>
            <a:prstGeom prst="downArrow">
              <a:avLst>
                <a:gd name="adj1" fmla="val 50000"/>
                <a:gd name="adj2" fmla="val 63964"/>
              </a:avLst>
            </a:prstGeom>
            <a:solidFill>
              <a:srgbClr val="FFFF00"/>
            </a:solidFill>
            <a:ln w="9525">
              <a:solidFill>
                <a:schemeClr val="tx1"/>
              </a:solidFill>
              <a:miter lim="800000"/>
              <a:headEnd/>
              <a:tailEnd/>
            </a:ln>
            <a:effectLst/>
          </p:spPr>
          <p:txBody>
            <a:bodyPr vert="eaVert" wrap="none" anchor="ctr"/>
            <a:lstStyle/>
            <a:p>
              <a:endParaRPr lang="en-US"/>
            </a:p>
          </p:txBody>
        </p:sp>
        <p:sp>
          <p:nvSpPr>
            <p:cNvPr id="44" name="Text Box 12"/>
            <p:cNvSpPr txBox="1">
              <a:spLocks noChangeArrowheads="1"/>
            </p:cNvSpPr>
            <p:nvPr/>
          </p:nvSpPr>
          <p:spPr bwMode="auto">
            <a:xfrm rot="16200000">
              <a:off x="18711696" y="8689661"/>
              <a:ext cx="3791423" cy="769441"/>
            </a:xfrm>
            <a:prstGeom prst="rect">
              <a:avLst/>
            </a:prstGeom>
            <a:noFill/>
            <a:ln w="9525">
              <a:noFill/>
              <a:miter lim="800000"/>
              <a:headEnd/>
              <a:tailEnd/>
            </a:ln>
            <a:effectLst/>
          </p:spPr>
          <p:txBody>
            <a:bodyPr wrap="none">
              <a:spAutoFit/>
            </a:bodyPr>
            <a:lstStyle/>
            <a:p>
              <a:pPr algn="l"/>
              <a:r>
                <a:rPr lang="en-US" sz="4400" i="0" dirty="0" err="1">
                  <a:latin typeface="Arial" charset="0"/>
                </a:rPr>
                <a:t>HiFIS</a:t>
              </a:r>
              <a:r>
                <a:rPr lang="en-US" sz="4400" i="0" dirty="0">
                  <a:latin typeface="Arial" charset="0"/>
                </a:rPr>
                <a:t> Imagery</a:t>
              </a:r>
            </a:p>
          </p:txBody>
        </p:sp>
        <p:sp>
          <p:nvSpPr>
            <p:cNvPr id="45" name="Text Box 13"/>
            <p:cNvSpPr txBox="1">
              <a:spLocks noChangeArrowheads="1"/>
            </p:cNvSpPr>
            <p:nvPr/>
          </p:nvSpPr>
          <p:spPr bwMode="auto">
            <a:xfrm rot="16200000">
              <a:off x="28546526" y="8692935"/>
              <a:ext cx="3217924" cy="769441"/>
            </a:xfrm>
            <a:prstGeom prst="rect">
              <a:avLst/>
            </a:prstGeom>
            <a:noFill/>
            <a:ln w="9525">
              <a:noFill/>
              <a:miter lim="800000"/>
              <a:headEnd/>
              <a:tailEnd/>
            </a:ln>
            <a:effectLst/>
          </p:spPr>
          <p:txBody>
            <a:bodyPr wrap="square">
              <a:spAutoFit/>
            </a:bodyPr>
            <a:lstStyle/>
            <a:p>
              <a:pPr algn="l"/>
              <a:r>
                <a:rPr lang="en-US" sz="4400" i="0" dirty="0" err="1">
                  <a:latin typeface="Arial" charset="0"/>
                </a:rPr>
                <a:t>LiDAR</a:t>
              </a:r>
              <a:r>
                <a:rPr lang="en-US" sz="4400" i="0" dirty="0">
                  <a:latin typeface="Arial" charset="0"/>
                </a:rPr>
                <a:t> Data</a:t>
              </a:r>
            </a:p>
          </p:txBody>
        </p:sp>
        <p:sp>
          <p:nvSpPr>
            <p:cNvPr id="46" name="Text Box 14"/>
            <p:cNvSpPr txBox="1">
              <a:spLocks noChangeArrowheads="1"/>
            </p:cNvSpPr>
            <p:nvPr/>
          </p:nvSpPr>
          <p:spPr bwMode="auto">
            <a:xfrm rot="16200000">
              <a:off x="18768067" y="13571891"/>
              <a:ext cx="3573414" cy="769441"/>
            </a:xfrm>
            <a:prstGeom prst="rect">
              <a:avLst/>
            </a:prstGeom>
            <a:noFill/>
            <a:ln w="9525">
              <a:noFill/>
              <a:miter lim="800000"/>
              <a:headEnd/>
              <a:tailEnd/>
            </a:ln>
            <a:effectLst/>
          </p:spPr>
          <p:txBody>
            <a:bodyPr wrap="none">
              <a:spAutoFit/>
            </a:bodyPr>
            <a:lstStyle/>
            <a:p>
              <a:pPr algn="l"/>
              <a:r>
                <a:rPr lang="en-US" sz="4400" i="0" dirty="0" smtClean="0">
                  <a:latin typeface="Arial" charset="0"/>
                </a:rPr>
                <a:t>Spectral PCA</a:t>
              </a:r>
              <a:endParaRPr lang="en-US" sz="4400" i="0" dirty="0">
                <a:latin typeface="Arial" charset="0"/>
              </a:endParaRPr>
            </a:p>
          </p:txBody>
        </p:sp>
        <p:sp>
          <p:nvSpPr>
            <p:cNvPr id="47" name="Text Box 15"/>
            <p:cNvSpPr txBox="1">
              <a:spLocks noChangeArrowheads="1"/>
            </p:cNvSpPr>
            <p:nvPr/>
          </p:nvSpPr>
          <p:spPr bwMode="auto">
            <a:xfrm rot="16200000">
              <a:off x="28193938" y="13049063"/>
              <a:ext cx="4291948" cy="1239837"/>
            </a:xfrm>
            <a:prstGeom prst="rect">
              <a:avLst/>
            </a:prstGeom>
            <a:noFill/>
            <a:ln w="9525">
              <a:noFill/>
              <a:miter lim="800000"/>
              <a:headEnd/>
              <a:tailEnd/>
            </a:ln>
            <a:effectLst/>
          </p:spPr>
          <p:txBody>
            <a:bodyPr wrap="none">
              <a:spAutoFit/>
            </a:bodyPr>
            <a:lstStyle/>
            <a:p>
              <a:pPr algn="ctr"/>
              <a:r>
                <a:rPr lang="en-US" sz="4400" i="0" dirty="0">
                  <a:latin typeface="Arial" charset="0"/>
                </a:rPr>
                <a:t>Constant Sun-View</a:t>
              </a:r>
            </a:p>
            <a:p>
              <a:pPr algn="ctr"/>
              <a:r>
                <a:rPr lang="en-US" sz="4400" i="0" dirty="0">
                  <a:latin typeface="Arial" charset="0"/>
                </a:rPr>
                <a:t>Geometry</a:t>
              </a:r>
            </a:p>
          </p:txBody>
        </p:sp>
        <p:sp>
          <p:nvSpPr>
            <p:cNvPr id="48" name="Text Box 20"/>
            <p:cNvSpPr txBox="1">
              <a:spLocks noChangeArrowheads="1"/>
            </p:cNvSpPr>
            <p:nvPr/>
          </p:nvSpPr>
          <p:spPr bwMode="auto">
            <a:xfrm>
              <a:off x="20898800" y="6884238"/>
              <a:ext cx="1018932" cy="721901"/>
            </a:xfrm>
            <a:prstGeom prst="rect">
              <a:avLst/>
            </a:prstGeom>
            <a:noFill/>
            <a:ln w="9525">
              <a:noFill/>
              <a:miter lim="800000"/>
              <a:headEnd/>
              <a:tailEnd/>
            </a:ln>
            <a:effectLst/>
          </p:spPr>
          <p:txBody>
            <a:bodyPr wrap="none">
              <a:spAutoFit/>
            </a:bodyPr>
            <a:lstStyle/>
            <a:p>
              <a:pPr algn="l"/>
              <a:r>
                <a:rPr lang="en-US" sz="1400" b="1" i="0">
                  <a:solidFill>
                    <a:schemeClr val="bg1"/>
                  </a:solidFill>
                  <a:latin typeface="Arial" charset="0"/>
                </a:rPr>
                <a:t>(A)</a:t>
              </a:r>
            </a:p>
          </p:txBody>
        </p:sp>
        <p:sp>
          <p:nvSpPr>
            <p:cNvPr id="49" name="Text Box 21"/>
            <p:cNvSpPr txBox="1">
              <a:spLocks noChangeArrowheads="1"/>
            </p:cNvSpPr>
            <p:nvPr/>
          </p:nvSpPr>
          <p:spPr bwMode="auto">
            <a:xfrm>
              <a:off x="25380603" y="6865437"/>
              <a:ext cx="1018932" cy="721901"/>
            </a:xfrm>
            <a:prstGeom prst="rect">
              <a:avLst/>
            </a:prstGeom>
            <a:noFill/>
            <a:ln w="9525">
              <a:noFill/>
              <a:miter lim="800000"/>
              <a:headEnd/>
              <a:tailEnd/>
            </a:ln>
            <a:effectLst/>
          </p:spPr>
          <p:txBody>
            <a:bodyPr wrap="none">
              <a:spAutoFit/>
            </a:bodyPr>
            <a:lstStyle/>
            <a:p>
              <a:pPr algn="l"/>
              <a:r>
                <a:rPr lang="en-US" sz="1400" b="1" i="0">
                  <a:solidFill>
                    <a:schemeClr val="bg1"/>
                  </a:solidFill>
                  <a:latin typeface="Arial" charset="0"/>
                </a:rPr>
                <a:t>(B)</a:t>
              </a:r>
            </a:p>
          </p:txBody>
        </p:sp>
        <p:sp>
          <p:nvSpPr>
            <p:cNvPr id="50" name="Text Box 22"/>
            <p:cNvSpPr txBox="1">
              <a:spLocks noChangeArrowheads="1"/>
            </p:cNvSpPr>
            <p:nvPr/>
          </p:nvSpPr>
          <p:spPr bwMode="auto">
            <a:xfrm>
              <a:off x="20898800" y="11606675"/>
              <a:ext cx="1018932" cy="721901"/>
            </a:xfrm>
            <a:prstGeom prst="rect">
              <a:avLst/>
            </a:prstGeom>
            <a:noFill/>
            <a:ln w="9525">
              <a:noFill/>
              <a:miter lim="800000"/>
              <a:headEnd/>
              <a:tailEnd/>
            </a:ln>
            <a:effectLst/>
          </p:spPr>
          <p:txBody>
            <a:bodyPr wrap="none">
              <a:spAutoFit/>
            </a:bodyPr>
            <a:lstStyle/>
            <a:p>
              <a:pPr algn="l"/>
              <a:r>
                <a:rPr lang="en-US" sz="1400" b="1" i="0">
                  <a:solidFill>
                    <a:schemeClr val="bg1"/>
                  </a:solidFill>
                  <a:latin typeface="Arial" charset="0"/>
                </a:rPr>
                <a:t>(C)</a:t>
              </a:r>
            </a:p>
          </p:txBody>
        </p:sp>
      </p:grpSp>
      <p:pic>
        <p:nvPicPr>
          <p:cNvPr id="28" name="Picture 7"/>
          <p:cNvPicPr>
            <a:picLocks noChangeAspect="1" noChangeArrowheads="1"/>
          </p:cNvPicPr>
          <p:nvPr/>
        </p:nvPicPr>
        <p:blipFill>
          <a:blip r:embed="rId10" cstate="print"/>
          <a:srcRect l="2078" t="10509" r="2495" b="2222"/>
          <a:stretch>
            <a:fillRect/>
          </a:stretch>
        </p:blipFill>
        <p:spPr bwMode="auto">
          <a:xfrm>
            <a:off x="21945600" y="18211800"/>
            <a:ext cx="5257800" cy="5625281"/>
          </a:xfrm>
          <a:prstGeom prst="rect">
            <a:avLst/>
          </a:prstGeom>
          <a:noFill/>
          <a:ln w="9525">
            <a:noFill/>
            <a:miter lim="800000"/>
            <a:headEnd/>
            <a:tailEnd/>
          </a:ln>
          <a:effectLst/>
        </p:spPr>
      </p:pic>
      <p:sp>
        <p:nvSpPr>
          <p:cNvPr id="29" name="AutoShape 10"/>
          <p:cNvSpPr>
            <a:spLocks noChangeArrowheads="1"/>
          </p:cNvSpPr>
          <p:nvPr/>
        </p:nvSpPr>
        <p:spPr bwMode="auto">
          <a:xfrm rot="-1968682">
            <a:off x="22916844" y="17405162"/>
            <a:ext cx="467178" cy="1191091"/>
          </a:xfrm>
          <a:prstGeom prst="downArrow">
            <a:avLst>
              <a:gd name="adj1" fmla="val 50000"/>
              <a:gd name="adj2" fmla="val 63739"/>
            </a:avLst>
          </a:prstGeom>
          <a:solidFill>
            <a:srgbClr val="FFFF00"/>
          </a:solidFill>
          <a:ln w="9525">
            <a:solidFill>
              <a:schemeClr val="tx1"/>
            </a:solidFill>
            <a:miter lim="800000"/>
            <a:headEnd/>
            <a:tailEnd/>
          </a:ln>
          <a:effectLst/>
        </p:spPr>
        <p:txBody>
          <a:bodyPr vert="eaVert" wrap="none" anchor="ctr"/>
          <a:lstStyle/>
          <a:p>
            <a:endParaRPr lang="en-US"/>
          </a:p>
        </p:txBody>
      </p:sp>
      <p:sp>
        <p:nvSpPr>
          <p:cNvPr id="30" name="AutoShape 11"/>
          <p:cNvSpPr>
            <a:spLocks noChangeArrowheads="1"/>
          </p:cNvSpPr>
          <p:nvPr/>
        </p:nvSpPr>
        <p:spPr bwMode="auto">
          <a:xfrm rot="2039402">
            <a:off x="26045578" y="17400932"/>
            <a:ext cx="457589" cy="1177253"/>
          </a:xfrm>
          <a:prstGeom prst="downArrow">
            <a:avLst>
              <a:gd name="adj1" fmla="val 50000"/>
              <a:gd name="adj2" fmla="val 64318"/>
            </a:avLst>
          </a:prstGeom>
          <a:solidFill>
            <a:srgbClr val="FFFF00"/>
          </a:solidFill>
          <a:ln w="9525">
            <a:solidFill>
              <a:schemeClr val="tx1"/>
            </a:solidFill>
            <a:miter lim="800000"/>
            <a:headEnd/>
            <a:tailEnd/>
          </a:ln>
          <a:effectLst/>
        </p:spPr>
        <p:txBody>
          <a:bodyPr vert="eaVert" wrap="none" anchor="ctr"/>
          <a:lstStyle/>
          <a:p>
            <a:endParaRPr lang="en-US"/>
          </a:p>
        </p:txBody>
      </p:sp>
      <p:sp>
        <p:nvSpPr>
          <p:cNvPr id="31" name="Text Box 16"/>
          <p:cNvSpPr txBox="1">
            <a:spLocks noChangeArrowheads="1"/>
          </p:cNvSpPr>
          <p:nvPr/>
        </p:nvSpPr>
        <p:spPr bwMode="auto">
          <a:xfrm>
            <a:off x="21945600" y="24003000"/>
            <a:ext cx="5410200" cy="769441"/>
          </a:xfrm>
          <a:prstGeom prst="rect">
            <a:avLst/>
          </a:prstGeom>
          <a:noFill/>
          <a:ln w="9525">
            <a:noFill/>
            <a:miter lim="800000"/>
            <a:headEnd/>
            <a:tailEnd/>
          </a:ln>
          <a:effectLst/>
        </p:spPr>
        <p:txBody>
          <a:bodyPr wrap="square">
            <a:spAutoFit/>
          </a:bodyPr>
          <a:lstStyle/>
          <a:p>
            <a:pPr algn="l"/>
            <a:r>
              <a:rPr lang="en-US" sz="4400" i="0" dirty="0">
                <a:latin typeface="Arial" charset="0"/>
              </a:rPr>
              <a:t>Pre-screened Image</a:t>
            </a:r>
          </a:p>
        </p:txBody>
      </p:sp>
      <p:pic>
        <p:nvPicPr>
          <p:cNvPr id="32" name="Picture 17"/>
          <p:cNvPicPr>
            <a:picLocks noChangeAspect="1" noChangeArrowheads="1"/>
          </p:cNvPicPr>
          <p:nvPr/>
        </p:nvPicPr>
        <p:blipFill>
          <a:blip r:embed="rId11" cstate="print"/>
          <a:srcRect/>
          <a:stretch>
            <a:fillRect/>
          </a:stretch>
        </p:blipFill>
        <p:spPr bwMode="auto">
          <a:xfrm>
            <a:off x="27813000" y="18745200"/>
            <a:ext cx="416579" cy="4688631"/>
          </a:xfrm>
          <a:prstGeom prst="rect">
            <a:avLst/>
          </a:prstGeom>
          <a:noFill/>
          <a:ln w="9525">
            <a:noFill/>
            <a:miter lim="800000"/>
            <a:headEnd/>
            <a:tailEnd/>
          </a:ln>
          <a:effectLst/>
        </p:spPr>
      </p:pic>
      <p:sp>
        <p:nvSpPr>
          <p:cNvPr id="33" name="Text Box 18"/>
          <p:cNvSpPr txBox="1">
            <a:spLocks noChangeArrowheads="1"/>
          </p:cNvSpPr>
          <p:nvPr/>
        </p:nvSpPr>
        <p:spPr bwMode="auto">
          <a:xfrm>
            <a:off x="26714450" y="16321088"/>
            <a:ext cx="731837" cy="274637"/>
          </a:xfrm>
          <a:prstGeom prst="rect">
            <a:avLst/>
          </a:prstGeom>
          <a:noFill/>
          <a:ln w="9525">
            <a:noFill/>
            <a:miter lim="800000"/>
            <a:headEnd/>
            <a:tailEnd/>
          </a:ln>
          <a:effectLst/>
        </p:spPr>
        <p:txBody>
          <a:bodyPr wrap="none">
            <a:spAutoFit/>
          </a:bodyPr>
          <a:lstStyle/>
          <a:p>
            <a:pPr algn="l"/>
            <a:r>
              <a:rPr lang="en-US" sz="1200" i="0">
                <a:latin typeface="Arial" charset="0"/>
              </a:rPr>
              <a:t>Suitable</a:t>
            </a:r>
          </a:p>
        </p:txBody>
      </p:sp>
      <p:sp>
        <p:nvSpPr>
          <p:cNvPr id="37" name="Text Box 19"/>
          <p:cNvSpPr txBox="1">
            <a:spLocks noChangeArrowheads="1"/>
          </p:cNvSpPr>
          <p:nvPr/>
        </p:nvSpPr>
        <p:spPr bwMode="auto">
          <a:xfrm>
            <a:off x="27279600" y="23393400"/>
            <a:ext cx="1641796" cy="461665"/>
          </a:xfrm>
          <a:prstGeom prst="rect">
            <a:avLst/>
          </a:prstGeom>
          <a:noFill/>
          <a:ln w="9525">
            <a:noFill/>
            <a:miter lim="800000"/>
            <a:headEnd/>
            <a:tailEnd/>
          </a:ln>
          <a:effectLst/>
        </p:spPr>
        <p:txBody>
          <a:bodyPr wrap="none">
            <a:spAutoFit/>
          </a:bodyPr>
          <a:lstStyle/>
          <a:p>
            <a:pPr algn="l"/>
            <a:r>
              <a:rPr lang="en-US" sz="2400" i="0" dirty="0">
                <a:latin typeface="Arial" charset="0"/>
              </a:rPr>
              <a:t>Unsuitable</a:t>
            </a:r>
          </a:p>
        </p:txBody>
      </p:sp>
      <p:sp>
        <p:nvSpPr>
          <p:cNvPr id="51" name="Text Box 19"/>
          <p:cNvSpPr txBox="1">
            <a:spLocks noChangeArrowheads="1"/>
          </p:cNvSpPr>
          <p:nvPr/>
        </p:nvSpPr>
        <p:spPr bwMode="auto">
          <a:xfrm>
            <a:off x="27355800" y="18288000"/>
            <a:ext cx="1298753" cy="461665"/>
          </a:xfrm>
          <a:prstGeom prst="rect">
            <a:avLst/>
          </a:prstGeom>
          <a:noFill/>
          <a:ln w="9525">
            <a:noFill/>
            <a:miter lim="800000"/>
            <a:headEnd/>
            <a:tailEnd/>
          </a:ln>
          <a:effectLst/>
        </p:spPr>
        <p:txBody>
          <a:bodyPr wrap="none">
            <a:spAutoFit/>
          </a:bodyPr>
          <a:lstStyle/>
          <a:p>
            <a:pPr algn="l"/>
            <a:r>
              <a:rPr lang="en-US" sz="2400" i="0" dirty="0" smtClean="0">
                <a:latin typeface="Arial" charset="0"/>
              </a:rPr>
              <a:t>Suitable</a:t>
            </a:r>
            <a:endParaRPr lang="en-US" sz="2400" i="0" dirty="0">
              <a:latin typeface="Arial" charset="0"/>
            </a:endParaRPr>
          </a:p>
        </p:txBody>
      </p:sp>
      <p:grpSp>
        <p:nvGrpSpPr>
          <p:cNvPr id="54" name="Group 53"/>
          <p:cNvGrpSpPr/>
          <p:nvPr/>
        </p:nvGrpSpPr>
        <p:grpSpPr>
          <a:xfrm>
            <a:off x="1295400" y="31939726"/>
            <a:ext cx="14249400" cy="10598234"/>
            <a:chOff x="1143000" y="27889200"/>
            <a:chExt cx="15392400" cy="11448360"/>
          </a:xfrm>
        </p:grpSpPr>
        <p:pic>
          <p:nvPicPr>
            <p:cNvPr id="53" name="Picture 2"/>
            <p:cNvPicPr>
              <a:picLocks noChangeAspect="1" noChangeArrowheads="1"/>
            </p:cNvPicPr>
            <p:nvPr/>
          </p:nvPicPr>
          <p:blipFill>
            <a:blip r:embed="rId12" cstate="print"/>
            <a:srcRect/>
            <a:stretch>
              <a:fillRect/>
            </a:stretch>
          </p:blipFill>
          <p:spPr bwMode="auto">
            <a:xfrm>
              <a:off x="1143000" y="27889200"/>
              <a:ext cx="15316200" cy="9615964"/>
            </a:xfrm>
            <a:prstGeom prst="rect">
              <a:avLst/>
            </a:prstGeom>
            <a:noFill/>
            <a:ln w="9525">
              <a:noFill/>
              <a:miter lim="800000"/>
              <a:headEnd/>
              <a:tailEnd/>
            </a:ln>
          </p:spPr>
        </p:pic>
        <p:pic>
          <p:nvPicPr>
            <p:cNvPr id="34" name="Picture 2"/>
            <p:cNvPicPr>
              <a:picLocks noChangeAspect="1" noChangeArrowheads="1"/>
            </p:cNvPicPr>
            <p:nvPr/>
          </p:nvPicPr>
          <p:blipFill>
            <a:blip r:embed="rId13" cstate="print"/>
            <a:srcRect l="2567" t="17798" r="34766" b="18465"/>
            <a:stretch>
              <a:fillRect/>
            </a:stretch>
          </p:blipFill>
          <p:spPr bwMode="auto">
            <a:xfrm>
              <a:off x="8153400" y="33985200"/>
              <a:ext cx="8382000" cy="5352360"/>
            </a:xfrm>
            <a:prstGeom prst="rect">
              <a:avLst/>
            </a:prstGeom>
            <a:noFill/>
            <a:ln w="9525">
              <a:noFill/>
              <a:miter lim="800000"/>
              <a:headEnd/>
              <a:tailEnd/>
            </a:ln>
          </p:spPr>
        </p:pic>
      </p:grpSp>
      <p:sp>
        <p:nvSpPr>
          <p:cNvPr id="56" name="TextBox 55"/>
          <p:cNvSpPr txBox="1"/>
          <p:nvPr/>
        </p:nvSpPr>
        <p:spPr>
          <a:xfrm>
            <a:off x="7620000" y="990600"/>
            <a:ext cx="22098000" cy="2123658"/>
          </a:xfrm>
          <a:prstGeom prst="rect">
            <a:avLst/>
          </a:prstGeom>
          <a:noFill/>
        </p:spPr>
        <p:txBody>
          <a:bodyPr wrap="square" rtlCol="0">
            <a:spAutoFit/>
          </a:bodyPr>
          <a:lstStyle/>
          <a:p>
            <a:r>
              <a:rPr lang="en-US" sz="6600" b="1" dirty="0" err="1" smtClean="0">
                <a:solidFill>
                  <a:schemeClr val="bg1"/>
                </a:solidFill>
                <a:latin typeface="Arial" pitchFamily="34" charset="0"/>
                <a:cs typeface="Arial" pitchFamily="34" charset="0"/>
              </a:rPr>
              <a:t>Spectranomics</a:t>
            </a:r>
            <a:r>
              <a:rPr lang="en-US" sz="6600" b="1" dirty="0" smtClean="0">
                <a:solidFill>
                  <a:schemeClr val="bg1"/>
                </a:solidFill>
                <a:latin typeface="Arial" pitchFamily="34" charset="0"/>
                <a:cs typeface="Arial" pitchFamily="34" charset="0"/>
              </a:rPr>
              <a:t>: Remote Sensing of Canopy Chemical and Biological Diversity in Tropical Forests</a:t>
            </a:r>
            <a:endParaRPr lang="en-US" sz="6600" b="1" dirty="0">
              <a:solidFill>
                <a:schemeClr val="bg1"/>
              </a:solidFill>
              <a:latin typeface="Arial" pitchFamily="34" charset="0"/>
              <a:cs typeface="Arial" pitchFamily="34" charset="0"/>
            </a:endParaRPr>
          </a:p>
        </p:txBody>
      </p:sp>
      <p:grpSp>
        <p:nvGrpSpPr>
          <p:cNvPr id="60" name="Group 59"/>
          <p:cNvGrpSpPr/>
          <p:nvPr/>
        </p:nvGrpSpPr>
        <p:grpSpPr>
          <a:xfrm>
            <a:off x="4800600" y="11658600"/>
            <a:ext cx="10758883" cy="10744157"/>
            <a:chOff x="1128317" y="11199812"/>
            <a:chExt cx="10758883" cy="10744157"/>
          </a:xfrm>
        </p:grpSpPr>
        <p:pic>
          <p:nvPicPr>
            <p:cNvPr id="58" name="Picture 5" descr="figure_1"/>
            <p:cNvPicPr>
              <a:picLocks noChangeAspect="1" noChangeArrowheads="1"/>
            </p:cNvPicPr>
            <p:nvPr/>
          </p:nvPicPr>
          <p:blipFill>
            <a:blip r:embed="rId14" cstate="print"/>
            <a:srcRect l="6513" t="10895" r="75096" b="6023"/>
            <a:stretch>
              <a:fillRect/>
            </a:stretch>
          </p:blipFill>
          <p:spPr bwMode="auto">
            <a:xfrm>
              <a:off x="1128317" y="11199812"/>
              <a:ext cx="2962599" cy="10742568"/>
            </a:xfrm>
            <a:prstGeom prst="rect">
              <a:avLst/>
            </a:prstGeom>
            <a:noFill/>
          </p:spPr>
        </p:pic>
        <p:pic>
          <p:nvPicPr>
            <p:cNvPr id="59" name="Picture 6" descr="figure_1"/>
            <p:cNvPicPr>
              <a:picLocks noChangeAspect="1" noChangeArrowheads="1"/>
            </p:cNvPicPr>
            <p:nvPr/>
          </p:nvPicPr>
          <p:blipFill>
            <a:blip r:embed="rId15" cstate="print"/>
            <a:srcRect l="44864" t="10895" r="6433" b="6023"/>
            <a:stretch>
              <a:fillRect/>
            </a:stretch>
          </p:blipFill>
          <p:spPr bwMode="auto">
            <a:xfrm>
              <a:off x="4038600" y="11201400"/>
              <a:ext cx="7848600" cy="10742569"/>
            </a:xfrm>
            <a:prstGeom prst="rect">
              <a:avLst/>
            </a:prstGeom>
            <a:noFill/>
          </p:spPr>
        </p:pic>
      </p:grpSp>
      <p:pic>
        <p:nvPicPr>
          <p:cNvPr id="61" name="Picture 4" descr="DSCN0429"/>
          <p:cNvPicPr>
            <a:picLocks noChangeAspect="1" noChangeArrowheads="1"/>
          </p:cNvPicPr>
          <p:nvPr/>
        </p:nvPicPr>
        <p:blipFill>
          <a:blip r:embed="rId16" cstate="print"/>
          <a:srcRect/>
          <a:stretch>
            <a:fillRect/>
          </a:stretch>
        </p:blipFill>
        <p:spPr bwMode="auto">
          <a:xfrm>
            <a:off x="762000" y="12496800"/>
            <a:ext cx="3829537" cy="5105400"/>
          </a:xfrm>
          <a:prstGeom prst="rect">
            <a:avLst/>
          </a:prstGeom>
          <a:noFill/>
        </p:spPr>
      </p:pic>
      <p:sp>
        <p:nvSpPr>
          <p:cNvPr id="66" name="Oval 65"/>
          <p:cNvSpPr/>
          <p:nvPr/>
        </p:nvSpPr>
        <p:spPr>
          <a:xfrm>
            <a:off x="5334000" y="12573000"/>
            <a:ext cx="2514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410200" y="13030200"/>
            <a:ext cx="25146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a:endCxn id="66" idx="2"/>
          </p:cNvCxnSpPr>
          <p:nvPr/>
        </p:nvCxnSpPr>
        <p:spPr>
          <a:xfrm flipV="1">
            <a:off x="3124200" y="12725400"/>
            <a:ext cx="2209800" cy="1905000"/>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rot="5400000" flipH="1" flipV="1">
            <a:off x="3009900" y="13449300"/>
            <a:ext cx="2514600" cy="2133600"/>
          </a:xfrm>
          <a:prstGeom prst="straightConnector1">
            <a:avLst/>
          </a:prstGeom>
          <a:ln>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2" name="Object 3"/>
          <p:cNvGraphicFramePr>
            <a:graphicFrameLocks noChangeAspect="1"/>
          </p:cNvGraphicFramePr>
          <p:nvPr/>
        </p:nvGraphicFramePr>
        <p:xfrm>
          <a:off x="1524000" y="22631400"/>
          <a:ext cx="14392660" cy="9144000"/>
        </p:xfrm>
        <a:graphic>
          <a:graphicData uri="http://schemas.openxmlformats.org/presentationml/2006/ole">
            <p:oleObj spid="_x0000_s1027" name="SPW 11.0 Graph" r:id="rId17" imgW="10086480" imgH="6399720" progId="SigmaPlotGraphicObject.10">
              <p:embed/>
            </p:oleObj>
          </a:graphicData>
        </a:graphic>
      </p:graphicFrame>
      <p:pic>
        <p:nvPicPr>
          <p:cNvPr id="72" name="Picture 3"/>
          <p:cNvPicPr>
            <a:picLocks noChangeAspect="1" noChangeArrowheads="1"/>
          </p:cNvPicPr>
          <p:nvPr/>
        </p:nvPicPr>
        <p:blipFill>
          <a:blip r:embed="rId18" cstate="print"/>
          <a:srcRect l="3004" t="7026" r="491" b="560"/>
          <a:stretch>
            <a:fillRect/>
          </a:stretch>
        </p:blipFill>
        <p:spPr bwMode="auto">
          <a:xfrm>
            <a:off x="21031200" y="28956000"/>
            <a:ext cx="9659544" cy="7672738"/>
          </a:xfrm>
          <a:prstGeom prst="rect">
            <a:avLst/>
          </a:prstGeom>
          <a:noFill/>
          <a:ln w="9525" algn="ctr">
            <a:noFill/>
            <a:miter lim="800000"/>
            <a:headEnd/>
            <a:tailEnd/>
          </a:ln>
          <a:effectLst/>
        </p:spPr>
      </p:pic>
      <p:sp>
        <p:nvSpPr>
          <p:cNvPr id="73" name="Rectangle 2"/>
          <p:cNvSpPr>
            <a:spLocks noRot="1" noChangeArrowheads="1"/>
          </p:cNvSpPr>
          <p:nvPr/>
        </p:nvSpPr>
        <p:spPr bwMode="auto">
          <a:xfrm>
            <a:off x="18239625" y="26856721"/>
            <a:ext cx="7586481" cy="1243866"/>
          </a:xfrm>
          <a:prstGeom prst="rect">
            <a:avLst/>
          </a:prstGeom>
          <a:noFill/>
          <a:ln w="9525">
            <a:noFill/>
            <a:miter lim="800000"/>
            <a:headEnd/>
            <a:tailEnd/>
          </a:ln>
          <a:effectLst/>
        </p:spPr>
        <p:txBody>
          <a:bodyPr anchor="ctr"/>
          <a:lstStyle/>
          <a:p>
            <a:pPr algn="l"/>
            <a:r>
              <a:rPr lang="en-US" sz="2400" i="0" dirty="0" smtClean="0">
                <a:effectLst>
                  <a:outerShdw blurRad="38100" dist="38100" dir="2700000" algn="tl">
                    <a:srgbClr val="000000"/>
                  </a:outerShdw>
                </a:effectLst>
                <a:latin typeface="Calibri" pitchFamily="34" charset="0"/>
              </a:rPr>
              <a:t>High-fidelity Plant Spectroscopy</a:t>
            </a:r>
            <a:endParaRPr lang="en-US" sz="1400" dirty="0">
              <a:latin typeface="Calibri" pitchFamily="34" charset="0"/>
            </a:endParaRPr>
          </a:p>
        </p:txBody>
      </p:sp>
      <p:pic>
        <p:nvPicPr>
          <p:cNvPr id="74" name="Picture 9" descr="Copy of Presentation1"/>
          <p:cNvPicPr>
            <a:picLocks noChangeAspect="1" noChangeArrowheads="1"/>
          </p:cNvPicPr>
          <p:nvPr/>
        </p:nvPicPr>
        <p:blipFill>
          <a:blip r:embed="rId19" cstate="print"/>
          <a:srcRect/>
          <a:stretch>
            <a:fillRect/>
          </a:stretch>
        </p:blipFill>
        <p:spPr bwMode="auto">
          <a:xfrm>
            <a:off x="17526000" y="29032200"/>
            <a:ext cx="3229107" cy="7419258"/>
          </a:xfrm>
          <a:prstGeom prst="rect">
            <a:avLst/>
          </a:prstGeom>
          <a:noFill/>
        </p:spPr>
      </p:pic>
      <p:pic>
        <p:nvPicPr>
          <p:cNvPr id="75" name="Picture 10"/>
          <p:cNvPicPr>
            <a:picLocks noChangeAspect="1" noChangeArrowheads="1"/>
          </p:cNvPicPr>
          <p:nvPr/>
        </p:nvPicPr>
        <p:blipFill>
          <a:blip r:embed="rId20" cstate="print"/>
          <a:srcRect/>
          <a:stretch>
            <a:fillRect/>
          </a:stretch>
        </p:blipFill>
        <p:spPr bwMode="auto">
          <a:xfrm>
            <a:off x="25069800" y="25679400"/>
            <a:ext cx="7158404" cy="5203366"/>
          </a:xfrm>
          <a:prstGeom prst="rect">
            <a:avLst/>
          </a:prstGeom>
          <a:noFill/>
          <a:ln w="28575">
            <a:solidFill>
              <a:srgbClr val="C00000"/>
            </a:solidFill>
            <a:miter lim="800000"/>
            <a:headEnd/>
            <a:tailEnd/>
          </a:ln>
        </p:spPr>
      </p:pic>
      <p:pic>
        <p:nvPicPr>
          <p:cNvPr id="78" name="Picture 13" descr="MCj04347360000[1]"/>
          <p:cNvPicPr>
            <a:picLocks noChangeAspect="1" noChangeArrowheads="1"/>
          </p:cNvPicPr>
          <p:nvPr/>
        </p:nvPicPr>
        <p:blipFill>
          <a:blip r:embed="rId21" cstate="print"/>
          <a:srcRect/>
          <a:stretch>
            <a:fillRect/>
          </a:stretch>
        </p:blipFill>
        <p:spPr bwMode="auto">
          <a:xfrm>
            <a:off x="17556163" y="27678063"/>
            <a:ext cx="1309766" cy="1309764"/>
          </a:xfrm>
          <a:prstGeom prst="rect">
            <a:avLst/>
          </a:prstGeom>
          <a:noFill/>
        </p:spPr>
      </p:pic>
      <p:sp>
        <p:nvSpPr>
          <p:cNvPr id="79" name="AutoShape 15"/>
          <p:cNvSpPr>
            <a:spLocks noChangeArrowheads="1"/>
          </p:cNvSpPr>
          <p:nvPr/>
        </p:nvSpPr>
        <p:spPr bwMode="auto">
          <a:xfrm rot="4102296">
            <a:off x="17407681" y="29295738"/>
            <a:ext cx="2270803" cy="14553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bg2"/>
            </a:solidFill>
            <a:miter lim="800000"/>
            <a:headEnd/>
            <a:tailEnd/>
          </a:ln>
          <a:effectLst/>
        </p:spPr>
        <p:txBody>
          <a:bodyPr wrap="none" anchor="ctr"/>
          <a:lstStyle/>
          <a:p>
            <a:endParaRPr lang="en-US"/>
          </a:p>
        </p:txBody>
      </p:sp>
      <p:sp>
        <p:nvSpPr>
          <p:cNvPr id="80" name="AutoShape 16"/>
          <p:cNvSpPr>
            <a:spLocks noChangeArrowheads="1"/>
          </p:cNvSpPr>
          <p:nvPr/>
        </p:nvSpPr>
        <p:spPr bwMode="auto">
          <a:xfrm rot="4102296">
            <a:off x="17670801" y="28920976"/>
            <a:ext cx="1606321" cy="14552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bg2"/>
            </a:solidFill>
            <a:miter lim="800000"/>
            <a:headEnd/>
            <a:tailEnd/>
          </a:ln>
          <a:effectLst/>
        </p:spPr>
        <p:txBody>
          <a:bodyPr wrap="none" anchor="ctr"/>
          <a:lstStyle/>
          <a:p>
            <a:endParaRPr lang="en-US"/>
          </a:p>
        </p:txBody>
      </p:sp>
      <p:sp>
        <p:nvSpPr>
          <p:cNvPr id="81" name="AutoShape 17"/>
          <p:cNvSpPr>
            <a:spLocks noChangeArrowheads="1"/>
          </p:cNvSpPr>
          <p:nvPr/>
        </p:nvSpPr>
        <p:spPr bwMode="auto">
          <a:xfrm rot="4102296">
            <a:off x="17585076" y="29119414"/>
            <a:ext cx="1606319" cy="145529"/>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bg2"/>
            </a:solidFill>
            <a:miter lim="800000"/>
            <a:headEnd/>
            <a:tailEnd/>
          </a:ln>
          <a:effectLst/>
        </p:spPr>
        <p:txBody>
          <a:bodyPr wrap="none" anchor="ctr"/>
          <a:lstStyle/>
          <a:p>
            <a:endParaRPr lang="en-US"/>
          </a:p>
        </p:txBody>
      </p:sp>
      <p:sp>
        <p:nvSpPr>
          <p:cNvPr id="82" name="AutoShape 19"/>
          <p:cNvSpPr>
            <a:spLocks noChangeArrowheads="1"/>
          </p:cNvSpPr>
          <p:nvPr/>
        </p:nvSpPr>
        <p:spPr bwMode="auto">
          <a:xfrm rot="-4508336">
            <a:off x="17719029" y="29235789"/>
            <a:ext cx="2270805" cy="14553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rgbClr val="FF3300"/>
            </a:solidFill>
            <a:miter lim="800000"/>
            <a:headEnd/>
            <a:tailEnd/>
          </a:ln>
          <a:effectLst/>
        </p:spPr>
        <p:txBody>
          <a:bodyPr wrap="none" anchor="ctr"/>
          <a:lstStyle/>
          <a:p>
            <a:endParaRPr lang="en-US"/>
          </a:p>
        </p:txBody>
      </p:sp>
      <p:grpSp>
        <p:nvGrpSpPr>
          <p:cNvPr id="83" name="Group 68"/>
          <p:cNvGrpSpPr>
            <a:grpSpLocks/>
          </p:cNvGrpSpPr>
          <p:nvPr/>
        </p:nvGrpSpPr>
        <p:grpSpPr bwMode="auto">
          <a:xfrm>
            <a:off x="18588038" y="27501850"/>
            <a:ext cx="2180196" cy="1600825"/>
            <a:chOff x="964" y="464"/>
            <a:chExt cx="794" cy="583"/>
          </a:xfrm>
        </p:grpSpPr>
        <p:sp>
          <p:nvSpPr>
            <p:cNvPr id="84" name="AutoShape 22"/>
            <p:cNvSpPr>
              <a:spLocks noChangeAspect="1" noChangeArrowheads="1" noTextEdit="1"/>
            </p:cNvSpPr>
            <p:nvPr/>
          </p:nvSpPr>
          <p:spPr bwMode="auto">
            <a:xfrm>
              <a:off x="964" y="464"/>
              <a:ext cx="794" cy="583"/>
            </a:xfrm>
            <a:prstGeom prst="rect">
              <a:avLst/>
            </a:prstGeom>
            <a:noFill/>
            <a:ln w="9525">
              <a:noFill/>
              <a:miter lim="800000"/>
              <a:headEnd/>
              <a:tailEnd/>
            </a:ln>
          </p:spPr>
          <p:txBody>
            <a:bodyPr/>
            <a:lstStyle/>
            <a:p>
              <a:endParaRPr lang="en-US"/>
            </a:p>
          </p:txBody>
        </p:sp>
        <p:sp>
          <p:nvSpPr>
            <p:cNvPr id="85" name="Freeform 26"/>
            <p:cNvSpPr>
              <a:spLocks/>
            </p:cNvSpPr>
            <p:nvPr/>
          </p:nvSpPr>
          <p:spPr bwMode="auto">
            <a:xfrm>
              <a:off x="1056" y="570"/>
              <a:ext cx="672" cy="355"/>
            </a:xfrm>
            <a:custGeom>
              <a:avLst/>
              <a:gdLst/>
              <a:ahLst/>
              <a:cxnLst>
                <a:cxn ang="0">
                  <a:pos x="405" y="605"/>
                </a:cxn>
                <a:cxn ang="0">
                  <a:pos x="284" y="715"/>
                </a:cxn>
                <a:cxn ang="0">
                  <a:pos x="244" y="739"/>
                </a:cxn>
                <a:cxn ang="0">
                  <a:pos x="201" y="763"/>
                </a:cxn>
                <a:cxn ang="0">
                  <a:pos x="160" y="788"/>
                </a:cxn>
                <a:cxn ang="0">
                  <a:pos x="121" y="813"/>
                </a:cxn>
                <a:cxn ang="0">
                  <a:pos x="85" y="840"/>
                </a:cxn>
                <a:cxn ang="0">
                  <a:pos x="55" y="865"/>
                </a:cxn>
                <a:cxn ang="0">
                  <a:pos x="31" y="892"/>
                </a:cxn>
                <a:cxn ang="0">
                  <a:pos x="16" y="918"/>
                </a:cxn>
                <a:cxn ang="0">
                  <a:pos x="0" y="970"/>
                </a:cxn>
                <a:cxn ang="0">
                  <a:pos x="23" y="1025"/>
                </a:cxn>
                <a:cxn ang="0">
                  <a:pos x="62" y="1032"/>
                </a:cxn>
                <a:cxn ang="0">
                  <a:pos x="112" y="1029"/>
                </a:cxn>
                <a:cxn ang="0">
                  <a:pos x="173" y="1017"/>
                </a:cxn>
                <a:cxn ang="0">
                  <a:pos x="241" y="999"/>
                </a:cxn>
                <a:cxn ang="0">
                  <a:pos x="313" y="977"/>
                </a:cxn>
                <a:cxn ang="0">
                  <a:pos x="387" y="952"/>
                </a:cxn>
                <a:cxn ang="0">
                  <a:pos x="458" y="928"/>
                </a:cxn>
                <a:cxn ang="0">
                  <a:pos x="525" y="904"/>
                </a:cxn>
                <a:cxn ang="0">
                  <a:pos x="788" y="830"/>
                </a:cxn>
                <a:cxn ang="0">
                  <a:pos x="965" y="830"/>
                </a:cxn>
                <a:cxn ang="0">
                  <a:pos x="1782" y="1067"/>
                </a:cxn>
                <a:cxn ang="0">
                  <a:pos x="1794" y="1067"/>
                </a:cxn>
                <a:cxn ang="0">
                  <a:pos x="1812" y="1067"/>
                </a:cxn>
                <a:cxn ang="0">
                  <a:pos x="1830" y="1067"/>
                </a:cxn>
                <a:cxn ang="0">
                  <a:pos x="1841" y="1067"/>
                </a:cxn>
                <a:cxn ang="0">
                  <a:pos x="1876" y="1064"/>
                </a:cxn>
                <a:cxn ang="0">
                  <a:pos x="1909" y="1055"/>
                </a:cxn>
                <a:cxn ang="0">
                  <a:pos x="1952" y="1037"/>
                </a:cxn>
                <a:cxn ang="0">
                  <a:pos x="2016" y="1003"/>
                </a:cxn>
                <a:cxn ang="0">
                  <a:pos x="1246" y="686"/>
                </a:cxn>
                <a:cxn ang="0">
                  <a:pos x="1373" y="582"/>
                </a:cxn>
                <a:cxn ang="0">
                  <a:pos x="1448" y="514"/>
                </a:cxn>
                <a:cxn ang="0">
                  <a:pos x="1438" y="453"/>
                </a:cxn>
                <a:cxn ang="0">
                  <a:pos x="1484" y="385"/>
                </a:cxn>
                <a:cxn ang="0">
                  <a:pos x="1615" y="124"/>
                </a:cxn>
                <a:cxn ang="0">
                  <a:pos x="1940" y="166"/>
                </a:cxn>
                <a:cxn ang="0">
                  <a:pos x="1661" y="79"/>
                </a:cxn>
                <a:cxn ang="0">
                  <a:pos x="1652" y="14"/>
                </a:cxn>
                <a:cxn ang="0">
                  <a:pos x="1543" y="50"/>
                </a:cxn>
                <a:cxn ang="0">
                  <a:pos x="1273" y="0"/>
                </a:cxn>
                <a:cxn ang="0">
                  <a:pos x="1268" y="37"/>
                </a:cxn>
                <a:cxn ang="0">
                  <a:pos x="1273" y="394"/>
                </a:cxn>
                <a:cxn ang="0">
                  <a:pos x="1119" y="404"/>
                </a:cxn>
                <a:cxn ang="0">
                  <a:pos x="1059" y="357"/>
                </a:cxn>
                <a:cxn ang="0">
                  <a:pos x="897" y="376"/>
                </a:cxn>
                <a:cxn ang="0">
                  <a:pos x="838" y="437"/>
                </a:cxn>
                <a:cxn ang="0">
                  <a:pos x="715" y="518"/>
                </a:cxn>
                <a:cxn ang="0">
                  <a:pos x="294" y="388"/>
                </a:cxn>
                <a:cxn ang="0">
                  <a:pos x="194" y="362"/>
                </a:cxn>
                <a:cxn ang="0">
                  <a:pos x="164" y="402"/>
                </a:cxn>
              </a:cxnLst>
              <a:rect l="0" t="0" r="r" b="b"/>
              <a:pathLst>
                <a:path w="2016" h="1067">
                  <a:moveTo>
                    <a:pt x="472" y="591"/>
                  </a:moveTo>
                  <a:lnTo>
                    <a:pt x="405" y="605"/>
                  </a:lnTo>
                  <a:lnTo>
                    <a:pt x="366" y="642"/>
                  </a:lnTo>
                  <a:lnTo>
                    <a:pt x="284" y="715"/>
                  </a:lnTo>
                  <a:lnTo>
                    <a:pt x="264" y="727"/>
                  </a:lnTo>
                  <a:lnTo>
                    <a:pt x="244" y="739"/>
                  </a:lnTo>
                  <a:lnTo>
                    <a:pt x="223" y="751"/>
                  </a:lnTo>
                  <a:lnTo>
                    <a:pt x="201" y="763"/>
                  </a:lnTo>
                  <a:lnTo>
                    <a:pt x="181" y="776"/>
                  </a:lnTo>
                  <a:lnTo>
                    <a:pt x="160" y="788"/>
                  </a:lnTo>
                  <a:lnTo>
                    <a:pt x="140" y="801"/>
                  </a:lnTo>
                  <a:lnTo>
                    <a:pt x="121" y="813"/>
                  </a:lnTo>
                  <a:lnTo>
                    <a:pt x="102" y="827"/>
                  </a:lnTo>
                  <a:lnTo>
                    <a:pt x="85" y="840"/>
                  </a:lnTo>
                  <a:lnTo>
                    <a:pt x="69" y="853"/>
                  </a:lnTo>
                  <a:lnTo>
                    <a:pt x="55" y="865"/>
                  </a:lnTo>
                  <a:lnTo>
                    <a:pt x="41" y="878"/>
                  </a:lnTo>
                  <a:lnTo>
                    <a:pt x="31" y="892"/>
                  </a:lnTo>
                  <a:lnTo>
                    <a:pt x="22" y="905"/>
                  </a:lnTo>
                  <a:lnTo>
                    <a:pt x="16" y="918"/>
                  </a:lnTo>
                  <a:lnTo>
                    <a:pt x="4" y="943"/>
                  </a:lnTo>
                  <a:lnTo>
                    <a:pt x="0" y="970"/>
                  </a:lnTo>
                  <a:lnTo>
                    <a:pt x="7" y="997"/>
                  </a:lnTo>
                  <a:lnTo>
                    <a:pt x="23" y="1025"/>
                  </a:lnTo>
                  <a:lnTo>
                    <a:pt x="40" y="1030"/>
                  </a:lnTo>
                  <a:lnTo>
                    <a:pt x="62" y="1032"/>
                  </a:lnTo>
                  <a:lnTo>
                    <a:pt x="86" y="1031"/>
                  </a:lnTo>
                  <a:lnTo>
                    <a:pt x="112" y="1029"/>
                  </a:lnTo>
                  <a:lnTo>
                    <a:pt x="141" y="1024"/>
                  </a:lnTo>
                  <a:lnTo>
                    <a:pt x="173" y="1017"/>
                  </a:lnTo>
                  <a:lnTo>
                    <a:pt x="206" y="1008"/>
                  </a:lnTo>
                  <a:lnTo>
                    <a:pt x="241" y="999"/>
                  </a:lnTo>
                  <a:lnTo>
                    <a:pt x="276" y="988"/>
                  </a:lnTo>
                  <a:lnTo>
                    <a:pt x="313" y="977"/>
                  </a:lnTo>
                  <a:lnTo>
                    <a:pt x="349" y="965"/>
                  </a:lnTo>
                  <a:lnTo>
                    <a:pt x="387" y="952"/>
                  </a:lnTo>
                  <a:lnTo>
                    <a:pt x="423" y="940"/>
                  </a:lnTo>
                  <a:lnTo>
                    <a:pt x="458" y="928"/>
                  </a:lnTo>
                  <a:lnTo>
                    <a:pt x="493" y="916"/>
                  </a:lnTo>
                  <a:lnTo>
                    <a:pt x="525" y="904"/>
                  </a:lnTo>
                  <a:lnTo>
                    <a:pt x="751" y="825"/>
                  </a:lnTo>
                  <a:lnTo>
                    <a:pt x="788" y="830"/>
                  </a:lnTo>
                  <a:lnTo>
                    <a:pt x="904" y="825"/>
                  </a:lnTo>
                  <a:lnTo>
                    <a:pt x="965" y="830"/>
                  </a:lnTo>
                  <a:lnTo>
                    <a:pt x="1586" y="1009"/>
                  </a:lnTo>
                  <a:lnTo>
                    <a:pt x="1782" y="1067"/>
                  </a:lnTo>
                  <a:lnTo>
                    <a:pt x="1787" y="1067"/>
                  </a:lnTo>
                  <a:lnTo>
                    <a:pt x="1794" y="1067"/>
                  </a:lnTo>
                  <a:lnTo>
                    <a:pt x="1803" y="1067"/>
                  </a:lnTo>
                  <a:lnTo>
                    <a:pt x="1812" y="1067"/>
                  </a:lnTo>
                  <a:lnTo>
                    <a:pt x="1822" y="1067"/>
                  </a:lnTo>
                  <a:lnTo>
                    <a:pt x="1830" y="1067"/>
                  </a:lnTo>
                  <a:lnTo>
                    <a:pt x="1836" y="1067"/>
                  </a:lnTo>
                  <a:lnTo>
                    <a:pt x="1841" y="1067"/>
                  </a:lnTo>
                  <a:lnTo>
                    <a:pt x="1859" y="1066"/>
                  </a:lnTo>
                  <a:lnTo>
                    <a:pt x="1876" y="1064"/>
                  </a:lnTo>
                  <a:lnTo>
                    <a:pt x="1892" y="1060"/>
                  </a:lnTo>
                  <a:lnTo>
                    <a:pt x="1909" y="1055"/>
                  </a:lnTo>
                  <a:lnTo>
                    <a:pt x="1929" y="1048"/>
                  </a:lnTo>
                  <a:lnTo>
                    <a:pt x="1952" y="1037"/>
                  </a:lnTo>
                  <a:lnTo>
                    <a:pt x="1981" y="1023"/>
                  </a:lnTo>
                  <a:lnTo>
                    <a:pt x="2016" y="1003"/>
                  </a:lnTo>
                  <a:lnTo>
                    <a:pt x="1196" y="737"/>
                  </a:lnTo>
                  <a:lnTo>
                    <a:pt x="1246" y="686"/>
                  </a:lnTo>
                  <a:lnTo>
                    <a:pt x="1296" y="610"/>
                  </a:lnTo>
                  <a:lnTo>
                    <a:pt x="1373" y="582"/>
                  </a:lnTo>
                  <a:lnTo>
                    <a:pt x="1428" y="551"/>
                  </a:lnTo>
                  <a:lnTo>
                    <a:pt x="1448" y="514"/>
                  </a:lnTo>
                  <a:lnTo>
                    <a:pt x="1448" y="476"/>
                  </a:lnTo>
                  <a:lnTo>
                    <a:pt x="1438" y="453"/>
                  </a:lnTo>
                  <a:lnTo>
                    <a:pt x="1471" y="422"/>
                  </a:lnTo>
                  <a:lnTo>
                    <a:pt x="1484" y="385"/>
                  </a:lnTo>
                  <a:lnTo>
                    <a:pt x="1487" y="353"/>
                  </a:lnTo>
                  <a:lnTo>
                    <a:pt x="1615" y="124"/>
                  </a:lnTo>
                  <a:lnTo>
                    <a:pt x="1884" y="161"/>
                  </a:lnTo>
                  <a:lnTo>
                    <a:pt x="1940" y="166"/>
                  </a:lnTo>
                  <a:lnTo>
                    <a:pt x="2002" y="156"/>
                  </a:lnTo>
                  <a:lnTo>
                    <a:pt x="1661" y="79"/>
                  </a:lnTo>
                  <a:lnTo>
                    <a:pt x="1684" y="24"/>
                  </a:lnTo>
                  <a:lnTo>
                    <a:pt x="1652" y="14"/>
                  </a:lnTo>
                  <a:lnTo>
                    <a:pt x="1579" y="32"/>
                  </a:lnTo>
                  <a:lnTo>
                    <a:pt x="1543" y="50"/>
                  </a:lnTo>
                  <a:lnTo>
                    <a:pt x="1333" y="9"/>
                  </a:lnTo>
                  <a:lnTo>
                    <a:pt x="1273" y="0"/>
                  </a:lnTo>
                  <a:lnTo>
                    <a:pt x="1238" y="14"/>
                  </a:lnTo>
                  <a:lnTo>
                    <a:pt x="1268" y="37"/>
                  </a:lnTo>
                  <a:lnTo>
                    <a:pt x="1484" y="91"/>
                  </a:lnTo>
                  <a:lnTo>
                    <a:pt x="1273" y="394"/>
                  </a:lnTo>
                  <a:lnTo>
                    <a:pt x="1201" y="404"/>
                  </a:lnTo>
                  <a:lnTo>
                    <a:pt x="1119" y="404"/>
                  </a:lnTo>
                  <a:lnTo>
                    <a:pt x="1111" y="376"/>
                  </a:lnTo>
                  <a:lnTo>
                    <a:pt x="1059" y="357"/>
                  </a:lnTo>
                  <a:lnTo>
                    <a:pt x="974" y="357"/>
                  </a:lnTo>
                  <a:lnTo>
                    <a:pt x="897" y="376"/>
                  </a:lnTo>
                  <a:lnTo>
                    <a:pt x="851" y="390"/>
                  </a:lnTo>
                  <a:lnTo>
                    <a:pt x="838" y="437"/>
                  </a:lnTo>
                  <a:lnTo>
                    <a:pt x="843" y="481"/>
                  </a:lnTo>
                  <a:lnTo>
                    <a:pt x="715" y="518"/>
                  </a:lnTo>
                  <a:lnTo>
                    <a:pt x="660" y="536"/>
                  </a:lnTo>
                  <a:lnTo>
                    <a:pt x="294" y="388"/>
                  </a:lnTo>
                  <a:lnTo>
                    <a:pt x="246" y="366"/>
                  </a:lnTo>
                  <a:lnTo>
                    <a:pt x="194" y="362"/>
                  </a:lnTo>
                  <a:lnTo>
                    <a:pt x="156" y="379"/>
                  </a:lnTo>
                  <a:lnTo>
                    <a:pt x="164" y="402"/>
                  </a:lnTo>
                  <a:lnTo>
                    <a:pt x="472" y="591"/>
                  </a:lnTo>
                  <a:close/>
                </a:path>
              </a:pathLst>
            </a:custGeom>
            <a:solidFill>
              <a:srgbClr val="47516B"/>
            </a:solidFill>
            <a:ln w="9525">
              <a:noFill/>
              <a:round/>
              <a:headEnd/>
              <a:tailEnd/>
            </a:ln>
          </p:spPr>
          <p:txBody>
            <a:bodyPr/>
            <a:lstStyle/>
            <a:p>
              <a:endParaRPr lang="en-US"/>
            </a:p>
          </p:txBody>
        </p:sp>
        <p:sp>
          <p:nvSpPr>
            <p:cNvPr id="86" name="Freeform 27"/>
            <p:cNvSpPr>
              <a:spLocks/>
            </p:cNvSpPr>
            <p:nvPr/>
          </p:nvSpPr>
          <p:spPr bwMode="auto">
            <a:xfrm>
              <a:off x="1053" y="575"/>
              <a:ext cx="555" cy="334"/>
            </a:xfrm>
            <a:custGeom>
              <a:avLst/>
              <a:gdLst/>
              <a:ahLst/>
              <a:cxnLst>
                <a:cxn ang="0">
                  <a:pos x="1267" y="382"/>
                </a:cxn>
                <a:cxn ang="0">
                  <a:pos x="1126" y="400"/>
                </a:cxn>
                <a:cxn ang="0">
                  <a:pos x="931" y="437"/>
                </a:cxn>
                <a:cxn ang="0">
                  <a:pos x="725" y="503"/>
                </a:cxn>
                <a:cxn ang="0">
                  <a:pos x="478" y="564"/>
                </a:cxn>
                <a:cxn ang="0">
                  <a:pos x="421" y="591"/>
                </a:cxn>
                <a:cxn ang="0">
                  <a:pos x="301" y="690"/>
                </a:cxn>
                <a:cxn ang="0">
                  <a:pos x="277" y="701"/>
                </a:cxn>
                <a:cxn ang="0">
                  <a:pos x="252" y="713"/>
                </a:cxn>
                <a:cxn ang="0">
                  <a:pos x="226" y="726"/>
                </a:cxn>
                <a:cxn ang="0">
                  <a:pos x="201" y="739"/>
                </a:cxn>
                <a:cxn ang="0">
                  <a:pos x="176" y="755"/>
                </a:cxn>
                <a:cxn ang="0">
                  <a:pos x="151" y="772"/>
                </a:cxn>
                <a:cxn ang="0">
                  <a:pos x="127" y="789"/>
                </a:cxn>
                <a:cxn ang="0">
                  <a:pos x="104" y="806"/>
                </a:cxn>
                <a:cxn ang="0">
                  <a:pos x="82" y="824"/>
                </a:cxn>
                <a:cxn ang="0">
                  <a:pos x="63" y="842"/>
                </a:cxn>
                <a:cxn ang="0">
                  <a:pos x="46" y="861"/>
                </a:cxn>
                <a:cxn ang="0">
                  <a:pos x="30" y="879"/>
                </a:cxn>
                <a:cxn ang="0">
                  <a:pos x="18" y="897"/>
                </a:cxn>
                <a:cxn ang="0">
                  <a:pos x="10" y="915"/>
                </a:cxn>
                <a:cxn ang="0">
                  <a:pos x="4" y="933"/>
                </a:cxn>
                <a:cxn ang="0">
                  <a:pos x="3" y="950"/>
                </a:cxn>
                <a:cxn ang="0">
                  <a:pos x="0" y="963"/>
                </a:cxn>
                <a:cxn ang="0">
                  <a:pos x="0" y="974"/>
                </a:cxn>
                <a:cxn ang="0">
                  <a:pos x="3" y="984"/>
                </a:cxn>
                <a:cxn ang="0">
                  <a:pos x="6" y="991"/>
                </a:cxn>
                <a:cxn ang="0">
                  <a:pos x="12" y="997"/>
                </a:cxn>
                <a:cxn ang="0">
                  <a:pos x="18" y="1001"/>
                </a:cxn>
                <a:cxn ang="0">
                  <a:pos x="26" y="1003"/>
                </a:cxn>
                <a:cxn ang="0">
                  <a:pos x="33" y="1003"/>
                </a:cxn>
                <a:cxn ang="0">
                  <a:pos x="75" y="963"/>
                </a:cxn>
                <a:cxn ang="0">
                  <a:pos x="305" y="860"/>
                </a:cxn>
                <a:cxn ang="0">
                  <a:pos x="504" y="768"/>
                </a:cxn>
                <a:cxn ang="0">
                  <a:pos x="546" y="697"/>
                </a:cxn>
                <a:cxn ang="0">
                  <a:pos x="564" y="612"/>
                </a:cxn>
                <a:cxn ang="0">
                  <a:pos x="608" y="577"/>
                </a:cxn>
                <a:cxn ang="0">
                  <a:pos x="936" y="482"/>
                </a:cxn>
                <a:cxn ang="0">
                  <a:pos x="1160" y="422"/>
                </a:cxn>
                <a:cxn ang="0">
                  <a:pos x="1288" y="389"/>
                </a:cxn>
                <a:cxn ang="0">
                  <a:pos x="1308" y="372"/>
                </a:cxn>
                <a:cxn ang="0">
                  <a:pos x="1517" y="64"/>
                </a:cxn>
                <a:cxn ang="0">
                  <a:pos x="1570" y="30"/>
                </a:cxn>
                <a:cxn ang="0">
                  <a:pos x="1664" y="0"/>
                </a:cxn>
                <a:cxn ang="0">
                  <a:pos x="1623" y="3"/>
                </a:cxn>
                <a:cxn ang="0">
                  <a:pos x="1519" y="42"/>
                </a:cxn>
                <a:cxn ang="0">
                  <a:pos x="1484" y="78"/>
                </a:cxn>
                <a:cxn ang="0">
                  <a:pos x="1292" y="360"/>
                </a:cxn>
                <a:cxn ang="0">
                  <a:pos x="1267" y="382"/>
                </a:cxn>
              </a:cxnLst>
              <a:rect l="0" t="0" r="r" b="b"/>
              <a:pathLst>
                <a:path w="1664" h="1003">
                  <a:moveTo>
                    <a:pt x="1267" y="382"/>
                  </a:moveTo>
                  <a:lnTo>
                    <a:pt x="1126" y="400"/>
                  </a:lnTo>
                  <a:lnTo>
                    <a:pt x="931" y="437"/>
                  </a:lnTo>
                  <a:lnTo>
                    <a:pt x="725" y="503"/>
                  </a:lnTo>
                  <a:lnTo>
                    <a:pt x="478" y="564"/>
                  </a:lnTo>
                  <a:lnTo>
                    <a:pt x="421" y="591"/>
                  </a:lnTo>
                  <a:lnTo>
                    <a:pt x="301" y="690"/>
                  </a:lnTo>
                  <a:lnTo>
                    <a:pt x="277" y="701"/>
                  </a:lnTo>
                  <a:lnTo>
                    <a:pt x="252" y="713"/>
                  </a:lnTo>
                  <a:lnTo>
                    <a:pt x="226" y="726"/>
                  </a:lnTo>
                  <a:lnTo>
                    <a:pt x="201" y="739"/>
                  </a:lnTo>
                  <a:lnTo>
                    <a:pt x="176" y="755"/>
                  </a:lnTo>
                  <a:lnTo>
                    <a:pt x="151" y="772"/>
                  </a:lnTo>
                  <a:lnTo>
                    <a:pt x="127" y="789"/>
                  </a:lnTo>
                  <a:lnTo>
                    <a:pt x="104" y="806"/>
                  </a:lnTo>
                  <a:lnTo>
                    <a:pt x="82" y="824"/>
                  </a:lnTo>
                  <a:lnTo>
                    <a:pt x="63" y="842"/>
                  </a:lnTo>
                  <a:lnTo>
                    <a:pt x="46" y="861"/>
                  </a:lnTo>
                  <a:lnTo>
                    <a:pt x="30" y="879"/>
                  </a:lnTo>
                  <a:lnTo>
                    <a:pt x="18" y="897"/>
                  </a:lnTo>
                  <a:lnTo>
                    <a:pt x="10" y="915"/>
                  </a:lnTo>
                  <a:lnTo>
                    <a:pt x="4" y="933"/>
                  </a:lnTo>
                  <a:lnTo>
                    <a:pt x="3" y="950"/>
                  </a:lnTo>
                  <a:lnTo>
                    <a:pt x="0" y="963"/>
                  </a:lnTo>
                  <a:lnTo>
                    <a:pt x="0" y="974"/>
                  </a:lnTo>
                  <a:lnTo>
                    <a:pt x="3" y="984"/>
                  </a:lnTo>
                  <a:lnTo>
                    <a:pt x="6" y="991"/>
                  </a:lnTo>
                  <a:lnTo>
                    <a:pt x="12" y="997"/>
                  </a:lnTo>
                  <a:lnTo>
                    <a:pt x="18" y="1001"/>
                  </a:lnTo>
                  <a:lnTo>
                    <a:pt x="26" y="1003"/>
                  </a:lnTo>
                  <a:lnTo>
                    <a:pt x="33" y="1003"/>
                  </a:lnTo>
                  <a:lnTo>
                    <a:pt x="75" y="963"/>
                  </a:lnTo>
                  <a:lnTo>
                    <a:pt x="305" y="860"/>
                  </a:lnTo>
                  <a:lnTo>
                    <a:pt x="504" y="768"/>
                  </a:lnTo>
                  <a:lnTo>
                    <a:pt x="546" y="697"/>
                  </a:lnTo>
                  <a:lnTo>
                    <a:pt x="564" y="612"/>
                  </a:lnTo>
                  <a:lnTo>
                    <a:pt x="608" y="577"/>
                  </a:lnTo>
                  <a:lnTo>
                    <a:pt x="936" y="482"/>
                  </a:lnTo>
                  <a:lnTo>
                    <a:pt x="1160" y="422"/>
                  </a:lnTo>
                  <a:lnTo>
                    <a:pt x="1288" y="389"/>
                  </a:lnTo>
                  <a:lnTo>
                    <a:pt x="1308" y="372"/>
                  </a:lnTo>
                  <a:lnTo>
                    <a:pt x="1517" y="64"/>
                  </a:lnTo>
                  <a:lnTo>
                    <a:pt x="1570" y="30"/>
                  </a:lnTo>
                  <a:lnTo>
                    <a:pt x="1664" y="0"/>
                  </a:lnTo>
                  <a:lnTo>
                    <a:pt x="1623" y="3"/>
                  </a:lnTo>
                  <a:lnTo>
                    <a:pt x="1519" y="42"/>
                  </a:lnTo>
                  <a:lnTo>
                    <a:pt x="1484" y="78"/>
                  </a:lnTo>
                  <a:lnTo>
                    <a:pt x="1292" y="360"/>
                  </a:lnTo>
                  <a:lnTo>
                    <a:pt x="1267" y="382"/>
                  </a:lnTo>
                  <a:close/>
                </a:path>
              </a:pathLst>
            </a:custGeom>
            <a:solidFill>
              <a:srgbClr val="D8CCC4"/>
            </a:solidFill>
            <a:ln w="9525">
              <a:noFill/>
              <a:round/>
              <a:headEnd/>
              <a:tailEnd/>
            </a:ln>
          </p:spPr>
          <p:txBody>
            <a:bodyPr/>
            <a:lstStyle/>
            <a:p>
              <a:endParaRPr lang="en-US"/>
            </a:p>
          </p:txBody>
        </p:sp>
        <p:sp>
          <p:nvSpPr>
            <p:cNvPr id="87" name="Freeform 28"/>
            <p:cNvSpPr>
              <a:spLocks/>
            </p:cNvSpPr>
            <p:nvPr/>
          </p:nvSpPr>
          <p:spPr bwMode="auto">
            <a:xfrm>
              <a:off x="1112" y="692"/>
              <a:ext cx="164" cy="67"/>
            </a:xfrm>
            <a:custGeom>
              <a:avLst/>
              <a:gdLst/>
              <a:ahLst/>
              <a:cxnLst>
                <a:cxn ang="0">
                  <a:pos x="41" y="3"/>
                </a:cxn>
                <a:cxn ang="0">
                  <a:pos x="0" y="10"/>
                </a:cxn>
                <a:cxn ang="0">
                  <a:pos x="0" y="31"/>
                </a:cxn>
                <a:cxn ang="0">
                  <a:pos x="308" y="202"/>
                </a:cxn>
                <a:cxn ang="0">
                  <a:pos x="413" y="179"/>
                </a:cxn>
                <a:cxn ang="0">
                  <a:pos x="493" y="166"/>
                </a:cxn>
                <a:cxn ang="0">
                  <a:pos x="88" y="7"/>
                </a:cxn>
                <a:cxn ang="0">
                  <a:pos x="58" y="0"/>
                </a:cxn>
                <a:cxn ang="0">
                  <a:pos x="41" y="3"/>
                </a:cxn>
              </a:cxnLst>
              <a:rect l="0" t="0" r="r" b="b"/>
              <a:pathLst>
                <a:path w="493" h="202">
                  <a:moveTo>
                    <a:pt x="41" y="3"/>
                  </a:moveTo>
                  <a:lnTo>
                    <a:pt x="0" y="10"/>
                  </a:lnTo>
                  <a:lnTo>
                    <a:pt x="0" y="31"/>
                  </a:lnTo>
                  <a:lnTo>
                    <a:pt x="308" y="202"/>
                  </a:lnTo>
                  <a:lnTo>
                    <a:pt x="413" y="179"/>
                  </a:lnTo>
                  <a:lnTo>
                    <a:pt x="493" y="166"/>
                  </a:lnTo>
                  <a:lnTo>
                    <a:pt x="88" y="7"/>
                  </a:lnTo>
                  <a:lnTo>
                    <a:pt x="58" y="0"/>
                  </a:lnTo>
                  <a:lnTo>
                    <a:pt x="41" y="3"/>
                  </a:lnTo>
                  <a:close/>
                </a:path>
              </a:pathLst>
            </a:custGeom>
            <a:solidFill>
              <a:srgbClr val="D8CCC4"/>
            </a:solidFill>
            <a:ln w="9525">
              <a:noFill/>
              <a:round/>
              <a:headEnd/>
              <a:tailEnd/>
            </a:ln>
          </p:spPr>
          <p:txBody>
            <a:bodyPr/>
            <a:lstStyle/>
            <a:p>
              <a:endParaRPr lang="en-US"/>
            </a:p>
          </p:txBody>
        </p:sp>
        <p:sp>
          <p:nvSpPr>
            <p:cNvPr id="88" name="Freeform 29"/>
            <p:cNvSpPr>
              <a:spLocks/>
            </p:cNvSpPr>
            <p:nvPr/>
          </p:nvSpPr>
          <p:spPr bwMode="auto">
            <a:xfrm>
              <a:off x="1513" y="858"/>
              <a:ext cx="216" cy="64"/>
            </a:xfrm>
            <a:custGeom>
              <a:avLst/>
              <a:gdLst/>
              <a:ahLst/>
              <a:cxnLst>
                <a:cxn ang="0">
                  <a:pos x="172" y="0"/>
                </a:cxn>
                <a:cxn ang="0">
                  <a:pos x="117" y="6"/>
                </a:cxn>
                <a:cxn ang="0">
                  <a:pos x="39" y="20"/>
                </a:cxn>
                <a:cxn ang="0">
                  <a:pos x="0" y="73"/>
                </a:cxn>
                <a:cxn ang="0">
                  <a:pos x="420" y="192"/>
                </a:cxn>
                <a:cxn ang="0">
                  <a:pos x="466" y="183"/>
                </a:cxn>
                <a:cxn ang="0">
                  <a:pos x="489" y="173"/>
                </a:cxn>
                <a:cxn ang="0">
                  <a:pos x="511" y="165"/>
                </a:cxn>
                <a:cxn ang="0">
                  <a:pos x="534" y="158"/>
                </a:cxn>
                <a:cxn ang="0">
                  <a:pos x="557" y="153"/>
                </a:cxn>
                <a:cxn ang="0">
                  <a:pos x="579" y="148"/>
                </a:cxn>
                <a:cxn ang="0">
                  <a:pos x="602" y="143"/>
                </a:cxn>
                <a:cxn ang="0">
                  <a:pos x="625" y="137"/>
                </a:cxn>
                <a:cxn ang="0">
                  <a:pos x="647" y="131"/>
                </a:cxn>
                <a:cxn ang="0">
                  <a:pos x="538" y="89"/>
                </a:cxn>
                <a:cxn ang="0">
                  <a:pos x="248" y="11"/>
                </a:cxn>
                <a:cxn ang="0">
                  <a:pos x="172" y="0"/>
                </a:cxn>
              </a:cxnLst>
              <a:rect l="0" t="0" r="r" b="b"/>
              <a:pathLst>
                <a:path w="647" h="192">
                  <a:moveTo>
                    <a:pt x="172" y="0"/>
                  </a:moveTo>
                  <a:lnTo>
                    <a:pt x="117" y="6"/>
                  </a:lnTo>
                  <a:lnTo>
                    <a:pt x="39" y="20"/>
                  </a:lnTo>
                  <a:lnTo>
                    <a:pt x="0" y="73"/>
                  </a:lnTo>
                  <a:lnTo>
                    <a:pt x="420" y="192"/>
                  </a:lnTo>
                  <a:lnTo>
                    <a:pt x="466" y="183"/>
                  </a:lnTo>
                  <a:lnTo>
                    <a:pt x="489" y="173"/>
                  </a:lnTo>
                  <a:lnTo>
                    <a:pt x="511" y="165"/>
                  </a:lnTo>
                  <a:lnTo>
                    <a:pt x="534" y="158"/>
                  </a:lnTo>
                  <a:lnTo>
                    <a:pt x="557" y="153"/>
                  </a:lnTo>
                  <a:lnTo>
                    <a:pt x="579" y="148"/>
                  </a:lnTo>
                  <a:lnTo>
                    <a:pt x="602" y="143"/>
                  </a:lnTo>
                  <a:lnTo>
                    <a:pt x="625" y="137"/>
                  </a:lnTo>
                  <a:lnTo>
                    <a:pt x="647" y="131"/>
                  </a:lnTo>
                  <a:lnTo>
                    <a:pt x="538" y="89"/>
                  </a:lnTo>
                  <a:lnTo>
                    <a:pt x="248" y="11"/>
                  </a:lnTo>
                  <a:lnTo>
                    <a:pt x="172" y="0"/>
                  </a:lnTo>
                  <a:close/>
                </a:path>
              </a:pathLst>
            </a:custGeom>
            <a:solidFill>
              <a:srgbClr val="D8CCC4"/>
            </a:solidFill>
            <a:ln w="9525">
              <a:noFill/>
              <a:round/>
              <a:headEnd/>
              <a:tailEnd/>
            </a:ln>
          </p:spPr>
          <p:txBody>
            <a:bodyPr/>
            <a:lstStyle/>
            <a:p>
              <a:endParaRPr lang="en-US"/>
            </a:p>
          </p:txBody>
        </p:sp>
        <p:sp>
          <p:nvSpPr>
            <p:cNvPr id="89" name="Freeform 30"/>
            <p:cNvSpPr>
              <a:spLocks/>
            </p:cNvSpPr>
            <p:nvPr/>
          </p:nvSpPr>
          <p:spPr bwMode="auto">
            <a:xfrm>
              <a:off x="1469" y="570"/>
              <a:ext cx="103" cy="24"/>
            </a:xfrm>
            <a:custGeom>
              <a:avLst/>
              <a:gdLst/>
              <a:ahLst/>
              <a:cxnLst>
                <a:cxn ang="0">
                  <a:pos x="271" y="39"/>
                </a:cxn>
                <a:cxn ang="0">
                  <a:pos x="97" y="8"/>
                </a:cxn>
                <a:cxn ang="0">
                  <a:pos x="35" y="0"/>
                </a:cxn>
                <a:cxn ang="0">
                  <a:pos x="0" y="9"/>
                </a:cxn>
                <a:cxn ang="0">
                  <a:pos x="11" y="25"/>
                </a:cxn>
                <a:cxn ang="0">
                  <a:pos x="251" y="74"/>
                </a:cxn>
                <a:cxn ang="0">
                  <a:pos x="283" y="57"/>
                </a:cxn>
                <a:cxn ang="0">
                  <a:pos x="309" y="45"/>
                </a:cxn>
                <a:cxn ang="0">
                  <a:pos x="308" y="45"/>
                </a:cxn>
                <a:cxn ang="0">
                  <a:pos x="303" y="44"/>
                </a:cxn>
                <a:cxn ang="0">
                  <a:pos x="297" y="44"/>
                </a:cxn>
                <a:cxn ang="0">
                  <a:pos x="291" y="43"/>
                </a:cxn>
                <a:cxn ang="0">
                  <a:pos x="284" y="42"/>
                </a:cxn>
                <a:cxn ang="0">
                  <a:pos x="278" y="42"/>
                </a:cxn>
                <a:cxn ang="0">
                  <a:pos x="273" y="41"/>
                </a:cxn>
                <a:cxn ang="0">
                  <a:pos x="271" y="39"/>
                </a:cxn>
              </a:cxnLst>
              <a:rect l="0" t="0" r="r" b="b"/>
              <a:pathLst>
                <a:path w="309" h="74">
                  <a:moveTo>
                    <a:pt x="271" y="39"/>
                  </a:moveTo>
                  <a:lnTo>
                    <a:pt x="97" y="8"/>
                  </a:lnTo>
                  <a:lnTo>
                    <a:pt x="35" y="0"/>
                  </a:lnTo>
                  <a:lnTo>
                    <a:pt x="0" y="9"/>
                  </a:lnTo>
                  <a:lnTo>
                    <a:pt x="11" y="25"/>
                  </a:lnTo>
                  <a:lnTo>
                    <a:pt x="251" y="74"/>
                  </a:lnTo>
                  <a:lnTo>
                    <a:pt x="283" y="57"/>
                  </a:lnTo>
                  <a:lnTo>
                    <a:pt x="309" y="45"/>
                  </a:lnTo>
                  <a:lnTo>
                    <a:pt x="308" y="45"/>
                  </a:lnTo>
                  <a:lnTo>
                    <a:pt x="303" y="44"/>
                  </a:lnTo>
                  <a:lnTo>
                    <a:pt x="297" y="44"/>
                  </a:lnTo>
                  <a:lnTo>
                    <a:pt x="291" y="43"/>
                  </a:lnTo>
                  <a:lnTo>
                    <a:pt x="284" y="42"/>
                  </a:lnTo>
                  <a:lnTo>
                    <a:pt x="278" y="42"/>
                  </a:lnTo>
                  <a:lnTo>
                    <a:pt x="273" y="41"/>
                  </a:lnTo>
                  <a:lnTo>
                    <a:pt x="271" y="39"/>
                  </a:lnTo>
                  <a:close/>
                </a:path>
              </a:pathLst>
            </a:custGeom>
            <a:solidFill>
              <a:srgbClr val="D8CCC4"/>
            </a:solidFill>
            <a:ln w="9525">
              <a:noFill/>
              <a:round/>
              <a:headEnd/>
              <a:tailEnd/>
            </a:ln>
          </p:spPr>
          <p:txBody>
            <a:bodyPr/>
            <a:lstStyle/>
            <a:p>
              <a:endParaRPr lang="en-US"/>
            </a:p>
          </p:txBody>
        </p:sp>
        <p:sp>
          <p:nvSpPr>
            <p:cNvPr id="90" name="Freeform 31"/>
            <p:cNvSpPr>
              <a:spLocks/>
            </p:cNvSpPr>
            <p:nvPr/>
          </p:nvSpPr>
          <p:spPr bwMode="auto">
            <a:xfrm>
              <a:off x="1609" y="600"/>
              <a:ext cx="106" cy="20"/>
            </a:xfrm>
            <a:custGeom>
              <a:avLst/>
              <a:gdLst/>
              <a:ahLst/>
              <a:cxnLst>
                <a:cxn ang="0">
                  <a:pos x="97" y="13"/>
                </a:cxn>
                <a:cxn ang="0">
                  <a:pos x="55" y="0"/>
                </a:cxn>
                <a:cxn ang="0">
                  <a:pos x="0" y="13"/>
                </a:cxn>
                <a:cxn ang="0">
                  <a:pos x="226" y="60"/>
                </a:cxn>
                <a:cxn ang="0">
                  <a:pos x="316" y="60"/>
                </a:cxn>
                <a:cxn ang="0">
                  <a:pos x="97" y="13"/>
                </a:cxn>
              </a:cxnLst>
              <a:rect l="0" t="0" r="r" b="b"/>
              <a:pathLst>
                <a:path w="316" h="60">
                  <a:moveTo>
                    <a:pt x="97" y="13"/>
                  </a:moveTo>
                  <a:lnTo>
                    <a:pt x="55" y="0"/>
                  </a:lnTo>
                  <a:lnTo>
                    <a:pt x="0" y="13"/>
                  </a:lnTo>
                  <a:lnTo>
                    <a:pt x="226" y="60"/>
                  </a:lnTo>
                  <a:lnTo>
                    <a:pt x="316" y="60"/>
                  </a:lnTo>
                  <a:lnTo>
                    <a:pt x="97" y="13"/>
                  </a:lnTo>
                  <a:close/>
                </a:path>
              </a:pathLst>
            </a:custGeom>
            <a:solidFill>
              <a:srgbClr val="D8CCC4"/>
            </a:solidFill>
            <a:ln w="9525">
              <a:noFill/>
              <a:round/>
              <a:headEnd/>
              <a:tailEnd/>
            </a:ln>
          </p:spPr>
          <p:txBody>
            <a:bodyPr/>
            <a:lstStyle/>
            <a:p>
              <a:endParaRPr lang="en-US"/>
            </a:p>
          </p:txBody>
        </p:sp>
        <p:sp>
          <p:nvSpPr>
            <p:cNvPr id="91" name="Freeform 32"/>
            <p:cNvSpPr>
              <a:spLocks/>
            </p:cNvSpPr>
            <p:nvPr/>
          </p:nvSpPr>
          <p:spPr bwMode="auto">
            <a:xfrm>
              <a:off x="1056" y="705"/>
              <a:ext cx="403" cy="188"/>
            </a:xfrm>
            <a:custGeom>
              <a:avLst/>
              <a:gdLst/>
              <a:ahLst/>
              <a:cxnLst>
                <a:cxn ang="0">
                  <a:pos x="412" y="198"/>
                </a:cxn>
                <a:cxn ang="0">
                  <a:pos x="358" y="236"/>
                </a:cxn>
                <a:cxn ang="0">
                  <a:pos x="299" y="294"/>
                </a:cxn>
                <a:cxn ang="0">
                  <a:pos x="281" y="305"/>
                </a:cxn>
                <a:cxn ang="0">
                  <a:pos x="261" y="317"/>
                </a:cxn>
                <a:cxn ang="0">
                  <a:pos x="239" y="329"/>
                </a:cxn>
                <a:cxn ang="0">
                  <a:pos x="216" y="343"/>
                </a:cxn>
                <a:cxn ang="0">
                  <a:pos x="192" y="358"/>
                </a:cxn>
                <a:cxn ang="0">
                  <a:pos x="168" y="372"/>
                </a:cxn>
                <a:cxn ang="0">
                  <a:pos x="144" y="389"/>
                </a:cxn>
                <a:cxn ang="0">
                  <a:pos x="121" y="406"/>
                </a:cxn>
                <a:cxn ang="0">
                  <a:pos x="98" y="423"/>
                </a:cxn>
                <a:cxn ang="0">
                  <a:pos x="77" y="441"/>
                </a:cxn>
                <a:cxn ang="0">
                  <a:pos x="56" y="460"/>
                </a:cxn>
                <a:cxn ang="0">
                  <a:pos x="39" y="480"/>
                </a:cxn>
                <a:cxn ang="0">
                  <a:pos x="24" y="500"/>
                </a:cxn>
                <a:cxn ang="0">
                  <a:pos x="13" y="520"/>
                </a:cxn>
                <a:cxn ang="0">
                  <a:pos x="5" y="541"/>
                </a:cxn>
                <a:cxn ang="0">
                  <a:pos x="0" y="563"/>
                </a:cxn>
                <a:cxn ang="0">
                  <a:pos x="17" y="549"/>
                </a:cxn>
                <a:cxn ang="0">
                  <a:pos x="35" y="536"/>
                </a:cxn>
                <a:cxn ang="0">
                  <a:pos x="54" y="523"/>
                </a:cxn>
                <a:cxn ang="0">
                  <a:pos x="73" y="511"/>
                </a:cxn>
                <a:cxn ang="0">
                  <a:pos x="94" y="499"/>
                </a:cxn>
                <a:cxn ang="0">
                  <a:pos x="114" y="487"/>
                </a:cxn>
                <a:cxn ang="0">
                  <a:pos x="136" y="475"/>
                </a:cxn>
                <a:cxn ang="0">
                  <a:pos x="156" y="464"/>
                </a:cxn>
                <a:cxn ang="0">
                  <a:pos x="178" y="453"/>
                </a:cxn>
                <a:cxn ang="0">
                  <a:pos x="199" y="442"/>
                </a:cxn>
                <a:cxn ang="0">
                  <a:pos x="221" y="431"/>
                </a:cxn>
                <a:cxn ang="0">
                  <a:pos x="243" y="421"/>
                </a:cxn>
                <a:cxn ang="0">
                  <a:pos x="263" y="410"/>
                </a:cxn>
                <a:cxn ang="0">
                  <a:pos x="284" y="400"/>
                </a:cxn>
                <a:cxn ang="0">
                  <a:pos x="304" y="389"/>
                </a:cxn>
                <a:cxn ang="0">
                  <a:pos x="323" y="378"/>
                </a:cxn>
                <a:cxn ang="0">
                  <a:pos x="480" y="325"/>
                </a:cxn>
                <a:cxn ang="0">
                  <a:pos x="530" y="194"/>
                </a:cxn>
                <a:cxn ang="0">
                  <a:pos x="616" y="159"/>
                </a:cxn>
                <a:cxn ang="0">
                  <a:pos x="1033" y="40"/>
                </a:cxn>
                <a:cxn ang="0">
                  <a:pos x="1209" y="0"/>
                </a:cxn>
                <a:cxn ang="0">
                  <a:pos x="1010" y="32"/>
                </a:cxn>
                <a:cxn ang="0">
                  <a:pos x="709" y="112"/>
                </a:cxn>
                <a:cxn ang="0">
                  <a:pos x="687" y="117"/>
                </a:cxn>
                <a:cxn ang="0">
                  <a:pos x="664" y="123"/>
                </a:cxn>
                <a:cxn ang="0">
                  <a:pos x="641" y="128"/>
                </a:cxn>
                <a:cxn ang="0">
                  <a:pos x="619" y="134"/>
                </a:cxn>
                <a:cxn ang="0">
                  <a:pos x="598" y="140"/>
                </a:cxn>
                <a:cxn ang="0">
                  <a:pos x="577" y="146"/>
                </a:cxn>
                <a:cxn ang="0">
                  <a:pos x="557" y="152"/>
                </a:cxn>
                <a:cxn ang="0">
                  <a:pos x="537" y="158"/>
                </a:cxn>
                <a:cxn ang="0">
                  <a:pos x="518" y="164"/>
                </a:cxn>
                <a:cxn ang="0">
                  <a:pos x="500" y="169"/>
                </a:cxn>
                <a:cxn ang="0">
                  <a:pos x="483" y="175"/>
                </a:cxn>
                <a:cxn ang="0">
                  <a:pos x="466" y="180"/>
                </a:cxn>
                <a:cxn ang="0">
                  <a:pos x="452" y="185"/>
                </a:cxn>
                <a:cxn ang="0">
                  <a:pos x="438" y="189"/>
                </a:cxn>
                <a:cxn ang="0">
                  <a:pos x="424" y="194"/>
                </a:cxn>
                <a:cxn ang="0">
                  <a:pos x="412" y="198"/>
                </a:cxn>
              </a:cxnLst>
              <a:rect l="0" t="0" r="r" b="b"/>
              <a:pathLst>
                <a:path w="1209" h="563">
                  <a:moveTo>
                    <a:pt x="412" y="198"/>
                  </a:moveTo>
                  <a:lnTo>
                    <a:pt x="358" y="236"/>
                  </a:lnTo>
                  <a:lnTo>
                    <a:pt x="299" y="294"/>
                  </a:lnTo>
                  <a:lnTo>
                    <a:pt x="281" y="305"/>
                  </a:lnTo>
                  <a:lnTo>
                    <a:pt x="261" y="317"/>
                  </a:lnTo>
                  <a:lnTo>
                    <a:pt x="239" y="329"/>
                  </a:lnTo>
                  <a:lnTo>
                    <a:pt x="216" y="343"/>
                  </a:lnTo>
                  <a:lnTo>
                    <a:pt x="192" y="358"/>
                  </a:lnTo>
                  <a:lnTo>
                    <a:pt x="168" y="372"/>
                  </a:lnTo>
                  <a:lnTo>
                    <a:pt x="144" y="389"/>
                  </a:lnTo>
                  <a:lnTo>
                    <a:pt x="121" y="406"/>
                  </a:lnTo>
                  <a:lnTo>
                    <a:pt x="98" y="423"/>
                  </a:lnTo>
                  <a:lnTo>
                    <a:pt x="77" y="441"/>
                  </a:lnTo>
                  <a:lnTo>
                    <a:pt x="56" y="460"/>
                  </a:lnTo>
                  <a:lnTo>
                    <a:pt x="39" y="480"/>
                  </a:lnTo>
                  <a:lnTo>
                    <a:pt x="24" y="500"/>
                  </a:lnTo>
                  <a:lnTo>
                    <a:pt x="13" y="520"/>
                  </a:lnTo>
                  <a:lnTo>
                    <a:pt x="5" y="541"/>
                  </a:lnTo>
                  <a:lnTo>
                    <a:pt x="0" y="563"/>
                  </a:lnTo>
                  <a:lnTo>
                    <a:pt x="17" y="549"/>
                  </a:lnTo>
                  <a:lnTo>
                    <a:pt x="35" y="536"/>
                  </a:lnTo>
                  <a:lnTo>
                    <a:pt x="54" y="523"/>
                  </a:lnTo>
                  <a:lnTo>
                    <a:pt x="73" y="511"/>
                  </a:lnTo>
                  <a:lnTo>
                    <a:pt x="94" y="499"/>
                  </a:lnTo>
                  <a:lnTo>
                    <a:pt x="114" y="487"/>
                  </a:lnTo>
                  <a:lnTo>
                    <a:pt x="136" y="475"/>
                  </a:lnTo>
                  <a:lnTo>
                    <a:pt x="156" y="464"/>
                  </a:lnTo>
                  <a:lnTo>
                    <a:pt x="178" y="453"/>
                  </a:lnTo>
                  <a:lnTo>
                    <a:pt x="199" y="442"/>
                  </a:lnTo>
                  <a:lnTo>
                    <a:pt x="221" y="431"/>
                  </a:lnTo>
                  <a:lnTo>
                    <a:pt x="243" y="421"/>
                  </a:lnTo>
                  <a:lnTo>
                    <a:pt x="263" y="410"/>
                  </a:lnTo>
                  <a:lnTo>
                    <a:pt x="284" y="400"/>
                  </a:lnTo>
                  <a:lnTo>
                    <a:pt x="304" y="389"/>
                  </a:lnTo>
                  <a:lnTo>
                    <a:pt x="323" y="378"/>
                  </a:lnTo>
                  <a:lnTo>
                    <a:pt x="480" y="325"/>
                  </a:lnTo>
                  <a:lnTo>
                    <a:pt x="530" y="194"/>
                  </a:lnTo>
                  <a:lnTo>
                    <a:pt x="616" y="159"/>
                  </a:lnTo>
                  <a:lnTo>
                    <a:pt x="1033" y="40"/>
                  </a:lnTo>
                  <a:lnTo>
                    <a:pt x="1209" y="0"/>
                  </a:lnTo>
                  <a:lnTo>
                    <a:pt x="1010" y="32"/>
                  </a:lnTo>
                  <a:lnTo>
                    <a:pt x="709" y="112"/>
                  </a:lnTo>
                  <a:lnTo>
                    <a:pt x="687" y="117"/>
                  </a:lnTo>
                  <a:lnTo>
                    <a:pt x="664" y="123"/>
                  </a:lnTo>
                  <a:lnTo>
                    <a:pt x="641" y="128"/>
                  </a:lnTo>
                  <a:lnTo>
                    <a:pt x="619" y="134"/>
                  </a:lnTo>
                  <a:lnTo>
                    <a:pt x="598" y="140"/>
                  </a:lnTo>
                  <a:lnTo>
                    <a:pt x="577" y="146"/>
                  </a:lnTo>
                  <a:lnTo>
                    <a:pt x="557" y="152"/>
                  </a:lnTo>
                  <a:lnTo>
                    <a:pt x="537" y="158"/>
                  </a:lnTo>
                  <a:lnTo>
                    <a:pt x="518" y="164"/>
                  </a:lnTo>
                  <a:lnTo>
                    <a:pt x="500" y="169"/>
                  </a:lnTo>
                  <a:lnTo>
                    <a:pt x="483" y="175"/>
                  </a:lnTo>
                  <a:lnTo>
                    <a:pt x="466" y="180"/>
                  </a:lnTo>
                  <a:lnTo>
                    <a:pt x="452" y="185"/>
                  </a:lnTo>
                  <a:lnTo>
                    <a:pt x="438" y="189"/>
                  </a:lnTo>
                  <a:lnTo>
                    <a:pt x="424" y="194"/>
                  </a:lnTo>
                  <a:lnTo>
                    <a:pt x="412" y="198"/>
                  </a:lnTo>
                  <a:close/>
                </a:path>
              </a:pathLst>
            </a:custGeom>
            <a:solidFill>
              <a:srgbClr val="EAF4EF"/>
            </a:solidFill>
            <a:ln w="9525">
              <a:noFill/>
              <a:round/>
              <a:headEnd/>
              <a:tailEnd/>
            </a:ln>
          </p:spPr>
          <p:txBody>
            <a:bodyPr/>
            <a:lstStyle/>
            <a:p>
              <a:endParaRPr lang="en-US"/>
            </a:p>
          </p:txBody>
        </p:sp>
        <p:sp>
          <p:nvSpPr>
            <p:cNvPr id="92" name="Freeform 33"/>
            <p:cNvSpPr>
              <a:spLocks/>
            </p:cNvSpPr>
            <p:nvPr/>
          </p:nvSpPr>
          <p:spPr bwMode="auto">
            <a:xfrm>
              <a:off x="1452" y="720"/>
              <a:ext cx="71" cy="20"/>
            </a:xfrm>
            <a:custGeom>
              <a:avLst/>
              <a:gdLst/>
              <a:ahLst/>
              <a:cxnLst>
                <a:cxn ang="0">
                  <a:pos x="179" y="0"/>
                </a:cxn>
                <a:cxn ang="0">
                  <a:pos x="132" y="3"/>
                </a:cxn>
                <a:cxn ang="0">
                  <a:pos x="38" y="29"/>
                </a:cxn>
                <a:cxn ang="0">
                  <a:pos x="13" y="35"/>
                </a:cxn>
                <a:cxn ang="0">
                  <a:pos x="0" y="59"/>
                </a:cxn>
                <a:cxn ang="0">
                  <a:pos x="25" y="44"/>
                </a:cxn>
                <a:cxn ang="0">
                  <a:pos x="64" y="37"/>
                </a:cxn>
                <a:cxn ang="0">
                  <a:pos x="150" y="13"/>
                </a:cxn>
                <a:cxn ang="0">
                  <a:pos x="215" y="7"/>
                </a:cxn>
                <a:cxn ang="0">
                  <a:pos x="179" y="0"/>
                </a:cxn>
              </a:cxnLst>
              <a:rect l="0" t="0" r="r" b="b"/>
              <a:pathLst>
                <a:path w="215" h="59">
                  <a:moveTo>
                    <a:pt x="179" y="0"/>
                  </a:moveTo>
                  <a:lnTo>
                    <a:pt x="132" y="3"/>
                  </a:lnTo>
                  <a:lnTo>
                    <a:pt x="38" y="29"/>
                  </a:lnTo>
                  <a:lnTo>
                    <a:pt x="13" y="35"/>
                  </a:lnTo>
                  <a:lnTo>
                    <a:pt x="0" y="59"/>
                  </a:lnTo>
                  <a:lnTo>
                    <a:pt x="25" y="44"/>
                  </a:lnTo>
                  <a:lnTo>
                    <a:pt x="64" y="37"/>
                  </a:lnTo>
                  <a:lnTo>
                    <a:pt x="150" y="13"/>
                  </a:lnTo>
                  <a:lnTo>
                    <a:pt x="215" y="7"/>
                  </a:lnTo>
                  <a:lnTo>
                    <a:pt x="179" y="0"/>
                  </a:lnTo>
                  <a:close/>
                </a:path>
              </a:pathLst>
            </a:custGeom>
            <a:solidFill>
              <a:srgbClr val="D8CCC4"/>
            </a:solidFill>
            <a:ln w="9525">
              <a:noFill/>
              <a:round/>
              <a:headEnd/>
              <a:tailEnd/>
            </a:ln>
          </p:spPr>
          <p:txBody>
            <a:bodyPr/>
            <a:lstStyle/>
            <a:p>
              <a:endParaRPr lang="en-US"/>
            </a:p>
          </p:txBody>
        </p:sp>
        <p:sp>
          <p:nvSpPr>
            <p:cNvPr id="93" name="Freeform 34"/>
            <p:cNvSpPr>
              <a:spLocks/>
            </p:cNvSpPr>
            <p:nvPr/>
          </p:nvSpPr>
          <p:spPr bwMode="auto">
            <a:xfrm>
              <a:off x="1454" y="738"/>
              <a:ext cx="18" cy="30"/>
            </a:xfrm>
            <a:custGeom>
              <a:avLst/>
              <a:gdLst/>
              <a:ahLst/>
              <a:cxnLst>
                <a:cxn ang="0">
                  <a:pos x="28" y="0"/>
                </a:cxn>
                <a:cxn ang="0">
                  <a:pos x="38" y="4"/>
                </a:cxn>
                <a:cxn ang="0">
                  <a:pos x="46" y="14"/>
                </a:cxn>
                <a:cxn ang="0">
                  <a:pos x="51" y="28"/>
                </a:cxn>
                <a:cxn ang="0">
                  <a:pos x="53" y="45"/>
                </a:cxn>
                <a:cxn ang="0">
                  <a:pos x="51" y="62"/>
                </a:cxn>
                <a:cxn ang="0">
                  <a:pos x="46" y="75"/>
                </a:cxn>
                <a:cxn ang="0">
                  <a:pos x="38" y="85"/>
                </a:cxn>
                <a:cxn ang="0">
                  <a:pos x="28" y="88"/>
                </a:cxn>
                <a:cxn ang="0">
                  <a:pos x="17" y="85"/>
                </a:cxn>
                <a:cxn ang="0">
                  <a:pos x="9" y="75"/>
                </a:cxn>
                <a:cxn ang="0">
                  <a:pos x="3" y="62"/>
                </a:cxn>
                <a:cxn ang="0">
                  <a:pos x="0" y="45"/>
                </a:cxn>
                <a:cxn ang="0">
                  <a:pos x="3" y="28"/>
                </a:cxn>
                <a:cxn ang="0">
                  <a:pos x="9" y="14"/>
                </a:cxn>
                <a:cxn ang="0">
                  <a:pos x="17" y="4"/>
                </a:cxn>
                <a:cxn ang="0">
                  <a:pos x="28" y="0"/>
                </a:cxn>
              </a:cxnLst>
              <a:rect l="0" t="0" r="r" b="b"/>
              <a:pathLst>
                <a:path w="53" h="88">
                  <a:moveTo>
                    <a:pt x="28" y="0"/>
                  </a:moveTo>
                  <a:lnTo>
                    <a:pt x="38" y="4"/>
                  </a:lnTo>
                  <a:lnTo>
                    <a:pt x="46" y="14"/>
                  </a:lnTo>
                  <a:lnTo>
                    <a:pt x="51" y="28"/>
                  </a:lnTo>
                  <a:lnTo>
                    <a:pt x="53" y="45"/>
                  </a:lnTo>
                  <a:lnTo>
                    <a:pt x="51" y="62"/>
                  </a:lnTo>
                  <a:lnTo>
                    <a:pt x="46" y="75"/>
                  </a:lnTo>
                  <a:lnTo>
                    <a:pt x="38" y="85"/>
                  </a:lnTo>
                  <a:lnTo>
                    <a:pt x="28" y="88"/>
                  </a:lnTo>
                  <a:lnTo>
                    <a:pt x="17" y="85"/>
                  </a:lnTo>
                  <a:lnTo>
                    <a:pt x="9" y="75"/>
                  </a:lnTo>
                  <a:lnTo>
                    <a:pt x="3" y="62"/>
                  </a:lnTo>
                  <a:lnTo>
                    <a:pt x="0" y="45"/>
                  </a:lnTo>
                  <a:lnTo>
                    <a:pt x="3" y="28"/>
                  </a:lnTo>
                  <a:lnTo>
                    <a:pt x="9" y="14"/>
                  </a:lnTo>
                  <a:lnTo>
                    <a:pt x="17" y="4"/>
                  </a:lnTo>
                  <a:lnTo>
                    <a:pt x="28" y="0"/>
                  </a:lnTo>
                  <a:close/>
                </a:path>
              </a:pathLst>
            </a:custGeom>
            <a:solidFill>
              <a:srgbClr val="000F28"/>
            </a:solidFill>
            <a:ln w="9525">
              <a:noFill/>
              <a:round/>
              <a:headEnd/>
              <a:tailEnd/>
            </a:ln>
          </p:spPr>
          <p:txBody>
            <a:bodyPr/>
            <a:lstStyle/>
            <a:p>
              <a:endParaRPr lang="en-US"/>
            </a:p>
          </p:txBody>
        </p:sp>
        <p:sp>
          <p:nvSpPr>
            <p:cNvPr id="94" name="Freeform 35"/>
            <p:cNvSpPr>
              <a:spLocks/>
            </p:cNvSpPr>
            <p:nvPr/>
          </p:nvSpPr>
          <p:spPr bwMode="auto">
            <a:xfrm>
              <a:off x="1461" y="732"/>
              <a:ext cx="23" cy="43"/>
            </a:xfrm>
            <a:custGeom>
              <a:avLst/>
              <a:gdLst/>
              <a:ahLst/>
              <a:cxnLst>
                <a:cxn ang="0">
                  <a:pos x="0" y="6"/>
                </a:cxn>
                <a:cxn ang="0">
                  <a:pos x="20" y="10"/>
                </a:cxn>
                <a:cxn ang="0">
                  <a:pos x="31" y="23"/>
                </a:cxn>
                <a:cxn ang="0">
                  <a:pos x="39" y="34"/>
                </a:cxn>
                <a:cxn ang="0">
                  <a:pos x="45" y="44"/>
                </a:cxn>
                <a:cxn ang="0">
                  <a:pos x="49" y="53"/>
                </a:cxn>
                <a:cxn ang="0">
                  <a:pos x="50" y="63"/>
                </a:cxn>
                <a:cxn ang="0">
                  <a:pos x="49" y="74"/>
                </a:cxn>
                <a:cxn ang="0">
                  <a:pos x="46" y="87"/>
                </a:cxn>
                <a:cxn ang="0">
                  <a:pos x="42" y="104"/>
                </a:cxn>
                <a:cxn ang="0">
                  <a:pos x="24" y="127"/>
                </a:cxn>
                <a:cxn ang="0">
                  <a:pos x="48" y="122"/>
                </a:cxn>
                <a:cxn ang="0">
                  <a:pos x="62" y="89"/>
                </a:cxn>
                <a:cxn ang="0">
                  <a:pos x="68" y="66"/>
                </a:cxn>
                <a:cxn ang="0">
                  <a:pos x="63" y="42"/>
                </a:cxn>
                <a:cxn ang="0">
                  <a:pos x="45" y="12"/>
                </a:cxn>
                <a:cxn ang="0">
                  <a:pos x="22" y="0"/>
                </a:cxn>
                <a:cxn ang="0">
                  <a:pos x="19" y="0"/>
                </a:cxn>
                <a:cxn ang="0">
                  <a:pos x="12" y="3"/>
                </a:cxn>
                <a:cxn ang="0">
                  <a:pos x="3" y="4"/>
                </a:cxn>
                <a:cxn ang="0">
                  <a:pos x="0" y="6"/>
                </a:cxn>
              </a:cxnLst>
              <a:rect l="0" t="0" r="r" b="b"/>
              <a:pathLst>
                <a:path w="68" h="127">
                  <a:moveTo>
                    <a:pt x="0" y="6"/>
                  </a:moveTo>
                  <a:lnTo>
                    <a:pt x="20" y="10"/>
                  </a:lnTo>
                  <a:lnTo>
                    <a:pt x="31" y="23"/>
                  </a:lnTo>
                  <a:lnTo>
                    <a:pt x="39" y="34"/>
                  </a:lnTo>
                  <a:lnTo>
                    <a:pt x="45" y="44"/>
                  </a:lnTo>
                  <a:lnTo>
                    <a:pt x="49" y="53"/>
                  </a:lnTo>
                  <a:lnTo>
                    <a:pt x="50" y="63"/>
                  </a:lnTo>
                  <a:lnTo>
                    <a:pt x="49" y="74"/>
                  </a:lnTo>
                  <a:lnTo>
                    <a:pt x="46" y="87"/>
                  </a:lnTo>
                  <a:lnTo>
                    <a:pt x="42" y="104"/>
                  </a:lnTo>
                  <a:lnTo>
                    <a:pt x="24" y="127"/>
                  </a:lnTo>
                  <a:lnTo>
                    <a:pt x="48" y="122"/>
                  </a:lnTo>
                  <a:lnTo>
                    <a:pt x="62" y="89"/>
                  </a:lnTo>
                  <a:lnTo>
                    <a:pt x="68" y="66"/>
                  </a:lnTo>
                  <a:lnTo>
                    <a:pt x="63" y="42"/>
                  </a:lnTo>
                  <a:lnTo>
                    <a:pt x="45" y="12"/>
                  </a:lnTo>
                  <a:lnTo>
                    <a:pt x="22" y="0"/>
                  </a:lnTo>
                  <a:lnTo>
                    <a:pt x="19" y="0"/>
                  </a:lnTo>
                  <a:lnTo>
                    <a:pt x="12" y="3"/>
                  </a:lnTo>
                  <a:lnTo>
                    <a:pt x="3" y="4"/>
                  </a:lnTo>
                  <a:lnTo>
                    <a:pt x="0" y="6"/>
                  </a:lnTo>
                  <a:close/>
                </a:path>
              </a:pathLst>
            </a:custGeom>
            <a:solidFill>
              <a:srgbClr val="000F28"/>
            </a:solidFill>
            <a:ln w="9525">
              <a:noFill/>
              <a:round/>
              <a:headEnd/>
              <a:tailEnd/>
            </a:ln>
          </p:spPr>
          <p:txBody>
            <a:bodyPr/>
            <a:lstStyle/>
            <a:p>
              <a:endParaRPr lang="en-US"/>
            </a:p>
          </p:txBody>
        </p:sp>
        <p:sp>
          <p:nvSpPr>
            <p:cNvPr id="95" name="Freeform 36"/>
            <p:cNvSpPr>
              <a:spLocks/>
            </p:cNvSpPr>
            <p:nvPr/>
          </p:nvSpPr>
          <p:spPr bwMode="auto">
            <a:xfrm>
              <a:off x="1468" y="735"/>
              <a:ext cx="15" cy="32"/>
            </a:xfrm>
            <a:custGeom>
              <a:avLst/>
              <a:gdLst/>
              <a:ahLst/>
              <a:cxnLst>
                <a:cxn ang="0">
                  <a:pos x="0" y="2"/>
                </a:cxn>
                <a:cxn ang="0">
                  <a:pos x="18" y="0"/>
                </a:cxn>
                <a:cxn ang="0">
                  <a:pos x="35" y="24"/>
                </a:cxn>
                <a:cxn ang="0">
                  <a:pos x="44" y="46"/>
                </a:cxn>
                <a:cxn ang="0">
                  <a:pos x="43" y="69"/>
                </a:cxn>
                <a:cxn ang="0">
                  <a:pos x="33" y="97"/>
                </a:cxn>
                <a:cxn ang="0">
                  <a:pos x="20" y="97"/>
                </a:cxn>
                <a:cxn ang="0">
                  <a:pos x="26" y="73"/>
                </a:cxn>
                <a:cxn ang="0">
                  <a:pos x="27" y="52"/>
                </a:cxn>
                <a:cxn ang="0">
                  <a:pos x="22" y="32"/>
                </a:cxn>
                <a:cxn ang="0">
                  <a:pos x="9" y="12"/>
                </a:cxn>
                <a:cxn ang="0">
                  <a:pos x="8" y="10"/>
                </a:cxn>
                <a:cxn ang="0">
                  <a:pos x="5" y="8"/>
                </a:cxn>
                <a:cxn ang="0">
                  <a:pos x="3" y="6"/>
                </a:cxn>
                <a:cxn ang="0">
                  <a:pos x="0" y="2"/>
                </a:cxn>
              </a:cxnLst>
              <a:rect l="0" t="0" r="r" b="b"/>
              <a:pathLst>
                <a:path w="44" h="97">
                  <a:moveTo>
                    <a:pt x="0" y="2"/>
                  </a:moveTo>
                  <a:lnTo>
                    <a:pt x="18" y="0"/>
                  </a:lnTo>
                  <a:lnTo>
                    <a:pt x="35" y="24"/>
                  </a:lnTo>
                  <a:lnTo>
                    <a:pt x="44" y="46"/>
                  </a:lnTo>
                  <a:lnTo>
                    <a:pt x="43" y="69"/>
                  </a:lnTo>
                  <a:lnTo>
                    <a:pt x="33" y="97"/>
                  </a:lnTo>
                  <a:lnTo>
                    <a:pt x="20" y="97"/>
                  </a:lnTo>
                  <a:lnTo>
                    <a:pt x="26" y="73"/>
                  </a:lnTo>
                  <a:lnTo>
                    <a:pt x="27" y="52"/>
                  </a:lnTo>
                  <a:lnTo>
                    <a:pt x="22" y="32"/>
                  </a:lnTo>
                  <a:lnTo>
                    <a:pt x="9" y="12"/>
                  </a:lnTo>
                  <a:lnTo>
                    <a:pt x="8" y="10"/>
                  </a:lnTo>
                  <a:lnTo>
                    <a:pt x="5" y="8"/>
                  </a:lnTo>
                  <a:lnTo>
                    <a:pt x="3" y="6"/>
                  </a:lnTo>
                  <a:lnTo>
                    <a:pt x="0" y="2"/>
                  </a:lnTo>
                  <a:close/>
                </a:path>
              </a:pathLst>
            </a:custGeom>
            <a:solidFill>
              <a:srgbClr val="3D3A38"/>
            </a:solidFill>
            <a:ln w="9525">
              <a:noFill/>
              <a:round/>
              <a:headEnd/>
              <a:tailEnd/>
            </a:ln>
          </p:spPr>
          <p:txBody>
            <a:bodyPr/>
            <a:lstStyle/>
            <a:p>
              <a:endParaRPr lang="en-US"/>
            </a:p>
          </p:txBody>
        </p:sp>
        <p:sp>
          <p:nvSpPr>
            <p:cNvPr id="96" name="Freeform 37"/>
            <p:cNvSpPr>
              <a:spLocks/>
            </p:cNvSpPr>
            <p:nvPr/>
          </p:nvSpPr>
          <p:spPr bwMode="auto">
            <a:xfrm>
              <a:off x="1474" y="741"/>
              <a:ext cx="10" cy="18"/>
            </a:xfrm>
            <a:custGeom>
              <a:avLst/>
              <a:gdLst/>
              <a:ahLst/>
              <a:cxnLst>
                <a:cxn ang="0">
                  <a:pos x="0" y="1"/>
                </a:cxn>
                <a:cxn ang="0">
                  <a:pos x="14" y="0"/>
                </a:cxn>
                <a:cxn ang="0">
                  <a:pos x="23" y="14"/>
                </a:cxn>
                <a:cxn ang="0">
                  <a:pos x="30" y="33"/>
                </a:cxn>
                <a:cxn ang="0">
                  <a:pos x="28" y="54"/>
                </a:cxn>
                <a:cxn ang="0">
                  <a:pos x="12" y="54"/>
                </a:cxn>
                <a:cxn ang="0">
                  <a:pos x="12" y="37"/>
                </a:cxn>
                <a:cxn ang="0">
                  <a:pos x="6" y="15"/>
                </a:cxn>
                <a:cxn ang="0">
                  <a:pos x="0" y="1"/>
                </a:cxn>
              </a:cxnLst>
              <a:rect l="0" t="0" r="r" b="b"/>
              <a:pathLst>
                <a:path w="30" h="54">
                  <a:moveTo>
                    <a:pt x="0" y="1"/>
                  </a:moveTo>
                  <a:lnTo>
                    <a:pt x="14" y="0"/>
                  </a:lnTo>
                  <a:lnTo>
                    <a:pt x="23" y="14"/>
                  </a:lnTo>
                  <a:lnTo>
                    <a:pt x="30" y="33"/>
                  </a:lnTo>
                  <a:lnTo>
                    <a:pt x="28" y="54"/>
                  </a:lnTo>
                  <a:lnTo>
                    <a:pt x="12" y="54"/>
                  </a:lnTo>
                  <a:lnTo>
                    <a:pt x="12" y="37"/>
                  </a:lnTo>
                  <a:lnTo>
                    <a:pt x="6" y="15"/>
                  </a:lnTo>
                  <a:lnTo>
                    <a:pt x="0" y="1"/>
                  </a:lnTo>
                  <a:close/>
                </a:path>
              </a:pathLst>
            </a:custGeom>
            <a:solidFill>
              <a:srgbClr val="56607A"/>
            </a:solidFill>
            <a:ln w="9525">
              <a:noFill/>
              <a:round/>
              <a:headEnd/>
              <a:tailEnd/>
            </a:ln>
          </p:spPr>
          <p:txBody>
            <a:bodyPr/>
            <a:lstStyle/>
            <a:p>
              <a:endParaRPr lang="en-US"/>
            </a:p>
          </p:txBody>
        </p:sp>
        <p:sp>
          <p:nvSpPr>
            <p:cNvPr id="97" name="Freeform 38"/>
            <p:cNvSpPr>
              <a:spLocks/>
            </p:cNvSpPr>
            <p:nvPr/>
          </p:nvSpPr>
          <p:spPr bwMode="auto">
            <a:xfrm>
              <a:off x="1477" y="747"/>
              <a:ext cx="6" cy="5"/>
            </a:xfrm>
            <a:custGeom>
              <a:avLst/>
              <a:gdLst/>
              <a:ahLst/>
              <a:cxnLst>
                <a:cxn ang="0">
                  <a:pos x="15" y="0"/>
                </a:cxn>
                <a:cxn ang="0">
                  <a:pos x="18" y="14"/>
                </a:cxn>
                <a:cxn ang="0">
                  <a:pos x="1" y="14"/>
                </a:cxn>
                <a:cxn ang="0">
                  <a:pos x="0" y="3"/>
                </a:cxn>
                <a:cxn ang="0">
                  <a:pos x="15" y="0"/>
                </a:cxn>
              </a:cxnLst>
              <a:rect l="0" t="0" r="r" b="b"/>
              <a:pathLst>
                <a:path w="18" h="14">
                  <a:moveTo>
                    <a:pt x="15" y="0"/>
                  </a:moveTo>
                  <a:lnTo>
                    <a:pt x="18" y="14"/>
                  </a:lnTo>
                  <a:lnTo>
                    <a:pt x="1" y="14"/>
                  </a:lnTo>
                  <a:lnTo>
                    <a:pt x="0" y="3"/>
                  </a:lnTo>
                  <a:lnTo>
                    <a:pt x="15" y="0"/>
                  </a:lnTo>
                  <a:close/>
                </a:path>
              </a:pathLst>
            </a:custGeom>
            <a:solidFill>
              <a:srgbClr val="91A5B2"/>
            </a:solidFill>
            <a:ln w="9525">
              <a:noFill/>
              <a:round/>
              <a:headEnd/>
              <a:tailEnd/>
            </a:ln>
          </p:spPr>
          <p:txBody>
            <a:bodyPr/>
            <a:lstStyle/>
            <a:p>
              <a:endParaRPr lang="en-US"/>
            </a:p>
          </p:txBody>
        </p:sp>
        <p:sp>
          <p:nvSpPr>
            <p:cNvPr id="98" name="Freeform 39"/>
            <p:cNvSpPr>
              <a:spLocks/>
            </p:cNvSpPr>
            <p:nvPr/>
          </p:nvSpPr>
          <p:spPr bwMode="auto">
            <a:xfrm>
              <a:off x="1479" y="727"/>
              <a:ext cx="57" cy="32"/>
            </a:xfrm>
            <a:custGeom>
              <a:avLst/>
              <a:gdLst/>
              <a:ahLst/>
              <a:cxnLst>
                <a:cxn ang="0">
                  <a:pos x="0" y="32"/>
                </a:cxn>
                <a:cxn ang="0">
                  <a:pos x="93" y="8"/>
                </a:cxn>
                <a:cxn ang="0">
                  <a:pos x="156" y="0"/>
                </a:cxn>
                <a:cxn ang="0">
                  <a:pos x="170" y="11"/>
                </a:cxn>
                <a:cxn ang="0">
                  <a:pos x="170" y="35"/>
                </a:cxn>
                <a:cxn ang="0">
                  <a:pos x="159" y="62"/>
                </a:cxn>
                <a:cxn ang="0">
                  <a:pos x="100" y="86"/>
                </a:cxn>
                <a:cxn ang="0">
                  <a:pos x="18" y="98"/>
                </a:cxn>
                <a:cxn ang="0">
                  <a:pos x="17" y="79"/>
                </a:cxn>
                <a:cxn ang="0">
                  <a:pos x="14" y="63"/>
                </a:cxn>
                <a:cxn ang="0">
                  <a:pos x="10" y="50"/>
                </a:cxn>
                <a:cxn ang="0">
                  <a:pos x="0" y="32"/>
                </a:cxn>
              </a:cxnLst>
              <a:rect l="0" t="0" r="r" b="b"/>
              <a:pathLst>
                <a:path w="170" h="98">
                  <a:moveTo>
                    <a:pt x="0" y="32"/>
                  </a:moveTo>
                  <a:lnTo>
                    <a:pt x="93" y="8"/>
                  </a:lnTo>
                  <a:lnTo>
                    <a:pt x="156" y="0"/>
                  </a:lnTo>
                  <a:lnTo>
                    <a:pt x="170" y="11"/>
                  </a:lnTo>
                  <a:lnTo>
                    <a:pt x="170" y="35"/>
                  </a:lnTo>
                  <a:lnTo>
                    <a:pt x="159" y="62"/>
                  </a:lnTo>
                  <a:lnTo>
                    <a:pt x="100" y="86"/>
                  </a:lnTo>
                  <a:lnTo>
                    <a:pt x="18" y="98"/>
                  </a:lnTo>
                  <a:lnTo>
                    <a:pt x="17" y="79"/>
                  </a:lnTo>
                  <a:lnTo>
                    <a:pt x="14" y="63"/>
                  </a:lnTo>
                  <a:lnTo>
                    <a:pt x="10" y="50"/>
                  </a:lnTo>
                  <a:lnTo>
                    <a:pt x="0" y="32"/>
                  </a:lnTo>
                  <a:close/>
                </a:path>
              </a:pathLst>
            </a:custGeom>
            <a:solidFill>
              <a:srgbClr val="5E7287"/>
            </a:solidFill>
            <a:ln w="9525">
              <a:noFill/>
              <a:round/>
              <a:headEnd/>
              <a:tailEnd/>
            </a:ln>
          </p:spPr>
          <p:txBody>
            <a:bodyPr/>
            <a:lstStyle/>
            <a:p>
              <a:endParaRPr lang="en-US"/>
            </a:p>
          </p:txBody>
        </p:sp>
        <p:sp>
          <p:nvSpPr>
            <p:cNvPr id="99" name="Freeform 40"/>
            <p:cNvSpPr>
              <a:spLocks/>
            </p:cNvSpPr>
            <p:nvPr/>
          </p:nvSpPr>
          <p:spPr bwMode="auto">
            <a:xfrm>
              <a:off x="1486" y="734"/>
              <a:ext cx="51" cy="15"/>
            </a:xfrm>
            <a:custGeom>
              <a:avLst/>
              <a:gdLst/>
              <a:ahLst/>
              <a:cxnLst>
                <a:cxn ang="0">
                  <a:pos x="0" y="29"/>
                </a:cxn>
                <a:cxn ang="0">
                  <a:pos x="88" y="7"/>
                </a:cxn>
                <a:cxn ang="0">
                  <a:pos x="153" y="0"/>
                </a:cxn>
                <a:cxn ang="0">
                  <a:pos x="146" y="16"/>
                </a:cxn>
                <a:cxn ang="0">
                  <a:pos x="78" y="29"/>
                </a:cxn>
                <a:cxn ang="0">
                  <a:pos x="5" y="45"/>
                </a:cxn>
                <a:cxn ang="0">
                  <a:pos x="4" y="43"/>
                </a:cxn>
                <a:cxn ang="0">
                  <a:pos x="1" y="39"/>
                </a:cxn>
                <a:cxn ang="0">
                  <a:pos x="0" y="34"/>
                </a:cxn>
                <a:cxn ang="0">
                  <a:pos x="0" y="29"/>
                </a:cxn>
              </a:cxnLst>
              <a:rect l="0" t="0" r="r" b="b"/>
              <a:pathLst>
                <a:path w="153" h="45">
                  <a:moveTo>
                    <a:pt x="0" y="29"/>
                  </a:moveTo>
                  <a:lnTo>
                    <a:pt x="88" y="7"/>
                  </a:lnTo>
                  <a:lnTo>
                    <a:pt x="153" y="0"/>
                  </a:lnTo>
                  <a:lnTo>
                    <a:pt x="146" y="16"/>
                  </a:lnTo>
                  <a:lnTo>
                    <a:pt x="78" y="29"/>
                  </a:lnTo>
                  <a:lnTo>
                    <a:pt x="5" y="45"/>
                  </a:lnTo>
                  <a:lnTo>
                    <a:pt x="4" y="43"/>
                  </a:lnTo>
                  <a:lnTo>
                    <a:pt x="1" y="39"/>
                  </a:lnTo>
                  <a:lnTo>
                    <a:pt x="0" y="34"/>
                  </a:lnTo>
                  <a:lnTo>
                    <a:pt x="0" y="29"/>
                  </a:lnTo>
                  <a:close/>
                </a:path>
              </a:pathLst>
            </a:custGeom>
            <a:solidFill>
              <a:srgbClr val="91A5B2"/>
            </a:solidFill>
            <a:ln w="9525">
              <a:noFill/>
              <a:round/>
              <a:headEnd/>
              <a:tailEnd/>
            </a:ln>
          </p:spPr>
          <p:txBody>
            <a:bodyPr/>
            <a:lstStyle/>
            <a:p>
              <a:endParaRPr lang="en-US"/>
            </a:p>
          </p:txBody>
        </p:sp>
        <p:sp>
          <p:nvSpPr>
            <p:cNvPr id="100" name="Freeform 41"/>
            <p:cNvSpPr>
              <a:spLocks/>
            </p:cNvSpPr>
            <p:nvPr/>
          </p:nvSpPr>
          <p:spPr bwMode="auto">
            <a:xfrm>
              <a:off x="1364" y="693"/>
              <a:ext cx="57" cy="23"/>
            </a:xfrm>
            <a:custGeom>
              <a:avLst/>
              <a:gdLst/>
              <a:ahLst/>
              <a:cxnLst>
                <a:cxn ang="0">
                  <a:pos x="0" y="31"/>
                </a:cxn>
                <a:cxn ang="0">
                  <a:pos x="56" y="11"/>
                </a:cxn>
                <a:cxn ang="0">
                  <a:pos x="135" y="0"/>
                </a:cxn>
                <a:cxn ang="0">
                  <a:pos x="169" y="4"/>
                </a:cxn>
                <a:cxn ang="0">
                  <a:pos x="171" y="24"/>
                </a:cxn>
                <a:cxn ang="0">
                  <a:pos x="135" y="45"/>
                </a:cxn>
                <a:cxn ang="0">
                  <a:pos x="14" y="71"/>
                </a:cxn>
                <a:cxn ang="0">
                  <a:pos x="0" y="31"/>
                </a:cxn>
              </a:cxnLst>
              <a:rect l="0" t="0" r="r" b="b"/>
              <a:pathLst>
                <a:path w="171" h="71">
                  <a:moveTo>
                    <a:pt x="0" y="31"/>
                  </a:moveTo>
                  <a:lnTo>
                    <a:pt x="56" y="11"/>
                  </a:lnTo>
                  <a:lnTo>
                    <a:pt x="135" y="0"/>
                  </a:lnTo>
                  <a:lnTo>
                    <a:pt x="169" y="4"/>
                  </a:lnTo>
                  <a:lnTo>
                    <a:pt x="171" y="24"/>
                  </a:lnTo>
                  <a:lnTo>
                    <a:pt x="135" y="45"/>
                  </a:lnTo>
                  <a:lnTo>
                    <a:pt x="14" y="71"/>
                  </a:lnTo>
                  <a:lnTo>
                    <a:pt x="0" y="31"/>
                  </a:lnTo>
                  <a:close/>
                </a:path>
              </a:pathLst>
            </a:custGeom>
            <a:solidFill>
              <a:srgbClr val="5E7287"/>
            </a:solidFill>
            <a:ln w="9525">
              <a:noFill/>
              <a:round/>
              <a:headEnd/>
              <a:tailEnd/>
            </a:ln>
          </p:spPr>
          <p:txBody>
            <a:bodyPr/>
            <a:lstStyle/>
            <a:p>
              <a:endParaRPr lang="en-US"/>
            </a:p>
          </p:txBody>
        </p:sp>
        <p:sp>
          <p:nvSpPr>
            <p:cNvPr id="101" name="Freeform 42"/>
            <p:cNvSpPr>
              <a:spLocks/>
            </p:cNvSpPr>
            <p:nvPr/>
          </p:nvSpPr>
          <p:spPr bwMode="auto">
            <a:xfrm>
              <a:off x="1364" y="696"/>
              <a:ext cx="58" cy="15"/>
            </a:xfrm>
            <a:custGeom>
              <a:avLst/>
              <a:gdLst/>
              <a:ahLst/>
              <a:cxnLst>
                <a:cxn ang="0">
                  <a:pos x="0" y="30"/>
                </a:cxn>
                <a:cxn ang="0">
                  <a:pos x="65" y="13"/>
                </a:cxn>
                <a:cxn ang="0">
                  <a:pos x="175" y="0"/>
                </a:cxn>
                <a:cxn ang="0">
                  <a:pos x="175" y="17"/>
                </a:cxn>
                <a:cxn ang="0">
                  <a:pos x="92" y="26"/>
                </a:cxn>
                <a:cxn ang="0">
                  <a:pos x="14" y="43"/>
                </a:cxn>
                <a:cxn ang="0">
                  <a:pos x="0" y="30"/>
                </a:cxn>
              </a:cxnLst>
              <a:rect l="0" t="0" r="r" b="b"/>
              <a:pathLst>
                <a:path w="175" h="43">
                  <a:moveTo>
                    <a:pt x="0" y="30"/>
                  </a:moveTo>
                  <a:lnTo>
                    <a:pt x="65" y="13"/>
                  </a:lnTo>
                  <a:lnTo>
                    <a:pt x="175" y="0"/>
                  </a:lnTo>
                  <a:lnTo>
                    <a:pt x="175" y="17"/>
                  </a:lnTo>
                  <a:lnTo>
                    <a:pt x="92" y="26"/>
                  </a:lnTo>
                  <a:lnTo>
                    <a:pt x="14" y="43"/>
                  </a:lnTo>
                  <a:lnTo>
                    <a:pt x="0" y="30"/>
                  </a:lnTo>
                  <a:close/>
                </a:path>
              </a:pathLst>
            </a:custGeom>
            <a:solidFill>
              <a:srgbClr val="91A5B2"/>
            </a:solidFill>
            <a:ln w="9525">
              <a:noFill/>
              <a:round/>
              <a:headEnd/>
              <a:tailEnd/>
            </a:ln>
          </p:spPr>
          <p:txBody>
            <a:bodyPr/>
            <a:lstStyle/>
            <a:p>
              <a:endParaRPr lang="en-US"/>
            </a:p>
          </p:txBody>
        </p:sp>
        <p:sp>
          <p:nvSpPr>
            <p:cNvPr id="102" name="Freeform 43"/>
            <p:cNvSpPr>
              <a:spLocks/>
            </p:cNvSpPr>
            <p:nvPr/>
          </p:nvSpPr>
          <p:spPr bwMode="auto">
            <a:xfrm>
              <a:off x="1347" y="697"/>
              <a:ext cx="18" cy="25"/>
            </a:xfrm>
            <a:custGeom>
              <a:avLst/>
              <a:gdLst/>
              <a:ahLst/>
              <a:cxnLst>
                <a:cxn ang="0">
                  <a:pos x="0" y="5"/>
                </a:cxn>
                <a:cxn ang="0">
                  <a:pos x="21" y="0"/>
                </a:cxn>
                <a:cxn ang="0">
                  <a:pos x="39" y="13"/>
                </a:cxn>
                <a:cxn ang="0">
                  <a:pos x="51" y="41"/>
                </a:cxn>
                <a:cxn ang="0">
                  <a:pos x="56" y="71"/>
                </a:cxn>
                <a:cxn ang="0">
                  <a:pos x="37" y="75"/>
                </a:cxn>
                <a:cxn ang="0">
                  <a:pos x="29" y="37"/>
                </a:cxn>
                <a:cxn ang="0">
                  <a:pos x="15" y="13"/>
                </a:cxn>
                <a:cxn ang="0">
                  <a:pos x="13" y="12"/>
                </a:cxn>
                <a:cxn ang="0">
                  <a:pos x="8" y="9"/>
                </a:cxn>
                <a:cxn ang="0">
                  <a:pos x="2" y="6"/>
                </a:cxn>
                <a:cxn ang="0">
                  <a:pos x="0" y="5"/>
                </a:cxn>
              </a:cxnLst>
              <a:rect l="0" t="0" r="r" b="b"/>
              <a:pathLst>
                <a:path w="56" h="75">
                  <a:moveTo>
                    <a:pt x="0" y="5"/>
                  </a:moveTo>
                  <a:lnTo>
                    <a:pt x="21" y="0"/>
                  </a:lnTo>
                  <a:lnTo>
                    <a:pt x="39" y="13"/>
                  </a:lnTo>
                  <a:lnTo>
                    <a:pt x="51" y="41"/>
                  </a:lnTo>
                  <a:lnTo>
                    <a:pt x="56" y="71"/>
                  </a:lnTo>
                  <a:lnTo>
                    <a:pt x="37" y="75"/>
                  </a:lnTo>
                  <a:lnTo>
                    <a:pt x="29" y="37"/>
                  </a:lnTo>
                  <a:lnTo>
                    <a:pt x="15" y="13"/>
                  </a:lnTo>
                  <a:lnTo>
                    <a:pt x="13" y="12"/>
                  </a:lnTo>
                  <a:lnTo>
                    <a:pt x="8" y="9"/>
                  </a:lnTo>
                  <a:lnTo>
                    <a:pt x="2" y="6"/>
                  </a:lnTo>
                  <a:lnTo>
                    <a:pt x="0" y="5"/>
                  </a:lnTo>
                  <a:close/>
                </a:path>
              </a:pathLst>
            </a:custGeom>
            <a:solidFill>
              <a:srgbClr val="000F28"/>
            </a:solidFill>
            <a:ln w="9525">
              <a:noFill/>
              <a:round/>
              <a:headEnd/>
              <a:tailEnd/>
            </a:ln>
          </p:spPr>
          <p:txBody>
            <a:bodyPr/>
            <a:lstStyle/>
            <a:p>
              <a:endParaRPr lang="en-US"/>
            </a:p>
          </p:txBody>
        </p:sp>
        <p:sp>
          <p:nvSpPr>
            <p:cNvPr id="103" name="Freeform 44"/>
            <p:cNvSpPr>
              <a:spLocks/>
            </p:cNvSpPr>
            <p:nvPr/>
          </p:nvSpPr>
          <p:spPr bwMode="auto">
            <a:xfrm>
              <a:off x="1352" y="700"/>
              <a:ext cx="13" cy="18"/>
            </a:xfrm>
            <a:custGeom>
              <a:avLst/>
              <a:gdLst/>
              <a:ahLst/>
              <a:cxnLst>
                <a:cxn ang="0">
                  <a:pos x="18" y="0"/>
                </a:cxn>
                <a:cxn ang="0">
                  <a:pos x="32" y="21"/>
                </a:cxn>
                <a:cxn ang="0">
                  <a:pos x="37" y="53"/>
                </a:cxn>
                <a:cxn ang="0">
                  <a:pos x="18" y="55"/>
                </a:cxn>
                <a:cxn ang="0">
                  <a:pos x="15" y="30"/>
                </a:cxn>
                <a:cxn ang="0">
                  <a:pos x="0" y="4"/>
                </a:cxn>
                <a:cxn ang="0">
                  <a:pos x="18" y="0"/>
                </a:cxn>
              </a:cxnLst>
              <a:rect l="0" t="0" r="r" b="b"/>
              <a:pathLst>
                <a:path w="37" h="55">
                  <a:moveTo>
                    <a:pt x="18" y="0"/>
                  </a:moveTo>
                  <a:lnTo>
                    <a:pt x="32" y="21"/>
                  </a:lnTo>
                  <a:lnTo>
                    <a:pt x="37" y="53"/>
                  </a:lnTo>
                  <a:lnTo>
                    <a:pt x="18" y="55"/>
                  </a:lnTo>
                  <a:lnTo>
                    <a:pt x="15" y="30"/>
                  </a:lnTo>
                  <a:lnTo>
                    <a:pt x="0" y="4"/>
                  </a:lnTo>
                  <a:lnTo>
                    <a:pt x="18" y="0"/>
                  </a:lnTo>
                  <a:close/>
                </a:path>
              </a:pathLst>
            </a:custGeom>
            <a:solidFill>
              <a:srgbClr val="0F4242"/>
            </a:solidFill>
            <a:ln w="9525">
              <a:noFill/>
              <a:round/>
              <a:headEnd/>
              <a:tailEnd/>
            </a:ln>
          </p:spPr>
          <p:txBody>
            <a:bodyPr/>
            <a:lstStyle/>
            <a:p>
              <a:endParaRPr lang="en-US"/>
            </a:p>
          </p:txBody>
        </p:sp>
        <p:sp>
          <p:nvSpPr>
            <p:cNvPr id="104" name="Freeform 45"/>
            <p:cNvSpPr>
              <a:spLocks/>
            </p:cNvSpPr>
            <p:nvPr/>
          </p:nvSpPr>
          <p:spPr bwMode="auto">
            <a:xfrm>
              <a:off x="1355" y="704"/>
              <a:ext cx="9" cy="12"/>
            </a:xfrm>
            <a:custGeom>
              <a:avLst/>
              <a:gdLst/>
              <a:ahLst/>
              <a:cxnLst>
                <a:cxn ang="0">
                  <a:pos x="0" y="2"/>
                </a:cxn>
                <a:cxn ang="0">
                  <a:pos x="19" y="0"/>
                </a:cxn>
                <a:cxn ang="0">
                  <a:pos x="25" y="11"/>
                </a:cxn>
                <a:cxn ang="0">
                  <a:pos x="27" y="34"/>
                </a:cxn>
                <a:cxn ang="0">
                  <a:pos x="11" y="35"/>
                </a:cxn>
                <a:cxn ang="0">
                  <a:pos x="7" y="14"/>
                </a:cxn>
                <a:cxn ang="0">
                  <a:pos x="0" y="2"/>
                </a:cxn>
              </a:cxnLst>
              <a:rect l="0" t="0" r="r" b="b"/>
              <a:pathLst>
                <a:path w="27" h="35">
                  <a:moveTo>
                    <a:pt x="0" y="2"/>
                  </a:moveTo>
                  <a:lnTo>
                    <a:pt x="19" y="0"/>
                  </a:lnTo>
                  <a:lnTo>
                    <a:pt x="25" y="11"/>
                  </a:lnTo>
                  <a:lnTo>
                    <a:pt x="27" y="34"/>
                  </a:lnTo>
                  <a:lnTo>
                    <a:pt x="11" y="35"/>
                  </a:lnTo>
                  <a:lnTo>
                    <a:pt x="7" y="14"/>
                  </a:lnTo>
                  <a:lnTo>
                    <a:pt x="0" y="2"/>
                  </a:lnTo>
                  <a:close/>
                </a:path>
              </a:pathLst>
            </a:custGeom>
            <a:solidFill>
              <a:srgbClr val="5E7287"/>
            </a:solidFill>
            <a:ln w="9525">
              <a:noFill/>
              <a:round/>
              <a:headEnd/>
              <a:tailEnd/>
            </a:ln>
          </p:spPr>
          <p:txBody>
            <a:bodyPr/>
            <a:lstStyle/>
            <a:p>
              <a:endParaRPr lang="en-US"/>
            </a:p>
          </p:txBody>
        </p:sp>
        <p:sp>
          <p:nvSpPr>
            <p:cNvPr id="105" name="Freeform 46"/>
            <p:cNvSpPr>
              <a:spLocks/>
            </p:cNvSpPr>
            <p:nvPr/>
          </p:nvSpPr>
          <p:spPr bwMode="auto">
            <a:xfrm>
              <a:off x="1357" y="708"/>
              <a:ext cx="6" cy="4"/>
            </a:xfrm>
            <a:custGeom>
              <a:avLst/>
              <a:gdLst/>
              <a:ahLst/>
              <a:cxnLst>
                <a:cxn ang="0">
                  <a:pos x="16" y="0"/>
                </a:cxn>
                <a:cxn ang="0">
                  <a:pos x="17" y="9"/>
                </a:cxn>
                <a:cxn ang="0">
                  <a:pos x="0" y="12"/>
                </a:cxn>
                <a:cxn ang="0">
                  <a:pos x="0" y="3"/>
                </a:cxn>
                <a:cxn ang="0">
                  <a:pos x="16" y="0"/>
                </a:cxn>
              </a:cxnLst>
              <a:rect l="0" t="0" r="r" b="b"/>
              <a:pathLst>
                <a:path w="17" h="12">
                  <a:moveTo>
                    <a:pt x="16" y="0"/>
                  </a:moveTo>
                  <a:lnTo>
                    <a:pt x="17" y="9"/>
                  </a:lnTo>
                  <a:lnTo>
                    <a:pt x="0" y="12"/>
                  </a:lnTo>
                  <a:lnTo>
                    <a:pt x="0" y="3"/>
                  </a:lnTo>
                  <a:lnTo>
                    <a:pt x="16" y="0"/>
                  </a:lnTo>
                  <a:close/>
                </a:path>
              </a:pathLst>
            </a:custGeom>
            <a:solidFill>
              <a:srgbClr val="B5BAC4"/>
            </a:solidFill>
            <a:ln w="9525">
              <a:noFill/>
              <a:round/>
              <a:headEnd/>
              <a:tailEnd/>
            </a:ln>
          </p:spPr>
          <p:txBody>
            <a:bodyPr/>
            <a:lstStyle/>
            <a:p>
              <a:endParaRPr lang="en-US"/>
            </a:p>
          </p:txBody>
        </p:sp>
        <p:sp>
          <p:nvSpPr>
            <p:cNvPr id="106" name="Freeform 47"/>
            <p:cNvSpPr>
              <a:spLocks/>
            </p:cNvSpPr>
            <p:nvPr/>
          </p:nvSpPr>
          <p:spPr bwMode="auto">
            <a:xfrm>
              <a:off x="1341" y="704"/>
              <a:ext cx="15" cy="24"/>
            </a:xfrm>
            <a:custGeom>
              <a:avLst/>
              <a:gdLst/>
              <a:ahLst/>
              <a:cxnLst>
                <a:cxn ang="0">
                  <a:pos x="9" y="0"/>
                </a:cxn>
                <a:cxn ang="0">
                  <a:pos x="26" y="1"/>
                </a:cxn>
                <a:cxn ang="0">
                  <a:pos x="37" y="18"/>
                </a:cxn>
                <a:cxn ang="0">
                  <a:pos x="45" y="56"/>
                </a:cxn>
                <a:cxn ang="0">
                  <a:pos x="7" y="71"/>
                </a:cxn>
                <a:cxn ang="0">
                  <a:pos x="0" y="43"/>
                </a:cxn>
                <a:cxn ang="0">
                  <a:pos x="0" y="21"/>
                </a:cxn>
                <a:cxn ang="0">
                  <a:pos x="2" y="18"/>
                </a:cxn>
                <a:cxn ang="0">
                  <a:pos x="6" y="11"/>
                </a:cxn>
                <a:cxn ang="0">
                  <a:pos x="9" y="2"/>
                </a:cxn>
                <a:cxn ang="0">
                  <a:pos x="9" y="0"/>
                </a:cxn>
              </a:cxnLst>
              <a:rect l="0" t="0" r="r" b="b"/>
              <a:pathLst>
                <a:path w="45" h="71">
                  <a:moveTo>
                    <a:pt x="9" y="0"/>
                  </a:moveTo>
                  <a:lnTo>
                    <a:pt x="26" y="1"/>
                  </a:lnTo>
                  <a:lnTo>
                    <a:pt x="37" y="18"/>
                  </a:lnTo>
                  <a:lnTo>
                    <a:pt x="45" y="56"/>
                  </a:lnTo>
                  <a:lnTo>
                    <a:pt x="7" y="71"/>
                  </a:lnTo>
                  <a:lnTo>
                    <a:pt x="0" y="43"/>
                  </a:lnTo>
                  <a:lnTo>
                    <a:pt x="0" y="21"/>
                  </a:lnTo>
                  <a:lnTo>
                    <a:pt x="2" y="18"/>
                  </a:lnTo>
                  <a:lnTo>
                    <a:pt x="6" y="11"/>
                  </a:lnTo>
                  <a:lnTo>
                    <a:pt x="9" y="2"/>
                  </a:lnTo>
                  <a:lnTo>
                    <a:pt x="9" y="0"/>
                  </a:lnTo>
                  <a:close/>
                </a:path>
              </a:pathLst>
            </a:custGeom>
            <a:solidFill>
              <a:srgbClr val="000F28"/>
            </a:solidFill>
            <a:ln w="9525">
              <a:noFill/>
              <a:round/>
              <a:headEnd/>
              <a:tailEnd/>
            </a:ln>
          </p:spPr>
          <p:txBody>
            <a:bodyPr/>
            <a:lstStyle/>
            <a:p>
              <a:endParaRPr lang="en-US"/>
            </a:p>
          </p:txBody>
        </p:sp>
        <p:sp>
          <p:nvSpPr>
            <p:cNvPr id="107" name="Freeform 48"/>
            <p:cNvSpPr>
              <a:spLocks/>
            </p:cNvSpPr>
            <p:nvPr/>
          </p:nvSpPr>
          <p:spPr bwMode="auto">
            <a:xfrm>
              <a:off x="1100" y="720"/>
              <a:ext cx="385" cy="184"/>
            </a:xfrm>
            <a:custGeom>
              <a:avLst/>
              <a:gdLst/>
              <a:ahLst/>
              <a:cxnLst>
                <a:cxn ang="0">
                  <a:pos x="43" y="519"/>
                </a:cxn>
                <a:cxn ang="0">
                  <a:pos x="428" y="334"/>
                </a:cxn>
                <a:cxn ang="0">
                  <a:pos x="489" y="295"/>
                </a:cxn>
                <a:cxn ang="0">
                  <a:pos x="521" y="218"/>
                </a:cxn>
                <a:cxn ang="0">
                  <a:pos x="632" y="152"/>
                </a:cxn>
                <a:cxn ang="0">
                  <a:pos x="1009" y="36"/>
                </a:cxn>
                <a:cxn ang="0">
                  <a:pos x="1086" y="13"/>
                </a:cxn>
                <a:cxn ang="0">
                  <a:pos x="1155" y="0"/>
                </a:cxn>
                <a:cxn ang="0">
                  <a:pos x="1068" y="39"/>
                </a:cxn>
                <a:cxn ang="0">
                  <a:pos x="1053" y="60"/>
                </a:cxn>
                <a:cxn ang="0">
                  <a:pos x="1049" y="77"/>
                </a:cxn>
                <a:cxn ang="0">
                  <a:pos x="1049" y="95"/>
                </a:cxn>
                <a:cxn ang="0">
                  <a:pos x="1050" y="119"/>
                </a:cxn>
                <a:cxn ang="0">
                  <a:pos x="616" y="301"/>
                </a:cxn>
                <a:cxn ang="0">
                  <a:pos x="374" y="400"/>
                </a:cxn>
                <a:cxn ang="0">
                  <a:pos x="114" y="505"/>
                </a:cxn>
                <a:cxn ang="0">
                  <a:pos x="0" y="550"/>
                </a:cxn>
                <a:cxn ang="0">
                  <a:pos x="43" y="519"/>
                </a:cxn>
              </a:cxnLst>
              <a:rect l="0" t="0" r="r" b="b"/>
              <a:pathLst>
                <a:path w="1155" h="550">
                  <a:moveTo>
                    <a:pt x="43" y="519"/>
                  </a:moveTo>
                  <a:lnTo>
                    <a:pt x="428" y="334"/>
                  </a:lnTo>
                  <a:lnTo>
                    <a:pt x="489" y="295"/>
                  </a:lnTo>
                  <a:lnTo>
                    <a:pt x="521" y="218"/>
                  </a:lnTo>
                  <a:lnTo>
                    <a:pt x="632" y="152"/>
                  </a:lnTo>
                  <a:lnTo>
                    <a:pt x="1009" y="36"/>
                  </a:lnTo>
                  <a:lnTo>
                    <a:pt x="1086" y="13"/>
                  </a:lnTo>
                  <a:lnTo>
                    <a:pt x="1155" y="0"/>
                  </a:lnTo>
                  <a:lnTo>
                    <a:pt x="1068" y="39"/>
                  </a:lnTo>
                  <a:lnTo>
                    <a:pt x="1053" y="60"/>
                  </a:lnTo>
                  <a:lnTo>
                    <a:pt x="1049" y="77"/>
                  </a:lnTo>
                  <a:lnTo>
                    <a:pt x="1049" y="95"/>
                  </a:lnTo>
                  <a:lnTo>
                    <a:pt x="1050" y="119"/>
                  </a:lnTo>
                  <a:lnTo>
                    <a:pt x="616" y="301"/>
                  </a:lnTo>
                  <a:lnTo>
                    <a:pt x="374" y="400"/>
                  </a:lnTo>
                  <a:lnTo>
                    <a:pt x="114" y="505"/>
                  </a:lnTo>
                  <a:lnTo>
                    <a:pt x="0" y="550"/>
                  </a:lnTo>
                  <a:lnTo>
                    <a:pt x="43" y="519"/>
                  </a:lnTo>
                  <a:close/>
                </a:path>
              </a:pathLst>
            </a:custGeom>
            <a:solidFill>
              <a:srgbClr val="5E7287"/>
            </a:solidFill>
            <a:ln w="9525">
              <a:noFill/>
              <a:round/>
              <a:headEnd/>
              <a:tailEnd/>
            </a:ln>
          </p:spPr>
          <p:txBody>
            <a:bodyPr/>
            <a:lstStyle/>
            <a:p>
              <a:endParaRPr lang="en-US"/>
            </a:p>
          </p:txBody>
        </p:sp>
        <p:sp>
          <p:nvSpPr>
            <p:cNvPr id="108" name="Freeform 49"/>
            <p:cNvSpPr>
              <a:spLocks/>
            </p:cNvSpPr>
            <p:nvPr/>
          </p:nvSpPr>
          <p:spPr bwMode="auto">
            <a:xfrm>
              <a:off x="1327" y="798"/>
              <a:ext cx="134" cy="46"/>
            </a:xfrm>
            <a:custGeom>
              <a:avLst/>
              <a:gdLst/>
              <a:ahLst/>
              <a:cxnLst>
                <a:cxn ang="0">
                  <a:pos x="289" y="13"/>
                </a:cxn>
                <a:cxn ang="0">
                  <a:pos x="130" y="47"/>
                </a:cxn>
                <a:cxn ang="0">
                  <a:pos x="53" y="88"/>
                </a:cxn>
                <a:cxn ang="0">
                  <a:pos x="0" y="137"/>
                </a:cxn>
                <a:cxn ang="0">
                  <a:pos x="133" y="133"/>
                </a:cxn>
                <a:cxn ang="0">
                  <a:pos x="146" y="101"/>
                </a:cxn>
                <a:cxn ang="0">
                  <a:pos x="212" y="63"/>
                </a:cxn>
                <a:cxn ang="0">
                  <a:pos x="272" y="50"/>
                </a:cxn>
                <a:cxn ang="0">
                  <a:pos x="358" y="36"/>
                </a:cxn>
                <a:cxn ang="0">
                  <a:pos x="402" y="0"/>
                </a:cxn>
                <a:cxn ang="0">
                  <a:pos x="318" y="23"/>
                </a:cxn>
                <a:cxn ang="0">
                  <a:pos x="289" y="13"/>
                </a:cxn>
              </a:cxnLst>
              <a:rect l="0" t="0" r="r" b="b"/>
              <a:pathLst>
                <a:path w="402" h="137">
                  <a:moveTo>
                    <a:pt x="289" y="13"/>
                  </a:moveTo>
                  <a:lnTo>
                    <a:pt x="130" y="47"/>
                  </a:lnTo>
                  <a:lnTo>
                    <a:pt x="53" y="88"/>
                  </a:lnTo>
                  <a:lnTo>
                    <a:pt x="0" y="137"/>
                  </a:lnTo>
                  <a:lnTo>
                    <a:pt x="133" y="133"/>
                  </a:lnTo>
                  <a:lnTo>
                    <a:pt x="146" y="101"/>
                  </a:lnTo>
                  <a:lnTo>
                    <a:pt x="212" y="63"/>
                  </a:lnTo>
                  <a:lnTo>
                    <a:pt x="272" y="50"/>
                  </a:lnTo>
                  <a:lnTo>
                    <a:pt x="358" y="36"/>
                  </a:lnTo>
                  <a:lnTo>
                    <a:pt x="402" y="0"/>
                  </a:lnTo>
                  <a:lnTo>
                    <a:pt x="318" y="23"/>
                  </a:lnTo>
                  <a:lnTo>
                    <a:pt x="289" y="13"/>
                  </a:lnTo>
                  <a:close/>
                </a:path>
              </a:pathLst>
            </a:custGeom>
            <a:solidFill>
              <a:srgbClr val="5E7287"/>
            </a:solidFill>
            <a:ln w="9525">
              <a:noFill/>
              <a:round/>
              <a:headEnd/>
              <a:tailEnd/>
            </a:ln>
          </p:spPr>
          <p:txBody>
            <a:bodyPr/>
            <a:lstStyle/>
            <a:p>
              <a:endParaRPr lang="en-US"/>
            </a:p>
          </p:txBody>
        </p:sp>
        <p:sp>
          <p:nvSpPr>
            <p:cNvPr id="109" name="Freeform 50"/>
            <p:cNvSpPr>
              <a:spLocks/>
            </p:cNvSpPr>
            <p:nvPr/>
          </p:nvSpPr>
          <p:spPr bwMode="auto">
            <a:xfrm>
              <a:off x="1158" y="773"/>
              <a:ext cx="42" cy="39"/>
            </a:xfrm>
            <a:custGeom>
              <a:avLst/>
              <a:gdLst/>
              <a:ahLst/>
              <a:cxnLst>
                <a:cxn ang="0">
                  <a:pos x="107" y="0"/>
                </a:cxn>
                <a:cxn ang="0">
                  <a:pos x="128" y="20"/>
                </a:cxn>
                <a:cxn ang="0">
                  <a:pos x="47" y="118"/>
                </a:cxn>
                <a:cxn ang="0">
                  <a:pos x="19" y="109"/>
                </a:cxn>
                <a:cxn ang="0">
                  <a:pos x="0" y="87"/>
                </a:cxn>
                <a:cxn ang="0">
                  <a:pos x="35" y="52"/>
                </a:cxn>
                <a:cxn ang="0">
                  <a:pos x="73" y="18"/>
                </a:cxn>
                <a:cxn ang="0">
                  <a:pos x="107" y="0"/>
                </a:cxn>
              </a:cxnLst>
              <a:rect l="0" t="0" r="r" b="b"/>
              <a:pathLst>
                <a:path w="128" h="118">
                  <a:moveTo>
                    <a:pt x="107" y="0"/>
                  </a:moveTo>
                  <a:lnTo>
                    <a:pt x="128" y="20"/>
                  </a:lnTo>
                  <a:lnTo>
                    <a:pt x="47" y="118"/>
                  </a:lnTo>
                  <a:lnTo>
                    <a:pt x="19" y="109"/>
                  </a:lnTo>
                  <a:lnTo>
                    <a:pt x="0" y="87"/>
                  </a:lnTo>
                  <a:lnTo>
                    <a:pt x="35" y="52"/>
                  </a:lnTo>
                  <a:lnTo>
                    <a:pt x="73" y="18"/>
                  </a:lnTo>
                  <a:lnTo>
                    <a:pt x="107" y="0"/>
                  </a:lnTo>
                  <a:close/>
                </a:path>
              </a:pathLst>
            </a:custGeom>
            <a:solidFill>
              <a:srgbClr val="000F28"/>
            </a:solidFill>
            <a:ln w="9525">
              <a:noFill/>
              <a:round/>
              <a:headEnd/>
              <a:tailEnd/>
            </a:ln>
          </p:spPr>
          <p:txBody>
            <a:bodyPr/>
            <a:lstStyle/>
            <a:p>
              <a:endParaRPr lang="en-US"/>
            </a:p>
          </p:txBody>
        </p:sp>
        <p:sp>
          <p:nvSpPr>
            <p:cNvPr id="110" name="Freeform 51"/>
            <p:cNvSpPr>
              <a:spLocks/>
            </p:cNvSpPr>
            <p:nvPr/>
          </p:nvSpPr>
          <p:spPr bwMode="auto">
            <a:xfrm>
              <a:off x="1177" y="782"/>
              <a:ext cx="64" cy="49"/>
            </a:xfrm>
            <a:custGeom>
              <a:avLst/>
              <a:gdLst/>
              <a:ahLst/>
              <a:cxnLst>
                <a:cxn ang="0">
                  <a:pos x="101" y="0"/>
                </a:cxn>
                <a:cxn ang="0">
                  <a:pos x="75" y="8"/>
                </a:cxn>
                <a:cxn ang="0">
                  <a:pos x="0" y="98"/>
                </a:cxn>
                <a:cxn ang="0">
                  <a:pos x="43" y="122"/>
                </a:cxn>
                <a:cxn ang="0">
                  <a:pos x="112" y="148"/>
                </a:cxn>
                <a:cxn ang="0">
                  <a:pos x="178" y="148"/>
                </a:cxn>
                <a:cxn ang="0">
                  <a:pos x="190" y="122"/>
                </a:cxn>
                <a:cxn ang="0">
                  <a:pos x="188" y="28"/>
                </a:cxn>
                <a:cxn ang="0">
                  <a:pos x="176" y="8"/>
                </a:cxn>
                <a:cxn ang="0">
                  <a:pos x="144" y="8"/>
                </a:cxn>
                <a:cxn ang="0">
                  <a:pos x="101" y="0"/>
                </a:cxn>
              </a:cxnLst>
              <a:rect l="0" t="0" r="r" b="b"/>
              <a:pathLst>
                <a:path w="190" h="148">
                  <a:moveTo>
                    <a:pt x="101" y="0"/>
                  </a:moveTo>
                  <a:lnTo>
                    <a:pt x="75" y="8"/>
                  </a:lnTo>
                  <a:lnTo>
                    <a:pt x="0" y="98"/>
                  </a:lnTo>
                  <a:lnTo>
                    <a:pt x="43" y="122"/>
                  </a:lnTo>
                  <a:lnTo>
                    <a:pt x="112" y="148"/>
                  </a:lnTo>
                  <a:lnTo>
                    <a:pt x="178" y="148"/>
                  </a:lnTo>
                  <a:lnTo>
                    <a:pt x="190" y="122"/>
                  </a:lnTo>
                  <a:lnTo>
                    <a:pt x="188" y="28"/>
                  </a:lnTo>
                  <a:lnTo>
                    <a:pt x="176" y="8"/>
                  </a:lnTo>
                  <a:lnTo>
                    <a:pt x="144" y="8"/>
                  </a:lnTo>
                  <a:lnTo>
                    <a:pt x="101" y="0"/>
                  </a:lnTo>
                  <a:close/>
                </a:path>
              </a:pathLst>
            </a:custGeom>
            <a:solidFill>
              <a:srgbClr val="000F28"/>
            </a:solidFill>
            <a:ln w="9525">
              <a:noFill/>
              <a:round/>
              <a:headEnd/>
              <a:tailEnd/>
            </a:ln>
          </p:spPr>
          <p:txBody>
            <a:bodyPr/>
            <a:lstStyle/>
            <a:p>
              <a:endParaRPr lang="en-US"/>
            </a:p>
          </p:txBody>
        </p:sp>
        <p:sp>
          <p:nvSpPr>
            <p:cNvPr id="111" name="Freeform 52"/>
            <p:cNvSpPr>
              <a:spLocks/>
            </p:cNvSpPr>
            <p:nvPr/>
          </p:nvSpPr>
          <p:spPr bwMode="auto">
            <a:xfrm>
              <a:off x="1246" y="784"/>
              <a:ext cx="19" cy="21"/>
            </a:xfrm>
            <a:custGeom>
              <a:avLst/>
              <a:gdLst/>
              <a:ahLst/>
              <a:cxnLst>
                <a:cxn ang="0">
                  <a:pos x="41" y="0"/>
                </a:cxn>
                <a:cxn ang="0">
                  <a:pos x="12" y="6"/>
                </a:cxn>
                <a:cxn ang="0">
                  <a:pos x="0" y="16"/>
                </a:cxn>
                <a:cxn ang="0">
                  <a:pos x="2" y="61"/>
                </a:cxn>
                <a:cxn ang="0">
                  <a:pos x="56" y="44"/>
                </a:cxn>
                <a:cxn ang="0">
                  <a:pos x="53" y="37"/>
                </a:cxn>
                <a:cxn ang="0">
                  <a:pos x="47" y="21"/>
                </a:cxn>
                <a:cxn ang="0">
                  <a:pos x="41" y="6"/>
                </a:cxn>
                <a:cxn ang="0">
                  <a:pos x="41" y="0"/>
                </a:cxn>
              </a:cxnLst>
              <a:rect l="0" t="0" r="r" b="b"/>
              <a:pathLst>
                <a:path w="56" h="61">
                  <a:moveTo>
                    <a:pt x="41" y="0"/>
                  </a:moveTo>
                  <a:lnTo>
                    <a:pt x="12" y="6"/>
                  </a:lnTo>
                  <a:lnTo>
                    <a:pt x="0" y="16"/>
                  </a:lnTo>
                  <a:lnTo>
                    <a:pt x="2" y="61"/>
                  </a:lnTo>
                  <a:lnTo>
                    <a:pt x="56" y="44"/>
                  </a:lnTo>
                  <a:lnTo>
                    <a:pt x="53" y="37"/>
                  </a:lnTo>
                  <a:lnTo>
                    <a:pt x="47" y="21"/>
                  </a:lnTo>
                  <a:lnTo>
                    <a:pt x="41" y="6"/>
                  </a:lnTo>
                  <a:lnTo>
                    <a:pt x="41" y="0"/>
                  </a:lnTo>
                  <a:close/>
                </a:path>
              </a:pathLst>
            </a:custGeom>
            <a:solidFill>
              <a:srgbClr val="000F28"/>
            </a:solidFill>
            <a:ln w="9525">
              <a:noFill/>
              <a:round/>
              <a:headEnd/>
              <a:tailEnd/>
            </a:ln>
          </p:spPr>
          <p:txBody>
            <a:bodyPr/>
            <a:lstStyle/>
            <a:p>
              <a:endParaRPr lang="en-US"/>
            </a:p>
          </p:txBody>
        </p:sp>
        <p:sp>
          <p:nvSpPr>
            <p:cNvPr id="112" name="Freeform 53"/>
            <p:cNvSpPr>
              <a:spLocks/>
            </p:cNvSpPr>
            <p:nvPr/>
          </p:nvSpPr>
          <p:spPr bwMode="auto">
            <a:xfrm>
              <a:off x="1298" y="779"/>
              <a:ext cx="16" cy="27"/>
            </a:xfrm>
            <a:custGeom>
              <a:avLst/>
              <a:gdLst/>
              <a:ahLst/>
              <a:cxnLst>
                <a:cxn ang="0">
                  <a:pos x="15" y="0"/>
                </a:cxn>
                <a:cxn ang="0">
                  <a:pos x="0" y="8"/>
                </a:cxn>
                <a:cxn ang="0">
                  <a:pos x="0" y="20"/>
                </a:cxn>
                <a:cxn ang="0">
                  <a:pos x="11" y="60"/>
                </a:cxn>
                <a:cxn ang="0">
                  <a:pos x="18" y="82"/>
                </a:cxn>
                <a:cxn ang="0">
                  <a:pos x="39" y="77"/>
                </a:cxn>
                <a:cxn ang="0">
                  <a:pos x="46" y="58"/>
                </a:cxn>
                <a:cxn ang="0">
                  <a:pos x="34" y="10"/>
                </a:cxn>
                <a:cxn ang="0">
                  <a:pos x="15" y="0"/>
                </a:cxn>
              </a:cxnLst>
              <a:rect l="0" t="0" r="r" b="b"/>
              <a:pathLst>
                <a:path w="46" h="82">
                  <a:moveTo>
                    <a:pt x="15" y="0"/>
                  </a:moveTo>
                  <a:lnTo>
                    <a:pt x="0" y="8"/>
                  </a:lnTo>
                  <a:lnTo>
                    <a:pt x="0" y="20"/>
                  </a:lnTo>
                  <a:lnTo>
                    <a:pt x="11" y="60"/>
                  </a:lnTo>
                  <a:lnTo>
                    <a:pt x="18" y="82"/>
                  </a:lnTo>
                  <a:lnTo>
                    <a:pt x="39" y="77"/>
                  </a:lnTo>
                  <a:lnTo>
                    <a:pt x="46" y="58"/>
                  </a:lnTo>
                  <a:lnTo>
                    <a:pt x="34" y="10"/>
                  </a:lnTo>
                  <a:lnTo>
                    <a:pt x="15" y="0"/>
                  </a:lnTo>
                  <a:close/>
                </a:path>
              </a:pathLst>
            </a:custGeom>
            <a:solidFill>
              <a:srgbClr val="004756"/>
            </a:solidFill>
            <a:ln w="9525">
              <a:noFill/>
              <a:round/>
              <a:headEnd/>
              <a:tailEnd/>
            </a:ln>
          </p:spPr>
          <p:txBody>
            <a:bodyPr/>
            <a:lstStyle/>
            <a:p>
              <a:endParaRPr lang="en-US"/>
            </a:p>
          </p:txBody>
        </p:sp>
        <p:sp>
          <p:nvSpPr>
            <p:cNvPr id="113" name="Freeform 54"/>
            <p:cNvSpPr>
              <a:spLocks/>
            </p:cNvSpPr>
            <p:nvPr/>
          </p:nvSpPr>
          <p:spPr bwMode="auto">
            <a:xfrm>
              <a:off x="1325" y="772"/>
              <a:ext cx="16" cy="27"/>
            </a:xfrm>
            <a:custGeom>
              <a:avLst/>
              <a:gdLst/>
              <a:ahLst/>
              <a:cxnLst>
                <a:cxn ang="0">
                  <a:pos x="14" y="0"/>
                </a:cxn>
                <a:cxn ang="0">
                  <a:pos x="0" y="7"/>
                </a:cxn>
                <a:cxn ang="0">
                  <a:pos x="0" y="21"/>
                </a:cxn>
                <a:cxn ang="0">
                  <a:pos x="11" y="60"/>
                </a:cxn>
                <a:cxn ang="0">
                  <a:pos x="18" y="82"/>
                </a:cxn>
                <a:cxn ang="0">
                  <a:pos x="38" y="76"/>
                </a:cxn>
                <a:cxn ang="0">
                  <a:pos x="47" y="59"/>
                </a:cxn>
                <a:cxn ang="0">
                  <a:pos x="34" y="10"/>
                </a:cxn>
                <a:cxn ang="0">
                  <a:pos x="14" y="0"/>
                </a:cxn>
              </a:cxnLst>
              <a:rect l="0" t="0" r="r" b="b"/>
              <a:pathLst>
                <a:path w="47" h="82">
                  <a:moveTo>
                    <a:pt x="14" y="0"/>
                  </a:moveTo>
                  <a:lnTo>
                    <a:pt x="0" y="7"/>
                  </a:lnTo>
                  <a:lnTo>
                    <a:pt x="0" y="21"/>
                  </a:lnTo>
                  <a:lnTo>
                    <a:pt x="11" y="60"/>
                  </a:lnTo>
                  <a:lnTo>
                    <a:pt x="18" y="82"/>
                  </a:lnTo>
                  <a:lnTo>
                    <a:pt x="38" y="76"/>
                  </a:lnTo>
                  <a:lnTo>
                    <a:pt x="47" y="59"/>
                  </a:lnTo>
                  <a:lnTo>
                    <a:pt x="34" y="10"/>
                  </a:lnTo>
                  <a:lnTo>
                    <a:pt x="14" y="0"/>
                  </a:lnTo>
                  <a:close/>
                </a:path>
              </a:pathLst>
            </a:custGeom>
            <a:solidFill>
              <a:srgbClr val="004756"/>
            </a:solidFill>
            <a:ln w="9525">
              <a:noFill/>
              <a:round/>
              <a:headEnd/>
              <a:tailEnd/>
            </a:ln>
          </p:spPr>
          <p:txBody>
            <a:bodyPr/>
            <a:lstStyle/>
            <a:p>
              <a:endParaRPr lang="en-US"/>
            </a:p>
          </p:txBody>
        </p:sp>
        <p:sp>
          <p:nvSpPr>
            <p:cNvPr id="114" name="Freeform 55"/>
            <p:cNvSpPr>
              <a:spLocks/>
            </p:cNvSpPr>
            <p:nvPr/>
          </p:nvSpPr>
          <p:spPr bwMode="auto">
            <a:xfrm>
              <a:off x="1351" y="761"/>
              <a:ext cx="16" cy="27"/>
            </a:xfrm>
            <a:custGeom>
              <a:avLst/>
              <a:gdLst/>
              <a:ahLst/>
              <a:cxnLst>
                <a:cxn ang="0">
                  <a:pos x="13" y="0"/>
                </a:cxn>
                <a:cxn ang="0">
                  <a:pos x="0" y="7"/>
                </a:cxn>
                <a:cxn ang="0">
                  <a:pos x="0" y="20"/>
                </a:cxn>
                <a:cxn ang="0">
                  <a:pos x="10" y="61"/>
                </a:cxn>
                <a:cxn ang="0">
                  <a:pos x="17" y="83"/>
                </a:cxn>
                <a:cxn ang="0">
                  <a:pos x="37" y="77"/>
                </a:cxn>
                <a:cxn ang="0">
                  <a:pos x="46" y="60"/>
                </a:cxn>
                <a:cxn ang="0">
                  <a:pos x="33" y="9"/>
                </a:cxn>
                <a:cxn ang="0">
                  <a:pos x="13" y="0"/>
                </a:cxn>
              </a:cxnLst>
              <a:rect l="0" t="0" r="r" b="b"/>
              <a:pathLst>
                <a:path w="46" h="83">
                  <a:moveTo>
                    <a:pt x="13" y="0"/>
                  </a:moveTo>
                  <a:lnTo>
                    <a:pt x="0" y="7"/>
                  </a:lnTo>
                  <a:lnTo>
                    <a:pt x="0" y="20"/>
                  </a:lnTo>
                  <a:lnTo>
                    <a:pt x="10" y="61"/>
                  </a:lnTo>
                  <a:lnTo>
                    <a:pt x="17" y="83"/>
                  </a:lnTo>
                  <a:lnTo>
                    <a:pt x="37" y="77"/>
                  </a:lnTo>
                  <a:lnTo>
                    <a:pt x="46" y="60"/>
                  </a:lnTo>
                  <a:lnTo>
                    <a:pt x="33" y="9"/>
                  </a:lnTo>
                  <a:lnTo>
                    <a:pt x="13" y="0"/>
                  </a:lnTo>
                  <a:close/>
                </a:path>
              </a:pathLst>
            </a:custGeom>
            <a:solidFill>
              <a:srgbClr val="004756"/>
            </a:solidFill>
            <a:ln w="9525">
              <a:noFill/>
              <a:round/>
              <a:headEnd/>
              <a:tailEnd/>
            </a:ln>
          </p:spPr>
          <p:txBody>
            <a:bodyPr/>
            <a:lstStyle/>
            <a:p>
              <a:endParaRPr lang="en-US"/>
            </a:p>
          </p:txBody>
        </p:sp>
        <p:sp>
          <p:nvSpPr>
            <p:cNvPr id="115" name="Freeform 56"/>
            <p:cNvSpPr>
              <a:spLocks/>
            </p:cNvSpPr>
            <p:nvPr/>
          </p:nvSpPr>
          <p:spPr bwMode="auto">
            <a:xfrm>
              <a:off x="1377" y="754"/>
              <a:ext cx="15" cy="27"/>
            </a:xfrm>
            <a:custGeom>
              <a:avLst/>
              <a:gdLst/>
              <a:ahLst/>
              <a:cxnLst>
                <a:cxn ang="0">
                  <a:pos x="15" y="0"/>
                </a:cxn>
                <a:cxn ang="0">
                  <a:pos x="0" y="7"/>
                </a:cxn>
                <a:cxn ang="0">
                  <a:pos x="0" y="19"/>
                </a:cxn>
                <a:cxn ang="0">
                  <a:pos x="11" y="60"/>
                </a:cxn>
                <a:cxn ang="0">
                  <a:pos x="18" y="83"/>
                </a:cxn>
                <a:cxn ang="0">
                  <a:pos x="39" y="77"/>
                </a:cxn>
                <a:cxn ang="0">
                  <a:pos x="45" y="58"/>
                </a:cxn>
                <a:cxn ang="0">
                  <a:pos x="34" y="9"/>
                </a:cxn>
                <a:cxn ang="0">
                  <a:pos x="15" y="0"/>
                </a:cxn>
              </a:cxnLst>
              <a:rect l="0" t="0" r="r" b="b"/>
              <a:pathLst>
                <a:path w="45" h="83">
                  <a:moveTo>
                    <a:pt x="15" y="0"/>
                  </a:moveTo>
                  <a:lnTo>
                    <a:pt x="0" y="7"/>
                  </a:lnTo>
                  <a:lnTo>
                    <a:pt x="0" y="19"/>
                  </a:lnTo>
                  <a:lnTo>
                    <a:pt x="11" y="60"/>
                  </a:lnTo>
                  <a:lnTo>
                    <a:pt x="18" y="83"/>
                  </a:lnTo>
                  <a:lnTo>
                    <a:pt x="39" y="77"/>
                  </a:lnTo>
                  <a:lnTo>
                    <a:pt x="45" y="58"/>
                  </a:lnTo>
                  <a:lnTo>
                    <a:pt x="34" y="9"/>
                  </a:lnTo>
                  <a:lnTo>
                    <a:pt x="15" y="0"/>
                  </a:lnTo>
                  <a:close/>
                </a:path>
              </a:pathLst>
            </a:custGeom>
            <a:solidFill>
              <a:srgbClr val="004756"/>
            </a:solidFill>
            <a:ln w="9525">
              <a:noFill/>
              <a:round/>
              <a:headEnd/>
              <a:tailEnd/>
            </a:ln>
          </p:spPr>
          <p:txBody>
            <a:bodyPr/>
            <a:lstStyle/>
            <a:p>
              <a:endParaRPr lang="en-US"/>
            </a:p>
          </p:txBody>
        </p:sp>
        <p:sp>
          <p:nvSpPr>
            <p:cNvPr id="116" name="Freeform 57"/>
            <p:cNvSpPr>
              <a:spLocks/>
            </p:cNvSpPr>
            <p:nvPr/>
          </p:nvSpPr>
          <p:spPr bwMode="auto">
            <a:xfrm>
              <a:off x="1058" y="828"/>
              <a:ext cx="167" cy="82"/>
            </a:xfrm>
            <a:custGeom>
              <a:avLst/>
              <a:gdLst/>
              <a:ahLst/>
              <a:cxnLst>
                <a:cxn ang="0">
                  <a:pos x="0" y="229"/>
                </a:cxn>
                <a:cxn ang="0">
                  <a:pos x="14" y="223"/>
                </a:cxn>
                <a:cxn ang="0">
                  <a:pos x="29" y="217"/>
                </a:cxn>
                <a:cxn ang="0">
                  <a:pos x="45" y="208"/>
                </a:cxn>
                <a:cxn ang="0">
                  <a:pos x="62" y="200"/>
                </a:cxn>
                <a:cxn ang="0">
                  <a:pos x="80" y="190"/>
                </a:cxn>
                <a:cxn ang="0">
                  <a:pos x="100" y="181"/>
                </a:cxn>
                <a:cxn ang="0">
                  <a:pos x="119" y="170"/>
                </a:cxn>
                <a:cxn ang="0">
                  <a:pos x="139" y="158"/>
                </a:cxn>
                <a:cxn ang="0">
                  <a:pos x="160" y="147"/>
                </a:cxn>
                <a:cxn ang="0">
                  <a:pos x="180" y="135"/>
                </a:cxn>
                <a:cxn ang="0">
                  <a:pos x="201" y="124"/>
                </a:cxn>
                <a:cxn ang="0">
                  <a:pos x="221" y="112"/>
                </a:cxn>
                <a:cxn ang="0">
                  <a:pos x="242" y="101"/>
                </a:cxn>
                <a:cxn ang="0">
                  <a:pos x="261" y="91"/>
                </a:cxn>
                <a:cxn ang="0">
                  <a:pos x="280" y="81"/>
                </a:cxn>
                <a:cxn ang="0">
                  <a:pos x="299" y="72"/>
                </a:cxn>
                <a:cxn ang="0">
                  <a:pos x="440" y="0"/>
                </a:cxn>
                <a:cxn ang="0">
                  <a:pos x="499" y="13"/>
                </a:cxn>
                <a:cxn ang="0">
                  <a:pos x="338" y="84"/>
                </a:cxn>
                <a:cxn ang="0">
                  <a:pos x="319" y="94"/>
                </a:cxn>
                <a:cxn ang="0">
                  <a:pos x="299" y="105"/>
                </a:cxn>
                <a:cxn ang="0">
                  <a:pos x="280" y="116"/>
                </a:cxn>
                <a:cxn ang="0">
                  <a:pos x="260" y="125"/>
                </a:cxn>
                <a:cxn ang="0">
                  <a:pos x="240" y="136"/>
                </a:cxn>
                <a:cxn ang="0">
                  <a:pos x="220" y="147"/>
                </a:cxn>
                <a:cxn ang="0">
                  <a:pos x="199" y="156"/>
                </a:cxn>
                <a:cxn ang="0">
                  <a:pos x="179" y="167"/>
                </a:cxn>
                <a:cxn ang="0">
                  <a:pos x="159" y="177"/>
                </a:cxn>
                <a:cxn ang="0">
                  <a:pos x="138" y="188"/>
                </a:cxn>
                <a:cxn ang="0">
                  <a:pos x="118" y="197"/>
                </a:cxn>
                <a:cxn ang="0">
                  <a:pos x="97" y="208"/>
                </a:cxn>
                <a:cxn ang="0">
                  <a:pos x="78" y="218"/>
                </a:cxn>
                <a:cxn ang="0">
                  <a:pos x="57" y="227"/>
                </a:cxn>
                <a:cxn ang="0">
                  <a:pos x="37" y="236"/>
                </a:cxn>
                <a:cxn ang="0">
                  <a:pos x="18" y="246"/>
                </a:cxn>
                <a:cxn ang="0">
                  <a:pos x="0" y="229"/>
                </a:cxn>
              </a:cxnLst>
              <a:rect l="0" t="0" r="r" b="b"/>
              <a:pathLst>
                <a:path w="499" h="246">
                  <a:moveTo>
                    <a:pt x="0" y="229"/>
                  </a:moveTo>
                  <a:lnTo>
                    <a:pt x="14" y="223"/>
                  </a:lnTo>
                  <a:lnTo>
                    <a:pt x="29" y="217"/>
                  </a:lnTo>
                  <a:lnTo>
                    <a:pt x="45" y="208"/>
                  </a:lnTo>
                  <a:lnTo>
                    <a:pt x="62" y="200"/>
                  </a:lnTo>
                  <a:lnTo>
                    <a:pt x="80" y="190"/>
                  </a:lnTo>
                  <a:lnTo>
                    <a:pt x="100" y="181"/>
                  </a:lnTo>
                  <a:lnTo>
                    <a:pt x="119" y="170"/>
                  </a:lnTo>
                  <a:lnTo>
                    <a:pt x="139" y="158"/>
                  </a:lnTo>
                  <a:lnTo>
                    <a:pt x="160" y="147"/>
                  </a:lnTo>
                  <a:lnTo>
                    <a:pt x="180" y="135"/>
                  </a:lnTo>
                  <a:lnTo>
                    <a:pt x="201" y="124"/>
                  </a:lnTo>
                  <a:lnTo>
                    <a:pt x="221" y="112"/>
                  </a:lnTo>
                  <a:lnTo>
                    <a:pt x="242" y="101"/>
                  </a:lnTo>
                  <a:lnTo>
                    <a:pt x="261" y="91"/>
                  </a:lnTo>
                  <a:lnTo>
                    <a:pt x="280" y="81"/>
                  </a:lnTo>
                  <a:lnTo>
                    <a:pt x="299" y="72"/>
                  </a:lnTo>
                  <a:lnTo>
                    <a:pt x="440" y="0"/>
                  </a:lnTo>
                  <a:lnTo>
                    <a:pt x="499" y="13"/>
                  </a:lnTo>
                  <a:lnTo>
                    <a:pt x="338" y="84"/>
                  </a:lnTo>
                  <a:lnTo>
                    <a:pt x="319" y="94"/>
                  </a:lnTo>
                  <a:lnTo>
                    <a:pt x="299" y="105"/>
                  </a:lnTo>
                  <a:lnTo>
                    <a:pt x="280" y="116"/>
                  </a:lnTo>
                  <a:lnTo>
                    <a:pt x="260" y="125"/>
                  </a:lnTo>
                  <a:lnTo>
                    <a:pt x="240" y="136"/>
                  </a:lnTo>
                  <a:lnTo>
                    <a:pt x="220" y="147"/>
                  </a:lnTo>
                  <a:lnTo>
                    <a:pt x="199" y="156"/>
                  </a:lnTo>
                  <a:lnTo>
                    <a:pt x="179" y="167"/>
                  </a:lnTo>
                  <a:lnTo>
                    <a:pt x="159" y="177"/>
                  </a:lnTo>
                  <a:lnTo>
                    <a:pt x="138" y="188"/>
                  </a:lnTo>
                  <a:lnTo>
                    <a:pt x="118" y="197"/>
                  </a:lnTo>
                  <a:lnTo>
                    <a:pt x="97" y="208"/>
                  </a:lnTo>
                  <a:lnTo>
                    <a:pt x="78" y="218"/>
                  </a:lnTo>
                  <a:lnTo>
                    <a:pt x="57" y="227"/>
                  </a:lnTo>
                  <a:lnTo>
                    <a:pt x="37" y="236"/>
                  </a:lnTo>
                  <a:lnTo>
                    <a:pt x="18" y="246"/>
                  </a:lnTo>
                  <a:lnTo>
                    <a:pt x="0" y="229"/>
                  </a:lnTo>
                  <a:close/>
                </a:path>
              </a:pathLst>
            </a:custGeom>
            <a:solidFill>
              <a:srgbClr val="A0A5A5"/>
            </a:solidFill>
            <a:ln w="9525">
              <a:noFill/>
              <a:round/>
              <a:headEnd/>
              <a:tailEnd/>
            </a:ln>
          </p:spPr>
          <p:txBody>
            <a:bodyPr/>
            <a:lstStyle/>
            <a:p>
              <a:endParaRPr lang="en-US"/>
            </a:p>
          </p:txBody>
        </p:sp>
        <p:sp>
          <p:nvSpPr>
            <p:cNvPr id="117" name="Freeform 58"/>
            <p:cNvSpPr>
              <a:spLocks/>
            </p:cNvSpPr>
            <p:nvPr/>
          </p:nvSpPr>
          <p:spPr bwMode="auto">
            <a:xfrm>
              <a:off x="1082" y="770"/>
              <a:ext cx="404" cy="140"/>
            </a:xfrm>
            <a:custGeom>
              <a:avLst/>
              <a:gdLst/>
              <a:ahLst/>
              <a:cxnLst>
                <a:cxn ang="0">
                  <a:pos x="1125" y="0"/>
                </a:cxn>
                <a:cxn ang="0">
                  <a:pos x="1140" y="17"/>
                </a:cxn>
                <a:cxn ang="0">
                  <a:pos x="1167" y="11"/>
                </a:cxn>
                <a:cxn ang="0">
                  <a:pos x="1211" y="0"/>
                </a:cxn>
                <a:cxn ang="0">
                  <a:pos x="1179" y="63"/>
                </a:cxn>
                <a:cxn ang="0">
                  <a:pos x="1153" y="99"/>
                </a:cxn>
                <a:cxn ang="0">
                  <a:pos x="1125" y="129"/>
                </a:cxn>
                <a:cxn ang="0">
                  <a:pos x="1133" y="99"/>
                </a:cxn>
                <a:cxn ang="0">
                  <a:pos x="1133" y="74"/>
                </a:cxn>
                <a:cxn ang="0">
                  <a:pos x="1082" y="76"/>
                </a:cxn>
                <a:cxn ang="0">
                  <a:pos x="1048" y="83"/>
                </a:cxn>
                <a:cxn ang="0">
                  <a:pos x="896" y="112"/>
                </a:cxn>
                <a:cxn ang="0">
                  <a:pos x="772" y="174"/>
                </a:cxn>
                <a:cxn ang="0">
                  <a:pos x="732" y="218"/>
                </a:cxn>
                <a:cxn ang="0">
                  <a:pos x="660" y="222"/>
                </a:cxn>
                <a:cxn ang="0">
                  <a:pos x="293" y="356"/>
                </a:cxn>
                <a:cxn ang="0">
                  <a:pos x="156" y="401"/>
                </a:cxn>
                <a:cxn ang="0">
                  <a:pos x="60" y="421"/>
                </a:cxn>
                <a:cxn ang="0">
                  <a:pos x="0" y="421"/>
                </a:cxn>
                <a:cxn ang="0">
                  <a:pos x="149" y="393"/>
                </a:cxn>
                <a:cxn ang="0">
                  <a:pos x="410" y="304"/>
                </a:cxn>
                <a:cxn ang="0">
                  <a:pos x="636" y="213"/>
                </a:cxn>
                <a:cxn ang="0">
                  <a:pos x="736" y="170"/>
                </a:cxn>
                <a:cxn ang="0">
                  <a:pos x="820" y="129"/>
                </a:cxn>
                <a:cxn ang="0">
                  <a:pos x="997" y="69"/>
                </a:cxn>
                <a:cxn ang="0">
                  <a:pos x="1102" y="40"/>
                </a:cxn>
                <a:cxn ang="0">
                  <a:pos x="1125" y="0"/>
                </a:cxn>
              </a:cxnLst>
              <a:rect l="0" t="0" r="r" b="b"/>
              <a:pathLst>
                <a:path w="1211" h="421">
                  <a:moveTo>
                    <a:pt x="1125" y="0"/>
                  </a:moveTo>
                  <a:lnTo>
                    <a:pt x="1140" y="17"/>
                  </a:lnTo>
                  <a:lnTo>
                    <a:pt x="1167" y="11"/>
                  </a:lnTo>
                  <a:lnTo>
                    <a:pt x="1211" y="0"/>
                  </a:lnTo>
                  <a:lnTo>
                    <a:pt x="1179" y="63"/>
                  </a:lnTo>
                  <a:lnTo>
                    <a:pt x="1153" y="99"/>
                  </a:lnTo>
                  <a:lnTo>
                    <a:pt x="1125" y="129"/>
                  </a:lnTo>
                  <a:lnTo>
                    <a:pt x="1133" y="99"/>
                  </a:lnTo>
                  <a:lnTo>
                    <a:pt x="1133" y="74"/>
                  </a:lnTo>
                  <a:lnTo>
                    <a:pt x="1082" y="76"/>
                  </a:lnTo>
                  <a:lnTo>
                    <a:pt x="1048" y="83"/>
                  </a:lnTo>
                  <a:lnTo>
                    <a:pt x="896" y="112"/>
                  </a:lnTo>
                  <a:lnTo>
                    <a:pt x="772" y="174"/>
                  </a:lnTo>
                  <a:lnTo>
                    <a:pt x="732" y="218"/>
                  </a:lnTo>
                  <a:lnTo>
                    <a:pt x="660" y="222"/>
                  </a:lnTo>
                  <a:lnTo>
                    <a:pt x="293" y="356"/>
                  </a:lnTo>
                  <a:lnTo>
                    <a:pt x="156" y="401"/>
                  </a:lnTo>
                  <a:lnTo>
                    <a:pt x="60" y="421"/>
                  </a:lnTo>
                  <a:lnTo>
                    <a:pt x="0" y="421"/>
                  </a:lnTo>
                  <a:lnTo>
                    <a:pt x="149" y="393"/>
                  </a:lnTo>
                  <a:lnTo>
                    <a:pt x="410" y="304"/>
                  </a:lnTo>
                  <a:lnTo>
                    <a:pt x="636" y="213"/>
                  </a:lnTo>
                  <a:lnTo>
                    <a:pt x="736" y="170"/>
                  </a:lnTo>
                  <a:lnTo>
                    <a:pt x="820" y="129"/>
                  </a:lnTo>
                  <a:lnTo>
                    <a:pt x="997" y="69"/>
                  </a:lnTo>
                  <a:lnTo>
                    <a:pt x="1102" y="40"/>
                  </a:lnTo>
                  <a:lnTo>
                    <a:pt x="1125" y="0"/>
                  </a:lnTo>
                  <a:close/>
                </a:path>
              </a:pathLst>
            </a:custGeom>
            <a:solidFill>
              <a:srgbClr val="1C263F"/>
            </a:solidFill>
            <a:ln w="9525">
              <a:noFill/>
              <a:round/>
              <a:headEnd/>
              <a:tailEnd/>
            </a:ln>
          </p:spPr>
          <p:txBody>
            <a:bodyPr/>
            <a:lstStyle/>
            <a:p>
              <a:endParaRPr lang="en-US"/>
            </a:p>
          </p:txBody>
        </p:sp>
        <p:sp>
          <p:nvSpPr>
            <p:cNvPr id="118" name="Freeform 59"/>
            <p:cNvSpPr>
              <a:spLocks/>
            </p:cNvSpPr>
            <p:nvPr/>
          </p:nvSpPr>
          <p:spPr bwMode="auto">
            <a:xfrm>
              <a:off x="1513" y="582"/>
              <a:ext cx="85" cy="117"/>
            </a:xfrm>
            <a:custGeom>
              <a:avLst/>
              <a:gdLst/>
              <a:ahLst/>
              <a:cxnLst>
                <a:cxn ang="0">
                  <a:pos x="198" y="27"/>
                </a:cxn>
                <a:cxn ang="0">
                  <a:pos x="0" y="350"/>
                </a:cxn>
                <a:cxn ang="0">
                  <a:pos x="86" y="318"/>
                </a:cxn>
                <a:cxn ang="0">
                  <a:pos x="257" y="0"/>
                </a:cxn>
                <a:cxn ang="0">
                  <a:pos x="198" y="27"/>
                </a:cxn>
              </a:cxnLst>
              <a:rect l="0" t="0" r="r" b="b"/>
              <a:pathLst>
                <a:path w="257" h="350">
                  <a:moveTo>
                    <a:pt x="198" y="27"/>
                  </a:moveTo>
                  <a:lnTo>
                    <a:pt x="0" y="350"/>
                  </a:lnTo>
                  <a:lnTo>
                    <a:pt x="86" y="318"/>
                  </a:lnTo>
                  <a:lnTo>
                    <a:pt x="257" y="0"/>
                  </a:lnTo>
                  <a:lnTo>
                    <a:pt x="198" y="27"/>
                  </a:lnTo>
                  <a:close/>
                </a:path>
              </a:pathLst>
            </a:custGeom>
            <a:solidFill>
              <a:srgbClr val="006882"/>
            </a:solidFill>
            <a:ln w="9525">
              <a:noFill/>
              <a:round/>
              <a:headEnd/>
              <a:tailEnd/>
            </a:ln>
          </p:spPr>
          <p:txBody>
            <a:bodyPr/>
            <a:lstStyle/>
            <a:p>
              <a:endParaRPr lang="en-US"/>
            </a:p>
          </p:txBody>
        </p:sp>
        <p:sp>
          <p:nvSpPr>
            <p:cNvPr id="119" name="Freeform 60"/>
            <p:cNvSpPr>
              <a:spLocks/>
            </p:cNvSpPr>
            <p:nvPr/>
          </p:nvSpPr>
          <p:spPr bwMode="auto">
            <a:xfrm>
              <a:off x="1365" y="828"/>
              <a:ext cx="151" cy="50"/>
            </a:xfrm>
            <a:custGeom>
              <a:avLst/>
              <a:gdLst/>
              <a:ahLst/>
              <a:cxnLst>
                <a:cxn ang="0">
                  <a:pos x="36" y="0"/>
                </a:cxn>
                <a:cxn ang="0">
                  <a:pos x="455" y="125"/>
                </a:cxn>
                <a:cxn ang="0">
                  <a:pos x="444" y="150"/>
                </a:cxn>
                <a:cxn ang="0">
                  <a:pos x="0" y="32"/>
                </a:cxn>
                <a:cxn ang="0">
                  <a:pos x="36" y="0"/>
                </a:cxn>
              </a:cxnLst>
              <a:rect l="0" t="0" r="r" b="b"/>
              <a:pathLst>
                <a:path w="455" h="150">
                  <a:moveTo>
                    <a:pt x="36" y="0"/>
                  </a:moveTo>
                  <a:lnTo>
                    <a:pt x="455" y="125"/>
                  </a:lnTo>
                  <a:lnTo>
                    <a:pt x="444" y="150"/>
                  </a:lnTo>
                  <a:lnTo>
                    <a:pt x="0" y="32"/>
                  </a:lnTo>
                  <a:lnTo>
                    <a:pt x="36" y="0"/>
                  </a:lnTo>
                  <a:close/>
                </a:path>
              </a:pathLst>
            </a:custGeom>
            <a:solidFill>
              <a:srgbClr val="5E7287"/>
            </a:solidFill>
            <a:ln w="9525">
              <a:noFill/>
              <a:round/>
              <a:headEnd/>
              <a:tailEnd/>
            </a:ln>
          </p:spPr>
          <p:txBody>
            <a:bodyPr/>
            <a:lstStyle/>
            <a:p>
              <a:endParaRPr lang="en-US"/>
            </a:p>
          </p:txBody>
        </p:sp>
        <p:sp>
          <p:nvSpPr>
            <p:cNvPr id="120" name="Freeform 61"/>
            <p:cNvSpPr>
              <a:spLocks/>
            </p:cNvSpPr>
            <p:nvPr/>
          </p:nvSpPr>
          <p:spPr bwMode="auto">
            <a:xfrm>
              <a:off x="1468" y="570"/>
              <a:ext cx="71" cy="16"/>
            </a:xfrm>
            <a:custGeom>
              <a:avLst/>
              <a:gdLst/>
              <a:ahLst/>
              <a:cxnLst>
                <a:cxn ang="0">
                  <a:pos x="39" y="0"/>
                </a:cxn>
                <a:cxn ang="0">
                  <a:pos x="22" y="2"/>
                </a:cxn>
                <a:cxn ang="0">
                  <a:pos x="0" y="12"/>
                </a:cxn>
                <a:cxn ang="0">
                  <a:pos x="7" y="24"/>
                </a:cxn>
                <a:cxn ang="0">
                  <a:pos x="193" y="50"/>
                </a:cxn>
                <a:cxn ang="0">
                  <a:pos x="212" y="43"/>
                </a:cxn>
                <a:cxn ang="0">
                  <a:pos x="212" y="34"/>
                </a:cxn>
                <a:cxn ang="0">
                  <a:pos x="39" y="0"/>
                </a:cxn>
              </a:cxnLst>
              <a:rect l="0" t="0" r="r" b="b"/>
              <a:pathLst>
                <a:path w="212" h="50">
                  <a:moveTo>
                    <a:pt x="39" y="0"/>
                  </a:moveTo>
                  <a:lnTo>
                    <a:pt x="22" y="2"/>
                  </a:lnTo>
                  <a:lnTo>
                    <a:pt x="0" y="12"/>
                  </a:lnTo>
                  <a:lnTo>
                    <a:pt x="7" y="24"/>
                  </a:lnTo>
                  <a:lnTo>
                    <a:pt x="193" y="50"/>
                  </a:lnTo>
                  <a:lnTo>
                    <a:pt x="212" y="43"/>
                  </a:lnTo>
                  <a:lnTo>
                    <a:pt x="212" y="34"/>
                  </a:lnTo>
                  <a:lnTo>
                    <a:pt x="39" y="0"/>
                  </a:lnTo>
                  <a:close/>
                </a:path>
              </a:pathLst>
            </a:custGeom>
            <a:solidFill>
              <a:srgbClr val="EAF4EF"/>
            </a:solidFill>
            <a:ln w="9525">
              <a:noFill/>
              <a:round/>
              <a:headEnd/>
              <a:tailEnd/>
            </a:ln>
          </p:spPr>
          <p:txBody>
            <a:bodyPr/>
            <a:lstStyle/>
            <a:p>
              <a:endParaRPr lang="en-US"/>
            </a:p>
          </p:txBody>
        </p:sp>
        <p:sp>
          <p:nvSpPr>
            <p:cNvPr id="121" name="Freeform 62"/>
            <p:cNvSpPr>
              <a:spLocks/>
            </p:cNvSpPr>
            <p:nvPr/>
          </p:nvSpPr>
          <p:spPr bwMode="auto">
            <a:xfrm>
              <a:off x="1109" y="689"/>
              <a:ext cx="102" cy="60"/>
            </a:xfrm>
            <a:custGeom>
              <a:avLst/>
              <a:gdLst/>
              <a:ahLst/>
              <a:cxnLst>
                <a:cxn ang="0">
                  <a:pos x="81" y="3"/>
                </a:cxn>
                <a:cxn ang="0">
                  <a:pos x="47" y="0"/>
                </a:cxn>
                <a:cxn ang="0">
                  <a:pos x="6" y="8"/>
                </a:cxn>
                <a:cxn ang="0">
                  <a:pos x="0" y="22"/>
                </a:cxn>
                <a:cxn ang="0">
                  <a:pos x="14" y="35"/>
                </a:cxn>
                <a:cxn ang="0">
                  <a:pos x="287" y="179"/>
                </a:cxn>
                <a:cxn ang="0">
                  <a:pos x="306" y="175"/>
                </a:cxn>
                <a:cxn ang="0">
                  <a:pos x="104" y="44"/>
                </a:cxn>
                <a:cxn ang="0">
                  <a:pos x="168" y="43"/>
                </a:cxn>
                <a:cxn ang="0">
                  <a:pos x="164" y="40"/>
                </a:cxn>
                <a:cxn ang="0">
                  <a:pos x="154" y="37"/>
                </a:cxn>
                <a:cxn ang="0">
                  <a:pos x="141" y="29"/>
                </a:cxn>
                <a:cxn ang="0">
                  <a:pos x="125" y="22"/>
                </a:cxn>
                <a:cxn ang="0">
                  <a:pos x="110" y="15"/>
                </a:cxn>
                <a:cxn ang="0">
                  <a:pos x="97" y="8"/>
                </a:cxn>
                <a:cxn ang="0">
                  <a:pos x="86" y="4"/>
                </a:cxn>
                <a:cxn ang="0">
                  <a:pos x="81" y="3"/>
                </a:cxn>
              </a:cxnLst>
              <a:rect l="0" t="0" r="r" b="b"/>
              <a:pathLst>
                <a:path w="306" h="179">
                  <a:moveTo>
                    <a:pt x="81" y="3"/>
                  </a:moveTo>
                  <a:lnTo>
                    <a:pt x="47" y="0"/>
                  </a:lnTo>
                  <a:lnTo>
                    <a:pt x="6" y="8"/>
                  </a:lnTo>
                  <a:lnTo>
                    <a:pt x="0" y="22"/>
                  </a:lnTo>
                  <a:lnTo>
                    <a:pt x="14" y="35"/>
                  </a:lnTo>
                  <a:lnTo>
                    <a:pt x="287" y="179"/>
                  </a:lnTo>
                  <a:lnTo>
                    <a:pt x="306" y="175"/>
                  </a:lnTo>
                  <a:lnTo>
                    <a:pt x="104" y="44"/>
                  </a:lnTo>
                  <a:lnTo>
                    <a:pt x="168" y="43"/>
                  </a:lnTo>
                  <a:lnTo>
                    <a:pt x="164" y="40"/>
                  </a:lnTo>
                  <a:lnTo>
                    <a:pt x="154" y="37"/>
                  </a:lnTo>
                  <a:lnTo>
                    <a:pt x="141" y="29"/>
                  </a:lnTo>
                  <a:lnTo>
                    <a:pt x="125" y="22"/>
                  </a:lnTo>
                  <a:lnTo>
                    <a:pt x="110" y="15"/>
                  </a:lnTo>
                  <a:lnTo>
                    <a:pt x="97" y="8"/>
                  </a:lnTo>
                  <a:lnTo>
                    <a:pt x="86" y="4"/>
                  </a:lnTo>
                  <a:lnTo>
                    <a:pt x="81" y="3"/>
                  </a:lnTo>
                  <a:close/>
                </a:path>
              </a:pathLst>
            </a:custGeom>
            <a:solidFill>
              <a:srgbClr val="EAF4EF"/>
            </a:solidFill>
            <a:ln w="9525">
              <a:noFill/>
              <a:round/>
              <a:headEnd/>
              <a:tailEnd/>
            </a:ln>
          </p:spPr>
          <p:txBody>
            <a:bodyPr/>
            <a:lstStyle/>
            <a:p>
              <a:endParaRPr lang="en-US"/>
            </a:p>
          </p:txBody>
        </p:sp>
        <p:sp>
          <p:nvSpPr>
            <p:cNvPr id="122" name="Freeform 63"/>
            <p:cNvSpPr>
              <a:spLocks/>
            </p:cNvSpPr>
            <p:nvPr/>
          </p:nvSpPr>
          <p:spPr bwMode="auto">
            <a:xfrm>
              <a:off x="1517" y="871"/>
              <a:ext cx="196" cy="43"/>
            </a:xfrm>
            <a:custGeom>
              <a:avLst/>
              <a:gdLst/>
              <a:ahLst/>
              <a:cxnLst>
                <a:cxn ang="0">
                  <a:pos x="18" y="0"/>
                </a:cxn>
                <a:cxn ang="0">
                  <a:pos x="370" y="88"/>
                </a:cxn>
                <a:cxn ang="0">
                  <a:pos x="436" y="66"/>
                </a:cxn>
                <a:cxn ang="0">
                  <a:pos x="588" y="88"/>
                </a:cxn>
                <a:cxn ang="0">
                  <a:pos x="466" y="97"/>
                </a:cxn>
                <a:cxn ang="0">
                  <a:pos x="436" y="129"/>
                </a:cxn>
                <a:cxn ang="0">
                  <a:pos x="0" y="17"/>
                </a:cxn>
                <a:cxn ang="0">
                  <a:pos x="18" y="0"/>
                </a:cxn>
              </a:cxnLst>
              <a:rect l="0" t="0" r="r" b="b"/>
              <a:pathLst>
                <a:path w="588" h="129">
                  <a:moveTo>
                    <a:pt x="18" y="0"/>
                  </a:moveTo>
                  <a:lnTo>
                    <a:pt x="370" y="88"/>
                  </a:lnTo>
                  <a:lnTo>
                    <a:pt x="436" y="66"/>
                  </a:lnTo>
                  <a:lnTo>
                    <a:pt x="588" y="88"/>
                  </a:lnTo>
                  <a:lnTo>
                    <a:pt x="466" y="97"/>
                  </a:lnTo>
                  <a:lnTo>
                    <a:pt x="436" y="129"/>
                  </a:lnTo>
                  <a:lnTo>
                    <a:pt x="0" y="17"/>
                  </a:lnTo>
                  <a:lnTo>
                    <a:pt x="18" y="0"/>
                  </a:lnTo>
                  <a:close/>
                </a:path>
              </a:pathLst>
            </a:custGeom>
            <a:solidFill>
              <a:srgbClr val="EAF4EF"/>
            </a:solidFill>
            <a:ln w="9525">
              <a:noFill/>
              <a:round/>
              <a:headEnd/>
              <a:tailEnd/>
            </a:ln>
          </p:spPr>
          <p:txBody>
            <a:bodyPr/>
            <a:lstStyle/>
            <a:p>
              <a:endParaRPr lang="en-US"/>
            </a:p>
          </p:txBody>
        </p:sp>
        <p:sp>
          <p:nvSpPr>
            <p:cNvPr id="123" name="Freeform 64"/>
            <p:cNvSpPr>
              <a:spLocks/>
            </p:cNvSpPr>
            <p:nvPr/>
          </p:nvSpPr>
          <p:spPr bwMode="auto">
            <a:xfrm>
              <a:off x="1612" y="599"/>
              <a:ext cx="86" cy="16"/>
            </a:xfrm>
            <a:custGeom>
              <a:avLst/>
              <a:gdLst/>
              <a:ahLst/>
              <a:cxnLst>
                <a:cxn ang="0">
                  <a:pos x="0" y="12"/>
                </a:cxn>
                <a:cxn ang="0">
                  <a:pos x="47" y="0"/>
                </a:cxn>
                <a:cxn ang="0">
                  <a:pos x="257" y="48"/>
                </a:cxn>
                <a:cxn ang="0">
                  <a:pos x="193" y="47"/>
                </a:cxn>
                <a:cxn ang="0">
                  <a:pos x="190" y="47"/>
                </a:cxn>
                <a:cxn ang="0">
                  <a:pos x="184" y="45"/>
                </a:cxn>
                <a:cxn ang="0">
                  <a:pos x="175" y="43"/>
                </a:cxn>
                <a:cxn ang="0">
                  <a:pos x="163" y="42"/>
                </a:cxn>
                <a:cxn ang="0">
                  <a:pos x="147" y="39"/>
                </a:cxn>
                <a:cxn ang="0">
                  <a:pos x="131" y="36"/>
                </a:cxn>
                <a:cxn ang="0">
                  <a:pos x="113" y="33"/>
                </a:cxn>
                <a:cxn ang="0">
                  <a:pos x="95" y="30"/>
                </a:cxn>
                <a:cxn ang="0">
                  <a:pos x="77" y="27"/>
                </a:cxn>
                <a:cxn ang="0">
                  <a:pos x="60" y="24"/>
                </a:cxn>
                <a:cxn ang="0">
                  <a:pos x="44" y="21"/>
                </a:cxn>
                <a:cxn ang="0">
                  <a:pos x="29" y="18"/>
                </a:cxn>
                <a:cxn ang="0">
                  <a:pos x="17" y="15"/>
                </a:cxn>
                <a:cxn ang="0">
                  <a:pos x="8" y="14"/>
                </a:cxn>
                <a:cxn ang="0">
                  <a:pos x="2" y="13"/>
                </a:cxn>
                <a:cxn ang="0">
                  <a:pos x="0" y="12"/>
                </a:cxn>
              </a:cxnLst>
              <a:rect l="0" t="0" r="r" b="b"/>
              <a:pathLst>
                <a:path w="257" h="48">
                  <a:moveTo>
                    <a:pt x="0" y="12"/>
                  </a:moveTo>
                  <a:lnTo>
                    <a:pt x="47" y="0"/>
                  </a:lnTo>
                  <a:lnTo>
                    <a:pt x="257" y="48"/>
                  </a:lnTo>
                  <a:lnTo>
                    <a:pt x="193" y="47"/>
                  </a:lnTo>
                  <a:lnTo>
                    <a:pt x="190" y="47"/>
                  </a:lnTo>
                  <a:lnTo>
                    <a:pt x="184" y="45"/>
                  </a:lnTo>
                  <a:lnTo>
                    <a:pt x="175" y="43"/>
                  </a:lnTo>
                  <a:lnTo>
                    <a:pt x="163" y="42"/>
                  </a:lnTo>
                  <a:lnTo>
                    <a:pt x="147" y="39"/>
                  </a:lnTo>
                  <a:lnTo>
                    <a:pt x="131" y="36"/>
                  </a:lnTo>
                  <a:lnTo>
                    <a:pt x="113" y="33"/>
                  </a:lnTo>
                  <a:lnTo>
                    <a:pt x="95" y="30"/>
                  </a:lnTo>
                  <a:lnTo>
                    <a:pt x="77" y="27"/>
                  </a:lnTo>
                  <a:lnTo>
                    <a:pt x="60" y="24"/>
                  </a:lnTo>
                  <a:lnTo>
                    <a:pt x="44" y="21"/>
                  </a:lnTo>
                  <a:lnTo>
                    <a:pt x="29" y="18"/>
                  </a:lnTo>
                  <a:lnTo>
                    <a:pt x="17" y="15"/>
                  </a:lnTo>
                  <a:lnTo>
                    <a:pt x="8" y="14"/>
                  </a:lnTo>
                  <a:lnTo>
                    <a:pt x="2" y="13"/>
                  </a:lnTo>
                  <a:lnTo>
                    <a:pt x="0" y="12"/>
                  </a:lnTo>
                  <a:close/>
                </a:path>
              </a:pathLst>
            </a:custGeom>
            <a:solidFill>
              <a:srgbClr val="EAF4EF"/>
            </a:solidFill>
            <a:ln w="9525">
              <a:noFill/>
              <a:round/>
              <a:headEnd/>
              <a:tailEnd/>
            </a:ln>
          </p:spPr>
          <p:txBody>
            <a:bodyPr/>
            <a:lstStyle/>
            <a:p>
              <a:endParaRPr lang="en-US"/>
            </a:p>
          </p:txBody>
        </p:sp>
        <p:sp>
          <p:nvSpPr>
            <p:cNvPr id="124" name="Freeform 65"/>
            <p:cNvSpPr>
              <a:spLocks/>
            </p:cNvSpPr>
            <p:nvPr/>
          </p:nvSpPr>
          <p:spPr bwMode="auto">
            <a:xfrm>
              <a:off x="1337" y="689"/>
              <a:ext cx="73" cy="20"/>
            </a:xfrm>
            <a:custGeom>
              <a:avLst/>
              <a:gdLst/>
              <a:ahLst/>
              <a:cxnLst>
                <a:cxn ang="0">
                  <a:pos x="0" y="61"/>
                </a:cxn>
                <a:cxn ang="0">
                  <a:pos x="8" y="33"/>
                </a:cxn>
                <a:cxn ang="0">
                  <a:pos x="35" y="21"/>
                </a:cxn>
                <a:cxn ang="0">
                  <a:pos x="145" y="0"/>
                </a:cxn>
                <a:cxn ang="0">
                  <a:pos x="221" y="2"/>
                </a:cxn>
                <a:cxn ang="0">
                  <a:pos x="105" y="15"/>
                </a:cxn>
                <a:cxn ang="0">
                  <a:pos x="56" y="28"/>
                </a:cxn>
                <a:cxn ang="0">
                  <a:pos x="22" y="40"/>
                </a:cxn>
                <a:cxn ang="0">
                  <a:pos x="20" y="43"/>
                </a:cxn>
                <a:cxn ang="0">
                  <a:pos x="13" y="49"/>
                </a:cxn>
                <a:cxn ang="0">
                  <a:pos x="6" y="57"/>
                </a:cxn>
                <a:cxn ang="0">
                  <a:pos x="0" y="61"/>
                </a:cxn>
              </a:cxnLst>
              <a:rect l="0" t="0" r="r" b="b"/>
              <a:pathLst>
                <a:path w="221" h="61">
                  <a:moveTo>
                    <a:pt x="0" y="61"/>
                  </a:moveTo>
                  <a:lnTo>
                    <a:pt x="8" y="33"/>
                  </a:lnTo>
                  <a:lnTo>
                    <a:pt x="35" y="21"/>
                  </a:lnTo>
                  <a:lnTo>
                    <a:pt x="145" y="0"/>
                  </a:lnTo>
                  <a:lnTo>
                    <a:pt x="221" y="2"/>
                  </a:lnTo>
                  <a:lnTo>
                    <a:pt x="105" y="15"/>
                  </a:lnTo>
                  <a:lnTo>
                    <a:pt x="56" y="28"/>
                  </a:lnTo>
                  <a:lnTo>
                    <a:pt x="22" y="40"/>
                  </a:lnTo>
                  <a:lnTo>
                    <a:pt x="20" y="43"/>
                  </a:lnTo>
                  <a:lnTo>
                    <a:pt x="13" y="49"/>
                  </a:lnTo>
                  <a:lnTo>
                    <a:pt x="6" y="57"/>
                  </a:lnTo>
                  <a:lnTo>
                    <a:pt x="0" y="61"/>
                  </a:lnTo>
                  <a:close/>
                </a:path>
              </a:pathLst>
            </a:custGeom>
            <a:solidFill>
              <a:srgbClr val="D8CCC4"/>
            </a:solidFill>
            <a:ln w="9525">
              <a:noFill/>
              <a:round/>
              <a:headEnd/>
              <a:tailEnd/>
            </a:ln>
          </p:spPr>
          <p:txBody>
            <a:bodyPr/>
            <a:lstStyle/>
            <a:p>
              <a:endParaRPr lang="en-US"/>
            </a:p>
          </p:txBody>
        </p:sp>
        <p:sp>
          <p:nvSpPr>
            <p:cNvPr id="125" name="Freeform 66"/>
            <p:cNvSpPr>
              <a:spLocks/>
            </p:cNvSpPr>
            <p:nvPr/>
          </p:nvSpPr>
          <p:spPr bwMode="auto">
            <a:xfrm>
              <a:off x="1337" y="689"/>
              <a:ext cx="48" cy="20"/>
            </a:xfrm>
            <a:custGeom>
              <a:avLst/>
              <a:gdLst/>
              <a:ahLst/>
              <a:cxnLst>
                <a:cxn ang="0">
                  <a:pos x="0" y="60"/>
                </a:cxn>
                <a:cxn ang="0">
                  <a:pos x="12" y="31"/>
                </a:cxn>
                <a:cxn ang="0">
                  <a:pos x="36" y="18"/>
                </a:cxn>
                <a:cxn ang="0">
                  <a:pos x="138" y="0"/>
                </a:cxn>
                <a:cxn ang="0">
                  <a:pos x="146" y="2"/>
                </a:cxn>
                <a:cxn ang="0">
                  <a:pos x="74" y="15"/>
                </a:cxn>
                <a:cxn ang="0">
                  <a:pos x="19" y="35"/>
                </a:cxn>
                <a:cxn ang="0">
                  <a:pos x="14" y="42"/>
                </a:cxn>
                <a:cxn ang="0">
                  <a:pos x="12" y="46"/>
                </a:cxn>
                <a:cxn ang="0">
                  <a:pos x="7" y="52"/>
                </a:cxn>
                <a:cxn ang="0">
                  <a:pos x="1" y="58"/>
                </a:cxn>
                <a:cxn ang="0">
                  <a:pos x="0" y="60"/>
                </a:cxn>
              </a:cxnLst>
              <a:rect l="0" t="0" r="r" b="b"/>
              <a:pathLst>
                <a:path w="146" h="60">
                  <a:moveTo>
                    <a:pt x="0" y="60"/>
                  </a:moveTo>
                  <a:lnTo>
                    <a:pt x="12" y="31"/>
                  </a:lnTo>
                  <a:lnTo>
                    <a:pt x="36" y="18"/>
                  </a:lnTo>
                  <a:lnTo>
                    <a:pt x="138" y="0"/>
                  </a:lnTo>
                  <a:lnTo>
                    <a:pt x="146" y="2"/>
                  </a:lnTo>
                  <a:lnTo>
                    <a:pt x="74" y="15"/>
                  </a:lnTo>
                  <a:lnTo>
                    <a:pt x="19" y="35"/>
                  </a:lnTo>
                  <a:lnTo>
                    <a:pt x="14" y="42"/>
                  </a:lnTo>
                  <a:lnTo>
                    <a:pt x="12" y="46"/>
                  </a:lnTo>
                  <a:lnTo>
                    <a:pt x="7" y="52"/>
                  </a:lnTo>
                  <a:lnTo>
                    <a:pt x="1" y="58"/>
                  </a:lnTo>
                  <a:lnTo>
                    <a:pt x="0" y="60"/>
                  </a:lnTo>
                  <a:close/>
                </a:path>
              </a:pathLst>
            </a:custGeom>
            <a:solidFill>
              <a:srgbClr val="EAF4EF"/>
            </a:solidFill>
            <a:ln w="9525">
              <a:noFill/>
              <a:round/>
              <a:headEnd/>
              <a:tailEnd/>
            </a:ln>
          </p:spPr>
          <p:txBody>
            <a:bodyPr/>
            <a:lstStyle/>
            <a:p>
              <a:endParaRPr lang="en-US"/>
            </a:p>
          </p:txBody>
        </p:sp>
      </p:grpSp>
      <p:sp>
        <p:nvSpPr>
          <p:cNvPr id="129" name="TextBox 128"/>
          <p:cNvSpPr txBox="1"/>
          <p:nvPr/>
        </p:nvSpPr>
        <p:spPr>
          <a:xfrm>
            <a:off x="7696200" y="3429000"/>
            <a:ext cx="14935200" cy="1446550"/>
          </a:xfrm>
          <a:prstGeom prst="rect">
            <a:avLst/>
          </a:prstGeom>
          <a:noFill/>
        </p:spPr>
        <p:txBody>
          <a:bodyPr wrap="square" rtlCol="0">
            <a:spAutoFit/>
          </a:bodyPr>
          <a:lstStyle/>
          <a:p>
            <a:r>
              <a:rPr lang="en-US" sz="4400" dirty="0" smtClean="0">
                <a:solidFill>
                  <a:schemeClr val="bg1"/>
                </a:solidFill>
                <a:latin typeface="Arial" pitchFamily="34" charset="0"/>
                <a:cs typeface="Arial" pitchFamily="34" charset="0"/>
              </a:rPr>
              <a:t>David E. Knapp, Roberta E. Martin, Gregory P.  </a:t>
            </a:r>
            <a:r>
              <a:rPr lang="en-US" sz="4400" dirty="0" err="1" smtClean="0">
                <a:solidFill>
                  <a:schemeClr val="bg1"/>
                </a:solidFill>
                <a:latin typeface="Arial" pitchFamily="34" charset="0"/>
                <a:cs typeface="Arial" pitchFamily="34" charset="0"/>
              </a:rPr>
              <a:t>Asner</a:t>
            </a:r>
            <a:endParaRPr lang="en-US" sz="4400" dirty="0" smtClean="0">
              <a:solidFill>
                <a:schemeClr val="bg1"/>
              </a:solidFill>
              <a:latin typeface="Arial" pitchFamily="34" charset="0"/>
              <a:cs typeface="Arial" pitchFamily="34" charset="0"/>
            </a:endParaRPr>
          </a:p>
          <a:p>
            <a:r>
              <a:rPr lang="en-US" sz="4400" dirty="0" smtClean="0">
                <a:solidFill>
                  <a:schemeClr val="bg1"/>
                </a:solidFill>
                <a:latin typeface="Arial" pitchFamily="34" charset="0"/>
                <a:cs typeface="Arial" pitchFamily="34" charset="0"/>
              </a:rPr>
              <a:t>Carnegie Institution, Dept. of Global Ecology</a:t>
            </a:r>
            <a:endParaRPr lang="en-US" sz="4400" dirty="0">
              <a:solidFill>
                <a:schemeClr val="bg1"/>
              </a:solidFill>
              <a:latin typeface="Arial" pitchFamily="34" charset="0"/>
              <a:cs typeface="Arial" pitchFamily="34" charset="0"/>
            </a:endParaRPr>
          </a:p>
        </p:txBody>
      </p:sp>
      <p:sp>
        <p:nvSpPr>
          <p:cNvPr id="130" name="TextBox 129"/>
          <p:cNvSpPr txBox="1"/>
          <p:nvPr/>
        </p:nvSpPr>
        <p:spPr>
          <a:xfrm rot="17979394">
            <a:off x="21200466" y="34440614"/>
            <a:ext cx="1949989" cy="646331"/>
          </a:xfrm>
          <a:prstGeom prst="rect">
            <a:avLst/>
          </a:prstGeom>
          <a:noFill/>
        </p:spPr>
        <p:txBody>
          <a:bodyPr wrap="square" rtlCol="0">
            <a:spAutoFit/>
          </a:bodyPr>
          <a:lstStyle/>
          <a:p>
            <a:r>
              <a:rPr lang="en-US" sz="3600" dirty="0" smtClean="0">
                <a:solidFill>
                  <a:srgbClr val="FF0000"/>
                </a:solidFill>
              </a:rPr>
              <a:t>Pigments</a:t>
            </a:r>
            <a:endParaRPr lang="en-US" sz="3600" dirty="0">
              <a:solidFill>
                <a:srgbClr val="FF0000"/>
              </a:solidFill>
            </a:endParaRPr>
          </a:p>
        </p:txBody>
      </p:sp>
      <p:sp>
        <p:nvSpPr>
          <p:cNvPr id="131" name="TextBox 130"/>
          <p:cNvSpPr txBox="1"/>
          <p:nvPr/>
        </p:nvSpPr>
        <p:spPr>
          <a:xfrm rot="17979394">
            <a:off x="21926747" y="33264643"/>
            <a:ext cx="4504698" cy="646331"/>
          </a:xfrm>
          <a:prstGeom prst="rect">
            <a:avLst/>
          </a:prstGeom>
          <a:noFill/>
        </p:spPr>
        <p:txBody>
          <a:bodyPr wrap="square" rtlCol="0">
            <a:spAutoFit/>
          </a:bodyPr>
          <a:lstStyle/>
          <a:p>
            <a:r>
              <a:rPr lang="en-US" sz="3600" dirty="0" smtClean="0">
                <a:solidFill>
                  <a:srgbClr val="FF0000"/>
                </a:solidFill>
              </a:rPr>
              <a:t>Water, Leaf Structure</a:t>
            </a:r>
            <a:endParaRPr lang="en-US" sz="3600" dirty="0">
              <a:solidFill>
                <a:srgbClr val="FF0000"/>
              </a:solidFill>
            </a:endParaRPr>
          </a:p>
        </p:txBody>
      </p:sp>
      <p:sp>
        <p:nvSpPr>
          <p:cNvPr id="132" name="TextBox 131"/>
          <p:cNvSpPr txBox="1"/>
          <p:nvPr/>
        </p:nvSpPr>
        <p:spPr>
          <a:xfrm>
            <a:off x="25755600" y="31394400"/>
            <a:ext cx="5105400" cy="1754326"/>
          </a:xfrm>
          <a:prstGeom prst="rect">
            <a:avLst/>
          </a:prstGeom>
          <a:noFill/>
        </p:spPr>
        <p:txBody>
          <a:bodyPr wrap="square" rtlCol="0">
            <a:spAutoFit/>
          </a:bodyPr>
          <a:lstStyle/>
          <a:p>
            <a:r>
              <a:rPr lang="en-US" sz="3600" dirty="0" smtClean="0">
                <a:solidFill>
                  <a:srgbClr val="FF0000"/>
                </a:solidFill>
              </a:rPr>
              <a:t>Water, Protein, Carbon Fractions, Secondary Compounds</a:t>
            </a:r>
            <a:endParaRPr lang="en-US"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dissolve">
                                      <p:cBhvr>
                                        <p:cTn id="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TotalTime>
  <Words>180</Words>
  <Application>Microsoft Office PowerPoint</Application>
  <PresentationFormat>Custom</PresentationFormat>
  <Paragraphs>22</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SPW 11.0 Graph</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jkellner</dc:creator>
  <cp:lastModifiedBy>David Knapp</cp:lastModifiedBy>
  <cp:revision>47</cp:revision>
  <dcterms:created xsi:type="dcterms:W3CDTF">2010-02-02T00:06:39Z</dcterms:created>
  <dcterms:modified xsi:type="dcterms:W3CDTF">2010-03-12T00:06:50Z</dcterms:modified>
</cp:coreProperties>
</file>