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DAB7"/>
    <a:srgbClr val="D4CD9C"/>
    <a:srgbClr val="CEC68C"/>
    <a:srgbClr val="E5E1C5"/>
    <a:srgbClr val="304F25"/>
    <a:srgbClr val="BAAF5E"/>
    <a:srgbClr val="38552D"/>
    <a:srgbClr val="BEB46A"/>
    <a:srgbClr val="CDC58D"/>
    <a:srgbClr val="8D703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p:cViewPr>
        <p:scale>
          <a:sx n="50" d="100"/>
          <a:sy n="50" d="100"/>
        </p:scale>
        <p:origin x="2448" y="1962"/>
      </p:cViewPr>
      <p:guideLst>
        <p:guide orient="horz" pos="10368"/>
        <p:guide pos="1382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5FE7AB-B31A-40C0-BC95-3A92DC2C0889}" type="datetimeFigureOut">
              <a:rPr lang="en-US" smtClean="0"/>
              <a:pPr/>
              <a:t>11/9/2011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9697AE-6932-42A6-801E-8AABA483AB8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9697AE-6932-42A6-801E-8AABA483AB83}"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F72BD7-730E-45DB-A635-3FE8F9FA8D70}"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72BD7-730E-45DB-A635-3FE8F9FA8D70}"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72BD7-730E-45DB-A635-3FE8F9FA8D70}"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72BD7-730E-45DB-A635-3FE8F9FA8D70}"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72BD7-730E-45DB-A635-3FE8F9FA8D70}"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F72BD7-730E-45DB-A635-3FE8F9FA8D70}"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F72BD7-730E-45DB-A635-3FE8F9FA8D70}" type="datetimeFigureOut">
              <a:rPr lang="en-US" smtClean="0"/>
              <a:pPr/>
              <a:t>11/9/2011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F72BD7-730E-45DB-A635-3FE8F9FA8D70}" type="datetimeFigureOut">
              <a:rPr lang="en-US" smtClean="0"/>
              <a:pPr/>
              <a:t>11/9/2011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72BD7-730E-45DB-A635-3FE8F9FA8D70}" type="datetimeFigureOut">
              <a:rPr lang="en-US" smtClean="0"/>
              <a:pPr/>
              <a:t>11/9/2011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72BD7-730E-45DB-A635-3FE8F9FA8D70}"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72BD7-730E-45DB-A635-3FE8F9FA8D70}"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051DE-B7D7-435B-B483-237C0FF9665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91F72BD7-730E-45DB-A635-3FE8F9FA8D70}" type="datetimeFigureOut">
              <a:rPr lang="en-US" smtClean="0"/>
              <a:pPr/>
              <a:t>11/9/2011</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5D0051DE-B7D7-435B-B483-237C0FF9665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ehelmer@fs.fed.us" TargetMode="External"/><Relationship Id="rId13" Type="http://schemas.openxmlformats.org/officeDocument/2006/relationships/image" Target="../media/image10.jpeg"/><Relationship Id="rId18" Type="http://schemas.openxmlformats.org/officeDocument/2006/relationships/image" Target="../media/image15.tiff"/><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9.jpeg"/><Relationship Id="rId17" Type="http://schemas.openxmlformats.org/officeDocument/2006/relationships/image" Target="../media/image14.tiff"/><Relationship Id="rId2" Type="http://schemas.openxmlformats.org/officeDocument/2006/relationships/notesSlide" Target="../notesSlides/notesSlide1.xml"/><Relationship Id="rId16" Type="http://schemas.openxmlformats.org/officeDocument/2006/relationships/image" Target="../media/image13.tiff"/><Relationship Id="rId20" Type="http://schemas.openxmlformats.org/officeDocument/2006/relationships/image" Target="../media/image17.tiff"/><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8.jpeg"/><Relationship Id="rId5" Type="http://schemas.openxmlformats.org/officeDocument/2006/relationships/image" Target="../media/image3.png"/><Relationship Id="rId15" Type="http://schemas.openxmlformats.org/officeDocument/2006/relationships/image" Target="../media/image12.tiff"/><Relationship Id="rId10" Type="http://schemas.openxmlformats.org/officeDocument/2006/relationships/image" Target="../media/image7.tiff"/><Relationship Id="rId19" Type="http://schemas.openxmlformats.org/officeDocument/2006/relationships/image" Target="../media/image16.tiff"/><Relationship Id="rId4" Type="http://schemas.openxmlformats.org/officeDocument/2006/relationships/image" Target="../media/image2.jpeg"/><Relationship Id="rId9" Type="http://schemas.openxmlformats.org/officeDocument/2006/relationships/image" Target="../media/image6.png"/><Relationship Id="rId1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9"/>
          <p:cNvSpPr>
            <a:spLocks noChangeArrowheads="1"/>
          </p:cNvSpPr>
          <p:nvPr/>
        </p:nvSpPr>
        <p:spPr bwMode="auto">
          <a:xfrm>
            <a:off x="0" y="-365125"/>
            <a:ext cx="43891200" cy="33283525"/>
          </a:xfrm>
          <a:prstGeom prst="rect">
            <a:avLst/>
          </a:prstGeom>
          <a:gradFill rotWithShape="1">
            <a:gsLst>
              <a:gs pos="0">
                <a:srgbClr val="304F25"/>
              </a:gs>
              <a:gs pos="100000">
                <a:srgbClr val="BEB46A"/>
              </a:gs>
            </a:gsLst>
            <a:lin ang="5400000" scaled="1"/>
          </a:gradFill>
          <a:ln w="9525">
            <a:noFill/>
            <a:miter lim="800000"/>
            <a:headEnd/>
            <a:tailEnd/>
          </a:ln>
        </p:spPr>
        <p:txBody>
          <a:bodyPr wrap="none" anchor="ctr"/>
          <a:lstStyle/>
          <a:p>
            <a:pPr algn="ctr"/>
            <a:endParaRPr lang="en-US" sz="3600" dirty="0">
              <a:latin typeface="Times New Roman" pitchFamily="18" charset="0"/>
            </a:endParaRPr>
          </a:p>
        </p:txBody>
      </p:sp>
      <p:sp>
        <p:nvSpPr>
          <p:cNvPr id="10" name="Rectangle 751"/>
          <p:cNvSpPr>
            <a:spLocks noChangeArrowheads="1"/>
          </p:cNvSpPr>
          <p:nvPr/>
        </p:nvSpPr>
        <p:spPr bwMode="auto">
          <a:xfrm>
            <a:off x="685800" y="228600"/>
            <a:ext cx="42595800" cy="32000825"/>
          </a:xfrm>
          <a:prstGeom prst="rect">
            <a:avLst/>
          </a:prstGeom>
          <a:gradFill rotWithShape="0">
            <a:gsLst>
              <a:gs pos="0">
                <a:srgbClr val="D4CD9C"/>
              </a:gs>
              <a:gs pos="100000">
                <a:srgbClr val="E5E1C5"/>
              </a:gs>
            </a:gsLst>
            <a:lin ang="5400000" scaled="1"/>
          </a:gradFill>
          <a:ln w="9525">
            <a:noFill/>
            <a:miter lim="800000"/>
            <a:headEnd/>
            <a:tailEnd/>
          </a:ln>
        </p:spPr>
        <p:txBody>
          <a:bodyPr wrap="none" anchor="ctr"/>
          <a:lstStyle/>
          <a:p>
            <a:endParaRPr lang="en-US" sz="2400">
              <a:latin typeface="Times New Roman" pitchFamily="18" charset="0"/>
              <a:cs typeface="Times New Roman" pitchFamily="18" charset="0"/>
            </a:endParaRPr>
          </a:p>
        </p:txBody>
      </p:sp>
      <p:sp>
        <p:nvSpPr>
          <p:cNvPr id="42" name="Rectangle 41"/>
          <p:cNvSpPr/>
          <p:nvPr/>
        </p:nvSpPr>
        <p:spPr>
          <a:xfrm>
            <a:off x="1104900" y="571500"/>
            <a:ext cx="8343900" cy="2274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KW unringedii Dave Currie.jpg"/>
          <p:cNvPicPr>
            <a:picLocks noChangeAspect="1"/>
          </p:cNvPicPr>
          <p:nvPr/>
        </p:nvPicPr>
        <p:blipFill>
          <a:blip r:embed="rId3" cstate="print"/>
          <a:srcRect t="35119" b="29427"/>
          <a:stretch>
            <a:fillRect/>
          </a:stretch>
        </p:blipFill>
        <p:spPr>
          <a:xfrm>
            <a:off x="33299400" y="23585714"/>
            <a:ext cx="9648019" cy="2205316"/>
          </a:xfrm>
          <a:prstGeom prst="rect">
            <a:avLst/>
          </a:prstGeom>
        </p:spPr>
      </p:pic>
      <p:sp>
        <p:nvSpPr>
          <p:cNvPr id="36" name="Rectangle 35"/>
          <p:cNvSpPr/>
          <p:nvPr/>
        </p:nvSpPr>
        <p:spPr>
          <a:xfrm>
            <a:off x="34480500" y="571500"/>
            <a:ext cx="8417052" cy="140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OldForest.jpg"/>
          <p:cNvPicPr>
            <a:picLocks noChangeAspect="1"/>
          </p:cNvPicPr>
          <p:nvPr/>
        </p:nvPicPr>
        <p:blipFill>
          <a:blip r:embed="rId4" cstate="print">
            <a:lum bright="-30000" contrast="-30000"/>
          </a:blip>
          <a:srcRect t="6119" b="72993"/>
          <a:stretch>
            <a:fillRect/>
          </a:stretch>
        </p:blipFill>
        <p:spPr>
          <a:xfrm>
            <a:off x="9983724" y="571500"/>
            <a:ext cx="24076152" cy="6705600"/>
          </a:xfrm>
          <a:prstGeom prst="rect">
            <a:avLst/>
          </a:prstGeom>
        </p:spPr>
      </p:pic>
      <p:pic>
        <p:nvPicPr>
          <p:cNvPr id="31" name="Picture 30" descr="OldForest.jpg"/>
          <p:cNvPicPr>
            <a:picLocks noChangeAspect="1"/>
          </p:cNvPicPr>
          <p:nvPr/>
        </p:nvPicPr>
        <p:blipFill>
          <a:blip r:embed="rId4" cstate="print">
            <a:lum bright="-30000" contrast="-30000"/>
          </a:blip>
          <a:srcRect t="29856" r="-323" b="20889"/>
          <a:stretch>
            <a:fillRect/>
          </a:stretch>
        </p:blipFill>
        <p:spPr>
          <a:xfrm>
            <a:off x="9983724" y="7467600"/>
            <a:ext cx="24153876" cy="15811500"/>
          </a:xfrm>
          <a:prstGeom prst="rect">
            <a:avLst/>
          </a:prstGeom>
        </p:spPr>
      </p:pic>
      <p:sp>
        <p:nvSpPr>
          <p:cNvPr id="11" name="Rectangle 10"/>
          <p:cNvSpPr/>
          <p:nvPr/>
        </p:nvSpPr>
        <p:spPr>
          <a:xfrm>
            <a:off x="10325100" y="7819291"/>
            <a:ext cx="23469600" cy="2431435"/>
          </a:xfrm>
          <a:prstGeom prst="rect">
            <a:avLst/>
          </a:prstGeom>
        </p:spPr>
        <p:txBody>
          <a:bodyPr wrap="square">
            <a:spAutoFit/>
          </a:bodyPr>
          <a:lstStyle/>
          <a:p>
            <a:r>
              <a:rPr lang="en-US" sz="4400" b="1" dirty="0" smtClean="0">
                <a:solidFill>
                  <a:srgbClr val="DFDAB7"/>
                </a:solidFill>
                <a:latin typeface="Arial" pitchFamily="34" charset="0"/>
                <a:cs typeface="Arial" pitchFamily="34" charset="0"/>
              </a:rPr>
              <a:t>Abstract</a:t>
            </a:r>
          </a:p>
          <a:p>
            <a:r>
              <a:rPr lang="en-US" sz="3600" dirty="0" smtClean="0">
                <a:solidFill>
                  <a:schemeClr val="bg1"/>
                </a:solidFill>
                <a:latin typeface="Arial" pitchFamily="34" charset="0"/>
                <a:cs typeface="Arial" pitchFamily="34" charset="0"/>
              </a:rPr>
              <a:t>For studies of Kirtland’s Warbler habitat, </a:t>
            </a:r>
            <a:r>
              <a:rPr lang="en-US" sz="3600" dirty="0">
                <a:solidFill>
                  <a:schemeClr val="bg1"/>
                </a:solidFill>
                <a:latin typeface="Arial" pitchFamily="34" charset="0"/>
                <a:cs typeface="Arial" pitchFamily="34" charset="0"/>
              </a:rPr>
              <a:t>we mapped tropical dry forest height (RMSE = 0.9 m, R</a:t>
            </a:r>
            <a:r>
              <a:rPr lang="en-US" sz="3600" baseline="30000" dirty="0">
                <a:solidFill>
                  <a:schemeClr val="bg1"/>
                </a:solidFill>
                <a:latin typeface="Arial" pitchFamily="34" charset="0"/>
                <a:cs typeface="Arial" pitchFamily="34" charset="0"/>
              </a:rPr>
              <a:t>2</a:t>
            </a:r>
            <a:r>
              <a:rPr lang="en-US" sz="3600" dirty="0">
                <a:solidFill>
                  <a:schemeClr val="bg1"/>
                </a:solidFill>
                <a:latin typeface="Arial" pitchFamily="34" charset="0"/>
                <a:cs typeface="Arial" pitchFamily="34" charset="0"/>
              </a:rPr>
              <a:t> = 0.84, range 0.6-7 m), foliage height profiles, and disturbance type and age </a:t>
            </a:r>
            <a:r>
              <a:rPr lang="en-US" sz="3600" dirty="0" smtClean="0">
                <a:solidFill>
                  <a:schemeClr val="bg1"/>
                </a:solidFill>
                <a:latin typeface="Arial" pitchFamily="34" charset="0"/>
                <a:cs typeface="Arial" pitchFamily="34" charset="0"/>
              </a:rPr>
              <a:t>with </a:t>
            </a:r>
            <a:r>
              <a:rPr lang="en-US" sz="3600" dirty="0">
                <a:solidFill>
                  <a:schemeClr val="bg1"/>
                </a:solidFill>
                <a:latin typeface="Arial" pitchFamily="34" charset="0"/>
                <a:cs typeface="Arial" pitchFamily="34" charset="0"/>
              </a:rPr>
              <a:t>a time series of gap-filled Landsat and </a:t>
            </a:r>
            <a:r>
              <a:rPr lang="en-US" sz="3600" dirty="0" smtClean="0">
                <a:solidFill>
                  <a:schemeClr val="bg1"/>
                </a:solidFill>
                <a:latin typeface="Arial" pitchFamily="34" charset="0"/>
                <a:cs typeface="Arial" pitchFamily="34" charset="0"/>
              </a:rPr>
              <a:t>ALI </a:t>
            </a:r>
            <a:r>
              <a:rPr lang="en-US" sz="3600" dirty="0">
                <a:solidFill>
                  <a:schemeClr val="bg1"/>
                </a:solidFill>
                <a:latin typeface="Arial" pitchFamily="34" charset="0"/>
                <a:cs typeface="Arial" pitchFamily="34" charset="0"/>
              </a:rPr>
              <a:t>imagery on the island of Eleuthera, The Bahamas, substituting time for vertical canopy </a:t>
            </a:r>
            <a:r>
              <a:rPr lang="en-US" sz="3600" dirty="0" smtClean="0">
                <a:solidFill>
                  <a:schemeClr val="bg1"/>
                </a:solidFill>
                <a:latin typeface="Arial" pitchFamily="34" charset="0"/>
                <a:cs typeface="Arial" pitchFamily="34" charset="0"/>
              </a:rPr>
              <a:t>space (Helmer et al. 2010).</a:t>
            </a:r>
            <a:endParaRPr lang="en-US" sz="3600" dirty="0">
              <a:solidFill>
                <a:schemeClr val="bg1"/>
              </a:solidFill>
              <a:latin typeface="Arial" pitchFamily="34" charset="0"/>
              <a:cs typeface="Arial" pitchFamily="34" charset="0"/>
            </a:endParaRPr>
          </a:p>
        </p:txBody>
      </p:sp>
      <p:pic>
        <p:nvPicPr>
          <p:cNvPr id="13" name="Picture 50" descr="csu_logo.bmp"/>
          <p:cNvPicPr>
            <a:picLocks noChangeAspect="1"/>
          </p:cNvPicPr>
          <p:nvPr/>
        </p:nvPicPr>
        <p:blipFill>
          <a:blip r:embed="rId5" cstate="print"/>
          <a:srcRect/>
          <a:stretch>
            <a:fillRect/>
          </a:stretch>
        </p:blipFill>
        <p:spPr bwMode="auto">
          <a:xfrm>
            <a:off x="31779524" y="5838537"/>
            <a:ext cx="1922877" cy="1131888"/>
          </a:xfrm>
          <a:prstGeom prst="rect">
            <a:avLst/>
          </a:prstGeom>
          <a:noFill/>
          <a:ln w="9525">
            <a:noFill/>
            <a:miter lim="800000"/>
            <a:headEnd/>
            <a:tailEnd/>
          </a:ln>
        </p:spPr>
      </p:pic>
      <p:pic>
        <p:nvPicPr>
          <p:cNvPr id="14" name="Picture 56" descr="iitf.jpg"/>
          <p:cNvPicPr>
            <a:picLocks noChangeAspect="1"/>
          </p:cNvPicPr>
          <p:nvPr/>
        </p:nvPicPr>
        <p:blipFill>
          <a:blip r:embed="rId6" cstate="print"/>
          <a:srcRect/>
          <a:stretch>
            <a:fillRect/>
          </a:stretch>
        </p:blipFill>
        <p:spPr bwMode="auto">
          <a:xfrm>
            <a:off x="10270625" y="5967931"/>
            <a:ext cx="2844400" cy="853557"/>
          </a:xfrm>
          <a:prstGeom prst="rect">
            <a:avLst/>
          </a:prstGeom>
          <a:noFill/>
          <a:ln w="9525">
            <a:noFill/>
            <a:miter lim="800000"/>
            <a:headEnd/>
            <a:tailEnd/>
          </a:ln>
        </p:spPr>
      </p:pic>
      <p:pic>
        <p:nvPicPr>
          <p:cNvPr id="15" name="Picture 60" descr="usfs _ores.jpg"/>
          <p:cNvPicPr>
            <a:picLocks noChangeAspect="1"/>
          </p:cNvPicPr>
          <p:nvPr/>
        </p:nvPicPr>
        <p:blipFill>
          <a:blip r:embed="rId7" cstate="print"/>
          <a:srcRect/>
          <a:stretch>
            <a:fillRect/>
          </a:stretch>
        </p:blipFill>
        <p:spPr bwMode="auto">
          <a:xfrm>
            <a:off x="11109203" y="4487619"/>
            <a:ext cx="1167244" cy="1216269"/>
          </a:xfrm>
          <a:prstGeom prst="rect">
            <a:avLst/>
          </a:prstGeom>
          <a:noFill/>
          <a:ln w="9525">
            <a:noFill/>
            <a:miter lim="800000"/>
            <a:headEnd/>
            <a:tailEnd/>
          </a:ln>
        </p:spPr>
      </p:pic>
      <p:sp>
        <p:nvSpPr>
          <p:cNvPr id="19" name="Rectangle 18"/>
          <p:cNvSpPr/>
          <p:nvPr/>
        </p:nvSpPr>
        <p:spPr>
          <a:xfrm>
            <a:off x="10210800" y="800100"/>
            <a:ext cx="23393400" cy="1938992"/>
          </a:xfrm>
          <a:prstGeom prst="rect">
            <a:avLst/>
          </a:prstGeom>
        </p:spPr>
        <p:txBody>
          <a:bodyPr wrap="square">
            <a:spAutoFit/>
          </a:bodyPr>
          <a:lstStyle/>
          <a:p>
            <a:pPr algn="ctr">
              <a:lnSpc>
                <a:spcPts val="7200"/>
              </a:lnSpc>
              <a:tabLst>
                <a:tab pos="2019300" algn="l"/>
              </a:tabLst>
            </a:pPr>
            <a:r>
              <a:rPr lang="en-US" sz="6200" b="1" dirty="0">
                <a:solidFill>
                  <a:schemeClr val="bg1"/>
                </a:solidFill>
                <a:latin typeface="Arial" pitchFamily="34" charset="0"/>
                <a:cs typeface="Arial" pitchFamily="34" charset="0"/>
              </a:rPr>
              <a:t>Mapping forest vertical structure and disturbance characteristics with time series of gap-filled </a:t>
            </a:r>
            <a:r>
              <a:rPr lang="en-US" sz="6200" b="1" dirty="0" err="1">
                <a:solidFill>
                  <a:schemeClr val="bg1"/>
                </a:solidFill>
                <a:latin typeface="Arial" pitchFamily="34" charset="0"/>
                <a:cs typeface="Arial" pitchFamily="34" charset="0"/>
              </a:rPr>
              <a:t>Landsat</a:t>
            </a:r>
            <a:r>
              <a:rPr lang="en-US" sz="6200" b="1" dirty="0">
                <a:solidFill>
                  <a:schemeClr val="bg1"/>
                </a:solidFill>
                <a:latin typeface="Arial" pitchFamily="34" charset="0"/>
                <a:cs typeface="Arial" pitchFamily="34" charset="0"/>
              </a:rPr>
              <a:t> imagery</a:t>
            </a:r>
          </a:p>
        </p:txBody>
      </p:sp>
      <p:sp>
        <p:nvSpPr>
          <p:cNvPr id="11267" name="Rectangle 3"/>
          <p:cNvSpPr>
            <a:spLocks noChangeArrowheads="1"/>
          </p:cNvSpPr>
          <p:nvPr/>
        </p:nvSpPr>
        <p:spPr bwMode="auto">
          <a:xfrm>
            <a:off x="11353800" y="2533591"/>
            <a:ext cx="21297900"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2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E. H. </a:t>
            </a:r>
            <a:r>
              <a:rPr kumimoji="0" lang="en-US" sz="4200" b="1" i="1" u="none" strike="noStrike" cap="none" normalizeH="0" baseline="0" dirty="0" err="1" smtClean="0">
                <a:ln>
                  <a:noFill/>
                </a:ln>
                <a:solidFill>
                  <a:srgbClr val="E5E1C5"/>
                </a:solidFill>
                <a:effectLst/>
                <a:latin typeface="Arial" pitchFamily="34" charset="0"/>
                <a:ea typeface="Times New Roman" pitchFamily="18" charset="0"/>
                <a:cs typeface="Arial" pitchFamily="34" charset="0"/>
              </a:rPr>
              <a:t>Helmer</a:t>
            </a:r>
            <a:r>
              <a:rPr kumimoji="0" lang="en-US" sz="4200" b="1" i="1" u="none" strike="noStrike" cap="none" normalizeH="0" baseline="30000" dirty="0" err="1" smtClean="0">
                <a:ln>
                  <a:noFill/>
                </a:ln>
                <a:solidFill>
                  <a:srgbClr val="E5E1C5"/>
                </a:solidFill>
                <a:effectLst/>
                <a:latin typeface="Arial" pitchFamily="34" charset="0"/>
                <a:ea typeface="Times New Roman" pitchFamily="18" charset="0"/>
                <a:cs typeface="Arial" pitchFamily="34" charset="0"/>
              </a:rPr>
              <a:t>a</a:t>
            </a:r>
            <a:r>
              <a:rPr kumimoji="0" lang="en-US" sz="4200" b="1" i="1" u="none" strike="noStrike" cap="none" normalizeH="0" baseline="30000" dirty="0" smtClean="0">
                <a:ln>
                  <a:noFill/>
                </a:ln>
                <a:solidFill>
                  <a:srgbClr val="E5E1C5"/>
                </a:solidFill>
                <a:effectLst/>
                <a:latin typeface="Arial" pitchFamily="34" charset="0"/>
                <a:ea typeface="Times New Roman" pitchFamily="18" charset="0"/>
                <a:cs typeface="Arial" pitchFamily="34" charset="0"/>
              </a:rPr>
              <a:t>,*</a:t>
            </a:r>
            <a:r>
              <a:rPr kumimoji="0" lang="en-US" sz="42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 Thomas S. </a:t>
            </a:r>
            <a:r>
              <a:rPr kumimoji="0" lang="en-US" sz="4200" b="1" i="1" u="none" strike="noStrike" cap="none" normalizeH="0" baseline="0" dirty="0" err="1" smtClean="0">
                <a:ln>
                  <a:noFill/>
                </a:ln>
                <a:solidFill>
                  <a:srgbClr val="E5E1C5"/>
                </a:solidFill>
                <a:effectLst/>
                <a:latin typeface="Arial" pitchFamily="34" charset="0"/>
                <a:ea typeface="Times New Roman" pitchFamily="18" charset="0"/>
                <a:cs typeface="Arial" pitchFamily="34" charset="0"/>
              </a:rPr>
              <a:t>Ruzycki</a:t>
            </a:r>
            <a:r>
              <a:rPr kumimoji="0" lang="en-US" sz="4200" b="1" i="1" u="none" strike="noStrike" cap="none" normalizeH="0" baseline="30000" dirty="0" err="1" smtClean="0">
                <a:ln>
                  <a:noFill/>
                </a:ln>
                <a:solidFill>
                  <a:srgbClr val="E5E1C5"/>
                </a:solidFill>
                <a:effectLst/>
                <a:latin typeface="Arial" pitchFamily="34" charset="0"/>
                <a:ea typeface="Times New Roman" pitchFamily="18" charset="0"/>
                <a:cs typeface="Arial" pitchFamily="34" charset="0"/>
              </a:rPr>
              <a:t>b</a:t>
            </a:r>
            <a:r>
              <a:rPr kumimoji="0" lang="en-US" sz="42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 Joseph M. Wunderle </a:t>
            </a:r>
            <a:r>
              <a:rPr kumimoji="0" lang="en-US" sz="4200" b="1" i="1" u="none" strike="noStrike" cap="none" normalizeH="0" baseline="0" dirty="0" err="1" smtClean="0">
                <a:ln>
                  <a:noFill/>
                </a:ln>
                <a:solidFill>
                  <a:srgbClr val="E5E1C5"/>
                </a:solidFill>
                <a:effectLst/>
                <a:latin typeface="Arial" pitchFamily="34" charset="0"/>
                <a:ea typeface="Times New Roman" pitchFamily="18" charset="0"/>
                <a:cs typeface="Arial" pitchFamily="34" charset="0"/>
              </a:rPr>
              <a:t>Jr.</a:t>
            </a:r>
            <a:r>
              <a:rPr kumimoji="0" lang="en-US" sz="4200" b="1" i="1" u="none" strike="noStrike" cap="none" normalizeH="0" baseline="30000" dirty="0" err="1" smtClean="0">
                <a:ln>
                  <a:noFill/>
                </a:ln>
                <a:solidFill>
                  <a:srgbClr val="E5E1C5"/>
                </a:solidFill>
                <a:effectLst/>
                <a:latin typeface="Arial" pitchFamily="34" charset="0"/>
                <a:ea typeface="Times New Roman" pitchFamily="18" charset="0"/>
                <a:cs typeface="Arial" pitchFamily="34" charset="0"/>
              </a:rPr>
              <a:t>a</a:t>
            </a:r>
            <a:r>
              <a:rPr kumimoji="0" lang="en-US" sz="42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2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 Shannon  </a:t>
            </a:r>
            <a:r>
              <a:rPr kumimoji="0" lang="en-US" sz="4200" b="1" i="1" u="none" strike="noStrike" cap="none" normalizeH="0" baseline="0" dirty="0" err="1" smtClean="0">
                <a:ln>
                  <a:noFill/>
                </a:ln>
                <a:solidFill>
                  <a:srgbClr val="E5E1C5"/>
                </a:solidFill>
                <a:effectLst/>
                <a:latin typeface="Arial" pitchFamily="34" charset="0"/>
                <a:ea typeface="Times New Roman" pitchFamily="18" charset="0"/>
                <a:cs typeface="Arial" pitchFamily="34" charset="0"/>
              </a:rPr>
              <a:t>M.Vogesser</a:t>
            </a:r>
            <a:r>
              <a:rPr kumimoji="0" lang="en-US" sz="4200" b="1" i="1" u="none" strike="noStrike" cap="none" normalizeH="0" baseline="30000" dirty="0" err="1" smtClean="0">
                <a:ln>
                  <a:noFill/>
                </a:ln>
                <a:solidFill>
                  <a:srgbClr val="E5E1C5"/>
                </a:solidFill>
                <a:effectLst/>
                <a:latin typeface="Arial" pitchFamily="34" charset="0"/>
                <a:ea typeface="Times New Roman" pitchFamily="18" charset="0"/>
                <a:cs typeface="Arial" pitchFamily="34" charset="0"/>
              </a:rPr>
              <a:t>b</a:t>
            </a:r>
            <a:r>
              <a:rPr kumimoji="0" lang="en-US" sz="42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a:t>
            </a:r>
            <a:r>
              <a:rPr kumimoji="0" lang="en-US" sz="40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 Bonnie </a:t>
            </a:r>
            <a:r>
              <a:rPr kumimoji="0" lang="en-US" sz="4000" b="1" i="1" u="none" strike="noStrike" cap="none" normalizeH="0" baseline="0" dirty="0" err="1" smtClean="0">
                <a:ln>
                  <a:noFill/>
                </a:ln>
                <a:solidFill>
                  <a:srgbClr val="E5E1C5"/>
                </a:solidFill>
                <a:effectLst/>
                <a:latin typeface="Arial" pitchFamily="34" charset="0"/>
                <a:ea typeface="Times New Roman" pitchFamily="18" charset="0"/>
                <a:cs typeface="Arial" pitchFamily="34" charset="0"/>
              </a:rPr>
              <a:t>Ruefenacht</a:t>
            </a:r>
            <a:r>
              <a:rPr kumimoji="0" lang="en-US" sz="4000" b="1" i="1" u="none" strike="noStrike" cap="none" normalizeH="0" baseline="30000" dirty="0" err="1" smtClean="0">
                <a:ln>
                  <a:noFill/>
                </a:ln>
                <a:solidFill>
                  <a:srgbClr val="E5E1C5"/>
                </a:solidFill>
                <a:effectLst/>
                <a:latin typeface="Arial" pitchFamily="34" charset="0"/>
                <a:ea typeface="Times New Roman" pitchFamily="18" charset="0"/>
                <a:cs typeface="Arial" pitchFamily="34" charset="0"/>
              </a:rPr>
              <a:t>c</a:t>
            </a:r>
            <a:r>
              <a:rPr kumimoji="0" lang="en-US" sz="40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 Charles Kwit</a:t>
            </a:r>
            <a:r>
              <a:rPr kumimoji="0" lang="en-US" sz="4000" b="1" i="1" u="none" strike="noStrike" cap="none" normalizeH="0" baseline="30000" dirty="0" smtClean="0">
                <a:ln>
                  <a:noFill/>
                </a:ln>
                <a:solidFill>
                  <a:srgbClr val="E5E1C5"/>
                </a:solidFill>
                <a:effectLst/>
                <a:latin typeface="Arial" pitchFamily="34" charset="0"/>
                <a:ea typeface="Times New Roman" pitchFamily="18" charset="0"/>
                <a:cs typeface="Arial" pitchFamily="34" charset="0"/>
              </a:rPr>
              <a:t>d,1</a:t>
            </a:r>
            <a:r>
              <a:rPr kumimoji="0" lang="en-US" sz="40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 Thomas J. </a:t>
            </a:r>
            <a:r>
              <a:rPr kumimoji="0" lang="en-US" sz="4000" b="1" i="1" u="none" strike="noStrike" cap="none" normalizeH="0" baseline="0" dirty="0" err="1" smtClean="0">
                <a:ln>
                  <a:noFill/>
                </a:ln>
                <a:solidFill>
                  <a:srgbClr val="E5E1C5"/>
                </a:solidFill>
                <a:effectLst/>
                <a:latin typeface="Arial" pitchFamily="34" charset="0"/>
                <a:ea typeface="Times New Roman" pitchFamily="18" charset="0"/>
                <a:cs typeface="Arial" pitchFamily="34" charset="0"/>
              </a:rPr>
              <a:t>Brandeis</a:t>
            </a:r>
            <a:r>
              <a:rPr kumimoji="0" lang="en-US" sz="4000" b="1" i="1" u="none" strike="noStrike" cap="none" normalizeH="0" baseline="30000" dirty="0" err="1" smtClean="0">
                <a:ln>
                  <a:noFill/>
                </a:ln>
                <a:solidFill>
                  <a:srgbClr val="E5E1C5"/>
                </a:solidFill>
                <a:effectLst/>
                <a:latin typeface="Arial" pitchFamily="34" charset="0"/>
                <a:ea typeface="Times New Roman" pitchFamily="18" charset="0"/>
                <a:cs typeface="Arial" pitchFamily="34" charset="0"/>
              </a:rPr>
              <a:t>e</a:t>
            </a:r>
            <a:r>
              <a:rPr kumimoji="0" lang="en-US" sz="4000" b="1" i="1"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 and David N. </a:t>
            </a:r>
            <a:r>
              <a:rPr kumimoji="0" lang="en-US" sz="4000" b="1" i="1" u="none" strike="noStrike" cap="none" normalizeH="0" baseline="0" dirty="0" err="1" smtClean="0">
                <a:ln>
                  <a:noFill/>
                </a:ln>
                <a:solidFill>
                  <a:srgbClr val="E5E1C5"/>
                </a:solidFill>
                <a:effectLst/>
                <a:latin typeface="Arial" pitchFamily="34" charset="0"/>
                <a:ea typeface="Times New Roman" pitchFamily="18" charset="0"/>
                <a:cs typeface="Arial" pitchFamily="34" charset="0"/>
              </a:rPr>
              <a:t>Ewert</a:t>
            </a:r>
            <a:r>
              <a:rPr kumimoji="0" lang="en-US" sz="4000" b="1" i="1" u="none" strike="noStrike" cap="none" normalizeH="0" baseline="30000" dirty="0" err="1" smtClean="0">
                <a:ln>
                  <a:noFill/>
                </a:ln>
                <a:solidFill>
                  <a:srgbClr val="E5E1C5"/>
                </a:solidFill>
                <a:effectLst/>
                <a:latin typeface="Arial" pitchFamily="34" charset="0"/>
                <a:ea typeface="Times New Roman" pitchFamily="18" charset="0"/>
                <a:cs typeface="Arial" pitchFamily="34" charset="0"/>
              </a:rPr>
              <a:t>f</a:t>
            </a:r>
            <a:endParaRPr kumimoji="0" lang="en-US" sz="4000" b="1" i="0" u="none" strike="noStrike" cap="none" normalizeH="0" baseline="0" dirty="0" smtClean="0">
              <a:ln>
                <a:noFill/>
              </a:ln>
              <a:solidFill>
                <a:srgbClr val="E5E1C5"/>
              </a:solidFill>
              <a:effectLst/>
              <a:latin typeface="Arial" pitchFamily="34" charset="0"/>
              <a:cs typeface="Arial" pitchFamily="34" charset="0"/>
            </a:endParaRPr>
          </a:p>
        </p:txBody>
      </p:sp>
      <p:sp>
        <p:nvSpPr>
          <p:cNvPr id="11268" name="Rectangle 4"/>
          <p:cNvSpPr>
            <a:spLocks noChangeArrowheads="1"/>
          </p:cNvSpPr>
          <p:nvPr/>
        </p:nvSpPr>
        <p:spPr bwMode="auto">
          <a:xfrm>
            <a:off x="13487400" y="4647456"/>
            <a:ext cx="18288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30000" dirty="0" err="1" smtClean="0">
                <a:ln>
                  <a:noFill/>
                </a:ln>
                <a:solidFill>
                  <a:srgbClr val="D4CD9C"/>
                </a:solidFill>
                <a:effectLst/>
                <a:latin typeface="Arial" pitchFamily="34" charset="0"/>
                <a:ea typeface="Times New Roman" pitchFamily="18" charset="0"/>
                <a:cs typeface="Arial" pitchFamily="34" charset="0"/>
              </a:rPr>
              <a:t>a</a:t>
            </a:r>
            <a:r>
              <a:rPr kumimoji="0" lang="en-US" sz="2800" b="0" i="0" u="none" strike="noStrike" cap="none" normalizeH="0" baseline="0" dirty="0" err="1" smtClean="0">
                <a:ln>
                  <a:noFill/>
                </a:ln>
                <a:solidFill>
                  <a:srgbClr val="D4CD9C"/>
                </a:solidFill>
                <a:effectLst/>
                <a:latin typeface="Arial" pitchFamily="34" charset="0"/>
                <a:ea typeface="Times New Roman" pitchFamily="18" charset="0"/>
                <a:cs typeface="Arial" pitchFamily="34" charset="0"/>
              </a:rPr>
              <a:t>International</a:t>
            </a:r>
            <a:r>
              <a:rPr kumimoji="0" lang="en-US" sz="2800" b="0" i="0" u="none" strike="noStrike" cap="none" normalizeH="0" baseline="0" dirty="0" smtClean="0">
                <a:ln>
                  <a:noFill/>
                </a:ln>
                <a:solidFill>
                  <a:srgbClr val="D4CD9C"/>
                </a:solidFill>
                <a:effectLst/>
                <a:latin typeface="Arial" pitchFamily="34" charset="0"/>
                <a:ea typeface="Times New Roman" pitchFamily="18" charset="0"/>
                <a:cs typeface="Arial" pitchFamily="34" charset="0"/>
              </a:rPr>
              <a:t> Institute of Tropical Forestry, USDA Forest Service, Río </a:t>
            </a:r>
            <a:r>
              <a:rPr kumimoji="0" lang="en-US" sz="2800" b="0" i="0" u="none" strike="noStrike" cap="none" normalizeH="0" baseline="0" dirty="0" err="1" smtClean="0">
                <a:ln>
                  <a:noFill/>
                </a:ln>
                <a:solidFill>
                  <a:srgbClr val="D4CD9C"/>
                </a:solidFill>
                <a:effectLst/>
                <a:latin typeface="Arial" pitchFamily="34" charset="0"/>
                <a:ea typeface="Times New Roman" pitchFamily="18" charset="0"/>
                <a:cs typeface="Arial" pitchFamily="34" charset="0"/>
              </a:rPr>
              <a:t>Piedras</a:t>
            </a:r>
            <a:r>
              <a:rPr kumimoji="0" lang="en-US" sz="2800" b="0" i="0" u="none" strike="noStrike" cap="none" normalizeH="0" baseline="0" dirty="0" smtClean="0">
                <a:ln>
                  <a:noFill/>
                </a:ln>
                <a:solidFill>
                  <a:srgbClr val="D4CD9C"/>
                </a:solidFill>
                <a:effectLst/>
                <a:latin typeface="Arial" pitchFamily="34" charset="0"/>
                <a:ea typeface="Times New Roman" pitchFamily="18" charset="0"/>
                <a:cs typeface="Arial" pitchFamily="34" charset="0"/>
              </a:rPr>
              <a:t>, PR 00926; </a:t>
            </a:r>
            <a:r>
              <a:rPr kumimoji="0" lang="en-US" sz="2800" b="0" i="0" u="none" strike="noStrike" cap="none" normalizeH="0" baseline="30000" dirty="0" err="1" smtClean="0">
                <a:ln>
                  <a:noFill/>
                </a:ln>
                <a:solidFill>
                  <a:srgbClr val="D4CD9C"/>
                </a:solidFill>
                <a:effectLst/>
                <a:latin typeface="Arial" pitchFamily="34" charset="0"/>
                <a:ea typeface="Times New Roman" pitchFamily="18" charset="0"/>
                <a:cs typeface="Arial" pitchFamily="34" charset="0"/>
              </a:rPr>
              <a:t>b</a:t>
            </a:r>
            <a:r>
              <a:rPr kumimoji="0" lang="en-US" sz="2800" b="0" i="0" u="none" strike="noStrike" cap="none" normalizeH="0" baseline="0" dirty="0" err="1" smtClean="0">
                <a:ln>
                  <a:noFill/>
                </a:ln>
                <a:solidFill>
                  <a:srgbClr val="D4CD9C"/>
                </a:solidFill>
                <a:effectLst/>
                <a:latin typeface="Arial" pitchFamily="34" charset="0"/>
                <a:ea typeface="Times New Roman" pitchFamily="18" charset="0"/>
                <a:cs typeface="Arial" pitchFamily="34" charset="0"/>
              </a:rPr>
              <a:t>Center</a:t>
            </a:r>
            <a:r>
              <a:rPr kumimoji="0" lang="en-US" sz="2800" b="0" i="0" u="none" strike="noStrike" cap="none" normalizeH="0" baseline="0" dirty="0" smtClean="0">
                <a:ln>
                  <a:noFill/>
                </a:ln>
                <a:solidFill>
                  <a:srgbClr val="D4CD9C"/>
                </a:solidFill>
                <a:effectLst/>
                <a:latin typeface="Arial" pitchFamily="34" charset="0"/>
                <a:ea typeface="Times New Roman" pitchFamily="18" charset="0"/>
                <a:cs typeface="Arial" pitchFamily="34" charset="0"/>
              </a:rPr>
              <a:t> for Environmental Management of Military Lands, Colorado State University, Fort Collins, CO 80523; </a:t>
            </a:r>
            <a:r>
              <a:rPr kumimoji="0" lang="en-US" sz="2800" b="0" i="0" u="none" strike="noStrike" cap="none" normalizeH="0" baseline="30000" dirty="0" err="1" smtClean="0">
                <a:ln>
                  <a:noFill/>
                </a:ln>
                <a:solidFill>
                  <a:srgbClr val="D4CD9C"/>
                </a:solidFill>
                <a:effectLst/>
                <a:latin typeface="Arial" pitchFamily="34" charset="0"/>
                <a:ea typeface="Times New Roman" pitchFamily="18" charset="0"/>
                <a:cs typeface="Arial" pitchFamily="34" charset="0"/>
              </a:rPr>
              <a:t>c</a:t>
            </a:r>
            <a:r>
              <a:rPr kumimoji="0" lang="en-US" sz="2800" b="0" i="0" u="none" strike="noStrike" cap="none" normalizeH="0" baseline="0" dirty="0" err="1" smtClean="0">
                <a:ln>
                  <a:noFill/>
                </a:ln>
                <a:solidFill>
                  <a:srgbClr val="D4CD9C"/>
                </a:solidFill>
                <a:effectLst/>
                <a:latin typeface="Arial" pitchFamily="34" charset="0"/>
                <a:ea typeface="Times New Roman" pitchFamily="18" charset="0"/>
                <a:cs typeface="Arial" pitchFamily="34" charset="0"/>
              </a:rPr>
              <a:t>Remote</a:t>
            </a:r>
            <a:r>
              <a:rPr kumimoji="0" lang="en-US" sz="2800" b="0" i="0" u="none" strike="noStrike" cap="none" normalizeH="0" baseline="0" dirty="0" smtClean="0">
                <a:ln>
                  <a:noFill/>
                </a:ln>
                <a:solidFill>
                  <a:srgbClr val="D4CD9C"/>
                </a:solidFill>
                <a:effectLst/>
                <a:latin typeface="Arial" pitchFamily="34" charset="0"/>
                <a:ea typeface="Times New Roman" pitchFamily="18" charset="0"/>
                <a:cs typeface="Arial" pitchFamily="34" charset="0"/>
              </a:rPr>
              <a:t> Sensing Applications Center, USDA Forest Service, Salt Lake City, UT 84119; </a:t>
            </a:r>
            <a:r>
              <a:rPr kumimoji="0" lang="en-US" sz="2800" b="0" i="0" u="none" strike="noStrike" cap="none" normalizeH="0" baseline="30000" dirty="0" err="1" smtClean="0">
                <a:ln>
                  <a:noFill/>
                </a:ln>
                <a:solidFill>
                  <a:srgbClr val="D4CD9C"/>
                </a:solidFill>
                <a:effectLst/>
                <a:latin typeface="Arial" pitchFamily="34" charset="0"/>
                <a:ea typeface="Times New Roman" pitchFamily="18" charset="0"/>
                <a:cs typeface="Arial" pitchFamily="34" charset="0"/>
              </a:rPr>
              <a:t>d</a:t>
            </a:r>
            <a:r>
              <a:rPr kumimoji="0" lang="en-US" sz="2800" b="0" i="0" u="none" strike="noStrike" cap="none" normalizeH="0" baseline="0" dirty="0" err="1" smtClean="0">
                <a:ln>
                  <a:noFill/>
                </a:ln>
                <a:solidFill>
                  <a:srgbClr val="D4CD9C"/>
                </a:solidFill>
                <a:effectLst/>
                <a:latin typeface="Arial" pitchFamily="34" charset="0"/>
                <a:ea typeface="Times New Roman" pitchFamily="18" charset="0"/>
                <a:cs typeface="Arial" pitchFamily="34" charset="0"/>
              </a:rPr>
              <a:t>Department</a:t>
            </a:r>
            <a:r>
              <a:rPr kumimoji="0" lang="en-US" sz="2800" b="0" i="0" u="none" strike="noStrike" cap="none" normalizeH="0" baseline="0" dirty="0" smtClean="0">
                <a:ln>
                  <a:noFill/>
                </a:ln>
                <a:solidFill>
                  <a:srgbClr val="D4CD9C"/>
                </a:solidFill>
                <a:effectLst/>
                <a:latin typeface="Arial" pitchFamily="34" charset="0"/>
                <a:ea typeface="Times New Roman" pitchFamily="18" charset="0"/>
                <a:cs typeface="Arial" pitchFamily="34" charset="0"/>
              </a:rPr>
              <a:t> of Plant Sciences, University of Tennessee, Knoxville, TN 37996; </a:t>
            </a:r>
            <a:r>
              <a:rPr kumimoji="0" lang="en-US" sz="2800" b="0" i="0" u="none" strike="noStrike" cap="none" normalizeH="0" baseline="30000" dirty="0" err="1" smtClean="0">
                <a:ln>
                  <a:noFill/>
                </a:ln>
                <a:solidFill>
                  <a:srgbClr val="D4CD9C"/>
                </a:solidFill>
                <a:effectLst/>
                <a:latin typeface="Arial" pitchFamily="34" charset="0"/>
                <a:ea typeface="Times New Roman" pitchFamily="18" charset="0"/>
                <a:cs typeface="Arial" pitchFamily="34" charset="0"/>
              </a:rPr>
              <a:t>e</a:t>
            </a:r>
            <a:r>
              <a:rPr kumimoji="0" lang="en-US" sz="2800" b="0" i="0" u="none" strike="noStrike" cap="none" normalizeH="0" baseline="0" dirty="0" err="1" smtClean="0">
                <a:ln>
                  <a:noFill/>
                </a:ln>
                <a:solidFill>
                  <a:srgbClr val="D4CD9C"/>
                </a:solidFill>
                <a:effectLst/>
                <a:latin typeface="Arial" pitchFamily="34" charset="0"/>
                <a:ea typeface="Times New Roman" pitchFamily="18" charset="0"/>
                <a:cs typeface="Arial" pitchFamily="34" charset="0"/>
              </a:rPr>
              <a:t>Southern</a:t>
            </a:r>
            <a:r>
              <a:rPr kumimoji="0" lang="en-US" sz="2800" b="0" i="0" u="none" strike="noStrike" cap="none" normalizeH="0" baseline="0" dirty="0" smtClean="0">
                <a:ln>
                  <a:noFill/>
                </a:ln>
                <a:solidFill>
                  <a:srgbClr val="D4CD9C"/>
                </a:solidFill>
                <a:effectLst/>
                <a:latin typeface="Arial" pitchFamily="34" charset="0"/>
                <a:ea typeface="Times New Roman" pitchFamily="18" charset="0"/>
                <a:cs typeface="Arial" pitchFamily="34" charset="0"/>
              </a:rPr>
              <a:t> Research </a:t>
            </a:r>
            <a:r>
              <a:rPr kumimoji="0" lang="en-US" sz="2800" b="0" i="0" u="none" strike="noStrike" cap="none" normalizeH="0" baseline="0" dirty="0" smtClean="0">
                <a:ln>
                  <a:noFill/>
                </a:ln>
                <a:solidFill>
                  <a:srgbClr val="CEC68C"/>
                </a:solidFill>
                <a:effectLst/>
                <a:latin typeface="Arial" pitchFamily="34" charset="0"/>
                <a:ea typeface="Times New Roman" pitchFamily="18" charset="0"/>
                <a:cs typeface="Arial" pitchFamily="34" charset="0"/>
              </a:rPr>
              <a:t>Station, USDA Forest Service, Knoxville, TN  37919; </a:t>
            </a:r>
            <a:r>
              <a:rPr kumimoji="0" lang="en-US" sz="2800" b="0" i="0" u="none" strike="noStrike" cap="none" normalizeH="0" baseline="30000" dirty="0" err="1" smtClean="0">
                <a:ln>
                  <a:noFill/>
                </a:ln>
                <a:solidFill>
                  <a:srgbClr val="CEC68C"/>
                </a:solidFill>
                <a:effectLst/>
                <a:latin typeface="Arial" pitchFamily="34" charset="0"/>
                <a:ea typeface="Times New Roman" pitchFamily="18" charset="0"/>
                <a:cs typeface="Arial" pitchFamily="34" charset="0"/>
              </a:rPr>
              <a:t>f</a:t>
            </a:r>
            <a:r>
              <a:rPr kumimoji="0" lang="en-US" sz="2800" b="0" i="0" u="none" strike="noStrike" cap="none" normalizeH="0" baseline="0" dirty="0" err="1" smtClean="0">
                <a:ln>
                  <a:noFill/>
                </a:ln>
                <a:solidFill>
                  <a:srgbClr val="CEC68C"/>
                </a:solidFill>
                <a:effectLst/>
                <a:latin typeface="Arial" pitchFamily="34" charset="0"/>
                <a:ea typeface="Times New Roman" pitchFamily="18" charset="0"/>
                <a:cs typeface="Arial" pitchFamily="34" charset="0"/>
              </a:rPr>
              <a:t>The</a:t>
            </a:r>
            <a:r>
              <a:rPr kumimoji="0" lang="en-US" sz="2800" b="0" i="0" u="none" strike="noStrike" cap="none" normalizeH="0" baseline="0" dirty="0" smtClean="0">
                <a:ln>
                  <a:noFill/>
                </a:ln>
                <a:solidFill>
                  <a:srgbClr val="CEC68C"/>
                </a:solidFill>
                <a:effectLst/>
                <a:latin typeface="Arial" pitchFamily="34" charset="0"/>
                <a:ea typeface="Times New Roman" pitchFamily="18" charset="0"/>
                <a:cs typeface="Arial" pitchFamily="34" charset="0"/>
              </a:rPr>
              <a:t> Nature Conservancy, Lansing, MI 48906; </a:t>
            </a:r>
            <a:r>
              <a:rPr kumimoji="0" lang="en-US" sz="2800" b="0" i="0" u="none" strike="noStrike" cap="none" normalizeH="0" baseline="30000" dirty="0" smtClean="0">
                <a:ln>
                  <a:noFill/>
                </a:ln>
                <a:solidFill>
                  <a:srgbClr val="CEC68C"/>
                </a:solidFill>
                <a:effectLst/>
                <a:latin typeface="Arial" pitchFamily="34" charset="0"/>
                <a:ea typeface="Times New Roman" pitchFamily="18" charset="0"/>
                <a:cs typeface="Arial" pitchFamily="34" charset="0"/>
              </a:rPr>
              <a:t>*</a:t>
            </a:r>
            <a:r>
              <a:rPr kumimoji="0" lang="en-US" sz="2800" b="0" i="0" u="none" strike="noStrike" cap="none" normalizeH="0" baseline="0" dirty="0" smtClean="0">
                <a:ln>
                  <a:noFill/>
                </a:ln>
                <a:solidFill>
                  <a:srgbClr val="CEC68C"/>
                </a:solidFill>
                <a:effectLst/>
                <a:latin typeface="Arial" pitchFamily="34" charset="0"/>
                <a:ea typeface="Times New Roman" pitchFamily="18" charset="0"/>
                <a:cs typeface="Arial" pitchFamily="34" charset="0"/>
              </a:rPr>
              <a:t>Email address: </a:t>
            </a:r>
            <a:r>
              <a:rPr kumimoji="0" lang="en-US" sz="2800" b="0" i="0" u="none" strike="noStrike" cap="none" normalizeH="0" baseline="0" dirty="0" smtClean="0">
                <a:ln>
                  <a:noFill/>
                </a:ln>
                <a:solidFill>
                  <a:srgbClr val="CEC68C"/>
                </a:solidFill>
                <a:effectLst/>
                <a:latin typeface="Arial" pitchFamily="34" charset="0"/>
                <a:ea typeface="Times New Roman" pitchFamily="18" charset="0"/>
                <a:cs typeface="Arial" pitchFamily="34" charset="0"/>
                <a:hlinkClick r:id="rId8"/>
              </a:rPr>
              <a:t>ehelmer@fs.fed.us</a:t>
            </a:r>
            <a:r>
              <a:rPr kumimoji="0" lang="en-US" sz="2800" b="0" i="0" u="none" strike="noStrike" cap="none" normalizeH="0" baseline="0" dirty="0" smtClean="0">
                <a:ln>
                  <a:noFill/>
                </a:ln>
                <a:solidFill>
                  <a:srgbClr val="CEC68C"/>
                </a:solidFill>
                <a:effectLst/>
                <a:latin typeface="Arial" pitchFamily="34" charset="0"/>
                <a:ea typeface="Times New Roman" pitchFamily="18" charset="0"/>
                <a:cs typeface="Arial" pitchFamily="34" charset="0"/>
              </a:rPr>
              <a:t> </a:t>
            </a:r>
            <a:r>
              <a:rPr kumimoji="0" lang="en-US" sz="2800" b="0" i="0" u="none" strike="noStrike" cap="none" normalizeH="0" baseline="0" dirty="0" smtClean="0">
                <a:ln>
                  <a:noFill/>
                </a:ln>
                <a:solidFill>
                  <a:srgbClr val="D4CD9C"/>
                </a:solidFill>
                <a:effectLst/>
                <a:latin typeface="Arial" pitchFamily="34" charset="0"/>
                <a:ea typeface="Times New Roman" pitchFamily="18" charset="0"/>
                <a:cs typeface="Arial" pitchFamily="34" charset="0"/>
              </a:rPr>
              <a:t>(E.H. </a:t>
            </a:r>
            <a:r>
              <a:rPr kumimoji="0" lang="en-US" sz="2800" b="0" i="0" u="none" strike="noStrike" cap="none" normalizeH="0" baseline="0" dirty="0" err="1" smtClean="0">
                <a:ln>
                  <a:noFill/>
                </a:ln>
                <a:solidFill>
                  <a:srgbClr val="D4CD9C"/>
                </a:solidFill>
                <a:effectLst/>
                <a:latin typeface="Arial" pitchFamily="34" charset="0"/>
                <a:ea typeface="Times New Roman" pitchFamily="18" charset="0"/>
                <a:cs typeface="Arial" pitchFamily="34" charset="0"/>
              </a:rPr>
              <a:t>Helmer</a:t>
            </a:r>
            <a:r>
              <a:rPr kumimoji="0" lang="en-US" sz="2800" b="0" i="0" u="none" strike="noStrike" cap="none" normalizeH="0" baseline="0" dirty="0" smtClean="0">
                <a:ln>
                  <a:noFill/>
                </a:ln>
                <a:solidFill>
                  <a:srgbClr val="D4CD9C"/>
                </a:solidFill>
                <a:effectLst/>
                <a:latin typeface="Arial" pitchFamily="34" charset="0"/>
                <a:ea typeface="Times New Roman" pitchFamily="18" charset="0"/>
                <a:cs typeface="Arial" pitchFamily="34" charset="0"/>
              </a:rPr>
              <a:t>).</a:t>
            </a:r>
            <a:endParaRPr kumimoji="0" lang="en-US" sz="2800" b="0" i="0" u="none" strike="noStrike" cap="none" normalizeH="0" baseline="0" dirty="0" smtClean="0">
              <a:ln>
                <a:noFill/>
              </a:ln>
              <a:solidFill>
                <a:srgbClr val="D4CD9C"/>
              </a:solidFill>
              <a:effectLst/>
              <a:latin typeface="Arial" pitchFamily="34" charset="0"/>
              <a:cs typeface="Arial" pitchFamily="34" charset="0"/>
            </a:endParaRPr>
          </a:p>
        </p:txBody>
      </p:sp>
      <p:sp>
        <p:nvSpPr>
          <p:cNvPr id="11270" name="Rectangle 6"/>
          <p:cNvSpPr>
            <a:spLocks noChangeArrowheads="1"/>
          </p:cNvSpPr>
          <p:nvPr/>
        </p:nvSpPr>
        <p:spPr bwMode="auto">
          <a:xfrm>
            <a:off x="10325100" y="17673232"/>
            <a:ext cx="23279100" cy="5663089"/>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spcBef>
                <a:spcPct val="0"/>
              </a:spcBef>
              <a:spcAft>
                <a:spcPct val="0"/>
              </a:spcAft>
              <a:buClr>
                <a:srgbClr val="D08A44"/>
              </a:buClr>
              <a:buSzPct val="150000"/>
              <a:tabLst/>
            </a:pPr>
            <a:r>
              <a:rPr kumimoji="0" lang="en-US" sz="4400" b="1" i="0" u="none" strike="noStrike" cap="none" normalizeH="0" baseline="0" dirty="0" smtClean="0">
                <a:ln>
                  <a:noFill/>
                </a:ln>
                <a:solidFill>
                  <a:srgbClr val="DFDAB7"/>
                </a:solidFill>
                <a:effectLst/>
                <a:latin typeface="Arial" pitchFamily="34" charset="0"/>
                <a:ea typeface="Times New Roman" pitchFamily="18" charset="0"/>
                <a:cs typeface="Arial" pitchFamily="34" charset="0"/>
              </a:rPr>
              <a:t>Results and Conclusions</a:t>
            </a:r>
          </a:p>
          <a:p>
            <a:pPr marL="457200" lvl="0" indent="-457200">
              <a:buClr>
                <a:srgbClr val="DAA36C"/>
              </a:buClr>
              <a:buSzPct val="150000"/>
              <a:buFont typeface="Arial" pitchFamily="34" charset="0"/>
              <a:buChar char="•"/>
            </a:pPr>
            <a:r>
              <a:rPr lang="en-US" sz="3600" dirty="0" smtClean="0">
                <a:solidFill>
                  <a:schemeClr val="bg1"/>
                </a:solidFill>
                <a:latin typeface="Arial" pitchFamily="34" charset="0"/>
                <a:cs typeface="Arial" pitchFamily="34" charset="0"/>
              </a:rPr>
              <a:t>Tropical dry forest height, foliage height profiles, and disturbance type and age can be mapped with a time series of gap-filled Landsat and ALI imagery (Figures 6-7), substituting time for vertical canopy space.</a:t>
            </a:r>
          </a:p>
          <a:p>
            <a:pPr marL="457200" lvl="0" indent="-457200">
              <a:buClr>
                <a:srgbClr val="DAA36C"/>
              </a:buClr>
              <a:buSzPct val="150000"/>
              <a:buFont typeface="Arial" pitchFamily="34" charset="0"/>
              <a:buChar char="•"/>
            </a:pPr>
            <a:r>
              <a:rPr lang="en-US" sz="3600" dirty="0" smtClean="0">
                <a:solidFill>
                  <a:schemeClr val="bg1"/>
                </a:solidFill>
                <a:latin typeface="Arial" pitchFamily="34" charset="0"/>
                <a:cs typeface="Arial" pitchFamily="34" charset="0"/>
              </a:rPr>
              <a:t>The Landsat time series and recent ALI imagery were both critical to accurately mapping forest height; the ALI successor, </a:t>
            </a:r>
            <a:r>
              <a:rPr lang="en-US" sz="3600" dirty="0" err="1" smtClean="0">
                <a:solidFill>
                  <a:schemeClr val="bg1"/>
                </a:solidFill>
                <a:latin typeface="Arial" pitchFamily="34" charset="0"/>
                <a:cs typeface="Arial" pitchFamily="34" charset="0"/>
              </a:rPr>
              <a:t>OLI</a:t>
            </a:r>
            <a:r>
              <a:rPr lang="en-US" sz="3600" dirty="0" smtClean="0">
                <a:solidFill>
                  <a:schemeClr val="bg1"/>
                </a:solidFill>
                <a:latin typeface="Arial" pitchFamily="34" charset="0"/>
                <a:cs typeface="Arial" pitchFamily="34" charset="0"/>
              </a:rPr>
              <a:t> (on Landsat 8) will improve forest structure mapping. </a:t>
            </a:r>
          </a:p>
          <a:p>
            <a:pPr marL="457200" lvl="0" indent="-457200">
              <a:buClr>
                <a:srgbClr val="DAA36C"/>
              </a:buClr>
              <a:buSzPct val="150000"/>
              <a:buFont typeface="Arial" pitchFamily="34" charset="0"/>
              <a:buChar char="•"/>
            </a:pPr>
            <a:r>
              <a:rPr lang="en-US" sz="3600" dirty="0" smtClean="0">
                <a:solidFill>
                  <a:schemeClr val="bg1"/>
                </a:solidFill>
                <a:latin typeface="Arial" pitchFamily="34" charset="0"/>
                <a:cs typeface="Arial" pitchFamily="34" charset="0"/>
              </a:rPr>
              <a:t>Principal component analysis illustrated the relationships between forest disturbance type, vertical structure, and woody species composition (Figure 8).</a:t>
            </a:r>
          </a:p>
          <a:p>
            <a:pPr marL="457200" lvl="0" indent="-457200">
              <a:buClr>
                <a:srgbClr val="DAA36C"/>
              </a:buClr>
              <a:buSzPct val="150000"/>
              <a:buFont typeface="Arial" pitchFamily="34" charset="0"/>
              <a:buChar char="•"/>
            </a:pPr>
            <a:r>
              <a:rPr lang="en-US" sz="3600" dirty="0" smtClean="0">
                <a:solidFill>
                  <a:schemeClr val="bg1"/>
                </a:solidFill>
                <a:latin typeface="Arial" pitchFamily="34" charset="0"/>
                <a:cs typeface="Arial" pitchFamily="34" charset="0"/>
              </a:rPr>
              <a:t>By far the largest single forest disturbance event was escaped fire, likely fueled by downed wood after Hurricane Floyd (1999) (Figure 9).</a:t>
            </a:r>
          </a:p>
          <a:p>
            <a:pPr marL="0" marR="0" lvl="0" indent="0" algn="l" defTabSz="914400" rtl="0" eaLnBrk="0" fontAlgn="base" latinLnBrk="0" hangingPunct="0">
              <a:spcBef>
                <a:spcPct val="0"/>
              </a:spcBef>
              <a:spcAft>
                <a:spcPct val="0"/>
              </a:spcAft>
              <a:buClr>
                <a:srgbClr val="D08A44"/>
              </a:buClr>
              <a:buSzPct val="150000"/>
              <a:buFont typeface="Arial" pitchFamily="34" charset="0"/>
              <a:buChar char="•"/>
              <a:tabLst/>
            </a:pPr>
            <a:endParaRPr kumimoji="0" lang="en-US" sz="3600" b="0" i="0" u="none" strike="noStrike" cap="none" normalizeH="0" baseline="0" dirty="0" smtClean="0">
              <a:ln>
                <a:noFill/>
              </a:ln>
              <a:solidFill>
                <a:schemeClr val="bg1"/>
              </a:solidFill>
              <a:effectLst/>
              <a:latin typeface="Arial" pitchFamily="34" charset="0"/>
              <a:cs typeface="Arial" pitchFamily="34" charset="0"/>
            </a:endParaRPr>
          </a:p>
        </p:txBody>
      </p:sp>
      <p:sp>
        <p:nvSpPr>
          <p:cNvPr id="11271" name="Rectangle 7"/>
          <p:cNvSpPr>
            <a:spLocks noChangeArrowheads="1"/>
          </p:cNvSpPr>
          <p:nvPr/>
        </p:nvSpPr>
        <p:spPr bwMode="auto">
          <a:xfrm>
            <a:off x="33234923" y="25122065"/>
            <a:ext cx="9818077" cy="67864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ts val="2900"/>
              </a:lnSpc>
              <a:spcBef>
                <a:spcPct val="0"/>
              </a:spcBef>
              <a:spcAft>
                <a:spcPct val="0"/>
              </a:spcAft>
              <a:buClrTx/>
              <a:buSzTx/>
              <a:buFontTx/>
              <a:buNone/>
              <a:tabLst/>
            </a:pPr>
            <a:r>
              <a:rPr kumimoji="0" lang="en-US" sz="2800" b="1" i="0" u="none" strike="noStrike" cap="none" normalizeH="0" baseline="0" dirty="0" smtClean="0">
                <a:ln>
                  <a:noFill/>
                </a:ln>
                <a:solidFill>
                  <a:srgbClr val="E5E1C5"/>
                </a:solidFill>
                <a:effectLst/>
                <a:latin typeface="Arial" pitchFamily="34" charset="0"/>
                <a:ea typeface="Times New Roman" pitchFamily="18" charset="0"/>
                <a:cs typeface="Arial" pitchFamily="34" charset="0"/>
              </a:rPr>
              <a:t>References</a:t>
            </a:r>
          </a:p>
          <a:p>
            <a:pPr marL="0" marR="0" lvl="0" indent="-274320" algn="l" defTabSz="914400" rtl="0" eaLnBrk="1" fontAlgn="base" latinLnBrk="0" hangingPunct="1">
              <a:lnSpc>
                <a:spcPts val="2900"/>
              </a:lnSpc>
              <a:spcBef>
                <a:spcPct val="0"/>
              </a:spcBef>
              <a:spcAft>
                <a:spcPct val="0"/>
              </a:spcAft>
              <a:buClrTx/>
              <a:buSzTx/>
              <a:tabLst/>
            </a:pPr>
            <a:endParaRPr kumimoji="0" lang="en-US" sz="2200" b="0" i="0" u="none" strike="noStrike" cap="none" normalizeH="0" baseline="0" dirty="0" smtClean="0">
              <a:ln>
                <a:noFill/>
              </a:ln>
              <a:effectLst/>
              <a:latin typeface="Arial" pitchFamily="34" charset="0"/>
              <a:cs typeface="Arial" pitchFamily="34" charset="0"/>
            </a:endParaRPr>
          </a:p>
          <a:p>
            <a:pPr marR="0" lvl="0" indent="-274320" algn="l" defTabSz="914400" rtl="0" eaLnBrk="0" fontAlgn="base" latinLnBrk="0" hangingPunct="0">
              <a:lnSpc>
                <a:spcPts val="2900"/>
              </a:lnSpc>
              <a:spcBef>
                <a:spcPct val="0"/>
              </a:spcBef>
              <a:spcAft>
                <a:spcPct val="0"/>
              </a:spcAft>
              <a:buClr>
                <a:srgbClr val="9A6026"/>
              </a:buClr>
              <a:buSzPct val="150000"/>
              <a:buFont typeface="Arial" pitchFamily="34" charset="0"/>
              <a:buChar char="•"/>
              <a:tabLst/>
            </a:pP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Helmer, E.H., &amp; Ruefenacht, B. (2005). Cloud-free satellite image mosaics with regression trees and histogram matching. Photogrammetric Engineering and Remote Sensing, 71, 1079-1089</a:t>
            </a:r>
          </a:p>
          <a:p>
            <a:pPr marR="0" lvl="0" indent="-274320" algn="l" defTabSz="914400" rtl="0" eaLnBrk="0" fontAlgn="base" latinLnBrk="0" hangingPunct="0">
              <a:lnSpc>
                <a:spcPts val="2900"/>
              </a:lnSpc>
              <a:spcBef>
                <a:spcPct val="0"/>
              </a:spcBef>
              <a:spcAft>
                <a:spcPct val="0"/>
              </a:spcAft>
              <a:buClr>
                <a:srgbClr val="9A6026"/>
              </a:buClr>
              <a:buSzPct val="150000"/>
              <a:buFont typeface="Arial" pitchFamily="34" charset="0"/>
              <a:buChar char="•"/>
              <a:tabLst/>
            </a:pP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Helmer, E.H, T.S.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Ruzycki</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J.M.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Wunderle</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Jr., S.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Vogesser</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B.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Ruefenacht</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C.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Kwit</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T.J. Brandeis and D.N.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Ewert</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2010. Mapping tropical dry forest height, foliage height profiles and disturbance type and age with a time series of cloud-cleared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Landsat</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and ALI image mosaics to characterize avian habitat. </a:t>
            </a:r>
            <a:r>
              <a:rPr kumimoji="0" lang="en-US" sz="2200" b="0" i="1" u="none" strike="noStrike" cap="none" normalizeH="0" baseline="0" dirty="0" smtClean="0">
                <a:ln>
                  <a:noFill/>
                </a:ln>
                <a:effectLst/>
                <a:latin typeface="Arial" pitchFamily="34" charset="0"/>
                <a:ea typeface="Times New Roman" pitchFamily="18" charset="0"/>
                <a:cs typeface="Arial" pitchFamily="34" charset="0"/>
              </a:rPr>
              <a:t>Remote Sensing of Environment</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114:2457-2473.</a:t>
            </a:r>
            <a:endParaRPr kumimoji="0" lang="en-US" sz="2200" b="0" i="0" u="none" strike="noStrike" cap="none" normalizeH="0" baseline="0" dirty="0" smtClean="0">
              <a:ln>
                <a:noFill/>
              </a:ln>
              <a:effectLst/>
              <a:latin typeface="Arial" pitchFamily="34" charset="0"/>
              <a:cs typeface="Arial" pitchFamily="34" charset="0"/>
            </a:endParaRPr>
          </a:p>
          <a:p>
            <a:pPr marL="91440" marR="0" lvl="0" indent="-274320" algn="l" defTabSz="914400" rtl="0" eaLnBrk="0" fontAlgn="base" latinLnBrk="0" hangingPunct="0">
              <a:lnSpc>
                <a:spcPts val="2900"/>
              </a:lnSpc>
              <a:spcBef>
                <a:spcPct val="0"/>
              </a:spcBef>
              <a:spcAft>
                <a:spcPct val="0"/>
              </a:spcAft>
              <a:buClr>
                <a:srgbClr val="9A6026"/>
              </a:buClr>
              <a:buSzPct val="150000"/>
              <a:buFont typeface="Arial" pitchFamily="34" charset="0"/>
              <a:buChar char="•"/>
              <a:tabLst/>
            </a:pP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Johnston, D.W., &amp;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Odum</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E.P. (1956). Breeding Bird Populations in Relation to Plant Succession on the Piedmont of Georgia. Ecology, 37, 50-62</a:t>
            </a:r>
            <a:endParaRPr kumimoji="0" lang="en-US" sz="2200" b="0" i="0" u="none" strike="noStrike" cap="none" normalizeH="0" baseline="0" dirty="0" smtClean="0">
              <a:ln>
                <a:noFill/>
              </a:ln>
              <a:effectLst/>
              <a:latin typeface="Arial" pitchFamily="34" charset="0"/>
              <a:cs typeface="Arial" pitchFamily="34" charset="0"/>
            </a:endParaRPr>
          </a:p>
          <a:p>
            <a:pPr marR="0" lvl="0" indent="-274320" algn="l" defTabSz="914400" rtl="0" eaLnBrk="0" fontAlgn="base" latinLnBrk="0" hangingPunct="0">
              <a:lnSpc>
                <a:spcPts val="2900"/>
              </a:lnSpc>
              <a:spcBef>
                <a:spcPct val="0"/>
              </a:spcBef>
              <a:spcAft>
                <a:spcPct val="0"/>
              </a:spcAft>
              <a:buClr>
                <a:srgbClr val="9A6026"/>
              </a:buClr>
              <a:buSzPct val="150000"/>
              <a:buFont typeface="Arial" pitchFamily="34" charset="0"/>
              <a:buChar char="•"/>
              <a:tabLst/>
            </a:pP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MacArthur, R.H. (1958). Population ecology of some warblers of Northeastern Coniferous Forests. Ecology, 39, 599-619</a:t>
            </a:r>
            <a:endParaRPr kumimoji="0" lang="en-US" sz="2200" b="0" i="0" u="none" strike="noStrike" cap="none" normalizeH="0" baseline="0" dirty="0" smtClean="0">
              <a:ln>
                <a:noFill/>
              </a:ln>
              <a:effectLst/>
              <a:latin typeface="Arial" pitchFamily="34" charset="0"/>
              <a:cs typeface="Arial" pitchFamily="34" charset="0"/>
            </a:endParaRPr>
          </a:p>
          <a:p>
            <a:pPr marR="0" lvl="0" indent="-274320" algn="l" defTabSz="914400" rtl="0" eaLnBrk="0" fontAlgn="base" latinLnBrk="0" hangingPunct="0">
              <a:lnSpc>
                <a:spcPts val="2900"/>
              </a:lnSpc>
              <a:spcBef>
                <a:spcPct val="0"/>
              </a:spcBef>
              <a:spcAft>
                <a:spcPct val="0"/>
              </a:spcAft>
              <a:buClr>
                <a:srgbClr val="9A6026"/>
              </a:buClr>
              <a:buSzPct val="150000"/>
              <a:buFont typeface="Arial" pitchFamily="34" charset="0"/>
              <a:buChar char="•"/>
              <a:tabLst/>
            </a:pP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Wunderle</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J.M.J., Currie, D.,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Helmer</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E.H.,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Ewert</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D.N., White, J.D.,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Ruzycki</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T.S.,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Parresol</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B., &amp;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Kwit</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C. (2010).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Kirtand's</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warblers in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anthropogenically</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disturbed early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successional</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habitats on </a:t>
            </a:r>
            <a:r>
              <a:rPr kumimoji="0" lang="en-US" sz="2200" b="0" i="0" u="none" strike="noStrike" cap="none" normalizeH="0" baseline="0" dirty="0" err="1" smtClean="0">
                <a:ln>
                  <a:noFill/>
                </a:ln>
                <a:effectLst/>
                <a:latin typeface="Arial" pitchFamily="34" charset="0"/>
                <a:ea typeface="Times New Roman" pitchFamily="18" charset="0"/>
                <a:cs typeface="Arial" pitchFamily="34" charset="0"/>
              </a:rPr>
              <a:t>Eleuthera</a:t>
            </a:r>
            <a:r>
              <a:rPr kumimoji="0" lang="en-US" sz="2200" b="0" i="0" u="none" strike="noStrike" cap="none" normalizeH="0" baseline="0" dirty="0" smtClean="0">
                <a:ln>
                  <a:noFill/>
                </a:ln>
                <a:effectLst/>
                <a:latin typeface="Arial" pitchFamily="34" charset="0"/>
                <a:ea typeface="Times New Roman" pitchFamily="18" charset="0"/>
                <a:cs typeface="Arial" pitchFamily="34" charset="0"/>
              </a:rPr>
              <a:t>, The Bahamas. The Condor, 112, 123–137</a:t>
            </a:r>
            <a:endParaRPr kumimoji="0" lang="en-US" sz="2200" b="0" i="0" u="none" strike="noStrike" cap="none" normalizeH="0" baseline="0" dirty="0" smtClean="0">
              <a:ln>
                <a:noFill/>
              </a:ln>
              <a:effectLst/>
              <a:latin typeface="Arial" pitchFamily="34" charset="0"/>
              <a:cs typeface="Arial" pitchFamily="34" charset="0"/>
            </a:endParaRPr>
          </a:p>
        </p:txBody>
      </p:sp>
      <p:pic>
        <p:nvPicPr>
          <p:cNvPr id="37" name="Picture 36" descr="Graphic1.png"/>
          <p:cNvPicPr>
            <a:picLocks noChangeAspect="1"/>
          </p:cNvPicPr>
          <p:nvPr/>
        </p:nvPicPr>
        <p:blipFill>
          <a:blip r:embed="rId9" cstate="print"/>
          <a:stretch>
            <a:fillRect/>
          </a:stretch>
        </p:blipFill>
        <p:spPr>
          <a:xfrm>
            <a:off x="1323587" y="722367"/>
            <a:ext cx="7754176" cy="7431033"/>
          </a:xfrm>
          <a:prstGeom prst="rect">
            <a:avLst/>
          </a:prstGeom>
        </p:spPr>
      </p:pic>
      <p:sp>
        <p:nvSpPr>
          <p:cNvPr id="11265" name="Rectangle 1"/>
          <p:cNvSpPr>
            <a:spLocks noChangeArrowheads="1"/>
          </p:cNvSpPr>
          <p:nvPr/>
        </p:nvSpPr>
        <p:spPr bwMode="auto">
          <a:xfrm>
            <a:off x="10325099" y="10611513"/>
            <a:ext cx="23431500" cy="84535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ts val="4200"/>
              </a:lnSpc>
              <a:spcBef>
                <a:spcPct val="0"/>
              </a:spcBef>
              <a:spcAft>
                <a:spcPct val="0"/>
              </a:spcAft>
              <a:buClrTx/>
              <a:buSzTx/>
              <a:buFontTx/>
              <a:buNone/>
              <a:tabLst/>
            </a:pPr>
            <a:r>
              <a:rPr kumimoji="0" lang="en-US" sz="4400" b="1" i="0" u="none" strike="noStrike" cap="none" normalizeH="0" baseline="0" dirty="0" smtClean="0">
                <a:ln>
                  <a:noFill/>
                </a:ln>
                <a:solidFill>
                  <a:srgbClr val="DFDAB7"/>
                </a:solidFill>
                <a:effectLst/>
                <a:latin typeface="Arial" pitchFamily="34" charset="0"/>
                <a:ea typeface="Times New Roman" pitchFamily="18" charset="0"/>
                <a:cs typeface="Arial" pitchFamily="34" charset="0"/>
              </a:rPr>
              <a:t>Introduction and Methods</a:t>
            </a:r>
          </a:p>
          <a:p>
            <a:pPr>
              <a:lnSpc>
                <a:spcPts val="4400"/>
              </a:lnSpc>
            </a:pPr>
            <a:r>
              <a:rPr lang="en-US" sz="3600" dirty="0" smtClean="0">
                <a:solidFill>
                  <a:schemeClr val="bg1"/>
                </a:solidFill>
                <a:latin typeface="Arial" pitchFamily="34" charset="0"/>
                <a:cs typeface="Arial" pitchFamily="34" charset="0"/>
              </a:rPr>
              <a:t>Forest age, vertical structure, disturbance, and species composition are related and affect avian habitat (MacArthur 1958, Johnston and </a:t>
            </a:r>
            <a:r>
              <a:rPr lang="en-US" sz="3600" dirty="0" err="1" smtClean="0">
                <a:solidFill>
                  <a:schemeClr val="bg1"/>
                </a:solidFill>
                <a:latin typeface="Arial" pitchFamily="34" charset="0"/>
                <a:cs typeface="Arial" pitchFamily="34" charset="0"/>
              </a:rPr>
              <a:t>Odum</a:t>
            </a:r>
            <a:r>
              <a:rPr lang="en-US" sz="3600" dirty="0" smtClean="0">
                <a:solidFill>
                  <a:schemeClr val="bg1"/>
                </a:solidFill>
                <a:latin typeface="Arial" pitchFamily="34" charset="0"/>
                <a:cs typeface="Arial" pitchFamily="34" charset="0"/>
              </a:rPr>
              <a:t> 1956). We tested if we could use a time series of gap-filled Landsat and ALI imagery to: a) map forest height and foliage height profiles, b) map disturbance type and age, and c) relate these variables to  counts of winter forage species for the endangered Kirtland’s Warbler (Figure 1). We:</a:t>
            </a:r>
          </a:p>
          <a:p>
            <a:pPr marL="457200" lvl="0" indent="-457200">
              <a:lnSpc>
                <a:spcPts val="4400"/>
              </a:lnSpc>
              <a:buClr>
                <a:srgbClr val="DAA36C"/>
              </a:buClr>
              <a:buSzPct val="100000"/>
              <a:buFont typeface="+mj-lt"/>
              <a:buAutoNum type="arabicPeriod"/>
            </a:pPr>
            <a:r>
              <a:rPr lang="en-US" sz="3600" dirty="0" smtClean="0">
                <a:solidFill>
                  <a:schemeClr val="bg1"/>
                </a:solidFill>
                <a:latin typeface="Arial" pitchFamily="34" charset="0"/>
                <a:cs typeface="Arial" pitchFamily="34" charset="0"/>
              </a:rPr>
              <a:t>Created a time series of cloud-gap-filled images from 24 Landsat and Advance Land Imager (ALI) scenes with regression tree normalization (Helmer and Ruefenacht 2005) (Figures 2-3); </a:t>
            </a:r>
            <a:r>
              <a:rPr lang="en-US" sz="3600" dirty="0" smtClean="0">
                <a:solidFill>
                  <a:schemeClr val="bg1"/>
                </a:solidFill>
                <a:latin typeface="Arial" pitchFamily="34" charset="0"/>
                <a:cs typeface="Arial" pitchFamily="34" charset="0"/>
              </a:rPr>
              <a:t>and</a:t>
            </a:r>
            <a:endParaRPr lang="en-US" sz="3600" dirty="0" smtClean="0">
              <a:solidFill>
                <a:schemeClr val="bg1"/>
              </a:solidFill>
              <a:latin typeface="Arial" pitchFamily="34" charset="0"/>
              <a:cs typeface="Arial" pitchFamily="34" charset="0"/>
            </a:endParaRPr>
          </a:p>
          <a:p>
            <a:pPr marL="457200" lvl="0" indent="-457200">
              <a:lnSpc>
                <a:spcPts val="4400"/>
              </a:lnSpc>
              <a:buClr>
                <a:srgbClr val="DAA36C"/>
              </a:buClr>
              <a:buSzPct val="100000"/>
              <a:buFont typeface="+mj-lt"/>
              <a:buAutoNum type="arabicPeriod"/>
            </a:pPr>
            <a:r>
              <a:rPr lang="en-US" sz="3600" dirty="0" smtClean="0">
                <a:solidFill>
                  <a:schemeClr val="bg1"/>
                </a:solidFill>
                <a:latin typeface="Arial" pitchFamily="34" charset="0"/>
                <a:cs typeface="Arial" pitchFamily="34" charset="0"/>
              </a:rPr>
              <a:t>Used the stack of bands from the gap-filled image time series to map the following:</a:t>
            </a:r>
          </a:p>
          <a:p>
            <a:pPr marL="1652588" lvl="3" indent="-385763">
              <a:lnSpc>
                <a:spcPts val="4400"/>
              </a:lnSpc>
              <a:buClr>
                <a:srgbClr val="CC8034"/>
              </a:buClr>
              <a:buSzPct val="135000"/>
              <a:buFont typeface="Arial" pitchFamily="34" charset="0"/>
              <a:buChar char="•"/>
            </a:pPr>
            <a:r>
              <a:rPr lang="en-US" sz="3600" dirty="0" smtClean="0">
                <a:solidFill>
                  <a:schemeClr val="bg1"/>
                </a:solidFill>
                <a:latin typeface="Arial" pitchFamily="34" charset="0"/>
                <a:cs typeface="Arial" pitchFamily="34" charset="0"/>
              </a:rPr>
              <a:t>Forest disturbance type and </a:t>
            </a:r>
            <a:r>
              <a:rPr lang="en-US" sz="3600" dirty="0" smtClean="0">
                <a:solidFill>
                  <a:schemeClr val="bg1"/>
                </a:solidFill>
                <a:latin typeface="Arial" pitchFamily="34" charset="0"/>
                <a:cs typeface="Arial" pitchFamily="34" charset="0"/>
              </a:rPr>
              <a:t>age, </a:t>
            </a:r>
            <a:r>
              <a:rPr lang="en-US" sz="3600" smtClean="0">
                <a:solidFill>
                  <a:schemeClr val="bg1"/>
                </a:solidFill>
                <a:latin typeface="Arial" pitchFamily="34" charset="0"/>
                <a:cs typeface="Arial" pitchFamily="34" charset="0"/>
              </a:rPr>
              <a:t>forest type and land cover </a:t>
            </a:r>
            <a:r>
              <a:rPr lang="en-US" sz="3600" dirty="0" smtClean="0">
                <a:solidFill>
                  <a:schemeClr val="bg1"/>
                </a:solidFill>
                <a:latin typeface="Arial" pitchFamily="34" charset="0"/>
                <a:cs typeface="Arial" pitchFamily="34" charset="0"/>
              </a:rPr>
              <a:t>with a decision tree model (Figure 4), and</a:t>
            </a:r>
          </a:p>
          <a:p>
            <a:pPr marL="1652588" lvl="3" indent="-385763">
              <a:lnSpc>
                <a:spcPts val="4400"/>
              </a:lnSpc>
              <a:buClr>
                <a:srgbClr val="CC8034"/>
              </a:buClr>
              <a:buSzPct val="135000"/>
              <a:buFont typeface="Arial" pitchFamily="34" charset="0"/>
              <a:buChar char="•"/>
            </a:pPr>
            <a:r>
              <a:rPr lang="en-US" sz="3600" dirty="0" smtClean="0">
                <a:solidFill>
                  <a:schemeClr val="bg1"/>
                </a:solidFill>
                <a:latin typeface="Arial" pitchFamily="34" charset="0"/>
                <a:cs typeface="Arial" pitchFamily="34" charset="0"/>
              </a:rPr>
              <a:t>Forest 3-D structure (mean height, height variance and canopy cover at vertical intervals in the canopy) with regression tree models (we measured foliage height profiles for 48 plots of different disturbance types and ages (Figures 5-7)).</a:t>
            </a:r>
          </a:p>
          <a:p>
            <a:pPr marL="0" marR="0" lvl="0" indent="0" algn="l" defTabSz="914400" rtl="0" eaLnBrk="0" fontAlgn="base" latinLnBrk="0" hangingPunct="0">
              <a:lnSpc>
                <a:spcPts val="4200"/>
              </a:lnSpc>
              <a:spcBef>
                <a:spcPct val="0"/>
              </a:spcBef>
              <a:spcAft>
                <a:spcPct val="0"/>
              </a:spcAft>
              <a:buClrTx/>
              <a:buSzTx/>
              <a:buFontTx/>
              <a:buNone/>
              <a:tabLst/>
            </a:pPr>
            <a:endParaRPr kumimoji="0" lang="en-US" sz="3600"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ts val="4200"/>
              </a:lnSpc>
              <a:spcBef>
                <a:spcPct val="0"/>
              </a:spcBef>
              <a:spcAft>
                <a:spcPct val="0"/>
              </a:spcAft>
              <a:buClrTx/>
              <a:buSzTx/>
              <a:buFontTx/>
              <a:buNone/>
              <a:tabLst/>
            </a:pPr>
            <a:endParaRPr kumimoji="0" lang="en-US" sz="360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ts val="4200"/>
              </a:lnSpc>
              <a:spcBef>
                <a:spcPct val="0"/>
              </a:spcBef>
              <a:spcAft>
                <a:spcPct val="0"/>
              </a:spcAft>
              <a:buClrTx/>
              <a:buSzTx/>
              <a:buFontTx/>
              <a:buNone/>
              <a:tabLst/>
            </a:pPr>
            <a:endParaRPr kumimoji="0" lang="en-US" sz="3200" b="0" i="0" u="none" strike="noStrike" cap="none" normalizeH="0" baseline="0" dirty="0" smtClean="0">
              <a:ln>
                <a:noFill/>
              </a:ln>
              <a:solidFill>
                <a:schemeClr val="bg1"/>
              </a:solidFill>
              <a:effectLst/>
              <a:latin typeface="Arial" pitchFamily="34" charset="0"/>
              <a:cs typeface="Arial" pitchFamily="34" charset="0"/>
            </a:endParaRPr>
          </a:p>
        </p:txBody>
      </p:sp>
      <p:pic>
        <p:nvPicPr>
          <p:cNvPr id="56" name="Picture 55" descr="Graphic9.tif"/>
          <p:cNvPicPr>
            <a:picLocks noChangeAspect="1"/>
          </p:cNvPicPr>
          <p:nvPr/>
        </p:nvPicPr>
        <p:blipFill>
          <a:blip r:embed="rId10" cstate="print"/>
          <a:stretch>
            <a:fillRect/>
          </a:stretch>
        </p:blipFill>
        <p:spPr>
          <a:xfrm>
            <a:off x="34480500" y="17759384"/>
            <a:ext cx="8378952" cy="5519716"/>
          </a:xfrm>
          <a:prstGeom prst="rect">
            <a:avLst/>
          </a:prstGeom>
        </p:spPr>
      </p:pic>
      <p:pic>
        <p:nvPicPr>
          <p:cNvPr id="59" name="Picture 58" descr="Goat_grazing.jpg"/>
          <p:cNvPicPr>
            <a:picLocks noChangeAspect="1"/>
          </p:cNvPicPr>
          <p:nvPr/>
        </p:nvPicPr>
        <p:blipFill>
          <a:blip r:embed="rId11" cstate="print"/>
          <a:srcRect l="58464" b="382"/>
          <a:stretch>
            <a:fillRect/>
          </a:stretch>
        </p:blipFill>
        <p:spPr>
          <a:xfrm>
            <a:off x="7133542" y="23585714"/>
            <a:ext cx="4579390" cy="8208736"/>
          </a:xfrm>
          <a:prstGeom prst="rect">
            <a:avLst/>
          </a:prstGeom>
        </p:spPr>
      </p:pic>
      <p:pic>
        <p:nvPicPr>
          <p:cNvPr id="61" name="Picture 60" descr="Mom_&amp;_Kid.jpg"/>
          <p:cNvPicPr>
            <a:picLocks noChangeAspect="1"/>
          </p:cNvPicPr>
          <p:nvPr/>
        </p:nvPicPr>
        <p:blipFill>
          <a:blip r:embed="rId12" cstate="print"/>
          <a:srcRect t="12071" r="-3947" b="16877"/>
          <a:stretch>
            <a:fillRect/>
          </a:stretch>
        </p:blipFill>
        <p:spPr>
          <a:xfrm>
            <a:off x="34480500" y="14782800"/>
            <a:ext cx="3009900" cy="2743200"/>
          </a:xfrm>
          <a:prstGeom prst="rect">
            <a:avLst/>
          </a:prstGeom>
        </p:spPr>
      </p:pic>
      <p:pic>
        <p:nvPicPr>
          <p:cNvPr id="62" name="Picture 61" descr="Clearing_for_Agriculture.JPG"/>
          <p:cNvPicPr>
            <a:picLocks noChangeAspect="1"/>
          </p:cNvPicPr>
          <p:nvPr/>
        </p:nvPicPr>
        <p:blipFill>
          <a:blip r:embed="rId13" cstate="print"/>
          <a:srcRect l="1430" t="23111" b="8269"/>
          <a:stretch>
            <a:fillRect/>
          </a:stretch>
        </p:blipFill>
        <p:spPr>
          <a:xfrm>
            <a:off x="37604700" y="14782800"/>
            <a:ext cx="5254753" cy="2743564"/>
          </a:xfrm>
          <a:prstGeom prst="rect">
            <a:avLst/>
          </a:prstGeom>
        </p:spPr>
      </p:pic>
      <p:sp>
        <p:nvSpPr>
          <p:cNvPr id="65" name="Rectangle 64"/>
          <p:cNvSpPr/>
          <p:nvPr/>
        </p:nvSpPr>
        <p:spPr>
          <a:xfrm>
            <a:off x="18021300" y="23585714"/>
            <a:ext cx="14973300" cy="8265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Graphic2.tif"/>
          <p:cNvPicPr>
            <a:picLocks noChangeAspect="1"/>
          </p:cNvPicPr>
          <p:nvPr/>
        </p:nvPicPr>
        <p:blipFill>
          <a:blip r:embed="rId14" cstate="print"/>
          <a:stretch>
            <a:fillRect/>
          </a:stretch>
        </p:blipFill>
        <p:spPr>
          <a:xfrm>
            <a:off x="1211715" y="8150445"/>
            <a:ext cx="7932285" cy="7575111"/>
          </a:xfrm>
          <a:prstGeom prst="rect">
            <a:avLst/>
          </a:prstGeom>
        </p:spPr>
      </p:pic>
      <p:sp>
        <p:nvSpPr>
          <p:cNvPr id="40" name="TextBox 39"/>
          <p:cNvSpPr txBox="1"/>
          <p:nvPr/>
        </p:nvSpPr>
        <p:spPr>
          <a:xfrm>
            <a:off x="27317700" y="22631401"/>
            <a:ext cx="6629400" cy="457200"/>
          </a:xfrm>
          <a:prstGeom prst="rect">
            <a:avLst/>
          </a:prstGeom>
          <a:noFill/>
        </p:spPr>
        <p:txBody>
          <a:bodyPr wrap="square" rtlCol="0">
            <a:spAutoFit/>
          </a:bodyPr>
          <a:lstStyle/>
          <a:p>
            <a:r>
              <a:rPr lang="en-US" sz="2400" dirty="0" smtClean="0">
                <a:solidFill>
                  <a:srgbClr val="D4CD9C"/>
                </a:solidFill>
                <a:latin typeface="Arial" pitchFamily="34" charset="0"/>
                <a:cs typeface="Arial" pitchFamily="34" charset="0"/>
              </a:rPr>
              <a:t>Scott Johnson measuring foliage height profiles</a:t>
            </a:r>
            <a:endParaRPr lang="en-US" sz="2400" dirty="0">
              <a:solidFill>
                <a:srgbClr val="D4CD9C"/>
              </a:solidFill>
              <a:latin typeface="Arial" pitchFamily="34" charset="0"/>
              <a:cs typeface="Arial" pitchFamily="34" charset="0"/>
            </a:endParaRPr>
          </a:p>
        </p:txBody>
      </p:sp>
      <p:pic>
        <p:nvPicPr>
          <p:cNvPr id="43" name="Picture 42" descr="Graphic4.tif"/>
          <p:cNvPicPr>
            <a:picLocks noChangeAspect="1"/>
          </p:cNvPicPr>
          <p:nvPr/>
        </p:nvPicPr>
        <p:blipFill>
          <a:blip r:embed="rId15" cstate="print"/>
          <a:stretch>
            <a:fillRect/>
          </a:stretch>
        </p:blipFill>
        <p:spPr>
          <a:xfrm>
            <a:off x="1104900" y="23585714"/>
            <a:ext cx="5725036" cy="8222910"/>
          </a:xfrm>
          <a:prstGeom prst="rect">
            <a:avLst/>
          </a:prstGeom>
        </p:spPr>
      </p:pic>
      <p:pic>
        <p:nvPicPr>
          <p:cNvPr id="44" name="Picture 43" descr="Graphic5.tif"/>
          <p:cNvPicPr>
            <a:picLocks noChangeAspect="1"/>
          </p:cNvPicPr>
          <p:nvPr/>
        </p:nvPicPr>
        <p:blipFill>
          <a:blip r:embed="rId16" cstate="print"/>
          <a:stretch>
            <a:fillRect/>
          </a:stretch>
        </p:blipFill>
        <p:spPr>
          <a:xfrm>
            <a:off x="12016538" y="23585714"/>
            <a:ext cx="5728430" cy="8227786"/>
          </a:xfrm>
          <a:prstGeom prst="rect">
            <a:avLst/>
          </a:prstGeom>
        </p:spPr>
      </p:pic>
      <p:pic>
        <p:nvPicPr>
          <p:cNvPr id="49" name="Picture 48" descr="Graphic8.tif"/>
          <p:cNvPicPr>
            <a:picLocks noChangeAspect="1"/>
          </p:cNvPicPr>
          <p:nvPr/>
        </p:nvPicPr>
        <p:blipFill>
          <a:blip r:embed="rId17" cstate="print"/>
          <a:stretch>
            <a:fillRect/>
          </a:stretch>
        </p:blipFill>
        <p:spPr>
          <a:xfrm>
            <a:off x="34689288" y="9028938"/>
            <a:ext cx="8008530" cy="5487162"/>
          </a:xfrm>
          <a:prstGeom prst="rect">
            <a:avLst/>
          </a:prstGeom>
        </p:spPr>
      </p:pic>
      <p:pic>
        <p:nvPicPr>
          <p:cNvPr id="52" name="Picture 51" descr="Graphic7.tif"/>
          <p:cNvPicPr>
            <a:picLocks noChangeAspect="1"/>
          </p:cNvPicPr>
          <p:nvPr/>
        </p:nvPicPr>
        <p:blipFill>
          <a:blip r:embed="rId18" cstate="print"/>
          <a:srcRect l="1661" t="9422" r="28692" b="4953"/>
          <a:stretch>
            <a:fillRect/>
          </a:stretch>
        </p:blipFill>
        <p:spPr>
          <a:xfrm>
            <a:off x="34803443" y="827312"/>
            <a:ext cx="7865071" cy="8128000"/>
          </a:xfrm>
          <a:prstGeom prst="rect">
            <a:avLst/>
          </a:prstGeom>
        </p:spPr>
      </p:pic>
      <p:pic>
        <p:nvPicPr>
          <p:cNvPr id="54" name="Picture 53" descr="Graphic3.tif"/>
          <p:cNvPicPr>
            <a:picLocks noChangeAspect="1"/>
          </p:cNvPicPr>
          <p:nvPr/>
        </p:nvPicPr>
        <p:blipFill>
          <a:blip r:embed="rId19" cstate="print"/>
          <a:stretch>
            <a:fillRect/>
          </a:stretch>
        </p:blipFill>
        <p:spPr>
          <a:xfrm>
            <a:off x="1318986" y="15968644"/>
            <a:ext cx="7807452" cy="7119956"/>
          </a:xfrm>
          <a:prstGeom prst="rect">
            <a:avLst/>
          </a:prstGeom>
        </p:spPr>
      </p:pic>
      <p:pic>
        <p:nvPicPr>
          <p:cNvPr id="35" name="Picture 34" descr="Graphic6.tif"/>
          <p:cNvPicPr>
            <a:picLocks noChangeAspect="1"/>
          </p:cNvPicPr>
          <p:nvPr/>
        </p:nvPicPr>
        <p:blipFill>
          <a:blip r:embed="rId20" cstate="print"/>
          <a:stretch>
            <a:fillRect/>
          </a:stretch>
        </p:blipFill>
        <p:spPr>
          <a:xfrm>
            <a:off x="18309805" y="23766060"/>
            <a:ext cx="14396291" cy="790519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EECE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13441</TotalTime>
  <Words>759</Words>
  <Application>Microsoft Office PowerPoint</Application>
  <PresentationFormat>Custom</PresentationFormat>
  <Paragraphs>27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Joyce</dc:creator>
  <cp:lastModifiedBy>Eileen</cp:lastModifiedBy>
  <cp:revision>1156</cp:revision>
  <dcterms:created xsi:type="dcterms:W3CDTF">2011-07-17T17:12:40Z</dcterms:created>
  <dcterms:modified xsi:type="dcterms:W3CDTF">2011-11-09T14:27:08Z</dcterms:modified>
</cp:coreProperties>
</file>