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60" r:id="rId2"/>
    <p:sldId id="261" r:id="rId3"/>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78" d="100"/>
          <a:sy n="78" d="100"/>
        </p:scale>
        <p:origin x="12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1EDE2-192F-4B41-BE37-9DD1CD3B16B8}" type="datetimeFigureOut">
              <a:rPr lang="en-US" smtClean="0"/>
              <a:t>4/19/2015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C1147-87E6-4EA8-8723-DEACC202CFB1}" type="slidenum">
              <a:rPr lang="en-US" smtClean="0"/>
              <a:t>‹#›</a:t>
            </a:fld>
            <a:endParaRPr lang="en-US"/>
          </a:p>
        </p:txBody>
      </p:sp>
    </p:spTree>
    <p:extLst>
      <p:ext uri="{BB962C8B-B14F-4D97-AF65-F5344CB8AC3E}">
        <p14:creationId xmlns:p14="http://schemas.microsoft.com/office/powerpoint/2010/main" val="1389656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6978AC-ED6C-4437-91C3-DD68F729E9DE}" type="slidenum">
              <a:rPr lang="en-US">
                <a:solidFill>
                  <a:prstClr val="black"/>
                </a:solidFill>
              </a:rPr>
              <a:pPr/>
              <a:t>1</a:t>
            </a:fld>
            <a:endParaRPr lang="en-US" dirty="0">
              <a:solidFill>
                <a:prstClr val="black"/>
              </a:solidFill>
            </a:endParaRPr>
          </a:p>
        </p:txBody>
      </p:sp>
      <p:sp>
        <p:nvSpPr>
          <p:cNvPr id="1412098" name="Rectangle 2"/>
          <p:cNvSpPr>
            <a:spLocks noGrp="1" noChangeArrowheads="1"/>
          </p:cNvSpPr>
          <p:nvPr>
            <p:ph type="body" idx="1"/>
          </p:nvPr>
        </p:nvSpPr>
        <p:spPr>
          <a:xfrm>
            <a:off x="904875" y="4418013"/>
            <a:ext cx="5199063" cy="4197350"/>
          </a:xfrm>
          <a:ln/>
        </p:spPr>
        <p:txBody>
          <a:bodyPr lIns="91728" tIns="45059" rIns="91728" bIns="45059"/>
          <a:lstStyle/>
          <a:p>
            <a:endParaRPr lang="en-US" dirty="0"/>
          </a:p>
        </p:txBody>
      </p:sp>
      <p:sp>
        <p:nvSpPr>
          <p:cNvPr id="1412099" name="Rectangle 3"/>
          <p:cNvSpPr>
            <a:spLocks noGrp="1" noRot="1" noChangeAspect="1" noChangeArrowheads="1" noTextEdit="1"/>
          </p:cNvSpPr>
          <p:nvPr>
            <p:ph type="sldImg"/>
          </p:nvPr>
        </p:nvSpPr>
        <p:spPr>
          <a:xfrm>
            <a:off x="1190625" y="703263"/>
            <a:ext cx="4630738" cy="3473450"/>
          </a:xfrm>
          <a:ln w="12700" cap="flat">
            <a:solidFill>
              <a:schemeClr val="tx1"/>
            </a:solidFill>
          </a:ln>
        </p:spPr>
      </p:sp>
    </p:spTree>
    <p:extLst>
      <p:ext uri="{BB962C8B-B14F-4D97-AF65-F5344CB8AC3E}">
        <p14:creationId xmlns:p14="http://schemas.microsoft.com/office/powerpoint/2010/main" val="4196483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6978AC-ED6C-4437-91C3-DD68F729E9DE}" type="slidenum">
              <a:rPr lang="en-US">
                <a:solidFill>
                  <a:prstClr val="black"/>
                </a:solidFill>
              </a:rPr>
              <a:pPr/>
              <a:t>2</a:t>
            </a:fld>
            <a:endParaRPr lang="en-US" dirty="0">
              <a:solidFill>
                <a:prstClr val="black"/>
              </a:solidFill>
            </a:endParaRPr>
          </a:p>
        </p:txBody>
      </p:sp>
      <p:sp>
        <p:nvSpPr>
          <p:cNvPr id="1412098" name="Rectangle 2"/>
          <p:cNvSpPr>
            <a:spLocks noGrp="1" noChangeArrowheads="1"/>
          </p:cNvSpPr>
          <p:nvPr>
            <p:ph type="body" idx="1"/>
          </p:nvPr>
        </p:nvSpPr>
        <p:spPr>
          <a:xfrm>
            <a:off x="904875" y="4418013"/>
            <a:ext cx="5199063" cy="4197350"/>
          </a:xfrm>
          <a:ln/>
        </p:spPr>
        <p:txBody>
          <a:bodyPr lIns="91728" tIns="45059" rIns="91728" bIns="45059"/>
          <a:lstStyle/>
          <a:p>
            <a:endParaRPr lang="en-US" dirty="0"/>
          </a:p>
        </p:txBody>
      </p:sp>
      <p:sp>
        <p:nvSpPr>
          <p:cNvPr id="1412099" name="Rectangle 3"/>
          <p:cNvSpPr>
            <a:spLocks noGrp="1" noRot="1" noChangeAspect="1" noChangeArrowheads="1" noTextEdit="1"/>
          </p:cNvSpPr>
          <p:nvPr>
            <p:ph type="sldImg"/>
          </p:nvPr>
        </p:nvSpPr>
        <p:spPr>
          <a:xfrm>
            <a:off x="1190625" y="703263"/>
            <a:ext cx="4630738" cy="3473450"/>
          </a:xfrm>
          <a:ln w="12700" cap="flat">
            <a:solidFill>
              <a:schemeClr val="tx1"/>
            </a:solidFill>
          </a:ln>
        </p:spPr>
      </p:sp>
    </p:spTree>
    <p:extLst>
      <p:ext uri="{BB962C8B-B14F-4D97-AF65-F5344CB8AC3E}">
        <p14:creationId xmlns:p14="http://schemas.microsoft.com/office/powerpoint/2010/main" val="2764195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6978AC-ED6C-4437-91C3-DD68F729E9DE}" type="slidenum">
              <a:rPr lang="en-US">
                <a:solidFill>
                  <a:prstClr val="black"/>
                </a:solidFill>
              </a:rPr>
              <a:pPr/>
              <a:t>3</a:t>
            </a:fld>
            <a:endParaRPr lang="en-US" dirty="0">
              <a:solidFill>
                <a:prstClr val="black"/>
              </a:solidFill>
            </a:endParaRPr>
          </a:p>
        </p:txBody>
      </p:sp>
      <p:sp>
        <p:nvSpPr>
          <p:cNvPr id="1412098" name="Rectangle 2"/>
          <p:cNvSpPr>
            <a:spLocks noGrp="1" noChangeArrowheads="1"/>
          </p:cNvSpPr>
          <p:nvPr>
            <p:ph type="body" idx="1"/>
          </p:nvPr>
        </p:nvSpPr>
        <p:spPr>
          <a:xfrm>
            <a:off x="904875" y="4418013"/>
            <a:ext cx="5199063" cy="4197350"/>
          </a:xfrm>
          <a:ln/>
        </p:spPr>
        <p:txBody>
          <a:bodyPr lIns="91728" tIns="45059" rIns="91728" bIns="45059"/>
          <a:lstStyle/>
          <a:p>
            <a:endParaRPr lang="en-US" dirty="0"/>
          </a:p>
        </p:txBody>
      </p:sp>
      <p:sp>
        <p:nvSpPr>
          <p:cNvPr id="1412099" name="Rectangle 3"/>
          <p:cNvSpPr>
            <a:spLocks noGrp="1" noRot="1" noChangeAspect="1" noChangeArrowheads="1" noTextEdit="1"/>
          </p:cNvSpPr>
          <p:nvPr>
            <p:ph type="sldImg"/>
          </p:nvPr>
        </p:nvSpPr>
        <p:spPr>
          <a:xfrm>
            <a:off x="1190625" y="703263"/>
            <a:ext cx="4630738" cy="3473450"/>
          </a:xfrm>
          <a:ln w="12700" cap="flat">
            <a:solidFill>
              <a:schemeClr val="tx1"/>
            </a:solidFill>
          </a:ln>
        </p:spPr>
      </p:sp>
    </p:spTree>
    <p:extLst>
      <p:ext uri="{BB962C8B-B14F-4D97-AF65-F5344CB8AC3E}">
        <p14:creationId xmlns:p14="http://schemas.microsoft.com/office/powerpoint/2010/main" val="37995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3A64058-3328-49F3-9C57-324750095830}" type="datetime1">
              <a:rPr lang="en-US">
                <a:solidFill>
                  <a:prstClr val="black">
                    <a:tint val="75000"/>
                  </a:prstClr>
                </a:solidFill>
              </a:rPr>
              <a:pPr>
                <a:defRPr/>
              </a:pPr>
              <a:t>4/19/2015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0F4A0E-B743-414A-9280-86CCB04282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2971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7975DA-4046-480E-A098-3AAD3EB26168}" type="datetime1">
              <a:rPr lang="en-US">
                <a:solidFill>
                  <a:prstClr val="black">
                    <a:tint val="75000"/>
                  </a:prstClr>
                </a:solidFill>
              </a:rPr>
              <a:pPr>
                <a:defRPr/>
              </a:pPr>
              <a:t>4/19/2015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93114A0-88CE-43CC-9F65-7E9CC4E954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38335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BD0D08-8082-4E59-A7A4-51CFEDC9E4CF}" type="datetime1">
              <a:rPr lang="en-US">
                <a:solidFill>
                  <a:prstClr val="black">
                    <a:tint val="75000"/>
                  </a:prstClr>
                </a:solidFill>
              </a:rPr>
              <a:pPr>
                <a:defRPr/>
              </a:pPr>
              <a:t>4/19/2015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7138050-B275-4457-ADF4-326D5204B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9114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B7C10A-278E-477F-9CE0-1C0FA9300255}" type="datetime1">
              <a:rPr lang="en-US">
                <a:solidFill>
                  <a:prstClr val="black">
                    <a:tint val="75000"/>
                  </a:prstClr>
                </a:solidFill>
              </a:rPr>
              <a:pPr>
                <a:defRPr/>
              </a:pPr>
              <a:t>4/19/2015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A9E0691-CC3D-4565-B019-A364FCE6878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5350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62DE93-96C6-41E5-9D46-F42C8D005EEC}" type="datetime1">
              <a:rPr lang="en-US">
                <a:solidFill>
                  <a:prstClr val="black">
                    <a:tint val="75000"/>
                  </a:prstClr>
                </a:solidFill>
              </a:rPr>
              <a:pPr>
                <a:defRPr/>
              </a:pPr>
              <a:t>4/19/2015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8385C99-747E-4498-AFE2-6272FF30A6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0776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ECD6C5A-0781-4086-BA47-F3727E2B34C6}" type="datetime1">
              <a:rPr lang="en-US">
                <a:solidFill>
                  <a:prstClr val="black">
                    <a:tint val="75000"/>
                  </a:prstClr>
                </a:solidFill>
              </a:rPr>
              <a:pPr>
                <a:defRPr/>
              </a:pPr>
              <a:t>4/19/2015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EF7A823-96D1-4695-AD4E-CD1ABC0CAFC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1136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BC73F29-493C-460D-9E61-D518A2313E90}" type="datetime1">
              <a:rPr lang="en-US">
                <a:solidFill>
                  <a:prstClr val="black">
                    <a:tint val="75000"/>
                  </a:prstClr>
                </a:solidFill>
              </a:rPr>
              <a:pPr>
                <a:defRPr/>
              </a:pPr>
              <a:t>4/19/2015</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D5E8A56-29BA-4DE2-B2AB-C03F409AF96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1540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478801-1BDC-4328-A96D-78E6E908B8B1}" type="datetime1">
              <a:rPr lang="en-US">
                <a:solidFill>
                  <a:prstClr val="black">
                    <a:tint val="75000"/>
                  </a:prstClr>
                </a:solidFill>
              </a:rPr>
              <a:pPr>
                <a:defRPr/>
              </a:pPr>
              <a:t>4/19/2015</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98EEC1A-8F88-4E38-A64A-2131A22E268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18857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FC0EAB-448E-4E3B-96C3-2145BB7B8F51}" type="datetime1">
              <a:rPr lang="en-US">
                <a:solidFill>
                  <a:prstClr val="black">
                    <a:tint val="75000"/>
                  </a:prstClr>
                </a:solidFill>
              </a:rPr>
              <a:pPr>
                <a:defRPr/>
              </a:pPr>
              <a:t>4/19/2015</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35C7F3E-2257-4075-911D-2808B162F2C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5728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6ACDF6-BB12-4252-BC84-93CE5CB4C804}" type="datetime1">
              <a:rPr lang="en-US">
                <a:solidFill>
                  <a:prstClr val="black">
                    <a:tint val="75000"/>
                  </a:prstClr>
                </a:solidFill>
              </a:rPr>
              <a:pPr>
                <a:defRPr/>
              </a:pPr>
              <a:t>4/19/2015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94BF8C2-02B8-4146-88B4-687F648D55C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8332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BC35FF-23CB-46E4-8F54-D3D93D2D44CF}" type="datetime1">
              <a:rPr lang="en-US">
                <a:solidFill>
                  <a:prstClr val="black">
                    <a:tint val="75000"/>
                  </a:prstClr>
                </a:solidFill>
              </a:rPr>
              <a:pPr>
                <a:defRPr/>
              </a:pPr>
              <a:t>4/19/2015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187A2EC-3113-445B-A518-6E70781FAF6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5711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18DAE9-BC52-4E38-AE56-0B3A33433A78}" type="datetime1">
              <a:rPr lang="en-US">
                <a:solidFill>
                  <a:prstClr val="black">
                    <a:tint val="75000"/>
                  </a:prstClr>
                </a:solidFill>
              </a:rPr>
              <a:pPr>
                <a:defRPr/>
              </a:pPr>
              <a:t>4/19/2015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7CAB186-BCFA-4601-BFC2-66EF3DA6C2C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760295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107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pPr fontAlgn="base">
              <a:spcBef>
                <a:spcPct val="0"/>
              </a:spcBef>
              <a:spcAft>
                <a:spcPct val="0"/>
              </a:spcAft>
            </a:pPr>
            <a:endParaRPr lang="en-US" dirty="0">
              <a:solidFill>
                <a:prstClr val="black"/>
              </a:solidFill>
              <a:latin typeface="Arial" pitchFamily="34" charset="0"/>
            </a:endParaRPr>
          </a:p>
        </p:txBody>
      </p:sp>
      <p:sp>
        <p:nvSpPr>
          <p:cNvPr id="141107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pPr fontAlgn="base">
              <a:spcBef>
                <a:spcPct val="0"/>
              </a:spcBef>
              <a:spcAft>
                <a:spcPct val="0"/>
              </a:spcAft>
            </a:pPr>
            <a:endParaRPr lang="en-US" dirty="0">
              <a:solidFill>
                <a:prstClr val="black"/>
              </a:solidFill>
              <a:latin typeface="Arial" pitchFamily="34" charset="0"/>
            </a:endParaRPr>
          </a:p>
        </p:txBody>
      </p:sp>
      <p:pic>
        <p:nvPicPr>
          <p:cNvPr id="7" name="Picture 3"/>
          <p:cNvPicPr>
            <a:picLocks noChangeAspect="1" noChangeArrowheads="1"/>
          </p:cNvPicPr>
          <p:nvPr/>
        </p:nvPicPr>
        <p:blipFill>
          <a:blip r:embed="rId3" cstate="print"/>
          <a:srcRect l="17" t="24438" b="59315"/>
          <a:stretch>
            <a:fillRect/>
          </a:stretch>
        </p:blipFill>
        <p:spPr bwMode="auto">
          <a:xfrm>
            <a:off x="0" y="0"/>
            <a:ext cx="9144000" cy="990600"/>
          </a:xfrm>
          <a:prstGeom prst="rect">
            <a:avLst/>
          </a:prstGeom>
          <a:noFill/>
          <a:ln w="9525">
            <a:noFill/>
            <a:miter lim="800000"/>
            <a:headEnd/>
            <a:tailEnd/>
          </a:ln>
        </p:spPr>
      </p:pic>
      <p:sp>
        <p:nvSpPr>
          <p:cNvPr id="8" name="Rectangle 4"/>
          <p:cNvSpPr txBox="1">
            <a:spLocks noChangeArrowheads="1"/>
          </p:cNvSpPr>
          <p:nvPr/>
        </p:nvSpPr>
        <p:spPr>
          <a:xfrm>
            <a:off x="1" y="52539"/>
            <a:ext cx="9144000" cy="866775"/>
          </a:xfrm>
          <a:prstGeom prst="rect">
            <a:avLst/>
          </a:prstGeom>
        </p:spPr>
        <p:txBody>
          <a:bodyPr/>
          <a:lstStyle/>
          <a:p>
            <a:pPr algn="ctr" eaLnBrk="0" fontAlgn="base" hangingPunct="0">
              <a:spcBef>
                <a:spcPct val="0"/>
              </a:spcBef>
              <a:spcAft>
                <a:spcPct val="0"/>
              </a:spcAft>
              <a:defRPr/>
            </a:pPr>
            <a:r>
              <a:rPr lang="en-US" sz="4400" b="1" dirty="0">
                <a:solidFill>
                  <a:prstClr val="white"/>
                </a:solidFill>
              </a:rPr>
              <a:t>Breakout Charge</a:t>
            </a:r>
          </a:p>
        </p:txBody>
      </p:sp>
      <p:sp>
        <p:nvSpPr>
          <p:cNvPr id="2" name="TextBox 1"/>
          <p:cNvSpPr txBox="1"/>
          <p:nvPr/>
        </p:nvSpPr>
        <p:spPr>
          <a:xfrm>
            <a:off x="145143" y="1190171"/>
            <a:ext cx="8998857" cy="5278368"/>
          </a:xfrm>
          <a:prstGeom prst="rect">
            <a:avLst/>
          </a:prstGeom>
          <a:noFill/>
        </p:spPr>
        <p:txBody>
          <a:bodyPr wrap="square" rtlCol="0">
            <a:spAutoFit/>
          </a:bodyPr>
          <a:lstStyle/>
          <a:p>
            <a:r>
              <a:rPr lang="en-US" sz="1700" dirty="0">
                <a:solidFill>
                  <a:prstClr val="black"/>
                </a:solidFill>
              </a:rPr>
              <a:t>One of the challenges in supporting interdisciplinary science is that scientific problems are often framed by individual communities. This joint meeting offers an opportunity to bridge these gaps, by purposefully bringing members of different communities together to help pose both disciplinary and interdisciplinary scientific questions that could be targets for future NASA research </a:t>
            </a:r>
            <a:r>
              <a:rPr lang="en-US" sz="1700" dirty="0" smtClean="0">
                <a:solidFill>
                  <a:prstClr val="black"/>
                </a:solidFill>
              </a:rPr>
              <a:t>efforts.</a:t>
            </a:r>
            <a:endParaRPr lang="en-US" sz="1700" dirty="0">
              <a:solidFill>
                <a:prstClr val="black"/>
              </a:solidFill>
            </a:endParaRPr>
          </a:p>
          <a:p>
            <a:endParaRPr lang="en-US" sz="1000" dirty="0">
              <a:solidFill>
                <a:prstClr val="black"/>
              </a:solidFill>
            </a:endParaRPr>
          </a:p>
          <a:p>
            <a:r>
              <a:rPr lang="en-US" sz="2400" b="1" dirty="0">
                <a:solidFill>
                  <a:prstClr val="black"/>
                </a:solidFill>
              </a:rPr>
              <a:t>Breakout groups will be asked to identify the top 5 questions that would spur Carbon Cycle and Ecosystem (</a:t>
            </a:r>
            <a:r>
              <a:rPr lang="en-US" sz="2400" b="1" dirty="0" err="1">
                <a:solidFill>
                  <a:prstClr val="black"/>
                </a:solidFill>
              </a:rPr>
              <a:t>CC&amp;E</a:t>
            </a:r>
            <a:r>
              <a:rPr lang="en-US" sz="2400" b="1" dirty="0">
                <a:solidFill>
                  <a:prstClr val="black"/>
                </a:solidFill>
              </a:rPr>
              <a:t>) research over the coming decade.  These questions can be disciplinary or interdisciplinary in nature, but should focus on science questions, rather than the measurements needed to answer such questions.  </a:t>
            </a:r>
          </a:p>
          <a:p>
            <a:endParaRPr lang="en-US" sz="1000" b="1" dirty="0">
              <a:solidFill>
                <a:prstClr val="black"/>
              </a:solidFill>
            </a:endParaRPr>
          </a:p>
          <a:p>
            <a:r>
              <a:rPr lang="en-US" sz="1700" dirty="0">
                <a:solidFill>
                  <a:prstClr val="black"/>
                </a:solidFill>
              </a:rPr>
              <a:t>As your group considers and discusses potential questions, you can consider the following:</a:t>
            </a:r>
          </a:p>
          <a:p>
            <a:pPr marL="342900" indent="-342900">
              <a:buFont typeface="+mj-lt"/>
              <a:buAutoNum type="arabicPeriod"/>
            </a:pPr>
            <a:r>
              <a:rPr lang="en-US" sz="1700" dirty="0">
                <a:solidFill>
                  <a:prstClr val="black"/>
                </a:solidFill>
              </a:rPr>
              <a:t>What are problems that you face in your field that require research findings from other fields?</a:t>
            </a:r>
          </a:p>
          <a:p>
            <a:pPr marL="342900" indent="-342900">
              <a:buFont typeface="+mj-lt"/>
              <a:buAutoNum type="arabicPeriod"/>
            </a:pPr>
            <a:r>
              <a:rPr lang="en-US" sz="1700" dirty="0">
                <a:solidFill>
                  <a:prstClr val="black"/>
                </a:solidFill>
              </a:rPr>
              <a:t>What are the problems in other fields that you think the research findings produced in your field impact?</a:t>
            </a:r>
          </a:p>
          <a:p>
            <a:pPr marL="342900" indent="-342900">
              <a:buFont typeface="+mj-lt"/>
              <a:buAutoNum type="arabicPeriod"/>
            </a:pPr>
            <a:r>
              <a:rPr lang="en-US" sz="1700" dirty="0">
                <a:solidFill>
                  <a:prstClr val="black"/>
                </a:solidFill>
              </a:rPr>
              <a:t>Can we identify big scientific gaps that keep us from addressing these problems?</a:t>
            </a:r>
          </a:p>
          <a:p>
            <a:endParaRPr lang="en-US" sz="1000" dirty="0">
              <a:solidFill>
                <a:prstClr val="black"/>
              </a:solidFill>
            </a:endParaRPr>
          </a:p>
          <a:p>
            <a:r>
              <a:rPr lang="en-US" sz="1700" dirty="0">
                <a:solidFill>
                  <a:prstClr val="black"/>
                </a:solidFill>
              </a:rPr>
              <a:t>If time permits at the end of the session, groups will discuss the sensor(s) and measurements that might be useful for informing the research questions.</a:t>
            </a:r>
            <a:endParaRPr lang="en-US" dirty="0">
              <a:solidFill>
                <a:prstClr val="black"/>
              </a:solidFill>
            </a:endParaRPr>
          </a:p>
        </p:txBody>
      </p:sp>
    </p:spTree>
    <p:extLst>
      <p:ext uri="{BB962C8B-B14F-4D97-AF65-F5344CB8AC3E}">
        <p14:creationId xmlns:p14="http://schemas.microsoft.com/office/powerpoint/2010/main" val="33563315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107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pPr fontAlgn="base">
              <a:spcBef>
                <a:spcPct val="0"/>
              </a:spcBef>
              <a:spcAft>
                <a:spcPct val="0"/>
              </a:spcAft>
            </a:pPr>
            <a:endParaRPr lang="en-US" dirty="0">
              <a:solidFill>
                <a:prstClr val="black"/>
              </a:solidFill>
              <a:latin typeface="Arial" pitchFamily="34" charset="0"/>
            </a:endParaRPr>
          </a:p>
        </p:txBody>
      </p:sp>
      <p:sp>
        <p:nvSpPr>
          <p:cNvPr id="141107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pPr fontAlgn="base">
              <a:spcBef>
                <a:spcPct val="0"/>
              </a:spcBef>
              <a:spcAft>
                <a:spcPct val="0"/>
              </a:spcAft>
            </a:pPr>
            <a:endParaRPr lang="en-US" dirty="0">
              <a:solidFill>
                <a:prstClr val="black"/>
              </a:solidFill>
              <a:latin typeface="Arial" pitchFamily="34" charset="0"/>
            </a:endParaRPr>
          </a:p>
        </p:txBody>
      </p:sp>
      <p:pic>
        <p:nvPicPr>
          <p:cNvPr id="7" name="Picture 3"/>
          <p:cNvPicPr>
            <a:picLocks noChangeAspect="1" noChangeArrowheads="1"/>
          </p:cNvPicPr>
          <p:nvPr/>
        </p:nvPicPr>
        <p:blipFill>
          <a:blip r:embed="rId3" cstate="print"/>
          <a:srcRect l="17" t="24438" b="59315"/>
          <a:stretch>
            <a:fillRect/>
          </a:stretch>
        </p:blipFill>
        <p:spPr bwMode="auto">
          <a:xfrm>
            <a:off x="0" y="0"/>
            <a:ext cx="9144000" cy="990600"/>
          </a:xfrm>
          <a:prstGeom prst="rect">
            <a:avLst/>
          </a:prstGeom>
          <a:noFill/>
          <a:ln w="9525">
            <a:noFill/>
            <a:miter lim="800000"/>
            <a:headEnd/>
            <a:tailEnd/>
          </a:ln>
        </p:spPr>
      </p:pic>
      <p:sp>
        <p:nvSpPr>
          <p:cNvPr id="8" name="Rectangle 4"/>
          <p:cNvSpPr txBox="1">
            <a:spLocks noChangeArrowheads="1"/>
          </p:cNvSpPr>
          <p:nvPr/>
        </p:nvSpPr>
        <p:spPr>
          <a:xfrm>
            <a:off x="1" y="52539"/>
            <a:ext cx="9144000" cy="866775"/>
          </a:xfrm>
          <a:prstGeom prst="rect">
            <a:avLst/>
          </a:prstGeom>
        </p:spPr>
        <p:txBody>
          <a:bodyPr/>
          <a:lstStyle/>
          <a:p>
            <a:pPr algn="ctr" eaLnBrk="0" fontAlgn="base" hangingPunct="0">
              <a:spcBef>
                <a:spcPct val="0"/>
              </a:spcBef>
              <a:spcAft>
                <a:spcPct val="0"/>
              </a:spcAft>
              <a:defRPr/>
            </a:pPr>
            <a:r>
              <a:rPr lang="en-US" sz="4400" b="1" dirty="0">
                <a:solidFill>
                  <a:prstClr val="white"/>
                </a:solidFill>
              </a:rPr>
              <a:t>Group leads and Schedule</a:t>
            </a:r>
          </a:p>
        </p:txBody>
      </p:sp>
      <p:sp>
        <p:nvSpPr>
          <p:cNvPr id="3" name="TextBox 2"/>
          <p:cNvSpPr txBox="1"/>
          <p:nvPr/>
        </p:nvSpPr>
        <p:spPr>
          <a:xfrm>
            <a:off x="304801" y="1103086"/>
            <a:ext cx="8519886" cy="5508171"/>
          </a:xfrm>
          <a:prstGeom prst="rect">
            <a:avLst/>
          </a:prstGeom>
          <a:noFill/>
        </p:spPr>
        <p:txBody>
          <a:bodyPr wrap="square" numCol="2" rtlCol="0">
            <a:noAutofit/>
          </a:bodyPr>
          <a:lstStyle/>
          <a:p>
            <a:r>
              <a:rPr lang="en-US" sz="1600" b="1" dirty="0">
                <a:solidFill>
                  <a:prstClr val="black"/>
                </a:solidFill>
              </a:rPr>
              <a:t>Group 1 -- Room 2112</a:t>
            </a:r>
          </a:p>
          <a:p>
            <a:r>
              <a:rPr lang="en-US" sz="1600" dirty="0">
                <a:solidFill>
                  <a:prstClr val="black"/>
                </a:solidFill>
              </a:rPr>
              <a:t>Chair: Vanessa Escobar, NASA GSFC/ SSAI</a:t>
            </a:r>
          </a:p>
          <a:p>
            <a:r>
              <a:rPr lang="en-US" sz="1600" dirty="0">
                <a:solidFill>
                  <a:prstClr val="black"/>
                </a:solidFill>
              </a:rPr>
              <a:t>Note taker: Lucia Woo, NASA GSFC/ SSAI</a:t>
            </a:r>
          </a:p>
          <a:p>
            <a:endParaRPr lang="en-US" sz="1600" dirty="0">
              <a:solidFill>
                <a:prstClr val="black"/>
              </a:solidFill>
            </a:endParaRPr>
          </a:p>
          <a:p>
            <a:r>
              <a:rPr lang="en-US" sz="1600" b="1" dirty="0">
                <a:solidFill>
                  <a:prstClr val="black"/>
                </a:solidFill>
              </a:rPr>
              <a:t>Group 2 -- Room 2111</a:t>
            </a:r>
          </a:p>
          <a:p>
            <a:r>
              <a:rPr lang="en-US" sz="1600" dirty="0">
                <a:solidFill>
                  <a:prstClr val="black"/>
                </a:solidFill>
              </a:rPr>
              <a:t>Chair: Nancy Glenn, Boise State University</a:t>
            </a:r>
          </a:p>
          <a:p>
            <a:r>
              <a:rPr lang="en-US" sz="1600" dirty="0">
                <a:solidFill>
                  <a:prstClr val="black"/>
                </a:solidFill>
              </a:rPr>
              <a:t>Note taker: Laura </a:t>
            </a:r>
            <a:r>
              <a:rPr lang="en-US" sz="1600" dirty="0" err="1">
                <a:solidFill>
                  <a:prstClr val="black"/>
                </a:solidFill>
              </a:rPr>
              <a:t>Duncanson</a:t>
            </a:r>
            <a:r>
              <a:rPr lang="en-US" sz="1600" dirty="0">
                <a:solidFill>
                  <a:prstClr val="black"/>
                </a:solidFill>
              </a:rPr>
              <a:t>, </a:t>
            </a:r>
            <a:r>
              <a:rPr lang="en-US" sz="1600" dirty="0" err="1">
                <a:solidFill>
                  <a:prstClr val="black"/>
                </a:solidFill>
              </a:rPr>
              <a:t>UMD</a:t>
            </a:r>
            <a:endParaRPr lang="en-US" sz="1600" dirty="0">
              <a:solidFill>
                <a:prstClr val="black"/>
              </a:solidFill>
            </a:endParaRPr>
          </a:p>
          <a:p>
            <a:endParaRPr lang="en-US" sz="1600" dirty="0">
              <a:solidFill>
                <a:prstClr val="black"/>
              </a:solidFill>
            </a:endParaRPr>
          </a:p>
          <a:p>
            <a:r>
              <a:rPr lang="en-US" sz="1600" b="1" dirty="0">
                <a:solidFill>
                  <a:prstClr val="black"/>
                </a:solidFill>
              </a:rPr>
              <a:t>Group 3 -- Room 2110</a:t>
            </a:r>
          </a:p>
          <a:p>
            <a:r>
              <a:rPr lang="en-US" sz="1600" dirty="0">
                <a:solidFill>
                  <a:prstClr val="black"/>
                </a:solidFill>
              </a:rPr>
              <a:t>Chair: Scott Goetz, Woods Hole Research Center</a:t>
            </a:r>
          </a:p>
          <a:p>
            <a:r>
              <a:rPr lang="en-US" sz="1600" dirty="0">
                <a:solidFill>
                  <a:prstClr val="black"/>
                </a:solidFill>
              </a:rPr>
              <a:t>Note taker: Ben Bond-</a:t>
            </a:r>
            <a:r>
              <a:rPr lang="en-US" sz="1600" dirty="0" err="1">
                <a:solidFill>
                  <a:prstClr val="black"/>
                </a:solidFill>
              </a:rPr>
              <a:t>Lamberty</a:t>
            </a:r>
            <a:r>
              <a:rPr lang="en-US" sz="1600" dirty="0">
                <a:solidFill>
                  <a:prstClr val="black"/>
                </a:solidFill>
              </a:rPr>
              <a:t>, </a:t>
            </a:r>
            <a:r>
              <a:rPr lang="en-US" sz="1600" dirty="0" err="1">
                <a:solidFill>
                  <a:prstClr val="black"/>
                </a:solidFill>
              </a:rPr>
              <a:t>PNNL</a:t>
            </a:r>
            <a:endParaRPr lang="en-US" sz="1600" dirty="0">
              <a:solidFill>
                <a:prstClr val="black"/>
              </a:solidFill>
            </a:endParaRPr>
          </a:p>
          <a:p>
            <a:endParaRPr lang="en-US" sz="1600" dirty="0">
              <a:solidFill>
                <a:prstClr val="black"/>
              </a:solidFill>
            </a:endParaRPr>
          </a:p>
          <a:p>
            <a:r>
              <a:rPr lang="en-US" sz="1600" b="1" dirty="0">
                <a:solidFill>
                  <a:prstClr val="black"/>
                </a:solidFill>
              </a:rPr>
              <a:t>Group 4 -- </a:t>
            </a:r>
            <a:r>
              <a:rPr lang="en-US" sz="1600" b="1" dirty="0" err="1">
                <a:solidFill>
                  <a:prstClr val="black"/>
                </a:solidFill>
              </a:rPr>
              <a:t>Chasen</a:t>
            </a:r>
            <a:r>
              <a:rPr lang="en-US" sz="1600" b="1" dirty="0">
                <a:solidFill>
                  <a:prstClr val="black"/>
                </a:solidFill>
              </a:rPr>
              <a:t> Family Room (1st floor)</a:t>
            </a:r>
          </a:p>
          <a:p>
            <a:r>
              <a:rPr lang="en-US" sz="1600" dirty="0">
                <a:solidFill>
                  <a:prstClr val="black"/>
                </a:solidFill>
              </a:rPr>
              <a:t>Chair: Michael </a:t>
            </a:r>
            <a:r>
              <a:rPr lang="en-US" sz="1600" dirty="0" err="1">
                <a:solidFill>
                  <a:prstClr val="black"/>
                </a:solidFill>
              </a:rPr>
              <a:t>Behrenfeld</a:t>
            </a:r>
            <a:r>
              <a:rPr lang="en-US" sz="1600" dirty="0">
                <a:solidFill>
                  <a:prstClr val="black"/>
                </a:solidFill>
              </a:rPr>
              <a:t>, Oregon State</a:t>
            </a:r>
          </a:p>
          <a:p>
            <a:r>
              <a:rPr lang="en-US" sz="1600" dirty="0">
                <a:solidFill>
                  <a:prstClr val="black"/>
                </a:solidFill>
              </a:rPr>
              <a:t>Note taker: Janet </a:t>
            </a:r>
            <a:r>
              <a:rPr lang="en-US" sz="1600" dirty="0" err="1">
                <a:solidFill>
                  <a:prstClr val="black"/>
                </a:solidFill>
              </a:rPr>
              <a:t>Nackoney</a:t>
            </a:r>
            <a:r>
              <a:rPr lang="en-US" sz="1600" dirty="0">
                <a:solidFill>
                  <a:prstClr val="black"/>
                </a:solidFill>
              </a:rPr>
              <a:t>, </a:t>
            </a:r>
            <a:r>
              <a:rPr lang="en-US" sz="1600" dirty="0" err="1">
                <a:solidFill>
                  <a:prstClr val="black"/>
                </a:solidFill>
              </a:rPr>
              <a:t>UMD</a:t>
            </a:r>
            <a:endParaRPr lang="en-US" sz="1600" dirty="0">
              <a:solidFill>
                <a:prstClr val="black"/>
              </a:solidFill>
            </a:endParaRPr>
          </a:p>
          <a:p>
            <a:endParaRPr lang="en-US" sz="1600" dirty="0">
              <a:solidFill>
                <a:prstClr val="black"/>
              </a:solidFill>
            </a:endParaRPr>
          </a:p>
          <a:p>
            <a:r>
              <a:rPr lang="en-US" sz="1600" b="1" dirty="0">
                <a:solidFill>
                  <a:prstClr val="black"/>
                </a:solidFill>
              </a:rPr>
              <a:t>Group 5 -- Room 1105</a:t>
            </a:r>
          </a:p>
          <a:p>
            <a:r>
              <a:rPr lang="en-US" sz="1600" dirty="0">
                <a:solidFill>
                  <a:prstClr val="black"/>
                </a:solidFill>
              </a:rPr>
              <a:t>Chair: Crystal </a:t>
            </a:r>
            <a:r>
              <a:rPr lang="en-US" sz="1600" dirty="0" err="1">
                <a:solidFill>
                  <a:prstClr val="black"/>
                </a:solidFill>
              </a:rPr>
              <a:t>Schaaf</a:t>
            </a:r>
            <a:r>
              <a:rPr lang="en-US" sz="1600" dirty="0">
                <a:solidFill>
                  <a:prstClr val="black"/>
                </a:solidFill>
              </a:rPr>
              <a:t>, U Mass -  Boston</a:t>
            </a:r>
          </a:p>
          <a:p>
            <a:r>
              <a:rPr lang="en-US" sz="1600" dirty="0">
                <a:solidFill>
                  <a:prstClr val="black"/>
                </a:solidFill>
              </a:rPr>
              <a:t>Note taker: Tiffany Moisan, NASA </a:t>
            </a:r>
            <a:r>
              <a:rPr lang="en-US" sz="1600" dirty="0" err="1">
                <a:solidFill>
                  <a:prstClr val="black"/>
                </a:solidFill>
              </a:rPr>
              <a:t>WFF</a:t>
            </a:r>
            <a:endParaRPr lang="en-US" sz="1600" dirty="0">
              <a:solidFill>
                <a:prstClr val="black"/>
              </a:solidFill>
            </a:endParaRPr>
          </a:p>
          <a:p>
            <a:endParaRPr lang="en-US" sz="1600" dirty="0">
              <a:solidFill>
                <a:prstClr val="black"/>
              </a:solidFill>
            </a:endParaRPr>
          </a:p>
          <a:p>
            <a:endParaRPr lang="en-US" sz="1600" b="1" dirty="0">
              <a:solidFill>
                <a:prstClr val="black"/>
              </a:solidFill>
            </a:endParaRPr>
          </a:p>
          <a:p>
            <a:endParaRPr lang="en-US" sz="1600" b="1" dirty="0">
              <a:solidFill>
                <a:prstClr val="black"/>
              </a:solidFill>
            </a:endParaRPr>
          </a:p>
          <a:p>
            <a:r>
              <a:rPr lang="en-US" sz="1600" b="1" dirty="0">
                <a:solidFill>
                  <a:prstClr val="black"/>
                </a:solidFill>
              </a:rPr>
              <a:t>Group 6 -- Room 105 (basement)</a:t>
            </a:r>
          </a:p>
          <a:p>
            <a:r>
              <a:rPr lang="en-US" sz="1600" dirty="0">
                <a:solidFill>
                  <a:prstClr val="black"/>
                </a:solidFill>
              </a:rPr>
              <a:t>Chairs: Joaquim </a:t>
            </a:r>
            <a:r>
              <a:rPr lang="en-US" sz="1600" dirty="0" err="1">
                <a:solidFill>
                  <a:prstClr val="black"/>
                </a:solidFill>
              </a:rPr>
              <a:t>Goés</a:t>
            </a:r>
            <a:r>
              <a:rPr lang="en-US" sz="1600" dirty="0">
                <a:solidFill>
                  <a:prstClr val="black"/>
                </a:solidFill>
              </a:rPr>
              <a:t>, Lamont Doherty Earth Observatory</a:t>
            </a:r>
          </a:p>
          <a:p>
            <a:r>
              <a:rPr lang="en-US" sz="1600" dirty="0">
                <a:solidFill>
                  <a:prstClr val="black"/>
                </a:solidFill>
              </a:rPr>
              <a:t>Note taker: Liz Hoy, NASA GSFC/ </a:t>
            </a:r>
            <a:r>
              <a:rPr lang="en-US" sz="1600" dirty="0" err="1">
                <a:solidFill>
                  <a:prstClr val="black"/>
                </a:solidFill>
              </a:rPr>
              <a:t>GST</a:t>
            </a:r>
            <a:endParaRPr lang="en-US" sz="1600" dirty="0">
              <a:solidFill>
                <a:prstClr val="black"/>
              </a:solidFill>
            </a:endParaRPr>
          </a:p>
          <a:p>
            <a:endParaRPr lang="en-US" sz="1600" dirty="0">
              <a:solidFill>
                <a:prstClr val="black"/>
              </a:solidFill>
            </a:endParaRPr>
          </a:p>
          <a:p>
            <a:r>
              <a:rPr lang="en-US" sz="1600" b="1" dirty="0">
                <a:solidFill>
                  <a:prstClr val="black"/>
                </a:solidFill>
              </a:rPr>
              <a:t>Group 7 -- Room Chesapeake Ballroom (here!)</a:t>
            </a:r>
          </a:p>
          <a:p>
            <a:r>
              <a:rPr lang="en-US" sz="1600" dirty="0">
                <a:solidFill>
                  <a:prstClr val="black"/>
                </a:solidFill>
              </a:rPr>
              <a:t>Chairs: Scott </a:t>
            </a:r>
            <a:r>
              <a:rPr lang="en-US" sz="1600" dirty="0" err="1">
                <a:solidFill>
                  <a:prstClr val="black"/>
                </a:solidFill>
              </a:rPr>
              <a:t>Ollinger</a:t>
            </a:r>
            <a:r>
              <a:rPr lang="en-US" sz="1600" dirty="0">
                <a:solidFill>
                  <a:prstClr val="black"/>
                </a:solidFill>
              </a:rPr>
              <a:t>, Univ. of New Hampshire</a:t>
            </a:r>
          </a:p>
          <a:p>
            <a:r>
              <a:rPr lang="en-US" sz="1600" dirty="0">
                <a:solidFill>
                  <a:prstClr val="black"/>
                </a:solidFill>
              </a:rPr>
              <a:t>Note taker: Mark Carroll, NASA GSFC/ SSAI</a:t>
            </a:r>
          </a:p>
          <a:p>
            <a:endParaRPr lang="en-US" sz="1600" dirty="0">
              <a:solidFill>
                <a:prstClr val="black"/>
              </a:solidFill>
            </a:endParaRPr>
          </a:p>
        </p:txBody>
      </p:sp>
      <p:sp>
        <p:nvSpPr>
          <p:cNvPr id="9" name="TextBox 8"/>
          <p:cNvSpPr txBox="1"/>
          <p:nvPr/>
        </p:nvSpPr>
        <p:spPr>
          <a:xfrm>
            <a:off x="4572000" y="3371059"/>
            <a:ext cx="4252687" cy="3287369"/>
          </a:xfrm>
          <a:prstGeom prst="rect">
            <a:avLst/>
          </a:prstGeom>
          <a:solidFill>
            <a:srgbClr val="FFFF00"/>
          </a:solidFill>
          <a:ln>
            <a:solidFill>
              <a:schemeClr val="tx1"/>
            </a:solidFill>
          </a:ln>
        </p:spPr>
        <p:txBody>
          <a:bodyPr wrap="square" rtlCol="0">
            <a:noAutofit/>
          </a:bodyPr>
          <a:lstStyle/>
          <a:p>
            <a:pPr algn="ctr"/>
            <a:r>
              <a:rPr lang="en-US" b="1" dirty="0">
                <a:solidFill>
                  <a:prstClr val="black"/>
                </a:solidFill>
              </a:rPr>
              <a:t>Afternoon schedule</a:t>
            </a:r>
          </a:p>
          <a:p>
            <a:pPr>
              <a:lnSpc>
                <a:spcPct val="120000"/>
              </a:lnSpc>
            </a:pPr>
            <a:r>
              <a:rPr lang="en-US" dirty="0">
                <a:solidFill>
                  <a:prstClr val="black"/>
                </a:solidFill>
              </a:rPr>
              <a:t>Now – 12:00: Breakout groups</a:t>
            </a:r>
          </a:p>
          <a:p>
            <a:pPr>
              <a:lnSpc>
                <a:spcPct val="120000"/>
              </a:lnSpc>
            </a:pPr>
            <a:r>
              <a:rPr lang="en-US" dirty="0">
                <a:solidFill>
                  <a:prstClr val="black"/>
                </a:solidFill>
              </a:rPr>
              <a:t>12:00 – 1:30 (approx.): Break for lunch</a:t>
            </a:r>
          </a:p>
          <a:p>
            <a:pPr>
              <a:lnSpc>
                <a:spcPct val="120000"/>
              </a:lnSpc>
            </a:pPr>
            <a:r>
              <a:rPr lang="en-US" dirty="0">
                <a:solidFill>
                  <a:prstClr val="black"/>
                </a:solidFill>
              </a:rPr>
              <a:t>1:30-2:45: Breakout groups</a:t>
            </a:r>
          </a:p>
          <a:p>
            <a:pPr>
              <a:lnSpc>
                <a:spcPct val="120000"/>
              </a:lnSpc>
            </a:pPr>
            <a:r>
              <a:rPr lang="en-US" dirty="0">
                <a:solidFill>
                  <a:prstClr val="black"/>
                </a:solidFill>
              </a:rPr>
              <a:t>2:45-3:15: Break</a:t>
            </a:r>
          </a:p>
          <a:p>
            <a:pPr>
              <a:lnSpc>
                <a:spcPct val="120000"/>
              </a:lnSpc>
            </a:pPr>
            <a:r>
              <a:rPr lang="en-US" dirty="0">
                <a:solidFill>
                  <a:prstClr val="black"/>
                </a:solidFill>
              </a:rPr>
              <a:t>3:15 – 4:30: Uncertainty panel (in plenary)</a:t>
            </a:r>
          </a:p>
          <a:p>
            <a:pPr>
              <a:lnSpc>
                <a:spcPct val="120000"/>
              </a:lnSpc>
            </a:pPr>
            <a:r>
              <a:rPr lang="en-US" dirty="0">
                <a:solidFill>
                  <a:prstClr val="black"/>
                </a:solidFill>
              </a:rPr>
              <a:t>4:30-4:35: Student/early career speed talks</a:t>
            </a:r>
          </a:p>
          <a:p>
            <a:pPr>
              <a:lnSpc>
                <a:spcPct val="120000"/>
              </a:lnSpc>
            </a:pPr>
            <a:r>
              <a:rPr lang="en-US" dirty="0">
                <a:solidFill>
                  <a:prstClr val="black"/>
                </a:solidFill>
              </a:rPr>
              <a:t>4:35-5:30: Poster session</a:t>
            </a:r>
          </a:p>
          <a:p>
            <a:pPr>
              <a:lnSpc>
                <a:spcPct val="120000"/>
              </a:lnSpc>
            </a:pPr>
            <a:endParaRPr lang="en-US" sz="1000" dirty="0">
              <a:solidFill>
                <a:prstClr val="black"/>
              </a:solidFill>
            </a:endParaRPr>
          </a:p>
          <a:p>
            <a:pPr algn="ctr">
              <a:lnSpc>
                <a:spcPct val="120000"/>
              </a:lnSpc>
            </a:pPr>
            <a:r>
              <a:rPr lang="en-US" b="1" dirty="0">
                <a:solidFill>
                  <a:prstClr val="black"/>
                </a:solidFill>
              </a:rPr>
              <a:t>Report back/panel discussion is Wed 8:30!</a:t>
            </a:r>
          </a:p>
        </p:txBody>
      </p:sp>
    </p:spTree>
    <p:extLst>
      <p:ext uri="{BB962C8B-B14F-4D97-AF65-F5344CB8AC3E}">
        <p14:creationId xmlns:p14="http://schemas.microsoft.com/office/powerpoint/2010/main" val="305168760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t="5504" b="22633"/>
          <a:stretch/>
        </p:blipFill>
        <p:spPr>
          <a:xfrm>
            <a:off x="685800" y="990600"/>
            <a:ext cx="4426214" cy="4116374"/>
          </a:xfrm>
          <a:prstGeom prst="rect">
            <a:avLst/>
          </a:prstGeom>
        </p:spPr>
      </p:pic>
      <p:sp>
        <p:nvSpPr>
          <p:cNvPr id="141107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pPr fontAlgn="base">
              <a:spcBef>
                <a:spcPct val="0"/>
              </a:spcBef>
              <a:spcAft>
                <a:spcPct val="0"/>
              </a:spcAft>
            </a:pPr>
            <a:endParaRPr lang="en-US" dirty="0">
              <a:solidFill>
                <a:prstClr val="black"/>
              </a:solidFill>
              <a:latin typeface="Arial" pitchFamily="34" charset="0"/>
            </a:endParaRPr>
          </a:p>
        </p:txBody>
      </p:sp>
      <p:sp>
        <p:nvSpPr>
          <p:cNvPr id="141107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pPr fontAlgn="base">
              <a:spcBef>
                <a:spcPct val="0"/>
              </a:spcBef>
              <a:spcAft>
                <a:spcPct val="0"/>
              </a:spcAft>
            </a:pPr>
            <a:endParaRPr lang="en-US" dirty="0">
              <a:solidFill>
                <a:prstClr val="black"/>
              </a:solidFill>
              <a:latin typeface="Arial" pitchFamily="34" charset="0"/>
            </a:endParaRPr>
          </a:p>
        </p:txBody>
      </p:sp>
      <p:pic>
        <p:nvPicPr>
          <p:cNvPr id="7" name="Picture 3"/>
          <p:cNvPicPr>
            <a:picLocks noChangeAspect="1" noChangeArrowheads="1"/>
          </p:cNvPicPr>
          <p:nvPr/>
        </p:nvPicPr>
        <p:blipFill>
          <a:blip r:embed="rId4" cstate="print"/>
          <a:srcRect l="17" t="24438" b="59315"/>
          <a:stretch>
            <a:fillRect/>
          </a:stretch>
        </p:blipFill>
        <p:spPr bwMode="auto">
          <a:xfrm>
            <a:off x="0" y="0"/>
            <a:ext cx="9144000" cy="990600"/>
          </a:xfrm>
          <a:prstGeom prst="rect">
            <a:avLst/>
          </a:prstGeom>
          <a:noFill/>
          <a:ln w="9525">
            <a:noFill/>
            <a:miter lim="800000"/>
            <a:headEnd/>
            <a:tailEnd/>
          </a:ln>
        </p:spPr>
      </p:pic>
      <p:sp>
        <p:nvSpPr>
          <p:cNvPr id="8" name="Rectangle 4"/>
          <p:cNvSpPr txBox="1">
            <a:spLocks noChangeArrowheads="1"/>
          </p:cNvSpPr>
          <p:nvPr/>
        </p:nvSpPr>
        <p:spPr>
          <a:xfrm>
            <a:off x="1" y="52539"/>
            <a:ext cx="9144000" cy="866775"/>
          </a:xfrm>
          <a:prstGeom prst="rect">
            <a:avLst/>
          </a:prstGeom>
        </p:spPr>
        <p:txBody>
          <a:bodyPr/>
          <a:lstStyle/>
          <a:p>
            <a:pPr algn="ctr" eaLnBrk="0" fontAlgn="base" hangingPunct="0">
              <a:spcBef>
                <a:spcPct val="0"/>
              </a:spcBef>
              <a:spcAft>
                <a:spcPct val="0"/>
              </a:spcAft>
              <a:defRPr/>
            </a:pPr>
            <a:r>
              <a:rPr lang="en-US" sz="4400" b="1" dirty="0">
                <a:solidFill>
                  <a:prstClr val="white"/>
                </a:solidFill>
              </a:rPr>
              <a:t>Where to go</a:t>
            </a:r>
          </a:p>
        </p:txBody>
      </p:sp>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l="26475" t="76843" r="14917" b="1586"/>
          <a:stretch/>
        </p:blipFill>
        <p:spPr>
          <a:xfrm>
            <a:off x="1425790" y="5006269"/>
            <a:ext cx="3907445" cy="1861104"/>
          </a:xfrm>
          <a:prstGeom prst="rect">
            <a:avLst/>
          </a:prstGeom>
        </p:spPr>
      </p:pic>
      <p:sp>
        <p:nvSpPr>
          <p:cNvPr id="2" name="TextBox 1"/>
          <p:cNvSpPr txBox="1"/>
          <p:nvPr/>
        </p:nvSpPr>
        <p:spPr>
          <a:xfrm>
            <a:off x="5284692" y="1652799"/>
            <a:ext cx="3686630" cy="4524315"/>
          </a:xfrm>
          <a:prstGeom prst="rect">
            <a:avLst/>
          </a:prstGeom>
          <a:noFill/>
        </p:spPr>
        <p:txBody>
          <a:bodyPr wrap="square" rtlCol="0">
            <a:spAutoFit/>
          </a:bodyPr>
          <a:lstStyle/>
          <a:p>
            <a:r>
              <a:rPr lang="en-US" b="1" dirty="0">
                <a:solidFill>
                  <a:prstClr val="black"/>
                </a:solidFill>
              </a:rPr>
              <a:t>Group 1 -- Room 2112</a:t>
            </a:r>
          </a:p>
          <a:p>
            <a:endParaRPr lang="en-US" dirty="0">
              <a:solidFill>
                <a:prstClr val="black"/>
              </a:solidFill>
            </a:endParaRPr>
          </a:p>
          <a:p>
            <a:r>
              <a:rPr lang="en-US" b="1" dirty="0">
                <a:solidFill>
                  <a:prstClr val="black"/>
                </a:solidFill>
              </a:rPr>
              <a:t>Group 2 -- Room 2111</a:t>
            </a:r>
          </a:p>
          <a:p>
            <a:endParaRPr lang="en-US" dirty="0">
              <a:solidFill>
                <a:prstClr val="black"/>
              </a:solidFill>
            </a:endParaRPr>
          </a:p>
          <a:p>
            <a:r>
              <a:rPr lang="en-US" b="1" dirty="0">
                <a:solidFill>
                  <a:prstClr val="black"/>
                </a:solidFill>
              </a:rPr>
              <a:t>Group 3 -- Room 2110</a:t>
            </a:r>
          </a:p>
          <a:p>
            <a:endParaRPr lang="en-US" dirty="0">
              <a:solidFill>
                <a:prstClr val="black"/>
              </a:solidFill>
            </a:endParaRPr>
          </a:p>
          <a:p>
            <a:r>
              <a:rPr lang="en-US" b="1" dirty="0">
                <a:solidFill>
                  <a:prstClr val="black"/>
                </a:solidFill>
              </a:rPr>
              <a:t>Group 4 -- </a:t>
            </a:r>
            <a:r>
              <a:rPr lang="en-US" b="1" dirty="0" err="1">
                <a:solidFill>
                  <a:prstClr val="black"/>
                </a:solidFill>
              </a:rPr>
              <a:t>Chasen</a:t>
            </a:r>
            <a:r>
              <a:rPr lang="en-US" b="1" dirty="0">
                <a:solidFill>
                  <a:prstClr val="black"/>
                </a:solidFill>
              </a:rPr>
              <a:t> Family Room </a:t>
            </a:r>
            <a:br>
              <a:rPr lang="en-US" b="1" dirty="0">
                <a:solidFill>
                  <a:prstClr val="black"/>
                </a:solidFill>
              </a:rPr>
            </a:br>
            <a:r>
              <a:rPr lang="en-US" b="1" dirty="0">
                <a:solidFill>
                  <a:prstClr val="black"/>
                </a:solidFill>
              </a:rPr>
              <a:t>	   (1st floor)</a:t>
            </a:r>
          </a:p>
          <a:p>
            <a:endParaRPr lang="en-US" dirty="0">
              <a:solidFill>
                <a:prstClr val="black"/>
              </a:solidFill>
            </a:endParaRPr>
          </a:p>
          <a:p>
            <a:r>
              <a:rPr lang="en-US" b="1" dirty="0">
                <a:solidFill>
                  <a:prstClr val="black"/>
                </a:solidFill>
              </a:rPr>
              <a:t>Group 5 -- Room 1105</a:t>
            </a:r>
          </a:p>
          <a:p>
            <a:endParaRPr lang="en-US" b="1" dirty="0">
              <a:solidFill>
                <a:prstClr val="black"/>
              </a:solidFill>
            </a:endParaRPr>
          </a:p>
          <a:p>
            <a:r>
              <a:rPr lang="en-US" b="1" dirty="0">
                <a:solidFill>
                  <a:prstClr val="black"/>
                </a:solidFill>
              </a:rPr>
              <a:t>Group 6 -- Room 105 (basement)</a:t>
            </a:r>
          </a:p>
          <a:p>
            <a:endParaRPr lang="en-US" dirty="0">
              <a:solidFill>
                <a:prstClr val="black"/>
              </a:solidFill>
            </a:endParaRPr>
          </a:p>
          <a:p>
            <a:r>
              <a:rPr lang="en-US" b="1" dirty="0">
                <a:solidFill>
                  <a:prstClr val="black"/>
                </a:solidFill>
              </a:rPr>
              <a:t>Group 7 -- Room Chesapeake 	  Ballroom (here!)</a:t>
            </a:r>
          </a:p>
          <a:p>
            <a:endParaRPr lang="en-US" dirty="0">
              <a:solidFill>
                <a:prstClr val="black"/>
              </a:solidFill>
            </a:endParaRPr>
          </a:p>
        </p:txBody>
      </p:sp>
    </p:spTree>
    <p:extLst>
      <p:ext uri="{BB962C8B-B14F-4D97-AF65-F5344CB8AC3E}">
        <p14:creationId xmlns:p14="http://schemas.microsoft.com/office/powerpoint/2010/main" val="366526991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455</Words>
  <Application>Microsoft Office PowerPoint</Application>
  <PresentationFormat>On-screen Show (4:3)</PresentationFormat>
  <Paragraphs>68</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2_Office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Leidner, Allison (HQ-DK000)[USRA]</dc:creator>
  <cp:lastModifiedBy>Morrell, Amy L. (GSFC-618.0)[SIGMA SPACE CORPORATION]</cp:lastModifiedBy>
  <cp:revision>2</cp:revision>
  <dcterms:created xsi:type="dcterms:W3CDTF">2015-04-17T17:32:13Z</dcterms:created>
  <dcterms:modified xsi:type="dcterms:W3CDTF">2015-04-19T22:59:27Z</dcterms:modified>
</cp:coreProperties>
</file>