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78" r:id="rId2"/>
    <p:sldId id="279" r:id="rId3"/>
    <p:sldId id="282" r:id="rId4"/>
    <p:sldId id="280" r:id="rId5"/>
    <p:sldId id="288" r:id="rId6"/>
    <p:sldId id="281" r:id="rId7"/>
    <p:sldId id="291" r:id="rId8"/>
    <p:sldId id="262" r:id="rId9"/>
    <p:sldId id="260" r:id="rId10"/>
    <p:sldId id="263" r:id="rId11"/>
    <p:sldId id="264" r:id="rId12"/>
    <p:sldId id="266" r:id="rId13"/>
    <p:sldId id="283" r:id="rId14"/>
    <p:sldId id="287" r:id="rId15"/>
    <p:sldId id="289" r:id="rId16"/>
    <p:sldId id="267" r:id="rId17"/>
    <p:sldId id="268" r:id="rId18"/>
    <p:sldId id="269" r:id="rId19"/>
    <p:sldId id="270" r:id="rId20"/>
    <p:sldId id="271" r:id="rId21"/>
    <p:sldId id="284" r:id="rId22"/>
    <p:sldId id="272" r:id="rId23"/>
    <p:sldId id="273" r:id="rId24"/>
    <p:sldId id="274" r:id="rId25"/>
    <p:sldId id="275" r:id="rId26"/>
    <p:sldId id="276" r:id="rId27"/>
    <p:sldId id="290" r:id="rId28"/>
    <p:sldId id="28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2" autoAdjust="0"/>
  </p:normalViewPr>
  <p:slideViewPr>
    <p:cSldViewPr snapToGrid="0" snapToObjects="1">
      <p:cViewPr>
        <p:scale>
          <a:sx n="66" d="100"/>
          <a:sy n="66" d="100"/>
        </p:scale>
        <p:origin x="-1696" y="-3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D:\Aditya\_Project\Presentations\HySPIRI_2011\Graphics\Madison_Spect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2"/>
          <c:order val="1"/>
          <c:spPr>
            <a:ln w="63500">
              <a:solidFill>
                <a:schemeClr val="accent1"/>
              </a:solidFill>
            </a:ln>
          </c:spPr>
          <c:marker>
            <c:symbol val="none"/>
          </c:marker>
          <c:xVal>
            <c:numRef>
              <c:f>Madison_Spectra!$A$1:$A$208</c:f>
              <c:numCache>
                <c:formatCode>General</c:formatCode>
                <c:ptCount val="208"/>
                <c:pt idx="0">
                  <c:v>462.7691959999992</c:v>
                </c:pt>
                <c:pt idx="1">
                  <c:v>472.4772949999996</c:v>
                </c:pt>
                <c:pt idx="2">
                  <c:v>482.189789</c:v>
                </c:pt>
                <c:pt idx="3">
                  <c:v>491.9065859999992</c:v>
                </c:pt>
                <c:pt idx="4">
                  <c:v>501.627899</c:v>
                </c:pt>
                <c:pt idx="5">
                  <c:v>511.3534850000003</c:v>
                </c:pt>
                <c:pt idx="6">
                  <c:v>521.083618</c:v>
                </c:pt>
                <c:pt idx="7">
                  <c:v>530.8179929999982</c:v>
                </c:pt>
                <c:pt idx="8">
                  <c:v>540.5568239999983</c:v>
                </c:pt>
                <c:pt idx="9">
                  <c:v>550.2999880000005</c:v>
                </c:pt>
                <c:pt idx="10">
                  <c:v>560.0477289999982</c:v>
                </c:pt>
                <c:pt idx="11">
                  <c:v>569.799622</c:v>
                </c:pt>
                <c:pt idx="12">
                  <c:v>579.5560299999978</c:v>
                </c:pt>
                <c:pt idx="13">
                  <c:v>589.316772</c:v>
                </c:pt>
                <c:pt idx="14">
                  <c:v>599.081909</c:v>
                </c:pt>
                <c:pt idx="15">
                  <c:v>608.8515009999981</c:v>
                </c:pt>
                <c:pt idx="16">
                  <c:v>618.6254269999994</c:v>
                </c:pt>
                <c:pt idx="17">
                  <c:v>628.403687</c:v>
                </c:pt>
                <c:pt idx="18">
                  <c:v>638.186523</c:v>
                </c:pt>
                <c:pt idx="19">
                  <c:v>647.9735720000008</c:v>
                </c:pt>
                <c:pt idx="20">
                  <c:v>657.765076</c:v>
                </c:pt>
                <c:pt idx="21">
                  <c:v>667.560974</c:v>
                </c:pt>
                <c:pt idx="22">
                  <c:v>674.9011839999994</c:v>
                </c:pt>
                <c:pt idx="23">
                  <c:v>684.6978760000005</c:v>
                </c:pt>
                <c:pt idx="24">
                  <c:v>694.4893800000005</c:v>
                </c:pt>
                <c:pt idx="25">
                  <c:v>704.275574000001</c:v>
                </c:pt>
                <c:pt idx="26">
                  <c:v>714.0565799999994</c:v>
                </c:pt>
                <c:pt idx="27">
                  <c:v>723.8325199999973</c:v>
                </c:pt>
                <c:pt idx="28">
                  <c:v>733.6030880000005</c:v>
                </c:pt>
                <c:pt idx="29">
                  <c:v>743.3685299999978</c:v>
                </c:pt>
                <c:pt idx="30">
                  <c:v>753.128723</c:v>
                </c:pt>
                <c:pt idx="31">
                  <c:v>762.883728</c:v>
                </c:pt>
                <c:pt idx="32">
                  <c:v>772.6334840000005</c:v>
                </c:pt>
                <c:pt idx="33">
                  <c:v>782.378113</c:v>
                </c:pt>
                <c:pt idx="34">
                  <c:v>792.117371</c:v>
                </c:pt>
                <c:pt idx="35">
                  <c:v>801.8516239999972</c:v>
                </c:pt>
                <c:pt idx="36">
                  <c:v>811.580505</c:v>
                </c:pt>
                <c:pt idx="37">
                  <c:v>821.304321</c:v>
                </c:pt>
                <c:pt idx="38">
                  <c:v>831.0228269999983</c:v>
                </c:pt>
                <c:pt idx="39">
                  <c:v>840.736084</c:v>
                </c:pt>
                <c:pt idx="40">
                  <c:v>850.4442139999981</c:v>
                </c:pt>
                <c:pt idx="41">
                  <c:v>860.1470949999986</c:v>
                </c:pt>
                <c:pt idx="42">
                  <c:v>869.844788</c:v>
                </c:pt>
                <c:pt idx="43">
                  <c:v>879.5371699999974</c:v>
                </c:pt>
                <c:pt idx="44">
                  <c:v>889.2244870000005</c:v>
                </c:pt>
                <c:pt idx="45">
                  <c:v>898.9066159999981</c:v>
                </c:pt>
                <c:pt idx="46">
                  <c:v>908.583374000002</c:v>
                </c:pt>
                <c:pt idx="47">
                  <c:v>918.2551269999983</c:v>
                </c:pt>
                <c:pt idx="48">
                  <c:v>927.921387</c:v>
                </c:pt>
                <c:pt idx="49">
                  <c:v>937.582703</c:v>
                </c:pt>
                <c:pt idx="50">
                  <c:v>947.2387080000005</c:v>
                </c:pt>
                <c:pt idx="51">
                  <c:v>956.8895259999994</c:v>
                </c:pt>
                <c:pt idx="52">
                  <c:v>966.535095</c:v>
                </c:pt>
                <c:pt idx="53">
                  <c:v>976.175476000001</c:v>
                </c:pt>
                <c:pt idx="54">
                  <c:v>985.8106079999982</c:v>
                </c:pt>
                <c:pt idx="55">
                  <c:v>995.4406129999981</c:v>
                </c:pt>
                <c:pt idx="56">
                  <c:v>1005.065002</c:v>
                </c:pt>
                <c:pt idx="57">
                  <c:v>1014.684998</c:v>
                </c:pt>
                <c:pt idx="58">
                  <c:v>1024.29895</c:v>
                </c:pt>
                <c:pt idx="59">
                  <c:v>1033.907959000002</c:v>
                </c:pt>
                <c:pt idx="60">
                  <c:v>1043.511963000001</c:v>
                </c:pt>
                <c:pt idx="61">
                  <c:v>1053.110962</c:v>
                </c:pt>
                <c:pt idx="62">
                  <c:v>1062.703979</c:v>
                </c:pt>
                <c:pt idx="63">
                  <c:v>1072.292969</c:v>
                </c:pt>
                <c:pt idx="64">
                  <c:v>1081.875977</c:v>
                </c:pt>
                <c:pt idx="65">
                  <c:v>1091.453979</c:v>
                </c:pt>
                <c:pt idx="66">
                  <c:v>1101.026001000001</c:v>
                </c:pt>
                <c:pt idx="67">
                  <c:v>1110.593994</c:v>
                </c:pt>
                <c:pt idx="68">
                  <c:v>1120.156006</c:v>
                </c:pt>
                <c:pt idx="69">
                  <c:v>1129.713013</c:v>
                </c:pt>
                <c:pt idx="70">
                  <c:v>1139.265015000001</c:v>
                </c:pt>
                <c:pt idx="71">
                  <c:v>1148.811034999998</c:v>
                </c:pt>
                <c:pt idx="72">
                  <c:v>1158.353026999999</c:v>
                </c:pt>
                <c:pt idx="73">
                  <c:v>1167.889038</c:v>
                </c:pt>
                <c:pt idx="74">
                  <c:v>1177.420044</c:v>
                </c:pt>
                <c:pt idx="75">
                  <c:v>1186.946045</c:v>
                </c:pt>
                <c:pt idx="76">
                  <c:v>1196.465942</c:v>
                </c:pt>
                <c:pt idx="77">
                  <c:v>1205.982056</c:v>
                </c:pt>
                <c:pt idx="78">
                  <c:v>1215.491943</c:v>
                </c:pt>
                <c:pt idx="79">
                  <c:v>1224.996948</c:v>
                </c:pt>
                <c:pt idx="80">
                  <c:v>1234.495972000001</c:v>
                </c:pt>
                <c:pt idx="81">
                  <c:v>1243.990967000001</c:v>
                </c:pt>
                <c:pt idx="82">
                  <c:v>1253.47998</c:v>
                </c:pt>
                <c:pt idx="83">
                  <c:v>1262.963989</c:v>
                </c:pt>
                <c:pt idx="84">
                  <c:v>1263.345947</c:v>
                </c:pt>
                <c:pt idx="85">
                  <c:v>1273.317993</c:v>
                </c:pt>
                <c:pt idx="86">
                  <c:v>1283.291016</c:v>
                </c:pt>
                <c:pt idx="87">
                  <c:v>1293.261963000001</c:v>
                </c:pt>
                <c:pt idx="88">
                  <c:v>1303.234009</c:v>
                </c:pt>
                <c:pt idx="89">
                  <c:v>1313.206055000002</c:v>
                </c:pt>
                <c:pt idx="90">
                  <c:v>1323.177002</c:v>
                </c:pt>
                <c:pt idx="91">
                  <c:v>1333.147948999998</c:v>
                </c:pt>
                <c:pt idx="92">
                  <c:v>1343.119019</c:v>
                </c:pt>
                <c:pt idx="93">
                  <c:v>1353.088989</c:v>
                </c:pt>
                <c:pt idx="94">
                  <c:v>1363.060059</c:v>
                </c:pt>
                <c:pt idx="95">
                  <c:v>1373.030029</c:v>
                </c:pt>
                <c:pt idx="96">
                  <c:v>1383.0</c:v>
                </c:pt>
                <c:pt idx="97">
                  <c:v>1392.968994</c:v>
                </c:pt>
                <c:pt idx="98">
                  <c:v>1402.938965000002</c:v>
                </c:pt>
                <c:pt idx="99">
                  <c:v>1412.907959000002</c:v>
                </c:pt>
                <c:pt idx="100">
                  <c:v>1422.876953000001</c:v>
                </c:pt>
                <c:pt idx="101">
                  <c:v>1432.844971</c:v>
                </c:pt>
                <c:pt idx="102">
                  <c:v>1442.813965</c:v>
                </c:pt>
                <c:pt idx="103">
                  <c:v>1452.781982</c:v>
                </c:pt>
                <c:pt idx="104">
                  <c:v>1462.75</c:v>
                </c:pt>
                <c:pt idx="105">
                  <c:v>1472.718018</c:v>
                </c:pt>
                <c:pt idx="106">
                  <c:v>1482.685059</c:v>
                </c:pt>
                <c:pt idx="107">
                  <c:v>1492.651978</c:v>
                </c:pt>
                <c:pt idx="108">
                  <c:v>1502.619019</c:v>
                </c:pt>
                <c:pt idx="109">
                  <c:v>1512.58606</c:v>
                </c:pt>
                <c:pt idx="110">
                  <c:v>1522.552002</c:v>
                </c:pt>
                <c:pt idx="111">
                  <c:v>1532.517944</c:v>
                </c:pt>
                <c:pt idx="112">
                  <c:v>1542.484009</c:v>
                </c:pt>
                <c:pt idx="113">
                  <c:v>1552.449951000002</c:v>
                </c:pt>
                <c:pt idx="114">
                  <c:v>1562.416016</c:v>
                </c:pt>
                <c:pt idx="115">
                  <c:v>1572.380981</c:v>
                </c:pt>
                <c:pt idx="116">
                  <c:v>1582.345947</c:v>
                </c:pt>
                <c:pt idx="117">
                  <c:v>1592.311034999998</c:v>
                </c:pt>
                <c:pt idx="118">
                  <c:v>1602.275024</c:v>
                </c:pt>
                <c:pt idx="119">
                  <c:v>1612.23999</c:v>
                </c:pt>
                <c:pt idx="120">
                  <c:v>1622.203979</c:v>
                </c:pt>
                <c:pt idx="121">
                  <c:v>1632.166992</c:v>
                </c:pt>
                <c:pt idx="122">
                  <c:v>1642.130981</c:v>
                </c:pt>
                <c:pt idx="123">
                  <c:v>1652.093994</c:v>
                </c:pt>
                <c:pt idx="124">
                  <c:v>1662.057007</c:v>
                </c:pt>
                <c:pt idx="125">
                  <c:v>1672.02002</c:v>
                </c:pt>
                <c:pt idx="126">
                  <c:v>1681.983032</c:v>
                </c:pt>
                <c:pt idx="127">
                  <c:v>1691.944946</c:v>
                </c:pt>
                <c:pt idx="128">
                  <c:v>1701.906982000001</c:v>
                </c:pt>
                <c:pt idx="129">
                  <c:v>1711.869019</c:v>
                </c:pt>
                <c:pt idx="130">
                  <c:v>1721.831055</c:v>
                </c:pt>
                <c:pt idx="131">
                  <c:v>1731.791992</c:v>
                </c:pt>
                <c:pt idx="132">
                  <c:v>1741.753052</c:v>
                </c:pt>
                <c:pt idx="133">
                  <c:v>1751.713989</c:v>
                </c:pt>
                <c:pt idx="134">
                  <c:v>1761.675048999998</c:v>
                </c:pt>
                <c:pt idx="135">
                  <c:v>1771.63501</c:v>
                </c:pt>
                <c:pt idx="136">
                  <c:v>1781.595947</c:v>
                </c:pt>
                <c:pt idx="137">
                  <c:v>1791.55603</c:v>
                </c:pt>
                <c:pt idx="138">
                  <c:v>1801.515015000001</c:v>
                </c:pt>
                <c:pt idx="139">
                  <c:v>1811.474976</c:v>
                </c:pt>
                <c:pt idx="140">
                  <c:v>1821.43396</c:v>
                </c:pt>
                <c:pt idx="141">
                  <c:v>1831.392943999998</c:v>
                </c:pt>
                <c:pt idx="142">
                  <c:v>1841.352051</c:v>
                </c:pt>
                <c:pt idx="143">
                  <c:v>1851.310059</c:v>
                </c:pt>
                <c:pt idx="144">
                  <c:v>1861.269043</c:v>
                </c:pt>
                <c:pt idx="145">
                  <c:v>1871.227051000002</c:v>
                </c:pt>
                <c:pt idx="146">
                  <c:v>1873.18396</c:v>
                </c:pt>
                <c:pt idx="147">
                  <c:v>1877.724976</c:v>
                </c:pt>
                <c:pt idx="148">
                  <c:v>1887.785034</c:v>
                </c:pt>
                <c:pt idx="149">
                  <c:v>1897.842040999999</c:v>
                </c:pt>
                <c:pt idx="150">
                  <c:v>1907.895996</c:v>
                </c:pt>
                <c:pt idx="151">
                  <c:v>1917.947998</c:v>
                </c:pt>
                <c:pt idx="152">
                  <c:v>1927.999023</c:v>
                </c:pt>
                <c:pt idx="153">
                  <c:v>1938.046021</c:v>
                </c:pt>
                <c:pt idx="154">
                  <c:v>1948.092040999999</c:v>
                </c:pt>
                <c:pt idx="155">
                  <c:v>1958.13501</c:v>
                </c:pt>
                <c:pt idx="156">
                  <c:v>1968.175048999998</c:v>
                </c:pt>
                <c:pt idx="157">
                  <c:v>1978.213989</c:v>
                </c:pt>
                <c:pt idx="158">
                  <c:v>1988.25</c:v>
                </c:pt>
                <c:pt idx="159">
                  <c:v>1998.284058</c:v>
                </c:pt>
                <c:pt idx="160">
                  <c:v>2008.314940999999</c:v>
                </c:pt>
                <c:pt idx="161">
                  <c:v>2018.344971</c:v>
                </c:pt>
                <c:pt idx="162">
                  <c:v>2028.371947999999</c:v>
                </c:pt>
                <c:pt idx="163">
                  <c:v>2038.395996</c:v>
                </c:pt>
                <c:pt idx="164">
                  <c:v>2048.418945</c:v>
                </c:pt>
                <c:pt idx="165">
                  <c:v>2058.438965</c:v>
                </c:pt>
                <c:pt idx="166">
                  <c:v>2068.456055</c:v>
                </c:pt>
                <c:pt idx="167">
                  <c:v>2078.471924000002</c:v>
                </c:pt>
                <c:pt idx="168">
                  <c:v>2088.485107000002</c:v>
                </c:pt>
                <c:pt idx="169">
                  <c:v>2098.496094</c:v>
                </c:pt>
                <c:pt idx="170">
                  <c:v>2108.503906000002</c:v>
                </c:pt>
                <c:pt idx="171">
                  <c:v>2118.510010000002</c:v>
                </c:pt>
                <c:pt idx="172">
                  <c:v>2128.513916000004</c:v>
                </c:pt>
                <c:pt idx="173">
                  <c:v>2138.516113000004</c:v>
                </c:pt>
                <c:pt idx="174">
                  <c:v>2148.514893</c:v>
                </c:pt>
                <c:pt idx="175">
                  <c:v>2158.511963000002</c:v>
                </c:pt>
                <c:pt idx="176">
                  <c:v>2168.50708</c:v>
                </c:pt>
                <c:pt idx="177">
                  <c:v>2178.499023000001</c:v>
                </c:pt>
                <c:pt idx="178">
                  <c:v>2188.489014</c:v>
                </c:pt>
                <c:pt idx="179">
                  <c:v>2198.477051000001</c:v>
                </c:pt>
                <c:pt idx="180">
                  <c:v>2208.461914000003</c:v>
                </c:pt>
                <c:pt idx="181">
                  <c:v>2218.445068</c:v>
                </c:pt>
                <c:pt idx="182">
                  <c:v>2228.426025</c:v>
                </c:pt>
                <c:pt idx="183">
                  <c:v>2238.405029</c:v>
                </c:pt>
                <c:pt idx="184">
                  <c:v>2248.381104000003</c:v>
                </c:pt>
                <c:pt idx="185">
                  <c:v>2258.354004000001</c:v>
                </c:pt>
                <c:pt idx="186">
                  <c:v>2268.325928</c:v>
                </c:pt>
                <c:pt idx="187">
                  <c:v>2278.294922</c:v>
                </c:pt>
                <c:pt idx="188">
                  <c:v>2288.261963</c:v>
                </c:pt>
                <c:pt idx="189">
                  <c:v>2298.227051</c:v>
                </c:pt>
                <c:pt idx="190">
                  <c:v>2308.188964999993</c:v>
                </c:pt>
                <c:pt idx="191">
                  <c:v>2318.148925999993</c:v>
                </c:pt>
                <c:pt idx="192">
                  <c:v>2328.106934</c:v>
                </c:pt>
                <c:pt idx="193">
                  <c:v>2338.062012000001</c:v>
                </c:pt>
                <c:pt idx="194">
                  <c:v>2348.016113000004</c:v>
                </c:pt>
                <c:pt idx="195">
                  <c:v>2357.967041</c:v>
                </c:pt>
                <c:pt idx="196">
                  <c:v>2367.915039000003</c:v>
                </c:pt>
                <c:pt idx="197">
                  <c:v>2377.861084</c:v>
                </c:pt>
                <c:pt idx="198">
                  <c:v>2387.804932000003</c:v>
                </c:pt>
                <c:pt idx="199">
                  <c:v>2397.747069999994</c:v>
                </c:pt>
                <c:pt idx="200">
                  <c:v>2407.686035</c:v>
                </c:pt>
                <c:pt idx="201">
                  <c:v>2417.623047</c:v>
                </c:pt>
                <c:pt idx="202">
                  <c:v>2427.558105</c:v>
                </c:pt>
                <c:pt idx="203">
                  <c:v>2437.48999</c:v>
                </c:pt>
                <c:pt idx="204">
                  <c:v>2447.419922000003</c:v>
                </c:pt>
                <c:pt idx="205">
                  <c:v>2457.3479</c:v>
                </c:pt>
                <c:pt idx="206">
                  <c:v>2467.272949</c:v>
                </c:pt>
                <c:pt idx="207">
                  <c:v>2477.196045</c:v>
                </c:pt>
              </c:numCache>
            </c:numRef>
          </c:xVal>
          <c:yVal>
            <c:numRef>
              <c:f>Madison_Spectra!$D$1:$D$208</c:f>
              <c:numCache>
                <c:formatCode>General</c:formatCode>
                <c:ptCount val="208"/>
                <c:pt idx="0">
                  <c:v>109.0</c:v>
                </c:pt>
                <c:pt idx="1">
                  <c:v>114.0</c:v>
                </c:pt>
                <c:pt idx="2">
                  <c:v>122.0</c:v>
                </c:pt>
                <c:pt idx="3">
                  <c:v>139.0</c:v>
                </c:pt>
                <c:pt idx="4">
                  <c:v>161.0</c:v>
                </c:pt>
                <c:pt idx="5">
                  <c:v>198.0</c:v>
                </c:pt>
                <c:pt idx="6">
                  <c:v>261.0</c:v>
                </c:pt>
                <c:pt idx="7">
                  <c:v>329.0</c:v>
                </c:pt>
                <c:pt idx="8">
                  <c:v>388.0</c:v>
                </c:pt>
                <c:pt idx="9">
                  <c:v>423.0</c:v>
                </c:pt>
                <c:pt idx="10">
                  <c:v>415.0</c:v>
                </c:pt>
                <c:pt idx="11">
                  <c:v>367.0</c:v>
                </c:pt>
                <c:pt idx="12">
                  <c:v>317.0</c:v>
                </c:pt>
                <c:pt idx="13">
                  <c:v>290.0</c:v>
                </c:pt>
                <c:pt idx="14">
                  <c:v>271.0</c:v>
                </c:pt>
                <c:pt idx="15">
                  <c:v>259.0</c:v>
                </c:pt>
                <c:pt idx="16">
                  <c:v>240.0</c:v>
                </c:pt>
                <c:pt idx="17">
                  <c:v>223.0</c:v>
                </c:pt>
                <c:pt idx="18">
                  <c:v>215.0</c:v>
                </c:pt>
                <c:pt idx="19">
                  <c:v>207.0</c:v>
                </c:pt>
                <c:pt idx="20">
                  <c:v>201.0</c:v>
                </c:pt>
                <c:pt idx="21">
                  <c:v>185.0</c:v>
                </c:pt>
                <c:pt idx="22">
                  <c:v>173.0</c:v>
                </c:pt>
                <c:pt idx="23">
                  <c:v>192.0</c:v>
                </c:pt>
                <c:pt idx="24">
                  <c:v>321.0</c:v>
                </c:pt>
                <c:pt idx="25">
                  <c:v>622.0</c:v>
                </c:pt>
                <c:pt idx="26">
                  <c:v>1044.0</c:v>
                </c:pt>
                <c:pt idx="27">
                  <c:v>1741.0</c:v>
                </c:pt>
                <c:pt idx="28">
                  <c:v>2694.0</c:v>
                </c:pt>
                <c:pt idx="29">
                  <c:v>3461.0</c:v>
                </c:pt>
                <c:pt idx="30">
                  <c:v>4008.0</c:v>
                </c:pt>
                <c:pt idx="31">
                  <c:v>4403.0</c:v>
                </c:pt>
                <c:pt idx="32">
                  <c:v>4596.0</c:v>
                </c:pt>
                <c:pt idx="33">
                  <c:v>4708.0</c:v>
                </c:pt>
                <c:pt idx="34">
                  <c:v>4722.0</c:v>
                </c:pt>
                <c:pt idx="35">
                  <c:v>4680.0</c:v>
                </c:pt>
                <c:pt idx="36">
                  <c:v>4598.0</c:v>
                </c:pt>
                <c:pt idx="37">
                  <c:v>4541.0</c:v>
                </c:pt>
                <c:pt idx="38">
                  <c:v>4529.0</c:v>
                </c:pt>
                <c:pt idx="39">
                  <c:v>4585.0</c:v>
                </c:pt>
                <c:pt idx="40">
                  <c:v>4598.0</c:v>
                </c:pt>
                <c:pt idx="41">
                  <c:v>4597.0</c:v>
                </c:pt>
                <c:pt idx="42">
                  <c:v>4590.0</c:v>
                </c:pt>
                <c:pt idx="43">
                  <c:v>4629.0</c:v>
                </c:pt>
                <c:pt idx="44">
                  <c:v>4656.0</c:v>
                </c:pt>
                <c:pt idx="45">
                  <c:v>4641.0</c:v>
                </c:pt>
                <c:pt idx="46">
                  <c:v>4543.0</c:v>
                </c:pt>
                <c:pt idx="47">
                  <c:v>4528.0</c:v>
                </c:pt>
                <c:pt idx="48">
                  <c:v>4588.0</c:v>
                </c:pt>
                <c:pt idx="49">
                  <c:v>4714.0</c:v>
                </c:pt>
                <c:pt idx="50">
                  <c:v>4626.0</c:v>
                </c:pt>
                <c:pt idx="51">
                  <c:v>4572.0</c:v>
                </c:pt>
                <c:pt idx="52">
                  <c:v>4427.0</c:v>
                </c:pt>
                <c:pt idx="53">
                  <c:v>4291.0</c:v>
                </c:pt>
                <c:pt idx="54">
                  <c:v>4040.0</c:v>
                </c:pt>
                <c:pt idx="55">
                  <c:v>4038.0</c:v>
                </c:pt>
                <c:pt idx="56">
                  <c:v>4003.0</c:v>
                </c:pt>
                <c:pt idx="57">
                  <c:v>4083.0</c:v>
                </c:pt>
                <c:pt idx="58">
                  <c:v>4193.0</c:v>
                </c:pt>
                <c:pt idx="59">
                  <c:v>4271.0</c:v>
                </c:pt>
                <c:pt idx="60">
                  <c:v>4310.0</c:v>
                </c:pt>
                <c:pt idx="61">
                  <c:v>4315.0</c:v>
                </c:pt>
                <c:pt idx="62">
                  <c:v>4309.0</c:v>
                </c:pt>
                <c:pt idx="63">
                  <c:v>4284.0</c:v>
                </c:pt>
                <c:pt idx="64">
                  <c:v>4265.0</c:v>
                </c:pt>
                <c:pt idx="65">
                  <c:v>4191.0</c:v>
                </c:pt>
                <c:pt idx="66">
                  <c:v>4068.0</c:v>
                </c:pt>
                <c:pt idx="67">
                  <c:v>3897.0</c:v>
                </c:pt>
                <c:pt idx="68">
                  <c:v>3721.0</c:v>
                </c:pt>
                <c:pt idx="69">
                  <c:v>3493.0</c:v>
                </c:pt>
                <c:pt idx="70">
                  <c:v>3130.0</c:v>
                </c:pt>
                <c:pt idx="71">
                  <c:v>2876.0</c:v>
                </c:pt>
                <c:pt idx="72">
                  <c:v>2757.0</c:v>
                </c:pt>
                <c:pt idx="73">
                  <c:v>2710.0</c:v>
                </c:pt>
                <c:pt idx="74">
                  <c:v>2697.0</c:v>
                </c:pt>
                <c:pt idx="75">
                  <c:v>2670.0</c:v>
                </c:pt>
                <c:pt idx="76">
                  <c:v>2662.0</c:v>
                </c:pt>
                <c:pt idx="77">
                  <c:v>2705.0</c:v>
                </c:pt>
                <c:pt idx="78">
                  <c:v>2715.0</c:v>
                </c:pt>
                <c:pt idx="79">
                  <c:v>2776.0</c:v>
                </c:pt>
                <c:pt idx="80">
                  <c:v>2803.0</c:v>
                </c:pt>
                <c:pt idx="81">
                  <c:v>2827.0</c:v>
                </c:pt>
                <c:pt idx="82">
                  <c:v>2838.0</c:v>
                </c:pt>
                <c:pt idx="83">
                  <c:v>2863.0</c:v>
                </c:pt>
                <c:pt idx="84">
                  <c:v>2855.0</c:v>
                </c:pt>
                <c:pt idx="85">
                  <c:v>2853.0</c:v>
                </c:pt>
                <c:pt idx="86">
                  <c:v>2849.0</c:v>
                </c:pt>
                <c:pt idx="87">
                  <c:v>2814.0</c:v>
                </c:pt>
                <c:pt idx="88">
                  <c:v>2693.0</c:v>
                </c:pt>
                <c:pt idx="89">
                  <c:v>2533.0</c:v>
                </c:pt>
                <c:pt idx="90">
                  <c:v>2379.0</c:v>
                </c:pt>
                <c:pt idx="91">
                  <c:v>2233.0</c:v>
                </c:pt>
                <c:pt idx="92">
                  <c:v>2073.0</c:v>
                </c:pt>
                <c:pt idx="99">
                  <c:v>1665.0</c:v>
                </c:pt>
                <c:pt idx="100">
                  <c:v>916.0</c:v>
                </c:pt>
                <c:pt idx="101">
                  <c:v>818.0</c:v>
                </c:pt>
                <c:pt idx="102">
                  <c:v>651.0</c:v>
                </c:pt>
                <c:pt idx="103">
                  <c:v>521.0</c:v>
                </c:pt>
                <c:pt idx="104">
                  <c:v>515.0</c:v>
                </c:pt>
                <c:pt idx="105">
                  <c:v>560.0</c:v>
                </c:pt>
                <c:pt idx="106">
                  <c:v>598.0</c:v>
                </c:pt>
                <c:pt idx="107">
                  <c:v>608.0</c:v>
                </c:pt>
                <c:pt idx="108">
                  <c:v>647.0</c:v>
                </c:pt>
                <c:pt idx="109">
                  <c:v>718.0</c:v>
                </c:pt>
                <c:pt idx="110">
                  <c:v>780.0</c:v>
                </c:pt>
                <c:pt idx="111">
                  <c:v>836.0</c:v>
                </c:pt>
                <c:pt idx="112">
                  <c:v>906.0</c:v>
                </c:pt>
                <c:pt idx="113">
                  <c:v>969.0</c:v>
                </c:pt>
                <c:pt idx="114">
                  <c:v>1031.0</c:v>
                </c:pt>
                <c:pt idx="115">
                  <c:v>1104.0</c:v>
                </c:pt>
                <c:pt idx="116">
                  <c:v>1133.0</c:v>
                </c:pt>
                <c:pt idx="117">
                  <c:v>1213.0</c:v>
                </c:pt>
                <c:pt idx="118">
                  <c:v>1251.0</c:v>
                </c:pt>
                <c:pt idx="119">
                  <c:v>1306.0</c:v>
                </c:pt>
                <c:pt idx="120">
                  <c:v>1341.0</c:v>
                </c:pt>
                <c:pt idx="121">
                  <c:v>1372.0</c:v>
                </c:pt>
                <c:pt idx="122">
                  <c:v>1398.0</c:v>
                </c:pt>
                <c:pt idx="123">
                  <c:v>1410.0</c:v>
                </c:pt>
                <c:pt idx="124">
                  <c:v>1427.0</c:v>
                </c:pt>
                <c:pt idx="125">
                  <c:v>1436.0</c:v>
                </c:pt>
                <c:pt idx="126">
                  <c:v>1428.0</c:v>
                </c:pt>
                <c:pt idx="127">
                  <c:v>1418.0</c:v>
                </c:pt>
                <c:pt idx="128">
                  <c:v>1381.0</c:v>
                </c:pt>
                <c:pt idx="129">
                  <c:v>1358.0</c:v>
                </c:pt>
                <c:pt idx="130">
                  <c:v>1326.0</c:v>
                </c:pt>
                <c:pt idx="131">
                  <c:v>1285.0</c:v>
                </c:pt>
                <c:pt idx="132">
                  <c:v>1234.0</c:v>
                </c:pt>
                <c:pt idx="133">
                  <c:v>1206.0</c:v>
                </c:pt>
                <c:pt idx="134">
                  <c:v>1143.0</c:v>
                </c:pt>
                <c:pt idx="135">
                  <c:v>1081.0</c:v>
                </c:pt>
                <c:pt idx="136">
                  <c:v>1071.0</c:v>
                </c:pt>
                <c:pt idx="161">
                  <c:v>390.0</c:v>
                </c:pt>
                <c:pt idx="162">
                  <c:v>352.0</c:v>
                </c:pt>
                <c:pt idx="163">
                  <c:v>347.0</c:v>
                </c:pt>
                <c:pt idx="164">
                  <c:v>383.0</c:v>
                </c:pt>
                <c:pt idx="165">
                  <c:v>444.0</c:v>
                </c:pt>
                <c:pt idx="166">
                  <c:v>451.0</c:v>
                </c:pt>
                <c:pt idx="167">
                  <c:v>443.0</c:v>
                </c:pt>
                <c:pt idx="168">
                  <c:v>447.0</c:v>
                </c:pt>
                <c:pt idx="169">
                  <c:v>477.0</c:v>
                </c:pt>
                <c:pt idx="170">
                  <c:v>476.0</c:v>
                </c:pt>
                <c:pt idx="171">
                  <c:v>503.0</c:v>
                </c:pt>
                <c:pt idx="172">
                  <c:v>536.0</c:v>
                </c:pt>
                <c:pt idx="173">
                  <c:v>546.0</c:v>
                </c:pt>
                <c:pt idx="174">
                  <c:v>575.0</c:v>
                </c:pt>
                <c:pt idx="175">
                  <c:v>583.0</c:v>
                </c:pt>
                <c:pt idx="176">
                  <c:v>601.0</c:v>
                </c:pt>
                <c:pt idx="177">
                  <c:v>616.0</c:v>
                </c:pt>
                <c:pt idx="178">
                  <c:v>622.0</c:v>
                </c:pt>
                <c:pt idx="179">
                  <c:v>647.0</c:v>
                </c:pt>
                <c:pt idx="180">
                  <c:v>653.0</c:v>
                </c:pt>
                <c:pt idx="181">
                  <c:v>665.0</c:v>
                </c:pt>
                <c:pt idx="182">
                  <c:v>670.0</c:v>
                </c:pt>
                <c:pt idx="183">
                  <c:v>659.0</c:v>
                </c:pt>
                <c:pt idx="184">
                  <c:v>639.0</c:v>
                </c:pt>
                <c:pt idx="185">
                  <c:v>615.0</c:v>
                </c:pt>
                <c:pt idx="186">
                  <c:v>587.0</c:v>
                </c:pt>
                <c:pt idx="187">
                  <c:v>552.0</c:v>
                </c:pt>
                <c:pt idx="188">
                  <c:v>529.0</c:v>
                </c:pt>
                <c:pt idx="189">
                  <c:v>493.0</c:v>
                </c:pt>
                <c:pt idx="190">
                  <c:v>474.0</c:v>
                </c:pt>
                <c:pt idx="191">
                  <c:v>483.0</c:v>
                </c:pt>
                <c:pt idx="192">
                  <c:v>447.0</c:v>
                </c:pt>
                <c:pt idx="193">
                  <c:v>430.0</c:v>
                </c:pt>
                <c:pt idx="194">
                  <c:v>398.0</c:v>
                </c:pt>
                <c:pt idx="195">
                  <c:v>399.0</c:v>
                </c:pt>
                <c:pt idx="196">
                  <c:v>365.0</c:v>
                </c:pt>
                <c:pt idx="197">
                  <c:v>327.0</c:v>
                </c:pt>
                <c:pt idx="198">
                  <c:v>301.0</c:v>
                </c:pt>
                <c:pt idx="199">
                  <c:v>316.0</c:v>
                </c:pt>
                <c:pt idx="200">
                  <c:v>256.0</c:v>
                </c:pt>
                <c:pt idx="201">
                  <c:v>275.0</c:v>
                </c:pt>
                <c:pt idx="202">
                  <c:v>237.0</c:v>
                </c:pt>
                <c:pt idx="203">
                  <c:v>186.0</c:v>
                </c:pt>
                <c:pt idx="204">
                  <c:v>189.0</c:v>
                </c:pt>
                <c:pt idx="205">
                  <c:v>128.0</c:v>
                </c:pt>
                <c:pt idx="206">
                  <c:v>151.0</c:v>
                </c:pt>
                <c:pt idx="207">
                  <c:v>162.0</c:v>
                </c:pt>
              </c:numCache>
            </c:numRef>
          </c:yVal>
          <c:smooth val="0"/>
        </c:ser>
        <c:ser>
          <c:idx val="3"/>
          <c:order val="2"/>
          <c:spPr>
            <a:ln w="63500">
              <a:solidFill>
                <a:schemeClr val="accent3"/>
              </a:solidFill>
            </a:ln>
          </c:spPr>
          <c:marker>
            <c:symbol val="none"/>
          </c:marker>
          <c:xVal>
            <c:numRef>
              <c:f>Madison_Spectra!$A$1:$A$208</c:f>
              <c:numCache>
                <c:formatCode>General</c:formatCode>
                <c:ptCount val="208"/>
                <c:pt idx="0">
                  <c:v>462.7691959999992</c:v>
                </c:pt>
                <c:pt idx="1">
                  <c:v>472.4772949999996</c:v>
                </c:pt>
                <c:pt idx="2">
                  <c:v>482.189789</c:v>
                </c:pt>
                <c:pt idx="3">
                  <c:v>491.9065859999992</c:v>
                </c:pt>
                <c:pt idx="4">
                  <c:v>501.627899</c:v>
                </c:pt>
                <c:pt idx="5">
                  <c:v>511.3534850000003</c:v>
                </c:pt>
                <c:pt idx="6">
                  <c:v>521.083618</c:v>
                </c:pt>
                <c:pt idx="7">
                  <c:v>530.8179929999982</c:v>
                </c:pt>
                <c:pt idx="8">
                  <c:v>540.5568239999983</c:v>
                </c:pt>
                <c:pt idx="9">
                  <c:v>550.2999880000005</c:v>
                </c:pt>
                <c:pt idx="10">
                  <c:v>560.0477289999982</c:v>
                </c:pt>
                <c:pt idx="11">
                  <c:v>569.799622</c:v>
                </c:pt>
                <c:pt idx="12">
                  <c:v>579.5560299999978</c:v>
                </c:pt>
                <c:pt idx="13">
                  <c:v>589.316772</c:v>
                </c:pt>
                <c:pt idx="14">
                  <c:v>599.081909</c:v>
                </c:pt>
                <c:pt idx="15">
                  <c:v>608.8515009999981</c:v>
                </c:pt>
                <c:pt idx="16">
                  <c:v>618.6254269999994</c:v>
                </c:pt>
                <c:pt idx="17">
                  <c:v>628.403687</c:v>
                </c:pt>
                <c:pt idx="18">
                  <c:v>638.186523</c:v>
                </c:pt>
                <c:pt idx="19">
                  <c:v>647.9735720000008</c:v>
                </c:pt>
                <c:pt idx="20">
                  <c:v>657.765076</c:v>
                </c:pt>
                <c:pt idx="21">
                  <c:v>667.560974</c:v>
                </c:pt>
                <c:pt idx="22">
                  <c:v>674.9011839999994</c:v>
                </c:pt>
                <c:pt idx="23">
                  <c:v>684.6978760000005</c:v>
                </c:pt>
                <c:pt idx="24">
                  <c:v>694.4893800000005</c:v>
                </c:pt>
                <c:pt idx="25">
                  <c:v>704.275574000001</c:v>
                </c:pt>
                <c:pt idx="26">
                  <c:v>714.0565799999994</c:v>
                </c:pt>
                <c:pt idx="27">
                  <c:v>723.8325199999973</c:v>
                </c:pt>
                <c:pt idx="28">
                  <c:v>733.6030880000005</c:v>
                </c:pt>
                <c:pt idx="29">
                  <c:v>743.3685299999978</c:v>
                </c:pt>
                <c:pt idx="30">
                  <c:v>753.128723</c:v>
                </c:pt>
                <c:pt idx="31">
                  <c:v>762.883728</c:v>
                </c:pt>
                <c:pt idx="32">
                  <c:v>772.6334840000005</c:v>
                </c:pt>
                <c:pt idx="33">
                  <c:v>782.378113</c:v>
                </c:pt>
                <c:pt idx="34">
                  <c:v>792.117371</c:v>
                </c:pt>
                <c:pt idx="35">
                  <c:v>801.8516239999972</c:v>
                </c:pt>
                <c:pt idx="36">
                  <c:v>811.580505</c:v>
                </c:pt>
                <c:pt idx="37">
                  <c:v>821.304321</c:v>
                </c:pt>
                <c:pt idx="38">
                  <c:v>831.0228269999983</c:v>
                </c:pt>
                <c:pt idx="39">
                  <c:v>840.736084</c:v>
                </c:pt>
                <c:pt idx="40">
                  <c:v>850.4442139999981</c:v>
                </c:pt>
                <c:pt idx="41">
                  <c:v>860.1470949999986</c:v>
                </c:pt>
                <c:pt idx="42">
                  <c:v>869.844788</c:v>
                </c:pt>
                <c:pt idx="43">
                  <c:v>879.5371699999974</c:v>
                </c:pt>
                <c:pt idx="44">
                  <c:v>889.2244870000005</c:v>
                </c:pt>
                <c:pt idx="45">
                  <c:v>898.9066159999981</c:v>
                </c:pt>
                <c:pt idx="46">
                  <c:v>908.583374000002</c:v>
                </c:pt>
                <c:pt idx="47">
                  <c:v>918.2551269999983</c:v>
                </c:pt>
                <c:pt idx="48">
                  <c:v>927.921387</c:v>
                </c:pt>
                <c:pt idx="49">
                  <c:v>937.582703</c:v>
                </c:pt>
                <c:pt idx="50">
                  <c:v>947.2387080000005</c:v>
                </c:pt>
                <c:pt idx="51">
                  <c:v>956.8895259999994</c:v>
                </c:pt>
                <c:pt idx="52">
                  <c:v>966.535095</c:v>
                </c:pt>
                <c:pt idx="53">
                  <c:v>976.175476000001</c:v>
                </c:pt>
                <c:pt idx="54">
                  <c:v>985.8106079999982</c:v>
                </c:pt>
                <c:pt idx="55">
                  <c:v>995.4406129999981</c:v>
                </c:pt>
                <c:pt idx="56">
                  <c:v>1005.065002</c:v>
                </c:pt>
                <c:pt idx="57">
                  <c:v>1014.684998</c:v>
                </c:pt>
                <c:pt idx="58">
                  <c:v>1024.29895</c:v>
                </c:pt>
                <c:pt idx="59">
                  <c:v>1033.907959000002</c:v>
                </c:pt>
                <c:pt idx="60">
                  <c:v>1043.511963000001</c:v>
                </c:pt>
                <c:pt idx="61">
                  <c:v>1053.110962</c:v>
                </c:pt>
                <c:pt idx="62">
                  <c:v>1062.703979</c:v>
                </c:pt>
                <c:pt idx="63">
                  <c:v>1072.292969</c:v>
                </c:pt>
                <c:pt idx="64">
                  <c:v>1081.875977</c:v>
                </c:pt>
                <c:pt idx="65">
                  <c:v>1091.453979</c:v>
                </c:pt>
                <c:pt idx="66">
                  <c:v>1101.026001000001</c:v>
                </c:pt>
                <c:pt idx="67">
                  <c:v>1110.593994</c:v>
                </c:pt>
                <c:pt idx="68">
                  <c:v>1120.156006</c:v>
                </c:pt>
                <c:pt idx="69">
                  <c:v>1129.713013</c:v>
                </c:pt>
                <c:pt idx="70">
                  <c:v>1139.265015000001</c:v>
                </c:pt>
                <c:pt idx="71">
                  <c:v>1148.811034999998</c:v>
                </c:pt>
                <c:pt idx="72">
                  <c:v>1158.353026999999</c:v>
                </c:pt>
                <c:pt idx="73">
                  <c:v>1167.889038</c:v>
                </c:pt>
                <c:pt idx="74">
                  <c:v>1177.420044</c:v>
                </c:pt>
                <c:pt idx="75">
                  <c:v>1186.946045</c:v>
                </c:pt>
                <c:pt idx="76">
                  <c:v>1196.465942</c:v>
                </c:pt>
                <c:pt idx="77">
                  <c:v>1205.982056</c:v>
                </c:pt>
                <c:pt idx="78">
                  <c:v>1215.491943</c:v>
                </c:pt>
                <c:pt idx="79">
                  <c:v>1224.996948</c:v>
                </c:pt>
                <c:pt idx="80">
                  <c:v>1234.495972000001</c:v>
                </c:pt>
                <c:pt idx="81">
                  <c:v>1243.990967000001</c:v>
                </c:pt>
                <c:pt idx="82">
                  <c:v>1253.47998</c:v>
                </c:pt>
                <c:pt idx="83">
                  <c:v>1262.963989</c:v>
                </c:pt>
                <c:pt idx="84">
                  <c:v>1263.345947</c:v>
                </c:pt>
                <c:pt idx="85">
                  <c:v>1273.317993</c:v>
                </c:pt>
                <c:pt idx="86">
                  <c:v>1283.291016</c:v>
                </c:pt>
                <c:pt idx="87">
                  <c:v>1293.261963000001</c:v>
                </c:pt>
                <c:pt idx="88">
                  <c:v>1303.234009</c:v>
                </c:pt>
                <c:pt idx="89">
                  <c:v>1313.206055000002</c:v>
                </c:pt>
                <c:pt idx="90">
                  <c:v>1323.177002</c:v>
                </c:pt>
                <c:pt idx="91">
                  <c:v>1333.147948999998</c:v>
                </c:pt>
                <c:pt idx="92">
                  <c:v>1343.119019</c:v>
                </c:pt>
                <c:pt idx="93">
                  <c:v>1353.088989</c:v>
                </c:pt>
                <c:pt idx="94">
                  <c:v>1363.060059</c:v>
                </c:pt>
                <c:pt idx="95">
                  <c:v>1373.030029</c:v>
                </c:pt>
                <c:pt idx="96">
                  <c:v>1383.0</c:v>
                </c:pt>
                <c:pt idx="97">
                  <c:v>1392.968994</c:v>
                </c:pt>
                <c:pt idx="98">
                  <c:v>1402.938965000002</c:v>
                </c:pt>
                <c:pt idx="99">
                  <c:v>1412.907959000002</c:v>
                </c:pt>
                <c:pt idx="100">
                  <c:v>1422.876953000001</c:v>
                </c:pt>
                <c:pt idx="101">
                  <c:v>1432.844971</c:v>
                </c:pt>
                <c:pt idx="102">
                  <c:v>1442.813965</c:v>
                </c:pt>
                <c:pt idx="103">
                  <c:v>1452.781982</c:v>
                </c:pt>
                <c:pt idx="104">
                  <c:v>1462.75</c:v>
                </c:pt>
                <c:pt idx="105">
                  <c:v>1472.718018</c:v>
                </c:pt>
                <c:pt idx="106">
                  <c:v>1482.685059</c:v>
                </c:pt>
                <c:pt idx="107">
                  <c:v>1492.651978</c:v>
                </c:pt>
                <c:pt idx="108">
                  <c:v>1502.619019</c:v>
                </c:pt>
                <c:pt idx="109">
                  <c:v>1512.58606</c:v>
                </c:pt>
                <c:pt idx="110">
                  <c:v>1522.552002</c:v>
                </c:pt>
                <c:pt idx="111">
                  <c:v>1532.517944</c:v>
                </c:pt>
                <c:pt idx="112">
                  <c:v>1542.484009</c:v>
                </c:pt>
                <c:pt idx="113">
                  <c:v>1552.449951000002</c:v>
                </c:pt>
                <c:pt idx="114">
                  <c:v>1562.416016</c:v>
                </c:pt>
                <c:pt idx="115">
                  <c:v>1572.380981</c:v>
                </c:pt>
                <c:pt idx="116">
                  <c:v>1582.345947</c:v>
                </c:pt>
                <c:pt idx="117">
                  <c:v>1592.311034999998</c:v>
                </c:pt>
                <c:pt idx="118">
                  <c:v>1602.275024</c:v>
                </c:pt>
                <c:pt idx="119">
                  <c:v>1612.23999</c:v>
                </c:pt>
                <c:pt idx="120">
                  <c:v>1622.203979</c:v>
                </c:pt>
                <c:pt idx="121">
                  <c:v>1632.166992</c:v>
                </c:pt>
                <c:pt idx="122">
                  <c:v>1642.130981</c:v>
                </c:pt>
                <c:pt idx="123">
                  <c:v>1652.093994</c:v>
                </c:pt>
                <c:pt idx="124">
                  <c:v>1662.057007</c:v>
                </c:pt>
                <c:pt idx="125">
                  <c:v>1672.02002</c:v>
                </c:pt>
                <c:pt idx="126">
                  <c:v>1681.983032</c:v>
                </c:pt>
                <c:pt idx="127">
                  <c:v>1691.944946</c:v>
                </c:pt>
                <c:pt idx="128">
                  <c:v>1701.906982000001</c:v>
                </c:pt>
                <c:pt idx="129">
                  <c:v>1711.869019</c:v>
                </c:pt>
                <c:pt idx="130">
                  <c:v>1721.831055</c:v>
                </c:pt>
                <c:pt idx="131">
                  <c:v>1731.791992</c:v>
                </c:pt>
                <c:pt idx="132">
                  <c:v>1741.753052</c:v>
                </c:pt>
                <c:pt idx="133">
                  <c:v>1751.713989</c:v>
                </c:pt>
                <c:pt idx="134">
                  <c:v>1761.675048999998</c:v>
                </c:pt>
                <c:pt idx="135">
                  <c:v>1771.63501</c:v>
                </c:pt>
                <c:pt idx="136">
                  <c:v>1781.595947</c:v>
                </c:pt>
                <c:pt idx="137">
                  <c:v>1791.55603</c:v>
                </c:pt>
                <c:pt idx="138">
                  <c:v>1801.515015000001</c:v>
                </c:pt>
                <c:pt idx="139">
                  <c:v>1811.474976</c:v>
                </c:pt>
                <c:pt idx="140">
                  <c:v>1821.43396</c:v>
                </c:pt>
                <c:pt idx="141">
                  <c:v>1831.392943999998</c:v>
                </c:pt>
                <c:pt idx="142">
                  <c:v>1841.352051</c:v>
                </c:pt>
                <c:pt idx="143">
                  <c:v>1851.310059</c:v>
                </c:pt>
                <c:pt idx="144">
                  <c:v>1861.269043</c:v>
                </c:pt>
                <c:pt idx="145">
                  <c:v>1871.227051000002</c:v>
                </c:pt>
                <c:pt idx="146">
                  <c:v>1873.18396</c:v>
                </c:pt>
                <c:pt idx="147">
                  <c:v>1877.724976</c:v>
                </c:pt>
                <c:pt idx="148">
                  <c:v>1887.785034</c:v>
                </c:pt>
                <c:pt idx="149">
                  <c:v>1897.842040999999</c:v>
                </c:pt>
                <c:pt idx="150">
                  <c:v>1907.895996</c:v>
                </c:pt>
                <c:pt idx="151">
                  <c:v>1917.947998</c:v>
                </c:pt>
                <c:pt idx="152">
                  <c:v>1927.999023</c:v>
                </c:pt>
                <c:pt idx="153">
                  <c:v>1938.046021</c:v>
                </c:pt>
                <c:pt idx="154">
                  <c:v>1948.092040999999</c:v>
                </c:pt>
                <c:pt idx="155">
                  <c:v>1958.13501</c:v>
                </c:pt>
                <c:pt idx="156">
                  <c:v>1968.175048999998</c:v>
                </c:pt>
                <c:pt idx="157">
                  <c:v>1978.213989</c:v>
                </c:pt>
                <c:pt idx="158">
                  <c:v>1988.25</c:v>
                </c:pt>
                <c:pt idx="159">
                  <c:v>1998.284058</c:v>
                </c:pt>
                <c:pt idx="160">
                  <c:v>2008.314940999999</c:v>
                </c:pt>
                <c:pt idx="161">
                  <c:v>2018.344971</c:v>
                </c:pt>
                <c:pt idx="162">
                  <c:v>2028.371947999999</c:v>
                </c:pt>
                <c:pt idx="163">
                  <c:v>2038.395996</c:v>
                </c:pt>
                <c:pt idx="164">
                  <c:v>2048.418945</c:v>
                </c:pt>
                <c:pt idx="165">
                  <c:v>2058.438965</c:v>
                </c:pt>
                <c:pt idx="166">
                  <c:v>2068.456055</c:v>
                </c:pt>
                <c:pt idx="167">
                  <c:v>2078.471924000002</c:v>
                </c:pt>
                <c:pt idx="168">
                  <c:v>2088.485107000002</c:v>
                </c:pt>
                <c:pt idx="169">
                  <c:v>2098.496094</c:v>
                </c:pt>
                <c:pt idx="170">
                  <c:v>2108.503906000002</c:v>
                </c:pt>
                <c:pt idx="171">
                  <c:v>2118.510010000002</c:v>
                </c:pt>
                <c:pt idx="172">
                  <c:v>2128.513916000004</c:v>
                </c:pt>
                <c:pt idx="173">
                  <c:v>2138.516113000004</c:v>
                </c:pt>
                <c:pt idx="174">
                  <c:v>2148.514893</c:v>
                </c:pt>
                <c:pt idx="175">
                  <c:v>2158.511963000002</c:v>
                </c:pt>
                <c:pt idx="176">
                  <c:v>2168.50708</c:v>
                </c:pt>
                <c:pt idx="177">
                  <c:v>2178.499023000001</c:v>
                </c:pt>
                <c:pt idx="178">
                  <c:v>2188.489014</c:v>
                </c:pt>
                <c:pt idx="179">
                  <c:v>2198.477051000001</c:v>
                </c:pt>
                <c:pt idx="180">
                  <c:v>2208.461914000003</c:v>
                </c:pt>
                <c:pt idx="181">
                  <c:v>2218.445068</c:v>
                </c:pt>
                <c:pt idx="182">
                  <c:v>2228.426025</c:v>
                </c:pt>
                <c:pt idx="183">
                  <c:v>2238.405029</c:v>
                </c:pt>
                <c:pt idx="184">
                  <c:v>2248.381104000003</c:v>
                </c:pt>
                <c:pt idx="185">
                  <c:v>2258.354004000001</c:v>
                </c:pt>
                <c:pt idx="186">
                  <c:v>2268.325928</c:v>
                </c:pt>
                <c:pt idx="187">
                  <c:v>2278.294922</c:v>
                </c:pt>
                <c:pt idx="188">
                  <c:v>2288.261963</c:v>
                </c:pt>
                <c:pt idx="189">
                  <c:v>2298.227051</c:v>
                </c:pt>
                <c:pt idx="190">
                  <c:v>2308.188964999993</c:v>
                </c:pt>
                <c:pt idx="191">
                  <c:v>2318.148925999993</c:v>
                </c:pt>
                <c:pt idx="192">
                  <c:v>2328.106934</c:v>
                </c:pt>
                <c:pt idx="193">
                  <c:v>2338.062012000001</c:v>
                </c:pt>
                <c:pt idx="194">
                  <c:v>2348.016113000004</c:v>
                </c:pt>
                <c:pt idx="195">
                  <c:v>2357.967041</c:v>
                </c:pt>
                <c:pt idx="196">
                  <c:v>2367.915039000003</c:v>
                </c:pt>
                <c:pt idx="197">
                  <c:v>2377.861084</c:v>
                </c:pt>
                <c:pt idx="198">
                  <c:v>2387.804932000003</c:v>
                </c:pt>
                <c:pt idx="199">
                  <c:v>2397.747069999994</c:v>
                </c:pt>
                <c:pt idx="200">
                  <c:v>2407.686035</c:v>
                </c:pt>
                <c:pt idx="201">
                  <c:v>2417.623047</c:v>
                </c:pt>
                <c:pt idx="202">
                  <c:v>2427.558105</c:v>
                </c:pt>
                <c:pt idx="203">
                  <c:v>2437.48999</c:v>
                </c:pt>
                <c:pt idx="204">
                  <c:v>2447.419922000003</c:v>
                </c:pt>
                <c:pt idx="205">
                  <c:v>2457.3479</c:v>
                </c:pt>
                <c:pt idx="206">
                  <c:v>2467.272949</c:v>
                </c:pt>
                <c:pt idx="207">
                  <c:v>2477.196045</c:v>
                </c:pt>
              </c:numCache>
            </c:numRef>
          </c:xVal>
          <c:yVal>
            <c:numRef>
              <c:f>Madison_Spectra!$C$1:$C$208</c:f>
              <c:numCache>
                <c:formatCode>General</c:formatCode>
                <c:ptCount val="208"/>
                <c:pt idx="0">
                  <c:v>66.0</c:v>
                </c:pt>
                <c:pt idx="1">
                  <c:v>69.0</c:v>
                </c:pt>
                <c:pt idx="2">
                  <c:v>76.0</c:v>
                </c:pt>
                <c:pt idx="3">
                  <c:v>93.0</c:v>
                </c:pt>
                <c:pt idx="4">
                  <c:v>103.0</c:v>
                </c:pt>
                <c:pt idx="5">
                  <c:v>136.0</c:v>
                </c:pt>
                <c:pt idx="6">
                  <c:v>174.0</c:v>
                </c:pt>
                <c:pt idx="7">
                  <c:v>215.0</c:v>
                </c:pt>
                <c:pt idx="8">
                  <c:v>254.0</c:v>
                </c:pt>
                <c:pt idx="9">
                  <c:v>275.0</c:v>
                </c:pt>
                <c:pt idx="10">
                  <c:v>274.0</c:v>
                </c:pt>
                <c:pt idx="11">
                  <c:v>247.0</c:v>
                </c:pt>
                <c:pt idx="12">
                  <c:v>214.0</c:v>
                </c:pt>
                <c:pt idx="13">
                  <c:v>189.0</c:v>
                </c:pt>
                <c:pt idx="14">
                  <c:v>190.0</c:v>
                </c:pt>
                <c:pt idx="15">
                  <c:v>176.0</c:v>
                </c:pt>
                <c:pt idx="16">
                  <c:v>166.0</c:v>
                </c:pt>
                <c:pt idx="17">
                  <c:v>156.0</c:v>
                </c:pt>
                <c:pt idx="18">
                  <c:v>158.0</c:v>
                </c:pt>
                <c:pt idx="19">
                  <c:v>154.0</c:v>
                </c:pt>
                <c:pt idx="20">
                  <c:v>154.0</c:v>
                </c:pt>
                <c:pt idx="21">
                  <c:v>143.0</c:v>
                </c:pt>
                <c:pt idx="22">
                  <c:v>129.0</c:v>
                </c:pt>
                <c:pt idx="23">
                  <c:v>146.0</c:v>
                </c:pt>
                <c:pt idx="24">
                  <c:v>241.0</c:v>
                </c:pt>
                <c:pt idx="25">
                  <c:v>474.0</c:v>
                </c:pt>
                <c:pt idx="26">
                  <c:v>815.0</c:v>
                </c:pt>
                <c:pt idx="27">
                  <c:v>1330.0</c:v>
                </c:pt>
                <c:pt idx="28">
                  <c:v>1986.0</c:v>
                </c:pt>
                <c:pt idx="29">
                  <c:v>2452.0</c:v>
                </c:pt>
                <c:pt idx="30">
                  <c:v>2772.0</c:v>
                </c:pt>
                <c:pt idx="31">
                  <c:v>2977.0</c:v>
                </c:pt>
                <c:pt idx="32">
                  <c:v>3099.0</c:v>
                </c:pt>
                <c:pt idx="33">
                  <c:v>3169.0</c:v>
                </c:pt>
                <c:pt idx="34">
                  <c:v>3185.0</c:v>
                </c:pt>
                <c:pt idx="35">
                  <c:v>3153.0</c:v>
                </c:pt>
                <c:pt idx="36">
                  <c:v>3095.0</c:v>
                </c:pt>
                <c:pt idx="37">
                  <c:v>3059.0</c:v>
                </c:pt>
                <c:pt idx="38">
                  <c:v>3067.0</c:v>
                </c:pt>
                <c:pt idx="39">
                  <c:v>3131.0</c:v>
                </c:pt>
                <c:pt idx="40">
                  <c:v>3153.0</c:v>
                </c:pt>
                <c:pt idx="41">
                  <c:v>3175.0</c:v>
                </c:pt>
                <c:pt idx="42">
                  <c:v>3175.0</c:v>
                </c:pt>
                <c:pt idx="43">
                  <c:v>3217.0</c:v>
                </c:pt>
                <c:pt idx="44">
                  <c:v>3247.0</c:v>
                </c:pt>
                <c:pt idx="45">
                  <c:v>3236.0</c:v>
                </c:pt>
                <c:pt idx="46">
                  <c:v>3184.0</c:v>
                </c:pt>
                <c:pt idx="47">
                  <c:v>3181.0</c:v>
                </c:pt>
                <c:pt idx="48">
                  <c:v>3229.0</c:v>
                </c:pt>
                <c:pt idx="49">
                  <c:v>3293.0</c:v>
                </c:pt>
                <c:pt idx="50">
                  <c:v>3461.0</c:v>
                </c:pt>
                <c:pt idx="51">
                  <c:v>3581.0</c:v>
                </c:pt>
                <c:pt idx="52">
                  <c:v>3508.0</c:v>
                </c:pt>
                <c:pt idx="53">
                  <c:v>3435.0</c:v>
                </c:pt>
                <c:pt idx="54">
                  <c:v>3221.0</c:v>
                </c:pt>
                <c:pt idx="55">
                  <c:v>3213.0</c:v>
                </c:pt>
                <c:pt idx="56">
                  <c:v>3170.0</c:v>
                </c:pt>
                <c:pt idx="57">
                  <c:v>3193.0</c:v>
                </c:pt>
                <c:pt idx="58">
                  <c:v>3239.0</c:v>
                </c:pt>
                <c:pt idx="59">
                  <c:v>3268.0</c:v>
                </c:pt>
                <c:pt idx="60">
                  <c:v>3256.0</c:v>
                </c:pt>
                <c:pt idx="61">
                  <c:v>3248.0</c:v>
                </c:pt>
                <c:pt idx="62">
                  <c:v>3235.0</c:v>
                </c:pt>
                <c:pt idx="63">
                  <c:v>3214.0</c:v>
                </c:pt>
                <c:pt idx="64">
                  <c:v>3224.0</c:v>
                </c:pt>
                <c:pt idx="65">
                  <c:v>3190.0</c:v>
                </c:pt>
                <c:pt idx="66">
                  <c:v>3123.0</c:v>
                </c:pt>
                <c:pt idx="67">
                  <c:v>3014.0</c:v>
                </c:pt>
                <c:pt idx="68">
                  <c:v>2895.0</c:v>
                </c:pt>
                <c:pt idx="69">
                  <c:v>2754.0</c:v>
                </c:pt>
                <c:pt idx="70">
                  <c:v>2616.0</c:v>
                </c:pt>
                <c:pt idx="71">
                  <c:v>2519.0</c:v>
                </c:pt>
                <c:pt idx="72">
                  <c:v>2441.0</c:v>
                </c:pt>
                <c:pt idx="73">
                  <c:v>2420.0</c:v>
                </c:pt>
                <c:pt idx="74">
                  <c:v>2414.0</c:v>
                </c:pt>
                <c:pt idx="75">
                  <c:v>2383.0</c:v>
                </c:pt>
                <c:pt idx="76">
                  <c:v>2368.0</c:v>
                </c:pt>
                <c:pt idx="77">
                  <c:v>2391.0</c:v>
                </c:pt>
                <c:pt idx="78">
                  <c:v>2422.0</c:v>
                </c:pt>
                <c:pt idx="79">
                  <c:v>2487.0</c:v>
                </c:pt>
                <c:pt idx="80">
                  <c:v>2538.0</c:v>
                </c:pt>
                <c:pt idx="81">
                  <c:v>2570.0</c:v>
                </c:pt>
                <c:pt idx="82">
                  <c:v>2594.0</c:v>
                </c:pt>
                <c:pt idx="83">
                  <c:v>2628.0</c:v>
                </c:pt>
                <c:pt idx="84">
                  <c:v>2649.0</c:v>
                </c:pt>
                <c:pt idx="85">
                  <c:v>2644.0</c:v>
                </c:pt>
                <c:pt idx="86">
                  <c:v>2634.0</c:v>
                </c:pt>
                <c:pt idx="87">
                  <c:v>2580.0</c:v>
                </c:pt>
                <c:pt idx="88">
                  <c:v>2523.0</c:v>
                </c:pt>
                <c:pt idx="89">
                  <c:v>2406.0</c:v>
                </c:pt>
                <c:pt idx="90">
                  <c:v>2286.0</c:v>
                </c:pt>
                <c:pt idx="91">
                  <c:v>2135.0</c:v>
                </c:pt>
                <c:pt idx="92">
                  <c:v>2032.0</c:v>
                </c:pt>
                <c:pt idx="99">
                  <c:v>806.0</c:v>
                </c:pt>
                <c:pt idx="100">
                  <c:v>770.0</c:v>
                </c:pt>
                <c:pt idx="101">
                  <c:v>642.0</c:v>
                </c:pt>
                <c:pt idx="102">
                  <c:v>484.0</c:v>
                </c:pt>
                <c:pt idx="103">
                  <c:v>352.0</c:v>
                </c:pt>
                <c:pt idx="104">
                  <c:v>390.0</c:v>
                </c:pt>
                <c:pt idx="105">
                  <c:v>443.0</c:v>
                </c:pt>
                <c:pt idx="106">
                  <c:v>470.0</c:v>
                </c:pt>
                <c:pt idx="107">
                  <c:v>541.0</c:v>
                </c:pt>
                <c:pt idx="108">
                  <c:v>596.0</c:v>
                </c:pt>
                <c:pt idx="109">
                  <c:v>657.0</c:v>
                </c:pt>
                <c:pt idx="110">
                  <c:v>711.0</c:v>
                </c:pt>
                <c:pt idx="111">
                  <c:v>761.0</c:v>
                </c:pt>
                <c:pt idx="112">
                  <c:v>799.0</c:v>
                </c:pt>
                <c:pt idx="113">
                  <c:v>892.0</c:v>
                </c:pt>
                <c:pt idx="114">
                  <c:v>927.0</c:v>
                </c:pt>
                <c:pt idx="115">
                  <c:v>966.0</c:v>
                </c:pt>
                <c:pt idx="116">
                  <c:v>1015.0</c:v>
                </c:pt>
                <c:pt idx="117">
                  <c:v>1071.0</c:v>
                </c:pt>
                <c:pt idx="118">
                  <c:v>1123.0</c:v>
                </c:pt>
                <c:pt idx="119">
                  <c:v>1154.0</c:v>
                </c:pt>
                <c:pt idx="120">
                  <c:v>1197.0</c:v>
                </c:pt>
                <c:pt idx="121">
                  <c:v>1224.0</c:v>
                </c:pt>
                <c:pt idx="122">
                  <c:v>1244.0</c:v>
                </c:pt>
                <c:pt idx="123">
                  <c:v>1248.0</c:v>
                </c:pt>
                <c:pt idx="124">
                  <c:v>1248.0</c:v>
                </c:pt>
                <c:pt idx="125">
                  <c:v>1257.0</c:v>
                </c:pt>
                <c:pt idx="126">
                  <c:v>1258.0</c:v>
                </c:pt>
                <c:pt idx="127">
                  <c:v>1224.0</c:v>
                </c:pt>
                <c:pt idx="128">
                  <c:v>1182.0</c:v>
                </c:pt>
                <c:pt idx="129">
                  <c:v>1151.0</c:v>
                </c:pt>
                <c:pt idx="130">
                  <c:v>1098.0</c:v>
                </c:pt>
                <c:pt idx="131">
                  <c:v>1088.0</c:v>
                </c:pt>
                <c:pt idx="132">
                  <c:v>1058.0</c:v>
                </c:pt>
                <c:pt idx="133">
                  <c:v>1039.0</c:v>
                </c:pt>
                <c:pt idx="134">
                  <c:v>1002.0</c:v>
                </c:pt>
                <c:pt idx="135">
                  <c:v>961.0</c:v>
                </c:pt>
                <c:pt idx="136">
                  <c:v>901.0</c:v>
                </c:pt>
                <c:pt idx="161">
                  <c:v>292.0</c:v>
                </c:pt>
                <c:pt idx="162">
                  <c:v>283.0</c:v>
                </c:pt>
                <c:pt idx="163">
                  <c:v>278.0</c:v>
                </c:pt>
                <c:pt idx="164">
                  <c:v>304.0</c:v>
                </c:pt>
                <c:pt idx="165">
                  <c:v>323.0</c:v>
                </c:pt>
                <c:pt idx="166">
                  <c:v>332.0</c:v>
                </c:pt>
                <c:pt idx="167">
                  <c:v>329.0</c:v>
                </c:pt>
                <c:pt idx="168">
                  <c:v>341.0</c:v>
                </c:pt>
                <c:pt idx="169">
                  <c:v>344.0</c:v>
                </c:pt>
                <c:pt idx="170">
                  <c:v>356.0</c:v>
                </c:pt>
                <c:pt idx="171">
                  <c:v>354.0</c:v>
                </c:pt>
                <c:pt idx="172">
                  <c:v>380.0</c:v>
                </c:pt>
                <c:pt idx="173">
                  <c:v>388.0</c:v>
                </c:pt>
                <c:pt idx="174">
                  <c:v>404.0</c:v>
                </c:pt>
                <c:pt idx="175">
                  <c:v>420.0</c:v>
                </c:pt>
                <c:pt idx="176">
                  <c:v>412.0</c:v>
                </c:pt>
                <c:pt idx="177">
                  <c:v>432.0</c:v>
                </c:pt>
                <c:pt idx="178">
                  <c:v>435.0</c:v>
                </c:pt>
                <c:pt idx="179">
                  <c:v>469.0</c:v>
                </c:pt>
                <c:pt idx="180">
                  <c:v>476.0</c:v>
                </c:pt>
                <c:pt idx="181">
                  <c:v>504.0</c:v>
                </c:pt>
                <c:pt idx="182">
                  <c:v>501.0</c:v>
                </c:pt>
                <c:pt idx="183">
                  <c:v>484.0</c:v>
                </c:pt>
                <c:pt idx="184">
                  <c:v>463.0</c:v>
                </c:pt>
                <c:pt idx="185">
                  <c:v>436.0</c:v>
                </c:pt>
                <c:pt idx="186">
                  <c:v>402.0</c:v>
                </c:pt>
                <c:pt idx="187">
                  <c:v>389.0</c:v>
                </c:pt>
                <c:pt idx="188">
                  <c:v>355.0</c:v>
                </c:pt>
                <c:pt idx="189">
                  <c:v>345.0</c:v>
                </c:pt>
                <c:pt idx="190">
                  <c:v>325.0</c:v>
                </c:pt>
                <c:pt idx="191">
                  <c:v>311.0</c:v>
                </c:pt>
                <c:pt idx="192">
                  <c:v>308.0</c:v>
                </c:pt>
                <c:pt idx="193">
                  <c:v>288.0</c:v>
                </c:pt>
                <c:pt idx="194">
                  <c:v>265.0</c:v>
                </c:pt>
                <c:pt idx="195">
                  <c:v>249.0</c:v>
                </c:pt>
                <c:pt idx="196">
                  <c:v>249.0</c:v>
                </c:pt>
                <c:pt idx="197">
                  <c:v>221.0</c:v>
                </c:pt>
                <c:pt idx="198">
                  <c:v>213.0</c:v>
                </c:pt>
                <c:pt idx="199">
                  <c:v>193.0</c:v>
                </c:pt>
                <c:pt idx="200">
                  <c:v>206.0</c:v>
                </c:pt>
                <c:pt idx="201">
                  <c:v>162.0</c:v>
                </c:pt>
                <c:pt idx="202">
                  <c:v>161.0</c:v>
                </c:pt>
                <c:pt idx="203">
                  <c:v>160.0</c:v>
                </c:pt>
                <c:pt idx="204">
                  <c:v>103.0</c:v>
                </c:pt>
                <c:pt idx="205">
                  <c:v>120.0</c:v>
                </c:pt>
                <c:pt idx="206">
                  <c:v>168.0</c:v>
                </c:pt>
                <c:pt idx="207">
                  <c:v>18.0</c:v>
                </c:pt>
              </c:numCache>
            </c:numRef>
          </c:yVal>
          <c:smooth val="0"/>
        </c:ser>
        <c:ser>
          <c:idx val="1"/>
          <c:order val="0"/>
          <c:spPr>
            <a:ln w="63500">
              <a:solidFill>
                <a:srgbClr val="C00000"/>
              </a:solidFill>
            </a:ln>
          </c:spPr>
          <c:marker>
            <c:symbol val="none"/>
          </c:marker>
          <c:xVal>
            <c:numRef>
              <c:f>Madison_Spectra!$A$1:$A$208</c:f>
              <c:numCache>
                <c:formatCode>General</c:formatCode>
                <c:ptCount val="208"/>
                <c:pt idx="0">
                  <c:v>462.7691959999992</c:v>
                </c:pt>
                <c:pt idx="1">
                  <c:v>472.4772949999996</c:v>
                </c:pt>
                <c:pt idx="2">
                  <c:v>482.189789</c:v>
                </c:pt>
                <c:pt idx="3">
                  <c:v>491.9065859999992</c:v>
                </c:pt>
                <c:pt idx="4">
                  <c:v>501.627899</c:v>
                </c:pt>
                <c:pt idx="5">
                  <c:v>511.3534850000003</c:v>
                </c:pt>
                <c:pt idx="6">
                  <c:v>521.083618</c:v>
                </c:pt>
                <c:pt idx="7">
                  <c:v>530.8179929999982</c:v>
                </c:pt>
                <c:pt idx="8">
                  <c:v>540.5568239999983</c:v>
                </c:pt>
                <c:pt idx="9">
                  <c:v>550.2999880000005</c:v>
                </c:pt>
                <c:pt idx="10">
                  <c:v>560.0477289999982</c:v>
                </c:pt>
                <c:pt idx="11">
                  <c:v>569.799622</c:v>
                </c:pt>
                <c:pt idx="12">
                  <c:v>579.5560299999978</c:v>
                </c:pt>
                <c:pt idx="13">
                  <c:v>589.316772</c:v>
                </c:pt>
                <c:pt idx="14">
                  <c:v>599.081909</c:v>
                </c:pt>
                <c:pt idx="15">
                  <c:v>608.8515009999981</c:v>
                </c:pt>
                <c:pt idx="16">
                  <c:v>618.6254269999994</c:v>
                </c:pt>
                <c:pt idx="17">
                  <c:v>628.403687</c:v>
                </c:pt>
                <c:pt idx="18">
                  <c:v>638.186523</c:v>
                </c:pt>
                <c:pt idx="19">
                  <c:v>647.9735720000008</c:v>
                </c:pt>
                <c:pt idx="20">
                  <c:v>657.765076</c:v>
                </c:pt>
                <c:pt idx="21">
                  <c:v>667.560974</c:v>
                </c:pt>
                <c:pt idx="22">
                  <c:v>674.9011839999994</c:v>
                </c:pt>
                <c:pt idx="23">
                  <c:v>684.6978760000005</c:v>
                </c:pt>
                <c:pt idx="24">
                  <c:v>694.4893800000005</c:v>
                </c:pt>
                <c:pt idx="25">
                  <c:v>704.275574000001</c:v>
                </c:pt>
                <c:pt idx="26">
                  <c:v>714.0565799999994</c:v>
                </c:pt>
                <c:pt idx="27">
                  <c:v>723.8325199999973</c:v>
                </c:pt>
                <c:pt idx="28">
                  <c:v>733.6030880000005</c:v>
                </c:pt>
                <c:pt idx="29">
                  <c:v>743.3685299999978</c:v>
                </c:pt>
                <c:pt idx="30">
                  <c:v>753.128723</c:v>
                </c:pt>
                <c:pt idx="31">
                  <c:v>762.883728</c:v>
                </c:pt>
                <c:pt idx="32">
                  <c:v>772.6334840000005</c:v>
                </c:pt>
                <c:pt idx="33">
                  <c:v>782.378113</c:v>
                </c:pt>
                <c:pt idx="34">
                  <c:v>792.117371</c:v>
                </c:pt>
                <c:pt idx="35">
                  <c:v>801.8516239999972</c:v>
                </c:pt>
                <c:pt idx="36">
                  <c:v>811.580505</c:v>
                </c:pt>
                <c:pt idx="37">
                  <c:v>821.304321</c:v>
                </c:pt>
                <c:pt idx="38">
                  <c:v>831.0228269999983</c:v>
                </c:pt>
                <c:pt idx="39">
                  <c:v>840.736084</c:v>
                </c:pt>
                <c:pt idx="40">
                  <c:v>850.4442139999981</c:v>
                </c:pt>
                <c:pt idx="41">
                  <c:v>860.1470949999986</c:v>
                </c:pt>
                <c:pt idx="42">
                  <c:v>869.844788</c:v>
                </c:pt>
                <c:pt idx="43">
                  <c:v>879.5371699999974</c:v>
                </c:pt>
                <c:pt idx="44">
                  <c:v>889.2244870000005</c:v>
                </c:pt>
                <c:pt idx="45">
                  <c:v>898.9066159999981</c:v>
                </c:pt>
                <c:pt idx="46">
                  <c:v>908.583374000002</c:v>
                </c:pt>
                <c:pt idx="47">
                  <c:v>918.2551269999983</c:v>
                </c:pt>
                <c:pt idx="48">
                  <c:v>927.921387</c:v>
                </c:pt>
                <c:pt idx="49">
                  <c:v>937.582703</c:v>
                </c:pt>
                <c:pt idx="50">
                  <c:v>947.2387080000005</c:v>
                </c:pt>
                <c:pt idx="51">
                  <c:v>956.8895259999994</c:v>
                </c:pt>
                <c:pt idx="52">
                  <c:v>966.535095</c:v>
                </c:pt>
                <c:pt idx="53">
                  <c:v>976.175476000001</c:v>
                </c:pt>
                <c:pt idx="54">
                  <c:v>985.8106079999982</c:v>
                </c:pt>
                <c:pt idx="55">
                  <c:v>995.4406129999981</c:v>
                </c:pt>
                <c:pt idx="56">
                  <c:v>1005.065002</c:v>
                </c:pt>
                <c:pt idx="57">
                  <c:v>1014.684998</c:v>
                </c:pt>
                <c:pt idx="58">
                  <c:v>1024.29895</c:v>
                </c:pt>
                <c:pt idx="59">
                  <c:v>1033.907959000002</c:v>
                </c:pt>
                <c:pt idx="60">
                  <c:v>1043.511963000001</c:v>
                </c:pt>
                <c:pt idx="61">
                  <c:v>1053.110962</c:v>
                </c:pt>
                <c:pt idx="62">
                  <c:v>1062.703979</c:v>
                </c:pt>
                <c:pt idx="63">
                  <c:v>1072.292969</c:v>
                </c:pt>
                <c:pt idx="64">
                  <c:v>1081.875977</c:v>
                </c:pt>
                <c:pt idx="65">
                  <c:v>1091.453979</c:v>
                </c:pt>
                <c:pt idx="66">
                  <c:v>1101.026001000001</c:v>
                </c:pt>
                <c:pt idx="67">
                  <c:v>1110.593994</c:v>
                </c:pt>
                <c:pt idx="68">
                  <c:v>1120.156006</c:v>
                </c:pt>
                <c:pt idx="69">
                  <c:v>1129.713013</c:v>
                </c:pt>
                <c:pt idx="70">
                  <c:v>1139.265015000001</c:v>
                </c:pt>
                <c:pt idx="71">
                  <c:v>1148.811034999998</c:v>
                </c:pt>
                <c:pt idx="72">
                  <c:v>1158.353026999999</c:v>
                </c:pt>
                <c:pt idx="73">
                  <c:v>1167.889038</c:v>
                </c:pt>
                <c:pt idx="74">
                  <c:v>1177.420044</c:v>
                </c:pt>
                <c:pt idx="75">
                  <c:v>1186.946045</c:v>
                </c:pt>
                <c:pt idx="76">
                  <c:v>1196.465942</c:v>
                </c:pt>
                <c:pt idx="77">
                  <c:v>1205.982056</c:v>
                </c:pt>
                <c:pt idx="78">
                  <c:v>1215.491943</c:v>
                </c:pt>
                <c:pt idx="79">
                  <c:v>1224.996948</c:v>
                </c:pt>
                <c:pt idx="80">
                  <c:v>1234.495972000001</c:v>
                </c:pt>
                <c:pt idx="81">
                  <c:v>1243.990967000001</c:v>
                </c:pt>
                <c:pt idx="82">
                  <c:v>1253.47998</c:v>
                </c:pt>
                <c:pt idx="83">
                  <c:v>1262.963989</c:v>
                </c:pt>
                <c:pt idx="84">
                  <c:v>1263.345947</c:v>
                </c:pt>
                <c:pt idx="85">
                  <c:v>1273.317993</c:v>
                </c:pt>
                <c:pt idx="86">
                  <c:v>1283.291016</c:v>
                </c:pt>
                <c:pt idx="87">
                  <c:v>1293.261963000001</c:v>
                </c:pt>
                <c:pt idx="88">
                  <c:v>1303.234009</c:v>
                </c:pt>
                <c:pt idx="89">
                  <c:v>1313.206055000002</c:v>
                </c:pt>
                <c:pt idx="90">
                  <c:v>1323.177002</c:v>
                </c:pt>
                <c:pt idx="91">
                  <c:v>1333.147948999998</c:v>
                </c:pt>
                <c:pt idx="92">
                  <c:v>1343.119019</c:v>
                </c:pt>
                <c:pt idx="93">
                  <c:v>1353.088989</c:v>
                </c:pt>
                <c:pt idx="94">
                  <c:v>1363.060059</c:v>
                </c:pt>
                <c:pt idx="95">
                  <c:v>1373.030029</c:v>
                </c:pt>
                <c:pt idx="96">
                  <c:v>1383.0</c:v>
                </c:pt>
                <c:pt idx="97">
                  <c:v>1392.968994</c:v>
                </c:pt>
                <c:pt idx="98">
                  <c:v>1402.938965000002</c:v>
                </c:pt>
                <c:pt idx="99">
                  <c:v>1412.907959000002</c:v>
                </c:pt>
                <c:pt idx="100">
                  <c:v>1422.876953000001</c:v>
                </c:pt>
                <c:pt idx="101">
                  <c:v>1432.844971</c:v>
                </c:pt>
                <c:pt idx="102">
                  <c:v>1442.813965</c:v>
                </c:pt>
                <c:pt idx="103">
                  <c:v>1452.781982</c:v>
                </c:pt>
                <c:pt idx="104">
                  <c:v>1462.75</c:v>
                </c:pt>
                <c:pt idx="105">
                  <c:v>1472.718018</c:v>
                </c:pt>
                <c:pt idx="106">
                  <c:v>1482.685059</c:v>
                </c:pt>
                <c:pt idx="107">
                  <c:v>1492.651978</c:v>
                </c:pt>
                <c:pt idx="108">
                  <c:v>1502.619019</c:v>
                </c:pt>
                <c:pt idx="109">
                  <c:v>1512.58606</c:v>
                </c:pt>
                <c:pt idx="110">
                  <c:v>1522.552002</c:v>
                </c:pt>
                <c:pt idx="111">
                  <c:v>1532.517944</c:v>
                </c:pt>
                <c:pt idx="112">
                  <c:v>1542.484009</c:v>
                </c:pt>
                <c:pt idx="113">
                  <c:v>1552.449951000002</c:v>
                </c:pt>
                <c:pt idx="114">
                  <c:v>1562.416016</c:v>
                </c:pt>
                <c:pt idx="115">
                  <c:v>1572.380981</c:v>
                </c:pt>
                <c:pt idx="116">
                  <c:v>1582.345947</c:v>
                </c:pt>
                <c:pt idx="117">
                  <c:v>1592.311034999998</c:v>
                </c:pt>
                <c:pt idx="118">
                  <c:v>1602.275024</c:v>
                </c:pt>
                <c:pt idx="119">
                  <c:v>1612.23999</c:v>
                </c:pt>
                <c:pt idx="120">
                  <c:v>1622.203979</c:v>
                </c:pt>
                <c:pt idx="121">
                  <c:v>1632.166992</c:v>
                </c:pt>
                <c:pt idx="122">
                  <c:v>1642.130981</c:v>
                </c:pt>
                <c:pt idx="123">
                  <c:v>1652.093994</c:v>
                </c:pt>
                <c:pt idx="124">
                  <c:v>1662.057007</c:v>
                </c:pt>
                <c:pt idx="125">
                  <c:v>1672.02002</c:v>
                </c:pt>
                <c:pt idx="126">
                  <c:v>1681.983032</c:v>
                </c:pt>
                <c:pt idx="127">
                  <c:v>1691.944946</c:v>
                </c:pt>
                <c:pt idx="128">
                  <c:v>1701.906982000001</c:v>
                </c:pt>
                <c:pt idx="129">
                  <c:v>1711.869019</c:v>
                </c:pt>
                <c:pt idx="130">
                  <c:v>1721.831055</c:v>
                </c:pt>
                <c:pt idx="131">
                  <c:v>1731.791992</c:v>
                </c:pt>
                <c:pt idx="132">
                  <c:v>1741.753052</c:v>
                </c:pt>
                <c:pt idx="133">
                  <c:v>1751.713989</c:v>
                </c:pt>
                <c:pt idx="134">
                  <c:v>1761.675048999998</c:v>
                </c:pt>
                <c:pt idx="135">
                  <c:v>1771.63501</c:v>
                </c:pt>
                <c:pt idx="136">
                  <c:v>1781.595947</c:v>
                </c:pt>
                <c:pt idx="137">
                  <c:v>1791.55603</c:v>
                </c:pt>
                <c:pt idx="138">
                  <c:v>1801.515015000001</c:v>
                </c:pt>
                <c:pt idx="139">
                  <c:v>1811.474976</c:v>
                </c:pt>
                <c:pt idx="140">
                  <c:v>1821.43396</c:v>
                </c:pt>
                <c:pt idx="141">
                  <c:v>1831.392943999998</c:v>
                </c:pt>
                <c:pt idx="142">
                  <c:v>1841.352051</c:v>
                </c:pt>
                <c:pt idx="143">
                  <c:v>1851.310059</c:v>
                </c:pt>
                <c:pt idx="144">
                  <c:v>1861.269043</c:v>
                </c:pt>
                <c:pt idx="145">
                  <c:v>1871.227051000002</c:v>
                </c:pt>
                <c:pt idx="146">
                  <c:v>1873.18396</c:v>
                </c:pt>
                <c:pt idx="147">
                  <c:v>1877.724976</c:v>
                </c:pt>
                <c:pt idx="148">
                  <c:v>1887.785034</c:v>
                </c:pt>
                <c:pt idx="149">
                  <c:v>1897.842040999999</c:v>
                </c:pt>
                <c:pt idx="150">
                  <c:v>1907.895996</c:v>
                </c:pt>
                <c:pt idx="151">
                  <c:v>1917.947998</c:v>
                </c:pt>
                <c:pt idx="152">
                  <c:v>1927.999023</c:v>
                </c:pt>
                <c:pt idx="153">
                  <c:v>1938.046021</c:v>
                </c:pt>
                <c:pt idx="154">
                  <c:v>1948.092040999999</c:v>
                </c:pt>
                <c:pt idx="155">
                  <c:v>1958.13501</c:v>
                </c:pt>
                <c:pt idx="156">
                  <c:v>1968.175048999998</c:v>
                </c:pt>
                <c:pt idx="157">
                  <c:v>1978.213989</c:v>
                </c:pt>
                <c:pt idx="158">
                  <c:v>1988.25</c:v>
                </c:pt>
                <c:pt idx="159">
                  <c:v>1998.284058</c:v>
                </c:pt>
                <c:pt idx="160">
                  <c:v>2008.314940999999</c:v>
                </c:pt>
                <c:pt idx="161">
                  <c:v>2018.344971</c:v>
                </c:pt>
                <c:pt idx="162">
                  <c:v>2028.371947999999</c:v>
                </c:pt>
                <c:pt idx="163">
                  <c:v>2038.395996</c:v>
                </c:pt>
                <c:pt idx="164">
                  <c:v>2048.418945</c:v>
                </c:pt>
                <c:pt idx="165">
                  <c:v>2058.438965</c:v>
                </c:pt>
                <c:pt idx="166">
                  <c:v>2068.456055</c:v>
                </c:pt>
                <c:pt idx="167">
                  <c:v>2078.471924000002</c:v>
                </c:pt>
                <c:pt idx="168">
                  <c:v>2088.485107000002</c:v>
                </c:pt>
                <c:pt idx="169">
                  <c:v>2098.496094</c:v>
                </c:pt>
                <c:pt idx="170">
                  <c:v>2108.503906000002</c:v>
                </c:pt>
                <c:pt idx="171">
                  <c:v>2118.510010000002</c:v>
                </c:pt>
                <c:pt idx="172">
                  <c:v>2128.513916000004</c:v>
                </c:pt>
                <c:pt idx="173">
                  <c:v>2138.516113000004</c:v>
                </c:pt>
                <c:pt idx="174">
                  <c:v>2148.514893</c:v>
                </c:pt>
                <c:pt idx="175">
                  <c:v>2158.511963000002</c:v>
                </c:pt>
                <c:pt idx="176">
                  <c:v>2168.50708</c:v>
                </c:pt>
                <c:pt idx="177">
                  <c:v>2178.499023000001</c:v>
                </c:pt>
                <c:pt idx="178">
                  <c:v>2188.489014</c:v>
                </c:pt>
                <c:pt idx="179">
                  <c:v>2198.477051000001</c:v>
                </c:pt>
                <c:pt idx="180">
                  <c:v>2208.461914000003</c:v>
                </c:pt>
                <c:pt idx="181">
                  <c:v>2218.445068</c:v>
                </c:pt>
                <c:pt idx="182">
                  <c:v>2228.426025</c:v>
                </c:pt>
                <c:pt idx="183">
                  <c:v>2238.405029</c:v>
                </c:pt>
                <c:pt idx="184">
                  <c:v>2248.381104000003</c:v>
                </c:pt>
                <c:pt idx="185">
                  <c:v>2258.354004000001</c:v>
                </c:pt>
                <c:pt idx="186">
                  <c:v>2268.325928</c:v>
                </c:pt>
                <c:pt idx="187">
                  <c:v>2278.294922</c:v>
                </c:pt>
                <c:pt idx="188">
                  <c:v>2288.261963</c:v>
                </c:pt>
                <c:pt idx="189">
                  <c:v>2298.227051</c:v>
                </c:pt>
                <c:pt idx="190">
                  <c:v>2308.188964999993</c:v>
                </c:pt>
                <c:pt idx="191">
                  <c:v>2318.148925999993</c:v>
                </c:pt>
                <c:pt idx="192">
                  <c:v>2328.106934</c:v>
                </c:pt>
                <c:pt idx="193">
                  <c:v>2338.062012000001</c:v>
                </c:pt>
                <c:pt idx="194">
                  <c:v>2348.016113000004</c:v>
                </c:pt>
                <c:pt idx="195">
                  <c:v>2357.967041</c:v>
                </c:pt>
                <c:pt idx="196">
                  <c:v>2367.915039000003</c:v>
                </c:pt>
                <c:pt idx="197">
                  <c:v>2377.861084</c:v>
                </c:pt>
                <c:pt idx="198">
                  <c:v>2387.804932000003</c:v>
                </c:pt>
                <c:pt idx="199">
                  <c:v>2397.747069999994</c:v>
                </c:pt>
                <c:pt idx="200">
                  <c:v>2407.686035</c:v>
                </c:pt>
                <c:pt idx="201">
                  <c:v>2417.623047</c:v>
                </c:pt>
                <c:pt idx="202">
                  <c:v>2427.558105</c:v>
                </c:pt>
                <c:pt idx="203">
                  <c:v>2437.48999</c:v>
                </c:pt>
                <c:pt idx="204">
                  <c:v>2447.419922000003</c:v>
                </c:pt>
                <c:pt idx="205">
                  <c:v>2457.3479</c:v>
                </c:pt>
                <c:pt idx="206">
                  <c:v>2467.272949</c:v>
                </c:pt>
                <c:pt idx="207">
                  <c:v>2477.196045</c:v>
                </c:pt>
              </c:numCache>
            </c:numRef>
          </c:xVal>
          <c:yVal>
            <c:numRef>
              <c:f>Madison_Spectra!$B$1:$B$208</c:f>
              <c:numCache>
                <c:formatCode>General</c:formatCode>
                <c:ptCount val="208"/>
                <c:pt idx="0">
                  <c:v>2.0</c:v>
                </c:pt>
                <c:pt idx="1">
                  <c:v>8.0</c:v>
                </c:pt>
                <c:pt idx="2">
                  <c:v>18.0</c:v>
                </c:pt>
                <c:pt idx="3">
                  <c:v>22.0</c:v>
                </c:pt>
                <c:pt idx="4">
                  <c:v>41.0</c:v>
                </c:pt>
                <c:pt idx="5">
                  <c:v>64.0</c:v>
                </c:pt>
                <c:pt idx="6">
                  <c:v>104.0</c:v>
                </c:pt>
                <c:pt idx="7">
                  <c:v>134.0</c:v>
                </c:pt>
                <c:pt idx="8">
                  <c:v>169.0</c:v>
                </c:pt>
                <c:pt idx="9">
                  <c:v>187.0</c:v>
                </c:pt>
                <c:pt idx="10">
                  <c:v>192.0</c:v>
                </c:pt>
                <c:pt idx="11">
                  <c:v>171.0</c:v>
                </c:pt>
                <c:pt idx="12">
                  <c:v>134.0</c:v>
                </c:pt>
                <c:pt idx="13">
                  <c:v>127.0</c:v>
                </c:pt>
                <c:pt idx="14">
                  <c:v>115.0</c:v>
                </c:pt>
                <c:pt idx="15">
                  <c:v>117.0</c:v>
                </c:pt>
                <c:pt idx="16">
                  <c:v>105.0</c:v>
                </c:pt>
                <c:pt idx="17">
                  <c:v>96.0</c:v>
                </c:pt>
                <c:pt idx="18">
                  <c:v>102.0</c:v>
                </c:pt>
                <c:pt idx="19">
                  <c:v>95.0</c:v>
                </c:pt>
                <c:pt idx="20">
                  <c:v>96.0</c:v>
                </c:pt>
                <c:pt idx="21">
                  <c:v>86.0</c:v>
                </c:pt>
                <c:pt idx="22">
                  <c:v>76.0</c:v>
                </c:pt>
                <c:pt idx="23">
                  <c:v>89.0</c:v>
                </c:pt>
                <c:pt idx="24">
                  <c:v>160.0</c:v>
                </c:pt>
                <c:pt idx="25">
                  <c:v>336.0</c:v>
                </c:pt>
                <c:pt idx="26">
                  <c:v>596.0</c:v>
                </c:pt>
                <c:pt idx="27">
                  <c:v>984.0</c:v>
                </c:pt>
                <c:pt idx="28">
                  <c:v>1514.0</c:v>
                </c:pt>
                <c:pt idx="29">
                  <c:v>1927.0</c:v>
                </c:pt>
                <c:pt idx="30">
                  <c:v>2224.0</c:v>
                </c:pt>
                <c:pt idx="31">
                  <c:v>2436.0</c:v>
                </c:pt>
                <c:pt idx="32">
                  <c:v>2548.0</c:v>
                </c:pt>
                <c:pt idx="33">
                  <c:v>2625.0</c:v>
                </c:pt>
                <c:pt idx="34">
                  <c:v>2637.0</c:v>
                </c:pt>
                <c:pt idx="35">
                  <c:v>2621.0</c:v>
                </c:pt>
                <c:pt idx="36">
                  <c:v>2588.0</c:v>
                </c:pt>
                <c:pt idx="37">
                  <c:v>2553.0</c:v>
                </c:pt>
                <c:pt idx="38">
                  <c:v>2571.0</c:v>
                </c:pt>
                <c:pt idx="39">
                  <c:v>2633.0</c:v>
                </c:pt>
                <c:pt idx="40">
                  <c:v>2662.0</c:v>
                </c:pt>
                <c:pt idx="41">
                  <c:v>2673.0</c:v>
                </c:pt>
                <c:pt idx="42">
                  <c:v>2673.0</c:v>
                </c:pt>
                <c:pt idx="43">
                  <c:v>2720.0</c:v>
                </c:pt>
                <c:pt idx="44">
                  <c:v>2749.0</c:v>
                </c:pt>
                <c:pt idx="45">
                  <c:v>2748.0</c:v>
                </c:pt>
                <c:pt idx="46">
                  <c:v>2701.0</c:v>
                </c:pt>
                <c:pt idx="47">
                  <c:v>2707.0</c:v>
                </c:pt>
                <c:pt idx="48">
                  <c:v>2753.0</c:v>
                </c:pt>
                <c:pt idx="49">
                  <c:v>2798.0</c:v>
                </c:pt>
                <c:pt idx="50">
                  <c:v>2937.0</c:v>
                </c:pt>
                <c:pt idx="51">
                  <c:v>3057.0</c:v>
                </c:pt>
                <c:pt idx="52">
                  <c:v>2981.0</c:v>
                </c:pt>
                <c:pt idx="53">
                  <c:v>2936.0</c:v>
                </c:pt>
                <c:pt idx="54">
                  <c:v>2744.0</c:v>
                </c:pt>
                <c:pt idx="55">
                  <c:v>2729.0</c:v>
                </c:pt>
                <c:pt idx="56">
                  <c:v>2706.0</c:v>
                </c:pt>
                <c:pt idx="57">
                  <c:v>2729.0</c:v>
                </c:pt>
                <c:pt idx="58">
                  <c:v>2762.0</c:v>
                </c:pt>
                <c:pt idx="59">
                  <c:v>2785.0</c:v>
                </c:pt>
                <c:pt idx="60">
                  <c:v>2790.0</c:v>
                </c:pt>
                <c:pt idx="61">
                  <c:v>2769.0</c:v>
                </c:pt>
                <c:pt idx="62">
                  <c:v>2771.0</c:v>
                </c:pt>
                <c:pt idx="63">
                  <c:v>2759.0</c:v>
                </c:pt>
                <c:pt idx="64">
                  <c:v>2765.0</c:v>
                </c:pt>
                <c:pt idx="65">
                  <c:v>2729.0</c:v>
                </c:pt>
                <c:pt idx="66">
                  <c:v>2678.0</c:v>
                </c:pt>
                <c:pt idx="67">
                  <c:v>2575.0</c:v>
                </c:pt>
                <c:pt idx="68">
                  <c:v>2478.0</c:v>
                </c:pt>
                <c:pt idx="69">
                  <c:v>2398.0</c:v>
                </c:pt>
                <c:pt idx="70">
                  <c:v>2261.0</c:v>
                </c:pt>
                <c:pt idx="71">
                  <c:v>2179.0</c:v>
                </c:pt>
                <c:pt idx="72">
                  <c:v>2096.0</c:v>
                </c:pt>
                <c:pt idx="73">
                  <c:v>2060.0</c:v>
                </c:pt>
                <c:pt idx="74">
                  <c:v>2071.0</c:v>
                </c:pt>
                <c:pt idx="75">
                  <c:v>2038.0</c:v>
                </c:pt>
                <c:pt idx="76">
                  <c:v>2038.0</c:v>
                </c:pt>
                <c:pt idx="77">
                  <c:v>2052.0</c:v>
                </c:pt>
                <c:pt idx="78">
                  <c:v>2073.0</c:v>
                </c:pt>
                <c:pt idx="79">
                  <c:v>2122.0</c:v>
                </c:pt>
                <c:pt idx="80">
                  <c:v>2164.0</c:v>
                </c:pt>
                <c:pt idx="81">
                  <c:v>2187.0</c:v>
                </c:pt>
                <c:pt idx="82">
                  <c:v>2211.0</c:v>
                </c:pt>
                <c:pt idx="83">
                  <c:v>2235.0</c:v>
                </c:pt>
                <c:pt idx="84">
                  <c:v>2275.0</c:v>
                </c:pt>
                <c:pt idx="85">
                  <c:v>2257.0</c:v>
                </c:pt>
                <c:pt idx="86">
                  <c:v>2248.0</c:v>
                </c:pt>
                <c:pt idx="87">
                  <c:v>2205.0</c:v>
                </c:pt>
                <c:pt idx="88">
                  <c:v>2134.0</c:v>
                </c:pt>
                <c:pt idx="89">
                  <c:v>2066.0</c:v>
                </c:pt>
                <c:pt idx="90">
                  <c:v>1959.0</c:v>
                </c:pt>
                <c:pt idx="91">
                  <c:v>1880.0</c:v>
                </c:pt>
                <c:pt idx="92">
                  <c:v>1685.0</c:v>
                </c:pt>
                <c:pt idx="99">
                  <c:v>714.0</c:v>
                </c:pt>
                <c:pt idx="100">
                  <c:v>521.0</c:v>
                </c:pt>
                <c:pt idx="101">
                  <c:v>479.0</c:v>
                </c:pt>
                <c:pt idx="102">
                  <c:v>460.0</c:v>
                </c:pt>
                <c:pt idx="103">
                  <c:v>374.0</c:v>
                </c:pt>
                <c:pt idx="104">
                  <c:v>365.0</c:v>
                </c:pt>
                <c:pt idx="105">
                  <c:v>412.0</c:v>
                </c:pt>
                <c:pt idx="106">
                  <c:v>470.0</c:v>
                </c:pt>
                <c:pt idx="107">
                  <c:v>500.0</c:v>
                </c:pt>
                <c:pt idx="108">
                  <c:v>533.0</c:v>
                </c:pt>
                <c:pt idx="109">
                  <c:v>581.0</c:v>
                </c:pt>
                <c:pt idx="110">
                  <c:v>618.0</c:v>
                </c:pt>
                <c:pt idx="111">
                  <c:v>675.0</c:v>
                </c:pt>
                <c:pt idx="112">
                  <c:v>689.0</c:v>
                </c:pt>
                <c:pt idx="113">
                  <c:v>768.0</c:v>
                </c:pt>
                <c:pt idx="114">
                  <c:v>798.0</c:v>
                </c:pt>
                <c:pt idx="115">
                  <c:v>828.0</c:v>
                </c:pt>
                <c:pt idx="116">
                  <c:v>874.0</c:v>
                </c:pt>
                <c:pt idx="117">
                  <c:v>917.0</c:v>
                </c:pt>
                <c:pt idx="118">
                  <c:v>949.0</c:v>
                </c:pt>
                <c:pt idx="119">
                  <c:v>970.0</c:v>
                </c:pt>
                <c:pt idx="120">
                  <c:v>1016.0</c:v>
                </c:pt>
                <c:pt idx="121">
                  <c:v>1035.0</c:v>
                </c:pt>
                <c:pt idx="122">
                  <c:v>1055.0</c:v>
                </c:pt>
                <c:pt idx="123">
                  <c:v>1047.0</c:v>
                </c:pt>
                <c:pt idx="124">
                  <c:v>1051.0</c:v>
                </c:pt>
                <c:pt idx="125">
                  <c:v>1063.0</c:v>
                </c:pt>
                <c:pt idx="126">
                  <c:v>1077.0</c:v>
                </c:pt>
                <c:pt idx="127">
                  <c:v>1043.0</c:v>
                </c:pt>
                <c:pt idx="128">
                  <c:v>1014.0</c:v>
                </c:pt>
                <c:pt idx="129">
                  <c:v>991.0</c:v>
                </c:pt>
                <c:pt idx="130">
                  <c:v>960.0</c:v>
                </c:pt>
                <c:pt idx="131">
                  <c:v>944.0</c:v>
                </c:pt>
                <c:pt idx="132">
                  <c:v>925.0</c:v>
                </c:pt>
                <c:pt idx="133">
                  <c:v>902.0</c:v>
                </c:pt>
                <c:pt idx="134">
                  <c:v>872.0</c:v>
                </c:pt>
                <c:pt idx="135">
                  <c:v>859.0</c:v>
                </c:pt>
                <c:pt idx="136">
                  <c:v>819.0</c:v>
                </c:pt>
                <c:pt idx="161">
                  <c:v>198.0</c:v>
                </c:pt>
                <c:pt idx="162">
                  <c:v>216.0</c:v>
                </c:pt>
                <c:pt idx="163">
                  <c:v>249.0</c:v>
                </c:pt>
                <c:pt idx="164">
                  <c:v>262.0</c:v>
                </c:pt>
                <c:pt idx="165">
                  <c:v>280.0</c:v>
                </c:pt>
                <c:pt idx="166">
                  <c:v>293.0</c:v>
                </c:pt>
                <c:pt idx="167">
                  <c:v>306.0</c:v>
                </c:pt>
                <c:pt idx="168">
                  <c:v>326.0</c:v>
                </c:pt>
                <c:pt idx="169">
                  <c:v>325.0</c:v>
                </c:pt>
                <c:pt idx="170">
                  <c:v>329.0</c:v>
                </c:pt>
                <c:pt idx="171">
                  <c:v>340.0</c:v>
                </c:pt>
                <c:pt idx="172">
                  <c:v>367.0</c:v>
                </c:pt>
                <c:pt idx="173">
                  <c:v>367.0</c:v>
                </c:pt>
                <c:pt idx="174">
                  <c:v>376.0</c:v>
                </c:pt>
                <c:pt idx="175">
                  <c:v>390.0</c:v>
                </c:pt>
                <c:pt idx="176">
                  <c:v>397.0</c:v>
                </c:pt>
                <c:pt idx="177">
                  <c:v>406.0</c:v>
                </c:pt>
                <c:pt idx="178">
                  <c:v>423.0</c:v>
                </c:pt>
                <c:pt idx="179">
                  <c:v>441.0</c:v>
                </c:pt>
                <c:pt idx="180">
                  <c:v>459.0</c:v>
                </c:pt>
                <c:pt idx="181">
                  <c:v>483.0</c:v>
                </c:pt>
                <c:pt idx="182">
                  <c:v>479.0</c:v>
                </c:pt>
                <c:pt idx="183">
                  <c:v>463.0</c:v>
                </c:pt>
                <c:pt idx="184">
                  <c:v>435.0</c:v>
                </c:pt>
                <c:pt idx="185">
                  <c:v>412.0</c:v>
                </c:pt>
                <c:pt idx="186">
                  <c:v>383.0</c:v>
                </c:pt>
                <c:pt idx="187">
                  <c:v>370.0</c:v>
                </c:pt>
                <c:pt idx="188">
                  <c:v>342.0</c:v>
                </c:pt>
                <c:pt idx="189">
                  <c:v>317.0</c:v>
                </c:pt>
                <c:pt idx="190">
                  <c:v>318.0</c:v>
                </c:pt>
                <c:pt idx="191">
                  <c:v>303.0</c:v>
                </c:pt>
                <c:pt idx="192">
                  <c:v>314.0</c:v>
                </c:pt>
                <c:pt idx="193">
                  <c:v>288.0</c:v>
                </c:pt>
                <c:pt idx="194">
                  <c:v>244.0</c:v>
                </c:pt>
                <c:pt idx="195">
                  <c:v>257.0</c:v>
                </c:pt>
                <c:pt idx="196">
                  <c:v>248.0</c:v>
                </c:pt>
                <c:pt idx="197">
                  <c:v>231.0</c:v>
                </c:pt>
                <c:pt idx="198">
                  <c:v>210.0</c:v>
                </c:pt>
                <c:pt idx="199">
                  <c:v>192.0</c:v>
                </c:pt>
                <c:pt idx="200">
                  <c:v>162.0</c:v>
                </c:pt>
                <c:pt idx="201">
                  <c:v>179.0</c:v>
                </c:pt>
                <c:pt idx="202">
                  <c:v>145.0</c:v>
                </c:pt>
                <c:pt idx="203">
                  <c:v>123.0</c:v>
                </c:pt>
                <c:pt idx="204">
                  <c:v>101.0</c:v>
                </c:pt>
                <c:pt idx="205">
                  <c:v>118.0</c:v>
                </c:pt>
                <c:pt idx="206">
                  <c:v>110.0</c:v>
                </c:pt>
                <c:pt idx="207">
                  <c:v>78.0</c:v>
                </c:pt>
              </c:numCache>
            </c:numRef>
          </c:yVal>
          <c:smooth val="0"/>
        </c:ser>
        <c:dLbls>
          <c:showLegendKey val="0"/>
          <c:showVal val="0"/>
          <c:showCatName val="0"/>
          <c:showSerName val="0"/>
          <c:showPercent val="0"/>
          <c:showBubbleSize val="0"/>
        </c:dLbls>
        <c:axId val="537016296"/>
        <c:axId val="537019656"/>
      </c:scatterChart>
      <c:valAx>
        <c:axId val="537016296"/>
        <c:scaling>
          <c:orientation val="minMax"/>
          <c:max val="2500.0"/>
          <c:min val="450.0"/>
        </c:scaling>
        <c:delete val="0"/>
        <c:axPos val="b"/>
        <c:numFmt formatCode="General" sourceLinked="1"/>
        <c:majorTickMark val="out"/>
        <c:minorTickMark val="none"/>
        <c:tickLblPos val="nextTo"/>
        <c:spPr>
          <a:solidFill>
            <a:prstClr val="black">
              <a:alpha val="70000"/>
            </a:prstClr>
          </a:solidFill>
          <a:ln w="50800">
            <a:solidFill>
              <a:sysClr val="window" lastClr="FFFFFF"/>
            </a:solidFill>
          </a:ln>
        </c:spPr>
        <c:txPr>
          <a:bodyPr/>
          <a:lstStyle/>
          <a:p>
            <a:pPr>
              <a:defRPr sz="1800">
                <a:solidFill>
                  <a:schemeClr val="tx1"/>
                </a:solidFill>
              </a:defRPr>
            </a:pPr>
            <a:endParaRPr lang="en-US"/>
          </a:p>
        </c:txPr>
        <c:crossAx val="537019656"/>
        <c:crosses val="autoZero"/>
        <c:crossBetween val="midCat"/>
      </c:valAx>
      <c:valAx>
        <c:axId val="537019656"/>
        <c:scaling>
          <c:orientation val="minMax"/>
        </c:scaling>
        <c:delete val="0"/>
        <c:axPos val="l"/>
        <c:numFmt formatCode="General" sourceLinked="1"/>
        <c:majorTickMark val="out"/>
        <c:minorTickMark val="none"/>
        <c:tickLblPos val="nextTo"/>
        <c:spPr>
          <a:solidFill>
            <a:sysClr val="windowText" lastClr="000000">
              <a:alpha val="70000"/>
            </a:sysClr>
          </a:solidFill>
          <a:ln w="50800">
            <a:solidFill>
              <a:schemeClr val="bg1"/>
            </a:solidFill>
          </a:ln>
        </c:spPr>
        <c:txPr>
          <a:bodyPr/>
          <a:lstStyle/>
          <a:p>
            <a:pPr>
              <a:defRPr sz="1800">
                <a:solidFill>
                  <a:schemeClr val="tx1"/>
                </a:solidFill>
              </a:defRPr>
            </a:pPr>
            <a:endParaRPr lang="en-US"/>
          </a:p>
        </c:txPr>
        <c:crossAx val="537016296"/>
        <c:crosses val="autoZero"/>
        <c:crossBetween val="midCat"/>
      </c:valAx>
      <c:spPr>
        <a:solidFill>
          <a:sysClr val="windowText" lastClr="000000">
            <a:alpha val="70000"/>
          </a:sysClr>
        </a:solidFill>
      </c:spPr>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4044C0-F5E1-AC47-B98C-327AA7D5E773}" type="datetimeFigureOut">
              <a:rPr lang="en-US" smtClean="0"/>
              <a:pPr/>
              <a:t>10/5/11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60A0FB-137C-0E49-BE4D-A6397E40C0F4}" type="slidenum">
              <a:rPr lang="en-US" smtClean="0"/>
              <a:pPr/>
              <a:t>‹#›</a:t>
            </a:fld>
            <a:endParaRPr lang="en-US"/>
          </a:p>
        </p:txBody>
      </p:sp>
    </p:spTree>
    <p:extLst>
      <p:ext uri="{BB962C8B-B14F-4D97-AF65-F5344CB8AC3E}">
        <p14:creationId xmlns:p14="http://schemas.microsoft.com/office/powerpoint/2010/main" val="2753436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1B87F3-931E-BB4E-A022-6769AD201EFA}" type="datetimeFigureOut">
              <a:rPr lang="en-US" smtClean="0"/>
              <a:pPr/>
              <a:t>10/5/11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7ED840-694D-9646-86D0-8D3E698E0660}" type="slidenum">
              <a:rPr lang="en-US" smtClean="0"/>
              <a:pPr/>
              <a:t>‹#›</a:t>
            </a:fld>
            <a:endParaRPr lang="en-US"/>
          </a:p>
        </p:txBody>
      </p:sp>
    </p:spTree>
    <p:extLst>
      <p:ext uri="{BB962C8B-B14F-4D97-AF65-F5344CB8AC3E}">
        <p14:creationId xmlns:p14="http://schemas.microsoft.com/office/powerpoint/2010/main" val="39593622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dirty="0">
                <a:latin typeface="Calibri" charset="0"/>
              </a:rPr>
              <a:t>Temperature Mediated Photochemical Reaction</a:t>
            </a:r>
          </a:p>
          <a:p>
            <a:pPr eaLnBrk="1" hangingPunct="1">
              <a:spcBef>
                <a:spcPct val="0"/>
              </a:spcBef>
            </a:pPr>
            <a:r>
              <a:rPr lang="en-US" dirty="0">
                <a:latin typeface="Calibri" charset="0"/>
              </a:rPr>
              <a:t>Main Processes:</a:t>
            </a:r>
          </a:p>
          <a:p>
            <a:pPr eaLnBrk="1" hangingPunct="1">
              <a:spcBef>
                <a:spcPct val="0"/>
              </a:spcBef>
              <a:buFontTx/>
              <a:buAutoNum type="arabicParenBoth"/>
            </a:pPr>
            <a:r>
              <a:rPr lang="en-US" dirty="0">
                <a:latin typeface="Calibri" charset="0"/>
              </a:rPr>
              <a:t>absorption of photons by pigments</a:t>
            </a:r>
          </a:p>
          <a:p>
            <a:pPr eaLnBrk="1" hangingPunct="1">
              <a:spcBef>
                <a:spcPct val="0"/>
              </a:spcBef>
              <a:buFontTx/>
              <a:buAutoNum type="arabicParenBoth"/>
            </a:pPr>
            <a:r>
              <a:rPr lang="en-US" dirty="0">
                <a:latin typeface="Calibri" charset="0"/>
              </a:rPr>
              <a:t>transport of electrons through thylakoid membrane </a:t>
            </a:r>
          </a:p>
          <a:p>
            <a:pPr marL="685800" lvl="1" indent="-228600" eaLnBrk="1" hangingPunct="1">
              <a:spcBef>
                <a:spcPct val="0"/>
              </a:spcBef>
              <a:buFontTx/>
              <a:buAutoNum type="arabicParenBoth"/>
            </a:pPr>
            <a:r>
              <a:rPr lang="en-US" dirty="0">
                <a:latin typeface="Calibri" charset="0"/>
                <a:sym typeface="Wingdings" charset="0"/>
              </a:rPr>
              <a:t> production of NADPH and ATP</a:t>
            </a:r>
          </a:p>
          <a:p>
            <a:pPr eaLnBrk="1" hangingPunct="1">
              <a:spcBef>
                <a:spcPct val="0"/>
              </a:spcBef>
              <a:buFontTx/>
              <a:buAutoNum type="arabicParenBoth"/>
            </a:pPr>
            <a:r>
              <a:rPr lang="en-US" dirty="0">
                <a:latin typeface="Calibri" charset="0"/>
                <a:sym typeface="Wingdings" charset="0"/>
              </a:rPr>
              <a:t>Photosynthetic carbon-reduction cycle</a:t>
            </a:r>
          </a:p>
          <a:p>
            <a:pPr marL="685800" lvl="1" indent="-228600" eaLnBrk="1" hangingPunct="1">
              <a:spcBef>
                <a:spcPct val="0"/>
              </a:spcBef>
              <a:buFontTx/>
              <a:buAutoNum type="arabicParenBoth"/>
            </a:pPr>
            <a:r>
              <a:rPr lang="en-US" dirty="0">
                <a:latin typeface="Calibri" charset="0"/>
                <a:sym typeface="Wingdings" charset="0"/>
              </a:rPr>
              <a:t>Light-independent (dark) reaction</a:t>
            </a:r>
          </a:p>
          <a:p>
            <a:pPr marL="685800" lvl="1" indent="-228600" eaLnBrk="1" hangingPunct="1">
              <a:spcBef>
                <a:spcPct val="0"/>
              </a:spcBef>
              <a:buFontTx/>
              <a:buAutoNum type="arabicParenBoth"/>
            </a:pPr>
            <a:r>
              <a:rPr lang="en-US" dirty="0">
                <a:latin typeface="Calibri" charset="0"/>
                <a:sym typeface="Wingdings" charset="0"/>
              </a:rPr>
              <a:t>Assimilation of CO2</a:t>
            </a:r>
          </a:p>
          <a:p>
            <a:pPr marL="685800" lvl="1" indent="-228600" eaLnBrk="1" hangingPunct="1">
              <a:spcBef>
                <a:spcPct val="0"/>
              </a:spcBef>
              <a:buFontTx/>
              <a:buAutoNum type="arabicParenBoth"/>
            </a:pPr>
            <a:r>
              <a:rPr lang="en-US" dirty="0">
                <a:latin typeface="Calibri" charset="0"/>
                <a:sym typeface="Wingdings" charset="0"/>
              </a:rPr>
              <a:t>Synthesis of triose-</a:t>
            </a:r>
            <a:r>
              <a:rPr lang="en-US" dirty="0" smtClean="0">
                <a:latin typeface="Calibri" charset="0"/>
                <a:sym typeface="Wingdings" charset="0"/>
              </a:rPr>
              <a:t>phosphates</a:t>
            </a:r>
            <a:endParaRPr lang="en-US" dirty="0">
              <a:latin typeface="Calibri" charset="0"/>
              <a:sym typeface="Wingdings" charset="0"/>
            </a:endParaRPr>
          </a:p>
          <a:p>
            <a:pPr eaLnBrk="1" hangingPunct="1">
              <a:spcBef>
                <a:spcPct val="0"/>
              </a:spcBef>
            </a:pPr>
            <a:endParaRPr lang="en-US" dirty="0">
              <a:latin typeface="Calibri" charset="0"/>
              <a:sym typeface="Wingdings"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47B9D7-D5E1-4B47-903F-86575117C636}"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meant to be a summary slide that takes the right panel of the previous 4 slides and places them together on this slide, laid out as I have here.  The point that I will make here is that taking all of these things together, we can come as close as possible with current technology to remotely measure the biological processes (rates) associated with the earth’s ecosystem.  Combines with </a:t>
            </a:r>
            <a:r>
              <a:rPr lang="en-US" dirty="0" err="1" smtClean="0"/>
              <a:t>Lidar</a:t>
            </a:r>
            <a:r>
              <a:rPr lang="en-US" dirty="0" smtClean="0"/>
              <a:t>/SAR to get stocks, we would be close to developing a relatively complete characterization of biological properties and potentially how they change. </a:t>
            </a: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AVIRIS</a:t>
            </a:r>
            <a:r>
              <a:rPr lang="en-US" baseline="0" dirty="0" smtClean="0"/>
              <a:t> 2008</a:t>
            </a:r>
          </a:p>
          <a:p>
            <a:r>
              <a:rPr lang="en-US" baseline="0" dirty="0" smtClean="0"/>
              <a:t>MASTER 2011</a:t>
            </a:r>
          </a:p>
          <a:p>
            <a:endParaRPr lang="en-US" dirty="0" smtClean="0"/>
          </a:p>
          <a:p>
            <a:r>
              <a:rPr lang="en-US" dirty="0" smtClean="0"/>
              <a:t>Here I will discuss photosynthesis as a temperature controlled (or mediated) reaction.</a:t>
            </a: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err="1" smtClean="0">
                <a:latin typeface="Calibri" charset="0"/>
              </a:rPr>
              <a:t>Vcmax</a:t>
            </a:r>
            <a:r>
              <a:rPr lang="en-US" dirty="0" smtClean="0">
                <a:latin typeface="Calibri" charset="0"/>
              </a:rPr>
              <a:t> – Maximum rate of carboxylation</a:t>
            </a:r>
          </a:p>
          <a:p>
            <a:pPr eaLnBrk="1" hangingPunct="1">
              <a:spcBef>
                <a:spcPct val="0"/>
              </a:spcBef>
            </a:pPr>
            <a:r>
              <a:rPr lang="en-US" dirty="0" smtClean="0">
                <a:latin typeface="Calibri" charset="0"/>
              </a:rPr>
              <a:t>-Carboxylation = addition of CO2 to the five-carbon </a:t>
            </a:r>
            <a:r>
              <a:rPr lang="en-US" dirty="0" err="1" smtClean="0">
                <a:latin typeface="Calibri" charset="0"/>
              </a:rPr>
              <a:t>RuBP</a:t>
            </a:r>
            <a:r>
              <a:rPr lang="en-US" dirty="0" smtClean="0">
                <a:latin typeface="Calibri" charset="0"/>
              </a:rPr>
              <a:t> and the splitting of the resulting unstable six-carbon compound into two molecules of PGA, a three-carbon compound. This reaction occurs three times during each complete turn of the cycle; thus, six molecules of PGA/3PG are produced.</a:t>
            </a:r>
          </a:p>
          <a:p>
            <a:pPr eaLnBrk="1" hangingPunct="1">
              <a:spcBef>
                <a:spcPct val="0"/>
              </a:spcBef>
            </a:pPr>
            <a:r>
              <a:rPr lang="en-US" dirty="0" smtClean="0">
                <a:latin typeface="Calibri" charset="0"/>
              </a:rPr>
              <a:t>-</a:t>
            </a:r>
            <a:r>
              <a:rPr lang="en-US" dirty="0" err="1" smtClean="0">
                <a:latin typeface="Calibri" charset="0"/>
              </a:rPr>
              <a:t>Rubisco</a:t>
            </a:r>
            <a:r>
              <a:rPr lang="en-US" dirty="0" smtClean="0">
                <a:latin typeface="Calibri" charset="0"/>
              </a:rPr>
              <a:t> </a:t>
            </a:r>
            <a:r>
              <a:rPr lang="en-US" dirty="0" smtClean="0">
                <a:latin typeface="Times New Roman" charset="0"/>
              </a:rPr>
              <a:t>catalyzes </a:t>
            </a:r>
            <a:r>
              <a:rPr lang="en-US" dirty="0" err="1" smtClean="0">
                <a:latin typeface="Times New Roman" charset="0"/>
              </a:rPr>
              <a:t>RuBP</a:t>
            </a:r>
            <a:r>
              <a:rPr lang="en-US" dirty="0" smtClean="0">
                <a:latin typeface="Times New Roman" charset="0"/>
              </a:rPr>
              <a:t> with carbon dioxide in order to synthesize a highly unstable 6-carbon intermediate known as 3-keto-2-carboxyarabinitol 1,5-bisphosphate, which decays virtually instantaneously into two molecules of </a:t>
            </a:r>
            <a:r>
              <a:rPr lang="en-US" dirty="0" err="1" smtClean="0">
                <a:latin typeface="Times New Roman" charset="0"/>
              </a:rPr>
              <a:t>glycerate</a:t>
            </a:r>
            <a:r>
              <a:rPr lang="en-US" dirty="0" smtClean="0">
                <a:latin typeface="Times New Roman" charset="0"/>
              </a:rPr>
              <a:t> 3-phosphate (</a:t>
            </a:r>
            <a:r>
              <a:rPr lang="en-US" b="1" u="sng" dirty="0" smtClean="0">
                <a:latin typeface="Times New Roman" charset="0"/>
              </a:rPr>
              <a:t>G3P, triose phosphate).</a:t>
            </a:r>
          </a:p>
          <a:p>
            <a:pPr eaLnBrk="1" hangingPunct="1">
              <a:spcBef>
                <a:spcPct val="0"/>
              </a:spcBef>
            </a:pPr>
            <a:r>
              <a:rPr lang="en-US" dirty="0" smtClean="0">
                <a:latin typeface="Calibri" charset="0"/>
              </a:rPr>
              <a:t>-</a:t>
            </a:r>
            <a:r>
              <a:rPr lang="en-US" b="1" dirty="0" smtClean="0">
                <a:latin typeface="Calibri" charset="0"/>
              </a:rPr>
              <a:t>G3P is generally considered the prime end-product of photosynthesis </a:t>
            </a:r>
            <a:r>
              <a:rPr lang="en-US" dirty="0" smtClean="0">
                <a:latin typeface="Calibri" charset="0"/>
              </a:rPr>
              <a:t>and it can be used as an immediate food nutrient, combined and rearranged to form monosaccharide sugars, such as glucose, which can be transported to other cells, or packaged for storage as insoluble polysaccharides such as starch</a:t>
            </a:r>
          </a:p>
          <a:p>
            <a:pPr eaLnBrk="1" hangingPunct="1">
              <a:spcBef>
                <a:spcPct val="0"/>
              </a:spcBef>
            </a:pPr>
            <a:r>
              <a:rPr lang="en-US" dirty="0" smtClean="0">
                <a:latin typeface="Calibri" charset="0"/>
              </a:rPr>
              <a:t>-ATP provides chemical energy for metabolism</a:t>
            </a:r>
          </a:p>
          <a:p>
            <a:pPr eaLnBrk="1" hangingPunct="1">
              <a:spcBef>
                <a:spcPct val="0"/>
              </a:spcBef>
            </a:pPr>
            <a:r>
              <a:rPr lang="en-US" dirty="0" smtClean="0">
                <a:latin typeface="Calibri" charset="0"/>
              </a:rPr>
              <a:t>-</a:t>
            </a:r>
            <a:r>
              <a:rPr lang="en-US" dirty="0" smtClean="0">
                <a:latin typeface="Times New Roman" charset="0"/>
              </a:rPr>
              <a:t>NADPH produced is then used as reducing power for the biosynthetic reactions in the Calvin cycle</a:t>
            </a:r>
          </a:p>
          <a:p>
            <a:pPr eaLnBrk="1" hangingPunct="1">
              <a:spcBef>
                <a:spcPct val="0"/>
              </a:spcBef>
            </a:pPr>
            <a:r>
              <a:rPr lang="en-US" b="1" dirty="0" smtClean="0">
                <a:latin typeface="Calibri" charset="0"/>
              </a:rPr>
              <a:t>The ultimate rate-limiting factor of the Calvin cycle is the enzyme </a:t>
            </a:r>
            <a:r>
              <a:rPr lang="en-US" b="1" dirty="0" err="1" smtClean="0">
                <a:latin typeface="Calibri" charset="0"/>
              </a:rPr>
              <a:t>RuBisCO</a:t>
            </a:r>
            <a:r>
              <a:rPr lang="en-US" b="1" dirty="0" smtClean="0">
                <a:latin typeface="Calibri" charset="0"/>
              </a:rPr>
              <a:t>, which cannot be ameliorated in short time by any other factor.  If light is not limiting, then generally </a:t>
            </a:r>
            <a:r>
              <a:rPr lang="en-US" b="1" dirty="0" err="1" smtClean="0">
                <a:latin typeface="Calibri" charset="0"/>
              </a:rPr>
              <a:t>RuBisCO</a:t>
            </a:r>
            <a:r>
              <a:rPr lang="en-US" b="1" dirty="0" smtClean="0">
                <a:latin typeface="Calibri" charset="0"/>
              </a:rPr>
              <a:t> processes as much CO2 as can be provided.</a:t>
            </a:r>
          </a:p>
          <a:p>
            <a:pPr eaLnBrk="1" hangingPunct="1">
              <a:spcBef>
                <a:spcPct val="0"/>
              </a:spcBef>
            </a:pPr>
            <a:endParaRPr lang="en-US" b="1" dirty="0" smtClean="0">
              <a:latin typeface="Calibri" charset="0"/>
            </a:endParaRPr>
          </a:p>
          <a:p>
            <a:pPr eaLnBrk="1" hangingPunct="1">
              <a:spcBef>
                <a:spcPct val="0"/>
              </a:spcBef>
            </a:pPr>
            <a:r>
              <a:rPr lang="en-US" dirty="0" err="1" smtClean="0">
                <a:latin typeface="Calibri" charset="0"/>
              </a:rPr>
              <a:t>Jmax</a:t>
            </a:r>
            <a:r>
              <a:rPr lang="en-US" dirty="0" smtClean="0">
                <a:latin typeface="Calibri" charset="0"/>
              </a:rPr>
              <a:t> -- Electron transport critical to producing NADPH and ATP:</a:t>
            </a:r>
          </a:p>
          <a:p>
            <a:pPr eaLnBrk="1" hangingPunct="1">
              <a:spcBef>
                <a:spcPct val="0"/>
              </a:spcBef>
            </a:pPr>
            <a:r>
              <a:rPr lang="en-US" dirty="0" smtClean="0">
                <a:latin typeface="Calibri" charset="0"/>
              </a:rPr>
              <a:t>-NADPH used as reducing power for the biosynthetic reactions in the Calvin cycle producing 2 ATP during photosynthesis</a:t>
            </a:r>
          </a:p>
          <a:p>
            <a:pPr eaLnBrk="1" hangingPunct="1">
              <a:spcBef>
                <a:spcPct val="0"/>
              </a:spcBef>
            </a:pPr>
            <a:r>
              <a:rPr lang="en-US" dirty="0" smtClean="0">
                <a:latin typeface="Calibri" charset="0"/>
              </a:rPr>
              <a:t>-ATP transports chemical energy within cells for metabolism</a:t>
            </a:r>
          </a:p>
          <a:p>
            <a:pPr eaLnBrk="1" hangingPunct="1">
              <a:spcBef>
                <a:spcPct val="0"/>
              </a:spcBef>
            </a:pPr>
            <a:endParaRPr lang="en-US" b="1"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TPU = triose phosphate utilization curve</a:t>
            </a:r>
          </a:p>
          <a:p>
            <a:pPr eaLnBrk="1" hangingPunct="1">
              <a:spcBef>
                <a:spcPct val="0"/>
              </a:spcBef>
            </a:pP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13</a:t>
            </a:fld>
            <a:endParaRPr lang="en-US"/>
          </a:p>
        </p:txBody>
      </p:sp>
    </p:spTree>
    <p:extLst>
      <p:ext uri="{BB962C8B-B14F-4D97-AF65-F5344CB8AC3E}">
        <p14:creationId xmlns:p14="http://schemas.microsoft.com/office/powerpoint/2010/main" val="351423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dirty="0">
                <a:latin typeface="Calibri" charset="0"/>
              </a:rPr>
              <a:t>Temperature Mediated Photochemical Reaction</a:t>
            </a:r>
          </a:p>
          <a:p>
            <a:pPr eaLnBrk="1" hangingPunct="1">
              <a:spcBef>
                <a:spcPct val="0"/>
              </a:spcBef>
            </a:pPr>
            <a:r>
              <a:rPr lang="en-US" dirty="0">
                <a:latin typeface="Calibri" charset="0"/>
              </a:rPr>
              <a:t>Main Processes:</a:t>
            </a:r>
          </a:p>
          <a:p>
            <a:pPr eaLnBrk="1" hangingPunct="1">
              <a:spcBef>
                <a:spcPct val="0"/>
              </a:spcBef>
              <a:buFontTx/>
              <a:buAutoNum type="arabicParenBoth"/>
            </a:pPr>
            <a:r>
              <a:rPr lang="en-US" dirty="0">
                <a:latin typeface="Calibri" charset="0"/>
              </a:rPr>
              <a:t>absorption of photons by pigments</a:t>
            </a:r>
          </a:p>
          <a:p>
            <a:pPr eaLnBrk="1" hangingPunct="1">
              <a:spcBef>
                <a:spcPct val="0"/>
              </a:spcBef>
              <a:buFontTx/>
              <a:buAutoNum type="arabicParenBoth"/>
            </a:pPr>
            <a:r>
              <a:rPr lang="en-US" dirty="0">
                <a:latin typeface="Calibri" charset="0"/>
              </a:rPr>
              <a:t>transport of electrons through thylakoid membrane </a:t>
            </a:r>
          </a:p>
          <a:p>
            <a:pPr marL="685800" lvl="1" indent="-228600" eaLnBrk="1" hangingPunct="1">
              <a:spcBef>
                <a:spcPct val="0"/>
              </a:spcBef>
              <a:buFontTx/>
              <a:buAutoNum type="arabicParenBoth"/>
            </a:pPr>
            <a:r>
              <a:rPr lang="en-US" dirty="0">
                <a:latin typeface="Calibri" charset="0"/>
                <a:sym typeface="Wingdings" charset="0"/>
              </a:rPr>
              <a:t> production of NADPH and ATP</a:t>
            </a:r>
          </a:p>
          <a:p>
            <a:pPr eaLnBrk="1" hangingPunct="1">
              <a:spcBef>
                <a:spcPct val="0"/>
              </a:spcBef>
              <a:buFontTx/>
              <a:buAutoNum type="arabicParenBoth"/>
            </a:pPr>
            <a:r>
              <a:rPr lang="en-US" dirty="0">
                <a:latin typeface="Calibri" charset="0"/>
                <a:sym typeface="Wingdings" charset="0"/>
              </a:rPr>
              <a:t>Photosynthetic carbon-reduction cycle</a:t>
            </a:r>
          </a:p>
          <a:p>
            <a:pPr marL="685800" lvl="1" indent="-228600" eaLnBrk="1" hangingPunct="1">
              <a:spcBef>
                <a:spcPct val="0"/>
              </a:spcBef>
              <a:buFontTx/>
              <a:buAutoNum type="arabicParenBoth"/>
            </a:pPr>
            <a:r>
              <a:rPr lang="en-US" dirty="0">
                <a:latin typeface="Calibri" charset="0"/>
                <a:sym typeface="Wingdings" charset="0"/>
              </a:rPr>
              <a:t>Light-independent (dark) reaction</a:t>
            </a:r>
          </a:p>
          <a:p>
            <a:pPr marL="685800" lvl="1" indent="-228600" eaLnBrk="1" hangingPunct="1">
              <a:spcBef>
                <a:spcPct val="0"/>
              </a:spcBef>
              <a:buFontTx/>
              <a:buAutoNum type="arabicParenBoth"/>
            </a:pPr>
            <a:r>
              <a:rPr lang="en-US" dirty="0">
                <a:latin typeface="Calibri" charset="0"/>
                <a:sym typeface="Wingdings" charset="0"/>
              </a:rPr>
              <a:t>Assimilation of CO2</a:t>
            </a:r>
          </a:p>
          <a:p>
            <a:pPr marL="685800" lvl="1" indent="-228600" eaLnBrk="1" hangingPunct="1">
              <a:spcBef>
                <a:spcPct val="0"/>
              </a:spcBef>
              <a:buFontTx/>
              <a:buAutoNum type="arabicParenBoth"/>
            </a:pPr>
            <a:r>
              <a:rPr lang="en-US" dirty="0">
                <a:latin typeface="Calibri" charset="0"/>
                <a:sym typeface="Wingdings" charset="0"/>
              </a:rPr>
              <a:t>Synthesis of triose-</a:t>
            </a:r>
            <a:r>
              <a:rPr lang="en-US" dirty="0" smtClean="0">
                <a:latin typeface="Calibri" charset="0"/>
                <a:sym typeface="Wingdings" charset="0"/>
              </a:rPr>
              <a:t>phosphate</a:t>
            </a:r>
            <a:endParaRPr lang="en-US" dirty="0">
              <a:latin typeface="Calibri" charset="0"/>
              <a:sym typeface="Wingdings" charset="0"/>
            </a:endParaRPr>
          </a:p>
          <a:p>
            <a:pPr eaLnBrk="1" hangingPunct="1">
              <a:spcBef>
                <a:spcPct val="0"/>
              </a:spcBef>
            </a:pPr>
            <a:endParaRPr lang="en-US" dirty="0" smtClean="0">
              <a:latin typeface="Calibri" charset="0"/>
              <a:sym typeface="Wingdings" charset="0"/>
            </a:endParaRPr>
          </a:p>
          <a:p>
            <a:pPr eaLnBrk="1" hangingPunct="1">
              <a:spcBef>
                <a:spcPct val="0"/>
              </a:spcBef>
            </a:pPr>
            <a:r>
              <a:rPr lang="en-US" dirty="0" smtClean="0">
                <a:latin typeface="Calibri" charset="0"/>
                <a:sym typeface="Wingdings" charset="0"/>
              </a:rPr>
              <a:t>Photosynthesis occurs in two stages. In the first stage, light-dependent reactions capture the energy of light and use it to make the energy-storage molecules ATP and NADPH. The light-independent Calvin cycle uses the energy from short-lived electronically excited carriers to convert carbon dioxide and water into organic compounds that can be used by the organism. This set of reactions == carbon fixation. The key enzyme of the cycle is </a:t>
            </a:r>
            <a:r>
              <a:rPr lang="en-US" dirty="0" err="1" smtClean="0">
                <a:latin typeface="Calibri" charset="0"/>
                <a:sym typeface="Wingdings" charset="0"/>
              </a:rPr>
              <a:t>RuBisCO</a:t>
            </a:r>
            <a:r>
              <a:rPr lang="en-US" dirty="0" smtClean="0">
                <a:latin typeface="Calibri" charset="0"/>
                <a:sym typeface="Wingdings" charset="0"/>
              </a:rPr>
              <a:t>. </a:t>
            </a:r>
          </a:p>
          <a:p>
            <a:pPr eaLnBrk="1" hangingPunct="1">
              <a:spcBef>
                <a:spcPct val="0"/>
              </a:spcBef>
            </a:pPr>
            <a:endParaRPr lang="en-US" dirty="0" smtClean="0">
              <a:latin typeface="Calibri" charset="0"/>
              <a:sym typeface="Wingdings" charset="0"/>
            </a:endParaRPr>
          </a:p>
          <a:p>
            <a:pPr eaLnBrk="1" hangingPunct="1">
              <a:spcBef>
                <a:spcPct val="0"/>
              </a:spcBef>
            </a:pPr>
            <a:endParaRPr lang="en-US" dirty="0">
              <a:latin typeface="Calibri" charset="0"/>
              <a:sym typeface="Wingdings"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0C016A-8415-684F-81FC-D40BD0D4D185}"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err="1" smtClean="0">
                <a:latin typeface="Calibri" charset="0"/>
              </a:rPr>
              <a:t>Vcmax</a:t>
            </a:r>
            <a:r>
              <a:rPr lang="en-US" dirty="0" smtClean="0">
                <a:latin typeface="Calibri" charset="0"/>
              </a:rPr>
              <a:t> – Maximum rate of carboxylation</a:t>
            </a:r>
          </a:p>
          <a:p>
            <a:pPr eaLnBrk="1" hangingPunct="1">
              <a:spcBef>
                <a:spcPct val="0"/>
              </a:spcBef>
            </a:pPr>
            <a:r>
              <a:rPr lang="en-US" dirty="0" smtClean="0">
                <a:latin typeface="Calibri" charset="0"/>
              </a:rPr>
              <a:t>-Carboxylation = addition of CO2 to the five-carbon </a:t>
            </a:r>
            <a:r>
              <a:rPr lang="en-US" dirty="0" err="1" smtClean="0">
                <a:latin typeface="Calibri" charset="0"/>
              </a:rPr>
              <a:t>RuBP</a:t>
            </a:r>
            <a:r>
              <a:rPr lang="en-US" dirty="0" smtClean="0">
                <a:latin typeface="Calibri" charset="0"/>
              </a:rPr>
              <a:t> and the splitting of the resulting unstable six-carbon compound into two molecules of PGA, a three-carbon compound. This reaction occurs three times during each complete turn of the cycle; thus, six molecules of PGA/3PG are produced.</a:t>
            </a:r>
          </a:p>
          <a:p>
            <a:pPr eaLnBrk="1" hangingPunct="1">
              <a:spcBef>
                <a:spcPct val="0"/>
              </a:spcBef>
            </a:pPr>
            <a:r>
              <a:rPr lang="en-US" dirty="0" smtClean="0">
                <a:latin typeface="Calibri" charset="0"/>
              </a:rPr>
              <a:t>-</a:t>
            </a:r>
            <a:r>
              <a:rPr lang="en-US" dirty="0" err="1" smtClean="0">
                <a:latin typeface="Calibri" charset="0"/>
              </a:rPr>
              <a:t>Rubisco</a:t>
            </a:r>
            <a:r>
              <a:rPr lang="en-US" dirty="0" smtClean="0">
                <a:latin typeface="Calibri" charset="0"/>
              </a:rPr>
              <a:t> </a:t>
            </a:r>
            <a:r>
              <a:rPr lang="en-US" dirty="0" smtClean="0">
                <a:latin typeface="Times New Roman" charset="0"/>
              </a:rPr>
              <a:t>catalyzes </a:t>
            </a:r>
            <a:r>
              <a:rPr lang="en-US" dirty="0" err="1" smtClean="0">
                <a:latin typeface="Times New Roman" charset="0"/>
              </a:rPr>
              <a:t>RuBP</a:t>
            </a:r>
            <a:r>
              <a:rPr lang="en-US" dirty="0" smtClean="0">
                <a:latin typeface="Times New Roman" charset="0"/>
              </a:rPr>
              <a:t> with carbon dioxide in order to synthesize a highly unstable 6-carbon intermediate known as 3-keto-2-carboxyarabinitol 1,5-bisphosphate, which decays virtually instantaneously into two molecules of </a:t>
            </a:r>
            <a:r>
              <a:rPr lang="en-US" dirty="0" err="1" smtClean="0">
                <a:latin typeface="Times New Roman" charset="0"/>
              </a:rPr>
              <a:t>glycerate</a:t>
            </a:r>
            <a:r>
              <a:rPr lang="en-US" dirty="0" smtClean="0">
                <a:latin typeface="Times New Roman" charset="0"/>
              </a:rPr>
              <a:t> 3-phosphate (</a:t>
            </a:r>
            <a:r>
              <a:rPr lang="en-US" b="1" u="sng" dirty="0" smtClean="0">
                <a:latin typeface="Times New Roman" charset="0"/>
              </a:rPr>
              <a:t>G3P, triose phosphate).</a:t>
            </a:r>
          </a:p>
          <a:p>
            <a:pPr eaLnBrk="1" hangingPunct="1">
              <a:spcBef>
                <a:spcPct val="0"/>
              </a:spcBef>
            </a:pPr>
            <a:r>
              <a:rPr lang="en-US" dirty="0" smtClean="0">
                <a:latin typeface="Calibri" charset="0"/>
              </a:rPr>
              <a:t>-</a:t>
            </a:r>
            <a:r>
              <a:rPr lang="en-US" b="1" dirty="0" smtClean="0">
                <a:latin typeface="Calibri" charset="0"/>
              </a:rPr>
              <a:t>G3P is generally considered the prime end-product of photosynthesis </a:t>
            </a:r>
            <a:r>
              <a:rPr lang="en-US" dirty="0" smtClean="0">
                <a:latin typeface="Calibri" charset="0"/>
              </a:rPr>
              <a:t>and it can be used as an immediate food nutrient, combined and rearranged to form monosaccharide sugars, such as glucose, which can be transported to other cells, or packaged for storage as insoluble polysaccharides such as starch</a:t>
            </a:r>
          </a:p>
          <a:p>
            <a:pPr eaLnBrk="1" hangingPunct="1">
              <a:spcBef>
                <a:spcPct val="0"/>
              </a:spcBef>
            </a:pPr>
            <a:r>
              <a:rPr lang="en-US" dirty="0" smtClean="0">
                <a:latin typeface="Calibri" charset="0"/>
              </a:rPr>
              <a:t>-ATP provides chemical energy for metabolism</a:t>
            </a:r>
          </a:p>
          <a:p>
            <a:pPr eaLnBrk="1" hangingPunct="1">
              <a:spcBef>
                <a:spcPct val="0"/>
              </a:spcBef>
            </a:pPr>
            <a:r>
              <a:rPr lang="en-US" dirty="0" smtClean="0">
                <a:latin typeface="Calibri" charset="0"/>
              </a:rPr>
              <a:t>-</a:t>
            </a:r>
            <a:r>
              <a:rPr lang="en-US" dirty="0" smtClean="0">
                <a:latin typeface="Times New Roman" charset="0"/>
              </a:rPr>
              <a:t>NADPH produced is then used as reducing power for the biosynthetic reactions in the Calvin cycle</a:t>
            </a:r>
          </a:p>
          <a:p>
            <a:pPr eaLnBrk="1" hangingPunct="1">
              <a:spcBef>
                <a:spcPct val="0"/>
              </a:spcBef>
            </a:pPr>
            <a:r>
              <a:rPr lang="en-US" b="1" dirty="0" smtClean="0">
                <a:latin typeface="Calibri" charset="0"/>
              </a:rPr>
              <a:t>The ultimate rate-limiting factor of the Calvin cycle is the enzyme </a:t>
            </a:r>
            <a:r>
              <a:rPr lang="en-US" b="1" dirty="0" err="1" smtClean="0">
                <a:latin typeface="Calibri" charset="0"/>
              </a:rPr>
              <a:t>RuBisCO</a:t>
            </a:r>
            <a:r>
              <a:rPr lang="en-US" b="1" dirty="0" smtClean="0">
                <a:latin typeface="Calibri" charset="0"/>
              </a:rPr>
              <a:t>, which cannot be ameliorated in short time by any other factor.  If light is not limiting, then generally </a:t>
            </a:r>
            <a:r>
              <a:rPr lang="en-US" b="1" dirty="0" err="1" smtClean="0">
                <a:latin typeface="Calibri" charset="0"/>
              </a:rPr>
              <a:t>RuBisCO</a:t>
            </a:r>
            <a:r>
              <a:rPr lang="en-US" b="1" dirty="0" smtClean="0">
                <a:latin typeface="Calibri" charset="0"/>
              </a:rPr>
              <a:t> processes as much CO2 as can be provided.</a:t>
            </a:r>
          </a:p>
          <a:p>
            <a:pPr eaLnBrk="1" hangingPunct="1">
              <a:spcBef>
                <a:spcPct val="0"/>
              </a:spcBef>
            </a:pPr>
            <a:endParaRPr lang="en-US" b="1" dirty="0" smtClean="0">
              <a:latin typeface="Calibri" charset="0"/>
            </a:endParaRPr>
          </a:p>
          <a:p>
            <a:pPr eaLnBrk="1" hangingPunct="1">
              <a:spcBef>
                <a:spcPct val="0"/>
              </a:spcBef>
            </a:pPr>
            <a:r>
              <a:rPr lang="en-US" dirty="0" err="1" smtClean="0">
                <a:latin typeface="Calibri" charset="0"/>
              </a:rPr>
              <a:t>Jmax</a:t>
            </a:r>
            <a:r>
              <a:rPr lang="en-US" dirty="0" smtClean="0">
                <a:latin typeface="Calibri" charset="0"/>
              </a:rPr>
              <a:t> -- Electron transport critical to producing NADPH and ATP:</a:t>
            </a:r>
          </a:p>
          <a:p>
            <a:pPr eaLnBrk="1" hangingPunct="1">
              <a:spcBef>
                <a:spcPct val="0"/>
              </a:spcBef>
            </a:pPr>
            <a:r>
              <a:rPr lang="en-US" dirty="0" smtClean="0">
                <a:latin typeface="Calibri" charset="0"/>
              </a:rPr>
              <a:t>-NADPH used as reducing power for the biosynthetic reactions in the Calvin cycle producing 2 ATP during photosynthesis</a:t>
            </a:r>
          </a:p>
          <a:p>
            <a:pPr eaLnBrk="1" hangingPunct="1">
              <a:spcBef>
                <a:spcPct val="0"/>
              </a:spcBef>
            </a:pPr>
            <a:r>
              <a:rPr lang="en-US" dirty="0" smtClean="0">
                <a:latin typeface="Calibri" charset="0"/>
              </a:rPr>
              <a:t>-ATP transports chemical energy within cells for metabolism</a:t>
            </a:r>
          </a:p>
          <a:p>
            <a:pPr eaLnBrk="1" hangingPunct="1">
              <a:spcBef>
                <a:spcPct val="0"/>
              </a:spcBef>
            </a:pPr>
            <a:endParaRPr lang="en-US" b="1"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TPU = triose phosphate utilization curve</a:t>
            </a:r>
          </a:p>
          <a:p>
            <a:pPr eaLnBrk="1" hangingPunct="1">
              <a:spcBef>
                <a:spcPct val="0"/>
              </a:spcBef>
            </a:pPr>
            <a:endParaRPr lang="en-US" dirty="0" smtClean="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15</a:t>
            </a:fld>
            <a:endParaRPr lang="en-US"/>
          </a:p>
        </p:txBody>
      </p:sp>
    </p:spTree>
    <p:extLst>
      <p:ext uri="{BB962C8B-B14F-4D97-AF65-F5344CB8AC3E}">
        <p14:creationId xmlns:p14="http://schemas.microsoft.com/office/powerpoint/2010/main" val="351423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16</a:t>
            </a:fld>
            <a:endParaRPr lang="en-US"/>
          </a:p>
        </p:txBody>
      </p:sp>
    </p:spTree>
    <p:extLst>
      <p:ext uri="{BB962C8B-B14F-4D97-AF65-F5344CB8AC3E}">
        <p14:creationId xmlns:p14="http://schemas.microsoft.com/office/powerpoint/2010/main" val="222696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pectra does respond to plants as the temperature changes. Spectra are responsive to changes in leaf metabolism with temperature (or something like that).</a:t>
            </a:r>
            <a:endParaRPr lang="en-US" dirty="0" smtClean="0"/>
          </a:p>
        </p:txBody>
      </p:sp>
      <p:sp>
        <p:nvSpPr>
          <p:cNvPr id="4" name="Slide Number Placeholder 3"/>
          <p:cNvSpPr>
            <a:spLocks noGrp="1"/>
          </p:cNvSpPr>
          <p:nvPr>
            <p:ph type="sldNum" sz="quarter" idx="10"/>
          </p:nvPr>
        </p:nvSpPr>
        <p:spPr/>
        <p:txBody>
          <a:bodyPr/>
          <a:lstStyle/>
          <a:p>
            <a:fld id="{D27ED840-694D-9646-86D0-8D3E698E0660}" type="slidenum">
              <a:rPr lang="en-US" smtClean="0"/>
              <a:pPr/>
              <a:t>17</a:t>
            </a:fld>
            <a:endParaRPr lang="en-US"/>
          </a:p>
        </p:txBody>
      </p:sp>
    </p:spTree>
    <p:extLst>
      <p:ext uri="{BB962C8B-B14F-4D97-AF65-F5344CB8AC3E}">
        <p14:creationId xmlns:p14="http://schemas.microsoft.com/office/powerpoint/2010/main" val="423027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18</a:t>
            </a:fld>
            <a:endParaRPr lang="en-US"/>
          </a:p>
        </p:txBody>
      </p:sp>
    </p:spTree>
    <p:extLst>
      <p:ext uri="{BB962C8B-B14F-4D97-AF65-F5344CB8AC3E}">
        <p14:creationId xmlns:p14="http://schemas.microsoft.com/office/powerpoint/2010/main" val="3127268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will discuss how we can use this information to identify potential changes associated with climate change using space-for-time substitutions.  Also, we can predict how species might response, and this will provide important subtleties to modeling efforts by knowing how metabolic rates vary within ecosystem types (biomes).</a:t>
            </a:r>
          </a:p>
          <a:p>
            <a:endParaRPr lang="en-US" dirty="0" smtClean="0"/>
          </a:p>
          <a:p>
            <a:r>
              <a:rPr lang="en-US" dirty="0" smtClean="0"/>
              <a:t>For this figure, I would like to show four panels with the same variable mapped, i.e. LMA or N or </a:t>
            </a:r>
            <a:r>
              <a:rPr lang="en-US" dirty="0" err="1" smtClean="0"/>
              <a:t>Vcmax</a:t>
            </a:r>
            <a:r>
              <a:rPr lang="en-US" dirty="0" smtClean="0"/>
              <a:t> or even PRI.  The idea that I will try to convey is that we use the T data to understand why there is variability within a forest type over geographic space.</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19</a:t>
            </a:fld>
            <a:endParaRPr lang="en-US"/>
          </a:p>
        </p:txBody>
      </p:sp>
    </p:spTree>
    <p:extLst>
      <p:ext uri="{BB962C8B-B14F-4D97-AF65-F5344CB8AC3E}">
        <p14:creationId xmlns:p14="http://schemas.microsoft.com/office/powerpoint/2010/main" val="404308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N Minnesota</a:t>
            </a:r>
            <a:r>
              <a:rPr lang="en-US" baseline="0" dirty="0" smtClean="0"/>
              <a:t> or N </a:t>
            </a:r>
            <a:r>
              <a:rPr lang="en-US" baseline="0" dirty="0" err="1" smtClean="0"/>
              <a:t>Wisc</a:t>
            </a:r>
            <a:r>
              <a:rPr lang="en-US" baseline="0" dirty="0" smtClean="0"/>
              <a:t>.  Probably logging disturbance.</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20</a:t>
            </a:fld>
            <a:endParaRPr lang="en-US"/>
          </a:p>
        </p:txBody>
      </p:sp>
    </p:spTree>
    <p:extLst>
      <p:ext uri="{BB962C8B-B14F-4D97-AF65-F5344CB8AC3E}">
        <p14:creationId xmlns:p14="http://schemas.microsoft.com/office/powerpoint/2010/main" val="419651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a:t>
            </a:fld>
            <a:endParaRPr lang="en-US"/>
          </a:p>
        </p:txBody>
      </p:sp>
    </p:spTree>
    <p:extLst>
      <p:ext uri="{BB962C8B-B14F-4D97-AF65-F5344CB8AC3E}">
        <p14:creationId xmlns:p14="http://schemas.microsoft.com/office/powerpoint/2010/main" val="12436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A5F556-0F77-414F-ABD7-58C50F13DC6D}"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22</a:t>
            </a:fld>
            <a:endParaRPr lang="en-US"/>
          </a:p>
        </p:txBody>
      </p:sp>
    </p:spTree>
    <p:extLst>
      <p:ext uri="{BB962C8B-B14F-4D97-AF65-F5344CB8AC3E}">
        <p14:creationId xmlns:p14="http://schemas.microsoft.com/office/powerpoint/2010/main" val="870834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23</a:t>
            </a:fld>
            <a:endParaRPr lang="en-US"/>
          </a:p>
        </p:txBody>
      </p:sp>
    </p:spTree>
    <p:extLst>
      <p:ext uri="{BB962C8B-B14F-4D97-AF65-F5344CB8AC3E}">
        <p14:creationId xmlns:p14="http://schemas.microsoft.com/office/powerpoint/2010/main" val="1072484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John: Sampled</a:t>
            </a:r>
            <a:r>
              <a:rPr lang="en-US" baseline="0" dirty="0" smtClean="0"/>
              <a:t> in July and August, plot contains data only from July</a:t>
            </a:r>
            <a:r>
              <a:rPr lang="en-US" baseline="0" dirty="0" smtClean="0"/>
              <a:t>.</a:t>
            </a:r>
          </a:p>
          <a:p>
            <a:endParaRPr lang="en-US" baseline="0" dirty="0" smtClean="0"/>
          </a:p>
          <a:p>
            <a:r>
              <a:rPr lang="en-US" baseline="0" dirty="0" smtClean="0"/>
              <a:t>Also working on detecting induction of secondary chemistry, i.e. defense compounds</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Canopy</a:t>
            </a:r>
            <a:r>
              <a:rPr lang="en-US" baseline="0" dirty="0" smtClean="0"/>
              <a:t> </a:t>
            </a:r>
            <a:r>
              <a:rPr lang="en-US" baseline="0" dirty="0" err="1" smtClean="0"/>
              <a:t>chem</a:t>
            </a:r>
            <a:r>
              <a:rPr lang="en-US" baseline="0" dirty="0" smtClean="0"/>
              <a:t>, biomass and biomass change, and </a:t>
            </a:r>
            <a:r>
              <a:rPr lang="en-US" baseline="0" dirty="0" err="1" smtClean="0"/>
              <a:t>potentiall</a:t>
            </a:r>
            <a:r>
              <a:rPr lang="en-US" baseline="0" dirty="0" smtClean="0"/>
              <a:t> photosynthetic capacity and thermal properties</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25</a:t>
            </a:fld>
            <a:endParaRPr lang="en-US"/>
          </a:p>
        </p:txBody>
      </p:sp>
    </p:spTree>
    <p:extLst>
      <p:ext uri="{BB962C8B-B14F-4D97-AF65-F5344CB8AC3E}">
        <p14:creationId xmlns:p14="http://schemas.microsoft.com/office/powerpoint/2010/main" val="609474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26</a:t>
            </a:fld>
            <a:endParaRPr lang="en-US"/>
          </a:p>
        </p:txBody>
      </p:sp>
    </p:spTree>
    <p:extLst>
      <p:ext uri="{BB962C8B-B14F-4D97-AF65-F5344CB8AC3E}">
        <p14:creationId xmlns:p14="http://schemas.microsoft.com/office/powerpoint/2010/main" val="248767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27</a:t>
            </a:fld>
            <a:endParaRPr lang="en-US"/>
          </a:p>
        </p:txBody>
      </p:sp>
    </p:spTree>
    <p:extLst>
      <p:ext uri="{BB962C8B-B14F-4D97-AF65-F5344CB8AC3E}">
        <p14:creationId xmlns:p14="http://schemas.microsoft.com/office/powerpoint/2010/main" val="248767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ED840-694D-9646-86D0-8D3E698E0660}" type="slidenum">
              <a:rPr lang="en-US" smtClean="0"/>
              <a:pPr/>
              <a:t>28</a:t>
            </a:fld>
            <a:endParaRPr lang="en-US"/>
          </a:p>
        </p:txBody>
      </p:sp>
    </p:spTree>
    <p:extLst>
      <p:ext uri="{BB962C8B-B14F-4D97-AF65-F5344CB8AC3E}">
        <p14:creationId xmlns:p14="http://schemas.microsoft.com/office/powerpoint/2010/main" val="20591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p:spPr>
        <p:txBody>
          <a:bodyPr/>
          <a:lstStyle/>
          <a:p>
            <a:fld id="{9C9AA430-B566-4F76-A494-4E6917254454}" type="slidenum">
              <a:rPr lang="en-US" smtClean="0"/>
              <a:pPr/>
              <a:t>3</a:t>
            </a:fld>
            <a:endParaRPr lang="en-US" smtClean="0"/>
          </a:p>
        </p:txBody>
      </p:sp>
      <p:sp>
        <p:nvSpPr>
          <p:cNvPr id="35843" name="Rectangle 2"/>
          <p:cNvSpPr>
            <a:spLocks noGrp="1" noRot="1" noChangeAspect="1" noChangeArrowheads="1" noTextEdit="1"/>
          </p:cNvSpPr>
          <p:nvPr>
            <p:ph type="sldImg"/>
          </p:nvPr>
        </p:nvSpPr>
        <p:spPr/>
      </p:sp>
      <p:sp>
        <p:nvSpPr>
          <p:cNvPr id="35844" name="Rectangle 3"/>
          <p:cNvSpPr>
            <a:spLocks noGrp="1" noChangeArrowheads="1"/>
          </p:cNvSpPr>
          <p:nvPr>
            <p:ph type="body" idx="1"/>
          </p:nvPr>
        </p:nvSpPr>
        <p:spPr>
          <a:xfrm>
            <a:off x="913280" y="4343977"/>
            <a:ext cx="5031442" cy="4113069"/>
          </a:xfrm>
          <a:noFill/>
          <a:ln/>
        </p:spPr>
        <p:txBody>
          <a:bodyPr lIns="91399" tIns="45699" rIns="91399" bIns="45699"/>
          <a:lstStyle/>
          <a:p>
            <a:r>
              <a:rPr lang="en-US" dirty="0" err="1" smtClean="0"/>
              <a:t>HyspIRI</a:t>
            </a:r>
            <a:r>
              <a:rPr lang="en-US" dirty="0" smtClean="0"/>
              <a:t> captures the areas of the spectrum related to </a:t>
            </a:r>
            <a:r>
              <a:rPr lang="en-US" dirty="0" err="1" smtClean="0"/>
              <a:t>biochemicals</a:t>
            </a:r>
            <a:r>
              <a:rPr lang="en-US" baseline="0" dirty="0" smtClean="0"/>
              <a:t> and to temperature that are important to understanding the reactions associated with photosynthesis.  Importantly – we can look at areas that vary in Temp. and determine the implications that has on photosynthesis and response to CO2 etc. etc.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what we are pretty</a:t>
            </a:r>
            <a:r>
              <a:rPr lang="en-US" baseline="0" dirty="0" smtClean="0"/>
              <a:t> sure we can do with Imaging Spectroscopy</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4</a:t>
            </a:fld>
            <a:endParaRPr lang="en-US"/>
          </a:p>
        </p:txBody>
      </p:sp>
    </p:spTree>
    <p:extLst>
      <p:ext uri="{BB962C8B-B14F-4D97-AF65-F5344CB8AC3E}">
        <p14:creationId xmlns:p14="http://schemas.microsoft.com/office/powerpoint/2010/main" val="104747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more accurately characterize species composition using </a:t>
            </a:r>
            <a:r>
              <a:rPr lang="en-US" baseline="0" dirty="0" smtClean="0"/>
              <a:t>Imaging Spectroscopy.  Species and functional types are important because of evolutionary differences in plant responses to the environment.</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5</a:t>
            </a:fld>
            <a:endParaRPr lang="en-US"/>
          </a:p>
        </p:txBody>
      </p:sp>
    </p:spTree>
    <p:extLst>
      <p:ext uri="{BB962C8B-B14F-4D97-AF65-F5344CB8AC3E}">
        <p14:creationId xmlns:p14="http://schemas.microsoft.com/office/powerpoint/2010/main" val="104747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results.  Better</a:t>
            </a:r>
            <a:r>
              <a:rPr lang="en-US" baseline="0" dirty="0" smtClean="0"/>
              <a:t> accuracy with AVIRIS&gt;Hyperion&gt;Landsat multi-temporal</a:t>
            </a:r>
          </a:p>
          <a:p>
            <a:r>
              <a:rPr lang="en-US" baseline="0" dirty="0" smtClean="0"/>
              <a:t>Weightings for Landsat </a:t>
            </a:r>
            <a:r>
              <a:rPr lang="en-US" baseline="0" dirty="0" err="1" smtClean="0"/>
              <a:t>incl</a:t>
            </a:r>
            <a:r>
              <a:rPr lang="en-US" baseline="0" dirty="0" smtClean="0"/>
              <a:t> </a:t>
            </a:r>
            <a:r>
              <a:rPr lang="en-US" baseline="0" dirty="0" err="1" smtClean="0"/>
              <a:t>topo</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6</a:t>
            </a:fld>
            <a:endParaRPr lang="en-US"/>
          </a:p>
        </p:txBody>
      </p:sp>
    </p:spTree>
    <p:extLst>
      <p:ext uri="{BB962C8B-B14F-4D97-AF65-F5344CB8AC3E}">
        <p14:creationId xmlns:p14="http://schemas.microsoft.com/office/powerpoint/2010/main" val="60182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is the critical nutrient to plant growth and correlates well with growth</a:t>
            </a:r>
            <a:r>
              <a:rPr lang="en-US" baseline="0" dirty="0" smtClean="0"/>
              <a:t> rates within climatic zones.</a:t>
            </a:r>
            <a:endParaRPr lang="en-US" dirty="0" smtClean="0"/>
          </a:p>
          <a:p>
            <a:endParaRPr lang="en-US" dirty="0" smtClean="0"/>
          </a:p>
          <a:p>
            <a:r>
              <a:rPr lang="en-US" dirty="0" smtClean="0"/>
              <a:t>Amino acids and proteins</a:t>
            </a:r>
            <a:r>
              <a:rPr lang="en-US" baseline="0" dirty="0" smtClean="0"/>
              <a:t> require NH4+ ammonium for their synthesis.</a:t>
            </a:r>
          </a:p>
          <a:p>
            <a:endParaRPr lang="en-US" baseline="0" dirty="0" smtClean="0"/>
          </a:p>
          <a:p>
            <a:r>
              <a:rPr lang="en-US" baseline="0" dirty="0" smtClean="0"/>
              <a:t>RUBISCO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 enzyme involved in the Calvin cycle that catalyzes the first major step of carbon fixation, a process by which the atoms of atmospheric carbon dioxide are made available to organisms in the form of energy-rich molecules such as glucose. </a:t>
            </a:r>
            <a:r>
              <a:rPr lang="en-US" baseline="0" dirty="0" err="1" smtClean="0"/>
              <a:t>RuBisCO</a:t>
            </a:r>
            <a:r>
              <a:rPr lang="en-US" baseline="0" dirty="0" smtClean="0"/>
              <a:t> catalyzes either the carboxylation or the oxygenation of ribulose-1,5-bisphosphate (also known as </a:t>
            </a:r>
            <a:r>
              <a:rPr lang="en-US" baseline="0" dirty="0" err="1" smtClean="0"/>
              <a:t>RuBP</a:t>
            </a:r>
            <a:r>
              <a:rPr lang="en-US" baseline="0" dirty="0" smtClean="0"/>
              <a:t>) with carbon dioxide or oxygen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RuBisCO</a:t>
            </a:r>
            <a:r>
              <a:rPr lang="en-US" baseline="0" dirty="0" smtClean="0"/>
              <a:t> is slow, being able to fix only 3-10 carbon dioxide molecules each second per molecule of enzyme. The reaction catalyzed by </a:t>
            </a:r>
            <a:r>
              <a:rPr lang="en-US" baseline="0" dirty="0" err="1" smtClean="0"/>
              <a:t>RuBisCO</a:t>
            </a:r>
            <a:r>
              <a:rPr lang="en-US" baseline="0" dirty="0" smtClean="0"/>
              <a:t> is, thus, the primary rate-limiting factor of the Calvin cycle during the day. Nevertheless, under most conditions, and when light is not otherwise limiting photosynthesis, the speed of </a:t>
            </a:r>
            <a:r>
              <a:rPr lang="en-US" baseline="0" dirty="0" err="1" smtClean="0"/>
              <a:t>RuBisCO</a:t>
            </a:r>
            <a:r>
              <a:rPr lang="en-US" baseline="0" dirty="0" smtClean="0"/>
              <a:t> responds positively to increasing carbon dioxide concentration.</a:t>
            </a: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8</a:t>
            </a:fld>
            <a:endParaRPr lang="en-US"/>
          </a:p>
        </p:txBody>
      </p:sp>
    </p:spTree>
    <p:extLst>
      <p:ext uri="{BB962C8B-B14F-4D97-AF65-F5344CB8AC3E}">
        <p14:creationId xmlns:p14="http://schemas.microsoft.com/office/powerpoint/2010/main" val="2275917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Leaf mass per area (or LMA) is a critical leaf morphological trait that is a measure of leaf thickness and therefore photosynthetic capacity, i.e. ability to assimilate carbon into carbohydrates.  LMA is neither good nor bad, but it is an important factor that drives plan growth strategies under different light/temperature (++) and nutrient/water stress (+) conditions.  LMA also varies by position in the canopy of vegetation.</a:t>
            </a:r>
          </a:p>
          <a:p>
            <a:endParaRPr lang="en-US" baseline="0" dirty="0" smtClean="0"/>
          </a:p>
          <a:p>
            <a:r>
              <a:rPr lang="en-US" baseline="0" dirty="0" smtClean="0"/>
              <a:t>LMA = investment (leaf mass) associated with a given rate of return per unit area (Leaf area used for light capture) – Wright et al. 2002</a:t>
            </a:r>
          </a:p>
          <a:p>
            <a:endParaRPr lang="en-US" baseline="0" dirty="0" smtClean="0"/>
          </a:p>
          <a:p>
            <a:r>
              <a:rPr lang="en-US" baseline="0" dirty="0" smtClean="0"/>
              <a:t>So, lower LMA == potentially faster rate of growth like crops, but less investment in, e.g., longevity of the leaf </a:t>
            </a:r>
            <a:r>
              <a:rPr lang="en-US" baseline="0" dirty="0" smtClean="0">
                <a:sym typeface="Wingdings"/>
              </a:rPr>
              <a:t> more area available for light-capture area (per unit mass) for production, tend to have higher N concentration, shorter diffusion </a:t>
            </a:r>
            <a:r>
              <a:rPr lang="en-US" baseline="0" dirty="0" err="1" smtClean="0">
                <a:sym typeface="Wingdings"/>
              </a:rPr>
              <a:t>pathlength</a:t>
            </a:r>
            <a:r>
              <a:rPr lang="en-US" baseline="0" dirty="0" smtClean="0">
                <a:sym typeface="Wingdings"/>
              </a:rPr>
              <a:t> from </a:t>
            </a:r>
            <a:r>
              <a:rPr lang="en-US" baseline="0" dirty="0" err="1" smtClean="0">
                <a:sym typeface="Wingdings"/>
              </a:rPr>
              <a:t>stomates</a:t>
            </a:r>
            <a:r>
              <a:rPr lang="en-US" baseline="0" dirty="0" smtClean="0">
                <a:sym typeface="Wingdings"/>
              </a:rPr>
              <a:t> to chloroplasts </a:t>
            </a:r>
            <a:r>
              <a:rPr lang="en-US" baseline="0" dirty="0" err="1" smtClean="0">
                <a:sym typeface="Wingdings"/>
              </a:rPr>
              <a:t>etc</a:t>
            </a:r>
            <a:r>
              <a:rPr lang="en-US" baseline="0" dirty="0" smtClean="0">
                <a:sym typeface="Wingdings"/>
              </a:rPr>
              <a:t> </a:t>
            </a:r>
            <a:r>
              <a:rPr lang="en-US" baseline="0" dirty="0" err="1" smtClean="0">
                <a:sym typeface="Wingdings"/>
              </a:rPr>
              <a:t>etc</a:t>
            </a:r>
            <a:endParaRPr lang="en-US" baseline="0" dirty="0" smtClean="0"/>
          </a:p>
          <a:p>
            <a:r>
              <a:rPr lang="en-US" baseline="0" dirty="0" smtClean="0"/>
              <a:t>Higher LMA (evergreens) == hedge toward long-term performance, i.e. with thicker walled cells == nutrient conservation, water conservation</a:t>
            </a:r>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9</a:t>
            </a:fld>
            <a:endParaRPr lang="en-US"/>
          </a:p>
        </p:txBody>
      </p:sp>
    </p:spTree>
    <p:extLst>
      <p:ext uri="{BB962C8B-B14F-4D97-AF65-F5344CB8AC3E}">
        <p14:creationId xmlns:p14="http://schemas.microsoft.com/office/powerpoint/2010/main" val="280851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Photochemical reflectance index John </a:t>
            </a:r>
            <a:r>
              <a:rPr lang="en-US" sz="1200" kern="1200" dirty="0" err="1" smtClean="0">
                <a:solidFill>
                  <a:schemeClr val="tx1"/>
                </a:solidFill>
                <a:latin typeface="+mn-lt"/>
                <a:ea typeface="+mn-ea"/>
                <a:cs typeface="+mn-cs"/>
              </a:rPr>
              <a:t>Gamon</a:t>
            </a:r>
            <a:r>
              <a:rPr lang="en-US" sz="1200" kern="1200" dirty="0" smtClean="0">
                <a:solidFill>
                  <a:schemeClr val="tx1"/>
                </a:solidFill>
                <a:latin typeface="+mn-lt"/>
                <a:ea typeface="+mn-ea"/>
                <a:cs typeface="+mn-cs"/>
              </a:rPr>
              <a:t> et al. (1992)</a:t>
            </a:r>
          </a:p>
          <a:p>
            <a:r>
              <a:rPr lang="en-US" sz="1200" kern="1200" dirty="0" smtClean="0">
                <a:solidFill>
                  <a:schemeClr val="tx1"/>
                </a:solidFill>
                <a:latin typeface="+mn-lt"/>
                <a:ea typeface="+mn-ea"/>
                <a:cs typeface="+mn-cs"/>
              </a:rPr>
              <a:t>--PRI estimates biochemical limitations on </a:t>
            </a:r>
            <a:r>
              <a:rPr lang="en-US" sz="1200" kern="1200" dirty="0" err="1" smtClean="0">
                <a:solidFill>
                  <a:schemeClr val="tx1"/>
                </a:solidFill>
                <a:latin typeface="+mn-lt"/>
                <a:ea typeface="+mn-ea"/>
                <a:cs typeface="+mn-cs"/>
              </a:rPr>
              <a:t>psn</a:t>
            </a:r>
            <a:r>
              <a:rPr lang="en-US" sz="1200" kern="1200" dirty="0" smtClean="0">
                <a:solidFill>
                  <a:schemeClr val="tx1"/>
                </a:solidFill>
                <a:latin typeface="+mn-lt"/>
                <a:ea typeface="+mn-ea"/>
                <a:cs typeface="+mn-cs"/>
              </a:rPr>
              <a:t> based on xanthophyll cycle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Xanthophyll cycle pigments adjust energy distribution at photosynthetic reaction center, and therefore correlates with LUE, key to vegetation production, varies diurnally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SUNLIGHT --&gt; XANTHOPHYLL PIGMENTS --&gt; either (a) dissipate energy to heat OR</a:t>
            </a:r>
          </a:p>
          <a:p>
            <a:r>
              <a:rPr lang="en-US" sz="1200" kern="1200" dirty="0" smtClean="0">
                <a:solidFill>
                  <a:schemeClr val="tx1"/>
                </a:solidFill>
                <a:latin typeface="+mn-lt"/>
                <a:ea typeface="+mn-ea"/>
                <a:cs typeface="+mn-cs"/>
              </a:rPr>
              <a:t>(b) pass through to CHL --&gt; electron transport e- --&gt; carboxylation</a:t>
            </a:r>
          </a:p>
          <a:p>
            <a:endParaRPr lang="en-US" sz="1200" kern="1200" dirty="0" smtClean="0">
              <a:solidFill>
                <a:schemeClr val="tx1"/>
              </a:solidFill>
              <a:latin typeface="+mn-lt"/>
              <a:ea typeface="+mn-ea"/>
              <a:cs typeface="+mn-cs"/>
            </a:endParaRPr>
          </a:p>
          <a:p>
            <a:pPr marL="171450" indent="-171450">
              <a:buFont typeface="Wingdings" charset="0"/>
              <a:buChar char="à"/>
            </a:pPr>
            <a:r>
              <a:rPr lang="en-US" sz="1200" kern="1200" dirty="0" smtClean="0">
                <a:solidFill>
                  <a:schemeClr val="tx1"/>
                </a:solidFill>
                <a:latin typeface="+mn-lt"/>
                <a:ea typeface="+mn-ea"/>
                <a:cs typeface="+mn-cs"/>
              </a:rPr>
              <a:t>therefore tracks with physiological state and stress</a:t>
            </a:r>
          </a:p>
          <a:p>
            <a:pPr marL="0" indent="0">
              <a:buFont typeface="Wingdings" charset="0"/>
              <a:buNone/>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PRI is sensitive to changes in carotenoid pigments (e.g. xanthophyll pigments) in live foliage. Carotenoid pigments are indicative of photosynthetic light use efficiency, or the rate of carbon dioxide uptake by foliage per unit energy absorbed. As such, it is used in studies of vegetation productivity and stress. Because the PRI measures plant responses to stress, it can be used to assess general ecosystem health using satellite data or other forms of remote sensing. Applications include vegetation health in evergreen </a:t>
            </a:r>
            <a:r>
              <a:rPr lang="en-US" sz="1200" kern="1200" dirty="0" err="1" smtClean="0">
                <a:solidFill>
                  <a:schemeClr val="tx1"/>
                </a:solidFill>
                <a:latin typeface="+mn-lt"/>
                <a:ea typeface="+mn-ea"/>
                <a:cs typeface="+mn-cs"/>
              </a:rPr>
              <a:t>shrublands</a:t>
            </a:r>
            <a:r>
              <a:rPr lang="en-US" sz="1200" kern="1200" dirty="0" smtClean="0">
                <a:solidFill>
                  <a:schemeClr val="tx1"/>
                </a:solidFill>
                <a:latin typeface="+mn-lt"/>
                <a:ea typeface="+mn-ea"/>
                <a:cs typeface="+mn-cs"/>
              </a:rPr>
              <a:t>, forests, and agricultural crops prior to senescence. PRI is defined by the following equation:</a:t>
            </a:r>
          </a:p>
          <a:p>
            <a:r>
              <a:rPr lang="en-US" sz="1200" kern="1200" dirty="0" smtClean="0">
                <a:solidFill>
                  <a:schemeClr val="tx1"/>
                </a:solidFill>
                <a:latin typeface="+mn-lt"/>
                <a:ea typeface="+mn-ea"/>
                <a:cs typeface="+mn-cs"/>
              </a:rPr>
              <a:t>  531-570 / 531+570</a:t>
            </a:r>
          </a:p>
          <a:p>
            <a:endParaRPr lang="en-US" dirty="0"/>
          </a:p>
        </p:txBody>
      </p:sp>
      <p:sp>
        <p:nvSpPr>
          <p:cNvPr id="4" name="Slide Number Placeholder 3"/>
          <p:cNvSpPr>
            <a:spLocks noGrp="1"/>
          </p:cNvSpPr>
          <p:nvPr>
            <p:ph type="sldNum" sz="quarter" idx="10"/>
          </p:nvPr>
        </p:nvSpPr>
        <p:spPr/>
        <p:txBody>
          <a:bodyPr/>
          <a:lstStyle/>
          <a:p>
            <a:fld id="{D27ED840-694D-9646-86D0-8D3E698E0660}" type="slidenum">
              <a:rPr lang="en-US" smtClean="0"/>
              <a:pPr/>
              <a:t>10</a:t>
            </a:fld>
            <a:endParaRPr lang="en-US"/>
          </a:p>
        </p:txBody>
      </p:sp>
    </p:spTree>
    <p:extLst>
      <p:ext uri="{BB962C8B-B14F-4D97-AF65-F5344CB8AC3E}">
        <p14:creationId xmlns:p14="http://schemas.microsoft.com/office/powerpoint/2010/main" val="156775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AA7766-622B-0C44-B865-2CC8091FA195}" type="datetime1">
              <a:rPr lang="en-US" smtClean="0"/>
              <a:pPr/>
              <a:t>10/5/11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ABF67-B38B-BE49-9506-B1B89E3C8B8A}" type="datetime1">
              <a:rPr lang="en-US" smtClean="0"/>
              <a:pPr/>
              <a:t>10/5/11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16727B-CCF8-F345-9D75-6865763C7DCA}" type="datetime1">
              <a:rPr lang="en-US" smtClean="0"/>
              <a:pPr/>
              <a:t>10/5/11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AB8C4-1E7E-E74D-B0C2-44920668CB8F}" type="datetime1">
              <a:rPr lang="en-US" smtClean="0"/>
              <a:pPr/>
              <a:t>10/5/11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2FE6B-E981-F340-A674-15FEBB03801E}" type="datetime1">
              <a:rPr lang="en-US" smtClean="0"/>
              <a:pPr/>
              <a:t>10/5/11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5EC061-98CA-4F43-B796-2CAEA2392AB7}" type="datetime1">
              <a:rPr lang="en-US" smtClean="0"/>
              <a:pPr/>
              <a:t>10/5/11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214CA-FA1E-0E43-8259-75A1EAFEBB65}" type="datetime1">
              <a:rPr lang="en-US" smtClean="0"/>
              <a:pPr/>
              <a:t>10/5/11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5EB8D9-F418-7E43-B087-0A88CE032C64}" type="datetime1">
              <a:rPr lang="en-US" smtClean="0"/>
              <a:pPr/>
              <a:t>10/5/11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6C54-6A65-C24A-8BC3-92CFCD93F4ED}" type="datetime1">
              <a:rPr lang="en-US" smtClean="0"/>
              <a:pPr/>
              <a:t>10/5/11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37E7A7-AA09-2545-90EC-A645C11AAA9E}" type="datetime1">
              <a:rPr lang="en-US" smtClean="0"/>
              <a:pPr/>
              <a:t>10/5/11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CB6AE1-A6B5-1840-9F38-86030D960F77}" type="datetime1">
              <a:rPr lang="en-US" smtClean="0"/>
              <a:pPr/>
              <a:t>10/5/11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D3906-FA35-4E4F-953E-08BF1C2C3AAA}" type="datetime1">
              <a:rPr lang="en-US" smtClean="0"/>
              <a:pPr/>
              <a:t>10/5/11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0.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3.jpeg"/><Relationship Id="rId7" Type="http://schemas.openxmlformats.org/officeDocument/2006/relationships/image" Target="../media/image30.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gif"/><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32.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0.gif"/><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png"/><Relationship Id="rId5" Type="http://schemas.openxmlformats.org/officeDocument/2006/relationships/image" Target="../media/image27.gif"/><Relationship Id="rId6"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gif"/><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25.gif"/><Relationship Id="rId6" Type="http://schemas.openxmlformats.org/officeDocument/2006/relationships/image" Target="../media/image27.gi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37.jpe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27.gi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27.gi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microsoft.com/office/2007/relationships/hdphoto" Target="../media/hdphoto1.wdp"/><Relationship Id="rId6" Type="http://schemas.openxmlformats.org/officeDocument/2006/relationships/image" Target="../media/image68.png"/><Relationship Id="rId7" Type="http://schemas.microsoft.com/office/2007/relationships/hdphoto" Target="../media/hdphoto2.wdp"/><Relationship Id="rId8" Type="http://schemas.openxmlformats.org/officeDocument/2006/relationships/image" Target="../media/image69.png"/><Relationship Id="rId9" Type="http://schemas.openxmlformats.org/officeDocument/2006/relationships/image" Target="../media/image70.png"/><Relationship Id="rId10" Type="http://schemas.microsoft.com/office/2007/relationships/hdphoto" Target="../media/hdphoto3.wdp"/><Relationship Id="rId11" Type="http://schemas.openxmlformats.org/officeDocument/2006/relationships/image" Target="../media/image71.gi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wmf"/><Relationship Id="rId5" Type="http://schemas.openxmlformats.org/officeDocument/2006/relationships/oleObject" Target="../embeddings/oleObject1.bin"/><Relationship Id="rId6" Type="http://schemas.openxmlformats.org/officeDocument/2006/relationships/image" Target="../media/image10.png"/><Relationship Id="rId7" Type="http://schemas.openxmlformats.org/officeDocument/2006/relationships/oleObject" Target="../embeddings/oleObject2.bin"/><Relationship Id="rId8" Type="http://schemas.openxmlformats.org/officeDocument/2006/relationships/image" Target="../media/image11.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g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gif"/><Relationship Id="rId5" Type="http://schemas.openxmlformats.org/officeDocument/2006/relationships/image" Target="../media/image26.png"/><Relationship Id="rId6" Type="http://schemas.openxmlformats.org/officeDocument/2006/relationships/image" Target="../media/image27.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gif"/><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839200" cy="16764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err="1"/>
              <a:t>HyspIRI</a:t>
            </a:r>
            <a:r>
              <a:rPr lang="en-US" sz="3600" dirty="0"/>
              <a:t>: Temperature and the Measurement of Ecosystem Processes</a:t>
            </a:r>
            <a:br>
              <a:rPr lang="en-US" sz="3600" dirty="0"/>
            </a:br>
            <a:r>
              <a:rPr lang="en-US" dirty="0" smtClean="0">
                <a:solidFill>
                  <a:schemeClr val="bg2">
                    <a:lumMod val="20000"/>
                    <a:lumOff val="80000"/>
                  </a:schemeClr>
                </a:solidFill>
                <a:latin typeface="Calibri" charset="0"/>
              </a:rPr>
              <a:t>Phil </a:t>
            </a:r>
            <a:r>
              <a:rPr lang="en-US" dirty="0">
                <a:solidFill>
                  <a:schemeClr val="bg2">
                    <a:lumMod val="20000"/>
                    <a:lumOff val="80000"/>
                  </a:schemeClr>
                </a:solidFill>
                <a:latin typeface="Calibri" charset="0"/>
              </a:rPr>
              <a:t>Townsend, Shawn Serbin, </a:t>
            </a:r>
            <a:r>
              <a:rPr lang="en-US" dirty="0" err="1">
                <a:solidFill>
                  <a:schemeClr val="bg2">
                    <a:lumMod val="20000"/>
                    <a:lumOff val="80000"/>
                  </a:schemeClr>
                </a:solidFill>
                <a:latin typeface="Calibri" charset="0"/>
              </a:rPr>
              <a:t>Aditya</a:t>
            </a:r>
            <a:r>
              <a:rPr lang="en-US" dirty="0">
                <a:solidFill>
                  <a:schemeClr val="bg2">
                    <a:lumMod val="20000"/>
                    <a:lumOff val="80000"/>
                  </a:schemeClr>
                </a:solidFill>
                <a:latin typeface="Calibri" charset="0"/>
              </a:rPr>
              <a:t> </a:t>
            </a:r>
            <a:r>
              <a:rPr lang="en-US" dirty="0" smtClean="0">
                <a:solidFill>
                  <a:schemeClr val="bg2">
                    <a:lumMod val="20000"/>
                    <a:lumOff val="80000"/>
                  </a:schemeClr>
                </a:solidFill>
                <a:latin typeface="Calibri" charset="0"/>
              </a:rPr>
              <a:t>Singh, Eric Kruger</a:t>
            </a:r>
            <a:endParaRPr lang="en-US" dirty="0">
              <a:solidFill>
                <a:schemeClr val="bg2">
                  <a:lumMod val="20000"/>
                  <a:lumOff val="80000"/>
                </a:schemeClr>
              </a:solidFill>
              <a:latin typeface="Calibri" charset="0"/>
            </a:endParaRPr>
          </a:p>
        </p:txBody>
      </p:sp>
      <p:pic>
        <p:nvPicPr>
          <p:cNvPr id="15364" name="Picture 3" descr="BH_MNF_E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200"/>
            <a:ext cx="2571750" cy="3429000"/>
          </a:xfrm>
          <a:prstGeom prst="rect">
            <a:avLst/>
          </a:prstGeom>
          <a:noFill/>
          <a:ln w="254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OTTAWA_NF_MNF_ED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981200"/>
            <a:ext cx="2593975" cy="3429000"/>
          </a:xfrm>
          <a:prstGeom prst="rect">
            <a:avLst/>
          </a:prstGeom>
          <a:noFill/>
          <a:ln w="254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PM_MNF_ED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608263" cy="3429000"/>
          </a:xfrm>
          <a:prstGeom prst="rect">
            <a:avLst/>
          </a:prstGeom>
          <a:noFill/>
          <a:ln w="254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3"/>
          <p:cNvSpPr>
            <a:spLocks noGrp="1"/>
          </p:cNvSpPr>
          <p:nvPr>
            <p:ph type="sldNum" sz="quarter" idx="12"/>
          </p:nvPr>
        </p:nvSpPr>
        <p:spPr>
          <a:xfrm>
            <a:off x="6553200" y="6356350"/>
            <a:ext cx="2133600" cy="365125"/>
          </a:xfrm>
        </p:spPr>
        <p:txBody>
          <a:bodyPr/>
          <a:lstStyle/>
          <a:p>
            <a:fld id="{0FB56013-B943-42BA-886F-6F9D4EB85E9D}" type="slidenum">
              <a:rPr lang="en-US" smtClean="0"/>
              <a:pPr/>
              <a:t>1</a:t>
            </a:fld>
            <a:endParaRPr lang="en-US"/>
          </a:p>
        </p:txBody>
      </p:sp>
      <p:pic>
        <p:nvPicPr>
          <p:cNvPr id="8" name="Picture 5" descr="TopBa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578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W_logo_100.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43850" y="5657850"/>
            <a:ext cx="1200150" cy="1200150"/>
          </a:xfrm>
          <a:prstGeom prst="rect">
            <a:avLst/>
          </a:prstGeom>
          <a:solidFill>
            <a:schemeClr val="tx1"/>
          </a:solidFill>
          <a:ln>
            <a:noFill/>
          </a:ln>
          <a:extLst/>
        </p:spPr>
      </p:pic>
      <p:pic>
        <p:nvPicPr>
          <p:cNvPr id="10" name="Picture 9" descr="Screen shot 2011-02-20 at 4.20.15 P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95" y="5657850"/>
            <a:ext cx="1227946" cy="1200150"/>
          </a:xfrm>
          <a:prstGeom prst="rect">
            <a:avLst/>
          </a:prstGeom>
        </p:spPr>
      </p:pic>
    </p:spTree>
    <p:extLst>
      <p:ext uri="{BB962C8B-B14F-4D97-AF65-F5344CB8AC3E}">
        <p14:creationId xmlns:p14="http://schemas.microsoft.com/office/powerpoint/2010/main" val="2702545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ditya\_Project\Presentations\HySPIRI_2011\Graphics\Clipboard_BBH_TEMP_col.png"/>
          <p:cNvPicPr>
            <a:picLocks noChangeAspect="1" noChangeArrowheads="1"/>
          </p:cNvPicPr>
          <p:nvPr/>
        </p:nvPicPr>
        <p:blipFill>
          <a:blip r:embed="rId3" cstate="print"/>
          <a:srcRect l="21399" t="4751" r="21667" b="4644"/>
          <a:stretch>
            <a:fillRect/>
          </a:stretch>
        </p:blipFill>
        <p:spPr bwMode="auto">
          <a:xfrm>
            <a:off x="5095077" y="107534"/>
            <a:ext cx="3930988" cy="6674266"/>
          </a:xfrm>
          <a:prstGeom prst="rect">
            <a:avLst/>
          </a:prstGeom>
          <a:noFill/>
        </p:spPr>
      </p:pic>
      <p:sp>
        <p:nvSpPr>
          <p:cNvPr id="7" name="TextBox 6"/>
          <p:cNvSpPr txBox="1"/>
          <p:nvPr/>
        </p:nvSpPr>
        <p:spPr>
          <a:xfrm>
            <a:off x="1074533" y="5875793"/>
            <a:ext cx="2618325" cy="369332"/>
          </a:xfrm>
          <a:prstGeom prst="rect">
            <a:avLst/>
          </a:prstGeom>
          <a:noFill/>
        </p:spPr>
        <p:txBody>
          <a:bodyPr wrap="none" rtlCol="0">
            <a:spAutoFit/>
          </a:bodyPr>
          <a:lstStyle/>
          <a:p>
            <a:r>
              <a:rPr lang="en-US" dirty="0" smtClean="0">
                <a:solidFill>
                  <a:srgbClr val="FFFF00"/>
                </a:solidFill>
              </a:rPr>
              <a:t>SHAWN DOES THIS SLIDE</a:t>
            </a:r>
            <a:endParaRPr lang="en-US" dirty="0">
              <a:solidFill>
                <a:srgbClr val="FFFF00"/>
              </a:solidFill>
            </a:endParaRPr>
          </a:p>
        </p:txBody>
      </p:sp>
      <p:sp>
        <p:nvSpPr>
          <p:cNvPr id="3" name="Slide Number Placeholder 2"/>
          <p:cNvSpPr>
            <a:spLocks noGrp="1"/>
          </p:cNvSpPr>
          <p:nvPr>
            <p:ph type="sldNum" sz="quarter" idx="12"/>
          </p:nvPr>
        </p:nvSpPr>
        <p:spPr/>
        <p:txBody>
          <a:bodyPr/>
          <a:lstStyle/>
          <a:p>
            <a:fld id="{0FB56013-B943-42BA-886F-6F9D4EB85E9D}" type="slidenum">
              <a:rPr lang="en-US" smtClean="0"/>
              <a:pPr/>
              <a:t>10</a:t>
            </a:fld>
            <a:endParaRPr lang="en-US" dirty="0"/>
          </a:p>
        </p:txBody>
      </p:sp>
      <p:pic>
        <p:nvPicPr>
          <p:cNvPr id="3075" name="Picture 3" descr="D:\Aditya\_Project\Presentations\HySPIRI_2011\Graphics\Baraboo_PRI.png"/>
          <p:cNvPicPr>
            <a:picLocks noChangeAspect="1" noChangeArrowheads="1"/>
          </p:cNvPicPr>
          <p:nvPr/>
        </p:nvPicPr>
        <p:blipFill>
          <a:blip r:embed="rId4" cstate="print"/>
          <a:srcRect l="41666" t="37201" r="41371" b="32623"/>
          <a:stretch>
            <a:fillRect/>
          </a:stretch>
        </p:blipFill>
        <p:spPr bwMode="auto">
          <a:xfrm>
            <a:off x="126360" y="133112"/>
            <a:ext cx="3471368" cy="6588363"/>
          </a:xfrm>
          <a:prstGeom prst="rect">
            <a:avLst/>
          </a:prstGeom>
          <a:noFill/>
        </p:spPr>
      </p:pic>
      <p:sp>
        <p:nvSpPr>
          <p:cNvPr id="8" name="TextBox 7"/>
          <p:cNvSpPr txBox="1"/>
          <p:nvPr/>
        </p:nvSpPr>
        <p:spPr>
          <a:xfrm>
            <a:off x="167459" y="191168"/>
            <a:ext cx="8773341" cy="584776"/>
          </a:xfrm>
          <a:prstGeom prst="rect">
            <a:avLst/>
          </a:prstGeom>
          <a:solidFill>
            <a:schemeClr val="bg1">
              <a:alpha val="70000"/>
            </a:schemeClr>
          </a:solidFill>
        </p:spPr>
        <p:txBody>
          <a:bodyPr wrap="square" rtlCol="0">
            <a:spAutoFit/>
          </a:bodyPr>
          <a:lstStyle/>
          <a:p>
            <a:r>
              <a:rPr lang="en-US" sz="3200" dirty="0" smtClean="0"/>
              <a:t>Plant metabolic activity:</a:t>
            </a:r>
            <a:endParaRPr lang="en-US" sz="3200" dirty="0"/>
          </a:p>
        </p:txBody>
      </p:sp>
      <p:sp>
        <p:nvSpPr>
          <p:cNvPr id="14" name="TextBox 13"/>
          <p:cNvSpPr txBox="1"/>
          <p:nvPr/>
        </p:nvSpPr>
        <p:spPr>
          <a:xfrm>
            <a:off x="5095077" y="6213540"/>
            <a:ext cx="3497744" cy="461665"/>
          </a:xfrm>
          <a:prstGeom prst="rect">
            <a:avLst/>
          </a:prstGeom>
          <a:solidFill>
            <a:schemeClr val="bg1">
              <a:alpha val="70000"/>
            </a:schemeClr>
          </a:solidFill>
        </p:spPr>
        <p:txBody>
          <a:bodyPr wrap="square" rtlCol="0">
            <a:spAutoFit/>
          </a:bodyPr>
          <a:lstStyle/>
          <a:p>
            <a:r>
              <a:rPr lang="en-US" sz="2400" b="1" dirty="0" smtClean="0"/>
              <a:t>MASTER Temp.</a:t>
            </a:r>
            <a:endParaRPr lang="en-US" sz="2400" b="1" baseline="30000" dirty="0"/>
          </a:p>
        </p:txBody>
      </p:sp>
      <p:sp>
        <p:nvSpPr>
          <p:cNvPr id="15" name="TextBox 14"/>
          <p:cNvSpPr txBox="1"/>
          <p:nvPr/>
        </p:nvSpPr>
        <p:spPr>
          <a:xfrm>
            <a:off x="0" y="6213540"/>
            <a:ext cx="3971109" cy="461665"/>
          </a:xfrm>
          <a:prstGeom prst="rect">
            <a:avLst/>
          </a:prstGeom>
          <a:solidFill>
            <a:schemeClr val="bg1">
              <a:alpha val="70000"/>
            </a:schemeClr>
          </a:solidFill>
        </p:spPr>
        <p:txBody>
          <a:bodyPr wrap="square" rtlCol="0">
            <a:spAutoFit/>
          </a:bodyPr>
          <a:lstStyle/>
          <a:p>
            <a:r>
              <a:rPr lang="en-US" sz="2400" b="1" dirty="0" smtClean="0"/>
              <a:t>  AVIRIS  PRI</a:t>
            </a:r>
            <a:endParaRPr lang="en-US" sz="2400" b="1" baseline="30000" dirty="0"/>
          </a:p>
        </p:txBody>
      </p:sp>
      <p:pic>
        <p:nvPicPr>
          <p:cNvPr id="16" name="Picture 2" descr="D:\Aditya\_Project\Presentations\HySPIRI_2011\Graphics\BlackHawk_WI.gif"/>
          <p:cNvPicPr>
            <a:picLocks noChangeAspect="1" noChangeArrowheads="1"/>
          </p:cNvPicPr>
          <p:nvPr/>
        </p:nvPicPr>
        <p:blipFill>
          <a:blip r:embed="rId5" cstate="print"/>
          <a:srcRect/>
          <a:stretch>
            <a:fillRect/>
          </a:stretch>
        </p:blipFill>
        <p:spPr bwMode="auto">
          <a:xfrm>
            <a:off x="7562850" y="5142684"/>
            <a:ext cx="1479550" cy="1578791"/>
          </a:xfrm>
          <a:prstGeom prst="rect">
            <a:avLst/>
          </a:prstGeom>
          <a:solidFill>
            <a:srgbClr val="000000"/>
          </a:solidFill>
          <a:effectLst>
            <a:outerShdw blurRad="50800" dist="50800" dir="5400000" sx="107000" sy="107000" algn="ctr" rotWithShape="0">
              <a:srgbClr val="000000">
                <a:alpha val="97000"/>
              </a:srgbClr>
            </a:outerShdw>
          </a:effectLst>
        </p:spPr>
      </p:pic>
      <p:sp>
        <p:nvSpPr>
          <p:cNvPr id="17" name="Oval 16"/>
          <p:cNvSpPr/>
          <p:nvPr/>
        </p:nvSpPr>
        <p:spPr>
          <a:xfrm>
            <a:off x="7060746" y="4827997"/>
            <a:ext cx="334736"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539023" y="3059884"/>
            <a:ext cx="334736" cy="3146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9835" y="3059884"/>
            <a:ext cx="334736" cy="3146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19035" y="4827997"/>
            <a:ext cx="334736"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765428" y="1698171"/>
            <a:ext cx="1069642" cy="2677656"/>
          </a:xfrm>
          <a:prstGeom prst="rect">
            <a:avLst/>
          </a:prstGeom>
          <a:noFill/>
        </p:spPr>
        <p:txBody>
          <a:bodyPr wrap="square" rtlCol="0">
            <a:spAutoFit/>
          </a:bodyPr>
          <a:lstStyle/>
          <a:p>
            <a:pPr algn="ctr"/>
            <a:r>
              <a:rPr lang="en-US" sz="2400" b="1" dirty="0" smtClean="0"/>
              <a:t>PRI</a:t>
            </a:r>
          </a:p>
          <a:p>
            <a:pPr algn="ctr"/>
            <a:r>
              <a:rPr lang="en-US" sz="2400" b="1" dirty="0" smtClean="0">
                <a:solidFill>
                  <a:srgbClr val="FFFF00"/>
                </a:solidFill>
              </a:rPr>
              <a:t>-0.04</a:t>
            </a:r>
          </a:p>
          <a:p>
            <a:pPr algn="ctr"/>
            <a:r>
              <a:rPr lang="en-US" sz="2400" b="1" dirty="0" smtClean="0">
                <a:solidFill>
                  <a:srgbClr val="C00000"/>
                </a:solidFill>
              </a:rPr>
              <a:t>0.031</a:t>
            </a:r>
          </a:p>
          <a:p>
            <a:pPr algn="ctr"/>
            <a:endParaRPr lang="en-US" sz="2400" b="1" dirty="0" smtClean="0"/>
          </a:p>
          <a:p>
            <a:pPr algn="ctr"/>
            <a:r>
              <a:rPr lang="en-US" sz="2400" b="1" dirty="0" smtClean="0"/>
              <a:t>Temp.</a:t>
            </a:r>
          </a:p>
          <a:p>
            <a:pPr algn="ctr"/>
            <a:r>
              <a:rPr lang="en-US" sz="2400" b="1" dirty="0" smtClean="0">
                <a:solidFill>
                  <a:srgbClr val="FFFF00"/>
                </a:solidFill>
              </a:rPr>
              <a:t>316K</a:t>
            </a:r>
          </a:p>
          <a:p>
            <a:pPr algn="ctr"/>
            <a:r>
              <a:rPr lang="en-US" sz="2400" b="1" dirty="0" smtClean="0">
                <a:solidFill>
                  <a:srgbClr val="C00000"/>
                </a:solidFill>
              </a:rPr>
              <a:t>295K</a:t>
            </a:r>
            <a:endParaRPr lang="en-US" sz="2400" b="1" dirty="0">
              <a:solidFill>
                <a:srgbClr val="C00000"/>
              </a:solidFill>
            </a:endParaRPr>
          </a:p>
        </p:txBody>
      </p:sp>
    </p:spTree>
    <p:extLst>
      <p:ext uri="{BB962C8B-B14F-4D97-AF65-F5344CB8AC3E}">
        <p14:creationId xmlns:p14="http://schemas.microsoft.com/office/powerpoint/2010/main" val="40622634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D:\Aditya\_Project\Presentations\HySPIRI_2011\Graphics\Baraboo_PRI.png"/>
          <p:cNvPicPr>
            <a:picLocks noChangeAspect="1" noChangeArrowheads="1"/>
          </p:cNvPicPr>
          <p:nvPr/>
        </p:nvPicPr>
        <p:blipFill>
          <a:blip r:embed="rId3" cstate="print"/>
          <a:srcRect l="41666" t="46970" r="41756" b="41758"/>
          <a:stretch>
            <a:fillRect/>
          </a:stretch>
        </p:blipFill>
        <p:spPr bwMode="auto">
          <a:xfrm>
            <a:off x="4632399" y="3592621"/>
            <a:ext cx="4370085" cy="3170121"/>
          </a:xfrm>
          <a:prstGeom prst="rect">
            <a:avLst/>
          </a:prstGeom>
          <a:noFill/>
        </p:spPr>
      </p:pic>
      <p:sp>
        <p:nvSpPr>
          <p:cNvPr id="3" name="Rectangle 2"/>
          <p:cNvSpPr/>
          <p:nvPr/>
        </p:nvSpPr>
        <p:spPr>
          <a:xfrm>
            <a:off x="446560" y="1004887"/>
            <a:ext cx="3809710" cy="24204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Species composition </a:t>
            </a:r>
            <a:endParaRPr lang="en-US" dirty="0"/>
          </a:p>
        </p:txBody>
      </p:sp>
      <p:sp>
        <p:nvSpPr>
          <p:cNvPr id="8" name="Slide Number Placeholder 7"/>
          <p:cNvSpPr>
            <a:spLocks noGrp="1"/>
          </p:cNvSpPr>
          <p:nvPr>
            <p:ph type="sldNum" sz="quarter" idx="12"/>
          </p:nvPr>
        </p:nvSpPr>
        <p:spPr/>
        <p:txBody>
          <a:bodyPr/>
          <a:lstStyle/>
          <a:p>
            <a:fld id="{0FB56013-B943-42BA-886F-6F9D4EB85E9D}" type="slidenum">
              <a:rPr lang="en-US" smtClean="0"/>
              <a:pPr/>
              <a:t>11</a:t>
            </a:fld>
            <a:endParaRPr lang="en-US"/>
          </a:p>
        </p:txBody>
      </p:sp>
      <p:pic>
        <p:nvPicPr>
          <p:cNvPr id="9" name="Picture 8" descr="ABH_AVIRIS_Nitrogen_CROP"/>
          <p:cNvPicPr>
            <a:picLocks noChangeAspect="1" noChangeArrowheads="1"/>
          </p:cNvPicPr>
          <p:nvPr/>
        </p:nvPicPr>
        <p:blipFill>
          <a:blip r:embed="rId4" cstate="print">
            <a:extLst>
              <a:ext uri="{28A0092B-C50C-407E-A947-70E740481C1C}">
                <a14:useLocalDpi xmlns:a14="http://schemas.microsoft.com/office/drawing/2010/main" val="0"/>
              </a:ext>
            </a:extLst>
          </a:blip>
          <a:srcRect l="1870" t="40122" r="55746" b="38379"/>
          <a:stretch>
            <a:fillRect/>
          </a:stretch>
        </p:blipFill>
        <p:spPr bwMode="auto">
          <a:xfrm>
            <a:off x="4699000" y="104084"/>
            <a:ext cx="4292600" cy="332128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BH_AVIRIS_LMA"/>
          <p:cNvPicPr>
            <a:picLocks noChangeAspect="1" noChangeArrowheads="1"/>
          </p:cNvPicPr>
          <p:nvPr/>
        </p:nvPicPr>
        <p:blipFill>
          <a:blip r:embed="rId5" cstate="print">
            <a:extLst>
              <a:ext uri="{28A0092B-C50C-407E-A947-70E740481C1C}">
                <a14:useLocalDpi xmlns:a14="http://schemas.microsoft.com/office/drawing/2010/main" val="0"/>
              </a:ext>
            </a:extLst>
          </a:blip>
          <a:srcRect l="395" t="39756" r="59921" b="38561"/>
          <a:stretch>
            <a:fillRect/>
          </a:stretch>
        </p:blipFill>
        <p:spPr bwMode="auto">
          <a:xfrm>
            <a:off x="152945" y="3592621"/>
            <a:ext cx="4331969" cy="317012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92450" y="6169059"/>
            <a:ext cx="1212850" cy="461665"/>
          </a:xfrm>
          <a:prstGeom prst="rect">
            <a:avLst/>
          </a:prstGeom>
          <a:solidFill>
            <a:schemeClr val="bg1">
              <a:alpha val="70000"/>
            </a:schemeClr>
          </a:solidFill>
        </p:spPr>
        <p:txBody>
          <a:bodyPr wrap="square" rtlCol="0">
            <a:spAutoFit/>
          </a:bodyPr>
          <a:lstStyle/>
          <a:p>
            <a:pPr algn="r"/>
            <a:r>
              <a:rPr lang="en-US" sz="2400" b="1" dirty="0" smtClean="0"/>
              <a:t>LMA</a:t>
            </a:r>
            <a:endParaRPr lang="en-US" sz="2400" b="1" baseline="30000" dirty="0"/>
          </a:p>
        </p:txBody>
      </p:sp>
      <p:sp>
        <p:nvSpPr>
          <p:cNvPr id="13" name="TextBox 12"/>
          <p:cNvSpPr txBox="1"/>
          <p:nvPr/>
        </p:nvSpPr>
        <p:spPr>
          <a:xfrm>
            <a:off x="4739792" y="6176319"/>
            <a:ext cx="1212850" cy="461665"/>
          </a:xfrm>
          <a:prstGeom prst="rect">
            <a:avLst/>
          </a:prstGeom>
          <a:solidFill>
            <a:schemeClr val="bg1">
              <a:alpha val="70000"/>
            </a:schemeClr>
          </a:solidFill>
        </p:spPr>
        <p:txBody>
          <a:bodyPr wrap="square" rtlCol="0">
            <a:spAutoFit/>
          </a:bodyPr>
          <a:lstStyle/>
          <a:p>
            <a:r>
              <a:rPr lang="en-US" sz="2400" b="1" dirty="0" smtClean="0"/>
              <a:t>PRI</a:t>
            </a:r>
            <a:endParaRPr lang="en-US" sz="2400" b="1" baseline="30000" dirty="0"/>
          </a:p>
        </p:txBody>
      </p:sp>
      <p:sp>
        <p:nvSpPr>
          <p:cNvPr id="14" name="TextBox 13"/>
          <p:cNvSpPr txBox="1"/>
          <p:nvPr/>
        </p:nvSpPr>
        <p:spPr>
          <a:xfrm>
            <a:off x="4754306" y="2905651"/>
            <a:ext cx="1212850" cy="461665"/>
          </a:xfrm>
          <a:prstGeom prst="rect">
            <a:avLst/>
          </a:prstGeom>
          <a:solidFill>
            <a:schemeClr val="bg1">
              <a:alpha val="70000"/>
            </a:schemeClr>
          </a:solidFill>
        </p:spPr>
        <p:txBody>
          <a:bodyPr wrap="square" rtlCol="0">
            <a:spAutoFit/>
          </a:bodyPr>
          <a:lstStyle/>
          <a:p>
            <a:r>
              <a:rPr lang="en-US" sz="2400" b="1" dirty="0" smtClean="0"/>
              <a:t>N (%)</a:t>
            </a:r>
            <a:endParaRPr lang="en-US" sz="2400" b="1" baseline="30000" dirty="0"/>
          </a:p>
        </p:txBody>
      </p:sp>
      <p:pic>
        <p:nvPicPr>
          <p:cNvPr id="2051" name="Picture 3" descr="D:\Aditya\_Project\Presentations\HySPIRI_2011\Graphics\DevilsLakeFromWest.jpg"/>
          <p:cNvPicPr>
            <a:picLocks noChangeAspect="1" noChangeArrowheads="1"/>
          </p:cNvPicPr>
          <p:nvPr/>
        </p:nvPicPr>
        <p:blipFill>
          <a:blip r:embed="rId6" cstate="print"/>
          <a:srcRect l="20606" t="19564" r="19250" b="17554"/>
          <a:stretch>
            <a:fillRect/>
          </a:stretch>
        </p:blipFill>
        <p:spPr bwMode="auto">
          <a:xfrm>
            <a:off x="159655" y="113923"/>
            <a:ext cx="4325259" cy="3391614"/>
          </a:xfrm>
          <a:prstGeom prst="rect">
            <a:avLst/>
          </a:prstGeom>
          <a:noFill/>
        </p:spPr>
      </p:pic>
      <p:pic>
        <p:nvPicPr>
          <p:cNvPr id="19" name="Picture 2" descr="D:\Aditya\_Project\Presentations\HySPIRI_2011\Graphics\BlackHawk_WI.gif"/>
          <p:cNvPicPr>
            <a:picLocks noChangeAspect="1" noChangeArrowheads="1"/>
          </p:cNvPicPr>
          <p:nvPr/>
        </p:nvPicPr>
        <p:blipFill>
          <a:blip r:embed="rId7" cstate="print"/>
          <a:srcRect/>
          <a:stretch>
            <a:fillRect/>
          </a:stretch>
        </p:blipFill>
        <p:spPr bwMode="auto">
          <a:xfrm>
            <a:off x="2918280" y="779888"/>
            <a:ext cx="1479550" cy="1578791"/>
          </a:xfrm>
          <a:prstGeom prst="rect">
            <a:avLst/>
          </a:prstGeom>
          <a:noFill/>
          <a:effectLst>
            <a:outerShdw blurRad="50800" dist="50800" dir="5400000" sx="107000" sy="107000" algn="ctr" rotWithShape="0">
              <a:srgbClr val="000000">
                <a:alpha val="97000"/>
              </a:srgbClr>
            </a:outerShdw>
          </a:effectLst>
        </p:spPr>
      </p:pic>
      <p:sp>
        <p:nvSpPr>
          <p:cNvPr id="18" name="TextBox 17"/>
          <p:cNvSpPr txBox="1"/>
          <p:nvPr/>
        </p:nvSpPr>
        <p:spPr>
          <a:xfrm>
            <a:off x="3184980" y="2920166"/>
            <a:ext cx="1212850" cy="461665"/>
          </a:xfrm>
          <a:prstGeom prst="rect">
            <a:avLst/>
          </a:prstGeom>
          <a:solidFill>
            <a:schemeClr val="bg1">
              <a:alpha val="70000"/>
            </a:schemeClr>
          </a:solidFill>
        </p:spPr>
        <p:txBody>
          <a:bodyPr wrap="square" rtlCol="0">
            <a:spAutoFit/>
          </a:bodyPr>
          <a:lstStyle/>
          <a:p>
            <a:pPr algn="r"/>
            <a:r>
              <a:rPr lang="en-US" sz="2400" b="1" dirty="0" smtClean="0"/>
              <a:t>Species</a:t>
            </a:r>
            <a:endParaRPr lang="en-US" sz="2400" b="1" baseline="30000" dirty="0"/>
          </a:p>
        </p:txBody>
      </p:sp>
      <p:sp>
        <p:nvSpPr>
          <p:cNvPr id="16" name="Rectangle 15"/>
          <p:cNvSpPr/>
          <p:nvPr/>
        </p:nvSpPr>
        <p:spPr>
          <a:xfrm>
            <a:off x="65861" y="3330414"/>
            <a:ext cx="4546055" cy="246221"/>
          </a:xfrm>
          <a:prstGeom prst="rect">
            <a:avLst/>
          </a:prstGeom>
        </p:spPr>
        <p:txBody>
          <a:bodyPr wrap="square">
            <a:spAutoFit/>
          </a:bodyPr>
          <a:lstStyle/>
          <a:p>
            <a:r>
              <a:rPr lang="en-US" sz="1000" dirty="0" smtClean="0"/>
              <a:t>http://www.richard-seaman.com/Wallpaper/USA/States/DevilsLakeFromWest.jpg</a:t>
            </a:r>
            <a:endParaRPr lang="en-US" sz="1000" dirty="0"/>
          </a:p>
        </p:txBody>
      </p:sp>
      <p:sp>
        <p:nvSpPr>
          <p:cNvPr id="20" name="TextBox 19"/>
          <p:cNvSpPr txBox="1"/>
          <p:nvPr/>
        </p:nvSpPr>
        <p:spPr>
          <a:xfrm>
            <a:off x="166011" y="859747"/>
            <a:ext cx="2931885" cy="523220"/>
          </a:xfrm>
          <a:prstGeom prst="rect">
            <a:avLst/>
          </a:prstGeom>
          <a:noFill/>
        </p:spPr>
        <p:txBody>
          <a:bodyPr wrap="square" rtlCol="0">
            <a:spAutoFit/>
          </a:bodyPr>
          <a:lstStyle/>
          <a:p>
            <a:r>
              <a:rPr lang="en-US" sz="2800" b="1" dirty="0" smtClean="0">
                <a:solidFill>
                  <a:schemeClr val="bg1"/>
                </a:solidFill>
              </a:rPr>
              <a:t>Baraboo Hills, WI</a:t>
            </a:r>
            <a:endParaRPr lang="en-US" sz="2800" b="1" dirty="0">
              <a:solidFill>
                <a:schemeClr val="bg1"/>
              </a:solidFill>
            </a:endParaRPr>
          </a:p>
        </p:txBody>
      </p:sp>
      <p:sp>
        <p:nvSpPr>
          <p:cNvPr id="2" name="TextBox 1"/>
          <p:cNvSpPr txBox="1"/>
          <p:nvPr/>
        </p:nvSpPr>
        <p:spPr>
          <a:xfrm>
            <a:off x="211001" y="162140"/>
            <a:ext cx="8704399" cy="584776"/>
          </a:xfrm>
          <a:prstGeom prst="rect">
            <a:avLst/>
          </a:prstGeom>
          <a:solidFill>
            <a:prstClr val="black">
              <a:alpha val="70000"/>
            </a:prstClr>
          </a:solidFill>
        </p:spPr>
        <p:txBody>
          <a:bodyPr wrap="square" rtlCol="0">
            <a:spAutoFit/>
          </a:bodyPr>
          <a:lstStyle/>
          <a:p>
            <a:r>
              <a:rPr lang="en-US" sz="3200" dirty="0"/>
              <a:t>C</a:t>
            </a:r>
            <a:r>
              <a:rPr lang="en-US" sz="3200" dirty="0" smtClean="0"/>
              <a:t>haracterization of processes in the biosphere:</a:t>
            </a:r>
            <a:endParaRPr lang="en-US" sz="3200" dirty="0"/>
          </a:p>
        </p:txBody>
      </p:sp>
    </p:spTree>
    <p:extLst>
      <p:ext uri="{BB962C8B-B14F-4D97-AF65-F5344CB8AC3E}">
        <p14:creationId xmlns:p14="http://schemas.microsoft.com/office/powerpoint/2010/main" val="35812442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D:\Aditya\_Project\Presentations\HySPIRI_2011\Graphics\Clipboard_BBH_TEMP_col.png"/>
          <p:cNvPicPr>
            <a:picLocks noChangeAspect="1" noChangeArrowheads="1"/>
          </p:cNvPicPr>
          <p:nvPr/>
        </p:nvPicPr>
        <p:blipFill>
          <a:blip r:embed="rId3" cstate="print"/>
          <a:srcRect l="21399" t="4751" r="21667" b="4644"/>
          <a:stretch>
            <a:fillRect/>
          </a:stretch>
        </p:blipFill>
        <p:spPr bwMode="auto">
          <a:xfrm>
            <a:off x="5095077" y="107534"/>
            <a:ext cx="3930988" cy="6674266"/>
          </a:xfrm>
          <a:prstGeom prst="rect">
            <a:avLst/>
          </a:prstGeom>
          <a:noFill/>
        </p:spPr>
      </p:pic>
      <p:sp>
        <p:nvSpPr>
          <p:cNvPr id="2" name="Slide Number Placeholder 1"/>
          <p:cNvSpPr>
            <a:spLocks noGrp="1"/>
          </p:cNvSpPr>
          <p:nvPr>
            <p:ph type="sldNum" sz="quarter" idx="12"/>
          </p:nvPr>
        </p:nvSpPr>
        <p:spPr/>
        <p:txBody>
          <a:bodyPr/>
          <a:lstStyle/>
          <a:p>
            <a:fld id="{0FB56013-B943-42BA-886F-6F9D4EB85E9D}" type="slidenum">
              <a:rPr lang="en-US" smtClean="0"/>
              <a:pPr/>
              <a:t>12</a:t>
            </a:fld>
            <a:endParaRPr lang="en-US"/>
          </a:p>
        </p:txBody>
      </p:sp>
      <p:sp>
        <p:nvSpPr>
          <p:cNvPr id="9" name="TextBox 8"/>
          <p:cNvSpPr txBox="1"/>
          <p:nvPr/>
        </p:nvSpPr>
        <p:spPr>
          <a:xfrm>
            <a:off x="5021944" y="6165315"/>
            <a:ext cx="4122056" cy="461665"/>
          </a:xfrm>
          <a:prstGeom prst="rect">
            <a:avLst/>
          </a:prstGeom>
          <a:solidFill>
            <a:schemeClr val="bg1">
              <a:alpha val="70000"/>
            </a:schemeClr>
          </a:solidFill>
        </p:spPr>
        <p:txBody>
          <a:bodyPr wrap="square" rtlCol="0">
            <a:spAutoFit/>
          </a:bodyPr>
          <a:lstStyle/>
          <a:p>
            <a:r>
              <a:rPr lang="en-US" sz="2400" b="1" dirty="0" smtClean="0"/>
              <a:t>MASTER Temp.</a:t>
            </a:r>
            <a:endParaRPr lang="en-US" sz="2400" b="1" baseline="30000" dirty="0"/>
          </a:p>
        </p:txBody>
      </p:sp>
      <p:pic>
        <p:nvPicPr>
          <p:cNvPr id="10" name="Picture 2" descr="D:\Aditya\_Project\Presentations\HySPIRI_2011\Graphics\BlackHawk_WI.gif"/>
          <p:cNvPicPr>
            <a:picLocks noChangeAspect="1" noChangeArrowheads="1"/>
          </p:cNvPicPr>
          <p:nvPr/>
        </p:nvPicPr>
        <p:blipFill>
          <a:blip r:embed="rId4" cstate="print"/>
          <a:srcRect/>
          <a:stretch>
            <a:fillRect/>
          </a:stretch>
        </p:blipFill>
        <p:spPr bwMode="auto">
          <a:xfrm>
            <a:off x="7562850" y="5142684"/>
            <a:ext cx="1479550" cy="1578791"/>
          </a:xfrm>
          <a:prstGeom prst="rect">
            <a:avLst/>
          </a:prstGeom>
          <a:noFill/>
          <a:effectLst>
            <a:outerShdw blurRad="50800" dist="50800" dir="5400000" sx="107000" sy="107000" algn="ctr" rotWithShape="0">
              <a:srgbClr val="000000">
                <a:alpha val="97000"/>
              </a:srgbClr>
            </a:outerShdw>
          </a:effectLst>
        </p:spPr>
      </p:pic>
      <p:sp>
        <p:nvSpPr>
          <p:cNvPr id="11" name="Oval 10"/>
          <p:cNvSpPr/>
          <p:nvPr/>
        </p:nvSpPr>
        <p:spPr>
          <a:xfrm>
            <a:off x="7060746" y="4827997"/>
            <a:ext cx="334736"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39023" y="3059884"/>
            <a:ext cx="334736" cy="3146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52302" y="4488480"/>
            <a:ext cx="1069642" cy="1569660"/>
          </a:xfrm>
          <a:prstGeom prst="rect">
            <a:avLst/>
          </a:prstGeom>
          <a:noFill/>
        </p:spPr>
        <p:txBody>
          <a:bodyPr wrap="square" rtlCol="0">
            <a:spAutoFit/>
          </a:bodyPr>
          <a:lstStyle/>
          <a:p>
            <a:pPr algn="ctr"/>
            <a:r>
              <a:rPr lang="en-US" sz="2400" b="1" dirty="0" smtClean="0"/>
              <a:t>Temp.</a:t>
            </a:r>
          </a:p>
          <a:p>
            <a:pPr algn="ctr"/>
            <a:r>
              <a:rPr lang="en-US" sz="2400" b="1" dirty="0" smtClean="0">
                <a:solidFill>
                  <a:srgbClr val="92D050"/>
                </a:solidFill>
              </a:rPr>
              <a:t>302K</a:t>
            </a:r>
          </a:p>
          <a:p>
            <a:pPr algn="ctr"/>
            <a:r>
              <a:rPr lang="en-US" sz="2400" b="1" dirty="0" smtClean="0">
                <a:solidFill>
                  <a:srgbClr val="FFFF00"/>
                </a:solidFill>
              </a:rPr>
              <a:t>316K</a:t>
            </a:r>
          </a:p>
          <a:p>
            <a:pPr algn="ctr"/>
            <a:r>
              <a:rPr lang="en-US" sz="2400" b="1" dirty="0" smtClean="0">
                <a:solidFill>
                  <a:srgbClr val="C00000"/>
                </a:solidFill>
              </a:rPr>
              <a:t>295K</a:t>
            </a:r>
            <a:endParaRPr lang="en-US" sz="2400" b="1" dirty="0">
              <a:solidFill>
                <a:srgbClr val="C00000"/>
              </a:solidFill>
            </a:endParaRPr>
          </a:p>
        </p:txBody>
      </p:sp>
      <p:sp>
        <p:nvSpPr>
          <p:cNvPr id="14" name="Oval 13"/>
          <p:cNvSpPr/>
          <p:nvPr/>
        </p:nvSpPr>
        <p:spPr>
          <a:xfrm>
            <a:off x="8260244" y="2179654"/>
            <a:ext cx="334736" cy="3146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Aditya\_Project\Presentations\HySPIRI_2011\Graphics\Baraboo_AVIRIS_545961.png"/>
          <p:cNvPicPr>
            <a:picLocks noChangeAspect="1" noChangeArrowheads="1"/>
          </p:cNvPicPr>
          <p:nvPr/>
        </p:nvPicPr>
        <p:blipFill>
          <a:blip r:embed="rId5" cstate="print">
            <a:lum bright="-1000" contrast="41000"/>
          </a:blip>
          <a:srcRect l="42405" t="39076" r="41524" b="34821"/>
          <a:stretch>
            <a:fillRect/>
          </a:stretch>
        </p:blipFill>
        <p:spPr bwMode="auto">
          <a:xfrm>
            <a:off x="116112" y="129445"/>
            <a:ext cx="3802257" cy="6588363"/>
          </a:xfrm>
          <a:prstGeom prst="rect">
            <a:avLst/>
          </a:prstGeom>
          <a:noFill/>
        </p:spPr>
      </p:pic>
      <p:sp>
        <p:nvSpPr>
          <p:cNvPr id="3" name="TextBox 2"/>
          <p:cNvSpPr txBox="1"/>
          <p:nvPr/>
        </p:nvSpPr>
        <p:spPr>
          <a:xfrm>
            <a:off x="181972" y="191168"/>
            <a:ext cx="8709841" cy="584776"/>
          </a:xfrm>
          <a:prstGeom prst="rect">
            <a:avLst/>
          </a:prstGeom>
          <a:solidFill>
            <a:schemeClr val="bg1">
              <a:alpha val="70000"/>
            </a:schemeClr>
          </a:solidFill>
        </p:spPr>
        <p:txBody>
          <a:bodyPr wrap="square" rtlCol="0">
            <a:spAutoFit/>
          </a:bodyPr>
          <a:lstStyle/>
          <a:p>
            <a:r>
              <a:rPr lang="en-US" sz="3200" dirty="0" smtClean="0"/>
              <a:t>Why do we need concurrent thermal IR?</a:t>
            </a:r>
            <a:endParaRPr lang="en-US" sz="3200" dirty="0"/>
          </a:p>
        </p:txBody>
      </p:sp>
      <p:sp>
        <p:nvSpPr>
          <p:cNvPr id="17" name="TextBox 16"/>
          <p:cNvSpPr txBox="1"/>
          <p:nvPr/>
        </p:nvSpPr>
        <p:spPr>
          <a:xfrm>
            <a:off x="13878" y="6165315"/>
            <a:ext cx="4137843" cy="461665"/>
          </a:xfrm>
          <a:prstGeom prst="rect">
            <a:avLst/>
          </a:prstGeom>
          <a:solidFill>
            <a:schemeClr val="bg1">
              <a:alpha val="70000"/>
            </a:schemeClr>
          </a:solidFill>
        </p:spPr>
        <p:txBody>
          <a:bodyPr wrap="square" rtlCol="0">
            <a:spAutoFit/>
          </a:bodyPr>
          <a:lstStyle/>
          <a:p>
            <a:r>
              <a:rPr lang="en-US" sz="2400" b="1" dirty="0" smtClean="0"/>
              <a:t>  AVIRIS  RGB: 54/59/61</a:t>
            </a:r>
            <a:endParaRPr lang="en-US" sz="2400" b="1" baseline="30000" dirty="0"/>
          </a:p>
        </p:txBody>
      </p:sp>
      <p:sp>
        <p:nvSpPr>
          <p:cNvPr id="15" name="Oval 14"/>
          <p:cNvSpPr/>
          <p:nvPr/>
        </p:nvSpPr>
        <p:spPr>
          <a:xfrm>
            <a:off x="167458" y="2745197"/>
            <a:ext cx="334736" cy="3146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025321" y="2174710"/>
            <a:ext cx="334736" cy="3146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748064" y="4670653"/>
            <a:ext cx="334736"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2327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13</a:t>
            </a:fld>
            <a:endParaRPr lang="en-US"/>
          </a:p>
        </p:txBody>
      </p:sp>
      <p:sp>
        <p:nvSpPr>
          <p:cNvPr id="4" name="TextBox 10"/>
          <p:cNvSpPr txBox="1">
            <a:spLocks noChangeArrowheads="1"/>
          </p:cNvSpPr>
          <p:nvPr/>
        </p:nvSpPr>
        <p:spPr bwMode="auto">
          <a:xfrm>
            <a:off x="228600" y="5414587"/>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Carboxylation </a:t>
            </a:r>
            <a:r>
              <a:rPr lang="en-US" sz="2000" dirty="0" smtClean="0"/>
              <a:t>(</a:t>
            </a:r>
            <a:r>
              <a:rPr lang="en-US" sz="2000" dirty="0" err="1" smtClean="0"/>
              <a:t>V</a:t>
            </a:r>
            <a:r>
              <a:rPr lang="en-US" sz="2000" baseline="-25000" dirty="0" err="1" smtClean="0"/>
              <a:t>cmax</a:t>
            </a:r>
            <a:r>
              <a:rPr lang="en-US" sz="2000" dirty="0" smtClean="0"/>
              <a:t>) </a:t>
            </a:r>
            <a:r>
              <a:rPr lang="en-US" sz="2000" dirty="0" smtClean="0">
                <a:solidFill>
                  <a:srgbClr val="8EB4E3"/>
                </a:solidFill>
              </a:rPr>
              <a:t>– </a:t>
            </a:r>
            <a:r>
              <a:rPr lang="en-US" sz="2000" dirty="0" smtClean="0">
                <a:solidFill>
                  <a:schemeClr val="accent3">
                    <a:lumMod val="60000"/>
                    <a:lumOff val="40000"/>
                  </a:schemeClr>
                </a:solidFill>
              </a:rPr>
              <a:t>addition </a:t>
            </a:r>
            <a:r>
              <a:rPr lang="en-US" sz="2000" dirty="0">
                <a:solidFill>
                  <a:schemeClr val="accent3">
                    <a:lumMod val="60000"/>
                    <a:lumOff val="40000"/>
                  </a:schemeClr>
                </a:solidFill>
              </a:rPr>
              <a:t>of CO</a:t>
            </a:r>
            <a:r>
              <a:rPr lang="en-US" sz="2000" baseline="-25000" dirty="0">
                <a:solidFill>
                  <a:schemeClr val="accent3">
                    <a:lumMod val="60000"/>
                    <a:lumOff val="40000"/>
                  </a:schemeClr>
                </a:solidFill>
              </a:rPr>
              <a:t>2</a:t>
            </a:r>
            <a:r>
              <a:rPr lang="en-US" sz="2000" dirty="0">
                <a:solidFill>
                  <a:schemeClr val="accent3">
                    <a:lumMod val="60000"/>
                    <a:lumOff val="40000"/>
                  </a:schemeClr>
                </a:solidFill>
              </a:rPr>
              <a:t> to </a:t>
            </a:r>
            <a:r>
              <a:rPr lang="en-US" sz="2000" dirty="0" err="1">
                <a:solidFill>
                  <a:schemeClr val="accent3">
                    <a:lumMod val="60000"/>
                    <a:lumOff val="40000"/>
                  </a:schemeClr>
                </a:solidFill>
              </a:rPr>
              <a:t>RuBP</a:t>
            </a:r>
            <a:r>
              <a:rPr lang="en-US" sz="2000" dirty="0">
                <a:solidFill>
                  <a:schemeClr val="accent3">
                    <a:lumMod val="60000"/>
                    <a:lumOff val="40000"/>
                  </a:schemeClr>
                </a:solidFill>
              </a:rPr>
              <a:t> (catalyzed by </a:t>
            </a:r>
            <a:r>
              <a:rPr lang="en-US" sz="2000" dirty="0" err="1">
                <a:solidFill>
                  <a:schemeClr val="accent3">
                    <a:lumMod val="60000"/>
                    <a:lumOff val="40000"/>
                  </a:schemeClr>
                </a:solidFill>
              </a:rPr>
              <a:t>RuBisCO</a:t>
            </a:r>
            <a:r>
              <a:rPr lang="en-US" sz="2000" dirty="0">
                <a:solidFill>
                  <a:schemeClr val="accent3">
                    <a:lumMod val="60000"/>
                    <a:lumOff val="40000"/>
                  </a:schemeClr>
                </a:solidFill>
              </a:rPr>
              <a:t>). Addition of ATP and NADPH </a:t>
            </a:r>
            <a:r>
              <a:rPr lang="en-US" sz="2000" dirty="0">
                <a:solidFill>
                  <a:schemeClr val="accent3">
                    <a:lumMod val="60000"/>
                    <a:lumOff val="40000"/>
                  </a:schemeClr>
                </a:solidFill>
                <a:sym typeface="Wingdings" charset="0"/>
              </a:rPr>
              <a:t> triose </a:t>
            </a:r>
            <a:r>
              <a:rPr lang="en-US" sz="2000" dirty="0" smtClean="0">
                <a:solidFill>
                  <a:schemeClr val="accent3">
                    <a:lumMod val="60000"/>
                    <a:lumOff val="40000"/>
                  </a:schemeClr>
                </a:solidFill>
                <a:sym typeface="Wingdings" charset="0"/>
              </a:rPr>
              <a:t>phosphate</a:t>
            </a:r>
          </a:p>
          <a:p>
            <a:pPr eaLnBrk="1" hangingPunct="1"/>
            <a:r>
              <a:rPr lang="en-US" sz="2000" dirty="0" smtClean="0">
                <a:sym typeface="Wingdings" charset="0"/>
              </a:rPr>
              <a:t>Electron Transport Rate (</a:t>
            </a:r>
            <a:r>
              <a:rPr lang="en-US" sz="2000" dirty="0" err="1" smtClean="0">
                <a:sym typeface="Wingdings" charset="0"/>
              </a:rPr>
              <a:t>J</a:t>
            </a:r>
            <a:r>
              <a:rPr lang="en-US" sz="2000" baseline="-25000" dirty="0" err="1" smtClean="0">
                <a:sym typeface="Wingdings" charset="0"/>
              </a:rPr>
              <a:t>max</a:t>
            </a:r>
            <a:r>
              <a:rPr lang="en-US" sz="2000" dirty="0" smtClean="0">
                <a:sym typeface="Wingdings" charset="0"/>
              </a:rPr>
              <a:t>) </a:t>
            </a:r>
            <a:r>
              <a:rPr lang="en-US" sz="2000" dirty="0" smtClean="0">
                <a:solidFill>
                  <a:schemeClr val="bg2">
                    <a:lumMod val="40000"/>
                    <a:lumOff val="60000"/>
                  </a:schemeClr>
                </a:solidFill>
                <a:sym typeface="Wingdings" charset="0"/>
              </a:rPr>
              <a:t>– necessary for the regeneration of </a:t>
            </a:r>
            <a:r>
              <a:rPr lang="en-US" sz="2000" dirty="0" err="1" smtClean="0">
                <a:solidFill>
                  <a:schemeClr val="bg2">
                    <a:lumMod val="40000"/>
                    <a:lumOff val="60000"/>
                  </a:schemeClr>
                </a:solidFill>
                <a:sym typeface="Wingdings" charset="0"/>
              </a:rPr>
              <a:t>RuBP</a:t>
            </a:r>
            <a:r>
              <a:rPr lang="en-US" sz="2000" dirty="0" smtClean="0">
                <a:solidFill>
                  <a:schemeClr val="bg2">
                    <a:lumMod val="40000"/>
                    <a:lumOff val="60000"/>
                  </a:schemeClr>
                </a:solidFill>
                <a:sym typeface="Wingdings" charset="0"/>
              </a:rPr>
              <a:t> to continue the cycle</a:t>
            </a:r>
            <a:endParaRPr lang="en-US" sz="2000" dirty="0">
              <a:solidFill>
                <a:schemeClr val="bg2">
                  <a:lumMod val="40000"/>
                  <a:lumOff val="60000"/>
                </a:schemeClr>
              </a:solidFill>
            </a:endParaRPr>
          </a:p>
        </p:txBody>
      </p:sp>
      <p:grpSp>
        <p:nvGrpSpPr>
          <p:cNvPr id="6" name="Group 27"/>
          <p:cNvGrpSpPr/>
          <p:nvPr/>
        </p:nvGrpSpPr>
        <p:grpSpPr>
          <a:xfrm>
            <a:off x="16961" y="861882"/>
            <a:ext cx="4438650" cy="4372540"/>
            <a:chOff x="228601" y="617170"/>
            <a:chExt cx="4438650" cy="4372540"/>
          </a:xfrm>
        </p:grpSpPr>
        <p:pic>
          <p:nvPicPr>
            <p:cNvPr id="3" name="Picture 1047" descr="CalvinCycle_notr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58576"/>
              <a:ext cx="4438650" cy="43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666469" y="617170"/>
              <a:ext cx="2319525" cy="1886139"/>
            </a:xfrm>
            <a:prstGeom prst="ellipse">
              <a:avLst/>
            </a:prstGeom>
            <a:solidFill>
              <a:srgbClr val="008000">
                <a:alpha val="12000"/>
              </a:srgbClr>
            </a:solid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Oval 6"/>
            <p:cNvSpPr/>
            <p:nvPr/>
          </p:nvSpPr>
          <p:spPr>
            <a:xfrm>
              <a:off x="272143" y="2072202"/>
              <a:ext cx="1830123" cy="1616477"/>
            </a:xfrm>
            <a:prstGeom prst="ellipse">
              <a:avLst/>
            </a:prstGeom>
            <a:solidFill>
              <a:schemeClr val="bg2">
                <a:lumMod val="40000"/>
                <a:lumOff val="60000"/>
                <a:alpha val="35000"/>
              </a:schemeClr>
            </a:solidFill>
            <a:ln w="508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bg2"/>
                  </a:solidFill>
                </a:ln>
              </a:endParaRPr>
            </a:p>
          </p:txBody>
        </p:sp>
      </p:grpSp>
      <p:grpSp>
        <p:nvGrpSpPr>
          <p:cNvPr id="27" name="Group 26"/>
          <p:cNvGrpSpPr/>
          <p:nvPr/>
        </p:nvGrpSpPr>
        <p:grpSpPr>
          <a:xfrm>
            <a:off x="4455611" y="847368"/>
            <a:ext cx="4650669" cy="4372540"/>
            <a:chOff x="4267200" y="608021"/>
            <a:chExt cx="4648200" cy="4114800"/>
          </a:xfrm>
        </p:grpSpPr>
        <p:sp>
          <p:nvSpPr>
            <p:cNvPr id="8" name="Rectangle 5"/>
            <p:cNvSpPr>
              <a:spLocks noChangeArrowheads="1"/>
            </p:cNvSpPr>
            <p:nvPr/>
          </p:nvSpPr>
          <p:spPr bwMode="auto">
            <a:xfrm>
              <a:off x="4267200" y="608021"/>
              <a:ext cx="4648200" cy="4114800"/>
            </a:xfrm>
            <a:prstGeom prst="rect">
              <a:avLst/>
            </a:prstGeom>
            <a:solidFill>
              <a:srgbClr val="FFFFCC"/>
            </a:solidFill>
            <a:ln w="19080">
              <a:solidFill>
                <a:srgbClr val="009900"/>
              </a:solidFill>
              <a:miter lim="800000"/>
              <a:headEnd/>
              <a:tailEnd/>
            </a:ln>
          </p:spPr>
          <p:txBody>
            <a:bodyPr wrap="none" anchor="ctr"/>
            <a:lstStyle/>
            <a:p>
              <a:endParaRPr lang="en-US" sz="1800"/>
            </a:p>
          </p:txBody>
        </p:sp>
        <p:sp>
          <p:nvSpPr>
            <p:cNvPr id="9" name="Line 6"/>
            <p:cNvSpPr>
              <a:spLocks noChangeShapeType="1"/>
            </p:cNvSpPr>
            <p:nvPr/>
          </p:nvSpPr>
          <p:spPr bwMode="auto">
            <a:xfrm>
              <a:off x="4800600" y="1370021"/>
              <a:ext cx="1588" cy="274320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 name="Line 7"/>
            <p:cNvSpPr>
              <a:spLocks noChangeShapeType="1"/>
            </p:cNvSpPr>
            <p:nvPr/>
          </p:nvSpPr>
          <p:spPr bwMode="auto">
            <a:xfrm>
              <a:off x="4800600" y="4113221"/>
              <a:ext cx="32004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8"/>
            <p:cNvSpPr txBox="1">
              <a:spLocks noChangeArrowheads="1"/>
            </p:cNvSpPr>
            <p:nvPr/>
          </p:nvSpPr>
          <p:spPr bwMode="auto">
            <a:xfrm>
              <a:off x="4953000" y="373222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pPr>
              <a:r>
                <a:rPr lang="en-US" sz="1800" dirty="0" err="1">
                  <a:solidFill>
                    <a:srgbClr val="000000"/>
                  </a:solidFill>
                </a:rPr>
                <a:t>Rubisco</a:t>
              </a:r>
              <a:endParaRPr lang="en-US" sz="1800" dirty="0">
                <a:solidFill>
                  <a:srgbClr val="000000"/>
                </a:solidFill>
              </a:endParaRPr>
            </a:p>
          </p:txBody>
        </p:sp>
        <p:sp>
          <p:nvSpPr>
            <p:cNvPr id="12" name="Text Box 9"/>
            <p:cNvSpPr txBox="1">
              <a:spLocks noChangeArrowheads="1"/>
            </p:cNvSpPr>
            <p:nvPr/>
          </p:nvSpPr>
          <p:spPr bwMode="auto">
            <a:xfrm>
              <a:off x="5943600" y="319882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pPr>
              <a:r>
                <a:rPr lang="en-US" sz="1800">
                  <a:solidFill>
                    <a:srgbClr val="000000"/>
                  </a:solidFill>
                </a:rPr>
                <a:t>RuBP</a:t>
              </a:r>
            </a:p>
          </p:txBody>
        </p:sp>
        <p:sp>
          <p:nvSpPr>
            <p:cNvPr id="13" name="Text Box 10"/>
            <p:cNvSpPr txBox="1">
              <a:spLocks noChangeArrowheads="1"/>
            </p:cNvSpPr>
            <p:nvPr/>
          </p:nvSpPr>
          <p:spPr bwMode="auto">
            <a:xfrm>
              <a:off x="6324600" y="1979621"/>
              <a:ext cx="1676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pPr>
              <a:r>
                <a:rPr lang="en-US" sz="1800" dirty="0" smtClean="0">
                  <a:solidFill>
                    <a:srgbClr val="000000"/>
                  </a:solidFill>
                </a:rPr>
                <a:t>G3P utilization</a:t>
              </a:r>
              <a:endParaRPr lang="en-US" sz="1800" dirty="0">
                <a:solidFill>
                  <a:srgbClr val="000000"/>
                </a:solidFill>
              </a:endParaRPr>
            </a:p>
          </p:txBody>
        </p:sp>
        <p:sp>
          <p:nvSpPr>
            <p:cNvPr id="14" name="Line 11"/>
            <p:cNvSpPr>
              <a:spLocks noChangeShapeType="1"/>
            </p:cNvSpPr>
            <p:nvPr/>
          </p:nvSpPr>
          <p:spPr bwMode="auto">
            <a:xfrm>
              <a:off x="4800600" y="1370021"/>
              <a:ext cx="32004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V="1">
              <a:off x="8001000" y="1368434"/>
              <a:ext cx="1588" cy="27463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a:off x="4800600" y="2436821"/>
              <a:ext cx="3048000" cy="1588"/>
            </a:xfrm>
            <a:prstGeom prst="line">
              <a:avLst/>
            </a:prstGeom>
            <a:noFill/>
            <a:ln w="28440">
              <a:solidFill>
                <a:srgbClr val="B2B2B2"/>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 name="Freeform 14"/>
            <p:cNvSpPr>
              <a:spLocks noChangeArrowheads="1"/>
            </p:cNvSpPr>
            <p:nvPr/>
          </p:nvSpPr>
          <p:spPr bwMode="auto">
            <a:xfrm>
              <a:off x="4876800" y="2436821"/>
              <a:ext cx="3048000" cy="1600200"/>
            </a:xfrm>
            <a:custGeom>
              <a:avLst/>
              <a:gdLst>
                <a:gd name="T0" fmla="*/ 0 w 1920"/>
                <a:gd name="T1" fmla="*/ 2147483647 h 1008"/>
                <a:gd name="T2" fmla="*/ 2147483647 w 1920"/>
                <a:gd name="T3" fmla="*/ 2147483647 h 1008"/>
                <a:gd name="T4" fmla="*/ 2147483647 w 1920"/>
                <a:gd name="T5" fmla="*/ 0 h 1008"/>
                <a:gd name="T6" fmla="*/ 0 60000 65536"/>
                <a:gd name="T7" fmla="*/ 0 60000 65536"/>
                <a:gd name="T8" fmla="*/ 0 60000 65536"/>
                <a:gd name="T9" fmla="*/ 0 w 1920"/>
                <a:gd name="T10" fmla="*/ 0 h 1008"/>
                <a:gd name="T11" fmla="*/ 1920 w 1920"/>
                <a:gd name="T12" fmla="*/ 1008 h 1008"/>
              </a:gdLst>
              <a:ahLst/>
              <a:cxnLst>
                <a:cxn ang="T6">
                  <a:pos x="T0" y="T1"/>
                </a:cxn>
                <a:cxn ang="T7">
                  <a:pos x="T2" y="T3"/>
                </a:cxn>
                <a:cxn ang="T8">
                  <a:pos x="T4" y="T5"/>
                </a:cxn>
              </a:cxnLst>
              <a:rect l="T9" t="T10" r="T11" b="T12"/>
              <a:pathLst>
                <a:path w="1920" h="1008">
                  <a:moveTo>
                    <a:pt x="0" y="1008"/>
                  </a:moveTo>
                  <a:cubicBezTo>
                    <a:pt x="152" y="684"/>
                    <a:pt x="304" y="360"/>
                    <a:pt x="624" y="192"/>
                  </a:cubicBezTo>
                  <a:cubicBezTo>
                    <a:pt x="944" y="24"/>
                    <a:pt x="1432" y="12"/>
                    <a:pt x="1920" y="0"/>
                  </a:cubicBez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18" name="Text Box 16"/>
            <p:cNvSpPr txBox="1">
              <a:spLocks noChangeArrowheads="1"/>
            </p:cNvSpPr>
            <p:nvPr/>
          </p:nvSpPr>
          <p:spPr bwMode="auto">
            <a:xfrm>
              <a:off x="4667250" y="4198946"/>
              <a:ext cx="362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pPr>
              <a:r>
                <a:rPr lang="en-US" sz="1800">
                  <a:solidFill>
                    <a:srgbClr val="000000"/>
                  </a:solidFill>
                </a:rPr>
                <a:t>Intercellular CO</a:t>
              </a:r>
              <a:r>
                <a:rPr lang="en-US" sz="1800" baseline="-25000">
                  <a:solidFill>
                    <a:srgbClr val="000000"/>
                  </a:solidFill>
                </a:rPr>
                <a:t>2 </a:t>
              </a:r>
              <a:r>
                <a:rPr lang="en-US" sz="1800">
                  <a:solidFill>
                    <a:srgbClr val="000000"/>
                  </a:solidFill>
                </a:rPr>
                <a:t>(</a:t>
              </a:r>
              <a:r>
                <a:rPr lang="en-US" sz="1800" i="1">
                  <a:solidFill>
                    <a:srgbClr val="000000"/>
                  </a:solidFill>
                </a:rPr>
                <a:t>C</a:t>
              </a:r>
              <a:r>
                <a:rPr lang="en-US" sz="1800" baseline="-25000">
                  <a:solidFill>
                    <a:srgbClr val="000000"/>
                  </a:solidFill>
                </a:rPr>
                <a:t>i</a:t>
              </a:r>
              <a:r>
                <a:rPr lang="en-US" sz="1800">
                  <a:solidFill>
                    <a:srgbClr val="000000"/>
                  </a:solidFill>
                </a:rPr>
                <a:t>; </a:t>
              </a:r>
              <a:r>
                <a:rPr lang="en-US" sz="1800">
                  <a:solidFill>
                    <a:srgbClr val="000000"/>
                  </a:solidFill>
                  <a:cs typeface="Arial" charset="0"/>
                </a:rPr>
                <a:t>µmol mol </a:t>
              </a:r>
              <a:r>
                <a:rPr lang="en-US" sz="1800" baseline="30000">
                  <a:solidFill>
                    <a:srgbClr val="000000"/>
                  </a:solidFill>
                  <a:cs typeface="Arial" charset="0"/>
                </a:rPr>
                <a:t>-1</a:t>
              </a:r>
              <a:r>
                <a:rPr lang="en-US" sz="1800">
                  <a:solidFill>
                    <a:srgbClr val="000000"/>
                  </a:solidFill>
                  <a:cs typeface="Arial" charset="0"/>
                </a:rPr>
                <a:t>)</a:t>
              </a:r>
            </a:p>
          </p:txBody>
        </p:sp>
        <p:sp>
          <p:nvSpPr>
            <p:cNvPr id="19" name="Text Box 17"/>
            <p:cNvSpPr txBox="1">
              <a:spLocks noChangeArrowheads="1"/>
            </p:cNvSpPr>
            <p:nvPr/>
          </p:nvSpPr>
          <p:spPr bwMode="auto">
            <a:xfrm rot="10800000">
              <a:off x="4300538" y="1217621"/>
              <a:ext cx="4556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eaVert"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125"/>
                </a:spcBef>
              </a:pPr>
              <a:r>
                <a:rPr lang="en-US" sz="1800">
                  <a:solidFill>
                    <a:srgbClr val="000000"/>
                  </a:solidFill>
                </a:rPr>
                <a:t>Assimilation (</a:t>
              </a:r>
              <a:r>
                <a:rPr lang="en-US" sz="1800" i="1">
                  <a:solidFill>
                    <a:srgbClr val="000000"/>
                  </a:solidFill>
                </a:rPr>
                <a:t>A; </a:t>
              </a:r>
              <a:r>
                <a:rPr lang="en-US" sz="1800">
                  <a:solidFill>
                    <a:srgbClr val="000000"/>
                  </a:solidFill>
                </a:rPr>
                <a:t>µmol m</a:t>
              </a:r>
              <a:r>
                <a:rPr lang="en-US" sz="1800" baseline="30000">
                  <a:solidFill>
                    <a:srgbClr val="000000"/>
                  </a:solidFill>
                </a:rPr>
                <a:t>-2</a:t>
              </a:r>
              <a:r>
                <a:rPr lang="en-US" sz="1800">
                  <a:solidFill>
                    <a:srgbClr val="000000"/>
                  </a:solidFill>
                </a:rPr>
                <a:t> s</a:t>
              </a:r>
              <a:r>
                <a:rPr lang="en-US" sz="1800" baseline="30000">
                  <a:solidFill>
                    <a:srgbClr val="000000"/>
                  </a:solidFill>
                </a:rPr>
                <a:t>-1</a:t>
              </a:r>
              <a:r>
                <a:rPr lang="en-US" sz="1800">
                  <a:solidFill>
                    <a:srgbClr val="000000"/>
                  </a:solidFill>
                </a:rPr>
                <a:t>)</a:t>
              </a:r>
            </a:p>
          </p:txBody>
        </p:sp>
        <p:sp>
          <p:nvSpPr>
            <p:cNvPr id="20" name="Line 20"/>
            <p:cNvSpPr>
              <a:spLocks noChangeShapeType="1"/>
            </p:cNvSpPr>
            <p:nvPr/>
          </p:nvSpPr>
          <p:spPr bwMode="auto">
            <a:xfrm flipV="1">
              <a:off x="4867275" y="2740034"/>
              <a:ext cx="685800" cy="1298575"/>
            </a:xfrm>
            <a:prstGeom prst="line">
              <a:avLst/>
            </a:prstGeom>
            <a:noFill/>
            <a:ln w="3492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 name="Text Box 21"/>
            <p:cNvSpPr txBox="1">
              <a:spLocks noChangeArrowheads="1"/>
            </p:cNvSpPr>
            <p:nvPr/>
          </p:nvSpPr>
          <p:spPr bwMode="auto">
            <a:xfrm>
              <a:off x="4724400" y="2589221"/>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000"/>
                </a:spcBef>
              </a:pPr>
              <a:r>
                <a:rPr lang="en-US" sz="1600">
                  <a:solidFill>
                    <a:srgbClr val="FF0000"/>
                  </a:solidFill>
                </a:rPr>
                <a:t>Vcmax</a:t>
              </a:r>
            </a:p>
          </p:txBody>
        </p:sp>
        <p:sp>
          <p:nvSpPr>
            <p:cNvPr id="22" name="Text Box 22"/>
            <p:cNvSpPr txBox="1">
              <a:spLocks noChangeArrowheads="1"/>
            </p:cNvSpPr>
            <p:nvPr/>
          </p:nvSpPr>
          <p:spPr bwMode="auto">
            <a:xfrm>
              <a:off x="6019800" y="2589221"/>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1000"/>
                </a:spcBef>
              </a:pPr>
              <a:r>
                <a:rPr lang="en-US" sz="1600">
                  <a:solidFill>
                    <a:srgbClr val="FF0000"/>
                  </a:solidFill>
                </a:rPr>
                <a:t>Jmax</a:t>
              </a:r>
            </a:p>
          </p:txBody>
        </p:sp>
        <p:pic>
          <p:nvPicPr>
            <p:cNvPr id="23" name="Picture 48" descr="An_eq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684221"/>
              <a:ext cx="42672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49"/>
            <p:cNvSpPr>
              <a:spLocks noChangeShapeType="1"/>
            </p:cNvSpPr>
            <p:nvPr/>
          </p:nvSpPr>
          <p:spPr bwMode="auto">
            <a:xfrm>
              <a:off x="5943600" y="2436821"/>
              <a:ext cx="0" cy="1676400"/>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50"/>
            <p:cNvSpPr>
              <a:spLocks noChangeShapeType="1"/>
            </p:cNvSpPr>
            <p:nvPr/>
          </p:nvSpPr>
          <p:spPr bwMode="auto">
            <a:xfrm>
              <a:off x="6705600" y="2436821"/>
              <a:ext cx="0" cy="1676400"/>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51"/>
            <p:cNvSpPr>
              <a:spLocks noChangeShapeType="1"/>
            </p:cNvSpPr>
            <p:nvPr/>
          </p:nvSpPr>
          <p:spPr bwMode="auto">
            <a:xfrm flipV="1">
              <a:off x="5410200" y="2589221"/>
              <a:ext cx="1219200" cy="0"/>
            </a:xfrm>
            <a:prstGeom prst="line">
              <a:avLst/>
            </a:prstGeom>
            <a:noFill/>
            <a:ln w="3492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28" name="TextBox 27"/>
          <p:cNvSpPr txBox="1"/>
          <p:nvPr/>
        </p:nvSpPr>
        <p:spPr>
          <a:xfrm>
            <a:off x="181972" y="191168"/>
            <a:ext cx="8709841" cy="569387"/>
          </a:xfrm>
          <a:prstGeom prst="rect">
            <a:avLst/>
          </a:prstGeom>
          <a:solidFill>
            <a:schemeClr val="bg1">
              <a:alpha val="70000"/>
            </a:schemeClr>
          </a:solidFill>
        </p:spPr>
        <p:txBody>
          <a:bodyPr wrap="square" rtlCol="0">
            <a:spAutoFit/>
          </a:bodyPr>
          <a:lstStyle/>
          <a:p>
            <a:r>
              <a:rPr lang="en-US" sz="3100" dirty="0" smtClean="0"/>
              <a:t>..because chemical reactions vary with temperature</a:t>
            </a:r>
            <a:endParaRPr lang="en-US" sz="3100" dirty="0"/>
          </a:p>
        </p:txBody>
      </p:sp>
    </p:spTree>
    <p:extLst>
      <p:ext uri="{BB962C8B-B14F-4D97-AF65-F5344CB8AC3E}">
        <p14:creationId xmlns:p14="http://schemas.microsoft.com/office/powerpoint/2010/main" val="2763669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44840"/>
            <a:ext cx="8839200" cy="914400"/>
          </a:xfrm>
          <a:prstGeom prst="rect">
            <a:avLst/>
          </a:prstGeom>
          <a:noFill/>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Calibri" charset="0"/>
              </a:rPr>
              <a:t>Photosynthesis:</a:t>
            </a:r>
          </a:p>
          <a:p>
            <a:pPr eaLnBrk="1" hangingPunct="1"/>
            <a:r>
              <a:rPr lang="en-US" dirty="0">
                <a:solidFill>
                  <a:schemeClr val="accent1">
                    <a:lumMod val="60000"/>
                    <a:lumOff val="40000"/>
                  </a:schemeClr>
                </a:solidFill>
                <a:latin typeface="Calibri" charset="0"/>
              </a:rPr>
              <a:t>A temperature-mediated photochemical </a:t>
            </a:r>
            <a:r>
              <a:rPr lang="en-US" dirty="0" smtClean="0">
                <a:solidFill>
                  <a:schemeClr val="accent1">
                    <a:lumMod val="60000"/>
                    <a:lumOff val="40000"/>
                  </a:schemeClr>
                </a:solidFill>
                <a:latin typeface="Calibri" charset="0"/>
              </a:rPr>
              <a:t>reaction</a:t>
            </a:r>
          </a:p>
          <a:p>
            <a:pPr eaLnBrk="1" hangingPunct="1"/>
            <a:r>
              <a:rPr lang="en-US" dirty="0" smtClean="0">
                <a:solidFill>
                  <a:schemeClr val="accent1">
                    <a:lumMod val="60000"/>
                    <a:lumOff val="40000"/>
                  </a:schemeClr>
                </a:solidFill>
                <a:latin typeface="Calibri" charset="0"/>
              </a:rPr>
              <a:t>Nutrient dynamics governed by plant allocation of resources</a:t>
            </a:r>
            <a:endParaRPr lang="en-US" dirty="0">
              <a:solidFill>
                <a:schemeClr val="accent1">
                  <a:lumMod val="60000"/>
                  <a:lumOff val="40000"/>
                </a:schemeClr>
              </a:solidFill>
              <a:latin typeface="Calibri" charset="0"/>
            </a:endParaRPr>
          </a:p>
        </p:txBody>
      </p:sp>
      <p:grpSp>
        <p:nvGrpSpPr>
          <p:cNvPr id="2" name="Group 1"/>
          <p:cNvGrpSpPr/>
          <p:nvPr/>
        </p:nvGrpSpPr>
        <p:grpSpPr>
          <a:xfrm>
            <a:off x="381000" y="1679504"/>
            <a:ext cx="8458200" cy="3733800"/>
            <a:chOff x="381000" y="1371600"/>
            <a:chExt cx="8458200" cy="3733800"/>
          </a:xfrm>
        </p:grpSpPr>
        <p:pic>
          <p:nvPicPr>
            <p:cNvPr id="17412" name="Picture 1031" descr="Asp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3886200" cy="2657475"/>
            </a:xfrm>
            <a:prstGeom prst="rect">
              <a:avLst/>
            </a:prstGeom>
            <a:noFill/>
            <a:ln w="2222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036"/>
            <p:cNvSpPr>
              <a:spLocks noChangeArrowheads="1"/>
            </p:cNvSpPr>
            <p:nvPr/>
          </p:nvSpPr>
          <p:spPr bwMode="auto">
            <a:xfrm>
              <a:off x="4876800" y="1371600"/>
              <a:ext cx="3962400" cy="3733800"/>
            </a:xfrm>
            <a:prstGeom prst="rect">
              <a:avLst/>
            </a:prstGeom>
            <a:solidFill>
              <a:srgbClr val="EAEAEA">
                <a:alpha val="67058"/>
              </a:srgbClr>
            </a:solidFill>
            <a:ln w="38100" cap="flat" cmpd="sng" algn="ctr">
              <a:solidFill>
                <a:schemeClr val="bg1">
                  <a:lumMod val="50000"/>
                </a:schemeClr>
              </a:solidFill>
              <a:prstDash val="solid"/>
              <a:miter lim="800000"/>
              <a:headEnd type="none" w="med" len="med"/>
              <a:tailEnd type="none" w="med" len="med"/>
            </a:ln>
          </p:spPr>
          <p:txBody>
            <a:bodyPr wrap="none" anchor="ctr"/>
            <a:lstStyle/>
            <a:p>
              <a:pPr algn="ctr">
                <a:defRPr/>
              </a:pPr>
              <a:endParaRPr lang="en-US">
                <a:ea typeface="+mn-ea"/>
                <a:cs typeface="+mn-cs"/>
              </a:endParaRPr>
            </a:p>
          </p:txBody>
        </p:sp>
        <p:sp>
          <p:nvSpPr>
            <p:cNvPr id="17414" name="Rectangle 1037"/>
            <p:cNvSpPr>
              <a:spLocks noChangeArrowheads="1"/>
            </p:cNvSpPr>
            <p:nvPr/>
          </p:nvSpPr>
          <p:spPr bwMode="auto">
            <a:xfrm>
              <a:off x="2286000" y="2133600"/>
              <a:ext cx="609600" cy="533400"/>
            </a:xfrm>
            <a:prstGeom prst="rect">
              <a:avLst/>
            </a:prstGeom>
            <a:noFill/>
            <a:ln w="412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17415" name="Line 1048"/>
            <p:cNvSpPr>
              <a:spLocks noChangeShapeType="1"/>
            </p:cNvSpPr>
            <p:nvPr/>
          </p:nvSpPr>
          <p:spPr bwMode="auto">
            <a:xfrm flipH="1" flipV="1">
              <a:off x="2895600" y="2667000"/>
              <a:ext cx="1981200" cy="2438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1049"/>
            <p:cNvSpPr>
              <a:spLocks noChangeShapeType="1"/>
            </p:cNvSpPr>
            <p:nvPr/>
          </p:nvSpPr>
          <p:spPr bwMode="auto">
            <a:xfrm flipV="1">
              <a:off x="2895600" y="1371600"/>
              <a:ext cx="1981200" cy="7620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7417" name="Picture 1047" descr="CalvinCycle_notra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447800"/>
              <a:ext cx="38100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p:cNvSpPr txBox="1">
              <a:spLocks noChangeArrowheads="1"/>
            </p:cNvSpPr>
            <p:nvPr/>
          </p:nvSpPr>
          <p:spPr bwMode="auto">
            <a:xfrm>
              <a:off x="381000" y="4267200"/>
              <a:ext cx="419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Climate is key to photo-synthetic potential.</a:t>
              </a:r>
            </a:p>
          </p:txBody>
        </p:sp>
      </p:grpSp>
      <p:sp>
        <p:nvSpPr>
          <p:cNvPr id="3" name="TextBox 2"/>
          <p:cNvSpPr txBox="1"/>
          <p:nvPr/>
        </p:nvSpPr>
        <p:spPr>
          <a:xfrm>
            <a:off x="358506" y="5954098"/>
            <a:ext cx="8387407" cy="523220"/>
          </a:xfrm>
          <a:prstGeom prst="rect">
            <a:avLst/>
          </a:prstGeom>
          <a:noFill/>
        </p:spPr>
        <p:txBody>
          <a:bodyPr wrap="none" rtlCol="0">
            <a:spAutoFit/>
          </a:bodyPr>
          <a:lstStyle/>
          <a:p>
            <a:r>
              <a:rPr lang="en-US" sz="2800" dirty="0" smtClean="0">
                <a:latin typeface="Zapf Dingbats"/>
                <a:ea typeface="Zapf Dingbats"/>
                <a:cs typeface="Zapf Dingbats"/>
                <a:sym typeface="Zapf Dingbats"/>
              </a:rPr>
              <a:t>★ </a:t>
            </a:r>
            <a:r>
              <a:rPr lang="en-US" sz="2800" dirty="0" smtClean="0"/>
              <a:t>Light, temperature, carbon dioxide, water, nutrients</a:t>
            </a:r>
            <a:endParaRPr lang="en-US" sz="2800" dirty="0"/>
          </a:p>
        </p:txBody>
      </p:sp>
    </p:spTree>
    <p:extLst>
      <p:ext uri="{BB962C8B-B14F-4D97-AF65-F5344CB8AC3E}">
        <p14:creationId xmlns:p14="http://schemas.microsoft.com/office/powerpoint/2010/main" val="37444315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15</a:t>
            </a:fld>
            <a:endParaRPr lang="en-US"/>
          </a:p>
        </p:txBody>
      </p:sp>
      <p:sp>
        <p:nvSpPr>
          <p:cNvPr id="4" name="TextBox 10"/>
          <p:cNvSpPr txBox="1">
            <a:spLocks noChangeArrowheads="1"/>
          </p:cNvSpPr>
          <p:nvPr/>
        </p:nvSpPr>
        <p:spPr bwMode="auto">
          <a:xfrm>
            <a:off x="228600" y="5414587"/>
            <a:ext cx="868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Carboxylation </a:t>
            </a:r>
            <a:r>
              <a:rPr lang="en-US" sz="2000" dirty="0" smtClean="0"/>
              <a:t>(</a:t>
            </a:r>
            <a:r>
              <a:rPr lang="en-US" sz="2000" dirty="0" err="1" smtClean="0"/>
              <a:t>V</a:t>
            </a:r>
            <a:r>
              <a:rPr lang="en-US" sz="2000" baseline="-25000" dirty="0" err="1" smtClean="0"/>
              <a:t>cmax</a:t>
            </a:r>
            <a:r>
              <a:rPr lang="en-US" sz="2000" dirty="0" smtClean="0"/>
              <a:t>) </a:t>
            </a:r>
            <a:r>
              <a:rPr lang="en-US" sz="2000" dirty="0" smtClean="0">
                <a:solidFill>
                  <a:srgbClr val="8EB4E3"/>
                </a:solidFill>
              </a:rPr>
              <a:t>– </a:t>
            </a:r>
            <a:r>
              <a:rPr lang="en-US" sz="2000" dirty="0" smtClean="0">
                <a:solidFill>
                  <a:schemeClr val="accent3">
                    <a:lumMod val="60000"/>
                    <a:lumOff val="40000"/>
                  </a:schemeClr>
                </a:solidFill>
              </a:rPr>
              <a:t>addition </a:t>
            </a:r>
            <a:r>
              <a:rPr lang="en-US" sz="2000" dirty="0">
                <a:solidFill>
                  <a:schemeClr val="accent3">
                    <a:lumMod val="60000"/>
                    <a:lumOff val="40000"/>
                  </a:schemeClr>
                </a:solidFill>
              </a:rPr>
              <a:t>of CO</a:t>
            </a:r>
            <a:r>
              <a:rPr lang="en-US" sz="2000" baseline="-25000" dirty="0">
                <a:solidFill>
                  <a:schemeClr val="accent3">
                    <a:lumMod val="60000"/>
                    <a:lumOff val="40000"/>
                  </a:schemeClr>
                </a:solidFill>
              </a:rPr>
              <a:t>2</a:t>
            </a:r>
            <a:r>
              <a:rPr lang="en-US" sz="2000" dirty="0">
                <a:solidFill>
                  <a:schemeClr val="accent3">
                    <a:lumMod val="60000"/>
                    <a:lumOff val="40000"/>
                  </a:schemeClr>
                </a:solidFill>
              </a:rPr>
              <a:t> to </a:t>
            </a:r>
            <a:r>
              <a:rPr lang="en-US" sz="2000" dirty="0" err="1">
                <a:solidFill>
                  <a:schemeClr val="accent3">
                    <a:lumMod val="60000"/>
                    <a:lumOff val="40000"/>
                  </a:schemeClr>
                </a:solidFill>
              </a:rPr>
              <a:t>RuBP</a:t>
            </a:r>
            <a:r>
              <a:rPr lang="en-US" sz="2000" dirty="0">
                <a:solidFill>
                  <a:schemeClr val="accent3">
                    <a:lumMod val="60000"/>
                    <a:lumOff val="40000"/>
                  </a:schemeClr>
                </a:solidFill>
              </a:rPr>
              <a:t> (catalyzed by </a:t>
            </a:r>
            <a:r>
              <a:rPr lang="en-US" sz="2000" dirty="0" err="1">
                <a:solidFill>
                  <a:schemeClr val="accent3">
                    <a:lumMod val="60000"/>
                    <a:lumOff val="40000"/>
                  </a:schemeClr>
                </a:solidFill>
              </a:rPr>
              <a:t>RuBisCO</a:t>
            </a:r>
            <a:r>
              <a:rPr lang="en-US" sz="2000" dirty="0">
                <a:solidFill>
                  <a:schemeClr val="accent3">
                    <a:lumMod val="60000"/>
                    <a:lumOff val="40000"/>
                  </a:schemeClr>
                </a:solidFill>
              </a:rPr>
              <a:t>). Addition of ATP and NADPH </a:t>
            </a:r>
            <a:r>
              <a:rPr lang="en-US" sz="2000" dirty="0">
                <a:solidFill>
                  <a:schemeClr val="accent3">
                    <a:lumMod val="60000"/>
                    <a:lumOff val="40000"/>
                  </a:schemeClr>
                </a:solidFill>
                <a:sym typeface="Wingdings" charset="0"/>
              </a:rPr>
              <a:t> triose </a:t>
            </a:r>
            <a:r>
              <a:rPr lang="en-US" sz="2000" dirty="0" smtClean="0">
                <a:solidFill>
                  <a:schemeClr val="accent3">
                    <a:lumMod val="60000"/>
                    <a:lumOff val="40000"/>
                  </a:schemeClr>
                </a:solidFill>
                <a:sym typeface="Wingdings" charset="0"/>
              </a:rPr>
              <a:t>phosphate</a:t>
            </a:r>
          </a:p>
          <a:p>
            <a:pPr eaLnBrk="1" hangingPunct="1"/>
            <a:r>
              <a:rPr lang="en-US" sz="2000" dirty="0" smtClean="0">
                <a:sym typeface="Wingdings" charset="0"/>
              </a:rPr>
              <a:t>Electron Transport Rate (</a:t>
            </a:r>
            <a:r>
              <a:rPr lang="en-US" sz="2000" dirty="0" err="1" smtClean="0">
                <a:sym typeface="Wingdings" charset="0"/>
              </a:rPr>
              <a:t>J</a:t>
            </a:r>
            <a:r>
              <a:rPr lang="en-US" sz="2000" baseline="-25000" dirty="0" err="1" smtClean="0">
                <a:sym typeface="Wingdings" charset="0"/>
              </a:rPr>
              <a:t>max</a:t>
            </a:r>
            <a:r>
              <a:rPr lang="en-US" sz="2000" dirty="0" smtClean="0">
                <a:sym typeface="Wingdings" charset="0"/>
              </a:rPr>
              <a:t>) </a:t>
            </a:r>
            <a:r>
              <a:rPr lang="en-US" sz="2000" dirty="0" smtClean="0">
                <a:solidFill>
                  <a:schemeClr val="bg2">
                    <a:lumMod val="40000"/>
                    <a:lumOff val="60000"/>
                  </a:schemeClr>
                </a:solidFill>
                <a:sym typeface="Wingdings" charset="0"/>
              </a:rPr>
              <a:t>– necessary for the regeneration of </a:t>
            </a:r>
            <a:r>
              <a:rPr lang="en-US" sz="2000" dirty="0" err="1" smtClean="0">
                <a:solidFill>
                  <a:schemeClr val="bg2">
                    <a:lumMod val="40000"/>
                    <a:lumOff val="60000"/>
                  </a:schemeClr>
                </a:solidFill>
                <a:sym typeface="Wingdings" charset="0"/>
              </a:rPr>
              <a:t>RuBP</a:t>
            </a:r>
            <a:r>
              <a:rPr lang="en-US" sz="2000" dirty="0" smtClean="0">
                <a:solidFill>
                  <a:schemeClr val="bg2">
                    <a:lumMod val="40000"/>
                    <a:lumOff val="60000"/>
                  </a:schemeClr>
                </a:solidFill>
                <a:sym typeface="Wingdings" charset="0"/>
              </a:rPr>
              <a:t> to continue the cycle</a:t>
            </a:r>
            <a:endParaRPr lang="en-US" sz="2000" dirty="0">
              <a:solidFill>
                <a:schemeClr val="bg2">
                  <a:lumMod val="40000"/>
                  <a:lumOff val="60000"/>
                </a:schemeClr>
              </a:solidFill>
            </a:endParaRPr>
          </a:p>
        </p:txBody>
      </p:sp>
      <p:grpSp>
        <p:nvGrpSpPr>
          <p:cNvPr id="6" name="Group 27"/>
          <p:cNvGrpSpPr/>
          <p:nvPr/>
        </p:nvGrpSpPr>
        <p:grpSpPr>
          <a:xfrm>
            <a:off x="115925" y="894872"/>
            <a:ext cx="4438650" cy="4372540"/>
            <a:chOff x="228601" y="617170"/>
            <a:chExt cx="4438650" cy="4372540"/>
          </a:xfrm>
        </p:grpSpPr>
        <p:pic>
          <p:nvPicPr>
            <p:cNvPr id="3" name="Picture 1047" descr="CalvinCycle_notr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658576"/>
              <a:ext cx="4438650" cy="4331134"/>
            </a:xfrm>
            <a:prstGeom prst="rect">
              <a:avLst/>
            </a:prstGeom>
            <a:noFill/>
            <a:ln w="38100">
              <a:solidFill>
                <a:schemeClr val="tx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1666469" y="617170"/>
              <a:ext cx="2319525" cy="1886139"/>
            </a:xfrm>
            <a:prstGeom prst="ellipse">
              <a:avLst/>
            </a:prstGeom>
            <a:solidFill>
              <a:srgbClr val="008000">
                <a:alpha val="12000"/>
              </a:srgbClr>
            </a:solidFill>
            <a:ln w="38100" cap="flat" cmpd="sng" algn="ctr">
              <a:solidFill>
                <a:schemeClr val="tx1">
                  <a:lumMod val="8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Oval 6"/>
            <p:cNvSpPr/>
            <p:nvPr/>
          </p:nvSpPr>
          <p:spPr>
            <a:xfrm>
              <a:off x="620676" y="2595674"/>
              <a:ext cx="1691577" cy="1225260"/>
            </a:xfrm>
            <a:prstGeom prst="ellipse">
              <a:avLst/>
            </a:prstGeom>
            <a:solidFill>
              <a:schemeClr val="bg2">
                <a:lumMod val="40000"/>
                <a:lumOff val="60000"/>
                <a:alpha val="35000"/>
              </a:schemeClr>
            </a:solidFill>
            <a:ln w="38100" cmpd="sng">
              <a:solidFill>
                <a:schemeClr val="tx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bg2"/>
                  </a:solidFill>
                </a:ln>
              </a:endParaRPr>
            </a:p>
          </p:txBody>
        </p:sp>
      </p:grpSp>
      <p:sp>
        <p:nvSpPr>
          <p:cNvPr id="28" name="TextBox 27"/>
          <p:cNvSpPr txBox="1"/>
          <p:nvPr/>
        </p:nvSpPr>
        <p:spPr>
          <a:xfrm>
            <a:off x="181972" y="191168"/>
            <a:ext cx="8709841" cy="569387"/>
          </a:xfrm>
          <a:prstGeom prst="rect">
            <a:avLst/>
          </a:prstGeom>
          <a:solidFill>
            <a:schemeClr val="bg1">
              <a:alpha val="70000"/>
            </a:schemeClr>
          </a:solidFill>
        </p:spPr>
        <p:txBody>
          <a:bodyPr wrap="square" rtlCol="0">
            <a:spAutoFit/>
          </a:bodyPr>
          <a:lstStyle/>
          <a:p>
            <a:r>
              <a:rPr lang="en-US" sz="3100" dirty="0" smtClean="0"/>
              <a:t>..because chemical reactions vary with temperature</a:t>
            </a:r>
            <a:endParaRPr lang="en-US" sz="3100" dirty="0"/>
          </a:p>
        </p:txBody>
      </p:sp>
      <p:pic>
        <p:nvPicPr>
          <p:cNvPr id="29" name="Picture 28" descr="WCW_5_17_30C_REP2_Vcmax_and_Jma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174" y="936278"/>
            <a:ext cx="4334190" cy="4334190"/>
          </a:xfrm>
          <a:prstGeom prst="rect">
            <a:avLst/>
          </a:prstGeom>
          <a:ln w="38100">
            <a:solidFill>
              <a:schemeClr val="tx1">
                <a:lumMod val="85000"/>
              </a:schemeClr>
            </a:solidFill>
          </a:ln>
        </p:spPr>
      </p:pic>
      <p:sp>
        <p:nvSpPr>
          <p:cNvPr id="31" name="Rectangle 30"/>
          <p:cNvSpPr/>
          <p:nvPr/>
        </p:nvSpPr>
        <p:spPr>
          <a:xfrm>
            <a:off x="5207046" y="975057"/>
            <a:ext cx="3708354" cy="1778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48" descr="An_eq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307" y="843421"/>
            <a:ext cx="2987165" cy="48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6820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16</a:t>
            </a:fld>
            <a:endParaRPr lang="en-US"/>
          </a:p>
        </p:txBody>
      </p:sp>
      <p:sp>
        <p:nvSpPr>
          <p:cNvPr id="3" name="TextBox 2"/>
          <p:cNvSpPr txBox="1"/>
          <p:nvPr/>
        </p:nvSpPr>
        <p:spPr>
          <a:xfrm>
            <a:off x="167459" y="83627"/>
            <a:ext cx="8819547" cy="1077218"/>
          </a:xfrm>
          <a:prstGeom prst="rect">
            <a:avLst/>
          </a:prstGeom>
          <a:solidFill>
            <a:schemeClr val="bg1">
              <a:alpha val="70000"/>
            </a:schemeClr>
          </a:solidFill>
        </p:spPr>
        <p:txBody>
          <a:bodyPr wrap="square" rtlCol="0">
            <a:spAutoFit/>
          </a:bodyPr>
          <a:lstStyle/>
          <a:p>
            <a:r>
              <a:rPr lang="en-US" sz="3200" dirty="0" smtClean="0"/>
              <a:t>Plant metabolic rates (</a:t>
            </a:r>
            <a:r>
              <a:rPr lang="en-US" sz="3200" i="1" dirty="0" err="1" smtClean="0"/>
              <a:t>V</a:t>
            </a:r>
            <a:r>
              <a:rPr lang="en-US" sz="3200" baseline="-25000" dirty="0" err="1" smtClean="0"/>
              <a:t>cmax</a:t>
            </a:r>
            <a:r>
              <a:rPr lang="en-US" sz="3200" dirty="0" smtClean="0"/>
              <a:t>, </a:t>
            </a:r>
            <a:r>
              <a:rPr lang="en-US" sz="3200" i="1" dirty="0" err="1" smtClean="0"/>
              <a:t>J</a:t>
            </a:r>
            <a:r>
              <a:rPr lang="en-US" sz="3200" baseline="-25000" dirty="0" err="1" smtClean="0"/>
              <a:t>max</a:t>
            </a:r>
            <a:r>
              <a:rPr lang="en-US" sz="3200" dirty="0" smtClean="0"/>
              <a:t>) have strong temperature sensitivities….</a:t>
            </a:r>
            <a:endParaRPr lang="en-US" sz="3200" dirty="0"/>
          </a:p>
        </p:txBody>
      </p:sp>
      <p:pic>
        <p:nvPicPr>
          <p:cNvPr id="5" name="Picture 4" descr="Vcmax_Temp_Sensitiv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908" y="1291685"/>
            <a:ext cx="5429790" cy="5429790"/>
          </a:xfrm>
          <a:prstGeom prst="rect">
            <a:avLst/>
          </a:prstGeom>
          <a:ln w="38100">
            <a:solidFill>
              <a:schemeClr val="tx1">
                <a:lumMod val="85000"/>
              </a:schemeClr>
            </a:solidFill>
          </a:ln>
        </p:spPr>
      </p:pic>
    </p:spTree>
    <p:extLst>
      <p:ext uri="{BB962C8B-B14F-4D97-AF65-F5344CB8AC3E}">
        <p14:creationId xmlns:p14="http://schemas.microsoft.com/office/powerpoint/2010/main" val="38186392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17</a:t>
            </a:fld>
            <a:endParaRPr lang="en-US"/>
          </a:p>
        </p:txBody>
      </p:sp>
      <p:sp>
        <p:nvSpPr>
          <p:cNvPr id="3" name="TextBox 2"/>
          <p:cNvSpPr txBox="1"/>
          <p:nvPr/>
        </p:nvSpPr>
        <p:spPr>
          <a:xfrm>
            <a:off x="167459" y="69612"/>
            <a:ext cx="8819547" cy="1077218"/>
          </a:xfrm>
          <a:prstGeom prst="rect">
            <a:avLst/>
          </a:prstGeom>
          <a:noFill/>
        </p:spPr>
        <p:txBody>
          <a:bodyPr wrap="square" rtlCol="0">
            <a:spAutoFit/>
          </a:bodyPr>
          <a:lstStyle/>
          <a:p>
            <a:r>
              <a:rPr lang="en-US" sz="3200" dirty="0" smtClean="0"/>
              <a:t>…and spectroscopy reflects the variation in metabolism and it’s sensitivity to temperature:</a:t>
            </a:r>
            <a:endParaRPr lang="en-US" sz="3200" dirty="0"/>
          </a:p>
        </p:txBody>
      </p:sp>
      <p:pic>
        <p:nvPicPr>
          <p:cNvPr id="5" name="Picture 4" descr="PLS_OBS_PRED_N_LMA_Vmax_Jma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580" y="1326435"/>
            <a:ext cx="5966197" cy="5345553"/>
          </a:xfrm>
          <a:prstGeom prst="rect">
            <a:avLst/>
          </a:prstGeom>
          <a:ln w="38100">
            <a:solidFill>
              <a:schemeClr val="tx1"/>
            </a:solidFill>
          </a:ln>
        </p:spPr>
      </p:pic>
      <p:pic>
        <p:nvPicPr>
          <p:cNvPr id="6" name="Picture 8" descr="GROUPED_SUMMARY_BOXPLOT_R_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31" y="1326436"/>
            <a:ext cx="1999974" cy="534555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2127250" y="3381375"/>
            <a:ext cx="1063625" cy="682625"/>
          </a:xfrm>
          <a:prstGeom prst="rightArrow">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767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18</a:t>
            </a:fld>
            <a:endParaRPr lang="en-US"/>
          </a:p>
        </p:txBody>
      </p:sp>
      <p:sp>
        <p:nvSpPr>
          <p:cNvPr id="3" name="TextBox 2"/>
          <p:cNvSpPr txBox="1"/>
          <p:nvPr/>
        </p:nvSpPr>
        <p:spPr>
          <a:xfrm>
            <a:off x="167459" y="133112"/>
            <a:ext cx="4404541" cy="2062103"/>
          </a:xfrm>
          <a:prstGeom prst="rect">
            <a:avLst/>
          </a:prstGeom>
          <a:noFill/>
        </p:spPr>
        <p:txBody>
          <a:bodyPr wrap="square" rtlCol="0">
            <a:spAutoFit/>
          </a:bodyPr>
          <a:lstStyle/>
          <a:p>
            <a:r>
              <a:rPr lang="en-US" sz="3200" dirty="0" smtClean="0"/>
              <a:t>….if we know leaf </a:t>
            </a:r>
            <a:r>
              <a:rPr lang="en-US" sz="3200" dirty="0" smtClean="0"/>
              <a:t>/ canopy </a:t>
            </a:r>
            <a:r>
              <a:rPr lang="en-US" sz="3200" dirty="0" smtClean="0"/>
              <a:t>temperature, </a:t>
            </a:r>
            <a:r>
              <a:rPr lang="en-US" sz="3200" dirty="0" smtClean="0"/>
              <a:t>we can detect differences in plant </a:t>
            </a:r>
            <a:r>
              <a:rPr lang="en-US" sz="3200" dirty="0" smtClean="0"/>
              <a:t>metabolism.</a:t>
            </a:r>
            <a:endParaRPr lang="en-US" sz="3200" dirty="0"/>
          </a:p>
        </p:txBody>
      </p:sp>
      <p:pic>
        <p:nvPicPr>
          <p:cNvPr id="5" name="Picture 4" descr="PLSR_RESULTS_v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568" y="81374"/>
            <a:ext cx="3987463" cy="6640101"/>
          </a:xfrm>
          <a:prstGeom prst="rect">
            <a:avLst/>
          </a:prstGeom>
          <a:ln w="38100">
            <a:solidFill>
              <a:schemeClr val="tx1">
                <a:lumMod val="65000"/>
                <a:lumOff val="35000"/>
              </a:schemeClr>
            </a:solidFill>
          </a:ln>
          <a:effectLst>
            <a:outerShdw blurRad="50800" dist="38100" dir="2700000" algn="tl" rotWithShape="0">
              <a:srgbClr val="000000">
                <a:alpha val="43000"/>
              </a:srgbClr>
            </a:outerShdw>
          </a:effectLst>
        </p:spPr>
      </p:pic>
      <p:pic>
        <p:nvPicPr>
          <p:cNvPr id="6" name="Picture 5" descr="Biotron_Spect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59" y="2785612"/>
            <a:ext cx="4404541" cy="3935863"/>
          </a:xfrm>
          <a:prstGeom prst="rect">
            <a:avLst/>
          </a:prstGeom>
        </p:spPr>
      </p:pic>
      <p:sp>
        <p:nvSpPr>
          <p:cNvPr id="4" name="Right Arrow 3"/>
          <p:cNvSpPr/>
          <p:nvPr/>
        </p:nvSpPr>
        <p:spPr>
          <a:xfrm>
            <a:off x="4572000" y="2929467"/>
            <a:ext cx="1066800" cy="863600"/>
          </a:xfrm>
          <a:prstGeom prst="rightArrow">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168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VIRIS_MAP_updat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59" y="205682"/>
            <a:ext cx="4333520" cy="3104454"/>
          </a:xfrm>
          <a:prstGeom prst="rect">
            <a:avLst/>
          </a:prstGeom>
          <a:ln w="28575">
            <a:solidFill>
              <a:schemeClr val="tx1">
                <a:lumMod val="75000"/>
                <a:lumOff val="25000"/>
              </a:schemeClr>
            </a:solidFill>
          </a:ln>
          <a:effectLst>
            <a:outerShdw blurRad="139700" dist="203200" dir="3000000" sx="101000" sy="101000" algn="tl" rotWithShape="0">
              <a:srgbClr val="000000"/>
            </a:outerShdw>
          </a:effectLst>
        </p:spPr>
      </p:pic>
      <p:pic>
        <p:nvPicPr>
          <p:cNvPr id="24578" name="Picture 2" descr="D:\Aditya\_Project\Presentations\HySPIRI_2011\Graphics\BHI_pri.png"/>
          <p:cNvPicPr>
            <a:picLocks noChangeAspect="1" noChangeArrowheads="1"/>
          </p:cNvPicPr>
          <p:nvPr/>
        </p:nvPicPr>
        <p:blipFill>
          <a:blip r:embed="rId4" cstate="print"/>
          <a:srcRect l="5320" t="20486" r="5548" b="18792"/>
          <a:stretch>
            <a:fillRect/>
          </a:stretch>
        </p:blipFill>
        <p:spPr bwMode="auto">
          <a:xfrm>
            <a:off x="4625422" y="140015"/>
            <a:ext cx="4361584" cy="3170121"/>
          </a:xfrm>
          <a:prstGeom prst="rect">
            <a:avLst/>
          </a:prstGeom>
          <a:noFill/>
        </p:spPr>
      </p:pic>
      <p:sp>
        <p:nvSpPr>
          <p:cNvPr id="2" name="Slide Number Placeholder 1"/>
          <p:cNvSpPr>
            <a:spLocks noGrp="1"/>
          </p:cNvSpPr>
          <p:nvPr>
            <p:ph type="sldNum" sz="quarter" idx="12"/>
          </p:nvPr>
        </p:nvSpPr>
        <p:spPr/>
        <p:txBody>
          <a:bodyPr/>
          <a:lstStyle/>
          <a:p>
            <a:fld id="{0FB56013-B943-42BA-886F-6F9D4EB85E9D}" type="slidenum">
              <a:rPr lang="en-US" smtClean="0"/>
              <a:pPr/>
              <a:t>19</a:t>
            </a:fld>
            <a:endParaRPr lang="en-US"/>
          </a:p>
        </p:txBody>
      </p:sp>
      <p:sp>
        <p:nvSpPr>
          <p:cNvPr id="3" name="TextBox 2"/>
          <p:cNvSpPr txBox="1"/>
          <p:nvPr/>
        </p:nvSpPr>
        <p:spPr>
          <a:xfrm>
            <a:off x="167459" y="205682"/>
            <a:ext cx="8747941" cy="584776"/>
          </a:xfrm>
          <a:prstGeom prst="rect">
            <a:avLst/>
          </a:prstGeom>
          <a:solidFill>
            <a:schemeClr val="bg1">
              <a:alpha val="70000"/>
            </a:schemeClr>
          </a:solidFill>
        </p:spPr>
        <p:txBody>
          <a:bodyPr wrap="square" rtlCol="0">
            <a:spAutoFit/>
          </a:bodyPr>
          <a:lstStyle/>
          <a:p>
            <a:r>
              <a:rPr lang="en-US" sz="3200" dirty="0" smtClean="0"/>
              <a:t>The implications of this are significant.</a:t>
            </a:r>
            <a:endParaRPr lang="en-US" sz="3200" dirty="0"/>
          </a:p>
        </p:txBody>
      </p:sp>
      <p:sp>
        <p:nvSpPr>
          <p:cNvPr id="8" name="Rectangle 7"/>
          <p:cNvSpPr/>
          <p:nvPr/>
        </p:nvSpPr>
        <p:spPr>
          <a:xfrm>
            <a:off x="4713470" y="3906767"/>
            <a:ext cx="3809710" cy="2749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Barraboo</a:t>
            </a:r>
            <a:r>
              <a:rPr lang="en-US" dirty="0" smtClean="0"/>
              <a:t> Hills</a:t>
            </a:r>
            <a:endParaRPr lang="en-US" dirty="0"/>
          </a:p>
        </p:txBody>
      </p:sp>
      <p:pic>
        <p:nvPicPr>
          <p:cNvPr id="11" name="Picture 3" descr="D:\Aditya\_Project\Presentations\HySPIRI_2011\Graphics\Baraboo_PRI.png"/>
          <p:cNvPicPr>
            <a:picLocks noChangeAspect="1" noChangeArrowheads="1"/>
          </p:cNvPicPr>
          <p:nvPr/>
        </p:nvPicPr>
        <p:blipFill>
          <a:blip r:embed="rId5" cstate="print"/>
          <a:srcRect l="41666" t="46970" r="41756" b="41758"/>
          <a:stretch>
            <a:fillRect/>
          </a:stretch>
        </p:blipFill>
        <p:spPr bwMode="auto">
          <a:xfrm>
            <a:off x="4632399" y="3592621"/>
            <a:ext cx="4370085" cy="3170121"/>
          </a:xfrm>
          <a:prstGeom prst="rect">
            <a:avLst/>
          </a:prstGeom>
          <a:noFill/>
        </p:spPr>
      </p:pic>
      <p:pic>
        <p:nvPicPr>
          <p:cNvPr id="13" name="Picture 2" descr="D:\Aditya\_Project\Presentations\HySPIRI_2011\Graphics\Madison_PRI.png"/>
          <p:cNvPicPr>
            <a:picLocks noChangeAspect="1" noChangeArrowheads="1"/>
          </p:cNvPicPr>
          <p:nvPr/>
        </p:nvPicPr>
        <p:blipFill>
          <a:blip r:embed="rId6" cstate="print"/>
          <a:srcRect l="26379" t="64200" r="23070" b="2637"/>
          <a:stretch>
            <a:fillRect/>
          </a:stretch>
        </p:blipFill>
        <p:spPr bwMode="auto">
          <a:xfrm>
            <a:off x="123917" y="3571388"/>
            <a:ext cx="4377062" cy="3182235"/>
          </a:xfrm>
          <a:prstGeom prst="rect">
            <a:avLst/>
          </a:prstGeom>
          <a:noFill/>
        </p:spPr>
      </p:pic>
      <p:sp>
        <p:nvSpPr>
          <p:cNvPr id="14" name="TextBox 13"/>
          <p:cNvSpPr txBox="1"/>
          <p:nvPr/>
        </p:nvSpPr>
        <p:spPr>
          <a:xfrm>
            <a:off x="4713470" y="2822942"/>
            <a:ext cx="4201929" cy="400110"/>
          </a:xfrm>
          <a:prstGeom prst="rect">
            <a:avLst/>
          </a:prstGeom>
          <a:solidFill>
            <a:schemeClr val="bg1">
              <a:alpha val="70000"/>
            </a:schemeClr>
          </a:solidFill>
        </p:spPr>
        <p:txBody>
          <a:bodyPr wrap="square" rtlCol="0">
            <a:spAutoFit/>
          </a:bodyPr>
          <a:lstStyle/>
          <a:p>
            <a:r>
              <a:rPr lang="en-US" sz="2000" b="1" dirty="0" smtClean="0"/>
              <a:t>Blackhawk Island</a:t>
            </a:r>
            <a:endParaRPr lang="en-US" sz="2000" b="1" dirty="0"/>
          </a:p>
        </p:txBody>
      </p:sp>
      <p:sp>
        <p:nvSpPr>
          <p:cNvPr id="15" name="TextBox 14"/>
          <p:cNvSpPr txBox="1"/>
          <p:nvPr/>
        </p:nvSpPr>
        <p:spPr>
          <a:xfrm>
            <a:off x="4713470" y="6256138"/>
            <a:ext cx="4201929" cy="400110"/>
          </a:xfrm>
          <a:prstGeom prst="rect">
            <a:avLst/>
          </a:prstGeom>
          <a:solidFill>
            <a:schemeClr val="bg1">
              <a:alpha val="70000"/>
            </a:schemeClr>
          </a:solidFill>
        </p:spPr>
        <p:txBody>
          <a:bodyPr wrap="square" rtlCol="0">
            <a:spAutoFit/>
          </a:bodyPr>
          <a:lstStyle/>
          <a:p>
            <a:r>
              <a:rPr lang="en-US" sz="2000" b="1" dirty="0" smtClean="0"/>
              <a:t>Baraboo Hills</a:t>
            </a:r>
            <a:endParaRPr lang="en-US" sz="2000" b="1" dirty="0"/>
          </a:p>
        </p:txBody>
      </p:sp>
      <p:sp>
        <p:nvSpPr>
          <p:cNvPr id="16" name="TextBox 15"/>
          <p:cNvSpPr txBox="1"/>
          <p:nvPr/>
        </p:nvSpPr>
        <p:spPr>
          <a:xfrm>
            <a:off x="196487" y="6270652"/>
            <a:ext cx="4201929" cy="400110"/>
          </a:xfrm>
          <a:prstGeom prst="rect">
            <a:avLst/>
          </a:prstGeom>
          <a:solidFill>
            <a:schemeClr val="bg1">
              <a:alpha val="70000"/>
            </a:schemeClr>
          </a:solidFill>
        </p:spPr>
        <p:txBody>
          <a:bodyPr wrap="square" rtlCol="0">
            <a:spAutoFit/>
          </a:bodyPr>
          <a:lstStyle/>
          <a:p>
            <a:r>
              <a:rPr lang="en-US" sz="2000" b="1" dirty="0" smtClean="0"/>
              <a:t>Madison, Wisconsin</a:t>
            </a:r>
            <a:endParaRPr lang="en-US" sz="2000" b="1" dirty="0"/>
          </a:p>
        </p:txBody>
      </p:sp>
    </p:spTree>
    <p:extLst>
      <p:ext uri="{BB962C8B-B14F-4D97-AF65-F5344CB8AC3E}">
        <p14:creationId xmlns:p14="http://schemas.microsoft.com/office/powerpoint/2010/main" val="30149235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B56013-B943-42BA-886F-6F9D4EB85E9D}" type="slidenum">
              <a:rPr lang="en-US" smtClean="0"/>
              <a:pPr/>
              <a:t>2</a:t>
            </a:fld>
            <a:endParaRPr lang="en-US"/>
          </a:p>
        </p:txBody>
      </p:sp>
      <p:pic>
        <p:nvPicPr>
          <p:cNvPr id="6" name="Picture 5"/>
          <p:cNvPicPr>
            <a:picLocks noChangeAspect="1"/>
          </p:cNvPicPr>
          <p:nvPr/>
        </p:nvPicPr>
        <p:blipFill>
          <a:blip r:embed="rId3" cstate="print"/>
          <a:stretch>
            <a:fillRect/>
          </a:stretch>
        </p:blipFill>
        <p:spPr>
          <a:xfrm>
            <a:off x="457200" y="4785304"/>
            <a:ext cx="2563543" cy="1636723"/>
          </a:xfrm>
          <a:prstGeom prst="rect">
            <a:avLst/>
          </a:prstGeom>
        </p:spPr>
      </p:pic>
      <p:pic>
        <p:nvPicPr>
          <p:cNvPr id="8" name="Picture 7"/>
          <p:cNvPicPr>
            <a:picLocks noChangeAspect="1"/>
          </p:cNvPicPr>
          <p:nvPr/>
        </p:nvPicPr>
        <p:blipFill>
          <a:blip r:embed="rId4" cstate="print"/>
          <a:stretch>
            <a:fillRect/>
          </a:stretch>
        </p:blipFill>
        <p:spPr>
          <a:xfrm>
            <a:off x="457200" y="3088076"/>
            <a:ext cx="2547349" cy="1719461"/>
          </a:xfrm>
          <a:prstGeom prst="rect">
            <a:avLst/>
          </a:prstGeom>
        </p:spPr>
      </p:pic>
      <p:sp>
        <p:nvSpPr>
          <p:cNvPr id="10" name="TextBox 9"/>
          <p:cNvSpPr txBox="1"/>
          <p:nvPr/>
        </p:nvSpPr>
        <p:spPr>
          <a:xfrm>
            <a:off x="3463272" y="857367"/>
            <a:ext cx="4176895" cy="3970318"/>
          </a:xfrm>
          <a:prstGeom prst="rect">
            <a:avLst/>
          </a:prstGeom>
          <a:noFill/>
        </p:spPr>
        <p:txBody>
          <a:bodyPr wrap="none" rtlCol="0">
            <a:spAutoFit/>
          </a:bodyPr>
          <a:lstStyle/>
          <a:p>
            <a:r>
              <a:rPr lang="en-US" sz="2800" dirty="0" smtClean="0"/>
              <a:t>AVIRIS (VIS-NIR-SWIR)</a:t>
            </a:r>
            <a:endParaRPr lang="en-US" sz="2800" dirty="0"/>
          </a:p>
          <a:p>
            <a:pPr marL="457200" indent="-457200">
              <a:buFont typeface="Arial"/>
              <a:buChar char="•"/>
            </a:pPr>
            <a:r>
              <a:rPr lang="en-US" sz="2800" dirty="0" smtClean="0"/>
              <a:t>224 channels</a:t>
            </a:r>
          </a:p>
          <a:p>
            <a:pPr marL="457200" indent="-457200">
              <a:buFont typeface="Arial"/>
              <a:buChar char="•"/>
            </a:pPr>
            <a:r>
              <a:rPr lang="en-US" sz="2800" dirty="0" smtClean="0"/>
              <a:t>380-2500 nm</a:t>
            </a:r>
          </a:p>
          <a:p>
            <a:endParaRPr lang="en-US" sz="2800" dirty="0"/>
          </a:p>
          <a:p>
            <a:endParaRPr lang="en-US" sz="2800" dirty="0"/>
          </a:p>
          <a:p>
            <a:r>
              <a:rPr lang="en-US" sz="2800" dirty="0" smtClean="0"/>
              <a:t>MASTER (Thermal Infrared)</a:t>
            </a:r>
            <a:endParaRPr lang="en-US" sz="2800" dirty="0"/>
          </a:p>
          <a:p>
            <a:pPr marL="457200" indent="-457200">
              <a:buFont typeface="Arial"/>
              <a:buChar char="•"/>
            </a:pPr>
            <a:r>
              <a:rPr lang="en-US" sz="2800" dirty="0" smtClean="0"/>
              <a:t>50 channels</a:t>
            </a:r>
          </a:p>
          <a:p>
            <a:pPr marL="457200" indent="-457200">
              <a:buFont typeface="Arial"/>
              <a:buChar char="•"/>
            </a:pPr>
            <a:r>
              <a:rPr lang="en-US" sz="2800" dirty="0" smtClean="0"/>
              <a:t>0.4-13 </a:t>
            </a:r>
            <a:r>
              <a:rPr lang="en-US" sz="2800" dirty="0" err="1" smtClean="0"/>
              <a:t>μm</a:t>
            </a:r>
            <a:endParaRPr lang="en-US" sz="2800" dirty="0" smtClean="0"/>
          </a:p>
          <a:p>
            <a:endParaRPr lang="en-US" sz="2800" dirty="0"/>
          </a:p>
        </p:txBody>
      </p:sp>
      <p:pic>
        <p:nvPicPr>
          <p:cNvPr id="11" name="Picture 10"/>
          <p:cNvPicPr>
            <a:picLocks noChangeAspect="1"/>
          </p:cNvPicPr>
          <p:nvPr/>
        </p:nvPicPr>
        <p:blipFill>
          <a:blip r:embed="rId5" cstate="print"/>
          <a:stretch>
            <a:fillRect/>
          </a:stretch>
        </p:blipFill>
        <p:spPr>
          <a:xfrm>
            <a:off x="457200" y="1036590"/>
            <a:ext cx="2547349" cy="1885038"/>
          </a:xfrm>
          <a:prstGeom prst="rect">
            <a:avLst/>
          </a:prstGeom>
        </p:spPr>
      </p:pic>
      <p:sp>
        <p:nvSpPr>
          <p:cNvPr id="12" name="TextBox 11"/>
          <p:cNvSpPr txBox="1"/>
          <p:nvPr/>
        </p:nvSpPr>
        <p:spPr>
          <a:xfrm>
            <a:off x="3463272" y="4778908"/>
            <a:ext cx="2210862" cy="1569660"/>
          </a:xfrm>
          <a:prstGeom prst="rect">
            <a:avLst/>
          </a:prstGeom>
          <a:noFill/>
        </p:spPr>
        <p:txBody>
          <a:bodyPr wrap="none" rtlCol="0">
            <a:spAutoFit/>
          </a:bodyPr>
          <a:lstStyle/>
          <a:p>
            <a:r>
              <a:rPr lang="en-US" sz="2400" dirty="0" smtClean="0"/>
              <a:t>VSWIR</a:t>
            </a:r>
          </a:p>
          <a:p>
            <a:pPr marL="342900" indent="-342900">
              <a:buFont typeface="Arial"/>
              <a:buChar char="•"/>
            </a:pPr>
            <a:r>
              <a:rPr lang="en-US" sz="2400" dirty="0" smtClean="0"/>
              <a:t>380-2500 nm</a:t>
            </a:r>
          </a:p>
          <a:p>
            <a:pPr marL="342900" indent="-342900">
              <a:buFont typeface="Arial"/>
              <a:buChar char="•"/>
            </a:pPr>
            <a:r>
              <a:rPr lang="en-US" sz="2400" dirty="0" smtClean="0"/>
              <a:t>60m pixels</a:t>
            </a:r>
          </a:p>
          <a:p>
            <a:pPr marL="342900" indent="-342900">
              <a:buFont typeface="Arial"/>
              <a:buChar char="•"/>
            </a:pPr>
            <a:r>
              <a:rPr lang="en-US" sz="2400" dirty="0" smtClean="0"/>
              <a:t>19-day revisit</a:t>
            </a:r>
            <a:endParaRPr lang="en-US" sz="2400" dirty="0"/>
          </a:p>
        </p:txBody>
      </p:sp>
      <p:sp>
        <p:nvSpPr>
          <p:cNvPr id="13" name="TextBox 12"/>
          <p:cNvSpPr txBox="1"/>
          <p:nvPr/>
        </p:nvSpPr>
        <p:spPr>
          <a:xfrm>
            <a:off x="5879725" y="4799169"/>
            <a:ext cx="2800767" cy="1569660"/>
          </a:xfrm>
          <a:prstGeom prst="rect">
            <a:avLst/>
          </a:prstGeom>
          <a:noFill/>
        </p:spPr>
        <p:txBody>
          <a:bodyPr wrap="none" rtlCol="0">
            <a:spAutoFit/>
          </a:bodyPr>
          <a:lstStyle/>
          <a:p>
            <a:r>
              <a:rPr lang="en-US" sz="2400" dirty="0" smtClean="0"/>
              <a:t>TIR</a:t>
            </a:r>
          </a:p>
          <a:p>
            <a:pPr marL="342900" indent="-342900">
              <a:buFont typeface="Arial"/>
              <a:buChar char="•"/>
            </a:pPr>
            <a:r>
              <a:rPr lang="en-US" sz="2400" dirty="0"/>
              <a:t>4</a:t>
            </a:r>
            <a:r>
              <a:rPr lang="en-US" sz="2400" dirty="0" smtClean="0"/>
              <a:t>-12 </a:t>
            </a:r>
            <a:r>
              <a:rPr lang="en-US" sz="2400" dirty="0" err="1" smtClean="0"/>
              <a:t>μm</a:t>
            </a:r>
            <a:r>
              <a:rPr lang="en-US" sz="2400" dirty="0" smtClean="0"/>
              <a:t> (8 bands)</a:t>
            </a:r>
          </a:p>
          <a:p>
            <a:pPr marL="342900" indent="-342900">
              <a:buFont typeface="Arial"/>
              <a:buChar char="•"/>
            </a:pPr>
            <a:r>
              <a:rPr lang="en-US" sz="2400" dirty="0" smtClean="0"/>
              <a:t>60m pixels</a:t>
            </a:r>
          </a:p>
          <a:p>
            <a:pPr marL="342900" indent="-342900">
              <a:buFont typeface="Arial"/>
              <a:buChar char="•"/>
            </a:pPr>
            <a:r>
              <a:rPr lang="en-US" sz="2400" dirty="0" smtClean="0"/>
              <a:t>5-day revisit</a:t>
            </a:r>
            <a:endParaRPr lang="en-US" sz="2400" dirty="0"/>
          </a:p>
        </p:txBody>
      </p:sp>
      <p:sp>
        <p:nvSpPr>
          <p:cNvPr id="9" name="TextBox 8"/>
          <p:cNvSpPr txBox="1"/>
          <p:nvPr/>
        </p:nvSpPr>
        <p:spPr>
          <a:xfrm>
            <a:off x="167458" y="133112"/>
            <a:ext cx="8735241" cy="584776"/>
          </a:xfrm>
          <a:prstGeom prst="rect">
            <a:avLst/>
          </a:prstGeom>
          <a:solidFill>
            <a:schemeClr val="bg1">
              <a:alpha val="50000"/>
            </a:schemeClr>
          </a:solidFill>
        </p:spPr>
        <p:txBody>
          <a:bodyPr wrap="square" rtlCol="0">
            <a:spAutoFit/>
          </a:bodyPr>
          <a:lstStyle/>
          <a:p>
            <a:r>
              <a:rPr lang="en-US" sz="3200" dirty="0" smtClean="0"/>
              <a:t>AVIRIS, MASTER and </a:t>
            </a:r>
            <a:r>
              <a:rPr lang="en-US" sz="3200" dirty="0" err="1" smtClean="0"/>
              <a:t>HyspIRI</a:t>
            </a:r>
            <a:r>
              <a:rPr lang="en-US" sz="3200" dirty="0" smtClean="0"/>
              <a:t>:</a:t>
            </a:r>
            <a:endParaRPr lang="en-US" sz="3200" dirty="0"/>
          </a:p>
        </p:txBody>
      </p:sp>
    </p:spTree>
    <p:extLst>
      <p:ext uri="{BB962C8B-B14F-4D97-AF65-F5344CB8AC3E}">
        <p14:creationId xmlns:p14="http://schemas.microsoft.com/office/powerpoint/2010/main" val="9997201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srcRect l="2556" t="3267" r="3755" b="2047"/>
          <a:stretch>
            <a:fillRect/>
          </a:stretch>
        </p:blipFill>
        <p:spPr bwMode="auto">
          <a:xfrm>
            <a:off x="3598301" y="3113705"/>
            <a:ext cx="4081289" cy="3527543"/>
          </a:xfrm>
          <a:prstGeom prst="rect">
            <a:avLst/>
          </a:prstGeom>
          <a:noFill/>
          <a:ln w="9525">
            <a:noFill/>
            <a:miter lim="800000"/>
            <a:headEnd/>
            <a:tailEnd/>
          </a:ln>
        </p:spPr>
      </p:pic>
      <p:pic>
        <p:nvPicPr>
          <p:cNvPr id="23559" name="Picture 7" descr="D:\Aditya\_Project\Presentations\HySPIRI_2011\Graphics\BHI_temp.png"/>
          <p:cNvPicPr>
            <a:picLocks noChangeAspect="1" noChangeArrowheads="1"/>
          </p:cNvPicPr>
          <p:nvPr/>
        </p:nvPicPr>
        <p:blipFill>
          <a:blip r:embed="rId4" cstate="print"/>
          <a:srcRect l="21399" t="23579" r="28294" b="24182"/>
          <a:stretch>
            <a:fillRect/>
          </a:stretch>
        </p:blipFill>
        <p:spPr bwMode="auto">
          <a:xfrm>
            <a:off x="5553537" y="133112"/>
            <a:ext cx="3497943" cy="3454400"/>
          </a:xfrm>
          <a:prstGeom prst="rect">
            <a:avLst/>
          </a:prstGeom>
          <a:noFill/>
        </p:spPr>
      </p:pic>
      <p:sp>
        <p:nvSpPr>
          <p:cNvPr id="2" name="Slide Number Placeholder 1"/>
          <p:cNvSpPr>
            <a:spLocks noGrp="1"/>
          </p:cNvSpPr>
          <p:nvPr>
            <p:ph type="sldNum" sz="quarter" idx="12"/>
          </p:nvPr>
        </p:nvSpPr>
        <p:spPr/>
        <p:txBody>
          <a:bodyPr/>
          <a:lstStyle/>
          <a:p>
            <a:fld id="{0FB56013-B943-42BA-886F-6F9D4EB85E9D}" type="slidenum">
              <a:rPr lang="en-US" smtClean="0"/>
              <a:pPr/>
              <a:t>20</a:t>
            </a:fld>
            <a:endParaRPr lang="en-US"/>
          </a:p>
        </p:txBody>
      </p:sp>
      <p:pic>
        <p:nvPicPr>
          <p:cNvPr id="23556" name="Picture 4" descr="D:\Aditya\_Project\Presentations\HySPIRI_2011\Graphics\BHI_img.png"/>
          <p:cNvPicPr>
            <a:picLocks noChangeAspect="1" noChangeArrowheads="1"/>
          </p:cNvPicPr>
          <p:nvPr/>
        </p:nvPicPr>
        <p:blipFill>
          <a:blip r:embed="rId5" cstate="print"/>
          <a:srcRect/>
          <a:stretch>
            <a:fillRect/>
          </a:stretch>
        </p:blipFill>
        <p:spPr bwMode="auto">
          <a:xfrm>
            <a:off x="138431" y="3368675"/>
            <a:ext cx="3200400" cy="3352800"/>
          </a:xfrm>
          <a:prstGeom prst="rect">
            <a:avLst/>
          </a:prstGeom>
          <a:noFill/>
        </p:spPr>
      </p:pic>
      <p:pic>
        <p:nvPicPr>
          <p:cNvPr id="9" name="Picture 2" descr="D:\Aditya\_Project\Presentations\HySPIRI_2011\Graphics\BlackHawk_WI.gif"/>
          <p:cNvPicPr>
            <a:picLocks noChangeAspect="1" noChangeArrowheads="1"/>
          </p:cNvPicPr>
          <p:nvPr/>
        </p:nvPicPr>
        <p:blipFill>
          <a:blip r:embed="rId6" cstate="print"/>
          <a:srcRect/>
          <a:stretch>
            <a:fillRect/>
          </a:stretch>
        </p:blipFill>
        <p:spPr bwMode="auto">
          <a:xfrm>
            <a:off x="7562850" y="5142684"/>
            <a:ext cx="1479550" cy="1578791"/>
          </a:xfrm>
          <a:prstGeom prst="rect">
            <a:avLst/>
          </a:prstGeom>
          <a:noFill/>
          <a:effectLst>
            <a:outerShdw blurRad="50800" dist="50800" dir="5400000" sx="107000" sy="107000" algn="ctr" rotWithShape="0">
              <a:srgbClr val="000000">
                <a:alpha val="97000"/>
              </a:srgbClr>
            </a:outerShdw>
          </a:effectLst>
        </p:spPr>
      </p:pic>
      <p:sp>
        <p:nvSpPr>
          <p:cNvPr id="14" name="TextBox 13"/>
          <p:cNvSpPr txBox="1"/>
          <p:nvPr/>
        </p:nvSpPr>
        <p:spPr>
          <a:xfrm>
            <a:off x="203200" y="6241138"/>
            <a:ext cx="2423886" cy="400110"/>
          </a:xfrm>
          <a:prstGeom prst="rect">
            <a:avLst/>
          </a:prstGeom>
          <a:solidFill>
            <a:schemeClr val="bg1">
              <a:alpha val="70000"/>
            </a:schemeClr>
          </a:solidFill>
        </p:spPr>
        <p:txBody>
          <a:bodyPr wrap="square" rtlCol="0">
            <a:spAutoFit/>
          </a:bodyPr>
          <a:lstStyle/>
          <a:p>
            <a:r>
              <a:rPr lang="en-US" sz="2000" b="1" dirty="0" smtClean="0"/>
              <a:t>Blackhawk Is. AVIRIS</a:t>
            </a:r>
            <a:endParaRPr lang="en-US" sz="2000" b="1" dirty="0"/>
          </a:p>
        </p:txBody>
      </p:sp>
      <p:sp>
        <p:nvSpPr>
          <p:cNvPr id="15" name="TextBox 14"/>
          <p:cNvSpPr txBox="1"/>
          <p:nvPr/>
        </p:nvSpPr>
        <p:spPr>
          <a:xfrm>
            <a:off x="6328251" y="3109661"/>
            <a:ext cx="2663348" cy="400110"/>
          </a:xfrm>
          <a:prstGeom prst="rect">
            <a:avLst/>
          </a:prstGeom>
          <a:solidFill>
            <a:schemeClr val="bg1">
              <a:alpha val="70000"/>
            </a:schemeClr>
          </a:solidFill>
        </p:spPr>
        <p:txBody>
          <a:bodyPr wrap="square" rtlCol="0">
            <a:spAutoFit/>
          </a:bodyPr>
          <a:lstStyle/>
          <a:p>
            <a:r>
              <a:rPr lang="en-US" sz="2000" b="1" dirty="0" smtClean="0"/>
              <a:t>Blackhawk Is. MASTER</a:t>
            </a:r>
            <a:endParaRPr lang="en-US" sz="2000" b="1" dirty="0"/>
          </a:p>
        </p:txBody>
      </p:sp>
      <p:pic>
        <p:nvPicPr>
          <p:cNvPr id="23560" name="Picture 8" descr="D:\Aditya\_Project\Presentations\HySPIRI_2011\Graphics\BHI_pri.png"/>
          <p:cNvPicPr>
            <a:picLocks noChangeAspect="1" noChangeArrowheads="1"/>
          </p:cNvPicPr>
          <p:nvPr/>
        </p:nvPicPr>
        <p:blipFill>
          <a:blip r:embed="rId7" cstate="print"/>
          <a:srcRect l="4616" t="5573" r="4589" b="5796"/>
          <a:stretch>
            <a:fillRect/>
          </a:stretch>
        </p:blipFill>
        <p:spPr bwMode="auto">
          <a:xfrm>
            <a:off x="141532" y="133112"/>
            <a:ext cx="3200400" cy="3333117"/>
          </a:xfrm>
          <a:prstGeom prst="rect">
            <a:avLst/>
          </a:prstGeom>
          <a:noFill/>
        </p:spPr>
      </p:pic>
      <p:sp>
        <p:nvSpPr>
          <p:cNvPr id="17" name="TextBox 16"/>
          <p:cNvSpPr txBox="1"/>
          <p:nvPr/>
        </p:nvSpPr>
        <p:spPr>
          <a:xfrm>
            <a:off x="225514" y="2993549"/>
            <a:ext cx="2416600" cy="400110"/>
          </a:xfrm>
          <a:prstGeom prst="rect">
            <a:avLst/>
          </a:prstGeom>
          <a:solidFill>
            <a:schemeClr val="bg1">
              <a:alpha val="70000"/>
            </a:schemeClr>
          </a:solidFill>
        </p:spPr>
        <p:txBody>
          <a:bodyPr wrap="square" rtlCol="0">
            <a:spAutoFit/>
          </a:bodyPr>
          <a:lstStyle/>
          <a:p>
            <a:r>
              <a:rPr lang="en-US" sz="2000" b="1" dirty="0" smtClean="0"/>
              <a:t>Blackhawk Is. PRI</a:t>
            </a:r>
            <a:endParaRPr lang="en-US" sz="2000" b="1" dirty="0"/>
          </a:p>
        </p:txBody>
      </p:sp>
      <p:sp>
        <p:nvSpPr>
          <p:cNvPr id="18" name="Oval 17"/>
          <p:cNvSpPr/>
          <p:nvPr/>
        </p:nvSpPr>
        <p:spPr>
          <a:xfrm>
            <a:off x="1749018" y="4542971"/>
            <a:ext cx="319314" cy="3146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95829" y="5142684"/>
            <a:ext cx="319314"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576503" y="1473200"/>
            <a:ext cx="319314" cy="3146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63657" y="1915569"/>
            <a:ext cx="319314"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901418" y="1315856"/>
            <a:ext cx="319314" cy="31468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95829" y="1915569"/>
            <a:ext cx="319314" cy="31468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25373" y="1132113"/>
            <a:ext cx="2012051" cy="1631216"/>
          </a:xfrm>
          <a:prstGeom prst="rect">
            <a:avLst/>
          </a:prstGeom>
          <a:noFill/>
        </p:spPr>
        <p:txBody>
          <a:bodyPr wrap="square" rtlCol="0">
            <a:spAutoFit/>
          </a:bodyPr>
          <a:lstStyle/>
          <a:p>
            <a:r>
              <a:rPr lang="en-US" sz="2000" b="1" dirty="0" smtClean="0"/>
              <a:t>MASTER Temp.</a:t>
            </a:r>
          </a:p>
          <a:p>
            <a:pPr>
              <a:buFont typeface="Courier New" pitchFamily="49" charset="0"/>
              <a:buChar char="o"/>
            </a:pPr>
            <a:r>
              <a:rPr lang="en-US" sz="2000" b="1" dirty="0" smtClean="0">
                <a:solidFill>
                  <a:schemeClr val="accent3"/>
                </a:solidFill>
              </a:rPr>
              <a:t>Non-disturbed</a:t>
            </a:r>
          </a:p>
          <a:p>
            <a:r>
              <a:rPr lang="en-US" sz="2000" b="1" dirty="0" smtClean="0">
                <a:solidFill>
                  <a:schemeClr val="accent3"/>
                </a:solidFill>
              </a:rPr>
              <a:t>   296K</a:t>
            </a:r>
          </a:p>
          <a:p>
            <a:pPr>
              <a:buFont typeface="Courier New" pitchFamily="49" charset="0"/>
              <a:buChar char="o"/>
            </a:pPr>
            <a:r>
              <a:rPr lang="en-US" sz="2000" b="1" dirty="0" smtClean="0">
                <a:solidFill>
                  <a:srgbClr val="FF0000"/>
                </a:solidFill>
              </a:rPr>
              <a:t>Disturbed</a:t>
            </a:r>
          </a:p>
          <a:p>
            <a:r>
              <a:rPr lang="en-US" sz="2000" b="1" dirty="0" smtClean="0">
                <a:solidFill>
                  <a:srgbClr val="FF0000"/>
                </a:solidFill>
              </a:rPr>
              <a:t>   299K</a:t>
            </a:r>
            <a:endParaRPr lang="en-US" sz="2000" b="1" dirty="0">
              <a:solidFill>
                <a:srgbClr val="FF0000"/>
              </a:solidFill>
            </a:endParaRPr>
          </a:p>
        </p:txBody>
      </p:sp>
      <p:sp>
        <p:nvSpPr>
          <p:cNvPr id="4" name="Oval 3"/>
          <p:cNvSpPr/>
          <p:nvPr/>
        </p:nvSpPr>
        <p:spPr>
          <a:xfrm rot="19043996">
            <a:off x="1320891" y="944514"/>
            <a:ext cx="1029607" cy="375196"/>
          </a:xfrm>
          <a:prstGeom prst="ellipse">
            <a:avLst/>
          </a:prstGeom>
          <a:noFill/>
          <a:ln w="381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19510849">
            <a:off x="7085412" y="1097865"/>
            <a:ext cx="1029607" cy="375196"/>
          </a:xfrm>
          <a:prstGeom prst="ellipse">
            <a:avLst/>
          </a:prstGeom>
          <a:noFill/>
          <a:ln w="381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856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Figure 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8839200" cy="652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2230" y="253998"/>
            <a:ext cx="8628743" cy="838200"/>
          </a:xfrm>
          <a:prstGeom prst="rect">
            <a:avLst/>
          </a:prstGeom>
          <a:solidFill>
            <a:schemeClr val="bg1">
              <a:alpha val="70000"/>
            </a:schemeClr>
          </a:solidFill>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Calibri" charset="0"/>
              </a:rPr>
              <a:t>Remote sensing of genetic diversity in aspen:</a:t>
            </a:r>
            <a:endParaRPr lang="en-US" dirty="0">
              <a:latin typeface="Calibri" charset="0"/>
            </a:endParaRPr>
          </a:p>
          <a:p>
            <a:pPr eaLnBrk="1" hangingPunct="1"/>
            <a:r>
              <a:rPr lang="en-US" dirty="0">
                <a:latin typeface="Calibri" charset="0"/>
              </a:rPr>
              <a:t>Directly associated with vegetation response to climate change</a:t>
            </a:r>
          </a:p>
        </p:txBody>
      </p:sp>
    </p:spTree>
    <p:extLst>
      <p:ext uri="{BB962C8B-B14F-4D97-AF65-F5344CB8AC3E}">
        <p14:creationId xmlns:p14="http://schemas.microsoft.com/office/powerpoint/2010/main" val="907849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ditya\_Project\Presentations\HySPIRI_2011\Graphics\Clipboard02.png"/>
          <p:cNvPicPr>
            <a:picLocks noChangeAspect="1" noChangeArrowheads="1"/>
          </p:cNvPicPr>
          <p:nvPr/>
        </p:nvPicPr>
        <p:blipFill>
          <a:blip r:embed="rId3" cstate="print"/>
          <a:srcRect l="24958" t="4408" r="24840" b="4809"/>
          <a:stretch>
            <a:fillRect/>
          </a:stretch>
        </p:blipFill>
        <p:spPr bwMode="auto">
          <a:xfrm>
            <a:off x="5508174" y="133112"/>
            <a:ext cx="3414874" cy="6588363"/>
          </a:xfrm>
          <a:prstGeom prst="rect">
            <a:avLst/>
          </a:prstGeom>
          <a:noFill/>
        </p:spPr>
      </p:pic>
      <p:pic>
        <p:nvPicPr>
          <p:cNvPr id="3074" name="Picture 2" descr="D:\Aditya\_Project\Presentations\HySPIRI_2011\Graphics\Madison_PRI.png"/>
          <p:cNvPicPr>
            <a:picLocks noChangeAspect="1" noChangeArrowheads="1"/>
          </p:cNvPicPr>
          <p:nvPr/>
        </p:nvPicPr>
        <p:blipFill>
          <a:blip r:embed="rId4" cstate="print"/>
          <a:srcRect l="21393" t="1442" r="19429" b="2637"/>
          <a:stretch>
            <a:fillRect/>
          </a:stretch>
        </p:blipFill>
        <p:spPr bwMode="auto">
          <a:xfrm>
            <a:off x="138426" y="133112"/>
            <a:ext cx="3657066" cy="6569174"/>
          </a:xfrm>
          <a:prstGeom prst="rect">
            <a:avLst/>
          </a:prstGeom>
          <a:noFill/>
        </p:spPr>
      </p:pic>
      <p:sp>
        <p:nvSpPr>
          <p:cNvPr id="2" name="Slide Number Placeholder 1"/>
          <p:cNvSpPr>
            <a:spLocks noGrp="1"/>
          </p:cNvSpPr>
          <p:nvPr>
            <p:ph type="sldNum" sz="quarter" idx="12"/>
          </p:nvPr>
        </p:nvSpPr>
        <p:spPr/>
        <p:txBody>
          <a:bodyPr/>
          <a:lstStyle/>
          <a:p>
            <a:fld id="{0FB56013-B943-42BA-886F-6F9D4EB85E9D}" type="slidenum">
              <a:rPr lang="en-US" smtClean="0"/>
              <a:pPr/>
              <a:t>22</a:t>
            </a:fld>
            <a:endParaRPr lang="en-US"/>
          </a:p>
        </p:txBody>
      </p:sp>
      <p:sp>
        <p:nvSpPr>
          <p:cNvPr id="3" name="TextBox 2"/>
          <p:cNvSpPr txBox="1"/>
          <p:nvPr/>
        </p:nvSpPr>
        <p:spPr>
          <a:xfrm>
            <a:off x="213559" y="205682"/>
            <a:ext cx="8640157" cy="584776"/>
          </a:xfrm>
          <a:prstGeom prst="rect">
            <a:avLst/>
          </a:prstGeom>
          <a:solidFill>
            <a:schemeClr val="bg1">
              <a:alpha val="70000"/>
            </a:schemeClr>
          </a:solidFill>
        </p:spPr>
        <p:txBody>
          <a:bodyPr wrap="square" rtlCol="0">
            <a:spAutoFit/>
          </a:bodyPr>
          <a:lstStyle/>
          <a:p>
            <a:r>
              <a:rPr lang="en-US" sz="3200" dirty="0" smtClean="0"/>
              <a:t>Urban ecosystems:</a:t>
            </a:r>
            <a:endParaRPr lang="en-US" sz="3200" dirty="0"/>
          </a:p>
        </p:txBody>
      </p:sp>
      <p:pic>
        <p:nvPicPr>
          <p:cNvPr id="9" name="Picture 8" descr="Madison_WI.gif"/>
          <p:cNvPicPr>
            <a:picLocks noChangeAspect="1"/>
          </p:cNvPicPr>
          <p:nvPr/>
        </p:nvPicPr>
        <p:blipFill>
          <a:blip r:embed="rId5" cstate="print"/>
          <a:stretch>
            <a:fillRect/>
          </a:stretch>
        </p:blipFill>
        <p:spPr>
          <a:xfrm>
            <a:off x="3955562" y="1662076"/>
            <a:ext cx="1552612" cy="1662076"/>
          </a:xfrm>
          <a:prstGeom prst="rect">
            <a:avLst/>
          </a:prstGeom>
          <a:effectLst>
            <a:outerShdw blurRad="50800" dist="127000" dir="7800000" sx="91000" sy="91000" algn="ctr" rotWithShape="0">
              <a:srgbClr val="000000"/>
            </a:outerShdw>
          </a:effectLst>
        </p:spPr>
      </p:pic>
      <p:sp>
        <p:nvSpPr>
          <p:cNvPr id="12" name="TextBox 11"/>
          <p:cNvSpPr txBox="1"/>
          <p:nvPr/>
        </p:nvSpPr>
        <p:spPr>
          <a:xfrm>
            <a:off x="6204324" y="5921830"/>
            <a:ext cx="2700186" cy="707886"/>
          </a:xfrm>
          <a:prstGeom prst="rect">
            <a:avLst/>
          </a:prstGeom>
          <a:solidFill>
            <a:schemeClr val="bg1">
              <a:alpha val="70000"/>
            </a:schemeClr>
          </a:solidFill>
        </p:spPr>
        <p:txBody>
          <a:bodyPr wrap="square" rtlCol="0">
            <a:spAutoFit/>
          </a:bodyPr>
          <a:lstStyle/>
          <a:p>
            <a:r>
              <a:rPr lang="en-US" sz="2000" b="1" dirty="0" smtClean="0"/>
              <a:t>Madison </a:t>
            </a:r>
          </a:p>
          <a:p>
            <a:r>
              <a:rPr lang="en-US" sz="2000" b="1" dirty="0" smtClean="0"/>
              <a:t>MASTER 2011: Temp.</a:t>
            </a:r>
            <a:endParaRPr lang="en-US" sz="2000" b="1" dirty="0"/>
          </a:p>
        </p:txBody>
      </p:sp>
      <p:graphicFrame>
        <p:nvGraphicFramePr>
          <p:cNvPr id="10" name="Chart 9"/>
          <p:cNvGraphicFramePr/>
          <p:nvPr/>
        </p:nvGraphicFramePr>
        <p:xfrm>
          <a:off x="2088242" y="3616781"/>
          <a:ext cx="4083958" cy="3125107"/>
        </p:xfrm>
        <a:graphic>
          <a:graphicData uri="http://schemas.openxmlformats.org/drawingml/2006/chart">
            <c:chart xmlns:c="http://schemas.openxmlformats.org/drawingml/2006/chart" xmlns:r="http://schemas.openxmlformats.org/officeDocument/2006/relationships" r:id="rId6"/>
          </a:graphicData>
        </a:graphic>
      </p:graphicFrame>
      <p:sp>
        <p:nvSpPr>
          <p:cNvPr id="11" name="Oval 10"/>
          <p:cNvSpPr/>
          <p:nvPr/>
        </p:nvSpPr>
        <p:spPr>
          <a:xfrm>
            <a:off x="1683658" y="4702629"/>
            <a:ext cx="304800" cy="31931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87716" y="3297466"/>
            <a:ext cx="304800" cy="31931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53888" y="3689351"/>
            <a:ext cx="304800" cy="319315"/>
          </a:xfrm>
          <a:prstGeom prst="ellips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676572" y="4905828"/>
            <a:ext cx="304800" cy="31931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82228" y="3253924"/>
            <a:ext cx="304800" cy="31931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204858" y="3674837"/>
            <a:ext cx="304800" cy="319315"/>
          </a:xfrm>
          <a:prstGeom prst="ellips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3560" y="5950858"/>
            <a:ext cx="1818440" cy="707886"/>
          </a:xfrm>
          <a:prstGeom prst="rect">
            <a:avLst/>
          </a:prstGeom>
          <a:solidFill>
            <a:schemeClr val="bg1">
              <a:alpha val="70000"/>
            </a:schemeClr>
          </a:solidFill>
        </p:spPr>
        <p:txBody>
          <a:bodyPr wrap="square" rtlCol="0">
            <a:spAutoFit/>
          </a:bodyPr>
          <a:lstStyle/>
          <a:p>
            <a:r>
              <a:rPr lang="en-US" sz="2000" b="1" dirty="0" smtClean="0"/>
              <a:t>Madison 2009</a:t>
            </a:r>
          </a:p>
          <a:p>
            <a:r>
              <a:rPr lang="en-US" sz="2000" b="1" dirty="0" smtClean="0"/>
              <a:t>AVIRIS PRI</a:t>
            </a:r>
            <a:endParaRPr lang="en-US" sz="2000" b="1" dirty="0"/>
          </a:p>
        </p:txBody>
      </p:sp>
      <p:sp>
        <p:nvSpPr>
          <p:cNvPr id="18" name="TextBox 17"/>
          <p:cNvSpPr txBox="1"/>
          <p:nvPr/>
        </p:nvSpPr>
        <p:spPr>
          <a:xfrm>
            <a:off x="4550217" y="3840148"/>
            <a:ext cx="1248229" cy="1384995"/>
          </a:xfrm>
          <a:prstGeom prst="rect">
            <a:avLst/>
          </a:prstGeom>
          <a:noFill/>
        </p:spPr>
        <p:txBody>
          <a:bodyPr wrap="square" rtlCol="0">
            <a:spAutoFit/>
          </a:bodyPr>
          <a:lstStyle/>
          <a:p>
            <a:r>
              <a:rPr lang="en-US" sz="2800" b="1" dirty="0" smtClean="0">
                <a:solidFill>
                  <a:schemeClr val="accent3"/>
                </a:solidFill>
              </a:rPr>
              <a:t>298K</a:t>
            </a:r>
          </a:p>
          <a:p>
            <a:r>
              <a:rPr lang="en-US" sz="2800" b="1" dirty="0" smtClean="0">
                <a:solidFill>
                  <a:schemeClr val="bg2">
                    <a:lumMod val="40000"/>
                    <a:lumOff val="60000"/>
                  </a:schemeClr>
                </a:solidFill>
              </a:rPr>
              <a:t>307K</a:t>
            </a:r>
          </a:p>
          <a:p>
            <a:r>
              <a:rPr lang="en-US" sz="2800" b="1" dirty="0" smtClean="0">
                <a:solidFill>
                  <a:srgbClr val="C00000"/>
                </a:solidFill>
              </a:rPr>
              <a:t>296K</a:t>
            </a:r>
            <a:endParaRPr lang="en-US" sz="2800" b="1" dirty="0">
              <a:solidFill>
                <a:srgbClr val="C00000"/>
              </a:solidFill>
            </a:endParaRPr>
          </a:p>
        </p:txBody>
      </p:sp>
    </p:spTree>
    <p:extLst>
      <p:ext uri="{BB962C8B-B14F-4D97-AF65-F5344CB8AC3E}">
        <p14:creationId xmlns:p14="http://schemas.microsoft.com/office/powerpoint/2010/main" val="16469222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BlackHawk_f080709t01p00r11rdn_c_sc01_ort_img_bsq_XTR_SUB.png"/>
          <p:cNvPicPr>
            <a:picLocks noChangeAspect="1"/>
          </p:cNvPicPr>
          <p:nvPr/>
        </p:nvPicPr>
        <p:blipFill>
          <a:blip r:embed="rId3" cstate="print"/>
          <a:srcRect l="7612" t="1941" r="4661" b="1991"/>
          <a:stretch>
            <a:fillRect/>
          </a:stretch>
        </p:blipFill>
        <p:spPr>
          <a:xfrm>
            <a:off x="0" y="1"/>
            <a:ext cx="3899830" cy="6858000"/>
          </a:xfrm>
          <a:prstGeom prst="rect">
            <a:avLst/>
          </a:prstGeom>
        </p:spPr>
      </p:pic>
      <p:sp>
        <p:nvSpPr>
          <p:cNvPr id="2" name="Slide Number Placeholder 1"/>
          <p:cNvSpPr>
            <a:spLocks noGrp="1"/>
          </p:cNvSpPr>
          <p:nvPr>
            <p:ph type="sldNum" sz="quarter" idx="12"/>
          </p:nvPr>
        </p:nvSpPr>
        <p:spPr/>
        <p:txBody>
          <a:bodyPr/>
          <a:lstStyle/>
          <a:p>
            <a:fld id="{0FB56013-B943-42BA-886F-6F9D4EB85E9D}" type="slidenum">
              <a:rPr lang="en-US" smtClean="0"/>
              <a:pPr/>
              <a:t>23</a:t>
            </a:fld>
            <a:endParaRPr lang="en-US"/>
          </a:p>
        </p:txBody>
      </p:sp>
      <p:sp>
        <p:nvSpPr>
          <p:cNvPr id="3" name="TextBox 2"/>
          <p:cNvSpPr txBox="1"/>
          <p:nvPr/>
        </p:nvSpPr>
        <p:spPr>
          <a:xfrm>
            <a:off x="167459" y="133112"/>
            <a:ext cx="8693078" cy="584776"/>
          </a:xfrm>
          <a:prstGeom prst="rect">
            <a:avLst/>
          </a:prstGeom>
          <a:solidFill>
            <a:schemeClr val="bg1">
              <a:alpha val="70000"/>
            </a:schemeClr>
          </a:solidFill>
        </p:spPr>
        <p:txBody>
          <a:bodyPr wrap="square" rtlCol="0">
            <a:spAutoFit/>
          </a:bodyPr>
          <a:lstStyle/>
          <a:p>
            <a:r>
              <a:rPr lang="en-US" sz="3200" dirty="0" smtClean="0"/>
              <a:t>Biological diversity of insects, herbivore activity:</a:t>
            </a:r>
            <a:endParaRPr lang="en-US" sz="3200" dirty="0"/>
          </a:p>
        </p:txBody>
      </p:sp>
      <p:pic>
        <p:nvPicPr>
          <p:cNvPr id="1026" name="Picture 2" descr="D:\Aditya\_Project\Posters\NASA_FFT\Graphics\Gypsy_Moth_p-965.gif"/>
          <p:cNvPicPr>
            <a:picLocks noChangeAspect="1" noChangeArrowheads="1"/>
          </p:cNvPicPr>
          <p:nvPr/>
        </p:nvPicPr>
        <p:blipFill>
          <a:blip r:embed="rId4" cstate="print"/>
          <a:srcRect/>
          <a:stretch>
            <a:fillRect/>
          </a:stretch>
        </p:blipFill>
        <p:spPr bwMode="auto">
          <a:xfrm>
            <a:off x="6292809" y="851362"/>
            <a:ext cx="2567728" cy="2943809"/>
          </a:xfrm>
          <a:prstGeom prst="rect">
            <a:avLst/>
          </a:prstGeom>
          <a:noFill/>
        </p:spPr>
      </p:pic>
      <p:pic>
        <p:nvPicPr>
          <p:cNvPr id="1027" name="Picture 3" descr="D:\Aditya\_Project\Presentations\HySPIRI_2011\Catepillar.JPG"/>
          <p:cNvPicPr>
            <a:picLocks noChangeAspect="1" noChangeArrowheads="1"/>
          </p:cNvPicPr>
          <p:nvPr/>
        </p:nvPicPr>
        <p:blipFill>
          <a:blip r:embed="rId5" cstate="print"/>
          <a:srcRect l="13012" r="30409" b="27699"/>
          <a:stretch>
            <a:fillRect/>
          </a:stretch>
        </p:blipFill>
        <p:spPr bwMode="auto">
          <a:xfrm>
            <a:off x="6292809" y="4038600"/>
            <a:ext cx="2567728" cy="2477360"/>
          </a:xfrm>
          <a:prstGeom prst="rect">
            <a:avLst/>
          </a:prstGeom>
          <a:noFill/>
        </p:spPr>
      </p:pic>
      <p:pic>
        <p:nvPicPr>
          <p:cNvPr id="1028" name="Picture 4" descr="D:\Aditya\_Project\Presentations\HySPIRI_2011\gypsy_moth_damage.jpg"/>
          <p:cNvPicPr>
            <a:picLocks noChangeAspect="1" noChangeArrowheads="1"/>
          </p:cNvPicPr>
          <p:nvPr/>
        </p:nvPicPr>
        <p:blipFill>
          <a:blip r:embed="rId6" cstate="print"/>
          <a:srcRect b="22907"/>
          <a:stretch>
            <a:fillRect/>
          </a:stretch>
        </p:blipFill>
        <p:spPr bwMode="auto">
          <a:xfrm>
            <a:off x="1257300" y="4033358"/>
            <a:ext cx="4826000" cy="2482602"/>
          </a:xfrm>
          <a:prstGeom prst="rect">
            <a:avLst/>
          </a:prstGeom>
          <a:noFill/>
          <a:effectLst>
            <a:outerShdw blurRad="165100" dist="101600" dir="8400000" algn="ctr" rotWithShape="0">
              <a:srgbClr val="000000">
                <a:alpha val="99000"/>
              </a:srgbClr>
            </a:outerShdw>
          </a:effectLst>
        </p:spPr>
      </p:pic>
      <p:sp>
        <p:nvSpPr>
          <p:cNvPr id="10" name="TextBox 9"/>
          <p:cNvSpPr txBox="1"/>
          <p:nvPr/>
        </p:nvSpPr>
        <p:spPr>
          <a:xfrm>
            <a:off x="1257301" y="6565270"/>
            <a:ext cx="4965700" cy="261610"/>
          </a:xfrm>
          <a:prstGeom prst="rect">
            <a:avLst/>
          </a:prstGeom>
          <a:noFill/>
        </p:spPr>
        <p:txBody>
          <a:bodyPr wrap="square" rtlCol="0">
            <a:spAutoFit/>
          </a:bodyPr>
          <a:lstStyle/>
          <a:p>
            <a:r>
              <a:rPr lang="en-US" sz="1100" dirty="0" smtClean="0"/>
              <a:t>Image: Univ. of Illinois Extension http://hyg.ipm.illinois.edu</a:t>
            </a:r>
            <a:endParaRPr lang="en-US" sz="1100" dirty="0"/>
          </a:p>
        </p:txBody>
      </p:sp>
    </p:spTree>
    <p:extLst>
      <p:ext uri="{BB962C8B-B14F-4D97-AF65-F5344CB8AC3E}">
        <p14:creationId xmlns:p14="http://schemas.microsoft.com/office/powerpoint/2010/main" val="3322931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24</a:t>
            </a:fld>
            <a:endParaRPr lang="en-US"/>
          </a:p>
        </p:txBody>
      </p:sp>
      <p:pic>
        <p:nvPicPr>
          <p:cNvPr id="1026" name="Picture 2" descr="D:\Aditya\_Project\Presentations\HySPIRI_2011\Graphics\m174_ElegantInsects.jpg"/>
          <p:cNvPicPr>
            <a:picLocks noChangeAspect="1" noChangeArrowheads="1"/>
          </p:cNvPicPr>
          <p:nvPr/>
        </p:nvPicPr>
        <p:blipFill>
          <a:blip r:embed="rId3" cstate="print"/>
          <a:srcRect l="19952" t="5434" r="25715" b="3747"/>
          <a:stretch>
            <a:fillRect/>
          </a:stretch>
        </p:blipFill>
        <p:spPr bwMode="auto">
          <a:xfrm>
            <a:off x="6017659" y="0"/>
            <a:ext cx="3126341" cy="6858000"/>
          </a:xfrm>
          <a:prstGeom prst="rect">
            <a:avLst/>
          </a:prstGeom>
          <a:noFill/>
        </p:spPr>
      </p:pic>
      <p:pic>
        <p:nvPicPr>
          <p:cNvPr id="6146" name="Picture 2" descr="D:\Aditya\_Project\Presentations\HySPIRI_2011\Graphics\prelim data_John.TIF"/>
          <p:cNvPicPr>
            <a:picLocks noChangeAspect="1" noChangeArrowheads="1"/>
          </p:cNvPicPr>
          <p:nvPr/>
        </p:nvPicPr>
        <p:blipFill>
          <a:blip r:embed="rId4" cstate="print"/>
          <a:srcRect t="13345"/>
          <a:stretch>
            <a:fillRect/>
          </a:stretch>
        </p:blipFill>
        <p:spPr bwMode="auto">
          <a:xfrm>
            <a:off x="356141" y="1540786"/>
            <a:ext cx="7024079" cy="4977493"/>
          </a:xfrm>
          <a:prstGeom prst="rect">
            <a:avLst/>
          </a:prstGeom>
          <a:noFill/>
          <a:effectLst>
            <a:outerShdw blurRad="101600" dist="203200" dir="2400000" sx="101000" sy="101000" algn="ctr" rotWithShape="0">
              <a:srgbClr val="000000">
                <a:alpha val="61000"/>
              </a:srgbClr>
            </a:outerShdw>
          </a:effectLst>
        </p:spPr>
      </p:pic>
      <p:sp>
        <p:nvSpPr>
          <p:cNvPr id="3" name="TextBox 2"/>
          <p:cNvSpPr txBox="1"/>
          <p:nvPr/>
        </p:nvSpPr>
        <p:spPr>
          <a:xfrm>
            <a:off x="167459" y="133111"/>
            <a:ext cx="8833502" cy="1077218"/>
          </a:xfrm>
          <a:prstGeom prst="rect">
            <a:avLst/>
          </a:prstGeom>
          <a:solidFill>
            <a:prstClr val="black">
              <a:alpha val="70000"/>
            </a:prstClr>
          </a:solidFill>
        </p:spPr>
        <p:txBody>
          <a:bodyPr wrap="square" rtlCol="0">
            <a:spAutoFit/>
          </a:bodyPr>
          <a:lstStyle/>
          <a:p>
            <a:r>
              <a:rPr lang="en-US" sz="3200" dirty="0" smtClean="0"/>
              <a:t>Relationships between insects </a:t>
            </a:r>
          </a:p>
          <a:p>
            <a:r>
              <a:rPr lang="en-US" sz="3200" dirty="0" smtClean="0"/>
              <a:t>and </a:t>
            </a:r>
            <a:r>
              <a:rPr lang="en-US" sz="3200" dirty="0" err="1" smtClean="0"/>
              <a:t>HyspIRI</a:t>
            </a:r>
            <a:r>
              <a:rPr lang="en-US" sz="3200" dirty="0" smtClean="0"/>
              <a:t>-like measurements:</a:t>
            </a:r>
            <a:endParaRPr lang="en-US" sz="3200" dirty="0"/>
          </a:p>
        </p:txBody>
      </p:sp>
    </p:spTree>
    <p:extLst>
      <p:ext uri="{BB962C8B-B14F-4D97-AF65-F5344CB8AC3E}">
        <p14:creationId xmlns:p14="http://schemas.microsoft.com/office/powerpoint/2010/main" val="14116366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Aditya\_Project\Presentations\HySPIRI_2011\Graphics\Clipboard02.png"/>
          <p:cNvPicPr>
            <a:picLocks noChangeAspect="1" noChangeArrowheads="1"/>
          </p:cNvPicPr>
          <p:nvPr/>
        </p:nvPicPr>
        <p:blipFill>
          <a:blip r:embed="rId3" cstate="print"/>
          <a:srcRect l="24958" t="50765" r="32474" b="13092"/>
          <a:stretch>
            <a:fillRect/>
          </a:stretch>
        </p:blipFill>
        <p:spPr bwMode="auto">
          <a:xfrm>
            <a:off x="138430" y="133113"/>
            <a:ext cx="4146866" cy="3224113"/>
          </a:xfrm>
          <a:prstGeom prst="rect">
            <a:avLst/>
          </a:prstGeom>
          <a:noFill/>
        </p:spPr>
      </p:pic>
      <p:pic>
        <p:nvPicPr>
          <p:cNvPr id="5122" name="Picture 2" descr="D:\Aditya\_Project\Presentations\HySPIRI_2011\Graphics\Biomass_2005.png"/>
          <p:cNvPicPr>
            <a:picLocks noChangeAspect="1" noChangeArrowheads="1"/>
          </p:cNvPicPr>
          <p:nvPr/>
        </p:nvPicPr>
        <p:blipFill>
          <a:blip r:embed="rId4" cstate="print"/>
          <a:srcRect l="5320" t="15943" r="5757" b="16557"/>
          <a:stretch>
            <a:fillRect/>
          </a:stretch>
        </p:blipFill>
        <p:spPr bwMode="auto">
          <a:xfrm>
            <a:off x="5029200" y="133113"/>
            <a:ext cx="3963153" cy="3209597"/>
          </a:xfrm>
          <a:prstGeom prst="rect">
            <a:avLst/>
          </a:prstGeom>
          <a:noFill/>
        </p:spPr>
      </p:pic>
      <p:sp>
        <p:nvSpPr>
          <p:cNvPr id="8" name="Slide Number Placeholder 7"/>
          <p:cNvSpPr>
            <a:spLocks noGrp="1"/>
          </p:cNvSpPr>
          <p:nvPr>
            <p:ph type="sldNum" sz="quarter" idx="12"/>
          </p:nvPr>
        </p:nvSpPr>
        <p:spPr/>
        <p:txBody>
          <a:bodyPr/>
          <a:lstStyle/>
          <a:p>
            <a:fld id="{0FB56013-B943-42BA-886F-6F9D4EB85E9D}" type="slidenum">
              <a:rPr lang="en-US" smtClean="0"/>
              <a:pPr/>
              <a:t>25</a:t>
            </a:fld>
            <a:endParaRPr lang="en-US"/>
          </a:p>
        </p:txBody>
      </p:sp>
      <p:pic>
        <p:nvPicPr>
          <p:cNvPr id="5123" name="Picture 3" descr="D:\Aditya\_Project\Presentations\HySPIRI_2011\Graphics\Biomass_2005.png"/>
          <p:cNvPicPr>
            <a:picLocks noChangeAspect="1" noChangeArrowheads="1"/>
          </p:cNvPicPr>
          <p:nvPr/>
        </p:nvPicPr>
        <p:blipFill>
          <a:blip r:embed="rId4" cstate="print"/>
          <a:srcRect l="5532" t="15937" r="5127" b="16367"/>
          <a:stretch>
            <a:fillRect/>
          </a:stretch>
        </p:blipFill>
        <p:spPr bwMode="auto">
          <a:xfrm>
            <a:off x="5013839" y="3505199"/>
            <a:ext cx="3978513" cy="3216275"/>
          </a:xfrm>
          <a:prstGeom prst="rect">
            <a:avLst/>
          </a:prstGeom>
          <a:noFill/>
        </p:spPr>
      </p:pic>
      <p:sp>
        <p:nvSpPr>
          <p:cNvPr id="15" name="TextBox 14"/>
          <p:cNvSpPr txBox="1"/>
          <p:nvPr/>
        </p:nvSpPr>
        <p:spPr>
          <a:xfrm>
            <a:off x="5105347" y="6176566"/>
            <a:ext cx="3810052" cy="461665"/>
          </a:xfrm>
          <a:prstGeom prst="rect">
            <a:avLst/>
          </a:prstGeom>
          <a:solidFill>
            <a:schemeClr val="bg1">
              <a:alpha val="70000"/>
            </a:schemeClr>
          </a:solidFill>
        </p:spPr>
        <p:txBody>
          <a:bodyPr wrap="square" rtlCol="0">
            <a:spAutoFit/>
          </a:bodyPr>
          <a:lstStyle/>
          <a:p>
            <a:r>
              <a:rPr lang="en-US" sz="2400" b="1" dirty="0" smtClean="0"/>
              <a:t>Biomass (</a:t>
            </a:r>
            <a:r>
              <a:rPr lang="en-US" sz="2400" b="1" dirty="0" err="1" smtClean="0"/>
              <a:t>LiDAR</a:t>
            </a:r>
            <a:r>
              <a:rPr lang="en-US" sz="2400" b="1" dirty="0" smtClean="0"/>
              <a:t> 2010)</a:t>
            </a:r>
            <a:endParaRPr lang="en-US" sz="2400" b="1" dirty="0"/>
          </a:p>
        </p:txBody>
      </p:sp>
      <p:sp>
        <p:nvSpPr>
          <p:cNvPr id="16" name="TextBox 15"/>
          <p:cNvSpPr txBox="1"/>
          <p:nvPr/>
        </p:nvSpPr>
        <p:spPr>
          <a:xfrm>
            <a:off x="5105347" y="2822989"/>
            <a:ext cx="3810052" cy="461665"/>
          </a:xfrm>
          <a:prstGeom prst="rect">
            <a:avLst/>
          </a:prstGeom>
          <a:solidFill>
            <a:schemeClr val="bg1">
              <a:alpha val="70000"/>
            </a:schemeClr>
          </a:solidFill>
        </p:spPr>
        <p:txBody>
          <a:bodyPr wrap="square" rtlCol="0">
            <a:spAutoFit/>
          </a:bodyPr>
          <a:lstStyle/>
          <a:p>
            <a:r>
              <a:rPr lang="en-US" sz="2400" b="1" dirty="0" smtClean="0"/>
              <a:t>Biomass (</a:t>
            </a:r>
            <a:r>
              <a:rPr lang="en-US" sz="2400" b="1" dirty="0" err="1" smtClean="0"/>
              <a:t>LiDAR</a:t>
            </a:r>
            <a:r>
              <a:rPr lang="en-US" sz="2400" b="1" dirty="0" smtClean="0"/>
              <a:t> 2005)</a:t>
            </a:r>
            <a:endParaRPr lang="en-US" sz="2400" b="1" dirty="0"/>
          </a:p>
        </p:txBody>
      </p:sp>
      <p:pic>
        <p:nvPicPr>
          <p:cNvPr id="21" name="Picture 3" descr="D:\Aditya\_Project\Posters\NASA_FFT\Graphics\Madison_N.gif"/>
          <p:cNvPicPr>
            <a:picLocks noChangeAspect="1" noChangeArrowheads="1"/>
          </p:cNvPicPr>
          <p:nvPr/>
        </p:nvPicPr>
        <p:blipFill>
          <a:blip r:embed="rId5" cstate="print"/>
          <a:srcRect l="26263" t="52079" r="28386" b="13296"/>
          <a:stretch>
            <a:fillRect/>
          </a:stretch>
        </p:blipFill>
        <p:spPr bwMode="auto">
          <a:xfrm>
            <a:off x="138430" y="3497362"/>
            <a:ext cx="4154759" cy="3224112"/>
          </a:xfrm>
          <a:prstGeom prst="rect">
            <a:avLst/>
          </a:prstGeom>
          <a:noFill/>
        </p:spPr>
      </p:pic>
      <p:sp>
        <p:nvSpPr>
          <p:cNvPr id="22" name="TextBox 21"/>
          <p:cNvSpPr txBox="1"/>
          <p:nvPr/>
        </p:nvSpPr>
        <p:spPr>
          <a:xfrm>
            <a:off x="196485" y="6166308"/>
            <a:ext cx="4088811" cy="461665"/>
          </a:xfrm>
          <a:prstGeom prst="rect">
            <a:avLst/>
          </a:prstGeom>
          <a:solidFill>
            <a:schemeClr val="bg1">
              <a:alpha val="70000"/>
            </a:schemeClr>
          </a:solidFill>
        </p:spPr>
        <p:txBody>
          <a:bodyPr wrap="square" rtlCol="0">
            <a:spAutoFit/>
          </a:bodyPr>
          <a:lstStyle/>
          <a:p>
            <a:r>
              <a:rPr lang="en-US" sz="2400" b="1" dirty="0" smtClean="0"/>
              <a:t>%N (AVIRIS)</a:t>
            </a:r>
            <a:endParaRPr lang="en-US" sz="2400" b="1" dirty="0"/>
          </a:p>
        </p:txBody>
      </p:sp>
      <p:sp>
        <p:nvSpPr>
          <p:cNvPr id="25" name="TextBox 24"/>
          <p:cNvSpPr txBox="1"/>
          <p:nvPr/>
        </p:nvSpPr>
        <p:spPr>
          <a:xfrm>
            <a:off x="254541" y="2802058"/>
            <a:ext cx="3845185" cy="461665"/>
          </a:xfrm>
          <a:prstGeom prst="rect">
            <a:avLst/>
          </a:prstGeom>
          <a:solidFill>
            <a:schemeClr val="bg1">
              <a:alpha val="70000"/>
            </a:schemeClr>
          </a:solidFill>
        </p:spPr>
        <p:txBody>
          <a:bodyPr wrap="square" rtlCol="0">
            <a:spAutoFit/>
          </a:bodyPr>
          <a:lstStyle/>
          <a:p>
            <a:r>
              <a:rPr lang="en-US" sz="2400" b="1" dirty="0" smtClean="0"/>
              <a:t>MASTER Temp.</a:t>
            </a:r>
            <a:endParaRPr lang="en-US" sz="2400" b="1" dirty="0"/>
          </a:p>
        </p:txBody>
      </p:sp>
      <p:sp>
        <p:nvSpPr>
          <p:cNvPr id="2" name="TextBox 1"/>
          <p:cNvSpPr txBox="1"/>
          <p:nvPr/>
        </p:nvSpPr>
        <p:spPr>
          <a:xfrm>
            <a:off x="254542" y="249224"/>
            <a:ext cx="8660857" cy="584776"/>
          </a:xfrm>
          <a:prstGeom prst="rect">
            <a:avLst/>
          </a:prstGeom>
          <a:solidFill>
            <a:schemeClr val="bg1">
              <a:alpha val="70000"/>
            </a:schemeClr>
          </a:solidFill>
        </p:spPr>
        <p:txBody>
          <a:bodyPr wrap="square" rtlCol="0">
            <a:spAutoFit/>
          </a:bodyPr>
          <a:lstStyle/>
          <a:p>
            <a:r>
              <a:rPr lang="en-US" sz="3200" dirty="0" smtClean="0"/>
              <a:t>Fully characterize an ecosystem at a point in time:</a:t>
            </a:r>
            <a:endParaRPr lang="en-US" sz="3200" dirty="0"/>
          </a:p>
        </p:txBody>
      </p:sp>
      <p:pic>
        <p:nvPicPr>
          <p:cNvPr id="26" name="Picture 25" descr="Madison_WI.gif"/>
          <p:cNvPicPr>
            <a:picLocks noChangeAspect="1"/>
          </p:cNvPicPr>
          <p:nvPr/>
        </p:nvPicPr>
        <p:blipFill>
          <a:blip r:embed="rId6" cstate="print"/>
          <a:stretch>
            <a:fillRect/>
          </a:stretch>
        </p:blipFill>
        <p:spPr>
          <a:xfrm>
            <a:off x="3302420" y="4976155"/>
            <a:ext cx="1552612" cy="1662076"/>
          </a:xfrm>
          <a:prstGeom prst="rect">
            <a:avLst/>
          </a:prstGeom>
          <a:effectLst>
            <a:outerShdw blurRad="50800" dist="127000" dir="7800000" sx="91000" sy="91000" algn="ctr" rotWithShape="0">
              <a:srgbClr val="000000"/>
            </a:outerShdw>
          </a:effectLst>
        </p:spPr>
      </p:pic>
      <p:sp>
        <p:nvSpPr>
          <p:cNvPr id="3" name="TextBox 2"/>
          <p:cNvSpPr txBox="1"/>
          <p:nvPr/>
        </p:nvSpPr>
        <p:spPr>
          <a:xfrm>
            <a:off x="5105347" y="4481929"/>
            <a:ext cx="3810051" cy="677108"/>
          </a:xfrm>
          <a:prstGeom prst="rect">
            <a:avLst/>
          </a:prstGeom>
          <a:solidFill>
            <a:schemeClr val="tx1">
              <a:lumMod val="85000"/>
              <a:alpha val="75000"/>
            </a:schemeClr>
          </a:solidFill>
        </p:spPr>
        <p:txBody>
          <a:bodyPr wrap="square" rtlCol="0">
            <a:spAutoFit/>
          </a:bodyPr>
          <a:lstStyle/>
          <a:p>
            <a:r>
              <a:rPr lang="en-US" sz="3800" b="1" dirty="0" err="1" smtClean="0">
                <a:solidFill>
                  <a:schemeClr val="bg1"/>
                </a:solidFill>
              </a:rPr>
              <a:t>Δ</a:t>
            </a:r>
            <a:r>
              <a:rPr lang="en-US" sz="3800" b="1" dirty="0" smtClean="0">
                <a:solidFill>
                  <a:schemeClr val="bg1"/>
                </a:solidFill>
              </a:rPr>
              <a:t> Biomass </a:t>
            </a:r>
            <a:r>
              <a:rPr lang="en-US" sz="3800" b="1" dirty="0" smtClean="0">
                <a:solidFill>
                  <a:schemeClr val="bg1"/>
                </a:solidFill>
                <a:sym typeface="Wingdings"/>
              </a:rPr>
              <a:t> NPP</a:t>
            </a:r>
            <a:endParaRPr lang="en-US" sz="3800" b="1" dirty="0">
              <a:solidFill>
                <a:schemeClr val="bg1"/>
              </a:solidFill>
            </a:endParaRPr>
          </a:p>
        </p:txBody>
      </p:sp>
      <p:sp>
        <p:nvSpPr>
          <p:cNvPr id="4" name="Up Arrow 3"/>
          <p:cNvSpPr/>
          <p:nvPr/>
        </p:nvSpPr>
        <p:spPr>
          <a:xfrm>
            <a:off x="6365875" y="3342710"/>
            <a:ext cx="1016000" cy="1103192"/>
          </a:xfrm>
          <a:prstGeom prst="up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rot="10800000">
            <a:off x="6365875" y="5149899"/>
            <a:ext cx="1016000" cy="1103192"/>
          </a:xfrm>
          <a:prstGeom prst="upArrow">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242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FB56013-B943-42BA-886F-6F9D4EB85E9D}" type="slidenum">
              <a:rPr lang="en-US" smtClean="0"/>
              <a:pPr/>
              <a:t>26</a:t>
            </a:fld>
            <a:endParaRPr lang="en-US"/>
          </a:p>
        </p:txBody>
      </p:sp>
      <p:pic>
        <p:nvPicPr>
          <p:cNvPr id="12" name="Picture 2" descr="D:\Aditya\_Project\Presentations\HySPIRI_2011\Graphics\Madison_PRI.png"/>
          <p:cNvPicPr>
            <a:picLocks noChangeAspect="1" noChangeArrowheads="1"/>
          </p:cNvPicPr>
          <p:nvPr/>
        </p:nvPicPr>
        <p:blipFill>
          <a:blip r:embed="rId3" cstate="print"/>
          <a:srcRect l="24975" t="52624" r="22414" b="14827"/>
          <a:stretch>
            <a:fillRect/>
          </a:stretch>
        </p:blipFill>
        <p:spPr bwMode="auto">
          <a:xfrm>
            <a:off x="4713470" y="892056"/>
            <a:ext cx="4140245" cy="2803441"/>
          </a:xfrm>
          <a:prstGeom prst="rect">
            <a:avLst/>
          </a:prstGeom>
          <a:noFill/>
        </p:spPr>
      </p:pic>
      <p:sp>
        <p:nvSpPr>
          <p:cNvPr id="13" name="TextBox 12"/>
          <p:cNvSpPr txBox="1"/>
          <p:nvPr/>
        </p:nvSpPr>
        <p:spPr>
          <a:xfrm>
            <a:off x="4815707" y="3157759"/>
            <a:ext cx="3018972" cy="461665"/>
          </a:xfrm>
          <a:prstGeom prst="rect">
            <a:avLst/>
          </a:prstGeom>
          <a:solidFill>
            <a:schemeClr val="bg1">
              <a:alpha val="70000"/>
            </a:schemeClr>
          </a:solidFill>
        </p:spPr>
        <p:txBody>
          <a:bodyPr wrap="square" rtlCol="0">
            <a:spAutoFit/>
          </a:bodyPr>
          <a:lstStyle/>
          <a:p>
            <a:r>
              <a:rPr lang="en-US" sz="2400" b="1" dirty="0" smtClean="0"/>
              <a:t>PRI (AVIRIS 2010)</a:t>
            </a:r>
            <a:endParaRPr lang="en-US" sz="2400" b="1" dirty="0"/>
          </a:p>
        </p:txBody>
      </p:sp>
      <p:pic>
        <p:nvPicPr>
          <p:cNvPr id="4098" name="Picture 2" descr="D:\Aditya\_Project\Presentations\HySPIRI_2011\Graphics\Madison_Biomass_Change.png"/>
          <p:cNvPicPr>
            <a:picLocks noChangeAspect="1" noChangeArrowheads="1"/>
          </p:cNvPicPr>
          <p:nvPr/>
        </p:nvPicPr>
        <p:blipFill>
          <a:blip r:embed="rId4" cstate="print"/>
          <a:srcRect l="6837" t="24357" r="5124" b="20253"/>
          <a:stretch>
            <a:fillRect/>
          </a:stretch>
        </p:blipFill>
        <p:spPr bwMode="auto">
          <a:xfrm>
            <a:off x="4713470" y="3852807"/>
            <a:ext cx="4176525" cy="2803441"/>
          </a:xfrm>
          <a:prstGeom prst="rect">
            <a:avLst/>
          </a:prstGeom>
          <a:noFill/>
        </p:spPr>
      </p:pic>
      <p:sp>
        <p:nvSpPr>
          <p:cNvPr id="17" name="TextBox 16"/>
          <p:cNvSpPr txBox="1"/>
          <p:nvPr/>
        </p:nvSpPr>
        <p:spPr>
          <a:xfrm>
            <a:off x="4786039" y="6118510"/>
            <a:ext cx="3646761" cy="461665"/>
          </a:xfrm>
          <a:prstGeom prst="rect">
            <a:avLst/>
          </a:prstGeom>
          <a:solidFill>
            <a:schemeClr val="bg1">
              <a:alpha val="70000"/>
            </a:schemeClr>
          </a:solidFill>
        </p:spPr>
        <p:txBody>
          <a:bodyPr wrap="square" rtlCol="0">
            <a:spAutoFit/>
          </a:bodyPr>
          <a:lstStyle/>
          <a:p>
            <a:r>
              <a:rPr lang="el-GR" sz="2400" b="1" dirty="0" smtClean="0"/>
              <a:t>Δ</a:t>
            </a:r>
            <a:r>
              <a:rPr lang="en-US" sz="2400" b="1" dirty="0" smtClean="0"/>
              <a:t>Biomass (</a:t>
            </a:r>
            <a:r>
              <a:rPr lang="en-US" sz="2400" b="1" dirty="0" err="1" smtClean="0"/>
              <a:t>LiDAR</a:t>
            </a:r>
            <a:r>
              <a:rPr lang="en-US" sz="2400" b="1" dirty="0" smtClean="0"/>
              <a:t> 2005-10)</a:t>
            </a:r>
            <a:endParaRPr lang="en-US" sz="2400" b="1" dirty="0"/>
          </a:p>
        </p:txBody>
      </p:sp>
      <p:grpSp>
        <p:nvGrpSpPr>
          <p:cNvPr id="51" name="Group 50"/>
          <p:cNvGrpSpPr/>
          <p:nvPr/>
        </p:nvGrpSpPr>
        <p:grpSpPr>
          <a:xfrm>
            <a:off x="114300" y="88900"/>
            <a:ext cx="4267200" cy="6705600"/>
            <a:chOff x="0" y="88900"/>
            <a:chExt cx="4267200" cy="6705600"/>
          </a:xfrm>
        </p:grpSpPr>
        <p:sp>
          <p:nvSpPr>
            <p:cNvPr id="52" name="Rectangle 9"/>
            <p:cNvSpPr>
              <a:spLocks noChangeArrowheads="1"/>
            </p:cNvSpPr>
            <p:nvPr/>
          </p:nvSpPr>
          <p:spPr bwMode="auto">
            <a:xfrm>
              <a:off x="47625" y="88900"/>
              <a:ext cx="4219575" cy="6705600"/>
            </a:xfrm>
            <a:prstGeom prst="rect">
              <a:avLst/>
            </a:prstGeom>
            <a:solidFill>
              <a:srgbClr val="EAEAEA">
                <a:alpha val="67000"/>
              </a:srgbClr>
            </a:solidFill>
            <a:ln w="31750">
              <a:solidFill>
                <a:srgbClr val="00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lstStyle/>
            <a:p>
              <a:pPr marL="341313" indent="-341313" eaLnBrk="1" hangingPunct="1">
                <a:spcBef>
                  <a:spcPts val="750"/>
                </a:spcBef>
                <a:buClr>
                  <a:srgbClr val="0099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3000">
                <a:solidFill>
                  <a:srgbClr val="009900"/>
                </a:solidFill>
              </a:endParaRPr>
            </a:p>
          </p:txBody>
        </p:sp>
        <p:pic>
          <p:nvPicPr>
            <p:cNvPr id="53" name="Picture 10" descr="CANOPY_SPECTRA_CR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133600"/>
              <a:ext cx="1219200" cy="1179513"/>
            </a:xfrm>
            <a:prstGeom prst="rect">
              <a:avLst/>
            </a:prstGeom>
            <a:noFill/>
            <a:ln w="31750">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11" descr="LEAF_SPECTRA_CRO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0350" y="303213"/>
              <a:ext cx="1270000" cy="1220787"/>
            </a:xfrm>
            <a:prstGeom prst="rect">
              <a:avLst/>
            </a:prstGeom>
            <a:noFill/>
            <a:ln w="25400">
              <a:solidFill>
                <a:srgbClr val="009900"/>
              </a:solidFill>
              <a:miter lim="800000"/>
              <a:headEnd/>
              <a:tailEnd/>
            </a:ln>
            <a:extLst>
              <a:ext uri="{909E8E84-426E-40dd-AFC4-6F175D3DCCD1}">
                <a14:hiddenFill xmlns:a14="http://schemas.microsoft.com/office/drawing/2010/main">
                  <a:solidFill>
                    <a:srgbClr val="FFFFFF"/>
                  </a:solidFill>
                </a14:hiddenFill>
              </a:ext>
            </a:extLst>
          </p:spPr>
        </p:pic>
        <p:cxnSp>
          <p:nvCxnSpPr>
            <p:cNvPr id="55" name="AutoShape 12"/>
            <p:cNvCxnSpPr>
              <a:cxnSpLocks noChangeShapeType="1"/>
              <a:stCxn id="54" idx="2"/>
              <a:endCxn id="53" idx="0"/>
            </p:cNvCxnSpPr>
            <p:nvPr/>
          </p:nvCxnSpPr>
          <p:spPr bwMode="auto">
            <a:xfrm rot="5400000">
              <a:off x="2289175" y="987425"/>
              <a:ext cx="609600" cy="1682750"/>
            </a:xfrm>
            <a:prstGeom prst="bentConnector3">
              <a:avLst>
                <a:gd name="adj1" fmla="val 50000"/>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 name="Rectangle 13"/>
            <p:cNvSpPr>
              <a:spLocks noChangeArrowheads="1"/>
            </p:cNvSpPr>
            <p:nvPr/>
          </p:nvSpPr>
          <p:spPr bwMode="auto">
            <a:xfrm>
              <a:off x="2667000" y="2057400"/>
              <a:ext cx="1524000" cy="320040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Line 20"/>
            <p:cNvSpPr>
              <a:spLocks noChangeShapeType="1"/>
            </p:cNvSpPr>
            <p:nvPr/>
          </p:nvSpPr>
          <p:spPr bwMode="auto">
            <a:xfrm>
              <a:off x="0" y="1612900"/>
              <a:ext cx="4267200" cy="0"/>
            </a:xfrm>
            <a:prstGeom prst="line">
              <a:avLst/>
            </a:prstGeom>
            <a:noFill/>
            <a:ln w="539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cxnSp>
          <p:nvCxnSpPr>
            <p:cNvPr id="58" name="AutoShape 14"/>
            <p:cNvCxnSpPr>
              <a:cxnSpLocks noChangeShapeType="1"/>
            </p:cNvCxnSpPr>
            <p:nvPr/>
          </p:nvCxnSpPr>
          <p:spPr bwMode="auto">
            <a:xfrm rot="5400000">
              <a:off x="3171825" y="1787525"/>
              <a:ext cx="533400" cy="6350"/>
            </a:xfrm>
            <a:prstGeom prst="bentConnector3">
              <a:avLst>
                <a:gd name="adj1" fmla="val 50000"/>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AutoShape 17"/>
            <p:cNvSpPr>
              <a:spLocks noChangeArrowheads="1"/>
            </p:cNvSpPr>
            <p:nvPr/>
          </p:nvSpPr>
          <p:spPr bwMode="auto">
            <a:xfrm>
              <a:off x="2743200" y="2133600"/>
              <a:ext cx="1371600" cy="685800"/>
            </a:xfrm>
            <a:prstGeom prst="roundRect">
              <a:avLst>
                <a:gd name="adj" fmla="val 16667"/>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Rectangle 18"/>
            <p:cNvSpPr>
              <a:spLocks noChangeArrowheads="1"/>
            </p:cNvSpPr>
            <p:nvPr/>
          </p:nvSpPr>
          <p:spPr bwMode="auto">
            <a:xfrm>
              <a:off x="2819400" y="3733800"/>
              <a:ext cx="1219200" cy="5334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AutoShape 19"/>
            <p:cNvSpPr>
              <a:spLocks noChangeArrowheads="1"/>
            </p:cNvSpPr>
            <p:nvPr/>
          </p:nvSpPr>
          <p:spPr bwMode="auto">
            <a:xfrm>
              <a:off x="2895600" y="3048000"/>
              <a:ext cx="1066800" cy="457200"/>
            </a:xfrm>
            <a:prstGeom prst="hexagon">
              <a:avLst>
                <a:gd name="adj" fmla="val 58333"/>
                <a:gd name="vf" fmla="val 115470"/>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Line 21"/>
            <p:cNvSpPr>
              <a:spLocks noChangeShapeType="1"/>
            </p:cNvSpPr>
            <p:nvPr/>
          </p:nvSpPr>
          <p:spPr bwMode="auto">
            <a:xfrm>
              <a:off x="0" y="5562600"/>
              <a:ext cx="4267200" cy="0"/>
            </a:xfrm>
            <a:prstGeom prst="line">
              <a:avLst/>
            </a:prstGeom>
            <a:noFill/>
            <a:ln w="539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63" name="Picture 22" descr="As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4013"/>
              <a:ext cx="1371600" cy="1017587"/>
            </a:xfrm>
            <a:prstGeom prst="rect">
              <a:avLst/>
            </a:prstGeom>
            <a:noFill/>
            <a:ln w="25400">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64" name="Picture 23" descr="tree p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3914775"/>
              <a:ext cx="1524000" cy="1495425"/>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AutoShape 26"/>
            <p:cNvCxnSpPr>
              <a:cxnSpLocks noChangeShapeType="1"/>
              <a:stCxn id="64" idx="0"/>
              <a:endCxn id="53" idx="2"/>
            </p:cNvCxnSpPr>
            <p:nvPr/>
          </p:nvCxnSpPr>
          <p:spPr bwMode="auto">
            <a:xfrm rot="16200000">
              <a:off x="1002506" y="3164682"/>
              <a:ext cx="585787" cy="914400"/>
            </a:xfrm>
            <a:prstGeom prst="bentConnector3">
              <a:avLst>
                <a:gd name="adj1" fmla="val 5149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AutoShape 27"/>
            <p:cNvCxnSpPr>
              <a:cxnSpLocks noChangeShapeType="1"/>
              <a:stCxn id="63" idx="2"/>
              <a:endCxn id="64" idx="0"/>
            </p:cNvCxnSpPr>
            <p:nvPr/>
          </p:nvCxnSpPr>
          <p:spPr bwMode="auto">
            <a:xfrm>
              <a:off x="838200" y="1371600"/>
              <a:ext cx="0" cy="2543175"/>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7" name="Picture 29" descr="BH_AVIRIS_CROP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656263"/>
              <a:ext cx="3962400" cy="1049337"/>
            </a:xfrm>
            <a:prstGeom prst="rect">
              <a:avLst/>
            </a:prstGeom>
            <a:noFill/>
            <a:extLst>
              <a:ext uri="{909E8E84-426E-40dd-AFC4-6F175D3DCCD1}">
                <a14:hiddenFill xmlns:a14="http://schemas.microsoft.com/office/drawing/2010/main">
                  <a:solidFill>
                    <a:srgbClr val="FFFFFF"/>
                  </a:solidFill>
                </a14:hiddenFill>
              </a:ext>
            </a:extLst>
          </p:spPr>
        </p:pic>
        <p:sp>
          <p:nvSpPr>
            <p:cNvPr id="68" name="Oval 30"/>
            <p:cNvSpPr>
              <a:spLocks noChangeArrowheads="1"/>
            </p:cNvSpPr>
            <p:nvPr/>
          </p:nvSpPr>
          <p:spPr bwMode="auto">
            <a:xfrm>
              <a:off x="2705100" y="4419600"/>
              <a:ext cx="1447800" cy="762000"/>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b="1" dirty="0" smtClean="0"/>
                <a:t>RTM</a:t>
              </a:r>
            </a:p>
            <a:p>
              <a:pPr algn="ctr"/>
              <a:r>
                <a:rPr lang="en-US" b="1" dirty="0" smtClean="0"/>
                <a:t>Inversion</a:t>
              </a:r>
              <a:endParaRPr lang="en-US" dirty="0"/>
            </a:p>
          </p:txBody>
        </p:sp>
        <p:cxnSp>
          <p:nvCxnSpPr>
            <p:cNvPr id="69" name="AutoShape 31"/>
            <p:cNvCxnSpPr>
              <a:cxnSpLocks noChangeShapeType="1"/>
              <a:stCxn id="53" idx="2"/>
              <a:endCxn id="68" idx="2"/>
            </p:cNvCxnSpPr>
            <p:nvPr/>
          </p:nvCxnSpPr>
          <p:spPr bwMode="auto">
            <a:xfrm rot="16200000" flipH="1">
              <a:off x="1485107" y="3580606"/>
              <a:ext cx="1487487" cy="952500"/>
            </a:xfrm>
            <a:prstGeom prst="bentConnector2">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0" name="Line 36"/>
            <p:cNvSpPr>
              <a:spLocks noChangeShapeType="1"/>
            </p:cNvSpPr>
            <p:nvPr/>
          </p:nvSpPr>
          <p:spPr bwMode="auto">
            <a:xfrm flipH="1">
              <a:off x="1524000" y="4800600"/>
              <a:ext cx="457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AutoShape 38"/>
            <p:cNvSpPr>
              <a:spLocks noChangeArrowheads="1"/>
            </p:cNvSpPr>
            <p:nvPr/>
          </p:nvSpPr>
          <p:spPr bwMode="auto">
            <a:xfrm>
              <a:off x="228600" y="2743200"/>
              <a:ext cx="152400" cy="762000"/>
            </a:xfrm>
            <a:prstGeom prst="upArrow">
              <a:avLst>
                <a:gd name="adj1" fmla="val 50000"/>
                <a:gd name="adj2" fmla="val 125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Text Box 39"/>
            <p:cNvSpPr txBox="1">
              <a:spLocks noChangeArrowheads="1"/>
            </p:cNvSpPr>
            <p:nvPr/>
          </p:nvSpPr>
          <p:spPr bwMode="auto">
            <a:xfrm>
              <a:off x="104775" y="2209800"/>
              <a:ext cx="381000"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i="1">
                  <a:solidFill>
                    <a:srgbClr val="FF0000"/>
                  </a:solidFill>
                </a:rPr>
                <a:t>T</a:t>
              </a:r>
            </a:p>
          </p:txBody>
        </p:sp>
        <p:sp>
          <p:nvSpPr>
            <p:cNvPr id="73" name="AutoShape 41"/>
            <p:cNvSpPr>
              <a:spLocks noChangeArrowheads="1"/>
            </p:cNvSpPr>
            <p:nvPr/>
          </p:nvSpPr>
          <p:spPr bwMode="auto">
            <a:xfrm>
              <a:off x="1752600" y="5057775"/>
              <a:ext cx="76200" cy="457200"/>
            </a:xfrm>
            <a:prstGeom prst="curvedLeftArrow">
              <a:avLst>
                <a:gd name="adj1" fmla="val 120000"/>
                <a:gd name="adj2" fmla="val 240000"/>
                <a:gd name="adj3" fmla="val 33333"/>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AutoShape 43"/>
            <p:cNvSpPr>
              <a:spLocks noChangeArrowheads="1"/>
            </p:cNvSpPr>
            <p:nvPr/>
          </p:nvSpPr>
          <p:spPr bwMode="auto">
            <a:xfrm rot="10676541">
              <a:off x="1600200" y="5029200"/>
              <a:ext cx="76200" cy="457200"/>
            </a:xfrm>
            <a:prstGeom prst="curvedLeftArrow">
              <a:avLst>
                <a:gd name="adj1" fmla="val 120000"/>
                <a:gd name="adj2" fmla="val 240000"/>
                <a:gd name="adj3" fmla="val 33333"/>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AutoShape 45"/>
            <p:cNvSpPr>
              <a:spLocks noChangeArrowheads="1"/>
            </p:cNvSpPr>
            <p:nvPr/>
          </p:nvSpPr>
          <p:spPr bwMode="auto">
            <a:xfrm>
              <a:off x="609600" y="3581400"/>
              <a:ext cx="152400" cy="609600"/>
            </a:xfrm>
            <a:prstGeom prst="curvedLeftArrow">
              <a:avLst>
                <a:gd name="adj1" fmla="val 80000"/>
                <a:gd name="adj2" fmla="val 160000"/>
                <a:gd name="adj3" fmla="val 33333"/>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AutoShape 46"/>
            <p:cNvSpPr>
              <a:spLocks noChangeArrowheads="1"/>
            </p:cNvSpPr>
            <p:nvPr/>
          </p:nvSpPr>
          <p:spPr bwMode="auto">
            <a:xfrm rot="10800000">
              <a:off x="304800" y="3524250"/>
              <a:ext cx="152400" cy="609600"/>
            </a:xfrm>
            <a:prstGeom prst="curvedLeftArrow">
              <a:avLst>
                <a:gd name="adj1" fmla="val 80000"/>
                <a:gd name="adj2" fmla="val 160000"/>
                <a:gd name="adj3" fmla="val 33333"/>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Text Box 48"/>
            <p:cNvSpPr txBox="1">
              <a:spLocks noChangeArrowheads="1"/>
            </p:cNvSpPr>
            <p:nvPr/>
          </p:nvSpPr>
          <p:spPr bwMode="auto">
            <a:xfrm>
              <a:off x="2714625" y="2076450"/>
              <a:ext cx="1447800" cy="7794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b="1"/>
                <a:t>Input </a:t>
              </a:r>
            </a:p>
            <a:p>
              <a:pPr algn="ctr">
                <a:spcBef>
                  <a:spcPct val="50000"/>
                </a:spcBef>
              </a:pPr>
              <a:r>
                <a:rPr lang="en-US" b="1"/>
                <a:t>Parameters</a:t>
              </a:r>
              <a:endParaRPr lang="en-US"/>
            </a:p>
          </p:txBody>
        </p:sp>
        <p:sp>
          <p:nvSpPr>
            <p:cNvPr id="78" name="Text Box 49"/>
            <p:cNvSpPr txBox="1">
              <a:spLocks noChangeArrowheads="1"/>
            </p:cNvSpPr>
            <p:nvPr/>
          </p:nvSpPr>
          <p:spPr bwMode="auto">
            <a:xfrm>
              <a:off x="3086100" y="3048000"/>
              <a:ext cx="914400"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t>RTM</a:t>
              </a:r>
              <a:endParaRPr lang="en-US" dirty="0"/>
            </a:p>
          </p:txBody>
        </p:sp>
        <p:sp>
          <p:nvSpPr>
            <p:cNvPr id="79" name="Line 53"/>
            <p:cNvSpPr>
              <a:spLocks noChangeShapeType="1"/>
            </p:cNvSpPr>
            <p:nvPr/>
          </p:nvSpPr>
          <p:spPr bwMode="auto">
            <a:xfrm>
              <a:off x="3429000" y="5181600"/>
              <a:ext cx="0" cy="1066800"/>
            </a:xfrm>
            <a:prstGeom prst="line">
              <a:avLst/>
            </a:prstGeom>
            <a:noFill/>
            <a:ln w="63500">
              <a:solidFill>
                <a:srgbClr val="E6E6E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Line 55"/>
            <p:cNvSpPr>
              <a:spLocks noChangeShapeType="1"/>
            </p:cNvSpPr>
            <p:nvPr/>
          </p:nvSpPr>
          <p:spPr bwMode="auto">
            <a:xfrm>
              <a:off x="1295400" y="1219200"/>
              <a:ext cx="14478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Text Box 60"/>
            <p:cNvSpPr txBox="1">
              <a:spLocks noChangeArrowheads="1"/>
            </p:cNvSpPr>
            <p:nvPr/>
          </p:nvSpPr>
          <p:spPr bwMode="auto">
            <a:xfrm>
              <a:off x="2921000" y="3798887"/>
              <a:ext cx="1022350"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Spectra</a:t>
              </a:r>
            </a:p>
          </p:txBody>
        </p:sp>
        <p:cxnSp>
          <p:nvCxnSpPr>
            <p:cNvPr id="82" name="AutoShape 64"/>
            <p:cNvCxnSpPr>
              <a:cxnSpLocks noChangeShapeType="1"/>
              <a:endCxn id="60" idx="0"/>
            </p:cNvCxnSpPr>
            <p:nvPr/>
          </p:nvCxnSpPr>
          <p:spPr bwMode="auto">
            <a:xfrm>
              <a:off x="3429000" y="3505200"/>
              <a:ext cx="0"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3" name="AutoShape 65"/>
            <p:cNvCxnSpPr>
              <a:cxnSpLocks noChangeShapeType="1"/>
              <a:stCxn id="59" idx="2"/>
            </p:cNvCxnSpPr>
            <p:nvPr/>
          </p:nvCxnSpPr>
          <p:spPr bwMode="auto">
            <a:xfrm>
              <a:off x="3429000" y="2819400"/>
              <a:ext cx="0"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AutoShape 66"/>
            <p:cNvCxnSpPr>
              <a:cxnSpLocks noChangeShapeType="1"/>
              <a:stCxn id="60" idx="2"/>
              <a:endCxn id="68" idx="0"/>
            </p:cNvCxnSpPr>
            <p:nvPr/>
          </p:nvCxnSpPr>
          <p:spPr bwMode="auto">
            <a:xfrm>
              <a:off x="3429000" y="4267200"/>
              <a:ext cx="0" cy="152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 name="TextBox 1"/>
          <p:cNvSpPr txBox="1"/>
          <p:nvPr/>
        </p:nvSpPr>
        <p:spPr>
          <a:xfrm>
            <a:off x="50800" y="76200"/>
            <a:ext cx="8555631" cy="584776"/>
          </a:xfrm>
          <a:prstGeom prst="rect">
            <a:avLst/>
          </a:prstGeom>
          <a:solidFill>
            <a:schemeClr val="bg1">
              <a:alpha val="70000"/>
            </a:schemeClr>
          </a:solidFill>
        </p:spPr>
        <p:txBody>
          <a:bodyPr wrap="square" rtlCol="0">
            <a:spAutoFit/>
          </a:bodyPr>
          <a:lstStyle/>
          <a:p>
            <a:r>
              <a:rPr lang="en-US" sz="3200" dirty="0" smtClean="0"/>
              <a:t>Map and understand ecosystem change:</a:t>
            </a:r>
            <a:endParaRPr lang="en-US" sz="3200" dirty="0"/>
          </a:p>
        </p:txBody>
      </p:sp>
      <p:pic>
        <p:nvPicPr>
          <p:cNvPr id="19" name="Picture 18" descr="Madison_WI.gif"/>
          <p:cNvPicPr>
            <a:picLocks noChangeAspect="1"/>
          </p:cNvPicPr>
          <p:nvPr/>
        </p:nvPicPr>
        <p:blipFill>
          <a:blip r:embed="rId10" cstate="print"/>
          <a:stretch>
            <a:fillRect/>
          </a:stretch>
        </p:blipFill>
        <p:spPr>
          <a:xfrm>
            <a:off x="7337383" y="61018"/>
            <a:ext cx="1552612" cy="1662076"/>
          </a:xfrm>
          <a:prstGeom prst="rect">
            <a:avLst/>
          </a:prstGeom>
          <a:effectLst>
            <a:outerShdw blurRad="50800" dist="127000" dir="7800000" sx="91000" sy="91000" algn="ctr" rotWithShape="0">
              <a:srgbClr val="000000"/>
            </a:outerShdw>
          </a:effectLst>
        </p:spPr>
      </p:pic>
    </p:spTree>
    <p:extLst>
      <p:ext uri="{BB962C8B-B14F-4D97-AF65-F5344CB8AC3E}">
        <p14:creationId xmlns:p14="http://schemas.microsoft.com/office/powerpoint/2010/main" val="3016166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FB56013-B943-42BA-886F-6F9D4EB85E9D}" type="slidenum">
              <a:rPr lang="en-US" smtClean="0"/>
              <a:pPr/>
              <a:t>27</a:t>
            </a:fld>
            <a:endParaRPr lang="en-US"/>
          </a:p>
        </p:txBody>
      </p:sp>
      <p:sp>
        <p:nvSpPr>
          <p:cNvPr id="2" name="TextBox 1"/>
          <p:cNvSpPr txBox="1"/>
          <p:nvPr/>
        </p:nvSpPr>
        <p:spPr>
          <a:xfrm>
            <a:off x="50800" y="381000"/>
            <a:ext cx="8555631" cy="584776"/>
          </a:xfrm>
          <a:prstGeom prst="rect">
            <a:avLst/>
          </a:prstGeom>
          <a:solidFill>
            <a:schemeClr val="bg1">
              <a:alpha val="70000"/>
            </a:schemeClr>
          </a:solidFill>
        </p:spPr>
        <p:txBody>
          <a:bodyPr wrap="square" rtlCol="0">
            <a:spAutoFit/>
          </a:bodyPr>
          <a:lstStyle/>
          <a:p>
            <a:r>
              <a:rPr lang="en-US" sz="3200" dirty="0" smtClean="0"/>
              <a:t>Map and understand ecosystem change:</a:t>
            </a:r>
            <a:endParaRPr lang="en-US" sz="3200" dirty="0"/>
          </a:p>
        </p:txBody>
      </p:sp>
      <p:pic>
        <p:nvPicPr>
          <p:cNvPr id="43" name="Picture 42" descr="Scaling_Dia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1" y="1499839"/>
            <a:ext cx="6118351" cy="4588763"/>
          </a:xfrm>
          <a:prstGeom prst="rect">
            <a:avLst/>
          </a:prstGeom>
          <a:ln w="38100">
            <a:solidFill>
              <a:schemeClr val="tx1">
                <a:lumMod val="85000"/>
              </a:schemeClr>
            </a:solidFill>
          </a:ln>
        </p:spPr>
      </p:pic>
      <p:pic>
        <p:nvPicPr>
          <p:cNvPr id="44" name="Picture 43" descr="BHI_BL_PIXEL_INV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625" y="1563339"/>
            <a:ext cx="2559204" cy="2559204"/>
          </a:xfrm>
          <a:prstGeom prst="rect">
            <a:avLst/>
          </a:prstGeom>
          <a:ln w="38100">
            <a:solidFill>
              <a:schemeClr val="tx1">
                <a:lumMod val="85000"/>
              </a:schemeClr>
            </a:solidFill>
          </a:ln>
          <a:effectLst/>
        </p:spPr>
      </p:pic>
      <p:sp>
        <p:nvSpPr>
          <p:cNvPr id="45" name="TextBox 44"/>
          <p:cNvSpPr txBox="1"/>
          <p:nvPr/>
        </p:nvSpPr>
        <p:spPr>
          <a:xfrm>
            <a:off x="6397625" y="4316942"/>
            <a:ext cx="2619375" cy="1708160"/>
          </a:xfrm>
          <a:prstGeom prst="rect">
            <a:avLst/>
          </a:prstGeom>
          <a:solidFill>
            <a:schemeClr val="tx1"/>
          </a:solidFill>
          <a:ln w="38100">
            <a:solidFill>
              <a:schemeClr val="tx1">
                <a:lumMod val="85000"/>
              </a:schemeClr>
            </a:solidFill>
          </a:ln>
        </p:spPr>
        <p:txBody>
          <a:bodyPr wrap="square" rtlCol="0">
            <a:spAutoFit/>
          </a:bodyPr>
          <a:lstStyle/>
          <a:p>
            <a:r>
              <a:rPr lang="en-US" sz="1500" b="1" dirty="0" smtClean="0">
                <a:solidFill>
                  <a:schemeClr val="accent3">
                    <a:lumMod val="50000"/>
                  </a:schemeClr>
                </a:solidFill>
              </a:rPr>
              <a:t>RMSE = 0.25</a:t>
            </a:r>
          </a:p>
          <a:p>
            <a:r>
              <a:rPr lang="en-US" sz="1500" b="1" dirty="0" smtClean="0">
                <a:solidFill>
                  <a:schemeClr val="accent3">
                    <a:lumMod val="50000"/>
                  </a:schemeClr>
                </a:solidFill>
              </a:rPr>
              <a:t>LAI = 5.99 (± 1.33)</a:t>
            </a:r>
          </a:p>
          <a:p>
            <a:r>
              <a:rPr lang="en-US" sz="1500" b="1" i="1" dirty="0" err="1" smtClean="0">
                <a:solidFill>
                  <a:schemeClr val="accent3">
                    <a:lumMod val="50000"/>
                  </a:schemeClr>
                </a:solidFill>
              </a:rPr>
              <a:t>M</a:t>
            </a:r>
            <a:r>
              <a:rPr lang="en-US" sz="1500" b="1" baseline="-25000" dirty="0" err="1" smtClean="0">
                <a:solidFill>
                  <a:schemeClr val="accent3">
                    <a:lumMod val="50000"/>
                  </a:schemeClr>
                </a:solidFill>
              </a:rPr>
              <a:t>area</a:t>
            </a:r>
            <a:r>
              <a:rPr lang="en-US" sz="1500" b="1" dirty="0" smtClean="0">
                <a:solidFill>
                  <a:schemeClr val="accent3">
                    <a:lumMod val="50000"/>
                  </a:schemeClr>
                </a:solidFill>
              </a:rPr>
              <a:t> (g m</a:t>
            </a:r>
            <a:r>
              <a:rPr lang="en-US" sz="1500" b="1" baseline="30000" dirty="0" smtClean="0">
                <a:solidFill>
                  <a:schemeClr val="accent3">
                    <a:lumMod val="50000"/>
                  </a:schemeClr>
                </a:solidFill>
              </a:rPr>
              <a:t>-2</a:t>
            </a:r>
            <a:r>
              <a:rPr lang="en-US" sz="1500" b="1" dirty="0" smtClean="0">
                <a:solidFill>
                  <a:schemeClr val="accent3">
                    <a:lumMod val="50000"/>
                  </a:schemeClr>
                </a:solidFill>
              </a:rPr>
              <a:t>) = </a:t>
            </a:r>
            <a:r>
              <a:rPr lang="en-US" sz="1500" b="1" dirty="0">
                <a:solidFill>
                  <a:schemeClr val="accent3">
                    <a:lumMod val="50000"/>
                  </a:schemeClr>
                </a:solidFill>
              </a:rPr>
              <a:t>83.77 (± </a:t>
            </a:r>
            <a:r>
              <a:rPr lang="en-US" sz="1500" b="1" dirty="0" smtClean="0">
                <a:solidFill>
                  <a:schemeClr val="accent3">
                    <a:lumMod val="50000"/>
                  </a:schemeClr>
                </a:solidFill>
              </a:rPr>
              <a:t>19.9)</a:t>
            </a:r>
          </a:p>
          <a:p>
            <a:r>
              <a:rPr lang="en-US" sz="1500" b="1" i="1" dirty="0" err="1" smtClean="0">
                <a:solidFill>
                  <a:schemeClr val="accent3">
                    <a:lumMod val="50000"/>
                  </a:schemeClr>
                </a:solidFill>
              </a:rPr>
              <a:t>N</a:t>
            </a:r>
            <a:r>
              <a:rPr lang="en-US" sz="1500" b="1" baseline="-25000" dirty="0" err="1" smtClean="0">
                <a:solidFill>
                  <a:schemeClr val="accent3">
                    <a:lumMod val="50000"/>
                  </a:schemeClr>
                </a:solidFill>
              </a:rPr>
              <a:t>mass</a:t>
            </a:r>
            <a:r>
              <a:rPr lang="en-US" sz="1500" b="1" dirty="0" smtClean="0">
                <a:solidFill>
                  <a:schemeClr val="accent3">
                    <a:lumMod val="50000"/>
                  </a:schemeClr>
                </a:solidFill>
              </a:rPr>
              <a:t> (%) = 2.7</a:t>
            </a:r>
            <a:r>
              <a:rPr lang="en-US" sz="1500" b="1" dirty="0">
                <a:solidFill>
                  <a:schemeClr val="accent3">
                    <a:lumMod val="50000"/>
                  </a:schemeClr>
                </a:solidFill>
              </a:rPr>
              <a:t>% </a:t>
            </a:r>
            <a:r>
              <a:rPr lang="en-US" sz="1500" b="1" dirty="0" smtClean="0">
                <a:solidFill>
                  <a:schemeClr val="accent3">
                    <a:lumMod val="50000"/>
                  </a:schemeClr>
                </a:solidFill>
              </a:rPr>
              <a:t>(± 0.21)</a:t>
            </a:r>
          </a:p>
          <a:p>
            <a:r>
              <a:rPr lang="en-US" sz="1500" b="1" dirty="0" smtClean="0">
                <a:solidFill>
                  <a:schemeClr val="accent3">
                    <a:lumMod val="50000"/>
                  </a:schemeClr>
                </a:solidFill>
              </a:rPr>
              <a:t>EWT (g cm</a:t>
            </a:r>
            <a:r>
              <a:rPr lang="en-US" sz="1500" b="1" baseline="30000" dirty="0" smtClean="0">
                <a:solidFill>
                  <a:schemeClr val="accent3">
                    <a:lumMod val="50000"/>
                  </a:schemeClr>
                </a:solidFill>
              </a:rPr>
              <a:t>-2</a:t>
            </a:r>
            <a:r>
              <a:rPr lang="en-US" sz="1500" b="1" dirty="0" smtClean="0">
                <a:solidFill>
                  <a:schemeClr val="accent3">
                    <a:lumMod val="50000"/>
                  </a:schemeClr>
                </a:solidFill>
              </a:rPr>
              <a:t>) =  </a:t>
            </a:r>
            <a:r>
              <a:rPr lang="en-US" sz="1500" b="1" dirty="0">
                <a:solidFill>
                  <a:schemeClr val="accent3">
                    <a:lumMod val="50000"/>
                  </a:schemeClr>
                </a:solidFill>
              </a:rPr>
              <a:t>0.012 (± </a:t>
            </a:r>
            <a:r>
              <a:rPr lang="en-US" sz="1500" b="1" dirty="0" smtClean="0">
                <a:solidFill>
                  <a:schemeClr val="accent3">
                    <a:lumMod val="50000"/>
                  </a:schemeClr>
                </a:solidFill>
              </a:rPr>
              <a:t>0.002)</a:t>
            </a:r>
            <a:endParaRPr lang="en-US" sz="1500" b="1" dirty="0">
              <a:solidFill>
                <a:schemeClr val="accent3">
                  <a:lumMod val="50000"/>
                </a:schemeClr>
              </a:solidFill>
            </a:endParaRPr>
          </a:p>
          <a:p>
            <a:r>
              <a:rPr lang="en-US" sz="1500" b="1" dirty="0" err="1" smtClean="0">
                <a:solidFill>
                  <a:schemeClr val="accent3">
                    <a:lumMod val="50000"/>
                  </a:schemeClr>
                </a:solidFill>
              </a:rPr>
              <a:t>Chl</a:t>
            </a:r>
            <a:r>
              <a:rPr lang="en-US" sz="1500" b="1" dirty="0" smtClean="0">
                <a:solidFill>
                  <a:schemeClr val="accent3">
                    <a:lumMod val="50000"/>
                  </a:schemeClr>
                </a:solidFill>
              </a:rPr>
              <a:t> </a:t>
            </a:r>
            <a:r>
              <a:rPr lang="en-US" sz="1500" b="1" dirty="0" err="1" smtClean="0">
                <a:solidFill>
                  <a:schemeClr val="accent3">
                    <a:lumMod val="50000"/>
                  </a:schemeClr>
                </a:solidFill>
              </a:rPr>
              <a:t>a+b</a:t>
            </a:r>
            <a:r>
              <a:rPr lang="en-US" sz="1500" b="1" dirty="0" smtClean="0">
                <a:solidFill>
                  <a:schemeClr val="accent3">
                    <a:lumMod val="50000"/>
                  </a:schemeClr>
                </a:solidFill>
              </a:rPr>
              <a:t> (μg cm</a:t>
            </a:r>
            <a:r>
              <a:rPr lang="en-US" sz="1500" b="1" baseline="30000" dirty="0" smtClean="0">
                <a:solidFill>
                  <a:schemeClr val="accent3">
                    <a:lumMod val="50000"/>
                  </a:schemeClr>
                </a:solidFill>
              </a:rPr>
              <a:t>-2</a:t>
            </a:r>
            <a:r>
              <a:rPr lang="en-US" sz="1500" b="1" dirty="0" smtClean="0">
                <a:solidFill>
                  <a:schemeClr val="accent3">
                    <a:lumMod val="50000"/>
                  </a:schemeClr>
                </a:solidFill>
              </a:rPr>
              <a:t>)= </a:t>
            </a:r>
            <a:r>
              <a:rPr lang="en-US" sz="1500" b="1" dirty="0">
                <a:solidFill>
                  <a:schemeClr val="accent3">
                    <a:lumMod val="50000"/>
                  </a:schemeClr>
                </a:solidFill>
              </a:rPr>
              <a:t>42.3 (</a:t>
            </a:r>
            <a:r>
              <a:rPr lang="en-US" sz="1500" b="1" dirty="0" smtClean="0">
                <a:solidFill>
                  <a:schemeClr val="accent3">
                    <a:lumMod val="50000"/>
                  </a:schemeClr>
                </a:solidFill>
              </a:rPr>
              <a:t>± 3.5)</a:t>
            </a:r>
          </a:p>
          <a:p>
            <a:r>
              <a:rPr lang="en-US" sz="1500" b="1" dirty="0" err="1" smtClean="0">
                <a:solidFill>
                  <a:schemeClr val="accent3">
                    <a:lumMod val="50000"/>
                  </a:schemeClr>
                </a:solidFill>
              </a:rPr>
              <a:t>Spp</a:t>
            </a:r>
            <a:r>
              <a:rPr lang="en-US" sz="1500" b="1" dirty="0" smtClean="0">
                <a:solidFill>
                  <a:schemeClr val="accent3">
                    <a:lumMod val="50000"/>
                  </a:schemeClr>
                </a:solidFill>
              </a:rPr>
              <a:t> = QURU, </a:t>
            </a:r>
            <a:r>
              <a:rPr lang="en-US" sz="1500" b="1" dirty="0" smtClean="0">
                <a:solidFill>
                  <a:schemeClr val="accent3">
                    <a:lumMod val="50000"/>
                  </a:schemeClr>
                </a:solidFill>
              </a:rPr>
              <a:t>ASM</a:t>
            </a:r>
            <a:r>
              <a:rPr lang="en-US" sz="1500" b="1" dirty="0" smtClean="0">
                <a:solidFill>
                  <a:schemeClr val="accent3">
                    <a:lumMod val="50000"/>
                  </a:schemeClr>
                </a:solidFill>
              </a:rPr>
              <a:t>, FRAM</a:t>
            </a:r>
            <a:endParaRPr lang="en-US" sz="1500" b="1" dirty="0">
              <a:solidFill>
                <a:schemeClr val="accent3">
                  <a:lumMod val="50000"/>
                </a:schemeClr>
              </a:solidFill>
            </a:endParaRPr>
          </a:p>
        </p:txBody>
      </p:sp>
      <p:pic>
        <p:nvPicPr>
          <p:cNvPr id="19" name="Picture 18" descr="Madison_WI.gif"/>
          <p:cNvPicPr>
            <a:picLocks noChangeAspect="1"/>
          </p:cNvPicPr>
          <p:nvPr/>
        </p:nvPicPr>
        <p:blipFill>
          <a:blip r:embed="rId5" cstate="print"/>
          <a:stretch>
            <a:fillRect/>
          </a:stretch>
        </p:blipFill>
        <p:spPr>
          <a:xfrm>
            <a:off x="7404217" y="134738"/>
            <a:ext cx="1552612" cy="1662076"/>
          </a:xfrm>
          <a:prstGeom prst="rect">
            <a:avLst/>
          </a:prstGeom>
          <a:effectLst>
            <a:outerShdw blurRad="50800" dist="127000" dir="7800000" sx="91000" sy="91000" algn="ctr" rotWithShape="0">
              <a:srgbClr val="000000"/>
            </a:outerShdw>
          </a:effectLst>
        </p:spPr>
      </p:pic>
    </p:spTree>
    <p:extLst>
      <p:ext uri="{BB962C8B-B14F-4D97-AF65-F5344CB8AC3E}">
        <p14:creationId xmlns:p14="http://schemas.microsoft.com/office/powerpoint/2010/main" val="38755158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65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8889" l="0" r="100000">
                        <a14:backgroundMark x1="38323" y1="50370" x2="38323" y2="50370"/>
                      </a14:backgroundRemoval>
                    </a14:imgEffect>
                  </a14:imgLayer>
                </a14:imgProps>
              </a:ext>
            </a:extLst>
          </a:blip>
          <a:stretch>
            <a:fillRect/>
          </a:stretch>
        </p:blipFill>
        <p:spPr>
          <a:xfrm>
            <a:off x="7423407" y="146438"/>
            <a:ext cx="1619653" cy="1309300"/>
          </a:xfrm>
          <a:prstGeom prst="rect">
            <a:avLst/>
          </a:prstGeom>
        </p:spPr>
      </p:pic>
      <p:pic>
        <p:nvPicPr>
          <p:cNvPr id="9" name="Picture 11" descr="jpl_logo"/>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500" b="100000" l="0" r="99583">
                        <a14:foregroundMark x1="25235" y1="54500" x2="25235" y2="54500"/>
                        <a14:foregroundMark x1="72993" y1="63833" x2="72993" y2="63833"/>
                      </a14:backgroundRemoval>
                    </a14:imgEffect>
                  </a14:imgLayer>
                </a14:imgProps>
              </a:ext>
              <a:ext uri="{28A0092B-C50C-407E-A947-70E740481C1C}">
                <a14:useLocalDpi xmlns:a14="http://schemas.microsoft.com/office/drawing/2010/main" val="0"/>
              </a:ext>
            </a:extLst>
          </a:blip>
          <a:srcRect/>
          <a:stretch>
            <a:fillRect/>
          </a:stretch>
        </p:blipFill>
        <p:spPr bwMode="auto">
          <a:xfrm>
            <a:off x="7365540" y="1455738"/>
            <a:ext cx="1653540" cy="10345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print"/>
          <a:stretch>
            <a:fillRect/>
          </a:stretch>
        </p:blipFill>
        <p:spPr>
          <a:xfrm>
            <a:off x="7447387" y="5536155"/>
            <a:ext cx="1552453" cy="1069468"/>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backgroundRemoval t="535" b="97861" l="9934" r="95364">
                        <a14:foregroundMark x1="39735" y1="40642" x2="39735" y2="40642"/>
                      </a14:backgroundRemoval>
                    </a14:imgEffect>
                  </a14:imgLayer>
                </a14:imgProps>
              </a:ext>
            </a:extLst>
          </a:blip>
          <a:stretch>
            <a:fillRect/>
          </a:stretch>
        </p:blipFill>
        <p:spPr>
          <a:xfrm>
            <a:off x="7600796" y="3961184"/>
            <a:ext cx="1191232" cy="1475234"/>
          </a:xfrm>
          <a:prstGeom prst="rect">
            <a:avLst/>
          </a:prstGeom>
        </p:spPr>
      </p:pic>
      <p:sp>
        <p:nvSpPr>
          <p:cNvPr id="19" name="TextBox 18"/>
          <p:cNvSpPr txBox="1"/>
          <p:nvPr/>
        </p:nvSpPr>
        <p:spPr>
          <a:xfrm>
            <a:off x="207077" y="1578050"/>
            <a:ext cx="3173766" cy="4216539"/>
          </a:xfrm>
          <a:prstGeom prst="rect">
            <a:avLst/>
          </a:prstGeom>
          <a:noFill/>
        </p:spPr>
        <p:txBody>
          <a:bodyPr wrap="none" rtlCol="0">
            <a:spAutoFit/>
          </a:bodyPr>
          <a:lstStyle/>
          <a:p>
            <a:r>
              <a:rPr lang="en-US" sz="2800" b="1" dirty="0" smtClean="0"/>
              <a:t>Acknowledgments</a:t>
            </a:r>
          </a:p>
          <a:p>
            <a:endParaRPr lang="en-US" sz="2000" dirty="0" smtClean="0"/>
          </a:p>
          <a:p>
            <a:r>
              <a:rPr lang="en-US" sz="2000" dirty="0" smtClean="0"/>
              <a:t>AVIRIS</a:t>
            </a:r>
            <a:r>
              <a:rPr lang="en-US" sz="2000" dirty="0" smtClean="0"/>
              <a:t>/MASTER/ER-2 Teams</a:t>
            </a:r>
            <a:endParaRPr lang="en-US" sz="2000" dirty="0"/>
          </a:p>
          <a:p>
            <a:r>
              <a:rPr lang="en-US" sz="2000" dirty="0" smtClean="0"/>
              <a:t>ASDI and Nate Bloomingdale</a:t>
            </a:r>
          </a:p>
          <a:p>
            <a:r>
              <a:rPr lang="en-US" sz="2000" dirty="0" smtClean="0"/>
              <a:t>John Couture</a:t>
            </a:r>
          </a:p>
          <a:p>
            <a:r>
              <a:rPr lang="en-US" sz="2000" dirty="0" smtClean="0"/>
              <a:t>Dylan </a:t>
            </a:r>
            <a:r>
              <a:rPr lang="en-US" sz="2000" dirty="0" err="1" smtClean="0"/>
              <a:t>Dillaway</a:t>
            </a:r>
            <a:endParaRPr lang="en-US" sz="2000" dirty="0" smtClean="0"/>
          </a:p>
          <a:p>
            <a:r>
              <a:rPr lang="en-US" sz="2000" dirty="0" smtClean="0"/>
              <a:t>Jane Foster</a:t>
            </a:r>
          </a:p>
          <a:p>
            <a:r>
              <a:rPr lang="en-US" sz="2000" dirty="0" err="1" smtClean="0"/>
              <a:t>Huan</a:t>
            </a:r>
            <a:r>
              <a:rPr lang="en-US" sz="2000" dirty="0" smtClean="0"/>
              <a:t> </a:t>
            </a:r>
            <a:r>
              <a:rPr lang="en-US" sz="2000" dirty="0" err="1" smtClean="0"/>
              <a:t>Gu</a:t>
            </a:r>
            <a:endParaRPr lang="en-US" sz="2000" dirty="0" smtClean="0"/>
          </a:p>
          <a:p>
            <a:r>
              <a:rPr lang="en-US" sz="2000" dirty="0" smtClean="0"/>
              <a:t>Bernard Isaacson</a:t>
            </a:r>
          </a:p>
          <a:p>
            <a:r>
              <a:rPr lang="en-US" sz="2000" dirty="0" smtClean="0"/>
              <a:t>Clayton </a:t>
            </a:r>
            <a:r>
              <a:rPr lang="en-US" sz="2000" dirty="0" err="1" smtClean="0"/>
              <a:t>Kingdon</a:t>
            </a:r>
            <a:endParaRPr lang="en-US" sz="2000" dirty="0" smtClean="0"/>
          </a:p>
          <a:p>
            <a:r>
              <a:rPr lang="en-US" sz="2000" dirty="0" smtClean="0"/>
              <a:t>Mike </a:t>
            </a:r>
            <a:r>
              <a:rPr lang="en-US" sz="2000" dirty="0" err="1" smtClean="0"/>
              <a:t>Madritch</a:t>
            </a:r>
            <a:endParaRPr lang="en-US" sz="2000" dirty="0" smtClean="0"/>
          </a:p>
          <a:p>
            <a:r>
              <a:rPr lang="en-US" sz="2000" dirty="0" err="1" smtClean="0"/>
              <a:t>Brenden</a:t>
            </a:r>
            <a:r>
              <a:rPr lang="en-US" sz="2000" dirty="0" smtClean="0"/>
              <a:t> McNeil</a:t>
            </a:r>
          </a:p>
          <a:p>
            <a:r>
              <a:rPr lang="en-US" sz="2000" dirty="0" smtClean="0"/>
              <a:t>Peter </a:t>
            </a:r>
            <a:r>
              <a:rPr lang="en-US" sz="2000" dirty="0" err="1" smtClean="0"/>
              <a:t>Wolter</a:t>
            </a:r>
            <a:endParaRPr lang="en-US" sz="2000" dirty="0"/>
          </a:p>
        </p:txBody>
      </p:sp>
      <p:pic>
        <p:nvPicPr>
          <p:cNvPr id="10" name="Picture 9" descr="WSGC_Logo_Transparent.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7620" y="2334100"/>
            <a:ext cx="1551524" cy="1526700"/>
          </a:xfrm>
          <a:prstGeom prst="rect">
            <a:avLst/>
          </a:prstGeom>
        </p:spPr>
      </p:pic>
    </p:spTree>
    <p:extLst>
      <p:ext uri="{BB962C8B-B14F-4D97-AF65-F5344CB8AC3E}">
        <p14:creationId xmlns:p14="http://schemas.microsoft.com/office/powerpoint/2010/main" val="719187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000" cy="6858000"/>
          </a:xfrm>
          <a:prstGeom prst="rect">
            <a:avLst/>
          </a:prstGeom>
          <a:solidFill>
            <a:schemeClr val="tx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3"/>
          <p:cNvPicPr>
            <a:picLocks noGrp="1" noChangeAspect="1" noChangeArrowheads="1"/>
          </p:cNvPicPr>
          <p:nvPr>
            <p:ph idx="4294967295"/>
          </p:nvPr>
        </p:nvPicPr>
        <p:blipFill>
          <a:blip r:embed="rId4" cstate="email"/>
          <a:srcRect/>
          <a:stretch>
            <a:fillRect/>
          </a:stretch>
        </p:blipFill>
        <p:spPr>
          <a:xfrm>
            <a:off x="0" y="1417638"/>
            <a:ext cx="9144000" cy="5440362"/>
          </a:xfrm>
          <a:noFill/>
          <a:ln w="12700"/>
        </p:spPr>
      </p:pic>
      <p:graphicFrame>
        <p:nvGraphicFramePr>
          <p:cNvPr id="1026" name="Object 2"/>
          <p:cNvGraphicFramePr>
            <a:graphicFrameLocks noChangeAspect="1"/>
          </p:cNvGraphicFramePr>
          <p:nvPr/>
        </p:nvGraphicFramePr>
        <p:xfrm>
          <a:off x="1357690" y="1953792"/>
          <a:ext cx="884465" cy="739531"/>
        </p:xfrm>
        <a:graphic>
          <a:graphicData uri="http://schemas.openxmlformats.org/presentationml/2006/ole">
            <mc:AlternateContent xmlns:mc="http://schemas.openxmlformats.org/markup-compatibility/2006">
              <mc:Choice xmlns:v="urn:schemas-microsoft-com:vml" Requires="v">
                <p:oleObj spid="_x0000_s2156" name="Image" r:id="rId5" imgW="8126984" imgH="6412698" progId="">
                  <p:embed/>
                </p:oleObj>
              </mc:Choice>
              <mc:Fallback>
                <p:oleObj name="Image" r:id="rId5" imgW="8126984" imgH="6412698" progId="">
                  <p:embed/>
                  <p:pic>
                    <p:nvPicPr>
                      <p:cNvPr id="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690" y="1953792"/>
                        <a:ext cx="884465" cy="73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6192576" y="4531529"/>
          <a:ext cx="793750" cy="772418"/>
        </p:xfrm>
        <a:graphic>
          <a:graphicData uri="http://schemas.openxmlformats.org/presentationml/2006/ole">
            <mc:AlternateContent xmlns:mc="http://schemas.openxmlformats.org/markup-compatibility/2006">
              <mc:Choice xmlns:v="urn:schemas-microsoft-com:vml" Requires="v">
                <p:oleObj spid="_x0000_s2157" name="Image" r:id="rId7" imgW="6501587" imgH="6501587" progId="">
                  <p:embed/>
                </p:oleObj>
              </mc:Choice>
              <mc:Fallback>
                <p:oleObj name="Image" r:id="rId7" imgW="6501587" imgH="6501587" progId="">
                  <p:embed/>
                  <p:pic>
                    <p:nvPicPr>
                      <p:cNvPr id="0"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2576" y="4531529"/>
                        <a:ext cx="793750" cy="77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30" name="Rectangle 6"/>
          <p:cNvSpPr>
            <a:spLocks noChangeArrowheads="1"/>
          </p:cNvSpPr>
          <p:nvPr/>
        </p:nvSpPr>
        <p:spPr bwMode="auto">
          <a:xfrm>
            <a:off x="686405" y="5991500"/>
            <a:ext cx="684893" cy="305098"/>
          </a:xfrm>
          <a:prstGeom prst="rect">
            <a:avLst/>
          </a:prstGeom>
          <a:solidFill>
            <a:schemeClr val="tx1"/>
          </a:solidFill>
          <a:ln w="9525">
            <a:noFill/>
            <a:miter lim="800000"/>
            <a:headEnd/>
            <a:tailEnd/>
          </a:ln>
        </p:spPr>
        <p:txBody>
          <a:bodyPr wrap="none" lIns="91432" tIns="45716" rIns="91432" bIns="45716" anchor="ctr"/>
          <a:lstStyle/>
          <a:p>
            <a:endParaRPr lang="en-US">
              <a:latin typeface="+mj-lt"/>
            </a:endParaRPr>
          </a:p>
        </p:txBody>
      </p:sp>
      <p:pic>
        <p:nvPicPr>
          <p:cNvPr id="104452" name="Picture 4"/>
          <p:cNvPicPr>
            <a:picLocks noChangeAspect="1" noChangeArrowheads="1"/>
          </p:cNvPicPr>
          <p:nvPr/>
        </p:nvPicPr>
        <p:blipFill>
          <a:blip r:embed="rId9" cstate="email"/>
          <a:srcRect/>
          <a:stretch>
            <a:fillRect/>
          </a:stretch>
        </p:blipFill>
        <p:spPr bwMode="auto">
          <a:xfrm>
            <a:off x="1130012" y="1487982"/>
            <a:ext cx="1189239" cy="153629"/>
          </a:xfrm>
          <a:prstGeom prst="rect">
            <a:avLst/>
          </a:prstGeom>
          <a:noFill/>
          <a:ln w="9525">
            <a:noFill/>
            <a:miter lim="800000"/>
            <a:headEnd/>
            <a:tailEnd/>
          </a:ln>
        </p:spPr>
      </p:pic>
      <p:sp>
        <p:nvSpPr>
          <p:cNvPr id="12" name="TextBox 11"/>
          <p:cNvSpPr txBox="1"/>
          <p:nvPr/>
        </p:nvSpPr>
        <p:spPr>
          <a:xfrm>
            <a:off x="714779" y="1033432"/>
            <a:ext cx="2081219" cy="461665"/>
          </a:xfrm>
          <a:prstGeom prst="rect">
            <a:avLst/>
          </a:prstGeom>
          <a:noFill/>
        </p:spPr>
        <p:txBody>
          <a:bodyPr wrap="none" rtlCol="0">
            <a:spAutoFit/>
          </a:bodyPr>
          <a:lstStyle/>
          <a:p>
            <a:r>
              <a:rPr lang="en-US" sz="2400" b="1" dirty="0" smtClean="0">
                <a:solidFill>
                  <a:srgbClr val="000000"/>
                </a:solidFill>
                <a:latin typeface="+mj-lt"/>
                <a:cs typeface="Raavi" pitchFamily="2"/>
              </a:rPr>
              <a:t>HyspIRI VSWIR</a:t>
            </a:r>
            <a:endParaRPr lang="en-US" sz="2400" b="1" dirty="0">
              <a:solidFill>
                <a:srgbClr val="000000"/>
              </a:solidFill>
              <a:latin typeface="+mj-lt"/>
              <a:cs typeface="Raavi" pitchFamily="2"/>
            </a:endParaRPr>
          </a:p>
        </p:txBody>
      </p:sp>
      <p:sp>
        <p:nvSpPr>
          <p:cNvPr id="13" name="TextBox 12"/>
          <p:cNvSpPr txBox="1"/>
          <p:nvPr/>
        </p:nvSpPr>
        <p:spPr>
          <a:xfrm>
            <a:off x="4350327" y="998598"/>
            <a:ext cx="1627218" cy="461665"/>
          </a:xfrm>
          <a:prstGeom prst="rect">
            <a:avLst/>
          </a:prstGeom>
          <a:noFill/>
        </p:spPr>
        <p:txBody>
          <a:bodyPr wrap="none" rtlCol="0">
            <a:spAutoFit/>
          </a:bodyPr>
          <a:lstStyle/>
          <a:p>
            <a:r>
              <a:rPr lang="en-US" sz="2400" b="1" dirty="0" smtClean="0">
                <a:solidFill>
                  <a:srgbClr val="000000"/>
                </a:solidFill>
                <a:latin typeface="+mj-lt"/>
                <a:cs typeface="Raavi" pitchFamily="2"/>
              </a:rPr>
              <a:t>HyspIRI TIR</a:t>
            </a:r>
            <a:endParaRPr lang="en-US" sz="2400" b="1" dirty="0">
              <a:solidFill>
                <a:srgbClr val="000000"/>
              </a:solidFill>
              <a:latin typeface="+mj-lt"/>
              <a:cs typeface="Raavi" pitchFamily="2"/>
            </a:endParaRPr>
          </a:p>
        </p:txBody>
      </p:sp>
      <p:cxnSp>
        <p:nvCxnSpPr>
          <p:cNvPr id="23" name="Straight Arrow Connector 22"/>
          <p:cNvCxnSpPr/>
          <p:nvPr/>
        </p:nvCxnSpPr>
        <p:spPr bwMode="auto">
          <a:xfrm>
            <a:off x="6799811" y="1612673"/>
            <a:ext cx="914400" cy="914400"/>
          </a:xfrm>
          <a:prstGeom prst="straightConnector1">
            <a:avLst/>
          </a:prstGeom>
          <a:noFill/>
          <a:ln w="12700" cap="flat" cmpd="sng" algn="ctr">
            <a:noFill/>
            <a:prstDash val="solid"/>
            <a:round/>
            <a:headEnd type="none" w="med" len="med"/>
            <a:tailEnd type="arrow"/>
          </a:ln>
          <a:effectLst/>
        </p:spPr>
      </p:cxnSp>
      <p:cxnSp>
        <p:nvCxnSpPr>
          <p:cNvPr id="25" name="Straight Arrow Connector 24"/>
          <p:cNvCxnSpPr/>
          <p:nvPr/>
        </p:nvCxnSpPr>
        <p:spPr bwMode="auto">
          <a:xfrm rot="10800000">
            <a:off x="2959072" y="1541744"/>
            <a:ext cx="1588" cy="1588"/>
          </a:xfrm>
          <a:prstGeom prst="straightConnector1">
            <a:avLst/>
          </a:prstGeom>
          <a:noFill/>
          <a:ln w="12700" cap="flat" cmpd="sng" algn="ctr">
            <a:noFill/>
            <a:prstDash val="solid"/>
            <a:round/>
            <a:headEnd type="none" w="med" len="med"/>
            <a:tailEnd type="arrow"/>
          </a:ln>
          <a:effectLst/>
        </p:spPr>
      </p:cxnSp>
      <p:pic>
        <p:nvPicPr>
          <p:cNvPr id="39" name="Picture 38"/>
          <p:cNvPicPr>
            <a:picLocks noChangeAspect="1" noChangeArrowheads="1"/>
          </p:cNvPicPr>
          <p:nvPr/>
        </p:nvPicPr>
        <p:blipFill>
          <a:blip r:embed="rId10" cstate="email"/>
          <a:srcRect/>
          <a:stretch>
            <a:fillRect/>
          </a:stretch>
        </p:blipFill>
        <p:spPr bwMode="auto">
          <a:xfrm>
            <a:off x="1157523" y="1516088"/>
            <a:ext cx="1136790" cy="126146"/>
          </a:xfrm>
          <a:prstGeom prst="rect">
            <a:avLst/>
          </a:prstGeom>
          <a:noFill/>
          <a:ln w="9525">
            <a:noFill/>
            <a:miter lim="800000"/>
            <a:headEnd/>
            <a:tailEnd/>
          </a:ln>
        </p:spPr>
      </p:pic>
      <p:pic>
        <p:nvPicPr>
          <p:cNvPr id="43" name="Picture 3"/>
          <p:cNvPicPr>
            <a:picLocks noChangeAspect="1" noChangeArrowheads="1"/>
          </p:cNvPicPr>
          <p:nvPr/>
        </p:nvPicPr>
        <p:blipFill>
          <a:blip r:embed="rId4" cstate="email"/>
          <a:srcRect l="30697" t="84258" r="65667" b="11923"/>
          <a:stretch>
            <a:fillRect/>
          </a:stretch>
        </p:blipFill>
        <p:spPr bwMode="auto">
          <a:xfrm>
            <a:off x="980903" y="6001789"/>
            <a:ext cx="332509" cy="207819"/>
          </a:xfrm>
          <a:prstGeom prst="rect">
            <a:avLst/>
          </a:prstGeom>
          <a:noFill/>
          <a:ln w="12700">
            <a:noFill/>
            <a:miter lim="800000"/>
            <a:headEnd/>
            <a:tailEnd/>
          </a:ln>
        </p:spPr>
      </p:pic>
      <p:cxnSp>
        <p:nvCxnSpPr>
          <p:cNvPr id="50" name="Straight Connector 49"/>
          <p:cNvCxnSpPr/>
          <p:nvPr/>
        </p:nvCxnSpPr>
        <p:spPr bwMode="auto">
          <a:xfrm rot="5400000">
            <a:off x="1059873" y="5806440"/>
            <a:ext cx="91440" cy="0"/>
          </a:xfrm>
          <a:prstGeom prst="line">
            <a:avLst/>
          </a:prstGeom>
          <a:noFill/>
          <a:ln w="6350" cap="flat" cmpd="sng" algn="ctr">
            <a:solidFill>
              <a:schemeClr val="tx1"/>
            </a:solidFill>
            <a:prstDash val="solid"/>
            <a:round/>
            <a:headEnd type="none" w="med" len="med"/>
            <a:tailEnd type="none" w="med" len="med"/>
          </a:ln>
          <a:effectLst/>
        </p:spPr>
      </p:cxnSp>
      <p:pic>
        <p:nvPicPr>
          <p:cNvPr id="24" name="Picture 2"/>
          <p:cNvPicPr>
            <a:picLocks noChangeAspect="1" noChangeArrowheads="1"/>
          </p:cNvPicPr>
          <p:nvPr/>
        </p:nvPicPr>
        <p:blipFill>
          <a:blip r:embed="rId11" cstate="email"/>
          <a:srcRect r="-37274"/>
          <a:stretch>
            <a:fillRect/>
          </a:stretch>
        </p:blipFill>
        <p:spPr bwMode="auto">
          <a:xfrm>
            <a:off x="2978209" y="1471179"/>
            <a:ext cx="130753" cy="191366"/>
          </a:xfrm>
          <a:prstGeom prst="rect">
            <a:avLst/>
          </a:prstGeom>
          <a:noFill/>
          <a:ln w="9525">
            <a:noFill/>
            <a:miter lim="800000"/>
            <a:headEnd/>
            <a:tailEnd/>
          </a:ln>
        </p:spPr>
      </p:pic>
      <p:pic>
        <p:nvPicPr>
          <p:cNvPr id="40" name="Picture 2"/>
          <p:cNvPicPr>
            <a:picLocks noChangeAspect="1" noChangeArrowheads="1"/>
          </p:cNvPicPr>
          <p:nvPr/>
        </p:nvPicPr>
        <p:blipFill>
          <a:blip r:embed="rId11" cstate="email"/>
          <a:srcRect r="-37274"/>
          <a:stretch>
            <a:fillRect/>
          </a:stretch>
        </p:blipFill>
        <p:spPr bwMode="auto">
          <a:xfrm>
            <a:off x="5117350" y="1473949"/>
            <a:ext cx="130753" cy="191366"/>
          </a:xfrm>
          <a:prstGeom prst="rect">
            <a:avLst/>
          </a:prstGeom>
          <a:noFill/>
          <a:ln w="9525">
            <a:noFill/>
            <a:miter lim="800000"/>
            <a:headEnd/>
            <a:tailEnd/>
          </a:ln>
        </p:spPr>
      </p:pic>
      <p:pic>
        <p:nvPicPr>
          <p:cNvPr id="41" name="Picture 2"/>
          <p:cNvPicPr>
            <a:picLocks noChangeAspect="1" noChangeArrowheads="1"/>
          </p:cNvPicPr>
          <p:nvPr/>
        </p:nvPicPr>
        <p:blipFill>
          <a:blip r:embed="rId11" cstate="email"/>
          <a:srcRect r="-37274"/>
          <a:stretch>
            <a:fillRect/>
          </a:stretch>
        </p:blipFill>
        <p:spPr bwMode="auto">
          <a:xfrm>
            <a:off x="5344566" y="1468408"/>
            <a:ext cx="130753" cy="191366"/>
          </a:xfrm>
          <a:prstGeom prst="rect">
            <a:avLst/>
          </a:prstGeom>
          <a:noFill/>
          <a:ln w="9525">
            <a:noFill/>
            <a:miter lim="800000"/>
            <a:headEnd/>
            <a:tailEnd/>
          </a:ln>
        </p:spPr>
      </p:pic>
      <p:pic>
        <p:nvPicPr>
          <p:cNvPr id="42" name="Picture 2"/>
          <p:cNvPicPr>
            <a:picLocks noChangeAspect="1" noChangeArrowheads="1"/>
          </p:cNvPicPr>
          <p:nvPr/>
        </p:nvPicPr>
        <p:blipFill>
          <a:blip r:embed="rId11" cstate="email"/>
          <a:srcRect r="-37274"/>
          <a:stretch>
            <a:fillRect/>
          </a:stretch>
        </p:blipFill>
        <p:spPr bwMode="auto">
          <a:xfrm>
            <a:off x="5488653" y="1471177"/>
            <a:ext cx="130753" cy="191366"/>
          </a:xfrm>
          <a:prstGeom prst="rect">
            <a:avLst/>
          </a:prstGeom>
          <a:noFill/>
          <a:ln w="9525">
            <a:noFill/>
            <a:miter lim="800000"/>
            <a:headEnd/>
            <a:tailEnd/>
          </a:ln>
        </p:spPr>
      </p:pic>
      <p:pic>
        <p:nvPicPr>
          <p:cNvPr id="44" name="Picture 2"/>
          <p:cNvPicPr>
            <a:picLocks noChangeAspect="1" noChangeArrowheads="1"/>
          </p:cNvPicPr>
          <p:nvPr/>
        </p:nvPicPr>
        <p:blipFill>
          <a:blip r:embed="rId11" cstate="email"/>
          <a:srcRect r="-37274"/>
          <a:stretch>
            <a:fillRect/>
          </a:stretch>
        </p:blipFill>
        <p:spPr bwMode="auto">
          <a:xfrm>
            <a:off x="5649366" y="1473940"/>
            <a:ext cx="130753" cy="191366"/>
          </a:xfrm>
          <a:prstGeom prst="rect">
            <a:avLst/>
          </a:prstGeom>
          <a:noFill/>
          <a:ln w="9525">
            <a:noFill/>
            <a:miter lim="800000"/>
            <a:headEnd/>
            <a:tailEnd/>
          </a:ln>
        </p:spPr>
      </p:pic>
      <p:pic>
        <p:nvPicPr>
          <p:cNvPr id="45" name="Picture 2"/>
          <p:cNvPicPr>
            <a:picLocks noChangeAspect="1" noChangeArrowheads="1"/>
          </p:cNvPicPr>
          <p:nvPr/>
        </p:nvPicPr>
        <p:blipFill>
          <a:blip r:embed="rId11" cstate="email"/>
          <a:srcRect r="-37274"/>
          <a:stretch>
            <a:fillRect/>
          </a:stretch>
        </p:blipFill>
        <p:spPr bwMode="auto">
          <a:xfrm>
            <a:off x="6666290" y="1468399"/>
            <a:ext cx="130753" cy="191366"/>
          </a:xfrm>
          <a:prstGeom prst="rect">
            <a:avLst/>
          </a:prstGeom>
          <a:noFill/>
          <a:ln w="9525">
            <a:noFill/>
            <a:miter lim="800000"/>
            <a:headEnd/>
            <a:tailEnd/>
          </a:ln>
        </p:spPr>
      </p:pic>
      <p:pic>
        <p:nvPicPr>
          <p:cNvPr id="46" name="Picture 2"/>
          <p:cNvPicPr>
            <a:picLocks noChangeAspect="1" noChangeArrowheads="1"/>
          </p:cNvPicPr>
          <p:nvPr/>
        </p:nvPicPr>
        <p:blipFill>
          <a:blip r:embed="rId11" cstate="email"/>
          <a:srcRect r="-37274"/>
          <a:stretch>
            <a:fillRect/>
          </a:stretch>
        </p:blipFill>
        <p:spPr bwMode="auto">
          <a:xfrm>
            <a:off x="6860253" y="1471170"/>
            <a:ext cx="130753" cy="191366"/>
          </a:xfrm>
          <a:prstGeom prst="rect">
            <a:avLst/>
          </a:prstGeom>
          <a:noFill/>
          <a:ln w="9525">
            <a:noFill/>
            <a:miter lim="800000"/>
            <a:headEnd/>
            <a:tailEnd/>
          </a:ln>
        </p:spPr>
      </p:pic>
      <p:pic>
        <p:nvPicPr>
          <p:cNvPr id="47" name="Picture 2"/>
          <p:cNvPicPr>
            <a:picLocks noChangeAspect="1" noChangeArrowheads="1"/>
          </p:cNvPicPr>
          <p:nvPr/>
        </p:nvPicPr>
        <p:blipFill>
          <a:blip r:embed="rId11" cstate="email"/>
          <a:srcRect r="-37274"/>
          <a:stretch>
            <a:fillRect/>
          </a:stretch>
        </p:blipFill>
        <p:spPr bwMode="auto">
          <a:xfrm>
            <a:off x="7079156" y="1473940"/>
            <a:ext cx="130753" cy="191366"/>
          </a:xfrm>
          <a:prstGeom prst="rect">
            <a:avLst/>
          </a:prstGeom>
          <a:noFill/>
          <a:ln w="9525">
            <a:noFill/>
            <a:miter lim="800000"/>
            <a:headEnd/>
            <a:tailEnd/>
          </a:ln>
        </p:spPr>
      </p:pic>
      <p:cxnSp>
        <p:nvCxnSpPr>
          <p:cNvPr id="33" name="Straight Connector 32"/>
          <p:cNvCxnSpPr/>
          <p:nvPr/>
        </p:nvCxnSpPr>
        <p:spPr bwMode="auto">
          <a:xfrm rot="5400000" flipH="1" flipV="1">
            <a:off x="5071414" y="-581413"/>
            <a:ext cx="24764" cy="4113673"/>
          </a:xfrm>
          <a:prstGeom prst="line">
            <a:avLst/>
          </a:prstGeom>
          <a:noFill/>
          <a:ln w="25400" cap="flat" cmpd="sng" algn="ctr">
            <a:solidFill>
              <a:schemeClr val="bg1"/>
            </a:solidFill>
            <a:prstDash val="solid"/>
            <a:round/>
            <a:headEnd type="none" w="med" len="med"/>
            <a:tailEnd type="none" w="med" len="med"/>
          </a:ln>
          <a:effectLst/>
        </p:spPr>
      </p:cxnSp>
      <p:sp>
        <p:nvSpPr>
          <p:cNvPr id="3" name="TextBox 2"/>
          <p:cNvSpPr txBox="1"/>
          <p:nvPr/>
        </p:nvSpPr>
        <p:spPr>
          <a:xfrm>
            <a:off x="6590385" y="321794"/>
            <a:ext cx="2312314" cy="369332"/>
          </a:xfrm>
          <a:prstGeom prst="rect">
            <a:avLst/>
          </a:prstGeom>
          <a:noFill/>
        </p:spPr>
        <p:txBody>
          <a:bodyPr wrap="none" rtlCol="0">
            <a:spAutoFit/>
          </a:bodyPr>
          <a:lstStyle/>
          <a:p>
            <a:r>
              <a:rPr lang="en-US" dirty="0" smtClean="0">
                <a:solidFill>
                  <a:srgbClr val="000000"/>
                </a:solidFill>
              </a:rPr>
              <a:t>Courtesy of Rob Green</a:t>
            </a:r>
            <a:endParaRPr lang="en-US" dirty="0">
              <a:solidFill>
                <a:srgbClr val="000000"/>
              </a:solidFill>
            </a:endParaRPr>
          </a:p>
        </p:txBody>
      </p:sp>
      <p:sp>
        <p:nvSpPr>
          <p:cNvPr id="28" name="TextBox 27"/>
          <p:cNvSpPr txBox="1"/>
          <p:nvPr/>
        </p:nvSpPr>
        <p:spPr>
          <a:xfrm>
            <a:off x="167458" y="133112"/>
            <a:ext cx="8735241" cy="584776"/>
          </a:xfrm>
          <a:prstGeom prst="rect">
            <a:avLst/>
          </a:prstGeom>
          <a:solidFill>
            <a:schemeClr val="bg1">
              <a:alpha val="50000"/>
            </a:schemeClr>
          </a:solidFill>
        </p:spPr>
        <p:txBody>
          <a:bodyPr wrap="square" rtlCol="0">
            <a:spAutoFit/>
          </a:bodyPr>
          <a:lstStyle/>
          <a:p>
            <a:r>
              <a:rPr lang="en-US" sz="3200" dirty="0" smtClean="0"/>
              <a:t>AVIRIS, MASTER and </a:t>
            </a:r>
            <a:r>
              <a:rPr lang="en-US" sz="3200" dirty="0" err="1" smtClean="0"/>
              <a:t>HyspIRI</a:t>
            </a:r>
            <a:r>
              <a:rPr lang="en-US" sz="3200" dirty="0" smtClean="0"/>
              <a:t>:</a:t>
            </a:r>
            <a:endParaRPr lang="en-US" sz="3200" dirty="0"/>
          </a:p>
        </p:txBody>
      </p:sp>
    </p:spTree>
    <p:extLst>
      <p:ext uri="{BB962C8B-B14F-4D97-AF65-F5344CB8AC3E}">
        <p14:creationId xmlns:p14="http://schemas.microsoft.com/office/powerpoint/2010/main" val="4807001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4</a:t>
            </a:fld>
            <a:endParaRPr lang="en-US"/>
          </a:p>
        </p:txBody>
      </p:sp>
      <p:sp>
        <p:nvSpPr>
          <p:cNvPr id="5" name="TextBox 4"/>
          <p:cNvSpPr txBox="1"/>
          <p:nvPr/>
        </p:nvSpPr>
        <p:spPr>
          <a:xfrm>
            <a:off x="225514" y="205682"/>
            <a:ext cx="8735241" cy="584776"/>
          </a:xfrm>
          <a:prstGeom prst="rect">
            <a:avLst/>
          </a:prstGeom>
          <a:solidFill>
            <a:schemeClr val="bg1">
              <a:alpha val="70000"/>
            </a:schemeClr>
          </a:solidFill>
        </p:spPr>
        <p:txBody>
          <a:bodyPr wrap="square" rtlCol="0">
            <a:spAutoFit/>
          </a:bodyPr>
          <a:lstStyle/>
          <a:p>
            <a:r>
              <a:rPr lang="en-US" sz="3200" dirty="0"/>
              <a:t>W</a:t>
            </a:r>
            <a:r>
              <a:rPr lang="en-US" sz="3200" dirty="0" smtClean="0"/>
              <a:t>hat are we pretty sure we can do with </a:t>
            </a:r>
            <a:r>
              <a:rPr lang="en-US" sz="3200" dirty="0" err="1" smtClean="0"/>
              <a:t>HyspIRI</a:t>
            </a:r>
            <a:r>
              <a:rPr lang="en-US" sz="3200" dirty="0" smtClean="0"/>
              <a:t>?</a:t>
            </a:r>
            <a:endParaRPr lang="en-US" sz="3200" dirty="0"/>
          </a:p>
        </p:txBody>
      </p:sp>
    </p:spTree>
    <p:extLst>
      <p:ext uri="{BB962C8B-B14F-4D97-AF65-F5344CB8AC3E}">
        <p14:creationId xmlns:p14="http://schemas.microsoft.com/office/powerpoint/2010/main" val="3265683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5</a:t>
            </a:fld>
            <a:endParaRPr lang="en-US"/>
          </a:p>
        </p:txBody>
      </p:sp>
      <p:pic>
        <p:nvPicPr>
          <p:cNvPr id="3" name="Picture 3089" descr="E:\data\projects\EO1\Presentations\Central_Hardwoods_Conf\veg_map_ldfcan_aviris.jpg"/>
          <p:cNvPicPr>
            <a:picLocks noChangeAspect="1" noChangeArrowheads="1"/>
          </p:cNvPicPr>
          <p:nvPr/>
        </p:nvPicPr>
        <p:blipFill rotWithShape="1">
          <a:blip r:embed="rId3" cstate="screen"/>
          <a:srcRect l="6725" r="44078"/>
          <a:stretch/>
        </p:blipFill>
        <p:spPr bwMode="auto">
          <a:xfrm>
            <a:off x="4728109" y="118599"/>
            <a:ext cx="4308743" cy="6510802"/>
          </a:xfrm>
          <a:prstGeom prst="rect">
            <a:avLst/>
          </a:prstGeom>
          <a:noFill/>
          <a:ln w="9525">
            <a:noFill/>
            <a:miter lim="800000"/>
            <a:headEnd/>
            <a:tailEnd/>
          </a:ln>
        </p:spPr>
      </p:pic>
      <p:pic>
        <p:nvPicPr>
          <p:cNvPr id="4" name="Picture 2" descr="grsf_000514_MNF_B14-B5-B3_rgb"/>
          <p:cNvPicPr>
            <a:picLocks noChangeAspect="1" noChangeArrowheads="1"/>
          </p:cNvPicPr>
          <p:nvPr/>
        </p:nvPicPr>
        <p:blipFill rotWithShape="1">
          <a:blip r:embed="rId4" cstate="print">
            <a:clrChange>
              <a:clrFrom>
                <a:srgbClr val="9D8C90"/>
              </a:clrFrom>
              <a:clrTo>
                <a:srgbClr val="9D8C90">
                  <a:alpha val="0"/>
                </a:srgbClr>
              </a:clrTo>
            </a:clrChange>
            <a:extLst>
              <a:ext uri="{28A0092B-C50C-407E-A947-70E740481C1C}">
                <a14:useLocalDpi xmlns:a14="http://schemas.microsoft.com/office/drawing/2010/main" val="0"/>
              </a:ext>
            </a:extLst>
          </a:blip>
          <a:srcRect l="7111" t="8873" r="30911" b="4921"/>
          <a:stretch/>
        </p:blipFill>
        <p:spPr bwMode="auto">
          <a:xfrm>
            <a:off x="159655" y="147626"/>
            <a:ext cx="4437111" cy="648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5514" y="205682"/>
            <a:ext cx="8735241" cy="584776"/>
          </a:xfrm>
          <a:prstGeom prst="rect">
            <a:avLst/>
          </a:prstGeom>
          <a:solidFill>
            <a:schemeClr val="bg1">
              <a:alpha val="70000"/>
            </a:schemeClr>
          </a:solidFill>
        </p:spPr>
        <p:txBody>
          <a:bodyPr wrap="square" rtlCol="0">
            <a:spAutoFit/>
          </a:bodyPr>
          <a:lstStyle/>
          <a:p>
            <a:r>
              <a:rPr lang="en-US" sz="3200" dirty="0" smtClean="0"/>
              <a:t>Species composition and biodiversity:</a:t>
            </a:r>
            <a:endParaRPr lang="en-US" sz="3200" dirty="0"/>
          </a:p>
        </p:txBody>
      </p:sp>
      <p:pic>
        <p:nvPicPr>
          <p:cNvPr id="24578" name="Picture 2" descr="D:\Aditya\_Project\Presentations\HySPIRI_2011\Graphics\Maryland_CNT.gif"/>
          <p:cNvPicPr>
            <a:picLocks noChangeAspect="1" noChangeArrowheads="1"/>
          </p:cNvPicPr>
          <p:nvPr/>
        </p:nvPicPr>
        <p:blipFill>
          <a:blip r:embed="rId5" cstate="print"/>
          <a:srcRect/>
          <a:stretch>
            <a:fillRect/>
          </a:stretch>
        </p:blipFill>
        <p:spPr bwMode="auto">
          <a:xfrm>
            <a:off x="159655" y="5340987"/>
            <a:ext cx="2337738" cy="1288412"/>
          </a:xfrm>
          <a:prstGeom prst="rect">
            <a:avLst/>
          </a:prstGeom>
          <a:solidFill>
            <a:schemeClr val="bg1"/>
          </a:solidFill>
          <a:effectLst>
            <a:outerShdw blurRad="50800" dist="88900" dir="7200000" algn="ctr" rotWithShape="0">
              <a:srgbClr val="000000"/>
            </a:outerShdw>
          </a:effectLst>
        </p:spPr>
      </p:pic>
    </p:spTree>
    <p:extLst>
      <p:ext uri="{BB962C8B-B14F-4D97-AF65-F5344CB8AC3E}">
        <p14:creationId xmlns:p14="http://schemas.microsoft.com/office/powerpoint/2010/main" val="24088396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FB56013-B943-42BA-886F-6F9D4EB85E9D}" type="slidenum">
              <a:rPr lang="en-US" smtClean="0"/>
              <a:pPr/>
              <a:t>6</a:t>
            </a:fld>
            <a:endParaRPr lang="en-US"/>
          </a:p>
        </p:txBody>
      </p:sp>
      <p:sp>
        <p:nvSpPr>
          <p:cNvPr id="3" name="TextBox 2"/>
          <p:cNvSpPr txBox="1"/>
          <p:nvPr/>
        </p:nvSpPr>
        <p:spPr>
          <a:xfrm>
            <a:off x="167458" y="133112"/>
            <a:ext cx="8735241" cy="584776"/>
          </a:xfrm>
          <a:prstGeom prst="rect">
            <a:avLst/>
          </a:prstGeom>
          <a:solidFill>
            <a:schemeClr val="bg1">
              <a:alpha val="50000"/>
            </a:schemeClr>
          </a:solidFill>
        </p:spPr>
        <p:txBody>
          <a:bodyPr wrap="square" rtlCol="0">
            <a:spAutoFit/>
          </a:bodyPr>
          <a:lstStyle/>
          <a:p>
            <a:r>
              <a:rPr lang="en-US" sz="3200" dirty="0" smtClean="0"/>
              <a:t>Species composition and biodiversity:</a:t>
            </a:r>
            <a:endParaRPr lang="en-US" sz="3200" dirty="0"/>
          </a:p>
        </p:txBody>
      </p:sp>
      <p:sp>
        <p:nvSpPr>
          <p:cNvPr id="10" name="Rectangle 9"/>
          <p:cNvSpPr/>
          <p:nvPr/>
        </p:nvSpPr>
        <p:spPr bwMode="auto">
          <a:xfrm>
            <a:off x="0" y="0"/>
            <a:ext cx="9144000" cy="6858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Times New Roman" pitchFamily="18" charset="0"/>
              <a:sym typeface="Times New Roman" pitchFamily="18" charset="0"/>
            </a:endParaRPr>
          </a:p>
        </p:txBody>
      </p:sp>
      <p:pic>
        <p:nvPicPr>
          <p:cNvPr id="11" name="Picture 3089" descr="E:\data\projects\EO1\Presentations\Central_Hardwoods_Conf\veg_map_ldfcan_aviris.jpg"/>
          <p:cNvPicPr>
            <a:picLocks noChangeAspect="1" noChangeArrowheads="1"/>
          </p:cNvPicPr>
          <p:nvPr/>
        </p:nvPicPr>
        <p:blipFill rotWithShape="1">
          <a:blip r:embed="rId3" cstate="screen"/>
          <a:srcRect l="14413" r="42171"/>
          <a:stretch/>
        </p:blipFill>
        <p:spPr bwMode="auto">
          <a:xfrm>
            <a:off x="5070752" y="-116699"/>
            <a:ext cx="4073248" cy="6974699"/>
          </a:xfrm>
          <a:prstGeom prst="rect">
            <a:avLst/>
          </a:prstGeom>
          <a:noFill/>
          <a:ln w="9525">
            <a:noFill/>
            <a:miter lim="800000"/>
            <a:headEnd/>
            <a:tailEnd/>
          </a:ln>
        </p:spPr>
      </p:pic>
      <p:pic>
        <p:nvPicPr>
          <p:cNvPr id="12" name="Picture 3" descr="C:\data\graphics\presentations\eo1\grsf3.tif"/>
          <p:cNvPicPr>
            <a:picLocks noChangeAspect="1" noChangeArrowheads="1"/>
          </p:cNvPicPr>
          <p:nvPr/>
        </p:nvPicPr>
        <p:blipFill>
          <a:blip r:embed="rId4" cstate="screen"/>
          <a:srcRect/>
          <a:stretch>
            <a:fillRect/>
          </a:stretch>
        </p:blipFill>
        <p:spPr bwMode="auto">
          <a:xfrm>
            <a:off x="-12700" y="4430712"/>
            <a:ext cx="1600200" cy="2427288"/>
          </a:xfrm>
          <a:prstGeom prst="rect">
            <a:avLst/>
          </a:prstGeom>
          <a:noFill/>
          <a:ln w="9525">
            <a:noFill/>
            <a:miter lim="800000"/>
            <a:headEnd/>
            <a:tailEnd/>
          </a:ln>
        </p:spPr>
      </p:pic>
      <p:sp>
        <p:nvSpPr>
          <p:cNvPr id="13" name="Rectangle 5"/>
          <p:cNvSpPr>
            <a:spLocks noChangeArrowheads="1"/>
          </p:cNvSpPr>
          <p:nvPr/>
        </p:nvSpPr>
        <p:spPr bwMode="auto">
          <a:xfrm>
            <a:off x="1814656" y="4888502"/>
            <a:ext cx="2710880" cy="646331"/>
          </a:xfrm>
          <a:prstGeom prst="rect">
            <a:avLst/>
          </a:prstGeom>
          <a:noFill/>
          <a:ln w="9525">
            <a:noFill/>
            <a:miter lim="800000"/>
            <a:headEnd/>
            <a:tailEnd/>
          </a:ln>
        </p:spPr>
        <p:txBody>
          <a:bodyPr wrap="square">
            <a:spAutoFit/>
          </a:bodyPr>
          <a:lstStyle/>
          <a:p>
            <a:pPr algn="ctr"/>
            <a:r>
              <a:rPr lang="en-US" b="1" dirty="0" smtClean="0">
                <a:solidFill>
                  <a:srgbClr val="000000"/>
                </a:solidFill>
                <a:latin typeface="+mj-lt"/>
              </a:rPr>
              <a:t>Species/Functional-type</a:t>
            </a:r>
            <a:endParaRPr lang="en-US" b="1" dirty="0">
              <a:solidFill>
                <a:srgbClr val="000000"/>
              </a:solidFill>
              <a:latin typeface="+mj-lt"/>
            </a:endParaRPr>
          </a:p>
          <a:p>
            <a:pPr algn="ctr"/>
            <a:r>
              <a:rPr lang="en-US" b="1" dirty="0" smtClean="0">
                <a:solidFill>
                  <a:srgbClr val="000000"/>
                </a:solidFill>
                <a:latin typeface="+mj-lt"/>
              </a:rPr>
              <a:t>Appalachian Mountains</a:t>
            </a:r>
            <a:endParaRPr lang="en-US" b="1" dirty="0">
              <a:solidFill>
                <a:srgbClr val="000000"/>
              </a:solidFill>
              <a:latin typeface="+mj-lt"/>
            </a:endParaRPr>
          </a:p>
        </p:txBody>
      </p:sp>
      <p:pic>
        <p:nvPicPr>
          <p:cNvPr id="14" name="Picture 2" descr="snp_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15" y="-116698"/>
            <a:ext cx="5221608"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089" descr="E:\data\projects\EO1\Presentations\Central_Hardwoods_Conf\veg_map_ldfcan_aviris.jpg"/>
          <p:cNvPicPr>
            <a:picLocks noChangeAspect="1" noChangeArrowheads="1"/>
          </p:cNvPicPr>
          <p:nvPr/>
        </p:nvPicPr>
        <p:blipFill rotWithShape="1">
          <a:blip r:embed="rId3" cstate="screen"/>
          <a:srcRect l="67139" t="47536" b="30115"/>
          <a:stretch/>
        </p:blipFill>
        <p:spPr bwMode="auto">
          <a:xfrm>
            <a:off x="38479" y="1850080"/>
            <a:ext cx="2707934" cy="1368390"/>
          </a:xfrm>
          <a:prstGeom prst="rect">
            <a:avLst/>
          </a:prstGeom>
          <a:noFill/>
          <a:ln w="9525">
            <a:noFill/>
            <a:miter lim="800000"/>
            <a:headEnd/>
            <a:tailEnd/>
          </a:ln>
        </p:spPr>
      </p:pic>
      <p:pic>
        <p:nvPicPr>
          <p:cNvPr id="17" name="Picture 3089" descr="E:\data\projects\EO1\Presentations\Central_Hardwoods_Conf\veg_map_ldfcan_aviris.jpg"/>
          <p:cNvPicPr>
            <a:picLocks noChangeAspect="1" noChangeArrowheads="1"/>
          </p:cNvPicPr>
          <p:nvPr/>
        </p:nvPicPr>
        <p:blipFill rotWithShape="1">
          <a:blip r:embed="rId3" cstate="screen"/>
          <a:srcRect l="60109" t="69807" b="1"/>
          <a:stretch/>
        </p:blipFill>
        <p:spPr bwMode="auto">
          <a:xfrm>
            <a:off x="38479" y="133112"/>
            <a:ext cx="3287281" cy="1848603"/>
          </a:xfrm>
          <a:prstGeom prst="rect">
            <a:avLst/>
          </a:prstGeom>
          <a:noFill/>
          <a:ln w="9525">
            <a:noFill/>
            <a:miter lim="800000"/>
            <a:headEnd/>
            <a:tailEnd/>
          </a:ln>
        </p:spPr>
      </p:pic>
      <p:pic>
        <p:nvPicPr>
          <p:cNvPr id="18" name="Picture 2" descr="snp_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518" t="73498" r="151617" b="-14306"/>
          <a:stretch/>
        </p:blipFill>
        <p:spPr bwMode="auto">
          <a:xfrm>
            <a:off x="3325759" y="4175899"/>
            <a:ext cx="1561303" cy="2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39235" y="4175899"/>
            <a:ext cx="1747827" cy="26821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602" name="Picture 2" descr="D:\Aditya\_Project\Presentations\HySPIRI_2011\Graphics\VA_CNT.gif"/>
          <p:cNvPicPr>
            <a:picLocks noChangeAspect="1" noChangeArrowheads="1"/>
          </p:cNvPicPr>
          <p:nvPr/>
        </p:nvPicPr>
        <p:blipFill>
          <a:blip r:embed="rId6" cstate="print"/>
          <a:srcRect/>
          <a:stretch>
            <a:fillRect/>
          </a:stretch>
        </p:blipFill>
        <p:spPr bwMode="auto">
          <a:xfrm>
            <a:off x="1218203" y="5540738"/>
            <a:ext cx="2649159" cy="1186642"/>
          </a:xfrm>
          <a:prstGeom prst="rect">
            <a:avLst/>
          </a:prstGeom>
          <a:noFill/>
          <a:effectLst>
            <a:outerShdw blurRad="127000" dist="165100" dir="9600000" sx="104000" sy="104000" algn="ctr" rotWithShape="0">
              <a:srgbClr val="000000"/>
            </a:outerShdw>
          </a:effectLst>
        </p:spPr>
      </p:pic>
      <p:pic>
        <p:nvPicPr>
          <p:cNvPr id="19" name="Picture 2" descr="snp_ma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024" t="62926" r="10303"/>
          <a:stretch/>
        </p:blipFill>
        <p:spPr bwMode="auto">
          <a:xfrm>
            <a:off x="3521351" y="3591921"/>
            <a:ext cx="1549401" cy="259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0672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B56013-B943-42BA-886F-6F9D4EB85E9D}" type="slidenum">
              <a:rPr lang="en-US" smtClean="0"/>
              <a:pPr/>
              <a:t>7</a:t>
            </a:fld>
            <a:endParaRPr lang="en-US"/>
          </a:p>
        </p:txBody>
      </p:sp>
      <p:pic>
        <p:nvPicPr>
          <p:cNvPr id="5" name="Picture 4" descr="LMA_LEAFN_OBS_PRED_CAL_VAL_CRO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438" y="795978"/>
            <a:ext cx="5140736" cy="5336430"/>
          </a:xfrm>
          <a:prstGeom prst="rect">
            <a:avLst/>
          </a:prstGeom>
          <a:ln w="38100">
            <a:solidFill>
              <a:schemeClr val="tx1">
                <a:lumMod val="85000"/>
              </a:schemeClr>
            </a:solidFill>
          </a:ln>
          <a:effectLst/>
        </p:spPr>
      </p:pic>
      <p:pic>
        <p:nvPicPr>
          <p:cNvPr id="6" name="Picture 5" descr="FFT_LEAF_REFL_TRA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73" y="795977"/>
            <a:ext cx="3290671" cy="5336430"/>
          </a:xfrm>
          <a:prstGeom prst="rect">
            <a:avLst/>
          </a:prstGeom>
          <a:ln w="38100">
            <a:solidFill>
              <a:schemeClr val="tx1">
                <a:lumMod val="85000"/>
              </a:schemeClr>
            </a:solidFill>
          </a:ln>
          <a:effectLst/>
        </p:spPr>
      </p:pic>
    </p:spTree>
    <p:extLst>
      <p:ext uri="{BB962C8B-B14F-4D97-AF65-F5344CB8AC3E}">
        <p14:creationId xmlns:p14="http://schemas.microsoft.com/office/powerpoint/2010/main" val="2291449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Aditya\_Project\Presentations\HySPIRI_2011\Graphics\Madison_MNF_471.png"/>
          <p:cNvPicPr>
            <a:picLocks noChangeAspect="1" noChangeArrowheads="1"/>
          </p:cNvPicPr>
          <p:nvPr/>
        </p:nvPicPr>
        <p:blipFill>
          <a:blip r:embed="rId3" cstate="print"/>
          <a:srcRect l="22055" t="5196" r="22055" b="5665"/>
          <a:stretch>
            <a:fillRect/>
          </a:stretch>
        </p:blipFill>
        <p:spPr bwMode="auto">
          <a:xfrm>
            <a:off x="170018" y="63499"/>
            <a:ext cx="3792290" cy="6702831"/>
          </a:xfrm>
          <a:prstGeom prst="rect">
            <a:avLst/>
          </a:prstGeom>
          <a:noFill/>
        </p:spPr>
      </p:pic>
      <p:pic>
        <p:nvPicPr>
          <p:cNvPr id="10" name="Picture 3" descr="D:\Aditya\_Project\Posters\NASA_FFT\Graphics\Madison_N.gif"/>
          <p:cNvPicPr>
            <a:picLocks noChangeAspect="1" noChangeArrowheads="1"/>
          </p:cNvPicPr>
          <p:nvPr/>
        </p:nvPicPr>
        <p:blipFill>
          <a:blip r:embed="rId4" cstate="print"/>
          <a:srcRect l="24343" t="4509" r="25161" b="6002"/>
          <a:stretch>
            <a:fillRect/>
          </a:stretch>
        </p:blipFill>
        <p:spPr bwMode="auto">
          <a:xfrm>
            <a:off x="4572001" y="63499"/>
            <a:ext cx="3721100" cy="6702831"/>
          </a:xfrm>
          <a:prstGeom prst="rect">
            <a:avLst/>
          </a:prstGeom>
          <a:noFill/>
        </p:spPr>
      </p:pic>
      <p:sp>
        <p:nvSpPr>
          <p:cNvPr id="8" name="TextBox 7"/>
          <p:cNvSpPr txBox="1"/>
          <p:nvPr/>
        </p:nvSpPr>
        <p:spPr>
          <a:xfrm>
            <a:off x="170017" y="128816"/>
            <a:ext cx="8796183" cy="584775"/>
          </a:xfrm>
          <a:prstGeom prst="rect">
            <a:avLst/>
          </a:prstGeom>
          <a:solidFill>
            <a:schemeClr val="bg1">
              <a:alpha val="70000"/>
            </a:schemeClr>
          </a:solidFill>
        </p:spPr>
        <p:txBody>
          <a:bodyPr wrap="square" rtlCol="0">
            <a:spAutoFit/>
          </a:bodyPr>
          <a:lstStyle/>
          <a:p>
            <a:r>
              <a:rPr lang="en-US" sz="3200" dirty="0" smtClean="0"/>
              <a:t>Foliar biochemistry: </a:t>
            </a:r>
            <a:r>
              <a:rPr lang="en-US" sz="2400" dirty="0" smtClean="0"/>
              <a:t>Foliar N concentrations, Madison, WI</a:t>
            </a:r>
            <a:endParaRPr lang="en-US" sz="3200" dirty="0"/>
          </a:p>
        </p:txBody>
      </p:sp>
      <p:pic>
        <p:nvPicPr>
          <p:cNvPr id="14" name="Picture 6" descr="BH_AVIRIS_LMA"/>
          <p:cNvPicPr>
            <a:picLocks noChangeAspect="1" noChangeArrowheads="1"/>
          </p:cNvPicPr>
          <p:nvPr/>
        </p:nvPicPr>
        <p:blipFill>
          <a:blip r:embed="rId5" cstate="print">
            <a:extLst>
              <a:ext uri="{28A0092B-C50C-407E-A947-70E740481C1C}">
                <a14:useLocalDpi xmlns:a14="http://schemas.microsoft.com/office/drawing/2010/main" val="0"/>
              </a:ext>
            </a:extLst>
          </a:blip>
          <a:srcRect l="43196" t="3386" r="47710" b="2521"/>
          <a:stretch>
            <a:fillRect/>
          </a:stretch>
        </p:blipFill>
        <p:spPr bwMode="auto">
          <a:xfrm>
            <a:off x="8547100" y="593136"/>
            <a:ext cx="419100" cy="5807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293100" y="6396335"/>
            <a:ext cx="774699" cy="461665"/>
          </a:xfrm>
          <a:prstGeom prst="rect">
            <a:avLst/>
          </a:prstGeom>
          <a:solidFill>
            <a:schemeClr val="bg1"/>
          </a:solidFill>
        </p:spPr>
        <p:txBody>
          <a:bodyPr wrap="square" rtlCol="0">
            <a:spAutoFit/>
          </a:bodyPr>
          <a:lstStyle/>
          <a:p>
            <a:pPr algn="r"/>
            <a:r>
              <a:rPr lang="en-US" sz="2400" b="1" dirty="0" smtClean="0"/>
              <a:t>0%</a:t>
            </a:r>
            <a:endParaRPr lang="en-US" sz="2400" b="1" baseline="30000" dirty="0"/>
          </a:p>
        </p:txBody>
      </p:sp>
      <p:sp>
        <p:nvSpPr>
          <p:cNvPr id="16" name="TextBox 15"/>
          <p:cNvSpPr txBox="1"/>
          <p:nvPr/>
        </p:nvSpPr>
        <p:spPr>
          <a:xfrm>
            <a:off x="8255000" y="63500"/>
            <a:ext cx="876300" cy="461665"/>
          </a:xfrm>
          <a:prstGeom prst="rect">
            <a:avLst/>
          </a:prstGeom>
          <a:solidFill>
            <a:schemeClr val="bg1"/>
          </a:solidFill>
        </p:spPr>
        <p:txBody>
          <a:bodyPr wrap="square" rtlCol="0">
            <a:spAutoFit/>
          </a:bodyPr>
          <a:lstStyle/>
          <a:p>
            <a:pPr algn="r"/>
            <a:r>
              <a:rPr lang="en-US" sz="2400" b="1" dirty="0" smtClean="0"/>
              <a:t>7.9%</a:t>
            </a:r>
            <a:endParaRPr lang="en-US" sz="2400" b="1" baseline="30000" dirty="0"/>
          </a:p>
        </p:txBody>
      </p:sp>
      <p:sp>
        <p:nvSpPr>
          <p:cNvPr id="11" name="TextBox 10"/>
          <p:cNvSpPr txBox="1"/>
          <p:nvPr/>
        </p:nvSpPr>
        <p:spPr>
          <a:xfrm>
            <a:off x="170018" y="5994400"/>
            <a:ext cx="3716182" cy="707886"/>
          </a:xfrm>
          <a:prstGeom prst="rect">
            <a:avLst/>
          </a:prstGeom>
          <a:solidFill>
            <a:schemeClr val="bg1">
              <a:alpha val="70000"/>
            </a:schemeClr>
          </a:solidFill>
        </p:spPr>
        <p:txBody>
          <a:bodyPr wrap="square" rtlCol="0">
            <a:spAutoFit/>
          </a:bodyPr>
          <a:lstStyle/>
          <a:p>
            <a:r>
              <a:rPr lang="en-US" sz="2000" b="1" dirty="0" smtClean="0"/>
              <a:t>AVIRIS Image, Madison 2009 R/G/B = MNFT (4/7/1)</a:t>
            </a:r>
            <a:endParaRPr lang="en-US" sz="2000" b="1" dirty="0"/>
          </a:p>
        </p:txBody>
      </p:sp>
      <p:pic>
        <p:nvPicPr>
          <p:cNvPr id="13" name="Picture 12" descr="Madison_WI.gif"/>
          <p:cNvPicPr>
            <a:picLocks noChangeAspect="1"/>
          </p:cNvPicPr>
          <p:nvPr/>
        </p:nvPicPr>
        <p:blipFill>
          <a:blip r:embed="rId6" cstate="print"/>
          <a:stretch>
            <a:fillRect/>
          </a:stretch>
        </p:blipFill>
        <p:spPr>
          <a:xfrm>
            <a:off x="3325442" y="5040210"/>
            <a:ext cx="1552612" cy="1662076"/>
          </a:xfrm>
          <a:prstGeom prst="rect">
            <a:avLst/>
          </a:prstGeom>
          <a:solidFill>
            <a:srgbClr val="000000"/>
          </a:solidFill>
          <a:effectLst>
            <a:outerShdw blurRad="50800" dist="127000" dir="7800000" sx="91000" sy="91000" algn="ctr" rotWithShape="0">
              <a:srgbClr val="000000"/>
            </a:outerShdw>
          </a:effectLst>
        </p:spPr>
      </p:pic>
      <p:sp>
        <p:nvSpPr>
          <p:cNvPr id="12" name="TextBox 11"/>
          <p:cNvSpPr txBox="1"/>
          <p:nvPr/>
        </p:nvSpPr>
        <p:spPr>
          <a:xfrm>
            <a:off x="4878054" y="5994274"/>
            <a:ext cx="3376946" cy="707886"/>
          </a:xfrm>
          <a:prstGeom prst="rect">
            <a:avLst/>
          </a:prstGeom>
          <a:solidFill>
            <a:schemeClr val="bg1">
              <a:alpha val="70000"/>
            </a:schemeClr>
          </a:solidFill>
        </p:spPr>
        <p:txBody>
          <a:bodyPr wrap="square" rtlCol="0">
            <a:spAutoFit/>
          </a:bodyPr>
          <a:lstStyle/>
          <a:p>
            <a:r>
              <a:rPr lang="en-US" sz="2000" b="1" dirty="0" smtClean="0"/>
              <a:t>Madison 2009 </a:t>
            </a:r>
          </a:p>
          <a:p>
            <a:r>
              <a:rPr lang="en-US" sz="2000" b="1" dirty="0" smtClean="0"/>
              <a:t>Foliar N concentration (%)</a:t>
            </a:r>
            <a:endParaRPr lang="en-US" sz="2000" b="1" dirty="0"/>
          </a:p>
        </p:txBody>
      </p:sp>
    </p:spTree>
    <p:extLst>
      <p:ext uri="{BB962C8B-B14F-4D97-AF65-F5344CB8AC3E}">
        <p14:creationId xmlns:p14="http://schemas.microsoft.com/office/powerpoint/2010/main" val="42880684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rot="16200000">
            <a:off x="2762766" y="3382834"/>
            <a:ext cx="2628900" cy="461665"/>
          </a:xfrm>
          <a:prstGeom prst="rect">
            <a:avLst/>
          </a:prstGeom>
          <a:solidFill>
            <a:schemeClr val="bg1"/>
          </a:solidFill>
        </p:spPr>
        <p:txBody>
          <a:bodyPr wrap="square" rtlCol="0">
            <a:spAutoFit/>
          </a:bodyPr>
          <a:lstStyle/>
          <a:p>
            <a:pPr algn="ctr"/>
            <a:r>
              <a:rPr lang="en-US" sz="2400" dirty="0" smtClean="0"/>
              <a:t>Foliar N (%)</a:t>
            </a:r>
            <a:endParaRPr lang="en-US" sz="2400" dirty="0"/>
          </a:p>
        </p:txBody>
      </p:sp>
      <p:sp>
        <p:nvSpPr>
          <p:cNvPr id="2" name="Slide Number Placeholder 1"/>
          <p:cNvSpPr>
            <a:spLocks noGrp="1"/>
          </p:cNvSpPr>
          <p:nvPr>
            <p:ph type="sldNum" sz="quarter" idx="12"/>
          </p:nvPr>
        </p:nvSpPr>
        <p:spPr/>
        <p:txBody>
          <a:bodyPr/>
          <a:lstStyle/>
          <a:p>
            <a:fld id="{0FB56013-B943-42BA-886F-6F9D4EB85E9D}" type="slidenum">
              <a:rPr lang="en-US" smtClean="0"/>
              <a:pPr/>
              <a:t>9</a:t>
            </a:fld>
            <a:endParaRPr lang="en-US"/>
          </a:p>
        </p:txBody>
      </p:sp>
      <p:pic>
        <p:nvPicPr>
          <p:cNvPr id="9" name="Picture 6" descr="BH_AVIRIS_LMA"/>
          <p:cNvPicPr>
            <a:picLocks noChangeAspect="1" noChangeArrowheads="1"/>
          </p:cNvPicPr>
          <p:nvPr/>
        </p:nvPicPr>
        <p:blipFill>
          <a:blip r:embed="rId3" cstate="print">
            <a:extLst>
              <a:ext uri="{28A0092B-C50C-407E-A947-70E740481C1C}">
                <a14:useLocalDpi xmlns:a14="http://schemas.microsoft.com/office/drawing/2010/main" val="0"/>
              </a:ext>
            </a:extLst>
          </a:blip>
          <a:srcRect l="395" t="23772" r="59921" b="23588"/>
          <a:stretch>
            <a:fillRect/>
          </a:stretch>
        </p:blipFill>
        <p:spPr bwMode="auto">
          <a:xfrm>
            <a:off x="5283200" y="133112"/>
            <a:ext cx="3708400" cy="65883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ABH_AVIRIS_Nitrogen_CROP"/>
          <p:cNvPicPr>
            <a:picLocks noChangeAspect="1" noChangeArrowheads="1"/>
          </p:cNvPicPr>
          <p:nvPr/>
        </p:nvPicPr>
        <p:blipFill>
          <a:blip r:embed="rId4" cstate="print">
            <a:extLst>
              <a:ext uri="{28A0092B-C50C-407E-A947-70E740481C1C}">
                <a14:useLocalDpi xmlns:a14="http://schemas.microsoft.com/office/drawing/2010/main" val="0"/>
              </a:ext>
            </a:extLst>
          </a:blip>
          <a:srcRect l="1870" t="26547" r="55746" b="24088"/>
          <a:stretch>
            <a:fillRect/>
          </a:stretch>
        </p:blipFill>
        <p:spPr bwMode="auto">
          <a:xfrm>
            <a:off x="146050" y="133112"/>
            <a:ext cx="3708400" cy="65883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209312"/>
            <a:ext cx="8686800" cy="584775"/>
          </a:xfrm>
          <a:prstGeom prst="rect">
            <a:avLst/>
          </a:prstGeom>
          <a:solidFill>
            <a:schemeClr val="bg1">
              <a:alpha val="70000"/>
            </a:schemeClr>
          </a:solidFill>
        </p:spPr>
        <p:txBody>
          <a:bodyPr wrap="square" rtlCol="0">
            <a:spAutoFit/>
          </a:bodyPr>
          <a:lstStyle/>
          <a:p>
            <a:r>
              <a:rPr lang="en-US" sz="3200" dirty="0" smtClean="0"/>
              <a:t>Foliar structure: </a:t>
            </a:r>
            <a:r>
              <a:rPr lang="en-US" sz="2400" dirty="0" smtClean="0"/>
              <a:t>Foliar N and LMA, Baraboo Hills, WI</a:t>
            </a:r>
            <a:endParaRPr lang="en-US" sz="3200" dirty="0"/>
          </a:p>
        </p:txBody>
      </p:sp>
      <p:pic>
        <p:nvPicPr>
          <p:cNvPr id="2050" name="Picture 2" descr="D:\Aditya\_Project\Presentations\HySPIRI_2011\Graphics\BlackHawk_WI.gif"/>
          <p:cNvPicPr>
            <a:picLocks noChangeAspect="1" noChangeArrowheads="1"/>
          </p:cNvPicPr>
          <p:nvPr/>
        </p:nvPicPr>
        <p:blipFill>
          <a:blip r:embed="rId5" cstate="print"/>
          <a:srcRect/>
          <a:stretch>
            <a:fillRect/>
          </a:stretch>
        </p:blipFill>
        <p:spPr bwMode="auto">
          <a:xfrm>
            <a:off x="7512050" y="5051933"/>
            <a:ext cx="1479550" cy="1578791"/>
          </a:xfrm>
          <a:prstGeom prst="rect">
            <a:avLst/>
          </a:prstGeom>
          <a:solidFill>
            <a:srgbClr val="000000"/>
          </a:solidFill>
          <a:effectLst>
            <a:outerShdw blurRad="50800" dist="50800" dir="5400000" sx="107000" sy="107000" algn="ctr" rotWithShape="0">
              <a:srgbClr val="000000">
                <a:alpha val="97000"/>
              </a:srgbClr>
            </a:outerShdw>
          </a:effectLst>
        </p:spPr>
      </p:pic>
      <p:pic>
        <p:nvPicPr>
          <p:cNvPr id="11" name="Picture 6" descr="BH_AVIRIS_LMA"/>
          <p:cNvPicPr>
            <a:picLocks noChangeAspect="1" noChangeArrowheads="1"/>
          </p:cNvPicPr>
          <p:nvPr/>
        </p:nvPicPr>
        <p:blipFill>
          <a:blip r:embed="rId6" cstate="print">
            <a:extLst>
              <a:ext uri="{28A0092B-C50C-407E-A947-70E740481C1C}">
                <a14:useLocalDpi xmlns:a14="http://schemas.microsoft.com/office/drawing/2010/main" val="0"/>
              </a:ext>
            </a:extLst>
          </a:blip>
          <a:srcRect l="43196" t="3386" r="47710" b="2521"/>
          <a:stretch>
            <a:fillRect/>
          </a:stretch>
        </p:blipFill>
        <p:spPr bwMode="auto">
          <a:xfrm>
            <a:off x="4356100" y="794087"/>
            <a:ext cx="419100" cy="580766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62500" y="6183573"/>
            <a:ext cx="1212850" cy="461665"/>
          </a:xfrm>
          <a:prstGeom prst="rect">
            <a:avLst/>
          </a:prstGeom>
          <a:solidFill>
            <a:schemeClr val="bg1"/>
          </a:solidFill>
        </p:spPr>
        <p:txBody>
          <a:bodyPr wrap="square" rtlCol="0">
            <a:spAutoFit/>
          </a:bodyPr>
          <a:lstStyle/>
          <a:p>
            <a:r>
              <a:rPr lang="en-US" sz="2400" b="1" dirty="0" smtClean="0"/>
              <a:t>0 g/m</a:t>
            </a:r>
            <a:r>
              <a:rPr lang="en-US" sz="2400" b="1" baseline="30000" dirty="0" smtClean="0"/>
              <a:t>2</a:t>
            </a:r>
            <a:endParaRPr lang="en-US" sz="2400" b="1" baseline="30000" dirty="0"/>
          </a:p>
        </p:txBody>
      </p:sp>
      <p:sp>
        <p:nvSpPr>
          <p:cNvPr id="13" name="TextBox 12"/>
          <p:cNvSpPr txBox="1"/>
          <p:nvPr/>
        </p:nvSpPr>
        <p:spPr>
          <a:xfrm>
            <a:off x="4775200" y="872536"/>
            <a:ext cx="1384300" cy="461665"/>
          </a:xfrm>
          <a:prstGeom prst="rect">
            <a:avLst/>
          </a:prstGeom>
          <a:solidFill>
            <a:schemeClr val="bg1"/>
          </a:solidFill>
        </p:spPr>
        <p:txBody>
          <a:bodyPr wrap="square" rtlCol="0">
            <a:spAutoFit/>
          </a:bodyPr>
          <a:lstStyle/>
          <a:p>
            <a:r>
              <a:rPr lang="en-US" sz="2400" b="1" dirty="0" smtClean="0"/>
              <a:t>100 g/m</a:t>
            </a:r>
            <a:r>
              <a:rPr lang="en-US" sz="2400" b="1" baseline="30000" dirty="0" smtClean="0"/>
              <a:t>2</a:t>
            </a:r>
            <a:endParaRPr lang="en-US" sz="2400" b="1" baseline="30000" dirty="0"/>
          </a:p>
        </p:txBody>
      </p:sp>
      <p:sp>
        <p:nvSpPr>
          <p:cNvPr id="14" name="TextBox 13"/>
          <p:cNvSpPr txBox="1"/>
          <p:nvPr/>
        </p:nvSpPr>
        <p:spPr>
          <a:xfrm>
            <a:off x="3543300" y="872536"/>
            <a:ext cx="698500" cy="461665"/>
          </a:xfrm>
          <a:prstGeom prst="rect">
            <a:avLst/>
          </a:prstGeom>
          <a:solidFill>
            <a:schemeClr val="bg1"/>
          </a:solidFill>
        </p:spPr>
        <p:txBody>
          <a:bodyPr wrap="square" rtlCol="0">
            <a:spAutoFit/>
          </a:bodyPr>
          <a:lstStyle/>
          <a:p>
            <a:pPr algn="r"/>
            <a:r>
              <a:rPr lang="en-US" sz="2400" b="1" dirty="0" smtClean="0"/>
              <a:t>3%</a:t>
            </a:r>
            <a:endParaRPr lang="en-US" sz="2400" b="1" baseline="30000" dirty="0"/>
          </a:p>
        </p:txBody>
      </p:sp>
      <p:sp>
        <p:nvSpPr>
          <p:cNvPr id="15" name="TextBox 14"/>
          <p:cNvSpPr txBox="1"/>
          <p:nvPr/>
        </p:nvSpPr>
        <p:spPr>
          <a:xfrm>
            <a:off x="3092450" y="6169059"/>
            <a:ext cx="1212850" cy="461665"/>
          </a:xfrm>
          <a:prstGeom prst="rect">
            <a:avLst/>
          </a:prstGeom>
          <a:solidFill>
            <a:schemeClr val="bg1"/>
          </a:solidFill>
        </p:spPr>
        <p:txBody>
          <a:bodyPr wrap="square" rtlCol="0">
            <a:spAutoFit/>
          </a:bodyPr>
          <a:lstStyle/>
          <a:p>
            <a:pPr algn="r"/>
            <a:r>
              <a:rPr lang="en-US" sz="2400" b="1" dirty="0" smtClean="0"/>
              <a:t>0%</a:t>
            </a:r>
            <a:endParaRPr lang="en-US" sz="2400" b="1" baseline="30000" dirty="0"/>
          </a:p>
        </p:txBody>
      </p:sp>
      <p:sp>
        <p:nvSpPr>
          <p:cNvPr id="17" name="TextBox 16"/>
          <p:cNvSpPr txBox="1"/>
          <p:nvPr/>
        </p:nvSpPr>
        <p:spPr>
          <a:xfrm rot="16200000">
            <a:off x="3702566" y="3357434"/>
            <a:ext cx="2628900" cy="461665"/>
          </a:xfrm>
          <a:prstGeom prst="rect">
            <a:avLst/>
          </a:prstGeom>
          <a:solidFill>
            <a:schemeClr val="bg1"/>
          </a:solidFill>
        </p:spPr>
        <p:txBody>
          <a:bodyPr wrap="square" rtlCol="0">
            <a:spAutoFit/>
          </a:bodyPr>
          <a:lstStyle/>
          <a:p>
            <a:pPr algn="ctr"/>
            <a:r>
              <a:rPr lang="en-US" sz="2400" dirty="0" smtClean="0"/>
              <a:t>LMA (gm</a:t>
            </a:r>
            <a:r>
              <a:rPr lang="en-US" sz="2400" baseline="30000" dirty="0" smtClean="0"/>
              <a:t>-2</a:t>
            </a:r>
            <a:r>
              <a:rPr lang="en-US" sz="2400" dirty="0" smtClean="0"/>
              <a:t>)</a:t>
            </a:r>
            <a:endParaRPr lang="en-US" sz="2400" dirty="0"/>
          </a:p>
        </p:txBody>
      </p:sp>
    </p:spTree>
    <p:extLst>
      <p:ext uri="{BB962C8B-B14F-4D97-AF65-F5344CB8AC3E}">
        <p14:creationId xmlns:p14="http://schemas.microsoft.com/office/powerpoint/2010/main" val="23468113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4023</TotalTime>
  <Words>2419</Words>
  <Application>Microsoft Macintosh PowerPoint</Application>
  <PresentationFormat>On-screen Show (4:3)</PresentationFormat>
  <Paragraphs>292</Paragraphs>
  <Slides>28</Slides>
  <Notes>27</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 Black </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HyspIRI: Temperature and the Measurement of Ecosystem Processes </dc:title>
  <dc:creator>Phil Townsend</dc:creator>
  <cp:lastModifiedBy>Shawn Serbin</cp:lastModifiedBy>
  <cp:revision>254</cp:revision>
  <cp:lastPrinted>2011-08-23T01:00:03Z</cp:lastPrinted>
  <dcterms:created xsi:type="dcterms:W3CDTF">2011-08-12T19:24:13Z</dcterms:created>
  <dcterms:modified xsi:type="dcterms:W3CDTF">2011-10-05T21:06:27Z</dcterms:modified>
</cp:coreProperties>
</file>