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8.tif" ContentType="image/tiff"/>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5" r:id="rId10"/>
    <p:sldId id="270" r:id="rId11"/>
    <p:sldId id="267" r:id="rId12"/>
    <p:sldId id="268" r:id="rId13"/>
    <p:sldId id="269" r:id="rId14"/>
  </p:sldIdLst>
  <p:sldSz cx="173736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8"/>
    <p:restoredTop sz="91477"/>
  </p:normalViewPr>
  <p:slideViewPr>
    <p:cSldViewPr snapToGrid="0" snapToObjects="1">
      <p:cViewPr varScale="1">
        <p:scale>
          <a:sx n="94" d="100"/>
          <a:sy n="94" d="100"/>
        </p:scale>
        <p:origin x="21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glihtdata.gsfc.nasa.gov/tanana.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76238" y="685800"/>
            <a:ext cx="6105525"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lvl1pPr>
              <a:lnSpc>
                <a:spcPct val="117999"/>
              </a:lnSpc>
              <a:defRPr>
                <a:latin typeface="Helvetica Neue"/>
                <a:ea typeface="Helvetica Neue"/>
                <a:cs typeface="Helvetica Neue"/>
                <a:sym typeface="Helvetica Neue"/>
              </a:defRPr>
            </a:lvl1pPr>
          </a:lstStyle>
          <a:p>
            <a:r>
              <a:t>The Arctic-Boreal Vulnerability Experiment (ABoVE) Airborne Campaign (April–October 2017) gathered remote sensing and in situ data over 4 million km2 of tundra and boreal forest across North America. Airborne data are staged with critical ground calibration/validation measurements in the ABoVE Science Cloud, hosted on GSFC’s ADAPT high-performance computing environment. ADAPT provides the 400-member science team an unusual opportunity to analyze a petascale dataset acquired by 9 aircraft, 10 science payloads, and 200 sorties.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76238" y="685800"/>
            <a:ext cx="6105525"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rPr dirty="0"/>
              <a:t>Near Delta Junction we had the opportunity to draw on multiple projects: the NASA-USFS interior Alaska forest inventory project; NASA ABoVE radar and LVIS lidar overflights; an experimental evaluation of radar tomography (TomoSAR); and a ground and airborne radar validation effort for an upcoming satellite mission, NISAR, between NASA and the Indian Space Agency.</a:t>
            </a:r>
          </a:p>
          <a:p>
            <a:pPr>
              <a:lnSpc>
                <a:spcPct val="117999"/>
              </a:lnSpc>
              <a:defRPr>
                <a:latin typeface="Helvetica Neue"/>
                <a:ea typeface="Helvetica Neue"/>
                <a:cs typeface="Helvetica Neue"/>
                <a:sym typeface="Helvetica Neue"/>
              </a:defRPr>
            </a:pPr>
            <a:endParaRPr dirty="0"/>
          </a:p>
          <a:p>
            <a:pPr>
              <a:lnSpc>
                <a:spcPct val="117999"/>
              </a:lnSpc>
              <a:defRPr>
                <a:latin typeface="Helvetica Neue"/>
                <a:ea typeface="Helvetica Neue"/>
                <a:cs typeface="Helvetica Neue"/>
                <a:sym typeface="Helvetica Neue"/>
              </a:defRPr>
            </a:pPr>
            <a:r>
              <a:rPr dirty="0"/>
              <a:t>Goal:  Design and implement an operational, forest inventory in Interior AK, by extending a sparse network of ground samples with G-LiHT airborne multi-sensor data. </a:t>
            </a:r>
          </a:p>
          <a:p>
            <a:pPr>
              <a:lnSpc>
                <a:spcPct val="117999"/>
              </a:lnSpc>
              <a:defRPr>
                <a:latin typeface="Helvetica Neue"/>
                <a:ea typeface="Helvetica Neue"/>
                <a:cs typeface="Helvetica Neue"/>
                <a:sym typeface="Helvetica Neue"/>
              </a:defRPr>
            </a:pPr>
            <a:endParaRPr dirty="0"/>
          </a:p>
          <a:p>
            <a:pPr>
              <a:lnSpc>
                <a:spcPct val="117999"/>
              </a:lnSpc>
              <a:defRPr>
                <a:latin typeface="Helvetica Neue"/>
                <a:ea typeface="Helvetica Neue"/>
                <a:cs typeface="Helvetica Neue"/>
                <a:sym typeface="Helvetica Neue"/>
              </a:defRPr>
            </a:pPr>
            <a:r>
              <a:rPr dirty="0"/>
              <a:t>Motivation:</a:t>
            </a:r>
          </a:p>
          <a:p>
            <a:pPr marL="268653" indent="-268653">
              <a:lnSpc>
                <a:spcPct val="117999"/>
              </a:lnSpc>
              <a:buSzPct val="75000"/>
              <a:buChar char="•"/>
              <a:defRPr>
                <a:latin typeface="Helvetica Neue"/>
                <a:ea typeface="Helvetica Neue"/>
                <a:cs typeface="Helvetica Neue"/>
                <a:sym typeface="Helvetica Neue"/>
              </a:defRPr>
            </a:pPr>
            <a:r>
              <a:rPr dirty="0"/>
              <a:t>&gt;450,000 km2 of forest land in interior Alaska (15% of US total) are not included in the USFS FIA program.</a:t>
            </a:r>
          </a:p>
          <a:p>
            <a:pPr marL="268653" indent="-268653">
              <a:lnSpc>
                <a:spcPct val="117999"/>
              </a:lnSpc>
              <a:buSzPct val="75000"/>
              <a:buChar char="•"/>
              <a:defRPr>
                <a:latin typeface="Helvetica Neue"/>
                <a:ea typeface="Helvetica Neue"/>
                <a:cs typeface="Helvetica Neue"/>
                <a:sym typeface="Helvetica Neue"/>
              </a:defRPr>
            </a:pPr>
            <a:r>
              <a:rPr dirty="0"/>
              <a:t>G-LiHT system uses well-calibrated, commercial-off-the-shelf instruments.</a:t>
            </a:r>
          </a:p>
          <a:p>
            <a:pPr marL="268653" indent="-268653">
              <a:lnSpc>
                <a:spcPct val="117999"/>
              </a:lnSpc>
              <a:buSzPct val="75000"/>
              <a:buChar char="•"/>
              <a:defRPr>
                <a:latin typeface="Helvetica Neue"/>
                <a:ea typeface="Helvetica Neue"/>
                <a:cs typeface="Helvetica Neue"/>
                <a:sym typeface="Helvetica Neue"/>
              </a:defRPr>
            </a:pPr>
            <a:r>
              <a:rPr dirty="0"/>
              <a:t>Builds on NASA-funded studies throughout North America (Nelson, Andersen, Morton, Cook), and leverages a new 10-year, $25M USFS FIA plan for AK.</a:t>
            </a:r>
          </a:p>
          <a:p>
            <a:pPr marL="268653" indent="-268653">
              <a:lnSpc>
                <a:spcPct val="117999"/>
              </a:lnSpc>
              <a:buSzPct val="75000"/>
              <a:buChar char="•"/>
              <a:defRPr>
                <a:latin typeface="Helvetica Neue"/>
                <a:ea typeface="Helvetica Neue"/>
                <a:cs typeface="Helvetica Neue"/>
                <a:sym typeface="Helvetica Neue"/>
              </a:defRPr>
            </a:pPr>
            <a:r>
              <a:rPr dirty="0"/>
              <a:t>MRV prototype for large, remote areas of the world where field data is sparse.</a:t>
            </a:r>
          </a:p>
          <a:p>
            <a:pPr>
              <a:lnSpc>
                <a:spcPct val="117999"/>
              </a:lnSpc>
              <a:defRPr>
                <a:latin typeface="Helvetica Neue"/>
                <a:ea typeface="Helvetica Neue"/>
                <a:cs typeface="Helvetica Neue"/>
                <a:sym typeface="Helvetica Neue"/>
              </a:defRPr>
            </a:pPr>
            <a:endParaRPr dirty="0"/>
          </a:p>
          <a:p>
            <a:pPr>
              <a:lnSpc>
                <a:spcPct val="117999"/>
              </a:lnSpc>
              <a:defRPr>
                <a:latin typeface="Helvetica Neue"/>
                <a:ea typeface="Helvetica Neue"/>
                <a:cs typeface="Helvetica Neue"/>
                <a:sym typeface="Helvetica Neue"/>
              </a:defRPr>
            </a:pPr>
            <a:r>
              <a:rPr dirty="0"/>
              <a:t>Web map and data user interface</a:t>
            </a:r>
          </a:p>
          <a:p>
            <a:pPr>
              <a:lnSpc>
                <a:spcPct val="117999"/>
              </a:lnSpc>
              <a:defRPr>
                <a:latin typeface="Helvetica Neue"/>
                <a:ea typeface="Helvetica Neue"/>
                <a:cs typeface="Helvetica Neue"/>
                <a:sym typeface="Helvetica Neue"/>
              </a:defRPr>
            </a:pPr>
            <a:r>
              <a:rPr u="sng" dirty="0">
                <a:hlinkClick r:id="rId3"/>
              </a:rPr>
              <a:t>https://glihtdata.gsfc.nasa.gov/tanana.html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76238" y="685800"/>
            <a:ext cx="6105525"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rPr lang="en-US" dirty="0" smtClean="0"/>
              <a:t>Video Link</a:t>
            </a:r>
            <a:r>
              <a:rPr lang="en-US" baseline="0" dirty="0" smtClean="0"/>
              <a:t> </a:t>
            </a:r>
            <a:r>
              <a:rPr lang="en-US" baseline="0" dirty="0" smtClean="0"/>
              <a:t>1 (upper left) :https://</a:t>
            </a:r>
            <a:r>
              <a:rPr lang="en-US" baseline="0" dirty="0" err="1" smtClean="0"/>
              <a:t>cce.nasa.gov</a:t>
            </a:r>
            <a:r>
              <a:rPr lang="en-US" baseline="0" dirty="0" smtClean="0"/>
              <a:t>/</a:t>
            </a:r>
            <a:r>
              <a:rPr lang="en-US" baseline="0" dirty="0" err="1" smtClean="0"/>
              <a:t>cce</a:t>
            </a:r>
            <a:r>
              <a:rPr lang="en-US" baseline="0" dirty="0" smtClean="0"/>
              <a:t>/</a:t>
            </a:r>
            <a:r>
              <a:rPr lang="en-US" baseline="0" dirty="0" err="1" smtClean="0"/>
              <a:t>powerpoints</a:t>
            </a:r>
            <a:r>
              <a:rPr lang="en-US" baseline="0" dirty="0" smtClean="0"/>
              <a:t>/</a:t>
            </a:r>
            <a:r>
              <a:rPr lang="en-US" baseline="0" dirty="0" err="1" smtClean="0"/>
              <a:t>hyperwall</a:t>
            </a:r>
            <a:r>
              <a:rPr lang="en-US" baseline="0" dirty="0" smtClean="0"/>
              <a:t>/griffith2017_videos/media1.mp4</a:t>
            </a:r>
          </a:p>
          <a:p>
            <a:pPr>
              <a:lnSpc>
                <a:spcPct val="117999"/>
              </a:lnSpc>
              <a:defRPr>
                <a:latin typeface="Helvetica Neue"/>
                <a:ea typeface="Helvetica Neue"/>
                <a:cs typeface="Helvetica Neue"/>
                <a:sym typeface="Helvetica Neue"/>
              </a:defRPr>
            </a:pPr>
            <a:endParaRPr lang="en-US" baseline="0" dirty="0" smtClean="0"/>
          </a:p>
          <a:p>
            <a:pPr>
              <a:lnSpc>
                <a:spcPct val="117999"/>
              </a:lnSpc>
              <a:defRPr>
                <a:latin typeface="Helvetica Neue"/>
                <a:ea typeface="Helvetica Neue"/>
                <a:cs typeface="Helvetica Neue"/>
                <a:sym typeface="Helvetica Neue"/>
              </a:defRPr>
            </a:pPr>
            <a:r>
              <a:rPr lang="en-US" baseline="0" dirty="0" smtClean="0"/>
              <a:t>Video </a:t>
            </a:r>
            <a:r>
              <a:rPr lang="en-US" baseline="0" dirty="0" smtClean="0"/>
              <a:t>Link </a:t>
            </a:r>
            <a:r>
              <a:rPr lang="en-US" baseline="0" dirty="0" smtClean="0"/>
              <a:t>2 (right): https://</a:t>
            </a:r>
            <a:r>
              <a:rPr lang="en-US" baseline="0" dirty="0" err="1" smtClean="0"/>
              <a:t>cce.nasa.gov</a:t>
            </a:r>
            <a:r>
              <a:rPr lang="en-US" baseline="0" dirty="0" smtClean="0"/>
              <a:t>/</a:t>
            </a:r>
            <a:r>
              <a:rPr lang="en-US" baseline="0" dirty="0" err="1" smtClean="0"/>
              <a:t>cce</a:t>
            </a:r>
            <a:r>
              <a:rPr lang="en-US" baseline="0" dirty="0" smtClean="0"/>
              <a:t>/</a:t>
            </a:r>
            <a:r>
              <a:rPr lang="en-US" baseline="0" dirty="0" err="1" smtClean="0"/>
              <a:t>powerpoints</a:t>
            </a:r>
            <a:r>
              <a:rPr lang="en-US" baseline="0" dirty="0" smtClean="0"/>
              <a:t>/</a:t>
            </a:r>
            <a:r>
              <a:rPr lang="en-US" baseline="0" dirty="0" err="1" smtClean="0"/>
              <a:t>hyperwall</a:t>
            </a:r>
            <a:r>
              <a:rPr lang="en-US" baseline="0" dirty="0" smtClean="0"/>
              <a:t>/griffith2017_videos/media2_2.mp4</a:t>
            </a:r>
          </a:p>
          <a:p>
            <a:pPr>
              <a:lnSpc>
                <a:spcPct val="117999"/>
              </a:lnSpc>
              <a:defRPr>
                <a:latin typeface="Helvetica Neue"/>
                <a:ea typeface="Helvetica Neue"/>
                <a:cs typeface="Helvetica Neue"/>
                <a:sym typeface="Helvetica Neue"/>
              </a:defRPr>
            </a:pPr>
            <a:endParaRPr lang="en-US" baseline="0" dirty="0" smtClean="0"/>
          </a:p>
          <a:p>
            <a:pPr>
              <a:lnSpc>
                <a:spcPct val="117999"/>
              </a:lnSpc>
              <a:defRPr>
                <a:latin typeface="Helvetica Neue"/>
                <a:ea typeface="Helvetica Neue"/>
                <a:cs typeface="Helvetica Neue"/>
                <a:sym typeface="Helvetica Neue"/>
              </a:defRPr>
            </a:pPr>
            <a:r>
              <a:rPr dirty="0" smtClean="0"/>
              <a:t>In </a:t>
            </a:r>
            <a:r>
              <a:rPr dirty="0"/>
              <a:t>2007, the Anaktuvuk River tundra fire burned ~1,000 km2 in northern Alaska. Analysis of multi-resolution spaceborne optical data showed that ~50% of the area burned at high severity. In this severely burned tundra, the fire burned the surface vegetation layer and consumed nearly 30 cm of the insulating surface soil organic layer, often down to mineral soil.</a:t>
            </a:r>
          </a:p>
          <a:p>
            <a:pPr>
              <a:lnSpc>
                <a:spcPct val="117999"/>
              </a:lnSpc>
              <a:defRPr>
                <a:latin typeface="Helvetica Neue"/>
                <a:ea typeface="Helvetica Neue"/>
                <a:cs typeface="Helvetica Neue"/>
                <a:sym typeface="Helvetica Neue"/>
              </a:defRPr>
            </a:pPr>
            <a:endParaRPr dirty="0"/>
          </a:p>
          <a:p>
            <a:pPr>
              <a:lnSpc>
                <a:spcPct val="117999"/>
              </a:lnSpc>
              <a:defRPr>
                <a:latin typeface="Helvetica Neue"/>
                <a:ea typeface="Helvetica Neue"/>
                <a:cs typeface="Helvetica Neue"/>
                <a:sym typeface="Helvetica Neue"/>
              </a:defRPr>
            </a:pPr>
            <a:r>
              <a:rPr dirty="0"/>
              <a:t>In 2017, Go Iwahana and his students returned to the burned area to assess impacts of the loss of the insulating layer. NASA aircraft also flew the area with a variety of instruments. This synthetic aperture radar image clearly shows the burned area 10 years after the event.</a:t>
            </a:r>
          </a:p>
          <a:p>
            <a:pPr>
              <a:lnSpc>
                <a:spcPct val="117999"/>
              </a:lnSpc>
              <a:defRPr>
                <a:latin typeface="Helvetica Neue"/>
                <a:ea typeface="Helvetica Neue"/>
                <a:cs typeface="Helvetica Neue"/>
                <a:sym typeface="Helvetica Neue"/>
              </a:defRPr>
            </a:pPr>
            <a:endParaRPr dirty="0"/>
          </a:p>
          <a:p>
            <a:pPr>
              <a:lnSpc>
                <a:spcPct val="117999"/>
              </a:lnSpc>
              <a:defRPr>
                <a:latin typeface="Helvetica Neue"/>
                <a:ea typeface="Helvetica Neue"/>
                <a:cs typeface="Helvetica Neue"/>
                <a:sym typeface="Helvetica Neue"/>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376238" y="685800"/>
            <a:ext cx="6105525"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a:lnSpc>
                <a:spcPct val="117999"/>
              </a:lnSpc>
              <a:defRPr sz="1600">
                <a:latin typeface="Helvetica Neue"/>
                <a:ea typeface="Helvetica Neue"/>
                <a:cs typeface="Helvetica Neue"/>
                <a:sym typeface="Helvetica Neue"/>
              </a:defRPr>
            </a:pPr>
            <a:r>
              <a:rPr lang="en-US" dirty="0" smtClean="0"/>
              <a:t>Video link </a:t>
            </a:r>
            <a:r>
              <a:rPr lang="en-US" dirty="0" smtClean="0"/>
              <a:t>1 (middle right): https://</a:t>
            </a:r>
            <a:r>
              <a:rPr lang="en-US" dirty="0" err="1" smtClean="0"/>
              <a:t>cce.nasa.gov</a:t>
            </a:r>
            <a:r>
              <a:rPr lang="en-US" dirty="0" smtClean="0"/>
              <a:t>/</a:t>
            </a:r>
            <a:r>
              <a:rPr lang="en-US" dirty="0" err="1" smtClean="0"/>
              <a:t>cce</a:t>
            </a:r>
            <a:r>
              <a:rPr lang="en-US" dirty="0" smtClean="0"/>
              <a:t>/</a:t>
            </a:r>
            <a:r>
              <a:rPr lang="en-US" dirty="0" err="1" smtClean="0"/>
              <a:t>powerpoints</a:t>
            </a:r>
            <a:r>
              <a:rPr lang="en-US" dirty="0" smtClean="0"/>
              <a:t>/</a:t>
            </a:r>
            <a:r>
              <a:rPr lang="en-US" dirty="0" err="1" smtClean="0"/>
              <a:t>hyperwall</a:t>
            </a:r>
            <a:r>
              <a:rPr lang="en-US" dirty="0" smtClean="0"/>
              <a:t>/griffith2017_videos/media3.mp4</a:t>
            </a:r>
          </a:p>
          <a:p>
            <a:pPr>
              <a:lnSpc>
                <a:spcPct val="117999"/>
              </a:lnSpc>
              <a:defRPr sz="1600">
                <a:latin typeface="Helvetica Neue"/>
                <a:ea typeface="Helvetica Neue"/>
                <a:cs typeface="Helvetica Neue"/>
                <a:sym typeface="Helvetica Neue"/>
              </a:defRPr>
            </a:pPr>
            <a:endParaRPr lang="en-US" dirty="0" smtClean="0"/>
          </a:p>
          <a:p>
            <a:pPr>
              <a:lnSpc>
                <a:spcPct val="117999"/>
              </a:lnSpc>
              <a:defRPr sz="1600">
                <a:latin typeface="Helvetica Neue"/>
                <a:ea typeface="Helvetica Neue"/>
                <a:cs typeface="Helvetica Neue"/>
                <a:sym typeface="Helvetica Neue"/>
              </a:defRPr>
            </a:pPr>
            <a:r>
              <a:rPr lang="en-US" dirty="0" smtClean="0"/>
              <a:t>Video link </a:t>
            </a:r>
            <a:r>
              <a:rPr lang="en-US" dirty="0" smtClean="0"/>
              <a:t>2 (bottom</a:t>
            </a:r>
            <a:r>
              <a:rPr lang="en-US" baseline="0" dirty="0" smtClean="0"/>
              <a:t> right)</a:t>
            </a:r>
            <a:r>
              <a:rPr lang="en-US" dirty="0" smtClean="0"/>
              <a:t>: https://</a:t>
            </a:r>
            <a:r>
              <a:rPr lang="en-US" dirty="0" err="1" smtClean="0"/>
              <a:t>cce.nasa.gov</a:t>
            </a:r>
            <a:r>
              <a:rPr lang="en-US" dirty="0" smtClean="0"/>
              <a:t>/</a:t>
            </a:r>
            <a:r>
              <a:rPr lang="en-US" dirty="0" err="1" smtClean="0"/>
              <a:t>cce</a:t>
            </a:r>
            <a:r>
              <a:rPr lang="en-US" dirty="0" smtClean="0"/>
              <a:t>/</a:t>
            </a:r>
            <a:r>
              <a:rPr lang="en-US" dirty="0" err="1" smtClean="0"/>
              <a:t>powerpoints</a:t>
            </a:r>
            <a:r>
              <a:rPr lang="en-US" dirty="0" smtClean="0"/>
              <a:t>/</a:t>
            </a:r>
            <a:r>
              <a:rPr lang="en-US" dirty="0" err="1" smtClean="0"/>
              <a:t>hyperwall</a:t>
            </a:r>
            <a:r>
              <a:rPr lang="en-US" dirty="0" smtClean="0"/>
              <a:t>/griffith2017_videos/media2.mp4</a:t>
            </a:r>
          </a:p>
          <a:p>
            <a:pPr>
              <a:lnSpc>
                <a:spcPct val="117999"/>
              </a:lnSpc>
              <a:defRPr sz="1600">
                <a:latin typeface="Helvetica Neue"/>
                <a:ea typeface="Helvetica Neue"/>
                <a:cs typeface="Helvetica Neue"/>
                <a:sym typeface="Helvetica Neue"/>
              </a:defRPr>
            </a:pPr>
            <a:endParaRPr lang="en-US" dirty="0" smtClean="0"/>
          </a:p>
          <a:p>
            <a:pPr>
              <a:lnSpc>
                <a:spcPct val="117999"/>
              </a:lnSpc>
              <a:defRPr sz="1600">
                <a:latin typeface="Helvetica Neue"/>
                <a:ea typeface="Helvetica Neue"/>
                <a:cs typeface="Helvetica Neue"/>
                <a:sym typeface="Helvetica Neue"/>
              </a:defRPr>
            </a:pPr>
            <a:r>
              <a:rPr dirty="0" smtClean="0"/>
              <a:t>Why </a:t>
            </a:r>
            <a:r>
              <a:rPr dirty="0"/>
              <a:t>should you care? Of all the impacts on local, regional, and global systems we’re studying during ABoVE, the permafrost thaw carbon-climate connection is the 7.5 billion person question. </a:t>
            </a:r>
          </a:p>
          <a:p>
            <a:pPr>
              <a:lnSpc>
                <a:spcPct val="117999"/>
              </a:lnSpc>
              <a:defRPr sz="1600">
                <a:latin typeface="Helvetica Neue"/>
                <a:ea typeface="Helvetica Neue"/>
                <a:cs typeface="Helvetica Neue"/>
                <a:sym typeface="Helvetica Neue"/>
              </a:defRPr>
            </a:pPr>
            <a:endParaRPr dirty="0"/>
          </a:p>
          <a:p>
            <a:pPr>
              <a:lnSpc>
                <a:spcPct val="117999"/>
              </a:lnSpc>
              <a:defRPr sz="1600">
                <a:latin typeface="Helvetica Neue"/>
                <a:ea typeface="Helvetica Neue"/>
                <a:cs typeface="Helvetica Neue"/>
                <a:sym typeface="Helvetica Neue"/>
              </a:defRPr>
            </a:pPr>
            <a:r>
              <a:rPr dirty="0"/>
              <a:t>As the region warms, thaw depth increases, making old frozen organic matter subject to degradation by bacteria. Microbial activity releases CO2 or methane into the atmosphere, where these gasses absorb more heat, further increasing warming.</a:t>
            </a:r>
          </a:p>
          <a:p>
            <a:pPr>
              <a:lnSpc>
                <a:spcPct val="117999"/>
              </a:lnSpc>
              <a:defRPr sz="1600">
                <a:latin typeface="Helvetica Neue"/>
                <a:ea typeface="Helvetica Neue"/>
                <a:cs typeface="Helvetica Neue"/>
                <a:sym typeface="Helvetica Neue"/>
              </a:defRPr>
            </a:pPr>
            <a:endParaRPr dirty="0"/>
          </a:p>
          <a:p>
            <a:pPr>
              <a:lnSpc>
                <a:spcPct val="117999"/>
              </a:lnSpc>
              <a:defRPr sz="1600">
                <a:latin typeface="Helvetica Neue"/>
                <a:ea typeface="Helvetica Neue"/>
                <a:cs typeface="Helvetica Neue"/>
                <a:sym typeface="Helvetica Neue"/>
              </a:defRPr>
            </a:pPr>
            <a:r>
              <a:rPr dirty="0"/>
              <a:t>And it’s the impact not subject or responsive to changes in governance or enforcement. So pay close attention to our results in the coming years!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685800"/>
            <a:ext cx="6105525" cy="3429000"/>
          </a:xfrm>
        </p:spPr>
      </p:sp>
      <p:sp>
        <p:nvSpPr>
          <p:cNvPr id="3" name="Notes Placeholder 2"/>
          <p:cNvSpPr>
            <a:spLocks noGrp="1"/>
          </p:cNvSpPr>
          <p:nvPr>
            <p:ph type="body" idx="1"/>
          </p:nvPr>
        </p:nvSpPr>
        <p:spPr/>
        <p:txBody>
          <a:bodyPr/>
          <a:lstStyle/>
          <a:p>
            <a:r>
              <a:rPr lang="en-US" dirty="0" smtClean="0"/>
              <a:t>Video Link: </a:t>
            </a:r>
            <a:r>
              <a:rPr lang="en-US" dirty="0" smtClean="0"/>
              <a:t>https://</a:t>
            </a:r>
            <a:r>
              <a:rPr lang="en-US" dirty="0" err="1" smtClean="0"/>
              <a:t>cce.nasa.gov</a:t>
            </a:r>
            <a:r>
              <a:rPr lang="en-US" dirty="0" smtClean="0"/>
              <a:t>/</a:t>
            </a:r>
            <a:r>
              <a:rPr lang="en-US" dirty="0" err="1" smtClean="0"/>
              <a:t>cce</a:t>
            </a:r>
            <a:r>
              <a:rPr lang="en-US" dirty="0" smtClean="0"/>
              <a:t>/</a:t>
            </a:r>
            <a:r>
              <a:rPr lang="en-US" dirty="0" err="1" smtClean="0"/>
              <a:t>powerpoints</a:t>
            </a:r>
            <a:r>
              <a:rPr lang="en-US" dirty="0" smtClean="0"/>
              <a:t>/</a:t>
            </a:r>
            <a:r>
              <a:rPr lang="en-US" dirty="0" err="1" smtClean="0"/>
              <a:t>hyperwall</a:t>
            </a:r>
            <a:r>
              <a:rPr lang="en-US" dirty="0" smtClean="0"/>
              <a:t>/griffith2017_videos/media4.mp4</a:t>
            </a:r>
            <a:endParaRPr lang="en-US" dirty="0"/>
          </a:p>
        </p:txBody>
      </p:sp>
    </p:spTree>
    <p:extLst>
      <p:ext uri="{BB962C8B-B14F-4D97-AF65-F5344CB8AC3E}">
        <p14:creationId xmlns:p14="http://schemas.microsoft.com/office/powerpoint/2010/main" val="99710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685800"/>
            <a:ext cx="6105525" cy="3429000"/>
          </a:xfrm>
        </p:spPr>
      </p:sp>
      <p:sp>
        <p:nvSpPr>
          <p:cNvPr id="3" name="Notes Placeholder 2"/>
          <p:cNvSpPr>
            <a:spLocks noGrp="1"/>
          </p:cNvSpPr>
          <p:nvPr>
            <p:ph type="body" idx="1"/>
          </p:nvPr>
        </p:nvSpPr>
        <p:spPr/>
        <p:txBody>
          <a:bodyPr/>
          <a:lstStyle/>
          <a:p>
            <a:r>
              <a:rPr lang="en-US" dirty="0" smtClean="0"/>
              <a:t>Video Link: </a:t>
            </a:r>
            <a:r>
              <a:rPr lang="en-US" dirty="0" smtClean="0"/>
              <a:t>https://</a:t>
            </a:r>
            <a:r>
              <a:rPr lang="en-US" dirty="0" err="1" smtClean="0"/>
              <a:t>cce.nasa.gov</a:t>
            </a:r>
            <a:r>
              <a:rPr lang="en-US" dirty="0" smtClean="0"/>
              <a:t>/</a:t>
            </a:r>
            <a:r>
              <a:rPr lang="en-US" dirty="0" err="1" smtClean="0"/>
              <a:t>cce</a:t>
            </a:r>
            <a:r>
              <a:rPr lang="en-US" dirty="0" smtClean="0"/>
              <a:t>/</a:t>
            </a:r>
            <a:r>
              <a:rPr lang="en-US" dirty="0" err="1" smtClean="0"/>
              <a:t>powerpoints</a:t>
            </a:r>
            <a:r>
              <a:rPr lang="en-US" dirty="0" smtClean="0"/>
              <a:t>/</a:t>
            </a:r>
            <a:r>
              <a:rPr lang="en-US" dirty="0" err="1" smtClean="0"/>
              <a:t>hyperwall</a:t>
            </a:r>
            <a:r>
              <a:rPr lang="en-US" dirty="0" smtClean="0"/>
              <a:t>/griffith2017_videos/media5.mp4</a:t>
            </a:r>
            <a:endParaRPr lang="en-US" dirty="0"/>
          </a:p>
        </p:txBody>
      </p:sp>
    </p:spTree>
    <p:extLst>
      <p:ext uri="{BB962C8B-B14F-4D97-AF65-F5344CB8AC3E}">
        <p14:creationId xmlns:p14="http://schemas.microsoft.com/office/powerpoint/2010/main" val="648015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81288" y="1634630"/>
            <a:ext cx="14811024" cy="3305388"/>
          </a:xfrm>
          <a:prstGeom prst="rect">
            <a:avLst/>
          </a:prstGeom>
        </p:spPr>
        <p:txBody>
          <a:bodyPr anchor="b"/>
          <a:lstStyle/>
          <a:p>
            <a:r>
              <a:t>Title Text</a:t>
            </a:r>
          </a:p>
        </p:txBody>
      </p:sp>
      <p:sp>
        <p:nvSpPr>
          <p:cNvPr id="12" name="Body Level One…"/>
          <p:cNvSpPr txBox="1">
            <a:spLocks noGrp="1"/>
          </p:cNvSpPr>
          <p:nvPr>
            <p:ph type="body" sz="quarter" idx="1"/>
          </p:nvPr>
        </p:nvSpPr>
        <p:spPr>
          <a:xfrm>
            <a:off x="1281288" y="5030329"/>
            <a:ext cx="14811024" cy="1128889"/>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714641" y="6366933"/>
            <a:ext cx="13953349" cy="444501"/>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a:spLocks noGrp="1"/>
          </p:cNvSpPr>
          <p:nvPr>
            <p:ph type="body" sz="quarter" idx="14"/>
          </p:nvPr>
        </p:nvSpPr>
        <p:spPr>
          <a:xfrm>
            <a:off x="1714641" y="4303747"/>
            <a:ext cx="13953349" cy="622301"/>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6932" y="-1"/>
            <a:ext cx="17339737" cy="9753602"/>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A6AAA8"/>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0547" y="-70151"/>
            <a:ext cx="13982086" cy="1575792"/>
          </a:xfrm>
          <a:prstGeom prst="rect">
            <a:avLst/>
          </a:prstGeom>
        </p:spPr>
        <p:txBody>
          <a:bodyPr anchor="b"/>
          <a:lstStyle>
            <a:lvl1pPr algn="l" defTabSz="587022">
              <a:defRPr sz="3800" b="1">
                <a:solidFill>
                  <a:srgbClr val="000000"/>
                </a:solidFill>
                <a:latin typeface="Avenir Next"/>
                <a:ea typeface="Avenir Next"/>
                <a:cs typeface="Avenir Next"/>
                <a:sym typeface="Avenir Next"/>
              </a:defRPr>
            </a:lvl1pPr>
          </a:lstStyle>
          <a:p>
            <a:r>
              <a:t>Title Text</a:t>
            </a:r>
          </a:p>
        </p:txBody>
      </p:sp>
      <p:sp>
        <p:nvSpPr>
          <p:cNvPr id="118" name="Slide Number"/>
          <p:cNvSpPr txBox="1">
            <a:spLocks noGrp="1"/>
          </p:cNvSpPr>
          <p:nvPr>
            <p:ph type="sldNum" sz="quarter" idx="2"/>
          </p:nvPr>
        </p:nvSpPr>
        <p:spPr>
          <a:xfrm>
            <a:off x="8526831" y="9302044"/>
            <a:ext cx="310908" cy="313550"/>
          </a:xfrm>
          <a:prstGeom prst="rect">
            <a:avLst/>
          </a:prstGeom>
        </p:spPr>
        <p:txBody>
          <a:bodyPr/>
          <a:lstStyle>
            <a:lvl1pPr defTabSz="587022"/>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218070" y="252870"/>
            <a:ext cx="14937460" cy="1625601"/>
          </a:xfrm>
          <a:prstGeom prst="rect">
            <a:avLst/>
          </a:prstGeom>
        </p:spPr>
        <p:txBody>
          <a:bodyPr/>
          <a:lstStyle>
            <a:lvl1pPr algn="l" defTabSz="587022">
              <a:defRPr>
                <a:latin typeface="Avenir Next"/>
                <a:ea typeface="Avenir Next"/>
                <a:cs typeface="Avenir Next"/>
                <a:sym typeface="Avenir Next"/>
              </a:defRPr>
            </a:lvl1pPr>
          </a:lstStyle>
          <a:p>
            <a:r>
              <a:t>Title Text</a:t>
            </a:r>
          </a:p>
        </p:txBody>
      </p:sp>
      <p:sp>
        <p:nvSpPr>
          <p:cNvPr id="126" name="Body Level One…"/>
          <p:cNvSpPr txBox="1">
            <a:spLocks noGrp="1"/>
          </p:cNvSpPr>
          <p:nvPr>
            <p:ph type="body" idx="1"/>
          </p:nvPr>
        </p:nvSpPr>
        <p:spPr>
          <a:xfrm>
            <a:off x="1218070" y="2239715"/>
            <a:ext cx="14937460" cy="6610774"/>
          </a:xfrm>
          <a:prstGeom prst="rect">
            <a:avLst/>
          </a:prstGeom>
        </p:spPr>
        <p:txBody>
          <a:bodyPr/>
          <a:lstStyle>
            <a:lvl1pPr marL="439615" indent="-439615" defTabSz="587022">
              <a:spcBef>
                <a:spcPts val="4100"/>
              </a:spcBef>
            </a:lvl1pPr>
            <a:lvl2pPr marL="1074615" indent="-439615" defTabSz="587022">
              <a:spcBef>
                <a:spcPts val="4100"/>
              </a:spcBef>
            </a:lvl2pPr>
            <a:lvl3pPr defTabSz="587022">
              <a:spcBef>
                <a:spcPts val="4100"/>
              </a:spcBef>
            </a:lvl3pPr>
            <a:lvl4pPr defTabSz="587022">
              <a:spcBef>
                <a:spcPts val="4100"/>
              </a:spcBef>
            </a:lvl4pPr>
            <a:lvl5pPr defTabSz="587022">
              <a:spcBef>
                <a:spcPts val="4100"/>
              </a:spcBef>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8526831" y="9302044"/>
            <a:ext cx="310908" cy="313550"/>
          </a:xfrm>
          <a:prstGeom prst="rect">
            <a:avLst/>
          </a:prstGeom>
        </p:spPr>
        <p:txBody>
          <a:bodyPr/>
          <a:lstStyle>
            <a:lvl1pPr defTabSz="587022"/>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34" name="Rectangle 2"/>
          <p:cNvSpPr/>
          <p:nvPr/>
        </p:nvSpPr>
        <p:spPr>
          <a:xfrm>
            <a:off x="2068285" y="0"/>
            <a:ext cx="13237029" cy="9753601"/>
          </a:xfrm>
          <a:prstGeom prst="rect">
            <a:avLst/>
          </a:prstGeom>
          <a:ln w="50800">
            <a:solidFill>
              <a:srgbClr val="000000"/>
            </a:solidFill>
            <a:miter/>
          </a:ln>
        </p:spPr>
        <p:txBody>
          <a:bodyPr lIns="65683" tIns="65683" rIns="65683" bIns="65683" anchor="ctr"/>
          <a:lstStyle/>
          <a:p>
            <a:pPr defTabSz="1393371">
              <a:defRPr sz="2800">
                <a:solidFill>
                  <a:srgbClr val="000000"/>
                </a:solidFill>
                <a:latin typeface="Arial"/>
                <a:ea typeface="Arial"/>
                <a:cs typeface="Arial"/>
                <a:sym typeface="Arial"/>
              </a:defRPr>
            </a:pPr>
            <a:endParaRPr/>
          </a:p>
        </p:txBody>
      </p:sp>
      <p:sp>
        <p:nvSpPr>
          <p:cNvPr id="135" name="Line 14"/>
          <p:cNvSpPr/>
          <p:nvPr/>
        </p:nvSpPr>
        <p:spPr>
          <a:xfrm>
            <a:off x="2068285" y="9056913"/>
            <a:ext cx="13237029" cy="1"/>
          </a:xfrm>
          <a:prstGeom prst="line">
            <a:avLst/>
          </a:prstGeom>
          <a:ln w="38100">
            <a:solidFill>
              <a:srgbClr val="808080"/>
            </a:solidFill>
          </a:ln>
        </p:spPr>
        <p:txBody>
          <a:bodyPr lIns="65683" tIns="65683" rIns="65683" bIns="65683"/>
          <a:lstStyle/>
          <a:p>
            <a:pPr defTabSz="1393371">
              <a:defRPr sz="2800">
                <a:solidFill>
                  <a:srgbClr val="000000"/>
                </a:solidFill>
                <a:latin typeface="Times New Roman"/>
                <a:ea typeface="Times New Roman"/>
                <a:cs typeface="Times New Roman"/>
                <a:sym typeface="Times New Roman"/>
              </a:defRPr>
            </a:pPr>
            <a:endParaRPr/>
          </a:p>
        </p:txBody>
      </p:sp>
      <p:sp>
        <p:nvSpPr>
          <p:cNvPr id="136" name="Line 22"/>
          <p:cNvSpPr/>
          <p:nvPr/>
        </p:nvSpPr>
        <p:spPr>
          <a:xfrm>
            <a:off x="2068285" y="1393371"/>
            <a:ext cx="13237029" cy="1"/>
          </a:xfrm>
          <a:prstGeom prst="line">
            <a:avLst/>
          </a:prstGeom>
          <a:ln w="76200">
            <a:solidFill>
              <a:srgbClr val="808080"/>
            </a:solidFill>
          </a:ln>
        </p:spPr>
        <p:txBody>
          <a:bodyPr lIns="65683" tIns="65683" rIns="65683" bIns="65683"/>
          <a:lstStyle/>
          <a:p>
            <a:pPr defTabSz="1393371">
              <a:defRPr sz="2800">
                <a:solidFill>
                  <a:srgbClr val="000000"/>
                </a:solidFill>
                <a:latin typeface="Times New Roman"/>
                <a:ea typeface="Times New Roman"/>
                <a:cs typeface="Times New Roman"/>
                <a:sym typeface="Times New Roman"/>
              </a:defRPr>
            </a:pPr>
            <a:endParaRPr/>
          </a:p>
        </p:txBody>
      </p:sp>
      <p:pic>
        <p:nvPicPr>
          <p:cNvPr id="137" name="Object 2" descr="Object 2"/>
          <p:cNvPicPr>
            <a:picLocks noChangeAspect="1"/>
          </p:cNvPicPr>
          <p:nvPr/>
        </p:nvPicPr>
        <p:blipFill>
          <a:blip r:embed="rId2">
            <a:extLst/>
          </a:blip>
          <a:srcRect l="6001" t="11918" r="6001" b="8607"/>
          <a:stretch>
            <a:fillRect/>
          </a:stretch>
        </p:blipFill>
        <p:spPr>
          <a:xfrm>
            <a:off x="2148115" y="145142"/>
            <a:ext cx="1429657" cy="1168402"/>
          </a:xfrm>
          <a:prstGeom prst="rect">
            <a:avLst/>
          </a:prstGeom>
          <a:ln w="12700">
            <a:miter lim="400000"/>
          </a:ln>
        </p:spPr>
      </p:pic>
      <p:pic>
        <p:nvPicPr>
          <p:cNvPr id="138" name="Picture 8" descr="Picture 8"/>
          <p:cNvPicPr>
            <a:picLocks noChangeAspect="1"/>
          </p:cNvPicPr>
          <p:nvPr/>
        </p:nvPicPr>
        <p:blipFill>
          <a:blip r:embed="rId3">
            <a:extLst/>
          </a:blip>
          <a:stretch>
            <a:fillRect/>
          </a:stretch>
        </p:blipFill>
        <p:spPr>
          <a:xfrm>
            <a:off x="13563600" y="84667"/>
            <a:ext cx="1647373" cy="1211943"/>
          </a:xfrm>
          <a:prstGeom prst="rect">
            <a:avLst/>
          </a:prstGeom>
          <a:ln w="12700">
            <a:miter lim="400000"/>
          </a:ln>
        </p:spPr>
      </p:pic>
      <p:sp>
        <p:nvSpPr>
          <p:cNvPr id="139" name="TextBox 17"/>
          <p:cNvSpPr txBox="1"/>
          <p:nvPr/>
        </p:nvSpPr>
        <p:spPr>
          <a:xfrm>
            <a:off x="13821613" y="812800"/>
            <a:ext cx="1196663" cy="484966"/>
          </a:xfrm>
          <a:prstGeom prst="rect">
            <a:avLst/>
          </a:prstGeom>
          <a:ln w="12700">
            <a:miter lim="400000"/>
          </a:ln>
          <a:extLst>
            <a:ext uri="{C572A759-6A51-4108-AA02-DFA0A04FC94B}">
              <ma14:wrappingTextBoxFlag xmlns:ma14="http://schemas.microsoft.com/office/mac/drawingml/2011/main" val="1"/>
            </a:ext>
          </a:extLst>
        </p:spPr>
        <p:txBody>
          <a:bodyPr wrap="none" lIns="69668" tIns="69668" rIns="69668" bIns="69668">
            <a:spAutoFit/>
          </a:bodyPr>
          <a:lstStyle>
            <a:lvl1pPr defTabSz="1393371">
              <a:defRPr sz="2400">
                <a:latin typeface="Arial"/>
                <a:ea typeface="Arial"/>
                <a:cs typeface="Arial"/>
                <a:sym typeface="Arial"/>
              </a:defRPr>
            </a:lvl1pPr>
          </a:lstStyle>
          <a:p>
            <a:r>
              <a:t>CARVE</a:t>
            </a:r>
          </a:p>
        </p:txBody>
      </p:sp>
      <p:sp>
        <p:nvSpPr>
          <p:cNvPr id="140" name="Text Box 53"/>
          <p:cNvSpPr txBox="1"/>
          <p:nvPr/>
        </p:nvSpPr>
        <p:spPr>
          <a:xfrm>
            <a:off x="5900057" y="9085943"/>
            <a:ext cx="5595258" cy="525341"/>
          </a:xfrm>
          <a:prstGeom prst="rect">
            <a:avLst/>
          </a:prstGeom>
          <a:ln w="12700">
            <a:miter lim="400000"/>
          </a:ln>
          <a:extLst>
            <a:ext uri="{C572A759-6A51-4108-AA02-DFA0A04FC94B}">
              <ma14:wrappingTextBoxFlag xmlns:ma14="http://schemas.microsoft.com/office/mac/drawingml/2011/main" val="1"/>
            </a:ext>
          </a:extLst>
        </p:spPr>
        <p:txBody>
          <a:bodyPr lIns="69659" tIns="69659" rIns="69659" bIns="69659">
            <a:spAutoFit/>
          </a:bodyPr>
          <a:lstStyle/>
          <a:p>
            <a:pPr defTabSz="1393371">
              <a:lnSpc>
                <a:spcPts val="1500"/>
              </a:lnSpc>
              <a:defRPr sz="1400">
                <a:solidFill>
                  <a:srgbClr val="000000"/>
                </a:solidFill>
                <a:latin typeface="Arial"/>
                <a:ea typeface="Arial"/>
                <a:cs typeface="Arial"/>
                <a:sym typeface="Arial"/>
              </a:defRPr>
            </a:pPr>
            <a:r>
              <a:t>                                                                                     </a:t>
            </a:r>
          </a:p>
          <a:p>
            <a:pPr defTabSz="1393371">
              <a:lnSpc>
                <a:spcPts val="1500"/>
              </a:lnSpc>
              <a:defRPr sz="1400">
                <a:solidFill>
                  <a:srgbClr val="0000FF"/>
                </a:solidFill>
                <a:latin typeface="Arial"/>
                <a:ea typeface="Arial"/>
                <a:cs typeface="Arial"/>
                <a:sym typeface="Arial"/>
              </a:defRPr>
            </a:pPr>
            <a:r>
              <a:t>ICDC10 - Interlaken</a:t>
            </a:r>
          </a:p>
        </p:txBody>
      </p:sp>
      <p:sp>
        <p:nvSpPr>
          <p:cNvPr id="141" name="Text Box 76"/>
          <p:cNvSpPr txBox="1"/>
          <p:nvPr/>
        </p:nvSpPr>
        <p:spPr>
          <a:xfrm>
            <a:off x="11606590" y="9183152"/>
            <a:ext cx="3698724" cy="331817"/>
          </a:xfrm>
          <a:prstGeom prst="rect">
            <a:avLst/>
          </a:prstGeom>
          <a:ln w="12700">
            <a:miter lim="400000"/>
          </a:ln>
          <a:extLst>
            <a:ext uri="{C572A759-6A51-4108-AA02-DFA0A04FC94B}">
              <ma14:wrappingTextBoxFlag xmlns:ma14="http://schemas.microsoft.com/office/mac/drawingml/2011/main" val="1"/>
            </a:ext>
          </a:extLst>
        </p:spPr>
        <p:txBody>
          <a:bodyPr lIns="69659" tIns="69659" rIns="69659" bIns="69659">
            <a:spAutoFit/>
          </a:bodyPr>
          <a:lstStyle>
            <a:lvl1pPr defTabSz="1393371">
              <a:lnSpc>
                <a:spcPts val="1500"/>
              </a:lnSpc>
              <a:defRPr sz="1400">
                <a:solidFill>
                  <a:srgbClr val="000000"/>
                </a:solidFill>
                <a:latin typeface="Arial"/>
                <a:ea typeface="Arial"/>
                <a:cs typeface="Arial"/>
                <a:sym typeface="Arial"/>
              </a:defRPr>
            </a:lvl1pPr>
          </a:lstStyle>
          <a:p>
            <a:r>
              <a:t>August 2017</a:t>
            </a:r>
          </a:p>
        </p:txBody>
      </p:sp>
      <p:sp>
        <p:nvSpPr>
          <p:cNvPr id="142" name="Text Box 76"/>
          <p:cNvSpPr txBox="1"/>
          <p:nvPr/>
        </p:nvSpPr>
        <p:spPr>
          <a:xfrm>
            <a:off x="2068285" y="9182704"/>
            <a:ext cx="3831773" cy="331817"/>
          </a:xfrm>
          <a:prstGeom prst="rect">
            <a:avLst/>
          </a:prstGeom>
          <a:ln w="12700">
            <a:miter lim="400000"/>
          </a:ln>
          <a:extLst>
            <a:ext uri="{C572A759-6A51-4108-AA02-DFA0A04FC94B}">
              <ma14:wrappingTextBoxFlag xmlns:ma14="http://schemas.microsoft.com/office/mac/drawingml/2011/main" val="1"/>
            </a:ext>
          </a:extLst>
        </p:spPr>
        <p:txBody>
          <a:bodyPr lIns="69659" tIns="69659" rIns="69659" bIns="69659">
            <a:spAutoFit/>
          </a:bodyPr>
          <a:lstStyle>
            <a:lvl1pPr defTabSz="1393371">
              <a:lnSpc>
                <a:spcPts val="1500"/>
              </a:lnSpc>
              <a:defRPr sz="1400">
                <a:solidFill>
                  <a:srgbClr val="000000"/>
                </a:solidFill>
                <a:latin typeface="Arial"/>
                <a:ea typeface="Arial"/>
                <a:cs typeface="Arial"/>
                <a:sym typeface="Arial"/>
              </a:defRPr>
            </a:lvl1pPr>
          </a:lstStyle>
          <a:p>
            <a:r>
              <a:t>CARVE Mission Insights</a:t>
            </a:r>
          </a:p>
        </p:txBody>
      </p:sp>
      <p:sp>
        <p:nvSpPr>
          <p:cNvPr id="143" name="Title Text"/>
          <p:cNvSpPr txBox="1">
            <a:spLocks noGrp="1"/>
          </p:cNvSpPr>
          <p:nvPr>
            <p:ph type="title"/>
          </p:nvPr>
        </p:nvSpPr>
        <p:spPr>
          <a:xfrm>
            <a:off x="3693887" y="215296"/>
            <a:ext cx="9753601" cy="945847"/>
          </a:xfrm>
          <a:prstGeom prst="rect">
            <a:avLst/>
          </a:prstGeom>
        </p:spPr>
        <p:txBody>
          <a:bodyPr lIns="0" tIns="0" rIns="0" bIns="0"/>
          <a:lstStyle>
            <a:lvl1pPr defTabSz="1313543">
              <a:defRPr sz="3400">
                <a:solidFill>
                  <a:srgbClr val="0000FF"/>
                </a:solidFill>
                <a:latin typeface="Arial"/>
                <a:ea typeface="Arial"/>
                <a:cs typeface="Arial"/>
                <a:sym typeface="Arial"/>
              </a:defRPr>
            </a:lvl1pPr>
          </a:lstStyle>
          <a:p>
            <a:r>
              <a:t>Title Text</a:t>
            </a:r>
          </a:p>
        </p:txBody>
      </p:sp>
      <p:sp>
        <p:nvSpPr>
          <p:cNvPr id="144" name="Body Level One…"/>
          <p:cNvSpPr txBox="1">
            <a:spLocks noGrp="1"/>
          </p:cNvSpPr>
          <p:nvPr>
            <p:ph type="body" idx="1"/>
          </p:nvPr>
        </p:nvSpPr>
        <p:spPr>
          <a:xfrm>
            <a:off x="2764971" y="1741714"/>
            <a:ext cx="11911392" cy="6437086"/>
          </a:xfrm>
          <a:prstGeom prst="rect">
            <a:avLst/>
          </a:prstGeom>
        </p:spPr>
        <p:txBody>
          <a:bodyPr lIns="69668" tIns="69668" rIns="69668" bIns="69668" anchor="t"/>
          <a:lstStyle>
            <a:lvl1pPr marL="320039" indent="-320039" defTabSz="1313543">
              <a:spcBef>
                <a:spcPts val="700"/>
              </a:spcBef>
              <a:buSzPct val="100000"/>
              <a:defRPr sz="2800">
                <a:solidFill>
                  <a:srgbClr val="000000"/>
                </a:solidFill>
                <a:latin typeface="Arial"/>
                <a:ea typeface="Arial"/>
                <a:cs typeface="Arial"/>
                <a:sym typeface="Arial"/>
              </a:defRPr>
            </a:lvl1pPr>
            <a:lvl2pPr marL="548639" indent="-320039" defTabSz="1313543">
              <a:spcBef>
                <a:spcPts val="700"/>
              </a:spcBef>
              <a:buSzPct val="100000"/>
              <a:buChar char="–"/>
              <a:defRPr sz="2800">
                <a:solidFill>
                  <a:srgbClr val="000000"/>
                </a:solidFill>
                <a:latin typeface="Arial"/>
                <a:ea typeface="Arial"/>
                <a:cs typeface="Arial"/>
                <a:sym typeface="Arial"/>
              </a:defRPr>
            </a:lvl2pPr>
            <a:lvl3pPr marL="808919" indent="-335844" defTabSz="1313543">
              <a:spcBef>
                <a:spcPts val="700"/>
              </a:spcBef>
              <a:buSzPct val="100000"/>
              <a:defRPr sz="2800">
                <a:solidFill>
                  <a:srgbClr val="000000"/>
                </a:solidFill>
                <a:latin typeface="Arial"/>
                <a:ea typeface="Arial"/>
                <a:cs typeface="Arial"/>
                <a:sym typeface="Arial"/>
              </a:defRPr>
            </a:lvl3pPr>
            <a:lvl4pPr marL="1093787" indent="-333375" defTabSz="1313543">
              <a:spcBef>
                <a:spcPts val="700"/>
              </a:spcBef>
              <a:buSzPct val="100000"/>
              <a:buChar char="–"/>
              <a:defRPr sz="2800">
                <a:solidFill>
                  <a:srgbClr val="000000"/>
                </a:solidFill>
                <a:latin typeface="Arial"/>
                <a:ea typeface="Arial"/>
                <a:cs typeface="Arial"/>
                <a:sym typeface="Arial"/>
              </a:defRPr>
            </a:lvl4pPr>
            <a:lvl5pPr marL="1323269" indent="-335844" defTabSz="1313543">
              <a:spcBef>
                <a:spcPts val="700"/>
              </a:spcBef>
              <a:buSzPct val="100000"/>
              <a:buChar char="»"/>
              <a:defRPr sz="28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8466182" y="8779791"/>
            <a:ext cx="3088641" cy="520701"/>
          </a:xfrm>
          <a:prstGeom prst="rect">
            <a:avLst/>
          </a:prstGeom>
        </p:spPr>
        <p:txBody>
          <a:bodyPr lIns="69668" tIns="69668" rIns="69668" bIns="69668" anchor="ctr"/>
          <a:lstStyle>
            <a:lvl1pPr algn="r" defTabSz="1393371">
              <a:defRPr>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239843" y="478648"/>
            <a:ext cx="12896429" cy="621340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8488" y="6719146"/>
            <a:ext cx="16436624" cy="1426917"/>
          </a:xfrm>
          <a:prstGeom prst="rect">
            <a:avLst/>
          </a:prstGeom>
        </p:spPr>
        <p:txBody>
          <a:bodyPr/>
          <a:lstStyle/>
          <a:p>
            <a:r>
              <a:t>Title Text</a:t>
            </a:r>
          </a:p>
        </p:txBody>
      </p:sp>
      <p:sp>
        <p:nvSpPr>
          <p:cNvPr id="22" name="Body Level One…"/>
          <p:cNvSpPr txBox="1">
            <a:spLocks noGrp="1"/>
          </p:cNvSpPr>
          <p:nvPr>
            <p:ph type="body" sz="quarter" idx="1"/>
          </p:nvPr>
        </p:nvSpPr>
        <p:spPr>
          <a:xfrm>
            <a:off x="468488" y="8191217"/>
            <a:ext cx="16436624" cy="1128890"/>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81288" y="3224106"/>
            <a:ext cx="14811024" cy="33053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9382195" y="677332"/>
            <a:ext cx="6773335" cy="815509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190977" y="677332"/>
            <a:ext cx="7270046" cy="3946597"/>
          </a:xfrm>
          <a:prstGeom prst="rect">
            <a:avLst/>
          </a:prstGeom>
        </p:spPr>
        <p:txBody>
          <a:bodyPr anchor="b"/>
          <a:lstStyle>
            <a:lvl1pPr>
              <a:defRPr sz="5800"/>
            </a:lvl1pPr>
          </a:lstStyle>
          <a:p>
            <a:r>
              <a:t>Title Text</a:t>
            </a:r>
          </a:p>
        </p:txBody>
      </p:sp>
      <p:sp>
        <p:nvSpPr>
          <p:cNvPr id="40" name="Body Level One…"/>
          <p:cNvSpPr txBox="1">
            <a:spLocks noGrp="1"/>
          </p:cNvSpPr>
          <p:nvPr>
            <p:ph type="body" sz="quarter" idx="1"/>
          </p:nvPr>
        </p:nvSpPr>
        <p:spPr>
          <a:xfrm>
            <a:off x="1190977" y="4759395"/>
            <a:ext cx="7270046" cy="4073033"/>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9382195" y="2239715"/>
            <a:ext cx="6773335" cy="661077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218070" y="2239715"/>
            <a:ext cx="7270046" cy="6610775"/>
          </a:xfrm>
          <a:prstGeom prst="rect">
            <a:avLst/>
          </a:prstGeom>
        </p:spPr>
        <p:txBody>
          <a:bodyPr/>
          <a:lstStyle>
            <a:lvl1pPr marL="397368" indent="-397368">
              <a:spcBef>
                <a:spcPts val="4500"/>
              </a:spcBef>
              <a:defRPr sz="3200"/>
            </a:lvl1pPr>
            <a:lvl2pPr marL="956168" indent="-397368">
              <a:spcBef>
                <a:spcPts val="4500"/>
              </a:spcBef>
              <a:defRPr sz="3200"/>
            </a:lvl2pPr>
            <a:lvl3pPr marL="1514968" indent="-397368">
              <a:spcBef>
                <a:spcPts val="4500"/>
              </a:spcBef>
              <a:defRPr sz="3200"/>
            </a:lvl3pPr>
            <a:lvl4pPr marL="2073768" indent="-397368">
              <a:spcBef>
                <a:spcPts val="4500"/>
              </a:spcBef>
              <a:defRPr sz="3200"/>
            </a:lvl4pPr>
            <a:lvl5pPr marL="2632568" indent="-397368">
              <a:spcBef>
                <a:spcPts val="4500"/>
              </a:spcBef>
              <a:defRPr sz="32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218070" y="1264355"/>
            <a:ext cx="14937460" cy="72339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1224541" y="4885831"/>
            <a:ext cx="5265140" cy="394659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1224542" y="677332"/>
            <a:ext cx="5265140" cy="394659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874888" y="677333"/>
            <a:ext cx="10078721" cy="815509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8070" y="252870"/>
            <a:ext cx="14937460" cy="1625601"/>
          </a:xfrm>
          <a:prstGeom prst="rect">
            <a:avLst/>
          </a:prstGeom>
          <a:ln w="12700">
            <a:miter lim="400000"/>
          </a:ln>
          <a:extLst>
            <a:ext uri="{C572A759-6A51-4108-AA02-DFA0A04FC94B}">
              <ma14:wrappingTextBoxFlag xmlns:ma14="http://schemas.microsoft.com/office/mac/drawingml/2011/main" val="1"/>
            </a:ext>
          </a:extLst>
        </p:spPr>
        <p:txBody>
          <a:bodyPr lIns="36124" tIns="36124" rIns="36124" bIns="36124" anchor="ctr">
            <a:normAutofit/>
          </a:bodyPr>
          <a:lstStyle/>
          <a:p>
            <a:r>
              <a:t>Title Text</a:t>
            </a:r>
          </a:p>
        </p:txBody>
      </p:sp>
      <p:sp>
        <p:nvSpPr>
          <p:cNvPr id="3" name="Body Level One…"/>
          <p:cNvSpPr txBox="1">
            <a:spLocks noGrp="1"/>
          </p:cNvSpPr>
          <p:nvPr>
            <p:ph type="body" idx="1"/>
          </p:nvPr>
        </p:nvSpPr>
        <p:spPr>
          <a:xfrm>
            <a:off x="1218070" y="2239715"/>
            <a:ext cx="14937460" cy="6610775"/>
          </a:xfrm>
          <a:prstGeom prst="rect">
            <a:avLst/>
          </a:prstGeom>
          <a:ln w="12700">
            <a:miter lim="400000"/>
          </a:ln>
          <a:extLst>
            <a:ext uri="{C572A759-6A51-4108-AA02-DFA0A04FC94B}">
              <ma14:wrappingTextBoxFlag xmlns:ma14="http://schemas.microsoft.com/office/mac/drawingml/2011/main" val="1"/>
            </a:ext>
          </a:extLst>
        </p:spPr>
        <p:txBody>
          <a:bodyPr lIns="36124" tIns="36124" rIns="36124" bIns="36124"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526831" y="9302044"/>
            <a:ext cx="310908" cy="313550"/>
          </a:xfrm>
          <a:prstGeom prst="rect">
            <a:avLst/>
          </a:prstGeom>
          <a:ln w="12700">
            <a:miter lim="400000"/>
          </a:ln>
        </p:spPr>
        <p:txBody>
          <a:bodyPr wrap="none" lIns="36124" tIns="36124" rIns="36124" bIns="36124">
            <a:spAutoFit/>
          </a:bodyPr>
          <a:lstStyle>
            <a:lvl1pPr>
              <a:defRPr sz="16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1pPr>
      <a:lvl2pPr marL="0" marR="0" indent="2286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2pPr>
      <a:lvl3pPr marL="0" marR="0" indent="4572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3pPr>
      <a:lvl4pPr marL="0" marR="0" indent="6858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4pPr>
      <a:lvl5pPr marL="0" marR="0" indent="9144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5pPr>
      <a:lvl6pPr marL="0" marR="0" indent="11430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6pPr>
      <a:lvl7pPr marL="0" marR="0" indent="13716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7pPr>
      <a:lvl8pPr marL="0" marR="0" indent="16002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8pPr>
      <a:lvl9pPr marL="0" marR="0" indent="1828800" algn="ctr" defTabSz="825500" rtl="0" latinLnBrk="0">
        <a:lnSpc>
          <a:spcPct val="100000"/>
        </a:lnSpc>
        <a:spcBef>
          <a:spcPts val="0"/>
        </a:spcBef>
        <a:spcAft>
          <a:spcPts val="0"/>
        </a:spcAft>
        <a:buClrTx/>
        <a:buSzTx/>
        <a:buFontTx/>
        <a:buNone/>
        <a:tabLst/>
        <a:defRPr sz="7800" b="0" i="0" u="none" strike="noStrike" cap="none" spc="0" baseline="0">
          <a:ln>
            <a:noFill/>
          </a:ln>
          <a:solidFill>
            <a:srgbClr val="FFFFFF"/>
          </a:solidFill>
          <a:uFillTx/>
          <a:latin typeface="+mj-lt"/>
          <a:ea typeface="+mj-ea"/>
          <a:cs typeface="+mj-cs"/>
          <a:sym typeface="Helvetica Light"/>
        </a:defRPr>
      </a:lvl9pPr>
    </p:titleStyle>
    <p:bodyStyle>
      <a:lvl1pPr marL="439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1pPr>
      <a:lvl2pPr marL="1074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2pPr>
      <a:lvl3pPr marL="1709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3pPr>
      <a:lvl4pPr marL="2344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4pPr>
      <a:lvl5pPr marL="2979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5pPr>
      <a:lvl6pPr marL="3614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6pPr>
      <a:lvl7pPr marL="4249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7pPr>
      <a:lvl8pPr marL="4884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8pPr>
      <a:lvl9pPr marL="5519615" marR="0" indent="-439615" algn="l" defTabSz="825500" rtl="0" latinLnBrk="0">
        <a:lnSpc>
          <a:spcPct val="100000"/>
        </a:lnSpc>
        <a:spcBef>
          <a:spcPts val="5900"/>
        </a:spcBef>
        <a:spcAft>
          <a:spcPts val="0"/>
        </a:spcAft>
        <a:buClrTx/>
        <a:buSzPct val="75000"/>
        <a:buFontTx/>
        <a:buChar char="•"/>
        <a:tabLst/>
        <a:defRPr sz="3600" b="0" i="0" u="none" strike="noStrike" cap="none" spc="0" baseline="0">
          <a:ln>
            <a:noFill/>
          </a:ln>
          <a:solidFill>
            <a:srgbClr val="FFFFFF"/>
          </a:solidFill>
          <a:uFillTx/>
          <a:latin typeface="+mj-lt"/>
          <a:ea typeface="+mj-ea"/>
          <a:cs typeface="+mj-cs"/>
          <a:sym typeface="Helvetica Light"/>
        </a:defRPr>
      </a:lvl9pPr>
    </p:bodyStyle>
    <p:otherStyle>
      <a:lvl1pPr marL="0" marR="0" indent="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tif"/><Relationship Id="rId6" Type="http://schemas.openxmlformats.org/officeDocument/2006/relationships/image" Target="../media/image39.jpg"/><Relationship Id="rId7" Type="http://schemas.openxmlformats.org/officeDocument/2006/relationships/hyperlink" Target="https://cce.nasa.gov/cce/powerpoints/hyperwall/griffith2017_videos/media4.mp4" TargetMode="External"/><Relationship Id="rId8"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https://cce.nasa.gov/cce/powerpoints/hyperwall/griffith2017_videos/media5.mp4" TargetMode="External"/><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g"/><Relationship Id="rId10"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ti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https://cce.nasa.gov/cce/powerpoints/hyperwall/griffith2017_videos/media1.mp4" TargetMode="External"/><Relationship Id="rId5" Type="http://schemas.openxmlformats.org/officeDocument/2006/relationships/image" Target="../media/image27.png"/><Relationship Id="rId6" Type="http://schemas.openxmlformats.org/officeDocument/2006/relationships/hyperlink" Target="https://cce.nasa.gov/cce/powerpoints/hyperwall/griffith2017_videos/media2_2.mp4" TargetMode="External"/><Relationship Id="rId7"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hyperlink" Target="https://cce.nasa.gov/cce/powerpoints/hyperwall/griffith2017_videos/media3.mp4" TargetMode="External"/><Relationship Id="rId8" Type="http://schemas.openxmlformats.org/officeDocument/2006/relationships/image" Target="../media/image33.png"/><Relationship Id="rId9" Type="http://schemas.openxmlformats.org/officeDocument/2006/relationships/hyperlink" Target="https://cce.nasa.gov/cce/powerpoints/hyperwall/griffith2017_videos/media2.mp4" TargetMode="External"/><Relationship Id="rId10"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156" name="Line"/>
          <p:cNvSpPr/>
          <p:nvPr/>
        </p:nvSpPr>
        <p:spPr>
          <a:xfrm>
            <a:off x="0" y="3261316"/>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7"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8" name="Line"/>
          <p:cNvSpPr/>
          <p:nvPr/>
        </p:nvSpPr>
        <p:spPr>
          <a:xfrm>
            <a:off x="-1" y="6508587"/>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9" name="Line"/>
          <p:cNvSpPr/>
          <p:nvPr/>
        </p:nvSpPr>
        <p:spPr>
          <a:xfrm flipV="1">
            <a:off x="580312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0"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161"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162"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163"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164"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165"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166"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167"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pic>
        <p:nvPicPr>
          <p:cNvPr id="154" name="Denali_DC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63" y="-18192"/>
            <a:ext cx="17351674" cy="11567782"/>
          </a:xfrm>
          <a:prstGeom prst="rect">
            <a:avLst/>
          </a:prstGeom>
          <a:ln w="12700">
            <a:miter lim="400000"/>
          </a:ln>
        </p:spPr>
      </p:pic>
      <p:sp>
        <p:nvSpPr>
          <p:cNvPr id="168" name="Peter C. Griffith, Ph.D.…"/>
          <p:cNvSpPr txBox="1">
            <a:spLocks noGrp="1"/>
          </p:cNvSpPr>
          <p:nvPr>
            <p:ph type="subTitle" sz="half" idx="1"/>
          </p:nvPr>
        </p:nvSpPr>
        <p:spPr>
          <a:xfrm>
            <a:off x="1966458" y="1963389"/>
            <a:ext cx="13440684" cy="3665467"/>
          </a:xfrm>
          <a:prstGeom prst="rect">
            <a:avLst/>
          </a:prstGeom>
        </p:spPr>
        <p:txBody>
          <a:bodyPr lIns="101600" tIns="101600" rIns="101600" bIns="101600">
            <a:noAutofit/>
          </a:bodyPr>
          <a:lstStyle/>
          <a:p>
            <a:pPr marL="81279" marR="81279" defTabSz="1828800">
              <a:spcBef>
                <a:spcPts val="1400"/>
              </a:spcBef>
              <a:buClr>
                <a:srgbClr val="000000"/>
              </a:buClr>
              <a:buFont typeface="Arial"/>
              <a:defRPr sz="3300">
                <a:solidFill>
                  <a:srgbClr val="000000"/>
                </a:solidFill>
                <a:uFill>
                  <a:solidFill>
                    <a:srgbClr val="000000"/>
                  </a:solidFill>
                </a:uFill>
                <a:latin typeface="Arial"/>
                <a:ea typeface="Arial"/>
                <a:cs typeface="Arial"/>
                <a:sym typeface="Arial"/>
              </a:defRPr>
            </a:pPr>
            <a:r>
              <a:rPr dirty="0">
                <a:solidFill>
                  <a:srgbClr val="FFFFFF"/>
                </a:solidFill>
              </a:rPr>
              <a:t>Peter C. </a:t>
            </a:r>
            <a:r>
              <a:rPr dirty="0" smtClean="0">
                <a:solidFill>
                  <a:srgbClr val="FFFFFF"/>
                </a:solidFill>
              </a:rPr>
              <a:t>Griffit</a:t>
            </a:r>
            <a:r>
              <a:rPr lang="en-US" dirty="0" smtClean="0">
                <a:solidFill>
                  <a:srgbClr val="FFFFFF"/>
                </a:solidFill>
              </a:rPr>
              <a:t>h (GSFC)</a:t>
            </a:r>
            <a:endParaRPr dirty="0">
              <a:solidFill>
                <a:srgbClr val="FFFFFF"/>
              </a:solidFill>
            </a:endParaRPr>
          </a:p>
          <a:p>
            <a:pPr marL="81279" marR="81279" defTabSz="1828800">
              <a:spcBef>
                <a:spcPts val="1400"/>
              </a:spcBef>
              <a:buClr>
                <a:srgbClr val="000000"/>
              </a:buClr>
              <a:buFont typeface="Arial"/>
              <a:defRPr sz="3300">
                <a:solidFill>
                  <a:srgbClr val="000000"/>
                </a:solidFill>
                <a:uFill>
                  <a:solidFill>
                    <a:srgbClr val="000000"/>
                  </a:solidFill>
                </a:uFill>
                <a:latin typeface="Arial"/>
                <a:ea typeface="Arial"/>
                <a:cs typeface="Arial"/>
                <a:sym typeface="Arial"/>
              </a:defRPr>
            </a:pPr>
            <a:r>
              <a:rPr lang="en-US" dirty="0" smtClean="0">
                <a:solidFill>
                  <a:srgbClr val="FFFFFF"/>
                </a:solidFill>
              </a:rPr>
              <a:t>Charles Miller (JPL)</a:t>
            </a:r>
            <a:endParaRPr dirty="0">
              <a:solidFill>
                <a:srgbClr val="FFFFFF"/>
              </a:solidFill>
            </a:endParaRPr>
          </a:p>
          <a:p>
            <a:pPr marL="81279" marR="81279" defTabSz="1828800">
              <a:spcBef>
                <a:spcPts val="1400"/>
              </a:spcBef>
              <a:buClr>
                <a:srgbClr val="000000"/>
              </a:buClr>
              <a:buFont typeface="Arial"/>
              <a:defRPr sz="3300">
                <a:solidFill>
                  <a:srgbClr val="000000"/>
                </a:solidFill>
                <a:uFill>
                  <a:solidFill>
                    <a:srgbClr val="000000"/>
                  </a:solidFill>
                </a:uFill>
                <a:latin typeface="Arial"/>
                <a:ea typeface="Arial"/>
                <a:cs typeface="Arial"/>
                <a:sym typeface="Arial"/>
              </a:defRPr>
            </a:pPr>
            <a:r>
              <a:rPr dirty="0">
                <a:solidFill>
                  <a:srgbClr val="FFFFFF"/>
                </a:solidFill>
              </a:rPr>
              <a:t>Twitter @NASA_ABoVE</a:t>
            </a:r>
          </a:p>
          <a:p>
            <a:pPr marL="81279" marR="81279" defTabSz="1828800">
              <a:spcBef>
                <a:spcPts val="1400"/>
              </a:spcBef>
              <a:buClr>
                <a:srgbClr val="000000"/>
              </a:buClr>
              <a:buFont typeface="Arial"/>
              <a:defRPr sz="3300">
                <a:solidFill>
                  <a:srgbClr val="000000"/>
                </a:solidFill>
                <a:uFill>
                  <a:solidFill>
                    <a:srgbClr val="000000"/>
                  </a:solidFill>
                </a:uFill>
                <a:latin typeface="Arial"/>
                <a:ea typeface="Arial"/>
                <a:cs typeface="Arial"/>
                <a:sym typeface="Arial"/>
              </a:defRPr>
            </a:pPr>
            <a:r>
              <a:rPr dirty="0">
                <a:solidFill>
                  <a:srgbClr val="FFFFFF"/>
                </a:solidFill>
              </a:rPr>
              <a:t>Facebook @NASA.ABoVE</a:t>
            </a:r>
          </a:p>
          <a:p>
            <a:pPr marL="81279" marR="81279" defTabSz="1828800">
              <a:spcBef>
                <a:spcPts val="1400"/>
              </a:spcBef>
              <a:buClr>
                <a:srgbClr val="000000"/>
              </a:buClr>
              <a:buFont typeface="Arial"/>
              <a:defRPr sz="3300">
                <a:solidFill>
                  <a:srgbClr val="000000"/>
                </a:solidFill>
                <a:uFill>
                  <a:solidFill>
                    <a:srgbClr val="000000"/>
                  </a:solidFill>
                </a:uFill>
                <a:latin typeface="Arial"/>
                <a:ea typeface="Arial"/>
                <a:cs typeface="Arial"/>
                <a:sym typeface="Arial"/>
              </a:defRPr>
            </a:pPr>
            <a:endParaRPr dirty="0">
              <a:solidFill>
                <a:srgbClr val="FFFFFF"/>
              </a:solidFill>
            </a:endParaRPr>
          </a:p>
        </p:txBody>
      </p:sp>
      <p:pic>
        <p:nvPicPr>
          <p:cNvPr id="169" name="ABoVE_Logo_large_whit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641" y="7166795"/>
            <a:ext cx="5338546" cy="1947161"/>
          </a:xfrm>
          <a:prstGeom prst="rect">
            <a:avLst/>
          </a:prstGeom>
          <a:ln w="12700">
            <a:miter lim="400000"/>
          </a:ln>
        </p:spPr>
      </p:pic>
      <p:sp>
        <p:nvSpPr>
          <p:cNvPr id="170" name="The Arctic-Boreal Vulnerability Experiment Airborne Campaign 2017"/>
          <p:cNvSpPr txBox="1"/>
          <p:nvPr/>
        </p:nvSpPr>
        <p:spPr>
          <a:xfrm>
            <a:off x="152095" y="285749"/>
            <a:ext cx="1706941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r>
              <a:rPr dirty="0"/>
              <a:t>The Arctic-Boreal Vulnerability Experiment Airborne Campaign 2017</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353" name="Line"/>
          <p:cNvSpPr/>
          <p:nvPr/>
        </p:nvSpPr>
        <p:spPr>
          <a:xfrm>
            <a:off x="0" y="3261316"/>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55" name="Line"/>
          <p:cNvSpPr/>
          <p:nvPr/>
        </p:nvSpPr>
        <p:spPr>
          <a:xfrm>
            <a:off x="-1" y="6508587"/>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57"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358"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359"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360"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361"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362"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363"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364"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sp>
        <p:nvSpPr>
          <p:cNvPr id="368" name="in situ"/>
          <p:cNvSpPr txBox="1"/>
          <p:nvPr/>
        </p:nvSpPr>
        <p:spPr>
          <a:xfrm>
            <a:off x="12754026" y="552652"/>
            <a:ext cx="124216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in situ</a:t>
            </a:r>
          </a:p>
        </p:txBody>
      </p:sp>
      <p:pic>
        <p:nvPicPr>
          <p:cNvPr id="370" name="McGrath_Kawa_profi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051" y="6221186"/>
            <a:ext cx="8692282" cy="3532414"/>
          </a:xfrm>
          <a:prstGeom prst="rect">
            <a:avLst/>
          </a:prstGeom>
          <a:ln w="12700">
            <a:miter lim="400000"/>
          </a:ln>
        </p:spPr>
      </p:pic>
      <p:pic>
        <p:nvPicPr>
          <p:cNvPr id="21" name="Picture 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803127" y="-2540"/>
            <a:ext cx="5748808" cy="2702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20170720EngFltEdwSp11-16-17.t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1267"/>
            <a:ext cx="5765296" cy="5359590"/>
          </a:xfrm>
          <a:prstGeom prst="rect">
            <a:avLst/>
          </a:prstGeom>
        </p:spPr>
      </p:pic>
      <p:pic>
        <p:nvPicPr>
          <p:cNvPr id="23" name="DC8_crew.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627600" y="12034"/>
            <a:ext cx="5729455" cy="2419439"/>
          </a:xfrm>
          <a:prstGeom prst="rect">
            <a:avLst/>
          </a:prstGeom>
          <a:ln w="12700">
            <a:miter lim="400000"/>
          </a:ln>
        </p:spPr>
      </p:pic>
      <p:pic>
        <p:nvPicPr>
          <p:cNvPr id="2" name="Picture 1">
            <a:hlinkClick r:id="rId7"/>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30256" y="2873075"/>
            <a:ext cx="12194688" cy="6859512"/>
          </a:xfrm>
          <a:prstGeom prst="rect">
            <a:avLst/>
          </a:prstGeom>
        </p:spPr>
      </p:pic>
    </p:spTree>
    <p:extLst>
      <p:ext uri="{BB962C8B-B14F-4D97-AF65-F5344CB8AC3E}">
        <p14:creationId xmlns:p14="http://schemas.microsoft.com/office/powerpoint/2010/main" val="1093038728"/>
      </p:ext>
    </p:extLst>
  </p:cSld>
  <p:clrMapOvr>
    <a:masterClrMapping/>
  </p:clrMapOvr>
  <p:transition spd="med"/>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382"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384"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386" name="Brad Weir and Abhishek Chatterjee (NASA GMAO)"/>
          <p:cNvSpPr txBox="1"/>
          <p:nvPr/>
        </p:nvSpPr>
        <p:spPr>
          <a:xfrm>
            <a:off x="161493" y="9095239"/>
            <a:ext cx="992047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Brad Weir and Abhishek Chatterjee (NASA GMAO)</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1698" y="252137"/>
            <a:ext cx="11682132" cy="8761599"/>
          </a:xfrm>
          <a:prstGeom prst="rect">
            <a:avLst/>
          </a:prstGeom>
        </p:spPr>
      </p:pic>
    </p:spTree>
  </p:cSld>
  <p:clrMapOvr>
    <a:masterClrMapping/>
  </p:clrMapOvr>
  <p:transition spd="med"/>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17360900" cy="9765506"/>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Line"/>
          <p:cNvSpPr/>
          <p:nvPr/>
        </p:nvSpPr>
        <p:spPr>
          <a:xfrm>
            <a:off x="0" y="3261316"/>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6"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7" name="Line"/>
          <p:cNvSpPr/>
          <p:nvPr/>
        </p:nvSpPr>
        <p:spPr>
          <a:xfrm>
            <a:off x="-1" y="6508587"/>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8" name="Line"/>
          <p:cNvSpPr/>
          <p:nvPr/>
        </p:nvSpPr>
        <p:spPr>
          <a:xfrm flipV="1">
            <a:off x="580312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9"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410"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411"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412"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413"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414"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415"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pic>
        <p:nvPicPr>
          <p:cNvPr id="403" name="EightMileLak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58" y="-277585"/>
            <a:ext cx="17323981" cy="11549321"/>
          </a:xfrm>
          <a:prstGeom prst="rect">
            <a:avLst/>
          </a:prstGeom>
          <a:ln w="12700">
            <a:miter lim="400000"/>
          </a:ln>
        </p:spPr>
      </p:pic>
      <p:sp>
        <p:nvSpPr>
          <p:cNvPr id="416" name="C3"/>
          <p:cNvSpPr/>
          <p:nvPr/>
        </p:nvSpPr>
        <p:spPr>
          <a:xfrm>
            <a:off x="14469707" y="7809680"/>
            <a:ext cx="73018" cy="596174"/>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endParaRPr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Vulnerability-Resilience Framework"/>
          <p:cNvSpPr txBox="1">
            <a:spLocks noGrp="1"/>
          </p:cNvSpPr>
          <p:nvPr>
            <p:ph type="ctrTitle"/>
          </p:nvPr>
        </p:nvSpPr>
        <p:spPr>
          <a:xfrm>
            <a:off x="5903294" y="-152077"/>
            <a:ext cx="5567012" cy="1625601"/>
          </a:xfrm>
          <a:prstGeom prst="rect">
            <a:avLst/>
          </a:prstGeom>
        </p:spPr>
        <p:txBody>
          <a:bodyPr lIns="50800" tIns="50800" rIns="50800" bIns="50800"/>
          <a:lstStyle>
            <a:lvl1pPr defTabSz="544830">
              <a:defRPr sz="4356"/>
            </a:lvl1pPr>
          </a:lstStyle>
          <a:p>
            <a:r>
              <a:t>Vulnerability-Resilience Framework</a:t>
            </a:r>
          </a:p>
        </p:txBody>
      </p:sp>
      <p:pic>
        <p:nvPicPr>
          <p:cNvPr id="173" name="DSC_5889-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09236"/>
            <a:ext cx="5369976" cy="3556823"/>
          </a:xfrm>
          <a:prstGeom prst="rect">
            <a:avLst/>
          </a:prstGeom>
          <a:ln w="12700">
            <a:miter lim="400000"/>
          </a:ln>
        </p:spPr>
      </p:pic>
      <p:pic>
        <p:nvPicPr>
          <p:cNvPr id="174" name="DSC_101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9304" y="6260249"/>
            <a:ext cx="5024296" cy="3708838"/>
          </a:xfrm>
          <a:prstGeom prst="rect">
            <a:avLst/>
          </a:prstGeom>
          <a:ln w="12700">
            <a:miter lim="400000"/>
          </a:ln>
        </p:spPr>
      </p:pic>
      <p:pic>
        <p:nvPicPr>
          <p:cNvPr id="175" name="pasted-image-smal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10302" y="-589026"/>
            <a:ext cx="5791597" cy="3836085"/>
          </a:xfrm>
          <a:prstGeom prst="rect">
            <a:avLst/>
          </a:prstGeom>
          <a:ln w="12700">
            <a:miter lim="400000"/>
          </a:ln>
        </p:spPr>
      </p:pic>
      <p:sp>
        <p:nvSpPr>
          <p:cNvPr id="176"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188" name="Social Systems"/>
          <p:cNvSpPr txBox="1"/>
          <p:nvPr/>
        </p:nvSpPr>
        <p:spPr>
          <a:xfrm>
            <a:off x="35383" y="5494548"/>
            <a:ext cx="5158320"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t>Social Systems</a:t>
            </a:r>
          </a:p>
        </p:txBody>
      </p:sp>
      <p:sp>
        <p:nvSpPr>
          <p:cNvPr id="189" name="Ecosystem Services"/>
          <p:cNvSpPr txBox="1"/>
          <p:nvPr/>
        </p:nvSpPr>
        <p:spPr>
          <a:xfrm>
            <a:off x="12479115" y="5473568"/>
            <a:ext cx="422218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Ecosystem Services</a:t>
            </a:r>
          </a:p>
        </p:txBody>
      </p:sp>
      <p:sp>
        <p:nvSpPr>
          <p:cNvPr id="190" name="Changes to Ecosystems"/>
          <p:cNvSpPr txBox="1"/>
          <p:nvPr/>
        </p:nvSpPr>
        <p:spPr>
          <a:xfrm>
            <a:off x="11429675" y="3296668"/>
            <a:ext cx="6955613"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Changes to Ecosystems</a:t>
            </a:r>
          </a:p>
        </p:txBody>
      </p:sp>
      <p:sp>
        <p:nvSpPr>
          <p:cNvPr id="191" name="Causes of Change"/>
          <p:cNvSpPr txBox="1"/>
          <p:nvPr/>
        </p:nvSpPr>
        <p:spPr>
          <a:xfrm>
            <a:off x="-133606" y="3245011"/>
            <a:ext cx="6149670"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Causes of Change</a:t>
            </a:r>
          </a:p>
        </p:txBody>
      </p:sp>
      <p:sp>
        <p:nvSpPr>
          <p:cNvPr id="192" name="Photos: Peter Griffith, NASA GSFC"/>
          <p:cNvSpPr txBox="1"/>
          <p:nvPr/>
        </p:nvSpPr>
        <p:spPr>
          <a:xfrm>
            <a:off x="18780225" y="13165673"/>
            <a:ext cx="5590259" cy="5969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812800">
              <a:defRPr sz="3000">
                <a:latin typeface="Gill Sans"/>
                <a:ea typeface="Gill Sans"/>
                <a:cs typeface="Gill Sans"/>
                <a:sym typeface="Gill Sans"/>
              </a:defRPr>
            </a:lvl1pPr>
          </a:lstStyle>
          <a:p>
            <a:r>
              <a:t>Photos: Peter Griffith, NASA GSFC</a:t>
            </a:r>
          </a:p>
        </p:txBody>
      </p:sp>
      <p:pic>
        <p:nvPicPr>
          <p:cNvPr id="194" name="Polar_temperatur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4476" y="35056"/>
            <a:ext cx="3205670" cy="3209956"/>
          </a:xfrm>
          <a:prstGeom prst="rect">
            <a:avLst/>
          </a:prstGeom>
          <a:ln w="12700">
            <a:miter lim="400000"/>
          </a:ln>
        </p:spPr>
      </p:pic>
      <p:pic>
        <p:nvPicPr>
          <p:cNvPr id="25" name="Image"/>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23388" y="1587874"/>
            <a:ext cx="7262109" cy="724431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2839" y="723447"/>
            <a:ext cx="15482350" cy="8698284"/>
          </a:xfrm>
          <a:prstGeom prst="rect">
            <a:avLst/>
          </a:prstGeom>
          <a:ln w="12700">
            <a:miter lim="400000"/>
          </a:ln>
        </p:spPr>
      </p:pic>
      <p:pic>
        <p:nvPicPr>
          <p:cNvPr id="210" name="ABoVE_Logo_3_150_w.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28457" y="8764369"/>
            <a:ext cx="2079469" cy="772374"/>
          </a:xfrm>
          <a:prstGeom prst="rect">
            <a:avLst/>
          </a:prstGeom>
          <a:ln w="12700">
            <a:miter lim="400000"/>
          </a:ln>
        </p:spPr>
      </p:pic>
      <p:pic>
        <p:nvPicPr>
          <p:cNvPr id="211" name="NASA_logo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4753" y="8764369"/>
            <a:ext cx="934818" cy="7723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DSC_13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9370" y="2891598"/>
            <a:ext cx="5657016" cy="3771344"/>
          </a:xfrm>
          <a:prstGeom prst="rect">
            <a:avLst/>
          </a:prstGeom>
          <a:ln w="12700">
            <a:miter lim="400000"/>
          </a:ln>
        </p:spPr>
      </p:pic>
      <p:sp>
        <p:nvSpPr>
          <p:cNvPr id="214"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216"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19"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220"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222"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223"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224"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225"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226"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pic>
        <p:nvPicPr>
          <p:cNvPr id="227" name="20171113_Flown_Lines_Ma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6800" y="-13262"/>
            <a:ext cx="8685635" cy="9771339"/>
          </a:xfrm>
          <a:prstGeom prst="rect">
            <a:avLst/>
          </a:prstGeom>
          <a:ln w="12700">
            <a:miter lim="400000"/>
          </a:ln>
        </p:spPr>
      </p:pic>
      <p:pic>
        <p:nvPicPr>
          <p:cNvPr id="228" name="IMG_4453.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5" y="2319349"/>
            <a:ext cx="4320597" cy="2079930"/>
          </a:xfrm>
          <a:prstGeom prst="rect">
            <a:avLst/>
          </a:prstGeom>
          <a:ln w="12700">
            <a:miter lim="400000"/>
          </a:ln>
        </p:spPr>
      </p:pic>
      <p:pic>
        <p:nvPicPr>
          <p:cNvPr id="229" name="DSC_1183.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273" y="718"/>
            <a:ext cx="4331760" cy="2338912"/>
          </a:xfrm>
          <a:prstGeom prst="rect">
            <a:avLst/>
          </a:prstGeom>
          <a:ln w="12700">
            <a:miter lim="400000"/>
          </a:ln>
        </p:spPr>
      </p:pic>
      <p:pic>
        <p:nvPicPr>
          <p:cNvPr id="230" name="DSC_1123.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56914" y="629"/>
            <a:ext cx="4331760" cy="2887840"/>
          </a:xfrm>
          <a:prstGeom prst="rect">
            <a:avLst/>
          </a:prstGeom>
          <a:ln w="12700">
            <a:miter lim="400000"/>
          </a:ln>
        </p:spPr>
      </p:pic>
      <p:pic>
        <p:nvPicPr>
          <p:cNvPr id="231" name="DC8_7228.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084" y="4372439"/>
            <a:ext cx="4340140" cy="2894330"/>
          </a:xfrm>
          <a:prstGeom prst="rect">
            <a:avLst/>
          </a:prstGeom>
          <a:ln w="12700">
            <a:miter lim="400000"/>
          </a:ln>
        </p:spPr>
      </p:pic>
      <p:pic>
        <p:nvPicPr>
          <p:cNvPr id="232" name="DSC_1700.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32" y="6545658"/>
            <a:ext cx="4784154" cy="3189436"/>
          </a:xfrm>
          <a:prstGeom prst="rect">
            <a:avLst/>
          </a:prstGeom>
          <a:ln w="12700">
            <a:miter lim="400000"/>
          </a:ln>
        </p:spPr>
      </p:pic>
      <p:pic>
        <p:nvPicPr>
          <p:cNvPr id="233" name="DSC_1084.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097022" y="6679272"/>
            <a:ext cx="4603882" cy="30692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238" name="Line"/>
          <p:cNvSpPr/>
          <p:nvPr/>
        </p:nvSpPr>
        <p:spPr>
          <a:xfrm>
            <a:off x="0" y="3261316"/>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39"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0" name="Line"/>
          <p:cNvSpPr/>
          <p:nvPr/>
        </p:nvSpPr>
        <p:spPr>
          <a:xfrm>
            <a:off x="-1" y="6508587"/>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1" name="Line"/>
          <p:cNvSpPr/>
          <p:nvPr/>
        </p:nvSpPr>
        <p:spPr>
          <a:xfrm flipV="1">
            <a:off x="580312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2"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243"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244"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245"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246"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247"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248"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249"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pic>
        <p:nvPicPr>
          <p:cNvPr id="250" name="above_swaths_wh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94" y="5416"/>
            <a:ext cx="17352611" cy="9742768"/>
          </a:xfrm>
          <a:prstGeom prst="rect">
            <a:avLst/>
          </a:prstGeom>
          <a:ln w="12700">
            <a:miter lim="400000"/>
          </a:ln>
        </p:spPr>
      </p:pic>
      <p:pic>
        <p:nvPicPr>
          <p:cNvPr id="251" name="Greening_TrendColorbarEnd_lg2.tif" descr="Greening_TrendColorbarEnd_lg2.tif"/>
          <p:cNvPicPr>
            <a:picLocks noChangeAspect="1"/>
          </p:cNvPicPr>
          <p:nvPr/>
        </p:nvPicPr>
        <p:blipFill>
          <a:blip r:embed="rId3">
            <a:extLst/>
          </a:blip>
          <a:stretch>
            <a:fillRect/>
          </a:stretch>
        </p:blipFill>
        <p:spPr>
          <a:xfrm>
            <a:off x="143522" y="8219944"/>
            <a:ext cx="6494356" cy="18265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j.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9173" y="1111766"/>
            <a:ext cx="11555337" cy="8643017"/>
          </a:xfrm>
          <a:prstGeom prst="rect">
            <a:avLst/>
          </a:prstGeom>
          <a:ln w="12700">
            <a:miter lim="400000"/>
          </a:ln>
        </p:spPr>
      </p:pic>
      <p:pic>
        <p:nvPicPr>
          <p:cNvPr id="254"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73015" y="1095436"/>
            <a:ext cx="4254521" cy="2398877"/>
          </a:xfrm>
          <a:prstGeom prst="rect">
            <a:avLst/>
          </a:prstGeom>
          <a:ln w="12700">
            <a:miter lim="400000"/>
          </a:ln>
        </p:spPr>
      </p:pic>
      <p:pic>
        <p:nvPicPr>
          <p:cNvPr id="255" name="DSC_2714.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749" y="1112949"/>
            <a:ext cx="5723028" cy="8640651"/>
          </a:xfrm>
          <a:prstGeom prst="rect">
            <a:avLst/>
          </a:prstGeom>
          <a:ln w="12700">
            <a:miter lim="400000"/>
          </a:ln>
        </p:spPr>
      </p:pic>
      <p:sp>
        <p:nvSpPr>
          <p:cNvPr id="256" name="Delta Junction: NASA-USFS interior Alaska forest inventory project; NASA ABoVE radar and LVIS lidar overflights; an experimental evaluation of radar tomography (TomoSAR); and a ground and airborne radar validation effort for an upcoming satellite mission NISAR (NASA and Indian Space Agency SAR)"/>
          <p:cNvSpPr txBox="1">
            <a:spLocks noGrp="1"/>
          </p:cNvSpPr>
          <p:nvPr>
            <p:ph type="title"/>
          </p:nvPr>
        </p:nvSpPr>
        <p:spPr>
          <a:xfrm>
            <a:off x="80547" y="-76906"/>
            <a:ext cx="17212506" cy="1267108"/>
          </a:xfrm>
          <a:prstGeom prst="rect">
            <a:avLst/>
          </a:prstGeom>
        </p:spPr>
        <p:txBody>
          <a:bodyPr/>
          <a:lstStyle>
            <a:lvl1pPr defTabSz="358083">
              <a:defRPr sz="2318"/>
            </a:lvl1pPr>
          </a:lstStyle>
          <a:p>
            <a:r>
              <a:t>Delta Junction: NASA-USFS interior Alaska forest inventory project; NASA ABoVE radar and LVIS lidar overflights; an experimental evaluation of radar tomography (TomoSAR); and a ground and airborne radar validation effort for an upcoming satellite mission NISAR (NASA and Indian Space Agency SAR)</a:t>
            </a:r>
          </a:p>
        </p:txBody>
      </p:sp>
      <p:sp>
        <p:nvSpPr>
          <p:cNvPr id="257"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267" name="C1"/>
          <p:cNvSpPr/>
          <p:nvPr/>
        </p:nvSpPr>
        <p:spPr>
          <a:xfrm>
            <a:off x="14469708" y="1199485"/>
            <a:ext cx="73017" cy="596174"/>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endParaRPr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DSC_099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2234" y="-682754"/>
            <a:ext cx="15642460" cy="10428306"/>
          </a:xfrm>
          <a:prstGeom prst="rect">
            <a:avLst/>
          </a:prstGeom>
          <a:ln w="12700">
            <a:miter lim="400000"/>
          </a:ln>
        </p:spPr>
      </p:pic>
      <p:sp>
        <p:nvSpPr>
          <p:cNvPr id="274" name="Anaktuvuk Tundra Fire Scar"/>
          <p:cNvSpPr txBox="1">
            <a:spLocks noGrp="1"/>
          </p:cNvSpPr>
          <p:nvPr>
            <p:ph type="title"/>
          </p:nvPr>
        </p:nvSpPr>
        <p:spPr>
          <a:xfrm>
            <a:off x="5851579" y="-58709"/>
            <a:ext cx="5722581" cy="789945"/>
          </a:xfrm>
          <a:prstGeom prst="rect">
            <a:avLst/>
          </a:prstGeom>
        </p:spPr>
        <p:txBody>
          <a:bodyPr>
            <a:normAutofit fontScale="90000"/>
          </a:bodyPr>
          <a:lstStyle>
            <a:lvl1pPr defTabSz="516579">
              <a:defRPr sz="3343"/>
            </a:lvl1pPr>
          </a:lstStyle>
          <a:p>
            <a:r>
              <a:t>Anaktuvuk Tundra Fire Scar</a:t>
            </a:r>
          </a:p>
        </p:txBody>
      </p:sp>
      <p:sp>
        <p:nvSpPr>
          <p:cNvPr id="277"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3"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285"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287"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00" y="0"/>
            <a:ext cx="5032829" cy="2830966"/>
          </a:xfrm>
          <a:prstGeom prst="rect">
            <a:avLst/>
          </a:prstGeom>
        </p:spPr>
      </p:pic>
      <p:pic>
        <p:nvPicPr>
          <p:cNvPr id="4" name="Picture 3">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599806" y="5814"/>
            <a:ext cx="5779911" cy="9753600"/>
          </a:xfrm>
          <a:prstGeom prst="rect">
            <a:avLst/>
          </a:prstGeom>
        </p:spPr>
      </p:pic>
    </p:spTree>
  </p:cSld>
  <p:clrMapOvr>
    <a:masterClrMapping/>
  </p:clrMapOvr>
  <p:transition spd="med"/>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Impacts and feedbacks to local, regional, and global systems"/>
          <p:cNvSpPr txBox="1">
            <a:spLocks noGrp="1"/>
          </p:cNvSpPr>
          <p:nvPr>
            <p:ph type="title"/>
          </p:nvPr>
        </p:nvSpPr>
        <p:spPr>
          <a:xfrm>
            <a:off x="15281" y="-56405"/>
            <a:ext cx="11417645" cy="856571"/>
          </a:xfrm>
          <a:prstGeom prst="rect">
            <a:avLst/>
          </a:prstGeom>
        </p:spPr>
        <p:txBody>
          <a:bodyPr>
            <a:normAutofit fontScale="90000"/>
          </a:bodyPr>
          <a:lstStyle>
            <a:lvl1pPr defTabSz="469617">
              <a:defRPr sz="3040"/>
            </a:lvl1pPr>
          </a:lstStyle>
          <a:p>
            <a:r>
              <a:t>Impacts and feedbacks to local, regional, and global systems</a:t>
            </a:r>
          </a:p>
        </p:txBody>
      </p:sp>
      <p:pic>
        <p:nvPicPr>
          <p:cNvPr id="296" name="DSC_2817-sma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3126" y="1017115"/>
            <a:ext cx="5786642" cy="8736485"/>
          </a:xfrm>
          <a:prstGeom prst="rect">
            <a:avLst/>
          </a:prstGeom>
          <a:ln w="12700">
            <a:miter lim="400000"/>
          </a:ln>
        </p:spPr>
      </p:pic>
      <p:sp>
        <p:nvSpPr>
          <p:cNvPr id="305"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307"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pic>
        <p:nvPicPr>
          <p:cNvPr id="310" name="ABoVE Circular Logo.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0038" y="8292241"/>
            <a:ext cx="1202733" cy="1155218"/>
          </a:xfrm>
          <a:prstGeom prst="rect">
            <a:avLst/>
          </a:prstGeom>
          <a:ln w="12700">
            <a:miter lim="400000"/>
          </a:ln>
        </p:spPr>
      </p:pic>
      <p:sp>
        <p:nvSpPr>
          <p:cNvPr id="311" name="methane lake flare video clip"/>
          <p:cNvSpPr txBox="1"/>
          <p:nvPr/>
        </p:nvSpPr>
        <p:spPr>
          <a:xfrm>
            <a:off x="11526850" y="3574793"/>
            <a:ext cx="564997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methane lake flare video clip</a:t>
            </a:r>
          </a:p>
        </p:txBody>
      </p:sp>
      <p:pic>
        <p:nvPicPr>
          <p:cNvPr id="312" name="ang20170714t012440_raw-ch4_thresh_050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06097" y="-7062552"/>
            <a:ext cx="5769216" cy="10285909"/>
          </a:xfrm>
          <a:prstGeom prst="rect">
            <a:avLst/>
          </a:prstGeom>
          <a:ln w="12700">
            <a:miter lim="400000"/>
          </a:ln>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80143" y="800166"/>
            <a:ext cx="4168846" cy="8912283"/>
          </a:xfrm>
          <a:prstGeom prst="rect">
            <a:avLst/>
          </a:prstGeom>
        </p:spPr>
      </p:pic>
      <p:pic>
        <p:nvPicPr>
          <p:cNvPr id="4" name="Picture 3">
            <a:hlinkClick r:id="rId7"/>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583079" y="3223357"/>
            <a:ext cx="5954615" cy="3349471"/>
          </a:xfrm>
          <a:prstGeom prst="rect">
            <a:avLst/>
          </a:prstGeom>
        </p:spPr>
      </p:pic>
      <p:pic>
        <p:nvPicPr>
          <p:cNvPr id="2" name="Picture 1">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06097" y="6572828"/>
            <a:ext cx="5791200" cy="3267456"/>
          </a:xfrm>
          <a:prstGeom prst="rect">
            <a:avLst/>
          </a:prstGeom>
        </p:spPr>
      </p:pic>
    </p:spTree>
  </p:cSld>
  <p:clrMapOvr>
    <a:masterClrMapping/>
  </p:clrMapOvr>
  <p:transition spd="med"/>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A1"/>
          <p:cNvSpPr/>
          <p:nvPr/>
        </p:nvSpPr>
        <p:spPr>
          <a:xfrm>
            <a:off x="2308022" y="1314773"/>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A1</a:t>
            </a:r>
          </a:p>
        </p:txBody>
      </p:sp>
      <p:sp>
        <p:nvSpPr>
          <p:cNvPr id="338" name="Line"/>
          <p:cNvSpPr/>
          <p:nvPr/>
        </p:nvSpPr>
        <p:spPr>
          <a:xfrm>
            <a:off x="0" y="3261316"/>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39" name="Line"/>
          <p:cNvSpPr/>
          <p:nvPr/>
        </p:nvSpPr>
        <p:spPr>
          <a:xfrm flipV="1">
            <a:off x="1158976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40" name="Line"/>
          <p:cNvSpPr/>
          <p:nvPr/>
        </p:nvSpPr>
        <p:spPr>
          <a:xfrm>
            <a:off x="-1" y="6508587"/>
            <a:ext cx="17373601" cy="1"/>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41" name="Line"/>
          <p:cNvSpPr/>
          <p:nvPr/>
        </p:nvSpPr>
        <p:spPr>
          <a:xfrm flipV="1">
            <a:off x="5803127" y="-22023"/>
            <a:ext cx="1" cy="9797646"/>
          </a:xfrm>
          <a:prstGeom prst="line">
            <a:avLst/>
          </a:prstGeom>
          <a:ln w="12700">
            <a:solidFill>
              <a:srgbClr val="FF2600"/>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42" name="A2"/>
          <p:cNvSpPr/>
          <p:nvPr/>
        </p:nvSpPr>
        <p:spPr>
          <a:xfrm>
            <a:off x="2308022" y="4578350"/>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A2</a:t>
            </a:r>
          </a:p>
        </p:txBody>
      </p:sp>
      <p:sp>
        <p:nvSpPr>
          <p:cNvPr id="343" name="A3"/>
          <p:cNvSpPr/>
          <p:nvPr/>
        </p:nvSpPr>
        <p:spPr>
          <a:xfrm>
            <a:off x="2308022" y="7841926"/>
            <a:ext cx="613042"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A3</a:t>
            </a:r>
          </a:p>
        </p:txBody>
      </p:sp>
      <p:sp>
        <p:nvSpPr>
          <p:cNvPr id="344" name="B2"/>
          <p:cNvSpPr/>
          <p:nvPr/>
        </p:nvSpPr>
        <p:spPr>
          <a:xfrm>
            <a:off x="8378670" y="4610958"/>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B2</a:t>
            </a:r>
          </a:p>
        </p:txBody>
      </p:sp>
      <p:sp>
        <p:nvSpPr>
          <p:cNvPr id="345" name="C2"/>
          <p:cNvSpPr/>
          <p:nvPr/>
        </p:nvSpPr>
        <p:spPr>
          <a:xfrm>
            <a:off x="14187822" y="4504220"/>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C2</a:t>
            </a:r>
          </a:p>
        </p:txBody>
      </p:sp>
      <p:sp>
        <p:nvSpPr>
          <p:cNvPr id="346" name="B1"/>
          <p:cNvSpPr/>
          <p:nvPr/>
        </p:nvSpPr>
        <p:spPr>
          <a:xfrm>
            <a:off x="8389926" y="1199122"/>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B1</a:t>
            </a:r>
          </a:p>
        </p:txBody>
      </p:sp>
      <p:sp>
        <p:nvSpPr>
          <p:cNvPr id="347" name="C1"/>
          <p:cNvSpPr/>
          <p:nvPr/>
        </p:nvSpPr>
        <p:spPr>
          <a:xfrm>
            <a:off x="14187822" y="1199122"/>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C1</a:t>
            </a:r>
          </a:p>
        </p:txBody>
      </p:sp>
      <p:sp>
        <p:nvSpPr>
          <p:cNvPr id="348" name="B3"/>
          <p:cNvSpPr/>
          <p:nvPr/>
        </p:nvSpPr>
        <p:spPr>
          <a:xfrm>
            <a:off x="8378670" y="7809317"/>
            <a:ext cx="613041"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B3</a:t>
            </a:r>
          </a:p>
        </p:txBody>
      </p:sp>
      <p:sp>
        <p:nvSpPr>
          <p:cNvPr id="349" name="C3"/>
          <p:cNvSpPr/>
          <p:nvPr/>
        </p:nvSpPr>
        <p:spPr>
          <a:xfrm>
            <a:off x="14187822" y="7809317"/>
            <a:ext cx="636790" cy="596901"/>
          </a:xfrm>
          <a:prstGeom prst="rect">
            <a:avLst/>
          </a:prstGeom>
          <a:ln w="12700">
            <a:miter lim="400000"/>
          </a:ln>
          <a:extLst>
            <a:ext uri="{C572A759-6A51-4108-AA02-DFA0A04FC94B}">
              <ma14:wrappingTextBoxFlag xmlns:ma14="http://schemas.microsoft.com/office/mac/drawingml/2011/main" val="1"/>
            </a:ext>
          </a:extLst>
        </p:spPr>
        <p:txBody>
          <a:bodyPr wrap="none" lIns="36124" tIns="36124" rIns="36124" bIns="36124" anchor="ctr">
            <a:spAutoFit/>
          </a:bodyPr>
          <a:lstStyle/>
          <a:p>
            <a:r>
              <a:t>C3</a:t>
            </a:r>
          </a:p>
        </p:txBody>
      </p:sp>
      <p:pic>
        <p:nvPicPr>
          <p:cNvPr id="350" name="mammot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57" y="-826195"/>
            <a:ext cx="17286486" cy="11524324"/>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5788</TotalTime>
  <Words>551</Words>
  <Application>Microsoft Macintosh PowerPoint</Application>
  <PresentationFormat>Custom</PresentationFormat>
  <Paragraphs>109</Paragraphs>
  <Slides>13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Avenir Next</vt:lpstr>
      <vt:lpstr>Gill Sans</vt:lpstr>
      <vt:lpstr>Helvetica</vt:lpstr>
      <vt:lpstr>Helvetica Light</vt:lpstr>
      <vt:lpstr>Helvetica Neue</vt:lpstr>
      <vt:lpstr>Lucida Grande</vt:lpstr>
      <vt:lpstr>Times New Roman</vt:lpstr>
      <vt:lpstr>Arial</vt:lpstr>
      <vt:lpstr>Black</vt:lpstr>
      <vt:lpstr>PowerPoint Presentation</vt:lpstr>
      <vt:lpstr>Vulnerability-Resilience Framework</vt:lpstr>
      <vt:lpstr>PowerPoint Presentation</vt:lpstr>
      <vt:lpstr>PowerPoint Presentation</vt:lpstr>
      <vt:lpstr>PowerPoint Presentation</vt:lpstr>
      <vt:lpstr>Delta Junction: NASA-USFS interior Alaska forest inventory project; NASA ABoVE radar and LVIS lidar overflights; an experimental evaluation of radar tomography (TomoSAR); and a ground and airborne radar validation effort for an upcoming satellite mission NISAR (NASA and Indian Space Agency SAR)</vt:lpstr>
      <vt:lpstr>Anaktuvuk Tundra Fire Scar</vt:lpstr>
      <vt:lpstr>Impacts and feedbacks to local, regional, and global systems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 Lauren Bussard</cp:lastModifiedBy>
  <cp:revision>31</cp:revision>
  <dcterms:modified xsi:type="dcterms:W3CDTF">2017-12-29T15:35:35Z</dcterms:modified>
</cp:coreProperties>
</file>