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1"/>
  </p:notesMasterIdLst>
  <p:sldIdLst>
    <p:sldId id="257" r:id="rId7"/>
    <p:sldId id="269" r:id="rId8"/>
    <p:sldId id="274" r:id="rId9"/>
    <p:sldId id="267" r:id="rId10"/>
    <p:sldId id="277" r:id="rId11"/>
    <p:sldId id="279" r:id="rId12"/>
    <p:sldId id="278" r:id="rId13"/>
    <p:sldId id="281" r:id="rId14"/>
    <p:sldId id="317" r:id="rId15"/>
    <p:sldId id="292" r:id="rId16"/>
    <p:sldId id="283" r:id="rId17"/>
    <p:sldId id="309" r:id="rId18"/>
    <p:sldId id="324" r:id="rId19"/>
    <p:sldId id="310" r:id="rId20"/>
    <p:sldId id="314" r:id="rId21"/>
    <p:sldId id="316" r:id="rId22"/>
    <p:sldId id="319" r:id="rId23"/>
    <p:sldId id="320" r:id="rId24"/>
    <p:sldId id="321" r:id="rId25"/>
    <p:sldId id="286" r:id="rId26"/>
    <p:sldId id="303" r:id="rId27"/>
    <p:sldId id="322" r:id="rId28"/>
    <p:sldId id="326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F77"/>
    <a:srgbClr val="C42827"/>
    <a:srgbClr val="E2B2F1"/>
    <a:srgbClr val="F1B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 snapToGrid="0" snapToObjects="1"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19E24-7A3C-D841-8263-70C4B9C3F2C2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B14D6-DB33-C440-B8A7-15F9E1D7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6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took several years to get off the ground, but here we are, we made it together</a:t>
            </a:r>
          </a:p>
          <a:p>
            <a:r>
              <a:rPr lang="en-US" dirty="0" smtClean="0"/>
              <a:t>We are here because of the great wisdom of FAPESP, NSF, and NASA</a:t>
            </a:r>
          </a:p>
          <a:p>
            <a:r>
              <a:rPr lang="en-US" dirty="0" smtClean="0"/>
              <a:t>They decided to take a chance on an audacious project:  it is large in scope, interdisciplinary beyond normal interdisciplinary studies</a:t>
            </a:r>
          </a:p>
          <a:p>
            <a:r>
              <a:rPr lang="en-US" dirty="0" smtClean="0"/>
              <a:t>Yet if</a:t>
            </a:r>
            <a:r>
              <a:rPr lang="en-US" baseline="0" dirty="0" smtClean="0"/>
              <a:t> all of us collaborators do our jobs, the payoff could be huge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B14D6-DB33-C440-B8A7-15F9E1D7D9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2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B14D6-DB33-C440-B8A7-15F9E1D7D9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60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FDD3FA-BF77-D14B-BB97-29ACECD5D580}" type="slidenum">
              <a:rPr lang="en-US"/>
              <a:pPr/>
              <a:t>11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94B5A-52E7-4A96-AC1A-9F8DB3EAE283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9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PALSAR acquisition strategy for wetland areas planned for assessment under this effort </a:t>
            </a:r>
          </a:p>
          <a:p>
            <a:endParaRPr lang="en-US"/>
          </a:p>
          <a:p>
            <a:r>
              <a:rPr lang="en-US"/>
              <a:t>Covers major global wetland regions</a:t>
            </a:r>
          </a:p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Inundated wetland area on a swath-by-swath basis (i.e. not using a mosaic product for the classification)</a:t>
            </a:r>
          </a:p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Principal wetland vegetation classes (non-vegetated, herbaceous, shrub, woodland, forest), </a:t>
            </a:r>
          </a:p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Seasonally based summary products describing timing and extent of wetland inundation</a:t>
            </a:r>
            <a:r>
              <a:rPr lang="en-US">
                <a:latin typeface="Comic Sans MS" pitchFamily="66" charset="0"/>
              </a:rPr>
              <a:t> </a:t>
            </a:r>
          </a:p>
          <a:p>
            <a:endParaRPr lang="en-US">
              <a:latin typeface="Comic Sans MS" pitchFamily="66" charset="0"/>
            </a:endParaRPr>
          </a:p>
          <a:p>
            <a:r>
              <a:rPr lang="en-US">
                <a:latin typeface="Comic Sans MS" pitchFamily="66" charset="0"/>
              </a:rPr>
              <a:t>Production is phased according to K&amp;C acquisitions</a:t>
            </a:r>
          </a:p>
          <a:p>
            <a:endParaRPr lang="en-US">
              <a:latin typeface="Comic Sans MS" pitchFamily="66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03EC4-26AA-4D6F-8E70-78B6B469BDB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7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47427" name="Notes Placeholder 2"/>
          <p:cNvSpPr>
            <a:spLocks noGrp="1"/>
          </p:cNvSpPr>
          <p:nvPr>
            <p:ph type="body" idx="1"/>
          </p:nvPr>
        </p:nvSpPr>
        <p:spPr>
          <a:xfrm>
            <a:off x="686112" y="4343400"/>
            <a:ext cx="5485778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/>
          <a:lstStyle/>
          <a:p>
            <a:pPr defTabSz="449677">
              <a:spcBef>
                <a:spcPct val="0"/>
              </a:spcBef>
            </a:pPr>
            <a:endParaRPr lang="en-US"/>
          </a:p>
        </p:txBody>
      </p:sp>
      <p:sp>
        <p:nvSpPr>
          <p:cNvPr id="3047428" name="Slide Number Placeholder 3"/>
          <p:cNvSpPr txBox="1">
            <a:spLocks noGrp="1"/>
          </p:cNvSpPr>
          <p:nvPr/>
        </p:nvSpPr>
        <p:spPr bwMode="auto">
          <a:xfrm>
            <a:off x="3883297" y="8685235"/>
            <a:ext cx="29731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21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1775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7188" indent="-233363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2325" indent="-233363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95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67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39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1125" indent="-233363" defTabSz="930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26CE11E-1CD9-4B43-8D2B-1B91ACEA9308}" type="slidenum">
              <a:rPr lang="en-US" sz="1200">
                <a:solidFill>
                  <a:srgbClr val="000000"/>
                </a:solidFill>
                <a:ea typeface="ヒラギノ明朝 ProN W3" charset="-128"/>
                <a:sym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00"/>
              </a:solidFill>
              <a:ea typeface="ヒラギノ明朝 ProN W3" charset="-128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83E09-261F-47DB-8BE5-F48CEAEF9F13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5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5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400"/>
            <a:ext cx="5485778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r>
              <a:rPr lang="en-US" baseline="0" dirty="0" smtClean="0"/>
              <a:t> for two areas implies more difference in </a:t>
            </a:r>
            <a:r>
              <a:rPr lang="en-US" baseline="0" dirty="0" smtClean="0"/>
              <a:t>relative </a:t>
            </a:r>
            <a:r>
              <a:rPr lang="en-US" baseline="0" dirty="0" smtClean="0"/>
              <a:t>stability when CO2 is reduced compared to a model when CO2 is not reduced (360 </a:t>
            </a:r>
            <a:r>
              <a:rPr lang="en-US" baseline="0" dirty="0" err="1" smtClean="0"/>
              <a:t>ppmv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B14D6-DB33-C440-B8A7-15F9E1D7D9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5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5B02C-2DAC-451C-8C2B-F3F56B7D2687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A9ED5-D7AC-0742-955E-0E7F56F1A7EE}" type="slidenum">
              <a:rPr lang="en-US"/>
              <a:pPr/>
              <a:t>24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8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33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ECE4E-8F78-4976-9B66-6703975B4E18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9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4FAA4-141D-4DFE-8422-DE09638CB27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8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31EDC-411F-4621-8F56-4DB4D98CA7F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27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C129E-8C1D-464D-87E5-BE54D8ABAAE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35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9B52-B14C-4F2A-8BE5-04BDFEC772D2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42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A127C-100C-4BBD-AF49-8BDE35C8C98F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94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9FD44-FA56-4DE6-9A49-44EAFEDD9969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48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87E20-20B3-431F-BCE7-84240D663D8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7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40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0F418-12AC-45AC-BD65-0D80CF804685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2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7DA6F-22B0-4764-B559-FAB2330DCD23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0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25"/>
            <a:ext cx="2044700" cy="5529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27025"/>
            <a:ext cx="5983288" cy="5529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F170E-4C33-4806-B849-4FDCE2297CAA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50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20" y="2130438"/>
            <a:ext cx="777196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40" y="3886200"/>
            <a:ext cx="639992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828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621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67" y="4406913"/>
            <a:ext cx="7771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667" y="2906713"/>
            <a:ext cx="777196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3868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429" y="2349500"/>
            <a:ext cx="379949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646" y="2349500"/>
            <a:ext cx="379949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8751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3" y="274638"/>
            <a:ext cx="82293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47" y="1535113"/>
            <a:ext cx="403989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47" y="2174875"/>
            <a:ext cx="403989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97" y="1535113"/>
            <a:ext cx="404136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97" y="2174875"/>
            <a:ext cx="40413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589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63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0368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11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0" y="273050"/>
            <a:ext cx="300793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19" y="273063"/>
            <a:ext cx="511143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0" y="1435103"/>
            <a:ext cx="300793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4777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47" y="4800600"/>
            <a:ext cx="548522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47" y="612775"/>
            <a:ext cx="548522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10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47" y="5367338"/>
            <a:ext cx="548522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96414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56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3213" y="0"/>
            <a:ext cx="19349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429" y="0"/>
            <a:ext cx="5664062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420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48CB1-D275-43CE-A53D-A602ED2443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39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E90E4-000C-4249-BDE9-752A89D0AA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87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DD8E7-0B1F-4870-BCDD-87B0B72F3F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90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BC269-E2B9-436B-AF19-F212871F7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0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4B184-977D-444A-AC43-DE5B6E309D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07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797C0-EC21-4350-9F63-760120ED9B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4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0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007CE-1252-4786-8533-957AE7D9E2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15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8A40B-65CE-4BCD-AE88-436C470481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2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616BB-6B91-4B11-AE19-2E7E40B40D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299C7-48BF-4009-9DAE-BB5F8348A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98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B0618-394E-46FA-9C1F-D123B2C834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42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369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3017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18359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2963" y="2349500"/>
            <a:ext cx="361950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2349500"/>
            <a:ext cx="3619500" cy="4051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759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49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096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951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4494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71599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41881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0426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305" y="1041400"/>
            <a:ext cx="1881187" cy="535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2964" y="1041400"/>
            <a:ext cx="5495925" cy="535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7199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5B1C9-5EED-4707-8DA8-86E072E552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32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286F7-2893-4C4D-8F4B-ACC9C4425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98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FDB50-5DF0-4CCC-A60F-69F110E62F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10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B2B3A-89CE-44FC-951B-38B4A7958C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0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8C1AC-44FA-49BF-8FED-E0A503E22E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61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794E5-5F60-4E61-AB68-9348FE2FC4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00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12319-EFA2-4CA1-B4DC-F84D54EAE8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57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A2F36-AF80-4214-80EA-1F2CC96F4A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946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76149-10DD-418B-91E1-08CD761966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7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AEBDC-7137-4CED-9AC5-6BF9675579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3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F0D41-793C-46FD-A5C4-DED35B510A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437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38B9C8-404A-423D-BB93-A39E7D4A20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2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6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6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AF866-5ABD-4049-91AD-CDE619A9B0D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1AF2-C938-E642-A451-BDD0BA9B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597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8365EE5-04A1-4CF4-89A3-3D3B4446EC88}" type="slidenum">
              <a:rPr lang="en-US">
                <a:solidFill>
                  <a:srgbClr val="3333CC"/>
                </a:solidFill>
                <a:ea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33CC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70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22313" indent="-257175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ＭＳ Ｐゴシック" charset="-128"/>
        </a:defRPr>
      </a:lvl2pPr>
      <a:lvl3pPr marL="1073150" indent="-230188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ＭＳ Ｐゴシック" charset="-128"/>
        </a:defRPr>
      </a:lvl3pPr>
      <a:lvl4pPr marL="1420813" indent="-227013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ＭＳ Ｐゴシック" charset="-128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434" y="2349500"/>
            <a:ext cx="7739711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4332" y="0"/>
            <a:ext cx="752862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0" y="115901"/>
            <a:ext cx="8443322" cy="504825"/>
          </a:xfrm>
          <a:prstGeom prst="rect">
            <a:avLst/>
          </a:prstGeom>
          <a:gradFill rotWithShape="1">
            <a:gsLst>
              <a:gs pos="0">
                <a:schemeClr val="bg1">
                  <a:alpha val="60001"/>
                </a:schemeClr>
              </a:gs>
              <a:gs pos="50000">
                <a:srgbClr val="3399FF">
                  <a:alpha val="60001"/>
                </a:srgbClr>
              </a:gs>
              <a:gs pos="100000">
                <a:schemeClr val="bg1">
                  <a:alpha val="60001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765176" y="115888"/>
            <a:ext cx="984028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defTabSz="370363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1pPr>
            <a:lvl2pPr marL="37931725" indent="-37474525" defTabSz="370363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de-DE" sz="800" i="1"/>
              <a:t>International Conference on the Status and Future of the </a:t>
            </a:r>
          </a:p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de-DE" sz="800" b="1" i="1"/>
              <a:t>World‘s Large Rivers</a:t>
            </a:r>
          </a:p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de-DE" sz="800" i="1">
                <a:solidFill>
                  <a:srgbClr val="808080"/>
                </a:solidFill>
              </a:rPr>
              <a:t>11-14 April, 2011   Vienna</a:t>
            </a:r>
            <a:endParaRPr lang="de-DE" sz="800" i="1"/>
          </a:p>
        </p:txBody>
      </p:sp>
      <p:pic>
        <p:nvPicPr>
          <p:cNvPr id="1030" name="Picture 15" descr="LOGO_WLR_300dpi_grossGruen_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6" y="44450"/>
            <a:ext cx="59806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80631" y="6553213"/>
            <a:ext cx="82586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0000"/>
                </a:solidFill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rPr>
              <a:t>B. Chapman</a:t>
            </a:r>
          </a:p>
        </p:txBody>
      </p:sp>
    </p:spTree>
    <p:extLst>
      <p:ext uri="{BB962C8B-B14F-4D97-AF65-F5344CB8AC3E}">
        <p14:creationId xmlns:p14="http://schemas.microsoft.com/office/powerpoint/2010/main" val="12207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-109" charset="0"/>
          <a:ea typeface="ヒラギノ角ゴ ProN W6" pitchFamily="-109" charset="-128"/>
          <a:cs typeface="ヒラギノ角ゴ ProN W6" pitchFamily="-109" charset="-128"/>
          <a:sym typeface="Arial" pitchFamily="-109" charset="0"/>
        </a:defRPr>
      </a:lvl9pPr>
    </p:titleStyle>
    <p:bodyStyle>
      <a:lvl1pPr marL="325438" indent="-285750" algn="l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00279F"/>
        </a:buClr>
        <a:buSzPct val="100000"/>
        <a:buFont typeface="Symbol" pitchFamily="18" charset="2"/>
        <a:buChar char="•"/>
        <a:defRPr sz="2000" b="1">
          <a:solidFill>
            <a:srgbClr val="008000"/>
          </a:solidFill>
          <a:latin typeface="+mn-lt"/>
          <a:ea typeface="+mn-ea"/>
          <a:cs typeface="+mn-cs"/>
          <a:sym typeface="Arial" pitchFamily="34" charset="0"/>
        </a:defRPr>
      </a:lvl1pPr>
      <a:lvl2pPr marL="6746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B61"/>
        </a:buClr>
        <a:buSzPct val="100000"/>
        <a:buFont typeface="Monotype Sorts" charset="2"/>
        <a:buChar char="ê"/>
        <a:defRPr b="1">
          <a:solidFill>
            <a:srgbClr val="008000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6767"/>
        </a:buClr>
        <a:buSzPct val="100000"/>
        <a:buFont typeface="Arial" pitchFamily="34" charset="0"/>
        <a:buChar char="i"/>
        <a:defRPr sz="1400" b="1">
          <a:solidFill>
            <a:srgbClr val="008000"/>
          </a:solidFill>
          <a:latin typeface="+mn-lt"/>
          <a:ea typeface="+mn-ea"/>
          <a:cs typeface="+mn-cs"/>
          <a:sym typeface="Arial" pitchFamily="34" charset="0"/>
        </a:defRPr>
      </a:lvl3pPr>
      <a:lvl4pPr marL="1531938" indent="-1714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+mn-ea"/>
          <a:cs typeface="+mn-cs"/>
          <a:sym typeface="Arial" pitchFamily="34" charset="0"/>
        </a:defRPr>
      </a:lvl4pPr>
      <a:lvl5pPr marL="1989138" indent="-1714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34" charset="0"/>
        </a:defRPr>
      </a:lvl5pPr>
      <a:lvl6pPr marL="24463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pitchFamily="-109" charset="2"/>
        <a:buChar char="q"/>
        <a:defRPr sz="1400" b="1">
          <a:solidFill>
            <a:srgbClr val="008000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29035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pitchFamily="-109" charset="2"/>
        <a:buChar char="q"/>
        <a:defRPr sz="1400" b="1">
          <a:solidFill>
            <a:srgbClr val="008000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33607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pitchFamily="-109" charset="2"/>
        <a:buChar char="q"/>
        <a:defRPr sz="1400" b="1">
          <a:solidFill>
            <a:srgbClr val="008000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38179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pitchFamily="-109" charset="2"/>
        <a:buChar char="q"/>
        <a:defRPr sz="1400" b="1">
          <a:solidFill>
            <a:srgbClr val="008000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1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61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61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C36DAA0-6415-4804-B248-BB59A7A28B12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961545" name="Picture 17" descr="KC-poster_border_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52400"/>
            <a:ext cx="88455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1546" name="AutoShape 8"/>
          <p:cNvCxnSpPr>
            <a:cxnSpLocks noChangeShapeType="1"/>
          </p:cNvCxnSpPr>
          <p:nvPr userDrawn="1"/>
        </p:nvCxnSpPr>
        <p:spPr bwMode="auto">
          <a:xfrm>
            <a:off x="152400" y="152400"/>
            <a:ext cx="0" cy="6611938"/>
          </a:xfrm>
          <a:prstGeom prst="straightConnector1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1547" name="AutoShape 8"/>
          <p:cNvCxnSpPr>
            <a:cxnSpLocks noChangeShapeType="1"/>
          </p:cNvCxnSpPr>
          <p:nvPr userDrawn="1"/>
        </p:nvCxnSpPr>
        <p:spPr bwMode="auto">
          <a:xfrm>
            <a:off x="9017000" y="152400"/>
            <a:ext cx="0" cy="6611938"/>
          </a:xfrm>
          <a:prstGeom prst="straightConnector1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1548" name="AutoShape 9"/>
          <p:cNvCxnSpPr>
            <a:cxnSpLocks noChangeShapeType="1"/>
          </p:cNvCxnSpPr>
          <p:nvPr userDrawn="1"/>
        </p:nvCxnSpPr>
        <p:spPr bwMode="auto">
          <a:xfrm>
            <a:off x="106363" y="6740525"/>
            <a:ext cx="8910637" cy="0"/>
          </a:xfrm>
          <a:prstGeom prst="straightConnector1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3595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8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2963" y="2349500"/>
            <a:ext cx="7391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981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4556" y="1041400"/>
            <a:ext cx="75279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2981892" name="Line 2"/>
          <p:cNvSpPr>
            <a:spLocks noChangeShapeType="1"/>
          </p:cNvSpPr>
          <p:nvPr userDrawn="1"/>
        </p:nvSpPr>
        <p:spPr bwMode="auto">
          <a:xfrm>
            <a:off x="0" y="685800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981893" name="Line 3"/>
          <p:cNvSpPr>
            <a:spLocks noChangeShapeType="1"/>
          </p:cNvSpPr>
          <p:nvPr userDrawn="1"/>
        </p:nvSpPr>
        <p:spPr bwMode="auto">
          <a:xfrm rot="10800000" flipH="1">
            <a:off x="69850" y="69850"/>
            <a:ext cx="8994775" cy="63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981894" name="Line 4"/>
          <p:cNvSpPr>
            <a:spLocks noChangeShapeType="1"/>
          </p:cNvSpPr>
          <p:nvPr userDrawn="1"/>
        </p:nvSpPr>
        <p:spPr bwMode="auto">
          <a:xfrm>
            <a:off x="69850" y="76200"/>
            <a:ext cx="1588" cy="6705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981895" name="Line 5"/>
          <p:cNvSpPr>
            <a:spLocks noChangeShapeType="1"/>
          </p:cNvSpPr>
          <p:nvPr userDrawn="1"/>
        </p:nvSpPr>
        <p:spPr bwMode="auto">
          <a:xfrm rot="10800000" flipH="1">
            <a:off x="9064625" y="76200"/>
            <a:ext cx="1588" cy="6705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981896" name="Line 6"/>
          <p:cNvSpPr>
            <a:spLocks noChangeShapeType="1"/>
          </p:cNvSpPr>
          <p:nvPr userDrawn="1"/>
        </p:nvSpPr>
        <p:spPr bwMode="auto">
          <a:xfrm>
            <a:off x="68280" y="6781800"/>
            <a:ext cx="9001125" cy="158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pic>
        <p:nvPicPr>
          <p:cNvPr id="2981897" name="Picture 7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50813"/>
            <a:ext cx="88693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marL="396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2pPr>
      <a:lvl3pPr marL="396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3pPr>
      <a:lvl4pPr marL="396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4pPr>
      <a:lvl5pPr marL="396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5pPr>
      <a:lvl6pPr marL="4968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6pPr>
      <a:lvl7pPr marL="9540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7pPr>
      <a:lvl8pPr marL="14112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8pPr>
      <a:lvl9pPr marL="1868488" indent="-39688" algn="ctr" rtl="0" fontAlgn="base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pitchFamily="34" charset="0"/>
          <a:ea typeface="ヒラギノ角ゴ ProN W6" charset="-128"/>
          <a:sym typeface="Arial" pitchFamily="34" charset="0"/>
        </a:defRPr>
      </a:lvl9pPr>
    </p:titleStyle>
    <p:bodyStyle>
      <a:lvl1pPr marL="325438" indent="-285750" algn="l" rtl="0" fontAlgn="base">
        <a:lnSpc>
          <a:spcPct val="90000"/>
        </a:lnSpc>
        <a:spcBef>
          <a:spcPts val="700"/>
        </a:spcBef>
        <a:spcAft>
          <a:spcPct val="0"/>
        </a:spcAft>
        <a:buClr>
          <a:srgbClr val="00279F"/>
        </a:buClr>
        <a:buSzPct val="100000"/>
        <a:buFont typeface="Symbol" pitchFamily="18" charset="2"/>
        <a:buChar char="•"/>
        <a:defRPr sz="2000" b="1">
          <a:solidFill>
            <a:srgbClr val="008000"/>
          </a:solidFill>
          <a:latin typeface="+mn-lt"/>
          <a:ea typeface="+mn-ea"/>
          <a:cs typeface="+mn-cs"/>
          <a:sym typeface="Arial" pitchFamily="34" charset="0"/>
        </a:defRPr>
      </a:lvl1pPr>
      <a:lvl2pPr marL="674688" indent="-228600" algn="l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006B61"/>
        </a:buClr>
        <a:buSzPct val="100000"/>
        <a:buFont typeface="Monotype Sorts" charset="2"/>
        <a:buChar char="ê"/>
        <a:defRPr b="1">
          <a:solidFill>
            <a:srgbClr val="008000"/>
          </a:solidFill>
          <a:latin typeface="+mn-lt"/>
          <a:ea typeface="+mn-ea"/>
          <a:sym typeface="Arial" pitchFamily="34" charset="0"/>
        </a:defRPr>
      </a:lvl2pPr>
      <a:lvl3pPr marL="11318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676767"/>
        </a:buClr>
        <a:buSzPct val="100000"/>
        <a:buFont typeface="Arial" pitchFamily="34" charset="0"/>
        <a:buChar char="i"/>
        <a:defRPr sz="1400" b="1">
          <a:solidFill>
            <a:srgbClr val="008000"/>
          </a:solidFill>
          <a:latin typeface="+mn-lt"/>
          <a:ea typeface="+mn-ea"/>
          <a:sym typeface="Arial" pitchFamily="34" charset="0"/>
        </a:defRPr>
      </a:lvl3pPr>
      <a:lvl4pPr marL="15319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+mn-ea"/>
          <a:sym typeface="Arial" pitchFamily="34" charset="0"/>
        </a:defRPr>
      </a:lvl4pPr>
      <a:lvl5pPr marL="19891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ヒラギノ角ゴ ProN W3" charset="-128"/>
          <a:sym typeface="Arial" pitchFamily="34" charset="0"/>
        </a:defRPr>
      </a:lvl5pPr>
      <a:lvl6pPr marL="24463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ヒラギノ角ゴ ProN W3" charset="-128"/>
          <a:sym typeface="Arial" pitchFamily="34" charset="0"/>
        </a:defRPr>
      </a:lvl6pPr>
      <a:lvl7pPr marL="29035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ヒラギノ角ゴ ProN W3" charset="-128"/>
          <a:sym typeface="Arial" pitchFamily="34" charset="0"/>
        </a:defRPr>
      </a:lvl7pPr>
      <a:lvl8pPr marL="33607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ヒラギノ角ゴ ProN W3" charset="-128"/>
          <a:sym typeface="Arial" pitchFamily="34" charset="0"/>
        </a:defRPr>
      </a:lvl8pPr>
      <a:lvl9pPr marL="3817938" indent="-17145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919191"/>
        </a:buClr>
        <a:buSzPct val="100000"/>
        <a:buFont typeface="Monotype Sorts" charset="2"/>
        <a:buChar char="q"/>
        <a:defRPr sz="1400" b="1">
          <a:solidFill>
            <a:srgbClr val="008000"/>
          </a:solidFill>
          <a:latin typeface="+mn-lt"/>
          <a:ea typeface="ヒラギノ角ゴ ProN W3" charset="-128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4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C28E627-597C-4219-A354-F1664F4B0A72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tiff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azon 1.jpg                                                   0005041FMacintosh HD                   BA80E31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0" y="-13655"/>
            <a:ext cx="9254566" cy="56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116" y="1954055"/>
            <a:ext cx="498085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E2B2F1"/>
                </a:solidFill>
              </a:rPr>
              <a:t>Joel Cracraft </a:t>
            </a:r>
            <a:endParaRPr lang="en-US" sz="2400" dirty="0">
              <a:solidFill>
                <a:srgbClr val="E2B2F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2B2F1"/>
                </a:solidFill>
              </a:rPr>
              <a:t> </a:t>
            </a:r>
            <a:r>
              <a:rPr lang="en-US" sz="2400" dirty="0" smtClean="0">
                <a:solidFill>
                  <a:srgbClr val="E2B2F1"/>
                </a:solidFill>
              </a:rPr>
              <a:t> American </a:t>
            </a:r>
            <a:r>
              <a:rPr lang="en-US" sz="2400" dirty="0">
                <a:solidFill>
                  <a:srgbClr val="E2B2F1"/>
                </a:solidFill>
              </a:rPr>
              <a:t>Museum of Natural </a:t>
            </a:r>
            <a:r>
              <a:rPr lang="en-US" sz="2400" dirty="0" smtClean="0">
                <a:solidFill>
                  <a:srgbClr val="E2B2F1"/>
                </a:solidFill>
              </a:rPr>
              <a:t>History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528" y="-1469"/>
            <a:ext cx="8584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1BF26"/>
                </a:solidFill>
                <a:latin typeface="TheSans 5"/>
                <a:cs typeface="TheSans 5"/>
              </a:rPr>
              <a:t>The Assembly and Evolution of the  </a:t>
            </a:r>
          </a:p>
          <a:p>
            <a:r>
              <a:rPr lang="en-US" sz="4000" dirty="0" smtClean="0">
                <a:solidFill>
                  <a:srgbClr val="F1BF26"/>
                </a:solidFill>
                <a:latin typeface="TheSans 5"/>
                <a:cs typeface="TheSans 5"/>
              </a:rPr>
              <a:t>Amazonian Biota and its Environment</a:t>
            </a:r>
            <a:r>
              <a:rPr lang="en-US" sz="4000" dirty="0" smtClean="0">
                <a:solidFill>
                  <a:srgbClr val="F1BF26"/>
                </a:solidFill>
                <a:effectLst/>
                <a:latin typeface="TheSans 5"/>
                <a:cs typeface="TheSans 5"/>
              </a:rPr>
              <a:t> </a:t>
            </a:r>
            <a:endParaRPr lang="en-US" sz="4000" dirty="0">
              <a:solidFill>
                <a:srgbClr val="F1BF26"/>
              </a:solidFill>
              <a:latin typeface="TheSans 5"/>
              <a:cs typeface="TheSans 5"/>
            </a:endParaRPr>
          </a:p>
        </p:txBody>
      </p:sp>
      <p:pic>
        <p:nvPicPr>
          <p:cNvPr id="9" name="Picture 8" descr="FAPESP 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1" y="5897774"/>
            <a:ext cx="2590070" cy="609132"/>
          </a:xfrm>
          <a:prstGeom prst="rect">
            <a:avLst/>
          </a:prstGeom>
        </p:spPr>
      </p:pic>
      <p:pic>
        <p:nvPicPr>
          <p:cNvPr id="10" name="Picture 2" descr="biogene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00" y="5758749"/>
            <a:ext cx="2274541" cy="1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SF log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29" y="5641691"/>
            <a:ext cx="1179741" cy="1183888"/>
          </a:xfrm>
          <a:prstGeom prst="rect">
            <a:avLst/>
          </a:prstGeom>
        </p:spPr>
      </p:pic>
      <p:pic>
        <p:nvPicPr>
          <p:cNvPr id="12" name="Picture 11" descr="NASA logo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26" y="5745093"/>
            <a:ext cx="1190390" cy="996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3216" y="1354465"/>
            <a:ext cx="470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Dimensions of Biodiversity </a:t>
            </a:r>
            <a:r>
              <a:rPr lang="en-US" b="1" dirty="0">
                <a:solidFill>
                  <a:schemeClr val="bg1"/>
                </a:solidFill>
              </a:rPr>
              <a:t>US-BIOTA-</a:t>
            </a:r>
            <a:r>
              <a:rPr lang="en-US" b="1" dirty="0" smtClean="0">
                <a:solidFill>
                  <a:schemeClr val="bg1"/>
                </a:solidFill>
              </a:rPr>
              <a:t>São </a:t>
            </a:r>
            <a:r>
              <a:rPr lang="en-US" b="1" dirty="0">
                <a:solidFill>
                  <a:schemeClr val="bg1"/>
                </a:solidFill>
              </a:rPr>
              <a:t>Paulo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116" y="2906555"/>
            <a:ext cx="369844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E2B2F1"/>
                </a:solidFill>
              </a:rPr>
              <a:t>Kyle McDonald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2B2F1"/>
                </a:solidFill>
              </a:rPr>
              <a:t> </a:t>
            </a:r>
            <a:r>
              <a:rPr lang="en-US" sz="2400" dirty="0" smtClean="0">
                <a:solidFill>
                  <a:srgbClr val="E2B2F1"/>
                </a:solidFill>
              </a:rPr>
              <a:t> City University of New York</a:t>
            </a:r>
            <a:endParaRPr lang="en-US" sz="2400" dirty="0">
              <a:solidFill>
                <a:srgbClr val="E2B2F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116" y="3839566"/>
            <a:ext cx="294443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E2B2F1"/>
                </a:solidFill>
              </a:rPr>
              <a:t>Sharon Cowling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E2B2F1"/>
                </a:solidFill>
              </a:rPr>
              <a:t> </a:t>
            </a:r>
            <a:r>
              <a:rPr lang="en-US" sz="2400" dirty="0" smtClean="0">
                <a:solidFill>
                  <a:srgbClr val="E2B2F1"/>
                </a:solidFill>
              </a:rPr>
              <a:t> University of Toronto</a:t>
            </a:r>
            <a:endParaRPr lang="en-US" sz="2400" dirty="0">
              <a:solidFill>
                <a:srgbClr val="E2B2F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7436" y="4957166"/>
            <a:ext cx="4021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www.amazoniabiodiversity.org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thCentralSoAm_150arcsec_dinf-slope_noNaN_perc_good_stret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2489200"/>
            <a:ext cx="3810000" cy="3276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291" y="3693160"/>
            <a:ext cx="680484" cy="76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20Mslope.png"/>
          <p:cNvPicPr>
            <a:picLocks noChangeAspect="1"/>
          </p:cNvPicPr>
          <p:nvPr/>
        </p:nvPicPr>
        <p:blipFill>
          <a:blip r:embed="rId3" cstate="print">
            <a:lum bright="34000" contrast="51000"/>
          </a:blip>
          <a:stretch>
            <a:fillRect/>
          </a:stretch>
        </p:blipFill>
        <p:spPr>
          <a:xfrm>
            <a:off x="4076732" y="304800"/>
            <a:ext cx="4914868" cy="6551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500" y="6003865"/>
            <a:ext cx="3276600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SRTM</a:t>
            </a:r>
          </a:p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% slope at 5 km scale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38100" y="-12700"/>
            <a:ext cx="4198585" cy="1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Integrating paleogeography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and remote-sensing using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SRTM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Almeida-Filh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49725"/>
            <a:ext cx="38100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6288088"/>
            <a:ext cx="3344385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/>
              <a:t>Almeida-</a:t>
            </a:r>
            <a:r>
              <a:rPr lang="en-US" sz="1600" dirty="0" err="1"/>
              <a:t>Filho</a:t>
            </a:r>
            <a:r>
              <a:rPr lang="en-US" sz="1600" dirty="0"/>
              <a:t> &amp; Miranda. 2007. </a:t>
            </a:r>
          </a:p>
          <a:p>
            <a:pPr>
              <a:lnSpc>
                <a:spcPct val="80000"/>
              </a:lnSpc>
            </a:pPr>
            <a:r>
              <a:rPr lang="en-US" sz="1600" i="1" dirty="0"/>
              <a:t>Remote Sensing Environ.</a:t>
            </a:r>
            <a:r>
              <a:rPr lang="en-US" sz="1600" dirty="0"/>
              <a:t> 110:387-392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533400" y="5702300"/>
            <a:ext cx="2317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/>
              <a:t>SRTM digital </a:t>
            </a:r>
          </a:p>
          <a:p>
            <a:pPr>
              <a:lnSpc>
                <a:spcPct val="70000"/>
              </a:lnSpc>
            </a:pPr>
            <a:r>
              <a:rPr lang="en-US"/>
              <a:t>elevation model</a:t>
            </a:r>
          </a:p>
        </p:txBody>
      </p:sp>
      <p:pic>
        <p:nvPicPr>
          <p:cNvPr id="173063" name="Picture 7" descr="Almeida-Filh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3482975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4267200" y="3848100"/>
            <a:ext cx="1290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/>
              <a:t>paleoriver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3505200" y="374650"/>
            <a:ext cx="5410200" cy="3546475"/>
            <a:chOff x="3505200" y="44450"/>
            <a:chExt cx="5410200" cy="3546475"/>
          </a:xfrm>
        </p:grpSpPr>
        <p:pic>
          <p:nvPicPr>
            <p:cNvPr id="173059" name="Picture 3" descr="Almeido-Filho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57200"/>
              <a:ext cx="4648200" cy="3133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3064" name="Rectangle 8"/>
            <p:cNvSpPr>
              <a:spLocks noChangeArrowheads="1"/>
            </p:cNvSpPr>
            <p:nvPr/>
          </p:nvSpPr>
          <p:spPr bwMode="auto">
            <a:xfrm>
              <a:off x="7310438" y="44450"/>
              <a:ext cx="15589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Rio Padauari</a:t>
              </a:r>
            </a:p>
          </p:txBody>
        </p:sp>
        <p:sp>
          <p:nvSpPr>
            <p:cNvPr id="173065" name="Line 9"/>
            <p:cNvSpPr>
              <a:spLocks noChangeShapeType="1"/>
            </p:cNvSpPr>
            <p:nvPr/>
          </p:nvSpPr>
          <p:spPr bwMode="auto">
            <a:xfrm flipH="1">
              <a:off x="7620000" y="381000"/>
              <a:ext cx="381000" cy="990600"/>
            </a:xfrm>
            <a:prstGeom prst="line">
              <a:avLst/>
            </a:prstGeom>
            <a:noFill/>
            <a:ln w="38100">
              <a:solidFill>
                <a:srgbClr val="EC03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67" name="Rectangle 11"/>
            <p:cNvSpPr>
              <a:spLocks noChangeArrowheads="1"/>
            </p:cNvSpPr>
            <p:nvPr/>
          </p:nvSpPr>
          <p:spPr bwMode="auto">
            <a:xfrm>
              <a:off x="3505200" y="457200"/>
              <a:ext cx="17192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Rio </a:t>
              </a:r>
              <a:r>
                <a:rPr lang="en-US" sz="2000" dirty="0" err="1"/>
                <a:t>Carabinini</a:t>
              </a:r>
              <a:endParaRPr lang="en-US" sz="2000" dirty="0"/>
            </a:p>
          </p:txBody>
        </p:sp>
        <p:sp>
          <p:nvSpPr>
            <p:cNvPr id="173068" name="Line 12"/>
            <p:cNvSpPr>
              <a:spLocks noChangeShapeType="1"/>
            </p:cNvSpPr>
            <p:nvPr/>
          </p:nvSpPr>
          <p:spPr bwMode="auto">
            <a:xfrm>
              <a:off x="4953000" y="762000"/>
              <a:ext cx="1143000" cy="381000"/>
            </a:xfrm>
            <a:prstGeom prst="line">
              <a:avLst/>
            </a:prstGeom>
            <a:noFill/>
            <a:ln w="38100">
              <a:solidFill>
                <a:srgbClr val="EC03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69" name="Line 13"/>
            <p:cNvSpPr>
              <a:spLocks noChangeShapeType="1"/>
            </p:cNvSpPr>
            <p:nvPr/>
          </p:nvSpPr>
          <p:spPr bwMode="auto">
            <a:xfrm flipV="1">
              <a:off x="4826000" y="2133599"/>
              <a:ext cx="1422400" cy="1457325"/>
            </a:xfrm>
            <a:prstGeom prst="line">
              <a:avLst/>
            </a:prstGeom>
            <a:noFill/>
            <a:ln w="38100">
              <a:solidFill>
                <a:srgbClr val="EC03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0" y="39469"/>
            <a:ext cx="3597459" cy="896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SRTM and Rio Negro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paleogeography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AVSAR slideshow - slid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" y="0"/>
            <a:ext cx="9147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5" y="12"/>
            <a:ext cx="3416968" cy="30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6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482351" y="1391653"/>
            <a:ext cx="6794751" cy="838200"/>
          </a:xfrm>
        </p:spPr>
        <p:txBody>
          <a:bodyPr/>
          <a:lstStyle/>
          <a:p>
            <a:r>
              <a:rPr lang="en-US" dirty="0" smtClean="0"/>
              <a:t>L-band SAR Sensitivity </a:t>
            </a:r>
            <a:r>
              <a:rPr lang="en-US" dirty="0" smtClean="0"/>
              <a:t>to Vegetation Structure and </a:t>
            </a:r>
            <a:r>
              <a:rPr lang="en-US" dirty="0"/>
              <a:t>I</a:t>
            </a:r>
            <a:r>
              <a:rPr lang="en-US" dirty="0" smtClean="0"/>
              <a:t>nundation</a:t>
            </a:r>
            <a:endParaRPr lang="en-US" dirty="0" smtClean="0"/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7" y="2438400"/>
            <a:ext cx="788043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794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006442"/>
            <a:chOff x="457200" y="228600"/>
            <a:chExt cx="8305800" cy="6477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28600"/>
              <a:ext cx="8305800" cy="6477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16585" y="1031543"/>
              <a:ext cx="1192628" cy="103498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86960" y="3467099"/>
              <a:ext cx="1022252" cy="685407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526" y="731008"/>
            <a:ext cx="3585267" cy="3041089"/>
            <a:chOff x="891789" y="830230"/>
            <a:chExt cx="3256618" cy="28112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67"/>
            <a:stretch/>
          </p:blipFill>
          <p:spPr>
            <a:xfrm>
              <a:off x="914400" y="830230"/>
              <a:ext cx="3234007" cy="281128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91789" y="830230"/>
              <a:ext cx="3256618" cy="2811289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3770" y="3969034"/>
            <a:ext cx="3560375" cy="2132172"/>
            <a:chOff x="891789" y="4038601"/>
            <a:chExt cx="3234007" cy="19710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89" y="4038601"/>
              <a:ext cx="3234007" cy="19710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40676" y="4038601"/>
              <a:ext cx="3185120" cy="1971054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96813" y="1140239"/>
            <a:ext cx="255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</a:rPr>
              <a:t>NASA UAVSAR</a:t>
            </a:r>
            <a:endParaRPr lang="en-US" sz="2400" b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9017" y="2164110"/>
            <a:ext cx="259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</a:rPr>
              <a:t>Madre de Dios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a typeface="ＭＳ Ｐゴシック" charset="-128"/>
              </a:rPr>
              <a:t>Peru</a:t>
            </a:r>
            <a:endParaRPr lang="en-US" sz="2400" b="1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6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042068"/>
            <a:chOff x="891789" y="830230"/>
            <a:chExt cx="3256618" cy="28112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67"/>
            <a:stretch/>
          </p:blipFill>
          <p:spPr>
            <a:xfrm>
              <a:off x="914400" y="830230"/>
              <a:ext cx="3234007" cy="281128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91789" y="830230"/>
              <a:ext cx="3256618" cy="2811289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1155032"/>
            <a:ext cx="9144000" cy="57029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574FAA4-141D-4DFE-8422-DE09638CB27A}" type="slidenum">
              <a:rPr lang="en-US" smtClean="0">
                <a:solidFill>
                  <a:srgbClr val="3333CC"/>
                </a:solidFill>
              </a:rPr>
              <a:pPr/>
              <a:t>16</a:t>
            </a:fld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b="-2359"/>
          <a:stretch/>
        </p:blipFill>
        <p:spPr bwMode="auto">
          <a:xfrm>
            <a:off x="588484" y="1463040"/>
            <a:ext cx="3996471" cy="52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5353" r="-1822" b="46820"/>
          <a:stretch>
            <a:fillRect/>
          </a:stretch>
        </p:blipFill>
        <p:spPr bwMode="auto">
          <a:xfrm>
            <a:off x="4969965" y="1338659"/>
            <a:ext cx="3885277" cy="52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http://www.sci.ccny.cuny.edu/LiLab/pretty%20wormys/ccny%20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97" y="83427"/>
            <a:ext cx="842131" cy="89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009775" y="83427"/>
            <a:ext cx="7065447" cy="89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charset="0"/>
              </a:defRPr>
            </a:lvl9pPr>
          </a:lstStyle>
          <a:p>
            <a:pPr defTabSz="914400">
              <a:defRPr/>
            </a:pPr>
            <a:r>
              <a:rPr lang="en-US" sz="2000" kern="0" dirty="0" smtClean="0">
                <a:solidFill>
                  <a:srgbClr val="3333CC"/>
                </a:solidFill>
              </a:rPr>
              <a:t>Recent NASA UAVSAR Data Collections Support Study of Biodiversity Evolution in the Amazon</a:t>
            </a:r>
            <a:r>
              <a:rPr lang="en-US" sz="1100" kern="0" dirty="0" smtClean="0">
                <a:solidFill>
                  <a:srgbClr val="3333CC"/>
                </a:solidFill>
              </a:rPr>
              <a:t/>
            </a:r>
            <a:br>
              <a:rPr lang="en-US" sz="1100" kern="0" dirty="0" smtClean="0">
                <a:solidFill>
                  <a:srgbClr val="3333CC"/>
                </a:solidFill>
              </a:rPr>
            </a:br>
            <a:r>
              <a:rPr lang="en-US" sz="1400" i="1" kern="0" dirty="0" smtClean="0">
                <a:solidFill>
                  <a:srgbClr val="3333CC"/>
                </a:solidFill>
              </a:rPr>
              <a:t>NASA UAVSAR L-band </a:t>
            </a:r>
            <a:r>
              <a:rPr lang="en-US" sz="1400" i="1" kern="0" dirty="0" err="1" smtClean="0">
                <a:solidFill>
                  <a:srgbClr val="3333CC"/>
                </a:solidFill>
              </a:rPr>
              <a:t>Polarimetric</a:t>
            </a:r>
            <a:r>
              <a:rPr lang="en-US" sz="1400" i="1" kern="0" dirty="0" smtClean="0">
                <a:solidFill>
                  <a:srgbClr val="3333CC"/>
                </a:solidFill>
              </a:rPr>
              <a:t> SAR Image of Madre de Dios, Peru</a:t>
            </a:r>
            <a:endParaRPr lang="en-US" sz="1400" i="1" kern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91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458200" cy="1143000"/>
          </a:xfrm>
          <a:noFill/>
          <a:ln/>
        </p:spPr>
        <p:txBody>
          <a:bodyPr/>
          <a:lstStyle/>
          <a:p>
            <a:r>
              <a:rPr lang="en-US" sz="3200" b="1">
                <a:latin typeface="Arial" pitchFamily="34" charset="0"/>
              </a:rPr>
              <a:t>JAXA ALOS Kyoto and Carbon Initiative</a:t>
            </a:r>
          </a:p>
        </p:txBody>
      </p:sp>
      <p:sp>
        <p:nvSpPr>
          <p:cNvPr id="199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4724400" cy="3886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ALOS Successfully launched on January 24, 2006 </a:t>
            </a:r>
          </a:p>
          <a:p>
            <a:pPr lvl="1">
              <a:lnSpc>
                <a:spcPct val="80000"/>
              </a:lnSpc>
            </a:pPr>
            <a:r>
              <a:rPr lang="en-US" sz="1000">
                <a:solidFill>
                  <a:srgbClr val="000000"/>
                </a:solidFill>
                <a:latin typeface="Lucida Grande" charset="0"/>
              </a:rPr>
              <a:t>operated until 2011</a:t>
            </a:r>
          </a:p>
          <a:p>
            <a:pPr>
              <a:lnSpc>
                <a:spcPct val="80000"/>
              </a:lnSpc>
            </a:pPr>
            <a:endParaRPr lang="en-US" sz="120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Instruments: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PALSAR (L-band SAR)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AVNIR-2 (side-looking visible and near IR)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PRISM (Stereo high-resolution nadir panchromatic for mapping topography)</a:t>
            </a:r>
          </a:p>
          <a:p>
            <a:pPr>
              <a:lnSpc>
                <a:spcPct val="80000"/>
              </a:lnSpc>
            </a:pPr>
            <a:endParaRPr lang="en-US" sz="120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Systematic Global Observation Strategy</a:t>
            </a:r>
          </a:p>
          <a:p>
            <a:pPr>
              <a:lnSpc>
                <a:spcPct val="80000"/>
              </a:lnSpc>
            </a:pPr>
            <a:endParaRPr lang="en-US" sz="120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International science team to produce products</a:t>
            </a:r>
          </a:p>
          <a:p>
            <a:pPr>
              <a:lnSpc>
                <a:spcPct val="80000"/>
              </a:lnSpc>
            </a:pPr>
            <a:endParaRPr lang="en-US" sz="120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Seasonal coverage of high priority areas</a:t>
            </a:r>
          </a:p>
          <a:p>
            <a:pPr>
              <a:lnSpc>
                <a:spcPct val="80000"/>
              </a:lnSpc>
            </a:pPr>
            <a:endParaRPr lang="en-US" sz="120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3 Science Themes: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Forests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Wetlands</a:t>
            </a:r>
          </a:p>
          <a:p>
            <a:pPr lvl="1">
              <a:lnSpc>
                <a:spcPct val="80000"/>
              </a:lnSpc>
            </a:pPr>
            <a:r>
              <a:rPr lang="en-US" sz="1200">
                <a:solidFill>
                  <a:srgbClr val="000000"/>
                </a:solidFill>
                <a:latin typeface="Lucida Grande" charset="0"/>
              </a:rPr>
              <a:t>Desert and Water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80000"/>
              </a:lnSpc>
            </a:pPr>
            <a:endParaRPr lang="en-US" sz="100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1997828" name="Picture 4" descr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37338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7829" name="Rectangle 5"/>
          <p:cNvSpPr>
            <a:spLocks noChangeArrowheads="1"/>
          </p:cNvSpPr>
          <p:nvPr/>
        </p:nvSpPr>
        <p:spPr bwMode="auto">
          <a:xfrm>
            <a:off x="204788" y="6400800"/>
            <a:ext cx="8786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McDonald et al.                                                                                                An Inundated Wetlands Earth System Data Record</a:t>
            </a:r>
          </a:p>
        </p:txBody>
      </p:sp>
    </p:spTree>
    <p:extLst>
      <p:ext uri="{BB962C8B-B14F-4D97-AF65-F5344CB8AC3E}">
        <p14:creationId xmlns:p14="http://schemas.microsoft.com/office/powerpoint/2010/main" val="11749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402" name="Title 1"/>
          <p:cNvSpPr>
            <a:spLocks noGrp="1"/>
          </p:cNvSpPr>
          <p:nvPr>
            <p:ph type="title" idx="4294967295"/>
          </p:nvPr>
        </p:nvSpPr>
        <p:spPr>
          <a:xfrm>
            <a:off x="1" y="1143000"/>
            <a:ext cx="3517900" cy="381000"/>
          </a:xfrm>
        </p:spPr>
        <p:txBody>
          <a:bodyPr/>
          <a:lstStyle/>
          <a:p>
            <a:r>
              <a:rPr lang="en-US"/>
              <a:t>SCANSAR mosaic 2007</a:t>
            </a:r>
          </a:p>
        </p:txBody>
      </p:sp>
      <p:sp>
        <p:nvSpPr>
          <p:cNvPr id="3046403" name="TextBox 3"/>
          <p:cNvSpPr txBox="1">
            <a:spLocks noChangeArrowheads="1"/>
          </p:cNvSpPr>
          <p:nvPr/>
        </p:nvSpPr>
        <p:spPr bwMode="auto">
          <a:xfrm>
            <a:off x="68263" y="1828834"/>
            <a:ext cx="3743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3 arcsecond postings (~90m)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(same as SRTM)</a:t>
            </a:r>
          </a:p>
        </p:txBody>
      </p:sp>
      <p:sp>
        <p:nvSpPr>
          <p:cNvPr id="3046404" name="TextBox 4"/>
          <p:cNvSpPr txBox="1">
            <a:spLocks noChangeArrowheads="1"/>
          </p:cNvSpPr>
          <p:nvPr/>
        </p:nvSpPr>
        <p:spPr bwMode="auto">
          <a:xfrm>
            <a:off x="68263" y="3657600"/>
            <a:ext cx="38020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The Amazon river basin was imaged ~every 46 days by ALOS (2006-2011), so that inundation dynamics can be monitored</a:t>
            </a:r>
          </a:p>
        </p:txBody>
      </p:sp>
      <p:pic>
        <p:nvPicPr>
          <p:cNvPr id="3046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42" y="981082"/>
            <a:ext cx="511492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50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594" name="Rectangle 4"/>
          <p:cNvSpPr>
            <a:spLocks noChangeArrowheads="1"/>
          </p:cNvSpPr>
          <p:nvPr/>
        </p:nvSpPr>
        <p:spPr bwMode="auto">
          <a:xfrm>
            <a:off x="76206" y="914401"/>
            <a:ext cx="9005887" cy="6184231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pic>
        <p:nvPicPr>
          <p:cNvPr id="6" name="Picture 3" descr="20070204_demoverla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9964"/>
            <a:ext cx="4328108" cy="354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450322" y="5021374"/>
            <a:ext cx="164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Feb 4, 2007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15611" y="6088162"/>
            <a:ext cx="1869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00"/>
                </a:solidFill>
                <a:ea typeface="ヒラギノ明朝 ProN W3" charset="-128"/>
                <a:sym typeface="Times New Roman" pitchFamily="18" charset="0"/>
              </a:rPr>
              <a:t>3D visualization</a:t>
            </a:r>
          </a:p>
        </p:txBody>
      </p:sp>
      <p:pic>
        <p:nvPicPr>
          <p:cNvPr id="9" name="Picture 2" descr="20070622_demoverla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73" y="1259964"/>
            <a:ext cx="4343401" cy="35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94888" y="5021373"/>
            <a:ext cx="1766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ea typeface="ヒラギノ明朝 ProN W3" charset="-128"/>
                <a:sym typeface="Times New Roman" pitchFamily="18" charset="0"/>
              </a:rPr>
              <a:t>Jun 22, 2007</a:t>
            </a:r>
          </a:p>
        </p:txBody>
      </p:sp>
    </p:spTree>
    <p:extLst>
      <p:ext uri="{BB962C8B-B14F-4D97-AF65-F5344CB8AC3E}">
        <p14:creationId xmlns:p14="http://schemas.microsoft.com/office/powerpoint/2010/main" val="2672434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57" y="-26522"/>
            <a:ext cx="7372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Amazonia: vast, diverse and important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1131" y="2367060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Huge taxonomic/ecological diversity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81131" y="4397451"/>
            <a:ext cx="310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20% of atmospheric 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1081131" y="4854443"/>
            <a:ext cx="3432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10% global terrestrial NPP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81131" y="5289468"/>
            <a:ext cx="410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15-20% global freshwater flows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81131" y="3910671"/>
            <a:ext cx="505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Total forest biomass ~100 billion tons C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81131" y="5768740"/>
            <a:ext cx="323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25 million people (2010)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81131" y="6230405"/>
            <a:ext cx="419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forest cover continues to be lost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737" y="619809"/>
            <a:ext cx="2463800" cy="173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2386933"/>
            <a:ext cx="2705100" cy="1562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81131" y="2801622"/>
            <a:ext cx="533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Complex and deep environmental history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1841" y="3269583"/>
            <a:ext cx="33085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Globally important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841" y="712350"/>
            <a:ext cx="8845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Vast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841" y="1894602"/>
            <a:ext cx="14175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Diverse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1131" y="1155700"/>
            <a:ext cx="3160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Portions of nine nations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81131" y="1574800"/>
            <a:ext cx="4153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Seven million square kilometers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687767" y="1297126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7767" y="1730634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7767" y="2944092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7767" y="2516931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87767" y="5915227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7767" y="4554465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7767" y="6376834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767" y="4079022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7767" y="5440804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7767" y="5002882"/>
            <a:ext cx="223593" cy="2009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0" name="Picture 29" descr="OnRioNegro2_7.0152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39157" y="4149820"/>
            <a:ext cx="1717543" cy="27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viridis phylostructu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528629"/>
            <a:ext cx="1931304" cy="3455495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7279" y="1436186"/>
            <a:ext cx="3357562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6324600" y="2155825"/>
            <a:ext cx="990600" cy="858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 rot="2801880">
            <a:off x="6220619" y="3015457"/>
            <a:ext cx="349250" cy="512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315913" y="5911850"/>
            <a:ext cx="8466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CA" sz="2400" dirty="0"/>
              <a:t>Prescribed climate: 5ºC cooling, 20% reduction in precipitation (relative to today) and reduction in atmospheric CO</a:t>
            </a:r>
            <a:r>
              <a:rPr lang="en-CA" sz="2400" baseline="-25000" dirty="0"/>
              <a:t>2</a:t>
            </a:r>
            <a:r>
              <a:rPr lang="en-CA" sz="2400" dirty="0"/>
              <a:t> (200 </a:t>
            </a:r>
            <a:r>
              <a:rPr lang="en-CA" sz="2400" dirty="0" err="1"/>
              <a:t>ppmv</a:t>
            </a:r>
            <a:r>
              <a:rPr lang="en-CA" sz="2400" dirty="0"/>
              <a:t>)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7734300" y="1690688"/>
            <a:ext cx="1554163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en-CA" sz="2400" dirty="0"/>
              <a:t>Area of instability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480678" y="3959225"/>
            <a:ext cx="1221621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en-CA" sz="2400" dirty="0"/>
              <a:t>Area of stability</a:t>
            </a: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H="1">
            <a:off x="7445375" y="2357438"/>
            <a:ext cx="750888" cy="155575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V="1">
            <a:off x="5105400" y="3446463"/>
            <a:ext cx="1033463" cy="51276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4103688" y="4878388"/>
            <a:ext cx="1001712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105400" y="4870450"/>
            <a:ext cx="367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CA"/>
              <a:t>Continuous forest of high leaf area</a:t>
            </a: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4103688" y="5245100"/>
            <a:ext cx="430212" cy="339725"/>
          </a:xfrm>
          <a:prstGeom prst="rect">
            <a:avLst/>
          </a:prstGeom>
          <a:solidFill>
            <a:srgbClr val="D5F41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4533900" y="5245100"/>
            <a:ext cx="571500" cy="339725"/>
          </a:xfrm>
          <a:prstGeom prst="rect">
            <a:avLst/>
          </a:prstGeom>
          <a:solidFill>
            <a:srgbClr val="72A96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5192713" y="5164138"/>
            <a:ext cx="3589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en-CA"/>
              <a:t>Invading grasslands or woodland of low leaf area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7065963" y="4595813"/>
            <a:ext cx="1576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200"/>
              <a:t>(Cowling et al. 2001)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-126998"/>
            <a:ext cx="9270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Inverse</a:t>
            </a:r>
            <a:r>
              <a:rPr lang="en-US" sz="4800" dirty="0" smtClean="0">
                <a:solidFill>
                  <a:srgbClr val="0000FF"/>
                </a:solidFill>
              </a:rPr>
              <a:t> vegetation-climate modeling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21" name="Picture 20" descr="crepitans phylostructur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37" y="805597"/>
            <a:ext cx="2920063" cy="21995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17179" y="1912938"/>
            <a:ext cx="1907421" cy="533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4347" idx="3"/>
          </p:cNvCxnSpPr>
          <p:nvPr/>
        </p:nvCxnSpPr>
        <p:spPr>
          <a:xfrm flipV="1">
            <a:off x="3429000" y="3306312"/>
            <a:ext cx="2749624" cy="1401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466" y="856734"/>
            <a:ext cx="1054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LGM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567279" y="4204130"/>
            <a:ext cx="2507079" cy="5950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C42827"/>
                </a:solidFill>
              </a:rPr>
              <a:t>Cowling et al. 2001.</a:t>
            </a:r>
          </a:p>
          <a:p>
            <a:pPr>
              <a:lnSpc>
                <a:spcPct val="80000"/>
              </a:lnSpc>
            </a:pPr>
            <a:r>
              <a:rPr lang="en-US" sz="2000" i="1" dirty="0" err="1" smtClean="0">
                <a:solidFill>
                  <a:srgbClr val="C42827"/>
                </a:solidFill>
              </a:rPr>
              <a:t>Quat</a:t>
            </a:r>
            <a:r>
              <a:rPr lang="en-US" sz="2000" i="1" dirty="0" smtClean="0">
                <a:solidFill>
                  <a:srgbClr val="C42827"/>
                </a:solidFill>
              </a:rPr>
              <a:t>. Res</a:t>
            </a:r>
            <a:r>
              <a:rPr lang="en-US" sz="2000" dirty="0" smtClean="0">
                <a:solidFill>
                  <a:srgbClr val="C42827"/>
                </a:solidFill>
              </a:rPr>
              <a:t>. 55:140-149</a:t>
            </a:r>
            <a:endParaRPr lang="en-US" sz="2000" dirty="0">
              <a:solidFill>
                <a:srgbClr val="C4282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5454" y="699647"/>
            <a:ext cx="1909146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A10F77"/>
                </a:solidFill>
              </a:rPr>
              <a:t>New ~600 </a:t>
            </a:r>
            <a:r>
              <a:rPr lang="en-US" sz="2400" dirty="0" err="1" smtClean="0">
                <a:solidFill>
                  <a:srgbClr val="A10F77"/>
                </a:solidFill>
              </a:rPr>
              <a:t>Kyr</a:t>
            </a:r>
            <a:endParaRPr lang="en-US" sz="2400" dirty="0" smtClean="0">
              <a:solidFill>
                <a:srgbClr val="A10F77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A10F77"/>
                </a:solidFill>
              </a:rPr>
              <a:t>cores in the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A10F77"/>
                </a:solidFill>
              </a:rPr>
              <a:t>region also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702299" y="1690688"/>
            <a:ext cx="622301" cy="46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16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04" y="16941"/>
            <a:ext cx="4651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Other ongoing activities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0" y="982136"/>
            <a:ext cx="8505053" cy="1140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Assembled ~500,000 digital distribution records for birds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&amp; ~80, 000 primates.  (Authority files: collection localities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 and geographical locations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8800" y="5396941"/>
            <a:ext cx="7753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Website is launched: </a:t>
            </a:r>
            <a:r>
              <a:rPr lang="en-US" sz="2800" dirty="0" err="1" smtClean="0"/>
              <a:t>www.amazoniabiodiversity.org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58800" y="3437473"/>
            <a:ext cx="65315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Other integrative activities moving forward:</a:t>
            </a:r>
          </a:p>
          <a:p>
            <a:r>
              <a:rPr lang="en-US" sz="2800" dirty="0" smtClean="0"/>
              <a:t>    geology-palynology-</a:t>
            </a:r>
            <a:r>
              <a:rPr lang="en-US" sz="2800" dirty="0" err="1" smtClean="0"/>
              <a:t>paleoclimate</a:t>
            </a:r>
            <a:endParaRPr lang="en-US" sz="2800" dirty="0" smtClean="0"/>
          </a:p>
          <a:p>
            <a:r>
              <a:rPr lang="en-US" sz="2800" dirty="0" smtClean="0"/>
              <a:t>    </a:t>
            </a:r>
            <a:r>
              <a:rPr lang="en-US" sz="2800" dirty="0" err="1" smtClean="0"/>
              <a:t>phylogeography</a:t>
            </a:r>
            <a:r>
              <a:rPr lang="en-US" sz="2800" dirty="0" smtClean="0"/>
              <a:t>-environmental modeling</a:t>
            </a:r>
          </a:p>
          <a:p>
            <a:r>
              <a:rPr lang="en-US" sz="2800" dirty="0" smtClean="0"/>
              <a:t>    phylogenetics-paleogeography  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58800" y="2235204"/>
            <a:ext cx="7709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New postdocs, grad &amp; undergrad students on board </a:t>
            </a:r>
          </a:p>
          <a:p>
            <a:r>
              <a:rPr lang="en-US" sz="2800" dirty="0" smtClean="0"/>
              <a:t>(Brazil programs: Science without Borders; CAPES) 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203204" y="1032939"/>
            <a:ext cx="321734" cy="32173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03204" y="3556006"/>
            <a:ext cx="321734" cy="32173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03204" y="5530695"/>
            <a:ext cx="321734" cy="32173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03204" y="2350198"/>
            <a:ext cx="321734" cy="32173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PA Tower.0076.jp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6" y="-38100"/>
            <a:ext cx="9256367" cy="6997700"/>
          </a:xfrm>
          <a:prstGeom prst="rect">
            <a:avLst/>
          </a:prstGeom>
        </p:spPr>
      </p:pic>
      <p:sp>
        <p:nvSpPr>
          <p:cNvPr id="2003973" name="Text Box 5"/>
          <p:cNvSpPr txBox="1">
            <a:spLocks noChangeArrowheads="1"/>
          </p:cNvSpPr>
          <p:nvPr/>
        </p:nvSpPr>
        <p:spPr bwMode="auto">
          <a:xfrm>
            <a:off x="1524000" y="2971800"/>
            <a:ext cx="62833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Portions of this research were undertaken within the framework of the ALOS Kyoto &amp; Carbon Initiative. The ALOS data were provided by JAXA EORC</a:t>
            </a:r>
          </a:p>
        </p:txBody>
      </p:sp>
      <p:sp>
        <p:nvSpPr>
          <p:cNvPr id="2003974" name="Title 1"/>
          <p:cNvSpPr>
            <a:spLocks/>
          </p:cNvSpPr>
          <p:nvPr/>
        </p:nvSpPr>
        <p:spPr bwMode="auto">
          <a:xfrm>
            <a:off x="685800" y="1371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5" rIns="91410" bIns="45705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000000"/>
                </a:solidFill>
                <a:latin typeface="Arial" pitchFamily="34" charset="0"/>
                <a:ea typeface="ＭＳ Ｐゴシック" charset="-128"/>
              </a:rPr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29261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=PsophiaFig1_9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2788"/>
            <a:ext cx="8686800" cy="55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5130800" y="712788"/>
            <a:ext cx="3926375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North Amazon/South Amazon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east/west patterns</a:t>
            </a: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-76200" y="76200"/>
            <a:ext cx="6467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500">
                <a:solidFill>
                  <a:srgbClr val="1636F1"/>
                </a:solidFill>
              </a:rPr>
              <a:t>Phylogenetic and biogeographic </a:t>
            </a:r>
          </a:p>
          <a:p>
            <a:pPr>
              <a:lnSpc>
                <a:spcPct val="70000"/>
              </a:lnSpc>
            </a:pPr>
            <a:r>
              <a:rPr lang="en-US" sz="3500">
                <a:solidFill>
                  <a:srgbClr val="1636F1"/>
                </a:solidFill>
              </a:rPr>
              <a:t>  patterns of </a:t>
            </a:r>
            <a:r>
              <a:rPr lang="en-US" sz="3500" i="1">
                <a:solidFill>
                  <a:srgbClr val="1636F1"/>
                </a:solidFill>
              </a:rPr>
              <a:t>Psophia</a:t>
            </a:r>
            <a:endParaRPr lang="en-US" sz="3500">
              <a:solidFill>
                <a:srgbClr val="1636F1"/>
              </a:solidFill>
            </a:endParaRPr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auto">
          <a:xfrm>
            <a:off x="5499100" y="5549900"/>
            <a:ext cx="3492500" cy="914400"/>
          </a:xfrm>
          <a:prstGeom prst="roundRect">
            <a:avLst>
              <a:gd name="adj" fmla="val 16667"/>
            </a:avLst>
          </a:prstGeom>
          <a:solidFill>
            <a:srgbClr val="FEDC4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5486401" y="5603875"/>
            <a:ext cx="3544084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Leads to a predictive </a:t>
            </a:r>
            <a:r>
              <a:rPr lang="en-US" sz="2000" dirty="0" smtClean="0"/>
              <a:t>Amazonian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paleogeography: testing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alternative models</a:t>
            </a:r>
            <a:endParaRPr lang="en-US" sz="2000" dirty="0"/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381000" y="6248400"/>
            <a:ext cx="31242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381000" y="6248400"/>
            <a:ext cx="3122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rgbClr val="AF0BD7"/>
                </a:solidFill>
              </a:rPr>
              <a:t>Timeline estimated by two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rgbClr val="AF0BD7"/>
                </a:solidFill>
              </a:rPr>
              <a:t>independent methods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276509" y="-67409"/>
            <a:ext cx="1921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Arial" charset="0"/>
              </a:rPr>
              <a:t>Ribas</a:t>
            </a:r>
            <a:r>
              <a:rPr lang="en-US" sz="1800" dirty="0">
                <a:latin typeface="Arial" charset="0"/>
              </a:rPr>
              <a:t> et al. </a:t>
            </a:r>
            <a:r>
              <a:rPr lang="en-US" sz="1800" i="1" dirty="0" smtClean="0">
                <a:latin typeface="Arial" charset="0"/>
              </a:rPr>
              <a:t>PRS</a:t>
            </a:r>
            <a:endParaRPr lang="en-US" sz="1800" i="1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23097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NPA Tower.0076.jpg"/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6" y="-38100"/>
            <a:ext cx="9256367" cy="699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677" y="20139"/>
            <a:ext cx="65536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00FF"/>
                </a:solidFill>
              </a:rPr>
              <a:t>Scientific </a:t>
            </a:r>
            <a:r>
              <a:rPr lang="en-US" sz="4200" dirty="0" smtClean="0">
                <a:solidFill>
                  <a:srgbClr val="0000FF"/>
                </a:solidFill>
              </a:rPr>
              <a:t>challenges</a:t>
            </a:r>
            <a:r>
              <a:rPr lang="en-US" sz="4000" dirty="0" smtClean="0">
                <a:solidFill>
                  <a:srgbClr val="0000FF"/>
                </a:solidFill>
              </a:rPr>
              <a:t> and goals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200" y="926130"/>
            <a:ext cx="7533082" cy="94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/>
              <a:t>How is genetic, taxonomic, and ecological </a:t>
            </a:r>
          </a:p>
          <a:p>
            <a:pPr>
              <a:lnSpc>
                <a:spcPct val="80000"/>
              </a:lnSpc>
            </a:pPr>
            <a:r>
              <a:rPr lang="en-US" sz="3400" dirty="0" smtClean="0"/>
              <a:t>diversity distributed within Amazonia?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711200" y="2098358"/>
            <a:ext cx="8337201" cy="94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/>
              <a:t>What has been the evolutionary history of the </a:t>
            </a:r>
          </a:p>
          <a:p>
            <a:pPr>
              <a:lnSpc>
                <a:spcPct val="80000"/>
              </a:lnSpc>
            </a:pPr>
            <a:r>
              <a:rPr lang="en-US" sz="3400" dirty="0" smtClean="0"/>
              <a:t>Amazonian biota and how was it generated?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711200" y="4237936"/>
            <a:ext cx="8175823" cy="1784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/>
              <a:t>How has the Amazonian environment and its </a:t>
            </a:r>
          </a:p>
          <a:p>
            <a:pPr>
              <a:lnSpc>
                <a:spcPct val="80000"/>
              </a:lnSpc>
            </a:pPr>
            <a:r>
              <a:rPr lang="en-US" sz="3400" dirty="0" smtClean="0"/>
              <a:t>biota evolved together, and what have been </a:t>
            </a:r>
          </a:p>
          <a:p>
            <a:pPr>
              <a:lnSpc>
                <a:spcPct val="80000"/>
              </a:lnSpc>
            </a:pPr>
            <a:r>
              <a:rPr lang="en-US" sz="3400" dirty="0" smtClean="0"/>
              <a:t>the global effects of this evolutionary-</a:t>
            </a:r>
          </a:p>
          <a:p>
            <a:pPr>
              <a:lnSpc>
                <a:spcPct val="80000"/>
              </a:lnSpc>
            </a:pPr>
            <a:r>
              <a:rPr lang="en-US" sz="3400" dirty="0" smtClean="0"/>
              <a:t>ecological system over time?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825500" y="6047264"/>
            <a:ext cx="796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42827"/>
                </a:solidFill>
              </a:rPr>
              <a:t>Requires a new integrated approach</a:t>
            </a:r>
            <a:endParaRPr lang="en-US" sz="4000" dirty="0">
              <a:solidFill>
                <a:srgbClr val="C42827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7205" y="1042646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37205" y="2189500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7205" y="4351056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300" y="3190558"/>
            <a:ext cx="8077251" cy="94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 smtClean="0"/>
              <a:t>What has been the history of the Amazonian </a:t>
            </a:r>
          </a:p>
          <a:p>
            <a:pPr>
              <a:lnSpc>
                <a:spcPct val="80000"/>
              </a:lnSpc>
            </a:pPr>
            <a:r>
              <a:rPr lang="en-US" sz="3400" dirty="0" smtClean="0"/>
              <a:t>aquatic and terrestrial environments?</a:t>
            </a:r>
            <a:endParaRPr lang="en-US" sz="3400" dirty="0"/>
          </a:p>
        </p:txBody>
      </p:sp>
      <p:sp>
        <p:nvSpPr>
          <p:cNvPr id="12" name="Oval 11"/>
          <p:cNvSpPr/>
          <p:nvPr/>
        </p:nvSpPr>
        <p:spPr>
          <a:xfrm>
            <a:off x="249905" y="3307100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22" y="-18870"/>
            <a:ext cx="8346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0000FF"/>
                </a:solidFill>
              </a:rPr>
              <a:t>NSF-NASA-FAPESP </a:t>
            </a:r>
            <a:r>
              <a:rPr lang="en-US" sz="4000" dirty="0" smtClean="0">
                <a:solidFill>
                  <a:srgbClr val="0000FF"/>
                </a:solidFill>
              </a:rPr>
              <a:t>project: broad-scale 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0000FF"/>
                </a:solidFill>
              </a:rPr>
              <a:t>c</a:t>
            </a:r>
            <a:r>
              <a:rPr lang="en-US" sz="4000" dirty="0" smtClean="0">
                <a:solidFill>
                  <a:srgbClr val="0000FF"/>
                </a:solidFill>
              </a:rPr>
              <a:t>ollaboration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9914" y="1736210"/>
            <a:ext cx="229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United States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7567" y="845094"/>
            <a:ext cx="1402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Canada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9930" y="5826676"/>
            <a:ext cx="218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Great Britain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9933" y="845094"/>
            <a:ext cx="1043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Brazil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7874" y="4601359"/>
            <a:ext cx="1733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heSans 5"/>
                <a:cs typeface="TheSans 5"/>
              </a:rPr>
              <a:t>Argentina</a:t>
            </a:r>
            <a:endParaRPr lang="en-US" sz="2800" dirty="0">
              <a:solidFill>
                <a:srgbClr val="FF0000"/>
              </a:solidFill>
              <a:latin typeface="TheSans 5"/>
              <a:cs typeface="TheSans 5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2839" y="2296573"/>
            <a:ext cx="287771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American Museum of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Natural History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92839" y="5379429"/>
            <a:ext cx="357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York Botanical Garden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92839" y="5798520"/>
            <a:ext cx="297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University of Michigan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92839" y="6236498"/>
            <a:ext cx="2966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University of Colorado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92839" y="3329930"/>
            <a:ext cx="228349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Field Museum of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Natural History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92839" y="4051615"/>
            <a:ext cx="24345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Middle Tennessee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State University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2839" y="4679383"/>
            <a:ext cx="3246652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Natural History Museum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Los Angeles County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7900" y="1322644"/>
            <a:ext cx="356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Universidade</a:t>
            </a:r>
            <a:r>
              <a:rPr lang="en-US" sz="2400" dirty="0"/>
              <a:t> de São </a:t>
            </a:r>
            <a:r>
              <a:rPr lang="en-US" sz="2400" dirty="0" smtClean="0"/>
              <a:t>Paulo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900" y="1800250"/>
            <a:ext cx="3963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Universidade</a:t>
            </a:r>
            <a:r>
              <a:rPr lang="en-US" sz="2400" dirty="0"/>
              <a:t> Federal de </a:t>
            </a:r>
            <a:r>
              <a:rPr lang="en-US" sz="2400" dirty="0" err="1"/>
              <a:t>Goiás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7900" y="5139259"/>
            <a:ext cx="355397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CONICET-</a:t>
            </a:r>
            <a:r>
              <a:rPr lang="en-US" sz="2400" dirty="0" err="1"/>
              <a:t>Instituto</a:t>
            </a:r>
            <a:r>
              <a:rPr lang="en-US" sz="2400" dirty="0"/>
              <a:t> Superior 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de </a:t>
            </a:r>
            <a:r>
              <a:rPr lang="en-US" sz="2400" dirty="0" err="1" smtClean="0"/>
              <a:t>Entomologia</a:t>
            </a:r>
            <a:r>
              <a:rPr lang="en-US" sz="2400" dirty="0"/>
              <a:t>, Tucumán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2707" y="2840512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City </a:t>
            </a:r>
            <a:r>
              <a:rPr lang="en-US" sz="2400" dirty="0"/>
              <a:t>University </a:t>
            </a:r>
            <a:r>
              <a:rPr lang="en-US" sz="2400" dirty="0" smtClean="0"/>
              <a:t>New </a:t>
            </a:r>
            <a:r>
              <a:rPr lang="en-US" sz="2400" dirty="0"/>
              <a:t>York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00" y="3351594"/>
            <a:ext cx="397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Museu</a:t>
            </a:r>
            <a:r>
              <a:rPr lang="en-US" sz="2400" dirty="0"/>
              <a:t> </a:t>
            </a:r>
            <a:r>
              <a:rPr lang="en-US" sz="2400" dirty="0" err="1"/>
              <a:t>Paraense</a:t>
            </a:r>
            <a:r>
              <a:rPr lang="en-US" sz="2400" dirty="0"/>
              <a:t> </a:t>
            </a:r>
            <a:r>
              <a:rPr lang="en-US" sz="2400" dirty="0" err="1"/>
              <a:t>Emílio</a:t>
            </a:r>
            <a:r>
              <a:rPr lang="en-US" sz="2400" dirty="0"/>
              <a:t> </a:t>
            </a:r>
            <a:r>
              <a:rPr lang="en-US" sz="2400" dirty="0" err="1"/>
              <a:t>Goeldi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486566" y="1332277"/>
            <a:ext cx="280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University of </a:t>
            </a:r>
            <a:r>
              <a:rPr lang="en-US" sz="2400" dirty="0" smtClean="0"/>
              <a:t>Toronto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7900" y="2234876"/>
            <a:ext cx="3825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Universidade</a:t>
            </a:r>
            <a:r>
              <a:rPr lang="en-US" sz="2400" dirty="0"/>
              <a:t> Federal do </a:t>
            </a:r>
            <a:r>
              <a:rPr lang="en-US" sz="2400" dirty="0" err="1"/>
              <a:t>Pará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77900" y="2733778"/>
            <a:ext cx="294563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 smtClean="0"/>
              <a:t>Universidade</a:t>
            </a:r>
            <a:r>
              <a:rPr lang="en-US" sz="2400" dirty="0" smtClean="0"/>
              <a:t> </a:t>
            </a:r>
            <a:r>
              <a:rPr lang="en-US" sz="2400" dirty="0" err="1" smtClean="0"/>
              <a:t>Estadual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  de Campinas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77900" y="6289181"/>
            <a:ext cx="310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University of Edinburgh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7900" y="3894681"/>
            <a:ext cx="32089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/>
              <a:t>Instituto</a:t>
            </a:r>
            <a:r>
              <a:rPr lang="en-US" sz="2400" dirty="0"/>
              <a:t> </a:t>
            </a:r>
            <a:r>
              <a:rPr lang="en-US" sz="2400" dirty="0" err="1"/>
              <a:t>Nacional</a:t>
            </a:r>
            <a:r>
              <a:rPr lang="en-US" sz="2400" dirty="0"/>
              <a:t> de 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Pesquisas</a:t>
            </a:r>
            <a:r>
              <a:rPr lang="en-US" sz="2400" dirty="0" smtClean="0"/>
              <a:t> </a:t>
            </a:r>
            <a:r>
              <a:rPr lang="en-US" sz="2400" dirty="0"/>
              <a:t>da </a:t>
            </a:r>
            <a:r>
              <a:rPr lang="en-US" sz="2400" dirty="0" err="1"/>
              <a:t>Amazônia</a:t>
            </a:r>
            <a:r>
              <a:rPr lang="en-US" sz="2400" dirty="0"/>
              <a:t> </a:t>
            </a:r>
          </a:p>
        </p:txBody>
      </p:sp>
      <p:sp>
        <p:nvSpPr>
          <p:cNvPr id="27" name="Oval 26"/>
          <p:cNvSpPr/>
          <p:nvPr/>
        </p:nvSpPr>
        <p:spPr>
          <a:xfrm>
            <a:off x="5144576" y="2345808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44576" y="632447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44576" y="3375284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44576" y="4091692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44576" y="4733388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44576" y="293646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2664" y="1441457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02664" y="3453404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02664" y="192291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44576" y="5903902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44576" y="5476927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02664" y="2784317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664" y="2357156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44576" y="1429405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02664" y="5184613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02664" y="3963502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2664" y="6369689"/>
            <a:ext cx="275841" cy="28451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0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625600" y="928792"/>
            <a:ext cx="2046808" cy="601702"/>
            <a:chOff x="1625600" y="1138198"/>
            <a:chExt cx="2046808" cy="601702"/>
          </a:xfrm>
        </p:grpSpPr>
        <p:sp>
          <p:nvSpPr>
            <p:cNvPr id="23" name="Rounded Rectangle 22"/>
            <p:cNvSpPr/>
            <p:nvPr/>
          </p:nvSpPr>
          <p:spPr>
            <a:xfrm>
              <a:off x="1625600" y="1181100"/>
              <a:ext cx="2046808" cy="5588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63700" y="1138198"/>
              <a:ext cx="20087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Systematics</a:t>
              </a:r>
              <a:endParaRPr lang="en-US" sz="3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997700" y="2819618"/>
            <a:ext cx="2001769" cy="944844"/>
            <a:chOff x="6896100" y="2877856"/>
            <a:chExt cx="2001769" cy="944844"/>
          </a:xfrm>
        </p:grpSpPr>
        <p:sp>
          <p:nvSpPr>
            <p:cNvPr id="24" name="Rounded Rectangle 23"/>
            <p:cNvSpPr/>
            <p:nvPr/>
          </p:nvSpPr>
          <p:spPr>
            <a:xfrm>
              <a:off x="6896100" y="2877856"/>
              <a:ext cx="2001769" cy="94484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985000" y="2928656"/>
              <a:ext cx="1874769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dirty="0" smtClean="0"/>
                <a:t>Population</a:t>
              </a:r>
            </a:p>
            <a:p>
              <a:pPr>
                <a:lnSpc>
                  <a:spcPct val="80000"/>
                </a:lnSpc>
              </a:pPr>
              <a:r>
                <a:rPr lang="en-US" sz="3000" dirty="0" smtClean="0"/>
                <a:t>genetics</a:t>
              </a:r>
              <a:endParaRPr lang="en-US" sz="30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03800" y="762000"/>
            <a:ext cx="3974624" cy="935286"/>
            <a:chOff x="5003800" y="1041400"/>
            <a:chExt cx="3974624" cy="935286"/>
          </a:xfrm>
        </p:grpSpPr>
        <p:sp>
          <p:nvSpPr>
            <p:cNvPr id="22" name="Rounded Rectangle 21"/>
            <p:cNvSpPr/>
            <p:nvPr/>
          </p:nvSpPr>
          <p:spPr>
            <a:xfrm>
              <a:off x="5003800" y="1041400"/>
              <a:ext cx="3974624" cy="93528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6417" y="1079500"/>
              <a:ext cx="3856607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dirty="0" smtClean="0"/>
                <a:t>Historical biogeography</a:t>
              </a:r>
            </a:p>
            <a:p>
              <a:pPr>
                <a:lnSpc>
                  <a:spcPct val="80000"/>
                </a:lnSpc>
              </a:pPr>
              <a:r>
                <a:rPr lang="en-US" sz="3000" dirty="0" err="1" smtClean="0"/>
                <a:t>Phylogeography</a:t>
              </a:r>
              <a:endParaRPr lang="en-US" sz="3000" dirty="0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281984" y="5156250"/>
            <a:ext cx="3748770" cy="1396950"/>
          </a:xfrm>
          <a:prstGeom prst="roundRect">
            <a:avLst/>
          </a:prstGeom>
          <a:solidFill>
            <a:srgbClr val="E2B2F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5245487"/>
            <a:ext cx="3548154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Landscape ecology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Ecosystem function/</a:t>
            </a:r>
          </a:p>
          <a:p>
            <a:pPr>
              <a:lnSpc>
                <a:spcPct val="80000"/>
              </a:lnSpc>
            </a:pPr>
            <a:r>
              <a:rPr lang="en-US" sz="3000" dirty="0"/>
              <a:t>b</a:t>
            </a:r>
            <a:r>
              <a:rPr lang="en-US" sz="3000" dirty="0" smtClean="0"/>
              <a:t>iogeochemical flows</a:t>
            </a:r>
            <a:endParaRPr lang="en-US" sz="3000" dirty="0"/>
          </a:p>
        </p:txBody>
      </p:sp>
      <p:sp>
        <p:nvSpPr>
          <p:cNvPr id="25" name="Rounded Rectangle 24"/>
          <p:cNvSpPr/>
          <p:nvPr/>
        </p:nvSpPr>
        <p:spPr>
          <a:xfrm>
            <a:off x="116884" y="2602912"/>
            <a:ext cx="2877701" cy="1690909"/>
          </a:xfrm>
          <a:prstGeom prst="roundRect">
            <a:avLst/>
          </a:prstGeom>
          <a:solidFill>
            <a:srgbClr val="E2B2F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469" y="2645272"/>
            <a:ext cx="2677085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Paleogeography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Tectonics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Geochronology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Remote sensing</a:t>
            </a:r>
            <a:endParaRPr lang="en-US" sz="3000" dirty="0"/>
          </a:p>
        </p:txBody>
      </p:sp>
      <p:sp>
        <p:nvSpPr>
          <p:cNvPr id="27" name="Rounded Rectangle 26"/>
          <p:cNvSpPr/>
          <p:nvPr/>
        </p:nvSpPr>
        <p:spPr>
          <a:xfrm>
            <a:off x="4927600" y="5156250"/>
            <a:ext cx="3998351" cy="1304954"/>
          </a:xfrm>
          <a:prstGeom prst="roundRect">
            <a:avLst/>
          </a:prstGeom>
          <a:solidFill>
            <a:srgbClr val="E2B2F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44990" y="5207050"/>
            <a:ext cx="3781510" cy="1215717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Paleoclimatology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Palynology</a:t>
            </a:r>
            <a:endParaRPr lang="en-US" sz="3000" dirty="0"/>
          </a:p>
          <a:p>
            <a:pPr>
              <a:lnSpc>
                <a:spcPct val="80000"/>
              </a:lnSpc>
            </a:pPr>
            <a:r>
              <a:rPr lang="en-US" sz="3000" dirty="0" err="1" smtClean="0"/>
              <a:t>Paleoclimate</a:t>
            </a:r>
            <a:r>
              <a:rPr lang="en-US" sz="3000" dirty="0" smtClean="0"/>
              <a:t> modeling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884" y="-128250"/>
            <a:ext cx="6171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Integration across disciplines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131" y="2794000"/>
            <a:ext cx="2269597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Amazonian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    History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29745" y="1908672"/>
            <a:ext cx="766356" cy="74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824254" y="3937000"/>
            <a:ext cx="990600" cy="1028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129745" y="3292040"/>
            <a:ext cx="712972" cy="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39823" y="3292040"/>
            <a:ext cx="675031" cy="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129745" y="3937000"/>
            <a:ext cx="774699" cy="1028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124200" y="1908672"/>
            <a:ext cx="690654" cy="74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36700" y="1697286"/>
            <a:ext cx="457200" cy="626814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912100" y="1849686"/>
            <a:ext cx="190500" cy="800100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701800" y="4440486"/>
            <a:ext cx="0" cy="626814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52900" y="5707440"/>
            <a:ext cx="660400" cy="0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810500" y="3892796"/>
            <a:ext cx="444500" cy="1072904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152900" y="1173540"/>
            <a:ext cx="660400" cy="0"/>
          </a:xfrm>
          <a:prstGeom prst="straightConnector1">
            <a:avLst/>
          </a:prstGeom>
          <a:ln>
            <a:solidFill>
              <a:srgbClr val="A10F7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0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azon east of Santarem.2_10.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87"/>
            <a:ext cx="9556167" cy="6942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78" y="-106507"/>
            <a:ext cx="8251227" cy="1739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smtClean="0"/>
              <a:t>Reconstructing the history of the </a:t>
            </a:r>
          </a:p>
          <a:p>
            <a:pPr>
              <a:lnSpc>
                <a:spcPct val="80000"/>
              </a:lnSpc>
            </a:pPr>
            <a:r>
              <a:rPr lang="en-US" sz="4400" dirty="0" smtClean="0"/>
              <a:t>Amazonian biota and environment:</a:t>
            </a:r>
          </a:p>
          <a:p>
            <a:pPr>
              <a:lnSpc>
                <a:spcPct val="80000"/>
              </a:lnSpc>
            </a:pPr>
            <a:r>
              <a:rPr lang="en-US" sz="4400" dirty="0" smtClean="0"/>
              <a:t>some examples of integration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907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zonian areas of endemism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1" y="1053112"/>
            <a:ext cx="8854489" cy="567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4" y="10720"/>
            <a:ext cx="768772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rgbClr val="0000FF"/>
                </a:solidFill>
              </a:rPr>
              <a:t>Integrating phylogenetic history and </a:t>
            </a:r>
          </a:p>
          <a:p>
            <a:pPr>
              <a:lnSpc>
                <a:spcPct val="70000"/>
              </a:lnSpc>
            </a:pPr>
            <a:r>
              <a:rPr lang="en-US" sz="4000" dirty="0" smtClean="0">
                <a:solidFill>
                  <a:srgbClr val="0000FF"/>
                </a:solidFill>
              </a:rPr>
              <a:t>paleogeography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6896" y="1291161"/>
            <a:ext cx="2089860" cy="1433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KEY TARGET TAXA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  birds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  primates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  butterflies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  vascular plants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816600" y="6108700"/>
            <a:ext cx="33980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Areas of endemism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946896" y="2705094"/>
            <a:ext cx="2021106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FINE TAXONOMIC 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 SCALE</a:t>
            </a:r>
          </a:p>
        </p:txBody>
      </p:sp>
      <p:sp>
        <p:nvSpPr>
          <p:cNvPr id="9" name="Oval 8"/>
          <p:cNvSpPr/>
          <p:nvPr/>
        </p:nvSpPr>
        <p:spPr>
          <a:xfrm>
            <a:off x="6781796" y="3296156"/>
            <a:ext cx="1651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796" y="2806694"/>
            <a:ext cx="1651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796" y="1372366"/>
            <a:ext cx="1651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46896" y="3187690"/>
            <a:ext cx="161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NEXT-</a:t>
            </a:r>
            <a:r>
              <a:rPr lang="en-US" dirty="0" smtClean="0">
                <a:solidFill>
                  <a:srgbClr val="FF0000"/>
                </a:solidFill>
              </a:rPr>
              <a:t>GEN SEQ.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90265" y="584970"/>
            <a:ext cx="1651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64193" y="489661"/>
            <a:ext cx="2087981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QUANTITATIVE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DISTRIBUTION &amp;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ENDEMISM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19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6134100"/>
            <a:ext cx="21152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9pPr>
          </a:lstStyle>
          <a:p>
            <a:r>
              <a:rPr lang="en-US" sz="2000" dirty="0" err="1">
                <a:latin typeface="Arial" charset="0"/>
              </a:rPr>
              <a:t>Ribas</a:t>
            </a:r>
            <a:r>
              <a:rPr lang="en-US" sz="2000" dirty="0">
                <a:latin typeface="Arial" charset="0"/>
              </a:rPr>
              <a:t> et al. </a:t>
            </a:r>
            <a:r>
              <a:rPr lang="en-US" sz="2000" i="1" dirty="0" smtClean="0">
                <a:latin typeface="Arial" charset="0"/>
              </a:rPr>
              <a:t>PRS</a:t>
            </a:r>
            <a:endParaRPr lang="en-US" sz="2000" i="1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 2012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8126" y="-95738"/>
            <a:ext cx="6318250" cy="6837363"/>
            <a:chOff x="2693988" y="-76200"/>
            <a:chExt cx="6292850" cy="6837363"/>
          </a:xfrm>
        </p:grpSpPr>
        <p:pic>
          <p:nvPicPr>
            <p:cNvPr id="56323" name="Picture 2" descr="Amazon Pophia model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988" y="128588"/>
              <a:ext cx="6292850" cy="663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4" name="TextBox 4"/>
            <p:cNvSpPr txBox="1">
              <a:spLocks noChangeArrowheads="1"/>
            </p:cNvSpPr>
            <p:nvPr/>
          </p:nvSpPr>
          <p:spPr bwMode="auto">
            <a:xfrm>
              <a:off x="6340475" y="-76200"/>
              <a:ext cx="12747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</a:rPr>
                <a:t>2.7-2.0 Myr</a:t>
              </a:r>
            </a:p>
          </p:txBody>
        </p:sp>
        <p:sp>
          <p:nvSpPr>
            <p:cNvPr id="56325" name="TextBox 5"/>
            <p:cNvSpPr txBox="1">
              <a:spLocks noChangeArrowheads="1"/>
            </p:cNvSpPr>
            <p:nvPr/>
          </p:nvSpPr>
          <p:spPr bwMode="auto">
            <a:xfrm>
              <a:off x="4135438" y="-76200"/>
              <a:ext cx="12747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</a:rPr>
                <a:t>3.0-2.7 </a:t>
              </a:r>
              <a:r>
                <a:rPr lang="en-US" dirty="0" err="1">
                  <a:latin typeface="Arial" charset="0"/>
                </a:rPr>
                <a:t>Myr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56326" name="TextBox 6"/>
            <p:cNvSpPr txBox="1">
              <a:spLocks noChangeArrowheads="1"/>
            </p:cNvSpPr>
            <p:nvPr/>
          </p:nvSpPr>
          <p:spPr bwMode="auto">
            <a:xfrm>
              <a:off x="3683000" y="2284413"/>
              <a:ext cx="12731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 charset="0"/>
                </a:rPr>
                <a:t>2.0-2.1 </a:t>
              </a:r>
              <a:r>
                <a:rPr lang="en-US" dirty="0" err="1">
                  <a:latin typeface="Arial" charset="0"/>
                </a:rPr>
                <a:t>Myr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56327" name="TextBox 7"/>
            <p:cNvSpPr txBox="1">
              <a:spLocks noChangeArrowheads="1"/>
            </p:cNvSpPr>
            <p:nvPr/>
          </p:nvSpPr>
          <p:spPr bwMode="auto">
            <a:xfrm>
              <a:off x="7472363" y="2284413"/>
              <a:ext cx="12747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</a:rPr>
                <a:t>1.3-0.8 Myr</a:t>
              </a:r>
            </a:p>
          </p:txBody>
        </p:sp>
        <p:sp>
          <p:nvSpPr>
            <p:cNvPr id="56328" name="TextBox 8"/>
            <p:cNvSpPr txBox="1">
              <a:spLocks noChangeArrowheads="1"/>
            </p:cNvSpPr>
            <p:nvPr/>
          </p:nvSpPr>
          <p:spPr bwMode="auto">
            <a:xfrm>
              <a:off x="4319588" y="4656138"/>
              <a:ext cx="12747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</a:rPr>
                <a:t>1.0-0.7 Myr</a:t>
              </a:r>
            </a:p>
          </p:txBody>
        </p:sp>
        <p:sp>
          <p:nvSpPr>
            <p:cNvPr id="56329" name="TextBox 9"/>
            <p:cNvSpPr txBox="1">
              <a:spLocks noChangeArrowheads="1"/>
            </p:cNvSpPr>
            <p:nvPr/>
          </p:nvSpPr>
          <p:spPr bwMode="auto">
            <a:xfrm>
              <a:off x="7477125" y="4656138"/>
              <a:ext cx="12747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heMix 5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</a:rPr>
                <a:t>0.8-0.3 Myr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852615" y="128588"/>
            <a:ext cx="293077" cy="291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1" name="TextBox 1"/>
          <p:cNvSpPr txBox="1">
            <a:spLocks noChangeArrowheads="1"/>
          </p:cNvSpPr>
          <p:nvPr/>
        </p:nvSpPr>
        <p:spPr bwMode="auto">
          <a:xfrm>
            <a:off x="-43107" y="0"/>
            <a:ext cx="3302006" cy="14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Mix 5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600" dirty="0" err="1">
                <a:solidFill>
                  <a:srgbClr val="0000FF"/>
                </a:solidFill>
                <a:latin typeface="+mj-lt"/>
              </a:rPr>
              <a:t>Paleogeographic</a:t>
            </a:r>
            <a:r>
              <a:rPr lang="en-US" sz="3600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0000FF"/>
                </a:solidFill>
                <a:latin typeface="+mj-lt"/>
              </a:rPr>
              <a:t>model based on</a:t>
            </a:r>
          </a:p>
          <a:p>
            <a:pPr>
              <a:lnSpc>
                <a:spcPct val="80000"/>
              </a:lnSpc>
            </a:pPr>
            <a:r>
              <a:rPr lang="en-US" sz="3600" i="1" dirty="0" err="1">
                <a:solidFill>
                  <a:srgbClr val="0000FF"/>
                </a:solidFill>
                <a:latin typeface="+mj-lt"/>
              </a:rPr>
              <a:t>Psophia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Picture 3" descr="Manaus Market37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36982"/>
            <a:ext cx="2656741" cy="1992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" y="4178300"/>
            <a:ext cx="147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Testable: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200" y="4610100"/>
            <a:ext cx="210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by other taxa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30200" y="5143500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by geology</a:t>
            </a:r>
            <a:endParaRPr lang="en-US" sz="2800" dirty="0"/>
          </a:p>
        </p:txBody>
      </p:sp>
      <p:sp>
        <p:nvSpPr>
          <p:cNvPr id="17" name="Oval 16"/>
          <p:cNvSpPr/>
          <p:nvPr/>
        </p:nvSpPr>
        <p:spPr>
          <a:xfrm>
            <a:off x="177800" y="4833692"/>
            <a:ext cx="1651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0500" y="5379792"/>
            <a:ext cx="1651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thCentralSoAm_150arcsec_dinf-slope_noNaN_perc_good_stret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55032"/>
            <a:ext cx="9144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0126" y="108570"/>
            <a:ext cx="3276600" cy="71711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SRTM</a:t>
            </a:r>
          </a:p>
          <a:p>
            <a:pPr>
              <a:lnSpc>
                <a:spcPct val="7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% slope at 5 km scale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GPMC Nov 20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K&amp;C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K&amp;C templat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18FF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9" charset="0"/>
            <a:ea typeface="ヒラギノ明朝 ProN W3" pitchFamily="-109" charset="-128"/>
            <a:cs typeface="ヒラギノ明朝 ProN W3" pitchFamily="-109" charset="-128"/>
            <a:sym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18FF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9" charset="0"/>
            <a:ea typeface="ヒラギノ明朝 ProN W3" pitchFamily="-109" charset="-128"/>
            <a:cs typeface="ヒラギノ明朝 ProN W3" pitchFamily="-109" charset="-128"/>
            <a:sym typeface="Times New Roman" pitchFamily="-109" charset="0"/>
          </a:defRPr>
        </a:defPPr>
      </a:lstStyle>
    </a:lnDef>
  </a:objectDefaults>
  <a:extraClrSchemeLst>
    <a:extraClrScheme>
      <a:clrScheme name="K&amp;C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K&amp;C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K&amp;C template">
      <a:majorFont>
        <a:latin typeface="Arial"/>
        <a:ea typeface="ヒラギノ角ゴ ProN W6"/>
        <a:cs typeface=""/>
      </a:majorFont>
      <a:minorFont>
        <a:latin typeface="Arial"/>
        <a:ea typeface="ヒラギノ角ゴ ProN W6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&amp;C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4520</TotalTime>
  <Words>952</Words>
  <Application>Microsoft Office PowerPoint</Application>
  <PresentationFormat>On-screen Show (4:3)</PresentationFormat>
  <Paragraphs>229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Default Theme</vt:lpstr>
      <vt:lpstr>3_K&amp;C template</vt:lpstr>
      <vt:lpstr>1_Default Design</vt:lpstr>
      <vt:lpstr>1_K&amp;C template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L-band SAR Sensitivity to Vegetation Structure and Inundation</vt:lpstr>
      <vt:lpstr>PowerPoint Presentation</vt:lpstr>
      <vt:lpstr>PowerPoint Presentation</vt:lpstr>
      <vt:lpstr>PowerPoint Presentation</vt:lpstr>
      <vt:lpstr>JAXA ALOS Kyoto and Carbon Initiative</vt:lpstr>
      <vt:lpstr>SCANSAR mosaic 2007</vt:lpstr>
      <vt:lpstr>PowerPoint Presentation</vt:lpstr>
      <vt:lpstr>PowerPoint Presentation</vt:lpstr>
      <vt:lpstr>PowerPoint Presentation</vt:lpstr>
      <vt:lpstr>PowerPoint Presentation</vt:lpstr>
      <vt:lpstr>Extra Charts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Cracraft</dc:creator>
  <cp:lastModifiedBy>Kyle</cp:lastModifiedBy>
  <cp:revision>117</cp:revision>
  <dcterms:created xsi:type="dcterms:W3CDTF">2013-02-09T16:13:59Z</dcterms:created>
  <dcterms:modified xsi:type="dcterms:W3CDTF">2014-05-08T11:41:13Z</dcterms:modified>
</cp:coreProperties>
</file>