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Default Extension="emf" ContentType="image/x-emf"/>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tiff" ContentType="image/tiff"/>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26" r:id="rId2"/>
    <p:sldId id="360" r:id="rId3"/>
    <p:sldId id="376" r:id="rId4"/>
    <p:sldId id="272" r:id="rId5"/>
    <p:sldId id="344" r:id="rId6"/>
    <p:sldId id="361" r:id="rId7"/>
    <p:sldId id="314" r:id="rId8"/>
    <p:sldId id="369" r:id="rId9"/>
    <p:sldId id="313" r:id="rId10"/>
    <p:sldId id="363" r:id="rId11"/>
    <p:sldId id="318" r:id="rId12"/>
    <p:sldId id="382" r:id="rId13"/>
    <p:sldId id="379" r:id="rId14"/>
    <p:sldId id="380" r:id="rId15"/>
    <p:sldId id="381" r:id="rId16"/>
    <p:sldId id="389" r:id="rId17"/>
    <p:sldId id="367" r:id="rId18"/>
    <p:sldId id="371" r:id="rId19"/>
    <p:sldId id="320" r:id="rId20"/>
    <p:sldId id="383" r:id="rId21"/>
    <p:sldId id="384" r:id="rId22"/>
    <p:sldId id="374" r:id="rId23"/>
    <p:sldId id="372" r:id="rId24"/>
    <p:sldId id="385" r:id="rId25"/>
    <p:sldId id="386" r:id="rId26"/>
    <p:sldId id="373" r:id="rId27"/>
    <p:sldId id="388" r:id="rId28"/>
    <p:sldId id="350" r:id="rId29"/>
    <p:sldId id="349" r:id="rId30"/>
    <p:sldId id="351" r:id="rId31"/>
    <p:sldId id="359" r:id="rId32"/>
    <p:sldId id="302" r:id="rId33"/>
    <p:sldId id="323" r:id="rId34"/>
    <p:sldId id="352" r:id="rId35"/>
    <p:sldId id="296" r:id="rId36"/>
    <p:sldId id="365" r:id="rId37"/>
    <p:sldId id="387" r:id="rId38"/>
    <p:sldId id="377" r:id="rId39"/>
    <p:sldId id="378" r:id="rId40"/>
    <p:sldId id="355" r:id="rId41"/>
    <p:sldId id="345"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4C28"/>
    <a:srgbClr val="326311"/>
    <a:srgbClr val="216309"/>
    <a:srgbClr val="276F13"/>
    <a:srgbClr val="003300"/>
    <a:srgbClr val="0E5220"/>
    <a:srgbClr val="14762E"/>
    <a:srgbClr val="0630B6"/>
    <a:srgbClr val="99FF33"/>
    <a:srgbClr val="9DD06A"/>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6487" autoAdjust="0"/>
    <p:restoredTop sz="89350" autoAdjust="0"/>
  </p:normalViewPr>
  <p:slideViewPr>
    <p:cSldViewPr>
      <p:cViewPr varScale="1">
        <p:scale>
          <a:sx n="64" d="100"/>
          <a:sy n="64" d="100"/>
        </p:scale>
        <p:origin x="-1338" y="-10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333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C:\VALIDATION_DATA\NPP_VALIDATION\AMF_DATA.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sz="1400"/>
              <a:t>CASA Wetlands and</a:t>
            </a:r>
            <a:r>
              <a:rPr lang="en-US" sz="1400" baseline="0"/>
              <a:t> Mountains NPP Estimate vs. AmeriFlux eddy flux tower NPP measurements (n = 1014)</a:t>
            </a:r>
            <a:endParaRPr lang="en-US" sz="1400"/>
          </a:p>
        </c:rich>
      </c:tx>
      <c:layout/>
    </c:title>
    <c:plotArea>
      <c:layout/>
      <c:scatterChart>
        <c:scatterStyle val="lineMarker"/>
        <c:ser>
          <c:idx val="0"/>
          <c:order val="0"/>
          <c:tx>
            <c:v>Y</c:v>
          </c:tx>
          <c:spPr>
            <a:ln w="28575">
              <a:noFill/>
            </a:ln>
          </c:spPr>
          <c:marker>
            <c:symbol val="x"/>
            <c:size val="7"/>
            <c:spPr>
              <a:ln>
                <a:solidFill>
                  <a:schemeClr val="tx1"/>
                </a:solidFill>
              </a:ln>
            </c:spPr>
          </c:marker>
          <c:trendline>
            <c:trendlineType val="linear"/>
            <c:dispRSqr val="1"/>
            <c:trendlineLbl>
              <c:layout>
                <c:manualLayout>
                  <c:x val="5.3390773797254397E-2"/>
                  <c:y val="0.31186582048714417"/>
                </c:manualLayout>
              </c:layout>
              <c:numFmt formatCode="General" sourceLinked="0"/>
            </c:trendlineLbl>
          </c:trendline>
          <c:trendline>
            <c:trendlineType val="linear"/>
            <c:dispEq val="1"/>
            <c:trendlineLbl>
              <c:layout>
                <c:manualLayout>
                  <c:x val="5.3914334006678513E-2"/>
                  <c:y val="0.27214949955871987"/>
                </c:manualLayout>
              </c:layout>
              <c:numFmt formatCode="General" sourceLinked="0"/>
            </c:trendlineLbl>
          </c:trendline>
          <c:xVal>
            <c:numRef>
              <c:f>'COR-40% vs SP'!$B$2:$B$1015</c:f>
              <c:numCache>
                <c:formatCode>General</c:formatCode>
                <c:ptCount val="1014"/>
                <c:pt idx="0">
                  <c:v>43.918898999999996</c:v>
                </c:pt>
                <c:pt idx="1">
                  <c:v>7.37615</c:v>
                </c:pt>
                <c:pt idx="2">
                  <c:v>19.963698999999977</c:v>
                </c:pt>
                <c:pt idx="3">
                  <c:v>34.970500000000001</c:v>
                </c:pt>
                <c:pt idx="4">
                  <c:v>54.194900000000011</c:v>
                </c:pt>
                <c:pt idx="5">
                  <c:v>50.514597999999999</c:v>
                </c:pt>
                <c:pt idx="6">
                  <c:v>44.702800000000003</c:v>
                </c:pt>
                <c:pt idx="7">
                  <c:v>41.602600000000002</c:v>
                </c:pt>
                <c:pt idx="8">
                  <c:v>33.881998999999993</c:v>
                </c:pt>
                <c:pt idx="9">
                  <c:v>29.43519899999999</c:v>
                </c:pt>
                <c:pt idx="10">
                  <c:v>10.182299</c:v>
                </c:pt>
                <c:pt idx="11">
                  <c:v>6.2047099999999986</c:v>
                </c:pt>
                <c:pt idx="12">
                  <c:v>35.582800999999996</c:v>
                </c:pt>
                <c:pt idx="13">
                  <c:v>5.65137</c:v>
                </c:pt>
                <c:pt idx="14">
                  <c:v>17.779599999999977</c:v>
                </c:pt>
                <c:pt idx="15">
                  <c:v>18.926699999999983</c:v>
                </c:pt>
                <c:pt idx="16">
                  <c:v>34.621299</c:v>
                </c:pt>
                <c:pt idx="17">
                  <c:v>39.839500000000001</c:v>
                </c:pt>
                <c:pt idx="18">
                  <c:v>41.761600000000001</c:v>
                </c:pt>
                <c:pt idx="19">
                  <c:v>35.116199000000002</c:v>
                </c:pt>
                <c:pt idx="20">
                  <c:v>27.660399999999992</c:v>
                </c:pt>
                <c:pt idx="21">
                  <c:v>22.999499999999983</c:v>
                </c:pt>
                <c:pt idx="22">
                  <c:v>9.048</c:v>
                </c:pt>
                <c:pt idx="23">
                  <c:v>5.0478899999999962</c:v>
                </c:pt>
                <c:pt idx="24">
                  <c:v>20.112300000000001</c:v>
                </c:pt>
                <c:pt idx="25">
                  <c:v>5.5103590000000002</c:v>
                </c:pt>
                <c:pt idx="26">
                  <c:v>9.4503800000000027</c:v>
                </c:pt>
                <c:pt idx="27">
                  <c:v>26.873698999999988</c:v>
                </c:pt>
                <c:pt idx="28">
                  <c:v>49.474898999999994</c:v>
                </c:pt>
                <c:pt idx="29">
                  <c:v>38.387000999999991</c:v>
                </c:pt>
                <c:pt idx="30">
                  <c:v>41.053501000000004</c:v>
                </c:pt>
                <c:pt idx="31">
                  <c:v>34.333999000000006</c:v>
                </c:pt>
                <c:pt idx="32">
                  <c:v>24.593</c:v>
                </c:pt>
                <c:pt idx="33">
                  <c:v>12.7256</c:v>
                </c:pt>
                <c:pt idx="34">
                  <c:v>9.1105800000000006</c:v>
                </c:pt>
                <c:pt idx="35">
                  <c:v>0.77930900000000025</c:v>
                </c:pt>
                <c:pt idx="36">
                  <c:v>23.67760000000002</c:v>
                </c:pt>
                <c:pt idx="37">
                  <c:v>4.2298790000000004</c:v>
                </c:pt>
                <c:pt idx="38">
                  <c:v>8.8777700000000035</c:v>
                </c:pt>
                <c:pt idx="39">
                  <c:v>5.9056700000000024</c:v>
                </c:pt>
                <c:pt idx="40">
                  <c:v>42.421699000000004</c:v>
                </c:pt>
                <c:pt idx="41">
                  <c:v>38.431701000000004</c:v>
                </c:pt>
                <c:pt idx="42">
                  <c:v>40.917899999999996</c:v>
                </c:pt>
                <c:pt idx="43">
                  <c:v>41.406200000000005</c:v>
                </c:pt>
                <c:pt idx="44">
                  <c:v>25.557199000000001</c:v>
                </c:pt>
                <c:pt idx="45">
                  <c:v>17.496598999999989</c:v>
                </c:pt>
                <c:pt idx="46">
                  <c:v>3.1623390000000002</c:v>
                </c:pt>
                <c:pt idx="47">
                  <c:v>1.03803</c:v>
                </c:pt>
                <c:pt idx="48">
                  <c:v>29.24449899999999</c:v>
                </c:pt>
                <c:pt idx="49">
                  <c:v>0.72700100000000034</c:v>
                </c:pt>
                <c:pt idx="50">
                  <c:v>20.7241</c:v>
                </c:pt>
                <c:pt idx="51">
                  <c:v>32.819399999999995</c:v>
                </c:pt>
                <c:pt idx="52">
                  <c:v>33.550097999999998</c:v>
                </c:pt>
                <c:pt idx="53">
                  <c:v>37.101299000000004</c:v>
                </c:pt>
                <c:pt idx="54">
                  <c:v>39.209201</c:v>
                </c:pt>
                <c:pt idx="55">
                  <c:v>32.679401000000006</c:v>
                </c:pt>
                <c:pt idx="56">
                  <c:v>28.151199000000005</c:v>
                </c:pt>
                <c:pt idx="57">
                  <c:v>26.1067</c:v>
                </c:pt>
                <c:pt idx="58">
                  <c:v>6.8676599999999963</c:v>
                </c:pt>
                <c:pt idx="59">
                  <c:v>1.3796899999999999</c:v>
                </c:pt>
                <c:pt idx="60">
                  <c:v>20.935299999999984</c:v>
                </c:pt>
                <c:pt idx="61">
                  <c:v>3.3560999999999983</c:v>
                </c:pt>
                <c:pt idx="62">
                  <c:v>10.611599</c:v>
                </c:pt>
                <c:pt idx="63">
                  <c:v>12.521499</c:v>
                </c:pt>
                <c:pt idx="64">
                  <c:v>38.483897999999996</c:v>
                </c:pt>
                <c:pt idx="65">
                  <c:v>56.821998000000001</c:v>
                </c:pt>
                <c:pt idx="66">
                  <c:v>42.8581</c:v>
                </c:pt>
                <c:pt idx="67">
                  <c:v>36.328300000000013</c:v>
                </c:pt>
                <c:pt idx="68">
                  <c:v>22.430399999999988</c:v>
                </c:pt>
                <c:pt idx="69">
                  <c:v>14.5816</c:v>
                </c:pt>
                <c:pt idx="70">
                  <c:v>6.6221289999999957</c:v>
                </c:pt>
                <c:pt idx="71">
                  <c:v>2.20546</c:v>
                </c:pt>
                <c:pt idx="72">
                  <c:v>16.7714</c:v>
                </c:pt>
                <c:pt idx="73">
                  <c:v>6.9123700000000001</c:v>
                </c:pt>
                <c:pt idx="74">
                  <c:v>0.93551799999999963</c:v>
                </c:pt>
                <c:pt idx="75">
                  <c:v>14.85540000000001</c:v>
                </c:pt>
                <c:pt idx="76">
                  <c:v>51.788101000000012</c:v>
                </c:pt>
                <c:pt idx="77">
                  <c:v>36.876998</c:v>
                </c:pt>
                <c:pt idx="78">
                  <c:v>44.387297999999973</c:v>
                </c:pt>
                <c:pt idx="79">
                  <c:v>36.618400000000001</c:v>
                </c:pt>
                <c:pt idx="80">
                  <c:v>24.584099999999992</c:v>
                </c:pt>
                <c:pt idx="81">
                  <c:v>11.709099</c:v>
                </c:pt>
                <c:pt idx="82">
                  <c:v>4.129158999999996</c:v>
                </c:pt>
                <c:pt idx="83">
                  <c:v>1.7625289999999998</c:v>
                </c:pt>
                <c:pt idx="84">
                  <c:v>23.534199999999988</c:v>
                </c:pt>
                <c:pt idx="85">
                  <c:v>26.850999000000019</c:v>
                </c:pt>
                <c:pt idx="86">
                  <c:v>25.180499999999977</c:v>
                </c:pt>
                <c:pt idx="87">
                  <c:v>23.934200000000001</c:v>
                </c:pt>
                <c:pt idx="88">
                  <c:v>20.467099999999977</c:v>
                </c:pt>
                <c:pt idx="89">
                  <c:v>15.229900000000001</c:v>
                </c:pt>
                <c:pt idx="90">
                  <c:v>10.119899</c:v>
                </c:pt>
                <c:pt idx="91">
                  <c:v>7.4161200000000003</c:v>
                </c:pt>
                <c:pt idx="92">
                  <c:v>3.4052989999999976</c:v>
                </c:pt>
                <c:pt idx="93">
                  <c:v>9.1751800000000028</c:v>
                </c:pt>
                <c:pt idx="94">
                  <c:v>3.7705390000000012</c:v>
                </c:pt>
                <c:pt idx="95">
                  <c:v>9.3306300000000046</c:v>
                </c:pt>
                <c:pt idx="96">
                  <c:v>15.212200000000001</c:v>
                </c:pt>
                <c:pt idx="97">
                  <c:v>26.432698999999989</c:v>
                </c:pt>
                <c:pt idx="98">
                  <c:v>22.809099</c:v>
                </c:pt>
                <c:pt idx="99">
                  <c:v>22.34519899999999</c:v>
                </c:pt>
                <c:pt idx="100">
                  <c:v>19.98699899999999</c:v>
                </c:pt>
                <c:pt idx="101">
                  <c:v>14.9123</c:v>
                </c:pt>
                <c:pt idx="102">
                  <c:v>6.7590890000000003</c:v>
                </c:pt>
                <c:pt idx="103">
                  <c:v>3.2203500000000012</c:v>
                </c:pt>
                <c:pt idx="104">
                  <c:v>1.4138999999999977</c:v>
                </c:pt>
                <c:pt idx="105">
                  <c:v>7.2025389999999962</c:v>
                </c:pt>
                <c:pt idx="106">
                  <c:v>2.4631290000000012</c:v>
                </c:pt>
                <c:pt idx="107">
                  <c:v>6.7904499999999999</c:v>
                </c:pt>
                <c:pt idx="108">
                  <c:v>8.9792200000000015</c:v>
                </c:pt>
                <c:pt idx="109">
                  <c:v>18.12199900000001</c:v>
                </c:pt>
                <c:pt idx="110">
                  <c:v>21.6187</c:v>
                </c:pt>
                <c:pt idx="111">
                  <c:v>23.006699999999988</c:v>
                </c:pt>
                <c:pt idx="112">
                  <c:v>17.2502</c:v>
                </c:pt>
                <c:pt idx="113">
                  <c:v>13.0677</c:v>
                </c:pt>
                <c:pt idx="114">
                  <c:v>6.4125389999999962</c:v>
                </c:pt>
                <c:pt idx="115">
                  <c:v>1.2338599999999993</c:v>
                </c:pt>
                <c:pt idx="116">
                  <c:v>0.93453900000000001</c:v>
                </c:pt>
                <c:pt idx="117">
                  <c:v>11.992500000000005</c:v>
                </c:pt>
                <c:pt idx="118">
                  <c:v>2.0838200000000002</c:v>
                </c:pt>
                <c:pt idx="119">
                  <c:v>15.244399999999999</c:v>
                </c:pt>
                <c:pt idx="120">
                  <c:v>13.241998999999998</c:v>
                </c:pt>
                <c:pt idx="121">
                  <c:v>18.459298999999991</c:v>
                </c:pt>
                <c:pt idx="122">
                  <c:v>21.561699999999977</c:v>
                </c:pt>
                <c:pt idx="123">
                  <c:v>22.366099999999992</c:v>
                </c:pt>
                <c:pt idx="124">
                  <c:v>18.995198999999989</c:v>
                </c:pt>
                <c:pt idx="125">
                  <c:v>15.466199000000005</c:v>
                </c:pt>
                <c:pt idx="126">
                  <c:v>11.420599000000005</c:v>
                </c:pt>
                <c:pt idx="127">
                  <c:v>3.1925999999999997</c:v>
                </c:pt>
                <c:pt idx="128">
                  <c:v>1.2965789999999999</c:v>
                </c:pt>
                <c:pt idx="129">
                  <c:v>6.7082200000000025</c:v>
                </c:pt>
                <c:pt idx="130">
                  <c:v>3.8971089999999977</c:v>
                </c:pt>
                <c:pt idx="131">
                  <c:v>13.025400000000005</c:v>
                </c:pt>
                <c:pt idx="132">
                  <c:v>15.954899000000005</c:v>
                </c:pt>
                <c:pt idx="133">
                  <c:v>26.763598999999989</c:v>
                </c:pt>
                <c:pt idx="134">
                  <c:v>20.245898999999991</c:v>
                </c:pt>
                <c:pt idx="135">
                  <c:v>22.849699999999977</c:v>
                </c:pt>
                <c:pt idx="136">
                  <c:v>19.88019899999999</c:v>
                </c:pt>
                <c:pt idx="137">
                  <c:v>12.919500000000005</c:v>
                </c:pt>
                <c:pt idx="138">
                  <c:v>4.8251599999999959</c:v>
                </c:pt>
                <c:pt idx="139">
                  <c:v>1.8188789999999999</c:v>
                </c:pt>
                <c:pt idx="140">
                  <c:v>0.84806100000000029</c:v>
                </c:pt>
                <c:pt idx="141">
                  <c:v>5.0470799999999985</c:v>
                </c:pt>
                <c:pt idx="142">
                  <c:v>2.2463200000000012</c:v>
                </c:pt>
                <c:pt idx="143">
                  <c:v>2.0338689999999988</c:v>
                </c:pt>
                <c:pt idx="144">
                  <c:v>9.3901590000000006</c:v>
                </c:pt>
                <c:pt idx="145">
                  <c:v>15.312899000000005</c:v>
                </c:pt>
                <c:pt idx="146">
                  <c:v>18.509398999999988</c:v>
                </c:pt>
                <c:pt idx="147">
                  <c:v>23.009198999999999</c:v>
                </c:pt>
                <c:pt idx="148">
                  <c:v>17.894899000000009</c:v>
                </c:pt>
                <c:pt idx="149">
                  <c:v>10.898200000000001</c:v>
                </c:pt>
                <c:pt idx="150">
                  <c:v>3.6317300000000001</c:v>
                </c:pt>
                <c:pt idx="151">
                  <c:v>1.2544899999999999</c:v>
                </c:pt>
                <c:pt idx="152">
                  <c:v>0.92347000000000001</c:v>
                </c:pt>
                <c:pt idx="153">
                  <c:v>6.1662990000000004</c:v>
                </c:pt>
                <c:pt idx="154">
                  <c:v>2.5151699999999977</c:v>
                </c:pt>
                <c:pt idx="155">
                  <c:v>10.155200000000002</c:v>
                </c:pt>
                <c:pt idx="156">
                  <c:v>17.598599999999983</c:v>
                </c:pt>
                <c:pt idx="157">
                  <c:v>16.20829899999999</c:v>
                </c:pt>
                <c:pt idx="158">
                  <c:v>20.63890000000001</c:v>
                </c:pt>
                <c:pt idx="159">
                  <c:v>22.792399999999983</c:v>
                </c:pt>
                <c:pt idx="160">
                  <c:v>19.639099000000019</c:v>
                </c:pt>
                <c:pt idx="161">
                  <c:v>12.570899000000002</c:v>
                </c:pt>
                <c:pt idx="162">
                  <c:v>5.8354400000000002</c:v>
                </c:pt>
                <c:pt idx="163">
                  <c:v>2.1680200000000012</c:v>
                </c:pt>
                <c:pt idx="164">
                  <c:v>0.51103900000000002</c:v>
                </c:pt>
                <c:pt idx="165">
                  <c:v>33.677200000000006</c:v>
                </c:pt>
                <c:pt idx="166">
                  <c:v>7.654549999999996</c:v>
                </c:pt>
                <c:pt idx="167">
                  <c:v>17.615200000000005</c:v>
                </c:pt>
                <c:pt idx="168">
                  <c:v>40.701099000000006</c:v>
                </c:pt>
                <c:pt idx="169">
                  <c:v>61.501701000000004</c:v>
                </c:pt>
                <c:pt idx="170">
                  <c:v>94.482696000000004</c:v>
                </c:pt>
                <c:pt idx="171">
                  <c:v>60.050097999999998</c:v>
                </c:pt>
                <c:pt idx="172">
                  <c:v>46.206798000000013</c:v>
                </c:pt>
                <c:pt idx="173">
                  <c:v>48.606399000000003</c:v>
                </c:pt>
                <c:pt idx="174">
                  <c:v>22.115499</c:v>
                </c:pt>
                <c:pt idx="175">
                  <c:v>5.0549299999999961</c:v>
                </c:pt>
                <c:pt idx="176">
                  <c:v>2.9842200000000001</c:v>
                </c:pt>
                <c:pt idx="177">
                  <c:v>38.100101000000002</c:v>
                </c:pt>
                <c:pt idx="178">
                  <c:v>8.5518590000000003</c:v>
                </c:pt>
                <c:pt idx="179">
                  <c:v>21.761099999999988</c:v>
                </c:pt>
                <c:pt idx="180">
                  <c:v>35.602100000000021</c:v>
                </c:pt>
                <c:pt idx="181">
                  <c:v>70.533996000000002</c:v>
                </c:pt>
                <c:pt idx="182">
                  <c:v>88.445198000000005</c:v>
                </c:pt>
                <c:pt idx="183">
                  <c:v>85.665900999999948</c:v>
                </c:pt>
                <c:pt idx="184">
                  <c:v>54.201198000000012</c:v>
                </c:pt>
                <c:pt idx="185">
                  <c:v>36.379798000000001</c:v>
                </c:pt>
                <c:pt idx="186">
                  <c:v>24.2194</c:v>
                </c:pt>
                <c:pt idx="187">
                  <c:v>9.1729890000000047</c:v>
                </c:pt>
                <c:pt idx="188">
                  <c:v>1.0376099999999995</c:v>
                </c:pt>
                <c:pt idx="189">
                  <c:v>22.357799</c:v>
                </c:pt>
                <c:pt idx="190">
                  <c:v>1.8764100000000001</c:v>
                </c:pt>
                <c:pt idx="191">
                  <c:v>3.5067200000000001</c:v>
                </c:pt>
                <c:pt idx="192">
                  <c:v>25.947499999999984</c:v>
                </c:pt>
                <c:pt idx="193">
                  <c:v>61.477297999999998</c:v>
                </c:pt>
                <c:pt idx="194">
                  <c:v>98.222197999999949</c:v>
                </c:pt>
                <c:pt idx="195">
                  <c:v>59.826800999999996</c:v>
                </c:pt>
                <c:pt idx="196">
                  <c:v>46.726100000000024</c:v>
                </c:pt>
                <c:pt idx="197">
                  <c:v>44.998199000000021</c:v>
                </c:pt>
                <c:pt idx="198">
                  <c:v>16.397300000000001</c:v>
                </c:pt>
                <c:pt idx="199">
                  <c:v>4.7714300000000014</c:v>
                </c:pt>
                <c:pt idx="200">
                  <c:v>0.53224800000000005</c:v>
                </c:pt>
                <c:pt idx="201">
                  <c:v>25.589699999999983</c:v>
                </c:pt>
                <c:pt idx="202">
                  <c:v>1.5377799999999995</c:v>
                </c:pt>
                <c:pt idx="203">
                  <c:v>15.128599999999999</c:v>
                </c:pt>
                <c:pt idx="204">
                  <c:v>36.989497999999998</c:v>
                </c:pt>
                <c:pt idx="205">
                  <c:v>54.788501000000011</c:v>
                </c:pt>
                <c:pt idx="206">
                  <c:v>96.245497999999998</c:v>
                </c:pt>
                <c:pt idx="207">
                  <c:v>55.924098000000001</c:v>
                </c:pt>
                <c:pt idx="208">
                  <c:v>80.687102999999979</c:v>
                </c:pt>
                <c:pt idx="209">
                  <c:v>43.774700000000003</c:v>
                </c:pt>
                <c:pt idx="210">
                  <c:v>21.488699999999966</c:v>
                </c:pt>
                <c:pt idx="211">
                  <c:v>3.6073890000000013</c:v>
                </c:pt>
                <c:pt idx="212">
                  <c:v>0.14832500000000001</c:v>
                </c:pt>
                <c:pt idx="213">
                  <c:v>15.2531</c:v>
                </c:pt>
                <c:pt idx="214">
                  <c:v>1.1402100000000006</c:v>
                </c:pt>
                <c:pt idx="215">
                  <c:v>1.9277899999999997</c:v>
                </c:pt>
                <c:pt idx="216">
                  <c:v>19.467999999999989</c:v>
                </c:pt>
                <c:pt idx="217">
                  <c:v>47.382099000000004</c:v>
                </c:pt>
                <c:pt idx="218">
                  <c:v>89.509201000000004</c:v>
                </c:pt>
                <c:pt idx="219">
                  <c:v>57.056400000000004</c:v>
                </c:pt>
                <c:pt idx="220">
                  <c:v>47.848499000000004</c:v>
                </c:pt>
                <c:pt idx="221">
                  <c:v>35.506800999999996</c:v>
                </c:pt>
                <c:pt idx="222">
                  <c:v>14.132699000000002</c:v>
                </c:pt>
                <c:pt idx="223">
                  <c:v>0.44005200000000005</c:v>
                </c:pt>
                <c:pt idx="224">
                  <c:v>0.27438300000000015</c:v>
                </c:pt>
                <c:pt idx="225">
                  <c:v>11.602499000000005</c:v>
                </c:pt>
                <c:pt idx="226">
                  <c:v>43.348300000000002</c:v>
                </c:pt>
                <c:pt idx="227">
                  <c:v>108.72199999999999</c:v>
                </c:pt>
                <c:pt idx="228">
                  <c:v>124.23699900000004</c:v>
                </c:pt>
                <c:pt idx="229">
                  <c:v>85.063102000000001</c:v>
                </c:pt>
                <c:pt idx="230">
                  <c:v>55.477698999999994</c:v>
                </c:pt>
                <c:pt idx="231">
                  <c:v>7.2643690000000003</c:v>
                </c:pt>
                <c:pt idx="232">
                  <c:v>0.85733300000000001</c:v>
                </c:pt>
                <c:pt idx="233">
                  <c:v>0.25728300000000004</c:v>
                </c:pt>
                <c:pt idx="234">
                  <c:v>65.267303000000027</c:v>
                </c:pt>
                <c:pt idx="235">
                  <c:v>112.76100100000002</c:v>
                </c:pt>
                <c:pt idx="236">
                  <c:v>115.130996</c:v>
                </c:pt>
                <c:pt idx="237">
                  <c:v>86.972999000000002</c:v>
                </c:pt>
                <c:pt idx="238">
                  <c:v>54.265701000000021</c:v>
                </c:pt>
                <c:pt idx="239">
                  <c:v>25.028798999999989</c:v>
                </c:pt>
                <c:pt idx="240">
                  <c:v>1.0016389999999993</c:v>
                </c:pt>
                <c:pt idx="241">
                  <c:v>18.238499999999977</c:v>
                </c:pt>
                <c:pt idx="242">
                  <c:v>42.204101000000001</c:v>
                </c:pt>
                <c:pt idx="243">
                  <c:v>101.46600300000004</c:v>
                </c:pt>
                <c:pt idx="244">
                  <c:v>120.41600000000004</c:v>
                </c:pt>
                <c:pt idx="245">
                  <c:v>86.780799000000002</c:v>
                </c:pt>
                <c:pt idx="246">
                  <c:v>54.116298</c:v>
                </c:pt>
                <c:pt idx="247">
                  <c:v>16.860098999999991</c:v>
                </c:pt>
                <c:pt idx="248">
                  <c:v>1.8051189999999999</c:v>
                </c:pt>
                <c:pt idx="249">
                  <c:v>0.273559</c:v>
                </c:pt>
                <c:pt idx="250">
                  <c:v>6.6000000000000046E-5</c:v>
                </c:pt>
                <c:pt idx="251">
                  <c:v>0.37885600000000025</c:v>
                </c:pt>
                <c:pt idx="252">
                  <c:v>2.8446699999999976</c:v>
                </c:pt>
                <c:pt idx="253">
                  <c:v>19.389098999999991</c:v>
                </c:pt>
                <c:pt idx="254">
                  <c:v>36.338901</c:v>
                </c:pt>
                <c:pt idx="255">
                  <c:v>122.546997</c:v>
                </c:pt>
                <c:pt idx="256">
                  <c:v>138.71600299999992</c:v>
                </c:pt>
                <c:pt idx="257">
                  <c:v>112.010002</c:v>
                </c:pt>
                <c:pt idx="258">
                  <c:v>26.306900000000009</c:v>
                </c:pt>
                <c:pt idx="259">
                  <c:v>9.2829390000000007</c:v>
                </c:pt>
                <c:pt idx="260">
                  <c:v>4.4066900000000029</c:v>
                </c:pt>
                <c:pt idx="261">
                  <c:v>0</c:v>
                </c:pt>
                <c:pt idx="262">
                  <c:v>0.18758400000000008</c:v>
                </c:pt>
                <c:pt idx="263">
                  <c:v>0.75759200000000004</c:v>
                </c:pt>
                <c:pt idx="264">
                  <c:v>1.4999589999999998</c:v>
                </c:pt>
                <c:pt idx="265">
                  <c:v>12.242198999999999</c:v>
                </c:pt>
                <c:pt idx="266">
                  <c:v>22.044098999999999</c:v>
                </c:pt>
                <c:pt idx="267">
                  <c:v>72.558997999999946</c:v>
                </c:pt>
                <c:pt idx="268">
                  <c:v>96.971298000000004</c:v>
                </c:pt>
                <c:pt idx="269">
                  <c:v>96.376402999999925</c:v>
                </c:pt>
                <c:pt idx="270">
                  <c:v>27.145398999999991</c:v>
                </c:pt>
                <c:pt idx="271">
                  <c:v>8.1431989999999992</c:v>
                </c:pt>
                <c:pt idx="272">
                  <c:v>1.1234689999999998</c:v>
                </c:pt>
                <c:pt idx="273">
                  <c:v>0</c:v>
                </c:pt>
                <c:pt idx="274">
                  <c:v>8.2434000000000021E-2</c:v>
                </c:pt>
                <c:pt idx="275">
                  <c:v>0.15663300000000008</c:v>
                </c:pt>
                <c:pt idx="276">
                  <c:v>6.6833200000000001</c:v>
                </c:pt>
                <c:pt idx="277">
                  <c:v>28.757099</c:v>
                </c:pt>
                <c:pt idx="278">
                  <c:v>42.528499000000011</c:v>
                </c:pt>
                <c:pt idx="279">
                  <c:v>72.218902</c:v>
                </c:pt>
                <c:pt idx="280">
                  <c:v>152.925003</c:v>
                </c:pt>
                <c:pt idx="281">
                  <c:v>102.442001</c:v>
                </c:pt>
                <c:pt idx="282">
                  <c:v>38.879298999999996</c:v>
                </c:pt>
                <c:pt idx="283">
                  <c:v>15.630700000000001</c:v>
                </c:pt>
                <c:pt idx="284">
                  <c:v>5.7919790000000004</c:v>
                </c:pt>
                <c:pt idx="285">
                  <c:v>0.10888300000000002</c:v>
                </c:pt>
                <c:pt idx="286">
                  <c:v>0.2705030000000001</c:v>
                </c:pt>
                <c:pt idx="287">
                  <c:v>0.5647150000000003</c:v>
                </c:pt>
                <c:pt idx="288">
                  <c:v>8.428818999999999</c:v>
                </c:pt>
                <c:pt idx="289">
                  <c:v>32.831000999999993</c:v>
                </c:pt>
                <c:pt idx="290">
                  <c:v>47.058700000000002</c:v>
                </c:pt>
                <c:pt idx="291">
                  <c:v>115.759002</c:v>
                </c:pt>
                <c:pt idx="292">
                  <c:v>154.00199800000001</c:v>
                </c:pt>
                <c:pt idx="293">
                  <c:v>110.906997</c:v>
                </c:pt>
                <c:pt idx="294">
                  <c:v>23.483899999999977</c:v>
                </c:pt>
                <c:pt idx="295">
                  <c:v>17.902699999999971</c:v>
                </c:pt>
                <c:pt idx="296">
                  <c:v>3.0345589999999976</c:v>
                </c:pt>
                <c:pt idx="297">
                  <c:v>0</c:v>
                </c:pt>
                <c:pt idx="298">
                  <c:v>6.1801000000000023E-2</c:v>
                </c:pt>
                <c:pt idx="299">
                  <c:v>0.48183500000000001</c:v>
                </c:pt>
                <c:pt idx="300">
                  <c:v>3.4756399999999976</c:v>
                </c:pt>
                <c:pt idx="301">
                  <c:v>27.955399999999983</c:v>
                </c:pt>
                <c:pt idx="302">
                  <c:v>49.597999000000002</c:v>
                </c:pt>
                <c:pt idx="303">
                  <c:v>70.789901</c:v>
                </c:pt>
                <c:pt idx="304">
                  <c:v>147.47799600000008</c:v>
                </c:pt>
                <c:pt idx="305">
                  <c:v>122.227996</c:v>
                </c:pt>
                <c:pt idx="306">
                  <c:v>41.803398000000001</c:v>
                </c:pt>
                <c:pt idx="307">
                  <c:v>16.360699999999984</c:v>
                </c:pt>
                <c:pt idx="308">
                  <c:v>3.7430200000000013</c:v>
                </c:pt>
                <c:pt idx="309">
                  <c:v>0.30829300000000004</c:v>
                </c:pt>
                <c:pt idx="310">
                  <c:v>0.11893400000000005</c:v>
                </c:pt>
                <c:pt idx="311">
                  <c:v>0.43193500000000001</c:v>
                </c:pt>
                <c:pt idx="312">
                  <c:v>7.3394390000000014</c:v>
                </c:pt>
                <c:pt idx="313">
                  <c:v>31.219999000000001</c:v>
                </c:pt>
                <c:pt idx="314">
                  <c:v>46.257301000000005</c:v>
                </c:pt>
                <c:pt idx="315">
                  <c:v>99.57910099999998</c:v>
                </c:pt>
                <c:pt idx="316">
                  <c:v>160.70799199999999</c:v>
                </c:pt>
                <c:pt idx="317">
                  <c:v>114.554</c:v>
                </c:pt>
                <c:pt idx="318">
                  <c:v>21.072699999999983</c:v>
                </c:pt>
                <c:pt idx="319">
                  <c:v>13.074399</c:v>
                </c:pt>
                <c:pt idx="320">
                  <c:v>3.9153289999999976</c:v>
                </c:pt>
                <c:pt idx="321">
                  <c:v>0.15486100000000008</c:v>
                </c:pt>
                <c:pt idx="322">
                  <c:v>9.7279999999999988E-3</c:v>
                </c:pt>
                <c:pt idx="323">
                  <c:v>0.13179700000000008</c:v>
                </c:pt>
                <c:pt idx="324">
                  <c:v>1.4457389999999992</c:v>
                </c:pt>
                <c:pt idx="325">
                  <c:v>4.3946589999999963</c:v>
                </c:pt>
                <c:pt idx="326">
                  <c:v>18.9512</c:v>
                </c:pt>
                <c:pt idx="327">
                  <c:v>41.807597999999999</c:v>
                </c:pt>
                <c:pt idx="328">
                  <c:v>60.478900000000003</c:v>
                </c:pt>
                <c:pt idx="329">
                  <c:v>24.306498999999999</c:v>
                </c:pt>
                <c:pt idx="330">
                  <c:v>10.7522</c:v>
                </c:pt>
                <c:pt idx="331">
                  <c:v>2.698159</c:v>
                </c:pt>
                <c:pt idx="332">
                  <c:v>2.000000000000002E-6</c:v>
                </c:pt>
                <c:pt idx="333">
                  <c:v>4.0000000000000041E-6</c:v>
                </c:pt>
                <c:pt idx="334">
                  <c:v>8.3060000000000061E-3</c:v>
                </c:pt>
                <c:pt idx="335">
                  <c:v>3.1200000000000021E-4</c:v>
                </c:pt>
                <c:pt idx="336">
                  <c:v>0.45717200000000002</c:v>
                </c:pt>
                <c:pt idx="337">
                  <c:v>6.8243389999999957</c:v>
                </c:pt>
                <c:pt idx="338">
                  <c:v>21.3889</c:v>
                </c:pt>
                <c:pt idx="339">
                  <c:v>39.991600000000005</c:v>
                </c:pt>
                <c:pt idx="340">
                  <c:v>58.049999</c:v>
                </c:pt>
                <c:pt idx="341">
                  <c:v>22.308699999999984</c:v>
                </c:pt>
                <c:pt idx="342">
                  <c:v>11.152899000000005</c:v>
                </c:pt>
                <c:pt idx="343">
                  <c:v>2.2758799999999977</c:v>
                </c:pt>
                <c:pt idx="344">
                  <c:v>0.44173799999999996</c:v>
                </c:pt>
                <c:pt idx="345">
                  <c:v>4.3430000000000014E-3</c:v>
                </c:pt>
                <c:pt idx="346">
                  <c:v>0.93692700000000029</c:v>
                </c:pt>
                <c:pt idx="347">
                  <c:v>8.1398000000000026E-2</c:v>
                </c:pt>
                <c:pt idx="348">
                  <c:v>5.040200000000003E-2</c:v>
                </c:pt>
                <c:pt idx="349">
                  <c:v>2.4597189999999989</c:v>
                </c:pt>
                <c:pt idx="350">
                  <c:v>11.678700000000001</c:v>
                </c:pt>
                <c:pt idx="351">
                  <c:v>45.716300000000011</c:v>
                </c:pt>
                <c:pt idx="352">
                  <c:v>37.159999000000006</c:v>
                </c:pt>
                <c:pt idx="353">
                  <c:v>31.76749899999999</c:v>
                </c:pt>
                <c:pt idx="354">
                  <c:v>11.454500000000005</c:v>
                </c:pt>
                <c:pt idx="355">
                  <c:v>0.72424600000000028</c:v>
                </c:pt>
                <c:pt idx="356">
                  <c:v>0.16368800000000003</c:v>
                </c:pt>
                <c:pt idx="357">
                  <c:v>6.2450000000000032E-3</c:v>
                </c:pt>
                <c:pt idx="358">
                  <c:v>1.1495000000000003E-2</c:v>
                </c:pt>
                <c:pt idx="359">
                  <c:v>3.3000000000000023E-5</c:v>
                </c:pt>
                <c:pt idx="360">
                  <c:v>0.12904700000000008</c:v>
                </c:pt>
                <c:pt idx="361">
                  <c:v>6.4918490000000029</c:v>
                </c:pt>
                <c:pt idx="362">
                  <c:v>26.342598999999989</c:v>
                </c:pt>
                <c:pt idx="363">
                  <c:v>45.600101000000002</c:v>
                </c:pt>
                <c:pt idx="364">
                  <c:v>38.161098000000003</c:v>
                </c:pt>
                <c:pt idx="365">
                  <c:v>20.578899</c:v>
                </c:pt>
                <c:pt idx="366">
                  <c:v>6.6851599999999962</c:v>
                </c:pt>
                <c:pt idx="367">
                  <c:v>2.1476900000000012</c:v>
                </c:pt>
                <c:pt idx="368">
                  <c:v>1.8000000000000017E-4</c:v>
                </c:pt>
                <c:pt idx="369">
                  <c:v>6.8000000000000037E-4</c:v>
                </c:pt>
                <c:pt idx="370">
                  <c:v>0.15452300000000008</c:v>
                </c:pt>
                <c:pt idx="371">
                  <c:v>2.000000000000002E-6</c:v>
                </c:pt>
                <c:pt idx="372">
                  <c:v>0.18643800000000016</c:v>
                </c:pt>
                <c:pt idx="373">
                  <c:v>6.4266300000000003</c:v>
                </c:pt>
                <c:pt idx="374">
                  <c:v>26.399598999999988</c:v>
                </c:pt>
                <c:pt idx="375">
                  <c:v>55.982498</c:v>
                </c:pt>
                <c:pt idx="376">
                  <c:v>39.718498000000011</c:v>
                </c:pt>
                <c:pt idx="377">
                  <c:v>30.393800000000009</c:v>
                </c:pt>
                <c:pt idx="378">
                  <c:v>10.313400000000005</c:v>
                </c:pt>
                <c:pt idx="379">
                  <c:v>3.0694689999999976</c:v>
                </c:pt>
                <c:pt idx="380">
                  <c:v>0.15030100000000007</c:v>
                </c:pt>
                <c:pt idx="381">
                  <c:v>3.4160000000000011E-3</c:v>
                </c:pt>
                <c:pt idx="382">
                  <c:v>0.53587500000000032</c:v>
                </c:pt>
                <c:pt idx="383">
                  <c:v>9.7138000000000044E-2</c:v>
                </c:pt>
                <c:pt idx="384">
                  <c:v>1.1542890000000001</c:v>
                </c:pt>
                <c:pt idx="385">
                  <c:v>5.7763400000000029</c:v>
                </c:pt>
                <c:pt idx="386">
                  <c:v>18.408999999999988</c:v>
                </c:pt>
                <c:pt idx="387">
                  <c:v>49.667999000000002</c:v>
                </c:pt>
                <c:pt idx="388">
                  <c:v>39.086200000000005</c:v>
                </c:pt>
                <c:pt idx="389">
                  <c:v>26.039498999999999</c:v>
                </c:pt>
                <c:pt idx="390">
                  <c:v>9.4178890000000006</c:v>
                </c:pt>
                <c:pt idx="391">
                  <c:v>2.3136689999999969</c:v>
                </c:pt>
                <c:pt idx="392">
                  <c:v>0.47648700000000016</c:v>
                </c:pt>
                <c:pt idx="393">
                  <c:v>2.2468000000000009E-2</c:v>
                </c:pt>
                <c:pt idx="394">
                  <c:v>0.53080800000000028</c:v>
                </c:pt>
                <c:pt idx="395">
                  <c:v>1.4873000000000003E-2</c:v>
                </c:pt>
                <c:pt idx="396">
                  <c:v>7.5241000000000016E-2</c:v>
                </c:pt>
                <c:pt idx="397">
                  <c:v>4.3729899999999962</c:v>
                </c:pt>
                <c:pt idx="398">
                  <c:v>14.5185</c:v>
                </c:pt>
                <c:pt idx="399">
                  <c:v>31.321100000000001</c:v>
                </c:pt>
                <c:pt idx="400">
                  <c:v>21.168099999999988</c:v>
                </c:pt>
                <c:pt idx="401">
                  <c:v>15.522899000000002</c:v>
                </c:pt>
                <c:pt idx="402">
                  <c:v>8.1702600000000007</c:v>
                </c:pt>
                <c:pt idx="403">
                  <c:v>0.48665800000000015</c:v>
                </c:pt>
                <c:pt idx="404">
                  <c:v>3.4041000000000016E-2</c:v>
                </c:pt>
                <c:pt idx="405">
                  <c:v>1.4140000000000005E-3</c:v>
                </c:pt>
                <c:pt idx="406">
                  <c:v>49.663700000000013</c:v>
                </c:pt>
                <c:pt idx="407">
                  <c:v>89.375700999999907</c:v>
                </c:pt>
                <c:pt idx="408">
                  <c:v>65.464103000000051</c:v>
                </c:pt>
                <c:pt idx="409">
                  <c:v>96.326300999999958</c:v>
                </c:pt>
                <c:pt idx="410">
                  <c:v>69.270697999999982</c:v>
                </c:pt>
                <c:pt idx="411">
                  <c:v>63.211600999999995</c:v>
                </c:pt>
                <c:pt idx="412">
                  <c:v>32.256900000000002</c:v>
                </c:pt>
                <c:pt idx="413">
                  <c:v>9.6816990000000001</c:v>
                </c:pt>
                <c:pt idx="414">
                  <c:v>5.7828099999999987</c:v>
                </c:pt>
                <c:pt idx="415">
                  <c:v>10.211198999999999</c:v>
                </c:pt>
                <c:pt idx="416">
                  <c:v>6.3797300000000003</c:v>
                </c:pt>
                <c:pt idx="417">
                  <c:v>34.346899999999998</c:v>
                </c:pt>
                <c:pt idx="418">
                  <c:v>84.502296000000001</c:v>
                </c:pt>
                <c:pt idx="419">
                  <c:v>87.814498</c:v>
                </c:pt>
                <c:pt idx="420">
                  <c:v>93.404502000000022</c:v>
                </c:pt>
                <c:pt idx="421">
                  <c:v>117.77999799999998</c:v>
                </c:pt>
                <c:pt idx="422">
                  <c:v>75.915298000000007</c:v>
                </c:pt>
                <c:pt idx="423">
                  <c:v>74.355498999999924</c:v>
                </c:pt>
                <c:pt idx="424">
                  <c:v>25.637100000000011</c:v>
                </c:pt>
                <c:pt idx="425">
                  <c:v>12.7692</c:v>
                </c:pt>
                <c:pt idx="426">
                  <c:v>3.7576200000000002</c:v>
                </c:pt>
                <c:pt idx="427">
                  <c:v>11.996500000000005</c:v>
                </c:pt>
                <c:pt idx="428">
                  <c:v>4.5798000000000014</c:v>
                </c:pt>
                <c:pt idx="429">
                  <c:v>26.856899000000009</c:v>
                </c:pt>
                <c:pt idx="430">
                  <c:v>52.070800000000006</c:v>
                </c:pt>
                <c:pt idx="431">
                  <c:v>96.291801000000007</c:v>
                </c:pt>
                <c:pt idx="432">
                  <c:v>100.995002</c:v>
                </c:pt>
                <c:pt idx="433">
                  <c:v>121.545997</c:v>
                </c:pt>
                <c:pt idx="434">
                  <c:v>110.09100300000004</c:v>
                </c:pt>
                <c:pt idx="435">
                  <c:v>36.650398000000003</c:v>
                </c:pt>
                <c:pt idx="436">
                  <c:v>35.376598000000001</c:v>
                </c:pt>
                <c:pt idx="437">
                  <c:v>16.275898999999999</c:v>
                </c:pt>
                <c:pt idx="438">
                  <c:v>4.58582</c:v>
                </c:pt>
                <c:pt idx="439">
                  <c:v>12.379199000000005</c:v>
                </c:pt>
                <c:pt idx="440">
                  <c:v>10.312399000000005</c:v>
                </c:pt>
                <c:pt idx="441">
                  <c:v>21.102198999999999</c:v>
                </c:pt>
                <c:pt idx="442">
                  <c:v>64.061698000000007</c:v>
                </c:pt>
                <c:pt idx="443">
                  <c:v>66.112196999999981</c:v>
                </c:pt>
                <c:pt idx="444">
                  <c:v>66.646597999999983</c:v>
                </c:pt>
                <c:pt idx="445">
                  <c:v>107.849998</c:v>
                </c:pt>
                <c:pt idx="446">
                  <c:v>73.413101000000026</c:v>
                </c:pt>
                <c:pt idx="447">
                  <c:v>55.202400000000011</c:v>
                </c:pt>
                <c:pt idx="448">
                  <c:v>22.452498999999989</c:v>
                </c:pt>
                <c:pt idx="449">
                  <c:v>14.578398999999999</c:v>
                </c:pt>
                <c:pt idx="450">
                  <c:v>4.4462800000000025</c:v>
                </c:pt>
                <c:pt idx="451">
                  <c:v>15.966400000000005</c:v>
                </c:pt>
                <c:pt idx="452">
                  <c:v>3.9411999999999998</c:v>
                </c:pt>
                <c:pt idx="453">
                  <c:v>25.295399999999983</c:v>
                </c:pt>
                <c:pt idx="454">
                  <c:v>66.930701999999982</c:v>
                </c:pt>
                <c:pt idx="455">
                  <c:v>76.427001000000004</c:v>
                </c:pt>
                <c:pt idx="456">
                  <c:v>73.491401000000025</c:v>
                </c:pt>
                <c:pt idx="457">
                  <c:v>53.843199999999996</c:v>
                </c:pt>
                <c:pt idx="458">
                  <c:v>57.206298000000011</c:v>
                </c:pt>
                <c:pt idx="459">
                  <c:v>51.358798</c:v>
                </c:pt>
                <c:pt idx="460">
                  <c:v>38.496700000000011</c:v>
                </c:pt>
                <c:pt idx="461">
                  <c:v>8.0010200000000005</c:v>
                </c:pt>
                <c:pt idx="462">
                  <c:v>4.5613690000000027</c:v>
                </c:pt>
                <c:pt idx="463">
                  <c:v>12.267499000000004</c:v>
                </c:pt>
                <c:pt idx="464">
                  <c:v>1.1512989999999999</c:v>
                </c:pt>
                <c:pt idx="465">
                  <c:v>12.395000000000005</c:v>
                </c:pt>
                <c:pt idx="466">
                  <c:v>23.178698999999991</c:v>
                </c:pt>
                <c:pt idx="467">
                  <c:v>80.500502999999981</c:v>
                </c:pt>
                <c:pt idx="468">
                  <c:v>130.73800600000001</c:v>
                </c:pt>
                <c:pt idx="469">
                  <c:v>124.60900099999998</c:v>
                </c:pt>
                <c:pt idx="470">
                  <c:v>101.94300000000004</c:v>
                </c:pt>
                <c:pt idx="471">
                  <c:v>68.195999</c:v>
                </c:pt>
                <c:pt idx="472">
                  <c:v>23.635299</c:v>
                </c:pt>
                <c:pt idx="473">
                  <c:v>6.3717190000000024</c:v>
                </c:pt>
                <c:pt idx="474">
                  <c:v>0.6882640000000001</c:v>
                </c:pt>
                <c:pt idx="475">
                  <c:v>11.9336</c:v>
                </c:pt>
                <c:pt idx="476">
                  <c:v>1.0293889999999999</c:v>
                </c:pt>
                <c:pt idx="477">
                  <c:v>2.2305600000000001</c:v>
                </c:pt>
                <c:pt idx="478">
                  <c:v>26.9818</c:v>
                </c:pt>
                <c:pt idx="479">
                  <c:v>95.399001999999982</c:v>
                </c:pt>
                <c:pt idx="480">
                  <c:v>135.91999799999999</c:v>
                </c:pt>
                <c:pt idx="481">
                  <c:v>137.93400499999998</c:v>
                </c:pt>
                <c:pt idx="482">
                  <c:v>76.389601999999982</c:v>
                </c:pt>
                <c:pt idx="483">
                  <c:v>76.090796999999981</c:v>
                </c:pt>
                <c:pt idx="484">
                  <c:v>19.227198999999999</c:v>
                </c:pt>
                <c:pt idx="485">
                  <c:v>9.0997200000000014</c:v>
                </c:pt>
                <c:pt idx="486">
                  <c:v>0.58937199999999978</c:v>
                </c:pt>
                <c:pt idx="487">
                  <c:v>9.2205400000000015</c:v>
                </c:pt>
                <c:pt idx="488">
                  <c:v>0.95334100000000033</c:v>
                </c:pt>
                <c:pt idx="489">
                  <c:v>6.4386200000000029</c:v>
                </c:pt>
                <c:pt idx="490">
                  <c:v>29.622399999999988</c:v>
                </c:pt>
                <c:pt idx="491">
                  <c:v>69.596701999999979</c:v>
                </c:pt>
                <c:pt idx="492">
                  <c:v>120.018997</c:v>
                </c:pt>
                <c:pt idx="493">
                  <c:v>117.71199700000004</c:v>
                </c:pt>
                <c:pt idx="494">
                  <c:v>107.194</c:v>
                </c:pt>
                <c:pt idx="495">
                  <c:v>70.948402000000002</c:v>
                </c:pt>
                <c:pt idx="496">
                  <c:v>17.691699</c:v>
                </c:pt>
                <c:pt idx="497">
                  <c:v>4.2706490000000041</c:v>
                </c:pt>
                <c:pt idx="498">
                  <c:v>1.35273</c:v>
                </c:pt>
                <c:pt idx="499">
                  <c:v>8.3792490000000051</c:v>
                </c:pt>
                <c:pt idx="500">
                  <c:v>0.40018000000000015</c:v>
                </c:pt>
                <c:pt idx="501">
                  <c:v>1.5216199999999998</c:v>
                </c:pt>
                <c:pt idx="502">
                  <c:v>21.751899000000019</c:v>
                </c:pt>
                <c:pt idx="503">
                  <c:v>61.798801000000012</c:v>
                </c:pt>
                <c:pt idx="504">
                  <c:v>130.88499400000001</c:v>
                </c:pt>
                <c:pt idx="505">
                  <c:v>111.57599599999998</c:v>
                </c:pt>
                <c:pt idx="506">
                  <c:v>96.786499000000006</c:v>
                </c:pt>
                <c:pt idx="507">
                  <c:v>61.284800999999995</c:v>
                </c:pt>
                <c:pt idx="508">
                  <c:v>17.692799999999977</c:v>
                </c:pt>
                <c:pt idx="509">
                  <c:v>3.9112199999999988</c:v>
                </c:pt>
                <c:pt idx="510">
                  <c:v>0.36188300000000018</c:v>
                </c:pt>
                <c:pt idx="511">
                  <c:v>13.685999000000002</c:v>
                </c:pt>
                <c:pt idx="512">
                  <c:v>1.0353899999999998</c:v>
                </c:pt>
                <c:pt idx="513">
                  <c:v>8.3902300000000007</c:v>
                </c:pt>
                <c:pt idx="514">
                  <c:v>28.626498999999999</c:v>
                </c:pt>
                <c:pt idx="515">
                  <c:v>104.72599699999998</c:v>
                </c:pt>
                <c:pt idx="516">
                  <c:v>130.00500399999999</c:v>
                </c:pt>
                <c:pt idx="517">
                  <c:v>124.39700300000004</c:v>
                </c:pt>
                <c:pt idx="518">
                  <c:v>106.545997</c:v>
                </c:pt>
                <c:pt idx="519">
                  <c:v>66.133201</c:v>
                </c:pt>
                <c:pt idx="520">
                  <c:v>28.784798999999989</c:v>
                </c:pt>
                <c:pt idx="521">
                  <c:v>5.8795700000000002</c:v>
                </c:pt>
                <c:pt idx="522">
                  <c:v>0.64589100000000066</c:v>
                </c:pt>
                <c:pt idx="523">
                  <c:v>11.338700000000001</c:v>
                </c:pt>
                <c:pt idx="524">
                  <c:v>1.00115</c:v>
                </c:pt>
                <c:pt idx="525">
                  <c:v>2.7939500000000002</c:v>
                </c:pt>
                <c:pt idx="526">
                  <c:v>36.367899999999999</c:v>
                </c:pt>
                <c:pt idx="527">
                  <c:v>61.324600000000004</c:v>
                </c:pt>
                <c:pt idx="528">
                  <c:v>134.11099199999998</c:v>
                </c:pt>
                <c:pt idx="529">
                  <c:v>133.46000600000008</c:v>
                </c:pt>
                <c:pt idx="530">
                  <c:v>105.151</c:v>
                </c:pt>
                <c:pt idx="531">
                  <c:v>68.493400000000022</c:v>
                </c:pt>
                <c:pt idx="532">
                  <c:v>19.183499999999988</c:v>
                </c:pt>
                <c:pt idx="533">
                  <c:v>9.1000900000000016</c:v>
                </c:pt>
                <c:pt idx="534">
                  <c:v>0.76318900000000034</c:v>
                </c:pt>
                <c:pt idx="535">
                  <c:v>7.8598490000000014</c:v>
                </c:pt>
                <c:pt idx="536">
                  <c:v>0.40785300000000002</c:v>
                </c:pt>
                <c:pt idx="537">
                  <c:v>6.4351400000000014</c:v>
                </c:pt>
                <c:pt idx="538">
                  <c:v>28.298399999999983</c:v>
                </c:pt>
                <c:pt idx="539">
                  <c:v>64.973602</c:v>
                </c:pt>
                <c:pt idx="540">
                  <c:v>111.235</c:v>
                </c:pt>
                <c:pt idx="541">
                  <c:v>128.54800399999999</c:v>
                </c:pt>
                <c:pt idx="542">
                  <c:v>100.18599699999996</c:v>
                </c:pt>
                <c:pt idx="543">
                  <c:v>48.832298000000002</c:v>
                </c:pt>
                <c:pt idx="544">
                  <c:v>13.451999000000002</c:v>
                </c:pt>
                <c:pt idx="545">
                  <c:v>5.0214499999999997</c:v>
                </c:pt>
                <c:pt idx="546">
                  <c:v>0.52563800000000005</c:v>
                </c:pt>
                <c:pt idx="547">
                  <c:v>28.135400000000001</c:v>
                </c:pt>
                <c:pt idx="548">
                  <c:v>0.7250690000000003</c:v>
                </c:pt>
                <c:pt idx="549">
                  <c:v>12.615400000000005</c:v>
                </c:pt>
                <c:pt idx="550">
                  <c:v>25.880099999999988</c:v>
                </c:pt>
                <c:pt idx="551">
                  <c:v>63.002899000000006</c:v>
                </c:pt>
                <c:pt idx="552">
                  <c:v>108.76999600000002</c:v>
                </c:pt>
                <c:pt idx="553">
                  <c:v>113.624</c:v>
                </c:pt>
                <c:pt idx="554">
                  <c:v>73.897697000000022</c:v>
                </c:pt>
                <c:pt idx="555">
                  <c:v>52.415599</c:v>
                </c:pt>
                <c:pt idx="556">
                  <c:v>20.425599999999971</c:v>
                </c:pt>
                <c:pt idx="557">
                  <c:v>6.6864499999999998</c:v>
                </c:pt>
                <c:pt idx="558">
                  <c:v>0.65631900000000032</c:v>
                </c:pt>
                <c:pt idx="559">
                  <c:v>29.562899999999992</c:v>
                </c:pt>
                <c:pt idx="560">
                  <c:v>0.66658900000000032</c:v>
                </c:pt>
                <c:pt idx="561">
                  <c:v>2.04765</c:v>
                </c:pt>
                <c:pt idx="562">
                  <c:v>24.193000000000001</c:v>
                </c:pt>
                <c:pt idx="563">
                  <c:v>84.004501000000005</c:v>
                </c:pt>
                <c:pt idx="564">
                  <c:v>107.318</c:v>
                </c:pt>
                <c:pt idx="565">
                  <c:v>115.637001</c:v>
                </c:pt>
                <c:pt idx="566">
                  <c:v>63.711600999999995</c:v>
                </c:pt>
                <c:pt idx="567">
                  <c:v>65.265799999999999</c:v>
                </c:pt>
                <c:pt idx="568">
                  <c:v>21.453099999999992</c:v>
                </c:pt>
                <c:pt idx="569">
                  <c:v>7.2863400000000027</c:v>
                </c:pt>
                <c:pt idx="570">
                  <c:v>0.44832000000000022</c:v>
                </c:pt>
                <c:pt idx="571">
                  <c:v>17.13719900000001</c:v>
                </c:pt>
                <c:pt idx="572">
                  <c:v>0.46724699999999997</c:v>
                </c:pt>
                <c:pt idx="573">
                  <c:v>3.5491090000000001</c:v>
                </c:pt>
                <c:pt idx="574">
                  <c:v>25.233800000000009</c:v>
                </c:pt>
                <c:pt idx="575">
                  <c:v>61.272201000000003</c:v>
                </c:pt>
                <c:pt idx="576">
                  <c:v>99.736000000000004</c:v>
                </c:pt>
                <c:pt idx="577">
                  <c:v>110.863998</c:v>
                </c:pt>
                <c:pt idx="578">
                  <c:v>64.185500999999945</c:v>
                </c:pt>
                <c:pt idx="579">
                  <c:v>56.467800000000004</c:v>
                </c:pt>
                <c:pt idx="580">
                  <c:v>14.4434</c:v>
                </c:pt>
                <c:pt idx="581">
                  <c:v>1.4616289999999992</c:v>
                </c:pt>
                <c:pt idx="582">
                  <c:v>0.99123499999999976</c:v>
                </c:pt>
                <c:pt idx="583">
                  <c:v>23.605399999999992</c:v>
                </c:pt>
                <c:pt idx="584">
                  <c:v>0.2230150000000001</c:v>
                </c:pt>
                <c:pt idx="585">
                  <c:v>1.7242199999999999</c:v>
                </c:pt>
                <c:pt idx="586">
                  <c:v>20.011499000000001</c:v>
                </c:pt>
                <c:pt idx="587">
                  <c:v>74.58519699999998</c:v>
                </c:pt>
                <c:pt idx="588">
                  <c:v>112.197998</c:v>
                </c:pt>
                <c:pt idx="589">
                  <c:v>101.62000199999996</c:v>
                </c:pt>
                <c:pt idx="590">
                  <c:v>82.904502000000022</c:v>
                </c:pt>
                <c:pt idx="591">
                  <c:v>57.201198000000012</c:v>
                </c:pt>
                <c:pt idx="592">
                  <c:v>18.326699999999988</c:v>
                </c:pt>
                <c:pt idx="593">
                  <c:v>4.8191799999999985</c:v>
                </c:pt>
                <c:pt idx="594">
                  <c:v>0.3651930000000001</c:v>
                </c:pt>
                <c:pt idx="595">
                  <c:v>29.301798999999999</c:v>
                </c:pt>
                <c:pt idx="596">
                  <c:v>0.8915599999999998</c:v>
                </c:pt>
                <c:pt idx="597">
                  <c:v>2.6932489999999976</c:v>
                </c:pt>
                <c:pt idx="598">
                  <c:v>29.352899000000001</c:v>
                </c:pt>
                <c:pt idx="599">
                  <c:v>80.414596000000046</c:v>
                </c:pt>
                <c:pt idx="600">
                  <c:v>105.74099700000002</c:v>
                </c:pt>
                <c:pt idx="601">
                  <c:v>107.74199600000004</c:v>
                </c:pt>
                <c:pt idx="602">
                  <c:v>90.521697000000003</c:v>
                </c:pt>
                <c:pt idx="603">
                  <c:v>56.062900000000013</c:v>
                </c:pt>
                <c:pt idx="604">
                  <c:v>23.0121</c:v>
                </c:pt>
                <c:pt idx="605">
                  <c:v>5.7804190000000002</c:v>
                </c:pt>
                <c:pt idx="606">
                  <c:v>0.39819300000000002</c:v>
                </c:pt>
                <c:pt idx="607">
                  <c:v>28.5289</c:v>
                </c:pt>
                <c:pt idx="608">
                  <c:v>0.74134700000000031</c:v>
                </c:pt>
                <c:pt idx="609">
                  <c:v>12.021699</c:v>
                </c:pt>
                <c:pt idx="610">
                  <c:v>25.843098999999999</c:v>
                </c:pt>
                <c:pt idx="611">
                  <c:v>60.819399999999995</c:v>
                </c:pt>
                <c:pt idx="612">
                  <c:v>100.24400300000005</c:v>
                </c:pt>
                <c:pt idx="613">
                  <c:v>94.316596000000004</c:v>
                </c:pt>
                <c:pt idx="614">
                  <c:v>69.06909899999998</c:v>
                </c:pt>
                <c:pt idx="615">
                  <c:v>45.911200999999991</c:v>
                </c:pt>
                <c:pt idx="616">
                  <c:v>20.545599999999983</c:v>
                </c:pt>
                <c:pt idx="617">
                  <c:v>6.93201</c:v>
                </c:pt>
                <c:pt idx="618">
                  <c:v>0.69796500000000039</c:v>
                </c:pt>
                <c:pt idx="619">
                  <c:v>29.41259899999999</c:v>
                </c:pt>
                <c:pt idx="620">
                  <c:v>0.6808810000000004</c:v>
                </c:pt>
                <c:pt idx="621">
                  <c:v>2.0263089999999977</c:v>
                </c:pt>
                <c:pt idx="622">
                  <c:v>24.860299999999988</c:v>
                </c:pt>
                <c:pt idx="623">
                  <c:v>81.471098999999981</c:v>
                </c:pt>
                <c:pt idx="624">
                  <c:v>103.318</c:v>
                </c:pt>
                <c:pt idx="625">
                  <c:v>101.59899900000002</c:v>
                </c:pt>
                <c:pt idx="626">
                  <c:v>58.376300000000001</c:v>
                </c:pt>
                <c:pt idx="627">
                  <c:v>60.220500000000023</c:v>
                </c:pt>
                <c:pt idx="628">
                  <c:v>21.473599999999983</c:v>
                </c:pt>
                <c:pt idx="629">
                  <c:v>7.063199</c:v>
                </c:pt>
                <c:pt idx="630">
                  <c:v>0.46806600000000015</c:v>
                </c:pt>
                <c:pt idx="631">
                  <c:v>15.970700000000004</c:v>
                </c:pt>
                <c:pt idx="632">
                  <c:v>0.39604300000000014</c:v>
                </c:pt>
                <c:pt idx="633">
                  <c:v>3.121629</c:v>
                </c:pt>
                <c:pt idx="634">
                  <c:v>21.999798999999989</c:v>
                </c:pt>
                <c:pt idx="635">
                  <c:v>55.4649</c:v>
                </c:pt>
                <c:pt idx="636">
                  <c:v>92.594001000000006</c:v>
                </c:pt>
                <c:pt idx="637">
                  <c:v>108.34700000000002</c:v>
                </c:pt>
                <c:pt idx="638">
                  <c:v>56.1492</c:v>
                </c:pt>
                <c:pt idx="639">
                  <c:v>51.773799000000011</c:v>
                </c:pt>
                <c:pt idx="640">
                  <c:v>13.638599999999999</c:v>
                </c:pt>
                <c:pt idx="641">
                  <c:v>1.2458299999999991</c:v>
                </c:pt>
                <c:pt idx="642">
                  <c:v>0.90884600000000004</c:v>
                </c:pt>
                <c:pt idx="643">
                  <c:v>23.955599999999983</c:v>
                </c:pt>
                <c:pt idx="644">
                  <c:v>0.20058600000000001</c:v>
                </c:pt>
                <c:pt idx="645">
                  <c:v>1.4425399999999995</c:v>
                </c:pt>
                <c:pt idx="646">
                  <c:v>20.59359899999999</c:v>
                </c:pt>
                <c:pt idx="647">
                  <c:v>77.667297000000005</c:v>
                </c:pt>
                <c:pt idx="648">
                  <c:v>105.929</c:v>
                </c:pt>
                <c:pt idx="649">
                  <c:v>110.41000300000005</c:v>
                </c:pt>
                <c:pt idx="650">
                  <c:v>79.600401999999946</c:v>
                </c:pt>
                <c:pt idx="651">
                  <c:v>55.0732</c:v>
                </c:pt>
                <c:pt idx="652">
                  <c:v>18.377099000000001</c:v>
                </c:pt>
                <c:pt idx="653">
                  <c:v>5.0029599999999963</c:v>
                </c:pt>
                <c:pt idx="654">
                  <c:v>0.48416900000000002</c:v>
                </c:pt>
                <c:pt idx="655">
                  <c:v>30.720599999999983</c:v>
                </c:pt>
                <c:pt idx="656">
                  <c:v>0.91190700000000002</c:v>
                </c:pt>
                <c:pt idx="657">
                  <c:v>3.3440189999999976</c:v>
                </c:pt>
                <c:pt idx="658">
                  <c:v>33.200199000000012</c:v>
                </c:pt>
                <c:pt idx="659">
                  <c:v>80.587897999999981</c:v>
                </c:pt>
                <c:pt idx="660">
                  <c:v>100.05899799999996</c:v>
                </c:pt>
                <c:pt idx="661">
                  <c:v>104.09899900000002</c:v>
                </c:pt>
                <c:pt idx="662">
                  <c:v>85.489097000000001</c:v>
                </c:pt>
                <c:pt idx="663">
                  <c:v>56.124401000000006</c:v>
                </c:pt>
                <c:pt idx="664">
                  <c:v>24.386800000000001</c:v>
                </c:pt>
                <c:pt idx="665">
                  <c:v>5.8244289999999959</c:v>
                </c:pt>
                <c:pt idx="666">
                  <c:v>0.4071550000000001</c:v>
                </c:pt>
                <c:pt idx="667">
                  <c:v>11.570899000000002</c:v>
                </c:pt>
                <c:pt idx="668">
                  <c:v>1.004089</c:v>
                </c:pt>
                <c:pt idx="669">
                  <c:v>1.389089</c:v>
                </c:pt>
                <c:pt idx="670">
                  <c:v>16.675999999999988</c:v>
                </c:pt>
                <c:pt idx="671">
                  <c:v>29.043299999999988</c:v>
                </c:pt>
                <c:pt idx="672">
                  <c:v>59.264900000000011</c:v>
                </c:pt>
                <c:pt idx="673">
                  <c:v>40.181198000000002</c:v>
                </c:pt>
                <c:pt idx="674">
                  <c:v>33.415901000000005</c:v>
                </c:pt>
                <c:pt idx="675">
                  <c:v>22.245099999999983</c:v>
                </c:pt>
                <c:pt idx="676">
                  <c:v>8.6225700000000014</c:v>
                </c:pt>
                <c:pt idx="677">
                  <c:v>2.3425999999999987</c:v>
                </c:pt>
                <c:pt idx="678">
                  <c:v>0.25003899999999996</c:v>
                </c:pt>
                <c:pt idx="679">
                  <c:v>16.379999000000019</c:v>
                </c:pt>
                <c:pt idx="680">
                  <c:v>0.66075800000000062</c:v>
                </c:pt>
                <c:pt idx="681">
                  <c:v>6.5704890000000002</c:v>
                </c:pt>
                <c:pt idx="682">
                  <c:v>17.42749899999999</c:v>
                </c:pt>
                <c:pt idx="683">
                  <c:v>30.34790000000001</c:v>
                </c:pt>
                <c:pt idx="684">
                  <c:v>45.657500999999996</c:v>
                </c:pt>
                <c:pt idx="685">
                  <c:v>41.924400000000006</c:v>
                </c:pt>
                <c:pt idx="686">
                  <c:v>45.030601000000004</c:v>
                </c:pt>
                <c:pt idx="687">
                  <c:v>22.604799</c:v>
                </c:pt>
                <c:pt idx="688">
                  <c:v>13.5914</c:v>
                </c:pt>
                <c:pt idx="689">
                  <c:v>2.5319089999999989</c:v>
                </c:pt>
                <c:pt idx="690">
                  <c:v>3.2928000000000006E-2</c:v>
                </c:pt>
                <c:pt idx="691">
                  <c:v>11.244499999999999</c:v>
                </c:pt>
                <c:pt idx="692">
                  <c:v>1.10765</c:v>
                </c:pt>
                <c:pt idx="693">
                  <c:v>6.7721900000000002</c:v>
                </c:pt>
                <c:pt idx="694">
                  <c:v>9.5544200000000004</c:v>
                </c:pt>
                <c:pt idx="695">
                  <c:v>27.024099</c:v>
                </c:pt>
                <c:pt idx="696">
                  <c:v>42.552200000000006</c:v>
                </c:pt>
                <c:pt idx="697">
                  <c:v>40.141898999999995</c:v>
                </c:pt>
                <c:pt idx="698">
                  <c:v>34.900299000000004</c:v>
                </c:pt>
                <c:pt idx="699">
                  <c:v>19.493199999999984</c:v>
                </c:pt>
                <c:pt idx="700">
                  <c:v>8.7606600000000014</c:v>
                </c:pt>
                <c:pt idx="701">
                  <c:v>1.88619</c:v>
                </c:pt>
                <c:pt idx="702">
                  <c:v>0.21122600000000008</c:v>
                </c:pt>
                <c:pt idx="703">
                  <c:v>9.2073089999999986</c:v>
                </c:pt>
                <c:pt idx="704">
                  <c:v>0.80796400000000002</c:v>
                </c:pt>
                <c:pt idx="705">
                  <c:v>0.89339100000000038</c:v>
                </c:pt>
                <c:pt idx="706">
                  <c:v>8.3843689999999995</c:v>
                </c:pt>
                <c:pt idx="707">
                  <c:v>33.666999000000011</c:v>
                </c:pt>
                <c:pt idx="708">
                  <c:v>58.618301000000002</c:v>
                </c:pt>
                <c:pt idx="709">
                  <c:v>40.732898000000013</c:v>
                </c:pt>
                <c:pt idx="710">
                  <c:v>33.506800999999996</c:v>
                </c:pt>
                <c:pt idx="711">
                  <c:v>22.531798999999999</c:v>
                </c:pt>
                <c:pt idx="712">
                  <c:v>8.0114490000000007</c:v>
                </c:pt>
                <c:pt idx="713">
                  <c:v>0.67134400000000061</c:v>
                </c:pt>
                <c:pt idx="714">
                  <c:v>4.4002000000000027E-2</c:v>
                </c:pt>
                <c:pt idx="715">
                  <c:v>5.2837500000000004</c:v>
                </c:pt>
                <c:pt idx="716">
                  <c:v>0.64126300000000003</c:v>
                </c:pt>
                <c:pt idx="717">
                  <c:v>6.3526299999999996</c:v>
                </c:pt>
                <c:pt idx="718">
                  <c:v>10.0886</c:v>
                </c:pt>
                <c:pt idx="719">
                  <c:v>29.215699999999977</c:v>
                </c:pt>
                <c:pt idx="720">
                  <c:v>36.905601000000004</c:v>
                </c:pt>
                <c:pt idx="721">
                  <c:v>45.592601000000002</c:v>
                </c:pt>
                <c:pt idx="722">
                  <c:v>37.444399999999995</c:v>
                </c:pt>
                <c:pt idx="723">
                  <c:v>22.757099</c:v>
                </c:pt>
                <c:pt idx="724">
                  <c:v>4.5119999999999996</c:v>
                </c:pt>
                <c:pt idx="725">
                  <c:v>0.51241599999999965</c:v>
                </c:pt>
                <c:pt idx="726">
                  <c:v>5.2044000000000014E-2</c:v>
                </c:pt>
                <c:pt idx="727">
                  <c:v>121.472999</c:v>
                </c:pt>
                <c:pt idx="728">
                  <c:v>103.72199999999999</c:v>
                </c:pt>
                <c:pt idx="729">
                  <c:v>128.87899700000008</c:v>
                </c:pt>
                <c:pt idx="730">
                  <c:v>111.777</c:v>
                </c:pt>
                <c:pt idx="731">
                  <c:v>67.859396999999959</c:v>
                </c:pt>
                <c:pt idx="732">
                  <c:v>21.778199999999977</c:v>
                </c:pt>
                <c:pt idx="733">
                  <c:v>5.9942000000000002</c:v>
                </c:pt>
                <c:pt idx="734">
                  <c:v>0.2610110000000001</c:v>
                </c:pt>
                <c:pt idx="735">
                  <c:v>6.9138290000000024</c:v>
                </c:pt>
                <c:pt idx="736">
                  <c:v>1.7688489999999999</c:v>
                </c:pt>
                <c:pt idx="737">
                  <c:v>7.2030799999999999</c:v>
                </c:pt>
                <c:pt idx="738">
                  <c:v>32.608299000000002</c:v>
                </c:pt>
                <c:pt idx="739">
                  <c:v>89.028098999999926</c:v>
                </c:pt>
                <c:pt idx="740">
                  <c:v>137.46499600000001</c:v>
                </c:pt>
                <c:pt idx="741">
                  <c:v>84.440696000000045</c:v>
                </c:pt>
                <c:pt idx="742">
                  <c:v>100.68699599999998</c:v>
                </c:pt>
                <c:pt idx="743">
                  <c:v>73.680495999999948</c:v>
                </c:pt>
                <c:pt idx="744">
                  <c:v>23.392900000000001</c:v>
                </c:pt>
                <c:pt idx="745">
                  <c:v>4.1528699999999965</c:v>
                </c:pt>
                <c:pt idx="746">
                  <c:v>0.31853800000000015</c:v>
                </c:pt>
                <c:pt idx="747">
                  <c:v>7.7249689999999962</c:v>
                </c:pt>
                <c:pt idx="748">
                  <c:v>1.3464</c:v>
                </c:pt>
                <c:pt idx="749">
                  <c:v>8.4348089999999996</c:v>
                </c:pt>
                <c:pt idx="750">
                  <c:v>57.167098000000003</c:v>
                </c:pt>
                <c:pt idx="751">
                  <c:v>117.20899900000002</c:v>
                </c:pt>
                <c:pt idx="752">
                  <c:v>131.48699900000008</c:v>
                </c:pt>
                <c:pt idx="753">
                  <c:v>116.526</c:v>
                </c:pt>
                <c:pt idx="754">
                  <c:v>96.221298000000004</c:v>
                </c:pt>
                <c:pt idx="755">
                  <c:v>34.377100999999996</c:v>
                </c:pt>
                <c:pt idx="756">
                  <c:v>19.900498999999989</c:v>
                </c:pt>
                <c:pt idx="757">
                  <c:v>4.4067500000000024</c:v>
                </c:pt>
                <c:pt idx="758">
                  <c:v>6.4041000000000028E-2</c:v>
                </c:pt>
                <c:pt idx="759">
                  <c:v>10.835700000000005</c:v>
                </c:pt>
                <c:pt idx="760">
                  <c:v>0.49074100000000004</c:v>
                </c:pt>
                <c:pt idx="761">
                  <c:v>20.228299999999983</c:v>
                </c:pt>
                <c:pt idx="762">
                  <c:v>39.788501000000011</c:v>
                </c:pt>
                <c:pt idx="763">
                  <c:v>138.50300499999992</c:v>
                </c:pt>
                <c:pt idx="764">
                  <c:v>147.71099799999999</c:v>
                </c:pt>
                <c:pt idx="765">
                  <c:v>94.556197999999981</c:v>
                </c:pt>
                <c:pt idx="766">
                  <c:v>69.749801000000005</c:v>
                </c:pt>
                <c:pt idx="767">
                  <c:v>54.395500000000013</c:v>
                </c:pt>
                <c:pt idx="768">
                  <c:v>44.214000000000006</c:v>
                </c:pt>
                <c:pt idx="769">
                  <c:v>7.6856490000000024</c:v>
                </c:pt>
                <c:pt idx="770">
                  <c:v>0.23608900000000008</c:v>
                </c:pt>
                <c:pt idx="771">
                  <c:v>50.289398000000013</c:v>
                </c:pt>
                <c:pt idx="772">
                  <c:v>16.135400000000001</c:v>
                </c:pt>
                <c:pt idx="773">
                  <c:v>38.636501000000003</c:v>
                </c:pt>
                <c:pt idx="774">
                  <c:v>48.726600000000012</c:v>
                </c:pt>
                <c:pt idx="775">
                  <c:v>46.679798000000012</c:v>
                </c:pt>
                <c:pt idx="776">
                  <c:v>78.395796999999959</c:v>
                </c:pt>
                <c:pt idx="777">
                  <c:v>85.272498999999925</c:v>
                </c:pt>
                <c:pt idx="778">
                  <c:v>88.353400999999948</c:v>
                </c:pt>
                <c:pt idx="779">
                  <c:v>58.439701000000007</c:v>
                </c:pt>
                <c:pt idx="780">
                  <c:v>28.135000000000019</c:v>
                </c:pt>
                <c:pt idx="781">
                  <c:v>15.826700000000002</c:v>
                </c:pt>
                <c:pt idx="782">
                  <c:v>9.5047990000000002</c:v>
                </c:pt>
                <c:pt idx="783">
                  <c:v>62.935600000000001</c:v>
                </c:pt>
                <c:pt idx="784">
                  <c:v>17.377700000000001</c:v>
                </c:pt>
                <c:pt idx="785">
                  <c:v>26.963498999999985</c:v>
                </c:pt>
                <c:pt idx="786">
                  <c:v>52.624198000000021</c:v>
                </c:pt>
                <c:pt idx="787">
                  <c:v>44.895000000000003</c:v>
                </c:pt>
                <c:pt idx="788">
                  <c:v>68.340598999999983</c:v>
                </c:pt>
                <c:pt idx="789">
                  <c:v>81.081801999999982</c:v>
                </c:pt>
                <c:pt idx="790">
                  <c:v>76.894599000000042</c:v>
                </c:pt>
                <c:pt idx="791">
                  <c:v>62.272998000000023</c:v>
                </c:pt>
                <c:pt idx="792">
                  <c:v>40.025501000000013</c:v>
                </c:pt>
                <c:pt idx="793">
                  <c:v>28.949099999999984</c:v>
                </c:pt>
                <c:pt idx="794">
                  <c:v>10.833</c:v>
                </c:pt>
                <c:pt idx="795">
                  <c:v>86.571601000000001</c:v>
                </c:pt>
                <c:pt idx="796">
                  <c:v>21.172499999999992</c:v>
                </c:pt>
                <c:pt idx="797">
                  <c:v>42.713001000000006</c:v>
                </c:pt>
                <c:pt idx="798">
                  <c:v>66.813002999999981</c:v>
                </c:pt>
                <c:pt idx="799">
                  <c:v>61.277198000000013</c:v>
                </c:pt>
                <c:pt idx="800">
                  <c:v>83.629797999999909</c:v>
                </c:pt>
                <c:pt idx="801">
                  <c:v>83.152495999999942</c:v>
                </c:pt>
                <c:pt idx="802">
                  <c:v>80.302299000000005</c:v>
                </c:pt>
                <c:pt idx="803">
                  <c:v>66.528503000000001</c:v>
                </c:pt>
                <c:pt idx="804">
                  <c:v>53.562900000000013</c:v>
                </c:pt>
                <c:pt idx="805">
                  <c:v>26.314399000000019</c:v>
                </c:pt>
                <c:pt idx="806">
                  <c:v>18.443598999999985</c:v>
                </c:pt>
                <c:pt idx="807">
                  <c:v>84.398497999999947</c:v>
                </c:pt>
                <c:pt idx="808">
                  <c:v>22.298499999999983</c:v>
                </c:pt>
                <c:pt idx="809">
                  <c:v>50.491001000000004</c:v>
                </c:pt>
                <c:pt idx="810">
                  <c:v>74.788496999999978</c:v>
                </c:pt>
                <c:pt idx="811">
                  <c:v>93.580703</c:v>
                </c:pt>
                <c:pt idx="812">
                  <c:v>92.002798999999925</c:v>
                </c:pt>
                <c:pt idx="813">
                  <c:v>80.960998000000004</c:v>
                </c:pt>
                <c:pt idx="814">
                  <c:v>76.734001000000006</c:v>
                </c:pt>
                <c:pt idx="815">
                  <c:v>74.086401999999978</c:v>
                </c:pt>
                <c:pt idx="816">
                  <c:v>54.201800999999996</c:v>
                </c:pt>
                <c:pt idx="817">
                  <c:v>35.8264</c:v>
                </c:pt>
                <c:pt idx="818">
                  <c:v>12.047899999999998</c:v>
                </c:pt>
                <c:pt idx="819">
                  <c:v>90.705397999999946</c:v>
                </c:pt>
                <c:pt idx="820">
                  <c:v>20.265198999999988</c:v>
                </c:pt>
                <c:pt idx="821">
                  <c:v>46.624698000000002</c:v>
                </c:pt>
                <c:pt idx="822">
                  <c:v>69.137100000000004</c:v>
                </c:pt>
                <c:pt idx="823">
                  <c:v>60.196098000000013</c:v>
                </c:pt>
                <c:pt idx="824">
                  <c:v>81.820503000000002</c:v>
                </c:pt>
                <c:pt idx="825">
                  <c:v>88.812399999999982</c:v>
                </c:pt>
                <c:pt idx="826">
                  <c:v>78.332999999999998</c:v>
                </c:pt>
                <c:pt idx="827">
                  <c:v>66.546203000000048</c:v>
                </c:pt>
                <c:pt idx="828">
                  <c:v>53.217200999999996</c:v>
                </c:pt>
                <c:pt idx="829">
                  <c:v>35.451300999999994</c:v>
                </c:pt>
                <c:pt idx="830">
                  <c:v>13.716799</c:v>
                </c:pt>
                <c:pt idx="831">
                  <c:v>0.42169400000000001</c:v>
                </c:pt>
                <c:pt idx="832">
                  <c:v>2.3184589999999963</c:v>
                </c:pt>
                <c:pt idx="833">
                  <c:v>8.4287989999999997</c:v>
                </c:pt>
                <c:pt idx="834">
                  <c:v>28.0869</c:v>
                </c:pt>
                <c:pt idx="835">
                  <c:v>88.227797999999979</c:v>
                </c:pt>
                <c:pt idx="836">
                  <c:v>115.814002</c:v>
                </c:pt>
                <c:pt idx="837">
                  <c:v>112.218002</c:v>
                </c:pt>
                <c:pt idx="838">
                  <c:v>94.228796999999958</c:v>
                </c:pt>
                <c:pt idx="839">
                  <c:v>58.710899000000005</c:v>
                </c:pt>
                <c:pt idx="840">
                  <c:v>21.424099999999992</c:v>
                </c:pt>
                <c:pt idx="841">
                  <c:v>2.4309589999999983</c:v>
                </c:pt>
                <c:pt idx="842">
                  <c:v>0</c:v>
                </c:pt>
                <c:pt idx="843">
                  <c:v>0.21499100000000013</c:v>
                </c:pt>
                <c:pt idx="844">
                  <c:v>1.2576499999999995</c:v>
                </c:pt>
                <c:pt idx="845">
                  <c:v>3.5343</c:v>
                </c:pt>
                <c:pt idx="846">
                  <c:v>33.776798000000021</c:v>
                </c:pt>
                <c:pt idx="847">
                  <c:v>82.007002999999983</c:v>
                </c:pt>
                <c:pt idx="848">
                  <c:v>111.17299599999996</c:v>
                </c:pt>
                <c:pt idx="849">
                  <c:v>108.74900000000002</c:v>
                </c:pt>
                <c:pt idx="850">
                  <c:v>92.048598999999982</c:v>
                </c:pt>
                <c:pt idx="851">
                  <c:v>54.978401000000005</c:v>
                </c:pt>
                <c:pt idx="852">
                  <c:v>11.944800000000001</c:v>
                </c:pt>
                <c:pt idx="853">
                  <c:v>4.2256490000000024</c:v>
                </c:pt>
                <c:pt idx="854">
                  <c:v>0</c:v>
                </c:pt>
                <c:pt idx="855">
                  <c:v>0.4710470000000001</c:v>
                </c:pt>
                <c:pt idx="856">
                  <c:v>1.676849</c:v>
                </c:pt>
                <c:pt idx="857">
                  <c:v>4.8006200000000003</c:v>
                </c:pt>
                <c:pt idx="858">
                  <c:v>28.4573</c:v>
                </c:pt>
                <c:pt idx="859">
                  <c:v>63.499099000000001</c:v>
                </c:pt>
                <c:pt idx="860">
                  <c:v>106.336997</c:v>
                </c:pt>
                <c:pt idx="861">
                  <c:v>99.30909699999998</c:v>
                </c:pt>
                <c:pt idx="862">
                  <c:v>61.691600000000001</c:v>
                </c:pt>
                <c:pt idx="863">
                  <c:v>63.174999</c:v>
                </c:pt>
                <c:pt idx="864">
                  <c:v>16.003498999999991</c:v>
                </c:pt>
                <c:pt idx="865">
                  <c:v>2.4079000000000002</c:v>
                </c:pt>
                <c:pt idx="866">
                  <c:v>0</c:v>
                </c:pt>
                <c:pt idx="867">
                  <c:v>0.17960300000000001</c:v>
                </c:pt>
                <c:pt idx="868">
                  <c:v>0.25454499999999997</c:v>
                </c:pt>
                <c:pt idx="869">
                  <c:v>6.8469899999999964</c:v>
                </c:pt>
                <c:pt idx="870">
                  <c:v>40.099098000000012</c:v>
                </c:pt>
                <c:pt idx="871">
                  <c:v>88.95590199999998</c:v>
                </c:pt>
                <c:pt idx="872">
                  <c:v>110.06300300000002</c:v>
                </c:pt>
                <c:pt idx="873">
                  <c:v>108.64499600000002</c:v>
                </c:pt>
                <c:pt idx="874">
                  <c:v>83.874701999999942</c:v>
                </c:pt>
                <c:pt idx="875">
                  <c:v>58.392898000000002</c:v>
                </c:pt>
                <c:pt idx="876">
                  <c:v>20.894899000000009</c:v>
                </c:pt>
                <c:pt idx="877">
                  <c:v>6.0523999999999996</c:v>
                </c:pt>
                <c:pt idx="878">
                  <c:v>0</c:v>
                </c:pt>
                <c:pt idx="879">
                  <c:v>0.43365200000000015</c:v>
                </c:pt>
                <c:pt idx="880">
                  <c:v>2.7874800000000013</c:v>
                </c:pt>
                <c:pt idx="881">
                  <c:v>9.1352700000000002</c:v>
                </c:pt>
                <c:pt idx="882">
                  <c:v>43.685901000000001</c:v>
                </c:pt>
                <c:pt idx="883">
                  <c:v>102.116996</c:v>
                </c:pt>
                <c:pt idx="884">
                  <c:v>119.65299899999995</c:v>
                </c:pt>
                <c:pt idx="885">
                  <c:v>98.146002999999979</c:v>
                </c:pt>
                <c:pt idx="886">
                  <c:v>95.051300000000012</c:v>
                </c:pt>
                <c:pt idx="887">
                  <c:v>37.500400000000006</c:v>
                </c:pt>
                <c:pt idx="888">
                  <c:v>19.587999</c:v>
                </c:pt>
                <c:pt idx="889">
                  <c:v>3.97702</c:v>
                </c:pt>
                <c:pt idx="890">
                  <c:v>0</c:v>
                </c:pt>
                <c:pt idx="891">
                  <c:v>0.25175799999999998</c:v>
                </c:pt>
                <c:pt idx="892">
                  <c:v>2.2872400000000002</c:v>
                </c:pt>
                <c:pt idx="893">
                  <c:v>6.4919900000000004</c:v>
                </c:pt>
                <c:pt idx="894">
                  <c:v>45.470698999999996</c:v>
                </c:pt>
                <c:pt idx="895">
                  <c:v>104.11599699999998</c:v>
                </c:pt>
                <c:pt idx="896">
                  <c:v>116.066001</c:v>
                </c:pt>
                <c:pt idx="897">
                  <c:v>114.476997</c:v>
                </c:pt>
                <c:pt idx="898">
                  <c:v>86.965103000000042</c:v>
                </c:pt>
                <c:pt idx="899">
                  <c:v>72.441703000000061</c:v>
                </c:pt>
                <c:pt idx="900">
                  <c:v>29.445399999999971</c:v>
                </c:pt>
                <c:pt idx="901">
                  <c:v>3.9798799999999983</c:v>
                </c:pt>
                <c:pt idx="902">
                  <c:v>0</c:v>
                </c:pt>
                <c:pt idx="903">
                  <c:v>0.19005100000000003</c:v>
                </c:pt>
                <c:pt idx="904">
                  <c:v>1.3374989999999998</c:v>
                </c:pt>
                <c:pt idx="905">
                  <c:v>5.2491690000000029</c:v>
                </c:pt>
                <c:pt idx="906">
                  <c:v>47.928600000000003</c:v>
                </c:pt>
                <c:pt idx="907">
                  <c:v>83.813498999999979</c:v>
                </c:pt>
                <c:pt idx="908">
                  <c:v>108.06500199999998</c:v>
                </c:pt>
                <c:pt idx="909">
                  <c:v>110.210998</c:v>
                </c:pt>
                <c:pt idx="910">
                  <c:v>77.696196999999998</c:v>
                </c:pt>
                <c:pt idx="911">
                  <c:v>52.151400999999993</c:v>
                </c:pt>
                <c:pt idx="912">
                  <c:v>19.229199999999988</c:v>
                </c:pt>
                <c:pt idx="913">
                  <c:v>3.7390589999999984</c:v>
                </c:pt>
                <c:pt idx="914">
                  <c:v>0</c:v>
                </c:pt>
                <c:pt idx="915">
                  <c:v>1.7477689999999995</c:v>
                </c:pt>
                <c:pt idx="916">
                  <c:v>2.050000000000001E-4</c:v>
                </c:pt>
                <c:pt idx="917">
                  <c:v>2.0031800000000013</c:v>
                </c:pt>
                <c:pt idx="918">
                  <c:v>15.782999</c:v>
                </c:pt>
                <c:pt idx="919">
                  <c:v>30.646798999999991</c:v>
                </c:pt>
                <c:pt idx="920">
                  <c:v>72.592596999999998</c:v>
                </c:pt>
                <c:pt idx="921">
                  <c:v>117.720001</c:v>
                </c:pt>
                <c:pt idx="922">
                  <c:v>96.101799</c:v>
                </c:pt>
                <c:pt idx="923">
                  <c:v>45.358298999999995</c:v>
                </c:pt>
                <c:pt idx="924">
                  <c:v>8.3766600000000047</c:v>
                </c:pt>
                <c:pt idx="925">
                  <c:v>1.3710289999999998</c:v>
                </c:pt>
                <c:pt idx="926">
                  <c:v>9.7100000000000034E-2</c:v>
                </c:pt>
                <c:pt idx="927">
                  <c:v>1.4017689999999992</c:v>
                </c:pt>
                <c:pt idx="928">
                  <c:v>1.0208000000000002E-2</c:v>
                </c:pt>
                <c:pt idx="929">
                  <c:v>0.46881300000000015</c:v>
                </c:pt>
                <c:pt idx="930">
                  <c:v>12.955400000000008</c:v>
                </c:pt>
                <c:pt idx="931">
                  <c:v>31.402298999999989</c:v>
                </c:pt>
                <c:pt idx="932">
                  <c:v>84.476401999999979</c:v>
                </c:pt>
                <c:pt idx="933">
                  <c:v>113.44100100000004</c:v>
                </c:pt>
                <c:pt idx="934">
                  <c:v>116.458</c:v>
                </c:pt>
                <c:pt idx="935">
                  <c:v>42.078899</c:v>
                </c:pt>
                <c:pt idx="936">
                  <c:v>7.55063</c:v>
                </c:pt>
                <c:pt idx="937">
                  <c:v>0.22545500000000004</c:v>
                </c:pt>
                <c:pt idx="938">
                  <c:v>8.3498000000000044E-2</c:v>
                </c:pt>
                <c:pt idx="939">
                  <c:v>1.0010599999999998</c:v>
                </c:pt>
                <c:pt idx="940">
                  <c:v>1.2567000000000005E-2</c:v>
                </c:pt>
                <c:pt idx="941">
                  <c:v>0.20582900000000001</c:v>
                </c:pt>
                <c:pt idx="942">
                  <c:v>14.197099</c:v>
                </c:pt>
                <c:pt idx="943">
                  <c:v>34.409500000000001</c:v>
                </c:pt>
                <c:pt idx="944">
                  <c:v>78.648497999999947</c:v>
                </c:pt>
                <c:pt idx="945">
                  <c:v>85.080397999999946</c:v>
                </c:pt>
                <c:pt idx="946">
                  <c:v>101.06300300000002</c:v>
                </c:pt>
                <c:pt idx="947">
                  <c:v>29.610499999999988</c:v>
                </c:pt>
                <c:pt idx="948">
                  <c:v>5.0673889999999959</c:v>
                </c:pt>
                <c:pt idx="949">
                  <c:v>0.66706800000000033</c:v>
                </c:pt>
                <c:pt idx="950">
                  <c:v>2.1271000000000016E-2</c:v>
                </c:pt>
                <c:pt idx="951">
                  <c:v>106.722999</c:v>
                </c:pt>
                <c:pt idx="952">
                  <c:v>42.699298000000013</c:v>
                </c:pt>
                <c:pt idx="953">
                  <c:v>10.897500000000004</c:v>
                </c:pt>
                <c:pt idx="954">
                  <c:v>4.637149</c:v>
                </c:pt>
                <c:pt idx="955">
                  <c:v>0.34526600000000007</c:v>
                </c:pt>
                <c:pt idx="956">
                  <c:v>3.0852200000000001</c:v>
                </c:pt>
                <c:pt idx="957">
                  <c:v>0.132082</c:v>
                </c:pt>
                <c:pt idx="958">
                  <c:v>0.29620000000000002</c:v>
                </c:pt>
                <c:pt idx="959">
                  <c:v>7.399</c:v>
                </c:pt>
                <c:pt idx="960">
                  <c:v>35.490898000000001</c:v>
                </c:pt>
                <c:pt idx="961">
                  <c:v>110.59799900000004</c:v>
                </c:pt>
                <c:pt idx="962">
                  <c:v>132.77900599999992</c:v>
                </c:pt>
                <c:pt idx="963">
                  <c:v>96.159599</c:v>
                </c:pt>
                <c:pt idx="964">
                  <c:v>55.890201000000005</c:v>
                </c:pt>
                <c:pt idx="965">
                  <c:v>3.6529399999999987</c:v>
                </c:pt>
                <c:pt idx="966">
                  <c:v>0.29969000000000001</c:v>
                </c:pt>
                <c:pt idx="967">
                  <c:v>0.285719</c:v>
                </c:pt>
                <c:pt idx="968">
                  <c:v>8.0998800000000006</c:v>
                </c:pt>
                <c:pt idx="969">
                  <c:v>7.1074000000000012E-2</c:v>
                </c:pt>
                <c:pt idx="970">
                  <c:v>0.85641699999999976</c:v>
                </c:pt>
                <c:pt idx="971">
                  <c:v>13.192299</c:v>
                </c:pt>
                <c:pt idx="972">
                  <c:v>55.176601000000005</c:v>
                </c:pt>
                <c:pt idx="973">
                  <c:v>126.765998</c:v>
                </c:pt>
                <c:pt idx="974">
                  <c:v>124.435997</c:v>
                </c:pt>
                <c:pt idx="975">
                  <c:v>86.368300999999946</c:v>
                </c:pt>
                <c:pt idx="976">
                  <c:v>55.703300000000013</c:v>
                </c:pt>
                <c:pt idx="977">
                  <c:v>11.167400000000002</c:v>
                </c:pt>
                <c:pt idx="978">
                  <c:v>0.59864300000000015</c:v>
                </c:pt>
                <c:pt idx="979">
                  <c:v>0.15946100000000016</c:v>
                </c:pt>
                <c:pt idx="980">
                  <c:v>0.9544750000000003</c:v>
                </c:pt>
                <c:pt idx="981">
                  <c:v>14.344799</c:v>
                </c:pt>
                <c:pt idx="982">
                  <c:v>37.339999999999996</c:v>
                </c:pt>
                <c:pt idx="983">
                  <c:v>113.07900199999996</c:v>
                </c:pt>
                <c:pt idx="984">
                  <c:v>118.76100100000002</c:v>
                </c:pt>
                <c:pt idx="985">
                  <c:v>85.428801999999948</c:v>
                </c:pt>
                <c:pt idx="986">
                  <c:v>48.794700000000013</c:v>
                </c:pt>
                <c:pt idx="987">
                  <c:v>16.432898999999999</c:v>
                </c:pt>
                <c:pt idx="988">
                  <c:v>1.1366590000000001</c:v>
                </c:pt>
                <c:pt idx="989">
                  <c:v>0.19422300000000003</c:v>
                </c:pt>
                <c:pt idx="990">
                  <c:v>8.0797990000000048</c:v>
                </c:pt>
                <c:pt idx="991">
                  <c:v>0.28677800000000014</c:v>
                </c:pt>
                <c:pt idx="992">
                  <c:v>0.472694</c:v>
                </c:pt>
                <c:pt idx="993">
                  <c:v>18.286299999999983</c:v>
                </c:pt>
                <c:pt idx="994">
                  <c:v>41.210300000000011</c:v>
                </c:pt>
                <c:pt idx="995">
                  <c:v>127.793998</c:v>
                </c:pt>
                <c:pt idx="996">
                  <c:v>137.37399199999999</c:v>
                </c:pt>
                <c:pt idx="997">
                  <c:v>86.645201999999998</c:v>
                </c:pt>
                <c:pt idx="998">
                  <c:v>54.805198000000011</c:v>
                </c:pt>
                <c:pt idx="999">
                  <c:v>11.425000000000002</c:v>
                </c:pt>
                <c:pt idx="1000">
                  <c:v>0.37651300000000015</c:v>
                </c:pt>
                <c:pt idx="1001">
                  <c:v>8.8621000000000075E-2</c:v>
                </c:pt>
                <c:pt idx="1002">
                  <c:v>4.5281599999999962</c:v>
                </c:pt>
                <c:pt idx="1003">
                  <c:v>5.4032000000000038E-2</c:v>
                </c:pt>
                <c:pt idx="1004">
                  <c:v>0.94732900000000031</c:v>
                </c:pt>
                <c:pt idx="1005">
                  <c:v>13.413999</c:v>
                </c:pt>
                <c:pt idx="1006">
                  <c:v>41.729099000000012</c:v>
                </c:pt>
                <c:pt idx="1007">
                  <c:v>110.34700000000002</c:v>
                </c:pt>
                <c:pt idx="1008">
                  <c:v>123.41000300000005</c:v>
                </c:pt>
                <c:pt idx="1009">
                  <c:v>89.088400999999948</c:v>
                </c:pt>
                <c:pt idx="1010">
                  <c:v>32.073398000000012</c:v>
                </c:pt>
                <c:pt idx="1011">
                  <c:v>5.4816090000000042</c:v>
                </c:pt>
                <c:pt idx="1012">
                  <c:v>0.68934600000000013</c:v>
                </c:pt>
                <c:pt idx="1013">
                  <c:v>6.2257000000000014E-2</c:v>
                </c:pt>
              </c:numCache>
            </c:numRef>
          </c:xVal>
          <c:yVal>
            <c:numRef>
              <c:f>'COR-40% vs SP'!$A$2:$A$1015</c:f>
              <c:numCache>
                <c:formatCode>General</c:formatCode>
                <c:ptCount val="1014"/>
                <c:pt idx="0">
                  <c:v>19.64625000000002</c:v>
                </c:pt>
                <c:pt idx="1">
                  <c:v>24.432499999999983</c:v>
                </c:pt>
                <c:pt idx="2">
                  <c:v>42.470000000000006</c:v>
                </c:pt>
                <c:pt idx="3">
                  <c:v>53.325000000000003</c:v>
                </c:pt>
                <c:pt idx="4">
                  <c:v>34.487499999999997</c:v>
                </c:pt>
                <c:pt idx="5">
                  <c:v>29.324999999999999</c:v>
                </c:pt>
                <c:pt idx="6">
                  <c:v>39.06</c:v>
                </c:pt>
                <c:pt idx="7">
                  <c:v>39.098750000000024</c:v>
                </c:pt>
                <c:pt idx="8">
                  <c:v>35.662500000000023</c:v>
                </c:pt>
                <c:pt idx="9">
                  <c:v>29.914999999999999</c:v>
                </c:pt>
                <c:pt idx="10">
                  <c:v>24.75</c:v>
                </c:pt>
                <c:pt idx="11">
                  <c:v>20.80875</c:v>
                </c:pt>
                <c:pt idx="12">
                  <c:v>29.294999999999987</c:v>
                </c:pt>
                <c:pt idx="13">
                  <c:v>19.18</c:v>
                </c:pt>
                <c:pt idx="14">
                  <c:v>49.057499999999997</c:v>
                </c:pt>
                <c:pt idx="15">
                  <c:v>49.6875</c:v>
                </c:pt>
                <c:pt idx="16">
                  <c:v>98.076250000000002</c:v>
                </c:pt>
                <c:pt idx="17">
                  <c:v>94.35</c:v>
                </c:pt>
                <c:pt idx="18">
                  <c:v>97.456250000000026</c:v>
                </c:pt>
                <c:pt idx="19">
                  <c:v>74.516250000000042</c:v>
                </c:pt>
                <c:pt idx="20">
                  <c:v>69.900000000000006</c:v>
                </c:pt>
                <c:pt idx="21">
                  <c:v>45.57</c:v>
                </c:pt>
                <c:pt idx="22">
                  <c:v>34.949999999999996</c:v>
                </c:pt>
                <c:pt idx="23">
                  <c:v>22.784999999999989</c:v>
                </c:pt>
                <c:pt idx="24">
                  <c:v>11.857500000000005</c:v>
                </c:pt>
                <c:pt idx="25">
                  <c:v>25.55</c:v>
                </c:pt>
                <c:pt idx="26">
                  <c:v>31.155000000000001</c:v>
                </c:pt>
                <c:pt idx="27">
                  <c:v>53.025000000000013</c:v>
                </c:pt>
                <c:pt idx="28">
                  <c:v>72.501250000000027</c:v>
                </c:pt>
                <c:pt idx="29">
                  <c:v>66.600000000000009</c:v>
                </c:pt>
                <c:pt idx="30">
                  <c:v>81.491250000000107</c:v>
                </c:pt>
                <c:pt idx="31">
                  <c:v>69.517500000000027</c:v>
                </c:pt>
                <c:pt idx="32">
                  <c:v>54.375</c:v>
                </c:pt>
                <c:pt idx="33">
                  <c:v>39.215000000000003</c:v>
                </c:pt>
                <c:pt idx="34">
                  <c:v>37.050000000000004</c:v>
                </c:pt>
                <c:pt idx="35">
                  <c:v>19.258749999999967</c:v>
                </c:pt>
                <c:pt idx="36">
                  <c:v>27.59</c:v>
                </c:pt>
                <c:pt idx="37">
                  <c:v>24.43</c:v>
                </c:pt>
                <c:pt idx="38">
                  <c:v>42.353749999999998</c:v>
                </c:pt>
                <c:pt idx="39">
                  <c:v>47.475000000000001</c:v>
                </c:pt>
                <c:pt idx="40">
                  <c:v>55.102500000000013</c:v>
                </c:pt>
                <c:pt idx="41">
                  <c:v>64.912500000000023</c:v>
                </c:pt>
                <c:pt idx="42">
                  <c:v>66.84375</c:v>
                </c:pt>
                <c:pt idx="43">
                  <c:v>53.591250000000002</c:v>
                </c:pt>
                <c:pt idx="44">
                  <c:v>45.075000000000003</c:v>
                </c:pt>
                <c:pt idx="45">
                  <c:v>35.107500000000002</c:v>
                </c:pt>
                <c:pt idx="46">
                  <c:v>24.09</c:v>
                </c:pt>
                <c:pt idx="47">
                  <c:v>16.158750000000001</c:v>
                </c:pt>
                <c:pt idx="48">
                  <c:v>21.583749999999981</c:v>
                </c:pt>
                <c:pt idx="49">
                  <c:v>25.121250000000011</c:v>
                </c:pt>
                <c:pt idx="50">
                  <c:v>51.266250000000021</c:v>
                </c:pt>
                <c:pt idx="51">
                  <c:v>59.137500000000003</c:v>
                </c:pt>
                <c:pt idx="52">
                  <c:v>63.046250000000001</c:v>
                </c:pt>
                <c:pt idx="53">
                  <c:v>74.66249999999998</c:v>
                </c:pt>
                <c:pt idx="54">
                  <c:v>65.022500000000008</c:v>
                </c:pt>
                <c:pt idx="55">
                  <c:v>47.856249999999996</c:v>
                </c:pt>
                <c:pt idx="56">
                  <c:v>31.012499999999992</c:v>
                </c:pt>
                <c:pt idx="57">
                  <c:v>38.556249999999999</c:v>
                </c:pt>
                <c:pt idx="58">
                  <c:v>39.720000000000013</c:v>
                </c:pt>
                <c:pt idx="59">
                  <c:v>41.54</c:v>
                </c:pt>
                <c:pt idx="60">
                  <c:v>27.08625</c:v>
                </c:pt>
                <c:pt idx="61">
                  <c:v>38.605000000000011</c:v>
                </c:pt>
                <c:pt idx="62">
                  <c:v>51.537500000000001</c:v>
                </c:pt>
                <c:pt idx="63">
                  <c:v>58.237500000000011</c:v>
                </c:pt>
                <c:pt idx="64">
                  <c:v>78.585000000000008</c:v>
                </c:pt>
                <c:pt idx="65">
                  <c:v>71.962500000000006</c:v>
                </c:pt>
                <c:pt idx="66">
                  <c:v>96.603749999999948</c:v>
                </c:pt>
                <c:pt idx="67">
                  <c:v>93.426250000000024</c:v>
                </c:pt>
                <c:pt idx="68">
                  <c:v>91.087500000000006</c:v>
                </c:pt>
                <c:pt idx="69">
                  <c:v>74.167500000000004</c:v>
                </c:pt>
                <c:pt idx="70">
                  <c:v>47.55</c:v>
                </c:pt>
                <c:pt idx="71">
                  <c:v>27.62875</c:v>
                </c:pt>
                <c:pt idx="72">
                  <c:v>40.842500000000001</c:v>
                </c:pt>
                <c:pt idx="73">
                  <c:v>34.65</c:v>
                </c:pt>
                <c:pt idx="74">
                  <c:v>29.721250000000001</c:v>
                </c:pt>
                <c:pt idx="75">
                  <c:v>58.275000000000013</c:v>
                </c:pt>
                <c:pt idx="76">
                  <c:v>97.34</c:v>
                </c:pt>
                <c:pt idx="77">
                  <c:v>90.3</c:v>
                </c:pt>
                <c:pt idx="78">
                  <c:v>90.52</c:v>
                </c:pt>
                <c:pt idx="79">
                  <c:v>85.86999999999999</c:v>
                </c:pt>
                <c:pt idx="80">
                  <c:v>72.112499999999983</c:v>
                </c:pt>
                <c:pt idx="81">
                  <c:v>58.163750000000022</c:v>
                </c:pt>
                <c:pt idx="82">
                  <c:v>39.06</c:v>
                </c:pt>
                <c:pt idx="83">
                  <c:v>29.953749999999985</c:v>
                </c:pt>
                <c:pt idx="84">
                  <c:v>71.55</c:v>
                </c:pt>
                <c:pt idx="85">
                  <c:v>58.59</c:v>
                </c:pt>
                <c:pt idx="86">
                  <c:v>39.75</c:v>
                </c:pt>
                <c:pt idx="87">
                  <c:v>24.954999999999991</c:v>
                </c:pt>
                <c:pt idx="88">
                  <c:v>6.51</c:v>
                </c:pt>
                <c:pt idx="89">
                  <c:v>7.1999999999999975</c:v>
                </c:pt>
                <c:pt idx="90">
                  <c:v>6.6649999999999947</c:v>
                </c:pt>
                <c:pt idx="91">
                  <c:v>7.1099999999999985</c:v>
                </c:pt>
                <c:pt idx="92">
                  <c:v>18.871250000000011</c:v>
                </c:pt>
                <c:pt idx="93">
                  <c:v>12.206250000000001</c:v>
                </c:pt>
                <c:pt idx="94">
                  <c:v>25.47999999999999</c:v>
                </c:pt>
                <c:pt idx="95">
                  <c:v>44.097500000000011</c:v>
                </c:pt>
                <c:pt idx="96">
                  <c:v>90.75</c:v>
                </c:pt>
                <c:pt idx="97">
                  <c:v>84.087500000000006</c:v>
                </c:pt>
                <c:pt idx="98">
                  <c:v>54.225000000000023</c:v>
                </c:pt>
                <c:pt idx="99">
                  <c:v>35.223750000000024</c:v>
                </c:pt>
                <c:pt idx="100">
                  <c:v>19.142499999999984</c:v>
                </c:pt>
                <c:pt idx="101">
                  <c:v>11.4</c:v>
                </c:pt>
                <c:pt idx="102">
                  <c:v>9.7650000000000006</c:v>
                </c:pt>
                <c:pt idx="103">
                  <c:v>8.25</c:v>
                </c:pt>
                <c:pt idx="104">
                  <c:v>12.6325</c:v>
                </c:pt>
                <c:pt idx="105">
                  <c:v>23.67625000000001</c:v>
                </c:pt>
                <c:pt idx="106">
                  <c:v>37.414999999999999</c:v>
                </c:pt>
                <c:pt idx="107">
                  <c:v>59.248750000000022</c:v>
                </c:pt>
                <c:pt idx="108">
                  <c:v>90.637500000000003</c:v>
                </c:pt>
                <c:pt idx="109">
                  <c:v>100.51750000000004</c:v>
                </c:pt>
                <c:pt idx="110">
                  <c:v>59.325000000000003</c:v>
                </c:pt>
                <c:pt idx="111">
                  <c:v>25.381249999999977</c:v>
                </c:pt>
                <c:pt idx="112">
                  <c:v>19.064999999999991</c:v>
                </c:pt>
                <c:pt idx="113">
                  <c:v>12.450000000000005</c:v>
                </c:pt>
                <c:pt idx="114">
                  <c:v>0</c:v>
                </c:pt>
                <c:pt idx="115">
                  <c:v>3.15</c:v>
                </c:pt>
                <c:pt idx="116">
                  <c:v>16.739999999999991</c:v>
                </c:pt>
                <c:pt idx="117">
                  <c:v>11.198749999999999</c:v>
                </c:pt>
                <c:pt idx="118">
                  <c:v>23.671250000000011</c:v>
                </c:pt>
                <c:pt idx="119">
                  <c:v>46.926250000000003</c:v>
                </c:pt>
                <c:pt idx="120">
                  <c:v>79.912500000000023</c:v>
                </c:pt>
                <c:pt idx="121">
                  <c:v>66.068750000000009</c:v>
                </c:pt>
                <c:pt idx="122">
                  <c:v>71.400000000000006</c:v>
                </c:pt>
                <c:pt idx="123">
                  <c:v>35.417499999999997</c:v>
                </c:pt>
                <c:pt idx="124">
                  <c:v>5.89</c:v>
                </c:pt>
                <c:pt idx="125">
                  <c:v>3.1875000000000013</c:v>
                </c:pt>
                <c:pt idx="126">
                  <c:v>6.2775000000000007</c:v>
                </c:pt>
                <c:pt idx="127">
                  <c:v>11.34</c:v>
                </c:pt>
                <c:pt idx="128">
                  <c:v>19.84</c:v>
                </c:pt>
                <c:pt idx="129">
                  <c:v>20.537499999999987</c:v>
                </c:pt>
                <c:pt idx="130">
                  <c:v>32.025000000000013</c:v>
                </c:pt>
                <c:pt idx="131">
                  <c:v>57.853749999999998</c:v>
                </c:pt>
                <c:pt idx="132">
                  <c:v>91.5</c:v>
                </c:pt>
                <c:pt idx="133">
                  <c:v>99.006250000000023</c:v>
                </c:pt>
                <c:pt idx="134">
                  <c:v>64.2</c:v>
                </c:pt>
                <c:pt idx="135">
                  <c:v>49.677500000000002</c:v>
                </c:pt>
                <c:pt idx="136">
                  <c:v>31.116249999999987</c:v>
                </c:pt>
                <c:pt idx="137">
                  <c:v>27.787499999999984</c:v>
                </c:pt>
                <c:pt idx="138">
                  <c:v>18.8325</c:v>
                </c:pt>
                <c:pt idx="139">
                  <c:v>8.61</c:v>
                </c:pt>
                <c:pt idx="140">
                  <c:v>16.00375</c:v>
                </c:pt>
                <c:pt idx="141">
                  <c:v>15.422500000000005</c:v>
                </c:pt>
                <c:pt idx="142">
                  <c:v>23.625</c:v>
                </c:pt>
                <c:pt idx="143">
                  <c:v>36.386249999999997</c:v>
                </c:pt>
                <c:pt idx="144">
                  <c:v>60.375000000000007</c:v>
                </c:pt>
                <c:pt idx="145">
                  <c:v>101.83499999999999</c:v>
                </c:pt>
                <c:pt idx="146">
                  <c:v>51.449999999999996</c:v>
                </c:pt>
                <c:pt idx="147">
                  <c:v>33.790000000000013</c:v>
                </c:pt>
                <c:pt idx="148">
                  <c:v>30.651250000000012</c:v>
                </c:pt>
                <c:pt idx="149">
                  <c:v>20.962499999999967</c:v>
                </c:pt>
                <c:pt idx="150">
                  <c:v>11.082500000000005</c:v>
                </c:pt>
                <c:pt idx="151">
                  <c:v>12.6</c:v>
                </c:pt>
                <c:pt idx="152">
                  <c:v>14.725</c:v>
                </c:pt>
                <c:pt idx="153">
                  <c:v>15.345000000000002</c:v>
                </c:pt>
                <c:pt idx="154">
                  <c:v>25.759999999999991</c:v>
                </c:pt>
                <c:pt idx="155">
                  <c:v>60.643750000000011</c:v>
                </c:pt>
                <c:pt idx="156">
                  <c:v>96.1875</c:v>
                </c:pt>
                <c:pt idx="157">
                  <c:v>86.877500000000012</c:v>
                </c:pt>
                <c:pt idx="158">
                  <c:v>48.9375</c:v>
                </c:pt>
                <c:pt idx="159">
                  <c:v>27.08625</c:v>
                </c:pt>
                <c:pt idx="160">
                  <c:v>7.0524999999999975</c:v>
                </c:pt>
                <c:pt idx="161">
                  <c:v>0</c:v>
                </c:pt>
                <c:pt idx="162">
                  <c:v>8.99</c:v>
                </c:pt>
                <c:pt idx="163">
                  <c:v>17.549999999999986</c:v>
                </c:pt>
                <c:pt idx="164">
                  <c:v>13.678750000000001</c:v>
                </c:pt>
                <c:pt idx="165">
                  <c:v>18.948749999999979</c:v>
                </c:pt>
                <c:pt idx="166">
                  <c:v>25.048749999999981</c:v>
                </c:pt>
                <c:pt idx="167">
                  <c:v>46.887499999999996</c:v>
                </c:pt>
                <c:pt idx="168">
                  <c:v>76.5</c:v>
                </c:pt>
                <c:pt idx="169">
                  <c:v>103.81125000000004</c:v>
                </c:pt>
                <c:pt idx="170">
                  <c:v>120.37499999999999</c:v>
                </c:pt>
                <c:pt idx="171">
                  <c:v>111.63874999999996</c:v>
                </c:pt>
                <c:pt idx="172">
                  <c:v>104.47</c:v>
                </c:pt>
                <c:pt idx="173">
                  <c:v>85.6875</c:v>
                </c:pt>
                <c:pt idx="174">
                  <c:v>49.096250000000012</c:v>
                </c:pt>
                <c:pt idx="175">
                  <c:v>36.99</c:v>
                </c:pt>
                <c:pt idx="176">
                  <c:v>12.09</c:v>
                </c:pt>
                <c:pt idx="177">
                  <c:v>18.44499999999999</c:v>
                </c:pt>
                <c:pt idx="178">
                  <c:v>23.38</c:v>
                </c:pt>
                <c:pt idx="179">
                  <c:v>49.522500000000022</c:v>
                </c:pt>
                <c:pt idx="180">
                  <c:v>69.487500000000026</c:v>
                </c:pt>
                <c:pt idx="181">
                  <c:v>122.0625</c:v>
                </c:pt>
                <c:pt idx="182">
                  <c:v>133.91250000000002</c:v>
                </c:pt>
                <c:pt idx="183">
                  <c:v>123.41875</c:v>
                </c:pt>
                <c:pt idx="184">
                  <c:v>113.6925</c:v>
                </c:pt>
                <c:pt idx="185">
                  <c:v>94.2</c:v>
                </c:pt>
                <c:pt idx="186">
                  <c:v>54.133750000000013</c:v>
                </c:pt>
                <c:pt idx="187">
                  <c:v>24.15000000000002</c:v>
                </c:pt>
                <c:pt idx="188">
                  <c:v>14.957500000000005</c:v>
                </c:pt>
                <c:pt idx="189">
                  <c:v>14.06625</c:v>
                </c:pt>
                <c:pt idx="190">
                  <c:v>28.349999999999987</c:v>
                </c:pt>
                <c:pt idx="191">
                  <c:v>44.213750000000012</c:v>
                </c:pt>
                <c:pt idx="192">
                  <c:v>75.524999999999991</c:v>
                </c:pt>
                <c:pt idx="193">
                  <c:v>103.73375</c:v>
                </c:pt>
                <c:pt idx="194">
                  <c:v>93.937500000000043</c:v>
                </c:pt>
                <c:pt idx="195">
                  <c:v>89.435000000000016</c:v>
                </c:pt>
                <c:pt idx="196">
                  <c:v>82.614999999999995</c:v>
                </c:pt>
                <c:pt idx="197">
                  <c:v>77.587500000000006</c:v>
                </c:pt>
                <c:pt idx="198">
                  <c:v>57.660000000000011</c:v>
                </c:pt>
                <c:pt idx="199">
                  <c:v>36.300000000000004</c:v>
                </c:pt>
                <c:pt idx="200">
                  <c:v>21.893750000000001</c:v>
                </c:pt>
                <c:pt idx="201">
                  <c:v>16.081250000000001</c:v>
                </c:pt>
                <c:pt idx="202">
                  <c:v>33.785000000000011</c:v>
                </c:pt>
                <c:pt idx="203">
                  <c:v>69.440000000000026</c:v>
                </c:pt>
                <c:pt idx="204">
                  <c:v>104.96250000000002</c:v>
                </c:pt>
                <c:pt idx="205">
                  <c:v>124.93</c:v>
                </c:pt>
                <c:pt idx="206">
                  <c:v>127.2</c:v>
                </c:pt>
                <c:pt idx="207">
                  <c:v>128.06875000000002</c:v>
                </c:pt>
                <c:pt idx="208">
                  <c:v>115.32</c:v>
                </c:pt>
                <c:pt idx="209">
                  <c:v>95.774999999999991</c:v>
                </c:pt>
                <c:pt idx="210">
                  <c:v>58.435000000000002</c:v>
                </c:pt>
                <c:pt idx="211">
                  <c:v>42.21</c:v>
                </c:pt>
                <c:pt idx="212">
                  <c:v>25.07125000000001</c:v>
                </c:pt>
                <c:pt idx="213">
                  <c:v>14.492500000000005</c:v>
                </c:pt>
                <c:pt idx="214">
                  <c:v>24.464999999999989</c:v>
                </c:pt>
                <c:pt idx="215">
                  <c:v>56.11</c:v>
                </c:pt>
                <c:pt idx="216">
                  <c:v>71.55</c:v>
                </c:pt>
                <c:pt idx="217">
                  <c:v>118.76875</c:v>
                </c:pt>
                <c:pt idx="218">
                  <c:v>118.46250000000002</c:v>
                </c:pt>
                <c:pt idx="219">
                  <c:v>111.0575</c:v>
                </c:pt>
                <c:pt idx="220">
                  <c:v>79.515000000000001</c:v>
                </c:pt>
                <c:pt idx="221">
                  <c:v>72.674999999999983</c:v>
                </c:pt>
                <c:pt idx="222">
                  <c:v>68.122499999999945</c:v>
                </c:pt>
                <c:pt idx="223">
                  <c:v>52.89</c:v>
                </c:pt>
                <c:pt idx="224">
                  <c:v>17.011250000000011</c:v>
                </c:pt>
                <c:pt idx="225">
                  <c:v>79.5</c:v>
                </c:pt>
                <c:pt idx="226">
                  <c:v>79.902500000000003</c:v>
                </c:pt>
                <c:pt idx="227">
                  <c:v>113.62499999999999</c:v>
                </c:pt>
                <c:pt idx="228">
                  <c:v>134.88875000000004</c:v>
                </c:pt>
                <c:pt idx="229">
                  <c:v>121.44250000000002</c:v>
                </c:pt>
                <c:pt idx="230">
                  <c:v>102.33750000000002</c:v>
                </c:pt>
                <c:pt idx="231">
                  <c:v>49.832500000000003</c:v>
                </c:pt>
                <c:pt idx="232">
                  <c:v>29.759999999999987</c:v>
                </c:pt>
                <c:pt idx="233">
                  <c:v>34.875</c:v>
                </c:pt>
                <c:pt idx="234">
                  <c:v>72.23</c:v>
                </c:pt>
                <c:pt idx="235">
                  <c:v>122.96250000000002</c:v>
                </c:pt>
                <c:pt idx="236">
                  <c:v>143.60750000000002</c:v>
                </c:pt>
                <c:pt idx="237">
                  <c:v>94.821250000000006</c:v>
                </c:pt>
                <c:pt idx="238">
                  <c:v>61.725000000000023</c:v>
                </c:pt>
                <c:pt idx="239">
                  <c:v>76.027500000000003</c:v>
                </c:pt>
                <c:pt idx="240">
                  <c:v>56.325000000000003</c:v>
                </c:pt>
                <c:pt idx="241">
                  <c:v>63.225000000000023</c:v>
                </c:pt>
                <c:pt idx="242">
                  <c:v>51.188750000000013</c:v>
                </c:pt>
                <c:pt idx="243">
                  <c:v>123.9</c:v>
                </c:pt>
                <c:pt idx="244">
                  <c:v>129.1925</c:v>
                </c:pt>
                <c:pt idx="245">
                  <c:v>127.13874999999996</c:v>
                </c:pt>
                <c:pt idx="246">
                  <c:v>92.287500000000023</c:v>
                </c:pt>
                <c:pt idx="247">
                  <c:v>48.592500000000022</c:v>
                </c:pt>
                <c:pt idx="248">
                  <c:v>24.9</c:v>
                </c:pt>
                <c:pt idx="249">
                  <c:v>23.288749999999979</c:v>
                </c:pt>
                <c:pt idx="250">
                  <c:v>0</c:v>
                </c:pt>
                <c:pt idx="251">
                  <c:v>0</c:v>
                </c:pt>
                <c:pt idx="252">
                  <c:v>0</c:v>
                </c:pt>
                <c:pt idx="253">
                  <c:v>0</c:v>
                </c:pt>
                <c:pt idx="254">
                  <c:v>9.8425000000000047</c:v>
                </c:pt>
                <c:pt idx="255">
                  <c:v>169.16250000000002</c:v>
                </c:pt>
                <c:pt idx="256">
                  <c:v>244.9</c:v>
                </c:pt>
                <c:pt idx="257">
                  <c:v>129.5025</c:v>
                </c:pt>
                <c:pt idx="258">
                  <c:v>32.287500000000001</c:v>
                </c:pt>
                <c:pt idx="259">
                  <c:v>0</c:v>
                </c:pt>
                <c:pt idx="260">
                  <c:v>3.8099999999999987</c:v>
                </c:pt>
                <c:pt idx="261">
                  <c:v>24.954999999999991</c:v>
                </c:pt>
                <c:pt idx="262">
                  <c:v>0</c:v>
                </c:pt>
                <c:pt idx="263">
                  <c:v>3.92</c:v>
                </c:pt>
                <c:pt idx="264">
                  <c:v>22.591250000000009</c:v>
                </c:pt>
                <c:pt idx="265">
                  <c:v>16.387499999999992</c:v>
                </c:pt>
                <c:pt idx="266">
                  <c:v>16.5075</c:v>
                </c:pt>
                <c:pt idx="267">
                  <c:v>17.8125</c:v>
                </c:pt>
                <c:pt idx="268">
                  <c:v>104.54750000000004</c:v>
                </c:pt>
                <c:pt idx="269">
                  <c:v>160.15374999999997</c:v>
                </c:pt>
                <c:pt idx="270">
                  <c:v>62.100000000000009</c:v>
                </c:pt>
                <c:pt idx="271">
                  <c:v>1.7437499999999997</c:v>
                </c:pt>
                <c:pt idx="272">
                  <c:v>3.3</c:v>
                </c:pt>
                <c:pt idx="273">
                  <c:v>7.3237499999999986</c:v>
                </c:pt>
                <c:pt idx="274">
                  <c:v>16.352499999999992</c:v>
                </c:pt>
                <c:pt idx="275">
                  <c:v>59.92</c:v>
                </c:pt>
                <c:pt idx="276">
                  <c:v>64.441250000000068</c:v>
                </c:pt>
                <c:pt idx="277">
                  <c:v>28.42499999999999</c:v>
                </c:pt>
                <c:pt idx="278">
                  <c:v>30.263749999999966</c:v>
                </c:pt>
                <c:pt idx="279">
                  <c:v>196.95000000000007</c:v>
                </c:pt>
                <c:pt idx="280">
                  <c:v>295.54624999999999</c:v>
                </c:pt>
                <c:pt idx="281">
                  <c:v>155.85250000000008</c:v>
                </c:pt>
                <c:pt idx="282">
                  <c:v>13.012500000000005</c:v>
                </c:pt>
                <c:pt idx="283">
                  <c:v>0</c:v>
                </c:pt>
                <c:pt idx="284">
                  <c:v>0</c:v>
                </c:pt>
                <c:pt idx="285">
                  <c:v>43.632500000000022</c:v>
                </c:pt>
                <c:pt idx="286">
                  <c:v>3.3324999999999982</c:v>
                </c:pt>
                <c:pt idx="287">
                  <c:v>14.065000000000005</c:v>
                </c:pt>
                <c:pt idx="288">
                  <c:v>29.178750000000001</c:v>
                </c:pt>
                <c:pt idx="289">
                  <c:v>11.175000000000002</c:v>
                </c:pt>
                <c:pt idx="290">
                  <c:v>7.9437500000000014</c:v>
                </c:pt>
                <c:pt idx="291">
                  <c:v>149.17499999999998</c:v>
                </c:pt>
                <c:pt idx="292">
                  <c:v>256.75749999999999</c:v>
                </c:pt>
                <c:pt idx="293">
                  <c:v>149.4975</c:v>
                </c:pt>
                <c:pt idx="294">
                  <c:v>16.612499999999986</c:v>
                </c:pt>
                <c:pt idx="295">
                  <c:v>3.8749999999999987</c:v>
                </c:pt>
                <c:pt idx="296">
                  <c:v>5.52</c:v>
                </c:pt>
                <c:pt idx="297">
                  <c:v>10.6175</c:v>
                </c:pt>
                <c:pt idx="298">
                  <c:v>16.85625000000001</c:v>
                </c:pt>
                <c:pt idx="299">
                  <c:v>28.27999999999999</c:v>
                </c:pt>
                <c:pt idx="300">
                  <c:v>26.156250000000011</c:v>
                </c:pt>
                <c:pt idx="301">
                  <c:v>16.42499999999999</c:v>
                </c:pt>
                <c:pt idx="302">
                  <c:v>22.978749999999966</c:v>
                </c:pt>
                <c:pt idx="303">
                  <c:v>163.08750000000001</c:v>
                </c:pt>
                <c:pt idx="304">
                  <c:v>263.65500000000026</c:v>
                </c:pt>
                <c:pt idx="305">
                  <c:v>154.34125</c:v>
                </c:pt>
                <c:pt idx="306">
                  <c:v>31.724999999999991</c:v>
                </c:pt>
                <c:pt idx="307">
                  <c:v>16.391250000000021</c:v>
                </c:pt>
                <c:pt idx="308">
                  <c:v>10.709999999999999</c:v>
                </c:pt>
                <c:pt idx="309">
                  <c:v>2.4024999999999976</c:v>
                </c:pt>
                <c:pt idx="310">
                  <c:v>7.75</c:v>
                </c:pt>
                <c:pt idx="311">
                  <c:v>2.8349999999999977</c:v>
                </c:pt>
                <c:pt idx="312">
                  <c:v>0</c:v>
                </c:pt>
                <c:pt idx="313">
                  <c:v>0</c:v>
                </c:pt>
                <c:pt idx="314">
                  <c:v>4.3400000000000007</c:v>
                </c:pt>
                <c:pt idx="315">
                  <c:v>71.66249999999998</c:v>
                </c:pt>
                <c:pt idx="316">
                  <c:v>195.41625000000002</c:v>
                </c:pt>
                <c:pt idx="317">
                  <c:v>160.03750000000002</c:v>
                </c:pt>
                <c:pt idx="318">
                  <c:v>55.949999999999996</c:v>
                </c:pt>
                <c:pt idx="319">
                  <c:v>0</c:v>
                </c:pt>
                <c:pt idx="320">
                  <c:v>0.36000000000000015</c:v>
                </c:pt>
                <c:pt idx="321">
                  <c:v>3.0612499999999989</c:v>
                </c:pt>
                <c:pt idx="322">
                  <c:v>3.6812499999999977</c:v>
                </c:pt>
                <c:pt idx="323">
                  <c:v>0</c:v>
                </c:pt>
                <c:pt idx="324">
                  <c:v>0</c:v>
                </c:pt>
                <c:pt idx="325">
                  <c:v>10.0875</c:v>
                </c:pt>
                <c:pt idx="326">
                  <c:v>12.05125</c:v>
                </c:pt>
                <c:pt idx="327">
                  <c:v>44.287500000000001</c:v>
                </c:pt>
                <c:pt idx="328">
                  <c:v>68.083749999999981</c:v>
                </c:pt>
                <c:pt idx="329">
                  <c:v>17.282499999999967</c:v>
                </c:pt>
                <c:pt idx="330">
                  <c:v>0</c:v>
                </c:pt>
                <c:pt idx="331">
                  <c:v>0</c:v>
                </c:pt>
                <c:pt idx="332">
                  <c:v>1.9800000000000004</c:v>
                </c:pt>
                <c:pt idx="333">
                  <c:v>47.791666661499995</c:v>
                </c:pt>
                <c:pt idx="334">
                  <c:v>1.2787500000000001</c:v>
                </c:pt>
                <c:pt idx="335">
                  <c:v>0</c:v>
                </c:pt>
                <c:pt idx="336">
                  <c:v>0</c:v>
                </c:pt>
                <c:pt idx="337">
                  <c:v>0</c:v>
                </c:pt>
                <c:pt idx="338">
                  <c:v>0</c:v>
                </c:pt>
                <c:pt idx="339">
                  <c:v>0</c:v>
                </c:pt>
                <c:pt idx="340">
                  <c:v>4.2624999999999975</c:v>
                </c:pt>
                <c:pt idx="341">
                  <c:v>15.2675</c:v>
                </c:pt>
                <c:pt idx="342">
                  <c:v>11.1</c:v>
                </c:pt>
                <c:pt idx="343">
                  <c:v>0</c:v>
                </c:pt>
                <c:pt idx="344">
                  <c:v>1.6800000000000006</c:v>
                </c:pt>
                <c:pt idx="345">
                  <c:v>0.77500000000000024</c:v>
                </c:pt>
                <c:pt idx="346">
                  <c:v>1.2787500000000001</c:v>
                </c:pt>
                <c:pt idx="347">
                  <c:v>0</c:v>
                </c:pt>
                <c:pt idx="348">
                  <c:v>0</c:v>
                </c:pt>
                <c:pt idx="349">
                  <c:v>0</c:v>
                </c:pt>
                <c:pt idx="350">
                  <c:v>0</c:v>
                </c:pt>
                <c:pt idx="351">
                  <c:v>0</c:v>
                </c:pt>
                <c:pt idx="352">
                  <c:v>4.2624999999999975</c:v>
                </c:pt>
                <c:pt idx="353">
                  <c:v>15.2675</c:v>
                </c:pt>
                <c:pt idx="354">
                  <c:v>11.1</c:v>
                </c:pt>
                <c:pt idx="355">
                  <c:v>0</c:v>
                </c:pt>
                <c:pt idx="356">
                  <c:v>1.6800000000000006</c:v>
                </c:pt>
                <c:pt idx="357">
                  <c:v>0.77500000000000024</c:v>
                </c:pt>
                <c:pt idx="358">
                  <c:v>2.2862499999999977</c:v>
                </c:pt>
                <c:pt idx="359">
                  <c:v>2.2050000000000001</c:v>
                </c:pt>
                <c:pt idx="360">
                  <c:v>0.96875000000000033</c:v>
                </c:pt>
                <c:pt idx="361">
                  <c:v>19.3125</c:v>
                </c:pt>
                <c:pt idx="362">
                  <c:v>46.848750000000003</c:v>
                </c:pt>
                <c:pt idx="363">
                  <c:v>67.387500000000003</c:v>
                </c:pt>
                <c:pt idx="364">
                  <c:v>19.026250000000001</c:v>
                </c:pt>
                <c:pt idx="365">
                  <c:v>0</c:v>
                </c:pt>
                <c:pt idx="366">
                  <c:v>0</c:v>
                </c:pt>
                <c:pt idx="367">
                  <c:v>0</c:v>
                </c:pt>
                <c:pt idx="368">
                  <c:v>0</c:v>
                </c:pt>
                <c:pt idx="369">
                  <c:v>3.138749999999999</c:v>
                </c:pt>
                <c:pt idx="370">
                  <c:v>1.9762500000000005</c:v>
                </c:pt>
                <c:pt idx="371">
                  <c:v>0</c:v>
                </c:pt>
                <c:pt idx="372">
                  <c:v>0</c:v>
                </c:pt>
                <c:pt idx="373">
                  <c:v>15.1875</c:v>
                </c:pt>
                <c:pt idx="374">
                  <c:v>42.431249999999999</c:v>
                </c:pt>
                <c:pt idx="375">
                  <c:v>45.262500000000024</c:v>
                </c:pt>
                <c:pt idx="376">
                  <c:v>47.5075</c:v>
                </c:pt>
                <c:pt idx="377">
                  <c:v>24.335000000000001</c:v>
                </c:pt>
                <c:pt idx="378">
                  <c:v>0.26250000000000001</c:v>
                </c:pt>
                <c:pt idx="379">
                  <c:v>0</c:v>
                </c:pt>
                <c:pt idx="380">
                  <c:v>3.69</c:v>
                </c:pt>
                <c:pt idx="381">
                  <c:v>0</c:v>
                </c:pt>
                <c:pt idx="382">
                  <c:v>4.84375</c:v>
                </c:pt>
                <c:pt idx="383">
                  <c:v>10.78</c:v>
                </c:pt>
                <c:pt idx="384">
                  <c:v>10.811250000000001</c:v>
                </c:pt>
                <c:pt idx="385">
                  <c:v>24.599999999999987</c:v>
                </c:pt>
                <c:pt idx="386">
                  <c:v>50.181249999999999</c:v>
                </c:pt>
                <c:pt idx="387">
                  <c:v>8.5125000000000028</c:v>
                </c:pt>
                <c:pt idx="388">
                  <c:v>17.824999999999999</c:v>
                </c:pt>
                <c:pt idx="389">
                  <c:v>38.168750000000024</c:v>
                </c:pt>
                <c:pt idx="390">
                  <c:v>21.75</c:v>
                </c:pt>
                <c:pt idx="391">
                  <c:v>9.4162500000000016</c:v>
                </c:pt>
                <c:pt idx="392">
                  <c:v>4.08</c:v>
                </c:pt>
                <c:pt idx="393">
                  <c:v>0</c:v>
                </c:pt>
                <c:pt idx="394">
                  <c:v>3.3324999999999982</c:v>
                </c:pt>
                <c:pt idx="395">
                  <c:v>2.625</c:v>
                </c:pt>
                <c:pt idx="396">
                  <c:v>0</c:v>
                </c:pt>
                <c:pt idx="397">
                  <c:v>10.575000000000005</c:v>
                </c:pt>
                <c:pt idx="398">
                  <c:v>26.388749999999966</c:v>
                </c:pt>
                <c:pt idx="399">
                  <c:v>13.987500000000002</c:v>
                </c:pt>
                <c:pt idx="400">
                  <c:v>0</c:v>
                </c:pt>
                <c:pt idx="401">
                  <c:v>0</c:v>
                </c:pt>
                <c:pt idx="402">
                  <c:v>0</c:v>
                </c:pt>
                <c:pt idx="403">
                  <c:v>5.2700000000000014</c:v>
                </c:pt>
                <c:pt idx="404">
                  <c:v>2.61</c:v>
                </c:pt>
                <c:pt idx="405">
                  <c:v>4.3787500000000001</c:v>
                </c:pt>
                <c:pt idx="406">
                  <c:v>5.1000000000000005</c:v>
                </c:pt>
                <c:pt idx="407">
                  <c:v>63.627500000000012</c:v>
                </c:pt>
                <c:pt idx="408">
                  <c:v>96.824999999999989</c:v>
                </c:pt>
                <c:pt idx="409">
                  <c:v>106.60125000000002</c:v>
                </c:pt>
                <c:pt idx="410">
                  <c:v>142.09625</c:v>
                </c:pt>
                <c:pt idx="411">
                  <c:v>71.66249999999998</c:v>
                </c:pt>
                <c:pt idx="412">
                  <c:v>40.765000000000022</c:v>
                </c:pt>
                <c:pt idx="413">
                  <c:v>15.48</c:v>
                </c:pt>
                <c:pt idx="414">
                  <c:v>9.1449999999999996</c:v>
                </c:pt>
                <c:pt idx="415">
                  <c:v>23.443749999999966</c:v>
                </c:pt>
                <c:pt idx="416">
                  <c:v>36.435000000000002</c:v>
                </c:pt>
                <c:pt idx="417">
                  <c:v>42.741250000000001</c:v>
                </c:pt>
                <c:pt idx="418">
                  <c:v>53.362500000000011</c:v>
                </c:pt>
                <c:pt idx="419">
                  <c:v>76.10499999999999</c:v>
                </c:pt>
                <c:pt idx="420">
                  <c:v>26.85</c:v>
                </c:pt>
                <c:pt idx="421">
                  <c:v>118.88499999999999</c:v>
                </c:pt>
                <c:pt idx="422">
                  <c:v>146.35875000000001</c:v>
                </c:pt>
                <c:pt idx="423">
                  <c:v>104.43750000000004</c:v>
                </c:pt>
                <c:pt idx="424">
                  <c:v>47.158750000000012</c:v>
                </c:pt>
                <c:pt idx="425">
                  <c:v>17.73</c:v>
                </c:pt>
                <c:pt idx="426">
                  <c:v>3.3324999999999982</c:v>
                </c:pt>
                <c:pt idx="427">
                  <c:v>2.0149999999999997</c:v>
                </c:pt>
                <c:pt idx="428">
                  <c:v>16.82</c:v>
                </c:pt>
                <c:pt idx="429">
                  <c:v>25.6525</c:v>
                </c:pt>
                <c:pt idx="430">
                  <c:v>60.637500000000003</c:v>
                </c:pt>
                <c:pt idx="431">
                  <c:v>136.63250000000002</c:v>
                </c:pt>
                <c:pt idx="432">
                  <c:v>161.73749999999998</c:v>
                </c:pt>
                <c:pt idx="433">
                  <c:v>156.23999999999998</c:v>
                </c:pt>
                <c:pt idx="434">
                  <c:v>140.35250000000008</c:v>
                </c:pt>
                <c:pt idx="435">
                  <c:v>112.2</c:v>
                </c:pt>
                <c:pt idx="436">
                  <c:v>37.665000000000013</c:v>
                </c:pt>
                <c:pt idx="437">
                  <c:v>22.23</c:v>
                </c:pt>
                <c:pt idx="438">
                  <c:v>15.07375</c:v>
                </c:pt>
                <c:pt idx="439">
                  <c:v>0</c:v>
                </c:pt>
                <c:pt idx="440">
                  <c:v>11.725</c:v>
                </c:pt>
                <c:pt idx="441">
                  <c:v>14.492500000000005</c:v>
                </c:pt>
                <c:pt idx="442">
                  <c:v>61.575000000000003</c:v>
                </c:pt>
                <c:pt idx="443">
                  <c:v>96.991250000000107</c:v>
                </c:pt>
                <c:pt idx="444">
                  <c:v>107.02499999999999</c:v>
                </c:pt>
                <c:pt idx="445">
                  <c:v>3.3324999999999982</c:v>
                </c:pt>
                <c:pt idx="446">
                  <c:v>0</c:v>
                </c:pt>
                <c:pt idx="447">
                  <c:v>64.237500000000026</c:v>
                </c:pt>
                <c:pt idx="448">
                  <c:v>61.922500000000021</c:v>
                </c:pt>
                <c:pt idx="449">
                  <c:v>20.100000000000001</c:v>
                </c:pt>
                <c:pt idx="450">
                  <c:v>5.69625</c:v>
                </c:pt>
                <c:pt idx="451">
                  <c:v>6.6262499999999998</c:v>
                </c:pt>
                <c:pt idx="452">
                  <c:v>8.7850000000000001</c:v>
                </c:pt>
                <c:pt idx="453">
                  <c:v>26.00125000000001</c:v>
                </c:pt>
                <c:pt idx="454">
                  <c:v>82.6875</c:v>
                </c:pt>
                <c:pt idx="455">
                  <c:v>118.3425</c:v>
                </c:pt>
                <c:pt idx="456">
                  <c:v>127.8</c:v>
                </c:pt>
                <c:pt idx="457">
                  <c:v>76.182499999999948</c:v>
                </c:pt>
                <c:pt idx="458">
                  <c:v>61.728750000000026</c:v>
                </c:pt>
                <c:pt idx="459">
                  <c:v>84.374999999999986</c:v>
                </c:pt>
                <c:pt idx="460">
                  <c:v>58.628750000000039</c:v>
                </c:pt>
                <c:pt idx="461">
                  <c:v>16.170000000000019</c:v>
                </c:pt>
                <c:pt idx="462">
                  <c:v>4.9987500000000002</c:v>
                </c:pt>
                <c:pt idx="463">
                  <c:v>1.24</c:v>
                </c:pt>
                <c:pt idx="464">
                  <c:v>0.54375000000000029</c:v>
                </c:pt>
                <c:pt idx="465">
                  <c:v>6.3162500000000001</c:v>
                </c:pt>
                <c:pt idx="466">
                  <c:v>21.9375</c:v>
                </c:pt>
                <c:pt idx="467">
                  <c:v>69.788749999999979</c:v>
                </c:pt>
                <c:pt idx="468">
                  <c:v>152.77499999999998</c:v>
                </c:pt>
                <c:pt idx="469">
                  <c:v>162.32375000000002</c:v>
                </c:pt>
                <c:pt idx="470">
                  <c:v>175.76999999999998</c:v>
                </c:pt>
                <c:pt idx="471">
                  <c:v>122.55</c:v>
                </c:pt>
                <c:pt idx="472">
                  <c:v>38.401249999999997</c:v>
                </c:pt>
                <c:pt idx="473">
                  <c:v>6.9</c:v>
                </c:pt>
                <c:pt idx="474">
                  <c:v>0</c:v>
                </c:pt>
                <c:pt idx="475">
                  <c:v>1.86</c:v>
                </c:pt>
                <c:pt idx="476">
                  <c:v>0</c:v>
                </c:pt>
                <c:pt idx="477">
                  <c:v>1.085</c:v>
                </c:pt>
                <c:pt idx="478">
                  <c:v>24</c:v>
                </c:pt>
                <c:pt idx="479">
                  <c:v>83.002500000000012</c:v>
                </c:pt>
                <c:pt idx="480">
                  <c:v>154.83750000000001</c:v>
                </c:pt>
                <c:pt idx="481">
                  <c:v>182.62875</c:v>
                </c:pt>
                <c:pt idx="482">
                  <c:v>165.77249999999998</c:v>
                </c:pt>
                <c:pt idx="483">
                  <c:v>126.1125</c:v>
                </c:pt>
                <c:pt idx="484">
                  <c:v>44.02</c:v>
                </c:pt>
                <c:pt idx="485">
                  <c:v>9.69</c:v>
                </c:pt>
                <c:pt idx="486">
                  <c:v>1.5887500000000001</c:v>
                </c:pt>
                <c:pt idx="487">
                  <c:v>0</c:v>
                </c:pt>
                <c:pt idx="488">
                  <c:v>0</c:v>
                </c:pt>
                <c:pt idx="489">
                  <c:v>14.182500000000005</c:v>
                </c:pt>
                <c:pt idx="490">
                  <c:v>12.450000000000005</c:v>
                </c:pt>
                <c:pt idx="491">
                  <c:v>67.463750000000005</c:v>
                </c:pt>
                <c:pt idx="492">
                  <c:v>141.63750000000002</c:v>
                </c:pt>
                <c:pt idx="493">
                  <c:v>190.68875</c:v>
                </c:pt>
                <c:pt idx="494">
                  <c:v>153.10125000000002</c:v>
                </c:pt>
                <c:pt idx="495">
                  <c:v>112.2</c:v>
                </c:pt>
                <c:pt idx="496">
                  <c:v>44.291250000000012</c:v>
                </c:pt>
                <c:pt idx="497">
                  <c:v>0</c:v>
                </c:pt>
                <c:pt idx="498">
                  <c:v>0</c:v>
                </c:pt>
                <c:pt idx="499">
                  <c:v>0</c:v>
                </c:pt>
                <c:pt idx="500">
                  <c:v>0.38500000000000018</c:v>
                </c:pt>
                <c:pt idx="501">
                  <c:v>2.5187499999999989</c:v>
                </c:pt>
                <c:pt idx="502">
                  <c:v>16.2</c:v>
                </c:pt>
                <c:pt idx="503">
                  <c:v>39.602500000000013</c:v>
                </c:pt>
                <c:pt idx="504">
                  <c:v>166.35000000000008</c:v>
                </c:pt>
                <c:pt idx="505">
                  <c:v>184.0625</c:v>
                </c:pt>
                <c:pt idx="506">
                  <c:v>160.6575</c:v>
                </c:pt>
                <c:pt idx="507">
                  <c:v>107.5125</c:v>
                </c:pt>
                <c:pt idx="508">
                  <c:v>38.595000000000013</c:v>
                </c:pt>
                <c:pt idx="509">
                  <c:v>16.919999999999987</c:v>
                </c:pt>
                <c:pt idx="510">
                  <c:v>1.12375</c:v>
                </c:pt>
                <c:pt idx="511">
                  <c:v>20.692499999999988</c:v>
                </c:pt>
                <c:pt idx="512">
                  <c:v>0</c:v>
                </c:pt>
                <c:pt idx="513">
                  <c:v>0</c:v>
                </c:pt>
                <c:pt idx="514">
                  <c:v>2.8875000000000002</c:v>
                </c:pt>
                <c:pt idx="515">
                  <c:v>99.51</c:v>
                </c:pt>
                <c:pt idx="516">
                  <c:v>176.17499999999998</c:v>
                </c:pt>
                <c:pt idx="517">
                  <c:v>199.17499999999998</c:v>
                </c:pt>
                <c:pt idx="518">
                  <c:v>175.65374999999997</c:v>
                </c:pt>
                <c:pt idx="519">
                  <c:v>126.1125</c:v>
                </c:pt>
                <c:pt idx="520">
                  <c:v>53.358750000000001</c:v>
                </c:pt>
                <c:pt idx="521">
                  <c:v>8.61</c:v>
                </c:pt>
                <c:pt idx="522">
                  <c:v>0</c:v>
                </c:pt>
                <c:pt idx="523">
                  <c:v>3.1775000000000002</c:v>
                </c:pt>
                <c:pt idx="524">
                  <c:v>0</c:v>
                </c:pt>
                <c:pt idx="525">
                  <c:v>0</c:v>
                </c:pt>
                <c:pt idx="526">
                  <c:v>5.0249999999999959</c:v>
                </c:pt>
                <c:pt idx="527">
                  <c:v>33.596250000000012</c:v>
                </c:pt>
                <c:pt idx="528">
                  <c:v>148.95000000000007</c:v>
                </c:pt>
                <c:pt idx="529">
                  <c:v>184.91499999999999</c:v>
                </c:pt>
                <c:pt idx="530">
                  <c:v>145.58374999999998</c:v>
                </c:pt>
                <c:pt idx="531">
                  <c:v>115.2</c:v>
                </c:pt>
                <c:pt idx="532">
                  <c:v>5.8512500000000003</c:v>
                </c:pt>
                <c:pt idx="533">
                  <c:v>4.4700000000000024</c:v>
                </c:pt>
                <c:pt idx="534">
                  <c:v>1.1625000000000001</c:v>
                </c:pt>
                <c:pt idx="535">
                  <c:v>0.96875000000000033</c:v>
                </c:pt>
                <c:pt idx="536">
                  <c:v>1.7149999999999996</c:v>
                </c:pt>
                <c:pt idx="537">
                  <c:v>0.27125000000000005</c:v>
                </c:pt>
                <c:pt idx="538">
                  <c:v>13.987500000000002</c:v>
                </c:pt>
                <c:pt idx="539">
                  <c:v>77.190000000000012</c:v>
                </c:pt>
                <c:pt idx="540">
                  <c:v>187.46250000000001</c:v>
                </c:pt>
                <c:pt idx="541">
                  <c:v>223.85875000000001</c:v>
                </c:pt>
                <c:pt idx="542">
                  <c:v>142.17374999999996</c:v>
                </c:pt>
                <c:pt idx="543">
                  <c:v>99.1875</c:v>
                </c:pt>
                <c:pt idx="544">
                  <c:v>40.261250000000011</c:v>
                </c:pt>
                <c:pt idx="545">
                  <c:v>0</c:v>
                </c:pt>
                <c:pt idx="546">
                  <c:v>2.7512499999999975</c:v>
                </c:pt>
                <c:pt idx="547">
                  <c:v>0.46500000000000002</c:v>
                </c:pt>
                <c:pt idx="548">
                  <c:v>1.12375</c:v>
                </c:pt>
                <c:pt idx="549">
                  <c:v>10.850000000000005</c:v>
                </c:pt>
                <c:pt idx="550">
                  <c:v>49.05</c:v>
                </c:pt>
                <c:pt idx="551">
                  <c:v>107.14375</c:v>
                </c:pt>
                <c:pt idx="552">
                  <c:v>129.26250000000002</c:v>
                </c:pt>
                <c:pt idx="553">
                  <c:v>160.3475</c:v>
                </c:pt>
                <c:pt idx="554">
                  <c:v>140.73999999999998</c:v>
                </c:pt>
                <c:pt idx="555">
                  <c:v>121.23750000000004</c:v>
                </c:pt>
                <c:pt idx="556">
                  <c:v>57.1175</c:v>
                </c:pt>
                <c:pt idx="557">
                  <c:v>31.74</c:v>
                </c:pt>
                <c:pt idx="558">
                  <c:v>1.86</c:v>
                </c:pt>
                <c:pt idx="559">
                  <c:v>0</c:v>
                </c:pt>
                <c:pt idx="560">
                  <c:v>0</c:v>
                </c:pt>
                <c:pt idx="561">
                  <c:v>2.36375</c:v>
                </c:pt>
                <c:pt idx="562">
                  <c:v>41.137500000000003</c:v>
                </c:pt>
                <c:pt idx="563">
                  <c:v>111.67749999999998</c:v>
                </c:pt>
                <c:pt idx="564">
                  <c:v>137.47499999999999</c:v>
                </c:pt>
                <c:pt idx="565">
                  <c:v>166.70249999999999</c:v>
                </c:pt>
                <c:pt idx="566">
                  <c:v>133.72625000000002</c:v>
                </c:pt>
                <c:pt idx="567">
                  <c:v>114.93750000000004</c:v>
                </c:pt>
                <c:pt idx="568">
                  <c:v>73.547500000000042</c:v>
                </c:pt>
                <c:pt idx="569">
                  <c:v>25.8</c:v>
                </c:pt>
                <c:pt idx="570">
                  <c:v>6.2</c:v>
                </c:pt>
                <c:pt idx="571">
                  <c:v>1.3174999999999994</c:v>
                </c:pt>
                <c:pt idx="572">
                  <c:v>1.2949999999999995</c:v>
                </c:pt>
                <c:pt idx="573">
                  <c:v>3.4099999999999997</c:v>
                </c:pt>
                <c:pt idx="574">
                  <c:v>46.387499999999996</c:v>
                </c:pt>
                <c:pt idx="575">
                  <c:v>91.915000000000006</c:v>
                </c:pt>
                <c:pt idx="576">
                  <c:v>131.25</c:v>
                </c:pt>
                <c:pt idx="577">
                  <c:v>146.20374999999996</c:v>
                </c:pt>
                <c:pt idx="578">
                  <c:v>122.02374999999998</c:v>
                </c:pt>
                <c:pt idx="579">
                  <c:v>99.1875</c:v>
                </c:pt>
                <c:pt idx="580">
                  <c:v>58.008750000000013</c:v>
                </c:pt>
                <c:pt idx="581">
                  <c:v>17.939999999999987</c:v>
                </c:pt>
                <c:pt idx="582">
                  <c:v>0.23250000000000001</c:v>
                </c:pt>
                <c:pt idx="583">
                  <c:v>0</c:v>
                </c:pt>
                <c:pt idx="584">
                  <c:v>0.24500000000000008</c:v>
                </c:pt>
                <c:pt idx="585">
                  <c:v>2.9449999999999998</c:v>
                </c:pt>
                <c:pt idx="586">
                  <c:v>25.95</c:v>
                </c:pt>
                <c:pt idx="587">
                  <c:v>88.66</c:v>
                </c:pt>
                <c:pt idx="588">
                  <c:v>126.5625</c:v>
                </c:pt>
                <c:pt idx="589">
                  <c:v>135.625</c:v>
                </c:pt>
                <c:pt idx="590">
                  <c:v>130.08374999999998</c:v>
                </c:pt>
                <c:pt idx="591">
                  <c:v>104.1</c:v>
                </c:pt>
                <c:pt idx="592">
                  <c:v>55.335000000000001</c:v>
                </c:pt>
                <c:pt idx="593">
                  <c:v>22.11000000000001</c:v>
                </c:pt>
                <c:pt idx="594">
                  <c:v>1.55</c:v>
                </c:pt>
                <c:pt idx="595">
                  <c:v>0</c:v>
                </c:pt>
                <c:pt idx="596">
                  <c:v>0.43500000000000016</c:v>
                </c:pt>
                <c:pt idx="597">
                  <c:v>4.4562500000000025</c:v>
                </c:pt>
                <c:pt idx="598">
                  <c:v>42.1875</c:v>
                </c:pt>
                <c:pt idx="599">
                  <c:v>91.682499999999948</c:v>
                </c:pt>
                <c:pt idx="600">
                  <c:v>118.83750000000002</c:v>
                </c:pt>
                <c:pt idx="601">
                  <c:v>146.39750000000001</c:v>
                </c:pt>
                <c:pt idx="602">
                  <c:v>131.24624999999997</c:v>
                </c:pt>
                <c:pt idx="603">
                  <c:v>103.0125</c:v>
                </c:pt>
                <c:pt idx="604">
                  <c:v>68.936250000000044</c:v>
                </c:pt>
                <c:pt idx="605">
                  <c:v>25.049999999999986</c:v>
                </c:pt>
                <c:pt idx="606">
                  <c:v>1.2012499999999995</c:v>
                </c:pt>
                <c:pt idx="607">
                  <c:v>1.1625000000000001</c:v>
                </c:pt>
                <c:pt idx="608">
                  <c:v>2.0299999999999998</c:v>
                </c:pt>
                <c:pt idx="609">
                  <c:v>8.9512500000000035</c:v>
                </c:pt>
                <c:pt idx="610">
                  <c:v>47.287500000000001</c:v>
                </c:pt>
                <c:pt idx="611">
                  <c:v>87.265000000000001</c:v>
                </c:pt>
                <c:pt idx="612">
                  <c:v>109.91250000000002</c:v>
                </c:pt>
                <c:pt idx="613">
                  <c:v>140.08125000000001</c:v>
                </c:pt>
                <c:pt idx="614">
                  <c:v>118.84625000000004</c:v>
                </c:pt>
                <c:pt idx="615">
                  <c:v>97.274999999999991</c:v>
                </c:pt>
                <c:pt idx="616">
                  <c:v>48.321249999999999</c:v>
                </c:pt>
                <c:pt idx="617">
                  <c:v>28.89</c:v>
                </c:pt>
                <c:pt idx="618">
                  <c:v>0.69750000000000012</c:v>
                </c:pt>
                <c:pt idx="619">
                  <c:v>0</c:v>
                </c:pt>
                <c:pt idx="620">
                  <c:v>0</c:v>
                </c:pt>
                <c:pt idx="621">
                  <c:v>1.51125</c:v>
                </c:pt>
                <c:pt idx="622">
                  <c:v>45.15</c:v>
                </c:pt>
                <c:pt idx="623">
                  <c:v>103.73375</c:v>
                </c:pt>
                <c:pt idx="624">
                  <c:v>111.1125</c:v>
                </c:pt>
                <c:pt idx="625">
                  <c:v>118.14874999999998</c:v>
                </c:pt>
                <c:pt idx="626">
                  <c:v>108.15125</c:v>
                </c:pt>
                <c:pt idx="627">
                  <c:v>91.16249999999998</c:v>
                </c:pt>
                <c:pt idx="628">
                  <c:v>63.433750000000003</c:v>
                </c:pt>
                <c:pt idx="629">
                  <c:v>26.49</c:v>
                </c:pt>
                <c:pt idx="630">
                  <c:v>5.9674999999999985</c:v>
                </c:pt>
                <c:pt idx="631">
                  <c:v>9.8683333385000047</c:v>
                </c:pt>
                <c:pt idx="632">
                  <c:v>0.87500000000000033</c:v>
                </c:pt>
                <c:pt idx="633">
                  <c:v>1.1625000000000001</c:v>
                </c:pt>
                <c:pt idx="634">
                  <c:v>46.949999999999996</c:v>
                </c:pt>
                <c:pt idx="635">
                  <c:v>89.357500000000002</c:v>
                </c:pt>
                <c:pt idx="636">
                  <c:v>107.1</c:v>
                </c:pt>
                <c:pt idx="637">
                  <c:v>120.3575</c:v>
                </c:pt>
                <c:pt idx="638">
                  <c:v>93.581250000000026</c:v>
                </c:pt>
                <c:pt idx="639">
                  <c:v>79.3125</c:v>
                </c:pt>
                <c:pt idx="640">
                  <c:v>36.502500000000012</c:v>
                </c:pt>
                <c:pt idx="641">
                  <c:v>16.41</c:v>
                </c:pt>
                <c:pt idx="642">
                  <c:v>0</c:v>
                </c:pt>
                <c:pt idx="643">
                  <c:v>0</c:v>
                </c:pt>
                <c:pt idx="644">
                  <c:v>0</c:v>
                </c:pt>
                <c:pt idx="645">
                  <c:v>2.9062499999999982</c:v>
                </c:pt>
                <c:pt idx="646">
                  <c:v>29.212499999999988</c:v>
                </c:pt>
                <c:pt idx="647">
                  <c:v>90.09375</c:v>
                </c:pt>
                <c:pt idx="648">
                  <c:v>120.1875</c:v>
                </c:pt>
                <c:pt idx="649">
                  <c:v>124.31</c:v>
                </c:pt>
                <c:pt idx="650">
                  <c:v>121.94625000000005</c:v>
                </c:pt>
                <c:pt idx="651">
                  <c:v>96.3</c:v>
                </c:pt>
                <c:pt idx="652">
                  <c:v>56.11</c:v>
                </c:pt>
                <c:pt idx="653">
                  <c:v>25.77</c:v>
                </c:pt>
                <c:pt idx="654">
                  <c:v>1.8987500000000006</c:v>
                </c:pt>
                <c:pt idx="655">
                  <c:v>0</c:v>
                </c:pt>
                <c:pt idx="656">
                  <c:v>0</c:v>
                </c:pt>
                <c:pt idx="657">
                  <c:v>3.4875000000000012</c:v>
                </c:pt>
                <c:pt idx="658">
                  <c:v>52.612500000000011</c:v>
                </c:pt>
                <c:pt idx="659">
                  <c:v>103.03625000000002</c:v>
                </c:pt>
                <c:pt idx="660">
                  <c:v>103.46250000000002</c:v>
                </c:pt>
                <c:pt idx="661">
                  <c:v>138.29874999999998</c:v>
                </c:pt>
                <c:pt idx="662">
                  <c:v>121.44250000000002</c:v>
                </c:pt>
                <c:pt idx="663">
                  <c:v>94.725000000000009</c:v>
                </c:pt>
                <c:pt idx="664">
                  <c:v>68.35499999999999</c:v>
                </c:pt>
                <c:pt idx="665">
                  <c:v>27.45</c:v>
                </c:pt>
                <c:pt idx="666">
                  <c:v>0.42625000000000002</c:v>
                </c:pt>
                <c:pt idx="667">
                  <c:v>10.036250000000001</c:v>
                </c:pt>
                <c:pt idx="668">
                  <c:v>15.645</c:v>
                </c:pt>
                <c:pt idx="669">
                  <c:v>30.883749999999967</c:v>
                </c:pt>
                <c:pt idx="670">
                  <c:v>75.674999999999983</c:v>
                </c:pt>
                <c:pt idx="671">
                  <c:v>105.20625000000004</c:v>
                </c:pt>
                <c:pt idx="672">
                  <c:v>127.5</c:v>
                </c:pt>
                <c:pt idx="673">
                  <c:v>121.01625000000004</c:v>
                </c:pt>
                <c:pt idx="674">
                  <c:v>84.126249999999999</c:v>
                </c:pt>
                <c:pt idx="675">
                  <c:v>70.537500000000023</c:v>
                </c:pt>
                <c:pt idx="676">
                  <c:v>43.245000000000012</c:v>
                </c:pt>
                <c:pt idx="677">
                  <c:v>27.51</c:v>
                </c:pt>
                <c:pt idx="678">
                  <c:v>4.4433333385000013</c:v>
                </c:pt>
                <c:pt idx="679">
                  <c:v>3.8749999999999987</c:v>
                </c:pt>
                <c:pt idx="680">
                  <c:v>18.125</c:v>
                </c:pt>
                <c:pt idx="681">
                  <c:v>51.34375</c:v>
                </c:pt>
                <c:pt idx="682">
                  <c:v>79.725000000000009</c:v>
                </c:pt>
                <c:pt idx="683">
                  <c:v>111.79375</c:v>
                </c:pt>
                <c:pt idx="684">
                  <c:v>110.0625</c:v>
                </c:pt>
                <c:pt idx="685">
                  <c:v>125.12374999999996</c:v>
                </c:pt>
                <c:pt idx="686">
                  <c:v>105.86499999999999</c:v>
                </c:pt>
                <c:pt idx="687">
                  <c:v>88.05</c:v>
                </c:pt>
                <c:pt idx="688">
                  <c:v>54.25</c:v>
                </c:pt>
                <c:pt idx="689">
                  <c:v>36.270000000000003</c:v>
                </c:pt>
                <c:pt idx="690">
                  <c:v>18.638749999999977</c:v>
                </c:pt>
                <c:pt idx="691">
                  <c:v>19.84</c:v>
                </c:pt>
                <c:pt idx="692">
                  <c:v>28.524999999999999</c:v>
                </c:pt>
                <c:pt idx="693">
                  <c:v>57.853749999999998</c:v>
                </c:pt>
                <c:pt idx="694">
                  <c:v>74.474999999999994</c:v>
                </c:pt>
                <c:pt idx="695">
                  <c:v>110.74750000000004</c:v>
                </c:pt>
                <c:pt idx="696">
                  <c:v>134.58750000000001</c:v>
                </c:pt>
                <c:pt idx="697">
                  <c:v>111.48375</c:v>
                </c:pt>
                <c:pt idx="698">
                  <c:v>65.526250000000005</c:v>
                </c:pt>
                <c:pt idx="699">
                  <c:v>53.775000000000013</c:v>
                </c:pt>
                <c:pt idx="700">
                  <c:v>63.588750000000012</c:v>
                </c:pt>
                <c:pt idx="701">
                  <c:v>33.090000000000003</c:v>
                </c:pt>
                <c:pt idx="702">
                  <c:v>12.1675</c:v>
                </c:pt>
                <c:pt idx="703">
                  <c:v>0</c:v>
                </c:pt>
                <c:pt idx="704">
                  <c:v>6.0549999999999962</c:v>
                </c:pt>
                <c:pt idx="705">
                  <c:v>12.206250000000001</c:v>
                </c:pt>
                <c:pt idx="706">
                  <c:v>55.725000000000023</c:v>
                </c:pt>
                <c:pt idx="707">
                  <c:v>89.512500000000003</c:v>
                </c:pt>
                <c:pt idx="708">
                  <c:v>97.874999999999986</c:v>
                </c:pt>
                <c:pt idx="709">
                  <c:v>91.566250000000025</c:v>
                </c:pt>
                <c:pt idx="710">
                  <c:v>83.118749999999949</c:v>
                </c:pt>
                <c:pt idx="711">
                  <c:v>65.55</c:v>
                </c:pt>
                <c:pt idx="712">
                  <c:v>50.995000000000012</c:v>
                </c:pt>
                <c:pt idx="713">
                  <c:v>26.16</c:v>
                </c:pt>
                <c:pt idx="714">
                  <c:v>11.16</c:v>
                </c:pt>
                <c:pt idx="715">
                  <c:v>11.005000000000004</c:v>
                </c:pt>
                <c:pt idx="716">
                  <c:v>17.464999999999989</c:v>
                </c:pt>
                <c:pt idx="717">
                  <c:v>47.313750000000006</c:v>
                </c:pt>
                <c:pt idx="718">
                  <c:v>64.725000000000009</c:v>
                </c:pt>
                <c:pt idx="719">
                  <c:v>99.82</c:v>
                </c:pt>
                <c:pt idx="720">
                  <c:v>124.87499999999999</c:v>
                </c:pt>
                <c:pt idx="721">
                  <c:v>89.938749999999999</c:v>
                </c:pt>
                <c:pt idx="722">
                  <c:v>82.266250000000042</c:v>
                </c:pt>
                <c:pt idx="723">
                  <c:v>58.575000000000003</c:v>
                </c:pt>
                <c:pt idx="724">
                  <c:v>53.01</c:v>
                </c:pt>
                <c:pt idx="725">
                  <c:v>27.09</c:v>
                </c:pt>
                <c:pt idx="726">
                  <c:v>8.6025000000000027</c:v>
                </c:pt>
                <c:pt idx="727">
                  <c:v>208.47499999999999</c:v>
                </c:pt>
                <c:pt idx="728">
                  <c:v>201.41250000000002</c:v>
                </c:pt>
                <c:pt idx="729">
                  <c:v>199.21374999999995</c:v>
                </c:pt>
                <c:pt idx="730">
                  <c:v>155.69750000000002</c:v>
                </c:pt>
                <c:pt idx="731">
                  <c:v>119.58750000000002</c:v>
                </c:pt>
                <c:pt idx="732">
                  <c:v>42.58625</c:v>
                </c:pt>
                <c:pt idx="733">
                  <c:v>12.33</c:v>
                </c:pt>
                <c:pt idx="734">
                  <c:v>15.771249999999998</c:v>
                </c:pt>
                <c:pt idx="735">
                  <c:v>7.63375</c:v>
                </c:pt>
                <c:pt idx="736">
                  <c:v>20.195</c:v>
                </c:pt>
                <c:pt idx="737">
                  <c:v>29.5275</c:v>
                </c:pt>
                <c:pt idx="738">
                  <c:v>42.3</c:v>
                </c:pt>
                <c:pt idx="739">
                  <c:v>145.89374999999998</c:v>
                </c:pt>
                <c:pt idx="740">
                  <c:v>150.48750000000001</c:v>
                </c:pt>
                <c:pt idx="741">
                  <c:v>89.202500000000001</c:v>
                </c:pt>
                <c:pt idx="742">
                  <c:v>92.341250000000045</c:v>
                </c:pt>
                <c:pt idx="743">
                  <c:v>102.75</c:v>
                </c:pt>
                <c:pt idx="744">
                  <c:v>63.743750000000013</c:v>
                </c:pt>
                <c:pt idx="745">
                  <c:v>22.38</c:v>
                </c:pt>
                <c:pt idx="746">
                  <c:v>7.2849999999999975</c:v>
                </c:pt>
                <c:pt idx="747">
                  <c:v>8.0987500000000008</c:v>
                </c:pt>
                <c:pt idx="748">
                  <c:v>8.5400000000000009</c:v>
                </c:pt>
                <c:pt idx="749">
                  <c:v>9.1062500000000011</c:v>
                </c:pt>
                <c:pt idx="750">
                  <c:v>38.925000000000011</c:v>
                </c:pt>
                <c:pt idx="751">
                  <c:v>134.88875000000004</c:v>
                </c:pt>
                <c:pt idx="752">
                  <c:v>149.4</c:v>
                </c:pt>
                <c:pt idx="753">
                  <c:v>89.396250000000023</c:v>
                </c:pt>
                <c:pt idx="754">
                  <c:v>75.872499999999945</c:v>
                </c:pt>
                <c:pt idx="755">
                  <c:v>87.6</c:v>
                </c:pt>
                <c:pt idx="756">
                  <c:v>22.358749999999976</c:v>
                </c:pt>
                <c:pt idx="757">
                  <c:v>7.74</c:v>
                </c:pt>
                <c:pt idx="758">
                  <c:v>12.82625</c:v>
                </c:pt>
                <c:pt idx="759">
                  <c:v>12.206250000000001</c:v>
                </c:pt>
                <c:pt idx="760">
                  <c:v>15.05</c:v>
                </c:pt>
                <c:pt idx="761">
                  <c:v>16.31375000000001</c:v>
                </c:pt>
                <c:pt idx="762">
                  <c:v>24.375</c:v>
                </c:pt>
                <c:pt idx="763">
                  <c:v>116.21125000000006</c:v>
                </c:pt>
                <c:pt idx="764">
                  <c:v>145.35000000000008</c:v>
                </c:pt>
                <c:pt idx="765">
                  <c:v>128.99875</c:v>
                </c:pt>
                <c:pt idx="766">
                  <c:v>46.848750000000003</c:v>
                </c:pt>
                <c:pt idx="767">
                  <c:v>32.475000000000001</c:v>
                </c:pt>
                <c:pt idx="768">
                  <c:v>45.647500000000001</c:v>
                </c:pt>
                <c:pt idx="769">
                  <c:v>19.02</c:v>
                </c:pt>
                <c:pt idx="770">
                  <c:v>6.4712500000000031</c:v>
                </c:pt>
                <c:pt idx="771">
                  <c:v>14.492500000000005</c:v>
                </c:pt>
                <c:pt idx="772">
                  <c:v>19.72</c:v>
                </c:pt>
                <c:pt idx="773">
                  <c:v>36.541249999999998</c:v>
                </c:pt>
                <c:pt idx="774">
                  <c:v>57.375</c:v>
                </c:pt>
                <c:pt idx="775">
                  <c:v>77.693750000000009</c:v>
                </c:pt>
                <c:pt idx="776">
                  <c:v>71.887500000000003</c:v>
                </c:pt>
                <c:pt idx="777">
                  <c:v>75.988749999999982</c:v>
                </c:pt>
                <c:pt idx="778">
                  <c:v>83.273749999999978</c:v>
                </c:pt>
                <c:pt idx="779">
                  <c:v>84.9</c:v>
                </c:pt>
                <c:pt idx="780">
                  <c:v>84.164999999999992</c:v>
                </c:pt>
                <c:pt idx="781">
                  <c:v>50.97</c:v>
                </c:pt>
                <c:pt idx="782">
                  <c:v>26.853749999999977</c:v>
                </c:pt>
                <c:pt idx="783">
                  <c:v>26.892499999999984</c:v>
                </c:pt>
                <c:pt idx="784">
                  <c:v>40.495000000000012</c:v>
                </c:pt>
                <c:pt idx="785">
                  <c:v>52.545000000000002</c:v>
                </c:pt>
                <c:pt idx="786">
                  <c:v>77.0625</c:v>
                </c:pt>
                <c:pt idx="787">
                  <c:v>99.703749999999999</c:v>
                </c:pt>
                <c:pt idx="788">
                  <c:v>123.22499999999999</c:v>
                </c:pt>
                <c:pt idx="789">
                  <c:v>146.43625</c:v>
                </c:pt>
                <c:pt idx="790">
                  <c:v>152.98500000000001</c:v>
                </c:pt>
                <c:pt idx="791">
                  <c:v>118.23750000000004</c:v>
                </c:pt>
                <c:pt idx="792">
                  <c:v>106.09750000000004</c:v>
                </c:pt>
                <c:pt idx="793">
                  <c:v>73.710000000000022</c:v>
                </c:pt>
                <c:pt idx="794">
                  <c:v>57.15625</c:v>
                </c:pt>
                <c:pt idx="795">
                  <c:v>38.672500000000021</c:v>
                </c:pt>
                <c:pt idx="796">
                  <c:v>37.03</c:v>
                </c:pt>
                <c:pt idx="797">
                  <c:v>40.377499999999998</c:v>
                </c:pt>
                <c:pt idx="798">
                  <c:v>75.412500000000023</c:v>
                </c:pt>
                <c:pt idx="799">
                  <c:v>87.11</c:v>
                </c:pt>
                <c:pt idx="800">
                  <c:v>80.024999999999991</c:v>
                </c:pt>
                <c:pt idx="801">
                  <c:v>56.536250000000003</c:v>
                </c:pt>
                <c:pt idx="802">
                  <c:v>102.80374999999998</c:v>
                </c:pt>
                <c:pt idx="803">
                  <c:v>114.97499999999999</c:v>
                </c:pt>
                <c:pt idx="804">
                  <c:v>124.58125000000004</c:v>
                </c:pt>
                <c:pt idx="805">
                  <c:v>104.49000000000002</c:v>
                </c:pt>
                <c:pt idx="806">
                  <c:v>65.913750000000007</c:v>
                </c:pt>
                <c:pt idx="807">
                  <c:v>53.242500000000021</c:v>
                </c:pt>
                <c:pt idx="808">
                  <c:v>57.4</c:v>
                </c:pt>
                <c:pt idx="809">
                  <c:v>53.397500000000001</c:v>
                </c:pt>
                <c:pt idx="810">
                  <c:v>117.52499999999999</c:v>
                </c:pt>
                <c:pt idx="811">
                  <c:v>124.03874999999998</c:v>
                </c:pt>
                <c:pt idx="812">
                  <c:v>102.14999999999999</c:v>
                </c:pt>
                <c:pt idx="813">
                  <c:v>150.31125</c:v>
                </c:pt>
                <c:pt idx="814">
                  <c:v>163.75750000000002</c:v>
                </c:pt>
                <c:pt idx="815">
                  <c:v>146.625</c:v>
                </c:pt>
                <c:pt idx="816">
                  <c:v>97.184999999999988</c:v>
                </c:pt>
                <c:pt idx="817">
                  <c:v>52.92</c:v>
                </c:pt>
                <c:pt idx="818">
                  <c:v>77.306250000000006</c:v>
                </c:pt>
                <c:pt idx="819">
                  <c:v>66.223749999999981</c:v>
                </c:pt>
                <c:pt idx="820">
                  <c:v>73.297500000000042</c:v>
                </c:pt>
                <c:pt idx="821">
                  <c:v>93.271250000000023</c:v>
                </c:pt>
                <c:pt idx="822">
                  <c:v>110.8875</c:v>
                </c:pt>
                <c:pt idx="823">
                  <c:v>81.723749999999981</c:v>
                </c:pt>
                <c:pt idx="824">
                  <c:v>84.974999999999994</c:v>
                </c:pt>
                <c:pt idx="825">
                  <c:v>115.08750000000002</c:v>
                </c:pt>
                <c:pt idx="826">
                  <c:v>119.505</c:v>
                </c:pt>
                <c:pt idx="827">
                  <c:v>96.224999999999994</c:v>
                </c:pt>
                <c:pt idx="828">
                  <c:v>92.147500000000022</c:v>
                </c:pt>
                <c:pt idx="829">
                  <c:v>86.7</c:v>
                </c:pt>
                <c:pt idx="830">
                  <c:v>67.424999999999997</c:v>
                </c:pt>
                <c:pt idx="831">
                  <c:v>0</c:v>
                </c:pt>
                <c:pt idx="832">
                  <c:v>0</c:v>
                </c:pt>
                <c:pt idx="833">
                  <c:v>0</c:v>
                </c:pt>
                <c:pt idx="834">
                  <c:v>5.1374999999999975</c:v>
                </c:pt>
                <c:pt idx="835">
                  <c:v>95.208749999999981</c:v>
                </c:pt>
                <c:pt idx="836">
                  <c:v>150.15</c:v>
                </c:pt>
                <c:pt idx="837">
                  <c:v>141.2825</c:v>
                </c:pt>
                <c:pt idx="838">
                  <c:v>127.29375</c:v>
                </c:pt>
                <c:pt idx="839">
                  <c:v>67.350000000000009</c:v>
                </c:pt>
                <c:pt idx="840">
                  <c:v>27.9</c:v>
                </c:pt>
                <c:pt idx="841">
                  <c:v>1.1400000000000001</c:v>
                </c:pt>
                <c:pt idx="842">
                  <c:v>0</c:v>
                </c:pt>
                <c:pt idx="843">
                  <c:v>0</c:v>
                </c:pt>
                <c:pt idx="844">
                  <c:v>0</c:v>
                </c:pt>
                <c:pt idx="845">
                  <c:v>0</c:v>
                </c:pt>
                <c:pt idx="846">
                  <c:v>17.099999999999987</c:v>
                </c:pt>
                <c:pt idx="847">
                  <c:v>120.78375</c:v>
                </c:pt>
                <c:pt idx="848">
                  <c:v>139.91250000000002</c:v>
                </c:pt>
                <c:pt idx="849">
                  <c:v>146.24249999999998</c:v>
                </c:pt>
                <c:pt idx="850">
                  <c:v>146.82375000000002</c:v>
                </c:pt>
                <c:pt idx="851">
                  <c:v>108.37499999999999</c:v>
                </c:pt>
                <c:pt idx="852">
                  <c:v>30.57375</c:v>
                </c:pt>
                <c:pt idx="853">
                  <c:v>0</c:v>
                </c:pt>
                <c:pt idx="854">
                  <c:v>2.9449999999999998</c:v>
                </c:pt>
                <c:pt idx="855">
                  <c:v>0</c:v>
                </c:pt>
                <c:pt idx="856">
                  <c:v>0</c:v>
                </c:pt>
                <c:pt idx="857">
                  <c:v>0</c:v>
                </c:pt>
                <c:pt idx="858">
                  <c:v>12.9375</c:v>
                </c:pt>
                <c:pt idx="859">
                  <c:v>116.36625000000002</c:v>
                </c:pt>
                <c:pt idx="860">
                  <c:v>181.38750000000007</c:v>
                </c:pt>
                <c:pt idx="861">
                  <c:v>173.36750000000001</c:v>
                </c:pt>
                <c:pt idx="862">
                  <c:v>116.6375</c:v>
                </c:pt>
                <c:pt idx="863">
                  <c:v>85.987500000000026</c:v>
                </c:pt>
                <c:pt idx="864">
                  <c:v>47.003750000000011</c:v>
                </c:pt>
                <c:pt idx="865">
                  <c:v>0</c:v>
                </c:pt>
                <c:pt idx="866">
                  <c:v>0</c:v>
                </c:pt>
                <c:pt idx="867">
                  <c:v>0</c:v>
                </c:pt>
                <c:pt idx="868">
                  <c:v>0</c:v>
                </c:pt>
                <c:pt idx="869">
                  <c:v>0</c:v>
                </c:pt>
                <c:pt idx="870">
                  <c:v>9.1125000000000007</c:v>
                </c:pt>
                <c:pt idx="871">
                  <c:v>110.205</c:v>
                </c:pt>
                <c:pt idx="872">
                  <c:v>126.6</c:v>
                </c:pt>
                <c:pt idx="873">
                  <c:v>145.89374999999998</c:v>
                </c:pt>
                <c:pt idx="874">
                  <c:v>113.30499999999999</c:v>
                </c:pt>
                <c:pt idx="875">
                  <c:v>85.350000000000009</c:v>
                </c:pt>
                <c:pt idx="876">
                  <c:v>27.08625</c:v>
                </c:pt>
                <c:pt idx="877">
                  <c:v>0</c:v>
                </c:pt>
                <c:pt idx="878">
                  <c:v>0</c:v>
                </c:pt>
                <c:pt idx="879">
                  <c:v>0</c:v>
                </c:pt>
                <c:pt idx="880">
                  <c:v>0</c:v>
                </c:pt>
                <c:pt idx="881">
                  <c:v>0</c:v>
                </c:pt>
                <c:pt idx="882">
                  <c:v>16.537500000000001</c:v>
                </c:pt>
                <c:pt idx="883">
                  <c:v>116.90875</c:v>
                </c:pt>
                <c:pt idx="884">
                  <c:v>153.97499999999999</c:v>
                </c:pt>
                <c:pt idx="885">
                  <c:v>158.64249999999998</c:v>
                </c:pt>
                <c:pt idx="886">
                  <c:v>126.75125000000004</c:v>
                </c:pt>
                <c:pt idx="887">
                  <c:v>93.412500000000023</c:v>
                </c:pt>
                <c:pt idx="888">
                  <c:v>25.73</c:v>
                </c:pt>
                <c:pt idx="889">
                  <c:v>0</c:v>
                </c:pt>
                <c:pt idx="890">
                  <c:v>0</c:v>
                </c:pt>
                <c:pt idx="891">
                  <c:v>7.7500000000000013E-2</c:v>
                </c:pt>
                <c:pt idx="892">
                  <c:v>0</c:v>
                </c:pt>
                <c:pt idx="893">
                  <c:v>0</c:v>
                </c:pt>
                <c:pt idx="894">
                  <c:v>11.137500000000001</c:v>
                </c:pt>
                <c:pt idx="895">
                  <c:v>94.976250000000007</c:v>
                </c:pt>
                <c:pt idx="896">
                  <c:v>150.9375</c:v>
                </c:pt>
                <c:pt idx="897">
                  <c:v>138.53125</c:v>
                </c:pt>
                <c:pt idx="898">
                  <c:v>113.88625</c:v>
                </c:pt>
                <c:pt idx="899">
                  <c:v>94.725000000000009</c:v>
                </c:pt>
                <c:pt idx="900">
                  <c:v>48.98</c:v>
                </c:pt>
                <c:pt idx="901">
                  <c:v>0.60000000000000031</c:v>
                </c:pt>
                <c:pt idx="902">
                  <c:v>0.42625000000000002</c:v>
                </c:pt>
                <c:pt idx="903">
                  <c:v>0</c:v>
                </c:pt>
                <c:pt idx="904">
                  <c:v>0</c:v>
                </c:pt>
                <c:pt idx="905">
                  <c:v>0</c:v>
                </c:pt>
                <c:pt idx="906">
                  <c:v>7.2749999999999986</c:v>
                </c:pt>
                <c:pt idx="907">
                  <c:v>130.16125</c:v>
                </c:pt>
                <c:pt idx="908">
                  <c:v>153.48750000000001</c:v>
                </c:pt>
                <c:pt idx="909">
                  <c:v>126.5575</c:v>
                </c:pt>
                <c:pt idx="910">
                  <c:v>108.92625000000002</c:v>
                </c:pt>
                <c:pt idx="911">
                  <c:v>79.387500000000003</c:v>
                </c:pt>
                <c:pt idx="912">
                  <c:v>34.1</c:v>
                </c:pt>
                <c:pt idx="913">
                  <c:v>0</c:v>
                </c:pt>
                <c:pt idx="914">
                  <c:v>0</c:v>
                </c:pt>
                <c:pt idx="915">
                  <c:v>6.0837500000000002</c:v>
                </c:pt>
                <c:pt idx="916">
                  <c:v>1.1600000000000001</c:v>
                </c:pt>
                <c:pt idx="917">
                  <c:v>2.8675000000000002</c:v>
                </c:pt>
                <c:pt idx="918">
                  <c:v>7.7624999999999975</c:v>
                </c:pt>
                <c:pt idx="919">
                  <c:v>92.845000000000013</c:v>
                </c:pt>
                <c:pt idx="920">
                  <c:v>80.8125</c:v>
                </c:pt>
                <c:pt idx="921">
                  <c:v>46.887499999999996</c:v>
                </c:pt>
                <c:pt idx="922">
                  <c:v>132.25374999999997</c:v>
                </c:pt>
                <c:pt idx="923">
                  <c:v>108.52499999999999</c:v>
                </c:pt>
                <c:pt idx="924">
                  <c:v>5.2312500000000028</c:v>
                </c:pt>
                <c:pt idx="925">
                  <c:v>2.94</c:v>
                </c:pt>
                <c:pt idx="926">
                  <c:v>2.7512499999999975</c:v>
                </c:pt>
                <c:pt idx="927">
                  <c:v>0.96875000000000033</c:v>
                </c:pt>
                <c:pt idx="928">
                  <c:v>2.5549999999999997</c:v>
                </c:pt>
                <c:pt idx="929">
                  <c:v>2.5962499999999968</c:v>
                </c:pt>
                <c:pt idx="930">
                  <c:v>5.4750000000000014</c:v>
                </c:pt>
                <c:pt idx="931">
                  <c:v>11.005000000000004</c:v>
                </c:pt>
                <c:pt idx="932">
                  <c:v>90.6</c:v>
                </c:pt>
                <c:pt idx="933">
                  <c:v>336.73749999999984</c:v>
                </c:pt>
                <c:pt idx="934">
                  <c:v>234.70874999999998</c:v>
                </c:pt>
                <c:pt idx="935">
                  <c:v>117.1875</c:v>
                </c:pt>
                <c:pt idx="936">
                  <c:v>12.90375</c:v>
                </c:pt>
                <c:pt idx="937">
                  <c:v>2.0099999999999998</c:v>
                </c:pt>
                <c:pt idx="938">
                  <c:v>0</c:v>
                </c:pt>
                <c:pt idx="939">
                  <c:v>1.085</c:v>
                </c:pt>
                <c:pt idx="940">
                  <c:v>0.45500000000000002</c:v>
                </c:pt>
                <c:pt idx="941">
                  <c:v>2.6737499999999987</c:v>
                </c:pt>
                <c:pt idx="942">
                  <c:v>15.9</c:v>
                </c:pt>
                <c:pt idx="943">
                  <c:v>111.98750000000004</c:v>
                </c:pt>
                <c:pt idx="944">
                  <c:v>86.66249999999998</c:v>
                </c:pt>
                <c:pt idx="945">
                  <c:v>71.338749999999948</c:v>
                </c:pt>
                <c:pt idx="946">
                  <c:v>168.29125000000002</c:v>
                </c:pt>
                <c:pt idx="947">
                  <c:v>92.474999999999994</c:v>
                </c:pt>
                <c:pt idx="948">
                  <c:v>4.8049999999999962</c:v>
                </c:pt>
                <c:pt idx="949">
                  <c:v>3.42</c:v>
                </c:pt>
                <c:pt idx="950">
                  <c:v>0</c:v>
                </c:pt>
                <c:pt idx="951">
                  <c:v>122.99250000000002</c:v>
                </c:pt>
                <c:pt idx="952">
                  <c:v>67.5</c:v>
                </c:pt>
                <c:pt idx="953">
                  <c:v>11.121249999999998</c:v>
                </c:pt>
                <c:pt idx="954">
                  <c:v>1.9200000000000004</c:v>
                </c:pt>
                <c:pt idx="955">
                  <c:v>0</c:v>
                </c:pt>
                <c:pt idx="956">
                  <c:v>0</c:v>
                </c:pt>
                <c:pt idx="957">
                  <c:v>0</c:v>
                </c:pt>
                <c:pt idx="958">
                  <c:v>0.65875000000000061</c:v>
                </c:pt>
                <c:pt idx="959">
                  <c:v>3.9</c:v>
                </c:pt>
                <c:pt idx="960">
                  <c:v>28.907499999999988</c:v>
                </c:pt>
                <c:pt idx="961">
                  <c:v>128.96250000000001</c:v>
                </c:pt>
                <c:pt idx="962">
                  <c:v>132.37</c:v>
                </c:pt>
                <c:pt idx="963">
                  <c:v>128.34</c:v>
                </c:pt>
                <c:pt idx="964">
                  <c:v>85.162500000000009</c:v>
                </c:pt>
                <c:pt idx="965">
                  <c:v>19.064999999999991</c:v>
                </c:pt>
                <c:pt idx="966">
                  <c:v>3.09</c:v>
                </c:pt>
                <c:pt idx="967">
                  <c:v>2.4024999999999976</c:v>
                </c:pt>
                <c:pt idx="968">
                  <c:v>0</c:v>
                </c:pt>
                <c:pt idx="969">
                  <c:v>0.17500000000000004</c:v>
                </c:pt>
                <c:pt idx="970">
                  <c:v>0</c:v>
                </c:pt>
                <c:pt idx="971">
                  <c:v>0.41250000000000014</c:v>
                </c:pt>
                <c:pt idx="972">
                  <c:v>42.121250000000003</c:v>
                </c:pt>
                <c:pt idx="973">
                  <c:v>112.95</c:v>
                </c:pt>
                <c:pt idx="974">
                  <c:v>126.28625000000002</c:v>
                </c:pt>
                <c:pt idx="975">
                  <c:v>114.81625000000004</c:v>
                </c:pt>
                <c:pt idx="976">
                  <c:v>77.887500000000003</c:v>
                </c:pt>
                <c:pt idx="977">
                  <c:v>17.708749999999981</c:v>
                </c:pt>
                <c:pt idx="978">
                  <c:v>18.3</c:v>
                </c:pt>
                <c:pt idx="979">
                  <c:v>0</c:v>
                </c:pt>
                <c:pt idx="980">
                  <c:v>1.3174999999999994</c:v>
                </c:pt>
                <c:pt idx="981">
                  <c:v>14.887500000000005</c:v>
                </c:pt>
                <c:pt idx="982">
                  <c:v>32.821249999999999</c:v>
                </c:pt>
                <c:pt idx="983">
                  <c:v>145.6875</c:v>
                </c:pt>
                <c:pt idx="984">
                  <c:v>196.3075</c:v>
                </c:pt>
                <c:pt idx="985">
                  <c:v>134.46250000000001</c:v>
                </c:pt>
                <c:pt idx="986">
                  <c:v>100.08750000000002</c:v>
                </c:pt>
                <c:pt idx="987">
                  <c:v>34.410000000000004</c:v>
                </c:pt>
                <c:pt idx="988">
                  <c:v>9.69</c:v>
                </c:pt>
                <c:pt idx="989">
                  <c:v>0</c:v>
                </c:pt>
                <c:pt idx="990">
                  <c:v>0</c:v>
                </c:pt>
                <c:pt idx="991">
                  <c:v>0.14000000000000001</c:v>
                </c:pt>
                <c:pt idx="992">
                  <c:v>0.38750000000000018</c:v>
                </c:pt>
                <c:pt idx="993">
                  <c:v>5.6249999999999947</c:v>
                </c:pt>
                <c:pt idx="994">
                  <c:v>58.977499999999999</c:v>
                </c:pt>
                <c:pt idx="995">
                  <c:v>140.92500000000001</c:v>
                </c:pt>
                <c:pt idx="996">
                  <c:v>155.42625000000001</c:v>
                </c:pt>
                <c:pt idx="997">
                  <c:v>122.0625</c:v>
                </c:pt>
                <c:pt idx="998">
                  <c:v>82.8</c:v>
                </c:pt>
                <c:pt idx="999">
                  <c:v>8.9512500000000035</c:v>
                </c:pt>
                <c:pt idx="1000">
                  <c:v>6.87</c:v>
                </c:pt>
                <c:pt idx="1001">
                  <c:v>3.138749999999999</c:v>
                </c:pt>
                <c:pt idx="1002">
                  <c:v>2.0149999999999997</c:v>
                </c:pt>
                <c:pt idx="1003">
                  <c:v>0.80500000000000005</c:v>
                </c:pt>
                <c:pt idx="1004">
                  <c:v>0.96875000000000033</c:v>
                </c:pt>
                <c:pt idx="1005">
                  <c:v>14.812500000000005</c:v>
                </c:pt>
                <c:pt idx="1006">
                  <c:v>52.351249999999972</c:v>
                </c:pt>
                <c:pt idx="1007">
                  <c:v>133.6875</c:v>
                </c:pt>
                <c:pt idx="1008">
                  <c:v>136.20624999999998</c:v>
                </c:pt>
                <c:pt idx="1009">
                  <c:v>108.5</c:v>
                </c:pt>
                <c:pt idx="1010">
                  <c:v>65.737500000000026</c:v>
                </c:pt>
                <c:pt idx="1011">
                  <c:v>17.669999999999987</c:v>
                </c:pt>
                <c:pt idx="1012">
                  <c:v>3.63</c:v>
                </c:pt>
                <c:pt idx="1013">
                  <c:v>0.38750000000000018</c:v>
                </c:pt>
              </c:numCache>
            </c:numRef>
          </c:yVal>
        </c:ser>
        <c:axId val="137267840"/>
        <c:axId val="166494976"/>
      </c:scatterChart>
      <c:valAx>
        <c:axId val="137267840"/>
        <c:scaling>
          <c:orientation val="minMax"/>
        </c:scaling>
        <c:axPos val="b"/>
        <c:title>
          <c:tx>
            <c:rich>
              <a:bodyPr/>
              <a:lstStyle/>
              <a:p>
                <a:pPr>
                  <a:defRPr/>
                </a:pPr>
                <a:r>
                  <a:rPr lang="en-US"/>
                  <a:t>CASA</a:t>
                </a:r>
                <a:r>
                  <a:rPr lang="en-US" baseline="0"/>
                  <a:t> NPP Estimate (g c/m^2)</a:t>
                </a:r>
                <a:endParaRPr lang="en-US"/>
              </a:p>
            </c:rich>
          </c:tx>
          <c:layout/>
        </c:title>
        <c:numFmt formatCode="General" sourceLinked="1"/>
        <c:tickLblPos val="nextTo"/>
        <c:crossAx val="166494976"/>
        <c:crosses val="autoZero"/>
        <c:crossBetween val="midCat"/>
      </c:valAx>
      <c:valAx>
        <c:axId val="166494976"/>
        <c:scaling>
          <c:orientation val="minMax"/>
        </c:scaling>
        <c:axPos val="l"/>
        <c:title>
          <c:tx>
            <c:rich>
              <a:bodyPr/>
              <a:lstStyle/>
              <a:p>
                <a:pPr>
                  <a:defRPr/>
                </a:pPr>
                <a:r>
                  <a:rPr lang="en-US"/>
                  <a:t>AmeriFlux NPP (g</a:t>
                </a:r>
                <a:r>
                  <a:rPr lang="en-US" baseline="0"/>
                  <a:t> </a:t>
                </a:r>
                <a:r>
                  <a:rPr lang="en-US"/>
                  <a:t>c/m^2)</a:t>
                </a:r>
              </a:p>
            </c:rich>
          </c:tx>
          <c:layout/>
        </c:title>
        <c:numFmt formatCode="General" sourceLinked="1"/>
        <c:tickLblPos val="nextTo"/>
        <c:crossAx val="137267840"/>
        <c:crosses val="autoZero"/>
        <c:crossBetween val="midCat"/>
      </c:valAx>
    </c:plotArea>
    <c:plotVisOnly val="1"/>
    <c:dispBlanksAs val="gap"/>
  </c:chart>
  <c:spPr>
    <a:ln>
      <a:solidFill>
        <a:schemeClr val="tx1"/>
      </a:solidFill>
    </a:ln>
  </c:spPr>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2AE3EDE-7887-4680-A625-A16CCF0EE6CB}" type="datetimeFigureOut">
              <a:rPr lang="en-US" smtClean="0"/>
              <a:pPr/>
              <a:t>4/22/2013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EBDACF3-9BBD-4F8A-9E88-2F1CE172FD62}" type="slidenum">
              <a:rPr lang="en-US" smtClean="0"/>
              <a:pPr/>
              <a:t>‹#›</a:t>
            </a:fld>
            <a:endParaRPr lang="en-US"/>
          </a:p>
        </p:txBody>
      </p:sp>
    </p:spTree>
    <p:extLst>
      <p:ext uri="{BB962C8B-B14F-4D97-AF65-F5344CB8AC3E}">
        <p14:creationId xmlns:p14="http://schemas.microsoft.com/office/powerpoint/2010/main" xmlns="" val="39193497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Slide Image Placeholder 1"/>
          <p:cNvSpPr>
            <a:spLocks noGrp="1" noRot="1" noChangeAspect="1" noTextEdit="1"/>
          </p:cNvSpPr>
          <p:nvPr>
            <p:ph type="sldImg"/>
          </p:nvPr>
        </p:nvSpPr>
        <p:spPr>
          <a:ln/>
        </p:spPr>
      </p:sp>
      <p:sp>
        <p:nvSpPr>
          <p:cNvPr id="6146" name="Notes Placeholder 2"/>
          <p:cNvSpPr>
            <a:spLocks noGrp="1"/>
          </p:cNvSpPr>
          <p:nvPr>
            <p:ph type="body" idx="1"/>
          </p:nvPr>
        </p:nvSpPr>
        <p:spPr>
          <a:noFill/>
          <a:ln/>
        </p:spPr>
        <p:txBody>
          <a:bodyPr/>
          <a:lstStyle/>
          <a:p>
            <a:r>
              <a:rPr lang="en-US" baseline="0" dirty="0" smtClean="0">
                <a:latin typeface="Times New Roman" pitchFamily="18" charset="0"/>
                <a:ea typeface="ＭＳ Ｐゴシック" charset="-128"/>
              </a:rPr>
              <a:t>Of course, thank the many who have collaborated on this project but most importantly our agency partner, the US Fish and Wildlife Service, who helped conceive the proposal idea and is provided access to incredible data and funding for a post-doc, Qing Zhao who is leading the analysis of migratory waterfowl.  Special thanks to the co-Is at the folks at </a:t>
            </a:r>
            <a:r>
              <a:rPr lang="en-US" baseline="0" dirty="0" err="1" smtClean="0">
                <a:latin typeface="Times New Roman" pitchFamily="18" charset="0"/>
                <a:ea typeface="ＭＳ Ｐゴシック" charset="-128"/>
              </a:rPr>
              <a:t>Patuxent</a:t>
            </a:r>
            <a:r>
              <a:rPr lang="en-US" baseline="0" dirty="0" smtClean="0">
                <a:latin typeface="Times New Roman" pitchFamily="18" charset="0"/>
                <a:ea typeface="ＭＳ Ｐゴシック" charset="-128"/>
              </a:rPr>
              <a:t> Wildlife Research Center and the HAPET joint venture in PPR.  Also DU Canada.</a:t>
            </a:r>
          </a:p>
          <a:p>
            <a:endParaRPr lang="en-US" baseline="0" dirty="0" smtClean="0">
              <a:latin typeface="Times New Roman" pitchFamily="18" charset="0"/>
              <a:ea typeface="ＭＳ Ｐゴシック" charset="-128"/>
            </a:endParaRPr>
          </a:p>
          <a:p>
            <a:r>
              <a:rPr lang="en-US" baseline="0" dirty="0" smtClean="0">
                <a:latin typeface="Times New Roman" pitchFamily="18" charset="0"/>
                <a:ea typeface="ＭＳ Ｐゴシック" charset="-128"/>
              </a:rPr>
              <a:t>Well obviously ecosystems are in transition due to the primary and secondary impacts of climate change and migratory species, like waterfowl, face particularly difficult challenges as they leave their winter ranges at set photoperiod times and encounter mistimed events that affect their </a:t>
            </a:r>
            <a:r>
              <a:rPr lang="en-US" baseline="0" dirty="0" err="1" smtClean="0">
                <a:latin typeface="Times New Roman" pitchFamily="18" charset="0"/>
                <a:ea typeface="ＭＳ Ｐゴシック" charset="-128"/>
              </a:rPr>
              <a:t>energetics</a:t>
            </a:r>
            <a:r>
              <a:rPr lang="en-US" baseline="0" dirty="0" smtClean="0">
                <a:latin typeface="Times New Roman" pitchFamily="18" charset="0"/>
                <a:ea typeface="ＭＳ Ｐゴシック" charset="-128"/>
              </a:rPr>
              <a:t> and ultimately their fitness.  </a:t>
            </a:r>
          </a:p>
          <a:p>
            <a:endParaRPr lang="en-US" baseline="0" dirty="0" smtClean="0">
              <a:latin typeface="Times New Roman" pitchFamily="18" charset="0"/>
              <a:ea typeface="ＭＳ Ｐゴシック" charset="-128"/>
            </a:endParaRPr>
          </a:p>
          <a:p>
            <a:r>
              <a:rPr lang="en-US" baseline="0" dirty="0" smtClean="0">
                <a:latin typeface="Times New Roman" pitchFamily="18" charset="0"/>
                <a:ea typeface="ＭＳ Ｐゴシック" charset="-128"/>
              </a:rPr>
              <a:t>Now, rather than dive into the goals and objectives, I think it’s worth understanding what decision-making activity we are modifying and what huge potential it has due to the large scale it operates at and affects.</a:t>
            </a:r>
          </a:p>
        </p:txBody>
      </p:sp>
      <p:sp>
        <p:nvSpPr>
          <p:cNvPr id="6147" name="Slide Number Placeholder 3"/>
          <p:cNvSpPr>
            <a:spLocks noGrp="1"/>
          </p:cNvSpPr>
          <p:nvPr>
            <p:ph type="sldNum" sz="quarter" idx="5"/>
          </p:nvPr>
        </p:nvSpPr>
        <p:spPr>
          <a:noFill/>
        </p:spPr>
        <p:txBody>
          <a:bodyPr/>
          <a:lstStyle/>
          <a:p>
            <a:fld id="{5F3D40ED-593C-4F89-A5C9-FCD957D023CD}" type="slidenum">
              <a:rPr lang="en-US"/>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have</a:t>
            </a:r>
            <a:r>
              <a:rPr lang="en-US" baseline="0" dirty="0" smtClean="0"/>
              <a:t> come up with a fairly standard set of temporally dynamic variables, many of which have been used in many of the species data sets we analyzed, and are producing them at various resolution across the continent.  Those in red are what our agency partners are telling us to include at this point for waterfowl and initial analysis suggests they are important ...  </a:t>
            </a:r>
            <a:r>
              <a:rPr lang="en-US" dirty="0" smtClean="0"/>
              <a:t>Mention</a:t>
            </a:r>
            <a:r>
              <a:rPr lang="en-US" baseline="0" dirty="0" smtClean="0"/>
              <a:t> that most of these will be posted very soon on COASTER for direct access and manipulation.</a:t>
            </a:r>
            <a:endParaRPr lang="en-US" dirty="0"/>
          </a:p>
        </p:txBody>
      </p:sp>
      <p:sp>
        <p:nvSpPr>
          <p:cNvPr id="4" name="Slide Number Placeholder 3"/>
          <p:cNvSpPr>
            <a:spLocks noGrp="1"/>
          </p:cNvSpPr>
          <p:nvPr>
            <p:ph type="sldNum" sz="quarter" idx="10"/>
          </p:nvPr>
        </p:nvSpPr>
        <p:spPr/>
        <p:txBody>
          <a:bodyPr/>
          <a:lstStyle/>
          <a:p>
            <a:fld id="{8EBDACF3-9BBD-4F8A-9E88-2F1CE172FD62}" type="slidenum">
              <a:rPr lang="en-US" smtClean="0"/>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actually a </a:t>
            </a:r>
            <a:r>
              <a:rPr lang="en-US" dirty="0" err="1" smtClean="0"/>
              <a:t>mosaiced</a:t>
            </a:r>
            <a:r>
              <a:rPr lang="en-US" dirty="0" smtClean="0"/>
              <a:t> image for a single date,</a:t>
            </a:r>
            <a:r>
              <a:rPr lang="en-US" baseline="0" dirty="0" smtClean="0"/>
              <a:t> just over 1GB in size.</a:t>
            </a:r>
            <a:endParaRPr lang="en-US" dirty="0"/>
          </a:p>
        </p:txBody>
      </p:sp>
      <p:sp>
        <p:nvSpPr>
          <p:cNvPr id="4" name="Slide Number Placeholder 3"/>
          <p:cNvSpPr>
            <a:spLocks noGrp="1"/>
          </p:cNvSpPr>
          <p:nvPr>
            <p:ph type="sldNum" sz="quarter" idx="10"/>
          </p:nvPr>
        </p:nvSpPr>
        <p:spPr/>
        <p:txBody>
          <a:bodyPr/>
          <a:lstStyle/>
          <a:p>
            <a:fld id="{E48C1BE7-7C91-466E-85EC-CE83384040C4}" type="slidenum">
              <a:rPr lang="en-US" smtClean="0"/>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the accuracy assessment for tile h11v04.</a:t>
            </a:r>
          </a:p>
          <a:p>
            <a:endParaRPr lang="en-US" dirty="0" smtClean="0"/>
          </a:p>
          <a:p>
            <a:r>
              <a:rPr lang="en-US" dirty="0" smtClean="0"/>
              <a:t>The validation accuracy and kappa values relate</a:t>
            </a:r>
            <a:r>
              <a:rPr lang="en-US" baseline="0" dirty="0" smtClean="0"/>
              <a:t> to the quality of the validation dataset (i.e., the Landsat water/not-water classification).  The validation data were re-scaled to 500m to match the PSW model results.  The rescaled validation data and the PSW model results were then compared statistically to show their R-square value as well as the Root Mean Squared Error (RMSE).  RMSE indicates the average difference (regardless of sign) in percent surface water between the validation data and the PSW model output.  </a:t>
            </a:r>
            <a:endParaRPr lang="en-US" dirty="0"/>
          </a:p>
        </p:txBody>
      </p:sp>
      <p:sp>
        <p:nvSpPr>
          <p:cNvPr id="4" name="Slide Number Placeholder 3"/>
          <p:cNvSpPr>
            <a:spLocks noGrp="1"/>
          </p:cNvSpPr>
          <p:nvPr>
            <p:ph type="sldNum" sz="quarter" idx="10"/>
          </p:nvPr>
        </p:nvSpPr>
        <p:spPr/>
        <p:txBody>
          <a:bodyPr/>
          <a:lstStyle/>
          <a:p>
            <a:fld id="{CE28FDAC-0947-1740-B690-8612F5AFBDB0}" type="slidenum">
              <a:rPr lang="en-US" smtClean="0"/>
              <a:pPr/>
              <a:t>14</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adjusted model is better than the raw model,</a:t>
            </a:r>
            <a:r>
              <a:rPr lang="en-US" baseline="0" dirty="0" smtClean="0"/>
              <a:t> particularly in areas where open water is scarce on the landscape.</a:t>
            </a:r>
            <a:endParaRPr lang="en-US" dirty="0"/>
          </a:p>
        </p:txBody>
      </p:sp>
      <p:sp>
        <p:nvSpPr>
          <p:cNvPr id="4" name="Slide Number Placeholder 3"/>
          <p:cNvSpPr>
            <a:spLocks noGrp="1"/>
          </p:cNvSpPr>
          <p:nvPr>
            <p:ph type="sldNum" sz="quarter" idx="10"/>
          </p:nvPr>
        </p:nvSpPr>
        <p:spPr/>
        <p:txBody>
          <a:bodyPr/>
          <a:lstStyle/>
          <a:p>
            <a:fld id="{7E35DF4E-EDD8-7148-8996-2A8BD32D2848}" type="slidenum">
              <a:rPr lang="en-US" smtClean="0"/>
              <a:pPr/>
              <a:t>15</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COASTER</a:t>
            </a:r>
            <a:r>
              <a:rPr lang="en-US" baseline="0" dirty="0" smtClean="0"/>
              <a:t> is not just a data download site but has huge enormous functionality to conduct your own ecosystem assessments . . .</a:t>
            </a:r>
            <a:endParaRPr lang="en-US" dirty="0"/>
          </a:p>
        </p:txBody>
      </p:sp>
      <p:sp>
        <p:nvSpPr>
          <p:cNvPr id="4" name="Slide Number Placeholder 3"/>
          <p:cNvSpPr>
            <a:spLocks noGrp="1"/>
          </p:cNvSpPr>
          <p:nvPr>
            <p:ph type="sldNum" sz="quarter" idx="10"/>
          </p:nvPr>
        </p:nvSpPr>
        <p:spPr/>
        <p:txBody>
          <a:bodyPr/>
          <a:lstStyle/>
          <a:p>
            <a:fld id="{8EBDACF3-9BBD-4F8A-9E88-2F1CE172FD62}" type="slidenum">
              <a:rPr lang="en-US" smtClean="0"/>
              <a:pPr/>
              <a:t>17</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Science questions/hypothesis tests within the AHM structure . . . . We have been building large nested MDA with various statistical models with a Generalized Linear Mixed Model (GLMM) framework.  This is all prior to actually proposing to modify the AHM for mallards and other waterfowl species.  Our approach is to test covariates individually and combined in many preliminary diagnostic models then make predictions and projections using climate and other impact scenarios.  We began this whole approach with a test data set on lesser </a:t>
            </a:r>
            <a:r>
              <a:rPr lang="en-US" baseline="0" dirty="0" err="1" smtClean="0"/>
              <a:t>scaup</a:t>
            </a:r>
            <a:r>
              <a:rPr lang="en-US" baseline="0" dirty="0" smtClean="0"/>
              <a:t> at Yukon Flats National Wildlife Refuge.</a:t>
            </a:r>
          </a:p>
        </p:txBody>
      </p:sp>
      <p:sp>
        <p:nvSpPr>
          <p:cNvPr id="4" name="Slide Number Placeholder 3"/>
          <p:cNvSpPr>
            <a:spLocks noGrp="1"/>
          </p:cNvSpPr>
          <p:nvPr>
            <p:ph type="sldNum" sz="quarter" idx="10"/>
          </p:nvPr>
        </p:nvSpPr>
        <p:spPr/>
        <p:txBody>
          <a:bodyPr/>
          <a:lstStyle/>
          <a:p>
            <a:fld id="{95DB0143-848B-43E0-B365-DFA3F0B93F2E}" type="slidenum">
              <a:rPr lang="en-US" smtClean="0"/>
              <a:pPr/>
              <a:t>18</a:t>
            </a:fld>
            <a:endParaRPr lang="en-US"/>
          </a:p>
        </p:txBody>
      </p:sp>
    </p:spTree>
    <p:extLst>
      <p:ext uri="{BB962C8B-B14F-4D97-AF65-F5344CB8AC3E}">
        <p14:creationId xmlns:p14="http://schemas.microsoft.com/office/powerpoint/2010/main" xmlns="" val="20767531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got our feet</a:t>
            </a:r>
            <a:r>
              <a:rPr lang="en-US" baseline="0" dirty="0" smtClean="0"/>
              <a:t> wet with waterfowl data by analysis of a 9 year data set from Yukon Flats NWR in Alaska to examine why lesser </a:t>
            </a:r>
            <a:r>
              <a:rPr lang="en-US" baseline="0" dirty="0" err="1" smtClean="0"/>
              <a:t>scaup</a:t>
            </a:r>
            <a:r>
              <a:rPr lang="en-US" baseline="0" dirty="0" smtClean="0"/>
              <a:t> have been declining.  </a:t>
            </a:r>
            <a:r>
              <a:rPr lang="en-US" dirty="0" smtClean="0"/>
              <a:t>Major challenge in dealing with</a:t>
            </a:r>
            <a:r>
              <a:rPr lang="en-US" baseline="0" dirty="0" smtClean="0"/>
              <a:t> both spatial and temporal variability.  Are analysis concluded that mistiming is indeed </a:t>
            </a:r>
            <a:r>
              <a:rPr lang="en-US" baseline="0" dirty="0" err="1" smtClean="0"/>
              <a:t>ocurring</a:t>
            </a:r>
            <a:r>
              <a:rPr lang="en-US" baseline="0" dirty="0" smtClean="0"/>
              <a:t>—early warming leading to declines; cooler weather leading to increase and ability to adapt (move, relocate, adaptive foraging).  The analysis also highlights the major need for temporally-</a:t>
            </a:r>
            <a:r>
              <a:rPr lang="en-US" baseline="0" dirty="0" err="1" smtClean="0"/>
              <a:t>dyanmic</a:t>
            </a:r>
            <a:r>
              <a:rPr lang="en-US" baseline="0" dirty="0" smtClean="0"/>
              <a:t> variables in population analysis, even habitat and SDMs! </a:t>
            </a:r>
          </a:p>
          <a:p>
            <a:endParaRPr lang="en-US" baseline="0" dirty="0" smtClean="0"/>
          </a:p>
        </p:txBody>
      </p:sp>
      <p:sp>
        <p:nvSpPr>
          <p:cNvPr id="4" name="Slide Number Placeholder 3"/>
          <p:cNvSpPr>
            <a:spLocks noGrp="1"/>
          </p:cNvSpPr>
          <p:nvPr>
            <p:ph type="sldNum" sz="quarter" idx="10"/>
          </p:nvPr>
        </p:nvSpPr>
        <p:spPr/>
        <p:txBody>
          <a:bodyPr/>
          <a:lstStyle/>
          <a:p>
            <a:fld id="{BA8FAE3F-D582-4D44-A27A-2BB2B9E4D67B}" type="slidenum">
              <a:rPr lang="en-US" smtClean="0"/>
              <a:pPr/>
              <a:t>19</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You might be interested in just the environmental data layers about changing habitat conditions and want to know what factors are driving that change.  We developed a number of tools to work with </a:t>
            </a:r>
            <a:r>
              <a:rPr lang="en-US" baseline="0" dirty="0" err="1" smtClean="0"/>
              <a:t>ArcGIS</a:t>
            </a:r>
            <a:r>
              <a:rPr lang="en-US" baseline="0" dirty="0" smtClean="0"/>
              <a:t> to conduct such habitat analysis and ecosystem assessments, for example, the impacts of climate and disturbance on the landscape.</a:t>
            </a:r>
          </a:p>
        </p:txBody>
      </p:sp>
      <p:sp>
        <p:nvSpPr>
          <p:cNvPr id="4" name="Slide Number Placeholder 3"/>
          <p:cNvSpPr>
            <a:spLocks noGrp="1"/>
          </p:cNvSpPr>
          <p:nvPr>
            <p:ph type="sldNum" sz="quarter" idx="10"/>
          </p:nvPr>
        </p:nvSpPr>
        <p:spPr/>
        <p:txBody>
          <a:bodyPr/>
          <a:lstStyle/>
          <a:p>
            <a:fld id="{BEA259DD-0F72-4309-B389-2A0EBE0E3C56}" type="slidenum">
              <a:rPr lang="en-US" smtClean="0"/>
              <a:pPr/>
              <a:t>28</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88888">
              <a:defRPr/>
            </a:pPr>
            <a:r>
              <a:rPr lang="en-US" baseline="0" dirty="0" smtClean="0"/>
              <a:t>We designed this generalized workflow and build many tools to do the work in an efficient manner based on the input from end-users (you) and experience from analysis of many species datasets.  In this software system of many tools, you merge your species observations or legacy data sets with their corresponding environmental data layers, OR what we call the geospatial data products, to learn—USING ONE OF MANY MODELING OPTIONS—why your trust resources are changing, for example, what factors might account for a declining population.  You can then use your models to forecast future scenarios of climate change, habitat restoration, or the outcome of any number of single or multiple impacts OR what if scenarios ALL leading to informed site-level decisions.  A nice feature of EAGLES is it’s </a:t>
            </a:r>
            <a:r>
              <a:rPr lang="en-US" b="1" baseline="0" dirty="0" smtClean="0"/>
              <a:t>flexibility</a:t>
            </a:r>
            <a:r>
              <a:rPr lang="en-US" baseline="0" dirty="0" smtClean="0"/>
              <a:t>… for example, you don’t need a species data set….</a:t>
            </a:r>
          </a:p>
        </p:txBody>
      </p:sp>
      <p:sp>
        <p:nvSpPr>
          <p:cNvPr id="4" name="Slide Number Placeholder 3"/>
          <p:cNvSpPr>
            <a:spLocks noGrp="1"/>
          </p:cNvSpPr>
          <p:nvPr>
            <p:ph type="sldNum" sz="quarter" idx="10"/>
          </p:nvPr>
        </p:nvSpPr>
        <p:spPr/>
        <p:txBody>
          <a:bodyPr/>
          <a:lstStyle/>
          <a:p>
            <a:fld id="{BEA259DD-0F72-4309-B389-2A0EBE0E3C56}" type="slidenum">
              <a:rPr lang="en-US" smtClean="0"/>
              <a:pPr/>
              <a:t>29</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Yes, many factors besides wolves have caused</a:t>
            </a:r>
            <a:r>
              <a:rPr lang="en-US" baseline="0" dirty="0" smtClean="0"/>
              <a:t> ecosystem change in Yellowstone.  And don’t get me started on errors of attribution— that is, pinning all changes on wolves.  Or claiming it’s climate change when in fact, species respond primarily to habitat changes possibly caused by climate.</a:t>
            </a:r>
            <a:endParaRPr lang="en-US" dirty="0"/>
          </a:p>
        </p:txBody>
      </p:sp>
      <p:sp>
        <p:nvSpPr>
          <p:cNvPr id="4" name="Slide Number Placeholder 3"/>
          <p:cNvSpPr>
            <a:spLocks noGrp="1"/>
          </p:cNvSpPr>
          <p:nvPr>
            <p:ph type="sldNum" sz="quarter" idx="10"/>
          </p:nvPr>
        </p:nvSpPr>
        <p:spPr/>
        <p:txBody>
          <a:bodyPr/>
          <a:lstStyle/>
          <a:p>
            <a:fld id="{8EBDACF3-9BBD-4F8A-9E88-2F1CE172FD62}" type="slidenum">
              <a:rPr lang="en-US" smtClean="0"/>
              <a:pPr/>
              <a:t>31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One</a:t>
            </a:r>
            <a:r>
              <a:rPr lang="en-US" baseline="0" dirty="0" smtClean="0"/>
              <a:t> of the sterling examples of adaptive management in the world is the continental-scale Adaptive Harvest Model.  Agencies and flyway councils across the continent formed a working group 20 years ago to review the scientific basis for managing waterfowl harvest.  See slide and end with: besides using waterfowl as an indicator, surrogate species the AHM has numerous windfalls to biodiversity and conservation of wetlands, for example guiding wetland restoration which affects many other human systems.  </a:t>
            </a:r>
            <a:endParaRPr lang="en-US" dirty="0" smtClean="0"/>
          </a:p>
        </p:txBody>
      </p:sp>
      <p:sp>
        <p:nvSpPr>
          <p:cNvPr id="4" name="Slide Number Placeholder 3"/>
          <p:cNvSpPr>
            <a:spLocks noGrp="1"/>
          </p:cNvSpPr>
          <p:nvPr>
            <p:ph type="sldNum" sz="quarter" idx="10"/>
          </p:nvPr>
        </p:nvSpPr>
        <p:spPr/>
        <p:txBody>
          <a:bodyPr/>
          <a:lstStyle/>
          <a:p>
            <a:fld id="{8EBDACF3-9BBD-4F8A-9E88-2F1CE172FD62}"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Another</a:t>
            </a:r>
            <a:r>
              <a:rPr lang="en-US" baseline="0" dirty="0" smtClean="0"/>
              <a:t> example: would you build a predictive model of bison movement or habitat use during the winter without explanatory variables like snow and forage?</a:t>
            </a:r>
            <a:endParaRPr lang="en-US" dirty="0"/>
          </a:p>
        </p:txBody>
      </p:sp>
      <p:sp>
        <p:nvSpPr>
          <p:cNvPr id="4" name="Slide Number Placeholder 3"/>
          <p:cNvSpPr>
            <a:spLocks noGrp="1"/>
          </p:cNvSpPr>
          <p:nvPr>
            <p:ph type="sldNum" sz="quarter" idx="10"/>
          </p:nvPr>
        </p:nvSpPr>
        <p:spPr/>
        <p:txBody>
          <a:bodyPr/>
          <a:lstStyle/>
          <a:p>
            <a:fld id="{5616550D-6BA5-49CC-9DE3-9B85ED82038E}" type="slidenum">
              <a:rPr lang="en-US" smtClean="0"/>
              <a:pPr/>
              <a:t>32</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Often</a:t>
            </a:r>
            <a:r>
              <a:rPr lang="en-US" baseline="0" dirty="0" smtClean="0"/>
              <a:t> it’s not the sufficient resolution, so on another project we had to create accurate maps of roads/drill pads and forage production for each of 12 years, both at 30 meter spatial resolution for analysis of sage grouse habitat use and demography.  28 data layers in all.  Just two quick examples to give you an idea of what’s possible.  BTW, forage biomass was also a important predictor of chick survival (litter biomass).</a:t>
            </a:r>
            <a:endParaRPr lang="en-US" dirty="0" smtClean="0"/>
          </a:p>
          <a:p>
            <a:endParaRPr lang="en-US" dirty="0" smtClean="0"/>
          </a:p>
        </p:txBody>
      </p:sp>
      <p:sp>
        <p:nvSpPr>
          <p:cNvPr id="4" name="Slide Number Placeholder 3"/>
          <p:cNvSpPr>
            <a:spLocks noGrp="1"/>
          </p:cNvSpPr>
          <p:nvPr>
            <p:ph type="sldNum" sz="quarter" idx="10"/>
          </p:nvPr>
        </p:nvSpPr>
        <p:spPr/>
        <p:txBody>
          <a:bodyPr/>
          <a:lstStyle/>
          <a:p>
            <a:pPr>
              <a:defRPr/>
            </a:pPr>
            <a:fld id="{B546B4CE-8FF2-4A10-98C8-12B7B1A13742}" type="slidenum">
              <a:rPr lang="en-US" smtClean="0"/>
              <a:pPr>
                <a:defRPr/>
              </a:pPr>
              <a:t>34</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88888">
              <a:defRPr/>
            </a:pPr>
            <a:r>
              <a:rPr lang="en-US" baseline="0" dirty="0" smtClean="0"/>
              <a:t>… remember our deliverables to the Service are geospatial data and analysis tools that move these data through the workflow architecture within an </a:t>
            </a:r>
            <a:r>
              <a:rPr lang="en-US" baseline="0" dirty="0" err="1" smtClean="0"/>
              <a:t>ArcGIS</a:t>
            </a:r>
            <a:r>
              <a:rPr lang="en-US" baseline="0" dirty="0" smtClean="0"/>
              <a:t> environment (that’s EAGLES in a nutshell).  </a:t>
            </a:r>
          </a:p>
          <a:p>
            <a:pPr defTabSz="888888">
              <a:defRPr/>
            </a:pPr>
            <a:r>
              <a:rPr lang="en-US" baseline="0" dirty="0" smtClean="0"/>
              <a:t>-- Now we are going to go from 10,000 feet here and down to about 1,000 (get into some of the more detailed concepts) to show you how our TOOLS get you, the decision-makers to the end point that addresses our challenge here (point to the challenge question).</a:t>
            </a:r>
            <a:endParaRPr lang="en-US" dirty="0" smtClean="0"/>
          </a:p>
          <a:p>
            <a:endParaRPr lang="en-US" dirty="0"/>
          </a:p>
        </p:txBody>
      </p:sp>
      <p:sp>
        <p:nvSpPr>
          <p:cNvPr id="4" name="Slide Number Placeholder 3"/>
          <p:cNvSpPr>
            <a:spLocks noGrp="1"/>
          </p:cNvSpPr>
          <p:nvPr>
            <p:ph type="sldNum" sz="quarter" idx="10"/>
          </p:nvPr>
        </p:nvSpPr>
        <p:spPr/>
        <p:txBody>
          <a:bodyPr/>
          <a:lstStyle/>
          <a:p>
            <a:fld id="{BEA259DD-0F72-4309-B389-2A0EBE0E3C56}" type="slidenum">
              <a:rPr lang="en-US" smtClean="0"/>
              <a:pPr/>
              <a:t>35</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Now</a:t>
            </a:r>
            <a:r>
              <a:rPr lang="en-US" baseline="0" dirty="0" smtClean="0"/>
              <a:t> </a:t>
            </a:r>
            <a:r>
              <a:rPr lang="en-US" dirty="0" smtClean="0"/>
              <a:t>Woody asked me to address</a:t>
            </a:r>
            <a:r>
              <a:rPr lang="en-US" baseline="0" dirty="0" smtClean="0"/>
              <a:t> two awards that </a:t>
            </a:r>
            <a:r>
              <a:rPr lang="en-US" dirty="0" smtClean="0"/>
              <a:t>overlap by one year—and we are currently in that overlap year.  </a:t>
            </a:r>
          </a:p>
          <a:p>
            <a:endParaRPr lang="en-US" dirty="0" smtClean="0"/>
          </a:p>
          <a:p>
            <a:r>
              <a:rPr lang="en-US" dirty="0" smtClean="0"/>
              <a:t>Essentially,</a:t>
            </a:r>
            <a:r>
              <a:rPr lang="en-US" baseline="0" dirty="0" smtClean="0"/>
              <a:t> the </a:t>
            </a:r>
            <a:r>
              <a:rPr lang="en-US" b="1" baseline="0" dirty="0" smtClean="0"/>
              <a:t>techniques and models </a:t>
            </a:r>
            <a:r>
              <a:rPr lang="en-US" baseline="0" dirty="0" smtClean="0"/>
              <a:t>developed in the first project HERE (development of spatially-explicit population models for the new DOI Landscape Conservation Cooperative program) are being enhanced and applied (HIT SLIDE CHANGE) … </a:t>
            </a:r>
          </a:p>
        </p:txBody>
      </p:sp>
      <p:sp>
        <p:nvSpPr>
          <p:cNvPr id="4" name="Slide Number Placeholder 3"/>
          <p:cNvSpPr>
            <a:spLocks noGrp="1"/>
          </p:cNvSpPr>
          <p:nvPr>
            <p:ph type="sldNum" sz="quarter" idx="10"/>
          </p:nvPr>
        </p:nvSpPr>
        <p:spPr/>
        <p:txBody>
          <a:bodyPr/>
          <a:lstStyle/>
          <a:p>
            <a:fld id="{8EBDACF3-9BBD-4F8A-9E88-2F1CE172FD62}" type="slidenum">
              <a:rPr lang="en-US" smtClean="0"/>
              <a:pPr/>
              <a:t>36</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0DCC461D-EDAB-4F1D-B58C-EA1AC4CC8661}" type="slidenum">
              <a:rPr lang="en-US"/>
              <a:pPr/>
              <a:t>37</a:t>
            </a:fld>
            <a:endParaRPr lang="en-US"/>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r>
              <a:rPr lang="en-US" dirty="0" smtClean="0"/>
              <a:t>Many ways to capture and test extreme weather events,</a:t>
            </a:r>
            <a:r>
              <a:rPr lang="en-US" baseline="0" dirty="0" smtClean="0"/>
              <a:t> for example…… v</a:t>
            </a:r>
            <a:r>
              <a:rPr lang="en-US" dirty="0" smtClean="0"/>
              <a:t>ariation in freeze/thaw during winter-spring</a:t>
            </a:r>
            <a:r>
              <a:rPr lang="en-US" baseline="0" dirty="0" smtClean="0"/>
              <a:t> transition has increased nearly one week over thirty years with a north-south reversal in the mid-continent region of NA.   Tren</a:t>
            </a:r>
            <a:r>
              <a:rPr lang="en-US" dirty="0" smtClean="0"/>
              <a:t>d for winter (Dec, Jan, Feb) </a:t>
            </a:r>
            <a:r>
              <a:rPr lang="en-US" dirty="0" err="1" smtClean="0"/>
              <a:t>transitional+thaw</a:t>
            </a:r>
            <a:r>
              <a:rPr lang="en-US" dirty="0" smtClean="0"/>
              <a:t> days is 0.169 days/yr (r=0.673, p&lt;0.001). This has potential significance for reducing winter cold hardiness and increasing potential vulnerability to frost damage.  Good for </a:t>
            </a:r>
            <a:r>
              <a:rPr lang="en-US" dirty="0" err="1" smtClean="0"/>
              <a:t>renesting</a:t>
            </a:r>
            <a:r>
              <a:rPr lang="en-US" baseline="0" dirty="0" smtClean="0"/>
              <a:t> waterfowl and shorebirds but not for inflexible species that require synchronicity—like lesser </a:t>
            </a:r>
            <a:r>
              <a:rPr lang="en-US" baseline="0" dirty="0" err="1" smtClean="0"/>
              <a:t>scaup</a:t>
            </a:r>
            <a:r>
              <a:rPr lang="en-US" baseline="0" dirty="0" smtClean="0"/>
              <a:t>.</a:t>
            </a:r>
            <a:endParaRPr lang="en-US"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 fact, another way of looking at both </a:t>
            </a:r>
            <a:r>
              <a:rPr lang="en-US" baseline="0" dirty="0" smtClean="0"/>
              <a:t>projects is:  Making the </a:t>
            </a:r>
            <a:r>
              <a:rPr lang="en-US" dirty="0" smtClean="0"/>
              <a:t>most of out of agencies’ long-term ‘legacy’</a:t>
            </a:r>
            <a:r>
              <a:rPr lang="en-US" baseline="0" dirty="0" smtClean="0"/>
              <a:t> data sets to inform management decisions that recover and sustain species populations.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pPr>
              <a:defRPr/>
            </a:pPr>
            <a:fld id="{B546B4CE-8FF2-4A10-98C8-12B7B1A13742}" type="slidenum">
              <a:rPr lang="en-US" smtClean="0"/>
              <a:pPr>
                <a:defRPr/>
              </a:pPr>
              <a:t>38</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common language for both practitioners (managers, biologists, conservationists) and scientists:  </a:t>
            </a:r>
            <a:r>
              <a:rPr lang="en-US" dirty="0" smtClean="0"/>
              <a:t>Answer: Models from narrative to quantitative.</a:t>
            </a:r>
            <a:r>
              <a:rPr lang="en-US" baseline="0" dirty="0" smtClean="0"/>
              <a:t>  We need explanations and hypotheses to test, which comes in the form of the explanatory variables or COVARIATES for short.  Agencies have oodles of legacy datasets just begging for analysis, however they require covariates that MATCH the temporal variation in response—that is a HUGE challenge.  98% of datasets in databasin.org are static—poorly suited for population or habitat models.</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Build diagnostic then predictive models for ECOLOGICAL FORECASTING.</a:t>
            </a:r>
            <a:r>
              <a:rPr lang="en-US" sz="1200" b="0" baseline="0" dirty="0" smtClean="0">
                <a:solidFill>
                  <a:srgbClr val="0630B6"/>
                </a:solidFill>
              </a:rPr>
              <a:t>  How can we first “mine” these species data sets and assign signal to appropriate causal explanatory variables or ‘covariates’, such as:  CHANGE SLIDE:</a:t>
            </a:r>
          </a:p>
          <a:p>
            <a:r>
              <a:rPr lang="en-US" dirty="0" smtClean="0"/>
              <a:t>…. For both scientists, practitioners, decision-makers.</a:t>
            </a:r>
            <a:r>
              <a:rPr lang="en-US" baseline="0" dirty="0" smtClean="0"/>
              <a:t>  This generalized modeling approach is the basis for rational, evidence-based decision-making and the ultimate goal and challenge of EAGLES.</a:t>
            </a:r>
            <a:endParaRPr lang="en-US" dirty="0"/>
          </a:p>
        </p:txBody>
      </p:sp>
      <p:sp>
        <p:nvSpPr>
          <p:cNvPr id="4" name="Slide Number Placeholder 3"/>
          <p:cNvSpPr>
            <a:spLocks noGrp="1"/>
          </p:cNvSpPr>
          <p:nvPr>
            <p:ph type="sldNum" sz="quarter" idx="10"/>
          </p:nvPr>
        </p:nvSpPr>
        <p:spPr/>
        <p:txBody>
          <a:bodyPr/>
          <a:lstStyle/>
          <a:p>
            <a:pPr>
              <a:defRPr/>
            </a:pPr>
            <a:fld id="{B546B4CE-8FF2-4A10-98C8-12B7B1A13742}" type="slidenum">
              <a:rPr lang="en-US" smtClean="0"/>
              <a:pPr>
                <a:defRPr/>
              </a:pPr>
              <a:t>39</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63822">
              <a:defRPr/>
            </a:pPr>
            <a:r>
              <a:rPr lang="en-US" b="1" dirty="0" smtClean="0">
                <a:solidFill>
                  <a:schemeClr val="bg1"/>
                </a:solidFill>
                <a:cs typeface="Arial" charset="0"/>
              </a:rPr>
              <a:t>The</a:t>
            </a:r>
            <a:r>
              <a:rPr lang="en-US" b="1" baseline="0" dirty="0" smtClean="0">
                <a:solidFill>
                  <a:schemeClr val="bg1"/>
                </a:solidFill>
                <a:cs typeface="Arial" charset="0"/>
              </a:rPr>
              <a:t> partial answer is Remote Sensing</a:t>
            </a:r>
            <a:r>
              <a:rPr lang="en-US" baseline="0" dirty="0" smtClean="0">
                <a:solidFill>
                  <a:schemeClr val="bg1"/>
                </a:solidFill>
                <a:cs typeface="Arial" charset="0"/>
              </a:rPr>
              <a:t>, not just n</a:t>
            </a:r>
            <a:r>
              <a:rPr lang="en-US" dirty="0" smtClean="0">
                <a:solidFill>
                  <a:schemeClr val="bg1"/>
                </a:solidFill>
                <a:cs typeface="Arial" charset="0"/>
              </a:rPr>
              <a:t>ew</a:t>
            </a:r>
            <a:r>
              <a:rPr lang="en-US" baseline="0" dirty="0" smtClean="0">
                <a:solidFill>
                  <a:schemeClr val="bg1"/>
                </a:solidFill>
                <a:cs typeface="Arial" charset="0"/>
              </a:rPr>
              <a:t> satellite sensors like MODIS that provides coverage of the entire earth daily.  I say partial because remote sensing rarely gives us a direct measure of the metric we are interested in—usually always proxies.  That’s why we have to use fusion approaches to get at some of them or at least better proxies that can be calibrated and validated.  YERC has specialized in deriving new environmental variables—many of them did not previously exist.  We’ve used a variety of approaches primarily fusion and mechanistic ecosystem models that assimilate RS data to create…, for example, using the CASA ecosystem model to create wall-to-wall estimates of NPP at 30 m resolution to examine the effects of a 100 year….</a:t>
            </a:r>
            <a:endParaRPr lang="en-US" dirty="0" smtClean="0">
              <a:cs typeface="Arial" charset="0"/>
            </a:endParaRPr>
          </a:p>
          <a:p>
            <a:endParaRPr lang="en-US" dirty="0"/>
          </a:p>
        </p:txBody>
      </p:sp>
      <p:sp>
        <p:nvSpPr>
          <p:cNvPr id="4" name="Slide Number Placeholder 3"/>
          <p:cNvSpPr>
            <a:spLocks noGrp="1"/>
          </p:cNvSpPr>
          <p:nvPr>
            <p:ph type="sldNum" sz="quarter" idx="10"/>
          </p:nvPr>
        </p:nvSpPr>
        <p:spPr/>
        <p:txBody>
          <a:bodyPr/>
          <a:lstStyle/>
          <a:p>
            <a:pPr>
              <a:defRPr/>
            </a:pPr>
            <a:fld id="{B546B4CE-8FF2-4A10-98C8-12B7B1A13742}" type="slidenum">
              <a:rPr lang="en-US" smtClean="0"/>
              <a:pPr>
                <a:defRPr/>
              </a:pPr>
              <a:t>40</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Developed our RRSC</a:t>
            </a:r>
            <a:r>
              <a:rPr lang="en-US" baseline="0" dirty="0" smtClean="0"/>
              <a:t> population modeling framework based on analysis of 17 agency ‘legacy’ or species time-series datasets.</a:t>
            </a:r>
            <a:endParaRPr lang="en-US" dirty="0"/>
          </a:p>
        </p:txBody>
      </p:sp>
      <p:sp>
        <p:nvSpPr>
          <p:cNvPr id="4" name="Slide Number Placeholder 3"/>
          <p:cNvSpPr>
            <a:spLocks noGrp="1"/>
          </p:cNvSpPr>
          <p:nvPr>
            <p:ph type="sldNum" sz="quarter" idx="10"/>
          </p:nvPr>
        </p:nvSpPr>
        <p:spPr/>
        <p:txBody>
          <a:bodyPr/>
          <a:lstStyle/>
          <a:p>
            <a:fld id="{5616550D-6BA5-49CC-9DE3-9B85ED82038E}" type="slidenum">
              <a:rPr lang="en-US" smtClean="0"/>
              <a:pPr/>
              <a:t>41</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AHM</a:t>
            </a:r>
            <a:r>
              <a:rPr lang="en-US" baseline="0" dirty="0" smtClean="0"/>
              <a:t>s will not be easily modified or changed so our main work task is to build a framework—of tools and techniques—for potential future adaptive modeling and use that same framework to conduct diagnostic analysis and modeling to determine which temporally-dynamic environmental variables (or covariates) are important as candidate constraints to AHMs. Mallards and now an additional seven species serve as the migratory species examples for our project.  We have a very strong bias towards careful pre-modeling exploratory analysis of all kinds BEFORE you build a diagnostic model capable of forecasting and suggesting a environmental constraint on a species AHM.  Predictions are everywhere and </a:t>
            </a:r>
            <a:r>
              <a:rPr lang="en-US" baseline="0" dirty="0" err="1" smtClean="0"/>
              <a:t>unvalidatible</a:t>
            </a:r>
            <a:r>
              <a:rPr lang="en-US" baseline="0" dirty="0" smtClean="0"/>
              <a:t>.  Nearly all prognostic models is see have very low inference ability. </a:t>
            </a:r>
            <a:endParaRPr lang="en-US" dirty="0"/>
          </a:p>
        </p:txBody>
      </p:sp>
      <p:sp>
        <p:nvSpPr>
          <p:cNvPr id="4" name="Slide Number Placeholder 3"/>
          <p:cNvSpPr>
            <a:spLocks noGrp="1"/>
          </p:cNvSpPr>
          <p:nvPr>
            <p:ph type="sldNum" sz="quarter" idx="10"/>
          </p:nvPr>
        </p:nvSpPr>
        <p:spPr/>
        <p:txBody>
          <a:bodyPr/>
          <a:lstStyle/>
          <a:p>
            <a:fld id="{8EBDACF3-9BBD-4F8A-9E88-2F1CE172FD62}"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Back</a:t>
            </a:r>
            <a:r>
              <a:rPr lang="en-US" baseline="0" dirty="0" smtClean="0"/>
              <a:t> to our second project, our A.30 </a:t>
            </a:r>
            <a:r>
              <a:rPr lang="en-US" baseline="0" dirty="0" err="1" smtClean="0"/>
              <a:t>BioClim</a:t>
            </a:r>
            <a:r>
              <a:rPr lang="en-US" baseline="0" dirty="0" smtClean="0"/>
              <a:t> project… our study site is the mid-continent region.  A c</a:t>
            </a:r>
            <a:r>
              <a:rPr lang="en-US" dirty="0" smtClean="0"/>
              <a:t>ontinental scale study is a good match for new NASA</a:t>
            </a:r>
            <a:r>
              <a:rPr lang="en-US" baseline="0" dirty="0" smtClean="0"/>
              <a:t> data and data products, many of which we will be producing at a per MODIS tile basis using a variety of modeling approaches to get at a variety of  temporally-dynamic covariates …  We are in data production mode now for those needed covariates…</a:t>
            </a:r>
            <a:endParaRPr lang="en-US" dirty="0"/>
          </a:p>
        </p:txBody>
      </p:sp>
      <p:sp>
        <p:nvSpPr>
          <p:cNvPr id="4" name="Slide Number Placeholder 3"/>
          <p:cNvSpPr>
            <a:spLocks noGrp="1"/>
          </p:cNvSpPr>
          <p:nvPr>
            <p:ph type="sldNum" sz="quarter" idx="10"/>
          </p:nvPr>
        </p:nvSpPr>
        <p:spPr/>
        <p:txBody>
          <a:bodyPr/>
          <a:lstStyle/>
          <a:p>
            <a:fld id="{8EBDACF3-9BBD-4F8A-9E88-2F1CE172FD62}"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We have both application goals and science questions with many embedded hypothesis regarding migration strategies… the two really should go hand-in-hand because both the AHM and our diagnostic modeling simultaneously lead to decision-making while testing scientific hypotheses. These are general questions with many hypotheses embedded in our multi-model testing framework using many metrics including Information-theoretic approaches to simultaneously test hypotheses AND provide decision-making outcomes—such as management (harvest) decisions and habitat/wetland restoration programs and adaptation strategies.  Must be pointed our overarching goal is to sustain resilient populations…. that implies temporally dynamic datasets—the BIGGEST CHALLENGE OF OUR PROJECT and for population analysis in general…</a:t>
            </a:r>
          </a:p>
        </p:txBody>
      </p:sp>
      <p:sp>
        <p:nvSpPr>
          <p:cNvPr id="4" name="Slide Number Placeholder 3"/>
          <p:cNvSpPr>
            <a:spLocks noGrp="1"/>
          </p:cNvSpPr>
          <p:nvPr>
            <p:ph type="sldNum" sz="quarter" idx="10"/>
          </p:nvPr>
        </p:nvSpPr>
        <p:spPr/>
        <p:txBody>
          <a:bodyPr/>
          <a:lstStyle/>
          <a:p>
            <a:fld id="{95DB0143-848B-43E0-B365-DFA3F0B93F2E}" type="slidenum">
              <a:rPr lang="en-US" smtClean="0"/>
              <a:pPr/>
              <a:t>5</a:t>
            </a:fld>
            <a:endParaRPr lang="en-US"/>
          </a:p>
        </p:txBody>
      </p:sp>
    </p:spTree>
    <p:extLst>
      <p:ext uri="{BB962C8B-B14F-4D97-AF65-F5344CB8AC3E}">
        <p14:creationId xmlns:p14="http://schemas.microsoft.com/office/powerpoint/2010/main" xmlns="" val="20767531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OK, let’s look at tools and techniques capable of manipulating enormous temporally dynamic datasets over large ecosystems/regions.</a:t>
            </a:r>
          </a:p>
        </p:txBody>
      </p:sp>
      <p:sp>
        <p:nvSpPr>
          <p:cNvPr id="4" name="Slide Number Placeholder 3"/>
          <p:cNvSpPr>
            <a:spLocks noGrp="1"/>
          </p:cNvSpPr>
          <p:nvPr>
            <p:ph type="sldNum" sz="quarter" idx="10"/>
          </p:nvPr>
        </p:nvSpPr>
        <p:spPr/>
        <p:txBody>
          <a:bodyPr/>
          <a:lstStyle/>
          <a:p>
            <a:fld id="{95DB0143-848B-43E0-B365-DFA3F0B93F2E}" type="slidenum">
              <a:rPr lang="en-US" smtClean="0"/>
              <a:pPr/>
              <a:t>6</a:t>
            </a:fld>
            <a:endParaRPr lang="en-US"/>
          </a:p>
        </p:txBody>
      </p:sp>
    </p:spTree>
    <p:extLst>
      <p:ext uri="{BB962C8B-B14F-4D97-AF65-F5344CB8AC3E}">
        <p14:creationId xmlns:p14="http://schemas.microsoft.com/office/powerpoint/2010/main" xmlns="" val="20767531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The original tools and techniques collectively called EALGES tools were developed as part of previous NASA and NSF awards.  The form a processing chain leading that carefully build diagnostic models capable of prediction.  All free if you have: </a:t>
            </a:r>
            <a:r>
              <a:rPr lang="en-US" b="1" baseline="0" dirty="0" err="1" smtClean="0"/>
              <a:t>ArcGIS</a:t>
            </a:r>
            <a:r>
              <a:rPr lang="en-US" b="1" baseline="0" dirty="0" smtClean="0"/>
              <a:t>, a computer, and access to the internet</a:t>
            </a:r>
            <a:r>
              <a:rPr lang="en-US" b="0" baseline="0" dirty="0" smtClean="0"/>
              <a:t>—and fairly user-friendly.  Most were updated as part of this project and we built three additional tools…</a:t>
            </a:r>
          </a:p>
        </p:txBody>
      </p:sp>
      <p:sp>
        <p:nvSpPr>
          <p:cNvPr id="4" name="Slide Number Placeholder 3"/>
          <p:cNvSpPr>
            <a:spLocks noGrp="1"/>
          </p:cNvSpPr>
          <p:nvPr>
            <p:ph type="sldNum" sz="quarter" idx="10"/>
          </p:nvPr>
        </p:nvSpPr>
        <p:spPr/>
        <p:txBody>
          <a:bodyPr/>
          <a:lstStyle/>
          <a:p>
            <a:fld id="{5616550D-6BA5-49CC-9DE3-9B85ED82038E}"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a:t>
            </a:r>
            <a:r>
              <a:rPr lang="en-US" baseline="0" dirty="0" smtClean="0"/>
              <a:t> is a visualization of about 80% of th</a:t>
            </a:r>
            <a:r>
              <a:rPr lang="en-US" dirty="0" smtClean="0"/>
              <a:t>e work</a:t>
            </a:r>
            <a:r>
              <a:rPr lang="en-US" baseline="0" dirty="0" smtClean="0"/>
              <a:t> flow process—merging species observations (red dots) with NASA covariates layers (explanatory variables).   As many of you know, is tedious, complex, manifold, and in too many cases more of an art than a science.  So rather than a whole lot of ONE-OFFS, we decided to engage our federal agency assessment team, listen to their specific needs—careful not to impose our own constraints—and then carefully develop the TOOLS to  standardize the workflow and make it transparent and rigorous so that land management agencies can do the analysis themselves.  --No small task—</a:t>
            </a:r>
          </a:p>
        </p:txBody>
      </p:sp>
      <p:sp>
        <p:nvSpPr>
          <p:cNvPr id="4" name="Slide Number Placeholder 3"/>
          <p:cNvSpPr>
            <a:spLocks noGrp="1"/>
          </p:cNvSpPr>
          <p:nvPr>
            <p:ph type="sldNum" sz="quarter" idx="10"/>
          </p:nvPr>
        </p:nvSpPr>
        <p:spPr/>
        <p:txBody>
          <a:bodyPr/>
          <a:lstStyle/>
          <a:p>
            <a:fld id="{5616550D-6BA5-49CC-9DE3-9B85ED82038E}" type="slidenum">
              <a:rPr lang="en-US" smtClean="0"/>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What took the most time in our project was the creation of temporally dynamic environmental datasets OR ecosystem metrics that can be divided into 2 related functions . . . . . </a:t>
            </a:r>
          </a:p>
        </p:txBody>
      </p:sp>
      <p:sp>
        <p:nvSpPr>
          <p:cNvPr id="4" name="Slide Number Placeholder 3"/>
          <p:cNvSpPr>
            <a:spLocks noGrp="1"/>
          </p:cNvSpPr>
          <p:nvPr>
            <p:ph type="sldNum" sz="quarter" idx="10"/>
          </p:nvPr>
        </p:nvSpPr>
        <p:spPr/>
        <p:txBody>
          <a:bodyPr/>
          <a:lstStyle/>
          <a:p>
            <a:fld id="{95DB0143-848B-43E0-B365-DFA3F0B93F2E}" type="slidenum">
              <a:rPr lang="en-US" smtClean="0"/>
              <a:pPr/>
              <a:t>10</a:t>
            </a:fld>
            <a:endParaRPr lang="en-US"/>
          </a:p>
        </p:txBody>
      </p:sp>
    </p:spTree>
    <p:extLst>
      <p:ext uri="{BB962C8B-B14F-4D97-AF65-F5344CB8AC3E}">
        <p14:creationId xmlns:p14="http://schemas.microsoft.com/office/powerpoint/2010/main" xmlns="" val="20767531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C6DB4EA-05B3-4860-8B8F-279141F8AB3B}" type="datetimeFigureOut">
              <a:rPr lang="en-US" smtClean="0"/>
              <a:pPr/>
              <a:t>4/22/2013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37251B-A184-487E-B531-2007D63AD5C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6DB4EA-05B3-4860-8B8F-279141F8AB3B}" type="datetimeFigureOut">
              <a:rPr lang="en-US" smtClean="0"/>
              <a:pPr/>
              <a:t>4/22/2013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37251B-A184-487E-B531-2007D63AD5C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6DB4EA-05B3-4860-8B8F-279141F8AB3B}" type="datetimeFigureOut">
              <a:rPr lang="en-US" smtClean="0"/>
              <a:pPr/>
              <a:t>4/22/2013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37251B-A184-487E-B531-2007D63AD5C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6DB4EA-05B3-4860-8B8F-279141F8AB3B}" type="datetimeFigureOut">
              <a:rPr lang="en-US" smtClean="0"/>
              <a:pPr/>
              <a:t>4/22/2013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37251B-A184-487E-B531-2007D63AD5C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C6DB4EA-05B3-4860-8B8F-279141F8AB3B}" type="datetimeFigureOut">
              <a:rPr lang="en-US" smtClean="0"/>
              <a:pPr/>
              <a:t>4/22/2013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37251B-A184-487E-B531-2007D63AD5C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C6DB4EA-05B3-4860-8B8F-279141F8AB3B}" type="datetimeFigureOut">
              <a:rPr lang="en-US" smtClean="0"/>
              <a:pPr/>
              <a:t>4/22/2013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37251B-A184-487E-B531-2007D63AD5C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C6DB4EA-05B3-4860-8B8F-279141F8AB3B}" type="datetimeFigureOut">
              <a:rPr lang="en-US" smtClean="0"/>
              <a:pPr/>
              <a:t>4/22/2013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737251B-A184-487E-B531-2007D63AD5C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C6DB4EA-05B3-4860-8B8F-279141F8AB3B}" type="datetimeFigureOut">
              <a:rPr lang="en-US" smtClean="0"/>
              <a:pPr/>
              <a:t>4/22/2013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737251B-A184-487E-B531-2007D63AD5C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6DB4EA-05B3-4860-8B8F-279141F8AB3B}" type="datetimeFigureOut">
              <a:rPr lang="en-US" smtClean="0"/>
              <a:pPr/>
              <a:t>4/22/2013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737251B-A184-487E-B531-2007D63AD5C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C6DB4EA-05B3-4860-8B8F-279141F8AB3B}" type="datetimeFigureOut">
              <a:rPr lang="en-US" smtClean="0"/>
              <a:pPr/>
              <a:t>4/22/2013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37251B-A184-487E-B531-2007D63AD5C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C6DB4EA-05B3-4860-8B8F-279141F8AB3B}" type="datetimeFigureOut">
              <a:rPr lang="en-US" smtClean="0"/>
              <a:pPr/>
              <a:t>4/22/2013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37251B-A184-487E-B531-2007D63AD5C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9DD06A"/>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6DB4EA-05B3-4860-8B8F-279141F8AB3B}" type="datetimeFigureOut">
              <a:rPr lang="en-US" smtClean="0"/>
              <a:pPr/>
              <a:t>4/22/2013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37251B-A184-487E-B531-2007D63AD5C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gif"/><Relationship Id="rId12" Type="http://schemas.openxmlformats.org/officeDocument/2006/relationships/image" Target="../media/image10.gi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tiff"/><Relationship Id="rId10" Type="http://schemas.openxmlformats.org/officeDocument/2006/relationships/image" Target="../media/image8.jpeg"/><Relationship Id="rId4" Type="http://schemas.openxmlformats.org/officeDocument/2006/relationships/image" Target="../media/image2.jpe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www.coasterdata.net/"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jpeg"/><Relationship Id="rId4" Type="http://schemas.openxmlformats.org/officeDocument/2006/relationships/image" Target="../media/image27.jpe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32.jpeg"/><Relationship Id="rId4" Type="http://schemas.openxmlformats.org/officeDocument/2006/relationships/image" Target="../media/image31.emf"/></Relationships>
</file>

<file path=ppt/slides/_rels/slide3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4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8.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4"/>
          <p:cNvSpPr>
            <a:spLocks noGrp="1"/>
          </p:cNvSpPr>
          <p:nvPr>
            <p:ph type="ctrTitle"/>
          </p:nvPr>
        </p:nvSpPr>
        <p:spPr bwMode="auto">
          <a:xfrm>
            <a:off x="457200" y="247032"/>
            <a:ext cx="8305800" cy="1470025"/>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algn="ctr" eaLnBrk="1" hangingPunct="1">
              <a:lnSpc>
                <a:spcPct val="100000"/>
              </a:lnSpc>
              <a:defRPr/>
            </a:pPr>
            <a:r>
              <a:rPr lang="en-US" sz="3400" dirty="0" smtClean="0">
                <a:solidFill>
                  <a:srgbClr val="0E5220"/>
                </a:solidFill>
                <a:latin typeface="Cambria" pitchFamily="18" charset="0"/>
                <a:ea typeface="ＭＳ Ｐゴシック" charset="0"/>
                <a:cs typeface="ＭＳ Ｐゴシック" charset="0"/>
              </a:rPr>
              <a:t>Ecosystems </a:t>
            </a:r>
            <a:r>
              <a:rPr lang="en-US" sz="3400" dirty="0">
                <a:solidFill>
                  <a:srgbClr val="0E5220"/>
                </a:solidFill>
                <a:latin typeface="Cambria" pitchFamily="18" charset="0"/>
                <a:ea typeface="ＭＳ Ｐゴシック" charset="0"/>
                <a:cs typeface="ＭＳ Ｐゴシック" charset="0"/>
              </a:rPr>
              <a:t>in Transition: Decision Support Tools to Measure, Monitor and Forecast Climate Impacts on Migratory Species</a:t>
            </a:r>
          </a:p>
        </p:txBody>
      </p:sp>
      <p:sp>
        <p:nvSpPr>
          <p:cNvPr id="5122" name="Subtitle 5"/>
          <p:cNvSpPr>
            <a:spLocks noGrp="1"/>
          </p:cNvSpPr>
          <p:nvPr>
            <p:ph type="subTitle" idx="1"/>
          </p:nvPr>
        </p:nvSpPr>
        <p:spPr>
          <a:xfrm>
            <a:off x="381000" y="2286000"/>
            <a:ext cx="8162163" cy="3657600"/>
          </a:xfrm>
        </p:spPr>
        <p:txBody>
          <a:bodyPr>
            <a:normAutofit fontScale="92500" lnSpcReduction="20000"/>
          </a:bodyPr>
          <a:lstStyle/>
          <a:p>
            <a:pPr eaLnBrk="1" hangingPunct="1"/>
            <a:r>
              <a:rPr lang="en-US" sz="2200" dirty="0" smtClean="0">
                <a:solidFill>
                  <a:schemeClr val="tx1"/>
                </a:solidFill>
                <a:ea typeface="ＭＳ Ｐゴシック" charset="-128"/>
              </a:rPr>
              <a:t>Bob Crabtree, YERC/Univ. Montana</a:t>
            </a:r>
          </a:p>
          <a:p>
            <a:pPr eaLnBrk="1" hangingPunct="1"/>
            <a:r>
              <a:rPr lang="en-US" sz="2200" dirty="0" smtClean="0">
                <a:solidFill>
                  <a:schemeClr val="tx1"/>
                </a:solidFill>
                <a:ea typeface="ＭＳ Ｐゴシック" charset="-128"/>
              </a:rPr>
              <a:t>Rex Johnson, USFWS</a:t>
            </a:r>
          </a:p>
          <a:p>
            <a:pPr eaLnBrk="1" hangingPunct="1"/>
            <a:r>
              <a:rPr lang="en-US" sz="2200" dirty="0" smtClean="0">
                <a:solidFill>
                  <a:schemeClr val="tx1"/>
                </a:solidFill>
                <a:ea typeface="ＭＳ Ｐゴシック" charset="-128"/>
              </a:rPr>
              <a:t>Kathy Fleming, USFWS</a:t>
            </a:r>
          </a:p>
          <a:p>
            <a:r>
              <a:rPr lang="en-US" sz="2200" dirty="0" smtClean="0">
                <a:solidFill>
                  <a:schemeClr val="tx1"/>
                </a:solidFill>
                <a:ea typeface="ＭＳ Ｐゴシック" charset="-128"/>
              </a:rPr>
              <a:t>Scott Boomer, USFWS</a:t>
            </a:r>
          </a:p>
          <a:p>
            <a:pPr eaLnBrk="1" hangingPunct="1"/>
            <a:r>
              <a:rPr lang="en-US" sz="2200" dirty="0" smtClean="0">
                <a:solidFill>
                  <a:schemeClr val="tx1"/>
                </a:solidFill>
                <a:ea typeface="ＭＳ Ｐゴシック" charset="-128"/>
              </a:rPr>
              <a:t>Emily Silverman, USFWS</a:t>
            </a:r>
          </a:p>
          <a:p>
            <a:pPr eaLnBrk="1" hangingPunct="1"/>
            <a:r>
              <a:rPr lang="en-US" sz="2200" dirty="0" smtClean="0">
                <a:solidFill>
                  <a:schemeClr val="tx1"/>
                </a:solidFill>
                <a:ea typeface="ＭＳ Ｐゴシック" charset="-128"/>
              </a:rPr>
              <a:t>Qing Zhao, Colo. State Univ.</a:t>
            </a:r>
          </a:p>
          <a:p>
            <a:pPr eaLnBrk="1" hangingPunct="1"/>
            <a:r>
              <a:rPr lang="en-US" sz="2200" dirty="0" smtClean="0">
                <a:solidFill>
                  <a:schemeClr val="tx1"/>
                </a:solidFill>
                <a:ea typeface="ＭＳ Ｐゴシック" charset="-128"/>
              </a:rPr>
              <a:t>Christopher Potter, NASA</a:t>
            </a:r>
          </a:p>
          <a:p>
            <a:pPr eaLnBrk="1" hangingPunct="1"/>
            <a:r>
              <a:rPr lang="en-US" sz="2200" dirty="0" smtClean="0">
                <a:solidFill>
                  <a:schemeClr val="tx1"/>
                </a:solidFill>
                <a:ea typeface="ＭＳ Ｐゴシック" charset="-128"/>
              </a:rPr>
              <a:t>John Kimball, Univ. Montana</a:t>
            </a:r>
          </a:p>
          <a:p>
            <a:pPr eaLnBrk="1" hangingPunct="1"/>
            <a:r>
              <a:rPr lang="en-US" sz="2200" dirty="0" smtClean="0">
                <a:solidFill>
                  <a:schemeClr val="tx1"/>
                </a:solidFill>
                <a:ea typeface="ＭＳ Ｐゴシック" charset="-128"/>
              </a:rPr>
              <a:t>Daniel Weiss, YERC</a:t>
            </a:r>
          </a:p>
          <a:p>
            <a:pPr eaLnBrk="1" hangingPunct="1"/>
            <a:r>
              <a:rPr lang="en-US" sz="2200" dirty="0" smtClean="0">
                <a:solidFill>
                  <a:schemeClr val="tx1"/>
                </a:solidFill>
                <a:ea typeface="ＭＳ Ｐゴシック" charset="-128"/>
              </a:rPr>
              <a:t>Steven Jay, YERC</a:t>
            </a:r>
          </a:p>
          <a:p>
            <a:pPr eaLnBrk="1" hangingPunct="1"/>
            <a:r>
              <a:rPr lang="en-US" sz="2200" dirty="0" smtClean="0">
                <a:solidFill>
                  <a:schemeClr val="tx1"/>
                </a:solidFill>
                <a:ea typeface="ＭＳ Ｐゴシック" charset="-128"/>
              </a:rPr>
              <a:t>Maggi Kraft, YERC</a:t>
            </a:r>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34788" y="4065498"/>
            <a:ext cx="1846728" cy="1371600"/>
          </a:xfrm>
          <a:prstGeom prst="rect">
            <a:avLst/>
          </a:prstGeom>
          <a:noFill/>
          <a:ln>
            <a:solidFill>
              <a:srgbClr val="14762E"/>
            </a:solidFill>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 name="Picture 3" descr="C:\Users\admin\AppData\Local\Microsoft\Windows\Temporary Internet Files\Content.Outlook\AD9PJZY1\gnp july 1 2010-247-Edit-Edit.jpg"/>
          <p:cNvPicPr>
            <a:picLocks noChangeAspect="1" noChangeArrowheads="1"/>
          </p:cNvPicPr>
          <p:nvPr/>
        </p:nvPicPr>
        <p:blipFill>
          <a:blip r:embed="rId4" cstate="print"/>
          <a:srcRect l="9792" r="35905" b="7366"/>
          <a:stretch>
            <a:fillRect/>
          </a:stretch>
        </p:blipFill>
        <p:spPr bwMode="auto">
          <a:xfrm>
            <a:off x="425819" y="2111187"/>
            <a:ext cx="1828800" cy="1706880"/>
          </a:xfrm>
          <a:prstGeom prst="rect">
            <a:avLst/>
          </a:prstGeom>
          <a:noFill/>
          <a:ln>
            <a:solidFill>
              <a:srgbClr val="14762E"/>
            </a:solidFill>
          </a:ln>
        </p:spPr>
      </p:pic>
      <p:pic>
        <p:nvPicPr>
          <p:cNvPr id="7" name="Picture 6" descr="C:\Users\admin\Desktop\rama_pic_cropped.tif"/>
          <p:cNvPicPr/>
          <p:nvPr/>
        </p:nvPicPr>
        <p:blipFill>
          <a:blip r:embed="rId5" cstate="print"/>
          <a:srcRect/>
          <a:stretch>
            <a:fillRect/>
          </a:stretch>
        </p:blipFill>
        <p:spPr bwMode="auto">
          <a:xfrm>
            <a:off x="6647329" y="2106330"/>
            <a:ext cx="2151529" cy="3380070"/>
          </a:xfrm>
          <a:prstGeom prst="rect">
            <a:avLst/>
          </a:prstGeom>
          <a:noFill/>
          <a:ln w="9525">
            <a:solidFill>
              <a:srgbClr val="14762E"/>
            </a:solidFill>
            <a:miter lim="800000"/>
            <a:headEnd/>
            <a:tailEnd/>
          </a:ln>
          <a:effectLst/>
        </p:spPr>
      </p:pic>
      <p:pic>
        <p:nvPicPr>
          <p:cNvPr id="8" name="Picture 2" descr="YERClogo_white"/>
          <p:cNvPicPr>
            <a:picLocks noChangeAspect="1" noChangeArrowheads="1"/>
          </p:cNvPicPr>
          <p:nvPr/>
        </p:nvPicPr>
        <p:blipFill>
          <a:blip r:embed="rId6" cstate="print"/>
          <a:srcRect/>
          <a:stretch>
            <a:fillRect/>
          </a:stretch>
        </p:blipFill>
        <p:spPr bwMode="auto">
          <a:xfrm>
            <a:off x="148822" y="5943600"/>
            <a:ext cx="1248241" cy="819946"/>
          </a:xfrm>
          <a:prstGeom prst="rect">
            <a:avLst/>
          </a:prstGeom>
          <a:noFill/>
        </p:spPr>
      </p:pic>
      <p:pic>
        <p:nvPicPr>
          <p:cNvPr id="9" name="Picture 9"/>
          <p:cNvPicPr>
            <a:picLocks noChangeAspect="1" noChangeArrowheads="1"/>
          </p:cNvPicPr>
          <p:nvPr/>
        </p:nvPicPr>
        <p:blipFill>
          <a:blip r:embed="rId7" cstate="print"/>
          <a:srcRect/>
          <a:stretch>
            <a:fillRect/>
          </a:stretch>
        </p:blipFill>
        <p:spPr bwMode="auto">
          <a:xfrm>
            <a:off x="1541929" y="6024426"/>
            <a:ext cx="669174" cy="797716"/>
          </a:xfrm>
          <a:prstGeom prst="rect">
            <a:avLst/>
          </a:prstGeom>
          <a:noFill/>
          <a:ln w="9525">
            <a:noFill/>
            <a:miter lim="800000"/>
            <a:headEnd/>
            <a:tailEnd/>
          </a:ln>
          <a:effectLst/>
        </p:spPr>
      </p:pic>
      <p:pic>
        <p:nvPicPr>
          <p:cNvPr id="10" name="Picture 4" descr="C:\Users\Deanna\Documents\Admin files\Logos\nasa-large.png"/>
          <p:cNvPicPr>
            <a:picLocks noChangeAspect="1" noChangeArrowheads="1"/>
          </p:cNvPicPr>
          <p:nvPr/>
        </p:nvPicPr>
        <p:blipFill>
          <a:blip r:embed="rId8" cstate="print"/>
          <a:srcRect/>
          <a:stretch>
            <a:fillRect/>
          </a:stretch>
        </p:blipFill>
        <p:spPr bwMode="auto">
          <a:xfrm>
            <a:off x="2303929" y="6087032"/>
            <a:ext cx="821761" cy="678875"/>
          </a:xfrm>
          <a:prstGeom prst="rect">
            <a:avLst/>
          </a:prstGeom>
          <a:noFill/>
        </p:spPr>
      </p:pic>
      <p:pic>
        <p:nvPicPr>
          <p:cNvPr id="11" name="Picture 10" descr="National_Park_Service_logo"/>
          <p:cNvPicPr/>
          <p:nvPr/>
        </p:nvPicPr>
        <p:blipFill>
          <a:blip r:embed="rId9" cstate="print"/>
          <a:srcRect/>
          <a:stretch>
            <a:fillRect/>
          </a:stretch>
        </p:blipFill>
        <p:spPr bwMode="auto">
          <a:xfrm>
            <a:off x="3182471" y="6024284"/>
            <a:ext cx="627529" cy="762000"/>
          </a:xfrm>
          <a:prstGeom prst="roundRect">
            <a:avLst>
              <a:gd name="adj" fmla="val 8594"/>
            </a:avLst>
          </a:prstGeom>
          <a:noFill/>
          <a:ln>
            <a:noFill/>
          </a:ln>
          <a:effectLst>
            <a:reflection blurRad="12700" stA="38000" endPos="28000" dist="5000" dir="5400000" sy="-100000" algn="bl" rotWithShape="0"/>
          </a:effectLst>
        </p:spPr>
      </p:pic>
      <p:pic>
        <p:nvPicPr>
          <p:cNvPr id="12" name="Picture 11" descr="C:\Users\Deanna\Documents\Admin files\Logos\USGS_logo115x250_1.jpg"/>
          <p:cNvPicPr>
            <a:picLocks noChangeAspect="1" noChangeArrowheads="1"/>
          </p:cNvPicPr>
          <p:nvPr/>
        </p:nvPicPr>
        <p:blipFill>
          <a:blip r:embed="rId10" cstate="print"/>
          <a:srcRect/>
          <a:stretch>
            <a:fillRect/>
          </a:stretch>
        </p:blipFill>
        <p:spPr bwMode="auto">
          <a:xfrm>
            <a:off x="3957916" y="6297696"/>
            <a:ext cx="949025" cy="444724"/>
          </a:xfrm>
          <a:prstGeom prst="rect">
            <a:avLst/>
          </a:prstGeom>
          <a:noFill/>
        </p:spPr>
      </p:pic>
      <p:pic>
        <p:nvPicPr>
          <p:cNvPr id="13" name="Picture 12" descr="umlogo"/>
          <p:cNvPicPr/>
          <p:nvPr/>
        </p:nvPicPr>
        <p:blipFill>
          <a:blip r:embed="rId11" cstate="print"/>
          <a:srcRect/>
          <a:stretch>
            <a:fillRect/>
          </a:stretch>
        </p:blipFill>
        <p:spPr bwMode="auto">
          <a:xfrm>
            <a:off x="5060574" y="6302187"/>
            <a:ext cx="1420903" cy="403970"/>
          </a:xfrm>
          <a:prstGeom prst="rect">
            <a:avLst/>
          </a:prstGeom>
          <a:noFill/>
          <a:ln w="9525">
            <a:noFill/>
            <a:miter lim="800000"/>
            <a:headEnd/>
            <a:tailEnd/>
          </a:ln>
        </p:spPr>
      </p:pic>
      <p:sp>
        <p:nvSpPr>
          <p:cNvPr id="14" name="TextBox 13"/>
          <p:cNvSpPr txBox="1"/>
          <p:nvPr/>
        </p:nvSpPr>
        <p:spPr>
          <a:xfrm>
            <a:off x="7274858" y="6244544"/>
            <a:ext cx="1851213" cy="554447"/>
          </a:xfrm>
          <a:prstGeom prst="rect">
            <a:avLst/>
          </a:prstGeom>
          <a:noFill/>
        </p:spPr>
        <p:txBody>
          <a:bodyPr wrap="square" rtlCol="0">
            <a:spAutoFit/>
          </a:bodyPr>
          <a:lstStyle/>
          <a:p>
            <a:pPr>
              <a:lnSpc>
                <a:spcPct val="70000"/>
              </a:lnSpc>
            </a:pPr>
            <a:r>
              <a:rPr lang="en-US" sz="1400" dirty="0" smtClean="0"/>
              <a:t>… many other NGOs, Universities, and State Fish &amp; Game  Dept.’s</a:t>
            </a:r>
            <a:endParaRPr lang="en-US" sz="1400" dirty="0"/>
          </a:p>
        </p:txBody>
      </p:sp>
      <p:pic>
        <p:nvPicPr>
          <p:cNvPr id="16" name="Picture 15" descr="harvard_university_logo.gif"/>
          <p:cNvPicPr>
            <a:picLocks noChangeAspect="1"/>
          </p:cNvPicPr>
          <p:nvPr/>
        </p:nvPicPr>
        <p:blipFill>
          <a:blip r:embed="rId12" cstate="print"/>
          <a:stretch>
            <a:fillRect/>
          </a:stretch>
        </p:blipFill>
        <p:spPr>
          <a:xfrm>
            <a:off x="6575613" y="6140819"/>
            <a:ext cx="615067" cy="685800"/>
          </a:xfrm>
          <a:prstGeom prst="rect">
            <a:avLst/>
          </a:prstGeom>
        </p:spPr>
      </p:pic>
    </p:spTree>
  </p:cSld>
  <p:clrMapOvr>
    <a:masterClrMapping/>
  </p:clrMapOvr>
  <p:transition advClick="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3860" y="231775"/>
            <a:ext cx="8206740" cy="530225"/>
          </a:xfrm>
        </p:spPr>
        <p:txBody>
          <a:bodyPr>
            <a:noAutofit/>
          </a:bodyPr>
          <a:lstStyle/>
          <a:p>
            <a:pPr algn="ctr"/>
            <a:r>
              <a:rPr lang="en-US" dirty="0" smtClean="0">
                <a:solidFill>
                  <a:srgbClr val="0E5220"/>
                </a:solidFill>
                <a:ea typeface="ＭＳ Ｐゴシック" charset="0"/>
              </a:rPr>
              <a:t>Goals/Hypothesis</a:t>
            </a:r>
            <a:endParaRPr lang="en-US" dirty="0">
              <a:solidFill>
                <a:srgbClr val="0E5220"/>
              </a:solidFill>
            </a:endParaRPr>
          </a:p>
        </p:txBody>
      </p:sp>
      <p:sp>
        <p:nvSpPr>
          <p:cNvPr id="3" name="Content Placeholder 2"/>
          <p:cNvSpPr>
            <a:spLocks noGrp="1"/>
          </p:cNvSpPr>
          <p:nvPr>
            <p:ph idx="1"/>
          </p:nvPr>
        </p:nvSpPr>
        <p:spPr>
          <a:xfrm>
            <a:off x="355602" y="962332"/>
            <a:ext cx="8458200" cy="2923868"/>
          </a:xfrm>
        </p:spPr>
        <p:txBody>
          <a:bodyPr>
            <a:noAutofit/>
          </a:bodyPr>
          <a:lstStyle/>
          <a:p>
            <a:pPr>
              <a:lnSpc>
                <a:spcPct val="90000"/>
              </a:lnSpc>
              <a:buNone/>
            </a:pPr>
            <a:r>
              <a:rPr lang="en-US" sz="2600" dirty="0" smtClean="0">
                <a:solidFill>
                  <a:srgbClr val="0E5220"/>
                </a:solidFill>
                <a:ea typeface="ＭＳ Ｐゴシック" charset="-128"/>
              </a:rPr>
              <a:t>End-user applications science goal(s):  </a:t>
            </a:r>
          </a:p>
          <a:p>
            <a:pPr marL="514350" indent="-514350">
              <a:lnSpc>
                <a:spcPct val="90000"/>
              </a:lnSpc>
              <a:buAutoNum type="arabicParenBoth"/>
            </a:pPr>
            <a:r>
              <a:rPr lang="en-US" sz="2400" dirty="0" smtClean="0">
                <a:solidFill>
                  <a:schemeClr val="bg1">
                    <a:lumMod val="65000"/>
                  </a:schemeClr>
                </a:solidFill>
                <a:ea typeface="ＭＳ Ｐゴシック" charset="-128"/>
              </a:rPr>
              <a:t>Provide </a:t>
            </a:r>
            <a:r>
              <a:rPr lang="en-US" sz="2400" b="1" dirty="0" smtClean="0">
                <a:solidFill>
                  <a:schemeClr val="bg1">
                    <a:lumMod val="65000"/>
                  </a:schemeClr>
                </a:solidFill>
                <a:ea typeface="ＭＳ Ｐゴシック" charset="-128"/>
              </a:rPr>
              <a:t>needed</a:t>
            </a:r>
            <a:r>
              <a:rPr lang="en-US" sz="2400" dirty="0" smtClean="0">
                <a:solidFill>
                  <a:schemeClr val="bg1">
                    <a:lumMod val="65000"/>
                  </a:schemeClr>
                </a:solidFill>
                <a:ea typeface="ＭＳ Ｐゴシック" charset="-128"/>
              </a:rPr>
              <a:t> </a:t>
            </a:r>
            <a:r>
              <a:rPr lang="en-US" sz="2400" b="1" dirty="0" smtClean="0">
                <a:solidFill>
                  <a:schemeClr val="bg1">
                    <a:lumMod val="65000"/>
                  </a:schemeClr>
                </a:solidFill>
                <a:ea typeface="ＭＳ Ｐゴシック" charset="-128"/>
              </a:rPr>
              <a:t>tools and techniques</a:t>
            </a:r>
            <a:r>
              <a:rPr lang="en-US" sz="2400" dirty="0" smtClean="0">
                <a:solidFill>
                  <a:schemeClr val="bg1">
                    <a:lumMod val="65000"/>
                  </a:schemeClr>
                </a:solidFill>
                <a:ea typeface="ＭＳ Ｐゴシック" charset="-128"/>
              </a:rPr>
              <a:t> for ecosystem assessments and to quantify environmental impacts (e.g., climate, land use,  harvest, </a:t>
            </a:r>
            <a:r>
              <a:rPr lang="en-US" sz="2400" dirty="0" err="1" smtClean="0">
                <a:solidFill>
                  <a:schemeClr val="bg1">
                    <a:lumMod val="65000"/>
                  </a:schemeClr>
                </a:solidFill>
                <a:ea typeface="ＭＳ Ｐゴシック" charset="-128"/>
              </a:rPr>
              <a:t>invasives</a:t>
            </a:r>
            <a:r>
              <a:rPr lang="en-US" sz="2400" dirty="0" smtClean="0">
                <a:solidFill>
                  <a:schemeClr val="bg1">
                    <a:lumMod val="65000"/>
                  </a:schemeClr>
                </a:solidFill>
                <a:ea typeface="ＭＳ Ｐゴシック" charset="-128"/>
              </a:rPr>
              <a:t>) on </a:t>
            </a:r>
            <a:r>
              <a:rPr lang="en-US" sz="2400" i="1" dirty="0" smtClean="0">
                <a:solidFill>
                  <a:schemeClr val="bg1">
                    <a:lumMod val="65000"/>
                  </a:schemeClr>
                </a:solidFill>
                <a:ea typeface="ＭＳ Ｐゴシック" charset="-128"/>
              </a:rPr>
              <a:t>populations</a:t>
            </a:r>
          </a:p>
          <a:p>
            <a:pPr marL="514350" indent="-514350">
              <a:lnSpc>
                <a:spcPct val="90000"/>
              </a:lnSpc>
              <a:buAutoNum type="arabicParenBoth"/>
            </a:pPr>
            <a:r>
              <a:rPr lang="en-US" sz="2400" dirty="0" smtClean="0">
                <a:ea typeface="ＭＳ Ｐゴシック" charset="-128"/>
              </a:rPr>
              <a:t>Create and increase access to those </a:t>
            </a:r>
            <a:r>
              <a:rPr lang="en-US" sz="2400" b="1" dirty="0" smtClean="0">
                <a:solidFill>
                  <a:srgbClr val="C00000"/>
                </a:solidFill>
                <a:ea typeface="ＭＳ Ｐゴシック" charset="-128"/>
              </a:rPr>
              <a:t>environmental datasets needed </a:t>
            </a:r>
            <a:r>
              <a:rPr lang="en-US" sz="2400" dirty="0" smtClean="0">
                <a:ea typeface="ＭＳ Ｐゴシック" charset="-128"/>
              </a:rPr>
              <a:t>(e.g., NASA data) to understand cause &amp; consequence; avoid DEFICIENT MODELS and errors of attribution leading to…</a:t>
            </a:r>
          </a:p>
          <a:p>
            <a:pPr marL="514350" indent="-514350">
              <a:lnSpc>
                <a:spcPct val="90000"/>
              </a:lnSpc>
              <a:buAutoNum type="arabicParenBoth"/>
            </a:pPr>
            <a:endParaRPr lang="en-US" sz="2400" dirty="0" smtClean="0">
              <a:ea typeface="ＭＳ Ｐゴシック" charset="-128"/>
            </a:endParaRPr>
          </a:p>
          <a:p>
            <a:pPr marL="514350" indent="-514350">
              <a:lnSpc>
                <a:spcPct val="90000"/>
              </a:lnSpc>
              <a:buNone/>
            </a:pPr>
            <a:endParaRPr lang="en-US" sz="800" dirty="0" smtClean="0">
              <a:ea typeface="ＭＳ Ｐゴシック" charset="-128"/>
            </a:endParaRPr>
          </a:p>
          <a:p>
            <a:pPr>
              <a:lnSpc>
                <a:spcPct val="90000"/>
              </a:lnSpc>
              <a:buNone/>
            </a:pPr>
            <a:r>
              <a:rPr lang="en-US" sz="2600" dirty="0" smtClean="0">
                <a:solidFill>
                  <a:schemeClr val="bg1">
                    <a:lumMod val="65000"/>
                  </a:schemeClr>
                </a:solidFill>
              </a:rPr>
              <a:t>Science question(s): </a:t>
            </a:r>
            <a:r>
              <a:rPr lang="en-US" sz="2000" dirty="0" smtClean="0">
                <a:solidFill>
                  <a:schemeClr val="bg1">
                    <a:lumMod val="65000"/>
                  </a:schemeClr>
                </a:solidFill>
              </a:rPr>
              <a:t>— </a:t>
            </a:r>
            <a:r>
              <a:rPr lang="en-US" sz="2000" i="1" dirty="0" smtClean="0">
                <a:solidFill>
                  <a:schemeClr val="bg1">
                    <a:lumMod val="65000"/>
                  </a:schemeClr>
                </a:solidFill>
              </a:rPr>
              <a:t>with hypotheses regarding mistiming strategies</a:t>
            </a:r>
            <a:endParaRPr lang="en-US" sz="2000" dirty="0" smtClean="0">
              <a:solidFill>
                <a:schemeClr val="bg1">
                  <a:lumMod val="65000"/>
                </a:schemeClr>
              </a:solidFill>
            </a:endParaRPr>
          </a:p>
          <a:p>
            <a:pPr marL="457200" indent="-457200">
              <a:lnSpc>
                <a:spcPct val="90000"/>
              </a:lnSpc>
              <a:buNone/>
            </a:pPr>
            <a:r>
              <a:rPr lang="en-US" sz="2400" dirty="0" smtClean="0">
                <a:solidFill>
                  <a:schemeClr val="bg1">
                    <a:lumMod val="65000"/>
                  </a:schemeClr>
                </a:solidFill>
              </a:rPr>
              <a:t>(3)  Can we predict [migratory] species movements in response to climate disruptions and other related disturbance impacts?  </a:t>
            </a:r>
          </a:p>
          <a:p>
            <a:pPr marL="457200" indent="-457200">
              <a:lnSpc>
                <a:spcPct val="90000"/>
              </a:lnSpc>
              <a:buNone/>
            </a:pPr>
            <a:r>
              <a:rPr lang="en-US" sz="2400" dirty="0" smtClean="0">
                <a:solidFill>
                  <a:schemeClr val="bg1">
                    <a:lumMod val="65000"/>
                  </a:schemeClr>
                </a:solidFill>
              </a:rPr>
              <a:t>(4)  What are the past, present, and future demographic consequences of these combined impacts and movements?</a:t>
            </a:r>
          </a:p>
        </p:txBody>
      </p:sp>
    </p:spTree>
    <p:extLst>
      <p:ext uri="{BB962C8B-B14F-4D97-AF65-F5344CB8AC3E}">
        <p14:creationId xmlns:p14="http://schemas.microsoft.com/office/powerpoint/2010/main" xmlns="" val="3087510972"/>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83233"/>
            <a:ext cx="8915400" cy="868362"/>
          </a:xfrm>
        </p:spPr>
        <p:txBody>
          <a:bodyPr>
            <a:normAutofit/>
          </a:bodyPr>
          <a:lstStyle/>
          <a:p>
            <a:r>
              <a:rPr lang="en-US" sz="3600" dirty="0" smtClean="0">
                <a:solidFill>
                  <a:srgbClr val="0E5220"/>
                </a:solidFill>
                <a:latin typeface="Cambria" pitchFamily="18" charset="0"/>
              </a:rPr>
              <a:t>Temporally Dynamic Variables (n=77)</a:t>
            </a:r>
            <a:endParaRPr lang="en-US" sz="3600" dirty="0">
              <a:solidFill>
                <a:srgbClr val="0E5220"/>
              </a:solidFill>
              <a:latin typeface="Cambria" pitchFamily="18" charset="0"/>
            </a:endParaRPr>
          </a:p>
        </p:txBody>
      </p:sp>
      <p:sp>
        <p:nvSpPr>
          <p:cNvPr id="3" name="TextBox 2"/>
          <p:cNvSpPr txBox="1"/>
          <p:nvPr/>
        </p:nvSpPr>
        <p:spPr>
          <a:xfrm>
            <a:off x="447828" y="5771272"/>
            <a:ext cx="8305800" cy="892552"/>
          </a:xfrm>
          <a:prstGeom prst="rect">
            <a:avLst/>
          </a:prstGeom>
          <a:noFill/>
        </p:spPr>
        <p:txBody>
          <a:bodyPr wrap="square" rtlCol="0">
            <a:spAutoFit/>
          </a:bodyPr>
          <a:lstStyle/>
          <a:p>
            <a:r>
              <a:rPr lang="en-US" sz="2600" i="1" dirty="0" smtClean="0">
                <a:solidFill>
                  <a:srgbClr val="0E5220"/>
                </a:solidFill>
              </a:rPr>
              <a:t>. . . providing direct, easy access to standardized datasets to avoid deficient and biased models for terrestrial species</a:t>
            </a:r>
            <a:endParaRPr lang="en-US" sz="2600" i="1" dirty="0">
              <a:solidFill>
                <a:srgbClr val="0E5220"/>
              </a:solidFill>
            </a:endParaRPr>
          </a:p>
        </p:txBody>
      </p:sp>
      <p:sp>
        <p:nvSpPr>
          <p:cNvPr id="5" name="TextBox 4"/>
          <p:cNvSpPr txBox="1"/>
          <p:nvPr/>
        </p:nvSpPr>
        <p:spPr>
          <a:xfrm>
            <a:off x="389468" y="1416677"/>
            <a:ext cx="8686800" cy="4053417"/>
          </a:xfrm>
          <a:prstGeom prst="rect">
            <a:avLst/>
          </a:prstGeom>
          <a:noFill/>
        </p:spPr>
        <p:txBody>
          <a:bodyPr wrap="square" rtlCol="0">
            <a:spAutoFit/>
          </a:bodyPr>
          <a:lstStyle/>
          <a:p>
            <a:pPr>
              <a:lnSpc>
                <a:spcPct val="110000"/>
              </a:lnSpc>
              <a:buFont typeface="Arial" pitchFamily="34" charset="0"/>
              <a:buChar char="•"/>
            </a:pPr>
            <a:r>
              <a:rPr lang="en-US" sz="2600" dirty="0" smtClean="0"/>
              <a:t> Climate: TOPOMET (daily, 1 km, 1950-2009); </a:t>
            </a:r>
            <a:r>
              <a:rPr lang="en-US" sz="2600" dirty="0" smtClean="0">
                <a:solidFill>
                  <a:srgbClr val="C00000"/>
                </a:solidFill>
              </a:rPr>
              <a:t>t-min, t-max</a:t>
            </a:r>
            <a:r>
              <a:rPr lang="en-US" sz="2600" dirty="0" smtClean="0"/>
              <a:t>, 	precipitation, solar radiation, VPD; other NCEP datasets</a:t>
            </a:r>
          </a:p>
          <a:p>
            <a:pPr>
              <a:lnSpc>
                <a:spcPct val="110000"/>
              </a:lnSpc>
              <a:buFont typeface="Arial" pitchFamily="34" charset="0"/>
              <a:buChar char="•"/>
            </a:pPr>
            <a:r>
              <a:rPr lang="en-US" sz="2600" dirty="0" smtClean="0"/>
              <a:t> MODIS data products:  existing + </a:t>
            </a:r>
            <a:r>
              <a:rPr lang="en-US" sz="2600" dirty="0" smtClean="0">
                <a:solidFill>
                  <a:srgbClr val="C00000"/>
                </a:solidFill>
              </a:rPr>
              <a:t>Percent Surface Water 	(PSW)</a:t>
            </a:r>
            <a:r>
              <a:rPr lang="en-US" sz="2600" dirty="0" smtClean="0"/>
              <a:t>—fraction of H</a:t>
            </a:r>
            <a:r>
              <a:rPr lang="en-US" sz="2600" baseline="-25000" dirty="0" smtClean="0"/>
              <a:t>2</a:t>
            </a:r>
            <a:r>
              <a:rPr lang="en-US" sz="2600" dirty="0" smtClean="0"/>
              <a:t>0 w/in 500m every 8 days</a:t>
            </a:r>
          </a:p>
          <a:p>
            <a:pPr>
              <a:lnSpc>
                <a:spcPct val="110000"/>
              </a:lnSpc>
              <a:buFont typeface="Arial" pitchFamily="34" charset="0"/>
              <a:buChar char="•"/>
            </a:pPr>
            <a:r>
              <a:rPr lang="en-US" sz="2600" dirty="0" smtClean="0"/>
              <a:t> </a:t>
            </a:r>
            <a:r>
              <a:rPr lang="en-US" sz="2600" dirty="0" smtClean="0">
                <a:solidFill>
                  <a:srgbClr val="C00000"/>
                </a:solidFill>
              </a:rPr>
              <a:t>Freeze-thaw </a:t>
            </a:r>
            <a:r>
              <a:rPr lang="en-US" sz="2600" dirty="0" smtClean="0"/>
              <a:t>(AM, PM, and </a:t>
            </a:r>
            <a:r>
              <a:rPr lang="en-US" sz="2600" dirty="0" smtClean="0">
                <a:solidFill>
                  <a:srgbClr val="C00000"/>
                </a:solidFill>
              </a:rPr>
              <a:t>transition</a:t>
            </a:r>
            <a:r>
              <a:rPr lang="en-US" sz="2600" dirty="0" smtClean="0"/>
              <a:t>); NTSG datasets</a:t>
            </a:r>
          </a:p>
          <a:p>
            <a:pPr>
              <a:lnSpc>
                <a:spcPct val="110000"/>
              </a:lnSpc>
              <a:buFont typeface="Arial" pitchFamily="34" charset="0"/>
              <a:buChar char="•"/>
            </a:pPr>
            <a:r>
              <a:rPr lang="en-US" sz="2600" dirty="0" smtClean="0"/>
              <a:t> Ecosystem modeled (CASA): </a:t>
            </a:r>
            <a:r>
              <a:rPr lang="en-US" sz="2600" dirty="0" smtClean="0">
                <a:solidFill>
                  <a:srgbClr val="C00000"/>
                </a:solidFill>
              </a:rPr>
              <a:t>NPP, litter biomass</a:t>
            </a:r>
            <a:r>
              <a:rPr lang="en-US" sz="2600" dirty="0" smtClean="0"/>
              <a:t>, ET/PET, soil       	moisture (4 levels), water stress, SWE, snowmelt</a:t>
            </a:r>
          </a:p>
          <a:p>
            <a:pPr>
              <a:lnSpc>
                <a:spcPct val="110000"/>
              </a:lnSpc>
              <a:buFont typeface="Arial" pitchFamily="34" charset="0"/>
              <a:buChar char="•"/>
            </a:pPr>
            <a:r>
              <a:rPr lang="en-US" sz="2600" dirty="0" smtClean="0"/>
              <a:t> Annual Disturbance (250m binary); forest/non-forest fire, 	</a:t>
            </a:r>
            <a:r>
              <a:rPr lang="en-US" sz="2600" dirty="0" smtClean="0">
                <a:solidFill>
                  <a:srgbClr val="C00000"/>
                </a:solidFill>
              </a:rPr>
              <a:t>wetland gain/loss, </a:t>
            </a:r>
            <a:r>
              <a:rPr lang="en-US" sz="2600" dirty="0" smtClean="0"/>
              <a:t>etc.</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7834"/>
            <a:ext cx="8229600" cy="1143000"/>
          </a:xfrm>
        </p:spPr>
        <p:txBody>
          <a:bodyPr>
            <a:normAutofit fontScale="90000"/>
          </a:bodyPr>
          <a:lstStyle/>
          <a:p>
            <a:r>
              <a:rPr lang="en-US" dirty="0" smtClean="0">
                <a:solidFill>
                  <a:srgbClr val="0E5220"/>
                </a:solidFill>
              </a:rPr>
              <a:t>Adjusted PSW Model Results</a:t>
            </a:r>
            <a:br>
              <a:rPr lang="en-US" dirty="0" smtClean="0">
                <a:solidFill>
                  <a:srgbClr val="0E5220"/>
                </a:solidFill>
              </a:rPr>
            </a:br>
            <a:r>
              <a:rPr lang="en-US" dirty="0" smtClean="0">
                <a:solidFill>
                  <a:srgbClr val="0E5220"/>
                </a:solidFill>
              </a:rPr>
              <a:t> at 500-m every 8-days</a:t>
            </a:r>
            <a:endParaRPr lang="en-US" dirty="0">
              <a:solidFill>
                <a:srgbClr val="0E5220"/>
              </a:solidFill>
            </a:endParaRPr>
          </a:p>
        </p:txBody>
      </p:sp>
      <p:pic>
        <p:nvPicPr>
          <p:cNvPr id="4" name="Picture 3" descr="PSW_results.png"/>
          <p:cNvPicPr>
            <a:picLocks noChangeAspect="1"/>
          </p:cNvPicPr>
          <p:nvPr/>
        </p:nvPicPr>
        <p:blipFill>
          <a:blip r:embed="rId3" cstate="print"/>
          <a:stretch>
            <a:fillRect/>
          </a:stretch>
        </p:blipFill>
        <p:spPr>
          <a:xfrm>
            <a:off x="287867" y="2201334"/>
            <a:ext cx="8558174" cy="4199465"/>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Results (Single Tile/Date)</a:t>
            </a:r>
            <a:endParaRPr lang="en-US" dirty="0"/>
          </a:p>
        </p:txBody>
      </p:sp>
      <p:pic>
        <p:nvPicPr>
          <p:cNvPr id="4" name="Picture 3" descr="PSW.jpg"/>
          <p:cNvPicPr>
            <a:picLocks noChangeAspect="1"/>
          </p:cNvPicPr>
          <p:nvPr/>
        </p:nvPicPr>
        <p:blipFill>
          <a:blip r:embed="rId2" cstate="print"/>
          <a:stretch>
            <a:fillRect/>
          </a:stretch>
        </p:blipFill>
        <p:spPr>
          <a:xfrm>
            <a:off x="457200" y="1600200"/>
            <a:ext cx="8229600" cy="5094923"/>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Model Validation (Single Tile)</a:t>
            </a:r>
            <a:endParaRPr lang="en-US" dirty="0"/>
          </a:p>
        </p:txBody>
      </p:sp>
      <p:graphicFrame>
        <p:nvGraphicFramePr>
          <p:cNvPr id="4" name="Content Placeholder 3"/>
          <p:cNvGraphicFramePr>
            <a:graphicFrameLocks noGrp="1"/>
          </p:cNvGraphicFramePr>
          <p:nvPr>
            <p:ph sz="quarter" idx="1"/>
          </p:nvPr>
        </p:nvGraphicFramePr>
        <p:xfrm>
          <a:off x="457200" y="1371592"/>
          <a:ext cx="8305800" cy="5257300"/>
        </p:xfrm>
        <a:graphic>
          <a:graphicData uri="http://schemas.openxmlformats.org/drawingml/2006/table">
            <a:tbl>
              <a:tblPr firstRow="1" bandRow="1">
                <a:tableStyleId>{5C22544A-7EE6-4342-B048-85BDC9FD1C3A}</a:tableStyleId>
              </a:tblPr>
              <a:tblGrid>
                <a:gridCol w="1028700"/>
                <a:gridCol w="1638300"/>
                <a:gridCol w="1219200"/>
                <a:gridCol w="1371600"/>
                <a:gridCol w="1143000"/>
                <a:gridCol w="914400"/>
                <a:gridCol w="990600"/>
              </a:tblGrid>
              <a:tr h="260448">
                <a:tc>
                  <a:txBody>
                    <a:bodyPr/>
                    <a:lstStyle/>
                    <a:p>
                      <a:pPr algn="ctr" fontAlgn="b">
                        <a:spcAft>
                          <a:spcPts val="600"/>
                        </a:spcAft>
                      </a:pPr>
                      <a:r>
                        <a:rPr lang="en-US" sz="1400" b="0" i="0" u="none" strike="noStrike" dirty="0" err="1" smtClean="0">
                          <a:solidFill>
                            <a:srgbClr val="000000"/>
                          </a:solidFill>
                          <a:latin typeface="+mn-lt"/>
                        </a:rPr>
                        <a:t>Landsat</a:t>
                      </a:r>
                      <a:r>
                        <a:rPr lang="en-US" sz="1400" b="0" i="0" u="none" strike="noStrike" dirty="0" smtClean="0">
                          <a:solidFill>
                            <a:srgbClr val="000000"/>
                          </a:solidFill>
                          <a:latin typeface="+mn-lt"/>
                        </a:rPr>
                        <a:t> Date</a:t>
                      </a:r>
                      <a:endParaRPr lang="en-US" sz="1400" b="0" i="0" u="none" strike="noStrike" dirty="0">
                        <a:solidFill>
                          <a:srgbClr val="000000"/>
                        </a:solidFill>
                        <a:latin typeface="+mn-lt"/>
                      </a:endParaRPr>
                    </a:p>
                  </a:txBody>
                  <a:tcPr marL="11994" marR="11994" marT="12700" marB="0" anchor="b"/>
                </a:tc>
                <a:tc>
                  <a:txBody>
                    <a:bodyPr/>
                    <a:lstStyle/>
                    <a:p>
                      <a:pPr algn="ctr" fontAlgn="b">
                        <a:spcAft>
                          <a:spcPts val="600"/>
                        </a:spcAft>
                      </a:pPr>
                      <a:r>
                        <a:rPr lang="en-US" sz="1400" b="0" i="0" u="none" strike="noStrike" dirty="0" smtClean="0">
                          <a:solidFill>
                            <a:srgbClr val="000000"/>
                          </a:solidFill>
                          <a:latin typeface="+mn-lt"/>
                        </a:rPr>
                        <a:t>Validation Accuracy</a:t>
                      </a:r>
                      <a:endParaRPr lang="en-US" sz="1400" b="0" i="0" u="none" strike="noStrike" dirty="0">
                        <a:solidFill>
                          <a:srgbClr val="000000"/>
                        </a:solidFill>
                        <a:latin typeface="+mn-lt"/>
                      </a:endParaRPr>
                    </a:p>
                  </a:txBody>
                  <a:tcPr marL="11994" marR="11994" marT="12700" marB="0" anchor="b"/>
                </a:tc>
                <a:tc>
                  <a:txBody>
                    <a:bodyPr/>
                    <a:lstStyle/>
                    <a:p>
                      <a:pPr algn="ctr" fontAlgn="b">
                        <a:spcAft>
                          <a:spcPts val="600"/>
                        </a:spcAft>
                      </a:pPr>
                      <a:r>
                        <a:rPr lang="en-US" sz="1400" b="0" i="0" u="none" strike="noStrike" dirty="0" smtClean="0">
                          <a:solidFill>
                            <a:srgbClr val="000000"/>
                          </a:solidFill>
                          <a:latin typeface="+mn-lt"/>
                        </a:rPr>
                        <a:t>Validation Kappa</a:t>
                      </a:r>
                      <a:endParaRPr lang="en-US" sz="1400" b="0" i="0" u="none" strike="noStrike" dirty="0">
                        <a:solidFill>
                          <a:srgbClr val="000000"/>
                        </a:solidFill>
                        <a:latin typeface="+mn-lt"/>
                      </a:endParaRPr>
                    </a:p>
                  </a:txBody>
                  <a:tcPr marL="11994" marR="11994" marT="12700" marB="0" anchor="b"/>
                </a:tc>
                <a:tc>
                  <a:txBody>
                    <a:bodyPr/>
                    <a:lstStyle/>
                    <a:p>
                      <a:pPr algn="ctr" fontAlgn="b">
                        <a:spcAft>
                          <a:spcPts val="600"/>
                        </a:spcAft>
                      </a:pPr>
                      <a:r>
                        <a:rPr lang="en-US" sz="1400" b="0" i="0" u="none" strike="noStrike" dirty="0">
                          <a:solidFill>
                            <a:srgbClr val="000000"/>
                          </a:solidFill>
                          <a:latin typeface="+mn-lt"/>
                        </a:rPr>
                        <a:t>Measured PSW</a:t>
                      </a:r>
                    </a:p>
                  </a:txBody>
                  <a:tcPr marL="11994" marR="11994" marT="12700" marB="0" anchor="b"/>
                </a:tc>
                <a:tc>
                  <a:txBody>
                    <a:bodyPr/>
                    <a:lstStyle/>
                    <a:p>
                      <a:pPr algn="ctr" fontAlgn="b">
                        <a:spcAft>
                          <a:spcPts val="600"/>
                        </a:spcAft>
                      </a:pPr>
                      <a:r>
                        <a:rPr lang="en-US" sz="1400" b="0" i="0" u="none" strike="noStrike" dirty="0">
                          <a:solidFill>
                            <a:srgbClr val="000000"/>
                          </a:solidFill>
                          <a:latin typeface="+mn-lt"/>
                        </a:rPr>
                        <a:t>MODIS date</a:t>
                      </a:r>
                    </a:p>
                  </a:txBody>
                  <a:tcPr marL="11994" marR="11994" marT="12700" marB="0" anchor="b"/>
                </a:tc>
                <a:tc>
                  <a:txBody>
                    <a:bodyPr/>
                    <a:lstStyle/>
                    <a:p>
                      <a:pPr algn="ctr" fontAlgn="b">
                        <a:spcAft>
                          <a:spcPts val="600"/>
                        </a:spcAft>
                      </a:pPr>
                      <a:r>
                        <a:rPr lang="en-US" sz="1400" b="0" i="0" u="none" strike="noStrike" dirty="0" smtClean="0">
                          <a:solidFill>
                            <a:srgbClr val="000000"/>
                          </a:solidFill>
                          <a:latin typeface="+mn-lt"/>
                        </a:rPr>
                        <a:t>PSW R</a:t>
                      </a:r>
                      <a:r>
                        <a:rPr lang="en-US" sz="1400" b="0" i="0" u="none" strike="noStrike" baseline="30000" dirty="0" smtClean="0">
                          <a:solidFill>
                            <a:srgbClr val="000000"/>
                          </a:solidFill>
                          <a:latin typeface="+mn-lt"/>
                        </a:rPr>
                        <a:t>2</a:t>
                      </a:r>
                      <a:endParaRPr lang="en-US" sz="1400" b="0" i="0" u="none" strike="noStrike" baseline="30000" dirty="0">
                        <a:solidFill>
                          <a:srgbClr val="000000"/>
                        </a:solidFill>
                        <a:latin typeface="+mn-lt"/>
                      </a:endParaRPr>
                    </a:p>
                  </a:txBody>
                  <a:tcPr marL="11994" marR="11994" marT="12700" marB="0" anchor="b"/>
                </a:tc>
                <a:tc>
                  <a:txBody>
                    <a:bodyPr/>
                    <a:lstStyle/>
                    <a:p>
                      <a:pPr algn="ctr" fontAlgn="b">
                        <a:spcAft>
                          <a:spcPts val="600"/>
                        </a:spcAft>
                      </a:pPr>
                      <a:r>
                        <a:rPr lang="en-US" sz="1400" b="0" i="0" u="none" strike="noStrike" dirty="0">
                          <a:solidFill>
                            <a:srgbClr val="000000"/>
                          </a:solidFill>
                          <a:latin typeface="+mn-lt"/>
                        </a:rPr>
                        <a:t>PSW RMSE</a:t>
                      </a:r>
                    </a:p>
                  </a:txBody>
                  <a:tcPr marL="11994" marR="11994" marT="12700" marB="0" anchor="b"/>
                </a:tc>
              </a:tr>
              <a:tr h="240894">
                <a:tc>
                  <a:txBody>
                    <a:bodyPr/>
                    <a:lstStyle/>
                    <a:p>
                      <a:pPr algn="ctr" fontAlgn="b"/>
                      <a:r>
                        <a:rPr lang="en-US" sz="1400" b="0" i="0" u="none" strike="noStrike" dirty="0">
                          <a:solidFill>
                            <a:srgbClr val="000000"/>
                          </a:solidFill>
                          <a:latin typeface="+mn-lt"/>
                        </a:rPr>
                        <a:t>2001_274</a:t>
                      </a:r>
                    </a:p>
                  </a:txBody>
                  <a:tcPr marL="11994" marR="11994" marT="12700" marB="0" anchor="b"/>
                </a:tc>
                <a:tc>
                  <a:txBody>
                    <a:bodyPr/>
                    <a:lstStyle/>
                    <a:p>
                      <a:pPr algn="ctr" fontAlgn="b"/>
                      <a:r>
                        <a:rPr lang="en-US" sz="1400" b="0" i="0" u="none" strike="noStrike" baseline="0" dirty="0">
                          <a:solidFill>
                            <a:srgbClr val="00B050"/>
                          </a:solidFill>
                          <a:latin typeface="+mn-lt"/>
                        </a:rPr>
                        <a:t>0.9876</a:t>
                      </a:r>
                    </a:p>
                  </a:txBody>
                  <a:tcPr marL="11994" marR="11994" marT="12700" marB="0" anchor="b"/>
                </a:tc>
                <a:tc>
                  <a:txBody>
                    <a:bodyPr/>
                    <a:lstStyle/>
                    <a:p>
                      <a:pPr algn="ctr" fontAlgn="b"/>
                      <a:r>
                        <a:rPr lang="en-US" sz="1400" b="0" i="0" u="none" strike="noStrike">
                          <a:solidFill>
                            <a:srgbClr val="6711FF"/>
                          </a:solidFill>
                          <a:latin typeface="+mn-lt"/>
                        </a:rPr>
                        <a:t>0.9752</a:t>
                      </a:r>
                    </a:p>
                  </a:txBody>
                  <a:tcPr marL="11994" marR="11994" marT="12700" marB="0" anchor="b"/>
                </a:tc>
                <a:tc>
                  <a:txBody>
                    <a:bodyPr/>
                    <a:lstStyle/>
                    <a:p>
                      <a:pPr algn="ctr" fontAlgn="b"/>
                      <a:r>
                        <a:rPr lang="en-US" sz="1400" b="0" i="0" u="none" strike="noStrike">
                          <a:solidFill>
                            <a:srgbClr val="000000"/>
                          </a:solidFill>
                          <a:latin typeface="+mn-lt"/>
                        </a:rPr>
                        <a:t>1.10%</a:t>
                      </a:r>
                    </a:p>
                  </a:txBody>
                  <a:tcPr marL="11994" marR="11994" marT="12700" marB="0" anchor="b"/>
                </a:tc>
                <a:tc>
                  <a:txBody>
                    <a:bodyPr/>
                    <a:lstStyle/>
                    <a:p>
                      <a:pPr algn="ctr" fontAlgn="b"/>
                      <a:r>
                        <a:rPr lang="en-US" sz="1400" b="0" i="0" u="none" strike="noStrike">
                          <a:solidFill>
                            <a:srgbClr val="000000"/>
                          </a:solidFill>
                          <a:latin typeface="+mn-lt"/>
                        </a:rPr>
                        <a:t>2001_173</a:t>
                      </a:r>
                    </a:p>
                  </a:txBody>
                  <a:tcPr marL="11994" marR="11994" marT="12700" marB="0" anchor="b"/>
                </a:tc>
                <a:tc>
                  <a:txBody>
                    <a:bodyPr/>
                    <a:lstStyle/>
                    <a:p>
                      <a:pPr algn="ctr" fontAlgn="b"/>
                      <a:r>
                        <a:rPr lang="en-US" sz="1400" b="0" i="0" u="none" strike="noStrike">
                          <a:solidFill>
                            <a:srgbClr val="DD0806"/>
                          </a:solidFill>
                          <a:latin typeface="+mn-lt"/>
                        </a:rPr>
                        <a:t>0.849</a:t>
                      </a:r>
                    </a:p>
                  </a:txBody>
                  <a:tcPr marL="11994" marR="11994" marT="12700" marB="0" anchor="b"/>
                </a:tc>
                <a:tc>
                  <a:txBody>
                    <a:bodyPr/>
                    <a:lstStyle/>
                    <a:p>
                      <a:pPr algn="ctr" fontAlgn="b"/>
                      <a:r>
                        <a:rPr lang="en-US" sz="1400" b="0" i="0" u="none" strike="noStrike" dirty="0">
                          <a:solidFill>
                            <a:srgbClr val="333399"/>
                          </a:solidFill>
                          <a:latin typeface="+mn-lt"/>
                        </a:rPr>
                        <a:t>3.22%</a:t>
                      </a:r>
                    </a:p>
                  </a:txBody>
                  <a:tcPr marL="11994" marR="11994" marT="12700" marB="0" anchor="b"/>
                </a:tc>
              </a:tr>
              <a:tr h="240894">
                <a:tc>
                  <a:txBody>
                    <a:bodyPr/>
                    <a:lstStyle/>
                    <a:p>
                      <a:pPr algn="ctr" fontAlgn="b"/>
                      <a:r>
                        <a:rPr lang="en-US" sz="1400" b="0" i="0" u="none" strike="noStrike" dirty="0">
                          <a:solidFill>
                            <a:srgbClr val="000000"/>
                          </a:solidFill>
                          <a:latin typeface="+mn-lt"/>
                        </a:rPr>
                        <a:t>2002_183</a:t>
                      </a:r>
                    </a:p>
                  </a:txBody>
                  <a:tcPr marL="11994" marR="11994" marT="12700" marB="0" anchor="b"/>
                </a:tc>
                <a:tc>
                  <a:txBody>
                    <a:bodyPr/>
                    <a:lstStyle/>
                    <a:p>
                      <a:pPr algn="ctr" fontAlgn="b"/>
                      <a:r>
                        <a:rPr lang="en-US" sz="1400" b="0" i="0" u="none" strike="noStrike" baseline="0" dirty="0">
                          <a:solidFill>
                            <a:srgbClr val="00B050"/>
                          </a:solidFill>
                          <a:latin typeface="+mn-lt"/>
                        </a:rPr>
                        <a:t>0.9754</a:t>
                      </a:r>
                    </a:p>
                  </a:txBody>
                  <a:tcPr marL="11994" marR="11994" marT="12700" marB="0" anchor="b"/>
                </a:tc>
                <a:tc>
                  <a:txBody>
                    <a:bodyPr/>
                    <a:lstStyle/>
                    <a:p>
                      <a:pPr algn="ctr" fontAlgn="b"/>
                      <a:r>
                        <a:rPr lang="en-US" sz="1400" b="0" i="0" u="none" strike="noStrike">
                          <a:solidFill>
                            <a:srgbClr val="6711FF"/>
                          </a:solidFill>
                          <a:latin typeface="+mn-lt"/>
                        </a:rPr>
                        <a:t>0.9507</a:t>
                      </a:r>
                    </a:p>
                  </a:txBody>
                  <a:tcPr marL="11994" marR="11994" marT="12700" marB="0" anchor="b"/>
                </a:tc>
                <a:tc>
                  <a:txBody>
                    <a:bodyPr/>
                    <a:lstStyle/>
                    <a:p>
                      <a:pPr algn="ctr" fontAlgn="b"/>
                      <a:r>
                        <a:rPr lang="en-US" sz="1400" b="0" i="0" u="none" strike="noStrike">
                          <a:solidFill>
                            <a:srgbClr val="000000"/>
                          </a:solidFill>
                          <a:latin typeface="+mn-lt"/>
                        </a:rPr>
                        <a:t>1.37%</a:t>
                      </a:r>
                    </a:p>
                  </a:txBody>
                  <a:tcPr marL="11994" marR="11994" marT="12700" marB="0" anchor="b"/>
                </a:tc>
                <a:tc>
                  <a:txBody>
                    <a:bodyPr/>
                    <a:lstStyle/>
                    <a:p>
                      <a:pPr algn="ctr" fontAlgn="b"/>
                      <a:r>
                        <a:rPr lang="en-US" sz="1400" b="0" i="0" u="none" strike="noStrike">
                          <a:solidFill>
                            <a:srgbClr val="000000"/>
                          </a:solidFill>
                          <a:latin typeface="+mn-lt"/>
                        </a:rPr>
                        <a:t>2002_185</a:t>
                      </a:r>
                    </a:p>
                  </a:txBody>
                  <a:tcPr marL="11994" marR="11994" marT="12700" marB="0" anchor="b"/>
                </a:tc>
                <a:tc>
                  <a:txBody>
                    <a:bodyPr/>
                    <a:lstStyle/>
                    <a:p>
                      <a:pPr algn="ctr" fontAlgn="b"/>
                      <a:r>
                        <a:rPr lang="en-US" sz="1400" b="0" i="0" u="none" strike="noStrike">
                          <a:solidFill>
                            <a:srgbClr val="DD0806"/>
                          </a:solidFill>
                          <a:latin typeface="+mn-lt"/>
                        </a:rPr>
                        <a:t>0.679</a:t>
                      </a:r>
                    </a:p>
                  </a:txBody>
                  <a:tcPr marL="11994" marR="11994" marT="12700" marB="0" anchor="b"/>
                </a:tc>
                <a:tc>
                  <a:txBody>
                    <a:bodyPr/>
                    <a:lstStyle/>
                    <a:p>
                      <a:pPr algn="ctr" fontAlgn="b"/>
                      <a:r>
                        <a:rPr lang="en-US" sz="1400" b="0" i="0" u="none" strike="noStrike">
                          <a:solidFill>
                            <a:srgbClr val="333399"/>
                          </a:solidFill>
                          <a:latin typeface="+mn-lt"/>
                        </a:rPr>
                        <a:t>4.85%</a:t>
                      </a:r>
                    </a:p>
                  </a:txBody>
                  <a:tcPr marL="11994" marR="11994" marT="12700" marB="0" anchor="b"/>
                </a:tc>
              </a:tr>
              <a:tr h="240894">
                <a:tc>
                  <a:txBody>
                    <a:bodyPr/>
                    <a:lstStyle/>
                    <a:p>
                      <a:pPr algn="ctr" fontAlgn="b"/>
                      <a:r>
                        <a:rPr lang="en-US" sz="1400" b="0" i="0" u="none" strike="noStrike" dirty="0">
                          <a:solidFill>
                            <a:srgbClr val="000000"/>
                          </a:solidFill>
                          <a:latin typeface="+mn-lt"/>
                        </a:rPr>
                        <a:t>2002_184</a:t>
                      </a:r>
                    </a:p>
                  </a:txBody>
                  <a:tcPr marL="11994" marR="11994" marT="12700" marB="0" anchor="b"/>
                </a:tc>
                <a:tc>
                  <a:txBody>
                    <a:bodyPr/>
                    <a:lstStyle/>
                    <a:p>
                      <a:pPr algn="ctr" fontAlgn="b"/>
                      <a:r>
                        <a:rPr lang="en-US" sz="1400" b="0" i="0" u="none" strike="noStrike" baseline="0" dirty="0">
                          <a:solidFill>
                            <a:srgbClr val="00B050"/>
                          </a:solidFill>
                          <a:latin typeface="+mn-lt"/>
                        </a:rPr>
                        <a:t>0.9522</a:t>
                      </a:r>
                    </a:p>
                  </a:txBody>
                  <a:tcPr marL="11994" marR="11994" marT="12700" marB="0" anchor="b"/>
                </a:tc>
                <a:tc>
                  <a:txBody>
                    <a:bodyPr/>
                    <a:lstStyle/>
                    <a:p>
                      <a:pPr algn="ctr" fontAlgn="b"/>
                      <a:r>
                        <a:rPr lang="en-US" sz="1400" b="0" i="0" u="none" strike="noStrike">
                          <a:solidFill>
                            <a:srgbClr val="6711FF"/>
                          </a:solidFill>
                          <a:latin typeface="+mn-lt"/>
                        </a:rPr>
                        <a:t>0.9043</a:t>
                      </a:r>
                    </a:p>
                  </a:txBody>
                  <a:tcPr marL="11994" marR="11994" marT="12700" marB="0" anchor="b"/>
                </a:tc>
                <a:tc>
                  <a:txBody>
                    <a:bodyPr/>
                    <a:lstStyle/>
                    <a:p>
                      <a:pPr algn="ctr" fontAlgn="b"/>
                      <a:r>
                        <a:rPr lang="en-US" sz="1400" b="0" i="0" u="none" strike="noStrike">
                          <a:solidFill>
                            <a:srgbClr val="000000"/>
                          </a:solidFill>
                          <a:latin typeface="+mn-lt"/>
                        </a:rPr>
                        <a:t>7.30%</a:t>
                      </a:r>
                    </a:p>
                  </a:txBody>
                  <a:tcPr marL="11994" marR="11994" marT="12700" marB="0" anchor="b"/>
                </a:tc>
                <a:tc>
                  <a:txBody>
                    <a:bodyPr/>
                    <a:lstStyle/>
                    <a:p>
                      <a:pPr algn="ctr" fontAlgn="b"/>
                      <a:r>
                        <a:rPr lang="en-US" sz="1400" b="0" i="0" u="none" strike="noStrike">
                          <a:solidFill>
                            <a:srgbClr val="000000"/>
                          </a:solidFill>
                          <a:latin typeface="+mn-lt"/>
                        </a:rPr>
                        <a:t>2002_185</a:t>
                      </a:r>
                    </a:p>
                  </a:txBody>
                  <a:tcPr marL="11994" marR="11994" marT="12700" marB="0" anchor="b"/>
                </a:tc>
                <a:tc>
                  <a:txBody>
                    <a:bodyPr/>
                    <a:lstStyle/>
                    <a:p>
                      <a:pPr algn="ctr" fontAlgn="b"/>
                      <a:r>
                        <a:rPr lang="en-US" sz="1400" b="0" i="0" u="none" strike="noStrike">
                          <a:solidFill>
                            <a:srgbClr val="DD0806"/>
                          </a:solidFill>
                          <a:latin typeface="+mn-lt"/>
                        </a:rPr>
                        <a:t>0.752</a:t>
                      </a:r>
                    </a:p>
                  </a:txBody>
                  <a:tcPr marL="11994" marR="11994" marT="12700" marB="0" anchor="b"/>
                </a:tc>
                <a:tc>
                  <a:txBody>
                    <a:bodyPr/>
                    <a:lstStyle/>
                    <a:p>
                      <a:pPr algn="ctr" fontAlgn="b"/>
                      <a:r>
                        <a:rPr lang="en-US" sz="1400" b="0" i="0" u="none" strike="noStrike">
                          <a:solidFill>
                            <a:srgbClr val="333399"/>
                          </a:solidFill>
                          <a:latin typeface="+mn-lt"/>
                        </a:rPr>
                        <a:t>9.93%</a:t>
                      </a:r>
                    </a:p>
                  </a:txBody>
                  <a:tcPr marL="11994" marR="11994" marT="12700" marB="0" anchor="b"/>
                </a:tc>
              </a:tr>
              <a:tr h="240894">
                <a:tc>
                  <a:txBody>
                    <a:bodyPr/>
                    <a:lstStyle/>
                    <a:p>
                      <a:pPr algn="ctr" fontAlgn="b"/>
                      <a:r>
                        <a:rPr lang="en-US" sz="1400" b="0" i="0" u="none" strike="noStrike">
                          <a:solidFill>
                            <a:srgbClr val="000000"/>
                          </a:solidFill>
                          <a:latin typeface="+mn-lt"/>
                        </a:rPr>
                        <a:t>2002_195</a:t>
                      </a:r>
                    </a:p>
                  </a:txBody>
                  <a:tcPr marL="11994" marR="11994" marT="12700" marB="0" anchor="b"/>
                </a:tc>
                <a:tc>
                  <a:txBody>
                    <a:bodyPr/>
                    <a:lstStyle/>
                    <a:p>
                      <a:pPr algn="ctr" fontAlgn="b"/>
                      <a:r>
                        <a:rPr lang="en-US" sz="1400" b="0" i="0" u="none" strike="noStrike" baseline="0" dirty="0">
                          <a:solidFill>
                            <a:srgbClr val="00B050"/>
                          </a:solidFill>
                          <a:latin typeface="+mn-lt"/>
                        </a:rPr>
                        <a:t>0.9794</a:t>
                      </a:r>
                    </a:p>
                  </a:txBody>
                  <a:tcPr marL="11994" marR="11994" marT="12700" marB="0" anchor="b"/>
                </a:tc>
                <a:tc>
                  <a:txBody>
                    <a:bodyPr/>
                    <a:lstStyle/>
                    <a:p>
                      <a:pPr algn="ctr" fontAlgn="b"/>
                      <a:r>
                        <a:rPr lang="en-US" sz="1400" b="0" i="0" u="none" strike="noStrike" dirty="0">
                          <a:solidFill>
                            <a:srgbClr val="6711FF"/>
                          </a:solidFill>
                          <a:latin typeface="+mn-lt"/>
                        </a:rPr>
                        <a:t>0.9588</a:t>
                      </a:r>
                    </a:p>
                  </a:txBody>
                  <a:tcPr marL="11994" marR="11994" marT="12700" marB="0" anchor="b"/>
                </a:tc>
                <a:tc>
                  <a:txBody>
                    <a:bodyPr/>
                    <a:lstStyle/>
                    <a:p>
                      <a:pPr algn="ctr" fontAlgn="b"/>
                      <a:r>
                        <a:rPr lang="en-US" sz="1400" b="0" i="0" u="none" strike="noStrike">
                          <a:solidFill>
                            <a:srgbClr val="000000"/>
                          </a:solidFill>
                          <a:latin typeface="+mn-lt"/>
                        </a:rPr>
                        <a:t>6.56%</a:t>
                      </a:r>
                    </a:p>
                  </a:txBody>
                  <a:tcPr marL="11994" marR="11994" marT="12700" marB="0" anchor="b"/>
                </a:tc>
                <a:tc>
                  <a:txBody>
                    <a:bodyPr/>
                    <a:lstStyle/>
                    <a:p>
                      <a:pPr algn="ctr" fontAlgn="b"/>
                      <a:r>
                        <a:rPr lang="en-US" sz="1400" b="0" i="0" u="none" strike="noStrike">
                          <a:solidFill>
                            <a:srgbClr val="000000"/>
                          </a:solidFill>
                          <a:latin typeface="+mn-lt"/>
                        </a:rPr>
                        <a:t>2002_193</a:t>
                      </a:r>
                    </a:p>
                  </a:txBody>
                  <a:tcPr marL="11994" marR="11994" marT="12700" marB="0" anchor="b"/>
                </a:tc>
                <a:tc>
                  <a:txBody>
                    <a:bodyPr/>
                    <a:lstStyle/>
                    <a:p>
                      <a:pPr algn="ctr" fontAlgn="b"/>
                      <a:r>
                        <a:rPr lang="en-US" sz="1400" b="0" i="0" u="none" strike="noStrike">
                          <a:solidFill>
                            <a:srgbClr val="DD0806"/>
                          </a:solidFill>
                          <a:latin typeface="+mn-lt"/>
                        </a:rPr>
                        <a:t>0.805</a:t>
                      </a:r>
                    </a:p>
                  </a:txBody>
                  <a:tcPr marL="11994" marR="11994" marT="12700" marB="0" anchor="b"/>
                </a:tc>
                <a:tc>
                  <a:txBody>
                    <a:bodyPr/>
                    <a:lstStyle/>
                    <a:p>
                      <a:pPr algn="ctr" fontAlgn="b"/>
                      <a:r>
                        <a:rPr lang="en-US" sz="1400" b="0" i="0" u="none" strike="noStrike">
                          <a:solidFill>
                            <a:srgbClr val="333399"/>
                          </a:solidFill>
                          <a:latin typeface="+mn-lt"/>
                        </a:rPr>
                        <a:t>8.75%</a:t>
                      </a:r>
                    </a:p>
                  </a:txBody>
                  <a:tcPr marL="11994" marR="11994" marT="12700" marB="0" anchor="b"/>
                </a:tc>
              </a:tr>
              <a:tr h="240894">
                <a:tc>
                  <a:txBody>
                    <a:bodyPr/>
                    <a:lstStyle/>
                    <a:p>
                      <a:pPr algn="ctr" fontAlgn="b"/>
                      <a:r>
                        <a:rPr lang="en-US" sz="1400" b="0" i="0" u="none" strike="noStrike">
                          <a:solidFill>
                            <a:srgbClr val="000000"/>
                          </a:solidFill>
                          <a:latin typeface="+mn-lt"/>
                        </a:rPr>
                        <a:t>2002_236</a:t>
                      </a:r>
                    </a:p>
                  </a:txBody>
                  <a:tcPr marL="11994" marR="11994" marT="12700" marB="0" anchor="b"/>
                </a:tc>
                <a:tc>
                  <a:txBody>
                    <a:bodyPr/>
                    <a:lstStyle/>
                    <a:p>
                      <a:pPr algn="ctr" fontAlgn="b"/>
                      <a:r>
                        <a:rPr lang="en-US" sz="1400" b="0" i="0" u="none" strike="noStrike" baseline="0">
                          <a:solidFill>
                            <a:srgbClr val="00B050"/>
                          </a:solidFill>
                          <a:latin typeface="+mn-lt"/>
                        </a:rPr>
                        <a:t>0.9236</a:t>
                      </a:r>
                    </a:p>
                  </a:txBody>
                  <a:tcPr marL="11994" marR="11994" marT="12700" marB="0" anchor="b"/>
                </a:tc>
                <a:tc>
                  <a:txBody>
                    <a:bodyPr/>
                    <a:lstStyle/>
                    <a:p>
                      <a:pPr algn="ctr" fontAlgn="b"/>
                      <a:r>
                        <a:rPr lang="en-US" sz="1400" b="0" i="0" u="none" strike="noStrike">
                          <a:solidFill>
                            <a:srgbClr val="6711FF"/>
                          </a:solidFill>
                          <a:latin typeface="+mn-lt"/>
                        </a:rPr>
                        <a:t>0.8473</a:t>
                      </a:r>
                    </a:p>
                  </a:txBody>
                  <a:tcPr marL="11994" marR="11994" marT="12700" marB="0" anchor="b"/>
                </a:tc>
                <a:tc>
                  <a:txBody>
                    <a:bodyPr/>
                    <a:lstStyle/>
                    <a:p>
                      <a:pPr algn="ctr" fontAlgn="b"/>
                      <a:r>
                        <a:rPr lang="en-US" sz="1400" b="0" i="0" u="none" strike="noStrike">
                          <a:solidFill>
                            <a:srgbClr val="000000"/>
                          </a:solidFill>
                          <a:latin typeface="+mn-lt"/>
                        </a:rPr>
                        <a:t>12.44%</a:t>
                      </a:r>
                    </a:p>
                  </a:txBody>
                  <a:tcPr marL="11994" marR="11994" marT="12700" marB="0" anchor="b"/>
                </a:tc>
                <a:tc>
                  <a:txBody>
                    <a:bodyPr/>
                    <a:lstStyle/>
                    <a:p>
                      <a:pPr algn="ctr" fontAlgn="b"/>
                      <a:r>
                        <a:rPr lang="en-US" sz="1400" b="0" i="0" u="none" strike="noStrike">
                          <a:solidFill>
                            <a:srgbClr val="000000"/>
                          </a:solidFill>
                          <a:latin typeface="+mn-lt"/>
                        </a:rPr>
                        <a:t>2002_233</a:t>
                      </a:r>
                    </a:p>
                  </a:txBody>
                  <a:tcPr marL="11994" marR="11994" marT="12700" marB="0" anchor="b"/>
                </a:tc>
                <a:tc>
                  <a:txBody>
                    <a:bodyPr/>
                    <a:lstStyle/>
                    <a:p>
                      <a:pPr algn="ctr" fontAlgn="b"/>
                      <a:r>
                        <a:rPr lang="en-US" sz="1400" b="0" i="0" u="none" strike="noStrike">
                          <a:solidFill>
                            <a:srgbClr val="DD0806"/>
                          </a:solidFill>
                          <a:latin typeface="+mn-lt"/>
                        </a:rPr>
                        <a:t>0.881</a:t>
                      </a:r>
                    </a:p>
                  </a:txBody>
                  <a:tcPr marL="11994" marR="11994" marT="12700" marB="0" anchor="b"/>
                </a:tc>
                <a:tc>
                  <a:txBody>
                    <a:bodyPr/>
                    <a:lstStyle/>
                    <a:p>
                      <a:pPr algn="ctr" fontAlgn="b"/>
                      <a:r>
                        <a:rPr lang="en-US" sz="1400" b="0" i="0" u="none" strike="noStrike">
                          <a:solidFill>
                            <a:srgbClr val="333399"/>
                          </a:solidFill>
                          <a:latin typeface="+mn-lt"/>
                        </a:rPr>
                        <a:t>10.11%</a:t>
                      </a:r>
                    </a:p>
                  </a:txBody>
                  <a:tcPr marL="11994" marR="11994" marT="12700" marB="0" anchor="b"/>
                </a:tc>
              </a:tr>
              <a:tr h="240894">
                <a:tc>
                  <a:txBody>
                    <a:bodyPr/>
                    <a:lstStyle/>
                    <a:p>
                      <a:pPr algn="ctr" fontAlgn="b"/>
                      <a:r>
                        <a:rPr lang="en-US" sz="1400" b="0" i="0" u="none" strike="noStrike">
                          <a:solidFill>
                            <a:srgbClr val="000000"/>
                          </a:solidFill>
                          <a:latin typeface="+mn-lt"/>
                        </a:rPr>
                        <a:t>2005_157</a:t>
                      </a:r>
                    </a:p>
                  </a:txBody>
                  <a:tcPr marL="11994" marR="11994" marT="12700" marB="0" anchor="b"/>
                </a:tc>
                <a:tc>
                  <a:txBody>
                    <a:bodyPr/>
                    <a:lstStyle/>
                    <a:p>
                      <a:pPr algn="ctr" fontAlgn="b"/>
                      <a:r>
                        <a:rPr lang="en-US" sz="1400" b="0" i="0" u="none" strike="noStrike" baseline="0">
                          <a:solidFill>
                            <a:srgbClr val="00B050"/>
                          </a:solidFill>
                          <a:latin typeface="+mn-lt"/>
                        </a:rPr>
                        <a:t>0.9095</a:t>
                      </a:r>
                    </a:p>
                  </a:txBody>
                  <a:tcPr marL="11994" marR="11994" marT="12700" marB="0" anchor="b"/>
                </a:tc>
                <a:tc>
                  <a:txBody>
                    <a:bodyPr/>
                    <a:lstStyle/>
                    <a:p>
                      <a:pPr algn="ctr" fontAlgn="b"/>
                      <a:r>
                        <a:rPr lang="en-US" sz="1400" b="0" i="0" u="none" strike="noStrike" dirty="0">
                          <a:solidFill>
                            <a:srgbClr val="6711FF"/>
                          </a:solidFill>
                          <a:latin typeface="+mn-lt"/>
                        </a:rPr>
                        <a:t>0.8190</a:t>
                      </a:r>
                    </a:p>
                  </a:txBody>
                  <a:tcPr marL="11994" marR="11994" marT="12700" marB="0" anchor="b"/>
                </a:tc>
                <a:tc>
                  <a:txBody>
                    <a:bodyPr/>
                    <a:lstStyle/>
                    <a:p>
                      <a:pPr algn="ctr" fontAlgn="b"/>
                      <a:r>
                        <a:rPr lang="en-US" sz="1400" b="0" i="0" u="none" strike="noStrike">
                          <a:solidFill>
                            <a:srgbClr val="000000"/>
                          </a:solidFill>
                          <a:latin typeface="+mn-lt"/>
                        </a:rPr>
                        <a:t>1.66%</a:t>
                      </a:r>
                    </a:p>
                  </a:txBody>
                  <a:tcPr marL="11994" marR="11994" marT="12700" marB="0" anchor="b"/>
                </a:tc>
                <a:tc>
                  <a:txBody>
                    <a:bodyPr/>
                    <a:lstStyle/>
                    <a:p>
                      <a:pPr algn="ctr" fontAlgn="b"/>
                      <a:r>
                        <a:rPr lang="en-US" sz="1400" b="0" i="0" u="none" strike="noStrike">
                          <a:solidFill>
                            <a:srgbClr val="000000"/>
                          </a:solidFill>
                          <a:latin typeface="+mn-lt"/>
                        </a:rPr>
                        <a:t>2005_161</a:t>
                      </a:r>
                    </a:p>
                  </a:txBody>
                  <a:tcPr marL="11994" marR="11994" marT="12700" marB="0" anchor="b"/>
                </a:tc>
                <a:tc>
                  <a:txBody>
                    <a:bodyPr/>
                    <a:lstStyle/>
                    <a:p>
                      <a:pPr algn="ctr" fontAlgn="b"/>
                      <a:r>
                        <a:rPr lang="en-US" sz="1400" b="0" i="0" u="none" strike="noStrike">
                          <a:solidFill>
                            <a:srgbClr val="DD0806"/>
                          </a:solidFill>
                          <a:latin typeface="+mn-lt"/>
                        </a:rPr>
                        <a:t>0.655</a:t>
                      </a:r>
                    </a:p>
                  </a:txBody>
                  <a:tcPr marL="11994" marR="11994" marT="12700" marB="0" anchor="b"/>
                </a:tc>
                <a:tc>
                  <a:txBody>
                    <a:bodyPr/>
                    <a:lstStyle/>
                    <a:p>
                      <a:pPr algn="ctr" fontAlgn="b"/>
                      <a:r>
                        <a:rPr lang="en-US" sz="1400" b="0" i="0" u="none" strike="noStrike">
                          <a:solidFill>
                            <a:srgbClr val="333399"/>
                          </a:solidFill>
                          <a:latin typeface="+mn-lt"/>
                        </a:rPr>
                        <a:t>5.36%</a:t>
                      </a:r>
                    </a:p>
                  </a:txBody>
                  <a:tcPr marL="11994" marR="11994" marT="12700" marB="0" anchor="b"/>
                </a:tc>
              </a:tr>
              <a:tr h="240894">
                <a:tc>
                  <a:txBody>
                    <a:bodyPr/>
                    <a:lstStyle/>
                    <a:p>
                      <a:pPr algn="ctr" fontAlgn="b"/>
                      <a:r>
                        <a:rPr lang="en-US" sz="1400" b="0" i="0" u="none" strike="noStrike">
                          <a:solidFill>
                            <a:srgbClr val="000000"/>
                          </a:solidFill>
                          <a:latin typeface="+mn-lt"/>
                        </a:rPr>
                        <a:t>2005_200</a:t>
                      </a:r>
                    </a:p>
                  </a:txBody>
                  <a:tcPr marL="11994" marR="11994" marT="12700" marB="0" anchor="b"/>
                </a:tc>
                <a:tc>
                  <a:txBody>
                    <a:bodyPr/>
                    <a:lstStyle/>
                    <a:p>
                      <a:pPr algn="ctr" fontAlgn="b"/>
                      <a:r>
                        <a:rPr lang="en-US" sz="1400" b="0" i="0" u="none" strike="noStrike" baseline="0" dirty="0">
                          <a:solidFill>
                            <a:srgbClr val="00B050"/>
                          </a:solidFill>
                          <a:latin typeface="+mn-lt"/>
                        </a:rPr>
                        <a:t>0.9740</a:t>
                      </a:r>
                    </a:p>
                  </a:txBody>
                  <a:tcPr marL="11994" marR="11994" marT="12700" marB="0" anchor="b"/>
                </a:tc>
                <a:tc>
                  <a:txBody>
                    <a:bodyPr/>
                    <a:lstStyle/>
                    <a:p>
                      <a:pPr algn="ctr" fontAlgn="b"/>
                      <a:r>
                        <a:rPr lang="en-US" sz="1400" b="0" i="0" u="none" strike="noStrike" dirty="0">
                          <a:solidFill>
                            <a:srgbClr val="6711FF"/>
                          </a:solidFill>
                          <a:latin typeface="+mn-lt"/>
                        </a:rPr>
                        <a:t>0.9457</a:t>
                      </a:r>
                    </a:p>
                  </a:txBody>
                  <a:tcPr marL="11994" marR="11994" marT="12700" marB="0" anchor="b"/>
                </a:tc>
                <a:tc>
                  <a:txBody>
                    <a:bodyPr/>
                    <a:lstStyle/>
                    <a:p>
                      <a:pPr algn="ctr" fontAlgn="b"/>
                      <a:r>
                        <a:rPr lang="en-US" sz="1400" b="0" i="0" u="none" strike="noStrike">
                          <a:solidFill>
                            <a:srgbClr val="000000"/>
                          </a:solidFill>
                          <a:latin typeface="+mn-lt"/>
                        </a:rPr>
                        <a:t>7.38%</a:t>
                      </a:r>
                    </a:p>
                  </a:txBody>
                  <a:tcPr marL="11994" marR="11994" marT="12700" marB="0" anchor="b"/>
                </a:tc>
                <a:tc>
                  <a:txBody>
                    <a:bodyPr/>
                    <a:lstStyle/>
                    <a:p>
                      <a:pPr algn="ctr" fontAlgn="b"/>
                      <a:r>
                        <a:rPr lang="en-US" sz="1400" b="0" i="0" u="none" strike="noStrike">
                          <a:solidFill>
                            <a:srgbClr val="000000"/>
                          </a:solidFill>
                          <a:latin typeface="+mn-lt"/>
                        </a:rPr>
                        <a:t>2005_201</a:t>
                      </a:r>
                    </a:p>
                  </a:txBody>
                  <a:tcPr marL="11994" marR="11994" marT="12700" marB="0" anchor="b"/>
                </a:tc>
                <a:tc>
                  <a:txBody>
                    <a:bodyPr/>
                    <a:lstStyle/>
                    <a:p>
                      <a:pPr algn="ctr" fontAlgn="b"/>
                      <a:r>
                        <a:rPr lang="en-US" sz="1400" b="0" i="0" u="none" strike="noStrike">
                          <a:solidFill>
                            <a:srgbClr val="DD0806"/>
                          </a:solidFill>
                          <a:latin typeface="+mn-lt"/>
                        </a:rPr>
                        <a:t>0.954</a:t>
                      </a:r>
                    </a:p>
                  </a:txBody>
                  <a:tcPr marL="11994" marR="11994" marT="12700" marB="0" anchor="b"/>
                </a:tc>
                <a:tc>
                  <a:txBody>
                    <a:bodyPr/>
                    <a:lstStyle/>
                    <a:p>
                      <a:pPr algn="ctr" fontAlgn="b"/>
                      <a:r>
                        <a:rPr lang="en-US" sz="1400" b="0" i="0" u="none" strike="noStrike">
                          <a:solidFill>
                            <a:srgbClr val="333399"/>
                          </a:solidFill>
                          <a:latin typeface="+mn-lt"/>
                        </a:rPr>
                        <a:t>5.15%</a:t>
                      </a:r>
                    </a:p>
                  </a:txBody>
                  <a:tcPr marL="11994" marR="11994" marT="12700" marB="0" anchor="b"/>
                </a:tc>
              </a:tr>
              <a:tr h="240894">
                <a:tc>
                  <a:txBody>
                    <a:bodyPr/>
                    <a:lstStyle/>
                    <a:p>
                      <a:pPr algn="ctr" fontAlgn="b"/>
                      <a:r>
                        <a:rPr lang="en-US" sz="1400" b="0" i="0" u="none" strike="noStrike">
                          <a:solidFill>
                            <a:srgbClr val="000000"/>
                          </a:solidFill>
                          <a:latin typeface="+mn-lt"/>
                        </a:rPr>
                        <a:t>2005_219</a:t>
                      </a:r>
                    </a:p>
                  </a:txBody>
                  <a:tcPr marL="11994" marR="11994" marT="12700" marB="0" anchor="b"/>
                </a:tc>
                <a:tc>
                  <a:txBody>
                    <a:bodyPr/>
                    <a:lstStyle/>
                    <a:p>
                      <a:pPr algn="ctr" fontAlgn="b"/>
                      <a:r>
                        <a:rPr lang="en-US" sz="1400" b="0" i="0" u="none" strike="noStrike" baseline="0" dirty="0">
                          <a:solidFill>
                            <a:srgbClr val="00B050"/>
                          </a:solidFill>
                          <a:latin typeface="+mn-lt"/>
                        </a:rPr>
                        <a:t>1.0000</a:t>
                      </a:r>
                    </a:p>
                  </a:txBody>
                  <a:tcPr marL="11994" marR="11994" marT="12700" marB="0" anchor="b"/>
                </a:tc>
                <a:tc>
                  <a:txBody>
                    <a:bodyPr/>
                    <a:lstStyle/>
                    <a:p>
                      <a:pPr algn="ctr" fontAlgn="b"/>
                      <a:r>
                        <a:rPr lang="en-US" sz="1400" b="0" i="0" u="none" strike="noStrike">
                          <a:solidFill>
                            <a:srgbClr val="6711FF"/>
                          </a:solidFill>
                          <a:latin typeface="+mn-lt"/>
                        </a:rPr>
                        <a:t>1.0000</a:t>
                      </a:r>
                    </a:p>
                  </a:txBody>
                  <a:tcPr marL="11994" marR="11994" marT="12700" marB="0" anchor="b"/>
                </a:tc>
                <a:tc>
                  <a:txBody>
                    <a:bodyPr/>
                    <a:lstStyle/>
                    <a:p>
                      <a:pPr algn="ctr" fontAlgn="b"/>
                      <a:r>
                        <a:rPr lang="en-US" sz="1400" b="0" i="0" u="none" strike="noStrike">
                          <a:solidFill>
                            <a:srgbClr val="000000"/>
                          </a:solidFill>
                          <a:latin typeface="+mn-lt"/>
                        </a:rPr>
                        <a:t>13.84%</a:t>
                      </a:r>
                    </a:p>
                  </a:txBody>
                  <a:tcPr marL="11994" marR="11994" marT="12700" marB="0" anchor="b"/>
                </a:tc>
                <a:tc>
                  <a:txBody>
                    <a:bodyPr/>
                    <a:lstStyle/>
                    <a:p>
                      <a:pPr algn="ctr" fontAlgn="b"/>
                      <a:r>
                        <a:rPr lang="en-US" sz="1400" b="0" i="0" u="none" strike="noStrike">
                          <a:solidFill>
                            <a:srgbClr val="000000"/>
                          </a:solidFill>
                          <a:latin typeface="+mn-lt"/>
                        </a:rPr>
                        <a:t>2005_217</a:t>
                      </a:r>
                    </a:p>
                  </a:txBody>
                  <a:tcPr marL="11994" marR="11994" marT="12700" marB="0" anchor="b"/>
                </a:tc>
                <a:tc>
                  <a:txBody>
                    <a:bodyPr/>
                    <a:lstStyle/>
                    <a:p>
                      <a:pPr algn="ctr" fontAlgn="b"/>
                      <a:r>
                        <a:rPr lang="en-US" sz="1400" b="0" i="0" u="none" strike="noStrike">
                          <a:solidFill>
                            <a:srgbClr val="DD0806"/>
                          </a:solidFill>
                          <a:latin typeface="+mn-lt"/>
                        </a:rPr>
                        <a:t>0.948</a:t>
                      </a:r>
                    </a:p>
                  </a:txBody>
                  <a:tcPr marL="11994" marR="11994" marT="12700" marB="0" anchor="b"/>
                </a:tc>
                <a:tc>
                  <a:txBody>
                    <a:bodyPr/>
                    <a:lstStyle/>
                    <a:p>
                      <a:pPr algn="ctr" fontAlgn="b"/>
                      <a:r>
                        <a:rPr lang="en-US" sz="1400" b="0" i="0" u="none" strike="noStrike">
                          <a:solidFill>
                            <a:srgbClr val="333399"/>
                          </a:solidFill>
                          <a:latin typeface="+mn-lt"/>
                        </a:rPr>
                        <a:t>7.23%</a:t>
                      </a:r>
                    </a:p>
                  </a:txBody>
                  <a:tcPr marL="11994" marR="11994" marT="12700" marB="0" anchor="b"/>
                </a:tc>
              </a:tr>
              <a:tr h="240894">
                <a:tc>
                  <a:txBody>
                    <a:bodyPr/>
                    <a:lstStyle/>
                    <a:p>
                      <a:pPr algn="ctr" fontAlgn="b"/>
                      <a:r>
                        <a:rPr lang="en-US" sz="1400" b="0" i="0" u="none" strike="noStrike">
                          <a:solidFill>
                            <a:srgbClr val="000000"/>
                          </a:solidFill>
                          <a:latin typeface="+mn-lt"/>
                        </a:rPr>
                        <a:t>2007_122</a:t>
                      </a:r>
                    </a:p>
                  </a:txBody>
                  <a:tcPr marL="11994" marR="11994" marT="12700" marB="0" anchor="b"/>
                </a:tc>
                <a:tc>
                  <a:txBody>
                    <a:bodyPr/>
                    <a:lstStyle/>
                    <a:p>
                      <a:pPr algn="ctr" fontAlgn="b"/>
                      <a:r>
                        <a:rPr lang="en-US" sz="1400" b="0" i="0" u="none" strike="noStrike" baseline="0">
                          <a:solidFill>
                            <a:srgbClr val="00B050"/>
                          </a:solidFill>
                          <a:latin typeface="+mn-lt"/>
                        </a:rPr>
                        <a:t>0.9880</a:t>
                      </a:r>
                    </a:p>
                  </a:txBody>
                  <a:tcPr marL="11994" marR="11994" marT="12700" marB="0" anchor="b"/>
                </a:tc>
                <a:tc>
                  <a:txBody>
                    <a:bodyPr/>
                    <a:lstStyle/>
                    <a:p>
                      <a:pPr algn="ctr" fontAlgn="b"/>
                      <a:r>
                        <a:rPr lang="en-US" sz="1400" b="0" i="0" u="none" strike="noStrike">
                          <a:solidFill>
                            <a:srgbClr val="6711FF"/>
                          </a:solidFill>
                          <a:latin typeface="+mn-lt"/>
                        </a:rPr>
                        <a:t>0.9760</a:t>
                      </a:r>
                    </a:p>
                  </a:txBody>
                  <a:tcPr marL="11994" marR="11994" marT="12700" marB="0" anchor="b"/>
                </a:tc>
                <a:tc>
                  <a:txBody>
                    <a:bodyPr/>
                    <a:lstStyle/>
                    <a:p>
                      <a:pPr algn="ctr" fontAlgn="b"/>
                      <a:r>
                        <a:rPr lang="en-US" sz="1400" b="0" i="0" u="none" strike="noStrike" dirty="0">
                          <a:solidFill>
                            <a:srgbClr val="000000"/>
                          </a:solidFill>
                          <a:latin typeface="+mn-lt"/>
                        </a:rPr>
                        <a:t>7.45%</a:t>
                      </a:r>
                    </a:p>
                  </a:txBody>
                  <a:tcPr marL="11994" marR="11994" marT="12700" marB="0" anchor="b"/>
                </a:tc>
                <a:tc>
                  <a:txBody>
                    <a:bodyPr/>
                    <a:lstStyle/>
                    <a:p>
                      <a:pPr algn="ctr" fontAlgn="b"/>
                      <a:r>
                        <a:rPr lang="en-US" sz="1400" b="0" i="0" u="none" strike="noStrike">
                          <a:solidFill>
                            <a:srgbClr val="000000"/>
                          </a:solidFill>
                          <a:latin typeface="+mn-lt"/>
                        </a:rPr>
                        <a:t>2007_121</a:t>
                      </a:r>
                    </a:p>
                  </a:txBody>
                  <a:tcPr marL="11994" marR="11994" marT="12700" marB="0" anchor="b"/>
                </a:tc>
                <a:tc>
                  <a:txBody>
                    <a:bodyPr/>
                    <a:lstStyle/>
                    <a:p>
                      <a:pPr algn="ctr" fontAlgn="b"/>
                      <a:r>
                        <a:rPr lang="en-US" sz="1400" b="0" i="0" u="none" strike="noStrike">
                          <a:solidFill>
                            <a:srgbClr val="DD0806"/>
                          </a:solidFill>
                          <a:latin typeface="+mn-lt"/>
                        </a:rPr>
                        <a:t>0.886</a:t>
                      </a:r>
                    </a:p>
                  </a:txBody>
                  <a:tcPr marL="11994" marR="11994" marT="12700" marB="0" anchor="b"/>
                </a:tc>
                <a:tc>
                  <a:txBody>
                    <a:bodyPr/>
                    <a:lstStyle/>
                    <a:p>
                      <a:pPr algn="ctr" fontAlgn="b"/>
                      <a:r>
                        <a:rPr lang="en-US" sz="1400" b="0" i="0" u="none" strike="noStrike">
                          <a:solidFill>
                            <a:srgbClr val="333399"/>
                          </a:solidFill>
                          <a:latin typeface="+mn-lt"/>
                        </a:rPr>
                        <a:t>7.56%</a:t>
                      </a:r>
                    </a:p>
                  </a:txBody>
                  <a:tcPr marL="11994" marR="11994" marT="12700" marB="0" anchor="b"/>
                </a:tc>
              </a:tr>
              <a:tr h="240894">
                <a:tc>
                  <a:txBody>
                    <a:bodyPr/>
                    <a:lstStyle/>
                    <a:p>
                      <a:pPr algn="ctr" fontAlgn="b"/>
                      <a:r>
                        <a:rPr lang="en-US" sz="1400" b="0" i="0" u="none" strike="noStrike">
                          <a:solidFill>
                            <a:srgbClr val="000000"/>
                          </a:solidFill>
                          <a:latin typeface="+mn-lt"/>
                        </a:rPr>
                        <a:t>2008_132</a:t>
                      </a:r>
                    </a:p>
                  </a:txBody>
                  <a:tcPr marL="11994" marR="11994" marT="12700" marB="0" anchor="b"/>
                </a:tc>
                <a:tc>
                  <a:txBody>
                    <a:bodyPr/>
                    <a:lstStyle/>
                    <a:p>
                      <a:pPr algn="ctr" fontAlgn="b"/>
                      <a:r>
                        <a:rPr lang="en-US" sz="1400" b="0" i="0" u="none" strike="noStrike" baseline="0" dirty="0">
                          <a:solidFill>
                            <a:srgbClr val="00B050"/>
                          </a:solidFill>
                          <a:latin typeface="+mn-lt"/>
                        </a:rPr>
                        <a:t>0.9738</a:t>
                      </a:r>
                    </a:p>
                  </a:txBody>
                  <a:tcPr marL="11994" marR="11994" marT="12700" marB="0" anchor="b"/>
                </a:tc>
                <a:tc>
                  <a:txBody>
                    <a:bodyPr/>
                    <a:lstStyle/>
                    <a:p>
                      <a:pPr algn="ctr" fontAlgn="b"/>
                      <a:r>
                        <a:rPr lang="en-US" sz="1400" b="0" i="0" u="none" strike="noStrike" dirty="0">
                          <a:solidFill>
                            <a:srgbClr val="6711FF"/>
                          </a:solidFill>
                          <a:latin typeface="+mn-lt"/>
                        </a:rPr>
                        <a:t>0.9476</a:t>
                      </a:r>
                    </a:p>
                  </a:txBody>
                  <a:tcPr marL="11994" marR="11994" marT="12700" marB="0" anchor="b"/>
                </a:tc>
                <a:tc>
                  <a:txBody>
                    <a:bodyPr/>
                    <a:lstStyle/>
                    <a:p>
                      <a:pPr algn="ctr" fontAlgn="b"/>
                      <a:r>
                        <a:rPr lang="en-US" sz="1400" b="0" i="0" u="none" strike="noStrike">
                          <a:solidFill>
                            <a:srgbClr val="000000"/>
                          </a:solidFill>
                          <a:latin typeface="+mn-lt"/>
                        </a:rPr>
                        <a:t>6.36%</a:t>
                      </a:r>
                    </a:p>
                  </a:txBody>
                  <a:tcPr marL="11994" marR="11994" marT="12700" marB="0" anchor="b"/>
                </a:tc>
                <a:tc>
                  <a:txBody>
                    <a:bodyPr/>
                    <a:lstStyle/>
                    <a:p>
                      <a:pPr algn="ctr" fontAlgn="b"/>
                      <a:r>
                        <a:rPr lang="en-US" sz="1400" b="0" i="0" u="none" strike="noStrike">
                          <a:solidFill>
                            <a:srgbClr val="000000"/>
                          </a:solidFill>
                          <a:latin typeface="+mn-lt"/>
                        </a:rPr>
                        <a:t>2008_129</a:t>
                      </a:r>
                    </a:p>
                  </a:txBody>
                  <a:tcPr marL="11994" marR="11994" marT="12700" marB="0" anchor="b"/>
                </a:tc>
                <a:tc>
                  <a:txBody>
                    <a:bodyPr/>
                    <a:lstStyle/>
                    <a:p>
                      <a:pPr algn="ctr" fontAlgn="b"/>
                      <a:r>
                        <a:rPr lang="en-US" sz="1400" b="0" i="0" u="none" strike="noStrike">
                          <a:solidFill>
                            <a:srgbClr val="DD0806"/>
                          </a:solidFill>
                          <a:latin typeface="+mn-lt"/>
                        </a:rPr>
                        <a:t>0.716</a:t>
                      </a:r>
                    </a:p>
                  </a:txBody>
                  <a:tcPr marL="11994" marR="11994" marT="12700" marB="0" anchor="b"/>
                </a:tc>
                <a:tc>
                  <a:txBody>
                    <a:bodyPr/>
                    <a:lstStyle/>
                    <a:p>
                      <a:pPr algn="ctr" fontAlgn="b"/>
                      <a:r>
                        <a:rPr lang="en-US" sz="1400" b="0" i="0" u="none" strike="noStrike">
                          <a:solidFill>
                            <a:srgbClr val="333399"/>
                          </a:solidFill>
                          <a:latin typeface="+mn-lt"/>
                        </a:rPr>
                        <a:t>10.39%</a:t>
                      </a:r>
                    </a:p>
                  </a:txBody>
                  <a:tcPr marL="11994" marR="11994" marT="12700" marB="0" anchor="b"/>
                </a:tc>
              </a:tr>
              <a:tr h="240894">
                <a:tc>
                  <a:txBody>
                    <a:bodyPr/>
                    <a:lstStyle/>
                    <a:p>
                      <a:pPr algn="ctr" fontAlgn="b"/>
                      <a:r>
                        <a:rPr lang="en-US" sz="1400" b="0" i="0" u="none" strike="noStrike">
                          <a:solidFill>
                            <a:srgbClr val="000000"/>
                          </a:solidFill>
                          <a:latin typeface="+mn-lt"/>
                        </a:rPr>
                        <a:t>2008_196</a:t>
                      </a:r>
                    </a:p>
                  </a:txBody>
                  <a:tcPr marL="11994" marR="11994" marT="12700" marB="0" anchor="b"/>
                </a:tc>
                <a:tc>
                  <a:txBody>
                    <a:bodyPr/>
                    <a:lstStyle/>
                    <a:p>
                      <a:pPr algn="ctr" fontAlgn="b"/>
                      <a:r>
                        <a:rPr lang="en-US" sz="1400" b="0" i="0" u="none" strike="noStrike" baseline="0">
                          <a:solidFill>
                            <a:srgbClr val="00B050"/>
                          </a:solidFill>
                          <a:latin typeface="+mn-lt"/>
                        </a:rPr>
                        <a:t>0.9777</a:t>
                      </a:r>
                    </a:p>
                  </a:txBody>
                  <a:tcPr marL="11994" marR="11994" marT="12700" marB="0" anchor="b"/>
                </a:tc>
                <a:tc>
                  <a:txBody>
                    <a:bodyPr/>
                    <a:lstStyle/>
                    <a:p>
                      <a:pPr algn="ctr" fontAlgn="b"/>
                      <a:r>
                        <a:rPr lang="en-US" sz="1400" b="0" i="0" u="none" strike="noStrike" dirty="0">
                          <a:solidFill>
                            <a:srgbClr val="6711FF"/>
                          </a:solidFill>
                          <a:latin typeface="+mn-lt"/>
                        </a:rPr>
                        <a:t>0.9554</a:t>
                      </a:r>
                    </a:p>
                  </a:txBody>
                  <a:tcPr marL="11994" marR="11994" marT="12700" marB="0" anchor="b"/>
                </a:tc>
                <a:tc>
                  <a:txBody>
                    <a:bodyPr/>
                    <a:lstStyle/>
                    <a:p>
                      <a:pPr algn="ctr" fontAlgn="b"/>
                      <a:r>
                        <a:rPr lang="en-US" sz="1400" b="0" i="0" u="none" strike="noStrike">
                          <a:solidFill>
                            <a:srgbClr val="000000"/>
                          </a:solidFill>
                          <a:latin typeface="+mn-lt"/>
                        </a:rPr>
                        <a:t>6.11%</a:t>
                      </a:r>
                    </a:p>
                  </a:txBody>
                  <a:tcPr marL="11994" marR="11994" marT="12700" marB="0" anchor="b"/>
                </a:tc>
                <a:tc>
                  <a:txBody>
                    <a:bodyPr/>
                    <a:lstStyle/>
                    <a:p>
                      <a:pPr algn="ctr" fontAlgn="b"/>
                      <a:r>
                        <a:rPr lang="en-US" sz="1400" b="0" i="0" u="none" strike="noStrike">
                          <a:solidFill>
                            <a:srgbClr val="000000"/>
                          </a:solidFill>
                          <a:latin typeface="+mn-lt"/>
                        </a:rPr>
                        <a:t>2008_193</a:t>
                      </a:r>
                    </a:p>
                  </a:txBody>
                  <a:tcPr marL="11994" marR="11994" marT="12700" marB="0" anchor="b"/>
                </a:tc>
                <a:tc>
                  <a:txBody>
                    <a:bodyPr/>
                    <a:lstStyle/>
                    <a:p>
                      <a:pPr algn="ctr" fontAlgn="b"/>
                      <a:r>
                        <a:rPr lang="en-US" sz="1400" b="0" i="0" u="none" strike="noStrike">
                          <a:solidFill>
                            <a:srgbClr val="DD0806"/>
                          </a:solidFill>
                          <a:latin typeface="+mn-lt"/>
                        </a:rPr>
                        <a:t>0.856</a:t>
                      </a:r>
                    </a:p>
                  </a:txBody>
                  <a:tcPr marL="11994" marR="11994" marT="12700" marB="0" anchor="b"/>
                </a:tc>
                <a:tc>
                  <a:txBody>
                    <a:bodyPr/>
                    <a:lstStyle/>
                    <a:p>
                      <a:pPr algn="ctr" fontAlgn="b"/>
                      <a:r>
                        <a:rPr lang="en-US" sz="1400" b="0" i="0" u="none" strike="noStrike">
                          <a:solidFill>
                            <a:srgbClr val="333399"/>
                          </a:solidFill>
                          <a:latin typeface="+mn-lt"/>
                        </a:rPr>
                        <a:t>7.26%</a:t>
                      </a:r>
                    </a:p>
                  </a:txBody>
                  <a:tcPr marL="11994" marR="11994" marT="12700" marB="0" anchor="b"/>
                </a:tc>
              </a:tr>
              <a:tr h="240894">
                <a:tc>
                  <a:txBody>
                    <a:bodyPr/>
                    <a:lstStyle/>
                    <a:p>
                      <a:pPr algn="ctr" fontAlgn="b"/>
                      <a:r>
                        <a:rPr lang="en-US" sz="1400" b="0" i="0" u="none" strike="noStrike">
                          <a:solidFill>
                            <a:srgbClr val="000000"/>
                          </a:solidFill>
                          <a:latin typeface="+mn-lt"/>
                        </a:rPr>
                        <a:t>2008_260</a:t>
                      </a:r>
                    </a:p>
                  </a:txBody>
                  <a:tcPr marL="11994" marR="11994" marT="12700" marB="0" anchor="b"/>
                </a:tc>
                <a:tc>
                  <a:txBody>
                    <a:bodyPr/>
                    <a:lstStyle/>
                    <a:p>
                      <a:pPr algn="ctr" fontAlgn="b"/>
                      <a:r>
                        <a:rPr lang="en-US" sz="1400" b="0" i="0" u="none" strike="noStrike" baseline="0">
                          <a:solidFill>
                            <a:srgbClr val="00B050"/>
                          </a:solidFill>
                          <a:latin typeface="+mn-lt"/>
                        </a:rPr>
                        <a:t>0.9855</a:t>
                      </a:r>
                    </a:p>
                  </a:txBody>
                  <a:tcPr marL="11994" marR="11994" marT="12700" marB="0" anchor="b"/>
                </a:tc>
                <a:tc>
                  <a:txBody>
                    <a:bodyPr/>
                    <a:lstStyle/>
                    <a:p>
                      <a:pPr algn="ctr" fontAlgn="b"/>
                      <a:r>
                        <a:rPr lang="en-US" sz="1400" b="0" i="0" u="none" strike="noStrike" dirty="0">
                          <a:solidFill>
                            <a:srgbClr val="6711FF"/>
                          </a:solidFill>
                          <a:latin typeface="+mn-lt"/>
                        </a:rPr>
                        <a:t>0.9710</a:t>
                      </a:r>
                    </a:p>
                  </a:txBody>
                  <a:tcPr marL="11994" marR="11994" marT="12700" marB="0" anchor="b"/>
                </a:tc>
                <a:tc>
                  <a:txBody>
                    <a:bodyPr/>
                    <a:lstStyle/>
                    <a:p>
                      <a:pPr algn="ctr" fontAlgn="b"/>
                      <a:r>
                        <a:rPr lang="en-US" sz="1400" b="0" i="0" u="none" strike="noStrike">
                          <a:solidFill>
                            <a:srgbClr val="000000"/>
                          </a:solidFill>
                          <a:latin typeface="+mn-lt"/>
                        </a:rPr>
                        <a:t>5.96%</a:t>
                      </a:r>
                    </a:p>
                  </a:txBody>
                  <a:tcPr marL="11994" marR="11994" marT="12700" marB="0" anchor="b"/>
                </a:tc>
                <a:tc>
                  <a:txBody>
                    <a:bodyPr/>
                    <a:lstStyle/>
                    <a:p>
                      <a:pPr algn="ctr" fontAlgn="b"/>
                      <a:r>
                        <a:rPr lang="en-US" sz="1400" b="0" i="0" u="none" strike="noStrike" dirty="0">
                          <a:solidFill>
                            <a:srgbClr val="000000"/>
                          </a:solidFill>
                          <a:latin typeface="+mn-lt"/>
                        </a:rPr>
                        <a:t>2008_257</a:t>
                      </a:r>
                    </a:p>
                  </a:txBody>
                  <a:tcPr marL="11994" marR="11994" marT="12700" marB="0" anchor="b"/>
                </a:tc>
                <a:tc>
                  <a:txBody>
                    <a:bodyPr/>
                    <a:lstStyle/>
                    <a:p>
                      <a:pPr algn="ctr" fontAlgn="b"/>
                      <a:r>
                        <a:rPr lang="en-US" sz="1400" b="0" i="0" u="none" strike="noStrike">
                          <a:solidFill>
                            <a:srgbClr val="DD0806"/>
                          </a:solidFill>
                          <a:latin typeface="+mn-lt"/>
                        </a:rPr>
                        <a:t>0.758</a:t>
                      </a:r>
                    </a:p>
                  </a:txBody>
                  <a:tcPr marL="11994" marR="11994" marT="12700" marB="0" anchor="b"/>
                </a:tc>
                <a:tc>
                  <a:txBody>
                    <a:bodyPr/>
                    <a:lstStyle/>
                    <a:p>
                      <a:pPr algn="ctr" fontAlgn="b"/>
                      <a:r>
                        <a:rPr lang="en-US" sz="1400" b="0" i="0" u="none" strike="noStrike">
                          <a:solidFill>
                            <a:srgbClr val="333399"/>
                          </a:solidFill>
                          <a:latin typeface="+mn-lt"/>
                        </a:rPr>
                        <a:t>9.45%</a:t>
                      </a:r>
                    </a:p>
                  </a:txBody>
                  <a:tcPr marL="11994" marR="11994" marT="12700" marB="0" anchor="b"/>
                </a:tc>
              </a:tr>
              <a:tr h="240894">
                <a:tc>
                  <a:txBody>
                    <a:bodyPr/>
                    <a:lstStyle/>
                    <a:p>
                      <a:pPr algn="ctr" fontAlgn="b"/>
                      <a:r>
                        <a:rPr lang="en-US" sz="1400" b="0" i="0" u="none" strike="noStrike">
                          <a:solidFill>
                            <a:srgbClr val="000000"/>
                          </a:solidFill>
                          <a:latin typeface="+mn-lt"/>
                        </a:rPr>
                        <a:t>2010_197</a:t>
                      </a:r>
                    </a:p>
                  </a:txBody>
                  <a:tcPr marL="11994" marR="11994" marT="12700" marB="0" anchor="b"/>
                </a:tc>
                <a:tc>
                  <a:txBody>
                    <a:bodyPr/>
                    <a:lstStyle/>
                    <a:p>
                      <a:pPr algn="ctr" fontAlgn="b"/>
                      <a:r>
                        <a:rPr lang="en-US" sz="1400" b="0" i="0" u="none" strike="noStrike" baseline="0">
                          <a:solidFill>
                            <a:srgbClr val="00B050"/>
                          </a:solidFill>
                          <a:latin typeface="+mn-lt"/>
                        </a:rPr>
                        <a:t>0.9960</a:t>
                      </a:r>
                    </a:p>
                  </a:txBody>
                  <a:tcPr marL="11994" marR="11994" marT="12700" marB="0" anchor="b"/>
                </a:tc>
                <a:tc>
                  <a:txBody>
                    <a:bodyPr/>
                    <a:lstStyle/>
                    <a:p>
                      <a:pPr algn="ctr" fontAlgn="b"/>
                      <a:r>
                        <a:rPr lang="en-US" sz="1400" b="0" i="0" u="none" strike="noStrike">
                          <a:solidFill>
                            <a:srgbClr val="6711FF"/>
                          </a:solidFill>
                          <a:latin typeface="+mn-lt"/>
                        </a:rPr>
                        <a:t>0.9920</a:t>
                      </a:r>
                    </a:p>
                  </a:txBody>
                  <a:tcPr marL="11994" marR="11994" marT="12700" marB="0" anchor="b"/>
                </a:tc>
                <a:tc>
                  <a:txBody>
                    <a:bodyPr/>
                    <a:lstStyle/>
                    <a:p>
                      <a:pPr algn="ctr" fontAlgn="b"/>
                      <a:r>
                        <a:rPr lang="en-US" sz="1400" b="0" i="0" u="none" strike="noStrike" dirty="0">
                          <a:solidFill>
                            <a:srgbClr val="000000"/>
                          </a:solidFill>
                          <a:latin typeface="+mn-lt"/>
                        </a:rPr>
                        <a:t>5.04%</a:t>
                      </a:r>
                    </a:p>
                  </a:txBody>
                  <a:tcPr marL="11994" marR="11994" marT="12700" marB="0" anchor="b"/>
                </a:tc>
                <a:tc>
                  <a:txBody>
                    <a:bodyPr/>
                    <a:lstStyle/>
                    <a:p>
                      <a:pPr algn="ctr" fontAlgn="b"/>
                      <a:r>
                        <a:rPr lang="en-US" sz="1400" b="0" i="0" u="none" strike="noStrike" dirty="0">
                          <a:solidFill>
                            <a:srgbClr val="000000"/>
                          </a:solidFill>
                          <a:latin typeface="+mn-lt"/>
                        </a:rPr>
                        <a:t>2010_201</a:t>
                      </a:r>
                    </a:p>
                  </a:txBody>
                  <a:tcPr marL="11994" marR="11994" marT="12700" marB="0" anchor="b"/>
                </a:tc>
                <a:tc>
                  <a:txBody>
                    <a:bodyPr/>
                    <a:lstStyle/>
                    <a:p>
                      <a:pPr algn="ctr" fontAlgn="b"/>
                      <a:r>
                        <a:rPr lang="en-US" sz="1400" b="0" i="0" u="none" strike="noStrike" dirty="0">
                          <a:solidFill>
                            <a:srgbClr val="DD0806"/>
                          </a:solidFill>
                          <a:latin typeface="+mn-lt"/>
                        </a:rPr>
                        <a:t>0.884</a:t>
                      </a:r>
                    </a:p>
                  </a:txBody>
                  <a:tcPr marL="11994" marR="11994" marT="12700" marB="0" anchor="b"/>
                </a:tc>
                <a:tc>
                  <a:txBody>
                    <a:bodyPr/>
                    <a:lstStyle/>
                    <a:p>
                      <a:pPr algn="ctr" fontAlgn="b"/>
                      <a:r>
                        <a:rPr lang="en-US" sz="1400" b="0" i="0" u="none" strike="noStrike">
                          <a:solidFill>
                            <a:srgbClr val="333399"/>
                          </a:solidFill>
                          <a:latin typeface="+mn-lt"/>
                        </a:rPr>
                        <a:t>7.24%</a:t>
                      </a:r>
                    </a:p>
                  </a:txBody>
                  <a:tcPr marL="11994" marR="11994" marT="12700" marB="0" anchor="b"/>
                </a:tc>
              </a:tr>
              <a:tr h="240894">
                <a:tc>
                  <a:txBody>
                    <a:bodyPr/>
                    <a:lstStyle/>
                    <a:p>
                      <a:pPr algn="ctr" fontAlgn="b"/>
                      <a:r>
                        <a:rPr lang="en-US" sz="1400" b="0" i="0" u="none" strike="noStrike">
                          <a:solidFill>
                            <a:srgbClr val="000000"/>
                          </a:solidFill>
                          <a:latin typeface="+mn-lt"/>
                        </a:rPr>
                        <a:t>2011_164</a:t>
                      </a:r>
                    </a:p>
                  </a:txBody>
                  <a:tcPr marL="11994" marR="11994" marT="12700" marB="0" anchor="b"/>
                </a:tc>
                <a:tc>
                  <a:txBody>
                    <a:bodyPr/>
                    <a:lstStyle/>
                    <a:p>
                      <a:pPr algn="ctr" fontAlgn="b"/>
                      <a:r>
                        <a:rPr lang="en-US" sz="1400" b="0" i="0" u="none" strike="noStrike" baseline="0">
                          <a:solidFill>
                            <a:srgbClr val="00B050"/>
                          </a:solidFill>
                          <a:latin typeface="+mn-lt"/>
                        </a:rPr>
                        <a:t>0.9980</a:t>
                      </a:r>
                    </a:p>
                  </a:txBody>
                  <a:tcPr marL="11994" marR="11994" marT="12700" marB="0" anchor="b"/>
                </a:tc>
                <a:tc>
                  <a:txBody>
                    <a:bodyPr/>
                    <a:lstStyle/>
                    <a:p>
                      <a:pPr algn="ctr" fontAlgn="b"/>
                      <a:r>
                        <a:rPr lang="en-US" sz="1400" b="0" i="0" u="none" strike="noStrike" dirty="0">
                          <a:solidFill>
                            <a:srgbClr val="6711FF"/>
                          </a:solidFill>
                          <a:latin typeface="+mn-lt"/>
                        </a:rPr>
                        <a:t>0.9960</a:t>
                      </a:r>
                    </a:p>
                  </a:txBody>
                  <a:tcPr marL="11994" marR="11994" marT="12700" marB="0" anchor="b"/>
                </a:tc>
                <a:tc>
                  <a:txBody>
                    <a:bodyPr/>
                    <a:lstStyle/>
                    <a:p>
                      <a:pPr algn="ctr" fontAlgn="b"/>
                      <a:r>
                        <a:rPr lang="en-US" sz="1400" b="0" i="0" u="none" strike="noStrike">
                          <a:solidFill>
                            <a:srgbClr val="000000"/>
                          </a:solidFill>
                          <a:latin typeface="+mn-lt"/>
                        </a:rPr>
                        <a:t>3.42%</a:t>
                      </a:r>
                    </a:p>
                  </a:txBody>
                  <a:tcPr marL="11994" marR="11994" marT="12700" marB="0" anchor="b"/>
                </a:tc>
                <a:tc>
                  <a:txBody>
                    <a:bodyPr/>
                    <a:lstStyle/>
                    <a:p>
                      <a:pPr algn="ctr" fontAlgn="b"/>
                      <a:r>
                        <a:rPr lang="en-US" sz="1400" b="0" i="0" u="none" strike="noStrike" dirty="0">
                          <a:solidFill>
                            <a:srgbClr val="000000"/>
                          </a:solidFill>
                          <a:latin typeface="+mn-lt"/>
                        </a:rPr>
                        <a:t>2011_161</a:t>
                      </a:r>
                    </a:p>
                  </a:txBody>
                  <a:tcPr marL="11994" marR="11994" marT="12700" marB="0" anchor="b"/>
                </a:tc>
                <a:tc>
                  <a:txBody>
                    <a:bodyPr/>
                    <a:lstStyle/>
                    <a:p>
                      <a:pPr algn="ctr" fontAlgn="b"/>
                      <a:r>
                        <a:rPr lang="en-US" sz="1400" b="0" i="0" u="none" strike="noStrike" dirty="0">
                          <a:solidFill>
                            <a:srgbClr val="DD0806"/>
                          </a:solidFill>
                          <a:latin typeface="+mn-lt"/>
                        </a:rPr>
                        <a:t>0.579</a:t>
                      </a:r>
                    </a:p>
                  </a:txBody>
                  <a:tcPr marL="11994" marR="11994" marT="12700" marB="0" anchor="b"/>
                </a:tc>
                <a:tc>
                  <a:txBody>
                    <a:bodyPr/>
                    <a:lstStyle/>
                    <a:p>
                      <a:pPr algn="ctr" fontAlgn="b"/>
                      <a:r>
                        <a:rPr lang="en-US" sz="1400" b="0" i="0" u="none" strike="noStrike">
                          <a:solidFill>
                            <a:srgbClr val="333399"/>
                          </a:solidFill>
                          <a:latin typeface="+mn-lt"/>
                        </a:rPr>
                        <a:t>5.87%</a:t>
                      </a:r>
                    </a:p>
                  </a:txBody>
                  <a:tcPr marL="11994" marR="11994" marT="12700" marB="0" anchor="b"/>
                </a:tc>
              </a:tr>
              <a:tr h="240894">
                <a:tc>
                  <a:txBody>
                    <a:bodyPr/>
                    <a:lstStyle/>
                    <a:p>
                      <a:pPr algn="ctr" fontAlgn="b"/>
                      <a:r>
                        <a:rPr lang="en-US" sz="1400" b="0" i="0" u="none" strike="noStrike">
                          <a:solidFill>
                            <a:srgbClr val="000000"/>
                          </a:solidFill>
                          <a:latin typeface="+mn-lt"/>
                        </a:rPr>
                        <a:t>2011_229</a:t>
                      </a:r>
                    </a:p>
                  </a:txBody>
                  <a:tcPr marL="11994" marR="11994" marT="12700" marB="0" anchor="b"/>
                </a:tc>
                <a:tc>
                  <a:txBody>
                    <a:bodyPr/>
                    <a:lstStyle/>
                    <a:p>
                      <a:pPr algn="ctr" fontAlgn="b"/>
                      <a:r>
                        <a:rPr lang="en-US" sz="1400" b="0" i="0" u="none" strike="noStrike" baseline="0">
                          <a:solidFill>
                            <a:srgbClr val="00B050"/>
                          </a:solidFill>
                          <a:latin typeface="+mn-lt"/>
                        </a:rPr>
                        <a:t>0.9940</a:t>
                      </a:r>
                    </a:p>
                  </a:txBody>
                  <a:tcPr marL="11994" marR="11994" marT="12700" marB="0" anchor="b"/>
                </a:tc>
                <a:tc>
                  <a:txBody>
                    <a:bodyPr/>
                    <a:lstStyle/>
                    <a:p>
                      <a:pPr algn="ctr" fontAlgn="b"/>
                      <a:r>
                        <a:rPr lang="en-US" sz="1400" b="0" i="0" u="none" strike="noStrike" dirty="0">
                          <a:solidFill>
                            <a:srgbClr val="6711FF"/>
                          </a:solidFill>
                          <a:latin typeface="+mn-lt"/>
                        </a:rPr>
                        <a:t>0.9880</a:t>
                      </a:r>
                    </a:p>
                  </a:txBody>
                  <a:tcPr marL="11994" marR="11994" marT="12700" marB="0" anchor="b"/>
                </a:tc>
                <a:tc>
                  <a:txBody>
                    <a:bodyPr/>
                    <a:lstStyle/>
                    <a:p>
                      <a:pPr algn="ctr" fontAlgn="b"/>
                      <a:r>
                        <a:rPr lang="en-US" sz="1400" b="0" i="0" u="none" strike="noStrike">
                          <a:solidFill>
                            <a:srgbClr val="000000"/>
                          </a:solidFill>
                          <a:latin typeface="+mn-lt"/>
                        </a:rPr>
                        <a:t>6.54%</a:t>
                      </a:r>
                    </a:p>
                  </a:txBody>
                  <a:tcPr marL="11994" marR="11994" marT="12700" marB="0" anchor="b"/>
                </a:tc>
                <a:tc>
                  <a:txBody>
                    <a:bodyPr/>
                    <a:lstStyle/>
                    <a:p>
                      <a:pPr algn="ctr" fontAlgn="b"/>
                      <a:r>
                        <a:rPr lang="en-US" sz="1400" b="0" i="0" u="none" strike="noStrike">
                          <a:solidFill>
                            <a:srgbClr val="000000"/>
                          </a:solidFill>
                          <a:latin typeface="+mn-lt"/>
                        </a:rPr>
                        <a:t>2011_233</a:t>
                      </a:r>
                    </a:p>
                  </a:txBody>
                  <a:tcPr marL="11994" marR="11994" marT="12700" marB="0" anchor="b"/>
                </a:tc>
                <a:tc>
                  <a:txBody>
                    <a:bodyPr/>
                    <a:lstStyle/>
                    <a:p>
                      <a:pPr algn="ctr" fontAlgn="b"/>
                      <a:r>
                        <a:rPr lang="en-US" sz="1400" b="0" i="0" u="none" strike="noStrike" dirty="0">
                          <a:solidFill>
                            <a:srgbClr val="DD0806"/>
                          </a:solidFill>
                          <a:latin typeface="+mn-lt"/>
                        </a:rPr>
                        <a:t>0.802</a:t>
                      </a:r>
                    </a:p>
                  </a:txBody>
                  <a:tcPr marL="11994" marR="11994" marT="12700" marB="0" anchor="b"/>
                </a:tc>
                <a:tc>
                  <a:txBody>
                    <a:bodyPr/>
                    <a:lstStyle/>
                    <a:p>
                      <a:pPr algn="ctr" fontAlgn="b"/>
                      <a:r>
                        <a:rPr lang="en-US" sz="1400" b="0" i="0" u="none" strike="noStrike">
                          <a:solidFill>
                            <a:srgbClr val="333399"/>
                          </a:solidFill>
                          <a:latin typeface="+mn-lt"/>
                        </a:rPr>
                        <a:t>9.89%</a:t>
                      </a:r>
                    </a:p>
                  </a:txBody>
                  <a:tcPr marL="11994" marR="11994" marT="12700" marB="0" anchor="b"/>
                </a:tc>
              </a:tr>
              <a:tr h="240894">
                <a:tc>
                  <a:txBody>
                    <a:bodyPr/>
                    <a:lstStyle/>
                    <a:p>
                      <a:pPr algn="ctr" fontAlgn="b"/>
                      <a:r>
                        <a:rPr lang="en-US" sz="1400" b="0" i="0" u="none" strike="noStrike">
                          <a:solidFill>
                            <a:srgbClr val="000000"/>
                          </a:solidFill>
                          <a:latin typeface="+mn-lt"/>
                        </a:rPr>
                        <a:t>2011_244</a:t>
                      </a:r>
                    </a:p>
                  </a:txBody>
                  <a:tcPr marL="11994" marR="11994" marT="12700" marB="0" anchor="b"/>
                </a:tc>
                <a:tc>
                  <a:txBody>
                    <a:bodyPr/>
                    <a:lstStyle/>
                    <a:p>
                      <a:pPr algn="ctr" fontAlgn="b"/>
                      <a:r>
                        <a:rPr lang="en-US" sz="1400" b="0" i="0" u="none" strike="noStrike" baseline="0">
                          <a:solidFill>
                            <a:srgbClr val="00B050"/>
                          </a:solidFill>
                          <a:latin typeface="+mn-lt"/>
                        </a:rPr>
                        <a:t>0.9980</a:t>
                      </a:r>
                    </a:p>
                  </a:txBody>
                  <a:tcPr marL="11994" marR="11994" marT="12700" marB="0" anchor="b"/>
                </a:tc>
                <a:tc>
                  <a:txBody>
                    <a:bodyPr/>
                    <a:lstStyle/>
                    <a:p>
                      <a:pPr algn="ctr" fontAlgn="b"/>
                      <a:r>
                        <a:rPr lang="en-US" sz="1400" b="0" i="0" u="none" strike="noStrike" dirty="0">
                          <a:solidFill>
                            <a:srgbClr val="6711FF"/>
                          </a:solidFill>
                          <a:latin typeface="+mn-lt"/>
                        </a:rPr>
                        <a:t>0.9960</a:t>
                      </a:r>
                    </a:p>
                  </a:txBody>
                  <a:tcPr marL="11994" marR="11994" marT="12700" marB="0" anchor="b"/>
                </a:tc>
                <a:tc>
                  <a:txBody>
                    <a:bodyPr/>
                    <a:lstStyle/>
                    <a:p>
                      <a:pPr algn="ctr" fontAlgn="b"/>
                      <a:r>
                        <a:rPr lang="en-US" sz="1400" b="0" i="0" u="none" strike="noStrike">
                          <a:solidFill>
                            <a:srgbClr val="000000"/>
                          </a:solidFill>
                          <a:latin typeface="+mn-lt"/>
                        </a:rPr>
                        <a:t>3.60%</a:t>
                      </a:r>
                    </a:p>
                  </a:txBody>
                  <a:tcPr marL="11994" marR="11994" marT="12700" marB="0" anchor="b"/>
                </a:tc>
                <a:tc>
                  <a:txBody>
                    <a:bodyPr/>
                    <a:lstStyle/>
                    <a:p>
                      <a:pPr algn="ctr" fontAlgn="b"/>
                      <a:r>
                        <a:rPr lang="en-US" sz="1400" b="0" i="0" u="none" strike="noStrike">
                          <a:solidFill>
                            <a:srgbClr val="000000"/>
                          </a:solidFill>
                          <a:latin typeface="+mn-lt"/>
                        </a:rPr>
                        <a:t>2011_241</a:t>
                      </a:r>
                    </a:p>
                  </a:txBody>
                  <a:tcPr marL="11994" marR="11994" marT="12700" marB="0" anchor="b"/>
                </a:tc>
                <a:tc>
                  <a:txBody>
                    <a:bodyPr/>
                    <a:lstStyle/>
                    <a:p>
                      <a:pPr algn="ctr" fontAlgn="b"/>
                      <a:r>
                        <a:rPr lang="en-US" sz="1400" b="0" i="0" u="none" strike="noStrike" dirty="0">
                          <a:solidFill>
                            <a:srgbClr val="DD0806"/>
                          </a:solidFill>
                          <a:latin typeface="+mn-lt"/>
                        </a:rPr>
                        <a:t>0.701</a:t>
                      </a:r>
                    </a:p>
                  </a:txBody>
                  <a:tcPr marL="11994" marR="11994" marT="12700" marB="0" anchor="b"/>
                </a:tc>
                <a:tc>
                  <a:txBody>
                    <a:bodyPr/>
                    <a:lstStyle/>
                    <a:p>
                      <a:pPr algn="ctr" fontAlgn="b"/>
                      <a:r>
                        <a:rPr lang="en-US" sz="1400" b="0" i="0" u="none" strike="noStrike">
                          <a:solidFill>
                            <a:srgbClr val="333399"/>
                          </a:solidFill>
                          <a:latin typeface="+mn-lt"/>
                        </a:rPr>
                        <a:t>4.60%</a:t>
                      </a:r>
                    </a:p>
                  </a:txBody>
                  <a:tcPr marL="11994" marR="11994" marT="12700" marB="0" anchor="b"/>
                </a:tc>
              </a:tr>
              <a:tr h="240894">
                <a:tc>
                  <a:txBody>
                    <a:bodyPr/>
                    <a:lstStyle/>
                    <a:p>
                      <a:pPr algn="ctr" fontAlgn="b"/>
                      <a:r>
                        <a:rPr lang="en-US" sz="1400" b="0" i="0" u="none" strike="noStrike">
                          <a:solidFill>
                            <a:srgbClr val="000000"/>
                          </a:solidFill>
                          <a:latin typeface="+mn-lt"/>
                        </a:rPr>
                        <a:t>2011_248</a:t>
                      </a:r>
                    </a:p>
                  </a:txBody>
                  <a:tcPr marL="11994" marR="11994" marT="12700" marB="0" anchor="b"/>
                </a:tc>
                <a:tc>
                  <a:txBody>
                    <a:bodyPr/>
                    <a:lstStyle/>
                    <a:p>
                      <a:pPr algn="ctr" fontAlgn="b"/>
                      <a:r>
                        <a:rPr lang="en-US" sz="1400" b="0" i="0" u="none" strike="noStrike" baseline="0">
                          <a:solidFill>
                            <a:srgbClr val="00B050"/>
                          </a:solidFill>
                          <a:latin typeface="+mn-lt"/>
                        </a:rPr>
                        <a:t>0.9920</a:t>
                      </a:r>
                    </a:p>
                  </a:txBody>
                  <a:tcPr marL="11994" marR="11994" marT="12700" marB="0" anchor="b"/>
                </a:tc>
                <a:tc>
                  <a:txBody>
                    <a:bodyPr/>
                    <a:lstStyle/>
                    <a:p>
                      <a:pPr algn="ctr" fontAlgn="b"/>
                      <a:r>
                        <a:rPr lang="en-US" sz="1400" b="0" i="0" u="none" strike="noStrike" dirty="0">
                          <a:solidFill>
                            <a:srgbClr val="6711FF"/>
                          </a:solidFill>
                          <a:latin typeface="+mn-lt"/>
                        </a:rPr>
                        <a:t>0.9840</a:t>
                      </a:r>
                    </a:p>
                  </a:txBody>
                  <a:tcPr marL="11994" marR="11994" marT="12700" marB="0" anchor="b"/>
                </a:tc>
                <a:tc>
                  <a:txBody>
                    <a:bodyPr/>
                    <a:lstStyle/>
                    <a:p>
                      <a:pPr algn="ctr" fontAlgn="b"/>
                      <a:r>
                        <a:rPr lang="en-US" sz="1400" b="0" i="0" u="none" strike="noStrike">
                          <a:solidFill>
                            <a:srgbClr val="000000"/>
                          </a:solidFill>
                          <a:latin typeface="+mn-lt"/>
                        </a:rPr>
                        <a:t>6.22%</a:t>
                      </a:r>
                    </a:p>
                  </a:txBody>
                  <a:tcPr marL="11994" marR="11994" marT="12700" marB="0" anchor="b"/>
                </a:tc>
                <a:tc>
                  <a:txBody>
                    <a:bodyPr/>
                    <a:lstStyle/>
                    <a:p>
                      <a:pPr algn="ctr" fontAlgn="b"/>
                      <a:r>
                        <a:rPr lang="en-US" sz="1400" b="0" i="0" u="none" strike="noStrike" dirty="0">
                          <a:solidFill>
                            <a:srgbClr val="000000"/>
                          </a:solidFill>
                          <a:latin typeface="+mn-lt"/>
                        </a:rPr>
                        <a:t>2011_249</a:t>
                      </a:r>
                    </a:p>
                  </a:txBody>
                  <a:tcPr marL="11994" marR="11994" marT="12700" marB="0" anchor="b"/>
                </a:tc>
                <a:tc>
                  <a:txBody>
                    <a:bodyPr/>
                    <a:lstStyle/>
                    <a:p>
                      <a:pPr algn="ctr" fontAlgn="b"/>
                      <a:r>
                        <a:rPr lang="en-US" sz="1400" b="0" i="0" u="none" strike="noStrike" dirty="0">
                          <a:solidFill>
                            <a:srgbClr val="DD0806"/>
                          </a:solidFill>
                          <a:latin typeface="+mn-lt"/>
                        </a:rPr>
                        <a:t>0.791</a:t>
                      </a:r>
                    </a:p>
                  </a:txBody>
                  <a:tcPr marL="11994" marR="11994" marT="12700" marB="0" anchor="b"/>
                </a:tc>
                <a:tc>
                  <a:txBody>
                    <a:bodyPr/>
                    <a:lstStyle/>
                    <a:p>
                      <a:pPr algn="ctr" fontAlgn="b"/>
                      <a:r>
                        <a:rPr lang="en-US" sz="1400" b="0" i="0" u="none" strike="noStrike">
                          <a:solidFill>
                            <a:srgbClr val="333399"/>
                          </a:solidFill>
                          <a:latin typeface="+mn-lt"/>
                        </a:rPr>
                        <a:t>9.67%</a:t>
                      </a:r>
                    </a:p>
                  </a:txBody>
                  <a:tcPr marL="11994" marR="11994" marT="12700" marB="0" anchor="b"/>
                </a:tc>
              </a:tr>
              <a:tr h="240894">
                <a:tc>
                  <a:txBody>
                    <a:bodyPr/>
                    <a:lstStyle/>
                    <a:p>
                      <a:pPr algn="ctr" fontAlgn="b"/>
                      <a:r>
                        <a:rPr lang="en-US" sz="1400" b="0" i="0" u="none" strike="noStrike">
                          <a:solidFill>
                            <a:srgbClr val="000000"/>
                          </a:solidFill>
                          <a:latin typeface="+mn-lt"/>
                        </a:rPr>
                        <a:t>2011_254</a:t>
                      </a:r>
                    </a:p>
                  </a:txBody>
                  <a:tcPr marL="11994" marR="11994" marT="12700" marB="0" anchor="b"/>
                </a:tc>
                <a:tc>
                  <a:txBody>
                    <a:bodyPr/>
                    <a:lstStyle/>
                    <a:p>
                      <a:pPr algn="ctr" fontAlgn="b"/>
                      <a:r>
                        <a:rPr lang="en-US" sz="1400" b="0" i="0" u="none" strike="noStrike" baseline="0" dirty="0">
                          <a:solidFill>
                            <a:srgbClr val="00B050"/>
                          </a:solidFill>
                          <a:latin typeface="+mn-lt"/>
                        </a:rPr>
                        <a:t>0.9940</a:t>
                      </a:r>
                    </a:p>
                  </a:txBody>
                  <a:tcPr marL="11994" marR="11994" marT="12700" marB="0" anchor="b"/>
                </a:tc>
                <a:tc>
                  <a:txBody>
                    <a:bodyPr/>
                    <a:lstStyle/>
                    <a:p>
                      <a:pPr algn="ctr" fontAlgn="b"/>
                      <a:r>
                        <a:rPr lang="en-US" sz="1400" b="0" i="0" u="none" strike="noStrike" dirty="0">
                          <a:solidFill>
                            <a:srgbClr val="6711FF"/>
                          </a:solidFill>
                          <a:latin typeface="+mn-lt"/>
                        </a:rPr>
                        <a:t>0.9880</a:t>
                      </a:r>
                    </a:p>
                  </a:txBody>
                  <a:tcPr marL="11994" marR="11994" marT="12700" marB="0" anchor="b"/>
                </a:tc>
                <a:tc>
                  <a:txBody>
                    <a:bodyPr/>
                    <a:lstStyle/>
                    <a:p>
                      <a:pPr algn="ctr" fontAlgn="b"/>
                      <a:r>
                        <a:rPr lang="en-US" sz="1400" b="0" i="0" u="none" strike="noStrike">
                          <a:solidFill>
                            <a:srgbClr val="000000"/>
                          </a:solidFill>
                          <a:latin typeface="+mn-lt"/>
                        </a:rPr>
                        <a:t>7.75%</a:t>
                      </a:r>
                    </a:p>
                  </a:txBody>
                  <a:tcPr marL="11994" marR="11994" marT="12700" marB="0" anchor="b"/>
                </a:tc>
                <a:tc>
                  <a:txBody>
                    <a:bodyPr/>
                    <a:lstStyle/>
                    <a:p>
                      <a:pPr algn="ctr" fontAlgn="b"/>
                      <a:r>
                        <a:rPr lang="en-US" sz="1400" b="0" i="0" u="none" strike="noStrike">
                          <a:solidFill>
                            <a:srgbClr val="000000"/>
                          </a:solidFill>
                          <a:latin typeface="+mn-lt"/>
                        </a:rPr>
                        <a:t>2011_257</a:t>
                      </a:r>
                    </a:p>
                  </a:txBody>
                  <a:tcPr marL="11994" marR="11994" marT="12700" marB="0" anchor="b"/>
                </a:tc>
                <a:tc>
                  <a:txBody>
                    <a:bodyPr/>
                    <a:lstStyle/>
                    <a:p>
                      <a:pPr algn="ctr" fontAlgn="b"/>
                      <a:r>
                        <a:rPr lang="en-US" sz="1400" b="0" i="0" u="none" strike="noStrike" dirty="0">
                          <a:solidFill>
                            <a:srgbClr val="DD0806"/>
                          </a:solidFill>
                          <a:latin typeface="+mn-lt"/>
                        </a:rPr>
                        <a:t>0.903</a:t>
                      </a:r>
                    </a:p>
                  </a:txBody>
                  <a:tcPr marL="11994" marR="11994" marT="12700" marB="0" anchor="b"/>
                </a:tc>
                <a:tc>
                  <a:txBody>
                    <a:bodyPr/>
                    <a:lstStyle/>
                    <a:p>
                      <a:pPr algn="ctr" fontAlgn="b"/>
                      <a:r>
                        <a:rPr lang="en-US" sz="1400" b="0" i="0" u="none" strike="noStrike" dirty="0">
                          <a:solidFill>
                            <a:srgbClr val="333399"/>
                          </a:solidFill>
                          <a:latin typeface="+mn-lt"/>
                        </a:rPr>
                        <a:t>7.75%</a:t>
                      </a:r>
                    </a:p>
                  </a:txBody>
                  <a:tcPr marL="11994" marR="11994" marT="12700" marB="0" anchor="b"/>
                </a:tc>
              </a:tr>
              <a:tr h="240894">
                <a:tc>
                  <a:txBody>
                    <a:bodyPr/>
                    <a:lstStyle/>
                    <a:p>
                      <a:pPr algn="ctr" fontAlgn="b"/>
                      <a:r>
                        <a:rPr lang="en-US" sz="1400" b="0" i="0" u="none" strike="noStrike">
                          <a:solidFill>
                            <a:srgbClr val="000000"/>
                          </a:solidFill>
                          <a:latin typeface="+mn-lt"/>
                        </a:rPr>
                        <a:t> </a:t>
                      </a:r>
                    </a:p>
                  </a:txBody>
                  <a:tcPr marL="11994" marR="11994" marT="12700" marB="0" anchor="b"/>
                </a:tc>
                <a:tc>
                  <a:txBody>
                    <a:bodyPr/>
                    <a:lstStyle/>
                    <a:p>
                      <a:pPr algn="ctr" fontAlgn="b"/>
                      <a:r>
                        <a:rPr lang="en-US" sz="1400" b="0" i="0" u="none" strike="noStrike">
                          <a:solidFill>
                            <a:srgbClr val="000000"/>
                          </a:solidFill>
                          <a:latin typeface="+mn-lt"/>
                        </a:rPr>
                        <a:t> </a:t>
                      </a:r>
                    </a:p>
                  </a:txBody>
                  <a:tcPr marL="11994" marR="11994" marT="12700" marB="0" anchor="b"/>
                </a:tc>
                <a:tc>
                  <a:txBody>
                    <a:bodyPr/>
                    <a:lstStyle/>
                    <a:p>
                      <a:pPr algn="ctr" fontAlgn="b"/>
                      <a:r>
                        <a:rPr lang="en-US" sz="1400" b="0" i="0" u="none" strike="noStrike">
                          <a:solidFill>
                            <a:srgbClr val="000000"/>
                          </a:solidFill>
                          <a:latin typeface="+mn-lt"/>
                        </a:rPr>
                        <a:t> </a:t>
                      </a:r>
                    </a:p>
                  </a:txBody>
                  <a:tcPr marL="11994" marR="11994" marT="12700" marB="0" anchor="b"/>
                </a:tc>
                <a:tc>
                  <a:txBody>
                    <a:bodyPr/>
                    <a:lstStyle/>
                    <a:p>
                      <a:pPr algn="ctr" fontAlgn="b"/>
                      <a:r>
                        <a:rPr lang="en-US" sz="1400" b="0" i="0" u="none" strike="noStrike">
                          <a:solidFill>
                            <a:srgbClr val="000000"/>
                          </a:solidFill>
                          <a:latin typeface="+mn-lt"/>
                        </a:rPr>
                        <a:t> </a:t>
                      </a:r>
                    </a:p>
                  </a:txBody>
                  <a:tcPr marL="11994" marR="11994" marT="12700" marB="0" anchor="b"/>
                </a:tc>
                <a:tc>
                  <a:txBody>
                    <a:bodyPr/>
                    <a:lstStyle/>
                    <a:p>
                      <a:pPr algn="ctr" fontAlgn="b"/>
                      <a:r>
                        <a:rPr lang="en-US" sz="1400" b="0" i="0" u="none" strike="noStrike">
                          <a:solidFill>
                            <a:srgbClr val="000000"/>
                          </a:solidFill>
                          <a:latin typeface="+mn-lt"/>
                        </a:rPr>
                        <a:t> </a:t>
                      </a:r>
                    </a:p>
                  </a:txBody>
                  <a:tcPr marL="11994" marR="11994" marT="12700" marB="0" anchor="b"/>
                </a:tc>
                <a:tc>
                  <a:txBody>
                    <a:bodyPr/>
                    <a:lstStyle/>
                    <a:p>
                      <a:pPr algn="ctr" fontAlgn="b"/>
                      <a:r>
                        <a:rPr lang="en-US" sz="1400" b="0" i="0" u="none" strike="noStrike" dirty="0">
                          <a:solidFill>
                            <a:srgbClr val="DD0806"/>
                          </a:solidFill>
                          <a:latin typeface="+mn-lt"/>
                        </a:rPr>
                        <a:t> </a:t>
                      </a:r>
                    </a:p>
                  </a:txBody>
                  <a:tcPr marL="11994" marR="11994" marT="12700" marB="0" anchor="b"/>
                </a:tc>
                <a:tc>
                  <a:txBody>
                    <a:bodyPr/>
                    <a:lstStyle/>
                    <a:p>
                      <a:pPr algn="ctr" fontAlgn="b"/>
                      <a:r>
                        <a:rPr lang="en-US" sz="1400" b="0" i="0" u="none" strike="noStrike" dirty="0">
                          <a:solidFill>
                            <a:srgbClr val="333399"/>
                          </a:solidFill>
                          <a:latin typeface="+mn-lt"/>
                        </a:rPr>
                        <a:t> </a:t>
                      </a:r>
                    </a:p>
                  </a:txBody>
                  <a:tcPr marL="11994" marR="11994" marT="12700" marB="0" anchor="b"/>
                </a:tc>
              </a:tr>
              <a:tr h="240894">
                <a:tc>
                  <a:txBody>
                    <a:bodyPr/>
                    <a:lstStyle/>
                    <a:p>
                      <a:pPr algn="ctr" fontAlgn="b"/>
                      <a:r>
                        <a:rPr lang="en-US" sz="1400" b="0" i="0" u="none" strike="noStrike" dirty="0" smtClean="0">
                          <a:solidFill>
                            <a:srgbClr val="000000"/>
                          </a:solidFill>
                          <a:latin typeface="+mn-lt"/>
                        </a:rPr>
                        <a:t>Mean</a:t>
                      </a:r>
                      <a:r>
                        <a:rPr lang="en-US" sz="1400" b="0" i="0" u="none" strike="noStrike" baseline="0" dirty="0" smtClean="0">
                          <a:solidFill>
                            <a:srgbClr val="000000"/>
                          </a:solidFill>
                          <a:latin typeface="+mn-lt"/>
                        </a:rPr>
                        <a:t> Values</a:t>
                      </a:r>
                      <a:endParaRPr lang="en-US" sz="1400" b="0" i="0" u="none" strike="noStrike" dirty="0">
                        <a:solidFill>
                          <a:srgbClr val="000000"/>
                        </a:solidFill>
                        <a:latin typeface="+mn-lt"/>
                      </a:endParaRPr>
                    </a:p>
                  </a:txBody>
                  <a:tcPr marL="11994" marR="11994" marT="12700" marB="0" anchor="b"/>
                </a:tc>
                <a:tc>
                  <a:txBody>
                    <a:bodyPr/>
                    <a:lstStyle/>
                    <a:p>
                      <a:pPr algn="ctr" fontAlgn="b"/>
                      <a:r>
                        <a:rPr lang="en-US" sz="1400" b="0" i="0" u="none" strike="noStrike">
                          <a:solidFill>
                            <a:srgbClr val="000000"/>
                          </a:solidFill>
                          <a:latin typeface="+mn-lt"/>
                        </a:rPr>
                        <a:t> </a:t>
                      </a:r>
                    </a:p>
                  </a:txBody>
                  <a:tcPr marL="11994" marR="11994" marT="12700" marB="0" anchor="b"/>
                </a:tc>
                <a:tc>
                  <a:txBody>
                    <a:bodyPr/>
                    <a:lstStyle/>
                    <a:p>
                      <a:pPr algn="ctr" fontAlgn="b"/>
                      <a:r>
                        <a:rPr lang="en-US" sz="1400" b="0" i="0" u="none" strike="noStrike">
                          <a:solidFill>
                            <a:srgbClr val="000000"/>
                          </a:solidFill>
                          <a:latin typeface="+mn-lt"/>
                        </a:rPr>
                        <a:t> </a:t>
                      </a:r>
                    </a:p>
                  </a:txBody>
                  <a:tcPr marL="11994" marR="11994" marT="12700" marB="0" anchor="b"/>
                </a:tc>
                <a:tc>
                  <a:txBody>
                    <a:bodyPr/>
                    <a:lstStyle/>
                    <a:p>
                      <a:pPr algn="ctr" fontAlgn="b"/>
                      <a:r>
                        <a:rPr lang="en-US" sz="1400" b="0" i="0" u="none" strike="noStrike">
                          <a:solidFill>
                            <a:srgbClr val="000000"/>
                          </a:solidFill>
                          <a:latin typeface="+mn-lt"/>
                        </a:rPr>
                        <a:t> </a:t>
                      </a:r>
                    </a:p>
                  </a:txBody>
                  <a:tcPr marL="11994" marR="11994" marT="12700" marB="0" anchor="b"/>
                </a:tc>
                <a:tc>
                  <a:txBody>
                    <a:bodyPr/>
                    <a:lstStyle/>
                    <a:p>
                      <a:pPr algn="ctr" fontAlgn="b"/>
                      <a:r>
                        <a:rPr lang="en-US" sz="1400" b="0" i="0" u="none" strike="noStrike">
                          <a:solidFill>
                            <a:srgbClr val="000000"/>
                          </a:solidFill>
                          <a:latin typeface="+mn-lt"/>
                        </a:rPr>
                        <a:t> </a:t>
                      </a:r>
                    </a:p>
                  </a:txBody>
                  <a:tcPr marL="11994" marR="11994" marT="12700" marB="0" anchor="b"/>
                </a:tc>
                <a:tc>
                  <a:txBody>
                    <a:bodyPr/>
                    <a:lstStyle/>
                    <a:p>
                      <a:pPr algn="ctr" fontAlgn="b"/>
                      <a:r>
                        <a:rPr lang="en-US" sz="1400" b="0" i="0" u="none" strike="noStrike">
                          <a:solidFill>
                            <a:srgbClr val="DD0806"/>
                          </a:solidFill>
                          <a:latin typeface="+mn-lt"/>
                        </a:rPr>
                        <a:t>0.800</a:t>
                      </a:r>
                    </a:p>
                  </a:txBody>
                  <a:tcPr marL="11994" marR="11994" marT="12700" marB="0" anchor="b"/>
                </a:tc>
                <a:tc>
                  <a:txBody>
                    <a:bodyPr/>
                    <a:lstStyle/>
                    <a:p>
                      <a:pPr algn="ctr" fontAlgn="b"/>
                      <a:r>
                        <a:rPr lang="en-US" sz="1400" b="0" i="0" u="none" strike="noStrike" dirty="0">
                          <a:solidFill>
                            <a:srgbClr val="333399"/>
                          </a:solidFill>
                          <a:latin typeface="+mn-lt"/>
                        </a:rPr>
                        <a:t>7.46%</a:t>
                      </a:r>
                    </a:p>
                  </a:txBody>
                  <a:tcPr marL="11994" marR="11994" marT="12700" marB="0" anchor="b"/>
                </a:tc>
              </a:tr>
            </a:tbl>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Model Validation (All Tiles)</a:t>
            </a:r>
            <a:endParaRPr lang="en-US" dirty="0"/>
          </a:p>
        </p:txBody>
      </p:sp>
      <p:pic>
        <p:nvPicPr>
          <p:cNvPr id="5" name="Picture 4"/>
          <p:cNvPicPr>
            <a:picLocks noChangeAspect="1"/>
          </p:cNvPicPr>
          <p:nvPr/>
        </p:nvPicPr>
        <p:blipFill>
          <a:blip r:embed="rId3" cstate="print"/>
          <a:stretch>
            <a:fillRect/>
          </a:stretch>
        </p:blipFill>
        <p:spPr>
          <a:xfrm>
            <a:off x="685800" y="1417320"/>
            <a:ext cx="7772400" cy="5212080"/>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nvGraphicFramePr>
        <p:xfrm>
          <a:off x="933450" y="1190625"/>
          <a:ext cx="7277100" cy="4476749"/>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914400" y="304800"/>
            <a:ext cx="4675575" cy="646331"/>
          </a:xfrm>
          <a:prstGeom prst="rect">
            <a:avLst/>
          </a:prstGeom>
          <a:noFill/>
        </p:spPr>
        <p:txBody>
          <a:bodyPr wrap="none" rtlCol="0">
            <a:spAutoFit/>
          </a:bodyPr>
          <a:lstStyle/>
          <a:p>
            <a:r>
              <a:rPr lang="en-US" dirty="0" smtClean="0"/>
              <a:t>CASA for Wetlands and Mountains validation </a:t>
            </a:r>
          </a:p>
          <a:p>
            <a:r>
              <a:rPr lang="en-US" dirty="0" smtClean="0"/>
              <a:t>using </a:t>
            </a:r>
            <a:r>
              <a:rPr lang="en-US" dirty="0" err="1" smtClean="0"/>
              <a:t>Ameriflux</a:t>
            </a:r>
            <a:r>
              <a:rPr lang="en-US" dirty="0" smtClean="0"/>
              <a:t> </a:t>
            </a:r>
            <a:r>
              <a:rPr lang="en-US" dirty="0"/>
              <a:t>e</a:t>
            </a:r>
            <a:r>
              <a:rPr lang="en-US" dirty="0" smtClean="0"/>
              <a:t>ddy flux tower measurements.</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792162"/>
          </a:xfrm>
        </p:spPr>
        <p:txBody>
          <a:bodyPr>
            <a:normAutofit fontScale="90000"/>
          </a:bodyPr>
          <a:lstStyle/>
          <a:p>
            <a:r>
              <a:rPr lang="en-US" dirty="0" smtClean="0"/>
              <a:t>Ecosystem Assessments in COASTER</a:t>
            </a:r>
            <a:br>
              <a:rPr lang="en-US" dirty="0" smtClean="0"/>
            </a:br>
            <a:r>
              <a:rPr lang="en-US" sz="2200" dirty="0" smtClean="0"/>
              <a:t>(Customized On-line Aggregation and Summarization Tool for Environmental </a:t>
            </a:r>
            <a:r>
              <a:rPr lang="en-US" sz="2200" dirty="0" err="1" smtClean="0"/>
              <a:t>Rasters</a:t>
            </a:r>
            <a:r>
              <a:rPr lang="en-US" sz="2200" dirty="0" smtClean="0"/>
              <a:t>)</a:t>
            </a:r>
            <a:endParaRPr lang="en-US" sz="2200" dirty="0"/>
          </a:p>
        </p:txBody>
      </p:sp>
      <p:sp>
        <p:nvSpPr>
          <p:cNvPr id="3" name="Content Placeholder 2"/>
          <p:cNvSpPr>
            <a:spLocks noGrp="1"/>
          </p:cNvSpPr>
          <p:nvPr>
            <p:ph idx="1"/>
          </p:nvPr>
        </p:nvSpPr>
        <p:spPr>
          <a:xfrm>
            <a:off x="457200" y="1337734"/>
            <a:ext cx="8229600" cy="2514600"/>
          </a:xfrm>
        </p:spPr>
        <p:txBody>
          <a:bodyPr>
            <a:normAutofit/>
          </a:bodyPr>
          <a:lstStyle/>
          <a:p>
            <a:r>
              <a:rPr lang="en-US" sz="2800" dirty="0" smtClean="0"/>
              <a:t>Analysis of drought impacts in the Northern Rockies using NPP responding to temp/</a:t>
            </a:r>
            <a:r>
              <a:rPr lang="en-US" sz="2800" dirty="0" err="1" smtClean="0"/>
              <a:t>precip</a:t>
            </a:r>
            <a:r>
              <a:rPr lang="en-US" sz="2800" dirty="0" smtClean="0"/>
              <a:t>.</a:t>
            </a:r>
          </a:p>
          <a:p>
            <a:r>
              <a:rPr lang="en-US" sz="2800" dirty="0" smtClean="0"/>
              <a:t>Changing Onset of Green-up (a predictive model)</a:t>
            </a:r>
          </a:p>
          <a:p>
            <a:r>
              <a:rPr lang="en-US" sz="2800" dirty="0" smtClean="0"/>
              <a:t>Changing Snow-Rain Transition Zone</a:t>
            </a:r>
          </a:p>
          <a:p>
            <a:r>
              <a:rPr lang="en-US" sz="2800" dirty="0" smtClean="0"/>
              <a:t>Early trend detection in Alaska</a:t>
            </a:r>
          </a:p>
          <a:p>
            <a:pPr>
              <a:buNone/>
            </a:pPr>
            <a:endParaRPr lang="en-US" dirty="0" smtClean="0"/>
          </a:p>
        </p:txBody>
      </p:sp>
      <p:pic>
        <p:nvPicPr>
          <p:cNvPr id="2050" name="Picture 2"/>
          <p:cNvPicPr>
            <a:picLocks noChangeAspect="1" noChangeArrowheads="1"/>
          </p:cNvPicPr>
          <p:nvPr/>
        </p:nvPicPr>
        <p:blipFill>
          <a:blip r:embed="rId3" cstate="print"/>
          <a:srcRect/>
          <a:stretch>
            <a:fillRect/>
          </a:stretch>
        </p:blipFill>
        <p:spPr bwMode="auto">
          <a:xfrm>
            <a:off x="4099804" y="3962400"/>
            <a:ext cx="5031853" cy="2887129"/>
          </a:xfrm>
          <a:prstGeom prst="rect">
            <a:avLst/>
          </a:prstGeom>
          <a:noFill/>
          <a:ln w="9525">
            <a:noFill/>
            <a:miter lim="800000"/>
            <a:headEnd/>
            <a:tailEnd/>
          </a:ln>
        </p:spPr>
      </p:pic>
      <p:sp>
        <p:nvSpPr>
          <p:cNvPr id="5" name="TextBox 4"/>
          <p:cNvSpPr txBox="1"/>
          <p:nvPr/>
        </p:nvSpPr>
        <p:spPr>
          <a:xfrm>
            <a:off x="372532" y="4047068"/>
            <a:ext cx="3657600" cy="2757678"/>
          </a:xfrm>
          <a:prstGeom prst="rect">
            <a:avLst/>
          </a:prstGeom>
          <a:noFill/>
        </p:spPr>
        <p:txBody>
          <a:bodyPr wrap="square" rtlCol="0">
            <a:spAutoFit/>
          </a:bodyPr>
          <a:lstStyle/>
          <a:p>
            <a:pPr>
              <a:lnSpc>
                <a:spcPct val="90000"/>
              </a:lnSpc>
            </a:pPr>
            <a:r>
              <a:rPr lang="en-US" sz="2400" dirty="0" smtClean="0"/>
              <a:t>Your own analysis on-line . . . . the first analysis took 37 model runs with ingestion into </a:t>
            </a:r>
            <a:r>
              <a:rPr lang="en-US" sz="2400" dirty="0" err="1" smtClean="0"/>
              <a:t>ArcGIS</a:t>
            </a:r>
            <a:r>
              <a:rPr lang="en-US" sz="2400" dirty="0" smtClean="0"/>
              <a:t>—a total of 6 hours from start to finished product/report for end-users &amp; agency partners</a:t>
            </a:r>
            <a:endParaRPr lang="en-US" sz="2400" dirty="0"/>
          </a:p>
        </p:txBody>
      </p:sp>
      <p:sp>
        <p:nvSpPr>
          <p:cNvPr id="6" name="TextBox 5"/>
          <p:cNvSpPr txBox="1"/>
          <p:nvPr/>
        </p:nvSpPr>
        <p:spPr>
          <a:xfrm>
            <a:off x="4800600" y="6027003"/>
            <a:ext cx="4343400" cy="830997"/>
          </a:xfrm>
          <a:prstGeom prst="rect">
            <a:avLst/>
          </a:prstGeom>
          <a:noFill/>
        </p:spPr>
        <p:txBody>
          <a:bodyPr wrap="square" rtlCol="0">
            <a:spAutoFit/>
          </a:bodyPr>
          <a:lstStyle/>
          <a:p>
            <a:r>
              <a:rPr lang="en-US" sz="2800" b="1" dirty="0" smtClean="0"/>
              <a:t>see  </a:t>
            </a:r>
            <a:r>
              <a:rPr lang="en-US" sz="2800" b="1" dirty="0" smtClean="0">
                <a:hlinkClick r:id="rId4"/>
              </a:rPr>
              <a:t>www.coasterdata.net</a:t>
            </a:r>
            <a:endParaRPr lang="en-US" sz="2800" b="1" dirty="0" smtClean="0"/>
          </a:p>
          <a:p>
            <a:pPr algn="ctr"/>
            <a:r>
              <a:rPr lang="en-US" sz="2000" b="1" dirty="0" smtClean="0"/>
              <a:t>Weiss et al. 2013</a:t>
            </a:r>
            <a:endParaRPr lang="en-US" sz="2000" b="1"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3860" y="200399"/>
            <a:ext cx="8206740" cy="530225"/>
          </a:xfrm>
        </p:spPr>
        <p:txBody>
          <a:bodyPr>
            <a:noAutofit/>
          </a:bodyPr>
          <a:lstStyle/>
          <a:p>
            <a:pPr algn="ctr"/>
            <a:r>
              <a:rPr lang="en-US" dirty="0" smtClean="0">
                <a:solidFill>
                  <a:srgbClr val="0E5220"/>
                </a:solidFill>
                <a:ea typeface="ＭＳ Ｐゴシック" charset="0"/>
              </a:rPr>
              <a:t>Goals/Hypothesis</a:t>
            </a:r>
            <a:endParaRPr lang="en-US" dirty="0">
              <a:solidFill>
                <a:srgbClr val="0E5220"/>
              </a:solidFill>
            </a:endParaRPr>
          </a:p>
        </p:txBody>
      </p:sp>
      <p:sp>
        <p:nvSpPr>
          <p:cNvPr id="3" name="Content Placeholder 2"/>
          <p:cNvSpPr>
            <a:spLocks noGrp="1"/>
          </p:cNvSpPr>
          <p:nvPr>
            <p:ph idx="1"/>
          </p:nvPr>
        </p:nvSpPr>
        <p:spPr>
          <a:xfrm>
            <a:off x="355602" y="962332"/>
            <a:ext cx="8458200" cy="2923868"/>
          </a:xfrm>
        </p:spPr>
        <p:txBody>
          <a:bodyPr>
            <a:noAutofit/>
          </a:bodyPr>
          <a:lstStyle/>
          <a:p>
            <a:pPr>
              <a:lnSpc>
                <a:spcPct val="90000"/>
              </a:lnSpc>
              <a:buNone/>
            </a:pPr>
            <a:r>
              <a:rPr lang="en-US" sz="2600" dirty="0" smtClean="0">
                <a:solidFill>
                  <a:schemeClr val="bg1">
                    <a:lumMod val="65000"/>
                  </a:schemeClr>
                </a:solidFill>
                <a:ea typeface="ＭＳ Ｐゴシック" charset="-128"/>
              </a:rPr>
              <a:t>End-user applications science goal(s):  </a:t>
            </a:r>
          </a:p>
          <a:p>
            <a:pPr marL="514350" indent="-514350">
              <a:lnSpc>
                <a:spcPct val="90000"/>
              </a:lnSpc>
              <a:buAutoNum type="arabicParenBoth"/>
            </a:pPr>
            <a:r>
              <a:rPr lang="en-US" sz="2400" dirty="0" smtClean="0">
                <a:solidFill>
                  <a:schemeClr val="bg1">
                    <a:lumMod val="65000"/>
                  </a:schemeClr>
                </a:solidFill>
                <a:ea typeface="ＭＳ Ｐゴシック" charset="-128"/>
              </a:rPr>
              <a:t>Provide </a:t>
            </a:r>
            <a:r>
              <a:rPr lang="en-US" sz="2400" b="1" dirty="0" smtClean="0">
                <a:solidFill>
                  <a:schemeClr val="bg1">
                    <a:lumMod val="65000"/>
                  </a:schemeClr>
                </a:solidFill>
                <a:ea typeface="ＭＳ Ｐゴシック" charset="-128"/>
              </a:rPr>
              <a:t>needed</a:t>
            </a:r>
            <a:r>
              <a:rPr lang="en-US" sz="2400" dirty="0" smtClean="0">
                <a:solidFill>
                  <a:schemeClr val="bg1">
                    <a:lumMod val="65000"/>
                  </a:schemeClr>
                </a:solidFill>
                <a:ea typeface="ＭＳ Ｐゴシック" charset="-128"/>
              </a:rPr>
              <a:t> </a:t>
            </a:r>
            <a:r>
              <a:rPr lang="en-US" sz="2400" b="1" dirty="0" smtClean="0">
                <a:solidFill>
                  <a:schemeClr val="bg1">
                    <a:lumMod val="65000"/>
                  </a:schemeClr>
                </a:solidFill>
                <a:ea typeface="ＭＳ Ｐゴシック" charset="-128"/>
              </a:rPr>
              <a:t>tools and techniques</a:t>
            </a:r>
            <a:r>
              <a:rPr lang="en-US" sz="2400" dirty="0" smtClean="0">
                <a:solidFill>
                  <a:schemeClr val="bg1">
                    <a:lumMod val="65000"/>
                  </a:schemeClr>
                </a:solidFill>
                <a:ea typeface="ＭＳ Ｐゴシック" charset="-128"/>
              </a:rPr>
              <a:t> for ecosystem assessments and to quantify environmental impacts (e.g., climate, land use,  harvest, </a:t>
            </a:r>
            <a:r>
              <a:rPr lang="en-US" sz="2400" dirty="0" err="1" smtClean="0">
                <a:solidFill>
                  <a:schemeClr val="bg1">
                    <a:lumMod val="65000"/>
                  </a:schemeClr>
                </a:solidFill>
                <a:ea typeface="ＭＳ Ｐゴシック" charset="-128"/>
              </a:rPr>
              <a:t>invasives</a:t>
            </a:r>
            <a:r>
              <a:rPr lang="en-US" sz="2400" dirty="0" smtClean="0">
                <a:solidFill>
                  <a:schemeClr val="bg1">
                    <a:lumMod val="65000"/>
                  </a:schemeClr>
                </a:solidFill>
                <a:ea typeface="ＭＳ Ｐゴシック" charset="-128"/>
              </a:rPr>
              <a:t>) on species </a:t>
            </a:r>
            <a:r>
              <a:rPr lang="en-US" sz="2400" b="1" i="1" dirty="0" smtClean="0">
                <a:solidFill>
                  <a:schemeClr val="bg1">
                    <a:lumMod val="65000"/>
                  </a:schemeClr>
                </a:solidFill>
                <a:ea typeface="ＭＳ Ｐゴシック" charset="-128"/>
              </a:rPr>
              <a:t>populations</a:t>
            </a:r>
          </a:p>
          <a:p>
            <a:pPr marL="514350" indent="-514350">
              <a:lnSpc>
                <a:spcPct val="90000"/>
              </a:lnSpc>
              <a:buAutoNum type="arabicParenBoth"/>
            </a:pPr>
            <a:r>
              <a:rPr lang="en-US" sz="2400" dirty="0" smtClean="0">
                <a:solidFill>
                  <a:schemeClr val="bg1">
                    <a:lumMod val="65000"/>
                  </a:schemeClr>
                </a:solidFill>
                <a:ea typeface="ＭＳ Ｐゴシック" charset="-128"/>
              </a:rPr>
              <a:t>Create and increase access to those </a:t>
            </a:r>
            <a:r>
              <a:rPr lang="en-US" sz="2400" b="1" dirty="0" smtClean="0">
                <a:solidFill>
                  <a:schemeClr val="bg1">
                    <a:lumMod val="65000"/>
                  </a:schemeClr>
                </a:solidFill>
                <a:ea typeface="ＭＳ Ｐゴシック" charset="-128"/>
              </a:rPr>
              <a:t>environmental datasets needed </a:t>
            </a:r>
            <a:r>
              <a:rPr lang="en-US" sz="2400" dirty="0" smtClean="0">
                <a:solidFill>
                  <a:schemeClr val="bg1">
                    <a:lumMod val="65000"/>
                  </a:schemeClr>
                </a:solidFill>
                <a:ea typeface="ＭＳ Ｐゴシック" charset="-128"/>
              </a:rPr>
              <a:t>(e.g., NASA data) to understand cause &amp; consequence; avoid DEFICIENT MODELS and errors of attribution leading to…</a:t>
            </a:r>
          </a:p>
          <a:p>
            <a:pPr marL="514350" indent="-514350">
              <a:lnSpc>
                <a:spcPct val="90000"/>
              </a:lnSpc>
              <a:buAutoNum type="arabicParenBoth"/>
            </a:pPr>
            <a:endParaRPr lang="en-US" sz="2400" dirty="0" smtClean="0">
              <a:ea typeface="ＭＳ Ｐゴシック" charset="-128"/>
            </a:endParaRPr>
          </a:p>
          <a:p>
            <a:pPr marL="514350" indent="-514350">
              <a:lnSpc>
                <a:spcPct val="90000"/>
              </a:lnSpc>
              <a:buNone/>
            </a:pPr>
            <a:endParaRPr lang="en-US" sz="800" dirty="0" smtClean="0">
              <a:ea typeface="ＭＳ Ｐゴシック" charset="-128"/>
            </a:endParaRPr>
          </a:p>
          <a:p>
            <a:pPr>
              <a:lnSpc>
                <a:spcPct val="90000"/>
              </a:lnSpc>
              <a:buNone/>
            </a:pPr>
            <a:r>
              <a:rPr lang="en-US" sz="2600" b="1" dirty="0" smtClean="0">
                <a:solidFill>
                  <a:srgbClr val="FF0000"/>
                </a:solidFill>
              </a:rPr>
              <a:t>Science question(s): </a:t>
            </a:r>
            <a:r>
              <a:rPr lang="en-US" sz="2000" dirty="0" smtClean="0"/>
              <a:t>— </a:t>
            </a:r>
            <a:r>
              <a:rPr lang="en-US" sz="2000" i="1" dirty="0" smtClean="0"/>
              <a:t>with hypotheses regarding mistiming strategies</a:t>
            </a:r>
            <a:endParaRPr lang="en-US" sz="2000" dirty="0" smtClean="0">
              <a:solidFill>
                <a:srgbClr val="005C00"/>
              </a:solidFill>
            </a:endParaRPr>
          </a:p>
          <a:p>
            <a:pPr marL="457200" indent="-457200">
              <a:lnSpc>
                <a:spcPct val="90000"/>
              </a:lnSpc>
              <a:buNone/>
            </a:pPr>
            <a:r>
              <a:rPr lang="en-US" sz="2400" dirty="0" smtClean="0"/>
              <a:t>(3)  Can we predict [migratory] species movements in response to climate disruptions and other related disturbance impacts?  </a:t>
            </a:r>
          </a:p>
          <a:p>
            <a:pPr marL="457200" indent="-457200">
              <a:lnSpc>
                <a:spcPct val="90000"/>
              </a:lnSpc>
              <a:buNone/>
            </a:pPr>
            <a:r>
              <a:rPr lang="en-US" sz="2400" dirty="0" smtClean="0"/>
              <a:t>(4)  What are the past, present, and future demographic consequences of these combined impacts and movements?</a:t>
            </a:r>
          </a:p>
        </p:txBody>
      </p:sp>
    </p:spTree>
    <p:extLst>
      <p:ext uri="{BB962C8B-B14F-4D97-AF65-F5344CB8AC3E}">
        <p14:creationId xmlns:p14="http://schemas.microsoft.com/office/powerpoint/2010/main" xmlns="" val="3087510972"/>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563562"/>
          </a:xfrm>
        </p:spPr>
        <p:txBody>
          <a:bodyPr>
            <a:noAutofit/>
          </a:bodyPr>
          <a:lstStyle/>
          <a:p>
            <a:r>
              <a:rPr lang="en-US" sz="3200" dirty="0" smtClean="0">
                <a:solidFill>
                  <a:srgbClr val="0E5220"/>
                </a:solidFill>
                <a:latin typeface="Cambria" pitchFamily="18" charset="0"/>
              </a:rPr>
              <a:t>Example 2:  Lesser </a:t>
            </a:r>
            <a:r>
              <a:rPr lang="en-US" sz="3200" dirty="0" err="1" smtClean="0">
                <a:solidFill>
                  <a:srgbClr val="0E5220"/>
                </a:solidFill>
                <a:latin typeface="Cambria" pitchFamily="18" charset="0"/>
              </a:rPr>
              <a:t>Scaup</a:t>
            </a:r>
            <a:r>
              <a:rPr lang="en-US" sz="3200" dirty="0" smtClean="0">
                <a:solidFill>
                  <a:srgbClr val="0E5220"/>
                </a:solidFill>
                <a:latin typeface="Cambria" pitchFamily="18" charset="0"/>
              </a:rPr>
              <a:t> Response to Climate</a:t>
            </a:r>
            <a:endParaRPr lang="en-US" sz="3200" dirty="0">
              <a:solidFill>
                <a:srgbClr val="0E5220"/>
              </a:solidFill>
              <a:latin typeface="Cambria" pitchFamily="18" charset="0"/>
            </a:endParaRPr>
          </a:p>
        </p:txBody>
      </p:sp>
      <p:pic>
        <p:nvPicPr>
          <p:cNvPr id="4" name="Picture 3" descr=":f2.png"/>
          <p:cNvPicPr/>
          <p:nvPr/>
        </p:nvPicPr>
        <p:blipFill>
          <a:blip r:embed="rId3" cstate="print"/>
          <a:srcRect/>
          <a:stretch>
            <a:fillRect/>
          </a:stretch>
        </p:blipFill>
        <p:spPr bwMode="auto">
          <a:xfrm>
            <a:off x="228600" y="990601"/>
            <a:ext cx="6248400" cy="2667000"/>
          </a:xfrm>
          <a:prstGeom prst="rect">
            <a:avLst/>
          </a:prstGeom>
          <a:ln>
            <a:headEnd/>
            <a:tailEnd/>
          </a:ln>
        </p:spPr>
        <p:style>
          <a:lnRef idx="1">
            <a:schemeClr val="dk1"/>
          </a:lnRef>
          <a:fillRef idx="2">
            <a:schemeClr val="dk1"/>
          </a:fillRef>
          <a:effectRef idx="1">
            <a:schemeClr val="dk1"/>
          </a:effectRef>
          <a:fontRef idx="minor">
            <a:schemeClr val="dk1"/>
          </a:fontRef>
        </p:style>
      </p:pic>
      <p:pic>
        <p:nvPicPr>
          <p:cNvPr id="5" name="Picture 4"/>
          <p:cNvPicPr>
            <a:picLocks noChangeAspect="1"/>
          </p:cNvPicPr>
          <p:nvPr/>
        </p:nvPicPr>
        <p:blipFill>
          <a:blip r:embed="rId4" cstate="print"/>
          <a:stretch>
            <a:fillRect/>
          </a:stretch>
        </p:blipFill>
        <p:spPr>
          <a:xfrm>
            <a:off x="6492240" y="990600"/>
            <a:ext cx="2354317" cy="2133600"/>
          </a:xfrm>
          <a:prstGeom prst="rect">
            <a:avLst/>
          </a:prstGeom>
        </p:spPr>
        <p:style>
          <a:lnRef idx="1">
            <a:schemeClr val="dk1"/>
          </a:lnRef>
          <a:fillRef idx="2">
            <a:schemeClr val="dk1"/>
          </a:fillRef>
          <a:effectRef idx="1">
            <a:schemeClr val="dk1"/>
          </a:effectRef>
          <a:fontRef idx="minor">
            <a:schemeClr val="dk1"/>
          </a:fontRef>
        </p:style>
      </p:pic>
      <p:sp>
        <p:nvSpPr>
          <p:cNvPr id="6" name="TextBox 5"/>
          <p:cNvSpPr txBox="1"/>
          <p:nvPr/>
        </p:nvSpPr>
        <p:spPr>
          <a:xfrm>
            <a:off x="6625374" y="3142602"/>
            <a:ext cx="2209800" cy="646331"/>
          </a:xfrm>
          <a:prstGeom prst="rect">
            <a:avLst/>
          </a:prstGeom>
          <a:noFill/>
        </p:spPr>
        <p:txBody>
          <a:bodyPr wrap="square" rtlCol="0">
            <a:spAutoFit/>
          </a:bodyPr>
          <a:lstStyle/>
          <a:p>
            <a:r>
              <a:rPr lang="en-US" b="1" dirty="0" smtClean="0"/>
              <a:t>Aerial observations from 2001 to 2009</a:t>
            </a:r>
            <a:endParaRPr lang="en-US" b="1" dirty="0"/>
          </a:p>
        </p:txBody>
      </p:sp>
      <p:sp>
        <p:nvSpPr>
          <p:cNvPr id="7" name="TextBox 6"/>
          <p:cNvSpPr txBox="1"/>
          <p:nvPr/>
        </p:nvSpPr>
        <p:spPr>
          <a:xfrm>
            <a:off x="533400" y="3733800"/>
            <a:ext cx="7848600" cy="1077218"/>
          </a:xfrm>
          <a:prstGeom prst="rect">
            <a:avLst/>
          </a:prstGeom>
          <a:noFill/>
        </p:spPr>
        <p:txBody>
          <a:bodyPr wrap="square" rtlCol="0">
            <a:spAutoFit/>
          </a:bodyPr>
          <a:lstStyle/>
          <a:p>
            <a:r>
              <a:rPr lang="en-US" sz="2400" u="sng" dirty="0" smtClean="0">
                <a:solidFill>
                  <a:srgbClr val="0E5220"/>
                </a:solidFill>
              </a:rPr>
              <a:t>First built a traditional habitat model using static covariates:</a:t>
            </a:r>
          </a:p>
          <a:p>
            <a:pPr lvl="1"/>
            <a:r>
              <a:rPr lang="en-US" sz="2000" dirty="0" smtClean="0">
                <a:solidFill>
                  <a:srgbClr val="0E5220"/>
                </a:solidFill>
              </a:rPr>
              <a:t>- Preferred emergent wetlands  and bigger, more round ponds</a:t>
            </a:r>
          </a:p>
          <a:p>
            <a:pPr lvl="1"/>
            <a:r>
              <a:rPr lang="en-US" sz="2000" dirty="0" smtClean="0">
                <a:solidFill>
                  <a:srgbClr val="0E5220"/>
                </a:solidFill>
              </a:rPr>
              <a:t>- Preferred  still  water over turbid water; avoid wooded wetlands</a:t>
            </a:r>
            <a:endParaRPr lang="en-US" sz="2000" dirty="0">
              <a:solidFill>
                <a:srgbClr val="0E5220"/>
              </a:solidFill>
            </a:endParaRPr>
          </a:p>
        </p:txBody>
      </p:sp>
      <p:graphicFrame>
        <p:nvGraphicFramePr>
          <p:cNvPr id="9" name="Table 8"/>
          <p:cNvGraphicFramePr>
            <a:graphicFrameLocks noGrp="1"/>
          </p:cNvGraphicFramePr>
          <p:nvPr/>
        </p:nvGraphicFramePr>
        <p:xfrm>
          <a:off x="2639768" y="4891297"/>
          <a:ext cx="6477000" cy="1949450"/>
        </p:xfrm>
        <a:graphic>
          <a:graphicData uri="http://schemas.openxmlformats.org/drawingml/2006/table">
            <a:tbl>
              <a:tblPr firstRow="1" bandRow="1">
                <a:tableStyleId>{5C22544A-7EE6-4342-B048-85BDC9FD1C3A}</a:tableStyleId>
              </a:tblPr>
              <a:tblGrid>
                <a:gridCol w="3238500"/>
                <a:gridCol w="3238500"/>
              </a:tblGrid>
              <a:tr h="412492">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Model</a:t>
                      </a:r>
                      <a:endParaRPr lang="en-US" dirty="0" smtClean="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AIC score</a:t>
                      </a:r>
                      <a:endParaRPr lang="en-US" dirty="0" smtClean="0"/>
                    </a:p>
                  </a:txBody>
                  <a:tcPr/>
                </a:tc>
              </a:tr>
              <a:tr h="412492">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GLM (negative binomial)</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21701</a:t>
                      </a:r>
                    </a:p>
                  </a:txBody>
                  <a:tcPr/>
                </a:tc>
              </a:tr>
              <a:tr h="412492">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GLMM (negative binomial)</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21708</a:t>
                      </a:r>
                    </a:p>
                  </a:txBody>
                  <a:tcPr/>
                </a:tc>
              </a:tr>
              <a:tr h="711974">
                <a:tc>
                  <a:txBody>
                    <a:bodyPr/>
                    <a:lstStyle/>
                    <a:p>
                      <a:r>
                        <a:rPr lang="en-US" dirty="0" smtClean="0"/>
                        <a:t>GLM (negative binomial) including Min.</a:t>
                      </a:r>
                      <a:r>
                        <a:rPr lang="en-US" baseline="0" dirty="0" smtClean="0"/>
                        <a:t> Temp. Anomaly</a:t>
                      </a:r>
                      <a:endParaRPr lang="en-US" dirty="0" smtClean="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21697</a:t>
                      </a:r>
                      <a:r>
                        <a:rPr lang="en-US" baseline="0" dirty="0" smtClean="0"/>
                        <a:t> </a:t>
                      </a:r>
                      <a:r>
                        <a:rPr lang="en-US" b="1" baseline="0" dirty="0" smtClean="0"/>
                        <a:t>** Best Model</a:t>
                      </a:r>
                      <a:endParaRPr lang="en-US" b="1" dirty="0" smtClean="0"/>
                    </a:p>
                    <a:p>
                      <a:endParaRPr lang="en-US" dirty="0"/>
                    </a:p>
                  </a:txBody>
                  <a:tcPr/>
                </a:tc>
              </a:tr>
            </a:tbl>
          </a:graphicData>
        </a:graphic>
      </p:graphicFrame>
      <p:sp>
        <p:nvSpPr>
          <p:cNvPr id="10" name="TextBox 9"/>
          <p:cNvSpPr txBox="1"/>
          <p:nvPr/>
        </p:nvSpPr>
        <p:spPr>
          <a:xfrm>
            <a:off x="581646" y="5236236"/>
            <a:ext cx="2005641" cy="1569660"/>
          </a:xfrm>
          <a:prstGeom prst="rect">
            <a:avLst/>
          </a:prstGeom>
          <a:noFill/>
        </p:spPr>
        <p:txBody>
          <a:bodyPr wrap="square" rtlCol="0">
            <a:spAutoFit/>
          </a:bodyPr>
          <a:lstStyle/>
          <a:p>
            <a:r>
              <a:rPr lang="en-US" sz="2400" dirty="0" smtClean="0">
                <a:latin typeface="Cambria" pitchFamily="18" charset="0"/>
              </a:rPr>
              <a:t>* Then added minimum temperature anomaly</a:t>
            </a:r>
            <a:endParaRPr lang="en-US" sz="2400" dirty="0">
              <a:latin typeface="Cambria"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duotone>
              <a:prstClr val="black"/>
              <a:srgbClr val="216309">
                <a:tint val="45000"/>
                <a:satMod val="400000"/>
              </a:srgbClr>
            </a:duotone>
            <a:lum bright="-30000" contrast="-40000"/>
          </a:blip>
          <a:srcRect l="4067" t="5438" r="2398" b="3152"/>
          <a:stretch>
            <a:fillRect/>
          </a:stretch>
        </p:blipFill>
        <p:spPr bwMode="auto">
          <a:xfrm>
            <a:off x="0" y="1"/>
            <a:ext cx="9144000" cy="6857999"/>
          </a:xfrm>
          <a:prstGeom prst="rect">
            <a:avLst/>
          </a:prstGeom>
          <a:noFill/>
          <a:ln w="9525">
            <a:noFill/>
            <a:miter lim="800000"/>
            <a:headEnd/>
            <a:tailEnd/>
          </a:ln>
        </p:spPr>
      </p:pic>
      <p:sp>
        <p:nvSpPr>
          <p:cNvPr id="2" name="Title 1"/>
          <p:cNvSpPr>
            <a:spLocks noGrp="1"/>
          </p:cNvSpPr>
          <p:nvPr>
            <p:ph type="title"/>
          </p:nvPr>
        </p:nvSpPr>
        <p:spPr>
          <a:xfrm>
            <a:off x="304800" y="685800"/>
            <a:ext cx="8610600" cy="990601"/>
          </a:xfrm>
        </p:spPr>
        <p:txBody>
          <a:bodyPr>
            <a:noAutofit/>
          </a:bodyPr>
          <a:lstStyle/>
          <a:p>
            <a:r>
              <a:rPr lang="en-US" sz="3600" dirty="0" smtClean="0">
                <a:solidFill>
                  <a:schemeClr val="bg1"/>
                </a:solidFill>
              </a:rPr>
              <a:t>Background on science-based, empirically-driven Adaptive Harvest Models</a:t>
            </a:r>
            <a:endParaRPr lang="en-US" sz="3600" dirty="0">
              <a:solidFill>
                <a:schemeClr val="bg1"/>
              </a:solidFill>
            </a:endParaRPr>
          </a:p>
        </p:txBody>
      </p:sp>
      <p:sp>
        <p:nvSpPr>
          <p:cNvPr id="3" name="Content Placeholder 2"/>
          <p:cNvSpPr>
            <a:spLocks noGrp="1"/>
          </p:cNvSpPr>
          <p:nvPr>
            <p:ph idx="1"/>
          </p:nvPr>
        </p:nvSpPr>
        <p:spPr>
          <a:xfrm>
            <a:off x="457200" y="1905000"/>
            <a:ext cx="8458200" cy="4953000"/>
          </a:xfrm>
        </p:spPr>
        <p:txBody>
          <a:bodyPr>
            <a:normAutofit fontScale="85000" lnSpcReduction="10000"/>
          </a:bodyPr>
          <a:lstStyle/>
          <a:p>
            <a:r>
              <a:rPr lang="en-US" dirty="0" smtClean="0">
                <a:solidFill>
                  <a:schemeClr val="bg1"/>
                </a:solidFill>
              </a:rPr>
              <a:t>Continental working group formed in 1992 to review the scientific basis for managing waterfowl harvest in NA</a:t>
            </a:r>
          </a:p>
          <a:p>
            <a:r>
              <a:rPr lang="en-US" dirty="0" smtClean="0">
                <a:solidFill>
                  <a:schemeClr val="bg1"/>
                </a:solidFill>
              </a:rPr>
              <a:t>Uses annual field data (1955 to present) to inform population models on an annual cycle to set harvest </a:t>
            </a:r>
          </a:p>
          <a:p>
            <a:r>
              <a:rPr lang="en-US" dirty="0" smtClean="0">
                <a:solidFill>
                  <a:schemeClr val="bg1"/>
                </a:solidFill>
              </a:rPr>
              <a:t>Information-theoretic criteria (model weights) reflect the relative confidence in alternative hypotheses—e.g., D-D reproduction and/or additive mortality</a:t>
            </a:r>
          </a:p>
          <a:p>
            <a:r>
              <a:rPr lang="en-US" dirty="0" smtClean="0">
                <a:solidFill>
                  <a:schemeClr val="bg1"/>
                </a:solidFill>
              </a:rPr>
              <a:t>The AHM is not currently constrained by environmental variables (extreme weather, persistent drought, forage)</a:t>
            </a:r>
          </a:p>
          <a:p>
            <a:r>
              <a:rPr lang="en-US" dirty="0" smtClean="0">
                <a:solidFill>
                  <a:schemeClr val="bg1"/>
                </a:solidFill>
              </a:rPr>
              <a:t> Major challenges to modification are continuity, continuance, data access and processing, and validation</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lstStyle/>
          <a:p>
            <a:r>
              <a:rPr lang="en-US" dirty="0" smtClean="0">
                <a:solidFill>
                  <a:srgbClr val="2C4C28"/>
                </a:solidFill>
              </a:rPr>
              <a:t>POND  MODEL</a:t>
            </a:r>
            <a:endParaRPr lang="en-US" dirty="0">
              <a:solidFill>
                <a:srgbClr val="2C4C28"/>
              </a:solidFill>
            </a:endParaRPr>
          </a:p>
        </p:txBody>
      </p:sp>
      <p:graphicFrame>
        <p:nvGraphicFramePr>
          <p:cNvPr id="4" name="Table 3"/>
          <p:cNvGraphicFramePr>
            <a:graphicFrameLocks noGrp="1"/>
          </p:cNvGraphicFramePr>
          <p:nvPr>
            <p:extLst>
              <p:ext uri="{D42A27DB-BD31-4B8C-83A1-F6EECF244321}">
                <p14:modId xmlns:p14="http://schemas.microsoft.com/office/powerpoint/2010/main" xmlns="" val="3997516588"/>
              </p:ext>
            </p:extLst>
          </p:nvPr>
        </p:nvGraphicFramePr>
        <p:xfrm>
          <a:off x="381000" y="1447800"/>
          <a:ext cx="8153401" cy="4889500"/>
        </p:xfrm>
        <a:graphic>
          <a:graphicData uri="http://schemas.openxmlformats.org/drawingml/2006/table">
            <a:tbl>
              <a:tblPr/>
              <a:tblGrid>
                <a:gridCol w="3265262"/>
                <a:gridCol w="1880088"/>
                <a:gridCol w="1266548"/>
                <a:gridCol w="1741503"/>
              </a:tblGrid>
              <a:tr h="634455">
                <a:tc>
                  <a:txBody>
                    <a:bodyPr/>
                    <a:lstStyle/>
                    <a:p>
                      <a:pPr algn="l" fontAlgn="b"/>
                      <a:r>
                        <a:rPr lang="en-US" sz="2000" b="0" i="0" u="none" strike="noStrike" dirty="0">
                          <a:solidFill>
                            <a:srgbClr val="000000"/>
                          </a:solidFill>
                          <a:latin typeface="Calibri"/>
                        </a:rPr>
                        <a:t>Predictors of pond(t+1)</a:t>
                      </a:r>
                    </a:p>
                  </a:txBody>
                  <a:tcPr marL="8759" marR="8759" marT="8759" marB="0" anchor="b">
                    <a:lnL>
                      <a:noFill/>
                    </a:lnL>
                    <a:lnR>
                      <a:noFill/>
                    </a:lnR>
                    <a:lnT>
                      <a:noFill/>
                    </a:lnT>
                    <a:lnB>
                      <a:noFill/>
                    </a:lnB>
                  </a:tcPr>
                </a:tc>
                <a:tc>
                  <a:txBody>
                    <a:bodyPr/>
                    <a:lstStyle/>
                    <a:p>
                      <a:pPr algn="l" fontAlgn="b"/>
                      <a:r>
                        <a:rPr lang="en-US" sz="2000" b="0" i="0" u="none" strike="noStrike">
                          <a:solidFill>
                            <a:srgbClr val="000000"/>
                          </a:solidFill>
                          <a:latin typeface="Calibri"/>
                        </a:rPr>
                        <a:t>Spatial autocorrelation</a:t>
                      </a:r>
                    </a:p>
                  </a:txBody>
                  <a:tcPr marL="8759" marR="8759" marT="8759" marB="0" anchor="b">
                    <a:lnL>
                      <a:noFill/>
                    </a:lnL>
                    <a:lnR>
                      <a:noFill/>
                    </a:lnR>
                    <a:lnT>
                      <a:noFill/>
                    </a:lnT>
                    <a:lnB>
                      <a:noFill/>
                    </a:lnB>
                  </a:tcPr>
                </a:tc>
                <a:tc>
                  <a:txBody>
                    <a:bodyPr/>
                    <a:lstStyle/>
                    <a:p>
                      <a:pPr algn="r" fontAlgn="b"/>
                      <a:r>
                        <a:rPr lang="en-US" sz="2000" b="0" i="0" u="none" strike="noStrike">
                          <a:solidFill>
                            <a:srgbClr val="000000"/>
                          </a:solidFill>
                          <a:latin typeface="Calibri"/>
                        </a:rPr>
                        <a:t>AICc</a:t>
                      </a:r>
                    </a:p>
                  </a:txBody>
                  <a:tcPr marL="8759" marR="8759" marT="8759" marB="0" anchor="b">
                    <a:lnL>
                      <a:noFill/>
                    </a:lnL>
                    <a:lnR>
                      <a:noFill/>
                    </a:lnR>
                    <a:lnT>
                      <a:noFill/>
                    </a:lnT>
                    <a:lnB>
                      <a:noFill/>
                    </a:lnB>
                  </a:tcPr>
                </a:tc>
                <a:tc>
                  <a:txBody>
                    <a:bodyPr/>
                    <a:lstStyle/>
                    <a:p>
                      <a:pPr algn="r" fontAlgn="b"/>
                      <a:r>
                        <a:rPr lang="en-US" sz="2000" b="0" i="0" u="none" strike="noStrike" dirty="0">
                          <a:solidFill>
                            <a:srgbClr val="000000"/>
                          </a:solidFill>
                          <a:latin typeface="Calibri"/>
                        </a:rPr>
                        <a:t>delta </a:t>
                      </a:r>
                      <a:r>
                        <a:rPr lang="en-US" sz="2000" b="0" i="0" u="none" strike="noStrike" dirty="0" err="1">
                          <a:solidFill>
                            <a:srgbClr val="000000"/>
                          </a:solidFill>
                          <a:latin typeface="Calibri"/>
                        </a:rPr>
                        <a:t>AICc</a:t>
                      </a:r>
                      <a:endParaRPr lang="en-US" sz="2000" b="0" i="0" u="none" strike="noStrike" dirty="0">
                        <a:solidFill>
                          <a:srgbClr val="000000"/>
                        </a:solidFill>
                        <a:latin typeface="Calibri"/>
                      </a:endParaRPr>
                    </a:p>
                  </a:txBody>
                  <a:tcPr marL="8759" marR="8759" marT="8759" marB="0" anchor="b">
                    <a:lnL>
                      <a:noFill/>
                    </a:lnL>
                    <a:lnR>
                      <a:noFill/>
                    </a:lnR>
                    <a:lnT>
                      <a:noFill/>
                    </a:lnT>
                    <a:lnB>
                      <a:noFill/>
                    </a:lnB>
                  </a:tcPr>
                </a:tc>
              </a:tr>
              <a:tr h="131487">
                <a:tc>
                  <a:txBody>
                    <a:bodyPr/>
                    <a:lstStyle/>
                    <a:p>
                      <a:pPr algn="l" fontAlgn="b"/>
                      <a:endParaRPr lang="en-US" sz="800" b="0" i="0" u="none" strike="noStrike" dirty="0">
                        <a:solidFill>
                          <a:srgbClr val="000000"/>
                        </a:solidFill>
                        <a:latin typeface="Calibri"/>
                      </a:endParaRPr>
                    </a:p>
                  </a:txBody>
                  <a:tcPr marL="8759" marR="8759" marT="8759" marB="0" anchor="b">
                    <a:lnL>
                      <a:noFill/>
                    </a:lnL>
                    <a:lnR>
                      <a:noFill/>
                    </a:lnR>
                    <a:lnT>
                      <a:noFill/>
                    </a:lnT>
                    <a:lnB>
                      <a:noFill/>
                    </a:lnB>
                  </a:tcPr>
                </a:tc>
                <a:tc>
                  <a:txBody>
                    <a:bodyPr/>
                    <a:lstStyle/>
                    <a:p>
                      <a:pPr algn="l" fontAlgn="b"/>
                      <a:endParaRPr lang="en-US" sz="2000" b="0" i="0" u="none" strike="noStrike">
                        <a:solidFill>
                          <a:srgbClr val="000000"/>
                        </a:solidFill>
                        <a:latin typeface="Calibri"/>
                      </a:endParaRPr>
                    </a:p>
                  </a:txBody>
                  <a:tcPr marL="8759" marR="8759" marT="8759" marB="0" anchor="b">
                    <a:lnL>
                      <a:noFill/>
                    </a:lnL>
                    <a:lnR>
                      <a:noFill/>
                    </a:lnR>
                    <a:lnT>
                      <a:noFill/>
                    </a:lnT>
                    <a:lnB>
                      <a:noFill/>
                    </a:lnB>
                  </a:tcPr>
                </a:tc>
                <a:tc>
                  <a:txBody>
                    <a:bodyPr/>
                    <a:lstStyle/>
                    <a:p>
                      <a:pPr algn="r" fontAlgn="b"/>
                      <a:endParaRPr lang="en-US" sz="2000" b="0" i="0" u="none" strike="noStrike">
                        <a:solidFill>
                          <a:srgbClr val="000000"/>
                        </a:solidFill>
                        <a:latin typeface="Calibri"/>
                      </a:endParaRPr>
                    </a:p>
                  </a:txBody>
                  <a:tcPr marL="8759" marR="8759" marT="8759" marB="0" anchor="b">
                    <a:lnL>
                      <a:noFill/>
                    </a:lnL>
                    <a:lnR>
                      <a:noFill/>
                    </a:lnR>
                    <a:lnT>
                      <a:noFill/>
                    </a:lnT>
                    <a:lnB>
                      <a:noFill/>
                    </a:lnB>
                  </a:tcPr>
                </a:tc>
                <a:tc>
                  <a:txBody>
                    <a:bodyPr/>
                    <a:lstStyle/>
                    <a:p>
                      <a:pPr algn="r" fontAlgn="b"/>
                      <a:endParaRPr lang="en-US" sz="2000" b="0" i="0" u="none" strike="noStrike" dirty="0">
                        <a:solidFill>
                          <a:srgbClr val="000000"/>
                        </a:solidFill>
                        <a:latin typeface="Calibri"/>
                      </a:endParaRPr>
                    </a:p>
                  </a:txBody>
                  <a:tcPr marL="8759" marR="8759" marT="8759" marB="0" anchor="b">
                    <a:lnL>
                      <a:noFill/>
                    </a:lnL>
                    <a:lnR>
                      <a:noFill/>
                    </a:lnR>
                    <a:lnT>
                      <a:noFill/>
                    </a:lnT>
                    <a:lnB>
                      <a:noFill/>
                    </a:lnB>
                  </a:tcPr>
                </a:tc>
              </a:tr>
              <a:tr h="333923">
                <a:tc>
                  <a:txBody>
                    <a:bodyPr/>
                    <a:lstStyle/>
                    <a:p>
                      <a:pPr algn="l" fontAlgn="b"/>
                      <a:r>
                        <a:rPr lang="en-US" sz="2000" b="0" i="0" u="none" strike="noStrike" dirty="0">
                          <a:solidFill>
                            <a:srgbClr val="000000"/>
                          </a:solidFill>
                          <a:latin typeface="Calibri"/>
                        </a:rPr>
                        <a:t>pond(t)</a:t>
                      </a:r>
                    </a:p>
                  </a:txBody>
                  <a:tcPr marL="8759" marR="8759" marT="8759" marB="0" anchor="b">
                    <a:lnL>
                      <a:noFill/>
                    </a:lnL>
                    <a:lnR>
                      <a:noFill/>
                    </a:lnR>
                    <a:lnT>
                      <a:noFill/>
                    </a:lnT>
                    <a:lnB>
                      <a:noFill/>
                    </a:lnB>
                  </a:tcPr>
                </a:tc>
                <a:tc>
                  <a:txBody>
                    <a:bodyPr/>
                    <a:lstStyle/>
                    <a:p>
                      <a:pPr algn="l" fontAlgn="b"/>
                      <a:r>
                        <a:rPr lang="en-US" sz="2000" b="0" i="0" u="none" strike="noStrike">
                          <a:solidFill>
                            <a:srgbClr val="000000"/>
                          </a:solidFill>
                          <a:latin typeface="Calibri"/>
                        </a:rPr>
                        <a:t>none</a:t>
                      </a:r>
                    </a:p>
                  </a:txBody>
                  <a:tcPr marL="8759" marR="8759" marT="8759" marB="0" anchor="b">
                    <a:lnL>
                      <a:noFill/>
                    </a:lnL>
                    <a:lnR>
                      <a:noFill/>
                    </a:lnR>
                    <a:lnT>
                      <a:noFill/>
                    </a:lnT>
                    <a:lnB>
                      <a:noFill/>
                    </a:lnB>
                  </a:tcPr>
                </a:tc>
                <a:tc>
                  <a:txBody>
                    <a:bodyPr/>
                    <a:lstStyle/>
                    <a:p>
                      <a:pPr algn="r" fontAlgn="b"/>
                      <a:r>
                        <a:rPr lang="en-US" sz="2000" b="0" i="0" u="none" strike="noStrike">
                          <a:solidFill>
                            <a:srgbClr val="000000"/>
                          </a:solidFill>
                          <a:latin typeface="Calibri"/>
                        </a:rPr>
                        <a:t>1186.64</a:t>
                      </a:r>
                    </a:p>
                  </a:txBody>
                  <a:tcPr marL="8759" marR="8759" marT="8759" marB="0" anchor="b">
                    <a:lnL>
                      <a:noFill/>
                    </a:lnL>
                    <a:lnR>
                      <a:noFill/>
                    </a:lnR>
                    <a:lnT>
                      <a:noFill/>
                    </a:lnT>
                    <a:lnB>
                      <a:noFill/>
                    </a:lnB>
                  </a:tcPr>
                </a:tc>
                <a:tc>
                  <a:txBody>
                    <a:bodyPr/>
                    <a:lstStyle/>
                    <a:p>
                      <a:pPr algn="r" fontAlgn="b"/>
                      <a:r>
                        <a:rPr lang="en-US" sz="2000" b="0" i="0" u="none" strike="noStrike">
                          <a:solidFill>
                            <a:srgbClr val="000000"/>
                          </a:solidFill>
                          <a:latin typeface="Calibri"/>
                        </a:rPr>
                        <a:t>1186.64</a:t>
                      </a:r>
                    </a:p>
                  </a:txBody>
                  <a:tcPr marL="8759" marR="8759" marT="8759" marB="0" anchor="b">
                    <a:lnL>
                      <a:noFill/>
                    </a:lnL>
                    <a:lnR>
                      <a:noFill/>
                    </a:lnR>
                    <a:lnT>
                      <a:noFill/>
                    </a:lnT>
                    <a:lnB>
                      <a:noFill/>
                    </a:lnB>
                  </a:tcPr>
                </a:tc>
              </a:tr>
              <a:tr h="333923">
                <a:tc>
                  <a:txBody>
                    <a:bodyPr/>
                    <a:lstStyle/>
                    <a:p>
                      <a:pPr algn="l" fontAlgn="b"/>
                      <a:endParaRPr lang="en-US" sz="2000" b="0" i="0" u="none" strike="noStrike" dirty="0">
                        <a:solidFill>
                          <a:srgbClr val="000000"/>
                        </a:solidFill>
                        <a:latin typeface="Calibri"/>
                      </a:endParaRPr>
                    </a:p>
                  </a:txBody>
                  <a:tcPr marL="8759" marR="8759" marT="8759" marB="0" anchor="b">
                    <a:lnL>
                      <a:noFill/>
                    </a:lnL>
                    <a:lnR>
                      <a:noFill/>
                    </a:lnR>
                    <a:lnT>
                      <a:noFill/>
                    </a:lnT>
                    <a:lnB>
                      <a:noFill/>
                    </a:lnB>
                  </a:tcPr>
                </a:tc>
                <a:tc>
                  <a:txBody>
                    <a:bodyPr/>
                    <a:lstStyle/>
                    <a:p>
                      <a:pPr algn="l" fontAlgn="b"/>
                      <a:r>
                        <a:rPr lang="en-US" sz="2000" b="0" i="0" u="none" strike="noStrike">
                          <a:solidFill>
                            <a:srgbClr val="000000"/>
                          </a:solidFill>
                          <a:latin typeface="Calibri"/>
                        </a:rPr>
                        <a:t>in both</a:t>
                      </a:r>
                    </a:p>
                  </a:txBody>
                  <a:tcPr marL="8759" marR="8759" marT="8759" marB="0" anchor="b">
                    <a:lnL>
                      <a:noFill/>
                    </a:lnL>
                    <a:lnR>
                      <a:noFill/>
                    </a:lnR>
                    <a:lnT>
                      <a:noFill/>
                    </a:lnT>
                    <a:lnB>
                      <a:noFill/>
                    </a:lnB>
                  </a:tcPr>
                </a:tc>
                <a:tc>
                  <a:txBody>
                    <a:bodyPr/>
                    <a:lstStyle/>
                    <a:p>
                      <a:pPr algn="r" fontAlgn="b"/>
                      <a:r>
                        <a:rPr lang="en-US" sz="2000" b="0" i="0" u="none" strike="noStrike">
                          <a:solidFill>
                            <a:srgbClr val="000000"/>
                          </a:solidFill>
                          <a:latin typeface="Calibri"/>
                        </a:rPr>
                        <a:t>940.32</a:t>
                      </a:r>
                    </a:p>
                  </a:txBody>
                  <a:tcPr marL="8759" marR="8759" marT="8759" marB="0" anchor="b">
                    <a:lnL>
                      <a:noFill/>
                    </a:lnL>
                    <a:lnR>
                      <a:noFill/>
                    </a:lnR>
                    <a:lnT>
                      <a:noFill/>
                    </a:lnT>
                    <a:lnB>
                      <a:noFill/>
                    </a:lnB>
                  </a:tcPr>
                </a:tc>
                <a:tc>
                  <a:txBody>
                    <a:bodyPr/>
                    <a:lstStyle/>
                    <a:p>
                      <a:pPr algn="r" fontAlgn="b"/>
                      <a:r>
                        <a:rPr lang="en-US" sz="2000" b="0" i="0" u="none" strike="noStrike">
                          <a:solidFill>
                            <a:srgbClr val="000000"/>
                          </a:solidFill>
                          <a:latin typeface="Calibri"/>
                        </a:rPr>
                        <a:t>940.32</a:t>
                      </a:r>
                    </a:p>
                  </a:txBody>
                  <a:tcPr marL="8759" marR="8759" marT="8759" marB="0" anchor="b">
                    <a:lnL>
                      <a:noFill/>
                    </a:lnL>
                    <a:lnR>
                      <a:noFill/>
                    </a:lnR>
                    <a:lnT>
                      <a:noFill/>
                    </a:lnT>
                    <a:lnB>
                      <a:noFill/>
                    </a:lnB>
                  </a:tcPr>
                </a:tc>
              </a:tr>
              <a:tr h="323190">
                <a:tc>
                  <a:txBody>
                    <a:bodyPr/>
                    <a:lstStyle/>
                    <a:p>
                      <a:pPr algn="l" fontAlgn="b"/>
                      <a:endParaRPr lang="en-US" sz="2000" b="0" i="0" u="none" strike="noStrike">
                        <a:solidFill>
                          <a:srgbClr val="000000"/>
                        </a:solidFill>
                        <a:latin typeface="Calibri"/>
                      </a:endParaRPr>
                    </a:p>
                  </a:txBody>
                  <a:tcPr marL="8759" marR="8759" marT="8759" marB="0" anchor="b">
                    <a:lnL>
                      <a:noFill/>
                    </a:lnL>
                    <a:lnR>
                      <a:noFill/>
                    </a:lnR>
                    <a:lnT>
                      <a:noFill/>
                    </a:lnT>
                    <a:lnB>
                      <a:noFill/>
                    </a:lnB>
                  </a:tcPr>
                </a:tc>
                <a:tc>
                  <a:txBody>
                    <a:bodyPr/>
                    <a:lstStyle/>
                    <a:p>
                      <a:pPr algn="l" fontAlgn="b"/>
                      <a:endParaRPr lang="en-US" sz="2000" b="0" i="0" u="none" strike="noStrike">
                        <a:solidFill>
                          <a:srgbClr val="000000"/>
                        </a:solidFill>
                        <a:latin typeface="Calibri"/>
                      </a:endParaRPr>
                    </a:p>
                  </a:txBody>
                  <a:tcPr marL="8759" marR="8759" marT="8759" marB="0" anchor="b">
                    <a:lnL>
                      <a:noFill/>
                    </a:lnL>
                    <a:lnR>
                      <a:noFill/>
                    </a:lnR>
                    <a:lnT>
                      <a:noFill/>
                    </a:lnT>
                    <a:lnB>
                      <a:noFill/>
                    </a:lnB>
                  </a:tcPr>
                </a:tc>
                <a:tc>
                  <a:txBody>
                    <a:bodyPr/>
                    <a:lstStyle/>
                    <a:p>
                      <a:pPr algn="l" fontAlgn="b"/>
                      <a:endParaRPr lang="en-US" sz="2000" b="0" i="0" u="none" strike="noStrike">
                        <a:solidFill>
                          <a:srgbClr val="000000"/>
                        </a:solidFill>
                        <a:latin typeface="Calibri"/>
                      </a:endParaRPr>
                    </a:p>
                  </a:txBody>
                  <a:tcPr marL="8759" marR="8759" marT="8759" marB="0" anchor="b">
                    <a:lnL>
                      <a:noFill/>
                    </a:lnL>
                    <a:lnR>
                      <a:noFill/>
                    </a:lnR>
                    <a:lnT>
                      <a:noFill/>
                    </a:lnT>
                    <a:lnB>
                      <a:noFill/>
                    </a:lnB>
                  </a:tcPr>
                </a:tc>
                <a:tc>
                  <a:txBody>
                    <a:bodyPr/>
                    <a:lstStyle/>
                    <a:p>
                      <a:pPr algn="l" fontAlgn="b"/>
                      <a:endParaRPr lang="en-US" sz="2000" b="0" i="0" u="none" strike="noStrike">
                        <a:solidFill>
                          <a:srgbClr val="000000"/>
                        </a:solidFill>
                        <a:latin typeface="Calibri"/>
                      </a:endParaRPr>
                    </a:p>
                  </a:txBody>
                  <a:tcPr marL="8759" marR="8759" marT="8759" marB="0" anchor="b">
                    <a:lnL>
                      <a:noFill/>
                    </a:lnL>
                    <a:lnR>
                      <a:noFill/>
                    </a:lnR>
                    <a:lnT>
                      <a:noFill/>
                    </a:lnT>
                    <a:lnB>
                      <a:noFill/>
                    </a:lnB>
                  </a:tcPr>
                </a:tc>
              </a:tr>
              <a:tr h="333923">
                <a:tc>
                  <a:txBody>
                    <a:bodyPr/>
                    <a:lstStyle/>
                    <a:p>
                      <a:pPr algn="l" fontAlgn="b"/>
                      <a:r>
                        <a:rPr lang="en-US" sz="2000" b="0" i="0" u="none" strike="noStrike" dirty="0">
                          <a:solidFill>
                            <a:srgbClr val="000000"/>
                          </a:solidFill>
                          <a:latin typeface="Calibri"/>
                        </a:rPr>
                        <a:t>pond(t), climate (annual)</a:t>
                      </a:r>
                    </a:p>
                  </a:txBody>
                  <a:tcPr marL="8759" marR="8759" marT="8759" marB="0" anchor="b">
                    <a:lnL>
                      <a:noFill/>
                    </a:lnL>
                    <a:lnR>
                      <a:noFill/>
                    </a:lnR>
                    <a:lnT>
                      <a:noFill/>
                    </a:lnT>
                    <a:lnB>
                      <a:noFill/>
                    </a:lnB>
                  </a:tcPr>
                </a:tc>
                <a:tc>
                  <a:txBody>
                    <a:bodyPr/>
                    <a:lstStyle/>
                    <a:p>
                      <a:pPr algn="l" fontAlgn="b"/>
                      <a:r>
                        <a:rPr lang="en-US" sz="2000" b="0" i="0" u="none" strike="noStrike">
                          <a:solidFill>
                            <a:srgbClr val="000000"/>
                          </a:solidFill>
                          <a:latin typeface="Calibri"/>
                        </a:rPr>
                        <a:t>none</a:t>
                      </a:r>
                    </a:p>
                  </a:txBody>
                  <a:tcPr marL="8759" marR="8759" marT="8759" marB="0" anchor="b">
                    <a:lnL>
                      <a:noFill/>
                    </a:lnL>
                    <a:lnR>
                      <a:noFill/>
                    </a:lnR>
                    <a:lnT>
                      <a:noFill/>
                    </a:lnT>
                    <a:lnB>
                      <a:noFill/>
                    </a:lnB>
                  </a:tcPr>
                </a:tc>
                <a:tc>
                  <a:txBody>
                    <a:bodyPr/>
                    <a:lstStyle/>
                    <a:p>
                      <a:pPr algn="r" fontAlgn="b"/>
                      <a:r>
                        <a:rPr lang="en-US" sz="2000" b="0" i="0" u="none" strike="noStrike">
                          <a:solidFill>
                            <a:srgbClr val="000000"/>
                          </a:solidFill>
                          <a:latin typeface="Calibri"/>
                        </a:rPr>
                        <a:t>978.94</a:t>
                      </a:r>
                    </a:p>
                  </a:txBody>
                  <a:tcPr marL="8759" marR="8759" marT="8759" marB="0" anchor="b">
                    <a:lnL>
                      <a:noFill/>
                    </a:lnL>
                    <a:lnR>
                      <a:noFill/>
                    </a:lnR>
                    <a:lnT>
                      <a:noFill/>
                    </a:lnT>
                    <a:lnB>
                      <a:noFill/>
                    </a:lnB>
                  </a:tcPr>
                </a:tc>
                <a:tc>
                  <a:txBody>
                    <a:bodyPr/>
                    <a:lstStyle/>
                    <a:p>
                      <a:pPr algn="r" fontAlgn="b"/>
                      <a:r>
                        <a:rPr lang="en-US" sz="2000" b="0" i="0" u="none" strike="noStrike">
                          <a:solidFill>
                            <a:srgbClr val="000000"/>
                          </a:solidFill>
                          <a:latin typeface="Calibri"/>
                        </a:rPr>
                        <a:t>978.94</a:t>
                      </a:r>
                    </a:p>
                  </a:txBody>
                  <a:tcPr marL="8759" marR="8759" marT="8759" marB="0" anchor="b">
                    <a:lnL>
                      <a:noFill/>
                    </a:lnL>
                    <a:lnR>
                      <a:noFill/>
                    </a:lnR>
                    <a:lnT>
                      <a:noFill/>
                    </a:lnT>
                    <a:lnB>
                      <a:noFill/>
                    </a:lnB>
                  </a:tcPr>
                </a:tc>
              </a:tr>
              <a:tr h="333923">
                <a:tc>
                  <a:txBody>
                    <a:bodyPr/>
                    <a:lstStyle/>
                    <a:p>
                      <a:pPr algn="l" fontAlgn="b"/>
                      <a:endParaRPr lang="en-US" sz="2000" b="0" i="0" u="none" strike="noStrike" dirty="0">
                        <a:solidFill>
                          <a:srgbClr val="000000"/>
                        </a:solidFill>
                        <a:latin typeface="Calibri"/>
                      </a:endParaRPr>
                    </a:p>
                  </a:txBody>
                  <a:tcPr marL="8759" marR="8759" marT="8759" marB="0" anchor="b">
                    <a:lnL>
                      <a:noFill/>
                    </a:lnL>
                    <a:lnR>
                      <a:noFill/>
                    </a:lnR>
                    <a:lnT>
                      <a:noFill/>
                    </a:lnT>
                    <a:lnB>
                      <a:noFill/>
                    </a:lnB>
                  </a:tcPr>
                </a:tc>
                <a:tc>
                  <a:txBody>
                    <a:bodyPr/>
                    <a:lstStyle/>
                    <a:p>
                      <a:pPr algn="l" fontAlgn="b"/>
                      <a:r>
                        <a:rPr lang="en-US" sz="2000" b="0" i="0" u="none" strike="noStrike">
                          <a:solidFill>
                            <a:srgbClr val="000000"/>
                          </a:solidFill>
                          <a:latin typeface="Calibri"/>
                        </a:rPr>
                        <a:t>in both</a:t>
                      </a:r>
                    </a:p>
                  </a:txBody>
                  <a:tcPr marL="8759" marR="8759" marT="8759" marB="0" anchor="b">
                    <a:lnL>
                      <a:noFill/>
                    </a:lnL>
                    <a:lnR>
                      <a:noFill/>
                    </a:lnR>
                    <a:lnT>
                      <a:noFill/>
                    </a:lnT>
                    <a:lnB>
                      <a:noFill/>
                    </a:lnB>
                  </a:tcPr>
                </a:tc>
                <a:tc>
                  <a:txBody>
                    <a:bodyPr/>
                    <a:lstStyle/>
                    <a:p>
                      <a:pPr algn="r" fontAlgn="b"/>
                      <a:r>
                        <a:rPr lang="en-US" sz="2000" b="0" i="0" u="none" strike="noStrike">
                          <a:solidFill>
                            <a:srgbClr val="000000"/>
                          </a:solidFill>
                          <a:latin typeface="Calibri"/>
                        </a:rPr>
                        <a:t>809.58</a:t>
                      </a:r>
                    </a:p>
                  </a:txBody>
                  <a:tcPr marL="8759" marR="8759" marT="8759" marB="0" anchor="b">
                    <a:lnL>
                      <a:noFill/>
                    </a:lnL>
                    <a:lnR>
                      <a:noFill/>
                    </a:lnR>
                    <a:lnT>
                      <a:noFill/>
                    </a:lnT>
                    <a:lnB>
                      <a:noFill/>
                    </a:lnB>
                  </a:tcPr>
                </a:tc>
                <a:tc>
                  <a:txBody>
                    <a:bodyPr/>
                    <a:lstStyle/>
                    <a:p>
                      <a:pPr algn="r" fontAlgn="b"/>
                      <a:r>
                        <a:rPr lang="en-US" sz="2000" b="0" i="0" u="none" strike="noStrike">
                          <a:solidFill>
                            <a:srgbClr val="000000"/>
                          </a:solidFill>
                          <a:latin typeface="Calibri"/>
                        </a:rPr>
                        <a:t>809.58</a:t>
                      </a:r>
                    </a:p>
                  </a:txBody>
                  <a:tcPr marL="8759" marR="8759" marT="8759" marB="0" anchor="b">
                    <a:lnL>
                      <a:noFill/>
                    </a:lnL>
                    <a:lnR>
                      <a:noFill/>
                    </a:lnR>
                    <a:lnT>
                      <a:noFill/>
                    </a:lnT>
                    <a:lnB>
                      <a:noFill/>
                    </a:lnB>
                  </a:tcPr>
                </a:tc>
              </a:tr>
              <a:tr h="323190">
                <a:tc>
                  <a:txBody>
                    <a:bodyPr/>
                    <a:lstStyle/>
                    <a:p>
                      <a:pPr algn="l" fontAlgn="b"/>
                      <a:endParaRPr lang="en-US" sz="2000" b="0" i="0" u="none" strike="noStrike">
                        <a:solidFill>
                          <a:srgbClr val="000000"/>
                        </a:solidFill>
                        <a:latin typeface="Calibri"/>
                      </a:endParaRPr>
                    </a:p>
                  </a:txBody>
                  <a:tcPr marL="8759" marR="8759" marT="8759" marB="0" anchor="b">
                    <a:lnL>
                      <a:noFill/>
                    </a:lnL>
                    <a:lnR>
                      <a:noFill/>
                    </a:lnR>
                    <a:lnT>
                      <a:noFill/>
                    </a:lnT>
                    <a:lnB>
                      <a:noFill/>
                    </a:lnB>
                  </a:tcPr>
                </a:tc>
                <a:tc>
                  <a:txBody>
                    <a:bodyPr/>
                    <a:lstStyle/>
                    <a:p>
                      <a:pPr algn="l" fontAlgn="b"/>
                      <a:endParaRPr lang="en-US" sz="2000" b="0" i="0" u="none" strike="noStrike">
                        <a:solidFill>
                          <a:srgbClr val="000000"/>
                        </a:solidFill>
                        <a:latin typeface="Calibri"/>
                      </a:endParaRPr>
                    </a:p>
                  </a:txBody>
                  <a:tcPr marL="8759" marR="8759" marT="8759" marB="0" anchor="b">
                    <a:lnL>
                      <a:noFill/>
                    </a:lnL>
                    <a:lnR>
                      <a:noFill/>
                    </a:lnR>
                    <a:lnT>
                      <a:noFill/>
                    </a:lnT>
                    <a:lnB>
                      <a:noFill/>
                    </a:lnB>
                  </a:tcPr>
                </a:tc>
                <a:tc>
                  <a:txBody>
                    <a:bodyPr/>
                    <a:lstStyle/>
                    <a:p>
                      <a:pPr algn="l" fontAlgn="b"/>
                      <a:endParaRPr lang="en-US" sz="2000" b="0" i="0" u="none" strike="noStrike">
                        <a:solidFill>
                          <a:srgbClr val="000000"/>
                        </a:solidFill>
                        <a:latin typeface="Calibri"/>
                      </a:endParaRPr>
                    </a:p>
                  </a:txBody>
                  <a:tcPr marL="8759" marR="8759" marT="8759" marB="0" anchor="b">
                    <a:lnL>
                      <a:noFill/>
                    </a:lnL>
                    <a:lnR>
                      <a:noFill/>
                    </a:lnR>
                    <a:lnT>
                      <a:noFill/>
                    </a:lnT>
                    <a:lnB>
                      <a:noFill/>
                    </a:lnB>
                  </a:tcPr>
                </a:tc>
                <a:tc>
                  <a:txBody>
                    <a:bodyPr/>
                    <a:lstStyle/>
                    <a:p>
                      <a:pPr algn="l" fontAlgn="b"/>
                      <a:endParaRPr lang="en-US" sz="2000" b="0" i="0" u="none" strike="noStrike">
                        <a:solidFill>
                          <a:srgbClr val="000000"/>
                        </a:solidFill>
                        <a:latin typeface="Calibri"/>
                      </a:endParaRPr>
                    </a:p>
                  </a:txBody>
                  <a:tcPr marL="8759" marR="8759" marT="8759" marB="0" anchor="b">
                    <a:lnL>
                      <a:noFill/>
                    </a:lnL>
                    <a:lnR>
                      <a:noFill/>
                    </a:lnR>
                    <a:lnT>
                      <a:noFill/>
                    </a:lnT>
                    <a:lnB>
                      <a:noFill/>
                    </a:lnB>
                  </a:tcPr>
                </a:tc>
              </a:tr>
              <a:tr h="333923">
                <a:tc>
                  <a:txBody>
                    <a:bodyPr/>
                    <a:lstStyle/>
                    <a:p>
                      <a:pPr algn="l" fontAlgn="b"/>
                      <a:r>
                        <a:rPr lang="en-US" sz="2000" b="0" i="0" u="none" strike="noStrike" dirty="0">
                          <a:solidFill>
                            <a:srgbClr val="000000"/>
                          </a:solidFill>
                          <a:latin typeface="Calibri"/>
                        </a:rPr>
                        <a:t>pond(t), climate (Apr-May)</a:t>
                      </a:r>
                    </a:p>
                  </a:txBody>
                  <a:tcPr marL="8759" marR="8759" marT="8759" marB="0" anchor="b">
                    <a:lnL>
                      <a:noFill/>
                    </a:lnL>
                    <a:lnR>
                      <a:noFill/>
                    </a:lnR>
                    <a:lnT>
                      <a:noFill/>
                    </a:lnT>
                    <a:lnB>
                      <a:noFill/>
                    </a:lnB>
                  </a:tcPr>
                </a:tc>
                <a:tc>
                  <a:txBody>
                    <a:bodyPr/>
                    <a:lstStyle/>
                    <a:p>
                      <a:pPr algn="l" fontAlgn="b"/>
                      <a:r>
                        <a:rPr lang="en-US" sz="2000" b="0" i="0" u="none" strike="noStrike">
                          <a:solidFill>
                            <a:srgbClr val="000000"/>
                          </a:solidFill>
                          <a:latin typeface="Calibri"/>
                        </a:rPr>
                        <a:t>none</a:t>
                      </a:r>
                    </a:p>
                  </a:txBody>
                  <a:tcPr marL="8759" marR="8759" marT="8759" marB="0" anchor="b">
                    <a:lnL>
                      <a:noFill/>
                    </a:lnL>
                    <a:lnR>
                      <a:noFill/>
                    </a:lnR>
                    <a:lnT>
                      <a:noFill/>
                    </a:lnT>
                    <a:lnB>
                      <a:noFill/>
                    </a:lnB>
                  </a:tcPr>
                </a:tc>
                <a:tc>
                  <a:txBody>
                    <a:bodyPr/>
                    <a:lstStyle/>
                    <a:p>
                      <a:pPr algn="r" fontAlgn="b"/>
                      <a:r>
                        <a:rPr lang="en-US" sz="2000" b="0" i="0" u="none" strike="noStrike">
                          <a:solidFill>
                            <a:srgbClr val="000000"/>
                          </a:solidFill>
                          <a:latin typeface="Calibri"/>
                        </a:rPr>
                        <a:t>1165.05</a:t>
                      </a:r>
                    </a:p>
                  </a:txBody>
                  <a:tcPr marL="8759" marR="8759" marT="8759" marB="0" anchor="b">
                    <a:lnL>
                      <a:noFill/>
                    </a:lnL>
                    <a:lnR>
                      <a:noFill/>
                    </a:lnR>
                    <a:lnT>
                      <a:noFill/>
                    </a:lnT>
                    <a:lnB>
                      <a:noFill/>
                    </a:lnB>
                  </a:tcPr>
                </a:tc>
                <a:tc>
                  <a:txBody>
                    <a:bodyPr/>
                    <a:lstStyle/>
                    <a:p>
                      <a:pPr algn="r" fontAlgn="b"/>
                      <a:r>
                        <a:rPr lang="en-US" sz="2000" b="0" i="0" u="none" strike="noStrike">
                          <a:solidFill>
                            <a:srgbClr val="000000"/>
                          </a:solidFill>
                          <a:latin typeface="Calibri"/>
                        </a:rPr>
                        <a:t>1165.05</a:t>
                      </a:r>
                    </a:p>
                  </a:txBody>
                  <a:tcPr marL="8759" marR="8759" marT="8759" marB="0" anchor="b">
                    <a:lnL>
                      <a:noFill/>
                    </a:lnL>
                    <a:lnR>
                      <a:noFill/>
                    </a:lnR>
                    <a:lnT>
                      <a:noFill/>
                    </a:lnT>
                    <a:lnB>
                      <a:noFill/>
                    </a:lnB>
                  </a:tcPr>
                </a:tc>
              </a:tr>
              <a:tr h="333923">
                <a:tc>
                  <a:txBody>
                    <a:bodyPr/>
                    <a:lstStyle/>
                    <a:p>
                      <a:pPr algn="l" fontAlgn="b"/>
                      <a:endParaRPr lang="en-US" sz="2000" b="0" i="0" u="none" strike="noStrike" dirty="0">
                        <a:solidFill>
                          <a:srgbClr val="000000"/>
                        </a:solidFill>
                        <a:latin typeface="Calibri"/>
                      </a:endParaRPr>
                    </a:p>
                  </a:txBody>
                  <a:tcPr marL="8759" marR="8759" marT="8759" marB="0" anchor="b">
                    <a:lnL>
                      <a:noFill/>
                    </a:lnL>
                    <a:lnR>
                      <a:noFill/>
                    </a:lnR>
                    <a:lnT>
                      <a:noFill/>
                    </a:lnT>
                    <a:lnB>
                      <a:noFill/>
                    </a:lnB>
                  </a:tcPr>
                </a:tc>
                <a:tc>
                  <a:txBody>
                    <a:bodyPr/>
                    <a:lstStyle/>
                    <a:p>
                      <a:pPr algn="l" fontAlgn="b"/>
                      <a:r>
                        <a:rPr lang="en-US" sz="2000" b="0" i="0" u="none" strike="noStrike">
                          <a:solidFill>
                            <a:srgbClr val="000000"/>
                          </a:solidFill>
                          <a:latin typeface="Calibri"/>
                        </a:rPr>
                        <a:t>in both</a:t>
                      </a:r>
                    </a:p>
                  </a:txBody>
                  <a:tcPr marL="8759" marR="8759" marT="8759" marB="0" anchor="b">
                    <a:lnL>
                      <a:noFill/>
                    </a:lnL>
                    <a:lnR>
                      <a:noFill/>
                    </a:lnR>
                    <a:lnT>
                      <a:noFill/>
                    </a:lnT>
                    <a:lnB>
                      <a:noFill/>
                    </a:lnB>
                  </a:tcPr>
                </a:tc>
                <a:tc>
                  <a:txBody>
                    <a:bodyPr/>
                    <a:lstStyle/>
                    <a:p>
                      <a:pPr algn="r" fontAlgn="b"/>
                      <a:r>
                        <a:rPr lang="en-US" sz="2000" b="0" i="0" u="none" strike="noStrike">
                          <a:solidFill>
                            <a:srgbClr val="000000"/>
                          </a:solidFill>
                          <a:latin typeface="Calibri"/>
                        </a:rPr>
                        <a:t>926.05</a:t>
                      </a:r>
                    </a:p>
                  </a:txBody>
                  <a:tcPr marL="8759" marR="8759" marT="8759" marB="0" anchor="b">
                    <a:lnL>
                      <a:noFill/>
                    </a:lnL>
                    <a:lnR>
                      <a:noFill/>
                    </a:lnR>
                    <a:lnT>
                      <a:noFill/>
                    </a:lnT>
                    <a:lnB>
                      <a:noFill/>
                    </a:lnB>
                  </a:tcPr>
                </a:tc>
                <a:tc>
                  <a:txBody>
                    <a:bodyPr/>
                    <a:lstStyle/>
                    <a:p>
                      <a:pPr algn="r" fontAlgn="b"/>
                      <a:r>
                        <a:rPr lang="en-US" sz="2000" b="0" i="0" u="none" strike="noStrike">
                          <a:solidFill>
                            <a:srgbClr val="000000"/>
                          </a:solidFill>
                          <a:latin typeface="Calibri"/>
                        </a:rPr>
                        <a:t>926.05</a:t>
                      </a:r>
                    </a:p>
                  </a:txBody>
                  <a:tcPr marL="8759" marR="8759" marT="8759" marB="0" anchor="b">
                    <a:lnL>
                      <a:noFill/>
                    </a:lnL>
                    <a:lnR>
                      <a:noFill/>
                    </a:lnR>
                    <a:lnT>
                      <a:noFill/>
                    </a:lnT>
                    <a:lnB>
                      <a:noFill/>
                    </a:lnB>
                  </a:tcPr>
                </a:tc>
              </a:tr>
              <a:tr h="323190">
                <a:tc>
                  <a:txBody>
                    <a:bodyPr/>
                    <a:lstStyle/>
                    <a:p>
                      <a:pPr algn="l" fontAlgn="b"/>
                      <a:endParaRPr lang="en-US" sz="2000" b="0" i="0" u="none" strike="noStrike">
                        <a:solidFill>
                          <a:srgbClr val="000000"/>
                        </a:solidFill>
                        <a:latin typeface="Calibri"/>
                      </a:endParaRPr>
                    </a:p>
                  </a:txBody>
                  <a:tcPr marL="8759" marR="8759" marT="8759" marB="0" anchor="b">
                    <a:lnL>
                      <a:noFill/>
                    </a:lnL>
                    <a:lnR>
                      <a:noFill/>
                    </a:lnR>
                    <a:lnT>
                      <a:noFill/>
                    </a:lnT>
                    <a:lnB>
                      <a:noFill/>
                    </a:lnB>
                  </a:tcPr>
                </a:tc>
                <a:tc>
                  <a:txBody>
                    <a:bodyPr/>
                    <a:lstStyle/>
                    <a:p>
                      <a:pPr algn="l" fontAlgn="b"/>
                      <a:endParaRPr lang="en-US" sz="2000" b="0" i="0" u="none" strike="noStrike" dirty="0">
                        <a:solidFill>
                          <a:srgbClr val="000000"/>
                        </a:solidFill>
                        <a:latin typeface="Calibri"/>
                      </a:endParaRPr>
                    </a:p>
                  </a:txBody>
                  <a:tcPr marL="8759" marR="8759" marT="8759" marB="0" anchor="b">
                    <a:lnL>
                      <a:noFill/>
                    </a:lnL>
                    <a:lnR>
                      <a:noFill/>
                    </a:lnR>
                    <a:lnT>
                      <a:noFill/>
                    </a:lnT>
                    <a:lnB>
                      <a:noFill/>
                    </a:lnB>
                  </a:tcPr>
                </a:tc>
                <a:tc>
                  <a:txBody>
                    <a:bodyPr/>
                    <a:lstStyle/>
                    <a:p>
                      <a:pPr algn="l" fontAlgn="b"/>
                      <a:endParaRPr lang="en-US" sz="2000" b="0" i="0" u="none" strike="noStrike">
                        <a:solidFill>
                          <a:srgbClr val="000000"/>
                        </a:solidFill>
                        <a:latin typeface="Calibri"/>
                      </a:endParaRPr>
                    </a:p>
                  </a:txBody>
                  <a:tcPr marL="8759" marR="8759" marT="8759" marB="0" anchor="b">
                    <a:lnL>
                      <a:noFill/>
                    </a:lnL>
                    <a:lnR>
                      <a:noFill/>
                    </a:lnR>
                    <a:lnT>
                      <a:noFill/>
                    </a:lnT>
                    <a:lnB>
                      <a:noFill/>
                    </a:lnB>
                  </a:tcPr>
                </a:tc>
                <a:tc>
                  <a:txBody>
                    <a:bodyPr/>
                    <a:lstStyle/>
                    <a:p>
                      <a:pPr algn="l" fontAlgn="b"/>
                      <a:endParaRPr lang="en-US" sz="2000" b="0" i="0" u="none" strike="noStrike">
                        <a:solidFill>
                          <a:srgbClr val="000000"/>
                        </a:solidFill>
                        <a:latin typeface="Calibri"/>
                      </a:endParaRPr>
                    </a:p>
                  </a:txBody>
                  <a:tcPr marL="8759" marR="8759" marT="8759" marB="0" anchor="b">
                    <a:lnL>
                      <a:noFill/>
                    </a:lnL>
                    <a:lnR>
                      <a:noFill/>
                    </a:lnR>
                    <a:lnT>
                      <a:noFill/>
                    </a:lnT>
                    <a:lnB>
                      <a:noFill/>
                    </a:lnB>
                  </a:tcPr>
                </a:tc>
              </a:tr>
              <a:tr h="634455">
                <a:tc>
                  <a:txBody>
                    <a:bodyPr/>
                    <a:lstStyle/>
                    <a:p>
                      <a:pPr algn="l" fontAlgn="b"/>
                      <a:r>
                        <a:rPr lang="en-US" sz="2000" b="0" i="0" u="none" strike="noStrike">
                          <a:solidFill>
                            <a:srgbClr val="000000"/>
                          </a:solidFill>
                          <a:latin typeface="Calibri"/>
                        </a:rPr>
                        <a:t>pond(t), climate (winter-spring)</a:t>
                      </a:r>
                    </a:p>
                  </a:txBody>
                  <a:tcPr marL="8759" marR="8759" marT="8759" marB="0" anchor="b">
                    <a:lnL>
                      <a:noFill/>
                    </a:lnL>
                    <a:lnR>
                      <a:noFill/>
                    </a:lnR>
                    <a:lnT>
                      <a:noFill/>
                    </a:lnT>
                    <a:lnB>
                      <a:noFill/>
                    </a:lnB>
                  </a:tcPr>
                </a:tc>
                <a:tc>
                  <a:txBody>
                    <a:bodyPr/>
                    <a:lstStyle/>
                    <a:p>
                      <a:pPr algn="l" fontAlgn="b"/>
                      <a:r>
                        <a:rPr lang="en-US" sz="2000" b="0" i="0" u="none" strike="noStrike" dirty="0">
                          <a:solidFill>
                            <a:srgbClr val="000000"/>
                          </a:solidFill>
                          <a:latin typeface="Calibri"/>
                        </a:rPr>
                        <a:t>none</a:t>
                      </a:r>
                    </a:p>
                  </a:txBody>
                  <a:tcPr marL="8759" marR="8759" marT="8759" marB="0" anchor="b">
                    <a:lnL>
                      <a:noFill/>
                    </a:lnL>
                    <a:lnR>
                      <a:noFill/>
                    </a:lnR>
                    <a:lnT>
                      <a:noFill/>
                    </a:lnT>
                    <a:lnB>
                      <a:noFill/>
                    </a:lnB>
                  </a:tcPr>
                </a:tc>
                <a:tc>
                  <a:txBody>
                    <a:bodyPr/>
                    <a:lstStyle/>
                    <a:p>
                      <a:pPr algn="r" fontAlgn="b"/>
                      <a:r>
                        <a:rPr lang="en-US" sz="2000" b="0" i="0" u="none" strike="noStrike" dirty="0">
                          <a:solidFill>
                            <a:srgbClr val="000000"/>
                          </a:solidFill>
                          <a:latin typeface="Calibri"/>
                        </a:rPr>
                        <a:t>1161.60</a:t>
                      </a:r>
                    </a:p>
                  </a:txBody>
                  <a:tcPr marL="8759" marR="8759" marT="8759" marB="0" anchor="b">
                    <a:lnL>
                      <a:noFill/>
                    </a:lnL>
                    <a:lnR>
                      <a:noFill/>
                    </a:lnR>
                    <a:lnT>
                      <a:noFill/>
                    </a:lnT>
                    <a:lnB>
                      <a:noFill/>
                    </a:lnB>
                  </a:tcPr>
                </a:tc>
                <a:tc>
                  <a:txBody>
                    <a:bodyPr/>
                    <a:lstStyle/>
                    <a:p>
                      <a:pPr algn="r" fontAlgn="b"/>
                      <a:r>
                        <a:rPr lang="en-US" sz="2000" b="0" i="0" u="none" strike="noStrike" dirty="0">
                          <a:solidFill>
                            <a:srgbClr val="000000"/>
                          </a:solidFill>
                          <a:latin typeface="Calibri"/>
                        </a:rPr>
                        <a:t>1161.60</a:t>
                      </a:r>
                    </a:p>
                  </a:txBody>
                  <a:tcPr marL="8759" marR="8759" marT="8759" marB="0" anchor="b">
                    <a:lnL>
                      <a:noFill/>
                    </a:lnL>
                    <a:lnR>
                      <a:noFill/>
                    </a:lnR>
                    <a:lnT>
                      <a:noFill/>
                    </a:lnT>
                    <a:lnB>
                      <a:noFill/>
                    </a:lnB>
                  </a:tcPr>
                </a:tc>
              </a:tr>
              <a:tr h="333923">
                <a:tc>
                  <a:txBody>
                    <a:bodyPr/>
                    <a:lstStyle/>
                    <a:p>
                      <a:pPr algn="l" fontAlgn="b"/>
                      <a:endParaRPr lang="en-US" sz="2000" b="0" i="0" u="none" strike="noStrike">
                        <a:solidFill>
                          <a:srgbClr val="000000"/>
                        </a:solidFill>
                        <a:latin typeface="Calibri"/>
                      </a:endParaRPr>
                    </a:p>
                  </a:txBody>
                  <a:tcPr marL="8759" marR="8759" marT="8759" marB="0" anchor="b">
                    <a:lnL>
                      <a:noFill/>
                    </a:lnL>
                    <a:lnR>
                      <a:noFill/>
                    </a:lnR>
                    <a:lnT>
                      <a:noFill/>
                    </a:lnT>
                    <a:lnB>
                      <a:noFill/>
                    </a:lnB>
                  </a:tcPr>
                </a:tc>
                <a:tc>
                  <a:txBody>
                    <a:bodyPr/>
                    <a:lstStyle/>
                    <a:p>
                      <a:pPr algn="l" fontAlgn="b"/>
                      <a:r>
                        <a:rPr lang="en-US" sz="2000" b="0" i="0" u="none" strike="noStrike">
                          <a:solidFill>
                            <a:srgbClr val="000000"/>
                          </a:solidFill>
                          <a:latin typeface="Calibri"/>
                        </a:rPr>
                        <a:t>in both</a:t>
                      </a:r>
                    </a:p>
                  </a:txBody>
                  <a:tcPr marL="8759" marR="8759" marT="8759" marB="0" anchor="b">
                    <a:lnL>
                      <a:noFill/>
                    </a:lnL>
                    <a:lnR>
                      <a:noFill/>
                    </a:lnR>
                    <a:lnT>
                      <a:noFill/>
                    </a:lnT>
                    <a:lnB>
                      <a:noFill/>
                    </a:lnB>
                  </a:tcPr>
                </a:tc>
                <a:tc>
                  <a:txBody>
                    <a:bodyPr/>
                    <a:lstStyle/>
                    <a:p>
                      <a:pPr algn="r" fontAlgn="b"/>
                      <a:r>
                        <a:rPr lang="en-US" sz="2000" b="0" i="0" u="none" strike="noStrike">
                          <a:solidFill>
                            <a:srgbClr val="000000"/>
                          </a:solidFill>
                          <a:latin typeface="Calibri"/>
                        </a:rPr>
                        <a:t>925.38</a:t>
                      </a:r>
                    </a:p>
                  </a:txBody>
                  <a:tcPr marL="8759" marR="8759" marT="8759" marB="0" anchor="b">
                    <a:lnL>
                      <a:noFill/>
                    </a:lnL>
                    <a:lnR>
                      <a:noFill/>
                    </a:lnR>
                    <a:lnT>
                      <a:noFill/>
                    </a:lnT>
                    <a:lnB>
                      <a:noFill/>
                    </a:lnB>
                  </a:tcPr>
                </a:tc>
                <a:tc>
                  <a:txBody>
                    <a:bodyPr/>
                    <a:lstStyle/>
                    <a:p>
                      <a:pPr algn="r" fontAlgn="b"/>
                      <a:r>
                        <a:rPr lang="en-US" sz="2000" b="0" i="0" u="none" strike="noStrike" dirty="0">
                          <a:solidFill>
                            <a:srgbClr val="000000"/>
                          </a:solidFill>
                          <a:latin typeface="Calibri"/>
                        </a:rPr>
                        <a:t>925.38</a:t>
                      </a:r>
                    </a:p>
                  </a:txBody>
                  <a:tcPr marL="8759" marR="8759" marT="8759" marB="0" anchor="b">
                    <a:lnL>
                      <a:noFill/>
                    </a:lnL>
                    <a:lnR>
                      <a:noFill/>
                    </a:lnR>
                    <a:lnT>
                      <a:noFill/>
                    </a:lnT>
                    <a:lnB>
                      <a:noFill/>
                    </a:lnB>
                  </a:tcPr>
                </a:tc>
              </a:tr>
            </a:tbl>
          </a:graphicData>
        </a:graphic>
      </p:graphicFrame>
      <p:cxnSp>
        <p:nvCxnSpPr>
          <p:cNvPr id="5" name="Straight Connector 4"/>
          <p:cNvCxnSpPr/>
          <p:nvPr/>
        </p:nvCxnSpPr>
        <p:spPr>
          <a:xfrm flipH="1">
            <a:off x="381000" y="2209800"/>
            <a:ext cx="8229600"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dirty="0" smtClean="0">
                <a:solidFill>
                  <a:srgbClr val="2C4C28"/>
                </a:solidFill>
              </a:rPr>
              <a:t>POND  FORECAST  MODEL</a:t>
            </a:r>
            <a:endParaRPr lang="en-US" dirty="0">
              <a:solidFill>
                <a:srgbClr val="2C4C28"/>
              </a:solidFill>
            </a:endParaRPr>
          </a:p>
        </p:txBody>
      </p:sp>
      <p:pic>
        <p:nvPicPr>
          <p:cNvPr id="4" name="Picture 3" descr="forecast clim-pond_Page_14.jpg"/>
          <p:cNvPicPr>
            <a:picLocks noChangeAspect="1"/>
          </p:cNvPicPr>
          <p:nvPr/>
        </p:nvPicPr>
        <p:blipFill>
          <a:blip r:embed="rId2" cstate="print"/>
          <a:stretch>
            <a:fillRect/>
          </a:stretch>
        </p:blipFill>
        <p:spPr>
          <a:xfrm>
            <a:off x="304800" y="1168400"/>
            <a:ext cx="8534400" cy="5689600"/>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002" y="206906"/>
            <a:ext cx="8915400" cy="1630362"/>
          </a:xfrm>
        </p:spPr>
        <p:txBody>
          <a:bodyPr>
            <a:noAutofit/>
          </a:bodyPr>
          <a:lstStyle/>
          <a:p>
            <a:r>
              <a:rPr lang="en-US" sz="2800" b="1" dirty="0" smtClean="0">
                <a:solidFill>
                  <a:srgbClr val="2C4C28"/>
                </a:solidFill>
              </a:rPr>
              <a:t>A Multivariate Auto-Regressive State-Space (MARSS) </a:t>
            </a:r>
            <a:r>
              <a:rPr lang="en-US" sz="2800" dirty="0" smtClean="0">
                <a:solidFill>
                  <a:srgbClr val="2C4C28"/>
                </a:solidFill>
              </a:rPr>
              <a:t>model to understand factors driving the </a:t>
            </a:r>
            <a:r>
              <a:rPr lang="en-US" sz="2800" dirty="0" err="1" smtClean="0">
                <a:solidFill>
                  <a:srgbClr val="2C4C28"/>
                </a:solidFill>
              </a:rPr>
              <a:t>spatio</a:t>
            </a:r>
            <a:r>
              <a:rPr lang="en-US" sz="2800" dirty="0" smtClean="0">
                <a:solidFill>
                  <a:srgbClr val="2C4C28"/>
                </a:solidFill>
              </a:rPr>
              <a:t>-temporal variation of waterfowl populations, takes the form:</a:t>
            </a:r>
            <a:endParaRPr lang="en-US" sz="2800" dirty="0">
              <a:solidFill>
                <a:srgbClr val="2C4C28"/>
              </a:solidFill>
            </a:endParaRPr>
          </a:p>
        </p:txBody>
      </p:sp>
      <p:sp>
        <p:nvSpPr>
          <p:cNvPr id="3" name="Content Placeholder 2"/>
          <p:cNvSpPr>
            <a:spLocks noGrp="1"/>
          </p:cNvSpPr>
          <p:nvPr>
            <p:ph idx="1"/>
          </p:nvPr>
        </p:nvSpPr>
        <p:spPr>
          <a:xfrm>
            <a:off x="0" y="2133601"/>
            <a:ext cx="9042402" cy="4495800"/>
          </a:xfrm>
        </p:spPr>
        <p:txBody>
          <a:bodyPr>
            <a:normAutofit fontScale="70000" lnSpcReduction="20000"/>
          </a:bodyPr>
          <a:lstStyle/>
          <a:p>
            <a:pPr>
              <a:buNone/>
            </a:pPr>
            <a:r>
              <a:rPr lang="en-US" sz="3400" dirty="0" smtClean="0"/>
              <a:t>	x(t) = B x(t−1) + u + C </a:t>
            </a:r>
            <a:r>
              <a:rPr lang="en-US" sz="3400" dirty="0" err="1" smtClean="0"/>
              <a:t>c</a:t>
            </a:r>
            <a:r>
              <a:rPr lang="en-US" sz="3400" dirty="0" smtClean="0"/>
              <a:t>(t) + w(t) , where w(t) ~ MVN(0, Q)    (1.1a)</a:t>
            </a:r>
          </a:p>
          <a:p>
            <a:pPr>
              <a:buNone/>
            </a:pPr>
            <a:r>
              <a:rPr lang="en-US" sz="3400" dirty="0" smtClean="0"/>
              <a:t>	y(t) = x(t) + v(t) , where v(t) ~ MVN(0, R) 			     (1.1b)</a:t>
            </a:r>
          </a:p>
          <a:p>
            <a:pPr>
              <a:buNone/>
            </a:pPr>
            <a:r>
              <a:rPr lang="en-US" sz="3400" dirty="0" smtClean="0"/>
              <a:t>	x(0) ~ MVN(pi, L) 						     (1.1c)</a:t>
            </a:r>
          </a:p>
          <a:p>
            <a:pPr>
              <a:buNone/>
            </a:pPr>
            <a:endParaRPr lang="en-US" sz="3400" dirty="0" smtClean="0"/>
          </a:p>
          <a:p>
            <a:pPr>
              <a:buNone/>
            </a:pPr>
            <a:endParaRPr lang="en-US" dirty="0" smtClean="0"/>
          </a:p>
          <a:p>
            <a:pPr>
              <a:buNone/>
            </a:pPr>
            <a:r>
              <a:rPr lang="en-US" sz="2900" dirty="0" smtClean="0"/>
              <a:t>	in which x is the latent population status, c is the time varying covariates(pond, Percent Surface Water, precipitation, and temperature), and y is the observed population density (at log scale). B, u, C, Q, R, and pi are the parameters to estimate. Note that in the formulas lower case letters are vectors and upper case letters are matrix. Spatial auto-correlations are considered in Q and R (but not in B, C). B, C, and L are diagonal matrices, and the diagonal entries of L are set to 1 (thus x(0) is considered as fixed and unknown elements). The model thus is a AR(1) model which allows the parameters to vary between areas.  EM algorithm is applied to calculate maximum-likelihood estimates of the parameters of interest. </a:t>
            </a:r>
            <a:endParaRPr lang="en-US" sz="29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2C4C28"/>
                </a:solidFill>
              </a:rPr>
              <a:t>Initial Results - Mallard</a:t>
            </a:r>
            <a:endParaRPr lang="en-US" dirty="0">
              <a:solidFill>
                <a:srgbClr val="2C4C28"/>
              </a:solidFill>
            </a:endParaRPr>
          </a:p>
        </p:txBody>
      </p:sp>
      <p:graphicFrame>
        <p:nvGraphicFramePr>
          <p:cNvPr id="5" name="Table 4"/>
          <p:cNvGraphicFramePr>
            <a:graphicFrameLocks noGrp="1"/>
          </p:cNvGraphicFramePr>
          <p:nvPr>
            <p:extLst>
              <p:ext uri="{D42A27DB-BD31-4B8C-83A1-F6EECF244321}">
                <p14:modId xmlns:p14="http://schemas.microsoft.com/office/powerpoint/2010/main" xmlns="" val="2393359373"/>
              </p:ext>
            </p:extLst>
          </p:nvPr>
        </p:nvGraphicFramePr>
        <p:xfrm>
          <a:off x="457200" y="1396992"/>
          <a:ext cx="7924800" cy="4996362"/>
        </p:xfrm>
        <a:graphic>
          <a:graphicData uri="http://schemas.openxmlformats.org/drawingml/2006/table">
            <a:tbl>
              <a:tblPr/>
              <a:tblGrid>
                <a:gridCol w="3806793"/>
                <a:gridCol w="1461374"/>
                <a:gridCol w="1154664"/>
                <a:gridCol w="1501969"/>
              </a:tblGrid>
              <a:tr h="508008">
                <a:tc>
                  <a:txBody>
                    <a:bodyPr/>
                    <a:lstStyle/>
                    <a:p>
                      <a:pPr algn="l" fontAlgn="b"/>
                      <a:r>
                        <a:rPr lang="en-US" sz="1600" b="1" i="0" u="none" strike="noStrike" dirty="0">
                          <a:solidFill>
                            <a:srgbClr val="000000"/>
                          </a:solidFill>
                          <a:latin typeface="Calibri"/>
                        </a:rPr>
                        <a:t>Predictors of Nt+1</a:t>
                      </a:r>
                    </a:p>
                  </a:txBody>
                  <a:tcPr marL="5513" marR="5513" marT="5513" marB="0" anchor="b">
                    <a:lnL>
                      <a:noFill/>
                    </a:lnL>
                    <a:lnR>
                      <a:noFill/>
                    </a:lnR>
                    <a:lnT>
                      <a:noFill/>
                    </a:lnT>
                    <a:lnB>
                      <a:noFill/>
                    </a:lnB>
                  </a:tcPr>
                </a:tc>
                <a:tc>
                  <a:txBody>
                    <a:bodyPr/>
                    <a:lstStyle/>
                    <a:p>
                      <a:pPr algn="l" fontAlgn="b"/>
                      <a:r>
                        <a:rPr lang="en-US" sz="1600" b="1" i="0" u="none" strike="noStrike">
                          <a:solidFill>
                            <a:srgbClr val="000000"/>
                          </a:solidFill>
                          <a:latin typeface="Calibri"/>
                        </a:rPr>
                        <a:t>Spatial autocorrelation</a:t>
                      </a:r>
                    </a:p>
                  </a:txBody>
                  <a:tcPr marL="5513" marR="5513" marT="5513" marB="0" anchor="b">
                    <a:lnL>
                      <a:noFill/>
                    </a:lnL>
                    <a:lnR>
                      <a:noFill/>
                    </a:lnR>
                    <a:lnT>
                      <a:noFill/>
                    </a:lnT>
                    <a:lnB>
                      <a:noFill/>
                    </a:lnB>
                  </a:tcPr>
                </a:tc>
                <a:tc>
                  <a:txBody>
                    <a:bodyPr/>
                    <a:lstStyle/>
                    <a:p>
                      <a:pPr algn="r" fontAlgn="b"/>
                      <a:r>
                        <a:rPr lang="en-US" sz="1600" b="1" i="0" u="none" strike="noStrike">
                          <a:solidFill>
                            <a:srgbClr val="000000"/>
                          </a:solidFill>
                          <a:latin typeface="Calibri"/>
                        </a:rPr>
                        <a:t>AICc</a:t>
                      </a:r>
                    </a:p>
                  </a:txBody>
                  <a:tcPr marL="5513" marR="5513" marT="5513" marB="0" anchor="b">
                    <a:lnL>
                      <a:noFill/>
                    </a:lnL>
                    <a:lnR>
                      <a:noFill/>
                    </a:lnR>
                    <a:lnT>
                      <a:noFill/>
                    </a:lnT>
                    <a:lnB>
                      <a:noFill/>
                    </a:lnB>
                  </a:tcPr>
                </a:tc>
                <a:tc>
                  <a:txBody>
                    <a:bodyPr/>
                    <a:lstStyle/>
                    <a:p>
                      <a:pPr algn="r" fontAlgn="b"/>
                      <a:r>
                        <a:rPr lang="en-US" sz="1600" b="1" i="0" u="none" strike="noStrike" dirty="0">
                          <a:solidFill>
                            <a:srgbClr val="000000"/>
                          </a:solidFill>
                          <a:latin typeface="Calibri"/>
                        </a:rPr>
                        <a:t>delta </a:t>
                      </a:r>
                      <a:r>
                        <a:rPr lang="en-US" sz="1600" b="1" i="0" u="none" strike="noStrike" dirty="0" err="1">
                          <a:solidFill>
                            <a:srgbClr val="000000"/>
                          </a:solidFill>
                          <a:latin typeface="Calibri"/>
                        </a:rPr>
                        <a:t>AICc</a:t>
                      </a:r>
                      <a:endParaRPr lang="en-US" sz="1600" b="1" i="0" u="none" strike="noStrike" dirty="0">
                        <a:solidFill>
                          <a:srgbClr val="000000"/>
                        </a:solidFill>
                        <a:latin typeface="Calibri"/>
                      </a:endParaRPr>
                    </a:p>
                  </a:txBody>
                  <a:tcPr marL="5513" marR="5513" marT="5513" marB="0" anchor="b">
                    <a:lnL>
                      <a:noFill/>
                    </a:lnL>
                    <a:lnR>
                      <a:noFill/>
                    </a:lnR>
                    <a:lnT>
                      <a:noFill/>
                    </a:lnT>
                    <a:lnB>
                      <a:noFill/>
                    </a:lnB>
                  </a:tcPr>
                </a:tc>
              </a:tr>
              <a:tr h="209869">
                <a:tc>
                  <a:txBody>
                    <a:bodyPr/>
                    <a:lstStyle/>
                    <a:p>
                      <a:pPr algn="l" fontAlgn="b"/>
                      <a:endParaRPr lang="en-US" sz="1600" b="1" i="0" u="none" strike="noStrike" dirty="0">
                        <a:solidFill>
                          <a:srgbClr val="000000"/>
                        </a:solidFill>
                        <a:latin typeface="Calibri"/>
                      </a:endParaRPr>
                    </a:p>
                  </a:txBody>
                  <a:tcPr marL="5513" marR="5513" marT="5513" marB="0" anchor="b">
                    <a:lnL>
                      <a:noFill/>
                    </a:lnL>
                    <a:lnR>
                      <a:noFill/>
                    </a:lnR>
                    <a:lnT>
                      <a:noFill/>
                    </a:lnT>
                    <a:lnB>
                      <a:noFill/>
                    </a:lnB>
                  </a:tcPr>
                </a:tc>
                <a:tc>
                  <a:txBody>
                    <a:bodyPr/>
                    <a:lstStyle/>
                    <a:p>
                      <a:pPr algn="l" fontAlgn="b"/>
                      <a:endParaRPr lang="en-US" sz="1600" b="1" i="0" u="none" strike="noStrike">
                        <a:solidFill>
                          <a:srgbClr val="000000"/>
                        </a:solidFill>
                        <a:latin typeface="Calibri"/>
                      </a:endParaRPr>
                    </a:p>
                  </a:txBody>
                  <a:tcPr marL="5513" marR="5513" marT="5513" marB="0" anchor="b">
                    <a:lnL>
                      <a:noFill/>
                    </a:lnL>
                    <a:lnR>
                      <a:noFill/>
                    </a:lnR>
                    <a:lnT>
                      <a:noFill/>
                    </a:lnT>
                    <a:lnB>
                      <a:noFill/>
                    </a:lnB>
                  </a:tcPr>
                </a:tc>
                <a:tc>
                  <a:txBody>
                    <a:bodyPr/>
                    <a:lstStyle/>
                    <a:p>
                      <a:pPr algn="l" fontAlgn="b"/>
                      <a:endParaRPr lang="en-US" sz="1600" b="1" i="0" u="none" strike="noStrike">
                        <a:solidFill>
                          <a:srgbClr val="000000"/>
                        </a:solidFill>
                        <a:latin typeface="Calibri"/>
                      </a:endParaRPr>
                    </a:p>
                  </a:txBody>
                  <a:tcPr marL="5513" marR="5513" marT="5513" marB="0" anchor="b">
                    <a:lnL>
                      <a:noFill/>
                    </a:lnL>
                    <a:lnR>
                      <a:noFill/>
                    </a:lnR>
                    <a:lnT>
                      <a:noFill/>
                    </a:lnT>
                    <a:lnB>
                      <a:noFill/>
                    </a:lnB>
                  </a:tcPr>
                </a:tc>
                <a:tc>
                  <a:txBody>
                    <a:bodyPr/>
                    <a:lstStyle/>
                    <a:p>
                      <a:pPr algn="l" fontAlgn="b"/>
                      <a:endParaRPr lang="en-US" sz="1600" b="1" i="0" u="none" strike="noStrike">
                        <a:solidFill>
                          <a:srgbClr val="000000"/>
                        </a:solidFill>
                        <a:latin typeface="Calibri"/>
                      </a:endParaRPr>
                    </a:p>
                  </a:txBody>
                  <a:tcPr marL="5513" marR="5513" marT="5513" marB="0" anchor="b">
                    <a:lnL>
                      <a:noFill/>
                    </a:lnL>
                    <a:lnR>
                      <a:noFill/>
                    </a:lnR>
                    <a:lnT>
                      <a:noFill/>
                    </a:lnT>
                    <a:lnB>
                      <a:noFill/>
                    </a:lnB>
                  </a:tcPr>
                </a:tc>
              </a:tr>
              <a:tr h="209869">
                <a:tc>
                  <a:txBody>
                    <a:bodyPr/>
                    <a:lstStyle/>
                    <a:p>
                      <a:pPr algn="l" fontAlgn="b"/>
                      <a:r>
                        <a:rPr lang="en-US" sz="1600" b="1" i="0" u="none" strike="noStrike" dirty="0" err="1">
                          <a:solidFill>
                            <a:srgbClr val="000000"/>
                          </a:solidFill>
                          <a:latin typeface="Calibri"/>
                        </a:rPr>
                        <a:t>Nt</a:t>
                      </a:r>
                      <a:endParaRPr lang="en-US" sz="1600" b="1" i="0" u="none" strike="noStrike" dirty="0">
                        <a:solidFill>
                          <a:srgbClr val="000000"/>
                        </a:solidFill>
                        <a:latin typeface="Calibri"/>
                      </a:endParaRPr>
                    </a:p>
                  </a:txBody>
                  <a:tcPr marL="5513" marR="5513" marT="5513" marB="0" anchor="b">
                    <a:lnL>
                      <a:noFill/>
                    </a:lnL>
                    <a:lnR>
                      <a:noFill/>
                    </a:lnR>
                    <a:lnT>
                      <a:noFill/>
                    </a:lnT>
                    <a:lnB>
                      <a:noFill/>
                    </a:lnB>
                  </a:tcPr>
                </a:tc>
                <a:tc>
                  <a:txBody>
                    <a:bodyPr/>
                    <a:lstStyle/>
                    <a:p>
                      <a:pPr algn="l" fontAlgn="b"/>
                      <a:r>
                        <a:rPr lang="en-US" sz="1600" b="1" i="0" u="none" strike="noStrike">
                          <a:solidFill>
                            <a:srgbClr val="000000"/>
                          </a:solidFill>
                          <a:latin typeface="Calibri"/>
                        </a:rPr>
                        <a:t>none</a:t>
                      </a:r>
                    </a:p>
                  </a:txBody>
                  <a:tcPr marL="5513" marR="5513" marT="5513" marB="0" anchor="b">
                    <a:lnL>
                      <a:noFill/>
                    </a:lnL>
                    <a:lnR>
                      <a:noFill/>
                    </a:lnR>
                    <a:lnT>
                      <a:noFill/>
                    </a:lnT>
                    <a:lnB>
                      <a:noFill/>
                    </a:lnB>
                  </a:tcPr>
                </a:tc>
                <a:tc>
                  <a:txBody>
                    <a:bodyPr/>
                    <a:lstStyle/>
                    <a:p>
                      <a:pPr algn="r" fontAlgn="b"/>
                      <a:r>
                        <a:rPr lang="en-US" sz="1600" b="1" i="0" u="none" strike="noStrike">
                          <a:solidFill>
                            <a:srgbClr val="000000"/>
                          </a:solidFill>
                          <a:latin typeface="Calibri"/>
                        </a:rPr>
                        <a:t>123.57</a:t>
                      </a:r>
                    </a:p>
                  </a:txBody>
                  <a:tcPr marL="5513" marR="5513" marT="5513" marB="0" anchor="b">
                    <a:lnL>
                      <a:noFill/>
                    </a:lnL>
                    <a:lnR>
                      <a:noFill/>
                    </a:lnR>
                    <a:lnT>
                      <a:noFill/>
                    </a:lnT>
                    <a:lnB>
                      <a:noFill/>
                    </a:lnB>
                  </a:tcPr>
                </a:tc>
                <a:tc>
                  <a:txBody>
                    <a:bodyPr/>
                    <a:lstStyle/>
                    <a:p>
                      <a:pPr algn="r" fontAlgn="b"/>
                      <a:r>
                        <a:rPr lang="en-US" sz="1600" b="1" i="0" u="none" strike="noStrike">
                          <a:solidFill>
                            <a:srgbClr val="000000"/>
                          </a:solidFill>
                          <a:latin typeface="Calibri"/>
                        </a:rPr>
                        <a:t>123.57</a:t>
                      </a:r>
                    </a:p>
                  </a:txBody>
                  <a:tcPr marL="5513" marR="5513" marT="5513" marB="0" anchor="b">
                    <a:lnL>
                      <a:noFill/>
                    </a:lnL>
                    <a:lnR>
                      <a:noFill/>
                    </a:lnR>
                    <a:lnT>
                      <a:noFill/>
                    </a:lnT>
                    <a:lnB>
                      <a:noFill/>
                    </a:lnB>
                  </a:tcPr>
                </a:tc>
              </a:tr>
              <a:tr h="209869">
                <a:tc>
                  <a:txBody>
                    <a:bodyPr/>
                    <a:lstStyle/>
                    <a:p>
                      <a:pPr algn="l" fontAlgn="b"/>
                      <a:endParaRPr lang="en-US" sz="1600" b="1" i="0" u="none" strike="noStrike" dirty="0">
                        <a:solidFill>
                          <a:srgbClr val="000000"/>
                        </a:solidFill>
                        <a:latin typeface="Calibri"/>
                      </a:endParaRPr>
                    </a:p>
                  </a:txBody>
                  <a:tcPr marL="5513" marR="5513" marT="5513" marB="0" anchor="b">
                    <a:lnL>
                      <a:noFill/>
                    </a:lnL>
                    <a:lnR>
                      <a:noFill/>
                    </a:lnR>
                    <a:lnT>
                      <a:noFill/>
                    </a:lnT>
                    <a:lnB>
                      <a:noFill/>
                    </a:lnB>
                  </a:tcPr>
                </a:tc>
                <a:tc>
                  <a:txBody>
                    <a:bodyPr/>
                    <a:lstStyle/>
                    <a:p>
                      <a:pPr algn="l" fontAlgn="b"/>
                      <a:r>
                        <a:rPr lang="en-US" sz="1600" b="1" i="0" u="none" strike="noStrike">
                          <a:solidFill>
                            <a:srgbClr val="000000"/>
                          </a:solidFill>
                          <a:latin typeface="Calibri"/>
                        </a:rPr>
                        <a:t>in both</a:t>
                      </a:r>
                    </a:p>
                  </a:txBody>
                  <a:tcPr marL="5513" marR="5513" marT="5513" marB="0" anchor="b">
                    <a:lnL>
                      <a:noFill/>
                    </a:lnL>
                    <a:lnR>
                      <a:noFill/>
                    </a:lnR>
                    <a:lnT>
                      <a:noFill/>
                    </a:lnT>
                    <a:lnB>
                      <a:noFill/>
                    </a:lnB>
                  </a:tcPr>
                </a:tc>
                <a:tc>
                  <a:txBody>
                    <a:bodyPr/>
                    <a:lstStyle/>
                    <a:p>
                      <a:pPr algn="r" fontAlgn="b"/>
                      <a:r>
                        <a:rPr lang="en-US" sz="1600" b="1" i="0" u="none" strike="noStrike">
                          <a:solidFill>
                            <a:srgbClr val="000000"/>
                          </a:solidFill>
                          <a:latin typeface="Calibri"/>
                        </a:rPr>
                        <a:t>142.91</a:t>
                      </a:r>
                    </a:p>
                  </a:txBody>
                  <a:tcPr marL="5513" marR="5513" marT="5513" marB="0" anchor="b">
                    <a:lnL>
                      <a:noFill/>
                    </a:lnL>
                    <a:lnR>
                      <a:noFill/>
                    </a:lnR>
                    <a:lnT>
                      <a:noFill/>
                    </a:lnT>
                    <a:lnB>
                      <a:noFill/>
                    </a:lnB>
                  </a:tcPr>
                </a:tc>
                <a:tc>
                  <a:txBody>
                    <a:bodyPr/>
                    <a:lstStyle/>
                    <a:p>
                      <a:pPr algn="r" fontAlgn="b"/>
                      <a:r>
                        <a:rPr lang="en-US" sz="1600" b="1" i="0" u="none" strike="noStrike">
                          <a:solidFill>
                            <a:srgbClr val="000000"/>
                          </a:solidFill>
                          <a:latin typeface="Calibri"/>
                        </a:rPr>
                        <a:t>142.91</a:t>
                      </a:r>
                    </a:p>
                  </a:txBody>
                  <a:tcPr marL="5513" marR="5513" marT="5513" marB="0" anchor="b">
                    <a:lnL>
                      <a:noFill/>
                    </a:lnL>
                    <a:lnR>
                      <a:noFill/>
                    </a:lnR>
                    <a:lnT>
                      <a:noFill/>
                    </a:lnT>
                    <a:lnB>
                      <a:noFill/>
                    </a:lnB>
                  </a:tcPr>
                </a:tc>
              </a:tr>
              <a:tr h="209869">
                <a:tc>
                  <a:txBody>
                    <a:bodyPr/>
                    <a:lstStyle/>
                    <a:p>
                      <a:pPr algn="l" fontAlgn="b"/>
                      <a:endParaRPr lang="en-US" sz="1600" b="1" i="0" u="none" strike="noStrike" dirty="0">
                        <a:solidFill>
                          <a:srgbClr val="000000"/>
                        </a:solidFill>
                        <a:latin typeface="Calibri"/>
                      </a:endParaRPr>
                    </a:p>
                  </a:txBody>
                  <a:tcPr marL="5513" marR="5513" marT="5513" marB="0" anchor="b">
                    <a:lnL>
                      <a:noFill/>
                    </a:lnL>
                    <a:lnR>
                      <a:noFill/>
                    </a:lnR>
                    <a:lnT>
                      <a:noFill/>
                    </a:lnT>
                    <a:lnB>
                      <a:noFill/>
                    </a:lnB>
                  </a:tcPr>
                </a:tc>
                <a:tc>
                  <a:txBody>
                    <a:bodyPr/>
                    <a:lstStyle/>
                    <a:p>
                      <a:pPr algn="l" fontAlgn="b"/>
                      <a:endParaRPr lang="en-US" sz="1600" b="1" i="0" u="none" strike="noStrike" dirty="0">
                        <a:solidFill>
                          <a:srgbClr val="000000"/>
                        </a:solidFill>
                        <a:latin typeface="Calibri"/>
                      </a:endParaRPr>
                    </a:p>
                  </a:txBody>
                  <a:tcPr marL="5513" marR="5513" marT="5513" marB="0" anchor="b">
                    <a:lnL>
                      <a:noFill/>
                    </a:lnL>
                    <a:lnR>
                      <a:noFill/>
                    </a:lnR>
                    <a:lnT>
                      <a:noFill/>
                    </a:lnT>
                    <a:lnB>
                      <a:noFill/>
                    </a:lnB>
                  </a:tcPr>
                </a:tc>
                <a:tc>
                  <a:txBody>
                    <a:bodyPr/>
                    <a:lstStyle/>
                    <a:p>
                      <a:pPr algn="l" fontAlgn="b"/>
                      <a:endParaRPr lang="en-US" sz="1600" b="1" i="0" u="none" strike="noStrike" dirty="0">
                        <a:solidFill>
                          <a:srgbClr val="000000"/>
                        </a:solidFill>
                        <a:latin typeface="Calibri"/>
                      </a:endParaRPr>
                    </a:p>
                  </a:txBody>
                  <a:tcPr marL="5513" marR="5513" marT="5513" marB="0" anchor="b">
                    <a:lnL>
                      <a:noFill/>
                    </a:lnL>
                    <a:lnR>
                      <a:noFill/>
                    </a:lnR>
                    <a:lnT>
                      <a:noFill/>
                    </a:lnT>
                    <a:lnB>
                      <a:noFill/>
                    </a:lnB>
                  </a:tcPr>
                </a:tc>
                <a:tc>
                  <a:txBody>
                    <a:bodyPr/>
                    <a:lstStyle/>
                    <a:p>
                      <a:pPr algn="l" fontAlgn="b"/>
                      <a:endParaRPr lang="en-US" sz="1600" b="1" i="0" u="none" strike="noStrike" dirty="0">
                        <a:solidFill>
                          <a:srgbClr val="000000"/>
                        </a:solidFill>
                        <a:latin typeface="Calibri"/>
                      </a:endParaRPr>
                    </a:p>
                  </a:txBody>
                  <a:tcPr marL="5513" marR="5513" marT="5513" marB="0" anchor="b">
                    <a:lnL>
                      <a:noFill/>
                    </a:lnL>
                    <a:lnR>
                      <a:noFill/>
                    </a:lnR>
                    <a:lnT>
                      <a:noFill/>
                    </a:lnT>
                    <a:lnB>
                      <a:noFill/>
                    </a:lnB>
                  </a:tcPr>
                </a:tc>
              </a:tr>
              <a:tr h="209869">
                <a:tc>
                  <a:txBody>
                    <a:bodyPr/>
                    <a:lstStyle/>
                    <a:p>
                      <a:pPr algn="l" fontAlgn="b"/>
                      <a:r>
                        <a:rPr lang="en-US" sz="1600" b="1" i="0" u="none" strike="noStrike" dirty="0" err="1">
                          <a:solidFill>
                            <a:srgbClr val="000000"/>
                          </a:solidFill>
                          <a:latin typeface="Calibri"/>
                        </a:rPr>
                        <a:t>Nt</a:t>
                      </a:r>
                      <a:r>
                        <a:rPr lang="en-US" sz="1600" b="1" i="0" u="none" strike="noStrike" dirty="0">
                          <a:solidFill>
                            <a:srgbClr val="000000"/>
                          </a:solidFill>
                          <a:latin typeface="Calibri"/>
                        </a:rPr>
                        <a:t>, pond</a:t>
                      </a:r>
                    </a:p>
                  </a:txBody>
                  <a:tcPr marL="5513" marR="5513" marT="5513" marB="0" anchor="b">
                    <a:lnL>
                      <a:noFill/>
                    </a:lnL>
                    <a:lnR>
                      <a:noFill/>
                    </a:lnR>
                    <a:lnT>
                      <a:noFill/>
                    </a:lnT>
                    <a:lnB>
                      <a:noFill/>
                    </a:lnB>
                  </a:tcPr>
                </a:tc>
                <a:tc>
                  <a:txBody>
                    <a:bodyPr/>
                    <a:lstStyle/>
                    <a:p>
                      <a:pPr algn="l" fontAlgn="b"/>
                      <a:r>
                        <a:rPr lang="en-US" sz="1600" b="1" i="0" u="none" strike="noStrike">
                          <a:solidFill>
                            <a:srgbClr val="000000"/>
                          </a:solidFill>
                          <a:latin typeface="Calibri"/>
                        </a:rPr>
                        <a:t>none</a:t>
                      </a:r>
                    </a:p>
                  </a:txBody>
                  <a:tcPr marL="5513" marR="5513" marT="5513" marB="0" anchor="b">
                    <a:lnL>
                      <a:noFill/>
                    </a:lnL>
                    <a:lnR>
                      <a:noFill/>
                    </a:lnR>
                    <a:lnT>
                      <a:noFill/>
                    </a:lnT>
                    <a:lnB>
                      <a:noFill/>
                    </a:lnB>
                  </a:tcPr>
                </a:tc>
                <a:tc>
                  <a:txBody>
                    <a:bodyPr/>
                    <a:lstStyle/>
                    <a:p>
                      <a:pPr algn="r" fontAlgn="b"/>
                      <a:r>
                        <a:rPr lang="en-US" sz="1600" b="1" i="0" u="none" strike="noStrike">
                          <a:solidFill>
                            <a:srgbClr val="000000"/>
                          </a:solidFill>
                          <a:latin typeface="Calibri"/>
                        </a:rPr>
                        <a:t>183.92</a:t>
                      </a:r>
                    </a:p>
                  </a:txBody>
                  <a:tcPr marL="5513" marR="5513" marT="5513" marB="0" anchor="b">
                    <a:lnL>
                      <a:noFill/>
                    </a:lnL>
                    <a:lnR>
                      <a:noFill/>
                    </a:lnR>
                    <a:lnT>
                      <a:noFill/>
                    </a:lnT>
                    <a:lnB>
                      <a:noFill/>
                    </a:lnB>
                  </a:tcPr>
                </a:tc>
                <a:tc>
                  <a:txBody>
                    <a:bodyPr/>
                    <a:lstStyle/>
                    <a:p>
                      <a:pPr algn="r" fontAlgn="b"/>
                      <a:r>
                        <a:rPr lang="en-US" sz="1600" b="1" i="0" u="none" strike="noStrike">
                          <a:solidFill>
                            <a:srgbClr val="000000"/>
                          </a:solidFill>
                          <a:latin typeface="Calibri"/>
                        </a:rPr>
                        <a:t>183.92</a:t>
                      </a:r>
                    </a:p>
                  </a:txBody>
                  <a:tcPr marL="5513" marR="5513" marT="5513" marB="0" anchor="b">
                    <a:lnL>
                      <a:noFill/>
                    </a:lnL>
                    <a:lnR>
                      <a:noFill/>
                    </a:lnR>
                    <a:lnT>
                      <a:noFill/>
                    </a:lnT>
                    <a:lnB>
                      <a:noFill/>
                    </a:lnB>
                  </a:tcPr>
                </a:tc>
              </a:tr>
              <a:tr h="209869">
                <a:tc>
                  <a:txBody>
                    <a:bodyPr/>
                    <a:lstStyle/>
                    <a:p>
                      <a:pPr algn="l" fontAlgn="b"/>
                      <a:endParaRPr lang="en-US" sz="1600" b="1" i="0" u="none" strike="noStrike" dirty="0">
                        <a:solidFill>
                          <a:srgbClr val="000000"/>
                        </a:solidFill>
                        <a:latin typeface="Calibri"/>
                      </a:endParaRPr>
                    </a:p>
                  </a:txBody>
                  <a:tcPr marL="5513" marR="5513" marT="5513" marB="0" anchor="b">
                    <a:lnL>
                      <a:noFill/>
                    </a:lnL>
                    <a:lnR>
                      <a:noFill/>
                    </a:lnR>
                    <a:lnT>
                      <a:noFill/>
                    </a:lnT>
                    <a:lnB>
                      <a:noFill/>
                    </a:lnB>
                  </a:tcPr>
                </a:tc>
                <a:tc>
                  <a:txBody>
                    <a:bodyPr/>
                    <a:lstStyle/>
                    <a:p>
                      <a:pPr algn="l" fontAlgn="b"/>
                      <a:r>
                        <a:rPr lang="en-US" sz="1600" b="1" i="0" u="none" strike="noStrike">
                          <a:solidFill>
                            <a:srgbClr val="000000"/>
                          </a:solidFill>
                          <a:latin typeface="Calibri"/>
                        </a:rPr>
                        <a:t>in both</a:t>
                      </a:r>
                    </a:p>
                  </a:txBody>
                  <a:tcPr marL="5513" marR="5513" marT="5513" marB="0" anchor="b">
                    <a:lnL>
                      <a:noFill/>
                    </a:lnL>
                    <a:lnR>
                      <a:noFill/>
                    </a:lnR>
                    <a:lnT>
                      <a:noFill/>
                    </a:lnT>
                    <a:lnB>
                      <a:noFill/>
                    </a:lnB>
                  </a:tcPr>
                </a:tc>
                <a:tc>
                  <a:txBody>
                    <a:bodyPr/>
                    <a:lstStyle/>
                    <a:p>
                      <a:pPr algn="r" fontAlgn="b"/>
                      <a:r>
                        <a:rPr lang="en-US" sz="1600" b="1" i="0" u="none" strike="noStrike">
                          <a:solidFill>
                            <a:srgbClr val="000000"/>
                          </a:solidFill>
                          <a:latin typeface="Calibri"/>
                        </a:rPr>
                        <a:t>242.46</a:t>
                      </a:r>
                    </a:p>
                  </a:txBody>
                  <a:tcPr marL="5513" marR="5513" marT="5513" marB="0" anchor="b">
                    <a:lnL>
                      <a:noFill/>
                    </a:lnL>
                    <a:lnR>
                      <a:noFill/>
                    </a:lnR>
                    <a:lnT>
                      <a:noFill/>
                    </a:lnT>
                    <a:lnB>
                      <a:noFill/>
                    </a:lnB>
                  </a:tcPr>
                </a:tc>
                <a:tc>
                  <a:txBody>
                    <a:bodyPr/>
                    <a:lstStyle/>
                    <a:p>
                      <a:pPr algn="r" fontAlgn="b"/>
                      <a:r>
                        <a:rPr lang="en-US" sz="1600" b="1" i="0" u="none" strike="noStrike">
                          <a:solidFill>
                            <a:srgbClr val="000000"/>
                          </a:solidFill>
                          <a:latin typeface="Calibri"/>
                        </a:rPr>
                        <a:t>242.46</a:t>
                      </a:r>
                    </a:p>
                  </a:txBody>
                  <a:tcPr marL="5513" marR="5513" marT="5513" marB="0" anchor="b">
                    <a:lnL>
                      <a:noFill/>
                    </a:lnL>
                    <a:lnR>
                      <a:noFill/>
                    </a:lnR>
                    <a:lnT>
                      <a:noFill/>
                    </a:lnT>
                    <a:lnB>
                      <a:noFill/>
                    </a:lnB>
                  </a:tcPr>
                </a:tc>
              </a:tr>
              <a:tr h="209869">
                <a:tc>
                  <a:txBody>
                    <a:bodyPr/>
                    <a:lstStyle/>
                    <a:p>
                      <a:pPr algn="l" fontAlgn="b"/>
                      <a:endParaRPr lang="en-US" sz="1600" b="1" i="0" u="none" strike="noStrike" dirty="0">
                        <a:solidFill>
                          <a:srgbClr val="000000"/>
                        </a:solidFill>
                        <a:latin typeface="Calibri"/>
                      </a:endParaRPr>
                    </a:p>
                  </a:txBody>
                  <a:tcPr marL="5513" marR="5513" marT="5513" marB="0" anchor="b">
                    <a:lnL>
                      <a:noFill/>
                    </a:lnL>
                    <a:lnR>
                      <a:noFill/>
                    </a:lnR>
                    <a:lnT>
                      <a:noFill/>
                    </a:lnT>
                    <a:lnB>
                      <a:noFill/>
                    </a:lnB>
                  </a:tcPr>
                </a:tc>
                <a:tc>
                  <a:txBody>
                    <a:bodyPr/>
                    <a:lstStyle/>
                    <a:p>
                      <a:pPr algn="l" fontAlgn="b"/>
                      <a:endParaRPr lang="en-US" sz="1600" b="1" i="0" u="none" strike="noStrike" dirty="0">
                        <a:solidFill>
                          <a:srgbClr val="000000"/>
                        </a:solidFill>
                        <a:latin typeface="Calibri"/>
                      </a:endParaRPr>
                    </a:p>
                  </a:txBody>
                  <a:tcPr marL="5513" marR="5513" marT="5513" marB="0" anchor="b">
                    <a:lnL>
                      <a:noFill/>
                    </a:lnL>
                    <a:lnR>
                      <a:noFill/>
                    </a:lnR>
                    <a:lnT>
                      <a:noFill/>
                    </a:lnT>
                    <a:lnB>
                      <a:noFill/>
                    </a:lnB>
                  </a:tcPr>
                </a:tc>
                <a:tc>
                  <a:txBody>
                    <a:bodyPr/>
                    <a:lstStyle/>
                    <a:p>
                      <a:pPr algn="l" fontAlgn="b"/>
                      <a:endParaRPr lang="en-US" sz="1600" b="1" i="0" u="none" strike="noStrike">
                        <a:solidFill>
                          <a:srgbClr val="000000"/>
                        </a:solidFill>
                        <a:latin typeface="Calibri"/>
                      </a:endParaRPr>
                    </a:p>
                  </a:txBody>
                  <a:tcPr marL="5513" marR="5513" marT="5513" marB="0" anchor="b">
                    <a:lnL>
                      <a:noFill/>
                    </a:lnL>
                    <a:lnR>
                      <a:noFill/>
                    </a:lnR>
                    <a:lnT>
                      <a:noFill/>
                    </a:lnT>
                    <a:lnB>
                      <a:noFill/>
                    </a:lnB>
                  </a:tcPr>
                </a:tc>
                <a:tc>
                  <a:txBody>
                    <a:bodyPr/>
                    <a:lstStyle/>
                    <a:p>
                      <a:pPr algn="l" fontAlgn="b"/>
                      <a:endParaRPr lang="en-US" sz="1600" b="1" i="0" u="none" strike="noStrike">
                        <a:solidFill>
                          <a:srgbClr val="000000"/>
                        </a:solidFill>
                        <a:latin typeface="Calibri"/>
                      </a:endParaRPr>
                    </a:p>
                  </a:txBody>
                  <a:tcPr marL="5513" marR="5513" marT="5513" marB="0" anchor="b">
                    <a:lnL>
                      <a:noFill/>
                    </a:lnL>
                    <a:lnR>
                      <a:noFill/>
                    </a:lnR>
                    <a:lnT>
                      <a:noFill/>
                    </a:lnT>
                    <a:lnB>
                      <a:noFill/>
                    </a:lnB>
                  </a:tcPr>
                </a:tc>
              </a:tr>
              <a:tr h="209869">
                <a:tc>
                  <a:txBody>
                    <a:bodyPr/>
                    <a:lstStyle/>
                    <a:p>
                      <a:pPr algn="l" fontAlgn="b"/>
                      <a:r>
                        <a:rPr lang="en-US" sz="1600" b="1" i="0" u="none" strike="noStrike" dirty="0" err="1">
                          <a:solidFill>
                            <a:srgbClr val="000000"/>
                          </a:solidFill>
                          <a:latin typeface="Calibri"/>
                        </a:rPr>
                        <a:t>Nt</a:t>
                      </a:r>
                      <a:r>
                        <a:rPr lang="en-US" sz="1600" b="1" i="0" u="none" strike="noStrike" dirty="0">
                          <a:solidFill>
                            <a:srgbClr val="000000"/>
                          </a:solidFill>
                          <a:latin typeface="Calibri"/>
                        </a:rPr>
                        <a:t>, </a:t>
                      </a:r>
                      <a:r>
                        <a:rPr lang="en-US" sz="1600" b="1" i="0" u="none" strike="noStrike" dirty="0" err="1">
                          <a:solidFill>
                            <a:srgbClr val="000000"/>
                          </a:solidFill>
                          <a:latin typeface="Calibri"/>
                        </a:rPr>
                        <a:t>psw</a:t>
                      </a:r>
                      <a:r>
                        <a:rPr lang="en-US" sz="1600" b="1" i="0" u="none" strike="noStrike" dirty="0">
                          <a:solidFill>
                            <a:srgbClr val="000000"/>
                          </a:solidFill>
                          <a:latin typeface="Calibri"/>
                        </a:rPr>
                        <a:t> (raw)</a:t>
                      </a:r>
                    </a:p>
                  </a:txBody>
                  <a:tcPr marL="5513" marR="5513" marT="5513" marB="0" anchor="b">
                    <a:lnL>
                      <a:noFill/>
                    </a:lnL>
                    <a:lnR>
                      <a:noFill/>
                    </a:lnR>
                    <a:lnT>
                      <a:noFill/>
                    </a:lnT>
                    <a:lnB>
                      <a:noFill/>
                    </a:lnB>
                  </a:tcPr>
                </a:tc>
                <a:tc>
                  <a:txBody>
                    <a:bodyPr/>
                    <a:lstStyle/>
                    <a:p>
                      <a:pPr algn="l" fontAlgn="b"/>
                      <a:r>
                        <a:rPr lang="en-US" sz="1600" b="1" i="0" u="none" strike="noStrike" dirty="0">
                          <a:solidFill>
                            <a:srgbClr val="000000"/>
                          </a:solidFill>
                          <a:latin typeface="Calibri"/>
                        </a:rPr>
                        <a:t>none</a:t>
                      </a:r>
                    </a:p>
                  </a:txBody>
                  <a:tcPr marL="5513" marR="5513" marT="5513" marB="0" anchor="b">
                    <a:lnL>
                      <a:noFill/>
                    </a:lnL>
                    <a:lnR>
                      <a:noFill/>
                    </a:lnR>
                    <a:lnT>
                      <a:noFill/>
                    </a:lnT>
                    <a:lnB>
                      <a:noFill/>
                    </a:lnB>
                  </a:tcPr>
                </a:tc>
                <a:tc>
                  <a:txBody>
                    <a:bodyPr/>
                    <a:lstStyle/>
                    <a:p>
                      <a:pPr algn="r" fontAlgn="b"/>
                      <a:r>
                        <a:rPr lang="en-US" sz="1600" b="1" i="0" u="none" strike="noStrike">
                          <a:solidFill>
                            <a:srgbClr val="000000"/>
                          </a:solidFill>
                          <a:latin typeface="Calibri"/>
                        </a:rPr>
                        <a:t>206.10</a:t>
                      </a:r>
                    </a:p>
                  </a:txBody>
                  <a:tcPr marL="5513" marR="5513" marT="5513" marB="0" anchor="b">
                    <a:lnL>
                      <a:noFill/>
                    </a:lnL>
                    <a:lnR>
                      <a:noFill/>
                    </a:lnR>
                    <a:lnT>
                      <a:noFill/>
                    </a:lnT>
                    <a:lnB>
                      <a:noFill/>
                    </a:lnB>
                  </a:tcPr>
                </a:tc>
                <a:tc>
                  <a:txBody>
                    <a:bodyPr/>
                    <a:lstStyle/>
                    <a:p>
                      <a:pPr algn="r" fontAlgn="b"/>
                      <a:r>
                        <a:rPr lang="en-US" sz="1600" b="1" i="0" u="none" strike="noStrike">
                          <a:solidFill>
                            <a:srgbClr val="000000"/>
                          </a:solidFill>
                          <a:latin typeface="Calibri"/>
                        </a:rPr>
                        <a:t>206.10</a:t>
                      </a:r>
                    </a:p>
                  </a:txBody>
                  <a:tcPr marL="5513" marR="5513" marT="5513" marB="0" anchor="b">
                    <a:lnL>
                      <a:noFill/>
                    </a:lnL>
                    <a:lnR>
                      <a:noFill/>
                    </a:lnR>
                    <a:lnT>
                      <a:noFill/>
                    </a:lnT>
                    <a:lnB>
                      <a:noFill/>
                    </a:lnB>
                  </a:tcPr>
                </a:tc>
              </a:tr>
              <a:tr h="209869">
                <a:tc>
                  <a:txBody>
                    <a:bodyPr/>
                    <a:lstStyle/>
                    <a:p>
                      <a:pPr algn="l" fontAlgn="b"/>
                      <a:endParaRPr lang="en-US" sz="1600" b="1" i="0" u="none" strike="noStrike" dirty="0">
                        <a:solidFill>
                          <a:srgbClr val="000000"/>
                        </a:solidFill>
                        <a:latin typeface="Calibri"/>
                      </a:endParaRPr>
                    </a:p>
                  </a:txBody>
                  <a:tcPr marL="5513" marR="5513" marT="5513" marB="0" anchor="b">
                    <a:lnL>
                      <a:noFill/>
                    </a:lnL>
                    <a:lnR>
                      <a:noFill/>
                    </a:lnR>
                    <a:lnT>
                      <a:noFill/>
                    </a:lnT>
                    <a:lnB>
                      <a:noFill/>
                    </a:lnB>
                  </a:tcPr>
                </a:tc>
                <a:tc>
                  <a:txBody>
                    <a:bodyPr/>
                    <a:lstStyle/>
                    <a:p>
                      <a:pPr algn="l" fontAlgn="b"/>
                      <a:r>
                        <a:rPr lang="en-US" sz="1600" b="1" i="0" u="none" strike="noStrike" dirty="0">
                          <a:solidFill>
                            <a:srgbClr val="000000"/>
                          </a:solidFill>
                          <a:latin typeface="Calibri"/>
                        </a:rPr>
                        <a:t>in both</a:t>
                      </a:r>
                    </a:p>
                  </a:txBody>
                  <a:tcPr marL="5513" marR="5513" marT="5513" marB="0" anchor="b">
                    <a:lnL>
                      <a:noFill/>
                    </a:lnL>
                    <a:lnR>
                      <a:noFill/>
                    </a:lnR>
                    <a:lnT>
                      <a:noFill/>
                    </a:lnT>
                    <a:lnB>
                      <a:noFill/>
                    </a:lnB>
                  </a:tcPr>
                </a:tc>
                <a:tc>
                  <a:txBody>
                    <a:bodyPr/>
                    <a:lstStyle/>
                    <a:p>
                      <a:pPr algn="r" fontAlgn="b"/>
                      <a:r>
                        <a:rPr lang="en-US" sz="1600" b="1" i="0" u="none" strike="noStrike" dirty="0">
                          <a:solidFill>
                            <a:srgbClr val="000000"/>
                          </a:solidFill>
                          <a:latin typeface="Calibri"/>
                        </a:rPr>
                        <a:t>268.43</a:t>
                      </a:r>
                    </a:p>
                  </a:txBody>
                  <a:tcPr marL="5513" marR="5513" marT="5513" marB="0" anchor="b">
                    <a:lnL>
                      <a:noFill/>
                    </a:lnL>
                    <a:lnR>
                      <a:noFill/>
                    </a:lnR>
                    <a:lnT>
                      <a:noFill/>
                    </a:lnT>
                    <a:lnB>
                      <a:noFill/>
                    </a:lnB>
                  </a:tcPr>
                </a:tc>
                <a:tc>
                  <a:txBody>
                    <a:bodyPr/>
                    <a:lstStyle/>
                    <a:p>
                      <a:pPr algn="r" fontAlgn="b"/>
                      <a:r>
                        <a:rPr lang="en-US" sz="1600" b="1" i="0" u="none" strike="noStrike">
                          <a:solidFill>
                            <a:srgbClr val="000000"/>
                          </a:solidFill>
                          <a:latin typeface="Calibri"/>
                        </a:rPr>
                        <a:t>268.43</a:t>
                      </a:r>
                    </a:p>
                  </a:txBody>
                  <a:tcPr marL="5513" marR="5513" marT="5513" marB="0" anchor="b">
                    <a:lnL>
                      <a:noFill/>
                    </a:lnL>
                    <a:lnR>
                      <a:noFill/>
                    </a:lnR>
                    <a:lnT>
                      <a:noFill/>
                    </a:lnT>
                    <a:lnB>
                      <a:noFill/>
                    </a:lnB>
                  </a:tcPr>
                </a:tc>
              </a:tr>
              <a:tr h="209869">
                <a:tc>
                  <a:txBody>
                    <a:bodyPr/>
                    <a:lstStyle/>
                    <a:p>
                      <a:pPr algn="l" fontAlgn="b"/>
                      <a:endParaRPr lang="en-US" sz="1600" b="1" i="0" u="none" strike="noStrike">
                        <a:solidFill>
                          <a:srgbClr val="000000"/>
                        </a:solidFill>
                        <a:latin typeface="Calibri"/>
                      </a:endParaRPr>
                    </a:p>
                  </a:txBody>
                  <a:tcPr marL="5513" marR="5513" marT="5513" marB="0" anchor="b">
                    <a:lnL>
                      <a:noFill/>
                    </a:lnL>
                    <a:lnR>
                      <a:noFill/>
                    </a:lnR>
                    <a:lnT>
                      <a:noFill/>
                    </a:lnT>
                    <a:lnB>
                      <a:noFill/>
                    </a:lnB>
                  </a:tcPr>
                </a:tc>
                <a:tc>
                  <a:txBody>
                    <a:bodyPr/>
                    <a:lstStyle/>
                    <a:p>
                      <a:pPr algn="l" fontAlgn="b"/>
                      <a:endParaRPr lang="en-US" sz="1600" b="1" i="0" u="none" strike="noStrike">
                        <a:solidFill>
                          <a:srgbClr val="000000"/>
                        </a:solidFill>
                        <a:latin typeface="Calibri"/>
                      </a:endParaRPr>
                    </a:p>
                  </a:txBody>
                  <a:tcPr marL="5513" marR="5513" marT="5513" marB="0" anchor="b">
                    <a:lnL>
                      <a:noFill/>
                    </a:lnL>
                    <a:lnR>
                      <a:noFill/>
                    </a:lnR>
                    <a:lnT>
                      <a:noFill/>
                    </a:lnT>
                    <a:lnB>
                      <a:noFill/>
                    </a:lnB>
                  </a:tcPr>
                </a:tc>
                <a:tc>
                  <a:txBody>
                    <a:bodyPr/>
                    <a:lstStyle/>
                    <a:p>
                      <a:pPr algn="l" fontAlgn="b"/>
                      <a:endParaRPr lang="en-US" sz="1600" b="1" i="0" u="none" strike="noStrike" dirty="0">
                        <a:solidFill>
                          <a:srgbClr val="000000"/>
                        </a:solidFill>
                        <a:latin typeface="Calibri"/>
                      </a:endParaRPr>
                    </a:p>
                  </a:txBody>
                  <a:tcPr marL="5513" marR="5513" marT="5513" marB="0" anchor="b">
                    <a:lnL>
                      <a:noFill/>
                    </a:lnL>
                    <a:lnR>
                      <a:noFill/>
                    </a:lnR>
                    <a:lnT>
                      <a:noFill/>
                    </a:lnT>
                    <a:lnB>
                      <a:noFill/>
                    </a:lnB>
                  </a:tcPr>
                </a:tc>
                <a:tc>
                  <a:txBody>
                    <a:bodyPr/>
                    <a:lstStyle/>
                    <a:p>
                      <a:pPr algn="l" fontAlgn="b"/>
                      <a:endParaRPr lang="en-US" sz="1600" b="1" i="0" u="none" strike="noStrike">
                        <a:solidFill>
                          <a:srgbClr val="000000"/>
                        </a:solidFill>
                        <a:latin typeface="Calibri"/>
                      </a:endParaRPr>
                    </a:p>
                  </a:txBody>
                  <a:tcPr marL="5513" marR="5513" marT="5513" marB="0" anchor="b">
                    <a:lnL>
                      <a:noFill/>
                    </a:lnL>
                    <a:lnR>
                      <a:noFill/>
                    </a:lnR>
                    <a:lnT>
                      <a:noFill/>
                    </a:lnT>
                    <a:lnB>
                      <a:noFill/>
                    </a:lnB>
                  </a:tcPr>
                </a:tc>
              </a:tr>
              <a:tr h="209869">
                <a:tc>
                  <a:txBody>
                    <a:bodyPr/>
                    <a:lstStyle/>
                    <a:p>
                      <a:pPr algn="l" fontAlgn="b"/>
                      <a:r>
                        <a:rPr lang="en-US" sz="1600" b="1" i="0" u="none" strike="noStrike" dirty="0" err="1">
                          <a:solidFill>
                            <a:srgbClr val="000000"/>
                          </a:solidFill>
                          <a:latin typeface="Calibri"/>
                        </a:rPr>
                        <a:t>Nt</a:t>
                      </a:r>
                      <a:r>
                        <a:rPr lang="en-US" sz="1600" b="1" i="0" u="none" strike="noStrike" dirty="0">
                          <a:solidFill>
                            <a:srgbClr val="000000"/>
                          </a:solidFill>
                          <a:latin typeface="Calibri"/>
                        </a:rPr>
                        <a:t>, climate (annual)</a:t>
                      </a:r>
                    </a:p>
                  </a:txBody>
                  <a:tcPr marL="5513" marR="5513" marT="5513" marB="0" anchor="b">
                    <a:lnL>
                      <a:noFill/>
                    </a:lnL>
                    <a:lnR>
                      <a:noFill/>
                    </a:lnR>
                    <a:lnT>
                      <a:noFill/>
                    </a:lnT>
                    <a:lnB>
                      <a:noFill/>
                    </a:lnB>
                  </a:tcPr>
                </a:tc>
                <a:tc>
                  <a:txBody>
                    <a:bodyPr/>
                    <a:lstStyle/>
                    <a:p>
                      <a:pPr algn="l" fontAlgn="b"/>
                      <a:r>
                        <a:rPr lang="en-US" sz="1600" b="1" i="0" u="none" strike="noStrike">
                          <a:solidFill>
                            <a:srgbClr val="000000"/>
                          </a:solidFill>
                          <a:latin typeface="Calibri"/>
                        </a:rPr>
                        <a:t>none</a:t>
                      </a:r>
                    </a:p>
                  </a:txBody>
                  <a:tcPr marL="5513" marR="5513" marT="5513" marB="0" anchor="b">
                    <a:lnL>
                      <a:noFill/>
                    </a:lnL>
                    <a:lnR>
                      <a:noFill/>
                    </a:lnR>
                    <a:lnT>
                      <a:noFill/>
                    </a:lnT>
                    <a:lnB>
                      <a:noFill/>
                    </a:lnB>
                  </a:tcPr>
                </a:tc>
                <a:tc>
                  <a:txBody>
                    <a:bodyPr/>
                    <a:lstStyle/>
                    <a:p>
                      <a:pPr algn="r" fontAlgn="b"/>
                      <a:r>
                        <a:rPr lang="en-US" sz="1600" b="1" i="0" u="none" strike="noStrike" dirty="0">
                          <a:solidFill>
                            <a:srgbClr val="000000"/>
                          </a:solidFill>
                          <a:latin typeface="Calibri"/>
                        </a:rPr>
                        <a:t>310.08</a:t>
                      </a:r>
                    </a:p>
                  </a:txBody>
                  <a:tcPr marL="5513" marR="5513" marT="5513" marB="0" anchor="b">
                    <a:lnL>
                      <a:noFill/>
                    </a:lnL>
                    <a:lnR>
                      <a:noFill/>
                    </a:lnR>
                    <a:lnT>
                      <a:noFill/>
                    </a:lnT>
                    <a:lnB>
                      <a:noFill/>
                    </a:lnB>
                  </a:tcPr>
                </a:tc>
                <a:tc>
                  <a:txBody>
                    <a:bodyPr/>
                    <a:lstStyle/>
                    <a:p>
                      <a:pPr algn="r" fontAlgn="b"/>
                      <a:r>
                        <a:rPr lang="en-US" sz="1600" b="1" i="0" u="none" strike="noStrike" dirty="0">
                          <a:solidFill>
                            <a:srgbClr val="000000"/>
                          </a:solidFill>
                          <a:latin typeface="Calibri"/>
                        </a:rPr>
                        <a:t>310.08</a:t>
                      </a:r>
                    </a:p>
                  </a:txBody>
                  <a:tcPr marL="5513" marR="5513" marT="5513" marB="0" anchor="b">
                    <a:lnL>
                      <a:noFill/>
                    </a:lnL>
                    <a:lnR>
                      <a:noFill/>
                    </a:lnR>
                    <a:lnT>
                      <a:noFill/>
                    </a:lnT>
                    <a:lnB>
                      <a:noFill/>
                    </a:lnB>
                  </a:tcPr>
                </a:tc>
              </a:tr>
              <a:tr h="209869">
                <a:tc>
                  <a:txBody>
                    <a:bodyPr/>
                    <a:lstStyle/>
                    <a:p>
                      <a:pPr algn="l" fontAlgn="b"/>
                      <a:endParaRPr lang="en-US" sz="1600" b="1" i="0" u="none" strike="noStrike" dirty="0">
                        <a:solidFill>
                          <a:srgbClr val="000000"/>
                        </a:solidFill>
                        <a:latin typeface="Calibri"/>
                      </a:endParaRPr>
                    </a:p>
                  </a:txBody>
                  <a:tcPr marL="5513" marR="5513" marT="5513" marB="0" anchor="b">
                    <a:lnL>
                      <a:noFill/>
                    </a:lnL>
                    <a:lnR>
                      <a:noFill/>
                    </a:lnR>
                    <a:lnT>
                      <a:noFill/>
                    </a:lnT>
                    <a:lnB>
                      <a:noFill/>
                    </a:lnB>
                  </a:tcPr>
                </a:tc>
                <a:tc>
                  <a:txBody>
                    <a:bodyPr/>
                    <a:lstStyle/>
                    <a:p>
                      <a:pPr algn="l" fontAlgn="b"/>
                      <a:r>
                        <a:rPr lang="en-US" sz="1600" b="1" i="0" u="none" strike="noStrike">
                          <a:solidFill>
                            <a:srgbClr val="000000"/>
                          </a:solidFill>
                          <a:latin typeface="Calibri"/>
                        </a:rPr>
                        <a:t>in both</a:t>
                      </a:r>
                    </a:p>
                  </a:txBody>
                  <a:tcPr marL="5513" marR="5513" marT="5513" marB="0" anchor="b">
                    <a:lnL>
                      <a:noFill/>
                    </a:lnL>
                    <a:lnR>
                      <a:noFill/>
                    </a:lnR>
                    <a:lnT>
                      <a:noFill/>
                    </a:lnT>
                    <a:lnB>
                      <a:noFill/>
                    </a:lnB>
                  </a:tcPr>
                </a:tc>
                <a:tc>
                  <a:txBody>
                    <a:bodyPr/>
                    <a:lstStyle/>
                    <a:p>
                      <a:pPr algn="r" fontAlgn="b"/>
                      <a:r>
                        <a:rPr lang="en-US" sz="1600" b="1" i="0" u="none" strike="noStrike">
                          <a:solidFill>
                            <a:srgbClr val="000000"/>
                          </a:solidFill>
                          <a:latin typeface="Calibri"/>
                        </a:rPr>
                        <a:t>472.36</a:t>
                      </a:r>
                    </a:p>
                  </a:txBody>
                  <a:tcPr marL="5513" marR="5513" marT="5513" marB="0" anchor="b">
                    <a:lnL>
                      <a:noFill/>
                    </a:lnL>
                    <a:lnR>
                      <a:noFill/>
                    </a:lnR>
                    <a:lnT>
                      <a:noFill/>
                    </a:lnT>
                    <a:lnB>
                      <a:noFill/>
                    </a:lnB>
                  </a:tcPr>
                </a:tc>
                <a:tc>
                  <a:txBody>
                    <a:bodyPr/>
                    <a:lstStyle/>
                    <a:p>
                      <a:pPr algn="r" fontAlgn="b"/>
                      <a:r>
                        <a:rPr lang="en-US" sz="1600" b="1" i="0" u="none" strike="noStrike" dirty="0">
                          <a:solidFill>
                            <a:srgbClr val="000000"/>
                          </a:solidFill>
                          <a:latin typeface="Calibri"/>
                        </a:rPr>
                        <a:t>472.36</a:t>
                      </a:r>
                    </a:p>
                  </a:txBody>
                  <a:tcPr marL="5513" marR="5513" marT="5513" marB="0" anchor="b">
                    <a:lnL>
                      <a:noFill/>
                    </a:lnL>
                    <a:lnR>
                      <a:noFill/>
                    </a:lnR>
                    <a:lnT>
                      <a:noFill/>
                    </a:lnT>
                    <a:lnB>
                      <a:noFill/>
                    </a:lnB>
                  </a:tcPr>
                </a:tc>
              </a:tr>
              <a:tr h="209869">
                <a:tc>
                  <a:txBody>
                    <a:bodyPr/>
                    <a:lstStyle/>
                    <a:p>
                      <a:pPr algn="l" fontAlgn="b"/>
                      <a:endParaRPr lang="en-US" sz="1600" b="1" i="0" u="none" strike="noStrike" dirty="0">
                        <a:solidFill>
                          <a:srgbClr val="000000"/>
                        </a:solidFill>
                        <a:latin typeface="Calibri"/>
                      </a:endParaRPr>
                    </a:p>
                  </a:txBody>
                  <a:tcPr marL="5513" marR="5513" marT="5513" marB="0" anchor="b">
                    <a:lnL>
                      <a:noFill/>
                    </a:lnL>
                    <a:lnR>
                      <a:noFill/>
                    </a:lnR>
                    <a:lnT>
                      <a:noFill/>
                    </a:lnT>
                    <a:lnB>
                      <a:noFill/>
                    </a:lnB>
                  </a:tcPr>
                </a:tc>
                <a:tc>
                  <a:txBody>
                    <a:bodyPr/>
                    <a:lstStyle/>
                    <a:p>
                      <a:pPr algn="l" fontAlgn="b"/>
                      <a:endParaRPr lang="en-US" sz="1600" b="1" i="0" u="none" strike="noStrike">
                        <a:solidFill>
                          <a:srgbClr val="000000"/>
                        </a:solidFill>
                        <a:latin typeface="Calibri"/>
                      </a:endParaRPr>
                    </a:p>
                  </a:txBody>
                  <a:tcPr marL="5513" marR="5513" marT="5513" marB="0" anchor="b">
                    <a:lnL>
                      <a:noFill/>
                    </a:lnL>
                    <a:lnR>
                      <a:noFill/>
                    </a:lnR>
                    <a:lnT>
                      <a:noFill/>
                    </a:lnT>
                    <a:lnB>
                      <a:noFill/>
                    </a:lnB>
                  </a:tcPr>
                </a:tc>
                <a:tc>
                  <a:txBody>
                    <a:bodyPr/>
                    <a:lstStyle/>
                    <a:p>
                      <a:pPr algn="l" fontAlgn="b"/>
                      <a:endParaRPr lang="en-US" sz="1600" b="1" i="0" u="none" strike="noStrike">
                        <a:solidFill>
                          <a:srgbClr val="000000"/>
                        </a:solidFill>
                        <a:latin typeface="Calibri"/>
                      </a:endParaRPr>
                    </a:p>
                  </a:txBody>
                  <a:tcPr marL="5513" marR="5513" marT="5513" marB="0" anchor="b">
                    <a:lnL>
                      <a:noFill/>
                    </a:lnL>
                    <a:lnR>
                      <a:noFill/>
                    </a:lnR>
                    <a:lnT>
                      <a:noFill/>
                    </a:lnT>
                    <a:lnB>
                      <a:noFill/>
                    </a:lnB>
                  </a:tcPr>
                </a:tc>
                <a:tc>
                  <a:txBody>
                    <a:bodyPr/>
                    <a:lstStyle/>
                    <a:p>
                      <a:pPr algn="l" fontAlgn="b"/>
                      <a:endParaRPr lang="en-US" sz="1600" b="1" i="0" u="none" strike="noStrike" dirty="0">
                        <a:solidFill>
                          <a:srgbClr val="000000"/>
                        </a:solidFill>
                        <a:latin typeface="Calibri"/>
                      </a:endParaRPr>
                    </a:p>
                  </a:txBody>
                  <a:tcPr marL="5513" marR="5513" marT="5513" marB="0" anchor="b">
                    <a:lnL>
                      <a:noFill/>
                    </a:lnL>
                    <a:lnR>
                      <a:noFill/>
                    </a:lnR>
                    <a:lnT>
                      <a:noFill/>
                    </a:lnT>
                    <a:lnB>
                      <a:noFill/>
                    </a:lnB>
                  </a:tcPr>
                </a:tc>
              </a:tr>
              <a:tr h="209869">
                <a:tc>
                  <a:txBody>
                    <a:bodyPr/>
                    <a:lstStyle/>
                    <a:p>
                      <a:pPr algn="l" fontAlgn="b"/>
                      <a:r>
                        <a:rPr lang="en-US" sz="1600" b="1" i="0" u="none" strike="noStrike" dirty="0" err="1">
                          <a:solidFill>
                            <a:srgbClr val="000000"/>
                          </a:solidFill>
                          <a:latin typeface="Calibri"/>
                        </a:rPr>
                        <a:t>Nt</a:t>
                      </a:r>
                      <a:r>
                        <a:rPr lang="en-US" sz="1600" b="1" i="0" u="none" strike="noStrike" dirty="0">
                          <a:solidFill>
                            <a:srgbClr val="000000"/>
                          </a:solidFill>
                          <a:latin typeface="Calibri"/>
                        </a:rPr>
                        <a:t>, pond, climate (annual)</a:t>
                      </a:r>
                    </a:p>
                  </a:txBody>
                  <a:tcPr marL="5513" marR="5513" marT="5513" marB="0" anchor="b">
                    <a:lnL>
                      <a:noFill/>
                    </a:lnL>
                    <a:lnR>
                      <a:noFill/>
                    </a:lnR>
                    <a:lnT>
                      <a:noFill/>
                    </a:lnT>
                    <a:lnB>
                      <a:noFill/>
                    </a:lnB>
                  </a:tcPr>
                </a:tc>
                <a:tc>
                  <a:txBody>
                    <a:bodyPr/>
                    <a:lstStyle/>
                    <a:p>
                      <a:pPr algn="l" fontAlgn="b"/>
                      <a:r>
                        <a:rPr lang="en-US" sz="1600" b="1" i="0" u="none" strike="noStrike">
                          <a:solidFill>
                            <a:srgbClr val="000000"/>
                          </a:solidFill>
                          <a:latin typeface="Calibri"/>
                        </a:rPr>
                        <a:t>none</a:t>
                      </a:r>
                    </a:p>
                  </a:txBody>
                  <a:tcPr marL="5513" marR="5513" marT="5513" marB="0" anchor="b">
                    <a:lnL>
                      <a:noFill/>
                    </a:lnL>
                    <a:lnR>
                      <a:noFill/>
                    </a:lnR>
                    <a:lnT>
                      <a:noFill/>
                    </a:lnT>
                    <a:lnB>
                      <a:noFill/>
                    </a:lnB>
                  </a:tcPr>
                </a:tc>
                <a:tc>
                  <a:txBody>
                    <a:bodyPr/>
                    <a:lstStyle/>
                    <a:p>
                      <a:pPr algn="r" fontAlgn="b"/>
                      <a:r>
                        <a:rPr lang="en-US" sz="1600" b="1" i="0" u="none" strike="noStrike">
                          <a:solidFill>
                            <a:srgbClr val="000000"/>
                          </a:solidFill>
                          <a:latin typeface="Calibri"/>
                        </a:rPr>
                        <a:t>599.80</a:t>
                      </a:r>
                    </a:p>
                  </a:txBody>
                  <a:tcPr marL="5513" marR="5513" marT="5513" marB="0" anchor="b">
                    <a:lnL>
                      <a:noFill/>
                    </a:lnL>
                    <a:lnR>
                      <a:noFill/>
                    </a:lnR>
                    <a:lnT>
                      <a:noFill/>
                    </a:lnT>
                    <a:lnB>
                      <a:noFill/>
                    </a:lnB>
                  </a:tcPr>
                </a:tc>
                <a:tc>
                  <a:txBody>
                    <a:bodyPr/>
                    <a:lstStyle/>
                    <a:p>
                      <a:pPr algn="r" fontAlgn="b"/>
                      <a:r>
                        <a:rPr lang="en-US" sz="1600" b="1" i="0" u="none" strike="noStrike" dirty="0">
                          <a:solidFill>
                            <a:srgbClr val="000000"/>
                          </a:solidFill>
                          <a:latin typeface="Calibri"/>
                        </a:rPr>
                        <a:t>599.80</a:t>
                      </a:r>
                    </a:p>
                  </a:txBody>
                  <a:tcPr marL="5513" marR="5513" marT="5513" marB="0" anchor="b">
                    <a:lnL>
                      <a:noFill/>
                    </a:lnL>
                    <a:lnR>
                      <a:noFill/>
                    </a:lnR>
                    <a:lnT>
                      <a:noFill/>
                    </a:lnT>
                    <a:lnB>
                      <a:noFill/>
                    </a:lnB>
                  </a:tcPr>
                </a:tc>
              </a:tr>
              <a:tr h="209869">
                <a:tc>
                  <a:txBody>
                    <a:bodyPr/>
                    <a:lstStyle/>
                    <a:p>
                      <a:pPr algn="l" fontAlgn="b"/>
                      <a:endParaRPr lang="en-US" sz="1600" b="1" i="0" u="none" strike="noStrike" dirty="0">
                        <a:solidFill>
                          <a:srgbClr val="000000"/>
                        </a:solidFill>
                        <a:latin typeface="Calibri"/>
                      </a:endParaRPr>
                    </a:p>
                  </a:txBody>
                  <a:tcPr marL="5513" marR="5513" marT="5513" marB="0" anchor="b">
                    <a:lnL>
                      <a:noFill/>
                    </a:lnL>
                    <a:lnR>
                      <a:noFill/>
                    </a:lnR>
                    <a:lnT>
                      <a:noFill/>
                    </a:lnT>
                    <a:lnB>
                      <a:noFill/>
                    </a:lnB>
                  </a:tcPr>
                </a:tc>
                <a:tc>
                  <a:txBody>
                    <a:bodyPr/>
                    <a:lstStyle/>
                    <a:p>
                      <a:pPr algn="l" fontAlgn="b"/>
                      <a:r>
                        <a:rPr lang="en-US" sz="1600" b="1" i="0" u="none" strike="noStrike">
                          <a:solidFill>
                            <a:srgbClr val="000000"/>
                          </a:solidFill>
                          <a:latin typeface="Calibri"/>
                        </a:rPr>
                        <a:t>in both</a:t>
                      </a:r>
                    </a:p>
                  </a:txBody>
                  <a:tcPr marL="5513" marR="5513" marT="5513" marB="0" anchor="b">
                    <a:lnL>
                      <a:noFill/>
                    </a:lnL>
                    <a:lnR>
                      <a:noFill/>
                    </a:lnR>
                    <a:lnT>
                      <a:noFill/>
                    </a:lnT>
                    <a:lnB>
                      <a:noFill/>
                    </a:lnB>
                  </a:tcPr>
                </a:tc>
                <a:tc>
                  <a:txBody>
                    <a:bodyPr/>
                    <a:lstStyle/>
                    <a:p>
                      <a:pPr algn="r" fontAlgn="b"/>
                      <a:r>
                        <a:rPr lang="en-US" sz="1600" b="1" i="0" u="none" strike="noStrike">
                          <a:solidFill>
                            <a:srgbClr val="000000"/>
                          </a:solidFill>
                          <a:latin typeface="Calibri"/>
                        </a:rPr>
                        <a:t>999.01</a:t>
                      </a:r>
                    </a:p>
                  </a:txBody>
                  <a:tcPr marL="5513" marR="5513" marT="5513" marB="0" anchor="b">
                    <a:lnL>
                      <a:noFill/>
                    </a:lnL>
                    <a:lnR>
                      <a:noFill/>
                    </a:lnR>
                    <a:lnT>
                      <a:noFill/>
                    </a:lnT>
                    <a:lnB>
                      <a:noFill/>
                    </a:lnB>
                  </a:tcPr>
                </a:tc>
                <a:tc>
                  <a:txBody>
                    <a:bodyPr/>
                    <a:lstStyle/>
                    <a:p>
                      <a:pPr algn="r" fontAlgn="b"/>
                      <a:r>
                        <a:rPr lang="en-US" sz="1600" b="1" i="0" u="none" strike="noStrike">
                          <a:solidFill>
                            <a:srgbClr val="000000"/>
                          </a:solidFill>
                          <a:latin typeface="Calibri"/>
                        </a:rPr>
                        <a:t>999.01</a:t>
                      </a:r>
                    </a:p>
                  </a:txBody>
                  <a:tcPr marL="5513" marR="5513" marT="5513" marB="0" anchor="b">
                    <a:lnL>
                      <a:noFill/>
                    </a:lnL>
                    <a:lnR>
                      <a:noFill/>
                    </a:lnR>
                    <a:lnT>
                      <a:noFill/>
                    </a:lnT>
                    <a:lnB>
                      <a:noFill/>
                    </a:lnB>
                  </a:tcPr>
                </a:tc>
              </a:tr>
              <a:tr h="209869">
                <a:tc>
                  <a:txBody>
                    <a:bodyPr/>
                    <a:lstStyle/>
                    <a:p>
                      <a:pPr algn="l" fontAlgn="b"/>
                      <a:endParaRPr lang="en-US" sz="1600" b="1" i="0" u="none" strike="noStrike" dirty="0">
                        <a:solidFill>
                          <a:srgbClr val="000000"/>
                        </a:solidFill>
                        <a:latin typeface="Calibri"/>
                      </a:endParaRPr>
                    </a:p>
                  </a:txBody>
                  <a:tcPr marL="5513" marR="5513" marT="5513" marB="0" anchor="b">
                    <a:lnL>
                      <a:noFill/>
                    </a:lnL>
                    <a:lnR>
                      <a:noFill/>
                    </a:lnR>
                    <a:lnT>
                      <a:noFill/>
                    </a:lnT>
                    <a:lnB>
                      <a:noFill/>
                    </a:lnB>
                  </a:tcPr>
                </a:tc>
                <a:tc>
                  <a:txBody>
                    <a:bodyPr/>
                    <a:lstStyle/>
                    <a:p>
                      <a:pPr algn="l" fontAlgn="b"/>
                      <a:endParaRPr lang="en-US" sz="1600" b="1" i="0" u="none" strike="noStrike">
                        <a:solidFill>
                          <a:srgbClr val="000000"/>
                        </a:solidFill>
                        <a:latin typeface="Calibri"/>
                      </a:endParaRPr>
                    </a:p>
                  </a:txBody>
                  <a:tcPr marL="5513" marR="5513" marT="5513" marB="0" anchor="b">
                    <a:lnL>
                      <a:noFill/>
                    </a:lnL>
                    <a:lnR>
                      <a:noFill/>
                    </a:lnR>
                    <a:lnT>
                      <a:noFill/>
                    </a:lnT>
                    <a:lnB>
                      <a:noFill/>
                    </a:lnB>
                  </a:tcPr>
                </a:tc>
                <a:tc>
                  <a:txBody>
                    <a:bodyPr/>
                    <a:lstStyle/>
                    <a:p>
                      <a:pPr algn="l" fontAlgn="b"/>
                      <a:endParaRPr lang="en-US" sz="1600" b="1" i="0" u="none" strike="noStrike">
                        <a:solidFill>
                          <a:srgbClr val="000000"/>
                        </a:solidFill>
                        <a:latin typeface="Calibri"/>
                      </a:endParaRPr>
                    </a:p>
                  </a:txBody>
                  <a:tcPr marL="5513" marR="5513" marT="5513" marB="0" anchor="b">
                    <a:lnL>
                      <a:noFill/>
                    </a:lnL>
                    <a:lnR>
                      <a:noFill/>
                    </a:lnR>
                    <a:lnT>
                      <a:noFill/>
                    </a:lnT>
                    <a:lnB>
                      <a:noFill/>
                    </a:lnB>
                  </a:tcPr>
                </a:tc>
                <a:tc>
                  <a:txBody>
                    <a:bodyPr/>
                    <a:lstStyle/>
                    <a:p>
                      <a:pPr algn="l" fontAlgn="b"/>
                      <a:endParaRPr lang="en-US" sz="1600" b="1" i="0" u="none" strike="noStrike" dirty="0">
                        <a:solidFill>
                          <a:srgbClr val="000000"/>
                        </a:solidFill>
                        <a:latin typeface="Calibri"/>
                      </a:endParaRPr>
                    </a:p>
                  </a:txBody>
                  <a:tcPr marL="5513" marR="5513" marT="5513" marB="0" anchor="b">
                    <a:lnL>
                      <a:noFill/>
                    </a:lnL>
                    <a:lnR>
                      <a:noFill/>
                    </a:lnR>
                    <a:lnT>
                      <a:noFill/>
                    </a:lnT>
                    <a:lnB>
                      <a:noFill/>
                    </a:lnB>
                  </a:tcPr>
                </a:tc>
              </a:tr>
              <a:tr h="209869">
                <a:tc>
                  <a:txBody>
                    <a:bodyPr/>
                    <a:lstStyle/>
                    <a:p>
                      <a:pPr algn="l" fontAlgn="b"/>
                      <a:r>
                        <a:rPr lang="en-US" sz="1600" b="1" i="0" u="none" strike="noStrike" dirty="0" err="1">
                          <a:solidFill>
                            <a:srgbClr val="000000"/>
                          </a:solidFill>
                          <a:latin typeface="Calibri"/>
                        </a:rPr>
                        <a:t>Nt</a:t>
                      </a:r>
                      <a:r>
                        <a:rPr lang="en-US" sz="1600" b="1" i="0" u="none" strike="noStrike" dirty="0">
                          <a:solidFill>
                            <a:srgbClr val="000000"/>
                          </a:solidFill>
                          <a:latin typeface="Calibri"/>
                        </a:rPr>
                        <a:t>, </a:t>
                      </a:r>
                      <a:r>
                        <a:rPr lang="en-US" sz="1600" b="1" i="0" u="none" strike="noStrike" dirty="0" err="1">
                          <a:solidFill>
                            <a:srgbClr val="000000"/>
                          </a:solidFill>
                          <a:latin typeface="Calibri"/>
                        </a:rPr>
                        <a:t>psw</a:t>
                      </a:r>
                      <a:r>
                        <a:rPr lang="en-US" sz="1600" b="1" i="0" u="none" strike="noStrike" dirty="0">
                          <a:solidFill>
                            <a:srgbClr val="000000"/>
                          </a:solidFill>
                          <a:latin typeface="Calibri"/>
                        </a:rPr>
                        <a:t> (raw), climate (annual)</a:t>
                      </a:r>
                    </a:p>
                  </a:txBody>
                  <a:tcPr marL="5513" marR="5513" marT="5513" marB="0" anchor="b">
                    <a:lnL>
                      <a:noFill/>
                    </a:lnL>
                    <a:lnR>
                      <a:noFill/>
                    </a:lnR>
                    <a:lnT>
                      <a:noFill/>
                    </a:lnT>
                    <a:lnB>
                      <a:noFill/>
                    </a:lnB>
                  </a:tcPr>
                </a:tc>
                <a:tc>
                  <a:txBody>
                    <a:bodyPr/>
                    <a:lstStyle/>
                    <a:p>
                      <a:pPr algn="l" fontAlgn="b"/>
                      <a:r>
                        <a:rPr lang="en-US" sz="1600" b="1" i="0" u="none" strike="noStrike" dirty="0">
                          <a:solidFill>
                            <a:srgbClr val="000000"/>
                          </a:solidFill>
                          <a:latin typeface="Calibri"/>
                        </a:rPr>
                        <a:t>none</a:t>
                      </a:r>
                    </a:p>
                  </a:txBody>
                  <a:tcPr marL="5513" marR="5513" marT="5513" marB="0" anchor="b">
                    <a:lnL>
                      <a:noFill/>
                    </a:lnL>
                    <a:lnR>
                      <a:noFill/>
                    </a:lnR>
                    <a:lnT>
                      <a:noFill/>
                    </a:lnT>
                    <a:lnB>
                      <a:noFill/>
                    </a:lnB>
                  </a:tcPr>
                </a:tc>
                <a:tc>
                  <a:txBody>
                    <a:bodyPr/>
                    <a:lstStyle/>
                    <a:p>
                      <a:pPr algn="r" fontAlgn="b"/>
                      <a:r>
                        <a:rPr lang="en-US" sz="1600" b="1" i="0" u="none" strike="noStrike" dirty="0">
                          <a:solidFill>
                            <a:srgbClr val="000000"/>
                          </a:solidFill>
                          <a:latin typeface="Calibri"/>
                        </a:rPr>
                        <a:t>632.84</a:t>
                      </a:r>
                    </a:p>
                  </a:txBody>
                  <a:tcPr marL="5513" marR="5513" marT="5513" marB="0" anchor="b">
                    <a:lnL>
                      <a:noFill/>
                    </a:lnL>
                    <a:lnR>
                      <a:noFill/>
                    </a:lnR>
                    <a:lnT>
                      <a:noFill/>
                    </a:lnT>
                    <a:lnB>
                      <a:noFill/>
                    </a:lnB>
                  </a:tcPr>
                </a:tc>
                <a:tc>
                  <a:txBody>
                    <a:bodyPr/>
                    <a:lstStyle/>
                    <a:p>
                      <a:pPr algn="r" fontAlgn="b"/>
                      <a:r>
                        <a:rPr lang="en-US" sz="1600" b="1" i="0" u="none" strike="noStrike" dirty="0">
                          <a:solidFill>
                            <a:srgbClr val="000000"/>
                          </a:solidFill>
                          <a:latin typeface="Calibri"/>
                        </a:rPr>
                        <a:t>632.84</a:t>
                      </a:r>
                    </a:p>
                  </a:txBody>
                  <a:tcPr marL="5513" marR="5513" marT="5513" marB="0" anchor="b">
                    <a:lnL>
                      <a:noFill/>
                    </a:lnL>
                    <a:lnR>
                      <a:noFill/>
                    </a:lnR>
                    <a:lnT>
                      <a:noFill/>
                    </a:lnT>
                    <a:lnB>
                      <a:noFill/>
                    </a:lnB>
                  </a:tcPr>
                </a:tc>
              </a:tr>
              <a:tr h="209869">
                <a:tc>
                  <a:txBody>
                    <a:bodyPr/>
                    <a:lstStyle/>
                    <a:p>
                      <a:pPr algn="l" fontAlgn="b"/>
                      <a:endParaRPr lang="en-US" sz="1600" b="1" i="0" u="none" strike="noStrike">
                        <a:solidFill>
                          <a:srgbClr val="000000"/>
                        </a:solidFill>
                        <a:latin typeface="Calibri"/>
                      </a:endParaRPr>
                    </a:p>
                  </a:txBody>
                  <a:tcPr marL="5513" marR="5513" marT="5513" marB="0" anchor="b">
                    <a:lnL>
                      <a:noFill/>
                    </a:lnL>
                    <a:lnR>
                      <a:noFill/>
                    </a:lnR>
                    <a:lnT>
                      <a:noFill/>
                    </a:lnT>
                    <a:lnB>
                      <a:noFill/>
                    </a:lnB>
                  </a:tcPr>
                </a:tc>
                <a:tc>
                  <a:txBody>
                    <a:bodyPr/>
                    <a:lstStyle/>
                    <a:p>
                      <a:pPr algn="l" fontAlgn="b"/>
                      <a:r>
                        <a:rPr lang="en-US" sz="1600" b="1" i="0" u="none" strike="noStrike">
                          <a:solidFill>
                            <a:srgbClr val="000000"/>
                          </a:solidFill>
                          <a:latin typeface="Calibri"/>
                        </a:rPr>
                        <a:t>in both</a:t>
                      </a:r>
                    </a:p>
                  </a:txBody>
                  <a:tcPr marL="5513" marR="5513" marT="5513" marB="0" anchor="b">
                    <a:lnL>
                      <a:noFill/>
                    </a:lnL>
                    <a:lnR>
                      <a:noFill/>
                    </a:lnR>
                    <a:lnT>
                      <a:noFill/>
                    </a:lnT>
                    <a:lnB>
                      <a:noFill/>
                    </a:lnB>
                  </a:tcPr>
                </a:tc>
                <a:tc>
                  <a:txBody>
                    <a:bodyPr/>
                    <a:lstStyle/>
                    <a:p>
                      <a:pPr algn="r" fontAlgn="b"/>
                      <a:r>
                        <a:rPr lang="en-US" sz="1600" b="1" i="0" u="none" strike="noStrike">
                          <a:solidFill>
                            <a:srgbClr val="000000"/>
                          </a:solidFill>
                          <a:latin typeface="Calibri"/>
                        </a:rPr>
                        <a:t>1057.08</a:t>
                      </a:r>
                    </a:p>
                  </a:txBody>
                  <a:tcPr marL="5513" marR="5513" marT="5513" marB="0" anchor="b">
                    <a:lnL>
                      <a:noFill/>
                    </a:lnL>
                    <a:lnR>
                      <a:noFill/>
                    </a:lnR>
                    <a:lnT>
                      <a:noFill/>
                    </a:lnT>
                    <a:lnB>
                      <a:noFill/>
                    </a:lnB>
                  </a:tcPr>
                </a:tc>
                <a:tc>
                  <a:txBody>
                    <a:bodyPr/>
                    <a:lstStyle/>
                    <a:p>
                      <a:pPr algn="r" fontAlgn="b"/>
                      <a:r>
                        <a:rPr lang="en-US" sz="1600" b="1" i="0" u="none" strike="noStrike" dirty="0">
                          <a:solidFill>
                            <a:srgbClr val="000000"/>
                          </a:solidFill>
                          <a:latin typeface="Calibri"/>
                        </a:rPr>
                        <a:t>1057.08</a:t>
                      </a:r>
                    </a:p>
                  </a:txBody>
                  <a:tcPr marL="5513" marR="5513" marT="5513" marB="0" anchor="b">
                    <a:lnL>
                      <a:noFill/>
                    </a:lnL>
                    <a:lnR>
                      <a:noFill/>
                    </a:lnR>
                    <a:lnT>
                      <a:noFill/>
                    </a:lnT>
                    <a:lnB>
                      <a:noFill/>
                    </a:lnB>
                  </a:tcPr>
                </a:tc>
              </a:tr>
            </a:tbl>
          </a:graphicData>
        </a:graphic>
      </p:graphicFrame>
      <p:cxnSp>
        <p:nvCxnSpPr>
          <p:cNvPr id="4" name="Straight Connector 3"/>
          <p:cNvCxnSpPr/>
          <p:nvPr/>
        </p:nvCxnSpPr>
        <p:spPr>
          <a:xfrm>
            <a:off x="457200" y="2057400"/>
            <a:ext cx="8001000"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2C4C28"/>
                </a:solidFill>
              </a:rPr>
              <a:t>MALLARD  FORECAST</a:t>
            </a:r>
            <a:endParaRPr lang="en-US" dirty="0">
              <a:solidFill>
                <a:srgbClr val="2C4C28"/>
              </a:solidFill>
            </a:endParaRPr>
          </a:p>
        </p:txBody>
      </p:sp>
      <p:pic>
        <p:nvPicPr>
          <p:cNvPr id="5" name="Picture 4" descr="forecast clim-pond-mall_Page_14.jpg"/>
          <p:cNvPicPr>
            <a:picLocks noChangeAspect="1"/>
          </p:cNvPicPr>
          <p:nvPr/>
        </p:nvPicPr>
        <p:blipFill>
          <a:blip r:embed="rId2" cstate="print"/>
          <a:stretch>
            <a:fillRect/>
          </a:stretch>
        </p:blipFill>
        <p:spPr>
          <a:xfrm>
            <a:off x="381000" y="1320800"/>
            <a:ext cx="8382000" cy="5537200"/>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2C4C28"/>
                </a:solidFill>
              </a:rPr>
              <a:t>Final Preliminary Model Results</a:t>
            </a:r>
            <a:endParaRPr lang="en-US" dirty="0">
              <a:solidFill>
                <a:srgbClr val="2C4C28"/>
              </a:solidFill>
            </a:endParaRPr>
          </a:p>
        </p:txBody>
      </p:sp>
      <p:graphicFrame>
        <p:nvGraphicFramePr>
          <p:cNvPr id="4" name="Table 3"/>
          <p:cNvGraphicFramePr>
            <a:graphicFrameLocks noGrp="1"/>
          </p:cNvGraphicFramePr>
          <p:nvPr>
            <p:extLst>
              <p:ext uri="{D42A27DB-BD31-4B8C-83A1-F6EECF244321}">
                <p14:modId xmlns:p14="http://schemas.microsoft.com/office/powerpoint/2010/main" xmlns="" val="573885694"/>
              </p:ext>
            </p:extLst>
          </p:nvPr>
        </p:nvGraphicFramePr>
        <p:xfrm>
          <a:off x="228599" y="2133599"/>
          <a:ext cx="8686800" cy="2468616"/>
        </p:xfrm>
        <a:graphic>
          <a:graphicData uri="http://schemas.openxmlformats.org/drawingml/2006/table">
            <a:tbl>
              <a:tblPr/>
              <a:tblGrid>
                <a:gridCol w="2083575"/>
                <a:gridCol w="812026"/>
                <a:gridCol w="914400"/>
                <a:gridCol w="990600"/>
                <a:gridCol w="76200"/>
                <a:gridCol w="914400"/>
                <a:gridCol w="965200"/>
                <a:gridCol w="74246"/>
                <a:gridCol w="965200"/>
                <a:gridCol w="890953"/>
              </a:tblGrid>
              <a:tr h="688575">
                <a:tc>
                  <a:txBody>
                    <a:bodyPr/>
                    <a:lstStyle/>
                    <a:p>
                      <a:pPr algn="l" fontAlgn="b"/>
                      <a:r>
                        <a:rPr lang="en-US" sz="1700" b="0" i="0" u="none" strike="noStrike" dirty="0">
                          <a:solidFill>
                            <a:srgbClr val="000000"/>
                          </a:solidFill>
                          <a:latin typeface="Calibri"/>
                        </a:rPr>
                        <a:t>Predictors of Nt+1</a:t>
                      </a:r>
                    </a:p>
                  </a:txBody>
                  <a:tcPr marL="6449" marR="6449" marT="6449" marB="0" anchor="b">
                    <a:lnL>
                      <a:noFill/>
                    </a:lnL>
                    <a:lnR>
                      <a:noFill/>
                    </a:lnR>
                    <a:lnT>
                      <a:noFill/>
                    </a:lnT>
                    <a:lnB>
                      <a:noFill/>
                    </a:lnB>
                  </a:tcPr>
                </a:tc>
                <a:tc>
                  <a:txBody>
                    <a:bodyPr/>
                    <a:lstStyle/>
                    <a:p>
                      <a:pPr algn="l" fontAlgn="b"/>
                      <a:r>
                        <a:rPr lang="en-US" sz="1700" b="0" i="0" u="none" strike="noStrike" dirty="0" smtClean="0">
                          <a:solidFill>
                            <a:srgbClr val="000000"/>
                          </a:solidFill>
                          <a:latin typeface="Calibri"/>
                        </a:rPr>
                        <a:t>Spatial</a:t>
                      </a:r>
                      <a:endParaRPr lang="en-US" sz="1700" b="0" i="0" u="none" strike="noStrike" dirty="0">
                        <a:solidFill>
                          <a:srgbClr val="000000"/>
                        </a:solidFill>
                        <a:latin typeface="Calibri"/>
                      </a:endParaRPr>
                    </a:p>
                  </a:txBody>
                  <a:tcPr marL="6449" marR="6449" marT="6449" marB="0" anchor="b">
                    <a:lnL>
                      <a:noFill/>
                    </a:lnL>
                    <a:lnR>
                      <a:noFill/>
                    </a:lnR>
                    <a:lnT>
                      <a:noFill/>
                    </a:lnT>
                    <a:lnB>
                      <a:noFill/>
                    </a:lnB>
                  </a:tcPr>
                </a:tc>
                <a:tc>
                  <a:txBody>
                    <a:bodyPr/>
                    <a:lstStyle/>
                    <a:p>
                      <a:pPr algn="ctr" fontAlgn="b"/>
                      <a:r>
                        <a:rPr lang="en-US" sz="1700" b="0" i="0" u="none" strike="noStrike" dirty="0" err="1">
                          <a:solidFill>
                            <a:srgbClr val="000000"/>
                          </a:solidFill>
                          <a:latin typeface="Calibri"/>
                        </a:rPr>
                        <a:t>AICc</a:t>
                      </a:r>
                      <a:endParaRPr lang="en-US" sz="1700" b="0" i="0" u="none" strike="noStrike" dirty="0">
                        <a:solidFill>
                          <a:srgbClr val="000000"/>
                        </a:solidFill>
                        <a:latin typeface="Calibri"/>
                      </a:endParaRPr>
                    </a:p>
                  </a:txBody>
                  <a:tcPr marL="6449" marR="6449" marT="6449" marB="0" anchor="b">
                    <a:lnL>
                      <a:noFill/>
                    </a:lnL>
                    <a:lnR>
                      <a:noFill/>
                    </a:lnR>
                    <a:lnT>
                      <a:noFill/>
                    </a:lnT>
                    <a:lnB>
                      <a:noFill/>
                    </a:lnB>
                  </a:tcPr>
                </a:tc>
                <a:tc>
                  <a:txBody>
                    <a:bodyPr/>
                    <a:lstStyle/>
                    <a:p>
                      <a:pPr algn="ctr" fontAlgn="b"/>
                      <a:r>
                        <a:rPr lang="en-US" sz="1700" b="0" i="0" u="none" strike="noStrike" dirty="0">
                          <a:solidFill>
                            <a:srgbClr val="000000"/>
                          </a:solidFill>
                          <a:latin typeface="Calibri"/>
                        </a:rPr>
                        <a:t>delta </a:t>
                      </a:r>
                      <a:r>
                        <a:rPr lang="en-US" sz="1700" b="0" i="0" u="none" strike="noStrike" dirty="0" err="1">
                          <a:solidFill>
                            <a:srgbClr val="000000"/>
                          </a:solidFill>
                          <a:latin typeface="Calibri"/>
                        </a:rPr>
                        <a:t>AICc</a:t>
                      </a:r>
                      <a:endParaRPr lang="en-US" sz="1700" b="0" i="0" u="none" strike="noStrike" dirty="0">
                        <a:solidFill>
                          <a:srgbClr val="000000"/>
                        </a:solidFill>
                        <a:latin typeface="Calibri"/>
                      </a:endParaRPr>
                    </a:p>
                  </a:txBody>
                  <a:tcPr marL="6449" marR="6449" marT="6449" marB="0" anchor="b">
                    <a:lnL>
                      <a:noFill/>
                    </a:lnL>
                    <a:lnR>
                      <a:noFill/>
                    </a:lnR>
                    <a:lnT>
                      <a:noFill/>
                    </a:lnT>
                    <a:lnB>
                      <a:noFill/>
                    </a:lnB>
                  </a:tcPr>
                </a:tc>
                <a:tc>
                  <a:txBody>
                    <a:bodyPr/>
                    <a:lstStyle/>
                    <a:p>
                      <a:pPr algn="l" fontAlgn="b"/>
                      <a:endParaRPr lang="en-US" sz="1700" b="0" i="0" u="none" strike="noStrike" dirty="0">
                        <a:solidFill>
                          <a:srgbClr val="000000"/>
                        </a:solidFill>
                        <a:latin typeface="Calibri"/>
                      </a:endParaRPr>
                    </a:p>
                  </a:txBody>
                  <a:tcPr marL="6449" marR="6449" marT="6449" marB="0" anchor="b">
                    <a:lnL>
                      <a:noFill/>
                    </a:lnL>
                    <a:lnR>
                      <a:noFill/>
                    </a:lnR>
                    <a:lnT>
                      <a:noFill/>
                    </a:lnT>
                    <a:lnB>
                      <a:noFill/>
                    </a:lnB>
                  </a:tcPr>
                </a:tc>
                <a:tc>
                  <a:txBody>
                    <a:bodyPr/>
                    <a:lstStyle/>
                    <a:p>
                      <a:pPr algn="ctr" fontAlgn="b"/>
                      <a:r>
                        <a:rPr lang="en-US" sz="1700" b="0" i="0" u="none" strike="noStrike" dirty="0" err="1">
                          <a:solidFill>
                            <a:srgbClr val="000000"/>
                          </a:solidFill>
                          <a:latin typeface="Calibri"/>
                        </a:rPr>
                        <a:t>AICc</a:t>
                      </a:r>
                      <a:endParaRPr lang="en-US" sz="1700" b="0" i="0" u="none" strike="noStrike" dirty="0">
                        <a:solidFill>
                          <a:srgbClr val="000000"/>
                        </a:solidFill>
                        <a:latin typeface="Calibri"/>
                      </a:endParaRPr>
                    </a:p>
                  </a:txBody>
                  <a:tcPr marL="6449" marR="6449" marT="6449" marB="0" anchor="b">
                    <a:lnL>
                      <a:noFill/>
                    </a:lnL>
                    <a:lnR>
                      <a:noFill/>
                    </a:lnR>
                    <a:lnT>
                      <a:noFill/>
                    </a:lnT>
                    <a:lnB>
                      <a:noFill/>
                    </a:lnB>
                  </a:tcPr>
                </a:tc>
                <a:tc>
                  <a:txBody>
                    <a:bodyPr/>
                    <a:lstStyle/>
                    <a:p>
                      <a:pPr algn="ctr" fontAlgn="b"/>
                      <a:r>
                        <a:rPr lang="en-US" sz="1700" b="0" i="0" u="none" strike="noStrike" dirty="0">
                          <a:solidFill>
                            <a:srgbClr val="000000"/>
                          </a:solidFill>
                          <a:latin typeface="Calibri"/>
                        </a:rPr>
                        <a:t>delta </a:t>
                      </a:r>
                      <a:r>
                        <a:rPr lang="en-US" sz="1700" b="0" i="0" u="none" strike="noStrike" dirty="0" err="1">
                          <a:solidFill>
                            <a:srgbClr val="000000"/>
                          </a:solidFill>
                          <a:latin typeface="Calibri"/>
                        </a:rPr>
                        <a:t>AICc</a:t>
                      </a:r>
                      <a:endParaRPr lang="en-US" sz="1700" b="0" i="0" u="none" strike="noStrike" dirty="0">
                        <a:solidFill>
                          <a:srgbClr val="000000"/>
                        </a:solidFill>
                        <a:latin typeface="Calibri"/>
                      </a:endParaRPr>
                    </a:p>
                  </a:txBody>
                  <a:tcPr marL="6449" marR="6449" marT="6449" marB="0" anchor="b">
                    <a:lnL>
                      <a:noFill/>
                    </a:lnL>
                    <a:lnR>
                      <a:noFill/>
                    </a:lnR>
                    <a:lnT>
                      <a:noFill/>
                    </a:lnT>
                    <a:lnB>
                      <a:noFill/>
                    </a:lnB>
                  </a:tcPr>
                </a:tc>
                <a:tc>
                  <a:txBody>
                    <a:bodyPr/>
                    <a:lstStyle/>
                    <a:p>
                      <a:pPr algn="l" fontAlgn="b"/>
                      <a:endParaRPr lang="en-US" sz="1700" b="0" i="0" u="none" strike="noStrike" dirty="0">
                        <a:solidFill>
                          <a:srgbClr val="000000"/>
                        </a:solidFill>
                        <a:latin typeface="Calibri"/>
                      </a:endParaRPr>
                    </a:p>
                  </a:txBody>
                  <a:tcPr marL="6449" marR="6449" marT="6449" marB="0" anchor="b">
                    <a:lnL>
                      <a:noFill/>
                    </a:lnL>
                    <a:lnR>
                      <a:noFill/>
                    </a:lnR>
                    <a:lnT>
                      <a:noFill/>
                    </a:lnT>
                    <a:lnB>
                      <a:noFill/>
                    </a:lnB>
                  </a:tcPr>
                </a:tc>
                <a:tc>
                  <a:txBody>
                    <a:bodyPr/>
                    <a:lstStyle/>
                    <a:p>
                      <a:pPr algn="ctr" fontAlgn="b"/>
                      <a:r>
                        <a:rPr lang="en-US" sz="1700" b="0" i="0" u="none" strike="noStrike" dirty="0" err="1">
                          <a:solidFill>
                            <a:srgbClr val="000000"/>
                          </a:solidFill>
                          <a:latin typeface="Calibri"/>
                        </a:rPr>
                        <a:t>AICc</a:t>
                      </a:r>
                      <a:endParaRPr lang="en-US" sz="1700" b="0" i="0" u="none" strike="noStrike" dirty="0">
                        <a:solidFill>
                          <a:srgbClr val="000000"/>
                        </a:solidFill>
                        <a:latin typeface="Calibri"/>
                      </a:endParaRPr>
                    </a:p>
                  </a:txBody>
                  <a:tcPr marL="6449" marR="6449" marT="6449" marB="0" anchor="b">
                    <a:lnL>
                      <a:noFill/>
                    </a:lnL>
                    <a:lnR>
                      <a:noFill/>
                    </a:lnR>
                    <a:lnT>
                      <a:noFill/>
                    </a:lnT>
                    <a:lnB>
                      <a:noFill/>
                    </a:lnB>
                  </a:tcPr>
                </a:tc>
                <a:tc>
                  <a:txBody>
                    <a:bodyPr/>
                    <a:lstStyle/>
                    <a:p>
                      <a:pPr algn="ctr" fontAlgn="b"/>
                      <a:r>
                        <a:rPr lang="en-US" sz="1700" b="0" i="0" u="none" strike="noStrike" dirty="0">
                          <a:solidFill>
                            <a:srgbClr val="000000"/>
                          </a:solidFill>
                          <a:latin typeface="Calibri"/>
                        </a:rPr>
                        <a:t>delta </a:t>
                      </a:r>
                      <a:r>
                        <a:rPr lang="en-US" sz="1700" b="0" i="0" u="none" strike="noStrike" dirty="0" err="1">
                          <a:solidFill>
                            <a:srgbClr val="000000"/>
                          </a:solidFill>
                          <a:latin typeface="Calibri"/>
                        </a:rPr>
                        <a:t>AICc</a:t>
                      </a:r>
                      <a:endParaRPr lang="en-US" sz="1700" b="0" i="0" u="none" strike="noStrike" dirty="0">
                        <a:solidFill>
                          <a:srgbClr val="000000"/>
                        </a:solidFill>
                        <a:latin typeface="Calibri"/>
                      </a:endParaRPr>
                    </a:p>
                  </a:txBody>
                  <a:tcPr marL="6449" marR="6449" marT="6449" marB="0" anchor="b">
                    <a:lnL>
                      <a:noFill/>
                    </a:lnL>
                    <a:lnR>
                      <a:noFill/>
                    </a:lnR>
                    <a:lnT>
                      <a:noFill/>
                    </a:lnT>
                    <a:lnB>
                      <a:noFill/>
                    </a:lnB>
                  </a:tcPr>
                </a:tc>
              </a:tr>
              <a:tr h="363822">
                <a:tc>
                  <a:txBody>
                    <a:bodyPr/>
                    <a:lstStyle/>
                    <a:p>
                      <a:pPr algn="l" fontAlgn="b"/>
                      <a:endParaRPr lang="en-US" sz="1700" b="0" i="0" u="none" strike="noStrike" dirty="0">
                        <a:solidFill>
                          <a:srgbClr val="000000"/>
                        </a:solidFill>
                        <a:latin typeface="Calibri"/>
                      </a:endParaRPr>
                    </a:p>
                  </a:txBody>
                  <a:tcPr marL="6449" marR="6449" marT="6449" marB="0" anchor="b">
                    <a:lnL>
                      <a:noFill/>
                    </a:lnL>
                    <a:lnR>
                      <a:noFill/>
                    </a:lnR>
                    <a:lnT>
                      <a:noFill/>
                    </a:lnT>
                    <a:lnB>
                      <a:noFill/>
                    </a:lnB>
                  </a:tcPr>
                </a:tc>
                <a:tc>
                  <a:txBody>
                    <a:bodyPr/>
                    <a:lstStyle/>
                    <a:p>
                      <a:pPr algn="l" fontAlgn="b"/>
                      <a:endParaRPr lang="en-US" sz="1700" b="0" i="0" u="none" strike="noStrike" dirty="0">
                        <a:solidFill>
                          <a:srgbClr val="000000"/>
                        </a:solidFill>
                        <a:latin typeface="Calibri"/>
                      </a:endParaRPr>
                    </a:p>
                  </a:txBody>
                  <a:tcPr marL="6449" marR="6449" marT="6449" marB="0" anchor="b">
                    <a:lnL>
                      <a:noFill/>
                    </a:lnL>
                    <a:lnR>
                      <a:noFill/>
                    </a:lnR>
                    <a:lnT>
                      <a:noFill/>
                    </a:lnT>
                    <a:lnB>
                      <a:noFill/>
                    </a:lnB>
                  </a:tcPr>
                </a:tc>
                <a:tc>
                  <a:txBody>
                    <a:bodyPr/>
                    <a:lstStyle/>
                    <a:p>
                      <a:pPr algn="ctr" fontAlgn="b"/>
                      <a:endParaRPr lang="en-US" sz="1700" b="0" i="0" u="none" strike="noStrike">
                        <a:solidFill>
                          <a:srgbClr val="000000"/>
                        </a:solidFill>
                        <a:latin typeface="Calibri"/>
                      </a:endParaRPr>
                    </a:p>
                  </a:txBody>
                  <a:tcPr marL="6449" marR="6449" marT="6449" marB="0" anchor="b">
                    <a:lnL>
                      <a:noFill/>
                    </a:lnL>
                    <a:lnR>
                      <a:noFill/>
                    </a:lnR>
                    <a:lnT>
                      <a:noFill/>
                    </a:lnT>
                    <a:lnB>
                      <a:noFill/>
                    </a:lnB>
                  </a:tcPr>
                </a:tc>
                <a:tc>
                  <a:txBody>
                    <a:bodyPr/>
                    <a:lstStyle/>
                    <a:p>
                      <a:pPr algn="ctr" fontAlgn="b"/>
                      <a:endParaRPr lang="en-US" sz="1700" b="0" i="0" u="none" strike="noStrike">
                        <a:solidFill>
                          <a:srgbClr val="000000"/>
                        </a:solidFill>
                        <a:latin typeface="Calibri"/>
                      </a:endParaRPr>
                    </a:p>
                  </a:txBody>
                  <a:tcPr marL="6449" marR="6449" marT="6449" marB="0" anchor="b">
                    <a:lnL>
                      <a:noFill/>
                    </a:lnL>
                    <a:lnR>
                      <a:noFill/>
                    </a:lnR>
                    <a:lnT>
                      <a:noFill/>
                    </a:lnT>
                    <a:lnB>
                      <a:noFill/>
                    </a:lnB>
                  </a:tcPr>
                </a:tc>
                <a:tc>
                  <a:txBody>
                    <a:bodyPr/>
                    <a:lstStyle/>
                    <a:p>
                      <a:pPr algn="l" fontAlgn="b"/>
                      <a:endParaRPr lang="en-US" sz="1700" b="0" i="0" u="none" strike="noStrike" dirty="0">
                        <a:solidFill>
                          <a:srgbClr val="000000"/>
                        </a:solidFill>
                        <a:latin typeface="Calibri"/>
                      </a:endParaRPr>
                    </a:p>
                  </a:txBody>
                  <a:tcPr marL="6449" marR="6449" marT="6449" marB="0" anchor="b">
                    <a:lnL>
                      <a:noFill/>
                    </a:lnL>
                    <a:lnR>
                      <a:noFill/>
                    </a:lnR>
                    <a:lnT>
                      <a:noFill/>
                    </a:lnT>
                    <a:lnB>
                      <a:noFill/>
                    </a:lnB>
                  </a:tcPr>
                </a:tc>
                <a:tc>
                  <a:txBody>
                    <a:bodyPr/>
                    <a:lstStyle/>
                    <a:p>
                      <a:pPr algn="l" fontAlgn="b"/>
                      <a:endParaRPr lang="en-US" sz="1700" b="0" i="0" u="none" strike="noStrike">
                        <a:solidFill>
                          <a:srgbClr val="000000"/>
                        </a:solidFill>
                        <a:latin typeface="Calibri"/>
                      </a:endParaRPr>
                    </a:p>
                  </a:txBody>
                  <a:tcPr marL="6449" marR="6449" marT="6449" marB="0" anchor="b">
                    <a:lnL>
                      <a:noFill/>
                    </a:lnL>
                    <a:lnR>
                      <a:noFill/>
                    </a:lnR>
                    <a:lnT>
                      <a:noFill/>
                    </a:lnT>
                    <a:lnB>
                      <a:noFill/>
                    </a:lnB>
                  </a:tcPr>
                </a:tc>
                <a:tc>
                  <a:txBody>
                    <a:bodyPr/>
                    <a:lstStyle/>
                    <a:p>
                      <a:endParaRPr lang="en-US"/>
                    </a:p>
                  </a:txBody>
                  <a:tcPr marL="6449" marR="6449" marT="6449" marB="0" anchor="b">
                    <a:lnL>
                      <a:noFill/>
                    </a:lnL>
                    <a:lnR>
                      <a:noFill/>
                    </a:lnR>
                    <a:lnT>
                      <a:noFill/>
                    </a:lnT>
                    <a:lnB>
                      <a:noFill/>
                    </a:lnB>
                  </a:tcPr>
                </a:tc>
                <a:tc>
                  <a:txBody>
                    <a:bodyPr/>
                    <a:lstStyle/>
                    <a:p>
                      <a:pPr algn="l" fontAlgn="b"/>
                      <a:endParaRPr lang="en-US" sz="1700" b="0" i="0" u="none" strike="noStrike">
                        <a:solidFill>
                          <a:srgbClr val="000000"/>
                        </a:solidFill>
                        <a:latin typeface="Calibri"/>
                      </a:endParaRPr>
                    </a:p>
                  </a:txBody>
                  <a:tcPr marL="6449" marR="6449" marT="6449" marB="0" anchor="b">
                    <a:lnL>
                      <a:noFill/>
                    </a:lnL>
                    <a:lnR>
                      <a:noFill/>
                    </a:lnR>
                    <a:lnT>
                      <a:noFill/>
                    </a:lnT>
                    <a:lnB>
                      <a:noFill/>
                    </a:lnB>
                  </a:tcPr>
                </a:tc>
                <a:tc>
                  <a:txBody>
                    <a:bodyPr/>
                    <a:lstStyle/>
                    <a:p>
                      <a:pPr algn="l" fontAlgn="b"/>
                      <a:endParaRPr lang="en-US" sz="1700" b="0" i="0" u="none" strike="noStrike">
                        <a:solidFill>
                          <a:srgbClr val="000000"/>
                        </a:solidFill>
                        <a:latin typeface="Calibri"/>
                      </a:endParaRPr>
                    </a:p>
                  </a:txBody>
                  <a:tcPr marL="6449" marR="6449" marT="6449" marB="0" anchor="b">
                    <a:lnL>
                      <a:noFill/>
                    </a:lnL>
                    <a:lnR>
                      <a:noFill/>
                    </a:lnR>
                    <a:lnT>
                      <a:noFill/>
                    </a:lnT>
                    <a:lnB>
                      <a:noFill/>
                    </a:lnB>
                  </a:tcPr>
                </a:tc>
                <a:tc>
                  <a:txBody>
                    <a:bodyPr/>
                    <a:lstStyle/>
                    <a:p>
                      <a:endParaRPr lang="en-US"/>
                    </a:p>
                  </a:txBody>
                  <a:tcPr marL="6449" marR="6449" marT="6449" marB="0" anchor="b">
                    <a:lnL>
                      <a:noFill/>
                    </a:lnL>
                    <a:lnR>
                      <a:noFill/>
                    </a:lnR>
                    <a:lnT>
                      <a:noFill/>
                    </a:lnT>
                    <a:lnB>
                      <a:noFill/>
                    </a:lnB>
                  </a:tcPr>
                </a:tc>
              </a:tr>
              <a:tr h="363822">
                <a:tc>
                  <a:txBody>
                    <a:bodyPr/>
                    <a:lstStyle/>
                    <a:p>
                      <a:pPr algn="l" fontAlgn="b"/>
                      <a:endParaRPr lang="en-US" sz="1700" b="0" i="0" u="none" strike="noStrike" dirty="0">
                        <a:solidFill>
                          <a:srgbClr val="000000"/>
                        </a:solidFill>
                        <a:latin typeface="Calibri"/>
                      </a:endParaRPr>
                    </a:p>
                  </a:txBody>
                  <a:tcPr marL="6449" marR="6449" marT="6449" marB="0" anchor="b">
                    <a:lnL>
                      <a:noFill/>
                    </a:lnL>
                    <a:lnR>
                      <a:noFill/>
                    </a:lnR>
                    <a:lnT>
                      <a:noFill/>
                    </a:lnT>
                    <a:lnB>
                      <a:noFill/>
                    </a:lnB>
                  </a:tcPr>
                </a:tc>
                <a:tc>
                  <a:txBody>
                    <a:bodyPr/>
                    <a:lstStyle/>
                    <a:p>
                      <a:pPr algn="l" fontAlgn="b"/>
                      <a:endParaRPr lang="en-US" sz="1700" b="0" i="0" u="none" strike="noStrike" dirty="0">
                        <a:solidFill>
                          <a:srgbClr val="000000"/>
                        </a:solidFill>
                        <a:latin typeface="Calibri"/>
                      </a:endParaRPr>
                    </a:p>
                  </a:txBody>
                  <a:tcPr marL="6449" marR="6449" marT="6449" marB="0" anchor="b">
                    <a:lnL>
                      <a:noFill/>
                    </a:lnL>
                    <a:lnR>
                      <a:noFill/>
                    </a:lnR>
                    <a:lnT>
                      <a:noFill/>
                    </a:lnT>
                    <a:lnB>
                      <a:noFill/>
                    </a:lnB>
                  </a:tcPr>
                </a:tc>
                <a:tc>
                  <a:txBody>
                    <a:bodyPr/>
                    <a:lstStyle/>
                    <a:p>
                      <a:pPr algn="r" fontAlgn="b"/>
                      <a:r>
                        <a:rPr lang="en-US" sz="1700" b="0" i="0" u="none" strike="noStrike" dirty="0">
                          <a:solidFill>
                            <a:srgbClr val="000000"/>
                          </a:solidFill>
                          <a:latin typeface="Calibri"/>
                        </a:rPr>
                        <a:t>Mallard</a:t>
                      </a:r>
                    </a:p>
                  </a:txBody>
                  <a:tcPr marL="6449" marR="6449" marT="6449" marB="0" anchor="b">
                    <a:lnL>
                      <a:noFill/>
                    </a:lnL>
                    <a:lnR>
                      <a:noFill/>
                    </a:lnR>
                    <a:lnT>
                      <a:noFill/>
                    </a:lnT>
                    <a:lnB>
                      <a:noFill/>
                    </a:lnB>
                  </a:tcPr>
                </a:tc>
                <a:tc>
                  <a:txBody>
                    <a:bodyPr/>
                    <a:lstStyle/>
                    <a:p>
                      <a:pPr algn="l" fontAlgn="b"/>
                      <a:endParaRPr lang="en-US" sz="1700" b="0" i="0" u="none" strike="noStrike">
                        <a:solidFill>
                          <a:srgbClr val="000000"/>
                        </a:solidFill>
                        <a:latin typeface="Calibri"/>
                      </a:endParaRPr>
                    </a:p>
                  </a:txBody>
                  <a:tcPr marL="6449" marR="6449" marT="6449" marB="0" anchor="b">
                    <a:lnL>
                      <a:noFill/>
                    </a:lnL>
                    <a:lnR>
                      <a:noFill/>
                    </a:lnR>
                    <a:lnT>
                      <a:noFill/>
                    </a:lnT>
                    <a:lnB>
                      <a:noFill/>
                    </a:lnB>
                  </a:tcPr>
                </a:tc>
                <a:tc>
                  <a:txBody>
                    <a:bodyPr/>
                    <a:lstStyle/>
                    <a:p>
                      <a:pPr algn="l" fontAlgn="b"/>
                      <a:endParaRPr lang="en-US" sz="1700" b="0" i="0" u="none" strike="noStrike">
                        <a:solidFill>
                          <a:srgbClr val="000000"/>
                        </a:solidFill>
                        <a:latin typeface="Calibri"/>
                      </a:endParaRPr>
                    </a:p>
                  </a:txBody>
                  <a:tcPr marL="6449" marR="6449" marT="6449" marB="0" anchor="b">
                    <a:lnL>
                      <a:noFill/>
                    </a:lnL>
                    <a:lnR>
                      <a:noFill/>
                    </a:lnR>
                    <a:lnT>
                      <a:noFill/>
                    </a:lnT>
                    <a:lnB>
                      <a:noFill/>
                    </a:lnB>
                  </a:tcPr>
                </a:tc>
                <a:tc gridSpan="2">
                  <a:txBody>
                    <a:bodyPr/>
                    <a:lstStyle/>
                    <a:p>
                      <a:pPr algn="l" fontAlgn="b"/>
                      <a:r>
                        <a:rPr lang="en-US" sz="1700" b="0" i="0" u="none" strike="noStrike" dirty="0">
                          <a:solidFill>
                            <a:srgbClr val="000000"/>
                          </a:solidFill>
                          <a:latin typeface="Calibri"/>
                        </a:rPr>
                        <a:t>  </a:t>
                      </a:r>
                      <a:r>
                        <a:rPr lang="en-US" sz="1700" b="0" i="0" u="none" strike="noStrike" dirty="0" smtClean="0">
                          <a:solidFill>
                            <a:srgbClr val="000000"/>
                          </a:solidFill>
                          <a:latin typeface="Calibri"/>
                        </a:rPr>
                        <a:t>Blue-winged </a:t>
                      </a:r>
                      <a:r>
                        <a:rPr lang="en-US" sz="1700" b="0" i="0" u="none" strike="noStrike" dirty="0">
                          <a:solidFill>
                            <a:srgbClr val="000000"/>
                          </a:solidFill>
                          <a:latin typeface="Calibri"/>
                        </a:rPr>
                        <a:t>Teal</a:t>
                      </a:r>
                    </a:p>
                  </a:txBody>
                  <a:tcPr marL="6449" marR="6449" marT="6449" marB="0" anchor="b">
                    <a:lnL>
                      <a:noFill/>
                    </a:lnL>
                    <a:lnR>
                      <a:noFill/>
                    </a:lnR>
                    <a:lnT>
                      <a:noFill/>
                    </a:lnT>
                    <a:lnB>
                      <a:noFill/>
                    </a:lnB>
                  </a:tcPr>
                </a:tc>
                <a:tc hMerge="1">
                  <a:txBody>
                    <a:bodyPr/>
                    <a:lstStyle/>
                    <a:p>
                      <a:endParaRPr lang="en-US"/>
                    </a:p>
                  </a:txBody>
                  <a:tcPr/>
                </a:tc>
                <a:tc>
                  <a:txBody>
                    <a:bodyPr/>
                    <a:lstStyle/>
                    <a:p>
                      <a:pPr algn="l" fontAlgn="b"/>
                      <a:endParaRPr lang="en-US" sz="1700" b="0" i="0" u="none" strike="noStrike">
                        <a:solidFill>
                          <a:srgbClr val="000000"/>
                        </a:solidFill>
                        <a:latin typeface="Calibri"/>
                      </a:endParaRPr>
                    </a:p>
                  </a:txBody>
                  <a:tcPr marL="6449" marR="6449" marT="6449" marB="0" anchor="b">
                    <a:lnL>
                      <a:noFill/>
                    </a:lnL>
                    <a:lnR>
                      <a:noFill/>
                    </a:lnR>
                    <a:lnT>
                      <a:noFill/>
                    </a:lnT>
                    <a:lnB>
                      <a:noFill/>
                    </a:lnB>
                  </a:tcPr>
                </a:tc>
                <a:tc gridSpan="2">
                  <a:txBody>
                    <a:bodyPr/>
                    <a:lstStyle/>
                    <a:p>
                      <a:pPr algn="l" fontAlgn="b"/>
                      <a:r>
                        <a:rPr lang="en-US" sz="1700" b="0" i="0" u="none" strike="noStrike">
                          <a:solidFill>
                            <a:srgbClr val="000000"/>
                          </a:solidFill>
                          <a:latin typeface="Calibri"/>
                        </a:rPr>
                        <a:t>  Northern Pintail</a:t>
                      </a:r>
                    </a:p>
                  </a:txBody>
                  <a:tcPr marL="6449" marR="6449" marT="6449" marB="0" anchor="b">
                    <a:lnL>
                      <a:noFill/>
                    </a:lnL>
                    <a:lnR>
                      <a:noFill/>
                    </a:lnR>
                    <a:lnT>
                      <a:noFill/>
                    </a:lnT>
                    <a:lnB>
                      <a:noFill/>
                    </a:lnB>
                  </a:tcPr>
                </a:tc>
                <a:tc hMerge="1">
                  <a:txBody>
                    <a:bodyPr/>
                    <a:lstStyle/>
                    <a:p>
                      <a:endParaRPr lang="en-US"/>
                    </a:p>
                  </a:txBody>
                  <a:tcPr/>
                </a:tc>
              </a:tr>
              <a:tr h="688575">
                <a:tc>
                  <a:txBody>
                    <a:bodyPr/>
                    <a:lstStyle/>
                    <a:p>
                      <a:pPr algn="l" fontAlgn="b"/>
                      <a:r>
                        <a:rPr lang="en-US" sz="1700" b="0" i="0" u="none" strike="noStrike" dirty="0" err="1">
                          <a:solidFill>
                            <a:srgbClr val="000000"/>
                          </a:solidFill>
                          <a:latin typeface="Calibri"/>
                        </a:rPr>
                        <a:t>Nt</a:t>
                      </a:r>
                      <a:r>
                        <a:rPr lang="en-US" sz="1700" b="0" i="0" u="none" strike="noStrike" dirty="0">
                          <a:solidFill>
                            <a:srgbClr val="000000"/>
                          </a:solidFill>
                          <a:latin typeface="Calibri"/>
                        </a:rPr>
                        <a:t>, </a:t>
                      </a:r>
                      <a:r>
                        <a:rPr lang="en-US" sz="1700" b="0" i="0" u="none" strike="noStrike" dirty="0" err="1">
                          <a:solidFill>
                            <a:srgbClr val="000000"/>
                          </a:solidFill>
                          <a:latin typeface="Calibri"/>
                        </a:rPr>
                        <a:t>psw</a:t>
                      </a:r>
                      <a:r>
                        <a:rPr lang="en-US" sz="1700" b="0" i="0" u="none" strike="noStrike" dirty="0">
                          <a:solidFill>
                            <a:srgbClr val="000000"/>
                          </a:solidFill>
                          <a:latin typeface="Calibri"/>
                        </a:rPr>
                        <a:t> (raw), climate (annual)</a:t>
                      </a:r>
                    </a:p>
                  </a:txBody>
                  <a:tcPr marL="6449" marR="6449" marT="6449" marB="0" anchor="b">
                    <a:lnL>
                      <a:noFill/>
                    </a:lnL>
                    <a:lnR>
                      <a:noFill/>
                    </a:lnR>
                    <a:lnT>
                      <a:noFill/>
                    </a:lnT>
                    <a:lnB>
                      <a:noFill/>
                    </a:lnB>
                  </a:tcPr>
                </a:tc>
                <a:tc>
                  <a:txBody>
                    <a:bodyPr/>
                    <a:lstStyle/>
                    <a:p>
                      <a:pPr algn="l" fontAlgn="b"/>
                      <a:r>
                        <a:rPr lang="en-US" sz="1700" b="0" i="0" u="none" strike="noStrike" dirty="0">
                          <a:solidFill>
                            <a:srgbClr val="000000"/>
                          </a:solidFill>
                          <a:latin typeface="Calibri"/>
                        </a:rPr>
                        <a:t>none</a:t>
                      </a:r>
                    </a:p>
                  </a:txBody>
                  <a:tcPr marL="6449" marR="6449" marT="6449" marB="0" anchor="b">
                    <a:lnL>
                      <a:noFill/>
                    </a:lnL>
                    <a:lnR>
                      <a:noFill/>
                    </a:lnR>
                    <a:lnT>
                      <a:noFill/>
                    </a:lnT>
                    <a:lnB>
                      <a:noFill/>
                    </a:lnB>
                  </a:tcPr>
                </a:tc>
                <a:tc>
                  <a:txBody>
                    <a:bodyPr/>
                    <a:lstStyle/>
                    <a:p>
                      <a:pPr algn="r" fontAlgn="b"/>
                      <a:r>
                        <a:rPr lang="en-US" sz="1700" b="0" i="0" u="none" strike="noStrike" dirty="0">
                          <a:solidFill>
                            <a:srgbClr val="000000"/>
                          </a:solidFill>
                          <a:latin typeface="Calibri"/>
                        </a:rPr>
                        <a:t>632.84</a:t>
                      </a:r>
                    </a:p>
                  </a:txBody>
                  <a:tcPr marL="6449" marR="6449" marT="6449" marB="0" anchor="b">
                    <a:lnL>
                      <a:noFill/>
                    </a:lnL>
                    <a:lnR>
                      <a:noFill/>
                    </a:lnR>
                    <a:lnT>
                      <a:noFill/>
                    </a:lnT>
                    <a:lnB>
                      <a:noFill/>
                    </a:lnB>
                  </a:tcPr>
                </a:tc>
                <a:tc>
                  <a:txBody>
                    <a:bodyPr/>
                    <a:lstStyle/>
                    <a:p>
                      <a:pPr algn="r" fontAlgn="b"/>
                      <a:r>
                        <a:rPr lang="en-US" sz="1700" b="0" i="0" u="none" strike="noStrike" dirty="0">
                          <a:solidFill>
                            <a:srgbClr val="000000"/>
                          </a:solidFill>
                          <a:latin typeface="Calibri"/>
                        </a:rPr>
                        <a:t>632.84</a:t>
                      </a:r>
                    </a:p>
                  </a:txBody>
                  <a:tcPr marL="6449" marR="6449" marT="6449" marB="0" anchor="b">
                    <a:lnL>
                      <a:noFill/>
                    </a:lnL>
                    <a:lnR>
                      <a:noFill/>
                    </a:lnR>
                    <a:lnT>
                      <a:noFill/>
                    </a:lnT>
                    <a:lnB>
                      <a:noFill/>
                    </a:lnB>
                  </a:tcPr>
                </a:tc>
                <a:tc>
                  <a:txBody>
                    <a:bodyPr/>
                    <a:lstStyle/>
                    <a:p>
                      <a:pPr algn="l" fontAlgn="b"/>
                      <a:endParaRPr lang="en-US" sz="1700" b="0" i="0" u="none" strike="noStrike" dirty="0">
                        <a:solidFill>
                          <a:srgbClr val="000000"/>
                        </a:solidFill>
                        <a:latin typeface="Calibri"/>
                      </a:endParaRPr>
                    </a:p>
                  </a:txBody>
                  <a:tcPr marL="6449" marR="6449" marT="6449" marB="0" anchor="b">
                    <a:lnL>
                      <a:noFill/>
                    </a:lnL>
                    <a:lnR>
                      <a:noFill/>
                    </a:lnR>
                    <a:lnT>
                      <a:noFill/>
                    </a:lnT>
                    <a:lnB>
                      <a:noFill/>
                    </a:lnB>
                  </a:tcPr>
                </a:tc>
                <a:tc>
                  <a:txBody>
                    <a:bodyPr/>
                    <a:lstStyle/>
                    <a:p>
                      <a:pPr algn="r" fontAlgn="b"/>
                      <a:r>
                        <a:rPr lang="en-US" sz="1700" b="0" i="0" u="none" strike="noStrike" dirty="0">
                          <a:solidFill>
                            <a:srgbClr val="000000"/>
                          </a:solidFill>
                          <a:latin typeface="Calibri"/>
                        </a:rPr>
                        <a:t>853.75</a:t>
                      </a:r>
                    </a:p>
                  </a:txBody>
                  <a:tcPr marL="6449" marR="6449" marT="6449" marB="0" anchor="b">
                    <a:lnL>
                      <a:noFill/>
                    </a:lnL>
                    <a:lnR>
                      <a:noFill/>
                    </a:lnR>
                    <a:lnT>
                      <a:noFill/>
                    </a:lnT>
                    <a:lnB>
                      <a:noFill/>
                    </a:lnB>
                  </a:tcPr>
                </a:tc>
                <a:tc>
                  <a:txBody>
                    <a:bodyPr/>
                    <a:lstStyle/>
                    <a:p>
                      <a:pPr algn="r" fontAlgn="b"/>
                      <a:r>
                        <a:rPr lang="en-US" sz="1700" b="0" i="0" u="none" strike="noStrike" dirty="0">
                          <a:solidFill>
                            <a:srgbClr val="000000"/>
                          </a:solidFill>
                          <a:latin typeface="Calibri"/>
                        </a:rPr>
                        <a:t>853.75</a:t>
                      </a:r>
                    </a:p>
                  </a:txBody>
                  <a:tcPr marL="6449" marR="6449" marT="6449" marB="0" anchor="b">
                    <a:lnL>
                      <a:noFill/>
                    </a:lnL>
                    <a:lnR>
                      <a:noFill/>
                    </a:lnR>
                    <a:lnT>
                      <a:noFill/>
                    </a:lnT>
                    <a:lnB>
                      <a:noFill/>
                    </a:lnB>
                  </a:tcPr>
                </a:tc>
                <a:tc>
                  <a:txBody>
                    <a:bodyPr/>
                    <a:lstStyle/>
                    <a:p>
                      <a:pPr algn="l" fontAlgn="b"/>
                      <a:endParaRPr lang="en-US" sz="1700" b="0" i="0" u="none" strike="noStrike">
                        <a:solidFill>
                          <a:srgbClr val="000000"/>
                        </a:solidFill>
                        <a:latin typeface="Calibri"/>
                      </a:endParaRPr>
                    </a:p>
                  </a:txBody>
                  <a:tcPr marL="6449" marR="6449" marT="6449" marB="0" anchor="b">
                    <a:lnL>
                      <a:noFill/>
                    </a:lnL>
                    <a:lnR>
                      <a:noFill/>
                    </a:lnR>
                    <a:lnT>
                      <a:noFill/>
                    </a:lnT>
                    <a:lnB>
                      <a:noFill/>
                    </a:lnB>
                  </a:tcPr>
                </a:tc>
                <a:tc>
                  <a:txBody>
                    <a:bodyPr/>
                    <a:lstStyle/>
                    <a:p>
                      <a:pPr algn="r" fontAlgn="b"/>
                      <a:r>
                        <a:rPr lang="en-US" sz="1700" b="0" i="0" u="none" strike="noStrike">
                          <a:solidFill>
                            <a:srgbClr val="000000"/>
                          </a:solidFill>
                          <a:latin typeface="Calibri"/>
                        </a:rPr>
                        <a:t>1006.93</a:t>
                      </a:r>
                    </a:p>
                  </a:txBody>
                  <a:tcPr marL="6449" marR="6449" marT="6449" marB="0" anchor="b">
                    <a:lnL>
                      <a:noFill/>
                    </a:lnL>
                    <a:lnR>
                      <a:noFill/>
                    </a:lnR>
                    <a:lnT>
                      <a:noFill/>
                    </a:lnT>
                    <a:lnB>
                      <a:noFill/>
                    </a:lnB>
                  </a:tcPr>
                </a:tc>
                <a:tc>
                  <a:txBody>
                    <a:bodyPr/>
                    <a:lstStyle/>
                    <a:p>
                      <a:pPr algn="r" fontAlgn="b"/>
                      <a:r>
                        <a:rPr lang="en-US" sz="1700" b="0" i="0" u="none" strike="noStrike">
                          <a:solidFill>
                            <a:srgbClr val="000000"/>
                          </a:solidFill>
                          <a:latin typeface="Calibri"/>
                        </a:rPr>
                        <a:t>1006.93</a:t>
                      </a:r>
                    </a:p>
                  </a:txBody>
                  <a:tcPr marL="6449" marR="6449" marT="6449" marB="0" anchor="b">
                    <a:lnL>
                      <a:noFill/>
                    </a:lnL>
                    <a:lnR>
                      <a:noFill/>
                    </a:lnR>
                    <a:lnT>
                      <a:noFill/>
                    </a:lnT>
                    <a:lnB>
                      <a:noFill/>
                    </a:lnB>
                  </a:tcPr>
                </a:tc>
              </a:tr>
              <a:tr h="363822">
                <a:tc>
                  <a:txBody>
                    <a:bodyPr/>
                    <a:lstStyle/>
                    <a:p>
                      <a:pPr algn="l" fontAlgn="b"/>
                      <a:endParaRPr lang="en-US" sz="1700" b="0" i="0" u="none" strike="noStrike">
                        <a:solidFill>
                          <a:srgbClr val="000000"/>
                        </a:solidFill>
                        <a:latin typeface="Calibri"/>
                      </a:endParaRPr>
                    </a:p>
                  </a:txBody>
                  <a:tcPr marL="6449" marR="6449" marT="6449" marB="0" anchor="b">
                    <a:lnL>
                      <a:noFill/>
                    </a:lnL>
                    <a:lnR>
                      <a:noFill/>
                    </a:lnR>
                    <a:lnT>
                      <a:noFill/>
                    </a:lnT>
                    <a:lnB>
                      <a:noFill/>
                    </a:lnB>
                  </a:tcPr>
                </a:tc>
                <a:tc>
                  <a:txBody>
                    <a:bodyPr/>
                    <a:lstStyle/>
                    <a:p>
                      <a:pPr algn="l" fontAlgn="b"/>
                      <a:r>
                        <a:rPr lang="en-US" sz="1700" b="0" i="0" u="none" strike="noStrike" dirty="0">
                          <a:solidFill>
                            <a:srgbClr val="000000"/>
                          </a:solidFill>
                          <a:latin typeface="Calibri"/>
                        </a:rPr>
                        <a:t>in both</a:t>
                      </a:r>
                    </a:p>
                  </a:txBody>
                  <a:tcPr marL="6449" marR="6449" marT="6449" marB="0" anchor="b">
                    <a:lnL>
                      <a:noFill/>
                    </a:lnL>
                    <a:lnR>
                      <a:noFill/>
                    </a:lnR>
                    <a:lnT>
                      <a:noFill/>
                    </a:lnT>
                    <a:lnB>
                      <a:noFill/>
                    </a:lnB>
                  </a:tcPr>
                </a:tc>
                <a:tc>
                  <a:txBody>
                    <a:bodyPr/>
                    <a:lstStyle/>
                    <a:p>
                      <a:pPr algn="r" fontAlgn="b"/>
                      <a:r>
                        <a:rPr lang="en-US" sz="1700" b="0" i="0" u="none" strike="noStrike" dirty="0">
                          <a:solidFill>
                            <a:srgbClr val="000000"/>
                          </a:solidFill>
                          <a:latin typeface="Calibri"/>
                        </a:rPr>
                        <a:t>1057.08</a:t>
                      </a:r>
                    </a:p>
                  </a:txBody>
                  <a:tcPr marL="6449" marR="6449" marT="6449" marB="0" anchor="b">
                    <a:lnL>
                      <a:noFill/>
                    </a:lnL>
                    <a:lnR>
                      <a:noFill/>
                    </a:lnR>
                    <a:lnT>
                      <a:noFill/>
                    </a:lnT>
                    <a:lnB>
                      <a:noFill/>
                    </a:lnB>
                  </a:tcPr>
                </a:tc>
                <a:tc>
                  <a:txBody>
                    <a:bodyPr/>
                    <a:lstStyle/>
                    <a:p>
                      <a:pPr algn="r" fontAlgn="b"/>
                      <a:r>
                        <a:rPr lang="en-US" sz="1700" b="0" i="0" u="none" strike="noStrike" dirty="0">
                          <a:solidFill>
                            <a:srgbClr val="000000"/>
                          </a:solidFill>
                          <a:latin typeface="Calibri"/>
                        </a:rPr>
                        <a:t>1057.08</a:t>
                      </a:r>
                    </a:p>
                  </a:txBody>
                  <a:tcPr marL="6449" marR="6449" marT="6449" marB="0" anchor="b">
                    <a:lnL>
                      <a:noFill/>
                    </a:lnL>
                    <a:lnR>
                      <a:noFill/>
                    </a:lnR>
                    <a:lnT>
                      <a:noFill/>
                    </a:lnT>
                    <a:lnB>
                      <a:noFill/>
                    </a:lnB>
                  </a:tcPr>
                </a:tc>
                <a:tc>
                  <a:txBody>
                    <a:bodyPr/>
                    <a:lstStyle/>
                    <a:p>
                      <a:pPr algn="l" fontAlgn="b"/>
                      <a:endParaRPr lang="en-US" sz="1700" b="0" i="0" u="none" strike="noStrike">
                        <a:solidFill>
                          <a:srgbClr val="000000"/>
                        </a:solidFill>
                        <a:latin typeface="Calibri"/>
                      </a:endParaRPr>
                    </a:p>
                  </a:txBody>
                  <a:tcPr marL="6449" marR="6449" marT="6449" marB="0" anchor="b">
                    <a:lnL>
                      <a:noFill/>
                    </a:lnL>
                    <a:lnR>
                      <a:noFill/>
                    </a:lnR>
                    <a:lnT>
                      <a:noFill/>
                    </a:lnT>
                    <a:lnB>
                      <a:noFill/>
                    </a:lnB>
                  </a:tcPr>
                </a:tc>
                <a:tc>
                  <a:txBody>
                    <a:bodyPr/>
                    <a:lstStyle/>
                    <a:p>
                      <a:pPr algn="r" fontAlgn="b"/>
                      <a:r>
                        <a:rPr lang="en-US" sz="1700" b="0" i="0" u="none" strike="noStrike" dirty="0">
                          <a:solidFill>
                            <a:srgbClr val="000000"/>
                          </a:solidFill>
                          <a:latin typeface="Calibri"/>
                        </a:rPr>
                        <a:t>1253.91</a:t>
                      </a:r>
                    </a:p>
                  </a:txBody>
                  <a:tcPr marL="6449" marR="6449" marT="6449" marB="0" anchor="b">
                    <a:lnL>
                      <a:noFill/>
                    </a:lnL>
                    <a:lnR>
                      <a:noFill/>
                    </a:lnR>
                    <a:lnT>
                      <a:noFill/>
                    </a:lnT>
                    <a:lnB>
                      <a:noFill/>
                    </a:lnB>
                  </a:tcPr>
                </a:tc>
                <a:tc>
                  <a:txBody>
                    <a:bodyPr/>
                    <a:lstStyle/>
                    <a:p>
                      <a:pPr algn="r" fontAlgn="b"/>
                      <a:r>
                        <a:rPr lang="en-US" sz="1700" b="0" i="0" u="none" strike="noStrike" dirty="0">
                          <a:solidFill>
                            <a:srgbClr val="000000"/>
                          </a:solidFill>
                          <a:latin typeface="Calibri"/>
                        </a:rPr>
                        <a:t>1253.91</a:t>
                      </a:r>
                    </a:p>
                  </a:txBody>
                  <a:tcPr marL="6449" marR="6449" marT="6449" marB="0" anchor="b">
                    <a:lnL>
                      <a:noFill/>
                    </a:lnL>
                    <a:lnR>
                      <a:noFill/>
                    </a:lnR>
                    <a:lnT>
                      <a:noFill/>
                    </a:lnT>
                    <a:lnB>
                      <a:noFill/>
                    </a:lnB>
                  </a:tcPr>
                </a:tc>
                <a:tc>
                  <a:txBody>
                    <a:bodyPr/>
                    <a:lstStyle/>
                    <a:p>
                      <a:pPr algn="l" fontAlgn="b"/>
                      <a:endParaRPr lang="en-US" sz="1700" b="0" i="0" u="none" strike="noStrike" dirty="0">
                        <a:solidFill>
                          <a:srgbClr val="000000"/>
                        </a:solidFill>
                        <a:latin typeface="Calibri"/>
                      </a:endParaRPr>
                    </a:p>
                  </a:txBody>
                  <a:tcPr marL="6449" marR="6449" marT="6449" marB="0" anchor="b">
                    <a:lnL>
                      <a:noFill/>
                    </a:lnL>
                    <a:lnR>
                      <a:noFill/>
                    </a:lnR>
                    <a:lnT>
                      <a:noFill/>
                    </a:lnT>
                    <a:lnB>
                      <a:noFill/>
                    </a:lnB>
                  </a:tcPr>
                </a:tc>
                <a:tc>
                  <a:txBody>
                    <a:bodyPr/>
                    <a:lstStyle/>
                    <a:p>
                      <a:pPr algn="r" fontAlgn="b"/>
                      <a:r>
                        <a:rPr lang="en-US" sz="1700" b="0" i="0" u="none" strike="noStrike" dirty="0">
                          <a:solidFill>
                            <a:srgbClr val="000000"/>
                          </a:solidFill>
                          <a:latin typeface="Calibri"/>
                        </a:rPr>
                        <a:t>1561.27</a:t>
                      </a:r>
                    </a:p>
                  </a:txBody>
                  <a:tcPr marL="6449" marR="6449" marT="6449" marB="0" anchor="b">
                    <a:lnL>
                      <a:noFill/>
                    </a:lnL>
                    <a:lnR>
                      <a:noFill/>
                    </a:lnR>
                    <a:lnT>
                      <a:noFill/>
                    </a:lnT>
                    <a:lnB>
                      <a:noFill/>
                    </a:lnB>
                  </a:tcPr>
                </a:tc>
                <a:tc>
                  <a:txBody>
                    <a:bodyPr/>
                    <a:lstStyle/>
                    <a:p>
                      <a:pPr algn="r" fontAlgn="b"/>
                      <a:r>
                        <a:rPr lang="en-US" sz="1700" b="0" i="0" u="none" strike="noStrike" dirty="0">
                          <a:solidFill>
                            <a:srgbClr val="000000"/>
                          </a:solidFill>
                          <a:latin typeface="Calibri"/>
                        </a:rPr>
                        <a:t>1561.27</a:t>
                      </a:r>
                    </a:p>
                  </a:txBody>
                  <a:tcPr marL="6449" marR="6449" marT="6449" marB="0" anchor="b">
                    <a:lnL>
                      <a:noFill/>
                    </a:lnL>
                    <a:lnR>
                      <a:noFill/>
                    </a:lnR>
                    <a:lnT>
                      <a:noFill/>
                    </a:lnT>
                    <a:lnB>
                      <a:noFill/>
                    </a:lnB>
                  </a:tcPr>
                </a:tc>
              </a:tr>
            </a:tbl>
          </a:graphicData>
        </a:graphic>
      </p:graphicFrame>
      <p:cxnSp>
        <p:nvCxnSpPr>
          <p:cNvPr id="5" name="Straight Connector 4"/>
          <p:cNvCxnSpPr/>
          <p:nvPr/>
        </p:nvCxnSpPr>
        <p:spPr>
          <a:xfrm>
            <a:off x="228600" y="2971800"/>
            <a:ext cx="8686800"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2C4C28"/>
                </a:solidFill>
              </a:rPr>
              <a:t>Left to do…</a:t>
            </a:r>
            <a:endParaRPr lang="en-US" dirty="0">
              <a:solidFill>
                <a:srgbClr val="2C4C28"/>
              </a:solidFill>
            </a:endParaRPr>
          </a:p>
        </p:txBody>
      </p:sp>
      <p:sp>
        <p:nvSpPr>
          <p:cNvPr id="3" name="Content Placeholder 2"/>
          <p:cNvSpPr>
            <a:spLocks noGrp="1"/>
          </p:cNvSpPr>
          <p:nvPr>
            <p:ph idx="1"/>
          </p:nvPr>
        </p:nvSpPr>
        <p:spPr/>
        <p:txBody>
          <a:bodyPr/>
          <a:lstStyle/>
          <a:p>
            <a:r>
              <a:rPr lang="en-US" dirty="0" smtClean="0"/>
              <a:t>Preliminary </a:t>
            </a:r>
            <a:r>
              <a:rPr lang="en-US" dirty="0" smtClean="0"/>
              <a:t>modeling nearly completed</a:t>
            </a:r>
            <a:endParaRPr lang="en-US" dirty="0" smtClean="0"/>
          </a:p>
          <a:p>
            <a:r>
              <a:rPr lang="en-US" dirty="0" smtClean="0"/>
              <a:t>C</a:t>
            </a:r>
            <a:r>
              <a:rPr lang="en-US" dirty="0" smtClean="0"/>
              <a:t>onduct </a:t>
            </a:r>
            <a:r>
              <a:rPr lang="en-US" dirty="0" smtClean="0"/>
              <a:t>ecosystem assessment of mid-continent region for consideration of further covariates in a modified model structure</a:t>
            </a:r>
          </a:p>
          <a:p>
            <a:r>
              <a:rPr lang="en-US" dirty="0" smtClean="0"/>
              <a:t>Conduct final analysis of 2000-2011 datasets to create predictive model for forecasting future climate scenarios and impacts.</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3"/>
          <p:cNvGrpSpPr/>
          <p:nvPr/>
        </p:nvGrpSpPr>
        <p:grpSpPr>
          <a:xfrm>
            <a:off x="533400" y="2057400"/>
            <a:ext cx="8305800" cy="1828800"/>
            <a:chOff x="533400" y="2057400"/>
            <a:chExt cx="8305800" cy="1828800"/>
          </a:xfrm>
        </p:grpSpPr>
        <p:sp>
          <p:nvSpPr>
            <p:cNvPr id="5" name="Rounded Rectangle 4"/>
            <p:cNvSpPr/>
            <p:nvPr/>
          </p:nvSpPr>
          <p:spPr>
            <a:xfrm>
              <a:off x="533400" y="2895600"/>
              <a:ext cx="2133600" cy="9906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b="1" dirty="0" smtClean="0"/>
                <a:t>Environmental Geospatial Data (explanatory)</a:t>
              </a:r>
              <a:endParaRPr lang="en-US" b="1" dirty="0"/>
            </a:p>
          </p:txBody>
        </p:sp>
        <p:sp>
          <p:nvSpPr>
            <p:cNvPr id="6" name="Rounded Rectangle 5"/>
            <p:cNvSpPr/>
            <p:nvPr/>
          </p:nvSpPr>
          <p:spPr>
            <a:xfrm>
              <a:off x="3505200" y="2057400"/>
              <a:ext cx="2133600" cy="1371600"/>
            </a:xfrm>
            <a:prstGeom prst="roundRect">
              <a:avLst/>
            </a:prstGeom>
            <a:ln w="19050"/>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dirty="0" smtClean="0"/>
            </a:p>
          </p:txBody>
        </p:sp>
        <p:sp>
          <p:nvSpPr>
            <p:cNvPr id="7" name="Rounded Rectangle 6"/>
            <p:cNvSpPr/>
            <p:nvPr/>
          </p:nvSpPr>
          <p:spPr>
            <a:xfrm>
              <a:off x="6400800" y="2209800"/>
              <a:ext cx="2438400" cy="1066800"/>
            </a:xfrm>
            <a:prstGeom prst="roundRect">
              <a:avLst/>
            </a:prstGeom>
            <a:ln w="38100"/>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t>Adaptation Strategies: </a:t>
              </a:r>
            </a:p>
            <a:p>
              <a:pPr algn="ctr"/>
              <a:r>
                <a:rPr lang="en-US" dirty="0" smtClean="0"/>
                <a:t>Landscape and</a:t>
              </a:r>
              <a:endParaRPr lang="en-US" dirty="0"/>
            </a:p>
            <a:p>
              <a:pPr algn="ctr"/>
              <a:r>
                <a:rPr lang="en-US" dirty="0" smtClean="0"/>
                <a:t>Management Plans</a:t>
              </a:r>
              <a:endParaRPr lang="en-US" dirty="0"/>
            </a:p>
          </p:txBody>
        </p:sp>
        <p:cxnSp>
          <p:nvCxnSpPr>
            <p:cNvPr id="11" name="Elbow Connector 10"/>
            <p:cNvCxnSpPr>
              <a:stCxn id="5" idx="3"/>
              <a:endCxn id="6" idx="1"/>
            </p:cNvCxnSpPr>
            <p:nvPr/>
          </p:nvCxnSpPr>
          <p:spPr>
            <a:xfrm flipV="1">
              <a:off x="2667000" y="2743200"/>
              <a:ext cx="838200" cy="647700"/>
            </a:xfrm>
            <a:prstGeom prst="bentConnector3">
              <a:avLst>
                <a:gd name="adj1" fmla="val 50000"/>
              </a:avLst>
            </a:prstGeom>
            <a:ln w="38100">
              <a:solidFill>
                <a:schemeClr val="accent6"/>
              </a:solidFill>
              <a:tailEnd type="arrow"/>
            </a:ln>
          </p:spPr>
          <p:style>
            <a:lnRef idx="1">
              <a:schemeClr val="accent1"/>
            </a:lnRef>
            <a:fillRef idx="0">
              <a:schemeClr val="accent1"/>
            </a:fillRef>
            <a:effectRef idx="0">
              <a:schemeClr val="accent1"/>
            </a:effectRef>
            <a:fontRef idx="minor">
              <a:schemeClr val="tx1"/>
            </a:fontRef>
          </p:style>
        </p:cxnSp>
        <p:sp>
          <p:nvSpPr>
            <p:cNvPr id="31" name="Right Arrow 30"/>
            <p:cNvSpPr/>
            <p:nvPr/>
          </p:nvSpPr>
          <p:spPr>
            <a:xfrm>
              <a:off x="5638800" y="2590800"/>
              <a:ext cx="762000" cy="381000"/>
            </a:xfrm>
            <a:prstGeom prst="rightArrow">
              <a:avLst>
                <a:gd name="adj1" fmla="val 50000"/>
                <a:gd name="adj2" fmla="val 77500"/>
              </a:avLst>
            </a:prstGeom>
            <a:solidFill>
              <a:schemeClr val="accent6">
                <a:lumMod val="60000"/>
                <a:lumOff val="4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3493460" y="2238375"/>
              <a:ext cx="2209800" cy="1092607"/>
            </a:xfrm>
            <a:prstGeom prst="rect">
              <a:avLst/>
            </a:prstGeom>
            <a:noFill/>
          </p:spPr>
          <p:txBody>
            <a:bodyPr wrap="square" rtlCol="0">
              <a:spAutoFit/>
            </a:bodyPr>
            <a:lstStyle/>
            <a:p>
              <a:r>
                <a:rPr lang="en-US" dirty="0" smtClean="0"/>
                <a:t>  Modeling Options</a:t>
              </a:r>
            </a:p>
            <a:p>
              <a:endParaRPr lang="en-US" sz="400" dirty="0" smtClean="0"/>
            </a:p>
            <a:p>
              <a:pPr>
                <a:buFont typeface="Arial" pitchFamily="34" charset="0"/>
                <a:buChar char="•"/>
              </a:pPr>
              <a:r>
                <a:rPr lang="en-US" sz="1400" dirty="0" smtClean="0"/>
                <a:t> </a:t>
              </a:r>
              <a:r>
                <a:rPr lang="en-US" sz="1500" b="1" dirty="0" smtClean="0">
                  <a:latin typeface="Times New Roman" pitchFamily="18" charset="0"/>
                  <a:cs typeface="Times New Roman" pitchFamily="18" charset="0"/>
                </a:rPr>
                <a:t>Ecosystem Assessments</a:t>
              </a:r>
            </a:p>
            <a:p>
              <a:pPr>
                <a:buFont typeface="Arial" pitchFamily="34" charset="0"/>
                <a:buChar char="•"/>
              </a:pPr>
              <a:r>
                <a:rPr lang="en-US" sz="1400" dirty="0" smtClean="0"/>
                <a:t> Focal Species (RRSC)</a:t>
              </a:r>
            </a:p>
            <a:p>
              <a:pPr>
                <a:buFont typeface="Arial" pitchFamily="34" charset="0"/>
                <a:buChar char="•"/>
              </a:pPr>
              <a:r>
                <a:rPr lang="en-US" sz="1400" dirty="0" smtClean="0"/>
                <a:t> Future Forecasts</a:t>
              </a:r>
              <a:endParaRPr lang="en-US" sz="1400" dirty="0"/>
            </a:p>
          </p:txBody>
        </p:sp>
      </p:grpSp>
      <p:sp>
        <p:nvSpPr>
          <p:cNvPr id="13" name="TextBox 12"/>
          <p:cNvSpPr txBox="1"/>
          <p:nvPr/>
        </p:nvSpPr>
        <p:spPr>
          <a:xfrm>
            <a:off x="0" y="4281726"/>
            <a:ext cx="9144000" cy="1046440"/>
          </a:xfrm>
          <a:prstGeom prst="rect">
            <a:avLst/>
          </a:prstGeom>
          <a:noFill/>
        </p:spPr>
        <p:txBody>
          <a:bodyPr wrap="square" rtlCol="0">
            <a:spAutoFit/>
          </a:bodyPr>
          <a:lstStyle/>
          <a:p>
            <a:pPr algn="ctr"/>
            <a:r>
              <a:rPr lang="en-US" sz="3000" dirty="0" smtClean="0"/>
              <a:t>How can we develop rational, evidence-based decisions</a:t>
            </a:r>
          </a:p>
          <a:p>
            <a:pPr algn="ctr"/>
            <a:r>
              <a:rPr lang="en-US" sz="3000" dirty="0" smtClean="0"/>
              <a:t>for adaptation strategies to environmental change?</a:t>
            </a:r>
            <a:endParaRPr lang="en-US" sz="3000" dirty="0"/>
          </a:p>
        </p:txBody>
      </p:sp>
      <p:sp>
        <p:nvSpPr>
          <p:cNvPr id="15" name="TextBox 14"/>
          <p:cNvSpPr txBox="1"/>
          <p:nvPr/>
        </p:nvSpPr>
        <p:spPr>
          <a:xfrm>
            <a:off x="406401" y="342903"/>
            <a:ext cx="8458200" cy="707886"/>
          </a:xfrm>
          <a:prstGeom prst="rect">
            <a:avLst/>
          </a:prstGeom>
          <a:noFill/>
        </p:spPr>
        <p:txBody>
          <a:bodyPr wrap="square" rtlCol="0">
            <a:spAutoFit/>
          </a:bodyPr>
          <a:lstStyle/>
          <a:p>
            <a:r>
              <a:rPr lang="en-US" sz="4000" dirty="0" smtClean="0">
                <a:solidFill>
                  <a:srgbClr val="0E5220"/>
                </a:solidFill>
                <a:latin typeface="+mj-lt"/>
              </a:rPr>
              <a:t>General EAGLES Workflow Architecture</a:t>
            </a:r>
            <a:endParaRPr lang="en-US" sz="4000" dirty="0">
              <a:solidFill>
                <a:srgbClr val="0E5220"/>
              </a:solidFill>
              <a:latin typeface="+mj-lt"/>
            </a:endParaRPr>
          </a:p>
        </p:txBody>
      </p:sp>
      <p:sp>
        <p:nvSpPr>
          <p:cNvPr id="12" name="TextBox 11"/>
          <p:cNvSpPr txBox="1"/>
          <p:nvPr/>
        </p:nvSpPr>
        <p:spPr>
          <a:xfrm>
            <a:off x="914400" y="2362200"/>
            <a:ext cx="1600200" cy="523220"/>
          </a:xfrm>
          <a:prstGeom prst="rect">
            <a:avLst/>
          </a:prstGeom>
          <a:noFill/>
        </p:spPr>
        <p:txBody>
          <a:bodyPr wrap="square" rtlCol="0">
            <a:spAutoFit/>
          </a:bodyPr>
          <a:lstStyle/>
          <a:p>
            <a:r>
              <a:rPr lang="en-US" sz="2800" b="1" dirty="0" smtClean="0">
                <a:solidFill>
                  <a:srgbClr val="0630B6"/>
                </a:solidFill>
                <a:latin typeface="Times New Roman" pitchFamily="18" charset="0"/>
                <a:cs typeface="Times New Roman" pitchFamily="18" charset="0"/>
              </a:rPr>
              <a:t>Track 1</a:t>
            </a:r>
            <a:endParaRPr lang="en-US" sz="2800" b="1" dirty="0">
              <a:solidFill>
                <a:srgbClr val="0630B6"/>
              </a:solidFill>
              <a:latin typeface="Times New Roman" pitchFamily="18" charset="0"/>
              <a:cs typeface="Times New Roman" pitchFamily="18" charset="0"/>
            </a:endParaRPr>
          </a:p>
        </p:txBody>
      </p:sp>
      <p:sp>
        <p:nvSpPr>
          <p:cNvPr id="14" name="Rounded Rectangle 13"/>
          <p:cNvSpPr/>
          <p:nvPr/>
        </p:nvSpPr>
        <p:spPr>
          <a:xfrm>
            <a:off x="451433" y="2834640"/>
            <a:ext cx="2286000" cy="11430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3"/>
          <p:cNvGrpSpPr/>
          <p:nvPr/>
        </p:nvGrpSpPr>
        <p:grpSpPr>
          <a:xfrm>
            <a:off x="533400" y="1600200"/>
            <a:ext cx="8305800" cy="2286000"/>
            <a:chOff x="533400" y="1600200"/>
            <a:chExt cx="8305800" cy="2286000"/>
          </a:xfrm>
        </p:grpSpPr>
        <p:sp>
          <p:nvSpPr>
            <p:cNvPr id="4" name="Rounded Rectangle 3"/>
            <p:cNvSpPr/>
            <p:nvPr/>
          </p:nvSpPr>
          <p:spPr>
            <a:xfrm>
              <a:off x="533400" y="1600200"/>
              <a:ext cx="2133600" cy="9906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b="1" dirty="0" smtClean="0"/>
                <a:t>Species legacy</a:t>
              </a:r>
            </a:p>
            <a:p>
              <a:pPr algn="ctr"/>
              <a:r>
                <a:rPr lang="en-US" b="1" dirty="0" smtClean="0"/>
                <a:t>datasets (response)</a:t>
              </a:r>
              <a:endParaRPr lang="en-US" b="1" dirty="0"/>
            </a:p>
          </p:txBody>
        </p:sp>
        <p:sp>
          <p:nvSpPr>
            <p:cNvPr id="5" name="Rounded Rectangle 4"/>
            <p:cNvSpPr/>
            <p:nvPr/>
          </p:nvSpPr>
          <p:spPr>
            <a:xfrm>
              <a:off x="533400" y="2895600"/>
              <a:ext cx="2133600" cy="9906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b="1" dirty="0" smtClean="0"/>
                <a:t>Environmental Geospatial Data (explanatory)</a:t>
              </a:r>
              <a:endParaRPr lang="en-US" b="1" dirty="0"/>
            </a:p>
          </p:txBody>
        </p:sp>
        <p:sp>
          <p:nvSpPr>
            <p:cNvPr id="6" name="Rounded Rectangle 5"/>
            <p:cNvSpPr/>
            <p:nvPr/>
          </p:nvSpPr>
          <p:spPr>
            <a:xfrm>
              <a:off x="3505200" y="2057400"/>
              <a:ext cx="2133600" cy="1371600"/>
            </a:xfrm>
            <a:prstGeom prst="roundRect">
              <a:avLst/>
            </a:prstGeom>
            <a:ln w="19050"/>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dirty="0" smtClean="0"/>
            </a:p>
          </p:txBody>
        </p:sp>
        <p:sp>
          <p:nvSpPr>
            <p:cNvPr id="7" name="Rounded Rectangle 6"/>
            <p:cNvSpPr/>
            <p:nvPr/>
          </p:nvSpPr>
          <p:spPr>
            <a:xfrm>
              <a:off x="6400800" y="2209800"/>
              <a:ext cx="2438400" cy="1066800"/>
            </a:xfrm>
            <a:prstGeom prst="roundRect">
              <a:avLst/>
            </a:prstGeom>
            <a:ln w="38100"/>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t>Adaptation Strategies: </a:t>
              </a:r>
            </a:p>
            <a:p>
              <a:pPr algn="ctr"/>
              <a:r>
                <a:rPr lang="en-US" dirty="0" smtClean="0"/>
                <a:t>Landscape and</a:t>
              </a:r>
              <a:endParaRPr lang="en-US" dirty="0"/>
            </a:p>
            <a:p>
              <a:pPr algn="ctr"/>
              <a:r>
                <a:rPr lang="en-US" dirty="0" smtClean="0"/>
                <a:t>Management Plans</a:t>
              </a:r>
              <a:endParaRPr lang="en-US" dirty="0"/>
            </a:p>
          </p:txBody>
        </p:sp>
        <p:cxnSp>
          <p:nvCxnSpPr>
            <p:cNvPr id="9" name="Elbow Connector 8"/>
            <p:cNvCxnSpPr>
              <a:stCxn id="4" idx="3"/>
              <a:endCxn id="6" idx="1"/>
            </p:cNvCxnSpPr>
            <p:nvPr/>
          </p:nvCxnSpPr>
          <p:spPr>
            <a:xfrm>
              <a:off x="2667000" y="2095500"/>
              <a:ext cx="838200" cy="647700"/>
            </a:xfrm>
            <a:prstGeom prst="bentConnector3">
              <a:avLst>
                <a:gd name="adj1" fmla="val 50000"/>
              </a:avLst>
            </a:prstGeom>
            <a:ln w="38100">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11" name="Elbow Connector 10"/>
            <p:cNvCxnSpPr>
              <a:stCxn id="5" idx="3"/>
              <a:endCxn id="6" idx="1"/>
            </p:cNvCxnSpPr>
            <p:nvPr/>
          </p:nvCxnSpPr>
          <p:spPr>
            <a:xfrm flipV="1">
              <a:off x="2667000" y="2743200"/>
              <a:ext cx="838200" cy="647700"/>
            </a:xfrm>
            <a:prstGeom prst="bentConnector3">
              <a:avLst>
                <a:gd name="adj1" fmla="val 50000"/>
              </a:avLst>
            </a:prstGeom>
            <a:ln w="38100">
              <a:solidFill>
                <a:schemeClr val="accent6"/>
              </a:solidFill>
              <a:tailEnd type="arrow"/>
            </a:ln>
          </p:spPr>
          <p:style>
            <a:lnRef idx="1">
              <a:schemeClr val="accent1"/>
            </a:lnRef>
            <a:fillRef idx="0">
              <a:schemeClr val="accent1"/>
            </a:fillRef>
            <a:effectRef idx="0">
              <a:schemeClr val="accent1"/>
            </a:effectRef>
            <a:fontRef idx="minor">
              <a:schemeClr val="tx1"/>
            </a:fontRef>
          </p:style>
        </p:cxnSp>
        <p:sp>
          <p:nvSpPr>
            <p:cNvPr id="31" name="Right Arrow 30"/>
            <p:cNvSpPr/>
            <p:nvPr/>
          </p:nvSpPr>
          <p:spPr>
            <a:xfrm>
              <a:off x="5638800" y="2590800"/>
              <a:ext cx="762000" cy="381000"/>
            </a:xfrm>
            <a:prstGeom prst="rightArrow">
              <a:avLst>
                <a:gd name="adj1" fmla="val 50000"/>
                <a:gd name="adj2" fmla="val 77500"/>
              </a:avLst>
            </a:prstGeom>
            <a:solidFill>
              <a:schemeClr val="accent6">
                <a:lumMod val="60000"/>
                <a:lumOff val="4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3493460" y="2238375"/>
              <a:ext cx="2209800" cy="1077218"/>
            </a:xfrm>
            <a:prstGeom prst="rect">
              <a:avLst/>
            </a:prstGeom>
            <a:noFill/>
          </p:spPr>
          <p:txBody>
            <a:bodyPr wrap="square" rtlCol="0">
              <a:spAutoFit/>
            </a:bodyPr>
            <a:lstStyle/>
            <a:p>
              <a:r>
                <a:rPr lang="en-US" dirty="0" smtClean="0"/>
                <a:t>  Modeling Options</a:t>
              </a:r>
            </a:p>
            <a:p>
              <a:endParaRPr lang="en-US" sz="400" dirty="0" smtClean="0"/>
            </a:p>
            <a:p>
              <a:pPr>
                <a:buFont typeface="Arial" pitchFamily="34" charset="0"/>
                <a:buChar char="•"/>
              </a:pPr>
              <a:r>
                <a:rPr lang="en-US" sz="1400" dirty="0" smtClean="0"/>
                <a:t> Ecosystem Assessments</a:t>
              </a:r>
            </a:p>
            <a:p>
              <a:pPr>
                <a:buFont typeface="Arial" pitchFamily="34" charset="0"/>
                <a:buChar char="•"/>
              </a:pPr>
              <a:r>
                <a:rPr lang="en-US" sz="1400" dirty="0" smtClean="0"/>
                <a:t> </a:t>
              </a:r>
              <a:r>
                <a:rPr lang="en-US" sz="1400" b="1" dirty="0" smtClean="0"/>
                <a:t>Focal Species (RRSC)</a:t>
              </a:r>
            </a:p>
            <a:p>
              <a:pPr>
                <a:buFont typeface="Arial" pitchFamily="34" charset="0"/>
                <a:buChar char="•"/>
              </a:pPr>
              <a:r>
                <a:rPr lang="en-US" sz="1400" b="1" dirty="0" smtClean="0"/>
                <a:t> Future Forecasts</a:t>
              </a:r>
              <a:endParaRPr lang="en-US" sz="1400" b="1" dirty="0"/>
            </a:p>
          </p:txBody>
        </p:sp>
      </p:grpSp>
      <p:sp>
        <p:nvSpPr>
          <p:cNvPr id="13" name="TextBox 12"/>
          <p:cNvSpPr txBox="1"/>
          <p:nvPr/>
        </p:nvSpPr>
        <p:spPr>
          <a:xfrm>
            <a:off x="0" y="4281726"/>
            <a:ext cx="9144000" cy="1046440"/>
          </a:xfrm>
          <a:prstGeom prst="rect">
            <a:avLst/>
          </a:prstGeom>
          <a:noFill/>
        </p:spPr>
        <p:txBody>
          <a:bodyPr wrap="square" rtlCol="0">
            <a:spAutoFit/>
          </a:bodyPr>
          <a:lstStyle/>
          <a:p>
            <a:pPr algn="ctr"/>
            <a:r>
              <a:rPr lang="en-US" sz="3000" dirty="0" smtClean="0"/>
              <a:t>How can we develop rational, evidence-based decisions</a:t>
            </a:r>
          </a:p>
          <a:p>
            <a:pPr algn="ctr"/>
            <a:r>
              <a:rPr lang="en-US" sz="3000" dirty="0" smtClean="0"/>
              <a:t>for adaptation strategies to environmental change?</a:t>
            </a:r>
            <a:endParaRPr lang="en-US" sz="3000" dirty="0"/>
          </a:p>
        </p:txBody>
      </p:sp>
      <p:sp>
        <p:nvSpPr>
          <p:cNvPr id="15" name="TextBox 14"/>
          <p:cNvSpPr txBox="1"/>
          <p:nvPr/>
        </p:nvSpPr>
        <p:spPr>
          <a:xfrm>
            <a:off x="406401" y="342903"/>
            <a:ext cx="8458200" cy="707886"/>
          </a:xfrm>
          <a:prstGeom prst="rect">
            <a:avLst/>
          </a:prstGeom>
          <a:noFill/>
        </p:spPr>
        <p:txBody>
          <a:bodyPr wrap="square" rtlCol="0">
            <a:spAutoFit/>
          </a:bodyPr>
          <a:lstStyle/>
          <a:p>
            <a:r>
              <a:rPr lang="en-US" sz="4000" dirty="0" smtClean="0">
                <a:solidFill>
                  <a:srgbClr val="0E5220"/>
                </a:solidFill>
                <a:latin typeface="+mj-lt"/>
              </a:rPr>
              <a:t>General EAGLES Workflow Architecture</a:t>
            </a:r>
            <a:endParaRPr lang="en-US" sz="4000" dirty="0">
              <a:solidFill>
                <a:srgbClr val="0E5220"/>
              </a:solidFill>
              <a:latin typeface="+mj-lt"/>
            </a:endParaRPr>
          </a:p>
        </p:txBody>
      </p:sp>
      <p:sp>
        <p:nvSpPr>
          <p:cNvPr id="14" name="TextBox 13"/>
          <p:cNvSpPr txBox="1"/>
          <p:nvPr/>
        </p:nvSpPr>
        <p:spPr>
          <a:xfrm>
            <a:off x="895614" y="1079205"/>
            <a:ext cx="6190986" cy="523220"/>
          </a:xfrm>
          <a:prstGeom prst="rect">
            <a:avLst/>
          </a:prstGeom>
          <a:noFill/>
        </p:spPr>
        <p:txBody>
          <a:bodyPr wrap="square" rtlCol="0">
            <a:spAutoFit/>
          </a:bodyPr>
          <a:lstStyle/>
          <a:p>
            <a:r>
              <a:rPr lang="en-US" sz="2800" b="1" dirty="0" smtClean="0">
                <a:solidFill>
                  <a:srgbClr val="0630B6"/>
                </a:solidFill>
                <a:latin typeface="Times New Roman" pitchFamily="18" charset="0"/>
                <a:cs typeface="Times New Roman" pitchFamily="18" charset="0"/>
              </a:rPr>
              <a:t>Track 2 – </a:t>
            </a:r>
            <a:r>
              <a:rPr lang="en-US" sz="2800" dirty="0" smtClean="0">
                <a:solidFill>
                  <a:srgbClr val="0630B6"/>
                </a:solidFill>
                <a:latin typeface="Times New Roman" pitchFamily="18" charset="0"/>
                <a:cs typeface="Times New Roman" pitchFamily="18" charset="0"/>
              </a:rPr>
              <a:t>Modeling species populations </a:t>
            </a:r>
            <a:endParaRPr lang="en-US" sz="2800" dirty="0">
              <a:solidFill>
                <a:srgbClr val="0630B6"/>
              </a:solidFill>
              <a:latin typeface="Times New Roman" pitchFamily="18" charset="0"/>
              <a:cs typeface="Times New Roman" pitchFamily="18" charset="0"/>
            </a:endParaRPr>
          </a:p>
        </p:txBody>
      </p:sp>
      <p:sp>
        <p:nvSpPr>
          <p:cNvPr id="18" name="Rounded Rectangle 17"/>
          <p:cNvSpPr/>
          <p:nvPr/>
        </p:nvSpPr>
        <p:spPr>
          <a:xfrm>
            <a:off x="457200" y="1539240"/>
            <a:ext cx="2286000" cy="11430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457200" y="2834898"/>
            <a:ext cx="2286000" cy="11430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60868"/>
            <a:ext cx="9144000" cy="1439332"/>
          </a:xfrm>
        </p:spPr>
        <p:txBody>
          <a:bodyPr>
            <a:noAutofit/>
          </a:bodyPr>
          <a:lstStyle/>
          <a:p>
            <a:r>
              <a:rPr lang="en-US" sz="3200" dirty="0" smtClean="0">
                <a:solidFill>
                  <a:srgbClr val="0E5220"/>
                </a:solidFill>
              </a:rPr>
              <a:t>. . . build the framework to ingest and process the datasets for diagnostic analysis and modeling to propose candidate constraints to AHMs</a:t>
            </a:r>
            <a:endParaRPr lang="en-US" sz="3200" dirty="0">
              <a:solidFill>
                <a:srgbClr val="0E5220"/>
              </a:solidFill>
            </a:endParaRPr>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l="1405"/>
          <a:stretch>
            <a:fillRect/>
          </a:stretch>
        </p:blipFill>
        <p:spPr bwMode="auto">
          <a:xfrm rot="5400000">
            <a:off x="2066888" y="-128077"/>
            <a:ext cx="5010224" cy="8686799"/>
          </a:xfrm>
          <a:prstGeom prst="rect">
            <a:avLst/>
          </a:prstGeom>
          <a:noFill/>
          <a:ln>
            <a:solidFill>
              <a:srgbClr val="14762E"/>
            </a:solidFill>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TextBox 4"/>
          <p:cNvSpPr txBox="1"/>
          <p:nvPr/>
        </p:nvSpPr>
        <p:spPr>
          <a:xfrm>
            <a:off x="304800" y="3577865"/>
            <a:ext cx="2530441" cy="3139321"/>
          </a:xfrm>
          <a:prstGeom prst="rect">
            <a:avLst/>
          </a:prstGeom>
          <a:noFill/>
        </p:spPr>
        <p:txBody>
          <a:bodyPr wrap="square" rtlCol="0">
            <a:spAutoFit/>
          </a:bodyPr>
          <a:lstStyle/>
          <a:p>
            <a:r>
              <a:rPr lang="en-US" b="1" dirty="0" smtClean="0"/>
              <a:t>RESPONSE DATA:  </a:t>
            </a:r>
            <a:r>
              <a:rPr lang="en-US" dirty="0" smtClean="0"/>
              <a:t>aerial surveys of waterfowl </a:t>
            </a:r>
            <a:r>
              <a:rPr lang="en-US" b="1" dirty="0" smtClean="0"/>
              <a:t>breeding pair density (1955 to 2011 ) brood production, harvest and non-harvest mortality, and age ratios</a:t>
            </a:r>
            <a:r>
              <a:rPr lang="en-US" dirty="0" smtClean="0"/>
              <a:t>;  possibly the best long-term demographic data set in the world.  Higher spatial resolution starting  2000</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458200" cy="1600200"/>
          </a:xfrm>
        </p:spPr>
        <p:txBody>
          <a:bodyPr>
            <a:normAutofit fontScale="90000"/>
          </a:bodyPr>
          <a:lstStyle/>
          <a:p>
            <a:pPr algn="l"/>
            <a:r>
              <a:rPr lang="en-US" u="sng" dirty="0" smtClean="0"/>
              <a:t>Bottom line: </a:t>
            </a:r>
            <a:r>
              <a:rPr lang="en-US" dirty="0" smtClean="0">
                <a:solidFill>
                  <a:srgbClr val="0E5220"/>
                </a:solidFill>
              </a:rPr>
              <a:t/>
            </a:r>
            <a:br>
              <a:rPr lang="en-US" dirty="0" smtClean="0">
                <a:solidFill>
                  <a:srgbClr val="0E5220"/>
                </a:solidFill>
              </a:rPr>
            </a:br>
            <a:r>
              <a:rPr lang="en-US" sz="4000" b="1" dirty="0" smtClean="0">
                <a:solidFill>
                  <a:srgbClr val="0E5220"/>
                </a:solidFill>
              </a:rPr>
              <a:t>Identification of, and Access to (probably have to create them) the needed covariates</a:t>
            </a:r>
            <a:r>
              <a:rPr lang="en-US" b="1" dirty="0" smtClean="0"/>
              <a:t/>
            </a:r>
            <a:br>
              <a:rPr lang="en-US" b="1" dirty="0" smtClean="0"/>
            </a:br>
            <a:endParaRPr lang="en-US" dirty="0">
              <a:solidFill>
                <a:srgbClr val="0E5220"/>
              </a:solidFill>
            </a:endParaRPr>
          </a:p>
        </p:txBody>
      </p:sp>
      <p:sp>
        <p:nvSpPr>
          <p:cNvPr id="3" name="Content Placeholder 2"/>
          <p:cNvSpPr>
            <a:spLocks noGrp="1"/>
          </p:cNvSpPr>
          <p:nvPr>
            <p:ph idx="1"/>
          </p:nvPr>
        </p:nvSpPr>
        <p:spPr>
          <a:xfrm>
            <a:off x="457200" y="2590800"/>
            <a:ext cx="8686800" cy="3810000"/>
          </a:xfrm>
        </p:spPr>
        <p:txBody>
          <a:bodyPr>
            <a:normAutofit/>
          </a:bodyPr>
          <a:lstStyle/>
          <a:p>
            <a:r>
              <a:rPr lang="en-US" sz="2800" dirty="0" smtClean="0"/>
              <a:t>Lessons from working groups, experts, and literature</a:t>
            </a:r>
          </a:p>
          <a:p>
            <a:r>
              <a:rPr lang="en-US" sz="2800" dirty="0" smtClean="0"/>
              <a:t>Lessons from analysis of 17 time series species datasets</a:t>
            </a:r>
          </a:p>
          <a:p>
            <a:r>
              <a:rPr lang="en-US" sz="2800" dirty="0" smtClean="0"/>
              <a:t>Thinking like the species you’re modeling, the right:</a:t>
            </a:r>
          </a:p>
          <a:p>
            <a:pPr lvl="1"/>
            <a:r>
              <a:rPr lang="en-US" sz="2400" dirty="0" smtClean="0"/>
              <a:t>Spatial scales (maybe many)</a:t>
            </a:r>
          </a:p>
          <a:p>
            <a:pPr lvl="1"/>
            <a:r>
              <a:rPr lang="en-US" sz="2400" dirty="0" smtClean="0"/>
              <a:t>Temporal window(s) and resolution</a:t>
            </a:r>
          </a:p>
          <a:p>
            <a:r>
              <a:rPr lang="en-US" sz="2800" dirty="0" smtClean="0"/>
              <a:t>A full or complete model?</a:t>
            </a:r>
          </a:p>
          <a:p>
            <a:r>
              <a:rPr lang="en-US" sz="2800" dirty="0" smtClean="0"/>
              <a:t>Avoid deficient models at all costs (errors of attribution)</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P1010185"/>
          <p:cNvPicPr>
            <a:picLocks noChangeAspect="1" noChangeArrowheads="1"/>
          </p:cNvPicPr>
          <p:nvPr/>
        </p:nvPicPr>
        <p:blipFill>
          <a:blip r:embed="rId3" cstate="print"/>
          <a:srcRect/>
          <a:stretch>
            <a:fillRect/>
          </a:stretch>
        </p:blipFill>
        <p:spPr bwMode="auto">
          <a:xfrm>
            <a:off x="228600" y="304800"/>
            <a:ext cx="8686800" cy="6324600"/>
          </a:xfrm>
          <a:prstGeom prst="rect">
            <a:avLst/>
          </a:prstGeom>
          <a:noFill/>
          <a:ln w="9525">
            <a:noFill/>
            <a:miter lim="800000"/>
            <a:headEnd/>
            <a:tailEnd/>
          </a:ln>
        </p:spPr>
      </p:pic>
      <p:sp>
        <p:nvSpPr>
          <p:cNvPr id="97283" name="Text Box 3"/>
          <p:cNvSpPr txBox="1">
            <a:spLocks noChangeArrowheads="1"/>
          </p:cNvSpPr>
          <p:nvPr/>
        </p:nvSpPr>
        <p:spPr bwMode="auto">
          <a:xfrm>
            <a:off x="609600" y="609600"/>
            <a:ext cx="8153400" cy="461665"/>
          </a:xfrm>
          <a:prstGeom prst="rect">
            <a:avLst/>
          </a:prstGeom>
          <a:noFill/>
          <a:ln w="9525">
            <a:noFill/>
            <a:miter lim="800000"/>
            <a:headEnd/>
            <a:tailEnd/>
          </a:ln>
          <a:effectLst/>
        </p:spPr>
        <p:txBody>
          <a:bodyPr>
            <a:spAutoFit/>
          </a:bodyPr>
          <a:lstStyle/>
          <a:p>
            <a:pPr>
              <a:spcBef>
                <a:spcPct val="50000"/>
              </a:spcBef>
              <a:defRPr/>
            </a:pPr>
            <a:r>
              <a:rPr lang="en-US" sz="2400" b="1" dirty="0">
                <a:solidFill>
                  <a:srgbClr val="FFFF00"/>
                </a:solidFill>
                <a:latin typeface="Times New Roman" pitchFamily="18" charset="0"/>
                <a:cs typeface="Arial" pitchFamily="34" charset="0"/>
              </a:rPr>
              <a:t>BTW, how do wolves cause seedling establishment ?</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90933"/>
            <a:ext cx="9144000" cy="927626"/>
          </a:xfrm>
        </p:spPr>
        <p:txBody>
          <a:bodyPr>
            <a:noAutofit/>
          </a:bodyPr>
          <a:lstStyle/>
          <a:p>
            <a:pPr>
              <a:lnSpc>
                <a:spcPct val="90000"/>
              </a:lnSpc>
            </a:pPr>
            <a:r>
              <a:rPr lang="en-US" sz="3200" dirty="0" smtClean="0">
                <a:solidFill>
                  <a:srgbClr val="0E5220"/>
                </a:solidFill>
                <a:latin typeface="Cambria" pitchFamily="18" charset="0"/>
              </a:rPr>
              <a:t>Example 1:  Getting started with migratory species:  Yellowstone Bison</a:t>
            </a:r>
            <a:endParaRPr lang="en-US" sz="3200" dirty="0">
              <a:solidFill>
                <a:srgbClr val="0E5220"/>
              </a:solidFill>
              <a:latin typeface="Cambria" pitchFamily="18" charset="0"/>
            </a:endParaRPr>
          </a:p>
        </p:txBody>
      </p:sp>
      <p:pic>
        <p:nvPicPr>
          <p:cNvPr id="3" name="Picture 2" descr="bison_screen_scapture.jpg"/>
          <p:cNvPicPr>
            <a:picLocks noChangeAspect="1"/>
          </p:cNvPicPr>
          <p:nvPr/>
        </p:nvPicPr>
        <p:blipFill>
          <a:blip r:embed="rId3" cstate="print"/>
          <a:srcRect l="969" t="43774" r="33905"/>
          <a:stretch>
            <a:fillRect/>
          </a:stretch>
        </p:blipFill>
        <p:spPr>
          <a:xfrm>
            <a:off x="619665" y="2676471"/>
            <a:ext cx="7848600" cy="4105674"/>
          </a:xfrm>
          <a:prstGeom prst="rect">
            <a:avLst/>
          </a:prstGeom>
          <a:ln>
            <a:solidFill>
              <a:srgbClr val="0E5220"/>
            </a:solidFill>
          </a:ln>
        </p:spPr>
      </p:pic>
      <p:sp>
        <p:nvSpPr>
          <p:cNvPr id="4" name="TextBox 3"/>
          <p:cNvSpPr txBox="1"/>
          <p:nvPr/>
        </p:nvSpPr>
        <p:spPr>
          <a:xfrm>
            <a:off x="563595" y="1142999"/>
            <a:ext cx="8351805" cy="1569660"/>
          </a:xfrm>
          <a:prstGeom prst="rect">
            <a:avLst/>
          </a:prstGeom>
          <a:noFill/>
        </p:spPr>
        <p:txBody>
          <a:bodyPr wrap="square" rtlCol="0">
            <a:spAutoFit/>
          </a:bodyPr>
          <a:lstStyle/>
          <a:p>
            <a:r>
              <a:rPr lang="en-US" sz="2400" dirty="0" smtClean="0"/>
              <a:t>What are the determinants (predictors) of when bison leave the 	park during winter?</a:t>
            </a:r>
          </a:p>
          <a:p>
            <a:r>
              <a:rPr lang="en-US" sz="2400" dirty="0" smtClean="0"/>
              <a:t>And can we use them to predict movements to engage in 	management actions?</a:t>
            </a:r>
            <a:endParaRPr lang="en-US" sz="24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3096"/>
            <a:ext cx="9144000" cy="1143000"/>
          </a:xfrm>
        </p:spPr>
        <p:txBody>
          <a:bodyPr>
            <a:normAutofit/>
          </a:bodyPr>
          <a:lstStyle/>
          <a:p>
            <a:r>
              <a:rPr lang="en-US" sz="3200" dirty="0" smtClean="0">
                <a:solidFill>
                  <a:srgbClr val="0E5220"/>
                </a:solidFill>
                <a:latin typeface="Cambria" pitchFamily="18" charset="0"/>
              </a:rPr>
              <a:t>Example 3:  30-year </a:t>
            </a:r>
            <a:r>
              <a:rPr lang="en-US" sz="3200" dirty="0" err="1" smtClean="0">
                <a:solidFill>
                  <a:srgbClr val="0E5220"/>
                </a:solidFill>
                <a:latin typeface="Cambria" pitchFamily="18" charset="0"/>
              </a:rPr>
              <a:t>spatio</a:t>
            </a:r>
            <a:r>
              <a:rPr lang="en-US" sz="3200" dirty="0" smtClean="0">
                <a:solidFill>
                  <a:srgbClr val="0E5220"/>
                </a:solidFill>
                <a:latin typeface="Cambria" pitchFamily="18" charset="0"/>
              </a:rPr>
              <a:t>-temporal I-Bat analysis</a:t>
            </a:r>
            <a:endParaRPr lang="en-US" sz="3200" dirty="0">
              <a:solidFill>
                <a:srgbClr val="0E5220"/>
              </a:solidFill>
              <a:latin typeface="Cambria" pitchFamily="18" charset="0"/>
            </a:endParaRPr>
          </a:p>
        </p:txBody>
      </p:sp>
      <p:pic>
        <p:nvPicPr>
          <p:cNvPr id="5" name="Picture 4" descr="b1_graphic_v2.jpg"/>
          <p:cNvPicPr>
            <a:picLocks noChangeAspect="1"/>
          </p:cNvPicPr>
          <p:nvPr/>
        </p:nvPicPr>
        <p:blipFill>
          <a:blip r:embed="rId2" cstate="print"/>
          <a:stretch>
            <a:fillRect/>
          </a:stretch>
        </p:blipFill>
        <p:spPr>
          <a:xfrm>
            <a:off x="474453" y="1232283"/>
            <a:ext cx="8153400" cy="5539452"/>
          </a:xfrm>
          <a:prstGeom prst="rect">
            <a:avLst/>
          </a:prstGeom>
          <a:ln>
            <a:solidFill>
              <a:srgbClr val="14762E"/>
            </a:solidFill>
          </a:ln>
        </p:spPr>
      </p:pic>
      <p:sp>
        <p:nvSpPr>
          <p:cNvPr id="4" name="TextBox 3"/>
          <p:cNvSpPr txBox="1"/>
          <p:nvPr/>
        </p:nvSpPr>
        <p:spPr>
          <a:xfrm>
            <a:off x="5729068" y="6126912"/>
            <a:ext cx="2895600" cy="646331"/>
          </a:xfrm>
          <a:prstGeom prst="rect">
            <a:avLst/>
          </a:prstGeom>
          <a:solidFill>
            <a:schemeClr val="bg1"/>
          </a:solidFill>
        </p:spPr>
        <p:txBody>
          <a:bodyPr wrap="square" rtlCol="0">
            <a:spAutoFit/>
          </a:bodyPr>
          <a:lstStyle/>
          <a:p>
            <a:r>
              <a:rPr lang="en-US" b="1" dirty="0" smtClean="0"/>
              <a:t>30-yr anomaly trend against year 2000 via COASTER</a:t>
            </a:r>
            <a:endParaRPr lang="en-US" b="1"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Biomass-zoom.jpg"/>
          <p:cNvPicPr>
            <a:picLocks noChangeAspect="1"/>
          </p:cNvPicPr>
          <p:nvPr/>
        </p:nvPicPr>
        <p:blipFill>
          <a:blip r:embed="rId3" cstate="print"/>
          <a:srcRect t="7918"/>
          <a:stretch>
            <a:fillRect/>
          </a:stretch>
        </p:blipFill>
        <p:spPr>
          <a:xfrm>
            <a:off x="0" y="3535517"/>
            <a:ext cx="3733800" cy="3322483"/>
          </a:xfrm>
          <a:prstGeom prst="rect">
            <a:avLst/>
          </a:prstGeom>
        </p:spPr>
      </p:pic>
      <p:pic>
        <p:nvPicPr>
          <p:cNvPr id="5" name="Picture 4" descr="Biomass-full.jpg"/>
          <p:cNvPicPr>
            <a:picLocks noChangeAspect="1"/>
          </p:cNvPicPr>
          <p:nvPr/>
        </p:nvPicPr>
        <p:blipFill>
          <a:blip r:embed="rId4" cstate="print"/>
          <a:srcRect t="-5428"/>
          <a:stretch>
            <a:fillRect/>
          </a:stretch>
        </p:blipFill>
        <p:spPr>
          <a:xfrm>
            <a:off x="14748" y="5638800"/>
            <a:ext cx="1223501" cy="1209300"/>
          </a:xfrm>
          <a:prstGeom prst="rect">
            <a:avLst/>
          </a:prstGeom>
        </p:spPr>
      </p:pic>
      <p:pic>
        <p:nvPicPr>
          <p:cNvPr id="4" name="Picture 3" descr="2005 roads-pads on landsat.jpg"/>
          <p:cNvPicPr>
            <a:picLocks noChangeAspect="1"/>
          </p:cNvPicPr>
          <p:nvPr/>
        </p:nvPicPr>
        <p:blipFill>
          <a:blip r:embed="rId5" cstate="print"/>
          <a:srcRect t="6723" r="800"/>
          <a:stretch>
            <a:fillRect/>
          </a:stretch>
        </p:blipFill>
        <p:spPr>
          <a:xfrm>
            <a:off x="-14966" y="475496"/>
            <a:ext cx="7634966" cy="3198054"/>
          </a:xfrm>
          <a:prstGeom prst="rect">
            <a:avLst/>
          </a:prstGeom>
        </p:spPr>
      </p:pic>
      <p:pic>
        <p:nvPicPr>
          <p:cNvPr id="8" name="Picture 3"/>
          <p:cNvPicPr>
            <a:picLocks noChangeAspect="1" noChangeArrowheads="1"/>
          </p:cNvPicPr>
          <p:nvPr/>
        </p:nvPicPr>
        <p:blipFill>
          <a:blip r:embed="rId6" cstate="print"/>
          <a:srcRect/>
          <a:stretch>
            <a:fillRect/>
          </a:stretch>
        </p:blipFill>
        <p:spPr bwMode="auto">
          <a:xfrm>
            <a:off x="5334747" y="3733800"/>
            <a:ext cx="3809253" cy="3124200"/>
          </a:xfrm>
          <a:prstGeom prst="rect">
            <a:avLst/>
          </a:prstGeom>
          <a:noFill/>
          <a:ln w="9525">
            <a:noFill/>
            <a:miter lim="800000"/>
            <a:headEnd/>
            <a:tailEnd/>
          </a:ln>
          <a:effectLst>
            <a:outerShdw blurRad="63500" sx="102000" sy="102000" algn="ctr" rotWithShape="0">
              <a:prstClr val="black">
                <a:alpha val="40000"/>
              </a:prstClr>
            </a:outerShdw>
          </a:effectLst>
        </p:spPr>
      </p:pic>
      <p:sp>
        <p:nvSpPr>
          <p:cNvPr id="7" name="TextBox 6"/>
          <p:cNvSpPr txBox="1"/>
          <p:nvPr/>
        </p:nvSpPr>
        <p:spPr>
          <a:xfrm>
            <a:off x="126516" y="-39899"/>
            <a:ext cx="9017484" cy="507831"/>
          </a:xfrm>
          <a:prstGeom prst="rect">
            <a:avLst/>
          </a:prstGeom>
          <a:noFill/>
        </p:spPr>
        <p:txBody>
          <a:bodyPr wrap="square" rtlCol="0">
            <a:spAutoFit/>
          </a:bodyPr>
          <a:lstStyle/>
          <a:p>
            <a:r>
              <a:rPr lang="en-US" sz="2700" b="1" dirty="0" smtClean="0">
                <a:solidFill>
                  <a:srgbClr val="0630B6"/>
                </a:solidFill>
                <a:latin typeface="Times New Roman" pitchFamily="18" charset="0"/>
                <a:cs typeface="Times New Roman" pitchFamily="18" charset="0"/>
              </a:rPr>
              <a:t>12 years of data layers for Sage Grouse analysis, Wyoming</a:t>
            </a:r>
            <a:endParaRPr lang="en-US" sz="2700" b="1" dirty="0">
              <a:solidFill>
                <a:srgbClr val="0630B6"/>
              </a:solidFill>
              <a:latin typeface="Times New Roman" pitchFamily="18" charset="0"/>
              <a:cs typeface="Times New Roman" pitchFamily="18" charset="0"/>
            </a:endParaRPr>
          </a:p>
        </p:txBody>
      </p:sp>
      <p:cxnSp>
        <p:nvCxnSpPr>
          <p:cNvPr id="10" name="Straight Arrow Connector 9"/>
          <p:cNvCxnSpPr/>
          <p:nvPr/>
        </p:nvCxnSpPr>
        <p:spPr>
          <a:xfrm flipV="1">
            <a:off x="1524000" y="533400"/>
            <a:ext cx="2133600" cy="13716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1524000" y="2714624"/>
            <a:ext cx="2209800" cy="94297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1524000" y="1905000"/>
            <a:ext cx="990600" cy="838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4191000" y="2514600"/>
            <a:ext cx="1447800" cy="830997"/>
          </a:xfrm>
          <a:prstGeom prst="rect">
            <a:avLst/>
          </a:prstGeom>
          <a:noFill/>
        </p:spPr>
        <p:txBody>
          <a:bodyPr wrap="square" rtlCol="0">
            <a:spAutoFit/>
          </a:bodyPr>
          <a:lstStyle/>
          <a:p>
            <a:r>
              <a:rPr lang="en-US" sz="2400" dirty="0" smtClean="0">
                <a:latin typeface="Times New Roman" pitchFamily="18" charset="0"/>
                <a:cs typeface="Times New Roman" pitchFamily="18" charset="0"/>
              </a:rPr>
              <a:t>Roads &amp; Drill Pads</a:t>
            </a:r>
            <a:endParaRPr lang="en-US" sz="2400" dirty="0">
              <a:latin typeface="Times New Roman" pitchFamily="18" charset="0"/>
              <a:cs typeface="Times New Roman" pitchFamily="18" charset="0"/>
            </a:endParaRPr>
          </a:p>
        </p:txBody>
      </p:sp>
      <p:sp>
        <p:nvSpPr>
          <p:cNvPr id="20" name="TextBox 19"/>
          <p:cNvSpPr txBox="1"/>
          <p:nvPr/>
        </p:nvSpPr>
        <p:spPr>
          <a:xfrm>
            <a:off x="3751053" y="3979653"/>
            <a:ext cx="1600200" cy="2308324"/>
          </a:xfrm>
          <a:prstGeom prst="rect">
            <a:avLst/>
          </a:prstGeom>
          <a:noFill/>
        </p:spPr>
        <p:txBody>
          <a:bodyPr wrap="square" rtlCol="0">
            <a:spAutoFit/>
          </a:bodyPr>
          <a:lstStyle/>
          <a:p>
            <a:r>
              <a:rPr lang="en-US" sz="2400" dirty="0" smtClean="0">
                <a:latin typeface="Times New Roman" pitchFamily="18" charset="0"/>
                <a:cs typeface="Times New Roman" pitchFamily="18" charset="0"/>
              </a:rPr>
              <a:t> 30 meter   resolution  </a:t>
            </a:r>
          </a:p>
          <a:p>
            <a:endParaRPr lang="en-US" sz="2400" dirty="0" smtClean="0">
              <a:latin typeface="Times New Roman" pitchFamily="18" charset="0"/>
              <a:cs typeface="Times New Roman" pitchFamily="18" charset="0"/>
            </a:endParaRPr>
          </a:p>
          <a:p>
            <a:pPr algn="ctr"/>
            <a:r>
              <a:rPr lang="en-US" sz="2400" dirty="0" smtClean="0">
                <a:latin typeface="Times New Roman" pitchFamily="18" charset="0"/>
                <a:cs typeface="Times New Roman" pitchFamily="18" charset="0"/>
              </a:rPr>
              <a:t>Forage Biomass (</a:t>
            </a:r>
            <a:r>
              <a:rPr lang="en-US" sz="2400" dirty="0" err="1" smtClean="0">
                <a:latin typeface="Times New Roman" pitchFamily="18" charset="0"/>
                <a:cs typeface="Times New Roman" pitchFamily="18" charset="0"/>
              </a:rPr>
              <a:t>gC</a:t>
            </a:r>
            <a:r>
              <a:rPr lang="en-US" sz="2400" dirty="0" smtClean="0">
                <a:latin typeface="Times New Roman" pitchFamily="18" charset="0"/>
                <a:cs typeface="Times New Roman" pitchFamily="18" charset="0"/>
              </a:rPr>
              <a:t>/m</a:t>
            </a:r>
            <a:r>
              <a:rPr lang="en-US" sz="2400" baseline="30000" dirty="0" smtClean="0">
                <a:latin typeface="Times New Roman" pitchFamily="18" charset="0"/>
                <a:cs typeface="Times New Roman" pitchFamily="18" charset="0"/>
              </a:rPr>
              <a:t>2</a:t>
            </a:r>
            <a:r>
              <a:rPr lang="en-US" sz="2400" dirty="0" smtClean="0">
                <a:latin typeface="Times New Roman" pitchFamily="18" charset="0"/>
                <a:cs typeface="Times New Roman" pitchFamily="18" charset="0"/>
              </a:rPr>
              <a:t>)</a:t>
            </a:r>
          </a:p>
        </p:txBody>
      </p:sp>
      <p:cxnSp>
        <p:nvCxnSpPr>
          <p:cNvPr id="22" name="Straight Arrow Connector 21"/>
          <p:cNvCxnSpPr/>
          <p:nvPr/>
        </p:nvCxnSpPr>
        <p:spPr>
          <a:xfrm>
            <a:off x="5138736" y="5715000"/>
            <a:ext cx="533400" cy="158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3733800" y="470230"/>
            <a:ext cx="3886200" cy="3200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0" y="3667665"/>
            <a:ext cx="3733800" cy="3190335"/>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Arrow Connector 22"/>
          <p:cNvCxnSpPr/>
          <p:nvPr/>
        </p:nvCxnSpPr>
        <p:spPr>
          <a:xfrm rot="10800000">
            <a:off x="3400424" y="5700712"/>
            <a:ext cx="533400" cy="158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3"/>
          <p:cNvGrpSpPr/>
          <p:nvPr/>
        </p:nvGrpSpPr>
        <p:grpSpPr>
          <a:xfrm>
            <a:off x="533400" y="1600200"/>
            <a:ext cx="8305800" cy="2286000"/>
            <a:chOff x="533400" y="1600200"/>
            <a:chExt cx="8305800" cy="2286000"/>
          </a:xfrm>
        </p:grpSpPr>
        <p:sp>
          <p:nvSpPr>
            <p:cNvPr id="4" name="Rounded Rectangle 3"/>
            <p:cNvSpPr/>
            <p:nvPr/>
          </p:nvSpPr>
          <p:spPr>
            <a:xfrm>
              <a:off x="533400" y="1600200"/>
              <a:ext cx="2133600" cy="9906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t>Species legacy</a:t>
              </a:r>
            </a:p>
            <a:p>
              <a:pPr algn="ctr"/>
              <a:r>
                <a:rPr lang="en-US" dirty="0" smtClean="0"/>
                <a:t>datasets (response)</a:t>
              </a:r>
              <a:endParaRPr lang="en-US" dirty="0"/>
            </a:p>
          </p:txBody>
        </p:sp>
        <p:sp>
          <p:nvSpPr>
            <p:cNvPr id="5" name="Rounded Rectangle 4"/>
            <p:cNvSpPr/>
            <p:nvPr/>
          </p:nvSpPr>
          <p:spPr>
            <a:xfrm>
              <a:off x="533400" y="2895600"/>
              <a:ext cx="2133600" cy="990600"/>
            </a:xfrm>
            <a:prstGeom prst="roundRect">
              <a:avLst/>
            </a:prstGeom>
            <a:solidFill>
              <a:srgbClr val="FFFF00"/>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en-US" b="1" dirty="0" smtClean="0"/>
                <a:t>NASA  and RS Geospatial Data (explanatory)</a:t>
              </a:r>
              <a:endParaRPr lang="en-US" b="1" dirty="0"/>
            </a:p>
          </p:txBody>
        </p:sp>
        <p:sp>
          <p:nvSpPr>
            <p:cNvPr id="6" name="Rounded Rectangle 5"/>
            <p:cNvSpPr/>
            <p:nvPr/>
          </p:nvSpPr>
          <p:spPr>
            <a:xfrm>
              <a:off x="3505200" y="2057400"/>
              <a:ext cx="2133600" cy="1371600"/>
            </a:xfrm>
            <a:prstGeom prst="roundRect">
              <a:avLst/>
            </a:prstGeom>
            <a:ln w="19050"/>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dirty="0" smtClean="0"/>
            </a:p>
          </p:txBody>
        </p:sp>
        <p:sp>
          <p:nvSpPr>
            <p:cNvPr id="7" name="Rounded Rectangle 6"/>
            <p:cNvSpPr/>
            <p:nvPr/>
          </p:nvSpPr>
          <p:spPr>
            <a:xfrm>
              <a:off x="6400800" y="2209800"/>
              <a:ext cx="2438400" cy="1066800"/>
            </a:xfrm>
            <a:prstGeom prst="roundRect">
              <a:avLst/>
            </a:prstGeom>
            <a:ln w="38100"/>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t>Adaptation Strategies: </a:t>
              </a:r>
            </a:p>
            <a:p>
              <a:pPr algn="ctr"/>
              <a:r>
                <a:rPr lang="en-US" dirty="0" smtClean="0"/>
                <a:t>Landscape and</a:t>
              </a:r>
              <a:endParaRPr lang="en-US" dirty="0"/>
            </a:p>
            <a:p>
              <a:pPr algn="ctr"/>
              <a:r>
                <a:rPr lang="en-US" dirty="0" smtClean="0"/>
                <a:t>Management Plans</a:t>
              </a:r>
              <a:endParaRPr lang="en-US" dirty="0"/>
            </a:p>
          </p:txBody>
        </p:sp>
        <p:cxnSp>
          <p:nvCxnSpPr>
            <p:cNvPr id="9" name="Elbow Connector 8"/>
            <p:cNvCxnSpPr>
              <a:stCxn id="4" idx="3"/>
              <a:endCxn id="6" idx="1"/>
            </p:cNvCxnSpPr>
            <p:nvPr/>
          </p:nvCxnSpPr>
          <p:spPr>
            <a:xfrm>
              <a:off x="2667000" y="2095500"/>
              <a:ext cx="838200" cy="647700"/>
            </a:xfrm>
            <a:prstGeom prst="bentConnector3">
              <a:avLst>
                <a:gd name="adj1" fmla="val 50000"/>
              </a:avLst>
            </a:prstGeom>
            <a:ln w="38100">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11" name="Elbow Connector 10"/>
            <p:cNvCxnSpPr>
              <a:stCxn id="5" idx="3"/>
              <a:endCxn id="6" idx="1"/>
            </p:cNvCxnSpPr>
            <p:nvPr/>
          </p:nvCxnSpPr>
          <p:spPr>
            <a:xfrm flipV="1">
              <a:off x="2667000" y="2743200"/>
              <a:ext cx="838200" cy="647700"/>
            </a:xfrm>
            <a:prstGeom prst="bentConnector3">
              <a:avLst>
                <a:gd name="adj1" fmla="val 50000"/>
              </a:avLst>
            </a:prstGeom>
            <a:ln w="38100">
              <a:solidFill>
                <a:schemeClr val="accent6"/>
              </a:solidFill>
              <a:tailEnd type="arrow"/>
            </a:ln>
          </p:spPr>
          <p:style>
            <a:lnRef idx="1">
              <a:schemeClr val="accent1"/>
            </a:lnRef>
            <a:fillRef idx="0">
              <a:schemeClr val="accent1"/>
            </a:fillRef>
            <a:effectRef idx="0">
              <a:schemeClr val="accent1"/>
            </a:effectRef>
            <a:fontRef idx="minor">
              <a:schemeClr val="tx1"/>
            </a:fontRef>
          </p:style>
        </p:cxnSp>
        <p:sp>
          <p:nvSpPr>
            <p:cNvPr id="31" name="Right Arrow 30"/>
            <p:cNvSpPr/>
            <p:nvPr/>
          </p:nvSpPr>
          <p:spPr>
            <a:xfrm>
              <a:off x="5638800" y="2590800"/>
              <a:ext cx="762000" cy="381000"/>
            </a:xfrm>
            <a:prstGeom prst="rightArrow">
              <a:avLst>
                <a:gd name="adj1" fmla="val 50000"/>
                <a:gd name="adj2" fmla="val 77500"/>
              </a:avLst>
            </a:prstGeom>
            <a:solidFill>
              <a:schemeClr val="accent6">
                <a:lumMod val="60000"/>
                <a:lumOff val="4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514725" y="2238375"/>
              <a:ext cx="2209800" cy="1077218"/>
            </a:xfrm>
            <a:prstGeom prst="rect">
              <a:avLst/>
            </a:prstGeom>
            <a:noFill/>
          </p:spPr>
          <p:txBody>
            <a:bodyPr wrap="square" rtlCol="0">
              <a:spAutoFit/>
            </a:bodyPr>
            <a:lstStyle/>
            <a:p>
              <a:r>
                <a:rPr lang="en-US" dirty="0" smtClean="0"/>
                <a:t>  Modeling Options</a:t>
              </a:r>
            </a:p>
            <a:p>
              <a:endParaRPr lang="en-US" sz="400" dirty="0" smtClean="0"/>
            </a:p>
            <a:p>
              <a:pPr>
                <a:buFont typeface="Arial" pitchFamily="34" charset="0"/>
                <a:buChar char="•"/>
              </a:pPr>
              <a:r>
                <a:rPr lang="en-US" sz="1400" dirty="0" smtClean="0"/>
                <a:t> Ecosystem Assessments</a:t>
              </a:r>
            </a:p>
            <a:p>
              <a:pPr>
                <a:buFont typeface="Arial" pitchFamily="34" charset="0"/>
                <a:buChar char="•"/>
              </a:pPr>
              <a:r>
                <a:rPr lang="en-US" sz="1400" dirty="0" smtClean="0"/>
                <a:t> Focal Species (RRSC)</a:t>
              </a:r>
            </a:p>
            <a:p>
              <a:pPr>
                <a:buFont typeface="Arial" pitchFamily="34" charset="0"/>
                <a:buChar char="•"/>
              </a:pPr>
              <a:r>
                <a:rPr lang="en-US" sz="1400" dirty="0" smtClean="0"/>
                <a:t> Future Forecasts</a:t>
              </a:r>
              <a:endParaRPr lang="en-US" sz="1400" dirty="0"/>
            </a:p>
          </p:txBody>
        </p:sp>
      </p:grpSp>
      <p:sp>
        <p:nvSpPr>
          <p:cNvPr id="12" name="TextBox 11"/>
          <p:cNvSpPr txBox="1"/>
          <p:nvPr/>
        </p:nvSpPr>
        <p:spPr>
          <a:xfrm>
            <a:off x="406401" y="297183"/>
            <a:ext cx="8458200" cy="1077218"/>
          </a:xfrm>
          <a:prstGeom prst="rect">
            <a:avLst/>
          </a:prstGeom>
          <a:noFill/>
        </p:spPr>
        <p:txBody>
          <a:bodyPr wrap="square" rtlCol="0">
            <a:spAutoFit/>
          </a:bodyPr>
          <a:lstStyle/>
          <a:p>
            <a:pPr algn="ctr"/>
            <a:r>
              <a:rPr lang="en-US" sz="3200" b="1" dirty="0" smtClean="0">
                <a:solidFill>
                  <a:srgbClr val="0E5220"/>
                </a:solidFill>
                <a:latin typeface="Cambria" pitchFamily="18" charset="0"/>
              </a:rPr>
              <a:t>General EAGLES Workflow Architecture for species population decision-making</a:t>
            </a:r>
            <a:endParaRPr lang="en-US" sz="3200" b="1" dirty="0">
              <a:solidFill>
                <a:srgbClr val="0E5220"/>
              </a:solidFill>
              <a:latin typeface="Cambria" pitchFamily="18" charset="0"/>
            </a:endParaRPr>
          </a:p>
        </p:txBody>
      </p:sp>
      <p:sp>
        <p:nvSpPr>
          <p:cNvPr id="13" name="TextBox 12"/>
          <p:cNvSpPr txBox="1"/>
          <p:nvPr/>
        </p:nvSpPr>
        <p:spPr>
          <a:xfrm>
            <a:off x="752813" y="4979964"/>
            <a:ext cx="7959382" cy="1754326"/>
          </a:xfrm>
          <a:prstGeom prst="rect">
            <a:avLst/>
          </a:prstGeom>
          <a:noFill/>
        </p:spPr>
        <p:txBody>
          <a:bodyPr wrap="square" rtlCol="0">
            <a:spAutoFit/>
          </a:bodyPr>
          <a:lstStyle/>
          <a:p>
            <a:r>
              <a:rPr lang="en-US" sz="2600" dirty="0" smtClean="0">
                <a:solidFill>
                  <a:srgbClr val="0E5220"/>
                </a:solidFill>
              </a:rPr>
              <a:t>Potential Outcomes — ‘beyond the honest broker’:</a:t>
            </a:r>
          </a:p>
          <a:p>
            <a:pPr marL="514350" indent="-514350">
              <a:buAutoNum type="arabicPeriod"/>
            </a:pPr>
            <a:r>
              <a:rPr lang="en-US" sz="2600" dirty="0" smtClean="0">
                <a:solidFill>
                  <a:srgbClr val="0E5220"/>
                </a:solidFill>
              </a:rPr>
              <a:t>Modification of the aerial survey methodologies</a:t>
            </a:r>
          </a:p>
          <a:p>
            <a:pPr marL="514350" indent="-514350">
              <a:buAutoNum type="arabicPeriod"/>
            </a:pPr>
            <a:r>
              <a:rPr lang="en-US" sz="2600" dirty="0" smtClean="0">
                <a:solidFill>
                  <a:srgbClr val="0E5220"/>
                </a:solidFill>
              </a:rPr>
              <a:t>Constraining the Adaptive Harvest Model</a:t>
            </a:r>
          </a:p>
          <a:p>
            <a:pPr marL="514350" indent="-514350">
              <a:buAutoNum type="arabicPeriod"/>
            </a:pPr>
            <a:r>
              <a:rPr lang="en-US" sz="2600" dirty="0" smtClean="0">
                <a:solidFill>
                  <a:srgbClr val="0E5220"/>
                </a:solidFill>
              </a:rPr>
              <a:t>Prioritize existing wetland management activities</a:t>
            </a:r>
            <a:endParaRPr lang="en-US" sz="2600" dirty="0">
              <a:solidFill>
                <a:srgbClr val="0E5220"/>
              </a:solidFill>
            </a:endParaRPr>
          </a:p>
        </p:txBody>
      </p:sp>
      <p:grpSp>
        <p:nvGrpSpPr>
          <p:cNvPr id="3" name="Group 13"/>
          <p:cNvGrpSpPr/>
          <p:nvPr/>
        </p:nvGrpSpPr>
        <p:grpSpPr>
          <a:xfrm>
            <a:off x="314961" y="4061105"/>
            <a:ext cx="949958" cy="769441"/>
            <a:chOff x="507999" y="3543186"/>
            <a:chExt cx="703988" cy="578890"/>
          </a:xfrm>
        </p:grpSpPr>
        <p:sp>
          <p:nvSpPr>
            <p:cNvPr id="15" name="Oval 14"/>
            <p:cNvSpPr/>
            <p:nvPr/>
          </p:nvSpPr>
          <p:spPr>
            <a:xfrm>
              <a:off x="507999" y="3564467"/>
              <a:ext cx="609600" cy="5334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653185" y="3543186"/>
              <a:ext cx="558802" cy="578890"/>
            </a:xfrm>
            <a:prstGeom prst="rect">
              <a:avLst/>
            </a:prstGeom>
            <a:noFill/>
          </p:spPr>
          <p:txBody>
            <a:bodyPr wrap="square" rtlCol="0">
              <a:spAutoFit/>
            </a:bodyPr>
            <a:lstStyle/>
            <a:p>
              <a:r>
                <a:rPr lang="en-US" sz="4400" b="1" dirty="0" smtClean="0"/>
                <a:t>?</a:t>
              </a:r>
              <a:endParaRPr lang="en-US" sz="4400" b="1" dirty="0"/>
            </a:p>
          </p:txBody>
        </p:sp>
      </p:grpSp>
      <p:sp>
        <p:nvSpPr>
          <p:cNvPr id="17" name="Arc 16"/>
          <p:cNvSpPr/>
          <p:nvPr/>
        </p:nvSpPr>
        <p:spPr>
          <a:xfrm rot="21158940" flipV="1">
            <a:off x="325961" y="3394134"/>
            <a:ext cx="5973188" cy="961402"/>
          </a:xfrm>
          <a:prstGeom prst="arc">
            <a:avLst>
              <a:gd name="adj1" fmla="val 11284680"/>
              <a:gd name="adj2" fmla="val 21558244"/>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
        <p:nvSpPr>
          <p:cNvPr id="18" name="Isosceles Triangle 17"/>
          <p:cNvSpPr/>
          <p:nvPr/>
        </p:nvSpPr>
        <p:spPr>
          <a:xfrm rot="2986253">
            <a:off x="6119003" y="3387853"/>
            <a:ext cx="407005" cy="249056"/>
          </a:xfrm>
          <a:prstGeom prst="triangl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rot="20952692">
            <a:off x="1921691" y="3785991"/>
            <a:ext cx="4648201" cy="400110"/>
          </a:xfrm>
          <a:prstGeom prst="rect">
            <a:avLst/>
          </a:prstGeom>
          <a:noFill/>
        </p:spPr>
        <p:txBody>
          <a:bodyPr wrap="square" rtlCol="0">
            <a:spAutoFit/>
          </a:bodyPr>
          <a:lstStyle/>
          <a:p>
            <a:pPr algn="ctr"/>
            <a:r>
              <a:rPr lang="en-US" sz="2000" b="1" dirty="0" smtClean="0"/>
              <a:t>EAGLES Tools &amp; Work Flow </a:t>
            </a:r>
            <a:endParaRPr lang="en-US" sz="2000" b="1" dirty="0"/>
          </a:p>
        </p:txBody>
      </p:sp>
      <p:sp>
        <p:nvSpPr>
          <p:cNvPr id="21" name="TextBox 20"/>
          <p:cNvSpPr txBox="1"/>
          <p:nvPr/>
        </p:nvSpPr>
        <p:spPr>
          <a:xfrm>
            <a:off x="5655733" y="3920066"/>
            <a:ext cx="2514600" cy="646331"/>
          </a:xfrm>
          <a:prstGeom prst="rect">
            <a:avLst/>
          </a:prstGeom>
          <a:noFill/>
        </p:spPr>
        <p:txBody>
          <a:bodyPr wrap="square" rtlCol="0">
            <a:spAutoFit/>
          </a:bodyPr>
          <a:lstStyle/>
          <a:p>
            <a:r>
              <a:rPr lang="en-US" dirty="0" smtClean="0"/>
              <a:t>“Within year (annual) adaptive decision cycle”</a:t>
            </a:r>
            <a:endParaRPr lang="en-US" dirty="0"/>
          </a:p>
        </p:txBody>
      </p:sp>
      <p:sp>
        <p:nvSpPr>
          <p:cNvPr id="22" name="Rectangle 21"/>
          <p:cNvSpPr/>
          <p:nvPr/>
        </p:nvSpPr>
        <p:spPr>
          <a:xfrm>
            <a:off x="5638800" y="3886200"/>
            <a:ext cx="2438400" cy="685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3400" y="2590800"/>
            <a:ext cx="8229600" cy="3048000"/>
          </a:xfrm>
        </p:spPr>
        <p:txBody>
          <a:bodyPr>
            <a:normAutofit/>
          </a:bodyPr>
          <a:lstStyle/>
          <a:p>
            <a:pPr algn="l"/>
            <a:r>
              <a:rPr lang="en-US" sz="2600" b="1" dirty="0" smtClean="0">
                <a:solidFill>
                  <a:srgbClr val="0E5220"/>
                </a:solidFill>
              </a:rPr>
              <a:t>DECISIONS:   </a:t>
            </a:r>
            <a:r>
              <a:rPr lang="en-US" sz="2600" dirty="0" smtClean="0">
                <a:solidFill>
                  <a:srgbClr val="0E5220"/>
                </a:solidFill>
              </a:rPr>
              <a:t>Development of Risk-Reward Spatial Capacity Models for use with the USFWS Strategic Habitat Conservation Framework (SHC)         LCCs</a:t>
            </a:r>
          </a:p>
          <a:p>
            <a:pPr algn="l"/>
            <a:endParaRPr lang="en-US" sz="2600" dirty="0" smtClean="0">
              <a:solidFill>
                <a:srgbClr val="0E5220"/>
              </a:solidFill>
            </a:endParaRPr>
          </a:p>
          <a:p>
            <a:pPr algn="l"/>
            <a:r>
              <a:rPr lang="en-US" sz="2600" b="1" dirty="0" smtClean="0">
                <a:solidFill>
                  <a:srgbClr val="0E5220"/>
                </a:solidFill>
              </a:rPr>
              <a:t>A.30 </a:t>
            </a:r>
            <a:r>
              <a:rPr lang="en-US" sz="2600" b="1" dirty="0" err="1" smtClean="0">
                <a:solidFill>
                  <a:srgbClr val="0E5220"/>
                </a:solidFill>
              </a:rPr>
              <a:t>BioClim</a:t>
            </a:r>
            <a:r>
              <a:rPr lang="en-US" sz="2600" b="1" dirty="0" smtClean="0">
                <a:solidFill>
                  <a:srgbClr val="0E5220"/>
                </a:solidFill>
              </a:rPr>
              <a:t>:   </a:t>
            </a:r>
            <a:r>
              <a:rPr lang="en-US" sz="2600" dirty="0" smtClean="0">
                <a:solidFill>
                  <a:srgbClr val="0E5220"/>
                </a:solidFill>
              </a:rPr>
              <a:t>Ecosystems in Transition: Decision Support Tools to Measure, Monitor and Forecast Climate Impacts on </a:t>
            </a:r>
            <a:r>
              <a:rPr lang="en-US" sz="2600" dirty="0" smtClean="0">
                <a:solidFill>
                  <a:srgbClr val="C00000"/>
                </a:solidFill>
              </a:rPr>
              <a:t>Migratory Species (e.g., waterfowl)</a:t>
            </a:r>
          </a:p>
          <a:p>
            <a:pPr algn="l"/>
            <a:endParaRPr lang="en-US" dirty="0" smtClean="0">
              <a:solidFill>
                <a:schemeClr val="tx1"/>
              </a:solidFill>
            </a:endParaRPr>
          </a:p>
          <a:p>
            <a:pPr algn="l"/>
            <a:endParaRPr lang="en-US" dirty="0">
              <a:solidFill>
                <a:schemeClr val="tx1"/>
              </a:solidFill>
            </a:endParaRPr>
          </a:p>
        </p:txBody>
      </p:sp>
      <p:cxnSp>
        <p:nvCxnSpPr>
          <p:cNvPr id="12" name="Straight Arrow Connector 11"/>
          <p:cNvCxnSpPr/>
          <p:nvPr/>
        </p:nvCxnSpPr>
        <p:spPr>
          <a:xfrm>
            <a:off x="4969933" y="3640667"/>
            <a:ext cx="381000" cy="0"/>
          </a:xfrm>
          <a:prstGeom prst="straightConnector1">
            <a:avLst/>
          </a:prstGeom>
          <a:ln w="38100">
            <a:solidFill>
              <a:srgbClr val="0E5220"/>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228600" y="533400"/>
            <a:ext cx="8686800" cy="1631216"/>
          </a:xfrm>
          <a:prstGeom prst="rect">
            <a:avLst/>
          </a:prstGeom>
          <a:noFill/>
        </p:spPr>
        <p:txBody>
          <a:bodyPr wrap="square" rtlCol="0">
            <a:spAutoFit/>
          </a:bodyPr>
          <a:lstStyle/>
          <a:p>
            <a:pPr algn="ctr"/>
            <a:r>
              <a:rPr lang="en-US" sz="3600" dirty="0" smtClean="0">
                <a:solidFill>
                  <a:srgbClr val="0E5220"/>
                </a:solidFill>
                <a:latin typeface="+mj-lt"/>
              </a:rPr>
              <a:t>Ecosystem Metrics for modeling species: </a:t>
            </a:r>
          </a:p>
          <a:p>
            <a:pPr algn="ctr"/>
            <a:r>
              <a:rPr lang="en-US" sz="3200" dirty="0" smtClean="0">
                <a:solidFill>
                  <a:srgbClr val="0E5220"/>
                </a:solidFill>
                <a:latin typeface="+mj-lt"/>
              </a:rPr>
              <a:t>Combining 2 NASA Projects with </a:t>
            </a:r>
          </a:p>
          <a:p>
            <a:pPr algn="ctr"/>
            <a:r>
              <a:rPr lang="en-US" sz="3200" dirty="0" smtClean="0">
                <a:solidFill>
                  <a:srgbClr val="0E5220"/>
                </a:solidFill>
                <a:latin typeface="+mj-lt"/>
              </a:rPr>
              <a:t>LCC funding added</a:t>
            </a:r>
            <a:endParaRPr lang="en-US" sz="3200" dirty="0">
              <a:solidFill>
                <a:srgbClr val="0E5220"/>
              </a:solidFill>
              <a:latin typeface="+mj-lt"/>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3" descr="SMMR_SSMI_CO_trans_slope_HQ_Fig_roi_CSV"/>
          <p:cNvPicPr>
            <a:picLocks noChangeAspect="1" noChangeArrowheads="1"/>
          </p:cNvPicPr>
          <p:nvPr/>
        </p:nvPicPr>
        <p:blipFill>
          <a:blip r:embed="rId3" cstate="print"/>
          <a:srcRect/>
          <a:stretch>
            <a:fillRect/>
          </a:stretch>
        </p:blipFill>
        <p:spPr bwMode="auto">
          <a:xfrm>
            <a:off x="26988" y="1187450"/>
            <a:ext cx="8902700" cy="2055813"/>
          </a:xfrm>
          <a:prstGeom prst="rect">
            <a:avLst/>
          </a:prstGeom>
          <a:noFill/>
          <a:ln w="9525">
            <a:noFill/>
            <a:miter lim="800000"/>
            <a:headEnd/>
            <a:tailEnd/>
          </a:ln>
        </p:spPr>
      </p:pic>
      <p:sp>
        <p:nvSpPr>
          <p:cNvPr id="21507" name="Text Box 6"/>
          <p:cNvSpPr txBox="1">
            <a:spLocks noChangeArrowheads="1"/>
          </p:cNvSpPr>
          <p:nvPr/>
        </p:nvSpPr>
        <p:spPr bwMode="auto">
          <a:xfrm>
            <a:off x="250825" y="6500813"/>
            <a:ext cx="5411788" cy="304800"/>
          </a:xfrm>
          <a:prstGeom prst="rect">
            <a:avLst/>
          </a:prstGeom>
          <a:solidFill>
            <a:schemeClr val="bg1"/>
          </a:solidFill>
          <a:ln w="9525">
            <a:noFill/>
            <a:miter lim="800000"/>
            <a:headEnd/>
            <a:tailEnd/>
          </a:ln>
        </p:spPr>
        <p:txBody>
          <a:bodyPr>
            <a:spAutoFit/>
          </a:bodyPr>
          <a:lstStyle/>
          <a:p>
            <a:r>
              <a:rPr lang="en-US" sz="1400" baseline="30000"/>
              <a:t>1</a:t>
            </a:r>
            <a:r>
              <a:rPr lang="en-US" sz="1400"/>
              <a:t>Transitional days: AM frozen and PM non-frozen</a:t>
            </a:r>
          </a:p>
        </p:txBody>
      </p:sp>
      <p:sp>
        <p:nvSpPr>
          <p:cNvPr id="305162" name="Text Box 10"/>
          <p:cNvSpPr txBox="1">
            <a:spLocks noChangeArrowheads="1"/>
          </p:cNvSpPr>
          <p:nvPr/>
        </p:nvSpPr>
        <p:spPr bwMode="auto">
          <a:xfrm>
            <a:off x="921908" y="157163"/>
            <a:ext cx="7208384" cy="584775"/>
          </a:xfrm>
          <a:prstGeom prst="rect">
            <a:avLst/>
          </a:prstGeom>
          <a:noFill/>
          <a:ln w="9525">
            <a:noFill/>
            <a:miter lim="800000"/>
            <a:headEnd/>
            <a:tailEnd/>
          </a:ln>
          <a:effectLst/>
        </p:spPr>
        <p:txBody>
          <a:bodyPr wrap="none">
            <a:spAutoFit/>
          </a:bodyPr>
          <a:lstStyle/>
          <a:p>
            <a:pPr algn="ctr">
              <a:defRPr/>
            </a:pPr>
            <a:r>
              <a:rPr lang="en-US" sz="3200" baseline="30000" dirty="0">
                <a:solidFill>
                  <a:srgbClr val="0E5220"/>
                </a:solidFill>
                <a:latin typeface="Cambria" pitchFamily="18" charset="0"/>
              </a:rPr>
              <a:t>1</a:t>
            </a:r>
            <a:r>
              <a:rPr lang="en-US" sz="3200" dirty="0">
                <a:solidFill>
                  <a:srgbClr val="0E5220"/>
                </a:solidFill>
                <a:latin typeface="Cambria" pitchFamily="18" charset="0"/>
              </a:rPr>
              <a:t>Transitional Period Trend (1979-2008)</a:t>
            </a:r>
          </a:p>
        </p:txBody>
      </p:sp>
      <p:pic>
        <p:nvPicPr>
          <p:cNvPr id="21509" name="Picture 12"/>
          <p:cNvPicPr>
            <a:picLocks noChangeAspect="1" noChangeArrowheads="1"/>
          </p:cNvPicPr>
          <p:nvPr/>
        </p:nvPicPr>
        <p:blipFill>
          <a:blip r:embed="rId4" cstate="print"/>
          <a:srcRect/>
          <a:stretch>
            <a:fillRect/>
          </a:stretch>
        </p:blipFill>
        <p:spPr bwMode="auto">
          <a:xfrm>
            <a:off x="5502275" y="3803650"/>
            <a:ext cx="3530600" cy="2092325"/>
          </a:xfrm>
          <a:prstGeom prst="rect">
            <a:avLst/>
          </a:prstGeom>
          <a:noFill/>
          <a:ln w="9525">
            <a:noFill/>
            <a:miter lim="800000"/>
            <a:headEnd/>
            <a:tailEnd/>
          </a:ln>
        </p:spPr>
      </p:pic>
      <p:sp>
        <p:nvSpPr>
          <p:cNvPr id="21510" name="Text Box 13"/>
          <p:cNvSpPr txBox="1">
            <a:spLocks noChangeArrowheads="1"/>
          </p:cNvSpPr>
          <p:nvPr/>
        </p:nvSpPr>
        <p:spPr bwMode="auto">
          <a:xfrm>
            <a:off x="6046788" y="3486150"/>
            <a:ext cx="2506662" cy="336550"/>
          </a:xfrm>
          <a:prstGeom prst="rect">
            <a:avLst/>
          </a:prstGeom>
          <a:solidFill>
            <a:schemeClr val="bg1"/>
          </a:solidFill>
          <a:ln w="9525">
            <a:noFill/>
            <a:miter lim="800000"/>
            <a:headEnd/>
            <a:tailEnd/>
          </a:ln>
        </p:spPr>
        <p:txBody>
          <a:bodyPr>
            <a:spAutoFit/>
          </a:bodyPr>
          <a:lstStyle/>
          <a:p>
            <a:r>
              <a:rPr lang="en-US" sz="1600"/>
              <a:t>Mean Latitudinal Trends</a:t>
            </a:r>
          </a:p>
        </p:txBody>
      </p:sp>
      <p:grpSp>
        <p:nvGrpSpPr>
          <p:cNvPr id="2" name="Group 14"/>
          <p:cNvGrpSpPr>
            <a:grpSpLocks/>
          </p:cNvGrpSpPr>
          <p:nvPr/>
        </p:nvGrpSpPr>
        <p:grpSpPr bwMode="auto">
          <a:xfrm>
            <a:off x="209550" y="2206625"/>
            <a:ext cx="1141413" cy="979488"/>
            <a:chOff x="75" y="1733"/>
            <a:chExt cx="719" cy="617"/>
          </a:xfrm>
        </p:grpSpPr>
        <p:pic>
          <p:nvPicPr>
            <p:cNvPr id="21514" name="Picture 15" descr="SMMR_SSMI_CO_thaw_slope_HQ_Fig_roi_CSV_legend"/>
            <p:cNvPicPr>
              <a:picLocks noChangeAspect="1" noChangeArrowheads="1"/>
            </p:cNvPicPr>
            <p:nvPr/>
          </p:nvPicPr>
          <p:blipFill>
            <a:blip r:embed="rId5" cstate="print"/>
            <a:srcRect/>
            <a:stretch>
              <a:fillRect/>
            </a:stretch>
          </p:blipFill>
          <p:spPr bwMode="auto">
            <a:xfrm>
              <a:off x="251" y="1895"/>
              <a:ext cx="543" cy="455"/>
            </a:xfrm>
            <a:prstGeom prst="rect">
              <a:avLst/>
            </a:prstGeom>
            <a:noFill/>
            <a:ln w="9525">
              <a:noFill/>
              <a:miter lim="800000"/>
              <a:headEnd/>
              <a:tailEnd/>
            </a:ln>
          </p:spPr>
        </p:pic>
        <p:sp>
          <p:nvSpPr>
            <p:cNvPr id="21515" name="Text Box 16"/>
            <p:cNvSpPr txBox="1">
              <a:spLocks noChangeArrowheads="1"/>
            </p:cNvSpPr>
            <p:nvPr/>
          </p:nvSpPr>
          <p:spPr bwMode="auto">
            <a:xfrm>
              <a:off x="75" y="1733"/>
              <a:ext cx="559" cy="192"/>
            </a:xfrm>
            <a:prstGeom prst="rect">
              <a:avLst/>
            </a:prstGeom>
            <a:solidFill>
              <a:schemeClr val="bg1"/>
            </a:solidFill>
            <a:ln w="9525">
              <a:noFill/>
              <a:miter lim="800000"/>
              <a:headEnd/>
              <a:tailEnd/>
            </a:ln>
          </p:spPr>
          <p:txBody>
            <a:bodyPr wrap="none">
              <a:spAutoFit/>
            </a:bodyPr>
            <a:lstStyle/>
            <a:p>
              <a:r>
                <a:rPr lang="en-US" sz="1400"/>
                <a:t>Days yr</a:t>
              </a:r>
              <a:r>
                <a:rPr lang="en-US" sz="1400" baseline="30000"/>
                <a:t>-1</a:t>
              </a:r>
            </a:p>
          </p:txBody>
        </p:sp>
      </p:grpSp>
      <p:pic>
        <p:nvPicPr>
          <p:cNvPr id="21512" name="Picture 10"/>
          <p:cNvPicPr>
            <a:picLocks noChangeAspect="1" noChangeArrowheads="1"/>
          </p:cNvPicPr>
          <p:nvPr/>
        </p:nvPicPr>
        <p:blipFill>
          <a:blip r:embed="rId6" cstate="print"/>
          <a:srcRect/>
          <a:stretch>
            <a:fillRect/>
          </a:stretch>
        </p:blipFill>
        <p:spPr bwMode="auto">
          <a:xfrm>
            <a:off x="0" y="3821113"/>
            <a:ext cx="5202238" cy="2065337"/>
          </a:xfrm>
          <a:prstGeom prst="rect">
            <a:avLst/>
          </a:prstGeom>
          <a:noFill/>
          <a:ln w="9525">
            <a:noFill/>
            <a:miter lim="800000"/>
            <a:headEnd/>
            <a:tailEnd/>
          </a:ln>
        </p:spPr>
      </p:pic>
      <p:sp>
        <p:nvSpPr>
          <p:cNvPr id="21513" name="Text Box 18"/>
          <p:cNvSpPr txBox="1">
            <a:spLocks noChangeArrowheads="1"/>
          </p:cNvSpPr>
          <p:nvPr/>
        </p:nvSpPr>
        <p:spPr bwMode="auto">
          <a:xfrm>
            <a:off x="803275" y="3482975"/>
            <a:ext cx="3260725" cy="336550"/>
          </a:xfrm>
          <a:prstGeom prst="rect">
            <a:avLst/>
          </a:prstGeom>
          <a:solidFill>
            <a:schemeClr val="bg1"/>
          </a:solidFill>
          <a:ln w="9525">
            <a:noFill/>
            <a:miter lim="800000"/>
            <a:headEnd/>
            <a:tailEnd/>
          </a:ln>
        </p:spPr>
        <p:txBody>
          <a:bodyPr>
            <a:spAutoFit/>
          </a:bodyPr>
          <a:lstStyle/>
          <a:p>
            <a:pPr algn="ctr"/>
            <a:r>
              <a:rPr lang="en-US" sz="1600"/>
              <a:t>Mean Northern Hemisphere trend</a:t>
            </a:r>
          </a:p>
        </p:txBody>
      </p:sp>
      <p:sp>
        <p:nvSpPr>
          <p:cNvPr id="12" name="Oval 11"/>
          <p:cNvSpPr/>
          <p:nvPr/>
        </p:nvSpPr>
        <p:spPr>
          <a:xfrm rot="19391818">
            <a:off x="1731823" y="1675142"/>
            <a:ext cx="463985" cy="1164217"/>
          </a:xfrm>
          <a:prstGeom prst="ellipse">
            <a:avLst/>
          </a:prstGeom>
          <a:noFill/>
          <a:ln w="38100">
            <a:solidFill>
              <a:srgbClr val="0E52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Deanna\Documents\Nasa Roses\new docs 3 pm Mon\mallard_elk_graph-draft3.jpg"/>
          <p:cNvPicPr/>
          <p:nvPr/>
        </p:nvPicPr>
        <p:blipFill>
          <a:blip r:embed="rId3" cstate="print"/>
          <a:srcRect l="2763" t="2844" r="2084"/>
          <a:stretch>
            <a:fillRect/>
          </a:stretch>
        </p:blipFill>
        <p:spPr bwMode="auto">
          <a:xfrm>
            <a:off x="762000" y="975620"/>
            <a:ext cx="7696200" cy="3824980"/>
          </a:xfrm>
          <a:prstGeom prst="rect">
            <a:avLst/>
          </a:prstGeom>
          <a:noFill/>
          <a:ln w="19050">
            <a:solidFill>
              <a:srgbClr val="0630B6"/>
            </a:solidFill>
            <a:miter lim="800000"/>
            <a:headEnd/>
            <a:tailEnd/>
          </a:ln>
        </p:spPr>
      </p:pic>
      <p:sp>
        <p:nvSpPr>
          <p:cNvPr id="12" name="Title 1"/>
          <p:cNvSpPr>
            <a:spLocks noGrp="1"/>
          </p:cNvSpPr>
          <p:nvPr>
            <p:ph type="title"/>
          </p:nvPr>
        </p:nvSpPr>
        <p:spPr>
          <a:xfrm>
            <a:off x="142335" y="274638"/>
            <a:ext cx="8915400" cy="487362"/>
          </a:xfrm>
        </p:spPr>
        <p:txBody>
          <a:bodyPr>
            <a:noAutofit/>
          </a:bodyPr>
          <a:lstStyle/>
          <a:p>
            <a:r>
              <a:rPr lang="en-US" sz="3400" dirty="0" smtClean="0">
                <a:solidFill>
                  <a:srgbClr val="0E5220"/>
                </a:solidFill>
              </a:rPr>
              <a:t>Legacy Data: continuous quasi-experiments</a:t>
            </a:r>
            <a:endParaRPr lang="en-US" sz="3400" dirty="0">
              <a:solidFill>
                <a:srgbClr val="0E5220"/>
              </a:solidFill>
            </a:endParaRPr>
          </a:p>
        </p:txBody>
      </p:sp>
      <p:sp>
        <p:nvSpPr>
          <p:cNvPr id="5" name="TextBox 4"/>
          <p:cNvSpPr txBox="1"/>
          <p:nvPr/>
        </p:nvSpPr>
        <p:spPr>
          <a:xfrm>
            <a:off x="744747" y="5128091"/>
            <a:ext cx="8382000" cy="1384995"/>
          </a:xfrm>
          <a:prstGeom prst="rect">
            <a:avLst/>
          </a:prstGeom>
          <a:noFill/>
        </p:spPr>
        <p:txBody>
          <a:bodyPr wrap="square" rtlCol="0">
            <a:spAutoFit/>
          </a:bodyPr>
          <a:lstStyle/>
          <a:p>
            <a:pPr lvl="0">
              <a:buFont typeface="Wingdings" pitchFamily="2" charset="2"/>
              <a:buChar char="Ø"/>
            </a:pPr>
            <a:r>
              <a:rPr lang="en-US" sz="2800" dirty="0" smtClean="0">
                <a:latin typeface="+mj-lt"/>
                <a:cs typeface="Times New Roman" pitchFamily="18" charset="0"/>
              </a:rPr>
              <a:t>   How do we explain this variation in time &amp; space?</a:t>
            </a:r>
          </a:p>
          <a:p>
            <a:pPr lvl="0">
              <a:buFont typeface="Wingdings" pitchFamily="2" charset="2"/>
              <a:buChar char="Ø"/>
            </a:pPr>
            <a:r>
              <a:rPr lang="en-US" sz="2800" dirty="0" smtClean="0">
                <a:latin typeface="+mj-lt"/>
                <a:cs typeface="Times New Roman" pitchFamily="18" charset="0"/>
              </a:rPr>
              <a:t>   What is this variation attributable to?</a:t>
            </a:r>
          </a:p>
          <a:p>
            <a:pPr lvl="0">
              <a:buFont typeface="Wingdings" pitchFamily="2" charset="2"/>
              <a:buChar char="Ø"/>
            </a:pPr>
            <a:r>
              <a:rPr lang="en-US" sz="2800" dirty="0" smtClean="0">
                <a:latin typeface="+mj-lt"/>
                <a:cs typeface="Times New Roman" pitchFamily="18" charset="0"/>
              </a:rPr>
              <a:t>   And what actions should we take?</a:t>
            </a:r>
            <a:endParaRPr lang="en-US" sz="2800" dirty="0">
              <a:latin typeface="+mj-lt"/>
              <a:cs typeface="Times New Roman" pitchFamily="18"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Deanna\Documents\Nasa Roses\new docs 3 pm Mon\mallard_elk_graph-draft3.jpg"/>
          <p:cNvPicPr/>
          <p:nvPr/>
        </p:nvPicPr>
        <p:blipFill>
          <a:blip r:embed="rId3" cstate="print"/>
          <a:srcRect l="2763" t="2844" r="2084"/>
          <a:stretch>
            <a:fillRect/>
          </a:stretch>
        </p:blipFill>
        <p:spPr bwMode="auto">
          <a:xfrm>
            <a:off x="762000" y="975620"/>
            <a:ext cx="7696200" cy="3824980"/>
          </a:xfrm>
          <a:prstGeom prst="rect">
            <a:avLst/>
          </a:prstGeom>
          <a:noFill/>
          <a:ln w="19050">
            <a:solidFill>
              <a:srgbClr val="0630B6"/>
            </a:solidFill>
            <a:miter lim="800000"/>
            <a:headEnd/>
            <a:tailEnd/>
          </a:ln>
        </p:spPr>
      </p:pic>
      <p:sp>
        <p:nvSpPr>
          <p:cNvPr id="5" name="TextBox 4"/>
          <p:cNvSpPr txBox="1"/>
          <p:nvPr/>
        </p:nvSpPr>
        <p:spPr>
          <a:xfrm>
            <a:off x="519024" y="4830315"/>
            <a:ext cx="8305800" cy="523220"/>
          </a:xfrm>
          <a:prstGeom prst="rect">
            <a:avLst/>
          </a:prstGeom>
          <a:noFill/>
        </p:spPr>
        <p:txBody>
          <a:bodyPr wrap="square" rtlCol="0">
            <a:spAutoFit/>
          </a:bodyPr>
          <a:lstStyle/>
          <a:p>
            <a:r>
              <a:rPr lang="en-US" sz="2800" dirty="0" smtClean="0">
                <a:latin typeface="Cambria" pitchFamily="18" charset="0"/>
              </a:rPr>
              <a:t>Models</a:t>
            </a:r>
            <a:r>
              <a:rPr lang="en-US" sz="2000" dirty="0" smtClean="0">
                <a:latin typeface="Cambria" pitchFamily="18" charset="0"/>
              </a:rPr>
              <a:t>:  </a:t>
            </a:r>
            <a:r>
              <a:rPr lang="en-US" sz="2400" dirty="0" smtClean="0">
                <a:latin typeface="Cambria" pitchFamily="18" charset="0"/>
              </a:rPr>
              <a:t>a common language for  scientists and practitioners</a:t>
            </a:r>
            <a:endParaRPr lang="en-US" sz="2400" dirty="0">
              <a:latin typeface="Cambria" pitchFamily="18" charset="0"/>
            </a:endParaRPr>
          </a:p>
        </p:txBody>
      </p:sp>
      <p:sp>
        <p:nvSpPr>
          <p:cNvPr id="6" name="Text Box 4"/>
          <p:cNvSpPr txBox="1">
            <a:spLocks noChangeArrowheads="1"/>
          </p:cNvSpPr>
          <p:nvPr/>
        </p:nvSpPr>
        <p:spPr bwMode="auto">
          <a:xfrm>
            <a:off x="827732" y="5410200"/>
            <a:ext cx="7651256" cy="646331"/>
          </a:xfrm>
          <a:prstGeom prst="rect">
            <a:avLst/>
          </a:prstGeom>
          <a:solidFill>
            <a:srgbClr val="0099FF"/>
          </a:solidFill>
          <a:ln w="9525">
            <a:noFill/>
            <a:miter lim="800000"/>
            <a:headEnd/>
            <a:tailEnd/>
          </a:ln>
          <a:effectLst/>
        </p:spPr>
        <p:txBody>
          <a:bodyPr wrap="square">
            <a:spAutoFit/>
          </a:bodyPr>
          <a:lstStyle/>
          <a:p>
            <a:pPr>
              <a:spcBef>
                <a:spcPct val="50000"/>
              </a:spcBef>
            </a:pPr>
            <a:r>
              <a:rPr lang="en-US" sz="3600" b="1" dirty="0" smtClean="0">
                <a:solidFill>
                  <a:srgbClr val="FFFF00"/>
                </a:solidFill>
                <a:effectLst>
                  <a:outerShdw blurRad="38100" dist="38100" dir="2700000" algn="tl">
                    <a:srgbClr val="000000">
                      <a:alpha val="43137"/>
                    </a:srgbClr>
                  </a:outerShdw>
                </a:effectLst>
                <a:latin typeface="Garamond" pitchFamily="18" charset="0"/>
              </a:rPr>
              <a:t>       </a:t>
            </a:r>
            <a:r>
              <a:rPr lang="en-US" sz="3600" b="1" dirty="0" err="1" smtClean="0">
                <a:solidFill>
                  <a:srgbClr val="FFFF00"/>
                </a:solidFill>
                <a:effectLst>
                  <a:outerShdw blurRad="38100" dist="38100" dir="2700000" algn="tl">
                    <a:srgbClr val="000000">
                      <a:alpha val="43137"/>
                    </a:srgbClr>
                  </a:outerShdw>
                </a:effectLst>
                <a:latin typeface="Garamond" pitchFamily="18" charset="0"/>
              </a:rPr>
              <a:t>Y</a:t>
            </a:r>
            <a:r>
              <a:rPr lang="en-US" sz="3600" b="1" baseline="-25000" dirty="0" err="1" smtClean="0">
                <a:solidFill>
                  <a:srgbClr val="FFFF00"/>
                </a:solidFill>
                <a:effectLst>
                  <a:outerShdw blurRad="38100" dist="38100" dir="2700000" algn="tl">
                    <a:srgbClr val="000000">
                      <a:alpha val="43137"/>
                    </a:srgbClr>
                  </a:outerShdw>
                </a:effectLst>
                <a:latin typeface="Garamond" pitchFamily="18" charset="0"/>
              </a:rPr>
              <a:t>ij</a:t>
            </a:r>
            <a:r>
              <a:rPr lang="en-US" sz="3600" b="1" dirty="0" smtClean="0">
                <a:solidFill>
                  <a:srgbClr val="FFFF00"/>
                </a:solidFill>
                <a:effectLst>
                  <a:outerShdw blurRad="38100" dist="38100" dir="2700000" algn="tl">
                    <a:srgbClr val="000000">
                      <a:alpha val="43137"/>
                    </a:srgbClr>
                  </a:outerShdw>
                </a:effectLst>
                <a:latin typeface="Garamond" pitchFamily="18" charset="0"/>
              </a:rPr>
              <a:t>    </a:t>
            </a:r>
            <a:r>
              <a:rPr lang="en-US" sz="3600" b="1" dirty="0">
                <a:solidFill>
                  <a:srgbClr val="FFFF00"/>
                </a:solidFill>
                <a:effectLst>
                  <a:outerShdw blurRad="38100" dist="38100" dir="2700000" algn="tl">
                    <a:srgbClr val="000000">
                      <a:alpha val="43137"/>
                    </a:srgbClr>
                  </a:outerShdw>
                </a:effectLst>
                <a:latin typeface="Garamond" pitchFamily="18" charset="0"/>
              </a:rPr>
              <a:t>=    </a:t>
            </a:r>
            <a:r>
              <a:rPr lang="en-US" sz="3600" b="1" dirty="0" smtClean="0">
                <a:solidFill>
                  <a:srgbClr val="FFFF00"/>
                </a:solidFill>
                <a:effectLst>
                  <a:outerShdw blurRad="38100" dist="38100" dir="2700000" algn="tl">
                    <a:srgbClr val="000000">
                      <a:alpha val="43137"/>
                    </a:srgbClr>
                  </a:outerShdw>
                </a:effectLst>
                <a:latin typeface="Garamond" pitchFamily="18" charset="0"/>
              </a:rPr>
              <a:t>X1</a:t>
            </a:r>
            <a:r>
              <a:rPr lang="en-US" sz="3600" b="1" baseline="-25000" dirty="0" smtClean="0">
                <a:solidFill>
                  <a:srgbClr val="FFFF00"/>
                </a:solidFill>
                <a:effectLst>
                  <a:outerShdw blurRad="38100" dist="38100" dir="2700000" algn="tl">
                    <a:srgbClr val="000000">
                      <a:alpha val="43137"/>
                    </a:srgbClr>
                  </a:outerShdw>
                </a:effectLst>
                <a:latin typeface="Garamond" pitchFamily="18" charset="0"/>
              </a:rPr>
              <a:t>ij</a:t>
            </a:r>
            <a:r>
              <a:rPr lang="en-US" sz="3600" b="1" dirty="0" smtClean="0">
                <a:solidFill>
                  <a:srgbClr val="FFFF00"/>
                </a:solidFill>
                <a:effectLst>
                  <a:outerShdw blurRad="38100" dist="38100" dir="2700000" algn="tl">
                    <a:srgbClr val="000000">
                      <a:alpha val="43137"/>
                    </a:srgbClr>
                  </a:outerShdw>
                </a:effectLst>
                <a:latin typeface="Garamond" pitchFamily="18" charset="0"/>
              </a:rPr>
              <a:t> </a:t>
            </a:r>
            <a:r>
              <a:rPr lang="en-US" sz="3600" b="1" dirty="0">
                <a:solidFill>
                  <a:srgbClr val="FFFF00"/>
                </a:solidFill>
                <a:effectLst>
                  <a:outerShdw blurRad="38100" dist="38100" dir="2700000" algn="tl">
                    <a:srgbClr val="000000">
                      <a:alpha val="43137"/>
                    </a:srgbClr>
                  </a:outerShdw>
                </a:effectLst>
                <a:latin typeface="Garamond" pitchFamily="18" charset="0"/>
              </a:rPr>
              <a:t>+ X2</a:t>
            </a:r>
            <a:r>
              <a:rPr lang="en-US" sz="3600" b="1" baseline="-25000" dirty="0">
                <a:solidFill>
                  <a:srgbClr val="FFFF00"/>
                </a:solidFill>
                <a:effectLst>
                  <a:outerShdw blurRad="38100" dist="38100" dir="2700000" algn="tl">
                    <a:srgbClr val="000000">
                      <a:alpha val="43137"/>
                    </a:srgbClr>
                  </a:outerShdw>
                </a:effectLst>
                <a:latin typeface="Garamond" pitchFamily="18" charset="0"/>
              </a:rPr>
              <a:t>ij</a:t>
            </a:r>
            <a:r>
              <a:rPr lang="en-US" sz="3600" b="1" dirty="0">
                <a:solidFill>
                  <a:srgbClr val="FFFF00"/>
                </a:solidFill>
                <a:effectLst>
                  <a:outerShdw blurRad="38100" dist="38100" dir="2700000" algn="tl">
                    <a:srgbClr val="000000">
                      <a:alpha val="43137"/>
                    </a:srgbClr>
                  </a:outerShdw>
                </a:effectLst>
                <a:latin typeface="Garamond" pitchFamily="18" charset="0"/>
              </a:rPr>
              <a:t> + X3</a:t>
            </a:r>
            <a:r>
              <a:rPr lang="en-US" sz="3600" b="1" baseline="-25000" dirty="0">
                <a:solidFill>
                  <a:srgbClr val="FFFF00"/>
                </a:solidFill>
                <a:effectLst>
                  <a:outerShdw blurRad="38100" dist="38100" dir="2700000" algn="tl">
                    <a:srgbClr val="000000">
                      <a:alpha val="43137"/>
                    </a:srgbClr>
                  </a:outerShdw>
                </a:effectLst>
                <a:latin typeface="Garamond" pitchFamily="18" charset="0"/>
              </a:rPr>
              <a:t>ij</a:t>
            </a:r>
            <a:r>
              <a:rPr lang="en-US" sz="3600" b="1" dirty="0">
                <a:solidFill>
                  <a:srgbClr val="FFFF00"/>
                </a:solidFill>
                <a:effectLst>
                  <a:outerShdw blurRad="38100" dist="38100" dir="2700000" algn="tl">
                    <a:srgbClr val="000000">
                      <a:alpha val="43137"/>
                    </a:srgbClr>
                  </a:outerShdw>
                </a:effectLst>
                <a:latin typeface="Garamond" pitchFamily="18" charset="0"/>
              </a:rPr>
              <a:t> + X4</a:t>
            </a:r>
            <a:r>
              <a:rPr lang="en-US" sz="3600" b="1" baseline="-25000" dirty="0">
                <a:solidFill>
                  <a:srgbClr val="FFFF00"/>
                </a:solidFill>
                <a:effectLst>
                  <a:outerShdw blurRad="38100" dist="38100" dir="2700000" algn="tl">
                    <a:srgbClr val="000000">
                      <a:alpha val="43137"/>
                    </a:srgbClr>
                  </a:outerShdw>
                </a:effectLst>
                <a:latin typeface="Garamond" pitchFamily="18" charset="0"/>
              </a:rPr>
              <a:t>ij</a:t>
            </a:r>
            <a:r>
              <a:rPr lang="en-US" sz="3600" b="1" dirty="0">
                <a:solidFill>
                  <a:srgbClr val="FFFF00"/>
                </a:solidFill>
                <a:effectLst>
                  <a:outerShdw blurRad="38100" dist="38100" dir="2700000" algn="tl">
                    <a:srgbClr val="000000">
                      <a:alpha val="43137"/>
                    </a:srgbClr>
                  </a:outerShdw>
                </a:effectLst>
                <a:latin typeface="Garamond" pitchFamily="18" charset="0"/>
              </a:rPr>
              <a:t> ....</a:t>
            </a:r>
          </a:p>
        </p:txBody>
      </p:sp>
      <p:sp>
        <p:nvSpPr>
          <p:cNvPr id="7" name="Text Box 5"/>
          <p:cNvSpPr txBox="1">
            <a:spLocks noChangeArrowheads="1"/>
          </p:cNvSpPr>
          <p:nvPr/>
        </p:nvSpPr>
        <p:spPr bwMode="auto">
          <a:xfrm>
            <a:off x="814040" y="6052280"/>
            <a:ext cx="2311400" cy="707886"/>
          </a:xfrm>
          <a:prstGeom prst="rect">
            <a:avLst/>
          </a:prstGeom>
          <a:solidFill>
            <a:srgbClr val="0099FF"/>
          </a:solidFill>
          <a:ln w="9525">
            <a:noFill/>
            <a:miter lim="800000"/>
            <a:headEnd/>
            <a:tailEnd/>
          </a:ln>
          <a:effectLst/>
        </p:spPr>
        <p:txBody>
          <a:bodyPr wrap="square">
            <a:spAutoFit/>
          </a:bodyPr>
          <a:lstStyle/>
          <a:p>
            <a:pPr algn="ctr">
              <a:spcBef>
                <a:spcPct val="50000"/>
              </a:spcBef>
            </a:pPr>
            <a:r>
              <a:rPr lang="en-US" sz="2000" b="1" dirty="0">
                <a:solidFill>
                  <a:schemeClr val="bg1"/>
                </a:solidFill>
                <a:latin typeface="Times New Roman" pitchFamily="18" charset="0"/>
                <a:cs typeface="Times New Roman" pitchFamily="18" charset="0"/>
              </a:rPr>
              <a:t>Response or dependent variable</a:t>
            </a:r>
          </a:p>
        </p:txBody>
      </p:sp>
      <p:sp>
        <p:nvSpPr>
          <p:cNvPr id="8" name="Text Box 6"/>
          <p:cNvSpPr txBox="1">
            <a:spLocks noChangeArrowheads="1"/>
          </p:cNvSpPr>
          <p:nvPr/>
        </p:nvSpPr>
        <p:spPr bwMode="auto">
          <a:xfrm>
            <a:off x="3056836" y="6019801"/>
            <a:ext cx="5422700" cy="738664"/>
          </a:xfrm>
          <a:prstGeom prst="rect">
            <a:avLst/>
          </a:prstGeom>
          <a:solidFill>
            <a:srgbClr val="0099FF"/>
          </a:solidFill>
          <a:ln w="9525">
            <a:noFill/>
            <a:miter lim="800000"/>
            <a:headEnd/>
            <a:tailEnd/>
          </a:ln>
          <a:effectLst/>
        </p:spPr>
        <p:txBody>
          <a:bodyPr wrap="square">
            <a:spAutoFit/>
          </a:bodyPr>
          <a:lstStyle/>
          <a:p>
            <a:pPr>
              <a:spcBef>
                <a:spcPct val="50000"/>
              </a:spcBef>
            </a:pPr>
            <a:r>
              <a:rPr lang="en-US" sz="2000" b="1" dirty="0" smtClean="0">
                <a:solidFill>
                  <a:srgbClr val="FFFF00"/>
                </a:solidFill>
                <a:latin typeface="Times New Roman" pitchFamily="18" charset="0"/>
                <a:cs typeface="Times New Roman" pitchFamily="18" charset="0"/>
              </a:rPr>
              <a:t>    </a:t>
            </a:r>
            <a:r>
              <a:rPr lang="en-US" sz="2000" b="1" dirty="0" smtClean="0">
                <a:solidFill>
                  <a:schemeClr val="bg1"/>
                </a:solidFill>
                <a:latin typeface="Times New Roman" pitchFamily="18" charset="0"/>
                <a:cs typeface="Times New Roman" pitchFamily="18" charset="0"/>
              </a:rPr>
              <a:t>Explanatory variables…</a:t>
            </a:r>
            <a:r>
              <a:rPr lang="en-US" sz="2000" b="1" dirty="0" smtClean="0">
                <a:solidFill>
                  <a:srgbClr val="FFFF00"/>
                </a:solidFill>
                <a:latin typeface="Times New Roman" pitchFamily="18" charset="0"/>
                <a:cs typeface="Times New Roman" pitchFamily="18" charset="0"/>
              </a:rPr>
              <a:t> </a:t>
            </a:r>
            <a:r>
              <a:rPr lang="en-US" sz="2400" b="1" dirty="0" smtClean="0">
                <a:latin typeface="Garamond" pitchFamily="18" charset="0"/>
                <a:cs typeface="Times New Roman" pitchFamily="18" charset="0"/>
              </a:rPr>
              <a:t>COVARIATES</a:t>
            </a:r>
          </a:p>
          <a:p>
            <a:pPr>
              <a:spcBef>
                <a:spcPct val="50000"/>
              </a:spcBef>
            </a:pPr>
            <a:endParaRPr lang="en-US" sz="1200" b="1" dirty="0">
              <a:effectLst>
                <a:outerShdw blurRad="38100" dist="38100" dir="2700000" algn="tl">
                  <a:srgbClr val="000000"/>
                </a:outerShdw>
              </a:effectLst>
            </a:endParaRPr>
          </a:p>
        </p:txBody>
      </p:sp>
      <p:sp>
        <p:nvSpPr>
          <p:cNvPr id="12" name="Title 1"/>
          <p:cNvSpPr>
            <a:spLocks noGrp="1"/>
          </p:cNvSpPr>
          <p:nvPr>
            <p:ph type="title"/>
          </p:nvPr>
        </p:nvSpPr>
        <p:spPr>
          <a:xfrm>
            <a:off x="142335" y="274638"/>
            <a:ext cx="8915400" cy="487362"/>
          </a:xfrm>
        </p:spPr>
        <p:txBody>
          <a:bodyPr>
            <a:noAutofit/>
          </a:bodyPr>
          <a:lstStyle/>
          <a:p>
            <a:r>
              <a:rPr lang="en-US" sz="3400" dirty="0" smtClean="0">
                <a:solidFill>
                  <a:srgbClr val="0E5220"/>
                </a:solidFill>
              </a:rPr>
              <a:t>Legacy Data: continuous quasi-experiments</a:t>
            </a:r>
            <a:endParaRPr lang="en-US" sz="3400" dirty="0">
              <a:solidFill>
                <a:srgbClr val="0E5220"/>
              </a:solidFill>
            </a:endParaRPr>
          </a:p>
        </p:txBody>
      </p:sp>
      <p:sp>
        <p:nvSpPr>
          <p:cNvPr id="13" name="Rectangle 12"/>
          <p:cNvSpPr/>
          <p:nvPr/>
        </p:nvSpPr>
        <p:spPr>
          <a:xfrm>
            <a:off x="824132" y="5410200"/>
            <a:ext cx="7634068" cy="1351672"/>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SW&amp;CASA_planned_outputs.JPG"/>
          <p:cNvPicPr>
            <a:picLocks noChangeAspect="1"/>
          </p:cNvPicPr>
          <p:nvPr/>
        </p:nvPicPr>
        <p:blipFill>
          <a:blip r:embed="rId3" cstate="print"/>
          <a:stretch>
            <a:fillRect/>
          </a:stretch>
        </p:blipFill>
        <p:spPr>
          <a:xfrm>
            <a:off x="185735" y="1371600"/>
            <a:ext cx="8765453" cy="5319634"/>
          </a:xfrm>
          <a:prstGeom prst="rect">
            <a:avLst/>
          </a:prstGeom>
          <a:ln>
            <a:solidFill>
              <a:srgbClr val="14762E"/>
            </a:solidFill>
          </a:ln>
        </p:spPr>
      </p:pic>
      <p:sp>
        <p:nvSpPr>
          <p:cNvPr id="5" name="TextBox 4"/>
          <p:cNvSpPr txBox="1"/>
          <p:nvPr/>
        </p:nvSpPr>
        <p:spPr>
          <a:xfrm>
            <a:off x="533400" y="166186"/>
            <a:ext cx="8498306" cy="1138773"/>
          </a:xfrm>
          <a:prstGeom prst="rect">
            <a:avLst/>
          </a:prstGeom>
          <a:noFill/>
        </p:spPr>
        <p:txBody>
          <a:bodyPr wrap="square" rtlCol="0">
            <a:spAutoFit/>
          </a:bodyPr>
          <a:lstStyle/>
          <a:p>
            <a:r>
              <a:rPr lang="en-US" sz="3400" dirty="0" smtClean="0">
                <a:solidFill>
                  <a:srgbClr val="0E5220"/>
                </a:solidFill>
                <a:latin typeface="+mj-lt"/>
              </a:rPr>
              <a:t>A.30 </a:t>
            </a:r>
            <a:r>
              <a:rPr lang="en-US" sz="3400" dirty="0" err="1" smtClean="0">
                <a:solidFill>
                  <a:srgbClr val="0E5220"/>
                </a:solidFill>
                <a:latin typeface="+mj-lt"/>
              </a:rPr>
              <a:t>BioClim</a:t>
            </a:r>
            <a:r>
              <a:rPr lang="en-US" sz="3400" dirty="0" smtClean="0">
                <a:solidFill>
                  <a:srgbClr val="0E5220"/>
                </a:solidFill>
                <a:latin typeface="+mj-lt"/>
              </a:rPr>
              <a:t>:  Mid-Continent Study Region</a:t>
            </a:r>
          </a:p>
          <a:p>
            <a:r>
              <a:rPr lang="en-US" sz="3400" dirty="0" smtClean="0">
                <a:solidFill>
                  <a:srgbClr val="0E5220"/>
                </a:solidFill>
                <a:latin typeface="+mj-lt"/>
              </a:rPr>
              <a:t>	</a:t>
            </a:r>
            <a:r>
              <a:rPr lang="en-US" sz="2800" dirty="0" smtClean="0">
                <a:solidFill>
                  <a:srgbClr val="0E5220"/>
                </a:solidFill>
                <a:latin typeface="+mj-lt"/>
              </a:rPr>
              <a:t>combined Central and Mississippi flyways</a:t>
            </a:r>
            <a:endParaRPr lang="en-US" sz="2800" dirty="0">
              <a:solidFill>
                <a:srgbClr val="0E5220"/>
              </a:solidFill>
              <a:latin typeface="+mj-lt"/>
            </a:endParaRPr>
          </a:p>
        </p:txBody>
      </p:sp>
      <p:sp>
        <p:nvSpPr>
          <p:cNvPr id="7" name="Oval 6"/>
          <p:cNvSpPr/>
          <p:nvPr/>
        </p:nvSpPr>
        <p:spPr>
          <a:xfrm rot="19136539">
            <a:off x="4336264" y="2209845"/>
            <a:ext cx="1231211" cy="4049368"/>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21732" y="4673592"/>
            <a:ext cx="3793068" cy="1938992"/>
          </a:xfrm>
          <a:prstGeom prst="rect">
            <a:avLst/>
          </a:prstGeom>
          <a:noFill/>
        </p:spPr>
        <p:txBody>
          <a:bodyPr wrap="square" rtlCol="0">
            <a:spAutoFit/>
          </a:bodyPr>
          <a:lstStyle/>
          <a:p>
            <a:r>
              <a:rPr lang="en-US" sz="2400" dirty="0" smtClean="0"/>
              <a:t>MODIS tile coverage of the study area.  MODIS data was used to generate many explanatory variables used in analysis &amp; modeling efforts</a:t>
            </a:r>
            <a:endParaRPr lang="en-US" sz="2400"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3" descr="topsb_blue"/>
          <p:cNvPicPr>
            <a:picLocks noChangeAspect="1" noChangeArrowheads="1"/>
          </p:cNvPicPr>
          <p:nvPr/>
        </p:nvPicPr>
        <p:blipFill>
          <a:blip r:embed="rId3" cstate="print"/>
          <a:srcRect/>
          <a:stretch>
            <a:fillRect/>
          </a:stretch>
        </p:blipFill>
        <p:spPr bwMode="auto">
          <a:xfrm>
            <a:off x="2819400" y="1447800"/>
            <a:ext cx="6324600" cy="5410200"/>
          </a:xfrm>
          <a:prstGeom prst="rect">
            <a:avLst/>
          </a:prstGeom>
          <a:noFill/>
          <a:ln w="9525">
            <a:noFill/>
            <a:miter lim="800000"/>
            <a:headEnd/>
            <a:tailEnd/>
          </a:ln>
        </p:spPr>
      </p:pic>
      <p:sp>
        <p:nvSpPr>
          <p:cNvPr id="79877" name="Text Box 6"/>
          <p:cNvSpPr txBox="1">
            <a:spLocks noChangeArrowheads="1"/>
          </p:cNvSpPr>
          <p:nvPr/>
        </p:nvSpPr>
        <p:spPr bwMode="auto">
          <a:xfrm>
            <a:off x="2819400" y="2209800"/>
            <a:ext cx="1476375" cy="1138773"/>
          </a:xfrm>
          <a:prstGeom prst="rect">
            <a:avLst/>
          </a:prstGeom>
          <a:noFill/>
          <a:ln w="9525">
            <a:noFill/>
            <a:miter lim="800000"/>
            <a:headEnd/>
            <a:tailEnd/>
          </a:ln>
        </p:spPr>
        <p:txBody>
          <a:bodyPr wrap="square">
            <a:spAutoFit/>
          </a:bodyPr>
          <a:lstStyle/>
          <a:p>
            <a:pPr>
              <a:lnSpc>
                <a:spcPct val="85000"/>
              </a:lnSpc>
              <a:spcBef>
                <a:spcPct val="50000"/>
              </a:spcBef>
            </a:pPr>
            <a:r>
              <a:rPr lang="en-US" sz="1600" b="1" dirty="0">
                <a:cs typeface="Arial" charset="0"/>
              </a:rPr>
              <a:t>Now add IP DSNs (distributed   sensor networks)</a:t>
            </a:r>
          </a:p>
        </p:txBody>
      </p:sp>
      <p:sp>
        <p:nvSpPr>
          <p:cNvPr id="7" name="Rectangle 6"/>
          <p:cNvSpPr/>
          <p:nvPr/>
        </p:nvSpPr>
        <p:spPr>
          <a:xfrm>
            <a:off x="2830286" y="2209800"/>
            <a:ext cx="1284514" cy="1143000"/>
          </a:xfrm>
          <a:prstGeom prst="rect">
            <a:avLst/>
          </a:prstGeom>
          <a:noFill/>
          <a:ln>
            <a:solidFill>
              <a:srgbClr val="E2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657600" y="1447800"/>
            <a:ext cx="5257800" cy="492443"/>
          </a:xfrm>
          <a:prstGeom prst="rect">
            <a:avLst/>
          </a:prstGeom>
          <a:solidFill>
            <a:schemeClr val="bg1"/>
          </a:solidFill>
        </p:spPr>
        <p:txBody>
          <a:bodyPr wrap="square" rtlCol="0">
            <a:spAutoFit/>
          </a:bodyPr>
          <a:lstStyle/>
          <a:p>
            <a:r>
              <a:rPr lang="en-US" sz="2600" dirty="0" smtClean="0">
                <a:latin typeface="+mj-lt"/>
              </a:rPr>
              <a:t>but remote sensing of all kinds….</a:t>
            </a:r>
            <a:endParaRPr lang="en-US" sz="2600" dirty="0">
              <a:latin typeface="+mj-lt"/>
            </a:endParaRPr>
          </a:p>
        </p:txBody>
      </p:sp>
      <p:pic>
        <p:nvPicPr>
          <p:cNvPr id="9" name="Picture 1026" descr="D:\Presentations\eos-am.jpg"/>
          <p:cNvPicPr>
            <a:picLocks noChangeAspect="1" noChangeArrowheads="1"/>
          </p:cNvPicPr>
          <p:nvPr/>
        </p:nvPicPr>
        <p:blipFill>
          <a:blip r:embed="rId4" cstate="print"/>
          <a:srcRect b="8871"/>
          <a:stretch>
            <a:fillRect/>
          </a:stretch>
        </p:blipFill>
        <p:spPr bwMode="auto">
          <a:xfrm>
            <a:off x="0" y="1"/>
            <a:ext cx="2819400" cy="2050632"/>
          </a:xfrm>
          <a:prstGeom prst="rect">
            <a:avLst/>
          </a:prstGeom>
          <a:noFill/>
        </p:spPr>
      </p:pic>
      <p:sp>
        <p:nvSpPr>
          <p:cNvPr id="10" name="TextBox 9"/>
          <p:cNvSpPr txBox="1"/>
          <p:nvPr/>
        </p:nvSpPr>
        <p:spPr>
          <a:xfrm>
            <a:off x="3048000" y="228600"/>
            <a:ext cx="6096000" cy="984885"/>
          </a:xfrm>
          <a:prstGeom prst="rect">
            <a:avLst/>
          </a:prstGeom>
          <a:noFill/>
        </p:spPr>
        <p:txBody>
          <a:bodyPr wrap="square" rtlCol="0">
            <a:spAutoFit/>
          </a:bodyPr>
          <a:lstStyle/>
          <a:p>
            <a:r>
              <a:rPr lang="en-US" sz="3000" dirty="0" smtClean="0">
                <a:solidFill>
                  <a:srgbClr val="0E5220"/>
                </a:solidFill>
                <a:latin typeface="+mj-lt"/>
              </a:rPr>
              <a:t>Recent Advances in Remote Sensing</a:t>
            </a:r>
          </a:p>
          <a:p>
            <a:r>
              <a:rPr lang="en-US" sz="2800" dirty="0" smtClean="0">
                <a:latin typeface="+mj-lt"/>
              </a:rPr>
              <a:t>	       </a:t>
            </a:r>
            <a:r>
              <a:rPr lang="en-US" sz="2600" dirty="0" smtClean="0">
                <a:latin typeface="+mj-lt"/>
              </a:rPr>
              <a:t>Not just satellites . . </a:t>
            </a:r>
            <a:r>
              <a:rPr lang="en-US" sz="2800" dirty="0" smtClean="0">
                <a:latin typeface="+mj-lt"/>
              </a:rPr>
              <a:t>.</a:t>
            </a:r>
            <a:endParaRPr lang="en-US" sz="2800" dirty="0">
              <a:latin typeface="+mj-lt"/>
            </a:endParaRPr>
          </a:p>
        </p:txBody>
      </p:sp>
      <p:sp>
        <p:nvSpPr>
          <p:cNvPr id="11" name="TextBox 10"/>
          <p:cNvSpPr txBox="1"/>
          <p:nvPr/>
        </p:nvSpPr>
        <p:spPr>
          <a:xfrm>
            <a:off x="99752" y="2486528"/>
            <a:ext cx="2743200" cy="3970318"/>
          </a:xfrm>
          <a:prstGeom prst="rect">
            <a:avLst/>
          </a:prstGeom>
          <a:noFill/>
        </p:spPr>
        <p:txBody>
          <a:bodyPr wrap="square" rtlCol="0">
            <a:spAutoFit/>
          </a:bodyPr>
          <a:lstStyle/>
          <a:p>
            <a:r>
              <a:rPr lang="en-US" sz="2400" b="1" dirty="0" smtClean="0">
                <a:latin typeface="+mj-lt"/>
              </a:rPr>
              <a:t>DATA INTEGRATION </a:t>
            </a:r>
            <a:r>
              <a:rPr lang="en-US" sz="2400" dirty="0" smtClean="0">
                <a:solidFill>
                  <a:schemeClr val="tx2">
                    <a:lumMod val="75000"/>
                  </a:schemeClr>
                </a:solidFill>
                <a:latin typeface="+mj-lt"/>
              </a:rPr>
              <a:t>(spatial &amp; temporal)</a:t>
            </a:r>
          </a:p>
          <a:p>
            <a:endParaRPr lang="en-US" dirty="0" smtClean="0">
              <a:solidFill>
                <a:schemeClr val="bg1"/>
              </a:solidFill>
              <a:latin typeface="+mj-lt"/>
            </a:endParaRPr>
          </a:p>
          <a:p>
            <a:pPr>
              <a:buFont typeface="Wingdings" pitchFamily="2" charset="2"/>
              <a:buChar char="Ø"/>
            </a:pPr>
            <a:r>
              <a:rPr lang="en-US" sz="2800" dirty="0" smtClean="0">
                <a:solidFill>
                  <a:srgbClr val="0E5220"/>
                </a:solidFill>
                <a:latin typeface="+mj-lt"/>
              </a:rPr>
              <a:t>  Direct</a:t>
            </a:r>
          </a:p>
          <a:p>
            <a:pPr>
              <a:buFont typeface="Wingdings" pitchFamily="2" charset="2"/>
              <a:buChar char="Ø"/>
            </a:pPr>
            <a:r>
              <a:rPr lang="en-US" sz="2800" dirty="0" smtClean="0">
                <a:solidFill>
                  <a:srgbClr val="0E5220"/>
                </a:solidFill>
                <a:latin typeface="+mj-lt"/>
              </a:rPr>
              <a:t>  Indirect</a:t>
            </a:r>
          </a:p>
          <a:p>
            <a:pPr>
              <a:buFont typeface="Wingdings" pitchFamily="2" charset="2"/>
              <a:buChar char="Ø"/>
            </a:pPr>
            <a:r>
              <a:rPr lang="en-US" sz="2800" dirty="0" smtClean="0">
                <a:solidFill>
                  <a:srgbClr val="0E5220"/>
                </a:solidFill>
                <a:latin typeface="+mj-lt"/>
              </a:rPr>
              <a:t>  Relative</a:t>
            </a:r>
          </a:p>
          <a:p>
            <a:pPr>
              <a:buFont typeface="Wingdings" pitchFamily="2" charset="2"/>
              <a:buChar char="Ø"/>
            </a:pPr>
            <a:r>
              <a:rPr lang="en-US" sz="2800" dirty="0" smtClean="0">
                <a:latin typeface="+mj-lt"/>
              </a:rPr>
              <a:t>  Fusion</a:t>
            </a:r>
          </a:p>
          <a:p>
            <a:pPr>
              <a:buFont typeface="Wingdings" pitchFamily="2" charset="2"/>
              <a:buChar char="Ø"/>
            </a:pPr>
            <a:r>
              <a:rPr lang="en-US" sz="2800" dirty="0" smtClean="0">
                <a:effectLst>
                  <a:outerShdw blurRad="38100" dist="38100" dir="2700000" algn="tl">
                    <a:srgbClr val="000000">
                      <a:alpha val="43137"/>
                    </a:srgbClr>
                  </a:outerShdw>
                </a:effectLst>
                <a:latin typeface="+mj-lt"/>
              </a:rPr>
              <a:t>  Assimilation 	Models</a:t>
            </a:r>
          </a:p>
          <a:p>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16542"/>
            <a:ext cx="8153400" cy="792162"/>
          </a:xfrm>
        </p:spPr>
        <p:txBody>
          <a:bodyPr>
            <a:normAutofit fontScale="90000"/>
          </a:bodyPr>
          <a:lstStyle/>
          <a:p>
            <a:r>
              <a:rPr lang="en-US" sz="3600" dirty="0" smtClean="0">
                <a:solidFill>
                  <a:srgbClr val="0E5220"/>
                </a:solidFill>
                <a:latin typeface="Cambria" pitchFamily="18" charset="0"/>
              </a:rPr>
              <a:t>Focal Species (Legacy) Data Sets Analyzed</a:t>
            </a:r>
            <a:endParaRPr lang="en-US" sz="3600" dirty="0">
              <a:solidFill>
                <a:srgbClr val="0E5220"/>
              </a:solidFill>
              <a:latin typeface="Cambria" pitchFamily="18" charset="0"/>
            </a:endParaRPr>
          </a:p>
        </p:txBody>
      </p:sp>
      <p:sp>
        <p:nvSpPr>
          <p:cNvPr id="3" name="Content Placeholder 2"/>
          <p:cNvSpPr>
            <a:spLocks noGrp="1"/>
          </p:cNvSpPr>
          <p:nvPr>
            <p:ph idx="1"/>
          </p:nvPr>
        </p:nvSpPr>
        <p:spPr>
          <a:xfrm>
            <a:off x="457200" y="861863"/>
            <a:ext cx="8458200" cy="5462737"/>
          </a:xfrm>
        </p:spPr>
        <p:txBody>
          <a:bodyPr>
            <a:noAutofit/>
          </a:bodyPr>
          <a:lstStyle/>
          <a:p>
            <a:pPr>
              <a:lnSpc>
                <a:spcPct val="90000"/>
              </a:lnSpc>
            </a:pPr>
            <a:r>
              <a:rPr lang="en-US" sz="2200" dirty="0" smtClean="0">
                <a:solidFill>
                  <a:srgbClr val="0630B6"/>
                </a:solidFill>
              </a:rPr>
              <a:t>Bison</a:t>
            </a:r>
            <a:r>
              <a:rPr lang="en-US" sz="2100" dirty="0" smtClean="0"/>
              <a:t> – migration and habitat</a:t>
            </a:r>
          </a:p>
          <a:p>
            <a:pPr>
              <a:lnSpc>
                <a:spcPct val="90000"/>
              </a:lnSpc>
            </a:pPr>
            <a:r>
              <a:rPr lang="en-US" sz="2200" dirty="0" smtClean="0">
                <a:solidFill>
                  <a:srgbClr val="0630B6"/>
                </a:solidFill>
              </a:rPr>
              <a:t>Lesser </a:t>
            </a:r>
            <a:r>
              <a:rPr lang="en-US" sz="2200" dirty="0" err="1" smtClean="0">
                <a:solidFill>
                  <a:srgbClr val="0630B6"/>
                </a:solidFill>
              </a:rPr>
              <a:t>Scaup</a:t>
            </a:r>
            <a:r>
              <a:rPr lang="en-US" sz="2200" dirty="0" smtClean="0">
                <a:solidFill>
                  <a:srgbClr val="0630B6"/>
                </a:solidFill>
              </a:rPr>
              <a:t> </a:t>
            </a:r>
            <a:r>
              <a:rPr lang="en-US" sz="2100" dirty="0" smtClean="0"/>
              <a:t>– demography w/ climate/water</a:t>
            </a:r>
          </a:p>
          <a:p>
            <a:pPr>
              <a:lnSpc>
                <a:spcPct val="90000"/>
              </a:lnSpc>
            </a:pPr>
            <a:r>
              <a:rPr lang="en-US" sz="2200" dirty="0" smtClean="0">
                <a:solidFill>
                  <a:srgbClr val="0630B6"/>
                </a:solidFill>
              </a:rPr>
              <a:t>Indiana Bat </a:t>
            </a:r>
            <a:r>
              <a:rPr lang="en-US" sz="2100" dirty="0" smtClean="0"/>
              <a:t>– demography w/ climate change</a:t>
            </a:r>
          </a:p>
          <a:p>
            <a:pPr>
              <a:lnSpc>
                <a:spcPct val="90000"/>
              </a:lnSpc>
            </a:pPr>
            <a:r>
              <a:rPr lang="en-US" sz="2100" dirty="0" smtClean="0">
                <a:solidFill>
                  <a:srgbClr val="0630B6"/>
                </a:solidFill>
              </a:rPr>
              <a:t>Coyote</a:t>
            </a:r>
            <a:r>
              <a:rPr lang="en-US" sz="2100" dirty="0" smtClean="0"/>
              <a:t> – habitat and demography</a:t>
            </a:r>
          </a:p>
          <a:p>
            <a:pPr>
              <a:lnSpc>
                <a:spcPct val="90000"/>
              </a:lnSpc>
            </a:pPr>
            <a:r>
              <a:rPr lang="en-US" sz="2100" dirty="0" smtClean="0">
                <a:solidFill>
                  <a:srgbClr val="0630B6"/>
                </a:solidFill>
              </a:rPr>
              <a:t>Small Mammals </a:t>
            </a:r>
            <a:r>
              <a:rPr lang="en-US" sz="2100" dirty="0" smtClean="0"/>
              <a:t>(5 species) – habitat</a:t>
            </a:r>
          </a:p>
          <a:p>
            <a:pPr>
              <a:lnSpc>
                <a:spcPct val="90000"/>
              </a:lnSpc>
            </a:pPr>
            <a:r>
              <a:rPr lang="en-US" sz="2100" dirty="0" smtClean="0">
                <a:solidFill>
                  <a:srgbClr val="0630B6"/>
                </a:solidFill>
              </a:rPr>
              <a:t>Red Fox </a:t>
            </a:r>
            <a:r>
              <a:rPr lang="en-US" sz="2100" dirty="0" smtClean="0"/>
              <a:t>– winter habitat w/ snow dynamics</a:t>
            </a:r>
          </a:p>
          <a:p>
            <a:pPr>
              <a:lnSpc>
                <a:spcPct val="90000"/>
              </a:lnSpc>
            </a:pPr>
            <a:r>
              <a:rPr lang="en-US" sz="2100" dirty="0" smtClean="0">
                <a:solidFill>
                  <a:srgbClr val="0630B6"/>
                </a:solidFill>
              </a:rPr>
              <a:t>Elk</a:t>
            </a:r>
            <a:r>
              <a:rPr lang="en-US" sz="2100" dirty="0" smtClean="0"/>
              <a:t> – habitat with path &amp; memory functions</a:t>
            </a:r>
          </a:p>
          <a:p>
            <a:pPr>
              <a:lnSpc>
                <a:spcPct val="90000"/>
              </a:lnSpc>
            </a:pPr>
            <a:r>
              <a:rPr lang="en-US" sz="2100" dirty="0" smtClean="0">
                <a:solidFill>
                  <a:srgbClr val="0630B6"/>
                </a:solidFill>
              </a:rPr>
              <a:t>Sage Grouse </a:t>
            </a:r>
            <a:r>
              <a:rPr lang="en-US" sz="2100" dirty="0" smtClean="0"/>
              <a:t>– habitat and demography</a:t>
            </a:r>
          </a:p>
          <a:p>
            <a:pPr>
              <a:lnSpc>
                <a:spcPct val="90000"/>
              </a:lnSpc>
            </a:pPr>
            <a:r>
              <a:rPr lang="en-US" sz="2100" dirty="0" smtClean="0">
                <a:solidFill>
                  <a:srgbClr val="0630B6"/>
                </a:solidFill>
              </a:rPr>
              <a:t>Pronghorn</a:t>
            </a:r>
            <a:r>
              <a:rPr lang="en-US" sz="2100" dirty="0" smtClean="0"/>
              <a:t> – demography, recruitment</a:t>
            </a:r>
          </a:p>
          <a:p>
            <a:pPr>
              <a:lnSpc>
                <a:spcPct val="90000"/>
              </a:lnSpc>
            </a:pPr>
            <a:r>
              <a:rPr lang="en-US" sz="2200" dirty="0" smtClean="0">
                <a:solidFill>
                  <a:srgbClr val="0630B6"/>
                </a:solidFill>
              </a:rPr>
              <a:t>Pronghorn</a:t>
            </a:r>
            <a:r>
              <a:rPr lang="en-US" sz="2100" dirty="0" smtClean="0"/>
              <a:t> habitat w/ scenarios</a:t>
            </a:r>
            <a:endParaRPr lang="en-US" sz="2100" dirty="0" smtClean="0">
              <a:solidFill>
                <a:srgbClr val="FF0000"/>
              </a:solidFill>
            </a:endParaRPr>
          </a:p>
          <a:p>
            <a:pPr>
              <a:lnSpc>
                <a:spcPct val="90000"/>
              </a:lnSpc>
            </a:pPr>
            <a:r>
              <a:rPr lang="en-US" sz="2100" dirty="0" smtClean="0">
                <a:solidFill>
                  <a:srgbClr val="0630B6"/>
                </a:solidFill>
              </a:rPr>
              <a:t>Caribou</a:t>
            </a:r>
            <a:r>
              <a:rPr lang="en-US" sz="2100" dirty="0" smtClean="0"/>
              <a:t> – habitat and path movements</a:t>
            </a:r>
          </a:p>
          <a:p>
            <a:pPr>
              <a:lnSpc>
                <a:spcPct val="90000"/>
              </a:lnSpc>
            </a:pPr>
            <a:r>
              <a:rPr lang="en-US" sz="2100" dirty="0" smtClean="0">
                <a:solidFill>
                  <a:srgbClr val="0630B6"/>
                </a:solidFill>
              </a:rPr>
              <a:t>Evening Primrose </a:t>
            </a:r>
            <a:r>
              <a:rPr lang="en-US" sz="2100" dirty="0" smtClean="0"/>
              <a:t>– habitat w/ climate scenarios</a:t>
            </a:r>
          </a:p>
          <a:p>
            <a:pPr>
              <a:lnSpc>
                <a:spcPct val="90000"/>
              </a:lnSpc>
            </a:pPr>
            <a:r>
              <a:rPr lang="en-US" sz="2100" dirty="0" smtClean="0">
                <a:solidFill>
                  <a:srgbClr val="0630B6"/>
                </a:solidFill>
              </a:rPr>
              <a:t>Swift Fox </a:t>
            </a:r>
            <a:r>
              <a:rPr lang="en-US" sz="2100" dirty="0" smtClean="0"/>
              <a:t>– habitat with variable availability</a:t>
            </a:r>
          </a:p>
          <a:p>
            <a:pPr>
              <a:lnSpc>
                <a:spcPct val="90000"/>
              </a:lnSpc>
            </a:pPr>
            <a:r>
              <a:rPr lang="en-US" sz="2100" dirty="0" smtClean="0">
                <a:solidFill>
                  <a:srgbClr val="0630B6"/>
                </a:solidFill>
              </a:rPr>
              <a:t>Grasshopper Sparrow </a:t>
            </a:r>
            <a:r>
              <a:rPr lang="en-US" sz="2100" dirty="0" smtClean="0"/>
              <a:t>– habitat</a:t>
            </a:r>
          </a:p>
          <a:p>
            <a:pPr>
              <a:lnSpc>
                <a:spcPct val="90000"/>
              </a:lnSpc>
            </a:pPr>
            <a:r>
              <a:rPr lang="en-US" sz="2100" dirty="0" smtClean="0">
                <a:solidFill>
                  <a:srgbClr val="0630B6"/>
                </a:solidFill>
              </a:rPr>
              <a:t>Moose</a:t>
            </a:r>
            <a:r>
              <a:rPr lang="en-US" sz="2100" dirty="0" smtClean="0"/>
              <a:t> – habitat and path movements</a:t>
            </a:r>
            <a:endParaRPr lang="en-US" sz="2200" dirty="0"/>
          </a:p>
        </p:txBody>
      </p:sp>
      <p:pic>
        <p:nvPicPr>
          <p:cNvPr id="4" name="Picture 4"/>
          <p:cNvPicPr>
            <a:picLocks noChangeAspect="1" noChangeArrowheads="1"/>
          </p:cNvPicPr>
          <p:nvPr/>
        </p:nvPicPr>
        <p:blipFill>
          <a:blip r:embed="rId3" cstate="print"/>
          <a:srcRect/>
          <a:stretch>
            <a:fillRect/>
          </a:stretch>
        </p:blipFill>
        <p:spPr bwMode="auto">
          <a:xfrm>
            <a:off x="5926579" y="4695670"/>
            <a:ext cx="3287372" cy="2201775"/>
          </a:xfrm>
          <a:prstGeom prst="rect">
            <a:avLst/>
          </a:prstGeom>
          <a:noFill/>
          <a:ln w="9525">
            <a:noFill/>
            <a:miter lim="800000"/>
            <a:headEnd/>
            <a:tailEnd/>
          </a:ln>
          <a:effectLst>
            <a:softEdge rad="317500"/>
          </a:effectLst>
        </p:spPr>
      </p:pic>
      <p:pic>
        <p:nvPicPr>
          <p:cNvPr id="157697" name="Picture 1"/>
          <p:cNvPicPr>
            <a:picLocks noChangeAspect="1" noChangeArrowheads="1"/>
          </p:cNvPicPr>
          <p:nvPr/>
        </p:nvPicPr>
        <p:blipFill>
          <a:blip r:embed="rId4" cstate="print"/>
          <a:srcRect/>
          <a:stretch>
            <a:fillRect/>
          </a:stretch>
        </p:blipFill>
        <p:spPr bwMode="auto">
          <a:xfrm>
            <a:off x="5839225" y="784175"/>
            <a:ext cx="3259050" cy="2444288"/>
          </a:xfrm>
          <a:prstGeom prst="rect">
            <a:avLst/>
          </a:prstGeom>
          <a:noFill/>
          <a:ln w="9525">
            <a:noFill/>
            <a:miter lim="800000"/>
            <a:headEnd/>
            <a:tailEnd/>
          </a:ln>
          <a:effectLst>
            <a:softEdge rad="317500"/>
          </a:effectLst>
        </p:spPr>
      </p:pic>
      <p:pic>
        <p:nvPicPr>
          <p:cNvPr id="8" name="Picture 11"/>
          <p:cNvPicPr>
            <a:picLocks noChangeAspect="1" noChangeArrowheads="1"/>
          </p:cNvPicPr>
          <p:nvPr/>
        </p:nvPicPr>
        <p:blipFill>
          <a:blip r:embed="rId5" cstate="print"/>
          <a:srcRect l="4420" t="11765" r="20442" b="15967"/>
          <a:stretch>
            <a:fillRect/>
          </a:stretch>
        </p:blipFill>
        <p:spPr bwMode="auto">
          <a:xfrm>
            <a:off x="7069975" y="3133900"/>
            <a:ext cx="1828800" cy="1676400"/>
          </a:xfrm>
          <a:prstGeom prst="rect">
            <a:avLst/>
          </a:prstGeom>
          <a:noFill/>
          <a:ln w="9525">
            <a:noFill/>
            <a:miter lim="800000"/>
            <a:headEnd/>
            <a:tailEnd/>
          </a:ln>
          <a:effectLst>
            <a:softEdge rad="127000"/>
          </a:effectLst>
        </p:spPr>
      </p:pic>
      <p:sp>
        <p:nvSpPr>
          <p:cNvPr id="7" name="TextBox 6"/>
          <p:cNvSpPr txBox="1"/>
          <p:nvPr/>
        </p:nvSpPr>
        <p:spPr>
          <a:xfrm>
            <a:off x="1981200" y="6400800"/>
            <a:ext cx="4191000" cy="461665"/>
          </a:xfrm>
          <a:prstGeom prst="rect">
            <a:avLst/>
          </a:prstGeom>
          <a:noFill/>
        </p:spPr>
        <p:txBody>
          <a:bodyPr wrap="square" rtlCol="0">
            <a:spAutoFit/>
          </a:bodyPr>
          <a:lstStyle/>
          <a:p>
            <a:r>
              <a:rPr lang="en-US" sz="2400" i="1" dirty="0" smtClean="0"/>
              <a:t>Many factors at many scales . . . </a:t>
            </a:r>
            <a:endParaRPr lang="en-US" sz="2400" i="1"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3860" y="200399"/>
            <a:ext cx="8206740" cy="530225"/>
          </a:xfrm>
        </p:spPr>
        <p:txBody>
          <a:bodyPr>
            <a:noAutofit/>
          </a:bodyPr>
          <a:lstStyle/>
          <a:p>
            <a:pPr algn="ctr"/>
            <a:r>
              <a:rPr lang="en-US" dirty="0" smtClean="0">
                <a:solidFill>
                  <a:srgbClr val="0E5220"/>
                </a:solidFill>
                <a:ea typeface="ＭＳ Ｐゴシック" charset="0"/>
              </a:rPr>
              <a:t>Goals/Hypothesis</a:t>
            </a:r>
            <a:endParaRPr lang="en-US" dirty="0">
              <a:solidFill>
                <a:srgbClr val="0E5220"/>
              </a:solidFill>
            </a:endParaRPr>
          </a:p>
        </p:txBody>
      </p:sp>
      <p:sp>
        <p:nvSpPr>
          <p:cNvPr id="3" name="Content Placeholder 2"/>
          <p:cNvSpPr>
            <a:spLocks noGrp="1"/>
          </p:cNvSpPr>
          <p:nvPr>
            <p:ph idx="1"/>
          </p:nvPr>
        </p:nvSpPr>
        <p:spPr>
          <a:xfrm>
            <a:off x="355602" y="962332"/>
            <a:ext cx="8458200" cy="2923868"/>
          </a:xfrm>
        </p:spPr>
        <p:txBody>
          <a:bodyPr>
            <a:noAutofit/>
          </a:bodyPr>
          <a:lstStyle/>
          <a:p>
            <a:pPr>
              <a:lnSpc>
                <a:spcPct val="90000"/>
              </a:lnSpc>
              <a:buNone/>
            </a:pPr>
            <a:r>
              <a:rPr lang="en-US" sz="2600" dirty="0" smtClean="0">
                <a:solidFill>
                  <a:srgbClr val="0E5220"/>
                </a:solidFill>
                <a:ea typeface="ＭＳ Ｐゴシック" charset="-128"/>
              </a:rPr>
              <a:t>End-user applications science goal(s):  </a:t>
            </a:r>
          </a:p>
          <a:p>
            <a:pPr marL="514350" indent="-514350">
              <a:lnSpc>
                <a:spcPct val="90000"/>
              </a:lnSpc>
              <a:buAutoNum type="arabicParenBoth"/>
            </a:pPr>
            <a:r>
              <a:rPr lang="en-US" sz="2400" dirty="0" smtClean="0">
                <a:ea typeface="ＭＳ Ｐゴシック" charset="-128"/>
              </a:rPr>
              <a:t>Provide </a:t>
            </a:r>
            <a:r>
              <a:rPr lang="en-US" sz="2400" b="1" dirty="0" smtClean="0">
                <a:solidFill>
                  <a:srgbClr val="C00000"/>
                </a:solidFill>
                <a:ea typeface="ＭＳ Ｐゴシック" charset="-128"/>
              </a:rPr>
              <a:t>needed</a:t>
            </a:r>
            <a:r>
              <a:rPr lang="en-US" sz="2400" dirty="0" smtClean="0">
                <a:ea typeface="ＭＳ Ｐゴシック" charset="-128"/>
              </a:rPr>
              <a:t> </a:t>
            </a:r>
            <a:r>
              <a:rPr lang="en-US" sz="2400" b="1" dirty="0" smtClean="0">
                <a:solidFill>
                  <a:srgbClr val="C00000"/>
                </a:solidFill>
                <a:ea typeface="ＭＳ Ｐゴシック" charset="-128"/>
              </a:rPr>
              <a:t>tools and techniques</a:t>
            </a:r>
            <a:r>
              <a:rPr lang="en-US" sz="2400" dirty="0" smtClean="0">
                <a:ea typeface="ＭＳ Ｐゴシック" charset="-128"/>
              </a:rPr>
              <a:t> for ecosystem assessments and to quantify environmental impacts (e.g., climate, land use, harvest, </a:t>
            </a:r>
            <a:r>
              <a:rPr lang="en-US" sz="2400" dirty="0" err="1" smtClean="0">
                <a:ea typeface="ＭＳ Ｐゴシック" charset="-128"/>
              </a:rPr>
              <a:t>invasives</a:t>
            </a:r>
            <a:r>
              <a:rPr lang="en-US" sz="2400" dirty="0" smtClean="0">
                <a:ea typeface="ＭＳ Ｐゴシック" charset="-128"/>
              </a:rPr>
              <a:t>) on species </a:t>
            </a:r>
            <a:r>
              <a:rPr lang="en-US" sz="2400" b="1" i="1" dirty="0" smtClean="0">
                <a:ea typeface="ＭＳ Ｐゴシック" charset="-128"/>
              </a:rPr>
              <a:t>populations</a:t>
            </a:r>
          </a:p>
          <a:p>
            <a:pPr marL="514350" indent="-514350">
              <a:lnSpc>
                <a:spcPct val="90000"/>
              </a:lnSpc>
              <a:buAutoNum type="arabicParenBoth"/>
            </a:pPr>
            <a:r>
              <a:rPr lang="en-US" sz="2400" dirty="0" smtClean="0">
                <a:ea typeface="ＭＳ Ｐゴシック" charset="-128"/>
              </a:rPr>
              <a:t>Create and increase access to those </a:t>
            </a:r>
            <a:r>
              <a:rPr lang="en-US" sz="2400" b="1" dirty="0" smtClean="0">
                <a:solidFill>
                  <a:srgbClr val="C00000"/>
                </a:solidFill>
                <a:ea typeface="ＭＳ Ｐゴシック" charset="-128"/>
              </a:rPr>
              <a:t>environmental datasets needed </a:t>
            </a:r>
            <a:r>
              <a:rPr lang="en-US" sz="2400" dirty="0" smtClean="0">
                <a:ea typeface="ＭＳ Ｐゴシック" charset="-128"/>
              </a:rPr>
              <a:t>(e.g., NASA data) to understand cause &amp; consequence; avoid DEFICIENT MODELS and errors of attribution leading to…</a:t>
            </a:r>
          </a:p>
          <a:p>
            <a:pPr marL="514350" indent="-514350">
              <a:lnSpc>
                <a:spcPct val="90000"/>
              </a:lnSpc>
              <a:buAutoNum type="arabicParenBoth"/>
            </a:pPr>
            <a:endParaRPr lang="en-US" sz="2400" dirty="0" smtClean="0">
              <a:ea typeface="ＭＳ Ｐゴシック" charset="-128"/>
            </a:endParaRPr>
          </a:p>
          <a:p>
            <a:pPr marL="514350" indent="-514350">
              <a:lnSpc>
                <a:spcPct val="90000"/>
              </a:lnSpc>
              <a:buNone/>
            </a:pPr>
            <a:endParaRPr lang="en-US" sz="800" dirty="0" smtClean="0">
              <a:ea typeface="ＭＳ Ｐゴシック" charset="-128"/>
            </a:endParaRPr>
          </a:p>
          <a:p>
            <a:pPr>
              <a:lnSpc>
                <a:spcPct val="90000"/>
              </a:lnSpc>
              <a:buNone/>
            </a:pPr>
            <a:r>
              <a:rPr lang="en-US" sz="2600" dirty="0" smtClean="0">
                <a:solidFill>
                  <a:srgbClr val="005C00"/>
                </a:solidFill>
              </a:rPr>
              <a:t>Science question(s): </a:t>
            </a:r>
            <a:r>
              <a:rPr lang="en-US" sz="2000" dirty="0" smtClean="0"/>
              <a:t>— </a:t>
            </a:r>
            <a:r>
              <a:rPr lang="en-US" sz="2000" i="1" dirty="0" smtClean="0"/>
              <a:t>with hypotheses regarding mistiming strategies</a:t>
            </a:r>
            <a:endParaRPr lang="en-US" sz="2000" dirty="0" smtClean="0">
              <a:solidFill>
                <a:srgbClr val="005C00"/>
              </a:solidFill>
            </a:endParaRPr>
          </a:p>
          <a:p>
            <a:pPr marL="457200" indent="-457200">
              <a:lnSpc>
                <a:spcPct val="90000"/>
              </a:lnSpc>
              <a:buNone/>
            </a:pPr>
            <a:r>
              <a:rPr lang="en-US" sz="2400" dirty="0" smtClean="0"/>
              <a:t>(3)  Can we predict [migratory] species movements in response to climate disruptions and other related disturbance impacts?  </a:t>
            </a:r>
          </a:p>
          <a:p>
            <a:pPr marL="457200" indent="-457200">
              <a:lnSpc>
                <a:spcPct val="90000"/>
              </a:lnSpc>
              <a:buNone/>
            </a:pPr>
            <a:r>
              <a:rPr lang="en-US" sz="2400" dirty="0" smtClean="0"/>
              <a:t>(4)  What are the past, present, and future demographic consequences of these combined impacts and movements?</a:t>
            </a:r>
          </a:p>
        </p:txBody>
      </p:sp>
    </p:spTree>
    <p:extLst>
      <p:ext uri="{BB962C8B-B14F-4D97-AF65-F5344CB8AC3E}">
        <p14:creationId xmlns:p14="http://schemas.microsoft.com/office/powerpoint/2010/main" xmlns="" val="3087510972"/>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3860" y="200399"/>
            <a:ext cx="8206740" cy="530225"/>
          </a:xfrm>
        </p:spPr>
        <p:txBody>
          <a:bodyPr>
            <a:noAutofit/>
          </a:bodyPr>
          <a:lstStyle/>
          <a:p>
            <a:pPr algn="ctr"/>
            <a:r>
              <a:rPr lang="en-US" dirty="0" smtClean="0">
                <a:solidFill>
                  <a:srgbClr val="0E5220"/>
                </a:solidFill>
                <a:ea typeface="ＭＳ Ｐゴシック" charset="0"/>
              </a:rPr>
              <a:t>Goals/Hypothesis</a:t>
            </a:r>
            <a:endParaRPr lang="en-US" dirty="0">
              <a:solidFill>
                <a:srgbClr val="0E5220"/>
              </a:solidFill>
            </a:endParaRPr>
          </a:p>
        </p:txBody>
      </p:sp>
      <p:sp>
        <p:nvSpPr>
          <p:cNvPr id="3" name="Content Placeholder 2"/>
          <p:cNvSpPr>
            <a:spLocks noGrp="1"/>
          </p:cNvSpPr>
          <p:nvPr>
            <p:ph idx="1"/>
          </p:nvPr>
        </p:nvSpPr>
        <p:spPr>
          <a:xfrm>
            <a:off x="355602" y="962332"/>
            <a:ext cx="8458200" cy="2923868"/>
          </a:xfrm>
        </p:spPr>
        <p:txBody>
          <a:bodyPr>
            <a:noAutofit/>
          </a:bodyPr>
          <a:lstStyle/>
          <a:p>
            <a:pPr>
              <a:lnSpc>
                <a:spcPct val="90000"/>
              </a:lnSpc>
              <a:buNone/>
            </a:pPr>
            <a:r>
              <a:rPr lang="en-US" sz="2600" dirty="0" smtClean="0">
                <a:solidFill>
                  <a:srgbClr val="0E5220"/>
                </a:solidFill>
                <a:ea typeface="ＭＳ Ｐゴシック" charset="-128"/>
              </a:rPr>
              <a:t>End-user applications science goal(s):  </a:t>
            </a:r>
          </a:p>
          <a:p>
            <a:pPr marL="514350" indent="-514350">
              <a:lnSpc>
                <a:spcPct val="90000"/>
              </a:lnSpc>
              <a:buAutoNum type="arabicParenBoth"/>
            </a:pPr>
            <a:r>
              <a:rPr lang="en-US" sz="2400" dirty="0" smtClean="0">
                <a:ea typeface="ＭＳ Ｐゴシック" charset="-128"/>
              </a:rPr>
              <a:t>Provide </a:t>
            </a:r>
            <a:r>
              <a:rPr lang="en-US" sz="2400" b="1" dirty="0" smtClean="0">
                <a:solidFill>
                  <a:srgbClr val="C00000"/>
                </a:solidFill>
                <a:ea typeface="ＭＳ Ｐゴシック" charset="-128"/>
              </a:rPr>
              <a:t>needed</a:t>
            </a:r>
            <a:r>
              <a:rPr lang="en-US" sz="2400" dirty="0" smtClean="0">
                <a:ea typeface="ＭＳ Ｐゴシック" charset="-128"/>
              </a:rPr>
              <a:t> </a:t>
            </a:r>
            <a:r>
              <a:rPr lang="en-US" sz="2400" b="1" dirty="0" smtClean="0">
                <a:solidFill>
                  <a:srgbClr val="C00000"/>
                </a:solidFill>
                <a:ea typeface="ＭＳ Ｐゴシック" charset="-128"/>
              </a:rPr>
              <a:t>tools and techniques</a:t>
            </a:r>
            <a:r>
              <a:rPr lang="en-US" sz="2400" dirty="0" smtClean="0">
                <a:ea typeface="ＭＳ Ｐゴシック" charset="-128"/>
              </a:rPr>
              <a:t> for ecosystem assessments and to quantify environmental impacts (e.g., climate, land use, harvest, </a:t>
            </a:r>
            <a:r>
              <a:rPr lang="en-US" sz="2400" dirty="0" err="1" smtClean="0">
                <a:ea typeface="ＭＳ Ｐゴシック" charset="-128"/>
              </a:rPr>
              <a:t>invasives</a:t>
            </a:r>
            <a:r>
              <a:rPr lang="en-US" sz="2400" dirty="0" smtClean="0">
                <a:ea typeface="ＭＳ Ｐゴシック" charset="-128"/>
              </a:rPr>
              <a:t>) on species </a:t>
            </a:r>
            <a:r>
              <a:rPr lang="en-US" sz="2400" b="1" i="1" dirty="0" smtClean="0">
                <a:ea typeface="ＭＳ Ｐゴシック" charset="-128"/>
              </a:rPr>
              <a:t>populations</a:t>
            </a:r>
          </a:p>
          <a:p>
            <a:pPr marL="514350" indent="-514350">
              <a:lnSpc>
                <a:spcPct val="90000"/>
              </a:lnSpc>
              <a:buAutoNum type="arabicParenBoth"/>
            </a:pPr>
            <a:r>
              <a:rPr lang="en-US" sz="2400" dirty="0" smtClean="0">
                <a:solidFill>
                  <a:schemeClr val="bg1">
                    <a:lumMod val="65000"/>
                  </a:schemeClr>
                </a:solidFill>
                <a:ea typeface="ＭＳ Ｐゴシック" charset="-128"/>
              </a:rPr>
              <a:t>Create and increase access to those </a:t>
            </a:r>
            <a:r>
              <a:rPr lang="en-US" sz="2400" b="1" dirty="0" smtClean="0">
                <a:solidFill>
                  <a:schemeClr val="bg1">
                    <a:lumMod val="65000"/>
                  </a:schemeClr>
                </a:solidFill>
                <a:ea typeface="ＭＳ Ｐゴシック" charset="-128"/>
              </a:rPr>
              <a:t>environmental datasets needed </a:t>
            </a:r>
            <a:r>
              <a:rPr lang="en-US" sz="2400" dirty="0" smtClean="0">
                <a:solidFill>
                  <a:schemeClr val="bg1">
                    <a:lumMod val="65000"/>
                  </a:schemeClr>
                </a:solidFill>
                <a:ea typeface="ＭＳ Ｐゴシック" charset="-128"/>
              </a:rPr>
              <a:t>(e.g., NASA data) to understand cause &amp; consequence; avoid DEFICIENT MODELS and errors of attribution leading to…</a:t>
            </a:r>
          </a:p>
          <a:p>
            <a:pPr marL="514350" indent="-514350">
              <a:lnSpc>
                <a:spcPct val="90000"/>
              </a:lnSpc>
              <a:buAutoNum type="arabicParenBoth"/>
            </a:pPr>
            <a:endParaRPr lang="en-US" sz="2400" dirty="0" smtClean="0">
              <a:solidFill>
                <a:schemeClr val="bg1">
                  <a:lumMod val="50000"/>
                </a:schemeClr>
              </a:solidFill>
              <a:ea typeface="ＭＳ Ｐゴシック" charset="-128"/>
            </a:endParaRPr>
          </a:p>
          <a:p>
            <a:pPr marL="514350" indent="-514350">
              <a:lnSpc>
                <a:spcPct val="90000"/>
              </a:lnSpc>
              <a:buNone/>
            </a:pPr>
            <a:endParaRPr lang="en-US" sz="800" dirty="0" smtClean="0">
              <a:solidFill>
                <a:schemeClr val="bg1">
                  <a:lumMod val="50000"/>
                </a:schemeClr>
              </a:solidFill>
              <a:ea typeface="ＭＳ Ｐゴシック" charset="-128"/>
            </a:endParaRPr>
          </a:p>
          <a:p>
            <a:pPr>
              <a:lnSpc>
                <a:spcPct val="90000"/>
              </a:lnSpc>
              <a:buNone/>
            </a:pPr>
            <a:r>
              <a:rPr lang="en-US" sz="2600" dirty="0" smtClean="0">
                <a:solidFill>
                  <a:schemeClr val="bg1">
                    <a:lumMod val="65000"/>
                  </a:schemeClr>
                </a:solidFill>
              </a:rPr>
              <a:t>Science question(s): </a:t>
            </a:r>
            <a:r>
              <a:rPr lang="en-US" sz="2000" dirty="0" smtClean="0">
                <a:solidFill>
                  <a:schemeClr val="bg1">
                    <a:lumMod val="65000"/>
                  </a:schemeClr>
                </a:solidFill>
              </a:rPr>
              <a:t>— </a:t>
            </a:r>
            <a:r>
              <a:rPr lang="en-US" sz="2000" i="1" dirty="0" smtClean="0">
                <a:solidFill>
                  <a:schemeClr val="bg1">
                    <a:lumMod val="65000"/>
                  </a:schemeClr>
                </a:solidFill>
              </a:rPr>
              <a:t>with hypotheses regarding mistiming strategies</a:t>
            </a:r>
            <a:endParaRPr lang="en-US" sz="2000" dirty="0" smtClean="0">
              <a:solidFill>
                <a:schemeClr val="bg1">
                  <a:lumMod val="65000"/>
                </a:schemeClr>
              </a:solidFill>
            </a:endParaRPr>
          </a:p>
          <a:p>
            <a:pPr marL="457200" indent="-457200">
              <a:lnSpc>
                <a:spcPct val="90000"/>
              </a:lnSpc>
              <a:buNone/>
            </a:pPr>
            <a:r>
              <a:rPr lang="en-US" sz="2400" dirty="0" smtClean="0">
                <a:solidFill>
                  <a:schemeClr val="bg1">
                    <a:lumMod val="65000"/>
                  </a:schemeClr>
                </a:solidFill>
              </a:rPr>
              <a:t>(3)  Can we predict [migratory] species movements in response to climate disruptions and other related disturbance impacts?  </a:t>
            </a:r>
          </a:p>
          <a:p>
            <a:pPr marL="457200" indent="-457200">
              <a:lnSpc>
                <a:spcPct val="90000"/>
              </a:lnSpc>
              <a:buNone/>
            </a:pPr>
            <a:r>
              <a:rPr lang="en-US" sz="2400" dirty="0" smtClean="0">
                <a:solidFill>
                  <a:schemeClr val="bg1">
                    <a:lumMod val="65000"/>
                  </a:schemeClr>
                </a:solidFill>
              </a:rPr>
              <a:t>(4)  What are the past, present, and future demographic consequences of these combined impacts and movements?</a:t>
            </a:r>
          </a:p>
        </p:txBody>
      </p:sp>
    </p:spTree>
    <p:extLst>
      <p:ext uri="{BB962C8B-B14F-4D97-AF65-F5344CB8AC3E}">
        <p14:creationId xmlns:p14="http://schemas.microsoft.com/office/powerpoint/2010/main" xmlns="" val="3087510972"/>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Oval 31"/>
          <p:cNvSpPr/>
          <p:nvPr/>
        </p:nvSpPr>
        <p:spPr>
          <a:xfrm>
            <a:off x="2561094" y="1690608"/>
            <a:ext cx="3962400" cy="685800"/>
          </a:xfrm>
          <a:prstGeom prst="ellipse">
            <a:avLst/>
          </a:prstGeom>
          <a:solidFill>
            <a:srgbClr val="B9EC9C"/>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A5E781"/>
              </a:solidFill>
            </a:endParaRPr>
          </a:p>
        </p:txBody>
      </p:sp>
      <p:sp>
        <p:nvSpPr>
          <p:cNvPr id="2" name="Title 1"/>
          <p:cNvSpPr>
            <a:spLocks noGrp="1"/>
          </p:cNvSpPr>
          <p:nvPr>
            <p:ph type="title"/>
          </p:nvPr>
        </p:nvSpPr>
        <p:spPr>
          <a:xfrm>
            <a:off x="457200" y="41888"/>
            <a:ext cx="8229600" cy="1177312"/>
          </a:xfrm>
        </p:spPr>
        <p:txBody>
          <a:bodyPr>
            <a:normAutofit/>
          </a:bodyPr>
          <a:lstStyle/>
          <a:p>
            <a:pPr>
              <a:lnSpc>
                <a:spcPct val="80000"/>
              </a:lnSpc>
            </a:pPr>
            <a:r>
              <a:rPr lang="en-US" sz="3400" dirty="0" smtClean="0">
                <a:solidFill>
                  <a:srgbClr val="005C00"/>
                </a:solidFill>
                <a:latin typeface="Cambria" pitchFamily="18" charset="0"/>
              </a:rPr>
              <a:t>Overview of Species Decisions Tools</a:t>
            </a:r>
            <a:r>
              <a:rPr lang="en-US" sz="3600" dirty="0" smtClean="0">
                <a:solidFill>
                  <a:srgbClr val="005C00"/>
                </a:solidFill>
                <a:latin typeface="Cambria" pitchFamily="18" charset="0"/>
              </a:rPr>
              <a:t/>
            </a:r>
            <a:br>
              <a:rPr lang="en-US" sz="3600" dirty="0" smtClean="0">
                <a:solidFill>
                  <a:srgbClr val="005C00"/>
                </a:solidFill>
                <a:latin typeface="Cambria" pitchFamily="18" charset="0"/>
              </a:rPr>
            </a:br>
            <a:r>
              <a:rPr lang="en-US" sz="2200" b="1" dirty="0" smtClean="0">
                <a:solidFill>
                  <a:srgbClr val="005C00"/>
                </a:solidFill>
                <a:latin typeface="Cambria" pitchFamily="18" charset="0"/>
              </a:rPr>
              <a:t>(called </a:t>
            </a:r>
            <a:r>
              <a:rPr lang="en-US" sz="2400" b="1" dirty="0" smtClean="0">
                <a:solidFill>
                  <a:srgbClr val="C00000"/>
                </a:solidFill>
                <a:latin typeface="Cambria" pitchFamily="18" charset="0"/>
              </a:rPr>
              <a:t>EAGLES</a:t>
            </a:r>
            <a:r>
              <a:rPr lang="en-US" sz="2200" b="1" dirty="0" smtClean="0">
                <a:solidFill>
                  <a:srgbClr val="005C00"/>
                </a:solidFill>
                <a:latin typeface="Cambria" pitchFamily="18" charset="0"/>
              </a:rPr>
              <a:t>: </a:t>
            </a:r>
            <a:r>
              <a:rPr lang="en-US" sz="2200" b="1" dirty="0" smtClean="0">
                <a:solidFill>
                  <a:srgbClr val="C00000"/>
                </a:solidFill>
                <a:latin typeface="Cambria" pitchFamily="18" charset="0"/>
              </a:rPr>
              <a:t>E</a:t>
            </a:r>
            <a:r>
              <a:rPr lang="en-US" sz="2200" b="1" dirty="0" smtClean="0">
                <a:solidFill>
                  <a:srgbClr val="005C00"/>
                </a:solidFill>
                <a:latin typeface="Cambria" pitchFamily="18" charset="0"/>
              </a:rPr>
              <a:t>cosystem </a:t>
            </a:r>
            <a:r>
              <a:rPr lang="en-US" sz="2200" b="1" dirty="0" smtClean="0">
                <a:solidFill>
                  <a:srgbClr val="C00000"/>
                </a:solidFill>
                <a:latin typeface="Cambria" pitchFamily="18" charset="0"/>
              </a:rPr>
              <a:t>A</a:t>
            </a:r>
            <a:r>
              <a:rPr lang="en-US" sz="2200" b="1" dirty="0" smtClean="0">
                <a:solidFill>
                  <a:srgbClr val="005C00"/>
                </a:solidFill>
                <a:latin typeface="Cambria" pitchFamily="18" charset="0"/>
              </a:rPr>
              <a:t>ssessment, </a:t>
            </a:r>
            <a:r>
              <a:rPr lang="en-US" sz="2200" b="1" dirty="0" smtClean="0">
                <a:solidFill>
                  <a:srgbClr val="C00000"/>
                </a:solidFill>
                <a:latin typeface="Cambria" pitchFamily="18" charset="0"/>
              </a:rPr>
              <a:t>G</a:t>
            </a:r>
            <a:r>
              <a:rPr lang="en-US" sz="2200" b="1" dirty="0" smtClean="0">
                <a:solidFill>
                  <a:srgbClr val="005C00"/>
                </a:solidFill>
                <a:latin typeface="Cambria" pitchFamily="18" charset="0"/>
              </a:rPr>
              <a:t>eospatial Analysis, and </a:t>
            </a:r>
            <a:r>
              <a:rPr lang="en-US" sz="2200" b="1" dirty="0" smtClean="0">
                <a:solidFill>
                  <a:srgbClr val="C00000"/>
                </a:solidFill>
                <a:latin typeface="Cambria" pitchFamily="18" charset="0"/>
              </a:rPr>
              <a:t>L</a:t>
            </a:r>
            <a:r>
              <a:rPr lang="en-US" sz="2200" b="1" dirty="0" smtClean="0">
                <a:solidFill>
                  <a:srgbClr val="005C00"/>
                </a:solidFill>
                <a:latin typeface="Cambria" pitchFamily="18" charset="0"/>
              </a:rPr>
              <a:t>andscape </a:t>
            </a:r>
            <a:r>
              <a:rPr lang="en-US" sz="2200" b="1" dirty="0" smtClean="0">
                <a:solidFill>
                  <a:srgbClr val="C00000"/>
                </a:solidFill>
                <a:latin typeface="Cambria" pitchFamily="18" charset="0"/>
              </a:rPr>
              <a:t>E</a:t>
            </a:r>
            <a:r>
              <a:rPr lang="en-US" sz="2200" b="1" dirty="0" smtClean="0">
                <a:solidFill>
                  <a:srgbClr val="005C00"/>
                </a:solidFill>
                <a:latin typeface="Cambria" pitchFamily="18" charset="0"/>
              </a:rPr>
              <a:t>valuation </a:t>
            </a:r>
            <a:r>
              <a:rPr lang="en-US" sz="2200" b="1" dirty="0" smtClean="0">
                <a:solidFill>
                  <a:srgbClr val="C00000"/>
                </a:solidFill>
                <a:latin typeface="Cambria" pitchFamily="18" charset="0"/>
              </a:rPr>
              <a:t>S</a:t>
            </a:r>
            <a:r>
              <a:rPr lang="en-US" sz="2200" b="1" dirty="0" smtClean="0">
                <a:solidFill>
                  <a:srgbClr val="005C00"/>
                </a:solidFill>
                <a:latin typeface="Cambria" pitchFamily="18" charset="0"/>
              </a:rPr>
              <a:t>ystem)</a:t>
            </a:r>
            <a:endParaRPr lang="en-US" sz="2200" b="1" dirty="0">
              <a:solidFill>
                <a:srgbClr val="005C00"/>
              </a:solidFill>
              <a:latin typeface="Cambria" pitchFamily="18" charset="0"/>
            </a:endParaRPr>
          </a:p>
        </p:txBody>
      </p:sp>
      <p:sp>
        <p:nvSpPr>
          <p:cNvPr id="8" name="Right Arrow 7"/>
          <p:cNvSpPr/>
          <p:nvPr/>
        </p:nvSpPr>
        <p:spPr>
          <a:xfrm>
            <a:off x="2225298" y="1752600"/>
            <a:ext cx="152400" cy="484632"/>
          </a:xfrm>
          <a:prstGeom prst="rightArrow">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a:off x="6705460" y="1752600"/>
            <a:ext cx="152400" cy="484632"/>
          </a:xfrm>
          <a:prstGeom prst="rightArrow">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2439690" y="1615698"/>
            <a:ext cx="4191000" cy="46482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00000"/>
              </a:solidFill>
            </a:endParaRPr>
          </a:p>
        </p:txBody>
      </p:sp>
      <p:sp>
        <p:nvSpPr>
          <p:cNvPr id="30" name="TextBox 29"/>
          <p:cNvSpPr txBox="1"/>
          <p:nvPr/>
        </p:nvSpPr>
        <p:spPr>
          <a:xfrm>
            <a:off x="2970510" y="1141710"/>
            <a:ext cx="3200400" cy="523220"/>
          </a:xfrm>
          <a:prstGeom prst="rect">
            <a:avLst/>
          </a:prstGeom>
          <a:noFill/>
        </p:spPr>
        <p:txBody>
          <a:bodyPr wrap="square" rtlCol="0">
            <a:spAutoFit/>
          </a:bodyPr>
          <a:lstStyle/>
          <a:p>
            <a:pPr algn="ctr"/>
            <a:r>
              <a:rPr lang="en-US" sz="2800" b="1" dirty="0" smtClean="0">
                <a:solidFill>
                  <a:srgbClr val="C00000"/>
                </a:solidFill>
              </a:rPr>
              <a:t>EAGLES  Tools</a:t>
            </a:r>
            <a:endParaRPr lang="en-US" sz="2800" b="1" dirty="0">
              <a:solidFill>
                <a:srgbClr val="C00000"/>
              </a:solidFill>
            </a:endParaRPr>
          </a:p>
        </p:txBody>
      </p:sp>
      <p:sp>
        <p:nvSpPr>
          <p:cNvPr id="33" name="Oval 32"/>
          <p:cNvSpPr/>
          <p:nvPr/>
        </p:nvSpPr>
        <p:spPr>
          <a:xfrm>
            <a:off x="2561094" y="2452608"/>
            <a:ext cx="3962400" cy="685800"/>
          </a:xfrm>
          <a:prstGeom prst="ellipse">
            <a:avLst/>
          </a:prstGeom>
          <a:solidFill>
            <a:srgbClr val="B9EC9C"/>
          </a:solidFill>
          <a:ln w="190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2561094" y="3213050"/>
            <a:ext cx="3962400" cy="685800"/>
          </a:xfrm>
          <a:prstGeom prst="ellipse">
            <a:avLst/>
          </a:prstGeom>
          <a:solidFill>
            <a:srgbClr val="B9EC9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2561094" y="3975318"/>
            <a:ext cx="3962400" cy="685800"/>
          </a:xfrm>
          <a:prstGeom prst="ellipse">
            <a:avLst/>
          </a:prstGeom>
          <a:solidFill>
            <a:srgbClr val="B9EC9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2561094" y="4739898"/>
            <a:ext cx="3962400" cy="685800"/>
          </a:xfrm>
          <a:prstGeom prst="ellipse">
            <a:avLst/>
          </a:prstGeom>
          <a:solidFill>
            <a:srgbClr val="B9EC9C"/>
          </a:solidFill>
          <a:ln w="190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2575302" y="5501898"/>
            <a:ext cx="3962400" cy="685800"/>
          </a:xfrm>
          <a:prstGeom prst="ellipse">
            <a:avLst/>
          </a:prstGeom>
          <a:solidFill>
            <a:srgbClr val="B9EC9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3094494" y="1797268"/>
            <a:ext cx="2895600" cy="461665"/>
          </a:xfrm>
          <a:prstGeom prst="rect">
            <a:avLst/>
          </a:prstGeom>
          <a:noFill/>
        </p:spPr>
        <p:txBody>
          <a:bodyPr wrap="square" rtlCol="0">
            <a:spAutoFit/>
          </a:bodyPr>
          <a:lstStyle/>
          <a:p>
            <a:r>
              <a:rPr lang="en-US" sz="2400" dirty="0" smtClean="0"/>
              <a:t>Geospatial Data WIKI</a:t>
            </a:r>
            <a:endParaRPr lang="en-US" sz="2400" dirty="0"/>
          </a:p>
        </p:txBody>
      </p:sp>
      <p:sp>
        <p:nvSpPr>
          <p:cNvPr id="43" name="TextBox 42"/>
          <p:cNvSpPr txBox="1"/>
          <p:nvPr/>
        </p:nvSpPr>
        <p:spPr>
          <a:xfrm>
            <a:off x="3018294" y="2574766"/>
            <a:ext cx="3124200" cy="461665"/>
          </a:xfrm>
          <a:prstGeom prst="rect">
            <a:avLst/>
          </a:prstGeom>
          <a:noFill/>
        </p:spPr>
        <p:txBody>
          <a:bodyPr wrap="square" rtlCol="0">
            <a:spAutoFit/>
          </a:bodyPr>
          <a:lstStyle/>
          <a:p>
            <a:r>
              <a:rPr lang="en-US" sz="2400" dirty="0" smtClean="0"/>
              <a:t>COASTER </a:t>
            </a:r>
            <a:r>
              <a:rPr lang="en-US" sz="2200" dirty="0" smtClean="0"/>
              <a:t>(web &amp; </a:t>
            </a:r>
            <a:r>
              <a:rPr lang="en-US" sz="2200" dirty="0" err="1" smtClean="0"/>
              <a:t>ArcGIS</a:t>
            </a:r>
            <a:r>
              <a:rPr lang="en-US" sz="2200" dirty="0" smtClean="0"/>
              <a:t>)</a:t>
            </a:r>
            <a:endParaRPr lang="en-US" sz="2200" dirty="0"/>
          </a:p>
        </p:txBody>
      </p:sp>
      <p:sp>
        <p:nvSpPr>
          <p:cNvPr id="44" name="TextBox 43"/>
          <p:cNvSpPr txBox="1"/>
          <p:nvPr/>
        </p:nvSpPr>
        <p:spPr>
          <a:xfrm>
            <a:off x="2771298" y="3336498"/>
            <a:ext cx="3581400" cy="461665"/>
          </a:xfrm>
          <a:prstGeom prst="rect">
            <a:avLst/>
          </a:prstGeom>
          <a:noFill/>
        </p:spPr>
        <p:txBody>
          <a:bodyPr wrap="square" rtlCol="0">
            <a:spAutoFit/>
          </a:bodyPr>
          <a:lstStyle/>
          <a:p>
            <a:pPr algn="ctr"/>
            <a:r>
              <a:rPr lang="en-US" sz="2400" dirty="0" smtClean="0"/>
              <a:t>Covariate Data Integration</a:t>
            </a:r>
            <a:endParaRPr lang="en-US" sz="2200" dirty="0"/>
          </a:p>
        </p:txBody>
      </p:sp>
      <p:sp>
        <p:nvSpPr>
          <p:cNvPr id="45" name="TextBox 44"/>
          <p:cNvSpPr txBox="1"/>
          <p:nvPr/>
        </p:nvSpPr>
        <p:spPr>
          <a:xfrm>
            <a:off x="2910562" y="4098766"/>
            <a:ext cx="3352800" cy="461665"/>
          </a:xfrm>
          <a:prstGeom prst="rect">
            <a:avLst/>
          </a:prstGeom>
          <a:noFill/>
        </p:spPr>
        <p:txBody>
          <a:bodyPr wrap="square" rtlCol="0">
            <a:spAutoFit/>
          </a:bodyPr>
          <a:lstStyle/>
          <a:p>
            <a:pPr algn="ctr"/>
            <a:r>
              <a:rPr lang="en-US" sz="2400" dirty="0" smtClean="0"/>
              <a:t>Exploratory Data Analysis</a:t>
            </a:r>
            <a:endParaRPr lang="en-US" sz="2400" dirty="0"/>
          </a:p>
        </p:txBody>
      </p:sp>
      <p:sp>
        <p:nvSpPr>
          <p:cNvPr id="46" name="TextBox 45"/>
          <p:cNvSpPr txBox="1"/>
          <p:nvPr/>
        </p:nvSpPr>
        <p:spPr>
          <a:xfrm>
            <a:off x="3154928" y="4861034"/>
            <a:ext cx="2987566" cy="461665"/>
          </a:xfrm>
          <a:prstGeom prst="rect">
            <a:avLst/>
          </a:prstGeom>
          <a:noFill/>
        </p:spPr>
        <p:txBody>
          <a:bodyPr wrap="square" rtlCol="0">
            <a:spAutoFit/>
          </a:bodyPr>
          <a:lstStyle/>
          <a:p>
            <a:r>
              <a:rPr lang="en-US" sz="2400" dirty="0" smtClean="0"/>
              <a:t>RRSC or ‘Risk’ models</a:t>
            </a:r>
            <a:endParaRPr lang="en-US" sz="2400" dirty="0"/>
          </a:p>
        </p:txBody>
      </p:sp>
      <p:sp>
        <p:nvSpPr>
          <p:cNvPr id="47" name="TextBox 46"/>
          <p:cNvSpPr txBox="1"/>
          <p:nvPr/>
        </p:nvSpPr>
        <p:spPr>
          <a:xfrm>
            <a:off x="3110260" y="5609898"/>
            <a:ext cx="2956034" cy="461665"/>
          </a:xfrm>
          <a:prstGeom prst="rect">
            <a:avLst/>
          </a:prstGeom>
          <a:noFill/>
        </p:spPr>
        <p:txBody>
          <a:bodyPr wrap="square" rtlCol="0">
            <a:spAutoFit/>
          </a:bodyPr>
          <a:lstStyle/>
          <a:p>
            <a:r>
              <a:rPr lang="en-US" sz="2400" dirty="0" smtClean="0"/>
              <a:t>What-if-Scenarios (EF)</a:t>
            </a:r>
            <a:endParaRPr lang="en-US" sz="2400" dirty="0"/>
          </a:p>
        </p:txBody>
      </p:sp>
      <p:sp>
        <p:nvSpPr>
          <p:cNvPr id="31" name="TextBox 30"/>
          <p:cNvSpPr txBox="1"/>
          <p:nvPr/>
        </p:nvSpPr>
        <p:spPr>
          <a:xfrm>
            <a:off x="241228" y="1676401"/>
            <a:ext cx="1905000" cy="646331"/>
          </a:xfrm>
          <a:prstGeom prst="rect">
            <a:avLst/>
          </a:prstGeom>
          <a:solidFill>
            <a:schemeClr val="accent2">
              <a:lumMod val="40000"/>
              <a:lumOff val="60000"/>
            </a:schemeClr>
          </a:solidFill>
          <a:ln>
            <a:solidFill>
              <a:srgbClr val="0E5220"/>
            </a:solidFill>
          </a:ln>
        </p:spPr>
        <p:txBody>
          <a:bodyPr wrap="square" rtlCol="0">
            <a:spAutoFit/>
          </a:bodyPr>
          <a:lstStyle/>
          <a:p>
            <a:pPr algn="ctr"/>
            <a:r>
              <a:rPr lang="en-US" dirty="0" smtClean="0"/>
              <a:t>Management Decision-Question</a:t>
            </a:r>
            <a:endParaRPr lang="en-US" dirty="0"/>
          </a:p>
        </p:txBody>
      </p:sp>
      <p:sp>
        <p:nvSpPr>
          <p:cNvPr id="34" name="TextBox 33"/>
          <p:cNvSpPr txBox="1"/>
          <p:nvPr/>
        </p:nvSpPr>
        <p:spPr>
          <a:xfrm>
            <a:off x="6904494" y="1676401"/>
            <a:ext cx="1905000" cy="646331"/>
          </a:xfrm>
          <a:prstGeom prst="rect">
            <a:avLst/>
          </a:prstGeom>
          <a:solidFill>
            <a:schemeClr val="accent4">
              <a:lumMod val="40000"/>
              <a:lumOff val="60000"/>
            </a:schemeClr>
          </a:solidFill>
          <a:ln>
            <a:solidFill>
              <a:srgbClr val="0E5220"/>
            </a:solidFill>
          </a:ln>
        </p:spPr>
        <p:txBody>
          <a:bodyPr wrap="square" rtlCol="0">
            <a:spAutoFit/>
          </a:bodyPr>
          <a:lstStyle/>
          <a:p>
            <a:pPr algn="ctr"/>
            <a:r>
              <a:rPr lang="en-US" dirty="0" smtClean="0"/>
              <a:t>Interpretation &amp; Decision Making</a:t>
            </a:r>
            <a:endParaRPr lang="en-US" dirty="0"/>
          </a:p>
        </p:txBody>
      </p:sp>
      <p:sp>
        <p:nvSpPr>
          <p:cNvPr id="21" name="TextBox 20"/>
          <p:cNvSpPr txBox="1"/>
          <p:nvPr/>
        </p:nvSpPr>
        <p:spPr>
          <a:xfrm>
            <a:off x="1586734" y="6400800"/>
            <a:ext cx="7543800" cy="461665"/>
          </a:xfrm>
          <a:prstGeom prst="rect">
            <a:avLst/>
          </a:prstGeom>
          <a:noFill/>
        </p:spPr>
        <p:txBody>
          <a:bodyPr wrap="square" rtlCol="0">
            <a:spAutoFit/>
          </a:bodyPr>
          <a:lstStyle/>
          <a:p>
            <a:r>
              <a:rPr lang="en-US" sz="2400" dirty="0" smtClean="0">
                <a:latin typeface="Cambria" pitchFamily="18" charset="0"/>
              </a:rPr>
              <a:t>free use/download at  </a:t>
            </a:r>
            <a:r>
              <a:rPr lang="en-US" sz="2400" b="1" dirty="0" smtClean="0">
                <a:latin typeface="Cambria" pitchFamily="18" charset="0"/>
              </a:rPr>
              <a:t>www.yellowstoneresearch.org</a:t>
            </a:r>
            <a:endParaRPr lang="en-US" sz="2400" b="1" dirty="0">
              <a:latin typeface="Cambria"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E5220"/>
                </a:solidFill>
              </a:rPr>
              <a:t>Three new EAGLES toolsets</a:t>
            </a:r>
            <a:endParaRPr lang="en-US" dirty="0">
              <a:solidFill>
                <a:srgbClr val="0E5220"/>
              </a:solidFill>
            </a:endParaRPr>
          </a:p>
        </p:txBody>
      </p:sp>
      <p:sp>
        <p:nvSpPr>
          <p:cNvPr id="3" name="Content Placeholder 2"/>
          <p:cNvSpPr>
            <a:spLocks noGrp="1"/>
          </p:cNvSpPr>
          <p:nvPr>
            <p:ph idx="1"/>
          </p:nvPr>
        </p:nvSpPr>
        <p:spPr/>
        <p:txBody>
          <a:bodyPr>
            <a:normAutofit/>
          </a:bodyPr>
          <a:lstStyle/>
          <a:p>
            <a:r>
              <a:rPr lang="en-US" dirty="0" smtClean="0"/>
              <a:t>Temporal Regression Tools – </a:t>
            </a:r>
            <a:r>
              <a:rPr lang="en-US" sz="2800" dirty="0" smtClean="0"/>
              <a:t>for analysis of time-series datasets to detect and map trends, goodness-of-fit for size effects.</a:t>
            </a:r>
          </a:p>
          <a:p>
            <a:r>
              <a:rPr lang="en-US" dirty="0" err="1" smtClean="0"/>
              <a:t>CASA_Wetlands_Mountains</a:t>
            </a:r>
            <a:r>
              <a:rPr lang="en-US" dirty="0" smtClean="0"/>
              <a:t>* – </a:t>
            </a:r>
            <a:r>
              <a:rPr lang="en-US" sz="2800" dirty="0" smtClean="0"/>
              <a:t>modified CASA to use </a:t>
            </a:r>
            <a:r>
              <a:rPr lang="en-US" sz="2800" dirty="0" err="1" smtClean="0"/>
              <a:t>Landsat</a:t>
            </a:r>
            <a:r>
              <a:rPr lang="en-US" sz="2800" dirty="0" smtClean="0"/>
              <a:t> and MODIS data in highly variable landscapes using a sub-gridded approach.</a:t>
            </a:r>
          </a:p>
          <a:p>
            <a:r>
              <a:rPr lang="en-US" dirty="0" smtClean="0"/>
              <a:t>ATV (Access To Validation) – </a:t>
            </a:r>
            <a:r>
              <a:rPr lang="en-US" sz="2800" dirty="0" smtClean="0"/>
              <a:t>initial design to create an agency </a:t>
            </a:r>
            <a:r>
              <a:rPr lang="en-US" sz="2800" dirty="0" err="1" smtClean="0"/>
              <a:t>crowdsourcing</a:t>
            </a:r>
            <a:r>
              <a:rPr lang="en-US" sz="2800" dirty="0" smtClean="0"/>
              <a:t> site for model validation and monitoring datasets.</a:t>
            </a:r>
            <a:endParaRPr lang="en-US" sz="2800" dirty="0"/>
          </a:p>
        </p:txBody>
      </p:sp>
      <p:sp>
        <p:nvSpPr>
          <p:cNvPr id="4" name="TextBox 3"/>
          <p:cNvSpPr txBox="1"/>
          <p:nvPr/>
        </p:nvSpPr>
        <p:spPr>
          <a:xfrm>
            <a:off x="1032934" y="6222999"/>
            <a:ext cx="8077200" cy="523220"/>
          </a:xfrm>
          <a:prstGeom prst="rect">
            <a:avLst/>
          </a:prstGeom>
          <a:noFill/>
        </p:spPr>
        <p:txBody>
          <a:bodyPr wrap="square" rtlCol="0">
            <a:spAutoFit/>
          </a:bodyPr>
          <a:lstStyle/>
          <a:p>
            <a:r>
              <a:rPr lang="en-US" sz="2800" b="1" dirty="0" smtClean="0"/>
              <a:t>*</a:t>
            </a:r>
            <a:r>
              <a:rPr lang="en-US" sz="2000" dirty="0" smtClean="0"/>
              <a:t>this new version of the CASA model is proprietary but its products are free</a:t>
            </a:r>
            <a:endParaRPr lang="en-US" sz="20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9144000" cy="1077218"/>
          </a:xfrm>
          <a:prstGeom prst="rect">
            <a:avLst/>
          </a:prstGeom>
          <a:noFill/>
        </p:spPr>
        <p:txBody>
          <a:bodyPr wrap="square" rtlCol="0">
            <a:spAutoFit/>
          </a:bodyPr>
          <a:lstStyle/>
          <a:p>
            <a:pPr algn="ctr"/>
            <a:r>
              <a:rPr lang="en-US" sz="3800" dirty="0" smtClean="0">
                <a:solidFill>
                  <a:srgbClr val="0E5220"/>
                </a:solidFill>
                <a:latin typeface="+mj-lt"/>
              </a:rPr>
              <a:t>Visual MDA and Model Output</a:t>
            </a:r>
          </a:p>
          <a:p>
            <a:pPr algn="ctr"/>
            <a:r>
              <a:rPr lang="en-US" sz="2600" dirty="0" smtClean="0">
                <a:solidFill>
                  <a:srgbClr val="0E5220"/>
                </a:solidFill>
                <a:latin typeface="+mj-lt"/>
              </a:rPr>
              <a:t>Example:  Resource Selection Analysis (RSF tool)</a:t>
            </a:r>
            <a:endParaRPr lang="en-US" sz="2600" dirty="0">
              <a:solidFill>
                <a:srgbClr val="0E5220"/>
              </a:solidFill>
              <a:latin typeface="+mj-lt"/>
            </a:endParaRPr>
          </a:p>
        </p:txBody>
      </p:sp>
      <p:pic>
        <p:nvPicPr>
          <p:cNvPr id="6" name="Picture 5" descr="RSPF_stack_MDA.jpg"/>
          <p:cNvPicPr>
            <a:picLocks noChangeAspect="1"/>
          </p:cNvPicPr>
          <p:nvPr/>
        </p:nvPicPr>
        <p:blipFill>
          <a:blip r:embed="rId3" cstate="print"/>
          <a:stretch>
            <a:fillRect/>
          </a:stretch>
        </p:blipFill>
        <p:spPr>
          <a:xfrm>
            <a:off x="0" y="1123214"/>
            <a:ext cx="9144000" cy="5734786"/>
          </a:xfrm>
          <a:prstGeom prst="rect">
            <a:avLst/>
          </a:prstGeom>
        </p:spPr>
      </p:pic>
      <p:sp>
        <p:nvSpPr>
          <p:cNvPr id="7" name="TextBox 6"/>
          <p:cNvSpPr txBox="1"/>
          <p:nvPr/>
        </p:nvSpPr>
        <p:spPr>
          <a:xfrm>
            <a:off x="4267200" y="6159177"/>
            <a:ext cx="4876800" cy="707886"/>
          </a:xfrm>
          <a:prstGeom prst="rect">
            <a:avLst/>
          </a:prstGeom>
          <a:solidFill>
            <a:srgbClr val="FF2929"/>
          </a:solidFill>
          <a:scene3d>
            <a:camera prst="orthographicFront"/>
            <a:lightRig rig="threePt" dir="t"/>
          </a:scene3d>
          <a:sp3d>
            <a:bevelT/>
          </a:sp3d>
        </p:spPr>
        <p:txBody>
          <a:bodyPr wrap="square" rtlCol="0">
            <a:spAutoFit/>
          </a:bodyPr>
          <a:lstStyle/>
          <a:p>
            <a:r>
              <a:rPr lang="en-US" sz="2000" b="1" dirty="0" smtClean="0">
                <a:solidFill>
                  <a:schemeClr val="bg1"/>
                </a:solidFill>
              </a:rPr>
              <a:t>Single point ‘drilling down through’ data layers is basis for all modeling approaches</a:t>
            </a:r>
          </a:p>
        </p:txBody>
      </p:sp>
      <p:sp>
        <p:nvSpPr>
          <p:cNvPr id="8" name="Bent Arrow 7"/>
          <p:cNvSpPr/>
          <p:nvPr/>
        </p:nvSpPr>
        <p:spPr>
          <a:xfrm rot="16200000">
            <a:off x="3810000" y="6248400"/>
            <a:ext cx="381000" cy="533400"/>
          </a:xfrm>
          <a:prstGeom prst="ben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Up Arrow 8"/>
          <p:cNvSpPr/>
          <p:nvPr/>
        </p:nvSpPr>
        <p:spPr>
          <a:xfrm>
            <a:off x="3718560" y="5672666"/>
            <a:ext cx="228600" cy="762000"/>
          </a:xfrm>
          <a:prstGeom prst="up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134535" y="5723468"/>
            <a:ext cx="2743200" cy="523220"/>
          </a:xfrm>
          <a:prstGeom prst="rect">
            <a:avLst/>
          </a:prstGeom>
          <a:noFill/>
        </p:spPr>
        <p:txBody>
          <a:bodyPr wrap="square" rtlCol="0">
            <a:spAutoFit/>
          </a:bodyPr>
          <a:lstStyle/>
          <a:p>
            <a:r>
              <a:rPr lang="en-US" sz="2800" b="1" dirty="0" smtClean="0">
                <a:solidFill>
                  <a:schemeClr val="bg1"/>
                </a:solidFill>
                <a:effectLst>
                  <a:outerShdw blurRad="38100" dist="38100" dir="2700000" algn="tl">
                    <a:srgbClr val="000000">
                      <a:alpha val="43137"/>
                    </a:srgbClr>
                  </a:outerShdw>
                </a:effectLst>
              </a:rPr>
              <a:t>Model prediction</a:t>
            </a:r>
            <a:endParaRPr lang="en-US" sz="2800" b="1" dirty="0">
              <a:solidFill>
                <a:schemeClr val="bg1"/>
              </a:solidFill>
              <a:effectLst>
                <a:outerShdw blurRad="38100" dist="38100" dir="2700000" algn="tl">
                  <a:srgbClr val="000000">
                    <a:alpha val="43137"/>
                  </a:srgbClr>
                </a:outerShdw>
              </a:effectLst>
            </a:endParaRPr>
          </a:p>
        </p:txBody>
      </p:sp>
      <p:sp>
        <p:nvSpPr>
          <p:cNvPr id="13" name="Bent Arrow 12"/>
          <p:cNvSpPr/>
          <p:nvPr/>
        </p:nvSpPr>
        <p:spPr>
          <a:xfrm flipV="1">
            <a:off x="123613" y="5486400"/>
            <a:ext cx="813816" cy="699344"/>
          </a:xfrm>
          <a:prstGeom prst="bentArrow">
            <a:avLst/>
          </a:prstGeom>
          <a:noFill/>
          <a:ln>
            <a:solidFill>
              <a:srgbClr val="114C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Action Button: Custom 14">
            <a:hlinkClick r:id="" action="ppaction://noaction" highlightClick="1"/>
          </p:cNvPr>
          <p:cNvSpPr/>
          <p:nvPr/>
        </p:nvSpPr>
        <p:spPr>
          <a:xfrm>
            <a:off x="121920" y="1844040"/>
            <a:ext cx="228600" cy="228600"/>
          </a:xfrm>
          <a:prstGeom prst="actionButtonBlank">
            <a:avLst/>
          </a:prstGeom>
          <a:noFill/>
          <a:ln>
            <a:solidFill>
              <a:srgbClr val="114C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ction Button: Custom 15">
            <a:hlinkClick r:id="" action="ppaction://noaction" highlightClick="1"/>
          </p:cNvPr>
          <p:cNvSpPr/>
          <p:nvPr/>
        </p:nvSpPr>
        <p:spPr>
          <a:xfrm>
            <a:off x="121920" y="2743200"/>
            <a:ext cx="228600" cy="228600"/>
          </a:xfrm>
          <a:prstGeom prst="actionButtonBlank">
            <a:avLst/>
          </a:prstGeom>
          <a:noFill/>
          <a:ln>
            <a:solidFill>
              <a:srgbClr val="114C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Action Button: Custom 17">
            <a:hlinkClick r:id="" action="ppaction://noaction" highlightClick="1"/>
          </p:cNvPr>
          <p:cNvSpPr/>
          <p:nvPr/>
        </p:nvSpPr>
        <p:spPr>
          <a:xfrm>
            <a:off x="121920" y="4495800"/>
            <a:ext cx="228600" cy="228600"/>
          </a:xfrm>
          <a:prstGeom prst="actionButtonBlank">
            <a:avLst/>
          </a:prstGeom>
          <a:noFill/>
          <a:ln>
            <a:solidFill>
              <a:srgbClr val="114C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ction Button: Custom 18">
            <a:hlinkClick r:id="" action="ppaction://noaction" highlightClick="1"/>
          </p:cNvPr>
          <p:cNvSpPr/>
          <p:nvPr/>
        </p:nvSpPr>
        <p:spPr>
          <a:xfrm>
            <a:off x="121920" y="3596640"/>
            <a:ext cx="228600" cy="228600"/>
          </a:xfrm>
          <a:prstGeom prst="actionButtonBlank">
            <a:avLst/>
          </a:prstGeom>
          <a:noFill/>
          <a:ln>
            <a:solidFill>
              <a:srgbClr val="114C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74507" y="1766949"/>
            <a:ext cx="228600" cy="369332"/>
          </a:xfrm>
          <a:prstGeom prst="rect">
            <a:avLst/>
          </a:prstGeom>
          <a:noFill/>
        </p:spPr>
        <p:txBody>
          <a:bodyPr wrap="square" rtlCol="0">
            <a:spAutoFit/>
          </a:bodyPr>
          <a:lstStyle/>
          <a:p>
            <a:r>
              <a:rPr lang="en-US" dirty="0" smtClean="0"/>
              <a:t>1</a:t>
            </a:r>
            <a:endParaRPr lang="en-US" dirty="0"/>
          </a:p>
        </p:txBody>
      </p:sp>
      <p:sp>
        <p:nvSpPr>
          <p:cNvPr id="21" name="TextBox 20"/>
          <p:cNvSpPr txBox="1"/>
          <p:nvPr/>
        </p:nvSpPr>
        <p:spPr>
          <a:xfrm>
            <a:off x="74507" y="2667000"/>
            <a:ext cx="228600" cy="369332"/>
          </a:xfrm>
          <a:prstGeom prst="rect">
            <a:avLst/>
          </a:prstGeom>
          <a:noFill/>
        </p:spPr>
        <p:txBody>
          <a:bodyPr wrap="square" rtlCol="0">
            <a:spAutoFit/>
          </a:bodyPr>
          <a:lstStyle/>
          <a:p>
            <a:r>
              <a:rPr lang="en-US" dirty="0" smtClean="0"/>
              <a:t>2</a:t>
            </a:r>
            <a:endParaRPr lang="en-US" dirty="0"/>
          </a:p>
        </p:txBody>
      </p:sp>
      <p:sp>
        <p:nvSpPr>
          <p:cNvPr id="22" name="TextBox 21"/>
          <p:cNvSpPr txBox="1"/>
          <p:nvPr/>
        </p:nvSpPr>
        <p:spPr>
          <a:xfrm>
            <a:off x="74507" y="3519549"/>
            <a:ext cx="228600" cy="369332"/>
          </a:xfrm>
          <a:prstGeom prst="rect">
            <a:avLst/>
          </a:prstGeom>
          <a:noFill/>
        </p:spPr>
        <p:txBody>
          <a:bodyPr wrap="square" rtlCol="0">
            <a:spAutoFit/>
          </a:bodyPr>
          <a:lstStyle/>
          <a:p>
            <a:r>
              <a:rPr lang="en-US" dirty="0" smtClean="0"/>
              <a:t>3</a:t>
            </a:r>
            <a:endParaRPr lang="en-US" dirty="0"/>
          </a:p>
        </p:txBody>
      </p:sp>
      <p:sp>
        <p:nvSpPr>
          <p:cNvPr id="23" name="TextBox 22"/>
          <p:cNvSpPr txBox="1"/>
          <p:nvPr/>
        </p:nvSpPr>
        <p:spPr>
          <a:xfrm>
            <a:off x="74507" y="4418709"/>
            <a:ext cx="228600" cy="369332"/>
          </a:xfrm>
          <a:prstGeom prst="rect">
            <a:avLst/>
          </a:prstGeom>
          <a:noFill/>
        </p:spPr>
        <p:txBody>
          <a:bodyPr wrap="square" rtlCol="0">
            <a:spAutoFit/>
          </a:bodyPr>
          <a:lstStyle/>
          <a:p>
            <a:r>
              <a:rPr lang="en-US" dirty="0" smtClean="0"/>
              <a:t>4</a:t>
            </a:r>
            <a:endParaRPr lang="en-US" dirty="0"/>
          </a:p>
        </p:txBody>
      </p:sp>
      <p:sp>
        <p:nvSpPr>
          <p:cNvPr id="24" name="TextBox 23"/>
          <p:cNvSpPr txBox="1"/>
          <p:nvPr/>
        </p:nvSpPr>
        <p:spPr>
          <a:xfrm>
            <a:off x="2438400" y="1142750"/>
            <a:ext cx="1768340" cy="338554"/>
          </a:xfrm>
          <a:prstGeom prst="rect">
            <a:avLst/>
          </a:prstGeom>
          <a:solidFill>
            <a:schemeClr val="bg1"/>
          </a:solidFill>
        </p:spPr>
        <p:txBody>
          <a:bodyPr wrap="square" rtlCol="0">
            <a:spAutoFit/>
          </a:bodyPr>
          <a:lstStyle/>
          <a:p>
            <a:pPr algn="r"/>
            <a:r>
              <a:rPr lang="en-US" sz="1600" dirty="0" smtClean="0"/>
              <a:t>Merged Data Array</a:t>
            </a:r>
            <a:endParaRPr lang="en-US" sz="1600" dirty="0"/>
          </a:p>
        </p:txBody>
      </p:sp>
      <p:sp>
        <p:nvSpPr>
          <p:cNvPr id="25" name="Action Button: Custom 24">
            <a:hlinkClick r:id="" action="ppaction://noaction" highlightClick="1"/>
          </p:cNvPr>
          <p:cNvSpPr/>
          <p:nvPr/>
        </p:nvSpPr>
        <p:spPr>
          <a:xfrm>
            <a:off x="4191000" y="1143000"/>
            <a:ext cx="4648200" cy="777240"/>
          </a:xfrm>
          <a:prstGeom prst="actionButtonBlank">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Action Button: Custom 25">
            <a:hlinkClick r:id="" action="ppaction://noaction" highlightClick="1"/>
          </p:cNvPr>
          <p:cNvSpPr/>
          <p:nvPr/>
        </p:nvSpPr>
        <p:spPr>
          <a:xfrm>
            <a:off x="2438400" y="1143000"/>
            <a:ext cx="1753850" cy="304800"/>
          </a:xfrm>
          <a:prstGeom prst="actionButtonBlank">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rot="16200000" flipV="1">
            <a:off x="17766" y="4924475"/>
            <a:ext cx="386090" cy="646331"/>
          </a:xfrm>
          <a:prstGeom prst="rect">
            <a:avLst/>
          </a:prstGeom>
          <a:noFill/>
        </p:spPr>
        <p:txBody>
          <a:bodyPr wrap="square" rtlCol="0">
            <a:spAutoFit/>
          </a:bodyPr>
          <a:lstStyle/>
          <a:p>
            <a:r>
              <a:rPr lang="en-US" sz="3600" b="1" dirty="0" smtClean="0">
                <a:solidFill>
                  <a:srgbClr val="0630B6"/>
                </a:solidFill>
              </a:rPr>
              <a:t>=</a:t>
            </a:r>
            <a:endParaRPr lang="en-US" sz="3600" b="1" dirty="0">
              <a:solidFill>
                <a:srgbClr val="0630B6"/>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11475</TotalTime>
  <Words>4445</Words>
  <Application>Microsoft Office PowerPoint</Application>
  <PresentationFormat>On-screen Show (4:3)</PresentationFormat>
  <Paragraphs>574</Paragraphs>
  <Slides>41</Slides>
  <Notes>28</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Office Theme</vt:lpstr>
      <vt:lpstr>Ecosystems in Transition: Decision Support Tools to Measure, Monitor and Forecast Climate Impacts on Migratory Species</vt:lpstr>
      <vt:lpstr>Background on science-based, empirically-driven Adaptive Harvest Models</vt:lpstr>
      <vt:lpstr>. . . build the framework to ingest and process the datasets for diagnostic analysis and modeling to propose candidate constraints to AHMs</vt:lpstr>
      <vt:lpstr>Slide 4</vt:lpstr>
      <vt:lpstr>Goals/Hypothesis</vt:lpstr>
      <vt:lpstr>Goals/Hypothesis</vt:lpstr>
      <vt:lpstr>Overview of Species Decisions Tools (called EAGLES: Ecosystem Assessment, Geospatial Analysis, and Landscape Evaluation System)</vt:lpstr>
      <vt:lpstr>Three new EAGLES toolsets</vt:lpstr>
      <vt:lpstr>Slide 9</vt:lpstr>
      <vt:lpstr>Goals/Hypothesis</vt:lpstr>
      <vt:lpstr>Temporally Dynamic Variables (n=77)</vt:lpstr>
      <vt:lpstr>Adjusted PSW Model Results  at 500-m every 8-days</vt:lpstr>
      <vt:lpstr>Example Results (Single Tile/Date)</vt:lpstr>
      <vt:lpstr>Model Validation (Single Tile)</vt:lpstr>
      <vt:lpstr>Model Validation (All Tiles)</vt:lpstr>
      <vt:lpstr>Slide 16</vt:lpstr>
      <vt:lpstr>Ecosystem Assessments in COASTER (Customized On-line Aggregation and Summarization Tool for Environmental Rasters)</vt:lpstr>
      <vt:lpstr>Goals/Hypothesis</vt:lpstr>
      <vt:lpstr>Example 2:  Lesser Scaup Response to Climate</vt:lpstr>
      <vt:lpstr>POND  MODEL</vt:lpstr>
      <vt:lpstr>POND  FORECAST  MODEL</vt:lpstr>
      <vt:lpstr>A Multivariate Auto-Regressive State-Space (MARSS) model to understand factors driving the spatio-temporal variation of waterfowl populations, takes the form:</vt:lpstr>
      <vt:lpstr>Initial Results - Mallard</vt:lpstr>
      <vt:lpstr>MALLARD  FORECAST</vt:lpstr>
      <vt:lpstr>Final Preliminary Model Results</vt:lpstr>
      <vt:lpstr>Left to do…</vt:lpstr>
      <vt:lpstr>Slide 27</vt:lpstr>
      <vt:lpstr>Slide 28</vt:lpstr>
      <vt:lpstr>Slide 29</vt:lpstr>
      <vt:lpstr>Bottom line:  Identification of, and Access to (probably have to create them) the needed covariates </vt:lpstr>
      <vt:lpstr>Slide 31</vt:lpstr>
      <vt:lpstr>Example 1:  Getting started with migratory species:  Yellowstone Bison</vt:lpstr>
      <vt:lpstr>Example 3:  30-year spatio-temporal I-Bat analysis</vt:lpstr>
      <vt:lpstr>Slide 34</vt:lpstr>
      <vt:lpstr>Slide 35</vt:lpstr>
      <vt:lpstr>Slide 36</vt:lpstr>
      <vt:lpstr>Slide 37</vt:lpstr>
      <vt:lpstr>Legacy Data: continuous quasi-experiments</vt:lpstr>
      <vt:lpstr>Legacy Data: continuous quasi-experiments</vt:lpstr>
      <vt:lpstr>Slide 40</vt:lpstr>
      <vt:lpstr>Focal Species (Legacy) Data Sets Analyzed</vt:lpstr>
    </vt:vector>
  </TitlesOfParts>
  <Company>YERC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Steve Jay</dc:creator>
  <cp:lastModifiedBy>admin</cp:lastModifiedBy>
  <cp:revision>239</cp:revision>
  <dcterms:created xsi:type="dcterms:W3CDTF">2012-03-19T17:27:39Z</dcterms:created>
  <dcterms:modified xsi:type="dcterms:W3CDTF">2013-04-23T17:55:02Z</dcterms:modified>
</cp:coreProperties>
</file>