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264" r:id="rId2"/>
    <p:sldId id="298" r:id="rId3"/>
    <p:sldId id="303" r:id="rId4"/>
    <p:sldId id="309" r:id="rId5"/>
    <p:sldId id="315" r:id="rId6"/>
    <p:sldId id="322" r:id="rId7"/>
    <p:sldId id="311" r:id="rId8"/>
    <p:sldId id="318" r:id="rId9"/>
    <p:sldId id="319" r:id="rId10"/>
    <p:sldId id="313" r:id="rId11"/>
    <p:sldId id="320" r:id="rId12"/>
    <p:sldId id="323" r:id="rId13"/>
  </p:sldIdLst>
  <p:sldSz cx="9144000" cy="6858000" type="screen4x3"/>
  <p:notesSz cx="6858000" cy="9312275"/>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0000"/>
    <a:srgbClr val="000000"/>
    <a:srgbClr val="FFF061"/>
    <a:srgbClr val="000066"/>
    <a:srgbClr val="003399"/>
    <a:srgbClr val="FFF7AF"/>
    <a:srgbClr val="99CCFF"/>
    <a:srgbClr val="D5D5D5"/>
    <a:srgbClr val="FFFFCC"/>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97" autoAdjust="0"/>
    <p:restoredTop sz="92230" autoAdjust="0"/>
  </p:normalViewPr>
  <p:slideViewPr>
    <p:cSldViewPr>
      <p:cViewPr varScale="1">
        <p:scale>
          <a:sx n="53" d="100"/>
          <a:sy n="53" d="100"/>
        </p:scale>
        <p:origin x="-62" y="-2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0"/>
            </a:lvl1pPr>
          </a:lstStyle>
          <a:p>
            <a:pPr>
              <a:defRPr/>
            </a:pPr>
            <a:endParaRPr lang="en-US"/>
          </a:p>
        </p:txBody>
      </p:sp>
      <p:sp>
        <p:nvSpPr>
          <p:cNvPr id="45059" name="Rectangle 3"/>
          <p:cNvSpPr>
            <a:spLocks noGrp="1" noChangeArrowheads="1"/>
          </p:cNvSpPr>
          <p:nvPr>
            <p:ph type="dt" sz="quarter" idx="1"/>
          </p:nvPr>
        </p:nvSpPr>
        <p:spPr bwMode="auto">
          <a:xfrm>
            <a:off x="3886201" y="0"/>
            <a:ext cx="2970213"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lvl1pPr>
          </a:lstStyle>
          <a:p>
            <a:pPr>
              <a:defRPr/>
            </a:pPr>
            <a:endParaRPr lang="en-US"/>
          </a:p>
        </p:txBody>
      </p:sp>
      <p:sp>
        <p:nvSpPr>
          <p:cNvPr id="45060" name="Rectangle 4"/>
          <p:cNvSpPr>
            <a:spLocks noGrp="1" noChangeArrowheads="1"/>
          </p:cNvSpPr>
          <p:nvPr>
            <p:ph type="ftr" sz="quarter" idx="2"/>
          </p:nvPr>
        </p:nvSpPr>
        <p:spPr bwMode="auto">
          <a:xfrm>
            <a:off x="0" y="8843963"/>
            <a:ext cx="2971800" cy="466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0"/>
            </a:lvl1pPr>
          </a:lstStyle>
          <a:p>
            <a:pPr>
              <a:defRPr/>
            </a:pPr>
            <a:endParaRPr lang="en-US"/>
          </a:p>
        </p:txBody>
      </p:sp>
      <p:sp>
        <p:nvSpPr>
          <p:cNvPr id="45061" name="Rectangle 5"/>
          <p:cNvSpPr>
            <a:spLocks noGrp="1" noChangeArrowheads="1"/>
          </p:cNvSpPr>
          <p:nvPr>
            <p:ph type="sldNum" sz="quarter" idx="3"/>
          </p:nvPr>
        </p:nvSpPr>
        <p:spPr bwMode="auto">
          <a:xfrm>
            <a:off x="3886201" y="8843963"/>
            <a:ext cx="2970213" cy="466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a:lvl1pPr>
          </a:lstStyle>
          <a:p>
            <a:pPr>
              <a:defRPr/>
            </a:pPr>
            <a:fld id="{311527EF-5D0B-4DE8-8D25-414C13582DF7}" type="slidenum">
              <a:rPr lang="en-US"/>
              <a:pPr>
                <a:defRPr/>
              </a:pPr>
              <a:t>‹#›</a:t>
            </a:fld>
            <a:endParaRPr lang="en-US"/>
          </a:p>
        </p:txBody>
      </p:sp>
    </p:spTree>
    <p:extLst>
      <p:ext uri="{BB962C8B-B14F-4D97-AF65-F5344CB8AC3E}">
        <p14:creationId xmlns:p14="http://schemas.microsoft.com/office/powerpoint/2010/main" xmlns="" val="448749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0"/>
            </a:lvl1pPr>
          </a:lstStyle>
          <a:p>
            <a:pPr>
              <a:defRPr/>
            </a:pPr>
            <a:endParaRPr lang="en-US"/>
          </a:p>
        </p:txBody>
      </p:sp>
      <p:sp>
        <p:nvSpPr>
          <p:cNvPr id="4099" name="Rectangle 3"/>
          <p:cNvSpPr>
            <a:spLocks noGrp="1" noChangeArrowheads="1"/>
          </p:cNvSpPr>
          <p:nvPr>
            <p:ph type="dt" idx="1"/>
          </p:nvPr>
        </p:nvSpPr>
        <p:spPr bwMode="auto">
          <a:xfrm>
            <a:off x="3886201" y="0"/>
            <a:ext cx="2970213"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lvl1pPr>
          </a:lstStyle>
          <a:p>
            <a:pPr>
              <a:defRPr/>
            </a:pPr>
            <a:endParaRPr lang="en-US"/>
          </a:p>
        </p:txBody>
      </p:sp>
      <p:sp>
        <p:nvSpPr>
          <p:cNvPr id="73732" name="Rectangle 4"/>
          <p:cNvSpPr>
            <a:spLocks noGrp="1" noRot="1" noChangeAspect="1" noChangeArrowheads="1" noTextEdit="1"/>
          </p:cNvSpPr>
          <p:nvPr>
            <p:ph type="sldImg" idx="2"/>
          </p:nvPr>
        </p:nvSpPr>
        <p:spPr bwMode="auto">
          <a:xfrm>
            <a:off x="1100138" y="698500"/>
            <a:ext cx="4656137" cy="34925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685800" y="4424363"/>
            <a:ext cx="5486400" cy="4189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43963"/>
            <a:ext cx="2971800" cy="466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0"/>
            </a:lvl1pPr>
          </a:lstStyle>
          <a:p>
            <a:pPr>
              <a:defRPr/>
            </a:pPr>
            <a:endParaRPr lang="en-US"/>
          </a:p>
        </p:txBody>
      </p:sp>
      <p:sp>
        <p:nvSpPr>
          <p:cNvPr id="4103" name="Rectangle 7"/>
          <p:cNvSpPr>
            <a:spLocks noGrp="1" noChangeArrowheads="1"/>
          </p:cNvSpPr>
          <p:nvPr>
            <p:ph type="sldNum" sz="quarter" idx="5"/>
          </p:nvPr>
        </p:nvSpPr>
        <p:spPr bwMode="auto">
          <a:xfrm>
            <a:off x="3886201" y="8843963"/>
            <a:ext cx="2970213" cy="466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a:lvl1pPr>
          </a:lstStyle>
          <a:p>
            <a:pPr>
              <a:defRPr/>
            </a:pPr>
            <a:fld id="{F03D23B1-19B2-4210-A5B7-B03C87376102}" type="slidenum">
              <a:rPr lang="en-US"/>
              <a:pPr>
                <a:defRPr/>
              </a:pPr>
              <a:t>‹#›</a:t>
            </a:fld>
            <a:endParaRPr lang="en-US"/>
          </a:p>
        </p:txBody>
      </p:sp>
    </p:spTree>
    <p:extLst>
      <p:ext uri="{BB962C8B-B14F-4D97-AF65-F5344CB8AC3E}">
        <p14:creationId xmlns:p14="http://schemas.microsoft.com/office/powerpoint/2010/main" xmlns="" val="2368775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fld id="{DD3FB8DB-9DC3-47CC-8043-F170258E7A67}" type="slidenum">
              <a:rPr lang="en-US" i="0" smtClean="0"/>
              <a:pPr eaLnBrk="1" hangingPunct="1"/>
              <a:t>1</a:t>
            </a:fld>
            <a:endParaRPr lang="en-US" i="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sz="1400" dirty="0" smtClean="0"/>
              <a:t>Good afternoon. My</a:t>
            </a:r>
            <a:r>
              <a:rPr lang="en-US" sz="1400" baseline="0" dirty="0" smtClean="0"/>
              <a:t> co-PI on this work is </a:t>
            </a:r>
            <a:r>
              <a:rPr lang="en-US" sz="1400" baseline="0" dirty="0" err="1" smtClean="0"/>
              <a:t>Hui</a:t>
            </a:r>
            <a:r>
              <a:rPr lang="en-US" sz="1400" baseline="0" dirty="0" smtClean="0"/>
              <a:t> </a:t>
            </a:r>
            <a:r>
              <a:rPr lang="en-US" sz="1400" baseline="0" dirty="0" err="1" smtClean="0"/>
              <a:t>Feng</a:t>
            </a:r>
            <a:r>
              <a:rPr lang="en-US" sz="1400" baseline="0" dirty="0" smtClean="0"/>
              <a:t> at the University of New Hampshire. </a:t>
            </a:r>
            <a:endParaRPr lang="en-US" sz="1400" dirty="0" smtClean="0"/>
          </a:p>
          <a:p>
            <a:pPr eaLnBrk="1" hangingPunct="1"/>
            <a:endParaRPr lang="en-US"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Conclude by emphasizing</a:t>
            </a:r>
            <a:r>
              <a:rPr lang="en-US" baseline="0" dirty="0" smtClean="0"/>
              <a:t> aspect of why we are interested in being able to make these kinds of functional group characterizations. </a:t>
            </a:r>
          </a:p>
          <a:p>
            <a:endParaRPr lang="en-US" baseline="0" dirty="0" smtClean="0"/>
          </a:p>
          <a:p>
            <a:r>
              <a:rPr lang="en-US" baseline="0" dirty="0" smtClean="0"/>
              <a:t>We have been analyzing patterns of </a:t>
            </a:r>
            <a:r>
              <a:rPr lang="en-US" baseline="0" dirty="0" err="1" smtClean="0"/>
              <a:t>interann</a:t>
            </a:r>
            <a:r>
              <a:rPr lang="en-US" baseline="0" dirty="0" smtClean="0"/>
              <a:t> var. Here I’m just showing examples for 3 taxa in mid-winter. Seasonally </a:t>
            </a:r>
            <a:r>
              <a:rPr lang="en-US" baseline="0" dirty="0" err="1" smtClean="0"/>
              <a:t>adj</a:t>
            </a:r>
            <a:r>
              <a:rPr lang="en-US" baseline="0" dirty="0" smtClean="0"/>
              <a:t> biomass anomalies in </a:t>
            </a:r>
            <a:r>
              <a:rPr lang="en-US" baseline="0" dirty="0" err="1" smtClean="0"/>
              <a:t>Syn</a:t>
            </a:r>
            <a:r>
              <a:rPr lang="en-US" baseline="0" dirty="0" smtClean="0"/>
              <a:t>, </a:t>
            </a:r>
            <a:r>
              <a:rPr lang="en-US" baseline="0" dirty="0" err="1" smtClean="0"/>
              <a:t>pico</a:t>
            </a:r>
            <a:r>
              <a:rPr lang="en-US" baseline="0" dirty="0" smtClean="0"/>
              <a:t> </a:t>
            </a:r>
            <a:r>
              <a:rPr lang="en-US" baseline="0" dirty="0" err="1" smtClean="0"/>
              <a:t>cyano</a:t>
            </a:r>
            <a:r>
              <a:rPr lang="en-US" baseline="0" dirty="0" smtClean="0"/>
              <a:t>, are </a:t>
            </a:r>
            <a:r>
              <a:rPr lang="en-US" baseline="0" dirty="0" err="1" smtClean="0"/>
              <a:t>correl</a:t>
            </a:r>
            <a:r>
              <a:rPr lang="en-US" baseline="0" dirty="0" smtClean="0"/>
              <a:t> with temperature anomalies. Such that anomalously warm winters favor much higher </a:t>
            </a:r>
            <a:r>
              <a:rPr lang="en-US" baseline="0" dirty="0" err="1" smtClean="0"/>
              <a:t>pico</a:t>
            </a:r>
            <a:r>
              <a:rPr lang="en-US" baseline="0" dirty="0" smtClean="0"/>
              <a:t> biomass. While diatoms have variable </a:t>
            </a:r>
            <a:r>
              <a:rPr lang="en-US" baseline="0" dirty="0" err="1" smtClean="0"/>
              <a:t>respsonses</a:t>
            </a:r>
            <a:r>
              <a:rPr lang="en-US" baseline="0" dirty="0" smtClean="0"/>
              <a:t> – some like </a:t>
            </a:r>
            <a:r>
              <a:rPr lang="en-US" baseline="0" dirty="0" err="1" smtClean="0"/>
              <a:t>Corethron</a:t>
            </a:r>
            <a:r>
              <a:rPr lang="en-US" baseline="0" dirty="0" smtClean="0"/>
              <a:t> are favored like </a:t>
            </a:r>
            <a:r>
              <a:rPr lang="en-US" baseline="0" dirty="0" err="1" smtClean="0"/>
              <a:t>Syn</a:t>
            </a:r>
            <a:r>
              <a:rPr lang="en-US" baseline="0" dirty="0" smtClean="0"/>
              <a:t>, while other such as </a:t>
            </a:r>
            <a:r>
              <a:rPr lang="en-US" baseline="0" dirty="0" err="1" smtClean="0"/>
              <a:t>Ditylum</a:t>
            </a:r>
            <a:r>
              <a:rPr lang="en-US" baseline="0" dirty="0" smtClean="0"/>
              <a:t> are favored by colder winters. </a:t>
            </a:r>
            <a:endParaRPr lang="en-US" dirty="0" smtClean="0"/>
          </a:p>
          <a:p>
            <a:endParaRPr lang="en-US" dirty="0" smtClean="0"/>
          </a:p>
          <a:p>
            <a:r>
              <a:rPr lang="en-US" dirty="0" smtClean="0"/>
              <a:t>Extend to other species and ID groups</a:t>
            </a:r>
            <a:r>
              <a:rPr lang="en-US" baseline="0" dirty="0" smtClean="0"/>
              <a:t> of species favored by warmer winters as well as those with </a:t>
            </a:r>
            <a:r>
              <a:rPr lang="en-US" baseline="0" dirty="0" err="1" smtClean="0"/>
              <a:t>neg</a:t>
            </a:r>
            <a:r>
              <a:rPr lang="en-US" baseline="0" dirty="0" smtClean="0"/>
              <a:t> response to warmer conditions. Suggests hypotheses about possible long term trends with continued warming. </a:t>
            </a:r>
            <a:endParaRPr lang="en-US" dirty="0" smtClean="0"/>
          </a:p>
          <a:p>
            <a:endParaRPr lang="en-US" dirty="0" smtClean="0"/>
          </a:p>
          <a:p>
            <a:r>
              <a:rPr lang="en-US" dirty="0" smtClean="0"/>
              <a:t>C:\work\ifcB\code_svn\analyze_by_class\syn_anomaly_trend.m	</a:t>
            </a:r>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10</a:t>
            </a:fld>
            <a:endParaRPr lang="en-US"/>
          </a:p>
        </p:txBody>
      </p:sp>
    </p:spTree>
    <p:extLst>
      <p:ext uri="{BB962C8B-B14F-4D97-AF65-F5344CB8AC3E}">
        <p14:creationId xmlns:p14="http://schemas.microsoft.com/office/powerpoint/2010/main" xmlns="" val="260483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records long and detailed enough that we can now detect just this kind of trend in Syn.</a:t>
            </a:r>
          </a:p>
          <a:p>
            <a:endParaRPr lang="en-US" dirty="0" smtClean="0"/>
          </a:p>
          <a:p>
            <a:r>
              <a:rPr lang="en-US" dirty="0" smtClean="0"/>
              <a:t>Seasonal and </a:t>
            </a:r>
            <a:r>
              <a:rPr lang="en-US" dirty="0" err="1" smtClean="0"/>
              <a:t>interann</a:t>
            </a:r>
            <a:r>
              <a:rPr lang="en-US" dirty="0" smtClean="0"/>
              <a:t> </a:t>
            </a:r>
            <a:r>
              <a:rPr lang="en-US" dirty="0" err="1" smtClean="0"/>
              <a:t>var</a:t>
            </a:r>
            <a:r>
              <a:rPr lang="en-US" dirty="0" smtClean="0"/>
              <a:t> is very</a:t>
            </a:r>
            <a:r>
              <a:rPr lang="en-US" baseline="0" dirty="0" smtClean="0"/>
              <a:t> high, but seasonally adjusted anomalies shows v. strong </a:t>
            </a:r>
            <a:r>
              <a:rPr lang="en-US" baseline="0" dirty="0" err="1" smtClean="0"/>
              <a:t>pos</a:t>
            </a:r>
            <a:r>
              <a:rPr lang="en-US" baseline="0" dirty="0" smtClean="0"/>
              <a:t> trend over last decade. </a:t>
            </a:r>
          </a:p>
          <a:p>
            <a:endParaRPr lang="en-US" baseline="0" dirty="0" smtClean="0"/>
          </a:p>
          <a:p>
            <a:r>
              <a:rPr lang="en-US" baseline="0" dirty="0" smtClean="0"/>
              <a:t>We want to use RS data with quantified uncertainties to explore how this kind of local detail may scale up to similar regional responses. </a:t>
            </a:r>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11</a:t>
            </a:fld>
            <a:endParaRPr lang="en-US"/>
          </a:p>
        </p:txBody>
      </p:sp>
    </p:spTree>
    <p:extLst>
      <p:ext uri="{BB962C8B-B14F-4D97-AF65-F5344CB8AC3E}">
        <p14:creationId xmlns:p14="http://schemas.microsoft.com/office/powerpoint/2010/main" xmlns="" val="2344352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Informatics</a:t>
            </a:r>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12</a:t>
            </a:fld>
            <a:endParaRPr lang="en-US"/>
          </a:p>
        </p:txBody>
      </p:sp>
    </p:spTree>
    <p:extLst>
      <p:ext uri="{BB962C8B-B14F-4D97-AF65-F5344CB8AC3E}">
        <p14:creationId xmlns:p14="http://schemas.microsoft.com/office/powerpoint/2010/main" xmlns="" val="213936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One of our main goals is to evaluate a wide range of algorithms for retrieving phytoplankton functional types from ocean color radiometry in temperate coastal waters. A critical element </a:t>
            </a:r>
            <a:r>
              <a:rPr lang="en-US" baseline="0" dirty="0" smtClean="0"/>
              <a:t>of our approach is that we have nested, multi-level time series that allow us to examine the links between phytoplankton cells, their contributions to the community and bulk water properties including inherent and apparent optical properties, and ultimately remotely sensed signals. </a:t>
            </a:r>
          </a:p>
          <a:p>
            <a:endParaRPr lang="en-US" baseline="0" dirty="0" smtClean="0"/>
          </a:p>
          <a:p>
            <a:r>
              <a:rPr lang="en-US" baseline="0" dirty="0" smtClean="0"/>
              <a:t>To do this we are taking advantage of cabled observatory facility on the New England shelf – the Martha’s Vineyard Coastal Observatory or MVCO for short. The offshore tower with power and real time communications at this site make it possible to use demanding automated in situ technologies like submersible flow </a:t>
            </a:r>
            <a:r>
              <a:rPr lang="en-US" baseline="0" dirty="0" err="1" smtClean="0"/>
              <a:t>cytometry</a:t>
            </a:r>
            <a:r>
              <a:rPr lang="en-US" baseline="0" dirty="0" smtClean="0"/>
              <a:t> and above water radiometry. This study site is also a good choice for this kind of project because it is part of a productive and dynamic system with seasonal and </a:t>
            </a:r>
            <a:r>
              <a:rPr lang="en-US" baseline="0" dirty="0" err="1" smtClean="0"/>
              <a:t>interannual</a:t>
            </a:r>
            <a:r>
              <a:rPr lang="en-US" baseline="0" dirty="0" smtClean="0"/>
              <a:t> variability in environmental forcing that leads to recurring and fairly dramatic changes in phytoplankton community structure. </a:t>
            </a:r>
          </a:p>
          <a:p>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2</a:t>
            </a:fld>
            <a:endParaRPr lang="en-US"/>
          </a:p>
        </p:txBody>
      </p:sp>
    </p:spTree>
    <p:extLst>
      <p:ext uri="{BB962C8B-B14F-4D97-AF65-F5344CB8AC3E}">
        <p14:creationId xmlns:p14="http://schemas.microsoft.com/office/powerpoint/2010/main" xmlns="" val="43020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time to explain in detail how we characterize phytoplankton with submersible flow </a:t>
            </a:r>
            <a:r>
              <a:rPr lang="en-US" baseline="0" dirty="0" err="1" smtClean="0"/>
              <a:t>cytometry</a:t>
            </a:r>
            <a:r>
              <a:rPr lang="en-US" baseline="0" dirty="0" smtClean="0"/>
              <a:t> – happy to discuss more later. Briefly these instrument measure thousands of individual microscopic cells every hour for months to years. From the measurements we can estimate size structure, biomass, and taxonomic composition. </a:t>
            </a:r>
          </a:p>
          <a:p>
            <a:endParaRPr lang="en-US" baseline="0" dirty="0" smtClean="0"/>
          </a:p>
          <a:p>
            <a:r>
              <a:rPr lang="en-US" baseline="0" dirty="0" smtClean="0"/>
              <a:t>Update last year I focused on analysis of approaches for remotely detecting size structure. This time address determination of more details about taxonomic composition. </a:t>
            </a:r>
            <a:endParaRPr lang="en-US" dirty="0" smtClean="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3</a:t>
            </a:fld>
            <a:endParaRPr lang="en-US"/>
          </a:p>
        </p:txBody>
      </p:sp>
    </p:spTree>
    <p:extLst>
      <p:ext uri="{BB962C8B-B14F-4D97-AF65-F5344CB8AC3E}">
        <p14:creationId xmlns:p14="http://schemas.microsoft.com/office/powerpoint/2010/main" xmlns="" val="175577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study site provides ideal case for evaluating</a:t>
            </a:r>
            <a:r>
              <a:rPr lang="en-US" baseline="0" dirty="0" smtClean="0"/>
              <a:t> </a:t>
            </a:r>
            <a:r>
              <a:rPr lang="en-US" baseline="0" dirty="0" err="1" smtClean="0"/>
              <a:t>impt</a:t>
            </a:r>
            <a:r>
              <a:rPr lang="en-US" baseline="0" dirty="0" smtClean="0"/>
              <a:t> changes in community composition. </a:t>
            </a:r>
          </a:p>
          <a:p>
            <a:endParaRPr lang="en-US" baseline="0" dirty="0" smtClean="0"/>
          </a:p>
          <a:p>
            <a:r>
              <a:rPr lang="en-US" baseline="0" dirty="0" smtClean="0"/>
              <a:t>Example species specific time series from in situ </a:t>
            </a:r>
            <a:r>
              <a:rPr lang="en-US" baseline="0" dirty="0" err="1" smtClean="0"/>
              <a:t>fcm</a:t>
            </a:r>
            <a:r>
              <a:rPr lang="en-US" baseline="0" dirty="0" smtClean="0"/>
              <a:t> show that the dominant diatom and the dominant </a:t>
            </a:r>
            <a:r>
              <a:rPr lang="en-US" baseline="0" dirty="0" err="1" smtClean="0"/>
              <a:t>pico-cyanobacterium</a:t>
            </a:r>
            <a:r>
              <a:rPr lang="en-US" baseline="0" dirty="0" smtClean="0"/>
              <a:t> are consistently out of phase, with </a:t>
            </a:r>
            <a:r>
              <a:rPr lang="en-US" baseline="0" dirty="0" err="1" smtClean="0"/>
              <a:t>reg</a:t>
            </a:r>
            <a:r>
              <a:rPr lang="en-US" baseline="0" dirty="0" smtClean="0"/>
              <a:t> seasonal shifts in which is more abundant. </a:t>
            </a:r>
          </a:p>
          <a:p>
            <a:endParaRPr lang="en-US" baseline="0" dirty="0" smtClean="0"/>
          </a:p>
          <a:p>
            <a:r>
              <a:rPr lang="en-US" baseline="0" dirty="0" smtClean="0"/>
              <a:t>These organisms are 2-3 orders of magnitude different in size and are expected to structure different ecosystems, where diatoms typically support relative short food chains and export to higher trophic levels, while </a:t>
            </a:r>
            <a:r>
              <a:rPr lang="en-US" baseline="0" dirty="0" err="1" smtClean="0"/>
              <a:t>picoplankton</a:t>
            </a:r>
            <a:r>
              <a:rPr lang="en-US" baseline="0" dirty="0" smtClean="0"/>
              <a:t> are part of much larger web of interactions largely recycling. </a:t>
            </a:r>
          </a:p>
          <a:p>
            <a:endParaRPr lang="en-US" baseline="0" dirty="0" smtClean="0"/>
          </a:p>
          <a:p>
            <a:r>
              <a:rPr lang="en-US" baseline="0" dirty="0" smtClean="0"/>
              <a:t>Seasonal patterns in diatoms and </a:t>
            </a:r>
            <a:r>
              <a:rPr lang="en-US" baseline="0" dirty="0" err="1" smtClean="0"/>
              <a:t>cyanos</a:t>
            </a:r>
            <a:r>
              <a:rPr lang="en-US" baseline="0" dirty="0" smtClean="0"/>
              <a:t> in </a:t>
            </a:r>
            <a:r>
              <a:rPr lang="en-US" baseline="0" dirty="0" err="1" smtClean="0"/>
              <a:t>genl</a:t>
            </a:r>
            <a:r>
              <a:rPr lang="en-US" baseline="0" dirty="0" smtClean="0"/>
              <a:t> echo patterns shown by 2 example species. </a:t>
            </a:r>
            <a:endParaRPr lang="en-US" dirty="0" smtClean="0"/>
          </a:p>
          <a:p>
            <a:endParaRPr lang="en-US" dirty="0" smtClean="0"/>
          </a:p>
          <a:p>
            <a:r>
              <a:rPr lang="en-US" dirty="0" smtClean="0"/>
              <a:t>C:\work\ifcB\code_svn\analyze_by_class\carbon_summary_plots.m</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C:\work\ifcB\code_svn\analyze_by_class\SynGuinCarbon.m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4</a:t>
            </a:fld>
            <a:endParaRPr lang="en-US"/>
          </a:p>
        </p:txBody>
      </p:sp>
    </p:spTree>
    <p:extLst>
      <p:ext uri="{BB962C8B-B14F-4D97-AF65-F5344CB8AC3E}">
        <p14:creationId xmlns:p14="http://schemas.microsoft.com/office/powerpoint/2010/main" xmlns="" val="1032563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the 1990s oceanographers have taken advantage of differences in accessory pigment composition </a:t>
            </a:r>
            <a:r>
              <a:rPr lang="en-US" baseline="0" dirty="0" err="1" smtClean="0"/>
              <a:t>betw</a:t>
            </a:r>
            <a:r>
              <a:rPr lang="en-US" baseline="0" dirty="0" smtClean="0"/>
              <a:t> taxa to characterize </a:t>
            </a:r>
            <a:r>
              <a:rPr lang="en-US" baseline="0" dirty="0" err="1" smtClean="0"/>
              <a:t>communites</a:t>
            </a:r>
            <a:r>
              <a:rPr lang="en-US" baseline="0" dirty="0" smtClean="0"/>
              <a:t>. </a:t>
            </a:r>
          </a:p>
          <a:p>
            <a:endParaRPr lang="en-US" baseline="0" dirty="0" smtClean="0"/>
          </a:p>
          <a:p>
            <a:r>
              <a:rPr lang="en-US" baseline="0" dirty="0" smtClean="0"/>
              <a:t>We have compared this approach to estimates of group-specific biomass from flow </a:t>
            </a:r>
            <a:r>
              <a:rPr lang="en-US" baseline="0" dirty="0" err="1" smtClean="0"/>
              <a:t>cytometry</a:t>
            </a:r>
            <a:r>
              <a:rPr lang="en-US" baseline="0" dirty="0" smtClean="0"/>
              <a:t>. Pooled across all seasons and years, the two approaches provide similar patterns in diatom biomass.</a:t>
            </a:r>
            <a:endParaRPr lang="en-US" dirty="0" smtClean="0"/>
          </a:p>
          <a:p>
            <a:endParaRPr lang="en-US" dirty="0" smtClean="0"/>
          </a:p>
          <a:p>
            <a:r>
              <a:rPr lang="en-US" dirty="0" smtClean="0"/>
              <a:t>C:\work\IFCB\code_svn\analyze_by_class\compare_chemtax_fcm.m</a:t>
            </a:r>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5</a:t>
            </a:fld>
            <a:endParaRPr lang="en-US"/>
          </a:p>
        </p:txBody>
      </p:sp>
    </p:spTree>
    <p:extLst>
      <p:ext uri="{BB962C8B-B14F-4D97-AF65-F5344CB8AC3E}">
        <p14:creationId xmlns:p14="http://schemas.microsoft.com/office/powerpoint/2010/main" xmlns="" val="713812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Dinoflagellates trickier in part due to &gt;</a:t>
            </a:r>
            <a:r>
              <a:rPr lang="en-US" baseline="0" dirty="0" smtClean="0"/>
              <a:t> evolutionary diversity and </a:t>
            </a:r>
            <a:r>
              <a:rPr lang="en-US" baseline="0" dirty="0" err="1" smtClean="0"/>
              <a:t>assoc</a:t>
            </a:r>
            <a:r>
              <a:rPr lang="en-US" baseline="0" dirty="0" smtClean="0"/>
              <a:t> </a:t>
            </a:r>
            <a:r>
              <a:rPr lang="en-US" baseline="0" dirty="0" err="1" smtClean="0"/>
              <a:t>pigm</a:t>
            </a:r>
            <a:r>
              <a:rPr lang="en-US" baseline="0" dirty="0" smtClean="0"/>
              <a:t> diversity, and for </a:t>
            </a:r>
            <a:r>
              <a:rPr lang="en-US" baseline="0" dirty="0" err="1" smtClean="0"/>
              <a:t>cyanos</a:t>
            </a:r>
            <a:r>
              <a:rPr lang="en-US" baseline="0" dirty="0" smtClean="0"/>
              <a:t> results are well correlated at high biomass but the </a:t>
            </a:r>
            <a:r>
              <a:rPr lang="en-US" baseline="0" dirty="0" err="1" smtClean="0"/>
              <a:t>pigm</a:t>
            </a:r>
            <a:r>
              <a:rPr lang="en-US" baseline="0" dirty="0" smtClean="0"/>
              <a:t> approach seems to break down at very low concentrations, typical of winter conditions in this system. </a:t>
            </a:r>
          </a:p>
          <a:p>
            <a:endParaRPr lang="en-US" baseline="0" dirty="0" smtClean="0"/>
          </a:p>
          <a:p>
            <a:r>
              <a:rPr lang="en-US" baseline="0" dirty="0" smtClean="0"/>
              <a:t>Going forward we’ll explore whether some seasonal tuning of </a:t>
            </a:r>
            <a:r>
              <a:rPr lang="en-US" baseline="0" dirty="0" err="1" smtClean="0"/>
              <a:t>pigm</a:t>
            </a:r>
            <a:r>
              <a:rPr lang="en-US" baseline="0" dirty="0" smtClean="0"/>
              <a:t> approach can help.</a:t>
            </a:r>
            <a:endParaRPr lang="en-US" dirty="0" smtClean="0"/>
          </a:p>
          <a:p>
            <a:endParaRPr lang="en-US" dirty="0" smtClean="0"/>
          </a:p>
          <a:p>
            <a:r>
              <a:rPr lang="en-US" dirty="0" smtClean="0"/>
              <a:t>C:\work\IFCB\code_svn\analyze_by_class\compare_chemtax_fcm.m</a:t>
            </a:r>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6</a:t>
            </a:fld>
            <a:endParaRPr lang="en-US"/>
          </a:p>
        </p:txBody>
      </p:sp>
    </p:spTree>
    <p:extLst>
      <p:ext uri="{BB962C8B-B14F-4D97-AF65-F5344CB8AC3E}">
        <p14:creationId xmlns:p14="http://schemas.microsoft.com/office/powerpoint/2010/main" xmlns="" val="71381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step</a:t>
            </a:r>
            <a:r>
              <a:rPr lang="en-US" baseline="0" dirty="0" smtClean="0"/>
              <a:t> is to explore how well we can retrieve these diagnostic </a:t>
            </a:r>
            <a:r>
              <a:rPr lang="en-US" baseline="0" dirty="0" err="1" smtClean="0"/>
              <a:t>pigm</a:t>
            </a:r>
            <a:r>
              <a:rPr lang="en-US" baseline="0" dirty="0" smtClean="0"/>
              <a:t> from </a:t>
            </a:r>
            <a:r>
              <a:rPr lang="en-US" baseline="0" dirty="0" err="1" smtClean="0"/>
              <a:t>algs</a:t>
            </a:r>
            <a:r>
              <a:rPr lang="en-US" baseline="0" dirty="0" smtClean="0"/>
              <a:t> based on </a:t>
            </a:r>
            <a:r>
              <a:rPr lang="en-US" baseline="0" dirty="0" err="1" smtClean="0"/>
              <a:t>Rrs</a:t>
            </a:r>
            <a:r>
              <a:rPr lang="en-US" baseline="0" dirty="0" smtClean="0"/>
              <a:t>. In this case we’ve started with sea-surface measurements to avoid anything </a:t>
            </a:r>
            <a:r>
              <a:rPr lang="en-US" baseline="0" dirty="0" err="1" smtClean="0"/>
              <a:t>assoc</a:t>
            </a:r>
            <a:r>
              <a:rPr lang="en-US" baseline="0" dirty="0" smtClean="0"/>
              <a:t> with </a:t>
            </a:r>
            <a:r>
              <a:rPr lang="en-US" baseline="0" dirty="0" err="1" smtClean="0"/>
              <a:t>atm</a:t>
            </a:r>
            <a:r>
              <a:rPr lang="en-US" baseline="0" dirty="0" smtClean="0"/>
              <a:t> correction or other satellite product issues.</a:t>
            </a:r>
          </a:p>
          <a:p>
            <a:endParaRPr lang="en-US" baseline="0" dirty="0" smtClean="0"/>
          </a:p>
          <a:p>
            <a:r>
              <a:rPr lang="en-US" baseline="0" dirty="0" smtClean="0"/>
              <a:t>Here we’re showing the band ratio </a:t>
            </a:r>
            <a:r>
              <a:rPr lang="en-US" baseline="0" dirty="0" err="1" smtClean="0"/>
              <a:t>alg</a:t>
            </a:r>
            <a:r>
              <a:rPr lang="en-US" baseline="0" dirty="0" smtClean="0"/>
              <a:t> of Pan et al. 2010 for total </a:t>
            </a:r>
            <a:r>
              <a:rPr lang="en-US" baseline="0" dirty="0" err="1" smtClean="0"/>
              <a:t>Chla</a:t>
            </a:r>
            <a:r>
              <a:rPr lang="en-US" baseline="0" dirty="0" smtClean="0"/>
              <a:t> where MVCO match ups fall well within range of </a:t>
            </a:r>
            <a:r>
              <a:rPr lang="en-US" baseline="0" dirty="0" err="1" smtClean="0"/>
              <a:t>obs</a:t>
            </a:r>
            <a:r>
              <a:rPr lang="en-US" baseline="0" dirty="0" smtClean="0"/>
              <a:t> used to develop alg.</a:t>
            </a:r>
          </a:p>
          <a:p>
            <a:endParaRPr lang="en-US" baseline="0" dirty="0" smtClean="0"/>
          </a:p>
          <a:p>
            <a:r>
              <a:rPr lang="en-US" baseline="0" dirty="0" smtClean="0"/>
              <a:t>Considering in situ vs. remotely retrieved on linear scale does emphasize systematic </a:t>
            </a:r>
            <a:r>
              <a:rPr lang="en-US" baseline="0" dirty="0" err="1" smtClean="0"/>
              <a:t>underest</a:t>
            </a:r>
            <a:r>
              <a:rPr lang="en-US" baseline="0" dirty="0" smtClean="0"/>
              <a:t> at high conc.</a:t>
            </a:r>
          </a:p>
          <a:p>
            <a:endParaRPr lang="en-US" dirty="0" smtClean="0"/>
          </a:p>
          <a:p>
            <a:r>
              <a:rPr lang="en-US" dirty="0" smtClean="0"/>
              <a:t>C:\work\mvco\Discrete_chl\SeaPRISMcomp\</a:t>
            </a:r>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7</a:t>
            </a:fld>
            <a:endParaRPr lang="en-US"/>
          </a:p>
        </p:txBody>
      </p:sp>
    </p:spTree>
    <p:extLst>
      <p:ext uri="{BB962C8B-B14F-4D97-AF65-F5344CB8AC3E}">
        <p14:creationId xmlns:p14="http://schemas.microsoft.com/office/powerpoint/2010/main" xmlns="" val="260483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Pan’s </a:t>
            </a:r>
            <a:r>
              <a:rPr lang="en-US" dirty="0" err="1" smtClean="0"/>
              <a:t>algs</a:t>
            </a:r>
            <a:r>
              <a:rPr lang="en-US" dirty="0" smtClean="0"/>
              <a:t> for </a:t>
            </a:r>
            <a:r>
              <a:rPr lang="en-US" dirty="0" err="1" smtClean="0"/>
              <a:t>fucoxanthin</a:t>
            </a:r>
            <a:r>
              <a:rPr lang="en-US" baseline="0" dirty="0" smtClean="0"/>
              <a:t> – primary </a:t>
            </a:r>
            <a:r>
              <a:rPr lang="en-US" baseline="0" dirty="0" err="1" smtClean="0"/>
              <a:t>diag</a:t>
            </a:r>
            <a:r>
              <a:rPr lang="en-US" baseline="0" dirty="0" smtClean="0"/>
              <a:t> </a:t>
            </a:r>
            <a:r>
              <a:rPr lang="en-US" baseline="0" dirty="0" err="1" smtClean="0"/>
              <a:t>pigm</a:t>
            </a:r>
            <a:r>
              <a:rPr lang="en-US" baseline="0" dirty="0" smtClean="0"/>
              <a:t> for diatoms – and </a:t>
            </a:r>
            <a:r>
              <a:rPr lang="en-US" baseline="0" dirty="0" err="1" smtClean="0"/>
              <a:t>zeaxanthin</a:t>
            </a:r>
            <a:r>
              <a:rPr lang="en-US" baseline="0" dirty="0" smtClean="0"/>
              <a:t> – primary </a:t>
            </a:r>
            <a:r>
              <a:rPr lang="en-US" baseline="0" dirty="0" err="1" smtClean="0"/>
              <a:t>diag</a:t>
            </a:r>
            <a:r>
              <a:rPr lang="en-US" baseline="0" dirty="0" smtClean="0"/>
              <a:t> for </a:t>
            </a:r>
            <a:r>
              <a:rPr lang="en-US" baseline="0" dirty="0" err="1" smtClean="0"/>
              <a:t>cyanos</a:t>
            </a:r>
            <a:r>
              <a:rPr lang="en-US" baseline="0" dirty="0" smtClean="0"/>
              <a:t> – show similar patterns of general agreement at MVCO, but tendency for retrievals to be biased low for higher </a:t>
            </a:r>
            <a:r>
              <a:rPr lang="en-US" baseline="0" dirty="0" err="1" smtClean="0"/>
              <a:t>concs</a:t>
            </a:r>
            <a:r>
              <a:rPr lang="en-US" baseline="0" dirty="0" smtClean="0"/>
              <a:t>.</a:t>
            </a:r>
          </a:p>
          <a:p>
            <a:endParaRPr lang="en-US" dirty="0" smtClean="0"/>
          </a:p>
          <a:p>
            <a:r>
              <a:rPr lang="en-US" dirty="0" smtClean="0"/>
              <a:t>C:\work\mvco\Discrete_chl\SeaPRISMcomp\Pan_algorithm_v2.m, Pan_algorithm_v2_fuc.m, Pan_algorithm_v2_zea.m</a:t>
            </a:r>
          </a:p>
          <a:p>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8</a:t>
            </a:fld>
            <a:endParaRPr lang="en-US"/>
          </a:p>
        </p:txBody>
      </p:sp>
    </p:spTree>
    <p:extLst>
      <p:ext uri="{BB962C8B-B14F-4D97-AF65-F5344CB8AC3E}">
        <p14:creationId xmlns:p14="http://schemas.microsoft.com/office/powerpoint/2010/main" xmlns="" val="2604831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Propagate this through</a:t>
            </a:r>
            <a:r>
              <a:rPr lang="en-US" baseline="0" dirty="0" smtClean="0"/>
              <a:t> to consider impact on seasonal </a:t>
            </a:r>
            <a:r>
              <a:rPr lang="en-US" baseline="0" dirty="0" err="1" smtClean="0"/>
              <a:t>climatologies</a:t>
            </a:r>
            <a:r>
              <a:rPr lang="en-US" baseline="0" dirty="0" smtClean="0"/>
              <a:t> – here based on MODIS retrievals – we find that seasonality is </a:t>
            </a:r>
            <a:r>
              <a:rPr lang="en-US" baseline="0" dirty="0" err="1" smtClean="0"/>
              <a:t>esp</a:t>
            </a:r>
            <a:r>
              <a:rPr lang="en-US" baseline="0" dirty="0" smtClean="0"/>
              <a:t> damped in </a:t>
            </a:r>
            <a:r>
              <a:rPr lang="en-US" baseline="0" dirty="0" err="1" smtClean="0"/>
              <a:t>fucox</a:t>
            </a:r>
            <a:r>
              <a:rPr lang="en-US" baseline="0" dirty="0" smtClean="0"/>
              <a:t> retrievals compared to in situ. The in situ </a:t>
            </a:r>
            <a:r>
              <a:rPr lang="en-US" baseline="0" dirty="0" err="1" smtClean="0"/>
              <a:t>pigm</a:t>
            </a:r>
            <a:r>
              <a:rPr lang="en-US" baseline="0" dirty="0" smtClean="0"/>
              <a:t> patterns echo seasonal dynamics implied from cell analysis by </a:t>
            </a:r>
            <a:r>
              <a:rPr lang="en-US" baseline="0" dirty="0" err="1" smtClean="0"/>
              <a:t>fcm</a:t>
            </a:r>
            <a:r>
              <a:rPr lang="en-US" baseline="0" dirty="0" smtClean="0"/>
              <a:t>. </a:t>
            </a:r>
          </a:p>
          <a:p>
            <a:endParaRPr lang="en-US" baseline="0" dirty="0" smtClean="0"/>
          </a:p>
          <a:p>
            <a:r>
              <a:rPr lang="en-US" baseline="0" dirty="0" smtClean="0"/>
              <a:t>We are currently looked at regional data to explore whether this problem is specific to MVCO or more </a:t>
            </a:r>
            <a:r>
              <a:rPr lang="en-US" baseline="0" dirty="0" err="1" smtClean="0"/>
              <a:t>gen’l</a:t>
            </a:r>
            <a:r>
              <a:rPr lang="en-US" baseline="0" dirty="0" smtClean="0"/>
              <a:t>.</a:t>
            </a:r>
          </a:p>
          <a:p>
            <a:endParaRPr lang="en-US" baseline="0" dirty="0" smtClean="0"/>
          </a:p>
          <a:p>
            <a:r>
              <a:rPr lang="en-US" dirty="0" smtClean="0"/>
              <a:t>C:\work\mvco\MODIS\fromHui_Jun2011\seasonal_plots.m</a:t>
            </a:r>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9</a:t>
            </a:fld>
            <a:endParaRPr lang="en-US"/>
          </a:p>
        </p:txBody>
      </p:sp>
    </p:spTree>
    <p:extLst>
      <p:ext uri="{BB962C8B-B14F-4D97-AF65-F5344CB8AC3E}">
        <p14:creationId xmlns:p14="http://schemas.microsoft.com/office/powerpoint/2010/main" xmlns="" val="298424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1DF3B8E-BCFA-49BB-A5AE-875CDDDA1E3F}" type="slidenum">
              <a:rPr lang="en-US"/>
              <a:pPr>
                <a:defRPr/>
              </a:pPr>
              <a:t>‹#›</a:t>
            </a:fld>
            <a:endParaRPr lang="en-US"/>
          </a:p>
        </p:txBody>
      </p:sp>
    </p:spTree>
    <p:extLst>
      <p:ext uri="{BB962C8B-B14F-4D97-AF65-F5344CB8AC3E}">
        <p14:creationId xmlns:p14="http://schemas.microsoft.com/office/powerpoint/2010/main" xmlns="" val="9584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734D1E4-35E2-429D-8266-14ED142F422E}" type="slidenum">
              <a:rPr lang="en-US"/>
              <a:pPr>
                <a:defRPr/>
              </a:pPr>
              <a:t>‹#›</a:t>
            </a:fld>
            <a:endParaRPr lang="en-US"/>
          </a:p>
        </p:txBody>
      </p:sp>
    </p:spTree>
    <p:extLst>
      <p:ext uri="{BB962C8B-B14F-4D97-AF65-F5344CB8AC3E}">
        <p14:creationId xmlns:p14="http://schemas.microsoft.com/office/powerpoint/2010/main" xmlns="" val="3946730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15810AA-3513-430B-8839-4200270EAB98}" type="slidenum">
              <a:rPr lang="en-US"/>
              <a:pPr>
                <a:defRPr/>
              </a:pPr>
              <a:t>‹#›</a:t>
            </a:fld>
            <a:endParaRPr lang="en-US"/>
          </a:p>
        </p:txBody>
      </p:sp>
    </p:spTree>
    <p:extLst>
      <p:ext uri="{BB962C8B-B14F-4D97-AF65-F5344CB8AC3E}">
        <p14:creationId xmlns:p14="http://schemas.microsoft.com/office/powerpoint/2010/main" xmlns="" val="3965239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9C5E781-45AF-421C-AD33-F86B63CE992C}" type="slidenum">
              <a:rPr lang="en-US"/>
              <a:pPr>
                <a:defRPr/>
              </a:pPr>
              <a:t>‹#›</a:t>
            </a:fld>
            <a:endParaRPr lang="en-US"/>
          </a:p>
        </p:txBody>
      </p:sp>
    </p:spTree>
    <p:extLst>
      <p:ext uri="{BB962C8B-B14F-4D97-AF65-F5344CB8AC3E}">
        <p14:creationId xmlns:p14="http://schemas.microsoft.com/office/powerpoint/2010/main" xmlns="" val="210795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5E671AD-FCF4-4A5E-9CFB-4B91B5F0A2AF}" type="slidenum">
              <a:rPr lang="en-US"/>
              <a:pPr>
                <a:defRPr/>
              </a:pPr>
              <a:t>‹#›</a:t>
            </a:fld>
            <a:endParaRPr lang="en-US"/>
          </a:p>
        </p:txBody>
      </p:sp>
    </p:spTree>
    <p:extLst>
      <p:ext uri="{BB962C8B-B14F-4D97-AF65-F5344CB8AC3E}">
        <p14:creationId xmlns:p14="http://schemas.microsoft.com/office/powerpoint/2010/main" xmlns="" val="390918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B9B222D8-6B66-4AC6-AA5A-0F353DBF2CFE}" type="slidenum">
              <a:rPr lang="en-US"/>
              <a:pPr>
                <a:defRPr/>
              </a:pPr>
              <a:t>‹#›</a:t>
            </a:fld>
            <a:endParaRPr lang="en-US"/>
          </a:p>
        </p:txBody>
      </p:sp>
    </p:spTree>
    <p:extLst>
      <p:ext uri="{BB962C8B-B14F-4D97-AF65-F5344CB8AC3E}">
        <p14:creationId xmlns:p14="http://schemas.microsoft.com/office/powerpoint/2010/main" xmlns="" val="189450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36F21490-D09D-40FB-80CD-E495CDDE923B}" type="slidenum">
              <a:rPr lang="en-US"/>
              <a:pPr>
                <a:defRPr/>
              </a:pPr>
              <a:t>‹#›</a:t>
            </a:fld>
            <a:endParaRPr lang="en-US"/>
          </a:p>
        </p:txBody>
      </p:sp>
    </p:spTree>
    <p:extLst>
      <p:ext uri="{BB962C8B-B14F-4D97-AF65-F5344CB8AC3E}">
        <p14:creationId xmlns:p14="http://schemas.microsoft.com/office/powerpoint/2010/main" xmlns="" val="216496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7D5AE78B-032D-4243-B734-B81B58AEF065}" type="slidenum">
              <a:rPr lang="en-US"/>
              <a:pPr>
                <a:defRPr/>
              </a:pPr>
              <a:t>‹#›</a:t>
            </a:fld>
            <a:endParaRPr lang="en-US"/>
          </a:p>
        </p:txBody>
      </p:sp>
    </p:spTree>
    <p:extLst>
      <p:ext uri="{BB962C8B-B14F-4D97-AF65-F5344CB8AC3E}">
        <p14:creationId xmlns:p14="http://schemas.microsoft.com/office/powerpoint/2010/main" xmlns="" val="167585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59813B88-1652-4239-BDCE-908B88B6A52C}" type="slidenum">
              <a:rPr lang="en-US"/>
              <a:pPr>
                <a:defRPr/>
              </a:pPr>
              <a:t>‹#›</a:t>
            </a:fld>
            <a:endParaRPr lang="en-US"/>
          </a:p>
        </p:txBody>
      </p:sp>
    </p:spTree>
    <p:extLst>
      <p:ext uri="{BB962C8B-B14F-4D97-AF65-F5344CB8AC3E}">
        <p14:creationId xmlns:p14="http://schemas.microsoft.com/office/powerpoint/2010/main" xmlns="" val="411994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2353319B-A0FD-43A0-80D4-CF53D2309DE2}" type="slidenum">
              <a:rPr lang="en-US"/>
              <a:pPr>
                <a:defRPr/>
              </a:pPr>
              <a:t>‹#›</a:t>
            </a:fld>
            <a:endParaRPr lang="en-US"/>
          </a:p>
        </p:txBody>
      </p:sp>
    </p:spTree>
    <p:extLst>
      <p:ext uri="{BB962C8B-B14F-4D97-AF65-F5344CB8AC3E}">
        <p14:creationId xmlns:p14="http://schemas.microsoft.com/office/powerpoint/2010/main" xmlns="" val="252434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596C86C-8357-4094-A027-A7A2B1A501BF}" type="slidenum">
              <a:rPr lang="en-US"/>
              <a:pPr>
                <a:defRPr/>
              </a:pPr>
              <a:t>‹#›</a:t>
            </a:fld>
            <a:endParaRPr lang="en-US"/>
          </a:p>
        </p:txBody>
      </p:sp>
    </p:spTree>
    <p:extLst>
      <p:ext uri="{BB962C8B-B14F-4D97-AF65-F5344CB8AC3E}">
        <p14:creationId xmlns:p14="http://schemas.microsoft.com/office/powerpoint/2010/main" xmlns="" val="85223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868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lvl1pPr>
          </a:lstStyle>
          <a:p>
            <a:pPr>
              <a:defRPr/>
            </a:pPr>
            <a:endParaRPr lang="en-US"/>
          </a:p>
        </p:txBody>
      </p:sp>
      <p:sp>
        <p:nvSpPr>
          <p:cNvPr id="6149" name="Rectangle 5"/>
          <p:cNvSpPr>
            <a:spLocks noGrp="1" noChangeArrowheads="1"/>
          </p:cNvSpPr>
          <p:nvPr>
            <p:ph type="sldNum" sz="quarter" idx="4"/>
          </p:nvPr>
        </p:nvSpPr>
        <p:spPr bwMode="auto">
          <a:xfrm>
            <a:off x="7543800" y="6245225"/>
            <a:ext cx="11430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lvl1pPr>
          </a:lstStyle>
          <a:p>
            <a:pPr>
              <a:defRPr/>
            </a:pPr>
            <a:fld id="{FA99EF12-58EB-4151-9F45-A2F1FB67C909}" type="slidenum">
              <a:rPr lang="en-US"/>
              <a:pPr>
                <a:defRPr/>
              </a:pPr>
              <a:t>‹#›</a:t>
            </a:fld>
            <a:endParaRPr lang="en-US"/>
          </a:p>
        </p:txBody>
      </p:sp>
      <p:sp>
        <p:nvSpPr>
          <p:cNvPr id="1030" name="Rectangle 6"/>
          <p:cNvSpPr>
            <a:spLocks noChangeArrowheads="1"/>
          </p:cNvSpPr>
          <p:nvPr userDrawn="1"/>
        </p:nvSpPr>
        <p:spPr bwMode="gray">
          <a:xfrm>
            <a:off x="395288" y="304800"/>
            <a:ext cx="31750" cy="685800"/>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kumimoji="1" lang="en-US" sz="2400" i="0">
              <a:latin typeface="Tahoma" pitchFamily="34" charset="0"/>
            </a:endParaRPr>
          </a:p>
        </p:txBody>
      </p:sp>
      <p:sp>
        <p:nvSpPr>
          <p:cNvPr id="1031" name="Rectangle 7"/>
          <p:cNvSpPr>
            <a:spLocks noChangeArrowheads="1"/>
          </p:cNvSpPr>
          <p:nvPr userDrawn="1"/>
        </p:nvSpPr>
        <p:spPr bwMode="gray">
          <a:xfrm>
            <a:off x="76200" y="790575"/>
            <a:ext cx="8226425" cy="31750"/>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kumimoji="1" lang="en-US" sz="2400" i="0">
              <a:latin typeface="Tahoma" pitchFamily="34" charset="0"/>
            </a:endParaRPr>
          </a:p>
        </p:txBody>
      </p:sp>
    </p:spTree>
  </p:cSld>
  <p:clrMap bg1="dk2" tx1="lt1" bg2="dk1"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txStyles>
    <p:titleStyle>
      <a:lvl1pPr algn="l" rtl="0" eaLnBrk="0" fontAlgn="base" hangingPunct="0">
        <a:spcBef>
          <a:spcPct val="0"/>
        </a:spcBef>
        <a:spcAft>
          <a:spcPct val="0"/>
        </a:spcAft>
        <a:defRPr sz="2600">
          <a:solidFill>
            <a:srgbClr val="99CCFF"/>
          </a:solidFill>
          <a:latin typeface="+mj-lt"/>
          <a:ea typeface="+mj-ea"/>
          <a:cs typeface="+mj-cs"/>
        </a:defRPr>
      </a:lvl1pPr>
      <a:lvl2pPr algn="l" rtl="0" eaLnBrk="0" fontAlgn="base" hangingPunct="0">
        <a:spcBef>
          <a:spcPct val="0"/>
        </a:spcBef>
        <a:spcAft>
          <a:spcPct val="0"/>
        </a:spcAft>
        <a:defRPr sz="2600">
          <a:solidFill>
            <a:srgbClr val="99CCFF"/>
          </a:solidFill>
          <a:latin typeface="Arial" charset="0"/>
        </a:defRPr>
      </a:lvl2pPr>
      <a:lvl3pPr algn="l" rtl="0" eaLnBrk="0" fontAlgn="base" hangingPunct="0">
        <a:spcBef>
          <a:spcPct val="0"/>
        </a:spcBef>
        <a:spcAft>
          <a:spcPct val="0"/>
        </a:spcAft>
        <a:defRPr sz="2600">
          <a:solidFill>
            <a:srgbClr val="99CCFF"/>
          </a:solidFill>
          <a:latin typeface="Arial" charset="0"/>
        </a:defRPr>
      </a:lvl3pPr>
      <a:lvl4pPr algn="l" rtl="0" eaLnBrk="0" fontAlgn="base" hangingPunct="0">
        <a:spcBef>
          <a:spcPct val="0"/>
        </a:spcBef>
        <a:spcAft>
          <a:spcPct val="0"/>
        </a:spcAft>
        <a:defRPr sz="2600">
          <a:solidFill>
            <a:srgbClr val="99CCFF"/>
          </a:solidFill>
          <a:latin typeface="Arial" charset="0"/>
        </a:defRPr>
      </a:lvl4pPr>
      <a:lvl5pPr algn="l" rtl="0" eaLnBrk="0" fontAlgn="base" hangingPunct="0">
        <a:spcBef>
          <a:spcPct val="0"/>
        </a:spcBef>
        <a:spcAft>
          <a:spcPct val="0"/>
        </a:spcAft>
        <a:defRPr sz="2600">
          <a:solidFill>
            <a:srgbClr val="99CCFF"/>
          </a:solidFill>
          <a:latin typeface="Arial" charset="0"/>
        </a:defRPr>
      </a:lvl5pPr>
      <a:lvl6pPr marL="457200" algn="l" rtl="0" fontAlgn="base">
        <a:spcBef>
          <a:spcPct val="0"/>
        </a:spcBef>
        <a:spcAft>
          <a:spcPct val="0"/>
        </a:spcAft>
        <a:defRPr sz="2600">
          <a:solidFill>
            <a:srgbClr val="99CCFF"/>
          </a:solidFill>
          <a:latin typeface="Arial" charset="0"/>
        </a:defRPr>
      </a:lvl6pPr>
      <a:lvl7pPr marL="914400" algn="l" rtl="0" fontAlgn="base">
        <a:spcBef>
          <a:spcPct val="0"/>
        </a:spcBef>
        <a:spcAft>
          <a:spcPct val="0"/>
        </a:spcAft>
        <a:defRPr sz="2600">
          <a:solidFill>
            <a:srgbClr val="99CCFF"/>
          </a:solidFill>
          <a:latin typeface="Arial" charset="0"/>
        </a:defRPr>
      </a:lvl7pPr>
      <a:lvl8pPr marL="1371600" algn="l" rtl="0" fontAlgn="base">
        <a:spcBef>
          <a:spcPct val="0"/>
        </a:spcBef>
        <a:spcAft>
          <a:spcPct val="0"/>
        </a:spcAft>
        <a:defRPr sz="2600">
          <a:solidFill>
            <a:srgbClr val="99CCFF"/>
          </a:solidFill>
          <a:latin typeface="Arial" charset="0"/>
        </a:defRPr>
      </a:lvl8pPr>
      <a:lvl9pPr marL="1828800" algn="l" rtl="0" fontAlgn="base">
        <a:spcBef>
          <a:spcPct val="0"/>
        </a:spcBef>
        <a:spcAft>
          <a:spcPct val="0"/>
        </a:spcAft>
        <a:defRPr sz="2600">
          <a:solidFill>
            <a:srgbClr val="99CCFF"/>
          </a:solidFill>
          <a:latin typeface="Arial" charset="0"/>
        </a:defRPr>
      </a:lvl9pPr>
    </p:titleStyle>
    <p:bodyStyle>
      <a:lvl1pPr marL="342900" indent="-342900" algn="l" rtl="0" eaLnBrk="0" fontAlgn="base" hangingPunct="0">
        <a:spcBef>
          <a:spcPct val="20000"/>
        </a:spcBef>
        <a:spcAft>
          <a:spcPct val="0"/>
        </a:spcAft>
        <a:buChar char="•"/>
        <a:defRPr sz="2400">
          <a:solidFill>
            <a:schemeClr val="folHlink"/>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8.emf"/></Relationships>
</file>

<file path=ppt/slides/_rels/slide1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emf"/><Relationship Id="rId18" Type="http://schemas.openxmlformats.org/officeDocument/2006/relationships/image" Target="../media/image51.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37.emf"/><Relationship Id="rId17" Type="http://schemas.openxmlformats.org/officeDocument/2006/relationships/image" Target="../media/image50.png"/><Relationship Id="rId2" Type="http://schemas.openxmlformats.org/officeDocument/2006/relationships/notesSlide" Target="../notesSlides/notesSlide6.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5.emf"/><Relationship Id="rId5" Type="http://schemas.openxmlformats.org/officeDocument/2006/relationships/image" Target="../media/image40.png"/><Relationship Id="rId15" Type="http://schemas.openxmlformats.org/officeDocument/2006/relationships/image" Target="../media/image48.png"/><Relationship Id="rId10" Type="http://schemas.microsoft.com/office/2007/relationships/hdphoto" Target="../media/hdphoto1.wdp"/><Relationship Id="rId19" Type="http://schemas.openxmlformats.org/officeDocument/2006/relationships/image" Target="../media/image52.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57.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image" Target="../media/image55.png"/><Relationship Id="rId4" Type="http://schemas.openxmlformats.org/officeDocument/2006/relationships/image" Target="../media/image54.jpeg"/></Relationships>
</file>

<file path=ppt/slides/_rels/slide8.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8.emf"/><Relationship Id="rId7" Type="http://schemas.openxmlformats.org/officeDocument/2006/relationships/image" Target="../media/image60.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9.emf"/></Relationships>
</file>

<file path=ppt/slides/_rels/slide9.xml.rels><?xml version="1.0" encoding="UTF-8" standalone="yes"?>
<Relationships xmlns="http://schemas.openxmlformats.org/package/2006/relationships"><Relationship Id="rId3" Type="http://schemas.openxmlformats.org/officeDocument/2006/relationships/image" Target="../media/image62.emf"/><Relationship Id="rId7" Type="http://schemas.openxmlformats.org/officeDocument/2006/relationships/image" Target="../media/image3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64.emf"/><Relationship Id="rId4" Type="http://schemas.openxmlformats.org/officeDocument/2006/relationships/image" Target="../media/image6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533400" y="609600"/>
            <a:ext cx="8077200" cy="1447800"/>
          </a:xfrm>
        </p:spPr>
        <p:txBody>
          <a:bodyPr/>
          <a:lstStyle/>
          <a:p>
            <a:pPr algn="ctr">
              <a:spcBef>
                <a:spcPts val="0"/>
              </a:spcBef>
            </a:pPr>
            <a:r>
              <a:rPr lang="en-US" sz="2800" b="1" dirty="0">
                <a:latin typeface="Calibri" pitchFamily="34" charset="0"/>
                <a:cs typeface="Calibri" pitchFamily="34" charset="0"/>
              </a:rPr>
              <a:t>Seasonal to </a:t>
            </a:r>
            <a:r>
              <a:rPr lang="en-US" sz="2800" b="1" dirty="0" err="1">
                <a:latin typeface="Calibri" pitchFamily="34" charset="0"/>
                <a:cs typeface="Calibri" pitchFamily="34" charset="0"/>
              </a:rPr>
              <a:t>Interannual</a:t>
            </a:r>
            <a:r>
              <a:rPr lang="en-US" sz="2800" b="1" dirty="0">
                <a:latin typeface="Calibri" pitchFamily="34" charset="0"/>
                <a:cs typeface="Calibri" pitchFamily="34" charset="0"/>
              </a:rPr>
              <a:t> Variability in </a:t>
            </a:r>
            <a:r>
              <a:rPr lang="en-US" sz="2800" b="1" dirty="0" smtClean="0">
                <a:latin typeface="Calibri" pitchFamily="34" charset="0"/>
                <a:cs typeface="Calibri" pitchFamily="34" charset="0"/>
              </a:rPr>
              <a:t/>
            </a:r>
            <a:br>
              <a:rPr lang="en-US" sz="2800" b="1" dirty="0" smtClean="0">
                <a:latin typeface="Calibri" pitchFamily="34" charset="0"/>
                <a:cs typeface="Calibri" pitchFamily="34" charset="0"/>
              </a:rPr>
            </a:br>
            <a:r>
              <a:rPr lang="en-US" sz="2800" b="1" dirty="0" smtClean="0">
                <a:latin typeface="Calibri" pitchFamily="34" charset="0"/>
                <a:cs typeface="Calibri" pitchFamily="34" charset="0"/>
              </a:rPr>
              <a:t>Phytoplankton Biomass </a:t>
            </a:r>
            <a:r>
              <a:rPr lang="en-US" sz="2800" b="1" dirty="0">
                <a:latin typeface="Calibri" pitchFamily="34" charset="0"/>
                <a:cs typeface="Calibri" pitchFamily="34" charset="0"/>
              </a:rPr>
              <a:t>and Diversity </a:t>
            </a:r>
            <a:r>
              <a:rPr lang="en-US" sz="2800" b="1" dirty="0" smtClean="0">
                <a:latin typeface="Calibri" pitchFamily="34" charset="0"/>
                <a:cs typeface="Calibri" pitchFamily="34" charset="0"/>
              </a:rPr>
              <a:t/>
            </a:r>
            <a:br>
              <a:rPr lang="en-US" sz="2800" b="1" dirty="0" smtClean="0">
                <a:latin typeface="Calibri" pitchFamily="34" charset="0"/>
                <a:cs typeface="Calibri" pitchFamily="34" charset="0"/>
              </a:rPr>
            </a:br>
            <a:r>
              <a:rPr lang="en-US" sz="2800" b="1" dirty="0" smtClean="0">
                <a:latin typeface="Calibri" pitchFamily="34" charset="0"/>
                <a:cs typeface="Calibri" pitchFamily="34" charset="0"/>
              </a:rPr>
              <a:t>on </a:t>
            </a:r>
            <a:r>
              <a:rPr lang="en-US" sz="2800" b="1" dirty="0">
                <a:latin typeface="Calibri" pitchFamily="34" charset="0"/>
                <a:cs typeface="Calibri" pitchFamily="34" charset="0"/>
              </a:rPr>
              <a:t>the New England </a:t>
            </a:r>
            <a:r>
              <a:rPr lang="en-US" sz="2800" b="1" dirty="0" smtClean="0">
                <a:latin typeface="Calibri" pitchFamily="34" charset="0"/>
                <a:cs typeface="Calibri" pitchFamily="34" charset="0"/>
              </a:rPr>
              <a:t>Shelf</a:t>
            </a:r>
            <a:endParaRPr lang="en-US" sz="2800" b="1" dirty="0" smtClean="0"/>
          </a:p>
        </p:txBody>
      </p:sp>
      <p:pic>
        <p:nvPicPr>
          <p:cNvPr id="52227" name="Picture 4" descr="whoilogo_transpare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596" y="3758895"/>
            <a:ext cx="920628" cy="84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1" name="Rectangle 18"/>
          <p:cNvSpPr>
            <a:spLocks noGrp="1" noChangeArrowheads="1"/>
          </p:cNvSpPr>
          <p:nvPr>
            <p:ph type="subTitle" idx="1"/>
          </p:nvPr>
        </p:nvSpPr>
        <p:spPr>
          <a:xfrm>
            <a:off x="759434" y="3341450"/>
            <a:ext cx="7174826" cy="609600"/>
          </a:xfrm>
          <a:noFill/>
        </p:spPr>
        <p:txBody>
          <a:bodyPr/>
          <a:lstStyle/>
          <a:p>
            <a:pPr eaLnBrk="1" hangingPunct="1"/>
            <a:r>
              <a:rPr lang="en-US" dirty="0" smtClean="0"/>
              <a:t>Heidi M. </a:t>
            </a:r>
            <a:r>
              <a:rPr lang="en-US" dirty="0" err="1" smtClean="0"/>
              <a:t>Sosik</a:t>
            </a:r>
            <a:r>
              <a:rPr lang="en-US" dirty="0" smtClean="0"/>
              <a:t>			 </a:t>
            </a:r>
            <a:r>
              <a:rPr lang="en-US" dirty="0" err="1"/>
              <a:t>Hui</a:t>
            </a:r>
            <a:r>
              <a:rPr lang="en-US" dirty="0"/>
              <a:t> </a:t>
            </a:r>
            <a:r>
              <a:rPr lang="en-US" dirty="0" err="1" smtClean="0"/>
              <a:t>Feng</a:t>
            </a:r>
            <a:endParaRPr lang="en-US" dirty="0"/>
          </a:p>
        </p:txBody>
      </p:sp>
      <p:sp>
        <p:nvSpPr>
          <p:cNvPr id="52233" name="Rectangle 22"/>
          <p:cNvSpPr>
            <a:spLocks noChangeArrowheads="1"/>
          </p:cNvSpPr>
          <p:nvPr/>
        </p:nvSpPr>
        <p:spPr bwMode="gray">
          <a:xfrm>
            <a:off x="1263650" y="1600200"/>
            <a:ext cx="31750" cy="1052512"/>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kumimoji="1" lang="en-US" sz="2400" i="0">
              <a:latin typeface="Tahoma" pitchFamily="34" charset="0"/>
            </a:endParaRPr>
          </a:p>
        </p:txBody>
      </p:sp>
      <p:sp>
        <p:nvSpPr>
          <p:cNvPr id="52234" name="Rectangle 23"/>
          <p:cNvSpPr>
            <a:spLocks noChangeArrowheads="1"/>
          </p:cNvSpPr>
          <p:nvPr/>
        </p:nvSpPr>
        <p:spPr bwMode="gray">
          <a:xfrm>
            <a:off x="826174" y="2119311"/>
            <a:ext cx="7491652" cy="45719"/>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kumimoji="1" lang="en-US" sz="2400" i="0">
              <a:latin typeface="Tahoma" pitchFamily="34" charset="0"/>
            </a:endParaRPr>
          </a:p>
        </p:txBody>
      </p:sp>
      <p:grpSp>
        <p:nvGrpSpPr>
          <p:cNvPr id="5" name="Group 4"/>
          <p:cNvGrpSpPr/>
          <p:nvPr/>
        </p:nvGrpSpPr>
        <p:grpSpPr>
          <a:xfrm>
            <a:off x="1181818" y="4851400"/>
            <a:ext cx="6780364" cy="1840264"/>
            <a:chOff x="1496563" y="4851400"/>
            <a:chExt cx="6780364" cy="1840264"/>
          </a:xfrm>
        </p:grpSpPr>
        <p:pic>
          <p:nvPicPr>
            <p:cNvPr id="52228" name="Picture 8" descr="2004_281_021555_12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8400" y="5033591"/>
              <a:ext cx="931863"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29" name="Picture 10" descr="2004_281_031844_35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52546" y="5519316"/>
              <a:ext cx="573088"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0" name="Picture 11" descr="IFCB1_2007_087_212908_353"/>
            <p:cNvPicPr>
              <a:picLocks noChangeAspect="1" noChangeArrowheads="1"/>
            </p:cNvPicPr>
            <p:nvPr/>
          </p:nvPicPr>
          <p:blipFill>
            <a:blip r:embed="rId6" cstate="print">
              <a:extLst>
                <a:ext uri="{28A0092B-C50C-407E-A947-70E740481C1C}">
                  <a14:useLocalDpi xmlns:a14="http://schemas.microsoft.com/office/drawing/2010/main" xmlns="" val="0"/>
                </a:ext>
              </a:extLst>
            </a:blip>
            <a:srcRect l="10907" r="10907"/>
            <a:stretch>
              <a:fillRect/>
            </a:stretch>
          </p:blipFill>
          <p:spPr bwMode="auto">
            <a:xfrm>
              <a:off x="2366337" y="6314083"/>
              <a:ext cx="8223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2" name="Picture 19" descr="IFCB1_2007_146_004733_138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266821" y="5194797"/>
              <a:ext cx="658813"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5" name="Picture 36" descr="IFCB1_2006_303_175754_45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496563" y="5993164"/>
              <a:ext cx="73025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CC"/>
                  </a:solidFill>
                  <a:miter lim="800000"/>
                  <a:headEnd/>
                  <a:tailEnd/>
                </a14:hiddenLine>
              </a:ext>
            </a:extLst>
          </p:spPr>
        </p:pic>
        <p:pic>
          <p:nvPicPr>
            <p:cNvPr id="52236" name="Picture 38" descr="IFCB1_2007_101_002642_77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270250" y="5379136"/>
              <a:ext cx="141605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7" name="Picture 39" descr="IFCB1_2006_361_000315_14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473575" y="6407378"/>
              <a:ext cx="276542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8" name="Picture 41" descr="IFCB1_2007_347_002133_129"/>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350462" y="5977739"/>
              <a:ext cx="8382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9" name="Picture 43" descr="IFCB1_2007_347_002133_3595"/>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358251" y="5940004"/>
              <a:ext cx="99377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40" name="Picture 44" descr="IFCB1_2006_364_114340_1340"/>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387927" y="6032851"/>
              <a:ext cx="889000"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CC"/>
                  </a:solidFill>
                  <a:miter lim="800000"/>
                  <a:headEnd/>
                  <a:tailEnd/>
                </a14:hiddenLine>
              </a:ext>
            </a:extLst>
          </p:spPr>
        </p:pic>
        <p:pic>
          <p:nvPicPr>
            <p:cNvPr id="52241" name="Picture 51" descr="IFCB1_2008_327_003342_490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057400" y="4851400"/>
              <a:ext cx="11525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42" name="Picture 56" descr="IFCB1_2007_010_003906_1394"/>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4753302" y="5416609"/>
              <a:ext cx="24511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43" name="Picture 58" descr="IFCB1_2008_319_005351_2175"/>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867400" y="5931291"/>
              <a:ext cx="141605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44" name="Picture 59" descr="IFCB1_2006_309_003838_868"/>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437295" y="5882283"/>
              <a:ext cx="1311275"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Rectangle 1"/>
          <p:cNvSpPr/>
          <p:nvPr/>
        </p:nvSpPr>
        <p:spPr>
          <a:xfrm>
            <a:off x="1524000" y="2286000"/>
            <a:ext cx="6324600" cy="769441"/>
          </a:xfrm>
          <a:prstGeom prst="rect">
            <a:avLst/>
          </a:prstGeom>
        </p:spPr>
        <p:txBody>
          <a:bodyPr wrap="square">
            <a:spAutoFit/>
          </a:bodyPr>
          <a:lstStyle/>
          <a:p>
            <a:r>
              <a:rPr lang="en-US" sz="2200" i="0" dirty="0">
                <a:latin typeface="Calibri" pitchFamily="34" charset="0"/>
                <a:cs typeface="Calibri" pitchFamily="34" charset="0"/>
              </a:rPr>
              <a:t>In Situ Time Series for Validation and </a:t>
            </a:r>
            <a:r>
              <a:rPr lang="en-US" sz="2200" i="0" dirty="0" smtClean="0">
                <a:latin typeface="Calibri" pitchFamily="34" charset="0"/>
                <a:cs typeface="Calibri" pitchFamily="34" charset="0"/>
              </a:rPr>
              <a:t>Exploration </a:t>
            </a:r>
          </a:p>
          <a:p>
            <a:r>
              <a:rPr lang="en-US" sz="2200" i="0" dirty="0" smtClean="0">
                <a:latin typeface="Calibri" pitchFamily="34" charset="0"/>
                <a:cs typeface="Calibri" pitchFamily="34" charset="0"/>
              </a:rPr>
              <a:t>of </a:t>
            </a:r>
            <a:r>
              <a:rPr lang="en-US" sz="2200" i="0" dirty="0">
                <a:latin typeface="Calibri" pitchFamily="34" charset="0"/>
                <a:cs typeface="Calibri" pitchFamily="34" charset="0"/>
              </a:rPr>
              <a:t>Remote Sensing Algorithms</a:t>
            </a:r>
            <a:endParaRPr lang="en-US" sz="2200" i="0" dirty="0"/>
          </a:p>
        </p:txBody>
      </p:sp>
      <p:sp>
        <p:nvSpPr>
          <p:cNvPr id="4" name="Rectangle 3"/>
          <p:cNvSpPr/>
          <p:nvPr/>
        </p:nvSpPr>
        <p:spPr>
          <a:xfrm>
            <a:off x="1718456" y="3725961"/>
            <a:ext cx="2806932" cy="646331"/>
          </a:xfrm>
          <a:prstGeom prst="rect">
            <a:avLst/>
          </a:prstGeom>
        </p:spPr>
        <p:txBody>
          <a:bodyPr wrap="square">
            <a:spAutoFit/>
          </a:bodyPr>
          <a:lstStyle/>
          <a:p>
            <a:pPr eaLnBrk="1" hangingPunct="1"/>
            <a:r>
              <a:rPr lang="en-US" dirty="0"/>
              <a:t>Woods Hole 	</a:t>
            </a:r>
            <a:endParaRPr lang="en-US" dirty="0" smtClean="0"/>
          </a:p>
          <a:p>
            <a:pPr eaLnBrk="1" hangingPunct="1"/>
            <a:r>
              <a:rPr lang="en-US" dirty="0" smtClean="0"/>
              <a:t>Oceanographic </a:t>
            </a:r>
            <a:r>
              <a:rPr lang="en-US" dirty="0"/>
              <a:t>Institution </a:t>
            </a:r>
          </a:p>
        </p:txBody>
      </p:sp>
      <p:sp>
        <p:nvSpPr>
          <p:cNvPr id="24" name="Rectangle 23"/>
          <p:cNvSpPr/>
          <p:nvPr/>
        </p:nvSpPr>
        <p:spPr>
          <a:xfrm>
            <a:off x="6374922" y="3736812"/>
            <a:ext cx="1962266" cy="646331"/>
          </a:xfrm>
          <a:prstGeom prst="rect">
            <a:avLst/>
          </a:prstGeom>
        </p:spPr>
        <p:txBody>
          <a:bodyPr wrap="square">
            <a:spAutoFit/>
          </a:bodyPr>
          <a:lstStyle/>
          <a:p>
            <a:pPr eaLnBrk="1" hangingPunct="1"/>
            <a:r>
              <a:rPr lang="en-US" dirty="0" smtClean="0"/>
              <a:t>University of </a:t>
            </a:r>
          </a:p>
          <a:p>
            <a:pPr eaLnBrk="1" hangingPunct="1"/>
            <a:r>
              <a:rPr lang="en-US" dirty="0" smtClean="0"/>
              <a:t>New Hampshire</a:t>
            </a:r>
            <a:endParaRPr lang="en-US" dirty="0"/>
          </a:p>
        </p:txBody>
      </p:sp>
      <p:pic>
        <p:nvPicPr>
          <p:cNvPr id="1026" name="Picture 2"/>
          <p:cNvPicPr>
            <a:picLocks noChangeAspect="1" noChangeArrowheads="1"/>
          </p:cNvPicPr>
          <p:nvPr/>
        </p:nvPicPr>
        <p:blipFill rotWithShape="1">
          <a:blip r:embed="rId18" cstate="print">
            <a:extLst>
              <a:ext uri="{28A0092B-C50C-407E-A947-70E740481C1C}">
                <a14:useLocalDpi xmlns:a14="http://schemas.microsoft.com/office/drawing/2010/main" xmlns="" val="0"/>
              </a:ext>
            </a:extLst>
          </a:blip>
          <a:srcRect l="15843" t="12784" r="18290" b="12149"/>
          <a:stretch/>
        </p:blipFill>
        <p:spPr bwMode="auto">
          <a:xfrm>
            <a:off x="5562600" y="3798649"/>
            <a:ext cx="710547" cy="8097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advTm="1275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characterization</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7658" t="28857" r="7276" b="27680"/>
          <a:stretch/>
        </p:blipFill>
        <p:spPr bwMode="auto">
          <a:xfrm>
            <a:off x="609600" y="914400"/>
            <a:ext cx="6570256" cy="2514600"/>
          </a:xfrm>
          <a:prstGeom prst="rect">
            <a:avLst/>
          </a:prstGeom>
          <a:noFill/>
          <a:ln>
            <a:noFill/>
          </a:ln>
          <a:extLst>
            <a:ext uri="{53640926-AAD7-44D8-BBD7-CCE9431645EC}">
              <a14:shadowObscured xmlns:a14="http://schemas.microsoft.com/office/drawing/2010/main" xmlns=""/>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t="-2737" b="17588"/>
          <a:stretch/>
        </p:blipFill>
        <p:spPr bwMode="auto">
          <a:xfrm>
            <a:off x="2396600" y="4259283"/>
            <a:ext cx="6366400" cy="2370117"/>
          </a:xfrm>
          <a:prstGeom prst="rect">
            <a:avLst/>
          </a:prstGeom>
          <a:solidFill>
            <a:schemeClr val="tx1"/>
          </a:solidFill>
        </p:spPr>
      </p:pic>
      <p:sp>
        <p:nvSpPr>
          <p:cNvPr id="9" name="TextBox 8"/>
          <p:cNvSpPr txBox="1"/>
          <p:nvPr/>
        </p:nvSpPr>
        <p:spPr>
          <a:xfrm>
            <a:off x="2396601" y="3581400"/>
            <a:ext cx="3013600" cy="646331"/>
          </a:xfrm>
          <a:prstGeom prst="rect">
            <a:avLst/>
          </a:prstGeom>
          <a:noFill/>
        </p:spPr>
        <p:txBody>
          <a:bodyPr wrap="square" rtlCol="0">
            <a:spAutoFit/>
          </a:bodyPr>
          <a:lstStyle/>
          <a:p>
            <a:pPr algn="ctr"/>
            <a:r>
              <a:rPr lang="en-US" i="0" dirty="0" smtClean="0"/>
              <a:t>Taxa with positive response to warmer winters</a:t>
            </a:r>
            <a:endParaRPr lang="en-US" i="0" dirty="0"/>
          </a:p>
        </p:txBody>
      </p:sp>
      <p:sp>
        <p:nvSpPr>
          <p:cNvPr id="10" name="TextBox 9"/>
          <p:cNvSpPr txBox="1"/>
          <p:nvPr/>
        </p:nvSpPr>
        <p:spPr>
          <a:xfrm>
            <a:off x="5597000" y="3581400"/>
            <a:ext cx="3166000" cy="646331"/>
          </a:xfrm>
          <a:prstGeom prst="rect">
            <a:avLst/>
          </a:prstGeom>
          <a:noFill/>
        </p:spPr>
        <p:txBody>
          <a:bodyPr wrap="square" rtlCol="0">
            <a:spAutoFit/>
          </a:bodyPr>
          <a:lstStyle/>
          <a:p>
            <a:pPr algn="ctr"/>
            <a:r>
              <a:rPr lang="en-US" i="0" dirty="0" smtClean="0"/>
              <a:t>Taxa with negative response to warmer winters</a:t>
            </a:r>
            <a:endParaRPr lang="en-US" i="0" dirty="0"/>
          </a:p>
        </p:txBody>
      </p:sp>
      <p:sp>
        <p:nvSpPr>
          <p:cNvPr id="3" name="TextBox 2"/>
          <p:cNvSpPr txBox="1"/>
          <p:nvPr/>
        </p:nvSpPr>
        <p:spPr>
          <a:xfrm>
            <a:off x="398524" y="4602540"/>
            <a:ext cx="8364476" cy="1569660"/>
          </a:xfrm>
          <a:prstGeom prst="rect">
            <a:avLst/>
          </a:prstGeom>
          <a:noFill/>
        </p:spPr>
        <p:txBody>
          <a:bodyPr wrap="square" rtlCol="0">
            <a:spAutoFit/>
          </a:bodyPr>
          <a:lstStyle/>
          <a:p>
            <a:r>
              <a:rPr lang="en-US" sz="2400" i="0" dirty="0" smtClean="0"/>
              <a:t>Interannual variability – taxon specific</a:t>
            </a:r>
          </a:p>
          <a:p>
            <a:endParaRPr lang="en-US" sz="2400" i="0" dirty="0"/>
          </a:p>
          <a:p>
            <a:r>
              <a:rPr lang="en-US" sz="2400" i="0" dirty="0" smtClean="0"/>
              <a:t>Seasonally adjusted </a:t>
            </a:r>
          </a:p>
          <a:p>
            <a:r>
              <a:rPr lang="en-US" sz="2400" i="0" dirty="0"/>
              <a:t>	</a:t>
            </a:r>
            <a:r>
              <a:rPr lang="en-US" sz="2400" i="0" dirty="0" smtClean="0"/>
              <a:t>Biomass anomalies  </a:t>
            </a:r>
            <a:r>
              <a:rPr lang="en-US" sz="2400" i="0" dirty="0" err="1" smtClean="0"/>
              <a:t>vs</a:t>
            </a:r>
            <a:r>
              <a:rPr lang="en-US" sz="2400" i="0" dirty="0" smtClean="0"/>
              <a:t> Temperature anomalies</a:t>
            </a:r>
            <a:endParaRPr lang="en-US" sz="2400" i="0" dirty="0"/>
          </a:p>
        </p:txBody>
      </p:sp>
      <p:sp>
        <p:nvSpPr>
          <p:cNvPr id="4" name="TextBox 3"/>
          <p:cNvSpPr txBox="1"/>
          <p:nvPr/>
        </p:nvSpPr>
        <p:spPr>
          <a:xfrm>
            <a:off x="545123" y="3373127"/>
            <a:ext cx="2428870" cy="461665"/>
          </a:xfrm>
          <a:prstGeom prst="rect">
            <a:avLst/>
          </a:prstGeom>
          <a:noFill/>
        </p:spPr>
        <p:txBody>
          <a:bodyPr wrap="none" rtlCol="0">
            <a:spAutoFit/>
          </a:bodyPr>
          <a:lstStyle/>
          <a:p>
            <a:r>
              <a:rPr lang="en-US" sz="2400" i="0" dirty="0" err="1" smtClean="0">
                <a:solidFill>
                  <a:schemeClr val="tx2"/>
                </a:solidFill>
              </a:rPr>
              <a:t>Cyanobacterium</a:t>
            </a:r>
            <a:endParaRPr lang="en-US" sz="2400" i="0" dirty="0">
              <a:solidFill>
                <a:schemeClr val="tx2"/>
              </a:solidFill>
            </a:endParaRPr>
          </a:p>
        </p:txBody>
      </p:sp>
      <p:sp>
        <p:nvSpPr>
          <p:cNvPr id="11" name="TextBox 10"/>
          <p:cNvSpPr txBox="1"/>
          <p:nvPr/>
        </p:nvSpPr>
        <p:spPr>
          <a:xfrm>
            <a:off x="4572000" y="3376246"/>
            <a:ext cx="1314784" cy="461665"/>
          </a:xfrm>
          <a:prstGeom prst="rect">
            <a:avLst/>
          </a:prstGeom>
          <a:noFill/>
        </p:spPr>
        <p:txBody>
          <a:bodyPr wrap="none" rtlCol="0">
            <a:spAutoFit/>
          </a:bodyPr>
          <a:lstStyle/>
          <a:p>
            <a:r>
              <a:rPr lang="en-US" sz="2400" i="0" dirty="0" smtClean="0">
                <a:solidFill>
                  <a:schemeClr val="tx2"/>
                </a:solidFill>
              </a:rPr>
              <a:t>Diatoms</a:t>
            </a:r>
            <a:endParaRPr lang="en-US" sz="2400" i="0" dirty="0">
              <a:solidFill>
                <a:schemeClr val="tx2"/>
              </a:solidFill>
            </a:endParaRPr>
          </a:p>
        </p:txBody>
      </p:sp>
    </p:spTree>
    <p:extLst>
      <p:ext uri="{BB962C8B-B14F-4D97-AF65-F5344CB8AC3E}">
        <p14:creationId xmlns:p14="http://schemas.microsoft.com/office/powerpoint/2010/main" xmlns="" val="74908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P spid="4"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Ecosystem characterization</a:t>
            </a:r>
          </a:p>
        </p:txBody>
      </p:sp>
      <p:sp>
        <p:nvSpPr>
          <p:cNvPr id="4" name="Content Placeholder 2"/>
          <p:cNvSpPr>
            <a:spLocks noGrp="1"/>
          </p:cNvSpPr>
          <p:nvPr>
            <p:ph idx="1"/>
          </p:nvPr>
        </p:nvSpPr>
        <p:spPr>
          <a:xfrm>
            <a:off x="228600" y="5486400"/>
            <a:ext cx="8229600" cy="1371600"/>
          </a:xfrm>
        </p:spPr>
        <p:txBody>
          <a:bodyPr/>
          <a:lstStyle/>
          <a:p>
            <a:pPr marL="0" indent="0">
              <a:buNone/>
            </a:pPr>
            <a:r>
              <a:rPr lang="en-US" dirty="0" smtClean="0"/>
              <a:t>	Local detail	</a:t>
            </a:r>
          </a:p>
          <a:p>
            <a:pPr marL="0" indent="0">
              <a:buNone/>
            </a:pPr>
            <a:r>
              <a:rPr lang="en-US" dirty="0">
                <a:sym typeface="Wingdings" pitchFamily="2" charset="2"/>
              </a:rPr>
              <a:t>	</a:t>
            </a:r>
            <a:r>
              <a:rPr lang="en-US" dirty="0" smtClean="0">
                <a:sym typeface="Wingdings" pitchFamily="2" charset="2"/>
              </a:rPr>
              <a:t>	 </a:t>
            </a:r>
            <a:r>
              <a:rPr lang="en-US" dirty="0" smtClean="0"/>
              <a:t>Trends </a:t>
            </a:r>
            <a:r>
              <a:rPr lang="en-US" dirty="0"/>
              <a:t>and patterns of change</a:t>
            </a:r>
            <a:endParaRPr lang="en-US" dirty="0" smtClean="0"/>
          </a:p>
          <a:p>
            <a:pPr marL="0" indent="0">
              <a:buNone/>
            </a:pPr>
            <a:r>
              <a:rPr lang="en-US" dirty="0" smtClean="0"/>
              <a:t> 				</a:t>
            </a:r>
            <a:r>
              <a:rPr lang="en-US" dirty="0" smtClean="0">
                <a:sym typeface="Wingdings" pitchFamily="2" charset="2"/>
              </a:rPr>
              <a:t> </a:t>
            </a:r>
            <a:r>
              <a:rPr lang="en-US" dirty="0" smtClean="0"/>
              <a:t>Regional </a:t>
            </a:r>
            <a:r>
              <a:rPr lang="en-US" dirty="0"/>
              <a:t>to basin </a:t>
            </a:r>
            <a:r>
              <a:rPr lang="en-US" dirty="0" smtClean="0"/>
              <a:t>scales</a:t>
            </a:r>
            <a:endParaRPr lang="en-US"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736" r="6154" b="9538"/>
          <a:stretch/>
        </p:blipFill>
        <p:spPr bwMode="auto">
          <a:xfrm>
            <a:off x="533400" y="3325017"/>
            <a:ext cx="7560564" cy="2085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076" r="5898" b="9076"/>
          <a:stretch/>
        </p:blipFill>
        <p:spPr bwMode="auto">
          <a:xfrm>
            <a:off x="533400" y="1333177"/>
            <a:ext cx="7553472" cy="2095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000130" y="838200"/>
            <a:ext cx="6914072" cy="461665"/>
          </a:xfrm>
          <a:prstGeom prst="rect">
            <a:avLst/>
          </a:prstGeom>
          <a:noFill/>
        </p:spPr>
        <p:txBody>
          <a:bodyPr wrap="none" rtlCol="0">
            <a:spAutoFit/>
          </a:bodyPr>
          <a:lstStyle/>
          <a:p>
            <a:r>
              <a:rPr lang="en-US" sz="2400" i="0" dirty="0" smtClean="0">
                <a:solidFill>
                  <a:schemeClr val="tx2"/>
                </a:solidFill>
              </a:rPr>
              <a:t>Decadal increase in </a:t>
            </a:r>
            <a:r>
              <a:rPr lang="en-US" sz="2400" i="0" dirty="0" err="1" smtClean="0">
                <a:solidFill>
                  <a:schemeClr val="tx2"/>
                </a:solidFill>
              </a:rPr>
              <a:t>pico</a:t>
            </a:r>
            <a:r>
              <a:rPr lang="en-US" sz="2400" i="0" dirty="0" smtClean="0">
                <a:solidFill>
                  <a:schemeClr val="tx2"/>
                </a:solidFill>
              </a:rPr>
              <a:t>-cyanobacteria at MVCO</a:t>
            </a:r>
            <a:endParaRPr lang="en-US" sz="2400" i="0" dirty="0">
              <a:solidFill>
                <a:schemeClr val="tx2"/>
              </a:solidFill>
            </a:endParaRPr>
          </a:p>
        </p:txBody>
      </p:sp>
    </p:spTree>
    <p:extLst>
      <p:ext uri="{BB962C8B-B14F-4D97-AF65-F5344CB8AC3E}">
        <p14:creationId xmlns:p14="http://schemas.microsoft.com/office/powerpoint/2010/main" xmlns="" val="1211085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a:t>
            </a:r>
            <a:r>
              <a:rPr lang="en-US" dirty="0"/>
              <a:t>://ifcb-data.whoi.edu</a:t>
            </a:r>
            <a:r>
              <a:rPr lang="en-US" dirty="0" smtClean="0"/>
              <a:t>/</a:t>
            </a:r>
            <a:endParaRPr lang="en-US" dirty="0"/>
          </a:p>
        </p:txBody>
      </p:sp>
      <p:pic>
        <p:nvPicPr>
          <p:cNvPr id="4" name="Picture 3"/>
          <p:cNvPicPr>
            <a:picLocks noChangeAspect="1"/>
          </p:cNvPicPr>
          <p:nvPr/>
        </p:nvPicPr>
        <p:blipFill rotWithShape="1">
          <a:blip r:embed="rId3" cstate="print"/>
          <a:srcRect r="8975"/>
          <a:stretch/>
        </p:blipFill>
        <p:spPr bwMode="auto">
          <a:xfrm>
            <a:off x="1905000" y="1426979"/>
            <a:ext cx="7239000" cy="5964421"/>
          </a:xfrm>
          <a:prstGeom prst="rect">
            <a:avLst/>
          </a:prstGeom>
          <a:ln>
            <a:noFill/>
          </a:ln>
          <a:extLst>
            <a:ext uri="{53640926-AAD7-44D8-BBD7-CCE9431645EC}">
              <a14:shadowObscured xmlns:a14="http://schemas.microsoft.com/office/drawing/2010/main" xmlns=""/>
            </a:ext>
          </a:extLst>
        </p:spPr>
      </p:pic>
      <p:sp>
        <p:nvSpPr>
          <p:cNvPr id="5" name="TextBox 4"/>
          <p:cNvSpPr txBox="1"/>
          <p:nvPr/>
        </p:nvSpPr>
        <p:spPr>
          <a:xfrm>
            <a:off x="76200" y="1828800"/>
            <a:ext cx="1905000" cy="3139321"/>
          </a:xfrm>
          <a:prstGeom prst="rect">
            <a:avLst/>
          </a:prstGeom>
          <a:noFill/>
        </p:spPr>
        <p:txBody>
          <a:bodyPr wrap="square" rtlCol="0">
            <a:spAutoFit/>
          </a:bodyPr>
          <a:lstStyle/>
          <a:p>
            <a:pPr defTabSz="341313"/>
            <a:r>
              <a:rPr lang="en-US" i="0" dirty="0" smtClean="0"/>
              <a:t>Open data 	access</a:t>
            </a:r>
            <a:endParaRPr lang="en-US" i="0" dirty="0"/>
          </a:p>
          <a:p>
            <a:pPr>
              <a:tabLst>
                <a:tab pos="463550" algn="l"/>
              </a:tabLst>
            </a:pPr>
            <a:endParaRPr lang="en-US" i="0" dirty="0" smtClean="0"/>
          </a:p>
          <a:p>
            <a:pPr>
              <a:tabLst>
                <a:tab pos="344488" algn="l"/>
              </a:tabLst>
            </a:pPr>
            <a:r>
              <a:rPr lang="en-US" i="0" dirty="0" smtClean="0"/>
              <a:t>Standard 	formats</a:t>
            </a:r>
          </a:p>
          <a:p>
            <a:pPr>
              <a:tabLst>
                <a:tab pos="344488" algn="l"/>
              </a:tabLst>
            </a:pPr>
            <a:endParaRPr lang="en-US" i="0" dirty="0" smtClean="0"/>
          </a:p>
          <a:p>
            <a:pPr>
              <a:tabLst>
                <a:tab pos="344488" algn="l"/>
              </a:tabLst>
            </a:pPr>
            <a:r>
              <a:rPr lang="en-US" i="0" dirty="0" smtClean="0"/>
              <a:t>Processing 	pipelines </a:t>
            </a:r>
          </a:p>
          <a:p>
            <a:pPr>
              <a:tabLst>
                <a:tab pos="463550" algn="l"/>
              </a:tabLst>
            </a:pPr>
            <a:endParaRPr lang="en-US" i="0" dirty="0"/>
          </a:p>
          <a:p>
            <a:pPr>
              <a:tabLst>
                <a:tab pos="344488" algn="l"/>
              </a:tabLst>
            </a:pPr>
            <a:r>
              <a:rPr lang="en-US" i="0" dirty="0" smtClean="0"/>
              <a:t>End-to-end 	provenance</a:t>
            </a:r>
            <a:endParaRPr lang="en-US" i="0" dirty="0"/>
          </a:p>
        </p:txBody>
      </p:sp>
    </p:spTree>
    <p:extLst>
      <p:ext uri="{BB962C8B-B14F-4D97-AF65-F5344CB8AC3E}">
        <p14:creationId xmlns:p14="http://schemas.microsoft.com/office/powerpoint/2010/main" xmlns="" val="4080868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sp>
        <p:nvSpPr>
          <p:cNvPr id="6" name="Rectangle 3"/>
          <p:cNvSpPr txBox="1">
            <a:spLocks noChangeArrowheads="1"/>
          </p:cNvSpPr>
          <p:nvPr/>
        </p:nvSpPr>
        <p:spPr bwMode="auto">
          <a:xfrm>
            <a:off x="217488" y="1143000"/>
            <a:ext cx="89154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SzPct val="100000"/>
            </a:pPr>
            <a:r>
              <a:rPr lang="en-US" sz="2200" b="1" i="0" dirty="0">
                <a:solidFill>
                  <a:srgbClr val="FFFF00"/>
                </a:solidFill>
                <a:ea typeface="ＭＳ Ｐゴシック" charset="-128"/>
              </a:rPr>
              <a:t>Goal: </a:t>
            </a:r>
            <a:r>
              <a:rPr lang="en-US" sz="2000" i="0" dirty="0">
                <a:ea typeface="ＭＳ Ｐゴシック" charset="-128"/>
              </a:rPr>
              <a:t>Use unique time series to evaluate algorithms that extend MODIS ocean color data beyond chlorophyll to functional </a:t>
            </a:r>
            <a:r>
              <a:rPr lang="en-US" sz="2000" i="0" dirty="0" smtClean="0">
                <a:ea typeface="ＭＳ Ｐゴシック" charset="-128"/>
              </a:rPr>
              <a:t>type or </a:t>
            </a:r>
            <a:r>
              <a:rPr lang="en-US" sz="2000" i="0" dirty="0">
                <a:ea typeface="ＭＳ Ｐゴシック" charset="-128"/>
              </a:rPr>
              <a:t>size-class-dependent phytoplankton retrievals</a:t>
            </a:r>
            <a:endParaRPr lang="en-US" sz="3200" i="0" dirty="0">
              <a:ea typeface="ＭＳ Ｐゴシック" charset="-128"/>
            </a:endParaRPr>
          </a:p>
          <a:p>
            <a:pPr>
              <a:spcBef>
                <a:spcPct val="20000"/>
              </a:spcBef>
              <a:buSzPct val="100000"/>
            </a:pPr>
            <a:r>
              <a:rPr lang="en-US" sz="2200" b="1" i="0" dirty="0">
                <a:solidFill>
                  <a:srgbClr val="FFFF00"/>
                </a:solidFill>
                <a:ea typeface="ＭＳ Ｐゴシック" charset="-128"/>
              </a:rPr>
              <a:t>Approach: </a:t>
            </a:r>
            <a:r>
              <a:rPr lang="en-US" sz="2000" i="0" dirty="0">
                <a:ea typeface="ＭＳ Ｐゴシック" charset="-128"/>
              </a:rPr>
              <a:t>End-to-end time series observations, with step-by-step algorithm evaluation and error analysis</a:t>
            </a:r>
          </a:p>
          <a:p>
            <a:pPr>
              <a:spcBef>
                <a:spcPct val="20000"/>
              </a:spcBef>
              <a:buSzPct val="100000"/>
            </a:pPr>
            <a:r>
              <a:rPr lang="en-US" sz="2000" i="0" dirty="0">
                <a:solidFill>
                  <a:srgbClr val="3333CC"/>
                </a:solidFill>
                <a:ea typeface="ＭＳ Ｐゴシック" charset="-128"/>
              </a:rPr>
              <a:t>	</a:t>
            </a:r>
            <a:r>
              <a:rPr lang="en-US" sz="2000" i="0" dirty="0">
                <a:solidFill>
                  <a:srgbClr val="99CCFF"/>
                </a:solidFill>
                <a:ea typeface="ＭＳ Ｐゴシック" charset="-128"/>
              </a:rPr>
              <a:t>single cells </a:t>
            </a:r>
            <a:r>
              <a:rPr lang="en-US" sz="2000" i="0" dirty="0">
                <a:solidFill>
                  <a:srgbClr val="99CCFF"/>
                </a:solidFill>
                <a:ea typeface="ＭＳ Ｐゴシック" charset="-128"/>
                <a:sym typeface="Wingdings" pitchFamily="2" charset="2"/>
              </a:rPr>
              <a:t> phytoplankton community  bulk water optical properties  sea surface optical properties (air and water)  MODIS optical properties</a:t>
            </a:r>
            <a:endParaRPr lang="en-US" sz="2000" i="0" dirty="0">
              <a:solidFill>
                <a:srgbClr val="99CCFF"/>
              </a:solidFill>
              <a:ea typeface="ＭＳ Ｐゴシック" charset="-128"/>
            </a:endParaRPr>
          </a:p>
        </p:txBody>
      </p:sp>
      <p:pic>
        <p:nvPicPr>
          <p:cNvPr id="7" name="Picture 20" descr="asit_weather_tower"/>
          <p:cNvPicPr>
            <a:picLocks noChangeArrowheads="1"/>
          </p:cNvPicPr>
          <p:nvPr/>
        </p:nvPicPr>
        <p:blipFill>
          <a:blip r:embed="rId3" cstate="print">
            <a:extLst>
              <a:ext uri="{28A0092B-C50C-407E-A947-70E740481C1C}">
                <a14:useLocalDpi xmlns:a14="http://schemas.microsoft.com/office/drawing/2010/main" xmlns="" val="0"/>
              </a:ext>
            </a:extLst>
          </a:blip>
          <a:srcRect r="22000" b="18645"/>
          <a:stretch>
            <a:fillRect/>
          </a:stretch>
        </p:blipFill>
        <p:spPr bwMode="auto">
          <a:xfrm>
            <a:off x="490538" y="4530725"/>
            <a:ext cx="1219200" cy="1676400"/>
          </a:xfrm>
          <a:prstGeom prst="rect">
            <a:avLst/>
          </a:prstGeom>
          <a:noFill/>
          <a:ln w="38100">
            <a:solidFill>
              <a:srgbClr val="3333CC"/>
            </a:solidFill>
            <a:miter lim="800000"/>
            <a:headEnd/>
            <a:tailEnd/>
          </a:ln>
          <a:extLst>
            <a:ext uri="{909E8E84-426E-40DD-AFC4-6F175D3DCCD1}">
              <a14:hiddenFill xmlns:a14="http://schemas.microsoft.com/office/drawing/2010/main" xmlns="">
                <a:solidFill>
                  <a:srgbClr val="FFFFFF"/>
                </a:solidFill>
              </a14:hiddenFill>
            </a:ext>
          </a:extLst>
        </p:spPr>
      </p:pic>
      <p:pic>
        <p:nvPicPr>
          <p:cNvPr id="8" name="Picture 17" descr="venice2_ce318_closeup"/>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29225" y="4718050"/>
            <a:ext cx="1143000" cy="1524000"/>
          </a:xfrm>
          <a:prstGeom prst="rect">
            <a:avLst/>
          </a:prstGeom>
          <a:noFill/>
          <a:ln w="38100">
            <a:solidFill>
              <a:srgbClr val="3333CC"/>
            </a:solidFill>
            <a:miter lim="800000"/>
            <a:headEnd/>
            <a:tailEnd/>
          </a:ln>
          <a:extLst>
            <a:ext uri="{909E8E84-426E-40DD-AFC4-6F175D3DCCD1}">
              <a14:hiddenFill xmlns:a14="http://schemas.microsoft.com/office/drawing/2010/main" xmlns="">
                <a:solidFill>
                  <a:srgbClr val="FFFFFF"/>
                </a:solidFill>
              </a14:hiddenFill>
            </a:ext>
          </a:extLst>
        </p:spPr>
      </p:pic>
      <p:sp>
        <p:nvSpPr>
          <p:cNvPr id="10" name="Text Box 8"/>
          <p:cNvSpPr txBox="1">
            <a:spLocks noChangeArrowheads="1"/>
          </p:cNvSpPr>
          <p:nvPr/>
        </p:nvSpPr>
        <p:spPr bwMode="auto">
          <a:xfrm>
            <a:off x="-42863" y="3844925"/>
            <a:ext cx="2378076"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0" dirty="0"/>
              <a:t>Martha’s Vineyard Coastal Observatory</a:t>
            </a:r>
          </a:p>
        </p:txBody>
      </p:sp>
      <p:sp>
        <p:nvSpPr>
          <p:cNvPr id="11" name="Text Box 10"/>
          <p:cNvSpPr txBox="1">
            <a:spLocks noChangeArrowheads="1"/>
          </p:cNvSpPr>
          <p:nvPr/>
        </p:nvSpPr>
        <p:spPr bwMode="auto">
          <a:xfrm>
            <a:off x="4857750" y="3956050"/>
            <a:ext cx="17716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0" dirty="0"/>
              <a:t>Tower mounted</a:t>
            </a:r>
          </a:p>
          <a:p>
            <a:pPr algn="ctr" eaLnBrk="1" hangingPunct="1"/>
            <a:r>
              <a:rPr lang="en-US" i="0" dirty="0"/>
              <a:t>AERONET-OC</a:t>
            </a:r>
          </a:p>
        </p:txBody>
      </p:sp>
      <p:pic>
        <p:nvPicPr>
          <p:cNvPr id="12" name="Picture 7" descr="seawifs_mvcrop"/>
          <p:cNvPicPr>
            <a:picLocks noChangeAspect="1" noChangeArrowheads="1"/>
          </p:cNvPicPr>
          <p:nvPr/>
        </p:nvPicPr>
        <p:blipFill>
          <a:blip r:embed="rId5" cstate="print">
            <a:extLst>
              <a:ext uri="{28A0092B-C50C-407E-A947-70E740481C1C}">
                <a14:useLocalDpi xmlns:a14="http://schemas.microsoft.com/office/drawing/2010/main" xmlns="" val="0"/>
              </a:ext>
            </a:extLst>
          </a:blip>
          <a:srcRect b="9056"/>
          <a:stretch>
            <a:fillRect/>
          </a:stretch>
        </p:blipFill>
        <p:spPr bwMode="auto">
          <a:xfrm>
            <a:off x="6940550" y="4198938"/>
            <a:ext cx="1836738" cy="1844675"/>
          </a:xfrm>
          <a:prstGeom prst="rect">
            <a:avLst/>
          </a:prstGeom>
          <a:noFill/>
          <a:ln w="38100">
            <a:solidFill>
              <a:srgbClr val="3333CC"/>
            </a:solidFill>
            <a:miter lim="800000"/>
            <a:headEnd/>
            <a:tailEnd/>
          </a:ln>
          <a:extLst>
            <a:ext uri="{909E8E84-426E-40DD-AFC4-6F175D3DCCD1}">
              <a14:hiddenFill xmlns:a14="http://schemas.microsoft.com/office/drawing/2010/main" xmlns="">
                <a:solidFill>
                  <a:srgbClr val="FFFFFF"/>
                </a:solidFill>
              </a14:hiddenFill>
            </a:ext>
          </a:extLst>
        </p:spPr>
      </p:pic>
      <p:sp>
        <p:nvSpPr>
          <p:cNvPr id="13" name="Text Box 12"/>
          <p:cNvSpPr txBox="1">
            <a:spLocks noChangeArrowheads="1"/>
          </p:cNvSpPr>
          <p:nvPr/>
        </p:nvSpPr>
        <p:spPr bwMode="auto">
          <a:xfrm>
            <a:off x="6965950" y="6103938"/>
            <a:ext cx="1873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0" dirty="0"/>
              <a:t>MODIS products</a:t>
            </a:r>
          </a:p>
        </p:txBody>
      </p:sp>
      <p:sp>
        <p:nvSpPr>
          <p:cNvPr id="21" name="Line 21"/>
          <p:cNvSpPr>
            <a:spLocks noChangeShapeType="1"/>
          </p:cNvSpPr>
          <p:nvPr/>
        </p:nvSpPr>
        <p:spPr bwMode="auto">
          <a:xfrm>
            <a:off x="2400300" y="3810000"/>
            <a:ext cx="43434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3" name="Group 2"/>
          <p:cNvGrpSpPr/>
          <p:nvPr/>
        </p:nvGrpSpPr>
        <p:grpSpPr>
          <a:xfrm>
            <a:off x="2393950" y="4162425"/>
            <a:ext cx="2408238" cy="2390775"/>
            <a:chOff x="2393950" y="4162425"/>
            <a:chExt cx="2408238" cy="2390775"/>
          </a:xfrm>
        </p:grpSpPr>
        <p:pic>
          <p:nvPicPr>
            <p:cNvPr id="5" name="Picture 8" descr="C:\work\IFCB\ifcb_data_MVCO_jun06\train_19Apr11\Pyramimonas\IFCB1_2006_272_003012_1199.tif"/>
            <p:cNvPicPr>
              <a:picLocks noChangeAspect="1" noChangeArrowheads="1"/>
            </p:cNvPicPr>
            <p:nvPr/>
          </p:nvPicPr>
          <p:blipFill>
            <a:blip r:embed="rId6" cstate="print">
              <a:extLst>
                <a:ext uri="{28A0092B-C50C-407E-A947-70E740481C1C}">
                  <a14:useLocalDpi xmlns:a14="http://schemas.microsoft.com/office/drawing/2010/main" xmlns="" val="0"/>
                </a:ext>
              </a:extLst>
            </a:blip>
            <a:srcRect l="13145"/>
            <a:stretch>
              <a:fillRect/>
            </a:stretch>
          </p:blipFill>
          <p:spPr bwMode="auto">
            <a:xfrm>
              <a:off x="4214813" y="5208588"/>
              <a:ext cx="5873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P3230497"/>
            <p:cNvPicPr>
              <a:picLocks noChangeAspect="1" noChangeArrowheads="1"/>
            </p:cNvPicPr>
            <p:nvPr/>
          </p:nvPicPr>
          <p:blipFill>
            <a:blip r:embed="rId7" cstate="print">
              <a:extLst>
                <a:ext uri="{28A0092B-C50C-407E-A947-70E740481C1C}">
                  <a14:useLocalDpi xmlns:a14="http://schemas.microsoft.com/office/drawing/2010/main" xmlns="" val="0"/>
                </a:ext>
              </a:extLst>
            </a:blip>
            <a:srcRect l="36343" t="32314" r="30685" b="27856"/>
            <a:stretch>
              <a:fillRect/>
            </a:stretch>
          </p:blipFill>
          <p:spPr bwMode="auto">
            <a:xfrm>
              <a:off x="2430463" y="4162425"/>
              <a:ext cx="1077912" cy="1749425"/>
            </a:xfrm>
            <a:prstGeom prst="rect">
              <a:avLst/>
            </a:prstGeom>
            <a:noFill/>
            <a:ln w="38100">
              <a:solidFill>
                <a:srgbClr val="3333CC"/>
              </a:solidFill>
              <a:miter lim="800000"/>
              <a:headEnd/>
              <a:tailEnd/>
            </a:ln>
            <a:extLst>
              <a:ext uri="{909E8E84-426E-40DD-AFC4-6F175D3DCCD1}">
                <a14:hiddenFill xmlns:a14="http://schemas.microsoft.com/office/drawing/2010/main" xmlns="">
                  <a:solidFill>
                    <a:srgbClr val="FFFFFF"/>
                  </a:solidFill>
                </a14:hiddenFill>
              </a:ext>
            </a:extLst>
          </p:spPr>
        </p:pic>
        <p:pic>
          <p:nvPicPr>
            <p:cNvPr id="14" name="Picture 13" descr="IFCB1_2009_206_000452_464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68700" y="4572000"/>
              <a:ext cx="968375" cy="19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IFCB1_2010_060_221135_5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568700" y="4803775"/>
              <a:ext cx="12319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IFCB1_2008_319_005351_1968"/>
            <p:cNvPicPr>
              <a:picLocks noChangeAspect="1" noChangeArrowheads="1"/>
            </p:cNvPicPr>
            <p:nvPr/>
          </p:nvPicPr>
          <p:blipFill>
            <a:blip r:embed="rId10" cstate="print">
              <a:extLst>
                <a:ext uri="{28A0092B-C50C-407E-A947-70E740481C1C}">
                  <a14:useLocalDpi xmlns:a14="http://schemas.microsoft.com/office/drawing/2010/main" xmlns="" val="0"/>
                </a:ext>
              </a:extLst>
            </a:blip>
            <a:srcRect l="5341" r="-3682"/>
            <a:stretch>
              <a:fillRect/>
            </a:stretch>
          </p:blipFill>
          <p:spPr bwMode="auto">
            <a:xfrm>
              <a:off x="3575050" y="5059363"/>
              <a:ext cx="64135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IFCB1_2007_087_212908_26"/>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568700" y="4322763"/>
              <a:ext cx="776288" cy="20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IFCB1_2008_085_032414_1513"/>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238625" y="5043488"/>
              <a:ext cx="546100" cy="14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IFCB1_2010_141_170349_5508"/>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376738" y="4329113"/>
              <a:ext cx="333375" cy="19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IFCB1_2008_347_180137_962"/>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568700" y="5530850"/>
              <a:ext cx="102552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 Box 9"/>
            <p:cNvSpPr txBox="1">
              <a:spLocks noChangeArrowheads="1"/>
            </p:cNvSpPr>
            <p:nvPr/>
          </p:nvSpPr>
          <p:spPr bwMode="auto">
            <a:xfrm>
              <a:off x="2393950" y="5911850"/>
              <a:ext cx="23939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0" dirty="0"/>
                <a:t>Submersible Imaging </a:t>
              </a:r>
            </a:p>
            <a:p>
              <a:pPr algn="ctr" eaLnBrk="1" hangingPunct="1"/>
              <a:r>
                <a:rPr lang="en-US" i="0" dirty="0"/>
                <a:t>Flow </a:t>
              </a:r>
              <a:r>
                <a:rPr lang="en-US" i="0" dirty="0" err="1"/>
                <a:t>Cytometry</a:t>
              </a:r>
              <a:endParaRPr lang="en-US" i="0" dirty="0"/>
            </a:p>
          </p:txBody>
        </p:sp>
      </p:grpSp>
    </p:spTree>
    <p:extLst>
      <p:ext uri="{BB962C8B-B14F-4D97-AF65-F5344CB8AC3E}">
        <p14:creationId xmlns:p14="http://schemas.microsoft.com/office/powerpoint/2010/main" xmlns="" val="542831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pPr marL="0" indent="0">
              <a:buNone/>
            </a:pPr>
            <a:r>
              <a:rPr lang="en-US" sz="2800" dirty="0"/>
              <a:t>P</a:t>
            </a:r>
            <a:r>
              <a:rPr lang="en-US" sz="2800" dirty="0" smtClean="0"/>
              <a:t>hytoplankton Observations</a:t>
            </a:r>
          </a:p>
          <a:p>
            <a:pPr marL="457200" lvl="1" indent="0">
              <a:buNone/>
            </a:pPr>
            <a:r>
              <a:rPr lang="en-US" sz="2400" dirty="0" smtClean="0">
                <a:solidFill>
                  <a:schemeClr val="tx1">
                    <a:lumMod val="85000"/>
                  </a:schemeClr>
                </a:solidFill>
              </a:rPr>
              <a:t>Single cells to communities</a:t>
            </a:r>
          </a:p>
          <a:p>
            <a:pPr marL="457200" lvl="1" indent="0">
              <a:buNone/>
            </a:pPr>
            <a:r>
              <a:rPr lang="en-US" sz="2400" dirty="0" smtClean="0">
                <a:solidFill>
                  <a:schemeClr val="tx1">
                    <a:lumMod val="85000"/>
                  </a:schemeClr>
                </a:solidFill>
              </a:rPr>
              <a:t>Biomass, size- and taxon-resolved</a:t>
            </a:r>
          </a:p>
          <a:p>
            <a:pPr marL="457200" lvl="1" indent="0">
              <a:buNone/>
            </a:pPr>
            <a:endParaRPr lang="en-US" sz="2400" dirty="0" smtClean="0"/>
          </a:p>
          <a:p>
            <a:pPr marL="0" indent="0">
              <a:buNone/>
            </a:pPr>
            <a:r>
              <a:rPr lang="en-US" sz="2800" dirty="0"/>
              <a:t>Phytoplankton A</a:t>
            </a:r>
            <a:r>
              <a:rPr lang="en-US" sz="2800" dirty="0" smtClean="0"/>
              <a:t>lgorithms</a:t>
            </a:r>
            <a:endParaRPr lang="en-US" sz="2800" dirty="0"/>
          </a:p>
          <a:p>
            <a:pPr marL="457200" lvl="1" indent="0">
              <a:buNone/>
            </a:pPr>
            <a:r>
              <a:rPr lang="en-US" sz="2400" dirty="0" smtClean="0">
                <a:solidFill>
                  <a:schemeClr val="tx1">
                    <a:lumMod val="85000"/>
                  </a:schemeClr>
                </a:solidFill>
              </a:rPr>
              <a:t>Absorption spectral shape </a:t>
            </a:r>
            <a:r>
              <a:rPr lang="en-US" sz="2400" dirty="0" smtClean="0">
                <a:solidFill>
                  <a:schemeClr val="tx1">
                    <a:lumMod val="85000"/>
                  </a:schemeClr>
                </a:solidFill>
                <a:sym typeface="Wingdings" pitchFamily="2" charset="2"/>
              </a:rPr>
              <a:t> size structure</a:t>
            </a:r>
          </a:p>
          <a:p>
            <a:pPr marL="457200" lvl="1" indent="0">
              <a:buNone/>
            </a:pPr>
            <a:endParaRPr lang="en-US" sz="1200" dirty="0" smtClean="0">
              <a:solidFill>
                <a:schemeClr val="tx1">
                  <a:lumMod val="85000"/>
                </a:schemeClr>
              </a:solidFill>
              <a:sym typeface="Wingdings" pitchFamily="2" charset="2"/>
            </a:endParaRPr>
          </a:p>
          <a:p>
            <a:pPr marL="457200" lvl="1" indent="0">
              <a:buNone/>
            </a:pPr>
            <a:r>
              <a:rPr lang="en-US" sz="2400" dirty="0" smtClean="0">
                <a:solidFill>
                  <a:schemeClr val="tx1">
                    <a:lumMod val="85000"/>
                  </a:schemeClr>
                </a:solidFill>
                <a:sym typeface="Wingdings" pitchFamily="2" charset="2"/>
              </a:rPr>
              <a:t>Diagnostic pigments  size structure</a:t>
            </a:r>
          </a:p>
          <a:p>
            <a:pPr marL="457200" lvl="1" indent="0">
              <a:buNone/>
            </a:pPr>
            <a:endParaRPr lang="en-US" sz="1200" b="1" dirty="0" smtClean="0">
              <a:sym typeface="Wingdings" pitchFamily="2" charset="2"/>
            </a:endParaRPr>
          </a:p>
          <a:p>
            <a:pPr marL="457200" lvl="1" indent="0">
              <a:buNone/>
            </a:pPr>
            <a:r>
              <a:rPr lang="en-US" sz="2400" b="1" dirty="0" smtClean="0">
                <a:sym typeface="Wingdings" pitchFamily="2" charset="2"/>
              </a:rPr>
              <a:t>Diagnostic pigments  taxonomic structure</a:t>
            </a:r>
            <a:endParaRPr lang="en-US" sz="2400" b="1" dirty="0"/>
          </a:p>
          <a:p>
            <a:pPr marL="457200" lvl="1" indent="0">
              <a:buNone/>
            </a:pPr>
            <a:endParaRPr lang="en-US" sz="2400" dirty="0" smtClean="0"/>
          </a:p>
          <a:p>
            <a:pPr marL="457200" lvl="1" indent="0">
              <a:buNone/>
            </a:pPr>
            <a:endParaRPr lang="en-US" sz="2400" dirty="0" smtClean="0"/>
          </a:p>
          <a:p>
            <a:endParaRPr lang="en-US" sz="2800" dirty="0"/>
          </a:p>
        </p:txBody>
      </p:sp>
      <p:pic>
        <p:nvPicPr>
          <p:cNvPr id="4" name="Picture 7" descr="P3230497"/>
          <p:cNvPicPr>
            <a:picLocks noChangeAspect="1" noChangeArrowheads="1"/>
          </p:cNvPicPr>
          <p:nvPr/>
        </p:nvPicPr>
        <p:blipFill>
          <a:blip r:embed="rId3" cstate="print">
            <a:extLst>
              <a:ext uri="{28A0092B-C50C-407E-A947-70E740481C1C}">
                <a14:useLocalDpi xmlns:a14="http://schemas.microsoft.com/office/drawing/2010/main" xmlns="" val="0"/>
              </a:ext>
            </a:extLst>
          </a:blip>
          <a:srcRect l="36343" t="15814" r="17485" b="23186"/>
          <a:stretch>
            <a:fillRect/>
          </a:stretch>
        </p:blipFill>
        <p:spPr bwMode="auto">
          <a:xfrm>
            <a:off x="6096000" y="1143000"/>
            <a:ext cx="719846" cy="1266170"/>
          </a:xfrm>
          <a:prstGeom prst="rect">
            <a:avLst/>
          </a:prstGeom>
          <a:noFill/>
          <a:ln w="38100">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Picture 6" descr="C:\work\Heidi\papers\Moberg_biovolume_LOM\temp.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46799"/>
          <a:stretch/>
        </p:blipFill>
        <p:spPr bwMode="auto">
          <a:xfrm>
            <a:off x="7010400" y="1219200"/>
            <a:ext cx="2032000" cy="187103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8"/>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9186" r="52460"/>
          <a:stretch/>
        </p:blipFill>
        <p:spPr bwMode="auto">
          <a:xfrm>
            <a:off x="7010400" y="3124200"/>
            <a:ext cx="1752599" cy="1601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943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970730" y="2898816"/>
            <a:ext cx="5011894" cy="3947461"/>
            <a:chOff x="4132655" y="2895600"/>
            <a:chExt cx="5011894" cy="3947461"/>
          </a:xfrm>
        </p:grpSpPr>
        <p:pic>
          <p:nvPicPr>
            <p:cNvPr id="17" name="Picture 2" descr="foodweb"/>
            <p:cNvPicPr>
              <a:picLocks noChangeAspect="1" noChangeArrowheads="1"/>
            </p:cNvPicPr>
            <p:nvPr/>
          </p:nvPicPr>
          <p:blipFill>
            <a:blip r:embed="rId3" cstate="print">
              <a:extLst>
                <a:ext uri="{28A0092B-C50C-407E-A947-70E740481C1C}">
                  <a14:useLocalDpi xmlns:a14="http://schemas.microsoft.com/office/drawing/2010/main" xmlns="" val="0"/>
                </a:ext>
              </a:extLst>
            </a:blip>
            <a:srcRect l="8333" t="6531" r="4666" b="4063"/>
            <a:stretch>
              <a:fillRect/>
            </a:stretch>
          </p:blipFill>
          <p:spPr bwMode="auto">
            <a:xfrm>
              <a:off x="4132655" y="2900113"/>
              <a:ext cx="5011894" cy="3942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0" name="Group 39"/>
            <p:cNvGrpSpPr/>
            <p:nvPr/>
          </p:nvGrpSpPr>
          <p:grpSpPr>
            <a:xfrm>
              <a:off x="4624860" y="2895600"/>
              <a:ext cx="1902906" cy="3584571"/>
              <a:chOff x="4781550" y="3042714"/>
              <a:chExt cx="1902906" cy="3584571"/>
            </a:xfrm>
          </p:grpSpPr>
          <p:grpSp>
            <p:nvGrpSpPr>
              <p:cNvPr id="41" name="Group 40"/>
              <p:cNvGrpSpPr/>
              <p:nvPr/>
            </p:nvGrpSpPr>
            <p:grpSpPr>
              <a:xfrm>
                <a:off x="4781550" y="6418773"/>
                <a:ext cx="1902906" cy="208512"/>
                <a:chOff x="4781550" y="6418773"/>
                <a:chExt cx="1902906" cy="208512"/>
              </a:xfrm>
            </p:grpSpPr>
            <p:sp>
              <p:nvSpPr>
                <p:cNvPr id="43" name="TextBox 42"/>
                <p:cNvSpPr txBox="1"/>
                <p:nvPr/>
              </p:nvSpPr>
              <p:spPr>
                <a:xfrm>
                  <a:off x="4781550" y="6419242"/>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sp>
              <p:nvSpPr>
                <p:cNvPr id="44" name="TextBox 43"/>
                <p:cNvSpPr txBox="1"/>
                <p:nvPr/>
              </p:nvSpPr>
              <p:spPr>
                <a:xfrm>
                  <a:off x="5296998" y="6419242"/>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sp>
              <p:nvSpPr>
                <p:cNvPr id="45" name="TextBox 44"/>
                <p:cNvSpPr txBox="1"/>
                <p:nvPr/>
              </p:nvSpPr>
              <p:spPr>
                <a:xfrm>
                  <a:off x="5865324" y="6418773"/>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sp>
              <p:nvSpPr>
                <p:cNvPr id="46" name="TextBox 45"/>
                <p:cNvSpPr txBox="1"/>
                <p:nvPr/>
              </p:nvSpPr>
              <p:spPr>
                <a:xfrm>
                  <a:off x="6448494" y="6427230"/>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grpSp>
          <p:sp>
            <p:nvSpPr>
              <p:cNvPr id="42" name="TextBox 41"/>
              <p:cNvSpPr txBox="1"/>
              <p:nvPr/>
            </p:nvSpPr>
            <p:spPr>
              <a:xfrm>
                <a:off x="6051636" y="3042714"/>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grpSp>
      </p:grpSp>
      <p:grpSp>
        <p:nvGrpSpPr>
          <p:cNvPr id="20" name="Group 19"/>
          <p:cNvGrpSpPr/>
          <p:nvPr/>
        </p:nvGrpSpPr>
        <p:grpSpPr>
          <a:xfrm>
            <a:off x="3961754" y="2901537"/>
            <a:ext cx="5029846" cy="3942018"/>
            <a:chOff x="4276079" y="3048000"/>
            <a:chExt cx="5029846" cy="3942018"/>
          </a:xfrm>
        </p:grpSpPr>
        <p:pic>
          <p:nvPicPr>
            <p:cNvPr id="21" name="Picture 3" descr="Food Web"/>
            <p:cNvPicPr>
              <a:picLocks noChangeAspect="1" noChangeArrowheads="1"/>
            </p:cNvPicPr>
            <p:nvPr/>
          </p:nvPicPr>
          <p:blipFill>
            <a:blip r:embed="rId4" cstate="print">
              <a:extLst>
                <a:ext uri="{28A0092B-C50C-407E-A947-70E740481C1C}">
                  <a14:useLocalDpi xmlns:a14="http://schemas.microsoft.com/office/drawing/2010/main" xmlns="" val="0"/>
                </a:ext>
              </a:extLst>
            </a:blip>
            <a:srcRect l="8333" t="6554" r="4666" b="4077"/>
            <a:stretch>
              <a:fillRect/>
            </a:stretch>
          </p:blipFill>
          <p:spPr bwMode="auto">
            <a:xfrm>
              <a:off x="4276079" y="3048000"/>
              <a:ext cx="5029846" cy="3942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9" name="Group 18"/>
            <p:cNvGrpSpPr/>
            <p:nvPr/>
          </p:nvGrpSpPr>
          <p:grpSpPr>
            <a:xfrm>
              <a:off x="4781550" y="3048000"/>
              <a:ext cx="1902906" cy="3589857"/>
              <a:chOff x="4781550" y="3048000"/>
              <a:chExt cx="1902906" cy="3589857"/>
            </a:xfrm>
          </p:grpSpPr>
          <p:grpSp>
            <p:nvGrpSpPr>
              <p:cNvPr id="16" name="Group 15"/>
              <p:cNvGrpSpPr/>
              <p:nvPr/>
            </p:nvGrpSpPr>
            <p:grpSpPr>
              <a:xfrm>
                <a:off x="4781550" y="6429345"/>
                <a:ext cx="1902906" cy="208512"/>
                <a:chOff x="4781550" y="6429345"/>
                <a:chExt cx="1902906" cy="208512"/>
              </a:xfrm>
            </p:grpSpPr>
            <p:sp>
              <p:nvSpPr>
                <p:cNvPr id="22" name="TextBox 21"/>
                <p:cNvSpPr txBox="1"/>
                <p:nvPr/>
              </p:nvSpPr>
              <p:spPr>
                <a:xfrm>
                  <a:off x="4781550" y="6429814"/>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sp>
              <p:nvSpPr>
                <p:cNvPr id="23" name="TextBox 22"/>
                <p:cNvSpPr txBox="1"/>
                <p:nvPr/>
              </p:nvSpPr>
              <p:spPr>
                <a:xfrm>
                  <a:off x="5296998" y="6429814"/>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sp>
              <p:nvSpPr>
                <p:cNvPr id="24" name="TextBox 23"/>
                <p:cNvSpPr txBox="1"/>
                <p:nvPr/>
              </p:nvSpPr>
              <p:spPr>
                <a:xfrm>
                  <a:off x="5865324" y="6429345"/>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sp>
              <p:nvSpPr>
                <p:cNvPr id="25" name="TextBox 24"/>
                <p:cNvSpPr txBox="1"/>
                <p:nvPr/>
              </p:nvSpPr>
              <p:spPr>
                <a:xfrm>
                  <a:off x="6448494" y="6437802"/>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grpSp>
          <p:sp>
            <p:nvSpPr>
              <p:cNvPr id="26" name="TextBox 25"/>
              <p:cNvSpPr txBox="1"/>
              <p:nvPr/>
            </p:nvSpPr>
            <p:spPr>
              <a:xfrm>
                <a:off x="6056922" y="3048000"/>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grpSp>
      </p:grpSp>
      <p:sp>
        <p:nvSpPr>
          <p:cNvPr id="2" name="Title 1"/>
          <p:cNvSpPr>
            <a:spLocks noGrp="1"/>
          </p:cNvSpPr>
          <p:nvPr>
            <p:ph type="title"/>
          </p:nvPr>
        </p:nvSpPr>
        <p:spPr/>
        <p:txBody>
          <a:bodyPr/>
          <a:lstStyle/>
          <a:p>
            <a:r>
              <a:rPr lang="en-US" dirty="0" smtClean="0"/>
              <a:t>Variability in </a:t>
            </a:r>
            <a:r>
              <a:rPr lang="en-US" dirty="0"/>
              <a:t>c</a:t>
            </a:r>
            <a:r>
              <a:rPr lang="en-US" dirty="0" smtClean="0"/>
              <a:t>ommunity structure</a:t>
            </a:r>
            <a:endParaRPr lang="en-US" dirty="0"/>
          </a:p>
        </p:txBody>
      </p:sp>
      <p:grpSp>
        <p:nvGrpSpPr>
          <p:cNvPr id="14" name="Group 13"/>
          <p:cNvGrpSpPr/>
          <p:nvPr/>
        </p:nvGrpSpPr>
        <p:grpSpPr>
          <a:xfrm>
            <a:off x="533400" y="904874"/>
            <a:ext cx="5943600" cy="1914526"/>
            <a:chOff x="914400" y="1076325"/>
            <a:chExt cx="5943600" cy="1914526"/>
          </a:xfrm>
        </p:grpSpPr>
        <p:pic>
          <p:nvPicPr>
            <p:cNvPr id="3075"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571" t="3043" r="6286" b="9565"/>
            <a:stretch/>
          </p:blipFill>
          <p:spPr bwMode="auto">
            <a:xfrm>
              <a:off x="914400" y="1076325"/>
              <a:ext cx="5943600" cy="19145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p:nvGrpSpPr>
          <p:grpSpPr>
            <a:xfrm>
              <a:off x="3300046" y="1343725"/>
              <a:ext cx="451094" cy="215444"/>
              <a:chOff x="3376246" y="1546681"/>
              <a:chExt cx="451094" cy="215444"/>
            </a:xfrm>
          </p:grpSpPr>
          <p:cxnSp>
            <p:nvCxnSpPr>
              <p:cNvPr id="5" name="Straight Arrow Connector 4"/>
              <p:cNvCxnSpPr/>
              <p:nvPr/>
            </p:nvCxnSpPr>
            <p:spPr bwMode="auto">
              <a:xfrm>
                <a:off x="3376246" y="1588477"/>
                <a:ext cx="357554" cy="76200"/>
              </a:xfrm>
              <a:prstGeom prst="straightConnector1">
                <a:avLst/>
              </a:prstGeom>
              <a:solidFill>
                <a:schemeClr val="accent1"/>
              </a:solidFill>
              <a:ln w="28575" cap="flat" cmpd="sng" algn="ctr">
                <a:solidFill>
                  <a:schemeClr val="bg1">
                    <a:lumMod val="60000"/>
                    <a:lumOff val="40000"/>
                  </a:schemeClr>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 name="TextBox 8"/>
              <p:cNvSpPr txBox="1"/>
              <p:nvPr/>
            </p:nvSpPr>
            <p:spPr>
              <a:xfrm>
                <a:off x="3674940" y="1546681"/>
                <a:ext cx="152400" cy="215444"/>
              </a:xfrm>
              <a:prstGeom prst="rect">
                <a:avLst/>
              </a:prstGeom>
              <a:noFill/>
            </p:spPr>
            <p:txBody>
              <a:bodyPr wrap="square" rtlCol="0">
                <a:spAutoFit/>
              </a:bodyPr>
              <a:lstStyle/>
              <a:p>
                <a:r>
                  <a:rPr lang="en-US" sz="800" dirty="0">
                    <a:solidFill>
                      <a:srgbClr val="000000"/>
                    </a:solidFill>
                  </a:rPr>
                  <a:t>.</a:t>
                </a:r>
              </a:p>
            </p:txBody>
          </p:sp>
        </p:grpSp>
      </p:grpSp>
      <p:pic>
        <p:nvPicPr>
          <p:cNvPr id="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70704" y="3200400"/>
            <a:ext cx="2192832" cy="1597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04800" y="3352800"/>
            <a:ext cx="1031051" cy="369332"/>
          </a:xfrm>
          <a:prstGeom prst="rect">
            <a:avLst/>
          </a:prstGeom>
          <a:noFill/>
        </p:spPr>
        <p:txBody>
          <a:bodyPr wrap="none" rtlCol="0">
            <a:spAutoFit/>
          </a:bodyPr>
          <a:lstStyle/>
          <a:p>
            <a:r>
              <a:rPr lang="en-US" i="0" dirty="0" smtClean="0"/>
              <a:t>Diatoms</a:t>
            </a:r>
            <a:endParaRPr lang="en-US" i="0" dirty="0"/>
          </a:p>
        </p:txBody>
      </p:sp>
      <p:sp>
        <p:nvSpPr>
          <p:cNvPr id="31" name="TextBox 30"/>
          <p:cNvSpPr txBox="1"/>
          <p:nvPr/>
        </p:nvSpPr>
        <p:spPr>
          <a:xfrm>
            <a:off x="301140" y="5029199"/>
            <a:ext cx="1005403" cy="646331"/>
          </a:xfrm>
          <a:prstGeom prst="rect">
            <a:avLst/>
          </a:prstGeom>
          <a:noFill/>
        </p:spPr>
        <p:txBody>
          <a:bodyPr wrap="none" rtlCol="0">
            <a:spAutoFit/>
          </a:bodyPr>
          <a:lstStyle/>
          <a:p>
            <a:r>
              <a:rPr lang="en-US" i="0" dirty="0" err="1" smtClean="0"/>
              <a:t>Cyano</a:t>
            </a:r>
            <a:r>
              <a:rPr lang="en-US" i="0" dirty="0" smtClean="0"/>
              <a:t>-</a:t>
            </a:r>
          </a:p>
          <a:p>
            <a:r>
              <a:rPr lang="en-US" i="0" dirty="0" smtClean="0"/>
              <a:t>bacteria</a:t>
            </a:r>
            <a:endParaRPr lang="en-US" i="0" dirty="0"/>
          </a:p>
        </p:txBody>
      </p:sp>
      <p:pic>
        <p:nvPicPr>
          <p:cNvPr id="8197"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470704" y="4953000"/>
            <a:ext cx="2179889" cy="1602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866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Pigment-based retrieval of taxonomic groups</a:t>
            </a: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020" r="15556"/>
          <a:stretch/>
        </p:blipFill>
        <p:spPr bwMode="auto">
          <a:xfrm>
            <a:off x="76200" y="1474283"/>
            <a:ext cx="2953247" cy="2945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895016" y="914400"/>
            <a:ext cx="1314784" cy="461665"/>
          </a:xfrm>
          <a:prstGeom prst="rect">
            <a:avLst/>
          </a:prstGeom>
          <a:noFill/>
        </p:spPr>
        <p:txBody>
          <a:bodyPr wrap="none" rtlCol="0">
            <a:spAutoFit/>
          </a:bodyPr>
          <a:lstStyle/>
          <a:p>
            <a:r>
              <a:rPr lang="en-US" sz="2400" i="0" dirty="0" smtClean="0"/>
              <a:t>Diatoms</a:t>
            </a:r>
            <a:endParaRPr lang="en-US" sz="2400" i="0" dirty="0"/>
          </a:p>
        </p:txBody>
      </p:sp>
      <p:sp>
        <p:nvSpPr>
          <p:cNvPr id="3" name="TextBox 2"/>
          <p:cNvSpPr txBox="1"/>
          <p:nvPr/>
        </p:nvSpPr>
        <p:spPr>
          <a:xfrm>
            <a:off x="762000" y="5029200"/>
            <a:ext cx="184731" cy="369332"/>
          </a:xfrm>
          <a:prstGeom prst="rect">
            <a:avLst/>
          </a:prstGeom>
          <a:noFill/>
        </p:spPr>
        <p:txBody>
          <a:bodyPr wrap="none" rtlCol="0">
            <a:spAutoFit/>
          </a:bodyPr>
          <a:lstStyle/>
          <a:p>
            <a:endParaRPr lang="en-US" dirty="0"/>
          </a:p>
        </p:txBody>
      </p:sp>
      <p:sp>
        <p:nvSpPr>
          <p:cNvPr id="5" name="TextBox 4"/>
          <p:cNvSpPr txBox="1"/>
          <p:nvPr/>
        </p:nvSpPr>
        <p:spPr>
          <a:xfrm>
            <a:off x="2776034" y="5024735"/>
            <a:ext cx="4615366" cy="461665"/>
          </a:xfrm>
          <a:prstGeom prst="rect">
            <a:avLst/>
          </a:prstGeom>
          <a:noFill/>
        </p:spPr>
        <p:txBody>
          <a:bodyPr wrap="none" rtlCol="0">
            <a:spAutoFit/>
          </a:bodyPr>
          <a:lstStyle/>
          <a:p>
            <a:r>
              <a:rPr lang="en-US" sz="2400" i="0" dirty="0" smtClean="0"/>
              <a:t>“CHEMTAX” 	Mackey et al. 1996</a:t>
            </a:r>
            <a:endParaRPr lang="en-US" sz="2400" i="0" dirty="0"/>
          </a:p>
        </p:txBody>
      </p:sp>
      <p:cxnSp>
        <p:nvCxnSpPr>
          <p:cNvPr id="11" name="Straight Arrow Connector 10"/>
          <p:cNvCxnSpPr/>
          <p:nvPr/>
        </p:nvCxnSpPr>
        <p:spPr bwMode="auto">
          <a:xfrm flipH="1" flipV="1">
            <a:off x="2209800" y="4572000"/>
            <a:ext cx="504100" cy="615404"/>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Arrow Connector 14"/>
          <p:cNvCxnSpPr/>
          <p:nvPr/>
        </p:nvCxnSpPr>
        <p:spPr bwMode="auto">
          <a:xfrm flipV="1">
            <a:off x="228600" y="3581400"/>
            <a:ext cx="0" cy="1055132"/>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TextBox 12"/>
          <p:cNvSpPr txBox="1"/>
          <p:nvPr/>
        </p:nvSpPr>
        <p:spPr>
          <a:xfrm>
            <a:off x="93785" y="4695036"/>
            <a:ext cx="1564852" cy="400110"/>
          </a:xfrm>
          <a:prstGeom prst="rect">
            <a:avLst/>
          </a:prstGeom>
          <a:noFill/>
        </p:spPr>
        <p:txBody>
          <a:bodyPr wrap="none" rtlCol="0">
            <a:spAutoFit/>
          </a:bodyPr>
          <a:lstStyle/>
          <a:p>
            <a:r>
              <a:rPr lang="en-US" sz="2000" b="1" i="0" dirty="0" smtClean="0">
                <a:solidFill>
                  <a:srgbClr val="FF0000"/>
                </a:solidFill>
              </a:rPr>
              <a:t>In situ FCM</a:t>
            </a:r>
            <a:endParaRPr lang="en-US" sz="2000" b="1" i="0" dirty="0">
              <a:solidFill>
                <a:srgbClr val="FF0000"/>
              </a:solidFill>
            </a:endParaRPr>
          </a:p>
        </p:txBody>
      </p:sp>
      <p:sp>
        <p:nvSpPr>
          <p:cNvPr id="16" name="TextBox 15"/>
          <p:cNvSpPr txBox="1"/>
          <p:nvPr/>
        </p:nvSpPr>
        <p:spPr>
          <a:xfrm>
            <a:off x="152400" y="5568459"/>
            <a:ext cx="8812477" cy="923330"/>
          </a:xfrm>
          <a:prstGeom prst="rect">
            <a:avLst/>
          </a:prstGeom>
          <a:noFill/>
        </p:spPr>
        <p:txBody>
          <a:bodyPr wrap="none" rtlCol="0">
            <a:spAutoFit/>
          </a:bodyPr>
          <a:lstStyle/>
          <a:p>
            <a:r>
              <a:rPr lang="en-US" sz="2000" i="0" dirty="0" smtClean="0"/>
              <a:t>Total </a:t>
            </a:r>
            <a:r>
              <a:rPr lang="en-US" sz="2000" b="1" i="0" dirty="0" err="1" smtClean="0"/>
              <a:t>Chl</a:t>
            </a:r>
            <a:r>
              <a:rPr lang="en-US" sz="2000" b="1" i="0" dirty="0" smtClean="0"/>
              <a:t> a </a:t>
            </a:r>
            <a:r>
              <a:rPr lang="en-US" sz="2000" i="0" dirty="0" smtClean="0"/>
              <a:t>= diatom </a:t>
            </a:r>
            <a:r>
              <a:rPr lang="en-US" sz="2000" b="1" i="0" dirty="0" err="1" smtClean="0"/>
              <a:t>Chl</a:t>
            </a:r>
            <a:r>
              <a:rPr lang="en-US" sz="2000" b="1" i="0" dirty="0" smtClean="0"/>
              <a:t> a </a:t>
            </a:r>
            <a:r>
              <a:rPr lang="en-US" sz="2000" i="0" dirty="0" smtClean="0"/>
              <a:t>+ </a:t>
            </a:r>
            <a:r>
              <a:rPr lang="en-US" sz="2000" i="0" dirty="0" err="1" smtClean="0"/>
              <a:t>dinoflagellate</a:t>
            </a:r>
            <a:r>
              <a:rPr lang="en-US" sz="2000" i="0" dirty="0" smtClean="0"/>
              <a:t> </a:t>
            </a:r>
            <a:r>
              <a:rPr lang="en-US" sz="2000" b="1" i="0" dirty="0" err="1" smtClean="0"/>
              <a:t>Chl</a:t>
            </a:r>
            <a:r>
              <a:rPr lang="en-US" sz="2000" b="1" i="0" dirty="0" smtClean="0"/>
              <a:t> a </a:t>
            </a:r>
            <a:r>
              <a:rPr lang="en-US" sz="2000" i="0" dirty="0" smtClean="0"/>
              <a:t>+ cyanobacteria </a:t>
            </a:r>
            <a:r>
              <a:rPr lang="en-US" sz="2000" b="1" i="0" dirty="0" err="1" smtClean="0"/>
              <a:t>Chl</a:t>
            </a:r>
            <a:r>
              <a:rPr lang="en-US" sz="2000" b="1" i="0" dirty="0" smtClean="0"/>
              <a:t> a </a:t>
            </a:r>
            <a:r>
              <a:rPr lang="en-US" sz="2000" i="0" dirty="0" smtClean="0"/>
              <a:t>+ …</a:t>
            </a:r>
          </a:p>
          <a:p>
            <a:endParaRPr lang="en-US" sz="1400" i="0" dirty="0" smtClean="0"/>
          </a:p>
          <a:p>
            <a:r>
              <a:rPr lang="en-US" sz="2000" i="0" dirty="0"/>
              <a:t>	</a:t>
            </a:r>
            <a:r>
              <a:rPr lang="en-US" sz="2000" i="0" dirty="0" smtClean="0"/>
              <a:t>	with partitioning according to accessory pigment ratios</a:t>
            </a:r>
            <a:endParaRPr lang="en-US" sz="2000" i="0" dirty="0"/>
          </a:p>
        </p:txBody>
      </p:sp>
    </p:spTree>
    <p:extLst>
      <p:ext uri="{BB962C8B-B14F-4D97-AF65-F5344CB8AC3E}">
        <p14:creationId xmlns:p14="http://schemas.microsoft.com/office/powerpoint/2010/main" xmlns="" val="290305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7" name="Picture 29" descr="http://ifcb-data.whoi.edu/mvco/IFCB5_2012_045_020117_0055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42775" y="4469973"/>
            <a:ext cx="2114550" cy="1297781"/>
          </a:xfrm>
          <a:prstGeom prst="rect">
            <a:avLst/>
          </a:prstGeom>
          <a:noFill/>
          <a:extLst>
            <a:ext uri="{909E8E84-426E-40DD-AFC4-6F175D3DCCD1}">
              <a14:hiddenFill xmlns:a14="http://schemas.microsoft.com/office/drawing/2010/main" xmlns="">
                <a:solidFill>
                  <a:srgbClr val="FFFFFF"/>
                </a:solidFill>
              </a14:hiddenFill>
            </a:ext>
          </a:extLst>
        </p:spPr>
      </p:pic>
      <p:pic>
        <p:nvPicPr>
          <p:cNvPr id="2065" name="Picture 17" descr="http://ifcb-data.whoi.edu/mvco/IFCB1_2012_263_165339_0208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9174" y="5799308"/>
            <a:ext cx="697706" cy="702469"/>
          </a:xfrm>
          <a:prstGeom prst="rect">
            <a:avLst/>
          </a:prstGeom>
          <a:noFill/>
          <a:extLst>
            <a:ext uri="{909E8E84-426E-40DD-AFC4-6F175D3DCCD1}">
              <a14:hiddenFill xmlns:a14="http://schemas.microsoft.com/office/drawing/2010/main" xmlns="">
                <a:solidFill>
                  <a:srgbClr val="FFFFFF"/>
                </a:solidFill>
              </a14:hiddenFill>
            </a:ext>
          </a:extLst>
        </p:spPr>
      </p:pic>
      <p:pic>
        <p:nvPicPr>
          <p:cNvPr id="2067" name="Picture 19" descr="http://ifcb-data.whoi.edu/mvco/IFCB5_2012_083_175448_00087.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60366" y="5804097"/>
            <a:ext cx="328613" cy="307181"/>
          </a:xfrm>
          <a:prstGeom prst="rect">
            <a:avLst/>
          </a:prstGeom>
          <a:noFill/>
          <a:extLst>
            <a:ext uri="{909E8E84-426E-40DD-AFC4-6F175D3DCCD1}">
              <a14:hiddenFill xmlns:a14="http://schemas.microsoft.com/office/drawing/2010/main" xmlns="">
                <a:solidFill>
                  <a:srgbClr val="FFFFFF"/>
                </a:solidFill>
              </a14:hiddenFill>
            </a:ext>
          </a:extLst>
        </p:spPr>
      </p:pic>
      <p:pic>
        <p:nvPicPr>
          <p:cNvPr id="2069" name="Picture 21" descr="http://ifcb-data.whoi.edu/mvco/IFCB5_2012_046_071846_01266.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26744" y="6365352"/>
            <a:ext cx="1440656" cy="364331"/>
          </a:xfrm>
          <a:prstGeom prst="rect">
            <a:avLst/>
          </a:prstGeom>
          <a:noFill/>
          <a:extLst>
            <a:ext uri="{909E8E84-426E-40DD-AFC4-6F175D3DCCD1}">
              <a14:hiddenFill xmlns:a14="http://schemas.microsoft.com/office/drawing/2010/main" xmlns="">
                <a:solidFill>
                  <a:srgbClr val="FFFFFF"/>
                </a:solidFill>
              </a14:hiddenFill>
            </a:ext>
          </a:extLst>
        </p:spPr>
      </p:pic>
      <p:pic>
        <p:nvPicPr>
          <p:cNvPr id="2071" name="Picture 23" descr="http://ifcb-data.whoi.edu/mvco/IFCB1_2010_135_161656_00450.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15021" y="5804097"/>
            <a:ext cx="588169" cy="523875"/>
          </a:xfrm>
          <a:prstGeom prst="rect">
            <a:avLst/>
          </a:prstGeom>
          <a:noFill/>
          <a:extLst>
            <a:ext uri="{909E8E84-426E-40DD-AFC4-6F175D3DCCD1}">
              <a14:hiddenFill xmlns:a14="http://schemas.microsoft.com/office/drawing/2010/main" xmlns="">
                <a:solidFill>
                  <a:srgbClr val="FFFFFF"/>
                </a:solidFill>
              </a14:hiddenFill>
            </a:ext>
          </a:extLst>
        </p:spPr>
      </p:pic>
      <p:pic>
        <p:nvPicPr>
          <p:cNvPr id="2073" name="Picture 25" descr="http://ifcb-data.whoi.edu/mvco/IFCB5_2012_076_171207_06768.pn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11601"/>
          <a:stretch/>
        </p:blipFill>
        <p:spPr bwMode="auto">
          <a:xfrm rot="-5400000">
            <a:off x="5336540" y="5907186"/>
            <a:ext cx="536771" cy="3048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5" name="Picture 27" descr="http://ifcb-data.whoi.edu/mvco/IFCB1_2012_151_154317_00335.png"/>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rightnessContrast bright="21000"/>
                    </a14:imgEffect>
                  </a14:imgLayer>
                </a14:imgProps>
              </a:ext>
              <a:ext uri="{28A0092B-C50C-407E-A947-70E740481C1C}">
                <a14:useLocalDpi xmlns:a14="http://schemas.microsoft.com/office/drawing/2010/main" xmlns="" val="0"/>
              </a:ext>
            </a:extLst>
          </a:blip>
          <a:srcRect/>
          <a:stretch>
            <a:fillRect/>
          </a:stretch>
        </p:blipFill>
        <p:spPr bwMode="auto">
          <a:xfrm>
            <a:off x="5067619" y="6133289"/>
            <a:ext cx="328613" cy="207169"/>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r="14706"/>
          <a:stretch/>
        </p:blipFill>
        <p:spPr bwMode="auto">
          <a:xfrm>
            <a:off x="2713900" y="1474283"/>
            <a:ext cx="3339693" cy="2945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Pigment-based retrieval of taxonomic groups</a:t>
            </a:r>
          </a:p>
        </p:txBody>
      </p:sp>
      <p:pic>
        <p:nvPicPr>
          <p:cNvPr id="4098" name="Picture 2"/>
          <p:cNvPicPr>
            <a:picLocks noChangeAspect="1" noChangeArrowheads="1"/>
          </p:cNvPicPr>
          <p:nvPr/>
        </p:nvPicPr>
        <p:blipFill rotWithShape="1">
          <a:blip r:embed="rId12" cstate="print">
            <a:extLst>
              <a:ext uri="{28A0092B-C50C-407E-A947-70E740481C1C}">
                <a14:useLocalDpi xmlns:a14="http://schemas.microsoft.com/office/drawing/2010/main" xmlns="" val="0"/>
              </a:ext>
            </a:extLst>
          </a:blip>
          <a:srcRect l="9020" r="15556"/>
          <a:stretch/>
        </p:blipFill>
        <p:spPr bwMode="auto">
          <a:xfrm>
            <a:off x="76200" y="1474283"/>
            <a:ext cx="2953247" cy="2945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895016" y="914400"/>
            <a:ext cx="1314784" cy="461665"/>
          </a:xfrm>
          <a:prstGeom prst="rect">
            <a:avLst/>
          </a:prstGeom>
          <a:noFill/>
        </p:spPr>
        <p:txBody>
          <a:bodyPr wrap="none" rtlCol="0">
            <a:spAutoFit/>
          </a:bodyPr>
          <a:lstStyle/>
          <a:p>
            <a:r>
              <a:rPr lang="en-US" sz="2400" i="0" dirty="0" smtClean="0"/>
              <a:t>Diatoms</a:t>
            </a:r>
            <a:endParaRPr lang="en-US" sz="2400" i="0" dirty="0"/>
          </a:p>
        </p:txBody>
      </p:sp>
      <p:sp>
        <p:nvSpPr>
          <p:cNvPr id="8" name="TextBox 7"/>
          <p:cNvSpPr txBox="1"/>
          <p:nvPr/>
        </p:nvSpPr>
        <p:spPr>
          <a:xfrm>
            <a:off x="3657600" y="914400"/>
            <a:ext cx="2207656" cy="461665"/>
          </a:xfrm>
          <a:prstGeom prst="rect">
            <a:avLst/>
          </a:prstGeom>
          <a:noFill/>
        </p:spPr>
        <p:txBody>
          <a:bodyPr wrap="none" rtlCol="0">
            <a:spAutoFit/>
          </a:bodyPr>
          <a:lstStyle/>
          <a:p>
            <a:r>
              <a:rPr lang="en-US" sz="2400" i="0" dirty="0" smtClean="0"/>
              <a:t>Dinoflagellates</a:t>
            </a:r>
            <a:endParaRPr lang="en-US" sz="2400" i="0" dirty="0"/>
          </a:p>
        </p:txBody>
      </p:sp>
      <p:sp>
        <p:nvSpPr>
          <p:cNvPr id="9" name="TextBox 8"/>
          <p:cNvSpPr txBox="1"/>
          <p:nvPr/>
        </p:nvSpPr>
        <p:spPr>
          <a:xfrm>
            <a:off x="6629400" y="914400"/>
            <a:ext cx="2172390" cy="461665"/>
          </a:xfrm>
          <a:prstGeom prst="rect">
            <a:avLst/>
          </a:prstGeom>
          <a:noFill/>
        </p:spPr>
        <p:txBody>
          <a:bodyPr wrap="none" rtlCol="0">
            <a:spAutoFit/>
          </a:bodyPr>
          <a:lstStyle/>
          <a:p>
            <a:r>
              <a:rPr lang="en-US" sz="2400" i="0" dirty="0" smtClean="0"/>
              <a:t>Cyanobacteria</a:t>
            </a:r>
            <a:endParaRPr lang="en-US" sz="2400" i="0" dirty="0"/>
          </a:p>
        </p:txBody>
      </p:sp>
      <p:pic>
        <p:nvPicPr>
          <p:cNvPr id="4100" name="Picture 4"/>
          <p:cNvPicPr>
            <a:picLocks noChangeAspect="1" noChangeArrowheads="1"/>
          </p:cNvPicPr>
          <p:nvPr/>
        </p:nvPicPr>
        <p:blipFill rotWithShape="1">
          <a:blip r:embed="rId13" cstate="print">
            <a:extLst>
              <a:ext uri="{28A0092B-C50C-407E-A947-70E740481C1C}">
                <a14:useLocalDpi xmlns:a14="http://schemas.microsoft.com/office/drawing/2010/main" xmlns="" val="0"/>
              </a:ext>
            </a:extLst>
          </a:blip>
          <a:srcRect l="7784" r="15234"/>
          <a:stretch/>
        </p:blipFill>
        <p:spPr bwMode="auto">
          <a:xfrm>
            <a:off x="6053593" y="1474283"/>
            <a:ext cx="3014207" cy="2945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094220" y="4482150"/>
            <a:ext cx="1508760" cy="14563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cap="flat" cmpd="sng" algn="ctr">
                <a:solidFill>
                  <a:srgbClr val="FF0000"/>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7162800" y="5994535"/>
            <a:ext cx="1362874" cy="406265"/>
          </a:xfrm>
          <a:prstGeom prst="rect">
            <a:avLst/>
          </a:prstGeom>
          <a:noFill/>
        </p:spPr>
        <p:txBody>
          <a:bodyPr wrap="none" rtlCol="0">
            <a:spAutoFit/>
          </a:bodyPr>
          <a:lstStyle/>
          <a:p>
            <a:r>
              <a:rPr lang="en-US" i="0" dirty="0" smtClean="0"/>
              <a:t>~1 </a:t>
            </a:r>
            <a:r>
              <a:rPr lang="en-US" i="0" dirty="0" smtClean="0">
                <a:latin typeface="Symbol" pitchFamily="18" charset="2"/>
              </a:rPr>
              <a:t>m</a:t>
            </a:r>
            <a:r>
              <a:rPr lang="en-US" i="0" dirty="0" smtClean="0"/>
              <a:t>m cells</a:t>
            </a:r>
            <a:endParaRPr lang="en-US" i="0" dirty="0"/>
          </a:p>
        </p:txBody>
      </p:sp>
      <p:pic>
        <p:nvPicPr>
          <p:cNvPr id="2050" name="Picture 2" descr="http://ifcb-data.whoi.edu/mvco/IFCB1_2008_001_004404_01028.png"/>
          <p:cNvPicPr>
            <a:picLocks noChangeAspect="1" noChangeArrowheads="1"/>
          </p:cNvPicPr>
          <p:nvPr/>
        </p:nvPicPr>
        <p:blipFill rotWithShape="1">
          <a:blip r:embed="rId15" cstate="print">
            <a:extLst>
              <a:ext uri="{28A0092B-C50C-407E-A947-70E740481C1C}">
                <a14:useLocalDpi xmlns:a14="http://schemas.microsoft.com/office/drawing/2010/main" xmlns="" val="0"/>
              </a:ext>
            </a:extLst>
          </a:blip>
          <a:srcRect t="13206"/>
          <a:stretch/>
        </p:blipFill>
        <p:spPr bwMode="auto">
          <a:xfrm rot="5400000">
            <a:off x="-258396" y="4914882"/>
            <a:ext cx="1750219" cy="86804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descr="http://ifcb-data.whoi.edu/mvco/IFCB5_2012_039_204218_00918.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1100137" y="5754624"/>
            <a:ext cx="1719263" cy="423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5" name="Picture 7" descr="http://ifcb-data.whoi.edu/mvco/IFCB5_2011_152_143420_00371.png"/>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1316545" y="6224016"/>
            <a:ext cx="1500188" cy="2857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7" name="Picture 9" descr="http://ifcb-data.whoi.edu/mvco/IFCB1_2008_319_005351_02175.png"/>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190499" y="6248400"/>
            <a:ext cx="1062038" cy="3238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9" name="Picture 11" descr="http://ifcb-data.whoi.edu/mvco/IFCB1_2007_092_182732_00359.png"/>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286321" y="6595326"/>
            <a:ext cx="2412206" cy="245269"/>
          </a:xfrm>
          <a:prstGeom prst="rect">
            <a:avLst/>
          </a:prstGeom>
          <a:noFill/>
          <a:extLst>
            <a:ext uri="{909E8E84-426E-40DD-AFC4-6F175D3DCCD1}">
              <a14:hiddenFill xmlns:a14="http://schemas.microsoft.com/office/drawing/2010/main" xmlns="">
                <a:solidFill>
                  <a:srgbClr val="FFFFFF"/>
                </a:solidFill>
              </a14:hiddenFill>
            </a:ext>
          </a:extLst>
        </p:spPr>
      </p:pic>
      <p:pic>
        <p:nvPicPr>
          <p:cNvPr id="2061" name="Picture 13" descr="http://ifcb-data.whoi.edu/mvco/IFCB5_2012_039_053553_01571.png"/>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1099146" y="4483608"/>
            <a:ext cx="1700213" cy="12192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Straight Connector 10"/>
          <p:cNvCxnSpPr/>
          <p:nvPr/>
        </p:nvCxnSpPr>
        <p:spPr bwMode="auto">
          <a:xfrm>
            <a:off x="2918814" y="6689218"/>
            <a:ext cx="10637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TextBox 13"/>
          <p:cNvSpPr txBox="1"/>
          <p:nvPr/>
        </p:nvSpPr>
        <p:spPr>
          <a:xfrm>
            <a:off x="2966499" y="6488668"/>
            <a:ext cx="843501" cy="369332"/>
          </a:xfrm>
          <a:prstGeom prst="rect">
            <a:avLst/>
          </a:prstGeom>
          <a:noFill/>
        </p:spPr>
        <p:txBody>
          <a:bodyPr wrap="none" rtlCol="0">
            <a:spAutoFit/>
          </a:bodyPr>
          <a:lstStyle/>
          <a:p>
            <a:r>
              <a:rPr lang="en-US" i="0" dirty="0" smtClean="0"/>
              <a:t>10 </a:t>
            </a:r>
            <a:r>
              <a:rPr lang="en-US" i="0" dirty="0" smtClean="0">
                <a:latin typeface="Symbol" pitchFamily="18" charset="2"/>
              </a:rPr>
              <a:t>m</a:t>
            </a:r>
            <a:r>
              <a:rPr lang="en-US" i="0" dirty="0" smtClean="0"/>
              <a:t>m</a:t>
            </a:r>
            <a:endParaRPr lang="en-US" i="0" dirty="0"/>
          </a:p>
        </p:txBody>
      </p:sp>
    </p:spTree>
    <p:extLst>
      <p:ext uri="{BB962C8B-B14F-4D97-AF65-F5344CB8AC3E}">
        <p14:creationId xmlns:p14="http://schemas.microsoft.com/office/powerpoint/2010/main" xmlns="" val="240062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7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pigment retrieval from </a:t>
            </a:r>
            <a:r>
              <a:rPr lang="en-US" dirty="0" err="1" smtClean="0"/>
              <a:t>Rrs</a:t>
            </a:r>
            <a:endParaRPr lang="en-US" dirty="0"/>
          </a:p>
        </p:txBody>
      </p:sp>
      <p:sp>
        <p:nvSpPr>
          <p:cNvPr id="3" name="TextBox 2"/>
          <p:cNvSpPr txBox="1"/>
          <p:nvPr/>
        </p:nvSpPr>
        <p:spPr>
          <a:xfrm>
            <a:off x="708144" y="843348"/>
            <a:ext cx="3954929" cy="369332"/>
          </a:xfrm>
          <a:prstGeom prst="rect">
            <a:avLst/>
          </a:prstGeom>
          <a:noFill/>
        </p:spPr>
        <p:txBody>
          <a:bodyPr wrap="none" rtlCol="0">
            <a:spAutoFit/>
          </a:bodyPr>
          <a:lstStyle/>
          <a:p>
            <a:r>
              <a:rPr lang="en-US" i="0" dirty="0" smtClean="0"/>
              <a:t>Pan et al. 2010 band ratio algorithms</a:t>
            </a:r>
            <a:endParaRPr lang="en-US" i="0" dirty="0"/>
          </a:p>
        </p:txBody>
      </p:sp>
      <p:pic>
        <p:nvPicPr>
          <p:cNvPr id="15" name="Picture 17" descr="venice2_ce318_closeu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04413" y="2286000"/>
            <a:ext cx="1143000" cy="1524000"/>
          </a:xfrm>
          <a:prstGeom prst="rect">
            <a:avLst/>
          </a:prstGeom>
          <a:noFill/>
          <a:ln w="38100">
            <a:solidFill>
              <a:srgbClr val="3333CC"/>
            </a:solidFill>
            <a:miter lim="800000"/>
            <a:headEnd/>
            <a:tailEnd/>
          </a:ln>
          <a:extLst>
            <a:ext uri="{909E8E84-426E-40DD-AFC4-6F175D3DCCD1}">
              <a14:hiddenFill xmlns:a14="http://schemas.microsoft.com/office/drawing/2010/main" xmlns="">
                <a:solidFill>
                  <a:srgbClr val="FFFFFF"/>
                </a:solidFill>
              </a14:hiddenFill>
            </a:ext>
          </a:extLst>
        </p:spPr>
      </p:pic>
      <p:pic>
        <p:nvPicPr>
          <p:cNvPr id="16" name="Picture 83" descr="MVC-548F"/>
          <p:cNvPicPr>
            <a:picLocks noChangeAspect="1" noChangeArrowheads="1"/>
          </p:cNvPicPr>
          <p:nvPr/>
        </p:nvPicPr>
        <p:blipFill>
          <a:blip r:embed="rId4" cstate="print">
            <a:extLst>
              <a:ext uri="{28A0092B-C50C-407E-A947-70E740481C1C}">
                <a14:useLocalDpi xmlns:a14="http://schemas.microsoft.com/office/drawing/2010/main" xmlns="" val="0"/>
              </a:ext>
            </a:extLst>
          </a:blip>
          <a:srcRect l="26563" t="29167" r="32813" b="21875"/>
          <a:stretch>
            <a:fillRect/>
          </a:stretch>
        </p:blipFill>
        <p:spPr bwMode="auto">
          <a:xfrm>
            <a:off x="7046985" y="3648108"/>
            <a:ext cx="878010" cy="79767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60406" y="3313331"/>
            <a:ext cx="798585" cy="1637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ext Box 10"/>
          <p:cNvSpPr txBox="1">
            <a:spLocks noChangeArrowheads="1"/>
          </p:cNvSpPr>
          <p:nvPr/>
        </p:nvSpPr>
        <p:spPr bwMode="auto">
          <a:xfrm>
            <a:off x="3761052" y="1596121"/>
            <a:ext cx="202972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0" dirty="0" smtClean="0"/>
              <a:t>AERONET-OC</a:t>
            </a:r>
          </a:p>
          <a:p>
            <a:pPr algn="ctr" eaLnBrk="1" hangingPunct="1"/>
            <a:r>
              <a:rPr lang="en-US" i="0" dirty="0" err="1" smtClean="0"/>
              <a:t>SeaPRISM</a:t>
            </a:r>
            <a:r>
              <a:rPr lang="en-US" i="0" dirty="0" smtClean="0"/>
              <a:t>, </a:t>
            </a:r>
            <a:r>
              <a:rPr lang="en-US" i="0" dirty="0" err="1" smtClean="0"/>
              <a:t>R</a:t>
            </a:r>
            <a:r>
              <a:rPr lang="en-US" i="0" baseline="-25000" dirty="0" err="1" smtClean="0"/>
              <a:t>rs</a:t>
            </a:r>
            <a:r>
              <a:rPr lang="en-US" i="0" dirty="0" smtClean="0"/>
              <a:t>(</a:t>
            </a:r>
            <a:r>
              <a:rPr lang="en-US" i="0" dirty="0" smtClean="0">
                <a:latin typeface="Symbol" pitchFamily="18" charset="2"/>
              </a:rPr>
              <a:t>l</a:t>
            </a:r>
            <a:r>
              <a:rPr lang="en-US" i="0" dirty="0" smtClean="0"/>
              <a:t>)</a:t>
            </a:r>
            <a:endParaRPr lang="en-US" i="0" dirty="0"/>
          </a:p>
        </p:txBody>
      </p:sp>
      <p:sp>
        <p:nvSpPr>
          <p:cNvPr id="20" name="Text Box 10"/>
          <p:cNvSpPr txBox="1">
            <a:spLocks noChangeArrowheads="1"/>
          </p:cNvSpPr>
          <p:nvPr/>
        </p:nvSpPr>
        <p:spPr bwMode="auto">
          <a:xfrm>
            <a:off x="5755606" y="2667000"/>
            <a:ext cx="258275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0" dirty="0" smtClean="0"/>
              <a:t>Discrete samples</a:t>
            </a:r>
          </a:p>
          <a:p>
            <a:pPr algn="ctr" eaLnBrk="1" hangingPunct="1"/>
            <a:r>
              <a:rPr lang="en-US" i="0" dirty="0" smtClean="0"/>
              <a:t>HPLC pigment analysis</a:t>
            </a:r>
            <a:endParaRPr lang="en-US" i="0" dirty="0"/>
          </a:p>
        </p:txBody>
      </p:sp>
      <p:pic>
        <p:nvPicPr>
          <p:cNvPr id="23" name="Picture 6"/>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5893" t="3897" r="12015"/>
          <a:stretch/>
        </p:blipFill>
        <p:spPr bwMode="auto">
          <a:xfrm>
            <a:off x="152400" y="4208585"/>
            <a:ext cx="2922102" cy="2573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4"/>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4774" t="3940" r="13133"/>
          <a:stretch/>
        </p:blipFill>
        <p:spPr bwMode="auto">
          <a:xfrm>
            <a:off x="152399" y="1542747"/>
            <a:ext cx="2922103" cy="2572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1305385" y="1138535"/>
            <a:ext cx="904415" cy="461665"/>
          </a:xfrm>
          <a:prstGeom prst="rect">
            <a:avLst/>
          </a:prstGeom>
          <a:noFill/>
        </p:spPr>
        <p:txBody>
          <a:bodyPr wrap="none" rtlCol="0">
            <a:spAutoFit/>
          </a:bodyPr>
          <a:lstStyle/>
          <a:p>
            <a:r>
              <a:rPr lang="en-US" sz="2400" i="0" dirty="0" err="1" smtClean="0"/>
              <a:t>Chl</a:t>
            </a:r>
            <a:r>
              <a:rPr lang="en-US" sz="2400" i="0" dirty="0" smtClean="0"/>
              <a:t> a</a:t>
            </a:r>
            <a:endParaRPr lang="en-US" sz="2400" i="0" dirty="0"/>
          </a:p>
        </p:txBody>
      </p:sp>
    </p:spTree>
    <p:extLst>
      <p:ext uri="{BB962C8B-B14F-4D97-AF65-F5344CB8AC3E}">
        <p14:creationId xmlns:p14="http://schemas.microsoft.com/office/powerpoint/2010/main" xmlns="" val="67263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897"/>
          <a:stretch/>
        </p:blipFill>
        <p:spPr bwMode="auto">
          <a:xfrm>
            <a:off x="2819400" y="4208585"/>
            <a:ext cx="3559546" cy="2573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3940"/>
          <a:stretch/>
        </p:blipFill>
        <p:spPr bwMode="auto">
          <a:xfrm>
            <a:off x="2819400" y="1542747"/>
            <a:ext cx="3559546" cy="2572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Diagnostic pigment retrieval from </a:t>
            </a:r>
            <a:r>
              <a:rPr lang="en-US" dirty="0" err="1" smtClean="0"/>
              <a:t>Rrs</a:t>
            </a:r>
            <a:endParaRPr lang="en-US" dirty="0"/>
          </a:p>
        </p:txBody>
      </p:sp>
      <p:pic>
        <p:nvPicPr>
          <p:cNvPr id="5126" name="Picture 6"/>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893" t="3897" r="12015"/>
          <a:stretch/>
        </p:blipFill>
        <p:spPr bwMode="auto">
          <a:xfrm>
            <a:off x="152400" y="4208585"/>
            <a:ext cx="2922102" cy="2573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1305385" y="1138535"/>
            <a:ext cx="904415" cy="461665"/>
          </a:xfrm>
          <a:prstGeom prst="rect">
            <a:avLst/>
          </a:prstGeom>
          <a:noFill/>
        </p:spPr>
        <p:txBody>
          <a:bodyPr wrap="none" rtlCol="0">
            <a:spAutoFit/>
          </a:bodyPr>
          <a:lstStyle/>
          <a:p>
            <a:r>
              <a:rPr lang="en-US" sz="2400" i="0" dirty="0" err="1" smtClean="0"/>
              <a:t>Chl</a:t>
            </a:r>
            <a:r>
              <a:rPr lang="en-US" sz="2400" i="0" dirty="0" smtClean="0"/>
              <a:t> a</a:t>
            </a:r>
            <a:endParaRPr lang="en-US" sz="2400" i="0" dirty="0"/>
          </a:p>
        </p:txBody>
      </p:sp>
      <p:sp>
        <p:nvSpPr>
          <p:cNvPr id="12" name="TextBox 11"/>
          <p:cNvSpPr txBox="1"/>
          <p:nvPr/>
        </p:nvSpPr>
        <p:spPr>
          <a:xfrm>
            <a:off x="3699589" y="1138535"/>
            <a:ext cx="1863011" cy="461665"/>
          </a:xfrm>
          <a:prstGeom prst="rect">
            <a:avLst/>
          </a:prstGeom>
          <a:noFill/>
        </p:spPr>
        <p:txBody>
          <a:bodyPr wrap="none" rtlCol="0">
            <a:spAutoFit/>
          </a:bodyPr>
          <a:lstStyle/>
          <a:p>
            <a:r>
              <a:rPr lang="en-US" sz="2400" i="0" dirty="0" err="1" smtClean="0"/>
              <a:t>Fucoxanthin</a:t>
            </a:r>
            <a:endParaRPr lang="en-US" sz="2400" i="0" dirty="0"/>
          </a:p>
        </p:txBody>
      </p:sp>
      <p:sp>
        <p:nvSpPr>
          <p:cNvPr id="13" name="TextBox 12"/>
          <p:cNvSpPr txBox="1"/>
          <p:nvPr/>
        </p:nvSpPr>
        <p:spPr>
          <a:xfrm>
            <a:off x="6892719" y="1138535"/>
            <a:ext cx="1794081" cy="461665"/>
          </a:xfrm>
          <a:prstGeom prst="rect">
            <a:avLst/>
          </a:prstGeom>
          <a:noFill/>
        </p:spPr>
        <p:txBody>
          <a:bodyPr wrap="none" rtlCol="0">
            <a:spAutoFit/>
          </a:bodyPr>
          <a:lstStyle/>
          <a:p>
            <a:r>
              <a:rPr lang="en-US" sz="2400" i="0" dirty="0" err="1" smtClean="0"/>
              <a:t>Zeaxanthin</a:t>
            </a:r>
            <a:r>
              <a:rPr lang="en-US" sz="2400" i="0" dirty="0" smtClean="0"/>
              <a:t> </a:t>
            </a:r>
            <a:endParaRPr lang="en-US" sz="2400" i="0" dirty="0"/>
          </a:p>
        </p:txBody>
      </p:sp>
      <p:pic>
        <p:nvPicPr>
          <p:cNvPr id="6148" name="Picture 4"/>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4774" t="3940" r="13133"/>
          <a:stretch/>
        </p:blipFill>
        <p:spPr bwMode="auto">
          <a:xfrm>
            <a:off x="152399" y="1542747"/>
            <a:ext cx="2922103" cy="2572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5105" t="3897" r="14536"/>
          <a:stretch/>
        </p:blipFill>
        <p:spPr bwMode="auto">
          <a:xfrm>
            <a:off x="6131170" y="4208585"/>
            <a:ext cx="2860430" cy="2573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5764" t="3940" r="12560"/>
          <a:stretch/>
        </p:blipFill>
        <p:spPr bwMode="auto">
          <a:xfrm>
            <a:off x="6084277" y="1542747"/>
            <a:ext cx="2907323" cy="2572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13"/>
          <p:cNvSpPr txBox="1"/>
          <p:nvPr/>
        </p:nvSpPr>
        <p:spPr>
          <a:xfrm>
            <a:off x="708144" y="843348"/>
            <a:ext cx="3954929" cy="369332"/>
          </a:xfrm>
          <a:prstGeom prst="rect">
            <a:avLst/>
          </a:prstGeom>
          <a:noFill/>
        </p:spPr>
        <p:txBody>
          <a:bodyPr wrap="none" rtlCol="0">
            <a:spAutoFit/>
          </a:bodyPr>
          <a:lstStyle/>
          <a:p>
            <a:r>
              <a:rPr lang="en-US" i="0" dirty="0" smtClean="0"/>
              <a:t>Pan et al. 2010 band ratio algorithms</a:t>
            </a:r>
            <a:endParaRPr lang="en-US" i="0" dirty="0"/>
          </a:p>
        </p:txBody>
      </p:sp>
    </p:spTree>
    <p:extLst>
      <p:ext uri="{BB962C8B-B14F-4D97-AF65-F5344CB8AC3E}">
        <p14:creationId xmlns:p14="http://schemas.microsoft.com/office/powerpoint/2010/main" xmlns="" val="907178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Seasonality – </a:t>
            </a:r>
            <a:r>
              <a:rPr lang="en-US" dirty="0"/>
              <a:t>p</a:t>
            </a:r>
            <a:r>
              <a:rPr lang="en-US" dirty="0" smtClean="0"/>
              <a:t>igment retrievals</a:t>
            </a:r>
            <a:endParaRPr lang="en-US" dirty="0"/>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5078" b="67203"/>
          <a:stretch/>
        </p:blipFill>
        <p:spPr bwMode="auto">
          <a:xfrm>
            <a:off x="595679" y="990600"/>
            <a:ext cx="3219450" cy="21438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5079" b="67202"/>
          <a:stretch/>
        </p:blipFill>
        <p:spPr bwMode="auto">
          <a:xfrm>
            <a:off x="2190750" y="3276600"/>
            <a:ext cx="3219450" cy="21438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5209" b="67034"/>
          <a:stretch/>
        </p:blipFill>
        <p:spPr bwMode="auto">
          <a:xfrm>
            <a:off x="5638800" y="4593981"/>
            <a:ext cx="3219450" cy="2146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28600" y="3962400"/>
            <a:ext cx="2362200" cy="1200329"/>
          </a:xfrm>
          <a:prstGeom prst="rect">
            <a:avLst/>
          </a:prstGeom>
          <a:noFill/>
        </p:spPr>
        <p:txBody>
          <a:bodyPr wrap="square" rtlCol="0">
            <a:spAutoFit/>
          </a:bodyPr>
          <a:lstStyle/>
          <a:p>
            <a:pPr algn="ctr"/>
            <a:r>
              <a:rPr lang="en-US" sz="2400" i="0" dirty="0"/>
              <a:t>D</a:t>
            </a:r>
            <a:r>
              <a:rPr lang="en-US" sz="2400" i="0" dirty="0" smtClean="0"/>
              <a:t>iatom </a:t>
            </a:r>
          </a:p>
          <a:p>
            <a:pPr algn="ctr"/>
            <a:r>
              <a:rPr lang="en-US" sz="2400" i="0" dirty="0" smtClean="0"/>
              <a:t>indicator pigment</a:t>
            </a:r>
            <a:endParaRPr lang="en-US" sz="2400" i="0" dirty="0"/>
          </a:p>
        </p:txBody>
      </p:sp>
      <p:sp>
        <p:nvSpPr>
          <p:cNvPr id="7" name="TextBox 6"/>
          <p:cNvSpPr txBox="1"/>
          <p:nvPr/>
        </p:nvSpPr>
        <p:spPr>
          <a:xfrm>
            <a:off x="3048000" y="5490975"/>
            <a:ext cx="2362200" cy="1200329"/>
          </a:xfrm>
          <a:prstGeom prst="rect">
            <a:avLst/>
          </a:prstGeom>
          <a:noFill/>
        </p:spPr>
        <p:txBody>
          <a:bodyPr wrap="square" rtlCol="0">
            <a:spAutoFit/>
          </a:bodyPr>
          <a:lstStyle/>
          <a:p>
            <a:pPr algn="ctr"/>
            <a:r>
              <a:rPr lang="en-US" sz="2400" i="0" dirty="0" smtClean="0"/>
              <a:t>Cyanobacteria</a:t>
            </a:r>
          </a:p>
          <a:p>
            <a:pPr algn="ctr"/>
            <a:r>
              <a:rPr lang="en-US" sz="2400" i="0" dirty="0" smtClean="0"/>
              <a:t>indicator pigment</a:t>
            </a:r>
            <a:endParaRPr lang="en-US" sz="2400" i="0" dirty="0"/>
          </a:p>
        </p:txBody>
      </p:sp>
      <p:pic>
        <p:nvPicPr>
          <p:cNvPr id="8"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55768" y="1013136"/>
            <a:ext cx="2192832" cy="1597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4489864" y="1165536"/>
            <a:ext cx="1031051" cy="369332"/>
          </a:xfrm>
          <a:prstGeom prst="rect">
            <a:avLst/>
          </a:prstGeom>
          <a:noFill/>
        </p:spPr>
        <p:txBody>
          <a:bodyPr wrap="none" rtlCol="0">
            <a:spAutoFit/>
          </a:bodyPr>
          <a:lstStyle/>
          <a:p>
            <a:r>
              <a:rPr lang="en-US" i="0" dirty="0" smtClean="0"/>
              <a:t>Diatoms</a:t>
            </a:r>
            <a:endParaRPr lang="en-US" i="0" dirty="0"/>
          </a:p>
        </p:txBody>
      </p:sp>
      <p:sp>
        <p:nvSpPr>
          <p:cNvPr id="10" name="TextBox 9"/>
          <p:cNvSpPr txBox="1"/>
          <p:nvPr/>
        </p:nvSpPr>
        <p:spPr>
          <a:xfrm>
            <a:off x="5715000" y="2743200"/>
            <a:ext cx="1005403" cy="646331"/>
          </a:xfrm>
          <a:prstGeom prst="rect">
            <a:avLst/>
          </a:prstGeom>
          <a:noFill/>
        </p:spPr>
        <p:txBody>
          <a:bodyPr wrap="none" rtlCol="0">
            <a:spAutoFit/>
          </a:bodyPr>
          <a:lstStyle/>
          <a:p>
            <a:r>
              <a:rPr lang="en-US" i="0" dirty="0" err="1" smtClean="0"/>
              <a:t>Cyano</a:t>
            </a:r>
            <a:r>
              <a:rPr lang="en-US" i="0" dirty="0" smtClean="0"/>
              <a:t>-</a:t>
            </a:r>
          </a:p>
          <a:p>
            <a:r>
              <a:rPr lang="en-US" i="0" dirty="0" smtClean="0"/>
              <a:t>bacteria</a:t>
            </a:r>
            <a:endParaRPr lang="en-US" i="0" dirty="0"/>
          </a:p>
        </p:txBody>
      </p:sp>
      <p:pic>
        <p:nvPicPr>
          <p:cNvPr id="11"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81800" y="2667000"/>
            <a:ext cx="2179889" cy="1602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a:endCxn id="3" idx="3"/>
          </p:cNvCxnSpPr>
          <p:nvPr/>
        </p:nvCxnSpPr>
        <p:spPr bwMode="auto">
          <a:xfrm>
            <a:off x="1676400" y="4562564"/>
            <a:ext cx="457200" cy="1"/>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Straight Arrow Connector 13"/>
          <p:cNvCxnSpPr/>
          <p:nvPr/>
        </p:nvCxnSpPr>
        <p:spPr bwMode="auto">
          <a:xfrm>
            <a:off x="5105400" y="6095999"/>
            <a:ext cx="457200" cy="1"/>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268168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1_Default Design">
  <a:themeElements>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2B2B2"/>
        </a:solidFill>
        <a:ln w="317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wrap="none" anchor="ct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9552</TotalTime>
  <Words>1190</Words>
  <Application>Microsoft Office PowerPoint</Application>
  <PresentationFormat>On-screen Show (4:3)</PresentationFormat>
  <Paragraphs>167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1_Default Design</vt:lpstr>
      <vt:lpstr>Seasonal to Interannual Variability in  Phytoplankton Biomass and Diversity  on the New England Shelf</vt:lpstr>
      <vt:lpstr>Project Overview</vt:lpstr>
      <vt:lpstr>Approach</vt:lpstr>
      <vt:lpstr>Variability in community structure</vt:lpstr>
      <vt:lpstr>Pigment-based retrieval of taxonomic groups</vt:lpstr>
      <vt:lpstr>Pigment-based retrieval of taxonomic groups</vt:lpstr>
      <vt:lpstr>Diagnostic pigment retrieval from Rrs</vt:lpstr>
      <vt:lpstr>Diagnostic pigment retrieval from Rrs</vt:lpstr>
      <vt:lpstr>Seasonality – pigment retrievals</vt:lpstr>
      <vt:lpstr>Ecosystem characterization</vt:lpstr>
      <vt:lpstr>Ecosystem characterization</vt:lpstr>
      <vt:lpstr>http://ifcb-data.whoi.edu/</vt:lpstr>
    </vt:vector>
  </TitlesOfParts>
  <Company>Woods Hole Oceanographic Institution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M. Sosik</dc:creator>
  <cp:lastModifiedBy>Elizabeth S. Nelson</cp:lastModifiedBy>
  <cp:revision>492</cp:revision>
  <cp:lastPrinted>2011-08-30T14:17:47Z</cp:lastPrinted>
  <dcterms:created xsi:type="dcterms:W3CDTF">2010-01-07T13:45:31Z</dcterms:created>
  <dcterms:modified xsi:type="dcterms:W3CDTF">2013-04-30T17:43:18Z</dcterms:modified>
</cp:coreProperties>
</file>