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30"/>
  </p:notesMasterIdLst>
  <p:sldIdLst>
    <p:sldId id="341" r:id="rId2"/>
    <p:sldId id="313" r:id="rId3"/>
    <p:sldId id="314" r:id="rId4"/>
    <p:sldId id="350" r:id="rId5"/>
    <p:sldId id="349" r:id="rId6"/>
    <p:sldId id="320" r:id="rId7"/>
    <p:sldId id="356" r:id="rId8"/>
    <p:sldId id="319" r:id="rId9"/>
    <p:sldId id="321" r:id="rId10"/>
    <p:sldId id="315" r:id="rId11"/>
    <p:sldId id="316" r:id="rId12"/>
    <p:sldId id="317" r:id="rId13"/>
    <p:sldId id="322" r:id="rId14"/>
    <p:sldId id="340" r:id="rId15"/>
    <p:sldId id="345" r:id="rId16"/>
    <p:sldId id="324" r:id="rId17"/>
    <p:sldId id="346" r:id="rId18"/>
    <p:sldId id="353" r:id="rId19"/>
    <p:sldId id="318" r:id="rId20"/>
    <p:sldId id="360" r:id="rId21"/>
    <p:sldId id="354" r:id="rId22"/>
    <p:sldId id="357" r:id="rId23"/>
    <p:sldId id="358" r:id="rId24"/>
    <p:sldId id="359" r:id="rId25"/>
    <p:sldId id="325" r:id="rId26"/>
    <p:sldId id="355" r:id="rId27"/>
    <p:sldId id="351" r:id="rId28"/>
    <p:sldId id="352" r:id="rId29"/>
  </p:sldIdLst>
  <p:sldSz cx="9144000" cy="6858000" type="screen4x3"/>
  <p:notesSz cx="6858000" cy="9144000"/>
  <p:defaultTextStyle>
    <a:defPPr>
      <a:defRPr lang="en-US"/>
    </a:defPPr>
    <a:lvl1pPr algn="l" rtl="0" eaLnBrk="0" fontAlgn="base" hangingPunct="0">
      <a:spcBef>
        <a:spcPct val="0"/>
      </a:spcBef>
      <a:spcAft>
        <a:spcPct val="0"/>
      </a:spcAft>
      <a:defRPr sz="3600" b="1" kern="1200">
        <a:solidFill>
          <a:schemeClr val="tx1"/>
        </a:solidFill>
        <a:effectLst>
          <a:outerShdw blurRad="38100" dist="38100" dir="2700000" algn="tl">
            <a:srgbClr val="000000">
              <a:alpha val="43137"/>
            </a:srgbClr>
          </a:outerShdw>
        </a:effectLst>
        <a:latin typeface="Helvetica" charset="0"/>
        <a:ea typeface="+mn-ea"/>
        <a:cs typeface="+mn-cs"/>
      </a:defRPr>
    </a:lvl1pPr>
    <a:lvl2pPr marL="457200" algn="l" rtl="0" eaLnBrk="0" fontAlgn="base" hangingPunct="0">
      <a:spcBef>
        <a:spcPct val="0"/>
      </a:spcBef>
      <a:spcAft>
        <a:spcPct val="0"/>
      </a:spcAft>
      <a:defRPr sz="3600" b="1" kern="1200">
        <a:solidFill>
          <a:schemeClr val="tx1"/>
        </a:solidFill>
        <a:effectLst>
          <a:outerShdw blurRad="38100" dist="38100" dir="2700000" algn="tl">
            <a:srgbClr val="000000">
              <a:alpha val="43137"/>
            </a:srgbClr>
          </a:outerShdw>
        </a:effectLst>
        <a:latin typeface="Helvetica" charset="0"/>
        <a:ea typeface="+mn-ea"/>
        <a:cs typeface="+mn-cs"/>
      </a:defRPr>
    </a:lvl2pPr>
    <a:lvl3pPr marL="914400" algn="l" rtl="0" eaLnBrk="0" fontAlgn="base" hangingPunct="0">
      <a:spcBef>
        <a:spcPct val="0"/>
      </a:spcBef>
      <a:spcAft>
        <a:spcPct val="0"/>
      </a:spcAft>
      <a:defRPr sz="3600" b="1" kern="1200">
        <a:solidFill>
          <a:schemeClr val="tx1"/>
        </a:solidFill>
        <a:effectLst>
          <a:outerShdw blurRad="38100" dist="38100" dir="2700000" algn="tl">
            <a:srgbClr val="000000">
              <a:alpha val="43137"/>
            </a:srgbClr>
          </a:outerShdw>
        </a:effectLst>
        <a:latin typeface="Helvetica" charset="0"/>
        <a:ea typeface="+mn-ea"/>
        <a:cs typeface="+mn-cs"/>
      </a:defRPr>
    </a:lvl3pPr>
    <a:lvl4pPr marL="1371600" algn="l" rtl="0" eaLnBrk="0" fontAlgn="base" hangingPunct="0">
      <a:spcBef>
        <a:spcPct val="0"/>
      </a:spcBef>
      <a:spcAft>
        <a:spcPct val="0"/>
      </a:spcAft>
      <a:defRPr sz="3600" b="1" kern="1200">
        <a:solidFill>
          <a:schemeClr val="tx1"/>
        </a:solidFill>
        <a:effectLst>
          <a:outerShdw blurRad="38100" dist="38100" dir="2700000" algn="tl">
            <a:srgbClr val="000000">
              <a:alpha val="43137"/>
            </a:srgbClr>
          </a:outerShdw>
        </a:effectLst>
        <a:latin typeface="Helvetica" charset="0"/>
        <a:ea typeface="+mn-ea"/>
        <a:cs typeface="+mn-cs"/>
      </a:defRPr>
    </a:lvl4pPr>
    <a:lvl5pPr marL="1828800" algn="l" rtl="0" eaLnBrk="0" fontAlgn="base" hangingPunct="0">
      <a:spcBef>
        <a:spcPct val="0"/>
      </a:spcBef>
      <a:spcAft>
        <a:spcPct val="0"/>
      </a:spcAft>
      <a:defRPr sz="3600" b="1" kern="1200">
        <a:solidFill>
          <a:schemeClr val="tx1"/>
        </a:solidFill>
        <a:effectLst>
          <a:outerShdw blurRad="38100" dist="38100" dir="2700000" algn="tl">
            <a:srgbClr val="000000">
              <a:alpha val="43137"/>
            </a:srgbClr>
          </a:outerShdw>
        </a:effectLst>
        <a:latin typeface="Helvetica" charset="0"/>
        <a:ea typeface="+mn-ea"/>
        <a:cs typeface="+mn-cs"/>
      </a:defRPr>
    </a:lvl5pPr>
    <a:lvl6pPr marL="2286000" algn="l" defTabSz="457200" rtl="0" eaLnBrk="1" latinLnBrk="0" hangingPunct="1">
      <a:defRPr sz="3600" b="1" kern="1200">
        <a:solidFill>
          <a:schemeClr val="tx1"/>
        </a:solidFill>
        <a:effectLst>
          <a:outerShdw blurRad="38100" dist="38100" dir="2700000" algn="tl">
            <a:srgbClr val="000000">
              <a:alpha val="43137"/>
            </a:srgbClr>
          </a:outerShdw>
        </a:effectLst>
        <a:latin typeface="Helvetica" charset="0"/>
        <a:ea typeface="+mn-ea"/>
        <a:cs typeface="+mn-cs"/>
      </a:defRPr>
    </a:lvl6pPr>
    <a:lvl7pPr marL="2743200" algn="l" defTabSz="457200" rtl="0" eaLnBrk="1" latinLnBrk="0" hangingPunct="1">
      <a:defRPr sz="3600" b="1" kern="1200">
        <a:solidFill>
          <a:schemeClr val="tx1"/>
        </a:solidFill>
        <a:effectLst>
          <a:outerShdw blurRad="38100" dist="38100" dir="2700000" algn="tl">
            <a:srgbClr val="000000">
              <a:alpha val="43137"/>
            </a:srgbClr>
          </a:outerShdw>
        </a:effectLst>
        <a:latin typeface="Helvetica" charset="0"/>
        <a:ea typeface="+mn-ea"/>
        <a:cs typeface="+mn-cs"/>
      </a:defRPr>
    </a:lvl7pPr>
    <a:lvl8pPr marL="3200400" algn="l" defTabSz="457200" rtl="0" eaLnBrk="1" latinLnBrk="0" hangingPunct="1">
      <a:defRPr sz="3600" b="1" kern="1200">
        <a:solidFill>
          <a:schemeClr val="tx1"/>
        </a:solidFill>
        <a:effectLst>
          <a:outerShdw blurRad="38100" dist="38100" dir="2700000" algn="tl">
            <a:srgbClr val="000000">
              <a:alpha val="43137"/>
            </a:srgbClr>
          </a:outerShdw>
        </a:effectLst>
        <a:latin typeface="Helvetica" charset="0"/>
        <a:ea typeface="+mn-ea"/>
        <a:cs typeface="+mn-cs"/>
      </a:defRPr>
    </a:lvl8pPr>
    <a:lvl9pPr marL="3657600" algn="l" defTabSz="457200" rtl="0" eaLnBrk="1" latinLnBrk="0" hangingPunct="1">
      <a:defRPr sz="3600" b="1" kern="1200">
        <a:solidFill>
          <a:schemeClr val="tx1"/>
        </a:solidFill>
        <a:effectLst>
          <a:outerShdw blurRad="38100" dist="38100" dir="2700000" algn="tl">
            <a:srgbClr val="000000">
              <a:alpha val="43137"/>
            </a:srgbClr>
          </a:outerShdw>
        </a:effectLst>
        <a:latin typeface="Helvetic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FF33"/>
    <a:srgbClr val="FF150C"/>
    <a:srgbClr val="FF8C24"/>
    <a:srgbClr val="FAFF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6" autoAdjust="0"/>
    <p:restoredTop sz="90929"/>
  </p:normalViewPr>
  <p:slideViewPr>
    <p:cSldViewPr>
      <p:cViewPr>
        <p:scale>
          <a:sx n="100" d="100"/>
          <a:sy n="100" d="100"/>
        </p:scale>
        <p:origin x="-224" y="6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ffectLst/>
                <a:latin typeface="Times" charset="0"/>
              </a:defRPr>
            </a:lvl1pPr>
          </a:lstStyle>
          <a:p>
            <a:endParaRPr lang="en-US" dirty="0"/>
          </a:p>
        </p:txBody>
      </p:sp>
      <p:sp>
        <p:nvSpPr>
          <p:cNvPr id="143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ffectLst/>
                <a:latin typeface="Times" charset="0"/>
              </a:defRPr>
            </a:lvl1pPr>
          </a:lstStyle>
          <a:p>
            <a:endParaRPr lang="en-US" dirty="0"/>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43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latin typeface="Times" charset="0"/>
              </a:defRPr>
            </a:lvl1pPr>
          </a:lstStyle>
          <a:p>
            <a:endParaRPr lang="en-US" dirty="0"/>
          </a:p>
        </p:txBody>
      </p:sp>
      <p:sp>
        <p:nvSpPr>
          <p:cNvPr id="143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latin typeface="Times" charset="0"/>
              </a:defRPr>
            </a:lvl1pPr>
          </a:lstStyle>
          <a:p>
            <a:fld id="{DDB9FBA1-85E2-470C-A2A5-46FD8EC42BEA}" type="slidenum">
              <a:rPr lang="en-US"/>
              <a:pPr/>
              <a:t>‹#›</a:t>
            </a:fld>
            <a:endParaRPr lang="en-US" dirty="0"/>
          </a:p>
        </p:txBody>
      </p:sp>
    </p:spTree>
    <p:extLst>
      <p:ext uri="{BB962C8B-B14F-4D97-AF65-F5344CB8AC3E}">
        <p14:creationId xmlns:p14="http://schemas.microsoft.com/office/powerpoint/2010/main" val="281757574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1F05B08A-6918-45AE-83CE-969523CC25E9}" type="slidenum">
              <a:rPr lang="en-US"/>
              <a:pPr/>
              <a:t>1</a:t>
            </a:fld>
            <a:endParaRPr lang="en-US" dirty="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en-US" dirty="0">
                <a:latin typeface="Helvetica" charset="0"/>
                <a:ea typeface="ＭＳ Ｐゴシック" charset="-128"/>
                <a:cs typeface="ＭＳ Ｐゴシック" charset="-128"/>
              </a:rPr>
              <a:t>Welcome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Intergovernmental  panel on Climate Change</a:t>
            </a:r>
            <a:endParaRPr lang="en-US" dirty="0"/>
          </a:p>
        </p:txBody>
      </p:sp>
      <p:sp>
        <p:nvSpPr>
          <p:cNvPr id="4" name="Slide Number Placeholder 3"/>
          <p:cNvSpPr>
            <a:spLocks noGrp="1"/>
          </p:cNvSpPr>
          <p:nvPr>
            <p:ph type="sldNum" sz="quarter" idx="10"/>
          </p:nvPr>
        </p:nvSpPr>
        <p:spPr/>
        <p:txBody>
          <a:bodyPr/>
          <a:lstStyle/>
          <a:p>
            <a:fld id="{DDB9FBA1-85E2-470C-A2A5-46FD8EC42BEA}"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B9FBA1-85E2-470C-A2A5-46FD8EC42BEA}" type="slidenum">
              <a:rPr lang="en-US" smtClean="0"/>
              <a:pPr/>
              <a:t>9</a:t>
            </a:fld>
            <a:endParaRPr lang="en-US" dirty="0"/>
          </a:p>
        </p:txBody>
      </p:sp>
    </p:spTree>
    <p:extLst>
      <p:ext uri="{BB962C8B-B14F-4D97-AF65-F5344CB8AC3E}">
        <p14:creationId xmlns:p14="http://schemas.microsoft.com/office/powerpoint/2010/main" val="3604784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MOM4-Topaz is</a:t>
            </a:r>
            <a:r>
              <a:rPr lang="en-US" baseline="0" dirty="0" smtClean="0"/>
              <a:t> being setup and tested</a:t>
            </a:r>
            <a:endParaRPr lang="en-US" dirty="0"/>
          </a:p>
        </p:txBody>
      </p:sp>
      <p:sp>
        <p:nvSpPr>
          <p:cNvPr id="4" name="Slide Number Placeholder 3"/>
          <p:cNvSpPr>
            <a:spLocks noGrp="1"/>
          </p:cNvSpPr>
          <p:nvPr>
            <p:ph type="sldNum" sz="quarter" idx="10"/>
          </p:nvPr>
        </p:nvSpPr>
        <p:spPr/>
        <p:txBody>
          <a:bodyPr/>
          <a:lstStyle/>
          <a:p>
            <a:fld id="{DDB9FBA1-85E2-470C-A2A5-46FD8EC42BEA}" type="slidenum">
              <a:rPr lang="en-US" smtClean="0"/>
              <a:pPr/>
              <a:t>15</a:t>
            </a:fld>
            <a:endParaRPr lang="en-US" dirty="0"/>
          </a:p>
        </p:txBody>
      </p:sp>
    </p:spTree>
    <p:extLst>
      <p:ext uri="{BB962C8B-B14F-4D97-AF65-F5344CB8AC3E}">
        <p14:creationId xmlns:p14="http://schemas.microsoft.com/office/powerpoint/2010/main" val="3772134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NPOESS Preparatory Project (NPP) was renamed to Suomi National Polar-orbiting Partnership (SNPP) in honor of Verner E. Suomi, University of Wisconsin meteorologist, widely recognized as the "Father of Satellite Meteorology."</a:t>
            </a:r>
          </a:p>
          <a:p>
            <a:endParaRPr lang="en-US" dirty="0"/>
          </a:p>
        </p:txBody>
      </p:sp>
      <p:sp>
        <p:nvSpPr>
          <p:cNvPr id="4" name="Slide Number Placeholder 3"/>
          <p:cNvSpPr>
            <a:spLocks noGrp="1"/>
          </p:cNvSpPr>
          <p:nvPr>
            <p:ph type="sldNum" sz="quarter" idx="10"/>
          </p:nvPr>
        </p:nvSpPr>
        <p:spPr/>
        <p:txBody>
          <a:bodyPr/>
          <a:lstStyle/>
          <a:p>
            <a:fld id="{DDB9FBA1-85E2-470C-A2A5-46FD8EC42BEA}" type="slidenum">
              <a:rPr lang="en-US" smtClean="0"/>
              <a:pPr/>
              <a:t>16</a:t>
            </a:fld>
            <a:endParaRPr lang="en-US" dirty="0"/>
          </a:p>
        </p:txBody>
      </p:sp>
    </p:spTree>
    <p:extLst>
      <p:ext uri="{BB962C8B-B14F-4D97-AF65-F5344CB8AC3E}">
        <p14:creationId xmlns:p14="http://schemas.microsoft.com/office/powerpoint/2010/main" val="393102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Hybrid</a:t>
            </a:r>
            <a:r>
              <a:rPr lang="en-US" baseline="0" dirty="0" smtClean="0"/>
              <a:t> Coordinate Ocean Model - </a:t>
            </a:r>
            <a:r>
              <a:rPr lang="en-US" dirty="0" smtClean="0"/>
              <a:t>Regional Ocean Modeling System (ROMS), Modular Ocean Model (used</a:t>
            </a:r>
            <a:r>
              <a:rPr lang="en-US" baseline="0" dirty="0" smtClean="0"/>
              <a:t> at NOAA’s GFDL Geophysical Fluid Dynamics Laboratory </a:t>
            </a:r>
            <a:endParaRPr lang="en-US" dirty="0" smtClean="0"/>
          </a:p>
          <a:p>
            <a:endParaRPr lang="en-US" dirty="0"/>
          </a:p>
        </p:txBody>
      </p:sp>
      <p:sp>
        <p:nvSpPr>
          <p:cNvPr id="4" name="Slide Number Placeholder 3"/>
          <p:cNvSpPr>
            <a:spLocks noGrp="1"/>
          </p:cNvSpPr>
          <p:nvPr>
            <p:ph type="sldNum" sz="quarter" idx="10"/>
          </p:nvPr>
        </p:nvSpPr>
        <p:spPr/>
        <p:txBody>
          <a:bodyPr/>
          <a:lstStyle/>
          <a:p>
            <a:fld id="{DDB9FBA1-85E2-470C-A2A5-46FD8EC42BEA}" type="slidenum">
              <a:rPr lang="en-US" smtClean="0"/>
              <a:pPr/>
              <a:t>18</a:t>
            </a:fld>
            <a:endParaRPr lang="en-US" dirty="0"/>
          </a:p>
        </p:txBody>
      </p:sp>
    </p:spTree>
    <p:extLst>
      <p:ext uri="{BB962C8B-B14F-4D97-AF65-F5344CB8AC3E}">
        <p14:creationId xmlns:p14="http://schemas.microsoft.com/office/powerpoint/2010/main" val="3260274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sz="2400" dirty="0" smtClean="0">
                <a:solidFill>
                  <a:srgbClr val="FFFFFF"/>
                </a:solidFill>
              </a:rPr>
              <a:t>(1°-2°C in southern part)</a:t>
            </a:r>
          </a:p>
          <a:p>
            <a:endParaRPr lang="en-US" dirty="0"/>
          </a:p>
        </p:txBody>
      </p:sp>
      <p:sp>
        <p:nvSpPr>
          <p:cNvPr id="4" name="Slide Number Placeholder 3"/>
          <p:cNvSpPr>
            <a:spLocks noGrp="1"/>
          </p:cNvSpPr>
          <p:nvPr>
            <p:ph type="sldNum" sz="quarter" idx="10"/>
          </p:nvPr>
        </p:nvSpPr>
        <p:spPr/>
        <p:txBody>
          <a:bodyPr/>
          <a:lstStyle/>
          <a:p>
            <a:fld id="{DDB9FBA1-85E2-470C-A2A5-46FD8EC42BEA}" type="slidenum">
              <a:rPr lang="en-US" smtClean="0"/>
              <a:pPr/>
              <a:t>19</a:t>
            </a:fld>
            <a:endParaRPr lang="en-US" dirty="0"/>
          </a:p>
        </p:txBody>
      </p:sp>
    </p:spTree>
    <p:extLst>
      <p:ext uri="{BB962C8B-B14F-4D97-AF65-F5344CB8AC3E}">
        <p14:creationId xmlns:p14="http://schemas.microsoft.com/office/powerpoint/2010/main" val="2921269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354"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2355"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2356" name="Rectangle 68"/>
          <p:cNvSpPr>
            <a:spLocks noGrp="1" noChangeArrowheads="1"/>
          </p:cNvSpPr>
          <p:nvPr>
            <p:ph type="dt" sz="quarter" idx="2"/>
          </p:nvPr>
        </p:nvSpPr>
        <p:spPr/>
        <p:txBody>
          <a:bodyPr/>
          <a:lstStyle>
            <a:lvl1pPr>
              <a:defRPr/>
            </a:lvl1pPr>
          </a:lstStyle>
          <a:p>
            <a:endParaRPr lang="en-US" dirty="0"/>
          </a:p>
        </p:txBody>
      </p:sp>
      <p:sp>
        <p:nvSpPr>
          <p:cNvPr id="12357" name="Rectangle 69"/>
          <p:cNvSpPr>
            <a:spLocks noGrp="1" noChangeArrowheads="1"/>
          </p:cNvSpPr>
          <p:nvPr>
            <p:ph type="ftr" sz="quarter" idx="3"/>
          </p:nvPr>
        </p:nvSpPr>
        <p:spPr/>
        <p:txBody>
          <a:bodyPr/>
          <a:lstStyle>
            <a:lvl1pPr>
              <a:defRPr/>
            </a:lvl1pPr>
          </a:lstStyle>
          <a:p>
            <a:endParaRPr lang="en-US" dirty="0"/>
          </a:p>
        </p:txBody>
      </p:sp>
      <p:sp>
        <p:nvSpPr>
          <p:cNvPr id="12358" name="Rectangle 70"/>
          <p:cNvSpPr>
            <a:spLocks noGrp="1" noChangeArrowheads="1"/>
          </p:cNvSpPr>
          <p:nvPr>
            <p:ph type="sldNum" sz="quarter" idx="4"/>
          </p:nvPr>
        </p:nvSpPr>
        <p:spPr/>
        <p:txBody>
          <a:bodyPr/>
          <a:lstStyle>
            <a:lvl1pPr>
              <a:defRPr/>
            </a:lvl1pPr>
          </a:lstStyle>
          <a:p>
            <a:fld id="{B6606CC4-259A-411D-BF3F-4BD3E87B5A80}" type="slidenum">
              <a:rPr lang="en-US"/>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smtClean="0"/>
            </a:lvl1pPr>
          </a:lstStyle>
          <a:p>
            <a:fld id="{2FCD4ADB-B2CC-4B7C-A1B2-0DBFFABF85FD}"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6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26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smtClean="0"/>
            </a:lvl1pPr>
          </a:lstStyle>
          <a:p>
            <a:fld id="{DD2CA63F-2127-49BF-8732-A871197300BC}"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398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endParaRPr lang="en-US" dirty="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2133600" cy="457200"/>
          </a:xfrm>
        </p:spPr>
        <p:txBody>
          <a:bodyPr/>
          <a:lstStyle>
            <a:lvl1pPr>
              <a:defRPr smtClean="0"/>
            </a:lvl1pPr>
          </a:lstStyle>
          <a:p>
            <a:fld id="{95870D61-6D50-47AD-A8DD-A53C0B3C3BEE}"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smtClean="0"/>
            </a:lvl1pPr>
          </a:lstStyle>
          <a:p>
            <a:fld id="{F6584192-D814-496C-AD4C-51F057A549B0}"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smtClean="0"/>
            </a:lvl1pPr>
          </a:lstStyle>
          <a:p>
            <a:fld id="{27BB8078-324C-448D-8EF9-A4DC2C60A30D}"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smtClean="0"/>
            </a:lvl1pPr>
          </a:lstStyle>
          <a:p>
            <a:fld id="{6C8ABB89-6D6B-4858-A605-071B53E2923F}"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smtClean="0"/>
            </a:lvl1pPr>
          </a:lstStyle>
          <a:p>
            <a:fld id="{E1B9A115-8C18-4B5F-8D41-791EA88D3A46}"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smtClean="0"/>
            </a:lvl1pPr>
          </a:lstStyle>
          <a:p>
            <a:fld id="{EED5A763-98B0-4705-8CC4-9D61DB195EA0}"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smtClean="0"/>
            </a:lvl1pPr>
          </a:lstStyle>
          <a:p>
            <a:fld id="{64A5C86D-A426-4312-B551-B297BDCC737C}"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smtClean="0"/>
            </a:lvl1pPr>
          </a:lstStyle>
          <a:p>
            <a:fld id="{7C07D133-B5D7-4495-AAB9-0799BCA77051}"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smtClean="0"/>
            </a:lvl1pPr>
          </a:lstStyle>
          <a:p>
            <a:fld id="{9EE7EC13-8076-4B3D-BAB9-9A4AE1A001A9}"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30" name="Rectangle 66"/>
          <p:cNvSpPr>
            <a:spLocks noGrp="1" noChangeArrowheads="1"/>
          </p:cNvSpPr>
          <p:nvPr>
            <p:ph type="title"/>
          </p:nvPr>
        </p:nvSpPr>
        <p:spPr bwMode="black">
          <a:xfrm>
            <a:off x="457200" y="30480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1331"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effectLst>
                  <a:outerShdw blurRad="38100" dist="38100" dir="2700000" algn="tl">
                    <a:srgbClr val="000000"/>
                  </a:outerShdw>
                </a:effectLst>
                <a:latin typeface="Arial" charset="0"/>
              </a:defRPr>
            </a:lvl1pPr>
          </a:lstStyle>
          <a:p>
            <a:endParaRPr lang="en-US" dirty="0"/>
          </a:p>
        </p:txBody>
      </p:sp>
      <p:sp>
        <p:nvSpPr>
          <p:cNvPr id="11332"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effectLst>
                  <a:outerShdw blurRad="38100" dist="38100" dir="2700000" algn="tl">
                    <a:srgbClr val="000000"/>
                  </a:outerShdw>
                </a:effectLst>
                <a:latin typeface="Arial" charset="0"/>
              </a:defRPr>
            </a:lvl1pPr>
          </a:lstStyle>
          <a:p>
            <a:endParaRPr lang="en-US" dirty="0"/>
          </a:p>
        </p:txBody>
      </p:sp>
      <p:sp>
        <p:nvSpPr>
          <p:cNvPr id="11333"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effectLst>
                  <a:outerShdw blurRad="38100" dist="38100" dir="2700000" algn="tl">
                    <a:srgbClr val="000000"/>
                  </a:outerShdw>
                </a:effectLst>
                <a:latin typeface="Arial" charset="0"/>
              </a:defRPr>
            </a:lvl1pPr>
          </a:lstStyle>
          <a:p>
            <a:fld id="{74716421-3502-4C6D-A55C-1F88BBE9E726}" type="slidenum">
              <a:rPr lang="en-US"/>
              <a:pPr/>
              <a:t>‹#›</a:t>
            </a:fld>
            <a:endParaRPr lang="en-US" dirty="0"/>
          </a:p>
        </p:txBody>
      </p:sp>
      <p:sp>
        <p:nvSpPr>
          <p:cNvPr id="11334"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335" name="Picture 71" descr="ROFFSLogoHawaiiFinal.gif                                       00058D19Tunny                          BA80E318:"/>
          <p:cNvPicPr>
            <a:picLocks noChangeAspect="1" noChangeArrowheads="1"/>
          </p:cNvPicPr>
          <p:nvPr/>
        </p:nvPicPr>
        <p:blipFill>
          <a:blip r:embed="rId14"/>
          <a:srcRect/>
          <a:stretch>
            <a:fillRect/>
          </a:stretch>
        </p:blipFill>
        <p:spPr bwMode="auto">
          <a:xfrm>
            <a:off x="152400" y="5715000"/>
            <a:ext cx="1066800" cy="1012825"/>
          </a:xfrm>
          <a:prstGeom prst="rect">
            <a:avLst/>
          </a:prstGeom>
          <a:noFill/>
        </p:spPr>
      </p:pic>
    </p:spTree>
  </p:cSld>
  <p:clrMap bg1="dk2" tx1="lt1" bg2="dk1"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b="1">
          <a:solidFill>
            <a:srgbClr val="FAFF0E"/>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2pPr>
      <a:lvl3pPr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3pPr>
      <a:lvl4pPr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4pPr>
      <a:lvl5pPr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5pPr>
      <a:lvl6pPr marL="457200"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6pPr>
      <a:lvl7pPr marL="914400"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7pPr>
      <a:lvl8pPr marL="1371600"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8pPr>
      <a:lvl9pPr marL="1828800"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9pPr>
    </p:titleStyle>
    <p:bodyStyle>
      <a:lvl1pPr marL="342900" indent="-342900" algn="l" rtl="0" fontAlgn="base">
        <a:spcBef>
          <a:spcPct val="20000"/>
        </a:spcBef>
        <a:spcAft>
          <a:spcPct val="0"/>
        </a:spcAft>
        <a:buClr>
          <a:schemeClr val="hlink"/>
        </a:buClr>
        <a:buSzPct val="80000"/>
        <a:buFont typeface="Wingdings" charset="2"/>
        <a:buChar char="Ø"/>
        <a:defRPr sz="3200" b="1">
          <a:solidFill>
            <a:srgbClr val="FAFF0E"/>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charset="2"/>
        <a:buChar char="l"/>
        <a:defRPr sz="3200" b="1">
          <a:solidFill>
            <a:srgbClr val="FAFF0E"/>
          </a:solidFill>
          <a:effectLst>
            <a:outerShdw blurRad="38100" dist="38100" dir="2700000" algn="tl">
              <a:srgbClr val="000000"/>
            </a:outerShdw>
          </a:effectLst>
          <a:latin typeface="+mn-lt"/>
          <a:ea typeface="ＭＳ Ｐゴシック" charset="-128"/>
        </a:defRPr>
      </a:lvl2pPr>
      <a:lvl3pPr marL="1143000" indent="-228600" algn="l" rtl="0" fontAlgn="base">
        <a:spcBef>
          <a:spcPct val="20000"/>
        </a:spcBef>
        <a:spcAft>
          <a:spcPct val="0"/>
        </a:spcAft>
        <a:buClr>
          <a:schemeClr val="accent2"/>
        </a:buClr>
        <a:buChar char="•"/>
        <a:defRPr sz="3200" b="1">
          <a:solidFill>
            <a:srgbClr val="FAFF0E"/>
          </a:solidFill>
          <a:effectLst>
            <a:outerShdw blurRad="38100" dist="38100" dir="2700000" algn="tl">
              <a:srgbClr val="000000"/>
            </a:outerShdw>
          </a:effectLst>
          <a:latin typeface="+mn-lt"/>
          <a:ea typeface="ＭＳ Ｐゴシック" charset="-128"/>
        </a:defRPr>
      </a:lvl3pPr>
      <a:lvl4pPr marL="1600200" indent="-228600" algn="l" rtl="0" fontAlgn="base">
        <a:spcBef>
          <a:spcPct val="20000"/>
        </a:spcBef>
        <a:spcAft>
          <a:spcPct val="0"/>
        </a:spcAft>
        <a:buClr>
          <a:schemeClr val="folHlink"/>
        </a:buClr>
        <a:buSzPct val="50000"/>
        <a:buFont typeface="Wingdings" charset="2"/>
        <a:buChar char="l"/>
        <a:defRPr sz="3200" b="1">
          <a:solidFill>
            <a:srgbClr val="FAFF0E"/>
          </a:solidFill>
          <a:effectLst>
            <a:outerShdw blurRad="38100" dist="38100" dir="2700000" algn="tl">
              <a:srgbClr val="000000"/>
            </a:outerShdw>
          </a:effectLst>
          <a:latin typeface="+mn-lt"/>
          <a:ea typeface="ＭＳ Ｐゴシック" charset="-128"/>
        </a:defRPr>
      </a:lvl4pPr>
      <a:lvl5pPr marL="2057400" indent="-228600" algn="l" rtl="0" fontAlgn="base">
        <a:spcBef>
          <a:spcPct val="20000"/>
        </a:spcBef>
        <a:spcAft>
          <a:spcPct val="0"/>
        </a:spcAft>
        <a:buClr>
          <a:schemeClr val="hlink"/>
        </a:buClr>
        <a:buChar char="•"/>
        <a:defRPr sz="3200" b="1">
          <a:solidFill>
            <a:srgbClr val="FAFF0E"/>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Char char="•"/>
        <a:defRPr sz="3200" b="1">
          <a:solidFill>
            <a:srgbClr val="FAFF0E"/>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3200" b="1">
          <a:solidFill>
            <a:srgbClr val="FAFF0E"/>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3200" b="1">
          <a:solidFill>
            <a:srgbClr val="FAFF0E"/>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3200" b="1">
          <a:solidFill>
            <a:srgbClr val="FAFF0E"/>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gif"/><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 Id="rId11" Type="http://schemas.openxmlformats.org/officeDocument/2006/relationships/image" Target="../media/image17.gif"/><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5" name="Rectangle 3"/>
          <p:cNvSpPr>
            <a:spLocks noGrp="1" noChangeArrowheads="1"/>
          </p:cNvSpPr>
          <p:nvPr>
            <p:ph type="body" idx="1"/>
          </p:nvPr>
        </p:nvSpPr>
        <p:spPr/>
        <p:txBody>
          <a:bodyPr/>
          <a:lstStyle/>
          <a:p>
            <a:pPr eaLnBrk="1" hangingPunct="1">
              <a:defRPr/>
            </a:pPr>
            <a:endParaRPr lang="en-US" dirty="0">
              <a:ea typeface="ＭＳ Ｐゴシック" charset="-128"/>
              <a:cs typeface="ＭＳ Ｐゴシック" charset="-128"/>
            </a:endParaRPr>
          </a:p>
        </p:txBody>
      </p:sp>
      <p:pic>
        <p:nvPicPr>
          <p:cNvPr id="14339" name="Picture 5" descr="ROFFSCard08SPecialREDU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4340" name="Text Box 6"/>
          <p:cNvSpPr>
            <a:spLocks noGrp="1" noChangeArrowheads="1"/>
          </p:cNvSpPr>
          <p:nvPr>
            <p:ph type="title" idx="4294967295"/>
          </p:nvPr>
        </p:nvSpPr>
        <p:spPr bwMode="auto">
          <a:xfrm>
            <a:off x="37425" y="176182"/>
            <a:ext cx="7018262" cy="1140023"/>
          </a:xfrm>
        </p:spPr>
        <p:txBody>
          <a:bodyPr/>
          <a:lstStyle/>
          <a:p>
            <a:r>
              <a:rPr lang="en-US" sz="3200" dirty="0">
                <a:solidFill>
                  <a:srgbClr val="FF6600"/>
                </a:solidFill>
                <a:effectLst>
                  <a:outerShdw blurRad="38100" dist="38100" dir="2700000" algn="tl">
                    <a:schemeClr val="accent4">
                      <a:lumMod val="10000"/>
                    </a:schemeClr>
                  </a:outerShdw>
                </a:effectLst>
                <a:ea typeface="ＭＳ Ｐゴシック" charset="-128"/>
                <a:cs typeface="ＭＳ Ｐゴシック" charset="-128"/>
              </a:rPr>
              <a:t>NASA Biodiversity and Ecological Forecasting Science Team Meeting</a:t>
            </a:r>
            <a:br>
              <a:rPr lang="en-US" sz="3200" dirty="0">
                <a:solidFill>
                  <a:srgbClr val="FF6600"/>
                </a:solidFill>
                <a:effectLst>
                  <a:outerShdw blurRad="38100" dist="38100" dir="2700000" algn="tl">
                    <a:schemeClr val="accent4">
                      <a:lumMod val="10000"/>
                    </a:schemeClr>
                  </a:outerShdw>
                </a:effectLst>
                <a:ea typeface="ＭＳ Ｐゴシック" charset="-128"/>
                <a:cs typeface="ＭＳ Ｐゴシック" charset="-128"/>
              </a:rPr>
            </a:br>
            <a:r>
              <a:rPr lang="en-US" sz="3200" dirty="0">
                <a:solidFill>
                  <a:srgbClr val="FF6600"/>
                </a:solidFill>
                <a:effectLst>
                  <a:outerShdw blurRad="38100" dist="38100" dir="2700000" algn="tl">
                    <a:schemeClr val="accent4">
                      <a:lumMod val="10000"/>
                    </a:schemeClr>
                  </a:outerShdw>
                </a:effectLst>
                <a:ea typeface="ＭＳ Ｐゴシック" charset="-128"/>
                <a:cs typeface="ＭＳ Ｐゴシック" charset="-128"/>
              </a:rPr>
              <a:t>April 23, 2013 </a:t>
            </a:r>
            <a:endParaRPr lang="en-US" sz="3200" dirty="0">
              <a:solidFill>
                <a:srgbClr val="FF6600"/>
              </a:solidFill>
              <a:effectLst>
                <a:outerShdw blurRad="38100" dist="38100" dir="2700000" algn="tl">
                  <a:schemeClr val="accent4">
                    <a:lumMod val="10000"/>
                  </a:scheme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1"/>
            <a:ext cx="8229600" cy="1219199"/>
          </a:xfrm>
        </p:spPr>
        <p:txBody>
          <a:bodyPr/>
          <a:lstStyle/>
          <a:p>
            <a:r>
              <a:rPr lang="en-US" dirty="0" smtClean="0"/>
              <a:t>Leveraging: </a:t>
            </a:r>
            <a:br>
              <a:rPr lang="en-US" dirty="0" smtClean="0"/>
            </a:br>
            <a:r>
              <a:rPr lang="en-US" dirty="0" smtClean="0"/>
              <a:t>Past</a:t>
            </a:r>
            <a:r>
              <a:rPr lang="en-US" dirty="0"/>
              <a:t> </a:t>
            </a:r>
            <a:r>
              <a:rPr lang="en-US" dirty="0" smtClean="0"/>
              <a:t>&amp; Present -&gt;  Future</a:t>
            </a:r>
            <a:endParaRPr lang="en-US" dirty="0"/>
          </a:p>
        </p:txBody>
      </p:sp>
      <p:sp>
        <p:nvSpPr>
          <p:cNvPr id="3" name="Content Placeholder 2"/>
          <p:cNvSpPr>
            <a:spLocks noGrp="1"/>
          </p:cNvSpPr>
          <p:nvPr>
            <p:ph idx="1"/>
          </p:nvPr>
        </p:nvSpPr>
        <p:spPr>
          <a:xfrm>
            <a:off x="228600" y="1676400"/>
            <a:ext cx="8686800" cy="4530725"/>
          </a:xfrm>
        </p:spPr>
        <p:txBody>
          <a:bodyPr/>
          <a:lstStyle/>
          <a:p>
            <a:pPr marL="0" indent="0">
              <a:buNone/>
            </a:pPr>
            <a:r>
              <a:rPr lang="en-US" sz="2800" dirty="0" smtClean="0">
                <a:solidFill>
                  <a:srgbClr val="FFFFFF"/>
                </a:solidFill>
              </a:rPr>
              <a:t>This study is leveraging our collaborative research </a:t>
            </a:r>
            <a:r>
              <a:rPr lang="en-US" sz="2800" dirty="0" smtClean="0">
                <a:solidFill>
                  <a:srgbClr val="CCFFCC"/>
                </a:solidFill>
              </a:rPr>
              <a:t>with bluefin tuna managers </a:t>
            </a:r>
            <a:r>
              <a:rPr lang="en-US" sz="2800" dirty="0" smtClean="0">
                <a:solidFill>
                  <a:srgbClr val="FFFFFF"/>
                </a:solidFill>
              </a:rPr>
              <a:t>to develop and refine habitat models from 30+ years of historical fish, physical, satellite data…. </a:t>
            </a:r>
          </a:p>
          <a:p>
            <a:pPr lvl="1"/>
            <a:r>
              <a:rPr lang="en-US" sz="2800" dirty="0" smtClean="0">
                <a:solidFill>
                  <a:srgbClr val="FFFFFF"/>
                </a:solidFill>
              </a:rPr>
              <a:t>Using IPCC climate models and</a:t>
            </a:r>
          </a:p>
          <a:p>
            <a:pPr lvl="1"/>
            <a:r>
              <a:rPr lang="en-US" sz="2800" dirty="0" smtClean="0">
                <a:solidFill>
                  <a:srgbClr val="FFFFFF"/>
                </a:solidFill>
              </a:rPr>
              <a:t>Scenario analysis to assess possible effects of climate change on the spawning habitat and fish population dynamics. </a:t>
            </a:r>
          </a:p>
          <a:p>
            <a:pPr>
              <a:buNone/>
            </a:pPr>
            <a:endParaRPr lang="en-US" dirty="0"/>
          </a:p>
        </p:txBody>
      </p:sp>
      <p:pic>
        <p:nvPicPr>
          <p:cNvPr id="6" name="Picture 5" descr="01070428.jpg"/>
          <p:cNvPicPr>
            <a:picLocks noChangeAspect="1"/>
          </p:cNvPicPr>
          <p:nvPr/>
        </p:nvPicPr>
        <p:blipFill>
          <a:blip r:embed="rId2"/>
          <a:stretch>
            <a:fillRect/>
          </a:stretch>
        </p:blipFill>
        <p:spPr>
          <a:xfrm>
            <a:off x="7808495" y="0"/>
            <a:ext cx="1325345" cy="101862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04" y="24063"/>
            <a:ext cx="9103895" cy="685799"/>
          </a:xfrm>
        </p:spPr>
        <p:txBody>
          <a:bodyPr/>
          <a:lstStyle/>
          <a:p>
            <a:r>
              <a:rPr lang="en-US" dirty="0" smtClean="0"/>
              <a:t>Gulf of Mexico Research Focus</a:t>
            </a:r>
            <a:endParaRPr lang="en-US" dirty="0"/>
          </a:p>
        </p:txBody>
      </p:sp>
      <p:sp>
        <p:nvSpPr>
          <p:cNvPr id="3" name="Content Placeholder 2"/>
          <p:cNvSpPr>
            <a:spLocks noGrp="1"/>
          </p:cNvSpPr>
          <p:nvPr>
            <p:ph idx="1"/>
          </p:nvPr>
        </p:nvSpPr>
        <p:spPr>
          <a:xfrm>
            <a:off x="152400" y="762000"/>
            <a:ext cx="8915400" cy="4530725"/>
          </a:xfrm>
        </p:spPr>
        <p:txBody>
          <a:bodyPr/>
          <a:lstStyle/>
          <a:p>
            <a:pPr marL="0" indent="0">
              <a:buNone/>
            </a:pPr>
            <a:r>
              <a:rPr lang="en-US" sz="2800" dirty="0" smtClean="0">
                <a:solidFill>
                  <a:srgbClr val="FFFFFF"/>
                </a:solidFill>
              </a:rPr>
              <a:t>We are improving the present classification model: </a:t>
            </a:r>
          </a:p>
          <a:p>
            <a:pPr marL="457200" lvl="1" indent="0">
              <a:buNone/>
            </a:pPr>
            <a:r>
              <a:rPr lang="en-US" sz="2800" dirty="0" smtClean="0">
                <a:solidFill>
                  <a:srgbClr val="FFFFFF"/>
                </a:solidFill>
              </a:rPr>
              <a:t>1: By re-analyzing a 30+ year time series of NOAA NMFS SEAMAP ichthyoplankton surveys</a:t>
            </a:r>
            <a:r>
              <a:rPr lang="en-US" sz="2800" dirty="0">
                <a:solidFill>
                  <a:srgbClr val="FFFFFF"/>
                </a:solidFill>
              </a:rPr>
              <a:t> </a:t>
            </a:r>
            <a:r>
              <a:rPr lang="en-US" sz="2800" dirty="0" smtClean="0">
                <a:solidFill>
                  <a:srgbClr val="FFFFFF"/>
                </a:solidFill>
              </a:rPr>
              <a:t>and data from other NMFS cruises and sources;</a:t>
            </a:r>
          </a:p>
          <a:p>
            <a:pPr lvl="1">
              <a:buNone/>
            </a:pPr>
            <a:r>
              <a:rPr lang="en-US" sz="2800" dirty="0" smtClean="0">
                <a:solidFill>
                  <a:srgbClr val="FFFFFF"/>
                </a:solidFill>
              </a:rPr>
              <a:t>2: With historical fisheries data (commercial pelagic longline fishing observer data) in the Gulf of Mexico and in North Atlantic Ocean; </a:t>
            </a:r>
          </a:p>
          <a:p>
            <a:pPr lvl="1">
              <a:buNone/>
            </a:pPr>
            <a:r>
              <a:rPr lang="en-US" sz="2800" dirty="0" smtClean="0">
                <a:solidFill>
                  <a:srgbClr val="FFFFFF"/>
                </a:solidFill>
              </a:rPr>
              <a:t>3: Using relevant historical oceanographic data including archival and current satellite imagery.</a:t>
            </a:r>
            <a:endParaRPr lang="en-US" sz="2800" dirty="0">
              <a:solidFill>
                <a:srgbClr val="FFFFFF"/>
              </a:solidFill>
            </a:endParaRPr>
          </a:p>
        </p:txBody>
      </p:sp>
      <p:pic>
        <p:nvPicPr>
          <p:cNvPr id="6" name="Picture 5"/>
          <p:cNvPicPr>
            <a:picLocks noChangeAspect="1"/>
          </p:cNvPicPr>
          <p:nvPr/>
        </p:nvPicPr>
        <p:blipFill>
          <a:blip r:embed="rId2"/>
          <a:stretch>
            <a:fillRect/>
          </a:stretch>
        </p:blipFill>
        <p:spPr>
          <a:xfrm>
            <a:off x="6629400" y="4928934"/>
            <a:ext cx="2514600" cy="19558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dirty="0" smtClean="0"/>
              <a:t>Climate Change Framework</a:t>
            </a:r>
            <a:endParaRPr lang="en-US" dirty="0"/>
          </a:p>
        </p:txBody>
      </p:sp>
      <p:sp>
        <p:nvSpPr>
          <p:cNvPr id="3" name="Content Placeholder 2"/>
          <p:cNvSpPr>
            <a:spLocks noGrp="1"/>
          </p:cNvSpPr>
          <p:nvPr>
            <p:ph idx="1"/>
          </p:nvPr>
        </p:nvSpPr>
        <p:spPr>
          <a:xfrm>
            <a:off x="381000" y="1066800"/>
            <a:ext cx="8458200" cy="4530725"/>
          </a:xfrm>
        </p:spPr>
        <p:txBody>
          <a:bodyPr/>
          <a:lstStyle/>
          <a:p>
            <a:pPr marL="0" indent="0">
              <a:buNone/>
            </a:pPr>
            <a:r>
              <a:rPr lang="en-US" sz="2800" dirty="0" smtClean="0">
                <a:solidFill>
                  <a:srgbClr val="FFFFFF"/>
                </a:solidFill>
              </a:rPr>
              <a:t>We are assessing the potential changes in habitat extent:</a:t>
            </a:r>
          </a:p>
          <a:p>
            <a:pPr lvl="1"/>
            <a:r>
              <a:rPr lang="en-US" sz="2800" dirty="0" smtClean="0">
                <a:solidFill>
                  <a:srgbClr val="FFFFFF"/>
                </a:solidFill>
              </a:rPr>
              <a:t>Using outputs from the numerical simulations constructed for the fourth assessment report of the Intergovernmental Panel on Climate Change (IPCC AR4), </a:t>
            </a:r>
          </a:p>
          <a:p>
            <a:pPr lvl="2"/>
            <a:r>
              <a:rPr lang="en-US" sz="2800" dirty="0" smtClean="0">
                <a:solidFill>
                  <a:srgbClr val="FFFFFF"/>
                </a:solidFill>
              </a:rPr>
              <a:t>Being refined in preparation for the fifth assessment report (IPCC AR5). </a:t>
            </a:r>
            <a:endParaRPr lang="en-US" sz="2800" dirty="0">
              <a:solidFill>
                <a:srgbClr val="FFFFFF"/>
              </a:solidFill>
            </a:endParaRPr>
          </a:p>
        </p:txBody>
      </p:sp>
      <p:pic>
        <p:nvPicPr>
          <p:cNvPr id="5" name="Picture 4"/>
          <p:cNvPicPr>
            <a:picLocks noChangeAspect="1"/>
          </p:cNvPicPr>
          <p:nvPr/>
        </p:nvPicPr>
        <p:blipFill>
          <a:blip r:embed="rId2"/>
          <a:stretch>
            <a:fillRect/>
          </a:stretch>
        </p:blipFill>
        <p:spPr>
          <a:xfrm>
            <a:off x="1981200" y="5410200"/>
            <a:ext cx="1159764" cy="1303106"/>
          </a:xfrm>
          <a:prstGeom prst="rect">
            <a:avLst/>
          </a:prstGeom>
        </p:spPr>
      </p:pic>
      <p:pic>
        <p:nvPicPr>
          <p:cNvPr id="6" name="Picture 5" descr="earth+ice+age.jpg"/>
          <p:cNvPicPr>
            <a:picLocks noChangeAspect="1"/>
          </p:cNvPicPr>
          <p:nvPr/>
        </p:nvPicPr>
        <p:blipFill>
          <a:blip r:embed="rId3"/>
          <a:stretch>
            <a:fillRect/>
          </a:stretch>
        </p:blipFill>
        <p:spPr>
          <a:xfrm>
            <a:off x="5486400" y="5334000"/>
            <a:ext cx="1295400" cy="1309583"/>
          </a:xfrm>
          <a:prstGeom prst="rect">
            <a:avLst/>
          </a:prstGeom>
        </p:spPr>
      </p:pic>
      <p:pic>
        <p:nvPicPr>
          <p:cNvPr id="7" name="Picture 6" descr="115356.jpg"/>
          <p:cNvPicPr>
            <a:picLocks noChangeAspect="1"/>
          </p:cNvPicPr>
          <p:nvPr/>
        </p:nvPicPr>
        <p:blipFill>
          <a:blip r:embed="rId4"/>
          <a:stretch>
            <a:fillRect/>
          </a:stretch>
        </p:blipFill>
        <p:spPr>
          <a:xfrm>
            <a:off x="3810000" y="5334000"/>
            <a:ext cx="1219200" cy="1409700"/>
          </a:xfrm>
          <a:prstGeom prst="rect">
            <a:avLst/>
          </a:prstGeom>
        </p:spPr>
      </p:pic>
      <p:pic>
        <p:nvPicPr>
          <p:cNvPr id="8" name="Picture 7" descr="earth-globe-highlights-flooding-to-imagered.jpg"/>
          <p:cNvPicPr>
            <a:picLocks noChangeAspect="1"/>
          </p:cNvPicPr>
          <p:nvPr/>
        </p:nvPicPr>
        <p:blipFill>
          <a:blip r:embed="rId5"/>
          <a:stretch>
            <a:fillRect/>
          </a:stretch>
        </p:blipFill>
        <p:spPr>
          <a:xfrm>
            <a:off x="7086600" y="5410200"/>
            <a:ext cx="1514377" cy="955675"/>
          </a:xfrm>
          <a:prstGeom prst="rect">
            <a:avLst/>
          </a:prstGeom>
        </p:spPr>
      </p:pic>
      <p:pic>
        <p:nvPicPr>
          <p:cNvPr id="9" name="Picture 8" descr="wind202.gif"/>
          <p:cNvPicPr>
            <a:picLocks noChangeAspect="1"/>
          </p:cNvPicPr>
          <p:nvPr/>
        </p:nvPicPr>
        <p:blipFill>
          <a:blip r:embed="rId6"/>
          <a:stretch>
            <a:fillRect/>
          </a:stretch>
        </p:blipFill>
        <p:spPr>
          <a:xfrm>
            <a:off x="228600" y="5562600"/>
            <a:ext cx="1521884" cy="1003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1"/>
            <a:ext cx="8229600" cy="761999"/>
          </a:xfrm>
        </p:spPr>
        <p:txBody>
          <a:bodyPr/>
          <a:lstStyle/>
          <a:p>
            <a:r>
              <a:rPr lang="en-US" dirty="0" smtClean="0"/>
              <a:t>Climate Modeling Methods</a:t>
            </a:r>
            <a:endParaRPr lang="en-US" dirty="0"/>
          </a:p>
        </p:txBody>
      </p:sp>
      <p:sp>
        <p:nvSpPr>
          <p:cNvPr id="3" name="Content Placeholder 2"/>
          <p:cNvSpPr>
            <a:spLocks noGrp="1"/>
          </p:cNvSpPr>
          <p:nvPr>
            <p:ph idx="1"/>
          </p:nvPr>
        </p:nvSpPr>
        <p:spPr>
          <a:xfrm>
            <a:off x="457200" y="1143000"/>
            <a:ext cx="8229600" cy="4530725"/>
          </a:xfrm>
        </p:spPr>
        <p:txBody>
          <a:bodyPr/>
          <a:lstStyle/>
          <a:p>
            <a:r>
              <a:rPr lang="en-US" sz="2800" dirty="0" smtClean="0">
                <a:solidFill>
                  <a:srgbClr val="FFFF00"/>
                </a:solidFill>
              </a:rPr>
              <a:t>Lee &amp; Liu (Project leads)</a:t>
            </a:r>
          </a:p>
          <a:p>
            <a:r>
              <a:rPr lang="en-US" sz="2800" dirty="0" smtClean="0">
                <a:solidFill>
                  <a:srgbClr val="FFFF00"/>
                </a:solidFill>
              </a:rPr>
              <a:t>Completed and Moving on </a:t>
            </a:r>
            <a:endParaRPr lang="en-US" sz="2800" dirty="0" smtClean="0">
              <a:solidFill>
                <a:schemeClr val="tx1"/>
              </a:solidFill>
            </a:endParaRPr>
          </a:p>
          <a:p>
            <a:pPr lvl="1"/>
            <a:r>
              <a:rPr lang="en-US" sz="2400" dirty="0" smtClean="0">
                <a:solidFill>
                  <a:schemeClr val="tx1"/>
                </a:solidFill>
              </a:rPr>
              <a:t>Downscaling IPCC_AR4</a:t>
            </a:r>
          </a:p>
          <a:p>
            <a:pPr lvl="1"/>
            <a:r>
              <a:rPr lang="en-US" sz="2400" dirty="0" smtClean="0">
                <a:solidFill>
                  <a:schemeClr val="tx1"/>
                </a:solidFill>
              </a:rPr>
              <a:t>ROMS and HYCOM initially</a:t>
            </a:r>
          </a:p>
          <a:p>
            <a:pPr lvl="2"/>
            <a:r>
              <a:rPr lang="en-US" sz="2400" dirty="0" smtClean="0">
                <a:solidFill>
                  <a:schemeClr val="tx1"/>
                </a:solidFill>
              </a:rPr>
              <a:t>0.1° grid resolution over the Gulf</a:t>
            </a:r>
          </a:p>
          <a:p>
            <a:pPr lvl="3"/>
            <a:r>
              <a:rPr lang="en-US" sz="2400" dirty="0" smtClean="0">
                <a:solidFill>
                  <a:schemeClr val="tx1"/>
                </a:solidFill>
              </a:rPr>
              <a:t>0.25° elsewhere</a:t>
            </a:r>
          </a:p>
          <a:p>
            <a:pPr lvl="2"/>
            <a:r>
              <a:rPr lang="en-US" sz="2400" dirty="0" smtClean="0">
                <a:solidFill>
                  <a:schemeClr val="tx1"/>
                </a:solidFill>
              </a:rPr>
              <a:t> Under 20</a:t>
            </a:r>
            <a:r>
              <a:rPr lang="en-US" sz="2400" baseline="30000" dirty="0" smtClean="0">
                <a:solidFill>
                  <a:schemeClr val="tx1"/>
                </a:solidFill>
              </a:rPr>
              <a:t>th</a:t>
            </a:r>
            <a:r>
              <a:rPr lang="en-US" sz="2400" dirty="0" smtClean="0">
                <a:solidFill>
                  <a:schemeClr val="tx1"/>
                </a:solidFill>
              </a:rPr>
              <a:t> century scenario (20C3M)</a:t>
            </a:r>
          </a:p>
          <a:p>
            <a:pPr lvl="3"/>
            <a:r>
              <a:rPr lang="en-US" sz="2400" dirty="0" smtClean="0">
                <a:solidFill>
                  <a:schemeClr val="tx1"/>
                </a:solidFill>
              </a:rPr>
              <a:t>Under A1B CO</a:t>
            </a:r>
            <a:r>
              <a:rPr lang="en-US" sz="2400" baseline="-25000" dirty="0" smtClean="0">
                <a:solidFill>
                  <a:schemeClr val="tx1"/>
                </a:solidFill>
              </a:rPr>
              <a:t>2</a:t>
            </a:r>
            <a:r>
              <a:rPr lang="en-US" sz="2400" dirty="0" smtClean="0">
                <a:solidFill>
                  <a:schemeClr val="tx1"/>
                </a:solidFill>
              </a:rPr>
              <a:t> scenarios</a:t>
            </a:r>
          </a:p>
          <a:p>
            <a:pPr lvl="2"/>
            <a:r>
              <a:rPr lang="en-US" sz="2400" dirty="0" smtClean="0">
                <a:solidFill>
                  <a:schemeClr val="tx1"/>
                </a:solidFill>
              </a:rPr>
              <a:t>Model domain: 20°E-100°W &amp; 70°N-20°S</a:t>
            </a:r>
          </a:p>
          <a:p>
            <a:pPr lvl="1"/>
            <a:r>
              <a:rPr lang="en-US" sz="2400" dirty="0" smtClean="0">
                <a:solidFill>
                  <a:srgbClr val="FFFF00"/>
                </a:solidFill>
              </a:rPr>
              <a:t>Evaluated natural variability &amp; reproduced it </a:t>
            </a:r>
          </a:p>
          <a:p>
            <a:pPr lvl="1"/>
            <a:r>
              <a:rPr lang="en-US" sz="2400" dirty="0" smtClean="0">
                <a:solidFill>
                  <a:srgbClr val="FFFF00"/>
                </a:solidFill>
              </a:rPr>
              <a:t>Projection of conditions to 2100</a:t>
            </a:r>
          </a:p>
          <a:p>
            <a:pPr lvl="1"/>
            <a:endParaRPr lang="en-US" sz="2800" dirty="0" smtClean="0">
              <a:solidFill>
                <a:schemeClr val="tx1"/>
              </a:solidFill>
            </a:endParaRPr>
          </a:p>
          <a:p>
            <a:endParaRPr lang="en-US" dirty="0">
              <a:solidFill>
                <a:schemeClr val="tx1"/>
              </a:solidFill>
            </a:endParaRPr>
          </a:p>
        </p:txBody>
      </p:sp>
      <p:pic>
        <p:nvPicPr>
          <p:cNvPr id="5" name="Picture 4" descr="j0233806.pict"/>
          <p:cNvPicPr>
            <a:picLocks noChangeAspect="1"/>
          </p:cNvPicPr>
          <p:nvPr/>
        </p:nvPicPr>
        <p:blipFill>
          <a:blip r:embed="rId2"/>
          <a:stretch>
            <a:fillRect/>
          </a:stretch>
        </p:blipFill>
        <p:spPr>
          <a:xfrm>
            <a:off x="6934200" y="1143000"/>
            <a:ext cx="2057400" cy="153893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1"/>
            <a:ext cx="8458200" cy="914400"/>
          </a:xfrm>
          <a:ln w="38100" cap="sq" cmpd="sng">
            <a:prstDash val="solid"/>
            <a:round/>
          </a:ln>
        </p:spPr>
        <p:txBody>
          <a:bodyPr/>
          <a:lstStyle/>
          <a:p>
            <a:pPr algn="l"/>
            <a:r>
              <a:rPr lang="en-US" sz="2000" dirty="0" smtClean="0"/>
              <a:t>Climate Change Framework Downscaling IPCC4 Project Domain:</a:t>
            </a:r>
            <a:r>
              <a:rPr lang="en-US" sz="3600" dirty="0" smtClean="0"/>
              <a:t/>
            </a:r>
            <a:br>
              <a:rPr lang="en-US" sz="3600" dirty="0" smtClean="0"/>
            </a:br>
            <a:r>
              <a:rPr lang="en-US" sz="3600" dirty="0" smtClean="0"/>
              <a:t>Big Journeys Begin With Small Steps</a:t>
            </a:r>
            <a:endParaRPr lang="en-US" sz="3600" dirty="0"/>
          </a:p>
        </p:txBody>
      </p:sp>
      <p:pic>
        <p:nvPicPr>
          <p:cNvPr id="6" name="Picture 5" descr="NewProjectAOI.jpg"/>
          <p:cNvPicPr>
            <a:picLocks noChangeAspect="1"/>
          </p:cNvPicPr>
          <p:nvPr/>
        </p:nvPicPr>
        <p:blipFill>
          <a:blip r:embed="rId2"/>
          <a:stretch>
            <a:fillRect/>
          </a:stretch>
        </p:blipFill>
        <p:spPr>
          <a:xfrm>
            <a:off x="3048000" y="1447800"/>
            <a:ext cx="5257800" cy="5231161"/>
          </a:xfrm>
          <a:prstGeom prst="rect">
            <a:avLst/>
          </a:prstGeom>
        </p:spPr>
      </p:pic>
      <p:pic>
        <p:nvPicPr>
          <p:cNvPr id="5" name="Picture 4" descr="Bluefinlarvae Aki.jpg"/>
          <p:cNvPicPr>
            <a:picLocks noChangeAspect="1"/>
          </p:cNvPicPr>
          <p:nvPr/>
        </p:nvPicPr>
        <p:blipFill>
          <a:blip r:embed="rId3"/>
          <a:stretch>
            <a:fillRect/>
          </a:stretch>
        </p:blipFill>
        <p:spPr>
          <a:xfrm>
            <a:off x="381000" y="4191000"/>
            <a:ext cx="2012950" cy="1006475"/>
          </a:xfrm>
          <a:prstGeom prst="rect">
            <a:avLst/>
          </a:prstGeom>
        </p:spPr>
      </p:pic>
      <p:sp>
        <p:nvSpPr>
          <p:cNvPr id="3" name="TextBox 2"/>
          <p:cNvSpPr txBox="1"/>
          <p:nvPr/>
        </p:nvSpPr>
        <p:spPr>
          <a:xfrm>
            <a:off x="914400" y="3810000"/>
            <a:ext cx="633507" cy="307777"/>
          </a:xfrm>
          <a:prstGeom prst="rect">
            <a:avLst/>
          </a:prstGeom>
          <a:noFill/>
        </p:spPr>
        <p:txBody>
          <a:bodyPr wrap="none" rtlCol="0">
            <a:spAutoFit/>
          </a:bodyPr>
          <a:lstStyle/>
          <a:p>
            <a:r>
              <a:rPr lang="en-US" sz="1400" dirty="0" smtClean="0"/>
              <a:t>6 MM</a:t>
            </a:r>
            <a:endParaRPr lang="en-US" sz="1400" dirty="0"/>
          </a:p>
        </p:txBody>
      </p:sp>
      <p:sp>
        <p:nvSpPr>
          <p:cNvPr id="8" name="Right Arrow 7"/>
          <p:cNvSpPr/>
          <p:nvPr/>
        </p:nvSpPr>
        <p:spPr bwMode="auto">
          <a:xfrm>
            <a:off x="2514600" y="4267200"/>
            <a:ext cx="1219200" cy="533400"/>
          </a:xfrm>
          <a:prstGeom prst="rightArrow">
            <a:avLst/>
          </a:prstGeom>
          <a:solidFill>
            <a:schemeClr val="accent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outerShdw blurRad="38100" dist="38100" dir="2700000" algn="tl">
                  <a:srgbClr val="000000">
                    <a:alpha val="43137"/>
                  </a:srgbClr>
                </a:outerShdw>
              </a:effectLst>
              <a:latin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d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819400"/>
            <a:ext cx="8915400" cy="3953561"/>
          </a:xfrm>
          <a:prstGeom prst="rect">
            <a:avLst/>
          </a:prstGeom>
        </p:spPr>
      </p:pic>
      <p:sp>
        <p:nvSpPr>
          <p:cNvPr id="2" name="Title 1"/>
          <p:cNvSpPr>
            <a:spLocks noGrp="1"/>
          </p:cNvSpPr>
          <p:nvPr>
            <p:ph type="title"/>
          </p:nvPr>
        </p:nvSpPr>
        <p:spPr>
          <a:xfrm>
            <a:off x="457200" y="304801"/>
            <a:ext cx="8229600" cy="533399"/>
          </a:xfrm>
        </p:spPr>
        <p:txBody>
          <a:bodyPr/>
          <a:lstStyle/>
          <a:p>
            <a:r>
              <a:rPr lang="en-US" dirty="0">
                <a:solidFill>
                  <a:srgbClr val="FFFF00"/>
                </a:solidFill>
                <a:effectLst>
                  <a:outerShdw blurRad="38100" dist="38100" dir="2700000" algn="tl" rotWithShape="0">
                    <a:prstClr val="black"/>
                  </a:outerShdw>
                </a:effectLst>
              </a:rPr>
              <a:t>Habitat Modeling </a:t>
            </a:r>
            <a:r>
              <a:rPr lang="en-US" dirty="0" smtClean="0"/>
              <a:t>Methods</a:t>
            </a:r>
            <a:endParaRPr lang="en-US" dirty="0"/>
          </a:p>
        </p:txBody>
      </p:sp>
      <p:sp>
        <p:nvSpPr>
          <p:cNvPr id="3" name="Content Placeholder 2"/>
          <p:cNvSpPr>
            <a:spLocks noGrp="1"/>
          </p:cNvSpPr>
          <p:nvPr>
            <p:ph idx="1"/>
          </p:nvPr>
        </p:nvSpPr>
        <p:spPr>
          <a:xfrm>
            <a:off x="304800" y="1066801"/>
            <a:ext cx="8610600" cy="2209799"/>
          </a:xfrm>
        </p:spPr>
        <p:txBody>
          <a:bodyPr/>
          <a:lstStyle/>
          <a:p>
            <a:r>
              <a:rPr lang="en-US" sz="2800" dirty="0" smtClean="0">
                <a:solidFill>
                  <a:srgbClr val="FFFF00"/>
                </a:solidFill>
                <a:effectLst>
                  <a:outerShdw blurRad="38100" dist="38100" dir="2700000" algn="tl" rotWithShape="0">
                    <a:prstClr val="black"/>
                  </a:outerShdw>
                </a:effectLst>
              </a:rPr>
              <a:t>Muhling and Lamkin (Project leads)</a:t>
            </a:r>
          </a:p>
          <a:p>
            <a:pPr lvl="1"/>
            <a:r>
              <a:rPr lang="en-US" sz="2400" dirty="0" smtClean="0">
                <a:solidFill>
                  <a:srgbClr val="FFFFFF"/>
                </a:solidFill>
                <a:effectLst>
                  <a:outerShdw blurRad="38100" dist="38100" dir="2700000" algn="tl" rotWithShape="0">
                    <a:srgbClr val="000000"/>
                  </a:outerShdw>
                </a:effectLst>
              </a:rPr>
              <a:t>Habitat modeling using multivariate non-parametric techniques such as classification trees and neural </a:t>
            </a:r>
            <a:r>
              <a:rPr lang="en-US" sz="2400" dirty="0">
                <a:solidFill>
                  <a:srgbClr val="FFFFFF"/>
                </a:solidFill>
                <a:effectLst>
                  <a:outerShdw blurRad="38100" dist="38100" dir="2700000" algn="tl" rotWithShape="0">
                    <a:srgbClr val="000000"/>
                  </a:outerShdw>
                </a:effectLst>
              </a:rPr>
              <a:t>networks using </a:t>
            </a:r>
            <a:r>
              <a:rPr lang="en-US" sz="2400" dirty="0" smtClean="0">
                <a:solidFill>
                  <a:srgbClr val="FFFFFF"/>
                </a:solidFill>
                <a:effectLst>
                  <a:outerShdw blurRad="38100" dist="38100" dir="2700000" algn="tl" rotWithShape="0">
                    <a:srgbClr val="000000"/>
                  </a:outerShdw>
                </a:effectLst>
              </a:rPr>
              <a:t>DTREG.</a:t>
            </a:r>
          </a:p>
        </p:txBody>
      </p:sp>
      <p:pic>
        <p:nvPicPr>
          <p:cNvPr id="5" name="Content Placeholder 3" descr="26_SST_CHLGOM.jpg"/>
          <p:cNvPicPr>
            <a:picLocks noChangeAspect="1"/>
          </p:cNvPicPr>
          <p:nvPr/>
        </p:nvPicPr>
        <p:blipFill>
          <a:blip r:embed="rId4">
            <a:extLst>
              <a:ext uri="{28A0092B-C50C-407E-A947-70E740481C1C}">
                <a14:useLocalDpi xmlns:a14="http://schemas.microsoft.com/office/drawing/2010/main" val="0"/>
              </a:ext>
            </a:extLst>
          </a:blip>
          <a:srcRect l="-10547" r="-10547"/>
          <a:stretch>
            <a:fillRect/>
          </a:stretch>
        </p:blipFill>
        <p:spPr bwMode="black">
          <a:xfrm>
            <a:off x="-152399" y="2895600"/>
            <a:ext cx="2819400" cy="1552218"/>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199"/>
          </a:xfrm>
        </p:spPr>
        <p:txBody>
          <a:bodyPr/>
          <a:lstStyle/>
          <a:p>
            <a:r>
              <a:rPr lang="en-US" sz="3800" dirty="0" smtClean="0"/>
              <a:t>Satellite Methods</a:t>
            </a:r>
            <a:endParaRPr lang="en-US" sz="3800" dirty="0"/>
          </a:p>
        </p:txBody>
      </p:sp>
      <p:sp>
        <p:nvSpPr>
          <p:cNvPr id="3" name="Content Placeholder 2"/>
          <p:cNvSpPr>
            <a:spLocks noGrp="1"/>
          </p:cNvSpPr>
          <p:nvPr>
            <p:ph idx="1"/>
          </p:nvPr>
        </p:nvSpPr>
        <p:spPr>
          <a:xfrm>
            <a:off x="152400" y="762000"/>
            <a:ext cx="8839200" cy="4530725"/>
          </a:xfrm>
        </p:spPr>
        <p:txBody>
          <a:bodyPr/>
          <a:lstStyle/>
          <a:p>
            <a:pPr marL="342900" lvl="2" indent="-342900">
              <a:buClr>
                <a:schemeClr val="hlink"/>
              </a:buClr>
              <a:buSzPct val="80000"/>
              <a:buFont typeface="Wingdings" charset="2"/>
              <a:buChar char="Ø"/>
            </a:pPr>
            <a:r>
              <a:rPr lang="en-US" sz="2800" dirty="0" smtClean="0">
                <a:solidFill>
                  <a:srgbClr val="FFFF00"/>
                </a:solidFill>
              </a:rPr>
              <a:t>Roffer</a:t>
            </a:r>
            <a:r>
              <a:rPr lang="en-US" sz="2800" dirty="0">
                <a:solidFill>
                  <a:srgbClr val="FFFF00"/>
                </a:solidFill>
              </a:rPr>
              <a:t> </a:t>
            </a:r>
            <a:r>
              <a:rPr lang="en-US" sz="2800" dirty="0" smtClean="0">
                <a:solidFill>
                  <a:srgbClr val="FFFF00"/>
                </a:solidFill>
              </a:rPr>
              <a:t>&amp; Muller-Karger </a:t>
            </a:r>
            <a:r>
              <a:rPr lang="en-US" sz="2800" dirty="0">
                <a:solidFill>
                  <a:srgbClr val="FFFF00"/>
                </a:solidFill>
              </a:rPr>
              <a:t>(project leads</a:t>
            </a:r>
            <a:r>
              <a:rPr lang="en-US" sz="2800" dirty="0" smtClean="0">
                <a:solidFill>
                  <a:srgbClr val="FFFF00"/>
                </a:solidFill>
              </a:rPr>
              <a:t>),  Goni </a:t>
            </a:r>
          </a:p>
          <a:p>
            <a:pPr marL="342900" lvl="2" indent="-342900">
              <a:buClr>
                <a:schemeClr val="hlink"/>
              </a:buClr>
              <a:buSzPct val="80000"/>
              <a:buFont typeface="Wingdings" charset="2"/>
              <a:buChar char="Ø"/>
            </a:pPr>
            <a:r>
              <a:rPr lang="en-US" sz="2800" dirty="0" smtClean="0">
                <a:solidFill>
                  <a:schemeClr val="tx1"/>
                </a:solidFill>
              </a:rPr>
              <a:t>SST</a:t>
            </a:r>
            <a:r>
              <a:rPr lang="en-US" sz="2800" dirty="0">
                <a:solidFill>
                  <a:schemeClr val="tx1"/>
                </a:solidFill>
              </a:rPr>
              <a:t>, Chlorophyll, Sea Surface </a:t>
            </a:r>
            <a:r>
              <a:rPr lang="en-US" sz="2800" dirty="0" smtClean="0">
                <a:solidFill>
                  <a:schemeClr val="tx1"/>
                </a:solidFill>
              </a:rPr>
              <a:t>Height</a:t>
            </a:r>
          </a:p>
          <a:p>
            <a:pPr lvl="1"/>
            <a:r>
              <a:rPr lang="en-US" sz="2400" dirty="0" smtClean="0">
                <a:solidFill>
                  <a:schemeClr val="tx1"/>
                </a:solidFill>
              </a:rPr>
              <a:t>Larvae cruise real-time support for targeted sampling</a:t>
            </a:r>
          </a:p>
          <a:p>
            <a:pPr lvl="2"/>
            <a:r>
              <a:rPr lang="en-US" sz="2400" dirty="0" smtClean="0">
                <a:solidFill>
                  <a:schemeClr val="tx1"/>
                </a:solidFill>
              </a:rPr>
              <a:t>Calibrating/validating MODIS and VIIRS</a:t>
            </a:r>
          </a:p>
          <a:p>
            <a:pPr lvl="1"/>
            <a:r>
              <a:rPr lang="en-US" sz="2400" dirty="0">
                <a:solidFill>
                  <a:schemeClr val="tx1"/>
                </a:solidFill>
              </a:rPr>
              <a:t>Habitat modeling </a:t>
            </a:r>
            <a:r>
              <a:rPr lang="en-US" sz="2400" dirty="0" smtClean="0">
                <a:solidFill>
                  <a:schemeClr val="tx1"/>
                </a:solidFill>
              </a:rPr>
              <a:t>development and refinement</a:t>
            </a:r>
          </a:p>
          <a:p>
            <a:pPr lvl="1"/>
            <a:r>
              <a:rPr lang="en-US" sz="2400" dirty="0" smtClean="0">
                <a:solidFill>
                  <a:schemeClr val="tx1"/>
                </a:solidFill>
              </a:rPr>
              <a:t>Validation of climate models</a:t>
            </a:r>
          </a:p>
          <a:p>
            <a:pPr lvl="1"/>
            <a:r>
              <a:rPr lang="en-US" sz="2400" dirty="0" smtClean="0">
                <a:solidFill>
                  <a:schemeClr val="tx1"/>
                </a:solidFill>
              </a:rPr>
              <a:t>Automated ID of meso-scale features</a:t>
            </a:r>
          </a:p>
          <a:p>
            <a:pPr lvl="1"/>
            <a:r>
              <a:rPr lang="en-US" sz="2400" dirty="0" smtClean="0">
                <a:solidFill>
                  <a:schemeClr val="tx1"/>
                </a:solidFill>
              </a:rPr>
              <a:t>Serve customized data products to NOAA NMFS</a:t>
            </a:r>
          </a:p>
          <a:p>
            <a:pPr lvl="2"/>
            <a:r>
              <a:rPr lang="en-US" sz="2000" dirty="0" smtClean="0">
                <a:solidFill>
                  <a:schemeClr val="tx1"/>
                </a:solidFill>
              </a:rPr>
              <a:t>Polar orbiting</a:t>
            </a:r>
          </a:p>
          <a:p>
            <a:pPr lvl="3"/>
            <a:r>
              <a:rPr lang="en-US" sz="2000" dirty="0" smtClean="0">
                <a:solidFill>
                  <a:schemeClr val="tx1"/>
                </a:solidFill>
              </a:rPr>
              <a:t>SeaWiFS, MODIS, AVHRR, VIIRS </a:t>
            </a:r>
          </a:p>
          <a:p>
            <a:pPr lvl="3"/>
            <a:r>
              <a:rPr lang="en-US" sz="2000" dirty="0" smtClean="0">
                <a:solidFill>
                  <a:schemeClr val="tx1"/>
                </a:solidFill>
              </a:rPr>
              <a:t>Altimeters</a:t>
            </a:r>
          </a:p>
          <a:p>
            <a:pPr lvl="2"/>
            <a:r>
              <a:rPr lang="en-US" sz="2000" dirty="0" smtClean="0">
                <a:solidFill>
                  <a:schemeClr val="tx1"/>
                </a:solidFill>
              </a:rPr>
              <a:t>Geostationary - GOES</a:t>
            </a:r>
            <a:endParaRPr lang="en-US" sz="2000" dirty="0">
              <a:solidFill>
                <a:schemeClr val="tx1"/>
              </a:solidFill>
            </a:endParaRPr>
          </a:p>
        </p:txBody>
      </p:sp>
      <p:pic>
        <p:nvPicPr>
          <p:cNvPr id="5" name="Picture 4" descr="Satellites.jpg"/>
          <p:cNvPicPr>
            <a:picLocks noChangeAspect="1"/>
          </p:cNvPicPr>
          <p:nvPr/>
        </p:nvPicPr>
        <p:blipFill>
          <a:blip r:embed="rId3"/>
          <a:stretch>
            <a:fillRect/>
          </a:stretch>
        </p:blipFill>
        <p:spPr>
          <a:xfrm>
            <a:off x="-20065" y="0"/>
            <a:ext cx="2077465" cy="738456"/>
          </a:xfrm>
          <a:prstGeom prst="rect">
            <a:avLst/>
          </a:prstGeom>
        </p:spPr>
      </p:pic>
      <p:pic>
        <p:nvPicPr>
          <p:cNvPr id="6" name="Picture 1" descr="NASA FIGURE 2.png"/>
          <p:cNvPicPr>
            <a:picLocks noChangeAspect="1"/>
          </p:cNvPicPr>
          <p:nvPr/>
        </p:nvPicPr>
        <p:blipFill>
          <a:blip r:embed="rId4"/>
          <a:srcRect/>
          <a:stretch>
            <a:fillRect/>
          </a:stretch>
        </p:blipFill>
        <p:spPr bwMode="auto">
          <a:xfrm>
            <a:off x="5891018" y="4587240"/>
            <a:ext cx="3252982" cy="227076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47799"/>
          </a:xfrm>
        </p:spPr>
        <p:txBody>
          <a:bodyPr/>
          <a:lstStyle/>
          <a:p>
            <a:r>
              <a:rPr lang="en-US" sz="3800" dirty="0" smtClean="0"/>
              <a:t>Fisheries Managers Want to Understand Possible Effects of Climate</a:t>
            </a:r>
            <a:endParaRPr lang="en-US" sz="3800" dirty="0"/>
          </a:p>
        </p:txBody>
      </p:sp>
      <p:sp>
        <p:nvSpPr>
          <p:cNvPr id="3" name="Content Placeholder 2"/>
          <p:cNvSpPr>
            <a:spLocks noGrp="1"/>
          </p:cNvSpPr>
          <p:nvPr>
            <p:ph idx="1"/>
          </p:nvPr>
        </p:nvSpPr>
        <p:spPr>
          <a:xfrm>
            <a:off x="457200" y="1981200"/>
            <a:ext cx="8382000" cy="3581400"/>
          </a:xfrm>
        </p:spPr>
        <p:txBody>
          <a:bodyPr/>
          <a:lstStyle/>
          <a:p>
            <a:pPr marL="514350" indent="-514350">
              <a:buFont typeface="+mj-lt"/>
              <a:buAutoNum type="arabicPeriod"/>
            </a:pPr>
            <a:r>
              <a:rPr lang="en-US" sz="2800" dirty="0" smtClean="0">
                <a:solidFill>
                  <a:srgbClr val="FFFFFF"/>
                </a:solidFill>
                <a:effectLst>
                  <a:outerShdw blurRad="38100" dist="38100" dir="2700000" algn="tl" rotWithShape="0">
                    <a:srgbClr val="000000"/>
                  </a:outerShdw>
                </a:effectLst>
              </a:rPr>
              <a:t>Changes in lengths of spawning seasons (</a:t>
            </a:r>
            <a:r>
              <a:rPr lang="en-US" sz="2800" dirty="0">
                <a:solidFill>
                  <a:srgbClr val="FFFFFF"/>
                </a:solidFill>
                <a:effectLst>
                  <a:outerShdw blurRad="38100" dist="38100" dir="2700000" algn="tl" rotWithShape="0">
                    <a:srgbClr val="000000"/>
                  </a:outerShdw>
                </a:effectLst>
              </a:rPr>
              <a:t>dates of spawning commencement and end</a:t>
            </a:r>
            <a:r>
              <a:rPr lang="en-US" sz="2800" dirty="0" smtClean="0">
                <a:solidFill>
                  <a:srgbClr val="FFFFFF"/>
                </a:solidFill>
                <a:effectLst>
                  <a:outerShdw blurRad="38100" dist="38100" dir="2700000" algn="tl" rotWithShape="0">
                    <a:srgbClr val="000000"/>
                  </a:outerShdw>
                </a:effectLst>
              </a:rPr>
              <a:t>)</a:t>
            </a:r>
            <a:endParaRPr lang="en-US" sz="2800" dirty="0">
              <a:solidFill>
                <a:srgbClr val="FFFFFF"/>
              </a:solidFill>
              <a:effectLst>
                <a:outerShdw blurRad="38100" dist="38100" dir="2700000" algn="tl" rotWithShape="0">
                  <a:srgbClr val="000000"/>
                </a:outerShdw>
              </a:effectLst>
            </a:endParaRPr>
          </a:p>
          <a:p>
            <a:pPr marL="514350" indent="-514350">
              <a:buFont typeface="+mj-lt"/>
              <a:buAutoNum type="arabicPeriod"/>
            </a:pPr>
            <a:r>
              <a:rPr lang="en-US" sz="2800" dirty="0" smtClean="0">
                <a:solidFill>
                  <a:srgbClr val="FFFFFF"/>
                </a:solidFill>
                <a:effectLst>
                  <a:outerShdw blurRad="38100" dist="38100" dir="2700000" algn="tl" rotWithShape="0">
                    <a:srgbClr val="000000"/>
                  </a:outerShdw>
                </a:effectLst>
              </a:rPr>
              <a:t>Changes in spatial and temporal extent of 3D habitat of adult fish. </a:t>
            </a:r>
          </a:p>
          <a:p>
            <a:pPr marL="514350" indent="-514350">
              <a:buFont typeface="+mj-lt"/>
              <a:buAutoNum type="arabicPeriod"/>
            </a:pPr>
            <a:r>
              <a:rPr lang="en-US" sz="2800" dirty="0" smtClean="0">
                <a:solidFill>
                  <a:srgbClr val="FFFFFF"/>
                </a:solidFill>
                <a:effectLst>
                  <a:outerShdw blurRad="38100" dist="38100" dir="2700000" algn="tl" rotWithShape="0">
                    <a:srgbClr val="000000"/>
                  </a:outerShdw>
                </a:effectLst>
              </a:rPr>
              <a:t>Implications for potential effects on recruitment, species – species guilds and sustainability of stocks.</a:t>
            </a:r>
          </a:p>
          <a:p>
            <a:endParaRPr lang="en-US" sz="2800" dirty="0">
              <a:solidFill>
                <a:srgbClr val="FFFFFF"/>
              </a:solidFill>
            </a:endParaRPr>
          </a:p>
        </p:txBody>
      </p:sp>
      <p:pic>
        <p:nvPicPr>
          <p:cNvPr id="4" name="Picture 3" descr="off00139_bat_island_48x60_small.jpg"/>
          <p:cNvPicPr>
            <a:picLocks noChangeAspect="1"/>
          </p:cNvPicPr>
          <p:nvPr/>
        </p:nvPicPr>
        <p:blipFill>
          <a:blip r:embed="rId2"/>
          <a:stretch>
            <a:fillRect/>
          </a:stretch>
        </p:blipFill>
        <p:spPr>
          <a:xfrm>
            <a:off x="7696200" y="5143500"/>
            <a:ext cx="1371600" cy="1714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199"/>
          </a:xfrm>
        </p:spPr>
        <p:txBody>
          <a:bodyPr/>
          <a:lstStyle/>
          <a:p>
            <a:r>
              <a:rPr lang="en-US" dirty="0" smtClean="0"/>
              <a:t>Some Results</a:t>
            </a:r>
            <a:endParaRPr lang="en-US" sz="2800" dirty="0"/>
          </a:p>
        </p:txBody>
      </p:sp>
      <p:sp>
        <p:nvSpPr>
          <p:cNvPr id="3" name="Content Placeholder 2"/>
          <p:cNvSpPr>
            <a:spLocks noGrp="1"/>
          </p:cNvSpPr>
          <p:nvPr>
            <p:ph idx="1"/>
          </p:nvPr>
        </p:nvSpPr>
        <p:spPr>
          <a:xfrm>
            <a:off x="381000" y="762000"/>
            <a:ext cx="8763000" cy="4530725"/>
          </a:xfrm>
        </p:spPr>
        <p:txBody>
          <a:bodyPr/>
          <a:lstStyle/>
          <a:p>
            <a:r>
              <a:rPr lang="en-US" sz="2800" dirty="0" smtClean="0">
                <a:solidFill>
                  <a:srgbClr val="FFFFFF"/>
                </a:solidFill>
              </a:rPr>
              <a:t>HYCOM (Hybrid Coordinate Ocean Model)</a:t>
            </a:r>
          </a:p>
          <a:p>
            <a:pPr lvl="1"/>
            <a:r>
              <a:rPr lang="en-US" sz="2400" dirty="0" smtClean="0">
                <a:solidFill>
                  <a:schemeClr val="tx1"/>
                </a:solidFill>
              </a:rPr>
              <a:t>Did produce realistic Yucatan Channel transport and 3D circulation in Caribbean Sea – Gulf of Mexico</a:t>
            </a:r>
          </a:p>
          <a:p>
            <a:pPr lvl="2"/>
            <a:r>
              <a:rPr lang="en-US" sz="2400" dirty="0" smtClean="0">
                <a:solidFill>
                  <a:schemeClr val="tx1"/>
                </a:solidFill>
              </a:rPr>
              <a:t>But has </a:t>
            </a:r>
            <a:r>
              <a:rPr lang="en-US" sz="2400" dirty="0">
                <a:solidFill>
                  <a:schemeClr val="tx1"/>
                </a:solidFill>
              </a:rPr>
              <a:t>no biogeochemical modeling </a:t>
            </a:r>
            <a:r>
              <a:rPr lang="en-US" sz="2400" dirty="0" smtClean="0">
                <a:solidFill>
                  <a:schemeClr val="tx1"/>
                </a:solidFill>
              </a:rPr>
              <a:t>component</a:t>
            </a:r>
          </a:p>
          <a:p>
            <a:r>
              <a:rPr lang="en-US" sz="2800" dirty="0" smtClean="0">
                <a:solidFill>
                  <a:schemeClr val="tx1"/>
                </a:solidFill>
              </a:rPr>
              <a:t>ROMS (Regional Ocean Model)</a:t>
            </a:r>
          </a:p>
          <a:p>
            <a:pPr lvl="1"/>
            <a:r>
              <a:rPr lang="en-US" sz="2400" dirty="0" smtClean="0">
                <a:solidFill>
                  <a:schemeClr val="tx1"/>
                </a:solidFill>
              </a:rPr>
              <a:t>Has biogeochemical component</a:t>
            </a:r>
          </a:p>
          <a:p>
            <a:pPr lvl="1"/>
            <a:r>
              <a:rPr lang="en-US" sz="2400" dirty="0" smtClean="0">
                <a:solidFill>
                  <a:schemeClr val="tx1"/>
                </a:solidFill>
              </a:rPr>
              <a:t>But did not produce realistic transport or circulation</a:t>
            </a:r>
          </a:p>
          <a:p>
            <a:r>
              <a:rPr lang="en-US" sz="2800" dirty="0" smtClean="0">
                <a:solidFill>
                  <a:schemeClr val="tx1"/>
                </a:solidFill>
              </a:rPr>
              <a:t>GFDL’s MOM4 (Modular Ocean Model)</a:t>
            </a:r>
          </a:p>
          <a:p>
            <a:pPr lvl="1"/>
            <a:r>
              <a:rPr lang="en-US" sz="2400" dirty="0">
                <a:solidFill>
                  <a:schemeClr val="tx1"/>
                </a:solidFill>
              </a:rPr>
              <a:t>Has biogeochemical </a:t>
            </a:r>
            <a:r>
              <a:rPr lang="en-US" sz="2400" dirty="0" smtClean="0">
                <a:solidFill>
                  <a:schemeClr val="tx1"/>
                </a:solidFill>
              </a:rPr>
              <a:t>component</a:t>
            </a:r>
          </a:p>
          <a:p>
            <a:pPr lvl="1"/>
            <a:r>
              <a:rPr lang="en-US" sz="2400" dirty="0" smtClean="0">
                <a:solidFill>
                  <a:schemeClr val="tx1"/>
                </a:solidFill>
              </a:rPr>
              <a:t>Does produce realistic transport and circulation</a:t>
            </a:r>
          </a:p>
          <a:p>
            <a:pPr lvl="1"/>
            <a:r>
              <a:rPr lang="en-US" sz="2400" dirty="0" smtClean="0">
                <a:solidFill>
                  <a:schemeClr val="tx1"/>
                </a:solidFill>
              </a:rPr>
              <a:t>CMIP5 is used to constrain initial/boundary conditions</a:t>
            </a:r>
          </a:p>
        </p:txBody>
      </p:sp>
      <p:pic>
        <p:nvPicPr>
          <p:cNvPr id="4" name="Picture 3" descr="Cartoon_Stopwatch_Royalty_Free_Clipart_Picture_100103-175223-1890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5562600"/>
            <a:ext cx="1066800" cy="1070367"/>
          </a:xfrm>
          <a:prstGeom prst="rect">
            <a:avLst/>
          </a:prstGeom>
        </p:spPr>
      </p:pic>
      <p:sp>
        <p:nvSpPr>
          <p:cNvPr id="5" name="TextBox 4"/>
          <p:cNvSpPr txBox="1"/>
          <p:nvPr/>
        </p:nvSpPr>
        <p:spPr>
          <a:xfrm>
            <a:off x="3124200" y="6019800"/>
            <a:ext cx="3962400" cy="523220"/>
          </a:xfrm>
          <a:prstGeom prst="rect">
            <a:avLst/>
          </a:prstGeom>
          <a:noFill/>
        </p:spPr>
        <p:txBody>
          <a:bodyPr wrap="square" rtlCol="0">
            <a:spAutoFit/>
          </a:bodyPr>
          <a:lstStyle/>
          <a:p>
            <a:r>
              <a:rPr lang="en-US" sz="2800" dirty="0">
                <a:solidFill>
                  <a:srgbClr val="FFFF00"/>
                </a:solidFill>
              </a:rPr>
              <a:t>(see </a:t>
            </a:r>
            <a:r>
              <a:rPr lang="en-US" sz="2800" dirty="0" smtClean="0">
                <a:solidFill>
                  <a:srgbClr val="FFFF00"/>
                </a:solidFill>
              </a:rPr>
              <a:t>posters </a:t>
            </a:r>
            <a:r>
              <a:rPr lang="en-US" sz="2800" dirty="0">
                <a:solidFill>
                  <a:srgbClr val="FFFF00"/>
                </a:solidFill>
              </a:rPr>
              <a:t>too)</a:t>
            </a:r>
          </a:p>
        </p:txBody>
      </p:sp>
    </p:spTree>
    <p:extLst>
      <p:ext uri="{BB962C8B-B14F-4D97-AF65-F5344CB8AC3E}">
        <p14:creationId xmlns:p14="http://schemas.microsoft.com/office/powerpoint/2010/main" val="3204416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1"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1"/>
            <a:ext cx="8686800" cy="685799"/>
          </a:xfrm>
        </p:spPr>
        <p:txBody>
          <a:bodyPr/>
          <a:lstStyle/>
          <a:p>
            <a:r>
              <a:rPr lang="en-US" sz="3200" dirty="0" smtClean="0"/>
              <a:t>Benefits of Using Downscaled Models</a:t>
            </a:r>
            <a:br>
              <a:rPr lang="en-US" sz="3200" dirty="0" smtClean="0"/>
            </a:br>
            <a:r>
              <a:rPr lang="en-US" sz="3200" dirty="0" smtClean="0"/>
              <a:t>IMPORTANT RESULT</a:t>
            </a:r>
            <a:endParaRPr lang="en-US" sz="3200" dirty="0">
              <a:solidFill>
                <a:srgbClr val="FFFF00"/>
              </a:solidFill>
            </a:endParaRPr>
          </a:p>
        </p:txBody>
      </p:sp>
      <p:sp>
        <p:nvSpPr>
          <p:cNvPr id="3" name="Content Placeholder 2"/>
          <p:cNvSpPr>
            <a:spLocks noGrp="1"/>
          </p:cNvSpPr>
          <p:nvPr>
            <p:ph idx="1"/>
          </p:nvPr>
        </p:nvSpPr>
        <p:spPr>
          <a:xfrm>
            <a:off x="228600" y="1219200"/>
            <a:ext cx="8686800" cy="4530725"/>
          </a:xfrm>
        </p:spPr>
        <p:txBody>
          <a:bodyPr/>
          <a:lstStyle/>
          <a:p>
            <a:r>
              <a:rPr lang="en-US" sz="2400" dirty="0" smtClean="0">
                <a:solidFill>
                  <a:srgbClr val="FFFFFF"/>
                </a:solidFill>
              </a:rPr>
              <a:t>With HYCOM our results showed that the Loop Current transport is reduced by 20-25% for the 21</a:t>
            </a:r>
            <a:r>
              <a:rPr lang="en-US" sz="2400" baseline="30000" dirty="0" smtClean="0">
                <a:solidFill>
                  <a:srgbClr val="FFFFFF"/>
                </a:solidFill>
              </a:rPr>
              <a:t>st</a:t>
            </a:r>
            <a:r>
              <a:rPr lang="en-US" sz="2400" dirty="0" smtClean="0">
                <a:solidFill>
                  <a:srgbClr val="FFFFFF"/>
                </a:solidFill>
              </a:rPr>
              <a:t> century under A1B scenario.</a:t>
            </a:r>
          </a:p>
          <a:p>
            <a:pPr lvl="1"/>
            <a:r>
              <a:rPr lang="en-US" sz="2400" dirty="0" smtClean="0">
                <a:solidFill>
                  <a:srgbClr val="FFFFFF"/>
                </a:solidFill>
              </a:rPr>
              <a:t>Results in a “weakening” of the Loop Current</a:t>
            </a:r>
            <a:endParaRPr lang="en-US" sz="2400" dirty="0">
              <a:solidFill>
                <a:srgbClr val="FFFFFF"/>
              </a:solidFill>
            </a:endParaRPr>
          </a:p>
          <a:p>
            <a:pPr lvl="2"/>
            <a:r>
              <a:rPr lang="en-US" sz="2400" dirty="0" smtClean="0">
                <a:solidFill>
                  <a:srgbClr val="FFFFFF"/>
                </a:solidFill>
              </a:rPr>
              <a:t>Velocity &amp; penetration of Loop Current reduced</a:t>
            </a:r>
          </a:p>
          <a:p>
            <a:pPr lvl="1"/>
            <a:r>
              <a:rPr lang="en-US" sz="2400" dirty="0" smtClean="0">
                <a:solidFill>
                  <a:srgbClr val="FFFFFF"/>
                </a:solidFill>
              </a:rPr>
              <a:t>Results in substantial reduction in the warming </a:t>
            </a:r>
          </a:p>
          <a:p>
            <a:pPr lvl="2"/>
            <a:r>
              <a:rPr lang="en-US" sz="2400" dirty="0">
                <a:solidFill>
                  <a:srgbClr val="FFFFFF"/>
                </a:solidFill>
              </a:rPr>
              <a:t>O</a:t>
            </a:r>
            <a:r>
              <a:rPr lang="en-US" sz="2400" dirty="0" smtClean="0">
                <a:solidFill>
                  <a:srgbClr val="FFFFFF"/>
                </a:solidFill>
              </a:rPr>
              <a:t>nly as little as 1°C by end of 21</a:t>
            </a:r>
            <a:r>
              <a:rPr lang="en-US" sz="2400" baseline="30000" dirty="0" smtClean="0">
                <a:solidFill>
                  <a:srgbClr val="FFFFFF"/>
                </a:solidFill>
              </a:rPr>
              <a:t>st</a:t>
            </a:r>
            <a:r>
              <a:rPr lang="en-US" sz="2400" dirty="0" smtClean="0">
                <a:solidFill>
                  <a:srgbClr val="FFFFFF"/>
                </a:solidFill>
              </a:rPr>
              <a:t> C in the northern Gulf of Mexico </a:t>
            </a:r>
          </a:p>
          <a:p>
            <a:pPr lvl="2"/>
            <a:r>
              <a:rPr lang="en-US" sz="2400" dirty="0" smtClean="0">
                <a:solidFill>
                  <a:srgbClr val="FFFFFF"/>
                </a:solidFill>
              </a:rPr>
              <a:t>IPCC-AR4 global predicts a ~2°C warming</a:t>
            </a:r>
          </a:p>
          <a:p>
            <a:pPr lvl="1"/>
            <a:r>
              <a:rPr lang="en-US" sz="2400" dirty="0" smtClean="0">
                <a:solidFill>
                  <a:srgbClr val="FFFFFF"/>
                </a:solidFill>
              </a:rPr>
              <a:t>All due to the reduction of Atlantic Meridional Overturning Circulation (AMOC)</a:t>
            </a:r>
          </a:p>
          <a:p>
            <a:pPr lvl="2"/>
            <a:r>
              <a:rPr lang="en-US" sz="2400" dirty="0" smtClean="0">
                <a:solidFill>
                  <a:srgbClr val="FFFFFF"/>
                </a:solidFill>
              </a:rPr>
              <a:t>See Liu et. </a:t>
            </a:r>
            <a:r>
              <a:rPr lang="en-US" sz="2400" dirty="0">
                <a:solidFill>
                  <a:srgbClr val="FFFFFF"/>
                </a:solidFill>
              </a:rPr>
              <a:t>a</a:t>
            </a:r>
            <a:r>
              <a:rPr lang="en-US" sz="2400" dirty="0" smtClean="0">
                <a:solidFill>
                  <a:srgbClr val="FFFFFF"/>
                </a:solidFill>
              </a:rPr>
              <a:t>l, 2012 (J. Geophys. Res: 117)</a:t>
            </a:r>
          </a:p>
          <a:p>
            <a:pPr marL="0" indent="0">
              <a:buNone/>
            </a:pPr>
            <a:endParaRPr lang="en-US" sz="2400" dirty="0" smtClean="0">
              <a:solidFill>
                <a:srgbClr val="FFFFFF"/>
              </a:solidFill>
            </a:endParaRPr>
          </a:p>
          <a:p>
            <a:pPr lvl="3"/>
            <a:endParaRPr lang="en-US" sz="2400" dirty="0">
              <a:solidFill>
                <a:srgbClr val="FFFFFF"/>
              </a:solidFill>
            </a:endParaRPr>
          </a:p>
        </p:txBody>
      </p:sp>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5867400"/>
            <a:ext cx="1143000" cy="838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1"/>
            <a:ext cx="8229600" cy="685800"/>
          </a:xfrm>
        </p:spPr>
        <p:txBody>
          <a:bodyPr/>
          <a:lstStyle/>
          <a:p>
            <a:r>
              <a:rPr lang="en-US" dirty="0" smtClean="0"/>
              <a:t>NASA PROJECT</a:t>
            </a:r>
            <a:endParaRPr lang="en-US" dirty="0"/>
          </a:p>
        </p:txBody>
      </p:sp>
      <p:sp>
        <p:nvSpPr>
          <p:cNvPr id="3" name="Content Placeholder 2"/>
          <p:cNvSpPr>
            <a:spLocks noGrp="1"/>
          </p:cNvSpPr>
          <p:nvPr>
            <p:ph idx="1"/>
          </p:nvPr>
        </p:nvSpPr>
        <p:spPr>
          <a:xfrm>
            <a:off x="381000" y="990600"/>
            <a:ext cx="8610600" cy="5105400"/>
          </a:xfrm>
        </p:spPr>
        <p:txBody>
          <a:bodyPr/>
          <a:lstStyle/>
          <a:p>
            <a:pPr marL="0" indent="0">
              <a:buNone/>
            </a:pPr>
            <a:r>
              <a:rPr lang="en-US" sz="2800" dirty="0" smtClean="0">
                <a:solidFill>
                  <a:srgbClr val="CCECFF"/>
                </a:solidFill>
                <a:effectLst>
                  <a:outerShdw blurRad="38100" dist="38100" dir="2700000" algn="tl">
                    <a:schemeClr val="accent4">
                      <a:lumMod val="10000"/>
                    </a:schemeClr>
                  </a:outerShdw>
                </a:effectLst>
              </a:rPr>
              <a:t>Management And Conservation Of Atlantic Bluefin Tuna (</a:t>
            </a:r>
            <a:r>
              <a:rPr lang="en-US" sz="2800" i="1" dirty="0" smtClean="0">
                <a:solidFill>
                  <a:srgbClr val="CCECFF"/>
                </a:solidFill>
                <a:effectLst>
                  <a:outerShdw blurRad="38100" dist="38100" dir="2700000" algn="tl">
                    <a:schemeClr val="accent4">
                      <a:lumMod val="10000"/>
                    </a:schemeClr>
                  </a:outerShdw>
                </a:effectLst>
              </a:rPr>
              <a:t>Thunnus  Thynnus</a:t>
            </a:r>
            <a:r>
              <a:rPr lang="en-US" sz="2800" dirty="0" smtClean="0">
                <a:solidFill>
                  <a:srgbClr val="CCECFF"/>
                </a:solidFill>
                <a:effectLst>
                  <a:outerShdw blurRad="38100" dist="38100" dir="2700000" algn="tl">
                    <a:schemeClr val="accent4">
                      <a:lumMod val="10000"/>
                    </a:schemeClr>
                  </a:outerShdw>
                </a:effectLst>
              </a:rPr>
              <a:t>) And Other Highly Migratory Fish In The Gulf Of Mexico Under IPCC Climate Change Scenarios: A Study Using</a:t>
            </a:r>
            <a:r>
              <a:rPr lang="en-US" sz="2800" i="1" dirty="0" smtClean="0">
                <a:solidFill>
                  <a:srgbClr val="CCECFF"/>
                </a:solidFill>
                <a:effectLst>
                  <a:outerShdw blurRad="38100" dist="38100" dir="2700000" algn="tl">
                    <a:schemeClr val="accent4">
                      <a:lumMod val="10000"/>
                    </a:schemeClr>
                  </a:outerShdw>
                </a:effectLst>
              </a:rPr>
              <a:t> </a:t>
            </a:r>
            <a:r>
              <a:rPr lang="en-US" sz="2800" dirty="0" smtClean="0">
                <a:solidFill>
                  <a:srgbClr val="CCECFF"/>
                </a:solidFill>
                <a:effectLst>
                  <a:outerShdw blurRad="38100" dist="38100" dir="2700000" algn="tl">
                    <a:schemeClr val="accent4">
                      <a:lumMod val="10000"/>
                    </a:schemeClr>
                  </a:outerShdw>
                </a:effectLst>
              </a:rPr>
              <a:t>Regional Climate And Habitat Models.</a:t>
            </a:r>
          </a:p>
          <a:p>
            <a:pPr lvl="1"/>
            <a:r>
              <a:rPr lang="en-US" sz="1800" dirty="0" smtClean="0">
                <a:solidFill>
                  <a:schemeClr val="tx1"/>
                </a:solidFill>
                <a:effectLst>
                  <a:outerShdw blurRad="38100" dist="38100" dir="2700000" algn="tl">
                    <a:schemeClr val="accent4">
                      <a:lumMod val="10000"/>
                    </a:schemeClr>
                  </a:outerShdw>
                </a:effectLst>
              </a:rPr>
              <a:t>PI: M. A. Roffer – ROFFS™</a:t>
            </a:r>
          </a:p>
          <a:p>
            <a:pPr lvl="1"/>
            <a:r>
              <a:rPr lang="en-US" sz="1800" dirty="0" smtClean="0">
                <a:solidFill>
                  <a:schemeClr val="tx1"/>
                </a:solidFill>
                <a:effectLst>
                  <a:outerShdw blurRad="38100" dist="38100" dir="2700000" algn="tl">
                    <a:schemeClr val="accent4">
                      <a:lumMod val="10000"/>
                    </a:schemeClr>
                  </a:outerShdw>
                </a:effectLst>
              </a:rPr>
              <a:t>Co-I: J.T. Lamkin (NOAA), F.E. Muller-Karger (USF), S-K Lee (UM CIMAS), B.A. </a:t>
            </a:r>
            <a:r>
              <a:rPr lang="en-US" sz="1800" dirty="0">
                <a:solidFill>
                  <a:schemeClr val="tx1"/>
                </a:solidFill>
                <a:effectLst>
                  <a:outerShdw blurRad="38100" dist="38100" dir="2700000" algn="tl">
                    <a:schemeClr val="accent4">
                      <a:lumMod val="10000"/>
                    </a:schemeClr>
                  </a:outerShdw>
                </a:effectLst>
              </a:rPr>
              <a:t>Muhling (UM CIMAS), </a:t>
            </a:r>
            <a:r>
              <a:rPr lang="en-US" sz="1800" dirty="0" smtClean="0">
                <a:solidFill>
                  <a:schemeClr val="tx1"/>
                </a:solidFill>
                <a:effectLst>
                  <a:outerShdw blurRad="38100" dist="38100" dir="2700000" algn="tl">
                    <a:schemeClr val="accent4">
                      <a:lumMod val="10000"/>
                    </a:schemeClr>
                  </a:outerShdw>
                </a:effectLst>
              </a:rPr>
              <a:t>G.J. Goni (NOAA)</a:t>
            </a:r>
          </a:p>
          <a:p>
            <a:pPr lvl="1"/>
            <a:r>
              <a:rPr lang="en-US" sz="1600" dirty="0" smtClean="0">
                <a:solidFill>
                  <a:srgbClr val="CCECFF"/>
                </a:solidFill>
                <a:effectLst>
                  <a:outerShdw blurRad="38100" dist="38100" dir="2700000" algn="tl">
                    <a:schemeClr val="accent4">
                      <a:lumMod val="10000"/>
                    </a:schemeClr>
                  </a:outerShdw>
                </a:effectLst>
              </a:rPr>
              <a:t>Other </a:t>
            </a:r>
            <a:r>
              <a:rPr lang="en-US" sz="1600" dirty="0" smtClean="0">
                <a:solidFill>
                  <a:srgbClr val="CCECFF"/>
                </a:solidFill>
                <a:effectLst>
                  <a:outerShdw blurRad="38100" dist="38100" dir="2700000" algn="tl">
                    <a:schemeClr val="accent4">
                      <a:lumMod val="10000"/>
                    </a:schemeClr>
                  </a:outerShdw>
                </a:effectLst>
              </a:rPr>
              <a:t>Investigator</a:t>
            </a:r>
            <a:r>
              <a:rPr lang="en-US" sz="1600" dirty="0" smtClean="0">
                <a:solidFill>
                  <a:srgbClr val="CCECFF"/>
                </a:solidFill>
                <a:effectLst>
                  <a:outerShdw blurRad="38100" dist="38100" dir="2700000" algn="tl">
                    <a:schemeClr val="accent4">
                      <a:lumMod val="10000"/>
                    </a:schemeClr>
                  </a:outerShdw>
                </a:effectLst>
              </a:rPr>
              <a:t>s: </a:t>
            </a:r>
            <a:r>
              <a:rPr lang="en-US" sz="1600" dirty="0">
                <a:solidFill>
                  <a:srgbClr val="CCECFF"/>
                </a:solidFill>
                <a:effectLst>
                  <a:outerShdw blurRad="38100" dist="38100" dir="2700000" algn="tl">
                    <a:schemeClr val="accent4">
                      <a:lumMod val="10000"/>
                    </a:schemeClr>
                  </a:outerShdw>
                </a:effectLst>
              </a:rPr>
              <a:t>Y. Liu (UM CIMAS</a:t>
            </a:r>
            <a:r>
              <a:rPr lang="en-US" sz="1600" dirty="0" smtClean="0">
                <a:solidFill>
                  <a:srgbClr val="CCECFF"/>
                </a:solidFill>
                <a:effectLst>
                  <a:outerShdw blurRad="38100" dist="38100" dir="2700000" algn="tl">
                    <a:schemeClr val="accent4">
                      <a:lumMod val="10000"/>
                    </a:schemeClr>
                  </a:outerShdw>
                </a:effectLst>
              </a:rPr>
              <a:t>), G.W</a:t>
            </a:r>
            <a:r>
              <a:rPr lang="en-US" sz="1600" dirty="0" smtClean="0">
                <a:solidFill>
                  <a:srgbClr val="CCECFF"/>
                </a:solidFill>
                <a:effectLst>
                  <a:outerShdw blurRad="38100" dist="38100" dir="2700000" algn="tl">
                    <a:schemeClr val="accent4">
                      <a:lumMod val="10000"/>
                    </a:schemeClr>
                  </a:outerShdw>
                </a:effectLst>
              </a:rPr>
              <a:t>. Ingram (NOAA)</a:t>
            </a:r>
          </a:p>
          <a:p>
            <a:pPr lvl="1"/>
            <a:r>
              <a:rPr lang="en-US" sz="1600" dirty="0" smtClean="0">
                <a:solidFill>
                  <a:srgbClr val="CCECFF"/>
                </a:solidFill>
                <a:effectLst>
                  <a:outerShdw blurRad="38100" dist="38100" dir="2700000" algn="tl">
                    <a:schemeClr val="accent4">
                      <a:lumMod val="10000"/>
                    </a:schemeClr>
                  </a:outerShdw>
                </a:effectLst>
              </a:rPr>
              <a:t>Others named in </a:t>
            </a:r>
            <a:r>
              <a:rPr lang="en-US" sz="1600" dirty="0" smtClean="0">
                <a:solidFill>
                  <a:srgbClr val="CCECFF"/>
                </a:solidFill>
                <a:effectLst>
                  <a:outerShdw blurRad="38100" dist="38100" dir="2700000" algn="tl">
                    <a:schemeClr val="accent4">
                      <a:lumMod val="10000"/>
                    </a:schemeClr>
                  </a:outerShdw>
                </a:effectLst>
              </a:rPr>
              <a:t>proposal </a:t>
            </a:r>
            <a:r>
              <a:rPr lang="en-US" sz="1600" dirty="0" smtClean="0">
                <a:solidFill>
                  <a:srgbClr val="CCECFF"/>
                </a:solidFill>
                <a:effectLst>
                  <a:outerShdw blurRad="38100" dist="38100" dir="2700000" algn="tl">
                    <a:schemeClr val="accent4">
                      <a:lumMod val="10000"/>
                    </a:schemeClr>
                  </a:outerShdw>
                </a:effectLst>
              </a:rPr>
              <a:t>M.A. Upton, (ROFFS™) &amp; G. Gawlikowski (ROFFS™)</a:t>
            </a:r>
          </a:p>
          <a:p>
            <a:pPr lvl="1"/>
            <a:r>
              <a:rPr lang="en-US" sz="1600" dirty="0" smtClean="0">
                <a:solidFill>
                  <a:srgbClr val="CCECFF"/>
                </a:solidFill>
                <a:effectLst>
                  <a:outerShdw blurRad="38100" dist="38100" dir="2700000" algn="tl">
                    <a:schemeClr val="accent4">
                      <a:lumMod val="10000"/>
                    </a:schemeClr>
                  </a:outerShdw>
                </a:effectLst>
              </a:rPr>
              <a:t>Other collaborators added: W. Nero (NOAA), J. Franks (USM), J. Quattro (USC)</a:t>
            </a:r>
          </a:p>
          <a:p>
            <a:pPr marL="914400" lvl="2" indent="0">
              <a:buNone/>
            </a:pPr>
            <a:r>
              <a:rPr lang="en-US" sz="1600" dirty="0" smtClean="0">
                <a:solidFill>
                  <a:srgbClr val="CCECFF"/>
                </a:solidFill>
                <a:effectLst>
                  <a:outerShdw blurRad="38100" dist="38100" dir="2700000" algn="tl">
                    <a:schemeClr val="accent4">
                      <a:lumMod val="10000"/>
                    </a:schemeClr>
                  </a:outerShdw>
                </a:effectLst>
              </a:rPr>
              <a:t> D. Enfield (NOAA), A. Bakun (UM RSMAS, F. Alemany (IEO), A. Garcia (IEO)</a:t>
            </a:r>
            <a:r>
              <a:rPr lang="en-US" sz="1600" dirty="0">
                <a:solidFill>
                  <a:srgbClr val="CCECFF"/>
                </a:solidFill>
                <a:effectLst>
                  <a:outerShdw blurRad="38100" dist="38100" dir="2700000" algn="tl">
                    <a:schemeClr val="accent4">
                      <a:lumMod val="10000"/>
                    </a:schemeClr>
                  </a:outerShdw>
                </a:effectLst>
              </a:rPr>
              <a:t> </a:t>
            </a:r>
            <a:r>
              <a:rPr lang="en-US" sz="1600" dirty="0" smtClean="0">
                <a:solidFill>
                  <a:srgbClr val="CCECFF"/>
                </a:solidFill>
                <a:effectLst>
                  <a:outerShdw blurRad="38100" dist="38100" dir="2700000" algn="tl">
                    <a:schemeClr val="accent4">
                      <a:lumMod val="10000"/>
                    </a:schemeClr>
                  </a:outerShdw>
                </a:effectLst>
              </a:rPr>
              <a:t>. . </a:t>
            </a:r>
          </a:p>
          <a:p>
            <a:pPr lvl="1"/>
            <a:r>
              <a:rPr lang="en-US" sz="1600" dirty="0" smtClean="0">
                <a:solidFill>
                  <a:srgbClr val="CCECFF"/>
                </a:solidFill>
                <a:effectLst>
                  <a:outerShdw blurRad="38100" dist="38100" dir="2700000" algn="tl">
                    <a:schemeClr val="accent4">
                      <a:lumMod val="10000"/>
                    </a:schemeClr>
                  </a:outerShdw>
                </a:effectLst>
                <a:ea typeface="ＭＳ Ｐゴシック" charset="-128"/>
                <a:cs typeface="ＭＳ Ｐゴシック" charset="-128"/>
              </a:rPr>
              <a:t> Start date September 06, 2011 –  End date  September 05, 2015</a:t>
            </a:r>
          </a:p>
          <a:p>
            <a:pPr lvl="1">
              <a:buNone/>
            </a:pPr>
            <a:endParaRPr lang="en-US" sz="1600" dirty="0" smtClean="0">
              <a:solidFill>
                <a:srgbClr val="CCECFF"/>
              </a:solidFill>
              <a:effectLst>
                <a:outerShdw blurRad="38100" dist="38100" dir="2700000" algn="tl">
                  <a:schemeClr val="accent4">
                    <a:lumMod val="10000"/>
                  </a:schemeClr>
                </a:outerShdw>
              </a:effectLst>
              <a:ea typeface="ＭＳ Ｐゴシック" charset="-128"/>
              <a:cs typeface="ＭＳ Ｐゴシック" charset="-128"/>
            </a:endParaRPr>
          </a:p>
          <a:p>
            <a:pPr>
              <a:buNone/>
            </a:pPr>
            <a:endParaRPr lang="en-US" sz="1600" dirty="0" smtClean="0">
              <a:solidFill>
                <a:schemeClr val="tx1"/>
              </a:solidFill>
              <a:effectLst>
                <a:outerShdw blurRad="38100" dist="38100" dir="2700000" algn="tl">
                  <a:srgbClr val="FFFFFF"/>
                </a:outerShdw>
              </a:effectLst>
              <a:ea typeface="ＭＳ Ｐゴシック" charset="-128"/>
              <a:cs typeface="ＭＳ Ｐゴシック" charset="-128"/>
            </a:endParaRPr>
          </a:p>
          <a:p>
            <a:pPr lvl="1">
              <a:buNone/>
            </a:pPr>
            <a:endParaRPr lang="en-US" sz="1600" dirty="0" smtClean="0">
              <a:solidFill>
                <a:schemeClr val="tx1"/>
              </a:solidFill>
              <a:effectLst>
                <a:outerShdw blurRad="38100" dist="38100" dir="2700000" algn="tl">
                  <a:srgbClr val="FFFFFF"/>
                </a:outerShdw>
              </a:effectLst>
              <a:ea typeface="ＭＳ Ｐゴシック" charset="-128"/>
              <a:cs typeface="ＭＳ Ｐゴシック" charset="-128"/>
            </a:endParaRPr>
          </a:p>
          <a:p>
            <a:pPr>
              <a:buNone/>
            </a:pPr>
            <a:endParaRPr lang="en-US" sz="1600" dirty="0" smtClean="0">
              <a:solidFill>
                <a:schemeClr val="tx1"/>
              </a:solidFill>
              <a:effectLst>
                <a:outerShdw blurRad="38100" dist="38100" dir="2700000" algn="tl">
                  <a:srgbClr val="FFFFFF"/>
                </a:outerShdw>
              </a:effectLst>
              <a:ea typeface="ＭＳ Ｐゴシック" charset="-128"/>
              <a:cs typeface="ＭＳ Ｐゴシック" charset="-128"/>
            </a:endParaRPr>
          </a:p>
        </p:txBody>
      </p:sp>
      <p:sp>
        <p:nvSpPr>
          <p:cNvPr id="5" name="TextBox 4"/>
          <p:cNvSpPr txBox="1"/>
          <p:nvPr/>
        </p:nvSpPr>
        <p:spPr>
          <a:xfrm>
            <a:off x="1600200" y="6096000"/>
            <a:ext cx="6553200" cy="923330"/>
          </a:xfrm>
          <a:prstGeom prst="rect">
            <a:avLst/>
          </a:prstGeom>
          <a:noFill/>
        </p:spPr>
        <p:txBody>
          <a:bodyPr wrap="square" rtlCol="0">
            <a:spAutoFit/>
          </a:bodyPr>
          <a:lstStyle/>
          <a:p>
            <a:r>
              <a:rPr lang="en-US" sz="1800" dirty="0" smtClean="0">
                <a:solidFill>
                  <a:srgbClr val="FF6600"/>
                </a:solidFill>
              </a:rPr>
              <a:t>Multi-sector and multi-disciplinary partnership, </a:t>
            </a:r>
          </a:p>
          <a:p>
            <a:r>
              <a:rPr lang="en-US" sz="1800" dirty="0" smtClean="0">
                <a:solidFill>
                  <a:srgbClr val="FF6600"/>
                </a:solidFill>
              </a:rPr>
              <a:t>including government fishery scientists and managers </a:t>
            </a:r>
            <a:endParaRPr lang="en-US" sz="1800" dirty="0" smtClean="0">
              <a:solidFill>
                <a:srgbClr val="FF6600"/>
              </a:solidFill>
              <a:effectLst>
                <a:outerShdw blurRad="38100" dist="38100" dir="2700000" algn="tl">
                  <a:srgbClr val="FFFFFF"/>
                </a:outerShdw>
              </a:effectLst>
              <a:ea typeface="ＭＳ Ｐゴシック" charset="-128"/>
              <a:cs typeface="ＭＳ Ｐゴシック" charset="-128"/>
            </a:endParaRPr>
          </a:p>
          <a:p>
            <a:endParaRPr lang="en-US" sz="1800" dirty="0"/>
          </a:p>
        </p:txBody>
      </p:sp>
      <p:pic>
        <p:nvPicPr>
          <p:cNvPr id="6" name="Picture 5"/>
          <p:cNvPicPr>
            <a:picLocks noChangeAspect="1" noChangeArrowheads="1"/>
          </p:cNvPicPr>
          <p:nvPr/>
        </p:nvPicPr>
        <p:blipFill>
          <a:blip r:embed="rId3" cstate="print"/>
          <a:srcRect/>
          <a:stretch>
            <a:fillRect/>
          </a:stretch>
        </p:blipFill>
        <p:spPr bwMode="auto">
          <a:xfrm>
            <a:off x="0" y="8269"/>
            <a:ext cx="990600" cy="1004403"/>
          </a:xfrm>
          <a:prstGeom prst="rect">
            <a:avLst/>
          </a:prstGeom>
          <a:noFill/>
          <a:ln w="9525">
            <a:noFill/>
            <a:miter lim="800000"/>
            <a:headEnd/>
            <a:tailEnd/>
          </a:ln>
          <a:effectLst/>
        </p:spPr>
      </p:pic>
      <p:pic>
        <p:nvPicPr>
          <p:cNvPr id="8" name="Picture 7"/>
          <p:cNvPicPr>
            <a:picLocks noChangeAspect="1" noChangeArrowheads="1"/>
          </p:cNvPicPr>
          <p:nvPr/>
        </p:nvPicPr>
        <p:blipFill>
          <a:blip r:embed="rId4"/>
          <a:srcRect/>
          <a:stretch>
            <a:fillRect/>
          </a:stretch>
        </p:blipFill>
        <p:spPr bwMode="auto">
          <a:xfrm>
            <a:off x="7772400" y="5791200"/>
            <a:ext cx="1219200" cy="898785"/>
          </a:xfrm>
          <a:prstGeom prst="rect">
            <a:avLst/>
          </a:prstGeom>
          <a:noFill/>
          <a:ln w="9525">
            <a:noFill/>
            <a:miter lim="800000"/>
            <a:headEnd/>
            <a:tailEnd/>
          </a:ln>
        </p:spPr>
      </p:pic>
      <p:pic>
        <p:nvPicPr>
          <p:cNvPr id="4" name="Picture 3"/>
          <p:cNvPicPr>
            <a:picLocks noChangeAspect="1"/>
          </p:cNvPicPr>
          <p:nvPr/>
        </p:nvPicPr>
        <p:blipFill>
          <a:blip r:embed="rId5"/>
          <a:stretch>
            <a:fillRect/>
          </a:stretch>
        </p:blipFill>
        <p:spPr>
          <a:xfrm>
            <a:off x="7197211" y="6600"/>
            <a:ext cx="1946789" cy="990092"/>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Picture 3"/>
          <p:cNvPicPr>
            <a:picLocks noChangeAspect="1"/>
          </p:cNvPicPr>
          <p:nvPr/>
        </p:nvPicPr>
        <p:blipFill>
          <a:blip r:embed="rId2"/>
          <a:stretch>
            <a:fillRect/>
          </a:stretch>
        </p:blipFill>
        <p:spPr>
          <a:xfrm>
            <a:off x="1600200" y="3352800"/>
            <a:ext cx="2667000" cy="2624441"/>
          </a:xfrm>
          <a:prstGeom prst="rect">
            <a:avLst/>
          </a:prstGeom>
        </p:spPr>
      </p:pic>
      <p:pic>
        <p:nvPicPr>
          <p:cNvPr id="5" name="Picture 4"/>
          <p:cNvPicPr>
            <a:picLocks noChangeAspect="1"/>
          </p:cNvPicPr>
          <p:nvPr/>
        </p:nvPicPr>
        <p:blipFill>
          <a:blip r:embed="rId3"/>
          <a:stretch>
            <a:fillRect/>
          </a:stretch>
        </p:blipFill>
        <p:spPr>
          <a:xfrm>
            <a:off x="4419600" y="3369746"/>
            <a:ext cx="2667000" cy="2634995"/>
          </a:xfrm>
          <a:prstGeom prst="rect">
            <a:avLst/>
          </a:prstGeom>
        </p:spPr>
      </p:pic>
      <p:pic>
        <p:nvPicPr>
          <p:cNvPr id="7" name="Picture 6"/>
          <p:cNvPicPr>
            <a:picLocks noChangeAspect="1"/>
          </p:cNvPicPr>
          <p:nvPr/>
        </p:nvPicPr>
        <p:blipFill>
          <a:blip r:embed="rId4"/>
          <a:stretch>
            <a:fillRect/>
          </a:stretch>
        </p:blipFill>
        <p:spPr>
          <a:xfrm>
            <a:off x="1524000" y="152400"/>
            <a:ext cx="5507413" cy="2590800"/>
          </a:xfrm>
          <a:prstGeom prst="rect">
            <a:avLst/>
          </a:prstGeom>
        </p:spPr>
      </p:pic>
      <p:sp>
        <p:nvSpPr>
          <p:cNvPr id="8" name="TextBox 7"/>
          <p:cNvSpPr txBox="1"/>
          <p:nvPr/>
        </p:nvSpPr>
        <p:spPr>
          <a:xfrm>
            <a:off x="838200" y="2743200"/>
            <a:ext cx="7930376" cy="646331"/>
          </a:xfrm>
          <a:prstGeom prst="rect">
            <a:avLst/>
          </a:prstGeom>
          <a:noFill/>
        </p:spPr>
        <p:txBody>
          <a:bodyPr wrap="none" rtlCol="0">
            <a:spAutoFit/>
          </a:bodyPr>
          <a:lstStyle/>
          <a:p>
            <a:pPr marL="342900" indent="-342900">
              <a:buAutoNum type="alphaLcParenBoth"/>
            </a:pPr>
            <a:r>
              <a:rPr lang="en-US" sz="1800" dirty="0" smtClean="0">
                <a:effectLst>
                  <a:outerShdw blurRad="38100" dist="38100" dir="2700000" algn="tl" rotWithShape="0">
                    <a:srgbClr val="000000"/>
                  </a:outerShdw>
                </a:effectLst>
              </a:rPr>
              <a:t>Long</a:t>
            </a:r>
            <a:r>
              <a:rPr lang="en-US" sz="1800" dirty="0">
                <a:effectLst>
                  <a:outerShdw blurRad="38100" dist="38100" dir="2700000" algn="tl" rotWithShape="0">
                    <a:srgbClr val="000000"/>
                  </a:outerShdw>
                </a:effectLst>
              </a:rPr>
              <a:t>-term mean surface current in the late 20th century during AMJ </a:t>
            </a:r>
            <a:endParaRPr lang="en-US" sz="1800" dirty="0" smtClean="0">
              <a:effectLst>
                <a:outerShdw blurRad="38100" dist="38100" dir="2700000" algn="tl" rotWithShape="0">
                  <a:srgbClr val="000000"/>
                </a:outerShdw>
              </a:effectLst>
            </a:endParaRPr>
          </a:p>
          <a:p>
            <a:r>
              <a:rPr lang="en-US" sz="1800" dirty="0" smtClean="0">
                <a:effectLst>
                  <a:outerShdw blurRad="38100" dist="38100" dir="2700000" algn="tl" rotWithShape="0">
                    <a:srgbClr val="000000"/>
                  </a:outerShdw>
                </a:effectLst>
              </a:rPr>
              <a:t>(</a:t>
            </a:r>
            <a:r>
              <a:rPr lang="en-US" sz="1800" dirty="0">
                <a:effectLst>
                  <a:outerShdw blurRad="38100" dist="38100" dir="2700000" algn="tl" rotWithShape="0">
                    <a:srgbClr val="000000"/>
                  </a:outerShdw>
                </a:effectLst>
              </a:rPr>
              <a:t>b) Anomalous (i.e., late 21st century </a:t>
            </a:r>
            <a:r>
              <a:rPr lang="en-US" sz="1800" dirty="0" smtClean="0">
                <a:effectLst>
                  <a:outerShdw blurRad="38100" dist="38100" dir="2700000" algn="tl" rotWithShape="0">
                    <a:srgbClr val="000000"/>
                  </a:outerShdw>
                </a:effectLst>
              </a:rPr>
              <a:t>to </a:t>
            </a:r>
            <a:r>
              <a:rPr lang="en-US" sz="1800" dirty="0">
                <a:effectLst>
                  <a:outerShdw blurRad="38100" dist="38100" dir="2700000" algn="tl" rotWithShape="0">
                    <a:srgbClr val="000000"/>
                  </a:outerShdw>
                </a:effectLst>
              </a:rPr>
              <a:t>late 20th century</a:t>
            </a:r>
            <a:r>
              <a:rPr lang="en-US" sz="1800" dirty="0" smtClean="0">
                <a:effectLst>
                  <a:outerShdw blurRad="38100" dist="38100" dir="2700000" algn="tl" rotWithShape="0">
                    <a:srgbClr val="000000"/>
                  </a:outerShdw>
                </a:effectLst>
              </a:rPr>
              <a:t>)</a:t>
            </a:r>
            <a:endParaRPr lang="en-US" sz="1800" dirty="0">
              <a:effectLst>
                <a:outerShdw blurRad="38100" dist="38100" dir="2700000" algn="tl" rotWithShape="0">
                  <a:srgbClr val="000000"/>
                </a:outerShdw>
              </a:effectLst>
            </a:endParaRPr>
          </a:p>
        </p:txBody>
      </p:sp>
      <p:sp>
        <p:nvSpPr>
          <p:cNvPr id="9" name="TextBox 8"/>
          <p:cNvSpPr txBox="1"/>
          <p:nvPr/>
        </p:nvSpPr>
        <p:spPr>
          <a:xfrm>
            <a:off x="1143000" y="5943600"/>
            <a:ext cx="7744165" cy="1200329"/>
          </a:xfrm>
          <a:prstGeom prst="rect">
            <a:avLst/>
          </a:prstGeom>
          <a:noFill/>
        </p:spPr>
        <p:txBody>
          <a:bodyPr wrap="none" rtlCol="0">
            <a:spAutoFit/>
          </a:bodyPr>
          <a:lstStyle/>
          <a:p>
            <a:r>
              <a:rPr lang="en-US" sz="1800" dirty="0">
                <a:effectLst>
                  <a:outerShdw blurRad="38100" dist="38100" dir="2700000" algn="tl" rotWithShape="0">
                    <a:srgbClr val="000000"/>
                  </a:outerShdw>
                </a:effectLst>
              </a:rPr>
              <a:t>SST difference </a:t>
            </a:r>
            <a:r>
              <a:rPr lang="en-US" sz="1800" dirty="0" smtClean="0">
                <a:effectLst>
                  <a:outerShdw blurRad="38100" dist="38100" dir="2700000" algn="tl" rotWithShape="0">
                    <a:srgbClr val="000000"/>
                  </a:outerShdw>
                </a:effectLst>
              </a:rPr>
              <a:t>between </a:t>
            </a:r>
            <a:r>
              <a:rPr lang="en-US" sz="1800" dirty="0">
                <a:effectLst>
                  <a:outerShdw blurRad="38100" dist="38100" dir="2700000" algn="tl" rotWithShape="0">
                    <a:srgbClr val="000000"/>
                  </a:outerShdw>
                </a:effectLst>
              </a:rPr>
              <a:t>the </a:t>
            </a:r>
            <a:r>
              <a:rPr lang="en-US" sz="1800" dirty="0" smtClean="0">
                <a:effectLst>
                  <a:outerShdw blurRad="38100" dist="38100" dir="2700000" algn="tl" rotWithShape="0">
                    <a:srgbClr val="000000"/>
                  </a:outerShdw>
                </a:effectLst>
              </a:rPr>
              <a:t>late 21st </a:t>
            </a:r>
            <a:r>
              <a:rPr lang="en-US" sz="1800" dirty="0">
                <a:effectLst>
                  <a:outerShdw blurRad="38100" dist="38100" dir="2700000" algn="tl" rotWithShape="0">
                    <a:srgbClr val="000000"/>
                  </a:outerShdw>
                </a:effectLst>
              </a:rPr>
              <a:t>century and late 20</a:t>
            </a:r>
            <a:r>
              <a:rPr lang="en-US" sz="1800" baseline="30000" dirty="0">
                <a:effectLst>
                  <a:outerShdw blurRad="38100" dist="38100" dir="2700000" algn="tl" rotWithShape="0">
                    <a:srgbClr val="000000"/>
                  </a:outerShdw>
                </a:effectLst>
              </a:rPr>
              <a:t>th</a:t>
            </a:r>
            <a:r>
              <a:rPr lang="en-US" sz="1800" dirty="0">
                <a:effectLst>
                  <a:outerShdw blurRad="38100" dist="38100" dir="2700000" algn="tl" rotWithShape="0">
                    <a:srgbClr val="000000"/>
                  </a:outerShdw>
                </a:effectLst>
              </a:rPr>
              <a:t> </a:t>
            </a:r>
            <a:endParaRPr lang="en-US" sz="1800" dirty="0" smtClean="0">
              <a:effectLst>
                <a:outerShdw blurRad="38100" dist="38100" dir="2700000" algn="tl" rotWithShape="0">
                  <a:srgbClr val="000000"/>
                </a:outerShdw>
              </a:effectLst>
            </a:endParaRPr>
          </a:p>
          <a:p>
            <a:r>
              <a:rPr lang="en-US" sz="1800" dirty="0" smtClean="0">
                <a:effectLst>
                  <a:outerShdw blurRad="38100" dist="38100" dir="2700000" algn="tl" rotWithShape="0">
                    <a:srgbClr val="000000"/>
                  </a:outerShdw>
                </a:effectLst>
              </a:rPr>
              <a:t>during </a:t>
            </a:r>
            <a:r>
              <a:rPr lang="en-US" sz="1800" dirty="0">
                <a:effectLst>
                  <a:outerShdw blurRad="38100" dist="38100" dir="2700000" algn="tl" rotWithShape="0">
                    <a:srgbClr val="000000"/>
                  </a:outerShdw>
                </a:effectLst>
              </a:rPr>
              <a:t>AMJ obtained </a:t>
            </a:r>
            <a:r>
              <a:rPr lang="en-US" sz="1800" dirty="0" smtClean="0">
                <a:effectLst>
                  <a:outerShdw blurRad="38100" dist="38100" dir="2700000" algn="tl" rotWithShape="0">
                    <a:srgbClr val="000000"/>
                  </a:outerShdw>
                </a:effectLst>
              </a:rPr>
              <a:t>from (</a:t>
            </a:r>
            <a:r>
              <a:rPr lang="en-US" sz="1800" dirty="0">
                <a:effectLst>
                  <a:outerShdw blurRad="38100" dist="38100" dir="2700000" algn="tl" rotWithShape="0">
                    <a:srgbClr val="000000"/>
                  </a:outerShdw>
                </a:effectLst>
              </a:rPr>
              <a:t>a) the weighted ensemble of 11 IPCC-AR4 </a:t>
            </a:r>
            <a:endParaRPr lang="en-US" sz="1800" dirty="0" smtClean="0">
              <a:effectLst>
                <a:outerShdw blurRad="38100" dist="38100" dir="2700000" algn="tl" rotWithShape="0">
                  <a:srgbClr val="000000"/>
                </a:outerShdw>
              </a:effectLst>
            </a:endParaRPr>
          </a:p>
          <a:p>
            <a:r>
              <a:rPr lang="en-US" sz="1800" dirty="0" smtClean="0">
                <a:effectLst>
                  <a:outerShdw blurRad="38100" dist="38100" dir="2700000" algn="tl" rotWithShape="0">
                    <a:srgbClr val="000000"/>
                  </a:outerShdw>
                </a:effectLst>
              </a:rPr>
              <a:t>models</a:t>
            </a:r>
            <a:r>
              <a:rPr lang="en-US" sz="1800" dirty="0">
                <a:effectLst>
                  <a:outerShdw blurRad="38100" dist="38100" dir="2700000" algn="tl" rotWithShape="0">
                    <a:srgbClr val="000000"/>
                  </a:outerShdw>
                </a:effectLst>
              </a:rPr>
              <a:t>, </a:t>
            </a:r>
            <a:r>
              <a:rPr lang="en-US" sz="1800" dirty="0" smtClean="0">
                <a:effectLst>
                  <a:outerShdw blurRad="38100" dist="38100" dir="2700000" algn="tl" rotWithShape="0">
                    <a:srgbClr val="000000"/>
                  </a:outerShdw>
                </a:effectLst>
              </a:rPr>
              <a:t>and </a:t>
            </a:r>
            <a:r>
              <a:rPr lang="en-US" sz="1800" dirty="0">
                <a:effectLst>
                  <a:outerShdw blurRad="38100" dist="38100" dir="2700000" algn="tl" rotWithShape="0">
                    <a:srgbClr val="000000"/>
                  </a:outerShdw>
                </a:effectLst>
              </a:rPr>
              <a:t>(c) the high-resolution MICOM experiment (EXP_HR).</a:t>
            </a:r>
          </a:p>
          <a:p>
            <a:endParaRPr lang="en-US" sz="1800" dirty="0"/>
          </a:p>
        </p:txBody>
      </p:sp>
    </p:spTree>
    <p:extLst>
      <p:ext uri="{BB962C8B-B14F-4D97-AF65-F5344CB8AC3E}">
        <p14:creationId xmlns:p14="http://schemas.microsoft.com/office/powerpoint/2010/main" val="23839211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Downscaling simulations</a:t>
            </a:r>
            <a:br>
              <a:rPr lang="en-US" dirty="0"/>
            </a:br>
            <a:r>
              <a:rPr lang="en-US" dirty="0" smtClean="0"/>
              <a:t>with MOM4* in Gulf of Mexico</a:t>
            </a:r>
            <a:endParaRPr lang="en-US" dirty="0"/>
          </a:p>
        </p:txBody>
      </p:sp>
      <p:sp>
        <p:nvSpPr>
          <p:cNvPr id="3" name="Content Placeholder 2"/>
          <p:cNvSpPr>
            <a:spLocks noGrp="1"/>
          </p:cNvSpPr>
          <p:nvPr>
            <p:ph idx="1"/>
          </p:nvPr>
        </p:nvSpPr>
        <p:spPr>
          <a:xfrm>
            <a:off x="304800" y="1600200"/>
            <a:ext cx="8610600" cy="2133600"/>
          </a:xfrm>
        </p:spPr>
        <p:txBody>
          <a:bodyPr/>
          <a:lstStyle/>
          <a:p>
            <a:r>
              <a:rPr lang="en-US" dirty="0" smtClean="0">
                <a:solidFill>
                  <a:schemeClr val="tx1"/>
                </a:solidFill>
              </a:rPr>
              <a:t>First three separate runs: </a:t>
            </a:r>
          </a:p>
          <a:p>
            <a:pPr marL="457200" indent="-457200">
              <a:buFont typeface="+mj-lt"/>
              <a:buAutoNum type="arabicPeriod"/>
            </a:pPr>
            <a:r>
              <a:rPr lang="en-US" sz="2400" dirty="0" smtClean="0">
                <a:solidFill>
                  <a:schemeClr val="tx1"/>
                </a:solidFill>
              </a:rPr>
              <a:t>Late </a:t>
            </a:r>
            <a:r>
              <a:rPr lang="en-US" sz="2400" dirty="0">
                <a:solidFill>
                  <a:schemeClr val="tx1"/>
                </a:solidFill>
              </a:rPr>
              <a:t>20C run (1981-2000)  </a:t>
            </a:r>
            <a:r>
              <a:rPr lang="en-US" sz="2400" dirty="0" smtClean="0">
                <a:solidFill>
                  <a:schemeClr val="tx1"/>
                </a:solidFill>
              </a:rPr>
              <a:t>-&gt; no larger than 0.5°C bias !  </a:t>
            </a:r>
          </a:p>
          <a:p>
            <a:pPr marL="457200" indent="-457200">
              <a:buFont typeface="+mj-lt"/>
              <a:buAutoNum type="arabicPeriod"/>
            </a:pPr>
            <a:r>
              <a:rPr lang="en-US" sz="2400" dirty="0" smtClean="0">
                <a:solidFill>
                  <a:schemeClr val="tx1"/>
                </a:solidFill>
              </a:rPr>
              <a:t>Mid 21C run (2041-2060) under RCP4.5 and RCP8.5</a:t>
            </a:r>
          </a:p>
          <a:p>
            <a:pPr marL="457200" indent="-457200">
              <a:buFont typeface="+mj-lt"/>
              <a:buAutoNum type="arabicPeriod"/>
            </a:pPr>
            <a:r>
              <a:rPr lang="en-US" sz="2400" dirty="0">
                <a:solidFill>
                  <a:schemeClr val="tx1"/>
                </a:solidFill>
              </a:rPr>
              <a:t>Late 21C run (2081-2100) under RCP4.5 and </a:t>
            </a:r>
            <a:r>
              <a:rPr lang="en-US" sz="2400" dirty="0" smtClean="0">
                <a:solidFill>
                  <a:schemeClr val="tx1"/>
                </a:solidFill>
              </a:rPr>
              <a:t>RCP8.5</a:t>
            </a:r>
            <a:endParaRPr lang="en-US" dirty="0" smtClean="0">
              <a:solidFill>
                <a:schemeClr val="tx1"/>
              </a:solidFill>
            </a:endParaRPr>
          </a:p>
          <a:p>
            <a:r>
              <a:rPr lang="en-US" dirty="0" smtClean="0">
                <a:solidFill>
                  <a:schemeClr val="tx1"/>
                </a:solidFill>
              </a:rPr>
              <a:t>Now </a:t>
            </a:r>
            <a:r>
              <a:rPr lang="en-US" dirty="0">
                <a:solidFill>
                  <a:schemeClr val="tx1"/>
                </a:solidFill>
              </a:rPr>
              <a:t>running as continuous simulation </a:t>
            </a:r>
            <a:r>
              <a:rPr lang="en-US" dirty="0" smtClean="0">
                <a:solidFill>
                  <a:schemeClr val="tx1"/>
                </a:solidFill>
              </a:rPr>
              <a:t>	1901</a:t>
            </a:r>
            <a:r>
              <a:rPr lang="en-US" dirty="0">
                <a:solidFill>
                  <a:schemeClr val="tx1"/>
                </a:solidFill>
              </a:rPr>
              <a:t>-2100 </a:t>
            </a:r>
            <a:endParaRPr lang="en-US" dirty="0" smtClean="0">
              <a:solidFill>
                <a:schemeClr val="tx1"/>
              </a:solidFill>
            </a:endParaRPr>
          </a:p>
          <a:p>
            <a:r>
              <a:rPr lang="en-US" dirty="0" smtClean="0">
                <a:solidFill>
                  <a:schemeClr val="tx1"/>
                </a:solidFill>
              </a:rPr>
              <a:t>Next step to setup and test MOM4 – TOPAZ biogeochemical model</a:t>
            </a:r>
            <a:endParaRPr lang="en-US" dirty="0">
              <a:solidFill>
                <a:schemeClr val="tx1"/>
              </a:solidFill>
            </a:endParaRPr>
          </a:p>
        </p:txBody>
      </p:sp>
      <p:sp>
        <p:nvSpPr>
          <p:cNvPr id="4" name="TextBox 3"/>
          <p:cNvSpPr txBox="1"/>
          <p:nvPr/>
        </p:nvSpPr>
        <p:spPr>
          <a:xfrm>
            <a:off x="1371600" y="6019800"/>
            <a:ext cx="7543800" cy="738664"/>
          </a:xfrm>
          <a:prstGeom prst="rect">
            <a:avLst/>
          </a:prstGeom>
          <a:noFill/>
        </p:spPr>
        <p:txBody>
          <a:bodyPr wrap="square" rtlCol="0">
            <a:spAutoFit/>
          </a:bodyPr>
          <a:lstStyle/>
          <a:p>
            <a:r>
              <a:rPr lang="en-US" sz="2400" dirty="0" smtClean="0">
                <a:solidFill>
                  <a:srgbClr val="FFFF00"/>
                </a:solidFill>
              </a:rPr>
              <a:t>*</a:t>
            </a:r>
            <a:r>
              <a:rPr lang="en-US" sz="1800" dirty="0" smtClean="0"/>
              <a:t>Representative concentration pathways of CO</a:t>
            </a:r>
            <a:r>
              <a:rPr lang="en-US" sz="1800" baseline="-25000" dirty="0" smtClean="0"/>
              <a:t>2  </a:t>
            </a:r>
            <a:r>
              <a:rPr lang="en-US" sz="1800" dirty="0" smtClean="0"/>
              <a:t>representing radiative forcing values 4.5 and 8.5 Watts/m</a:t>
            </a:r>
            <a:r>
              <a:rPr lang="en-US" sz="1800" baseline="30000" dirty="0" smtClean="0"/>
              <a:t>2</a:t>
            </a:r>
            <a:r>
              <a:rPr lang="en-US" sz="1800" dirty="0" smtClean="0"/>
              <a:t>  </a:t>
            </a:r>
            <a:endParaRPr lang="en-US" sz="1800" dirty="0"/>
          </a:p>
        </p:txBody>
      </p:sp>
    </p:spTree>
    <p:extLst>
      <p:ext uri="{BB962C8B-B14F-4D97-AF65-F5344CB8AC3E}">
        <p14:creationId xmlns:p14="http://schemas.microsoft.com/office/powerpoint/2010/main" val="3722287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7"/>
          <p:cNvSpPr txBox="1">
            <a:spLocks/>
          </p:cNvSpPr>
          <p:nvPr/>
        </p:nvSpPr>
        <p:spPr>
          <a:xfrm>
            <a:off x="0" y="76200"/>
            <a:ext cx="9144000" cy="4572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outerShdw blurRad="38100" dist="38100" dir="2700000" algn="tl" rotWithShape="0">
                    <a:srgbClr val="000000"/>
                  </a:outerShdw>
                </a:effectLst>
                <a:uLnTx/>
                <a:uFillTx/>
                <a:latin typeface="+mj-lt"/>
                <a:ea typeface="+mj-ea"/>
                <a:cs typeface="+mj-cs"/>
              </a:rPr>
              <a:t>Results: Spawning</a:t>
            </a:r>
            <a:r>
              <a:rPr kumimoji="0" lang="en-US" sz="2800" b="1" i="0" u="none" strike="noStrike" kern="1200" cap="none" spc="0" normalizeH="0" noProof="0" dirty="0" smtClean="0">
                <a:ln>
                  <a:noFill/>
                </a:ln>
                <a:solidFill>
                  <a:srgbClr val="FFFF00"/>
                </a:solidFill>
                <a:effectLst>
                  <a:outerShdw blurRad="38100" dist="38100" dir="2700000" algn="tl" rotWithShape="0">
                    <a:srgbClr val="000000"/>
                  </a:outerShdw>
                </a:effectLst>
                <a:uLnTx/>
                <a:uFillTx/>
                <a:latin typeface="+mj-lt"/>
                <a:ea typeface="+mj-ea"/>
                <a:cs typeface="+mj-cs"/>
              </a:rPr>
              <a:t> habitat changes for bluefin tuna</a:t>
            </a:r>
            <a:endParaRPr kumimoji="0" lang="en-US" sz="2800" b="0" i="0" u="none" strike="noStrike" kern="1200" cap="none" spc="0" normalizeH="0" baseline="0" noProof="0" dirty="0">
              <a:ln>
                <a:noFill/>
              </a:ln>
              <a:solidFill>
                <a:srgbClr val="FFFF00"/>
              </a:solidFill>
              <a:effectLst>
                <a:outerShdw blurRad="38100" dist="38100" dir="2700000" algn="tl" rotWithShape="0">
                  <a:srgbClr val="000000"/>
                </a:outerShdw>
              </a:effectLst>
              <a:uLnTx/>
              <a:uFillTx/>
              <a:latin typeface="+mj-lt"/>
              <a:ea typeface="+mj-ea"/>
              <a:cs typeface="+mj-cs"/>
            </a:endParaRPr>
          </a:p>
        </p:txBody>
      </p:sp>
      <p:pic>
        <p:nvPicPr>
          <p:cNvPr id="3" name="Picture 2" descr="GDEM BFT Sept 2011.jpg"/>
          <p:cNvPicPr>
            <a:picLocks noChangeAspect="1"/>
          </p:cNvPicPr>
          <p:nvPr/>
        </p:nvPicPr>
        <p:blipFill>
          <a:blip r:embed="rId2" cstate="print"/>
          <a:stretch>
            <a:fillRect/>
          </a:stretch>
        </p:blipFill>
        <p:spPr>
          <a:xfrm>
            <a:off x="416435" y="2590800"/>
            <a:ext cx="8422766" cy="4118174"/>
          </a:xfrm>
          <a:prstGeom prst="rect">
            <a:avLst/>
          </a:prstGeom>
        </p:spPr>
      </p:pic>
      <p:sp>
        <p:nvSpPr>
          <p:cNvPr id="6" name="Rectangle 5"/>
          <p:cNvSpPr/>
          <p:nvPr/>
        </p:nvSpPr>
        <p:spPr>
          <a:xfrm>
            <a:off x="152400" y="533400"/>
            <a:ext cx="8839200" cy="1856919"/>
          </a:xfrm>
          <a:prstGeom prst="rect">
            <a:avLst/>
          </a:prstGeom>
        </p:spPr>
        <p:txBody>
          <a:bodyPr wrap="square">
            <a:spAutoFit/>
          </a:bodyPr>
          <a:lstStyle/>
          <a:p>
            <a:pPr marL="228600" indent="-228600">
              <a:spcAft>
                <a:spcPts val="800"/>
              </a:spcAft>
              <a:buFont typeface="Arial" pitchFamily="34" charset="0"/>
              <a:buChar char="•"/>
            </a:pPr>
            <a:r>
              <a:rPr lang="en-US" sz="1800" dirty="0" smtClean="0"/>
              <a:t>During the late 20</a:t>
            </a:r>
            <a:r>
              <a:rPr lang="en-US" sz="1800" baseline="30000" dirty="0" smtClean="0"/>
              <a:t>th</a:t>
            </a:r>
            <a:r>
              <a:rPr lang="en-US" sz="1800" dirty="0" smtClean="0"/>
              <a:t> century, bluefin tuna spawned in the northern Gulf of Mexico in May and June, with less activity in April. Larvae were rarely collected from within the Loop Current or warm eddies</a:t>
            </a:r>
          </a:p>
          <a:p>
            <a:pPr marL="228600" indent="-228600">
              <a:spcAft>
                <a:spcPts val="800"/>
              </a:spcAft>
              <a:buFont typeface="Arial" pitchFamily="34" charset="0"/>
              <a:buChar char="•"/>
            </a:pPr>
            <a:r>
              <a:rPr lang="en-US" sz="1800" dirty="0" smtClean="0"/>
              <a:t>By the end of the 21</a:t>
            </a:r>
            <a:r>
              <a:rPr lang="en-US" sz="1800" baseline="30000" dirty="0" smtClean="0"/>
              <a:t>st</a:t>
            </a:r>
            <a:r>
              <a:rPr lang="en-US" sz="1800" dirty="0" smtClean="0"/>
              <a:t> century, habitat in the northern Gulf was slightly more suitable in March and April, however much of the May and June habitat was predicted to disappear</a:t>
            </a:r>
          </a:p>
        </p:txBody>
      </p:sp>
    </p:spTree>
    <p:extLst>
      <p:ext uri="{BB962C8B-B14F-4D97-AF65-F5344CB8AC3E}">
        <p14:creationId xmlns:p14="http://schemas.microsoft.com/office/powerpoint/2010/main" val="29788290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DEM Thunnus Sept 2011.jpg"/>
          <p:cNvPicPr>
            <a:picLocks noChangeAspect="1"/>
          </p:cNvPicPr>
          <p:nvPr/>
        </p:nvPicPr>
        <p:blipFill>
          <a:blip r:embed="rId2" cstate="print"/>
          <a:stretch>
            <a:fillRect/>
          </a:stretch>
        </p:blipFill>
        <p:spPr>
          <a:xfrm>
            <a:off x="280220" y="2133601"/>
            <a:ext cx="8701547" cy="4495799"/>
          </a:xfrm>
          <a:prstGeom prst="rect">
            <a:avLst/>
          </a:prstGeom>
        </p:spPr>
      </p:pic>
      <p:sp>
        <p:nvSpPr>
          <p:cNvPr id="3" name="Title 17"/>
          <p:cNvSpPr txBox="1">
            <a:spLocks/>
          </p:cNvSpPr>
          <p:nvPr/>
        </p:nvSpPr>
        <p:spPr>
          <a:xfrm>
            <a:off x="0" y="76200"/>
            <a:ext cx="9144000" cy="4572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outerShdw blurRad="38100" dist="38100" dir="2700000" algn="tl" rotWithShape="0">
                    <a:srgbClr val="000000"/>
                  </a:outerShdw>
                </a:effectLst>
                <a:uLnTx/>
                <a:uFillTx/>
                <a:latin typeface="+mj-lt"/>
                <a:ea typeface="+mj-ea"/>
                <a:cs typeface="+mj-cs"/>
              </a:rPr>
              <a:t>Results: Spawning</a:t>
            </a:r>
            <a:r>
              <a:rPr kumimoji="0" lang="en-US" sz="2400" b="1" i="0" u="none" strike="noStrike" kern="1200" cap="none" spc="0" normalizeH="0" noProof="0" dirty="0" smtClean="0">
                <a:ln>
                  <a:noFill/>
                </a:ln>
                <a:solidFill>
                  <a:srgbClr val="FFFF00"/>
                </a:solidFill>
                <a:effectLst>
                  <a:outerShdw blurRad="38100" dist="38100" dir="2700000" algn="tl" rotWithShape="0">
                    <a:srgbClr val="000000"/>
                  </a:outerShdw>
                </a:effectLst>
                <a:uLnTx/>
                <a:uFillTx/>
                <a:latin typeface="+mj-lt"/>
                <a:ea typeface="+mj-ea"/>
                <a:cs typeface="+mj-cs"/>
              </a:rPr>
              <a:t> habitat changes for Yellowfin/blackfin tuna</a:t>
            </a:r>
            <a:endParaRPr kumimoji="0" lang="en-US" sz="2400" b="0" i="0" u="none" strike="noStrike" kern="1200" cap="none" spc="0" normalizeH="0" baseline="0" noProof="0" dirty="0">
              <a:ln>
                <a:noFill/>
              </a:ln>
              <a:solidFill>
                <a:srgbClr val="FFFF00"/>
              </a:solidFill>
              <a:effectLst>
                <a:outerShdw blurRad="38100" dist="38100" dir="2700000" algn="tl" rotWithShape="0">
                  <a:srgbClr val="000000"/>
                </a:outerShdw>
              </a:effectLst>
              <a:uLnTx/>
              <a:uFillTx/>
              <a:latin typeface="+mj-lt"/>
              <a:ea typeface="+mj-ea"/>
              <a:cs typeface="+mj-cs"/>
            </a:endParaRPr>
          </a:p>
        </p:txBody>
      </p:sp>
      <p:sp>
        <p:nvSpPr>
          <p:cNvPr id="4" name="Rectangle 3"/>
          <p:cNvSpPr/>
          <p:nvPr/>
        </p:nvSpPr>
        <p:spPr>
          <a:xfrm>
            <a:off x="152400" y="762000"/>
            <a:ext cx="8839200" cy="1302921"/>
          </a:xfrm>
          <a:prstGeom prst="rect">
            <a:avLst/>
          </a:prstGeom>
        </p:spPr>
        <p:txBody>
          <a:bodyPr wrap="square">
            <a:spAutoFit/>
          </a:bodyPr>
          <a:lstStyle/>
          <a:p>
            <a:pPr marL="228600" indent="-228600">
              <a:spcAft>
                <a:spcPts val="800"/>
              </a:spcAft>
              <a:buFont typeface="Arial" pitchFamily="34" charset="0"/>
              <a:buChar char="•"/>
            </a:pPr>
            <a:r>
              <a:rPr lang="en-US" sz="1800" dirty="0" smtClean="0">
                <a:effectLst>
                  <a:outerShdw blurRad="38100" dist="38100" dir="2700000" algn="tl">
                    <a:srgbClr val="000000"/>
                  </a:outerShdw>
                </a:effectLst>
              </a:rPr>
              <a:t>During the late 20</a:t>
            </a:r>
            <a:r>
              <a:rPr lang="en-US" sz="1800" baseline="30000" dirty="0" smtClean="0">
                <a:effectLst>
                  <a:outerShdw blurRad="38100" dist="38100" dir="2700000" algn="tl">
                    <a:srgbClr val="000000"/>
                  </a:outerShdw>
                </a:effectLst>
              </a:rPr>
              <a:t>th</a:t>
            </a:r>
            <a:r>
              <a:rPr lang="en-US" sz="1800" dirty="0" smtClean="0">
                <a:effectLst>
                  <a:outerShdw blurRad="38100" dist="38100" dir="2700000" algn="tl">
                    <a:srgbClr val="000000"/>
                  </a:outerShdw>
                </a:effectLst>
              </a:rPr>
              <a:t> century, </a:t>
            </a:r>
            <a:r>
              <a:rPr lang="en-US" sz="1800" i="1" dirty="0" smtClean="0">
                <a:effectLst>
                  <a:outerShdw blurRad="38100" dist="38100" dir="2700000" algn="tl">
                    <a:srgbClr val="000000"/>
                  </a:outerShdw>
                </a:effectLst>
              </a:rPr>
              <a:t>Thunnus</a:t>
            </a:r>
            <a:r>
              <a:rPr lang="en-US" sz="1800" dirty="0" smtClean="0">
                <a:effectLst>
                  <a:outerShdw blurRad="38100" dist="38100" dir="2700000" algn="tl">
                    <a:srgbClr val="000000"/>
                  </a:outerShdw>
                </a:effectLst>
              </a:rPr>
              <a:t> spp. increased spawning activity throughout spring</a:t>
            </a:r>
          </a:p>
          <a:p>
            <a:pPr marL="228600" indent="-228600">
              <a:spcAft>
                <a:spcPts val="800"/>
              </a:spcAft>
              <a:buFont typeface="Arial" pitchFamily="34" charset="0"/>
              <a:buChar char="•"/>
            </a:pPr>
            <a:r>
              <a:rPr lang="en-US" sz="1800" dirty="0" smtClean="0">
                <a:effectLst>
                  <a:outerShdw blurRad="38100" dist="38100" dir="2700000" algn="tl">
                    <a:srgbClr val="000000"/>
                  </a:outerShdw>
                </a:effectLst>
              </a:rPr>
              <a:t>By the end of the 21</a:t>
            </a:r>
            <a:r>
              <a:rPr lang="en-US" sz="1800" baseline="30000" dirty="0" smtClean="0">
                <a:effectLst>
                  <a:outerShdw blurRad="38100" dist="38100" dir="2700000" algn="tl">
                    <a:srgbClr val="000000"/>
                  </a:outerShdw>
                </a:effectLst>
              </a:rPr>
              <a:t>st</a:t>
            </a:r>
            <a:r>
              <a:rPr lang="en-US" sz="1800" dirty="0" smtClean="0">
                <a:effectLst>
                  <a:outerShdw blurRad="38100" dist="38100" dir="2700000" algn="tl">
                    <a:srgbClr val="000000"/>
                  </a:outerShdw>
                </a:effectLst>
              </a:rPr>
              <a:t> century, warming temperatures are predicted to increase the suitability of spawning habitat in all spring months</a:t>
            </a:r>
          </a:p>
        </p:txBody>
      </p:sp>
    </p:spTree>
    <p:extLst>
      <p:ext uri="{BB962C8B-B14F-4D97-AF65-F5344CB8AC3E}">
        <p14:creationId xmlns:p14="http://schemas.microsoft.com/office/powerpoint/2010/main" val="146922610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DEM Katsu Sept 2011.jpg"/>
          <p:cNvPicPr>
            <a:picLocks noChangeAspect="1"/>
          </p:cNvPicPr>
          <p:nvPr/>
        </p:nvPicPr>
        <p:blipFill>
          <a:blip r:embed="rId2" cstate="print"/>
          <a:stretch>
            <a:fillRect/>
          </a:stretch>
        </p:blipFill>
        <p:spPr>
          <a:xfrm>
            <a:off x="304800" y="1981202"/>
            <a:ext cx="8715371" cy="4648198"/>
          </a:xfrm>
          <a:prstGeom prst="rect">
            <a:avLst/>
          </a:prstGeom>
        </p:spPr>
      </p:pic>
      <p:sp>
        <p:nvSpPr>
          <p:cNvPr id="3" name="Title 17"/>
          <p:cNvSpPr txBox="1">
            <a:spLocks/>
          </p:cNvSpPr>
          <p:nvPr/>
        </p:nvSpPr>
        <p:spPr>
          <a:xfrm>
            <a:off x="304800" y="76200"/>
            <a:ext cx="8686800" cy="4572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000" dirty="0" smtClean="0">
                <a:solidFill>
                  <a:srgbClr val="FFFF00"/>
                </a:solidFill>
                <a:effectLst>
                  <a:glow>
                    <a:schemeClr val="bg1"/>
                  </a:glow>
                  <a:outerShdw blurRad="38100" dist="38100" dir="2700000" algn="tl" rotWithShape="0">
                    <a:srgbClr val="000000"/>
                  </a:outerShdw>
                </a:effectLst>
                <a:latin typeface="+mj-lt"/>
                <a:ea typeface="+mj-ea"/>
                <a:cs typeface="+mj-cs"/>
              </a:rPr>
              <a:t>Results: S</a:t>
            </a:r>
            <a:r>
              <a:rPr kumimoji="0" lang="en-US" sz="3000" b="1" i="0" u="none" strike="noStrike" kern="1200" cap="none" spc="0" normalizeH="0" baseline="0" noProof="0" dirty="0" smtClean="0">
                <a:ln>
                  <a:noFill/>
                </a:ln>
                <a:solidFill>
                  <a:srgbClr val="FFFF00"/>
                </a:solidFill>
                <a:effectLst>
                  <a:glow>
                    <a:schemeClr val="bg1"/>
                  </a:glow>
                  <a:outerShdw blurRad="38100" dist="38100" dir="2700000" algn="tl" rotWithShape="0">
                    <a:srgbClr val="000000"/>
                  </a:outerShdw>
                </a:effectLst>
                <a:uLnTx/>
                <a:uFillTx/>
                <a:latin typeface="+mj-lt"/>
                <a:ea typeface="+mj-ea"/>
                <a:cs typeface="+mj-cs"/>
              </a:rPr>
              <a:t>pawning</a:t>
            </a:r>
            <a:r>
              <a:rPr kumimoji="0" lang="en-US" sz="3000" b="1" i="0" u="none" strike="noStrike" kern="1200" cap="none" spc="0" normalizeH="0" noProof="0" dirty="0" smtClean="0">
                <a:ln>
                  <a:noFill/>
                </a:ln>
                <a:solidFill>
                  <a:srgbClr val="FFFF00"/>
                </a:solidFill>
                <a:effectLst>
                  <a:glow>
                    <a:schemeClr val="bg1"/>
                  </a:glow>
                  <a:outerShdw blurRad="38100" dist="38100" dir="2700000" algn="tl" rotWithShape="0">
                    <a:srgbClr val="000000"/>
                  </a:outerShdw>
                </a:effectLst>
                <a:uLnTx/>
                <a:uFillTx/>
                <a:latin typeface="+mj-lt"/>
                <a:ea typeface="+mj-ea"/>
                <a:cs typeface="+mj-cs"/>
              </a:rPr>
              <a:t> habitat : Skipjack tuna</a:t>
            </a:r>
            <a:endParaRPr kumimoji="0" lang="en-US" sz="3000" b="0" i="0" u="none" strike="noStrike" kern="1200" cap="none" spc="0" normalizeH="0" baseline="0" noProof="0" dirty="0">
              <a:ln>
                <a:noFill/>
              </a:ln>
              <a:solidFill>
                <a:srgbClr val="FFFF00"/>
              </a:solidFill>
              <a:effectLst>
                <a:glow>
                  <a:schemeClr val="bg1"/>
                </a:glow>
                <a:outerShdw blurRad="38100" dist="38100" dir="2700000" algn="tl" rotWithShape="0">
                  <a:srgbClr val="000000"/>
                </a:outerShdw>
              </a:effectLst>
              <a:uLnTx/>
              <a:uFillTx/>
              <a:latin typeface="+mj-lt"/>
              <a:ea typeface="+mj-ea"/>
              <a:cs typeface="+mj-cs"/>
            </a:endParaRPr>
          </a:p>
        </p:txBody>
      </p:sp>
      <p:sp>
        <p:nvSpPr>
          <p:cNvPr id="4" name="Rectangle 3"/>
          <p:cNvSpPr/>
          <p:nvPr/>
        </p:nvSpPr>
        <p:spPr>
          <a:xfrm>
            <a:off x="152400" y="609600"/>
            <a:ext cx="8991600" cy="1015663"/>
          </a:xfrm>
          <a:prstGeom prst="rect">
            <a:avLst/>
          </a:prstGeom>
        </p:spPr>
        <p:txBody>
          <a:bodyPr wrap="square">
            <a:spAutoFit/>
          </a:bodyPr>
          <a:lstStyle/>
          <a:p>
            <a:pPr marL="228600" indent="-228600">
              <a:spcAft>
                <a:spcPts val="800"/>
              </a:spcAft>
              <a:buFont typeface="Arial" pitchFamily="34" charset="0"/>
              <a:buChar char="•"/>
            </a:pPr>
            <a:r>
              <a:rPr lang="en-US" sz="2000" dirty="0" smtClean="0">
                <a:effectLst>
                  <a:outerShdw blurRad="38100" dist="38100" dir="2700000" algn="tl">
                    <a:srgbClr val="000000"/>
                  </a:outerShdw>
                </a:effectLst>
              </a:rPr>
              <a:t>Similarly to yellowfin/blackfin tuna, skipjack tuna spawning grounds were predicted to increase in suitability through to the end of the 21</a:t>
            </a:r>
            <a:r>
              <a:rPr lang="en-US" sz="2000" baseline="30000" dirty="0" smtClean="0">
                <a:effectLst>
                  <a:outerShdw blurRad="38100" dist="38100" dir="2700000" algn="tl">
                    <a:srgbClr val="000000"/>
                  </a:outerShdw>
                </a:effectLst>
              </a:rPr>
              <a:t>st</a:t>
            </a:r>
            <a:r>
              <a:rPr lang="en-US" sz="2000" dirty="0" smtClean="0">
                <a:effectLst>
                  <a:outerShdw blurRad="38100" dist="38100" dir="2700000" algn="tl">
                    <a:srgbClr val="000000"/>
                  </a:outerShdw>
                </a:effectLst>
              </a:rPr>
              <a:t> century</a:t>
            </a:r>
          </a:p>
        </p:txBody>
      </p:sp>
    </p:spTree>
    <p:extLst>
      <p:ext uri="{BB962C8B-B14F-4D97-AF65-F5344CB8AC3E}">
        <p14:creationId xmlns:p14="http://schemas.microsoft.com/office/powerpoint/2010/main" val="11822833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Always thinking about Transition &amp; Outreach !</a:t>
            </a:r>
            <a:endParaRPr lang="en-US" dirty="0"/>
          </a:p>
        </p:txBody>
      </p:sp>
      <p:sp>
        <p:nvSpPr>
          <p:cNvPr id="3" name="Content Placeholder 2"/>
          <p:cNvSpPr>
            <a:spLocks noGrp="1"/>
          </p:cNvSpPr>
          <p:nvPr>
            <p:ph idx="1"/>
          </p:nvPr>
        </p:nvSpPr>
        <p:spPr/>
        <p:txBody>
          <a:bodyPr/>
          <a:lstStyle/>
          <a:p>
            <a:pPr marL="0" indent="0">
              <a:buNone/>
            </a:pPr>
            <a:r>
              <a:rPr lang="en-US" dirty="0" smtClean="0">
                <a:solidFill>
                  <a:schemeClr val="tx1"/>
                </a:solidFill>
              </a:rPr>
              <a:t>The goal at the end of the third year is to pass on the basic knowledge of satellite oceanography so that our </a:t>
            </a:r>
            <a:r>
              <a:rPr lang="en-US" u="sng" dirty="0" smtClean="0">
                <a:solidFill>
                  <a:schemeClr val="tx1"/>
                </a:solidFill>
              </a:rPr>
              <a:t>partner</a:t>
            </a:r>
            <a:r>
              <a:rPr lang="en-US" dirty="0" smtClean="0">
                <a:solidFill>
                  <a:schemeClr val="tx1"/>
                </a:solidFill>
              </a:rPr>
              <a:t> NOAA researchers can routinely use satellite data for this and future projects. </a:t>
            </a:r>
            <a:endParaRPr lang="en-US" dirty="0">
              <a:solidFill>
                <a:schemeClr val="tx1"/>
              </a:solidFill>
            </a:endParaRPr>
          </a:p>
        </p:txBody>
      </p:sp>
      <p:pic>
        <p:nvPicPr>
          <p:cNvPr id="4" name="Picture 3" descr="j0149396.pict"/>
          <p:cNvPicPr>
            <a:picLocks noChangeAspect="1"/>
          </p:cNvPicPr>
          <p:nvPr/>
        </p:nvPicPr>
        <p:blipFill>
          <a:blip r:embed="rId2"/>
          <a:stretch>
            <a:fillRect/>
          </a:stretch>
        </p:blipFill>
        <p:spPr>
          <a:xfrm>
            <a:off x="5778500" y="4799241"/>
            <a:ext cx="3365500" cy="2044700"/>
          </a:xfrm>
          <a:prstGeom prst="rect">
            <a:avLst/>
          </a:prstGeom>
        </p:spPr>
      </p:pic>
      <p:pic>
        <p:nvPicPr>
          <p:cNvPr id="7" name="Picture 6"/>
          <p:cNvPicPr>
            <a:picLocks noChangeAspect="1"/>
          </p:cNvPicPr>
          <p:nvPr/>
        </p:nvPicPr>
        <p:blipFill>
          <a:blip r:embed="rId3"/>
          <a:stretch>
            <a:fillRect/>
          </a:stretch>
        </p:blipFill>
        <p:spPr>
          <a:xfrm>
            <a:off x="1295400" y="4836180"/>
            <a:ext cx="3048000" cy="2021820"/>
          </a:xfrm>
          <a:prstGeom prst="rect">
            <a:avLst/>
          </a:prstGeom>
        </p:spPr>
      </p:pic>
      <p:pic>
        <p:nvPicPr>
          <p:cNvPr id="6" name="Picture 5" descr="39_806-g.jpg"/>
          <p:cNvPicPr>
            <a:picLocks noChangeAspect="1"/>
          </p:cNvPicPr>
          <p:nvPr/>
        </p:nvPicPr>
        <p:blipFill>
          <a:blip r:embed="rId4"/>
          <a:stretch>
            <a:fillRect/>
          </a:stretch>
        </p:blipFill>
        <p:spPr>
          <a:xfrm>
            <a:off x="30480" y="20320"/>
            <a:ext cx="1275080" cy="12750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 Questions</a:t>
            </a:r>
            <a:endParaRPr lang="en-US" dirty="0"/>
          </a:p>
        </p:txBody>
      </p:sp>
      <p:pic>
        <p:nvPicPr>
          <p:cNvPr id="4" name="Picture 3" descr="GOMAqua-VIIRS comp12142.jpg"/>
          <p:cNvPicPr>
            <a:picLocks noChangeAspect="1"/>
          </p:cNvPicPr>
          <p:nvPr/>
        </p:nvPicPr>
        <p:blipFill>
          <a:blip r:embed="rId2"/>
          <a:stretch>
            <a:fillRect/>
          </a:stretch>
        </p:blipFill>
        <p:spPr>
          <a:xfrm>
            <a:off x="152400" y="1676400"/>
            <a:ext cx="4053724" cy="3200400"/>
          </a:xfrm>
          <a:prstGeom prst="rect">
            <a:avLst/>
          </a:prstGeom>
        </p:spPr>
      </p:pic>
      <p:pic>
        <p:nvPicPr>
          <p:cNvPr id="5" name="Picture 4"/>
          <p:cNvPicPr>
            <a:picLocks noChangeAspect="1"/>
          </p:cNvPicPr>
          <p:nvPr/>
        </p:nvPicPr>
        <p:blipFill>
          <a:blip r:embed="rId3"/>
          <a:stretch>
            <a:fillRect/>
          </a:stretch>
        </p:blipFill>
        <p:spPr>
          <a:xfrm>
            <a:off x="4323336" y="1676400"/>
            <a:ext cx="4144298" cy="3280485"/>
          </a:xfrm>
          <a:prstGeom prst="rect">
            <a:avLst/>
          </a:prstGeom>
        </p:spPr>
      </p:pic>
      <p:sp>
        <p:nvSpPr>
          <p:cNvPr id="6" name="Title 1"/>
          <p:cNvSpPr>
            <a:spLocks noGrp="1"/>
          </p:cNvSpPr>
          <p:nvPr/>
        </p:nvSpPr>
        <p:spPr bwMode="black">
          <a:xfrm>
            <a:off x="1295400" y="5943600"/>
            <a:ext cx="6248400" cy="685801"/>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fontAlgn="base">
              <a:spcBef>
                <a:spcPct val="0"/>
              </a:spcBef>
              <a:spcAft>
                <a:spcPct val="0"/>
              </a:spcAft>
              <a:defRPr sz="4400" b="1">
                <a:solidFill>
                  <a:srgbClr val="FAFF0E"/>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2pPr>
            <a:lvl3pPr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3pPr>
            <a:lvl4pPr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4pPr>
            <a:lvl5pPr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5pPr>
            <a:lvl6pPr marL="457200"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6pPr>
            <a:lvl7pPr marL="914400"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7pPr>
            <a:lvl8pPr marL="1371600"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8pPr>
            <a:lvl9pPr marL="1828800" algn="ctr" rtl="0" fontAlgn="base">
              <a:spcBef>
                <a:spcPct val="0"/>
              </a:spcBef>
              <a:spcAft>
                <a:spcPct val="0"/>
              </a:spcAft>
              <a:defRPr sz="4400" b="1">
                <a:solidFill>
                  <a:srgbClr val="FAFF0E"/>
                </a:solidFill>
                <a:effectLst>
                  <a:outerShdw blurRad="38100" dist="38100" dir="2700000" algn="tl">
                    <a:srgbClr val="000000"/>
                  </a:outerShdw>
                </a:effectLst>
                <a:latin typeface="Helvetica" charset="0"/>
              </a:defRPr>
            </a:lvl9pPr>
          </a:lstStyle>
          <a:p>
            <a:r>
              <a:rPr lang="en-US" sz="1800" dirty="0" smtClean="0">
                <a:effectLst/>
              </a:rPr>
              <a:t>12142 Comparison</a:t>
            </a:r>
          </a:p>
          <a:p>
            <a:r>
              <a:rPr lang="en-US" sz="1800" dirty="0" smtClean="0">
                <a:effectLst/>
              </a:rPr>
              <a:t>Ocean </a:t>
            </a:r>
            <a:r>
              <a:rPr lang="en-US" sz="1800" dirty="0" smtClean="0">
                <a:effectLst/>
              </a:rPr>
              <a:t>color (MODIS &amp; VIIRS) </a:t>
            </a:r>
            <a:r>
              <a:rPr lang="en-US" sz="1800" dirty="0" smtClean="0">
                <a:effectLst/>
              </a:rPr>
              <a:t>versus Infrared</a:t>
            </a:r>
            <a:endParaRPr lang="en-US" sz="1800" dirty="0">
              <a:effectLst/>
            </a:endParaRPr>
          </a:p>
        </p:txBody>
      </p:sp>
    </p:spTree>
    <p:extLst>
      <p:ext uri="{BB962C8B-B14F-4D97-AF65-F5344CB8AC3E}">
        <p14:creationId xmlns:p14="http://schemas.microsoft.com/office/powerpoint/2010/main" val="33589467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39825"/>
          </a:xfrm>
        </p:spPr>
        <p:txBody>
          <a:bodyPr/>
          <a:lstStyle/>
          <a:p>
            <a:r>
              <a:rPr lang="en-US" dirty="0" smtClean="0"/>
              <a:t>Publications</a:t>
            </a:r>
            <a:endParaRPr lang="en-US" dirty="0"/>
          </a:p>
        </p:txBody>
      </p:sp>
      <p:sp>
        <p:nvSpPr>
          <p:cNvPr id="3" name="Content Placeholder 2"/>
          <p:cNvSpPr>
            <a:spLocks noGrp="1"/>
          </p:cNvSpPr>
          <p:nvPr>
            <p:ph idx="1"/>
          </p:nvPr>
        </p:nvSpPr>
        <p:spPr>
          <a:xfrm>
            <a:off x="457200" y="1066800"/>
            <a:ext cx="8229600" cy="4530725"/>
          </a:xfrm>
        </p:spPr>
        <p:txBody>
          <a:bodyPr/>
          <a:lstStyle/>
          <a:p>
            <a:r>
              <a:rPr lang="en-AU" sz="1400" dirty="0" smtClean="0"/>
              <a:t>Muhling</a:t>
            </a:r>
            <a:r>
              <a:rPr lang="en-AU" sz="1400" dirty="0"/>
              <a:t>, B.A., Lamkin, J.T., Roffer, M.A. (2010) Predicting the occurrence of bluefin tuna (</a:t>
            </a:r>
            <a:r>
              <a:rPr lang="en-AU" sz="1400" i="1" dirty="0"/>
              <a:t>Thunnus thynnus</a:t>
            </a:r>
            <a:r>
              <a:rPr lang="en-AU" sz="1400" dirty="0"/>
              <a:t>) larvae in the northern Gulf of Mexico: Building a classification model from archival data </a:t>
            </a:r>
            <a:r>
              <a:rPr lang="en-AU" sz="1400" i="1" dirty="0"/>
              <a:t>Fisheries Oceanography</a:t>
            </a:r>
            <a:r>
              <a:rPr lang="en-AU" sz="1400" dirty="0"/>
              <a:t> 19: 526-539.</a:t>
            </a:r>
            <a:endParaRPr lang="en-US" sz="1400" dirty="0"/>
          </a:p>
          <a:p>
            <a:r>
              <a:rPr lang="en-AU" sz="1400" dirty="0" smtClean="0"/>
              <a:t>Muhling</a:t>
            </a:r>
            <a:r>
              <a:rPr lang="en-AU" sz="1400" dirty="0"/>
              <a:t>, B.A., Lamkin, J.T., Quattro, J.M., Smith, R.A., Roberts, M.A., Roffer, M.A., Ramirez, K.A. (2011) Collection of larval bluefin tuna (</a:t>
            </a:r>
            <a:r>
              <a:rPr lang="en-AU" sz="1400" i="1" dirty="0"/>
              <a:t>Thunnus thynnus</a:t>
            </a:r>
            <a:r>
              <a:rPr lang="en-AU" sz="1400" dirty="0"/>
              <a:t>) outside documented western Atlantic spawning grounds. </a:t>
            </a:r>
            <a:r>
              <a:rPr lang="en-AU" sz="1400" i="1" dirty="0"/>
              <a:t>Bulletin of Marine Science </a:t>
            </a:r>
            <a:r>
              <a:rPr lang="en-AU" sz="1400" dirty="0"/>
              <a:t>87: 687-694.</a:t>
            </a:r>
            <a:endParaRPr lang="en-US" sz="1400" dirty="0"/>
          </a:p>
          <a:p>
            <a:r>
              <a:rPr lang="en-AU" sz="1400" dirty="0" smtClean="0"/>
              <a:t>Muhling</a:t>
            </a:r>
            <a:r>
              <a:rPr lang="en-AU" sz="1400" dirty="0"/>
              <a:t>, B.A., Lee, S-K, Lamkin, J.T. (2011) Predicting the effects of climate change on bluefin tuna (</a:t>
            </a:r>
            <a:r>
              <a:rPr lang="en-AU" sz="1400" i="1" dirty="0"/>
              <a:t>Thunnus thynnus</a:t>
            </a:r>
            <a:r>
              <a:rPr lang="en-AU" sz="1400" dirty="0"/>
              <a:t>) spawning habitat in the Gulf of Mexico. </a:t>
            </a:r>
            <a:r>
              <a:rPr lang="en-AU" sz="1400" i="1" dirty="0"/>
              <a:t>ICES Journal of Marine Science</a:t>
            </a:r>
            <a:r>
              <a:rPr lang="en-AU" sz="1400" dirty="0"/>
              <a:t> 68: 1051-1062. </a:t>
            </a:r>
            <a:endParaRPr lang="en-US" sz="1400" dirty="0"/>
          </a:p>
          <a:p>
            <a:r>
              <a:rPr lang="en-AU" sz="1400" dirty="0" smtClean="0"/>
              <a:t>Muhling</a:t>
            </a:r>
            <a:r>
              <a:rPr lang="en-AU" sz="1400" dirty="0"/>
              <a:t>, B.A., Roffer, M.A., Lamkin, J.T., Ingram, G.W. Jr., Upton, M.A., Gawlikowski, G., Muller-Karger, F., Habtes, S., Richards, W.J. (2012) </a:t>
            </a:r>
            <a:r>
              <a:rPr lang="en-US" sz="1400" dirty="0"/>
              <a:t>Overlap between Atlantic blueﬁn tuna spawning grounds and observed Deepwater Horizon surface oil in the northern Gulf of Mexico. Marine Pollution Bulletin, doi:10.1016/j.marpolbul.</a:t>
            </a:r>
            <a:r>
              <a:rPr lang="en-US" sz="1400" dirty="0" smtClean="0"/>
              <a:t>2012.01.034.</a:t>
            </a:r>
          </a:p>
          <a:p>
            <a:r>
              <a:rPr lang="en-US" sz="1400" dirty="0"/>
              <a:t>Liu Y., S.-K. Lee, B. A. Muhling, J. T. Lamkin and D.B. Enfield, 2012: Significant reduction of the Loop Current in the 21st century and its impact on the Gulf of Mexico. J. Geophys. Res., 117, C05039, doi:10.1029/2011JC007555</a:t>
            </a:r>
          </a:p>
          <a:p>
            <a:r>
              <a:rPr lang="en-US" sz="1400" dirty="0"/>
              <a:t>Liu, Y., S.-K. Lee, C. Wang, D. B. Enfield, B. A. Muhling and J. T. Lamkin, 2013: Impact of the Atlantic </a:t>
            </a:r>
            <a:r>
              <a:rPr lang="en-US" sz="1400" dirty="0" err="1"/>
              <a:t>multidecadal</a:t>
            </a:r>
            <a:r>
              <a:rPr lang="en-US" sz="1400" dirty="0"/>
              <a:t> oscillation on North Atlantic Ocean gyre circulation variability. To be Submitted.</a:t>
            </a:r>
          </a:p>
          <a:p>
            <a:endParaRPr lang="en-US" sz="1200" dirty="0" smtClean="0"/>
          </a:p>
          <a:p>
            <a:endParaRPr lang="en-US" sz="1200" dirty="0"/>
          </a:p>
          <a:p>
            <a:endParaRPr lang="en-US" sz="1200" dirty="0"/>
          </a:p>
        </p:txBody>
      </p:sp>
    </p:spTree>
    <p:extLst>
      <p:ext uri="{BB962C8B-B14F-4D97-AF65-F5344CB8AC3E}">
        <p14:creationId xmlns:p14="http://schemas.microsoft.com/office/powerpoint/2010/main" val="36111002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Z:\WSmounts\phoddata\yliu\mom4p1\ATL_010_new92\plots\uv_Gom_2000_2008\uv_GOM_2000_anim.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467600" cy="966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0970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Applications Research</a:t>
            </a:r>
            <a:endParaRPr lang="en-US" dirty="0"/>
          </a:p>
        </p:txBody>
      </p:sp>
      <p:sp>
        <p:nvSpPr>
          <p:cNvPr id="3" name="Content Placeholder 2"/>
          <p:cNvSpPr>
            <a:spLocks noGrp="1"/>
          </p:cNvSpPr>
          <p:nvPr>
            <p:ph idx="1"/>
          </p:nvPr>
        </p:nvSpPr>
        <p:spPr>
          <a:xfrm>
            <a:off x="457200" y="1295400"/>
            <a:ext cx="8229600" cy="4530725"/>
          </a:xfrm>
        </p:spPr>
        <p:txBody>
          <a:bodyPr/>
          <a:lstStyle/>
          <a:p>
            <a:r>
              <a:rPr lang="en-US" dirty="0" smtClean="0">
                <a:solidFill>
                  <a:srgbClr val="FFFFFF"/>
                </a:solidFill>
              </a:rPr>
              <a:t>Focuses on enhancing the management of Atlantic bluefin tuna (</a:t>
            </a:r>
            <a:r>
              <a:rPr lang="en-US" i="1" dirty="0" smtClean="0">
                <a:solidFill>
                  <a:srgbClr val="FFFFFF"/>
                </a:solidFill>
              </a:rPr>
              <a:t>Thunnus thynnus</a:t>
            </a:r>
            <a:r>
              <a:rPr lang="en-US" dirty="0" smtClean="0">
                <a:solidFill>
                  <a:srgbClr val="FFFFFF"/>
                </a:solidFill>
              </a:rPr>
              <a:t>) and other highly migratory tunas and billfishes in the Gulf of Mexico and surrounding waters.</a:t>
            </a:r>
          </a:p>
          <a:p>
            <a:pPr>
              <a:buNone/>
            </a:pPr>
            <a:r>
              <a:rPr lang="en-US" dirty="0" smtClean="0">
                <a:solidFill>
                  <a:srgbClr val="FFFFFF"/>
                </a:solidFill>
              </a:rPr>
              <a:t> </a:t>
            </a:r>
            <a:endParaRPr lang="en-US"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1"/>
            <a:ext cx="8610600" cy="609600"/>
          </a:xfrm>
        </p:spPr>
        <p:txBody>
          <a:bodyPr/>
          <a:lstStyle/>
          <a:p>
            <a:r>
              <a:rPr lang="en-US" sz="4000" dirty="0" smtClean="0"/>
              <a:t>Bluefin Tuna: Adults &amp; Larvae</a:t>
            </a:r>
            <a:r>
              <a:rPr lang="en-US" dirty="0" smtClean="0"/>
              <a:t/>
            </a:r>
            <a:br>
              <a:rPr lang="en-US" dirty="0" smtClean="0"/>
            </a:br>
            <a:r>
              <a:rPr lang="en-US" sz="2000" dirty="0" smtClean="0"/>
              <a:t>Meters to Millimeters</a:t>
            </a:r>
            <a:endParaRPr lang="en-US" dirty="0"/>
          </a:p>
        </p:txBody>
      </p:sp>
      <p:pic>
        <p:nvPicPr>
          <p:cNvPr id="4" name="Content Placeholder 3" descr="16Bluefintuna_600x306.jpg"/>
          <p:cNvPicPr>
            <a:picLocks noGrp="1" noChangeAspect="1"/>
          </p:cNvPicPr>
          <p:nvPr>
            <p:ph idx="1"/>
          </p:nvPr>
        </p:nvPicPr>
        <p:blipFill>
          <a:blip r:embed="rId2"/>
          <a:srcRect t="-3975" b="-3975"/>
          <a:stretch>
            <a:fillRect/>
          </a:stretch>
        </p:blipFill>
        <p:spPr>
          <a:xfrm>
            <a:off x="457200" y="1143000"/>
            <a:ext cx="8229600" cy="4530725"/>
          </a:xfrm>
        </p:spPr>
      </p:pic>
      <p:pic>
        <p:nvPicPr>
          <p:cNvPr id="5" name="Picture 4" descr="gu1101_157_bft.jpg"/>
          <p:cNvPicPr>
            <a:picLocks noChangeAspect="1"/>
          </p:cNvPicPr>
          <p:nvPr/>
        </p:nvPicPr>
        <p:blipFill>
          <a:blip r:embed="rId3"/>
          <a:stretch>
            <a:fillRect/>
          </a:stretch>
        </p:blipFill>
        <p:spPr>
          <a:xfrm>
            <a:off x="6934200" y="1371600"/>
            <a:ext cx="1658328" cy="1104900"/>
          </a:xfrm>
          <a:prstGeom prst="rect">
            <a:avLst/>
          </a:prstGeom>
        </p:spPr>
      </p:pic>
      <p:sp>
        <p:nvSpPr>
          <p:cNvPr id="3" name="TextBox 2"/>
          <p:cNvSpPr txBox="1"/>
          <p:nvPr/>
        </p:nvSpPr>
        <p:spPr>
          <a:xfrm>
            <a:off x="2041069" y="5728736"/>
            <a:ext cx="5521539" cy="646331"/>
          </a:xfrm>
          <a:prstGeom prst="rect">
            <a:avLst/>
          </a:prstGeom>
          <a:noFill/>
        </p:spPr>
        <p:txBody>
          <a:bodyPr wrap="none" rtlCol="0">
            <a:spAutoFit/>
          </a:bodyPr>
          <a:lstStyle/>
          <a:p>
            <a:r>
              <a:rPr lang="en-US" dirty="0" smtClean="0"/>
              <a:t>Charismatic mega fauna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1"/>
            <a:ext cx="8229600" cy="761999"/>
          </a:xfrm>
        </p:spPr>
        <p:txBody>
          <a:bodyPr/>
          <a:lstStyle/>
          <a:p>
            <a:r>
              <a:rPr lang="en-US" dirty="0" smtClean="0"/>
              <a:t>Other HMS Species</a:t>
            </a:r>
            <a:endParaRPr lang="en-US" dirty="0"/>
          </a:p>
        </p:txBody>
      </p:sp>
      <p:sp>
        <p:nvSpPr>
          <p:cNvPr id="3" name="Content Placeholder 2"/>
          <p:cNvSpPr>
            <a:spLocks noGrp="1"/>
          </p:cNvSpPr>
          <p:nvPr>
            <p:ph idx="1"/>
          </p:nvPr>
        </p:nvSpPr>
        <p:spPr>
          <a:xfrm>
            <a:off x="533400" y="1143000"/>
            <a:ext cx="8229600" cy="4530725"/>
          </a:xfrm>
        </p:spPr>
        <p:txBody>
          <a:bodyPr/>
          <a:lstStyle/>
          <a:p>
            <a:r>
              <a:rPr lang="en-US" sz="2400" dirty="0" smtClean="0"/>
              <a:t>Atlantic blue marlin (</a:t>
            </a:r>
            <a:r>
              <a:rPr lang="en-US" sz="2400" i="1" dirty="0" smtClean="0"/>
              <a:t>Makaira nigricans</a:t>
            </a:r>
            <a:r>
              <a:rPr lang="en-US" sz="2400" dirty="0" smtClean="0"/>
              <a:t>), </a:t>
            </a:r>
          </a:p>
          <a:p>
            <a:r>
              <a:rPr lang="en-US" sz="2400" dirty="0" smtClean="0"/>
              <a:t>Atlantic sailfish (</a:t>
            </a:r>
            <a:r>
              <a:rPr lang="en-US" sz="2400" i="1" dirty="0" smtClean="0"/>
              <a:t>Istiophorus platypterus</a:t>
            </a:r>
            <a:r>
              <a:rPr lang="en-US" sz="2400" dirty="0" smtClean="0"/>
              <a:t>), </a:t>
            </a:r>
          </a:p>
          <a:p>
            <a:r>
              <a:rPr lang="en-US" sz="2400" dirty="0" smtClean="0"/>
              <a:t>Atlantic white marlin (</a:t>
            </a:r>
            <a:r>
              <a:rPr lang="en-US" sz="2400" i="1" dirty="0" smtClean="0"/>
              <a:t>Tetrapturus albidus</a:t>
            </a:r>
            <a:r>
              <a:rPr lang="en-US" sz="2400" dirty="0" smtClean="0"/>
              <a:t>), </a:t>
            </a:r>
          </a:p>
          <a:p>
            <a:r>
              <a:rPr lang="en-US" sz="2400" dirty="0"/>
              <a:t>B</a:t>
            </a:r>
            <a:r>
              <a:rPr lang="en-US" sz="2400" dirty="0" smtClean="0"/>
              <a:t>lackfin tuna (</a:t>
            </a:r>
            <a:r>
              <a:rPr lang="en-US" sz="2400" i="1" dirty="0" smtClean="0"/>
              <a:t>Thunnus atlanticus</a:t>
            </a:r>
            <a:r>
              <a:rPr lang="en-US" sz="2400" dirty="0" smtClean="0"/>
              <a:t>), </a:t>
            </a:r>
          </a:p>
          <a:p>
            <a:r>
              <a:rPr lang="en-US" sz="2400" dirty="0"/>
              <a:t>B</a:t>
            </a:r>
            <a:r>
              <a:rPr lang="en-US" sz="2400" dirty="0" smtClean="0"/>
              <a:t>ullet mackerel (</a:t>
            </a:r>
            <a:r>
              <a:rPr lang="en-US" sz="2400" i="1" dirty="0" smtClean="0"/>
              <a:t>Auxis rochei</a:t>
            </a:r>
            <a:r>
              <a:rPr lang="en-US" sz="2400" dirty="0" smtClean="0"/>
              <a:t>), </a:t>
            </a:r>
          </a:p>
          <a:p>
            <a:r>
              <a:rPr lang="en-US" sz="2400" dirty="0"/>
              <a:t>F</a:t>
            </a:r>
            <a:r>
              <a:rPr lang="en-US" sz="2400" dirty="0" smtClean="0"/>
              <a:t>rigate mackerel (</a:t>
            </a:r>
            <a:r>
              <a:rPr lang="en-US" sz="2400" i="1" dirty="0" smtClean="0"/>
              <a:t>Auxis thazzard</a:t>
            </a:r>
            <a:r>
              <a:rPr lang="en-US" sz="2400" dirty="0" smtClean="0"/>
              <a:t>), </a:t>
            </a:r>
          </a:p>
          <a:p>
            <a:r>
              <a:rPr lang="en-US" sz="2400" dirty="0"/>
              <a:t>L</a:t>
            </a:r>
            <a:r>
              <a:rPr lang="en-US" sz="2400" dirty="0" smtClean="0"/>
              <a:t>ongbill spearfish (</a:t>
            </a:r>
            <a:r>
              <a:rPr lang="en-US" sz="2400" i="1" dirty="0" smtClean="0"/>
              <a:t>Tetrapturus pfluegeri</a:t>
            </a:r>
            <a:r>
              <a:rPr lang="en-US" sz="2400" dirty="0" smtClean="0"/>
              <a:t>), </a:t>
            </a:r>
          </a:p>
          <a:p>
            <a:r>
              <a:rPr lang="en-US" sz="2400" dirty="0"/>
              <a:t>S</a:t>
            </a:r>
            <a:r>
              <a:rPr lang="en-US" sz="2400" dirty="0" smtClean="0"/>
              <a:t>wordfish (</a:t>
            </a:r>
            <a:r>
              <a:rPr lang="en-US" sz="2400" i="1" dirty="0" smtClean="0"/>
              <a:t>Xiphias gladius</a:t>
            </a:r>
            <a:r>
              <a:rPr lang="en-US" sz="2400" dirty="0" smtClean="0"/>
              <a:t>), </a:t>
            </a:r>
          </a:p>
          <a:p>
            <a:r>
              <a:rPr lang="en-US" sz="2400" dirty="0"/>
              <a:t>Y</a:t>
            </a:r>
            <a:r>
              <a:rPr lang="en-US" sz="2400" dirty="0" smtClean="0"/>
              <a:t>ellowfin tuna (</a:t>
            </a:r>
            <a:r>
              <a:rPr lang="en-US" sz="2400" i="1" dirty="0" smtClean="0"/>
              <a:t>Thunnus albacares</a:t>
            </a:r>
            <a:r>
              <a:rPr lang="en-US" sz="2400" dirty="0" smtClean="0"/>
              <a:t>) </a:t>
            </a:r>
          </a:p>
          <a:p>
            <a:r>
              <a:rPr lang="en-US" sz="2400" dirty="0" smtClean="0"/>
              <a:t>Skipjack tuna  (Katsuwonis pelamis) </a:t>
            </a:r>
            <a:endParaRPr lang="en-US" sz="2400" dirty="0"/>
          </a:p>
        </p:txBody>
      </p:sp>
      <p:pic>
        <p:nvPicPr>
          <p:cNvPr id="5" name="Picture 4" descr="katsuwonus pelamis.png"/>
          <p:cNvPicPr>
            <a:picLocks noChangeAspect="1"/>
          </p:cNvPicPr>
          <p:nvPr/>
        </p:nvPicPr>
        <p:blipFill>
          <a:blip r:embed="rId2"/>
          <a:stretch>
            <a:fillRect/>
          </a:stretch>
        </p:blipFill>
        <p:spPr>
          <a:xfrm>
            <a:off x="5867400" y="5791200"/>
            <a:ext cx="1744579" cy="736600"/>
          </a:xfrm>
          <a:prstGeom prst="rect">
            <a:avLst/>
          </a:prstGeom>
        </p:spPr>
      </p:pic>
      <p:pic>
        <p:nvPicPr>
          <p:cNvPr id="6" name="Picture 5" descr="Yellowfinsmll.jpg"/>
          <p:cNvPicPr>
            <a:picLocks noChangeAspect="1"/>
          </p:cNvPicPr>
          <p:nvPr/>
        </p:nvPicPr>
        <p:blipFill>
          <a:blip r:embed="rId3"/>
          <a:stretch>
            <a:fillRect/>
          </a:stretch>
        </p:blipFill>
        <p:spPr>
          <a:xfrm>
            <a:off x="4038600" y="5867400"/>
            <a:ext cx="1371600" cy="714375"/>
          </a:xfrm>
          <a:prstGeom prst="rect">
            <a:avLst/>
          </a:prstGeom>
        </p:spPr>
      </p:pic>
      <p:pic>
        <p:nvPicPr>
          <p:cNvPr id="7" name="Picture 6" descr="blue_marlin.jpg"/>
          <p:cNvPicPr>
            <a:picLocks noChangeAspect="1"/>
          </p:cNvPicPr>
          <p:nvPr/>
        </p:nvPicPr>
        <p:blipFill>
          <a:blip r:embed="rId4"/>
          <a:stretch>
            <a:fillRect/>
          </a:stretch>
        </p:blipFill>
        <p:spPr>
          <a:xfrm>
            <a:off x="1524000" y="5715000"/>
            <a:ext cx="1295400" cy="971550"/>
          </a:xfrm>
          <a:prstGeom prst="rect">
            <a:avLst/>
          </a:prstGeom>
        </p:spPr>
      </p:pic>
      <p:pic>
        <p:nvPicPr>
          <p:cNvPr id="8" name="Picture 7" descr="daytime sword(3).jpg"/>
          <p:cNvPicPr>
            <a:picLocks noChangeAspect="1"/>
          </p:cNvPicPr>
          <p:nvPr/>
        </p:nvPicPr>
        <p:blipFill>
          <a:blip r:embed="rId5"/>
          <a:stretch>
            <a:fillRect/>
          </a:stretch>
        </p:blipFill>
        <p:spPr>
          <a:xfrm>
            <a:off x="228600" y="152401"/>
            <a:ext cx="1561347" cy="685800"/>
          </a:xfrm>
          <a:prstGeom prst="rect">
            <a:avLst/>
          </a:prstGeom>
        </p:spPr>
      </p:pic>
      <p:pic>
        <p:nvPicPr>
          <p:cNvPr id="10" name="Picture 9" descr="sailfish.jpg"/>
          <p:cNvPicPr>
            <a:picLocks noChangeAspect="1"/>
          </p:cNvPicPr>
          <p:nvPr/>
        </p:nvPicPr>
        <p:blipFill>
          <a:blip r:embed="rId6"/>
          <a:stretch>
            <a:fillRect/>
          </a:stretch>
        </p:blipFill>
        <p:spPr>
          <a:xfrm>
            <a:off x="7489574" y="304800"/>
            <a:ext cx="1651591" cy="710184"/>
          </a:xfrm>
          <a:prstGeom prst="rect">
            <a:avLst/>
          </a:prstGeom>
        </p:spPr>
      </p:pic>
      <p:pic>
        <p:nvPicPr>
          <p:cNvPr id="11" name="Picture 10" descr="BlackfinTuna.jpg"/>
          <p:cNvPicPr>
            <a:picLocks noChangeAspect="1"/>
          </p:cNvPicPr>
          <p:nvPr/>
        </p:nvPicPr>
        <p:blipFill>
          <a:blip r:embed="rId7"/>
          <a:stretch>
            <a:fillRect/>
          </a:stretch>
        </p:blipFill>
        <p:spPr>
          <a:xfrm>
            <a:off x="7772400" y="1371600"/>
            <a:ext cx="1151023" cy="546736"/>
          </a:xfrm>
          <a:prstGeom prst="rect">
            <a:avLst/>
          </a:prstGeom>
        </p:spPr>
      </p:pic>
      <p:pic>
        <p:nvPicPr>
          <p:cNvPr id="12" name="Picture 11" descr="Longbill+Spearfish.jpg"/>
          <p:cNvPicPr>
            <a:picLocks noChangeAspect="1"/>
          </p:cNvPicPr>
          <p:nvPr/>
        </p:nvPicPr>
        <p:blipFill>
          <a:blip r:embed="rId8"/>
          <a:stretch>
            <a:fillRect/>
          </a:stretch>
        </p:blipFill>
        <p:spPr>
          <a:xfrm>
            <a:off x="6629400" y="4953000"/>
            <a:ext cx="2197697" cy="703263"/>
          </a:xfrm>
          <a:prstGeom prst="rect">
            <a:avLst/>
          </a:prstGeom>
        </p:spPr>
      </p:pic>
      <p:pic>
        <p:nvPicPr>
          <p:cNvPr id="13" name="Picture 12" descr="Auxis_rochei_eudorax,I_RR1998.jpg"/>
          <p:cNvPicPr>
            <a:picLocks noChangeAspect="1"/>
          </p:cNvPicPr>
          <p:nvPr/>
        </p:nvPicPr>
        <p:blipFill>
          <a:blip r:embed="rId9"/>
          <a:stretch>
            <a:fillRect/>
          </a:stretch>
        </p:blipFill>
        <p:spPr>
          <a:xfrm>
            <a:off x="7315200" y="2743200"/>
            <a:ext cx="1405155" cy="957262"/>
          </a:xfrm>
          <a:prstGeom prst="rect">
            <a:avLst/>
          </a:prstGeom>
        </p:spPr>
      </p:pic>
      <p:pic>
        <p:nvPicPr>
          <p:cNvPr id="14" name="Picture 13" descr="0745-frigate_mackerel1.jpg"/>
          <p:cNvPicPr>
            <a:picLocks noChangeAspect="1"/>
          </p:cNvPicPr>
          <p:nvPr/>
        </p:nvPicPr>
        <p:blipFill>
          <a:blip r:embed="rId10"/>
          <a:stretch>
            <a:fillRect/>
          </a:stretch>
        </p:blipFill>
        <p:spPr>
          <a:xfrm>
            <a:off x="7620000" y="3962400"/>
            <a:ext cx="1066800" cy="762001"/>
          </a:xfrm>
          <a:prstGeom prst="rect">
            <a:avLst/>
          </a:prstGeom>
        </p:spPr>
      </p:pic>
      <p:pic>
        <p:nvPicPr>
          <p:cNvPr id="15" name="Picture 14" descr="white_marlin.gif"/>
          <p:cNvPicPr>
            <a:picLocks noChangeAspect="1"/>
          </p:cNvPicPr>
          <p:nvPr/>
        </p:nvPicPr>
        <p:blipFill>
          <a:blip r:embed="rId11"/>
          <a:stretch>
            <a:fillRect/>
          </a:stretch>
        </p:blipFill>
        <p:spPr>
          <a:xfrm>
            <a:off x="6934200" y="2057400"/>
            <a:ext cx="2209800" cy="79552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1"/>
            <a:ext cx="8229600" cy="838200"/>
          </a:xfrm>
        </p:spPr>
        <p:txBody>
          <a:bodyPr/>
          <a:lstStyle/>
          <a:p>
            <a:r>
              <a:rPr lang="en-US" dirty="0" smtClean="0"/>
              <a:t>Importance</a:t>
            </a:r>
            <a:endParaRPr lang="en-US" dirty="0"/>
          </a:p>
        </p:txBody>
      </p:sp>
      <p:sp>
        <p:nvSpPr>
          <p:cNvPr id="3" name="Content Placeholder 2"/>
          <p:cNvSpPr>
            <a:spLocks noGrp="1"/>
          </p:cNvSpPr>
          <p:nvPr>
            <p:ph idx="1"/>
          </p:nvPr>
        </p:nvSpPr>
        <p:spPr>
          <a:xfrm>
            <a:off x="304800" y="1143001"/>
            <a:ext cx="8839200" cy="3733799"/>
          </a:xfrm>
        </p:spPr>
        <p:txBody>
          <a:bodyPr/>
          <a:lstStyle/>
          <a:p>
            <a:r>
              <a:rPr lang="en-US" dirty="0" smtClean="0">
                <a:solidFill>
                  <a:schemeClr val="tx1"/>
                </a:solidFill>
              </a:rPr>
              <a:t>The expected outcomes of the research include essential enhancements to NOAA fisheries management applications:</a:t>
            </a:r>
          </a:p>
          <a:p>
            <a:pPr marL="457200" lvl="1" indent="0">
              <a:buNone/>
            </a:pPr>
            <a:r>
              <a:rPr lang="en-US" sz="2800" dirty="0" smtClean="0">
                <a:solidFill>
                  <a:schemeClr val="tx1"/>
                </a:solidFill>
              </a:rPr>
              <a:t>1: Improved fisheries </a:t>
            </a:r>
            <a:r>
              <a:rPr lang="en-US" sz="2800" dirty="0" smtClean="0">
                <a:solidFill>
                  <a:schemeClr val="tx1"/>
                </a:solidFill>
              </a:rPr>
              <a:t>assessments-&gt; </a:t>
            </a:r>
            <a:endParaRPr lang="en-US" sz="2800" dirty="0" smtClean="0">
              <a:solidFill>
                <a:schemeClr val="tx1"/>
              </a:solidFill>
            </a:endParaRPr>
          </a:p>
          <a:p>
            <a:pPr marL="457200" lvl="1" indent="0">
              <a:buNone/>
            </a:pPr>
            <a:r>
              <a:rPr lang="en-US" sz="2800" dirty="0" smtClean="0">
                <a:solidFill>
                  <a:schemeClr val="tx1"/>
                </a:solidFill>
              </a:rPr>
              <a:t>2: Adaptive harvest management </a:t>
            </a:r>
            <a:r>
              <a:rPr lang="en-US" sz="2800" dirty="0" smtClean="0">
                <a:solidFill>
                  <a:schemeClr val="tx1"/>
                </a:solidFill>
              </a:rPr>
              <a:t>strategies-&gt;</a:t>
            </a:r>
            <a:endParaRPr lang="en-US" sz="2800" dirty="0" smtClean="0">
              <a:solidFill>
                <a:schemeClr val="tx1"/>
              </a:solidFill>
            </a:endParaRPr>
          </a:p>
          <a:p>
            <a:pPr marL="457200" lvl="1" indent="0">
              <a:buNone/>
            </a:pPr>
            <a:r>
              <a:rPr lang="en-US" sz="2800" dirty="0" smtClean="0">
                <a:solidFill>
                  <a:schemeClr val="tx1"/>
                </a:solidFill>
              </a:rPr>
              <a:t>3: A better understanding of possible scenarios for future stock rebuilding</a:t>
            </a:r>
            <a:r>
              <a:rPr lang="en-US" dirty="0" smtClean="0">
                <a:solidFill>
                  <a:schemeClr val="tx1"/>
                </a:solidFill>
              </a:rPr>
              <a:t>.</a:t>
            </a:r>
          </a:p>
        </p:txBody>
      </p:sp>
      <p:pic>
        <p:nvPicPr>
          <p:cNvPr id="4" name="Picture 3" descr="canstock4685770.jpg"/>
          <p:cNvPicPr>
            <a:picLocks noChangeAspect="1"/>
          </p:cNvPicPr>
          <p:nvPr/>
        </p:nvPicPr>
        <p:blipFill>
          <a:blip r:embed="rId2"/>
          <a:stretch>
            <a:fillRect/>
          </a:stretch>
        </p:blipFill>
        <p:spPr>
          <a:xfrm>
            <a:off x="304800" y="152400"/>
            <a:ext cx="914929" cy="990600"/>
          </a:xfrm>
          <a:prstGeom prst="rect">
            <a:avLst/>
          </a:prstGeom>
        </p:spPr>
      </p:pic>
      <p:sp>
        <p:nvSpPr>
          <p:cNvPr id="7" name="TextBox 6"/>
          <p:cNvSpPr txBox="1"/>
          <p:nvPr/>
        </p:nvSpPr>
        <p:spPr>
          <a:xfrm>
            <a:off x="1447800" y="4876800"/>
            <a:ext cx="7086600" cy="1815882"/>
          </a:xfrm>
          <a:prstGeom prst="rect">
            <a:avLst/>
          </a:prstGeom>
          <a:noFill/>
        </p:spPr>
        <p:txBody>
          <a:bodyPr wrap="square" rtlCol="0">
            <a:spAutoFit/>
          </a:bodyPr>
          <a:lstStyle/>
          <a:p>
            <a:pPr marL="0" lvl="1" algn="ctr"/>
            <a:r>
              <a:rPr lang="en-US" sz="2800" dirty="0" smtClean="0">
                <a:solidFill>
                  <a:srgbClr val="FFFF00"/>
                </a:solidFill>
              </a:rPr>
              <a:t>Linked to recruitment processes, changes in distribution, vulnerability, availability, fishing and natural mortality</a:t>
            </a:r>
            <a:endParaRPr lang="en-US" sz="2800" dirty="0">
              <a:solidFill>
                <a:srgbClr val="FFFF00"/>
              </a:solidFill>
            </a:endParaRPr>
          </a:p>
          <a:p>
            <a:endParaRPr lang="en-US" sz="2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456595" y="571500"/>
            <a:ext cx="8230810" cy="571500"/>
          </a:xfrm>
        </p:spPr>
        <p:txBody>
          <a:bodyPr/>
          <a:lstStyle/>
          <a:p>
            <a:r>
              <a:rPr lang="en-US" dirty="0" smtClean="0">
                <a:latin typeface="Arial" charset="0"/>
                <a:ea typeface="ＭＳ Ｐゴシック" charset="0"/>
                <a:cs typeface="ＭＳ Ｐゴシック" charset="0"/>
              </a:rPr>
              <a:t>Increased Importance</a:t>
            </a:r>
            <a:endParaRPr lang="en-US" dirty="0">
              <a:latin typeface="Arial" charset="0"/>
              <a:ea typeface="ＭＳ Ｐゴシック" charset="0"/>
              <a:cs typeface="ＭＳ Ｐゴシック" charset="0"/>
            </a:endParaRPr>
          </a:p>
        </p:txBody>
      </p:sp>
      <p:sp>
        <p:nvSpPr>
          <p:cNvPr id="21" name="Content Placeholder 20"/>
          <p:cNvSpPr>
            <a:spLocks noGrp="1"/>
          </p:cNvSpPr>
          <p:nvPr>
            <p:ph idx="1"/>
          </p:nvPr>
        </p:nvSpPr>
        <p:spPr>
          <a:xfrm>
            <a:off x="217714" y="1357313"/>
            <a:ext cx="8697686" cy="3000375"/>
          </a:xfrm>
        </p:spPr>
        <p:txBody>
          <a:bodyPr/>
          <a:lstStyle/>
          <a:p>
            <a:pPr>
              <a:buFont typeface="Wingdings" charset="0"/>
              <a:buChar char="ü"/>
            </a:pPr>
            <a:r>
              <a:rPr lang="en-US" dirty="0">
                <a:solidFill>
                  <a:schemeClr val="tx2"/>
                </a:solidFill>
                <a:latin typeface="Arial" charset="0"/>
                <a:ea typeface="ＭＳ Ｐゴシック" charset="0"/>
                <a:cs typeface="ＭＳ Ｐゴシック" charset="0"/>
              </a:rPr>
              <a:t>Convention on International Trade In Endangered Species (CITES) </a:t>
            </a:r>
            <a:r>
              <a:rPr lang="en-US" sz="3400" dirty="0">
                <a:solidFill>
                  <a:schemeClr val="tx2"/>
                </a:solidFill>
                <a:latin typeface="Arial" charset="0"/>
                <a:ea typeface="ＭＳ Ｐゴシック" charset="0"/>
                <a:cs typeface="ＭＳ Ｐゴシック" charset="0"/>
              </a:rPr>
              <a:t>	</a:t>
            </a:r>
            <a:r>
              <a:rPr lang="en-US" dirty="0">
                <a:solidFill>
                  <a:schemeClr val="tx2"/>
                </a:solidFill>
                <a:latin typeface="Arial" charset="0"/>
                <a:ea typeface="ＭＳ Ｐゴシック" charset="0"/>
                <a:cs typeface="ＭＳ Ｐゴシック" charset="0"/>
              </a:rPr>
              <a:t>Endangered Species Listing - </a:t>
            </a:r>
            <a:r>
              <a:rPr lang="en-US" sz="3400" dirty="0">
                <a:solidFill>
                  <a:schemeClr val="tx2"/>
                </a:solidFill>
                <a:latin typeface="Arial" charset="0"/>
                <a:ea typeface="ＭＳ Ｐゴシック" charset="0"/>
                <a:cs typeface="ＭＳ Ｐゴシック" charset="0"/>
              </a:rPr>
              <a:t>	</a:t>
            </a:r>
            <a:r>
              <a:rPr lang="ja-JP" altLang="en-US" dirty="0">
                <a:solidFill>
                  <a:schemeClr val="tx2"/>
                </a:solidFill>
                <a:latin typeface="Arial" charset="0"/>
                <a:ea typeface="ＭＳ Ｐゴシック" charset="0"/>
                <a:cs typeface="ＭＳ Ｐゴシック" charset="0"/>
              </a:rPr>
              <a:t>“</a:t>
            </a:r>
            <a:r>
              <a:rPr lang="en-US" dirty="0">
                <a:solidFill>
                  <a:schemeClr val="tx2"/>
                </a:solidFill>
                <a:latin typeface="Arial" charset="0"/>
                <a:ea typeface="ＭＳ Ｐゴシック" charset="0"/>
                <a:cs typeface="ＭＳ Ｐゴシック" charset="0"/>
              </a:rPr>
              <a:t>CITES </a:t>
            </a:r>
            <a:r>
              <a:rPr lang="en-US" dirty="0" smtClean="0">
                <a:solidFill>
                  <a:schemeClr val="tx2"/>
                </a:solidFill>
                <a:latin typeface="Arial" charset="0"/>
                <a:ea typeface="ＭＳ Ｐゴシック" charset="0"/>
                <a:cs typeface="ＭＳ Ｐゴシック" charset="0"/>
              </a:rPr>
              <a:t>Listing</a:t>
            </a:r>
            <a:r>
              <a:rPr lang="ja-JP" altLang="en-US" dirty="0" smtClean="0">
                <a:solidFill>
                  <a:schemeClr val="tx2"/>
                </a:solidFill>
                <a:latin typeface="Arial" charset="0"/>
                <a:ea typeface="ＭＳ Ｐゴシック" charset="0"/>
                <a:cs typeface="ＭＳ Ｐゴシック" charset="0"/>
              </a:rPr>
              <a:t>”</a:t>
            </a:r>
            <a:r>
              <a:rPr lang="en-US" altLang="ja-JP" dirty="0" smtClean="0">
                <a:solidFill>
                  <a:schemeClr val="tx2"/>
                </a:solidFill>
                <a:latin typeface="Arial" charset="0"/>
                <a:ea typeface="ＭＳ Ｐゴシック" charset="0"/>
                <a:cs typeface="ＭＳ Ｐゴシック" charset="0"/>
              </a:rPr>
              <a:t> for bluefin and marlin </a:t>
            </a:r>
            <a:endParaRPr lang="en-US" dirty="0">
              <a:solidFill>
                <a:schemeClr val="tx2"/>
              </a:solidFill>
              <a:latin typeface="Arial" charset="0"/>
              <a:ea typeface="ＭＳ Ｐゴシック" charset="0"/>
              <a:cs typeface="ＭＳ Ｐゴシック" charset="0"/>
            </a:endParaRPr>
          </a:p>
          <a:p>
            <a:pPr>
              <a:buFont typeface="Wingdings" charset="0"/>
              <a:buChar char="ü"/>
            </a:pPr>
            <a:r>
              <a:rPr lang="en-US" sz="3400" dirty="0">
                <a:solidFill>
                  <a:schemeClr val="tx2"/>
                </a:solidFill>
                <a:latin typeface="Arial" charset="0"/>
                <a:ea typeface="ＭＳ Ｐゴシック" charset="0"/>
                <a:cs typeface="ＭＳ Ｐゴシック" charset="0"/>
              </a:rPr>
              <a:t>Effects of the Deepwater Horizon</a:t>
            </a:r>
          </a:p>
          <a:p>
            <a:pPr>
              <a:buFont typeface="Wingdings" charset="0"/>
              <a:buNone/>
            </a:pPr>
            <a:endParaRPr lang="en-US" dirty="0">
              <a:latin typeface="Arial" charset="0"/>
              <a:ea typeface="ＭＳ Ｐゴシック" charset="0"/>
              <a:cs typeface="ＭＳ Ｐゴシック" charset="0"/>
            </a:endParaRPr>
          </a:p>
        </p:txBody>
      </p:sp>
      <p:pic>
        <p:nvPicPr>
          <p:cNvPr id="38916" name="Picture 3" descr="lfishheads1911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76200"/>
            <a:ext cx="1061720" cy="132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Oiled Pelic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8572" y="4429125"/>
            <a:ext cx="3256643" cy="22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Fig5 Surf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419600"/>
            <a:ext cx="4214694" cy="228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images-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75773" cy="990600"/>
          </a:xfrm>
          <a:prstGeom prst="rect">
            <a:avLst/>
          </a:prstGeom>
        </p:spPr>
      </p:pic>
    </p:spTree>
    <p:extLst>
      <p:ext uri="{BB962C8B-B14F-4D97-AF65-F5344CB8AC3E}">
        <p14:creationId xmlns:p14="http://schemas.microsoft.com/office/powerpoint/2010/main" val="2412589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1"/>
            <a:ext cx="8229600" cy="685799"/>
          </a:xfrm>
        </p:spPr>
        <p:txBody>
          <a:bodyPr/>
          <a:lstStyle/>
          <a:p>
            <a:r>
              <a:rPr lang="en-US" sz="3600" dirty="0" smtClean="0"/>
              <a:t>Additional Significance</a:t>
            </a:r>
            <a:endParaRPr lang="en-US" sz="3600" dirty="0"/>
          </a:p>
        </p:txBody>
      </p:sp>
      <p:sp>
        <p:nvSpPr>
          <p:cNvPr id="3" name="Content Placeholder 2"/>
          <p:cNvSpPr>
            <a:spLocks noGrp="1"/>
          </p:cNvSpPr>
          <p:nvPr>
            <p:ph idx="1"/>
          </p:nvPr>
        </p:nvSpPr>
        <p:spPr>
          <a:xfrm>
            <a:off x="381000" y="1066800"/>
            <a:ext cx="8534400" cy="2133600"/>
          </a:xfrm>
        </p:spPr>
        <p:txBody>
          <a:bodyPr/>
          <a:lstStyle/>
          <a:p>
            <a:r>
              <a:rPr lang="en-US" dirty="0" smtClean="0">
                <a:solidFill>
                  <a:srgbClr val="FFFFFF"/>
                </a:solidFill>
                <a:effectLst>
                  <a:outerShdw blurRad="38100" dist="38100" dir="2700000" algn="tl" rotWithShape="0">
                    <a:srgbClr val="000000">
                      <a:alpha val="43137"/>
                    </a:srgbClr>
                  </a:outerShdw>
                </a:effectLst>
              </a:rPr>
              <a:t>The research will significantly contribute to understanding some </a:t>
            </a:r>
            <a:r>
              <a:rPr lang="en-US" dirty="0" smtClean="0">
                <a:solidFill>
                  <a:srgbClr val="FFFF00"/>
                </a:solidFill>
                <a:effectLst>
                  <a:outerShdw blurRad="38100" dist="38100" dir="2700000" algn="tl" rotWithShape="0">
                    <a:srgbClr val="000000">
                      <a:alpha val="43137"/>
                    </a:srgbClr>
                  </a:outerShdw>
                </a:effectLst>
              </a:rPr>
              <a:t>functional links </a:t>
            </a:r>
            <a:r>
              <a:rPr lang="en-US" dirty="0" smtClean="0">
                <a:solidFill>
                  <a:schemeClr val="tx1"/>
                </a:solidFill>
                <a:effectLst>
                  <a:outerShdw blurRad="38100" dist="38100" dir="2700000" algn="tl" rotWithShape="0">
                    <a:srgbClr val="000000">
                      <a:alpha val="43137"/>
                    </a:srgbClr>
                  </a:outerShdw>
                </a:effectLst>
              </a:rPr>
              <a:t>between climate variability, regional-scale oceanographic processes, and fisheries recruitment.</a:t>
            </a:r>
          </a:p>
        </p:txBody>
      </p:sp>
      <p:pic>
        <p:nvPicPr>
          <p:cNvPr id="4" name="Picture 3"/>
          <p:cNvPicPr>
            <a:picLocks noChangeAspect="1"/>
          </p:cNvPicPr>
          <p:nvPr/>
        </p:nvPicPr>
        <p:blipFill>
          <a:blip r:embed="rId2"/>
          <a:stretch>
            <a:fillRect/>
          </a:stretch>
        </p:blipFill>
        <p:spPr>
          <a:xfrm>
            <a:off x="7239000" y="5664200"/>
            <a:ext cx="1663700" cy="1193800"/>
          </a:xfrm>
          <a:prstGeom prst="rect">
            <a:avLst/>
          </a:prstGeom>
        </p:spPr>
      </p:pic>
      <p:sp>
        <p:nvSpPr>
          <p:cNvPr id="5" name="TextBox 4"/>
          <p:cNvSpPr txBox="1"/>
          <p:nvPr/>
        </p:nvSpPr>
        <p:spPr>
          <a:xfrm>
            <a:off x="304800" y="3581400"/>
            <a:ext cx="8648726" cy="2800767"/>
          </a:xfrm>
          <a:prstGeom prst="rect">
            <a:avLst/>
          </a:prstGeom>
          <a:noFill/>
        </p:spPr>
        <p:txBody>
          <a:bodyPr wrap="square" rtlCol="0">
            <a:spAutoFit/>
          </a:bodyPr>
          <a:lstStyle/>
          <a:p>
            <a:pPr marL="0" lvl="1"/>
            <a:r>
              <a:rPr lang="en-US" sz="2800" dirty="0">
                <a:solidFill>
                  <a:srgbClr val="FFFF00"/>
                </a:solidFill>
                <a:effectLst>
                  <a:outerShdw blurRad="38100" dist="38100" dir="2700000" algn="tl" rotWithShape="0">
                    <a:srgbClr val="000000"/>
                  </a:outerShdw>
                </a:effectLst>
                <a:latin typeface="+mn-lt"/>
              </a:rPr>
              <a:t>B</a:t>
            </a:r>
            <a:r>
              <a:rPr lang="en-US" sz="2800" dirty="0" smtClean="0">
                <a:solidFill>
                  <a:srgbClr val="FFFF00"/>
                </a:solidFill>
                <a:effectLst>
                  <a:outerShdw blurRad="38100" dist="38100" dir="2700000" algn="tl" rotWithShape="0">
                    <a:srgbClr val="000000"/>
                  </a:outerShdw>
                </a:effectLst>
                <a:latin typeface="+mn-lt"/>
              </a:rPr>
              <a:t>luefin tuna and other highly migratory fish </a:t>
            </a:r>
          </a:p>
          <a:p>
            <a:pPr marL="0" lvl="1"/>
            <a:r>
              <a:rPr lang="en-US" sz="2800" dirty="0" smtClean="0">
                <a:solidFill>
                  <a:srgbClr val="FFFF00"/>
                </a:solidFill>
                <a:effectLst>
                  <a:outerShdw blurRad="38100" dist="38100" dir="2700000" algn="tl" rotWithShape="0">
                    <a:srgbClr val="000000"/>
                  </a:outerShdw>
                </a:effectLst>
                <a:latin typeface="+mn-lt"/>
              </a:rPr>
              <a:t>species that use the Gulf of Mexico as their </a:t>
            </a:r>
          </a:p>
          <a:p>
            <a:pPr marL="0" lvl="1"/>
            <a:r>
              <a:rPr lang="en-US" sz="2800" dirty="0" smtClean="0">
                <a:solidFill>
                  <a:srgbClr val="FFFF00"/>
                </a:solidFill>
                <a:effectLst>
                  <a:outerShdw blurRad="38100" dist="38100" dir="2700000" algn="tl" rotWithShape="0">
                    <a:srgbClr val="000000"/>
                  </a:outerShdw>
                </a:effectLst>
                <a:latin typeface="+mn-lt"/>
              </a:rPr>
              <a:t>essential habitat are still largely managed under the assumption that ecosystem parameters do not change over time</a:t>
            </a:r>
            <a:r>
              <a:rPr lang="en-US" sz="2800" dirty="0" smtClean="0">
                <a:solidFill>
                  <a:srgbClr val="FFFF00"/>
                </a:solidFill>
                <a:effectLst>
                  <a:glow>
                    <a:schemeClr val="accent5">
                      <a:lumMod val="10000"/>
                    </a:schemeClr>
                  </a:glow>
                  <a:outerShdw blurRad="38100" dist="38100" dir="2700000" algn="tl" rotWithShape="0">
                    <a:srgbClr val="000000"/>
                  </a:outerShdw>
                </a:effectLst>
                <a:latin typeface="+mn-lt"/>
              </a:rPr>
              <a:t>. </a:t>
            </a:r>
          </a:p>
          <a:p>
            <a:endParaRPr lang="en-US" dirty="0">
              <a:effectLst>
                <a:glow rad="25400">
                  <a:schemeClr val="accent5">
                    <a:lumMod val="10000"/>
                  </a:schemeClr>
                </a:glow>
                <a:outerShdw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1"/>
            <a:ext cx="8229600" cy="838199"/>
          </a:xfrm>
        </p:spPr>
        <p:txBody>
          <a:bodyPr/>
          <a:lstStyle/>
          <a:p>
            <a:r>
              <a:rPr lang="en-US" dirty="0" smtClean="0"/>
              <a:t>Results</a:t>
            </a:r>
            <a:endParaRPr lang="en-US" dirty="0"/>
          </a:p>
        </p:txBody>
      </p:sp>
      <p:sp>
        <p:nvSpPr>
          <p:cNvPr id="3" name="Content Placeholder 2"/>
          <p:cNvSpPr>
            <a:spLocks noGrp="1"/>
          </p:cNvSpPr>
          <p:nvPr>
            <p:ph idx="1"/>
          </p:nvPr>
        </p:nvSpPr>
        <p:spPr>
          <a:xfrm>
            <a:off x="304800" y="1219200"/>
            <a:ext cx="8686800" cy="4530725"/>
          </a:xfrm>
        </p:spPr>
        <p:txBody>
          <a:bodyPr/>
          <a:lstStyle/>
          <a:p>
            <a:pPr marL="514350" indent="-514350">
              <a:buFont typeface="+mj-lt"/>
              <a:buAutoNum type="arabicPeriod"/>
            </a:pPr>
            <a:r>
              <a:rPr lang="en-US" sz="2800" dirty="0" smtClean="0">
                <a:solidFill>
                  <a:srgbClr val="FFFFFF"/>
                </a:solidFill>
                <a:effectLst>
                  <a:outerShdw blurRad="38100" dist="38100" dir="2700000" algn="tl" rotWithShape="0">
                    <a:srgbClr val="000000"/>
                  </a:outerShdw>
                </a:effectLst>
              </a:rPr>
              <a:t>Will guide our nation's input to the International Commission for the Conservation of Atlantic Tunas (ICCAT) the international governing organization for tunas and billfishes.</a:t>
            </a:r>
          </a:p>
          <a:p>
            <a:pPr marL="514350" indent="-514350">
              <a:buFont typeface="+mj-lt"/>
              <a:buAutoNum type="arabicPeriod"/>
            </a:pPr>
            <a:r>
              <a:rPr lang="en-US" sz="2800" dirty="0" smtClean="0">
                <a:solidFill>
                  <a:srgbClr val="FFFFFF"/>
                </a:solidFill>
                <a:effectLst>
                  <a:outerShdw blurRad="38100" dist="38100" dir="2700000" algn="tl" rotWithShape="0">
                    <a:srgbClr val="000000"/>
                  </a:outerShdw>
                </a:effectLst>
              </a:rPr>
              <a:t>The approach developed here can then be applied by others (e.g. NOAA) to assess options for other important fisheries, as well as, to the management of other resources including marine protected areas*.</a:t>
            </a:r>
          </a:p>
          <a:p>
            <a:endParaRPr lang="en-US" sz="2800" dirty="0"/>
          </a:p>
        </p:txBody>
      </p:sp>
      <p:pic>
        <p:nvPicPr>
          <p:cNvPr id="4" name="Picture 3" descr="Four offshore species.gif"/>
          <p:cNvPicPr>
            <a:picLocks noChangeAspect="1"/>
          </p:cNvPicPr>
          <p:nvPr/>
        </p:nvPicPr>
        <p:blipFill>
          <a:blip r:embed="rId3"/>
          <a:stretch>
            <a:fillRect/>
          </a:stretch>
        </p:blipFill>
        <p:spPr>
          <a:xfrm>
            <a:off x="7848600" y="104019"/>
            <a:ext cx="1219200" cy="1572381"/>
          </a:xfrm>
          <a:prstGeom prst="rect">
            <a:avLst/>
          </a:prstGeom>
        </p:spPr>
      </p:pic>
      <p:pic>
        <p:nvPicPr>
          <p:cNvPr id="5" name="Picture 4" descr="Shout_Out.jpg"/>
          <p:cNvPicPr>
            <a:picLocks noChangeAspect="1"/>
          </p:cNvPicPr>
          <p:nvPr/>
        </p:nvPicPr>
        <p:blipFill>
          <a:blip r:embed="rId4"/>
          <a:stretch>
            <a:fillRect/>
          </a:stretch>
        </p:blipFill>
        <p:spPr>
          <a:xfrm>
            <a:off x="228600" y="152400"/>
            <a:ext cx="1454727" cy="1066800"/>
          </a:xfrm>
          <a:prstGeom prst="rect">
            <a:avLst/>
          </a:prstGeom>
        </p:spPr>
      </p:pic>
      <p:sp>
        <p:nvSpPr>
          <p:cNvPr id="6" name="TextBox 5"/>
          <p:cNvSpPr txBox="1"/>
          <p:nvPr/>
        </p:nvSpPr>
        <p:spPr>
          <a:xfrm>
            <a:off x="1295400" y="5715000"/>
            <a:ext cx="6324600" cy="707886"/>
          </a:xfrm>
          <a:prstGeom prst="rect">
            <a:avLst/>
          </a:prstGeom>
          <a:noFill/>
        </p:spPr>
        <p:txBody>
          <a:bodyPr wrap="square" rtlCol="0">
            <a:spAutoFit/>
          </a:bodyPr>
          <a:lstStyle/>
          <a:p>
            <a:r>
              <a:rPr lang="en-US" sz="2000" dirty="0" smtClean="0">
                <a:effectLst>
                  <a:outerShdw blurRad="50800" dist="38100" algn="l" rotWithShape="0">
                    <a:prstClr val="black">
                      <a:alpha val="40000"/>
                    </a:prstClr>
                  </a:outerShdw>
                </a:effectLst>
              </a:rPr>
              <a:t>*Already happening: IOOS SECOORA Project</a:t>
            </a:r>
          </a:p>
          <a:p>
            <a:r>
              <a:rPr lang="en-US" sz="2000" dirty="0" smtClean="0">
                <a:effectLst>
                  <a:outerShdw blurRad="50800" dist="38100" algn="l" rotWithShape="0">
                    <a:prstClr val="black">
                      <a:alpha val="40000"/>
                    </a:prstClr>
                  </a:outerShdw>
                </a:effectLst>
              </a:rPr>
              <a:t>South Atlantic Fisheries Management Council</a:t>
            </a:r>
            <a:endParaRPr lang="en-US" sz="2000" dirty="0">
              <a:effectLst>
                <a:outerShdw blurRad="50800" dist="38100" algn="l" rotWithShape="0">
                  <a:prstClr val="black">
                    <a:alpha val="40000"/>
                  </a:prstClr>
                </a:outerShdw>
              </a:effectLst>
            </a:endParaRPr>
          </a:p>
        </p:txBody>
      </p:sp>
      <p:pic>
        <p:nvPicPr>
          <p:cNvPr id="8" name="Picture 7"/>
          <p:cNvPicPr>
            <a:picLocks noChangeAspect="1"/>
          </p:cNvPicPr>
          <p:nvPr/>
        </p:nvPicPr>
        <p:blipFill>
          <a:blip r:embed="rId5"/>
          <a:stretch>
            <a:fillRect/>
          </a:stretch>
        </p:blipFill>
        <p:spPr>
          <a:xfrm>
            <a:off x="7772400" y="5486400"/>
            <a:ext cx="1219200" cy="12192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fontScheme name="Ripp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a:ln>
              <a:noFill/>
            </a:ln>
            <a:solidFill>
              <a:schemeClr val="tx1"/>
            </a:solidFill>
            <a:effectLst>
              <a:outerShdw blurRad="38100" dist="38100" dir="2700000" algn="tl">
                <a:srgbClr val="000000">
                  <a:alpha val="43137"/>
                </a:srgbClr>
              </a:outerShdw>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a:ln>
              <a:noFill/>
            </a:ln>
            <a:solidFill>
              <a:schemeClr val="tx1"/>
            </a:solidFill>
            <a:effectLst>
              <a:outerShdw blurRad="38100" dist="38100" dir="2700000" algn="tl">
                <a:srgbClr val="000000">
                  <a:alpha val="43137"/>
                </a:srgbClr>
              </a:outerShdw>
            </a:effectLst>
            <a:latin typeface="Helvetica"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Tunny:Applications:Microsoft Office X:Templates:Presentations:Designs:Ripple</Template>
  <TotalTime>5015</TotalTime>
  <Words>1975</Words>
  <Application>Microsoft Macintosh PowerPoint</Application>
  <PresentationFormat>On-screen Show (4:3)</PresentationFormat>
  <Paragraphs>165</Paragraphs>
  <Slides>28</Slides>
  <Notes>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Ripple</vt:lpstr>
      <vt:lpstr>NASA Biodiversity and Ecological Forecasting Science Team Meeting April 23, 2013 </vt:lpstr>
      <vt:lpstr>NASA PROJECT</vt:lpstr>
      <vt:lpstr>NASA Applications Research</vt:lpstr>
      <vt:lpstr>Bluefin Tuna: Adults &amp; Larvae Meters to Millimeters</vt:lpstr>
      <vt:lpstr>Other HMS Species</vt:lpstr>
      <vt:lpstr>Importance</vt:lpstr>
      <vt:lpstr>Increased Importance</vt:lpstr>
      <vt:lpstr>Additional Significance</vt:lpstr>
      <vt:lpstr>Results</vt:lpstr>
      <vt:lpstr>Leveraging:  Past &amp; Present -&gt;  Future</vt:lpstr>
      <vt:lpstr>Gulf of Mexico Research Focus</vt:lpstr>
      <vt:lpstr>Climate Change Framework</vt:lpstr>
      <vt:lpstr>Climate Modeling Methods</vt:lpstr>
      <vt:lpstr>Climate Change Framework Downscaling IPCC4 Project Domain: Big Journeys Begin With Small Steps</vt:lpstr>
      <vt:lpstr>Habitat Modeling Methods</vt:lpstr>
      <vt:lpstr>Satellite Methods</vt:lpstr>
      <vt:lpstr>Fisheries Managers Want to Understand Possible Effects of Climate</vt:lpstr>
      <vt:lpstr>Some Results</vt:lpstr>
      <vt:lpstr>Benefits of Using Downscaled Models IMPORTANT RESULT</vt:lpstr>
      <vt:lpstr>  </vt:lpstr>
      <vt:lpstr>Downscaling simulations with MOM4* in Gulf of Mexico</vt:lpstr>
      <vt:lpstr>PowerPoint Presentation</vt:lpstr>
      <vt:lpstr>PowerPoint Presentation</vt:lpstr>
      <vt:lpstr>PowerPoint Presentation</vt:lpstr>
      <vt:lpstr>Always thinking about Transition &amp; Outreach !</vt:lpstr>
      <vt:lpstr>Thanks - Questions</vt:lpstr>
      <vt:lpstr>Publications</vt:lpstr>
      <vt:lpstr>PowerPoint Presentation</vt:lpstr>
    </vt:vector>
  </TitlesOfParts>
  <Company>˦倀ˢ꛼Κୄ뿿킀̿凰_xdfd8_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Effects Of Ocean Conditions On Tuna, Dolphin, Wahoo, Marlin, And Kingfish</dc:title>
  <dc:creator>Mitchell A. Roffer</dc:creator>
  <cp:lastModifiedBy>Mitchell Roffer</cp:lastModifiedBy>
  <cp:revision>112</cp:revision>
  <dcterms:created xsi:type="dcterms:W3CDTF">2013-01-25T19:02:10Z</dcterms:created>
  <dcterms:modified xsi:type="dcterms:W3CDTF">2013-04-23T11:29:46Z</dcterms:modified>
</cp:coreProperties>
</file>