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715" r:id="rId2"/>
  </p:sldMasterIdLst>
  <p:notesMasterIdLst>
    <p:notesMasterId r:id="rId27"/>
  </p:notesMasterIdLst>
  <p:sldIdLst>
    <p:sldId id="256" r:id="rId3"/>
    <p:sldId id="368" r:id="rId4"/>
    <p:sldId id="259" r:id="rId5"/>
    <p:sldId id="370" r:id="rId6"/>
    <p:sldId id="369" r:id="rId7"/>
    <p:sldId id="376" r:id="rId8"/>
    <p:sldId id="258" r:id="rId9"/>
    <p:sldId id="365" r:id="rId10"/>
    <p:sldId id="367" r:id="rId11"/>
    <p:sldId id="344" r:id="rId12"/>
    <p:sldId id="372" r:id="rId13"/>
    <p:sldId id="373" r:id="rId14"/>
    <p:sldId id="374" r:id="rId15"/>
    <p:sldId id="375" r:id="rId16"/>
    <p:sldId id="321" r:id="rId17"/>
    <p:sldId id="318" r:id="rId18"/>
    <p:sldId id="327" r:id="rId19"/>
    <p:sldId id="354" r:id="rId20"/>
    <p:sldId id="361" r:id="rId21"/>
    <p:sldId id="348" r:id="rId22"/>
    <p:sldId id="363" r:id="rId23"/>
    <p:sldId id="362" r:id="rId24"/>
    <p:sldId id="378" r:id="rId25"/>
    <p:sldId id="324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3D01FAE0-A682-4FF6-B1B9-2D9807446714}">
          <p14:sldIdLst>
            <p14:sldId id="256"/>
            <p14:sldId id="368"/>
            <p14:sldId id="259"/>
            <p14:sldId id="370"/>
            <p14:sldId id="369"/>
            <p14:sldId id="376"/>
            <p14:sldId id="258"/>
            <p14:sldId id="365"/>
            <p14:sldId id="367"/>
            <p14:sldId id="344"/>
            <p14:sldId id="372"/>
            <p14:sldId id="373"/>
            <p14:sldId id="374"/>
            <p14:sldId id="375"/>
            <p14:sldId id="321"/>
            <p14:sldId id="318"/>
            <p14:sldId id="327"/>
            <p14:sldId id="354"/>
            <p14:sldId id="361"/>
            <p14:sldId id="348"/>
            <p14:sldId id="363"/>
            <p14:sldId id="362"/>
            <p14:sldId id="378"/>
            <p14:sldId id="324"/>
          </p14:sldIdLst>
        </p14:section>
        <p14:section name="Untitled Section" id="{4FF864E0-0419-46AA-864F-FD638C6996A9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333CC"/>
    <a:srgbClr val="0461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2" autoAdjust="0"/>
    <p:restoredTop sz="94660"/>
  </p:normalViewPr>
  <p:slideViewPr>
    <p:cSldViewPr>
      <p:cViewPr>
        <p:scale>
          <a:sx n="50" d="100"/>
          <a:sy n="50" d="100"/>
        </p:scale>
        <p:origin x="-1098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8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A8CE3CA-AB2D-4E4C-A015-D8A1C3D6C181}" type="datetimeFigureOut">
              <a:rPr lang="en-US"/>
              <a:pPr>
                <a:defRPr/>
              </a:pPr>
              <a:t>4/27/2012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D3917B5-E688-4127-9CF7-A24F25BC52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0805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0EE238-0BB1-4E4E-B4E6-DBC57DB229C6}" type="slidenum">
              <a:rPr lang="en-US"/>
              <a:pPr/>
              <a:t>4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2A28E-CD68-4B6E-91DB-69A3B32E09D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2A28E-CD68-4B6E-91DB-69A3B32E09D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2A28E-CD68-4B6E-91DB-69A3B32E09D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54982-1F39-4666-AFA9-B259BDD8E8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CC773-EEE3-4EDB-9282-2B8440FEE5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61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CBAAB-0293-497C-949F-6389DF5DEC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9524E-C4B8-4B4C-80AE-BF8B3DF30E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69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4F648-5FFE-4238-8BD8-6CEF370400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4222C-07ED-40E7-A37B-D32520437E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055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EEE17-5A22-46D3-9D54-E835900CD134}" type="slidenum">
              <a:rPr lang="en-US" smtClean="0">
                <a:cs typeface="+mn-cs"/>
              </a:rPr>
              <a:pPr>
                <a:defRPr/>
              </a:pPr>
              <a:t>‹#›</a:t>
            </a:fld>
            <a:endParaRPr lang="en-US"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3C99C-9071-49A7-B3E5-DDD0D4E751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393611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20EAE6-324A-4877-BE4F-E32D65E6459C}" type="datetimeFigureOut">
              <a:rPr lang="en-US" smtClean="0"/>
              <a:pPr>
                <a:defRPr/>
              </a:pPr>
              <a:t>4/27/2012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FCC773-EEE3-4EDB-9282-2B8440FEE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695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CA332-8B93-467C-99B3-51C3F86702D1}" type="datetimeFigureOut">
              <a:rPr lang="en-US" smtClean="0"/>
              <a:pPr>
                <a:defRPr/>
              </a:pPr>
              <a:t>4/27/2012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141B2-985E-4F08-B8BB-FE7F5E6F676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797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CF18D4-6813-445B-9166-F37E4AD05258}" type="datetimeFigureOut">
              <a:rPr lang="en-US" smtClean="0"/>
              <a:pPr>
                <a:defRPr/>
              </a:pPr>
              <a:t>4/27/2012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9952D-F68E-4E27-8D23-9302F29DFD3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74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A9E4B8-1CF0-493C-8F22-687EC004A574}" type="datetimeFigureOut">
              <a:rPr lang="en-US" smtClean="0"/>
              <a:pPr>
                <a:defRPr/>
              </a:pPr>
              <a:t>4/27/2012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52F997-37D3-4CBE-A28C-9C3FC48DF63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80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8A776B-16F7-4198-8878-9B0AA998B8FA}" type="datetimeFigureOut">
              <a:rPr lang="en-US" smtClean="0"/>
              <a:pPr>
                <a:defRPr/>
              </a:pPr>
              <a:t>4/27/2012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EAB511-C172-4C92-9D72-7DDF4EA606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113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7C4785-1706-46E3-A00E-022CCA5B8352}" type="datetimeFigureOut">
              <a:rPr lang="en-US" smtClean="0"/>
              <a:pPr>
                <a:defRPr/>
              </a:pPr>
              <a:t>4/27/2012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68E092-36E0-4C65-A222-AD1662ADBEF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406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4D9B20-A2EC-42E1-9AC9-8FB47788C373}" type="datetimeFigureOut">
              <a:rPr lang="en-US" smtClean="0"/>
              <a:pPr>
                <a:defRPr/>
              </a:pPr>
              <a:t>4/27/2012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97F0ED-7502-454A-A7AF-EE87167AA4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691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BF6CF-33A6-4E10-BBFC-83B860111E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141B2-985E-4F08-B8BB-FE7F5E6F67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457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D2670E-FFCF-4D08-BC84-B1D0359DD086}" type="datetimeFigureOut">
              <a:rPr lang="en-US" smtClean="0"/>
              <a:pPr>
                <a:defRPr/>
              </a:pPr>
              <a:t>4/27/2012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54ED3-3BF6-4A66-AE39-CCD2215C491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4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4A71DF-0156-4D0F-8AC3-17D42E53065D}" type="datetimeFigureOut">
              <a:rPr lang="en-US" smtClean="0"/>
              <a:pPr>
                <a:defRPr/>
              </a:pPr>
              <a:t>4/27/2012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55A4D-CCAF-43BC-9390-733C3BC6EC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173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4DB036-9CDC-4E35-AA5B-7B9A0242F66D}" type="datetimeFigureOut">
              <a:rPr lang="en-US" smtClean="0"/>
              <a:pPr>
                <a:defRPr/>
              </a:pPr>
              <a:t>4/27/2012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29524E-C4B8-4B4C-80AE-BF8B3DF30E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302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8904E3-D0CB-4F9A-A00E-42C3ED8A9431}" type="datetimeFigureOut">
              <a:rPr lang="en-US" smtClean="0"/>
              <a:pPr>
                <a:defRPr/>
              </a:pPr>
              <a:t>4/27/2012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4222C-07ED-40E7-A37B-D32520437E0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94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7294A-BBD1-4812-8C21-C526F3C4F5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9952D-F68E-4E27-8D23-9302F29DFD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107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21030-53E4-4E35-9BBC-BD04F61F64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2F997-37D3-4CBE-A28C-9C3FC48DF6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847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7E3B8-4549-4727-8579-A838889076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AB511-C172-4C92-9D72-7DDF4EA606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56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7ABCB-1324-451E-8839-6C78E7CD5C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8E092-36E0-4C65-A222-AD1662ADBE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534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84285-051C-426A-AD2B-9AAC38FCC0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7F0ED-7502-454A-A7AF-EE87167AA4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85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1A354-177C-4FBC-8643-2F1DC021E2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54ED3-3BF6-4A66-AE39-CCD2215C4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402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96178-628C-4929-877E-E57EEF3EAB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55A4D-CCAF-43BC-9390-733C3BC6EC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25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06DF87-0CBB-4058-BB11-E28EE5DE66DB}" type="datetimeFigureOut">
              <a:rPr lang="en-US" smtClean="0"/>
              <a:pPr>
                <a:defRPr/>
              </a:pPr>
              <a:t>4/27/2012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D09AF1-A957-4D57-9F68-0025F72FEB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381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noaalogo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68" y="0"/>
            <a:ext cx="55963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0033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1" fontAlgn="base" hangingPunct="1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06DF87-0CBB-4058-BB11-E28EE5DE66DB}" type="datetimeFigureOut">
              <a:rPr lang="en-US" smtClean="0"/>
              <a:pPr>
                <a:defRPr/>
              </a:pPr>
              <a:t>4/27/2012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3D09AF1-A957-4D57-9F68-0025F72FEB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4"/>
          <p:cNvPicPr>
            <a:picLocks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33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381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 descr="noaalogo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68" y="0"/>
            <a:ext cx="55963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133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27000">
              <a:srgbClr val="85C2FF"/>
            </a:gs>
            <a:gs pos="61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905000"/>
            <a:ext cx="7851648" cy="18288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 Decision Support System for Ecosystem-Based Management of</a:t>
            </a:r>
            <a:br>
              <a:rPr lang="en-US" dirty="0"/>
            </a:br>
            <a:r>
              <a:rPr lang="en-US" dirty="0"/>
              <a:t>Tropical Coral Reef Environments</a:t>
            </a:r>
            <a:endParaRPr lang="en-US" sz="6600" dirty="0"/>
          </a:p>
        </p:txBody>
      </p:sp>
      <p:sp>
        <p:nvSpPr>
          <p:cNvPr id="16386" name="Subtitle 2"/>
          <p:cNvSpPr>
            <a:spLocks noGrp="1"/>
          </p:cNvSpPr>
          <p:nvPr>
            <p:ph type="subTitle" idx="1"/>
          </p:nvPr>
        </p:nvSpPr>
        <p:spPr>
          <a:xfrm>
            <a:off x="381000" y="5029200"/>
            <a:ext cx="8382000" cy="1752600"/>
          </a:xfrm>
        </p:spPr>
        <p:txBody>
          <a:bodyPr>
            <a:normAutofit/>
          </a:bodyPr>
          <a:lstStyle/>
          <a:p>
            <a:pPr marR="0">
              <a:lnSpc>
                <a:spcPct val="80000"/>
              </a:lnSpc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M. Vega-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Rodriguez, F. Muller-Karger, M.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</a:rPr>
              <a:t>Eakin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J.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Li,</a:t>
            </a:r>
          </a:p>
          <a:p>
            <a:pPr marR="0">
              <a:lnSpc>
                <a:spcPct val="80000"/>
              </a:lnSpc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L. Guild,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S.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</a:rPr>
              <a:t>Lynds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, R.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</a:rPr>
              <a:t>Nemani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, C.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Hu, G. </a:t>
            </a:r>
            <a:r>
              <a:rPr lang="en-US" sz="2800" dirty="0" err="1" smtClean="0">
                <a:solidFill>
                  <a:schemeClr val="tx2">
                    <a:lumMod val="50000"/>
                  </a:schemeClr>
                </a:solidFill>
              </a:rPr>
              <a:t>Quiles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 – Perez, </a:t>
            </a:r>
          </a:p>
          <a:p>
            <a:pPr marR="0">
              <a:lnSpc>
                <a:spcPct val="80000"/>
              </a:lnSpc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T. Christensen, L. Wood, C. Fitzgerald </a:t>
            </a:r>
            <a:b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en-US" sz="28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Bevel 2"/>
          <p:cNvSpPr/>
          <p:nvPr/>
        </p:nvSpPr>
        <p:spPr>
          <a:xfrm>
            <a:off x="152400" y="4267200"/>
            <a:ext cx="8839200" cy="304800"/>
          </a:xfrm>
          <a:prstGeom prst="bevel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182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28575"/>
            <a:ext cx="94869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954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New products </a:t>
            </a:r>
            <a:r>
              <a:rPr lang="en-US" sz="5400" u="sng" dirty="0" smtClean="0"/>
              <a:t>and climatology </a:t>
            </a:r>
            <a:r>
              <a:rPr lang="en-US" sz="5400" dirty="0" smtClean="0"/>
              <a:t>based </a:t>
            </a:r>
            <a:r>
              <a:rPr lang="en-US" sz="5400" dirty="0" smtClean="0"/>
              <a:t>on: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40084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3600" dirty="0" smtClean="0">
              <a:latin typeface="+mj-lt"/>
            </a:endParaRPr>
          </a:p>
          <a:p>
            <a:r>
              <a:rPr lang="en-US" sz="3600" dirty="0" smtClean="0">
                <a:latin typeface="+mj-lt"/>
              </a:rPr>
              <a:t>Night-time 4 </a:t>
            </a:r>
            <a:r>
              <a:rPr lang="en-US" sz="3600" dirty="0" smtClean="0">
                <a:latin typeface="+mj-lt"/>
              </a:rPr>
              <a:t>km AVHRR Global </a:t>
            </a:r>
            <a:r>
              <a:rPr lang="en-US" sz="3600" dirty="0" smtClean="0">
                <a:latin typeface="+mj-lt"/>
              </a:rPr>
              <a:t>Pathfinder</a:t>
            </a:r>
            <a:endParaRPr lang="en-US" sz="3600" dirty="0" smtClean="0">
              <a:latin typeface="+mj-lt"/>
            </a:endParaRPr>
          </a:p>
          <a:p>
            <a:pPr lvl="1"/>
            <a:r>
              <a:rPr lang="en-US" sz="3600" dirty="0" smtClean="0">
                <a:latin typeface="+mj-lt"/>
              </a:rPr>
              <a:t>1985-2006; 2003-2006 (for comparison with LAC)</a:t>
            </a:r>
          </a:p>
          <a:p>
            <a:pPr lvl="1"/>
            <a:r>
              <a:rPr lang="en-US" sz="3600" dirty="0" smtClean="0">
                <a:latin typeface="+mj-lt"/>
              </a:rPr>
              <a:t>Gap </a:t>
            </a:r>
            <a:r>
              <a:rPr lang="en-US" sz="3600" dirty="0">
                <a:latin typeface="+mj-lt"/>
              </a:rPr>
              <a:t>– filled </a:t>
            </a:r>
            <a:r>
              <a:rPr lang="en-US" sz="3600" dirty="0" smtClean="0">
                <a:latin typeface="+mj-lt"/>
              </a:rPr>
              <a:t>climatology</a:t>
            </a:r>
          </a:p>
          <a:p>
            <a:r>
              <a:rPr lang="en-US" sz="4000" dirty="0" smtClean="0">
                <a:latin typeface="+mj-lt"/>
              </a:rPr>
              <a:t>Night-time MODIS and AVHRR LAC (1 km)</a:t>
            </a:r>
          </a:p>
          <a:p>
            <a:pPr lvl="1"/>
            <a:r>
              <a:rPr lang="en-US" sz="3600" dirty="0" smtClean="0">
                <a:latin typeface="+mj-lt"/>
              </a:rPr>
              <a:t>2003-3006</a:t>
            </a:r>
            <a:endParaRPr lang="en-US" sz="3600" dirty="0" smtClean="0">
              <a:latin typeface="+mj-lt"/>
            </a:endParaRPr>
          </a:p>
          <a:p>
            <a:r>
              <a:rPr lang="en-US" sz="3600" dirty="0" smtClean="0">
                <a:latin typeface="+mj-lt"/>
              </a:rPr>
              <a:t>1, 4, 11 km p</a:t>
            </a:r>
            <a:r>
              <a:rPr lang="en-US" sz="3600" dirty="0" smtClean="0">
                <a:latin typeface="+mj-lt"/>
              </a:rPr>
              <a:t>roducts</a:t>
            </a:r>
          </a:p>
          <a:p>
            <a:pPr lvl="1"/>
            <a:r>
              <a:rPr lang="en-US" sz="3600" dirty="0" smtClean="0">
                <a:latin typeface="+mj-lt"/>
              </a:rPr>
              <a:t>AVHRR, MODIS </a:t>
            </a:r>
            <a:r>
              <a:rPr lang="en-US" sz="3600" dirty="0" smtClean="0">
                <a:latin typeface="+mj-lt"/>
              </a:rPr>
              <a:t>Aqua </a:t>
            </a:r>
            <a:r>
              <a:rPr lang="en-US" sz="3600" dirty="0" smtClean="0">
                <a:latin typeface="+mj-lt"/>
              </a:rPr>
              <a:t>SST, GOES</a:t>
            </a:r>
            <a:endParaRPr lang="en-US" sz="3600" dirty="0" smtClean="0">
              <a:latin typeface="+mj-lt"/>
            </a:endParaRPr>
          </a:p>
          <a:p>
            <a:pPr lvl="1"/>
            <a:r>
              <a:rPr lang="en-US" sz="3600" dirty="0" smtClean="0">
                <a:latin typeface="+mj-lt"/>
              </a:rPr>
              <a:t>Test areas: </a:t>
            </a:r>
            <a:r>
              <a:rPr lang="en-US" sz="3600" dirty="0" smtClean="0">
                <a:latin typeface="+mj-lt"/>
              </a:rPr>
              <a:t>Florida </a:t>
            </a:r>
            <a:r>
              <a:rPr lang="en-US" sz="3600" dirty="0" smtClean="0">
                <a:latin typeface="+mj-lt"/>
              </a:rPr>
              <a:t>and Australia</a:t>
            </a:r>
            <a:endParaRPr lang="en-US" sz="3600" dirty="0" smtClean="0">
              <a:latin typeface="+mj-lt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17145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28575"/>
            <a:ext cx="8572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5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4419600" cy="4114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Approach:</a:t>
            </a:r>
          </a:p>
          <a:p>
            <a:pPr>
              <a:buNone/>
            </a:pPr>
            <a:endParaRPr lang="en-US" sz="500" b="1" dirty="0" smtClean="0"/>
          </a:p>
          <a:p>
            <a:r>
              <a:rPr lang="en-US" dirty="0" smtClean="0"/>
              <a:t>High-resolution climatology prototypes developed </a:t>
            </a:r>
            <a:r>
              <a:rPr lang="en-US" dirty="0" smtClean="0"/>
              <a:t>using NEX  at NASA Ames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zoom2web.com/wp-content/uploads/2010/04/800px-Columbia_Supercomputer_-_NASA_Advanced_Supercomputing_Facilit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712" y="2057400"/>
            <a:ext cx="4219688" cy="3062288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41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62499" y="6356350"/>
            <a:ext cx="762000" cy="365125"/>
          </a:xfrm>
        </p:spPr>
        <p:txBody>
          <a:bodyPr/>
          <a:lstStyle/>
          <a:p>
            <a:fld id="{E1749FE6-EBED-4930-8710-29A75B0C69B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 descr="distribution_90_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524000"/>
            <a:ext cx="3244662" cy="2514601"/>
          </a:xfrm>
          <a:prstGeom prst="rect">
            <a:avLst/>
          </a:prstGeom>
        </p:spPr>
      </p:pic>
      <p:pic>
        <p:nvPicPr>
          <p:cNvPr id="10" name="Picture 9" descr="percentage_dat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300" y="3892331"/>
            <a:ext cx="4572000" cy="25646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876800" y="2322731"/>
            <a:ext cx="3200400" cy="762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76800" y="23622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Globally, 8.67% of Pathfinder data have quality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≥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4 (useable)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267200" y="3124200"/>
            <a:ext cx="1143000" cy="9144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66800" y="608707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1524000" y="608707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2057400" y="608707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40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2590800" y="608707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60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3124200" y="608707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80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3657600" y="608707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100</a:t>
            </a:r>
            <a:endParaRPr lang="en-US" sz="1200" dirty="0"/>
          </a:p>
        </p:txBody>
      </p:sp>
      <p:pic>
        <p:nvPicPr>
          <p:cNvPr id="28" name="Picture 27" descr="data_ts.bmp"/>
          <p:cNvPicPr>
            <a:picLocks noChangeAspect="1"/>
          </p:cNvPicPr>
          <p:nvPr/>
        </p:nvPicPr>
        <p:blipFill>
          <a:blip r:embed="rId5" cstate="print"/>
          <a:srcRect l="16650" t="90750" r="15709"/>
          <a:stretch>
            <a:fillRect/>
          </a:stretch>
        </p:blipFill>
        <p:spPr>
          <a:xfrm>
            <a:off x="0" y="6059269"/>
            <a:ext cx="4953000" cy="381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52400" y="6211669"/>
            <a:ext cx="4867701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0          20          40          60          80         100                 </a:t>
            </a:r>
          </a:p>
          <a:p>
            <a:pPr algn="ctr"/>
            <a:r>
              <a:rPr lang="en-US" dirty="0" smtClean="0"/>
              <a:t>% Data Available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914400" y="-152400"/>
            <a:ext cx="7315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4617B"/>
                </a:solidFill>
                <a:latin typeface="+mj-lt"/>
              </a:rPr>
              <a:t>Data Density</a:t>
            </a:r>
          </a:p>
          <a:p>
            <a:r>
              <a:rPr lang="en-US" sz="3200" b="1" dirty="0" smtClean="0">
                <a:solidFill>
                  <a:srgbClr val="04617B"/>
                </a:solidFill>
              </a:rPr>
              <a:t>4km-Resolution PF v5.0 </a:t>
            </a:r>
          </a:p>
          <a:p>
            <a:r>
              <a:rPr lang="en-US" sz="3200" b="1" dirty="0" smtClean="0">
                <a:solidFill>
                  <a:srgbClr val="04617B"/>
                </a:solidFill>
              </a:rPr>
              <a:t>Daily Nighttime only</a:t>
            </a:r>
            <a:r>
              <a:rPr lang="en-US" sz="3600" b="1" dirty="0" smtClean="0">
                <a:solidFill>
                  <a:srgbClr val="04617B"/>
                </a:solidFill>
              </a:rPr>
              <a:t> </a:t>
            </a:r>
            <a:r>
              <a:rPr lang="en-US" sz="3200" b="1" dirty="0" smtClean="0">
                <a:solidFill>
                  <a:srgbClr val="04617B"/>
                </a:solidFill>
              </a:rPr>
              <a:t>SST</a:t>
            </a:r>
            <a:endParaRPr lang="en-US" sz="3600" b="1" dirty="0">
              <a:solidFill>
                <a:srgbClr val="04617B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43301" y="4535269"/>
            <a:ext cx="4572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3301" y="5448081"/>
            <a:ext cx="4495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371713" y="2971800"/>
            <a:ext cx="128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Data Gaps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3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49FE6-EBED-4930-8710-29A75B0C69B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 descr="sst_ga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295400"/>
            <a:ext cx="4267200" cy="2438400"/>
          </a:xfrm>
          <a:prstGeom prst="rect">
            <a:avLst/>
          </a:prstGeom>
        </p:spPr>
      </p:pic>
      <p:pic>
        <p:nvPicPr>
          <p:cNvPr id="5" name="Picture 4" descr="sst_tf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1295400"/>
            <a:ext cx="4267199" cy="2438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54114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4617B"/>
                </a:solidFill>
                <a:latin typeface="+mj-lt"/>
              </a:rPr>
              <a:t>SST Coverage </a:t>
            </a:r>
            <a:r>
              <a:rPr lang="en-US" sz="2400" b="1" dirty="0" smtClean="0">
                <a:solidFill>
                  <a:srgbClr val="04617B"/>
                </a:solidFill>
                <a:latin typeface="+mj-lt"/>
              </a:rPr>
              <a:t>(August 10 2002)</a:t>
            </a:r>
            <a:endParaRPr lang="en-US" sz="2400" b="1" dirty="0">
              <a:solidFill>
                <a:srgbClr val="04617B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8678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With Gap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3687233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Spatial gap filling (≤ 50 km)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0" y="867833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Temporal gap filling (≤ 30d)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648200" y="3687233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Temporal  + spatial gap filling</a:t>
            </a:r>
            <a:endParaRPr lang="en-US" sz="2400" dirty="0"/>
          </a:p>
        </p:txBody>
      </p:sp>
      <p:pic>
        <p:nvPicPr>
          <p:cNvPr id="13" name="Picture 12" descr="template_colorlegend_ss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09800" y="6599767"/>
            <a:ext cx="4648200" cy="258233"/>
          </a:xfrm>
          <a:prstGeom prst="rect">
            <a:avLst/>
          </a:prstGeom>
        </p:spPr>
      </p:pic>
      <p:pic>
        <p:nvPicPr>
          <p:cNvPr id="16" name="Picture 15" descr="sst_sf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4114800"/>
            <a:ext cx="4267199" cy="2438400"/>
          </a:xfrm>
          <a:prstGeom prst="rect">
            <a:avLst/>
          </a:prstGeom>
        </p:spPr>
      </p:pic>
      <p:pic>
        <p:nvPicPr>
          <p:cNvPr id="15" name="Picture 14" descr="sst_tsf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8200" y="4114800"/>
            <a:ext cx="4267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7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E1749FE6-EBED-4930-8710-29A75B0C69B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14400" y="-10418"/>
            <a:ext cx="701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4617B"/>
                </a:solidFill>
                <a:latin typeface="+mj-lt"/>
              </a:rPr>
              <a:t>Maximum Monthly Climatology (MMM) based on Pathfinder SST</a:t>
            </a:r>
            <a:endParaRPr lang="en-US" sz="3200" b="1" dirty="0">
              <a:solidFill>
                <a:srgbClr val="04617B"/>
              </a:solidFill>
              <a:latin typeface="+mj-lt"/>
            </a:endParaRPr>
          </a:p>
        </p:txBody>
      </p:sp>
      <p:pic>
        <p:nvPicPr>
          <p:cNvPr id="39" name="Picture 38" descr="template_colorlegend_ss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77000"/>
            <a:ext cx="6858009" cy="381000"/>
          </a:xfrm>
          <a:prstGeom prst="rect">
            <a:avLst/>
          </a:prstGeom>
        </p:spPr>
      </p:pic>
      <p:pic>
        <p:nvPicPr>
          <p:cNvPr id="8" name="Picture 3" descr="Z:\phd_thesis\dss_crw\4km_clim_wfs\4km_clim_wfs_gapf_products\mmm_clim_caribbe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30630"/>
            <a:ext cx="5867400" cy="391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Z:\phd_thesis\dss_crw\4km_clim_wfs\4km_clim_wfs_gapf_products\mmm_4km_path_by_mv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618865"/>
            <a:ext cx="4915232" cy="27819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24600" y="1981200"/>
            <a:ext cx="2621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Global 4 km</a:t>
            </a:r>
          </a:p>
          <a:p>
            <a:r>
              <a:rPr lang="en-US" sz="2000" dirty="0" smtClean="0">
                <a:latin typeface="+mn-lt"/>
              </a:rPr>
              <a:t>Regional pseudo-1 km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109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C884285-051C-426A-AD2B-9AAC38FCC08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Picture 3" descr="C:\Users\mvega\Dropbox\DSS-CRW\hotspots\2011\hotspot_4km_n19.20110725.0626.florida.tru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4" t="53942" r="1370" b="27294"/>
          <a:stretch/>
        </p:blipFill>
        <p:spPr bwMode="auto">
          <a:xfrm>
            <a:off x="497483" y="990600"/>
            <a:ext cx="5369917" cy="25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27683" y="3059668"/>
            <a:ext cx="153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25, 2011</a:t>
            </a:r>
            <a:endParaRPr lang="en-US" dirty="0"/>
          </a:p>
        </p:txBody>
      </p:sp>
      <p:pic>
        <p:nvPicPr>
          <p:cNvPr id="5" name="Picture 3" descr="C:\Users\mvega\Dropbox\DSS-CRW\hotspots\2011\hotspot_4km_n19.20110808.0721.florida.tru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6" t="52190" r="626" b="27088"/>
          <a:stretch/>
        </p:blipFill>
        <p:spPr bwMode="auto">
          <a:xfrm>
            <a:off x="3429000" y="3627120"/>
            <a:ext cx="5386603" cy="277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67547" y="6019800"/>
            <a:ext cx="171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August 8, 2011</a:t>
            </a:r>
            <a:endParaRPr lang="en-US" dirty="0"/>
          </a:p>
        </p:txBody>
      </p:sp>
      <p:pic>
        <p:nvPicPr>
          <p:cNvPr id="7" name="Picture 3" descr="C:\Users\mvega\Dropbox\DSS-CRW\hotspots\2011\hotspot_4km_n19.20110808.0721.florida.tru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46" r="39474"/>
          <a:stretch/>
        </p:blipFill>
        <p:spPr bwMode="auto">
          <a:xfrm>
            <a:off x="152400" y="6248400"/>
            <a:ext cx="5257800" cy="45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8200" y="0"/>
            <a:ext cx="6248400" cy="76944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4617B"/>
                </a:solidFill>
                <a:latin typeface="+mj-lt"/>
              </a:rPr>
              <a:t>USF 1 km </a:t>
            </a:r>
            <a:r>
              <a:rPr lang="en-US" sz="4400" b="1" dirty="0" err="1" smtClean="0">
                <a:solidFill>
                  <a:srgbClr val="04617B"/>
                </a:solidFill>
                <a:latin typeface="+mj-lt"/>
              </a:rPr>
              <a:t>HotSpot</a:t>
            </a:r>
            <a:endParaRPr lang="en-US" sz="4400" b="1" dirty="0" smtClean="0">
              <a:solidFill>
                <a:srgbClr val="04617B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5883" y="2090045"/>
            <a:ext cx="2811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4617B"/>
                </a:solidFill>
                <a:latin typeface="+mj-lt"/>
              </a:rPr>
              <a:t>http://imars.usf.edu 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95800"/>
            <a:ext cx="182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67225"/>
            <a:ext cx="94869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50_dhw_florida_20110926.gif"/>
          <p:cNvPicPr>
            <a:picLocks noChangeAspect="1"/>
          </p:cNvPicPr>
          <p:nvPr/>
        </p:nvPicPr>
        <p:blipFill rotWithShape="1">
          <a:blip r:embed="rId2" cstate="print"/>
          <a:srcRect t="8044"/>
          <a:stretch/>
        </p:blipFill>
        <p:spPr>
          <a:xfrm>
            <a:off x="0" y="1550504"/>
            <a:ext cx="3746500" cy="233569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362765" y="3886200"/>
            <a:ext cx="0" cy="4305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16960" y="4191000"/>
            <a:ext cx="2685375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</a:rPr>
              <a:t>Enhanced 50 km NOAA product</a:t>
            </a:r>
            <a:endParaRPr lang="en-US" sz="1400" b="1" dirty="0">
              <a:latin typeface="Times New Roman" pitchFamily="18" charset="0"/>
            </a:endParaRPr>
          </a:p>
        </p:txBody>
      </p:sp>
      <p:pic>
        <p:nvPicPr>
          <p:cNvPr id="13314" name="Picture 2" descr="C:\Users\mvega\Dropbox\DSS-CRW\dhw\2011\dhw.4km.m_n19.20110915.0725.florida.tr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910" y="2057400"/>
            <a:ext cx="5867400" cy="471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20810" y="5984404"/>
            <a:ext cx="2814488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</a:rPr>
              <a:t>E4km_DHW.20110915.florida.png</a:t>
            </a:r>
            <a:endParaRPr lang="en-US" sz="1400" b="1" dirty="0">
              <a:latin typeface="Times New Roman" pitchFamily="18" charset="0"/>
            </a:endParaRPr>
          </a:p>
        </p:txBody>
      </p:sp>
      <p:cxnSp>
        <p:nvCxnSpPr>
          <p:cNvPr id="8" name="Elbow Connector 7"/>
          <p:cNvCxnSpPr/>
          <p:nvPr/>
        </p:nvCxnSpPr>
        <p:spPr>
          <a:xfrm>
            <a:off x="1828800" y="6292181"/>
            <a:ext cx="1143000" cy="15621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914400" y="228600"/>
            <a:ext cx="6172200" cy="914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4617B"/>
                </a:solidFill>
              </a:rPr>
              <a:t>Degree-Heating Weeks (DHW) </a:t>
            </a:r>
            <a:r>
              <a:rPr lang="en-US" sz="3600" b="1" dirty="0" smtClean="0">
                <a:solidFill>
                  <a:srgbClr val="04617B"/>
                </a:solidFill>
              </a:rPr>
              <a:t>products for </a:t>
            </a:r>
            <a:r>
              <a:rPr lang="en-US" sz="3600" b="1" dirty="0" smtClean="0">
                <a:solidFill>
                  <a:srgbClr val="04617B"/>
                </a:solidFill>
              </a:rPr>
              <a:t>Florida</a:t>
            </a:r>
            <a:endParaRPr lang="en-US" sz="3600" b="1" dirty="0" smtClean="0">
              <a:solidFill>
                <a:srgbClr val="04617B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3400" y="1532692"/>
            <a:ext cx="3150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4617B"/>
                </a:solidFill>
                <a:latin typeface="+mj-lt"/>
              </a:rPr>
              <a:t> (September 15, 2011)</a:t>
            </a:r>
            <a:br>
              <a:rPr lang="en-US" sz="2400" b="1" dirty="0">
                <a:solidFill>
                  <a:srgbClr val="04617B"/>
                </a:solidFill>
                <a:latin typeface="+mj-lt"/>
              </a:rPr>
            </a:b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011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6629400" cy="609600"/>
          </a:xfrm>
        </p:spPr>
        <p:txBody>
          <a:bodyPr/>
          <a:lstStyle/>
          <a:p>
            <a:r>
              <a:rPr lang="en-US" sz="3600" b="1" dirty="0" smtClean="0"/>
              <a:t>Cold Stress:</a:t>
            </a:r>
            <a:br>
              <a:rPr lang="en-US" sz="3600" b="1" dirty="0" smtClean="0"/>
            </a:br>
            <a:r>
              <a:rPr lang="en-US" sz="3600" b="1" dirty="0" smtClean="0"/>
              <a:t>2010 Florida Keys Case Study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54112"/>
            <a:ext cx="5181600" cy="4408488"/>
          </a:xfrm>
        </p:spPr>
        <p:txBody>
          <a:bodyPr/>
          <a:lstStyle/>
          <a:p>
            <a:r>
              <a:rPr lang="en-US" sz="2000" dirty="0" smtClean="0">
                <a:latin typeface="+mj-lt"/>
              </a:rPr>
              <a:t>JAN 2010: Anomalously cold temperatures</a:t>
            </a:r>
          </a:p>
          <a:p>
            <a:r>
              <a:rPr lang="en-US" sz="2000" dirty="0" smtClean="0">
                <a:latin typeface="+mj-lt"/>
              </a:rPr>
              <a:t>Widespread mortality in coral reefs</a:t>
            </a:r>
          </a:p>
          <a:p>
            <a:r>
              <a:rPr lang="en-US" sz="2000" dirty="0" smtClean="0">
                <a:latin typeface="+mj-lt"/>
              </a:rPr>
              <a:t>SST observations helped guide a field survey</a:t>
            </a:r>
          </a:p>
          <a:p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31FBF6CF-33A6-4E10-BBFC-83B860111E4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0" name="Picture 9" descr="sst_jan_201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5405333" cy="421889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599" y="1074146"/>
            <a:ext cx="3374891" cy="5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234514" y="6336268"/>
            <a:ext cx="2098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+mj-lt"/>
              </a:rPr>
              <a:t>In situ </a:t>
            </a:r>
            <a:r>
              <a:rPr lang="en-US" dirty="0" smtClean="0">
                <a:latin typeface="+mj-lt"/>
              </a:rPr>
              <a:t>temperatures</a:t>
            </a:r>
            <a:endParaRPr lang="en-US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2524" y="6519446"/>
            <a:ext cx="2310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600" dirty="0">
                <a:latin typeface="+mj-lt"/>
              </a:rPr>
              <a:t>(from </a:t>
            </a:r>
            <a:r>
              <a:rPr lang="en-US" sz="1600" dirty="0" err="1">
                <a:latin typeface="+mj-lt"/>
              </a:rPr>
              <a:t>Lirman</a:t>
            </a:r>
            <a:r>
              <a:rPr lang="en-US" sz="1600" dirty="0">
                <a:latin typeface="+mj-lt"/>
              </a:rPr>
              <a:t> et al., 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828800"/>
            <a:ext cx="5928815" cy="444661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06118" y="914400"/>
            <a:ext cx="73996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latin typeface="+mj-lt"/>
              </a:rPr>
              <a:t>Preliminary Cold Snap Index</a:t>
            </a:r>
            <a:r>
              <a:rPr lang="en-US" sz="2400" dirty="0" smtClean="0">
                <a:latin typeface="+mj-lt"/>
              </a:rPr>
              <a:t>: SST anomalies 1 SD or larger </a:t>
            </a:r>
          </a:p>
          <a:p>
            <a:r>
              <a:rPr lang="en-US" sz="2400" dirty="0" smtClean="0">
                <a:latin typeface="+mj-lt"/>
              </a:rPr>
              <a:t>below minimum SST climatology around January 27, 2010</a:t>
            </a:r>
            <a:endParaRPr lang="en-US" sz="24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8108" y="6135469"/>
            <a:ext cx="864729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Purple and blue are the largest (coolest) deviations, light green and red are the smallest deviations (close to zero index, i.e. closest to the climatology).</a:t>
            </a:r>
          </a:p>
        </p:txBody>
      </p:sp>
    </p:spTree>
    <p:extLst>
      <p:ext uri="{BB962C8B-B14F-4D97-AF65-F5344CB8AC3E}">
        <p14:creationId xmlns:p14="http://schemas.microsoft.com/office/powerpoint/2010/main" val="173023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s_comparis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1295400"/>
            <a:ext cx="7112000" cy="5321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6197024"/>
            <a:ext cx="3677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AVHRR Pathfinder and AVHRR LAC: 1994 – 2006</a:t>
            </a:r>
          </a:p>
          <a:p>
            <a:r>
              <a:rPr lang="en-US" sz="1400" dirty="0" smtClean="0">
                <a:latin typeface="+mj-lt"/>
              </a:rPr>
              <a:t>MODIS Aqua: 2003 - 2006</a:t>
            </a:r>
            <a:endParaRPr lang="en-US" sz="14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12421"/>
            <a:ext cx="9144000" cy="1361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Issues: </a:t>
            </a:r>
            <a:r>
              <a:rPr lang="en-US" sz="2400" dirty="0" err="1" smtClean="0"/>
              <a:t>Climatologies</a:t>
            </a:r>
            <a:r>
              <a:rPr lang="en-US" sz="2400" dirty="0" smtClean="0"/>
              <a:t>, AVHRR </a:t>
            </a:r>
            <a:r>
              <a:rPr lang="en-US" sz="2400" dirty="0" err="1" smtClean="0"/>
              <a:t>vs</a:t>
            </a:r>
            <a:r>
              <a:rPr lang="en-US" sz="2400" dirty="0" smtClean="0"/>
              <a:t> MODIS SST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Example: SST in </a:t>
            </a:r>
            <a:r>
              <a:rPr lang="en-US" sz="2400" dirty="0" smtClean="0"/>
              <a:t>Florida Keys: 2003 </a:t>
            </a:r>
            <a:r>
              <a:rPr lang="en-US" sz="2400" dirty="0" smtClean="0"/>
              <a:t>to 2006</a:t>
            </a:r>
            <a:endParaRPr lang="en-US" dirty="0" smtClean="0"/>
          </a:p>
          <a:p>
            <a:pPr algn="ctr"/>
            <a:endParaRPr lang="en-US" sz="1050" dirty="0"/>
          </a:p>
        </p:txBody>
      </p:sp>
      <p:sp>
        <p:nvSpPr>
          <p:cNvPr id="5" name="Down Arrow 4"/>
          <p:cNvSpPr/>
          <p:nvPr/>
        </p:nvSpPr>
        <p:spPr>
          <a:xfrm>
            <a:off x="2514600" y="39624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62200" y="3316069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Pathfinder is warmer in winter in the FL Keys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1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r>
              <a:rPr lang="en-US" dirty="0" smtClean="0"/>
              <a:t>A Partnership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152400" y="2667000"/>
            <a:ext cx="8763000" cy="3276600"/>
          </a:xfrm>
        </p:spPr>
        <p:txBody>
          <a:bodyPr/>
          <a:lstStyle/>
          <a:p>
            <a:r>
              <a:rPr lang="en-US" sz="2400" dirty="0" smtClean="0"/>
              <a:t>NOAA NESDIS/CRW (M. Eakin, J. Li, G. Liu, T. Christensen)</a:t>
            </a:r>
          </a:p>
          <a:p>
            <a:r>
              <a:rPr lang="en-US" sz="2400" dirty="0" smtClean="0"/>
              <a:t>NOAA AOML / ICON/CREWS (J. Hendee, L. Gramer)</a:t>
            </a:r>
          </a:p>
          <a:p>
            <a:r>
              <a:rPr lang="en-US" sz="2400" dirty="0" smtClean="0"/>
              <a:t>NASA Ames (L. Guild, R. Nemani)</a:t>
            </a:r>
          </a:p>
          <a:p>
            <a:r>
              <a:rPr lang="en-US" sz="2400" dirty="0" smtClean="0"/>
              <a:t>UNEP-WCMC (L. Wood, C. Ravilious, C. Fitzgerald)</a:t>
            </a:r>
          </a:p>
          <a:p>
            <a:r>
              <a:rPr lang="en-US" sz="2400" dirty="0" smtClean="0"/>
              <a:t>U. South Florida (F. Muller-Karger, C. Hu, M. Vega, B. Barnes)</a:t>
            </a:r>
          </a:p>
          <a:p>
            <a:r>
              <a:rPr lang="en-US" sz="2400" dirty="0" smtClean="0"/>
              <a:t>U. Colorado-CIRES (S. </a:t>
            </a:r>
            <a:r>
              <a:rPr lang="en-US" sz="2400" dirty="0" err="1" smtClean="0"/>
              <a:t>Lynds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NOAA NESDIS/CRW-Australia (W. Skirving, S. Heron / NOAA)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18438" name="Picture 6" descr="USF2clr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6350"/>
            <a:ext cx="1524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06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5257800" y="1066800"/>
            <a:ext cx="3733800" cy="2362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4617B"/>
                </a:solidFill>
              </a:rPr>
              <a:t>MODIS</a:t>
            </a:r>
          </a:p>
          <a:p>
            <a:r>
              <a:rPr lang="en-US" sz="3600" b="1" dirty="0" smtClean="0">
                <a:solidFill>
                  <a:srgbClr val="04617B"/>
                </a:solidFill>
              </a:rPr>
              <a:t>CRW DHW product for the Eastern Caribbean</a:t>
            </a:r>
          </a:p>
          <a:p>
            <a:r>
              <a:rPr lang="en-US" sz="2000" b="1" dirty="0" smtClean="0">
                <a:solidFill>
                  <a:srgbClr val="04617B"/>
                </a:solidFill>
              </a:rPr>
              <a:t>(E. Montes, M. Vega-Rodriguez,</a:t>
            </a:r>
          </a:p>
          <a:p>
            <a:r>
              <a:rPr lang="en-US" sz="2000" b="1" dirty="0" smtClean="0">
                <a:solidFill>
                  <a:srgbClr val="04617B"/>
                </a:solidFill>
              </a:rPr>
              <a:t>E. Klein, A. </a:t>
            </a:r>
            <a:r>
              <a:rPr lang="en-US" sz="2000" b="1" dirty="0" err="1" smtClean="0">
                <a:solidFill>
                  <a:srgbClr val="04617B"/>
                </a:solidFill>
              </a:rPr>
              <a:t>Croquer</a:t>
            </a:r>
            <a:r>
              <a:rPr lang="en-US" sz="2000" b="1" dirty="0" smtClean="0">
                <a:solidFill>
                  <a:srgbClr val="04617B"/>
                </a:solidFill>
              </a:rPr>
              <a:t>,</a:t>
            </a:r>
          </a:p>
          <a:p>
            <a:r>
              <a:rPr lang="en-US" sz="2000" b="1" dirty="0" smtClean="0">
                <a:solidFill>
                  <a:srgbClr val="04617B"/>
                </a:solidFill>
              </a:rPr>
              <a:t>M. </a:t>
            </a:r>
            <a:r>
              <a:rPr lang="en-US" sz="2000" b="1" dirty="0" err="1" smtClean="0">
                <a:solidFill>
                  <a:srgbClr val="04617B"/>
                </a:solidFill>
              </a:rPr>
              <a:t>Eakin</a:t>
            </a:r>
            <a:r>
              <a:rPr lang="en-US" sz="2000" b="1" dirty="0" smtClean="0">
                <a:solidFill>
                  <a:srgbClr val="04617B"/>
                </a:solidFill>
              </a:rPr>
              <a:t>, F. Muller-</a:t>
            </a:r>
            <a:r>
              <a:rPr lang="en-US" sz="2000" b="1" dirty="0" err="1" smtClean="0">
                <a:solidFill>
                  <a:srgbClr val="04617B"/>
                </a:solidFill>
              </a:rPr>
              <a:t>Karger</a:t>
            </a:r>
            <a:r>
              <a:rPr lang="en-US" sz="2000" b="1" dirty="0" smtClean="0">
                <a:solidFill>
                  <a:srgbClr val="04617B"/>
                </a:solidFill>
              </a:rPr>
              <a:t>, J. Li)</a:t>
            </a:r>
            <a:endParaRPr lang="en-US" sz="3200" b="1" dirty="0">
              <a:solidFill>
                <a:srgbClr val="04617B"/>
              </a:solidFill>
            </a:endParaRPr>
          </a:p>
        </p:txBody>
      </p:sp>
      <p:pic>
        <p:nvPicPr>
          <p:cNvPr id="5" name="Picture 4" descr="dhw.4km.mA2010291_1_DAY.L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2"/>
          <a:stretch/>
        </p:blipFill>
        <p:spPr>
          <a:xfrm>
            <a:off x="0" y="0"/>
            <a:ext cx="451324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51091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69325" y="5029200"/>
            <a:ext cx="3646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Based on MODIS Aqua (11um) nighttime only SST &amp; PF </a:t>
            </a:r>
          </a:p>
          <a:p>
            <a:pPr algn="ctr"/>
            <a:r>
              <a:rPr lang="en-US" dirty="0" smtClean="0">
                <a:latin typeface="+mj-lt"/>
              </a:rPr>
              <a:t>gap-filled climatology</a:t>
            </a:r>
            <a:endParaRPr lang="en-US" dirty="0">
              <a:latin typeface="+mj-lt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152400" y="3657600"/>
            <a:ext cx="533400" cy="1066800"/>
          </a:xfrm>
          <a:prstGeom prst="downArrow">
            <a:avLst/>
          </a:prstGeom>
          <a:solidFill>
            <a:srgbClr val="FF00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2743200"/>
            <a:ext cx="1829347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Los </a:t>
            </a:r>
            <a:r>
              <a:rPr lang="en-US" sz="2400" dirty="0" err="1" smtClean="0"/>
              <a:t>Roques</a:t>
            </a:r>
            <a:endParaRPr lang="en-US" sz="2400" dirty="0" smtClean="0"/>
          </a:p>
          <a:p>
            <a:r>
              <a:rPr lang="en-US" sz="2400" dirty="0" smtClean="0"/>
              <a:t>Archipelago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947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71600" y="1143000"/>
            <a:ext cx="6389493" cy="2482878"/>
            <a:chOff x="1535437" y="4279380"/>
            <a:chExt cx="6389493" cy="2482878"/>
          </a:xfrm>
        </p:grpSpPr>
        <p:pic>
          <p:nvPicPr>
            <p:cNvPr id="5" name="Picture 4" descr="los_roques_Nov_201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037" y="4279380"/>
              <a:ext cx="3017893" cy="2029373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5462709" y="6367732"/>
              <a:ext cx="1814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October 18, 2010</a:t>
              </a:r>
              <a:endParaRPr lang="en-US" dirty="0"/>
            </a:p>
          </p:txBody>
        </p:sp>
        <p:pic>
          <p:nvPicPr>
            <p:cNvPr id="7" name="Picture 6" descr="los_roques_Nov_2005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437" y="4279380"/>
              <a:ext cx="2855364" cy="2029373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2127846" y="6392926"/>
              <a:ext cx="1814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October 22, 2005</a:t>
              </a:r>
              <a:endParaRPr lang="en-US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762000" y="3962400"/>
            <a:ext cx="79248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000" dirty="0">
                <a:latin typeface="+mj-lt"/>
              </a:rPr>
              <a:t>T</a:t>
            </a:r>
            <a:r>
              <a:rPr lang="en-US" sz="2000" dirty="0" smtClean="0">
                <a:latin typeface="+mj-lt"/>
              </a:rPr>
              <a:t>hermal </a:t>
            </a:r>
            <a:r>
              <a:rPr lang="en-US" sz="2000" dirty="0">
                <a:latin typeface="+mj-lt"/>
              </a:rPr>
              <a:t>stress </a:t>
            </a:r>
            <a:r>
              <a:rPr lang="en-US" sz="2000" dirty="0" smtClean="0">
                <a:latin typeface="+mj-lt"/>
              </a:rPr>
              <a:t>accumulated slower </a:t>
            </a:r>
            <a:r>
              <a:rPr lang="en-US" sz="2000" dirty="0">
                <a:latin typeface="+mj-lt"/>
              </a:rPr>
              <a:t>in 2005 compared to 2010. </a:t>
            </a:r>
          </a:p>
          <a:p>
            <a:pPr marL="0" lvl="1"/>
            <a:endParaRPr lang="en-US" sz="2000" dirty="0" smtClean="0">
              <a:latin typeface="+mj-lt"/>
            </a:endParaRPr>
          </a:p>
          <a:p>
            <a:pPr marL="0" lvl="1"/>
            <a:endParaRPr lang="en-US" sz="2000" dirty="0">
              <a:latin typeface="+mj-lt"/>
            </a:endParaRPr>
          </a:p>
          <a:p>
            <a:pPr marL="0" lvl="1" algn="ctr"/>
            <a:r>
              <a:rPr lang="en-US" sz="2800" b="1" i="1" dirty="0" smtClean="0">
                <a:latin typeface="+mj-lt"/>
              </a:rPr>
              <a:t>With high resolution data, we can examine stress in different parts of an island in one year, and compare conditions in different years</a:t>
            </a:r>
          </a:p>
          <a:p>
            <a:pPr marL="342900" lvl="1" indent="-342900">
              <a:buFont typeface="Arial"/>
              <a:buChar char="•"/>
            </a:pPr>
            <a:endParaRPr lang="en-US" sz="2000" dirty="0">
              <a:latin typeface="+mj-lt"/>
            </a:endParaRPr>
          </a:p>
          <a:p>
            <a:pPr marL="0" lvl="1"/>
            <a:endParaRPr lang="en-US" sz="2000" dirty="0" smtClean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665286"/>
            <a:ext cx="228600" cy="30685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-369559" y="1741160"/>
            <a:ext cx="2540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Degree-heating Weeks [C]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295400" y="76200"/>
            <a:ext cx="55626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Preliminary results: bleaching years 2005 &amp; 2010 </a:t>
            </a:r>
          </a:p>
          <a:p>
            <a:pPr algn="ctr"/>
            <a:r>
              <a:rPr lang="en-US" dirty="0" smtClean="0">
                <a:latin typeface="+mj-lt"/>
              </a:rPr>
              <a:t>in Los Roques, Venezuela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114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an_dhw_2005_11um_north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" r="5962"/>
          <a:stretch/>
        </p:blipFill>
        <p:spPr>
          <a:xfrm>
            <a:off x="42628" y="1778811"/>
            <a:ext cx="4612243" cy="3637430"/>
          </a:xfrm>
          <a:prstGeom prst="rect">
            <a:avLst/>
          </a:prstGeom>
        </p:spPr>
      </p:pic>
      <p:pic>
        <p:nvPicPr>
          <p:cNvPr id="4" name="Picture 3" descr="mean_dhw_2010_11um_north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r="4647" b="3935"/>
          <a:stretch/>
        </p:blipFill>
        <p:spPr>
          <a:xfrm>
            <a:off x="4495800" y="1752600"/>
            <a:ext cx="4813674" cy="35874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152400"/>
            <a:ext cx="6019800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+mj-lt"/>
              </a:rPr>
              <a:t>Preliminary results: bleaching in</a:t>
            </a:r>
          </a:p>
          <a:p>
            <a:pPr algn="ctr"/>
            <a:r>
              <a:rPr lang="en-US" sz="2800" dirty="0" smtClean="0">
                <a:latin typeface="+mj-lt"/>
              </a:rPr>
              <a:t>Los </a:t>
            </a:r>
            <a:r>
              <a:rPr lang="en-US" sz="2800" dirty="0" err="1" smtClean="0">
                <a:latin typeface="+mj-lt"/>
              </a:rPr>
              <a:t>Roques</a:t>
            </a:r>
            <a:r>
              <a:rPr lang="en-US" sz="2800" dirty="0" smtClean="0">
                <a:latin typeface="+mj-lt"/>
              </a:rPr>
              <a:t> (Venezuela)</a:t>
            </a:r>
            <a:endParaRPr lang="en-US" sz="28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3192" y="1459468"/>
            <a:ext cx="3335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Degree Heating Weeks (DHW)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47800" y="2362200"/>
            <a:ext cx="1605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Northern coast of archipelago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62033" y="2362200"/>
            <a:ext cx="1605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Southern</a:t>
            </a:r>
          </a:p>
          <a:p>
            <a:r>
              <a:rPr lang="en-US" dirty="0" smtClean="0"/>
              <a:t>coast of archipelago</a:t>
            </a:r>
            <a:endParaRPr lang="en-US" dirty="0"/>
          </a:p>
        </p:txBody>
      </p:sp>
      <p:sp>
        <p:nvSpPr>
          <p:cNvPr id="10" name="Right Brace 9"/>
          <p:cNvSpPr/>
          <p:nvPr/>
        </p:nvSpPr>
        <p:spPr>
          <a:xfrm rot="5400000">
            <a:off x="918928" y="5106912"/>
            <a:ext cx="342901" cy="492279"/>
          </a:xfrm>
          <a:prstGeom prst="rightBrac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4801" y="55626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Heating stress started 1 </a:t>
            </a:r>
            <a:r>
              <a:rPr lang="en-US" sz="2400" dirty="0" smtClean="0"/>
              <a:t>month </a:t>
            </a:r>
            <a:r>
              <a:rPr lang="en-US" sz="2400" dirty="0" smtClean="0"/>
              <a:t>earlier in 2005 but was weaker overall than 2010. In 2010 </a:t>
            </a:r>
            <a:r>
              <a:rPr lang="en-US" sz="2400" dirty="0" smtClean="0"/>
              <a:t>corals </a:t>
            </a:r>
            <a:r>
              <a:rPr lang="en-US" sz="2400" dirty="0" smtClean="0"/>
              <a:t>also showed stronger stress starting in the north side and across islands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66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docs.google.com/viewer?pid=explorer&amp;srcid=0B4tzp17-naXLOGQxODRiYjUtYTJkOC00YmIyLTg4MWQtM2I0NGEyZGJjOGMw&amp;docid=c4e8404ef8c25ae00092ab30313bfe1b%7Cc2a8d0d098ac727e8803ac0937c93497&amp;a=bi&amp;pagenumber=1&amp;w=71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3"/>
          <a:stretch/>
        </p:blipFill>
        <p:spPr bwMode="auto">
          <a:xfrm>
            <a:off x="-152400" y="839560"/>
            <a:ext cx="7620000" cy="655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29500" y="1219200"/>
            <a:ext cx="15808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ENDING</a:t>
            </a:r>
          </a:p>
          <a:p>
            <a:r>
              <a:rPr lang="en-US" sz="2800" dirty="0" smtClean="0"/>
              <a:t>ARL </a:t>
            </a:r>
          </a:p>
          <a:p>
            <a:r>
              <a:rPr lang="en-US" sz="2800" dirty="0" smtClean="0"/>
              <a:t>5 </a:t>
            </a:r>
            <a:r>
              <a:rPr lang="en-US" sz="2800" dirty="0"/>
              <a:t>or </a:t>
            </a:r>
            <a:r>
              <a:rPr lang="en-US" sz="2800" dirty="0" smtClean="0"/>
              <a:t>&gt;6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7560369" y="5105400"/>
            <a:ext cx="132812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START</a:t>
            </a:r>
          </a:p>
          <a:p>
            <a:r>
              <a:rPr lang="en-US" sz="2800" dirty="0" smtClean="0"/>
              <a:t>ARL 2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7505700" y="3587605"/>
            <a:ext cx="152317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Present </a:t>
            </a:r>
            <a:endParaRPr lang="en-US" sz="2800" dirty="0" smtClean="0"/>
          </a:p>
          <a:p>
            <a:r>
              <a:rPr lang="en-US" sz="2400" dirty="0" smtClean="0"/>
              <a:t>ARL</a:t>
            </a:r>
            <a:r>
              <a:rPr lang="en-US" sz="2800" dirty="0"/>
              <a:t>: 3-4</a:t>
            </a:r>
            <a:endParaRPr lang="en-US" sz="1600" dirty="0"/>
          </a:p>
        </p:txBody>
      </p:sp>
      <p:sp>
        <p:nvSpPr>
          <p:cNvPr id="6" name="Right Brace 5"/>
          <p:cNvSpPr/>
          <p:nvPr/>
        </p:nvSpPr>
        <p:spPr>
          <a:xfrm>
            <a:off x="7086600" y="1066800"/>
            <a:ext cx="419100" cy="167640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7086600" y="2971800"/>
            <a:ext cx="359469" cy="1816387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7086601" y="5181599"/>
            <a:ext cx="473767" cy="3854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43000" y="152400"/>
            <a:ext cx="5923416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Applications Readiness Level (ARL)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4905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Summary: 2011-2012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30363"/>
            <a:ext cx="8915400" cy="4389437"/>
          </a:xfrm>
        </p:spPr>
        <p:txBody>
          <a:bodyPr>
            <a:normAutofit/>
          </a:bodyPr>
          <a:lstStyle/>
          <a:p>
            <a:r>
              <a:rPr lang="en-US" sz="2300" dirty="0" smtClean="0"/>
              <a:t>Completed user survey for NOAA Coral Reef Watch products.</a:t>
            </a:r>
          </a:p>
          <a:p>
            <a:r>
              <a:rPr lang="en-US" sz="2300" dirty="0" smtClean="0"/>
              <a:t>Developed prototype of global high-resolution 4 km SST climatology</a:t>
            </a:r>
          </a:p>
          <a:p>
            <a:pPr lvl="1"/>
            <a:r>
              <a:rPr lang="en-US" sz="2100" dirty="0" smtClean="0"/>
              <a:t>New gap-filled trial versions being developed with NEX at NASA Ames</a:t>
            </a:r>
          </a:p>
          <a:p>
            <a:r>
              <a:rPr lang="en-US" sz="2300" dirty="0" smtClean="0"/>
              <a:t>NOAA deployed website: 11 km global CRW products</a:t>
            </a:r>
          </a:p>
          <a:p>
            <a:r>
              <a:rPr lang="en-US" sz="2300" dirty="0" smtClean="0"/>
              <a:t>USF website: 1 km CRW products for Florida Keys (AVHRR and MODIS)</a:t>
            </a:r>
          </a:p>
          <a:p>
            <a:r>
              <a:rPr lang="en-US" sz="2300" dirty="0" smtClean="0"/>
              <a:t>Prototype cold water event index (cold snap index) for the Florida Keys</a:t>
            </a:r>
          </a:p>
          <a:p>
            <a:r>
              <a:rPr lang="en-US" sz="2300" dirty="0" smtClean="0"/>
              <a:t>Applying new CRW data to test cases in the FL Keys and Caribbean</a:t>
            </a:r>
          </a:p>
          <a:p>
            <a:r>
              <a:rPr lang="en-US" sz="2300" dirty="0" smtClean="0"/>
              <a:t>UNEP WCMC integrated the NASA Coral Reef Millennium Map into their online databases with a Map server interface (http://data.unep-wcmc.org/datasets/13).</a:t>
            </a:r>
          </a:p>
          <a:p>
            <a:endParaRPr lang="en-US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n-US" dirty="0" smtClean="0"/>
              <a:t>Acknowledgements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1839913"/>
            <a:ext cx="8229600" cy="5018087"/>
          </a:xfrm>
        </p:spPr>
        <p:txBody>
          <a:bodyPr/>
          <a:lstStyle/>
          <a:p>
            <a:r>
              <a:rPr lang="en-US" sz="3400" dirty="0" smtClean="0">
                <a:latin typeface="+mj-lt"/>
              </a:rPr>
              <a:t>Funding provided by:</a:t>
            </a:r>
          </a:p>
          <a:p>
            <a:pPr lvl="1"/>
            <a:r>
              <a:rPr lang="en-US" sz="3200" dirty="0" smtClean="0">
                <a:latin typeface="+mj-lt"/>
              </a:rPr>
              <a:t>NASA Applied Sciences Program</a:t>
            </a:r>
          </a:p>
          <a:p>
            <a:pPr lvl="2"/>
            <a:r>
              <a:rPr lang="en-US" sz="2900" dirty="0" smtClean="0">
                <a:latin typeface="+mj-lt"/>
              </a:rPr>
              <a:t>Woody Turner</a:t>
            </a:r>
          </a:p>
          <a:p>
            <a:pPr lvl="2"/>
            <a:r>
              <a:rPr lang="en-US" sz="2900" dirty="0" smtClean="0">
                <a:latin typeface="+mj-lt"/>
              </a:rPr>
              <a:t>2008 Ecological Forecasting application area</a:t>
            </a:r>
          </a:p>
          <a:p>
            <a:pPr lvl="2"/>
            <a:r>
              <a:rPr lang="en-US" sz="2900" dirty="0" smtClean="0">
                <a:latin typeface="+mj-lt"/>
              </a:rPr>
              <a:t>4-year program (2009-2013)</a:t>
            </a:r>
            <a:endParaRPr lang="en-US" sz="3200" dirty="0" smtClean="0">
              <a:latin typeface="+mj-lt"/>
            </a:endParaRPr>
          </a:p>
          <a:p>
            <a:pPr lvl="1"/>
            <a:r>
              <a:rPr lang="en-US" sz="3200" dirty="0" smtClean="0">
                <a:latin typeface="+mj-lt"/>
              </a:rPr>
              <a:t>NOAA</a:t>
            </a:r>
          </a:p>
          <a:p>
            <a:pPr lvl="2"/>
            <a:r>
              <a:rPr lang="en-US" sz="2900" dirty="0" smtClean="0">
                <a:latin typeface="+mj-lt"/>
              </a:rPr>
              <a:t>Coral Reef Conservation Program</a:t>
            </a:r>
          </a:p>
          <a:p>
            <a:pPr lvl="1"/>
            <a:r>
              <a:rPr lang="en-US" sz="3100" dirty="0">
                <a:latin typeface="+mj-lt"/>
              </a:rPr>
              <a:t>UNEP WCMC </a:t>
            </a:r>
            <a:r>
              <a:rPr lang="en-US" sz="2000" dirty="0">
                <a:latin typeface="+mj-lt"/>
              </a:rPr>
              <a:t>(World Conservation Monitoring </a:t>
            </a:r>
            <a:r>
              <a:rPr lang="en-US" sz="2000" dirty="0" smtClean="0">
                <a:latin typeface="+mj-lt"/>
              </a:rPr>
              <a:t>Centre)</a:t>
            </a:r>
            <a:endParaRPr lang="en-US" sz="3100" dirty="0">
              <a:latin typeface="+mj-lt"/>
            </a:endParaRPr>
          </a:p>
          <a:p>
            <a:pPr lvl="2"/>
            <a:endParaRPr lang="en-US" sz="2900" dirty="0" smtClean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182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28575"/>
            <a:ext cx="94869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Mexico - Paradise Reef - Oct"/>
          <p:cNvPicPr>
            <a:picLocks noChangeAspect="1" noChangeArrowheads="1"/>
          </p:cNvPicPr>
          <p:nvPr/>
        </p:nvPicPr>
        <p:blipFill>
          <a:blip r:embed="rId3"/>
          <a:srcRect l="1630" t="45726" r="73" b="5145"/>
          <a:stretch>
            <a:fillRect/>
          </a:stretch>
        </p:blipFill>
        <p:spPr bwMode="auto">
          <a:xfrm>
            <a:off x="4686300" y="3868738"/>
            <a:ext cx="44545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086600" cy="849312"/>
          </a:xfrm>
        </p:spPr>
        <p:txBody>
          <a:bodyPr>
            <a:noAutofit/>
          </a:bodyPr>
          <a:lstStyle/>
          <a:p>
            <a:r>
              <a:rPr kumimoji="1" lang="en-US" sz="4000" b="1" dirty="0">
                <a:solidFill>
                  <a:srgbClr val="04617B"/>
                </a:solidFill>
              </a:rPr>
              <a:t>Coral Bleaching:</a:t>
            </a:r>
            <a:r>
              <a:rPr kumimoji="1" lang="en-US" sz="4000" b="1" dirty="0" smtClean="0">
                <a:solidFill>
                  <a:srgbClr val="04617B"/>
                </a:solidFill>
              </a:rPr>
              <a:t> </a:t>
            </a:r>
            <a:br>
              <a:rPr kumimoji="1" lang="en-US" sz="4000" b="1" dirty="0" smtClean="0">
                <a:solidFill>
                  <a:srgbClr val="04617B"/>
                </a:solidFill>
              </a:rPr>
            </a:br>
            <a:r>
              <a:rPr kumimoji="1" lang="en-US" sz="4000" b="1" dirty="0" smtClean="0">
                <a:solidFill>
                  <a:srgbClr val="04617B"/>
                </a:solidFill>
              </a:rPr>
              <a:t>Impact of </a:t>
            </a:r>
            <a:r>
              <a:rPr kumimoji="1" lang="en-US" sz="4000" b="1" dirty="0">
                <a:solidFill>
                  <a:srgbClr val="04617B"/>
                </a:solidFill>
              </a:rPr>
              <a:t>Climate Change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343400" y="1524000"/>
            <a:ext cx="441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2800" b="0">
              <a:solidFill>
                <a:srgbClr val="FF3300"/>
              </a:solidFill>
            </a:endParaRPr>
          </a:p>
          <a:p>
            <a:endParaRPr lang="en-US" sz="2800" b="0"/>
          </a:p>
          <a:p>
            <a:endParaRPr lang="en-US" sz="2800" b="0"/>
          </a:p>
        </p:txBody>
      </p:sp>
      <p:pic>
        <p:nvPicPr>
          <p:cNvPr id="36869" name="Picture 5" descr="zooxl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1311275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198563" y="1389063"/>
            <a:ext cx="3870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31775" indent="-231775" eaLnBrk="0" hangingPunct="0">
              <a:spcBef>
                <a:spcPct val="20000"/>
              </a:spcBef>
              <a:buClr>
                <a:schemeClr val="tx1"/>
              </a:buClr>
              <a:buSzPct val="50000"/>
              <a:buFont typeface="Monotype Sorts" charset="2"/>
              <a:buChar char="l"/>
            </a:pPr>
            <a:r>
              <a:rPr kumimoji="1" lang="en-US" sz="2000" dirty="0">
                <a:latin typeface="Arial" charset="0"/>
              </a:rPr>
              <a:t>Most of corals’ food comes from photosynthesis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324600" y="3505200"/>
            <a:ext cx="2209800" cy="1066800"/>
            <a:chOff x="3984" y="2208"/>
            <a:chExt cx="1392" cy="672"/>
          </a:xfrm>
        </p:grpSpPr>
        <p:sp>
          <p:nvSpPr>
            <p:cNvPr id="36881" name="Line 8"/>
            <p:cNvSpPr>
              <a:spLocks noChangeShapeType="1"/>
            </p:cNvSpPr>
            <p:nvPr/>
          </p:nvSpPr>
          <p:spPr bwMode="auto">
            <a:xfrm flipH="1" flipV="1">
              <a:off x="3984" y="2208"/>
              <a:ext cx="72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82" name="Line 9"/>
            <p:cNvSpPr>
              <a:spLocks noChangeShapeType="1"/>
            </p:cNvSpPr>
            <p:nvPr/>
          </p:nvSpPr>
          <p:spPr bwMode="auto">
            <a:xfrm flipV="1">
              <a:off x="4704" y="2208"/>
              <a:ext cx="67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5018" name="Line 10"/>
            <p:cNvSpPr>
              <a:spLocks noChangeShapeType="1"/>
            </p:cNvSpPr>
            <p:nvPr/>
          </p:nvSpPr>
          <p:spPr bwMode="auto">
            <a:xfrm>
              <a:off x="3984" y="2208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</p:grpSp>
      <p:sp>
        <p:nvSpPr>
          <p:cNvPr id="36872" name="Text Box 11"/>
          <p:cNvSpPr txBox="1">
            <a:spLocks noChangeArrowheads="1"/>
          </p:cNvSpPr>
          <p:nvPr/>
        </p:nvSpPr>
        <p:spPr bwMode="auto">
          <a:xfrm rot="-5400000">
            <a:off x="6638131" y="1286669"/>
            <a:ext cx="2819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sz="1000" dirty="0">
                <a:solidFill>
                  <a:srgbClr val="FFFFFF"/>
                </a:solidFill>
                <a:latin typeface="Arial" charset="0"/>
              </a:rPr>
              <a:t>Scott R. Santos</a:t>
            </a:r>
          </a:p>
        </p:txBody>
      </p:sp>
      <p:sp>
        <p:nvSpPr>
          <p:cNvPr id="36873" name="Text Box 12"/>
          <p:cNvSpPr txBox="1">
            <a:spLocks noChangeArrowheads="1"/>
          </p:cNvSpPr>
          <p:nvPr/>
        </p:nvSpPr>
        <p:spPr bwMode="auto">
          <a:xfrm>
            <a:off x="6477000" y="3276600"/>
            <a:ext cx="1981200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Symbiotic algae</a:t>
            </a:r>
          </a:p>
        </p:txBody>
      </p:sp>
      <p:sp>
        <p:nvSpPr>
          <p:cNvPr id="36874" name="Line 13"/>
          <p:cNvSpPr>
            <a:spLocks noChangeShapeType="1"/>
          </p:cNvSpPr>
          <p:nvPr/>
        </p:nvSpPr>
        <p:spPr bwMode="auto">
          <a:xfrm flipV="1">
            <a:off x="7446963" y="2552700"/>
            <a:ext cx="0" cy="70961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69863" y="2009775"/>
            <a:ext cx="6886575" cy="4094163"/>
            <a:chOff x="192" y="1416"/>
            <a:chExt cx="4338" cy="2579"/>
          </a:xfrm>
        </p:grpSpPr>
        <p:pic>
          <p:nvPicPr>
            <p:cNvPr id="36878" name="Picture 15" descr="bleaching closeup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30" y="1593"/>
              <a:ext cx="170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35024" name="Line 16"/>
            <p:cNvSpPr>
              <a:spLocks noChangeShapeType="1"/>
            </p:cNvSpPr>
            <p:nvPr/>
          </p:nvSpPr>
          <p:spPr bwMode="auto">
            <a:xfrm rot="5400000">
              <a:off x="3814" y="1258"/>
              <a:ext cx="472" cy="96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36880" name="Text Box 17"/>
            <p:cNvSpPr txBox="1">
              <a:spLocks noChangeArrowheads="1"/>
            </p:cNvSpPr>
            <p:nvPr/>
          </p:nvSpPr>
          <p:spPr bwMode="auto">
            <a:xfrm>
              <a:off x="192" y="1416"/>
              <a:ext cx="1870" cy="2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231775" indent="-231775" eaLnBrk="0" hangingPunct="0">
                <a:lnSpc>
                  <a:spcPct val="50000"/>
                </a:lnSpc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endParaRPr kumimoji="1" lang="en-US" sz="2000">
                <a:latin typeface="Arial" charset="0"/>
              </a:endParaRPr>
            </a:p>
            <a:p>
              <a:pPr marL="231775" indent="-231775" eaLnBrk="0" hangingPunct="0"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r>
                <a:rPr kumimoji="1" lang="en-US" sz="2000">
                  <a:latin typeface="Arial" charset="0"/>
                </a:rPr>
                <a:t>Corals exposed to high temperatures and/or high light become stressed</a:t>
              </a:r>
            </a:p>
            <a:p>
              <a:pPr marL="231775" indent="-231775" eaLnBrk="0" hangingPunct="0">
                <a:lnSpc>
                  <a:spcPct val="50000"/>
                </a:lnSpc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endParaRPr kumimoji="1" lang="en-US" sz="2000">
                <a:latin typeface="Arial" charset="0"/>
              </a:endParaRPr>
            </a:p>
            <a:p>
              <a:pPr marL="231775" indent="-231775" eaLnBrk="0" hangingPunct="0"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r>
                <a:rPr kumimoji="1" lang="en-US" sz="2000">
                  <a:latin typeface="Arial" charset="0"/>
                </a:rPr>
                <a:t>Corals eject their algae; coral appears “bleached</a:t>
              </a:r>
            </a:p>
            <a:p>
              <a:pPr marL="231775" indent="-231775" eaLnBrk="0" hangingPunct="0"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r>
                <a:rPr kumimoji="1" lang="en-US" sz="2000">
                  <a:latin typeface="Arial" charset="0"/>
                </a:rPr>
                <a:t>If stress is mild or brief, corals recover, otherwise they die</a:t>
              </a:r>
            </a:p>
            <a:p>
              <a:pPr marL="231775" indent="-231775" eaLnBrk="0" hangingPunct="0"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endParaRPr kumimoji="1" lang="en-US" sz="2000">
                <a:latin typeface="Arial" charset="0"/>
              </a:endParaRPr>
            </a:p>
          </p:txBody>
        </p:sp>
      </p:grpSp>
      <p:sp>
        <p:nvSpPr>
          <p:cNvPr id="1835026" name="Text Box 18"/>
          <p:cNvSpPr txBox="1">
            <a:spLocks noChangeArrowheads="1"/>
          </p:cNvSpPr>
          <p:nvPr/>
        </p:nvSpPr>
        <p:spPr bwMode="auto">
          <a:xfrm>
            <a:off x="6623050" y="2925763"/>
            <a:ext cx="1758950" cy="36933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/>
                </a:solidFill>
              </a:rPr>
              <a:t>zooxanthellae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36877" name="Text Box 17"/>
          <p:cNvSpPr txBox="1">
            <a:spLocks noChangeArrowheads="1"/>
          </p:cNvSpPr>
          <p:nvPr/>
        </p:nvSpPr>
        <p:spPr bwMode="auto">
          <a:xfrm>
            <a:off x="1198563" y="5627688"/>
            <a:ext cx="32385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31775" indent="-231775" eaLnBrk="0" hangingPunct="0">
              <a:lnSpc>
                <a:spcPct val="50000"/>
              </a:lnSpc>
              <a:spcBef>
                <a:spcPct val="20000"/>
              </a:spcBef>
              <a:buClr>
                <a:schemeClr val="tx1"/>
              </a:buClr>
              <a:buSzPct val="50000"/>
              <a:buFont typeface="Monotype Sorts" charset="2"/>
              <a:buChar char="l"/>
            </a:pPr>
            <a:endParaRPr kumimoji="1" lang="en-US" sz="2000" b="1" dirty="0">
              <a:latin typeface="Arial" charset="0"/>
            </a:endParaRPr>
          </a:p>
          <a:p>
            <a:pPr marL="231775" indent="-231775" eaLnBrk="0" hangingPunct="0">
              <a:spcBef>
                <a:spcPct val="20000"/>
              </a:spcBef>
              <a:buClr>
                <a:schemeClr val="tx1"/>
              </a:buClr>
              <a:buSzPct val="50000"/>
              <a:buFont typeface="Monotype Sorts" charset="2"/>
              <a:buChar char="l"/>
            </a:pPr>
            <a:r>
              <a:rPr kumimoji="1" lang="en-US" sz="2000" b="1" dirty="0">
                <a:latin typeface="Arial" charset="0"/>
              </a:rPr>
              <a:t>Mass bleaching covers </a:t>
            </a:r>
            <a:r>
              <a:rPr kumimoji="1" lang="en-US" sz="2000" b="1" dirty="0" smtClean="0">
                <a:latin typeface="Arial" charset="0"/>
              </a:rPr>
              <a:t>100-1000’s km2</a:t>
            </a:r>
            <a:endParaRPr kumimoji="1" lang="en-US" sz="20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76980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86800" y="6534150"/>
            <a:ext cx="457200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7A0C03D9-FD51-0B45-BBD9-02C9F95C4A0C}" type="slidenum">
              <a:rPr lang="en-US"/>
              <a:pPr/>
              <a:t>5</a:t>
            </a:fld>
            <a:endParaRPr lang="en-US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086600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solidFill>
                  <a:srgbClr val="04617B"/>
                </a:solidFill>
              </a:rPr>
              <a:t>Coral Reef Watch</a:t>
            </a:r>
            <a:br>
              <a:rPr lang="en-US" b="1" dirty="0" smtClean="0">
                <a:solidFill>
                  <a:srgbClr val="04617B"/>
                </a:solidFill>
              </a:rPr>
            </a:br>
            <a:r>
              <a:rPr lang="en-US" b="1" dirty="0" smtClean="0">
                <a:solidFill>
                  <a:srgbClr val="04617B"/>
                </a:solidFill>
              </a:rPr>
              <a:t>Satellite</a:t>
            </a:r>
            <a:r>
              <a:rPr lang="en-US" b="1" dirty="0">
                <a:solidFill>
                  <a:srgbClr val="04617B"/>
                </a:solidFill>
              </a:rPr>
              <a:t>-Based Products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800"/>
              <a:t>Primary Products: SST-based</a:t>
            </a:r>
          </a:p>
          <a:p>
            <a:pPr eaLnBrk="1" hangingPunct="1">
              <a:buFontTx/>
              <a:buNone/>
            </a:pPr>
            <a:endParaRPr lang="en-US" sz="2800"/>
          </a:p>
        </p:txBody>
      </p:sp>
      <p:sp>
        <p:nvSpPr>
          <p:cNvPr id="6" name="TextBox 19"/>
          <p:cNvSpPr txBox="1">
            <a:spLocks noChangeArrowheads="1"/>
          </p:cNvSpPr>
          <p:nvPr/>
        </p:nvSpPr>
        <p:spPr bwMode="auto">
          <a:xfrm>
            <a:off x="76200" y="4419600"/>
            <a:ext cx="13827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Coral – </a:t>
            </a:r>
          </a:p>
          <a:p>
            <a:r>
              <a:rPr lang="en-US" sz="2800"/>
              <a:t>specific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15913" y="1485900"/>
            <a:ext cx="7056437" cy="2655888"/>
            <a:chOff x="315913" y="1485900"/>
            <a:chExt cx="7056953" cy="2655888"/>
          </a:xfrm>
        </p:grpSpPr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315913" y="1485900"/>
              <a:ext cx="6253162" cy="2655888"/>
              <a:chOff x="0" y="1219200"/>
              <a:chExt cx="6252882" cy="2655332"/>
            </a:xfrm>
          </p:grpSpPr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1109693" y="3504721"/>
                <a:ext cx="5143646" cy="369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+mn-ea"/>
                    <a:cs typeface="+mn-cs"/>
                  </a:rPr>
                  <a:t>50km Nighttime Sea Surface Temperature (SST)</a:t>
                </a:r>
              </a:p>
            </p:txBody>
          </p:sp>
          <p:pic>
            <p:nvPicPr>
              <p:cNvPr id="43037" name="Picture 1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1219200"/>
                <a:ext cx="6252882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7188703" y="1485900"/>
              <a:ext cx="18416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865188" y="2081213"/>
            <a:ext cx="7764462" cy="2616200"/>
            <a:chOff x="865188" y="2081213"/>
            <a:chExt cx="7764978" cy="2616200"/>
          </a:xfrm>
        </p:grpSpPr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865188" y="2081213"/>
              <a:ext cx="6253162" cy="2616200"/>
              <a:chOff x="685800" y="1865313"/>
              <a:chExt cx="6252882" cy="2616199"/>
            </a:xfrm>
          </p:grpSpPr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5357914" y="4114799"/>
                <a:ext cx="1581184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+mn-ea"/>
                    <a:cs typeface="+mn-cs"/>
                  </a:rPr>
                  <a:t>SST Anomaly</a:t>
                </a:r>
              </a:p>
            </p:txBody>
          </p:sp>
          <p:pic>
            <p:nvPicPr>
              <p:cNvPr id="43033" name="Picture 19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85800" y="1865313"/>
                <a:ext cx="6252882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Rectangle 14"/>
            <p:cNvSpPr>
              <a:spLocks noChangeArrowheads="1"/>
            </p:cNvSpPr>
            <p:nvPr/>
          </p:nvSpPr>
          <p:spPr bwMode="auto">
            <a:xfrm>
              <a:off x="8446004" y="2081213"/>
              <a:ext cx="184162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</p:grp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0" y="2590800"/>
            <a:ext cx="9144000" cy="4030663"/>
          </a:xfrm>
          <a:prstGeom prst="rect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1412875" y="2638425"/>
            <a:ext cx="7216775" cy="2652713"/>
            <a:chOff x="1412875" y="2638425"/>
            <a:chExt cx="7217291" cy="2652713"/>
          </a:xfrm>
        </p:grpSpPr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1412875" y="2638425"/>
              <a:ext cx="6253163" cy="2652713"/>
              <a:chOff x="228600" y="2590800"/>
              <a:chExt cx="6252882" cy="2652712"/>
            </a:xfrm>
          </p:grpSpPr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5472252" y="4876799"/>
                <a:ext cx="1009677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+mn-ea"/>
                    <a:cs typeface="+mn-cs"/>
                  </a:rPr>
                  <a:t>HotSpot</a:t>
                </a:r>
              </a:p>
            </p:txBody>
          </p:sp>
          <p:pic>
            <p:nvPicPr>
              <p:cNvPr id="43029" name="Picture 20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28600" y="2590800"/>
                <a:ext cx="6252882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8446003" y="2638425"/>
              <a:ext cx="18416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</p:grpSp>
      <p:grpSp>
        <p:nvGrpSpPr>
          <p:cNvPr id="10" name="Group 32"/>
          <p:cNvGrpSpPr>
            <a:grpSpLocks/>
          </p:cNvGrpSpPr>
          <p:nvPr/>
        </p:nvGrpSpPr>
        <p:grpSpPr bwMode="auto">
          <a:xfrm>
            <a:off x="1962150" y="3230563"/>
            <a:ext cx="6667500" cy="2651125"/>
            <a:chOff x="1962150" y="3230563"/>
            <a:chExt cx="6668016" cy="2651125"/>
          </a:xfrm>
        </p:grpSpPr>
        <p:grpSp>
          <p:nvGrpSpPr>
            <p:cNvPr id="12" name="Group 25"/>
            <p:cNvGrpSpPr>
              <a:grpSpLocks/>
            </p:cNvGrpSpPr>
            <p:nvPr/>
          </p:nvGrpSpPr>
          <p:grpSpPr bwMode="auto">
            <a:xfrm>
              <a:off x="1962150" y="3230563"/>
              <a:ext cx="6253163" cy="2651125"/>
              <a:chOff x="1781456" y="3008313"/>
              <a:chExt cx="6252882" cy="2650718"/>
            </a:xfrm>
          </p:grpSpPr>
          <p:pic>
            <p:nvPicPr>
              <p:cNvPr id="43024" name="Picture 21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781456" y="3008313"/>
                <a:ext cx="6252882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5583642" y="5289200"/>
                <a:ext cx="2451180" cy="369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+mn-ea"/>
                    <a:cs typeface="+mn-cs"/>
                  </a:rPr>
                  <a:t>Degree Heating Week</a:t>
                </a:r>
              </a:p>
            </p:txBody>
          </p:sp>
        </p:grp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8446002" y="3230563"/>
              <a:ext cx="18416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</p:grpSp>
      <p:grpSp>
        <p:nvGrpSpPr>
          <p:cNvPr id="13" name="Group 28"/>
          <p:cNvGrpSpPr>
            <a:grpSpLocks/>
          </p:cNvGrpSpPr>
          <p:nvPr/>
        </p:nvGrpSpPr>
        <p:grpSpPr bwMode="auto">
          <a:xfrm>
            <a:off x="2511425" y="3822700"/>
            <a:ext cx="6251575" cy="2654300"/>
            <a:chOff x="685800" y="3810000"/>
            <a:chExt cx="6252882" cy="2655332"/>
          </a:xfrm>
        </p:grpSpPr>
        <p:sp>
          <p:nvSpPr>
            <p:cNvPr id="30" name="Rectangle 14"/>
            <p:cNvSpPr>
              <a:spLocks noChangeArrowheads="1"/>
            </p:cNvSpPr>
            <p:nvPr/>
          </p:nvSpPr>
          <p:spPr bwMode="auto">
            <a:xfrm>
              <a:off x="4561698" y="6095301"/>
              <a:ext cx="2376984" cy="370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DDDDDD"/>
                    </a:outerShdw>
                  </a:effectLst>
                  <a:ea typeface="+mn-ea"/>
                  <a:cs typeface="+mn-cs"/>
                </a:rPr>
                <a:t>Bleaching Alert Areas</a:t>
              </a:r>
            </a:p>
          </p:txBody>
        </p:sp>
        <p:pic>
          <p:nvPicPr>
            <p:cNvPr id="43021" name="Picture 2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5800" y="3810000"/>
              <a:ext cx="6252882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03148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 txBox="1">
            <a:spLocks noGrp="1"/>
          </p:cNvSpPr>
          <p:nvPr/>
        </p:nvSpPr>
        <p:spPr bwMode="auto">
          <a:xfrm>
            <a:off x="8305800" y="6556375"/>
            <a:ext cx="8382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3350E9B-0869-4A06-AB08-85263C9A2F78}" type="slidenum">
              <a:rPr lang="en-US" sz="1400" i="1">
                <a:latin typeface="Calibri" charset="0"/>
              </a:rPr>
              <a:pPr algn="r"/>
              <a:t>6</a:t>
            </a:fld>
            <a:endParaRPr lang="en-US" sz="1400" i="1">
              <a:latin typeface="Calibri" charset="0"/>
            </a:endParaRPr>
          </a:p>
        </p:txBody>
      </p:sp>
      <p:sp>
        <p:nvSpPr>
          <p:cNvPr id="2060" name="TextBox 20"/>
          <p:cNvSpPr txBox="1">
            <a:spLocks noChangeArrowheads="1"/>
          </p:cNvSpPr>
          <p:nvPr/>
        </p:nvSpPr>
        <p:spPr bwMode="auto">
          <a:xfrm>
            <a:off x="1066800" y="55581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err="1" smtClean="0"/>
              <a:t>HotSpot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2065" name="TextBox 20"/>
          <p:cNvSpPr txBox="1">
            <a:spLocks noChangeArrowheads="1"/>
          </p:cNvSpPr>
          <p:nvPr/>
        </p:nvSpPr>
        <p:spPr bwMode="auto">
          <a:xfrm>
            <a:off x="4724400" y="5515273"/>
            <a:ext cx="396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DHW</a:t>
            </a:r>
            <a:endParaRPr lang="en-US" sz="2400" dirty="0"/>
          </a:p>
        </p:txBody>
      </p:sp>
      <p:pic>
        <p:nvPicPr>
          <p:cNvPr id="31" name="Picture 30" descr="crw_opertwwk_dhw_current_florid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701871"/>
            <a:ext cx="4038600" cy="2738034"/>
          </a:xfrm>
          <a:prstGeom prst="rect">
            <a:avLst/>
          </a:prstGeom>
        </p:spPr>
      </p:pic>
      <p:pic>
        <p:nvPicPr>
          <p:cNvPr id="32" name="Picture 31" descr="crw_opertwwk_hotspot_current_florid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2701871"/>
            <a:ext cx="4038600" cy="2738034"/>
          </a:xfrm>
          <a:prstGeom prst="rect">
            <a:avLst/>
          </a:prstGeom>
        </p:spPr>
      </p:pic>
      <p:sp>
        <p:nvSpPr>
          <p:cNvPr id="33" name="TextBox 20"/>
          <p:cNvSpPr txBox="1">
            <a:spLocks noChangeArrowheads="1"/>
          </p:cNvSpPr>
          <p:nvPr/>
        </p:nvSpPr>
        <p:spPr bwMode="auto">
          <a:xfrm>
            <a:off x="990600" y="533400"/>
            <a:ext cx="7162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4617B"/>
                </a:solidFill>
              </a:rPr>
              <a:t>Global </a:t>
            </a:r>
          </a:p>
          <a:p>
            <a:r>
              <a:rPr lang="en-US" sz="2800" b="1" dirty="0" smtClean="0">
                <a:solidFill>
                  <a:srgbClr val="04617B"/>
                </a:solidFill>
              </a:rPr>
              <a:t>Coral Thermal Stress </a:t>
            </a:r>
            <a:r>
              <a:rPr lang="en-US" sz="2800" b="1" dirty="0" smtClean="0">
                <a:solidFill>
                  <a:srgbClr val="04617B"/>
                </a:solidFill>
              </a:rPr>
              <a:t>Products</a:t>
            </a:r>
          </a:p>
          <a:p>
            <a:endParaRPr lang="en-US" sz="2800" b="1" dirty="0" smtClean="0">
              <a:solidFill>
                <a:srgbClr val="04617B"/>
              </a:solidFill>
            </a:endParaRPr>
          </a:p>
          <a:p>
            <a:r>
              <a:rPr lang="en-US" sz="2800" b="1" dirty="0">
                <a:solidFill>
                  <a:srgbClr val="04617B"/>
                </a:solidFill>
              </a:rPr>
              <a:t>-</a:t>
            </a:r>
            <a:r>
              <a:rPr lang="en-US" sz="2800" b="1" dirty="0" smtClean="0">
                <a:solidFill>
                  <a:srgbClr val="04617B"/>
                </a:solidFill>
              </a:rPr>
              <a:t>produced at 50 km resolution</a:t>
            </a:r>
            <a:endParaRPr lang="en-US" sz="2800" b="1" dirty="0" smtClean="0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3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229600" cy="1143000"/>
          </a:xfrm>
        </p:spPr>
        <p:txBody>
          <a:bodyPr/>
          <a:lstStyle/>
          <a:p>
            <a:r>
              <a:rPr lang="en-US" sz="3800" b="1" dirty="0" smtClean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82763"/>
            <a:ext cx="8763000" cy="461803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endParaRPr lang="en-US" sz="3200" dirty="0" smtClean="0"/>
          </a:p>
          <a:p>
            <a:pPr>
              <a:lnSpc>
                <a:spcPct val="80000"/>
              </a:lnSpc>
            </a:pPr>
            <a:r>
              <a:rPr lang="en-US" sz="3200" dirty="0" smtClean="0">
                <a:latin typeface="+mj-lt"/>
              </a:rPr>
              <a:t>Improve present NOAA NESDIS Coral Reef Watch (CRW) program using NASA technologies</a:t>
            </a:r>
          </a:p>
          <a:p>
            <a:pPr>
              <a:lnSpc>
                <a:spcPct val="80000"/>
              </a:lnSpc>
            </a:pPr>
            <a:r>
              <a:rPr lang="en-US" sz="3200" dirty="0" smtClean="0">
                <a:latin typeface="+mj-lt"/>
              </a:rPr>
              <a:t>Use </a:t>
            </a:r>
            <a:r>
              <a:rPr lang="en-US" sz="3200" dirty="0" smtClean="0">
                <a:latin typeface="+mj-lt"/>
              </a:rPr>
              <a:t>high-resolution (1 km ) satellite data 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>
                <a:latin typeface="+mj-lt"/>
              </a:rPr>
              <a:t>(MODIS, AVHRR, other) </a:t>
            </a:r>
          </a:p>
          <a:p>
            <a:pPr>
              <a:lnSpc>
                <a:spcPct val="80000"/>
              </a:lnSpc>
            </a:pPr>
            <a:r>
              <a:rPr lang="en-US" sz="3200" dirty="0" smtClean="0">
                <a:latin typeface="+mj-lt"/>
              </a:rPr>
              <a:t>Link to higher-resolution maps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>
                <a:latin typeface="+mj-lt"/>
              </a:rPr>
              <a:t>Global Coral Reef Millennium Map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>
                <a:latin typeface="+mj-lt"/>
              </a:rPr>
              <a:t>Landsat, other present and future sensors </a:t>
            </a:r>
            <a:endParaRPr lang="en-US" sz="2800" dirty="0" smtClean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US" sz="3200" dirty="0" smtClean="0">
                <a:latin typeface="+mj-lt"/>
              </a:rPr>
              <a:t>Assess value of product in test cases</a:t>
            </a:r>
            <a:endParaRPr lang="en-US" sz="3200" dirty="0" smtClean="0">
              <a:latin typeface="+mj-lt"/>
            </a:endParaRPr>
          </a:p>
          <a:p>
            <a:pPr>
              <a:lnSpc>
                <a:spcPct val="80000"/>
              </a:lnSpc>
            </a:pPr>
            <a:endParaRPr lang="en-US" sz="3200" dirty="0" smtClean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182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28575"/>
            <a:ext cx="94869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85800"/>
            <a:ext cx="8305800" cy="1143000"/>
          </a:xfrm>
        </p:spPr>
        <p:txBody>
          <a:bodyPr/>
          <a:lstStyle/>
          <a:p>
            <a:r>
              <a:rPr lang="en-US" dirty="0" smtClean="0"/>
              <a:t>User surveys (S. </a:t>
            </a:r>
            <a:r>
              <a:rPr lang="en-US" dirty="0" err="1" smtClean="0"/>
              <a:t>Lynds</a:t>
            </a:r>
            <a:r>
              <a:rPr lang="en-US" dirty="0" smtClean="0"/>
              <a:t> / CIRES)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20" y="2028825"/>
            <a:ext cx="873388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5791200"/>
            <a:ext cx="518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Respondents from 23 countries</a:t>
            </a:r>
            <a:endParaRPr lang="en-US" sz="28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182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28575"/>
            <a:ext cx="94869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89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0"/>
            <a:ext cx="8763000" cy="276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5626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Users are interested in higher spatial resolution products</a:t>
            </a:r>
            <a:endParaRPr lang="en-US" sz="3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182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-28575"/>
            <a:ext cx="94869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own Arrow 2"/>
          <p:cNvSpPr/>
          <p:nvPr/>
        </p:nvSpPr>
        <p:spPr>
          <a:xfrm>
            <a:off x="1219200" y="3429000"/>
            <a:ext cx="457200" cy="5334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0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SA_CCE_mtg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9528</TotalTime>
  <Words>981</Words>
  <Application>Microsoft Office PowerPoint</Application>
  <PresentationFormat>On-screen Show (4:3)</PresentationFormat>
  <Paragraphs>171</Paragraphs>
  <Slides>24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NASA_CCE_mtg</vt:lpstr>
      <vt:lpstr>Office Theme</vt:lpstr>
      <vt:lpstr>A Decision Support System for Ecosystem-Based Management of Tropical Coral Reef Environments</vt:lpstr>
      <vt:lpstr>A Partnership</vt:lpstr>
      <vt:lpstr>Acknowledgements</vt:lpstr>
      <vt:lpstr>Coral Bleaching:  Impact of Climate Change</vt:lpstr>
      <vt:lpstr>Coral Reef Watch Satellite-Based Products</vt:lpstr>
      <vt:lpstr>PowerPoint Presentation</vt:lpstr>
      <vt:lpstr>Objectives</vt:lpstr>
      <vt:lpstr>User surveys (S. Lynds / CIRES)</vt:lpstr>
      <vt:lpstr>PowerPoint Presentation</vt:lpstr>
      <vt:lpstr>New products and climatology based on: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Cold Stress: 2010 Florida Keys Case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Summary: 2011-2012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Decision Support System for Ecosystem-Based Management of Tropical Coral Reef Environments</dc:title>
  <dc:creator>Frank Muller-Karger</dc:creator>
  <cp:lastModifiedBy>Frank Muller-Karger</cp:lastModifiedBy>
  <cp:revision>178</cp:revision>
  <dcterms:created xsi:type="dcterms:W3CDTF">2011-10-04T15:22:14Z</dcterms:created>
  <dcterms:modified xsi:type="dcterms:W3CDTF">2012-04-27T14:29:11Z</dcterms:modified>
</cp:coreProperties>
</file>