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60" r:id="rId3"/>
    <p:sldId id="351" r:id="rId4"/>
    <p:sldId id="355" r:id="rId5"/>
    <p:sldId id="362" r:id="rId6"/>
    <p:sldId id="368" r:id="rId7"/>
    <p:sldId id="367" r:id="rId8"/>
    <p:sldId id="366" r:id="rId9"/>
    <p:sldId id="356" r:id="rId10"/>
    <p:sldId id="358" r:id="rId11"/>
    <p:sldId id="364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EE32"/>
    <a:srgbClr val="B4E43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8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4E7710-1A53-4593-8938-385F48DE4A69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1F3F2B-A48C-40D5-864C-BC4706C4C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8239939-5BB4-4B49-BA85-9F9011AF69AE}" type="datetimeFigureOut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0D7796-B3BB-4EAF-A685-E8F00BC1B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1E4A5-8F5E-4E89-B8E5-D50F6B8F7959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234A-E832-4B9F-9EC6-AA5C57973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231C-A8A3-471D-93F8-91B68E074F66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02A9A-9D14-43A3-8410-6EDA04E72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3C6A0-9182-4A88-89E5-57C6AFE4EF0E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EF9D-CC9E-4842-B1C7-F5B9B9353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EEBF5-E8F0-4C59-8545-7B3380F149E9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6C3D-AEAC-4462-B0AB-8FF078D5D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89EF-EA36-4564-A6E5-36421146B05D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1476-ABBF-465F-B75F-CE7B62DA7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EF3DA-FA09-401D-BE9E-1B708C13D5CC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7228-558E-442E-8FA7-3035362A4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4E9E-B6B2-4674-8DD6-010A7BFBF49C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FE1A7-DDD1-4F7D-AD25-DE7F71459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86F6-E1A2-41C7-91E8-192D383500CA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1ACA-300C-4F25-8A7D-C0DF6B8BE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76276-0ECC-4137-BA76-B0ED75EFDEB6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ECF-2363-4885-B78B-606BFA875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2AF8-F870-4386-8911-B3E31D817966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FBEF9-1F2B-43D7-ADBE-EAD6141AC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05195-85D6-4EBC-9C73-A16B0BD15A72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6896C-BB36-4B81-9161-9A177F5A5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60112-49D6-4C3C-A220-CD8F4596AF24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3B1DC-DCF1-4AB6-B753-F67C9653D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F50C25-0E79-4B02-9E9D-2FC89FB2F530}" type="datetime1">
              <a:rPr lang="en-US"/>
              <a:pPr>
                <a:defRPr/>
              </a:pPr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Mandel JT, Bildstein KL, Bohrer G, Winkler DW. 2008. PNAS 105:19102-19107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D4A7D-1CA0-4722-B063-FBA090783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ce.nasa.gov/cce/biodiversity_2012agenda/Day2/Bohrer%20NASA%20Seattle/galapagos_albatrosses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ovebank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0"/>
            <a:ext cx="2209800" cy="37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itle 1"/>
          <p:cNvSpPr>
            <a:spLocks noGrp="1"/>
          </p:cNvSpPr>
          <p:nvPr>
            <p:ph type="ctrTitle"/>
          </p:nvPr>
        </p:nvSpPr>
        <p:spPr>
          <a:xfrm>
            <a:off x="-76200" y="0"/>
            <a:ext cx="7315200" cy="1524000"/>
          </a:xfrm>
        </p:spPr>
        <p:txBody>
          <a:bodyPr/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Discovering Relationships between Climate and Animal 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Migration with New Tools for Linking Animal Movement Tracks, Weather and Land Surface Data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0"/>
            <a:ext cx="7467600" cy="990600"/>
          </a:xfrm>
        </p:spPr>
        <p:txBody>
          <a:bodyPr/>
          <a:lstStyle/>
          <a:p>
            <a:pPr algn="l">
              <a:lnSpc>
                <a:spcPts val="24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Gil Bohrer, Somayeh Dodge </a:t>
            </a:r>
          </a:p>
          <a:p>
            <a:pPr algn="l">
              <a:lnSpc>
                <a:spcPts val="2400"/>
              </a:lnSpc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Department of Civil, Environmental &amp; Geodetic Engineering</a:t>
            </a:r>
            <a:br>
              <a:rPr lang="en-US" sz="1600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The Ohio State University</a:t>
            </a:r>
          </a:p>
          <a:p>
            <a:pPr algn="l">
              <a:lnSpc>
                <a:spcPts val="24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Martin Wikelski, Rolf Weinzierl</a:t>
            </a:r>
          </a:p>
          <a:p>
            <a:pPr algn="l">
              <a:lnSpc>
                <a:spcPts val="2400"/>
              </a:lnSpc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Max Plank Institute for Ornithology</a:t>
            </a:r>
          </a:p>
          <a:p>
            <a:pPr algn="l">
              <a:lnSpc>
                <a:spcPts val="24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Roland Kays</a:t>
            </a:r>
          </a:p>
          <a:p>
            <a:pPr algn="l">
              <a:lnSpc>
                <a:spcPts val="2400"/>
              </a:lnSpc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North Carolina Museum of Natural Sciences</a:t>
            </a:r>
          </a:p>
          <a:p>
            <a:pPr algn="l">
              <a:lnSpc>
                <a:spcPts val="24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David Brandes</a:t>
            </a:r>
          </a:p>
          <a:p>
            <a:pPr algn="l">
              <a:lnSpc>
                <a:spcPts val="2400"/>
              </a:lnSpc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Lafayette College</a:t>
            </a:r>
          </a:p>
          <a:p>
            <a:pPr algn="l">
              <a:lnSpc>
                <a:spcPts val="24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Steve Garrity</a:t>
            </a:r>
          </a:p>
          <a:p>
            <a:pPr algn="l">
              <a:lnSpc>
                <a:spcPts val="2400"/>
              </a:lnSpc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Los Alamos National Laboratory</a:t>
            </a:r>
          </a:p>
          <a:p>
            <a:pPr algn="l">
              <a:lnSpc>
                <a:spcPts val="24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Jiawei Han</a:t>
            </a:r>
          </a:p>
          <a:p>
            <a:pPr algn="l">
              <a:lnSpc>
                <a:spcPts val="2400"/>
              </a:lnSpc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University of Illinois Urbana Champaign</a:t>
            </a:r>
          </a:p>
          <a:p>
            <a:pPr algn="l">
              <a:lnSpc>
                <a:spcPts val="2400"/>
              </a:lnSpc>
            </a:pPr>
            <a:r>
              <a:rPr lang="en-US" sz="1600" b="1" dirty="0" smtClean="0">
                <a:solidFill>
                  <a:srgbClr val="0000FF"/>
                </a:solidFill>
                <a:latin typeface="Arial" charset="0"/>
              </a:rPr>
              <a:t>David Douglas</a:t>
            </a:r>
          </a:p>
          <a:p>
            <a:pPr algn="l">
              <a:lnSpc>
                <a:spcPts val="2400"/>
              </a:lnSpc>
            </a:pP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USGS </a:t>
            </a:r>
          </a:p>
          <a:p>
            <a:pPr algn="l">
              <a:lnSpc>
                <a:spcPts val="2400"/>
              </a:lnSpc>
            </a:pPr>
            <a:endParaRPr lang="en-US" sz="1600" dirty="0" smtClean="0">
              <a:solidFill>
                <a:srgbClr val="0000FF"/>
              </a:solidFill>
              <a:latin typeface="Arial" charset="0"/>
            </a:endParaRPr>
          </a:p>
          <a:p>
            <a:pPr algn="l">
              <a:lnSpc>
                <a:spcPts val="2400"/>
              </a:lnSpc>
            </a:pPr>
            <a:endParaRPr lang="en-US" sz="1600" dirty="0" smtClean="0">
              <a:solidFill>
                <a:srgbClr val="0000FF"/>
              </a:solidFill>
              <a:latin typeface="Arial" charset="0"/>
            </a:endParaRPr>
          </a:p>
          <a:p>
            <a:pPr algn="l">
              <a:lnSpc>
                <a:spcPts val="2400"/>
              </a:lnSpc>
            </a:pPr>
            <a:endParaRPr lang="en-US" sz="1600" b="1" dirty="0" smtClean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6" name="Picture 5" descr="b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05200"/>
            <a:ext cx="4419600" cy="27303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962400" y="6019800"/>
            <a:ext cx="518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NASA Biological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Response PI Meeting Seattle 4/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2012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229600" cy="731838"/>
          </a:xfrm>
        </p:spPr>
        <p:txBody>
          <a:bodyPr/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Track annotation GUI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nnotation GU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74" y="533400"/>
            <a:ext cx="9296874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1162"/>
            <a:ext cx="8229600" cy="884238"/>
          </a:xfrm>
        </p:spPr>
        <p:txBody>
          <a:bodyPr/>
          <a:lstStyle/>
          <a:p>
            <a:pPr algn="l"/>
            <a:r>
              <a:rPr lang="en-US" sz="2000" dirty="0" smtClean="0">
                <a:latin typeface="Arial" pitchFamily="34" charset="0"/>
                <a:cs typeface="Arial" pitchFamily="34" charset="0"/>
              </a:rPr>
              <a:t>Additional data support –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Physiological sensors, accelerometers, environmental sensors, Argos satellite telemetry,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Geolocators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Additional data analysis support –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MoveMine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track segmentation, Habitat and niche classification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MaxEnt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), Random track generation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sloth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2008132"/>
            <a:ext cx="9296400" cy="4815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lbatros_annotated_p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524000"/>
            <a:ext cx="5943600" cy="5334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800" dirty="0" smtClean="0">
                <a:latin typeface="Arial" charset="0"/>
              </a:rPr>
              <a:t>Approach:</a:t>
            </a:r>
          </a:p>
          <a:p>
            <a:pPr algn="ctr"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Track annotation</a:t>
            </a:r>
            <a:r>
              <a:rPr lang="en-US" sz="2800" dirty="0" smtClean="0">
                <a:latin typeface="Arial" charset="0"/>
              </a:rPr>
              <a:t> – linking environmental data to observed track points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23622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Albatross movement to Galapagos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20836" y="533400"/>
            <a:ext cx="5527964" cy="6597426"/>
            <a:chOff x="3844636" y="533400"/>
            <a:chExt cx="5527964" cy="6597426"/>
          </a:xfrm>
        </p:grpSpPr>
        <p:pic>
          <p:nvPicPr>
            <p:cNvPr id="5" name="Picture 4" descr="Bohrer_etal_map_tracks_v3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4636" y="533400"/>
              <a:ext cx="5527964" cy="6597426"/>
            </a:xfrm>
            <a:prstGeom prst="rect">
              <a:avLst/>
            </a:prstGeom>
          </p:spPr>
        </p:pic>
        <p:sp>
          <p:nvSpPr>
            <p:cNvPr id="6" name="Rectangle 2"/>
            <p:cNvSpPr txBox="1">
              <a:spLocks/>
            </p:cNvSpPr>
            <p:nvPr/>
          </p:nvSpPr>
          <p:spPr bwMode="auto">
            <a:xfrm>
              <a:off x="4114800" y="1158875"/>
              <a:ext cx="37338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Golden Eagles 2007-2009</a:t>
              </a:r>
            </a:p>
          </p:txBody>
        </p:sp>
        <p:sp>
          <p:nvSpPr>
            <p:cNvPr id="7" name="Rectangle 2"/>
            <p:cNvSpPr txBox="1">
              <a:spLocks/>
            </p:cNvSpPr>
            <p:nvPr/>
          </p:nvSpPr>
          <p:spPr bwMode="auto">
            <a:xfrm>
              <a:off x="5791200" y="5105400"/>
              <a:ext cx="22098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Arial" charset="0"/>
                  <a:ea typeface="+mj-ea"/>
                  <a:cs typeface="+mj-cs"/>
                </a:rPr>
                <a:t>Turkey Vultures 2005-2007</a:t>
              </a:r>
            </a:p>
          </p:txBody>
        </p:sp>
      </p:grpSp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 algn="l"/>
            <a:r>
              <a:rPr lang="en-US" sz="2400" b="1" dirty="0" smtClean="0">
                <a:latin typeface="Arial" charset="0"/>
              </a:rPr>
              <a:t>Showcase 1 - Flight preferences of </a:t>
            </a:r>
            <a:r>
              <a:rPr lang="en-US" sz="2400" dirty="0" smtClean="0">
                <a:latin typeface="Arial" charset="0"/>
              </a:rPr>
              <a:t> </a:t>
            </a:r>
            <a:br>
              <a:rPr lang="en-US" sz="2400" dirty="0" smtClean="0">
                <a:latin typeface="Arial" charset="0"/>
              </a:rPr>
            </a:br>
            <a:r>
              <a:rPr lang="en-US" sz="2400" b="1" dirty="0" smtClean="0">
                <a:latin typeface="Arial" charset="0"/>
              </a:rPr>
              <a:t>Turkey Vultures and Golden Eagles</a:t>
            </a:r>
            <a:endParaRPr lang="en-US" sz="2400" dirty="0" smtClean="0">
              <a:latin typeface="Arial" charset="0"/>
            </a:endParaRP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2667000"/>
          </a:xfrm>
        </p:spPr>
        <p:txBody>
          <a:bodyPr/>
          <a:lstStyle/>
          <a:p>
            <a:r>
              <a:rPr lang="en-US" sz="2000" dirty="0" smtClean="0">
                <a:latin typeface="Arial" charset="0"/>
              </a:rPr>
              <a:t>Key Questions:</a:t>
            </a:r>
          </a:p>
          <a:p>
            <a:endParaRPr lang="en-US" sz="2000" dirty="0" smtClean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</a:rPr>
              <a:t>Do Turkey Vultures and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Golden Eagles have the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 same preference for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wind conditions?</a:t>
            </a:r>
          </a:p>
          <a:p>
            <a:pPr lvl="1"/>
            <a:endParaRPr lang="en-US" sz="2000" dirty="0" smtClean="0">
              <a:latin typeface="Arial" charset="0"/>
            </a:endParaRPr>
          </a:p>
          <a:p>
            <a:pPr lvl="1"/>
            <a:r>
              <a:rPr lang="en-US" sz="2000" dirty="0" smtClean="0">
                <a:latin typeface="Arial" charset="0"/>
              </a:rPr>
              <a:t>Do they actively target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specific uplift modes?</a:t>
            </a:r>
          </a:p>
          <a:p>
            <a:pPr lvl="1"/>
            <a:endParaRPr lang="en-US" sz="2000" dirty="0" smtClean="0">
              <a:latin typeface="Arial" charset="0"/>
            </a:endParaRPr>
          </a:p>
          <a:p>
            <a:pPr lvl="0"/>
            <a:r>
              <a:rPr lang="en-US" sz="2000" dirty="0" smtClean="0">
                <a:latin typeface="Arial" charset="0"/>
              </a:rPr>
              <a:t>Challenge </a:t>
            </a:r>
          </a:p>
          <a:p>
            <a:pPr lvl="1"/>
            <a:r>
              <a:rPr lang="en-US" sz="2000" dirty="0" smtClean="0">
                <a:latin typeface="Arial" charset="0"/>
              </a:rPr>
              <a:t>Partial overlap in space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and time between Vulture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and Eagle experiments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limits direct comparison</a:t>
            </a:r>
          </a:p>
          <a:p>
            <a:endParaRPr lang="en-US" sz="2000" dirty="0" smtClean="0">
              <a:latin typeface="Arial" charset="0"/>
            </a:endParaRPr>
          </a:p>
          <a:p>
            <a:pPr lvl="1">
              <a:buFont typeface="Arial" charset="0"/>
              <a:buNone/>
            </a:pPr>
            <a:endParaRPr lang="en-US" sz="2000" dirty="0" smtClean="0">
              <a:latin typeface="Arial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62400" y="5562600"/>
            <a:ext cx="1419607" cy="101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olden-ea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20000" y="152400"/>
            <a:ext cx="13716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08038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Conclusions – Contrasting uplift-mode preferences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Results-distribu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657" y="920208"/>
            <a:ext cx="8124343" cy="593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-228600"/>
            <a:ext cx="10287000" cy="1143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Showcase 2 – Wind support in water birds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533400" y="381000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Albatross feeding migration Galapagos - Peru 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743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click here to open 25M mp4 movie in separate window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28600" y="22860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Optimization of wind support  drives albatross path choice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 descr="albatros_optimiz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1257"/>
            <a:ext cx="9144000" cy="6075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Not only albatrosses –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Most water birds make smart use of offshore wind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all-species-wind-sup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4862" y="1905000"/>
            <a:ext cx="4839137" cy="4953000"/>
          </a:xfrm>
          <a:prstGeom prst="rect">
            <a:avLst/>
          </a:prstGeom>
        </p:spPr>
      </p:pic>
      <p:grpSp>
        <p:nvGrpSpPr>
          <p:cNvPr id="3" name="Group 5"/>
          <p:cNvGrpSpPr/>
          <p:nvPr/>
        </p:nvGrpSpPr>
        <p:grpSpPr>
          <a:xfrm>
            <a:off x="228600" y="1828800"/>
            <a:ext cx="3962400" cy="3733800"/>
            <a:chOff x="3456781" y="1219200"/>
            <a:chExt cx="5687219" cy="5410956"/>
          </a:xfrm>
        </p:grpSpPr>
        <p:pic>
          <p:nvPicPr>
            <p:cNvPr id="9" name="Picture 8" descr="branta-leucopsis-wind-suppor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6781" y="1219200"/>
              <a:ext cx="5687219" cy="5410956"/>
            </a:xfrm>
            <a:prstGeom prst="rect">
              <a:avLst/>
            </a:prstGeom>
          </p:spPr>
        </p:pic>
        <p:pic>
          <p:nvPicPr>
            <p:cNvPr id="10" name="Picture 9" descr="Branta_leucopsis_-standing_in_a_field-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588" y="1578030"/>
              <a:ext cx="1662285" cy="2328744"/>
            </a:xfrm>
            <a:prstGeom prst="rect">
              <a:avLst/>
            </a:prstGeom>
          </p:spPr>
        </p:pic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6248400" y="4419600"/>
              <a:ext cx="27432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Branta</a:t>
              </a:r>
              <a:r>
                <a:rPr kumimoji="0" lang="en-US" sz="1600" b="1" i="1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kumimoji="0" lang="en-US" sz="1600" b="1" i="1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j-ea"/>
                  <a:cs typeface="Arial" pitchFamily="34" charset="0"/>
                </a:rPr>
                <a:t>Leucopsis</a:t>
              </a:r>
              <a:endPara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Showcase 3 -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Landuse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timing of migration: 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Zebras NDVI and TRMM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8600" y="1066800"/>
            <a:ext cx="9031029" cy="3783736"/>
            <a:chOff x="228600" y="1295400"/>
            <a:chExt cx="9031029" cy="3783736"/>
          </a:xfrm>
        </p:grpSpPr>
        <p:pic>
          <p:nvPicPr>
            <p:cNvPr id="13" name="Picture 1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2400" y="1295400"/>
              <a:ext cx="5297229" cy="3783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/>
            <p:nvPr/>
          </p:nvPicPr>
          <p:blipFill>
            <a:blip r:embed="rId3" cstate="print"/>
            <a:srcRect r="19769" b="10413"/>
            <a:stretch>
              <a:fillRect/>
            </a:stretch>
          </p:blipFill>
          <p:spPr bwMode="auto">
            <a:xfrm>
              <a:off x="228600" y="1295400"/>
              <a:ext cx="4244606" cy="3380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8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876800"/>
            <a:ext cx="1914525" cy="18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47" name="Rectangle 23"/>
          <p:cNvSpPr>
            <a:spLocks noChangeArrowheads="1"/>
          </p:cNvSpPr>
          <p:nvPr/>
        </p:nvSpPr>
        <p:spPr bwMode="auto">
          <a:xfrm>
            <a:off x="5913438" y="4073525"/>
            <a:ext cx="952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48" name="Rectangle 24"/>
          <p:cNvSpPr>
            <a:spLocks noChangeArrowheads="1"/>
          </p:cNvSpPr>
          <p:nvPr/>
        </p:nvSpPr>
        <p:spPr bwMode="auto">
          <a:xfrm>
            <a:off x="5913438" y="4030663"/>
            <a:ext cx="1000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49" name="Rectangle 25"/>
          <p:cNvSpPr>
            <a:spLocks noChangeArrowheads="1"/>
          </p:cNvSpPr>
          <p:nvPr/>
        </p:nvSpPr>
        <p:spPr bwMode="auto">
          <a:xfrm>
            <a:off x="5913438" y="3983038"/>
            <a:ext cx="84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0" name="Rectangle 26"/>
          <p:cNvSpPr>
            <a:spLocks noChangeArrowheads="1"/>
          </p:cNvSpPr>
          <p:nvPr/>
        </p:nvSpPr>
        <p:spPr bwMode="auto">
          <a:xfrm>
            <a:off x="5913438" y="3951288"/>
            <a:ext cx="746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1" name="Rectangle 27"/>
          <p:cNvSpPr>
            <a:spLocks noChangeArrowheads="1"/>
          </p:cNvSpPr>
          <p:nvPr/>
        </p:nvSpPr>
        <p:spPr bwMode="auto">
          <a:xfrm>
            <a:off x="5913438" y="3930650"/>
            <a:ext cx="84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2" name="Rectangle 28"/>
          <p:cNvSpPr>
            <a:spLocks noChangeArrowheads="1"/>
          </p:cNvSpPr>
          <p:nvPr/>
        </p:nvSpPr>
        <p:spPr bwMode="auto">
          <a:xfrm>
            <a:off x="5913438" y="3897313"/>
            <a:ext cx="1063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u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3" name="Rectangle 29"/>
          <p:cNvSpPr>
            <a:spLocks noChangeArrowheads="1"/>
          </p:cNvSpPr>
          <p:nvPr/>
        </p:nvSpPr>
        <p:spPr bwMode="auto">
          <a:xfrm>
            <a:off x="5913438" y="3849688"/>
            <a:ext cx="1063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4" name="Rectangle 30"/>
          <p:cNvSpPr>
            <a:spLocks noChangeArrowheads="1"/>
          </p:cNvSpPr>
          <p:nvPr/>
        </p:nvSpPr>
        <p:spPr bwMode="auto">
          <a:xfrm>
            <a:off x="5913438" y="3802063"/>
            <a:ext cx="1000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5" name="Rectangle 31"/>
          <p:cNvSpPr>
            <a:spLocks noChangeArrowheads="1"/>
          </p:cNvSpPr>
          <p:nvPr/>
        </p:nvSpPr>
        <p:spPr bwMode="auto">
          <a:xfrm>
            <a:off x="5913438" y="3754438"/>
            <a:ext cx="7461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6" name="Rectangle 32"/>
          <p:cNvSpPr>
            <a:spLocks noChangeArrowheads="1"/>
          </p:cNvSpPr>
          <p:nvPr/>
        </p:nvSpPr>
        <p:spPr bwMode="auto">
          <a:xfrm>
            <a:off x="5913438" y="3738563"/>
            <a:ext cx="84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(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7" name="Rectangle 33"/>
          <p:cNvSpPr>
            <a:spLocks noChangeArrowheads="1"/>
          </p:cNvSpPr>
          <p:nvPr/>
        </p:nvSpPr>
        <p:spPr bwMode="auto">
          <a:xfrm>
            <a:off x="5913438" y="3711575"/>
            <a:ext cx="1333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58" name="Rectangle 34"/>
          <p:cNvSpPr>
            <a:spLocks noChangeArrowheads="1"/>
          </p:cNvSpPr>
          <p:nvPr/>
        </p:nvSpPr>
        <p:spPr bwMode="auto">
          <a:xfrm>
            <a:off x="5913438" y="3638550"/>
            <a:ext cx="84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59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724400"/>
            <a:ext cx="21431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60" name="Rectangle 36"/>
          <p:cNvSpPr>
            <a:spLocks noChangeArrowheads="1"/>
          </p:cNvSpPr>
          <p:nvPr/>
        </p:nvSpPr>
        <p:spPr bwMode="auto">
          <a:xfrm>
            <a:off x="6072188" y="798513"/>
            <a:ext cx="1174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62" name="Rectangle 38"/>
          <p:cNvSpPr>
            <a:spLocks noChangeArrowheads="1"/>
          </p:cNvSpPr>
          <p:nvPr/>
        </p:nvSpPr>
        <p:spPr bwMode="auto">
          <a:xfrm>
            <a:off x="5929313" y="5183188"/>
            <a:ext cx="317500" cy="10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04800" y="4648200"/>
            <a:ext cx="46482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362"/>
            <a:ext cx="8229600" cy="808038"/>
          </a:xfrm>
        </p:spPr>
        <p:txBody>
          <a:bodyPr/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  <a:hlinkClick r:id="rId2"/>
              </a:rPr>
              <a:t>www.movebank.org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martin-ro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0"/>
            <a:ext cx="1905000" cy="1428750"/>
          </a:xfrm>
          <a:prstGeom prst="rect">
            <a:avLst/>
          </a:prstGeom>
        </p:spPr>
      </p:pic>
      <p:pic>
        <p:nvPicPr>
          <p:cNvPr id="6" name="Picture 5" descr="turk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66800"/>
            <a:ext cx="9144000" cy="5960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6388</TotalTime>
  <Words>134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Discovering Relationships between Climate and Animal  Migration with New Tools for Linking Animal Movement Tracks, Weather and Land Surface Data</vt:lpstr>
      <vt:lpstr>Slide 2</vt:lpstr>
      <vt:lpstr>Showcase 1 - Flight preferences of   Turkey Vultures and Golden Eagles</vt:lpstr>
      <vt:lpstr>Conclusions – Contrasting uplift-mode preferences </vt:lpstr>
      <vt:lpstr>Showcase 2 – Wind support in water birds </vt:lpstr>
      <vt:lpstr>Slide 6</vt:lpstr>
      <vt:lpstr>Not only albatrosses –  Most water birds make smart use of offshore wind </vt:lpstr>
      <vt:lpstr>Showcase 3 - Landuse and timing of migration:  Zebras NDVI and TRMM</vt:lpstr>
      <vt:lpstr>www.movebank.org </vt:lpstr>
      <vt:lpstr>Track annotation GUI </vt:lpstr>
      <vt:lpstr>Additional data support –  Physiological sensors, accelerometers, environmental sensors, Argos satellite telemetry, Geolocators Additional data analysis support –  MoveMine, track segmentation, Habitat and niche classification (MaxEnt), Random track generation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Ecology of Soaring Flight, with a focus on migration</dc:title>
  <dc:creator>James T Mandel</dc:creator>
  <cp:lastModifiedBy> </cp:lastModifiedBy>
  <cp:revision>568</cp:revision>
  <dcterms:created xsi:type="dcterms:W3CDTF">2009-05-18T15:47:58Z</dcterms:created>
  <dcterms:modified xsi:type="dcterms:W3CDTF">2012-05-31T17:21:52Z</dcterms:modified>
</cp:coreProperties>
</file>