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1"/>
  </p:notesMasterIdLst>
  <p:sldIdLst>
    <p:sldId id="257" r:id="rId3"/>
    <p:sldId id="677" r:id="rId4"/>
    <p:sldId id="382" r:id="rId5"/>
    <p:sldId id="701" r:id="rId6"/>
    <p:sldId id="580" r:id="rId7"/>
    <p:sldId id="700" r:id="rId8"/>
    <p:sldId id="383" r:id="rId9"/>
    <p:sldId id="386" r:id="rId10"/>
    <p:sldId id="525" r:id="rId11"/>
    <p:sldId id="588" r:id="rId12"/>
    <p:sldId id="678" r:id="rId13"/>
    <p:sldId id="670" r:id="rId14"/>
    <p:sldId id="681" r:id="rId15"/>
    <p:sldId id="674" r:id="rId16"/>
    <p:sldId id="568" r:id="rId17"/>
    <p:sldId id="685" r:id="rId18"/>
    <p:sldId id="683" r:id="rId19"/>
    <p:sldId id="610" r:id="rId20"/>
    <p:sldId id="667" r:id="rId21"/>
    <p:sldId id="694" r:id="rId22"/>
    <p:sldId id="697" r:id="rId23"/>
    <p:sldId id="695" r:id="rId24"/>
    <p:sldId id="699" r:id="rId25"/>
    <p:sldId id="671" r:id="rId26"/>
    <p:sldId id="666" r:id="rId27"/>
    <p:sldId id="665" r:id="rId28"/>
    <p:sldId id="668" r:id="rId29"/>
    <p:sldId id="67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3399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18" autoAdjust="0"/>
    <p:restoredTop sz="95869" autoAdjust="0"/>
  </p:normalViewPr>
  <p:slideViewPr>
    <p:cSldViewPr>
      <p:cViewPr>
        <p:scale>
          <a:sx n="80" d="100"/>
          <a:sy n="80" d="100"/>
        </p:scale>
        <p:origin x="-124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1.xml"/><Relationship Id="rId4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quim_Laptop_New\Desktop\arabian%20sea%20phytoplankton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Joaquim_Laptop_New\Desktop\arabian%20sea%20phytoplankton3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quim_Laptop_New\Desktop\arabian%20sea%20phytoplankton3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500" baseline="0">
                <a:solidFill>
                  <a:schemeClr val="bg1"/>
                </a:solidFill>
              </a:rPr>
              <a:t>IIOE - 1960's</a:t>
            </a:r>
          </a:p>
        </c:rich>
      </c:tx>
      <c:layout>
        <c:manualLayout>
          <c:xMode val="edge"/>
          <c:yMode val="edge"/>
          <c:x val="0.14983293508485104"/>
          <c:y val="7.2166954740414513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"/>
          <c:y val="0.14244429552689294"/>
          <c:w val="1"/>
          <c:h val="0.6981088401183999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7"/>
          <c:dPt>
            <c:idx val="0"/>
            <c:explosion val="14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684607700775694"/>
                  <c:y val="-0.18158206288044026"/>
                </c:manualLayout>
              </c:layout>
              <c:tx>
                <c:rich>
                  <a:bodyPr/>
                  <a:lstStyle/>
                  <a:p>
                    <a:pPr>
                      <a:defRPr sz="1500" b="1" i="0" u="none" strike="noStrike" baseline="0">
                        <a:solidFill>
                          <a:srgbClr val="000000"/>
                        </a:solidFill>
                        <a:latin typeface="Arial Narrow" pitchFamily="34" charset="0"/>
                        <a:ea typeface="Arial"/>
                        <a:cs typeface="Arial"/>
                      </a:defRPr>
                    </a:pPr>
                    <a:r>
                      <a:rPr lang="en-US" sz="1500" b="1" i="0" strike="noStrike" baseline="0">
                        <a:solidFill>
                          <a:srgbClr val="000000"/>
                        </a:solidFill>
                        <a:latin typeface="Arial Narrow" pitchFamily="34" charset="0"/>
                        <a:cs typeface="Arial"/>
                      </a:rPr>
                      <a:t>Diatoms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0.1986803783074349"/>
                  <c:y val="2.7114815435305053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i="0" baseline="0">
                        <a:latin typeface="Arial Narrow" pitchFamily="34" charset="0"/>
                      </a:rPr>
                      <a:t>Dinos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0.12175766362860239"/>
                  <c:y val="-1.1637906963757201E-2"/>
                </c:manualLayout>
              </c:layout>
              <c:tx>
                <c:rich>
                  <a:bodyPr/>
                  <a:lstStyle/>
                  <a:p>
                    <a:pPr>
                      <a:defRPr sz="1500" b="1" i="0" u="none" strike="noStrike" baseline="0">
                        <a:solidFill>
                          <a:srgbClr val="000000"/>
                        </a:solidFill>
                        <a:latin typeface="Arial Narrow" pitchFamily="34" charset="0"/>
                        <a:ea typeface="Arial"/>
                        <a:cs typeface="Arial"/>
                      </a:defRPr>
                    </a:pPr>
                    <a:r>
                      <a:rPr lang="en-US" sz="1500" b="1" i="0" strike="noStrike" baseline="0" dirty="0" err="1">
                        <a:solidFill>
                          <a:schemeClr val="bg1"/>
                        </a:solidFill>
                        <a:latin typeface="Arial Narrow" pitchFamily="34" charset="0"/>
                        <a:cs typeface="Arial"/>
                      </a:rPr>
                      <a:t>Cyano</a:t>
                    </a:r>
                    <a:endParaRPr lang="en-US" sz="1500" b="1" i="0" strike="noStrike" baseline="0" dirty="0">
                      <a:solidFill>
                        <a:schemeClr val="bg1"/>
                      </a:solidFill>
                      <a:latin typeface="Arial Narrow" pitchFamily="34" charset="0"/>
                      <a:cs typeface="Arial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'1960'!$A$31:$A$33</c:f>
              <c:strCache>
                <c:ptCount val="3"/>
                <c:pt idx="0">
                  <c:v>Diatoms</c:v>
                </c:pt>
                <c:pt idx="1">
                  <c:v>Dinoflagellates</c:v>
                </c:pt>
                <c:pt idx="2">
                  <c:v>Cyanobacteria</c:v>
                </c:pt>
              </c:strCache>
            </c:strRef>
          </c:cat>
          <c:val>
            <c:numRef>
              <c:f>'1960'!$D$31:$D$33</c:f>
              <c:numCache>
                <c:formatCode>0%</c:formatCode>
                <c:ptCount val="3"/>
                <c:pt idx="0">
                  <c:v>0.78</c:v>
                </c:pt>
                <c:pt idx="1">
                  <c:v>0.19000000000000078</c:v>
                </c:pt>
                <c:pt idx="2">
                  <c:v>3.0000000000000287E-2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0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500" baseline="0">
                <a:solidFill>
                  <a:schemeClr val="bg1"/>
                </a:solidFill>
              </a:rPr>
              <a:t>JGOFS -1990's</a:t>
            </a:r>
            <a:r>
              <a:rPr lang="en-US" sz="2500" baseline="0"/>
              <a:t>
</a:t>
            </a:r>
          </a:p>
        </c:rich>
      </c:tx>
      <c:layout>
        <c:manualLayout>
          <c:xMode val="edge"/>
          <c:yMode val="edge"/>
          <c:x val="0.27205843658570111"/>
          <c:y val="8.9627391742197263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5.6954625276156995E-2"/>
          <c:y val="0.21752329297206677"/>
          <c:w val="0.94304537472384364"/>
          <c:h val="0.6757307451372204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4"/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7510554322854283E-2"/>
                  <c:y val="-0.2549817224508568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 Narrow" pitchFamily="34" charset="0"/>
                        <a:ea typeface="Arial"/>
                        <a:cs typeface="Arial"/>
                      </a:defRPr>
                    </a:pPr>
                    <a:r>
                      <a:rPr lang="en-US" sz="1600" baseline="0" dirty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Diatoms</a:t>
                    </a:r>
                    <a:r>
                      <a:rPr lang="en-US" sz="1600" baseline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 </a:t>
                    </a:r>
                  </a:p>
                </c:rich>
              </c:tx>
              <c:spPr>
                <a:noFill/>
                <a:ln w="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4.9810419381031562E-2"/>
                  <c:y val="-4.6607829610422556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 b="1" baseline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Dinos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Val val="1"/>
              <c:showCatName val="1"/>
            </c:dLbl>
            <c:dLbl>
              <c:idx val="2"/>
              <c:layout>
                <c:manualLayout>
                  <c:x val="0.18663534994593153"/>
                  <c:y val="-3.451438389484305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 baseline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Cyano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Val val="1"/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'JGOFS-90''S'!$F$3:$F$5</c:f>
              <c:strCache>
                <c:ptCount val="3"/>
                <c:pt idx="0">
                  <c:v>Diatoms </c:v>
                </c:pt>
                <c:pt idx="1">
                  <c:v>Dinoflagellates</c:v>
                </c:pt>
                <c:pt idx="2">
                  <c:v>Cyanobacteria</c:v>
                </c:pt>
              </c:strCache>
            </c:strRef>
          </c:cat>
          <c:val>
            <c:numRef>
              <c:f>'JGOFS-90''S'!$J$3:$J$5</c:f>
              <c:numCache>
                <c:formatCode>0%</c:formatCode>
                <c:ptCount val="3"/>
                <c:pt idx="0">
                  <c:v>0.88666666666666649</c:v>
                </c:pt>
                <c:pt idx="1">
                  <c:v>5.6666666666666692E-2</c:v>
                </c:pt>
                <c:pt idx="2">
                  <c:v>4.3333333333334098E-2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0">
      <a:noFill/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500" baseline="0" dirty="0">
                <a:solidFill>
                  <a:schemeClr val="bg1"/>
                </a:solidFill>
              </a:rPr>
              <a:t>INDIA-OMAN 2007</a:t>
            </a:r>
          </a:p>
        </c:rich>
      </c:tx>
      <c:layout>
        <c:manualLayout>
          <c:xMode val="edge"/>
          <c:yMode val="edge"/>
          <c:x val="0.21569696969696991"/>
          <c:y val="8.8148843036113547E-2"/>
        </c:manualLayout>
      </c:layout>
      <c:spPr>
        <a:noFill/>
        <a:ln w="25400">
          <a:noFill/>
        </a:ln>
      </c:spPr>
    </c:title>
    <c:view3D>
      <c:rAngAx val="1"/>
    </c:view3D>
    <c:plotArea>
      <c:layout>
        <c:manualLayout>
          <c:layoutTarget val="inner"/>
          <c:xMode val="edge"/>
          <c:yMode val="edge"/>
          <c:x val="0"/>
          <c:y val="0.20566451217537771"/>
          <c:w val="1"/>
          <c:h val="0.5227339282391316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6"/>
          <c:dPt>
            <c:idx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3648723455023032"/>
                  <c:y val="4.3571015491162213E-2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/>
                      <a:t> </a:t>
                    </a:r>
                    <a:r>
                      <a:rPr lang="en-US" sz="1600" b="1" i="0" baseline="0">
                        <a:latin typeface="Arial Narrow" pitchFamily="34" charset="0"/>
                      </a:rPr>
                      <a:t>Diatoms</a:t>
                    </a:r>
                  </a:p>
                </c:rich>
              </c:tx>
              <c:dLblPos val="bestFit"/>
              <c:showCatName val="1"/>
            </c:dLbl>
            <c:dLbl>
              <c:idx val="1"/>
              <c:layout>
                <c:manualLayout>
                  <c:x val="-3.6680744452398002E-2"/>
                  <c:y val="-3.446016265293501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baseline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Cyano</a:t>
                    </a:r>
                  </a:p>
                </c:rich>
              </c:tx>
              <c:dLblPos val="bestFit"/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6226652350274398"/>
                  <c:y val="-0.2680517655926881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baseline="0" dirty="0" err="1">
                        <a:solidFill>
                          <a:schemeClr val="bg1"/>
                        </a:solidFill>
                        <a:latin typeface="Arial Narrow" pitchFamily="34" charset="0"/>
                      </a:rPr>
                      <a:t>Noctiluca</a:t>
                    </a:r>
                    <a:r>
                      <a:rPr lang="en-US" sz="1600" b="1" i="1" baseline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 </a:t>
                    </a:r>
                    <a:r>
                      <a:rPr lang="en-US" sz="1600" b="1" i="1" baseline="0" dirty="0" err="1">
                        <a:solidFill>
                          <a:schemeClr val="bg1"/>
                        </a:solidFill>
                        <a:latin typeface="Arial Narrow" pitchFamily="34" charset="0"/>
                      </a:rPr>
                      <a:t>miliaris</a:t>
                    </a:r>
                    <a:endParaRPr lang="en-US" sz="1600" b="1" i="1" baseline="0" dirty="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c:rich>
              </c:tx>
              <c:dLblPos val="bestFit"/>
              <c:showCatName val="1"/>
            </c:dLbl>
            <c:spPr>
              <a:noFill/>
              <a:ln w="25400">
                <a:noFill/>
              </a:ln>
            </c:spPr>
            <c:txPr>
              <a:bodyPr anchor="ctr" anchorCtr="0"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</c:dLbls>
          <c:cat>
            <c:strRef>
              <c:f>[1]Sheet1!$F$2:$I$2</c:f>
              <c:strCache>
                <c:ptCount val="4"/>
                <c:pt idx="0">
                  <c:v> Diatoms</c:v>
                </c:pt>
                <c:pt idx="1">
                  <c:v>Dino</c:v>
                </c:pt>
                <c:pt idx="2">
                  <c:v> Other algae</c:v>
                </c:pt>
                <c:pt idx="3">
                  <c:v> Noctiluca miliaris</c:v>
                </c:pt>
              </c:strCache>
            </c:strRef>
          </c:cat>
          <c:val>
            <c:numRef>
              <c:f>[1]Sheet1!$F$26:$I$26</c:f>
              <c:numCache>
                <c:formatCode>General</c:formatCode>
                <c:ptCount val="4"/>
                <c:pt idx="0">
                  <c:v>12.380952380952381</c:v>
                </c:pt>
                <c:pt idx="1">
                  <c:v>1.9047619047619182</c:v>
                </c:pt>
                <c:pt idx="2">
                  <c:v>0</c:v>
                </c:pt>
                <c:pt idx="3">
                  <c:v>85.714285714285722</c:v>
                </c:pt>
              </c:numCache>
            </c:numRef>
          </c:val>
        </c:ser>
        <c:dLbls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3175">
      <a:noFill/>
      <a:prstDash val="solid"/>
    </a:ln>
  </c:spPr>
  <c:txPr>
    <a:bodyPr/>
    <a:lstStyle/>
    <a:p>
      <a:pPr>
        <a:defRPr sz="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0.50098</cdr:x>
      <cdr:y>0.56353</cdr:y>
    </cdr:from>
    <cdr:to>
      <cdr:x>0.51498</cdr:x>
      <cdr:y>0.58365</cdr:y>
    </cdr:to>
    <cdr:sp macro="" textlink="">
      <cdr:nvSpPr>
        <cdr:cNvPr id="102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61098" y="1785217"/>
          <a:ext cx="74245" cy="636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strike="noStrike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CB947E-22BD-40D5-940F-48B273908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8F304-6414-4360-91A2-7C4585C9AB3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AF8620-EFFF-42A0-B00D-694B5C04627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10902-CFF7-4606-A899-489822A06886}" type="slidenum">
              <a:rPr lang="en-US" sz="1200">
                <a:solidFill>
                  <a:srgbClr val="000000"/>
                </a:solidFill>
              </a:rPr>
              <a:pPr algn="r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7EB52A7F-59D3-4328-A24A-39DD768E08BE}" type="slidenum">
              <a:rPr lang="en-US" sz="1200">
                <a:latin typeface="Arial" pitchFamily="34" charset="0"/>
              </a:rPr>
              <a:pPr algn="r"/>
              <a:t>24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53C943-63A1-4F66-B470-0CC1549891DF}" type="slidenum">
              <a:rPr lang="en-US" smtClean="0">
                <a:latin typeface="Arial" pitchFamily="34" charset="0"/>
              </a:rPr>
              <a:pPr>
                <a:defRPr/>
              </a:pPr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4AEBB-ACFB-43E9-AA08-3A2106DC1321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4FF241-BD09-4C59-A76D-A792BD2B9772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A30B5-DA4E-4FDC-AB6D-3E7D35C36F0D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4988"/>
            <a:ext cx="5026025" cy="41132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7B28E4-5F7E-43E0-9E9C-85B7D011F890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1FE943-2F52-4832-B8F5-569F409E370D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A5232-5E1B-41D4-A6EA-529604BB82F4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6A664-9648-4880-9757-44826A8BD2E4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9DFB-58EF-46C7-B08D-0D2CAC8EF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DD41-1708-43BC-B217-AF9B714F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BFBFA-B260-46B1-906A-8FCC95983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CEC58-E901-4AF6-AABC-8A0C0A3D6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" y="1447800"/>
            <a:ext cx="4371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447800"/>
            <a:ext cx="4371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5253-F9CE-4EB1-B9D6-E2DDCD293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5138" y="95250"/>
            <a:ext cx="2271712" cy="5467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5250"/>
            <a:ext cx="6662738" cy="5467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85C1-09B8-48C6-8F0A-FD654CB2F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A402-96B8-4619-A16E-31A1AB561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3F49-00EC-4277-ABC9-7CC5C23B7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850C-8227-4E68-A12F-AC38BCF68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F9DA-15F5-4779-8356-FB3E8388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13713-ECD8-4ECB-9725-249480720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8F1FF-6F52-4907-90F3-E83711539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26BB60C-2F3F-4705-BA09-1EF224BA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5250"/>
            <a:ext cx="9086850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447800"/>
            <a:ext cx="88963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Bookman Old Style" pitchFamily="18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Bookman Old Style" pitchFamily="18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Bookman Old Style" pitchFamily="18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Bookman Old Style" pitchFamily="18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Bookman Old Style" pitchFamily="18" charset="0"/>
          <a:ea typeface="MS PGothic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Bookman Old Style" pitchFamily="18" charset="0"/>
          <a:ea typeface="MS PGothic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Bookman Old Style" pitchFamily="18" charset="0"/>
          <a:ea typeface="MS PGothic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Bookman Old Style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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/>
        <a:buChar char="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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/>
        <a:buChar char="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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-112" charset="2"/>
        <a:buChar char="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-112" charset="2"/>
        <a:buChar char="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-112" charset="2"/>
        <a:buChar char="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-112" charset="2"/>
        <a:buChar char="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31"/>
          <p:cNvSpPr txBox="1">
            <a:spLocks noChangeArrowheads="1"/>
          </p:cNvSpPr>
          <p:nvPr/>
        </p:nvSpPr>
        <p:spPr bwMode="auto">
          <a:xfrm>
            <a:off x="0" y="381000"/>
            <a:ext cx="899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SHRINKING SNOWCAPS &amp; RISING TIDES:  RESPONSE OF THE ARABIAN SEA ECOSYSTEM TO RECENT CLIMATE CHANGE</a:t>
            </a:r>
          </a:p>
        </p:txBody>
      </p:sp>
      <p:pic>
        <p:nvPicPr>
          <p:cNvPr id="4099" name="Picture 1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5638800"/>
            <a:ext cx="5562600" cy="1219200"/>
            <a:chOff x="1752600" y="5381625"/>
            <a:chExt cx="5684838" cy="1476375"/>
          </a:xfrm>
        </p:grpSpPr>
        <p:pic>
          <p:nvPicPr>
            <p:cNvPr id="4104" name="Picture 6" descr="isro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9800" y="5381625"/>
              <a:ext cx="1417638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5" descr="csir-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52600" y="5410200"/>
              <a:ext cx="14668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7" descr="khorana_iusstf_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6600" y="5410200"/>
              <a:ext cx="2667000" cy="116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2514600" y="5029200"/>
            <a:ext cx="442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NASA Grant No - NNX07AK82G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905000" y="2590800"/>
            <a:ext cx="579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Richard Barber                             Nicholas School of Environment                      Duke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304800"/>
            <a:ext cx="8077200" cy="5562600"/>
            <a:chOff x="685800" y="304800"/>
            <a:chExt cx="8077200" cy="6019801"/>
          </a:xfrm>
        </p:grpSpPr>
        <p:sp>
          <p:nvSpPr>
            <p:cNvPr id="12294" name="Text Box 13"/>
            <p:cNvSpPr txBox="1">
              <a:spLocks noChangeArrowheads="1"/>
            </p:cNvSpPr>
            <p:nvPr/>
          </p:nvSpPr>
          <p:spPr bwMode="auto">
            <a:xfrm>
              <a:off x="685800" y="304800"/>
              <a:ext cx="8077200" cy="128848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WIND SPEED TRENDS (1980-2007) NCEP/NCAR</a:t>
              </a:r>
            </a:p>
          </p:txBody>
        </p:sp>
        <p:pic>
          <p:nvPicPr>
            <p:cNvPr id="12295" name="Picture 5" descr="wspeed_nc19802007_trend_ma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447801"/>
              <a:ext cx="42767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152400"/>
            <a:ext cx="8948738" cy="6705600"/>
            <a:chOff x="0" y="96"/>
            <a:chExt cx="5637" cy="4224"/>
          </a:xfrm>
        </p:grpSpPr>
        <p:pic>
          <p:nvPicPr>
            <p:cNvPr id="12292" name="Picture 5" descr="trend_am_as_sresa1b_va85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96"/>
              <a:ext cx="5616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3" name="TextBox 4"/>
            <p:cNvSpPr txBox="1">
              <a:spLocks noChangeArrowheads="1"/>
            </p:cNvSpPr>
            <p:nvPr/>
          </p:nvSpPr>
          <p:spPr bwMode="auto">
            <a:xfrm>
              <a:off x="96" y="3802"/>
              <a:ext cx="55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b="1">
                  <a:latin typeface="Calibri" pitchFamily="34" charset="0"/>
                </a:rPr>
                <a:t>Coupled Model Intercomparison project (CMIP3)-mean 21</a:t>
              </a:r>
              <a:r>
                <a:rPr lang="en-US" b="1" baseline="30000">
                  <a:latin typeface="Calibri" pitchFamily="34" charset="0"/>
                </a:rPr>
                <a:t>st</a:t>
              </a:r>
              <a:r>
                <a:rPr lang="en-US" b="1">
                  <a:latin typeface="Calibri" pitchFamily="34" charset="0"/>
                </a:rPr>
                <a:t> Century trends in Annual Mean Meridional Wind in the Indo-Pacific Region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ext Box 2"/>
          <p:cNvSpPr txBox="1">
            <a:spLocks noChangeArrowheads="1"/>
          </p:cNvSpPr>
          <p:nvPr/>
        </p:nvSpPr>
        <p:spPr bwMode="auto">
          <a:xfrm>
            <a:off x="152400" y="502920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Chlorophyll fields during the peak southwest monsoon seasons of 1997, 2001 and 2006 showing continued increase in phytoplankton biomass due to intensification of winds and coastal upwelling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1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106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Schematic showing snow cover extent and wind direction superimposed on an ocean color chlorophyll image for the northeast monsoon season (Nov-Feb). </a:t>
            </a:r>
          </a:p>
        </p:txBody>
      </p:sp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1600200" y="457200"/>
            <a:ext cx="5943600" cy="5424488"/>
            <a:chOff x="1028" y="345"/>
            <a:chExt cx="3744" cy="3417"/>
          </a:xfrm>
        </p:grpSpPr>
        <p:pic>
          <p:nvPicPr>
            <p:cNvPr id="14341" name="Picture 5" descr="C:\Open\S2003_Jan_Chloro_board_pres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" y="393"/>
              <a:ext cx="3456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>
              <a:off x="2880" y="441"/>
              <a:ext cx="192" cy="144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3" name="Group 7"/>
            <p:cNvGrpSpPr>
              <a:grpSpLocks/>
            </p:cNvGrpSpPr>
            <p:nvPr/>
          </p:nvGrpSpPr>
          <p:grpSpPr bwMode="auto">
            <a:xfrm>
              <a:off x="2592" y="345"/>
              <a:ext cx="432" cy="384"/>
              <a:chOff x="2784" y="528"/>
              <a:chExt cx="432" cy="384"/>
            </a:xfrm>
          </p:grpSpPr>
          <p:sp>
            <p:nvSpPr>
              <p:cNvPr id="14520" name="AutoShape 8"/>
              <p:cNvSpPr>
                <a:spLocks noChangeArrowheads="1"/>
              </p:cNvSpPr>
              <p:nvPr/>
            </p:nvSpPr>
            <p:spPr bwMode="auto">
              <a:xfrm>
                <a:off x="2928" y="62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21" name="AutoShape 9"/>
              <p:cNvSpPr>
                <a:spLocks noChangeArrowheads="1"/>
              </p:cNvSpPr>
              <p:nvPr/>
            </p:nvSpPr>
            <p:spPr bwMode="auto">
              <a:xfrm>
                <a:off x="3024" y="720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22" name="AutoShape 10"/>
              <p:cNvSpPr>
                <a:spLocks noChangeArrowheads="1"/>
              </p:cNvSpPr>
              <p:nvPr/>
            </p:nvSpPr>
            <p:spPr bwMode="auto">
              <a:xfrm>
                <a:off x="2784" y="528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23" name="AutoShape 11"/>
              <p:cNvSpPr>
                <a:spLocks noChangeArrowheads="1"/>
              </p:cNvSpPr>
              <p:nvPr/>
            </p:nvSpPr>
            <p:spPr bwMode="auto">
              <a:xfrm>
                <a:off x="2784" y="768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4" name="Group 12"/>
            <p:cNvGrpSpPr>
              <a:grpSpLocks/>
            </p:cNvGrpSpPr>
            <p:nvPr/>
          </p:nvGrpSpPr>
          <p:grpSpPr bwMode="auto">
            <a:xfrm>
              <a:off x="2688" y="537"/>
              <a:ext cx="528" cy="288"/>
              <a:chOff x="2880" y="720"/>
              <a:chExt cx="528" cy="288"/>
            </a:xfrm>
          </p:grpSpPr>
          <p:sp>
            <p:nvSpPr>
              <p:cNvPr id="14517" name="AutoShape 13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8" name="AutoShape 14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9" name="AutoShape 15"/>
              <p:cNvSpPr>
                <a:spLocks noChangeArrowheads="1"/>
              </p:cNvSpPr>
              <p:nvPr/>
            </p:nvSpPr>
            <p:spPr bwMode="auto">
              <a:xfrm>
                <a:off x="324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5" name="Group 16"/>
            <p:cNvGrpSpPr>
              <a:grpSpLocks/>
            </p:cNvGrpSpPr>
            <p:nvPr/>
          </p:nvGrpSpPr>
          <p:grpSpPr bwMode="auto">
            <a:xfrm>
              <a:off x="3024" y="633"/>
              <a:ext cx="432" cy="192"/>
              <a:chOff x="3216" y="816"/>
              <a:chExt cx="432" cy="192"/>
            </a:xfrm>
          </p:grpSpPr>
          <p:sp>
            <p:nvSpPr>
              <p:cNvPr id="14514" name="AutoShape 17"/>
              <p:cNvSpPr>
                <a:spLocks noChangeArrowheads="1"/>
              </p:cNvSpPr>
              <p:nvPr/>
            </p:nvSpPr>
            <p:spPr bwMode="auto">
              <a:xfrm>
                <a:off x="3216" y="81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5" name="AutoShape 18"/>
              <p:cNvSpPr>
                <a:spLocks noChangeArrowheads="1"/>
              </p:cNvSpPr>
              <p:nvPr/>
            </p:nvSpPr>
            <p:spPr bwMode="auto">
              <a:xfrm>
                <a:off x="3360" y="81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6" name="AutoShape 19"/>
              <p:cNvSpPr>
                <a:spLocks noChangeArrowheads="1"/>
              </p:cNvSpPr>
              <p:nvPr/>
            </p:nvSpPr>
            <p:spPr bwMode="auto">
              <a:xfrm>
                <a:off x="3488" y="864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6" name="AutoShape 20"/>
            <p:cNvSpPr>
              <a:spLocks noChangeArrowheads="1"/>
            </p:cNvSpPr>
            <p:nvPr/>
          </p:nvSpPr>
          <p:spPr bwMode="auto">
            <a:xfrm>
              <a:off x="3728" y="777"/>
              <a:ext cx="160" cy="144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7" name="Group 21"/>
            <p:cNvGrpSpPr>
              <a:grpSpLocks/>
            </p:cNvGrpSpPr>
            <p:nvPr/>
          </p:nvGrpSpPr>
          <p:grpSpPr bwMode="auto">
            <a:xfrm>
              <a:off x="2640" y="441"/>
              <a:ext cx="1200" cy="432"/>
              <a:chOff x="2832" y="624"/>
              <a:chExt cx="1200" cy="432"/>
            </a:xfrm>
          </p:grpSpPr>
          <p:sp>
            <p:nvSpPr>
              <p:cNvPr id="14511" name="AutoShape 22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2" name="AutoShape 23"/>
              <p:cNvSpPr>
                <a:spLocks noChangeArrowheads="1"/>
              </p:cNvSpPr>
              <p:nvPr/>
            </p:nvSpPr>
            <p:spPr bwMode="auto">
              <a:xfrm>
                <a:off x="2832" y="624"/>
                <a:ext cx="240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3" name="AutoShape 24"/>
              <p:cNvSpPr>
                <a:spLocks noChangeArrowheads="1"/>
              </p:cNvSpPr>
              <p:nvPr/>
            </p:nvSpPr>
            <p:spPr bwMode="auto">
              <a:xfrm>
                <a:off x="2880" y="720"/>
                <a:ext cx="288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8" name="AutoShape 25"/>
            <p:cNvSpPr>
              <a:spLocks noChangeArrowheads="1"/>
            </p:cNvSpPr>
            <p:nvPr/>
          </p:nvSpPr>
          <p:spPr bwMode="auto">
            <a:xfrm>
              <a:off x="2592" y="681"/>
              <a:ext cx="240" cy="192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9" name="Group 26"/>
            <p:cNvGrpSpPr>
              <a:grpSpLocks/>
            </p:cNvGrpSpPr>
            <p:nvPr/>
          </p:nvGrpSpPr>
          <p:grpSpPr bwMode="auto">
            <a:xfrm>
              <a:off x="2496" y="489"/>
              <a:ext cx="960" cy="384"/>
              <a:chOff x="2688" y="672"/>
              <a:chExt cx="960" cy="384"/>
            </a:xfrm>
          </p:grpSpPr>
          <p:sp>
            <p:nvSpPr>
              <p:cNvPr id="14507" name="AutoShape 27"/>
              <p:cNvSpPr>
                <a:spLocks noChangeArrowheads="1"/>
              </p:cNvSpPr>
              <p:nvPr/>
            </p:nvSpPr>
            <p:spPr bwMode="auto">
              <a:xfrm>
                <a:off x="348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8" name="AutoShape 28"/>
              <p:cNvSpPr>
                <a:spLocks noChangeArrowheads="1"/>
              </p:cNvSpPr>
              <p:nvPr/>
            </p:nvSpPr>
            <p:spPr bwMode="auto">
              <a:xfrm>
                <a:off x="2688" y="768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9" name="AutoShape 29"/>
              <p:cNvSpPr>
                <a:spLocks noChangeArrowheads="1"/>
              </p:cNvSpPr>
              <p:nvPr/>
            </p:nvSpPr>
            <p:spPr bwMode="auto">
              <a:xfrm>
                <a:off x="3216" y="864"/>
                <a:ext cx="240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0" name="AutoShape 30"/>
              <p:cNvSpPr>
                <a:spLocks noChangeArrowheads="1"/>
              </p:cNvSpPr>
              <p:nvPr/>
            </p:nvSpPr>
            <p:spPr bwMode="auto">
              <a:xfrm>
                <a:off x="2976" y="672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0" name="Group 31"/>
            <p:cNvGrpSpPr>
              <a:grpSpLocks/>
            </p:cNvGrpSpPr>
            <p:nvPr/>
          </p:nvGrpSpPr>
          <p:grpSpPr bwMode="auto">
            <a:xfrm>
              <a:off x="2640" y="441"/>
              <a:ext cx="624" cy="384"/>
              <a:chOff x="2832" y="624"/>
              <a:chExt cx="624" cy="384"/>
            </a:xfrm>
          </p:grpSpPr>
          <p:sp>
            <p:nvSpPr>
              <p:cNvPr id="14504" name="AutoShape 32"/>
              <p:cNvSpPr>
                <a:spLocks noChangeArrowheads="1"/>
              </p:cNvSpPr>
              <p:nvPr/>
            </p:nvSpPr>
            <p:spPr bwMode="auto">
              <a:xfrm>
                <a:off x="3264" y="62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5" name="AutoShape 33"/>
              <p:cNvSpPr>
                <a:spLocks noChangeArrowheads="1"/>
              </p:cNvSpPr>
              <p:nvPr/>
            </p:nvSpPr>
            <p:spPr bwMode="auto">
              <a:xfrm>
                <a:off x="3072" y="816"/>
                <a:ext cx="288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6" name="AutoShape 34"/>
              <p:cNvSpPr>
                <a:spLocks noChangeArrowheads="1"/>
              </p:cNvSpPr>
              <p:nvPr/>
            </p:nvSpPr>
            <p:spPr bwMode="auto">
              <a:xfrm>
                <a:off x="2832" y="816"/>
                <a:ext cx="288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1" name="AutoShape 35"/>
            <p:cNvSpPr>
              <a:spLocks noChangeArrowheads="1"/>
            </p:cNvSpPr>
            <p:nvPr/>
          </p:nvSpPr>
          <p:spPr bwMode="auto">
            <a:xfrm>
              <a:off x="3888" y="969"/>
              <a:ext cx="240" cy="192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2" name="Group 36"/>
            <p:cNvGrpSpPr>
              <a:grpSpLocks/>
            </p:cNvGrpSpPr>
            <p:nvPr/>
          </p:nvGrpSpPr>
          <p:grpSpPr bwMode="auto">
            <a:xfrm>
              <a:off x="3168" y="585"/>
              <a:ext cx="1392" cy="672"/>
              <a:chOff x="3120" y="720"/>
              <a:chExt cx="1392" cy="672"/>
            </a:xfrm>
          </p:grpSpPr>
          <p:grpSp>
            <p:nvGrpSpPr>
              <p:cNvPr id="14471" name="Group 37"/>
              <p:cNvGrpSpPr>
                <a:grpSpLocks/>
              </p:cNvGrpSpPr>
              <p:nvPr/>
            </p:nvGrpSpPr>
            <p:grpSpPr bwMode="auto">
              <a:xfrm>
                <a:off x="3120" y="720"/>
                <a:ext cx="1248" cy="576"/>
                <a:chOff x="3120" y="720"/>
                <a:chExt cx="1248" cy="576"/>
              </a:xfrm>
            </p:grpSpPr>
            <p:grpSp>
              <p:nvGrpSpPr>
                <p:cNvPr id="14488" name="Group 38"/>
                <p:cNvGrpSpPr>
                  <a:grpSpLocks/>
                </p:cNvGrpSpPr>
                <p:nvPr/>
              </p:nvGrpSpPr>
              <p:grpSpPr bwMode="auto">
                <a:xfrm>
                  <a:off x="3120" y="720"/>
                  <a:ext cx="960" cy="336"/>
                  <a:chOff x="3120" y="720"/>
                  <a:chExt cx="960" cy="336"/>
                </a:xfrm>
              </p:grpSpPr>
              <p:sp>
                <p:nvSpPr>
                  <p:cNvPr id="14500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01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02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03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89" name="AutoShape 43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44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0" name="AutoShape 44"/>
                <p:cNvSpPr>
                  <a:spLocks noChangeArrowheads="1"/>
                </p:cNvSpPr>
                <p:nvPr/>
              </p:nvSpPr>
              <p:spPr bwMode="auto">
                <a:xfrm>
                  <a:off x="4176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1" name="AutoShape 45"/>
                <p:cNvSpPr>
                  <a:spLocks noChangeArrowheads="1"/>
                </p:cNvSpPr>
                <p:nvPr/>
              </p:nvSpPr>
              <p:spPr bwMode="auto">
                <a:xfrm>
                  <a:off x="4032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492" name="Group 46"/>
                <p:cNvGrpSpPr>
                  <a:grpSpLocks/>
                </p:cNvGrpSpPr>
                <p:nvPr/>
              </p:nvGrpSpPr>
              <p:grpSpPr bwMode="auto">
                <a:xfrm>
                  <a:off x="3360" y="720"/>
                  <a:ext cx="672" cy="576"/>
                  <a:chOff x="3360" y="720"/>
                  <a:chExt cx="672" cy="576"/>
                </a:xfrm>
              </p:grpSpPr>
              <p:sp>
                <p:nvSpPr>
                  <p:cNvPr id="14496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1152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97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008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98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99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720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93" name="AutoShape 51"/>
                <p:cNvSpPr>
                  <a:spLocks noChangeArrowheads="1"/>
                </p:cNvSpPr>
                <p:nvPr/>
              </p:nvSpPr>
              <p:spPr bwMode="auto">
                <a:xfrm>
                  <a:off x="4080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4" name="AutoShape 52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95" name="AutoShape 53"/>
                <p:cNvSpPr>
                  <a:spLocks noChangeArrowheads="1"/>
                </p:cNvSpPr>
                <p:nvPr/>
              </p:nvSpPr>
              <p:spPr bwMode="auto">
                <a:xfrm>
                  <a:off x="3984" y="1056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72" name="Group 54"/>
              <p:cNvGrpSpPr>
                <a:grpSpLocks/>
              </p:cNvGrpSpPr>
              <p:nvPr/>
            </p:nvGrpSpPr>
            <p:grpSpPr bwMode="auto">
              <a:xfrm>
                <a:off x="3648" y="720"/>
                <a:ext cx="768" cy="576"/>
                <a:chOff x="3648" y="720"/>
                <a:chExt cx="768" cy="576"/>
              </a:xfrm>
            </p:grpSpPr>
            <p:sp>
              <p:nvSpPr>
                <p:cNvPr id="14484" name="AutoShape 55"/>
                <p:cNvSpPr>
                  <a:spLocks noChangeArrowheads="1"/>
                </p:cNvSpPr>
                <p:nvPr/>
              </p:nvSpPr>
              <p:spPr bwMode="auto">
                <a:xfrm>
                  <a:off x="4224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5" name="AutoShape 56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6" name="AutoShape 57"/>
                <p:cNvSpPr>
                  <a:spLocks noChangeArrowheads="1"/>
                </p:cNvSpPr>
                <p:nvPr/>
              </p:nvSpPr>
              <p:spPr bwMode="auto">
                <a:xfrm>
                  <a:off x="4080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7" name="AutoShape 58"/>
                <p:cNvSpPr>
                  <a:spLocks noChangeArrowheads="1"/>
                </p:cNvSpPr>
                <p:nvPr/>
              </p:nvSpPr>
              <p:spPr bwMode="auto">
                <a:xfrm>
                  <a:off x="3984" y="72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73" name="Group 59"/>
              <p:cNvGrpSpPr>
                <a:grpSpLocks/>
              </p:cNvGrpSpPr>
              <p:nvPr/>
            </p:nvGrpSpPr>
            <p:grpSpPr bwMode="auto">
              <a:xfrm>
                <a:off x="3840" y="864"/>
                <a:ext cx="576" cy="480"/>
                <a:chOff x="3840" y="864"/>
                <a:chExt cx="576" cy="480"/>
              </a:xfrm>
            </p:grpSpPr>
            <p:sp>
              <p:nvSpPr>
                <p:cNvPr id="14480" name="AutoShape 60"/>
                <p:cNvSpPr>
                  <a:spLocks noChangeArrowheads="1"/>
                </p:cNvSpPr>
                <p:nvPr/>
              </p:nvSpPr>
              <p:spPr bwMode="auto">
                <a:xfrm>
                  <a:off x="3888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1" name="AutoShape 61"/>
                <p:cNvSpPr>
                  <a:spLocks noChangeArrowheads="1"/>
                </p:cNvSpPr>
                <p:nvPr/>
              </p:nvSpPr>
              <p:spPr bwMode="auto">
                <a:xfrm>
                  <a:off x="4224" y="120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2" name="AutoShape 62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83" name="AutoShape 63"/>
                <p:cNvSpPr>
                  <a:spLocks noChangeArrowheads="1"/>
                </p:cNvSpPr>
                <p:nvPr/>
              </p:nvSpPr>
              <p:spPr bwMode="auto">
                <a:xfrm>
                  <a:off x="4176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74" name="Group 64"/>
              <p:cNvGrpSpPr>
                <a:grpSpLocks/>
              </p:cNvGrpSpPr>
              <p:nvPr/>
            </p:nvGrpSpPr>
            <p:grpSpPr bwMode="auto">
              <a:xfrm>
                <a:off x="3888" y="1056"/>
                <a:ext cx="624" cy="336"/>
                <a:chOff x="3888" y="1056"/>
                <a:chExt cx="624" cy="336"/>
              </a:xfrm>
            </p:grpSpPr>
            <p:sp>
              <p:nvSpPr>
                <p:cNvPr id="14475" name="AutoShape 65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76" name="AutoShape 66"/>
                <p:cNvSpPr>
                  <a:spLocks noChangeArrowheads="1"/>
                </p:cNvSpPr>
                <p:nvPr/>
              </p:nvSpPr>
              <p:spPr bwMode="auto">
                <a:xfrm>
                  <a:off x="3888" y="1056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77" name="AutoShape 67"/>
                <p:cNvSpPr>
                  <a:spLocks noChangeArrowheads="1"/>
                </p:cNvSpPr>
                <p:nvPr/>
              </p:nvSpPr>
              <p:spPr bwMode="auto">
                <a:xfrm>
                  <a:off x="4320" y="124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78" name="AutoShape 68"/>
                <p:cNvSpPr>
                  <a:spLocks noChangeArrowheads="1"/>
                </p:cNvSpPr>
                <p:nvPr/>
              </p:nvSpPr>
              <p:spPr bwMode="auto">
                <a:xfrm>
                  <a:off x="3984" y="1152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79" name="AutoShape 69"/>
                <p:cNvSpPr>
                  <a:spLocks noChangeArrowheads="1"/>
                </p:cNvSpPr>
                <p:nvPr/>
              </p:nvSpPr>
              <p:spPr bwMode="auto">
                <a:xfrm>
                  <a:off x="4272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353" name="AutoShape 70"/>
            <p:cNvSpPr>
              <a:spLocks noChangeArrowheads="1"/>
            </p:cNvSpPr>
            <p:nvPr/>
          </p:nvSpPr>
          <p:spPr bwMode="auto">
            <a:xfrm>
              <a:off x="3888" y="1065"/>
              <a:ext cx="240" cy="192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4" name="Group 71"/>
            <p:cNvGrpSpPr>
              <a:grpSpLocks/>
            </p:cNvGrpSpPr>
            <p:nvPr/>
          </p:nvGrpSpPr>
          <p:grpSpPr bwMode="auto">
            <a:xfrm>
              <a:off x="2448" y="441"/>
              <a:ext cx="1440" cy="720"/>
              <a:chOff x="2640" y="624"/>
              <a:chExt cx="1440" cy="720"/>
            </a:xfrm>
          </p:grpSpPr>
          <p:sp>
            <p:nvSpPr>
              <p:cNvPr id="14465" name="AutoShape 72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6" name="AutoShape 73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7" name="AutoShape 74"/>
              <p:cNvSpPr>
                <a:spLocks noChangeArrowheads="1"/>
              </p:cNvSpPr>
              <p:nvPr/>
            </p:nvSpPr>
            <p:spPr bwMode="auto">
              <a:xfrm>
                <a:off x="3344" y="864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8" name="AutoShape 75"/>
              <p:cNvSpPr>
                <a:spLocks noChangeArrowheads="1"/>
              </p:cNvSpPr>
              <p:nvPr/>
            </p:nvSpPr>
            <p:spPr bwMode="auto">
              <a:xfrm>
                <a:off x="2640" y="624"/>
                <a:ext cx="240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9" name="AutoShape 76"/>
              <p:cNvSpPr>
                <a:spLocks noChangeArrowheads="1"/>
              </p:cNvSpPr>
              <p:nvPr/>
            </p:nvSpPr>
            <p:spPr bwMode="auto">
              <a:xfrm>
                <a:off x="3888" y="1200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70" name="AutoShape 77"/>
              <p:cNvSpPr>
                <a:spLocks noChangeArrowheads="1"/>
              </p:cNvSpPr>
              <p:nvPr/>
            </p:nvSpPr>
            <p:spPr bwMode="auto">
              <a:xfrm>
                <a:off x="3792" y="105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5" name="AutoShape 78"/>
            <p:cNvSpPr>
              <a:spLocks noChangeArrowheads="1"/>
            </p:cNvSpPr>
            <p:nvPr/>
          </p:nvSpPr>
          <p:spPr bwMode="auto">
            <a:xfrm>
              <a:off x="3552" y="729"/>
              <a:ext cx="192" cy="144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6" name="Group 79"/>
            <p:cNvGrpSpPr>
              <a:grpSpLocks/>
            </p:cNvGrpSpPr>
            <p:nvPr/>
          </p:nvGrpSpPr>
          <p:grpSpPr bwMode="auto">
            <a:xfrm>
              <a:off x="3408" y="537"/>
              <a:ext cx="864" cy="528"/>
              <a:chOff x="3552" y="864"/>
              <a:chExt cx="864" cy="528"/>
            </a:xfrm>
          </p:grpSpPr>
          <p:sp>
            <p:nvSpPr>
              <p:cNvPr id="14460" name="AutoShape 80"/>
              <p:cNvSpPr>
                <a:spLocks noChangeArrowheads="1"/>
              </p:cNvSpPr>
              <p:nvPr/>
            </p:nvSpPr>
            <p:spPr bwMode="auto">
              <a:xfrm>
                <a:off x="3552" y="960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1" name="AutoShape 81"/>
              <p:cNvSpPr>
                <a:spLocks noChangeArrowheads="1"/>
              </p:cNvSpPr>
              <p:nvPr/>
            </p:nvSpPr>
            <p:spPr bwMode="auto">
              <a:xfrm>
                <a:off x="3792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2" name="AutoShape 82"/>
              <p:cNvSpPr>
                <a:spLocks noChangeArrowheads="1"/>
              </p:cNvSpPr>
              <p:nvPr/>
            </p:nvSpPr>
            <p:spPr bwMode="auto">
              <a:xfrm>
                <a:off x="4224" y="1008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3" name="AutoShape 83"/>
              <p:cNvSpPr>
                <a:spLocks noChangeArrowheads="1"/>
              </p:cNvSpPr>
              <p:nvPr/>
            </p:nvSpPr>
            <p:spPr bwMode="auto">
              <a:xfrm>
                <a:off x="3984" y="1248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4" name="AutoShape 84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7" name="Group 85"/>
            <p:cNvGrpSpPr>
              <a:grpSpLocks/>
            </p:cNvGrpSpPr>
            <p:nvPr/>
          </p:nvGrpSpPr>
          <p:grpSpPr bwMode="auto">
            <a:xfrm>
              <a:off x="2448" y="2361"/>
              <a:ext cx="816" cy="1056"/>
              <a:chOff x="2832" y="1824"/>
              <a:chExt cx="816" cy="1056"/>
            </a:xfrm>
          </p:grpSpPr>
          <p:sp>
            <p:nvSpPr>
              <p:cNvPr id="14458" name="Oval 86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816" cy="1056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9" name="Text Box 87"/>
              <p:cNvSpPr txBox="1">
                <a:spLocks noChangeArrowheads="1"/>
              </p:cNvSpPr>
              <p:nvPr/>
            </p:nvSpPr>
            <p:spPr bwMode="auto">
              <a:xfrm>
                <a:off x="2928" y="2160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LOW</a:t>
                </a:r>
              </a:p>
            </p:txBody>
          </p:sp>
        </p:grpSp>
        <p:sp>
          <p:nvSpPr>
            <p:cNvPr id="14358" name="Line 88"/>
            <p:cNvSpPr>
              <a:spLocks noChangeShapeType="1"/>
            </p:cNvSpPr>
            <p:nvPr/>
          </p:nvSpPr>
          <p:spPr bwMode="auto">
            <a:xfrm flipH="1">
              <a:off x="2928" y="1977"/>
              <a:ext cx="192" cy="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89"/>
            <p:cNvSpPr>
              <a:spLocks noChangeShapeType="1"/>
            </p:cNvSpPr>
            <p:nvPr/>
          </p:nvSpPr>
          <p:spPr bwMode="auto">
            <a:xfrm flipH="1">
              <a:off x="3120" y="1161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90"/>
            <p:cNvSpPr>
              <a:spLocks noChangeShapeType="1"/>
            </p:cNvSpPr>
            <p:nvPr/>
          </p:nvSpPr>
          <p:spPr bwMode="auto">
            <a:xfrm flipH="1">
              <a:off x="2976" y="1401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91"/>
            <p:cNvSpPr>
              <a:spLocks noChangeShapeType="1"/>
            </p:cNvSpPr>
            <p:nvPr/>
          </p:nvSpPr>
          <p:spPr bwMode="auto">
            <a:xfrm flipH="1">
              <a:off x="3312" y="1257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92"/>
            <p:cNvSpPr>
              <a:spLocks noChangeShapeType="1"/>
            </p:cNvSpPr>
            <p:nvPr/>
          </p:nvSpPr>
          <p:spPr bwMode="auto">
            <a:xfrm flipH="1">
              <a:off x="2784" y="1065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93"/>
            <p:cNvSpPr>
              <a:spLocks noChangeShapeType="1"/>
            </p:cNvSpPr>
            <p:nvPr/>
          </p:nvSpPr>
          <p:spPr bwMode="auto">
            <a:xfrm flipH="1">
              <a:off x="3120" y="921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94"/>
            <p:cNvSpPr>
              <a:spLocks noChangeShapeType="1"/>
            </p:cNvSpPr>
            <p:nvPr/>
          </p:nvSpPr>
          <p:spPr bwMode="auto">
            <a:xfrm flipH="1">
              <a:off x="2784" y="1257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5" name="Group 95"/>
            <p:cNvGrpSpPr>
              <a:grpSpLocks/>
            </p:cNvGrpSpPr>
            <p:nvPr/>
          </p:nvGrpSpPr>
          <p:grpSpPr bwMode="auto">
            <a:xfrm>
              <a:off x="3792" y="681"/>
              <a:ext cx="768" cy="576"/>
              <a:chOff x="3648" y="720"/>
              <a:chExt cx="768" cy="576"/>
            </a:xfrm>
          </p:grpSpPr>
          <p:sp>
            <p:nvSpPr>
              <p:cNvPr id="14454" name="AutoShape 96"/>
              <p:cNvSpPr>
                <a:spLocks noChangeArrowheads="1"/>
              </p:cNvSpPr>
              <p:nvPr/>
            </p:nvSpPr>
            <p:spPr bwMode="auto">
              <a:xfrm>
                <a:off x="4224" y="1008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5" name="AutoShape 97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6" name="AutoShape 98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7" name="AutoShape 99"/>
              <p:cNvSpPr>
                <a:spLocks noChangeArrowheads="1"/>
              </p:cNvSpPr>
              <p:nvPr/>
            </p:nvSpPr>
            <p:spPr bwMode="auto">
              <a:xfrm>
                <a:off x="3984" y="720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6" name="Group 100"/>
            <p:cNvGrpSpPr>
              <a:grpSpLocks/>
            </p:cNvGrpSpPr>
            <p:nvPr/>
          </p:nvGrpSpPr>
          <p:grpSpPr bwMode="auto">
            <a:xfrm>
              <a:off x="2640" y="345"/>
              <a:ext cx="1392" cy="672"/>
              <a:chOff x="3120" y="720"/>
              <a:chExt cx="1392" cy="672"/>
            </a:xfrm>
          </p:grpSpPr>
          <p:grpSp>
            <p:nvGrpSpPr>
              <p:cNvPr id="14421" name="Group 101"/>
              <p:cNvGrpSpPr>
                <a:grpSpLocks/>
              </p:cNvGrpSpPr>
              <p:nvPr/>
            </p:nvGrpSpPr>
            <p:grpSpPr bwMode="auto">
              <a:xfrm>
                <a:off x="3120" y="720"/>
                <a:ext cx="1248" cy="576"/>
                <a:chOff x="3120" y="720"/>
                <a:chExt cx="1248" cy="576"/>
              </a:xfrm>
            </p:grpSpPr>
            <p:grpSp>
              <p:nvGrpSpPr>
                <p:cNvPr id="14438" name="Group 102"/>
                <p:cNvGrpSpPr>
                  <a:grpSpLocks/>
                </p:cNvGrpSpPr>
                <p:nvPr/>
              </p:nvGrpSpPr>
              <p:grpSpPr bwMode="auto">
                <a:xfrm>
                  <a:off x="3120" y="720"/>
                  <a:ext cx="960" cy="336"/>
                  <a:chOff x="3120" y="720"/>
                  <a:chExt cx="960" cy="336"/>
                </a:xfrm>
              </p:grpSpPr>
              <p:sp>
                <p:nvSpPr>
                  <p:cNvPr id="14450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1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2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3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39" name="AutoShape 107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44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0" name="AutoShape 108"/>
                <p:cNvSpPr>
                  <a:spLocks noChangeArrowheads="1"/>
                </p:cNvSpPr>
                <p:nvPr/>
              </p:nvSpPr>
              <p:spPr bwMode="auto">
                <a:xfrm>
                  <a:off x="4176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1" name="AutoShape 109"/>
                <p:cNvSpPr>
                  <a:spLocks noChangeArrowheads="1"/>
                </p:cNvSpPr>
                <p:nvPr/>
              </p:nvSpPr>
              <p:spPr bwMode="auto">
                <a:xfrm>
                  <a:off x="4032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442" name="Group 110"/>
                <p:cNvGrpSpPr>
                  <a:grpSpLocks/>
                </p:cNvGrpSpPr>
                <p:nvPr/>
              </p:nvGrpSpPr>
              <p:grpSpPr bwMode="auto">
                <a:xfrm>
                  <a:off x="3360" y="720"/>
                  <a:ext cx="672" cy="576"/>
                  <a:chOff x="3360" y="720"/>
                  <a:chExt cx="672" cy="576"/>
                </a:xfrm>
              </p:grpSpPr>
              <p:sp>
                <p:nvSpPr>
                  <p:cNvPr id="14446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1152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47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008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48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49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720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43" name="AutoShape 115"/>
                <p:cNvSpPr>
                  <a:spLocks noChangeArrowheads="1"/>
                </p:cNvSpPr>
                <p:nvPr/>
              </p:nvSpPr>
              <p:spPr bwMode="auto">
                <a:xfrm>
                  <a:off x="4080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4" name="AutoShape 116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5" name="AutoShape 117"/>
                <p:cNvSpPr>
                  <a:spLocks noChangeArrowheads="1"/>
                </p:cNvSpPr>
                <p:nvPr/>
              </p:nvSpPr>
              <p:spPr bwMode="auto">
                <a:xfrm>
                  <a:off x="3984" y="1056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22" name="Group 118"/>
              <p:cNvGrpSpPr>
                <a:grpSpLocks/>
              </p:cNvGrpSpPr>
              <p:nvPr/>
            </p:nvGrpSpPr>
            <p:grpSpPr bwMode="auto">
              <a:xfrm>
                <a:off x="3648" y="720"/>
                <a:ext cx="768" cy="576"/>
                <a:chOff x="3648" y="720"/>
                <a:chExt cx="768" cy="576"/>
              </a:xfrm>
            </p:grpSpPr>
            <p:sp>
              <p:nvSpPr>
                <p:cNvPr id="14434" name="AutoShape 119"/>
                <p:cNvSpPr>
                  <a:spLocks noChangeArrowheads="1"/>
                </p:cNvSpPr>
                <p:nvPr/>
              </p:nvSpPr>
              <p:spPr bwMode="auto">
                <a:xfrm>
                  <a:off x="4224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5" name="AutoShape 120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6" name="AutoShape 121"/>
                <p:cNvSpPr>
                  <a:spLocks noChangeArrowheads="1"/>
                </p:cNvSpPr>
                <p:nvPr/>
              </p:nvSpPr>
              <p:spPr bwMode="auto">
                <a:xfrm>
                  <a:off x="4080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7" name="AutoShape 122"/>
                <p:cNvSpPr>
                  <a:spLocks noChangeArrowheads="1"/>
                </p:cNvSpPr>
                <p:nvPr/>
              </p:nvSpPr>
              <p:spPr bwMode="auto">
                <a:xfrm>
                  <a:off x="3984" y="72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23" name="Group 123"/>
              <p:cNvGrpSpPr>
                <a:grpSpLocks/>
              </p:cNvGrpSpPr>
              <p:nvPr/>
            </p:nvGrpSpPr>
            <p:grpSpPr bwMode="auto">
              <a:xfrm>
                <a:off x="3840" y="864"/>
                <a:ext cx="576" cy="480"/>
                <a:chOff x="3840" y="864"/>
                <a:chExt cx="576" cy="480"/>
              </a:xfrm>
            </p:grpSpPr>
            <p:sp>
              <p:nvSpPr>
                <p:cNvPr id="14430" name="AutoShape 124"/>
                <p:cNvSpPr>
                  <a:spLocks noChangeArrowheads="1"/>
                </p:cNvSpPr>
                <p:nvPr/>
              </p:nvSpPr>
              <p:spPr bwMode="auto">
                <a:xfrm>
                  <a:off x="3888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1" name="AutoShape 125"/>
                <p:cNvSpPr>
                  <a:spLocks noChangeArrowheads="1"/>
                </p:cNvSpPr>
                <p:nvPr/>
              </p:nvSpPr>
              <p:spPr bwMode="auto">
                <a:xfrm>
                  <a:off x="4224" y="120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2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3" name="AutoShape 127"/>
                <p:cNvSpPr>
                  <a:spLocks noChangeArrowheads="1"/>
                </p:cNvSpPr>
                <p:nvPr/>
              </p:nvSpPr>
              <p:spPr bwMode="auto">
                <a:xfrm>
                  <a:off x="4176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24" name="Group 128"/>
              <p:cNvGrpSpPr>
                <a:grpSpLocks/>
              </p:cNvGrpSpPr>
              <p:nvPr/>
            </p:nvGrpSpPr>
            <p:grpSpPr bwMode="auto">
              <a:xfrm>
                <a:off x="3888" y="1056"/>
                <a:ext cx="624" cy="336"/>
                <a:chOff x="3888" y="1056"/>
                <a:chExt cx="624" cy="336"/>
              </a:xfrm>
            </p:grpSpPr>
            <p:sp>
              <p:nvSpPr>
                <p:cNvPr id="14425" name="AutoShape 129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6" name="AutoShape 130"/>
                <p:cNvSpPr>
                  <a:spLocks noChangeArrowheads="1"/>
                </p:cNvSpPr>
                <p:nvPr/>
              </p:nvSpPr>
              <p:spPr bwMode="auto">
                <a:xfrm>
                  <a:off x="3888" y="1056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7" name="AutoShape 131"/>
                <p:cNvSpPr>
                  <a:spLocks noChangeArrowheads="1"/>
                </p:cNvSpPr>
                <p:nvPr/>
              </p:nvSpPr>
              <p:spPr bwMode="auto">
                <a:xfrm>
                  <a:off x="4320" y="124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8" name="AutoShape 132"/>
                <p:cNvSpPr>
                  <a:spLocks noChangeArrowheads="1"/>
                </p:cNvSpPr>
                <p:nvPr/>
              </p:nvSpPr>
              <p:spPr bwMode="auto">
                <a:xfrm>
                  <a:off x="3984" y="1152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9" name="AutoShape 133"/>
                <p:cNvSpPr>
                  <a:spLocks noChangeArrowheads="1"/>
                </p:cNvSpPr>
                <p:nvPr/>
              </p:nvSpPr>
              <p:spPr bwMode="auto">
                <a:xfrm>
                  <a:off x="4272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67" name="Group 134"/>
            <p:cNvGrpSpPr>
              <a:grpSpLocks/>
            </p:cNvGrpSpPr>
            <p:nvPr/>
          </p:nvGrpSpPr>
          <p:grpSpPr bwMode="auto">
            <a:xfrm>
              <a:off x="1968" y="441"/>
              <a:ext cx="1392" cy="672"/>
              <a:chOff x="3120" y="720"/>
              <a:chExt cx="1392" cy="672"/>
            </a:xfrm>
          </p:grpSpPr>
          <p:grpSp>
            <p:nvGrpSpPr>
              <p:cNvPr id="14388" name="Group 135"/>
              <p:cNvGrpSpPr>
                <a:grpSpLocks/>
              </p:cNvGrpSpPr>
              <p:nvPr/>
            </p:nvGrpSpPr>
            <p:grpSpPr bwMode="auto">
              <a:xfrm>
                <a:off x="3120" y="720"/>
                <a:ext cx="1248" cy="576"/>
                <a:chOff x="3120" y="720"/>
                <a:chExt cx="1248" cy="576"/>
              </a:xfrm>
            </p:grpSpPr>
            <p:grpSp>
              <p:nvGrpSpPr>
                <p:cNvPr id="14405" name="Group 136"/>
                <p:cNvGrpSpPr>
                  <a:grpSpLocks/>
                </p:cNvGrpSpPr>
                <p:nvPr/>
              </p:nvGrpSpPr>
              <p:grpSpPr bwMode="auto">
                <a:xfrm>
                  <a:off x="3120" y="720"/>
                  <a:ext cx="960" cy="336"/>
                  <a:chOff x="3120" y="720"/>
                  <a:chExt cx="960" cy="336"/>
                </a:xfrm>
              </p:grpSpPr>
              <p:sp>
                <p:nvSpPr>
                  <p:cNvPr id="14417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8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9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20" name="AutoShape 14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06" name="AutoShape 141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44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7" name="AutoShape 142"/>
                <p:cNvSpPr>
                  <a:spLocks noChangeArrowheads="1"/>
                </p:cNvSpPr>
                <p:nvPr/>
              </p:nvSpPr>
              <p:spPr bwMode="auto">
                <a:xfrm>
                  <a:off x="4176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8" name="AutoShape 143"/>
                <p:cNvSpPr>
                  <a:spLocks noChangeArrowheads="1"/>
                </p:cNvSpPr>
                <p:nvPr/>
              </p:nvSpPr>
              <p:spPr bwMode="auto">
                <a:xfrm>
                  <a:off x="4032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409" name="Group 144"/>
                <p:cNvGrpSpPr>
                  <a:grpSpLocks/>
                </p:cNvGrpSpPr>
                <p:nvPr/>
              </p:nvGrpSpPr>
              <p:grpSpPr bwMode="auto">
                <a:xfrm>
                  <a:off x="3360" y="720"/>
                  <a:ext cx="672" cy="576"/>
                  <a:chOff x="3360" y="720"/>
                  <a:chExt cx="672" cy="576"/>
                </a:xfrm>
              </p:grpSpPr>
              <p:sp>
                <p:nvSpPr>
                  <p:cNvPr id="14413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1152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4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008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5" name="AutoShape 147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6" name="AutoShape 14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720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10" name="AutoShape 149"/>
                <p:cNvSpPr>
                  <a:spLocks noChangeArrowheads="1"/>
                </p:cNvSpPr>
                <p:nvPr/>
              </p:nvSpPr>
              <p:spPr bwMode="auto">
                <a:xfrm>
                  <a:off x="4080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1" name="AutoShape 150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2" name="AutoShape 151"/>
                <p:cNvSpPr>
                  <a:spLocks noChangeArrowheads="1"/>
                </p:cNvSpPr>
                <p:nvPr/>
              </p:nvSpPr>
              <p:spPr bwMode="auto">
                <a:xfrm>
                  <a:off x="3984" y="1056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89" name="Group 152"/>
              <p:cNvGrpSpPr>
                <a:grpSpLocks/>
              </p:cNvGrpSpPr>
              <p:nvPr/>
            </p:nvGrpSpPr>
            <p:grpSpPr bwMode="auto">
              <a:xfrm>
                <a:off x="3648" y="720"/>
                <a:ext cx="768" cy="576"/>
                <a:chOff x="3648" y="720"/>
                <a:chExt cx="768" cy="576"/>
              </a:xfrm>
            </p:grpSpPr>
            <p:sp>
              <p:nvSpPr>
                <p:cNvPr id="14401" name="AutoShape 153"/>
                <p:cNvSpPr>
                  <a:spLocks noChangeArrowheads="1"/>
                </p:cNvSpPr>
                <p:nvPr/>
              </p:nvSpPr>
              <p:spPr bwMode="auto">
                <a:xfrm>
                  <a:off x="4224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2" name="AutoShape 154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3" name="AutoShape 155"/>
                <p:cNvSpPr>
                  <a:spLocks noChangeArrowheads="1"/>
                </p:cNvSpPr>
                <p:nvPr/>
              </p:nvSpPr>
              <p:spPr bwMode="auto">
                <a:xfrm>
                  <a:off x="4080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4" name="AutoShape 156"/>
                <p:cNvSpPr>
                  <a:spLocks noChangeArrowheads="1"/>
                </p:cNvSpPr>
                <p:nvPr/>
              </p:nvSpPr>
              <p:spPr bwMode="auto">
                <a:xfrm>
                  <a:off x="3984" y="72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90" name="Group 157"/>
              <p:cNvGrpSpPr>
                <a:grpSpLocks/>
              </p:cNvGrpSpPr>
              <p:nvPr/>
            </p:nvGrpSpPr>
            <p:grpSpPr bwMode="auto">
              <a:xfrm>
                <a:off x="3840" y="864"/>
                <a:ext cx="576" cy="480"/>
                <a:chOff x="3840" y="864"/>
                <a:chExt cx="576" cy="480"/>
              </a:xfrm>
            </p:grpSpPr>
            <p:sp>
              <p:nvSpPr>
                <p:cNvPr id="14397" name="AutoShape 158"/>
                <p:cNvSpPr>
                  <a:spLocks noChangeArrowheads="1"/>
                </p:cNvSpPr>
                <p:nvPr/>
              </p:nvSpPr>
              <p:spPr bwMode="auto">
                <a:xfrm>
                  <a:off x="3888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8" name="AutoShape 159"/>
                <p:cNvSpPr>
                  <a:spLocks noChangeArrowheads="1"/>
                </p:cNvSpPr>
                <p:nvPr/>
              </p:nvSpPr>
              <p:spPr bwMode="auto">
                <a:xfrm>
                  <a:off x="4224" y="120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9" name="AutoShape 160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00" name="AutoShape 161"/>
                <p:cNvSpPr>
                  <a:spLocks noChangeArrowheads="1"/>
                </p:cNvSpPr>
                <p:nvPr/>
              </p:nvSpPr>
              <p:spPr bwMode="auto">
                <a:xfrm>
                  <a:off x="4176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91" name="Group 162"/>
              <p:cNvGrpSpPr>
                <a:grpSpLocks/>
              </p:cNvGrpSpPr>
              <p:nvPr/>
            </p:nvGrpSpPr>
            <p:grpSpPr bwMode="auto">
              <a:xfrm>
                <a:off x="3888" y="1056"/>
                <a:ext cx="624" cy="336"/>
                <a:chOff x="3888" y="1056"/>
                <a:chExt cx="624" cy="336"/>
              </a:xfrm>
            </p:grpSpPr>
            <p:sp>
              <p:nvSpPr>
                <p:cNvPr id="14392" name="AutoShape 163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3" name="AutoShape 164"/>
                <p:cNvSpPr>
                  <a:spLocks noChangeArrowheads="1"/>
                </p:cNvSpPr>
                <p:nvPr/>
              </p:nvSpPr>
              <p:spPr bwMode="auto">
                <a:xfrm>
                  <a:off x="3888" y="1056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4" name="AutoShape 165"/>
                <p:cNvSpPr>
                  <a:spLocks noChangeArrowheads="1"/>
                </p:cNvSpPr>
                <p:nvPr/>
              </p:nvSpPr>
              <p:spPr bwMode="auto">
                <a:xfrm>
                  <a:off x="4320" y="124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5" name="AutoShape 166"/>
                <p:cNvSpPr>
                  <a:spLocks noChangeArrowheads="1"/>
                </p:cNvSpPr>
                <p:nvPr/>
              </p:nvSpPr>
              <p:spPr bwMode="auto">
                <a:xfrm>
                  <a:off x="3984" y="1152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6" name="AutoShape 167"/>
                <p:cNvSpPr>
                  <a:spLocks noChangeArrowheads="1"/>
                </p:cNvSpPr>
                <p:nvPr/>
              </p:nvSpPr>
              <p:spPr bwMode="auto">
                <a:xfrm>
                  <a:off x="4272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68" name="Group 168"/>
            <p:cNvGrpSpPr>
              <a:grpSpLocks/>
            </p:cNvGrpSpPr>
            <p:nvPr/>
          </p:nvGrpSpPr>
          <p:grpSpPr bwMode="auto">
            <a:xfrm>
              <a:off x="2928" y="825"/>
              <a:ext cx="1104" cy="576"/>
              <a:chOff x="3072" y="1008"/>
              <a:chExt cx="1104" cy="576"/>
            </a:xfrm>
          </p:grpSpPr>
          <p:sp>
            <p:nvSpPr>
              <p:cNvPr id="14386" name="Oval 169"/>
              <p:cNvSpPr>
                <a:spLocks noChangeArrowheads="1"/>
              </p:cNvSpPr>
              <p:nvPr/>
            </p:nvSpPr>
            <p:spPr bwMode="auto">
              <a:xfrm>
                <a:off x="3072" y="1008"/>
                <a:ext cx="1104" cy="576"/>
              </a:xfrm>
              <a:prstGeom prst="ellipse">
                <a:avLst/>
              </a:prstGeom>
              <a:solidFill>
                <a:srgbClr val="3366FF">
                  <a:alpha val="50195"/>
                </a:srgbClr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" name="Text Box 170"/>
              <p:cNvSpPr txBox="1">
                <a:spLocks noChangeArrowheads="1"/>
              </p:cNvSpPr>
              <p:nvPr/>
            </p:nvSpPr>
            <p:spPr bwMode="auto">
              <a:xfrm>
                <a:off x="3312" y="1152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HIGH</a:t>
                </a:r>
              </a:p>
            </p:txBody>
          </p:sp>
        </p:grpSp>
        <p:sp>
          <p:nvSpPr>
            <p:cNvPr id="14369" name="Line 171"/>
            <p:cNvSpPr>
              <a:spLocks noChangeShapeType="1"/>
            </p:cNvSpPr>
            <p:nvPr/>
          </p:nvSpPr>
          <p:spPr bwMode="auto">
            <a:xfrm flipH="1">
              <a:off x="2976" y="1545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72"/>
            <p:cNvSpPr>
              <a:spLocks noChangeShapeType="1"/>
            </p:cNvSpPr>
            <p:nvPr/>
          </p:nvSpPr>
          <p:spPr bwMode="auto">
            <a:xfrm flipH="1">
              <a:off x="3072" y="777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173"/>
            <p:cNvSpPr>
              <a:spLocks noChangeShapeType="1"/>
            </p:cNvSpPr>
            <p:nvPr/>
          </p:nvSpPr>
          <p:spPr bwMode="auto">
            <a:xfrm flipH="1">
              <a:off x="3024" y="1113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174"/>
            <p:cNvSpPr>
              <a:spLocks noChangeShapeType="1"/>
            </p:cNvSpPr>
            <p:nvPr/>
          </p:nvSpPr>
          <p:spPr bwMode="auto">
            <a:xfrm flipH="1">
              <a:off x="3120" y="1641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175"/>
            <p:cNvSpPr>
              <a:spLocks noChangeShapeType="1"/>
            </p:cNvSpPr>
            <p:nvPr/>
          </p:nvSpPr>
          <p:spPr bwMode="auto">
            <a:xfrm flipH="1">
              <a:off x="2592" y="1641"/>
              <a:ext cx="240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176"/>
            <p:cNvSpPr>
              <a:spLocks noChangeShapeType="1"/>
            </p:cNvSpPr>
            <p:nvPr/>
          </p:nvSpPr>
          <p:spPr bwMode="auto">
            <a:xfrm flipH="1">
              <a:off x="2592" y="1881"/>
              <a:ext cx="240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177"/>
            <p:cNvSpPr>
              <a:spLocks noChangeShapeType="1"/>
            </p:cNvSpPr>
            <p:nvPr/>
          </p:nvSpPr>
          <p:spPr bwMode="auto">
            <a:xfrm flipH="1">
              <a:off x="2784" y="1833"/>
              <a:ext cx="240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76" name="Group 178"/>
            <p:cNvGrpSpPr>
              <a:grpSpLocks/>
            </p:cNvGrpSpPr>
            <p:nvPr/>
          </p:nvGrpSpPr>
          <p:grpSpPr bwMode="auto">
            <a:xfrm>
              <a:off x="1028" y="3417"/>
              <a:ext cx="3744" cy="345"/>
              <a:chOff x="1214" y="2880"/>
              <a:chExt cx="3682" cy="345"/>
            </a:xfrm>
          </p:grpSpPr>
          <p:pic>
            <p:nvPicPr>
              <p:cNvPr id="14377" name="Picture 179" descr="C:\Documents and Settings\Administrator\Desktop\chl_color_bar_no bkgr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6" y="2880"/>
                <a:ext cx="3408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378" name="Group 180"/>
              <p:cNvGrpSpPr>
                <a:grpSpLocks/>
              </p:cNvGrpSpPr>
              <p:nvPr/>
            </p:nvGrpSpPr>
            <p:grpSpPr bwMode="auto">
              <a:xfrm>
                <a:off x="1214" y="2994"/>
                <a:ext cx="3682" cy="231"/>
                <a:chOff x="1214" y="2994"/>
                <a:chExt cx="3682" cy="231"/>
              </a:xfrm>
            </p:grpSpPr>
            <p:sp>
              <p:nvSpPr>
                <p:cNvPr id="14379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1214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0.1</a:t>
                  </a:r>
                </a:p>
              </p:txBody>
            </p:sp>
            <p:sp>
              <p:nvSpPr>
                <p:cNvPr id="14380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2016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0.5</a:t>
                  </a:r>
                </a:p>
              </p:txBody>
            </p:sp>
            <p:sp>
              <p:nvSpPr>
                <p:cNvPr id="14381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2504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1.0</a:t>
                  </a:r>
                </a:p>
              </p:txBody>
            </p:sp>
            <p:sp>
              <p:nvSpPr>
                <p:cNvPr id="14382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2880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2.0</a:t>
                  </a:r>
                </a:p>
              </p:txBody>
            </p:sp>
            <p:sp>
              <p:nvSpPr>
                <p:cNvPr id="14383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3360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5.0</a:t>
                  </a:r>
                </a:p>
              </p:txBody>
            </p:sp>
            <p:sp>
              <p:nvSpPr>
                <p:cNvPr id="14384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3888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10.0</a:t>
                  </a:r>
                </a:p>
              </p:txBody>
            </p:sp>
            <p:sp>
              <p:nvSpPr>
                <p:cNvPr id="14385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4464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20.0</a:t>
                  </a:r>
                </a:p>
              </p:txBody>
            </p:sp>
          </p:grpSp>
        </p:grpSp>
      </p:grpSp>
      <p:sp>
        <p:nvSpPr>
          <p:cNvPr id="238781" name="Text Box 189"/>
          <p:cNvSpPr txBox="1">
            <a:spLocks noChangeArrowheads="1"/>
          </p:cNvSpPr>
          <p:nvPr/>
        </p:nvSpPr>
        <p:spPr bwMode="auto">
          <a:xfrm>
            <a:off x="2590800" y="7143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WINTER MONSOON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autoUpdateAnimBg="0"/>
      <p:bldP spid="23878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Text Box 2052"/>
          <p:cNvSpPr txBox="1">
            <a:spLocks noChangeArrowheads="1"/>
          </p:cNvSpPr>
          <p:nvPr/>
        </p:nvSpPr>
        <p:spPr bwMode="auto">
          <a:xfrm>
            <a:off x="76200" y="4800600"/>
            <a:ext cx="899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cs typeface="Times New Roman" pitchFamily="18" charset="0"/>
              </a:rPr>
              <a:t>Air-temperature and Relative humidity for the northern Arabian Sea (60°E-70°E, 14°N-25°N) indicating that winds coming off the Indian subcontinent are becoming warmer and humid.</a:t>
            </a:r>
            <a:r>
              <a:rPr lang="en-US" sz="2800">
                <a:cs typeface="Times New Roman" pitchFamily="18" charset="0"/>
              </a:rPr>
              <a:t> </a:t>
            </a:r>
          </a:p>
        </p:txBody>
      </p:sp>
      <p:pic>
        <p:nvPicPr>
          <p:cNvPr id="345095" name="Picture 2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3058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74638"/>
            <a:ext cx="7888288" cy="1884362"/>
            <a:chOff x="384" y="173"/>
            <a:chExt cx="4969" cy="1187"/>
          </a:xfrm>
        </p:grpSpPr>
        <p:pic>
          <p:nvPicPr>
            <p:cNvPr id="16397" name="Picture 3" descr="A200300120030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173"/>
              <a:ext cx="1623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4" descr="A200301720030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0" y="173"/>
              <a:ext cx="1623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5" descr="A20030092003016_cruisetrack_SK186_SIBER_tit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" y="173"/>
              <a:ext cx="1622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20713" y="2205038"/>
            <a:ext cx="7877175" cy="1889125"/>
            <a:chOff x="391" y="1389"/>
            <a:chExt cx="4962" cy="1190"/>
          </a:xfrm>
        </p:grpSpPr>
        <p:pic>
          <p:nvPicPr>
            <p:cNvPr id="16394" name="Picture 7" descr="A200302520030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1" y="1389"/>
              <a:ext cx="1623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8" descr="A200303320030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64" y="1392"/>
              <a:ext cx="1622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9" descr="A2003041200304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30" y="1389"/>
              <a:ext cx="1623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11188" y="4135438"/>
            <a:ext cx="7886700" cy="1884362"/>
            <a:chOff x="385" y="2605"/>
            <a:chExt cx="4968" cy="1187"/>
          </a:xfrm>
        </p:grpSpPr>
        <p:pic>
          <p:nvPicPr>
            <p:cNvPr id="16391" name="Picture 11" descr="A20030572003064_cruisetrack_FORV212_SIBER_titl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5" y="2605"/>
              <a:ext cx="1623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2" descr="A2003065200307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57" y="2605"/>
              <a:ext cx="1622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13" descr="A2003073200308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30" y="2605"/>
              <a:ext cx="1623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9966" name="Text Box 14"/>
          <p:cNvSpPr txBox="1">
            <a:spLocks noChangeArrowheads="1"/>
          </p:cNvSpPr>
          <p:nvPr/>
        </p:nvSpPr>
        <p:spPr bwMode="auto">
          <a:xfrm>
            <a:off x="0" y="600075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Arial" pitchFamily="34" charset="0"/>
              </a:rPr>
              <a:t>DESPITE WEAKENING CONVECTING MIXING, ARABIAN SEA IS WITNESSING UNPRECEDENTED BLOOMS OF PHYTOPLANKTON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186238" y="-66675"/>
            <a:ext cx="99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752600"/>
            <a:ext cx="50292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350963"/>
            <a:ext cx="3886200" cy="2230437"/>
            <a:chOff x="480" y="851"/>
            <a:chExt cx="2448" cy="1405"/>
          </a:xfrm>
        </p:grpSpPr>
        <p:pic>
          <p:nvPicPr>
            <p:cNvPr id="17417" name="Picture 6" descr="DSC006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851"/>
              <a:ext cx="1791" cy="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Line 7"/>
            <p:cNvSpPr>
              <a:spLocks noChangeShapeType="1"/>
            </p:cNvSpPr>
            <p:nvPr/>
          </p:nvSpPr>
          <p:spPr bwMode="auto">
            <a:xfrm flipH="1" flipV="1">
              <a:off x="1536" y="1152"/>
              <a:ext cx="1392" cy="3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95400" y="3203575"/>
            <a:ext cx="1828800" cy="2735263"/>
            <a:chOff x="816" y="2018"/>
            <a:chExt cx="1152" cy="1723"/>
          </a:xfrm>
        </p:grpSpPr>
        <p:pic>
          <p:nvPicPr>
            <p:cNvPr id="17415" name="Picture 9" descr="Noctiluca_cell_GOO_Jan200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6" y="2400"/>
              <a:ext cx="1152" cy="1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Line 10"/>
            <p:cNvSpPr>
              <a:spLocks noChangeShapeType="1"/>
            </p:cNvSpPr>
            <p:nvPr/>
          </p:nvSpPr>
          <p:spPr bwMode="auto">
            <a:xfrm>
              <a:off x="1440" y="2018"/>
              <a:ext cx="0" cy="65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762000" y="228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NOCTILUCA</a:t>
            </a: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MILIARIS</a:t>
            </a: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 BLOOM OF 2006</a:t>
            </a:r>
          </a:p>
        </p:txBody>
      </p:sp>
      <p:sp>
        <p:nvSpPr>
          <p:cNvPr id="443409" name="Text Box 17"/>
          <p:cNvSpPr txBox="1">
            <a:spLocks noChangeArrowheads="1"/>
          </p:cNvSpPr>
          <p:nvPr/>
        </p:nvSpPr>
        <p:spPr bwMode="auto">
          <a:xfrm>
            <a:off x="3657600" y="5638800"/>
            <a:ext cx="472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Dinoflagellate, thrives in (cold) &lt;22</a:t>
            </a:r>
            <a:r>
              <a:rPr lang="en-US" sz="2000" b="1" baseline="30000">
                <a:solidFill>
                  <a:schemeClr val="bg1"/>
                </a:solidFill>
              </a:rPr>
              <a:t>o</a:t>
            </a:r>
            <a:r>
              <a:rPr lang="en-US" sz="2000" b="1">
                <a:solidFill>
                  <a:schemeClr val="bg1"/>
                </a:solidFill>
              </a:rPr>
              <a:t>C, nutrient rich and oxygen poor waters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0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2667000" y="0"/>
            <a:ext cx="11811000" cy="8991600"/>
            <a:chOff x="0" y="-96"/>
            <a:chExt cx="6096" cy="5664"/>
          </a:xfrm>
        </p:grpSpPr>
        <p:grpSp>
          <p:nvGrpSpPr>
            <p:cNvPr id="18435" name="Group 7"/>
            <p:cNvGrpSpPr>
              <a:grpSpLocks/>
            </p:cNvGrpSpPr>
            <p:nvPr/>
          </p:nvGrpSpPr>
          <p:grpSpPr bwMode="auto">
            <a:xfrm>
              <a:off x="0" y="-96"/>
              <a:ext cx="6096" cy="5664"/>
              <a:chOff x="0" y="-84"/>
              <a:chExt cx="5760" cy="4980"/>
            </a:xfrm>
          </p:grpSpPr>
          <p:pic>
            <p:nvPicPr>
              <p:cNvPr id="18437" name="Picture 5" descr="C:\Open\ASLO_noctiluca_Feb2008\M20080482008048_chlor_a-Mea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-84"/>
                <a:ext cx="5760" cy="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38" name="Rectangle 6"/>
              <p:cNvSpPr>
                <a:spLocks noChangeArrowheads="1"/>
              </p:cNvSpPr>
              <p:nvPr/>
            </p:nvSpPr>
            <p:spPr bwMode="auto">
              <a:xfrm>
                <a:off x="3408" y="192"/>
                <a:ext cx="2064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FFFF00"/>
                    </a:solidFill>
                    <a:latin typeface="Arial" pitchFamily="34" charset="0"/>
                    <a:cs typeface="Times New Roman" pitchFamily="18" charset="0"/>
                  </a:rPr>
                  <a:t>20</a:t>
                </a:r>
                <a:r>
                  <a:rPr lang="en-US" sz="3600" b="1" baseline="30000">
                    <a:solidFill>
                      <a:srgbClr val="FFFF00"/>
                    </a:solidFill>
                    <a:latin typeface="Arial" pitchFamily="34" charset="0"/>
                    <a:cs typeface="Times New Roman" pitchFamily="18" charset="0"/>
                  </a:rPr>
                  <a:t>th</a:t>
                </a:r>
                <a:r>
                  <a:rPr lang="en-US" sz="3600" b="1">
                    <a:solidFill>
                      <a:srgbClr val="FFFF00"/>
                    </a:solidFill>
                    <a:latin typeface="Arial" pitchFamily="34" charset="0"/>
                    <a:cs typeface="Times New Roman" pitchFamily="18" charset="0"/>
                  </a:rPr>
                  <a:t> Feb 2008</a:t>
                </a:r>
              </a:p>
            </p:txBody>
          </p:sp>
        </p:grpSp>
        <p:sp>
          <p:nvSpPr>
            <p:cNvPr id="18436" name="Text Box 12"/>
            <p:cNvSpPr txBox="1">
              <a:spLocks noChangeArrowheads="1"/>
            </p:cNvSpPr>
            <p:nvPr/>
          </p:nvSpPr>
          <p:spPr bwMode="auto">
            <a:xfrm>
              <a:off x="1776" y="1536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FF00"/>
                  </a:solidFill>
                </a:rPr>
                <a:t>OMAN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eb 23 2010_ Noctiluca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6200" y="0"/>
            <a:ext cx="9220200" cy="6781800"/>
          </a:xfrm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5257800" y="152400"/>
            <a:ext cx="346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18</a:t>
            </a:r>
            <a:r>
              <a:rPr lang="en-US" sz="3600" b="1" baseline="3000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th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Feb 2010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228600" y="19050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OMAN</a:t>
            </a: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7772400" y="11747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INDIA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914400"/>
          <a:ext cx="3609974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667000" y="2133600"/>
          <a:ext cx="3819525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278437" y="3968750"/>
          <a:ext cx="4191001" cy="339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rved Down Arrow 10"/>
          <p:cNvSpPr/>
          <p:nvPr/>
        </p:nvSpPr>
        <p:spPr>
          <a:xfrm>
            <a:off x="3124200" y="838200"/>
            <a:ext cx="1828800" cy="137160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6019800" y="2286000"/>
            <a:ext cx="1828800" cy="137160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85800" y="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ARABIAN SEA PHYTOPLANKTON COMMUNITY STRUCTURE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ctliluca underway station night time 7 to 8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533400" y="1524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pitchFamily="34" charset="0"/>
              </a:rPr>
              <a:t>NOCTILUCA CAUSING ALTERATIONS IN FOOD WEB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9"/>
          <p:cNvSpPr txBox="1">
            <a:spLocks noChangeArrowheads="1"/>
          </p:cNvSpPr>
          <p:nvPr/>
        </p:nvSpPr>
        <p:spPr bwMode="auto">
          <a:xfrm>
            <a:off x="304800" y="679450"/>
            <a:ext cx="86868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Joaquim I. Goes (lead PI) &amp; Helga do Rosario Gomes , 	                                          </a:t>
            </a: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Bigelow Laboratory, ME, USA</a:t>
            </a:r>
            <a:endParaRPr lang="en-US" sz="2000" b="1" i="1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Fei Chai,                                                                                 </a:t>
            </a: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University of Maine, ME, USA</a:t>
            </a: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             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Sergio de Rada &amp; John Kindle and Prasad Thoppil                                                                                 </a:t>
            </a: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Naval Research Laboratory, MS, USA</a:t>
            </a: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                 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John Fasullo,                                                                              </a:t>
            </a: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NCAR, Boulder, CO, USA</a:t>
            </a: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                          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Prabhu Matondkar,                                                                                               </a:t>
            </a: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National Institute of Oceanography, Goa, INDIA</a:t>
            </a: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Rashmin Dwivedi,                                                                     </a:t>
            </a: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Space Applications Centre, ISRO, INDIA</a:t>
            </a: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                                      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Adnan Al-Azri,                                                                         </a:t>
            </a: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Sultan Qaboos University, Muscat, OMAN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819400" y="228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RESEARCH TEAM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Beaker_reduc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Arial" pitchFamily="34" charset="0"/>
              </a:rPr>
              <a:t>THICKNESS OF BLOOMS SUGGEST POSSIBLE BIOLOGICAL FEEDBACK FROM NOCTILUCA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14400"/>
            <a:ext cx="9144000" cy="4267200"/>
          </a:xfrm>
          <a:noFill/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52400" y="5243513"/>
            <a:ext cx="8686800" cy="1614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b="1">
                <a:latin typeface="Arial" pitchFamily="34" charset="0"/>
                <a:ea typeface="SimSun" pitchFamily="2" charset="-122"/>
                <a:cs typeface="Times New Roman" pitchFamily="18" charset="0"/>
              </a:rPr>
              <a:t>80 to 90% of light absorbed by </a:t>
            </a:r>
            <a:r>
              <a:rPr lang="en-US" altLang="zh-CN" b="1" i="1">
                <a:latin typeface="Arial" pitchFamily="34" charset="0"/>
                <a:ea typeface="SimSun" pitchFamily="2" charset="-122"/>
                <a:cs typeface="Times New Roman" pitchFamily="18" charset="0"/>
              </a:rPr>
              <a:t>Noctiluca</a:t>
            </a:r>
            <a:r>
              <a:rPr lang="en-US" altLang="zh-CN" b="1">
                <a:latin typeface="Arial" pitchFamily="34" charset="0"/>
                <a:ea typeface="SimSun" pitchFamily="2" charset="-122"/>
                <a:cs typeface="Times New Roman" pitchFamily="18" charset="0"/>
              </a:rPr>
              <a:t> is dissipated as heat through NPQ.</a:t>
            </a:r>
            <a:endParaRPr lang="en-US" b="1">
              <a:latin typeface="Arial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 flipV="1">
            <a:off x="6705600" y="1828800"/>
            <a:ext cx="16764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990600" y="304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>
                <a:ea typeface="SimSun" pitchFamily="2" charset="-122"/>
              </a:rPr>
              <a:t>Photophysiological properties of </a:t>
            </a:r>
            <a:r>
              <a:rPr lang="en-US" altLang="zh-CN" b="1" i="1">
                <a:ea typeface="SimSun" pitchFamily="2" charset="-122"/>
              </a:rPr>
              <a:t>Noctiluca</a:t>
            </a:r>
            <a:r>
              <a:rPr lang="en-US" altLang="zh-CN" b="1">
                <a:ea typeface="SimSun" pitchFamily="2" charset="-122"/>
              </a:rPr>
              <a:t> Blooms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A20030652003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pw_trend_jun_Arabian Se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362200"/>
            <a:ext cx="421957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5"/>
          <p:cNvSpPr txBox="1">
            <a:spLocks noChangeArrowheads="1"/>
          </p:cNvSpPr>
          <p:nvPr/>
        </p:nvSpPr>
        <p:spPr bwMode="auto">
          <a:xfrm>
            <a:off x="4419600" y="1752600"/>
            <a:ext cx="426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SSM/I PRECIPITABLE WATER TRENDS  (June  1988-2006, mm decade</a:t>
            </a:r>
            <a:r>
              <a:rPr lang="en-US" sz="1600" b="1" baseline="30000">
                <a:solidFill>
                  <a:schemeClr val="bg1"/>
                </a:solidFill>
              </a:rPr>
              <a:t>-1</a:t>
            </a:r>
            <a:r>
              <a:rPr lang="en-US" sz="1600" b="1">
                <a:solidFill>
                  <a:schemeClr val="bg1"/>
                </a:solidFill>
              </a:rPr>
              <a:t>)</a:t>
            </a:r>
            <a:r>
              <a:rPr 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830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PHYTOPLANKTON BLOOM - MONSOON CONNECTION?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371600" y="2362200"/>
            <a:ext cx="396240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0" y="5410200"/>
            <a:ext cx="464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IS MOISTURE BUILDUP OVER ARABIAN SEA DUE TO BIOLOGICAL HEATING BY NOCTILUCA BLOOMS?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as_ts_pr_am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838200"/>
            <a:ext cx="8229600" cy="5399088"/>
          </a:xfr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0" y="0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COUPLED MODEL DEVELOPMENT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57200" y="2209800"/>
            <a:ext cx="7939088" cy="286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Naval Coastal Ocean Model (NCOM)</a:t>
            </a:r>
          </a:p>
          <a:p>
            <a:pPr marL="914400" lvl="1" indent="-457200">
              <a:buFontTx/>
              <a:buChar char="•"/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1/8-degree</a:t>
            </a:r>
            <a:endParaRPr lang="en-US" sz="2800" b="1">
              <a:solidFill>
                <a:schemeClr val="bg1"/>
              </a:solidFill>
              <a:latin typeface="Arial Narrow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30S to 30N, 30.5E to 121.5E</a:t>
            </a:r>
          </a:p>
          <a:p>
            <a:pPr marL="914400" lvl="1" indent="-457200">
              <a:buFontTx/>
              <a:buChar char="•"/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Mercator grid (~12km)</a:t>
            </a:r>
          </a:p>
          <a:p>
            <a:pPr marL="914400" lvl="1" indent="-457200">
              <a:buFontTx/>
              <a:buChar char="•"/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40 Layer </a:t>
            </a:r>
            <a:r>
              <a:rPr lang="el-GR" b="1">
                <a:solidFill>
                  <a:schemeClr val="bg1"/>
                </a:solidFill>
                <a:latin typeface="Arial" pitchFamily="34" charset="0"/>
              </a:rPr>
              <a:t>σ</a:t>
            </a: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/z (19/21</a:t>
            </a:r>
            <a:endParaRPr lang="en-US" sz="2800" b="1">
              <a:solidFill>
                <a:schemeClr val="bg1"/>
              </a:solidFill>
              <a:latin typeface="Arial Narrow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Data Assimilative</a:t>
            </a:r>
          </a:p>
          <a:p>
            <a:pPr marL="914400" lvl="1" indent="-457200"/>
            <a:endParaRPr lang="en-US" sz="28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685800" y="1219200"/>
            <a:ext cx="74977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Physical Model</a:t>
            </a:r>
          </a:p>
        </p:txBody>
      </p:sp>
      <p:sp>
        <p:nvSpPr>
          <p:cNvPr id="26629" name="Rectangle 59"/>
          <p:cNvSpPr>
            <a:spLocks noChangeArrowheads="1"/>
          </p:cNvSpPr>
          <p:nvPr/>
        </p:nvSpPr>
        <p:spPr bwMode="auto">
          <a:xfrm>
            <a:off x="228600" y="52578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Arial Narrow" pitchFamily="34" charset="0"/>
              </a:rPr>
              <a:t>Coupled with Chai 9 component “COSiNE” Ecosystem Model 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woa2001_saluv0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4232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saluv0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232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457200" y="4495800"/>
            <a:ext cx="83058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Comparison of Sea Surface Salinity from NCOM Arabian Sea Model (left) with World Ocean Atlas Data. Model currents overlaid on both figures.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"/>
            <a:ext cx="8001000" cy="132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="1" kern="0" dirty="0">
                <a:solidFill>
                  <a:srgbClr val="000000"/>
                </a:solidFill>
                <a:latin typeface="+mn-lt"/>
                <a:cs typeface="+mn-cs"/>
              </a:rPr>
              <a:t>Sea Surface Salinity  (1</a:t>
            </a:r>
            <a:r>
              <a:rPr lang="en-US" sz="3200" b="1" kern="0" baseline="30000" dirty="0">
                <a:solidFill>
                  <a:srgbClr val="000000"/>
                </a:solidFill>
                <a:latin typeface="+mn-lt"/>
                <a:cs typeface="+mn-cs"/>
              </a:rPr>
              <a:t>st</a:t>
            </a:r>
            <a:r>
              <a:rPr lang="en-US" sz="3200" b="1" kern="0" dirty="0">
                <a:solidFill>
                  <a:srgbClr val="000000"/>
                </a:solidFill>
                <a:latin typeface="+mn-lt"/>
                <a:cs typeface="+mn-cs"/>
              </a:rPr>
              <a:t> Feb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S20062732006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075" y="1851025"/>
            <a:ext cx="45799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8063" y="892175"/>
            <a:ext cx="7227887" cy="1322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Biology (Sep 30-Oct 7, 2006)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5257800"/>
            <a:ext cx="8153400" cy="1473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 b="1" smtClean="0">
                <a:solidFill>
                  <a:srgbClr val="000000"/>
                </a:solidFill>
                <a:latin typeface="Arial" pitchFamily="34" charset="0"/>
              </a:rPr>
              <a:t>Chlorophyll from NCOM IO Model (left) vs. SeaWIFS (right). Model currents overlaid on both figures.</a:t>
            </a:r>
          </a:p>
        </p:txBody>
      </p:sp>
      <p:pic>
        <p:nvPicPr>
          <p:cNvPr id="28677" name="Picture 10" descr="C20061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1831975"/>
            <a:ext cx="45799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057400" y="762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 Narrow" pitchFamily="34" charset="0"/>
              </a:rPr>
              <a:t>NEXT STEPS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1000" y="1524000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Modify Chai Ecosystem Model  to include oxygen to understand the seasonal and inter-annual changes in the hypoxia and the emergence of </a:t>
            </a:r>
            <a:r>
              <a:rPr lang="en-US" sz="2800" b="1" i="1">
                <a:solidFill>
                  <a:schemeClr val="bg1"/>
                </a:solidFill>
                <a:latin typeface="Arial Narrow" pitchFamily="34" charset="0"/>
              </a:rPr>
              <a:t>Noctiluca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 blooms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" y="34290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Use model outputs to assess potential impacts of </a:t>
            </a:r>
            <a:r>
              <a:rPr lang="en-US" sz="2800" b="1" i="1">
                <a:solidFill>
                  <a:schemeClr val="bg1"/>
                </a:solidFill>
                <a:latin typeface="Arial Narrow" pitchFamily="34" charset="0"/>
              </a:rPr>
              <a:t>Noctiluca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 blooms on surface heating and moisture buildup during the Winter Monsoon of the Arabian Sea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81000" y="51054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Use outputs from coupled biogeochemical model into Weather Research Forecasting (WRF Ver.3) model to understand influence of blooms on rainfall over the Indian subcontinent.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2743200" y="2819400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Schematic showing the reversal in wind direction during the southwest monsoon (Jun-Sept), superimposed on satellite derived chlorophyll fields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609600"/>
            <a:ext cx="5943600" cy="5210175"/>
            <a:chOff x="1152" y="30"/>
            <a:chExt cx="3744" cy="3282"/>
          </a:xfrm>
        </p:grpSpPr>
        <p:grpSp>
          <p:nvGrpSpPr>
            <p:cNvPr id="6149" name="Group 4"/>
            <p:cNvGrpSpPr>
              <a:grpSpLocks/>
            </p:cNvGrpSpPr>
            <p:nvPr/>
          </p:nvGrpSpPr>
          <p:grpSpPr bwMode="auto">
            <a:xfrm>
              <a:off x="1296" y="30"/>
              <a:ext cx="3360" cy="2850"/>
              <a:chOff x="1296" y="144"/>
              <a:chExt cx="3360" cy="2976"/>
            </a:xfrm>
          </p:grpSpPr>
          <p:pic>
            <p:nvPicPr>
              <p:cNvPr id="6162" name="Picture 5" descr="C:\Open\S2003_Sep_Chlor_board_presen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96" y="144"/>
                <a:ext cx="3360" cy="2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63" name="Group 6"/>
              <p:cNvGrpSpPr>
                <a:grpSpLocks/>
              </p:cNvGrpSpPr>
              <p:nvPr/>
            </p:nvGrpSpPr>
            <p:grpSpPr bwMode="auto">
              <a:xfrm>
                <a:off x="3237" y="1070"/>
                <a:ext cx="1145" cy="529"/>
                <a:chOff x="3072" y="1008"/>
                <a:chExt cx="1104" cy="576"/>
              </a:xfrm>
            </p:grpSpPr>
            <p:sp>
              <p:nvSpPr>
                <p:cNvPr id="6219" name="Oval 7"/>
                <p:cNvSpPr>
                  <a:spLocks noChangeArrowheads="1"/>
                </p:cNvSpPr>
                <p:nvPr/>
              </p:nvSpPr>
              <p:spPr bwMode="auto">
                <a:xfrm>
                  <a:off x="3072" y="1008"/>
                  <a:ext cx="1104" cy="576"/>
                </a:xfrm>
                <a:prstGeom prst="ellipse">
                  <a:avLst/>
                </a:prstGeom>
                <a:solidFill>
                  <a:srgbClr val="FF0000">
                    <a:alpha val="50195"/>
                  </a:srgbClr>
                </a:solidFill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312" y="1153"/>
                  <a:ext cx="624" cy="328"/>
                </a:xfrm>
                <a:prstGeom prst="rect">
                  <a:avLst/>
                </a:prstGeom>
                <a:solidFill>
                  <a:srgbClr val="FF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LOW</a:t>
                  </a:r>
                </a:p>
              </p:txBody>
            </p:sp>
          </p:grpSp>
          <p:grpSp>
            <p:nvGrpSpPr>
              <p:cNvPr id="6164" name="Group 9"/>
              <p:cNvGrpSpPr>
                <a:grpSpLocks/>
              </p:cNvGrpSpPr>
              <p:nvPr/>
            </p:nvGrpSpPr>
            <p:grpSpPr bwMode="auto">
              <a:xfrm>
                <a:off x="3360" y="432"/>
                <a:ext cx="960" cy="384"/>
                <a:chOff x="2832" y="624"/>
                <a:chExt cx="1536" cy="864"/>
              </a:xfrm>
            </p:grpSpPr>
            <p:sp>
              <p:nvSpPr>
                <p:cNvPr id="6182" name="AutoShape 10"/>
                <p:cNvSpPr>
                  <a:spLocks noChangeArrowheads="1"/>
                </p:cNvSpPr>
                <p:nvPr/>
              </p:nvSpPr>
              <p:spPr bwMode="auto">
                <a:xfrm>
                  <a:off x="3872" y="912"/>
                  <a:ext cx="160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11"/>
                <p:cNvSpPr>
                  <a:spLocks noChangeArrowheads="1"/>
                </p:cNvSpPr>
                <p:nvPr/>
              </p:nvSpPr>
              <p:spPr bwMode="auto">
                <a:xfrm>
                  <a:off x="3936" y="1008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84" name="Group 12"/>
                <p:cNvGrpSpPr>
                  <a:grpSpLocks/>
                </p:cNvGrpSpPr>
                <p:nvPr/>
              </p:nvGrpSpPr>
              <p:grpSpPr bwMode="auto">
                <a:xfrm>
                  <a:off x="2832" y="624"/>
                  <a:ext cx="1536" cy="864"/>
                  <a:chOff x="2832" y="624"/>
                  <a:chExt cx="1536" cy="864"/>
                </a:xfrm>
              </p:grpSpPr>
              <p:grpSp>
                <p:nvGrpSpPr>
                  <p:cNvPr id="618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832" y="624"/>
                    <a:ext cx="528" cy="288"/>
                    <a:chOff x="2880" y="720"/>
                    <a:chExt cx="528" cy="288"/>
                  </a:xfrm>
                </p:grpSpPr>
                <p:sp>
                  <p:nvSpPr>
                    <p:cNvPr id="6216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864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7" name="AutoShap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816"/>
                      <a:ext cx="144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8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8" y="720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8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072" y="672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6213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4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5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187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776" y="816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8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91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89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104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768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1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00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19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976" y="672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6210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1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2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193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816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4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91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768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6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3968" y="1008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7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104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8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296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19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3600" y="816"/>
                    <a:ext cx="528" cy="288"/>
                    <a:chOff x="2880" y="720"/>
                    <a:chExt cx="528" cy="288"/>
                  </a:xfrm>
                </p:grpSpPr>
                <p:sp>
                  <p:nvSpPr>
                    <p:cNvPr id="6207" name="AutoShap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864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8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816"/>
                      <a:ext cx="144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9" name="AutoShap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8" y="720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0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360" y="960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6204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5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6" name="AutoShap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01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1104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02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115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03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056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5" name="Group 47"/>
              <p:cNvGrpSpPr>
                <a:grpSpLocks/>
              </p:cNvGrpSpPr>
              <p:nvPr/>
            </p:nvGrpSpPr>
            <p:grpSpPr bwMode="auto">
              <a:xfrm>
                <a:off x="2724" y="1876"/>
                <a:ext cx="846" cy="970"/>
                <a:chOff x="2832" y="1824"/>
                <a:chExt cx="816" cy="1056"/>
              </a:xfrm>
            </p:grpSpPr>
            <p:sp>
              <p:nvSpPr>
                <p:cNvPr id="6180" name="Oval 48"/>
                <p:cNvSpPr>
                  <a:spLocks noChangeArrowheads="1"/>
                </p:cNvSpPr>
                <p:nvPr/>
              </p:nvSpPr>
              <p:spPr bwMode="auto">
                <a:xfrm>
                  <a:off x="2832" y="1824"/>
                  <a:ext cx="816" cy="1056"/>
                </a:xfrm>
                <a:prstGeom prst="ellipse">
                  <a:avLst/>
                </a:prstGeom>
                <a:solidFill>
                  <a:srgbClr val="000080">
                    <a:alpha val="50195"/>
                  </a:srgbClr>
                </a:solidFill>
                <a:ln w="952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30" y="2161"/>
                  <a:ext cx="622" cy="328"/>
                </a:xfrm>
                <a:prstGeom prst="rect">
                  <a:avLst/>
                </a:prstGeom>
                <a:solidFill>
                  <a:srgbClr val="00008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HIGH</a:t>
                  </a:r>
                </a:p>
              </p:txBody>
            </p:sp>
          </p:grpSp>
          <p:sp>
            <p:nvSpPr>
              <p:cNvPr id="6166" name="Line 50"/>
              <p:cNvSpPr>
                <a:spLocks noChangeShapeType="1"/>
              </p:cNvSpPr>
              <p:nvPr/>
            </p:nvSpPr>
            <p:spPr bwMode="auto">
              <a:xfrm flipV="1">
                <a:off x="2674" y="1920"/>
                <a:ext cx="448" cy="30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51"/>
              <p:cNvSpPr>
                <a:spLocks noChangeShapeType="1"/>
              </p:cNvSpPr>
              <p:nvPr/>
            </p:nvSpPr>
            <p:spPr bwMode="auto">
              <a:xfrm flipV="1">
                <a:off x="2736" y="1776"/>
                <a:ext cx="249" cy="17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52"/>
              <p:cNvSpPr>
                <a:spLocks noChangeShapeType="1"/>
              </p:cNvSpPr>
              <p:nvPr/>
            </p:nvSpPr>
            <p:spPr bwMode="auto">
              <a:xfrm flipV="1">
                <a:off x="2640" y="2400"/>
                <a:ext cx="199" cy="30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Line 53"/>
              <p:cNvSpPr>
                <a:spLocks noChangeShapeType="1"/>
              </p:cNvSpPr>
              <p:nvPr/>
            </p:nvSpPr>
            <p:spPr bwMode="auto">
              <a:xfrm flipV="1">
                <a:off x="2923" y="2008"/>
                <a:ext cx="299" cy="22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Line 54"/>
              <p:cNvSpPr>
                <a:spLocks noChangeShapeType="1"/>
              </p:cNvSpPr>
              <p:nvPr/>
            </p:nvSpPr>
            <p:spPr bwMode="auto">
              <a:xfrm flipV="1">
                <a:off x="2674" y="2141"/>
                <a:ext cx="166" cy="22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Line 55"/>
              <p:cNvSpPr>
                <a:spLocks noChangeShapeType="1"/>
              </p:cNvSpPr>
              <p:nvPr/>
            </p:nvSpPr>
            <p:spPr bwMode="auto">
              <a:xfrm flipV="1">
                <a:off x="2823" y="2405"/>
                <a:ext cx="299" cy="35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Line 56"/>
              <p:cNvSpPr>
                <a:spLocks noChangeShapeType="1"/>
              </p:cNvSpPr>
              <p:nvPr/>
            </p:nvSpPr>
            <p:spPr bwMode="auto">
              <a:xfrm flipV="1">
                <a:off x="2208" y="2352"/>
                <a:ext cx="288" cy="38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Line 57"/>
              <p:cNvSpPr>
                <a:spLocks noChangeShapeType="1"/>
              </p:cNvSpPr>
              <p:nvPr/>
            </p:nvSpPr>
            <p:spPr bwMode="auto">
              <a:xfrm flipV="1">
                <a:off x="2400" y="2304"/>
                <a:ext cx="248" cy="35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Line 58"/>
              <p:cNvSpPr>
                <a:spLocks noChangeShapeType="1"/>
              </p:cNvSpPr>
              <p:nvPr/>
            </p:nvSpPr>
            <p:spPr bwMode="auto">
              <a:xfrm flipV="1">
                <a:off x="2256" y="2592"/>
                <a:ext cx="249" cy="35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Line 59"/>
              <p:cNvSpPr>
                <a:spLocks noChangeShapeType="1"/>
              </p:cNvSpPr>
              <p:nvPr/>
            </p:nvSpPr>
            <p:spPr bwMode="auto">
              <a:xfrm flipV="1">
                <a:off x="2142" y="2260"/>
                <a:ext cx="249" cy="35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Line 60"/>
              <p:cNvSpPr>
                <a:spLocks noChangeShapeType="1"/>
              </p:cNvSpPr>
              <p:nvPr/>
            </p:nvSpPr>
            <p:spPr bwMode="auto">
              <a:xfrm flipV="1">
                <a:off x="2491" y="1952"/>
                <a:ext cx="249" cy="35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Line 61"/>
              <p:cNvSpPr>
                <a:spLocks noChangeShapeType="1"/>
              </p:cNvSpPr>
              <p:nvPr/>
            </p:nvSpPr>
            <p:spPr bwMode="auto">
              <a:xfrm flipV="1">
                <a:off x="3120" y="1776"/>
                <a:ext cx="336" cy="14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Line 62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Line 63"/>
              <p:cNvSpPr>
                <a:spLocks noChangeShapeType="1"/>
              </p:cNvSpPr>
              <p:nvPr/>
            </p:nvSpPr>
            <p:spPr bwMode="auto">
              <a:xfrm flipV="1">
                <a:off x="3024" y="1536"/>
                <a:ext cx="336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0" name="Group 64"/>
            <p:cNvGrpSpPr>
              <a:grpSpLocks/>
            </p:cNvGrpSpPr>
            <p:nvPr/>
          </p:nvGrpSpPr>
          <p:grpSpPr bwMode="auto">
            <a:xfrm>
              <a:off x="1152" y="2880"/>
              <a:ext cx="3744" cy="432"/>
              <a:chOff x="1152" y="2880"/>
              <a:chExt cx="3744" cy="432"/>
            </a:xfrm>
          </p:grpSpPr>
          <p:sp>
            <p:nvSpPr>
              <p:cNvPr id="6151" name="Text Box 65"/>
              <p:cNvSpPr txBox="1">
                <a:spLocks noChangeArrowheads="1"/>
              </p:cNvSpPr>
              <p:nvPr/>
            </p:nvSpPr>
            <p:spPr bwMode="auto">
              <a:xfrm>
                <a:off x="1152" y="3024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6152" name="Group 66"/>
              <p:cNvGrpSpPr>
                <a:grpSpLocks/>
              </p:cNvGrpSpPr>
              <p:nvPr/>
            </p:nvGrpSpPr>
            <p:grpSpPr bwMode="auto">
              <a:xfrm>
                <a:off x="1214" y="2880"/>
                <a:ext cx="3682" cy="345"/>
                <a:chOff x="1214" y="2880"/>
                <a:chExt cx="3682" cy="345"/>
              </a:xfrm>
            </p:grpSpPr>
            <p:pic>
              <p:nvPicPr>
                <p:cNvPr id="6153" name="Picture 67" descr="C:\Documents and Settings\Administrator\Desktop\chl_color_bar_no bkgr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96" y="2880"/>
                  <a:ext cx="3408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154" name="Group 68"/>
                <p:cNvGrpSpPr>
                  <a:grpSpLocks/>
                </p:cNvGrpSpPr>
                <p:nvPr/>
              </p:nvGrpSpPr>
              <p:grpSpPr bwMode="auto">
                <a:xfrm>
                  <a:off x="1214" y="2994"/>
                  <a:ext cx="3682" cy="231"/>
                  <a:chOff x="1214" y="2994"/>
                  <a:chExt cx="3682" cy="231"/>
                </a:xfrm>
              </p:grpSpPr>
              <p:sp>
                <p:nvSpPr>
                  <p:cNvPr id="6155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4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0.1</a:t>
                    </a:r>
                  </a:p>
                </p:txBody>
              </p:sp>
              <p:sp>
                <p:nvSpPr>
                  <p:cNvPr id="6156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6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0.5</a:t>
                    </a:r>
                  </a:p>
                </p:txBody>
              </p:sp>
              <p:sp>
                <p:nvSpPr>
                  <p:cNvPr id="6157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4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6158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2.0</a:t>
                    </a:r>
                  </a:p>
                </p:txBody>
              </p:sp>
              <p:sp>
                <p:nvSpPr>
                  <p:cNvPr id="6159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0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5.0</a:t>
                    </a:r>
                  </a:p>
                </p:txBody>
              </p:sp>
              <p:sp>
                <p:nvSpPr>
                  <p:cNvPr id="6160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10.0</a:t>
                    </a:r>
                  </a:p>
                </p:txBody>
              </p:sp>
              <p:sp>
                <p:nvSpPr>
                  <p:cNvPr id="6161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20.0</a:t>
                    </a:r>
                  </a:p>
                </p:txBody>
              </p:sp>
            </p:grpSp>
          </p:grpSp>
        </p:grpSp>
      </p:grpSp>
      <p:sp>
        <p:nvSpPr>
          <p:cNvPr id="239692" name="Text Box 76"/>
          <p:cNvSpPr txBox="1">
            <a:spLocks noChangeArrowheads="1"/>
          </p:cNvSpPr>
          <p:nvPr/>
        </p:nvSpPr>
        <p:spPr bwMode="auto">
          <a:xfrm>
            <a:off x="2590800" y="152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SUMMER MONSOON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utoUpdateAnimBg="0"/>
      <p:bldP spid="23969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Schematic showing snow cover extent and wind direction superimposed on an ocean color chlorophyll image for the northeast monsoon season (Nov-Feb). </a:t>
            </a:r>
          </a:p>
        </p:txBody>
      </p:sp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1600200" y="457200"/>
            <a:ext cx="5943600" cy="5424488"/>
            <a:chOff x="1028" y="345"/>
            <a:chExt cx="3744" cy="3417"/>
          </a:xfrm>
        </p:grpSpPr>
        <p:pic>
          <p:nvPicPr>
            <p:cNvPr id="7173" name="Picture 5" descr="C:\Open\S2003_Jan_Chloro_board_pres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" y="393"/>
              <a:ext cx="3456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2880" y="441"/>
              <a:ext cx="192" cy="144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2592" y="345"/>
              <a:ext cx="432" cy="384"/>
              <a:chOff x="2784" y="528"/>
              <a:chExt cx="432" cy="384"/>
            </a:xfrm>
          </p:grpSpPr>
          <p:sp>
            <p:nvSpPr>
              <p:cNvPr id="7352" name="AutoShape 8"/>
              <p:cNvSpPr>
                <a:spLocks noChangeArrowheads="1"/>
              </p:cNvSpPr>
              <p:nvPr/>
            </p:nvSpPr>
            <p:spPr bwMode="auto">
              <a:xfrm>
                <a:off x="2928" y="62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3" name="AutoShape 9"/>
              <p:cNvSpPr>
                <a:spLocks noChangeArrowheads="1"/>
              </p:cNvSpPr>
              <p:nvPr/>
            </p:nvSpPr>
            <p:spPr bwMode="auto">
              <a:xfrm>
                <a:off x="3024" y="720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4" name="AutoShape 10"/>
              <p:cNvSpPr>
                <a:spLocks noChangeArrowheads="1"/>
              </p:cNvSpPr>
              <p:nvPr/>
            </p:nvSpPr>
            <p:spPr bwMode="auto">
              <a:xfrm>
                <a:off x="2784" y="528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5" name="AutoShape 11"/>
              <p:cNvSpPr>
                <a:spLocks noChangeArrowheads="1"/>
              </p:cNvSpPr>
              <p:nvPr/>
            </p:nvSpPr>
            <p:spPr bwMode="auto">
              <a:xfrm>
                <a:off x="2784" y="768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6" name="Group 12"/>
            <p:cNvGrpSpPr>
              <a:grpSpLocks/>
            </p:cNvGrpSpPr>
            <p:nvPr/>
          </p:nvGrpSpPr>
          <p:grpSpPr bwMode="auto">
            <a:xfrm>
              <a:off x="2688" y="537"/>
              <a:ext cx="528" cy="288"/>
              <a:chOff x="2880" y="720"/>
              <a:chExt cx="528" cy="288"/>
            </a:xfrm>
          </p:grpSpPr>
          <p:sp>
            <p:nvSpPr>
              <p:cNvPr id="7349" name="AutoShape 13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0" name="AutoShape 14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1" name="AutoShape 15"/>
              <p:cNvSpPr>
                <a:spLocks noChangeArrowheads="1"/>
              </p:cNvSpPr>
              <p:nvPr/>
            </p:nvSpPr>
            <p:spPr bwMode="auto">
              <a:xfrm>
                <a:off x="324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7" name="Group 16"/>
            <p:cNvGrpSpPr>
              <a:grpSpLocks/>
            </p:cNvGrpSpPr>
            <p:nvPr/>
          </p:nvGrpSpPr>
          <p:grpSpPr bwMode="auto">
            <a:xfrm>
              <a:off x="3024" y="633"/>
              <a:ext cx="432" cy="192"/>
              <a:chOff x="3216" y="816"/>
              <a:chExt cx="432" cy="192"/>
            </a:xfrm>
          </p:grpSpPr>
          <p:sp>
            <p:nvSpPr>
              <p:cNvPr id="7346" name="AutoShape 17"/>
              <p:cNvSpPr>
                <a:spLocks noChangeArrowheads="1"/>
              </p:cNvSpPr>
              <p:nvPr/>
            </p:nvSpPr>
            <p:spPr bwMode="auto">
              <a:xfrm>
                <a:off x="3216" y="81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7" name="AutoShape 18"/>
              <p:cNvSpPr>
                <a:spLocks noChangeArrowheads="1"/>
              </p:cNvSpPr>
              <p:nvPr/>
            </p:nvSpPr>
            <p:spPr bwMode="auto">
              <a:xfrm>
                <a:off x="3360" y="81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8" name="AutoShape 19"/>
              <p:cNvSpPr>
                <a:spLocks noChangeArrowheads="1"/>
              </p:cNvSpPr>
              <p:nvPr/>
            </p:nvSpPr>
            <p:spPr bwMode="auto">
              <a:xfrm>
                <a:off x="3488" y="864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8" name="AutoShape 20"/>
            <p:cNvSpPr>
              <a:spLocks noChangeArrowheads="1"/>
            </p:cNvSpPr>
            <p:nvPr/>
          </p:nvSpPr>
          <p:spPr bwMode="auto">
            <a:xfrm>
              <a:off x="3728" y="777"/>
              <a:ext cx="160" cy="144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9" name="Group 21"/>
            <p:cNvGrpSpPr>
              <a:grpSpLocks/>
            </p:cNvGrpSpPr>
            <p:nvPr/>
          </p:nvGrpSpPr>
          <p:grpSpPr bwMode="auto">
            <a:xfrm>
              <a:off x="2640" y="441"/>
              <a:ext cx="1200" cy="432"/>
              <a:chOff x="2832" y="624"/>
              <a:chExt cx="1200" cy="432"/>
            </a:xfrm>
          </p:grpSpPr>
          <p:sp>
            <p:nvSpPr>
              <p:cNvPr id="7343" name="AutoShape 22"/>
              <p:cNvSpPr>
                <a:spLocks noChangeArrowheads="1"/>
              </p:cNvSpPr>
              <p:nvPr/>
            </p:nvSpPr>
            <p:spPr bwMode="auto">
              <a:xfrm>
                <a:off x="3840" y="912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4" name="AutoShape 23"/>
              <p:cNvSpPr>
                <a:spLocks noChangeArrowheads="1"/>
              </p:cNvSpPr>
              <p:nvPr/>
            </p:nvSpPr>
            <p:spPr bwMode="auto">
              <a:xfrm>
                <a:off x="2832" y="624"/>
                <a:ext cx="240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5" name="AutoShape 24"/>
              <p:cNvSpPr>
                <a:spLocks noChangeArrowheads="1"/>
              </p:cNvSpPr>
              <p:nvPr/>
            </p:nvSpPr>
            <p:spPr bwMode="auto">
              <a:xfrm>
                <a:off x="2880" y="720"/>
                <a:ext cx="288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0" name="AutoShape 25"/>
            <p:cNvSpPr>
              <a:spLocks noChangeArrowheads="1"/>
            </p:cNvSpPr>
            <p:nvPr/>
          </p:nvSpPr>
          <p:spPr bwMode="auto">
            <a:xfrm>
              <a:off x="2592" y="681"/>
              <a:ext cx="240" cy="192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1" name="Group 26"/>
            <p:cNvGrpSpPr>
              <a:grpSpLocks/>
            </p:cNvGrpSpPr>
            <p:nvPr/>
          </p:nvGrpSpPr>
          <p:grpSpPr bwMode="auto">
            <a:xfrm>
              <a:off x="2496" y="489"/>
              <a:ext cx="960" cy="384"/>
              <a:chOff x="2688" y="672"/>
              <a:chExt cx="960" cy="384"/>
            </a:xfrm>
          </p:grpSpPr>
          <p:sp>
            <p:nvSpPr>
              <p:cNvPr id="7339" name="AutoShape 27"/>
              <p:cNvSpPr>
                <a:spLocks noChangeArrowheads="1"/>
              </p:cNvSpPr>
              <p:nvPr/>
            </p:nvSpPr>
            <p:spPr bwMode="auto">
              <a:xfrm>
                <a:off x="348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0" name="AutoShape 28"/>
              <p:cNvSpPr>
                <a:spLocks noChangeArrowheads="1"/>
              </p:cNvSpPr>
              <p:nvPr/>
            </p:nvSpPr>
            <p:spPr bwMode="auto">
              <a:xfrm>
                <a:off x="2688" y="768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1" name="AutoShape 29"/>
              <p:cNvSpPr>
                <a:spLocks noChangeArrowheads="1"/>
              </p:cNvSpPr>
              <p:nvPr/>
            </p:nvSpPr>
            <p:spPr bwMode="auto">
              <a:xfrm>
                <a:off x="3216" y="864"/>
                <a:ext cx="240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2" name="AutoShape 30"/>
              <p:cNvSpPr>
                <a:spLocks noChangeArrowheads="1"/>
              </p:cNvSpPr>
              <p:nvPr/>
            </p:nvSpPr>
            <p:spPr bwMode="auto">
              <a:xfrm>
                <a:off x="2976" y="672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2" name="Group 31"/>
            <p:cNvGrpSpPr>
              <a:grpSpLocks/>
            </p:cNvGrpSpPr>
            <p:nvPr/>
          </p:nvGrpSpPr>
          <p:grpSpPr bwMode="auto">
            <a:xfrm>
              <a:off x="2640" y="441"/>
              <a:ext cx="624" cy="384"/>
              <a:chOff x="2832" y="624"/>
              <a:chExt cx="624" cy="384"/>
            </a:xfrm>
          </p:grpSpPr>
          <p:sp>
            <p:nvSpPr>
              <p:cNvPr id="7336" name="AutoShape 32"/>
              <p:cNvSpPr>
                <a:spLocks noChangeArrowheads="1"/>
              </p:cNvSpPr>
              <p:nvPr/>
            </p:nvSpPr>
            <p:spPr bwMode="auto">
              <a:xfrm>
                <a:off x="3264" y="62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7" name="AutoShape 33"/>
              <p:cNvSpPr>
                <a:spLocks noChangeArrowheads="1"/>
              </p:cNvSpPr>
              <p:nvPr/>
            </p:nvSpPr>
            <p:spPr bwMode="auto">
              <a:xfrm>
                <a:off x="3072" y="816"/>
                <a:ext cx="288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8" name="AutoShape 34"/>
              <p:cNvSpPr>
                <a:spLocks noChangeArrowheads="1"/>
              </p:cNvSpPr>
              <p:nvPr/>
            </p:nvSpPr>
            <p:spPr bwMode="auto">
              <a:xfrm>
                <a:off x="2832" y="816"/>
                <a:ext cx="288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3" name="AutoShape 35"/>
            <p:cNvSpPr>
              <a:spLocks noChangeArrowheads="1"/>
            </p:cNvSpPr>
            <p:nvPr/>
          </p:nvSpPr>
          <p:spPr bwMode="auto">
            <a:xfrm>
              <a:off x="3888" y="969"/>
              <a:ext cx="240" cy="192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4" name="Group 36"/>
            <p:cNvGrpSpPr>
              <a:grpSpLocks/>
            </p:cNvGrpSpPr>
            <p:nvPr/>
          </p:nvGrpSpPr>
          <p:grpSpPr bwMode="auto">
            <a:xfrm>
              <a:off x="3168" y="585"/>
              <a:ext cx="1392" cy="672"/>
              <a:chOff x="3120" y="720"/>
              <a:chExt cx="1392" cy="672"/>
            </a:xfrm>
          </p:grpSpPr>
          <p:grpSp>
            <p:nvGrpSpPr>
              <p:cNvPr id="7303" name="Group 37"/>
              <p:cNvGrpSpPr>
                <a:grpSpLocks/>
              </p:cNvGrpSpPr>
              <p:nvPr/>
            </p:nvGrpSpPr>
            <p:grpSpPr bwMode="auto">
              <a:xfrm>
                <a:off x="3120" y="720"/>
                <a:ext cx="1248" cy="576"/>
                <a:chOff x="3120" y="720"/>
                <a:chExt cx="1248" cy="576"/>
              </a:xfrm>
            </p:grpSpPr>
            <p:grpSp>
              <p:nvGrpSpPr>
                <p:cNvPr id="7320" name="Group 38"/>
                <p:cNvGrpSpPr>
                  <a:grpSpLocks/>
                </p:cNvGrpSpPr>
                <p:nvPr/>
              </p:nvGrpSpPr>
              <p:grpSpPr bwMode="auto">
                <a:xfrm>
                  <a:off x="3120" y="720"/>
                  <a:ext cx="960" cy="336"/>
                  <a:chOff x="3120" y="720"/>
                  <a:chExt cx="960" cy="336"/>
                </a:xfrm>
              </p:grpSpPr>
              <p:sp>
                <p:nvSpPr>
                  <p:cNvPr id="7332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33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34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35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21" name="AutoShape 43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44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2" name="AutoShape 44"/>
                <p:cNvSpPr>
                  <a:spLocks noChangeArrowheads="1"/>
                </p:cNvSpPr>
                <p:nvPr/>
              </p:nvSpPr>
              <p:spPr bwMode="auto">
                <a:xfrm>
                  <a:off x="4176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3" name="AutoShape 45"/>
                <p:cNvSpPr>
                  <a:spLocks noChangeArrowheads="1"/>
                </p:cNvSpPr>
                <p:nvPr/>
              </p:nvSpPr>
              <p:spPr bwMode="auto">
                <a:xfrm>
                  <a:off x="4032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324" name="Group 46"/>
                <p:cNvGrpSpPr>
                  <a:grpSpLocks/>
                </p:cNvGrpSpPr>
                <p:nvPr/>
              </p:nvGrpSpPr>
              <p:grpSpPr bwMode="auto">
                <a:xfrm>
                  <a:off x="3360" y="720"/>
                  <a:ext cx="672" cy="576"/>
                  <a:chOff x="3360" y="720"/>
                  <a:chExt cx="672" cy="576"/>
                </a:xfrm>
              </p:grpSpPr>
              <p:sp>
                <p:nvSpPr>
                  <p:cNvPr id="7328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1152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29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008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30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31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720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25" name="AutoShape 51"/>
                <p:cNvSpPr>
                  <a:spLocks noChangeArrowheads="1"/>
                </p:cNvSpPr>
                <p:nvPr/>
              </p:nvSpPr>
              <p:spPr bwMode="auto">
                <a:xfrm>
                  <a:off x="4080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6" name="AutoShape 52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7" name="AutoShape 53"/>
                <p:cNvSpPr>
                  <a:spLocks noChangeArrowheads="1"/>
                </p:cNvSpPr>
                <p:nvPr/>
              </p:nvSpPr>
              <p:spPr bwMode="auto">
                <a:xfrm>
                  <a:off x="3984" y="1056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04" name="Group 54"/>
              <p:cNvGrpSpPr>
                <a:grpSpLocks/>
              </p:cNvGrpSpPr>
              <p:nvPr/>
            </p:nvGrpSpPr>
            <p:grpSpPr bwMode="auto">
              <a:xfrm>
                <a:off x="3648" y="720"/>
                <a:ext cx="768" cy="576"/>
                <a:chOff x="3648" y="720"/>
                <a:chExt cx="768" cy="576"/>
              </a:xfrm>
            </p:grpSpPr>
            <p:sp>
              <p:nvSpPr>
                <p:cNvPr id="7316" name="AutoShape 55"/>
                <p:cNvSpPr>
                  <a:spLocks noChangeArrowheads="1"/>
                </p:cNvSpPr>
                <p:nvPr/>
              </p:nvSpPr>
              <p:spPr bwMode="auto">
                <a:xfrm>
                  <a:off x="4224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7" name="AutoShape 56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8" name="AutoShape 57"/>
                <p:cNvSpPr>
                  <a:spLocks noChangeArrowheads="1"/>
                </p:cNvSpPr>
                <p:nvPr/>
              </p:nvSpPr>
              <p:spPr bwMode="auto">
                <a:xfrm>
                  <a:off x="4080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9" name="AutoShape 58"/>
                <p:cNvSpPr>
                  <a:spLocks noChangeArrowheads="1"/>
                </p:cNvSpPr>
                <p:nvPr/>
              </p:nvSpPr>
              <p:spPr bwMode="auto">
                <a:xfrm>
                  <a:off x="3984" y="72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05" name="Group 59"/>
              <p:cNvGrpSpPr>
                <a:grpSpLocks/>
              </p:cNvGrpSpPr>
              <p:nvPr/>
            </p:nvGrpSpPr>
            <p:grpSpPr bwMode="auto">
              <a:xfrm>
                <a:off x="3840" y="864"/>
                <a:ext cx="576" cy="480"/>
                <a:chOff x="3840" y="864"/>
                <a:chExt cx="576" cy="480"/>
              </a:xfrm>
            </p:grpSpPr>
            <p:sp>
              <p:nvSpPr>
                <p:cNvPr id="7312" name="AutoShape 60"/>
                <p:cNvSpPr>
                  <a:spLocks noChangeArrowheads="1"/>
                </p:cNvSpPr>
                <p:nvPr/>
              </p:nvSpPr>
              <p:spPr bwMode="auto">
                <a:xfrm>
                  <a:off x="3888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3" name="AutoShape 61"/>
                <p:cNvSpPr>
                  <a:spLocks noChangeArrowheads="1"/>
                </p:cNvSpPr>
                <p:nvPr/>
              </p:nvSpPr>
              <p:spPr bwMode="auto">
                <a:xfrm>
                  <a:off x="4224" y="120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4" name="AutoShape 62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5" name="AutoShape 63"/>
                <p:cNvSpPr>
                  <a:spLocks noChangeArrowheads="1"/>
                </p:cNvSpPr>
                <p:nvPr/>
              </p:nvSpPr>
              <p:spPr bwMode="auto">
                <a:xfrm>
                  <a:off x="4176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06" name="Group 64"/>
              <p:cNvGrpSpPr>
                <a:grpSpLocks/>
              </p:cNvGrpSpPr>
              <p:nvPr/>
            </p:nvGrpSpPr>
            <p:grpSpPr bwMode="auto">
              <a:xfrm>
                <a:off x="3888" y="1056"/>
                <a:ext cx="624" cy="336"/>
                <a:chOff x="3888" y="1056"/>
                <a:chExt cx="624" cy="336"/>
              </a:xfrm>
            </p:grpSpPr>
            <p:sp>
              <p:nvSpPr>
                <p:cNvPr id="7307" name="AutoShape 65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8" name="AutoShape 66"/>
                <p:cNvSpPr>
                  <a:spLocks noChangeArrowheads="1"/>
                </p:cNvSpPr>
                <p:nvPr/>
              </p:nvSpPr>
              <p:spPr bwMode="auto">
                <a:xfrm>
                  <a:off x="3888" y="1056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9" name="AutoShape 67"/>
                <p:cNvSpPr>
                  <a:spLocks noChangeArrowheads="1"/>
                </p:cNvSpPr>
                <p:nvPr/>
              </p:nvSpPr>
              <p:spPr bwMode="auto">
                <a:xfrm>
                  <a:off x="4320" y="124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0" name="AutoShape 68"/>
                <p:cNvSpPr>
                  <a:spLocks noChangeArrowheads="1"/>
                </p:cNvSpPr>
                <p:nvPr/>
              </p:nvSpPr>
              <p:spPr bwMode="auto">
                <a:xfrm>
                  <a:off x="3984" y="1152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1" name="AutoShape 69"/>
                <p:cNvSpPr>
                  <a:spLocks noChangeArrowheads="1"/>
                </p:cNvSpPr>
                <p:nvPr/>
              </p:nvSpPr>
              <p:spPr bwMode="auto">
                <a:xfrm>
                  <a:off x="4272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185" name="AutoShape 70"/>
            <p:cNvSpPr>
              <a:spLocks noChangeArrowheads="1"/>
            </p:cNvSpPr>
            <p:nvPr/>
          </p:nvSpPr>
          <p:spPr bwMode="auto">
            <a:xfrm>
              <a:off x="3888" y="1065"/>
              <a:ext cx="240" cy="192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6" name="Group 71"/>
            <p:cNvGrpSpPr>
              <a:grpSpLocks/>
            </p:cNvGrpSpPr>
            <p:nvPr/>
          </p:nvGrpSpPr>
          <p:grpSpPr bwMode="auto">
            <a:xfrm>
              <a:off x="2448" y="441"/>
              <a:ext cx="1440" cy="720"/>
              <a:chOff x="2640" y="624"/>
              <a:chExt cx="1440" cy="720"/>
            </a:xfrm>
          </p:grpSpPr>
          <p:sp>
            <p:nvSpPr>
              <p:cNvPr id="7297" name="AutoShape 72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8" name="AutoShape 73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9" name="AutoShape 74"/>
              <p:cNvSpPr>
                <a:spLocks noChangeArrowheads="1"/>
              </p:cNvSpPr>
              <p:nvPr/>
            </p:nvSpPr>
            <p:spPr bwMode="auto">
              <a:xfrm>
                <a:off x="3344" y="864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0" name="AutoShape 75"/>
              <p:cNvSpPr>
                <a:spLocks noChangeArrowheads="1"/>
              </p:cNvSpPr>
              <p:nvPr/>
            </p:nvSpPr>
            <p:spPr bwMode="auto">
              <a:xfrm>
                <a:off x="2640" y="624"/>
                <a:ext cx="240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1" name="AutoShape 76"/>
              <p:cNvSpPr>
                <a:spLocks noChangeArrowheads="1"/>
              </p:cNvSpPr>
              <p:nvPr/>
            </p:nvSpPr>
            <p:spPr bwMode="auto">
              <a:xfrm>
                <a:off x="3888" y="1200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2" name="AutoShape 77"/>
              <p:cNvSpPr>
                <a:spLocks noChangeArrowheads="1"/>
              </p:cNvSpPr>
              <p:nvPr/>
            </p:nvSpPr>
            <p:spPr bwMode="auto">
              <a:xfrm>
                <a:off x="3792" y="105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7" name="AutoShape 78"/>
            <p:cNvSpPr>
              <a:spLocks noChangeArrowheads="1"/>
            </p:cNvSpPr>
            <p:nvPr/>
          </p:nvSpPr>
          <p:spPr bwMode="auto">
            <a:xfrm>
              <a:off x="3552" y="729"/>
              <a:ext cx="192" cy="144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8" name="Group 79"/>
            <p:cNvGrpSpPr>
              <a:grpSpLocks/>
            </p:cNvGrpSpPr>
            <p:nvPr/>
          </p:nvGrpSpPr>
          <p:grpSpPr bwMode="auto">
            <a:xfrm>
              <a:off x="3408" y="537"/>
              <a:ext cx="864" cy="528"/>
              <a:chOff x="3552" y="864"/>
              <a:chExt cx="864" cy="528"/>
            </a:xfrm>
          </p:grpSpPr>
          <p:sp>
            <p:nvSpPr>
              <p:cNvPr id="7292" name="AutoShape 80"/>
              <p:cNvSpPr>
                <a:spLocks noChangeArrowheads="1"/>
              </p:cNvSpPr>
              <p:nvPr/>
            </p:nvSpPr>
            <p:spPr bwMode="auto">
              <a:xfrm>
                <a:off x="3552" y="960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AutoShape 81"/>
              <p:cNvSpPr>
                <a:spLocks noChangeArrowheads="1"/>
              </p:cNvSpPr>
              <p:nvPr/>
            </p:nvSpPr>
            <p:spPr bwMode="auto">
              <a:xfrm>
                <a:off x="3792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AutoShape 82"/>
              <p:cNvSpPr>
                <a:spLocks noChangeArrowheads="1"/>
              </p:cNvSpPr>
              <p:nvPr/>
            </p:nvSpPr>
            <p:spPr bwMode="auto">
              <a:xfrm>
                <a:off x="4224" y="1008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AutoShape 83"/>
              <p:cNvSpPr>
                <a:spLocks noChangeArrowheads="1"/>
              </p:cNvSpPr>
              <p:nvPr/>
            </p:nvSpPr>
            <p:spPr bwMode="auto">
              <a:xfrm>
                <a:off x="3984" y="1248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6" name="AutoShape 84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9" name="Group 85"/>
            <p:cNvGrpSpPr>
              <a:grpSpLocks/>
            </p:cNvGrpSpPr>
            <p:nvPr/>
          </p:nvGrpSpPr>
          <p:grpSpPr bwMode="auto">
            <a:xfrm>
              <a:off x="2448" y="2361"/>
              <a:ext cx="816" cy="1056"/>
              <a:chOff x="2832" y="1824"/>
              <a:chExt cx="816" cy="1056"/>
            </a:xfrm>
          </p:grpSpPr>
          <p:sp>
            <p:nvSpPr>
              <p:cNvPr id="7290" name="Oval 86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816" cy="1056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1" name="Text Box 87"/>
              <p:cNvSpPr txBox="1">
                <a:spLocks noChangeArrowheads="1"/>
              </p:cNvSpPr>
              <p:nvPr/>
            </p:nvSpPr>
            <p:spPr bwMode="auto">
              <a:xfrm>
                <a:off x="2928" y="2160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LOW</a:t>
                </a:r>
              </a:p>
            </p:txBody>
          </p:sp>
        </p:grpSp>
        <p:sp>
          <p:nvSpPr>
            <p:cNvPr id="7190" name="Line 88"/>
            <p:cNvSpPr>
              <a:spLocks noChangeShapeType="1"/>
            </p:cNvSpPr>
            <p:nvPr/>
          </p:nvSpPr>
          <p:spPr bwMode="auto">
            <a:xfrm flipH="1">
              <a:off x="2928" y="1977"/>
              <a:ext cx="192" cy="2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89"/>
            <p:cNvSpPr>
              <a:spLocks noChangeShapeType="1"/>
            </p:cNvSpPr>
            <p:nvPr/>
          </p:nvSpPr>
          <p:spPr bwMode="auto">
            <a:xfrm flipH="1">
              <a:off x="3120" y="1161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90"/>
            <p:cNvSpPr>
              <a:spLocks noChangeShapeType="1"/>
            </p:cNvSpPr>
            <p:nvPr/>
          </p:nvSpPr>
          <p:spPr bwMode="auto">
            <a:xfrm flipH="1">
              <a:off x="2976" y="1401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91"/>
            <p:cNvSpPr>
              <a:spLocks noChangeShapeType="1"/>
            </p:cNvSpPr>
            <p:nvPr/>
          </p:nvSpPr>
          <p:spPr bwMode="auto">
            <a:xfrm flipH="1">
              <a:off x="3312" y="1257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92"/>
            <p:cNvSpPr>
              <a:spLocks noChangeShapeType="1"/>
            </p:cNvSpPr>
            <p:nvPr/>
          </p:nvSpPr>
          <p:spPr bwMode="auto">
            <a:xfrm flipH="1">
              <a:off x="2784" y="1065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93"/>
            <p:cNvSpPr>
              <a:spLocks noChangeShapeType="1"/>
            </p:cNvSpPr>
            <p:nvPr/>
          </p:nvSpPr>
          <p:spPr bwMode="auto">
            <a:xfrm flipH="1">
              <a:off x="3120" y="921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94"/>
            <p:cNvSpPr>
              <a:spLocks noChangeShapeType="1"/>
            </p:cNvSpPr>
            <p:nvPr/>
          </p:nvSpPr>
          <p:spPr bwMode="auto">
            <a:xfrm flipH="1">
              <a:off x="2784" y="1257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97" name="Group 95"/>
            <p:cNvGrpSpPr>
              <a:grpSpLocks/>
            </p:cNvGrpSpPr>
            <p:nvPr/>
          </p:nvGrpSpPr>
          <p:grpSpPr bwMode="auto">
            <a:xfrm>
              <a:off x="3792" y="681"/>
              <a:ext cx="768" cy="576"/>
              <a:chOff x="3648" y="720"/>
              <a:chExt cx="768" cy="576"/>
            </a:xfrm>
          </p:grpSpPr>
          <p:sp>
            <p:nvSpPr>
              <p:cNvPr id="7286" name="AutoShape 96"/>
              <p:cNvSpPr>
                <a:spLocks noChangeArrowheads="1"/>
              </p:cNvSpPr>
              <p:nvPr/>
            </p:nvSpPr>
            <p:spPr bwMode="auto">
              <a:xfrm>
                <a:off x="4224" y="1008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7" name="AutoShape 97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8" name="AutoShape 98"/>
              <p:cNvSpPr>
                <a:spLocks noChangeArrowheads="1"/>
              </p:cNvSpPr>
              <p:nvPr/>
            </p:nvSpPr>
            <p:spPr bwMode="auto">
              <a:xfrm>
                <a:off x="4080" y="1152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9" name="AutoShape 99"/>
              <p:cNvSpPr>
                <a:spLocks noChangeArrowheads="1"/>
              </p:cNvSpPr>
              <p:nvPr/>
            </p:nvSpPr>
            <p:spPr bwMode="auto">
              <a:xfrm>
                <a:off x="3984" y="720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8" name="Group 100"/>
            <p:cNvGrpSpPr>
              <a:grpSpLocks/>
            </p:cNvGrpSpPr>
            <p:nvPr/>
          </p:nvGrpSpPr>
          <p:grpSpPr bwMode="auto">
            <a:xfrm>
              <a:off x="2640" y="345"/>
              <a:ext cx="1392" cy="672"/>
              <a:chOff x="3120" y="720"/>
              <a:chExt cx="1392" cy="672"/>
            </a:xfrm>
          </p:grpSpPr>
          <p:grpSp>
            <p:nvGrpSpPr>
              <p:cNvPr id="7253" name="Group 101"/>
              <p:cNvGrpSpPr>
                <a:grpSpLocks/>
              </p:cNvGrpSpPr>
              <p:nvPr/>
            </p:nvGrpSpPr>
            <p:grpSpPr bwMode="auto">
              <a:xfrm>
                <a:off x="3120" y="720"/>
                <a:ext cx="1248" cy="576"/>
                <a:chOff x="3120" y="720"/>
                <a:chExt cx="1248" cy="576"/>
              </a:xfrm>
            </p:grpSpPr>
            <p:grpSp>
              <p:nvGrpSpPr>
                <p:cNvPr id="7270" name="Group 102"/>
                <p:cNvGrpSpPr>
                  <a:grpSpLocks/>
                </p:cNvGrpSpPr>
                <p:nvPr/>
              </p:nvGrpSpPr>
              <p:grpSpPr bwMode="auto">
                <a:xfrm>
                  <a:off x="3120" y="720"/>
                  <a:ext cx="960" cy="336"/>
                  <a:chOff x="3120" y="720"/>
                  <a:chExt cx="960" cy="336"/>
                </a:xfrm>
              </p:grpSpPr>
              <p:sp>
                <p:nvSpPr>
                  <p:cNvPr id="7282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83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84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85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1" name="AutoShape 107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44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2" name="AutoShape 108"/>
                <p:cNvSpPr>
                  <a:spLocks noChangeArrowheads="1"/>
                </p:cNvSpPr>
                <p:nvPr/>
              </p:nvSpPr>
              <p:spPr bwMode="auto">
                <a:xfrm>
                  <a:off x="4176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3" name="AutoShape 109"/>
                <p:cNvSpPr>
                  <a:spLocks noChangeArrowheads="1"/>
                </p:cNvSpPr>
                <p:nvPr/>
              </p:nvSpPr>
              <p:spPr bwMode="auto">
                <a:xfrm>
                  <a:off x="4032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274" name="Group 110"/>
                <p:cNvGrpSpPr>
                  <a:grpSpLocks/>
                </p:cNvGrpSpPr>
                <p:nvPr/>
              </p:nvGrpSpPr>
              <p:grpSpPr bwMode="auto">
                <a:xfrm>
                  <a:off x="3360" y="720"/>
                  <a:ext cx="672" cy="576"/>
                  <a:chOff x="3360" y="720"/>
                  <a:chExt cx="672" cy="576"/>
                </a:xfrm>
              </p:grpSpPr>
              <p:sp>
                <p:nvSpPr>
                  <p:cNvPr id="7278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1152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9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008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80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81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720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5" name="AutoShape 115"/>
                <p:cNvSpPr>
                  <a:spLocks noChangeArrowheads="1"/>
                </p:cNvSpPr>
                <p:nvPr/>
              </p:nvSpPr>
              <p:spPr bwMode="auto">
                <a:xfrm>
                  <a:off x="4080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6" name="AutoShape 116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" name="AutoShape 117"/>
                <p:cNvSpPr>
                  <a:spLocks noChangeArrowheads="1"/>
                </p:cNvSpPr>
                <p:nvPr/>
              </p:nvSpPr>
              <p:spPr bwMode="auto">
                <a:xfrm>
                  <a:off x="3984" y="1056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54" name="Group 118"/>
              <p:cNvGrpSpPr>
                <a:grpSpLocks/>
              </p:cNvGrpSpPr>
              <p:nvPr/>
            </p:nvGrpSpPr>
            <p:grpSpPr bwMode="auto">
              <a:xfrm>
                <a:off x="3648" y="720"/>
                <a:ext cx="768" cy="576"/>
                <a:chOff x="3648" y="720"/>
                <a:chExt cx="768" cy="576"/>
              </a:xfrm>
            </p:grpSpPr>
            <p:sp>
              <p:nvSpPr>
                <p:cNvPr id="7266" name="AutoShape 119"/>
                <p:cNvSpPr>
                  <a:spLocks noChangeArrowheads="1"/>
                </p:cNvSpPr>
                <p:nvPr/>
              </p:nvSpPr>
              <p:spPr bwMode="auto">
                <a:xfrm>
                  <a:off x="4224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7" name="AutoShape 120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8" name="AutoShape 121"/>
                <p:cNvSpPr>
                  <a:spLocks noChangeArrowheads="1"/>
                </p:cNvSpPr>
                <p:nvPr/>
              </p:nvSpPr>
              <p:spPr bwMode="auto">
                <a:xfrm>
                  <a:off x="4080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9" name="AutoShape 122"/>
                <p:cNvSpPr>
                  <a:spLocks noChangeArrowheads="1"/>
                </p:cNvSpPr>
                <p:nvPr/>
              </p:nvSpPr>
              <p:spPr bwMode="auto">
                <a:xfrm>
                  <a:off x="3984" y="72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55" name="Group 123"/>
              <p:cNvGrpSpPr>
                <a:grpSpLocks/>
              </p:cNvGrpSpPr>
              <p:nvPr/>
            </p:nvGrpSpPr>
            <p:grpSpPr bwMode="auto">
              <a:xfrm>
                <a:off x="3840" y="864"/>
                <a:ext cx="576" cy="480"/>
                <a:chOff x="3840" y="864"/>
                <a:chExt cx="576" cy="480"/>
              </a:xfrm>
            </p:grpSpPr>
            <p:sp>
              <p:nvSpPr>
                <p:cNvPr id="7262" name="AutoShape 124"/>
                <p:cNvSpPr>
                  <a:spLocks noChangeArrowheads="1"/>
                </p:cNvSpPr>
                <p:nvPr/>
              </p:nvSpPr>
              <p:spPr bwMode="auto">
                <a:xfrm>
                  <a:off x="3888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3" name="AutoShape 125"/>
                <p:cNvSpPr>
                  <a:spLocks noChangeArrowheads="1"/>
                </p:cNvSpPr>
                <p:nvPr/>
              </p:nvSpPr>
              <p:spPr bwMode="auto">
                <a:xfrm>
                  <a:off x="4224" y="120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4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5" name="AutoShape 127"/>
                <p:cNvSpPr>
                  <a:spLocks noChangeArrowheads="1"/>
                </p:cNvSpPr>
                <p:nvPr/>
              </p:nvSpPr>
              <p:spPr bwMode="auto">
                <a:xfrm>
                  <a:off x="4176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56" name="Group 128"/>
              <p:cNvGrpSpPr>
                <a:grpSpLocks/>
              </p:cNvGrpSpPr>
              <p:nvPr/>
            </p:nvGrpSpPr>
            <p:grpSpPr bwMode="auto">
              <a:xfrm>
                <a:off x="3888" y="1056"/>
                <a:ext cx="624" cy="336"/>
                <a:chOff x="3888" y="1056"/>
                <a:chExt cx="624" cy="336"/>
              </a:xfrm>
            </p:grpSpPr>
            <p:sp>
              <p:nvSpPr>
                <p:cNvPr id="7257" name="AutoShape 129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8" name="AutoShape 130"/>
                <p:cNvSpPr>
                  <a:spLocks noChangeArrowheads="1"/>
                </p:cNvSpPr>
                <p:nvPr/>
              </p:nvSpPr>
              <p:spPr bwMode="auto">
                <a:xfrm>
                  <a:off x="3888" y="1056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9" name="AutoShape 131"/>
                <p:cNvSpPr>
                  <a:spLocks noChangeArrowheads="1"/>
                </p:cNvSpPr>
                <p:nvPr/>
              </p:nvSpPr>
              <p:spPr bwMode="auto">
                <a:xfrm>
                  <a:off x="4320" y="124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0" name="AutoShape 132"/>
                <p:cNvSpPr>
                  <a:spLocks noChangeArrowheads="1"/>
                </p:cNvSpPr>
                <p:nvPr/>
              </p:nvSpPr>
              <p:spPr bwMode="auto">
                <a:xfrm>
                  <a:off x="3984" y="1152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1" name="AutoShape 133"/>
                <p:cNvSpPr>
                  <a:spLocks noChangeArrowheads="1"/>
                </p:cNvSpPr>
                <p:nvPr/>
              </p:nvSpPr>
              <p:spPr bwMode="auto">
                <a:xfrm>
                  <a:off x="4272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99" name="Group 134"/>
            <p:cNvGrpSpPr>
              <a:grpSpLocks/>
            </p:cNvGrpSpPr>
            <p:nvPr/>
          </p:nvGrpSpPr>
          <p:grpSpPr bwMode="auto">
            <a:xfrm>
              <a:off x="1968" y="441"/>
              <a:ext cx="1392" cy="672"/>
              <a:chOff x="3120" y="720"/>
              <a:chExt cx="1392" cy="672"/>
            </a:xfrm>
          </p:grpSpPr>
          <p:grpSp>
            <p:nvGrpSpPr>
              <p:cNvPr id="7220" name="Group 135"/>
              <p:cNvGrpSpPr>
                <a:grpSpLocks/>
              </p:cNvGrpSpPr>
              <p:nvPr/>
            </p:nvGrpSpPr>
            <p:grpSpPr bwMode="auto">
              <a:xfrm>
                <a:off x="3120" y="720"/>
                <a:ext cx="1248" cy="576"/>
                <a:chOff x="3120" y="720"/>
                <a:chExt cx="1248" cy="576"/>
              </a:xfrm>
            </p:grpSpPr>
            <p:grpSp>
              <p:nvGrpSpPr>
                <p:cNvPr id="7237" name="Group 136"/>
                <p:cNvGrpSpPr>
                  <a:grpSpLocks/>
                </p:cNvGrpSpPr>
                <p:nvPr/>
              </p:nvGrpSpPr>
              <p:grpSpPr bwMode="auto">
                <a:xfrm>
                  <a:off x="3120" y="720"/>
                  <a:ext cx="960" cy="336"/>
                  <a:chOff x="3120" y="720"/>
                  <a:chExt cx="960" cy="336"/>
                </a:xfrm>
              </p:grpSpPr>
              <p:sp>
                <p:nvSpPr>
                  <p:cNvPr id="7249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50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51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52" name="AutoShape 14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38" name="AutoShape 141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44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9" name="AutoShape 142"/>
                <p:cNvSpPr>
                  <a:spLocks noChangeArrowheads="1"/>
                </p:cNvSpPr>
                <p:nvPr/>
              </p:nvSpPr>
              <p:spPr bwMode="auto">
                <a:xfrm>
                  <a:off x="4176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0" name="AutoShape 143"/>
                <p:cNvSpPr>
                  <a:spLocks noChangeArrowheads="1"/>
                </p:cNvSpPr>
                <p:nvPr/>
              </p:nvSpPr>
              <p:spPr bwMode="auto">
                <a:xfrm>
                  <a:off x="4032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241" name="Group 144"/>
                <p:cNvGrpSpPr>
                  <a:grpSpLocks/>
                </p:cNvGrpSpPr>
                <p:nvPr/>
              </p:nvGrpSpPr>
              <p:grpSpPr bwMode="auto">
                <a:xfrm>
                  <a:off x="3360" y="720"/>
                  <a:ext cx="672" cy="576"/>
                  <a:chOff x="3360" y="720"/>
                  <a:chExt cx="672" cy="576"/>
                </a:xfrm>
              </p:grpSpPr>
              <p:sp>
                <p:nvSpPr>
                  <p:cNvPr id="7245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1152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46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008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47" name="AutoShape 147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912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48" name="AutoShape 14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720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42" name="AutoShape 149"/>
                <p:cNvSpPr>
                  <a:spLocks noChangeArrowheads="1"/>
                </p:cNvSpPr>
                <p:nvPr/>
              </p:nvSpPr>
              <p:spPr bwMode="auto">
                <a:xfrm>
                  <a:off x="4080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3" name="AutoShape 150"/>
                <p:cNvSpPr>
                  <a:spLocks noChangeArrowheads="1"/>
                </p:cNvSpPr>
                <p:nvPr/>
              </p:nvSpPr>
              <p:spPr bwMode="auto">
                <a:xfrm>
                  <a:off x="4128" y="91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4" name="AutoShape 151"/>
                <p:cNvSpPr>
                  <a:spLocks noChangeArrowheads="1"/>
                </p:cNvSpPr>
                <p:nvPr/>
              </p:nvSpPr>
              <p:spPr bwMode="auto">
                <a:xfrm>
                  <a:off x="3984" y="1056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21" name="Group 152"/>
              <p:cNvGrpSpPr>
                <a:grpSpLocks/>
              </p:cNvGrpSpPr>
              <p:nvPr/>
            </p:nvGrpSpPr>
            <p:grpSpPr bwMode="auto">
              <a:xfrm>
                <a:off x="3648" y="720"/>
                <a:ext cx="768" cy="576"/>
                <a:chOff x="3648" y="720"/>
                <a:chExt cx="768" cy="576"/>
              </a:xfrm>
            </p:grpSpPr>
            <p:sp>
              <p:nvSpPr>
                <p:cNvPr id="7233" name="AutoShape 153"/>
                <p:cNvSpPr>
                  <a:spLocks noChangeArrowheads="1"/>
                </p:cNvSpPr>
                <p:nvPr/>
              </p:nvSpPr>
              <p:spPr bwMode="auto">
                <a:xfrm>
                  <a:off x="4224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4080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6" name="AutoShape 156"/>
                <p:cNvSpPr>
                  <a:spLocks noChangeArrowheads="1"/>
                </p:cNvSpPr>
                <p:nvPr/>
              </p:nvSpPr>
              <p:spPr bwMode="auto">
                <a:xfrm>
                  <a:off x="3984" y="72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22" name="Group 157"/>
              <p:cNvGrpSpPr>
                <a:grpSpLocks/>
              </p:cNvGrpSpPr>
              <p:nvPr/>
            </p:nvGrpSpPr>
            <p:grpSpPr bwMode="auto">
              <a:xfrm>
                <a:off x="3840" y="864"/>
                <a:ext cx="576" cy="480"/>
                <a:chOff x="3840" y="864"/>
                <a:chExt cx="576" cy="480"/>
              </a:xfrm>
            </p:grpSpPr>
            <p:sp>
              <p:nvSpPr>
                <p:cNvPr id="7229" name="AutoShape 158"/>
                <p:cNvSpPr>
                  <a:spLocks noChangeArrowheads="1"/>
                </p:cNvSpPr>
                <p:nvPr/>
              </p:nvSpPr>
              <p:spPr bwMode="auto">
                <a:xfrm>
                  <a:off x="3888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0" name="AutoShape 159"/>
                <p:cNvSpPr>
                  <a:spLocks noChangeArrowheads="1"/>
                </p:cNvSpPr>
                <p:nvPr/>
              </p:nvSpPr>
              <p:spPr bwMode="auto">
                <a:xfrm>
                  <a:off x="4224" y="1200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1" name="AutoShape 160"/>
                <p:cNvSpPr>
                  <a:spLocks noChangeArrowheads="1"/>
                </p:cNvSpPr>
                <p:nvPr/>
              </p:nvSpPr>
              <p:spPr bwMode="auto">
                <a:xfrm>
                  <a:off x="3840" y="100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2" name="AutoShape 161"/>
                <p:cNvSpPr>
                  <a:spLocks noChangeArrowheads="1"/>
                </p:cNvSpPr>
                <p:nvPr/>
              </p:nvSpPr>
              <p:spPr bwMode="auto">
                <a:xfrm>
                  <a:off x="4176" y="86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23" name="Group 162"/>
              <p:cNvGrpSpPr>
                <a:grpSpLocks/>
              </p:cNvGrpSpPr>
              <p:nvPr/>
            </p:nvGrpSpPr>
            <p:grpSpPr bwMode="auto">
              <a:xfrm>
                <a:off x="3888" y="1056"/>
                <a:ext cx="624" cy="336"/>
                <a:chOff x="3888" y="1056"/>
                <a:chExt cx="624" cy="336"/>
              </a:xfrm>
            </p:grpSpPr>
            <p:sp>
              <p:nvSpPr>
                <p:cNvPr id="7224" name="AutoShape 163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5" name="AutoShape 164"/>
                <p:cNvSpPr>
                  <a:spLocks noChangeArrowheads="1"/>
                </p:cNvSpPr>
                <p:nvPr/>
              </p:nvSpPr>
              <p:spPr bwMode="auto">
                <a:xfrm>
                  <a:off x="3888" y="1056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6" name="AutoShape 165"/>
                <p:cNvSpPr>
                  <a:spLocks noChangeArrowheads="1"/>
                </p:cNvSpPr>
                <p:nvPr/>
              </p:nvSpPr>
              <p:spPr bwMode="auto">
                <a:xfrm>
                  <a:off x="4320" y="1248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7" name="AutoShape 166"/>
                <p:cNvSpPr>
                  <a:spLocks noChangeArrowheads="1"/>
                </p:cNvSpPr>
                <p:nvPr/>
              </p:nvSpPr>
              <p:spPr bwMode="auto">
                <a:xfrm>
                  <a:off x="3984" y="1152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4272" y="1104"/>
                  <a:ext cx="192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00" name="Group 168"/>
            <p:cNvGrpSpPr>
              <a:grpSpLocks/>
            </p:cNvGrpSpPr>
            <p:nvPr/>
          </p:nvGrpSpPr>
          <p:grpSpPr bwMode="auto">
            <a:xfrm>
              <a:off x="2928" y="825"/>
              <a:ext cx="1104" cy="576"/>
              <a:chOff x="3072" y="1008"/>
              <a:chExt cx="1104" cy="576"/>
            </a:xfrm>
          </p:grpSpPr>
          <p:sp>
            <p:nvSpPr>
              <p:cNvPr id="7218" name="Oval 169"/>
              <p:cNvSpPr>
                <a:spLocks noChangeArrowheads="1"/>
              </p:cNvSpPr>
              <p:nvPr/>
            </p:nvSpPr>
            <p:spPr bwMode="auto">
              <a:xfrm>
                <a:off x="3072" y="1008"/>
                <a:ext cx="1104" cy="576"/>
              </a:xfrm>
              <a:prstGeom prst="ellipse">
                <a:avLst/>
              </a:prstGeom>
              <a:solidFill>
                <a:srgbClr val="3366FF">
                  <a:alpha val="50195"/>
                </a:srgbClr>
              </a:solidFill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9" name="Text Box 170"/>
              <p:cNvSpPr txBox="1">
                <a:spLocks noChangeArrowheads="1"/>
              </p:cNvSpPr>
              <p:nvPr/>
            </p:nvSpPr>
            <p:spPr bwMode="auto">
              <a:xfrm>
                <a:off x="3312" y="1152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HIGH</a:t>
                </a:r>
              </a:p>
            </p:txBody>
          </p:sp>
        </p:grpSp>
        <p:sp>
          <p:nvSpPr>
            <p:cNvPr id="7201" name="Line 171"/>
            <p:cNvSpPr>
              <a:spLocks noChangeShapeType="1"/>
            </p:cNvSpPr>
            <p:nvPr/>
          </p:nvSpPr>
          <p:spPr bwMode="auto">
            <a:xfrm flipH="1">
              <a:off x="2976" y="1545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172"/>
            <p:cNvSpPr>
              <a:spLocks noChangeShapeType="1"/>
            </p:cNvSpPr>
            <p:nvPr/>
          </p:nvSpPr>
          <p:spPr bwMode="auto">
            <a:xfrm flipH="1">
              <a:off x="3072" y="777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173"/>
            <p:cNvSpPr>
              <a:spLocks noChangeShapeType="1"/>
            </p:cNvSpPr>
            <p:nvPr/>
          </p:nvSpPr>
          <p:spPr bwMode="auto">
            <a:xfrm flipH="1">
              <a:off x="3024" y="1113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174"/>
            <p:cNvSpPr>
              <a:spLocks noChangeShapeType="1"/>
            </p:cNvSpPr>
            <p:nvPr/>
          </p:nvSpPr>
          <p:spPr bwMode="auto">
            <a:xfrm flipH="1">
              <a:off x="3120" y="1641"/>
              <a:ext cx="288" cy="2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175"/>
            <p:cNvSpPr>
              <a:spLocks noChangeShapeType="1"/>
            </p:cNvSpPr>
            <p:nvPr/>
          </p:nvSpPr>
          <p:spPr bwMode="auto">
            <a:xfrm flipH="1">
              <a:off x="2592" y="1641"/>
              <a:ext cx="240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176"/>
            <p:cNvSpPr>
              <a:spLocks noChangeShapeType="1"/>
            </p:cNvSpPr>
            <p:nvPr/>
          </p:nvSpPr>
          <p:spPr bwMode="auto">
            <a:xfrm flipH="1">
              <a:off x="2592" y="1881"/>
              <a:ext cx="240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177"/>
            <p:cNvSpPr>
              <a:spLocks noChangeShapeType="1"/>
            </p:cNvSpPr>
            <p:nvPr/>
          </p:nvSpPr>
          <p:spPr bwMode="auto">
            <a:xfrm flipH="1">
              <a:off x="2784" y="1833"/>
              <a:ext cx="240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08" name="Group 178"/>
            <p:cNvGrpSpPr>
              <a:grpSpLocks/>
            </p:cNvGrpSpPr>
            <p:nvPr/>
          </p:nvGrpSpPr>
          <p:grpSpPr bwMode="auto">
            <a:xfrm>
              <a:off x="1028" y="3417"/>
              <a:ext cx="3744" cy="345"/>
              <a:chOff x="1214" y="2880"/>
              <a:chExt cx="3682" cy="345"/>
            </a:xfrm>
          </p:grpSpPr>
          <p:pic>
            <p:nvPicPr>
              <p:cNvPr id="7209" name="Picture 179" descr="C:\Documents and Settings\Administrator\Desktop\chl_color_bar_no bkgr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6" y="2880"/>
                <a:ext cx="3408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210" name="Group 180"/>
              <p:cNvGrpSpPr>
                <a:grpSpLocks/>
              </p:cNvGrpSpPr>
              <p:nvPr/>
            </p:nvGrpSpPr>
            <p:grpSpPr bwMode="auto">
              <a:xfrm>
                <a:off x="1214" y="2994"/>
                <a:ext cx="3682" cy="231"/>
                <a:chOff x="1214" y="2994"/>
                <a:chExt cx="3682" cy="231"/>
              </a:xfrm>
            </p:grpSpPr>
            <p:sp>
              <p:nvSpPr>
                <p:cNvPr id="7211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1214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0.1</a:t>
                  </a:r>
                </a:p>
              </p:txBody>
            </p:sp>
            <p:sp>
              <p:nvSpPr>
                <p:cNvPr id="7212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2016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0.5</a:t>
                  </a:r>
                </a:p>
              </p:txBody>
            </p:sp>
            <p:sp>
              <p:nvSpPr>
                <p:cNvPr id="7213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2504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1.0</a:t>
                  </a:r>
                </a:p>
              </p:txBody>
            </p:sp>
            <p:sp>
              <p:nvSpPr>
                <p:cNvPr id="7214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2880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2.0</a:t>
                  </a:r>
                </a:p>
              </p:txBody>
            </p:sp>
            <p:sp>
              <p:nvSpPr>
                <p:cNvPr id="7215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3360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5.0</a:t>
                  </a:r>
                </a:p>
              </p:txBody>
            </p:sp>
            <p:sp>
              <p:nvSpPr>
                <p:cNvPr id="7216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3888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10.0</a:t>
                  </a:r>
                </a:p>
              </p:txBody>
            </p:sp>
            <p:sp>
              <p:nvSpPr>
                <p:cNvPr id="7217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4464" y="2994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20.0</a:t>
                  </a:r>
                </a:p>
              </p:txBody>
            </p:sp>
          </p:grpSp>
        </p:grpSp>
      </p:grpSp>
      <p:sp>
        <p:nvSpPr>
          <p:cNvPr id="238781" name="Text Box 189"/>
          <p:cNvSpPr txBox="1">
            <a:spLocks noChangeArrowheads="1"/>
          </p:cNvSpPr>
          <p:nvPr/>
        </p:nvSpPr>
        <p:spPr bwMode="auto">
          <a:xfrm>
            <a:off x="2590800" y="7143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WINTER MONSOON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autoUpdateAnimBg="0"/>
      <p:bldP spid="2387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Arabian_Sea_transparent_te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-228600"/>
            <a:ext cx="6629400" cy="7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228600" y="45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ARABIAN SEA - A UNIQUE ECOSYSTEM</a:t>
            </a:r>
          </a:p>
        </p:txBody>
      </p:sp>
      <p:sp>
        <p:nvSpPr>
          <p:cNvPr id="320523" name="Text Box 11"/>
          <p:cNvSpPr txBox="1">
            <a:spLocks noChangeArrowheads="1"/>
          </p:cNvSpPr>
          <p:nvPr/>
        </p:nvSpPr>
        <p:spPr bwMode="auto">
          <a:xfrm>
            <a:off x="0" y="1524000"/>
            <a:ext cx="4038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Arial" pitchFamily="34" charset="0"/>
              </a:rPr>
              <a:t>Comes under the influence of seasonally reversing monsoon winds</a:t>
            </a:r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0" y="2743200"/>
            <a:ext cx="3962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Arial" pitchFamily="34" charset="0"/>
              </a:rPr>
              <a:t>Winds drive one the most energetic current systems and the greatest seasonality in phytoplankton productivity  and carbon fluxes observable in all oceans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5411788"/>
            <a:ext cx="3962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Arial" pitchFamily="34" charset="0"/>
              </a:rPr>
              <a:t>Intensity of winds is regulated by thermal gradient between land and the sea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0" grpId="0" autoUpdateAnimBg="0"/>
      <p:bldP spid="320523" grpId="0" autoUpdateAnimBg="0"/>
      <p:bldP spid="320526" grpId="0" autoUpdateAnimBg="0"/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Schematic showing the reversal in wind direction during the southwest monsoon (Jun-Sept), superimposed on satellite derived chlorophyll fields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609600"/>
            <a:ext cx="5943600" cy="5210175"/>
            <a:chOff x="1152" y="30"/>
            <a:chExt cx="3744" cy="3282"/>
          </a:xfrm>
        </p:grpSpPr>
        <p:grpSp>
          <p:nvGrpSpPr>
            <p:cNvPr id="9221" name="Group 4"/>
            <p:cNvGrpSpPr>
              <a:grpSpLocks/>
            </p:cNvGrpSpPr>
            <p:nvPr/>
          </p:nvGrpSpPr>
          <p:grpSpPr bwMode="auto">
            <a:xfrm>
              <a:off x="1296" y="30"/>
              <a:ext cx="3360" cy="2850"/>
              <a:chOff x="1296" y="144"/>
              <a:chExt cx="3360" cy="2976"/>
            </a:xfrm>
          </p:grpSpPr>
          <p:pic>
            <p:nvPicPr>
              <p:cNvPr id="9234" name="Picture 5" descr="C:\Open\S2003_Sep_Chlor_board_presen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96" y="144"/>
                <a:ext cx="3360" cy="2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235" name="Group 6"/>
              <p:cNvGrpSpPr>
                <a:grpSpLocks/>
              </p:cNvGrpSpPr>
              <p:nvPr/>
            </p:nvGrpSpPr>
            <p:grpSpPr bwMode="auto">
              <a:xfrm>
                <a:off x="3237" y="1070"/>
                <a:ext cx="1145" cy="529"/>
                <a:chOff x="3072" y="1008"/>
                <a:chExt cx="1104" cy="576"/>
              </a:xfrm>
            </p:grpSpPr>
            <p:sp>
              <p:nvSpPr>
                <p:cNvPr id="9291" name="Oval 7"/>
                <p:cNvSpPr>
                  <a:spLocks noChangeArrowheads="1"/>
                </p:cNvSpPr>
                <p:nvPr/>
              </p:nvSpPr>
              <p:spPr bwMode="auto">
                <a:xfrm>
                  <a:off x="3072" y="1008"/>
                  <a:ext cx="1104" cy="576"/>
                </a:xfrm>
                <a:prstGeom prst="ellipse">
                  <a:avLst/>
                </a:prstGeom>
                <a:solidFill>
                  <a:srgbClr val="FF0000">
                    <a:alpha val="50195"/>
                  </a:srgbClr>
                </a:solidFill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312" y="1153"/>
                  <a:ext cx="624" cy="328"/>
                </a:xfrm>
                <a:prstGeom prst="rect">
                  <a:avLst/>
                </a:prstGeom>
                <a:solidFill>
                  <a:srgbClr val="FF000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LOW</a:t>
                  </a:r>
                </a:p>
              </p:txBody>
            </p:sp>
          </p:grpSp>
          <p:grpSp>
            <p:nvGrpSpPr>
              <p:cNvPr id="9236" name="Group 9"/>
              <p:cNvGrpSpPr>
                <a:grpSpLocks/>
              </p:cNvGrpSpPr>
              <p:nvPr/>
            </p:nvGrpSpPr>
            <p:grpSpPr bwMode="auto">
              <a:xfrm>
                <a:off x="3360" y="432"/>
                <a:ext cx="960" cy="384"/>
                <a:chOff x="2832" y="624"/>
                <a:chExt cx="1536" cy="864"/>
              </a:xfrm>
            </p:grpSpPr>
            <p:sp>
              <p:nvSpPr>
                <p:cNvPr id="9254" name="AutoShape 10"/>
                <p:cNvSpPr>
                  <a:spLocks noChangeArrowheads="1"/>
                </p:cNvSpPr>
                <p:nvPr/>
              </p:nvSpPr>
              <p:spPr bwMode="auto">
                <a:xfrm>
                  <a:off x="3872" y="912"/>
                  <a:ext cx="160" cy="14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5" name="AutoShape 11"/>
                <p:cNvSpPr>
                  <a:spLocks noChangeArrowheads="1"/>
                </p:cNvSpPr>
                <p:nvPr/>
              </p:nvSpPr>
              <p:spPr bwMode="auto">
                <a:xfrm>
                  <a:off x="3936" y="1008"/>
                  <a:ext cx="240" cy="192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256" name="Group 12"/>
                <p:cNvGrpSpPr>
                  <a:grpSpLocks/>
                </p:cNvGrpSpPr>
                <p:nvPr/>
              </p:nvGrpSpPr>
              <p:grpSpPr bwMode="auto">
                <a:xfrm>
                  <a:off x="2832" y="624"/>
                  <a:ext cx="1536" cy="864"/>
                  <a:chOff x="2832" y="624"/>
                  <a:chExt cx="1536" cy="864"/>
                </a:xfrm>
              </p:grpSpPr>
              <p:grpSp>
                <p:nvGrpSpPr>
                  <p:cNvPr id="9257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832" y="624"/>
                    <a:ext cx="528" cy="288"/>
                    <a:chOff x="2880" y="720"/>
                    <a:chExt cx="528" cy="288"/>
                  </a:xfrm>
                </p:grpSpPr>
                <p:sp>
                  <p:nvSpPr>
                    <p:cNvPr id="9288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864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9" name="AutoShap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816"/>
                      <a:ext cx="144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0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8" y="720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258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072" y="672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9285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6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7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259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776" y="816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0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91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1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104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2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768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3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00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264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976" y="672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9282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3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4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265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816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6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91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768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8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3968" y="1008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69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104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0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296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27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3600" y="816"/>
                    <a:ext cx="528" cy="288"/>
                    <a:chOff x="2880" y="720"/>
                    <a:chExt cx="528" cy="288"/>
                  </a:xfrm>
                </p:grpSpPr>
                <p:sp>
                  <p:nvSpPr>
                    <p:cNvPr id="9279" name="AutoShap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864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0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816"/>
                      <a:ext cx="144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1" name="AutoShap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8" y="720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27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360" y="960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9276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7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8" name="AutoShap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273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1104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4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115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5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056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37" name="Group 47"/>
              <p:cNvGrpSpPr>
                <a:grpSpLocks/>
              </p:cNvGrpSpPr>
              <p:nvPr/>
            </p:nvGrpSpPr>
            <p:grpSpPr bwMode="auto">
              <a:xfrm>
                <a:off x="2724" y="1876"/>
                <a:ext cx="846" cy="970"/>
                <a:chOff x="2832" y="1824"/>
                <a:chExt cx="816" cy="1056"/>
              </a:xfrm>
            </p:grpSpPr>
            <p:sp>
              <p:nvSpPr>
                <p:cNvPr id="9252" name="Oval 48"/>
                <p:cNvSpPr>
                  <a:spLocks noChangeArrowheads="1"/>
                </p:cNvSpPr>
                <p:nvPr/>
              </p:nvSpPr>
              <p:spPr bwMode="auto">
                <a:xfrm>
                  <a:off x="2832" y="1824"/>
                  <a:ext cx="816" cy="1056"/>
                </a:xfrm>
                <a:prstGeom prst="ellipse">
                  <a:avLst/>
                </a:prstGeom>
                <a:solidFill>
                  <a:srgbClr val="000080">
                    <a:alpha val="50195"/>
                  </a:srgbClr>
                </a:solidFill>
                <a:ln w="952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30" y="2161"/>
                  <a:ext cx="622" cy="328"/>
                </a:xfrm>
                <a:prstGeom prst="rect">
                  <a:avLst/>
                </a:prstGeom>
                <a:solidFill>
                  <a:srgbClr val="000080">
                    <a:alpha val="50195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chemeClr val="bg1"/>
                      </a:solidFill>
                    </a:rPr>
                    <a:t>HIGH</a:t>
                  </a:r>
                </a:p>
              </p:txBody>
            </p:sp>
          </p:grpSp>
          <p:sp>
            <p:nvSpPr>
              <p:cNvPr id="9238" name="Line 50"/>
              <p:cNvSpPr>
                <a:spLocks noChangeShapeType="1"/>
              </p:cNvSpPr>
              <p:nvPr/>
            </p:nvSpPr>
            <p:spPr bwMode="auto">
              <a:xfrm flipV="1">
                <a:off x="2674" y="1920"/>
                <a:ext cx="448" cy="30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Line 51"/>
              <p:cNvSpPr>
                <a:spLocks noChangeShapeType="1"/>
              </p:cNvSpPr>
              <p:nvPr/>
            </p:nvSpPr>
            <p:spPr bwMode="auto">
              <a:xfrm flipV="1">
                <a:off x="2736" y="1776"/>
                <a:ext cx="249" cy="17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Line 52"/>
              <p:cNvSpPr>
                <a:spLocks noChangeShapeType="1"/>
              </p:cNvSpPr>
              <p:nvPr/>
            </p:nvSpPr>
            <p:spPr bwMode="auto">
              <a:xfrm flipV="1">
                <a:off x="2640" y="2400"/>
                <a:ext cx="199" cy="30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53"/>
              <p:cNvSpPr>
                <a:spLocks noChangeShapeType="1"/>
              </p:cNvSpPr>
              <p:nvPr/>
            </p:nvSpPr>
            <p:spPr bwMode="auto">
              <a:xfrm flipV="1">
                <a:off x="2923" y="2008"/>
                <a:ext cx="299" cy="22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54"/>
              <p:cNvSpPr>
                <a:spLocks noChangeShapeType="1"/>
              </p:cNvSpPr>
              <p:nvPr/>
            </p:nvSpPr>
            <p:spPr bwMode="auto">
              <a:xfrm flipV="1">
                <a:off x="2674" y="2141"/>
                <a:ext cx="166" cy="22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55"/>
              <p:cNvSpPr>
                <a:spLocks noChangeShapeType="1"/>
              </p:cNvSpPr>
              <p:nvPr/>
            </p:nvSpPr>
            <p:spPr bwMode="auto">
              <a:xfrm flipV="1">
                <a:off x="2823" y="2405"/>
                <a:ext cx="299" cy="35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56"/>
              <p:cNvSpPr>
                <a:spLocks noChangeShapeType="1"/>
              </p:cNvSpPr>
              <p:nvPr/>
            </p:nvSpPr>
            <p:spPr bwMode="auto">
              <a:xfrm flipV="1">
                <a:off x="2208" y="2352"/>
                <a:ext cx="288" cy="38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57"/>
              <p:cNvSpPr>
                <a:spLocks noChangeShapeType="1"/>
              </p:cNvSpPr>
              <p:nvPr/>
            </p:nvSpPr>
            <p:spPr bwMode="auto">
              <a:xfrm flipV="1">
                <a:off x="2400" y="2304"/>
                <a:ext cx="248" cy="35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58"/>
              <p:cNvSpPr>
                <a:spLocks noChangeShapeType="1"/>
              </p:cNvSpPr>
              <p:nvPr/>
            </p:nvSpPr>
            <p:spPr bwMode="auto">
              <a:xfrm flipV="1">
                <a:off x="2256" y="2592"/>
                <a:ext cx="249" cy="35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Line 59"/>
              <p:cNvSpPr>
                <a:spLocks noChangeShapeType="1"/>
              </p:cNvSpPr>
              <p:nvPr/>
            </p:nvSpPr>
            <p:spPr bwMode="auto">
              <a:xfrm flipV="1">
                <a:off x="2142" y="2260"/>
                <a:ext cx="249" cy="35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60"/>
              <p:cNvSpPr>
                <a:spLocks noChangeShapeType="1"/>
              </p:cNvSpPr>
              <p:nvPr/>
            </p:nvSpPr>
            <p:spPr bwMode="auto">
              <a:xfrm flipV="1">
                <a:off x="2491" y="1952"/>
                <a:ext cx="249" cy="35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61"/>
              <p:cNvSpPr>
                <a:spLocks noChangeShapeType="1"/>
              </p:cNvSpPr>
              <p:nvPr/>
            </p:nvSpPr>
            <p:spPr bwMode="auto">
              <a:xfrm flipV="1">
                <a:off x="3120" y="1776"/>
                <a:ext cx="336" cy="14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62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63"/>
              <p:cNvSpPr>
                <a:spLocks noChangeShapeType="1"/>
              </p:cNvSpPr>
              <p:nvPr/>
            </p:nvSpPr>
            <p:spPr bwMode="auto">
              <a:xfrm flipV="1">
                <a:off x="3024" y="1536"/>
                <a:ext cx="336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2" name="Group 64"/>
            <p:cNvGrpSpPr>
              <a:grpSpLocks/>
            </p:cNvGrpSpPr>
            <p:nvPr/>
          </p:nvGrpSpPr>
          <p:grpSpPr bwMode="auto">
            <a:xfrm>
              <a:off x="1152" y="2880"/>
              <a:ext cx="3744" cy="432"/>
              <a:chOff x="1152" y="2880"/>
              <a:chExt cx="3744" cy="432"/>
            </a:xfrm>
          </p:grpSpPr>
          <p:sp>
            <p:nvSpPr>
              <p:cNvPr id="9223" name="Text Box 65"/>
              <p:cNvSpPr txBox="1">
                <a:spLocks noChangeArrowheads="1"/>
              </p:cNvSpPr>
              <p:nvPr/>
            </p:nvSpPr>
            <p:spPr bwMode="auto">
              <a:xfrm>
                <a:off x="1152" y="3024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9224" name="Group 66"/>
              <p:cNvGrpSpPr>
                <a:grpSpLocks/>
              </p:cNvGrpSpPr>
              <p:nvPr/>
            </p:nvGrpSpPr>
            <p:grpSpPr bwMode="auto">
              <a:xfrm>
                <a:off x="1214" y="2880"/>
                <a:ext cx="3682" cy="345"/>
                <a:chOff x="1214" y="2880"/>
                <a:chExt cx="3682" cy="345"/>
              </a:xfrm>
            </p:grpSpPr>
            <p:pic>
              <p:nvPicPr>
                <p:cNvPr id="9225" name="Picture 67" descr="C:\Documents and Settings\Administrator\Desktop\chl_color_bar_no bkgrd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96" y="2880"/>
                  <a:ext cx="3408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9226" name="Group 68"/>
                <p:cNvGrpSpPr>
                  <a:grpSpLocks/>
                </p:cNvGrpSpPr>
                <p:nvPr/>
              </p:nvGrpSpPr>
              <p:grpSpPr bwMode="auto">
                <a:xfrm>
                  <a:off x="1214" y="2994"/>
                  <a:ext cx="3682" cy="231"/>
                  <a:chOff x="1214" y="2994"/>
                  <a:chExt cx="3682" cy="231"/>
                </a:xfrm>
              </p:grpSpPr>
              <p:sp>
                <p:nvSpPr>
                  <p:cNvPr id="9227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4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0.1</a:t>
                    </a:r>
                  </a:p>
                </p:txBody>
              </p:sp>
              <p:sp>
                <p:nvSpPr>
                  <p:cNvPr id="922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6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0.5</a:t>
                    </a:r>
                  </a:p>
                </p:txBody>
              </p:sp>
              <p:sp>
                <p:nvSpPr>
                  <p:cNvPr id="9229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4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9230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2.0</a:t>
                    </a:r>
                  </a:p>
                </p:txBody>
              </p:sp>
              <p:sp>
                <p:nvSpPr>
                  <p:cNvPr id="9231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0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5.0</a:t>
                    </a:r>
                  </a:p>
                </p:txBody>
              </p:sp>
              <p:sp>
                <p:nvSpPr>
                  <p:cNvPr id="9232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10.0</a:t>
                    </a:r>
                  </a:p>
                </p:txBody>
              </p:sp>
              <p:sp>
                <p:nvSpPr>
                  <p:cNvPr id="9233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2994"/>
                    <a:ext cx="43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800" b="1">
                        <a:solidFill>
                          <a:schemeClr val="bg1"/>
                        </a:solidFill>
                      </a:rPr>
                      <a:t>20.0</a:t>
                    </a:r>
                  </a:p>
                </p:txBody>
              </p:sp>
            </p:grpSp>
          </p:grpSp>
        </p:grpSp>
      </p:grpSp>
      <p:sp>
        <p:nvSpPr>
          <p:cNvPr id="239692" name="Text Box 76"/>
          <p:cNvSpPr txBox="1">
            <a:spLocks noChangeArrowheads="1"/>
          </p:cNvSpPr>
          <p:nvPr/>
        </p:nvSpPr>
        <p:spPr bwMode="auto">
          <a:xfrm>
            <a:off x="2590800" y="152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SUMMER MONSOON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utoUpdateAnimBg="0"/>
      <p:bldP spid="23969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7"/>
          <p:cNvGrpSpPr>
            <a:grpSpLocks/>
          </p:cNvGrpSpPr>
          <p:nvPr/>
        </p:nvGrpSpPr>
        <p:grpSpPr bwMode="auto">
          <a:xfrm>
            <a:off x="0" y="914400"/>
            <a:ext cx="9144000" cy="3989388"/>
            <a:chOff x="0" y="46"/>
            <a:chExt cx="5760" cy="1832"/>
          </a:xfrm>
        </p:grpSpPr>
        <p:sp>
          <p:nvSpPr>
            <p:cNvPr id="10385" name="AutoShape 351"/>
            <p:cNvSpPr>
              <a:spLocks noChangeArrowheads="1"/>
            </p:cNvSpPr>
            <p:nvPr/>
          </p:nvSpPr>
          <p:spPr bwMode="auto">
            <a:xfrm>
              <a:off x="0" y="1296"/>
              <a:ext cx="96" cy="48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86" name="Group 446"/>
            <p:cNvGrpSpPr>
              <a:grpSpLocks/>
            </p:cNvGrpSpPr>
            <p:nvPr/>
          </p:nvGrpSpPr>
          <p:grpSpPr bwMode="auto">
            <a:xfrm>
              <a:off x="0" y="46"/>
              <a:ext cx="5760" cy="1832"/>
              <a:chOff x="0" y="46"/>
              <a:chExt cx="5760" cy="1832"/>
            </a:xfrm>
          </p:grpSpPr>
          <p:sp>
            <p:nvSpPr>
              <p:cNvPr id="10387" name="AutoShape 352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96" cy="48"/>
              </a:xfrm>
              <a:prstGeom prst="plus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8" name="Text Box 428"/>
              <p:cNvSpPr txBox="1">
                <a:spLocks noChangeArrowheads="1"/>
              </p:cNvSpPr>
              <p:nvPr/>
            </p:nvSpPr>
            <p:spPr bwMode="auto">
              <a:xfrm>
                <a:off x="0" y="864"/>
                <a:ext cx="720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bg1"/>
                    </a:solidFill>
                  </a:rPr>
                  <a:t>LESS  PHYTO</a:t>
                </a:r>
              </a:p>
            </p:txBody>
          </p:sp>
          <p:grpSp>
            <p:nvGrpSpPr>
              <p:cNvPr id="10389" name="Group 444"/>
              <p:cNvGrpSpPr>
                <a:grpSpLocks/>
              </p:cNvGrpSpPr>
              <p:nvPr/>
            </p:nvGrpSpPr>
            <p:grpSpPr bwMode="auto">
              <a:xfrm>
                <a:off x="144" y="46"/>
                <a:ext cx="5616" cy="1832"/>
                <a:chOff x="144" y="46"/>
                <a:chExt cx="5616" cy="1832"/>
              </a:xfrm>
            </p:grpSpPr>
            <p:sp>
              <p:nvSpPr>
                <p:cNvPr id="10390" name="Freeform 3"/>
                <p:cNvSpPr>
                  <a:spLocks/>
                </p:cNvSpPr>
                <p:nvPr/>
              </p:nvSpPr>
              <p:spPr bwMode="auto">
                <a:xfrm>
                  <a:off x="3168" y="624"/>
                  <a:ext cx="2400" cy="648"/>
                </a:xfrm>
                <a:custGeom>
                  <a:avLst/>
                  <a:gdLst>
                    <a:gd name="T0" fmla="*/ 0 w 2400"/>
                    <a:gd name="T1" fmla="*/ 648 h 648"/>
                    <a:gd name="T2" fmla="*/ 288 w 2400"/>
                    <a:gd name="T3" fmla="*/ 552 h 648"/>
                    <a:gd name="T4" fmla="*/ 480 w 2400"/>
                    <a:gd name="T5" fmla="*/ 312 h 648"/>
                    <a:gd name="T6" fmla="*/ 624 w 2400"/>
                    <a:gd name="T7" fmla="*/ 504 h 648"/>
                    <a:gd name="T8" fmla="*/ 768 w 2400"/>
                    <a:gd name="T9" fmla="*/ 360 h 648"/>
                    <a:gd name="T10" fmla="*/ 960 w 2400"/>
                    <a:gd name="T11" fmla="*/ 24 h 648"/>
                    <a:gd name="T12" fmla="*/ 1248 w 2400"/>
                    <a:gd name="T13" fmla="*/ 216 h 648"/>
                    <a:gd name="T14" fmla="*/ 1296 w 2400"/>
                    <a:gd name="T15" fmla="*/ 360 h 648"/>
                    <a:gd name="T16" fmla="*/ 1488 w 2400"/>
                    <a:gd name="T17" fmla="*/ 600 h 648"/>
                    <a:gd name="T18" fmla="*/ 1632 w 2400"/>
                    <a:gd name="T19" fmla="*/ 552 h 648"/>
                    <a:gd name="T20" fmla="*/ 1776 w 2400"/>
                    <a:gd name="T21" fmla="*/ 408 h 648"/>
                    <a:gd name="T22" fmla="*/ 1920 w 2400"/>
                    <a:gd name="T23" fmla="*/ 504 h 648"/>
                    <a:gd name="T24" fmla="*/ 2064 w 2400"/>
                    <a:gd name="T25" fmla="*/ 552 h 648"/>
                    <a:gd name="T26" fmla="*/ 2208 w 2400"/>
                    <a:gd name="T27" fmla="*/ 600 h 648"/>
                    <a:gd name="T28" fmla="*/ 2304 w 2400"/>
                    <a:gd name="T29" fmla="*/ 600 h 648"/>
                    <a:gd name="T30" fmla="*/ 2400 w 2400"/>
                    <a:gd name="T31" fmla="*/ 600 h 6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00"/>
                    <a:gd name="T49" fmla="*/ 0 h 648"/>
                    <a:gd name="T50" fmla="*/ 2400 w 2400"/>
                    <a:gd name="T51" fmla="*/ 648 h 6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00" h="648">
                      <a:moveTo>
                        <a:pt x="0" y="648"/>
                      </a:moveTo>
                      <a:cubicBezTo>
                        <a:pt x="104" y="628"/>
                        <a:pt x="208" y="608"/>
                        <a:pt x="288" y="552"/>
                      </a:cubicBezTo>
                      <a:cubicBezTo>
                        <a:pt x="368" y="496"/>
                        <a:pt x="424" y="320"/>
                        <a:pt x="480" y="312"/>
                      </a:cubicBezTo>
                      <a:cubicBezTo>
                        <a:pt x="536" y="304"/>
                        <a:pt x="576" y="496"/>
                        <a:pt x="624" y="504"/>
                      </a:cubicBezTo>
                      <a:cubicBezTo>
                        <a:pt x="672" y="512"/>
                        <a:pt x="712" y="440"/>
                        <a:pt x="768" y="360"/>
                      </a:cubicBezTo>
                      <a:cubicBezTo>
                        <a:pt x="824" y="280"/>
                        <a:pt x="880" y="48"/>
                        <a:pt x="960" y="24"/>
                      </a:cubicBezTo>
                      <a:cubicBezTo>
                        <a:pt x="1040" y="0"/>
                        <a:pt x="1192" y="160"/>
                        <a:pt x="1248" y="216"/>
                      </a:cubicBezTo>
                      <a:cubicBezTo>
                        <a:pt x="1304" y="272"/>
                        <a:pt x="1256" y="296"/>
                        <a:pt x="1296" y="360"/>
                      </a:cubicBezTo>
                      <a:cubicBezTo>
                        <a:pt x="1336" y="424"/>
                        <a:pt x="1432" y="568"/>
                        <a:pt x="1488" y="600"/>
                      </a:cubicBezTo>
                      <a:cubicBezTo>
                        <a:pt x="1544" y="632"/>
                        <a:pt x="1584" y="584"/>
                        <a:pt x="1632" y="552"/>
                      </a:cubicBezTo>
                      <a:cubicBezTo>
                        <a:pt x="1680" y="520"/>
                        <a:pt x="1728" y="416"/>
                        <a:pt x="1776" y="408"/>
                      </a:cubicBezTo>
                      <a:cubicBezTo>
                        <a:pt x="1824" y="400"/>
                        <a:pt x="1872" y="480"/>
                        <a:pt x="1920" y="504"/>
                      </a:cubicBezTo>
                      <a:cubicBezTo>
                        <a:pt x="1968" y="528"/>
                        <a:pt x="2016" y="536"/>
                        <a:pt x="2064" y="552"/>
                      </a:cubicBezTo>
                      <a:cubicBezTo>
                        <a:pt x="2112" y="568"/>
                        <a:pt x="2168" y="592"/>
                        <a:pt x="2208" y="600"/>
                      </a:cubicBezTo>
                      <a:cubicBezTo>
                        <a:pt x="2248" y="608"/>
                        <a:pt x="2272" y="600"/>
                        <a:pt x="2304" y="600"/>
                      </a:cubicBezTo>
                      <a:cubicBezTo>
                        <a:pt x="2336" y="600"/>
                        <a:pt x="2384" y="600"/>
                        <a:pt x="2400" y="600"/>
                      </a:cubicBezTo>
                    </a:path>
                  </a:pathLst>
                </a:custGeom>
                <a:noFill/>
                <a:ln w="57150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91" name="Group 5"/>
                <p:cNvGrpSpPr>
                  <a:grpSpLocks/>
                </p:cNvGrpSpPr>
                <p:nvPr/>
              </p:nvGrpSpPr>
              <p:grpSpPr bwMode="auto">
                <a:xfrm>
                  <a:off x="4800" y="912"/>
                  <a:ext cx="672" cy="384"/>
                  <a:chOff x="2832" y="624"/>
                  <a:chExt cx="1536" cy="864"/>
                </a:xfrm>
              </p:grpSpPr>
              <p:sp>
                <p:nvSpPr>
                  <p:cNvPr id="10643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912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44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008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64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832" y="624"/>
                    <a:ext cx="1536" cy="864"/>
                    <a:chOff x="2832" y="624"/>
                    <a:chExt cx="1536" cy="864"/>
                  </a:xfrm>
                </p:grpSpPr>
                <p:grpSp>
                  <p:nvGrpSpPr>
                    <p:cNvPr id="10646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2" y="624"/>
                      <a:ext cx="528" cy="288"/>
                      <a:chOff x="2880" y="720"/>
                      <a:chExt cx="528" cy="288"/>
                    </a:xfrm>
                  </p:grpSpPr>
                  <p:sp>
                    <p:nvSpPr>
                      <p:cNvPr id="10677" name="AutoShap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864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78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6" y="816"/>
                        <a:ext cx="144" cy="192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79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8" y="720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647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2" y="672"/>
                      <a:ext cx="432" cy="192"/>
                      <a:chOff x="3216" y="816"/>
                      <a:chExt cx="432" cy="192"/>
                    </a:xfrm>
                  </p:grpSpPr>
                  <p:sp>
                    <p:nvSpPr>
                      <p:cNvPr id="10674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6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75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76" name="AutoShap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8" y="864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648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6" y="816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49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912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0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1104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1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768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2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00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653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672"/>
                      <a:ext cx="432" cy="192"/>
                      <a:chOff x="3216" y="816"/>
                      <a:chExt cx="432" cy="192"/>
                    </a:xfrm>
                  </p:grpSpPr>
                  <p:sp>
                    <p:nvSpPr>
                      <p:cNvPr id="10671" name="AutoShap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6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72" name="AutoShap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73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8" y="864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654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816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5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912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768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7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8" y="1008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8" name="AutoShap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104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9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1296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660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0" y="816"/>
                      <a:ext cx="528" cy="288"/>
                      <a:chOff x="2880" y="720"/>
                      <a:chExt cx="528" cy="288"/>
                    </a:xfrm>
                  </p:grpSpPr>
                  <p:sp>
                    <p:nvSpPr>
                      <p:cNvPr id="10668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864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69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6" y="816"/>
                        <a:ext cx="144" cy="192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70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8" y="720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661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960"/>
                      <a:ext cx="432" cy="192"/>
                      <a:chOff x="3216" y="816"/>
                      <a:chExt cx="432" cy="192"/>
                    </a:xfrm>
                  </p:grpSpPr>
                  <p:sp>
                    <p:nvSpPr>
                      <p:cNvPr id="10665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6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66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67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8" y="864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662" name="AutoShap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4" y="110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3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152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4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056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392" name="Group 43"/>
                <p:cNvGrpSpPr>
                  <a:grpSpLocks/>
                </p:cNvGrpSpPr>
                <p:nvPr/>
              </p:nvGrpSpPr>
              <p:grpSpPr bwMode="auto">
                <a:xfrm>
                  <a:off x="4896" y="816"/>
                  <a:ext cx="864" cy="576"/>
                  <a:chOff x="2832" y="624"/>
                  <a:chExt cx="1536" cy="864"/>
                </a:xfrm>
              </p:grpSpPr>
              <p:sp>
                <p:nvSpPr>
                  <p:cNvPr id="10606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912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07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008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608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2832" y="624"/>
                    <a:ext cx="1536" cy="864"/>
                    <a:chOff x="2832" y="624"/>
                    <a:chExt cx="1536" cy="864"/>
                  </a:xfrm>
                </p:grpSpPr>
                <p:grpSp>
                  <p:nvGrpSpPr>
                    <p:cNvPr id="10609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2" y="624"/>
                      <a:ext cx="528" cy="288"/>
                      <a:chOff x="2880" y="720"/>
                      <a:chExt cx="528" cy="288"/>
                    </a:xfrm>
                  </p:grpSpPr>
                  <p:sp>
                    <p:nvSpPr>
                      <p:cNvPr id="10640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864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41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6" y="816"/>
                        <a:ext cx="144" cy="192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42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8" y="720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610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2" y="672"/>
                      <a:ext cx="432" cy="192"/>
                      <a:chOff x="3216" y="816"/>
                      <a:chExt cx="432" cy="192"/>
                    </a:xfrm>
                  </p:grpSpPr>
                  <p:sp>
                    <p:nvSpPr>
                      <p:cNvPr id="10637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6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38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39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8" y="864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611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6" y="816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12" name="AutoShap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912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13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1104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14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768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15" name="AutoShap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00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616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672"/>
                      <a:ext cx="432" cy="192"/>
                      <a:chOff x="3216" y="816"/>
                      <a:chExt cx="432" cy="192"/>
                    </a:xfrm>
                  </p:grpSpPr>
                  <p:sp>
                    <p:nvSpPr>
                      <p:cNvPr id="10634" name="AutoShap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6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35" name="AutoShap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36" name="AutoShap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8" y="864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617" name="AutoShap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816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18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912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19" name="AutoShap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768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20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8" y="1008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21" name="AutoShap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104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22" name="AutoShap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1296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623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0" y="816"/>
                      <a:ext cx="528" cy="288"/>
                      <a:chOff x="2880" y="720"/>
                      <a:chExt cx="528" cy="288"/>
                    </a:xfrm>
                  </p:grpSpPr>
                  <p:sp>
                    <p:nvSpPr>
                      <p:cNvPr id="10631" name="AutoShap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864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32" name="AutoShap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6" y="816"/>
                        <a:ext cx="144" cy="192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33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8" y="720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624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960"/>
                      <a:ext cx="432" cy="192"/>
                      <a:chOff x="3216" y="816"/>
                      <a:chExt cx="432" cy="192"/>
                    </a:xfrm>
                  </p:grpSpPr>
                  <p:sp>
                    <p:nvSpPr>
                      <p:cNvPr id="10628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6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29" name="AutoShap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30" name="AutoShap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8" y="864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625" name="AutoShap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4" y="110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26" name="AutoShap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152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27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056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393" name="Group 81"/>
                <p:cNvGrpSpPr>
                  <a:grpSpLocks/>
                </p:cNvGrpSpPr>
                <p:nvPr/>
              </p:nvGrpSpPr>
              <p:grpSpPr bwMode="auto">
                <a:xfrm>
                  <a:off x="3984" y="720"/>
                  <a:ext cx="231" cy="240"/>
                  <a:chOff x="2880" y="720"/>
                  <a:chExt cx="528" cy="288"/>
                </a:xfrm>
              </p:grpSpPr>
              <p:sp>
                <p:nvSpPr>
                  <p:cNvPr id="10603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864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04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816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05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3248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94" name="AutoShape 85"/>
                <p:cNvSpPr>
                  <a:spLocks noChangeArrowheads="1"/>
                </p:cNvSpPr>
                <p:nvPr/>
              </p:nvSpPr>
              <p:spPr bwMode="auto">
                <a:xfrm>
                  <a:off x="3888" y="912"/>
                  <a:ext cx="84" cy="12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5" name="AutoShape 86"/>
                <p:cNvSpPr>
                  <a:spLocks noChangeArrowheads="1"/>
                </p:cNvSpPr>
                <p:nvPr/>
              </p:nvSpPr>
              <p:spPr bwMode="auto">
                <a:xfrm>
                  <a:off x="3936" y="960"/>
                  <a:ext cx="70" cy="12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6" name="AutoShape 87"/>
                <p:cNvSpPr>
                  <a:spLocks noChangeArrowheads="1"/>
                </p:cNvSpPr>
                <p:nvPr/>
              </p:nvSpPr>
              <p:spPr bwMode="auto">
                <a:xfrm>
                  <a:off x="3888" y="816"/>
                  <a:ext cx="105" cy="16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7" name="AutoShape 88"/>
                <p:cNvSpPr>
                  <a:spLocks noChangeArrowheads="1"/>
                </p:cNvSpPr>
                <p:nvPr/>
              </p:nvSpPr>
              <p:spPr bwMode="auto">
                <a:xfrm>
                  <a:off x="5232" y="816"/>
                  <a:ext cx="105" cy="16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398" name="Group 89"/>
                <p:cNvGrpSpPr>
                  <a:grpSpLocks/>
                </p:cNvGrpSpPr>
                <p:nvPr/>
              </p:nvGrpSpPr>
              <p:grpSpPr bwMode="auto">
                <a:xfrm>
                  <a:off x="4233" y="656"/>
                  <a:ext cx="189" cy="160"/>
                  <a:chOff x="3216" y="816"/>
                  <a:chExt cx="432" cy="192"/>
                </a:xfrm>
              </p:grpSpPr>
              <p:sp>
                <p:nvSpPr>
                  <p:cNvPr id="10600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01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02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864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99" name="Group 93"/>
                <p:cNvGrpSpPr>
                  <a:grpSpLocks/>
                </p:cNvGrpSpPr>
                <p:nvPr/>
              </p:nvGrpSpPr>
              <p:grpSpPr bwMode="auto">
                <a:xfrm>
                  <a:off x="3936" y="672"/>
                  <a:ext cx="672" cy="672"/>
                  <a:chOff x="2832" y="624"/>
                  <a:chExt cx="1536" cy="864"/>
                </a:xfrm>
              </p:grpSpPr>
              <p:sp>
                <p:nvSpPr>
                  <p:cNvPr id="10563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3872" y="912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64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008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565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2832" y="624"/>
                    <a:ext cx="1536" cy="864"/>
                    <a:chOff x="2832" y="624"/>
                    <a:chExt cx="1536" cy="864"/>
                  </a:xfrm>
                </p:grpSpPr>
                <p:grpSp>
                  <p:nvGrpSpPr>
                    <p:cNvPr id="10566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2" y="624"/>
                      <a:ext cx="528" cy="288"/>
                      <a:chOff x="2880" y="720"/>
                      <a:chExt cx="528" cy="288"/>
                    </a:xfrm>
                  </p:grpSpPr>
                  <p:sp>
                    <p:nvSpPr>
                      <p:cNvPr id="10597" name="AutoShap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864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98" name="AutoShap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6" y="816"/>
                        <a:ext cx="144" cy="192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99" name="AutoShape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8" y="720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567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2" y="672"/>
                      <a:ext cx="432" cy="192"/>
                      <a:chOff x="3216" y="816"/>
                      <a:chExt cx="432" cy="192"/>
                    </a:xfrm>
                  </p:grpSpPr>
                  <p:sp>
                    <p:nvSpPr>
                      <p:cNvPr id="10594" name="AutoShape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6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95" name="AutoShape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96" name="AutoShape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8" y="864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568" name="AutoShap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6" y="816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9" name="AutoShap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912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0" name="AutoShap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1104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1" name="AutoShap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768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2" name="AutoShap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00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573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672"/>
                      <a:ext cx="432" cy="192"/>
                      <a:chOff x="3216" y="816"/>
                      <a:chExt cx="432" cy="192"/>
                    </a:xfrm>
                  </p:grpSpPr>
                  <p:sp>
                    <p:nvSpPr>
                      <p:cNvPr id="10591" name="AutoShap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6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92" name="AutoShape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93" name="AutoShape 1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8" y="864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574" name="AutoShap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816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5" name="AutoShap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912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6" name="AutoShap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768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7" name="AutoShap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8" y="1008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8" name="AutoShap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104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9" name="AutoShap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1296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580" name="Group 1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0" y="816"/>
                      <a:ext cx="528" cy="288"/>
                      <a:chOff x="2880" y="720"/>
                      <a:chExt cx="528" cy="288"/>
                    </a:xfrm>
                  </p:grpSpPr>
                  <p:sp>
                    <p:nvSpPr>
                      <p:cNvPr id="10588" name="AutoShape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864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89" name="AutoShape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6" y="816"/>
                        <a:ext cx="144" cy="192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90" name="AutoShape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8" y="720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581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960"/>
                      <a:ext cx="432" cy="192"/>
                      <a:chOff x="3216" y="816"/>
                      <a:chExt cx="432" cy="192"/>
                    </a:xfrm>
                  </p:grpSpPr>
                  <p:sp>
                    <p:nvSpPr>
                      <p:cNvPr id="10585" name="AutoShape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6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86" name="AutoShap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0" y="816"/>
                        <a:ext cx="192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87" name="AutoShap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8" y="864"/>
                        <a:ext cx="160" cy="144"/>
                      </a:xfrm>
                      <a:prstGeom prst="irregularSeal1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582" name="AutoShap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4" y="110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83" name="AutoShap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152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84" name="AutoShap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1056"/>
                      <a:ext cx="240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400" name="AutoShape 131"/>
                <p:cNvSpPr>
                  <a:spLocks noChangeArrowheads="1"/>
                </p:cNvSpPr>
                <p:nvPr/>
              </p:nvSpPr>
              <p:spPr bwMode="auto">
                <a:xfrm>
                  <a:off x="4224" y="768"/>
                  <a:ext cx="70" cy="6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401" name="Group 132"/>
                <p:cNvGrpSpPr>
                  <a:grpSpLocks/>
                </p:cNvGrpSpPr>
                <p:nvPr/>
              </p:nvGrpSpPr>
              <p:grpSpPr bwMode="auto">
                <a:xfrm>
                  <a:off x="4032" y="576"/>
                  <a:ext cx="672" cy="624"/>
                  <a:chOff x="2832" y="624"/>
                  <a:chExt cx="1536" cy="864"/>
                </a:xfrm>
              </p:grpSpPr>
              <p:grpSp>
                <p:nvGrpSpPr>
                  <p:cNvPr id="1052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2832" y="624"/>
                    <a:ext cx="528" cy="288"/>
                    <a:chOff x="2880" y="720"/>
                    <a:chExt cx="528" cy="288"/>
                  </a:xfrm>
                </p:grpSpPr>
                <p:sp>
                  <p:nvSpPr>
                    <p:cNvPr id="10560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864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1" name="AutoShap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816"/>
                      <a:ext cx="144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2" name="AutoShap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8" y="720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30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3072" y="672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10557" name="AutoShap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8" name="AutoShap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9" name="AutoShap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31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3776" y="816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2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91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3" name="AutoShape 143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104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4" name="AutoShape 14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768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5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00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536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2976" y="672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10554" name="AutoShap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5" name="AutoShap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6" name="AutoShap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37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816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8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91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9" name="AutoShape 15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768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0" name="AutoShape 153"/>
                  <p:cNvSpPr>
                    <a:spLocks noChangeArrowheads="1"/>
                  </p:cNvSpPr>
                  <p:nvPr/>
                </p:nvSpPr>
                <p:spPr bwMode="auto">
                  <a:xfrm>
                    <a:off x="3968" y="1008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1" name="AutoShape 15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104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2" name="AutoShape 155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296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54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3600" y="816"/>
                    <a:ext cx="528" cy="288"/>
                    <a:chOff x="2880" y="720"/>
                    <a:chExt cx="528" cy="288"/>
                  </a:xfrm>
                </p:grpSpPr>
                <p:sp>
                  <p:nvSpPr>
                    <p:cNvPr id="10551" name="AutoShap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864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2" name="AutoShap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816"/>
                      <a:ext cx="144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3" name="AutoShap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8" y="720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544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3360" y="960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10548" name="AutoShap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49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0" name="AutoShap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45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1104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6" name="AutoShape 16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115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7" name="AutoShape 16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056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02" name="Group 167"/>
                <p:cNvGrpSpPr>
                  <a:grpSpLocks/>
                </p:cNvGrpSpPr>
                <p:nvPr/>
              </p:nvGrpSpPr>
              <p:grpSpPr bwMode="auto">
                <a:xfrm>
                  <a:off x="3744" y="880"/>
                  <a:ext cx="231" cy="240"/>
                  <a:chOff x="2880" y="720"/>
                  <a:chExt cx="528" cy="288"/>
                </a:xfrm>
              </p:grpSpPr>
              <p:sp>
                <p:nvSpPr>
                  <p:cNvPr id="10526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864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27" name="AutoShape 169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816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28" name="AutoShape 170"/>
                  <p:cNvSpPr>
                    <a:spLocks noChangeArrowheads="1"/>
                  </p:cNvSpPr>
                  <p:nvPr/>
                </p:nvSpPr>
                <p:spPr bwMode="auto">
                  <a:xfrm>
                    <a:off x="3248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03" name="AutoShape 171"/>
                <p:cNvSpPr>
                  <a:spLocks noChangeArrowheads="1"/>
                </p:cNvSpPr>
                <p:nvPr/>
              </p:nvSpPr>
              <p:spPr bwMode="auto">
                <a:xfrm>
                  <a:off x="4560" y="912"/>
                  <a:ext cx="105" cy="16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404" name="Group 172"/>
                <p:cNvGrpSpPr>
                  <a:grpSpLocks/>
                </p:cNvGrpSpPr>
                <p:nvPr/>
              </p:nvGrpSpPr>
              <p:grpSpPr bwMode="auto">
                <a:xfrm>
                  <a:off x="4896" y="912"/>
                  <a:ext cx="333" cy="288"/>
                  <a:chOff x="3216" y="816"/>
                  <a:chExt cx="432" cy="192"/>
                </a:xfrm>
              </p:grpSpPr>
              <p:sp>
                <p:nvSpPr>
                  <p:cNvPr id="10523" name="AutoShape 17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24" name="AutoShape 174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25" name="AutoShape 175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864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05" name="AutoShape 176"/>
                <p:cNvSpPr>
                  <a:spLocks noChangeArrowheads="1"/>
                </p:cNvSpPr>
                <p:nvPr/>
              </p:nvSpPr>
              <p:spPr bwMode="auto">
                <a:xfrm>
                  <a:off x="4176" y="816"/>
                  <a:ext cx="105" cy="16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406" name="Group 177"/>
                <p:cNvGrpSpPr>
                  <a:grpSpLocks/>
                </p:cNvGrpSpPr>
                <p:nvPr/>
              </p:nvGrpSpPr>
              <p:grpSpPr bwMode="auto">
                <a:xfrm>
                  <a:off x="4704" y="928"/>
                  <a:ext cx="231" cy="240"/>
                  <a:chOff x="2880" y="720"/>
                  <a:chExt cx="528" cy="288"/>
                </a:xfrm>
              </p:grpSpPr>
              <p:sp>
                <p:nvSpPr>
                  <p:cNvPr id="10520" name="AutoShape 17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864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21" name="AutoShape 179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816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22" name="AutoShape 180"/>
                  <p:cNvSpPr>
                    <a:spLocks noChangeArrowheads="1"/>
                  </p:cNvSpPr>
                  <p:nvPr/>
                </p:nvSpPr>
                <p:spPr bwMode="auto">
                  <a:xfrm>
                    <a:off x="3248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07" name="AutoShape 181"/>
                <p:cNvSpPr>
                  <a:spLocks noChangeArrowheads="1"/>
                </p:cNvSpPr>
                <p:nvPr/>
              </p:nvSpPr>
              <p:spPr bwMode="auto">
                <a:xfrm>
                  <a:off x="4830" y="1208"/>
                  <a:ext cx="105" cy="16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408" name="Group 182"/>
                <p:cNvGrpSpPr>
                  <a:grpSpLocks/>
                </p:cNvGrpSpPr>
                <p:nvPr/>
              </p:nvGrpSpPr>
              <p:grpSpPr bwMode="auto">
                <a:xfrm>
                  <a:off x="4800" y="1024"/>
                  <a:ext cx="231" cy="240"/>
                  <a:chOff x="2880" y="720"/>
                  <a:chExt cx="528" cy="288"/>
                </a:xfrm>
              </p:grpSpPr>
              <p:sp>
                <p:nvSpPr>
                  <p:cNvPr id="10517" name="AutoShape 18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864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18" name="AutoShape 18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816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19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3248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09" name="AutoShape 186"/>
                <p:cNvSpPr>
                  <a:spLocks noChangeArrowheads="1"/>
                </p:cNvSpPr>
                <p:nvPr/>
              </p:nvSpPr>
              <p:spPr bwMode="auto">
                <a:xfrm>
                  <a:off x="4704" y="1152"/>
                  <a:ext cx="105" cy="16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410" name="Group 187"/>
                <p:cNvGrpSpPr>
                  <a:grpSpLocks/>
                </p:cNvGrpSpPr>
                <p:nvPr/>
              </p:nvGrpSpPr>
              <p:grpSpPr bwMode="auto">
                <a:xfrm>
                  <a:off x="4098" y="728"/>
                  <a:ext cx="231" cy="240"/>
                  <a:chOff x="2880" y="720"/>
                  <a:chExt cx="528" cy="288"/>
                </a:xfrm>
              </p:grpSpPr>
              <p:sp>
                <p:nvSpPr>
                  <p:cNvPr id="10514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864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15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816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16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3248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1" name="AutoShape 191"/>
                <p:cNvSpPr>
                  <a:spLocks noChangeArrowheads="1"/>
                </p:cNvSpPr>
                <p:nvPr/>
              </p:nvSpPr>
              <p:spPr bwMode="auto">
                <a:xfrm>
                  <a:off x="4224" y="1008"/>
                  <a:ext cx="105" cy="16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2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4368" y="1440"/>
                  <a:ext cx="1248" cy="3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>
                      <a:solidFill>
                        <a:srgbClr val="FFFF00"/>
                      </a:solidFill>
                    </a:rPr>
                    <a:t>COLDER LANDMASS</a:t>
                  </a:r>
                </a:p>
              </p:txBody>
            </p:sp>
            <p:grpSp>
              <p:nvGrpSpPr>
                <p:cNvPr id="10413" name="Group 244"/>
                <p:cNvGrpSpPr>
                  <a:grpSpLocks/>
                </p:cNvGrpSpPr>
                <p:nvPr/>
              </p:nvGrpSpPr>
              <p:grpSpPr bwMode="auto">
                <a:xfrm>
                  <a:off x="4080" y="816"/>
                  <a:ext cx="231" cy="240"/>
                  <a:chOff x="2880" y="720"/>
                  <a:chExt cx="528" cy="288"/>
                </a:xfrm>
              </p:grpSpPr>
              <p:sp>
                <p:nvSpPr>
                  <p:cNvPr id="10511" name="AutoShape 24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864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12" name="AutoShape 246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816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13" name="AutoShape 247"/>
                  <p:cNvSpPr>
                    <a:spLocks noChangeArrowheads="1"/>
                  </p:cNvSpPr>
                  <p:nvPr/>
                </p:nvSpPr>
                <p:spPr bwMode="auto">
                  <a:xfrm>
                    <a:off x="3248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4" name="AutoShape 248"/>
                <p:cNvSpPr>
                  <a:spLocks noChangeArrowheads="1"/>
                </p:cNvSpPr>
                <p:nvPr/>
              </p:nvSpPr>
              <p:spPr bwMode="auto">
                <a:xfrm>
                  <a:off x="5337" y="1296"/>
                  <a:ext cx="90" cy="96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5" name="AutoShape 249"/>
                <p:cNvSpPr>
                  <a:spLocks noChangeArrowheads="1"/>
                </p:cNvSpPr>
                <p:nvPr/>
              </p:nvSpPr>
              <p:spPr bwMode="auto">
                <a:xfrm>
                  <a:off x="5373" y="1360"/>
                  <a:ext cx="135" cy="128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416" name="Group 250"/>
                <p:cNvGrpSpPr>
                  <a:grpSpLocks/>
                </p:cNvGrpSpPr>
                <p:nvPr/>
              </p:nvGrpSpPr>
              <p:grpSpPr bwMode="auto">
                <a:xfrm>
                  <a:off x="4752" y="1104"/>
                  <a:ext cx="864" cy="576"/>
                  <a:chOff x="2832" y="624"/>
                  <a:chExt cx="1536" cy="864"/>
                </a:xfrm>
              </p:grpSpPr>
              <p:grpSp>
                <p:nvGrpSpPr>
                  <p:cNvPr id="10477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2832" y="624"/>
                    <a:ext cx="528" cy="288"/>
                    <a:chOff x="2880" y="720"/>
                    <a:chExt cx="528" cy="288"/>
                  </a:xfrm>
                </p:grpSpPr>
                <p:sp>
                  <p:nvSpPr>
                    <p:cNvPr id="10508" name="AutoShap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864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9" name="AutoShap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816"/>
                      <a:ext cx="144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0" name="AutoShap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8" y="720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78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3072" y="672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10505" name="AutoShap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6" name="AutoShap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7" name="AutoShap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479" name="AutoShape 259"/>
                  <p:cNvSpPr>
                    <a:spLocks noChangeArrowheads="1"/>
                  </p:cNvSpPr>
                  <p:nvPr/>
                </p:nvSpPr>
                <p:spPr bwMode="auto">
                  <a:xfrm>
                    <a:off x="3776" y="816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8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91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8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104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82" name="AutoShap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768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83" name="AutoShape 263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00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484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2976" y="672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10502" name="AutoShape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3" name="AutoShap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4" name="AutoShap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485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816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8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91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87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768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88" name="AutoShape 271"/>
                  <p:cNvSpPr>
                    <a:spLocks noChangeArrowheads="1"/>
                  </p:cNvSpPr>
                  <p:nvPr/>
                </p:nvSpPr>
                <p:spPr bwMode="auto">
                  <a:xfrm>
                    <a:off x="3968" y="1008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89" name="AutoShape 27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104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90" name="AutoShape 273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296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491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3600" y="816"/>
                    <a:ext cx="528" cy="288"/>
                    <a:chOff x="2880" y="720"/>
                    <a:chExt cx="528" cy="288"/>
                  </a:xfrm>
                </p:grpSpPr>
                <p:sp>
                  <p:nvSpPr>
                    <p:cNvPr id="10499" name="AutoShap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864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0" name="AutoShap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816"/>
                      <a:ext cx="144" cy="192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1" name="AutoShape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8" y="720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492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3360" y="960"/>
                    <a:ext cx="432" cy="192"/>
                    <a:chOff x="3216" y="816"/>
                    <a:chExt cx="432" cy="192"/>
                  </a:xfrm>
                </p:grpSpPr>
                <p:sp>
                  <p:nvSpPr>
                    <p:cNvPr id="10496" name="AutoShap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7" name="AutoShap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816"/>
                      <a:ext cx="192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8" name="AutoShap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8" y="864"/>
                      <a:ext cx="160" cy="144"/>
                    </a:xfrm>
                    <a:prstGeom prst="irregularSeal1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493" name="AutoShape 282"/>
                  <p:cNvSpPr>
                    <a:spLocks noChangeArrowheads="1"/>
                  </p:cNvSpPr>
                  <p:nvPr/>
                </p:nvSpPr>
                <p:spPr bwMode="auto">
                  <a:xfrm>
                    <a:off x="4064" y="1104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94" name="AutoShape 28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1152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95" name="AutoShape 28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056"/>
                    <a:ext cx="240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17" name="Group 285"/>
                <p:cNvGrpSpPr>
                  <a:grpSpLocks/>
                </p:cNvGrpSpPr>
                <p:nvPr/>
              </p:nvGrpSpPr>
              <p:grpSpPr bwMode="auto">
                <a:xfrm>
                  <a:off x="3888" y="864"/>
                  <a:ext cx="231" cy="208"/>
                  <a:chOff x="2880" y="720"/>
                  <a:chExt cx="528" cy="288"/>
                </a:xfrm>
              </p:grpSpPr>
              <p:sp>
                <p:nvSpPr>
                  <p:cNvPr id="10474" name="AutoShape 28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864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75" name="AutoShape 28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816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76" name="AutoShape 288"/>
                  <p:cNvSpPr>
                    <a:spLocks noChangeArrowheads="1"/>
                  </p:cNvSpPr>
                  <p:nvPr/>
                </p:nvSpPr>
                <p:spPr bwMode="auto">
                  <a:xfrm>
                    <a:off x="3248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18" name="Group 289"/>
                <p:cNvGrpSpPr>
                  <a:grpSpLocks/>
                </p:cNvGrpSpPr>
                <p:nvPr/>
              </p:nvGrpSpPr>
              <p:grpSpPr bwMode="auto">
                <a:xfrm>
                  <a:off x="3993" y="899"/>
                  <a:ext cx="189" cy="138"/>
                  <a:chOff x="3216" y="816"/>
                  <a:chExt cx="432" cy="192"/>
                </a:xfrm>
              </p:grpSpPr>
              <p:sp>
                <p:nvSpPr>
                  <p:cNvPr id="10471" name="AutoShape 29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72" name="AutoShape 291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73" name="AutoShape 292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864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9" name="AutoShape 293"/>
                <p:cNvSpPr>
                  <a:spLocks noChangeArrowheads="1"/>
                </p:cNvSpPr>
                <p:nvPr/>
              </p:nvSpPr>
              <p:spPr bwMode="auto">
                <a:xfrm>
                  <a:off x="4301" y="1003"/>
                  <a:ext cx="70" cy="10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0" name="AutoShape 294"/>
                <p:cNvSpPr>
                  <a:spLocks noChangeArrowheads="1"/>
                </p:cNvSpPr>
                <p:nvPr/>
              </p:nvSpPr>
              <p:spPr bwMode="auto">
                <a:xfrm>
                  <a:off x="4329" y="1072"/>
                  <a:ext cx="105" cy="139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1" name="AutoShape 295"/>
                <p:cNvSpPr>
                  <a:spLocks noChangeArrowheads="1"/>
                </p:cNvSpPr>
                <p:nvPr/>
              </p:nvSpPr>
              <p:spPr bwMode="auto">
                <a:xfrm>
                  <a:off x="4371" y="1211"/>
                  <a:ext cx="105" cy="138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2" name="AutoShape 296"/>
                <p:cNvSpPr>
                  <a:spLocks noChangeArrowheads="1"/>
                </p:cNvSpPr>
                <p:nvPr/>
              </p:nvSpPr>
              <p:spPr bwMode="auto">
                <a:xfrm>
                  <a:off x="4224" y="968"/>
                  <a:ext cx="84" cy="10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3" name="AutoShape 297"/>
                <p:cNvSpPr>
                  <a:spLocks noChangeArrowheads="1"/>
                </p:cNvSpPr>
                <p:nvPr/>
              </p:nvSpPr>
              <p:spPr bwMode="auto">
                <a:xfrm>
                  <a:off x="4413" y="1280"/>
                  <a:ext cx="105" cy="139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424" name="Group 298"/>
                <p:cNvGrpSpPr>
                  <a:grpSpLocks/>
                </p:cNvGrpSpPr>
                <p:nvPr/>
              </p:nvGrpSpPr>
              <p:grpSpPr bwMode="auto">
                <a:xfrm>
                  <a:off x="3951" y="899"/>
                  <a:ext cx="189" cy="138"/>
                  <a:chOff x="3216" y="816"/>
                  <a:chExt cx="432" cy="192"/>
                </a:xfrm>
              </p:grpSpPr>
              <p:sp>
                <p:nvSpPr>
                  <p:cNvPr id="10468" name="AutoShape 29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69" name="AutoShape 300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70" name="AutoShape 301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864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25" name="AutoShape 302"/>
                <p:cNvSpPr>
                  <a:spLocks noChangeArrowheads="1"/>
                </p:cNvSpPr>
                <p:nvPr/>
              </p:nvSpPr>
              <p:spPr bwMode="auto">
                <a:xfrm>
                  <a:off x="4259" y="1003"/>
                  <a:ext cx="70" cy="10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6" name="AutoShape 303"/>
                <p:cNvSpPr>
                  <a:spLocks noChangeArrowheads="1"/>
                </p:cNvSpPr>
                <p:nvPr/>
              </p:nvSpPr>
              <p:spPr bwMode="auto">
                <a:xfrm>
                  <a:off x="4287" y="1072"/>
                  <a:ext cx="105" cy="139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7" name="AutoShape 304"/>
                <p:cNvSpPr>
                  <a:spLocks noChangeArrowheads="1"/>
                </p:cNvSpPr>
                <p:nvPr/>
              </p:nvSpPr>
              <p:spPr bwMode="auto">
                <a:xfrm>
                  <a:off x="4266" y="968"/>
                  <a:ext cx="105" cy="139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8" name="AutoShape 305"/>
                <p:cNvSpPr>
                  <a:spLocks noChangeArrowheads="1"/>
                </p:cNvSpPr>
                <p:nvPr/>
              </p:nvSpPr>
              <p:spPr bwMode="auto">
                <a:xfrm>
                  <a:off x="4385" y="1141"/>
                  <a:ext cx="70" cy="10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9" name="AutoShape 306"/>
                <p:cNvSpPr>
                  <a:spLocks noChangeArrowheads="1"/>
                </p:cNvSpPr>
                <p:nvPr/>
              </p:nvSpPr>
              <p:spPr bwMode="auto">
                <a:xfrm>
                  <a:off x="4413" y="1211"/>
                  <a:ext cx="105" cy="138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0" name="AutoShape 307"/>
                <p:cNvSpPr>
                  <a:spLocks noChangeArrowheads="1"/>
                </p:cNvSpPr>
                <p:nvPr/>
              </p:nvSpPr>
              <p:spPr bwMode="auto">
                <a:xfrm>
                  <a:off x="4455" y="1349"/>
                  <a:ext cx="105" cy="139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431" name="Group 308"/>
                <p:cNvGrpSpPr>
                  <a:grpSpLocks/>
                </p:cNvGrpSpPr>
                <p:nvPr/>
              </p:nvGrpSpPr>
              <p:grpSpPr bwMode="auto">
                <a:xfrm>
                  <a:off x="4224" y="1003"/>
                  <a:ext cx="231" cy="208"/>
                  <a:chOff x="2880" y="720"/>
                  <a:chExt cx="528" cy="288"/>
                </a:xfrm>
              </p:grpSpPr>
              <p:sp>
                <p:nvSpPr>
                  <p:cNvPr id="10465" name="AutoShape 30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864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66" name="AutoShape 310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816"/>
                    <a:ext cx="144" cy="192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67" name="AutoShape 311"/>
                  <p:cNvSpPr>
                    <a:spLocks noChangeArrowheads="1"/>
                  </p:cNvSpPr>
                  <p:nvPr/>
                </p:nvSpPr>
                <p:spPr bwMode="auto">
                  <a:xfrm>
                    <a:off x="3248" y="720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" name="Group 312"/>
                <p:cNvGrpSpPr>
                  <a:grpSpLocks/>
                </p:cNvGrpSpPr>
                <p:nvPr/>
              </p:nvGrpSpPr>
              <p:grpSpPr bwMode="auto">
                <a:xfrm>
                  <a:off x="4119" y="1107"/>
                  <a:ext cx="189" cy="138"/>
                  <a:chOff x="3216" y="816"/>
                  <a:chExt cx="432" cy="192"/>
                </a:xfrm>
              </p:grpSpPr>
              <p:sp>
                <p:nvSpPr>
                  <p:cNvPr id="10462" name="AutoShape 31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63" name="AutoShape 314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16"/>
                    <a:ext cx="192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64" name="AutoShape 315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864"/>
                    <a:ext cx="160" cy="144"/>
                  </a:xfrm>
                  <a:prstGeom prst="irregularSeal1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33" name="AutoShape 316"/>
                <p:cNvSpPr>
                  <a:spLocks noChangeArrowheads="1"/>
                </p:cNvSpPr>
                <p:nvPr/>
              </p:nvSpPr>
              <p:spPr bwMode="auto">
                <a:xfrm>
                  <a:off x="4427" y="1211"/>
                  <a:ext cx="70" cy="104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4" name="AutoShape 317"/>
                <p:cNvSpPr>
                  <a:spLocks noChangeArrowheads="1"/>
                </p:cNvSpPr>
                <p:nvPr/>
              </p:nvSpPr>
              <p:spPr bwMode="auto">
                <a:xfrm>
                  <a:off x="4350" y="1245"/>
                  <a:ext cx="105" cy="139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5" name="AutoShape 318"/>
                <p:cNvSpPr>
                  <a:spLocks noChangeArrowheads="1"/>
                </p:cNvSpPr>
                <p:nvPr/>
              </p:nvSpPr>
              <p:spPr bwMode="auto">
                <a:xfrm>
                  <a:off x="4308" y="1176"/>
                  <a:ext cx="105" cy="139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6" name="AutoShape 319"/>
                <p:cNvSpPr>
                  <a:spLocks noChangeArrowheads="1"/>
                </p:cNvSpPr>
                <p:nvPr/>
              </p:nvSpPr>
              <p:spPr bwMode="auto">
                <a:xfrm>
                  <a:off x="3936" y="1224"/>
                  <a:ext cx="84" cy="12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7" name="AutoShape 320"/>
                <p:cNvSpPr>
                  <a:spLocks noChangeArrowheads="1"/>
                </p:cNvSpPr>
                <p:nvPr/>
              </p:nvSpPr>
              <p:spPr bwMode="auto">
                <a:xfrm>
                  <a:off x="3978" y="1184"/>
                  <a:ext cx="63" cy="16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8" name="AutoShape 321"/>
                <p:cNvSpPr>
                  <a:spLocks noChangeArrowheads="1"/>
                </p:cNvSpPr>
                <p:nvPr/>
              </p:nvSpPr>
              <p:spPr bwMode="auto">
                <a:xfrm>
                  <a:off x="4097" y="1104"/>
                  <a:ext cx="70" cy="120"/>
                </a:xfrm>
                <a:prstGeom prst="irregularSeal1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9" name="Freeform 335"/>
                <p:cNvSpPr>
                  <a:spLocks/>
                </p:cNvSpPr>
                <p:nvPr/>
              </p:nvSpPr>
              <p:spPr bwMode="auto">
                <a:xfrm>
                  <a:off x="144" y="1296"/>
                  <a:ext cx="3024" cy="48"/>
                </a:xfrm>
                <a:custGeom>
                  <a:avLst/>
                  <a:gdLst>
                    <a:gd name="T0" fmla="*/ 0 w 2936"/>
                    <a:gd name="T1" fmla="*/ 48 h 48"/>
                    <a:gd name="T2" fmla="*/ 6310 w 2936"/>
                    <a:gd name="T3" fmla="*/ 0 h 48"/>
                    <a:gd name="T4" fmla="*/ 0 w 2936"/>
                    <a:gd name="T5" fmla="*/ 48 h 48"/>
                    <a:gd name="T6" fmla="*/ 0 60000 65536"/>
                    <a:gd name="T7" fmla="*/ 0 60000 65536"/>
                    <a:gd name="T8" fmla="*/ 0 60000 65536"/>
                    <a:gd name="T9" fmla="*/ 0 w 2936"/>
                    <a:gd name="T10" fmla="*/ 0 h 48"/>
                    <a:gd name="T11" fmla="*/ 2936 w 293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36" h="48">
                      <a:moveTo>
                        <a:pt x="0" y="48"/>
                      </a:moveTo>
                      <a:cubicBezTo>
                        <a:pt x="0" y="48"/>
                        <a:pt x="2920" y="0"/>
                        <a:pt x="2928" y="0"/>
                      </a:cubicBezTo>
                      <a:cubicBezTo>
                        <a:pt x="2936" y="0"/>
                        <a:pt x="0" y="48"/>
                        <a:pt x="0" y="48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0" name="Text Box 336"/>
                <p:cNvSpPr txBox="1">
                  <a:spLocks noChangeArrowheads="1"/>
                </p:cNvSpPr>
                <p:nvPr/>
              </p:nvSpPr>
              <p:spPr bwMode="auto">
                <a:xfrm>
                  <a:off x="2448" y="1344"/>
                  <a:ext cx="672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FFFF00"/>
                      </a:solidFill>
                    </a:rPr>
                    <a:t>SEA</a:t>
                  </a:r>
                </a:p>
              </p:txBody>
            </p:sp>
            <p:sp>
              <p:nvSpPr>
                <p:cNvPr id="10441" name="AutoShape 337"/>
                <p:cNvSpPr>
                  <a:spLocks noChangeArrowheads="1"/>
                </p:cNvSpPr>
                <p:nvPr/>
              </p:nvSpPr>
              <p:spPr bwMode="auto">
                <a:xfrm>
                  <a:off x="1174" y="1152"/>
                  <a:ext cx="528" cy="192"/>
                </a:xfrm>
                <a:prstGeom prst="notchedRightArrow">
                  <a:avLst>
                    <a:gd name="adj1" fmla="val 50000"/>
                    <a:gd name="adj2" fmla="val 68750"/>
                  </a:avLst>
                </a:prstGeom>
                <a:solidFill>
                  <a:srgbClr val="FFFFFF"/>
                </a:solidFill>
                <a:ln w="158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2" name="AutoShape 340"/>
                <p:cNvSpPr>
                  <a:spLocks noChangeArrowheads="1"/>
                </p:cNvSpPr>
                <p:nvPr/>
              </p:nvSpPr>
              <p:spPr bwMode="auto">
                <a:xfrm>
                  <a:off x="1872" y="1152"/>
                  <a:ext cx="528" cy="192"/>
                </a:xfrm>
                <a:prstGeom prst="notchedRightArrow">
                  <a:avLst>
                    <a:gd name="adj1" fmla="val 50000"/>
                    <a:gd name="adj2" fmla="val 68750"/>
                  </a:avLst>
                </a:prstGeom>
                <a:solidFill>
                  <a:srgbClr val="FFFFFF"/>
                </a:solidFill>
                <a:ln w="158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3" name="AutoShape 341"/>
                <p:cNvSpPr>
                  <a:spLocks noChangeArrowheads="1"/>
                </p:cNvSpPr>
                <p:nvPr/>
              </p:nvSpPr>
              <p:spPr bwMode="auto">
                <a:xfrm>
                  <a:off x="2560" y="1152"/>
                  <a:ext cx="528" cy="192"/>
                </a:xfrm>
                <a:prstGeom prst="notchedRightArrow">
                  <a:avLst>
                    <a:gd name="adj1" fmla="val 50000"/>
                    <a:gd name="adj2" fmla="val 68750"/>
                  </a:avLst>
                </a:prstGeom>
                <a:solidFill>
                  <a:srgbClr val="FFFFFF"/>
                </a:solidFill>
                <a:ln w="158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4" name="AutoShape 342"/>
                <p:cNvSpPr>
                  <a:spLocks noChangeArrowheads="1"/>
                </p:cNvSpPr>
                <p:nvPr/>
              </p:nvSpPr>
              <p:spPr bwMode="auto">
                <a:xfrm>
                  <a:off x="432" y="1392"/>
                  <a:ext cx="240" cy="3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0 w 21600"/>
                    <a:gd name="T13" fmla="*/ 2925 h 21600"/>
                    <a:gd name="T14" fmla="*/ 18270 w 21600"/>
                    <a:gd name="T15" fmla="*/ 922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5" name="AutoShape 343"/>
                <p:cNvSpPr>
                  <a:spLocks noChangeArrowheads="1"/>
                </p:cNvSpPr>
                <p:nvPr/>
              </p:nvSpPr>
              <p:spPr bwMode="auto">
                <a:xfrm>
                  <a:off x="192" y="1392"/>
                  <a:ext cx="240" cy="3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0 w 21600"/>
                    <a:gd name="T13" fmla="*/ 2925 h 21600"/>
                    <a:gd name="T14" fmla="*/ 18270 w 21600"/>
                    <a:gd name="T15" fmla="*/ 922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6" name="Text Box 347"/>
                <p:cNvSpPr txBox="1">
                  <a:spLocks noChangeArrowheads="1"/>
                </p:cNvSpPr>
                <p:nvPr/>
              </p:nvSpPr>
              <p:spPr bwMode="auto">
                <a:xfrm>
                  <a:off x="1776" y="144"/>
                  <a:ext cx="1920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0447" name="AutoShape 348"/>
                <p:cNvSpPr>
                  <a:spLocks noChangeArrowheads="1"/>
                </p:cNvSpPr>
                <p:nvPr/>
              </p:nvSpPr>
              <p:spPr bwMode="auto">
                <a:xfrm>
                  <a:off x="288" y="1344"/>
                  <a:ext cx="96" cy="48"/>
                </a:xfrm>
                <a:prstGeom prst="plus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8" name="AutoShape 349"/>
                <p:cNvSpPr>
                  <a:spLocks noChangeArrowheads="1"/>
                </p:cNvSpPr>
                <p:nvPr/>
              </p:nvSpPr>
              <p:spPr bwMode="auto">
                <a:xfrm>
                  <a:off x="144" y="1344"/>
                  <a:ext cx="96" cy="48"/>
                </a:xfrm>
                <a:prstGeom prst="plus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9" name="AutoShape 350"/>
                <p:cNvSpPr>
                  <a:spLocks noChangeArrowheads="1"/>
                </p:cNvSpPr>
                <p:nvPr/>
              </p:nvSpPr>
              <p:spPr bwMode="auto">
                <a:xfrm>
                  <a:off x="288" y="1296"/>
                  <a:ext cx="96" cy="48"/>
                </a:xfrm>
                <a:prstGeom prst="plus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0" name="AutoShape 353"/>
                <p:cNvSpPr>
                  <a:spLocks noChangeArrowheads="1"/>
                </p:cNvSpPr>
                <p:nvPr/>
              </p:nvSpPr>
              <p:spPr bwMode="auto">
                <a:xfrm>
                  <a:off x="240" y="1296"/>
                  <a:ext cx="96" cy="48"/>
                </a:xfrm>
                <a:prstGeom prst="plus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1" name="Text Box 420"/>
                <p:cNvSpPr txBox="1">
                  <a:spLocks noChangeArrowheads="1"/>
                </p:cNvSpPr>
                <p:nvPr/>
              </p:nvSpPr>
              <p:spPr bwMode="auto">
                <a:xfrm>
                  <a:off x="4224" y="480"/>
                  <a:ext cx="1152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MORE SNOW</a:t>
                  </a:r>
                </a:p>
              </p:txBody>
            </p:sp>
            <p:sp>
              <p:nvSpPr>
                <p:cNvPr id="10452" name="Text Box 421"/>
                <p:cNvSpPr txBox="1">
                  <a:spLocks noChangeArrowheads="1"/>
                </p:cNvSpPr>
                <p:nvPr/>
              </p:nvSpPr>
              <p:spPr bwMode="auto">
                <a:xfrm>
                  <a:off x="1152" y="912"/>
                  <a:ext cx="2640" cy="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WEAKER SW MONSOON WINDS</a:t>
                  </a:r>
                </a:p>
              </p:txBody>
            </p:sp>
            <p:sp>
              <p:nvSpPr>
                <p:cNvPr id="10453" name="Text Box 422"/>
                <p:cNvSpPr txBox="1">
                  <a:spLocks noChangeArrowheads="1"/>
                </p:cNvSpPr>
                <p:nvPr/>
              </p:nvSpPr>
              <p:spPr bwMode="auto">
                <a:xfrm>
                  <a:off x="624" y="1584"/>
                  <a:ext cx="1152" cy="2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WEAKER  UPWELLING</a:t>
                  </a:r>
                </a:p>
              </p:txBody>
            </p:sp>
            <p:sp>
              <p:nvSpPr>
                <p:cNvPr id="10454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720" y="576"/>
                  <a:ext cx="3312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chemeClr val="bg1"/>
                      </a:solidFill>
                    </a:rPr>
                    <a:t>WEAKER LAND SEA PRESSURE GRADIENT</a:t>
                  </a:r>
                </a:p>
              </p:txBody>
            </p:sp>
            <p:sp>
              <p:nvSpPr>
                <p:cNvPr id="10455" name="Line 432"/>
                <p:cNvSpPr>
                  <a:spLocks noChangeShapeType="1"/>
                </p:cNvSpPr>
                <p:nvPr/>
              </p:nvSpPr>
              <p:spPr bwMode="auto">
                <a:xfrm flipH="1">
                  <a:off x="4272" y="192"/>
                  <a:ext cx="192" cy="480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" name="Line 433"/>
                <p:cNvSpPr>
                  <a:spLocks noChangeShapeType="1"/>
                </p:cNvSpPr>
                <p:nvPr/>
              </p:nvSpPr>
              <p:spPr bwMode="auto">
                <a:xfrm flipH="1">
                  <a:off x="5232" y="288"/>
                  <a:ext cx="192" cy="52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7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5568" y="432"/>
                  <a:ext cx="192" cy="480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8" name="Line 435"/>
                <p:cNvSpPr>
                  <a:spLocks noChangeShapeType="1"/>
                </p:cNvSpPr>
                <p:nvPr/>
              </p:nvSpPr>
              <p:spPr bwMode="auto">
                <a:xfrm flipH="1" flipV="1">
                  <a:off x="4032" y="144"/>
                  <a:ext cx="192" cy="480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9" name="Line 436"/>
                <p:cNvSpPr>
                  <a:spLocks noChangeShapeType="1"/>
                </p:cNvSpPr>
                <p:nvPr/>
              </p:nvSpPr>
              <p:spPr bwMode="auto">
                <a:xfrm flipH="1" flipV="1">
                  <a:off x="4992" y="384"/>
                  <a:ext cx="192" cy="480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0" name="Line 437"/>
                <p:cNvSpPr>
                  <a:spLocks noChangeShapeType="1"/>
                </p:cNvSpPr>
                <p:nvPr/>
              </p:nvSpPr>
              <p:spPr bwMode="auto">
                <a:xfrm flipH="1" flipV="1">
                  <a:off x="5472" y="432"/>
                  <a:ext cx="0" cy="52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1" name="Text Box 442"/>
                <p:cNvSpPr txBox="1">
                  <a:spLocks noChangeArrowheads="1"/>
                </p:cNvSpPr>
                <p:nvPr/>
              </p:nvSpPr>
              <p:spPr bwMode="auto">
                <a:xfrm>
                  <a:off x="3984" y="46"/>
                  <a:ext cx="1776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chemeClr val="bg1"/>
                      </a:solidFill>
                    </a:rPr>
                    <a:t>HIGHER ALBEDO</a:t>
                  </a:r>
                </a:p>
              </p:txBody>
            </p:sp>
          </p:grpSp>
        </p:grpSp>
      </p:grpSp>
      <p:grpSp>
        <p:nvGrpSpPr>
          <p:cNvPr id="10432" name="Group 596"/>
          <p:cNvGrpSpPr>
            <a:grpSpLocks/>
          </p:cNvGrpSpPr>
          <p:nvPr/>
        </p:nvGrpSpPr>
        <p:grpSpPr bwMode="auto">
          <a:xfrm>
            <a:off x="0" y="1066800"/>
            <a:ext cx="8856663" cy="3902075"/>
            <a:chOff x="37" y="384"/>
            <a:chExt cx="5579" cy="2458"/>
          </a:xfrm>
        </p:grpSpPr>
        <p:sp>
          <p:nvSpPr>
            <p:cNvPr id="10245" name="Freeform 597"/>
            <p:cNvSpPr>
              <a:spLocks/>
            </p:cNvSpPr>
            <p:nvPr/>
          </p:nvSpPr>
          <p:spPr bwMode="auto">
            <a:xfrm>
              <a:off x="3042" y="901"/>
              <a:ext cx="2340" cy="874"/>
            </a:xfrm>
            <a:custGeom>
              <a:avLst/>
              <a:gdLst>
                <a:gd name="T0" fmla="*/ 0 w 2400"/>
                <a:gd name="T1" fmla="*/ 1549003 h 648"/>
                <a:gd name="T2" fmla="*/ 150 w 2400"/>
                <a:gd name="T3" fmla="*/ 1320608 h 648"/>
                <a:gd name="T4" fmla="*/ 248 w 2400"/>
                <a:gd name="T5" fmla="*/ 745838 h 648"/>
                <a:gd name="T6" fmla="*/ 323 w 2400"/>
                <a:gd name="T7" fmla="*/ 1204994 h 648"/>
                <a:gd name="T8" fmla="*/ 398 w 2400"/>
                <a:gd name="T9" fmla="*/ 859735 h 648"/>
                <a:gd name="T10" fmla="*/ 497 w 2400"/>
                <a:gd name="T11" fmla="*/ 56459 h 648"/>
                <a:gd name="T12" fmla="*/ 647 w 2400"/>
                <a:gd name="T13" fmla="*/ 515373 h 648"/>
                <a:gd name="T14" fmla="*/ 669 w 2400"/>
                <a:gd name="T15" fmla="*/ 859735 h 648"/>
                <a:gd name="T16" fmla="*/ 771 w 2400"/>
                <a:gd name="T17" fmla="*/ 1433181 h 648"/>
                <a:gd name="T18" fmla="*/ 844 w 2400"/>
                <a:gd name="T19" fmla="*/ 1320608 h 648"/>
                <a:gd name="T20" fmla="*/ 921 w 2400"/>
                <a:gd name="T21" fmla="*/ 974978 h 648"/>
                <a:gd name="T22" fmla="*/ 995 w 2400"/>
                <a:gd name="T23" fmla="*/ 1204994 h 648"/>
                <a:gd name="T24" fmla="*/ 1070 w 2400"/>
                <a:gd name="T25" fmla="*/ 1320608 h 648"/>
                <a:gd name="T26" fmla="*/ 1143 w 2400"/>
                <a:gd name="T27" fmla="*/ 1433181 h 648"/>
                <a:gd name="T28" fmla="*/ 1193 w 2400"/>
                <a:gd name="T29" fmla="*/ 1433181 h 648"/>
                <a:gd name="T30" fmla="*/ 1243 w 2400"/>
                <a:gd name="T31" fmla="*/ 1433181 h 6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0"/>
                <a:gd name="T49" fmla="*/ 0 h 648"/>
                <a:gd name="T50" fmla="*/ 2400 w 2400"/>
                <a:gd name="T51" fmla="*/ 648 h 6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0" h="648">
                  <a:moveTo>
                    <a:pt x="0" y="648"/>
                  </a:moveTo>
                  <a:cubicBezTo>
                    <a:pt x="104" y="628"/>
                    <a:pt x="208" y="608"/>
                    <a:pt x="288" y="552"/>
                  </a:cubicBezTo>
                  <a:cubicBezTo>
                    <a:pt x="368" y="496"/>
                    <a:pt x="424" y="320"/>
                    <a:pt x="480" y="312"/>
                  </a:cubicBezTo>
                  <a:cubicBezTo>
                    <a:pt x="536" y="304"/>
                    <a:pt x="576" y="496"/>
                    <a:pt x="624" y="504"/>
                  </a:cubicBezTo>
                  <a:cubicBezTo>
                    <a:pt x="672" y="512"/>
                    <a:pt x="712" y="440"/>
                    <a:pt x="768" y="360"/>
                  </a:cubicBezTo>
                  <a:cubicBezTo>
                    <a:pt x="824" y="280"/>
                    <a:pt x="880" y="48"/>
                    <a:pt x="960" y="24"/>
                  </a:cubicBezTo>
                  <a:cubicBezTo>
                    <a:pt x="1040" y="0"/>
                    <a:pt x="1192" y="160"/>
                    <a:pt x="1248" y="216"/>
                  </a:cubicBezTo>
                  <a:cubicBezTo>
                    <a:pt x="1304" y="272"/>
                    <a:pt x="1256" y="296"/>
                    <a:pt x="1296" y="360"/>
                  </a:cubicBezTo>
                  <a:cubicBezTo>
                    <a:pt x="1336" y="424"/>
                    <a:pt x="1432" y="568"/>
                    <a:pt x="1488" y="600"/>
                  </a:cubicBezTo>
                  <a:cubicBezTo>
                    <a:pt x="1544" y="632"/>
                    <a:pt x="1584" y="584"/>
                    <a:pt x="1632" y="552"/>
                  </a:cubicBezTo>
                  <a:cubicBezTo>
                    <a:pt x="1680" y="520"/>
                    <a:pt x="1728" y="416"/>
                    <a:pt x="1776" y="408"/>
                  </a:cubicBezTo>
                  <a:cubicBezTo>
                    <a:pt x="1824" y="400"/>
                    <a:pt x="1872" y="480"/>
                    <a:pt x="1920" y="504"/>
                  </a:cubicBezTo>
                  <a:cubicBezTo>
                    <a:pt x="1968" y="528"/>
                    <a:pt x="2016" y="536"/>
                    <a:pt x="2064" y="552"/>
                  </a:cubicBezTo>
                  <a:cubicBezTo>
                    <a:pt x="2112" y="568"/>
                    <a:pt x="2168" y="592"/>
                    <a:pt x="2208" y="600"/>
                  </a:cubicBezTo>
                  <a:cubicBezTo>
                    <a:pt x="2248" y="608"/>
                    <a:pt x="2272" y="600"/>
                    <a:pt x="2304" y="600"/>
                  </a:cubicBezTo>
                  <a:cubicBezTo>
                    <a:pt x="2336" y="600"/>
                    <a:pt x="2384" y="600"/>
                    <a:pt x="2400" y="600"/>
                  </a:cubicBezTo>
                </a:path>
              </a:pathLst>
            </a:custGeom>
            <a:noFill/>
            <a:ln w="57150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6" name="Group 598"/>
            <p:cNvGrpSpPr>
              <a:grpSpLocks/>
            </p:cNvGrpSpPr>
            <p:nvPr/>
          </p:nvGrpSpPr>
          <p:grpSpPr bwMode="auto">
            <a:xfrm>
              <a:off x="3744" y="1160"/>
              <a:ext cx="225" cy="324"/>
              <a:chOff x="2880" y="720"/>
              <a:chExt cx="528" cy="288"/>
            </a:xfrm>
          </p:grpSpPr>
          <p:sp>
            <p:nvSpPr>
              <p:cNvPr id="10382" name="AutoShape 599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3" name="AutoShape 600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4" name="AutoShape 601"/>
              <p:cNvSpPr>
                <a:spLocks noChangeArrowheads="1"/>
              </p:cNvSpPr>
              <p:nvPr/>
            </p:nvSpPr>
            <p:spPr bwMode="auto">
              <a:xfrm>
                <a:off x="324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AutoShape 602"/>
            <p:cNvSpPr>
              <a:spLocks noChangeArrowheads="1"/>
            </p:cNvSpPr>
            <p:nvPr/>
          </p:nvSpPr>
          <p:spPr bwMode="auto">
            <a:xfrm>
              <a:off x="5195" y="1678"/>
              <a:ext cx="102" cy="215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8" name="Group 603"/>
            <p:cNvGrpSpPr>
              <a:grpSpLocks/>
            </p:cNvGrpSpPr>
            <p:nvPr/>
          </p:nvGrpSpPr>
          <p:grpSpPr bwMode="auto">
            <a:xfrm>
              <a:off x="3987" y="1074"/>
              <a:ext cx="184" cy="215"/>
              <a:chOff x="3216" y="816"/>
              <a:chExt cx="432" cy="192"/>
            </a:xfrm>
          </p:grpSpPr>
          <p:sp>
            <p:nvSpPr>
              <p:cNvPr id="10379" name="AutoShape 604"/>
              <p:cNvSpPr>
                <a:spLocks noChangeArrowheads="1"/>
              </p:cNvSpPr>
              <p:nvPr/>
            </p:nvSpPr>
            <p:spPr bwMode="auto">
              <a:xfrm>
                <a:off x="3216" y="81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0" name="AutoShape 605"/>
              <p:cNvSpPr>
                <a:spLocks noChangeArrowheads="1"/>
              </p:cNvSpPr>
              <p:nvPr/>
            </p:nvSpPr>
            <p:spPr bwMode="auto">
              <a:xfrm>
                <a:off x="3360" y="81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1" name="AutoShape 606"/>
              <p:cNvSpPr>
                <a:spLocks noChangeArrowheads="1"/>
              </p:cNvSpPr>
              <p:nvPr/>
            </p:nvSpPr>
            <p:spPr bwMode="auto">
              <a:xfrm>
                <a:off x="3488" y="864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9" name="AutoShape 607"/>
            <p:cNvSpPr>
              <a:spLocks noChangeArrowheads="1"/>
            </p:cNvSpPr>
            <p:nvPr/>
          </p:nvSpPr>
          <p:spPr bwMode="auto">
            <a:xfrm>
              <a:off x="3614" y="1570"/>
              <a:ext cx="69" cy="161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AutoShape 608"/>
            <p:cNvSpPr>
              <a:spLocks noChangeArrowheads="1"/>
            </p:cNvSpPr>
            <p:nvPr/>
          </p:nvSpPr>
          <p:spPr bwMode="auto">
            <a:xfrm>
              <a:off x="3978" y="1225"/>
              <a:ext cx="68" cy="86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AutoShape 609"/>
            <p:cNvSpPr>
              <a:spLocks noChangeArrowheads="1"/>
            </p:cNvSpPr>
            <p:nvPr/>
          </p:nvSpPr>
          <p:spPr bwMode="auto">
            <a:xfrm>
              <a:off x="4306" y="1419"/>
              <a:ext cx="102" cy="215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AutoShape 610"/>
            <p:cNvSpPr>
              <a:spLocks noChangeArrowheads="1"/>
            </p:cNvSpPr>
            <p:nvPr/>
          </p:nvSpPr>
          <p:spPr bwMode="auto">
            <a:xfrm>
              <a:off x="3931" y="1289"/>
              <a:ext cx="103" cy="216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53" name="Group 611"/>
            <p:cNvGrpSpPr>
              <a:grpSpLocks/>
            </p:cNvGrpSpPr>
            <p:nvPr/>
          </p:nvGrpSpPr>
          <p:grpSpPr bwMode="auto">
            <a:xfrm>
              <a:off x="3838" y="1160"/>
              <a:ext cx="225" cy="324"/>
              <a:chOff x="2880" y="720"/>
              <a:chExt cx="528" cy="288"/>
            </a:xfrm>
          </p:grpSpPr>
          <p:sp>
            <p:nvSpPr>
              <p:cNvPr id="10376" name="AutoShape 612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7" name="AutoShape 613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8" name="AutoShape 614"/>
              <p:cNvSpPr>
                <a:spLocks noChangeArrowheads="1"/>
              </p:cNvSpPr>
              <p:nvPr/>
            </p:nvSpPr>
            <p:spPr bwMode="auto">
              <a:xfrm>
                <a:off x="324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54" name="Group 615"/>
            <p:cNvGrpSpPr>
              <a:grpSpLocks/>
            </p:cNvGrpSpPr>
            <p:nvPr/>
          </p:nvGrpSpPr>
          <p:grpSpPr bwMode="auto">
            <a:xfrm>
              <a:off x="4493" y="1548"/>
              <a:ext cx="225" cy="324"/>
              <a:chOff x="2880" y="720"/>
              <a:chExt cx="528" cy="288"/>
            </a:xfrm>
          </p:grpSpPr>
          <p:sp>
            <p:nvSpPr>
              <p:cNvPr id="10373" name="AutoShape 61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4" name="AutoShape 617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5" name="AutoShape 618"/>
              <p:cNvSpPr>
                <a:spLocks noChangeArrowheads="1"/>
              </p:cNvSpPr>
              <p:nvPr/>
            </p:nvSpPr>
            <p:spPr bwMode="auto">
              <a:xfrm>
                <a:off x="324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5" name="AutoShape 619"/>
            <p:cNvSpPr>
              <a:spLocks noChangeArrowheads="1"/>
            </p:cNvSpPr>
            <p:nvPr/>
          </p:nvSpPr>
          <p:spPr bwMode="auto">
            <a:xfrm>
              <a:off x="4914" y="1613"/>
              <a:ext cx="102" cy="215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56" name="Group 620"/>
            <p:cNvGrpSpPr>
              <a:grpSpLocks/>
            </p:cNvGrpSpPr>
            <p:nvPr/>
          </p:nvGrpSpPr>
          <p:grpSpPr bwMode="auto">
            <a:xfrm>
              <a:off x="4736" y="1462"/>
              <a:ext cx="184" cy="216"/>
              <a:chOff x="3216" y="816"/>
              <a:chExt cx="432" cy="192"/>
            </a:xfrm>
          </p:grpSpPr>
          <p:sp>
            <p:nvSpPr>
              <p:cNvPr id="10370" name="AutoShape 621"/>
              <p:cNvSpPr>
                <a:spLocks noChangeArrowheads="1"/>
              </p:cNvSpPr>
              <p:nvPr/>
            </p:nvSpPr>
            <p:spPr bwMode="auto">
              <a:xfrm>
                <a:off x="3216" y="81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1" name="AutoShape 622"/>
              <p:cNvSpPr>
                <a:spLocks noChangeArrowheads="1"/>
              </p:cNvSpPr>
              <p:nvPr/>
            </p:nvSpPr>
            <p:spPr bwMode="auto">
              <a:xfrm>
                <a:off x="3360" y="81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2" name="AutoShape 623"/>
              <p:cNvSpPr>
                <a:spLocks noChangeArrowheads="1"/>
              </p:cNvSpPr>
              <p:nvPr/>
            </p:nvSpPr>
            <p:spPr bwMode="auto">
              <a:xfrm>
                <a:off x="3488" y="864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7" name="AutoShape 624"/>
            <p:cNvSpPr>
              <a:spLocks noChangeArrowheads="1"/>
            </p:cNvSpPr>
            <p:nvPr/>
          </p:nvSpPr>
          <p:spPr bwMode="auto">
            <a:xfrm>
              <a:off x="4306" y="1289"/>
              <a:ext cx="68" cy="162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AutoShape 625"/>
            <p:cNvSpPr>
              <a:spLocks noChangeArrowheads="1"/>
            </p:cNvSpPr>
            <p:nvPr/>
          </p:nvSpPr>
          <p:spPr bwMode="auto">
            <a:xfrm>
              <a:off x="4727" y="1613"/>
              <a:ext cx="68" cy="86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AutoShape 626"/>
            <p:cNvSpPr>
              <a:spLocks noChangeArrowheads="1"/>
            </p:cNvSpPr>
            <p:nvPr/>
          </p:nvSpPr>
          <p:spPr bwMode="auto">
            <a:xfrm>
              <a:off x="5054" y="1807"/>
              <a:ext cx="103" cy="215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AutoShape 627"/>
            <p:cNvSpPr>
              <a:spLocks noChangeArrowheads="1"/>
            </p:cNvSpPr>
            <p:nvPr/>
          </p:nvSpPr>
          <p:spPr bwMode="auto">
            <a:xfrm>
              <a:off x="4680" y="1678"/>
              <a:ext cx="102" cy="215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61" name="Group 628"/>
            <p:cNvGrpSpPr>
              <a:grpSpLocks/>
            </p:cNvGrpSpPr>
            <p:nvPr/>
          </p:nvGrpSpPr>
          <p:grpSpPr bwMode="auto">
            <a:xfrm>
              <a:off x="4604" y="1559"/>
              <a:ext cx="225" cy="323"/>
              <a:chOff x="2880" y="720"/>
              <a:chExt cx="528" cy="288"/>
            </a:xfrm>
          </p:grpSpPr>
          <p:sp>
            <p:nvSpPr>
              <p:cNvPr id="10367" name="AutoShape 629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8" name="AutoShape 630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" name="AutoShape 631"/>
              <p:cNvSpPr>
                <a:spLocks noChangeArrowheads="1"/>
              </p:cNvSpPr>
              <p:nvPr/>
            </p:nvSpPr>
            <p:spPr bwMode="auto">
              <a:xfrm>
                <a:off x="324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62" name="Group 632"/>
            <p:cNvGrpSpPr>
              <a:grpSpLocks/>
            </p:cNvGrpSpPr>
            <p:nvPr/>
          </p:nvGrpSpPr>
          <p:grpSpPr bwMode="auto">
            <a:xfrm>
              <a:off x="3172" y="1527"/>
              <a:ext cx="225" cy="323"/>
              <a:chOff x="2880" y="720"/>
              <a:chExt cx="528" cy="288"/>
            </a:xfrm>
          </p:grpSpPr>
          <p:sp>
            <p:nvSpPr>
              <p:cNvPr id="10364" name="AutoShape 633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5" name="AutoShape 634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" name="AutoShape 635"/>
              <p:cNvSpPr>
                <a:spLocks noChangeArrowheads="1"/>
              </p:cNvSpPr>
              <p:nvPr/>
            </p:nvSpPr>
            <p:spPr bwMode="auto">
              <a:xfrm>
                <a:off x="324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63" name="Group 636"/>
            <p:cNvGrpSpPr>
              <a:grpSpLocks/>
            </p:cNvGrpSpPr>
            <p:nvPr/>
          </p:nvGrpSpPr>
          <p:grpSpPr bwMode="auto">
            <a:xfrm>
              <a:off x="3414" y="1440"/>
              <a:ext cx="185" cy="216"/>
              <a:chOff x="3216" y="816"/>
              <a:chExt cx="432" cy="192"/>
            </a:xfrm>
          </p:grpSpPr>
          <p:sp>
            <p:nvSpPr>
              <p:cNvPr id="10361" name="AutoShape 637"/>
              <p:cNvSpPr>
                <a:spLocks noChangeArrowheads="1"/>
              </p:cNvSpPr>
              <p:nvPr/>
            </p:nvSpPr>
            <p:spPr bwMode="auto">
              <a:xfrm>
                <a:off x="3216" y="81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2" name="AutoShape 638"/>
              <p:cNvSpPr>
                <a:spLocks noChangeArrowheads="1"/>
              </p:cNvSpPr>
              <p:nvPr/>
            </p:nvSpPr>
            <p:spPr bwMode="auto">
              <a:xfrm>
                <a:off x="3360" y="816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3" name="AutoShape 639"/>
              <p:cNvSpPr>
                <a:spLocks noChangeArrowheads="1"/>
              </p:cNvSpPr>
              <p:nvPr/>
            </p:nvSpPr>
            <p:spPr bwMode="auto">
              <a:xfrm>
                <a:off x="3488" y="864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4" name="AutoShape 640"/>
            <p:cNvSpPr>
              <a:spLocks noChangeArrowheads="1"/>
            </p:cNvSpPr>
            <p:nvPr/>
          </p:nvSpPr>
          <p:spPr bwMode="auto">
            <a:xfrm>
              <a:off x="3978" y="966"/>
              <a:ext cx="68" cy="162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utoShape 641"/>
            <p:cNvSpPr>
              <a:spLocks noChangeArrowheads="1"/>
            </p:cNvSpPr>
            <p:nvPr/>
          </p:nvSpPr>
          <p:spPr bwMode="auto">
            <a:xfrm>
              <a:off x="3406" y="1591"/>
              <a:ext cx="68" cy="87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AutoShape 642"/>
            <p:cNvSpPr>
              <a:spLocks noChangeArrowheads="1"/>
            </p:cNvSpPr>
            <p:nvPr/>
          </p:nvSpPr>
          <p:spPr bwMode="auto">
            <a:xfrm>
              <a:off x="4212" y="1160"/>
              <a:ext cx="102" cy="216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AutoShape 643"/>
            <p:cNvSpPr>
              <a:spLocks noChangeArrowheads="1"/>
            </p:cNvSpPr>
            <p:nvPr/>
          </p:nvSpPr>
          <p:spPr bwMode="auto">
            <a:xfrm>
              <a:off x="3359" y="1656"/>
              <a:ext cx="102" cy="216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68" name="Group 644"/>
            <p:cNvGrpSpPr>
              <a:grpSpLocks/>
            </p:cNvGrpSpPr>
            <p:nvPr/>
          </p:nvGrpSpPr>
          <p:grpSpPr bwMode="auto">
            <a:xfrm>
              <a:off x="3265" y="1527"/>
              <a:ext cx="226" cy="323"/>
              <a:chOff x="2880" y="720"/>
              <a:chExt cx="528" cy="288"/>
            </a:xfrm>
          </p:grpSpPr>
          <p:sp>
            <p:nvSpPr>
              <p:cNvPr id="10358" name="AutoShape 6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" name="AutoShape 646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0" name="AutoShape 647"/>
              <p:cNvSpPr>
                <a:spLocks noChangeArrowheads="1"/>
              </p:cNvSpPr>
              <p:nvPr/>
            </p:nvSpPr>
            <p:spPr bwMode="auto">
              <a:xfrm>
                <a:off x="324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9" name="Text Box 648"/>
            <p:cNvSpPr txBox="1">
              <a:spLocks noChangeArrowheads="1"/>
            </p:cNvSpPr>
            <p:nvPr/>
          </p:nvSpPr>
          <p:spPr bwMode="auto">
            <a:xfrm>
              <a:off x="2434" y="1872"/>
              <a:ext cx="6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C000"/>
                  </a:solidFill>
                </a:rPr>
                <a:t>SEA</a:t>
              </a:r>
            </a:p>
          </p:txBody>
        </p:sp>
        <p:sp>
          <p:nvSpPr>
            <p:cNvPr id="10270" name="AutoShape 649"/>
            <p:cNvSpPr>
              <a:spLocks noChangeArrowheads="1"/>
            </p:cNvSpPr>
            <p:nvPr/>
          </p:nvSpPr>
          <p:spPr bwMode="auto">
            <a:xfrm>
              <a:off x="3626" y="1640"/>
              <a:ext cx="68" cy="162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AutoShape 650"/>
            <p:cNvSpPr>
              <a:spLocks noChangeArrowheads="1"/>
            </p:cNvSpPr>
            <p:nvPr/>
          </p:nvSpPr>
          <p:spPr bwMode="auto">
            <a:xfrm>
              <a:off x="3653" y="1748"/>
              <a:ext cx="103" cy="215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AutoShape 651"/>
            <p:cNvSpPr>
              <a:spLocks noChangeArrowheads="1"/>
            </p:cNvSpPr>
            <p:nvPr/>
          </p:nvSpPr>
          <p:spPr bwMode="auto">
            <a:xfrm>
              <a:off x="3585" y="1532"/>
              <a:ext cx="68" cy="162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AutoShape 652"/>
            <p:cNvSpPr>
              <a:spLocks noChangeArrowheads="1"/>
            </p:cNvSpPr>
            <p:nvPr/>
          </p:nvSpPr>
          <p:spPr bwMode="auto">
            <a:xfrm>
              <a:off x="3612" y="1640"/>
              <a:ext cx="103" cy="215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AutoShape 653"/>
            <p:cNvSpPr>
              <a:spLocks noChangeArrowheads="1"/>
            </p:cNvSpPr>
            <p:nvPr/>
          </p:nvSpPr>
          <p:spPr bwMode="auto">
            <a:xfrm>
              <a:off x="3416" y="1769"/>
              <a:ext cx="103" cy="216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AutoShape 654"/>
            <p:cNvSpPr>
              <a:spLocks noChangeArrowheads="1"/>
            </p:cNvSpPr>
            <p:nvPr/>
          </p:nvSpPr>
          <p:spPr bwMode="auto">
            <a:xfrm>
              <a:off x="3667" y="1748"/>
              <a:ext cx="68" cy="161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76" name="Group 655"/>
            <p:cNvGrpSpPr>
              <a:grpSpLocks/>
            </p:cNvGrpSpPr>
            <p:nvPr/>
          </p:nvGrpSpPr>
          <p:grpSpPr bwMode="auto">
            <a:xfrm>
              <a:off x="3510" y="1532"/>
              <a:ext cx="225" cy="323"/>
              <a:chOff x="2880" y="720"/>
              <a:chExt cx="528" cy="288"/>
            </a:xfrm>
          </p:grpSpPr>
          <p:sp>
            <p:nvSpPr>
              <p:cNvPr id="10355" name="AutoShape 65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192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" name="AutoShape 657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92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7" name="AutoShape 658"/>
              <p:cNvSpPr>
                <a:spLocks noChangeArrowheads="1"/>
              </p:cNvSpPr>
              <p:nvPr/>
            </p:nvSpPr>
            <p:spPr bwMode="auto">
              <a:xfrm>
                <a:off x="3248" y="720"/>
                <a:ext cx="160" cy="144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7" name="AutoShape 659"/>
            <p:cNvSpPr>
              <a:spLocks noChangeArrowheads="1"/>
            </p:cNvSpPr>
            <p:nvPr/>
          </p:nvSpPr>
          <p:spPr bwMode="auto">
            <a:xfrm>
              <a:off x="3592" y="1802"/>
              <a:ext cx="102" cy="215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Freeform 660"/>
            <p:cNvSpPr>
              <a:spLocks/>
            </p:cNvSpPr>
            <p:nvPr/>
          </p:nvSpPr>
          <p:spPr bwMode="auto">
            <a:xfrm>
              <a:off x="140" y="1807"/>
              <a:ext cx="2949" cy="65"/>
            </a:xfrm>
            <a:custGeom>
              <a:avLst/>
              <a:gdLst>
                <a:gd name="T0" fmla="*/ 0 w 2936"/>
                <a:gd name="T1" fmla="*/ 126629 h 48"/>
                <a:gd name="T2" fmla="*/ 3282 w 2936"/>
                <a:gd name="T3" fmla="*/ 0 h 48"/>
                <a:gd name="T4" fmla="*/ 0 w 2936"/>
                <a:gd name="T5" fmla="*/ 126629 h 48"/>
                <a:gd name="T6" fmla="*/ 0 60000 65536"/>
                <a:gd name="T7" fmla="*/ 0 60000 65536"/>
                <a:gd name="T8" fmla="*/ 0 60000 65536"/>
                <a:gd name="T9" fmla="*/ 0 w 2936"/>
                <a:gd name="T10" fmla="*/ 0 h 48"/>
                <a:gd name="T11" fmla="*/ 2936 w 293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6" h="48">
                  <a:moveTo>
                    <a:pt x="0" y="48"/>
                  </a:moveTo>
                  <a:cubicBezTo>
                    <a:pt x="0" y="48"/>
                    <a:pt x="2920" y="0"/>
                    <a:pt x="2928" y="0"/>
                  </a:cubicBezTo>
                  <a:cubicBezTo>
                    <a:pt x="2936" y="0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AutoShape 661"/>
            <p:cNvSpPr>
              <a:spLocks noChangeArrowheads="1"/>
            </p:cNvSpPr>
            <p:nvPr/>
          </p:nvSpPr>
          <p:spPr bwMode="auto">
            <a:xfrm>
              <a:off x="1732" y="1419"/>
              <a:ext cx="748" cy="517"/>
            </a:xfrm>
            <a:prstGeom prst="notchedRightArrow">
              <a:avLst>
                <a:gd name="adj1" fmla="val 50000"/>
                <a:gd name="adj2" fmla="val 36170"/>
              </a:avLst>
            </a:prstGeom>
            <a:solidFill>
              <a:srgbClr val="FFFFFF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AutoShape 662"/>
            <p:cNvSpPr>
              <a:spLocks noChangeArrowheads="1"/>
            </p:cNvSpPr>
            <p:nvPr/>
          </p:nvSpPr>
          <p:spPr bwMode="auto">
            <a:xfrm>
              <a:off x="2527" y="1419"/>
              <a:ext cx="655" cy="517"/>
            </a:xfrm>
            <a:prstGeom prst="notchedRightArrow">
              <a:avLst>
                <a:gd name="adj1" fmla="val 50000"/>
                <a:gd name="adj2" fmla="val 31673"/>
              </a:avLst>
            </a:prstGeom>
            <a:solidFill>
              <a:srgbClr val="FFFFFF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AutoShape 663"/>
            <p:cNvSpPr>
              <a:spLocks noChangeArrowheads="1"/>
            </p:cNvSpPr>
            <p:nvPr/>
          </p:nvSpPr>
          <p:spPr bwMode="auto">
            <a:xfrm>
              <a:off x="983" y="1419"/>
              <a:ext cx="749" cy="517"/>
            </a:xfrm>
            <a:prstGeom prst="notchedRightArrow">
              <a:avLst>
                <a:gd name="adj1" fmla="val 50000"/>
                <a:gd name="adj2" fmla="val 36219"/>
              </a:avLst>
            </a:prstGeom>
            <a:solidFill>
              <a:srgbClr val="FFFFFF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AutoShape 664"/>
            <p:cNvSpPr>
              <a:spLocks noChangeArrowheads="1"/>
            </p:cNvSpPr>
            <p:nvPr/>
          </p:nvSpPr>
          <p:spPr bwMode="auto">
            <a:xfrm>
              <a:off x="281" y="2130"/>
              <a:ext cx="468" cy="7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5 w 21600"/>
                <a:gd name="T13" fmla="*/ 2912 h 21600"/>
                <a:gd name="T14" fmla="*/ 18231 w 21600"/>
                <a:gd name="T15" fmla="*/ 92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AutoShape 665"/>
            <p:cNvSpPr>
              <a:spLocks noChangeArrowheads="1"/>
            </p:cNvSpPr>
            <p:nvPr/>
          </p:nvSpPr>
          <p:spPr bwMode="auto">
            <a:xfrm>
              <a:off x="562" y="2130"/>
              <a:ext cx="421" cy="7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6 w 21600"/>
                <a:gd name="T13" fmla="*/ 2912 h 21600"/>
                <a:gd name="T14" fmla="*/ 18214 w 21600"/>
                <a:gd name="T15" fmla="*/ 92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AutoShape 666"/>
            <p:cNvSpPr>
              <a:spLocks noChangeArrowheads="1"/>
            </p:cNvSpPr>
            <p:nvPr/>
          </p:nvSpPr>
          <p:spPr bwMode="auto">
            <a:xfrm>
              <a:off x="281" y="1807"/>
              <a:ext cx="93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AutoShape 667"/>
            <p:cNvSpPr>
              <a:spLocks noChangeArrowheads="1"/>
            </p:cNvSpPr>
            <p:nvPr/>
          </p:nvSpPr>
          <p:spPr bwMode="auto">
            <a:xfrm>
              <a:off x="140" y="1807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AutoShape 668"/>
            <p:cNvSpPr>
              <a:spLocks noChangeArrowheads="1"/>
            </p:cNvSpPr>
            <p:nvPr/>
          </p:nvSpPr>
          <p:spPr bwMode="auto">
            <a:xfrm>
              <a:off x="281" y="1742"/>
              <a:ext cx="93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AutoShape 669"/>
            <p:cNvSpPr>
              <a:spLocks noChangeArrowheads="1"/>
            </p:cNvSpPr>
            <p:nvPr/>
          </p:nvSpPr>
          <p:spPr bwMode="auto">
            <a:xfrm>
              <a:off x="234" y="1742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AutoShape 670"/>
            <p:cNvSpPr>
              <a:spLocks noChangeArrowheads="1"/>
            </p:cNvSpPr>
            <p:nvPr/>
          </p:nvSpPr>
          <p:spPr bwMode="auto">
            <a:xfrm>
              <a:off x="374" y="1936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AutoShape 671"/>
            <p:cNvSpPr>
              <a:spLocks noChangeArrowheads="1"/>
            </p:cNvSpPr>
            <p:nvPr/>
          </p:nvSpPr>
          <p:spPr bwMode="auto">
            <a:xfrm>
              <a:off x="234" y="1936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AutoShape 672"/>
            <p:cNvSpPr>
              <a:spLocks noChangeArrowheads="1"/>
            </p:cNvSpPr>
            <p:nvPr/>
          </p:nvSpPr>
          <p:spPr bwMode="auto">
            <a:xfrm>
              <a:off x="374" y="1872"/>
              <a:ext cx="94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AutoShape 673"/>
            <p:cNvSpPr>
              <a:spLocks noChangeArrowheads="1"/>
            </p:cNvSpPr>
            <p:nvPr/>
          </p:nvSpPr>
          <p:spPr bwMode="auto">
            <a:xfrm>
              <a:off x="94" y="1872"/>
              <a:ext cx="93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AutoShape 674"/>
            <p:cNvSpPr>
              <a:spLocks noChangeArrowheads="1"/>
            </p:cNvSpPr>
            <p:nvPr/>
          </p:nvSpPr>
          <p:spPr bwMode="auto">
            <a:xfrm>
              <a:off x="94" y="1936"/>
              <a:ext cx="93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AutoShape 675"/>
            <p:cNvSpPr>
              <a:spLocks noChangeArrowheads="1"/>
            </p:cNvSpPr>
            <p:nvPr/>
          </p:nvSpPr>
          <p:spPr bwMode="auto">
            <a:xfrm>
              <a:off x="328" y="1872"/>
              <a:ext cx="93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AutoShape 676"/>
            <p:cNvSpPr>
              <a:spLocks noChangeArrowheads="1"/>
            </p:cNvSpPr>
            <p:nvPr/>
          </p:nvSpPr>
          <p:spPr bwMode="auto">
            <a:xfrm>
              <a:off x="468" y="2066"/>
              <a:ext cx="94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AutoShape 677"/>
            <p:cNvSpPr>
              <a:spLocks noChangeArrowheads="1"/>
            </p:cNvSpPr>
            <p:nvPr/>
          </p:nvSpPr>
          <p:spPr bwMode="auto">
            <a:xfrm>
              <a:off x="328" y="2066"/>
              <a:ext cx="93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AutoShape 678"/>
            <p:cNvSpPr>
              <a:spLocks noChangeArrowheads="1"/>
            </p:cNvSpPr>
            <p:nvPr/>
          </p:nvSpPr>
          <p:spPr bwMode="auto">
            <a:xfrm>
              <a:off x="468" y="2001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AutoShape 679"/>
            <p:cNvSpPr>
              <a:spLocks noChangeArrowheads="1"/>
            </p:cNvSpPr>
            <p:nvPr/>
          </p:nvSpPr>
          <p:spPr bwMode="auto">
            <a:xfrm>
              <a:off x="468" y="1742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AutoShape 680"/>
            <p:cNvSpPr>
              <a:spLocks noChangeArrowheads="1"/>
            </p:cNvSpPr>
            <p:nvPr/>
          </p:nvSpPr>
          <p:spPr bwMode="auto">
            <a:xfrm>
              <a:off x="187" y="2066"/>
              <a:ext cx="94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AutoShape 681"/>
            <p:cNvSpPr>
              <a:spLocks noChangeArrowheads="1"/>
            </p:cNvSpPr>
            <p:nvPr/>
          </p:nvSpPr>
          <p:spPr bwMode="auto">
            <a:xfrm>
              <a:off x="421" y="2001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AutoShape 682"/>
            <p:cNvSpPr>
              <a:spLocks noChangeArrowheads="1"/>
            </p:cNvSpPr>
            <p:nvPr/>
          </p:nvSpPr>
          <p:spPr bwMode="auto">
            <a:xfrm flipH="1">
              <a:off x="702" y="1936"/>
              <a:ext cx="47" cy="13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AutoShape 683"/>
            <p:cNvSpPr>
              <a:spLocks noChangeArrowheads="1"/>
            </p:cNvSpPr>
            <p:nvPr/>
          </p:nvSpPr>
          <p:spPr bwMode="auto">
            <a:xfrm flipH="1">
              <a:off x="515" y="1872"/>
              <a:ext cx="46" cy="129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AutoShape 684"/>
            <p:cNvSpPr>
              <a:spLocks noChangeArrowheads="1"/>
            </p:cNvSpPr>
            <p:nvPr/>
          </p:nvSpPr>
          <p:spPr bwMode="auto">
            <a:xfrm flipH="1">
              <a:off x="421" y="1678"/>
              <a:ext cx="46" cy="129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AutoShape 685"/>
            <p:cNvSpPr>
              <a:spLocks noChangeArrowheads="1"/>
            </p:cNvSpPr>
            <p:nvPr/>
          </p:nvSpPr>
          <p:spPr bwMode="auto">
            <a:xfrm flipH="1">
              <a:off x="608" y="1742"/>
              <a:ext cx="46" cy="13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AutoShape 686"/>
            <p:cNvSpPr>
              <a:spLocks noChangeArrowheads="1"/>
            </p:cNvSpPr>
            <p:nvPr/>
          </p:nvSpPr>
          <p:spPr bwMode="auto">
            <a:xfrm flipH="1">
              <a:off x="374" y="1742"/>
              <a:ext cx="46" cy="13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AutoShape 687"/>
            <p:cNvSpPr>
              <a:spLocks noChangeArrowheads="1"/>
            </p:cNvSpPr>
            <p:nvPr/>
          </p:nvSpPr>
          <p:spPr bwMode="auto">
            <a:xfrm>
              <a:off x="374" y="1936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AutoShape 688"/>
            <p:cNvSpPr>
              <a:spLocks noChangeArrowheads="1"/>
            </p:cNvSpPr>
            <p:nvPr/>
          </p:nvSpPr>
          <p:spPr bwMode="auto">
            <a:xfrm>
              <a:off x="234" y="1936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AutoShape 689"/>
            <p:cNvSpPr>
              <a:spLocks noChangeArrowheads="1"/>
            </p:cNvSpPr>
            <p:nvPr/>
          </p:nvSpPr>
          <p:spPr bwMode="auto">
            <a:xfrm>
              <a:off x="374" y="1872"/>
              <a:ext cx="94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AutoShape 690"/>
            <p:cNvSpPr>
              <a:spLocks noChangeArrowheads="1"/>
            </p:cNvSpPr>
            <p:nvPr/>
          </p:nvSpPr>
          <p:spPr bwMode="auto">
            <a:xfrm>
              <a:off x="328" y="1872"/>
              <a:ext cx="93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AutoShape 691"/>
            <p:cNvSpPr>
              <a:spLocks noChangeArrowheads="1"/>
            </p:cNvSpPr>
            <p:nvPr/>
          </p:nvSpPr>
          <p:spPr bwMode="auto">
            <a:xfrm>
              <a:off x="468" y="2066"/>
              <a:ext cx="94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AutoShape 692"/>
            <p:cNvSpPr>
              <a:spLocks noChangeArrowheads="1"/>
            </p:cNvSpPr>
            <p:nvPr/>
          </p:nvSpPr>
          <p:spPr bwMode="auto">
            <a:xfrm>
              <a:off x="328" y="2066"/>
              <a:ext cx="93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AutoShape 693"/>
            <p:cNvSpPr>
              <a:spLocks noChangeArrowheads="1"/>
            </p:cNvSpPr>
            <p:nvPr/>
          </p:nvSpPr>
          <p:spPr bwMode="auto">
            <a:xfrm>
              <a:off x="468" y="2001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AutoShape 694"/>
            <p:cNvSpPr>
              <a:spLocks noChangeArrowheads="1"/>
            </p:cNvSpPr>
            <p:nvPr/>
          </p:nvSpPr>
          <p:spPr bwMode="auto">
            <a:xfrm>
              <a:off x="187" y="2001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AutoShape 695"/>
            <p:cNvSpPr>
              <a:spLocks noChangeArrowheads="1"/>
            </p:cNvSpPr>
            <p:nvPr/>
          </p:nvSpPr>
          <p:spPr bwMode="auto">
            <a:xfrm>
              <a:off x="187" y="2066"/>
              <a:ext cx="94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4" name="AutoShape 696"/>
            <p:cNvSpPr>
              <a:spLocks noChangeArrowheads="1"/>
            </p:cNvSpPr>
            <p:nvPr/>
          </p:nvSpPr>
          <p:spPr bwMode="auto">
            <a:xfrm>
              <a:off x="421" y="2001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5" name="AutoShape 697"/>
            <p:cNvSpPr>
              <a:spLocks noChangeArrowheads="1"/>
            </p:cNvSpPr>
            <p:nvPr/>
          </p:nvSpPr>
          <p:spPr bwMode="auto">
            <a:xfrm>
              <a:off x="562" y="2195"/>
              <a:ext cx="93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AutoShape 698"/>
            <p:cNvSpPr>
              <a:spLocks noChangeArrowheads="1"/>
            </p:cNvSpPr>
            <p:nvPr/>
          </p:nvSpPr>
          <p:spPr bwMode="auto">
            <a:xfrm>
              <a:off x="421" y="2195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7" name="AutoShape 699"/>
            <p:cNvSpPr>
              <a:spLocks noChangeArrowheads="1"/>
            </p:cNvSpPr>
            <p:nvPr/>
          </p:nvSpPr>
          <p:spPr bwMode="auto">
            <a:xfrm>
              <a:off x="562" y="2130"/>
              <a:ext cx="93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8" name="AutoShape 700"/>
            <p:cNvSpPr>
              <a:spLocks noChangeArrowheads="1"/>
            </p:cNvSpPr>
            <p:nvPr/>
          </p:nvSpPr>
          <p:spPr bwMode="auto">
            <a:xfrm>
              <a:off x="562" y="1872"/>
              <a:ext cx="93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9" name="AutoShape 701"/>
            <p:cNvSpPr>
              <a:spLocks noChangeArrowheads="1"/>
            </p:cNvSpPr>
            <p:nvPr/>
          </p:nvSpPr>
          <p:spPr bwMode="auto">
            <a:xfrm>
              <a:off x="281" y="2195"/>
              <a:ext cx="93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AutoShape 702"/>
            <p:cNvSpPr>
              <a:spLocks noChangeArrowheads="1"/>
            </p:cNvSpPr>
            <p:nvPr/>
          </p:nvSpPr>
          <p:spPr bwMode="auto">
            <a:xfrm>
              <a:off x="515" y="2130"/>
              <a:ext cx="93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1" name="AutoShape 703"/>
            <p:cNvSpPr>
              <a:spLocks noChangeArrowheads="1"/>
            </p:cNvSpPr>
            <p:nvPr/>
          </p:nvSpPr>
          <p:spPr bwMode="auto">
            <a:xfrm flipH="1">
              <a:off x="796" y="2066"/>
              <a:ext cx="46" cy="129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AutoShape 704"/>
            <p:cNvSpPr>
              <a:spLocks noChangeArrowheads="1"/>
            </p:cNvSpPr>
            <p:nvPr/>
          </p:nvSpPr>
          <p:spPr bwMode="auto">
            <a:xfrm flipH="1">
              <a:off x="608" y="2001"/>
              <a:ext cx="46" cy="129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" name="AutoShape 705"/>
            <p:cNvSpPr>
              <a:spLocks noChangeArrowheads="1"/>
            </p:cNvSpPr>
            <p:nvPr/>
          </p:nvSpPr>
          <p:spPr bwMode="auto">
            <a:xfrm flipH="1">
              <a:off x="515" y="1807"/>
              <a:ext cx="46" cy="129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AutoShape 706"/>
            <p:cNvSpPr>
              <a:spLocks noChangeArrowheads="1"/>
            </p:cNvSpPr>
            <p:nvPr/>
          </p:nvSpPr>
          <p:spPr bwMode="auto">
            <a:xfrm flipH="1">
              <a:off x="702" y="1872"/>
              <a:ext cx="46" cy="129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AutoShape 707"/>
            <p:cNvSpPr>
              <a:spLocks noChangeArrowheads="1"/>
            </p:cNvSpPr>
            <p:nvPr/>
          </p:nvSpPr>
          <p:spPr bwMode="auto">
            <a:xfrm flipH="1">
              <a:off x="468" y="1872"/>
              <a:ext cx="46" cy="129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AutoShape 708"/>
            <p:cNvSpPr>
              <a:spLocks noChangeArrowheads="1"/>
            </p:cNvSpPr>
            <p:nvPr/>
          </p:nvSpPr>
          <p:spPr bwMode="auto">
            <a:xfrm>
              <a:off x="224" y="1837"/>
              <a:ext cx="94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7" name="AutoShape 709"/>
            <p:cNvSpPr>
              <a:spLocks noChangeArrowheads="1"/>
            </p:cNvSpPr>
            <p:nvPr/>
          </p:nvSpPr>
          <p:spPr bwMode="auto">
            <a:xfrm>
              <a:off x="84" y="1837"/>
              <a:ext cx="93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AutoShape 710"/>
            <p:cNvSpPr>
              <a:spLocks noChangeArrowheads="1"/>
            </p:cNvSpPr>
            <p:nvPr/>
          </p:nvSpPr>
          <p:spPr bwMode="auto">
            <a:xfrm>
              <a:off x="224" y="1772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AutoShape 711"/>
            <p:cNvSpPr>
              <a:spLocks noChangeArrowheads="1"/>
            </p:cNvSpPr>
            <p:nvPr/>
          </p:nvSpPr>
          <p:spPr bwMode="auto">
            <a:xfrm>
              <a:off x="177" y="1772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0" name="AutoShape 712"/>
            <p:cNvSpPr>
              <a:spLocks noChangeArrowheads="1"/>
            </p:cNvSpPr>
            <p:nvPr/>
          </p:nvSpPr>
          <p:spPr bwMode="auto">
            <a:xfrm>
              <a:off x="318" y="1966"/>
              <a:ext cx="93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1" name="AutoShape 713"/>
            <p:cNvSpPr>
              <a:spLocks noChangeArrowheads="1"/>
            </p:cNvSpPr>
            <p:nvPr/>
          </p:nvSpPr>
          <p:spPr bwMode="auto">
            <a:xfrm>
              <a:off x="177" y="1966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AutoShape 714"/>
            <p:cNvSpPr>
              <a:spLocks noChangeArrowheads="1"/>
            </p:cNvSpPr>
            <p:nvPr/>
          </p:nvSpPr>
          <p:spPr bwMode="auto">
            <a:xfrm>
              <a:off x="318" y="1901"/>
              <a:ext cx="93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3" name="AutoShape 715"/>
            <p:cNvSpPr>
              <a:spLocks noChangeArrowheads="1"/>
            </p:cNvSpPr>
            <p:nvPr/>
          </p:nvSpPr>
          <p:spPr bwMode="auto">
            <a:xfrm>
              <a:off x="37" y="1901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AutoShape 716"/>
            <p:cNvSpPr>
              <a:spLocks noChangeArrowheads="1"/>
            </p:cNvSpPr>
            <p:nvPr/>
          </p:nvSpPr>
          <p:spPr bwMode="auto">
            <a:xfrm>
              <a:off x="37" y="1966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5" name="AutoShape 717"/>
            <p:cNvSpPr>
              <a:spLocks noChangeArrowheads="1"/>
            </p:cNvSpPr>
            <p:nvPr/>
          </p:nvSpPr>
          <p:spPr bwMode="auto">
            <a:xfrm>
              <a:off x="271" y="1901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6" name="AutoShape 718"/>
            <p:cNvSpPr>
              <a:spLocks noChangeArrowheads="1"/>
            </p:cNvSpPr>
            <p:nvPr/>
          </p:nvSpPr>
          <p:spPr bwMode="auto">
            <a:xfrm>
              <a:off x="411" y="2095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7" name="AutoShape 719"/>
            <p:cNvSpPr>
              <a:spLocks noChangeArrowheads="1"/>
            </p:cNvSpPr>
            <p:nvPr/>
          </p:nvSpPr>
          <p:spPr bwMode="auto">
            <a:xfrm>
              <a:off x="271" y="2095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8" name="AutoShape 720"/>
            <p:cNvSpPr>
              <a:spLocks noChangeArrowheads="1"/>
            </p:cNvSpPr>
            <p:nvPr/>
          </p:nvSpPr>
          <p:spPr bwMode="auto">
            <a:xfrm>
              <a:off x="411" y="2031"/>
              <a:ext cx="94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9" name="AutoShape 721"/>
            <p:cNvSpPr>
              <a:spLocks noChangeArrowheads="1"/>
            </p:cNvSpPr>
            <p:nvPr/>
          </p:nvSpPr>
          <p:spPr bwMode="auto">
            <a:xfrm>
              <a:off x="411" y="1772"/>
              <a:ext cx="94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0" name="AutoShape 722"/>
            <p:cNvSpPr>
              <a:spLocks noChangeArrowheads="1"/>
            </p:cNvSpPr>
            <p:nvPr/>
          </p:nvSpPr>
          <p:spPr bwMode="auto">
            <a:xfrm>
              <a:off x="131" y="2095"/>
              <a:ext cx="93" cy="65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1" name="AutoShape 723"/>
            <p:cNvSpPr>
              <a:spLocks noChangeArrowheads="1"/>
            </p:cNvSpPr>
            <p:nvPr/>
          </p:nvSpPr>
          <p:spPr bwMode="auto">
            <a:xfrm>
              <a:off x="365" y="2031"/>
              <a:ext cx="93" cy="64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" name="AutoShape 724"/>
            <p:cNvSpPr>
              <a:spLocks noChangeArrowheads="1"/>
            </p:cNvSpPr>
            <p:nvPr/>
          </p:nvSpPr>
          <p:spPr bwMode="auto">
            <a:xfrm flipH="1">
              <a:off x="645" y="1966"/>
              <a:ext cx="47" cy="129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" name="AutoShape 725"/>
            <p:cNvSpPr>
              <a:spLocks noChangeArrowheads="1"/>
            </p:cNvSpPr>
            <p:nvPr/>
          </p:nvSpPr>
          <p:spPr bwMode="auto">
            <a:xfrm flipH="1">
              <a:off x="458" y="1901"/>
              <a:ext cx="46" cy="13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" name="AutoShape 726"/>
            <p:cNvSpPr>
              <a:spLocks noChangeArrowheads="1"/>
            </p:cNvSpPr>
            <p:nvPr/>
          </p:nvSpPr>
          <p:spPr bwMode="auto">
            <a:xfrm flipH="1">
              <a:off x="365" y="1707"/>
              <a:ext cx="45" cy="13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" name="AutoShape 727"/>
            <p:cNvSpPr>
              <a:spLocks noChangeArrowheads="1"/>
            </p:cNvSpPr>
            <p:nvPr/>
          </p:nvSpPr>
          <p:spPr bwMode="auto">
            <a:xfrm flipH="1">
              <a:off x="552" y="1772"/>
              <a:ext cx="46" cy="129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" name="AutoShape 728"/>
            <p:cNvSpPr>
              <a:spLocks noChangeArrowheads="1"/>
            </p:cNvSpPr>
            <p:nvPr/>
          </p:nvSpPr>
          <p:spPr bwMode="auto">
            <a:xfrm flipH="1">
              <a:off x="318" y="1772"/>
              <a:ext cx="46" cy="129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" name="Text Box 729"/>
            <p:cNvSpPr txBox="1">
              <a:spLocks noChangeArrowheads="1"/>
            </p:cNvSpPr>
            <p:nvPr/>
          </p:nvSpPr>
          <p:spPr bwMode="auto">
            <a:xfrm>
              <a:off x="4118" y="707"/>
              <a:ext cx="1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LESS SNOW</a:t>
              </a:r>
            </a:p>
          </p:txBody>
        </p:sp>
        <p:sp>
          <p:nvSpPr>
            <p:cNvPr id="10348" name="Text Box 730"/>
            <p:cNvSpPr txBox="1">
              <a:spLocks noChangeArrowheads="1"/>
            </p:cNvSpPr>
            <p:nvPr/>
          </p:nvSpPr>
          <p:spPr bwMode="auto">
            <a:xfrm>
              <a:off x="934" y="1160"/>
              <a:ext cx="25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STRONGER SW MONSOON WINDS</a:t>
              </a:r>
            </a:p>
          </p:txBody>
        </p:sp>
        <p:sp>
          <p:nvSpPr>
            <p:cNvPr id="10349" name="Text Box 731"/>
            <p:cNvSpPr txBox="1">
              <a:spLocks noChangeArrowheads="1"/>
            </p:cNvSpPr>
            <p:nvPr/>
          </p:nvSpPr>
          <p:spPr bwMode="auto">
            <a:xfrm>
              <a:off x="336" y="796"/>
              <a:ext cx="35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STRONGER LAND SEA PRESSURE GRADIENT</a:t>
              </a:r>
            </a:p>
          </p:txBody>
        </p:sp>
        <p:sp>
          <p:nvSpPr>
            <p:cNvPr id="10350" name="Text Box 732"/>
            <p:cNvSpPr txBox="1">
              <a:spLocks noChangeArrowheads="1"/>
            </p:cNvSpPr>
            <p:nvPr/>
          </p:nvSpPr>
          <p:spPr bwMode="auto">
            <a:xfrm>
              <a:off x="4212" y="1872"/>
              <a:ext cx="12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WARMER LANDMASS</a:t>
              </a:r>
            </a:p>
          </p:txBody>
        </p:sp>
        <p:sp>
          <p:nvSpPr>
            <p:cNvPr id="10351" name="Line 733"/>
            <p:cNvSpPr>
              <a:spLocks noChangeShapeType="1"/>
            </p:cNvSpPr>
            <p:nvPr/>
          </p:nvSpPr>
          <p:spPr bwMode="auto">
            <a:xfrm flipH="1">
              <a:off x="4867" y="772"/>
              <a:ext cx="187" cy="64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Line 734"/>
            <p:cNvSpPr>
              <a:spLocks noChangeShapeType="1"/>
            </p:cNvSpPr>
            <p:nvPr/>
          </p:nvSpPr>
          <p:spPr bwMode="auto">
            <a:xfrm flipH="1">
              <a:off x="4259" y="384"/>
              <a:ext cx="187" cy="64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Line 735"/>
            <p:cNvSpPr>
              <a:spLocks noChangeShapeType="1"/>
            </p:cNvSpPr>
            <p:nvPr/>
          </p:nvSpPr>
          <p:spPr bwMode="auto">
            <a:xfrm flipH="1">
              <a:off x="3604" y="772"/>
              <a:ext cx="187" cy="64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Text Box 736"/>
            <p:cNvSpPr txBox="1">
              <a:spLocks noChangeArrowheads="1"/>
            </p:cNvSpPr>
            <p:nvPr/>
          </p:nvSpPr>
          <p:spPr bwMode="auto">
            <a:xfrm>
              <a:off x="3884" y="384"/>
              <a:ext cx="1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LOWER ALBEDO</a:t>
              </a:r>
            </a:p>
          </p:txBody>
        </p:sp>
      </p:grpSp>
      <p:sp>
        <p:nvSpPr>
          <p:cNvPr id="241377" name="Text Box 737"/>
          <p:cNvSpPr txBox="1">
            <a:spLocks noChangeArrowheads="1"/>
          </p:cNvSpPr>
          <p:nvPr/>
        </p:nvSpPr>
        <p:spPr bwMode="auto">
          <a:xfrm>
            <a:off x="457200" y="56388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Schematic showing the SW Monsoon response of the Arabian Sea to snow cover over the Himalayan-Tibetan Plateau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0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377" grpId="0" autoUpdateAnimBg="0"/>
      <p:bldP spid="24137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Line 2"/>
          <p:cNvSpPr>
            <a:spLocks noChangeShapeType="1"/>
          </p:cNvSpPr>
          <p:nvPr/>
        </p:nvSpPr>
        <p:spPr bwMode="auto">
          <a:xfrm flipV="1">
            <a:off x="1757363" y="1071563"/>
            <a:ext cx="5638800" cy="24384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838200" y="50292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Interannual changes in chlorophyll in the core of upwelling region along coast of Somalia linked to the intensification of SW monsoonal winds</a:t>
            </a:r>
          </a:p>
        </p:txBody>
      </p:sp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304800" y="533400"/>
          <a:ext cx="8534400" cy="4876800"/>
        </p:xfrm>
        <a:graphic>
          <a:graphicData uri="http://schemas.openxmlformats.org/presentationml/2006/ole">
            <p:oleObj spid="_x0000_s1026" name="Chart" r:id="rId4" imgW="6972300" imgH="2476500" progId="Excel.Sheet.8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48200" y="6172200"/>
            <a:ext cx="4151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Goes et al. (2005) - Science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243716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24371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nimBg="1"/>
      <p:bldP spid="243715" grpId="0"/>
      <p:bldOleChart spid="243716" grpId="0" bld="series" 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533400" y="533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6884" name="Line 4"/>
          <p:cNvSpPr>
            <a:spLocks noChangeShapeType="1"/>
          </p:cNvSpPr>
          <p:nvPr/>
        </p:nvSpPr>
        <p:spPr bwMode="auto">
          <a:xfrm>
            <a:off x="7086600" y="1066800"/>
            <a:ext cx="0" cy="1219200"/>
          </a:xfrm>
          <a:prstGeom prst="line">
            <a:avLst/>
          </a:prstGeom>
          <a:noFill/>
          <a:ln w="698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8686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Trend line showing anomalies (departures from monthly means) of snow cover extent over Southwest Asia and Himalayas-Tibetan Plateau between 1967 and 2003</a:t>
            </a:r>
            <a:r>
              <a:rPr lang="en-GB" sz="20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. </a:t>
            </a:r>
            <a:endParaRPr lang="en-US" sz="2000" b="1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4" grpId="0" animBg="1"/>
      <p:bldP spid="2458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33CC"/>
      </a:dk2>
      <a:lt2>
        <a:srgbClr val="00DFCA"/>
      </a:lt2>
      <a:accent1>
        <a:srgbClr val="DC0081"/>
      </a:accent1>
      <a:accent2>
        <a:srgbClr val="114FFB"/>
      </a:accent2>
      <a:accent3>
        <a:srgbClr val="AAADE2"/>
      </a:accent3>
      <a:accent4>
        <a:srgbClr val="DADADA"/>
      </a:accent4>
      <a:accent5>
        <a:srgbClr val="EBAAC1"/>
      </a:accent5>
      <a:accent6>
        <a:srgbClr val="0E47E3"/>
      </a:accent6>
      <a:hlink>
        <a:srgbClr val="FAFD00"/>
      </a:hlink>
      <a:folHlink>
        <a:srgbClr val="500093"/>
      </a:folHlink>
    </a:clrScheme>
    <a:fontScheme name="untitled 1">
      <a:majorFont>
        <a:latin typeface="Bookman Old Style"/>
        <a:ea typeface="MS PGothic"/>
        <a:cs typeface=""/>
      </a:majorFont>
      <a:minorFont>
        <a:latin typeface="Bookman Old Style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8309</TotalTime>
  <Words>722</Words>
  <Application>Microsoft Office PowerPoint</Application>
  <PresentationFormat>On-screen Show (4:3)</PresentationFormat>
  <Paragraphs>141</Paragraphs>
  <Slides>28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Times New Roman</vt:lpstr>
      <vt:lpstr>Arial</vt:lpstr>
      <vt:lpstr>Bookman Old Style</vt:lpstr>
      <vt:lpstr>MS PGothic</vt:lpstr>
      <vt:lpstr>Monotype Sorts</vt:lpstr>
      <vt:lpstr>Calibri</vt:lpstr>
      <vt:lpstr>SimSun</vt:lpstr>
      <vt:lpstr>Arial Narrow</vt:lpstr>
      <vt:lpstr>Default Design</vt:lpstr>
      <vt:lpstr>untitled 1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Bigelow Laboratory for Ocean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 </cp:lastModifiedBy>
  <cp:revision>439</cp:revision>
  <dcterms:created xsi:type="dcterms:W3CDTF">2004-10-14T14:54:06Z</dcterms:created>
  <dcterms:modified xsi:type="dcterms:W3CDTF">2010-07-13T18:28:14Z</dcterms:modified>
</cp:coreProperties>
</file>