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wmf" ContentType="image/x-wmf"/>
  <Default Extension="xls" ContentType="application/vnd.ms-exce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rawings/drawing1.xml" ContentType="application/vnd.openxmlformats-officedocument.drawingml.chartshap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256" r:id="rId2"/>
    <p:sldId id="257" r:id="rId3"/>
    <p:sldId id="268" r:id="rId4"/>
    <p:sldId id="262" r:id="rId5"/>
    <p:sldId id="309" r:id="rId6"/>
    <p:sldId id="307" r:id="rId7"/>
    <p:sldId id="258" r:id="rId8"/>
    <p:sldId id="259" r:id="rId9"/>
    <p:sldId id="260" r:id="rId10"/>
    <p:sldId id="261" r:id="rId11"/>
    <p:sldId id="303" r:id="rId12"/>
    <p:sldId id="293" r:id="rId13"/>
    <p:sldId id="282" r:id="rId14"/>
    <p:sldId id="310" r:id="rId15"/>
    <p:sldId id="294" r:id="rId16"/>
    <p:sldId id="295" r:id="rId17"/>
    <p:sldId id="306" r:id="rId18"/>
    <p:sldId id="263" r:id="rId19"/>
    <p:sldId id="277" r:id="rId20"/>
    <p:sldId id="273" r:id="rId21"/>
    <p:sldId id="279" r:id="rId22"/>
    <p:sldId id="276" r:id="rId23"/>
    <p:sldId id="274" r:id="rId24"/>
    <p:sldId id="304" r:id="rId25"/>
    <p:sldId id="311" r:id="rId26"/>
    <p:sldId id="297" r:id="rId27"/>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pitchFamily="34" charset="0"/>
        <a:ea typeface="+mn-ea"/>
        <a:cs typeface="+mn-cs"/>
      </a:defRPr>
    </a:lvl1pPr>
    <a:lvl2pPr marL="457200" algn="l" defTabSz="457200" rtl="0" fontAlgn="base">
      <a:spcBef>
        <a:spcPct val="0"/>
      </a:spcBef>
      <a:spcAft>
        <a:spcPct val="0"/>
      </a:spcAft>
      <a:defRPr kern="1200">
        <a:solidFill>
          <a:schemeClr val="tx1"/>
        </a:solidFill>
        <a:latin typeface="Arial" pitchFamily="34" charset="0"/>
        <a:ea typeface="+mn-ea"/>
        <a:cs typeface="+mn-cs"/>
      </a:defRPr>
    </a:lvl2pPr>
    <a:lvl3pPr marL="914400" algn="l" defTabSz="457200" rtl="0" fontAlgn="base">
      <a:spcBef>
        <a:spcPct val="0"/>
      </a:spcBef>
      <a:spcAft>
        <a:spcPct val="0"/>
      </a:spcAft>
      <a:defRPr kern="1200">
        <a:solidFill>
          <a:schemeClr val="tx1"/>
        </a:solidFill>
        <a:latin typeface="Arial" pitchFamily="34" charset="0"/>
        <a:ea typeface="+mn-ea"/>
        <a:cs typeface="+mn-cs"/>
      </a:defRPr>
    </a:lvl3pPr>
    <a:lvl4pPr marL="1371600" algn="l" defTabSz="457200" rtl="0" fontAlgn="base">
      <a:spcBef>
        <a:spcPct val="0"/>
      </a:spcBef>
      <a:spcAft>
        <a:spcPct val="0"/>
      </a:spcAft>
      <a:defRPr kern="1200">
        <a:solidFill>
          <a:schemeClr val="tx1"/>
        </a:solidFill>
        <a:latin typeface="Arial" pitchFamily="34" charset="0"/>
        <a:ea typeface="+mn-ea"/>
        <a:cs typeface="+mn-cs"/>
      </a:defRPr>
    </a:lvl4pPr>
    <a:lvl5pPr marL="1828800" algn="l" defTabSz="457200"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64" d="100"/>
          <a:sy n="64" d="100"/>
        </p:scale>
        <p:origin x="-1044" y="-96"/>
      </p:cViewPr>
      <p:guideLst>
        <p:guide orient="horz" pos="2160"/>
        <p:guide pos="2880"/>
      </p:guideLst>
    </p:cSldViewPr>
  </p:slideViewPr>
  <p:notesTextViewPr>
    <p:cViewPr>
      <p:scale>
        <a:sx n="100" d="100"/>
        <a:sy n="100" d="100"/>
      </p:scale>
      <p:origin x="0" y="0"/>
    </p:cViewPr>
  </p:notesTextViewPr>
  <p:sorterViewPr>
    <p:cViewPr>
      <p:scale>
        <a:sx n="75" d="100"/>
        <a:sy n="75"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Macintosh%20HD:Users:oliver:WAP:penguin:Matt%20Oliver--LT%20Data%20All%20Peng.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plotArea>
      <c:layout/>
      <c:lineChart>
        <c:grouping val="standard"/>
        <c:ser>
          <c:idx val="1"/>
          <c:order val="0"/>
          <c:tx>
            <c:v>Adelie</c:v>
          </c:tx>
          <c:spPr>
            <a:ln w="25400">
              <a:solidFill>
                <a:srgbClr val="000000"/>
              </a:solidFill>
              <a:prstDash val="solid"/>
            </a:ln>
          </c:spPr>
          <c:marker>
            <c:spPr>
              <a:solidFill>
                <a:srgbClr val="C0504D"/>
              </a:solidFill>
              <a:ln>
                <a:solidFill>
                  <a:srgbClr val="000000"/>
                </a:solidFill>
                <a:prstDash val="solid"/>
              </a:ln>
            </c:spPr>
          </c:marker>
          <c:cat>
            <c:numRef>
              <c:f>'Macintosh HD:Users:oliver:WAP:penguin:[LT-ADPE-MASTER.xls]Pygosc pop + percent chg'!$F$5:$F$38</c:f>
              <c:numCache>
                <c:formatCode>General</c:formatCode>
                <c:ptCount val="34"/>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numCache>
            </c:numRef>
          </c:cat>
          <c:val>
            <c:numRef>
              <c:f>'Macintosh HD:Users:oliver:WAP:penguin:[LT-ADPE-MASTER.xls]Pygosc pop + percent chg'!$H$5:$H$38</c:f>
              <c:numCache>
                <c:formatCode>General</c:formatCode>
                <c:ptCount val="34"/>
                <c:pt idx="0">
                  <c:v>100</c:v>
                </c:pt>
                <c:pt idx="4">
                  <c:v>90.126299171161648</c:v>
                </c:pt>
                <c:pt idx="8">
                  <c:v>88.547559531640701</c:v>
                </c:pt>
                <c:pt idx="11">
                  <c:v>86.284699381660388</c:v>
                </c:pt>
                <c:pt idx="12">
                  <c:v>66.747796342586241</c:v>
                </c:pt>
                <c:pt idx="14">
                  <c:v>86.054466517563228</c:v>
                </c:pt>
                <c:pt idx="15">
                  <c:v>76.476779371135379</c:v>
                </c:pt>
                <c:pt idx="16">
                  <c:v>81.436653071964301</c:v>
                </c:pt>
                <c:pt idx="17">
                  <c:v>79.515853177213529</c:v>
                </c:pt>
                <c:pt idx="18">
                  <c:v>78.963294303381133</c:v>
                </c:pt>
                <c:pt idx="19">
                  <c:v>72.727272727272734</c:v>
                </c:pt>
                <c:pt idx="20">
                  <c:v>72.773319300092098</c:v>
                </c:pt>
                <c:pt idx="21">
                  <c:v>60.899881594527024</c:v>
                </c:pt>
                <c:pt idx="22">
                  <c:v>58.39363241678727</c:v>
                </c:pt>
                <c:pt idx="23">
                  <c:v>55.407183265359805</c:v>
                </c:pt>
                <c:pt idx="24">
                  <c:v>51.282725957110912</c:v>
                </c:pt>
                <c:pt idx="25">
                  <c:v>47.105643994211299</c:v>
                </c:pt>
                <c:pt idx="26">
                  <c:v>28.206814892777249</c:v>
                </c:pt>
                <c:pt idx="27">
                  <c:v>37.067491119589526</c:v>
                </c:pt>
                <c:pt idx="28">
                  <c:v>35.192737797658211</c:v>
                </c:pt>
                <c:pt idx="29">
                  <c:v>31.607683199579</c:v>
                </c:pt>
                <c:pt idx="30">
                  <c:v>26.970135508485722</c:v>
                </c:pt>
                <c:pt idx="31">
                  <c:v>22.319431653729769</c:v>
                </c:pt>
                <c:pt idx="32">
                  <c:v>17.99105380870936</c:v>
                </c:pt>
                <c:pt idx="33">
                  <c:v>17.40560452572014</c:v>
                </c:pt>
              </c:numCache>
            </c:numRef>
          </c:val>
        </c:ser>
        <c:marker val="1"/>
        <c:axId val="153903104"/>
        <c:axId val="153905408"/>
      </c:lineChart>
      <c:lineChart>
        <c:grouping val="standard"/>
        <c:ser>
          <c:idx val="0"/>
          <c:order val="1"/>
          <c:tx>
            <c:v>Chinstrap</c:v>
          </c:tx>
          <c:spPr>
            <a:ln w="25400">
              <a:solidFill>
                <a:srgbClr val="666699"/>
              </a:solidFill>
              <a:prstDash val="solid"/>
            </a:ln>
          </c:spPr>
          <c:marker>
            <c:spPr>
              <a:solidFill>
                <a:srgbClr val="4F81BD"/>
              </a:solidFill>
              <a:ln>
                <a:solidFill>
                  <a:srgbClr val="666699"/>
                </a:solidFill>
                <a:prstDash val="solid"/>
              </a:ln>
            </c:spPr>
          </c:marker>
          <c:cat>
            <c:numRef>
              <c:f>'Macintosh HD:Users:oliver:WAP:penguin:[LT-ADPE-MASTER.xls]Pygosc pop + percent chg'!$F$4:$F$38</c:f>
              <c:numCache>
                <c:formatCode>General</c:formatCode>
                <c:ptCount val="35"/>
                <c:pt idx="0">
                  <c:v>1974</c:v>
                </c:pt>
                <c:pt idx="1">
                  <c:v>1975</c:v>
                </c:pt>
                <c:pt idx="2">
                  <c:v>1976</c:v>
                </c:pt>
                <c:pt idx="3">
                  <c:v>1977</c:v>
                </c:pt>
                <c:pt idx="4">
                  <c:v>1978</c:v>
                </c:pt>
                <c:pt idx="5">
                  <c:v>1979</c:v>
                </c:pt>
                <c:pt idx="6">
                  <c:v>1980</c:v>
                </c:pt>
                <c:pt idx="7">
                  <c:v>1981</c:v>
                </c:pt>
                <c:pt idx="8">
                  <c:v>1982</c:v>
                </c:pt>
                <c:pt idx="9">
                  <c:v>1983</c:v>
                </c:pt>
                <c:pt idx="10">
                  <c:v>1984</c:v>
                </c:pt>
                <c:pt idx="11">
                  <c:v>1985</c:v>
                </c:pt>
                <c:pt idx="12">
                  <c:v>1986</c:v>
                </c:pt>
                <c:pt idx="13">
                  <c:v>1987</c:v>
                </c:pt>
                <c:pt idx="14">
                  <c:v>1988</c:v>
                </c:pt>
                <c:pt idx="15">
                  <c:v>1989</c:v>
                </c:pt>
                <c:pt idx="16">
                  <c:v>1990</c:v>
                </c:pt>
                <c:pt idx="17">
                  <c:v>1991</c:v>
                </c:pt>
                <c:pt idx="18">
                  <c:v>1992</c:v>
                </c:pt>
                <c:pt idx="19">
                  <c:v>1993</c:v>
                </c:pt>
                <c:pt idx="20">
                  <c:v>1994</c:v>
                </c:pt>
                <c:pt idx="21">
                  <c:v>1995</c:v>
                </c:pt>
                <c:pt idx="22">
                  <c:v>1996</c:v>
                </c:pt>
                <c:pt idx="23">
                  <c:v>1997</c:v>
                </c:pt>
                <c:pt idx="24">
                  <c:v>1998</c:v>
                </c:pt>
                <c:pt idx="25">
                  <c:v>1999</c:v>
                </c:pt>
                <c:pt idx="26">
                  <c:v>2000</c:v>
                </c:pt>
                <c:pt idx="27">
                  <c:v>2001</c:v>
                </c:pt>
                <c:pt idx="28">
                  <c:v>2002</c:v>
                </c:pt>
                <c:pt idx="29">
                  <c:v>2003</c:v>
                </c:pt>
                <c:pt idx="30">
                  <c:v>2004</c:v>
                </c:pt>
                <c:pt idx="31">
                  <c:v>2005</c:v>
                </c:pt>
                <c:pt idx="32">
                  <c:v>2006</c:v>
                </c:pt>
                <c:pt idx="33">
                  <c:v>2007</c:v>
                </c:pt>
                <c:pt idx="34">
                  <c:v>2008</c:v>
                </c:pt>
              </c:numCache>
            </c:numRef>
          </c:cat>
          <c:val>
            <c:numRef>
              <c:f>'Macintosh HD:Users:oliver:WAP:penguin:[LT-ADPE-MASTER.xls]Pygosc pop + percent chg'!$G$5:$G$38</c:f>
              <c:numCache>
                <c:formatCode>General</c:formatCode>
                <c:ptCount val="34"/>
                <c:pt idx="0">
                  <c:v>10</c:v>
                </c:pt>
                <c:pt idx="1">
                  <c:v>100</c:v>
                </c:pt>
                <c:pt idx="2">
                  <c:v>459.99999999999869</c:v>
                </c:pt>
                <c:pt idx="8">
                  <c:v>990</c:v>
                </c:pt>
                <c:pt idx="9">
                  <c:v>1090</c:v>
                </c:pt>
                <c:pt idx="10">
                  <c:v>1500</c:v>
                </c:pt>
                <c:pt idx="14">
                  <c:v>2030</c:v>
                </c:pt>
                <c:pt idx="15">
                  <c:v>2210</c:v>
                </c:pt>
                <c:pt idx="16">
                  <c:v>1620</c:v>
                </c:pt>
                <c:pt idx="17">
                  <c:v>179</c:v>
                </c:pt>
                <c:pt idx="18">
                  <c:v>2140</c:v>
                </c:pt>
                <c:pt idx="19">
                  <c:v>204</c:v>
                </c:pt>
                <c:pt idx="20">
                  <c:v>2520</c:v>
                </c:pt>
                <c:pt idx="21">
                  <c:v>2330</c:v>
                </c:pt>
                <c:pt idx="22">
                  <c:v>2510</c:v>
                </c:pt>
                <c:pt idx="23">
                  <c:v>1870</c:v>
                </c:pt>
                <c:pt idx="24">
                  <c:v>2200</c:v>
                </c:pt>
                <c:pt idx="25">
                  <c:v>3250</c:v>
                </c:pt>
                <c:pt idx="26">
                  <c:v>3250</c:v>
                </c:pt>
                <c:pt idx="27">
                  <c:v>3020</c:v>
                </c:pt>
                <c:pt idx="28">
                  <c:v>3040</c:v>
                </c:pt>
                <c:pt idx="29">
                  <c:v>1030</c:v>
                </c:pt>
                <c:pt idx="30">
                  <c:v>2230</c:v>
                </c:pt>
                <c:pt idx="31">
                  <c:v>2450</c:v>
                </c:pt>
                <c:pt idx="32">
                  <c:v>2190</c:v>
                </c:pt>
                <c:pt idx="33">
                  <c:v>2620</c:v>
                </c:pt>
              </c:numCache>
            </c:numRef>
          </c:val>
        </c:ser>
        <c:ser>
          <c:idx val="2"/>
          <c:order val="2"/>
          <c:tx>
            <c:v>Gentoo</c:v>
          </c:tx>
          <c:spPr>
            <a:ln w="25400">
              <a:solidFill>
                <a:srgbClr val="99CC00"/>
              </a:solidFill>
              <a:prstDash val="solid"/>
            </a:ln>
          </c:spPr>
          <c:marker>
            <c:spPr>
              <a:solidFill>
                <a:srgbClr val="9BBB59"/>
              </a:solidFill>
              <a:ln>
                <a:solidFill>
                  <a:srgbClr val="99CC00"/>
                </a:solidFill>
                <a:prstDash val="solid"/>
              </a:ln>
            </c:spPr>
          </c:marker>
          <c:cat>
            <c:numRef>
              <c:f>'Macintosh HD:Users:oliver:WAP:penguin:[LT-ADPE-MASTER.xls]Pygosc pop + percent chg'!$F$4:$F$38</c:f>
              <c:numCache>
                <c:formatCode>General</c:formatCode>
                <c:ptCount val="35"/>
                <c:pt idx="0">
                  <c:v>1974</c:v>
                </c:pt>
                <c:pt idx="1">
                  <c:v>1975</c:v>
                </c:pt>
                <c:pt idx="2">
                  <c:v>1976</c:v>
                </c:pt>
                <c:pt idx="3">
                  <c:v>1977</c:v>
                </c:pt>
                <c:pt idx="4">
                  <c:v>1978</c:v>
                </c:pt>
                <c:pt idx="5">
                  <c:v>1979</c:v>
                </c:pt>
                <c:pt idx="6">
                  <c:v>1980</c:v>
                </c:pt>
                <c:pt idx="7">
                  <c:v>1981</c:v>
                </c:pt>
                <c:pt idx="8">
                  <c:v>1982</c:v>
                </c:pt>
                <c:pt idx="9">
                  <c:v>1983</c:v>
                </c:pt>
                <c:pt idx="10">
                  <c:v>1984</c:v>
                </c:pt>
                <c:pt idx="11">
                  <c:v>1985</c:v>
                </c:pt>
                <c:pt idx="12">
                  <c:v>1986</c:v>
                </c:pt>
                <c:pt idx="13">
                  <c:v>1987</c:v>
                </c:pt>
                <c:pt idx="14">
                  <c:v>1988</c:v>
                </c:pt>
                <c:pt idx="15">
                  <c:v>1989</c:v>
                </c:pt>
                <c:pt idx="16">
                  <c:v>1990</c:v>
                </c:pt>
                <c:pt idx="17">
                  <c:v>1991</c:v>
                </c:pt>
                <c:pt idx="18">
                  <c:v>1992</c:v>
                </c:pt>
                <c:pt idx="19">
                  <c:v>1993</c:v>
                </c:pt>
                <c:pt idx="20">
                  <c:v>1994</c:v>
                </c:pt>
                <c:pt idx="21">
                  <c:v>1995</c:v>
                </c:pt>
                <c:pt idx="22">
                  <c:v>1996</c:v>
                </c:pt>
                <c:pt idx="23">
                  <c:v>1997</c:v>
                </c:pt>
                <c:pt idx="24">
                  <c:v>1998</c:v>
                </c:pt>
                <c:pt idx="25">
                  <c:v>1999</c:v>
                </c:pt>
                <c:pt idx="26">
                  <c:v>2000</c:v>
                </c:pt>
                <c:pt idx="27">
                  <c:v>2001</c:v>
                </c:pt>
                <c:pt idx="28">
                  <c:v>2002</c:v>
                </c:pt>
                <c:pt idx="29">
                  <c:v>2003</c:v>
                </c:pt>
                <c:pt idx="30">
                  <c:v>2004</c:v>
                </c:pt>
                <c:pt idx="31">
                  <c:v>2005</c:v>
                </c:pt>
                <c:pt idx="32">
                  <c:v>2006</c:v>
                </c:pt>
                <c:pt idx="33">
                  <c:v>2007</c:v>
                </c:pt>
                <c:pt idx="34">
                  <c:v>2008</c:v>
                </c:pt>
              </c:numCache>
            </c:numRef>
          </c:cat>
          <c:val>
            <c:numRef>
              <c:f>'Macintosh HD:Users:oliver:WAP:penguin:[LT-ADPE-MASTER.xls]Pygosc pop + percent chg'!$I$5:$I$38</c:f>
              <c:numCache>
                <c:formatCode>General</c:formatCode>
                <c:ptCount val="34"/>
                <c:pt idx="19">
                  <c:v>100</c:v>
                </c:pt>
                <c:pt idx="20">
                  <c:v>257.14285714285745</c:v>
                </c:pt>
                <c:pt idx="21">
                  <c:v>321.42857142856934</c:v>
                </c:pt>
                <c:pt idx="22">
                  <c:v>407.14285714285745</c:v>
                </c:pt>
                <c:pt idx="23">
                  <c:v>185.71428571428547</c:v>
                </c:pt>
                <c:pt idx="24">
                  <c:v>1064.2857142857151</c:v>
                </c:pt>
                <c:pt idx="25">
                  <c:v>2114.2857142857142</c:v>
                </c:pt>
                <c:pt idx="26">
                  <c:v>2057.1428571428537</c:v>
                </c:pt>
                <c:pt idx="27">
                  <c:v>4564.2857142857147</c:v>
                </c:pt>
                <c:pt idx="28">
                  <c:v>4600</c:v>
                </c:pt>
                <c:pt idx="29">
                  <c:v>5378.5714285714357</c:v>
                </c:pt>
                <c:pt idx="30">
                  <c:v>6442.8571428571431</c:v>
                </c:pt>
                <c:pt idx="31">
                  <c:v>6978.5714285714357</c:v>
                </c:pt>
                <c:pt idx="32">
                  <c:v>8035.7142857142862</c:v>
                </c:pt>
                <c:pt idx="33">
                  <c:v>11364.285714285705</c:v>
                </c:pt>
              </c:numCache>
            </c:numRef>
          </c:val>
        </c:ser>
        <c:marker val="1"/>
        <c:axId val="153915776"/>
        <c:axId val="153917312"/>
      </c:lineChart>
      <c:catAx>
        <c:axId val="153903104"/>
        <c:scaling>
          <c:orientation val="minMax"/>
        </c:scaling>
        <c:axPos val="b"/>
        <c:title>
          <c:tx>
            <c:rich>
              <a:bodyPr/>
              <a:lstStyle/>
              <a:p>
                <a:pPr>
                  <a:defRPr sz="1100" b="1" i="0" u="none" strike="noStrike" baseline="0">
                    <a:solidFill>
                      <a:srgbClr val="000000"/>
                    </a:solidFill>
                    <a:latin typeface="Calibri"/>
                    <a:ea typeface="Calibri"/>
                    <a:cs typeface="Calibri"/>
                  </a:defRPr>
                </a:pPr>
                <a:r>
                  <a:rPr lang="en-US"/>
                  <a:t>YEAR</a:t>
                </a:r>
              </a:p>
            </c:rich>
          </c:tx>
          <c:layout>
            <c:manualLayout>
              <c:xMode val="edge"/>
              <c:yMode val="edge"/>
              <c:x val="2.2828916504194776E-4"/>
              <c:y val="0.85422536221682965"/>
            </c:manualLayout>
          </c:layout>
          <c:spPr>
            <a:noFill/>
            <a:ln w="25400">
              <a:noFill/>
            </a:ln>
          </c:spPr>
        </c:title>
        <c:numFmt formatCode="General" sourceLinked="1"/>
        <c:tickLblPos val="nextTo"/>
        <c:spPr>
          <a:ln w="3175">
            <a:solidFill>
              <a:srgbClr val="808080"/>
            </a:solidFill>
            <a:prstDash val="solid"/>
          </a:ln>
        </c:spPr>
        <c:txPr>
          <a:bodyPr rot="-2280000"/>
          <a:lstStyle/>
          <a:p>
            <a:pPr>
              <a:defRPr/>
            </a:pPr>
            <a:endParaRPr lang="en-US"/>
          </a:p>
        </c:txPr>
        <c:crossAx val="153905408"/>
        <c:crosses val="autoZero"/>
        <c:auto val="1"/>
        <c:lblAlgn val="ctr"/>
        <c:lblOffset val="100"/>
      </c:catAx>
      <c:valAx>
        <c:axId val="153905408"/>
        <c:scaling>
          <c:orientation val="minMax"/>
          <c:max val="100"/>
        </c:scaling>
        <c:axPos val="l"/>
        <c:majorGridlines>
          <c:spPr>
            <a:ln w="3175">
              <a:solidFill>
                <a:srgbClr val="808080"/>
              </a:solidFill>
              <a:prstDash val="solid"/>
            </a:ln>
          </c:spPr>
        </c:majorGridlines>
        <c:title>
          <c:tx>
            <c:rich>
              <a:bodyPr rot="-5400000" vert="horz"/>
              <a:lstStyle/>
              <a:p>
                <a:pPr>
                  <a:defRPr sz="1050"/>
                </a:pPr>
                <a:r>
                  <a:rPr lang="en-US" sz="1050">
                    <a:solidFill>
                      <a:srgbClr val="C00000"/>
                    </a:solidFill>
                  </a:rPr>
                  <a:t>ADPE ,</a:t>
                </a:r>
                <a:r>
                  <a:rPr lang="en-US" sz="1050" baseline="0">
                    <a:solidFill>
                      <a:srgbClr val="C00000"/>
                    </a:solidFill>
                  </a:rPr>
                  <a:t> % CHANGE</a:t>
                </a:r>
                <a:endParaRPr lang="en-US" sz="1050">
                  <a:solidFill>
                    <a:srgbClr val="C00000"/>
                  </a:solidFill>
                </a:endParaRPr>
              </a:p>
            </c:rich>
          </c:tx>
          <c:layout/>
          <c:spPr>
            <a:noFill/>
            <a:ln w="25400">
              <a:noFill/>
            </a:ln>
          </c:spPr>
        </c:title>
        <c:numFmt formatCode="General" sourceLinked="1"/>
        <c:tickLblPos val="nextTo"/>
        <c:spPr>
          <a:ln w="3175">
            <a:solidFill>
              <a:srgbClr val="808080"/>
            </a:solidFill>
            <a:prstDash val="solid"/>
          </a:ln>
        </c:spPr>
        <c:txPr>
          <a:bodyPr rot="0" vert="horz"/>
          <a:lstStyle/>
          <a:p>
            <a:pPr>
              <a:defRPr sz="1000" b="1" i="0" u="none" strike="noStrike" baseline="0">
                <a:solidFill>
                  <a:srgbClr val="DD0806"/>
                </a:solidFill>
                <a:latin typeface="Calibri"/>
                <a:ea typeface="Calibri"/>
                <a:cs typeface="Calibri"/>
              </a:defRPr>
            </a:pPr>
            <a:endParaRPr lang="en-US"/>
          </a:p>
        </c:txPr>
        <c:crossAx val="153903104"/>
        <c:crosses val="autoZero"/>
        <c:crossBetween val="between"/>
      </c:valAx>
      <c:catAx>
        <c:axId val="153915776"/>
        <c:scaling>
          <c:orientation val="minMax"/>
        </c:scaling>
        <c:delete val="1"/>
        <c:axPos val="b"/>
        <c:numFmt formatCode="General" sourceLinked="1"/>
        <c:tickLblPos val="none"/>
        <c:crossAx val="153917312"/>
        <c:crosses val="autoZero"/>
        <c:auto val="1"/>
        <c:lblAlgn val="ctr"/>
        <c:lblOffset val="100"/>
      </c:catAx>
      <c:valAx>
        <c:axId val="153917312"/>
        <c:scaling>
          <c:orientation val="minMax"/>
        </c:scaling>
        <c:axPos val="r"/>
        <c:title>
          <c:tx>
            <c:rich>
              <a:bodyPr/>
              <a:lstStyle/>
              <a:p>
                <a:pPr>
                  <a:defRPr sz="1000" b="0" i="0" u="none" strike="noStrike" baseline="0">
                    <a:solidFill>
                      <a:srgbClr val="000000"/>
                    </a:solidFill>
                    <a:latin typeface="Calibri"/>
                    <a:ea typeface="Calibri"/>
                    <a:cs typeface="Calibri"/>
                  </a:defRPr>
                </a:pPr>
                <a:r>
                  <a:rPr lang="en-US" sz="1100" b="1" i="0" strike="noStrike">
                    <a:solidFill>
                      <a:srgbClr val="006411"/>
                    </a:solidFill>
                    <a:latin typeface="Calibri"/>
                    <a:ea typeface="Calibri"/>
                    <a:cs typeface="Calibri"/>
                  </a:rPr>
                  <a:t>GEPE</a:t>
                </a:r>
                <a:r>
                  <a:rPr lang="en-US" sz="1100" b="1" i="0" strike="noStrike">
                    <a:solidFill>
                      <a:srgbClr val="000000"/>
                    </a:solidFill>
                    <a:latin typeface="Calibri"/>
                    <a:ea typeface="Calibri"/>
                    <a:cs typeface="Calibri"/>
                  </a:rPr>
                  <a:t> &amp; </a:t>
                </a:r>
                <a:r>
                  <a:rPr lang="en-US" sz="1100" b="1" i="0" strike="noStrike">
                    <a:solidFill>
                      <a:srgbClr val="0066CC"/>
                    </a:solidFill>
                    <a:latin typeface="Calibri"/>
                    <a:ea typeface="Calibri"/>
                    <a:cs typeface="Calibri"/>
                  </a:rPr>
                  <a:t>CHPE</a:t>
                </a:r>
                <a:r>
                  <a:rPr lang="en-US" sz="1100" b="1" i="0" strike="noStrike">
                    <a:solidFill>
                      <a:srgbClr val="33CCCC"/>
                    </a:solidFill>
                    <a:latin typeface="Calibri"/>
                    <a:ea typeface="Calibri"/>
                    <a:cs typeface="Calibri"/>
                  </a:rPr>
                  <a:t> </a:t>
                </a:r>
                <a:r>
                  <a:rPr lang="en-US" sz="1100" b="1" i="0" strike="noStrike">
                    <a:solidFill>
                      <a:srgbClr val="000000"/>
                    </a:solidFill>
                    <a:latin typeface="Calibri"/>
                    <a:ea typeface="Calibri"/>
                    <a:cs typeface="Calibri"/>
                  </a:rPr>
                  <a:t>, % CHANGE</a:t>
                </a:r>
              </a:p>
            </c:rich>
          </c:tx>
          <c:layout/>
          <c:spPr>
            <a:noFill/>
            <a:ln w="25400">
              <a:noFill/>
            </a:ln>
          </c:spPr>
        </c:title>
        <c:numFmt formatCode="General" sourceLinked="1"/>
        <c:tickLblPos val="nextTo"/>
        <c:spPr>
          <a:ln w="3175">
            <a:solidFill>
              <a:srgbClr val="808080"/>
            </a:solidFill>
            <a:prstDash val="solid"/>
          </a:ln>
        </c:spPr>
        <c:txPr>
          <a:bodyPr/>
          <a:lstStyle/>
          <a:p>
            <a:pPr>
              <a:defRPr b="1"/>
            </a:pPr>
            <a:endParaRPr lang="en-US"/>
          </a:p>
        </c:txPr>
        <c:crossAx val="153915776"/>
        <c:crosses val="max"/>
        <c:crossBetween val="between"/>
      </c:valAx>
      <c:spPr>
        <a:solidFill>
          <a:srgbClr val="FFFFFF"/>
        </a:solidFill>
        <a:ln w="25400">
          <a:noFill/>
        </a:ln>
      </c:spPr>
    </c:plotArea>
    <c:legend>
      <c:legendPos val="r"/>
      <c:layout>
        <c:manualLayout>
          <c:xMode val="edge"/>
          <c:yMode val="edge"/>
          <c:x val="0.85346942028960604"/>
          <c:y val="0.4410480349344984"/>
          <c:w val="0.136144810677958"/>
          <c:h val="9.6777191916852259E-2"/>
        </c:manualLayout>
      </c:layout>
      <c:spPr>
        <a:noFill/>
        <a:ln w="25400">
          <a:noFill/>
        </a:ln>
      </c:spPr>
    </c:legend>
    <c:plotVisOnly val="1"/>
    <c:dispBlanksAs val="span"/>
  </c:chart>
  <c:spPr>
    <a:solidFill>
      <a:srgbClr val="FFFFFF"/>
    </a:solidFill>
    <a:ln w="3175">
      <a:solidFill>
        <a:srgbClr val="808080"/>
      </a:solidFill>
      <a:prstDash val="solid"/>
    </a:ln>
  </c:spPr>
  <c:externalData r:id="rId1"/>
  <c:userShapes r:id="rId2"/>
</c:chartSpace>
</file>

<file path=ppt/drawings/_rels/vmlDrawing1.vml.rels><?xml version="1.0" encoding="UTF-8" standalone="yes"?>
<Relationships xmlns="http://schemas.openxmlformats.org/package/2006/relationships"><Relationship Id="rId2" Type="http://schemas.openxmlformats.org/officeDocument/2006/relationships/image" Target="../media/image37.wmf"/><Relationship Id="rId1" Type="http://schemas.openxmlformats.org/officeDocument/2006/relationships/image" Target="../media/image36.wmf"/></Relationships>
</file>

<file path=ppt/drawings/drawing1.xml><?xml version="1.0" encoding="utf-8"?>
<c:userShapes xmlns:c="http://schemas.openxmlformats.org/drawingml/2006/chart">
  <cdr:relSizeAnchor xmlns:cdr="http://schemas.openxmlformats.org/drawingml/2006/chartDrawing">
    <cdr:from>
      <cdr:x>0.65567</cdr:x>
      <cdr:y>0.06049</cdr:y>
    </cdr:from>
    <cdr:to>
      <cdr:x>0.7727</cdr:x>
      <cdr:y>0.11188</cdr:y>
    </cdr:to>
    <cdr:sp macro="" textlink="">
      <cdr:nvSpPr>
        <cdr:cNvPr id="2" name="TextBox 1"/>
        <cdr:cNvSpPr txBox="1"/>
      </cdr:nvSpPr>
      <cdr:spPr>
        <a:xfrm xmlns:a="http://schemas.openxmlformats.org/drawingml/2006/main">
          <a:off x="4960117" y="290900"/>
          <a:ext cx="885351" cy="247130"/>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r>
            <a:rPr lang="en-US" sz="1100" b="1" dirty="0">
              <a:solidFill>
                <a:srgbClr val="00B050"/>
              </a:solidFill>
            </a:rPr>
            <a:t>GENTOO</a:t>
          </a:r>
        </a:p>
      </cdr:txBody>
    </cdr:sp>
  </cdr:relSizeAnchor>
  <cdr:relSizeAnchor xmlns:cdr="http://schemas.openxmlformats.org/drawingml/2006/chartDrawing">
    <cdr:from>
      <cdr:x>0.23634</cdr:x>
      <cdr:y>0.77908</cdr:y>
    </cdr:from>
    <cdr:to>
      <cdr:x>0.39557</cdr:x>
      <cdr:y>0.81319</cdr:y>
    </cdr:to>
    <cdr:sp macro="" textlink="">
      <cdr:nvSpPr>
        <cdr:cNvPr id="3" name="TextBox 2"/>
        <cdr:cNvSpPr txBox="1"/>
      </cdr:nvSpPr>
      <cdr:spPr>
        <a:xfrm xmlns:a="http://schemas.openxmlformats.org/drawingml/2006/main">
          <a:off x="1787941" y="3746659"/>
          <a:ext cx="1204570" cy="164037"/>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r>
            <a:rPr lang="en-US" sz="1100" b="1" dirty="0">
              <a:solidFill>
                <a:srgbClr val="0070C0"/>
              </a:solidFill>
            </a:rPr>
            <a:t>CHINSTRAP</a:t>
          </a:r>
        </a:p>
      </cdr:txBody>
    </cdr:sp>
  </cdr:relSizeAnchor>
  <cdr:relSizeAnchor xmlns:cdr="http://schemas.openxmlformats.org/drawingml/2006/chartDrawing">
    <cdr:from>
      <cdr:x>0.17685</cdr:x>
      <cdr:y>0.13573</cdr:y>
    </cdr:from>
    <cdr:to>
      <cdr:x>0.28547</cdr:x>
      <cdr:y>0.17468</cdr:y>
    </cdr:to>
    <cdr:sp macro="" textlink="">
      <cdr:nvSpPr>
        <cdr:cNvPr id="4" name="TextBox 3"/>
        <cdr:cNvSpPr txBox="1"/>
      </cdr:nvSpPr>
      <cdr:spPr>
        <a:xfrm xmlns:a="http://schemas.openxmlformats.org/drawingml/2006/main">
          <a:off x="1505291" y="773906"/>
          <a:ext cx="935491" cy="229621"/>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r>
            <a:rPr lang="en-US" sz="1100" b="1">
              <a:solidFill>
                <a:srgbClr val="C00000"/>
              </a:solidFill>
            </a:rPr>
            <a:t>ADELIE</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8455226C-020C-4B6B-87E4-9C54BCB635B1}" type="datetimeFigureOut">
              <a:rPr lang="en-US"/>
              <a:pPr>
                <a:defRPr/>
              </a:pPr>
              <a:t>8/2/2010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E1AFF991-BF19-467C-8DD8-8069E34040C8}"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defTabSz="457200" rtl="0" fontAlgn="base">
      <a:spcBef>
        <a:spcPct val="30000"/>
      </a:spcBef>
      <a:spcAft>
        <a:spcPct val="0"/>
      </a:spcAft>
      <a:defRPr sz="1200" kern="1200">
        <a:solidFill>
          <a:schemeClr val="tx1"/>
        </a:solidFill>
        <a:latin typeface="+mn-lt"/>
        <a:ea typeface="+mn-ea"/>
        <a:cs typeface="+mn-cs"/>
      </a:defRPr>
    </a:lvl1pPr>
    <a:lvl2pPr marL="457200" algn="l" defTabSz="457200" rtl="0" fontAlgn="base">
      <a:spcBef>
        <a:spcPct val="30000"/>
      </a:spcBef>
      <a:spcAft>
        <a:spcPct val="0"/>
      </a:spcAft>
      <a:defRPr sz="1200" kern="1200">
        <a:solidFill>
          <a:schemeClr val="tx1"/>
        </a:solidFill>
        <a:latin typeface="+mn-lt"/>
        <a:ea typeface="+mn-ea"/>
        <a:cs typeface="+mn-cs"/>
      </a:defRPr>
    </a:lvl2pPr>
    <a:lvl3pPr marL="914400" algn="l" defTabSz="457200" rtl="0" fontAlgn="base">
      <a:spcBef>
        <a:spcPct val="30000"/>
      </a:spcBef>
      <a:spcAft>
        <a:spcPct val="0"/>
      </a:spcAft>
      <a:defRPr sz="1200" kern="1200">
        <a:solidFill>
          <a:schemeClr val="tx1"/>
        </a:solidFill>
        <a:latin typeface="+mn-lt"/>
        <a:ea typeface="+mn-ea"/>
        <a:cs typeface="+mn-cs"/>
      </a:defRPr>
    </a:lvl3pPr>
    <a:lvl4pPr marL="1371600" algn="l" defTabSz="457200" rtl="0" fontAlgn="base">
      <a:spcBef>
        <a:spcPct val="30000"/>
      </a:spcBef>
      <a:spcAft>
        <a:spcPct val="0"/>
      </a:spcAft>
      <a:defRPr sz="1200" kern="1200">
        <a:solidFill>
          <a:schemeClr val="tx1"/>
        </a:solidFill>
        <a:latin typeface="+mn-lt"/>
        <a:ea typeface="+mn-ea"/>
        <a:cs typeface="+mn-cs"/>
      </a:defRPr>
    </a:lvl4pPr>
    <a:lvl5pPr marL="1828800" algn="l" defTabSz="457200" rtl="0" fontAlgn="base">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p:spPr>
      </p:sp>
      <p:sp>
        <p:nvSpPr>
          <p:cNvPr id="174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74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25E60EA-09C5-4100-B803-62915E3A46EB}" type="slidenum">
              <a:rPr lang="en-US"/>
              <a:pPr fontAlgn="base">
                <a:spcBef>
                  <a:spcPct val="0"/>
                </a:spcBef>
                <a:spcAft>
                  <a:spcPct val="0"/>
                </a:spcAft>
              </a:pPr>
              <a:t>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8450677-643D-4660-B16F-C922CD7F66DC}" type="slidenum">
              <a:rPr lang="en-US"/>
              <a:pPr fontAlgn="base">
                <a:spcBef>
                  <a:spcPct val="0"/>
                </a:spcBef>
                <a:spcAft>
                  <a:spcPct val="0"/>
                </a:spcAft>
              </a:pPr>
              <a:t>26</a:t>
            </a:fld>
            <a:endParaRPr lang="en-US"/>
          </a:p>
        </p:txBody>
      </p:sp>
      <p:sp>
        <p:nvSpPr>
          <p:cNvPr id="6246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2467"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a:spcBef>
                <a:spcPct val="0"/>
              </a:spcBef>
            </a:pPr>
            <a:r>
              <a:rPr lang="en-US" b="1" smtClean="0"/>
              <a:t>THE ANTARCTIC KRILL, EUPHAUSIA SUPERBA, AS YOU WILL LEARN LATER ON IN THESE TALKS, IS AN ICE-DEPENDENT SPECIES.  LARVAE IN PARTICULAR CANNOT SURVIVE WINTER WITHOUT GRAZING ON THE ALGAE AND DIATOMS THAT GROW BENEATHE THE SEA ICE AT THIS TIME OF YEAR.  RECENT EVIDENCE ALSO INDICATES THAT SILVERFISH REQUIRE SEA ICE FOR REPRODUCTION, IN THAT THE PLATELET ICE IN PARTICULAR SHELTERS EGGS AND LARVAE, AND FEEDS THEM IN MUCH THE SAME WAY LARVAL KRILL DEPEND ON SEA ICE.  SO THIS IS QUITE AND INTERESTING AND SIGNIFICANT STORY WE HAVE DEVELOPED HERE, WHICH SPANS 3 DECADES.  THERE ARE TWO OTHER ASPECTS TO THIS STORY, NAMELY WHAT HAS HAPPENED TO THISE ICE-DEPENDENT SPECIES IN THE FACE OF CLIMATE MIGRATION.</a:t>
            </a:r>
          </a:p>
          <a:p>
            <a:pPr>
              <a:spcBef>
                <a:spcPct val="0"/>
              </a:spcBef>
            </a:pPr>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906983DC-BA1A-4EAF-81B1-11F2784E0D03}" type="datetimeFigureOut">
              <a:rPr lang="en-US"/>
              <a:pPr>
                <a:defRPr/>
              </a:pPr>
              <a:t>8/2/2010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F923E36-A5A1-44C1-B552-C22EB3A151EE}"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F207346-299A-4A28-A385-453C467044BD}" type="datetimeFigureOut">
              <a:rPr lang="en-US"/>
              <a:pPr>
                <a:defRPr/>
              </a:pPr>
              <a:t>8/2/2010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A9A2155-D094-4BD7-9102-0E8236CAB0C8}"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AF66825-C7E6-4DA1-A99F-BA19A03F9BA7}" type="datetimeFigureOut">
              <a:rPr lang="en-US"/>
              <a:pPr>
                <a:defRPr/>
              </a:pPr>
              <a:t>8/2/2010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746A664-7D75-410F-860A-13564B934523}"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27F93CE-55F1-4873-AE87-2083BC028F88}" type="datetimeFigureOut">
              <a:rPr lang="en-US"/>
              <a:pPr>
                <a:defRPr/>
              </a:pPr>
              <a:t>8/2/2010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EE69A22-4044-4FEE-972B-674F478C367F}"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0A4F70E9-5245-421F-A758-EC60B755D4C3}" type="datetimeFigureOut">
              <a:rPr lang="en-US"/>
              <a:pPr>
                <a:defRPr/>
              </a:pPr>
              <a:t>8/2/2010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7368D76-9D38-4E5C-B3C7-D0E922EB6F51}"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3F798815-AF4A-485A-9733-9CF85F411E46}" type="datetimeFigureOut">
              <a:rPr lang="en-US"/>
              <a:pPr>
                <a:defRPr/>
              </a:pPr>
              <a:t>8/2/2010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F3EC346-6858-4157-A4EF-6FDCDB84EB48}"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9B13CC61-C78A-4AF0-ADAD-458E3A6717F2}" type="datetimeFigureOut">
              <a:rPr lang="en-US"/>
              <a:pPr>
                <a:defRPr/>
              </a:pPr>
              <a:t>8/2/2010</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C2A18318-89F7-4B63-81B6-A5CE74D6835F}"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13C0D5F2-2097-4657-AC10-F2C810760D25}" type="datetimeFigureOut">
              <a:rPr lang="en-US"/>
              <a:pPr>
                <a:defRPr/>
              </a:pPr>
              <a:t>8/2/2010</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1DB4D14-CD28-4145-8283-CBDEAA9280DC}"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580FA2E-1DF6-48A8-970D-2E6F1BF5147B}" type="datetimeFigureOut">
              <a:rPr lang="en-US"/>
              <a:pPr>
                <a:defRPr/>
              </a:pPr>
              <a:t>8/2/2010</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2DFDDDA7-47EE-4CD7-9BDE-75F7E413085A}"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BBB3795-477D-4943-B00A-EF8DF8F9494D}" type="datetimeFigureOut">
              <a:rPr lang="en-US"/>
              <a:pPr>
                <a:defRPr/>
              </a:pPr>
              <a:t>8/2/2010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D95E274-DF74-45E3-B994-C8ACB66A6FE0}"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22829C3-3657-4E50-9BEE-A89E8F5532F8}" type="datetimeFigureOut">
              <a:rPr lang="en-US"/>
              <a:pPr>
                <a:defRPr/>
              </a:pPr>
              <a:t>8/2/2010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6DDD3D2-7B00-4147-94B4-C68040C37973}"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000090"/>
            </a:gs>
            <a:gs pos="100000">
              <a:srgbClr val="000000"/>
            </a:gs>
          </a:gsLst>
          <a:lin ang="5400000"/>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836B8351-1542-43AC-B20E-18DD18AE0314}" type="datetimeFigureOut">
              <a:rPr lang="en-US"/>
              <a:pPr>
                <a:defRPr/>
              </a:pPr>
              <a:t>8/2/2010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0C6AEB33-184F-4825-8E95-6853908BCC1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hyperlink" Target="http://cce.nasa.gov/cce/biodiversity_2010agenda/day2/peng_sat_match_movie.mov" TargetMode="Externa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http://cce.nasa.gov/cce/biodiversity_2010agenda/day2/Schofield_ar_2009_temp4.mp4" TargetMode="External"/><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hyperlink" Target="http://cce.nasa.gov/cce/biodiversity_2010agenda/day2/Schofield_ar_2009_chlor4.mp4"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oleObject" Target="../embeddings/Microsoft_Office_Excel_97-2003_Worksheet2.xls"/><Relationship Id="rId3" Type="http://schemas.openxmlformats.org/officeDocument/2006/relationships/notesSlide" Target="../notesSlides/notesSlide2.xml"/><Relationship Id="rId7" Type="http://schemas.openxmlformats.org/officeDocument/2006/relationships/oleObject" Target="../embeddings/Microsoft_Office_Excel_97-2003_Worksheet1.xls"/><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40.jpeg"/><Relationship Id="rId11" Type="http://schemas.openxmlformats.org/officeDocument/2006/relationships/image" Target="../media/image42.jpeg"/><Relationship Id="rId5" Type="http://schemas.openxmlformats.org/officeDocument/2006/relationships/image" Target="../media/image39.jpeg"/><Relationship Id="rId10" Type="http://schemas.openxmlformats.org/officeDocument/2006/relationships/image" Target="../media/image41.jpeg"/><Relationship Id="rId4" Type="http://schemas.openxmlformats.org/officeDocument/2006/relationships/image" Target="../media/image38.jpeg"/><Relationship Id="rId9" Type="http://schemas.openxmlformats.org/officeDocument/2006/relationships/oleObject" Target="../embeddings/Microsoft_Office_Excel_97-2003_Worksheet3.xls"/></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5"/>
          <p:cNvPicPr>
            <a:picLocks noChangeAspect="1"/>
          </p:cNvPicPr>
          <p:nvPr/>
        </p:nvPicPr>
        <p:blipFill>
          <a:blip r:embed="rId2"/>
          <a:srcRect/>
          <a:stretch>
            <a:fillRect/>
          </a:stretch>
        </p:blipFill>
        <p:spPr bwMode="auto">
          <a:xfrm>
            <a:off x="0" y="-38100"/>
            <a:ext cx="9144000" cy="6896100"/>
          </a:xfrm>
          <a:prstGeom prst="rect">
            <a:avLst/>
          </a:prstGeom>
          <a:noFill/>
          <a:ln w="9525">
            <a:noFill/>
            <a:miter lim="800000"/>
            <a:headEnd/>
            <a:tailEnd/>
          </a:ln>
        </p:spPr>
      </p:pic>
      <p:sp>
        <p:nvSpPr>
          <p:cNvPr id="4" name="Rectangle 3"/>
          <p:cNvSpPr/>
          <p:nvPr/>
        </p:nvSpPr>
        <p:spPr>
          <a:xfrm>
            <a:off x="1101725" y="1128713"/>
            <a:ext cx="7418388" cy="369887"/>
          </a:xfrm>
          <a:prstGeom prst="rect">
            <a:avLst/>
          </a:prstGeom>
          <a:effectLst>
            <a:outerShdw blurRad="50800" dist="38100" dir="2700000">
              <a:srgbClr val="000000">
                <a:alpha val="43000"/>
              </a:srgbClr>
            </a:outerShdw>
          </a:effectLst>
        </p:spPr>
        <p:txBody>
          <a:bodyPr>
            <a:spAutoFit/>
          </a:bodyPr>
          <a:lstStyle/>
          <a:p>
            <a:pPr algn="ctr" fontAlgn="auto">
              <a:spcBef>
                <a:spcPts val="0"/>
              </a:spcBef>
              <a:spcAft>
                <a:spcPts val="0"/>
              </a:spcAft>
              <a:defRPr/>
            </a:pPr>
            <a:r>
              <a:rPr lang="en-US" dirty="0">
                <a:solidFill>
                  <a:srgbClr val="FFFF00"/>
                </a:solidFill>
                <a:latin typeface="+mn-lt"/>
              </a:rPr>
              <a:t>Mathew Oliver, Andrew Irwin, Josh </a:t>
            </a:r>
            <a:r>
              <a:rPr lang="en-US" dirty="0" err="1">
                <a:solidFill>
                  <a:srgbClr val="FFFF00"/>
                </a:solidFill>
                <a:latin typeface="+mn-lt"/>
              </a:rPr>
              <a:t>Kohut</a:t>
            </a:r>
            <a:r>
              <a:rPr lang="en-US" dirty="0">
                <a:solidFill>
                  <a:srgbClr val="FFFF00"/>
                </a:solidFill>
                <a:latin typeface="+mn-lt"/>
              </a:rPr>
              <a:t>, Oscar Schofield, William Fraser</a:t>
            </a:r>
            <a:endParaRPr lang="en-US" dirty="0">
              <a:solidFill>
                <a:srgbClr val="FFFF00"/>
              </a:solidFill>
              <a:latin typeface="+mn-lt"/>
            </a:endParaRPr>
          </a:p>
        </p:txBody>
      </p:sp>
      <p:sp>
        <p:nvSpPr>
          <p:cNvPr id="5" name="Rectangle 4"/>
          <p:cNvSpPr/>
          <p:nvPr/>
        </p:nvSpPr>
        <p:spPr>
          <a:xfrm>
            <a:off x="477838" y="196850"/>
            <a:ext cx="8153400" cy="830263"/>
          </a:xfrm>
          <a:prstGeom prst="rect">
            <a:avLst/>
          </a:prstGeom>
          <a:effectLst>
            <a:outerShdw blurRad="50800" dist="38100" dir="2700000">
              <a:srgbClr val="000000">
                <a:alpha val="43000"/>
              </a:srgbClr>
            </a:outerShdw>
          </a:effectLst>
        </p:spPr>
        <p:txBody>
          <a:bodyPr>
            <a:spAutoFit/>
          </a:bodyPr>
          <a:lstStyle/>
          <a:p>
            <a:pPr algn="ctr" fontAlgn="auto">
              <a:spcBef>
                <a:spcPts val="0"/>
              </a:spcBef>
              <a:spcAft>
                <a:spcPts val="0"/>
              </a:spcAft>
              <a:defRPr/>
            </a:pPr>
            <a:r>
              <a:rPr lang="en-US" sz="2400" dirty="0">
                <a:solidFill>
                  <a:srgbClr val="FFFF00"/>
                </a:solidFill>
                <a:latin typeface="Comic Sans MS"/>
                <a:cs typeface="Comic Sans MS"/>
              </a:rPr>
              <a:t>Satellite Driven Studies of Climate Mediated Changes in Antarctic Food Webs</a:t>
            </a:r>
            <a:endParaRPr lang="en-US" sz="2400" dirty="0">
              <a:latin typeface="Comic Sans MS"/>
              <a:cs typeface="Comic Sans MS"/>
            </a:endParaRPr>
          </a:p>
        </p:txBody>
      </p:sp>
      <p:pic>
        <p:nvPicPr>
          <p:cNvPr id="14340" name="Picture 21" descr="Logo_john2"/>
          <p:cNvPicPr>
            <a:picLocks noChangeAspect="1" noChangeArrowheads="1"/>
          </p:cNvPicPr>
          <p:nvPr/>
        </p:nvPicPr>
        <p:blipFill>
          <a:blip r:embed="rId3"/>
          <a:srcRect/>
          <a:stretch>
            <a:fillRect/>
          </a:stretch>
        </p:blipFill>
        <p:spPr bwMode="auto">
          <a:xfrm>
            <a:off x="6977063" y="5375275"/>
            <a:ext cx="1924050" cy="1149350"/>
          </a:xfrm>
          <a:prstGeom prst="rect">
            <a:avLst/>
          </a:prstGeom>
          <a:solidFill>
            <a:schemeClr val="tx2"/>
          </a:solidFill>
          <a:ln w="9525">
            <a:noFill/>
            <a:miter lim="800000"/>
            <a:headEnd/>
            <a:tailEnd/>
          </a:ln>
        </p:spPr>
      </p:pic>
      <p:sp>
        <p:nvSpPr>
          <p:cNvPr id="9" name="TextBox 8"/>
          <p:cNvSpPr txBox="1"/>
          <p:nvPr/>
        </p:nvSpPr>
        <p:spPr>
          <a:xfrm>
            <a:off x="139700" y="5375275"/>
            <a:ext cx="5886450" cy="923925"/>
          </a:xfrm>
          <a:prstGeom prst="rect">
            <a:avLst/>
          </a:prstGeom>
          <a:noFill/>
          <a:effectLst>
            <a:outerShdw blurRad="50800" dist="38100" dir="2700000">
              <a:srgbClr val="000000">
                <a:alpha val="43000"/>
              </a:srgbClr>
            </a:outerShdw>
          </a:effectLst>
        </p:spPr>
        <p:txBody>
          <a:bodyPr>
            <a:spAutoFit/>
          </a:bodyPr>
          <a:lstStyle/>
          <a:p>
            <a:pPr algn="ctr" fontAlgn="auto">
              <a:spcBef>
                <a:spcPts val="0"/>
              </a:spcBef>
              <a:spcAft>
                <a:spcPts val="0"/>
              </a:spcAft>
              <a:defRPr/>
            </a:pPr>
            <a:r>
              <a:rPr lang="en-US" dirty="0">
                <a:solidFill>
                  <a:srgbClr val="800000"/>
                </a:solidFill>
                <a:latin typeface="+mn-lt"/>
              </a:rPr>
              <a:t>Also we acknowledge National Science Foundation’s Office of Polar Programs &amp; LTER program, Gordon and Betty Moore Foundation</a:t>
            </a:r>
            <a:endParaRPr lang="en-US" dirty="0">
              <a:solidFill>
                <a:srgbClr val="800000"/>
              </a:solidFill>
              <a:latin typeface="+mn-l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p:cNvPicPr>
            <a:picLocks noChangeAspect="1"/>
          </p:cNvPicPr>
          <p:nvPr/>
        </p:nvPicPr>
        <p:blipFill>
          <a:blip r:embed="rId2"/>
          <a:srcRect/>
          <a:stretch>
            <a:fillRect/>
          </a:stretch>
        </p:blipFill>
        <p:spPr bwMode="auto">
          <a:xfrm>
            <a:off x="0" y="0"/>
            <a:ext cx="9144000" cy="7058025"/>
          </a:xfrm>
          <a:prstGeom prst="rect">
            <a:avLst/>
          </a:prstGeom>
          <a:noFill/>
          <a:ln w="9525">
            <a:noFill/>
            <a:miter lim="800000"/>
            <a:headEnd/>
            <a:tailEnd/>
          </a:ln>
        </p:spPr>
      </p:pic>
      <p:sp>
        <p:nvSpPr>
          <p:cNvPr id="24578" name="TextBox 2"/>
          <p:cNvSpPr txBox="1">
            <a:spLocks noChangeArrowheads="1"/>
          </p:cNvSpPr>
          <p:nvPr/>
        </p:nvSpPr>
        <p:spPr bwMode="auto">
          <a:xfrm>
            <a:off x="2768600" y="5380038"/>
            <a:ext cx="5900738" cy="1477962"/>
          </a:xfrm>
          <a:prstGeom prst="rect">
            <a:avLst/>
          </a:prstGeom>
          <a:noFill/>
          <a:ln w="9525">
            <a:noFill/>
            <a:miter lim="800000"/>
            <a:headEnd/>
            <a:tailEnd/>
          </a:ln>
        </p:spPr>
        <p:txBody>
          <a:bodyPr wrap="none">
            <a:spAutoFit/>
          </a:bodyPr>
          <a:lstStyle/>
          <a:p>
            <a:r>
              <a:rPr lang="en-US" b="1">
                <a:latin typeface="Calibri" pitchFamily="34" charset="0"/>
              </a:rPr>
              <a:t>                           Anvers Island</a:t>
            </a:r>
          </a:p>
          <a:p>
            <a:endParaRPr lang="en-US">
              <a:latin typeface="Calibri" pitchFamily="34" charset="0"/>
            </a:endParaRPr>
          </a:p>
          <a:p>
            <a:r>
              <a:rPr lang="en-US">
                <a:latin typeface="Calibri" pitchFamily="34" charset="0"/>
              </a:rPr>
              <a:t>Hot spots along the peninsula are associated with </a:t>
            </a:r>
          </a:p>
          <a:p>
            <a:r>
              <a:rPr lang="en-US">
                <a:latin typeface="Calibri" pitchFamily="34" charset="0"/>
              </a:rPr>
              <a:t>deep undersea canyons located near suitable breeding areas, </a:t>
            </a:r>
          </a:p>
          <a:p>
            <a:r>
              <a:rPr lang="en-US">
                <a:latin typeface="Calibri" pitchFamily="34" charset="0"/>
              </a:rPr>
              <a:t>which can be reached in a days foraging effort (~30 km).          </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3" descr="SST_penguin_probs.png"/>
          <p:cNvPicPr>
            <a:picLocks noChangeAspect="1"/>
          </p:cNvPicPr>
          <p:nvPr/>
        </p:nvPicPr>
        <p:blipFill>
          <a:blip r:embed="rId2"/>
          <a:srcRect/>
          <a:stretch>
            <a:fillRect/>
          </a:stretch>
        </p:blipFill>
        <p:spPr bwMode="auto">
          <a:xfrm>
            <a:off x="1487488" y="3443288"/>
            <a:ext cx="3109912" cy="3109912"/>
          </a:xfrm>
          <a:prstGeom prst="rect">
            <a:avLst/>
          </a:prstGeom>
          <a:noFill/>
          <a:ln w="9525">
            <a:noFill/>
            <a:miter lim="800000"/>
            <a:headEnd/>
            <a:tailEnd/>
          </a:ln>
        </p:spPr>
      </p:pic>
      <p:pic>
        <p:nvPicPr>
          <p:cNvPr id="25603" name="Picture 1" descr="ICE_penguin_probs.png"/>
          <p:cNvPicPr>
            <a:picLocks noChangeAspect="1"/>
          </p:cNvPicPr>
          <p:nvPr/>
        </p:nvPicPr>
        <p:blipFill>
          <a:blip r:embed="rId3"/>
          <a:srcRect/>
          <a:stretch>
            <a:fillRect/>
          </a:stretch>
        </p:blipFill>
        <p:spPr bwMode="auto">
          <a:xfrm>
            <a:off x="4589463" y="3443288"/>
            <a:ext cx="3108325" cy="3109912"/>
          </a:xfrm>
          <a:prstGeom prst="rect">
            <a:avLst/>
          </a:prstGeom>
          <a:noFill/>
          <a:ln w="9525">
            <a:noFill/>
            <a:miter lim="800000"/>
            <a:headEnd/>
            <a:tailEnd/>
          </a:ln>
        </p:spPr>
      </p:pic>
      <p:pic>
        <p:nvPicPr>
          <p:cNvPr id="25604" name="Picture 2" descr="CHL_penguin_probs.png"/>
          <p:cNvPicPr>
            <a:picLocks noChangeAspect="1"/>
          </p:cNvPicPr>
          <p:nvPr/>
        </p:nvPicPr>
        <p:blipFill>
          <a:blip r:embed="rId4"/>
          <a:srcRect/>
          <a:stretch>
            <a:fillRect/>
          </a:stretch>
        </p:blipFill>
        <p:spPr bwMode="auto">
          <a:xfrm>
            <a:off x="4589463" y="350838"/>
            <a:ext cx="3108325" cy="3109912"/>
          </a:xfrm>
          <a:prstGeom prst="rect">
            <a:avLst/>
          </a:prstGeom>
          <a:noFill/>
          <a:ln w="9525">
            <a:noFill/>
            <a:miter lim="800000"/>
            <a:headEnd/>
            <a:tailEnd/>
          </a:ln>
        </p:spPr>
      </p:pic>
      <p:pic>
        <p:nvPicPr>
          <p:cNvPr id="8" name="Picture 7" descr="Picture1.jpg">
            <a:hlinkClick r:id="rId5"/>
          </p:cNvPr>
          <p:cNvPicPr>
            <a:picLocks noChangeAspect="1"/>
          </p:cNvPicPr>
          <p:nvPr/>
        </p:nvPicPr>
        <p:blipFill>
          <a:blip r:embed="rId6"/>
          <a:stretch>
            <a:fillRect/>
          </a:stretch>
        </p:blipFill>
        <p:spPr>
          <a:xfrm>
            <a:off x="1487488" y="338197"/>
            <a:ext cx="3126259" cy="3120081"/>
          </a:xfrm>
          <a:prstGeom prst="rect">
            <a:avLst/>
          </a:prstGeom>
        </p:spPr>
      </p:pic>
      <p:sp>
        <p:nvSpPr>
          <p:cNvPr id="10" name="TextBox 9"/>
          <p:cNvSpPr txBox="1"/>
          <p:nvPr/>
        </p:nvSpPr>
        <p:spPr>
          <a:xfrm>
            <a:off x="149900" y="739301"/>
            <a:ext cx="1199213" cy="923330"/>
          </a:xfrm>
          <a:prstGeom prst="rect">
            <a:avLst/>
          </a:prstGeom>
          <a:noFill/>
        </p:spPr>
        <p:txBody>
          <a:bodyPr wrap="square" rtlCol="0">
            <a:spAutoFit/>
          </a:bodyPr>
          <a:lstStyle/>
          <a:p>
            <a:r>
              <a:rPr lang="en-US" dirty="0" smtClean="0">
                <a:solidFill>
                  <a:srgbClr val="FFFF00"/>
                </a:solidFill>
              </a:rPr>
              <a:t>Click this </a:t>
            </a:r>
            <a:br>
              <a:rPr lang="en-US" dirty="0" smtClean="0">
                <a:solidFill>
                  <a:srgbClr val="FFFF00"/>
                </a:solidFill>
              </a:rPr>
            </a:br>
            <a:r>
              <a:rPr lang="en-US" dirty="0" err="1" smtClean="0">
                <a:solidFill>
                  <a:srgbClr val="FFFF00"/>
                </a:solidFill>
              </a:rPr>
              <a:t>pic</a:t>
            </a:r>
            <a:r>
              <a:rPr lang="en-US" dirty="0" smtClean="0">
                <a:solidFill>
                  <a:srgbClr val="FFFF00"/>
                </a:solidFill>
              </a:rPr>
              <a:t> for animation</a:t>
            </a:r>
            <a:endParaRPr lang="en-US" dirty="0">
              <a:solidFill>
                <a:srgbClr val="FFFF00"/>
              </a:solidFill>
            </a:endParaRPr>
          </a:p>
        </p:txBody>
      </p:sp>
      <p:cxnSp>
        <p:nvCxnSpPr>
          <p:cNvPr id="14" name="Straight Arrow Connector 13"/>
          <p:cNvCxnSpPr/>
          <p:nvPr/>
        </p:nvCxnSpPr>
        <p:spPr>
          <a:xfrm>
            <a:off x="524656" y="1665807"/>
            <a:ext cx="824457"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extBox 1"/>
          <p:cNvSpPr txBox="1">
            <a:spLocks noChangeArrowheads="1"/>
          </p:cNvSpPr>
          <p:nvPr/>
        </p:nvSpPr>
        <p:spPr bwMode="auto">
          <a:xfrm>
            <a:off x="228600" y="1574800"/>
            <a:ext cx="8610600" cy="1477963"/>
          </a:xfrm>
          <a:prstGeom prst="rect">
            <a:avLst/>
          </a:prstGeom>
          <a:noFill/>
          <a:ln w="9525">
            <a:noFill/>
            <a:miter lim="800000"/>
            <a:headEnd/>
            <a:tailEnd/>
          </a:ln>
        </p:spPr>
        <p:txBody>
          <a:bodyPr>
            <a:spAutoFit/>
          </a:bodyPr>
          <a:lstStyle/>
          <a:p>
            <a:pPr algn="ctr"/>
            <a:r>
              <a:rPr lang="en-US">
                <a:solidFill>
                  <a:srgbClr val="FFFF00"/>
                </a:solidFill>
                <a:latin typeface="Comic Sans MS" pitchFamily="66" charset="0"/>
                <a:ea typeface="Comic Sans MS" pitchFamily="66" charset="0"/>
                <a:cs typeface="Comic Sans MS" pitchFamily="66" charset="0"/>
              </a:rPr>
              <a:t>Hypothesis 1: The location of the penguin colonies are linked to upwelling which transports UCDW water to coastal areas.  The UCDW water is warm, leading to ice free conditions.  These canyon zones should have relatively low ice &amp; high predictable food.</a:t>
            </a:r>
          </a:p>
          <a:p>
            <a:pPr algn="ctr"/>
            <a:endParaRPr lang="en-US">
              <a:solidFill>
                <a:srgbClr val="FFFF00"/>
              </a:solidFill>
              <a:latin typeface="Comic Sans MS" pitchFamily="66" charset="0"/>
              <a:ea typeface="Comic Sans MS" pitchFamily="66" charset="0"/>
              <a:cs typeface="Comic Sans MS" pitchFamily="66" charset="0"/>
            </a:endParaRPr>
          </a:p>
        </p:txBody>
      </p:sp>
      <p:sp>
        <p:nvSpPr>
          <p:cNvPr id="26626" name="TextBox 3"/>
          <p:cNvSpPr txBox="1">
            <a:spLocks noChangeArrowheads="1"/>
          </p:cNvSpPr>
          <p:nvPr/>
        </p:nvSpPr>
        <p:spPr bwMode="auto">
          <a:xfrm>
            <a:off x="228600" y="3627438"/>
            <a:ext cx="8610600" cy="1477962"/>
          </a:xfrm>
          <a:prstGeom prst="rect">
            <a:avLst/>
          </a:prstGeom>
          <a:noFill/>
          <a:ln w="9525">
            <a:noFill/>
            <a:miter lim="800000"/>
            <a:headEnd/>
            <a:tailEnd/>
          </a:ln>
        </p:spPr>
        <p:txBody>
          <a:bodyPr>
            <a:spAutoFit/>
          </a:bodyPr>
          <a:lstStyle/>
          <a:p>
            <a:pPr algn="ctr"/>
            <a:r>
              <a:rPr lang="en-US">
                <a:solidFill>
                  <a:srgbClr val="FFFF00"/>
                </a:solidFill>
                <a:latin typeface="Comic Sans MS" pitchFamily="66" charset="0"/>
                <a:ea typeface="Comic Sans MS" pitchFamily="66" charset="0"/>
                <a:cs typeface="Comic Sans MS" pitchFamily="66" charset="0"/>
              </a:rPr>
              <a:t>Quantitatively describing the trends in these zones is critical as these systems are exhibiting large changes in the last few decades.  Again as the penguins are at the higher trophic levels, they integrate over large space &amp; time scales.</a:t>
            </a:r>
          </a:p>
          <a:p>
            <a:pPr algn="ctr"/>
            <a:endParaRPr lang="en-US">
              <a:solidFill>
                <a:srgbClr val="FFFF00"/>
              </a:solidFill>
              <a:latin typeface="Comic Sans MS" pitchFamily="66" charset="0"/>
              <a:ea typeface="Comic Sans MS" pitchFamily="66" charset="0"/>
              <a:cs typeface="Comic Sans MS" pitchFamily="66"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4"/>
          <p:cNvPicPr>
            <a:picLocks noChangeAspect="1"/>
          </p:cNvPicPr>
          <p:nvPr/>
        </p:nvPicPr>
        <p:blipFill>
          <a:blip r:embed="rId2"/>
          <a:srcRect l="9689" t="11652" r="13161" b="42577"/>
          <a:stretch>
            <a:fillRect/>
          </a:stretch>
        </p:blipFill>
        <p:spPr bwMode="auto">
          <a:xfrm>
            <a:off x="288925" y="1751013"/>
            <a:ext cx="4713288" cy="3617912"/>
          </a:xfrm>
          <a:prstGeom prst="rect">
            <a:avLst/>
          </a:prstGeom>
          <a:noFill/>
          <a:ln w="9525">
            <a:noFill/>
            <a:miter lim="800000"/>
            <a:headEnd/>
            <a:tailEnd/>
          </a:ln>
        </p:spPr>
      </p:pic>
      <p:sp>
        <p:nvSpPr>
          <p:cNvPr id="27650" name="TextBox 5"/>
          <p:cNvSpPr txBox="1">
            <a:spLocks noChangeArrowheads="1"/>
          </p:cNvSpPr>
          <p:nvPr/>
        </p:nvSpPr>
        <p:spPr bwMode="auto">
          <a:xfrm>
            <a:off x="1176338" y="515938"/>
            <a:ext cx="7151687" cy="461962"/>
          </a:xfrm>
          <a:prstGeom prst="rect">
            <a:avLst/>
          </a:prstGeom>
          <a:noFill/>
          <a:ln w="9525">
            <a:noFill/>
            <a:miter lim="800000"/>
            <a:headEnd/>
            <a:tailEnd/>
          </a:ln>
        </p:spPr>
        <p:txBody>
          <a:bodyPr wrap="none">
            <a:spAutoFit/>
          </a:bodyPr>
          <a:lstStyle/>
          <a:p>
            <a:r>
              <a:rPr lang="en-US" sz="2400">
                <a:solidFill>
                  <a:srgbClr val="FFFF00"/>
                </a:solidFill>
                <a:latin typeface="Comic Sans MS" pitchFamily="66" charset="0"/>
                <a:ea typeface="Comic Sans MS" pitchFamily="66" charset="0"/>
                <a:cs typeface="Comic Sans MS" pitchFamily="66" charset="0"/>
              </a:rPr>
              <a:t>Changes have altered the base of the food chain</a:t>
            </a:r>
          </a:p>
        </p:txBody>
      </p:sp>
      <p:sp>
        <p:nvSpPr>
          <p:cNvPr id="27651" name="Rectangle 6"/>
          <p:cNvSpPr>
            <a:spLocks noChangeArrowheads="1"/>
          </p:cNvSpPr>
          <p:nvPr/>
        </p:nvSpPr>
        <p:spPr bwMode="auto">
          <a:xfrm>
            <a:off x="288925" y="5511800"/>
            <a:ext cx="2414588" cy="322263"/>
          </a:xfrm>
          <a:prstGeom prst="rect">
            <a:avLst/>
          </a:prstGeom>
          <a:noFill/>
          <a:ln w="9525">
            <a:noFill/>
            <a:miter lim="800000"/>
            <a:headEnd/>
            <a:tailEnd/>
          </a:ln>
        </p:spPr>
        <p:txBody>
          <a:bodyPr wrap="none">
            <a:spAutoFit/>
          </a:bodyPr>
          <a:lstStyle/>
          <a:p>
            <a:r>
              <a:rPr lang="en-US" sz="1500">
                <a:solidFill>
                  <a:srgbClr val="FFFF00"/>
                </a:solidFill>
                <a:latin typeface="Comic Sans MS" pitchFamily="66" charset="0"/>
                <a:ea typeface="Comic Sans MS" pitchFamily="66" charset="0"/>
                <a:cs typeface="Comic Sans MS" pitchFamily="66" charset="0"/>
              </a:rPr>
              <a:t>Montes-Hugo et al. 2009</a:t>
            </a:r>
            <a:endParaRPr lang="en-US" sz="1500">
              <a:latin typeface="Calibri" pitchFamily="34" charset="0"/>
            </a:endParaRPr>
          </a:p>
        </p:txBody>
      </p:sp>
      <p:pic>
        <p:nvPicPr>
          <p:cNvPr id="27652" name="Picture 7"/>
          <p:cNvPicPr>
            <a:picLocks noChangeAspect="1"/>
          </p:cNvPicPr>
          <p:nvPr/>
        </p:nvPicPr>
        <p:blipFill>
          <a:blip r:embed="rId3"/>
          <a:srcRect/>
          <a:stretch>
            <a:fillRect/>
          </a:stretch>
        </p:blipFill>
        <p:spPr bwMode="auto">
          <a:xfrm>
            <a:off x="5630863" y="1674813"/>
            <a:ext cx="3008312" cy="3802062"/>
          </a:xfrm>
          <a:prstGeom prst="rect">
            <a:avLst/>
          </a:prstGeom>
          <a:noFill/>
          <a:ln w="9525">
            <a:noFill/>
            <a:miter lim="800000"/>
            <a:headEnd/>
            <a:tailEnd/>
          </a:ln>
        </p:spPr>
      </p:pic>
      <p:sp>
        <p:nvSpPr>
          <p:cNvPr id="27653" name="Rectangle 8"/>
          <p:cNvSpPr>
            <a:spLocks noChangeArrowheads="1"/>
          </p:cNvSpPr>
          <p:nvPr/>
        </p:nvSpPr>
        <p:spPr bwMode="auto">
          <a:xfrm>
            <a:off x="6797675" y="5511800"/>
            <a:ext cx="1841500" cy="322263"/>
          </a:xfrm>
          <a:prstGeom prst="rect">
            <a:avLst/>
          </a:prstGeom>
          <a:noFill/>
          <a:ln w="9525">
            <a:noFill/>
            <a:miter lim="800000"/>
            <a:headEnd/>
            <a:tailEnd/>
          </a:ln>
        </p:spPr>
        <p:txBody>
          <a:bodyPr wrap="none">
            <a:spAutoFit/>
          </a:bodyPr>
          <a:lstStyle/>
          <a:p>
            <a:r>
              <a:rPr lang="en-US" sz="1500">
                <a:solidFill>
                  <a:srgbClr val="FFFF00"/>
                </a:solidFill>
                <a:latin typeface="Comic Sans MS" pitchFamily="66" charset="0"/>
                <a:ea typeface="Comic Sans MS" pitchFamily="66" charset="0"/>
                <a:cs typeface="Comic Sans MS" pitchFamily="66" charset="0"/>
              </a:rPr>
              <a:t>Vernet et al. 2008</a:t>
            </a:r>
            <a:endParaRPr lang="en-US" sz="1500">
              <a:latin typeface="Calibri" pitchFamily="34" charset="0"/>
            </a:endParaRPr>
          </a:p>
        </p:txBody>
      </p:sp>
      <p:sp>
        <p:nvSpPr>
          <p:cNvPr id="27654" name="TextBox 9"/>
          <p:cNvSpPr txBox="1">
            <a:spLocks noChangeArrowheads="1"/>
          </p:cNvSpPr>
          <p:nvPr/>
        </p:nvSpPr>
        <p:spPr bwMode="auto">
          <a:xfrm>
            <a:off x="1301750" y="1428750"/>
            <a:ext cx="2371725" cy="322263"/>
          </a:xfrm>
          <a:prstGeom prst="rect">
            <a:avLst/>
          </a:prstGeom>
          <a:noFill/>
          <a:ln w="9525">
            <a:noFill/>
            <a:miter lim="800000"/>
            <a:headEnd/>
            <a:tailEnd/>
          </a:ln>
        </p:spPr>
        <p:txBody>
          <a:bodyPr wrap="none">
            <a:spAutoFit/>
          </a:bodyPr>
          <a:lstStyle/>
          <a:p>
            <a:r>
              <a:rPr lang="en-US" sz="1500">
                <a:solidFill>
                  <a:srgbClr val="FFFF00"/>
                </a:solidFill>
                <a:latin typeface="Comic Sans MS" pitchFamily="66" charset="0"/>
                <a:ea typeface="Comic Sans MS" pitchFamily="66" charset="0"/>
                <a:cs typeface="Comic Sans MS" pitchFamily="66" charset="0"/>
              </a:rPr>
              <a:t>30-year seasonal change</a:t>
            </a:r>
          </a:p>
        </p:txBody>
      </p:sp>
      <p:sp>
        <p:nvSpPr>
          <p:cNvPr id="27655" name="TextBox 10"/>
          <p:cNvSpPr txBox="1">
            <a:spLocks noChangeArrowheads="1"/>
          </p:cNvSpPr>
          <p:nvPr/>
        </p:nvSpPr>
        <p:spPr bwMode="auto">
          <a:xfrm>
            <a:off x="5975350" y="1428750"/>
            <a:ext cx="2352675" cy="322263"/>
          </a:xfrm>
          <a:prstGeom prst="rect">
            <a:avLst/>
          </a:prstGeom>
          <a:noFill/>
          <a:ln w="9525">
            <a:noFill/>
            <a:miter lim="800000"/>
            <a:headEnd/>
            <a:tailEnd/>
          </a:ln>
        </p:spPr>
        <p:txBody>
          <a:bodyPr wrap="none">
            <a:spAutoFit/>
          </a:bodyPr>
          <a:lstStyle/>
          <a:p>
            <a:r>
              <a:rPr lang="en-US" sz="1500">
                <a:solidFill>
                  <a:srgbClr val="FFFF00"/>
                </a:solidFill>
                <a:latin typeface="Comic Sans MS" pitchFamily="66" charset="0"/>
                <a:ea typeface="Comic Sans MS" pitchFamily="66" charset="0"/>
                <a:cs typeface="Comic Sans MS" pitchFamily="66" charset="0"/>
              </a:rPr>
              <a:t>~20-year January trend</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
          <p:cNvPicPr>
            <a:picLocks noChangeAspect="1"/>
          </p:cNvPicPr>
          <p:nvPr/>
        </p:nvPicPr>
        <p:blipFill>
          <a:blip r:embed="rId2"/>
          <a:srcRect/>
          <a:stretch>
            <a:fillRect/>
          </a:stretch>
        </p:blipFill>
        <p:spPr bwMode="auto">
          <a:xfrm>
            <a:off x="0" y="1462088"/>
            <a:ext cx="9144000" cy="4062412"/>
          </a:xfrm>
          <a:prstGeom prst="rect">
            <a:avLst/>
          </a:prstGeom>
          <a:noFill/>
          <a:ln w="9525">
            <a:noFill/>
            <a:miter lim="800000"/>
            <a:headEnd/>
            <a:tailEnd/>
          </a:ln>
        </p:spPr>
      </p:pic>
      <p:sp>
        <p:nvSpPr>
          <p:cNvPr id="28674" name="TextBox 2"/>
          <p:cNvSpPr txBox="1">
            <a:spLocks noChangeArrowheads="1"/>
          </p:cNvSpPr>
          <p:nvPr/>
        </p:nvSpPr>
        <p:spPr bwMode="auto">
          <a:xfrm>
            <a:off x="615950" y="515938"/>
            <a:ext cx="8175625" cy="461962"/>
          </a:xfrm>
          <a:prstGeom prst="rect">
            <a:avLst/>
          </a:prstGeom>
          <a:noFill/>
          <a:ln w="9525">
            <a:noFill/>
            <a:miter lim="800000"/>
            <a:headEnd/>
            <a:tailEnd/>
          </a:ln>
        </p:spPr>
        <p:txBody>
          <a:bodyPr wrap="none">
            <a:spAutoFit/>
          </a:bodyPr>
          <a:lstStyle/>
          <a:p>
            <a:r>
              <a:rPr lang="en-US" sz="2400">
                <a:solidFill>
                  <a:srgbClr val="FFFF00"/>
                </a:solidFill>
                <a:latin typeface="Comic Sans MS" pitchFamily="66" charset="0"/>
                <a:ea typeface="Comic Sans MS" pitchFamily="66" charset="0"/>
                <a:cs typeface="Comic Sans MS" pitchFamily="66" charset="0"/>
              </a:rPr>
              <a:t>These changes have altered the base of the food chain</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697" name="Group 4"/>
          <p:cNvGrpSpPr>
            <a:grpSpLocks/>
          </p:cNvGrpSpPr>
          <p:nvPr/>
        </p:nvGrpSpPr>
        <p:grpSpPr bwMode="auto">
          <a:xfrm>
            <a:off x="1035050" y="0"/>
            <a:ext cx="7315200" cy="6858000"/>
            <a:chOff x="990600" y="0"/>
            <a:chExt cx="7315200" cy="6858000"/>
          </a:xfrm>
        </p:grpSpPr>
        <p:sp>
          <p:nvSpPr>
            <p:cNvPr id="29698" name="Rectangle 2"/>
            <p:cNvSpPr>
              <a:spLocks noChangeArrowheads="1"/>
            </p:cNvSpPr>
            <p:nvPr/>
          </p:nvSpPr>
          <p:spPr bwMode="auto">
            <a:xfrm>
              <a:off x="990600" y="0"/>
              <a:ext cx="7315200" cy="6858000"/>
            </a:xfrm>
            <a:prstGeom prst="rect">
              <a:avLst/>
            </a:prstGeom>
            <a:solidFill>
              <a:schemeClr val="tx1"/>
            </a:solidFill>
            <a:ln w="9525">
              <a:solidFill>
                <a:schemeClr val="tx1"/>
              </a:solidFill>
              <a:miter lim="800000"/>
              <a:headEnd/>
              <a:tailEnd/>
            </a:ln>
          </p:spPr>
          <p:txBody>
            <a:bodyPr wrap="none" anchor="ctr"/>
            <a:lstStyle/>
            <a:p>
              <a:endParaRPr lang="en-US">
                <a:latin typeface="Calibri" pitchFamily="34" charset="0"/>
              </a:endParaRPr>
            </a:p>
          </p:txBody>
        </p:sp>
        <p:grpSp>
          <p:nvGrpSpPr>
            <p:cNvPr id="29699" name="Group 6"/>
            <p:cNvGrpSpPr>
              <a:grpSpLocks/>
            </p:cNvGrpSpPr>
            <p:nvPr/>
          </p:nvGrpSpPr>
          <p:grpSpPr bwMode="auto">
            <a:xfrm>
              <a:off x="1079502" y="344488"/>
              <a:ext cx="7013574" cy="2344737"/>
              <a:chOff x="268" y="35"/>
              <a:chExt cx="3858" cy="2193"/>
            </a:xfrm>
          </p:grpSpPr>
          <p:grpSp>
            <p:nvGrpSpPr>
              <p:cNvPr id="29789" name="Group 4"/>
              <p:cNvGrpSpPr>
                <a:grpSpLocks/>
              </p:cNvGrpSpPr>
              <p:nvPr/>
            </p:nvGrpSpPr>
            <p:grpSpPr bwMode="auto">
              <a:xfrm>
                <a:off x="944" y="218"/>
                <a:ext cx="2764" cy="1456"/>
                <a:chOff x="944" y="218"/>
                <a:chExt cx="2764" cy="1456"/>
              </a:xfrm>
            </p:grpSpPr>
            <p:sp>
              <p:nvSpPr>
                <p:cNvPr id="29811" name="Freeform 5"/>
                <p:cNvSpPr>
                  <a:spLocks/>
                </p:cNvSpPr>
                <p:nvPr/>
              </p:nvSpPr>
              <p:spPr bwMode="auto">
                <a:xfrm>
                  <a:off x="944" y="218"/>
                  <a:ext cx="25" cy="1434"/>
                </a:xfrm>
                <a:custGeom>
                  <a:avLst/>
                  <a:gdLst>
                    <a:gd name="T0" fmla="*/ 24 w 25"/>
                    <a:gd name="T1" fmla="*/ 0 h 1434"/>
                    <a:gd name="T2" fmla="*/ 24 w 25"/>
                    <a:gd name="T3" fmla="*/ 1433 h 1434"/>
                    <a:gd name="T4" fmla="*/ 0 w 25"/>
                    <a:gd name="T5" fmla="*/ 1433 h 1434"/>
                    <a:gd name="T6" fmla="*/ 0 60000 65536"/>
                    <a:gd name="T7" fmla="*/ 0 60000 65536"/>
                    <a:gd name="T8" fmla="*/ 0 60000 65536"/>
                    <a:gd name="T9" fmla="*/ 0 w 25"/>
                    <a:gd name="T10" fmla="*/ 0 h 1434"/>
                    <a:gd name="T11" fmla="*/ 25 w 25"/>
                    <a:gd name="T12" fmla="*/ 1434 h 1434"/>
                  </a:gdLst>
                  <a:ahLst/>
                  <a:cxnLst>
                    <a:cxn ang="T6">
                      <a:pos x="T0" y="T1"/>
                    </a:cxn>
                    <a:cxn ang="T7">
                      <a:pos x="T2" y="T3"/>
                    </a:cxn>
                    <a:cxn ang="T8">
                      <a:pos x="T4" y="T5"/>
                    </a:cxn>
                  </a:cxnLst>
                  <a:rect l="T9" t="T10" r="T11" b="T12"/>
                  <a:pathLst>
                    <a:path w="25" h="1434">
                      <a:moveTo>
                        <a:pt x="24" y="0"/>
                      </a:moveTo>
                      <a:lnTo>
                        <a:pt x="24" y="1433"/>
                      </a:lnTo>
                      <a:lnTo>
                        <a:pt x="0" y="1433"/>
                      </a:lnTo>
                    </a:path>
                  </a:pathLst>
                </a:custGeom>
                <a:noFill/>
                <a:ln w="12700" cap="rnd" cmpd="sng">
                  <a:solidFill>
                    <a:srgbClr val="DD0806"/>
                  </a:solidFill>
                  <a:prstDash val="solid"/>
                  <a:round/>
                  <a:headEnd type="none" w="med" len="med"/>
                  <a:tailEnd type="none" w="med" len="med"/>
                </a:ln>
              </p:spPr>
              <p:txBody>
                <a:bodyPr/>
                <a:lstStyle/>
                <a:p>
                  <a:endParaRPr lang="en-US"/>
                </a:p>
              </p:txBody>
            </p:sp>
            <p:sp>
              <p:nvSpPr>
                <p:cNvPr id="29812" name="Line 6"/>
                <p:cNvSpPr>
                  <a:spLocks noChangeShapeType="1"/>
                </p:cNvSpPr>
                <p:nvPr/>
              </p:nvSpPr>
              <p:spPr bwMode="auto">
                <a:xfrm>
                  <a:off x="948" y="1366"/>
                  <a:ext cx="16" cy="0"/>
                </a:xfrm>
                <a:prstGeom prst="line">
                  <a:avLst/>
                </a:prstGeom>
                <a:noFill/>
                <a:ln w="12700">
                  <a:solidFill>
                    <a:srgbClr val="DD0806"/>
                  </a:solidFill>
                  <a:round/>
                  <a:headEnd/>
                  <a:tailEnd/>
                </a:ln>
              </p:spPr>
              <p:txBody>
                <a:bodyPr wrap="none" anchor="ctr"/>
                <a:lstStyle/>
                <a:p>
                  <a:endParaRPr lang="en-US"/>
                </a:p>
              </p:txBody>
            </p:sp>
            <p:sp>
              <p:nvSpPr>
                <p:cNvPr id="29813" name="Line 7"/>
                <p:cNvSpPr>
                  <a:spLocks noChangeShapeType="1"/>
                </p:cNvSpPr>
                <p:nvPr/>
              </p:nvSpPr>
              <p:spPr bwMode="auto">
                <a:xfrm>
                  <a:off x="948" y="1078"/>
                  <a:ext cx="16" cy="0"/>
                </a:xfrm>
                <a:prstGeom prst="line">
                  <a:avLst/>
                </a:prstGeom>
                <a:noFill/>
                <a:ln w="12700">
                  <a:solidFill>
                    <a:srgbClr val="DD0806"/>
                  </a:solidFill>
                  <a:round/>
                  <a:headEnd/>
                  <a:tailEnd/>
                </a:ln>
              </p:spPr>
              <p:txBody>
                <a:bodyPr wrap="none" anchor="ctr"/>
                <a:lstStyle/>
                <a:p>
                  <a:endParaRPr lang="en-US"/>
                </a:p>
              </p:txBody>
            </p:sp>
            <p:sp>
              <p:nvSpPr>
                <p:cNvPr id="29814" name="Line 8"/>
                <p:cNvSpPr>
                  <a:spLocks noChangeShapeType="1"/>
                </p:cNvSpPr>
                <p:nvPr/>
              </p:nvSpPr>
              <p:spPr bwMode="auto">
                <a:xfrm>
                  <a:off x="948" y="796"/>
                  <a:ext cx="16" cy="0"/>
                </a:xfrm>
                <a:prstGeom prst="line">
                  <a:avLst/>
                </a:prstGeom>
                <a:noFill/>
                <a:ln w="12700">
                  <a:solidFill>
                    <a:srgbClr val="DD0806"/>
                  </a:solidFill>
                  <a:round/>
                  <a:headEnd/>
                  <a:tailEnd/>
                </a:ln>
              </p:spPr>
              <p:txBody>
                <a:bodyPr wrap="none" anchor="ctr"/>
                <a:lstStyle/>
                <a:p>
                  <a:endParaRPr lang="en-US"/>
                </a:p>
              </p:txBody>
            </p:sp>
            <p:sp>
              <p:nvSpPr>
                <p:cNvPr id="29815" name="Line 9"/>
                <p:cNvSpPr>
                  <a:spLocks noChangeShapeType="1"/>
                </p:cNvSpPr>
                <p:nvPr/>
              </p:nvSpPr>
              <p:spPr bwMode="auto">
                <a:xfrm>
                  <a:off x="948" y="508"/>
                  <a:ext cx="16" cy="0"/>
                </a:xfrm>
                <a:prstGeom prst="line">
                  <a:avLst/>
                </a:prstGeom>
                <a:noFill/>
                <a:ln w="12700">
                  <a:solidFill>
                    <a:srgbClr val="DD0806"/>
                  </a:solidFill>
                  <a:round/>
                  <a:headEnd/>
                  <a:tailEnd/>
                </a:ln>
              </p:spPr>
              <p:txBody>
                <a:bodyPr wrap="none" anchor="ctr"/>
                <a:lstStyle/>
                <a:p>
                  <a:endParaRPr lang="en-US"/>
                </a:p>
              </p:txBody>
            </p:sp>
            <p:sp>
              <p:nvSpPr>
                <p:cNvPr id="29816" name="Line 10"/>
                <p:cNvSpPr>
                  <a:spLocks noChangeShapeType="1"/>
                </p:cNvSpPr>
                <p:nvPr/>
              </p:nvSpPr>
              <p:spPr bwMode="auto">
                <a:xfrm>
                  <a:off x="948" y="220"/>
                  <a:ext cx="16" cy="0"/>
                </a:xfrm>
                <a:prstGeom prst="line">
                  <a:avLst/>
                </a:prstGeom>
                <a:noFill/>
                <a:ln w="12700">
                  <a:solidFill>
                    <a:srgbClr val="DD0806"/>
                  </a:solidFill>
                  <a:round/>
                  <a:headEnd/>
                  <a:tailEnd/>
                </a:ln>
              </p:spPr>
              <p:txBody>
                <a:bodyPr wrap="none" anchor="ctr"/>
                <a:lstStyle/>
                <a:p>
                  <a:endParaRPr lang="en-US"/>
                </a:p>
              </p:txBody>
            </p:sp>
            <p:sp>
              <p:nvSpPr>
                <p:cNvPr id="29817" name="Line 11"/>
                <p:cNvSpPr>
                  <a:spLocks noChangeShapeType="1"/>
                </p:cNvSpPr>
                <p:nvPr/>
              </p:nvSpPr>
              <p:spPr bwMode="auto">
                <a:xfrm>
                  <a:off x="972" y="1653"/>
                  <a:ext cx="2712" cy="0"/>
                </a:xfrm>
                <a:prstGeom prst="line">
                  <a:avLst/>
                </a:prstGeom>
                <a:noFill/>
                <a:ln w="12700">
                  <a:solidFill>
                    <a:srgbClr val="000000"/>
                  </a:solidFill>
                  <a:round/>
                  <a:headEnd/>
                  <a:tailEnd/>
                </a:ln>
              </p:spPr>
              <p:txBody>
                <a:bodyPr wrap="none" anchor="ctr"/>
                <a:lstStyle/>
                <a:p>
                  <a:endParaRPr lang="en-US"/>
                </a:p>
              </p:txBody>
            </p:sp>
            <p:sp>
              <p:nvSpPr>
                <p:cNvPr id="29818" name="Line 12"/>
                <p:cNvSpPr>
                  <a:spLocks noChangeShapeType="1"/>
                </p:cNvSpPr>
                <p:nvPr/>
              </p:nvSpPr>
              <p:spPr bwMode="auto">
                <a:xfrm flipV="1">
                  <a:off x="968" y="1649"/>
                  <a:ext cx="0" cy="25"/>
                </a:xfrm>
                <a:prstGeom prst="line">
                  <a:avLst/>
                </a:prstGeom>
                <a:noFill/>
                <a:ln w="12700">
                  <a:solidFill>
                    <a:srgbClr val="000000"/>
                  </a:solidFill>
                  <a:round/>
                  <a:headEnd/>
                  <a:tailEnd/>
                </a:ln>
              </p:spPr>
              <p:txBody>
                <a:bodyPr wrap="none" anchor="ctr"/>
                <a:lstStyle/>
                <a:p>
                  <a:endParaRPr lang="en-US"/>
                </a:p>
              </p:txBody>
            </p:sp>
            <p:sp>
              <p:nvSpPr>
                <p:cNvPr id="29819" name="Line 13"/>
                <p:cNvSpPr>
                  <a:spLocks noChangeShapeType="1"/>
                </p:cNvSpPr>
                <p:nvPr/>
              </p:nvSpPr>
              <p:spPr bwMode="auto">
                <a:xfrm flipV="1">
                  <a:off x="1312" y="1649"/>
                  <a:ext cx="0" cy="25"/>
                </a:xfrm>
                <a:prstGeom prst="line">
                  <a:avLst/>
                </a:prstGeom>
                <a:noFill/>
                <a:ln w="12700">
                  <a:solidFill>
                    <a:srgbClr val="000000"/>
                  </a:solidFill>
                  <a:round/>
                  <a:headEnd/>
                  <a:tailEnd/>
                </a:ln>
              </p:spPr>
              <p:txBody>
                <a:bodyPr wrap="none" anchor="ctr"/>
                <a:lstStyle/>
                <a:p>
                  <a:endParaRPr lang="en-US"/>
                </a:p>
              </p:txBody>
            </p:sp>
            <p:sp>
              <p:nvSpPr>
                <p:cNvPr id="29820" name="Line 14"/>
                <p:cNvSpPr>
                  <a:spLocks noChangeShapeType="1"/>
                </p:cNvSpPr>
                <p:nvPr/>
              </p:nvSpPr>
              <p:spPr bwMode="auto">
                <a:xfrm flipV="1">
                  <a:off x="1648" y="1649"/>
                  <a:ext cx="0" cy="25"/>
                </a:xfrm>
                <a:prstGeom prst="line">
                  <a:avLst/>
                </a:prstGeom>
                <a:noFill/>
                <a:ln w="12700">
                  <a:solidFill>
                    <a:srgbClr val="000000"/>
                  </a:solidFill>
                  <a:round/>
                  <a:headEnd/>
                  <a:tailEnd/>
                </a:ln>
              </p:spPr>
              <p:txBody>
                <a:bodyPr wrap="none" anchor="ctr"/>
                <a:lstStyle/>
                <a:p>
                  <a:endParaRPr lang="en-US"/>
                </a:p>
              </p:txBody>
            </p:sp>
            <p:sp>
              <p:nvSpPr>
                <p:cNvPr id="29821" name="Line 15"/>
                <p:cNvSpPr>
                  <a:spLocks noChangeShapeType="1"/>
                </p:cNvSpPr>
                <p:nvPr/>
              </p:nvSpPr>
              <p:spPr bwMode="auto">
                <a:xfrm flipV="1">
                  <a:off x="1992" y="1649"/>
                  <a:ext cx="0" cy="25"/>
                </a:xfrm>
                <a:prstGeom prst="line">
                  <a:avLst/>
                </a:prstGeom>
                <a:noFill/>
                <a:ln w="12700">
                  <a:solidFill>
                    <a:srgbClr val="000000"/>
                  </a:solidFill>
                  <a:round/>
                  <a:headEnd/>
                  <a:tailEnd/>
                </a:ln>
              </p:spPr>
              <p:txBody>
                <a:bodyPr wrap="none" anchor="ctr"/>
                <a:lstStyle/>
                <a:p>
                  <a:endParaRPr lang="en-US"/>
                </a:p>
              </p:txBody>
            </p:sp>
            <p:sp>
              <p:nvSpPr>
                <p:cNvPr id="29822" name="Line 16"/>
                <p:cNvSpPr>
                  <a:spLocks noChangeShapeType="1"/>
                </p:cNvSpPr>
                <p:nvPr/>
              </p:nvSpPr>
              <p:spPr bwMode="auto">
                <a:xfrm flipV="1">
                  <a:off x="2328" y="1649"/>
                  <a:ext cx="0" cy="25"/>
                </a:xfrm>
                <a:prstGeom prst="line">
                  <a:avLst/>
                </a:prstGeom>
                <a:noFill/>
                <a:ln w="12700">
                  <a:solidFill>
                    <a:srgbClr val="000000"/>
                  </a:solidFill>
                  <a:round/>
                  <a:headEnd/>
                  <a:tailEnd/>
                </a:ln>
              </p:spPr>
              <p:txBody>
                <a:bodyPr wrap="none" anchor="ctr"/>
                <a:lstStyle/>
                <a:p>
                  <a:endParaRPr lang="en-US"/>
                </a:p>
              </p:txBody>
            </p:sp>
            <p:sp>
              <p:nvSpPr>
                <p:cNvPr id="29823" name="Line 17"/>
                <p:cNvSpPr>
                  <a:spLocks noChangeShapeType="1"/>
                </p:cNvSpPr>
                <p:nvPr/>
              </p:nvSpPr>
              <p:spPr bwMode="auto">
                <a:xfrm flipV="1">
                  <a:off x="2672" y="1649"/>
                  <a:ext cx="0" cy="25"/>
                </a:xfrm>
                <a:prstGeom prst="line">
                  <a:avLst/>
                </a:prstGeom>
                <a:noFill/>
                <a:ln w="12700">
                  <a:solidFill>
                    <a:srgbClr val="000000"/>
                  </a:solidFill>
                  <a:round/>
                  <a:headEnd/>
                  <a:tailEnd/>
                </a:ln>
              </p:spPr>
              <p:txBody>
                <a:bodyPr wrap="none" anchor="ctr"/>
                <a:lstStyle/>
                <a:p>
                  <a:endParaRPr lang="en-US"/>
                </a:p>
              </p:txBody>
            </p:sp>
            <p:sp>
              <p:nvSpPr>
                <p:cNvPr id="29824" name="Line 18"/>
                <p:cNvSpPr>
                  <a:spLocks noChangeShapeType="1"/>
                </p:cNvSpPr>
                <p:nvPr/>
              </p:nvSpPr>
              <p:spPr bwMode="auto">
                <a:xfrm flipV="1">
                  <a:off x="3008" y="1649"/>
                  <a:ext cx="0" cy="25"/>
                </a:xfrm>
                <a:prstGeom prst="line">
                  <a:avLst/>
                </a:prstGeom>
                <a:noFill/>
                <a:ln w="12700">
                  <a:solidFill>
                    <a:srgbClr val="000000"/>
                  </a:solidFill>
                  <a:round/>
                  <a:headEnd/>
                  <a:tailEnd/>
                </a:ln>
              </p:spPr>
              <p:txBody>
                <a:bodyPr wrap="none" anchor="ctr"/>
                <a:lstStyle/>
                <a:p>
                  <a:endParaRPr lang="en-US"/>
                </a:p>
              </p:txBody>
            </p:sp>
            <p:sp>
              <p:nvSpPr>
                <p:cNvPr id="29825" name="Line 19"/>
                <p:cNvSpPr>
                  <a:spLocks noChangeShapeType="1"/>
                </p:cNvSpPr>
                <p:nvPr/>
              </p:nvSpPr>
              <p:spPr bwMode="auto">
                <a:xfrm flipV="1">
                  <a:off x="3352" y="1649"/>
                  <a:ext cx="0" cy="25"/>
                </a:xfrm>
                <a:prstGeom prst="line">
                  <a:avLst/>
                </a:prstGeom>
                <a:noFill/>
                <a:ln w="12700">
                  <a:solidFill>
                    <a:srgbClr val="000000"/>
                  </a:solidFill>
                  <a:round/>
                  <a:headEnd/>
                  <a:tailEnd/>
                </a:ln>
              </p:spPr>
              <p:txBody>
                <a:bodyPr wrap="none" anchor="ctr"/>
                <a:lstStyle/>
                <a:p>
                  <a:endParaRPr lang="en-US"/>
                </a:p>
              </p:txBody>
            </p:sp>
            <p:sp>
              <p:nvSpPr>
                <p:cNvPr id="29826" name="Line 20"/>
                <p:cNvSpPr>
                  <a:spLocks noChangeShapeType="1"/>
                </p:cNvSpPr>
                <p:nvPr/>
              </p:nvSpPr>
              <p:spPr bwMode="auto">
                <a:xfrm flipV="1">
                  <a:off x="3688" y="1649"/>
                  <a:ext cx="0" cy="25"/>
                </a:xfrm>
                <a:prstGeom prst="line">
                  <a:avLst/>
                </a:prstGeom>
                <a:noFill/>
                <a:ln w="12700">
                  <a:solidFill>
                    <a:srgbClr val="000000"/>
                  </a:solidFill>
                  <a:round/>
                  <a:headEnd/>
                  <a:tailEnd/>
                </a:ln>
              </p:spPr>
              <p:txBody>
                <a:bodyPr wrap="none" anchor="ctr"/>
                <a:lstStyle/>
                <a:p>
                  <a:endParaRPr lang="en-US"/>
                </a:p>
              </p:txBody>
            </p:sp>
            <p:sp>
              <p:nvSpPr>
                <p:cNvPr id="29827" name="Freeform 21"/>
                <p:cNvSpPr>
                  <a:spLocks/>
                </p:cNvSpPr>
                <p:nvPr/>
              </p:nvSpPr>
              <p:spPr bwMode="auto">
                <a:xfrm>
                  <a:off x="968" y="291"/>
                  <a:ext cx="2553" cy="1174"/>
                </a:xfrm>
                <a:custGeom>
                  <a:avLst/>
                  <a:gdLst>
                    <a:gd name="T0" fmla="*/ 0 w 2553"/>
                    <a:gd name="T1" fmla="*/ 412 h 1174"/>
                    <a:gd name="T2" fmla="*/ 168 w 2553"/>
                    <a:gd name="T3" fmla="*/ 124 h 1174"/>
                    <a:gd name="T4" fmla="*/ 512 w 2553"/>
                    <a:gd name="T5" fmla="*/ 615 h 1174"/>
                    <a:gd name="T6" fmla="*/ 680 w 2553"/>
                    <a:gd name="T7" fmla="*/ 654 h 1174"/>
                    <a:gd name="T8" fmla="*/ 1192 w 2553"/>
                    <a:gd name="T9" fmla="*/ 0 h 1174"/>
                    <a:gd name="T10" fmla="*/ 1360 w 2553"/>
                    <a:gd name="T11" fmla="*/ 694 h 1174"/>
                    <a:gd name="T12" fmla="*/ 1528 w 2553"/>
                    <a:gd name="T13" fmla="*/ 1173 h 1174"/>
                    <a:gd name="T14" fmla="*/ 1872 w 2553"/>
                    <a:gd name="T15" fmla="*/ 665 h 1174"/>
                    <a:gd name="T16" fmla="*/ 2040 w 2553"/>
                    <a:gd name="T17" fmla="*/ 993 h 1174"/>
                    <a:gd name="T18" fmla="*/ 2208 w 2553"/>
                    <a:gd name="T19" fmla="*/ 897 h 1174"/>
                    <a:gd name="T20" fmla="*/ 2384 w 2553"/>
                    <a:gd name="T21" fmla="*/ 502 h 1174"/>
                    <a:gd name="T22" fmla="*/ 2552 w 2553"/>
                    <a:gd name="T23" fmla="*/ 378 h 117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53"/>
                    <a:gd name="T37" fmla="*/ 0 h 1174"/>
                    <a:gd name="T38" fmla="*/ 2553 w 2553"/>
                    <a:gd name="T39" fmla="*/ 1174 h 117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53" h="1174">
                      <a:moveTo>
                        <a:pt x="0" y="412"/>
                      </a:moveTo>
                      <a:lnTo>
                        <a:pt x="168" y="124"/>
                      </a:lnTo>
                      <a:lnTo>
                        <a:pt x="512" y="615"/>
                      </a:lnTo>
                      <a:lnTo>
                        <a:pt x="680" y="654"/>
                      </a:lnTo>
                      <a:lnTo>
                        <a:pt x="1192" y="0"/>
                      </a:lnTo>
                      <a:lnTo>
                        <a:pt x="1360" y="694"/>
                      </a:lnTo>
                      <a:lnTo>
                        <a:pt x="1528" y="1173"/>
                      </a:lnTo>
                      <a:lnTo>
                        <a:pt x="1872" y="665"/>
                      </a:lnTo>
                      <a:lnTo>
                        <a:pt x="2040" y="993"/>
                      </a:lnTo>
                      <a:lnTo>
                        <a:pt x="2208" y="897"/>
                      </a:lnTo>
                      <a:lnTo>
                        <a:pt x="2384" y="502"/>
                      </a:lnTo>
                      <a:lnTo>
                        <a:pt x="2552" y="378"/>
                      </a:lnTo>
                    </a:path>
                  </a:pathLst>
                </a:custGeom>
                <a:noFill/>
                <a:ln w="12700" cap="rnd" cmpd="sng">
                  <a:solidFill>
                    <a:srgbClr val="DD0806"/>
                  </a:solidFill>
                  <a:prstDash val="solid"/>
                  <a:round/>
                  <a:headEnd type="none" w="med" len="med"/>
                  <a:tailEnd type="none" w="med" len="med"/>
                </a:ln>
              </p:spPr>
              <p:txBody>
                <a:bodyPr/>
                <a:lstStyle/>
                <a:p>
                  <a:endParaRPr lang="en-US"/>
                </a:p>
              </p:txBody>
            </p:sp>
            <p:sp>
              <p:nvSpPr>
                <p:cNvPr id="29828" name="Oval 22"/>
                <p:cNvSpPr>
                  <a:spLocks noChangeArrowheads="1"/>
                </p:cNvSpPr>
                <p:nvPr/>
              </p:nvSpPr>
              <p:spPr bwMode="auto">
                <a:xfrm>
                  <a:off x="948" y="690"/>
                  <a:ext cx="32" cy="20"/>
                </a:xfrm>
                <a:prstGeom prst="ellipse">
                  <a:avLst/>
                </a:prstGeom>
                <a:solidFill>
                  <a:srgbClr val="DD0806"/>
                </a:solidFill>
                <a:ln w="12700">
                  <a:solidFill>
                    <a:srgbClr val="DD0806"/>
                  </a:solidFill>
                  <a:round/>
                  <a:headEnd/>
                  <a:tailEnd/>
                </a:ln>
              </p:spPr>
              <p:txBody>
                <a:bodyPr wrap="none" anchor="ctr"/>
                <a:lstStyle/>
                <a:p>
                  <a:endParaRPr lang="en-US">
                    <a:latin typeface="Calibri" pitchFamily="34" charset="0"/>
                  </a:endParaRPr>
                </a:p>
              </p:txBody>
            </p:sp>
            <p:sp>
              <p:nvSpPr>
                <p:cNvPr id="29829" name="Oval 23"/>
                <p:cNvSpPr>
                  <a:spLocks noChangeArrowheads="1"/>
                </p:cNvSpPr>
                <p:nvPr/>
              </p:nvSpPr>
              <p:spPr bwMode="auto">
                <a:xfrm>
                  <a:off x="1116" y="402"/>
                  <a:ext cx="32" cy="20"/>
                </a:xfrm>
                <a:prstGeom prst="ellipse">
                  <a:avLst/>
                </a:prstGeom>
                <a:solidFill>
                  <a:srgbClr val="DD0806"/>
                </a:solidFill>
                <a:ln w="12700">
                  <a:solidFill>
                    <a:srgbClr val="DD0806"/>
                  </a:solidFill>
                  <a:round/>
                  <a:headEnd/>
                  <a:tailEnd/>
                </a:ln>
              </p:spPr>
              <p:txBody>
                <a:bodyPr wrap="none" anchor="ctr"/>
                <a:lstStyle/>
                <a:p>
                  <a:endParaRPr lang="en-US">
                    <a:latin typeface="Calibri" pitchFamily="34" charset="0"/>
                  </a:endParaRPr>
                </a:p>
              </p:txBody>
            </p:sp>
            <p:sp>
              <p:nvSpPr>
                <p:cNvPr id="29830" name="Oval 24"/>
                <p:cNvSpPr>
                  <a:spLocks noChangeArrowheads="1"/>
                </p:cNvSpPr>
                <p:nvPr/>
              </p:nvSpPr>
              <p:spPr bwMode="auto">
                <a:xfrm>
                  <a:off x="1460" y="893"/>
                  <a:ext cx="32" cy="20"/>
                </a:xfrm>
                <a:prstGeom prst="ellipse">
                  <a:avLst/>
                </a:prstGeom>
                <a:solidFill>
                  <a:srgbClr val="DD0806"/>
                </a:solidFill>
                <a:ln w="12700">
                  <a:solidFill>
                    <a:srgbClr val="DD0806"/>
                  </a:solidFill>
                  <a:round/>
                  <a:headEnd/>
                  <a:tailEnd/>
                </a:ln>
              </p:spPr>
              <p:txBody>
                <a:bodyPr wrap="none" anchor="ctr"/>
                <a:lstStyle/>
                <a:p>
                  <a:endParaRPr lang="en-US">
                    <a:latin typeface="Calibri" pitchFamily="34" charset="0"/>
                  </a:endParaRPr>
                </a:p>
              </p:txBody>
            </p:sp>
            <p:sp>
              <p:nvSpPr>
                <p:cNvPr id="29831" name="Oval 25"/>
                <p:cNvSpPr>
                  <a:spLocks noChangeArrowheads="1"/>
                </p:cNvSpPr>
                <p:nvPr/>
              </p:nvSpPr>
              <p:spPr bwMode="auto">
                <a:xfrm>
                  <a:off x="1628" y="933"/>
                  <a:ext cx="32" cy="20"/>
                </a:xfrm>
                <a:prstGeom prst="ellipse">
                  <a:avLst/>
                </a:prstGeom>
                <a:solidFill>
                  <a:srgbClr val="DD0806"/>
                </a:solidFill>
                <a:ln w="12700">
                  <a:solidFill>
                    <a:srgbClr val="DD0806"/>
                  </a:solidFill>
                  <a:round/>
                  <a:headEnd/>
                  <a:tailEnd/>
                </a:ln>
              </p:spPr>
              <p:txBody>
                <a:bodyPr wrap="none" anchor="ctr"/>
                <a:lstStyle/>
                <a:p>
                  <a:endParaRPr lang="en-US">
                    <a:latin typeface="Calibri" pitchFamily="34" charset="0"/>
                  </a:endParaRPr>
                </a:p>
              </p:txBody>
            </p:sp>
            <p:sp>
              <p:nvSpPr>
                <p:cNvPr id="29832" name="Oval 26"/>
                <p:cNvSpPr>
                  <a:spLocks noChangeArrowheads="1"/>
                </p:cNvSpPr>
                <p:nvPr/>
              </p:nvSpPr>
              <p:spPr bwMode="auto">
                <a:xfrm>
                  <a:off x="2140" y="278"/>
                  <a:ext cx="32" cy="20"/>
                </a:xfrm>
                <a:prstGeom prst="ellipse">
                  <a:avLst/>
                </a:prstGeom>
                <a:solidFill>
                  <a:srgbClr val="DD0806"/>
                </a:solidFill>
                <a:ln w="12700">
                  <a:solidFill>
                    <a:srgbClr val="DD0806"/>
                  </a:solidFill>
                  <a:round/>
                  <a:headEnd/>
                  <a:tailEnd/>
                </a:ln>
              </p:spPr>
              <p:txBody>
                <a:bodyPr wrap="none" anchor="ctr"/>
                <a:lstStyle/>
                <a:p>
                  <a:endParaRPr lang="en-US">
                    <a:latin typeface="Calibri" pitchFamily="34" charset="0"/>
                  </a:endParaRPr>
                </a:p>
              </p:txBody>
            </p:sp>
            <p:sp>
              <p:nvSpPr>
                <p:cNvPr id="29833" name="Oval 27"/>
                <p:cNvSpPr>
                  <a:spLocks noChangeArrowheads="1"/>
                </p:cNvSpPr>
                <p:nvPr/>
              </p:nvSpPr>
              <p:spPr bwMode="auto">
                <a:xfrm>
                  <a:off x="2308" y="972"/>
                  <a:ext cx="32" cy="20"/>
                </a:xfrm>
                <a:prstGeom prst="ellipse">
                  <a:avLst/>
                </a:prstGeom>
                <a:solidFill>
                  <a:srgbClr val="DD0806"/>
                </a:solidFill>
                <a:ln w="12700">
                  <a:solidFill>
                    <a:srgbClr val="DD0806"/>
                  </a:solidFill>
                  <a:round/>
                  <a:headEnd/>
                  <a:tailEnd/>
                </a:ln>
              </p:spPr>
              <p:txBody>
                <a:bodyPr wrap="none" anchor="ctr"/>
                <a:lstStyle/>
                <a:p>
                  <a:endParaRPr lang="en-US">
                    <a:latin typeface="Calibri" pitchFamily="34" charset="0"/>
                  </a:endParaRPr>
                </a:p>
              </p:txBody>
            </p:sp>
            <p:sp>
              <p:nvSpPr>
                <p:cNvPr id="29834" name="Oval 28"/>
                <p:cNvSpPr>
                  <a:spLocks noChangeArrowheads="1"/>
                </p:cNvSpPr>
                <p:nvPr/>
              </p:nvSpPr>
              <p:spPr bwMode="auto">
                <a:xfrm>
                  <a:off x="2476" y="1451"/>
                  <a:ext cx="32" cy="20"/>
                </a:xfrm>
                <a:prstGeom prst="ellipse">
                  <a:avLst/>
                </a:prstGeom>
                <a:solidFill>
                  <a:srgbClr val="DD0806"/>
                </a:solidFill>
                <a:ln w="12700">
                  <a:solidFill>
                    <a:srgbClr val="DD0806"/>
                  </a:solidFill>
                  <a:round/>
                  <a:headEnd/>
                  <a:tailEnd/>
                </a:ln>
              </p:spPr>
              <p:txBody>
                <a:bodyPr wrap="none" anchor="ctr"/>
                <a:lstStyle/>
                <a:p>
                  <a:endParaRPr lang="en-US">
                    <a:latin typeface="Calibri" pitchFamily="34" charset="0"/>
                  </a:endParaRPr>
                </a:p>
              </p:txBody>
            </p:sp>
            <p:sp>
              <p:nvSpPr>
                <p:cNvPr id="29835" name="Oval 29"/>
                <p:cNvSpPr>
                  <a:spLocks noChangeArrowheads="1"/>
                </p:cNvSpPr>
                <p:nvPr/>
              </p:nvSpPr>
              <p:spPr bwMode="auto">
                <a:xfrm>
                  <a:off x="2820" y="944"/>
                  <a:ext cx="32" cy="20"/>
                </a:xfrm>
                <a:prstGeom prst="ellipse">
                  <a:avLst/>
                </a:prstGeom>
                <a:solidFill>
                  <a:srgbClr val="DD0806"/>
                </a:solidFill>
                <a:ln w="12700">
                  <a:solidFill>
                    <a:srgbClr val="DD0806"/>
                  </a:solidFill>
                  <a:round/>
                  <a:headEnd/>
                  <a:tailEnd/>
                </a:ln>
              </p:spPr>
              <p:txBody>
                <a:bodyPr wrap="none" anchor="ctr"/>
                <a:lstStyle/>
                <a:p>
                  <a:endParaRPr lang="en-US">
                    <a:latin typeface="Calibri" pitchFamily="34" charset="0"/>
                  </a:endParaRPr>
                </a:p>
              </p:txBody>
            </p:sp>
            <p:sp>
              <p:nvSpPr>
                <p:cNvPr id="29836" name="Oval 30"/>
                <p:cNvSpPr>
                  <a:spLocks noChangeArrowheads="1"/>
                </p:cNvSpPr>
                <p:nvPr/>
              </p:nvSpPr>
              <p:spPr bwMode="auto">
                <a:xfrm>
                  <a:off x="2988" y="1271"/>
                  <a:ext cx="32" cy="20"/>
                </a:xfrm>
                <a:prstGeom prst="ellipse">
                  <a:avLst/>
                </a:prstGeom>
                <a:solidFill>
                  <a:srgbClr val="DD0806"/>
                </a:solidFill>
                <a:ln w="12700">
                  <a:solidFill>
                    <a:srgbClr val="DD0806"/>
                  </a:solidFill>
                  <a:round/>
                  <a:headEnd/>
                  <a:tailEnd/>
                </a:ln>
              </p:spPr>
              <p:txBody>
                <a:bodyPr wrap="none" anchor="ctr"/>
                <a:lstStyle/>
                <a:p>
                  <a:endParaRPr lang="en-US">
                    <a:latin typeface="Calibri" pitchFamily="34" charset="0"/>
                  </a:endParaRPr>
                </a:p>
              </p:txBody>
            </p:sp>
            <p:sp>
              <p:nvSpPr>
                <p:cNvPr id="29837" name="Oval 31"/>
                <p:cNvSpPr>
                  <a:spLocks noChangeArrowheads="1"/>
                </p:cNvSpPr>
                <p:nvPr/>
              </p:nvSpPr>
              <p:spPr bwMode="auto">
                <a:xfrm>
                  <a:off x="3156" y="1175"/>
                  <a:ext cx="32" cy="20"/>
                </a:xfrm>
                <a:prstGeom prst="ellipse">
                  <a:avLst/>
                </a:prstGeom>
                <a:solidFill>
                  <a:srgbClr val="DD0806"/>
                </a:solidFill>
                <a:ln w="12700">
                  <a:solidFill>
                    <a:srgbClr val="DD0806"/>
                  </a:solidFill>
                  <a:round/>
                  <a:headEnd/>
                  <a:tailEnd/>
                </a:ln>
              </p:spPr>
              <p:txBody>
                <a:bodyPr wrap="none" anchor="ctr"/>
                <a:lstStyle/>
                <a:p>
                  <a:endParaRPr lang="en-US">
                    <a:latin typeface="Calibri" pitchFamily="34" charset="0"/>
                  </a:endParaRPr>
                </a:p>
              </p:txBody>
            </p:sp>
            <p:sp>
              <p:nvSpPr>
                <p:cNvPr id="29838" name="Oval 32"/>
                <p:cNvSpPr>
                  <a:spLocks noChangeArrowheads="1"/>
                </p:cNvSpPr>
                <p:nvPr/>
              </p:nvSpPr>
              <p:spPr bwMode="auto">
                <a:xfrm>
                  <a:off x="3332" y="780"/>
                  <a:ext cx="32" cy="21"/>
                </a:xfrm>
                <a:prstGeom prst="ellipse">
                  <a:avLst/>
                </a:prstGeom>
                <a:solidFill>
                  <a:srgbClr val="DD0806"/>
                </a:solidFill>
                <a:ln w="12700">
                  <a:solidFill>
                    <a:srgbClr val="DD0806"/>
                  </a:solidFill>
                  <a:round/>
                  <a:headEnd/>
                  <a:tailEnd/>
                </a:ln>
              </p:spPr>
              <p:txBody>
                <a:bodyPr wrap="none" anchor="ctr"/>
                <a:lstStyle/>
                <a:p>
                  <a:endParaRPr lang="en-US">
                    <a:latin typeface="Calibri" pitchFamily="34" charset="0"/>
                  </a:endParaRPr>
                </a:p>
              </p:txBody>
            </p:sp>
            <p:sp>
              <p:nvSpPr>
                <p:cNvPr id="29839" name="Oval 33"/>
                <p:cNvSpPr>
                  <a:spLocks noChangeArrowheads="1"/>
                </p:cNvSpPr>
                <p:nvPr/>
              </p:nvSpPr>
              <p:spPr bwMode="auto">
                <a:xfrm>
                  <a:off x="3500" y="656"/>
                  <a:ext cx="32" cy="21"/>
                </a:xfrm>
                <a:prstGeom prst="ellipse">
                  <a:avLst/>
                </a:prstGeom>
                <a:solidFill>
                  <a:srgbClr val="DD0806"/>
                </a:solidFill>
                <a:ln w="12700">
                  <a:solidFill>
                    <a:srgbClr val="DD0806"/>
                  </a:solidFill>
                  <a:round/>
                  <a:headEnd/>
                  <a:tailEnd/>
                </a:ln>
              </p:spPr>
              <p:txBody>
                <a:bodyPr wrap="none" anchor="ctr"/>
                <a:lstStyle/>
                <a:p>
                  <a:endParaRPr lang="en-US">
                    <a:latin typeface="Calibri" pitchFamily="34" charset="0"/>
                  </a:endParaRPr>
                </a:p>
              </p:txBody>
            </p:sp>
            <p:sp>
              <p:nvSpPr>
                <p:cNvPr id="29840" name="Line 34"/>
                <p:cNvSpPr>
                  <a:spLocks noChangeShapeType="1"/>
                </p:cNvSpPr>
                <p:nvPr/>
              </p:nvSpPr>
              <p:spPr bwMode="auto">
                <a:xfrm>
                  <a:off x="3692" y="222"/>
                  <a:ext cx="0" cy="1425"/>
                </a:xfrm>
                <a:prstGeom prst="line">
                  <a:avLst/>
                </a:prstGeom>
                <a:noFill/>
                <a:ln w="12700">
                  <a:solidFill>
                    <a:srgbClr val="0000D4"/>
                  </a:solidFill>
                  <a:round/>
                  <a:headEnd/>
                  <a:tailEnd/>
                </a:ln>
              </p:spPr>
              <p:txBody>
                <a:bodyPr wrap="none" anchor="ctr"/>
                <a:lstStyle/>
                <a:p>
                  <a:endParaRPr lang="en-US"/>
                </a:p>
              </p:txBody>
            </p:sp>
            <p:sp>
              <p:nvSpPr>
                <p:cNvPr id="29841" name="Line 35"/>
                <p:cNvSpPr>
                  <a:spLocks noChangeShapeType="1"/>
                </p:cNvSpPr>
                <p:nvPr/>
              </p:nvSpPr>
              <p:spPr bwMode="auto">
                <a:xfrm>
                  <a:off x="3668" y="1653"/>
                  <a:ext cx="40" cy="0"/>
                </a:xfrm>
                <a:prstGeom prst="line">
                  <a:avLst/>
                </a:prstGeom>
                <a:noFill/>
                <a:ln w="12700">
                  <a:solidFill>
                    <a:srgbClr val="0000D4"/>
                  </a:solidFill>
                  <a:round/>
                  <a:headEnd/>
                  <a:tailEnd/>
                </a:ln>
              </p:spPr>
              <p:txBody>
                <a:bodyPr wrap="none" anchor="ctr"/>
                <a:lstStyle/>
                <a:p>
                  <a:endParaRPr lang="en-US"/>
                </a:p>
              </p:txBody>
            </p:sp>
            <p:sp>
              <p:nvSpPr>
                <p:cNvPr id="29842" name="Line 36"/>
                <p:cNvSpPr>
                  <a:spLocks noChangeShapeType="1"/>
                </p:cNvSpPr>
                <p:nvPr/>
              </p:nvSpPr>
              <p:spPr bwMode="auto">
                <a:xfrm>
                  <a:off x="3668" y="1450"/>
                  <a:ext cx="40" cy="0"/>
                </a:xfrm>
                <a:prstGeom prst="line">
                  <a:avLst/>
                </a:prstGeom>
                <a:noFill/>
                <a:ln w="12700">
                  <a:solidFill>
                    <a:srgbClr val="0000D4"/>
                  </a:solidFill>
                  <a:round/>
                  <a:headEnd/>
                  <a:tailEnd/>
                </a:ln>
              </p:spPr>
              <p:txBody>
                <a:bodyPr wrap="none" anchor="ctr"/>
                <a:lstStyle/>
                <a:p>
                  <a:endParaRPr lang="en-US"/>
                </a:p>
              </p:txBody>
            </p:sp>
            <p:sp>
              <p:nvSpPr>
                <p:cNvPr id="29843" name="Line 37"/>
                <p:cNvSpPr>
                  <a:spLocks noChangeShapeType="1"/>
                </p:cNvSpPr>
                <p:nvPr/>
              </p:nvSpPr>
              <p:spPr bwMode="auto">
                <a:xfrm>
                  <a:off x="3668" y="1242"/>
                  <a:ext cx="40" cy="0"/>
                </a:xfrm>
                <a:prstGeom prst="line">
                  <a:avLst/>
                </a:prstGeom>
                <a:noFill/>
                <a:ln w="12700">
                  <a:solidFill>
                    <a:srgbClr val="0000D4"/>
                  </a:solidFill>
                  <a:round/>
                  <a:headEnd/>
                  <a:tailEnd/>
                </a:ln>
              </p:spPr>
              <p:txBody>
                <a:bodyPr wrap="none" anchor="ctr"/>
                <a:lstStyle/>
                <a:p>
                  <a:endParaRPr lang="en-US"/>
                </a:p>
              </p:txBody>
            </p:sp>
            <p:sp>
              <p:nvSpPr>
                <p:cNvPr id="29844" name="Line 38"/>
                <p:cNvSpPr>
                  <a:spLocks noChangeShapeType="1"/>
                </p:cNvSpPr>
                <p:nvPr/>
              </p:nvSpPr>
              <p:spPr bwMode="auto">
                <a:xfrm>
                  <a:off x="3668" y="1038"/>
                  <a:ext cx="40" cy="0"/>
                </a:xfrm>
                <a:prstGeom prst="line">
                  <a:avLst/>
                </a:prstGeom>
                <a:noFill/>
                <a:ln w="12700">
                  <a:solidFill>
                    <a:srgbClr val="0000D4"/>
                  </a:solidFill>
                  <a:round/>
                  <a:headEnd/>
                  <a:tailEnd/>
                </a:ln>
              </p:spPr>
              <p:txBody>
                <a:bodyPr wrap="none" anchor="ctr"/>
                <a:lstStyle/>
                <a:p>
                  <a:endParaRPr lang="en-US"/>
                </a:p>
              </p:txBody>
            </p:sp>
            <p:sp>
              <p:nvSpPr>
                <p:cNvPr id="29845" name="Line 39"/>
                <p:cNvSpPr>
                  <a:spLocks noChangeShapeType="1"/>
                </p:cNvSpPr>
                <p:nvPr/>
              </p:nvSpPr>
              <p:spPr bwMode="auto">
                <a:xfrm>
                  <a:off x="3668" y="835"/>
                  <a:ext cx="40" cy="0"/>
                </a:xfrm>
                <a:prstGeom prst="line">
                  <a:avLst/>
                </a:prstGeom>
                <a:noFill/>
                <a:ln w="12700">
                  <a:solidFill>
                    <a:srgbClr val="0000D4"/>
                  </a:solidFill>
                  <a:round/>
                  <a:headEnd/>
                  <a:tailEnd/>
                </a:ln>
              </p:spPr>
              <p:txBody>
                <a:bodyPr wrap="none" anchor="ctr"/>
                <a:lstStyle/>
                <a:p>
                  <a:endParaRPr lang="en-US"/>
                </a:p>
              </p:txBody>
            </p:sp>
            <p:sp>
              <p:nvSpPr>
                <p:cNvPr id="29846" name="Line 40"/>
                <p:cNvSpPr>
                  <a:spLocks noChangeShapeType="1"/>
                </p:cNvSpPr>
                <p:nvPr/>
              </p:nvSpPr>
              <p:spPr bwMode="auto">
                <a:xfrm>
                  <a:off x="3668" y="632"/>
                  <a:ext cx="40" cy="0"/>
                </a:xfrm>
                <a:prstGeom prst="line">
                  <a:avLst/>
                </a:prstGeom>
                <a:noFill/>
                <a:ln w="12700">
                  <a:solidFill>
                    <a:srgbClr val="0000D4"/>
                  </a:solidFill>
                  <a:round/>
                  <a:headEnd/>
                  <a:tailEnd/>
                </a:ln>
              </p:spPr>
              <p:txBody>
                <a:bodyPr wrap="none" anchor="ctr"/>
                <a:lstStyle/>
                <a:p>
                  <a:endParaRPr lang="en-US"/>
                </a:p>
              </p:txBody>
            </p:sp>
            <p:sp>
              <p:nvSpPr>
                <p:cNvPr id="29847" name="Line 41"/>
                <p:cNvSpPr>
                  <a:spLocks noChangeShapeType="1"/>
                </p:cNvSpPr>
                <p:nvPr/>
              </p:nvSpPr>
              <p:spPr bwMode="auto">
                <a:xfrm>
                  <a:off x="3668" y="424"/>
                  <a:ext cx="40" cy="0"/>
                </a:xfrm>
                <a:prstGeom prst="line">
                  <a:avLst/>
                </a:prstGeom>
                <a:noFill/>
                <a:ln w="12700">
                  <a:solidFill>
                    <a:srgbClr val="0000D4"/>
                  </a:solidFill>
                  <a:round/>
                  <a:headEnd/>
                  <a:tailEnd/>
                </a:ln>
              </p:spPr>
              <p:txBody>
                <a:bodyPr wrap="none" anchor="ctr"/>
                <a:lstStyle/>
                <a:p>
                  <a:endParaRPr lang="en-US"/>
                </a:p>
              </p:txBody>
            </p:sp>
            <p:sp>
              <p:nvSpPr>
                <p:cNvPr id="29848" name="Line 42"/>
                <p:cNvSpPr>
                  <a:spLocks noChangeShapeType="1"/>
                </p:cNvSpPr>
                <p:nvPr/>
              </p:nvSpPr>
              <p:spPr bwMode="auto">
                <a:xfrm>
                  <a:off x="3668" y="220"/>
                  <a:ext cx="40" cy="0"/>
                </a:xfrm>
                <a:prstGeom prst="line">
                  <a:avLst/>
                </a:prstGeom>
                <a:noFill/>
                <a:ln w="12700">
                  <a:solidFill>
                    <a:srgbClr val="0000D4"/>
                  </a:solidFill>
                  <a:round/>
                  <a:headEnd/>
                  <a:tailEnd/>
                </a:ln>
              </p:spPr>
              <p:txBody>
                <a:bodyPr wrap="none" anchor="ctr"/>
                <a:lstStyle/>
                <a:p>
                  <a:endParaRPr lang="en-US"/>
                </a:p>
              </p:txBody>
            </p:sp>
            <p:sp>
              <p:nvSpPr>
                <p:cNvPr id="29849" name="Freeform 43"/>
                <p:cNvSpPr>
                  <a:spLocks/>
                </p:cNvSpPr>
                <p:nvPr/>
              </p:nvSpPr>
              <p:spPr bwMode="auto">
                <a:xfrm>
                  <a:off x="968" y="336"/>
                  <a:ext cx="2553" cy="791"/>
                </a:xfrm>
                <a:custGeom>
                  <a:avLst/>
                  <a:gdLst>
                    <a:gd name="T0" fmla="*/ 0 w 2553"/>
                    <a:gd name="T1" fmla="*/ 0 h 791"/>
                    <a:gd name="T2" fmla="*/ 168 w 2553"/>
                    <a:gd name="T3" fmla="*/ 310 h 791"/>
                    <a:gd name="T4" fmla="*/ 512 w 2553"/>
                    <a:gd name="T5" fmla="*/ 514 h 791"/>
                    <a:gd name="T6" fmla="*/ 680 w 2553"/>
                    <a:gd name="T7" fmla="*/ 395 h 791"/>
                    <a:gd name="T8" fmla="*/ 1192 w 2553"/>
                    <a:gd name="T9" fmla="*/ 130 h 791"/>
                    <a:gd name="T10" fmla="*/ 1360 w 2553"/>
                    <a:gd name="T11" fmla="*/ 547 h 791"/>
                    <a:gd name="T12" fmla="*/ 1528 w 2553"/>
                    <a:gd name="T13" fmla="*/ 790 h 791"/>
                    <a:gd name="T14" fmla="*/ 1872 w 2553"/>
                    <a:gd name="T15" fmla="*/ 226 h 791"/>
                    <a:gd name="T16" fmla="*/ 2040 w 2553"/>
                    <a:gd name="T17" fmla="*/ 440 h 791"/>
                    <a:gd name="T18" fmla="*/ 2208 w 2553"/>
                    <a:gd name="T19" fmla="*/ 514 h 791"/>
                    <a:gd name="T20" fmla="*/ 2384 w 2553"/>
                    <a:gd name="T21" fmla="*/ 322 h 791"/>
                    <a:gd name="T22" fmla="*/ 2552 w 2553"/>
                    <a:gd name="T23" fmla="*/ 29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53"/>
                    <a:gd name="T37" fmla="*/ 0 h 791"/>
                    <a:gd name="T38" fmla="*/ 2553 w 2553"/>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53" h="791">
                      <a:moveTo>
                        <a:pt x="0" y="0"/>
                      </a:moveTo>
                      <a:lnTo>
                        <a:pt x="168" y="310"/>
                      </a:lnTo>
                      <a:lnTo>
                        <a:pt x="512" y="514"/>
                      </a:lnTo>
                      <a:lnTo>
                        <a:pt x="680" y="395"/>
                      </a:lnTo>
                      <a:lnTo>
                        <a:pt x="1192" y="130"/>
                      </a:lnTo>
                      <a:lnTo>
                        <a:pt x="1360" y="547"/>
                      </a:lnTo>
                      <a:lnTo>
                        <a:pt x="1528" y="790"/>
                      </a:lnTo>
                      <a:lnTo>
                        <a:pt x="1872" y="226"/>
                      </a:lnTo>
                      <a:lnTo>
                        <a:pt x="2040" y="440"/>
                      </a:lnTo>
                      <a:lnTo>
                        <a:pt x="2208" y="514"/>
                      </a:lnTo>
                      <a:lnTo>
                        <a:pt x="2384" y="322"/>
                      </a:lnTo>
                      <a:lnTo>
                        <a:pt x="2552" y="293"/>
                      </a:lnTo>
                    </a:path>
                  </a:pathLst>
                </a:custGeom>
                <a:noFill/>
                <a:ln w="12700" cap="rnd" cmpd="sng">
                  <a:solidFill>
                    <a:srgbClr val="0000D4"/>
                  </a:solidFill>
                  <a:prstDash val="solid"/>
                  <a:round/>
                  <a:headEnd type="none" w="med" len="med"/>
                  <a:tailEnd type="none" w="med" len="med"/>
                </a:ln>
              </p:spPr>
              <p:txBody>
                <a:bodyPr/>
                <a:lstStyle/>
                <a:p>
                  <a:endParaRPr lang="en-US"/>
                </a:p>
              </p:txBody>
            </p:sp>
            <p:sp>
              <p:nvSpPr>
                <p:cNvPr id="29850" name="Rectangle 44"/>
                <p:cNvSpPr>
                  <a:spLocks noChangeArrowheads="1"/>
                </p:cNvSpPr>
                <p:nvPr/>
              </p:nvSpPr>
              <p:spPr bwMode="auto">
                <a:xfrm>
                  <a:off x="948" y="323"/>
                  <a:ext cx="32" cy="20"/>
                </a:xfrm>
                <a:prstGeom prst="rect">
                  <a:avLst/>
                </a:prstGeom>
                <a:solidFill>
                  <a:srgbClr val="0000D4"/>
                </a:solidFill>
                <a:ln w="12700">
                  <a:solidFill>
                    <a:srgbClr val="0000D4"/>
                  </a:solidFill>
                  <a:miter lim="800000"/>
                  <a:headEnd/>
                  <a:tailEnd/>
                </a:ln>
              </p:spPr>
              <p:txBody>
                <a:bodyPr wrap="none" anchor="ctr"/>
                <a:lstStyle/>
                <a:p>
                  <a:endParaRPr lang="en-US">
                    <a:latin typeface="Calibri" pitchFamily="34" charset="0"/>
                  </a:endParaRPr>
                </a:p>
              </p:txBody>
            </p:sp>
            <p:sp>
              <p:nvSpPr>
                <p:cNvPr id="29851" name="Rectangle 45"/>
                <p:cNvSpPr>
                  <a:spLocks noChangeArrowheads="1"/>
                </p:cNvSpPr>
                <p:nvPr/>
              </p:nvSpPr>
              <p:spPr bwMode="auto">
                <a:xfrm>
                  <a:off x="1116" y="633"/>
                  <a:ext cx="32" cy="20"/>
                </a:xfrm>
                <a:prstGeom prst="rect">
                  <a:avLst/>
                </a:prstGeom>
                <a:solidFill>
                  <a:srgbClr val="0000D4"/>
                </a:solidFill>
                <a:ln w="12700">
                  <a:solidFill>
                    <a:srgbClr val="0000D4"/>
                  </a:solidFill>
                  <a:miter lim="800000"/>
                  <a:headEnd/>
                  <a:tailEnd/>
                </a:ln>
              </p:spPr>
              <p:txBody>
                <a:bodyPr wrap="none" anchor="ctr"/>
                <a:lstStyle/>
                <a:p>
                  <a:endParaRPr lang="en-US">
                    <a:latin typeface="Calibri" pitchFamily="34" charset="0"/>
                  </a:endParaRPr>
                </a:p>
              </p:txBody>
            </p:sp>
            <p:sp>
              <p:nvSpPr>
                <p:cNvPr id="29852" name="Rectangle 46"/>
                <p:cNvSpPr>
                  <a:spLocks noChangeArrowheads="1"/>
                </p:cNvSpPr>
                <p:nvPr/>
              </p:nvSpPr>
              <p:spPr bwMode="auto">
                <a:xfrm>
                  <a:off x="1460" y="837"/>
                  <a:ext cx="32" cy="19"/>
                </a:xfrm>
                <a:prstGeom prst="rect">
                  <a:avLst/>
                </a:prstGeom>
                <a:solidFill>
                  <a:srgbClr val="0000D4"/>
                </a:solidFill>
                <a:ln w="12700">
                  <a:solidFill>
                    <a:srgbClr val="0000D4"/>
                  </a:solidFill>
                  <a:miter lim="800000"/>
                  <a:headEnd/>
                  <a:tailEnd/>
                </a:ln>
              </p:spPr>
              <p:txBody>
                <a:bodyPr wrap="none" anchor="ctr"/>
                <a:lstStyle/>
                <a:p>
                  <a:endParaRPr lang="en-US">
                    <a:latin typeface="Calibri" pitchFamily="34" charset="0"/>
                  </a:endParaRPr>
                </a:p>
              </p:txBody>
            </p:sp>
            <p:sp>
              <p:nvSpPr>
                <p:cNvPr id="29853" name="Rectangle 47"/>
                <p:cNvSpPr>
                  <a:spLocks noChangeArrowheads="1"/>
                </p:cNvSpPr>
                <p:nvPr/>
              </p:nvSpPr>
              <p:spPr bwMode="auto">
                <a:xfrm>
                  <a:off x="1628" y="718"/>
                  <a:ext cx="32" cy="21"/>
                </a:xfrm>
                <a:prstGeom prst="rect">
                  <a:avLst/>
                </a:prstGeom>
                <a:solidFill>
                  <a:srgbClr val="0000D4"/>
                </a:solidFill>
                <a:ln w="12700">
                  <a:solidFill>
                    <a:srgbClr val="0000D4"/>
                  </a:solidFill>
                  <a:miter lim="800000"/>
                  <a:headEnd/>
                  <a:tailEnd/>
                </a:ln>
              </p:spPr>
              <p:txBody>
                <a:bodyPr wrap="none" anchor="ctr"/>
                <a:lstStyle/>
                <a:p>
                  <a:endParaRPr lang="en-US">
                    <a:latin typeface="Calibri" pitchFamily="34" charset="0"/>
                  </a:endParaRPr>
                </a:p>
              </p:txBody>
            </p:sp>
            <p:sp>
              <p:nvSpPr>
                <p:cNvPr id="29854" name="Rectangle 48"/>
                <p:cNvSpPr>
                  <a:spLocks noChangeArrowheads="1"/>
                </p:cNvSpPr>
                <p:nvPr/>
              </p:nvSpPr>
              <p:spPr bwMode="auto">
                <a:xfrm>
                  <a:off x="2140" y="453"/>
                  <a:ext cx="32" cy="21"/>
                </a:xfrm>
                <a:prstGeom prst="rect">
                  <a:avLst/>
                </a:prstGeom>
                <a:solidFill>
                  <a:srgbClr val="0000D4"/>
                </a:solidFill>
                <a:ln w="12700">
                  <a:solidFill>
                    <a:srgbClr val="0000D4"/>
                  </a:solidFill>
                  <a:miter lim="800000"/>
                  <a:headEnd/>
                  <a:tailEnd/>
                </a:ln>
              </p:spPr>
              <p:txBody>
                <a:bodyPr wrap="none" anchor="ctr"/>
                <a:lstStyle/>
                <a:p>
                  <a:endParaRPr lang="en-US">
                    <a:latin typeface="Calibri" pitchFamily="34" charset="0"/>
                  </a:endParaRPr>
                </a:p>
              </p:txBody>
            </p:sp>
            <p:sp>
              <p:nvSpPr>
                <p:cNvPr id="29855" name="Rectangle 49"/>
                <p:cNvSpPr>
                  <a:spLocks noChangeArrowheads="1"/>
                </p:cNvSpPr>
                <p:nvPr/>
              </p:nvSpPr>
              <p:spPr bwMode="auto">
                <a:xfrm>
                  <a:off x="2308" y="871"/>
                  <a:ext cx="32" cy="20"/>
                </a:xfrm>
                <a:prstGeom prst="rect">
                  <a:avLst/>
                </a:prstGeom>
                <a:solidFill>
                  <a:srgbClr val="0000D4"/>
                </a:solidFill>
                <a:ln w="12700">
                  <a:solidFill>
                    <a:srgbClr val="0000D4"/>
                  </a:solidFill>
                  <a:miter lim="800000"/>
                  <a:headEnd/>
                  <a:tailEnd/>
                </a:ln>
              </p:spPr>
              <p:txBody>
                <a:bodyPr wrap="none" anchor="ctr"/>
                <a:lstStyle/>
                <a:p>
                  <a:endParaRPr lang="en-US">
                    <a:latin typeface="Calibri" pitchFamily="34" charset="0"/>
                  </a:endParaRPr>
                </a:p>
              </p:txBody>
            </p:sp>
            <p:sp>
              <p:nvSpPr>
                <p:cNvPr id="29856" name="Rectangle 50"/>
                <p:cNvSpPr>
                  <a:spLocks noChangeArrowheads="1"/>
                </p:cNvSpPr>
                <p:nvPr/>
              </p:nvSpPr>
              <p:spPr bwMode="auto">
                <a:xfrm>
                  <a:off x="2476" y="1113"/>
                  <a:ext cx="32" cy="20"/>
                </a:xfrm>
                <a:prstGeom prst="rect">
                  <a:avLst/>
                </a:prstGeom>
                <a:solidFill>
                  <a:srgbClr val="0000D4"/>
                </a:solidFill>
                <a:ln w="12700">
                  <a:solidFill>
                    <a:srgbClr val="0000D4"/>
                  </a:solidFill>
                  <a:miter lim="800000"/>
                  <a:headEnd/>
                  <a:tailEnd/>
                </a:ln>
              </p:spPr>
              <p:txBody>
                <a:bodyPr wrap="none" anchor="ctr"/>
                <a:lstStyle/>
                <a:p>
                  <a:endParaRPr lang="en-US">
                    <a:latin typeface="Calibri" pitchFamily="34" charset="0"/>
                  </a:endParaRPr>
                </a:p>
              </p:txBody>
            </p:sp>
            <p:sp>
              <p:nvSpPr>
                <p:cNvPr id="29857" name="Rectangle 51"/>
                <p:cNvSpPr>
                  <a:spLocks noChangeArrowheads="1"/>
                </p:cNvSpPr>
                <p:nvPr/>
              </p:nvSpPr>
              <p:spPr bwMode="auto">
                <a:xfrm>
                  <a:off x="2820" y="549"/>
                  <a:ext cx="32" cy="20"/>
                </a:xfrm>
                <a:prstGeom prst="rect">
                  <a:avLst/>
                </a:prstGeom>
                <a:solidFill>
                  <a:srgbClr val="0000D4"/>
                </a:solidFill>
                <a:ln w="12700">
                  <a:solidFill>
                    <a:srgbClr val="0000D4"/>
                  </a:solidFill>
                  <a:miter lim="800000"/>
                  <a:headEnd/>
                  <a:tailEnd/>
                </a:ln>
              </p:spPr>
              <p:txBody>
                <a:bodyPr wrap="none" anchor="ctr"/>
                <a:lstStyle/>
                <a:p>
                  <a:endParaRPr lang="en-US">
                    <a:latin typeface="Calibri" pitchFamily="34" charset="0"/>
                  </a:endParaRPr>
                </a:p>
              </p:txBody>
            </p:sp>
            <p:sp>
              <p:nvSpPr>
                <p:cNvPr id="29858" name="Rectangle 52"/>
                <p:cNvSpPr>
                  <a:spLocks noChangeArrowheads="1"/>
                </p:cNvSpPr>
                <p:nvPr/>
              </p:nvSpPr>
              <p:spPr bwMode="auto">
                <a:xfrm>
                  <a:off x="2988" y="763"/>
                  <a:ext cx="32" cy="21"/>
                </a:xfrm>
                <a:prstGeom prst="rect">
                  <a:avLst/>
                </a:prstGeom>
                <a:solidFill>
                  <a:srgbClr val="0000D4"/>
                </a:solidFill>
                <a:ln w="12700">
                  <a:solidFill>
                    <a:srgbClr val="0000D4"/>
                  </a:solidFill>
                  <a:miter lim="800000"/>
                  <a:headEnd/>
                  <a:tailEnd/>
                </a:ln>
              </p:spPr>
              <p:txBody>
                <a:bodyPr wrap="none" anchor="ctr"/>
                <a:lstStyle/>
                <a:p>
                  <a:endParaRPr lang="en-US">
                    <a:latin typeface="Calibri" pitchFamily="34" charset="0"/>
                  </a:endParaRPr>
                </a:p>
              </p:txBody>
            </p:sp>
            <p:sp>
              <p:nvSpPr>
                <p:cNvPr id="29859" name="Rectangle 53"/>
                <p:cNvSpPr>
                  <a:spLocks noChangeArrowheads="1"/>
                </p:cNvSpPr>
                <p:nvPr/>
              </p:nvSpPr>
              <p:spPr bwMode="auto">
                <a:xfrm>
                  <a:off x="3156" y="837"/>
                  <a:ext cx="32" cy="19"/>
                </a:xfrm>
                <a:prstGeom prst="rect">
                  <a:avLst/>
                </a:prstGeom>
                <a:solidFill>
                  <a:srgbClr val="0000D4"/>
                </a:solidFill>
                <a:ln w="12700">
                  <a:solidFill>
                    <a:srgbClr val="0000D4"/>
                  </a:solidFill>
                  <a:miter lim="800000"/>
                  <a:headEnd/>
                  <a:tailEnd/>
                </a:ln>
              </p:spPr>
              <p:txBody>
                <a:bodyPr wrap="none" anchor="ctr"/>
                <a:lstStyle/>
                <a:p>
                  <a:endParaRPr lang="en-US">
                    <a:latin typeface="Calibri" pitchFamily="34" charset="0"/>
                  </a:endParaRPr>
                </a:p>
              </p:txBody>
            </p:sp>
            <p:sp>
              <p:nvSpPr>
                <p:cNvPr id="29860" name="Rectangle 54"/>
                <p:cNvSpPr>
                  <a:spLocks noChangeArrowheads="1"/>
                </p:cNvSpPr>
                <p:nvPr/>
              </p:nvSpPr>
              <p:spPr bwMode="auto">
                <a:xfrm>
                  <a:off x="3332" y="645"/>
                  <a:ext cx="32" cy="20"/>
                </a:xfrm>
                <a:prstGeom prst="rect">
                  <a:avLst/>
                </a:prstGeom>
                <a:solidFill>
                  <a:srgbClr val="0000D4"/>
                </a:solidFill>
                <a:ln w="12700">
                  <a:solidFill>
                    <a:srgbClr val="0000D4"/>
                  </a:solidFill>
                  <a:miter lim="800000"/>
                  <a:headEnd/>
                  <a:tailEnd/>
                </a:ln>
              </p:spPr>
              <p:txBody>
                <a:bodyPr wrap="none" anchor="ctr"/>
                <a:lstStyle/>
                <a:p>
                  <a:endParaRPr lang="en-US">
                    <a:latin typeface="Calibri" pitchFamily="34" charset="0"/>
                  </a:endParaRPr>
                </a:p>
              </p:txBody>
            </p:sp>
            <p:sp>
              <p:nvSpPr>
                <p:cNvPr id="29861" name="Rectangle 55"/>
                <p:cNvSpPr>
                  <a:spLocks noChangeArrowheads="1"/>
                </p:cNvSpPr>
                <p:nvPr/>
              </p:nvSpPr>
              <p:spPr bwMode="auto">
                <a:xfrm>
                  <a:off x="3500" y="616"/>
                  <a:ext cx="32" cy="21"/>
                </a:xfrm>
                <a:prstGeom prst="rect">
                  <a:avLst/>
                </a:prstGeom>
                <a:solidFill>
                  <a:srgbClr val="0000D4"/>
                </a:solidFill>
                <a:ln w="12700">
                  <a:solidFill>
                    <a:srgbClr val="0000D4"/>
                  </a:solidFill>
                  <a:miter lim="800000"/>
                  <a:headEnd/>
                  <a:tailEnd/>
                </a:ln>
              </p:spPr>
              <p:txBody>
                <a:bodyPr wrap="none" anchor="ctr"/>
                <a:lstStyle/>
                <a:p>
                  <a:endParaRPr lang="en-US">
                    <a:latin typeface="Calibri" pitchFamily="34" charset="0"/>
                  </a:endParaRPr>
                </a:p>
              </p:txBody>
            </p:sp>
          </p:grpSp>
          <p:sp>
            <p:nvSpPr>
              <p:cNvPr id="29790" name="Rectangle 56"/>
              <p:cNvSpPr>
                <a:spLocks noChangeArrowheads="1"/>
              </p:cNvSpPr>
              <p:nvPr/>
            </p:nvSpPr>
            <p:spPr bwMode="auto">
              <a:xfrm>
                <a:off x="575" y="1592"/>
                <a:ext cx="287" cy="211"/>
              </a:xfrm>
              <a:prstGeom prst="rect">
                <a:avLst/>
              </a:prstGeom>
              <a:noFill/>
              <a:ln w="12700">
                <a:noFill/>
                <a:miter lim="800000"/>
                <a:headEnd/>
                <a:tailEnd/>
              </a:ln>
            </p:spPr>
            <p:txBody>
              <a:bodyPr wrap="none" lIns="90488" tIns="44450" rIns="90488" bIns="44450">
                <a:spAutoFit/>
              </a:bodyPr>
              <a:lstStyle/>
              <a:p>
                <a:pPr eaLnBrk="0" hangingPunct="0"/>
                <a:r>
                  <a:rPr lang="en-US" sz="900" b="1">
                    <a:solidFill>
                      <a:schemeClr val="hlink"/>
                    </a:solidFill>
                    <a:latin typeface="Geneva"/>
                  </a:rPr>
                  <a:t>0.001</a:t>
                </a:r>
              </a:p>
            </p:txBody>
          </p:sp>
          <p:sp>
            <p:nvSpPr>
              <p:cNvPr id="29791" name="Rectangle 57"/>
              <p:cNvSpPr>
                <a:spLocks noChangeArrowheads="1"/>
              </p:cNvSpPr>
              <p:nvPr/>
            </p:nvSpPr>
            <p:spPr bwMode="auto">
              <a:xfrm>
                <a:off x="647" y="1304"/>
                <a:ext cx="244" cy="211"/>
              </a:xfrm>
              <a:prstGeom prst="rect">
                <a:avLst/>
              </a:prstGeom>
              <a:noFill/>
              <a:ln w="12700">
                <a:noFill/>
                <a:miter lim="800000"/>
                <a:headEnd/>
                <a:tailEnd/>
              </a:ln>
            </p:spPr>
            <p:txBody>
              <a:bodyPr wrap="none" lIns="90488" tIns="44450" rIns="90488" bIns="44450">
                <a:spAutoFit/>
              </a:bodyPr>
              <a:lstStyle/>
              <a:p>
                <a:pPr eaLnBrk="0" hangingPunct="0"/>
                <a:r>
                  <a:rPr lang="en-US" sz="900" b="1">
                    <a:solidFill>
                      <a:schemeClr val="hlink"/>
                    </a:solidFill>
                    <a:latin typeface="Geneva"/>
                  </a:rPr>
                  <a:t>0.01</a:t>
                </a:r>
              </a:p>
            </p:txBody>
          </p:sp>
          <p:sp>
            <p:nvSpPr>
              <p:cNvPr id="29792" name="Rectangle 58"/>
              <p:cNvSpPr>
                <a:spLocks noChangeArrowheads="1"/>
              </p:cNvSpPr>
              <p:nvPr/>
            </p:nvSpPr>
            <p:spPr bwMode="auto">
              <a:xfrm>
                <a:off x="687" y="1010"/>
                <a:ext cx="203" cy="211"/>
              </a:xfrm>
              <a:prstGeom prst="rect">
                <a:avLst/>
              </a:prstGeom>
              <a:noFill/>
              <a:ln w="12700">
                <a:noFill/>
                <a:miter lim="800000"/>
                <a:headEnd/>
                <a:tailEnd/>
              </a:ln>
            </p:spPr>
            <p:txBody>
              <a:bodyPr wrap="none" lIns="90488" tIns="44450" rIns="90488" bIns="44450">
                <a:spAutoFit/>
              </a:bodyPr>
              <a:lstStyle/>
              <a:p>
                <a:pPr eaLnBrk="0" hangingPunct="0"/>
                <a:r>
                  <a:rPr lang="en-US" sz="900" b="1">
                    <a:solidFill>
                      <a:schemeClr val="hlink"/>
                    </a:solidFill>
                    <a:latin typeface="Geneva"/>
                  </a:rPr>
                  <a:t>0.1</a:t>
                </a:r>
              </a:p>
            </p:txBody>
          </p:sp>
          <p:sp>
            <p:nvSpPr>
              <p:cNvPr id="29793" name="Rectangle 59"/>
              <p:cNvSpPr>
                <a:spLocks noChangeArrowheads="1"/>
              </p:cNvSpPr>
              <p:nvPr/>
            </p:nvSpPr>
            <p:spPr bwMode="auto">
              <a:xfrm>
                <a:off x="735" y="732"/>
                <a:ext cx="142" cy="211"/>
              </a:xfrm>
              <a:prstGeom prst="rect">
                <a:avLst/>
              </a:prstGeom>
              <a:noFill/>
              <a:ln w="12700">
                <a:noFill/>
                <a:miter lim="800000"/>
                <a:headEnd/>
                <a:tailEnd/>
              </a:ln>
            </p:spPr>
            <p:txBody>
              <a:bodyPr wrap="none" lIns="90488" tIns="44450" rIns="90488" bIns="44450">
                <a:spAutoFit/>
              </a:bodyPr>
              <a:lstStyle/>
              <a:p>
                <a:pPr eaLnBrk="0" hangingPunct="0"/>
                <a:r>
                  <a:rPr lang="en-US" sz="900" b="1">
                    <a:solidFill>
                      <a:schemeClr val="hlink"/>
                    </a:solidFill>
                    <a:latin typeface="Geneva"/>
                  </a:rPr>
                  <a:t>1</a:t>
                </a:r>
              </a:p>
            </p:txBody>
          </p:sp>
          <p:sp>
            <p:nvSpPr>
              <p:cNvPr id="29794" name="Rectangle 60"/>
              <p:cNvSpPr>
                <a:spLocks noChangeArrowheads="1"/>
              </p:cNvSpPr>
              <p:nvPr/>
            </p:nvSpPr>
            <p:spPr bwMode="auto">
              <a:xfrm>
                <a:off x="703" y="456"/>
                <a:ext cx="183" cy="211"/>
              </a:xfrm>
              <a:prstGeom prst="rect">
                <a:avLst/>
              </a:prstGeom>
              <a:noFill/>
              <a:ln w="12700">
                <a:noFill/>
                <a:miter lim="800000"/>
                <a:headEnd/>
                <a:tailEnd/>
              </a:ln>
            </p:spPr>
            <p:txBody>
              <a:bodyPr wrap="none" lIns="90488" tIns="44450" rIns="90488" bIns="44450">
                <a:spAutoFit/>
              </a:bodyPr>
              <a:lstStyle/>
              <a:p>
                <a:pPr eaLnBrk="0" hangingPunct="0"/>
                <a:r>
                  <a:rPr lang="en-US" sz="900" b="1">
                    <a:solidFill>
                      <a:schemeClr val="hlink"/>
                    </a:solidFill>
                    <a:latin typeface="Geneva"/>
                  </a:rPr>
                  <a:t>10</a:t>
                </a:r>
              </a:p>
            </p:txBody>
          </p:sp>
          <p:sp>
            <p:nvSpPr>
              <p:cNvPr id="29795" name="Rectangle 61"/>
              <p:cNvSpPr>
                <a:spLocks noChangeArrowheads="1"/>
              </p:cNvSpPr>
              <p:nvPr/>
            </p:nvSpPr>
            <p:spPr bwMode="auto">
              <a:xfrm>
                <a:off x="671" y="159"/>
                <a:ext cx="225" cy="211"/>
              </a:xfrm>
              <a:prstGeom prst="rect">
                <a:avLst/>
              </a:prstGeom>
              <a:noFill/>
              <a:ln w="12700">
                <a:noFill/>
                <a:miter lim="800000"/>
                <a:headEnd/>
                <a:tailEnd/>
              </a:ln>
            </p:spPr>
            <p:txBody>
              <a:bodyPr wrap="none" lIns="90488" tIns="44450" rIns="90488" bIns="44450">
                <a:spAutoFit/>
              </a:bodyPr>
              <a:lstStyle/>
              <a:p>
                <a:pPr eaLnBrk="0" hangingPunct="0"/>
                <a:r>
                  <a:rPr lang="en-US" sz="900" b="1">
                    <a:solidFill>
                      <a:schemeClr val="hlink"/>
                    </a:solidFill>
                    <a:latin typeface="Geneva"/>
                  </a:rPr>
                  <a:t>100</a:t>
                </a:r>
              </a:p>
            </p:txBody>
          </p:sp>
          <p:sp>
            <p:nvSpPr>
              <p:cNvPr id="29796" name="Rectangle 62"/>
              <p:cNvSpPr>
                <a:spLocks noChangeArrowheads="1"/>
              </p:cNvSpPr>
              <p:nvPr/>
            </p:nvSpPr>
            <p:spPr bwMode="auto">
              <a:xfrm>
                <a:off x="871" y="1714"/>
                <a:ext cx="184" cy="211"/>
              </a:xfrm>
              <a:prstGeom prst="rect">
                <a:avLst/>
              </a:prstGeom>
              <a:noFill/>
              <a:ln w="12700">
                <a:noFill/>
                <a:miter lim="800000"/>
                <a:headEnd/>
                <a:tailEnd/>
              </a:ln>
            </p:spPr>
            <p:txBody>
              <a:bodyPr wrap="none" lIns="90488" tIns="44450" rIns="90488" bIns="44450">
                <a:spAutoFit/>
              </a:bodyPr>
              <a:lstStyle/>
              <a:p>
                <a:pPr eaLnBrk="0" hangingPunct="0"/>
                <a:r>
                  <a:rPr lang="en-US" sz="900">
                    <a:solidFill>
                      <a:srgbClr val="000000"/>
                    </a:solidFill>
                    <a:latin typeface="Geneva"/>
                  </a:rPr>
                  <a:t>80</a:t>
                </a:r>
              </a:p>
            </p:txBody>
          </p:sp>
          <p:sp>
            <p:nvSpPr>
              <p:cNvPr id="29797" name="Rectangle 63"/>
              <p:cNvSpPr>
                <a:spLocks noChangeArrowheads="1"/>
              </p:cNvSpPr>
              <p:nvPr/>
            </p:nvSpPr>
            <p:spPr bwMode="auto">
              <a:xfrm>
                <a:off x="1215" y="1714"/>
                <a:ext cx="183" cy="211"/>
              </a:xfrm>
              <a:prstGeom prst="rect">
                <a:avLst/>
              </a:prstGeom>
              <a:noFill/>
              <a:ln w="12700">
                <a:noFill/>
                <a:miter lim="800000"/>
                <a:headEnd/>
                <a:tailEnd/>
              </a:ln>
            </p:spPr>
            <p:txBody>
              <a:bodyPr wrap="none" lIns="90488" tIns="44450" rIns="90488" bIns="44450">
                <a:spAutoFit/>
              </a:bodyPr>
              <a:lstStyle/>
              <a:p>
                <a:pPr eaLnBrk="0" hangingPunct="0"/>
                <a:r>
                  <a:rPr lang="en-US" sz="900">
                    <a:solidFill>
                      <a:srgbClr val="000000"/>
                    </a:solidFill>
                    <a:latin typeface="Geneva"/>
                  </a:rPr>
                  <a:t>82</a:t>
                </a:r>
              </a:p>
            </p:txBody>
          </p:sp>
          <p:sp>
            <p:nvSpPr>
              <p:cNvPr id="29798" name="Rectangle 64"/>
              <p:cNvSpPr>
                <a:spLocks noChangeArrowheads="1"/>
              </p:cNvSpPr>
              <p:nvPr/>
            </p:nvSpPr>
            <p:spPr bwMode="auto">
              <a:xfrm>
                <a:off x="1551" y="1714"/>
                <a:ext cx="183" cy="211"/>
              </a:xfrm>
              <a:prstGeom prst="rect">
                <a:avLst/>
              </a:prstGeom>
              <a:noFill/>
              <a:ln w="12700">
                <a:noFill/>
                <a:miter lim="800000"/>
                <a:headEnd/>
                <a:tailEnd/>
              </a:ln>
            </p:spPr>
            <p:txBody>
              <a:bodyPr wrap="none" lIns="90488" tIns="44450" rIns="90488" bIns="44450">
                <a:spAutoFit/>
              </a:bodyPr>
              <a:lstStyle/>
              <a:p>
                <a:pPr eaLnBrk="0" hangingPunct="0"/>
                <a:r>
                  <a:rPr lang="en-US" sz="900">
                    <a:solidFill>
                      <a:srgbClr val="000000"/>
                    </a:solidFill>
                    <a:latin typeface="Geneva"/>
                  </a:rPr>
                  <a:t>84</a:t>
                </a:r>
              </a:p>
            </p:txBody>
          </p:sp>
          <p:sp>
            <p:nvSpPr>
              <p:cNvPr id="29799" name="Rectangle 65"/>
              <p:cNvSpPr>
                <a:spLocks noChangeArrowheads="1"/>
              </p:cNvSpPr>
              <p:nvPr/>
            </p:nvSpPr>
            <p:spPr bwMode="auto">
              <a:xfrm>
                <a:off x="1895" y="1714"/>
                <a:ext cx="183" cy="211"/>
              </a:xfrm>
              <a:prstGeom prst="rect">
                <a:avLst/>
              </a:prstGeom>
              <a:noFill/>
              <a:ln w="12700">
                <a:noFill/>
                <a:miter lim="800000"/>
                <a:headEnd/>
                <a:tailEnd/>
              </a:ln>
            </p:spPr>
            <p:txBody>
              <a:bodyPr wrap="none" lIns="90488" tIns="44450" rIns="90488" bIns="44450">
                <a:spAutoFit/>
              </a:bodyPr>
              <a:lstStyle/>
              <a:p>
                <a:pPr eaLnBrk="0" hangingPunct="0"/>
                <a:r>
                  <a:rPr lang="en-US" sz="900">
                    <a:solidFill>
                      <a:srgbClr val="000000"/>
                    </a:solidFill>
                    <a:latin typeface="Geneva"/>
                  </a:rPr>
                  <a:t>86</a:t>
                </a:r>
              </a:p>
            </p:txBody>
          </p:sp>
          <p:sp>
            <p:nvSpPr>
              <p:cNvPr id="29800" name="Rectangle 66"/>
              <p:cNvSpPr>
                <a:spLocks noChangeArrowheads="1"/>
              </p:cNvSpPr>
              <p:nvPr/>
            </p:nvSpPr>
            <p:spPr bwMode="auto">
              <a:xfrm>
                <a:off x="2231" y="1714"/>
                <a:ext cx="183" cy="211"/>
              </a:xfrm>
              <a:prstGeom prst="rect">
                <a:avLst/>
              </a:prstGeom>
              <a:noFill/>
              <a:ln w="12700">
                <a:noFill/>
                <a:miter lim="800000"/>
                <a:headEnd/>
                <a:tailEnd/>
              </a:ln>
            </p:spPr>
            <p:txBody>
              <a:bodyPr wrap="none" lIns="90488" tIns="44450" rIns="90488" bIns="44450">
                <a:spAutoFit/>
              </a:bodyPr>
              <a:lstStyle/>
              <a:p>
                <a:pPr eaLnBrk="0" hangingPunct="0"/>
                <a:r>
                  <a:rPr lang="en-US" sz="900">
                    <a:solidFill>
                      <a:srgbClr val="000000"/>
                    </a:solidFill>
                    <a:latin typeface="Geneva"/>
                  </a:rPr>
                  <a:t>88</a:t>
                </a:r>
              </a:p>
            </p:txBody>
          </p:sp>
          <p:sp>
            <p:nvSpPr>
              <p:cNvPr id="29801" name="Rectangle 67"/>
              <p:cNvSpPr>
                <a:spLocks noChangeArrowheads="1"/>
              </p:cNvSpPr>
              <p:nvPr/>
            </p:nvSpPr>
            <p:spPr bwMode="auto">
              <a:xfrm>
                <a:off x="2575" y="1714"/>
                <a:ext cx="183" cy="211"/>
              </a:xfrm>
              <a:prstGeom prst="rect">
                <a:avLst/>
              </a:prstGeom>
              <a:noFill/>
              <a:ln w="12700">
                <a:noFill/>
                <a:miter lim="800000"/>
                <a:headEnd/>
                <a:tailEnd/>
              </a:ln>
            </p:spPr>
            <p:txBody>
              <a:bodyPr wrap="none" lIns="90488" tIns="44450" rIns="90488" bIns="44450">
                <a:spAutoFit/>
              </a:bodyPr>
              <a:lstStyle/>
              <a:p>
                <a:pPr eaLnBrk="0" hangingPunct="0"/>
                <a:r>
                  <a:rPr lang="en-US" sz="900">
                    <a:solidFill>
                      <a:srgbClr val="000000"/>
                    </a:solidFill>
                    <a:latin typeface="Geneva"/>
                  </a:rPr>
                  <a:t>90</a:t>
                </a:r>
              </a:p>
            </p:txBody>
          </p:sp>
          <p:sp>
            <p:nvSpPr>
              <p:cNvPr id="29802" name="Rectangle 68"/>
              <p:cNvSpPr>
                <a:spLocks noChangeArrowheads="1"/>
              </p:cNvSpPr>
              <p:nvPr/>
            </p:nvSpPr>
            <p:spPr bwMode="auto">
              <a:xfrm>
                <a:off x="2911" y="1714"/>
                <a:ext cx="184" cy="211"/>
              </a:xfrm>
              <a:prstGeom prst="rect">
                <a:avLst/>
              </a:prstGeom>
              <a:noFill/>
              <a:ln w="12700">
                <a:noFill/>
                <a:miter lim="800000"/>
                <a:headEnd/>
                <a:tailEnd/>
              </a:ln>
            </p:spPr>
            <p:txBody>
              <a:bodyPr wrap="none" lIns="90488" tIns="44450" rIns="90488" bIns="44450">
                <a:spAutoFit/>
              </a:bodyPr>
              <a:lstStyle/>
              <a:p>
                <a:pPr eaLnBrk="0" hangingPunct="0"/>
                <a:r>
                  <a:rPr lang="en-US" sz="900">
                    <a:solidFill>
                      <a:srgbClr val="000000"/>
                    </a:solidFill>
                    <a:latin typeface="Geneva"/>
                  </a:rPr>
                  <a:t>92</a:t>
                </a:r>
              </a:p>
            </p:txBody>
          </p:sp>
          <p:sp>
            <p:nvSpPr>
              <p:cNvPr id="29803" name="Rectangle 69"/>
              <p:cNvSpPr>
                <a:spLocks noChangeArrowheads="1"/>
              </p:cNvSpPr>
              <p:nvPr/>
            </p:nvSpPr>
            <p:spPr bwMode="auto">
              <a:xfrm>
                <a:off x="3255" y="1714"/>
                <a:ext cx="184" cy="211"/>
              </a:xfrm>
              <a:prstGeom prst="rect">
                <a:avLst/>
              </a:prstGeom>
              <a:noFill/>
              <a:ln w="12700">
                <a:noFill/>
                <a:miter lim="800000"/>
                <a:headEnd/>
                <a:tailEnd/>
              </a:ln>
            </p:spPr>
            <p:txBody>
              <a:bodyPr wrap="none" lIns="90488" tIns="44450" rIns="90488" bIns="44450">
                <a:spAutoFit/>
              </a:bodyPr>
              <a:lstStyle/>
              <a:p>
                <a:pPr eaLnBrk="0" hangingPunct="0"/>
                <a:r>
                  <a:rPr lang="en-US" sz="900">
                    <a:solidFill>
                      <a:srgbClr val="000000"/>
                    </a:solidFill>
                    <a:latin typeface="Geneva"/>
                  </a:rPr>
                  <a:t>94</a:t>
                </a:r>
              </a:p>
            </p:txBody>
          </p:sp>
          <p:sp>
            <p:nvSpPr>
              <p:cNvPr id="29804" name="Rectangle 70"/>
              <p:cNvSpPr>
                <a:spLocks noChangeArrowheads="1"/>
              </p:cNvSpPr>
              <p:nvPr/>
            </p:nvSpPr>
            <p:spPr bwMode="auto">
              <a:xfrm>
                <a:off x="3591" y="1714"/>
                <a:ext cx="183" cy="211"/>
              </a:xfrm>
              <a:prstGeom prst="rect">
                <a:avLst/>
              </a:prstGeom>
              <a:noFill/>
              <a:ln w="12700">
                <a:noFill/>
                <a:miter lim="800000"/>
                <a:headEnd/>
                <a:tailEnd/>
              </a:ln>
            </p:spPr>
            <p:txBody>
              <a:bodyPr wrap="none" lIns="90488" tIns="44450" rIns="90488" bIns="44450">
                <a:spAutoFit/>
              </a:bodyPr>
              <a:lstStyle/>
              <a:p>
                <a:pPr eaLnBrk="0" hangingPunct="0"/>
                <a:r>
                  <a:rPr lang="en-US" sz="900">
                    <a:solidFill>
                      <a:srgbClr val="000000"/>
                    </a:solidFill>
                    <a:latin typeface="Geneva"/>
                  </a:rPr>
                  <a:t>96</a:t>
                </a:r>
              </a:p>
            </p:txBody>
          </p:sp>
          <p:sp>
            <p:nvSpPr>
              <p:cNvPr id="29805" name="Rectangle 71"/>
              <p:cNvSpPr>
                <a:spLocks noChangeArrowheads="1"/>
              </p:cNvSpPr>
              <p:nvPr/>
            </p:nvSpPr>
            <p:spPr bwMode="auto">
              <a:xfrm rot="-5400000">
                <a:off x="-254" y="557"/>
                <a:ext cx="1293" cy="250"/>
              </a:xfrm>
              <a:prstGeom prst="rect">
                <a:avLst/>
              </a:prstGeom>
              <a:noFill/>
              <a:ln w="12700">
                <a:noFill/>
                <a:miter lim="800000"/>
                <a:headEnd/>
                <a:tailEnd/>
              </a:ln>
            </p:spPr>
            <p:txBody>
              <a:bodyPr wrap="none" lIns="90488" tIns="44450" rIns="90488" bIns="44450">
                <a:spAutoFit/>
              </a:bodyPr>
              <a:lstStyle/>
              <a:p>
                <a:pPr eaLnBrk="0" hangingPunct="0"/>
                <a:r>
                  <a:rPr lang="en-US" sz="2400">
                    <a:solidFill>
                      <a:srgbClr val="FFFF00"/>
                    </a:solidFill>
                    <a:latin typeface="Times New Roman" pitchFamily="18" charset="0"/>
                  </a:rPr>
                  <a:t>Krill:Salp</a:t>
                </a:r>
              </a:p>
            </p:txBody>
          </p:sp>
          <p:sp>
            <p:nvSpPr>
              <p:cNvPr id="29806" name="Rectangle 72"/>
              <p:cNvSpPr>
                <a:spLocks noChangeArrowheads="1"/>
              </p:cNvSpPr>
              <p:nvPr/>
            </p:nvSpPr>
            <p:spPr bwMode="auto">
              <a:xfrm>
                <a:off x="2023" y="1803"/>
                <a:ext cx="425" cy="425"/>
              </a:xfrm>
              <a:prstGeom prst="rect">
                <a:avLst/>
              </a:prstGeom>
              <a:noFill/>
              <a:ln w="12700">
                <a:noFill/>
                <a:miter lim="800000"/>
                <a:headEnd/>
                <a:tailEnd/>
              </a:ln>
            </p:spPr>
            <p:txBody>
              <a:bodyPr wrap="none" lIns="90488" tIns="44450" rIns="90488" bIns="44450">
                <a:spAutoFit/>
              </a:bodyPr>
              <a:lstStyle/>
              <a:p>
                <a:pPr eaLnBrk="0" hangingPunct="0"/>
                <a:r>
                  <a:rPr lang="en-US" sz="2400">
                    <a:solidFill>
                      <a:srgbClr val="FFFF00"/>
                    </a:solidFill>
                    <a:latin typeface="Times New Roman" pitchFamily="18" charset="0"/>
                  </a:rPr>
                  <a:t>Year</a:t>
                </a:r>
              </a:p>
            </p:txBody>
          </p:sp>
          <p:sp>
            <p:nvSpPr>
              <p:cNvPr id="29807" name="Rectangle 73"/>
              <p:cNvSpPr>
                <a:spLocks noChangeArrowheads="1"/>
              </p:cNvSpPr>
              <p:nvPr/>
            </p:nvSpPr>
            <p:spPr bwMode="auto">
              <a:xfrm rot="-5400000">
                <a:off x="3382" y="575"/>
                <a:ext cx="1238" cy="250"/>
              </a:xfrm>
              <a:prstGeom prst="rect">
                <a:avLst/>
              </a:prstGeom>
              <a:noFill/>
              <a:ln w="12700">
                <a:noFill/>
                <a:miter lim="800000"/>
                <a:headEnd/>
                <a:tailEnd/>
              </a:ln>
            </p:spPr>
            <p:txBody>
              <a:bodyPr wrap="none" lIns="90488" tIns="44450" rIns="90488" bIns="44450">
                <a:spAutoFit/>
              </a:bodyPr>
              <a:lstStyle/>
              <a:p>
                <a:pPr eaLnBrk="0" hangingPunct="0"/>
                <a:r>
                  <a:rPr lang="en-US" sz="2400">
                    <a:solidFill>
                      <a:srgbClr val="FFFF00"/>
                    </a:solidFill>
                    <a:latin typeface="Times New Roman" pitchFamily="18" charset="0"/>
                  </a:rPr>
                  <a:t>Ice Index</a:t>
                </a:r>
              </a:p>
            </p:txBody>
          </p:sp>
          <p:sp>
            <p:nvSpPr>
              <p:cNvPr id="29808" name="Rectangle 74"/>
              <p:cNvSpPr>
                <a:spLocks noChangeArrowheads="1"/>
              </p:cNvSpPr>
              <p:nvPr/>
            </p:nvSpPr>
            <p:spPr bwMode="auto">
              <a:xfrm>
                <a:off x="3727" y="370"/>
                <a:ext cx="141" cy="211"/>
              </a:xfrm>
              <a:prstGeom prst="rect">
                <a:avLst/>
              </a:prstGeom>
              <a:noFill/>
              <a:ln w="12700">
                <a:noFill/>
                <a:miter lim="800000"/>
                <a:headEnd/>
                <a:tailEnd/>
              </a:ln>
            </p:spPr>
            <p:txBody>
              <a:bodyPr wrap="none" lIns="90488" tIns="44450" rIns="90488" bIns="44450">
                <a:spAutoFit/>
              </a:bodyPr>
              <a:lstStyle/>
              <a:p>
                <a:pPr eaLnBrk="0" hangingPunct="0"/>
                <a:r>
                  <a:rPr lang="en-US" sz="900" b="1">
                    <a:solidFill>
                      <a:srgbClr val="114FFB"/>
                    </a:solidFill>
                    <a:latin typeface="Geneva"/>
                  </a:rPr>
                  <a:t>6</a:t>
                </a:r>
              </a:p>
            </p:txBody>
          </p:sp>
          <p:sp>
            <p:nvSpPr>
              <p:cNvPr id="29809" name="Rectangle 75"/>
              <p:cNvSpPr>
                <a:spLocks noChangeArrowheads="1"/>
              </p:cNvSpPr>
              <p:nvPr/>
            </p:nvSpPr>
            <p:spPr bwMode="auto">
              <a:xfrm>
                <a:off x="3727" y="789"/>
                <a:ext cx="141" cy="211"/>
              </a:xfrm>
              <a:prstGeom prst="rect">
                <a:avLst/>
              </a:prstGeom>
              <a:noFill/>
              <a:ln w="12700">
                <a:noFill/>
                <a:miter lim="800000"/>
                <a:headEnd/>
                <a:tailEnd/>
              </a:ln>
            </p:spPr>
            <p:txBody>
              <a:bodyPr wrap="none" lIns="90488" tIns="44450" rIns="90488" bIns="44450">
                <a:spAutoFit/>
              </a:bodyPr>
              <a:lstStyle/>
              <a:p>
                <a:pPr eaLnBrk="0" hangingPunct="0"/>
                <a:r>
                  <a:rPr lang="en-US" sz="900" b="1">
                    <a:solidFill>
                      <a:srgbClr val="114FFB"/>
                    </a:solidFill>
                    <a:latin typeface="Geneva"/>
                  </a:rPr>
                  <a:t>4</a:t>
                </a:r>
              </a:p>
            </p:txBody>
          </p:sp>
          <p:sp>
            <p:nvSpPr>
              <p:cNvPr id="29810" name="Rectangle 76"/>
              <p:cNvSpPr>
                <a:spLocks noChangeArrowheads="1"/>
              </p:cNvSpPr>
              <p:nvPr/>
            </p:nvSpPr>
            <p:spPr bwMode="auto">
              <a:xfrm>
                <a:off x="3735" y="1194"/>
                <a:ext cx="141" cy="211"/>
              </a:xfrm>
              <a:prstGeom prst="rect">
                <a:avLst/>
              </a:prstGeom>
              <a:noFill/>
              <a:ln w="12700">
                <a:noFill/>
                <a:miter lim="800000"/>
                <a:headEnd/>
                <a:tailEnd/>
              </a:ln>
            </p:spPr>
            <p:txBody>
              <a:bodyPr wrap="none" lIns="90488" tIns="44450" rIns="90488" bIns="44450">
                <a:spAutoFit/>
              </a:bodyPr>
              <a:lstStyle/>
              <a:p>
                <a:pPr eaLnBrk="0" hangingPunct="0"/>
                <a:r>
                  <a:rPr lang="en-US" sz="900" b="1">
                    <a:solidFill>
                      <a:srgbClr val="114FFB"/>
                    </a:solidFill>
                    <a:latin typeface="Geneva"/>
                  </a:rPr>
                  <a:t>2</a:t>
                </a:r>
              </a:p>
            </p:txBody>
          </p:sp>
        </p:grpSp>
        <p:sp>
          <p:nvSpPr>
            <p:cNvPr id="29700" name="Line 77"/>
            <p:cNvSpPr>
              <a:spLocks noChangeShapeType="1"/>
            </p:cNvSpPr>
            <p:nvPr/>
          </p:nvSpPr>
          <p:spPr bwMode="auto">
            <a:xfrm>
              <a:off x="2635250" y="4083050"/>
              <a:ext cx="73025" cy="0"/>
            </a:xfrm>
            <a:prstGeom prst="line">
              <a:avLst/>
            </a:prstGeom>
            <a:noFill/>
            <a:ln w="12700">
              <a:solidFill>
                <a:srgbClr val="000000"/>
              </a:solidFill>
              <a:round/>
              <a:headEnd/>
              <a:tailEnd/>
            </a:ln>
          </p:spPr>
          <p:txBody>
            <a:bodyPr wrap="none" anchor="ctr"/>
            <a:lstStyle/>
            <a:p>
              <a:endParaRPr lang="en-US"/>
            </a:p>
          </p:txBody>
        </p:sp>
        <p:sp>
          <p:nvSpPr>
            <p:cNvPr id="29701" name="Line 78"/>
            <p:cNvSpPr>
              <a:spLocks noChangeShapeType="1"/>
            </p:cNvSpPr>
            <p:nvPr/>
          </p:nvSpPr>
          <p:spPr bwMode="auto">
            <a:xfrm>
              <a:off x="2635250" y="3741738"/>
              <a:ext cx="73025" cy="0"/>
            </a:xfrm>
            <a:prstGeom prst="line">
              <a:avLst/>
            </a:prstGeom>
            <a:noFill/>
            <a:ln w="12700">
              <a:solidFill>
                <a:schemeClr val="hlink"/>
              </a:solidFill>
              <a:round/>
              <a:headEnd/>
              <a:tailEnd/>
            </a:ln>
          </p:spPr>
          <p:txBody>
            <a:bodyPr wrap="none" anchor="ctr"/>
            <a:lstStyle/>
            <a:p>
              <a:endParaRPr lang="en-US"/>
            </a:p>
          </p:txBody>
        </p:sp>
        <p:sp>
          <p:nvSpPr>
            <p:cNvPr id="29702" name="Line 79"/>
            <p:cNvSpPr>
              <a:spLocks noChangeShapeType="1"/>
            </p:cNvSpPr>
            <p:nvPr/>
          </p:nvSpPr>
          <p:spPr bwMode="auto">
            <a:xfrm>
              <a:off x="2635250" y="3400425"/>
              <a:ext cx="73025" cy="0"/>
            </a:xfrm>
            <a:prstGeom prst="line">
              <a:avLst/>
            </a:prstGeom>
            <a:noFill/>
            <a:ln w="12700">
              <a:solidFill>
                <a:schemeClr val="hlink"/>
              </a:solidFill>
              <a:round/>
              <a:headEnd/>
              <a:tailEnd/>
            </a:ln>
          </p:spPr>
          <p:txBody>
            <a:bodyPr wrap="none" anchor="ctr"/>
            <a:lstStyle/>
            <a:p>
              <a:endParaRPr lang="en-US"/>
            </a:p>
          </p:txBody>
        </p:sp>
        <p:sp>
          <p:nvSpPr>
            <p:cNvPr id="29703" name="Line 80"/>
            <p:cNvSpPr>
              <a:spLocks noChangeShapeType="1"/>
            </p:cNvSpPr>
            <p:nvPr/>
          </p:nvSpPr>
          <p:spPr bwMode="auto">
            <a:xfrm>
              <a:off x="2635250" y="3065463"/>
              <a:ext cx="73025" cy="0"/>
            </a:xfrm>
            <a:prstGeom prst="line">
              <a:avLst/>
            </a:prstGeom>
            <a:noFill/>
            <a:ln w="12700">
              <a:solidFill>
                <a:schemeClr val="hlink"/>
              </a:solidFill>
              <a:round/>
              <a:headEnd/>
              <a:tailEnd/>
            </a:ln>
          </p:spPr>
          <p:txBody>
            <a:bodyPr wrap="none" anchor="ctr"/>
            <a:lstStyle/>
            <a:p>
              <a:endParaRPr lang="en-US"/>
            </a:p>
          </p:txBody>
        </p:sp>
        <p:sp>
          <p:nvSpPr>
            <p:cNvPr id="29704" name="Line 81"/>
            <p:cNvSpPr>
              <a:spLocks noChangeShapeType="1"/>
            </p:cNvSpPr>
            <p:nvPr/>
          </p:nvSpPr>
          <p:spPr bwMode="auto">
            <a:xfrm>
              <a:off x="2635250" y="2722563"/>
              <a:ext cx="73025" cy="0"/>
            </a:xfrm>
            <a:prstGeom prst="line">
              <a:avLst/>
            </a:prstGeom>
            <a:noFill/>
            <a:ln w="12700">
              <a:solidFill>
                <a:schemeClr val="hlink"/>
              </a:solidFill>
              <a:round/>
              <a:headEnd/>
              <a:tailEnd/>
            </a:ln>
          </p:spPr>
          <p:txBody>
            <a:bodyPr wrap="none" anchor="ctr"/>
            <a:lstStyle/>
            <a:p>
              <a:endParaRPr lang="en-US"/>
            </a:p>
          </p:txBody>
        </p:sp>
        <p:sp>
          <p:nvSpPr>
            <p:cNvPr id="29705" name="Line 82"/>
            <p:cNvSpPr>
              <a:spLocks noChangeShapeType="1"/>
            </p:cNvSpPr>
            <p:nvPr/>
          </p:nvSpPr>
          <p:spPr bwMode="auto">
            <a:xfrm>
              <a:off x="2635250" y="2381250"/>
              <a:ext cx="73025" cy="0"/>
            </a:xfrm>
            <a:prstGeom prst="line">
              <a:avLst/>
            </a:prstGeom>
            <a:noFill/>
            <a:ln w="12700">
              <a:solidFill>
                <a:schemeClr val="hlink"/>
              </a:solidFill>
              <a:round/>
              <a:headEnd/>
              <a:tailEnd/>
            </a:ln>
          </p:spPr>
          <p:txBody>
            <a:bodyPr wrap="none" anchor="ctr"/>
            <a:lstStyle/>
            <a:p>
              <a:endParaRPr lang="en-US"/>
            </a:p>
          </p:txBody>
        </p:sp>
        <p:sp>
          <p:nvSpPr>
            <p:cNvPr id="29706" name="Line 83"/>
            <p:cNvSpPr>
              <a:spLocks noChangeShapeType="1"/>
            </p:cNvSpPr>
            <p:nvPr/>
          </p:nvSpPr>
          <p:spPr bwMode="auto">
            <a:xfrm>
              <a:off x="2679700" y="4083050"/>
              <a:ext cx="4521200" cy="0"/>
            </a:xfrm>
            <a:prstGeom prst="line">
              <a:avLst/>
            </a:prstGeom>
            <a:noFill/>
            <a:ln w="12700">
              <a:solidFill>
                <a:srgbClr val="114FFB"/>
              </a:solidFill>
              <a:round/>
              <a:headEnd/>
              <a:tailEnd/>
            </a:ln>
          </p:spPr>
          <p:txBody>
            <a:bodyPr wrap="none" anchor="ctr"/>
            <a:lstStyle/>
            <a:p>
              <a:endParaRPr lang="en-US"/>
            </a:p>
          </p:txBody>
        </p:sp>
        <p:sp>
          <p:nvSpPr>
            <p:cNvPr id="29707" name="Line 84"/>
            <p:cNvSpPr>
              <a:spLocks noChangeShapeType="1"/>
            </p:cNvSpPr>
            <p:nvPr/>
          </p:nvSpPr>
          <p:spPr bwMode="auto">
            <a:xfrm flipV="1">
              <a:off x="3325813" y="4059238"/>
              <a:ext cx="0" cy="47625"/>
            </a:xfrm>
            <a:prstGeom prst="line">
              <a:avLst/>
            </a:prstGeom>
            <a:noFill/>
            <a:ln w="12700">
              <a:solidFill>
                <a:srgbClr val="114FFB"/>
              </a:solidFill>
              <a:round/>
              <a:headEnd/>
              <a:tailEnd/>
            </a:ln>
          </p:spPr>
          <p:txBody>
            <a:bodyPr wrap="none" anchor="ctr"/>
            <a:lstStyle/>
            <a:p>
              <a:endParaRPr lang="en-US"/>
            </a:p>
          </p:txBody>
        </p:sp>
        <p:sp>
          <p:nvSpPr>
            <p:cNvPr id="29708" name="Line 85"/>
            <p:cNvSpPr>
              <a:spLocks noChangeShapeType="1"/>
            </p:cNvSpPr>
            <p:nvPr/>
          </p:nvSpPr>
          <p:spPr bwMode="auto">
            <a:xfrm flipV="1">
              <a:off x="3965575" y="4059238"/>
              <a:ext cx="0" cy="47625"/>
            </a:xfrm>
            <a:prstGeom prst="line">
              <a:avLst/>
            </a:prstGeom>
            <a:noFill/>
            <a:ln w="12700">
              <a:solidFill>
                <a:srgbClr val="114FFB"/>
              </a:solidFill>
              <a:round/>
              <a:headEnd/>
              <a:tailEnd/>
            </a:ln>
          </p:spPr>
          <p:txBody>
            <a:bodyPr wrap="none" anchor="ctr"/>
            <a:lstStyle/>
            <a:p>
              <a:endParaRPr lang="en-US"/>
            </a:p>
          </p:txBody>
        </p:sp>
        <p:sp>
          <p:nvSpPr>
            <p:cNvPr id="29709" name="Line 86"/>
            <p:cNvSpPr>
              <a:spLocks noChangeShapeType="1"/>
            </p:cNvSpPr>
            <p:nvPr/>
          </p:nvSpPr>
          <p:spPr bwMode="auto">
            <a:xfrm flipV="1">
              <a:off x="4619625" y="4059238"/>
              <a:ext cx="0" cy="47625"/>
            </a:xfrm>
            <a:prstGeom prst="line">
              <a:avLst/>
            </a:prstGeom>
            <a:noFill/>
            <a:ln w="12700">
              <a:solidFill>
                <a:srgbClr val="114FFB"/>
              </a:solidFill>
              <a:round/>
              <a:headEnd/>
              <a:tailEnd/>
            </a:ln>
          </p:spPr>
          <p:txBody>
            <a:bodyPr wrap="none" anchor="ctr"/>
            <a:lstStyle/>
            <a:p>
              <a:endParaRPr lang="en-US"/>
            </a:p>
          </p:txBody>
        </p:sp>
        <p:sp>
          <p:nvSpPr>
            <p:cNvPr id="29710" name="Line 87"/>
            <p:cNvSpPr>
              <a:spLocks noChangeShapeType="1"/>
            </p:cNvSpPr>
            <p:nvPr/>
          </p:nvSpPr>
          <p:spPr bwMode="auto">
            <a:xfrm flipV="1">
              <a:off x="5259388" y="4059238"/>
              <a:ext cx="0" cy="47625"/>
            </a:xfrm>
            <a:prstGeom prst="line">
              <a:avLst/>
            </a:prstGeom>
            <a:noFill/>
            <a:ln w="12700">
              <a:solidFill>
                <a:srgbClr val="114FFB"/>
              </a:solidFill>
              <a:round/>
              <a:headEnd/>
              <a:tailEnd/>
            </a:ln>
          </p:spPr>
          <p:txBody>
            <a:bodyPr wrap="none" anchor="ctr"/>
            <a:lstStyle/>
            <a:p>
              <a:endParaRPr lang="en-US"/>
            </a:p>
          </p:txBody>
        </p:sp>
        <p:sp>
          <p:nvSpPr>
            <p:cNvPr id="29711" name="Line 88"/>
            <p:cNvSpPr>
              <a:spLocks noChangeShapeType="1"/>
            </p:cNvSpPr>
            <p:nvPr/>
          </p:nvSpPr>
          <p:spPr bwMode="auto">
            <a:xfrm flipV="1">
              <a:off x="5913438" y="4059238"/>
              <a:ext cx="0" cy="47625"/>
            </a:xfrm>
            <a:prstGeom prst="line">
              <a:avLst/>
            </a:prstGeom>
            <a:noFill/>
            <a:ln w="12700">
              <a:solidFill>
                <a:srgbClr val="114FFB"/>
              </a:solidFill>
              <a:round/>
              <a:headEnd/>
              <a:tailEnd/>
            </a:ln>
          </p:spPr>
          <p:txBody>
            <a:bodyPr wrap="none" anchor="ctr"/>
            <a:lstStyle/>
            <a:p>
              <a:endParaRPr lang="en-US"/>
            </a:p>
          </p:txBody>
        </p:sp>
        <p:sp>
          <p:nvSpPr>
            <p:cNvPr id="29712" name="Line 89"/>
            <p:cNvSpPr>
              <a:spLocks noChangeShapeType="1"/>
            </p:cNvSpPr>
            <p:nvPr/>
          </p:nvSpPr>
          <p:spPr bwMode="auto">
            <a:xfrm flipV="1">
              <a:off x="6553200" y="4059238"/>
              <a:ext cx="0" cy="47625"/>
            </a:xfrm>
            <a:prstGeom prst="line">
              <a:avLst/>
            </a:prstGeom>
            <a:noFill/>
            <a:ln w="12700">
              <a:solidFill>
                <a:srgbClr val="114FFB"/>
              </a:solidFill>
              <a:round/>
              <a:headEnd/>
              <a:tailEnd/>
            </a:ln>
          </p:spPr>
          <p:txBody>
            <a:bodyPr wrap="none" anchor="ctr"/>
            <a:lstStyle/>
            <a:p>
              <a:endParaRPr lang="en-US"/>
            </a:p>
          </p:txBody>
        </p:sp>
        <p:sp>
          <p:nvSpPr>
            <p:cNvPr id="29713" name="Line 90"/>
            <p:cNvSpPr>
              <a:spLocks noChangeShapeType="1"/>
            </p:cNvSpPr>
            <p:nvPr/>
          </p:nvSpPr>
          <p:spPr bwMode="auto">
            <a:xfrm flipV="1">
              <a:off x="7207250" y="4059238"/>
              <a:ext cx="0" cy="47625"/>
            </a:xfrm>
            <a:prstGeom prst="line">
              <a:avLst/>
            </a:prstGeom>
            <a:noFill/>
            <a:ln w="12700">
              <a:solidFill>
                <a:srgbClr val="114FFB"/>
              </a:solidFill>
              <a:round/>
              <a:headEnd/>
              <a:tailEnd/>
            </a:ln>
          </p:spPr>
          <p:txBody>
            <a:bodyPr wrap="none" anchor="ctr"/>
            <a:lstStyle/>
            <a:p>
              <a:endParaRPr lang="en-US"/>
            </a:p>
          </p:txBody>
        </p:sp>
        <p:sp>
          <p:nvSpPr>
            <p:cNvPr id="29714" name="Oval 91"/>
            <p:cNvSpPr>
              <a:spLocks noChangeArrowheads="1"/>
            </p:cNvSpPr>
            <p:nvPr/>
          </p:nvSpPr>
          <p:spPr bwMode="auto">
            <a:xfrm>
              <a:off x="6807200" y="2933700"/>
              <a:ext cx="58738" cy="23813"/>
            </a:xfrm>
            <a:prstGeom prst="ellipse">
              <a:avLst/>
            </a:prstGeom>
            <a:solidFill>
              <a:srgbClr val="DD0806"/>
            </a:solidFill>
            <a:ln w="12700">
              <a:solidFill>
                <a:srgbClr val="DD0806"/>
              </a:solidFill>
              <a:round/>
              <a:headEnd/>
              <a:tailEnd/>
            </a:ln>
          </p:spPr>
          <p:txBody>
            <a:bodyPr wrap="none" anchor="ctr"/>
            <a:lstStyle/>
            <a:p>
              <a:endParaRPr lang="en-US">
                <a:latin typeface="Calibri" pitchFamily="34" charset="0"/>
              </a:endParaRPr>
            </a:p>
          </p:txBody>
        </p:sp>
        <p:sp>
          <p:nvSpPr>
            <p:cNvPr id="29715" name="Oval 92"/>
            <p:cNvSpPr>
              <a:spLocks noChangeArrowheads="1"/>
            </p:cNvSpPr>
            <p:nvPr/>
          </p:nvSpPr>
          <p:spPr bwMode="auto">
            <a:xfrm>
              <a:off x="5803900" y="2598738"/>
              <a:ext cx="58738" cy="25400"/>
            </a:xfrm>
            <a:prstGeom prst="ellipse">
              <a:avLst/>
            </a:prstGeom>
            <a:solidFill>
              <a:srgbClr val="DD0806"/>
            </a:solidFill>
            <a:ln w="12700">
              <a:solidFill>
                <a:srgbClr val="DD0806"/>
              </a:solidFill>
              <a:round/>
              <a:headEnd/>
              <a:tailEnd/>
            </a:ln>
          </p:spPr>
          <p:txBody>
            <a:bodyPr wrap="none" anchor="ctr"/>
            <a:lstStyle/>
            <a:p>
              <a:endParaRPr lang="en-US">
                <a:latin typeface="Calibri" pitchFamily="34" charset="0"/>
              </a:endParaRPr>
            </a:p>
          </p:txBody>
        </p:sp>
        <p:sp>
          <p:nvSpPr>
            <p:cNvPr id="29716" name="Oval 93"/>
            <p:cNvSpPr>
              <a:spLocks noChangeArrowheads="1"/>
            </p:cNvSpPr>
            <p:nvPr/>
          </p:nvSpPr>
          <p:spPr bwMode="auto">
            <a:xfrm>
              <a:off x="5165725" y="3176588"/>
              <a:ext cx="57150" cy="25400"/>
            </a:xfrm>
            <a:prstGeom prst="ellipse">
              <a:avLst/>
            </a:prstGeom>
            <a:solidFill>
              <a:srgbClr val="DD0806"/>
            </a:solidFill>
            <a:ln w="12700">
              <a:solidFill>
                <a:srgbClr val="DD0806"/>
              </a:solidFill>
              <a:round/>
              <a:headEnd/>
              <a:tailEnd/>
            </a:ln>
          </p:spPr>
          <p:txBody>
            <a:bodyPr wrap="none" anchor="ctr"/>
            <a:lstStyle/>
            <a:p>
              <a:endParaRPr lang="en-US">
                <a:latin typeface="Calibri" pitchFamily="34" charset="0"/>
              </a:endParaRPr>
            </a:p>
          </p:txBody>
        </p:sp>
        <p:sp>
          <p:nvSpPr>
            <p:cNvPr id="29717" name="Oval 94"/>
            <p:cNvSpPr>
              <a:spLocks noChangeArrowheads="1"/>
            </p:cNvSpPr>
            <p:nvPr/>
          </p:nvSpPr>
          <p:spPr bwMode="auto">
            <a:xfrm>
              <a:off x="5543550" y="3222625"/>
              <a:ext cx="58738" cy="23813"/>
            </a:xfrm>
            <a:prstGeom prst="ellipse">
              <a:avLst/>
            </a:prstGeom>
            <a:solidFill>
              <a:srgbClr val="DD0806"/>
            </a:solidFill>
            <a:ln w="12700">
              <a:solidFill>
                <a:srgbClr val="DD0806"/>
              </a:solidFill>
              <a:round/>
              <a:headEnd/>
              <a:tailEnd/>
            </a:ln>
          </p:spPr>
          <p:txBody>
            <a:bodyPr wrap="none" anchor="ctr"/>
            <a:lstStyle/>
            <a:p>
              <a:endParaRPr lang="en-US">
                <a:latin typeface="Calibri" pitchFamily="34" charset="0"/>
              </a:endParaRPr>
            </a:p>
          </p:txBody>
        </p:sp>
        <p:sp>
          <p:nvSpPr>
            <p:cNvPr id="29718" name="Oval 95"/>
            <p:cNvSpPr>
              <a:spLocks noChangeArrowheads="1"/>
            </p:cNvSpPr>
            <p:nvPr/>
          </p:nvSpPr>
          <p:spPr bwMode="auto">
            <a:xfrm>
              <a:off x="6386513" y="2449513"/>
              <a:ext cx="57150" cy="22225"/>
            </a:xfrm>
            <a:prstGeom prst="ellipse">
              <a:avLst/>
            </a:prstGeom>
            <a:solidFill>
              <a:srgbClr val="DD0806"/>
            </a:solidFill>
            <a:ln w="12700">
              <a:solidFill>
                <a:srgbClr val="DD0806"/>
              </a:solidFill>
              <a:round/>
              <a:headEnd/>
              <a:tailEnd/>
            </a:ln>
          </p:spPr>
          <p:txBody>
            <a:bodyPr wrap="none" anchor="ctr"/>
            <a:lstStyle/>
            <a:p>
              <a:endParaRPr lang="en-US">
                <a:latin typeface="Calibri" pitchFamily="34" charset="0"/>
              </a:endParaRPr>
            </a:p>
          </p:txBody>
        </p:sp>
        <p:sp>
          <p:nvSpPr>
            <p:cNvPr id="29719" name="Oval 96"/>
            <p:cNvSpPr>
              <a:spLocks noChangeArrowheads="1"/>
            </p:cNvSpPr>
            <p:nvPr/>
          </p:nvSpPr>
          <p:spPr bwMode="auto">
            <a:xfrm>
              <a:off x="5078413" y="3275013"/>
              <a:ext cx="57150" cy="25400"/>
            </a:xfrm>
            <a:prstGeom prst="ellipse">
              <a:avLst/>
            </a:prstGeom>
            <a:solidFill>
              <a:srgbClr val="DD0806"/>
            </a:solidFill>
            <a:ln w="12700">
              <a:solidFill>
                <a:srgbClr val="DD0806"/>
              </a:solidFill>
              <a:round/>
              <a:headEnd/>
              <a:tailEnd/>
            </a:ln>
          </p:spPr>
          <p:txBody>
            <a:bodyPr wrap="none" anchor="ctr"/>
            <a:lstStyle/>
            <a:p>
              <a:endParaRPr lang="en-US">
                <a:latin typeface="Calibri" pitchFamily="34" charset="0"/>
              </a:endParaRPr>
            </a:p>
          </p:txBody>
        </p:sp>
        <p:sp>
          <p:nvSpPr>
            <p:cNvPr id="29720" name="Oval 97"/>
            <p:cNvSpPr>
              <a:spLocks noChangeArrowheads="1"/>
            </p:cNvSpPr>
            <p:nvPr/>
          </p:nvSpPr>
          <p:spPr bwMode="auto">
            <a:xfrm>
              <a:off x="4292600" y="3848100"/>
              <a:ext cx="57150" cy="23813"/>
            </a:xfrm>
            <a:prstGeom prst="ellipse">
              <a:avLst/>
            </a:prstGeom>
            <a:solidFill>
              <a:srgbClr val="DD0806"/>
            </a:solidFill>
            <a:ln w="12700">
              <a:solidFill>
                <a:srgbClr val="DD0806"/>
              </a:solidFill>
              <a:round/>
              <a:headEnd/>
              <a:tailEnd/>
            </a:ln>
          </p:spPr>
          <p:txBody>
            <a:bodyPr wrap="none" anchor="ctr"/>
            <a:lstStyle/>
            <a:p>
              <a:endParaRPr lang="en-US">
                <a:latin typeface="Calibri" pitchFamily="34" charset="0"/>
              </a:endParaRPr>
            </a:p>
          </p:txBody>
        </p:sp>
        <p:sp>
          <p:nvSpPr>
            <p:cNvPr id="29721" name="Oval 98"/>
            <p:cNvSpPr>
              <a:spLocks noChangeArrowheads="1"/>
            </p:cNvSpPr>
            <p:nvPr/>
          </p:nvSpPr>
          <p:spPr bwMode="auto">
            <a:xfrm>
              <a:off x="6094413" y="3236913"/>
              <a:ext cx="58737" cy="22225"/>
            </a:xfrm>
            <a:prstGeom prst="ellipse">
              <a:avLst/>
            </a:prstGeom>
            <a:solidFill>
              <a:srgbClr val="DD0806"/>
            </a:solidFill>
            <a:ln w="12700">
              <a:solidFill>
                <a:srgbClr val="DD0806"/>
              </a:solidFill>
              <a:round/>
              <a:headEnd/>
              <a:tailEnd/>
            </a:ln>
          </p:spPr>
          <p:txBody>
            <a:bodyPr wrap="none" anchor="ctr"/>
            <a:lstStyle/>
            <a:p>
              <a:endParaRPr lang="en-US">
                <a:latin typeface="Calibri" pitchFamily="34" charset="0"/>
              </a:endParaRPr>
            </a:p>
          </p:txBody>
        </p:sp>
        <p:sp>
          <p:nvSpPr>
            <p:cNvPr id="29722" name="Oval 99"/>
            <p:cNvSpPr>
              <a:spLocks noChangeArrowheads="1"/>
            </p:cNvSpPr>
            <p:nvPr/>
          </p:nvSpPr>
          <p:spPr bwMode="auto">
            <a:xfrm>
              <a:off x="5397500" y="3630613"/>
              <a:ext cx="58738" cy="25400"/>
            </a:xfrm>
            <a:prstGeom prst="ellipse">
              <a:avLst/>
            </a:prstGeom>
            <a:solidFill>
              <a:srgbClr val="DD0806"/>
            </a:solidFill>
            <a:ln w="12700">
              <a:solidFill>
                <a:srgbClr val="DD0806"/>
              </a:solidFill>
              <a:round/>
              <a:headEnd/>
              <a:tailEnd/>
            </a:ln>
          </p:spPr>
          <p:txBody>
            <a:bodyPr wrap="none" anchor="ctr"/>
            <a:lstStyle/>
            <a:p>
              <a:endParaRPr lang="en-US">
                <a:latin typeface="Calibri" pitchFamily="34" charset="0"/>
              </a:endParaRPr>
            </a:p>
          </p:txBody>
        </p:sp>
        <p:sp>
          <p:nvSpPr>
            <p:cNvPr id="29723" name="Oval 100"/>
            <p:cNvSpPr>
              <a:spLocks noChangeArrowheads="1"/>
            </p:cNvSpPr>
            <p:nvPr/>
          </p:nvSpPr>
          <p:spPr bwMode="auto">
            <a:xfrm>
              <a:off x="5165725" y="3519488"/>
              <a:ext cx="57150" cy="23812"/>
            </a:xfrm>
            <a:prstGeom prst="ellipse">
              <a:avLst/>
            </a:prstGeom>
            <a:solidFill>
              <a:srgbClr val="DD0806"/>
            </a:solidFill>
            <a:ln w="12700">
              <a:solidFill>
                <a:srgbClr val="DD0806"/>
              </a:solidFill>
              <a:round/>
              <a:headEnd/>
              <a:tailEnd/>
            </a:ln>
          </p:spPr>
          <p:txBody>
            <a:bodyPr wrap="none" anchor="ctr"/>
            <a:lstStyle/>
            <a:p>
              <a:endParaRPr lang="en-US">
                <a:latin typeface="Calibri" pitchFamily="34" charset="0"/>
              </a:endParaRPr>
            </a:p>
          </p:txBody>
        </p:sp>
        <p:sp>
          <p:nvSpPr>
            <p:cNvPr id="29724" name="Oval 101"/>
            <p:cNvSpPr>
              <a:spLocks noChangeArrowheads="1"/>
            </p:cNvSpPr>
            <p:nvPr/>
          </p:nvSpPr>
          <p:spPr bwMode="auto">
            <a:xfrm>
              <a:off x="5789613" y="3046413"/>
              <a:ext cx="58737" cy="23812"/>
            </a:xfrm>
            <a:prstGeom prst="ellipse">
              <a:avLst/>
            </a:prstGeom>
            <a:solidFill>
              <a:srgbClr val="DD0806"/>
            </a:solidFill>
            <a:ln w="12700">
              <a:solidFill>
                <a:srgbClr val="DD0806"/>
              </a:solidFill>
              <a:round/>
              <a:headEnd/>
              <a:tailEnd/>
            </a:ln>
          </p:spPr>
          <p:txBody>
            <a:bodyPr wrap="none" anchor="ctr"/>
            <a:lstStyle/>
            <a:p>
              <a:endParaRPr lang="en-US">
                <a:latin typeface="Calibri" pitchFamily="34" charset="0"/>
              </a:endParaRPr>
            </a:p>
          </p:txBody>
        </p:sp>
        <p:sp>
          <p:nvSpPr>
            <p:cNvPr id="29725" name="Oval 102"/>
            <p:cNvSpPr>
              <a:spLocks noChangeArrowheads="1"/>
            </p:cNvSpPr>
            <p:nvPr/>
          </p:nvSpPr>
          <p:spPr bwMode="auto">
            <a:xfrm>
              <a:off x="5876925" y="2894013"/>
              <a:ext cx="58738" cy="23812"/>
            </a:xfrm>
            <a:prstGeom prst="ellipse">
              <a:avLst/>
            </a:prstGeom>
            <a:solidFill>
              <a:srgbClr val="DD0806"/>
            </a:solidFill>
            <a:ln w="12700">
              <a:solidFill>
                <a:srgbClr val="DD0806"/>
              </a:solidFill>
              <a:round/>
              <a:headEnd/>
              <a:tailEnd/>
            </a:ln>
          </p:spPr>
          <p:txBody>
            <a:bodyPr wrap="none" anchor="ctr"/>
            <a:lstStyle/>
            <a:p>
              <a:endParaRPr lang="en-US">
                <a:latin typeface="Calibri" pitchFamily="34" charset="0"/>
              </a:endParaRPr>
            </a:p>
          </p:txBody>
        </p:sp>
        <p:sp>
          <p:nvSpPr>
            <p:cNvPr id="29726" name="Freeform 103"/>
            <p:cNvSpPr>
              <a:spLocks/>
            </p:cNvSpPr>
            <p:nvPr/>
          </p:nvSpPr>
          <p:spPr bwMode="auto">
            <a:xfrm>
              <a:off x="4329113" y="2628900"/>
              <a:ext cx="2516187" cy="1143000"/>
            </a:xfrm>
            <a:custGeom>
              <a:avLst/>
              <a:gdLst>
                <a:gd name="T0" fmla="*/ 16 w 1385"/>
                <a:gd name="T1" fmla="*/ 1059 h 1072"/>
                <a:gd name="T2" fmla="*/ 56 w 1385"/>
                <a:gd name="T3" fmla="*/ 1028 h 1072"/>
                <a:gd name="T4" fmla="*/ 96 w 1385"/>
                <a:gd name="T5" fmla="*/ 997 h 1072"/>
                <a:gd name="T6" fmla="*/ 136 w 1385"/>
                <a:gd name="T7" fmla="*/ 966 h 1072"/>
                <a:gd name="T8" fmla="*/ 168 w 1385"/>
                <a:gd name="T9" fmla="*/ 936 h 1072"/>
                <a:gd name="T10" fmla="*/ 208 w 1385"/>
                <a:gd name="T11" fmla="*/ 911 h 1072"/>
                <a:gd name="T12" fmla="*/ 248 w 1385"/>
                <a:gd name="T13" fmla="*/ 880 h 1072"/>
                <a:gd name="T14" fmla="*/ 288 w 1385"/>
                <a:gd name="T15" fmla="*/ 849 h 1072"/>
                <a:gd name="T16" fmla="*/ 320 w 1385"/>
                <a:gd name="T17" fmla="*/ 819 h 1072"/>
                <a:gd name="T18" fmla="*/ 360 w 1385"/>
                <a:gd name="T19" fmla="*/ 794 h 1072"/>
                <a:gd name="T20" fmla="*/ 400 w 1385"/>
                <a:gd name="T21" fmla="*/ 763 h 1072"/>
                <a:gd name="T22" fmla="*/ 432 w 1385"/>
                <a:gd name="T23" fmla="*/ 732 h 1072"/>
                <a:gd name="T24" fmla="*/ 472 w 1385"/>
                <a:gd name="T25" fmla="*/ 702 h 1072"/>
                <a:gd name="T26" fmla="*/ 512 w 1385"/>
                <a:gd name="T27" fmla="*/ 677 h 1072"/>
                <a:gd name="T28" fmla="*/ 552 w 1385"/>
                <a:gd name="T29" fmla="*/ 646 h 1072"/>
                <a:gd name="T30" fmla="*/ 584 w 1385"/>
                <a:gd name="T31" fmla="*/ 616 h 1072"/>
                <a:gd name="T32" fmla="*/ 624 w 1385"/>
                <a:gd name="T33" fmla="*/ 585 h 1072"/>
                <a:gd name="T34" fmla="*/ 664 w 1385"/>
                <a:gd name="T35" fmla="*/ 560 h 1072"/>
                <a:gd name="T36" fmla="*/ 704 w 1385"/>
                <a:gd name="T37" fmla="*/ 529 h 1072"/>
                <a:gd name="T38" fmla="*/ 736 w 1385"/>
                <a:gd name="T39" fmla="*/ 499 h 1072"/>
                <a:gd name="T40" fmla="*/ 776 w 1385"/>
                <a:gd name="T41" fmla="*/ 468 h 1072"/>
                <a:gd name="T42" fmla="*/ 816 w 1385"/>
                <a:gd name="T43" fmla="*/ 437 h 1072"/>
                <a:gd name="T44" fmla="*/ 848 w 1385"/>
                <a:gd name="T45" fmla="*/ 412 h 1072"/>
                <a:gd name="T46" fmla="*/ 888 w 1385"/>
                <a:gd name="T47" fmla="*/ 382 h 1072"/>
                <a:gd name="T48" fmla="*/ 928 w 1385"/>
                <a:gd name="T49" fmla="*/ 351 h 1072"/>
                <a:gd name="T50" fmla="*/ 968 w 1385"/>
                <a:gd name="T51" fmla="*/ 320 h 1072"/>
                <a:gd name="T52" fmla="*/ 1000 w 1385"/>
                <a:gd name="T53" fmla="*/ 295 h 1072"/>
                <a:gd name="T54" fmla="*/ 1040 w 1385"/>
                <a:gd name="T55" fmla="*/ 265 h 1072"/>
                <a:gd name="T56" fmla="*/ 1080 w 1385"/>
                <a:gd name="T57" fmla="*/ 234 h 1072"/>
                <a:gd name="T58" fmla="*/ 1120 w 1385"/>
                <a:gd name="T59" fmla="*/ 203 h 1072"/>
                <a:gd name="T60" fmla="*/ 1152 w 1385"/>
                <a:gd name="T61" fmla="*/ 179 h 1072"/>
                <a:gd name="T62" fmla="*/ 1192 w 1385"/>
                <a:gd name="T63" fmla="*/ 148 h 1072"/>
                <a:gd name="T64" fmla="*/ 1232 w 1385"/>
                <a:gd name="T65" fmla="*/ 117 h 1072"/>
                <a:gd name="T66" fmla="*/ 1264 w 1385"/>
                <a:gd name="T67" fmla="*/ 86 h 1072"/>
                <a:gd name="T68" fmla="*/ 1304 w 1385"/>
                <a:gd name="T69" fmla="*/ 62 h 1072"/>
                <a:gd name="T70" fmla="*/ 1344 w 1385"/>
                <a:gd name="T71" fmla="*/ 31 h 1072"/>
                <a:gd name="T72" fmla="*/ 1384 w 1385"/>
                <a:gd name="T73" fmla="*/ 0 h 107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385"/>
                <a:gd name="T112" fmla="*/ 0 h 1072"/>
                <a:gd name="T113" fmla="*/ 1385 w 1385"/>
                <a:gd name="T114" fmla="*/ 1072 h 107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385" h="1072">
                  <a:moveTo>
                    <a:pt x="0" y="1071"/>
                  </a:moveTo>
                  <a:lnTo>
                    <a:pt x="16" y="1059"/>
                  </a:lnTo>
                  <a:lnTo>
                    <a:pt x="40" y="1040"/>
                  </a:lnTo>
                  <a:lnTo>
                    <a:pt x="56" y="1028"/>
                  </a:lnTo>
                  <a:lnTo>
                    <a:pt x="80" y="1009"/>
                  </a:lnTo>
                  <a:lnTo>
                    <a:pt x="96" y="997"/>
                  </a:lnTo>
                  <a:lnTo>
                    <a:pt x="112" y="985"/>
                  </a:lnTo>
                  <a:lnTo>
                    <a:pt x="136" y="966"/>
                  </a:lnTo>
                  <a:lnTo>
                    <a:pt x="152" y="954"/>
                  </a:lnTo>
                  <a:lnTo>
                    <a:pt x="168" y="936"/>
                  </a:lnTo>
                  <a:lnTo>
                    <a:pt x="192" y="923"/>
                  </a:lnTo>
                  <a:lnTo>
                    <a:pt x="208" y="911"/>
                  </a:lnTo>
                  <a:lnTo>
                    <a:pt x="224" y="893"/>
                  </a:lnTo>
                  <a:lnTo>
                    <a:pt x="248" y="880"/>
                  </a:lnTo>
                  <a:lnTo>
                    <a:pt x="264" y="868"/>
                  </a:lnTo>
                  <a:lnTo>
                    <a:pt x="288" y="849"/>
                  </a:lnTo>
                  <a:lnTo>
                    <a:pt x="304" y="837"/>
                  </a:lnTo>
                  <a:lnTo>
                    <a:pt x="320" y="819"/>
                  </a:lnTo>
                  <a:lnTo>
                    <a:pt x="344" y="806"/>
                  </a:lnTo>
                  <a:lnTo>
                    <a:pt x="360" y="794"/>
                  </a:lnTo>
                  <a:lnTo>
                    <a:pt x="376" y="776"/>
                  </a:lnTo>
                  <a:lnTo>
                    <a:pt x="400" y="763"/>
                  </a:lnTo>
                  <a:lnTo>
                    <a:pt x="416" y="745"/>
                  </a:lnTo>
                  <a:lnTo>
                    <a:pt x="432" y="732"/>
                  </a:lnTo>
                  <a:lnTo>
                    <a:pt x="456" y="720"/>
                  </a:lnTo>
                  <a:lnTo>
                    <a:pt x="472" y="702"/>
                  </a:lnTo>
                  <a:lnTo>
                    <a:pt x="496" y="689"/>
                  </a:lnTo>
                  <a:lnTo>
                    <a:pt x="512" y="677"/>
                  </a:lnTo>
                  <a:lnTo>
                    <a:pt x="528" y="659"/>
                  </a:lnTo>
                  <a:lnTo>
                    <a:pt x="552" y="646"/>
                  </a:lnTo>
                  <a:lnTo>
                    <a:pt x="568" y="628"/>
                  </a:lnTo>
                  <a:lnTo>
                    <a:pt x="584" y="616"/>
                  </a:lnTo>
                  <a:lnTo>
                    <a:pt x="608" y="603"/>
                  </a:lnTo>
                  <a:lnTo>
                    <a:pt x="624" y="585"/>
                  </a:lnTo>
                  <a:lnTo>
                    <a:pt x="640" y="572"/>
                  </a:lnTo>
                  <a:lnTo>
                    <a:pt x="664" y="560"/>
                  </a:lnTo>
                  <a:lnTo>
                    <a:pt x="680" y="542"/>
                  </a:lnTo>
                  <a:lnTo>
                    <a:pt x="704" y="529"/>
                  </a:lnTo>
                  <a:lnTo>
                    <a:pt x="720" y="511"/>
                  </a:lnTo>
                  <a:lnTo>
                    <a:pt x="736" y="499"/>
                  </a:lnTo>
                  <a:lnTo>
                    <a:pt x="760" y="486"/>
                  </a:lnTo>
                  <a:lnTo>
                    <a:pt x="776" y="468"/>
                  </a:lnTo>
                  <a:lnTo>
                    <a:pt x="792" y="455"/>
                  </a:lnTo>
                  <a:lnTo>
                    <a:pt x="816" y="437"/>
                  </a:lnTo>
                  <a:lnTo>
                    <a:pt x="832" y="425"/>
                  </a:lnTo>
                  <a:lnTo>
                    <a:pt x="848" y="412"/>
                  </a:lnTo>
                  <a:lnTo>
                    <a:pt x="872" y="394"/>
                  </a:lnTo>
                  <a:lnTo>
                    <a:pt x="888" y="382"/>
                  </a:lnTo>
                  <a:lnTo>
                    <a:pt x="912" y="369"/>
                  </a:lnTo>
                  <a:lnTo>
                    <a:pt x="928" y="351"/>
                  </a:lnTo>
                  <a:lnTo>
                    <a:pt x="944" y="339"/>
                  </a:lnTo>
                  <a:lnTo>
                    <a:pt x="968" y="320"/>
                  </a:lnTo>
                  <a:lnTo>
                    <a:pt x="984" y="308"/>
                  </a:lnTo>
                  <a:lnTo>
                    <a:pt x="1000" y="295"/>
                  </a:lnTo>
                  <a:lnTo>
                    <a:pt x="1024" y="277"/>
                  </a:lnTo>
                  <a:lnTo>
                    <a:pt x="1040" y="265"/>
                  </a:lnTo>
                  <a:lnTo>
                    <a:pt x="1056" y="252"/>
                  </a:lnTo>
                  <a:lnTo>
                    <a:pt x="1080" y="234"/>
                  </a:lnTo>
                  <a:lnTo>
                    <a:pt x="1096" y="222"/>
                  </a:lnTo>
                  <a:lnTo>
                    <a:pt x="1120" y="203"/>
                  </a:lnTo>
                  <a:lnTo>
                    <a:pt x="1136" y="191"/>
                  </a:lnTo>
                  <a:lnTo>
                    <a:pt x="1152" y="179"/>
                  </a:lnTo>
                  <a:lnTo>
                    <a:pt x="1176" y="160"/>
                  </a:lnTo>
                  <a:lnTo>
                    <a:pt x="1192" y="148"/>
                  </a:lnTo>
                  <a:lnTo>
                    <a:pt x="1208" y="129"/>
                  </a:lnTo>
                  <a:lnTo>
                    <a:pt x="1232" y="117"/>
                  </a:lnTo>
                  <a:lnTo>
                    <a:pt x="1248" y="105"/>
                  </a:lnTo>
                  <a:lnTo>
                    <a:pt x="1264" y="86"/>
                  </a:lnTo>
                  <a:lnTo>
                    <a:pt x="1288" y="74"/>
                  </a:lnTo>
                  <a:lnTo>
                    <a:pt x="1304" y="62"/>
                  </a:lnTo>
                  <a:lnTo>
                    <a:pt x="1328" y="43"/>
                  </a:lnTo>
                  <a:lnTo>
                    <a:pt x="1344" y="31"/>
                  </a:lnTo>
                  <a:lnTo>
                    <a:pt x="1360" y="12"/>
                  </a:lnTo>
                  <a:lnTo>
                    <a:pt x="1384" y="0"/>
                  </a:lnTo>
                </a:path>
              </a:pathLst>
            </a:custGeom>
            <a:noFill/>
            <a:ln w="25400" cap="rnd" cmpd="sng">
              <a:solidFill>
                <a:srgbClr val="FF00FF"/>
              </a:solidFill>
              <a:prstDash val="solid"/>
              <a:round/>
              <a:headEnd type="none" w="med" len="med"/>
              <a:tailEnd type="none" w="med" len="med"/>
            </a:ln>
          </p:spPr>
          <p:txBody>
            <a:bodyPr/>
            <a:lstStyle/>
            <a:p>
              <a:endParaRPr lang="en-US"/>
            </a:p>
          </p:txBody>
        </p:sp>
        <p:grpSp>
          <p:nvGrpSpPr>
            <p:cNvPr id="29727" name="Group 104"/>
            <p:cNvGrpSpPr>
              <a:grpSpLocks/>
            </p:cNvGrpSpPr>
            <p:nvPr/>
          </p:nvGrpSpPr>
          <p:grpSpPr bwMode="auto">
            <a:xfrm>
              <a:off x="3352808" y="2713038"/>
              <a:ext cx="757240" cy="252412"/>
              <a:chOff x="1519" y="2250"/>
              <a:chExt cx="417" cy="236"/>
            </a:xfrm>
          </p:grpSpPr>
          <p:sp>
            <p:nvSpPr>
              <p:cNvPr id="29786" name="Rectangle 105"/>
              <p:cNvSpPr>
                <a:spLocks noChangeArrowheads="1"/>
              </p:cNvSpPr>
              <p:nvPr/>
            </p:nvSpPr>
            <p:spPr bwMode="auto">
              <a:xfrm>
                <a:off x="1519" y="2275"/>
                <a:ext cx="138" cy="211"/>
              </a:xfrm>
              <a:prstGeom prst="rect">
                <a:avLst/>
              </a:prstGeom>
              <a:noFill/>
              <a:ln w="12700">
                <a:noFill/>
                <a:miter lim="800000"/>
                <a:headEnd/>
                <a:tailEnd/>
              </a:ln>
            </p:spPr>
            <p:txBody>
              <a:bodyPr wrap="none" lIns="90488" tIns="44450" rIns="90488" bIns="44450">
                <a:spAutoFit/>
              </a:bodyPr>
              <a:lstStyle/>
              <a:p>
                <a:pPr eaLnBrk="0" hangingPunct="0"/>
                <a:r>
                  <a:rPr lang="en-US" sz="900" b="1">
                    <a:solidFill>
                      <a:srgbClr val="000000"/>
                    </a:solidFill>
                    <a:latin typeface="Geneva"/>
                  </a:rPr>
                  <a:t>R</a:t>
                </a:r>
              </a:p>
            </p:txBody>
          </p:sp>
          <p:sp>
            <p:nvSpPr>
              <p:cNvPr id="29787" name="Rectangle 106"/>
              <p:cNvSpPr>
                <a:spLocks noChangeArrowheads="1"/>
              </p:cNvSpPr>
              <p:nvPr/>
            </p:nvSpPr>
            <p:spPr bwMode="auto">
              <a:xfrm>
                <a:off x="1567" y="2250"/>
                <a:ext cx="132" cy="183"/>
              </a:xfrm>
              <a:prstGeom prst="rect">
                <a:avLst/>
              </a:prstGeom>
              <a:noFill/>
              <a:ln w="12700">
                <a:noFill/>
                <a:miter lim="800000"/>
                <a:headEnd/>
                <a:tailEnd/>
              </a:ln>
            </p:spPr>
            <p:txBody>
              <a:bodyPr wrap="none" lIns="90488" tIns="44450" rIns="90488" bIns="44450">
                <a:spAutoFit/>
              </a:bodyPr>
              <a:lstStyle/>
              <a:p>
                <a:pPr eaLnBrk="0" hangingPunct="0"/>
                <a:r>
                  <a:rPr lang="en-US" sz="700" b="1">
                    <a:solidFill>
                      <a:srgbClr val="000000"/>
                    </a:solidFill>
                    <a:latin typeface="Geneva"/>
                  </a:rPr>
                  <a:t>2</a:t>
                </a:r>
              </a:p>
            </p:txBody>
          </p:sp>
          <p:sp>
            <p:nvSpPr>
              <p:cNvPr id="29788" name="Rectangle 107"/>
              <p:cNvSpPr>
                <a:spLocks noChangeArrowheads="1"/>
              </p:cNvSpPr>
              <p:nvPr/>
            </p:nvSpPr>
            <p:spPr bwMode="auto">
              <a:xfrm>
                <a:off x="1607" y="2275"/>
                <a:ext cx="329" cy="211"/>
              </a:xfrm>
              <a:prstGeom prst="rect">
                <a:avLst/>
              </a:prstGeom>
              <a:noFill/>
              <a:ln w="12700">
                <a:noFill/>
                <a:miter lim="800000"/>
                <a:headEnd/>
                <a:tailEnd/>
              </a:ln>
            </p:spPr>
            <p:txBody>
              <a:bodyPr wrap="none" lIns="90488" tIns="44450" rIns="90488" bIns="44450">
                <a:spAutoFit/>
              </a:bodyPr>
              <a:lstStyle/>
              <a:p>
                <a:pPr eaLnBrk="0" hangingPunct="0"/>
                <a:r>
                  <a:rPr lang="en-US" sz="900" b="1">
                    <a:solidFill>
                      <a:srgbClr val="000000"/>
                    </a:solidFill>
                    <a:latin typeface="Geneva"/>
                  </a:rPr>
                  <a:t> = 0.56</a:t>
                </a:r>
              </a:p>
            </p:txBody>
          </p:sp>
        </p:grpSp>
        <p:sp>
          <p:nvSpPr>
            <p:cNvPr id="29728" name="Line 108"/>
            <p:cNvSpPr>
              <a:spLocks noChangeShapeType="1"/>
            </p:cNvSpPr>
            <p:nvPr/>
          </p:nvSpPr>
          <p:spPr bwMode="auto">
            <a:xfrm>
              <a:off x="2671763" y="2381250"/>
              <a:ext cx="0" cy="1690688"/>
            </a:xfrm>
            <a:prstGeom prst="line">
              <a:avLst/>
            </a:prstGeom>
            <a:noFill/>
            <a:ln w="12700">
              <a:solidFill>
                <a:srgbClr val="FF0000"/>
              </a:solidFill>
              <a:round/>
              <a:headEnd/>
              <a:tailEnd/>
            </a:ln>
          </p:spPr>
          <p:txBody>
            <a:bodyPr wrap="none" anchor="ctr"/>
            <a:lstStyle/>
            <a:p>
              <a:endParaRPr lang="en-US"/>
            </a:p>
          </p:txBody>
        </p:sp>
        <p:grpSp>
          <p:nvGrpSpPr>
            <p:cNvPr id="29729" name="Group 109"/>
            <p:cNvGrpSpPr>
              <a:grpSpLocks/>
            </p:cNvGrpSpPr>
            <p:nvPr/>
          </p:nvGrpSpPr>
          <p:grpSpPr bwMode="auto">
            <a:xfrm>
              <a:off x="1192213" y="2197105"/>
              <a:ext cx="1231901" cy="2022479"/>
              <a:chOff x="330" y="1767"/>
              <a:chExt cx="678" cy="1894"/>
            </a:xfrm>
          </p:grpSpPr>
          <p:sp>
            <p:nvSpPr>
              <p:cNvPr id="29779" name="Rectangle 110"/>
              <p:cNvSpPr>
                <a:spLocks noChangeArrowheads="1"/>
              </p:cNvSpPr>
              <p:nvPr/>
            </p:nvSpPr>
            <p:spPr bwMode="auto">
              <a:xfrm>
                <a:off x="687" y="3450"/>
                <a:ext cx="287" cy="211"/>
              </a:xfrm>
              <a:prstGeom prst="rect">
                <a:avLst/>
              </a:prstGeom>
              <a:noFill/>
              <a:ln w="12700">
                <a:noFill/>
                <a:miter lim="800000"/>
                <a:headEnd/>
                <a:tailEnd/>
              </a:ln>
            </p:spPr>
            <p:txBody>
              <a:bodyPr wrap="none" lIns="90488" tIns="44450" rIns="90488" bIns="44450">
                <a:spAutoFit/>
              </a:bodyPr>
              <a:lstStyle/>
              <a:p>
                <a:pPr eaLnBrk="0" hangingPunct="0"/>
                <a:r>
                  <a:rPr lang="en-US" sz="900" b="1">
                    <a:solidFill>
                      <a:schemeClr val="hlink"/>
                    </a:solidFill>
                    <a:latin typeface="Geneva"/>
                  </a:rPr>
                  <a:t>0.001</a:t>
                </a:r>
              </a:p>
            </p:txBody>
          </p:sp>
          <p:sp>
            <p:nvSpPr>
              <p:cNvPr id="29780" name="Rectangle 111"/>
              <p:cNvSpPr>
                <a:spLocks noChangeArrowheads="1"/>
              </p:cNvSpPr>
              <p:nvPr/>
            </p:nvSpPr>
            <p:spPr bwMode="auto">
              <a:xfrm>
                <a:off x="759" y="3130"/>
                <a:ext cx="245" cy="211"/>
              </a:xfrm>
              <a:prstGeom prst="rect">
                <a:avLst/>
              </a:prstGeom>
              <a:noFill/>
              <a:ln w="12700">
                <a:noFill/>
                <a:miter lim="800000"/>
                <a:headEnd/>
                <a:tailEnd/>
              </a:ln>
            </p:spPr>
            <p:txBody>
              <a:bodyPr wrap="none" lIns="90488" tIns="44450" rIns="90488" bIns="44450">
                <a:spAutoFit/>
              </a:bodyPr>
              <a:lstStyle/>
              <a:p>
                <a:pPr eaLnBrk="0" hangingPunct="0"/>
                <a:r>
                  <a:rPr lang="en-US" sz="900" b="1">
                    <a:solidFill>
                      <a:schemeClr val="hlink"/>
                    </a:solidFill>
                    <a:latin typeface="Geneva"/>
                  </a:rPr>
                  <a:t>0.01</a:t>
                </a:r>
              </a:p>
            </p:txBody>
          </p:sp>
          <p:sp>
            <p:nvSpPr>
              <p:cNvPr id="29781" name="Rectangle 112"/>
              <p:cNvSpPr>
                <a:spLocks noChangeArrowheads="1"/>
              </p:cNvSpPr>
              <p:nvPr/>
            </p:nvSpPr>
            <p:spPr bwMode="auto">
              <a:xfrm>
                <a:off x="799" y="2802"/>
                <a:ext cx="203" cy="211"/>
              </a:xfrm>
              <a:prstGeom prst="rect">
                <a:avLst/>
              </a:prstGeom>
              <a:noFill/>
              <a:ln w="12700">
                <a:noFill/>
                <a:miter lim="800000"/>
                <a:headEnd/>
                <a:tailEnd/>
              </a:ln>
            </p:spPr>
            <p:txBody>
              <a:bodyPr wrap="none" lIns="90488" tIns="44450" rIns="90488" bIns="44450">
                <a:spAutoFit/>
              </a:bodyPr>
              <a:lstStyle/>
              <a:p>
                <a:pPr eaLnBrk="0" hangingPunct="0"/>
                <a:r>
                  <a:rPr lang="en-US" sz="900" b="1">
                    <a:solidFill>
                      <a:schemeClr val="hlink"/>
                    </a:solidFill>
                    <a:latin typeface="Geneva"/>
                  </a:rPr>
                  <a:t>0.1</a:t>
                </a:r>
              </a:p>
            </p:txBody>
          </p:sp>
          <p:sp>
            <p:nvSpPr>
              <p:cNvPr id="29782" name="Rectangle 113"/>
              <p:cNvSpPr>
                <a:spLocks noChangeArrowheads="1"/>
              </p:cNvSpPr>
              <p:nvPr/>
            </p:nvSpPr>
            <p:spPr bwMode="auto">
              <a:xfrm>
                <a:off x="847" y="2498"/>
                <a:ext cx="142" cy="212"/>
              </a:xfrm>
              <a:prstGeom prst="rect">
                <a:avLst/>
              </a:prstGeom>
              <a:noFill/>
              <a:ln w="12700">
                <a:noFill/>
                <a:miter lim="800000"/>
                <a:headEnd/>
                <a:tailEnd/>
              </a:ln>
            </p:spPr>
            <p:txBody>
              <a:bodyPr wrap="none" lIns="90488" tIns="44450" rIns="90488" bIns="44450">
                <a:spAutoFit/>
              </a:bodyPr>
              <a:lstStyle/>
              <a:p>
                <a:pPr eaLnBrk="0" hangingPunct="0"/>
                <a:r>
                  <a:rPr lang="en-US" sz="900" b="1">
                    <a:solidFill>
                      <a:schemeClr val="hlink"/>
                    </a:solidFill>
                    <a:latin typeface="Geneva"/>
                  </a:rPr>
                  <a:t>1</a:t>
                </a:r>
              </a:p>
            </p:txBody>
          </p:sp>
          <p:sp>
            <p:nvSpPr>
              <p:cNvPr id="29783" name="Rectangle 114"/>
              <p:cNvSpPr>
                <a:spLocks noChangeArrowheads="1"/>
              </p:cNvSpPr>
              <p:nvPr/>
            </p:nvSpPr>
            <p:spPr bwMode="auto">
              <a:xfrm>
                <a:off x="815" y="2186"/>
                <a:ext cx="183" cy="211"/>
              </a:xfrm>
              <a:prstGeom prst="rect">
                <a:avLst/>
              </a:prstGeom>
              <a:noFill/>
              <a:ln w="12700">
                <a:noFill/>
                <a:miter lim="800000"/>
                <a:headEnd/>
                <a:tailEnd/>
              </a:ln>
            </p:spPr>
            <p:txBody>
              <a:bodyPr wrap="none" lIns="90488" tIns="44450" rIns="90488" bIns="44450">
                <a:spAutoFit/>
              </a:bodyPr>
              <a:lstStyle/>
              <a:p>
                <a:pPr eaLnBrk="0" hangingPunct="0"/>
                <a:r>
                  <a:rPr lang="en-US" sz="900" b="1">
                    <a:solidFill>
                      <a:schemeClr val="hlink"/>
                    </a:solidFill>
                    <a:latin typeface="Geneva"/>
                  </a:rPr>
                  <a:t>10</a:t>
                </a:r>
              </a:p>
            </p:txBody>
          </p:sp>
          <p:sp>
            <p:nvSpPr>
              <p:cNvPr id="29784" name="Rectangle 115"/>
              <p:cNvSpPr>
                <a:spLocks noChangeArrowheads="1"/>
              </p:cNvSpPr>
              <p:nvPr/>
            </p:nvSpPr>
            <p:spPr bwMode="auto">
              <a:xfrm>
                <a:off x="783" y="1859"/>
                <a:ext cx="225" cy="211"/>
              </a:xfrm>
              <a:prstGeom prst="rect">
                <a:avLst/>
              </a:prstGeom>
              <a:noFill/>
              <a:ln w="12700">
                <a:noFill/>
                <a:miter lim="800000"/>
                <a:headEnd/>
                <a:tailEnd/>
              </a:ln>
            </p:spPr>
            <p:txBody>
              <a:bodyPr wrap="none" lIns="90488" tIns="44450" rIns="90488" bIns="44450">
                <a:spAutoFit/>
              </a:bodyPr>
              <a:lstStyle/>
              <a:p>
                <a:pPr eaLnBrk="0" hangingPunct="0"/>
                <a:r>
                  <a:rPr lang="en-US" sz="900" b="1">
                    <a:solidFill>
                      <a:schemeClr val="hlink"/>
                    </a:solidFill>
                    <a:latin typeface="Geneva"/>
                  </a:rPr>
                  <a:t>100</a:t>
                </a:r>
              </a:p>
            </p:txBody>
          </p:sp>
          <p:sp>
            <p:nvSpPr>
              <p:cNvPr id="29785" name="Rectangle 116"/>
              <p:cNvSpPr>
                <a:spLocks noChangeArrowheads="1"/>
              </p:cNvSpPr>
              <p:nvPr/>
            </p:nvSpPr>
            <p:spPr bwMode="auto">
              <a:xfrm rot="-5400000">
                <a:off x="-193" y="2290"/>
                <a:ext cx="1295" cy="250"/>
              </a:xfrm>
              <a:prstGeom prst="rect">
                <a:avLst/>
              </a:prstGeom>
              <a:noFill/>
              <a:ln w="12700">
                <a:noFill/>
                <a:miter lim="800000"/>
                <a:headEnd/>
                <a:tailEnd/>
              </a:ln>
            </p:spPr>
            <p:txBody>
              <a:bodyPr wrap="none" lIns="90488" tIns="44450" rIns="90488" bIns="44450">
                <a:spAutoFit/>
              </a:bodyPr>
              <a:lstStyle/>
              <a:p>
                <a:pPr eaLnBrk="0" hangingPunct="0"/>
                <a:r>
                  <a:rPr lang="en-US" sz="2400">
                    <a:solidFill>
                      <a:srgbClr val="FFFF00"/>
                    </a:solidFill>
                    <a:latin typeface="Times New Roman" pitchFamily="18" charset="0"/>
                  </a:rPr>
                  <a:t>Krill:Salp</a:t>
                </a:r>
              </a:p>
            </p:txBody>
          </p:sp>
        </p:grpSp>
        <p:sp>
          <p:nvSpPr>
            <p:cNvPr id="29730" name="Rectangle 117"/>
            <p:cNvSpPr>
              <a:spLocks noChangeArrowheads="1"/>
            </p:cNvSpPr>
            <p:nvPr/>
          </p:nvSpPr>
          <p:spPr bwMode="auto">
            <a:xfrm>
              <a:off x="4094163" y="4194175"/>
              <a:ext cx="1323975" cy="454025"/>
            </a:xfrm>
            <a:prstGeom prst="rect">
              <a:avLst/>
            </a:prstGeom>
            <a:noFill/>
            <a:ln w="12700">
              <a:noFill/>
              <a:miter lim="800000"/>
              <a:headEnd/>
              <a:tailEnd/>
            </a:ln>
          </p:spPr>
          <p:txBody>
            <a:bodyPr wrap="none" lIns="90488" tIns="44450" rIns="90488" bIns="44450">
              <a:spAutoFit/>
            </a:bodyPr>
            <a:lstStyle/>
            <a:p>
              <a:pPr eaLnBrk="0" hangingPunct="0"/>
              <a:r>
                <a:rPr lang="en-US" sz="2400">
                  <a:solidFill>
                    <a:srgbClr val="FFFF00"/>
                  </a:solidFill>
                  <a:latin typeface="Times New Roman" pitchFamily="18" charset="0"/>
                </a:rPr>
                <a:t>Ice Index</a:t>
              </a:r>
            </a:p>
          </p:txBody>
        </p:sp>
        <p:sp>
          <p:nvSpPr>
            <p:cNvPr id="29731" name="Rectangle 118"/>
            <p:cNvSpPr>
              <a:spLocks noChangeArrowheads="1"/>
            </p:cNvSpPr>
            <p:nvPr/>
          </p:nvSpPr>
          <p:spPr bwMode="auto">
            <a:xfrm>
              <a:off x="6419850" y="4156075"/>
              <a:ext cx="257175" cy="225425"/>
            </a:xfrm>
            <a:prstGeom prst="rect">
              <a:avLst/>
            </a:prstGeom>
            <a:noFill/>
            <a:ln w="12700">
              <a:noFill/>
              <a:miter lim="800000"/>
              <a:headEnd/>
              <a:tailEnd/>
            </a:ln>
          </p:spPr>
          <p:txBody>
            <a:bodyPr wrap="none" lIns="90488" tIns="44450" rIns="90488" bIns="44450">
              <a:spAutoFit/>
            </a:bodyPr>
            <a:lstStyle/>
            <a:p>
              <a:pPr eaLnBrk="0" hangingPunct="0"/>
              <a:r>
                <a:rPr lang="en-US" sz="900" b="1">
                  <a:solidFill>
                    <a:srgbClr val="114FFB"/>
                  </a:solidFill>
                  <a:latin typeface="Geneva"/>
                </a:rPr>
                <a:t>6</a:t>
              </a:r>
            </a:p>
          </p:txBody>
        </p:sp>
        <p:sp>
          <p:nvSpPr>
            <p:cNvPr id="29732" name="Rectangle 119"/>
            <p:cNvSpPr>
              <a:spLocks noChangeArrowheads="1"/>
            </p:cNvSpPr>
            <p:nvPr/>
          </p:nvSpPr>
          <p:spPr bwMode="auto">
            <a:xfrm>
              <a:off x="5097463" y="4148138"/>
              <a:ext cx="257175" cy="225425"/>
            </a:xfrm>
            <a:prstGeom prst="rect">
              <a:avLst/>
            </a:prstGeom>
            <a:noFill/>
            <a:ln w="12700">
              <a:noFill/>
              <a:miter lim="800000"/>
              <a:headEnd/>
              <a:tailEnd/>
            </a:ln>
          </p:spPr>
          <p:txBody>
            <a:bodyPr wrap="none" lIns="90488" tIns="44450" rIns="90488" bIns="44450">
              <a:spAutoFit/>
            </a:bodyPr>
            <a:lstStyle/>
            <a:p>
              <a:pPr eaLnBrk="0" hangingPunct="0"/>
              <a:r>
                <a:rPr lang="en-US" sz="900" b="1">
                  <a:solidFill>
                    <a:srgbClr val="114FFB"/>
                  </a:solidFill>
                  <a:latin typeface="Geneva"/>
                </a:rPr>
                <a:t>4</a:t>
              </a:r>
            </a:p>
          </p:txBody>
        </p:sp>
        <p:sp>
          <p:nvSpPr>
            <p:cNvPr id="29733" name="Rectangle 120"/>
            <p:cNvSpPr>
              <a:spLocks noChangeArrowheads="1"/>
            </p:cNvSpPr>
            <p:nvPr/>
          </p:nvSpPr>
          <p:spPr bwMode="auto">
            <a:xfrm>
              <a:off x="3819525" y="4148138"/>
              <a:ext cx="257175" cy="225425"/>
            </a:xfrm>
            <a:prstGeom prst="rect">
              <a:avLst/>
            </a:prstGeom>
            <a:noFill/>
            <a:ln w="12700">
              <a:noFill/>
              <a:miter lim="800000"/>
              <a:headEnd/>
              <a:tailEnd/>
            </a:ln>
          </p:spPr>
          <p:txBody>
            <a:bodyPr wrap="none" lIns="90488" tIns="44450" rIns="90488" bIns="44450">
              <a:spAutoFit/>
            </a:bodyPr>
            <a:lstStyle/>
            <a:p>
              <a:pPr eaLnBrk="0" hangingPunct="0"/>
              <a:r>
                <a:rPr lang="en-US" sz="900" b="1">
                  <a:solidFill>
                    <a:srgbClr val="114FFB"/>
                  </a:solidFill>
                  <a:latin typeface="Geneva"/>
                </a:rPr>
                <a:t>2</a:t>
              </a:r>
            </a:p>
          </p:txBody>
        </p:sp>
        <p:sp>
          <p:nvSpPr>
            <p:cNvPr id="29734" name="Line 121"/>
            <p:cNvSpPr>
              <a:spLocks noChangeShapeType="1"/>
            </p:cNvSpPr>
            <p:nvPr/>
          </p:nvSpPr>
          <p:spPr bwMode="auto">
            <a:xfrm>
              <a:off x="2663825" y="4344988"/>
              <a:ext cx="0" cy="1681162"/>
            </a:xfrm>
            <a:prstGeom prst="line">
              <a:avLst/>
            </a:prstGeom>
            <a:noFill/>
            <a:ln w="12700">
              <a:solidFill>
                <a:srgbClr val="FFFF00"/>
              </a:solidFill>
              <a:round/>
              <a:headEnd/>
              <a:tailEnd/>
            </a:ln>
          </p:spPr>
          <p:txBody>
            <a:bodyPr wrap="none" anchor="ctr"/>
            <a:lstStyle/>
            <a:p>
              <a:endParaRPr lang="en-US"/>
            </a:p>
          </p:txBody>
        </p:sp>
        <p:sp>
          <p:nvSpPr>
            <p:cNvPr id="29735" name="Line 122"/>
            <p:cNvSpPr>
              <a:spLocks noChangeShapeType="1"/>
            </p:cNvSpPr>
            <p:nvPr/>
          </p:nvSpPr>
          <p:spPr bwMode="auto">
            <a:xfrm>
              <a:off x="2620963" y="6034088"/>
              <a:ext cx="71437" cy="0"/>
            </a:xfrm>
            <a:prstGeom prst="line">
              <a:avLst/>
            </a:prstGeom>
            <a:noFill/>
            <a:ln w="12700">
              <a:solidFill>
                <a:srgbClr val="000000"/>
              </a:solidFill>
              <a:round/>
              <a:headEnd/>
              <a:tailEnd/>
            </a:ln>
          </p:spPr>
          <p:txBody>
            <a:bodyPr wrap="none" anchor="ctr"/>
            <a:lstStyle/>
            <a:p>
              <a:endParaRPr lang="en-US"/>
            </a:p>
          </p:txBody>
        </p:sp>
        <p:sp>
          <p:nvSpPr>
            <p:cNvPr id="29736" name="Line 123"/>
            <p:cNvSpPr>
              <a:spLocks noChangeShapeType="1"/>
            </p:cNvSpPr>
            <p:nvPr/>
          </p:nvSpPr>
          <p:spPr bwMode="auto">
            <a:xfrm>
              <a:off x="2620963" y="5694363"/>
              <a:ext cx="71437" cy="0"/>
            </a:xfrm>
            <a:prstGeom prst="line">
              <a:avLst/>
            </a:prstGeom>
            <a:noFill/>
            <a:ln w="12700">
              <a:solidFill>
                <a:srgbClr val="FFFF00"/>
              </a:solidFill>
              <a:round/>
              <a:headEnd/>
              <a:tailEnd/>
            </a:ln>
          </p:spPr>
          <p:txBody>
            <a:bodyPr wrap="none" anchor="ctr"/>
            <a:lstStyle/>
            <a:p>
              <a:endParaRPr lang="en-US"/>
            </a:p>
          </p:txBody>
        </p:sp>
        <p:sp>
          <p:nvSpPr>
            <p:cNvPr id="29737" name="Line 124"/>
            <p:cNvSpPr>
              <a:spLocks noChangeShapeType="1"/>
            </p:cNvSpPr>
            <p:nvPr/>
          </p:nvSpPr>
          <p:spPr bwMode="auto">
            <a:xfrm>
              <a:off x="2620963" y="5356225"/>
              <a:ext cx="71437" cy="0"/>
            </a:xfrm>
            <a:prstGeom prst="line">
              <a:avLst/>
            </a:prstGeom>
            <a:noFill/>
            <a:ln w="12700">
              <a:solidFill>
                <a:srgbClr val="FFFF00"/>
              </a:solidFill>
              <a:round/>
              <a:headEnd/>
              <a:tailEnd/>
            </a:ln>
          </p:spPr>
          <p:txBody>
            <a:bodyPr wrap="none" anchor="ctr"/>
            <a:lstStyle/>
            <a:p>
              <a:endParaRPr lang="en-US"/>
            </a:p>
          </p:txBody>
        </p:sp>
        <p:sp>
          <p:nvSpPr>
            <p:cNvPr id="29738" name="Line 125"/>
            <p:cNvSpPr>
              <a:spLocks noChangeShapeType="1"/>
            </p:cNvSpPr>
            <p:nvPr/>
          </p:nvSpPr>
          <p:spPr bwMode="auto">
            <a:xfrm>
              <a:off x="2620963" y="5022850"/>
              <a:ext cx="71437" cy="0"/>
            </a:xfrm>
            <a:prstGeom prst="line">
              <a:avLst/>
            </a:prstGeom>
            <a:noFill/>
            <a:ln w="12700">
              <a:solidFill>
                <a:srgbClr val="FFFF00"/>
              </a:solidFill>
              <a:round/>
              <a:headEnd/>
              <a:tailEnd/>
            </a:ln>
          </p:spPr>
          <p:txBody>
            <a:bodyPr wrap="none" anchor="ctr"/>
            <a:lstStyle/>
            <a:p>
              <a:endParaRPr lang="en-US"/>
            </a:p>
          </p:txBody>
        </p:sp>
        <p:sp>
          <p:nvSpPr>
            <p:cNvPr id="29739" name="Line 126"/>
            <p:cNvSpPr>
              <a:spLocks noChangeShapeType="1"/>
            </p:cNvSpPr>
            <p:nvPr/>
          </p:nvSpPr>
          <p:spPr bwMode="auto">
            <a:xfrm>
              <a:off x="2620963" y="4684713"/>
              <a:ext cx="71437" cy="0"/>
            </a:xfrm>
            <a:prstGeom prst="line">
              <a:avLst/>
            </a:prstGeom>
            <a:noFill/>
            <a:ln w="12700">
              <a:solidFill>
                <a:srgbClr val="FFFF00"/>
              </a:solidFill>
              <a:round/>
              <a:headEnd/>
              <a:tailEnd/>
            </a:ln>
          </p:spPr>
          <p:txBody>
            <a:bodyPr wrap="none" anchor="ctr"/>
            <a:lstStyle/>
            <a:p>
              <a:endParaRPr lang="en-US"/>
            </a:p>
          </p:txBody>
        </p:sp>
        <p:sp>
          <p:nvSpPr>
            <p:cNvPr id="29740" name="Line 127"/>
            <p:cNvSpPr>
              <a:spLocks noChangeShapeType="1"/>
            </p:cNvSpPr>
            <p:nvPr/>
          </p:nvSpPr>
          <p:spPr bwMode="auto">
            <a:xfrm>
              <a:off x="2620963" y="4343400"/>
              <a:ext cx="71437" cy="0"/>
            </a:xfrm>
            <a:prstGeom prst="line">
              <a:avLst/>
            </a:prstGeom>
            <a:noFill/>
            <a:ln w="12700">
              <a:solidFill>
                <a:srgbClr val="FFFF00"/>
              </a:solidFill>
              <a:round/>
              <a:headEnd/>
              <a:tailEnd/>
            </a:ln>
          </p:spPr>
          <p:txBody>
            <a:bodyPr wrap="none" anchor="ctr"/>
            <a:lstStyle/>
            <a:p>
              <a:endParaRPr lang="en-US"/>
            </a:p>
          </p:txBody>
        </p:sp>
        <p:sp>
          <p:nvSpPr>
            <p:cNvPr id="29741" name="Line 128"/>
            <p:cNvSpPr>
              <a:spLocks noChangeShapeType="1"/>
            </p:cNvSpPr>
            <p:nvPr/>
          </p:nvSpPr>
          <p:spPr bwMode="auto">
            <a:xfrm>
              <a:off x="2663825" y="6034088"/>
              <a:ext cx="4492625" cy="0"/>
            </a:xfrm>
            <a:prstGeom prst="line">
              <a:avLst/>
            </a:prstGeom>
            <a:noFill/>
            <a:ln w="12700">
              <a:solidFill>
                <a:srgbClr val="FFFF00"/>
              </a:solidFill>
              <a:round/>
              <a:headEnd/>
              <a:tailEnd/>
            </a:ln>
          </p:spPr>
          <p:txBody>
            <a:bodyPr wrap="none" anchor="ctr"/>
            <a:lstStyle/>
            <a:p>
              <a:endParaRPr lang="en-US"/>
            </a:p>
          </p:txBody>
        </p:sp>
        <p:sp>
          <p:nvSpPr>
            <p:cNvPr id="29742" name="Line 129"/>
            <p:cNvSpPr>
              <a:spLocks noChangeShapeType="1"/>
            </p:cNvSpPr>
            <p:nvPr/>
          </p:nvSpPr>
          <p:spPr bwMode="auto">
            <a:xfrm flipV="1">
              <a:off x="2657475" y="6010275"/>
              <a:ext cx="0" cy="46038"/>
            </a:xfrm>
            <a:prstGeom prst="line">
              <a:avLst/>
            </a:prstGeom>
            <a:noFill/>
            <a:ln w="12700">
              <a:solidFill>
                <a:srgbClr val="000000"/>
              </a:solidFill>
              <a:round/>
              <a:headEnd/>
              <a:tailEnd/>
            </a:ln>
          </p:spPr>
          <p:txBody>
            <a:bodyPr wrap="none" anchor="ctr"/>
            <a:lstStyle/>
            <a:p>
              <a:endParaRPr lang="en-US"/>
            </a:p>
          </p:txBody>
        </p:sp>
        <p:sp>
          <p:nvSpPr>
            <p:cNvPr id="29743" name="Line 130"/>
            <p:cNvSpPr>
              <a:spLocks noChangeShapeType="1"/>
            </p:cNvSpPr>
            <p:nvPr/>
          </p:nvSpPr>
          <p:spPr bwMode="auto">
            <a:xfrm flipV="1">
              <a:off x="3413125" y="6010275"/>
              <a:ext cx="0" cy="46038"/>
            </a:xfrm>
            <a:prstGeom prst="line">
              <a:avLst/>
            </a:prstGeom>
            <a:noFill/>
            <a:ln w="12700">
              <a:solidFill>
                <a:srgbClr val="000000"/>
              </a:solidFill>
              <a:round/>
              <a:headEnd/>
              <a:tailEnd/>
            </a:ln>
          </p:spPr>
          <p:txBody>
            <a:bodyPr wrap="none" anchor="ctr"/>
            <a:lstStyle/>
            <a:p>
              <a:endParaRPr lang="en-US"/>
            </a:p>
          </p:txBody>
        </p:sp>
        <p:sp>
          <p:nvSpPr>
            <p:cNvPr id="29744" name="Line 131"/>
            <p:cNvSpPr>
              <a:spLocks noChangeShapeType="1"/>
            </p:cNvSpPr>
            <p:nvPr/>
          </p:nvSpPr>
          <p:spPr bwMode="auto">
            <a:xfrm flipV="1">
              <a:off x="4154488" y="6010275"/>
              <a:ext cx="0" cy="46038"/>
            </a:xfrm>
            <a:prstGeom prst="line">
              <a:avLst/>
            </a:prstGeom>
            <a:noFill/>
            <a:ln w="12700">
              <a:solidFill>
                <a:srgbClr val="000000"/>
              </a:solidFill>
              <a:round/>
              <a:headEnd/>
              <a:tailEnd/>
            </a:ln>
          </p:spPr>
          <p:txBody>
            <a:bodyPr wrap="none" anchor="ctr"/>
            <a:lstStyle/>
            <a:p>
              <a:endParaRPr lang="en-US"/>
            </a:p>
          </p:txBody>
        </p:sp>
        <p:sp>
          <p:nvSpPr>
            <p:cNvPr id="29745" name="Line 132"/>
            <p:cNvSpPr>
              <a:spLocks noChangeShapeType="1"/>
            </p:cNvSpPr>
            <p:nvPr/>
          </p:nvSpPr>
          <p:spPr bwMode="auto">
            <a:xfrm flipV="1">
              <a:off x="4910138" y="6010275"/>
              <a:ext cx="0" cy="46038"/>
            </a:xfrm>
            <a:prstGeom prst="line">
              <a:avLst/>
            </a:prstGeom>
            <a:noFill/>
            <a:ln w="12700">
              <a:solidFill>
                <a:srgbClr val="000000"/>
              </a:solidFill>
              <a:round/>
              <a:headEnd/>
              <a:tailEnd/>
            </a:ln>
          </p:spPr>
          <p:txBody>
            <a:bodyPr wrap="none" anchor="ctr"/>
            <a:lstStyle/>
            <a:p>
              <a:endParaRPr lang="en-US"/>
            </a:p>
          </p:txBody>
        </p:sp>
        <p:sp>
          <p:nvSpPr>
            <p:cNvPr id="29746" name="Line 133"/>
            <p:cNvSpPr>
              <a:spLocks noChangeShapeType="1"/>
            </p:cNvSpPr>
            <p:nvPr/>
          </p:nvSpPr>
          <p:spPr bwMode="auto">
            <a:xfrm flipV="1">
              <a:off x="5667375" y="6010275"/>
              <a:ext cx="0" cy="46038"/>
            </a:xfrm>
            <a:prstGeom prst="line">
              <a:avLst/>
            </a:prstGeom>
            <a:noFill/>
            <a:ln w="12700">
              <a:solidFill>
                <a:srgbClr val="000000"/>
              </a:solidFill>
              <a:round/>
              <a:headEnd/>
              <a:tailEnd/>
            </a:ln>
          </p:spPr>
          <p:txBody>
            <a:bodyPr wrap="none" anchor="ctr"/>
            <a:lstStyle/>
            <a:p>
              <a:endParaRPr lang="en-US"/>
            </a:p>
          </p:txBody>
        </p:sp>
        <p:sp>
          <p:nvSpPr>
            <p:cNvPr id="29747" name="Line 134"/>
            <p:cNvSpPr>
              <a:spLocks noChangeShapeType="1"/>
            </p:cNvSpPr>
            <p:nvPr/>
          </p:nvSpPr>
          <p:spPr bwMode="auto">
            <a:xfrm flipV="1">
              <a:off x="6408738" y="6010275"/>
              <a:ext cx="0" cy="46038"/>
            </a:xfrm>
            <a:prstGeom prst="line">
              <a:avLst/>
            </a:prstGeom>
            <a:noFill/>
            <a:ln w="12700">
              <a:solidFill>
                <a:srgbClr val="000000"/>
              </a:solidFill>
              <a:round/>
              <a:headEnd/>
              <a:tailEnd/>
            </a:ln>
          </p:spPr>
          <p:txBody>
            <a:bodyPr wrap="none" anchor="ctr"/>
            <a:lstStyle/>
            <a:p>
              <a:endParaRPr lang="en-US"/>
            </a:p>
          </p:txBody>
        </p:sp>
        <p:sp>
          <p:nvSpPr>
            <p:cNvPr id="29748" name="Line 135"/>
            <p:cNvSpPr>
              <a:spLocks noChangeShapeType="1"/>
            </p:cNvSpPr>
            <p:nvPr/>
          </p:nvSpPr>
          <p:spPr bwMode="auto">
            <a:xfrm flipV="1">
              <a:off x="7162800" y="6010275"/>
              <a:ext cx="0" cy="46038"/>
            </a:xfrm>
            <a:prstGeom prst="line">
              <a:avLst/>
            </a:prstGeom>
            <a:noFill/>
            <a:ln w="12700">
              <a:solidFill>
                <a:srgbClr val="000000"/>
              </a:solidFill>
              <a:round/>
              <a:headEnd/>
              <a:tailEnd/>
            </a:ln>
          </p:spPr>
          <p:txBody>
            <a:bodyPr wrap="none" anchor="ctr"/>
            <a:lstStyle/>
            <a:p>
              <a:endParaRPr lang="en-US"/>
            </a:p>
          </p:txBody>
        </p:sp>
        <p:sp>
          <p:nvSpPr>
            <p:cNvPr id="29749" name="Oval 136"/>
            <p:cNvSpPr>
              <a:spLocks noChangeArrowheads="1"/>
            </p:cNvSpPr>
            <p:nvPr/>
          </p:nvSpPr>
          <p:spPr bwMode="auto">
            <a:xfrm>
              <a:off x="2954338" y="4892675"/>
              <a:ext cx="58737" cy="25400"/>
            </a:xfrm>
            <a:prstGeom prst="ellipse">
              <a:avLst/>
            </a:prstGeom>
            <a:solidFill>
              <a:srgbClr val="008011"/>
            </a:solidFill>
            <a:ln w="12700">
              <a:solidFill>
                <a:srgbClr val="FFFF00"/>
              </a:solidFill>
              <a:round/>
              <a:headEnd/>
              <a:tailEnd/>
            </a:ln>
          </p:spPr>
          <p:txBody>
            <a:bodyPr wrap="none" anchor="ctr"/>
            <a:lstStyle/>
            <a:p>
              <a:endParaRPr lang="en-US">
                <a:latin typeface="Calibri" pitchFamily="34" charset="0"/>
              </a:endParaRPr>
            </a:p>
          </p:txBody>
        </p:sp>
        <p:sp>
          <p:nvSpPr>
            <p:cNvPr id="29750" name="Oval 137"/>
            <p:cNvSpPr>
              <a:spLocks noChangeArrowheads="1"/>
            </p:cNvSpPr>
            <p:nvPr/>
          </p:nvSpPr>
          <p:spPr bwMode="auto">
            <a:xfrm>
              <a:off x="3783013" y="4562475"/>
              <a:ext cx="58737" cy="22225"/>
            </a:xfrm>
            <a:prstGeom prst="ellipse">
              <a:avLst/>
            </a:prstGeom>
            <a:solidFill>
              <a:srgbClr val="008011"/>
            </a:solidFill>
            <a:ln w="12700">
              <a:solidFill>
                <a:srgbClr val="FFFF00"/>
              </a:solidFill>
              <a:round/>
              <a:headEnd/>
              <a:tailEnd/>
            </a:ln>
          </p:spPr>
          <p:txBody>
            <a:bodyPr wrap="none" anchor="ctr"/>
            <a:lstStyle/>
            <a:p>
              <a:endParaRPr lang="en-US">
                <a:latin typeface="Calibri" pitchFamily="34" charset="0"/>
              </a:endParaRPr>
            </a:p>
          </p:txBody>
        </p:sp>
        <p:sp>
          <p:nvSpPr>
            <p:cNvPr id="29751" name="Oval 138"/>
            <p:cNvSpPr>
              <a:spLocks noChangeArrowheads="1"/>
            </p:cNvSpPr>
            <p:nvPr/>
          </p:nvSpPr>
          <p:spPr bwMode="auto">
            <a:xfrm>
              <a:off x="5673725" y="5135563"/>
              <a:ext cx="58738" cy="23812"/>
            </a:xfrm>
            <a:prstGeom prst="ellipse">
              <a:avLst/>
            </a:prstGeom>
            <a:solidFill>
              <a:srgbClr val="008011"/>
            </a:solidFill>
            <a:ln w="12700">
              <a:solidFill>
                <a:srgbClr val="FFFF00"/>
              </a:solidFill>
              <a:round/>
              <a:headEnd/>
              <a:tailEnd/>
            </a:ln>
          </p:spPr>
          <p:txBody>
            <a:bodyPr wrap="none" anchor="ctr"/>
            <a:lstStyle/>
            <a:p>
              <a:endParaRPr lang="en-US">
                <a:latin typeface="Calibri" pitchFamily="34" charset="0"/>
              </a:endParaRPr>
            </a:p>
          </p:txBody>
        </p:sp>
        <p:sp>
          <p:nvSpPr>
            <p:cNvPr id="29752" name="Oval 139"/>
            <p:cNvSpPr>
              <a:spLocks noChangeArrowheads="1"/>
            </p:cNvSpPr>
            <p:nvPr/>
          </p:nvSpPr>
          <p:spPr bwMode="auto">
            <a:xfrm>
              <a:off x="5427663" y="5180013"/>
              <a:ext cx="57150" cy="25400"/>
            </a:xfrm>
            <a:prstGeom prst="ellipse">
              <a:avLst/>
            </a:prstGeom>
            <a:solidFill>
              <a:srgbClr val="008011"/>
            </a:solidFill>
            <a:ln w="12700">
              <a:solidFill>
                <a:srgbClr val="FFFF00"/>
              </a:solidFill>
              <a:round/>
              <a:headEnd/>
              <a:tailEnd/>
            </a:ln>
          </p:spPr>
          <p:txBody>
            <a:bodyPr wrap="none" anchor="ctr"/>
            <a:lstStyle/>
            <a:p>
              <a:endParaRPr lang="en-US">
                <a:latin typeface="Calibri" pitchFamily="34" charset="0"/>
              </a:endParaRPr>
            </a:p>
          </p:txBody>
        </p:sp>
        <p:sp>
          <p:nvSpPr>
            <p:cNvPr id="29753" name="Oval 140"/>
            <p:cNvSpPr>
              <a:spLocks noChangeArrowheads="1"/>
            </p:cNvSpPr>
            <p:nvPr/>
          </p:nvSpPr>
          <p:spPr bwMode="auto">
            <a:xfrm>
              <a:off x="3232150" y="4411663"/>
              <a:ext cx="57150" cy="23812"/>
            </a:xfrm>
            <a:prstGeom prst="ellipse">
              <a:avLst/>
            </a:prstGeom>
            <a:solidFill>
              <a:srgbClr val="008011"/>
            </a:solidFill>
            <a:ln w="12700">
              <a:solidFill>
                <a:srgbClr val="FFFF00"/>
              </a:solidFill>
              <a:round/>
              <a:headEnd/>
              <a:tailEnd/>
            </a:ln>
          </p:spPr>
          <p:txBody>
            <a:bodyPr wrap="none" anchor="ctr"/>
            <a:lstStyle/>
            <a:p>
              <a:endParaRPr lang="en-US">
                <a:latin typeface="Calibri" pitchFamily="34" charset="0"/>
              </a:endParaRPr>
            </a:p>
          </p:txBody>
        </p:sp>
        <p:sp>
          <p:nvSpPr>
            <p:cNvPr id="29754" name="Oval 141"/>
            <p:cNvSpPr>
              <a:spLocks noChangeArrowheads="1"/>
            </p:cNvSpPr>
            <p:nvPr/>
          </p:nvSpPr>
          <p:spPr bwMode="auto">
            <a:xfrm>
              <a:off x="5557838" y="5232400"/>
              <a:ext cx="57150" cy="25400"/>
            </a:xfrm>
            <a:prstGeom prst="ellipse">
              <a:avLst/>
            </a:prstGeom>
            <a:solidFill>
              <a:srgbClr val="008011"/>
            </a:solidFill>
            <a:ln w="12700">
              <a:solidFill>
                <a:srgbClr val="FFFF00"/>
              </a:solidFill>
              <a:round/>
              <a:headEnd/>
              <a:tailEnd/>
            </a:ln>
          </p:spPr>
          <p:txBody>
            <a:bodyPr wrap="none" anchor="ctr"/>
            <a:lstStyle/>
            <a:p>
              <a:endParaRPr lang="en-US">
                <a:latin typeface="Calibri" pitchFamily="34" charset="0"/>
              </a:endParaRPr>
            </a:p>
          </p:txBody>
        </p:sp>
        <p:sp>
          <p:nvSpPr>
            <p:cNvPr id="29755" name="Oval 142"/>
            <p:cNvSpPr>
              <a:spLocks noChangeArrowheads="1"/>
            </p:cNvSpPr>
            <p:nvPr/>
          </p:nvSpPr>
          <p:spPr bwMode="auto">
            <a:xfrm>
              <a:off x="6530975" y="5799138"/>
              <a:ext cx="58738" cy="23812"/>
            </a:xfrm>
            <a:prstGeom prst="ellipse">
              <a:avLst/>
            </a:prstGeom>
            <a:solidFill>
              <a:srgbClr val="008011"/>
            </a:solidFill>
            <a:ln w="12700">
              <a:solidFill>
                <a:srgbClr val="FFFF00"/>
              </a:solidFill>
              <a:round/>
              <a:headEnd/>
              <a:tailEnd/>
            </a:ln>
          </p:spPr>
          <p:txBody>
            <a:bodyPr wrap="none" anchor="ctr"/>
            <a:lstStyle/>
            <a:p>
              <a:endParaRPr lang="en-US">
                <a:latin typeface="Calibri" pitchFamily="34" charset="0"/>
              </a:endParaRPr>
            </a:p>
          </p:txBody>
        </p:sp>
        <p:sp>
          <p:nvSpPr>
            <p:cNvPr id="29756" name="Oval 143"/>
            <p:cNvSpPr>
              <a:spLocks noChangeArrowheads="1"/>
            </p:cNvSpPr>
            <p:nvPr/>
          </p:nvSpPr>
          <p:spPr bwMode="auto">
            <a:xfrm>
              <a:off x="4714875" y="5192713"/>
              <a:ext cx="58738" cy="25400"/>
            </a:xfrm>
            <a:prstGeom prst="ellipse">
              <a:avLst/>
            </a:prstGeom>
            <a:solidFill>
              <a:srgbClr val="008011"/>
            </a:solidFill>
            <a:ln w="12700">
              <a:solidFill>
                <a:srgbClr val="FFFF00"/>
              </a:solidFill>
              <a:round/>
              <a:headEnd/>
              <a:tailEnd/>
            </a:ln>
          </p:spPr>
          <p:txBody>
            <a:bodyPr wrap="none" anchor="ctr"/>
            <a:lstStyle/>
            <a:p>
              <a:endParaRPr lang="en-US">
                <a:latin typeface="Calibri" pitchFamily="34" charset="0"/>
              </a:endParaRPr>
            </a:p>
          </p:txBody>
        </p:sp>
        <p:sp>
          <p:nvSpPr>
            <p:cNvPr id="29757" name="Oval 144"/>
            <p:cNvSpPr>
              <a:spLocks noChangeArrowheads="1"/>
            </p:cNvSpPr>
            <p:nvPr/>
          </p:nvSpPr>
          <p:spPr bwMode="auto">
            <a:xfrm>
              <a:off x="4686300" y="5584825"/>
              <a:ext cx="57150" cy="23813"/>
            </a:xfrm>
            <a:prstGeom prst="ellipse">
              <a:avLst/>
            </a:prstGeom>
            <a:solidFill>
              <a:srgbClr val="008011"/>
            </a:solidFill>
            <a:ln w="12700">
              <a:solidFill>
                <a:srgbClr val="FFFF00"/>
              </a:solidFill>
              <a:round/>
              <a:headEnd/>
              <a:tailEnd/>
            </a:ln>
          </p:spPr>
          <p:txBody>
            <a:bodyPr wrap="none" anchor="ctr"/>
            <a:lstStyle/>
            <a:p>
              <a:endParaRPr lang="en-US">
                <a:latin typeface="Calibri" pitchFamily="34" charset="0"/>
              </a:endParaRPr>
            </a:p>
          </p:txBody>
        </p:sp>
        <p:sp>
          <p:nvSpPr>
            <p:cNvPr id="29758" name="Oval 145"/>
            <p:cNvSpPr>
              <a:spLocks noChangeArrowheads="1"/>
            </p:cNvSpPr>
            <p:nvPr/>
          </p:nvSpPr>
          <p:spPr bwMode="auto">
            <a:xfrm>
              <a:off x="5353050" y="5473700"/>
              <a:ext cx="58738" cy="23813"/>
            </a:xfrm>
            <a:prstGeom prst="ellipse">
              <a:avLst/>
            </a:prstGeom>
            <a:solidFill>
              <a:srgbClr val="008011"/>
            </a:solidFill>
            <a:ln w="12700">
              <a:solidFill>
                <a:srgbClr val="FFFF00"/>
              </a:solidFill>
              <a:round/>
              <a:headEnd/>
              <a:tailEnd/>
            </a:ln>
          </p:spPr>
          <p:txBody>
            <a:bodyPr wrap="none" anchor="ctr"/>
            <a:lstStyle/>
            <a:p>
              <a:endParaRPr lang="en-US">
                <a:latin typeface="Calibri" pitchFamily="34" charset="0"/>
              </a:endParaRPr>
            </a:p>
          </p:txBody>
        </p:sp>
        <p:sp>
          <p:nvSpPr>
            <p:cNvPr id="29759" name="Oval 146"/>
            <p:cNvSpPr>
              <a:spLocks noChangeArrowheads="1"/>
            </p:cNvSpPr>
            <p:nvPr/>
          </p:nvSpPr>
          <p:spPr bwMode="auto">
            <a:xfrm>
              <a:off x="4568825" y="5003800"/>
              <a:ext cx="58738" cy="23813"/>
            </a:xfrm>
            <a:prstGeom prst="ellipse">
              <a:avLst/>
            </a:prstGeom>
            <a:solidFill>
              <a:srgbClr val="008011"/>
            </a:solidFill>
            <a:ln w="12700">
              <a:solidFill>
                <a:srgbClr val="FFFF00"/>
              </a:solidFill>
              <a:round/>
              <a:headEnd/>
              <a:tailEnd/>
            </a:ln>
          </p:spPr>
          <p:txBody>
            <a:bodyPr wrap="none" anchor="ctr"/>
            <a:lstStyle/>
            <a:p>
              <a:endParaRPr lang="en-US">
                <a:latin typeface="Calibri" pitchFamily="34" charset="0"/>
              </a:endParaRPr>
            </a:p>
          </p:txBody>
        </p:sp>
        <p:sp>
          <p:nvSpPr>
            <p:cNvPr id="29760" name="Oval 147"/>
            <p:cNvSpPr>
              <a:spLocks noChangeArrowheads="1"/>
            </p:cNvSpPr>
            <p:nvPr/>
          </p:nvSpPr>
          <p:spPr bwMode="auto">
            <a:xfrm>
              <a:off x="4306888" y="4854575"/>
              <a:ext cx="58737" cy="22225"/>
            </a:xfrm>
            <a:prstGeom prst="ellipse">
              <a:avLst/>
            </a:prstGeom>
            <a:solidFill>
              <a:srgbClr val="008011"/>
            </a:solidFill>
            <a:ln w="12700">
              <a:solidFill>
                <a:srgbClr val="FFFF00"/>
              </a:solidFill>
              <a:round/>
              <a:headEnd/>
              <a:tailEnd/>
            </a:ln>
          </p:spPr>
          <p:txBody>
            <a:bodyPr wrap="none" anchor="ctr"/>
            <a:lstStyle/>
            <a:p>
              <a:endParaRPr lang="en-US">
                <a:latin typeface="Calibri" pitchFamily="34" charset="0"/>
              </a:endParaRPr>
            </a:p>
          </p:txBody>
        </p:sp>
        <p:sp>
          <p:nvSpPr>
            <p:cNvPr id="29761" name="Freeform 148"/>
            <p:cNvSpPr>
              <a:spLocks/>
            </p:cNvSpPr>
            <p:nvPr/>
          </p:nvSpPr>
          <p:spPr bwMode="auto">
            <a:xfrm>
              <a:off x="2990850" y="4589463"/>
              <a:ext cx="3578225" cy="1082675"/>
            </a:xfrm>
            <a:custGeom>
              <a:avLst/>
              <a:gdLst>
                <a:gd name="T0" fmla="*/ 32 w 1969"/>
                <a:gd name="T1" fmla="*/ 12 h 1016"/>
                <a:gd name="T2" fmla="*/ 80 w 1969"/>
                <a:gd name="T3" fmla="*/ 43 h 1016"/>
                <a:gd name="T4" fmla="*/ 136 w 1969"/>
                <a:gd name="T5" fmla="*/ 67 h 1016"/>
                <a:gd name="T6" fmla="*/ 192 w 1969"/>
                <a:gd name="T7" fmla="*/ 98 h 1016"/>
                <a:gd name="T8" fmla="*/ 248 w 1969"/>
                <a:gd name="T9" fmla="*/ 122 h 1016"/>
                <a:gd name="T10" fmla="*/ 296 w 1969"/>
                <a:gd name="T11" fmla="*/ 153 h 1016"/>
                <a:gd name="T12" fmla="*/ 352 w 1969"/>
                <a:gd name="T13" fmla="*/ 177 h 1016"/>
                <a:gd name="T14" fmla="*/ 408 w 1969"/>
                <a:gd name="T15" fmla="*/ 208 h 1016"/>
                <a:gd name="T16" fmla="*/ 456 w 1969"/>
                <a:gd name="T17" fmla="*/ 232 h 1016"/>
                <a:gd name="T18" fmla="*/ 512 w 1969"/>
                <a:gd name="T19" fmla="*/ 263 h 1016"/>
                <a:gd name="T20" fmla="*/ 568 w 1969"/>
                <a:gd name="T21" fmla="*/ 293 h 1016"/>
                <a:gd name="T22" fmla="*/ 624 w 1969"/>
                <a:gd name="T23" fmla="*/ 318 h 1016"/>
                <a:gd name="T24" fmla="*/ 672 w 1969"/>
                <a:gd name="T25" fmla="*/ 349 h 1016"/>
                <a:gd name="T26" fmla="*/ 728 w 1969"/>
                <a:gd name="T27" fmla="*/ 373 h 1016"/>
                <a:gd name="T28" fmla="*/ 784 w 1969"/>
                <a:gd name="T29" fmla="*/ 404 h 1016"/>
                <a:gd name="T30" fmla="*/ 832 w 1969"/>
                <a:gd name="T31" fmla="*/ 428 h 1016"/>
                <a:gd name="T32" fmla="*/ 888 w 1969"/>
                <a:gd name="T33" fmla="*/ 459 h 1016"/>
                <a:gd name="T34" fmla="*/ 944 w 1969"/>
                <a:gd name="T35" fmla="*/ 483 h 1016"/>
                <a:gd name="T36" fmla="*/ 1000 w 1969"/>
                <a:gd name="T37" fmla="*/ 514 h 1016"/>
                <a:gd name="T38" fmla="*/ 1048 w 1969"/>
                <a:gd name="T39" fmla="*/ 538 h 1016"/>
                <a:gd name="T40" fmla="*/ 1104 w 1969"/>
                <a:gd name="T41" fmla="*/ 569 h 1016"/>
                <a:gd name="T42" fmla="*/ 1160 w 1969"/>
                <a:gd name="T43" fmla="*/ 599 h 1016"/>
                <a:gd name="T44" fmla="*/ 1216 w 1969"/>
                <a:gd name="T45" fmla="*/ 624 h 1016"/>
                <a:gd name="T46" fmla="*/ 1264 w 1969"/>
                <a:gd name="T47" fmla="*/ 654 h 1016"/>
                <a:gd name="T48" fmla="*/ 1320 w 1969"/>
                <a:gd name="T49" fmla="*/ 679 h 1016"/>
                <a:gd name="T50" fmla="*/ 1376 w 1969"/>
                <a:gd name="T51" fmla="*/ 709 h 1016"/>
                <a:gd name="T52" fmla="*/ 1424 w 1969"/>
                <a:gd name="T53" fmla="*/ 734 h 1016"/>
                <a:gd name="T54" fmla="*/ 1480 w 1969"/>
                <a:gd name="T55" fmla="*/ 764 h 1016"/>
                <a:gd name="T56" fmla="*/ 1536 w 1969"/>
                <a:gd name="T57" fmla="*/ 789 h 1016"/>
                <a:gd name="T58" fmla="*/ 1592 w 1969"/>
                <a:gd name="T59" fmla="*/ 819 h 1016"/>
                <a:gd name="T60" fmla="*/ 1640 w 1969"/>
                <a:gd name="T61" fmla="*/ 844 h 1016"/>
                <a:gd name="T62" fmla="*/ 1696 w 1969"/>
                <a:gd name="T63" fmla="*/ 874 h 1016"/>
                <a:gd name="T64" fmla="*/ 1752 w 1969"/>
                <a:gd name="T65" fmla="*/ 899 h 1016"/>
                <a:gd name="T66" fmla="*/ 1800 w 1969"/>
                <a:gd name="T67" fmla="*/ 929 h 1016"/>
                <a:gd name="T68" fmla="*/ 1856 w 1969"/>
                <a:gd name="T69" fmla="*/ 960 h 1016"/>
                <a:gd name="T70" fmla="*/ 1912 w 1969"/>
                <a:gd name="T71" fmla="*/ 984 h 1016"/>
                <a:gd name="T72" fmla="*/ 1968 w 1969"/>
                <a:gd name="T73" fmla="*/ 1015 h 101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69"/>
                <a:gd name="T112" fmla="*/ 0 h 1016"/>
                <a:gd name="T113" fmla="*/ 1969 w 1969"/>
                <a:gd name="T114" fmla="*/ 1016 h 101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69" h="1016">
                  <a:moveTo>
                    <a:pt x="0" y="0"/>
                  </a:moveTo>
                  <a:lnTo>
                    <a:pt x="32" y="12"/>
                  </a:lnTo>
                  <a:lnTo>
                    <a:pt x="56" y="24"/>
                  </a:lnTo>
                  <a:lnTo>
                    <a:pt x="80" y="43"/>
                  </a:lnTo>
                  <a:lnTo>
                    <a:pt x="112" y="55"/>
                  </a:lnTo>
                  <a:lnTo>
                    <a:pt x="136" y="67"/>
                  </a:lnTo>
                  <a:lnTo>
                    <a:pt x="160" y="86"/>
                  </a:lnTo>
                  <a:lnTo>
                    <a:pt x="192" y="98"/>
                  </a:lnTo>
                  <a:lnTo>
                    <a:pt x="216" y="110"/>
                  </a:lnTo>
                  <a:lnTo>
                    <a:pt x="248" y="122"/>
                  </a:lnTo>
                  <a:lnTo>
                    <a:pt x="272" y="141"/>
                  </a:lnTo>
                  <a:lnTo>
                    <a:pt x="296" y="153"/>
                  </a:lnTo>
                  <a:lnTo>
                    <a:pt x="328" y="165"/>
                  </a:lnTo>
                  <a:lnTo>
                    <a:pt x="352" y="177"/>
                  </a:lnTo>
                  <a:lnTo>
                    <a:pt x="376" y="196"/>
                  </a:lnTo>
                  <a:lnTo>
                    <a:pt x="408" y="208"/>
                  </a:lnTo>
                  <a:lnTo>
                    <a:pt x="432" y="220"/>
                  </a:lnTo>
                  <a:lnTo>
                    <a:pt x="456" y="232"/>
                  </a:lnTo>
                  <a:lnTo>
                    <a:pt x="488" y="251"/>
                  </a:lnTo>
                  <a:lnTo>
                    <a:pt x="512" y="263"/>
                  </a:lnTo>
                  <a:lnTo>
                    <a:pt x="536" y="275"/>
                  </a:lnTo>
                  <a:lnTo>
                    <a:pt x="568" y="293"/>
                  </a:lnTo>
                  <a:lnTo>
                    <a:pt x="592" y="306"/>
                  </a:lnTo>
                  <a:lnTo>
                    <a:pt x="624" y="318"/>
                  </a:lnTo>
                  <a:lnTo>
                    <a:pt x="648" y="330"/>
                  </a:lnTo>
                  <a:lnTo>
                    <a:pt x="672" y="349"/>
                  </a:lnTo>
                  <a:lnTo>
                    <a:pt x="704" y="361"/>
                  </a:lnTo>
                  <a:lnTo>
                    <a:pt x="728" y="373"/>
                  </a:lnTo>
                  <a:lnTo>
                    <a:pt x="752" y="385"/>
                  </a:lnTo>
                  <a:lnTo>
                    <a:pt x="784" y="404"/>
                  </a:lnTo>
                  <a:lnTo>
                    <a:pt x="808" y="416"/>
                  </a:lnTo>
                  <a:lnTo>
                    <a:pt x="832" y="428"/>
                  </a:lnTo>
                  <a:lnTo>
                    <a:pt x="864" y="446"/>
                  </a:lnTo>
                  <a:lnTo>
                    <a:pt x="888" y="459"/>
                  </a:lnTo>
                  <a:lnTo>
                    <a:pt x="920" y="471"/>
                  </a:lnTo>
                  <a:lnTo>
                    <a:pt x="944" y="483"/>
                  </a:lnTo>
                  <a:lnTo>
                    <a:pt x="968" y="501"/>
                  </a:lnTo>
                  <a:lnTo>
                    <a:pt x="1000" y="514"/>
                  </a:lnTo>
                  <a:lnTo>
                    <a:pt x="1024" y="526"/>
                  </a:lnTo>
                  <a:lnTo>
                    <a:pt x="1048" y="538"/>
                  </a:lnTo>
                  <a:lnTo>
                    <a:pt x="1080" y="556"/>
                  </a:lnTo>
                  <a:lnTo>
                    <a:pt x="1104" y="569"/>
                  </a:lnTo>
                  <a:lnTo>
                    <a:pt x="1128" y="581"/>
                  </a:lnTo>
                  <a:lnTo>
                    <a:pt x="1160" y="599"/>
                  </a:lnTo>
                  <a:lnTo>
                    <a:pt x="1184" y="611"/>
                  </a:lnTo>
                  <a:lnTo>
                    <a:pt x="1216" y="624"/>
                  </a:lnTo>
                  <a:lnTo>
                    <a:pt x="1240" y="636"/>
                  </a:lnTo>
                  <a:lnTo>
                    <a:pt x="1264" y="654"/>
                  </a:lnTo>
                  <a:lnTo>
                    <a:pt x="1296" y="666"/>
                  </a:lnTo>
                  <a:lnTo>
                    <a:pt x="1320" y="679"/>
                  </a:lnTo>
                  <a:lnTo>
                    <a:pt x="1344" y="691"/>
                  </a:lnTo>
                  <a:lnTo>
                    <a:pt x="1376" y="709"/>
                  </a:lnTo>
                  <a:lnTo>
                    <a:pt x="1400" y="722"/>
                  </a:lnTo>
                  <a:lnTo>
                    <a:pt x="1424" y="734"/>
                  </a:lnTo>
                  <a:lnTo>
                    <a:pt x="1456" y="752"/>
                  </a:lnTo>
                  <a:lnTo>
                    <a:pt x="1480" y="764"/>
                  </a:lnTo>
                  <a:lnTo>
                    <a:pt x="1512" y="777"/>
                  </a:lnTo>
                  <a:lnTo>
                    <a:pt x="1536" y="789"/>
                  </a:lnTo>
                  <a:lnTo>
                    <a:pt x="1560" y="807"/>
                  </a:lnTo>
                  <a:lnTo>
                    <a:pt x="1592" y="819"/>
                  </a:lnTo>
                  <a:lnTo>
                    <a:pt x="1616" y="832"/>
                  </a:lnTo>
                  <a:lnTo>
                    <a:pt x="1640" y="844"/>
                  </a:lnTo>
                  <a:lnTo>
                    <a:pt x="1672" y="862"/>
                  </a:lnTo>
                  <a:lnTo>
                    <a:pt x="1696" y="874"/>
                  </a:lnTo>
                  <a:lnTo>
                    <a:pt x="1720" y="887"/>
                  </a:lnTo>
                  <a:lnTo>
                    <a:pt x="1752" y="899"/>
                  </a:lnTo>
                  <a:lnTo>
                    <a:pt x="1776" y="917"/>
                  </a:lnTo>
                  <a:lnTo>
                    <a:pt x="1800" y="929"/>
                  </a:lnTo>
                  <a:lnTo>
                    <a:pt x="1832" y="942"/>
                  </a:lnTo>
                  <a:lnTo>
                    <a:pt x="1856" y="960"/>
                  </a:lnTo>
                  <a:lnTo>
                    <a:pt x="1888" y="972"/>
                  </a:lnTo>
                  <a:lnTo>
                    <a:pt x="1912" y="984"/>
                  </a:lnTo>
                  <a:lnTo>
                    <a:pt x="1936" y="997"/>
                  </a:lnTo>
                  <a:lnTo>
                    <a:pt x="1968" y="1015"/>
                  </a:lnTo>
                </a:path>
              </a:pathLst>
            </a:custGeom>
            <a:noFill/>
            <a:ln w="25400" cap="rnd" cmpd="sng">
              <a:solidFill>
                <a:srgbClr val="FFFF00"/>
              </a:solidFill>
              <a:prstDash val="solid"/>
              <a:round/>
              <a:headEnd type="none" w="med" len="med"/>
              <a:tailEnd type="none" w="med" len="med"/>
            </a:ln>
          </p:spPr>
          <p:txBody>
            <a:bodyPr/>
            <a:lstStyle/>
            <a:p>
              <a:endParaRPr lang="en-US"/>
            </a:p>
          </p:txBody>
        </p:sp>
        <p:grpSp>
          <p:nvGrpSpPr>
            <p:cNvPr id="29762" name="Group 153"/>
            <p:cNvGrpSpPr>
              <a:grpSpLocks/>
            </p:cNvGrpSpPr>
            <p:nvPr/>
          </p:nvGrpSpPr>
          <p:grpSpPr bwMode="auto">
            <a:xfrm>
              <a:off x="1146175" y="4168782"/>
              <a:ext cx="1235075" cy="2022479"/>
              <a:chOff x="304" y="3615"/>
              <a:chExt cx="680" cy="1894"/>
            </a:xfrm>
          </p:grpSpPr>
          <p:sp>
            <p:nvSpPr>
              <p:cNvPr id="29772" name="Rectangle 154"/>
              <p:cNvSpPr>
                <a:spLocks noChangeArrowheads="1"/>
              </p:cNvSpPr>
              <p:nvPr/>
            </p:nvSpPr>
            <p:spPr bwMode="auto">
              <a:xfrm>
                <a:off x="663" y="5298"/>
                <a:ext cx="287" cy="211"/>
              </a:xfrm>
              <a:prstGeom prst="rect">
                <a:avLst/>
              </a:prstGeom>
              <a:noFill/>
              <a:ln w="12700">
                <a:noFill/>
                <a:miter lim="800000"/>
                <a:headEnd/>
                <a:tailEnd/>
              </a:ln>
            </p:spPr>
            <p:txBody>
              <a:bodyPr wrap="none" lIns="90488" tIns="44450" rIns="90488" bIns="44450">
                <a:spAutoFit/>
              </a:bodyPr>
              <a:lstStyle/>
              <a:p>
                <a:pPr eaLnBrk="0" hangingPunct="0"/>
                <a:r>
                  <a:rPr lang="en-US" sz="900" b="1">
                    <a:solidFill>
                      <a:schemeClr val="hlink"/>
                    </a:solidFill>
                    <a:latin typeface="Geneva"/>
                  </a:rPr>
                  <a:t>0.001</a:t>
                </a:r>
              </a:p>
            </p:txBody>
          </p:sp>
          <p:sp>
            <p:nvSpPr>
              <p:cNvPr id="29773" name="Rectangle 155"/>
              <p:cNvSpPr>
                <a:spLocks noChangeArrowheads="1"/>
              </p:cNvSpPr>
              <p:nvPr/>
            </p:nvSpPr>
            <p:spPr bwMode="auto">
              <a:xfrm>
                <a:off x="735" y="4978"/>
                <a:ext cx="245" cy="211"/>
              </a:xfrm>
              <a:prstGeom prst="rect">
                <a:avLst/>
              </a:prstGeom>
              <a:noFill/>
              <a:ln w="12700">
                <a:noFill/>
                <a:miter lim="800000"/>
                <a:headEnd/>
                <a:tailEnd/>
              </a:ln>
            </p:spPr>
            <p:txBody>
              <a:bodyPr wrap="none" lIns="90488" tIns="44450" rIns="90488" bIns="44450">
                <a:spAutoFit/>
              </a:bodyPr>
              <a:lstStyle/>
              <a:p>
                <a:pPr eaLnBrk="0" hangingPunct="0"/>
                <a:r>
                  <a:rPr lang="en-US" sz="900" b="1">
                    <a:solidFill>
                      <a:schemeClr val="hlink"/>
                    </a:solidFill>
                    <a:latin typeface="Geneva"/>
                  </a:rPr>
                  <a:t>0.01</a:t>
                </a:r>
              </a:p>
            </p:txBody>
          </p:sp>
          <p:sp>
            <p:nvSpPr>
              <p:cNvPr id="29774" name="Rectangle 156"/>
              <p:cNvSpPr>
                <a:spLocks noChangeArrowheads="1"/>
              </p:cNvSpPr>
              <p:nvPr/>
            </p:nvSpPr>
            <p:spPr bwMode="auto">
              <a:xfrm>
                <a:off x="775" y="4650"/>
                <a:ext cx="203" cy="211"/>
              </a:xfrm>
              <a:prstGeom prst="rect">
                <a:avLst/>
              </a:prstGeom>
              <a:noFill/>
              <a:ln w="12700">
                <a:noFill/>
                <a:miter lim="800000"/>
                <a:headEnd/>
                <a:tailEnd/>
              </a:ln>
            </p:spPr>
            <p:txBody>
              <a:bodyPr wrap="none" lIns="90488" tIns="44450" rIns="90488" bIns="44450">
                <a:spAutoFit/>
              </a:bodyPr>
              <a:lstStyle/>
              <a:p>
                <a:pPr eaLnBrk="0" hangingPunct="0"/>
                <a:r>
                  <a:rPr lang="en-US" sz="900" b="1">
                    <a:solidFill>
                      <a:schemeClr val="hlink"/>
                    </a:solidFill>
                    <a:latin typeface="Geneva"/>
                  </a:rPr>
                  <a:t>0.1</a:t>
                </a:r>
              </a:p>
            </p:txBody>
          </p:sp>
          <p:sp>
            <p:nvSpPr>
              <p:cNvPr id="29775" name="Rectangle 157"/>
              <p:cNvSpPr>
                <a:spLocks noChangeArrowheads="1"/>
              </p:cNvSpPr>
              <p:nvPr/>
            </p:nvSpPr>
            <p:spPr bwMode="auto">
              <a:xfrm>
                <a:off x="823" y="4346"/>
                <a:ext cx="142" cy="212"/>
              </a:xfrm>
              <a:prstGeom prst="rect">
                <a:avLst/>
              </a:prstGeom>
              <a:noFill/>
              <a:ln w="12700">
                <a:noFill/>
                <a:miter lim="800000"/>
                <a:headEnd/>
                <a:tailEnd/>
              </a:ln>
            </p:spPr>
            <p:txBody>
              <a:bodyPr wrap="none" lIns="90488" tIns="44450" rIns="90488" bIns="44450">
                <a:spAutoFit/>
              </a:bodyPr>
              <a:lstStyle/>
              <a:p>
                <a:pPr eaLnBrk="0" hangingPunct="0"/>
                <a:r>
                  <a:rPr lang="en-US" sz="900" b="1">
                    <a:solidFill>
                      <a:schemeClr val="hlink"/>
                    </a:solidFill>
                    <a:latin typeface="Geneva"/>
                  </a:rPr>
                  <a:t>1</a:t>
                </a:r>
              </a:p>
            </p:txBody>
          </p:sp>
          <p:sp>
            <p:nvSpPr>
              <p:cNvPr id="29776" name="Rectangle 158"/>
              <p:cNvSpPr>
                <a:spLocks noChangeArrowheads="1"/>
              </p:cNvSpPr>
              <p:nvPr/>
            </p:nvSpPr>
            <p:spPr bwMode="auto">
              <a:xfrm>
                <a:off x="791" y="4034"/>
                <a:ext cx="184" cy="211"/>
              </a:xfrm>
              <a:prstGeom prst="rect">
                <a:avLst/>
              </a:prstGeom>
              <a:noFill/>
              <a:ln w="12700">
                <a:noFill/>
                <a:miter lim="800000"/>
                <a:headEnd/>
                <a:tailEnd/>
              </a:ln>
            </p:spPr>
            <p:txBody>
              <a:bodyPr wrap="none" lIns="90488" tIns="44450" rIns="90488" bIns="44450">
                <a:spAutoFit/>
              </a:bodyPr>
              <a:lstStyle/>
              <a:p>
                <a:pPr eaLnBrk="0" hangingPunct="0"/>
                <a:r>
                  <a:rPr lang="en-US" sz="900" b="1">
                    <a:solidFill>
                      <a:schemeClr val="hlink"/>
                    </a:solidFill>
                    <a:latin typeface="Geneva"/>
                  </a:rPr>
                  <a:t>10</a:t>
                </a:r>
              </a:p>
            </p:txBody>
          </p:sp>
          <p:sp>
            <p:nvSpPr>
              <p:cNvPr id="29777" name="Rectangle 159"/>
              <p:cNvSpPr>
                <a:spLocks noChangeArrowheads="1"/>
              </p:cNvSpPr>
              <p:nvPr/>
            </p:nvSpPr>
            <p:spPr bwMode="auto">
              <a:xfrm>
                <a:off x="759" y="3707"/>
                <a:ext cx="225" cy="211"/>
              </a:xfrm>
              <a:prstGeom prst="rect">
                <a:avLst/>
              </a:prstGeom>
              <a:noFill/>
              <a:ln w="12700">
                <a:noFill/>
                <a:miter lim="800000"/>
                <a:headEnd/>
                <a:tailEnd/>
              </a:ln>
            </p:spPr>
            <p:txBody>
              <a:bodyPr wrap="none" lIns="90488" tIns="44450" rIns="90488" bIns="44450">
                <a:spAutoFit/>
              </a:bodyPr>
              <a:lstStyle/>
              <a:p>
                <a:pPr eaLnBrk="0" hangingPunct="0"/>
                <a:r>
                  <a:rPr lang="en-US" sz="900" b="1">
                    <a:solidFill>
                      <a:schemeClr val="hlink"/>
                    </a:solidFill>
                    <a:latin typeface="Geneva"/>
                  </a:rPr>
                  <a:t>100</a:t>
                </a:r>
              </a:p>
            </p:txBody>
          </p:sp>
          <p:sp>
            <p:nvSpPr>
              <p:cNvPr id="29778" name="Rectangle 160"/>
              <p:cNvSpPr>
                <a:spLocks noChangeArrowheads="1"/>
              </p:cNvSpPr>
              <p:nvPr/>
            </p:nvSpPr>
            <p:spPr bwMode="auto">
              <a:xfrm rot="-5400000">
                <a:off x="-219" y="4138"/>
                <a:ext cx="1295" cy="250"/>
              </a:xfrm>
              <a:prstGeom prst="rect">
                <a:avLst/>
              </a:prstGeom>
              <a:noFill/>
              <a:ln w="12700">
                <a:noFill/>
                <a:miter lim="800000"/>
                <a:headEnd/>
                <a:tailEnd/>
              </a:ln>
            </p:spPr>
            <p:txBody>
              <a:bodyPr wrap="none" lIns="90488" tIns="44450" rIns="90488" bIns="44450">
                <a:spAutoFit/>
              </a:bodyPr>
              <a:lstStyle/>
              <a:p>
                <a:pPr eaLnBrk="0" hangingPunct="0"/>
                <a:r>
                  <a:rPr lang="en-US" sz="2400">
                    <a:solidFill>
                      <a:srgbClr val="FFFF00"/>
                    </a:solidFill>
                    <a:latin typeface="Times New Roman" pitchFamily="18" charset="0"/>
                  </a:rPr>
                  <a:t>Krill:Salp</a:t>
                </a:r>
              </a:p>
            </p:txBody>
          </p:sp>
        </p:grpSp>
        <p:sp>
          <p:nvSpPr>
            <p:cNvPr id="29763" name="Rectangle 161"/>
            <p:cNvSpPr>
              <a:spLocks noChangeArrowheads="1"/>
            </p:cNvSpPr>
            <p:nvPr/>
          </p:nvSpPr>
          <p:spPr bwMode="auto">
            <a:xfrm>
              <a:off x="2932113" y="6143625"/>
              <a:ext cx="3595687" cy="454025"/>
            </a:xfrm>
            <a:prstGeom prst="rect">
              <a:avLst/>
            </a:prstGeom>
            <a:noFill/>
            <a:ln w="12700">
              <a:noFill/>
              <a:miter lim="800000"/>
              <a:headEnd/>
              <a:tailEnd/>
            </a:ln>
          </p:spPr>
          <p:txBody>
            <a:bodyPr wrap="none" lIns="90488" tIns="44450" rIns="90488" bIns="44450">
              <a:spAutoFit/>
            </a:bodyPr>
            <a:lstStyle/>
            <a:p>
              <a:pPr eaLnBrk="0" hangingPunct="0"/>
              <a:r>
                <a:rPr lang="en-US" sz="2400">
                  <a:solidFill>
                    <a:srgbClr val="FFFF00"/>
                  </a:solidFill>
                  <a:latin typeface="Times New Roman" pitchFamily="18" charset="0"/>
                </a:rPr>
                <a:t>Mean Air Temperature (°C)</a:t>
              </a:r>
            </a:p>
          </p:txBody>
        </p:sp>
        <p:sp>
          <p:nvSpPr>
            <p:cNvPr id="29764" name="Rectangle 162"/>
            <p:cNvSpPr>
              <a:spLocks noChangeArrowheads="1"/>
            </p:cNvSpPr>
            <p:nvPr/>
          </p:nvSpPr>
          <p:spPr bwMode="auto">
            <a:xfrm>
              <a:off x="6246813" y="6094413"/>
              <a:ext cx="257175" cy="225425"/>
            </a:xfrm>
            <a:prstGeom prst="rect">
              <a:avLst/>
            </a:prstGeom>
            <a:noFill/>
            <a:ln w="12700">
              <a:noFill/>
              <a:miter lim="800000"/>
              <a:headEnd/>
              <a:tailEnd/>
            </a:ln>
          </p:spPr>
          <p:txBody>
            <a:bodyPr wrap="none" lIns="90488" tIns="44450" rIns="90488" bIns="44450">
              <a:spAutoFit/>
            </a:bodyPr>
            <a:lstStyle/>
            <a:p>
              <a:pPr eaLnBrk="0" hangingPunct="0"/>
              <a:r>
                <a:rPr lang="en-US" sz="900" b="1">
                  <a:solidFill>
                    <a:schemeClr val="tx2"/>
                  </a:solidFill>
                  <a:latin typeface="Geneva"/>
                </a:rPr>
                <a:t>0</a:t>
              </a:r>
            </a:p>
          </p:txBody>
        </p:sp>
        <p:sp>
          <p:nvSpPr>
            <p:cNvPr id="29765" name="Rectangle 163"/>
            <p:cNvSpPr>
              <a:spLocks noChangeArrowheads="1"/>
            </p:cNvSpPr>
            <p:nvPr/>
          </p:nvSpPr>
          <p:spPr bwMode="auto">
            <a:xfrm>
              <a:off x="4705350" y="6084888"/>
              <a:ext cx="300038" cy="225425"/>
            </a:xfrm>
            <a:prstGeom prst="rect">
              <a:avLst/>
            </a:prstGeom>
            <a:noFill/>
            <a:ln w="12700">
              <a:noFill/>
              <a:miter lim="800000"/>
              <a:headEnd/>
              <a:tailEnd/>
            </a:ln>
          </p:spPr>
          <p:txBody>
            <a:bodyPr wrap="none" lIns="90488" tIns="44450" rIns="90488" bIns="44450">
              <a:spAutoFit/>
            </a:bodyPr>
            <a:lstStyle/>
            <a:p>
              <a:pPr eaLnBrk="0" hangingPunct="0"/>
              <a:r>
                <a:rPr lang="en-US" sz="900" b="1">
                  <a:solidFill>
                    <a:schemeClr val="tx2"/>
                  </a:solidFill>
                  <a:latin typeface="Geneva"/>
                </a:rPr>
                <a:t>-2</a:t>
              </a:r>
            </a:p>
          </p:txBody>
        </p:sp>
        <p:sp>
          <p:nvSpPr>
            <p:cNvPr id="29766" name="Rectangle 164"/>
            <p:cNvSpPr>
              <a:spLocks noChangeArrowheads="1"/>
            </p:cNvSpPr>
            <p:nvPr/>
          </p:nvSpPr>
          <p:spPr bwMode="auto">
            <a:xfrm>
              <a:off x="3194050" y="6084888"/>
              <a:ext cx="300038" cy="225425"/>
            </a:xfrm>
            <a:prstGeom prst="rect">
              <a:avLst/>
            </a:prstGeom>
            <a:noFill/>
            <a:ln w="12700">
              <a:noFill/>
              <a:miter lim="800000"/>
              <a:headEnd/>
              <a:tailEnd/>
            </a:ln>
          </p:spPr>
          <p:txBody>
            <a:bodyPr wrap="none" lIns="90488" tIns="44450" rIns="90488" bIns="44450">
              <a:spAutoFit/>
            </a:bodyPr>
            <a:lstStyle/>
            <a:p>
              <a:pPr eaLnBrk="0" hangingPunct="0"/>
              <a:r>
                <a:rPr lang="en-US" sz="900" b="1">
                  <a:solidFill>
                    <a:schemeClr val="tx2"/>
                  </a:solidFill>
                  <a:latin typeface="Geneva"/>
                </a:rPr>
                <a:t>-4</a:t>
              </a:r>
            </a:p>
          </p:txBody>
        </p:sp>
        <p:sp>
          <p:nvSpPr>
            <p:cNvPr id="29767" name="Rectangle 165"/>
            <p:cNvSpPr>
              <a:spLocks noChangeArrowheads="1"/>
            </p:cNvSpPr>
            <p:nvPr/>
          </p:nvSpPr>
          <p:spPr bwMode="auto">
            <a:xfrm>
              <a:off x="5635625" y="0"/>
              <a:ext cx="2276475" cy="363538"/>
            </a:xfrm>
            <a:prstGeom prst="rect">
              <a:avLst/>
            </a:prstGeom>
            <a:noFill/>
            <a:ln w="12700">
              <a:noFill/>
              <a:miter lim="800000"/>
              <a:headEnd/>
              <a:tailEnd/>
            </a:ln>
          </p:spPr>
          <p:txBody>
            <a:bodyPr wrap="none" lIns="90488" tIns="44450" rIns="90488" bIns="44450">
              <a:spAutoFit/>
            </a:bodyPr>
            <a:lstStyle/>
            <a:p>
              <a:pPr eaLnBrk="0" hangingPunct="0"/>
              <a:r>
                <a:rPr lang="en-US">
                  <a:solidFill>
                    <a:schemeClr val="bg1"/>
                  </a:solidFill>
                  <a:latin typeface="Times New Roman" pitchFamily="18" charset="0"/>
                </a:rPr>
                <a:t>From </a:t>
              </a:r>
              <a:r>
                <a:rPr lang="en-US" i="1">
                  <a:solidFill>
                    <a:schemeClr val="bg1"/>
                  </a:solidFill>
                  <a:latin typeface="Times New Roman" pitchFamily="18" charset="0"/>
                </a:rPr>
                <a:t>Loeb et al.</a:t>
              </a:r>
              <a:r>
                <a:rPr lang="en-US">
                  <a:solidFill>
                    <a:schemeClr val="bg1"/>
                  </a:solidFill>
                  <a:latin typeface="Times New Roman" pitchFamily="18" charset="0"/>
                </a:rPr>
                <a:t>, 1997</a:t>
              </a:r>
            </a:p>
          </p:txBody>
        </p:sp>
        <p:grpSp>
          <p:nvGrpSpPr>
            <p:cNvPr id="29768" name="Group 166"/>
            <p:cNvGrpSpPr>
              <a:grpSpLocks/>
            </p:cNvGrpSpPr>
            <p:nvPr/>
          </p:nvGrpSpPr>
          <p:grpSpPr bwMode="auto">
            <a:xfrm>
              <a:off x="5943608" y="4724400"/>
              <a:ext cx="757240" cy="252413"/>
              <a:chOff x="1519" y="2250"/>
              <a:chExt cx="417" cy="236"/>
            </a:xfrm>
          </p:grpSpPr>
          <p:sp>
            <p:nvSpPr>
              <p:cNvPr id="29769" name="Rectangle 167"/>
              <p:cNvSpPr>
                <a:spLocks noChangeArrowheads="1"/>
              </p:cNvSpPr>
              <p:nvPr/>
            </p:nvSpPr>
            <p:spPr bwMode="auto">
              <a:xfrm>
                <a:off x="1519" y="2275"/>
                <a:ext cx="138" cy="211"/>
              </a:xfrm>
              <a:prstGeom prst="rect">
                <a:avLst/>
              </a:prstGeom>
              <a:noFill/>
              <a:ln w="12700">
                <a:noFill/>
                <a:miter lim="800000"/>
                <a:headEnd/>
                <a:tailEnd/>
              </a:ln>
            </p:spPr>
            <p:txBody>
              <a:bodyPr wrap="none" lIns="90488" tIns="44450" rIns="90488" bIns="44450">
                <a:spAutoFit/>
              </a:bodyPr>
              <a:lstStyle/>
              <a:p>
                <a:pPr eaLnBrk="0" hangingPunct="0"/>
                <a:r>
                  <a:rPr lang="en-US" sz="900" b="1">
                    <a:solidFill>
                      <a:srgbClr val="000000"/>
                    </a:solidFill>
                    <a:latin typeface="Geneva"/>
                  </a:rPr>
                  <a:t>R</a:t>
                </a:r>
              </a:p>
            </p:txBody>
          </p:sp>
          <p:sp>
            <p:nvSpPr>
              <p:cNvPr id="29770" name="Rectangle 168"/>
              <p:cNvSpPr>
                <a:spLocks noChangeArrowheads="1"/>
              </p:cNvSpPr>
              <p:nvPr/>
            </p:nvSpPr>
            <p:spPr bwMode="auto">
              <a:xfrm>
                <a:off x="1567" y="2250"/>
                <a:ext cx="132" cy="183"/>
              </a:xfrm>
              <a:prstGeom prst="rect">
                <a:avLst/>
              </a:prstGeom>
              <a:noFill/>
              <a:ln w="12700">
                <a:noFill/>
                <a:miter lim="800000"/>
                <a:headEnd/>
                <a:tailEnd/>
              </a:ln>
            </p:spPr>
            <p:txBody>
              <a:bodyPr wrap="none" lIns="90488" tIns="44450" rIns="90488" bIns="44450">
                <a:spAutoFit/>
              </a:bodyPr>
              <a:lstStyle/>
              <a:p>
                <a:pPr eaLnBrk="0" hangingPunct="0"/>
                <a:r>
                  <a:rPr lang="en-US" sz="700" b="1">
                    <a:solidFill>
                      <a:srgbClr val="000000"/>
                    </a:solidFill>
                    <a:latin typeface="Geneva"/>
                  </a:rPr>
                  <a:t>2</a:t>
                </a:r>
              </a:p>
            </p:txBody>
          </p:sp>
          <p:sp>
            <p:nvSpPr>
              <p:cNvPr id="29771" name="Rectangle 169"/>
              <p:cNvSpPr>
                <a:spLocks noChangeArrowheads="1"/>
              </p:cNvSpPr>
              <p:nvPr/>
            </p:nvSpPr>
            <p:spPr bwMode="auto">
              <a:xfrm>
                <a:off x="1607" y="2275"/>
                <a:ext cx="329" cy="211"/>
              </a:xfrm>
              <a:prstGeom prst="rect">
                <a:avLst/>
              </a:prstGeom>
              <a:noFill/>
              <a:ln w="12700">
                <a:noFill/>
                <a:miter lim="800000"/>
                <a:headEnd/>
                <a:tailEnd/>
              </a:ln>
            </p:spPr>
            <p:txBody>
              <a:bodyPr wrap="none" lIns="90488" tIns="44450" rIns="90488" bIns="44450">
                <a:spAutoFit/>
              </a:bodyPr>
              <a:lstStyle/>
              <a:p>
                <a:pPr eaLnBrk="0" hangingPunct="0"/>
                <a:r>
                  <a:rPr lang="en-US" sz="900" b="1">
                    <a:solidFill>
                      <a:srgbClr val="000000"/>
                    </a:solidFill>
                    <a:latin typeface="Geneva"/>
                  </a:rPr>
                  <a:t> = 0.63</a:t>
                </a:r>
              </a:p>
            </p:txBody>
          </p:sp>
        </p:grpSp>
      </p:gr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3"/>
          <p:cNvPicPr>
            <a:picLocks noChangeAspect="1"/>
          </p:cNvPicPr>
          <p:nvPr/>
        </p:nvPicPr>
        <p:blipFill>
          <a:blip r:embed="rId2"/>
          <a:srcRect l="80005"/>
          <a:stretch>
            <a:fillRect/>
          </a:stretch>
        </p:blipFill>
        <p:spPr bwMode="auto">
          <a:xfrm>
            <a:off x="7118350" y="1398588"/>
            <a:ext cx="1871663" cy="4275137"/>
          </a:xfrm>
          <a:prstGeom prst="rect">
            <a:avLst/>
          </a:prstGeom>
          <a:noFill/>
          <a:ln w="9525">
            <a:noFill/>
            <a:miter lim="800000"/>
            <a:headEnd/>
            <a:tailEnd/>
          </a:ln>
        </p:spPr>
      </p:pic>
      <p:graphicFrame>
        <p:nvGraphicFramePr>
          <p:cNvPr id="3" name="Chart 2"/>
          <p:cNvGraphicFramePr>
            <a:graphicFrameLocks noGrp="1"/>
          </p:cNvGraphicFramePr>
          <p:nvPr/>
        </p:nvGraphicFramePr>
        <p:xfrm>
          <a:off x="404040" y="1460136"/>
          <a:ext cx="6346575" cy="4214059"/>
        </p:xfrm>
        <a:graphic>
          <a:graphicData uri="http://schemas.openxmlformats.org/drawingml/2006/chart">
            <c:chart xmlns:c="http://schemas.openxmlformats.org/drawingml/2006/chart" xmlns:r="http://schemas.openxmlformats.org/officeDocument/2006/relationships" r:id="rId3"/>
          </a:graphicData>
        </a:graphic>
      </p:graphicFrame>
      <p:sp>
        <p:nvSpPr>
          <p:cNvPr id="30723" name="TextBox 4"/>
          <p:cNvSpPr txBox="1">
            <a:spLocks noChangeArrowheads="1"/>
          </p:cNvSpPr>
          <p:nvPr/>
        </p:nvSpPr>
        <p:spPr bwMode="auto">
          <a:xfrm>
            <a:off x="1149350" y="515938"/>
            <a:ext cx="6867525" cy="461962"/>
          </a:xfrm>
          <a:prstGeom prst="rect">
            <a:avLst/>
          </a:prstGeom>
          <a:noFill/>
          <a:ln w="9525">
            <a:noFill/>
            <a:miter lim="800000"/>
            <a:headEnd/>
            <a:tailEnd/>
          </a:ln>
        </p:spPr>
        <p:txBody>
          <a:bodyPr wrap="none">
            <a:spAutoFit/>
          </a:bodyPr>
          <a:lstStyle/>
          <a:p>
            <a:r>
              <a:rPr lang="en-US" sz="2400">
                <a:solidFill>
                  <a:srgbClr val="FFFF00"/>
                </a:solidFill>
                <a:latin typeface="Comic Sans MS" pitchFamily="66" charset="0"/>
                <a:ea typeface="Comic Sans MS" pitchFamily="66" charset="0"/>
                <a:cs typeface="Comic Sans MS" pitchFamily="66" charset="0"/>
              </a:rPr>
              <a:t>Major changes seen in the upper trophic levels </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54" descr="pre_pen_env.png"/>
          <p:cNvPicPr>
            <a:picLocks/>
          </p:cNvPicPr>
          <p:nvPr/>
        </p:nvPicPr>
        <p:blipFill>
          <a:blip r:embed="rId2"/>
          <a:srcRect/>
          <a:stretch>
            <a:fillRect/>
          </a:stretch>
        </p:blipFill>
        <p:spPr bwMode="auto">
          <a:xfrm>
            <a:off x="327025" y="1333500"/>
            <a:ext cx="4195763" cy="4267200"/>
          </a:xfrm>
          <a:prstGeom prst="rect">
            <a:avLst/>
          </a:prstGeom>
          <a:noFill/>
          <a:ln w="9525">
            <a:noFill/>
            <a:miter lim="800000"/>
            <a:headEnd/>
            <a:tailEnd/>
          </a:ln>
        </p:spPr>
      </p:pic>
      <p:pic>
        <p:nvPicPr>
          <p:cNvPr id="31746" name="Picture 55" descr="post_pen_env.png"/>
          <p:cNvPicPr>
            <a:picLocks/>
          </p:cNvPicPr>
          <p:nvPr/>
        </p:nvPicPr>
        <p:blipFill>
          <a:blip r:embed="rId3"/>
          <a:srcRect/>
          <a:stretch>
            <a:fillRect/>
          </a:stretch>
        </p:blipFill>
        <p:spPr bwMode="auto">
          <a:xfrm>
            <a:off x="4718050" y="1314450"/>
            <a:ext cx="4195763" cy="4265613"/>
          </a:xfrm>
          <a:prstGeom prst="rect">
            <a:avLst/>
          </a:prstGeom>
          <a:noFill/>
          <a:ln w="9525">
            <a:noFill/>
            <a:miter lim="800000"/>
            <a:headEnd/>
            <a:tailEnd/>
          </a:ln>
        </p:spPr>
      </p:pic>
      <p:sp>
        <p:nvSpPr>
          <p:cNvPr id="31747" name="TextBox 5"/>
          <p:cNvSpPr txBox="1">
            <a:spLocks noChangeArrowheads="1"/>
          </p:cNvSpPr>
          <p:nvPr/>
        </p:nvSpPr>
        <p:spPr bwMode="auto">
          <a:xfrm>
            <a:off x="1981200" y="515938"/>
            <a:ext cx="5083175" cy="461962"/>
          </a:xfrm>
          <a:prstGeom prst="rect">
            <a:avLst/>
          </a:prstGeom>
          <a:noFill/>
          <a:ln w="9525">
            <a:noFill/>
            <a:miter lim="800000"/>
            <a:headEnd/>
            <a:tailEnd/>
          </a:ln>
        </p:spPr>
        <p:txBody>
          <a:bodyPr wrap="none">
            <a:spAutoFit/>
          </a:bodyPr>
          <a:lstStyle/>
          <a:p>
            <a:r>
              <a:rPr lang="en-US" sz="2400">
                <a:solidFill>
                  <a:srgbClr val="FFFF00"/>
                </a:solidFill>
                <a:latin typeface="Comic Sans MS" pitchFamily="66" charset="0"/>
                <a:ea typeface="Comic Sans MS" pitchFamily="66" charset="0"/>
                <a:cs typeface="Comic Sans MS" pitchFamily="66" charset="0"/>
              </a:rPr>
              <a:t>Penguin distributions have shifted</a:t>
            </a:r>
          </a:p>
        </p:txBody>
      </p:sp>
      <p:sp>
        <p:nvSpPr>
          <p:cNvPr id="7" name="Oval 6"/>
          <p:cNvSpPr/>
          <p:nvPr/>
        </p:nvSpPr>
        <p:spPr>
          <a:xfrm>
            <a:off x="1820863" y="2667000"/>
            <a:ext cx="736600" cy="609600"/>
          </a:xfrm>
          <a:prstGeom prst="ellipse">
            <a:avLst/>
          </a:prstGeom>
          <a:solidFill>
            <a:schemeClr val="tx2">
              <a:lumMod val="60000"/>
              <a:lumOff val="40000"/>
              <a:alpha val="59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Oval 7"/>
          <p:cNvSpPr/>
          <p:nvPr/>
        </p:nvSpPr>
        <p:spPr>
          <a:xfrm>
            <a:off x="6180138" y="2667000"/>
            <a:ext cx="736600" cy="609600"/>
          </a:xfrm>
          <a:prstGeom prst="ellipse">
            <a:avLst/>
          </a:prstGeom>
          <a:solidFill>
            <a:schemeClr val="tx2">
              <a:lumMod val="60000"/>
              <a:lumOff val="40000"/>
              <a:alpha val="59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1" descr="IMG_0860.JPG"/>
          <p:cNvPicPr>
            <a:picLocks noChangeAspect="1"/>
          </p:cNvPicPr>
          <p:nvPr/>
        </p:nvPicPr>
        <p:blipFill>
          <a:blip r:embed="rId2"/>
          <a:srcRect/>
          <a:stretch>
            <a:fillRect/>
          </a:stretch>
        </p:blipFill>
        <p:spPr bwMode="auto">
          <a:xfrm>
            <a:off x="0" y="381000"/>
            <a:ext cx="9144000" cy="609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1" descr="ru05_PalmerDeep_overhead.png"/>
          <p:cNvPicPr>
            <a:picLocks noChangeAspect="1"/>
          </p:cNvPicPr>
          <p:nvPr/>
        </p:nvPicPr>
        <p:blipFill>
          <a:blip r:embed="rId2"/>
          <a:srcRect/>
          <a:stretch>
            <a:fillRect/>
          </a:stretch>
        </p:blipFill>
        <p:spPr bwMode="auto">
          <a:xfrm>
            <a:off x="0" y="381000"/>
            <a:ext cx="9144000" cy="609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41338" y="677863"/>
            <a:ext cx="8178800" cy="5262562"/>
          </a:xfrm>
          <a:prstGeom prst="rect">
            <a:avLst/>
          </a:prstGeom>
          <a:noFill/>
          <a:effectLst>
            <a:outerShdw blurRad="50800" dist="38100" dir="2700000">
              <a:srgbClr val="000000">
                <a:alpha val="43000"/>
              </a:srgbClr>
            </a:outerShdw>
          </a:effectLst>
        </p:spPr>
        <p:txBody>
          <a:bodyPr>
            <a:spAutoFit/>
          </a:bodyPr>
          <a:lstStyle/>
          <a:p>
            <a:pPr fontAlgn="auto">
              <a:spcBef>
                <a:spcPts val="0"/>
              </a:spcBef>
              <a:spcAft>
                <a:spcPts val="0"/>
              </a:spcAft>
              <a:defRPr/>
            </a:pPr>
            <a:r>
              <a:rPr lang="en-US" sz="2800" dirty="0">
                <a:solidFill>
                  <a:srgbClr val="FFFF00"/>
                </a:solidFill>
                <a:effectLst>
                  <a:outerShdw blurRad="50800" dist="38100" dir="2700000">
                    <a:srgbClr val="000000">
                      <a:alpha val="43000"/>
                    </a:srgbClr>
                  </a:outerShdw>
                </a:effectLst>
                <a:latin typeface="Comic Sans MS"/>
                <a:cs typeface="Comic Sans MS"/>
              </a:rPr>
              <a:t>Outline for today</a:t>
            </a:r>
          </a:p>
          <a:p>
            <a:pPr fontAlgn="auto">
              <a:spcBef>
                <a:spcPts val="0"/>
              </a:spcBef>
              <a:spcAft>
                <a:spcPts val="0"/>
              </a:spcAft>
              <a:defRPr/>
            </a:pPr>
            <a:endParaRPr lang="en-US" sz="2400" dirty="0">
              <a:solidFill>
                <a:srgbClr val="FFFF00"/>
              </a:solidFill>
              <a:latin typeface="Comic Sans MS"/>
              <a:cs typeface="Comic Sans MS"/>
            </a:endParaRPr>
          </a:p>
          <a:p>
            <a:pPr fontAlgn="auto">
              <a:spcBef>
                <a:spcPts val="0"/>
              </a:spcBef>
              <a:spcAft>
                <a:spcPts val="0"/>
              </a:spcAft>
              <a:defRPr/>
            </a:pPr>
            <a:r>
              <a:rPr lang="en-US" sz="2400" dirty="0">
                <a:solidFill>
                  <a:srgbClr val="FFFF00"/>
                </a:solidFill>
                <a:latin typeface="Comic Sans MS"/>
                <a:cs typeface="Comic Sans MS"/>
              </a:rPr>
              <a:t>	</a:t>
            </a:r>
            <a:r>
              <a:rPr lang="en-US" sz="2000" dirty="0">
                <a:solidFill>
                  <a:srgbClr val="FFFF00"/>
                </a:solidFill>
                <a:latin typeface="Comic Sans MS"/>
                <a:cs typeface="Comic Sans MS"/>
              </a:rPr>
              <a:t>A) What regulates biological hot spots along the West Antarctic Peninsula?</a:t>
            </a:r>
          </a:p>
          <a:p>
            <a:pPr fontAlgn="auto">
              <a:spcBef>
                <a:spcPts val="0"/>
              </a:spcBef>
              <a:spcAft>
                <a:spcPts val="0"/>
              </a:spcAft>
              <a:defRPr/>
            </a:pPr>
            <a:endParaRPr lang="en-US" sz="2000" dirty="0">
              <a:solidFill>
                <a:srgbClr val="FFFF00"/>
              </a:solidFill>
              <a:latin typeface="Comic Sans MS"/>
              <a:cs typeface="Comic Sans MS"/>
            </a:endParaRPr>
          </a:p>
          <a:p>
            <a:pPr fontAlgn="auto">
              <a:spcBef>
                <a:spcPts val="0"/>
              </a:spcBef>
              <a:spcAft>
                <a:spcPts val="0"/>
              </a:spcAft>
              <a:defRPr/>
            </a:pPr>
            <a:r>
              <a:rPr lang="en-US" sz="2000" dirty="0">
                <a:solidFill>
                  <a:srgbClr val="FFFF00"/>
                </a:solidFill>
                <a:latin typeface="Comic Sans MS"/>
                <a:cs typeface="Comic Sans MS"/>
              </a:rPr>
              <a:t>	B) Why is there urgency in documenting these </a:t>
            </a:r>
            <a:r>
              <a:rPr lang="en-US" sz="2000" dirty="0" err="1">
                <a:solidFill>
                  <a:srgbClr val="FFFF00"/>
                </a:solidFill>
                <a:latin typeface="Comic Sans MS"/>
                <a:cs typeface="Comic Sans MS"/>
              </a:rPr>
              <a:t>submescale</a:t>
            </a:r>
            <a:r>
              <a:rPr lang="en-US" sz="2000" dirty="0">
                <a:solidFill>
                  <a:srgbClr val="FFFF00"/>
                </a:solidFill>
                <a:latin typeface="Comic Sans MS"/>
                <a:cs typeface="Comic Sans MS"/>
              </a:rPr>
              <a:t> hot-spots?</a:t>
            </a:r>
          </a:p>
          <a:p>
            <a:pPr fontAlgn="auto">
              <a:spcBef>
                <a:spcPts val="0"/>
              </a:spcBef>
              <a:spcAft>
                <a:spcPts val="0"/>
              </a:spcAft>
              <a:defRPr/>
            </a:pPr>
            <a:endParaRPr lang="en-US" sz="2000" dirty="0">
              <a:solidFill>
                <a:srgbClr val="FFFF00"/>
              </a:solidFill>
              <a:latin typeface="Comic Sans MS"/>
              <a:cs typeface="Comic Sans MS"/>
            </a:endParaRPr>
          </a:p>
          <a:p>
            <a:pPr fontAlgn="auto">
              <a:spcBef>
                <a:spcPts val="0"/>
              </a:spcBef>
              <a:spcAft>
                <a:spcPts val="0"/>
              </a:spcAft>
              <a:defRPr/>
            </a:pPr>
            <a:r>
              <a:rPr lang="en-US" sz="2000" dirty="0">
                <a:solidFill>
                  <a:srgbClr val="FFFF00"/>
                </a:solidFill>
                <a:latin typeface="Comic Sans MS"/>
                <a:cs typeface="Comic Sans MS"/>
              </a:rPr>
              <a:t>	C) What are strategies going forward?</a:t>
            </a:r>
          </a:p>
          <a:p>
            <a:pPr fontAlgn="auto">
              <a:spcBef>
                <a:spcPts val="0"/>
              </a:spcBef>
              <a:spcAft>
                <a:spcPts val="0"/>
              </a:spcAft>
              <a:defRPr/>
            </a:pPr>
            <a:endParaRPr lang="en-US" sz="2000" dirty="0">
              <a:solidFill>
                <a:srgbClr val="FFFF00"/>
              </a:solidFill>
              <a:latin typeface="Comic Sans MS"/>
              <a:cs typeface="Comic Sans MS"/>
            </a:endParaRPr>
          </a:p>
          <a:p>
            <a:pPr fontAlgn="auto">
              <a:spcBef>
                <a:spcPts val="0"/>
              </a:spcBef>
              <a:spcAft>
                <a:spcPts val="0"/>
              </a:spcAft>
              <a:defRPr/>
            </a:pPr>
            <a:r>
              <a:rPr lang="en-US" sz="2000" dirty="0">
                <a:solidFill>
                  <a:srgbClr val="FFFF00"/>
                </a:solidFill>
                <a:latin typeface="Comic Sans MS"/>
                <a:cs typeface="Comic Sans MS"/>
              </a:rPr>
              <a:t>	</a:t>
            </a:r>
          </a:p>
          <a:p>
            <a:pPr fontAlgn="auto">
              <a:spcBef>
                <a:spcPts val="0"/>
              </a:spcBef>
              <a:spcAft>
                <a:spcPts val="0"/>
              </a:spcAft>
              <a:defRPr/>
            </a:pPr>
            <a:endParaRPr lang="en-US" sz="2000" dirty="0">
              <a:solidFill>
                <a:srgbClr val="FFFF00"/>
              </a:solidFill>
              <a:latin typeface="Comic Sans MS"/>
              <a:cs typeface="Comic Sans MS"/>
            </a:endParaRPr>
          </a:p>
          <a:p>
            <a:pPr fontAlgn="auto">
              <a:spcBef>
                <a:spcPts val="0"/>
              </a:spcBef>
              <a:spcAft>
                <a:spcPts val="0"/>
              </a:spcAft>
              <a:defRPr/>
            </a:pPr>
            <a:r>
              <a:rPr lang="en-US" sz="2000" dirty="0">
                <a:solidFill>
                  <a:srgbClr val="FFFF00"/>
                </a:solidFill>
                <a:latin typeface="Comic Sans MS"/>
                <a:cs typeface="Comic Sans MS"/>
              </a:rPr>
              <a:t>Acknowledgements to the Palmer troops and the COOL room in the trenches: Elizabeth </a:t>
            </a:r>
            <a:r>
              <a:rPr lang="en-US" sz="2000" dirty="0" err="1">
                <a:solidFill>
                  <a:srgbClr val="FFFF00"/>
                </a:solidFill>
                <a:latin typeface="Comic Sans MS"/>
                <a:cs typeface="Comic Sans MS"/>
              </a:rPr>
              <a:t>Leonardis</a:t>
            </a:r>
            <a:r>
              <a:rPr lang="en-US" sz="2000" dirty="0">
                <a:solidFill>
                  <a:srgbClr val="FFFF00"/>
                </a:solidFill>
                <a:latin typeface="Comic Sans MS"/>
                <a:cs typeface="Comic Sans MS"/>
              </a:rPr>
              <a:t>, Michael </a:t>
            </a:r>
            <a:r>
              <a:rPr lang="en-US" sz="2000" dirty="0" err="1">
                <a:solidFill>
                  <a:srgbClr val="FFFF00"/>
                </a:solidFill>
                <a:latin typeface="Comic Sans MS"/>
                <a:cs typeface="Comic Sans MS"/>
              </a:rPr>
              <a:t>Garzio</a:t>
            </a:r>
            <a:r>
              <a:rPr lang="en-US" sz="2000" dirty="0">
                <a:solidFill>
                  <a:srgbClr val="FFFF00"/>
                </a:solidFill>
                <a:latin typeface="Comic Sans MS"/>
                <a:cs typeface="Comic Sans MS"/>
              </a:rPr>
              <a:t>, Megan </a:t>
            </a:r>
            <a:r>
              <a:rPr lang="en-US" sz="2000" dirty="0" err="1">
                <a:solidFill>
                  <a:srgbClr val="FFFF00"/>
                </a:solidFill>
                <a:latin typeface="Comic Sans MS"/>
                <a:cs typeface="Comic Sans MS"/>
              </a:rPr>
              <a:t>Cermino</a:t>
            </a:r>
            <a:r>
              <a:rPr lang="en-US" sz="2000" dirty="0">
                <a:solidFill>
                  <a:srgbClr val="FFFF00"/>
                </a:solidFill>
                <a:latin typeface="Comic Sans MS"/>
                <a:cs typeface="Comic Sans MS"/>
              </a:rPr>
              <a:t>, Brian </a:t>
            </a:r>
            <a:r>
              <a:rPr lang="en-US" sz="2000" dirty="0" err="1">
                <a:solidFill>
                  <a:srgbClr val="FFFF00"/>
                </a:solidFill>
                <a:latin typeface="Comic Sans MS"/>
                <a:cs typeface="Comic Sans MS"/>
              </a:rPr>
              <a:t>Gaas</a:t>
            </a:r>
            <a:r>
              <a:rPr lang="en-US" sz="2000" dirty="0">
                <a:solidFill>
                  <a:srgbClr val="FFFF00"/>
                </a:solidFill>
                <a:latin typeface="Comic Sans MS"/>
                <a:cs typeface="Comic Sans MS"/>
              </a:rPr>
              <a:t>, Tina Haskins, David Aragon, John </a:t>
            </a:r>
            <a:r>
              <a:rPr lang="en-US" sz="2000" dirty="0" err="1">
                <a:solidFill>
                  <a:srgbClr val="FFFF00"/>
                </a:solidFill>
                <a:latin typeface="Comic Sans MS"/>
                <a:cs typeface="Comic Sans MS"/>
              </a:rPr>
              <a:t>Kerfoot</a:t>
            </a:r>
            <a:r>
              <a:rPr lang="en-US" sz="2000" dirty="0">
                <a:solidFill>
                  <a:srgbClr val="FFFF00"/>
                </a:solidFill>
                <a:latin typeface="Comic Sans MS"/>
                <a:cs typeface="Comic Sans MS"/>
              </a:rPr>
              <a:t>, Chip </a:t>
            </a:r>
            <a:r>
              <a:rPr lang="en-US" sz="2000" dirty="0" err="1">
                <a:solidFill>
                  <a:srgbClr val="FFFF00"/>
                </a:solidFill>
                <a:latin typeface="Comic Sans MS"/>
                <a:cs typeface="Comic Sans MS"/>
              </a:rPr>
              <a:t>Haldeman</a:t>
            </a:r>
            <a:r>
              <a:rPr lang="en-US" sz="2000" dirty="0">
                <a:solidFill>
                  <a:srgbClr val="FFFF00"/>
                </a:solidFill>
                <a:latin typeface="Comic Sans MS"/>
                <a:cs typeface="Comic Sans MS"/>
              </a:rPr>
              <a:t>, Hugh </a:t>
            </a:r>
            <a:r>
              <a:rPr lang="en-US" sz="2000" dirty="0" err="1">
                <a:solidFill>
                  <a:srgbClr val="FFFF00"/>
                </a:solidFill>
                <a:latin typeface="Comic Sans MS"/>
                <a:cs typeface="Comic Sans MS"/>
              </a:rPr>
              <a:t>Roarty</a:t>
            </a:r>
            <a:r>
              <a:rPr lang="en-US" sz="2000" dirty="0">
                <a:solidFill>
                  <a:srgbClr val="FFFF00"/>
                </a:solidFill>
                <a:latin typeface="Comic Sans MS"/>
                <a:cs typeface="Comic Sans MS"/>
              </a:rPr>
              <a:t>, Courtney </a:t>
            </a:r>
            <a:r>
              <a:rPr lang="en-US" sz="2000" dirty="0" err="1">
                <a:solidFill>
                  <a:srgbClr val="FFFF00"/>
                </a:solidFill>
                <a:latin typeface="Comic Sans MS"/>
                <a:cs typeface="Comic Sans MS"/>
              </a:rPr>
              <a:t>Kohut</a:t>
            </a:r>
            <a:r>
              <a:rPr lang="en-US" sz="2000" dirty="0">
                <a:solidFill>
                  <a:srgbClr val="FFFF00"/>
                </a:solidFill>
                <a:latin typeface="Comic Sans MS"/>
                <a:cs typeface="Comic Sans MS"/>
              </a:rPr>
              <a:t> </a:t>
            </a:r>
            <a:endParaRPr lang="en-US" sz="2000" dirty="0">
              <a:solidFill>
                <a:srgbClr val="FFFF00"/>
              </a:solidFill>
              <a:latin typeface="Comic Sans MS"/>
              <a:cs typeface="Comic Sans MS"/>
            </a:endParaRPr>
          </a:p>
        </p:txBody>
      </p:sp>
      <p:pic>
        <p:nvPicPr>
          <p:cNvPr id="5" name="Picture 4"/>
          <p:cNvPicPr>
            <a:picLocks noChangeAspect="1"/>
          </p:cNvPicPr>
          <p:nvPr/>
        </p:nvPicPr>
        <p:blipFill>
          <a:blip r:embed="rId2"/>
          <a:srcRect/>
          <a:stretch>
            <a:fillRect/>
          </a:stretch>
        </p:blipFill>
        <p:spPr bwMode="auto">
          <a:xfrm>
            <a:off x="1636713" y="566738"/>
            <a:ext cx="5330825" cy="56292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1" descr="ICB_figs.002.jpg"/>
          <p:cNvPicPr>
            <a:picLocks noChangeAspect="1"/>
          </p:cNvPicPr>
          <p:nvPr/>
        </p:nvPicPr>
        <p:blipFill>
          <a:blip r:embed="rId2"/>
          <a:srcRect/>
          <a:stretch>
            <a:fillRect/>
          </a:stretch>
        </p:blipFill>
        <p:spPr bwMode="auto">
          <a:xfrm>
            <a:off x="292100" y="906463"/>
            <a:ext cx="8570913" cy="50625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1" descr="ru05_PalmerDeep_temp2.png"/>
          <p:cNvPicPr>
            <a:picLocks noChangeAspect="1"/>
          </p:cNvPicPr>
          <p:nvPr/>
        </p:nvPicPr>
        <p:blipFill>
          <a:blip r:embed="rId2"/>
          <a:srcRect/>
          <a:stretch>
            <a:fillRect/>
          </a:stretch>
        </p:blipFill>
        <p:spPr bwMode="auto">
          <a:xfrm>
            <a:off x="0" y="381000"/>
            <a:ext cx="9144000" cy="609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1" descr="ru05_PalmerDeep_chlor2.png"/>
          <p:cNvPicPr>
            <a:picLocks noChangeAspect="1"/>
          </p:cNvPicPr>
          <p:nvPr/>
        </p:nvPicPr>
        <p:blipFill>
          <a:blip r:embed="rId2"/>
          <a:srcRect/>
          <a:stretch>
            <a:fillRect/>
          </a:stretch>
        </p:blipFill>
        <p:spPr bwMode="auto">
          <a:xfrm>
            <a:off x="0" y="381000"/>
            <a:ext cx="9144000" cy="609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1" descr="ICB_figs.004.jpg"/>
          <p:cNvPicPr>
            <a:picLocks noChangeAspect="1"/>
          </p:cNvPicPr>
          <p:nvPr/>
        </p:nvPicPr>
        <p:blipFill>
          <a:blip r:embed="rId2"/>
          <a:srcRect/>
          <a:stretch>
            <a:fillRect/>
          </a:stretch>
        </p:blipFill>
        <p:spPr bwMode="auto">
          <a:xfrm>
            <a:off x="393700" y="1185863"/>
            <a:ext cx="8343900" cy="49291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icture2.jpg">
            <a:hlinkClick r:id="rId2"/>
          </p:cNvPr>
          <p:cNvPicPr>
            <a:picLocks noChangeAspect="1"/>
          </p:cNvPicPr>
          <p:nvPr/>
        </p:nvPicPr>
        <p:blipFill>
          <a:blip r:embed="rId3"/>
          <a:stretch>
            <a:fillRect/>
          </a:stretch>
        </p:blipFill>
        <p:spPr>
          <a:xfrm>
            <a:off x="419724" y="317958"/>
            <a:ext cx="4614672" cy="3566160"/>
          </a:xfrm>
          <a:prstGeom prst="rect">
            <a:avLst/>
          </a:prstGeom>
        </p:spPr>
      </p:pic>
      <p:pic>
        <p:nvPicPr>
          <p:cNvPr id="6" name="Picture 5" descr="Picture3.jpg">
            <a:hlinkClick r:id="rId4"/>
          </p:cNvPr>
          <p:cNvPicPr>
            <a:picLocks noChangeAspect="1"/>
          </p:cNvPicPr>
          <p:nvPr/>
        </p:nvPicPr>
        <p:blipFill>
          <a:blip r:embed="rId5"/>
          <a:stretch>
            <a:fillRect/>
          </a:stretch>
        </p:blipFill>
        <p:spPr>
          <a:xfrm>
            <a:off x="4041748" y="2785972"/>
            <a:ext cx="4547616" cy="3517392"/>
          </a:xfrm>
          <a:prstGeom prst="rect">
            <a:avLst/>
          </a:prstGeom>
        </p:spPr>
      </p:pic>
      <p:sp>
        <p:nvSpPr>
          <p:cNvPr id="7" name="TextBox 6"/>
          <p:cNvSpPr txBox="1"/>
          <p:nvPr/>
        </p:nvSpPr>
        <p:spPr>
          <a:xfrm>
            <a:off x="5561351" y="554636"/>
            <a:ext cx="3312826" cy="369332"/>
          </a:xfrm>
          <a:prstGeom prst="rect">
            <a:avLst/>
          </a:prstGeom>
          <a:noFill/>
        </p:spPr>
        <p:txBody>
          <a:bodyPr wrap="square" rtlCol="0">
            <a:spAutoFit/>
          </a:bodyPr>
          <a:lstStyle/>
          <a:p>
            <a:r>
              <a:rPr lang="en-US" dirty="0" smtClean="0">
                <a:solidFill>
                  <a:srgbClr val="FFFF00"/>
                </a:solidFill>
              </a:rPr>
              <a:t>Click </a:t>
            </a:r>
            <a:r>
              <a:rPr lang="en-US" dirty="0" err="1" smtClean="0">
                <a:solidFill>
                  <a:srgbClr val="FFFF00"/>
                </a:solidFill>
              </a:rPr>
              <a:t>pics</a:t>
            </a:r>
            <a:r>
              <a:rPr lang="en-US" dirty="0" smtClean="0">
                <a:solidFill>
                  <a:srgbClr val="FFFF00"/>
                </a:solidFill>
              </a:rPr>
              <a:t> for animations</a:t>
            </a:r>
            <a:endParaRPr lang="en-US" dirty="0">
              <a:solidFill>
                <a:srgbClr val="FFFF00"/>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12863" y="50800"/>
            <a:ext cx="6713537" cy="6832600"/>
          </a:xfrm>
          <a:prstGeom prst="rect">
            <a:avLst/>
          </a:prstGeom>
          <a:noFill/>
          <a:effectLst>
            <a:outerShdw blurRad="50800" dist="38100" dir="2700000">
              <a:srgbClr val="000000">
                <a:alpha val="43000"/>
              </a:srgbClr>
            </a:outerShdw>
          </a:effectLst>
        </p:spPr>
        <p:txBody>
          <a:bodyPr>
            <a:spAutoFit/>
          </a:bodyPr>
          <a:lstStyle/>
          <a:p>
            <a:pPr algn="ctr" fontAlgn="auto">
              <a:spcBef>
                <a:spcPts val="0"/>
              </a:spcBef>
              <a:spcAft>
                <a:spcPts val="0"/>
              </a:spcAft>
              <a:defRPr/>
            </a:pPr>
            <a:r>
              <a:rPr lang="en-US" sz="2400" dirty="0">
                <a:solidFill>
                  <a:srgbClr val="FFFF00"/>
                </a:solidFill>
                <a:latin typeface="Comic Sans MS"/>
                <a:cs typeface="Comic Sans MS"/>
              </a:rPr>
              <a:t>Conclusions</a:t>
            </a:r>
          </a:p>
          <a:p>
            <a:pPr fontAlgn="auto">
              <a:spcBef>
                <a:spcPts val="0"/>
              </a:spcBef>
              <a:spcAft>
                <a:spcPts val="0"/>
              </a:spcAft>
              <a:defRPr/>
            </a:pPr>
            <a:endParaRPr lang="en-US" dirty="0">
              <a:solidFill>
                <a:srgbClr val="FFFF00"/>
              </a:solidFill>
              <a:latin typeface="Comic Sans MS"/>
              <a:cs typeface="Comic Sans MS"/>
            </a:endParaRPr>
          </a:p>
          <a:p>
            <a:pPr fontAlgn="auto">
              <a:spcBef>
                <a:spcPts val="0"/>
              </a:spcBef>
              <a:spcAft>
                <a:spcPts val="0"/>
              </a:spcAft>
              <a:defRPr/>
            </a:pPr>
            <a:r>
              <a:rPr lang="en-US" dirty="0">
                <a:solidFill>
                  <a:srgbClr val="FFFF00"/>
                </a:solidFill>
                <a:latin typeface="Comic Sans MS"/>
                <a:cs typeface="Comic Sans MS"/>
              </a:rPr>
              <a:t>2011 is the major field season, with a glider fleet to be deployed in January 2011.  The glider movements will be adjusted based on real-time data from radio-tagged penguin data.</a:t>
            </a:r>
          </a:p>
          <a:p>
            <a:pPr fontAlgn="auto">
              <a:spcBef>
                <a:spcPts val="0"/>
              </a:spcBef>
              <a:spcAft>
                <a:spcPts val="0"/>
              </a:spcAft>
              <a:defRPr/>
            </a:pPr>
            <a:endParaRPr lang="en-US" dirty="0">
              <a:solidFill>
                <a:srgbClr val="FFFF00"/>
              </a:solidFill>
              <a:latin typeface="Comic Sans MS"/>
              <a:cs typeface="Comic Sans MS"/>
            </a:endParaRPr>
          </a:p>
          <a:p>
            <a:pPr fontAlgn="auto">
              <a:spcBef>
                <a:spcPts val="0"/>
              </a:spcBef>
              <a:spcAft>
                <a:spcPts val="0"/>
              </a:spcAft>
              <a:defRPr/>
            </a:pPr>
            <a:r>
              <a:rPr lang="en-US" dirty="0">
                <a:solidFill>
                  <a:srgbClr val="FFFF00"/>
                </a:solidFill>
                <a:latin typeface="Comic Sans MS"/>
                <a:cs typeface="Comic Sans MS"/>
              </a:rPr>
              <a:t>Satellite derived water masses will be used to map the outer boundary sampling regimes</a:t>
            </a:r>
          </a:p>
          <a:p>
            <a:pPr fontAlgn="auto">
              <a:spcBef>
                <a:spcPts val="0"/>
              </a:spcBef>
              <a:spcAft>
                <a:spcPts val="0"/>
              </a:spcAft>
              <a:defRPr/>
            </a:pPr>
            <a:endParaRPr lang="en-US" dirty="0">
              <a:solidFill>
                <a:srgbClr val="FFFF00"/>
              </a:solidFill>
              <a:latin typeface="Comic Sans MS"/>
              <a:cs typeface="Comic Sans MS"/>
            </a:endParaRPr>
          </a:p>
          <a:p>
            <a:pPr fontAlgn="auto">
              <a:spcBef>
                <a:spcPts val="0"/>
              </a:spcBef>
              <a:spcAft>
                <a:spcPts val="0"/>
              </a:spcAft>
              <a:defRPr/>
            </a:pPr>
            <a:r>
              <a:rPr lang="en-US" dirty="0">
                <a:solidFill>
                  <a:srgbClr val="FFFF00"/>
                </a:solidFill>
                <a:latin typeface="Comic Sans MS"/>
                <a:cs typeface="Comic Sans MS"/>
              </a:rPr>
              <a:t>The glider fleet will be outfitted to measure:</a:t>
            </a:r>
          </a:p>
          <a:p>
            <a:pPr fontAlgn="auto">
              <a:spcBef>
                <a:spcPts val="0"/>
              </a:spcBef>
              <a:spcAft>
                <a:spcPts val="0"/>
              </a:spcAft>
              <a:defRPr/>
            </a:pPr>
            <a:r>
              <a:rPr lang="en-US" dirty="0">
                <a:solidFill>
                  <a:srgbClr val="FFFF00"/>
                </a:solidFill>
                <a:latin typeface="Comic Sans MS"/>
                <a:cs typeface="Comic Sans MS"/>
              </a:rPr>
              <a:t>	-Phytoplankton biomass (</a:t>
            </a:r>
            <a:r>
              <a:rPr lang="en-US" dirty="0" err="1">
                <a:solidFill>
                  <a:srgbClr val="FFFF00"/>
                </a:solidFill>
                <a:latin typeface="Comic Sans MS"/>
                <a:cs typeface="Comic Sans MS"/>
              </a:rPr>
              <a:t>fluorometry</a:t>
            </a:r>
            <a:r>
              <a:rPr lang="en-US" dirty="0">
                <a:solidFill>
                  <a:srgbClr val="FFFF00"/>
                </a:solidFill>
                <a:latin typeface="Comic Sans MS"/>
                <a:cs typeface="Comic Sans MS"/>
              </a:rPr>
              <a:t>)</a:t>
            </a:r>
          </a:p>
          <a:p>
            <a:pPr fontAlgn="auto">
              <a:spcBef>
                <a:spcPts val="0"/>
              </a:spcBef>
              <a:spcAft>
                <a:spcPts val="0"/>
              </a:spcAft>
              <a:defRPr/>
            </a:pPr>
            <a:r>
              <a:rPr lang="en-US" dirty="0">
                <a:solidFill>
                  <a:srgbClr val="FFFF00"/>
                </a:solidFill>
                <a:latin typeface="Comic Sans MS"/>
                <a:cs typeface="Comic Sans MS"/>
              </a:rPr>
              <a:t>	-Penguin “poop plumes” (Colored dissolved organic matter 		fluorescence)</a:t>
            </a:r>
          </a:p>
          <a:p>
            <a:pPr fontAlgn="auto">
              <a:spcBef>
                <a:spcPts val="0"/>
              </a:spcBef>
              <a:spcAft>
                <a:spcPts val="0"/>
              </a:spcAft>
              <a:defRPr/>
            </a:pPr>
            <a:r>
              <a:rPr lang="en-US" dirty="0">
                <a:solidFill>
                  <a:srgbClr val="FFFF00"/>
                </a:solidFill>
                <a:latin typeface="Comic Sans MS"/>
                <a:cs typeface="Comic Sans MS"/>
              </a:rPr>
              <a:t>	-Particle load (backscatter)</a:t>
            </a:r>
          </a:p>
          <a:p>
            <a:pPr fontAlgn="auto">
              <a:spcBef>
                <a:spcPts val="0"/>
              </a:spcBef>
              <a:spcAft>
                <a:spcPts val="0"/>
              </a:spcAft>
              <a:defRPr/>
            </a:pPr>
            <a:r>
              <a:rPr lang="en-US" dirty="0">
                <a:solidFill>
                  <a:srgbClr val="FFFF00"/>
                </a:solidFill>
                <a:latin typeface="Comic Sans MS"/>
                <a:cs typeface="Comic Sans MS"/>
              </a:rPr>
              <a:t>	-Phytoplankton physiology (Fv/Fm)</a:t>
            </a:r>
          </a:p>
          <a:p>
            <a:pPr fontAlgn="auto">
              <a:spcBef>
                <a:spcPts val="0"/>
              </a:spcBef>
              <a:spcAft>
                <a:spcPts val="0"/>
              </a:spcAft>
              <a:defRPr/>
            </a:pPr>
            <a:r>
              <a:rPr lang="en-US" dirty="0">
                <a:solidFill>
                  <a:srgbClr val="FFFF00"/>
                </a:solidFill>
                <a:latin typeface="Comic Sans MS"/>
                <a:cs typeface="Comic Sans MS"/>
              </a:rPr>
              <a:t>	-Ecosystem metabolism (oxygen)</a:t>
            </a:r>
          </a:p>
          <a:p>
            <a:pPr fontAlgn="auto">
              <a:spcBef>
                <a:spcPts val="0"/>
              </a:spcBef>
              <a:spcAft>
                <a:spcPts val="0"/>
              </a:spcAft>
              <a:defRPr/>
            </a:pPr>
            <a:r>
              <a:rPr lang="en-US" dirty="0">
                <a:solidFill>
                  <a:srgbClr val="FFFF00"/>
                </a:solidFill>
                <a:latin typeface="Comic Sans MS"/>
                <a:cs typeface="Comic Sans MS"/>
              </a:rPr>
              <a:t>	-Zooplankton load (acoustic backscatter)</a:t>
            </a:r>
          </a:p>
          <a:p>
            <a:pPr fontAlgn="auto">
              <a:spcBef>
                <a:spcPts val="0"/>
              </a:spcBef>
              <a:spcAft>
                <a:spcPts val="0"/>
              </a:spcAft>
              <a:defRPr/>
            </a:pPr>
            <a:endParaRPr lang="en-US" dirty="0">
              <a:solidFill>
                <a:srgbClr val="FFFF00"/>
              </a:solidFill>
              <a:latin typeface="Comic Sans MS"/>
              <a:cs typeface="Comic Sans MS"/>
            </a:endParaRPr>
          </a:p>
          <a:p>
            <a:pPr fontAlgn="auto">
              <a:spcBef>
                <a:spcPts val="0"/>
              </a:spcBef>
              <a:spcAft>
                <a:spcPts val="0"/>
              </a:spcAft>
              <a:defRPr/>
            </a:pPr>
            <a:r>
              <a:rPr lang="en-US" dirty="0">
                <a:solidFill>
                  <a:srgbClr val="FFFF00"/>
                </a:solidFill>
                <a:latin typeface="Comic Sans MS"/>
                <a:cs typeface="Comic Sans MS"/>
              </a:rPr>
              <a:t>Use real-time data to enable adaptive sampling.</a:t>
            </a:r>
          </a:p>
          <a:p>
            <a:pPr fontAlgn="auto">
              <a:spcBef>
                <a:spcPts val="0"/>
              </a:spcBef>
              <a:spcAft>
                <a:spcPts val="0"/>
              </a:spcAft>
              <a:defRPr/>
            </a:pPr>
            <a:endParaRPr lang="en-US" dirty="0">
              <a:solidFill>
                <a:srgbClr val="FFFF00"/>
              </a:solidFill>
              <a:latin typeface="Comic Sans MS"/>
              <a:cs typeface="Comic Sans MS"/>
            </a:endParaRPr>
          </a:p>
          <a:p>
            <a:pPr fontAlgn="auto">
              <a:spcBef>
                <a:spcPts val="0"/>
              </a:spcBef>
              <a:spcAft>
                <a:spcPts val="0"/>
              </a:spcAft>
              <a:defRPr/>
            </a:pPr>
            <a:r>
              <a:rPr lang="en-US" dirty="0">
                <a:solidFill>
                  <a:srgbClr val="FFFF00"/>
                </a:solidFill>
                <a:latin typeface="Comic Sans MS"/>
                <a:cs typeface="Comic Sans MS"/>
              </a:rPr>
              <a:t>Use penguin “water” to assess how the populations might be migrating to the south as permanent and annual sea ice decreases</a:t>
            </a:r>
            <a:endParaRPr lang="en-US" dirty="0">
              <a:solidFill>
                <a:srgbClr val="FFFF00"/>
              </a:solidFill>
              <a:latin typeface="Comic Sans MS"/>
              <a:cs typeface="Comic Sans MS"/>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Slide Number Placeholder 3"/>
          <p:cNvSpPr>
            <a:spLocks noGrp="1"/>
          </p:cNvSpPr>
          <p:nvPr>
            <p:ph type="sldNum" sz="quarter" idx="12"/>
          </p:nvPr>
        </p:nvSpPr>
        <p:spPr/>
        <p:txBody>
          <a:bodyPr/>
          <a:lstStyle/>
          <a:p>
            <a:pPr>
              <a:defRPr/>
            </a:pPr>
            <a:fld id="{1F528D29-9F37-4E03-A2E7-0C31FBD94402}" type="slidenum">
              <a:rPr lang="en-US"/>
              <a:pPr>
                <a:defRPr/>
              </a:pPr>
              <a:t>26</a:t>
            </a:fld>
            <a:endParaRPr lang="en-US"/>
          </a:p>
        </p:txBody>
      </p:sp>
      <p:sp>
        <p:nvSpPr>
          <p:cNvPr id="25602" name="Text Box 2"/>
          <p:cNvSpPr txBox="1">
            <a:spLocks noChangeArrowheads="1"/>
          </p:cNvSpPr>
          <p:nvPr/>
        </p:nvSpPr>
        <p:spPr bwMode="auto">
          <a:xfrm>
            <a:off x="304800" y="0"/>
            <a:ext cx="8305800" cy="822325"/>
          </a:xfrm>
          <a:prstGeom prst="rect">
            <a:avLst/>
          </a:prstGeom>
          <a:noFill/>
          <a:ln w="9525">
            <a:noFill/>
            <a:miter lim="800000"/>
            <a:headEnd/>
            <a:tailEnd/>
          </a:ln>
          <a:effectLst/>
        </p:spPr>
        <p:txBody>
          <a:bodyPr>
            <a:spAutoFit/>
          </a:bodyPr>
          <a:lstStyle/>
          <a:p>
            <a:pPr fontAlgn="auto">
              <a:spcBef>
                <a:spcPct val="50000"/>
              </a:spcBef>
              <a:spcAft>
                <a:spcPts val="0"/>
              </a:spcAft>
              <a:defRPr/>
            </a:pPr>
            <a:r>
              <a:rPr lang="en-US" sz="2400" b="1">
                <a:solidFill>
                  <a:srgbClr val="FFFF00"/>
                </a:solidFill>
                <a:effectLst>
                  <a:outerShdw blurRad="38100" dist="38100" dir="2700000" algn="tl">
                    <a:srgbClr val="000000"/>
                  </a:outerShdw>
                </a:effectLst>
                <a:latin typeface="Comic Sans MS" pitchFamily="-106" charset="0"/>
              </a:rPr>
              <a:t>North to South Changes in Antarctic silverfish (</a:t>
            </a:r>
            <a:r>
              <a:rPr lang="en-US" sz="2400" b="1" i="1">
                <a:solidFill>
                  <a:srgbClr val="FFFF00"/>
                </a:solidFill>
                <a:effectLst>
                  <a:outerShdw blurRad="38100" dist="38100" dir="2700000" algn="tl">
                    <a:srgbClr val="000000"/>
                  </a:outerShdw>
                </a:effectLst>
                <a:latin typeface="Comic Sans MS" pitchFamily="-106" charset="0"/>
              </a:rPr>
              <a:t>Pleuragramma antarctica) </a:t>
            </a:r>
            <a:r>
              <a:rPr lang="en-US" sz="2400" b="1">
                <a:solidFill>
                  <a:srgbClr val="FFFF00"/>
                </a:solidFill>
                <a:effectLst>
                  <a:outerShdw blurRad="38100" dist="38100" dir="2700000" algn="tl">
                    <a:srgbClr val="000000"/>
                  </a:outerShdw>
                </a:effectLst>
                <a:latin typeface="Comic Sans MS" pitchFamily="-106" charset="0"/>
              </a:rPr>
              <a:t>Populations</a:t>
            </a:r>
          </a:p>
        </p:txBody>
      </p:sp>
      <p:sp>
        <p:nvSpPr>
          <p:cNvPr id="61447" name="Line 3"/>
          <p:cNvSpPr>
            <a:spLocks noChangeShapeType="1"/>
          </p:cNvSpPr>
          <p:nvPr/>
        </p:nvSpPr>
        <p:spPr bwMode="auto">
          <a:xfrm>
            <a:off x="4572000" y="838200"/>
            <a:ext cx="0" cy="0"/>
          </a:xfrm>
          <a:prstGeom prst="line">
            <a:avLst/>
          </a:prstGeom>
          <a:noFill/>
          <a:ln w="9525">
            <a:solidFill>
              <a:schemeClr val="tx1"/>
            </a:solidFill>
            <a:round/>
            <a:headEnd/>
            <a:tailEnd type="triangle" w="med" len="med"/>
          </a:ln>
        </p:spPr>
        <p:txBody>
          <a:bodyPr/>
          <a:lstStyle/>
          <a:p>
            <a:endParaRPr lang="en-US"/>
          </a:p>
        </p:txBody>
      </p:sp>
      <p:pic>
        <p:nvPicPr>
          <p:cNvPr id="61448" name="Picture 4" descr="Adelie"/>
          <p:cNvPicPr>
            <a:picLocks noChangeAspect="1" noChangeArrowheads="1"/>
          </p:cNvPicPr>
          <p:nvPr/>
        </p:nvPicPr>
        <p:blipFill>
          <a:blip r:embed="rId4"/>
          <a:srcRect/>
          <a:stretch>
            <a:fillRect/>
          </a:stretch>
        </p:blipFill>
        <p:spPr bwMode="auto">
          <a:xfrm>
            <a:off x="228600" y="1066800"/>
            <a:ext cx="1524000" cy="1143000"/>
          </a:xfrm>
          <a:prstGeom prst="rect">
            <a:avLst/>
          </a:prstGeom>
          <a:noFill/>
          <a:ln w="9525">
            <a:noFill/>
            <a:miter lim="800000"/>
            <a:headEnd/>
            <a:tailEnd/>
          </a:ln>
        </p:spPr>
      </p:pic>
      <p:pic>
        <p:nvPicPr>
          <p:cNvPr id="61449" name="Picture 5" descr="Krill Strainer"/>
          <p:cNvPicPr>
            <a:picLocks noChangeAspect="1" noChangeArrowheads="1"/>
          </p:cNvPicPr>
          <p:nvPr/>
        </p:nvPicPr>
        <p:blipFill>
          <a:blip r:embed="rId5"/>
          <a:srcRect/>
          <a:stretch>
            <a:fillRect/>
          </a:stretch>
        </p:blipFill>
        <p:spPr bwMode="auto">
          <a:xfrm>
            <a:off x="1905000" y="1219200"/>
            <a:ext cx="1600200" cy="1200150"/>
          </a:xfrm>
          <a:prstGeom prst="rect">
            <a:avLst/>
          </a:prstGeom>
          <a:noFill/>
          <a:ln w="9525">
            <a:noFill/>
            <a:miter lim="800000"/>
            <a:headEnd/>
            <a:tailEnd/>
          </a:ln>
        </p:spPr>
      </p:pic>
      <p:grpSp>
        <p:nvGrpSpPr>
          <p:cNvPr id="61450" name="Group 6"/>
          <p:cNvGrpSpPr>
            <a:grpSpLocks/>
          </p:cNvGrpSpPr>
          <p:nvPr/>
        </p:nvGrpSpPr>
        <p:grpSpPr bwMode="auto">
          <a:xfrm>
            <a:off x="4114800" y="762000"/>
            <a:ext cx="4876800" cy="3733800"/>
            <a:chOff x="816" y="480"/>
            <a:chExt cx="4416" cy="3072"/>
          </a:xfrm>
        </p:grpSpPr>
        <p:pic>
          <p:nvPicPr>
            <p:cNvPr id="61463" name="Picture 7" descr="migration"/>
            <p:cNvPicPr>
              <a:picLocks noChangeAspect="1" noChangeArrowheads="1"/>
            </p:cNvPicPr>
            <p:nvPr/>
          </p:nvPicPr>
          <p:blipFill>
            <a:blip r:embed="rId6"/>
            <a:srcRect/>
            <a:stretch>
              <a:fillRect/>
            </a:stretch>
          </p:blipFill>
          <p:spPr bwMode="auto">
            <a:xfrm>
              <a:off x="816" y="480"/>
              <a:ext cx="4416" cy="3003"/>
            </a:xfrm>
            <a:prstGeom prst="rect">
              <a:avLst/>
            </a:prstGeom>
            <a:noFill/>
            <a:ln w="9525">
              <a:noFill/>
              <a:miter lim="800000"/>
              <a:headEnd/>
              <a:tailEnd/>
            </a:ln>
          </p:spPr>
        </p:pic>
        <p:sp>
          <p:nvSpPr>
            <p:cNvPr id="61464" name="Freeform 8"/>
            <p:cNvSpPr>
              <a:spLocks/>
            </p:cNvSpPr>
            <p:nvPr/>
          </p:nvSpPr>
          <p:spPr bwMode="auto">
            <a:xfrm>
              <a:off x="1336" y="1782"/>
              <a:ext cx="2420" cy="1770"/>
            </a:xfrm>
            <a:custGeom>
              <a:avLst/>
              <a:gdLst>
                <a:gd name="T0" fmla="*/ 1437 w 3157"/>
                <a:gd name="T1" fmla="*/ 97 h 2179"/>
                <a:gd name="T2" fmla="*/ 1409 w 3157"/>
                <a:gd name="T3" fmla="*/ 154 h 2179"/>
                <a:gd name="T4" fmla="*/ 1135 w 3157"/>
                <a:gd name="T5" fmla="*/ 305 h 2179"/>
                <a:gd name="T6" fmla="*/ 1097 w 3157"/>
                <a:gd name="T7" fmla="*/ 342 h 2179"/>
                <a:gd name="T8" fmla="*/ 814 w 3157"/>
                <a:gd name="T9" fmla="*/ 437 h 2179"/>
                <a:gd name="T10" fmla="*/ 767 w 3157"/>
                <a:gd name="T11" fmla="*/ 475 h 2179"/>
                <a:gd name="T12" fmla="*/ 710 w 3157"/>
                <a:gd name="T13" fmla="*/ 550 h 2179"/>
                <a:gd name="T14" fmla="*/ 663 w 3157"/>
                <a:gd name="T15" fmla="*/ 635 h 2179"/>
                <a:gd name="T16" fmla="*/ 568 w 3157"/>
                <a:gd name="T17" fmla="*/ 730 h 2179"/>
                <a:gd name="T18" fmla="*/ 493 w 3157"/>
                <a:gd name="T19" fmla="*/ 824 h 2179"/>
                <a:gd name="T20" fmla="*/ 191 w 3157"/>
                <a:gd name="T21" fmla="*/ 994 h 2179"/>
                <a:gd name="T22" fmla="*/ 87 w 3157"/>
                <a:gd name="T23" fmla="*/ 1060 h 2179"/>
                <a:gd name="T24" fmla="*/ 68 w 3157"/>
                <a:gd name="T25" fmla="*/ 1995 h 2179"/>
                <a:gd name="T26" fmla="*/ 474 w 3157"/>
                <a:gd name="T27" fmla="*/ 2023 h 2179"/>
                <a:gd name="T28" fmla="*/ 2041 w 3157"/>
                <a:gd name="T29" fmla="*/ 2070 h 2179"/>
                <a:gd name="T30" fmla="*/ 2249 w 3157"/>
                <a:gd name="T31" fmla="*/ 2042 h 2179"/>
                <a:gd name="T32" fmla="*/ 3137 w 3157"/>
                <a:gd name="T33" fmla="*/ 2052 h 2179"/>
                <a:gd name="T34" fmla="*/ 3099 w 3157"/>
                <a:gd name="T35" fmla="*/ 1976 h 2179"/>
                <a:gd name="T36" fmla="*/ 2939 w 3157"/>
                <a:gd name="T37" fmla="*/ 1872 h 2179"/>
                <a:gd name="T38" fmla="*/ 2778 w 3157"/>
                <a:gd name="T39" fmla="*/ 1740 h 2179"/>
                <a:gd name="T40" fmla="*/ 2787 w 3157"/>
                <a:gd name="T41" fmla="*/ 1693 h 2179"/>
                <a:gd name="T42" fmla="*/ 2872 w 3157"/>
                <a:gd name="T43" fmla="*/ 1589 h 2179"/>
                <a:gd name="T44" fmla="*/ 2948 w 3157"/>
                <a:gd name="T45" fmla="*/ 1476 h 2179"/>
                <a:gd name="T46" fmla="*/ 3014 w 3157"/>
                <a:gd name="T47" fmla="*/ 1409 h 2179"/>
                <a:gd name="T48" fmla="*/ 3071 w 3157"/>
                <a:gd name="T49" fmla="*/ 1353 h 2179"/>
                <a:gd name="T50" fmla="*/ 2854 w 3157"/>
                <a:gd name="T51" fmla="*/ 1353 h 2179"/>
                <a:gd name="T52" fmla="*/ 2731 w 3157"/>
                <a:gd name="T53" fmla="*/ 1391 h 2179"/>
                <a:gd name="T54" fmla="*/ 2551 w 3157"/>
                <a:gd name="T55" fmla="*/ 1277 h 2179"/>
                <a:gd name="T56" fmla="*/ 2466 w 3157"/>
                <a:gd name="T57" fmla="*/ 1476 h 2179"/>
                <a:gd name="T58" fmla="*/ 2353 w 3157"/>
                <a:gd name="T59" fmla="*/ 1391 h 2179"/>
                <a:gd name="T60" fmla="*/ 2306 w 3157"/>
                <a:gd name="T61" fmla="*/ 1306 h 2179"/>
                <a:gd name="T62" fmla="*/ 2164 w 3157"/>
                <a:gd name="T63" fmla="*/ 1306 h 2179"/>
                <a:gd name="T64" fmla="*/ 2013 w 3157"/>
                <a:gd name="T65" fmla="*/ 1211 h 2179"/>
                <a:gd name="T66" fmla="*/ 2126 w 3157"/>
                <a:gd name="T67" fmla="*/ 1126 h 2179"/>
                <a:gd name="T68" fmla="*/ 2032 w 3157"/>
                <a:gd name="T69" fmla="*/ 1022 h 2179"/>
                <a:gd name="T70" fmla="*/ 1966 w 3157"/>
                <a:gd name="T71" fmla="*/ 928 h 2179"/>
                <a:gd name="T72" fmla="*/ 1872 w 3157"/>
                <a:gd name="T73" fmla="*/ 815 h 2179"/>
                <a:gd name="T74" fmla="*/ 2117 w 3157"/>
                <a:gd name="T75" fmla="*/ 673 h 2179"/>
                <a:gd name="T76" fmla="*/ 2117 w 3157"/>
                <a:gd name="T77" fmla="*/ 607 h 2179"/>
                <a:gd name="T78" fmla="*/ 2079 w 3157"/>
                <a:gd name="T79" fmla="*/ 475 h 2179"/>
                <a:gd name="T80" fmla="*/ 1720 w 3157"/>
                <a:gd name="T81" fmla="*/ 408 h 2179"/>
                <a:gd name="T82" fmla="*/ 1720 w 3157"/>
                <a:gd name="T83" fmla="*/ 541 h 2179"/>
                <a:gd name="T84" fmla="*/ 1560 w 3157"/>
                <a:gd name="T85" fmla="*/ 437 h 2179"/>
                <a:gd name="T86" fmla="*/ 1513 w 3157"/>
                <a:gd name="T87" fmla="*/ 399 h 2179"/>
                <a:gd name="T88" fmla="*/ 1428 w 3157"/>
                <a:gd name="T89" fmla="*/ 248 h 2179"/>
                <a:gd name="T90" fmla="*/ 1541 w 3157"/>
                <a:gd name="T91" fmla="*/ 267 h 2179"/>
                <a:gd name="T92" fmla="*/ 1560 w 3157"/>
                <a:gd name="T93" fmla="*/ 191 h 2179"/>
                <a:gd name="T94" fmla="*/ 1484 w 3157"/>
                <a:gd name="T95" fmla="*/ 125 h 2179"/>
                <a:gd name="T96" fmla="*/ 1494 w 3157"/>
                <a:gd name="T97" fmla="*/ 31 h 2179"/>
                <a:gd name="T98" fmla="*/ 1437 w 3157"/>
                <a:gd name="T99" fmla="*/ 2 h 217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157"/>
                <a:gd name="T151" fmla="*/ 0 h 2179"/>
                <a:gd name="T152" fmla="*/ 3157 w 3157"/>
                <a:gd name="T153" fmla="*/ 2179 h 217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157" h="2179">
                  <a:moveTo>
                    <a:pt x="1447" y="12"/>
                  </a:moveTo>
                  <a:cubicBezTo>
                    <a:pt x="1444" y="40"/>
                    <a:pt x="1444" y="69"/>
                    <a:pt x="1437" y="97"/>
                  </a:cubicBezTo>
                  <a:cubicBezTo>
                    <a:pt x="1434" y="108"/>
                    <a:pt x="1423" y="115"/>
                    <a:pt x="1418" y="125"/>
                  </a:cubicBezTo>
                  <a:cubicBezTo>
                    <a:pt x="1414" y="134"/>
                    <a:pt x="1416" y="147"/>
                    <a:pt x="1409" y="154"/>
                  </a:cubicBezTo>
                  <a:cubicBezTo>
                    <a:pt x="1360" y="203"/>
                    <a:pt x="1310" y="210"/>
                    <a:pt x="1248" y="229"/>
                  </a:cubicBezTo>
                  <a:cubicBezTo>
                    <a:pt x="1214" y="252"/>
                    <a:pt x="1174" y="291"/>
                    <a:pt x="1135" y="305"/>
                  </a:cubicBezTo>
                  <a:cubicBezTo>
                    <a:pt x="1132" y="314"/>
                    <a:pt x="1133" y="326"/>
                    <a:pt x="1126" y="333"/>
                  </a:cubicBezTo>
                  <a:cubicBezTo>
                    <a:pt x="1119" y="340"/>
                    <a:pt x="1107" y="339"/>
                    <a:pt x="1097" y="342"/>
                  </a:cubicBezTo>
                  <a:cubicBezTo>
                    <a:pt x="1015" y="369"/>
                    <a:pt x="1112" y="349"/>
                    <a:pt x="918" y="361"/>
                  </a:cubicBezTo>
                  <a:cubicBezTo>
                    <a:pt x="870" y="378"/>
                    <a:pt x="854" y="410"/>
                    <a:pt x="814" y="437"/>
                  </a:cubicBezTo>
                  <a:cubicBezTo>
                    <a:pt x="808" y="446"/>
                    <a:pt x="804" y="458"/>
                    <a:pt x="795" y="465"/>
                  </a:cubicBezTo>
                  <a:cubicBezTo>
                    <a:pt x="787" y="471"/>
                    <a:pt x="774" y="468"/>
                    <a:pt x="767" y="475"/>
                  </a:cubicBezTo>
                  <a:cubicBezTo>
                    <a:pt x="760" y="482"/>
                    <a:pt x="762" y="494"/>
                    <a:pt x="757" y="503"/>
                  </a:cubicBezTo>
                  <a:cubicBezTo>
                    <a:pt x="741" y="534"/>
                    <a:pt x="738" y="531"/>
                    <a:pt x="710" y="550"/>
                  </a:cubicBezTo>
                  <a:cubicBezTo>
                    <a:pt x="697" y="569"/>
                    <a:pt x="679" y="585"/>
                    <a:pt x="672" y="607"/>
                  </a:cubicBezTo>
                  <a:cubicBezTo>
                    <a:pt x="669" y="616"/>
                    <a:pt x="669" y="627"/>
                    <a:pt x="663" y="635"/>
                  </a:cubicBezTo>
                  <a:cubicBezTo>
                    <a:pt x="656" y="644"/>
                    <a:pt x="644" y="648"/>
                    <a:pt x="635" y="654"/>
                  </a:cubicBezTo>
                  <a:cubicBezTo>
                    <a:pt x="591" y="721"/>
                    <a:pt x="616" y="698"/>
                    <a:pt x="568" y="730"/>
                  </a:cubicBezTo>
                  <a:cubicBezTo>
                    <a:pt x="540" y="819"/>
                    <a:pt x="586" y="695"/>
                    <a:pt x="531" y="777"/>
                  </a:cubicBezTo>
                  <a:cubicBezTo>
                    <a:pt x="494" y="832"/>
                    <a:pt x="552" y="805"/>
                    <a:pt x="493" y="824"/>
                  </a:cubicBezTo>
                  <a:cubicBezTo>
                    <a:pt x="421" y="872"/>
                    <a:pt x="364" y="888"/>
                    <a:pt x="276" y="900"/>
                  </a:cubicBezTo>
                  <a:cubicBezTo>
                    <a:pt x="229" y="915"/>
                    <a:pt x="217" y="955"/>
                    <a:pt x="191" y="994"/>
                  </a:cubicBezTo>
                  <a:cubicBezTo>
                    <a:pt x="185" y="1003"/>
                    <a:pt x="183" y="1018"/>
                    <a:pt x="172" y="1022"/>
                  </a:cubicBezTo>
                  <a:cubicBezTo>
                    <a:pt x="142" y="1033"/>
                    <a:pt x="118" y="1050"/>
                    <a:pt x="87" y="1060"/>
                  </a:cubicBezTo>
                  <a:cubicBezTo>
                    <a:pt x="0" y="1188"/>
                    <a:pt x="64" y="1349"/>
                    <a:pt x="68" y="1504"/>
                  </a:cubicBezTo>
                  <a:cubicBezTo>
                    <a:pt x="65" y="1608"/>
                    <a:pt x="49" y="1878"/>
                    <a:pt x="68" y="1995"/>
                  </a:cubicBezTo>
                  <a:cubicBezTo>
                    <a:pt x="70" y="2005"/>
                    <a:pt x="86" y="2003"/>
                    <a:pt x="96" y="2004"/>
                  </a:cubicBezTo>
                  <a:cubicBezTo>
                    <a:pt x="222" y="2013"/>
                    <a:pt x="474" y="2023"/>
                    <a:pt x="474" y="2023"/>
                  </a:cubicBezTo>
                  <a:cubicBezTo>
                    <a:pt x="911" y="2179"/>
                    <a:pt x="1250" y="2047"/>
                    <a:pt x="1843" y="2052"/>
                  </a:cubicBezTo>
                  <a:cubicBezTo>
                    <a:pt x="1961" y="2080"/>
                    <a:pt x="1751" y="2033"/>
                    <a:pt x="2041" y="2070"/>
                  </a:cubicBezTo>
                  <a:cubicBezTo>
                    <a:pt x="2061" y="2073"/>
                    <a:pt x="2098" y="2089"/>
                    <a:pt x="2098" y="2089"/>
                  </a:cubicBezTo>
                  <a:cubicBezTo>
                    <a:pt x="2148" y="2072"/>
                    <a:pt x="2199" y="2060"/>
                    <a:pt x="2249" y="2042"/>
                  </a:cubicBezTo>
                  <a:cubicBezTo>
                    <a:pt x="2548" y="2053"/>
                    <a:pt x="2582" y="2060"/>
                    <a:pt x="2910" y="2052"/>
                  </a:cubicBezTo>
                  <a:cubicBezTo>
                    <a:pt x="2971" y="2059"/>
                    <a:pt x="3089" y="2078"/>
                    <a:pt x="3137" y="2052"/>
                  </a:cubicBezTo>
                  <a:cubicBezTo>
                    <a:pt x="3157" y="2041"/>
                    <a:pt x="3137" y="2005"/>
                    <a:pt x="3127" y="1985"/>
                  </a:cubicBezTo>
                  <a:cubicBezTo>
                    <a:pt x="3123" y="1976"/>
                    <a:pt x="3109" y="1978"/>
                    <a:pt x="3099" y="1976"/>
                  </a:cubicBezTo>
                  <a:cubicBezTo>
                    <a:pt x="3063" y="1967"/>
                    <a:pt x="3030" y="1959"/>
                    <a:pt x="2995" y="1948"/>
                  </a:cubicBezTo>
                  <a:cubicBezTo>
                    <a:pt x="3017" y="1883"/>
                    <a:pt x="2990" y="1890"/>
                    <a:pt x="2939" y="1872"/>
                  </a:cubicBezTo>
                  <a:cubicBezTo>
                    <a:pt x="2904" y="1774"/>
                    <a:pt x="2948" y="1921"/>
                    <a:pt x="2948" y="1815"/>
                  </a:cubicBezTo>
                  <a:cubicBezTo>
                    <a:pt x="2948" y="1719"/>
                    <a:pt x="2843" y="1745"/>
                    <a:pt x="2778" y="1740"/>
                  </a:cubicBezTo>
                  <a:cubicBezTo>
                    <a:pt x="2772" y="1731"/>
                    <a:pt x="2757" y="1723"/>
                    <a:pt x="2759" y="1712"/>
                  </a:cubicBezTo>
                  <a:cubicBezTo>
                    <a:pt x="2761" y="1701"/>
                    <a:pt x="2779" y="1701"/>
                    <a:pt x="2787" y="1693"/>
                  </a:cubicBezTo>
                  <a:cubicBezTo>
                    <a:pt x="2795" y="1685"/>
                    <a:pt x="2800" y="1674"/>
                    <a:pt x="2806" y="1664"/>
                  </a:cubicBezTo>
                  <a:cubicBezTo>
                    <a:pt x="2784" y="1597"/>
                    <a:pt x="2817" y="1602"/>
                    <a:pt x="2872" y="1589"/>
                  </a:cubicBezTo>
                  <a:cubicBezTo>
                    <a:pt x="2936" y="1492"/>
                    <a:pt x="2836" y="1633"/>
                    <a:pt x="2929" y="1542"/>
                  </a:cubicBezTo>
                  <a:cubicBezTo>
                    <a:pt x="2940" y="1532"/>
                    <a:pt x="2941" y="1485"/>
                    <a:pt x="2948" y="1476"/>
                  </a:cubicBezTo>
                  <a:cubicBezTo>
                    <a:pt x="2954" y="1468"/>
                    <a:pt x="2967" y="1469"/>
                    <a:pt x="2976" y="1466"/>
                  </a:cubicBezTo>
                  <a:cubicBezTo>
                    <a:pt x="2989" y="1447"/>
                    <a:pt x="3001" y="1428"/>
                    <a:pt x="3014" y="1409"/>
                  </a:cubicBezTo>
                  <a:cubicBezTo>
                    <a:pt x="3023" y="1396"/>
                    <a:pt x="3041" y="1392"/>
                    <a:pt x="3052" y="1381"/>
                  </a:cubicBezTo>
                  <a:cubicBezTo>
                    <a:pt x="3060" y="1373"/>
                    <a:pt x="3065" y="1362"/>
                    <a:pt x="3071" y="1353"/>
                  </a:cubicBezTo>
                  <a:cubicBezTo>
                    <a:pt x="3048" y="1267"/>
                    <a:pt x="3044" y="1287"/>
                    <a:pt x="2939" y="1296"/>
                  </a:cubicBezTo>
                  <a:cubicBezTo>
                    <a:pt x="2873" y="1340"/>
                    <a:pt x="2901" y="1321"/>
                    <a:pt x="2854" y="1353"/>
                  </a:cubicBezTo>
                  <a:cubicBezTo>
                    <a:pt x="2843" y="1360"/>
                    <a:pt x="2828" y="1358"/>
                    <a:pt x="2816" y="1362"/>
                  </a:cubicBezTo>
                  <a:cubicBezTo>
                    <a:pt x="2791" y="1369"/>
                    <a:pt x="2758" y="1382"/>
                    <a:pt x="2731" y="1391"/>
                  </a:cubicBezTo>
                  <a:cubicBezTo>
                    <a:pt x="2585" y="1376"/>
                    <a:pt x="2674" y="1392"/>
                    <a:pt x="2589" y="1334"/>
                  </a:cubicBezTo>
                  <a:cubicBezTo>
                    <a:pt x="2568" y="1268"/>
                    <a:pt x="2598" y="1348"/>
                    <a:pt x="2551" y="1277"/>
                  </a:cubicBezTo>
                  <a:cubicBezTo>
                    <a:pt x="2514" y="1222"/>
                    <a:pt x="2578" y="1274"/>
                    <a:pt x="2514" y="1230"/>
                  </a:cubicBezTo>
                  <a:cubicBezTo>
                    <a:pt x="2483" y="1316"/>
                    <a:pt x="2549" y="1422"/>
                    <a:pt x="2466" y="1476"/>
                  </a:cubicBezTo>
                  <a:cubicBezTo>
                    <a:pt x="2437" y="1470"/>
                    <a:pt x="2412" y="1471"/>
                    <a:pt x="2391" y="1447"/>
                  </a:cubicBezTo>
                  <a:cubicBezTo>
                    <a:pt x="2376" y="1430"/>
                    <a:pt x="2353" y="1391"/>
                    <a:pt x="2353" y="1391"/>
                  </a:cubicBezTo>
                  <a:cubicBezTo>
                    <a:pt x="2350" y="1381"/>
                    <a:pt x="2349" y="1371"/>
                    <a:pt x="2344" y="1362"/>
                  </a:cubicBezTo>
                  <a:cubicBezTo>
                    <a:pt x="2333" y="1342"/>
                    <a:pt x="2306" y="1306"/>
                    <a:pt x="2306" y="1306"/>
                  </a:cubicBezTo>
                  <a:cubicBezTo>
                    <a:pt x="2303" y="1293"/>
                    <a:pt x="2308" y="1272"/>
                    <a:pt x="2296" y="1268"/>
                  </a:cubicBezTo>
                  <a:cubicBezTo>
                    <a:pt x="2244" y="1250"/>
                    <a:pt x="2207" y="1291"/>
                    <a:pt x="2164" y="1306"/>
                  </a:cubicBezTo>
                  <a:cubicBezTo>
                    <a:pt x="2092" y="1297"/>
                    <a:pt x="2087" y="1315"/>
                    <a:pt x="2051" y="1268"/>
                  </a:cubicBezTo>
                  <a:cubicBezTo>
                    <a:pt x="2037" y="1250"/>
                    <a:pt x="2013" y="1211"/>
                    <a:pt x="2013" y="1211"/>
                  </a:cubicBezTo>
                  <a:cubicBezTo>
                    <a:pt x="2016" y="1195"/>
                    <a:pt x="2009" y="1172"/>
                    <a:pt x="2023" y="1164"/>
                  </a:cubicBezTo>
                  <a:cubicBezTo>
                    <a:pt x="2167" y="1077"/>
                    <a:pt x="2074" y="1207"/>
                    <a:pt x="2126" y="1126"/>
                  </a:cubicBezTo>
                  <a:cubicBezTo>
                    <a:pt x="2123" y="1107"/>
                    <a:pt x="2128" y="1085"/>
                    <a:pt x="2117" y="1069"/>
                  </a:cubicBezTo>
                  <a:cubicBezTo>
                    <a:pt x="2099" y="1044"/>
                    <a:pt x="2061" y="1032"/>
                    <a:pt x="2032" y="1022"/>
                  </a:cubicBezTo>
                  <a:cubicBezTo>
                    <a:pt x="2002" y="977"/>
                    <a:pt x="2017" y="1005"/>
                    <a:pt x="1994" y="937"/>
                  </a:cubicBezTo>
                  <a:cubicBezTo>
                    <a:pt x="1991" y="928"/>
                    <a:pt x="1975" y="931"/>
                    <a:pt x="1966" y="928"/>
                  </a:cubicBezTo>
                  <a:cubicBezTo>
                    <a:pt x="1930" y="916"/>
                    <a:pt x="1944" y="921"/>
                    <a:pt x="1909" y="900"/>
                  </a:cubicBezTo>
                  <a:cubicBezTo>
                    <a:pt x="1899" y="868"/>
                    <a:pt x="1890" y="843"/>
                    <a:pt x="1872" y="815"/>
                  </a:cubicBezTo>
                  <a:cubicBezTo>
                    <a:pt x="1893" y="703"/>
                    <a:pt x="1897" y="722"/>
                    <a:pt x="2023" y="711"/>
                  </a:cubicBezTo>
                  <a:cubicBezTo>
                    <a:pt x="2057" y="699"/>
                    <a:pt x="2086" y="694"/>
                    <a:pt x="2117" y="673"/>
                  </a:cubicBezTo>
                  <a:cubicBezTo>
                    <a:pt x="2181" y="680"/>
                    <a:pt x="2233" y="692"/>
                    <a:pt x="2296" y="701"/>
                  </a:cubicBezTo>
                  <a:cubicBezTo>
                    <a:pt x="2270" y="621"/>
                    <a:pt x="2186" y="614"/>
                    <a:pt x="2117" y="607"/>
                  </a:cubicBezTo>
                  <a:cubicBezTo>
                    <a:pt x="2126" y="578"/>
                    <a:pt x="2163" y="543"/>
                    <a:pt x="2136" y="512"/>
                  </a:cubicBezTo>
                  <a:cubicBezTo>
                    <a:pt x="2121" y="495"/>
                    <a:pt x="2079" y="475"/>
                    <a:pt x="2079" y="475"/>
                  </a:cubicBezTo>
                  <a:cubicBezTo>
                    <a:pt x="1978" y="324"/>
                    <a:pt x="2052" y="391"/>
                    <a:pt x="1758" y="380"/>
                  </a:cubicBezTo>
                  <a:cubicBezTo>
                    <a:pt x="1641" y="398"/>
                    <a:pt x="1693" y="375"/>
                    <a:pt x="1720" y="408"/>
                  </a:cubicBezTo>
                  <a:cubicBezTo>
                    <a:pt x="1726" y="416"/>
                    <a:pt x="1727" y="427"/>
                    <a:pt x="1730" y="437"/>
                  </a:cubicBezTo>
                  <a:cubicBezTo>
                    <a:pt x="1727" y="472"/>
                    <a:pt x="1742" y="514"/>
                    <a:pt x="1720" y="541"/>
                  </a:cubicBezTo>
                  <a:cubicBezTo>
                    <a:pt x="1674" y="597"/>
                    <a:pt x="1624" y="479"/>
                    <a:pt x="1617" y="475"/>
                  </a:cubicBezTo>
                  <a:cubicBezTo>
                    <a:pt x="1598" y="462"/>
                    <a:pt x="1560" y="437"/>
                    <a:pt x="1560" y="437"/>
                  </a:cubicBezTo>
                  <a:cubicBezTo>
                    <a:pt x="1554" y="427"/>
                    <a:pt x="1550" y="415"/>
                    <a:pt x="1541" y="408"/>
                  </a:cubicBezTo>
                  <a:cubicBezTo>
                    <a:pt x="1533" y="402"/>
                    <a:pt x="1520" y="406"/>
                    <a:pt x="1513" y="399"/>
                  </a:cubicBezTo>
                  <a:cubicBezTo>
                    <a:pt x="1438" y="324"/>
                    <a:pt x="1510" y="353"/>
                    <a:pt x="1447" y="333"/>
                  </a:cubicBezTo>
                  <a:cubicBezTo>
                    <a:pt x="1432" y="291"/>
                    <a:pt x="1412" y="292"/>
                    <a:pt x="1428" y="248"/>
                  </a:cubicBezTo>
                  <a:cubicBezTo>
                    <a:pt x="1492" y="264"/>
                    <a:pt x="1457" y="280"/>
                    <a:pt x="1522" y="295"/>
                  </a:cubicBezTo>
                  <a:cubicBezTo>
                    <a:pt x="1528" y="286"/>
                    <a:pt x="1541" y="278"/>
                    <a:pt x="1541" y="267"/>
                  </a:cubicBezTo>
                  <a:cubicBezTo>
                    <a:pt x="1541" y="212"/>
                    <a:pt x="1487" y="263"/>
                    <a:pt x="1550" y="220"/>
                  </a:cubicBezTo>
                  <a:cubicBezTo>
                    <a:pt x="1553" y="210"/>
                    <a:pt x="1566" y="199"/>
                    <a:pt x="1560" y="191"/>
                  </a:cubicBezTo>
                  <a:cubicBezTo>
                    <a:pt x="1547" y="173"/>
                    <a:pt x="1503" y="154"/>
                    <a:pt x="1503" y="154"/>
                  </a:cubicBezTo>
                  <a:cubicBezTo>
                    <a:pt x="1497" y="144"/>
                    <a:pt x="1484" y="137"/>
                    <a:pt x="1484" y="125"/>
                  </a:cubicBezTo>
                  <a:cubicBezTo>
                    <a:pt x="1484" y="114"/>
                    <a:pt x="1502" y="108"/>
                    <a:pt x="1503" y="97"/>
                  </a:cubicBezTo>
                  <a:cubicBezTo>
                    <a:pt x="1505" y="75"/>
                    <a:pt x="1504" y="51"/>
                    <a:pt x="1494" y="31"/>
                  </a:cubicBezTo>
                  <a:cubicBezTo>
                    <a:pt x="1489" y="22"/>
                    <a:pt x="1474" y="26"/>
                    <a:pt x="1465" y="21"/>
                  </a:cubicBezTo>
                  <a:cubicBezTo>
                    <a:pt x="1455" y="16"/>
                    <a:pt x="1447" y="7"/>
                    <a:pt x="1437" y="2"/>
                  </a:cubicBezTo>
                  <a:cubicBezTo>
                    <a:pt x="1433" y="0"/>
                    <a:pt x="1444" y="9"/>
                    <a:pt x="1447" y="12"/>
                  </a:cubicBezTo>
                  <a:close/>
                </a:path>
              </a:pathLst>
            </a:custGeom>
            <a:solidFill>
              <a:srgbClr val="33CCFF">
                <a:alpha val="56862"/>
              </a:srgbClr>
            </a:solidFill>
            <a:ln w="9525">
              <a:solidFill>
                <a:schemeClr val="tx1"/>
              </a:solidFill>
              <a:round/>
              <a:headEnd/>
              <a:tailEnd/>
            </a:ln>
          </p:spPr>
          <p:txBody>
            <a:bodyPr/>
            <a:lstStyle/>
            <a:p>
              <a:endParaRPr lang="en-US"/>
            </a:p>
          </p:txBody>
        </p:sp>
        <p:sp>
          <p:nvSpPr>
            <p:cNvPr id="61465" name="Oval 9"/>
            <p:cNvSpPr>
              <a:spLocks noChangeArrowheads="1"/>
            </p:cNvSpPr>
            <p:nvPr/>
          </p:nvSpPr>
          <p:spPr bwMode="auto">
            <a:xfrm>
              <a:off x="2112" y="1440"/>
              <a:ext cx="96" cy="96"/>
            </a:xfrm>
            <a:prstGeom prst="ellipse">
              <a:avLst/>
            </a:prstGeom>
            <a:solidFill>
              <a:srgbClr val="FF0000"/>
            </a:solidFill>
            <a:ln w="28575">
              <a:solidFill>
                <a:srgbClr val="FF0000"/>
              </a:solidFill>
              <a:round/>
              <a:headEnd/>
              <a:tailEnd/>
            </a:ln>
          </p:spPr>
          <p:txBody>
            <a:bodyPr wrap="none" anchor="ctr"/>
            <a:lstStyle/>
            <a:p>
              <a:endParaRPr lang="en-US">
                <a:latin typeface="Calibri" pitchFamily="34" charset="0"/>
              </a:endParaRPr>
            </a:p>
          </p:txBody>
        </p:sp>
        <p:sp>
          <p:nvSpPr>
            <p:cNvPr id="61466" name="Oval 10"/>
            <p:cNvSpPr>
              <a:spLocks noChangeArrowheads="1"/>
            </p:cNvSpPr>
            <p:nvPr/>
          </p:nvSpPr>
          <p:spPr bwMode="auto">
            <a:xfrm>
              <a:off x="2256" y="1728"/>
              <a:ext cx="96" cy="96"/>
            </a:xfrm>
            <a:prstGeom prst="ellipse">
              <a:avLst/>
            </a:prstGeom>
            <a:solidFill>
              <a:srgbClr val="FF0000"/>
            </a:solidFill>
            <a:ln w="28575">
              <a:solidFill>
                <a:srgbClr val="FF0000"/>
              </a:solidFill>
              <a:round/>
              <a:headEnd/>
              <a:tailEnd/>
            </a:ln>
          </p:spPr>
          <p:txBody>
            <a:bodyPr wrap="none" anchor="ctr"/>
            <a:lstStyle/>
            <a:p>
              <a:endParaRPr lang="en-US">
                <a:latin typeface="Calibri" pitchFamily="34" charset="0"/>
              </a:endParaRPr>
            </a:p>
          </p:txBody>
        </p:sp>
        <p:sp>
          <p:nvSpPr>
            <p:cNvPr id="61467" name="Oval 11"/>
            <p:cNvSpPr>
              <a:spLocks noChangeArrowheads="1"/>
            </p:cNvSpPr>
            <p:nvPr/>
          </p:nvSpPr>
          <p:spPr bwMode="auto">
            <a:xfrm>
              <a:off x="2592" y="2112"/>
              <a:ext cx="96" cy="96"/>
            </a:xfrm>
            <a:prstGeom prst="ellipse">
              <a:avLst/>
            </a:prstGeom>
            <a:solidFill>
              <a:srgbClr val="FF0000"/>
            </a:solidFill>
            <a:ln w="28575">
              <a:solidFill>
                <a:srgbClr val="FF0000"/>
              </a:solidFill>
              <a:round/>
              <a:headEnd/>
              <a:tailEnd/>
            </a:ln>
          </p:spPr>
          <p:txBody>
            <a:bodyPr wrap="none" anchor="ctr"/>
            <a:lstStyle/>
            <a:p>
              <a:endParaRPr lang="en-US">
                <a:latin typeface="Calibri" pitchFamily="34" charset="0"/>
              </a:endParaRPr>
            </a:p>
          </p:txBody>
        </p:sp>
        <p:sp>
          <p:nvSpPr>
            <p:cNvPr id="61468" name="Oval 12"/>
            <p:cNvSpPr>
              <a:spLocks noChangeArrowheads="1"/>
            </p:cNvSpPr>
            <p:nvPr/>
          </p:nvSpPr>
          <p:spPr bwMode="auto">
            <a:xfrm flipV="1">
              <a:off x="2640" y="2208"/>
              <a:ext cx="48" cy="144"/>
            </a:xfrm>
            <a:prstGeom prst="ellipse">
              <a:avLst/>
            </a:prstGeom>
            <a:solidFill>
              <a:srgbClr val="FFFF00"/>
            </a:solidFill>
            <a:ln w="28575">
              <a:solidFill>
                <a:srgbClr val="FFFF00"/>
              </a:solidFill>
              <a:round/>
              <a:headEnd/>
              <a:tailEnd/>
            </a:ln>
          </p:spPr>
          <p:txBody>
            <a:bodyPr wrap="none" anchor="ctr"/>
            <a:lstStyle/>
            <a:p>
              <a:endParaRPr lang="en-US">
                <a:latin typeface="Calibri" pitchFamily="34" charset="0"/>
              </a:endParaRPr>
            </a:p>
          </p:txBody>
        </p:sp>
        <p:sp>
          <p:nvSpPr>
            <p:cNvPr id="61469" name="Oval 13"/>
            <p:cNvSpPr>
              <a:spLocks noChangeArrowheads="1"/>
            </p:cNvSpPr>
            <p:nvPr/>
          </p:nvSpPr>
          <p:spPr bwMode="auto">
            <a:xfrm flipV="1">
              <a:off x="2304" y="1824"/>
              <a:ext cx="48" cy="144"/>
            </a:xfrm>
            <a:prstGeom prst="ellipse">
              <a:avLst/>
            </a:prstGeom>
            <a:solidFill>
              <a:srgbClr val="FFFF00"/>
            </a:solidFill>
            <a:ln w="28575">
              <a:solidFill>
                <a:srgbClr val="FFFF00"/>
              </a:solidFill>
              <a:round/>
              <a:headEnd/>
              <a:tailEnd/>
            </a:ln>
          </p:spPr>
          <p:txBody>
            <a:bodyPr wrap="none" anchor="ctr"/>
            <a:lstStyle/>
            <a:p>
              <a:endParaRPr lang="en-US">
                <a:latin typeface="Calibri" pitchFamily="34" charset="0"/>
              </a:endParaRPr>
            </a:p>
          </p:txBody>
        </p:sp>
        <p:sp>
          <p:nvSpPr>
            <p:cNvPr id="61470" name="Oval 14"/>
            <p:cNvSpPr>
              <a:spLocks noChangeArrowheads="1"/>
            </p:cNvSpPr>
            <p:nvPr/>
          </p:nvSpPr>
          <p:spPr bwMode="auto">
            <a:xfrm flipV="1">
              <a:off x="2160" y="1536"/>
              <a:ext cx="48" cy="144"/>
            </a:xfrm>
            <a:prstGeom prst="ellipse">
              <a:avLst/>
            </a:prstGeom>
            <a:solidFill>
              <a:srgbClr val="FFFF00"/>
            </a:solidFill>
            <a:ln w="28575">
              <a:solidFill>
                <a:srgbClr val="FFFF00"/>
              </a:solidFill>
              <a:round/>
              <a:headEnd/>
              <a:tailEnd/>
            </a:ln>
          </p:spPr>
          <p:txBody>
            <a:bodyPr wrap="none" anchor="ctr"/>
            <a:lstStyle/>
            <a:p>
              <a:endParaRPr lang="en-US">
                <a:latin typeface="Calibri" pitchFamily="34" charset="0"/>
              </a:endParaRPr>
            </a:p>
          </p:txBody>
        </p:sp>
      </p:grpSp>
      <p:grpSp>
        <p:nvGrpSpPr>
          <p:cNvPr id="3" name="Group 15"/>
          <p:cNvGrpSpPr>
            <a:grpSpLocks/>
          </p:cNvGrpSpPr>
          <p:nvPr/>
        </p:nvGrpSpPr>
        <p:grpSpPr bwMode="auto">
          <a:xfrm>
            <a:off x="1447800" y="2209800"/>
            <a:ext cx="4114800" cy="2828925"/>
            <a:chOff x="912" y="1392"/>
            <a:chExt cx="2592" cy="1782"/>
          </a:xfrm>
        </p:grpSpPr>
        <p:sp>
          <p:nvSpPr>
            <p:cNvPr id="61461" name="Text Box 16"/>
            <p:cNvSpPr txBox="1">
              <a:spLocks noChangeArrowheads="1"/>
            </p:cNvSpPr>
            <p:nvPr/>
          </p:nvSpPr>
          <p:spPr bwMode="auto">
            <a:xfrm>
              <a:off x="1728" y="2112"/>
              <a:ext cx="912" cy="192"/>
            </a:xfrm>
            <a:prstGeom prst="rect">
              <a:avLst/>
            </a:prstGeom>
            <a:noFill/>
            <a:ln w="9525">
              <a:noFill/>
              <a:miter lim="800000"/>
              <a:headEnd/>
              <a:tailEnd/>
            </a:ln>
          </p:spPr>
          <p:txBody>
            <a:bodyPr>
              <a:spAutoFit/>
            </a:bodyPr>
            <a:lstStyle/>
            <a:p>
              <a:pPr>
                <a:spcBef>
                  <a:spcPct val="50000"/>
                </a:spcBef>
              </a:pPr>
              <a:r>
                <a:rPr lang="en-US" sz="1400" b="1">
                  <a:solidFill>
                    <a:srgbClr val="FFFF00"/>
                  </a:solidFill>
                  <a:latin typeface="Tahoma" pitchFamily="34" charset="0"/>
                </a:rPr>
                <a:t>ANVERS IS</a:t>
              </a:r>
            </a:p>
          </p:txBody>
        </p:sp>
        <p:graphicFrame>
          <p:nvGraphicFramePr>
            <p:cNvPr id="61444" name="Object 4"/>
            <p:cNvGraphicFramePr>
              <a:graphicFrameLocks noChangeAspect="1"/>
            </p:cNvGraphicFramePr>
            <p:nvPr/>
          </p:nvGraphicFramePr>
          <p:xfrm>
            <a:off x="912" y="2304"/>
            <a:ext cx="1488" cy="870"/>
          </p:xfrm>
          <a:graphic>
            <a:graphicData uri="http://schemas.openxmlformats.org/presentationml/2006/ole">
              <p:oleObj spid="_x0000_s61444" name="Chart" r:id="rId7" imgW="5362222" imgH="3127022" progId="Excel.Sheet.8">
                <p:embed/>
              </p:oleObj>
            </a:graphicData>
          </a:graphic>
        </p:graphicFrame>
        <p:sp>
          <p:nvSpPr>
            <p:cNvPr id="61462" name="Line 18"/>
            <p:cNvSpPr>
              <a:spLocks noChangeShapeType="1"/>
            </p:cNvSpPr>
            <p:nvPr/>
          </p:nvSpPr>
          <p:spPr bwMode="auto">
            <a:xfrm flipV="1">
              <a:off x="2304" y="1392"/>
              <a:ext cx="1200" cy="1152"/>
            </a:xfrm>
            <a:prstGeom prst="line">
              <a:avLst/>
            </a:prstGeom>
            <a:noFill/>
            <a:ln w="47625">
              <a:solidFill>
                <a:srgbClr val="FF00FF"/>
              </a:solidFill>
              <a:round/>
              <a:headEnd/>
              <a:tailEnd type="triangle" w="med" len="med"/>
            </a:ln>
          </p:spPr>
          <p:txBody>
            <a:bodyPr/>
            <a:lstStyle/>
            <a:p>
              <a:endParaRPr lang="en-US"/>
            </a:p>
          </p:txBody>
        </p:sp>
      </p:grpSp>
      <p:grpSp>
        <p:nvGrpSpPr>
          <p:cNvPr id="4" name="Group 19"/>
          <p:cNvGrpSpPr>
            <a:grpSpLocks/>
          </p:cNvGrpSpPr>
          <p:nvPr/>
        </p:nvGrpSpPr>
        <p:grpSpPr bwMode="auto">
          <a:xfrm>
            <a:off x="4800600" y="3124200"/>
            <a:ext cx="3886200" cy="3059113"/>
            <a:chOff x="3024" y="1968"/>
            <a:chExt cx="2448" cy="1927"/>
          </a:xfrm>
        </p:grpSpPr>
        <p:graphicFrame>
          <p:nvGraphicFramePr>
            <p:cNvPr id="61442" name="Object 2"/>
            <p:cNvGraphicFramePr>
              <a:graphicFrameLocks noChangeAspect="1"/>
            </p:cNvGraphicFramePr>
            <p:nvPr/>
          </p:nvGraphicFramePr>
          <p:xfrm>
            <a:off x="3840" y="2928"/>
            <a:ext cx="1632" cy="967"/>
          </p:xfrm>
          <a:graphic>
            <a:graphicData uri="http://schemas.openxmlformats.org/presentationml/2006/ole">
              <p:oleObj spid="_x0000_s61442" name="Chart" r:id="rId8" imgW="5362222" imgH="3127022" progId="Excel.Sheet.8">
                <p:embed/>
              </p:oleObj>
            </a:graphicData>
          </a:graphic>
        </p:graphicFrame>
        <p:graphicFrame>
          <p:nvGraphicFramePr>
            <p:cNvPr id="61443" name="Object 3"/>
            <p:cNvGraphicFramePr>
              <a:graphicFrameLocks noChangeAspect="1"/>
            </p:cNvGraphicFramePr>
            <p:nvPr/>
          </p:nvGraphicFramePr>
          <p:xfrm>
            <a:off x="5040" y="3024"/>
            <a:ext cx="384" cy="870"/>
          </p:xfrm>
          <a:graphic>
            <a:graphicData uri="http://schemas.openxmlformats.org/presentationml/2006/ole">
              <p:oleObj spid="_x0000_s61443" name="Chart" r:id="rId9" imgW="5362222" imgH="3127022" progId="Excel.Sheet.8">
                <p:embed/>
              </p:oleObj>
            </a:graphicData>
          </a:graphic>
        </p:graphicFrame>
        <p:sp>
          <p:nvSpPr>
            <p:cNvPr id="61459" name="Text Box 22"/>
            <p:cNvSpPr txBox="1">
              <a:spLocks noChangeArrowheads="1"/>
            </p:cNvSpPr>
            <p:nvPr/>
          </p:nvSpPr>
          <p:spPr bwMode="auto">
            <a:xfrm>
              <a:off x="3024" y="2928"/>
              <a:ext cx="912" cy="192"/>
            </a:xfrm>
            <a:prstGeom prst="rect">
              <a:avLst/>
            </a:prstGeom>
            <a:noFill/>
            <a:ln w="9525">
              <a:noFill/>
              <a:miter lim="800000"/>
              <a:headEnd/>
              <a:tailEnd/>
            </a:ln>
          </p:spPr>
          <p:txBody>
            <a:bodyPr>
              <a:spAutoFit/>
            </a:bodyPr>
            <a:lstStyle/>
            <a:p>
              <a:pPr>
                <a:spcBef>
                  <a:spcPct val="50000"/>
                </a:spcBef>
              </a:pPr>
              <a:r>
                <a:rPr lang="en-US" sz="1400" b="1">
                  <a:solidFill>
                    <a:srgbClr val="FFFF00"/>
                  </a:solidFill>
                  <a:latin typeface="Tahoma" pitchFamily="34" charset="0"/>
                </a:rPr>
                <a:t>ADELAIDE IS</a:t>
              </a:r>
            </a:p>
          </p:txBody>
        </p:sp>
        <p:sp>
          <p:nvSpPr>
            <p:cNvPr id="61460" name="Line 23"/>
            <p:cNvSpPr>
              <a:spLocks noChangeShapeType="1"/>
            </p:cNvSpPr>
            <p:nvPr/>
          </p:nvSpPr>
          <p:spPr bwMode="auto">
            <a:xfrm flipH="1" flipV="1">
              <a:off x="3888" y="1968"/>
              <a:ext cx="288" cy="1104"/>
            </a:xfrm>
            <a:prstGeom prst="line">
              <a:avLst/>
            </a:prstGeom>
            <a:noFill/>
            <a:ln w="47625">
              <a:solidFill>
                <a:srgbClr val="FF00FF"/>
              </a:solidFill>
              <a:round/>
              <a:headEnd/>
              <a:tailEnd type="triangle" w="med" len="med"/>
            </a:ln>
          </p:spPr>
          <p:txBody>
            <a:bodyPr/>
            <a:lstStyle/>
            <a:p>
              <a:endParaRPr lang="en-US"/>
            </a:p>
          </p:txBody>
        </p:sp>
      </p:grpSp>
      <p:grpSp>
        <p:nvGrpSpPr>
          <p:cNvPr id="5" name="Group 24"/>
          <p:cNvGrpSpPr>
            <a:grpSpLocks/>
          </p:cNvGrpSpPr>
          <p:nvPr/>
        </p:nvGrpSpPr>
        <p:grpSpPr bwMode="auto">
          <a:xfrm>
            <a:off x="228600" y="4876800"/>
            <a:ext cx="5181600" cy="1828800"/>
            <a:chOff x="144" y="3072"/>
            <a:chExt cx="3264" cy="1152"/>
          </a:xfrm>
        </p:grpSpPr>
        <p:pic>
          <p:nvPicPr>
            <p:cNvPr id="61457" name="Picture 25" descr="diet graphs"/>
            <p:cNvPicPr>
              <a:picLocks noChangeAspect="1" noChangeArrowheads="1"/>
            </p:cNvPicPr>
            <p:nvPr/>
          </p:nvPicPr>
          <p:blipFill>
            <a:blip r:embed="rId10"/>
            <a:srcRect t="21333" b="39999"/>
            <a:stretch>
              <a:fillRect/>
            </a:stretch>
          </p:blipFill>
          <p:spPr bwMode="auto">
            <a:xfrm>
              <a:off x="144" y="3277"/>
              <a:ext cx="3264" cy="947"/>
            </a:xfrm>
            <a:prstGeom prst="rect">
              <a:avLst/>
            </a:prstGeom>
            <a:noFill/>
            <a:ln w="9525">
              <a:noFill/>
              <a:miter lim="800000"/>
              <a:headEnd/>
              <a:tailEnd/>
            </a:ln>
          </p:spPr>
        </p:pic>
        <p:sp>
          <p:nvSpPr>
            <p:cNvPr id="61458" name="Line 26"/>
            <p:cNvSpPr>
              <a:spLocks noChangeShapeType="1"/>
            </p:cNvSpPr>
            <p:nvPr/>
          </p:nvSpPr>
          <p:spPr bwMode="auto">
            <a:xfrm flipH="1" flipV="1">
              <a:off x="1824" y="3072"/>
              <a:ext cx="48" cy="288"/>
            </a:xfrm>
            <a:prstGeom prst="line">
              <a:avLst/>
            </a:prstGeom>
            <a:noFill/>
            <a:ln w="31750">
              <a:solidFill>
                <a:srgbClr val="FF0000"/>
              </a:solidFill>
              <a:round/>
              <a:headEnd type="triangle" w="med" len="med"/>
              <a:tailEnd type="triangle" w="med" len="med"/>
            </a:ln>
          </p:spPr>
          <p:txBody>
            <a:bodyPr/>
            <a:lstStyle/>
            <a:p>
              <a:endParaRPr lang="en-US"/>
            </a:p>
          </p:txBody>
        </p:sp>
      </p:grpSp>
      <p:pic>
        <p:nvPicPr>
          <p:cNvPr id="61454" name="Picture 27" descr="pleuragrama-adult"/>
          <p:cNvPicPr>
            <a:picLocks noChangeAspect="1" noChangeArrowheads="1"/>
          </p:cNvPicPr>
          <p:nvPr/>
        </p:nvPicPr>
        <p:blipFill>
          <a:blip r:embed="rId11"/>
          <a:srcRect/>
          <a:stretch>
            <a:fillRect/>
          </a:stretch>
        </p:blipFill>
        <p:spPr bwMode="auto">
          <a:xfrm>
            <a:off x="57150" y="2286000"/>
            <a:ext cx="1847850" cy="750888"/>
          </a:xfrm>
          <a:prstGeom prst="rect">
            <a:avLst/>
          </a:prstGeom>
          <a:noFill/>
          <a:ln w="9525">
            <a:noFill/>
            <a:miter lim="800000"/>
            <a:headEnd/>
            <a:tailEnd/>
          </a:ln>
        </p:spPr>
      </p:pic>
      <p:sp>
        <p:nvSpPr>
          <p:cNvPr id="61455" name="Text Box 28"/>
          <p:cNvSpPr txBox="1">
            <a:spLocks noChangeArrowheads="1"/>
          </p:cNvSpPr>
          <p:nvPr/>
        </p:nvSpPr>
        <p:spPr bwMode="auto">
          <a:xfrm>
            <a:off x="288925" y="3854450"/>
            <a:ext cx="946150" cy="641350"/>
          </a:xfrm>
          <a:prstGeom prst="rect">
            <a:avLst/>
          </a:prstGeom>
          <a:noFill/>
          <a:ln w="9525">
            <a:noFill/>
            <a:miter lim="800000"/>
            <a:headEnd/>
            <a:tailEnd/>
          </a:ln>
        </p:spPr>
        <p:txBody>
          <a:bodyPr wrap="none">
            <a:spAutoFit/>
          </a:bodyPr>
          <a:lstStyle/>
          <a:p>
            <a:pPr algn="ctr"/>
            <a:r>
              <a:rPr lang="en-US">
                <a:solidFill>
                  <a:srgbClr val="FFFF00"/>
                </a:solidFill>
                <a:latin typeface="Calibri" pitchFamily="34" charset="0"/>
              </a:rPr>
              <a:t>1994-</a:t>
            </a:r>
          </a:p>
          <a:p>
            <a:pPr algn="ctr"/>
            <a:r>
              <a:rPr lang="en-US">
                <a:solidFill>
                  <a:srgbClr val="FFFF00"/>
                </a:solidFill>
                <a:latin typeface="Calibri" pitchFamily="34" charset="0"/>
              </a:rPr>
              <a:t>present</a:t>
            </a:r>
          </a:p>
        </p:txBody>
      </p:sp>
      <p:sp>
        <p:nvSpPr>
          <p:cNvPr id="61456" name="Text Box 29"/>
          <p:cNvSpPr txBox="1">
            <a:spLocks noChangeArrowheads="1"/>
          </p:cNvSpPr>
          <p:nvPr/>
        </p:nvSpPr>
        <p:spPr bwMode="auto">
          <a:xfrm>
            <a:off x="7816850" y="6140450"/>
            <a:ext cx="946150" cy="641350"/>
          </a:xfrm>
          <a:prstGeom prst="rect">
            <a:avLst/>
          </a:prstGeom>
          <a:noFill/>
          <a:ln w="9525">
            <a:noFill/>
            <a:miter lim="800000"/>
            <a:headEnd/>
            <a:tailEnd/>
          </a:ln>
        </p:spPr>
        <p:txBody>
          <a:bodyPr wrap="none">
            <a:spAutoFit/>
          </a:bodyPr>
          <a:lstStyle/>
          <a:p>
            <a:pPr algn="ctr"/>
            <a:r>
              <a:rPr lang="en-US">
                <a:solidFill>
                  <a:srgbClr val="FFFF00"/>
                </a:solidFill>
                <a:latin typeface="Calibri" pitchFamily="34" charset="0"/>
              </a:rPr>
              <a:t>1995-</a:t>
            </a:r>
          </a:p>
          <a:p>
            <a:pPr algn="ctr"/>
            <a:r>
              <a:rPr lang="en-US">
                <a:solidFill>
                  <a:srgbClr val="FFFF00"/>
                </a:solidFill>
                <a:latin typeface="Calibri" pitchFamily="34" charset="0"/>
              </a:rPr>
              <a:t>present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ox(i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5" name="Group 6"/>
          <p:cNvGrpSpPr>
            <a:grpSpLocks/>
          </p:cNvGrpSpPr>
          <p:nvPr/>
        </p:nvGrpSpPr>
        <p:grpSpPr bwMode="auto">
          <a:xfrm>
            <a:off x="777875" y="196850"/>
            <a:ext cx="6667500" cy="6459538"/>
            <a:chOff x="1346200" y="398859"/>
            <a:chExt cx="6667500" cy="6459141"/>
          </a:xfrm>
        </p:grpSpPr>
        <p:pic>
          <p:nvPicPr>
            <p:cNvPr id="16389" name="Picture 1"/>
            <p:cNvPicPr>
              <a:picLocks noChangeAspect="1"/>
            </p:cNvPicPr>
            <p:nvPr/>
          </p:nvPicPr>
          <p:blipFill>
            <a:blip r:embed="rId3"/>
            <a:srcRect/>
            <a:stretch>
              <a:fillRect/>
            </a:stretch>
          </p:blipFill>
          <p:spPr bwMode="auto">
            <a:xfrm>
              <a:off x="1346200" y="398859"/>
              <a:ext cx="6667500" cy="6459141"/>
            </a:xfrm>
            <a:prstGeom prst="rect">
              <a:avLst/>
            </a:prstGeom>
            <a:noFill/>
            <a:ln w="9525">
              <a:noFill/>
              <a:miter lim="800000"/>
              <a:headEnd/>
              <a:tailEnd/>
            </a:ln>
          </p:spPr>
        </p:pic>
        <p:sp>
          <p:nvSpPr>
            <p:cNvPr id="16390" name="TextBox 2"/>
            <p:cNvSpPr txBox="1">
              <a:spLocks noChangeArrowheads="1"/>
            </p:cNvSpPr>
            <p:nvPr/>
          </p:nvSpPr>
          <p:spPr bwMode="auto">
            <a:xfrm>
              <a:off x="2324100" y="5917168"/>
              <a:ext cx="620069" cy="369332"/>
            </a:xfrm>
            <a:prstGeom prst="rect">
              <a:avLst/>
            </a:prstGeom>
            <a:noFill/>
            <a:ln w="9525">
              <a:noFill/>
              <a:miter lim="800000"/>
              <a:headEnd/>
              <a:tailEnd/>
            </a:ln>
          </p:spPr>
          <p:txBody>
            <a:bodyPr wrap="none">
              <a:spAutoFit/>
            </a:bodyPr>
            <a:lstStyle/>
            <a:p>
              <a:r>
                <a:rPr lang="en-US">
                  <a:solidFill>
                    <a:srgbClr val="FFFF00"/>
                  </a:solidFill>
                  <a:latin typeface="Comic Sans MS" pitchFamily="66" charset="0"/>
                  <a:ea typeface="Comic Sans MS" pitchFamily="66" charset="0"/>
                  <a:cs typeface="Comic Sans MS" pitchFamily="66" charset="0"/>
                </a:rPr>
                <a:t>-0.2</a:t>
              </a:r>
            </a:p>
          </p:txBody>
        </p:sp>
        <p:sp>
          <p:nvSpPr>
            <p:cNvPr id="16391" name="TextBox 3"/>
            <p:cNvSpPr txBox="1">
              <a:spLocks noChangeArrowheads="1"/>
            </p:cNvSpPr>
            <p:nvPr/>
          </p:nvSpPr>
          <p:spPr bwMode="auto">
            <a:xfrm>
              <a:off x="6248400" y="5904468"/>
              <a:ext cx="523926" cy="369332"/>
            </a:xfrm>
            <a:prstGeom prst="rect">
              <a:avLst/>
            </a:prstGeom>
            <a:noFill/>
            <a:ln w="9525">
              <a:noFill/>
              <a:miter lim="800000"/>
              <a:headEnd/>
              <a:tailEnd/>
            </a:ln>
          </p:spPr>
          <p:txBody>
            <a:bodyPr wrap="none">
              <a:spAutoFit/>
            </a:bodyPr>
            <a:lstStyle/>
            <a:p>
              <a:r>
                <a:rPr lang="en-US">
                  <a:solidFill>
                    <a:srgbClr val="FFFF00"/>
                  </a:solidFill>
                  <a:latin typeface="Comic Sans MS" pitchFamily="66" charset="0"/>
                  <a:ea typeface="Comic Sans MS" pitchFamily="66" charset="0"/>
                  <a:cs typeface="Comic Sans MS" pitchFamily="66" charset="0"/>
                </a:rPr>
                <a:t>0.2</a:t>
              </a:r>
            </a:p>
          </p:txBody>
        </p:sp>
        <p:sp>
          <p:nvSpPr>
            <p:cNvPr id="16392" name="TextBox 4"/>
            <p:cNvSpPr txBox="1">
              <a:spLocks noChangeArrowheads="1"/>
            </p:cNvSpPr>
            <p:nvPr/>
          </p:nvSpPr>
          <p:spPr bwMode="auto">
            <a:xfrm>
              <a:off x="2893369" y="5752068"/>
              <a:ext cx="3350722" cy="369332"/>
            </a:xfrm>
            <a:prstGeom prst="rect">
              <a:avLst/>
            </a:prstGeom>
            <a:noFill/>
            <a:ln w="9525">
              <a:noFill/>
              <a:miter lim="800000"/>
              <a:headEnd/>
              <a:tailEnd/>
            </a:ln>
          </p:spPr>
          <p:txBody>
            <a:bodyPr wrap="none">
              <a:spAutoFit/>
            </a:bodyPr>
            <a:lstStyle/>
            <a:p>
              <a:r>
                <a:rPr lang="en-US">
                  <a:solidFill>
                    <a:srgbClr val="FFFF00"/>
                  </a:solidFill>
                  <a:latin typeface="Comic Sans MS" pitchFamily="66" charset="0"/>
                  <a:ea typeface="Comic Sans MS" pitchFamily="66" charset="0"/>
                  <a:cs typeface="Comic Sans MS" pitchFamily="66" charset="0"/>
                </a:rPr>
                <a:t>Temperature trends per year</a:t>
              </a:r>
            </a:p>
          </p:txBody>
        </p:sp>
      </p:grpSp>
      <p:grpSp>
        <p:nvGrpSpPr>
          <p:cNvPr id="8" name="Group 7"/>
          <p:cNvGrpSpPr>
            <a:grpSpLocks/>
          </p:cNvGrpSpPr>
          <p:nvPr/>
        </p:nvGrpSpPr>
        <p:grpSpPr bwMode="auto">
          <a:xfrm>
            <a:off x="5287963" y="412750"/>
            <a:ext cx="3482975" cy="3549650"/>
            <a:chOff x="1911350" y="1085850"/>
            <a:chExt cx="5645150" cy="5170526"/>
          </a:xfrm>
        </p:grpSpPr>
        <p:sp>
          <p:nvSpPr>
            <p:cNvPr id="9" name="Rectangle 8"/>
            <p:cNvSpPr/>
            <p:nvPr/>
          </p:nvSpPr>
          <p:spPr>
            <a:xfrm>
              <a:off x="1911350" y="1085850"/>
              <a:ext cx="5645150" cy="5170526"/>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6388" name="Picture 9"/>
            <p:cNvPicPr>
              <a:picLocks noChangeAspect="1"/>
            </p:cNvPicPr>
            <p:nvPr/>
          </p:nvPicPr>
          <p:blipFill>
            <a:blip r:embed="rId4"/>
            <a:srcRect/>
            <a:stretch>
              <a:fillRect/>
            </a:stretch>
          </p:blipFill>
          <p:spPr bwMode="auto">
            <a:xfrm>
              <a:off x="1911350" y="1085850"/>
              <a:ext cx="5645150" cy="5170526"/>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2"/>
          <p:cNvPicPr>
            <a:picLocks noChangeAspect="1"/>
          </p:cNvPicPr>
          <p:nvPr/>
        </p:nvPicPr>
        <p:blipFill>
          <a:blip r:embed="rId2"/>
          <a:srcRect/>
          <a:stretch>
            <a:fillRect/>
          </a:stretch>
        </p:blipFill>
        <p:spPr bwMode="auto">
          <a:xfrm>
            <a:off x="2344738" y="0"/>
            <a:ext cx="6799262" cy="6858000"/>
          </a:xfrm>
          <a:prstGeom prst="rect">
            <a:avLst/>
          </a:prstGeom>
          <a:noFill/>
          <a:ln w="9525">
            <a:noFill/>
            <a:miter lim="800000"/>
            <a:headEnd/>
            <a:tailEnd/>
          </a:ln>
        </p:spPr>
      </p:pic>
      <p:sp>
        <p:nvSpPr>
          <p:cNvPr id="18434" name="TextBox 3"/>
          <p:cNvSpPr txBox="1">
            <a:spLocks noChangeArrowheads="1"/>
          </p:cNvSpPr>
          <p:nvPr/>
        </p:nvSpPr>
        <p:spPr bwMode="auto">
          <a:xfrm>
            <a:off x="76200" y="1819275"/>
            <a:ext cx="2205038" cy="3046413"/>
          </a:xfrm>
          <a:prstGeom prst="rect">
            <a:avLst/>
          </a:prstGeom>
          <a:noFill/>
          <a:ln w="9525">
            <a:noFill/>
            <a:miter lim="800000"/>
            <a:headEnd/>
            <a:tailEnd/>
          </a:ln>
        </p:spPr>
        <p:txBody>
          <a:bodyPr>
            <a:spAutoFit/>
          </a:bodyPr>
          <a:lstStyle/>
          <a:p>
            <a:pPr algn="ctr"/>
            <a:r>
              <a:rPr lang="en-US" sz="1600">
                <a:solidFill>
                  <a:srgbClr val="FFFF00"/>
                </a:solidFill>
                <a:latin typeface="Comic Sans MS" pitchFamily="66" charset="0"/>
                <a:ea typeface="Comic Sans MS" pitchFamily="66" charset="0"/>
                <a:cs typeface="Comic Sans MS" pitchFamily="66" charset="0"/>
              </a:rPr>
              <a:t>The West Antarctic Peninsula is the located close to the Antarctic Circumpolar Current compared to the rest of the continent. This current is source of heat to this region as the warm is a balmy 4 degrees warm.</a:t>
            </a:r>
          </a:p>
        </p:txBody>
      </p:sp>
      <p:sp>
        <p:nvSpPr>
          <p:cNvPr id="5" name="Rounded Rectangle 4"/>
          <p:cNvSpPr/>
          <p:nvPr/>
        </p:nvSpPr>
        <p:spPr>
          <a:xfrm>
            <a:off x="4381500" y="2692400"/>
            <a:ext cx="355600" cy="330200"/>
          </a:xfrm>
          <a:prstGeom prst="roundRect">
            <a:avLst/>
          </a:prstGeom>
          <a:noFill/>
          <a:ln w="28575" cap="flat" cmpd="sng" algn="ctr">
            <a:solidFill>
              <a:srgbClr val="00009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p:cNvPicPr>
          <p:nvPr/>
        </p:nvPicPr>
        <p:blipFill>
          <a:blip r:embed="rId2"/>
          <a:srcRect l="54655" t="17072" r="23409" b="8562"/>
          <a:stretch>
            <a:fillRect/>
          </a:stretch>
        </p:blipFill>
        <p:spPr bwMode="auto">
          <a:xfrm>
            <a:off x="784225" y="688975"/>
            <a:ext cx="2959100" cy="5657850"/>
          </a:xfrm>
          <a:prstGeom prst="rect">
            <a:avLst/>
          </a:prstGeom>
          <a:noFill/>
          <a:ln w="9525">
            <a:noFill/>
            <a:miter lim="800000"/>
            <a:headEnd/>
            <a:tailEnd/>
          </a:ln>
        </p:spPr>
      </p:pic>
      <p:pic>
        <p:nvPicPr>
          <p:cNvPr id="19458" name="Picture 2"/>
          <p:cNvPicPr>
            <a:picLocks noChangeAspect="1"/>
          </p:cNvPicPr>
          <p:nvPr/>
        </p:nvPicPr>
        <p:blipFill>
          <a:blip r:embed="rId2"/>
          <a:srcRect l="76450" t="16756" b="12721"/>
          <a:stretch>
            <a:fillRect/>
          </a:stretch>
        </p:blipFill>
        <p:spPr bwMode="auto">
          <a:xfrm>
            <a:off x="4933950" y="688975"/>
            <a:ext cx="3349625" cy="5657850"/>
          </a:xfrm>
          <a:prstGeom prst="rect">
            <a:avLst/>
          </a:prstGeom>
          <a:noFill/>
          <a:ln w="9525">
            <a:noFill/>
            <a:miter lim="800000"/>
            <a:headEnd/>
            <a:tailEnd/>
          </a:ln>
        </p:spPr>
      </p:pic>
      <p:sp>
        <p:nvSpPr>
          <p:cNvPr id="5" name="TextBox 4"/>
          <p:cNvSpPr txBox="1"/>
          <p:nvPr/>
        </p:nvSpPr>
        <p:spPr>
          <a:xfrm>
            <a:off x="790575" y="0"/>
            <a:ext cx="3211513" cy="646113"/>
          </a:xfrm>
          <a:prstGeom prst="rect">
            <a:avLst/>
          </a:prstGeom>
          <a:noFill/>
          <a:effectLst>
            <a:outerShdw blurRad="50800" dist="38100" dir="2700000">
              <a:srgbClr val="000000">
                <a:alpha val="43000"/>
              </a:srgbClr>
            </a:outerShdw>
          </a:effectLst>
        </p:spPr>
        <p:txBody>
          <a:bodyPr wrap="none">
            <a:spAutoFit/>
          </a:bodyPr>
          <a:lstStyle/>
          <a:p>
            <a:pPr algn="ctr" fontAlgn="auto">
              <a:spcBef>
                <a:spcPts val="0"/>
              </a:spcBef>
              <a:spcAft>
                <a:spcPts val="0"/>
              </a:spcAft>
              <a:defRPr/>
            </a:pPr>
            <a:r>
              <a:rPr lang="en-US" dirty="0">
                <a:solidFill>
                  <a:srgbClr val="FFFF00"/>
                </a:solidFill>
                <a:latin typeface="Comic Sans MS"/>
                <a:cs typeface="Comic Sans MS"/>
              </a:rPr>
              <a:t>Winter air temperature</a:t>
            </a:r>
          </a:p>
          <a:p>
            <a:pPr algn="ctr" fontAlgn="auto">
              <a:spcBef>
                <a:spcPts val="0"/>
              </a:spcBef>
              <a:spcAft>
                <a:spcPts val="0"/>
              </a:spcAft>
              <a:defRPr/>
            </a:pPr>
            <a:r>
              <a:rPr lang="en-US" dirty="0">
                <a:solidFill>
                  <a:srgbClr val="FFFF00"/>
                </a:solidFill>
                <a:latin typeface="Comic Sans MS"/>
                <a:cs typeface="Comic Sans MS"/>
              </a:rPr>
              <a:t>increases over the Peninsula</a:t>
            </a:r>
            <a:endParaRPr lang="en-US" dirty="0">
              <a:solidFill>
                <a:srgbClr val="FFFF00"/>
              </a:solidFill>
              <a:latin typeface="Comic Sans MS"/>
              <a:cs typeface="Comic Sans MS"/>
            </a:endParaRPr>
          </a:p>
        </p:txBody>
      </p:sp>
      <p:sp>
        <p:nvSpPr>
          <p:cNvPr id="6" name="TextBox 5"/>
          <p:cNvSpPr txBox="1"/>
          <p:nvPr/>
        </p:nvSpPr>
        <p:spPr>
          <a:xfrm>
            <a:off x="4411663" y="42863"/>
            <a:ext cx="4565650" cy="646112"/>
          </a:xfrm>
          <a:prstGeom prst="rect">
            <a:avLst/>
          </a:prstGeom>
          <a:noFill/>
          <a:effectLst>
            <a:outerShdw blurRad="50800" dist="38100" dir="2700000">
              <a:srgbClr val="000000">
                <a:alpha val="43000"/>
              </a:srgbClr>
            </a:outerShdw>
          </a:effectLst>
        </p:spPr>
        <p:txBody>
          <a:bodyPr wrap="none">
            <a:spAutoFit/>
          </a:bodyPr>
          <a:lstStyle/>
          <a:p>
            <a:pPr algn="ctr" fontAlgn="auto">
              <a:spcBef>
                <a:spcPts val="0"/>
              </a:spcBef>
              <a:spcAft>
                <a:spcPts val="0"/>
              </a:spcAft>
              <a:defRPr/>
            </a:pPr>
            <a:r>
              <a:rPr lang="en-US" dirty="0">
                <a:solidFill>
                  <a:srgbClr val="FFFF00"/>
                </a:solidFill>
                <a:latin typeface="Comic Sans MS"/>
                <a:cs typeface="Comic Sans MS"/>
              </a:rPr>
              <a:t>Sea ice duration drops</a:t>
            </a:r>
          </a:p>
          <a:p>
            <a:pPr algn="ctr" fontAlgn="auto">
              <a:spcBef>
                <a:spcPts val="0"/>
              </a:spcBef>
              <a:spcAft>
                <a:spcPts val="0"/>
              </a:spcAft>
              <a:defRPr/>
            </a:pPr>
            <a:r>
              <a:rPr lang="en-US" dirty="0">
                <a:solidFill>
                  <a:srgbClr val="FFFF00"/>
                </a:solidFill>
                <a:latin typeface="Comic Sans MS"/>
                <a:cs typeface="Comic Sans MS"/>
              </a:rPr>
              <a:t>Sea ice season is almost 90 days shorter</a:t>
            </a:r>
            <a:endParaRPr lang="en-US" dirty="0">
              <a:solidFill>
                <a:srgbClr val="FFFF00"/>
              </a:solidFill>
              <a:latin typeface="Comic Sans MS"/>
              <a:cs typeface="Comic Sans MS"/>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29" descr="SI_PHEN_WAP_1979.png"/>
          <p:cNvPicPr>
            <a:picLocks noChangeAspect="1"/>
          </p:cNvPicPr>
          <p:nvPr/>
        </p:nvPicPr>
        <p:blipFill>
          <a:blip r:embed="rId2"/>
          <a:srcRect/>
          <a:stretch>
            <a:fillRect/>
          </a:stretch>
        </p:blipFill>
        <p:spPr bwMode="auto">
          <a:xfrm>
            <a:off x="288925" y="1385888"/>
            <a:ext cx="4211638" cy="4211637"/>
          </a:xfrm>
          <a:prstGeom prst="rect">
            <a:avLst/>
          </a:prstGeom>
          <a:noFill/>
          <a:ln w="9525">
            <a:noFill/>
            <a:miter lim="800000"/>
            <a:headEnd/>
            <a:tailEnd/>
          </a:ln>
        </p:spPr>
      </p:pic>
      <p:pic>
        <p:nvPicPr>
          <p:cNvPr id="20482" name="Picture 30" descr="SI_PHEN_WAP_2008.png"/>
          <p:cNvPicPr>
            <a:picLocks noChangeAspect="1"/>
          </p:cNvPicPr>
          <p:nvPr/>
        </p:nvPicPr>
        <p:blipFill>
          <a:blip r:embed="rId3"/>
          <a:srcRect/>
          <a:stretch>
            <a:fillRect/>
          </a:stretch>
        </p:blipFill>
        <p:spPr bwMode="auto">
          <a:xfrm>
            <a:off x="4692650" y="1385888"/>
            <a:ext cx="4214813" cy="4214812"/>
          </a:xfrm>
          <a:prstGeom prst="rect">
            <a:avLst/>
          </a:prstGeom>
          <a:noFill/>
          <a:ln w="9525">
            <a:noFill/>
            <a:miter lim="800000"/>
            <a:headEnd/>
            <a:tailEnd/>
          </a:ln>
        </p:spPr>
      </p:pic>
      <p:sp>
        <p:nvSpPr>
          <p:cNvPr id="4" name="TextBox 3"/>
          <p:cNvSpPr txBox="1"/>
          <p:nvPr/>
        </p:nvSpPr>
        <p:spPr>
          <a:xfrm>
            <a:off x="2286000" y="249238"/>
            <a:ext cx="4429125" cy="461962"/>
          </a:xfrm>
          <a:prstGeom prst="rect">
            <a:avLst/>
          </a:prstGeom>
          <a:noFill/>
          <a:effectLst>
            <a:outerShdw blurRad="50800" dist="38100" dir="2700000">
              <a:srgbClr val="000000">
                <a:alpha val="43000"/>
              </a:srgbClr>
            </a:outerShdw>
          </a:effectLst>
        </p:spPr>
        <p:txBody>
          <a:bodyPr wrap="none">
            <a:spAutoFit/>
          </a:bodyPr>
          <a:lstStyle/>
          <a:p>
            <a:pPr algn="ctr" fontAlgn="auto">
              <a:spcBef>
                <a:spcPts val="0"/>
              </a:spcBef>
              <a:spcAft>
                <a:spcPts val="0"/>
              </a:spcAft>
              <a:defRPr/>
            </a:pPr>
            <a:r>
              <a:rPr lang="en-US" sz="2400" dirty="0">
                <a:solidFill>
                  <a:srgbClr val="FFFF00"/>
                </a:solidFill>
                <a:latin typeface="Comic Sans MS"/>
                <a:cs typeface="Comic Sans MS"/>
              </a:rPr>
              <a:t>Peak sea ice timing is shifting</a:t>
            </a:r>
            <a:endParaRPr lang="en-US" sz="2400" dirty="0">
              <a:solidFill>
                <a:srgbClr val="FFFF00"/>
              </a:solidFill>
              <a:latin typeface="Comic Sans MS"/>
              <a:cs typeface="Comic Sans MS"/>
            </a:endParaRPr>
          </a:p>
        </p:txBody>
      </p:sp>
      <p:pic>
        <p:nvPicPr>
          <p:cNvPr id="5" name="Picture 25" descr="Av_and_Pal_SI_PHEN.png"/>
          <p:cNvPicPr>
            <a:picLocks noChangeAspect="1"/>
          </p:cNvPicPr>
          <p:nvPr/>
        </p:nvPicPr>
        <p:blipFill>
          <a:blip r:embed="rId4"/>
          <a:srcRect/>
          <a:stretch>
            <a:fillRect/>
          </a:stretch>
        </p:blipFill>
        <p:spPr bwMode="auto">
          <a:xfrm>
            <a:off x="1887538" y="1058863"/>
            <a:ext cx="5226050" cy="522763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1506" name="Rectangle 1"/>
          <p:cNvSpPr>
            <a:spLocks noChangeArrowheads="1"/>
          </p:cNvSpPr>
          <p:nvPr/>
        </p:nvSpPr>
        <p:spPr bwMode="auto">
          <a:xfrm>
            <a:off x="373063" y="254000"/>
            <a:ext cx="8212137" cy="923925"/>
          </a:xfrm>
          <a:prstGeom prst="rect">
            <a:avLst/>
          </a:prstGeom>
          <a:noFill/>
          <a:ln w="9525">
            <a:noFill/>
            <a:miter lim="800000"/>
            <a:headEnd/>
            <a:tailEnd/>
          </a:ln>
        </p:spPr>
        <p:txBody>
          <a:bodyPr>
            <a:spAutoFit/>
          </a:bodyPr>
          <a:lstStyle/>
          <a:p>
            <a:pPr algn="ctr"/>
            <a:r>
              <a:rPr lang="en-US">
                <a:solidFill>
                  <a:srgbClr val="FFFF00"/>
                </a:solidFill>
                <a:latin typeface="Comic Sans MS" pitchFamily="66" charset="0"/>
                <a:ea typeface="Comic Sans MS" pitchFamily="66" charset="0"/>
                <a:cs typeface="Comic Sans MS" pitchFamily="66" charset="0"/>
              </a:rPr>
              <a:t>These ice changes are expected to have large impacts on </a:t>
            </a:r>
          </a:p>
          <a:p>
            <a:pPr algn="ctr"/>
            <a:r>
              <a:rPr lang="en-US">
                <a:solidFill>
                  <a:srgbClr val="FFFF00"/>
                </a:solidFill>
                <a:latin typeface="Comic Sans MS" pitchFamily="66" charset="0"/>
                <a:ea typeface="Comic Sans MS" pitchFamily="66" charset="0"/>
                <a:cs typeface="Comic Sans MS" pitchFamily="66" charset="0"/>
              </a:rPr>
              <a:t>the ecosystem.  Expectations are specific critters will be disproportionately impacted.  </a:t>
            </a:r>
          </a:p>
        </p:txBody>
      </p:sp>
      <p:grpSp>
        <p:nvGrpSpPr>
          <p:cNvPr id="9" name="Group 8"/>
          <p:cNvGrpSpPr>
            <a:grpSpLocks/>
          </p:cNvGrpSpPr>
          <p:nvPr/>
        </p:nvGrpSpPr>
        <p:grpSpPr bwMode="auto">
          <a:xfrm>
            <a:off x="863600" y="1785938"/>
            <a:ext cx="2009775" cy="1330325"/>
            <a:chOff x="862826" y="1786458"/>
            <a:chExt cx="2010812" cy="1329271"/>
          </a:xfrm>
        </p:grpSpPr>
        <p:cxnSp>
          <p:nvCxnSpPr>
            <p:cNvPr id="5" name="Straight Arrow Connector 4"/>
            <p:cNvCxnSpPr/>
            <p:nvPr/>
          </p:nvCxnSpPr>
          <p:spPr>
            <a:xfrm rot="16200000" flipH="1">
              <a:off x="1802738" y="2683334"/>
              <a:ext cx="644014" cy="220776"/>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862826" y="1786458"/>
              <a:ext cx="2010812" cy="645600"/>
            </a:xfrm>
            <a:prstGeom prst="rect">
              <a:avLst/>
            </a:prstGeom>
            <a:effectLst>
              <a:outerShdw blurRad="50800" dist="38100" dir="2700000">
                <a:srgbClr val="000000">
                  <a:alpha val="43000"/>
                </a:srgbClr>
              </a:outerShdw>
            </a:effectLst>
          </p:spPr>
          <p:txBody>
            <a:bodyPr wrap="none">
              <a:spAutoFit/>
            </a:bodyPr>
            <a:lstStyle/>
            <a:p>
              <a:pPr algn="ctr" fontAlgn="auto">
                <a:spcBef>
                  <a:spcPts val="0"/>
                </a:spcBef>
                <a:spcAft>
                  <a:spcPts val="0"/>
                </a:spcAft>
                <a:defRPr/>
              </a:pPr>
              <a:r>
                <a:rPr lang="en-US" dirty="0" err="1">
                  <a:solidFill>
                    <a:srgbClr val="FFFF00"/>
                  </a:solidFill>
                  <a:latin typeface="+mn-lt"/>
                </a:rPr>
                <a:t>Adélie</a:t>
              </a:r>
              <a:r>
                <a:rPr lang="en-US" dirty="0">
                  <a:solidFill>
                    <a:srgbClr val="FFFF00"/>
                  </a:solidFill>
                  <a:latin typeface="+mn-lt"/>
                </a:rPr>
                <a:t> </a:t>
              </a:r>
              <a:r>
                <a:rPr lang="en-US" dirty="0">
                  <a:solidFill>
                    <a:srgbClr val="FFFF00"/>
                  </a:solidFill>
                  <a:latin typeface="+mn-lt"/>
                </a:rPr>
                <a:t>penguin</a:t>
              </a:r>
            </a:p>
            <a:p>
              <a:pPr algn="ctr" fontAlgn="auto">
                <a:spcBef>
                  <a:spcPts val="0"/>
                </a:spcBef>
                <a:spcAft>
                  <a:spcPts val="0"/>
                </a:spcAft>
                <a:defRPr/>
              </a:pPr>
              <a:r>
                <a:rPr lang="en-US" dirty="0">
                  <a:solidFill>
                    <a:srgbClr val="FFFF00"/>
                  </a:solidFill>
                  <a:latin typeface="+mn-lt"/>
                </a:rPr>
                <a:t>(</a:t>
              </a:r>
              <a:r>
                <a:rPr lang="en-US" i="1" dirty="0" err="1">
                  <a:solidFill>
                    <a:srgbClr val="FFFF00"/>
                  </a:solidFill>
                  <a:latin typeface="+mn-lt"/>
                </a:rPr>
                <a:t>Pygoscelis</a:t>
              </a:r>
              <a:r>
                <a:rPr lang="en-US" i="1" dirty="0">
                  <a:solidFill>
                    <a:srgbClr val="FFFF00"/>
                  </a:solidFill>
                  <a:latin typeface="+mn-lt"/>
                </a:rPr>
                <a:t> </a:t>
              </a:r>
              <a:r>
                <a:rPr lang="en-US" i="1" dirty="0" err="1">
                  <a:solidFill>
                    <a:srgbClr val="FFFF00"/>
                  </a:solidFill>
                  <a:latin typeface="+mn-lt"/>
                </a:rPr>
                <a:t>adeliae</a:t>
              </a:r>
              <a:r>
                <a:rPr lang="en-US" dirty="0">
                  <a:solidFill>
                    <a:srgbClr val="FFFF00"/>
                  </a:solidFill>
                  <a:latin typeface="+mn-lt"/>
                </a:rPr>
                <a:t>)</a:t>
              </a:r>
              <a:r>
                <a:rPr lang="en-US" dirty="0">
                  <a:solidFill>
                    <a:srgbClr val="FFFF00"/>
                  </a:solidFill>
                  <a:latin typeface="+mn-lt"/>
                </a:rPr>
                <a:t> </a:t>
              </a:r>
              <a:endParaRPr lang="en-US" dirty="0">
                <a:solidFill>
                  <a:srgbClr val="FFFF00"/>
                </a:solidFill>
                <a:latin typeface="+mn-l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descr="IMG_0329.JPG"/>
          <p:cNvPicPr>
            <a:picLocks noChangeAspect="1"/>
          </p:cNvPicPr>
          <p:nvPr/>
        </p:nvPicPr>
        <p:blipFill>
          <a:blip r:embed="rId2"/>
          <a:srcRect/>
          <a:stretch>
            <a:fillRect/>
          </a:stretch>
        </p:blipFill>
        <p:spPr bwMode="auto">
          <a:xfrm>
            <a:off x="0" y="-200025"/>
            <a:ext cx="9144000" cy="7210425"/>
          </a:xfrm>
          <a:prstGeom prst="rect">
            <a:avLst/>
          </a:prstGeom>
          <a:noFill/>
          <a:ln w="9525">
            <a:noFill/>
            <a:miter lim="800000"/>
            <a:headEnd/>
            <a:tailEnd/>
          </a:ln>
        </p:spPr>
      </p:pic>
      <p:grpSp>
        <p:nvGrpSpPr>
          <p:cNvPr id="22530" name="Group 4"/>
          <p:cNvGrpSpPr>
            <a:grpSpLocks/>
          </p:cNvGrpSpPr>
          <p:nvPr/>
        </p:nvGrpSpPr>
        <p:grpSpPr bwMode="auto">
          <a:xfrm>
            <a:off x="0" y="-419100"/>
            <a:ext cx="9144000" cy="3590925"/>
            <a:chOff x="0" y="1457325"/>
            <a:chExt cx="9144000" cy="3590925"/>
          </a:xfrm>
        </p:grpSpPr>
        <p:pic>
          <p:nvPicPr>
            <p:cNvPr id="22532" name="Picture 3" descr="IMG_0345.JPG"/>
            <p:cNvPicPr>
              <a:picLocks noChangeAspect="1"/>
            </p:cNvPicPr>
            <p:nvPr/>
          </p:nvPicPr>
          <p:blipFill>
            <a:blip r:embed="rId3"/>
            <a:srcRect/>
            <a:stretch>
              <a:fillRect/>
            </a:stretch>
          </p:blipFill>
          <p:spPr bwMode="auto">
            <a:xfrm>
              <a:off x="0" y="1457325"/>
              <a:ext cx="4787900" cy="3590925"/>
            </a:xfrm>
            <a:prstGeom prst="rect">
              <a:avLst/>
            </a:prstGeom>
            <a:noFill/>
            <a:ln w="9525">
              <a:noFill/>
              <a:miter lim="800000"/>
              <a:headEnd/>
              <a:tailEnd/>
            </a:ln>
          </p:spPr>
        </p:pic>
        <p:pic>
          <p:nvPicPr>
            <p:cNvPr id="22533" name="Picture 2" descr="IMG_0311.JPG"/>
            <p:cNvPicPr>
              <a:picLocks noChangeAspect="1"/>
            </p:cNvPicPr>
            <p:nvPr/>
          </p:nvPicPr>
          <p:blipFill>
            <a:blip r:embed="rId4"/>
            <a:srcRect/>
            <a:stretch>
              <a:fillRect/>
            </a:stretch>
          </p:blipFill>
          <p:spPr bwMode="auto">
            <a:xfrm>
              <a:off x="4356100" y="1457325"/>
              <a:ext cx="4787900" cy="3590925"/>
            </a:xfrm>
            <a:prstGeom prst="rect">
              <a:avLst/>
            </a:prstGeom>
            <a:noFill/>
            <a:ln w="9525">
              <a:noFill/>
              <a:miter lim="800000"/>
              <a:headEnd/>
              <a:tailEnd/>
            </a:ln>
          </p:spPr>
        </p:pic>
      </p:grpSp>
      <p:sp>
        <p:nvSpPr>
          <p:cNvPr id="22531" name="Rectangle 6"/>
          <p:cNvSpPr>
            <a:spLocks noChangeArrowheads="1"/>
          </p:cNvSpPr>
          <p:nvPr/>
        </p:nvSpPr>
        <p:spPr bwMode="auto">
          <a:xfrm>
            <a:off x="419100" y="3773488"/>
            <a:ext cx="8356600" cy="922337"/>
          </a:xfrm>
          <a:prstGeom prst="rect">
            <a:avLst/>
          </a:prstGeom>
          <a:noFill/>
          <a:ln w="9525">
            <a:noFill/>
            <a:miter lim="800000"/>
            <a:headEnd/>
            <a:tailEnd/>
          </a:ln>
        </p:spPr>
        <p:txBody>
          <a:bodyPr>
            <a:spAutoFit/>
          </a:bodyPr>
          <a:lstStyle/>
          <a:p>
            <a:pPr algn="ctr"/>
            <a:r>
              <a:rPr lang="en-US">
                <a:solidFill>
                  <a:srgbClr val="000000"/>
                </a:solidFill>
                <a:latin typeface="Calibri" pitchFamily="34" charset="0"/>
              </a:rPr>
              <a:t>Adélie penguins form rookeries in fixed locations year after year. Rookeries are formed and breeding pairs raise their young. For their young the parents  need a predictable food resource that can be ascertained in a less then a days swim.</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a:grpSpLocks/>
          </p:cNvGrpSpPr>
          <p:nvPr/>
        </p:nvGrpSpPr>
        <p:grpSpPr bwMode="auto">
          <a:xfrm>
            <a:off x="4762500" y="-23813"/>
            <a:ext cx="4381500" cy="6854826"/>
            <a:chOff x="4762500" y="-24280"/>
            <a:chExt cx="4381500" cy="6855759"/>
          </a:xfrm>
        </p:grpSpPr>
        <p:pic>
          <p:nvPicPr>
            <p:cNvPr id="23556" name="Picture 2"/>
            <p:cNvPicPr>
              <a:picLocks noChangeAspect="1"/>
            </p:cNvPicPr>
            <p:nvPr/>
          </p:nvPicPr>
          <p:blipFill>
            <a:blip r:embed="rId2"/>
            <a:srcRect/>
            <a:stretch>
              <a:fillRect/>
            </a:stretch>
          </p:blipFill>
          <p:spPr bwMode="auto">
            <a:xfrm>
              <a:off x="4762500" y="-24280"/>
              <a:ext cx="4381500" cy="6855759"/>
            </a:xfrm>
            <a:prstGeom prst="rect">
              <a:avLst/>
            </a:prstGeom>
            <a:noFill/>
            <a:ln w="9525">
              <a:noFill/>
              <a:miter lim="800000"/>
              <a:headEnd/>
              <a:tailEnd/>
            </a:ln>
          </p:spPr>
        </p:pic>
        <p:sp>
          <p:nvSpPr>
            <p:cNvPr id="23557" name="TextBox 3"/>
            <p:cNvSpPr txBox="1">
              <a:spLocks noChangeArrowheads="1"/>
            </p:cNvSpPr>
            <p:nvPr/>
          </p:nvSpPr>
          <p:spPr bwMode="auto">
            <a:xfrm>
              <a:off x="5041900" y="64621"/>
              <a:ext cx="987169" cy="923330"/>
            </a:xfrm>
            <a:prstGeom prst="rect">
              <a:avLst/>
            </a:prstGeom>
            <a:noFill/>
            <a:ln w="9525">
              <a:noFill/>
              <a:miter lim="800000"/>
              <a:headEnd/>
              <a:tailEnd/>
            </a:ln>
          </p:spPr>
          <p:txBody>
            <a:bodyPr wrap="none">
              <a:spAutoFit/>
            </a:bodyPr>
            <a:lstStyle/>
            <a:p>
              <a:pPr algn="ctr"/>
              <a:r>
                <a:rPr lang="en-US">
                  <a:latin typeface="Calibri" pitchFamily="34" charset="0"/>
                </a:rPr>
                <a:t>Summer </a:t>
              </a:r>
            </a:p>
            <a:p>
              <a:pPr algn="ctr"/>
              <a:r>
                <a:rPr lang="en-US">
                  <a:latin typeface="Calibri" pitchFamily="34" charset="0"/>
                </a:rPr>
                <a:t>Foraging </a:t>
              </a:r>
            </a:p>
            <a:p>
              <a:pPr algn="ctr"/>
              <a:r>
                <a:rPr lang="en-US">
                  <a:latin typeface="Calibri" pitchFamily="34" charset="0"/>
                </a:rPr>
                <a:t>Regions</a:t>
              </a:r>
            </a:p>
          </p:txBody>
        </p:sp>
        <p:sp>
          <p:nvSpPr>
            <p:cNvPr id="23558" name="TextBox 4"/>
            <p:cNvSpPr txBox="1">
              <a:spLocks noChangeArrowheads="1"/>
            </p:cNvSpPr>
            <p:nvPr/>
          </p:nvSpPr>
          <p:spPr bwMode="auto">
            <a:xfrm>
              <a:off x="5003800" y="3379321"/>
              <a:ext cx="987169" cy="923330"/>
            </a:xfrm>
            <a:prstGeom prst="rect">
              <a:avLst/>
            </a:prstGeom>
            <a:noFill/>
            <a:ln w="9525">
              <a:noFill/>
              <a:miter lim="800000"/>
              <a:headEnd/>
              <a:tailEnd/>
            </a:ln>
          </p:spPr>
          <p:txBody>
            <a:bodyPr wrap="none">
              <a:spAutoFit/>
            </a:bodyPr>
            <a:lstStyle/>
            <a:p>
              <a:pPr algn="ctr"/>
              <a:r>
                <a:rPr lang="en-US">
                  <a:latin typeface="Calibri" pitchFamily="34" charset="0"/>
                </a:rPr>
                <a:t>Winter</a:t>
              </a:r>
            </a:p>
            <a:p>
              <a:pPr algn="ctr"/>
              <a:r>
                <a:rPr lang="en-US">
                  <a:latin typeface="Calibri" pitchFamily="34" charset="0"/>
                </a:rPr>
                <a:t>Foraging </a:t>
              </a:r>
            </a:p>
            <a:p>
              <a:pPr algn="ctr"/>
              <a:r>
                <a:rPr lang="en-US">
                  <a:latin typeface="Calibri" pitchFamily="34" charset="0"/>
                </a:rPr>
                <a:t>Regions</a:t>
              </a:r>
            </a:p>
          </p:txBody>
        </p:sp>
      </p:grpSp>
      <p:sp>
        <p:nvSpPr>
          <p:cNvPr id="23554" name="TextBox 5"/>
          <p:cNvSpPr txBox="1">
            <a:spLocks noChangeArrowheads="1"/>
          </p:cNvSpPr>
          <p:nvPr/>
        </p:nvSpPr>
        <p:spPr bwMode="auto">
          <a:xfrm>
            <a:off x="368300" y="341313"/>
            <a:ext cx="4013200" cy="2308225"/>
          </a:xfrm>
          <a:prstGeom prst="rect">
            <a:avLst/>
          </a:prstGeom>
          <a:noFill/>
          <a:ln w="9525">
            <a:noFill/>
            <a:miter lim="800000"/>
            <a:headEnd/>
            <a:tailEnd/>
          </a:ln>
        </p:spPr>
        <p:txBody>
          <a:bodyPr>
            <a:spAutoFit/>
          </a:bodyPr>
          <a:lstStyle/>
          <a:p>
            <a:pPr algn="ctr"/>
            <a:r>
              <a:rPr lang="en-US" sz="2400">
                <a:solidFill>
                  <a:srgbClr val="FFFF00"/>
                </a:solidFill>
                <a:latin typeface="Comic Sans MS" pitchFamily="66" charset="0"/>
                <a:ea typeface="Comic Sans MS" pitchFamily="66" charset="0"/>
                <a:cs typeface="Comic Sans MS" pitchFamily="66" charset="0"/>
              </a:rPr>
              <a:t>What are the main foraging regions?</a:t>
            </a:r>
          </a:p>
          <a:p>
            <a:pPr algn="ctr"/>
            <a:endParaRPr lang="en-US" sz="2400">
              <a:solidFill>
                <a:srgbClr val="FFFF00"/>
              </a:solidFill>
              <a:latin typeface="Comic Sans MS" pitchFamily="66" charset="0"/>
              <a:ea typeface="Comic Sans MS" pitchFamily="66" charset="0"/>
              <a:cs typeface="Comic Sans MS" pitchFamily="66" charset="0"/>
            </a:endParaRPr>
          </a:p>
          <a:p>
            <a:pPr algn="ctr"/>
            <a:r>
              <a:rPr lang="en-US">
                <a:solidFill>
                  <a:srgbClr val="FFFF00"/>
                </a:solidFill>
                <a:latin typeface="Comic Sans MS" pitchFamily="66" charset="0"/>
                <a:ea typeface="Comic Sans MS" pitchFamily="66" charset="0"/>
                <a:cs typeface="Comic Sans MS" pitchFamily="66" charset="0"/>
              </a:rPr>
              <a:t>To determine that we take advantage of the ecology/evolution which has determined the prime locations to be. How?? glue stick…..</a:t>
            </a:r>
          </a:p>
        </p:txBody>
      </p:sp>
      <p:pic>
        <p:nvPicPr>
          <p:cNvPr id="23555" name="Picture 6"/>
          <p:cNvPicPr>
            <a:picLocks noChangeAspect="1"/>
          </p:cNvPicPr>
          <p:nvPr/>
        </p:nvPicPr>
        <p:blipFill>
          <a:blip r:embed="rId3"/>
          <a:srcRect/>
          <a:stretch>
            <a:fillRect/>
          </a:stretch>
        </p:blipFill>
        <p:spPr bwMode="auto">
          <a:xfrm>
            <a:off x="228600" y="2916238"/>
            <a:ext cx="4368800" cy="37131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1766</TotalTime>
  <Words>692</Words>
  <Application>Microsoft Office PowerPoint</Application>
  <PresentationFormat>On-screen Show (4:3)</PresentationFormat>
  <Paragraphs>138</Paragraphs>
  <Slides>26</Slides>
  <Notes>2</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26</vt:i4>
      </vt:variant>
    </vt:vector>
  </HeadingPairs>
  <TitlesOfParts>
    <vt:vector size="34" baseType="lpstr">
      <vt:lpstr>Calibri</vt:lpstr>
      <vt:lpstr>Arial</vt:lpstr>
      <vt:lpstr>Comic Sans MS</vt:lpstr>
      <vt:lpstr>Geneva</vt:lpstr>
      <vt:lpstr>Times New Roman</vt:lpstr>
      <vt:lpstr>Tahoma</vt:lpstr>
      <vt:lpstr>Office Theme</vt:lpstr>
      <vt:lpstr>Chart</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vector>
  </TitlesOfParts>
  <Company>Rutgers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Oscar Schofield</dc:creator>
  <cp:lastModifiedBy> </cp:lastModifiedBy>
  <cp:revision>26</cp:revision>
  <dcterms:created xsi:type="dcterms:W3CDTF">2010-05-18T11:36:20Z</dcterms:created>
  <dcterms:modified xsi:type="dcterms:W3CDTF">2010-08-02T20:23:04Z</dcterms:modified>
</cp:coreProperties>
</file>