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323" r:id="rId5"/>
    <p:sldId id="327" r:id="rId6"/>
    <p:sldId id="329" r:id="rId7"/>
    <p:sldId id="267" r:id="rId8"/>
    <p:sldId id="259" r:id="rId9"/>
    <p:sldId id="335" r:id="rId10"/>
    <p:sldId id="337" r:id="rId11"/>
    <p:sldId id="338" r:id="rId12"/>
    <p:sldId id="344" r:id="rId13"/>
    <p:sldId id="339" r:id="rId14"/>
    <p:sldId id="340" r:id="rId15"/>
    <p:sldId id="341" r:id="rId16"/>
    <p:sldId id="342" r:id="rId17"/>
    <p:sldId id="3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68" autoAdjust="0"/>
  </p:normalViewPr>
  <p:slideViewPr>
    <p:cSldViewPr>
      <p:cViewPr>
        <p:scale>
          <a:sx n="60" d="100"/>
          <a:sy n="60" d="100"/>
        </p:scale>
        <p:origin x="-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issong\NASA-PROJECT-DATA\Processing%20_data-2006\simple%20correlation\Correlation%20among%20various%20water%20quality%20paramet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issong\NASA-PROJECT-DATA\Processing%20_data-2006\simple%20correlation\Correlation%20among%20various%20water%20quality%20paramete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issong\NASA-PROJECT-DATA\Processing%20_data-2006\simple%20correlation\Correlation%20among%20various%20water%20quality%20paramete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issong\NASA-PROJECT-DATA\Processing%20_data-2006\simple%20correlation\Correlation%20among%20various%20water%20quality%20paramet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9.2637413611889277E-2"/>
                  <c:y val="0.5142967514817324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0.0035x + 0.0322
R² = 0.4155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n = 140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'Eagle creek'!$DM$289:$DM$428</c:f>
              <c:numCache>
                <c:formatCode>0.00</c:formatCode>
                <c:ptCount val="140"/>
                <c:pt idx="0">
                  <c:v>25.748647186147142</c:v>
                </c:pt>
                <c:pt idx="1">
                  <c:v>29.395000000000092</c:v>
                </c:pt>
                <c:pt idx="2">
                  <c:v>30.918000000000006</c:v>
                </c:pt>
                <c:pt idx="3">
                  <c:v>15.492500000000016</c:v>
                </c:pt>
                <c:pt idx="4">
                  <c:v>27.759166666666697</c:v>
                </c:pt>
                <c:pt idx="5">
                  <c:v>43.015000000000001</c:v>
                </c:pt>
                <c:pt idx="6">
                  <c:v>34.953125</c:v>
                </c:pt>
                <c:pt idx="7">
                  <c:v>41.63750000000006</c:v>
                </c:pt>
                <c:pt idx="8">
                  <c:v>16.72</c:v>
                </c:pt>
                <c:pt idx="9">
                  <c:v>18.571875000000045</c:v>
                </c:pt>
                <c:pt idx="10">
                  <c:v>33.305</c:v>
                </c:pt>
                <c:pt idx="11">
                  <c:v>30.982499999999934</c:v>
                </c:pt>
                <c:pt idx="12">
                  <c:v>16.534000000000031</c:v>
                </c:pt>
                <c:pt idx="13">
                  <c:v>27.05</c:v>
                </c:pt>
                <c:pt idx="14">
                  <c:v>16.028749999999935</c:v>
                </c:pt>
                <c:pt idx="15">
                  <c:v>12.04916666666667</c:v>
                </c:pt>
                <c:pt idx="16">
                  <c:v>28.002500000000087</c:v>
                </c:pt>
                <c:pt idx="17">
                  <c:v>19.799800000000005</c:v>
                </c:pt>
                <c:pt idx="18">
                  <c:v>16.885000000000002</c:v>
                </c:pt>
                <c:pt idx="19">
                  <c:v>18.893750000000001</c:v>
                </c:pt>
                <c:pt idx="20">
                  <c:v>13.891666666666721</c:v>
                </c:pt>
                <c:pt idx="21">
                  <c:v>34.226000000000063</c:v>
                </c:pt>
                <c:pt idx="22">
                  <c:v>15.17375</c:v>
                </c:pt>
                <c:pt idx="23">
                  <c:v>13.755000000000004</c:v>
                </c:pt>
                <c:pt idx="24">
                  <c:v>18.367999999999988</c:v>
                </c:pt>
                <c:pt idx="25">
                  <c:v>51.928333333333313</c:v>
                </c:pt>
                <c:pt idx="26">
                  <c:v>28.57</c:v>
                </c:pt>
                <c:pt idx="27">
                  <c:v>12.790624999999999</c:v>
                </c:pt>
                <c:pt idx="28">
                  <c:v>17.665833333333211</c:v>
                </c:pt>
                <c:pt idx="29">
                  <c:v>13.133750000000001</c:v>
                </c:pt>
                <c:pt idx="30">
                  <c:v>18.949375</c:v>
                </c:pt>
                <c:pt idx="31">
                  <c:v>19.724166666666655</c:v>
                </c:pt>
                <c:pt idx="32">
                  <c:v>17.260000000000002</c:v>
                </c:pt>
                <c:pt idx="33">
                  <c:v>16.144166666666635</c:v>
                </c:pt>
                <c:pt idx="34">
                  <c:v>16.631250000000044</c:v>
                </c:pt>
                <c:pt idx="35">
                  <c:v>15.340833333333327</c:v>
                </c:pt>
                <c:pt idx="36">
                  <c:v>17.521666666666654</c:v>
                </c:pt>
                <c:pt idx="37">
                  <c:v>16.586000000000013</c:v>
                </c:pt>
                <c:pt idx="38">
                  <c:v>19.758999999999986</c:v>
                </c:pt>
                <c:pt idx="39">
                  <c:v>16.055</c:v>
                </c:pt>
                <c:pt idx="40">
                  <c:v>16.795000000000002</c:v>
                </c:pt>
                <c:pt idx="41">
                  <c:v>17.048999999999946</c:v>
                </c:pt>
                <c:pt idx="42">
                  <c:v>17.960624999999947</c:v>
                </c:pt>
                <c:pt idx="43">
                  <c:v>15.54666666666672</c:v>
                </c:pt>
                <c:pt idx="44">
                  <c:v>19.11583333333331</c:v>
                </c:pt>
                <c:pt idx="45">
                  <c:v>14.32</c:v>
                </c:pt>
                <c:pt idx="46">
                  <c:v>11.468125000000001</c:v>
                </c:pt>
                <c:pt idx="47">
                  <c:v>12.431249999999999</c:v>
                </c:pt>
                <c:pt idx="48">
                  <c:v>19.974374999999988</c:v>
                </c:pt>
                <c:pt idx="49">
                  <c:v>7.1175624999999698</c:v>
                </c:pt>
                <c:pt idx="50">
                  <c:v>21.806249999999963</c:v>
                </c:pt>
                <c:pt idx="51">
                  <c:v>8.5130000000000017</c:v>
                </c:pt>
                <c:pt idx="52">
                  <c:v>17.21</c:v>
                </c:pt>
                <c:pt idx="53">
                  <c:v>15.252500000000015</c:v>
                </c:pt>
                <c:pt idx="54">
                  <c:v>6.9699999999999704</c:v>
                </c:pt>
                <c:pt idx="55">
                  <c:v>11.017500000000052</c:v>
                </c:pt>
                <c:pt idx="56">
                  <c:v>16.791666666666625</c:v>
                </c:pt>
                <c:pt idx="57">
                  <c:v>14.286250000000001</c:v>
                </c:pt>
                <c:pt idx="58">
                  <c:v>7.7704999999999984</c:v>
                </c:pt>
                <c:pt idx="59">
                  <c:v>14.708749999999998</c:v>
                </c:pt>
                <c:pt idx="60">
                  <c:v>12.774761904761903</c:v>
                </c:pt>
                <c:pt idx="61">
                  <c:v>14.85833333333337</c:v>
                </c:pt>
                <c:pt idx="62">
                  <c:v>18.518333333333317</c:v>
                </c:pt>
                <c:pt idx="63">
                  <c:v>10.6</c:v>
                </c:pt>
                <c:pt idx="64">
                  <c:v>10.98833333333334</c:v>
                </c:pt>
                <c:pt idx="65">
                  <c:v>8.4218749999999787</c:v>
                </c:pt>
                <c:pt idx="66">
                  <c:v>28.392499999999959</c:v>
                </c:pt>
                <c:pt idx="67">
                  <c:v>6.2895000000000039</c:v>
                </c:pt>
                <c:pt idx="68">
                  <c:v>8.5385000000000009</c:v>
                </c:pt>
                <c:pt idx="69">
                  <c:v>14.34625</c:v>
                </c:pt>
                <c:pt idx="70">
                  <c:v>7.8856250000000117</c:v>
                </c:pt>
                <c:pt idx="71">
                  <c:v>12.934166666666655</c:v>
                </c:pt>
                <c:pt idx="72">
                  <c:v>13.246874999999999</c:v>
                </c:pt>
                <c:pt idx="73">
                  <c:v>5.2387499999999783</c:v>
                </c:pt>
                <c:pt idx="74">
                  <c:v>10.51</c:v>
                </c:pt>
                <c:pt idx="75">
                  <c:v>7.5643750000000205</c:v>
                </c:pt>
                <c:pt idx="76">
                  <c:v>17.844999999999999</c:v>
                </c:pt>
                <c:pt idx="77">
                  <c:v>22.389999999999887</c:v>
                </c:pt>
                <c:pt idx="78">
                  <c:v>7.0512500000000324</c:v>
                </c:pt>
                <c:pt idx="79">
                  <c:v>5.8519999999999985</c:v>
                </c:pt>
                <c:pt idx="80">
                  <c:v>4.7687499999999794</c:v>
                </c:pt>
                <c:pt idx="81">
                  <c:v>23.646249999999959</c:v>
                </c:pt>
                <c:pt idx="82">
                  <c:v>7.0962499999999924</c:v>
                </c:pt>
                <c:pt idx="83">
                  <c:v>6.7724999999999884</c:v>
                </c:pt>
                <c:pt idx="84">
                  <c:v>11.602500000000004</c:v>
                </c:pt>
                <c:pt idx="85">
                  <c:v>9.1615000000000038</c:v>
                </c:pt>
                <c:pt idx="86">
                  <c:v>17.439999999999987</c:v>
                </c:pt>
                <c:pt idx="87">
                  <c:v>17.048000000000059</c:v>
                </c:pt>
                <c:pt idx="88">
                  <c:v>16.528333333333226</c:v>
                </c:pt>
                <c:pt idx="89">
                  <c:v>12.651874999999999</c:v>
                </c:pt>
                <c:pt idx="90">
                  <c:v>19.691666666666691</c:v>
                </c:pt>
                <c:pt idx="91">
                  <c:v>5.8424999999999985</c:v>
                </c:pt>
                <c:pt idx="92">
                  <c:v>17.561666666666632</c:v>
                </c:pt>
                <c:pt idx="93">
                  <c:v>14.058333333333337</c:v>
                </c:pt>
                <c:pt idx="94">
                  <c:v>12.185833333333306</c:v>
                </c:pt>
                <c:pt idx="95">
                  <c:v>5.0937500000000213</c:v>
                </c:pt>
                <c:pt idx="96">
                  <c:v>6.9975000000000165</c:v>
                </c:pt>
                <c:pt idx="97">
                  <c:v>7.6933333333333094</c:v>
                </c:pt>
                <c:pt idx="98">
                  <c:v>14.183333333333319</c:v>
                </c:pt>
                <c:pt idx="99">
                  <c:v>7.4112500000000034</c:v>
                </c:pt>
                <c:pt idx="100">
                  <c:v>4.6885000000000048</c:v>
                </c:pt>
                <c:pt idx="101">
                  <c:v>17.112500000000001</c:v>
                </c:pt>
                <c:pt idx="102">
                  <c:v>13.477500000000004</c:v>
                </c:pt>
                <c:pt idx="103">
                  <c:v>4.5499999999999714</c:v>
                </c:pt>
                <c:pt idx="104">
                  <c:v>4.4534999999999814</c:v>
                </c:pt>
                <c:pt idx="105">
                  <c:v>14.703124999999998</c:v>
                </c:pt>
                <c:pt idx="106">
                  <c:v>11.775</c:v>
                </c:pt>
                <c:pt idx="107">
                  <c:v>14.969166666666661</c:v>
                </c:pt>
                <c:pt idx="108">
                  <c:v>9.9806250000000141</c:v>
                </c:pt>
                <c:pt idx="109">
                  <c:v>14.990625</c:v>
                </c:pt>
                <c:pt idx="110">
                  <c:v>9.3212500000000009</c:v>
                </c:pt>
                <c:pt idx="111">
                  <c:v>8.9337500000000016</c:v>
                </c:pt>
                <c:pt idx="112">
                  <c:v>6.1812499999999924</c:v>
                </c:pt>
                <c:pt idx="113">
                  <c:v>3.9805000000000206</c:v>
                </c:pt>
                <c:pt idx="114">
                  <c:v>8.8762500000000006</c:v>
                </c:pt>
                <c:pt idx="115">
                  <c:v>9.4049999999999727</c:v>
                </c:pt>
                <c:pt idx="116">
                  <c:v>8.2475000000000289</c:v>
                </c:pt>
                <c:pt idx="117">
                  <c:v>22.197000000000031</c:v>
                </c:pt>
                <c:pt idx="118">
                  <c:v>9.1891666666666207</c:v>
                </c:pt>
                <c:pt idx="119">
                  <c:v>6.0912499999999934</c:v>
                </c:pt>
                <c:pt idx="120">
                  <c:v>9.07375000000002</c:v>
                </c:pt>
                <c:pt idx="121">
                  <c:v>12.370833333333326</c:v>
                </c:pt>
                <c:pt idx="122">
                  <c:v>11.188333333333347</c:v>
                </c:pt>
                <c:pt idx="123">
                  <c:v>7.1662499999999998</c:v>
                </c:pt>
                <c:pt idx="124">
                  <c:v>10.545</c:v>
                </c:pt>
                <c:pt idx="125">
                  <c:v>15.420833333333286</c:v>
                </c:pt>
                <c:pt idx="126">
                  <c:v>4.1762418300653694</c:v>
                </c:pt>
                <c:pt idx="127">
                  <c:v>6.3983333333333574</c:v>
                </c:pt>
                <c:pt idx="128">
                  <c:v>6.9962499999999865</c:v>
                </c:pt>
                <c:pt idx="129">
                  <c:v>11.360833333333376</c:v>
                </c:pt>
                <c:pt idx="130">
                  <c:v>13.363333333333324</c:v>
                </c:pt>
                <c:pt idx="131">
                  <c:v>9.6500000000000163</c:v>
                </c:pt>
                <c:pt idx="132">
                  <c:v>3.1390000000000384</c:v>
                </c:pt>
                <c:pt idx="133">
                  <c:v>10.467500000000006</c:v>
                </c:pt>
                <c:pt idx="134">
                  <c:v>2.2805000000000222</c:v>
                </c:pt>
                <c:pt idx="135">
                  <c:v>7.9281249999999908</c:v>
                </c:pt>
                <c:pt idx="136">
                  <c:v>7.3685000000000045</c:v>
                </c:pt>
                <c:pt idx="137">
                  <c:v>7.7887499999999932</c:v>
                </c:pt>
                <c:pt idx="138">
                  <c:v>6.6981249999999806</c:v>
                </c:pt>
                <c:pt idx="139">
                  <c:v>5.7990000000000288</c:v>
                </c:pt>
              </c:numCache>
            </c:numRef>
          </c:xVal>
          <c:yVal>
            <c:numRef>
              <c:f>'Eagle creek'!$DN$289:$DN$428</c:f>
              <c:numCache>
                <c:formatCode>0.000</c:formatCode>
                <c:ptCount val="140"/>
                <c:pt idx="0">
                  <c:v>0.13700000000000001</c:v>
                </c:pt>
                <c:pt idx="1">
                  <c:v>0.22500000000000012</c:v>
                </c:pt>
                <c:pt idx="2">
                  <c:v>0.22300000000000011</c:v>
                </c:pt>
                <c:pt idx="3">
                  <c:v>0.21200000000000024</c:v>
                </c:pt>
                <c:pt idx="4">
                  <c:v>0.19500000000000012</c:v>
                </c:pt>
                <c:pt idx="5">
                  <c:v>0.15000000000000024</c:v>
                </c:pt>
                <c:pt idx="6">
                  <c:v>0.14900000000000024</c:v>
                </c:pt>
                <c:pt idx="7">
                  <c:v>0.13900000000000001</c:v>
                </c:pt>
                <c:pt idx="8">
                  <c:v>0.127</c:v>
                </c:pt>
                <c:pt idx="9">
                  <c:v>0.13200000000000001</c:v>
                </c:pt>
                <c:pt idx="10">
                  <c:v>0.17</c:v>
                </c:pt>
                <c:pt idx="11">
                  <c:v>0.15600000000000028</c:v>
                </c:pt>
                <c:pt idx="12">
                  <c:v>0.18800000000000028</c:v>
                </c:pt>
                <c:pt idx="13">
                  <c:v>0.128</c:v>
                </c:pt>
                <c:pt idx="14">
                  <c:v>0.128</c:v>
                </c:pt>
                <c:pt idx="15">
                  <c:v>0.14600000000000021</c:v>
                </c:pt>
                <c:pt idx="16">
                  <c:v>0.126</c:v>
                </c:pt>
                <c:pt idx="17">
                  <c:v>0.19100000000000011</c:v>
                </c:pt>
                <c:pt idx="18">
                  <c:v>0.12300000000000012</c:v>
                </c:pt>
                <c:pt idx="19">
                  <c:v>0.12300000000000012</c:v>
                </c:pt>
                <c:pt idx="20">
                  <c:v>0.14000000000000001</c:v>
                </c:pt>
                <c:pt idx="21">
                  <c:v>0.14800000000000021</c:v>
                </c:pt>
                <c:pt idx="22">
                  <c:v>0.12000000000000002</c:v>
                </c:pt>
                <c:pt idx="23">
                  <c:v>0.10100000000000002</c:v>
                </c:pt>
                <c:pt idx="24">
                  <c:v>0.14600000000000021</c:v>
                </c:pt>
                <c:pt idx="25">
                  <c:v>0.11799999999999999</c:v>
                </c:pt>
                <c:pt idx="26">
                  <c:v>0.1170000000000001</c:v>
                </c:pt>
                <c:pt idx="27">
                  <c:v>0.11500000000000007</c:v>
                </c:pt>
                <c:pt idx="28">
                  <c:v>0.13200000000000001</c:v>
                </c:pt>
                <c:pt idx="29">
                  <c:v>0.11300000000000006</c:v>
                </c:pt>
                <c:pt idx="30">
                  <c:v>0.10900000000000012</c:v>
                </c:pt>
                <c:pt idx="31">
                  <c:v>0.10800000000000012</c:v>
                </c:pt>
                <c:pt idx="32">
                  <c:v>0.10800000000000012</c:v>
                </c:pt>
                <c:pt idx="33">
                  <c:v>0.10600000000000002</c:v>
                </c:pt>
                <c:pt idx="34">
                  <c:v>0.10600000000000002</c:v>
                </c:pt>
                <c:pt idx="35">
                  <c:v>0.10500000000000002</c:v>
                </c:pt>
                <c:pt idx="36">
                  <c:v>0.10500000000000002</c:v>
                </c:pt>
                <c:pt idx="37">
                  <c:v>0.14800000000000021</c:v>
                </c:pt>
                <c:pt idx="38">
                  <c:v>0.127</c:v>
                </c:pt>
                <c:pt idx="39">
                  <c:v>0.10600000000000002</c:v>
                </c:pt>
                <c:pt idx="40">
                  <c:v>0.14300000000000004</c:v>
                </c:pt>
                <c:pt idx="41">
                  <c:v>0.10600000000000002</c:v>
                </c:pt>
                <c:pt idx="42">
                  <c:v>9.7700000000000065E-2</c:v>
                </c:pt>
                <c:pt idx="43">
                  <c:v>9.5800000000000107E-2</c:v>
                </c:pt>
                <c:pt idx="44">
                  <c:v>0.19600000000000012</c:v>
                </c:pt>
                <c:pt idx="45">
                  <c:v>9.2600000000000071E-2</c:v>
                </c:pt>
                <c:pt idx="46">
                  <c:v>9.1800000000000048E-2</c:v>
                </c:pt>
                <c:pt idx="47">
                  <c:v>9.1800000000000048E-2</c:v>
                </c:pt>
                <c:pt idx="48">
                  <c:v>9.0400000000000022E-2</c:v>
                </c:pt>
                <c:pt idx="49">
                  <c:v>8.4100000000000091E-2</c:v>
                </c:pt>
                <c:pt idx="50">
                  <c:v>8.3200000000000066E-2</c:v>
                </c:pt>
                <c:pt idx="51">
                  <c:v>8.3000000000000115E-2</c:v>
                </c:pt>
                <c:pt idx="52">
                  <c:v>8.280000000000004E-2</c:v>
                </c:pt>
                <c:pt idx="53">
                  <c:v>8.1100000000000005E-2</c:v>
                </c:pt>
                <c:pt idx="54">
                  <c:v>7.9500000000000126E-2</c:v>
                </c:pt>
                <c:pt idx="55">
                  <c:v>7.8400000000000067E-2</c:v>
                </c:pt>
                <c:pt idx="56">
                  <c:v>7.5500000000000067E-2</c:v>
                </c:pt>
                <c:pt idx="57">
                  <c:v>7.5100000000000056E-2</c:v>
                </c:pt>
                <c:pt idx="58">
                  <c:v>7.4800000000000116E-2</c:v>
                </c:pt>
                <c:pt idx="59">
                  <c:v>7.3900000000000049E-2</c:v>
                </c:pt>
                <c:pt idx="60">
                  <c:v>7.1000000000000021E-2</c:v>
                </c:pt>
                <c:pt idx="61">
                  <c:v>6.9600000000000078E-2</c:v>
                </c:pt>
                <c:pt idx="62">
                  <c:v>6.750000000000006E-2</c:v>
                </c:pt>
                <c:pt idx="63">
                  <c:v>6.7400000000000085E-2</c:v>
                </c:pt>
                <c:pt idx="64">
                  <c:v>6.6299999999999998E-2</c:v>
                </c:pt>
                <c:pt idx="65">
                  <c:v>6.6299999999999998E-2</c:v>
                </c:pt>
                <c:pt idx="66">
                  <c:v>6.570000000000005E-2</c:v>
                </c:pt>
                <c:pt idx="67">
                  <c:v>6.570000000000005E-2</c:v>
                </c:pt>
                <c:pt idx="68">
                  <c:v>6.570000000000005E-2</c:v>
                </c:pt>
                <c:pt idx="69">
                  <c:v>6.4900000000000083E-2</c:v>
                </c:pt>
                <c:pt idx="70">
                  <c:v>6.3900000000000012E-2</c:v>
                </c:pt>
                <c:pt idx="71">
                  <c:v>6.3000000000000014E-2</c:v>
                </c:pt>
                <c:pt idx="72">
                  <c:v>6.2700000000000117E-2</c:v>
                </c:pt>
                <c:pt idx="73">
                  <c:v>6.2700000000000117E-2</c:v>
                </c:pt>
                <c:pt idx="74">
                  <c:v>6.2700000000000117E-2</c:v>
                </c:pt>
                <c:pt idx="75">
                  <c:v>6.2600000000000031E-2</c:v>
                </c:pt>
                <c:pt idx="76">
                  <c:v>0.12200000000000009</c:v>
                </c:pt>
                <c:pt idx="77">
                  <c:v>5.9600000000000049E-2</c:v>
                </c:pt>
                <c:pt idx="78">
                  <c:v>5.9600000000000049E-2</c:v>
                </c:pt>
                <c:pt idx="79">
                  <c:v>5.9600000000000049E-2</c:v>
                </c:pt>
                <c:pt idx="80">
                  <c:v>5.9100000000000055E-2</c:v>
                </c:pt>
                <c:pt idx="81">
                  <c:v>5.8100000000000034E-2</c:v>
                </c:pt>
                <c:pt idx="82">
                  <c:v>5.8100000000000034E-2</c:v>
                </c:pt>
                <c:pt idx="83">
                  <c:v>5.0000000000000037E-2</c:v>
                </c:pt>
                <c:pt idx="84">
                  <c:v>5.7500000000000058E-2</c:v>
                </c:pt>
                <c:pt idx="85">
                  <c:v>5.6700000000000049E-2</c:v>
                </c:pt>
                <c:pt idx="86">
                  <c:v>5.0000000000000037E-2</c:v>
                </c:pt>
                <c:pt idx="87">
                  <c:v>5.0000000000000037E-2</c:v>
                </c:pt>
                <c:pt idx="88">
                  <c:v>5.0000000000000037E-2</c:v>
                </c:pt>
                <c:pt idx="89">
                  <c:v>5.4700000000000117E-2</c:v>
                </c:pt>
                <c:pt idx="90">
                  <c:v>5.0000000000000037E-2</c:v>
                </c:pt>
                <c:pt idx="91">
                  <c:v>5.0000000000000037E-2</c:v>
                </c:pt>
                <c:pt idx="92">
                  <c:v>5.4200000000000054E-2</c:v>
                </c:pt>
                <c:pt idx="93">
                  <c:v>5.4000000000000041E-2</c:v>
                </c:pt>
                <c:pt idx="94">
                  <c:v>5.0000000000000037E-2</c:v>
                </c:pt>
                <c:pt idx="95">
                  <c:v>5.3100000000000022E-2</c:v>
                </c:pt>
                <c:pt idx="96">
                  <c:v>5.0000000000000037E-2</c:v>
                </c:pt>
                <c:pt idx="97">
                  <c:v>5.0000000000000037E-2</c:v>
                </c:pt>
                <c:pt idx="98">
                  <c:v>5.2000000000000039E-2</c:v>
                </c:pt>
                <c:pt idx="99">
                  <c:v>5.1900000000000002E-2</c:v>
                </c:pt>
                <c:pt idx="100">
                  <c:v>5.1900000000000002E-2</c:v>
                </c:pt>
                <c:pt idx="101">
                  <c:v>5.0000000000000037E-2</c:v>
                </c:pt>
                <c:pt idx="102">
                  <c:v>5.0900000000000035E-2</c:v>
                </c:pt>
                <c:pt idx="103">
                  <c:v>5.0700000000000064E-2</c:v>
                </c:pt>
                <c:pt idx="104">
                  <c:v>4.9500000000000058E-2</c:v>
                </c:pt>
                <c:pt idx="105">
                  <c:v>9.8900000000000224E-2</c:v>
                </c:pt>
                <c:pt idx="106">
                  <c:v>5.0000000000000037E-2</c:v>
                </c:pt>
                <c:pt idx="107">
                  <c:v>4.7600000000000024E-2</c:v>
                </c:pt>
                <c:pt idx="108">
                  <c:v>4.7300000000000099E-2</c:v>
                </c:pt>
                <c:pt idx="109">
                  <c:v>4.7300000000000099E-2</c:v>
                </c:pt>
                <c:pt idx="110">
                  <c:v>4.7300000000000099E-2</c:v>
                </c:pt>
                <c:pt idx="111">
                  <c:v>4.7300000000000099E-2</c:v>
                </c:pt>
                <c:pt idx="112">
                  <c:v>4.7300000000000099E-2</c:v>
                </c:pt>
                <c:pt idx="113">
                  <c:v>4.6000000000000013E-2</c:v>
                </c:pt>
                <c:pt idx="114">
                  <c:v>4.5800000000000042E-2</c:v>
                </c:pt>
                <c:pt idx="115">
                  <c:v>4.5600000000000002E-2</c:v>
                </c:pt>
                <c:pt idx="116">
                  <c:v>5.0000000000000037E-2</c:v>
                </c:pt>
                <c:pt idx="117">
                  <c:v>5.0000000000000037E-2</c:v>
                </c:pt>
                <c:pt idx="118">
                  <c:v>5.0000000000000037E-2</c:v>
                </c:pt>
                <c:pt idx="119">
                  <c:v>4.2700000000000099E-2</c:v>
                </c:pt>
                <c:pt idx="120">
                  <c:v>4.2700000000000099E-2</c:v>
                </c:pt>
                <c:pt idx="121">
                  <c:v>5.0000000000000037E-2</c:v>
                </c:pt>
                <c:pt idx="122">
                  <c:v>4.2100000000000033E-2</c:v>
                </c:pt>
                <c:pt idx="123">
                  <c:v>4.1199999999999994E-2</c:v>
                </c:pt>
                <c:pt idx="124">
                  <c:v>3.9900000000000012E-2</c:v>
                </c:pt>
                <c:pt idx="125">
                  <c:v>5.0000000000000037E-2</c:v>
                </c:pt>
                <c:pt idx="126">
                  <c:v>3.8100000000000002E-2</c:v>
                </c:pt>
                <c:pt idx="127">
                  <c:v>5.0000000000000037E-2</c:v>
                </c:pt>
                <c:pt idx="128">
                  <c:v>3.6600000000000063E-2</c:v>
                </c:pt>
                <c:pt idx="129">
                  <c:v>3.6600000000000063E-2</c:v>
                </c:pt>
                <c:pt idx="130">
                  <c:v>3.6000000000000025E-2</c:v>
                </c:pt>
                <c:pt idx="131">
                  <c:v>3.5400000000000029E-2</c:v>
                </c:pt>
                <c:pt idx="132">
                  <c:v>3.5000000000000038E-2</c:v>
                </c:pt>
                <c:pt idx="133">
                  <c:v>3.4800000000000025E-2</c:v>
                </c:pt>
                <c:pt idx="134">
                  <c:v>3.4000000000000002E-2</c:v>
                </c:pt>
                <c:pt idx="135">
                  <c:v>3.4000000000000002E-2</c:v>
                </c:pt>
                <c:pt idx="136">
                  <c:v>2.9200000000000028E-2</c:v>
                </c:pt>
                <c:pt idx="137">
                  <c:v>2.870000000000001E-2</c:v>
                </c:pt>
                <c:pt idx="138">
                  <c:v>2.870000000000001E-2</c:v>
                </c:pt>
                <c:pt idx="139">
                  <c:v>2.0900000000000002E-2</c:v>
                </c:pt>
              </c:numCache>
            </c:numRef>
          </c:yVal>
        </c:ser>
        <c:axId val="129729664"/>
        <c:axId val="129731584"/>
      </c:scatterChart>
      <c:valAx>
        <c:axId val="129729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Total Suspended</a:t>
                </a:r>
                <a:r>
                  <a:rPr lang="en-US" sz="1200" baseline="0"/>
                  <a:t> Solid/(mg/L)</a:t>
                </a:r>
                <a:endParaRPr lang="en-US" sz="1200"/>
              </a:p>
            </c:rich>
          </c:tx>
        </c:title>
        <c:numFmt formatCode="0.00" sourceLinked="1"/>
        <c:majorTickMark val="none"/>
        <c:tickLblPos val="nextTo"/>
        <c:crossAx val="129731584"/>
        <c:crosses val="autoZero"/>
        <c:crossBetween val="midCat"/>
      </c:valAx>
      <c:valAx>
        <c:axId val="1297315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Total Phosphorus (mg/L)</a:t>
                </a:r>
              </a:p>
            </c:rich>
          </c:tx>
        </c:title>
        <c:numFmt formatCode="0.000" sourceLinked="1"/>
        <c:minorTickMark val="in"/>
        <c:tickLblPos val="nextTo"/>
        <c:crossAx val="12972966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spPr>
    <a:solidFill>
      <a:schemeClr val="bg1">
        <a:lumMod val="95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6602624671916036"/>
                  <c:y val="0.4465860060175410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0.0011x + 0.0318
R² = 0.477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n = 139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'Eagle creek'!$DZ$289:$DZ$427</c:f>
              <c:numCache>
                <c:formatCode>General</c:formatCode>
                <c:ptCount val="139"/>
                <c:pt idx="0">
                  <c:v>57.9</c:v>
                </c:pt>
                <c:pt idx="1">
                  <c:v>128.69999999999999</c:v>
                </c:pt>
                <c:pt idx="2">
                  <c:v>92.4</c:v>
                </c:pt>
                <c:pt idx="3">
                  <c:v>58</c:v>
                </c:pt>
                <c:pt idx="4">
                  <c:v>56.4</c:v>
                </c:pt>
                <c:pt idx="5">
                  <c:v>58.3</c:v>
                </c:pt>
                <c:pt idx="6">
                  <c:v>85.95</c:v>
                </c:pt>
                <c:pt idx="7">
                  <c:v>69.649999999999991</c:v>
                </c:pt>
                <c:pt idx="8">
                  <c:v>83</c:v>
                </c:pt>
                <c:pt idx="9">
                  <c:v>68.7</c:v>
                </c:pt>
                <c:pt idx="10">
                  <c:v>56.25</c:v>
                </c:pt>
                <c:pt idx="11">
                  <c:v>35.325000000000003</c:v>
                </c:pt>
                <c:pt idx="12">
                  <c:v>102.9</c:v>
                </c:pt>
                <c:pt idx="13">
                  <c:v>70.349999999999994</c:v>
                </c:pt>
                <c:pt idx="14">
                  <c:v>68.099999999999994</c:v>
                </c:pt>
                <c:pt idx="15">
                  <c:v>74.400000000000006</c:v>
                </c:pt>
                <c:pt idx="16">
                  <c:v>62.8</c:v>
                </c:pt>
                <c:pt idx="17">
                  <c:v>114.1</c:v>
                </c:pt>
                <c:pt idx="18">
                  <c:v>77.099999999999994</c:v>
                </c:pt>
                <c:pt idx="19">
                  <c:v>80.7</c:v>
                </c:pt>
                <c:pt idx="20">
                  <c:v>81.900000000000006</c:v>
                </c:pt>
                <c:pt idx="21">
                  <c:v>71.849999999999994</c:v>
                </c:pt>
                <c:pt idx="22">
                  <c:v>55.2</c:v>
                </c:pt>
                <c:pt idx="23">
                  <c:v>75.099999999999994</c:v>
                </c:pt>
                <c:pt idx="24">
                  <c:v>93.7</c:v>
                </c:pt>
                <c:pt idx="25">
                  <c:v>52.6</c:v>
                </c:pt>
                <c:pt idx="26">
                  <c:v>69.099999999999994</c:v>
                </c:pt>
                <c:pt idx="27">
                  <c:v>61.7</c:v>
                </c:pt>
                <c:pt idx="28">
                  <c:v>75</c:v>
                </c:pt>
                <c:pt idx="29">
                  <c:v>58.9</c:v>
                </c:pt>
                <c:pt idx="30">
                  <c:v>58.2</c:v>
                </c:pt>
                <c:pt idx="31">
                  <c:v>39.9</c:v>
                </c:pt>
                <c:pt idx="32">
                  <c:v>54.7</c:v>
                </c:pt>
                <c:pt idx="33">
                  <c:v>50.4</c:v>
                </c:pt>
                <c:pt idx="34">
                  <c:v>54.7</c:v>
                </c:pt>
                <c:pt idx="35">
                  <c:v>53.5</c:v>
                </c:pt>
                <c:pt idx="36">
                  <c:v>56.6</c:v>
                </c:pt>
                <c:pt idx="37">
                  <c:v>97.6</c:v>
                </c:pt>
                <c:pt idx="38">
                  <c:v>106.3</c:v>
                </c:pt>
                <c:pt idx="39">
                  <c:v>85.2</c:v>
                </c:pt>
                <c:pt idx="40">
                  <c:v>107.6</c:v>
                </c:pt>
                <c:pt idx="41">
                  <c:v>31.8</c:v>
                </c:pt>
                <c:pt idx="42">
                  <c:v>56</c:v>
                </c:pt>
                <c:pt idx="43">
                  <c:v>89.9</c:v>
                </c:pt>
                <c:pt idx="44">
                  <c:v>154.94999999999999</c:v>
                </c:pt>
                <c:pt idx="45">
                  <c:v>20.399999999999999</c:v>
                </c:pt>
                <c:pt idx="46">
                  <c:v>34.5</c:v>
                </c:pt>
                <c:pt idx="47">
                  <c:v>18.38</c:v>
                </c:pt>
                <c:pt idx="48">
                  <c:v>56.1</c:v>
                </c:pt>
                <c:pt idx="49">
                  <c:v>24.93</c:v>
                </c:pt>
                <c:pt idx="50">
                  <c:v>66.599999999999994</c:v>
                </c:pt>
                <c:pt idx="51">
                  <c:v>36.562500000000064</c:v>
                </c:pt>
                <c:pt idx="52">
                  <c:v>53.625000000000064</c:v>
                </c:pt>
                <c:pt idx="53">
                  <c:v>60.4</c:v>
                </c:pt>
                <c:pt idx="54">
                  <c:v>24.53</c:v>
                </c:pt>
                <c:pt idx="55">
                  <c:v>34.300000000000004</c:v>
                </c:pt>
                <c:pt idx="56">
                  <c:v>47</c:v>
                </c:pt>
                <c:pt idx="57">
                  <c:v>25.2</c:v>
                </c:pt>
                <c:pt idx="58">
                  <c:v>21.787499999999962</c:v>
                </c:pt>
                <c:pt idx="59">
                  <c:v>41.309999999999995</c:v>
                </c:pt>
                <c:pt idx="60">
                  <c:v>28.650000000000031</c:v>
                </c:pt>
                <c:pt idx="61">
                  <c:v>32.4</c:v>
                </c:pt>
                <c:pt idx="62">
                  <c:v>76.124999999999986</c:v>
                </c:pt>
                <c:pt idx="63">
                  <c:v>33.800000000000004</c:v>
                </c:pt>
                <c:pt idx="64">
                  <c:v>37</c:v>
                </c:pt>
                <c:pt idx="65">
                  <c:v>32.550000000000004</c:v>
                </c:pt>
                <c:pt idx="66">
                  <c:v>110</c:v>
                </c:pt>
                <c:pt idx="67">
                  <c:v>3.25</c:v>
                </c:pt>
                <c:pt idx="68">
                  <c:v>30.862499999999958</c:v>
                </c:pt>
                <c:pt idx="69">
                  <c:v>47.18</c:v>
                </c:pt>
                <c:pt idx="70">
                  <c:v>35.4375</c:v>
                </c:pt>
                <c:pt idx="71">
                  <c:v>37.4</c:v>
                </c:pt>
                <c:pt idx="72">
                  <c:v>37.700000000000003</c:v>
                </c:pt>
                <c:pt idx="73">
                  <c:v>7.1</c:v>
                </c:pt>
                <c:pt idx="74">
                  <c:v>29.1</c:v>
                </c:pt>
                <c:pt idx="75">
                  <c:v>8.33</c:v>
                </c:pt>
                <c:pt idx="76">
                  <c:v>65.3</c:v>
                </c:pt>
                <c:pt idx="77">
                  <c:v>98.8</c:v>
                </c:pt>
                <c:pt idx="78">
                  <c:v>25.279999999999987</c:v>
                </c:pt>
                <c:pt idx="79">
                  <c:v>3.6</c:v>
                </c:pt>
                <c:pt idx="80">
                  <c:v>13.875000000000018</c:v>
                </c:pt>
                <c:pt idx="81">
                  <c:v>78.099999999999994</c:v>
                </c:pt>
                <c:pt idx="82">
                  <c:v>4.6499999999999995</c:v>
                </c:pt>
                <c:pt idx="83">
                  <c:v>22.95</c:v>
                </c:pt>
                <c:pt idx="84">
                  <c:v>41.175000000000011</c:v>
                </c:pt>
                <c:pt idx="85">
                  <c:v>30.262499999999935</c:v>
                </c:pt>
                <c:pt idx="86">
                  <c:v>64.400000000000006</c:v>
                </c:pt>
                <c:pt idx="87">
                  <c:v>63.1</c:v>
                </c:pt>
                <c:pt idx="88">
                  <c:v>23.1</c:v>
                </c:pt>
                <c:pt idx="89">
                  <c:v>46.2</c:v>
                </c:pt>
                <c:pt idx="90">
                  <c:v>67.8</c:v>
                </c:pt>
                <c:pt idx="91">
                  <c:v>34.449999999999996</c:v>
                </c:pt>
                <c:pt idx="92">
                  <c:v>50.9</c:v>
                </c:pt>
                <c:pt idx="93">
                  <c:v>49.7</c:v>
                </c:pt>
                <c:pt idx="94">
                  <c:v>51.975000000000001</c:v>
                </c:pt>
                <c:pt idx="95">
                  <c:v>12.675000000000002</c:v>
                </c:pt>
                <c:pt idx="96">
                  <c:v>28.8</c:v>
                </c:pt>
                <c:pt idx="97">
                  <c:v>34.657499999999999</c:v>
                </c:pt>
                <c:pt idx="98">
                  <c:v>24.2</c:v>
                </c:pt>
                <c:pt idx="99">
                  <c:v>12.826875000000001</c:v>
                </c:pt>
                <c:pt idx="100">
                  <c:v>80.099999999999994</c:v>
                </c:pt>
                <c:pt idx="101">
                  <c:v>47.175000000000011</c:v>
                </c:pt>
                <c:pt idx="102">
                  <c:v>8.4375</c:v>
                </c:pt>
                <c:pt idx="103">
                  <c:v>8.7375000000000007</c:v>
                </c:pt>
                <c:pt idx="104">
                  <c:v>58.7</c:v>
                </c:pt>
                <c:pt idx="105">
                  <c:v>27.75</c:v>
                </c:pt>
                <c:pt idx="106">
                  <c:v>38.4</c:v>
                </c:pt>
                <c:pt idx="107">
                  <c:v>30.1</c:v>
                </c:pt>
                <c:pt idx="108">
                  <c:v>41.8</c:v>
                </c:pt>
                <c:pt idx="109">
                  <c:v>25.8</c:v>
                </c:pt>
                <c:pt idx="110">
                  <c:v>25.49</c:v>
                </c:pt>
                <c:pt idx="111">
                  <c:v>23.72</c:v>
                </c:pt>
                <c:pt idx="112">
                  <c:v>8.1375000000000011</c:v>
                </c:pt>
                <c:pt idx="113">
                  <c:v>23.310000000000031</c:v>
                </c:pt>
                <c:pt idx="114">
                  <c:v>24.68</c:v>
                </c:pt>
                <c:pt idx="115">
                  <c:v>29.474999999999987</c:v>
                </c:pt>
                <c:pt idx="116">
                  <c:v>40.800000000000004</c:v>
                </c:pt>
                <c:pt idx="117">
                  <c:v>38.475000000000001</c:v>
                </c:pt>
                <c:pt idx="118">
                  <c:v>21.9</c:v>
                </c:pt>
                <c:pt idx="119">
                  <c:v>27.38</c:v>
                </c:pt>
                <c:pt idx="120">
                  <c:v>48.3</c:v>
                </c:pt>
                <c:pt idx="121">
                  <c:v>30.125</c:v>
                </c:pt>
                <c:pt idx="122">
                  <c:v>25.8</c:v>
                </c:pt>
                <c:pt idx="123">
                  <c:v>31.574999999999999</c:v>
                </c:pt>
                <c:pt idx="124">
                  <c:v>69.674999999999983</c:v>
                </c:pt>
                <c:pt idx="125">
                  <c:v>2.8</c:v>
                </c:pt>
                <c:pt idx="126">
                  <c:v>32.025000000000013</c:v>
                </c:pt>
                <c:pt idx="127">
                  <c:v>23.630000000000031</c:v>
                </c:pt>
                <c:pt idx="128">
                  <c:v>29.3</c:v>
                </c:pt>
                <c:pt idx="129">
                  <c:v>60.2</c:v>
                </c:pt>
                <c:pt idx="130">
                  <c:v>11.850000000000016</c:v>
                </c:pt>
                <c:pt idx="131">
                  <c:v>3.98</c:v>
                </c:pt>
                <c:pt idx="132">
                  <c:v>54.5</c:v>
                </c:pt>
                <c:pt idx="133">
                  <c:v>15.15</c:v>
                </c:pt>
                <c:pt idx="134">
                  <c:v>17.8125</c:v>
                </c:pt>
                <c:pt idx="135">
                  <c:v>17.324999999999999</c:v>
                </c:pt>
                <c:pt idx="136">
                  <c:v>14.93</c:v>
                </c:pt>
                <c:pt idx="137">
                  <c:v>30.6</c:v>
                </c:pt>
                <c:pt idx="138">
                  <c:v>14.475000000000016</c:v>
                </c:pt>
              </c:numCache>
            </c:numRef>
          </c:xVal>
          <c:yVal>
            <c:numRef>
              <c:f>'Eagle creek'!$EA$289:$EA$427</c:f>
              <c:numCache>
                <c:formatCode>0.000</c:formatCode>
                <c:ptCount val="139"/>
                <c:pt idx="0">
                  <c:v>0.13700000000000001</c:v>
                </c:pt>
                <c:pt idx="1">
                  <c:v>0.22500000000000001</c:v>
                </c:pt>
                <c:pt idx="2">
                  <c:v>0.223</c:v>
                </c:pt>
                <c:pt idx="3">
                  <c:v>0.21200000000000024</c:v>
                </c:pt>
                <c:pt idx="4">
                  <c:v>0.19500000000000001</c:v>
                </c:pt>
                <c:pt idx="5">
                  <c:v>0.15000000000000024</c:v>
                </c:pt>
                <c:pt idx="6">
                  <c:v>0.14900000000000024</c:v>
                </c:pt>
                <c:pt idx="7">
                  <c:v>0.13900000000000001</c:v>
                </c:pt>
                <c:pt idx="8">
                  <c:v>0.127</c:v>
                </c:pt>
                <c:pt idx="9">
                  <c:v>0.13200000000000001</c:v>
                </c:pt>
                <c:pt idx="10">
                  <c:v>0.17</c:v>
                </c:pt>
                <c:pt idx="11">
                  <c:v>0.15600000000000028</c:v>
                </c:pt>
                <c:pt idx="12">
                  <c:v>0.18800000000000028</c:v>
                </c:pt>
                <c:pt idx="13">
                  <c:v>0.128</c:v>
                </c:pt>
                <c:pt idx="14">
                  <c:v>0.128</c:v>
                </c:pt>
                <c:pt idx="15">
                  <c:v>0.14600000000000021</c:v>
                </c:pt>
                <c:pt idx="16">
                  <c:v>0.126</c:v>
                </c:pt>
                <c:pt idx="17">
                  <c:v>0.191</c:v>
                </c:pt>
                <c:pt idx="18">
                  <c:v>0.12300000000000012</c:v>
                </c:pt>
                <c:pt idx="19">
                  <c:v>0.12300000000000012</c:v>
                </c:pt>
                <c:pt idx="20">
                  <c:v>0.14000000000000001</c:v>
                </c:pt>
                <c:pt idx="21">
                  <c:v>0.14800000000000021</c:v>
                </c:pt>
                <c:pt idx="22">
                  <c:v>0.12000000000000002</c:v>
                </c:pt>
                <c:pt idx="23">
                  <c:v>0.10100000000000002</c:v>
                </c:pt>
                <c:pt idx="24">
                  <c:v>0.14600000000000021</c:v>
                </c:pt>
                <c:pt idx="25">
                  <c:v>0.11799999999999998</c:v>
                </c:pt>
                <c:pt idx="26">
                  <c:v>0.11700000000000002</c:v>
                </c:pt>
                <c:pt idx="27">
                  <c:v>0.115</c:v>
                </c:pt>
                <c:pt idx="28">
                  <c:v>0.13200000000000001</c:v>
                </c:pt>
                <c:pt idx="29">
                  <c:v>0.113</c:v>
                </c:pt>
                <c:pt idx="30">
                  <c:v>0.10900000000000012</c:v>
                </c:pt>
                <c:pt idx="31">
                  <c:v>0.10800000000000012</c:v>
                </c:pt>
                <c:pt idx="32">
                  <c:v>0.10800000000000012</c:v>
                </c:pt>
                <c:pt idx="33">
                  <c:v>0.10600000000000002</c:v>
                </c:pt>
                <c:pt idx="34">
                  <c:v>0.10600000000000002</c:v>
                </c:pt>
                <c:pt idx="35">
                  <c:v>0.10500000000000002</c:v>
                </c:pt>
                <c:pt idx="36">
                  <c:v>0.10500000000000002</c:v>
                </c:pt>
                <c:pt idx="37">
                  <c:v>0.14800000000000021</c:v>
                </c:pt>
                <c:pt idx="38">
                  <c:v>0.127</c:v>
                </c:pt>
                <c:pt idx="39">
                  <c:v>0.10600000000000002</c:v>
                </c:pt>
                <c:pt idx="40">
                  <c:v>0.14300000000000004</c:v>
                </c:pt>
                <c:pt idx="41">
                  <c:v>0.10600000000000002</c:v>
                </c:pt>
                <c:pt idx="42">
                  <c:v>9.7700000000000023E-2</c:v>
                </c:pt>
                <c:pt idx="43">
                  <c:v>9.5800000000000024E-2</c:v>
                </c:pt>
                <c:pt idx="44">
                  <c:v>0.19600000000000001</c:v>
                </c:pt>
                <c:pt idx="45">
                  <c:v>9.2600000000000002E-2</c:v>
                </c:pt>
                <c:pt idx="46">
                  <c:v>9.1800000000000007E-2</c:v>
                </c:pt>
                <c:pt idx="47">
                  <c:v>9.1800000000000007E-2</c:v>
                </c:pt>
                <c:pt idx="48">
                  <c:v>9.0400000000000022E-2</c:v>
                </c:pt>
                <c:pt idx="49">
                  <c:v>8.4100000000000022E-2</c:v>
                </c:pt>
                <c:pt idx="50">
                  <c:v>8.3200000000000024E-2</c:v>
                </c:pt>
                <c:pt idx="51">
                  <c:v>8.3000000000000046E-2</c:v>
                </c:pt>
                <c:pt idx="52">
                  <c:v>8.280000000000004E-2</c:v>
                </c:pt>
                <c:pt idx="53">
                  <c:v>8.1100000000000005E-2</c:v>
                </c:pt>
                <c:pt idx="54">
                  <c:v>7.9500000000000084E-2</c:v>
                </c:pt>
                <c:pt idx="55">
                  <c:v>7.8400000000000011E-2</c:v>
                </c:pt>
                <c:pt idx="56">
                  <c:v>7.5500000000000012E-2</c:v>
                </c:pt>
                <c:pt idx="57">
                  <c:v>7.51E-2</c:v>
                </c:pt>
                <c:pt idx="58">
                  <c:v>7.4800000000000033E-2</c:v>
                </c:pt>
                <c:pt idx="59">
                  <c:v>7.3899999999999993E-2</c:v>
                </c:pt>
                <c:pt idx="60">
                  <c:v>7.0999999999999994E-2</c:v>
                </c:pt>
                <c:pt idx="61">
                  <c:v>6.9600000000000023E-2</c:v>
                </c:pt>
                <c:pt idx="62">
                  <c:v>6.7500000000000004E-2</c:v>
                </c:pt>
                <c:pt idx="63">
                  <c:v>6.7400000000000029E-2</c:v>
                </c:pt>
                <c:pt idx="64">
                  <c:v>6.6299999999999998E-2</c:v>
                </c:pt>
                <c:pt idx="65">
                  <c:v>6.6299999999999998E-2</c:v>
                </c:pt>
                <c:pt idx="66">
                  <c:v>6.5699999999999995E-2</c:v>
                </c:pt>
                <c:pt idx="67">
                  <c:v>6.5699999999999995E-2</c:v>
                </c:pt>
                <c:pt idx="68">
                  <c:v>6.5699999999999995E-2</c:v>
                </c:pt>
                <c:pt idx="69">
                  <c:v>6.4900000000000013E-2</c:v>
                </c:pt>
                <c:pt idx="70">
                  <c:v>6.3899999999999998E-2</c:v>
                </c:pt>
                <c:pt idx="71">
                  <c:v>6.3E-2</c:v>
                </c:pt>
                <c:pt idx="72">
                  <c:v>6.2700000000000033E-2</c:v>
                </c:pt>
                <c:pt idx="73">
                  <c:v>6.2700000000000033E-2</c:v>
                </c:pt>
                <c:pt idx="74">
                  <c:v>6.2700000000000033E-2</c:v>
                </c:pt>
                <c:pt idx="75">
                  <c:v>6.2600000000000003E-2</c:v>
                </c:pt>
                <c:pt idx="76">
                  <c:v>0.12200000000000009</c:v>
                </c:pt>
                <c:pt idx="77">
                  <c:v>5.9600000000000014E-2</c:v>
                </c:pt>
                <c:pt idx="78">
                  <c:v>5.9600000000000014E-2</c:v>
                </c:pt>
                <c:pt idx="79">
                  <c:v>5.9600000000000014E-2</c:v>
                </c:pt>
                <c:pt idx="80">
                  <c:v>5.9100000000000014E-2</c:v>
                </c:pt>
                <c:pt idx="81">
                  <c:v>5.8100000000000013E-2</c:v>
                </c:pt>
                <c:pt idx="82">
                  <c:v>5.8100000000000013E-2</c:v>
                </c:pt>
                <c:pt idx="83">
                  <c:v>0.05</c:v>
                </c:pt>
                <c:pt idx="84">
                  <c:v>5.7500000000000023E-2</c:v>
                </c:pt>
                <c:pt idx="85">
                  <c:v>5.6700000000000014E-2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5.470000000000011E-2</c:v>
                </c:pt>
                <c:pt idx="90">
                  <c:v>0.05</c:v>
                </c:pt>
                <c:pt idx="91">
                  <c:v>0.05</c:v>
                </c:pt>
                <c:pt idx="92">
                  <c:v>5.4200000000000012E-2</c:v>
                </c:pt>
                <c:pt idx="93">
                  <c:v>5.3999999999999999E-2</c:v>
                </c:pt>
                <c:pt idx="94">
                  <c:v>0.05</c:v>
                </c:pt>
                <c:pt idx="95">
                  <c:v>5.3100000000000001E-2</c:v>
                </c:pt>
                <c:pt idx="96">
                  <c:v>0.05</c:v>
                </c:pt>
                <c:pt idx="97">
                  <c:v>0.05</c:v>
                </c:pt>
                <c:pt idx="98">
                  <c:v>5.1900000000000002E-2</c:v>
                </c:pt>
                <c:pt idx="99">
                  <c:v>5.1900000000000002E-2</c:v>
                </c:pt>
                <c:pt idx="100">
                  <c:v>0.05</c:v>
                </c:pt>
                <c:pt idx="101">
                  <c:v>5.0900000000000001E-2</c:v>
                </c:pt>
                <c:pt idx="102">
                  <c:v>5.0700000000000023E-2</c:v>
                </c:pt>
                <c:pt idx="103">
                  <c:v>4.9500000000000023E-2</c:v>
                </c:pt>
                <c:pt idx="104">
                  <c:v>9.8900000000000154E-2</c:v>
                </c:pt>
                <c:pt idx="105">
                  <c:v>0.05</c:v>
                </c:pt>
                <c:pt idx="106">
                  <c:v>4.7600000000000003E-2</c:v>
                </c:pt>
                <c:pt idx="107">
                  <c:v>4.7300000000000092E-2</c:v>
                </c:pt>
                <c:pt idx="108">
                  <c:v>4.7300000000000092E-2</c:v>
                </c:pt>
                <c:pt idx="109">
                  <c:v>4.7300000000000092E-2</c:v>
                </c:pt>
                <c:pt idx="110">
                  <c:v>4.7300000000000092E-2</c:v>
                </c:pt>
                <c:pt idx="111">
                  <c:v>4.7300000000000092E-2</c:v>
                </c:pt>
                <c:pt idx="112">
                  <c:v>4.5999999999999999E-2</c:v>
                </c:pt>
                <c:pt idx="113">
                  <c:v>4.5800000000000014E-2</c:v>
                </c:pt>
                <c:pt idx="114">
                  <c:v>4.5600000000000002E-2</c:v>
                </c:pt>
                <c:pt idx="115">
                  <c:v>0.05</c:v>
                </c:pt>
                <c:pt idx="116">
                  <c:v>0.05</c:v>
                </c:pt>
                <c:pt idx="117">
                  <c:v>0.05</c:v>
                </c:pt>
                <c:pt idx="118">
                  <c:v>4.2700000000000078E-2</c:v>
                </c:pt>
                <c:pt idx="119">
                  <c:v>4.2700000000000078E-2</c:v>
                </c:pt>
                <c:pt idx="120">
                  <c:v>0.05</c:v>
                </c:pt>
                <c:pt idx="121">
                  <c:v>4.2100000000000012E-2</c:v>
                </c:pt>
                <c:pt idx="122">
                  <c:v>4.1199999999999987E-2</c:v>
                </c:pt>
                <c:pt idx="123">
                  <c:v>3.9900000000000005E-2</c:v>
                </c:pt>
                <c:pt idx="124">
                  <c:v>0.05</c:v>
                </c:pt>
                <c:pt idx="125">
                  <c:v>3.8100000000000002E-2</c:v>
                </c:pt>
                <c:pt idx="126">
                  <c:v>0.05</c:v>
                </c:pt>
                <c:pt idx="127">
                  <c:v>3.6600000000000042E-2</c:v>
                </c:pt>
                <c:pt idx="128">
                  <c:v>3.6600000000000042E-2</c:v>
                </c:pt>
                <c:pt idx="129">
                  <c:v>3.5999999999999997E-2</c:v>
                </c:pt>
                <c:pt idx="130">
                  <c:v>3.5400000000000001E-2</c:v>
                </c:pt>
                <c:pt idx="131">
                  <c:v>3.500000000000001E-2</c:v>
                </c:pt>
                <c:pt idx="132">
                  <c:v>3.4799999999999998E-2</c:v>
                </c:pt>
                <c:pt idx="133">
                  <c:v>3.4000000000000002E-2</c:v>
                </c:pt>
                <c:pt idx="134">
                  <c:v>3.4000000000000002E-2</c:v>
                </c:pt>
                <c:pt idx="135">
                  <c:v>2.9200000000000011E-2</c:v>
                </c:pt>
                <c:pt idx="136">
                  <c:v>2.87E-2</c:v>
                </c:pt>
                <c:pt idx="137">
                  <c:v>2.87E-2</c:v>
                </c:pt>
                <c:pt idx="138">
                  <c:v>2.0900000000000002E-2</c:v>
                </c:pt>
              </c:numCache>
            </c:numRef>
          </c:yVal>
        </c:ser>
        <c:axId val="133253376"/>
        <c:axId val="134568192"/>
      </c:scatterChart>
      <c:valAx>
        <c:axId val="133253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Chlorophyll a concentration (ug/L)</a:t>
                </a:r>
              </a:p>
            </c:rich>
          </c:tx>
        </c:title>
        <c:numFmt formatCode="#,##0.00" sourceLinked="0"/>
        <c:minorTickMark val="in"/>
        <c:tickLblPos val="nextTo"/>
        <c:crossAx val="134568192"/>
        <c:crosses val="autoZero"/>
        <c:crossBetween val="midCat"/>
      </c:valAx>
      <c:valAx>
        <c:axId val="1345681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Total Phosphorus</a:t>
                </a:r>
                <a:r>
                  <a:rPr lang="en-US" sz="1200" baseline="0"/>
                  <a:t> (mg/L)</a:t>
                </a:r>
                <a:endParaRPr lang="en-US" sz="1200"/>
              </a:p>
            </c:rich>
          </c:tx>
        </c:title>
        <c:numFmt formatCode="0.000" sourceLinked="1"/>
        <c:minorTickMark val="in"/>
        <c:tickLblPos val="nextTo"/>
        <c:crossAx val="133253376"/>
        <c:crosses val="autoZero"/>
        <c:crossBetween val="midCat"/>
      </c:valAx>
      <c:spPr>
        <a:noFill/>
        <a:ln>
          <a:solidFill>
            <a:sysClr val="windowText" lastClr="000000"/>
          </a:solidFill>
        </a:ln>
      </c:spPr>
    </c:plotArea>
    <c:plotVisOnly val="1"/>
  </c:chart>
  <c:spPr>
    <a:solidFill>
      <a:schemeClr val="bg1">
        <a:lumMod val="95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1649503370902167"/>
                  <c:y val="0.4954954954954958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0.0063x + 0.0314
R² = 0.5361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N  = 140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'Eagle creek'!$EL$289:$EL$428</c:f>
              <c:numCache>
                <c:formatCode>General</c:formatCode>
                <c:ptCount val="140"/>
                <c:pt idx="0">
                  <c:v>24</c:v>
                </c:pt>
                <c:pt idx="1">
                  <c:v>18</c:v>
                </c:pt>
                <c:pt idx="2">
                  <c:v>18.7</c:v>
                </c:pt>
                <c:pt idx="3">
                  <c:v>9.9</c:v>
                </c:pt>
                <c:pt idx="4">
                  <c:v>42</c:v>
                </c:pt>
                <c:pt idx="5">
                  <c:v>22</c:v>
                </c:pt>
                <c:pt idx="6">
                  <c:v>18</c:v>
                </c:pt>
                <c:pt idx="7">
                  <c:v>21</c:v>
                </c:pt>
                <c:pt idx="8">
                  <c:v>10</c:v>
                </c:pt>
                <c:pt idx="9">
                  <c:v>8.8000000000000007</c:v>
                </c:pt>
                <c:pt idx="10">
                  <c:v>17</c:v>
                </c:pt>
                <c:pt idx="11">
                  <c:v>16</c:v>
                </c:pt>
                <c:pt idx="12">
                  <c:v>11</c:v>
                </c:pt>
                <c:pt idx="13">
                  <c:v>18</c:v>
                </c:pt>
                <c:pt idx="14">
                  <c:v>8.8000000000000007</c:v>
                </c:pt>
                <c:pt idx="15">
                  <c:v>8.9</c:v>
                </c:pt>
                <c:pt idx="16">
                  <c:v>24</c:v>
                </c:pt>
                <c:pt idx="17">
                  <c:v>10</c:v>
                </c:pt>
                <c:pt idx="18">
                  <c:v>9.5</c:v>
                </c:pt>
                <c:pt idx="19">
                  <c:v>10</c:v>
                </c:pt>
                <c:pt idx="20">
                  <c:v>9.3000000000000007</c:v>
                </c:pt>
                <c:pt idx="21">
                  <c:v>15.8</c:v>
                </c:pt>
                <c:pt idx="22">
                  <c:v>9.5</c:v>
                </c:pt>
                <c:pt idx="23">
                  <c:v>7.6</c:v>
                </c:pt>
                <c:pt idx="24">
                  <c:v>8.7000000000000011</c:v>
                </c:pt>
                <c:pt idx="25">
                  <c:v>17</c:v>
                </c:pt>
                <c:pt idx="26">
                  <c:v>20</c:v>
                </c:pt>
                <c:pt idx="27">
                  <c:v>7.7</c:v>
                </c:pt>
                <c:pt idx="28">
                  <c:v>11.4</c:v>
                </c:pt>
                <c:pt idx="29">
                  <c:v>7.5</c:v>
                </c:pt>
                <c:pt idx="30">
                  <c:v>9.8000000000000007</c:v>
                </c:pt>
                <c:pt idx="31">
                  <c:v>11</c:v>
                </c:pt>
                <c:pt idx="32">
                  <c:v>8.3000000000000007</c:v>
                </c:pt>
                <c:pt idx="33">
                  <c:v>8.4</c:v>
                </c:pt>
                <c:pt idx="34">
                  <c:v>7.7</c:v>
                </c:pt>
                <c:pt idx="35">
                  <c:v>8.6</c:v>
                </c:pt>
                <c:pt idx="36">
                  <c:v>8.6</c:v>
                </c:pt>
                <c:pt idx="37">
                  <c:v>9.5</c:v>
                </c:pt>
                <c:pt idx="38">
                  <c:v>8.7000000000000011</c:v>
                </c:pt>
                <c:pt idx="39">
                  <c:v>11</c:v>
                </c:pt>
                <c:pt idx="40">
                  <c:v>10</c:v>
                </c:pt>
                <c:pt idx="41">
                  <c:v>12.4</c:v>
                </c:pt>
                <c:pt idx="42">
                  <c:v>8.2000000000000011</c:v>
                </c:pt>
                <c:pt idx="43">
                  <c:v>9.7000000000000011</c:v>
                </c:pt>
                <c:pt idx="44">
                  <c:v>12</c:v>
                </c:pt>
                <c:pt idx="45">
                  <c:v>9.4</c:v>
                </c:pt>
                <c:pt idx="46">
                  <c:v>9.5</c:v>
                </c:pt>
                <c:pt idx="47">
                  <c:v>9.5</c:v>
                </c:pt>
                <c:pt idx="48">
                  <c:v>11</c:v>
                </c:pt>
                <c:pt idx="49">
                  <c:v>3.7</c:v>
                </c:pt>
                <c:pt idx="50">
                  <c:v>10</c:v>
                </c:pt>
                <c:pt idx="51">
                  <c:v>4.9000000000000004</c:v>
                </c:pt>
                <c:pt idx="52">
                  <c:v>7.3</c:v>
                </c:pt>
                <c:pt idx="53">
                  <c:v>6.8</c:v>
                </c:pt>
                <c:pt idx="54">
                  <c:v>4.7</c:v>
                </c:pt>
                <c:pt idx="55">
                  <c:v>4.9000000000000004</c:v>
                </c:pt>
                <c:pt idx="56">
                  <c:v>10</c:v>
                </c:pt>
                <c:pt idx="57">
                  <c:v>10</c:v>
                </c:pt>
                <c:pt idx="58">
                  <c:v>5.4</c:v>
                </c:pt>
                <c:pt idx="59">
                  <c:v>9.1</c:v>
                </c:pt>
                <c:pt idx="60">
                  <c:v>7.7</c:v>
                </c:pt>
                <c:pt idx="61">
                  <c:v>7.2</c:v>
                </c:pt>
                <c:pt idx="62">
                  <c:v>11.7</c:v>
                </c:pt>
                <c:pt idx="63">
                  <c:v>4.9000000000000004</c:v>
                </c:pt>
                <c:pt idx="64">
                  <c:v>4.4000000000000004</c:v>
                </c:pt>
                <c:pt idx="65">
                  <c:v>4.5</c:v>
                </c:pt>
                <c:pt idx="66">
                  <c:v>5.4</c:v>
                </c:pt>
                <c:pt idx="67">
                  <c:v>5.4</c:v>
                </c:pt>
                <c:pt idx="68">
                  <c:v>5.2</c:v>
                </c:pt>
                <c:pt idx="69">
                  <c:v>8.8000000000000007</c:v>
                </c:pt>
                <c:pt idx="70">
                  <c:v>4.5999999999999996</c:v>
                </c:pt>
                <c:pt idx="71">
                  <c:v>5.2</c:v>
                </c:pt>
                <c:pt idx="72">
                  <c:v>6.8</c:v>
                </c:pt>
                <c:pt idx="73">
                  <c:v>6.8</c:v>
                </c:pt>
                <c:pt idx="74">
                  <c:v>5</c:v>
                </c:pt>
                <c:pt idx="75">
                  <c:v>3.7</c:v>
                </c:pt>
                <c:pt idx="76">
                  <c:v>11</c:v>
                </c:pt>
                <c:pt idx="77">
                  <c:v>5.3</c:v>
                </c:pt>
                <c:pt idx="78">
                  <c:v>5.4</c:v>
                </c:pt>
                <c:pt idx="79">
                  <c:v>5.3</c:v>
                </c:pt>
                <c:pt idx="80">
                  <c:v>3.1</c:v>
                </c:pt>
                <c:pt idx="81">
                  <c:v>5.7</c:v>
                </c:pt>
                <c:pt idx="82">
                  <c:v>5.7</c:v>
                </c:pt>
                <c:pt idx="83">
                  <c:v>4.4000000000000004</c:v>
                </c:pt>
                <c:pt idx="84">
                  <c:v>4.9000000000000004</c:v>
                </c:pt>
                <c:pt idx="85">
                  <c:v>5</c:v>
                </c:pt>
                <c:pt idx="86">
                  <c:v>11</c:v>
                </c:pt>
                <c:pt idx="87">
                  <c:v>11</c:v>
                </c:pt>
                <c:pt idx="88">
                  <c:v>14</c:v>
                </c:pt>
                <c:pt idx="89">
                  <c:v>8.4</c:v>
                </c:pt>
                <c:pt idx="90">
                  <c:v>13</c:v>
                </c:pt>
                <c:pt idx="91">
                  <c:v>3.3</c:v>
                </c:pt>
                <c:pt idx="92">
                  <c:v>7.5</c:v>
                </c:pt>
                <c:pt idx="93">
                  <c:v>6.1</c:v>
                </c:pt>
                <c:pt idx="94">
                  <c:v>7.1</c:v>
                </c:pt>
                <c:pt idx="95">
                  <c:v>2.8</c:v>
                </c:pt>
                <c:pt idx="96">
                  <c:v>4.2</c:v>
                </c:pt>
                <c:pt idx="97">
                  <c:v>5.9</c:v>
                </c:pt>
                <c:pt idx="98">
                  <c:v>5.7</c:v>
                </c:pt>
                <c:pt idx="99">
                  <c:v>4.4000000000000004</c:v>
                </c:pt>
                <c:pt idx="100">
                  <c:v>3</c:v>
                </c:pt>
                <c:pt idx="101">
                  <c:v>11</c:v>
                </c:pt>
                <c:pt idx="102">
                  <c:v>5.4</c:v>
                </c:pt>
                <c:pt idx="103">
                  <c:v>2.7</c:v>
                </c:pt>
                <c:pt idx="104">
                  <c:v>2.5</c:v>
                </c:pt>
                <c:pt idx="105">
                  <c:v>6.4</c:v>
                </c:pt>
                <c:pt idx="106">
                  <c:v>6.2</c:v>
                </c:pt>
                <c:pt idx="107">
                  <c:v>5.2</c:v>
                </c:pt>
                <c:pt idx="108">
                  <c:v>6</c:v>
                </c:pt>
                <c:pt idx="109">
                  <c:v>5.6</c:v>
                </c:pt>
                <c:pt idx="110">
                  <c:v>5.6</c:v>
                </c:pt>
                <c:pt idx="111">
                  <c:v>6</c:v>
                </c:pt>
                <c:pt idx="112">
                  <c:v>4.8</c:v>
                </c:pt>
                <c:pt idx="113">
                  <c:v>2.6</c:v>
                </c:pt>
                <c:pt idx="114">
                  <c:v>5.3</c:v>
                </c:pt>
                <c:pt idx="115">
                  <c:v>4.4000000000000004</c:v>
                </c:pt>
                <c:pt idx="116">
                  <c:v>4.5</c:v>
                </c:pt>
                <c:pt idx="117">
                  <c:v>8</c:v>
                </c:pt>
                <c:pt idx="118">
                  <c:v>5.2</c:v>
                </c:pt>
                <c:pt idx="119">
                  <c:v>4.3</c:v>
                </c:pt>
                <c:pt idx="120">
                  <c:v>5.2</c:v>
                </c:pt>
                <c:pt idx="121">
                  <c:v>6.5</c:v>
                </c:pt>
                <c:pt idx="122">
                  <c:v>4.8</c:v>
                </c:pt>
                <c:pt idx="123">
                  <c:v>4.4000000000000004</c:v>
                </c:pt>
                <c:pt idx="124">
                  <c:v>4.0999999999999996</c:v>
                </c:pt>
                <c:pt idx="125">
                  <c:v>9.3000000000000007</c:v>
                </c:pt>
                <c:pt idx="126">
                  <c:v>3.6</c:v>
                </c:pt>
                <c:pt idx="127">
                  <c:v>4.2</c:v>
                </c:pt>
                <c:pt idx="128">
                  <c:v>4.5999999999999996</c:v>
                </c:pt>
                <c:pt idx="129">
                  <c:v>4.4000000000000004</c:v>
                </c:pt>
                <c:pt idx="130">
                  <c:v>6.1</c:v>
                </c:pt>
                <c:pt idx="131">
                  <c:v>5.4</c:v>
                </c:pt>
                <c:pt idx="132">
                  <c:v>3.4</c:v>
                </c:pt>
                <c:pt idx="133">
                  <c:v>4.3</c:v>
                </c:pt>
                <c:pt idx="134">
                  <c:v>2.5</c:v>
                </c:pt>
                <c:pt idx="135">
                  <c:v>3.2</c:v>
                </c:pt>
                <c:pt idx="136">
                  <c:v>3.2</c:v>
                </c:pt>
                <c:pt idx="137">
                  <c:v>3.7</c:v>
                </c:pt>
                <c:pt idx="138">
                  <c:v>3.5</c:v>
                </c:pt>
                <c:pt idx="139">
                  <c:v>2.8</c:v>
                </c:pt>
              </c:numCache>
            </c:numRef>
          </c:xVal>
          <c:yVal>
            <c:numRef>
              <c:f>'Eagle creek'!$EM$289:$EM$428</c:f>
              <c:numCache>
                <c:formatCode>0.000</c:formatCode>
                <c:ptCount val="140"/>
                <c:pt idx="0">
                  <c:v>0.13700000000000001</c:v>
                </c:pt>
                <c:pt idx="1">
                  <c:v>0.22500000000000001</c:v>
                </c:pt>
                <c:pt idx="2">
                  <c:v>0.223</c:v>
                </c:pt>
                <c:pt idx="3">
                  <c:v>0.21200000000000024</c:v>
                </c:pt>
                <c:pt idx="4">
                  <c:v>0.255</c:v>
                </c:pt>
                <c:pt idx="5">
                  <c:v>0.15000000000000024</c:v>
                </c:pt>
                <c:pt idx="6">
                  <c:v>0.14900000000000024</c:v>
                </c:pt>
                <c:pt idx="7">
                  <c:v>0.13900000000000001</c:v>
                </c:pt>
                <c:pt idx="8">
                  <c:v>0.127</c:v>
                </c:pt>
                <c:pt idx="9">
                  <c:v>0.13200000000000001</c:v>
                </c:pt>
                <c:pt idx="10">
                  <c:v>0.17</c:v>
                </c:pt>
                <c:pt idx="11">
                  <c:v>0.15600000000000028</c:v>
                </c:pt>
                <c:pt idx="12">
                  <c:v>0.18800000000000028</c:v>
                </c:pt>
                <c:pt idx="13">
                  <c:v>0.128</c:v>
                </c:pt>
                <c:pt idx="14">
                  <c:v>0.128</c:v>
                </c:pt>
                <c:pt idx="15">
                  <c:v>0.14600000000000021</c:v>
                </c:pt>
                <c:pt idx="16">
                  <c:v>0.126</c:v>
                </c:pt>
                <c:pt idx="17">
                  <c:v>0.191</c:v>
                </c:pt>
                <c:pt idx="18">
                  <c:v>0.12300000000000012</c:v>
                </c:pt>
                <c:pt idx="19">
                  <c:v>0.12300000000000012</c:v>
                </c:pt>
                <c:pt idx="20">
                  <c:v>0.14000000000000001</c:v>
                </c:pt>
                <c:pt idx="21">
                  <c:v>0.14800000000000021</c:v>
                </c:pt>
                <c:pt idx="22">
                  <c:v>0.12000000000000002</c:v>
                </c:pt>
                <c:pt idx="23">
                  <c:v>0.10100000000000002</c:v>
                </c:pt>
                <c:pt idx="24">
                  <c:v>0.14600000000000021</c:v>
                </c:pt>
                <c:pt idx="25">
                  <c:v>0.11799999999999998</c:v>
                </c:pt>
                <c:pt idx="26">
                  <c:v>0.11700000000000002</c:v>
                </c:pt>
                <c:pt idx="27">
                  <c:v>0.115</c:v>
                </c:pt>
                <c:pt idx="28">
                  <c:v>0.13200000000000001</c:v>
                </c:pt>
                <c:pt idx="29">
                  <c:v>0.113</c:v>
                </c:pt>
                <c:pt idx="30">
                  <c:v>0.10900000000000012</c:v>
                </c:pt>
                <c:pt idx="31">
                  <c:v>0.10800000000000012</c:v>
                </c:pt>
                <c:pt idx="32">
                  <c:v>0.10800000000000012</c:v>
                </c:pt>
                <c:pt idx="33">
                  <c:v>0.10600000000000002</c:v>
                </c:pt>
                <c:pt idx="34">
                  <c:v>0.10600000000000002</c:v>
                </c:pt>
                <c:pt idx="35">
                  <c:v>0.10500000000000002</c:v>
                </c:pt>
                <c:pt idx="36">
                  <c:v>0.10500000000000002</c:v>
                </c:pt>
                <c:pt idx="37">
                  <c:v>0.14800000000000021</c:v>
                </c:pt>
                <c:pt idx="38">
                  <c:v>0.127</c:v>
                </c:pt>
                <c:pt idx="39">
                  <c:v>0.10600000000000002</c:v>
                </c:pt>
                <c:pt idx="40">
                  <c:v>0.14300000000000004</c:v>
                </c:pt>
                <c:pt idx="41">
                  <c:v>0.10600000000000002</c:v>
                </c:pt>
                <c:pt idx="42">
                  <c:v>9.7700000000000023E-2</c:v>
                </c:pt>
                <c:pt idx="43">
                  <c:v>9.5800000000000024E-2</c:v>
                </c:pt>
                <c:pt idx="44">
                  <c:v>0.19600000000000001</c:v>
                </c:pt>
                <c:pt idx="45">
                  <c:v>9.2600000000000002E-2</c:v>
                </c:pt>
                <c:pt idx="46">
                  <c:v>9.1800000000000007E-2</c:v>
                </c:pt>
                <c:pt idx="47">
                  <c:v>9.1800000000000007E-2</c:v>
                </c:pt>
                <c:pt idx="48">
                  <c:v>9.0400000000000022E-2</c:v>
                </c:pt>
                <c:pt idx="49">
                  <c:v>8.4100000000000022E-2</c:v>
                </c:pt>
                <c:pt idx="50">
                  <c:v>8.3200000000000024E-2</c:v>
                </c:pt>
                <c:pt idx="51">
                  <c:v>8.3000000000000046E-2</c:v>
                </c:pt>
                <c:pt idx="52">
                  <c:v>8.280000000000004E-2</c:v>
                </c:pt>
                <c:pt idx="53">
                  <c:v>8.1100000000000005E-2</c:v>
                </c:pt>
                <c:pt idx="54">
                  <c:v>7.9500000000000084E-2</c:v>
                </c:pt>
                <c:pt idx="55">
                  <c:v>7.8400000000000011E-2</c:v>
                </c:pt>
                <c:pt idx="56">
                  <c:v>7.5500000000000012E-2</c:v>
                </c:pt>
                <c:pt idx="57">
                  <c:v>7.51E-2</c:v>
                </c:pt>
                <c:pt idx="58">
                  <c:v>7.4800000000000033E-2</c:v>
                </c:pt>
                <c:pt idx="59">
                  <c:v>7.3899999999999993E-2</c:v>
                </c:pt>
                <c:pt idx="60">
                  <c:v>7.0999999999999994E-2</c:v>
                </c:pt>
                <c:pt idx="61">
                  <c:v>6.9600000000000023E-2</c:v>
                </c:pt>
                <c:pt idx="62">
                  <c:v>6.7500000000000004E-2</c:v>
                </c:pt>
                <c:pt idx="63">
                  <c:v>6.7400000000000029E-2</c:v>
                </c:pt>
                <c:pt idx="64">
                  <c:v>6.6299999999999998E-2</c:v>
                </c:pt>
                <c:pt idx="65">
                  <c:v>6.6299999999999998E-2</c:v>
                </c:pt>
                <c:pt idx="66">
                  <c:v>6.5699999999999995E-2</c:v>
                </c:pt>
                <c:pt idx="67">
                  <c:v>6.5699999999999995E-2</c:v>
                </c:pt>
                <c:pt idx="68">
                  <c:v>6.5699999999999995E-2</c:v>
                </c:pt>
                <c:pt idx="69">
                  <c:v>6.4900000000000013E-2</c:v>
                </c:pt>
                <c:pt idx="70">
                  <c:v>6.3899999999999998E-2</c:v>
                </c:pt>
                <c:pt idx="71">
                  <c:v>6.3E-2</c:v>
                </c:pt>
                <c:pt idx="72">
                  <c:v>6.2700000000000033E-2</c:v>
                </c:pt>
                <c:pt idx="73">
                  <c:v>6.2700000000000033E-2</c:v>
                </c:pt>
                <c:pt idx="74">
                  <c:v>6.2700000000000033E-2</c:v>
                </c:pt>
                <c:pt idx="75">
                  <c:v>6.2600000000000003E-2</c:v>
                </c:pt>
                <c:pt idx="76">
                  <c:v>0.12200000000000009</c:v>
                </c:pt>
                <c:pt idx="77">
                  <c:v>5.9600000000000014E-2</c:v>
                </c:pt>
                <c:pt idx="78">
                  <c:v>5.9600000000000014E-2</c:v>
                </c:pt>
                <c:pt idx="79">
                  <c:v>5.9600000000000014E-2</c:v>
                </c:pt>
                <c:pt idx="80">
                  <c:v>5.9100000000000014E-2</c:v>
                </c:pt>
                <c:pt idx="81">
                  <c:v>5.8100000000000013E-2</c:v>
                </c:pt>
                <c:pt idx="82">
                  <c:v>5.8100000000000013E-2</c:v>
                </c:pt>
                <c:pt idx="83">
                  <c:v>0.05</c:v>
                </c:pt>
                <c:pt idx="84">
                  <c:v>5.7500000000000023E-2</c:v>
                </c:pt>
                <c:pt idx="85">
                  <c:v>5.6700000000000014E-2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5.470000000000011E-2</c:v>
                </c:pt>
                <c:pt idx="90">
                  <c:v>0.05</c:v>
                </c:pt>
                <c:pt idx="91">
                  <c:v>0.05</c:v>
                </c:pt>
                <c:pt idx="92">
                  <c:v>5.4200000000000012E-2</c:v>
                </c:pt>
                <c:pt idx="93">
                  <c:v>5.3999999999999999E-2</c:v>
                </c:pt>
                <c:pt idx="94">
                  <c:v>0.05</c:v>
                </c:pt>
                <c:pt idx="95">
                  <c:v>5.3100000000000001E-2</c:v>
                </c:pt>
                <c:pt idx="96">
                  <c:v>0.05</c:v>
                </c:pt>
                <c:pt idx="97">
                  <c:v>0.05</c:v>
                </c:pt>
                <c:pt idx="98">
                  <c:v>5.1999999999999998E-2</c:v>
                </c:pt>
                <c:pt idx="99">
                  <c:v>5.1900000000000002E-2</c:v>
                </c:pt>
                <c:pt idx="100">
                  <c:v>5.1900000000000002E-2</c:v>
                </c:pt>
                <c:pt idx="101">
                  <c:v>0.05</c:v>
                </c:pt>
                <c:pt idx="102">
                  <c:v>5.0900000000000001E-2</c:v>
                </c:pt>
                <c:pt idx="103">
                  <c:v>5.0700000000000023E-2</c:v>
                </c:pt>
                <c:pt idx="104">
                  <c:v>4.9500000000000023E-2</c:v>
                </c:pt>
                <c:pt idx="105">
                  <c:v>9.8900000000000154E-2</c:v>
                </c:pt>
                <c:pt idx="106">
                  <c:v>0.05</c:v>
                </c:pt>
                <c:pt idx="107">
                  <c:v>4.7600000000000003E-2</c:v>
                </c:pt>
                <c:pt idx="108">
                  <c:v>4.7300000000000092E-2</c:v>
                </c:pt>
                <c:pt idx="109">
                  <c:v>4.7300000000000092E-2</c:v>
                </c:pt>
                <c:pt idx="110">
                  <c:v>4.7300000000000092E-2</c:v>
                </c:pt>
                <c:pt idx="111">
                  <c:v>4.7300000000000092E-2</c:v>
                </c:pt>
                <c:pt idx="112">
                  <c:v>4.7300000000000092E-2</c:v>
                </c:pt>
                <c:pt idx="113">
                  <c:v>4.5999999999999999E-2</c:v>
                </c:pt>
                <c:pt idx="114">
                  <c:v>4.5800000000000014E-2</c:v>
                </c:pt>
                <c:pt idx="115">
                  <c:v>4.5600000000000002E-2</c:v>
                </c:pt>
                <c:pt idx="116">
                  <c:v>0.05</c:v>
                </c:pt>
                <c:pt idx="117">
                  <c:v>0.05</c:v>
                </c:pt>
                <c:pt idx="118">
                  <c:v>0.05</c:v>
                </c:pt>
                <c:pt idx="119">
                  <c:v>4.2700000000000078E-2</c:v>
                </c:pt>
                <c:pt idx="120">
                  <c:v>4.2700000000000078E-2</c:v>
                </c:pt>
                <c:pt idx="121">
                  <c:v>0.05</c:v>
                </c:pt>
                <c:pt idx="122">
                  <c:v>4.2100000000000012E-2</c:v>
                </c:pt>
                <c:pt idx="123">
                  <c:v>4.1199999999999987E-2</c:v>
                </c:pt>
                <c:pt idx="124">
                  <c:v>3.9900000000000005E-2</c:v>
                </c:pt>
                <c:pt idx="125">
                  <c:v>0.05</c:v>
                </c:pt>
                <c:pt idx="126">
                  <c:v>3.8100000000000002E-2</c:v>
                </c:pt>
                <c:pt idx="127">
                  <c:v>0.05</c:v>
                </c:pt>
                <c:pt idx="128">
                  <c:v>3.6600000000000042E-2</c:v>
                </c:pt>
                <c:pt idx="129">
                  <c:v>3.6600000000000042E-2</c:v>
                </c:pt>
                <c:pt idx="130">
                  <c:v>3.5999999999999997E-2</c:v>
                </c:pt>
                <c:pt idx="131">
                  <c:v>3.5400000000000001E-2</c:v>
                </c:pt>
                <c:pt idx="132">
                  <c:v>3.500000000000001E-2</c:v>
                </c:pt>
                <c:pt idx="133">
                  <c:v>3.4799999999999998E-2</c:v>
                </c:pt>
                <c:pt idx="134">
                  <c:v>3.4000000000000002E-2</c:v>
                </c:pt>
                <c:pt idx="135">
                  <c:v>3.4000000000000002E-2</c:v>
                </c:pt>
                <c:pt idx="136">
                  <c:v>2.9200000000000011E-2</c:v>
                </c:pt>
                <c:pt idx="137">
                  <c:v>2.87E-2</c:v>
                </c:pt>
                <c:pt idx="138">
                  <c:v>2.87E-2</c:v>
                </c:pt>
                <c:pt idx="139">
                  <c:v>2.0900000000000002E-2</c:v>
                </c:pt>
              </c:numCache>
            </c:numRef>
          </c:yVal>
        </c:ser>
        <c:axId val="124553472"/>
        <c:axId val="124572032"/>
      </c:scatterChart>
      <c:valAx>
        <c:axId val="124553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Turbidity</a:t>
                </a:r>
                <a:r>
                  <a:rPr lang="en-US" sz="1200" baseline="0"/>
                  <a:t> (UTN)</a:t>
                </a:r>
                <a:endParaRPr lang="en-US" sz="1200"/>
              </a:p>
            </c:rich>
          </c:tx>
        </c:title>
        <c:numFmt formatCode="#,##0.00" sourceLinked="0"/>
        <c:minorTickMark val="in"/>
        <c:tickLblPos val="nextTo"/>
        <c:crossAx val="124572032"/>
        <c:crosses val="autoZero"/>
        <c:crossBetween val="midCat"/>
      </c:valAx>
      <c:valAx>
        <c:axId val="1245720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1" i="0" u="none" strike="noStrike" baseline="0"/>
                  <a:t>Total Phosphorus (mg/L</a:t>
                </a:r>
                <a:endParaRPr lang="en-US" sz="1200"/>
              </a:p>
            </c:rich>
          </c:tx>
        </c:title>
        <c:numFmt formatCode="0.000" sourceLinked="1"/>
        <c:minorTickMark val="in"/>
        <c:tickLblPos val="nextTo"/>
        <c:spPr>
          <a:solidFill>
            <a:schemeClr val="bg1">
              <a:lumMod val="95000"/>
            </a:schemeClr>
          </a:solidFill>
        </c:spPr>
        <c:crossAx val="12455347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solidFill>
      <a:prstClr val="white">
        <a:lumMod val="95000"/>
      </a:prst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-0.18800371828521434"/>
                  <c:y val="-0.5134448818897635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0.2215e</a:t>
                    </a:r>
                    <a:r>
                      <a:rPr lang="en-US" baseline="30000"/>
                      <a:t>-0.017x</a:t>
                    </a:r>
                    <a:r>
                      <a:rPr lang="en-US" baseline="0"/>
                      <a:t>
R² = 0.543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n = 137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'Eagle creek'!$DM$131:$DM$258</c:f>
              <c:numCache>
                <c:formatCode>General</c:formatCode>
                <c:ptCount val="128"/>
                <c:pt idx="0">
                  <c:v>35</c:v>
                </c:pt>
                <c:pt idx="1">
                  <c:v>28</c:v>
                </c:pt>
                <c:pt idx="2">
                  <c:v>28</c:v>
                </c:pt>
                <c:pt idx="3">
                  <c:v>33</c:v>
                </c:pt>
                <c:pt idx="4">
                  <c:v>25</c:v>
                </c:pt>
                <c:pt idx="5">
                  <c:v>30</c:v>
                </c:pt>
                <c:pt idx="6">
                  <c:v>37</c:v>
                </c:pt>
                <c:pt idx="7">
                  <c:v>35</c:v>
                </c:pt>
                <c:pt idx="8">
                  <c:v>57</c:v>
                </c:pt>
                <c:pt idx="9">
                  <c:v>45</c:v>
                </c:pt>
                <c:pt idx="10">
                  <c:v>38</c:v>
                </c:pt>
                <c:pt idx="11">
                  <c:v>35</c:v>
                </c:pt>
                <c:pt idx="12">
                  <c:v>50</c:v>
                </c:pt>
                <c:pt idx="13">
                  <c:v>55</c:v>
                </c:pt>
                <c:pt idx="14">
                  <c:v>35</c:v>
                </c:pt>
                <c:pt idx="15">
                  <c:v>48</c:v>
                </c:pt>
                <c:pt idx="16">
                  <c:v>52</c:v>
                </c:pt>
                <c:pt idx="17">
                  <c:v>48</c:v>
                </c:pt>
                <c:pt idx="18">
                  <c:v>57</c:v>
                </c:pt>
                <c:pt idx="19">
                  <c:v>47</c:v>
                </c:pt>
                <c:pt idx="20">
                  <c:v>45</c:v>
                </c:pt>
                <c:pt idx="21">
                  <c:v>41</c:v>
                </c:pt>
                <c:pt idx="22">
                  <c:v>30</c:v>
                </c:pt>
                <c:pt idx="23">
                  <c:v>48</c:v>
                </c:pt>
                <c:pt idx="24">
                  <c:v>50</c:v>
                </c:pt>
                <c:pt idx="25">
                  <c:v>55</c:v>
                </c:pt>
                <c:pt idx="26">
                  <c:v>45</c:v>
                </c:pt>
                <c:pt idx="27">
                  <c:v>60</c:v>
                </c:pt>
                <c:pt idx="28">
                  <c:v>63</c:v>
                </c:pt>
                <c:pt idx="29">
                  <c:v>58</c:v>
                </c:pt>
                <c:pt idx="30">
                  <c:v>50</c:v>
                </c:pt>
                <c:pt idx="31">
                  <c:v>50</c:v>
                </c:pt>
                <c:pt idx="32">
                  <c:v>66</c:v>
                </c:pt>
                <c:pt idx="33">
                  <c:v>44</c:v>
                </c:pt>
                <c:pt idx="34">
                  <c:v>48</c:v>
                </c:pt>
                <c:pt idx="35">
                  <c:v>52</c:v>
                </c:pt>
                <c:pt idx="36">
                  <c:v>47</c:v>
                </c:pt>
                <c:pt idx="37">
                  <c:v>59</c:v>
                </c:pt>
                <c:pt idx="38">
                  <c:v>50</c:v>
                </c:pt>
                <c:pt idx="39">
                  <c:v>60</c:v>
                </c:pt>
                <c:pt idx="40">
                  <c:v>35</c:v>
                </c:pt>
                <c:pt idx="41">
                  <c:v>50</c:v>
                </c:pt>
                <c:pt idx="42">
                  <c:v>65</c:v>
                </c:pt>
                <c:pt idx="43">
                  <c:v>70</c:v>
                </c:pt>
                <c:pt idx="44">
                  <c:v>40</c:v>
                </c:pt>
                <c:pt idx="45">
                  <c:v>110</c:v>
                </c:pt>
                <c:pt idx="46">
                  <c:v>42</c:v>
                </c:pt>
                <c:pt idx="47">
                  <c:v>68</c:v>
                </c:pt>
                <c:pt idx="48">
                  <c:v>65</c:v>
                </c:pt>
                <c:pt idx="49">
                  <c:v>110</c:v>
                </c:pt>
                <c:pt idx="50">
                  <c:v>70</c:v>
                </c:pt>
                <c:pt idx="51">
                  <c:v>65</c:v>
                </c:pt>
                <c:pt idx="52">
                  <c:v>60</c:v>
                </c:pt>
                <c:pt idx="53">
                  <c:v>110</c:v>
                </c:pt>
                <c:pt idx="54">
                  <c:v>55</c:v>
                </c:pt>
                <c:pt idx="55">
                  <c:v>90</c:v>
                </c:pt>
                <c:pt idx="56">
                  <c:v>50</c:v>
                </c:pt>
                <c:pt idx="57">
                  <c:v>50</c:v>
                </c:pt>
                <c:pt idx="58">
                  <c:v>75</c:v>
                </c:pt>
                <c:pt idx="59">
                  <c:v>78</c:v>
                </c:pt>
                <c:pt idx="60">
                  <c:v>30</c:v>
                </c:pt>
                <c:pt idx="61">
                  <c:v>104</c:v>
                </c:pt>
                <c:pt idx="62">
                  <c:v>120</c:v>
                </c:pt>
                <c:pt idx="63">
                  <c:v>60</c:v>
                </c:pt>
                <c:pt idx="64">
                  <c:v>70</c:v>
                </c:pt>
                <c:pt idx="65">
                  <c:v>58</c:v>
                </c:pt>
                <c:pt idx="66">
                  <c:v>87</c:v>
                </c:pt>
                <c:pt idx="67">
                  <c:v>90</c:v>
                </c:pt>
                <c:pt idx="68">
                  <c:v>90</c:v>
                </c:pt>
                <c:pt idx="69">
                  <c:v>48</c:v>
                </c:pt>
                <c:pt idx="70">
                  <c:v>38</c:v>
                </c:pt>
                <c:pt idx="71">
                  <c:v>80</c:v>
                </c:pt>
                <c:pt idx="72">
                  <c:v>89</c:v>
                </c:pt>
                <c:pt idx="73">
                  <c:v>45</c:v>
                </c:pt>
                <c:pt idx="74">
                  <c:v>92</c:v>
                </c:pt>
                <c:pt idx="75">
                  <c:v>83</c:v>
                </c:pt>
                <c:pt idx="76">
                  <c:v>72</c:v>
                </c:pt>
                <c:pt idx="77">
                  <c:v>100</c:v>
                </c:pt>
                <c:pt idx="78">
                  <c:v>49</c:v>
                </c:pt>
                <c:pt idx="79">
                  <c:v>49</c:v>
                </c:pt>
                <c:pt idx="80">
                  <c:v>55</c:v>
                </c:pt>
                <c:pt idx="81">
                  <c:v>60</c:v>
                </c:pt>
                <c:pt idx="82">
                  <c:v>50</c:v>
                </c:pt>
                <c:pt idx="83">
                  <c:v>110</c:v>
                </c:pt>
                <c:pt idx="84">
                  <c:v>60</c:v>
                </c:pt>
                <c:pt idx="85">
                  <c:v>55</c:v>
                </c:pt>
                <c:pt idx="86">
                  <c:v>65</c:v>
                </c:pt>
                <c:pt idx="87">
                  <c:v>80</c:v>
                </c:pt>
                <c:pt idx="88">
                  <c:v>60</c:v>
                </c:pt>
                <c:pt idx="89">
                  <c:v>65</c:v>
                </c:pt>
                <c:pt idx="90">
                  <c:v>100</c:v>
                </c:pt>
                <c:pt idx="91">
                  <c:v>52</c:v>
                </c:pt>
                <c:pt idx="92">
                  <c:v>78</c:v>
                </c:pt>
                <c:pt idx="93">
                  <c:v>60</c:v>
                </c:pt>
                <c:pt idx="94">
                  <c:v>78</c:v>
                </c:pt>
                <c:pt idx="95">
                  <c:v>65</c:v>
                </c:pt>
                <c:pt idx="96">
                  <c:v>65</c:v>
                </c:pt>
                <c:pt idx="97">
                  <c:v>60</c:v>
                </c:pt>
                <c:pt idx="98">
                  <c:v>73</c:v>
                </c:pt>
                <c:pt idx="99">
                  <c:v>85</c:v>
                </c:pt>
                <c:pt idx="100">
                  <c:v>73</c:v>
                </c:pt>
                <c:pt idx="101">
                  <c:v>110</c:v>
                </c:pt>
                <c:pt idx="102">
                  <c:v>69</c:v>
                </c:pt>
                <c:pt idx="103">
                  <c:v>110</c:v>
                </c:pt>
                <c:pt idx="104">
                  <c:v>73</c:v>
                </c:pt>
                <c:pt idx="105">
                  <c:v>65</c:v>
                </c:pt>
                <c:pt idx="106">
                  <c:v>108</c:v>
                </c:pt>
                <c:pt idx="107">
                  <c:v>110</c:v>
                </c:pt>
                <c:pt idx="108">
                  <c:v>78</c:v>
                </c:pt>
                <c:pt idx="109">
                  <c:v>55</c:v>
                </c:pt>
                <c:pt idx="110">
                  <c:v>127</c:v>
                </c:pt>
                <c:pt idx="111">
                  <c:v>105</c:v>
                </c:pt>
                <c:pt idx="112">
                  <c:v>110</c:v>
                </c:pt>
                <c:pt idx="113">
                  <c:v>60</c:v>
                </c:pt>
                <c:pt idx="114">
                  <c:v>90</c:v>
                </c:pt>
                <c:pt idx="115">
                  <c:v>135</c:v>
                </c:pt>
                <c:pt idx="116">
                  <c:v>70</c:v>
                </c:pt>
                <c:pt idx="117">
                  <c:v>150</c:v>
                </c:pt>
                <c:pt idx="118">
                  <c:v>130</c:v>
                </c:pt>
                <c:pt idx="119">
                  <c:v>150</c:v>
                </c:pt>
                <c:pt idx="120">
                  <c:v>115</c:v>
                </c:pt>
                <c:pt idx="121">
                  <c:v>115</c:v>
                </c:pt>
                <c:pt idx="122">
                  <c:v>150</c:v>
                </c:pt>
                <c:pt idx="123">
                  <c:v>105</c:v>
                </c:pt>
                <c:pt idx="124">
                  <c:v>145</c:v>
                </c:pt>
                <c:pt idx="125">
                  <c:v>150</c:v>
                </c:pt>
                <c:pt idx="126">
                  <c:v>180</c:v>
                </c:pt>
                <c:pt idx="127">
                  <c:v>90</c:v>
                </c:pt>
              </c:numCache>
            </c:numRef>
          </c:xVal>
          <c:yVal>
            <c:numRef>
              <c:f>'Eagle creek'!$DN$131:$DN$258</c:f>
              <c:numCache>
                <c:formatCode>0.000</c:formatCode>
                <c:ptCount val="128"/>
                <c:pt idx="0">
                  <c:v>0.13700000000000001</c:v>
                </c:pt>
                <c:pt idx="1">
                  <c:v>0.22500000000000001</c:v>
                </c:pt>
                <c:pt idx="2">
                  <c:v>0.223</c:v>
                </c:pt>
                <c:pt idx="3">
                  <c:v>0.21200000000000024</c:v>
                </c:pt>
                <c:pt idx="4">
                  <c:v>0.19500000000000001</c:v>
                </c:pt>
                <c:pt idx="5">
                  <c:v>0.15000000000000024</c:v>
                </c:pt>
                <c:pt idx="6">
                  <c:v>0.14900000000000024</c:v>
                </c:pt>
                <c:pt idx="7">
                  <c:v>0.13900000000000001</c:v>
                </c:pt>
                <c:pt idx="8">
                  <c:v>0.127</c:v>
                </c:pt>
                <c:pt idx="9">
                  <c:v>0.13200000000000001</c:v>
                </c:pt>
                <c:pt idx="10">
                  <c:v>0.18800000000000028</c:v>
                </c:pt>
                <c:pt idx="11">
                  <c:v>0.128</c:v>
                </c:pt>
                <c:pt idx="12">
                  <c:v>0.128</c:v>
                </c:pt>
                <c:pt idx="13">
                  <c:v>0.14600000000000021</c:v>
                </c:pt>
                <c:pt idx="14">
                  <c:v>0.126</c:v>
                </c:pt>
                <c:pt idx="15">
                  <c:v>0.191</c:v>
                </c:pt>
                <c:pt idx="16">
                  <c:v>0.12300000000000012</c:v>
                </c:pt>
                <c:pt idx="17">
                  <c:v>0.12300000000000012</c:v>
                </c:pt>
                <c:pt idx="18">
                  <c:v>0.14000000000000001</c:v>
                </c:pt>
                <c:pt idx="19">
                  <c:v>0.10100000000000002</c:v>
                </c:pt>
                <c:pt idx="20">
                  <c:v>0.14600000000000021</c:v>
                </c:pt>
                <c:pt idx="21">
                  <c:v>0.11799999999999998</c:v>
                </c:pt>
                <c:pt idx="22">
                  <c:v>0.11700000000000002</c:v>
                </c:pt>
                <c:pt idx="23">
                  <c:v>0.115</c:v>
                </c:pt>
                <c:pt idx="24">
                  <c:v>0.13200000000000001</c:v>
                </c:pt>
                <c:pt idx="25">
                  <c:v>0.113</c:v>
                </c:pt>
                <c:pt idx="26">
                  <c:v>0.10900000000000012</c:v>
                </c:pt>
                <c:pt idx="27">
                  <c:v>0.10800000000000012</c:v>
                </c:pt>
                <c:pt idx="28">
                  <c:v>0.10800000000000012</c:v>
                </c:pt>
                <c:pt idx="29">
                  <c:v>0.10600000000000002</c:v>
                </c:pt>
                <c:pt idx="30">
                  <c:v>0.10600000000000002</c:v>
                </c:pt>
                <c:pt idx="31">
                  <c:v>0.10500000000000002</c:v>
                </c:pt>
                <c:pt idx="32">
                  <c:v>0.10500000000000002</c:v>
                </c:pt>
                <c:pt idx="33">
                  <c:v>0.14800000000000021</c:v>
                </c:pt>
                <c:pt idx="34">
                  <c:v>0.127</c:v>
                </c:pt>
                <c:pt idx="35">
                  <c:v>0.10600000000000002</c:v>
                </c:pt>
                <c:pt idx="36">
                  <c:v>0.14300000000000004</c:v>
                </c:pt>
                <c:pt idx="37">
                  <c:v>0.10600000000000002</c:v>
                </c:pt>
                <c:pt idx="38">
                  <c:v>9.7700000000000023E-2</c:v>
                </c:pt>
                <c:pt idx="39">
                  <c:v>9.5800000000000024E-2</c:v>
                </c:pt>
                <c:pt idx="40">
                  <c:v>0.19600000000000001</c:v>
                </c:pt>
                <c:pt idx="41">
                  <c:v>9.2600000000000002E-2</c:v>
                </c:pt>
                <c:pt idx="42">
                  <c:v>9.1800000000000007E-2</c:v>
                </c:pt>
                <c:pt idx="43">
                  <c:v>9.1800000000000007E-2</c:v>
                </c:pt>
                <c:pt idx="44">
                  <c:v>9.0400000000000022E-2</c:v>
                </c:pt>
                <c:pt idx="45">
                  <c:v>8.4100000000000022E-2</c:v>
                </c:pt>
                <c:pt idx="46">
                  <c:v>8.3200000000000024E-2</c:v>
                </c:pt>
                <c:pt idx="47">
                  <c:v>8.280000000000004E-2</c:v>
                </c:pt>
                <c:pt idx="48">
                  <c:v>8.1100000000000005E-2</c:v>
                </c:pt>
                <c:pt idx="49">
                  <c:v>7.9500000000000084E-2</c:v>
                </c:pt>
                <c:pt idx="50">
                  <c:v>7.8400000000000011E-2</c:v>
                </c:pt>
                <c:pt idx="51">
                  <c:v>7.5500000000000012E-2</c:v>
                </c:pt>
                <c:pt idx="52">
                  <c:v>7.51E-2</c:v>
                </c:pt>
                <c:pt idx="53">
                  <c:v>7.4800000000000033E-2</c:v>
                </c:pt>
                <c:pt idx="54">
                  <c:v>7.3899999999999993E-2</c:v>
                </c:pt>
                <c:pt idx="55">
                  <c:v>7.0999999999999994E-2</c:v>
                </c:pt>
                <c:pt idx="56">
                  <c:v>6.9600000000000023E-2</c:v>
                </c:pt>
                <c:pt idx="57">
                  <c:v>6.7500000000000004E-2</c:v>
                </c:pt>
                <c:pt idx="58">
                  <c:v>6.7400000000000029E-2</c:v>
                </c:pt>
                <c:pt idx="59">
                  <c:v>6.6299999999999998E-2</c:v>
                </c:pt>
                <c:pt idx="60">
                  <c:v>6.5699999999999995E-2</c:v>
                </c:pt>
                <c:pt idx="61">
                  <c:v>6.5699999999999995E-2</c:v>
                </c:pt>
                <c:pt idx="62">
                  <c:v>6.5699999999999995E-2</c:v>
                </c:pt>
                <c:pt idx="63">
                  <c:v>6.4900000000000013E-2</c:v>
                </c:pt>
                <c:pt idx="64">
                  <c:v>6.3E-2</c:v>
                </c:pt>
                <c:pt idx="65">
                  <c:v>6.2700000000000033E-2</c:v>
                </c:pt>
                <c:pt idx="66">
                  <c:v>6.2700000000000033E-2</c:v>
                </c:pt>
                <c:pt idx="67">
                  <c:v>6.2700000000000033E-2</c:v>
                </c:pt>
                <c:pt idx="68">
                  <c:v>6.2600000000000003E-2</c:v>
                </c:pt>
                <c:pt idx="69">
                  <c:v>0.12200000000000009</c:v>
                </c:pt>
                <c:pt idx="70">
                  <c:v>5.9600000000000014E-2</c:v>
                </c:pt>
                <c:pt idx="71">
                  <c:v>5.9600000000000014E-2</c:v>
                </c:pt>
                <c:pt idx="72">
                  <c:v>5.9600000000000014E-2</c:v>
                </c:pt>
                <c:pt idx="73">
                  <c:v>5.8100000000000013E-2</c:v>
                </c:pt>
                <c:pt idx="74">
                  <c:v>5.8100000000000013E-2</c:v>
                </c:pt>
                <c:pt idx="75">
                  <c:v>0.05</c:v>
                </c:pt>
                <c:pt idx="76">
                  <c:v>5.7500000000000023E-2</c:v>
                </c:pt>
                <c:pt idx="77">
                  <c:v>5.6700000000000014E-2</c:v>
                </c:pt>
                <c:pt idx="78">
                  <c:v>0.05</c:v>
                </c:pt>
                <c:pt idx="79">
                  <c:v>0.05</c:v>
                </c:pt>
                <c:pt idx="80">
                  <c:v>0.05</c:v>
                </c:pt>
                <c:pt idx="81">
                  <c:v>5.470000000000011E-2</c:v>
                </c:pt>
                <c:pt idx="82">
                  <c:v>0.05</c:v>
                </c:pt>
                <c:pt idx="83">
                  <c:v>0.05</c:v>
                </c:pt>
                <c:pt idx="84">
                  <c:v>5.4200000000000012E-2</c:v>
                </c:pt>
                <c:pt idx="85">
                  <c:v>5.3999999999999999E-2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5.1999999999999998E-2</c:v>
                </c:pt>
                <c:pt idx="90">
                  <c:v>5.1900000000000002E-2</c:v>
                </c:pt>
                <c:pt idx="91">
                  <c:v>0.05</c:v>
                </c:pt>
                <c:pt idx="92">
                  <c:v>5.0900000000000001E-2</c:v>
                </c:pt>
                <c:pt idx="93">
                  <c:v>9.8900000000000154E-2</c:v>
                </c:pt>
                <c:pt idx="94">
                  <c:v>0.05</c:v>
                </c:pt>
                <c:pt idx="95">
                  <c:v>4.7600000000000003E-2</c:v>
                </c:pt>
                <c:pt idx="96">
                  <c:v>4.7300000000000092E-2</c:v>
                </c:pt>
                <c:pt idx="97">
                  <c:v>4.7300000000000092E-2</c:v>
                </c:pt>
                <c:pt idx="98">
                  <c:v>4.7300000000000092E-2</c:v>
                </c:pt>
                <c:pt idx="99">
                  <c:v>4.7300000000000092E-2</c:v>
                </c:pt>
                <c:pt idx="100">
                  <c:v>4.5800000000000014E-2</c:v>
                </c:pt>
                <c:pt idx="101">
                  <c:v>4.5600000000000002E-2</c:v>
                </c:pt>
                <c:pt idx="102">
                  <c:v>0.05</c:v>
                </c:pt>
                <c:pt idx="103">
                  <c:v>4.2700000000000078E-2</c:v>
                </c:pt>
                <c:pt idx="104">
                  <c:v>4.2700000000000078E-2</c:v>
                </c:pt>
                <c:pt idx="105">
                  <c:v>0.05</c:v>
                </c:pt>
                <c:pt idx="106">
                  <c:v>4.2100000000000012E-2</c:v>
                </c:pt>
                <c:pt idx="107">
                  <c:v>4.1199999999999987E-2</c:v>
                </c:pt>
                <c:pt idx="108">
                  <c:v>3.9900000000000005E-2</c:v>
                </c:pt>
                <c:pt idx="109">
                  <c:v>0.05</c:v>
                </c:pt>
                <c:pt idx="110">
                  <c:v>3.8100000000000002E-2</c:v>
                </c:pt>
                <c:pt idx="111">
                  <c:v>0.05</c:v>
                </c:pt>
                <c:pt idx="112">
                  <c:v>3.6600000000000042E-2</c:v>
                </c:pt>
                <c:pt idx="113">
                  <c:v>3.5999999999999997E-2</c:v>
                </c:pt>
                <c:pt idx="114">
                  <c:v>3.5400000000000001E-2</c:v>
                </c:pt>
                <c:pt idx="115">
                  <c:v>3.500000000000001E-2</c:v>
                </c:pt>
                <c:pt idx="116">
                  <c:v>3.4799999999999998E-2</c:v>
                </c:pt>
                <c:pt idx="117">
                  <c:v>3.4000000000000002E-2</c:v>
                </c:pt>
                <c:pt idx="118">
                  <c:v>3.4000000000000002E-2</c:v>
                </c:pt>
                <c:pt idx="119">
                  <c:v>2.9200000000000011E-2</c:v>
                </c:pt>
                <c:pt idx="120">
                  <c:v>2.87E-2</c:v>
                </c:pt>
                <c:pt idx="121">
                  <c:v>2.87E-2</c:v>
                </c:pt>
                <c:pt idx="122">
                  <c:v>2.0900000000000002E-2</c:v>
                </c:pt>
                <c:pt idx="123">
                  <c:v>5.0000000000000079E-3</c:v>
                </c:pt>
                <c:pt idx="124">
                  <c:v>5.0000000000000079E-3</c:v>
                </c:pt>
                <c:pt idx="125">
                  <c:v>5.0000000000000079E-3</c:v>
                </c:pt>
                <c:pt idx="126">
                  <c:v>5.0000000000000079E-3</c:v>
                </c:pt>
                <c:pt idx="127">
                  <c:v>5.0000000000000079E-3</c:v>
                </c:pt>
              </c:numCache>
            </c:numRef>
          </c:yVal>
        </c:ser>
        <c:axId val="129343872"/>
        <c:axId val="129345792"/>
      </c:scatterChart>
      <c:valAx>
        <c:axId val="129343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Secchi-Disk</a:t>
                </a:r>
                <a:r>
                  <a:rPr lang="en-US" sz="1200" baseline="0"/>
                  <a:t> Transparency (cm)</a:t>
                </a:r>
                <a:endParaRPr lang="en-US" sz="1200"/>
              </a:p>
            </c:rich>
          </c:tx>
        </c:title>
        <c:numFmt formatCode="#,##0.00" sourceLinked="0"/>
        <c:majorTickMark val="none"/>
        <c:tickLblPos val="nextTo"/>
        <c:crossAx val="129345792"/>
        <c:crosses val="autoZero"/>
        <c:crossBetween val="midCat"/>
      </c:valAx>
      <c:valAx>
        <c:axId val="1293457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Total Phosphorus (mg/L)</a:t>
                </a:r>
              </a:p>
            </c:rich>
          </c:tx>
        </c:title>
        <c:numFmt formatCode="0.000" sourceLinked="1"/>
        <c:majorTickMark val="none"/>
        <c:tickLblPos val="nextTo"/>
        <c:crossAx val="12934387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</c:chart>
  <c:spPr>
    <a:solidFill>
      <a:schemeClr val="bg1">
        <a:lumMod val="95000"/>
      </a:schemeClr>
    </a:solidFill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CC99E-7354-4772-9AE0-5A7A3C964E86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310D-1BAF-4142-8370-278865C60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dependence of the specific growth rates of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cyanobacteria</a:t>
            </a:r>
            <a:r>
              <a:rPr lang="en-US" dirty="0" smtClean="0"/>
              <a:t> </a:t>
            </a:r>
            <a:r>
              <a:rPr lang="en-US" i="1" dirty="0" err="1" smtClean="0"/>
              <a:t>Microcystis</a:t>
            </a:r>
            <a:r>
              <a:rPr lang="en-US" i="1" dirty="0" smtClean="0"/>
              <a:t> </a:t>
            </a:r>
            <a:r>
              <a:rPr lang="en-US" i="1" dirty="0" err="1" smtClean="0"/>
              <a:t>aeruginosa</a:t>
            </a:r>
            <a:r>
              <a:rPr lang="en-US" i="1" dirty="0" smtClean="0"/>
              <a:t> (Reynolds, 2006) and</a:t>
            </a:r>
          </a:p>
          <a:p>
            <a:r>
              <a:rPr lang="en-US" i="1" dirty="0" err="1" smtClean="0"/>
              <a:t>Planktothrix</a:t>
            </a:r>
            <a:r>
              <a:rPr lang="en-US" i="1" dirty="0" smtClean="0"/>
              <a:t> </a:t>
            </a:r>
            <a:r>
              <a:rPr lang="en-US" i="1" dirty="0" err="1" smtClean="0"/>
              <a:t>agardhii</a:t>
            </a:r>
            <a:r>
              <a:rPr lang="en-US" i="1" dirty="0" smtClean="0"/>
              <a:t> (Foy et al., 1976), the diatom </a:t>
            </a:r>
            <a:r>
              <a:rPr lang="en-US" i="1" dirty="0" err="1" smtClean="0"/>
              <a:t>Asterionella</a:t>
            </a:r>
            <a:r>
              <a:rPr lang="en-US" i="1" baseline="0" dirty="0" smtClean="0"/>
              <a:t> </a:t>
            </a:r>
            <a:r>
              <a:rPr lang="en-US" i="1" dirty="0" err="1" smtClean="0"/>
              <a:t>formosa</a:t>
            </a:r>
            <a:r>
              <a:rPr lang="en-US" i="1" dirty="0" smtClean="0"/>
              <a:t> (</a:t>
            </a:r>
            <a:r>
              <a:rPr lang="en-US" i="1" dirty="0" err="1" smtClean="0"/>
              <a:t>Butterwick</a:t>
            </a:r>
            <a:r>
              <a:rPr lang="en-US" i="1" dirty="0" smtClean="0"/>
              <a:t> et al., 2005) and the </a:t>
            </a:r>
            <a:r>
              <a:rPr lang="en-US" i="1" dirty="0" err="1" smtClean="0"/>
              <a:t>cryptophyte</a:t>
            </a:r>
            <a:r>
              <a:rPr lang="en-US" i="1" dirty="0" smtClean="0"/>
              <a:t> </a:t>
            </a:r>
            <a:r>
              <a:rPr lang="en-US" i="1" dirty="0" err="1" smtClean="0"/>
              <a:t>Cryptomonas</a:t>
            </a:r>
            <a:endParaRPr lang="en-US" i="1" dirty="0" smtClean="0"/>
          </a:p>
          <a:p>
            <a:r>
              <a:rPr lang="en-US" i="1" dirty="0" err="1" smtClean="0"/>
              <a:t>marssonii</a:t>
            </a:r>
            <a:r>
              <a:rPr lang="en-US" i="1" dirty="0" smtClean="0"/>
              <a:t> (</a:t>
            </a:r>
            <a:r>
              <a:rPr lang="en-US" i="1" dirty="0" err="1" smtClean="0"/>
              <a:t>Butterwick</a:t>
            </a:r>
            <a:r>
              <a:rPr lang="en-US" i="1" dirty="0" smtClean="0"/>
              <a:t> et al., 2005). The data are from controlled</a:t>
            </a:r>
            <a:r>
              <a:rPr lang="en-US" i="1" baseline="0" dirty="0" smtClean="0"/>
              <a:t> </a:t>
            </a:r>
            <a:r>
              <a:rPr lang="en-US" dirty="0" smtClean="0"/>
              <a:t>laboratory experiments using light-saturated and nutrient-saturated</a:t>
            </a:r>
          </a:p>
          <a:p>
            <a:r>
              <a:rPr lang="en-US" dirty="0" smtClean="0"/>
              <a:t>conditions. Solid lines are least-squares fits of the data to the</a:t>
            </a:r>
            <a:r>
              <a:rPr lang="en-US" baseline="0" dirty="0" smtClean="0"/>
              <a:t> </a:t>
            </a:r>
            <a:r>
              <a:rPr lang="en-US" dirty="0" smtClean="0"/>
              <a:t>temperature response curve of Chen and </a:t>
            </a:r>
            <a:r>
              <a:rPr lang="en-US" dirty="0" err="1" smtClean="0"/>
              <a:t>Millero</a:t>
            </a:r>
            <a:r>
              <a:rPr lang="en-US" dirty="0" smtClean="0"/>
              <a:t> (1986).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310D-1BAF-4142-8370-278865C60A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formation of dense surface blooms (</a:t>
            </a:r>
            <a:r>
              <a:rPr lang="en-US" dirty="0" err="1" smtClean="0"/>
              <a:t>scums</a:t>
            </a:r>
            <a:r>
              <a:rPr lang="en-US" dirty="0" smtClean="0"/>
              <a:t>). When the</a:t>
            </a:r>
            <a:r>
              <a:rPr lang="en-US" baseline="0" dirty="0" smtClean="0"/>
              <a:t> </a:t>
            </a:r>
            <a:r>
              <a:rPr lang="en-US" dirty="0" smtClean="0"/>
              <a:t>water is turbulent, for instance, in cold waters with intense wind</a:t>
            </a:r>
          </a:p>
          <a:p>
            <a:r>
              <a:rPr lang="en-US" dirty="0" smtClean="0"/>
              <a:t>mixing, the </a:t>
            </a:r>
            <a:r>
              <a:rPr lang="en-US" dirty="0" err="1" smtClean="0"/>
              <a:t>cyanobacteria</a:t>
            </a:r>
            <a:r>
              <a:rPr lang="en-US" dirty="0" smtClean="0"/>
              <a:t> are evenly distributed over the water</a:t>
            </a:r>
            <a:r>
              <a:rPr lang="en-US" baseline="0" dirty="0" smtClean="0"/>
              <a:t> </a:t>
            </a:r>
            <a:r>
              <a:rPr lang="en-US" dirty="0" smtClean="0"/>
              <a:t>column (left). However, when temperatures increase and there is</a:t>
            </a:r>
          </a:p>
          <a:p>
            <a:r>
              <a:rPr lang="en-US" dirty="0" smtClean="0"/>
              <a:t>little wind mixing, the water column becomes stagnant and buoyant</a:t>
            </a:r>
            <a:r>
              <a:rPr lang="en-US" baseline="0" dirty="0" smtClean="0"/>
              <a:t> </a:t>
            </a:r>
            <a:r>
              <a:rPr lang="en-US" dirty="0" err="1" smtClean="0"/>
              <a:t>cyanobacteria</a:t>
            </a:r>
            <a:r>
              <a:rPr lang="en-US" dirty="0" smtClean="0"/>
              <a:t> will float upwards forming dense </a:t>
            </a:r>
            <a:r>
              <a:rPr lang="en-US" dirty="0" err="1" smtClean="0"/>
              <a:t>scums</a:t>
            </a:r>
            <a:r>
              <a:rPr lang="en-US" dirty="0" smtClean="0"/>
              <a:t> at the water</a:t>
            </a:r>
          </a:p>
          <a:p>
            <a:r>
              <a:rPr lang="en-US" dirty="0" smtClean="0"/>
              <a:t>surface (right)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310D-1BAF-4142-8370-278865C60A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310D-1BAF-4142-8370-278865C60A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310D-1BAF-4142-8370-278865C60A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DBCC-3234-43D4-B472-6CF42C8567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42E6DD-9B69-4801-84E0-D76DAF6CD3ED}" type="datetimeFigureOut">
              <a:rPr lang="en-US" smtClean="0"/>
              <a:pPr/>
              <a:t>7/12/2010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AB818B-AA99-4D30-993E-061F8C8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oncloserinspection.com/Photomicrography/Images/Cyanobacteria/Images/cyanobacteria_000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84582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Remote Sensing of Global Warming-Affected Inland Water Quality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8001000" cy="2286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 Li (PI)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Meghna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Babbar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Sebens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(Co-I)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Kaishan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Song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Postdoc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000" dirty="0" smtClean="0"/>
              <a:t>Lenore Tedesco (Collaborator)</a:t>
            </a:r>
          </a:p>
          <a:p>
            <a:pPr algn="ctr"/>
            <a:r>
              <a:rPr lang="en-US" sz="2000" dirty="0" smtClean="0"/>
              <a:t>Graduate Students: </a:t>
            </a:r>
            <a:r>
              <a:rPr lang="en-US" sz="2000" dirty="0" err="1" smtClean="0"/>
              <a:t>Slawamira</a:t>
            </a:r>
            <a:r>
              <a:rPr lang="en-US" sz="2000" dirty="0" smtClean="0"/>
              <a:t> </a:t>
            </a:r>
            <a:r>
              <a:rPr lang="en-US" sz="2000" dirty="0" err="1" smtClean="0"/>
              <a:t>Bruder</a:t>
            </a:r>
            <a:r>
              <a:rPr lang="en-US" sz="2000" dirty="0" smtClean="0"/>
              <a:t>, </a:t>
            </a:r>
            <a:r>
              <a:rPr lang="en-US" sz="2000" dirty="0" err="1" smtClean="0"/>
              <a:t>Shuai</a:t>
            </a:r>
            <a:r>
              <a:rPr lang="en-US" sz="2000" dirty="0" smtClean="0"/>
              <a:t> Li, </a:t>
            </a:r>
            <a:r>
              <a:rPr lang="en-US" sz="2000" dirty="0" err="1" smtClean="0"/>
              <a:t>Shuangshuang</a:t>
            </a:r>
            <a:r>
              <a:rPr lang="en-US" sz="2000" dirty="0" smtClean="0"/>
              <a:t> </a:t>
            </a:r>
            <a:r>
              <a:rPr lang="en-US" sz="2000" dirty="0" err="1" smtClean="0"/>
              <a:t>Xie</a:t>
            </a:r>
            <a:endParaRPr lang="en-US" sz="2000" dirty="0" smtClean="0"/>
          </a:p>
          <a:p>
            <a:pPr algn="ctr"/>
            <a:r>
              <a:rPr lang="en-US" sz="2000" dirty="0" err="1" smtClean="0"/>
              <a:t>Tingting</a:t>
            </a:r>
            <a:r>
              <a:rPr lang="en-US" sz="2000" dirty="0" smtClean="0"/>
              <a:t> Zhang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Department of Earth Sciences</a:t>
            </a: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Indiana University Purdue University Indianapolis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NASA Biodiversity and Ecological Forecasting Team Meeting</a:t>
            </a:r>
          </a:p>
          <a:p>
            <a:pPr algn="ct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17-19, 2010</a:t>
            </a:r>
          </a:p>
          <a:p>
            <a:endParaRPr lang="en-US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139825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5" name="Picture 3" descr="P1010012"/>
          <p:cNvPicPr>
            <a:picLocks noChangeAspect="1" noChangeArrowheads="1"/>
          </p:cNvPicPr>
          <p:nvPr/>
        </p:nvPicPr>
        <p:blipFill>
          <a:blip r:embed="rId2" cstate="print"/>
          <a:srcRect l="12364" r="583" b="12921"/>
          <a:stretch>
            <a:fillRect/>
          </a:stretch>
        </p:blipFill>
        <p:spPr bwMode="auto">
          <a:xfrm>
            <a:off x="-1" y="0"/>
            <a:ext cx="2667001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1010188"/>
          <p:cNvPicPr>
            <a:picLocks noChangeAspect="1" noChangeArrowheads="1"/>
          </p:cNvPicPr>
          <p:nvPr/>
        </p:nvPicPr>
        <p:blipFill>
          <a:blip r:embed="rId3" cstate="print"/>
          <a:srcRect l="4370" t="-3955" r="-1138" b="11374"/>
          <a:stretch>
            <a:fillRect/>
          </a:stretch>
        </p:blipFill>
        <p:spPr>
          <a:xfrm>
            <a:off x="2667000" y="-44067"/>
            <a:ext cx="1863689" cy="1035586"/>
          </a:xfrm>
          <a:prstGeom prst="rect">
            <a:avLst/>
          </a:prstGeom>
          <a:noFill/>
          <a:ln/>
        </p:spPr>
      </p:pic>
      <p:pic>
        <p:nvPicPr>
          <p:cNvPr id="7" name="Picture 5" descr="nies-0349"/>
          <p:cNvPicPr>
            <a:picLocks noChangeAspect="1" noChangeArrowheads="1"/>
          </p:cNvPicPr>
          <p:nvPr/>
        </p:nvPicPr>
        <p:blipFill>
          <a:blip r:embed="rId4" cstate="print"/>
          <a:srcRect t="-4500" b="16493"/>
          <a:stretch>
            <a:fillRect/>
          </a:stretch>
        </p:blipFill>
        <p:spPr bwMode="auto">
          <a:xfrm>
            <a:off x="7315200" y="-55084"/>
            <a:ext cx="1828800" cy="1050447"/>
          </a:xfrm>
          <a:prstGeom prst="rect">
            <a:avLst/>
          </a:prstGeom>
          <a:noFill/>
        </p:spPr>
      </p:pic>
      <p:pic>
        <p:nvPicPr>
          <p:cNvPr id="8" name="Picture 8" descr="P1010015"/>
          <p:cNvPicPr>
            <a:picLocks noChangeAspect="1" noChangeArrowheads="1"/>
          </p:cNvPicPr>
          <p:nvPr/>
        </p:nvPicPr>
        <p:blipFill>
          <a:blip r:embed="rId5" cstate="print"/>
          <a:srcRect l="31032" t="34732" r="-2069" b="11282"/>
          <a:stretch>
            <a:fillRect/>
          </a:stretch>
        </p:blipFill>
        <p:spPr bwMode="auto">
          <a:xfrm>
            <a:off x="4505898" y="0"/>
            <a:ext cx="2895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Questions to Be Addressed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9144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0668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II) For a given pigment, which mapping algorithm has good instrumental, temporal and spatial transferability.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2286000"/>
            <a:ext cx="7924800" cy="4114800"/>
            <a:chOff x="1143000" y="2590800"/>
            <a:chExt cx="7924800" cy="4114800"/>
          </a:xfrm>
        </p:grpSpPr>
        <p:grpSp>
          <p:nvGrpSpPr>
            <p:cNvPr id="8" name="Group 5"/>
            <p:cNvGrpSpPr/>
            <p:nvPr/>
          </p:nvGrpSpPr>
          <p:grpSpPr>
            <a:xfrm>
              <a:off x="1143000" y="2819400"/>
              <a:ext cx="3886199" cy="2971801"/>
              <a:chOff x="1600200" y="1295400"/>
              <a:chExt cx="6848272" cy="5105400"/>
            </a:xfrm>
          </p:grpSpPr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3505200" y="1295400"/>
                <a:ext cx="1600200" cy="16002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latin typeface="Arial" charset="0"/>
                  </a:rPr>
                  <a:t>Initialization</a:t>
                </a:r>
              </a:p>
            </p:txBody>
          </p:sp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3581400" y="3200401"/>
                <a:ext cx="1524000" cy="152399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latin typeface="Arial" charset="0"/>
                  </a:rPr>
                  <a:t>Evaluation</a:t>
                </a:r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2133600" y="4572000"/>
                <a:ext cx="1524000" cy="152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latin typeface="Arial" charset="0"/>
                  </a:rPr>
                  <a:t>Crossover</a:t>
                </a:r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5029200" y="4572000"/>
                <a:ext cx="1524000" cy="152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latin typeface="Arial" charset="0"/>
                  </a:rPr>
                  <a:t>Mutation</a:t>
                </a: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4343400" y="2895600"/>
                <a:ext cx="0" cy="30480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H="1">
                <a:off x="3429000" y="4495800"/>
                <a:ext cx="381000" cy="30480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4953000" y="4419600"/>
                <a:ext cx="304800" cy="38100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1600200" y="3810000"/>
                <a:ext cx="198120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1600200" y="3810000"/>
                <a:ext cx="0" cy="259080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1600200" y="6400800"/>
                <a:ext cx="266700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3657600" y="5334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4267200" y="5334000"/>
                <a:ext cx="0" cy="106680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6477001" y="3429000"/>
                <a:ext cx="1971471" cy="91440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latin typeface="Arial" charset="0"/>
                  </a:rPr>
                  <a:t>Fitness </a:t>
                </a:r>
                <a:endParaRPr lang="en-US" sz="1200" b="1" dirty="0" smtClean="0">
                  <a:latin typeface="Arial" charset="0"/>
                </a:endParaRPr>
              </a:p>
              <a:p>
                <a:pPr algn="ctr"/>
                <a:r>
                  <a:rPr lang="en-US" sz="1200" b="1" dirty="0" smtClean="0">
                    <a:latin typeface="Arial" charset="0"/>
                  </a:rPr>
                  <a:t>function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>
                <a:off x="5105400" y="38862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" name="Picture 4" descr="hl_pls_matri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4556" y="2590800"/>
              <a:ext cx="3973244" cy="331970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371600" y="6029980"/>
              <a:ext cx="2819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CC"/>
                  </a:solidFill>
                  <a:latin typeface="Arial" charset="0"/>
                </a:rPr>
                <a:t>Computer model </a:t>
              </a:r>
              <a:r>
                <a:rPr lang="en-US" sz="1400" b="1" dirty="0" smtClean="0">
                  <a:solidFill>
                    <a:srgbClr val="0000CC"/>
                  </a:solidFill>
                  <a:latin typeface="Arial" charset="0"/>
                </a:rPr>
                <a:t>to simulate </a:t>
              </a:r>
              <a:r>
                <a:rPr lang="en-US" sz="1400" b="1" dirty="0">
                  <a:solidFill>
                    <a:srgbClr val="0000CC"/>
                  </a:solidFill>
                  <a:latin typeface="Arial" charset="0"/>
                </a:rPr>
                <a:t>biological </a:t>
              </a:r>
              <a:r>
                <a:rPr lang="en-US" sz="1400" b="1" dirty="0" smtClean="0">
                  <a:solidFill>
                    <a:srgbClr val="0000CC"/>
                  </a:solidFill>
                  <a:latin typeface="Arial" charset="0"/>
                </a:rPr>
                <a:t>evolution</a:t>
              </a:r>
              <a:endParaRPr lang="en-US" sz="1400" b="1" dirty="0">
                <a:solidFill>
                  <a:srgbClr val="0000CC"/>
                </a:solidFill>
                <a:latin typeface="Arial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5029200" y="6096000"/>
              <a:ext cx="3810000" cy="609600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9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Goal is to minimize F while maximizing the correlation between X and Y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9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99910"/>
            <a:ext cx="3787760" cy="49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Questions to be Addressed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9144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9906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III) </a:t>
            </a:r>
            <a:r>
              <a:rPr lang="en-US" sz="2400" dirty="0" smtClean="0"/>
              <a:t>What spectral parameters highly correlate to a nutrient constituent in drinking water and whether a correlation is causal; if not, what other water quality parameters are responsible for this correlation.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3400" y="2438400"/>
            <a:ext cx="7696200" cy="4419600"/>
            <a:chOff x="0" y="1279525"/>
            <a:chExt cx="8991600" cy="557847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00671" y="3276600"/>
              <a:ext cx="4090929" cy="34258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9682" y="1279525"/>
              <a:ext cx="3886200" cy="3368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0" y="1295400"/>
              <a:ext cx="584775" cy="5562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600" dirty="0" smtClean="0"/>
                <a:t>Analysis Result for TP Concentration</a:t>
              </a:r>
              <a:endParaRPr lang="en-US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Questions to be Addressed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9144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80876" y="990600"/>
            <a:ext cx="8734524" cy="5867400"/>
            <a:chOff x="5715" y="990600"/>
            <a:chExt cx="8734524" cy="5867400"/>
          </a:xfrm>
        </p:grpSpPr>
        <p:graphicFrame>
          <p:nvGraphicFramePr>
            <p:cNvPr id="9" name="Chart 8"/>
            <p:cNvGraphicFramePr/>
            <p:nvPr/>
          </p:nvGraphicFramePr>
          <p:xfrm>
            <a:off x="990600" y="990600"/>
            <a:ext cx="3810000" cy="289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Chart 10"/>
            <p:cNvGraphicFramePr/>
            <p:nvPr/>
          </p:nvGraphicFramePr>
          <p:xfrm>
            <a:off x="4953000" y="990600"/>
            <a:ext cx="3762375" cy="289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Chart 11"/>
            <p:cNvGraphicFramePr/>
            <p:nvPr/>
          </p:nvGraphicFramePr>
          <p:xfrm>
            <a:off x="997526" y="4038600"/>
            <a:ext cx="3803073" cy="27303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Chart 12"/>
            <p:cNvGraphicFramePr/>
            <p:nvPr/>
          </p:nvGraphicFramePr>
          <p:xfrm>
            <a:off x="4953000" y="4038600"/>
            <a:ext cx="3787239" cy="2742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715" y="1295400"/>
              <a:ext cx="984885" cy="5562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600" dirty="0" smtClean="0"/>
                <a:t>Correlation analysis TP with other water parameters</a:t>
              </a:r>
              <a:endParaRPr lang="en-US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桌面上的文档\OriginalPl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77599"/>
            <a:ext cx="7467600" cy="4680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Questions to be Addressed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9144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1066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IV) Given the fact that temperature and nutrients are important factors for the occurrence of CYBB, whether high correlations can be observed among the spatial patterns of </a:t>
            </a:r>
            <a:r>
              <a:rPr lang="en-US" dirty="0" err="1" smtClean="0"/>
              <a:t>Chl</a:t>
            </a:r>
            <a:r>
              <a:rPr lang="en-US" dirty="0" smtClean="0"/>
              <a:t>-a, PC, nutrient constituents and temperature in these reservoirs</a:t>
            </a:r>
            <a:endParaRPr lang="en-US" dirty="0"/>
          </a:p>
        </p:txBody>
      </p:sp>
      <p:pic>
        <p:nvPicPr>
          <p:cNvPr id="5" name="Picture 4" descr="Geist-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9618" y="685800"/>
            <a:ext cx="4789019" cy="6172200"/>
          </a:xfrm>
          <a:prstGeom prst="rect">
            <a:avLst/>
          </a:prstGeom>
        </p:spPr>
      </p:pic>
      <p:pic>
        <p:nvPicPr>
          <p:cNvPr id="6" name="Picture 5" descr="Eagle Creek-a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4060" y="736800"/>
            <a:ext cx="4599940" cy="612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Questions to be Addressed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9144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990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smtClean="0"/>
              <a:t>) Whether </a:t>
            </a:r>
            <a:r>
              <a:rPr lang="en-US" sz="2400" dirty="0" smtClean="0"/>
              <a:t>remote sensing mapping improves the parameterization of water quality models and thus their prediction accuracy.  </a:t>
            </a:r>
            <a:endParaRPr lang="en-US" sz="24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522440" cy="464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Down Arrow 17"/>
          <p:cNvSpPr/>
          <p:nvPr/>
        </p:nvSpPr>
        <p:spPr>
          <a:xfrm>
            <a:off x="2514600" y="4267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3429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4419600" cy="57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419600" y="914400"/>
            <a:ext cx="4572000" cy="5943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-1800000">
            <a:off x="2912916" y="4903323"/>
            <a:ext cx="1447800" cy="45720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Spatial Representation of Land and Water Processes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990600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and 2D hydrologic Processes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1066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Hydrodynamic and Water Quality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066800" y="-1524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61963" indent="-461963" algn="ctr">
              <a:spcBef>
                <a:spcPct val="0"/>
              </a:spcBef>
              <a:defRPr/>
            </a:pPr>
            <a:r>
              <a:rPr lang="en-US" sz="2800" dirty="0" smtClean="0"/>
              <a:t>Data Assimilation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7519-6D5E-497E-A512-27F80269DBC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228600" y="761734"/>
            <a:ext cx="8562492" cy="5752686"/>
            <a:chOff x="228600" y="685534"/>
            <a:chExt cx="8562492" cy="5752686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761241" y="685534"/>
              <a:ext cx="8029851" cy="5752686"/>
              <a:chOff x="749" y="1275"/>
              <a:chExt cx="10576" cy="8516"/>
            </a:xfrm>
          </p:grpSpPr>
          <p:sp>
            <p:nvSpPr>
              <p:cNvPr id="54274" name="Text Box 2"/>
              <p:cNvSpPr txBox="1">
                <a:spLocks noChangeArrowheads="1"/>
              </p:cNvSpPr>
              <p:nvPr/>
            </p:nvSpPr>
            <p:spPr bwMode="auto">
              <a:xfrm>
                <a:off x="915" y="5669"/>
                <a:ext cx="1093" cy="1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Model noise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749" y="1275"/>
                <a:ext cx="10576" cy="8516"/>
                <a:chOff x="749" y="1275"/>
                <a:chExt cx="10576" cy="8516"/>
              </a:xfrm>
            </p:grpSpPr>
            <p:sp>
              <p:nvSpPr>
                <p:cNvPr id="5427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498" y="5781"/>
                  <a:ext cx="1790" cy="7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Measurement noise and Process noise</a:t>
                  </a: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749" y="1275"/>
                  <a:ext cx="10576" cy="8516"/>
                  <a:chOff x="749" y="1275"/>
                  <a:chExt cx="10576" cy="8516"/>
                </a:xfrm>
              </p:grpSpPr>
              <p:cxnSp>
                <p:nvCxnSpPr>
                  <p:cNvPr id="54278" name="AutoShape 6"/>
                  <p:cNvCxnSpPr>
                    <a:cxnSpLocks noChangeShapeType="1"/>
                    <a:stCxn id="54295" idx="2"/>
                    <a:endCxn id="54279" idx="0"/>
                  </p:cNvCxnSpPr>
                  <p:nvPr/>
                </p:nvCxnSpPr>
                <p:spPr bwMode="auto">
                  <a:xfrm rot="5400000">
                    <a:off x="4948" y="7645"/>
                    <a:ext cx="340" cy="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54279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962" y="7818"/>
                    <a:ext cx="2308" cy="1973"/>
                  </a:xfrm>
                  <a:prstGeom prst="diamond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Within error bound?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54280" name="AutoShape 8"/>
                  <p:cNvCxnSpPr>
                    <a:cxnSpLocks noChangeShapeType="1"/>
                    <a:stCxn id="54279" idx="3"/>
                  </p:cNvCxnSpPr>
                  <p:nvPr/>
                </p:nvCxnSpPr>
                <p:spPr bwMode="auto">
                  <a:xfrm flipV="1">
                    <a:off x="6270" y="8595"/>
                    <a:ext cx="1185" cy="2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5428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455" y="7830"/>
                    <a:ext cx="2130" cy="144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zh-CN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Output Model Results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8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2" y="8205"/>
                    <a:ext cx="833" cy="3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Yes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54283" name="AutoShape 11"/>
                  <p:cNvCxnSpPr>
                    <a:cxnSpLocks noChangeShapeType="1"/>
                    <a:stCxn id="54279" idx="1"/>
                  </p:cNvCxnSpPr>
                  <p:nvPr/>
                </p:nvCxnSpPr>
                <p:spPr bwMode="auto">
                  <a:xfrm rot="10800000">
                    <a:off x="750" y="8608"/>
                    <a:ext cx="3212" cy="19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284" name="AutoShape 1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-1895" y="5951"/>
                    <a:ext cx="5289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285" name="AutoShape 13"/>
                  <p:cNvCxnSpPr>
                    <a:cxnSpLocks noChangeShapeType="1"/>
                    <a:endCxn id="44" idx="1"/>
                  </p:cNvCxnSpPr>
                  <p:nvPr/>
                </p:nvCxnSpPr>
                <p:spPr bwMode="auto">
                  <a:xfrm flipV="1">
                    <a:off x="750" y="2911"/>
                    <a:ext cx="1807" cy="3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5428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8205"/>
                    <a:ext cx="1020" cy="4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No</a:t>
                    </a: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89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7" y="3306"/>
                    <a:ext cx="2618" cy="1692"/>
                  </a:xfrm>
                  <a:prstGeom prst="rect">
                    <a:avLst/>
                  </a:prstGeom>
                  <a:solidFill>
                    <a:srgbClr val="B6DDE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Concentrations Derived from Remote Sensing Reflectance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9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77" y="1275"/>
                    <a:ext cx="2086" cy="1080"/>
                  </a:xfrm>
                  <a:prstGeom prst="rect">
                    <a:avLst/>
                  </a:prstGeom>
                  <a:solidFill>
                    <a:srgbClr val="B6DDE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Satellite Image from NASA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9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51" y="4885"/>
                    <a:ext cx="2514" cy="1805"/>
                  </a:xfrm>
                  <a:prstGeom prst="rect">
                    <a:avLst/>
                  </a:prstGeom>
                  <a:solidFill>
                    <a:srgbClr val="CCC0D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Concentrations Derived from Model Results </a:t>
                    </a:r>
                    <a:endParaRPr kumimoji="0" lang="en-US" altLang="zh-CN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宋体" pitchFamily="2" charset="-122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Ũ (t, x, y, z)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9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6" y="1388"/>
                    <a:ext cx="2108" cy="1241"/>
                  </a:xfrm>
                  <a:prstGeom prst="rect">
                    <a:avLst/>
                  </a:prstGeom>
                  <a:solidFill>
                    <a:srgbClr val="B6DDE8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Remote Sensing Reflectance Data</a:t>
                    </a:r>
                    <a:endParaRPr kumimoji="0" lang="en-US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9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79" y="3531"/>
                    <a:ext cx="2546" cy="1355"/>
                  </a:xfrm>
                  <a:prstGeom prst="rect">
                    <a:avLst/>
                  </a:prstGeom>
                  <a:solidFill>
                    <a:srgbClr val="F9F4B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ECR in-situ Field Measurement by CEES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9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7" y="5614"/>
                    <a:ext cx="2442" cy="1302"/>
                  </a:xfrm>
                  <a:prstGeom prst="rect">
                    <a:avLst/>
                  </a:prstGeom>
                  <a:solidFill>
                    <a:srgbClr val="C2D69B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Observed Concentrations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U (t, x, y, z)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29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3" y="6916"/>
                    <a:ext cx="1516" cy="562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Error</a:t>
                    </a:r>
                    <a:endPara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54296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78" y="6135"/>
                    <a:ext cx="55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54297" name="AutoShape 2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779" y="6126"/>
                    <a:ext cx="608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54301" name="AutoShape 29"/>
                  <p:cNvCxnSpPr>
                    <a:cxnSpLocks noChangeShapeType="1"/>
                    <a:stCxn id="54290" idx="1"/>
                    <a:endCxn id="54292" idx="3"/>
                  </p:cNvCxnSpPr>
                  <p:nvPr/>
                </p:nvCxnSpPr>
                <p:spPr bwMode="auto">
                  <a:xfrm rot="10800000" flipV="1">
                    <a:off x="7274" y="1815"/>
                    <a:ext cx="903" cy="19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54302" name="AutoShape 30"/>
                  <p:cNvCxnSpPr>
                    <a:cxnSpLocks noChangeShapeType="1"/>
                    <a:endCxn id="54289" idx="0"/>
                  </p:cNvCxnSpPr>
                  <p:nvPr/>
                </p:nvCxnSpPr>
                <p:spPr bwMode="auto">
                  <a:xfrm rot="16200000" flipH="1">
                    <a:off x="5929" y="2869"/>
                    <a:ext cx="677" cy="19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54303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725" y="5379"/>
                    <a:ext cx="0" cy="2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54305" name="AutoShape 3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053" y="4265"/>
                    <a:ext cx="1015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54306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00" y="6694"/>
                    <a:ext cx="0" cy="55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307" name="AutoShape 35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7274" y="6916"/>
                    <a:ext cx="401" cy="33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308" name="AutoShape 36"/>
                  <p:cNvCxnSpPr>
                    <a:cxnSpLocks noChangeShapeType="1"/>
                    <a:endCxn id="54295" idx="1"/>
                  </p:cNvCxnSpPr>
                  <p:nvPr/>
                </p:nvCxnSpPr>
                <p:spPr bwMode="auto">
                  <a:xfrm flipV="1">
                    <a:off x="3600" y="7197"/>
                    <a:ext cx="763" cy="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54309" name="AutoShape 3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868" y="7254"/>
                    <a:ext cx="138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228600" y="2590800"/>
              <a:ext cx="1143000" cy="1066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ea typeface="宋体" pitchFamily="2" charset="-122"/>
                </a:rPr>
                <a:t>Update Model States and Parameters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133600" y="1295400"/>
            <a:ext cx="1613411" cy="1143000"/>
          </a:xfrm>
          <a:prstGeom prst="rect">
            <a:avLst/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Integrated Mechanistic Modeling Framework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5" name="AutoShape 32"/>
          <p:cNvCxnSpPr>
            <a:cxnSpLocks noChangeShapeType="1"/>
          </p:cNvCxnSpPr>
          <p:nvPr/>
        </p:nvCxnSpPr>
        <p:spPr bwMode="auto">
          <a:xfrm>
            <a:off x="2895600" y="1447800"/>
            <a:ext cx="0" cy="2418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6" name="Left Bracket 55"/>
          <p:cNvSpPr/>
          <p:nvPr/>
        </p:nvSpPr>
        <p:spPr>
          <a:xfrm rot="-5400000">
            <a:off x="6210300" y="2019300"/>
            <a:ext cx="228600" cy="27432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6. Acknowledgement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6800" y="10668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project is supported by the National Aeronautics Space Administration (NASA) </a:t>
            </a:r>
            <a:r>
              <a:rPr lang="en-US" sz="2800" dirty="0" err="1" smtClean="0"/>
              <a:t>HyspIRI</a:t>
            </a:r>
            <a:r>
              <a:rPr lang="en-US" sz="2800" dirty="0" smtClean="0"/>
              <a:t> preparatory activities using existing imagery (HPAUEI) program and </a:t>
            </a:r>
            <a:r>
              <a:rPr lang="en-US" sz="2800" smtClean="0"/>
              <a:t>partially by the </a:t>
            </a:r>
            <a:r>
              <a:rPr lang="en-US" sz="2800" dirty="0" smtClean="0"/>
              <a:t>NASA Energy and Water Cycle program.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063625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67600" cy="914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54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371600"/>
            <a:ext cx="69342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cs typeface="Arial" pitchFamily="34" charset="0"/>
              </a:rPr>
              <a:t>Cyanobacteria</a:t>
            </a:r>
            <a:r>
              <a:rPr lang="en-US" sz="2800" b="1" dirty="0" smtClean="0">
                <a:cs typeface="Arial" pitchFamily="34" charset="0"/>
              </a:rPr>
              <a:t> and Drinking Water Quality</a:t>
            </a: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cs typeface="Arial" pitchFamily="34" charset="0"/>
              </a:rPr>
              <a:t>Cyanobacteria</a:t>
            </a:r>
            <a:r>
              <a:rPr lang="en-US" sz="2800" b="1" dirty="0" smtClean="0">
                <a:cs typeface="Arial" pitchFamily="34" charset="0"/>
              </a:rPr>
              <a:t> and Global Warming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Pigments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Cyanobacteria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4. Study Sites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5. Questions to Be Addressed</a:t>
            </a: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6. Acknowledgement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063625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81000"/>
            <a:ext cx="7763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Cyanobacteria</a:t>
            </a:r>
            <a:r>
              <a:rPr lang="en-US" sz="2800" b="1" dirty="0" smtClean="0">
                <a:latin typeface="+mj-lt"/>
                <a:cs typeface="Arial" pitchFamily="34" charset="0"/>
              </a:rPr>
              <a:t> and Drinking Water Quality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371600"/>
            <a:ext cx="7086600" cy="4635146"/>
          </a:xfrm>
          <a:prstGeom prst="rect">
            <a:avLst/>
          </a:prstGeom>
          <a:solidFill>
            <a:schemeClr val="bg1">
              <a:alpha val="59999"/>
            </a:schemeClr>
          </a:solidFill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Health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Toxins</a:t>
            </a:r>
          </a:p>
          <a:p>
            <a:pPr marL="88696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Microcystin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696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Cylindrospermopsin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696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Anatoxin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 taste and odor of drinking water</a:t>
            </a:r>
          </a:p>
          <a:p>
            <a:pPr marL="88696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MIB</a:t>
            </a:r>
          </a:p>
          <a:p>
            <a:pPr marL="88696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Geosmin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Ecological Effects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 kills 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effects</a:t>
            </a:r>
          </a:p>
          <a:p>
            <a:pPr marL="640080" marR="0" lvl="1" indent="-237744" algn="l" defTabSz="914400" rtl="0" eaLnBrk="1" fontAlgn="auto" latinLnBrk="0" hangingPunct="1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(Chorus and Bartram, 1999; Falconer, 2005)</a:t>
            </a:r>
          </a:p>
        </p:txBody>
      </p:sp>
      <p:pic>
        <p:nvPicPr>
          <p:cNvPr id="7" name="Picture 5" descr="Oscilla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37620"/>
            <a:ext cx="1691640" cy="153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ylindrospermopsis2_bg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99621"/>
            <a:ext cx="1698625" cy="14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yanobacteria_000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575" y="5181600"/>
            <a:ext cx="1698625" cy="14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063625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81000"/>
            <a:ext cx="664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Cyanobacteria</a:t>
            </a:r>
            <a:r>
              <a:rPr lang="en-US" sz="2800" b="1" dirty="0" smtClean="0">
                <a:latin typeface="+mj-lt"/>
                <a:cs typeface="Arial" pitchFamily="34" charset="0"/>
              </a:rPr>
              <a:t> and Global Warming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371600"/>
            <a:ext cx="7086600" cy="4635146"/>
          </a:xfrm>
          <a:prstGeom prst="rect">
            <a:avLst/>
          </a:prstGeom>
          <a:solidFill>
            <a:schemeClr val="bg1">
              <a:alpha val="59999"/>
            </a:schemeClr>
          </a:solidFill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68499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6324600"/>
            <a:ext cx="725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Paerl</a:t>
            </a:r>
            <a:r>
              <a:rPr lang="en-US" dirty="0" smtClean="0"/>
              <a:t> and </a:t>
            </a:r>
            <a:r>
              <a:rPr lang="en-US" dirty="0" err="1" smtClean="0"/>
              <a:t>Huisman</a:t>
            </a:r>
            <a:r>
              <a:rPr lang="en-US" dirty="0" smtClean="0"/>
              <a:t> (2009), Environmental Microbiology Reports 1(1), 27-37.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9144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81000"/>
            <a:ext cx="664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Cyanobacteria</a:t>
            </a:r>
            <a:r>
              <a:rPr lang="en-US" sz="2800" b="1" dirty="0" smtClean="0">
                <a:latin typeface="+mj-lt"/>
                <a:cs typeface="Arial" pitchFamily="34" charset="0"/>
              </a:rPr>
              <a:t> and Global Warming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1371600"/>
            <a:ext cx="7086600" cy="4635146"/>
          </a:xfrm>
          <a:prstGeom prst="rect">
            <a:avLst/>
          </a:prstGeom>
          <a:solidFill>
            <a:schemeClr val="bg1">
              <a:alpha val="59999"/>
            </a:schemeClr>
          </a:solidFill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59267"/>
            <a:ext cx="6248400" cy="554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6324600"/>
            <a:ext cx="725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Paerl</a:t>
            </a:r>
            <a:r>
              <a:rPr lang="en-US" dirty="0" smtClean="0">
                <a:solidFill>
                  <a:srgbClr val="000099"/>
                </a:solidFill>
              </a:rPr>
              <a:t> and </a:t>
            </a:r>
            <a:r>
              <a:rPr lang="en-US" dirty="0" err="1" smtClean="0">
                <a:solidFill>
                  <a:srgbClr val="000099"/>
                </a:solidFill>
              </a:rPr>
              <a:t>Huisman</a:t>
            </a:r>
            <a:r>
              <a:rPr lang="en-US" dirty="0" smtClean="0">
                <a:solidFill>
                  <a:srgbClr val="000099"/>
                </a:solidFill>
              </a:rPr>
              <a:t> (2009), Environmental Microbiology Reports 1(1), 27-37.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8382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4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Cyanobacteria</a:t>
            </a:r>
            <a:r>
              <a:rPr lang="en-US" sz="2800" b="1" dirty="0" smtClean="0">
                <a:latin typeface="+mj-lt"/>
                <a:cs typeface="Arial" pitchFamily="34" charset="0"/>
              </a:rPr>
              <a:t> and Global Warming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4495800" cy="54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14400" y="1524000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Neuse River Estuary,North Carolina, USA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15200" y="14478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Lake </a:t>
            </a:r>
            <a:r>
              <a:rPr lang="en-US" sz="2000" dirty="0" err="1" smtClean="0"/>
              <a:t>Volkerak</a:t>
            </a:r>
            <a:r>
              <a:rPr lang="en-US" sz="2000" dirty="0" smtClean="0"/>
              <a:t>, the Netherlands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066800" y="350520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Lake </a:t>
            </a:r>
            <a:r>
              <a:rPr lang="en-US" sz="2000" dirty="0" err="1" smtClean="0"/>
              <a:t>Taihu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China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5052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St. Johns River, Florida, USA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066800" y="5257800"/>
            <a:ext cx="167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Lake </a:t>
            </a:r>
            <a:r>
              <a:rPr lang="en-US" sz="2000" dirty="0" err="1" smtClean="0"/>
              <a:t>Ponchartrain</a:t>
            </a:r>
            <a:r>
              <a:rPr lang="en-US" sz="2000" dirty="0" smtClean="0"/>
              <a:t>, Louisiana,</a:t>
            </a:r>
          </a:p>
          <a:p>
            <a:r>
              <a:rPr lang="en-US" sz="2000" dirty="0" smtClean="0"/>
              <a:t>USA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7391400" y="5334000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Baltic Sea-Gulf of Finland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6488668"/>
            <a:ext cx="725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Paerl</a:t>
            </a:r>
            <a:r>
              <a:rPr lang="en-US" dirty="0" smtClean="0">
                <a:solidFill>
                  <a:srgbClr val="000099"/>
                </a:solidFill>
              </a:rPr>
              <a:t> and </a:t>
            </a:r>
            <a:r>
              <a:rPr lang="en-US" dirty="0" err="1" smtClean="0">
                <a:solidFill>
                  <a:srgbClr val="000099"/>
                </a:solidFill>
              </a:rPr>
              <a:t>Huisman</a:t>
            </a:r>
            <a:r>
              <a:rPr lang="en-US" dirty="0" smtClean="0">
                <a:solidFill>
                  <a:srgbClr val="000099"/>
                </a:solidFill>
              </a:rPr>
              <a:t> (2009), Environmental Microbiology Reports 1(1), 27-37.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024562" cy="93831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 Pigments of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Cyanobacteria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4953000" cy="5105400"/>
          </a:xfrm>
          <a:solidFill>
            <a:schemeClr val="bg1">
              <a:alpha val="59999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Cyanobacteria</a:t>
            </a:r>
            <a:r>
              <a:rPr lang="en-US" sz="2800" dirty="0" smtClean="0"/>
              <a:t> contain pigments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Chlorophyll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Phycocyanin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Carotenoids</a:t>
            </a:r>
            <a:r>
              <a:rPr lang="en-US" sz="2400" dirty="0" smtClean="0"/>
              <a:t>/ Xanthophylls</a:t>
            </a:r>
          </a:p>
          <a:p>
            <a:pPr lvl="1"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Varies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Light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conditions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Optical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Absorption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Reflectance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Cell Scattering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063625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6566" t="7527" r="6061" b="11035"/>
          <a:stretch>
            <a:fillRect/>
          </a:stretch>
        </p:blipFill>
        <p:spPr bwMode="auto">
          <a:xfrm>
            <a:off x="1295400" y="1676399"/>
            <a:ext cx="7315200" cy="5028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 Study Sites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063625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222872"/>
            <a:ext cx="9144000" cy="5635128"/>
          </a:xfrm>
          <a:prstGeom prst="rect">
            <a:avLst/>
          </a:prstGeom>
          <a:solidFill>
            <a:schemeClr val="bg1">
              <a:alpha val="59999"/>
            </a:schemeClr>
          </a:solidFill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59"/>
          <p:cNvGraphicFramePr>
            <a:graphicFrameLocks noChangeAspect="1"/>
          </p:cNvGraphicFramePr>
          <p:nvPr/>
        </p:nvGraphicFramePr>
        <p:xfrm>
          <a:off x="4219575" y="1390650"/>
          <a:ext cx="4743450" cy="5029200"/>
        </p:xfrm>
        <a:graphic>
          <a:graphicData uri="http://schemas.openxmlformats.org/presentationml/2006/ole">
            <p:oleObj spid="_x0000_s1027" r:id="rId3" imgW="4756935" imgH="5054885" progId="">
              <p:embed/>
            </p:oleObj>
          </a:graphicData>
        </a:graphic>
      </p:graphicFrame>
      <p:pic>
        <p:nvPicPr>
          <p:cNvPr id="9" name="Picture 1" descr="usamap.gif"/>
          <p:cNvPicPr>
            <a:picLocks noChangeAspect="1" noChangeArrowheads="1"/>
          </p:cNvPicPr>
          <p:nvPr/>
        </p:nvPicPr>
        <p:blipFill>
          <a:blip r:embed="rId4" cstate="print"/>
          <a:srcRect l="20171" t="27435" b="10016"/>
          <a:stretch>
            <a:fillRect/>
          </a:stretch>
        </p:blipFill>
        <p:spPr bwMode="auto">
          <a:xfrm>
            <a:off x="257175" y="2771775"/>
            <a:ext cx="35655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2"/>
          <p:cNvSpPr>
            <a:spLocks noChangeShapeType="1"/>
          </p:cNvSpPr>
          <p:nvPr/>
        </p:nvSpPr>
        <p:spPr bwMode="auto">
          <a:xfrm flipV="1">
            <a:off x="2771775" y="1409700"/>
            <a:ext cx="1447800" cy="239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>
            <a:off x="2771775" y="3781425"/>
            <a:ext cx="1447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95400" y="1371600"/>
            <a:ext cx="6490213" cy="4916851"/>
            <a:chOff x="1295400" y="1371600"/>
            <a:chExt cx="6490213" cy="491685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698717" y="863883"/>
              <a:ext cx="2579179" cy="359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400" y="2133600"/>
              <a:ext cx="2758745" cy="415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Questions to be Addressed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914400"/>
            <a:ext cx="7845425" cy="1555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sz="32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11430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I) For a given reservoir, what spectral parameters are more sensitive to </a:t>
            </a:r>
            <a:r>
              <a:rPr lang="en-US" sz="2400" dirty="0" err="1" smtClean="0"/>
              <a:t>Chl</a:t>
            </a:r>
            <a:r>
              <a:rPr lang="en-US" sz="2400" dirty="0" smtClean="0"/>
              <a:t>-a and PC concentration and what interfering parameters affect the performance of these spectral parameters.</a:t>
            </a:r>
            <a:endParaRPr lang="en-US" sz="2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460" t="1917" b="1337"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3084</TotalTime>
  <Words>799</Words>
  <Application>Microsoft Office PowerPoint</Application>
  <PresentationFormat>On-screen Show (4:3)</PresentationFormat>
  <Paragraphs>137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Remote Sensing of Global Warming-Affected Inland Water Quality</vt:lpstr>
      <vt:lpstr>Outline</vt:lpstr>
      <vt:lpstr>Slide 3</vt:lpstr>
      <vt:lpstr>Slide 4</vt:lpstr>
      <vt:lpstr>Slide 5</vt:lpstr>
      <vt:lpstr>Slide 6</vt:lpstr>
      <vt:lpstr>3. Pigments of Cyanobacteria</vt:lpstr>
      <vt:lpstr>3. Study Sites</vt:lpstr>
      <vt:lpstr>4. Questions to be Addressed</vt:lpstr>
      <vt:lpstr>4. Questions to Be Addressed</vt:lpstr>
      <vt:lpstr>4. Questions to be Addressed</vt:lpstr>
      <vt:lpstr>4. Questions to be Addressed</vt:lpstr>
      <vt:lpstr>4. Questions to be Addressed</vt:lpstr>
      <vt:lpstr>4. Questions to be Addressed</vt:lpstr>
      <vt:lpstr>Spatial Representation of Land and Water Processes</vt:lpstr>
      <vt:lpstr>Slide 16</vt:lpstr>
      <vt:lpstr>6. Acknowledgement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of Global Warming-Affected Inland Water Quality: Case Study for the drinking water supplies of Indianapolis</dc:title>
  <dc:creator>Kaishan Song</dc:creator>
  <cp:lastModifiedBy> </cp:lastModifiedBy>
  <cp:revision>164</cp:revision>
  <dcterms:created xsi:type="dcterms:W3CDTF">2010-05-13T18:54:43Z</dcterms:created>
  <dcterms:modified xsi:type="dcterms:W3CDTF">2010-07-12T17:29:14Z</dcterms:modified>
</cp:coreProperties>
</file>