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73" r:id="rId3"/>
    <p:sldId id="267" r:id="rId4"/>
    <p:sldId id="272" r:id="rId5"/>
    <p:sldId id="268" r:id="rId6"/>
    <p:sldId id="269" r:id="rId7"/>
    <p:sldId id="265" r:id="rId8"/>
    <p:sldId id="266" r:id="rId9"/>
    <p:sldId id="259" r:id="rId10"/>
    <p:sldId id="260" r:id="rId11"/>
    <p:sldId id="264" r:id="rId12"/>
    <p:sldId id="263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333333"/>
    <a:srgbClr val="4D4D4D"/>
    <a:srgbClr val="CC00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rojects\NASA\StaticMaps\Plant%202&amp;W%20resul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rojects\NASA\StaticMaps\Plant%202&amp;W%20resul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rojects\NASA\StaticMaps\Plant%202&amp;W%20result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Sheet1!$Q$28</c:f>
              <c:strCache>
                <c:ptCount val="1"/>
                <c:pt idx="0">
                  <c:v>Modeled</c:v>
                </c:pt>
              </c:strCache>
            </c:strRef>
          </c:tx>
          <c:cat>
            <c:strRef>
              <c:f>Sheet1!$P$29:$P$31</c:f>
              <c:strCache>
                <c:ptCount val="3"/>
                <c:pt idx="0">
                  <c:v>Present</c:v>
                </c:pt>
                <c:pt idx="1">
                  <c:v>2050</c:v>
                </c:pt>
                <c:pt idx="2">
                  <c:v>2080</c:v>
                </c:pt>
              </c:strCache>
            </c:strRef>
          </c:cat>
          <c:val>
            <c:numRef>
              <c:f>Sheet1!$Q$29:$Q$31</c:f>
              <c:numCache>
                <c:formatCode>General</c:formatCode>
                <c:ptCount val="3"/>
                <c:pt idx="0">
                  <c:v>0.71900000000000053</c:v>
                </c:pt>
                <c:pt idx="1">
                  <c:v>0.87500000000000056</c:v>
                </c:pt>
                <c:pt idx="2">
                  <c:v>0.85700000000000054</c:v>
                </c:pt>
              </c:numCache>
            </c:numRef>
          </c:val>
        </c:ser>
        <c:ser>
          <c:idx val="1"/>
          <c:order val="1"/>
          <c:tx>
            <c:strRef>
              <c:f>Sheet1!$R$28</c:f>
              <c:strCache>
                <c:ptCount val="1"/>
                <c:pt idx="0">
                  <c:v>Mixed</c:v>
                </c:pt>
              </c:strCache>
            </c:strRef>
          </c:tx>
          <c:cat>
            <c:strRef>
              <c:f>Sheet1!$P$29:$P$31</c:f>
              <c:strCache>
                <c:ptCount val="3"/>
                <c:pt idx="0">
                  <c:v>Present</c:v>
                </c:pt>
                <c:pt idx="1">
                  <c:v>2050</c:v>
                </c:pt>
                <c:pt idx="2">
                  <c:v>2080</c:v>
                </c:pt>
              </c:strCache>
            </c:strRef>
          </c:cat>
          <c:val>
            <c:numRef>
              <c:f>Sheet1!$R$29:$R$31</c:f>
              <c:numCache>
                <c:formatCode>General</c:formatCode>
                <c:ptCount val="3"/>
                <c:pt idx="0">
                  <c:v>0.64900000000000069</c:v>
                </c:pt>
                <c:pt idx="1">
                  <c:v>0.82299999999999995</c:v>
                </c:pt>
                <c:pt idx="2">
                  <c:v>0.72200000000000053</c:v>
                </c:pt>
              </c:numCache>
            </c:numRef>
          </c:val>
        </c:ser>
        <c:ser>
          <c:idx val="2"/>
          <c:order val="2"/>
          <c:tx>
            <c:strRef>
              <c:f>Sheet1!$S$28</c:f>
              <c:strCache>
                <c:ptCount val="1"/>
                <c:pt idx="0">
                  <c:v>Masked</c:v>
                </c:pt>
              </c:strCache>
            </c:strRef>
          </c:tx>
          <c:cat>
            <c:strRef>
              <c:f>Sheet1!$P$29:$P$31</c:f>
              <c:strCache>
                <c:ptCount val="3"/>
                <c:pt idx="0">
                  <c:v>Present</c:v>
                </c:pt>
                <c:pt idx="1">
                  <c:v>2050</c:v>
                </c:pt>
                <c:pt idx="2">
                  <c:v>2080</c:v>
                </c:pt>
              </c:strCache>
            </c:strRef>
          </c:cat>
          <c:val>
            <c:numRef>
              <c:f>Sheet1!$S$29:$S$31</c:f>
              <c:numCache>
                <c:formatCode>General</c:formatCode>
                <c:ptCount val="3"/>
                <c:pt idx="0">
                  <c:v>0.48700000000000032</c:v>
                </c:pt>
                <c:pt idx="1">
                  <c:v>0.60200000000000053</c:v>
                </c:pt>
                <c:pt idx="2">
                  <c:v>0.62500000000000056</c:v>
                </c:pt>
              </c:numCache>
            </c:numRef>
          </c:val>
        </c:ser>
        <c:ser>
          <c:idx val="3"/>
          <c:order val="3"/>
          <c:tx>
            <c:strRef>
              <c:f>Sheet1!$T$28</c:f>
              <c:strCache>
                <c:ptCount val="1"/>
                <c:pt idx="0">
                  <c:v>Excluded</c:v>
                </c:pt>
              </c:strCache>
            </c:strRef>
          </c:tx>
          <c:cat>
            <c:strRef>
              <c:f>Sheet1!$P$29:$P$31</c:f>
              <c:strCache>
                <c:ptCount val="3"/>
                <c:pt idx="0">
                  <c:v>Present</c:v>
                </c:pt>
                <c:pt idx="1">
                  <c:v>2050</c:v>
                </c:pt>
                <c:pt idx="2">
                  <c:v>2080</c:v>
                </c:pt>
              </c:strCache>
            </c:strRef>
          </c:cat>
          <c:val>
            <c:numRef>
              <c:f>Sheet1!$T$29:$T$31</c:f>
              <c:numCache>
                <c:formatCode>General</c:formatCode>
                <c:ptCount val="3"/>
                <c:pt idx="0">
                  <c:v>0.37800000000000028</c:v>
                </c:pt>
                <c:pt idx="1">
                  <c:v>0.47900000000000026</c:v>
                </c:pt>
                <c:pt idx="2">
                  <c:v>0.42100000000000032</c:v>
                </c:pt>
              </c:numCache>
            </c:numRef>
          </c:val>
        </c:ser>
        <c:axId val="51134464"/>
        <c:axId val="51136000"/>
      </c:barChart>
      <c:catAx>
        <c:axId val="51134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136000"/>
        <c:crosses val="autoZero"/>
        <c:auto val="1"/>
        <c:lblAlgn val="ctr"/>
        <c:lblOffset val="100"/>
      </c:catAx>
      <c:valAx>
        <c:axId val="511360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11344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Species 1</a:t>
            </a:r>
          </a:p>
        </c:rich>
      </c:tx>
      <c:layout>
        <c:manualLayout>
          <c:xMode val="edge"/>
          <c:yMode val="edge"/>
          <c:x val="0.37623923821116523"/>
          <c:y val="4.6296296296296377E-2"/>
        </c:manualLayout>
      </c:layout>
    </c:title>
    <c:plotArea>
      <c:layout>
        <c:manualLayout>
          <c:layoutTarget val="inner"/>
          <c:xMode val="edge"/>
          <c:yMode val="edge"/>
          <c:x val="9.1502187226596671E-2"/>
          <c:y val="0.18554425488480644"/>
          <c:w val="0.84376355129521852"/>
          <c:h val="0.6779702537182869"/>
        </c:manualLayout>
      </c:layout>
      <c:barChart>
        <c:barDir val="col"/>
        <c:grouping val="clustered"/>
        <c:ser>
          <c:idx val="0"/>
          <c:order val="0"/>
          <c:tx>
            <c:strRef>
              <c:f>Sheet1!$Q$6</c:f>
              <c:strCache>
                <c:ptCount val="1"/>
                <c:pt idx="0">
                  <c:v>Modeled</c:v>
                </c:pt>
              </c:strCache>
            </c:strRef>
          </c:tx>
          <c:cat>
            <c:strRef>
              <c:f>Sheet1!$P$7:$P$9</c:f>
              <c:strCache>
                <c:ptCount val="3"/>
                <c:pt idx="0">
                  <c:v>Present</c:v>
                </c:pt>
                <c:pt idx="1">
                  <c:v>2050</c:v>
                </c:pt>
                <c:pt idx="2">
                  <c:v>2080</c:v>
                </c:pt>
              </c:strCache>
            </c:strRef>
          </c:cat>
          <c:val>
            <c:numRef>
              <c:f>Sheet1!$Q$7:$Q$9</c:f>
              <c:numCache>
                <c:formatCode>General</c:formatCode>
                <c:ptCount val="3"/>
                <c:pt idx="0">
                  <c:v>0.91766700000000001</c:v>
                </c:pt>
                <c:pt idx="1">
                  <c:v>0.89876400000000001</c:v>
                </c:pt>
                <c:pt idx="2">
                  <c:v>0.91614499999999999</c:v>
                </c:pt>
              </c:numCache>
            </c:numRef>
          </c:val>
        </c:ser>
        <c:ser>
          <c:idx val="1"/>
          <c:order val="1"/>
          <c:tx>
            <c:strRef>
              <c:f>Sheet1!$R$6</c:f>
              <c:strCache>
                <c:ptCount val="1"/>
                <c:pt idx="0">
                  <c:v>Masked</c:v>
                </c:pt>
              </c:strCache>
            </c:strRef>
          </c:tx>
          <c:cat>
            <c:strRef>
              <c:f>Sheet1!$P$7:$P$9</c:f>
              <c:strCache>
                <c:ptCount val="3"/>
                <c:pt idx="0">
                  <c:v>Present</c:v>
                </c:pt>
                <c:pt idx="1">
                  <c:v>2050</c:v>
                </c:pt>
                <c:pt idx="2">
                  <c:v>2080</c:v>
                </c:pt>
              </c:strCache>
            </c:strRef>
          </c:cat>
          <c:val>
            <c:numRef>
              <c:f>Sheet1!$R$7:$R$9</c:f>
              <c:numCache>
                <c:formatCode>General</c:formatCode>
                <c:ptCount val="3"/>
                <c:pt idx="0">
                  <c:v>0.92867900000000081</c:v>
                </c:pt>
                <c:pt idx="1">
                  <c:v>0.88331699999999913</c:v>
                </c:pt>
                <c:pt idx="2">
                  <c:v>0.91494299999999951</c:v>
                </c:pt>
              </c:numCache>
            </c:numRef>
          </c:val>
        </c:ser>
        <c:ser>
          <c:idx val="2"/>
          <c:order val="2"/>
          <c:tx>
            <c:strRef>
              <c:f>Sheet1!$S$6</c:f>
              <c:strCache>
                <c:ptCount val="1"/>
                <c:pt idx="0">
                  <c:v>Excluded</c:v>
                </c:pt>
              </c:strCache>
            </c:strRef>
          </c:tx>
          <c:cat>
            <c:strRef>
              <c:f>Sheet1!$P$7:$P$9</c:f>
              <c:strCache>
                <c:ptCount val="3"/>
                <c:pt idx="0">
                  <c:v>Present</c:v>
                </c:pt>
                <c:pt idx="1">
                  <c:v>2050</c:v>
                </c:pt>
                <c:pt idx="2">
                  <c:v>2080</c:v>
                </c:pt>
              </c:strCache>
            </c:strRef>
          </c:cat>
          <c:val>
            <c:numRef>
              <c:f>Sheet1!$S$7:$S$9</c:f>
              <c:numCache>
                <c:formatCode>General</c:formatCode>
                <c:ptCount val="3"/>
                <c:pt idx="0">
                  <c:v>0.69142499999999996</c:v>
                </c:pt>
                <c:pt idx="1">
                  <c:v>0.592445</c:v>
                </c:pt>
                <c:pt idx="2">
                  <c:v>0.50128799999999918</c:v>
                </c:pt>
              </c:numCache>
            </c:numRef>
          </c:val>
        </c:ser>
        <c:axId val="51194496"/>
        <c:axId val="51216768"/>
      </c:barChart>
      <c:catAx>
        <c:axId val="51194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216768"/>
        <c:crosses val="autoZero"/>
        <c:auto val="1"/>
        <c:lblAlgn val="ctr"/>
        <c:lblOffset val="100"/>
      </c:catAx>
      <c:valAx>
        <c:axId val="512167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194496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Species 2 </a:t>
            </a:r>
          </a:p>
        </c:rich>
      </c:tx>
      <c:layout>
        <c:manualLayout>
          <c:xMode val="edge"/>
          <c:yMode val="edge"/>
          <c:x val="0.30470144356955381"/>
          <c:y val="4.1666666666666664E-2"/>
        </c:manualLayout>
      </c:layout>
    </c:title>
    <c:plotArea>
      <c:layout>
        <c:manualLayout>
          <c:layoutTarget val="inner"/>
          <c:xMode val="edge"/>
          <c:yMode val="edge"/>
          <c:x val="3.0555555555555582E-2"/>
          <c:y val="0.19895851560221639"/>
          <c:w val="0.75669181977252975"/>
          <c:h val="0.61412766112569261"/>
        </c:manualLayout>
      </c:layout>
      <c:barChart>
        <c:barDir val="col"/>
        <c:grouping val="clustered"/>
        <c:ser>
          <c:idx val="0"/>
          <c:order val="0"/>
          <c:tx>
            <c:strRef>
              <c:f>Sheet1!$Q$13</c:f>
              <c:strCache>
                <c:ptCount val="1"/>
                <c:pt idx="0">
                  <c:v>Modeled</c:v>
                </c:pt>
              </c:strCache>
            </c:strRef>
          </c:tx>
          <c:cat>
            <c:strRef>
              <c:f>Sheet1!$P$14:$P$16</c:f>
              <c:strCache>
                <c:ptCount val="3"/>
                <c:pt idx="0">
                  <c:v>Present</c:v>
                </c:pt>
                <c:pt idx="1">
                  <c:v>2050</c:v>
                </c:pt>
                <c:pt idx="2">
                  <c:v>2080</c:v>
                </c:pt>
              </c:strCache>
            </c:strRef>
          </c:cat>
          <c:val>
            <c:numRef>
              <c:f>Sheet1!$Q$14:$Q$16</c:f>
              <c:numCache>
                <c:formatCode>General</c:formatCode>
                <c:ptCount val="3"/>
                <c:pt idx="0">
                  <c:v>0.71900000000000053</c:v>
                </c:pt>
                <c:pt idx="1">
                  <c:v>0.87500000000000056</c:v>
                </c:pt>
                <c:pt idx="2">
                  <c:v>0.85700000000000054</c:v>
                </c:pt>
              </c:numCache>
            </c:numRef>
          </c:val>
        </c:ser>
        <c:ser>
          <c:idx val="1"/>
          <c:order val="1"/>
          <c:tx>
            <c:strRef>
              <c:f>Sheet1!$R$13</c:f>
              <c:strCache>
                <c:ptCount val="1"/>
                <c:pt idx="0">
                  <c:v>Masked</c:v>
                </c:pt>
              </c:strCache>
            </c:strRef>
          </c:tx>
          <c:cat>
            <c:strRef>
              <c:f>Sheet1!$P$14:$P$16</c:f>
              <c:strCache>
                <c:ptCount val="3"/>
                <c:pt idx="0">
                  <c:v>Present</c:v>
                </c:pt>
                <c:pt idx="1">
                  <c:v>2050</c:v>
                </c:pt>
                <c:pt idx="2">
                  <c:v>2080</c:v>
                </c:pt>
              </c:strCache>
            </c:strRef>
          </c:cat>
          <c:val>
            <c:numRef>
              <c:f>Sheet1!$R$14:$R$16</c:f>
              <c:numCache>
                <c:formatCode>General</c:formatCode>
                <c:ptCount val="3"/>
                <c:pt idx="0">
                  <c:v>0.48700000000000032</c:v>
                </c:pt>
                <c:pt idx="1">
                  <c:v>0.60200000000000053</c:v>
                </c:pt>
                <c:pt idx="2">
                  <c:v>0.62500000000000056</c:v>
                </c:pt>
              </c:numCache>
            </c:numRef>
          </c:val>
        </c:ser>
        <c:ser>
          <c:idx val="2"/>
          <c:order val="2"/>
          <c:tx>
            <c:strRef>
              <c:f>Sheet1!$S$13</c:f>
              <c:strCache>
                <c:ptCount val="1"/>
                <c:pt idx="0">
                  <c:v>Excluded</c:v>
                </c:pt>
              </c:strCache>
            </c:strRef>
          </c:tx>
          <c:cat>
            <c:strRef>
              <c:f>Sheet1!$P$14:$P$16</c:f>
              <c:strCache>
                <c:ptCount val="3"/>
                <c:pt idx="0">
                  <c:v>Present</c:v>
                </c:pt>
                <c:pt idx="1">
                  <c:v>2050</c:v>
                </c:pt>
                <c:pt idx="2">
                  <c:v>2080</c:v>
                </c:pt>
              </c:strCache>
            </c:strRef>
          </c:cat>
          <c:val>
            <c:numRef>
              <c:f>Sheet1!$S$14:$S$16</c:f>
              <c:numCache>
                <c:formatCode>General</c:formatCode>
                <c:ptCount val="3"/>
                <c:pt idx="0">
                  <c:v>0.37800000000000028</c:v>
                </c:pt>
                <c:pt idx="1">
                  <c:v>0.47900000000000026</c:v>
                </c:pt>
                <c:pt idx="2">
                  <c:v>0.42100000000000032</c:v>
                </c:pt>
              </c:numCache>
            </c:numRef>
          </c:val>
        </c:ser>
        <c:axId val="51246208"/>
        <c:axId val="51247744"/>
      </c:barChart>
      <c:catAx>
        <c:axId val="51246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247744"/>
        <c:crosses val="autoZero"/>
        <c:auto val="1"/>
        <c:lblAlgn val="ctr"/>
        <c:lblOffset val="100"/>
      </c:catAx>
      <c:valAx>
        <c:axId val="51247744"/>
        <c:scaling>
          <c:orientation val="minMax"/>
        </c:scaling>
        <c:axPos val="l"/>
        <c:numFmt formatCode="General" sourceLinked="1"/>
        <c:tickLblPos val="none"/>
        <c:crossAx val="51246208"/>
        <c:crosses val="autoZero"/>
        <c:crossBetween val="between"/>
        <c:majorUnit val="0.2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5BF4703-C29C-4B78-9D30-7C61FB4C3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825B0-5A4B-4E39-8930-7D7E2FD5D61B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F6058-9B21-45C9-A8A1-6D1F0910808A}" type="slidenum">
              <a:rPr lang="en-US"/>
              <a:pPr/>
              <a:t>10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1F6A9-CBAE-4CEA-94E5-09F4A6BF9102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36A44-A68C-4F4F-B8F4-C072B24D036A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025AF-94D4-4530-BC90-A93262E1CBB0}" type="slidenum">
              <a:rPr lang="en-US"/>
              <a:pPr/>
              <a:t>13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2BB78-36BB-4C93-9B6A-7DFB7D7AF167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4E8D4-37DA-4CA0-8F82-C7429075DE64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D3339-9B5A-4B12-B06D-05827AB8F112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E13C7-E544-4401-8A72-CACF75422782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757AD-336A-4960-B0D1-C29E8B0547EE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E5B3DF-CAFB-4880-94A7-1D5C5FAAD536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98DEF-EE23-4557-9481-F9F8AF7E5810}" type="slidenum">
              <a:rPr lang="en-US"/>
              <a:pPr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38869-16F7-4E4A-9399-B4C5FA8929EA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9" tIns="46074" rIns="92149" bIns="46074"/>
          <a:lstStyle/>
          <a:p>
            <a:pPr defTabSz="922338"/>
            <a:r>
              <a:rPr lang="en-US" sz="1200">
                <a:latin typeface="Times New Roman" pitchFamily="18" charset="0"/>
                <a:ea typeface="ＭＳ Ｐゴシック" pitchFamily="1" charset="-128"/>
              </a:rPr>
              <a:t>H. Resit Akcakaya</a:t>
            </a:r>
          </a:p>
        </p:txBody>
      </p:sp>
      <p:sp>
        <p:nvSpPr>
          <p:cNvPr id="23556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9" tIns="46074" rIns="92149" bIns="46074" anchor="b"/>
          <a:lstStyle/>
          <a:p>
            <a:pPr defTabSz="922338"/>
            <a:r>
              <a:rPr lang="en-US" sz="1200">
                <a:latin typeface="Times New Roman" pitchFamily="18" charset="0"/>
                <a:ea typeface="ＭＳ Ｐゴシック" pitchFamily="1" charset="-128"/>
              </a:rPr>
              <a:t>Resit.Akcakaya@gmail.com</a:t>
            </a:r>
          </a:p>
        </p:txBody>
      </p:sp>
      <p:sp>
        <p:nvSpPr>
          <p:cNvPr id="235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9" tIns="46074" rIns="92149" bIns="46074" anchor="b"/>
          <a:lstStyle/>
          <a:p>
            <a:pPr algn="r" defTabSz="922338"/>
            <a:fld id="{090612E1-F0D3-4E7C-BE2E-163B612F6E33}" type="slidenum">
              <a:rPr lang="en-US" sz="1200">
                <a:latin typeface="Times New Roman" pitchFamily="18" charset="0"/>
                <a:ea typeface="ＭＳ Ｐゴシック" pitchFamily="1" charset="-128"/>
              </a:rPr>
              <a:pPr algn="r" defTabSz="922338"/>
              <a:t>7</a:t>
            </a:fld>
            <a:endParaRPr lang="en-US" sz="1200"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92149" tIns="46074" rIns="92149" bIns="4607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65CBA-FC6A-4F5A-B4AA-EC63478E5F3D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10846-50E7-4958-888D-15F1502C5B2D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video" Target="file:///\\128.183.102.102\cceo-dev\cce\biodiversity_2010agenda\day1\Gekko-1rep4%20Pearson.avi" TargetMode="External"/><Relationship Id="rId1" Type="http://schemas.openxmlformats.org/officeDocument/2006/relationships/video" Target="file:///\\128.183.102.102\cceo-dev\cce\biodiversity_2010agenda\day1\Gekko-HS%20Pearson.avi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828800"/>
          </a:xfrm>
        </p:spPr>
        <p:txBody>
          <a:bodyPr/>
          <a:lstStyle/>
          <a:p>
            <a:pPr eaLnBrk="1" hangingPunct="1"/>
            <a:r>
              <a:rPr lang="en-US" sz="2800" b="1" noProof="1" smtClean="0">
                <a:solidFill>
                  <a:schemeClr val="tx1"/>
                </a:solidFill>
              </a:rPr>
              <a:t>Integrating remotely sensed data and ecological models to assess species extinction risks </a:t>
            </a:r>
            <a:r>
              <a:rPr lang="en-US" sz="2800" b="1" smtClean="0">
                <a:solidFill>
                  <a:schemeClr val="tx1"/>
                </a:solidFill>
              </a:rPr>
              <a:t/>
            </a:r>
            <a:br>
              <a:rPr lang="en-US" sz="2800" b="1" smtClean="0">
                <a:solidFill>
                  <a:schemeClr val="tx1"/>
                </a:solidFill>
              </a:rPr>
            </a:br>
            <a:r>
              <a:rPr lang="en-US" sz="2800" b="1" noProof="1" smtClean="0">
                <a:solidFill>
                  <a:schemeClr val="tx1"/>
                </a:solidFill>
              </a:rPr>
              <a:t>under climate change</a:t>
            </a:r>
            <a:endParaRPr lang="en-US" sz="2800" noProof="1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71800"/>
          </a:xfrm>
        </p:spPr>
        <p:txBody>
          <a:bodyPr/>
          <a:lstStyle/>
          <a:p>
            <a:pPr marL="0" indent="0" algn="ctr" eaLnBrk="1" hangingPunct="1">
              <a:spcBef>
                <a:spcPct val="40000"/>
              </a:spcBef>
              <a:buFontTx/>
              <a:buNone/>
            </a:pPr>
            <a:r>
              <a:rPr lang="en-US" sz="2400" noProof="1" smtClean="0">
                <a:solidFill>
                  <a:srgbClr val="FF0000"/>
                </a:solidFill>
              </a:rPr>
              <a:t>Richard Pearson (AMNH)</a:t>
            </a:r>
          </a:p>
          <a:p>
            <a:pPr marL="0" indent="0" algn="ctr" eaLnBrk="1" hangingPunct="1">
              <a:buFontTx/>
              <a:buNone/>
            </a:pPr>
            <a:r>
              <a:rPr lang="en-US" sz="2400" noProof="1" smtClean="0">
                <a:solidFill>
                  <a:srgbClr val="FF0000"/>
                </a:solidFill>
              </a:rPr>
              <a:t>Resit Akçakaya (Stony Brook University)</a:t>
            </a:r>
            <a:endParaRPr lang="en-US" sz="240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sz="2400" smtClean="0"/>
              <a:t>Jessica Stanton (SB)</a:t>
            </a:r>
          </a:p>
          <a:p>
            <a:pPr marL="0" indent="0" algn="ctr" eaLnBrk="1" hangingPunct="1">
              <a:buFontTx/>
              <a:buNone/>
            </a:pPr>
            <a:r>
              <a:rPr lang="en-US" sz="2400" smtClean="0"/>
              <a:t>Peter Ersts (AMNH)</a:t>
            </a:r>
          </a:p>
          <a:p>
            <a:pPr marL="0" indent="0" algn="ctr" eaLnBrk="1" hangingPunct="1">
              <a:buFontTx/>
              <a:buNone/>
            </a:pPr>
            <a:r>
              <a:rPr lang="en-US" sz="2400" smtClean="0"/>
              <a:t>Ned Horning (AMNH)</a:t>
            </a:r>
          </a:p>
          <a:p>
            <a:pPr marL="0" indent="0" algn="ctr" eaLnBrk="1" hangingPunct="1">
              <a:buFontTx/>
              <a:buNone/>
            </a:pPr>
            <a:r>
              <a:rPr lang="en-US" sz="2400" smtClean="0"/>
              <a:t>Chris Raxworthy (AMNH)</a:t>
            </a:r>
          </a:p>
          <a:p>
            <a:pPr marL="0" indent="0" algn="ctr" eaLnBrk="1" hangingPunct="1">
              <a:buFontTx/>
              <a:buNone/>
            </a:pPr>
            <a:endParaRPr lang="en-US" sz="2400" noProof="1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257800"/>
            <a:ext cx="54102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876800"/>
            <a:ext cx="2065338" cy="14557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858000" cy="655638"/>
          </a:xfrm>
        </p:spPr>
        <p:txBody>
          <a:bodyPr/>
          <a:lstStyle/>
          <a:p>
            <a:pPr eaLnBrk="1" hangingPunct="1"/>
            <a:r>
              <a:rPr lang="en-US" sz="2800" b="1" smtClean="0"/>
              <a:t>3-generation declines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228600" y="1143000"/>
          <a:ext cx="6191250" cy="4429125"/>
        </p:xfrm>
        <a:graphic>
          <a:graphicData uri="http://schemas.openxmlformats.org/presentationml/2006/ole">
            <p:oleObj spid="_x0000_s1026" name="Chart" r:id="rId4" imgW="6191402" imgH="4429049" progId="Excel.Sheet.8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943600" y="207168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Area (25% decline)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924550" y="270033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Carrying capacity  (44%)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867400" y="3457575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Population size  (68%)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67400" y="38100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Population size; increasing variability (77%)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tegories"/>
          <p:cNvPicPr>
            <a:picLocks noChangeAspect="1" noChangeArrowheads="1"/>
          </p:cNvPicPr>
          <p:nvPr/>
        </p:nvPicPr>
        <p:blipFill>
          <a:blip r:embed="rId3" cstate="print"/>
          <a:srcRect l="5000" t="1334" r="3000" b="5333"/>
          <a:stretch>
            <a:fillRect/>
          </a:stretch>
        </p:blipFill>
        <p:spPr bwMode="auto">
          <a:xfrm>
            <a:off x="5143500" y="838200"/>
            <a:ext cx="39243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noProof="1" smtClean="0"/>
              <a:t>Future directions</a:t>
            </a:r>
          </a:p>
        </p:txBody>
      </p:sp>
      <p:pic>
        <p:nvPicPr>
          <p:cNvPr id="12292" name="Picture 4" descr="IUCNbooklet-Full 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850" y="3886200"/>
            <a:ext cx="20129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969963"/>
            <a:ext cx="8858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572000" cy="3200400"/>
          </a:xfrm>
        </p:spPr>
        <p:txBody>
          <a:bodyPr/>
          <a:lstStyle/>
          <a:p>
            <a:pPr marL="174625" indent="-17462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800" b="1" smtClean="0">
                <a:latin typeface="Book Antiqua" pitchFamily="18" charset="0"/>
              </a:rPr>
              <a:t>Integrate results from multiple taxonomic groups</a:t>
            </a:r>
            <a:r>
              <a:rPr lang="en-US" sz="1600" b="1" noProof="1" smtClean="0">
                <a:latin typeface="Book Antiqua" pitchFamily="18" charset="0"/>
              </a:rPr>
              <a:t> </a:t>
            </a:r>
            <a:r>
              <a:rPr lang="en-US" sz="1600" b="1" smtClean="0">
                <a:latin typeface="Book Antiqua" pitchFamily="18" charset="0"/>
              </a:rPr>
              <a:t>(international working group)</a:t>
            </a:r>
            <a:endParaRPr lang="en-US" sz="1600" b="1" noProof="1" smtClean="0">
              <a:latin typeface="Book Antiqua" pitchFamily="18" charset="0"/>
            </a:endParaRPr>
          </a:p>
          <a:p>
            <a:pPr marL="457200" lvl="1" indent="-1682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800" noProof="1" smtClean="0">
                <a:latin typeface="Book Antiqua" pitchFamily="18" charset="0"/>
              </a:rPr>
              <a:t>Madagascar amphibians and reptiles</a:t>
            </a:r>
          </a:p>
          <a:p>
            <a:pPr marL="457200" lvl="1" indent="-1682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800" noProof="1" smtClean="0">
                <a:latin typeface="Book Antiqua" pitchFamily="18" charset="0"/>
              </a:rPr>
              <a:t>North American amphibians and reptiles</a:t>
            </a:r>
          </a:p>
          <a:p>
            <a:pPr marL="457200" lvl="1" indent="-1682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800" smtClean="0">
                <a:latin typeface="Book Antiqua" pitchFamily="18" charset="0"/>
              </a:rPr>
              <a:t>South African plants (Keith et al. 2008)</a:t>
            </a:r>
          </a:p>
          <a:p>
            <a:pPr marL="457200" lvl="1" indent="-1682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800" noProof="1" smtClean="0">
                <a:latin typeface="Book Antiqua" pitchFamily="18" charset="0"/>
              </a:rPr>
              <a:t>Australian plants (workshop</a:t>
            </a:r>
            <a:r>
              <a:rPr lang="en-US" sz="1800" smtClean="0">
                <a:latin typeface="Book Antiqua" pitchFamily="18" charset="0"/>
              </a:rPr>
              <a:t>s</a:t>
            </a:r>
            <a:r>
              <a:rPr lang="en-US" sz="1800" noProof="1" smtClean="0">
                <a:latin typeface="Book Antiqua" pitchFamily="18" charset="0"/>
              </a:rPr>
              <a:t> in 2009</a:t>
            </a:r>
            <a:r>
              <a:rPr lang="en-US" sz="1800" smtClean="0">
                <a:latin typeface="Book Antiqua" pitchFamily="18" charset="0"/>
              </a:rPr>
              <a:t> &amp; 2010</a:t>
            </a:r>
            <a:r>
              <a:rPr lang="en-US" sz="1800" noProof="1" smtClean="0">
                <a:latin typeface="Book Antiqua" pitchFamily="18" charset="0"/>
              </a:rPr>
              <a:t>)</a:t>
            </a:r>
            <a:endParaRPr lang="en-US" sz="1800" smtClean="0">
              <a:latin typeface="Book Antiqua" pitchFamily="18" charset="0"/>
            </a:endParaRPr>
          </a:p>
          <a:p>
            <a:pPr marL="457200" lvl="1" indent="-1682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800" smtClean="0">
                <a:latin typeface="Book Antiqua" pitchFamily="18" charset="0"/>
              </a:rPr>
              <a:t>Mediterranean plants</a:t>
            </a:r>
          </a:p>
          <a:p>
            <a:pPr marL="457200" lvl="1" indent="-1682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800" noProof="1" smtClean="0">
                <a:latin typeface="Book Antiqua" pitchFamily="18" charset="0"/>
              </a:rPr>
              <a:t>European hare-Lynx interactions</a:t>
            </a:r>
          </a:p>
          <a:p>
            <a:pPr marL="457200" lvl="1" indent="-1682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800" noProof="1" smtClean="0">
                <a:latin typeface="Book Antiqua" pitchFamily="18" charset="0"/>
              </a:rPr>
              <a:t>Florida seabirds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04800" y="4343400"/>
            <a:ext cx="571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lnSpc>
                <a:spcPct val="95000"/>
              </a:lnSpc>
              <a:buFontTx/>
              <a:buChar char="•"/>
            </a:pPr>
            <a:r>
              <a:rPr lang="en-US" sz="1800" b="1" noProof="1">
                <a:latin typeface="Book Antiqua" pitchFamily="18" charset="0"/>
              </a:rPr>
              <a:t>Generalization</a:t>
            </a:r>
          </a:p>
          <a:p>
            <a:pPr marL="511175" lvl="1" indent="-222250">
              <a:lnSpc>
                <a:spcPct val="95000"/>
              </a:lnSpc>
              <a:spcAft>
                <a:spcPct val="15000"/>
              </a:spcAft>
              <a:buFontTx/>
              <a:buChar char="–"/>
            </a:pPr>
            <a:r>
              <a:rPr lang="en-US" sz="1800">
                <a:latin typeface="Book Antiqua" pitchFamily="18" charset="0"/>
              </a:rPr>
              <a:t>Sensitivity analyses to f</a:t>
            </a:r>
            <a:r>
              <a:rPr lang="en-US" sz="1800" noProof="1">
                <a:latin typeface="Book Antiqua" pitchFamily="18" charset="0"/>
              </a:rPr>
              <a:t>ind </a:t>
            </a:r>
            <a:r>
              <a:rPr lang="en-US" sz="1800">
                <a:latin typeface="Book Antiqua" pitchFamily="18" charset="0"/>
              </a:rPr>
              <a:t>species’ </a:t>
            </a:r>
            <a:r>
              <a:rPr lang="en-US" sz="1800" noProof="1">
                <a:latin typeface="Book Antiqua" pitchFamily="18" charset="0"/>
              </a:rPr>
              <a:t>trait</a:t>
            </a:r>
            <a:r>
              <a:rPr lang="en-US" sz="1800">
                <a:latin typeface="Book Antiqua" pitchFamily="18" charset="0"/>
              </a:rPr>
              <a:t>s</a:t>
            </a:r>
            <a:r>
              <a:rPr lang="en-US" sz="1800" noProof="1">
                <a:latin typeface="Book Antiqua" pitchFamily="18" charset="0"/>
              </a:rPr>
              <a:t> and landscape pattern combinations that make species vulnerable to climate change</a:t>
            </a:r>
          </a:p>
          <a:p>
            <a:pPr marL="511175" lvl="1" indent="-222250">
              <a:lnSpc>
                <a:spcPct val="95000"/>
              </a:lnSpc>
              <a:buFontTx/>
              <a:buChar char="–"/>
            </a:pPr>
            <a:r>
              <a:rPr lang="en-US" sz="1800" noProof="1">
                <a:latin typeface="Book Antiqua" pitchFamily="18" charset="0"/>
              </a:rPr>
              <a:t>Develop guidelines for red-listing</a:t>
            </a:r>
            <a:r>
              <a:rPr lang="en-US" sz="1800">
                <a:latin typeface="Book Antiqua" pitchFamily="18" charset="0"/>
              </a:rPr>
              <a:t> under the </a:t>
            </a:r>
            <a:r>
              <a:rPr lang="en-US" sz="1800" i="1">
                <a:latin typeface="Book Antiqua" pitchFamily="18" charset="0"/>
              </a:rPr>
              <a:t>IUCN Red List Categories and Criteria</a:t>
            </a:r>
            <a:endParaRPr lang="en-US" sz="1800" i="1" noProof="1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7391400" cy="1782763"/>
          </a:xfrm>
        </p:spPr>
        <p:txBody>
          <a:bodyPr/>
          <a:lstStyle/>
          <a:p>
            <a:pPr eaLnBrk="1" hangingPunct="1"/>
            <a:r>
              <a:rPr lang="en-US" sz="3600" smtClean="0"/>
              <a:t>Dealing with Static and Dynamic Variables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524000"/>
            <a:ext cx="7086600" cy="1828800"/>
          </a:xfrm>
        </p:spPr>
        <p:txBody>
          <a:bodyPr/>
          <a:lstStyle/>
          <a:p>
            <a:pPr eaLnBrk="1" hangingPunct="1"/>
            <a:r>
              <a:rPr lang="en-US" sz="2400" smtClean="0"/>
              <a:t>Tested with artificial species </a:t>
            </a:r>
          </a:p>
          <a:p>
            <a:pPr eaLnBrk="1" hangingPunct="1"/>
            <a:r>
              <a:rPr lang="en-US" sz="2400" smtClean="0"/>
              <a:t>Static variables either included in the model, used as a mask, or left out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457200" y="3581400"/>
          <a:ext cx="3943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343400" y="3581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7391400" cy="1782763"/>
          </a:xfrm>
        </p:spPr>
        <p:txBody>
          <a:bodyPr/>
          <a:lstStyle/>
          <a:p>
            <a:pPr eaLnBrk="1" hangingPunct="1"/>
            <a:r>
              <a:rPr lang="en-US" sz="3600" smtClean="0"/>
              <a:t>Dealing with Static and Dynamic Variables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524000"/>
            <a:ext cx="7086600" cy="1828800"/>
          </a:xfrm>
        </p:spPr>
        <p:txBody>
          <a:bodyPr/>
          <a:lstStyle/>
          <a:p>
            <a:pPr eaLnBrk="1" hangingPunct="1"/>
            <a:r>
              <a:rPr lang="en-US" sz="2400" smtClean="0"/>
              <a:t>Tested with artificial species </a:t>
            </a:r>
          </a:p>
          <a:p>
            <a:pPr eaLnBrk="1" hangingPunct="1"/>
            <a:r>
              <a:rPr lang="en-US" sz="2400" smtClean="0"/>
              <a:t>Static variables either included in the model, used as a mask, or left out</a:t>
            </a:r>
          </a:p>
        </p:txBody>
      </p:sp>
      <p:graphicFrame>
        <p:nvGraphicFramePr>
          <p:cNvPr id="18436" name="Group 4"/>
          <p:cNvGraphicFramePr>
            <a:graphicFrameLocks noGrp="1"/>
          </p:cNvGraphicFramePr>
          <p:nvPr/>
        </p:nvGraphicFramePr>
        <p:xfrm>
          <a:off x="1447800" y="2971800"/>
          <a:ext cx="6477000" cy="1776414"/>
        </p:xfrm>
        <a:graphic>
          <a:graphicData uri="http://schemas.openxmlformats.org/drawingml/2006/table">
            <a:tbl>
              <a:tblPr/>
              <a:tblGrid>
                <a:gridCol w="2108200"/>
                <a:gridCol w="744538"/>
                <a:gridCol w="712787"/>
                <a:gridCol w="766763"/>
                <a:gridCol w="717550"/>
                <a:gridCol w="715962"/>
                <a:gridCol w="711200"/>
              </a:tblGrid>
              <a:tr h="2667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Species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Present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2050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2080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Static variables: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AUC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AUC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AUC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modeled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0.990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0.719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0.992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0.875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0.985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0.857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masked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0.978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0.487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0.969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0.602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0.975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0.625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excluded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0.963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0.378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0.950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0.479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0.945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0.421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73" name="Group 41"/>
          <p:cNvGraphicFramePr>
            <a:graphicFrameLocks noGrp="1"/>
          </p:cNvGraphicFramePr>
          <p:nvPr/>
        </p:nvGraphicFramePr>
        <p:xfrm>
          <a:off x="1447800" y="4876800"/>
          <a:ext cx="6477000" cy="1717548"/>
        </p:xfrm>
        <a:graphic>
          <a:graphicData uri="http://schemas.openxmlformats.org/drawingml/2006/table">
            <a:tbl>
              <a:tblPr/>
              <a:tblGrid>
                <a:gridCol w="2108200"/>
                <a:gridCol w="744538"/>
                <a:gridCol w="711200"/>
                <a:gridCol w="768350"/>
                <a:gridCol w="715962"/>
                <a:gridCol w="717550"/>
                <a:gridCol w="711200"/>
              </a:tblGrid>
              <a:tr h="2794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Species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Present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2050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2080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Static variables: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AUC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AUC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AUC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modeled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0.990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0.918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0.990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0.899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0.994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0.916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masked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0.992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0.929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0.985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0.883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0.993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0.915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excluded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0.971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0.691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0.942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0.592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0.949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0.501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108325" y="115888"/>
            <a:ext cx="242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Key objectives: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001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CC0000"/>
                </a:solidFill>
              </a:rPr>
              <a:t>Develop and test methods for incorporating remotely sensed data in predictions of habitat suitability under climate change</a:t>
            </a:r>
          </a:p>
          <a:p>
            <a:pPr marL="342900" indent="-342900">
              <a:buFontTx/>
              <a:buAutoNum type="arabicPeriod"/>
            </a:pPr>
            <a:endParaRPr lang="en-US" b="1">
              <a:solidFill>
                <a:srgbClr val="CC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CC0000"/>
                </a:solidFill>
              </a:rPr>
              <a:t>Link habitat and metapopulation models to assess extinction risk under climate change</a:t>
            </a:r>
          </a:p>
          <a:p>
            <a:pPr marL="342900" indent="-342900">
              <a:buFontTx/>
              <a:buAutoNum type="arabicPeriod"/>
            </a:pPr>
            <a:endParaRPr lang="en-US" b="1">
              <a:solidFill>
                <a:srgbClr val="CC0000"/>
              </a:solidFill>
            </a:endParaRPr>
          </a:p>
          <a:p>
            <a:pPr marL="342900" indent="-342900"/>
            <a:r>
              <a:rPr lang="en-US" b="1"/>
              <a:t>Case studies:</a:t>
            </a:r>
          </a:p>
          <a:p>
            <a:pPr marL="342900" indent="-342900"/>
            <a:r>
              <a:rPr lang="en-US" b="1"/>
              <a:t>	amphibians and reptiles in the United States and Madagascar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24288"/>
            <a:ext cx="38100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76200" y="3810000"/>
            <a:ext cx="1752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Uroplatus samieti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105025" y="6507163"/>
            <a:ext cx="178117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Photo: Chris Raxworthy</a:t>
            </a:r>
          </a:p>
        </p:txBody>
      </p:sp>
      <p:pic>
        <p:nvPicPr>
          <p:cNvPr id="4103" name="Picture 10" descr="800px-California_Tiger_Salaman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0386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6921500" y="6507163"/>
            <a:ext cx="20701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Photo: John Cleckler (FWS)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4114800" y="3810000"/>
            <a:ext cx="26098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California tiger salamander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108325" y="115888"/>
            <a:ext cx="279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Data assimilation: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" y="609600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>
                <a:solidFill>
                  <a:srgbClr val="CC0000"/>
                </a:solidFill>
              </a:rPr>
              <a:t>1.	</a:t>
            </a:r>
            <a:r>
              <a:rPr lang="en-US" b="1" i="1">
                <a:solidFill>
                  <a:srgbClr val="CC0000"/>
                </a:solidFill>
              </a:rPr>
              <a:t>In situ</a:t>
            </a:r>
            <a:r>
              <a:rPr lang="en-US" b="1">
                <a:solidFill>
                  <a:srgbClr val="CC0000"/>
                </a:solidFill>
              </a:rPr>
              <a:t> biological data (species occurrence records):</a:t>
            </a:r>
          </a:p>
          <a:p>
            <a:pPr marL="800100" lvl="1" indent="-342900">
              <a:buFontTx/>
              <a:buChar char="•"/>
            </a:pPr>
            <a:r>
              <a:rPr lang="en-US" b="1"/>
              <a:t>United States: 49 species, records from NatureServe and GBIF</a:t>
            </a:r>
          </a:p>
          <a:p>
            <a:pPr marL="800100" lvl="1" indent="-342900">
              <a:buFontTx/>
              <a:buChar char="•"/>
            </a:pPr>
            <a:r>
              <a:rPr lang="en-US" b="1"/>
              <a:t>Madagascar: 46 species, records from recent surveys and natural history collections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52400" y="2117725"/>
            <a:ext cx="8991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b="1">
                <a:solidFill>
                  <a:srgbClr val="CC0000"/>
                </a:solidFill>
              </a:rPr>
              <a:t>Remotely sensed data, for both USA and Madagascar:</a:t>
            </a:r>
          </a:p>
          <a:p>
            <a:pPr marL="800100" lvl="1" indent="-342900">
              <a:buFontTx/>
              <a:buChar char="•"/>
            </a:pPr>
            <a:r>
              <a:rPr lang="en-US" b="1"/>
              <a:t>MODIS:</a:t>
            </a:r>
          </a:p>
          <a:p>
            <a:pPr marL="1257300" lvl="2" indent="-342900">
              <a:buFontTx/>
              <a:buChar char="•"/>
            </a:pPr>
            <a:r>
              <a:rPr lang="en-US" b="1"/>
              <a:t>EVI monthly L3 Global (MOD13A3) for 2001/2009</a:t>
            </a:r>
          </a:p>
          <a:p>
            <a:pPr marL="1257300" lvl="2" indent="-342900">
              <a:buFontTx/>
              <a:buChar char="•"/>
            </a:pPr>
            <a:r>
              <a:rPr lang="en-US" b="1"/>
              <a:t>GPP for 2004/2006 Collection 5 (C5.1)</a:t>
            </a:r>
          </a:p>
          <a:p>
            <a:pPr marL="1257300" lvl="2" indent="-342900">
              <a:buFontTx/>
              <a:buChar char="•"/>
            </a:pPr>
            <a:r>
              <a:rPr lang="en-US" b="1"/>
              <a:t>NPP for 2004/2006 Collection 5 (C5.1)</a:t>
            </a:r>
          </a:p>
          <a:p>
            <a:pPr marL="1257300" lvl="2" indent="-342900">
              <a:buFontTx/>
              <a:buChar char="•"/>
            </a:pPr>
            <a:r>
              <a:rPr lang="en-US" b="1"/>
              <a:t>VCF for 2003/2005 Collection 4 (C4)</a:t>
            </a:r>
          </a:p>
          <a:p>
            <a:pPr marL="800100" lvl="1" indent="-342900">
              <a:buFontTx/>
              <a:buChar char="•"/>
            </a:pPr>
            <a:r>
              <a:rPr lang="en-US" b="1"/>
              <a:t>Global Land Cover 2000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52400" y="4419600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>
                <a:solidFill>
                  <a:srgbClr val="CC0000"/>
                </a:solidFill>
              </a:rPr>
              <a:t>3.	Climate data:</a:t>
            </a:r>
          </a:p>
          <a:p>
            <a:pPr marL="800100" lvl="1" indent="-342900">
              <a:buFontTx/>
              <a:buChar char="•"/>
            </a:pPr>
            <a:r>
              <a:rPr lang="en-US" b="1"/>
              <a:t>USA: Generating future scenarios based on PRISM baseline and using MAGICC/SCENGEN to draw on IPCC FAR database</a:t>
            </a:r>
          </a:p>
          <a:p>
            <a:pPr marL="800100" lvl="1" indent="-342900">
              <a:buFontTx/>
              <a:buChar char="•"/>
            </a:pPr>
            <a:r>
              <a:rPr lang="en-US" b="1"/>
              <a:t>Madagascar: Worldclim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52400" y="5851525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>
                <a:solidFill>
                  <a:srgbClr val="CC0000"/>
                </a:solidFill>
              </a:rPr>
              <a:t>4.	Demographic data (e.g., life span, age of first reproduction):</a:t>
            </a:r>
          </a:p>
          <a:p>
            <a:pPr marL="800100" lvl="1" indent="-342900">
              <a:buFontTx/>
              <a:buChar char="•"/>
            </a:pPr>
            <a:r>
              <a:rPr lang="en-US" b="1"/>
              <a:t>Extensive literature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3108325" y="115888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Key objective 1: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533400" y="6858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Incorporating remotely sensed data in predictions of habitat suitability under climate change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381000" y="1676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Predictions of habitat suitability that rely on climate data alone (‘bioclimate envelopes’) are prone to over-predict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457200" y="55626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Remotely sensed data provide a crucial, yet under-exploited, resource for incorporating habitat fragmentation into climate change assessments</a:t>
            </a:r>
          </a:p>
        </p:txBody>
      </p:sp>
      <p:pic>
        <p:nvPicPr>
          <p:cNvPr id="6150" name="Picture 14" descr="u_eb_base_climate_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28875"/>
            <a:ext cx="2971800" cy="275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51" name="Picture 15" descr="u_eb_base_climate_and_forest_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428875"/>
            <a:ext cx="2971800" cy="275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152" name="Text Box 23"/>
          <p:cNvSpPr txBox="1">
            <a:spLocks noChangeArrowheads="1"/>
          </p:cNvSpPr>
          <p:nvPr/>
        </p:nvSpPr>
        <p:spPr bwMode="auto">
          <a:xfrm>
            <a:off x="1203325" y="3032125"/>
            <a:ext cx="1311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Climate-only</a:t>
            </a:r>
          </a:p>
        </p:txBody>
      </p:sp>
      <p:sp>
        <p:nvSpPr>
          <p:cNvPr id="6153" name="Text Box 24"/>
          <p:cNvSpPr txBox="1">
            <a:spLocks noChangeArrowheads="1"/>
          </p:cNvSpPr>
          <p:nvPr/>
        </p:nvSpPr>
        <p:spPr bwMode="auto">
          <a:xfrm>
            <a:off x="5013325" y="2819400"/>
            <a:ext cx="1616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Climate and forest cover </a:t>
            </a:r>
            <a:r>
              <a:rPr lang="en-US" sz="1400"/>
              <a:t>(Landsat ETM+)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Correlation Models</a:t>
            </a:r>
          </a:p>
        </p:txBody>
      </p:sp>
      <p:sp>
        <p:nvSpPr>
          <p:cNvPr id="7" name="Freeform 6"/>
          <p:cNvSpPr/>
          <p:nvPr/>
        </p:nvSpPr>
        <p:spPr>
          <a:xfrm>
            <a:off x="609600" y="43434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" name="Right Arrow 19"/>
          <p:cNvSpPr/>
          <p:nvPr/>
        </p:nvSpPr>
        <p:spPr>
          <a:xfrm>
            <a:off x="3657600" y="5562600"/>
            <a:ext cx="1905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1" name="Freeform 20"/>
          <p:cNvSpPr/>
          <p:nvPr/>
        </p:nvSpPr>
        <p:spPr>
          <a:xfrm>
            <a:off x="609600" y="40386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2" name="Freeform 21"/>
          <p:cNvSpPr/>
          <p:nvPr/>
        </p:nvSpPr>
        <p:spPr>
          <a:xfrm>
            <a:off x="609600" y="37338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4" name="Right Brace 23"/>
          <p:cNvSpPr/>
          <p:nvPr/>
        </p:nvSpPr>
        <p:spPr>
          <a:xfrm>
            <a:off x="3200400" y="3657600"/>
            <a:ext cx="304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76" name="TextBox 24"/>
          <p:cNvSpPr txBox="1">
            <a:spLocks noChangeArrowheads="1"/>
          </p:cNvSpPr>
          <p:nvPr/>
        </p:nvSpPr>
        <p:spPr bwMode="auto">
          <a:xfrm>
            <a:off x="990600" y="39624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Calibri" pitchFamily="34" charset="0"/>
              </a:rPr>
              <a:t>Dynamic layers</a:t>
            </a:r>
          </a:p>
          <a:p>
            <a:pPr algn="ctr"/>
            <a:r>
              <a:rPr lang="en-US" sz="1800" b="1">
                <a:latin typeface="Calibri" pitchFamily="34" charset="0"/>
              </a:rPr>
              <a:t>(climate)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581400" y="3886200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7" name="Freeform 26"/>
          <p:cNvSpPr/>
          <p:nvPr/>
        </p:nvSpPr>
        <p:spPr>
          <a:xfrm>
            <a:off x="685800" y="59436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8" name="Freeform 27"/>
          <p:cNvSpPr/>
          <p:nvPr/>
        </p:nvSpPr>
        <p:spPr>
          <a:xfrm>
            <a:off x="685800" y="56388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Freeform 28"/>
          <p:cNvSpPr/>
          <p:nvPr/>
        </p:nvSpPr>
        <p:spPr>
          <a:xfrm>
            <a:off x="685800" y="53340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>
            <a:off x="4038600" y="3657600"/>
            <a:ext cx="10668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82" name="TextBox 30"/>
          <p:cNvSpPr txBox="1">
            <a:spLocks noChangeArrowheads="1"/>
          </p:cNvSpPr>
          <p:nvPr/>
        </p:nvSpPr>
        <p:spPr bwMode="auto">
          <a:xfrm>
            <a:off x="3860800" y="3756025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Climate model</a:t>
            </a:r>
          </a:p>
        </p:txBody>
      </p:sp>
      <p:sp>
        <p:nvSpPr>
          <p:cNvPr id="32" name="Cross 31"/>
          <p:cNvSpPr/>
          <p:nvPr/>
        </p:nvSpPr>
        <p:spPr>
          <a:xfrm>
            <a:off x="1828800" y="3352800"/>
            <a:ext cx="304800" cy="304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Cross 32"/>
          <p:cNvSpPr/>
          <p:nvPr/>
        </p:nvSpPr>
        <p:spPr>
          <a:xfrm>
            <a:off x="1828800" y="4800600"/>
            <a:ext cx="304800" cy="304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5715000" y="43434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>
            <a:off x="5715000" y="40386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>
            <a:off x="5715000" y="37338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7" name="Right Arrow 36"/>
          <p:cNvSpPr/>
          <p:nvPr/>
        </p:nvSpPr>
        <p:spPr>
          <a:xfrm>
            <a:off x="5181600" y="3886200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89" name="TextBox 37"/>
          <p:cNvSpPr txBox="1">
            <a:spLocks noChangeArrowheads="1"/>
          </p:cNvSpPr>
          <p:nvPr/>
        </p:nvSpPr>
        <p:spPr bwMode="auto">
          <a:xfrm>
            <a:off x="990600" y="5562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Calibri" pitchFamily="34" charset="0"/>
              </a:rPr>
              <a:t>Static layers</a:t>
            </a:r>
          </a:p>
          <a:p>
            <a:pPr algn="ctr"/>
            <a:r>
              <a:rPr lang="en-US" sz="1800" b="1">
                <a:latin typeface="Calibri" pitchFamily="34" charset="0"/>
              </a:rPr>
              <a:t>(remote sensing)</a:t>
            </a:r>
          </a:p>
        </p:txBody>
      </p:sp>
      <p:sp>
        <p:nvSpPr>
          <p:cNvPr id="40" name="Freeform 39"/>
          <p:cNvSpPr/>
          <p:nvPr/>
        </p:nvSpPr>
        <p:spPr>
          <a:xfrm>
            <a:off x="5791200" y="59436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1" name="Freeform 40"/>
          <p:cNvSpPr/>
          <p:nvPr/>
        </p:nvSpPr>
        <p:spPr>
          <a:xfrm>
            <a:off x="5791200" y="56388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2" name="Freeform 41"/>
          <p:cNvSpPr/>
          <p:nvPr/>
        </p:nvSpPr>
        <p:spPr>
          <a:xfrm>
            <a:off x="5791200" y="5334000"/>
            <a:ext cx="2590800" cy="228600"/>
          </a:xfrm>
          <a:custGeom>
            <a:avLst/>
            <a:gdLst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0764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238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20764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65728 w 2286000"/>
              <a:gd name="connsiteY2" fmla="*/ 18189 h 838200"/>
              <a:gd name="connsiteX3" fmla="*/ 1885950 w 2286000"/>
              <a:gd name="connsiteY3" fmla="*/ 0 h 838200"/>
              <a:gd name="connsiteX4" fmla="*/ 1871241 w 2286000"/>
              <a:gd name="connsiteY4" fmla="*/ 18189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89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09550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1871241 w 2286000"/>
              <a:gd name="connsiteY5" fmla="*/ 18189 h 838200"/>
              <a:gd name="connsiteX6" fmla="*/ 2286000 w 2286000"/>
              <a:gd name="connsiteY6" fmla="*/ 838200 h 838200"/>
              <a:gd name="connsiteX7" fmla="*/ 0 w 2286000"/>
              <a:gd name="connsiteY7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38095 w 2286000"/>
              <a:gd name="connsiteY2" fmla="*/ 0 h 838200"/>
              <a:gd name="connsiteX3" fmla="*/ 365728 w 2286000"/>
              <a:gd name="connsiteY3" fmla="*/ 18190 h 838200"/>
              <a:gd name="connsiteX4" fmla="*/ 1885950 w 2286000"/>
              <a:gd name="connsiteY4" fmla="*/ 0 h 838200"/>
              <a:gd name="connsiteX5" fmla="*/ 2286000 w 2286000"/>
              <a:gd name="connsiteY5" fmla="*/ 838200 h 838200"/>
              <a:gd name="connsiteX6" fmla="*/ 0 w 2286000"/>
              <a:gd name="connsiteY6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278823 w 2286000"/>
              <a:gd name="connsiteY1" fmla="*/ 0 h 838200"/>
              <a:gd name="connsiteX2" fmla="*/ 365728 w 2286000"/>
              <a:gd name="connsiteY2" fmla="*/ 18190 h 838200"/>
              <a:gd name="connsiteX3" fmla="*/ 1885950 w 2286000"/>
              <a:gd name="connsiteY3" fmla="*/ 0 h 838200"/>
              <a:gd name="connsiteX4" fmla="*/ 2286000 w 2286000"/>
              <a:gd name="connsiteY4" fmla="*/ 838200 h 838200"/>
              <a:gd name="connsiteX5" fmla="*/ 0 w 2286000"/>
              <a:gd name="connsiteY5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  <a:gd name="connsiteX0" fmla="*/ 0 w 2286000"/>
              <a:gd name="connsiteY0" fmla="*/ 838200 h 838200"/>
              <a:gd name="connsiteX1" fmla="*/ 365728 w 2286000"/>
              <a:gd name="connsiteY1" fmla="*/ 18190 h 838200"/>
              <a:gd name="connsiteX2" fmla="*/ 1885950 w 2286000"/>
              <a:gd name="connsiteY2" fmla="*/ 0 h 838200"/>
              <a:gd name="connsiteX3" fmla="*/ 2286000 w 2286000"/>
              <a:gd name="connsiteY3" fmla="*/ 838200 h 838200"/>
              <a:gd name="connsiteX4" fmla="*/ 0 w 2286000"/>
              <a:gd name="connsiteY4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838200">
                <a:moveTo>
                  <a:pt x="0" y="838200"/>
                </a:moveTo>
                <a:lnTo>
                  <a:pt x="365728" y="18190"/>
                </a:lnTo>
                <a:lnTo>
                  <a:pt x="1885950" y="0"/>
                </a:lnTo>
                <a:lnTo>
                  <a:pt x="2286000" y="838200"/>
                </a:lnTo>
                <a:lnTo>
                  <a:pt x="0" y="83820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3" name="Cross 42"/>
          <p:cNvSpPr/>
          <p:nvPr/>
        </p:nvSpPr>
        <p:spPr>
          <a:xfrm>
            <a:off x="6858000" y="4800600"/>
            <a:ext cx="304800" cy="304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94" name="TextBox 43"/>
          <p:cNvSpPr txBox="1">
            <a:spLocks noChangeArrowheads="1"/>
          </p:cNvSpPr>
          <p:nvPr/>
        </p:nvSpPr>
        <p:spPr bwMode="auto">
          <a:xfrm>
            <a:off x="609600" y="2286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Present Conditions</a:t>
            </a:r>
          </a:p>
        </p:txBody>
      </p:sp>
      <p:sp>
        <p:nvSpPr>
          <p:cNvPr id="7195" name="TextBox 44"/>
          <p:cNvSpPr txBox="1">
            <a:spLocks noChangeArrowheads="1"/>
          </p:cNvSpPr>
          <p:nvPr/>
        </p:nvSpPr>
        <p:spPr bwMode="auto">
          <a:xfrm>
            <a:off x="5486400" y="2286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Future Projection</a:t>
            </a:r>
          </a:p>
        </p:txBody>
      </p:sp>
      <p:sp>
        <p:nvSpPr>
          <p:cNvPr id="7196" name="TextBox 45"/>
          <p:cNvSpPr txBox="1">
            <a:spLocks noChangeArrowheads="1"/>
          </p:cNvSpPr>
          <p:nvPr/>
        </p:nvSpPr>
        <p:spPr bwMode="auto">
          <a:xfrm>
            <a:off x="6096000" y="39624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Calibri" pitchFamily="34" charset="0"/>
              </a:rPr>
              <a:t>Projected climate</a:t>
            </a:r>
          </a:p>
        </p:txBody>
      </p:sp>
      <p:sp>
        <p:nvSpPr>
          <p:cNvPr id="47" name="Right Arrow 46"/>
          <p:cNvSpPr/>
          <p:nvPr/>
        </p:nvSpPr>
        <p:spPr>
          <a:xfrm rot="16200000">
            <a:off x="6819900" y="3238500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1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92150"/>
            <a:ext cx="304006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98500"/>
            <a:ext cx="30702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0" name="TextBox 48"/>
          <p:cNvSpPr txBox="1">
            <a:spLocks noChangeArrowheads="1"/>
          </p:cNvSpPr>
          <p:nvPr/>
        </p:nvSpPr>
        <p:spPr bwMode="auto">
          <a:xfrm>
            <a:off x="3505200" y="914400"/>
            <a:ext cx="2057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Calibri" pitchFamily="34" charset="0"/>
              </a:rPr>
              <a:t>What is the best way to combine static and dynamic variables in species distribution models?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0"/>
            <a:ext cx="7696200" cy="2590800"/>
          </a:xfrm>
        </p:spPr>
        <p:txBody>
          <a:bodyPr/>
          <a:lstStyle/>
          <a:p>
            <a:pPr eaLnBrk="1" hangingPunct="1"/>
            <a:r>
              <a:rPr lang="en-US" sz="2400" smtClean="0"/>
              <a:t>Artificial species, with known ‘niches’</a:t>
            </a:r>
          </a:p>
          <a:p>
            <a:pPr eaLnBrk="1" hangingPunct="1"/>
            <a:r>
              <a:rPr lang="en-US" sz="2400" smtClean="0"/>
              <a:t>Dynamic variables: temperature and precip.</a:t>
            </a:r>
          </a:p>
          <a:p>
            <a:pPr eaLnBrk="1" hangingPunct="1"/>
            <a:r>
              <a:rPr lang="en-US" sz="2400" smtClean="0"/>
              <a:t>Static variables:</a:t>
            </a:r>
          </a:p>
          <a:p>
            <a:pPr lvl="1" eaLnBrk="1" hangingPunct="1"/>
            <a:r>
              <a:rPr lang="en-US" sz="2000" smtClean="0"/>
              <a:t>Land-cover (non-interacting with dynamic variables)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/>
              <a:t>Soil (interacting with dynamic variables)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692150" y="3282950"/>
          <a:ext cx="5334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610225" y="4605338"/>
            <a:ext cx="34496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333333"/>
                </a:solidFill>
                <a:latin typeface="Arial Unicode MS" pitchFamily="34" charset="-128"/>
              </a:rPr>
              <a:t>(included if interacting; as a mask otherwise)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738813" y="4921250"/>
            <a:ext cx="2540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333333"/>
                </a:solidFill>
                <a:latin typeface="Arial Unicode MS" pitchFamily="34" charset="-128"/>
              </a:rPr>
              <a:t>(used as a mask post-modeling)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834063" y="5246688"/>
            <a:ext cx="25860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333333"/>
                </a:solidFill>
                <a:latin typeface="Arial Unicode MS" pitchFamily="34" charset="-128"/>
              </a:rPr>
              <a:t>(left out of the model completely)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832475" y="4278313"/>
            <a:ext cx="25304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333333"/>
                </a:solidFill>
                <a:latin typeface="Arial Unicode MS" pitchFamily="34" charset="-128"/>
              </a:rPr>
              <a:t>(included as predictor variables)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 rot="-5400000">
            <a:off x="-1026318" y="4637881"/>
            <a:ext cx="314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Correlation between true and fitted maps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52400" y="115888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Testing alternative methods for modeling with </a:t>
            </a:r>
          </a:p>
          <a:p>
            <a:pPr algn="ctr"/>
            <a:r>
              <a:rPr lang="en-US" sz="2400" b="1"/>
              <a:t>static and dynamic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b="12827"/>
          <a:stretch>
            <a:fillRect/>
          </a:stretch>
        </p:blipFill>
        <p:spPr bwMode="auto">
          <a:xfrm>
            <a:off x="5994400" y="2286000"/>
            <a:ext cx="2882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71600" y="304800"/>
            <a:ext cx="6515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chemeClr val="tx2"/>
                </a:solidFill>
              </a:rPr>
              <a:t>Adding demography to projections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2565400"/>
            <a:ext cx="3965575" cy="3125788"/>
            <a:chOff x="3528" y="1616"/>
            <a:chExt cx="2498" cy="1969"/>
          </a:xfrm>
        </p:grpSpPr>
        <p:sp>
          <p:nvSpPr>
            <p:cNvPr id="9271" name="AutoShape 3" descr="vegetacion"/>
            <p:cNvSpPr>
              <a:spLocks noChangeArrowheads="1"/>
            </p:cNvSpPr>
            <p:nvPr/>
          </p:nvSpPr>
          <p:spPr bwMode="auto">
            <a:xfrm>
              <a:off x="3559" y="1880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72" name="Text Box 15"/>
            <p:cNvSpPr txBox="1">
              <a:spLocks noChangeArrowheads="1"/>
            </p:cNvSpPr>
            <p:nvPr/>
          </p:nvSpPr>
          <p:spPr bwMode="auto">
            <a:xfrm>
              <a:off x="3903" y="1616"/>
              <a:ext cx="21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Current distribution (2010)</a:t>
              </a:r>
              <a:endParaRPr lang="en-US" b="1">
                <a:ea typeface="ＭＳ Ｐゴシック" pitchFamily="1" charset="-128"/>
              </a:endParaRPr>
            </a:p>
          </p:txBody>
        </p:sp>
        <p:sp>
          <p:nvSpPr>
            <p:cNvPr id="9273" name="AutoShape 17" descr="vegetacion"/>
            <p:cNvSpPr>
              <a:spLocks noChangeArrowheads="1"/>
            </p:cNvSpPr>
            <p:nvPr/>
          </p:nvSpPr>
          <p:spPr bwMode="auto">
            <a:xfrm>
              <a:off x="3528" y="3240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74" name="Text Box 15"/>
            <p:cNvSpPr txBox="1">
              <a:spLocks noChangeArrowheads="1"/>
            </p:cNvSpPr>
            <p:nvPr/>
          </p:nvSpPr>
          <p:spPr bwMode="auto">
            <a:xfrm>
              <a:off x="3672" y="2984"/>
              <a:ext cx="21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/>
                <a:t>Future distribution (2080)</a:t>
              </a:r>
              <a:endParaRPr lang="en-US" b="1">
                <a:ea typeface="ＭＳ Ｐゴシック" pitchFamily="1" charset="-128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03200" y="1346200"/>
            <a:ext cx="5067300" cy="4914900"/>
            <a:chOff x="344" y="848"/>
            <a:chExt cx="3192" cy="3096"/>
          </a:xfrm>
        </p:grpSpPr>
        <p:sp>
          <p:nvSpPr>
            <p:cNvPr id="9248" name="AutoShape 4"/>
            <p:cNvSpPr>
              <a:spLocks noChangeArrowheads="1"/>
            </p:cNvSpPr>
            <p:nvPr/>
          </p:nvSpPr>
          <p:spPr bwMode="auto">
            <a:xfrm rot="10800000">
              <a:off x="484" y="2279"/>
              <a:ext cx="2160" cy="322"/>
            </a:xfrm>
            <a:prstGeom prst="flowChartInputOutpu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49" name="AutoShape 5"/>
            <p:cNvSpPr>
              <a:spLocks noChangeArrowheads="1"/>
            </p:cNvSpPr>
            <p:nvPr/>
          </p:nvSpPr>
          <p:spPr bwMode="auto">
            <a:xfrm rot="10800000">
              <a:off x="484" y="2158"/>
              <a:ext cx="2160" cy="322"/>
            </a:xfrm>
            <a:prstGeom prst="flowChartInputOutpu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50" name="AutoShape 6"/>
            <p:cNvSpPr>
              <a:spLocks noChangeArrowheads="1"/>
            </p:cNvSpPr>
            <p:nvPr/>
          </p:nvSpPr>
          <p:spPr bwMode="auto">
            <a:xfrm rot="10800000">
              <a:off x="484" y="2036"/>
              <a:ext cx="2160" cy="323"/>
            </a:xfrm>
            <a:prstGeom prst="flowChartInputOutpu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51" name="AutoShape 7"/>
            <p:cNvSpPr>
              <a:spLocks noChangeArrowheads="1"/>
            </p:cNvSpPr>
            <p:nvPr/>
          </p:nvSpPr>
          <p:spPr bwMode="auto">
            <a:xfrm rot="10800000">
              <a:off x="432" y="1915"/>
              <a:ext cx="2161" cy="323"/>
            </a:xfrm>
            <a:prstGeom prst="flowChartInputOutpu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52" name="AutoShape 8"/>
            <p:cNvSpPr>
              <a:spLocks noChangeArrowheads="1"/>
            </p:cNvSpPr>
            <p:nvPr/>
          </p:nvSpPr>
          <p:spPr bwMode="auto">
            <a:xfrm rot="10800000">
              <a:off x="432" y="1794"/>
              <a:ext cx="2161" cy="322"/>
            </a:xfrm>
            <a:prstGeom prst="flowChartInputOutput">
              <a:avLst/>
            </a:prstGeom>
            <a:solidFill>
              <a:srgbClr val="FFFF99"/>
            </a:solidFill>
            <a:ln w="9525">
              <a:solidFill>
                <a:srgbClr val="5DA31E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53" name="Line 9"/>
            <p:cNvSpPr>
              <a:spLocks noChangeShapeType="1"/>
            </p:cNvSpPr>
            <p:nvPr/>
          </p:nvSpPr>
          <p:spPr bwMode="auto">
            <a:xfrm>
              <a:off x="1091" y="1377"/>
              <a:ext cx="0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10"/>
            <p:cNvSpPr>
              <a:spLocks noChangeShapeType="1"/>
            </p:cNvSpPr>
            <p:nvPr/>
          </p:nvSpPr>
          <p:spPr bwMode="auto">
            <a:xfrm>
              <a:off x="1335" y="1377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11"/>
            <p:cNvSpPr>
              <a:spLocks noChangeShapeType="1"/>
            </p:cNvSpPr>
            <p:nvPr/>
          </p:nvSpPr>
          <p:spPr bwMode="auto">
            <a:xfrm>
              <a:off x="1518" y="1366"/>
              <a:ext cx="0" cy="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12"/>
            <p:cNvSpPr>
              <a:spLocks noChangeShapeType="1"/>
            </p:cNvSpPr>
            <p:nvPr/>
          </p:nvSpPr>
          <p:spPr bwMode="auto">
            <a:xfrm flipV="1">
              <a:off x="1626" y="1147"/>
              <a:ext cx="0" cy="7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AutoShape 13" descr="puntos_ognic2"/>
            <p:cNvSpPr>
              <a:spLocks noChangeArrowheads="1"/>
            </p:cNvSpPr>
            <p:nvPr/>
          </p:nvSpPr>
          <p:spPr bwMode="auto">
            <a:xfrm>
              <a:off x="557" y="1071"/>
              <a:ext cx="2160" cy="322"/>
            </a:xfrm>
            <a:prstGeom prst="flowChartInputOutpu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58" name="Text Box 14"/>
            <p:cNvSpPr txBox="1">
              <a:spLocks noChangeArrowheads="1"/>
            </p:cNvSpPr>
            <p:nvPr/>
          </p:nvSpPr>
          <p:spPr bwMode="auto">
            <a:xfrm>
              <a:off x="800" y="848"/>
              <a:ext cx="2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ea typeface="ＭＳ Ｐゴシック" pitchFamily="1" charset="-128"/>
                </a:rPr>
                <a:t>Species occurrence locations</a:t>
              </a:r>
            </a:p>
          </p:txBody>
        </p:sp>
        <p:sp>
          <p:nvSpPr>
            <p:cNvPr id="9259" name="AutoShape 16"/>
            <p:cNvSpPr>
              <a:spLocks noChangeArrowheads="1"/>
            </p:cNvSpPr>
            <p:nvPr/>
          </p:nvSpPr>
          <p:spPr bwMode="auto">
            <a:xfrm rot="-5400000">
              <a:off x="2780" y="1692"/>
              <a:ext cx="776" cy="7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60" name="AutoShape 18"/>
            <p:cNvSpPr>
              <a:spLocks noChangeArrowheads="1"/>
            </p:cNvSpPr>
            <p:nvPr/>
          </p:nvSpPr>
          <p:spPr bwMode="auto">
            <a:xfrm>
              <a:off x="3008" y="2344"/>
              <a:ext cx="176" cy="744"/>
            </a:xfrm>
            <a:prstGeom prst="downArrow">
              <a:avLst>
                <a:gd name="adj1" fmla="val 50000"/>
                <a:gd name="adj2" fmla="val 105682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61" name="AutoShape 22"/>
            <p:cNvSpPr>
              <a:spLocks noChangeArrowheads="1"/>
            </p:cNvSpPr>
            <p:nvPr/>
          </p:nvSpPr>
          <p:spPr bwMode="auto">
            <a:xfrm rot="10800000">
              <a:off x="392" y="3622"/>
              <a:ext cx="2160" cy="322"/>
            </a:xfrm>
            <a:prstGeom prst="flowChartInputOutpu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62" name="AutoShape 23"/>
            <p:cNvSpPr>
              <a:spLocks noChangeArrowheads="1"/>
            </p:cNvSpPr>
            <p:nvPr/>
          </p:nvSpPr>
          <p:spPr bwMode="auto">
            <a:xfrm rot="10800000">
              <a:off x="396" y="3481"/>
              <a:ext cx="2160" cy="322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63" name="AutoShape 24"/>
            <p:cNvSpPr>
              <a:spLocks noChangeArrowheads="1"/>
            </p:cNvSpPr>
            <p:nvPr/>
          </p:nvSpPr>
          <p:spPr bwMode="auto">
            <a:xfrm rot="10800000">
              <a:off x="396" y="3359"/>
              <a:ext cx="2160" cy="323"/>
            </a:xfrm>
            <a:prstGeom prst="flowChartInputOutpu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64" name="AutoShape 25"/>
            <p:cNvSpPr>
              <a:spLocks noChangeArrowheads="1"/>
            </p:cNvSpPr>
            <p:nvPr/>
          </p:nvSpPr>
          <p:spPr bwMode="auto">
            <a:xfrm rot="10800000">
              <a:off x="344" y="3238"/>
              <a:ext cx="2161" cy="323"/>
            </a:xfrm>
            <a:prstGeom prst="flowChartInputOutpu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65" name="AutoShape 26"/>
            <p:cNvSpPr>
              <a:spLocks noChangeArrowheads="1"/>
            </p:cNvSpPr>
            <p:nvPr/>
          </p:nvSpPr>
          <p:spPr bwMode="auto">
            <a:xfrm rot="10800000">
              <a:off x="344" y="3117"/>
              <a:ext cx="2161" cy="322"/>
            </a:xfrm>
            <a:prstGeom prst="flowChartInputOutput">
              <a:avLst/>
            </a:prstGeom>
            <a:solidFill>
              <a:srgbClr val="FFCC00"/>
            </a:solidFill>
            <a:ln w="9525">
              <a:solidFill>
                <a:srgbClr val="5DA31E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66" name="Text Box 28"/>
            <p:cNvSpPr txBox="1">
              <a:spLocks noChangeArrowheads="1"/>
            </p:cNvSpPr>
            <p:nvPr/>
          </p:nvSpPr>
          <p:spPr bwMode="auto">
            <a:xfrm>
              <a:off x="672" y="1568"/>
              <a:ext cx="21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Current climate (2010)</a:t>
              </a:r>
              <a:endParaRPr lang="en-US" sz="1800" b="1">
                <a:ea typeface="ＭＳ Ｐゴシック" pitchFamily="1" charset="-128"/>
              </a:endParaRPr>
            </a:p>
          </p:txBody>
        </p:sp>
        <p:sp>
          <p:nvSpPr>
            <p:cNvPr id="9267" name="Text Box 29"/>
            <p:cNvSpPr txBox="1">
              <a:spLocks noChangeArrowheads="1"/>
            </p:cNvSpPr>
            <p:nvPr/>
          </p:nvSpPr>
          <p:spPr bwMode="auto">
            <a:xfrm>
              <a:off x="2832" y="1840"/>
              <a:ext cx="6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b="1">
                  <a:ea typeface="ＭＳ Ｐゴシック" pitchFamily="1" charset="-128"/>
                </a:rPr>
                <a:t>Habitat model</a:t>
              </a:r>
            </a:p>
          </p:txBody>
        </p:sp>
        <p:sp>
          <p:nvSpPr>
            <p:cNvPr id="9268" name="Text Box 28"/>
            <p:cNvSpPr txBox="1">
              <a:spLocks noChangeArrowheads="1"/>
            </p:cNvSpPr>
            <p:nvPr/>
          </p:nvSpPr>
          <p:spPr bwMode="auto">
            <a:xfrm>
              <a:off x="480" y="2920"/>
              <a:ext cx="21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Projected climate (2080)</a:t>
              </a:r>
              <a:endParaRPr lang="en-US" sz="1800" b="1">
                <a:ea typeface="ＭＳ Ｐゴシック" pitchFamily="1" charset="-128"/>
              </a:endParaRPr>
            </a:p>
          </p:txBody>
        </p:sp>
        <p:sp>
          <p:nvSpPr>
            <p:cNvPr id="9269" name="AutoShape 16"/>
            <p:cNvSpPr>
              <a:spLocks noChangeArrowheads="1"/>
            </p:cNvSpPr>
            <p:nvPr/>
          </p:nvSpPr>
          <p:spPr bwMode="auto">
            <a:xfrm rot="-5400000">
              <a:off x="2780" y="3012"/>
              <a:ext cx="776" cy="7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70" name="Text Box 29"/>
            <p:cNvSpPr txBox="1">
              <a:spLocks noChangeArrowheads="1"/>
            </p:cNvSpPr>
            <p:nvPr/>
          </p:nvSpPr>
          <p:spPr bwMode="auto">
            <a:xfrm>
              <a:off x="2832" y="3160"/>
              <a:ext cx="6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b="1">
                  <a:ea typeface="ＭＳ Ｐゴシック" pitchFamily="1" charset="-128"/>
                </a:rPr>
                <a:t>Habitat model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30200" y="1473200"/>
            <a:ext cx="3468688" cy="4929188"/>
            <a:chOff x="4288" y="576"/>
            <a:chExt cx="2185" cy="3105"/>
          </a:xfrm>
        </p:grpSpPr>
        <p:sp>
          <p:nvSpPr>
            <p:cNvPr id="9228" name="AutoShape 17" descr="vegetacion"/>
            <p:cNvSpPr>
              <a:spLocks noChangeArrowheads="1"/>
            </p:cNvSpPr>
            <p:nvPr/>
          </p:nvSpPr>
          <p:spPr bwMode="auto">
            <a:xfrm>
              <a:off x="4288" y="3336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29" name="AutoShape 17" descr="vegetacion"/>
            <p:cNvSpPr>
              <a:spLocks noChangeArrowheads="1"/>
            </p:cNvSpPr>
            <p:nvPr/>
          </p:nvSpPr>
          <p:spPr bwMode="auto">
            <a:xfrm>
              <a:off x="4288" y="3191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30" name="AutoShape 17" descr="vegetacion"/>
            <p:cNvSpPr>
              <a:spLocks noChangeArrowheads="1"/>
            </p:cNvSpPr>
            <p:nvPr/>
          </p:nvSpPr>
          <p:spPr bwMode="auto">
            <a:xfrm>
              <a:off x="4288" y="3045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31" name="AutoShape 17" descr="vegetacion"/>
            <p:cNvSpPr>
              <a:spLocks noChangeArrowheads="1"/>
            </p:cNvSpPr>
            <p:nvPr/>
          </p:nvSpPr>
          <p:spPr bwMode="auto">
            <a:xfrm>
              <a:off x="4288" y="2899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32" name="AutoShape 17" descr="vegetacion"/>
            <p:cNvSpPr>
              <a:spLocks noChangeArrowheads="1"/>
            </p:cNvSpPr>
            <p:nvPr/>
          </p:nvSpPr>
          <p:spPr bwMode="auto">
            <a:xfrm>
              <a:off x="4288" y="2753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33" name="AutoShape 17" descr="vegetacion"/>
            <p:cNvSpPr>
              <a:spLocks noChangeArrowheads="1"/>
            </p:cNvSpPr>
            <p:nvPr/>
          </p:nvSpPr>
          <p:spPr bwMode="auto">
            <a:xfrm>
              <a:off x="4288" y="2608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34" name="AutoShape 17" descr="vegetacion"/>
            <p:cNvSpPr>
              <a:spLocks noChangeArrowheads="1"/>
            </p:cNvSpPr>
            <p:nvPr/>
          </p:nvSpPr>
          <p:spPr bwMode="auto">
            <a:xfrm>
              <a:off x="4288" y="2462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35" name="AutoShape 17" descr="vegetacion"/>
            <p:cNvSpPr>
              <a:spLocks noChangeArrowheads="1"/>
            </p:cNvSpPr>
            <p:nvPr/>
          </p:nvSpPr>
          <p:spPr bwMode="auto">
            <a:xfrm>
              <a:off x="4288" y="2316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36" name="AutoShape 17" descr="vegetacion"/>
            <p:cNvSpPr>
              <a:spLocks noChangeArrowheads="1"/>
            </p:cNvSpPr>
            <p:nvPr/>
          </p:nvSpPr>
          <p:spPr bwMode="auto">
            <a:xfrm>
              <a:off x="4288" y="2170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37" name="AutoShape 17" descr="vegetacion"/>
            <p:cNvSpPr>
              <a:spLocks noChangeArrowheads="1"/>
            </p:cNvSpPr>
            <p:nvPr/>
          </p:nvSpPr>
          <p:spPr bwMode="auto">
            <a:xfrm>
              <a:off x="4288" y="2024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38" name="AutoShape 17" descr="vegetacion"/>
            <p:cNvSpPr>
              <a:spLocks noChangeArrowheads="1"/>
            </p:cNvSpPr>
            <p:nvPr/>
          </p:nvSpPr>
          <p:spPr bwMode="auto">
            <a:xfrm>
              <a:off x="4312" y="1888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39" name="AutoShape 17" descr="vegetacion"/>
            <p:cNvSpPr>
              <a:spLocks noChangeArrowheads="1"/>
            </p:cNvSpPr>
            <p:nvPr/>
          </p:nvSpPr>
          <p:spPr bwMode="auto">
            <a:xfrm>
              <a:off x="4312" y="1743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40" name="AutoShape 17" descr="vegetacion"/>
            <p:cNvSpPr>
              <a:spLocks noChangeArrowheads="1"/>
            </p:cNvSpPr>
            <p:nvPr/>
          </p:nvSpPr>
          <p:spPr bwMode="auto">
            <a:xfrm>
              <a:off x="4312" y="1597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41" name="AutoShape 17" descr="vegetacion"/>
            <p:cNvSpPr>
              <a:spLocks noChangeArrowheads="1"/>
            </p:cNvSpPr>
            <p:nvPr/>
          </p:nvSpPr>
          <p:spPr bwMode="auto">
            <a:xfrm>
              <a:off x="4312" y="1451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42" name="AutoShape 17" descr="vegetacion"/>
            <p:cNvSpPr>
              <a:spLocks noChangeArrowheads="1"/>
            </p:cNvSpPr>
            <p:nvPr/>
          </p:nvSpPr>
          <p:spPr bwMode="auto">
            <a:xfrm>
              <a:off x="4312" y="1305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43" name="AutoShape 17" descr="vegetacion"/>
            <p:cNvSpPr>
              <a:spLocks noChangeArrowheads="1"/>
            </p:cNvSpPr>
            <p:nvPr/>
          </p:nvSpPr>
          <p:spPr bwMode="auto">
            <a:xfrm>
              <a:off x="4312" y="1160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44" name="AutoShape 17" descr="vegetacion"/>
            <p:cNvSpPr>
              <a:spLocks noChangeArrowheads="1"/>
            </p:cNvSpPr>
            <p:nvPr/>
          </p:nvSpPr>
          <p:spPr bwMode="auto">
            <a:xfrm>
              <a:off x="4312" y="1014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45" name="AutoShape 17" descr="vegetacion"/>
            <p:cNvSpPr>
              <a:spLocks noChangeArrowheads="1"/>
            </p:cNvSpPr>
            <p:nvPr/>
          </p:nvSpPr>
          <p:spPr bwMode="auto">
            <a:xfrm>
              <a:off x="4312" y="868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46" name="AutoShape 17" descr="vegetacion"/>
            <p:cNvSpPr>
              <a:spLocks noChangeArrowheads="1"/>
            </p:cNvSpPr>
            <p:nvPr/>
          </p:nvSpPr>
          <p:spPr bwMode="auto">
            <a:xfrm>
              <a:off x="4312" y="722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47" name="AutoShape 17" descr="vegetacion"/>
            <p:cNvSpPr>
              <a:spLocks noChangeArrowheads="1"/>
            </p:cNvSpPr>
            <p:nvPr/>
          </p:nvSpPr>
          <p:spPr bwMode="auto">
            <a:xfrm>
              <a:off x="4312" y="576"/>
              <a:ext cx="2161" cy="345"/>
            </a:xfrm>
            <a:prstGeom prst="flowChartInputOutpu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</p:grpSp>
      <p:pic>
        <p:nvPicPr>
          <p:cNvPr id="8246" name="Picture 54"/>
          <p:cNvPicPr>
            <a:picLocks noChangeAspect="1" noChangeArrowheads="1"/>
          </p:cNvPicPr>
          <p:nvPr/>
        </p:nvPicPr>
        <p:blipFill>
          <a:blip r:embed="rId6" cstate="print"/>
          <a:srcRect b="12827"/>
          <a:stretch>
            <a:fillRect/>
          </a:stretch>
        </p:blipFill>
        <p:spPr bwMode="auto">
          <a:xfrm>
            <a:off x="5994400" y="2286000"/>
            <a:ext cx="2882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886200" y="2667000"/>
            <a:ext cx="1968500" cy="2209800"/>
            <a:chOff x="3680" y="600"/>
            <a:chExt cx="1240" cy="1392"/>
          </a:xfrm>
        </p:grpSpPr>
        <p:sp>
          <p:nvSpPr>
            <p:cNvPr id="9226" name="AutoShape 16"/>
            <p:cNvSpPr>
              <a:spLocks noChangeArrowheads="1"/>
            </p:cNvSpPr>
            <p:nvPr/>
          </p:nvSpPr>
          <p:spPr bwMode="auto">
            <a:xfrm rot="-5400000">
              <a:off x="3612" y="692"/>
              <a:ext cx="1392" cy="120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2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9227" name="Text Box 29"/>
            <p:cNvSpPr txBox="1">
              <a:spLocks noChangeArrowheads="1"/>
            </p:cNvSpPr>
            <p:nvPr/>
          </p:nvSpPr>
          <p:spPr bwMode="auto">
            <a:xfrm>
              <a:off x="3680" y="928"/>
              <a:ext cx="12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b="1">
                  <a:ea typeface="ＭＳ Ｐゴシック" pitchFamily="1" charset="-128"/>
                </a:rPr>
                <a:t>Demography </a:t>
              </a:r>
              <a:r>
                <a:rPr lang="en-US" sz="1800">
                  <a:ea typeface="ＭＳ Ｐゴシック" pitchFamily="1" charset="-128"/>
                </a:rPr>
                <a:t>(metapopulation model)</a:t>
              </a:r>
            </a:p>
          </p:txBody>
        </p:sp>
      </p:grpSp>
      <p:sp>
        <p:nvSpPr>
          <p:cNvPr id="9225" name="Text Box 58"/>
          <p:cNvSpPr txBox="1">
            <a:spLocks noChangeArrowheads="1"/>
          </p:cNvSpPr>
          <p:nvPr/>
        </p:nvSpPr>
        <p:spPr bwMode="auto">
          <a:xfrm>
            <a:off x="3108325" y="115888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Key objective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58889 -1.85185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Simulating population dynamics under climate change</a:t>
            </a:r>
            <a:endParaRPr lang="en-US" sz="3600" noProof="1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257800" y="4787900"/>
            <a:ext cx="39243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Aft>
                <a:spcPct val="25000"/>
              </a:spcAft>
              <a:buFontTx/>
              <a:buChar char="•"/>
            </a:pPr>
            <a:r>
              <a:rPr lang="en-US" sz="2400" b="1"/>
              <a:t>Number of occupied patches</a:t>
            </a:r>
          </a:p>
          <a:p>
            <a:pPr marL="228600" indent="-228600">
              <a:lnSpc>
                <a:spcPct val="90000"/>
              </a:lnSpc>
              <a:spcAft>
                <a:spcPct val="25000"/>
              </a:spcAft>
              <a:buFontTx/>
              <a:buChar char="•"/>
            </a:pPr>
            <a:r>
              <a:rPr lang="en-US" sz="2400" b="1"/>
              <a:t>Total population size</a:t>
            </a:r>
          </a:p>
          <a:p>
            <a:pPr marL="228600" indent="-228600">
              <a:lnSpc>
                <a:spcPct val="90000"/>
              </a:lnSpc>
              <a:spcAft>
                <a:spcPct val="25000"/>
              </a:spcAft>
              <a:buFontTx/>
              <a:buChar char="•"/>
            </a:pPr>
            <a:r>
              <a:rPr lang="en-US" sz="2400" b="1"/>
              <a:t>Risk of decline or extinction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b="12827"/>
          <a:stretch>
            <a:fillRect/>
          </a:stretch>
        </p:blipFill>
        <p:spPr bwMode="auto">
          <a:xfrm>
            <a:off x="5943600" y="1600200"/>
            <a:ext cx="3048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 b="12827"/>
          <a:stretch>
            <a:fillRect/>
          </a:stretch>
        </p:blipFill>
        <p:spPr bwMode="auto">
          <a:xfrm>
            <a:off x="228600" y="2122488"/>
            <a:ext cx="2882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55838" y="51054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2010</a:t>
            </a: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676400" y="1677988"/>
            <a:ext cx="2905125" cy="3440112"/>
            <a:chOff x="1000" y="0"/>
            <a:chExt cx="1830" cy="2167"/>
          </a:xfrm>
        </p:grpSpPr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b="12827"/>
            <a:stretch>
              <a:fillRect/>
            </a:stretch>
          </p:blipFill>
          <p:spPr bwMode="auto">
            <a:xfrm>
              <a:off x="1000" y="0"/>
              <a:ext cx="1816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9"/>
            <p:cNvSpPr txBox="1">
              <a:spLocks noChangeArrowheads="1"/>
            </p:cNvSpPr>
            <p:nvPr/>
          </p:nvSpPr>
          <p:spPr bwMode="auto">
            <a:xfrm>
              <a:off x="2286" y="1879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CC"/>
                  </a:solidFill>
                </a:rPr>
                <a:t>2080</a:t>
              </a:r>
            </a:p>
          </p:txBody>
        </p:sp>
      </p:grpSp>
      <p:sp>
        <p:nvSpPr>
          <p:cNvPr id="10248" name="AutoShape 16"/>
          <p:cNvSpPr>
            <a:spLocks noChangeArrowheads="1"/>
          </p:cNvSpPr>
          <p:nvPr/>
        </p:nvSpPr>
        <p:spPr bwMode="auto">
          <a:xfrm rot="-5400000">
            <a:off x="5022850" y="2535238"/>
            <a:ext cx="495300" cy="1168400"/>
          </a:xfrm>
          <a:prstGeom prst="downArrow">
            <a:avLst>
              <a:gd name="adj1" fmla="val 50000"/>
              <a:gd name="adj2" fmla="val 58974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2400"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10249" name="AutoShape 16"/>
          <p:cNvSpPr>
            <a:spLocks noChangeArrowheads="1"/>
          </p:cNvSpPr>
          <p:nvPr/>
        </p:nvSpPr>
        <p:spPr bwMode="auto">
          <a:xfrm>
            <a:off x="7118350" y="4191000"/>
            <a:ext cx="495300" cy="512763"/>
          </a:xfrm>
          <a:prstGeom prst="downArrow">
            <a:avLst>
              <a:gd name="adj1" fmla="val 50000"/>
              <a:gd name="adj2" fmla="val 2588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876800" cy="1249363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accent2"/>
                </a:solidFill>
              </a:rPr>
              <a:t>Leaf-tailed gecko</a:t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i="1" smtClean="0">
                <a:solidFill>
                  <a:schemeClr val="accent2"/>
                </a:solidFill>
              </a:rPr>
              <a:t>Uroplatus ebenaui</a:t>
            </a:r>
            <a:r>
              <a:rPr lang="en-US" sz="2800" b="1" smtClean="0">
                <a:solidFill>
                  <a:schemeClr val="accent2"/>
                </a:solidFill>
              </a:rPr>
              <a:t>  in northern Madagascar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368800" y="4953000"/>
            <a:ext cx="279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accent2"/>
                </a:solidFill>
              </a:rPr>
              <a:t>.0</a:t>
            </a:r>
          </a:p>
          <a:p>
            <a:endParaRPr lang="en-US" sz="900">
              <a:solidFill>
                <a:schemeClr val="accent2"/>
              </a:solidFill>
            </a:endParaRPr>
          </a:p>
          <a:p>
            <a:r>
              <a:rPr lang="en-US" sz="900">
                <a:solidFill>
                  <a:schemeClr val="accent2"/>
                </a:solidFill>
              </a:rPr>
              <a:t>.3</a:t>
            </a:r>
          </a:p>
          <a:p>
            <a:endParaRPr lang="en-US" sz="900">
              <a:solidFill>
                <a:schemeClr val="accent2"/>
              </a:solidFill>
            </a:endParaRPr>
          </a:p>
          <a:p>
            <a:r>
              <a:rPr lang="en-US" sz="900">
                <a:solidFill>
                  <a:schemeClr val="accent2"/>
                </a:solidFill>
              </a:rPr>
              <a:t>.6</a:t>
            </a:r>
          </a:p>
          <a:p>
            <a:endParaRPr lang="en-US" sz="900">
              <a:solidFill>
                <a:schemeClr val="accent2"/>
              </a:solidFill>
            </a:endParaRPr>
          </a:p>
          <a:p>
            <a:r>
              <a:rPr lang="en-US" sz="900">
                <a:solidFill>
                  <a:schemeClr val="accent2"/>
                </a:solidFill>
              </a:rPr>
              <a:t>.9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604250" y="5070475"/>
            <a:ext cx="3111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90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30000"/>
              </a:spcBef>
            </a:pPr>
            <a:r>
              <a:rPr lang="en-US" sz="900">
                <a:solidFill>
                  <a:schemeClr val="accent2"/>
                </a:solidFill>
              </a:rPr>
              <a:t>4</a:t>
            </a:r>
          </a:p>
          <a:p>
            <a:pPr>
              <a:spcBef>
                <a:spcPct val="30000"/>
              </a:spcBef>
            </a:pPr>
            <a:r>
              <a:rPr lang="en-US" sz="900">
                <a:solidFill>
                  <a:schemeClr val="accent2"/>
                </a:solidFill>
              </a:rPr>
              <a:t>8</a:t>
            </a:r>
          </a:p>
          <a:p>
            <a:pPr>
              <a:spcBef>
                <a:spcPct val="30000"/>
              </a:spcBef>
            </a:pPr>
            <a:r>
              <a:rPr lang="en-US" sz="900">
                <a:solidFill>
                  <a:schemeClr val="accent2"/>
                </a:solidFill>
              </a:rPr>
              <a:t>12</a:t>
            </a:r>
          </a:p>
          <a:p>
            <a:pPr>
              <a:spcBef>
                <a:spcPct val="30000"/>
              </a:spcBef>
            </a:pPr>
            <a:r>
              <a:rPr lang="en-US" sz="900">
                <a:solidFill>
                  <a:schemeClr val="accent2"/>
                </a:solidFill>
              </a:rPr>
              <a:t>16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371600" y="6080125"/>
            <a:ext cx="232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Habitat Suitability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410200" y="6080125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Population Density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7229475" y="1600200"/>
            <a:ext cx="1406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wildmadagascar.org</a:t>
            </a:r>
          </a:p>
        </p:txBody>
      </p:sp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1000"/>
            <a:ext cx="25908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6781800" y="1625600"/>
            <a:ext cx="1512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Photo: Chris Raxworthy</a:t>
            </a:r>
          </a:p>
        </p:txBody>
      </p:sp>
      <p:pic>
        <p:nvPicPr>
          <p:cNvPr id="15" name="Gekko-HS Pearson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51258" y="2590800"/>
            <a:ext cx="3315942" cy="3356381"/>
          </a:xfrm>
          <a:prstGeom prst="rect">
            <a:avLst/>
          </a:prstGeom>
        </p:spPr>
      </p:pic>
      <p:pic>
        <p:nvPicPr>
          <p:cNvPr id="16" name="Gekko-1rep4 Pearson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181600" y="2590800"/>
            <a:ext cx="3312404" cy="335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1752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Madagascar maps to play animations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3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683</Words>
  <Application>Microsoft Office PowerPoint</Application>
  <PresentationFormat>On-screen Show (4:3)</PresentationFormat>
  <Paragraphs>204</Paragraphs>
  <Slides>14</Slides>
  <Notes>14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Chart</vt:lpstr>
      <vt:lpstr>Integrating remotely sensed data and ecological models to assess species extinction risks  under climate change</vt:lpstr>
      <vt:lpstr>Slide 2</vt:lpstr>
      <vt:lpstr>Slide 3</vt:lpstr>
      <vt:lpstr>Slide 4</vt:lpstr>
      <vt:lpstr>Correlation Models</vt:lpstr>
      <vt:lpstr>Slide 6</vt:lpstr>
      <vt:lpstr>Slide 7</vt:lpstr>
      <vt:lpstr>Simulating population dynamics under climate change</vt:lpstr>
      <vt:lpstr>Leaf-tailed gecko Uroplatus ebenaui  in northern Madagascar</vt:lpstr>
      <vt:lpstr>3-generation declines</vt:lpstr>
      <vt:lpstr>Future directions</vt:lpstr>
      <vt:lpstr>END</vt:lpstr>
      <vt:lpstr>Dealing with Static and Dynamic Variables</vt:lpstr>
      <vt:lpstr>Dealing with Static and Dynamic Variables</vt:lpstr>
    </vt:vector>
  </TitlesOfParts>
  <Company>Stony Brook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Resit Akcakaya</dc:creator>
  <cp:lastModifiedBy> </cp:lastModifiedBy>
  <cp:revision>32</cp:revision>
  <dcterms:created xsi:type="dcterms:W3CDTF">2010-05-11T17:23:11Z</dcterms:created>
  <dcterms:modified xsi:type="dcterms:W3CDTF">2010-08-06T17:08:49Z</dcterms:modified>
</cp:coreProperties>
</file>