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77" r:id="rId1"/>
    <p:sldMasterId id="2147484226" r:id="rId2"/>
  </p:sldMasterIdLst>
  <p:notesMasterIdLst>
    <p:notesMasterId r:id="rId35"/>
  </p:notesMasterIdLst>
  <p:sldIdLst>
    <p:sldId id="353" r:id="rId3"/>
    <p:sldId id="413" r:id="rId4"/>
    <p:sldId id="412" r:id="rId5"/>
    <p:sldId id="404" r:id="rId6"/>
    <p:sldId id="405" r:id="rId7"/>
    <p:sldId id="406" r:id="rId8"/>
    <p:sldId id="407" r:id="rId9"/>
    <p:sldId id="410" r:id="rId10"/>
    <p:sldId id="411" r:id="rId11"/>
    <p:sldId id="305" r:id="rId12"/>
    <p:sldId id="414" r:id="rId13"/>
    <p:sldId id="415" r:id="rId14"/>
    <p:sldId id="418" r:id="rId15"/>
    <p:sldId id="279" r:id="rId16"/>
    <p:sldId id="416" r:id="rId17"/>
    <p:sldId id="417" r:id="rId18"/>
    <p:sldId id="426" r:id="rId19"/>
    <p:sldId id="428" r:id="rId20"/>
    <p:sldId id="429" r:id="rId21"/>
    <p:sldId id="433" r:id="rId22"/>
    <p:sldId id="431" r:id="rId23"/>
    <p:sldId id="432" r:id="rId24"/>
    <p:sldId id="430" r:id="rId25"/>
    <p:sldId id="422" r:id="rId26"/>
    <p:sldId id="423" r:id="rId27"/>
    <p:sldId id="281" r:id="rId28"/>
    <p:sldId id="424" r:id="rId29"/>
    <p:sldId id="421" r:id="rId30"/>
    <p:sldId id="427" r:id="rId31"/>
    <p:sldId id="402" r:id="rId32"/>
    <p:sldId id="425" r:id="rId33"/>
    <p:sldId id="332"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20D"/>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597" autoAdjust="0"/>
  </p:normalViewPr>
  <p:slideViewPr>
    <p:cSldViewPr snapToObjects="1">
      <p:cViewPr>
        <p:scale>
          <a:sx n="90" d="100"/>
          <a:sy n="90" d="100"/>
        </p:scale>
        <p:origin x="-78" y="564"/>
      </p:cViewPr>
      <p:guideLst>
        <p:guide orient="horz" pos="2160"/>
        <p:guide pos="2880"/>
      </p:guideLst>
    </p:cSldViewPr>
  </p:slideViewPr>
  <p:notesTextViewPr>
    <p:cViewPr>
      <p:scale>
        <a:sx n="100" d="100"/>
        <a:sy n="100" d="100"/>
      </p:scale>
      <p:origin x="0" y="0"/>
    </p:cViewPr>
  </p:notesTextViewPr>
  <p:sorterViewPr>
    <p:cViewPr>
      <p:scale>
        <a:sx n="85" d="100"/>
        <a:sy n="85" d="100"/>
      </p:scale>
      <p:origin x="0" y="704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storage.adsroot.itcs.umich.edu\home\windat.V2\Desktop\Summary_final_Sophie_withAL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torage.adsroot.itcs.umich.edu\home\windat.V2\Desktop\Summary_final_Sophie_withALL_3sig.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storage.adsroot.itcs.umich.edu\home\windat.V2\Desktop\Summary_final_Sophie_withALL_3si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scatterChart>
        <c:scatterStyle val="lineMarker"/>
        <c:ser>
          <c:idx val="0"/>
          <c:order val="0"/>
          <c:tx>
            <c:v>April: 1-day low</c:v>
          </c:tx>
          <c:spPr>
            <a:ln w="28575">
              <a:noFill/>
            </a:ln>
          </c:spPr>
          <c:marker>
            <c:symbol val="square"/>
            <c:size val="5"/>
            <c:spPr>
              <a:solidFill>
                <a:sysClr val="windowText" lastClr="000000"/>
              </a:solidFill>
              <a:ln>
                <a:noFill/>
              </a:ln>
            </c:spPr>
          </c:marker>
          <c:xVal>
            <c:numRef>
              <c:f>Apr_Sept!$N$5</c:f>
              <c:numCache>
                <c:formatCode>General</c:formatCode>
                <c:ptCount val="1"/>
                <c:pt idx="0">
                  <c:v>0.90000000000000013</c:v>
                </c:pt>
              </c:numCache>
            </c:numRef>
          </c:xVal>
          <c:yVal>
            <c:numRef>
              <c:f>Apr_Sept!$P$5</c:f>
              <c:numCache>
                <c:formatCode>0.00</c:formatCode>
                <c:ptCount val="1"/>
                <c:pt idx="0">
                  <c:v>0.42821726692314238</c:v>
                </c:pt>
              </c:numCache>
            </c:numRef>
          </c:yVal>
        </c:ser>
        <c:ser>
          <c:idx val="2"/>
          <c:order val="1"/>
          <c:tx>
            <c:v>April: 4-day low</c:v>
          </c:tx>
          <c:spPr>
            <a:ln w="28575">
              <a:noFill/>
            </a:ln>
          </c:spPr>
          <c:marker>
            <c:symbol val="square"/>
            <c:size val="5"/>
            <c:spPr>
              <a:solidFill>
                <a:schemeClr val="tx1"/>
              </a:solidFill>
              <a:ln>
                <a:noFill/>
              </a:ln>
            </c:spPr>
          </c:marker>
          <c:xVal>
            <c:numRef>
              <c:f>Apr_Sept!$N$13</c:f>
              <c:numCache>
                <c:formatCode>0.00</c:formatCode>
                <c:ptCount val="1"/>
                <c:pt idx="0">
                  <c:v>7.7</c:v>
                </c:pt>
              </c:numCache>
            </c:numRef>
          </c:xVal>
          <c:yVal>
            <c:numRef>
              <c:f>Apr_Sept!$P$13</c:f>
              <c:numCache>
                <c:formatCode>0.00</c:formatCode>
                <c:ptCount val="1"/>
                <c:pt idx="0">
                  <c:v>0.39216283876461061</c:v>
                </c:pt>
              </c:numCache>
            </c:numRef>
          </c:yVal>
        </c:ser>
        <c:ser>
          <c:idx val="4"/>
          <c:order val="2"/>
          <c:tx>
            <c:v>April: 16-day low</c:v>
          </c:tx>
          <c:spPr>
            <a:ln w="28575">
              <a:noFill/>
            </a:ln>
          </c:spPr>
          <c:marker>
            <c:symbol val="square"/>
            <c:size val="5"/>
            <c:spPr>
              <a:solidFill>
                <a:sysClr val="windowText" lastClr="000000"/>
              </a:solidFill>
              <a:ln>
                <a:noFill/>
              </a:ln>
            </c:spPr>
          </c:marker>
          <c:xVal>
            <c:numRef>
              <c:f>Apr_Sept!$N$21</c:f>
              <c:numCache>
                <c:formatCode>0.00</c:formatCode>
                <c:ptCount val="1"/>
                <c:pt idx="0">
                  <c:v>15.3</c:v>
                </c:pt>
              </c:numCache>
            </c:numRef>
          </c:xVal>
          <c:yVal>
            <c:numRef>
              <c:f>Apr_Sept!$P$21</c:f>
              <c:numCache>
                <c:formatCode>0.00</c:formatCode>
                <c:ptCount val="1"/>
                <c:pt idx="0">
                  <c:v>0.53749647582917071</c:v>
                </c:pt>
              </c:numCache>
            </c:numRef>
          </c:yVal>
        </c:ser>
        <c:ser>
          <c:idx val="5"/>
          <c:order val="3"/>
          <c:tx>
            <c:v>April: 1-day medium</c:v>
          </c:tx>
          <c:spPr>
            <a:ln w="28575">
              <a:noFill/>
            </a:ln>
          </c:spPr>
          <c:marker>
            <c:symbol val="square"/>
            <c:size val="7"/>
            <c:spPr>
              <a:solidFill>
                <a:sysClr val="windowText" lastClr="000000"/>
              </a:solidFill>
              <a:ln>
                <a:noFill/>
              </a:ln>
            </c:spPr>
          </c:marker>
          <c:xVal>
            <c:numRef>
              <c:f>Apr_Sept!$N$6</c:f>
              <c:numCache>
                <c:formatCode>General</c:formatCode>
                <c:ptCount val="1"/>
                <c:pt idx="0">
                  <c:v>1.0000000000000002</c:v>
                </c:pt>
              </c:numCache>
            </c:numRef>
          </c:xVal>
          <c:yVal>
            <c:numRef>
              <c:f>Apr_Sept!$P$6</c:f>
              <c:numCache>
                <c:formatCode>0.00</c:formatCode>
                <c:ptCount val="1"/>
                <c:pt idx="0">
                  <c:v>0.45113135234290275</c:v>
                </c:pt>
              </c:numCache>
            </c:numRef>
          </c:yVal>
        </c:ser>
        <c:ser>
          <c:idx val="6"/>
          <c:order val="4"/>
          <c:tx>
            <c:v>April: 1-day high</c:v>
          </c:tx>
          <c:spPr>
            <a:ln w="28575">
              <a:noFill/>
            </a:ln>
          </c:spPr>
          <c:marker>
            <c:symbol val="square"/>
            <c:size val="5"/>
            <c:spPr>
              <a:solidFill>
                <a:sysClr val="windowText" lastClr="000000"/>
              </a:solidFill>
              <a:ln>
                <a:noFill/>
              </a:ln>
            </c:spPr>
          </c:marker>
          <c:dPt>
            <c:idx val="0"/>
            <c:marker>
              <c:symbol val="square"/>
              <c:size val="9"/>
            </c:marker>
          </c:dPt>
          <c:xVal>
            <c:numRef>
              <c:f>Apr_Sept!$N$7</c:f>
              <c:numCache>
                <c:formatCode>General</c:formatCode>
                <c:ptCount val="1"/>
                <c:pt idx="0">
                  <c:v>1.1000000000000001</c:v>
                </c:pt>
              </c:numCache>
            </c:numRef>
          </c:xVal>
          <c:yVal>
            <c:numRef>
              <c:f>Apr_Sept!$P$7</c:f>
              <c:numCache>
                <c:formatCode>0.00</c:formatCode>
                <c:ptCount val="1"/>
                <c:pt idx="0">
                  <c:v>0.5243519616607395</c:v>
                </c:pt>
              </c:numCache>
            </c:numRef>
          </c:yVal>
        </c:ser>
        <c:ser>
          <c:idx val="7"/>
          <c:order val="5"/>
          <c:tx>
            <c:v>April: s 1-day low</c:v>
          </c:tx>
          <c:spPr>
            <a:ln w="28575">
              <a:solidFill>
                <a:schemeClr val="tx1"/>
              </a:solidFill>
            </a:ln>
          </c:spPr>
          <c:marker>
            <c:symbol val="square"/>
            <c:size val="5"/>
            <c:spPr>
              <a:noFill/>
              <a:ln>
                <a:solidFill>
                  <a:schemeClr val="tx1"/>
                </a:solidFill>
              </a:ln>
            </c:spPr>
          </c:marker>
          <c:xVal>
            <c:numRef>
              <c:f>Apr_Sept!$O$5</c:f>
              <c:numCache>
                <c:formatCode>0.00</c:formatCode>
                <c:ptCount val="1"/>
                <c:pt idx="0">
                  <c:v>1.1000000000000001</c:v>
                </c:pt>
              </c:numCache>
            </c:numRef>
          </c:xVal>
          <c:yVal>
            <c:numRef>
              <c:f>Apr_Sept!$Q$5</c:f>
              <c:numCache>
                <c:formatCode>0.00</c:formatCode>
                <c:ptCount val="1"/>
                <c:pt idx="0">
                  <c:v>0.42739705933573147</c:v>
                </c:pt>
              </c:numCache>
            </c:numRef>
          </c:yVal>
        </c:ser>
        <c:ser>
          <c:idx val="8"/>
          <c:order val="6"/>
          <c:tx>
            <c:v>April: s 1-day med</c:v>
          </c:tx>
          <c:spPr>
            <a:ln w="28575">
              <a:noFill/>
            </a:ln>
          </c:spPr>
          <c:marker>
            <c:symbol val="square"/>
            <c:size val="7"/>
            <c:spPr>
              <a:noFill/>
              <a:ln>
                <a:solidFill>
                  <a:schemeClr val="tx1"/>
                </a:solidFill>
              </a:ln>
            </c:spPr>
          </c:marker>
          <c:xVal>
            <c:numRef>
              <c:f>Apr_Sept!$O$6</c:f>
              <c:numCache>
                <c:formatCode>0.00</c:formatCode>
                <c:ptCount val="1"/>
                <c:pt idx="0">
                  <c:v>1.2000000000000002</c:v>
                </c:pt>
              </c:numCache>
            </c:numRef>
          </c:xVal>
          <c:yVal>
            <c:numRef>
              <c:f>Apr_Sept!$Q$6</c:f>
              <c:numCache>
                <c:formatCode>0.00</c:formatCode>
                <c:ptCount val="1"/>
                <c:pt idx="0">
                  <c:v>0.44998971874360294</c:v>
                </c:pt>
              </c:numCache>
            </c:numRef>
          </c:yVal>
        </c:ser>
        <c:ser>
          <c:idx val="9"/>
          <c:order val="7"/>
          <c:tx>
            <c:v>April: s 1-day high</c:v>
          </c:tx>
          <c:spPr>
            <a:ln w="28575">
              <a:noFill/>
            </a:ln>
          </c:spPr>
          <c:marker>
            <c:symbol val="square"/>
            <c:size val="9"/>
            <c:spPr>
              <a:noFill/>
              <a:ln>
                <a:solidFill>
                  <a:schemeClr val="tx1"/>
                </a:solidFill>
              </a:ln>
            </c:spPr>
          </c:marker>
          <c:xVal>
            <c:numRef>
              <c:f>Apr_Sept!$O$7</c:f>
              <c:numCache>
                <c:formatCode>0.00</c:formatCode>
                <c:ptCount val="1"/>
                <c:pt idx="0">
                  <c:v>1.3</c:v>
                </c:pt>
              </c:numCache>
            </c:numRef>
          </c:xVal>
          <c:yVal>
            <c:numRef>
              <c:f>Apr_Sept!$Q$7</c:f>
              <c:numCache>
                <c:formatCode>0.00</c:formatCode>
                <c:ptCount val="1"/>
                <c:pt idx="0">
                  <c:v>0.51863995441916244</c:v>
                </c:pt>
              </c:numCache>
            </c:numRef>
          </c:yVal>
        </c:ser>
        <c:ser>
          <c:idx val="1"/>
          <c:order val="8"/>
          <c:tx>
            <c:v>April: 4-day medium</c:v>
          </c:tx>
          <c:spPr>
            <a:ln w="28575">
              <a:noFill/>
            </a:ln>
          </c:spPr>
          <c:marker>
            <c:symbol val="square"/>
            <c:size val="7"/>
            <c:spPr>
              <a:solidFill>
                <a:schemeClr val="tx1"/>
              </a:solidFill>
              <a:ln>
                <a:noFill/>
              </a:ln>
            </c:spPr>
          </c:marker>
          <c:xVal>
            <c:numRef>
              <c:f>Apr_Sept!$N$14</c:f>
              <c:numCache>
                <c:formatCode>0.00</c:formatCode>
                <c:ptCount val="1"/>
                <c:pt idx="0">
                  <c:v>7.8</c:v>
                </c:pt>
              </c:numCache>
            </c:numRef>
          </c:xVal>
          <c:yVal>
            <c:numRef>
              <c:f>Apr_Sept!$P$14</c:f>
              <c:numCache>
                <c:formatCode>0.00</c:formatCode>
                <c:ptCount val="1"/>
                <c:pt idx="0">
                  <c:v>0.35119621746233526</c:v>
                </c:pt>
              </c:numCache>
            </c:numRef>
          </c:yVal>
        </c:ser>
        <c:ser>
          <c:idx val="10"/>
          <c:order val="9"/>
          <c:tx>
            <c:v>April: 4-day high</c:v>
          </c:tx>
          <c:spPr>
            <a:ln w="28575">
              <a:noFill/>
            </a:ln>
          </c:spPr>
          <c:marker>
            <c:symbol val="square"/>
            <c:size val="9"/>
            <c:spPr>
              <a:solidFill>
                <a:schemeClr val="tx1"/>
              </a:solidFill>
              <a:ln>
                <a:noFill/>
              </a:ln>
            </c:spPr>
          </c:marker>
          <c:xVal>
            <c:numRef>
              <c:f>Apr_Sept!$N$15</c:f>
              <c:numCache>
                <c:formatCode>0.00</c:formatCode>
                <c:ptCount val="1"/>
                <c:pt idx="0">
                  <c:v>7.9</c:v>
                </c:pt>
              </c:numCache>
            </c:numRef>
          </c:xVal>
          <c:yVal>
            <c:numRef>
              <c:f>Apr_Sept!$P$15</c:f>
              <c:numCache>
                <c:formatCode>0.00</c:formatCode>
                <c:ptCount val="1"/>
                <c:pt idx="0">
                  <c:v>0.38464216972351245</c:v>
                </c:pt>
              </c:numCache>
            </c:numRef>
          </c:yVal>
        </c:ser>
        <c:ser>
          <c:idx val="3"/>
          <c:order val="10"/>
          <c:tx>
            <c:v>April: s 4-day low</c:v>
          </c:tx>
          <c:spPr>
            <a:ln w="28575">
              <a:noFill/>
            </a:ln>
          </c:spPr>
          <c:marker>
            <c:symbol val="square"/>
            <c:size val="5"/>
            <c:spPr>
              <a:noFill/>
              <a:ln>
                <a:solidFill>
                  <a:sysClr val="windowText" lastClr="000000"/>
                </a:solidFill>
              </a:ln>
            </c:spPr>
          </c:marker>
          <c:xVal>
            <c:numRef>
              <c:f>Apr_Sept!$O$13</c:f>
              <c:numCache>
                <c:formatCode>0.00</c:formatCode>
                <c:ptCount val="1"/>
                <c:pt idx="0">
                  <c:v>8.1</c:v>
                </c:pt>
              </c:numCache>
            </c:numRef>
          </c:xVal>
          <c:yVal>
            <c:numRef>
              <c:f>Apr_Sept!$Q$13</c:f>
              <c:numCache>
                <c:formatCode>0.00</c:formatCode>
                <c:ptCount val="1"/>
                <c:pt idx="0">
                  <c:v>0.38776790025849645</c:v>
                </c:pt>
              </c:numCache>
            </c:numRef>
          </c:yVal>
        </c:ser>
        <c:ser>
          <c:idx val="11"/>
          <c:order val="11"/>
          <c:tx>
            <c:v>April: s 4-day medium</c:v>
          </c:tx>
          <c:spPr>
            <a:ln w="28575">
              <a:noFill/>
            </a:ln>
          </c:spPr>
          <c:marker>
            <c:symbol val="square"/>
            <c:size val="7"/>
            <c:spPr>
              <a:noFill/>
              <a:ln>
                <a:solidFill>
                  <a:sysClr val="windowText" lastClr="000000"/>
                </a:solidFill>
              </a:ln>
            </c:spPr>
          </c:marker>
          <c:xVal>
            <c:numRef>
              <c:f>Apr_Sept!$O$14</c:f>
              <c:numCache>
                <c:formatCode>0.00</c:formatCode>
                <c:ptCount val="1"/>
                <c:pt idx="0">
                  <c:v>8.2000000000000011</c:v>
                </c:pt>
              </c:numCache>
            </c:numRef>
          </c:xVal>
          <c:yVal>
            <c:numRef>
              <c:f>Apr_Sept!$Q$14</c:f>
              <c:numCache>
                <c:formatCode>0.00</c:formatCode>
                <c:ptCount val="1"/>
                <c:pt idx="0">
                  <c:v>0.34359678462684889</c:v>
                </c:pt>
              </c:numCache>
            </c:numRef>
          </c:yVal>
        </c:ser>
        <c:ser>
          <c:idx val="12"/>
          <c:order val="12"/>
          <c:tx>
            <c:v>April: s 4-day high</c:v>
          </c:tx>
          <c:spPr>
            <a:ln w="28575">
              <a:noFill/>
            </a:ln>
          </c:spPr>
          <c:marker>
            <c:symbol val="square"/>
            <c:size val="9"/>
            <c:spPr>
              <a:noFill/>
              <a:ln>
                <a:solidFill>
                  <a:sysClr val="windowText" lastClr="000000"/>
                </a:solidFill>
              </a:ln>
            </c:spPr>
          </c:marker>
          <c:xVal>
            <c:numRef>
              <c:f>Apr_Sept!$O$15</c:f>
              <c:numCache>
                <c:formatCode>0.00</c:formatCode>
                <c:ptCount val="1"/>
                <c:pt idx="0">
                  <c:v>8.3000000000000007</c:v>
                </c:pt>
              </c:numCache>
            </c:numRef>
          </c:xVal>
          <c:yVal>
            <c:numRef>
              <c:f>Apr_Sept!$Q$15</c:f>
              <c:numCache>
                <c:formatCode>0.00</c:formatCode>
                <c:ptCount val="1"/>
                <c:pt idx="0">
                  <c:v>0.37945067237028668</c:v>
                </c:pt>
              </c:numCache>
            </c:numRef>
          </c:yVal>
        </c:ser>
        <c:ser>
          <c:idx val="13"/>
          <c:order val="13"/>
          <c:tx>
            <c:v>April: 16-day medium</c:v>
          </c:tx>
          <c:spPr>
            <a:ln w="28575">
              <a:noFill/>
            </a:ln>
          </c:spPr>
          <c:marker>
            <c:symbol val="square"/>
            <c:size val="7"/>
            <c:spPr>
              <a:solidFill>
                <a:sysClr val="windowText" lastClr="000000"/>
              </a:solidFill>
              <a:ln>
                <a:noFill/>
              </a:ln>
            </c:spPr>
          </c:marker>
          <c:xVal>
            <c:numRef>
              <c:f>Apr_Sept!$N$22</c:f>
              <c:numCache>
                <c:formatCode>0.00</c:formatCode>
                <c:ptCount val="1"/>
                <c:pt idx="0">
                  <c:v>15.400000000000002</c:v>
                </c:pt>
              </c:numCache>
            </c:numRef>
          </c:xVal>
          <c:yVal>
            <c:numRef>
              <c:f>Apr_Sept!$P$22</c:f>
              <c:numCache>
                <c:formatCode>0.00</c:formatCode>
                <c:ptCount val="1"/>
                <c:pt idx="0">
                  <c:v>0.3947534218869953</c:v>
                </c:pt>
              </c:numCache>
            </c:numRef>
          </c:yVal>
        </c:ser>
        <c:ser>
          <c:idx val="14"/>
          <c:order val="14"/>
          <c:tx>
            <c:v>April: 16-day high</c:v>
          </c:tx>
          <c:spPr>
            <a:ln w="28575">
              <a:noFill/>
            </a:ln>
          </c:spPr>
          <c:marker>
            <c:symbol val="square"/>
            <c:size val="9"/>
            <c:spPr>
              <a:solidFill>
                <a:sysClr val="windowText" lastClr="000000"/>
              </a:solidFill>
              <a:ln>
                <a:noFill/>
              </a:ln>
            </c:spPr>
          </c:marker>
          <c:xVal>
            <c:numRef>
              <c:f>Apr_Sept!$N$23</c:f>
              <c:numCache>
                <c:formatCode>0.00</c:formatCode>
                <c:ptCount val="1"/>
                <c:pt idx="0">
                  <c:v>15.5</c:v>
                </c:pt>
              </c:numCache>
            </c:numRef>
          </c:xVal>
          <c:yVal>
            <c:numRef>
              <c:f>Apr_Sept!$P$23</c:f>
              <c:numCache>
                <c:formatCode>0.00</c:formatCode>
                <c:ptCount val="1"/>
                <c:pt idx="0">
                  <c:v>0.33400695010623532</c:v>
                </c:pt>
              </c:numCache>
            </c:numRef>
          </c:yVal>
        </c:ser>
        <c:ser>
          <c:idx val="15"/>
          <c:order val="15"/>
          <c:tx>
            <c:v>April: s 16-day low</c:v>
          </c:tx>
          <c:spPr>
            <a:ln w="28575">
              <a:noFill/>
            </a:ln>
          </c:spPr>
          <c:marker>
            <c:symbol val="square"/>
            <c:size val="5"/>
            <c:spPr>
              <a:noFill/>
              <a:ln>
                <a:solidFill>
                  <a:sysClr val="windowText" lastClr="000000"/>
                </a:solidFill>
              </a:ln>
            </c:spPr>
          </c:marker>
          <c:xVal>
            <c:numRef>
              <c:f>Apr_Sept!$O$21</c:f>
              <c:numCache>
                <c:formatCode>0.00</c:formatCode>
                <c:ptCount val="1"/>
                <c:pt idx="0">
                  <c:v>15.700000000000001</c:v>
                </c:pt>
              </c:numCache>
            </c:numRef>
          </c:xVal>
          <c:yVal>
            <c:numRef>
              <c:f>Apr_Sept!$Q$21</c:f>
              <c:numCache>
                <c:formatCode>0.00</c:formatCode>
                <c:ptCount val="1"/>
                <c:pt idx="0">
                  <c:v>0.52872599540492993</c:v>
                </c:pt>
              </c:numCache>
            </c:numRef>
          </c:yVal>
        </c:ser>
        <c:ser>
          <c:idx val="16"/>
          <c:order val="16"/>
          <c:tx>
            <c:v>April: s 16-day medium</c:v>
          </c:tx>
          <c:spPr>
            <a:ln w="28575">
              <a:noFill/>
            </a:ln>
          </c:spPr>
          <c:marker>
            <c:symbol val="square"/>
            <c:size val="7"/>
            <c:spPr>
              <a:noFill/>
              <a:ln>
                <a:solidFill>
                  <a:sysClr val="windowText" lastClr="000000"/>
                </a:solidFill>
              </a:ln>
            </c:spPr>
          </c:marker>
          <c:xVal>
            <c:numRef>
              <c:f>Apr_Sept!$O$22</c:f>
              <c:numCache>
                <c:formatCode>0.00</c:formatCode>
                <c:ptCount val="1"/>
                <c:pt idx="0">
                  <c:v>15.8</c:v>
                </c:pt>
              </c:numCache>
            </c:numRef>
          </c:xVal>
          <c:yVal>
            <c:numRef>
              <c:f>Apr_Sept!$Q$22</c:f>
              <c:numCache>
                <c:formatCode>0.00</c:formatCode>
                <c:ptCount val="1"/>
                <c:pt idx="0">
                  <c:v>0.38125214497947957</c:v>
                </c:pt>
              </c:numCache>
            </c:numRef>
          </c:yVal>
        </c:ser>
        <c:ser>
          <c:idx val="17"/>
          <c:order val="17"/>
          <c:tx>
            <c:v>April: s 16-day high</c:v>
          </c:tx>
          <c:spPr>
            <a:ln w="28575">
              <a:noFill/>
            </a:ln>
          </c:spPr>
          <c:marker>
            <c:symbol val="square"/>
            <c:size val="9"/>
            <c:spPr>
              <a:noFill/>
              <a:ln>
                <a:solidFill>
                  <a:sysClr val="windowText" lastClr="000000"/>
                </a:solidFill>
              </a:ln>
            </c:spPr>
          </c:marker>
          <c:xVal>
            <c:numRef>
              <c:f>Apr_Sept!$O$23</c:f>
              <c:numCache>
                <c:formatCode>0.00</c:formatCode>
                <c:ptCount val="1"/>
                <c:pt idx="0">
                  <c:v>15.9</c:v>
                </c:pt>
              </c:numCache>
            </c:numRef>
          </c:xVal>
          <c:yVal>
            <c:numRef>
              <c:f>Apr_Sept!$Q$23</c:f>
              <c:numCache>
                <c:formatCode>0.00</c:formatCode>
                <c:ptCount val="1"/>
                <c:pt idx="0">
                  <c:v>0.32960093161688153</c:v>
                </c:pt>
              </c:numCache>
            </c:numRef>
          </c:yVal>
        </c:ser>
        <c:ser>
          <c:idx val="18"/>
          <c:order val="18"/>
          <c:tx>
            <c:v>Sept: 1-day low</c:v>
          </c:tx>
          <c:spPr>
            <a:ln w="28575">
              <a:noFill/>
            </a:ln>
          </c:spPr>
          <c:marker>
            <c:symbol val="triangle"/>
            <c:size val="6"/>
            <c:spPr>
              <a:solidFill>
                <a:schemeClr val="accent5">
                  <a:lumMod val="75000"/>
                </a:schemeClr>
              </a:solidFill>
              <a:ln>
                <a:noFill/>
              </a:ln>
            </c:spPr>
          </c:marker>
          <c:xVal>
            <c:numRef>
              <c:f>Apr_Sept!$V$5</c:f>
              <c:numCache>
                <c:formatCode>General</c:formatCode>
                <c:ptCount val="1"/>
                <c:pt idx="0">
                  <c:v>2.3000000000000003</c:v>
                </c:pt>
              </c:numCache>
            </c:numRef>
          </c:xVal>
          <c:yVal>
            <c:numRef>
              <c:f>Apr_Sept!$X$5</c:f>
              <c:numCache>
                <c:formatCode>0.00</c:formatCode>
                <c:ptCount val="1"/>
                <c:pt idx="0">
                  <c:v>0.41593829407820382</c:v>
                </c:pt>
              </c:numCache>
            </c:numRef>
          </c:yVal>
        </c:ser>
        <c:ser>
          <c:idx val="19"/>
          <c:order val="19"/>
          <c:tx>
            <c:v>Sept: 1-day med</c:v>
          </c:tx>
          <c:spPr>
            <a:ln w="28575">
              <a:noFill/>
            </a:ln>
          </c:spPr>
          <c:marker>
            <c:symbol val="triangle"/>
            <c:size val="9"/>
            <c:spPr>
              <a:solidFill>
                <a:schemeClr val="accent5">
                  <a:lumMod val="75000"/>
                </a:schemeClr>
              </a:solidFill>
              <a:ln>
                <a:noFill/>
              </a:ln>
            </c:spPr>
          </c:marker>
          <c:xVal>
            <c:numRef>
              <c:f>Apr_Sept!$V$6</c:f>
              <c:numCache>
                <c:formatCode>General</c:formatCode>
                <c:ptCount val="1"/>
                <c:pt idx="0">
                  <c:v>2.4</c:v>
                </c:pt>
              </c:numCache>
            </c:numRef>
          </c:xVal>
          <c:yVal>
            <c:numRef>
              <c:f>Apr_Sept!$X$6</c:f>
              <c:numCache>
                <c:formatCode>0.00</c:formatCode>
                <c:ptCount val="1"/>
                <c:pt idx="0">
                  <c:v>0.43419426066883182</c:v>
                </c:pt>
              </c:numCache>
            </c:numRef>
          </c:yVal>
        </c:ser>
        <c:ser>
          <c:idx val="20"/>
          <c:order val="20"/>
          <c:tx>
            <c:v>Sept: 1-day high</c:v>
          </c:tx>
          <c:spPr>
            <a:ln w="28575">
              <a:noFill/>
            </a:ln>
          </c:spPr>
          <c:marker>
            <c:symbol val="triangle"/>
            <c:size val="12"/>
            <c:spPr>
              <a:solidFill>
                <a:schemeClr val="accent5">
                  <a:lumMod val="75000"/>
                </a:schemeClr>
              </a:solidFill>
              <a:ln>
                <a:noFill/>
              </a:ln>
            </c:spPr>
          </c:marker>
          <c:xVal>
            <c:numRef>
              <c:f>Apr_Sept!$V$7</c:f>
              <c:numCache>
                <c:formatCode>General</c:formatCode>
                <c:ptCount val="1"/>
                <c:pt idx="0">
                  <c:v>2.5</c:v>
                </c:pt>
              </c:numCache>
            </c:numRef>
          </c:xVal>
          <c:yVal>
            <c:numRef>
              <c:f>Apr_Sept!$X$7</c:f>
              <c:numCache>
                <c:formatCode>0.00</c:formatCode>
                <c:ptCount val="1"/>
                <c:pt idx="0">
                  <c:v>0.50113158773953048</c:v>
                </c:pt>
              </c:numCache>
            </c:numRef>
          </c:yVal>
        </c:ser>
        <c:ser>
          <c:idx val="21"/>
          <c:order val="21"/>
          <c:tx>
            <c:v>Sept: s 1-day low</c:v>
          </c:tx>
          <c:spPr>
            <a:ln w="28575">
              <a:noFill/>
            </a:ln>
          </c:spPr>
          <c:marker>
            <c:symbol val="triangle"/>
            <c:size val="6"/>
            <c:spPr>
              <a:noFill/>
              <a:ln>
                <a:solidFill>
                  <a:schemeClr val="accent5">
                    <a:lumMod val="75000"/>
                  </a:schemeClr>
                </a:solidFill>
              </a:ln>
            </c:spPr>
          </c:marker>
          <c:xVal>
            <c:numRef>
              <c:f>Apr_Sept!$W$5</c:f>
              <c:numCache>
                <c:formatCode>0.00</c:formatCode>
                <c:ptCount val="1"/>
                <c:pt idx="0">
                  <c:v>2.5000000000000004</c:v>
                </c:pt>
              </c:numCache>
            </c:numRef>
          </c:xVal>
          <c:yVal>
            <c:numRef>
              <c:f>Apr_Sept!$Y$5</c:f>
              <c:numCache>
                <c:formatCode>0.00</c:formatCode>
                <c:ptCount val="1"/>
                <c:pt idx="0">
                  <c:v>0.41445702974311854</c:v>
                </c:pt>
              </c:numCache>
            </c:numRef>
          </c:yVal>
        </c:ser>
        <c:ser>
          <c:idx val="22"/>
          <c:order val="22"/>
          <c:tx>
            <c:v>Sept: s 1-day med</c:v>
          </c:tx>
          <c:spPr>
            <a:ln w="28575">
              <a:solidFill>
                <a:sysClr val="windowText" lastClr="000000"/>
              </a:solidFill>
            </a:ln>
          </c:spPr>
          <c:marker>
            <c:symbol val="triangle"/>
            <c:size val="9"/>
            <c:spPr>
              <a:noFill/>
              <a:ln>
                <a:solidFill>
                  <a:schemeClr val="accent5">
                    <a:lumMod val="75000"/>
                  </a:schemeClr>
                </a:solidFill>
              </a:ln>
            </c:spPr>
          </c:marker>
          <c:xVal>
            <c:numRef>
              <c:f>Apr_Sept!$W$6</c:f>
              <c:numCache>
                <c:formatCode>0.00</c:formatCode>
                <c:ptCount val="1"/>
                <c:pt idx="0">
                  <c:v>2.6</c:v>
                </c:pt>
              </c:numCache>
            </c:numRef>
          </c:xVal>
          <c:yVal>
            <c:numRef>
              <c:f>Apr_Sept!$Y$6</c:f>
              <c:numCache>
                <c:formatCode>0.00</c:formatCode>
                <c:ptCount val="1"/>
                <c:pt idx="0">
                  <c:v>0.434500240720116</c:v>
                </c:pt>
              </c:numCache>
            </c:numRef>
          </c:yVal>
        </c:ser>
        <c:ser>
          <c:idx val="23"/>
          <c:order val="23"/>
          <c:tx>
            <c:v>Sept: s 1-day high</c:v>
          </c:tx>
          <c:spPr>
            <a:ln w="28575">
              <a:solidFill>
                <a:schemeClr val="tx1">
                  <a:lumMod val="50000"/>
                  <a:lumOff val="50000"/>
                </a:schemeClr>
              </a:solidFill>
            </a:ln>
          </c:spPr>
          <c:marker>
            <c:symbol val="triangle"/>
            <c:size val="12"/>
            <c:spPr>
              <a:solidFill>
                <a:schemeClr val="bg1"/>
              </a:solidFill>
              <a:ln>
                <a:solidFill>
                  <a:schemeClr val="accent5">
                    <a:lumMod val="75000"/>
                  </a:schemeClr>
                </a:solidFill>
              </a:ln>
            </c:spPr>
          </c:marker>
          <c:xVal>
            <c:numRef>
              <c:f>Apr_Sept!$W$7</c:f>
              <c:numCache>
                <c:formatCode>0.00</c:formatCode>
                <c:ptCount val="1"/>
                <c:pt idx="0">
                  <c:v>2.7</c:v>
                </c:pt>
              </c:numCache>
            </c:numRef>
          </c:xVal>
          <c:yVal>
            <c:numRef>
              <c:f>Apr_Sept!$Y$7</c:f>
              <c:numCache>
                <c:formatCode>0.00</c:formatCode>
                <c:ptCount val="1"/>
                <c:pt idx="0">
                  <c:v>0.50299494421832613</c:v>
                </c:pt>
              </c:numCache>
            </c:numRef>
          </c:yVal>
        </c:ser>
        <c:ser>
          <c:idx val="24"/>
          <c:order val="24"/>
          <c:tx>
            <c:v>Sept: 4-day low</c:v>
          </c:tx>
          <c:spPr>
            <a:ln w="28575">
              <a:noFill/>
            </a:ln>
          </c:spPr>
          <c:marker>
            <c:symbol val="triangle"/>
            <c:size val="6"/>
            <c:spPr>
              <a:solidFill>
                <a:schemeClr val="accent5">
                  <a:lumMod val="75000"/>
                </a:schemeClr>
              </a:solidFill>
              <a:ln>
                <a:noFill/>
              </a:ln>
            </c:spPr>
          </c:marker>
          <c:xVal>
            <c:numRef>
              <c:f>Apr_Sept!$V$13</c:f>
              <c:numCache>
                <c:formatCode>General</c:formatCode>
                <c:ptCount val="1"/>
                <c:pt idx="0">
                  <c:v>9.3000000000000025</c:v>
                </c:pt>
              </c:numCache>
            </c:numRef>
          </c:xVal>
          <c:yVal>
            <c:numRef>
              <c:f>Apr_Sept!$X$13</c:f>
              <c:numCache>
                <c:formatCode>0.00</c:formatCode>
                <c:ptCount val="1"/>
                <c:pt idx="0">
                  <c:v>0.26842156665464012</c:v>
                </c:pt>
              </c:numCache>
            </c:numRef>
          </c:yVal>
        </c:ser>
        <c:ser>
          <c:idx val="25"/>
          <c:order val="25"/>
          <c:tx>
            <c:v>Sept: 4-day med</c:v>
          </c:tx>
          <c:spPr>
            <a:ln w="28575">
              <a:noFill/>
            </a:ln>
          </c:spPr>
          <c:marker>
            <c:symbol val="triangle"/>
            <c:size val="9"/>
            <c:spPr>
              <a:solidFill>
                <a:schemeClr val="accent5">
                  <a:lumMod val="75000"/>
                </a:schemeClr>
              </a:solidFill>
              <a:ln>
                <a:noFill/>
              </a:ln>
            </c:spPr>
          </c:marker>
          <c:xVal>
            <c:numRef>
              <c:f>Apr_Sept!$V$14</c:f>
              <c:numCache>
                <c:formatCode>General</c:formatCode>
                <c:ptCount val="1"/>
                <c:pt idx="0">
                  <c:v>9.4</c:v>
                </c:pt>
              </c:numCache>
            </c:numRef>
          </c:xVal>
          <c:yVal>
            <c:numRef>
              <c:f>Apr_Sept!$X$14</c:f>
              <c:numCache>
                <c:formatCode>0.00</c:formatCode>
                <c:ptCount val="1"/>
                <c:pt idx="0">
                  <c:v>0.2629390528825496</c:v>
                </c:pt>
              </c:numCache>
            </c:numRef>
          </c:yVal>
        </c:ser>
        <c:ser>
          <c:idx val="26"/>
          <c:order val="26"/>
          <c:tx>
            <c:v>Sept: 4-day high</c:v>
          </c:tx>
          <c:spPr>
            <a:ln w="28575">
              <a:noFill/>
            </a:ln>
          </c:spPr>
          <c:marker>
            <c:symbol val="triangle"/>
            <c:size val="12"/>
            <c:spPr>
              <a:solidFill>
                <a:schemeClr val="accent5">
                  <a:lumMod val="75000"/>
                </a:schemeClr>
              </a:solidFill>
              <a:ln>
                <a:noFill/>
              </a:ln>
            </c:spPr>
          </c:marker>
          <c:xVal>
            <c:numRef>
              <c:f>Apr_Sept!$V$15</c:f>
              <c:numCache>
                <c:formatCode>General</c:formatCode>
                <c:ptCount val="1"/>
                <c:pt idx="0">
                  <c:v>9.5000000000000018</c:v>
                </c:pt>
              </c:numCache>
            </c:numRef>
          </c:xVal>
          <c:yVal>
            <c:numRef>
              <c:f>Apr_Sept!$X$15</c:f>
              <c:numCache>
                <c:formatCode>0.00</c:formatCode>
                <c:ptCount val="1"/>
                <c:pt idx="0">
                  <c:v>0.28360748198657532</c:v>
                </c:pt>
              </c:numCache>
            </c:numRef>
          </c:yVal>
        </c:ser>
        <c:ser>
          <c:idx val="27"/>
          <c:order val="27"/>
          <c:tx>
            <c:v>Sept: s 4-day low</c:v>
          </c:tx>
          <c:spPr>
            <a:ln w="28575">
              <a:noFill/>
            </a:ln>
          </c:spPr>
          <c:marker>
            <c:symbol val="triangle"/>
            <c:size val="6"/>
            <c:spPr>
              <a:noFill/>
              <a:ln>
                <a:solidFill>
                  <a:schemeClr val="accent5">
                    <a:lumMod val="75000"/>
                  </a:schemeClr>
                </a:solidFill>
              </a:ln>
            </c:spPr>
          </c:marker>
          <c:xVal>
            <c:numRef>
              <c:f>Apr_Sept!$W$13</c:f>
              <c:numCache>
                <c:formatCode>0.00</c:formatCode>
                <c:ptCount val="1"/>
                <c:pt idx="0">
                  <c:v>9.7000000000000011</c:v>
                </c:pt>
              </c:numCache>
            </c:numRef>
          </c:xVal>
          <c:yVal>
            <c:numRef>
              <c:f>Apr_Sept!$Y$13</c:f>
              <c:numCache>
                <c:formatCode>0.00</c:formatCode>
                <c:ptCount val="1"/>
                <c:pt idx="0">
                  <c:v>0.27239376696276463</c:v>
                </c:pt>
              </c:numCache>
            </c:numRef>
          </c:yVal>
        </c:ser>
        <c:ser>
          <c:idx val="28"/>
          <c:order val="28"/>
          <c:tx>
            <c:v>Sept: s 4-day med</c:v>
          </c:tx>
          <c:spPr>
            <a:ln w="28575">
              <a:noFill/>
            </a:ln>
          </c:spPr>
          <c:marker>
            <c:symbol val="triangle"/>
            <c:size val="9"/>
            <c:spPr>
              <a:noFill/>
              <a:ln>
                <a:solidFill>
                  <a:schemeClr val="accent5">
                    <a:lumMod val="75000"/>
                  </a:schemeClr>
                </a:solidFill>
              </a:ln>
            </c:spPr>
          </c:marker>
          <c:xVal>
            <c:numRef>
              <c:f>Apr_Sept!$W$14</c:f>
              <c:numCache>
                <c:formatCode>0.00</c:formatCode>
                <c:ptCount val="1"/>
                <c:pt idx="0">
                  <c:v>9.8000000000000007</c:v>
                </c:pt>
              </c:numCache>
            </c:numRef>
          </c:xVal>
          <c:yVal>
            <c:numRef>
              <c:f>Apr_Sept!$Y$14</c:f>
              <c:numCache>
                <c:formatCode>0.00</c:formatCode>
                <c:ptCount val="1"/>
                <c:pt idx="0">
                  <c:v>0.27130811787770354</c:v>
                </c:pt>
              </c:numCache>
            </c:numRef>
          </c:yVal>
        </c:ser>
        <c:ser>
          <c:idx val="29"/>
          <c:order val="29"/>
          <c:tx>
            <c:v>Sept: s 4-day high</c:v>
          </c:tx>
          <c:spPr>
            <a:ln w="28575">
              <a:noFill/>
            </a:ln>
          </c:spPr>
          <c:marker>
            <c:symbol val="triangle"/>
            <c:size val="12"/>
            <c:spPr>
              <a:noFill/>
              <a:ln>
                <a:solidFill>
                  <a:schemeClr val="accent5">
                    <a:lumMod val="75000"/>
                  </a:schemeClr>
                </a:solidFill>
              </a:ln>
            </c:spPr>
          </c:marker>
          <c:xVal>
            <c:numRef>
              <c:f>Apr_Sept!$W$15</c:f>
              <c:numCache>
                <c:formatCode>0.00</c:formatCode>
                <c:ptCount val="1"/>
                <c:pt idx="0">
                  <c:v>9.9000000000000021</c:v>
                </c:pt>
              </c:numCache>
            </c:numRef>
          </c:xVal>
          <c:yVal>
            <c:numRef>
              <c:f>Apr_Sept!$Y$15</c:f>
              <c:numCache>
                <c:formatCode>0.00</c:formatCode>
                <c:ptCount val="1"/>
                <c:pt idx="0">
                  <c:v>0.29713464663564881</c:v>
                </c:pt>
              </c:numCache>
            </c:numRef>
          </c:yVal>
        </c:ser>
        <c:ser>
          <c:idx val="30"/>
          <c:order val="30"/>
          <c:tx>
            <c:v>Sept: 16-day low</c:v>
          </c:tx>
          <c:spPr>
            <a:ln w="28575">
              <a:noFill/>
            </a:ln>
          </c:spPr>
          <c:marker>
            <c:symbol val="triangle"/>
            <c:size val="6"/>
            <c:spPr>
              <a:solidFill>
                <a:schemeClr val="accent5">
                  <a:lumMod val="75000"/>
                </a:schemeClr>
              </a:solidFill>
              <a:ln>
                <a:noFill/>
              </a:ln>
            </c:spPr>
          </c:marker>
          <c:xVal>
            <c:numRef>
              <c:f>Apr_Sept!$V$21</c:f>
              <c:numCache>
                <c:formatCode>General</c:formatCode>
                <c:ptCount val="1"/>
                <c:pt idx="0">
                  <c:v>16.900000000000002</c:v>
                </c:pt>
              </c:numCache>
            </c:numRef>
          </c:xVal>
          <c:yVal>
            <c:numRef>
              <c:f>Apr_Sept!$X$21</c:f>
              <c:numCache>
                <c:formatCode>0.00</c:formatCode>
                <c:ptCount val="1"/>
                <c:pt idx="0">
                  <c:v>0.25913526302353079</c:v>
                </c:pt>
              </c:numCache>
            </c:numRef>
          </c:yVal>
        </c:ser>
        <c:ser>
          <c:idx val="31"/>
          <c:order val="31"/>
          <c:tx>
            <c:v>Sept: 16-day med</c:v>
          </c:tx>
          <c:spPr>
            <a:ln w="28575">
              <a:noFill/>
            </a:ln>
          </c:spPr>
          <c:marker>
            <c:symbol val="triangle"/>
            <c:size val="9"/>
            <c:spPr>
              <a:solidFill>
                <a:schemeClr val="accent5">
                  <a:lumMod val="75000"/>
                </a:schemeClr>
              </a:solidFill>
              <a:ln>
                <a:noFill/>
              </a:ln>
            </c:spPr>
          </c:marker>
          <c:xVal>
            <c:numRef>
              <c:f>Apr_Sept!$V$22</c:f>
              <c:numCache>
                <c:formatCode>General</c:formatCode>
                <c:ptCount val="1"/>
                <c:pt idx="0">
                  <c:v>17.000000000000004</c:v>
                </c:pt>
              </c:numCache>
            </c:numRef>
          </c:xVal>
          <c:yVal>
            <c:numRef>
              <c:f>Apr_Sept!$X$22</c:f>
              <c:numCache>
                <c:formatCode>0.00</c:formatCode>
                <c:ptCount val="1"/>
                <c:pt idx="0">
                  <c:v>0.20962608604911842</c:v>
                </c:pt>
              </c:numCache>
            </c:numRef>
          </c:yVal>
        </c:ser>
        <c:ser>
          <c:idx val="32"/>
          <c:order val="32"/>
          <c:tx>
            <c:v>Sept: 16-day high</c:v>
          </c:tx>
          <c:spPr>
            <a:ln w="28575">
              <a:noFill/>
            </a:ln>
          </c:spPr>
          <c:marker>
            <c:symbol val="triangle"/>
            <c:size val="12"/>
            <c:spPr>
              <a:solidFill>
                <a:schemeClr val="accent5">
                  <a:lumMod val="75000"/>
                </a:schemeClr>
              </a:solidFill>
              <a:ln>
                <a:noFill/>
              </a:ln>
            </c:spPr>
          </c:marker>
          <c:xVal>
            <c:numRef>
              <c:f>Apr_Sept!$V$23</c:f>
              <c:numCache>
                <c:formatCode>General</c:formatCode>
                <c:ptCount val="1"/>
                <c:pt idx="0">
                  <c:v>17.100000000000001</c:v>
                </c:pt>
              </c:numCache>
            </c:numRef>
          </c:xVal>
          <c:yVal>
            <c:numRef>
              <c:f>Apr_Sept!$X$23</c:f>
              <c:numCache>
                <c:formatCode>0.00</c:formatCode>
                <c:ptCount val="1"/>
                <c:pt idx="0">
                  <c:v>0.20031767106485862</c:v>
                </c:pt>
              </c:numCache>
            </c:numRef>
          </c:yVal>
        </c:ser>
        <c:ser>
          <c:idx val="33"/>
          <c:order val="33"/>
          <c:tx>
            <c:v>Sept: s 16-day low</c:v>
          </c:tx>
          <c:spPr>
            <a:ln w="28575">
              <a:noFill/>
            </a:ln>
          </c:spPr>
          <c:marker>
            <c:symbol val="triangle"/>
            <c:size val="6"/>
            <c:spPr>
              <a:noFill/>
              <a:ln>
                <a:solidFill>
                  <a:schemeClr val="accent5">
                    <a:lumMod val="75000"/>
                  </a:schemeClr>
                </a:solidFill>
              </a:ln>
            </c:spPr>
          </c:marker>
          <c:xVal>
            <c:numRef>
              <c:f>Apr_Sept!$W$21</c:f>
              <c:numCache>
                <c:formatCode>0.00</c:formatCode>
                <c:ptCount val="1"/>
                <c:pt idx="0">
                  <c:v>17.3</c:v>
                </c:pt>
              </c:numCache>
            </c:numRef>
          </c:xVal>
          <c:yVal>
            <c:numRef>
              <c:f>Apr_Sept!$Y$21</c:f>
              <c:numCache>
                <c:formatCode>0.00</c:formatCode>
                <c:ptCount val="1"/>
                <c:pt idx="0">
                  <c:v>0.30165155015044781</c:v>
                </c:pt>
              </c:numCache>
            </c:numRef>
          </c:yVal>
        </c:ser>
        <c:ser>
          <c:idx val="34"/>
          <c:order val="34"/>
          <c:tx>
            <c:v>Sept: s 16-day med</c:v>
          </c:tx>
          <c:spPr>
            <a:ln w="28575">
              <a:noFill/>
            </a:ln>
          </c:spPr>
          <c:marker>
            <c:symbol val="triangle"/>
            <c:size val="9"/>
            <c:spPr>
              <a:noFill/>
              <a:ln>
                <a:solidFill>
                  <a:schemeClr val="accent5">
                    <a:lumMod val="75000"/>
                  </a:schemeClr>
                </a:solidFill>
              </a:ln>
            </c:spPr>
          </c:marker>
          <c:xVal>
            <c:numRef>
              <c:f>Apr_Sept!$W$22</c:f>
              <c:numCache>
                <c:formatCode>0.00</c:formatCode>
                <c:ptCount val="1"/>
                <c:pt idx="0">
                  <c:v>17.400000000000002</c:v>
                </c:pt>
              </c:numCache>
            </c:numRef>
          </c:xVal>
          <c:yVal>
            <c:numRef>
              <c:f>Apr_Sept!$Y$22</c:f>
              <c:numCache>
                <c:formatCode>0.00</c:formatCode>
                <c:ptCount val="1"/>
                <c:pt idx="0">
                  <c:v>0.25369650173451841</c:v>
                </c:pt>
              </c:numCache>
            </c:numRef>
          </c:yVal>
        </c:ser>
        <c:ser>
          <c:idx val="35"/>
          <c:order val="35"/>
          <c:tx>
            <c:v>Sept: s 16-day high</c:v>
          </c:tx>
          <c:spPr>
            <a:ln w="28575">
              <a:noFill/>
            </a:ln>
          </c:spPr>
          <c:marker>
            <c:symbol val="triangle"/>
            <c:size val="12"/>
            <c:spPr>
              <a:noFill/>
              <a:ln>
                <a:solidFill>
                  <a:schemeClr val="accent5">
                    <a:lumMod val="75000"/>
                  </a:schemeClr>
                </a:solidFill>
              </a:ln>
            </c:spPr>
          </c:marker>
          <c:xVal>
            <c:numRef>
              <c:f>Apr_Sept!$W$23</c:f>
              <c:numCache>
                <c:formatCode>0.00</c:formatCode>
                <c:ptCount val="1"/>
                <c:pt idx="0">
                  <c:v>17.5</c:v>
                </c:pt>
              </c:numCache>
            </c:numRef>
          </c:xVal>
          <c:yVal>
            <c:numRef>
              <c:f>Apr_Sept!$Y$23</c:f>
              <c:numCache>
                <c:formatCode>0.00</c:formatCode>
                <c:ptCount val="1"/>
                <c:pt idx="0">
                  <c:v>0.23896142936110004</c:v>
                </c:pt>
              </c:numCache>
            </c:numRef>
          </c:yVal>
        </c:ser>
        <c:ser>
          <c:idx val="36"/>
          <c:order val="36"/>
          <c:tx>
            <c:v>Jan: 1-day low</c:v>
          </c:tx>
          <c:spPr>
            <a:ln w="28575">
              <a:noFill/>
            </a:ln>
          </c:spPr>
          <c:marker>
            <c:symbol val="diamond"/>
            <c:size val="6"/>
            <c:spPr>
              <a:solidFill>
                <a:schemeClr val="accent2">
                  <a:lumMod val="75000"/>
                </a:schemeClr>
              </a:solidFill>
              <a:ln>
                <a:noFill/>
              </a:ln>
            </c:spPr>
          </c:marker>
          <c:trendline>
            <c:trendlineType val="linear"/>
          </c:trendline>
          <c:xVal>
            <c:numRef>
              <c:f>Apr_Sept!$J$5</c:f>
              <c:numCache>
                <c:formatCode>0.00</c:formatCode>
                <c:ptCount val="1"/>
                <c:pt idx="0">
                  <c:v>0.30000000000000032</c:v>
                </c:pt>
              </c:numCache>
            </c:numRef>
          </c:xVal>
          <c:yVal>
            <c:numRef>
              <c:f>Apr_Sept!$L$5</c:f>
              <c:numCache>
                <c:formatCode>0.00</c:formatCode>
                <c:ptCount val="1"/>
                <c:pt idx="0">
                  <c:v>0.42942473150858268</c:v>
                </c:pt>
              </c:numCache>
            </c:numRef>
          </c:yVal>
        </c:ser>
        <c:ser>
          <c:idx val="37"/>
          <c:order val="37"/>
          <c:tx>
            <c:v>Jan: 1-day med</c:v>
          </c:tx>
          <c:spPr>
            <a:ln w="28575">
              <a:noFill/>
            </a:ln>
          </c:spPr>
          <c:marker>
            <c:symbol val="diamond"/>
            <c:size val="9"/>
            <c:spPr>
              <a:solidFill>
                <a:srgbClr val="C0504D">
                  <a:lumMod val="75000"/>
                </a:srgbClr>
              </a:solidFill>
              <a:ln>
                <a:noFill/>
              </a:ln>
            </c:spPr>
          </c:marker>
          <c:xVal>
            <c:numRef>
              <c:f>Apr_Sept!$J$6</c:f>
              <c:numCache>
                <c:formatCode>0.00</c:formatCode>
                <c:ptCount val="1"/>
                <c:pt idx="0">
                  <c:v>0.40000000000000008</c:v>
                </c:pt>
              </c:numCache>
            </c:numRef>
          </c:xVal>
          <c:yVal>
            <c:numRef>
              <c:f>Apr_Sept!$L$6</c:f>
              <c:numCache>
                <c:formatCode>0.00</c:formatCode>
                <c:ptCount val="1"/>
                <c:pt idx="0">
                  <c:v>0.44464956540409317</c:v>
                </c:pt>
              </c:numCache>
            </c:numRef>
          </c:yVal>
        </c:ser>
        <c:ser>
          <c:idx val="38"/>
          <c:order val="38"/>
          <c:tx>
            <c:v>Jan: 1-day high</c:v>
          </c:tx>
          <c:spPr>
            <a:ln w="28575">
              <a:noFill/>
            </a:ln>
          </c:spPr>
          <c:marker>
            <c:symbol val="diamond"/>
            <c:size val="12"/>
            <c:spPr>
              <a:solidFill>
                <a:srgbClr val="C0504D">
                  <a:lumMod val="75000"/>
                </a:srgbClr>
              </a:solidFill>
              <a:ln>
                <a:noFill/>
              </a:ln>
            </c:spPr>
          </c:marker>
          <c:xVal>
            <c:numRef>
              <c:f>Apr_Sept!$J$7</c:f>
              <c:numCache>
                <c:formatCode>0.00</c:formatCode>
                <c:ptCount val="1"/>
                <c:pt idx="0">
                  <c:v>0.5</c:v>
                </c:pt>
              </c:numCache>
            </c:numRef>
          </c:xVal>
          <c:yVal>
            <c:numRef>
              <c:f>Apr_Sept!$L$7</c:f>
              <c:numCache>
                <c:formatCode>0.00</c:formatCode>
                <c:ptCount val="1"/>
                <c:pt idx="0">
                  <c:v>0.51803771432995949</c:v>
                </c:pt>
              </c:numCache>
            </c:numRef>
          </c:yVal>
        </c:ser>
        <c:ser>
          <c:idx val="39"/>
          <c:order val="39"/>
          <c:tx>
            <c:v>Jan: 2-day low</c:v>
          </c:tx>
          <c:spPr>
            <a:ln w="28575">
              <a:noFill/>
            </a:ln>
          </c:spPr>
          <c:marker>
            <c:symbol val="diamond"/>
            <c:size val="6"/>
            <c:spPr>
              <a:solidFill>
                <a:srgbClr val="C0504D">
                  <a:lumMod val="75000"/>
                </a:srgbClr>
              </a:solidFill>
              <a:ln>
                <a:noFill/>
              </a:ln>
            </c:spPr>
          </c:marker>
          <c:xVal>
            <c:numRef>
              <c:f>Apr_Sept!$J$9</c:f>
              <c:numCache>
                <c:formatCode>0.00</c:formatCode>
                <c:ptCount val="1"/>
                <c:pt idx="0">
                  <c:v>3.5999999999999988</c:v>
                </c:pt>
              </c:numCache>
            </c:numRef>
          </c:xVal>
          <c:yVal>
            <c:numRef>
              <c:f>Apr_Sept!$L$9</c:f>
              <c:numCache>
                <c:formatCode>0.00</c:formatCode>
                <c:ptCount val="1"/>
                <c:pt idx="0">
                  <c:v>0.33743901290408512</c:v>
                </c:pt>
              </c:numCache>
            </c:numRef>
          </c:yVal>
        </c:ser>
        <c:ser>
          <c:idx val="40"/>
          <c:order val="40"/>
          <c:tx>
            <c:v>Jan: 2-day med</c:v>
          </c:tx>
          <c:spPr>
            <a:ln w="28575">
              <a:noFill/>
            </a:ln>
          </c:spPr>
          <c:marker>
            <c:symbol val="diamond"/>
            <c:size val="9"/>
            <c:spPr>
              <a:solidFill>
                <a:srgbClr val="C0504D">
                  <a:lumMod val="75000"/>
                </a:srgbClr>
              </a:solidFill>
              <a:ln>
                <a:noFill/>
              </a:ln>
            </c:spPr>
          </c:marker>
          <c:xVal>
            <c:numRef>
              <c:f>Apr_Sept!$J$10</c:f>
              <c:numCache>
                <c:formatCode>0.00</c:formatCode>
                <c:ptCount val="1"/>
                <c:pt idx="0">
                  <c:v>3.6999999999999997</c:v>
                </c:pt>
              </c:numCache>
            </c:numRef>
          </c:xVal>
          <c:yVal>
            <c:numRef>
              <c:f>Apr_Sept!$L$10</c:f>
              <c:numCache>
                <c:formatCode>0.00</c:formatCode>
                <c:ptCount val="1"/>
                <c:pt idx="0">
                  <c:v>0.33624340885230408</c:v>
                </c:pt>
              </c:numCache>
            </c:numRef>
          </c:yVal>
        </c:ser>
        <c:ser>
          <c:idx val="41"/>
          <c:order val="41"/>
          <c:tx>
            <c:v>Jan: 2-day high</c:v>
          </c:tx>
          <c:spPr>
            <a:ln w="28575">
              <a:noFill/>
            </a:ln>
          </c:spPr>
          <c:marker>
            <c:symbol val="diamond"/>
            <c:size val="12"/>
            <c:spPr>
              <a:solidFill>
                <a:srgbClr val="C0504D">
                  <a:lumMod val="75000"/>
                </a:srgbClr>
              </a:solidFill>
              <a:ln>
                <a:noFill/>
              </a:ln>
            </c:spPr>
          </c:marker>
          <c:xVal>
            <c:numRef>
              <c:f>Apr_Sept!$J$11</c:f>
              <c:numCache>
                <c:formatCode>0.00</c:formatCode>
                <c:ptCount val="1"/>
                <c:pt idx="0">
                  <c:v>3.8</c:v>
                </c:pt>
              </c:numCache>
            </c:numRef>
          </c:xVal>
          <c:yVal>
            <c:numRef>
              <c:f>Apr_Sept!$L$11</c:f>
              <c:numCache>
                <c:formatCode>0.00</c:formatCode>
                <c:ptCount val="1"/>
                <c:pt idx="0">
                  <c:v>0.41879536539563067</c:v>
                </c:pt>
              </c:numCache>
            </c:numRef>
          </c:yVal>
        </c:ser>
        <c:ser>
          <c:idx val="42"/>
          <c:order val="42"/>
          <c:tx>
            <c:v>Jan: 4-day low</c:v>
          </c:tx>
          <c:spPr>
            <a:ln w="28575">
              <a:noFill/>
            </a:ln>
          </c:spPr>
          <c:marker>
            <c:symbol val="diamond"/>
            <c:size val="6"/>
            <c:spPr>
              <a:solidFill>
                <a:srgbClr val="C0504D">
                  <a:lumMod val="75000"/>
                </a:srgbClr>
              </a:solidFill>
              <a:ln>
                <a:noFill/>
              </a:ln>
            </c:spPr>
          </c:marker>
          <c:xVal>
            <c:numRef>
              <c:f>Apr_Sept!$J$13</c:f>
              <c:numCache>
                <c:formatCode>0.00</c:formatCode>
                <c:ptCount val="1"/>
                <c:pt idx="0">
                  <c:v>6.8999999999999995</c:v>
                </c:pt>
              </c:numCache>
            </c:numRef>
          </c:xVal>
          <c:yVal>
            <c:numRef>
              <c:f>Apr_Sept!$L$13</c:f>
              <c:numCache>
                <c:formatCode>0.00</c:formatCode>
                <c:ptCount val="1"/>
                <c:pt idx="0">
                  <c:v>0.37319042529577889</c:v>
                </c:pt>
              </c:numCache>
            </c:numRef>
          </c:yVal>
        </c:ser>
        <c:ser>
          <c:idx val="43"/>
          <c:order val="43"/>
          <c:tx>
            <c:v>Jan: 4-day med</c:v>
          </c:tx>
          <c:spPr>
            <a:ln w="28575">
              <a:noFill/>
            </a:ln>
          </c:spPr>
          <c:marker>
            <c:symbol val="diamond"/>
            <c:size val="9"/>
            <c:spPr>
              <a:solidFill>
                <a:srgbClr val="C0504D">
                  <a:lumMod val="75000"/>
                </a:srgbClr>
              </a:solidFill>
              <a:ln>
                <a:noFill/>
              </a:ln>
            </c:spPr>
          </c:marker>
          <c:xVal>
            <c:numRef>
              <c:f>Apr_Sept!$J$14</c:f>
              <c:numCache>
                <c:formatCode>0.00</c:formatCode>
                <c:ptCount val="1"/>
                <c:pt idx="0">
                  <c:v>7</c:v>
                </c:pt>
              </c:numCache>
            </c:numRef>
          </c:xVal>
          <c:yVal>
            <c:numRef>
              <c:f>Apr_Sept!$L$14</c:f>
              <c:numCache>
                <c:formatCode>0.00</c:formatCode>
                <c:ptCount val="1"/>
                <c:pt idx="0">
                  <c:v>0.33080684758331663</c:v>
                </c:pt>
              </c:numCache>
            </c:numRef>
          </c:yVal>
        </c:ser>
        <c:ser>
          <c:idx val="44"/>
          <c:order val="44"/>
          <c:tx>
            <c:v>Jan: 4-day high</c:v>
          </c:tx>
          <c:spPr>
            <a:ln w="28575">
              <a:noFill/>
            </a:ln>
          </c:spPr>
          <c:marker>
            <c:symbol val="diamond"/>
            <c:size val="12"/>
            <c:spPr>
              <a:solidFill>
                <a:srgbClr val="C0504D">
                  <a:lumMod val="75000"/>
                </a:srgbClr>
              </a:solidFill>
              <a:ln>
                <a:noFill/>
              </a:ln>
            </c:spPr>
          </c:marker>
          <c:xVal>
            <c:numRef>
              <c:f>Apr_Sept!$J$15</c:f>
              <c:numCache>
                <c:formatCode>0.00</c:formatCode>
                <c:ptCount val="1"/>
                <c:pt idx="0">
                  <c:v>7.1</c:v>
                </c:pt>
              </c:numCache>
            </c:numRef>
          </c:xVal>
          <c:yVal>
            <c:numRef>
              <c:f>Apr_Sept!$L$15</c:f>
              <c:numCache>
                <c:formatCode>0.00</c:formatCode>
                <c:ptCount val="1"/>
                <c:pt idx="0">
                  <c:v>0.36894057923608453</c:v>
                </c:pt>
              </c:numCache>
            </c:numRef>
          </c:yVal>
        </c:ser>
        <c:ser>
          <c:idx val="45"/>
          <c:order val="45"/>
          <c:tx>
            <c:v>Jan: 8-day low</c:v>
          </c:tx>
          <c:spPr>
            <a:ln w="28575">
              <a:noFill/>
            </a:ln>
          </c:spPr>
          <c:marker>
            <c:symbol val="diamond"/>
            <c:size val="6"/>
            <c:spPr>
              <a:solidFill>
                <a:srgbClr val="C0504D">
                  <a:lumMod val="75000"/>
                </a:srgbClr>
              </a:solidFill>
              <a:ln>
                <a:noFill/>
              </a:ln>
            </c:spPr>
          </c:marker>
          <c:xVal>
            <c:numRef>
              <c:f>Apr_Sept!$J$17</c:f>
              <c:numCache>
                <c:formatCode>0.00</c:formatCode>
                <c:ptCount val="1"/>
                <c:pt idx="0">
                  <c:v>10.900000000000002</c:v>
                </c:pt>
              </c:numCache>
            </c:numRef>
          </c:xVal>
          <c:yVal>
            <c:numRef>
              <c:f>Apr_Sept!$L$17</c:f>
              <c:numCache>
                <c:formatCode>0.00</c:formatCode>
                <c:ptCount val="1"/>
                <c:pt idx="0">
                  <c:v>0.41572745286586232</c:v>
                </c:pt>
              </c:numCache>
            </c:numRef>
          </c:yVal>
        </c:ser>
        <c:ser>
          <c:idx val="46"/>
          <c:order val="46"/>
          <c:tx>
            <c:v>Jan: 8-day med</c:v>
          </c:tx>
          <c:spPr>
            <a:ln w="28575">
              <a:noFill/>
            </a:ln>
          </c:spPr>
          <c:marker>
            <c:symbol val="diamond"/>
            <c:size val="9"/>
            <c:spPr>
              <a:solidFill>
                <a:srgbClr val="C0504D">
                  <a:lumMod val="75000"/>
                </a:srgbClr>
              </a:solidFill>
              <a:ln>
                <a:noFill/>
              </a:ln>
            </c:spPr>
          </c:marker>
          <c:xVal>
            <c:numRef>
              <c:f>Apr_Sept!$J$18</c:f>
              <c:numCache>
                <c:formatCode>0.00</c:formatCode>
                <c:ptCount val="1"/>
                <c:pt idx="0">
                  <c:v>11</c:v>
                </c:pt>
              </c:numCache>
            </c:numRef>
          </c:xVal>
          <c:yVal>
            <c:numRef>
              <c:f>Apr_Sept!$L$18</c:f>
              <c:numCache>
                <c:formatCode>0.00</c:formatCode>
                <c:ptCount val="1"/>
                <c:pt idx="0">
                  <c:v>0.33080684758331641</c:v>
                </c:pt>
              </c:numCache>
            </c:numRef>
          </c:yVal>
        </c:ser>
        <c:ser>
          <c:idx val="47"/>
          <c:order val="47"/>
          <c:tx>
            <c:v>Jan: 8-day high</c:v>
          </c:tx>
          <c:spPr>
            <a:ln w="28575">
              <a:noFill/>
            </a:ln>
          </c:spPr>
          <c:marker>
            <c:symbol val="diamond"/>
            <c:size val="12"/>
            <c:spPr>
              <a:solidFill>
                <a:srgbClr val="C0504D">
                  <a:lumMod val="75000"/>
                </a:srgbClr>
              </a:solidFill>
              <a:ln>
                <a:noFill/>
              </a:ln>
            </c:spPr>
          </c:marker>
          <c:xVal>
            <c:numRef>
              <c:f>Apr_Sept!$J$19</c:f>
              <c:numCache>
                <c:formatCode>0.00</c:formatCode>
                <c:ptCount val="1"/>
                <c:pt idx="0">
                  <c:v>11.100000000000001</c:v>
                </c:pt>
              </c:numCache>
            </c:numRef>
          </c:xVal>
          <c:yVal>
            <c:numRef>
              <c:f>Apr_Sept!$L$19</c:f>
              <c:numCache>
                <c:formatCode>0.00</c:formatCode>
                <c:ptCount val="1"/>
                <c:pt idx="0">
                  <c:v>0.32376039231496317</c:v>
                </c:pt>
              </c:numCache>
            </c:numRef>
          </c:yVal>
        </c:ser>
        <c:ser>
          <c:idx val="48"/>
          <c:order val="48"/>
          <c:tx>
            <c:v>Jan: 16-day low</c:v>
          </c:tx>
          <c:spPr>
            <a:ln w="28575">
              <a:noFill/>
            </a:ln>
          </c:spPr>
          <c:marker>
            <c:symbol val="diamond"/>
            <c:size val="6"/>
            <c:spPr>
              <a:solidFill>
                <a:srgbClr val="C0504D">
                  <a:lumMod val="75000"/>
                </a:srgbClr>
              </a:solidFill>
              <a:ln>
                <a:noFill/>
              </a:ln>
            </c:spPr>
          </c:marker>
          <c:xVal>
            <c:numRef>
              <c:f>Apr_Sept!$J$21</c:f>
              <c:numCache>
                <c:formatCode>0.00</c:formatCode>
                <c:ptCount val="1"/>
                <c:pt idx="0">
                  <c:v>14.7</c:v>
                </c:pt>
              </c:numCache>
            </c:numRef>
          </c:xVal>
          <c:yVal>
            <c:numRef>
              <c:f>Apr_Sept!$L$21</c:f>
              <c:numCache>
                <c:formatCode>0.00</c:formatCode>
                <c:ptCount val="1"/>
                <c:pt idx="0">
                  <c:v>0.46009319372078089</c:v>
                </c:pt>
              </c:numCache>
            </c:numRef>
          </c:yVal>
        </c:ser>
        <c:ser>
          <c:idx val="49"/>
          <c:order val="49"/>
          <c:tx>
            <c:v>Jan: 16-day med</c:v>
          </c:tx>
          <c:spPr>
            <a:ln w="28575">
              <a:noFill/>
            </a:ln>
          </c:spPr>
          <c:marker>
            <c:symbol val="diamond"/>
            <c:size val="9"/>
            <c:spPr>
              <a:solidFill>
                <a:srgbClr val="C0504D">
                  <a:lumMod val="75000"/>
                </a:srgbClr>
              </a:solidFill>
              <a:ln>
                <a:noFill/>
              </a:ln>
            </c:spPr>
          </c:marker>
          <c:xVal>
            <c:numRef>
              <c:f>Apr_Sept!$J$22</c:f>
              <c:numCache>
                <c:formatCode>0.00</c:formatCode>
                <c:ptCount val="1"/>
                <c:pt idx="0">
                  <c:v>14.8</c:v>
                </c:pt>
              </c:numCache>
            </c:numRef>
          </c:xVal>
          <c:yVal>
            <c:numRef>
              <c:f>Apr_Sept!$L$22</c:f>
              <c:numCache>
                <c:formatCode>0.00</c:formatCode>
                <c:ptCount val="1"/>
                <c:pt idx="0">
                  <c:v>0.31131796204026668</c:v>
                </c:pt>
              </c:numCache>
            </c:numRef>
          </c:yVal>
        </c:ser>
        <c:ser>
          <c:idx val="50"/>
          <c:order val="50"/>
          <c:tx>
            <c:v>Jan: 16-day high</c:v>
          </c:tx>
          <c:spPr>
            <a:ln w="28575">
              <a:noFill/>
            </a:ln>
          </c:spPr>
          <c:marker>
            <c:symbol val="diamond"/>
            <c:size val="12"/>
            <c:spPr>
              <a:solidFill>
                <a:srgbClr val="C0504D">
                  <a:lumMod val="75000"/>
                </a:srgbClr>
              </a:solidFill>
              <a:ln>
                <a:noFill/>
              </a:ln>
            </c:spPr>
          </c:marker>
          <c:xVal>
            <c:numRef>
              <c:f>Apr_Sept!$J$23</c:f>
              <c:numCache>
                <c:formatCode>0.00</c:formatCode>
                <c:ptCount val="1"/>
                <c:pt idx="0">
                  <c:v>14.900000000000002</c:v>
                </c:pt>
              </c:numCache>
            </c:numRef>
          </c:xVal>
          <c:yVal>
            <c:numRef>
              <c:f>Apr_Sept!$L$23</c:f>
              <c:numCache>
                <c:formatCode>0.00</c:formatCode>
                <c:ptCount val="1"/>
                <c:pt idx="0">
                  <c:v>0.28945855767509682</c:v>
                </c:pt>
              </c:numCache>
            </c:numRef>
          </c:yVal>
        </c:ser>
        <c:ser>
          <c:idx val="51"/>
          <c:order val="51"/>
          <c:tx>
            <c:v>Jan: s 1-day low</c:v>
          </c:tx>
          <c:spPr>
            <a:ln w="28575">
              <a:noFill/>
            </a:ln>
          </c:spPr>
          <c:marker>
            <c:symbol val="diamond"/>
            <c:size val="6"/>
            <c:spPr>
              <a:noFill/>
              <a:ln>
                <a:solidFill>
                  <a:schemeClr val="accent2">
                    <a:lumMod val="75000"/>
                  </a:schemeClr>
                </a:solidFill>
              </a:ln>
            </c:spPr>
          </c:marker>
          <c:xVal>
            <c:numRef>
              <c:f>Apr_Sept!$K$5</c:f>
              <c:numCache>
                <c:formatCode>0.00</c:formatCode>
                <c:ptCount val="1"/>
                <c:pt idx="0">
                  <c:v>0.5</c:v>
                </c:pt>
              </c:numCache>
            </c:numRef>
          </c:xVal>
          <c:yVal>
            <c:numRef>
              <c:f>Apr_Sept!$M$5</c:f>
              <c:numCache>
                <c:formatCode>0.00</c:formatCode>
                <c:ptCount val="1"/>
                <c:pt idx="0">
                  <c:v>0.42649136393771475</c:v>
                </c:pt>
              </c:numCache>
            </c:numRef>
          </c:yVal>
        </c:ser>
        <c:ser>
          <c:idx val="52"/>
          <c:order val="52"/>
          <c:tx>
            <c:v>Jan: s 1-day med</c:v>
          </c:tx>
          <c:spPr>
            <a:ln w="28575">
              <a:noFill/>
            </a:ln>
          </c:spPr>
          <c:marker>
            <c:symbol val="diamond"/>
            <c:size val="9"/>
            <c:spPr>
              <a:noFill/>
              <a:ln>
                <a:solidFill>
                  <a:srgbClr val="C0504D">
                    <a:lumMod val="75000"/>
                  </a:srgbClr>
                </a:solidFill>
              </a:ln>
            </c:spPr>
          </c:marker>
          <c:xVal>
            <c:numRef>
              <c:f>Apr_Sept!$K$6</c:f>
              <c:numCache>
                <c:formatCode>0.00</c:formatCode>
                <c:ptCount val="1"/>
                <c:pt idx="0">
                  <c:v>0.60000000000000064</c:v>
                </c:pt>
              </c:numCache>
            </c:numRef>
          </c:xVal>
          <c:yVal>
            <c:numRef>
              <c:f>Apr_Sept!$M$6</c:f>
              <c:numCache>
                <c:formatCode>0.00</c:formatCode>
                <c:ptCount val="1"/>
                <c:pt idx="0">
                  <c:v>0.44511421987100391</c:v>
                </c:pt>
              </c:numCache>
            </c:numRef>
          </c:yVal>
        </c:ser>
        <c:ser>
          <c:idx val="53"/>
          <c:order val="53"/>
          <c:tx>
            <c:v>Jan: s 1-day high</c:v>
          </c:tx>
          <c:spPr>
            <a:ln w="28575">
              <a:noFill/>
            </a:ln>
          </c:spPr>
          <c:marker>
            <c:symbol val="diamond"/>
            <c:size val="12"/>
            <c:spPr>
              <a:noFill/>
              <a:ln>
                <a:solidFill>
                  <a:srgbClr val="C0504D">
                    <a:lumMod val="75000"/>
                  </a:srgbClr>
                </a:solidFill>
              </a:ln>
            </c:spPr>
          </c:marker>
          <c:xVal>
            <c:numRef>
              <c:f>Apr_Sept!$K$7</c:f>
              <c:numCache>
                <c:formatCode>0.00</c:formatCode>
                <c:ptCount val="1"/>
                <c:pt idx="0">
                  <c:v>0.70000000000000062</c:v>
                </c:pt>
              </c:numCache>
            </c:numRef>
          </c:xVal>
          <c:yVal>
            <c:numRef>
              <c:f>Apr_Sept!$M$7</c:f>
              <c:numCache>
                <c:formatCode>0.00</c:formatCode>
                <c:ptCount val="1"/>
                <c:pt idx="0">
                  <c:v>0.50918898238036558</c:v>
                </c:pt>
              </c:numCache>
            </c:numRef>
          </c:yVal>
        </c:ser>
        <c:ser>
          <c:idx val="54"/>
          <c:order val="54"/>
          <c:tx>
            <c:v>Jan: s 2-day low</c:v>
          </c:tx>
          <c:spPr>
            <a:ln w="28575">
              <a:noFill/>
            </a:ln>
          </c:spPr>
          <c:marker>
            <c:symbol val="diamond"/>
            <c:size val="6"/>
            <c:spPr>
              <a:noFill/>
              <a:ln>
                <a:solidFill>
                  <a:srgbClr val="C0504D">
                    <a:lumMod val="75000"/>
                  </a:srgbClr>
                </a:solidFill>
              </a:ln>
            </c:spPr>
          </c:marker>
          <c:xVal>
            <c:numRef>
              <c:f>Apr_Sept!$K$9</c:f>
              <c:numCache>
                <c:formatCode>0.00</c:formatCode>
                <c:ptCount val="1"/>
                <c:pt idx="0">
                  <c:v>3.8999999999999977</c:v>
                </c:pt>
              </c:numCache>
            </c:numRef>
          </c:xVal>
          <c:yVal>
            <c:numRef>
              <c:f>Apr_Sept!$M$9</c:f>
              <c:numCache>
                <c:formatCode>0.00</c:formatCode>
                <c:ptCount val="1"/>
                <c:pt idx="0">
                  <c:v>0.33352344153198138</c:v>
                </c:pt>
              </c:numCache>
            </c:numRef>
          </c:yVal>
        </c:ser>
        <c:ser>
          <c:idx val="55"/>
          <c:order val="55"/>
          <c:tx>
            <c:v>Jan: s 2-day med</c:v>
          </c:tx>
          <c:spPr>
            <a:ln w="28575">
              <a:noFill/>
            </a:ln>
          </c:spPr>
          <c:marker>
            <c:symbol val="diamond"/>
            <c:size val="9"/>
            <c:spPr>
              <a:noFill/>
              <a:ln>
                <a:solidFill>
                  <a:srgbClr val="C0504D">
                    <a:lumMod val="75000"/>
                  </a:srgbClr>
                </a:solidFill>
              </a:ln>
            </c:spPr>
          </c:marker>
          <c:xVal>
            <c:numRef>
              <c:f>Apr_Sept!$K$10</c:f>
              <c:numCache>
                <c:formatCode>0.00</c:formatCode>
                <c:ptCount val="1"/>
                <c:pt idx="0">
                  <c:v>3.9999999999999987</c:v>
                </c:pt>
              </c:numCache>
            </c:numRef>
          </c:xVal>
          <c:yVal>
            <c:numRef>
              <c:f>Apr_Sept!$M$10</c:f>
              <c:numCache>
                <c:formatCode>0.00</c:formatCode>
                <c:ptCount val="1"/>
                <c:pt idx="0">
                  <c:v>0.33626637514059726</c:v>
                </c:pt>
              </c:numCache>
            </c:numRef>
          </c:yVal>
        </c:ser>
        <c:ser>
          <c:idx val="56"/>
          <c:order val="56"/>
          <c:tx>
            <c:v>Jan: s  2-day high</c:v>
          </c:tx>
          <c:spPr>
            <a:ln w="28575">
              <a:noFill/>
            </a:ln>
          </c:spPr>
          <c:marker>
            <c:symbol val="diamond"/>
            <c:size val="12"/>
            <c:spPr>
              <a:noFill/>
              <a:ln>
                <a:solidFill>
                  <a:srgbClr val="C0504D">
                    <a:lumMod val="75000"/>
                  </a:srgbClr>
                </a:solidFill>
              </a:ln>
            </c:spPr>
          </c:marker>
          <c:xVal>
            <c:numRef>
              <c:f>Apr_Sept!$K$11</c:f>
              <c:numCache>
                <c:formatCode>0.00</c:formatCode>
                <c:ptCount val="1"/>
                <c:pt idx="0">
                  <c:v>4.0999999999999996</c:v>
                </c:pt>
              </c:numCache>
            </c:numRef>
          </c:xVal>
          <c:yVal>
            <c:numRef>
              <c:f>Apr_Sept!$M$11</c:f>
              <c:numCache>
                <c:formatCode>0.00</c:formatCode>
                <c:ptCount val="1"/>
                <c:pt idx="0">
                  <c:v>0.41068909562402489</c:v>
                </c:pt>
              </c:numCache>
            </c:numRef>
          </c:yVal>
        </c:ser>
        <c:ser>
          <c:idx val="57"/>
          <c:order val="57"/>
          <c:tx>
            <c:v>Jan: s 4-day low</c:v>
          </c:tx>
          <c:spPr>
            <a:ln w="28575">
              <a:noFill/>
            </a:ln>
          </c:spPr>
          <c:marker>
            <c:symbol val="diamond"/>
            <c:size val="6"/>
            <c:spPr>
              <a:noFill/>
              <a:ln>
                <a:solidFill>
                  <a:srgbClr val="C0504D">
                    <a:lumMod val="75000"/>
                  </a:srgbClr>
                </a:solidFill>
              </a:ln>
            </c:spPr>
          </c:marker>
          <c:xVal>
            <c:numRef>
              <c:f>Apr_Sept!$K$13</c:f>
              <c:numCache>
                <c:formatCode>0.00</c:formatCode>
                <c:ptCount val="1"/>
                <c:pt idx="0">
                  <c:v>7.25</c:v>
                </c:pt>
              </c:numCache>
            </c:numRef>
          </c:xVal>
          <c:yVal>
            <c:numRef>
              <c:f>Apr_Sept!$M$13</c:f>
              <c:numCache>
                <c:formatCode>0.00</c:formatCode>
                <c:ptCount val="1"/>
                <c:pt idx="0">
                  <c:v>0.36493556656221632</c:v>
                </c:pt>
              </c:numCache>
            </c:numRef>
          </c:yVal>
        </c:ser>
        <c:ser>
          <c:idx val="58"/>
          <c:order val="58"/>
          <c:tx>
            <c:v>Jan: s 4-day med</c:v>
          </c:tx>
          <c:spPr>
            <a:ln w="28575">
              <a:noFill/>
            </a:ln>
          </c:spPr>
          <c:marker>
            <c:symbol val="diamond"/>
            <c:size val="9"/>
            <c:spPr>
              <a:noFill/>
              <a:ln>
                <a:solidFill>
                  <a:srgbClr val="C0504D">
                    <a:lumMod val="75000"/>
                  </a:srgbClr>
                </a:solidFill>
              </a:ln>
            </c:spPr>
          </c:marker>
          <c:xVal>
            <c:numRef>
              <c:f>Apr_Sept!$K$14</c:f>
              <c:numCache>
                <c:formatCode>0.00</c:formatCode>
                <c:ptCount val="1"/>
                <c:pt idx="0">
                  <c:v>7.3</c:v>
                </c:pt>
              </c:numCache>
            </c:numRef>
          </c:xVal>
          <c:yVal>
            <c:numRef>
              <c:f>Apr_Sept!$M$14</c:f>
              <c:numCache>
                <c:formatCode>0.00</c:formatCode>
                <c:ptCount val="1"/>
                <c:pt idx="0">
                  <c:v>0.33146325783824943</c:v>
                </c:pt>
              </c:numCache>
            </c:numRef>
          </c:yVal>
        </c:ser>
        <c:ser>
          <c:idx val="59"/>
          <c:order val="59"/>
          <c:tx>
            <c:v>Jan: s 4-day high</c:v>
          </c:tx>
          <c:spPr>
            <a:ln w="28575">
              <a:noFill/>
            </a:ln>
          </c:spPr>
          <c:marker>
            <c:symbol val="diamond"/>
            <c:size val="12"/>
            <c:spPr>
              <a:noFill/>
              <a:ln>
                <a:solidFill>
                  <a:srgbClr val="C0504D">
                    <a:lumMod val="75000"/>
                  </a:srgbClr>
                </a:solidFill>
              </a:ln>
            </c:spPr>
          </c:marker>
          <c:xVal>
            <c:numRef>
              <c:f>Apr_Sept!$K$15</c:f>
              <c:numCache>
                <c:formatCode>0.00</c:formatCode>
                <c:ptCount val="1"/>
                <c:pt idx="0">
                  <c:v>7.4</c:v>
                </c:pt>
              </c:numCache>
            </c:numRef>
          </c:xVal>
          <c:yVal>
            <c:numRef>
              <c:f>Apr_Sept!$M$15</c:f>
              <c:numCache>
                <c:formatCode>0.00</c:formatCode>
                <c:ptCount val="1"/>
                <c:pt idx="0">
                  <c:v>0.37029487300318631</c:v>
                </c:pt>
              </c:numCache>
            </c:numRef>
          </c:yVal>
        </c:ser>
        <c:ser>
          <c:idx val="60"/>
          <c:order val="60"/>
          <c:tx>
            <c:v>Jan: s 8-day low</c:v>
          </c:tx>
          <c:spPr>
            <a:ln w="28575">
              <a:noFill/>
            </a:ln>
          </c:spPr>
          <c:marker>
            <c:symbol val="diamond"/>
            <c:size val="6"/>
            <c:spPr>
              <a:noFill/>
              <a:ln>
                <a:solidFill>
                  <a:srgbClr val="C0504D">
                    <a:lumMod val="75000"/>
                  </a:srgbClr>
                </a:solidFill>
              </a:ln>
            </c:spPr>
          </c:marker>
          <c:xVal>
            <c:numRef>
              <c:f>Apr_Sept!$K$17</c:f>
              <c:numCache>
                <c:formatCode>0.00</c:formatCode>
                <c:ptCount val="1"/>
                <c:pt idx="0">
                  <c:v>11.3</c:v>
                </c:pt>
              </c:numCache>
            </c:numRef>
          </c:xVal>
          <c:yVal>
            <c:numRef>
              <c:f>Apr_Sept!$M$17</c:f>
              <c:numCache>
                <c:formatCode>0.00</c:formatCode>
                <c:ptCount val="1"/>
                <c:pt idx="0">
                  <c:v>0.4019384750350844</c:v>
                </c:pt>
              </c:numCache>
            </c:numRef>
          </c:yVal>
        </c:ser>
        <c:ser>
          <c:idx val="61"/>
          <c:order val="61"/>
          <c:tx>
            <c:v>Jan: s 8-day med</c:v>
          </c:tx>
          <c:spPr>
            <a:ln w="28575">
              <a:noFill/>
            </a:ln>
          </c:spPr>
          <c:marker>
            <c:symbol val="diamond"/>
            <c:size val="9"/>
            <c:spPr>
              <a:noFill/>
              <a:ln>
                <a:solidFill>
                  <a:srgbClr val="C0504D">
                    <a:lumMod val="75000"/>
                  </a:srgbClr>
                </a:solidFill>
              </a:ln>
            </c:spPr>
          </c:marker>
          <c:xVal>
            <c:numRef>
              <c:f>Apr_Sept!$K$18</c:f>
              <c:numCache>
                <c:formatCode>0.00</c:formatCode>
                <c:ptCount val="1"/>
                <c:pt idx="0">
                  <c:v>11.3</c:v>
                </c:pt>
              </c:numCache>
            </c:numRef>
          </c:xVal>
          <c:yVal>
            <c:numRef>
              <c:f>Apr_Sept!$M$18</c:f>
              <c:numCache>
                <c:formatCode>0.00</c:formatCode>
                <c:ptCount val="1"/>
                <c:pt idx="0">
                  <c:v>0.33146325783824943</c:v>
                </c:pt>
              </c:numCache>
            </c:numRef>
          </c:yVal>
        </c:ser>
        <c:ser>
          <c:idx val="62"/>
          <c:order val="62"/>
          <c:tx>
            <c:v>Jan: s 8-day high</c:v>
          </c:tx>
          <c:spPr>
            <a:ln w="28575">
              <a:noFill/>
            </a:ln>
          </c:spPr>
          <c:marker>
            <c:symbol val="diamond"/>
            <c:size val="12"/>
            <c:spPr>
              <a:noFill/>
              <a:ln>
                <a:solidFill>
                  <a:srgbClr val="C0504D">
                    <a:lumMod val="75000"/>
                  </a:srgbClr>
                </a:solidFill>
              </a:ln>
            </c:spPr>
          </c:marker>
          <c:xVal>
            <c:numRef>
              <c:f>Apr_Sept!$K$19</c:f>
              <c:numCache>
                <c:formatCode>0.00</c:formatCode>
                <c:ptCount val="1"/>
                <c:pt idx="0">
                  <c:v>11.400000000000002</c:v>
                </c:pt>
              </c:numCache>
            </c:numRef>
          </c:xVal>
          <c:yVal>
            <c:numRef>
              <c:f>Apr_Sept!$M$19</c:f>
              <c:numCache>
                <c:formatCode>0.00</c:formatCode>
                <c:ptCount val="1"/>
                <c:pt idx="0">
                  <c:v>0.3261423840010898</c:v>
                </c:pt>
              </c:numCache>
            </c:numRef>
          </c:yVal>
        </c:ser>
        <c:ser>
          <c:idx val="63"/>
          <c:order val="63"/>
          <c:tx>
            <c:v>Jan: s 16-day low</c:v>
          </c:tx>
          <c:spPr>
            <a:ln w="28575">
              <a:noFill/>
            </a:ln>
          </c:spPr>
          <c:marker>
            <c:symbol val="diamond"/>
            <c:size val="6"/>
            <c:spPr>
              <a:noFill/>
              <a:ln>
                <a:solidFill>
                  <a:srgbClr val="C0504D">
                    <a:lumMod val="75000"/>
                  </a:srgbClr>
                </a:solidFill>
              </a:ln>
            </c:spPr>
          </c:marker>
          <c:xVal>
            <c:numRef>
              <c:f>Apr_Sept!$K$21</c:f>
              <c:numCache>
                <c:formatCode>0.00</c:formatCode>
                <c:ptCount val="1"/>
                <c:pt idx="0">
                  <c:v>15</c:v>
                </c:pt>
              </c:numCache>
            </c:numRef>
          </c:xVal>
          <c:yVal>
            <c:numRef>
              <c:f>Apr_Sept!$M$21</c:f>
              <c:numCache>
                <c:formatCode>0.00</c:formatCode>
                <c:ptCount val="1"/>
                <c:pt idx="0">
                  <c:v>0.44194387929631146</c:v>
                </c:pt>
              </c:numCache>
            </c:numRef>
          </c:yVal>
        </c:ser>
        <c:ser>
          <c:idx val="64"/>
          <c:order val="64"/>
          <c:tx>
            <c:v>Jan: s 16-day med</c:v>
          </c:tx>
          <c:spPr>
            <a:ln w="28575">
              <a:noFill/>
            </a:ln>
          </c:spPr>
          <c:marker>
            <c:symbol val="diamond"/>
            <c:size val="9"/>
            <c:spPr>
              <a:noFill/>
              <a:ln>
                <a:solidFill>
                  <a:srgbClr val="C0504D">
                    <a:lumMod val="75000"/>
                  </a:srgbClr>
                </a:solidFill>
              </a:ln>
            </c:spPr>
          </c:marker>
          <c:xVal>
            <c:numRef>
              <c:f>Apr_Sept!$K$22</c:f>
              <c:numCache>
                <c:formatCode>0.00</c:formatCode>
                <c:ptCount val="1"/>
                <c:pt idx="0">
                  <c:v>15.100000000000001</c:v>
                </c:pt>
              </c:numCache>
            </c:numRef>
          </c:xVal>
          <c:yVal>
            <c:numRef>
              <c:f>Apr_Sept!$M$22</c:f>
              <c:numCache>
                <c:formatCode>0.00</c:formatCode>
                <c:ptCount val="1"/>
                <c:pt idx="0">
                  <c:v>0.3079107185936964</c:v>
                </c:pt>
              </c:numCache>
            </c:numRef>
          </c:yVal>
        </c:ser>
        <c:ser>
          <c:idx val="65"/>
          <c:order val="65"/>
          <c:tx>
            <c:v>Jan: s 16-day high</c:v>
          </c:tx>
          <c:spPr>
            <a:ln w="28575">
              <a:noFill/>
            </a:ln>
          </c:spPr>
          <c:marker>
            <c:symbol val="diamond"/>
            <c:size val="12"/>
            <c:spPr>
              <a:noFill/>
              <a:ln>
                <a:solidFill>
                  <a:srgbClr val="C0504D">
                    <a:lumMod val="75000"/>
                  </a:srgbClr>
                </a:solidFill>
              </a:ln>
            </c:spPr>
          </c:marker>
          <c:xVal>
            <c:numRef>
              <c:f>Apr_Sept!$K$23</c:f>
              <c:numCache>
                <c:formatCode>0.00</c:formatCode>
                <c:ptCount val="1"/>
                <c:pt idx="0">
                  <c:v>15.2</c:v>
                </c:pt>
              </c:numCache>
            </c:numRef>
          </c:xVal>
          <c:yVal>
            <c:numRef>
              <c:f>Apr_Sept!$M$23</c:f>
              <c:numCache>
                <c:formatCode>0.00</c:formatCode>
                <c:ptCount val="1"/>
                <c:pt idx="0">
                  <c:v>0.28823962234118572</c:v>
                </c:pt>
              </c:numCache>
            </c:numRef>
          </c:yVal>
        </c:ser>
        <c:ser>
          <c:idx val="66"/>
          <c:order val="66"/>
          <c:tx>
            <c:v>July: 1-day low</c:v>
          </c:tx>
          <c:spPr>
            <a:ln w="28575">
              <a:noFill/>
            </a:ln>
          </c:spPr>
          <c:marker>
            <c:symbol val="circle"/>
            <c:size val="6"/>
            <c:spPr>
              <a:solidFill>
                <a:schemeClr val="accent4">
                  <a:lumMod val="75000"/>
                </a:schemeClr>
              </a:solidFill>
              <a:ln>
                <a:noFill/>
              </a:ln>
            </c:spPr>
          </c:marker>
          <c:xVal>
            <c:numRef>
              <c:f>Apr_Sept!$R$5</c:f>
              <c:numCache>
                <c:formatCode>0.00</c:formatCode>
                <c:ptCount val="1"/>
                <c:pt idx="0">
                  <c:v>1.7000000000000024</c:v>
                </c:pt>
              </c:numCache>
            </c:numRef>
          </c:xVal>
          <c:yVal>
            <c:numRef>
              <c:f>Apr_Sept!$T$5</c:f>
              <c:numCache>
                <c:formatCode>0.00</c:formatCode>
                <c:ptCount val="1"/>
                <c:pt idx="0">
                  <c:v>0.47762885546407452</c:v>
                </c:pt>
              </c:numCache>
            </c:numRef>
          </c:yVal>
        </c:ser>
        <c:ser>
          <c:idx val="67"/>
          <c:order val="67"/>
          <c:tx>
            <c:v>July: 1-day med</c:v>
          </c:tx>
          <c:spPr>
            <a:ln w="28575">
              <a:noFill/>
            </a:ln>
          </c:spPr>
          <c:marker>
            <c:symbol val="circle"/>
            <c:size val="9"/>
            <c:spPr>
              <a:solidFill>
                <a:srgbClr val="8064A2">
                  <a:lumMod val="75000"/>
                </a:srgbClr>
              </a:solidFill>
              <a:ln>
                <a:noFill/>
              </a:ln>
            </c:spPr>
          </c:marker>
          <c:xVal>
            <c:numRef>
              <c:f>Apr_Sept!$R$6</c:f>
              <c:numCache>
                <c:formatCode>0.00</c:formatCode>
                <c:ptCount val="1"/>
                <c:pt idx="0">
                  <c:v>1.8</c:v>
                </c:pt>
              </c:numCache>
            </c:numRef>
          </c:xVal>
          <c:yVal>
            <c:numRef>
              <c:f>Apr_Sept!$T$6</c:f>
              <c:numCache>
                <c:formatCode>0.00</c:formatCode>
                <c:ptCount val="1"/>
                <c:pt idx="0">
                  <c:v>0.50049631624052282</c:v>
                </c:pt>
              </c:numCache>
            </c:numRef>
          </c:yVal>
        </c:ser>
        <c:ser>
          <c:idx val="68"/>
          <c:order val="68"/>
          <c:tx>
            <c:v>July: 1-day high</c:v>
          </c:tx>
          <c:spPr>
            <a:ln w="28575">
              <a:noFill/>
            </a:ln>
          </c:spPr>
          <c:marker>
            <c:symbol val="circle"/>
            <c:size val="11"/>
            <c:spPr>
              <a:solidFill>
                <a:srgbClr val="8064A2">
                  <a:lumMod val="75000"/>
                </a:srgbClr>
              </a:solidFill>
              <a:ln>
                <a:noFill/>
              </a:ln>
            </c:spPr>
          </c:marker>
          <c:xVal>
            <c:numRef>
              <c:f>Apr_Sept!$R$7</c:f>
              <c:numCache>
                <c:formatCode>0.00</c:formatCode>
                <c:ptCount val="1"/>
                <c:pt idx="0">
                  <c:v>1.8999999999999941</c:v>
                </c:pt>
              </c:numCache>
            </c:numRef>
          </c:xVal>
          <c:yVal>
            <c:numRef>
              <c:f>Apr_Sept!$T$7</c:f>
              <c:numCache>
                <c:formatCode>0.00</c:formatCode>
                <c:ptCount val="1"/>
                <c:pt idx="0">
                  <c:v>0.62018504334701063</c:v>
                </c:pt>
              </c:numCache>
            </c:numRef>
          </c:yVal>
        </c:ser>
        <c:ser>
          <c:idx val="69"/>
          <c:order val="69"/>
          <c:tx>
            <c:v>July: 2-day low</c:v>
          </c:tx>
          <c:spPr>
            <a:ln w="28575">
              <a:noFill/>
            </a:ln>
          </c:spPr>
          <c:marker>
            <c:symbol val="circle"/>
            <c:size val="6"/>
            <c:spPr>
              <a:solidFill>
                <a:srgbClr val="8064A2">
                  <a:lumMod val="75000"/>
                </a:srgbClr>
              </a:solidFill>
              <a:ln>
                <a:noFill/>
              </a:ln>
            </c:spPr>
          </c:marker>
          <c:xVal>
            <c:numRef>
              <c:f>Apr_Sept!$R$9</c:f>
              <c:numCache>
                <c:formatCode>0.00</c:formatCode>
                <c:ptCount val="1"/>
                <c:pt idx="0">
                  <c:v>5</c:v>
                </c:pt>
              </c:numCache>
            </c:numRef>
          </c:xVal>
          <c:yVal>
            <c:numRef>
              <c:f>Apr_Sept!$T$9</c:f>
              <c:numCache>
                <c:formatCode>0.00</c:formatCode>
                <c:ptCount val="1"/>
                <c:pt idx="0">
                  <c:v>0.39003993565782286</c:v>
                </c:pt>
              </c:numCache>
            </c:numRef>
          </c:yVal>
        </c:ser>
        <c:ser>
          <c:idx val="70"/>
          <c:order val="70"/>
          <c:tx>
            <c:v>July: 2-day med</c:v>
          </c:tx>
          <c:spPr>
            <a:ln w="28575">
              <a:noFill/>
            </a:ln>
          </c:spPr>
          <c:marker>
            <c:symbol val="circle"/>
            <c:size val="9"/>
            <c:spPr>
              <a:solidFill>
                <a:srgbClr val="8064A2">
                  <a:lumMod val="75000"/>
                </a:srgbClr>
              </a:solidFill>
              <a:ln>
                <a:noFill/>
              </a:ln>
            </c:spPr>
          </c:marker>
          <c:xVal>
            <c:numRef>
              <c:f>Apr_Sept!$R$10</c:f>
              <c:numCache>
                <c:formatCode>0.00</c:formatCode>
                <c:ptCount val="1"/>
                <c:pt idx="0">
                  <c:v>5.0999999999999996</c:v>
                </c:pt>
              </c:numCache>
            </c:numRef>
          </c:xVal>
          <c:yVal>
            <c:numRef>
              <c:f>Apr_Sept!$T$10</c:f>
              <c:numCache>
                <c:formatCode>0.00</c:formatCode>
                <c:ptCount val="1"/>
                <c:pt idx="0">
                  <c:v>0.40681620260163331</c:v>
                </c:pt>
              </c:numCache>
            </c:numRef>
          </c:yVal>
        </c:ser>
        <c:ser>
          <c:idx val="71"/>
          <c:order val="71"/>
          <c:tx>
            <c:v>July: 2-day high</c:v>
          </c:tx>
          <c:spPr>
            <a:ln w="28575">
              <a:noFill/>
            </a:ln>
          </c:spPr>
          <c:marker>
            <c:symbol val="circle"/>
            <c:size val="11"/>
            <c:spPr>
              <a:solidFill>
                <a:srgbClr val="8064A2">
                  <a:lumMod val="75000"/>
                </a:srgbClr>
              </a:solidFill>
              <a:ln>
                <a:noFill/>
              </a:ln>
            </c:spPr>
          </c:marker>
          <c:xVal>
            <c:numRef>
              <c:f>Apr_Sept!$R$11</c:f>
              <c:numCache>
                <c:formatCode>0.00</c:formatCode>
                <c:ptCount val="1"/>
                <c:pt idx="0">
                  <c:v>5.1999999999999975</c:v>
                </c:pt>
              </c:numCache>
            </c:numRef>
          </c:xVal>
          <c:yVal>
            <c:numRef>
              <c:f>Apr_Sept!$T$11</c:f>
              <c:numCache>
                <c:formatCode>0.00</c:formatCode>
                <c:ptCount val="1"/>
                <c:pt idx="0">
                  <c:v>0.50282647268157599</c:v>
                </c:pt>
              </c:numCache>
            </c:numRef>
          </c:yVal>
        </c:ser>
        <c:ser>
          <c:idx val="72"/>
          <c:order val="72"/>
          <c:tx>
            <c:v>July: 4-day low</c:v>
          </c:tx>
          <c:spPr>
            <a:ln w="28575">
              <a:noFill/>
            </a:ln>
          </c:spPr>
          <c:marker>
            <c:symbol val="circle"/>
            <c:size val="6"/>
            <c:spPr>
              <a:solidFill>
                <a:srgbClr val="8064A2">
                  <a:lumMod val="75000"/>
                </a:srgbClr>
              </a:solidFill>
              <a:ln>
                <a:noFill/>
              </a:ln>
            </c:spPr>
          </c:marker>
          <c:xVal>
            <c:numRef>
              <c:f>Apr_Sept!$R$13</c:f>
              <c:numCache>
                <c:formatCode>0.00</c:formatCode>
                <c:ptCount val="1"/>
                <c:pt idx="0">
                  <c:v>8.7000000000000011</c:v>
                </c:pt>
              </c:numCache>
            </c:numRef>
          </c:xVal>
          <c:yVal>
            <c:numRef>
              <c:f>Apr_Sept!$T$13</c:f>
              <c:numCache>
                <c:formatCode>0.00</c:formatCode>
                <c:ptCount val="1"/>
                <c:pt idx="0">
                  <c:v>0.37913966608938282</c:v>
                </c:pt>
              </c:numCache>
            </c:numRef>
          </c:yVal>
        </c:ser>
        <c:ser>
          <c:idx val="73"/>
          <c:order val="73"/>
          <c:tx>
            <c:v>July: 4-day med</c:v>
          </c:tx>
          <c:spPr>
            <a:ln w="28575">
              <a:noFill/>
            </a:ln>
          </c:spPr>
          <c:marker>
            <c:symbol val="circle"/>
            <c:size val="9"/>
            <c:spPr>
              <a:solidFill>
                <a:srgbClr val="8064A2">
                  <a:lumMod val="75000"/>
                </a:srgbClr>
              </a:solidFill>
              <a:ln>
                <a:noFill/>
              </a:ln>
            </c:spPr>
          </c:marker>
          <c:xVal>
            <c:numRef>
              <c:f>Apr_Sept!$R$14</c:f>
              <c:numCache>
                <c:formatCode>0.00</c:formatCode>
                <c:ptCount val="1"/>
                <c:pt idx="0">
                  <c:v>8.8000000000000025</c:v>
                </c:pt>
              </c:numCache>
            </c:numRef>
          </c:xVal>
          <c:yVal>
            <c:numRef>
              <c:f>Apr_Sept!$T$14</c:f>
              <c:numCache>
                <c:formatCode>0.00</c:formatCode>
                <c:ptCount val="1"/>
                <c:pt idx="0">
                  <c:v>0.37991109806459061</c:v>
                </c:pt>
              </c:numCache>
            </c:numRef>
          </c:yVal>
        </c:ser>
        <c:ser>
          <c:idx val="74"/>
          <c:order val="74"/>
          <c:tx>
            <c:v>July: 4-day high</c:v>
          </c:tx>
          <c:spPr>
            <a:ln w="28575">
              <a:noFill/>
            </a:ln>
          </c:spPr>
          <c:marker>
            <c:symbol val="circle"/>
            <c:size val="11"/>
            <c:spPr>
              <a:solidFill>
                <a:srgbClr val="8064A2">
                  <a:lumMod val="75000"/>
                </a:srgbClr>
              </a:solidFill>
              <a:ln>
                <a:noFill/>
              </a:ln>
            </c:spPr>
          </c:marker>
          <c:xVal>
            <c:numRef>
              <c:f>Apr_Sept!$R$15</c:f>
              <c:numCache>
                <c:formatCode>0.00</c:formatCode>
                <c:ptCount val="1"/>
                <c:pt idx="0">
                  <c:v>8.9</c:v>
                </c:pt>
              </c:numCache>
            </c:numRef>
          </c:xVal>
          <c:yVal>
            <c:numRef>
              <c:f>Apr_Sept!$T$15</c:f>
              <c:numCache>
                <c:formatCode>0.00</c:formatCode>
                <c:ptCount val="1"/>
                <c:pt idx="0">
                  <c:v>0.40947590669032835</c:v>
                </c:pt>
              </c:numCache>
            </c:numRef>
          </c:yVal>
        </c:ser>
        <c:ser>
          <c:idx val="75"/>
          <c:order val="75"/>
          <c:tx>
            <c:v>July: 8-day low</c:v>
          </c:tx>
          <c:spPr>
            <a:ln w="28575">
              <a:noFill/>
            </a:ln>
          </c:spPr>
          <c:marker>
            <c:symbol val="circle"/>
            <c:size val="6"/>
            <c:spPr>
              <a:solidFill>
                <a:srgbClr val="8064A2">
                  <a:lumMod val="75000"/>
                </a:srgbClr>
              </a:solidFill>
              <a:ln>
                <a:noFill/>
              </a:ln>
            </c:spPr>
          </c:marker>
          <c:xVal>
            <c:numRef>
              <c:f>Apr_Sept!$R$17</c:f>
              <c:numCache>
                <c:formatCode>0.00</c:formatCode>
                <c:ptCount val="1"/>
                <c:pt idx="0">
                  <c:v>12.600000000000003</c:v>
                </c:pt>
              </c:numCache>
            </c:numRef>
          </c:xVal>
          <c:yVal>
            <c:numRef>
              <c:f>Apr_Sept!$T$17</c:f>
              <c:numCache>
                <c:formatCode>0.00</c:formatCode>
                <c:ptCount val="1"/>
                <c:pt idx="0">
                  <c:v>0.42803358473373909</c:v>
                </c:pt>
              </c:numCache>
            </c:numRef>
          </c:yVal>
        </c:ser>
        <c:ser>
          <c:idx val="76"/>
          <c:order val="76"/>
          <c:tx>
            <c:v>July: 8-day med</c:v>
          </c:tx>
          <c:spPr>
            <a:ln w="28575">
              <a:noFill/>
            </a:ln>
          </c:spPr>
          <c:marker>
            <c:symbol val="circle"/>
            <c:size val="9"/>
            <c:spPr>
              <a:solidFill>
                <a:srgbClr val="8064A2">
                  <a:lumMod val="75000"/>
                </a:srgbClr>
              </a:solidFill>
              <a:ln>
                <a:noFill/>
              </a:ln>
            </c:spPr>
          </c:marker>
          <c:xVal>
            <c:numRef>
              <c:f>Apr_Sept!$R$18</c:f>
              <c:numCache>
                <c:formatCode>0.00</c:formatCode>
                <c:ptCount val="1"/>
                <c:pt idx="0">
                  <c:v>12.700000000000001</c:v>
                </c:pt>
              </c:numCache>
            </c:numRef>
          </c:xVal>
          <c:yVal>
            <c:numRef>
              <c:f>Apr_Sept!$T$18</c:f>
              <c:numCache>
                <c:formatCode>0.00</c:formatCode>
                <c:ptCount val="1"/>
                <c:pt idx="0">
                  <c:v>0.37991109806459061</c:v>
                </c:pt>
              </c:numCache>
            </c:numRef>
          </c:yVal>
        </c:ser>
        <c:ser>
          <c:idx val="77"/>
          <c:order val="77"/>
          <c:tx>
            <c:v>July: 8-day high</c:v>
          </c:tx>
          <c:spPr>
            <a:ln w="28575">
              <a:noFill/>
            </a:ln>
          </c:spPr>
          <c:marker>
            <c:symbol val="circle"/>
            <c:size val="11"/>
            <c:spPr>
              <a:solidFill>
                <a:srgbClr val="8064A2">
                  <a:lumMod val="75000"/>
                </a:srgbClr>
              </a:solidFill>
              <a:ln>
                <a:noFill/>
              </a:ln>
            </c:spPr>
          </c:marker>
          <c:xVal>
            <c:numRef>
              <c:f>Apr_Sept!$R$19</c:f>
              <c:numCache>
                <c:formatCode>0.00</c:formatCode>
                <c:ptCount val="1"/>
                <c:pt idx="0">
                  <c:v>12.800000000000002</c:v>
                </c:pt>
              </c:numCache>
            </c:numRef>
          </c:xVal>
          <c:yVal>
            <c:numRef>
              <c:f>Apr_Sept!$T$19</c:f>
              <c:numCache>
                <c:formatCode>0.00</c:formatCode>
                <c:ptCount val="1"/>
                <c:pt idx="0">
                  <c:v>0.36626123718690334</c:v>
                </c:pt>
              </c:numCache>
            </c:numRef>
          </c:yVal>
        </c:ser>
        <c:ser>
          <c:idx val="78"/>
          <c:order val="78"/>
          <c:tx>
            <c:v>July: 16-day low</c:v>
          </c:tx>
          <c:spPr>
            <a:ln w="28575">
              <a:noFill/>
            </a:ln>
          </c:spPr>
          <c:marker>
            <c:symbol val="circle"/>
            <c:size val="6"/>
            <c:spPr>
              <a:solidFill>
                <a:srgbClr val="8064A2">
                  <a:lumMod val="75000"/>
                </a:srgbClr>
              </a:solidFill>
              <a:ln>
                <a:noFill/>
              </a:ln>
            </c:spPr>
          </c:marker>
          <c:xVal>
            <c:numRef>
              <c:f>Apr_Sept!$R$21</c:f>
              <c:numCache>
                <c:formatCode>0.00</c:formatCode>
                <c:ptCount val="1"/>
                <c:pt idx="0">
                  <c:v>16.200000000000003</c:v>
                </c:pt>
              </c:numCache>
            </c:numRef>
          </c:xVal>
          <c:yVal>
            <c:numRef>
              <c:f>Apr_Sept!$T$21</c:f>
              <c:numCache>
                <c:formatCode>0.00</c:formatCode>
                <c:ptCount val="1"/>
                <c:pt idx="0">
                  <c:v>0.47092975210133303</c:v>
                </c:pt>
              </c:numCache>
            </c:numRef>
          </c:yVal>
        </c:ser>
        <c:ser>
          <c:idx val="79"/>
          <c:order val="79"/>
          <c:tx>
            <c:v>July: 16-day med</c:v>
          </c:tx>
          <c:spPr>
            <a:ln w="28575">
              <a:noFill/>
            </a:ln>
          </c:spPr>
          <c:marker>
            <c:symbol val="circle"/>
            <c:size val="9"/>
            <c:spPr>
              <a:solidFill>
                <a:srgbClr val="8064A2">
                  <a:lumMod val="75000"/>
                </a:srgbClr>
              </a:solidFill>
              <a:ln>
                <a:noFill/>
              </a:ln>
            </c:spPr>
          </c:marker>
          <c:xVal>
            <c:numRef>
              <c:f>Apr_Sept!$R$22</c:f>
              <c:numCache>
                <c:formatCode>0.00</c:formatCode>
                <c:ptCount val="1"/>
                <c:pt idx="0">
                  <c:v>16.3</c:v>
                </c:pt>
              </c:numCache>
            </c:numRef>
          </c:xVal>
          <c:yVal>
            <c:numRef>
              <c:f>Apr_Sept!$T$22</c:f>
              <c:numCache>
                <c:formatCode>0.00</c:formatCode>
                <c:ptCount val="1"/>
                <c:pt idx="0">
                  <c:v>0.39668193837160842</c:v>
                </c:pt>
              </c:numCache>
            </c:numRef>
          </c:yVal>
        </c:ser>
        <c:ser>
          <c:idx val="80"/>
          <c:order val="80"/>
          <c:tx>
            <c:v>July: 16-day high</c:v>
          </c:tx>
          <c:spPr>
            <a:ln w="28575">
              <a:noFill/>
            </a:ln>
          </c:spPr>
          <c:marker>
            <c:symbol val="circle"/>
            <c:size val="11"/>
            <c:spPr>
              <a:solidFill>
                <a:srgbClr val="8064A2">
                  <a:lumMod val="75000"/>
                </a:srgbClr>
              </a:solidFill>
              <a:ln>
                <a:noFill/>
              </a:ln>
            </c:spPr>
          </c:marker>
          <c:xVal>
            <c:numRef>
              <c:f>Apr_Sept!$R$23</c:f>
              <c:numCache>
                <c:formatCode>0.00</c:formatCode>
                <c:ptCount val="1"/>
                <c:pt idx="0">
                  <c:v>16.400000000000002</c:v>
                </c:pt>
              </c:numCache>
            </c:numRef>
          </c:xVal>
          <c:yVal>
            <c:numRef>
              <c:f>Apr_Sept!$T$23</c:f>
              <c:numCache>
                <c:formatCode>0.00</c:formatCode>
                <c:ptCount val="1"/>
                <c:pt idx="0">
                  <c:v>0.34122535880346205</c:v>
                </c:pt>
              </c:numCache>
            </c:numRef>
          </c:yVal>
        </c:ser>
        <c:ser>
          <c:idx val="81"/>
          <c:order val="81"/>
          <c:tx>
            <c:v>July: s 1-day low</c:v>
          </c:tx>
          <c:spPr>
            <a:ln w="28575">
              <a:noFill/>
            </a:ln>
          </c:spPr>
          <c:marker>
            <c:symbol val="circle"/>
            <c:size val="6"/>
            <c:spPr>
              <a:noFill/>
              <a:ln>
                <a:solidFill>
                  <a:schemeClr val="accent4">
                    <a:lumMod val="75000"/>
                  </a:schemeClr>
                </a:solidFill>
              </a:ln>
            </c:spPr>
          </c:marker>
          <c:xVal>
            <c:numRef>
              <c:f>Apr_Sept!$S$5</c:f>
              <c:numCache>
                <c:formatCode>0.00</c:formatCode>
                <c:ptCount val="1"/>
                <c:pt idx="0">
                  <c:v>1.9</c:v>
                </c:pt>
              </c:numCache>
            </c:numRef>
          </c:xVal>
          <c:yVal>
            <c:numRef>
              <c:f>Apr_Sept!$U$5</c:f>
              <c:numCache>
                <c:formatCode>0.00</c:formatCode>
                <c:ptCount val="1"/>
                <c:pt idx="0">
                  <c:v>0.48131499935235234</c:v>
                </c:pt>
              </c:numCache>
            </c:numRef>
          </c:yVal>
        </c:ser>
        <c:ser>
          <c:idx val="82"/>
          <c:order val="82"/>
          <c:tx>
            <c:v>July: s 1-day med</c:v>
          </c:tx>
          <c:spPr>
            <a:ln w="28575">
              <a:noFill/>
            </a:ln>
          </c:spPr>
          <c:marker>
            <c:symbol val="circle"/>
            <c:size val="9"/>
            <c:spPr>
              <a:noFill/>
              <a:ln>
                <a:solidFill>
                  <a:srgbClr val="8064A2">
                    <a:lumMod val="75000"/>
                  </a:srgbClr>
                </a:solidFill>
              </a:ln>
            </c:spPr>
          </c:marker>
          <c:xVal>
            <c:numRef>
              <c:f>Apr_Sept!$S$6</c:f>
              <c:numCache>
                <c:formatCode>0.00</c:formatCode>
                <c:ptCount val="1"/>
                <c:pt idx="0">
                  <c:v>2</c:v>
                </c:pt>
              </c:numCache>
            </c:numRef>
          </c:xVal>
          <c:yVal>
            <c:numRef>
              <c:f>Apr_Sept!$U$6</c:f>
              <c:numCache>
                <c:formatCode>0.00</c:formatCode>
                <c:ptCount val="1"/>
                <c:pt idx="0">
                  <c:v>0.51015816479333531</c:v>
                </c:pt>
              </c:numCache>
            </c:numRef>
          </c:yVal>
        </c:ser>
        <c:ser>
          <c:idx val="83"/>
          <c:order val="83"/>
          <c:tx>
            <c:v>July: s 1-day high</c:v>
          </c:tx>
          <c:spPr>
            <a:ln w="28575">
              <a:noFill/>
            </a:ln>
          </c:spPr>
          <c:marker>
            <c:symbol val="circle"/>
            <c:size val="11"/>
            <c:spPr>
              <a:noFill/>
              <a:ln>
                <a:solidFill>
                  <a:srgbClr val="8064A2">
                    <a:lumMod val="75000"/>
                  </a:srgbClr>
                </a:solidFill>
              </a:ln>
            </c:spPr>
          </c:marker>
          <c:xVal>
            <c:numRef>
              <c:f>Apr_Sept!$S$7</c:f>
              <c:numCache>
                <c:formatCode>0.00</c:formatCode>
                <c:ptCount val="1"/>
                <c:pt idx="0">
                  <c:v>2.0999999999999988</c:v>
                </c:pt>
              </c:numCache>
            </c:numRef>
          </c:xVal>
          <c:yVal>
            <c:numRef>
              <c:f>Apr_Sept!$U$7</c:f>
              <c:numCache>
                <c:formatCode>0.00</c:formatCode>
                <c:ptCount val="1"/>
                <c:pt idx="0">
                  <c:v>0.629392791106406</c:v>
                </c:pt>
              </c:numCache>
            </c:numRef>
          </c:yVal>
        </c:ser>
        <c:ser>
          <c:idx val="84"/>
          <c:order val="84"/>
          <c:tx>
            <c:v>July: s 2-day low</c:v>
          </c:tx>
          <c:spPr>
            <a:ln w="28575">
              <a:noFill/>
            </a:ln>
          </c:spPr>
          <c:marker>
            <c:symbol val="circle"/>
            <c:size val="6"/>
            <c:spPr>
              <a:noFill/>
              <a:ln>
                <a:solidFill>
                  <a:srgbClr val="8064A2">
                    <a:lumMod val="75000"/>
                  </a:srgbClr>
                </a:solidFill>
              </a:ln>
            </c:spPr>
          </c:marker>
          <c:xVal>
            <c:numRef>
              <c:f>Apr_Sept!$S$9</c:f>
              <c:numCache>
                <c:formatCode>0.00</c:formatCode>
                <c:ptCount val="1"/>
                <c:pt idx="0">
                  <c:v>5.2</c:v>
                </c:pt>
              </c:numCache>
            </c:numRef>
          </c:xVal>
          <c:yVal>
            <c:numRef>
              <c:f>Apr_Sept!$U$9</c:f>
              <c:numCache>
                <c:formatCode>0.00</c:formatCode>
                <c:ptCount val="1"/>
                <c:pt idx="0">
                  <c:v>0.38824213894023285</c:v>
                </c:pt>
              </c:numCache>
            </c:numRef>
          </c:yVal>
        </c:ser>
        <c:ser>
          <c:idx val="85"/>
          <c:order val="85"/>
          <c:tx>
            <c:v>July: s 2-day med</c:v>
          </c:tx>
          <c:spPr>
            <a:ln w="28575">
              <a:noFill/>
            </a:ln>
          </c:spPr>
          <c:marker>
            <c:symbol val="circle"/>
            <c:size val="9"/>
            <c:spPr>
              <a:noFill/>
              <a:ln>
                <a:solidFill>
                  <a:srgbClr val="8064A2">
                    <a:lumMod val="75000"/>
                  </a:srgbClr>
                </a:solidFill>
              </a:ln>
            </c:spPr>
          </c:marker>
          <c:xVal>
            <c:numRef>
              <c:f>Apr_Sept!$S$10</c:f>
              <c:numCache>
                <c:formatCode>0.00</c:formatCode>
                <c:ptCount val="1"/>
                <c:pt idx="0">
                  <c:v>5.3</c:v>
                </c:pt>
              </c:numCache>
            </c:numRef>
          </c:xVal>
          <c:yVal>
            <c:numRef>
              <c:f>Apr_Sept!$U$10</c:f>
              <c:numCache>
                <c:formatCode>0.00</c:formatCode>
                <c:ptCount val="1"/>
                <c:pt idx="0">
                  <c:v>0.40794887107856093</c:v>
                </c:pt>
              </c:numCache>
            </c:numRef>
          </c:yVal>
        </c:ser>
        <c:ser>
          <c:idx val="86"/>
          <c:order val="86"/>
          <c:tx>
            <c:v>July: s 2-day high</c:v>
          </c:tx>
          <c:spPr>
            <a:ln w="28575">
              <a:noFill/>
            </a:ln>
          </c:spPr>
          <c:marker>
            <c:symbol val="circle"/>
            <c:size val="10"/>
            <c:spPr>
              <a:noFill/>
              <a:ln>
                <a:solidFill>
                  <a:srgbClr val="8064A2">
                    <a:lumMod val="75000"/>
                  </a:srgbClr>
                </a:solidFill>
              </a:ln>
            </c:spPr>
          </c:marker>
          <c:xVal>
            <c:numRef>
              <c:f>Apr_Sept!$S$11</c:f>
              <c:numCache>
                <c:formatCode>0.00</c:formatCode>
                <c:ptCount val="1"/>
                <c:pt idx="0">
                  <c:v>5.3999999999999995</c:v>
                </c:pt>
              </c:numCache>
            </c:numRef>
          </c:xVal>
          <c:yVal>
            <c:numRef>
              <c:f>Apr_Sept!$U$11</c:f>
              <c:numCache>
                <c:formatCode>0.00</c:formatCode>
                <c:ptCount val="1"/>
                <c:pt idx="0">
                  <c:v>0.50285795866917626</c:v>
                </c:pt>
              </c:numCache>
            </c:numRef>
          </c:yVal>
        </c:ser>
        <c:ser>
          <c:idx val="87"/>
          <c:order val="87"/>
          <c:tx>
            <c:v>July: s 4-day low</c:v>
          </c:tx>
          <c:spPr>
            <a:ln w="28575">
              <a:noFill/>
            </a:ln>
          </c:spPr>
          <c:marker>
            <c:symbol val="circle"/>
            <c:size val="6"/>
            <c:spPr>
              <a:noFill/>
              <a:ln>
                <a:solidFill>
                  <a:srgbClr val="8064A2">
                    <a:lumMod val="75000"/>
                  </a:srgbClr>
                </a:solidFill>
              </a:ln>
            </c:spPr>
          </c:marker>
          <c:xVal>
            <c:numRef>
              <c:f>Apr_Sept!$S$13</c:f>
              <c:numCache>
                <c:formatCode>0.00</c:formatCode>
                <c:ptCount val="1"/>
                <c:pt idx="0">
                  <c:v>9.1000000000000014</c:v>
                </c:pt>
              </c:numCache>
            </c:numRef>
          </c:xVal>
          <c:yVal>
            <c:numRef>
              <c:f>Apr_Sept!$U$13</c:f>
              <c:numCache>
                <c:formatCode>0.00</c:formatCode>
                <c:ptCount val="1"/>
                <c:pt idx="0">
                  <c:v>0.38363641998798242</c:v>
                </c:pt>
              </c:numCache>
            </c:numRef>
          </c:yVal>
        </c:ser>
        <c:ser>
          <c:idx val="88"/>
          <c:order val="88"/>
          <c:tx>
            <c:v>July: s 4-day med</c:v>
          </c:tx>
          <c:spPr>
            <a:ln w="28575">
              <a:noFill/>
            </a:ln>
          </c:spPr>
          <c:marker>
            <c:symbol val="circle"/>
            <c:size val="9"/>
            <c:spPr>
              <a:noFill/>
              <a:ln>
                <a:solidFill>
                  <a:srgbClr val="8064A2">
                    <a:lumMod val="75000"/>
                  </a:srgbClr>
                </a:solidFill>
              </a:ln>
            </c:spPr>
          </c:marker>
          <c:xVal>
            <c:numRef>
              <c:f>Apr_Sept!$S$14</c:f>
              <c:numCache>
                <c:formatCode>0.00</c:formatCode>
                <c:ptCount val="1"/>
                <c:pt idx="0">
                  <c:v>9.2000000000000011</c:v>
                </c:pt>
              </c:numCache>
            </c:numRef>
          </c:xVal>
          <c:yVal>
            <c:numRef>
              <c:f>Apr_Sept!$U$14</c:f>
              <c:numCache>
                <c:formatCode>0.00</c:formatCode>
                <c:ptCount val="1"/>
                <c:pt idx="0">
                  <c:v>0.38661852414442616</c:v>
                </c:pt>
              </c:numCache>
            </c:numRef>
          </c:yVal>
        </c:ser>
        <c:ser>
          <c:idx val="89"/>
          <c:order val="89"/>
          <c:tx>
            <c:v>July: s 4-day high</c:v>
          </c:tx>
          <c:spPr>
            <a:ln w="28575">
              <a:noFill/>
            </a:ln>
          </c:spPr>
          <c:marker>
            <c:symbol val="circle"/>
            <c:size val="11"/>
            <c:spPr>
              <a:noFill/>
              <a:ln>
                <a:solidFill>
                  <a:srgbClr val="8064A2">
                    <a:lumMod val="75000"/>
                  </a:srgbClr>
                </a:solidFill>
              </a:ln>
            </c:spPr>
          </c:marker>
          <c:xVal>
            <c:numRef>
              <c:f>Apr_Sept!$S$15</c:f>
              <c:numCache>
                <c:formatCode>0.00</c:formatCode>
                <c:ptCount val="1"/>
                <c:pt idx="0">
                  <c:v>9.3000000000000007</c:v>
                </c:pt>
              </c:numCache>
            </c:numRef>
          </c:xVal>
          <c:yVal>
            <c:numRef>
              <c:f>Apr_Sept!$U$15</c:f>
              <c:numCache>
                <c:formatCode>0.00</c:formatCode>
                <c:ptCount val="1"/>
                <c:pt idx="0">
                  <c:v>0.41713399954796582</c:v>
                </c:pt>
              </c:numCache>
            </c:numRef>
          </c:yVal>
        </c:ser>
        <c:ser>
          <c:idx val="90"/>
          <c:order val="90"/>
          <c:tx>
            <c:v>July: s 8-day low</c:v>
          </c:tx>
          <c:spPr>
            <a:ln w="28575">
              <a:noFill/>
            </a:ln>
          </c:spPr>
          <c:marker>
            <c:symbol val="circle"/>
            <c:size val="6"/>
            <c:spPr>
              <a:noFill/>
              <a:ln>
                <a:solidFill>
                  <a:srgbClr val="8064A2">
                    <a:lumMod val="75000"/>
                  </a:srgbClr>
                </a:solidFill>
              </a:ln>
            </c:spPr>
          </c:marker>
          <c:xVal>
            <c:numRef>
              <c:f>Apr_Sept!$S$17</c:f>
              <c:numCache>
                <c:formatCode>0.00</c:formatCode>
                <c:ptCount val="1"/>
                <c:pt idx="0">
                  <c:v>13.000000000000004</c:v>
                </c:pt>
              </c:numCache>
            </c:numRef>
          </c:xVal>
          <c:yVal>
            <c:numRef>
              <c:f>Apr_Sept!$U$17</c:f>
              <c:numCache>
                <c:formatCode>0.00</c:formatCode>
                <c:ptCount val="1"/>
                <c:pt idx="0">
                  <c:v>0.44865572102390588</c:v>
                </c:pt>
              </c:numCache>
            </c:numRef>
          </c:yVal>
        </c:ser>
        <c:ser>
          <c:idx val="91"/>
          <c:order val="91"/>
          <c:tx>
            <c:v>July: s 8-day med</c:v>
          </c:tx>
          <c:spPr>
            <a:ln w="28575">
              <a:noFill/>
            </a:ln>
          </c:spPr>
          <c:marker>
            <c:symbol val="circle"/>
            <c:size val="9"/>
            <c:spPr>
              <a:noFill/>
              <a:ln>
                <a:solidFill>
                  <a:srgbClr val="8064A2">
                    <a:lumMod val="75000"/>
                  </a:srgbClr>
                </a:solidFill>
              </a:ln>
            </c:spPr>
          </c:marker>
          <c:xVal>
            <c:numRef>
              <c:f>Apr_Sept!$S$18</c:f>
              <c:numCache>
                <c:formatCode>0.00</c:formatCode>
                <c:ptCount val="1"/>
                <c:pt idx="0">
                  <c:v>13.100000000000001</c:v>
                </c:pt>
              </c:numCache>
            </c:numRef>
          </c:xVal>
          <c:yVal>
            <c:numRef>
              <c:f>Apr_Sept!$U$18</c:f>
              <c:numCache>
                <c:formatCode>0.00</c:formatCode>
                <c:ptCount val="1"/>
                <c:pt idx="0">
                  <c:v>0.38661852414442616</c:v>
                </c:pt>
              </c:numCache>
            </c:numRef>
          </c:yVal>
        </c:ser>
        <c:ser>
          <c:idx val="92"/>
          <c:order val="92"/>
          <c:tx>
            <c:v>July: s 8-day high</c:v>
          </c:tx>
          <c:spPr>
            <a:ln w="28575">
              <a:noFill/>
            </a:ln>
          </c:spPr>
          <c:marker>
            <c:symbol val="circle"/>
            <c:size val="11"/>
            <c:spPr>
              <a:noFill/>
              <a:ln>
                <a:solidFill>
                  <a:srgbClr val="8064A2">
                    <a:lumMod val="75000"/>
                  </a:srgbClr>
                </a:solidFill>
              </a:ln>
            </c:spPr>
          </c:marker>
          <c:xVal>
            <c:numRef>
              <c:f>Apr_Sept!$S$19</c:f>
              <c:numCache>
                <c:formatCode>0.00</c:formatCode>
                <c:ptCount val="1"/>
                <c:pt idx="0">
                  <c:v>13.200000000000003</c:v>
                </c:pt>
              </c:numCache>
            </c:numRef>
          </c:xVal>
          <c:yVal>
            <c:numRef>
              <c:f>Apr_Sept!$U$19</c:f>
              <c:numCache>
                <c:formatCode>0.00</c:formatCode>
                <c:ptCount val="1"/>
                <c:pt idx="0">
                  <c:v>0.39555015808225935</c:v>
                </c:pt>
              </c:numCache>
            </c:numRef>
          </c:yVal>
        </c:ser>
        <c:ser>
          <c:idx val="93"/>
          <c:order val="93"/>
          <c:tx>
            <c:v>July: s 16-day low</c:v>
          </c:tx>
          <c:spPr>
            <a:ln w="28575">
              <a:noFill/>
            </a:ln>
          </c:spPr>
          <c:marker>
            <c:symbol val="circle"/>
            <c:size val="6"/>
            <c:spPr>
              <a:noFill/>
              <a:ln>
                <a:solidFill>
                  <a:srgbClr val="8064A2">
                    <a:lumMod val="75000"/>
                  </a:srgbClr>
                </a:solidFill>
              </a:ln>
            </c:spPr>
          </c:marker>
          <c:xVal>
            <c:numRef>
              <c:f>Apr_Sept!$S$21</c:f>
              <c:numCache>
                <c:formatCode>0.00</c:formatCode>
                <c:ptCount val="1"/>
                <c:pt idx="0">
                  <c:v>16.600000000000005</c:v>
                </c:pt>
              </c:numCache>
            </c:numRef>
          </c:xVal>
          <c:yVal>
            <c:numRef>
              <c:f>Apr_Sept!$U$21</c:f>
              <c:numCache>
                <c:formatCode>0.00</c:formatCode>
                <c:ptCount val="1"/>
                <c:pt idx="0">
                  <c:v>0.53367875791815444</c:v>
                </c:pt>
              </c:numCache>
            </c:numRef>
          </c:yVal>
        </c:ser>
        <c:ser>
          <c:idx val="94"/>
          <c:order val="94"/>
          <c:tx>
            <c:v>July: s 16-day med</c:v>
          </c:tx>
          <c:spPr>
            <a:ln w="28575">
              <a:noFill/>
            </a:ln>
          </c:spPr>
          <c:marker>
            <c:symbol val="circle"/>
            <c:size val="9"/>
            <c:spPr>
              <a:noFill/>
              <a:ln>
                <a:solidFill>
                  <a:srgbClr val="8064A2">
                    <a:lumMod val="75000"/>
                  </a:srgbClr>
                </a:solidFill>
              </a:ln>
            </c:spPr>
          </c:marker>
          <c:xVal>
            <c:numRef>
              <c:f>Apr_Sept!$S$22</c:f>
              <c:numCache>
                <c:formatCode>0.00</c:formatCode>
                <c:ptCount val="1"/>
                <c:pt idx="0">
                  <c:v>16.7</c:v>
                </c:pt>
              </c:numCache>
            </c:numRef>
          </c:xVal>
          <c:yVal>
            <c:numRef>
              <c:f>Apr_Sept!$U$22</c:f>
              <c:numCache>
                <c:formatCode>0.00</c:formatCode>
                <c:ptCount val="1"/>
                <c:pt idx="0">
                  <c:v>0.47634585724982614</c:v>
                </c:pt>
              </c:numCache>
            </c:numRef>
          </c:yVal>
        </c:ser>
        <c:ser>
          <c:idx val="95"/>
          <c:order val="95"/>
          <c:tx>
            <c:v>July: s 16-day high</c:v>
          </c:tx>
          <c:spPr>
            <a:ln w="28575">
              <a:noFill/>
            </a:ln>
          </c:spPr>
          <c:marker>
            <c:symbol val="circle"/>
            <c:size val="11"/>
            <c:spPr>
              <a:noFill/>
              <a:ln>
                <a:solidFill>
                  <a:srgbClr val="8064A2">
                    <a:lumMod val="75000"/>
                  </a:srgbClr>
                </a:solidFill>
              </a:ln>
            </c:spPr>
          </c:marker>
          <c:xVal>
            <c:numRef>
              <c:f>Apr_Sept!$S$23</c:f>
              <c:numCache>
                <c:formatCode>0.00</c:formatCode>
                <c:ptCount val="1"/>
                <c:pt idx="0">
                  <c:v>16.8</c:v>
                </c:pt>
              </c:numCache>
            </c:numRef>
          </c:xVal>
          <c:yVal>
            <c:numRef>
              <c:f>Apr_Sept!$U$23</c:f>
              <c:numCache>
                <c:formatCode>0.00</c:formatCode>
                <c:ptCount val="1"/>
                <c:pt idx="0">
                  <c:v>0.40696455396252407</c:v>
                </c:pt>
              </c:numCache>
            </c:numRef>
          </c:yVal>
        </c:ser>
        <c:ser>
          <c:idx val="96"/>
          <c:order val="96"/>
          <c:tx>
            <c:v>April: 2-day low</c:v>
          </c:tx>
          <c:spPr>
            <a:ln w="28575">
              <a:noFill/>
            </a:ln>
          </c:spPr>
          <c:marker>
            <c:symbol val="square"/>
            <c:size val="5"/>
            <c:spPr>
              <a:solidFill>
                <a:schemeClr val="tx1"/>
              </a:solidFill>
              <a:ln>
                <a:noFill/>
              </a:ln>
            </c:spPr>
          </c:marker>
          <c:xVal>
            <c:numRef>
              <c:f>Apr_Sept!$N$9</c:f>
              <c:numCache>
                <c:formatCode>0.00</c:formatCode>
                <c:ptCount val="1"/>
                <c:pt idx="0">
                  <c:v>4.2</c:v>
                </c:pt>
              </c:numCache>
            </c:numRef>
          </c:xVal>
          <c:yVal>
            <c:numRef>
              <c:f>Apr_Sept!$P$9</c:f>
              <c:numCache>
                <c:formatCode>0.00</c:formatCode>
                <c:ptCount val="1"/>
                <c:pt idx="0">
                  <c:v>0.35444510228639875</c:v>
                </c:pt>
              </c:numCache>
            </c:numRef>
          </c:yVal>
        </c:ser>
        <c:ser>
          <c:idx val="97"/>
          <c:order val="97"/>
          <c:tx>
            <c:v>April: 2-day med</c:v>
          </c:tx>
          <c:spPr>
            <a:ln w="28575">
              <a:noFill/>
            </a:ln>
          </c:spPr>
          <c:marker>
            <c:symbol val="square"/>
            <c:size val="7"/>
            <c:spPr>
              <a:solidFill>
                <a:sysClr val="windowText" lastClr="000000"/>
              </a:solidFill>
              <a:ln>
                <a:noFill/>
              </a:ln>
            </c:spPr>
          </c:marker>
          <c:xVal>
            <c:numRef>
              <c:f>Apr_Sept!$N$10</c:f>
              <c:numCache>
                <c:formatCode>0.00</c:formatCode>
                <c:ptCount val="1"/>
                <c:pt idx="0">
                  <c:v>4.3</c:v>
                </c:pt>
              </c:numCache>
            </c:numRef>
          </c:xVal>
          <c:yVal>
            <c:numRef>
              <c:f>Apr_Sept!$P$10</c:f>
              <c:numCache>
                <c:formatCode>0.00</c:formatCode>
                <c:ptCount val="1"/>
                <c:pt idx="0">
                  <c:v>0.35569937267289037</c:v>
                </c:pt>
              </c:numCache>
            </c:numRef>
          </c:yVal>
        </c:ser>
        <c:ser>
          <c:idx val="98"/>
          <c:order val="98"/>
          <c:tx>
            <c:v>April: 2-day high</c:v>
          </c:tx>
          <c:spPr>
            <a:ln w="28575">
              <a:noFill/>
            </a:ln>
          </c:spPr>
          <c:marker>
            <c:symbol val="square"/>
            <c:size val="9"/>
            <c:spPr>
              <a:solidFill>
                <a:sysClr val="windowText" lastClr="000000"/>
              </a:solidFill>
              <a:ln>
                <a:noFill/>
              </a:ln>
            </c:spPr>
          </c:marker>
          <c:xVal>
            <c:numRef>
              <c:f>Apr_Sept!$N$11</c:f>
              <c:numCache>
                <c:formatCode>0.00</c:formatCode>
                <c:ptCount val="1"/>
                <c:pt idx="0">
                  <c:v>4.4000000000000004</c:v>
                </c:pt>
              </c:numCache>
            </c:numRef>
          </c:xVal>
          <c:yVal>
            <c:numRef>
              <c:f>Apr_Sept!$P$11</c:f>
              <c:numCache>
                <c:formatCode>0.00</c:formatCode>
                <c:ptCount val="1"/>
                <c:pt idx="0">
                  <c:v>0.42386580884205194</c:v>
                </c:pt>
              </c:numCache>
            </c:numRef>
          </c:yVal>
        </c:ser>
        <c:ser>
          <c:idx val="99"/>
          <c:order val="99"/>
          <c:tx>
            <c:v>April: s 2-day low</c:v>
          </c:tx>
          <c:spPr>
            <a:ln w="28575">
              <a:noFill/>
            </a:ln>
          </c:spPr>
          <c:marker>
            <c:symbol val="square"/>
            <c:size val="5"/>
            <c:spPr>
              <a:noFill/>
              <a:ln>
                <a:solidFill>
                  <a:sysClr val="windowText" lastClr="000000"/>
                </a:solidFill>
              </a:ln>
            </c:spPr>
          </c:marker>
          <c:xVal>
            <c:numRef>
              <c:f>Apr_Sept!$O$9</c:f>
              <c:numCache>
                <c:formatCode>0.00</c:formatCode>
                <c:ptCount val="1"/>
                <c:pt idx="0">
                  <c:v>4.4000000000000004</c:v>
                </c:pt>
              </c:numCache>
            </c:numRef>
          </c:xVal>
          <c:yVal>
            <c:numRef>
              <c:f>Apr_Sept!$Q$9</c:f>
              <c:numCache>
                <c:formatCode>0.00</c:formatCode>
                <c:ptCount val="1"/>
                <c:pt idx="0">
                  <c:v>0.34884376448101911</c:v>
                </c:pt>
              </c:numCache>
            </c:numRef>
          </c:yVal>
        </c:ser>
        <c:ser>
          <c:idx val="100"/>
          <c:order val="100"/>
          <c:tx>
            <c:v>April: s 2-day med</c:v>
          </c:tx>
          <c:spPr>
            <a:ln w="28575">
              <a:noFill/>
            </a:ln>
          </c:spPr>
          <c:marker>
            <c:symbol val="square"/>
            <c:size val="7"/>
            <c:spPr>
              <a:noFill/>
              <a:ln>
                <a:solidFill>
                  <a:sysClr val="windowText" lastClr="000000"/>
                </a:solidFill>
              </a:ln>
            </c:spPr>
          </c:marker>
          <c:xVal>
            <c:numRef>
              <c:f>Apr_Sept!$O$10</c:f>
              <c:numCache>
                <c:formatCode>0.00</c:formatCode>
                <c:ptCount val="1"/>
                <c:pt idx="0">
                  <c:v>4.5</c:v>
                </c:pt>
              </c:numCache>
            </c:numRef>
          </c:xVal>
          <c:yVal>
            <c:numRef>
              <c:f>allseasons_allTPS!$Q$10</c:f>
              <c:numCache>
                <c:formatCode>0.00</c:formatCode>
                <c:ptCount val="1"/>
                <c:pt idx="0">
                  <c:v>0.34803636537176802</c:v>
                </c:pt>
              </c:numCache>
            </c:numRef>
          </c:yVal>
        </c:ser>
        <c:ser>
          <c:idx val="101"/>
          <c:order val="101"/>
          <c:tx>
            <c:v>April: s 2-day high</c:v>
          </c:tx>
          <c:spPr>
            <a:ln w="28575">
              <a:noFill/>
            </a:ln>
          </c:spPr>
          <c:marker>
            <c:symbol val="square"/>
            <c:size val="9"/>
            <c:spPr>
              <a:noFill/>
              <a:ln>
                <a:solidFill>
                  <a:sysClr val="windowText" lastClr="000000"/>
                </a:solidFill>
              </a:ln>
            </c:spPr>
          </c:marker>
          <c:xVal>
            <c:numRef>
              <c:f>Apr_Sept!$O$11</c:f>
              <c:numCache>
                <c:formatCode>0.00</c:formatCode>
                <c:ptCount val="1"/>
                <c:pt idx="0">
                  <c:v>4.6000000000000005</c:v>
                </c:pt>
              </c:numCache>
            </c:numRef>
          </c:xVal>
          <c:yVal>
            <c:numRef>
              <c:f>Apr_Sept!$Q$11</c:f>
              <c:numCache>
                <c:formatCode>0.00</c:formatCode>
                <c:ptCount val="1"/>
                <c:pt idx="0">
                  <c:v>0.41335789541247764</c:v>
                </c:pt>
              </c:numCache>
            </c:numRef>
          </c:yVal>
        </c:ser>
        <c:ser>
          <c:idx val="102"/>
          <c:order val="102"/>
          <c:tx>
            <c:v>April: 8-day low</c:v>
          </c:tx>
          <c:spPr>
            <a:ln w="28575">
              <a:noFill/>
            </a:ln>
          </c:spPr>
          <c:marker>
            <c:symbol val="square"/>
            <c:size val="5"/>
            <c:spPr>
              <a:solidFill>
                <a:sysClr val="windowText" lastClr="000000"/>
              </a:solidFill>
              <a:ln>
                <a:noFill/>
              </a:ln>
            </c:spPr>
          </c:marker>
          <c:xVal>
            <c:numRef>
              <c:f>Apr_Sept!$N$17</c:f>
              <c:numCache>
                <c:formatCode>0.00</c:formatCode>
                <c:ptCount val="1"/>
                <c:pt idx="0">
                  <c:v>11.600000000000001</c:v>
                </c:pt>
              </c:numCache>
            </c:numRef>
          </c:xVal>
          <c:yVal>
            <c:numRef>
              <c:f>Apr_Sept!$P$17</c:f>
              <c:numCache>
                <c:formatCode>0.00</c:formatCode>
                <c:ptCount val="1"/>
                <c:pt idx="0">
                  <c:v>0.47121603313386246</c:v>
                </c:pt>
              </c:numCache>
            </c:numRef>
          </c:yVal>
        </c:ser>
        <c:ser>
          <c:idx val="103"/>
          <c:order val="103"/>
          <c:tx>
            <c:v>April: 8-day med</c:v>
          </c:tx>
          <c:spPr>
            <a:ln w="28575">
              <a:noFill/>
            </a:ln>
          </c:spPr>
          <c:marker>
            <c:symbol val="square"/>
            <c:size val="7"/>
            <c:spPr>
              <a:solidFill>
                <a:sysClr val="windowText" lastClr="000000"/>
              </a:solidFill>
              <a:ln>
                <a:noFill/>
              </a:ln>
            </c:spPr>
          </c:marker>
          <c:xVal>
            <c:numRef>
              <c:f>Apr_Sept!$N$18</c:f>
              <c:numCache>
                <c:formatCode>0.00</c:formatCode>
                <c:ptCount val="1"/>
                <c:pt idx="0">
                  <c:v>11.7</c:v>
                </c:pt>
              </c:numCache>
            </c:numRef>
          </c:xVal>
          <c:yVal>
            <c:numRef>
              <c:f>Apr_Sept!$P$18</c:f>
              <c:numCache>
                <c:formatCode>0.00</c:formatCode>
                <c:ptCount val="1"/>
                <c:pt idx="0">
                  <c:v>0.35119621746233526</c:v>
                </c:pt>
              </c:numCache>
            </c:numRef>
          </c:yVal>
        </c:ser>
        <c:ser>
          <c:idx val="104"/>
          <c:order val="104"/>
          <c:tx>
            <c:v>April: 8-day high</c:v>
          </c:tx>
          <c:spPr>
            <a:ln w="28575">
              <a:noFill/>
            </a:ln>
          </c:spPr>
          <c:marker>
            <c:symbol val="square"/>
            <c:size val="9"/>
            <c:spPr>
              <a:solidFill>
                <a:sysClr val="windowText" lastClr="000000"/>
              </a:solidFill>
              <a:ln>
                <a:noFill/>
              </a:ln>
            </c:spPr>
          </c:marker>
          <c:xVal>
            <c:numRef>
              <c:f>Apr_Sept!$N$19</c:f>
              <c:numCache>
                <c:formatCode>0.00</c:formatCode>
                <c:ptCount val="1"/>
                <c:pt idx="0">
                  <c:v>11.8</c:v>
                </c:pt>
              </c:numCache>
            </c:numRef>
          </c:xVal>
          <c:yVal>
            <c:numRef>
              <c:f>Apr_Sept!$P$19</c:f>
              <c:numCache>
                <c:formatCode>0.00</c:formatCode>
                <c:ptCount val="1"/>
                <c:pt idx="0">
                  <c:v>0.36077631493088991</c:v>
                </c:pt>
              </c:numCache>
            </c:numRef>
          </c:yVal>
        </c:ser>
        <c:ser>
          <c:idx val="105"/>
          <c:order val="105"/>
          <c:tx>
            <c:v>April: s 8-day low</c:v>
          </c:tx>
          <c:spPr>
            <a:ln w="28575">
              <a:noFill/>
            </a:ln>
          </c:spPr>
          <c:marker>
            <c:symbol val="square"/>
            <c:size val="5"/>
            <c:spPr>
              <a:noFill/>
              <a:ln>
                <a:solidFill>
                  <a:sysClr val="windowText" lastClr="000000"/>
                </a:solidFill>
              </a:ln>
            </c:spPr>
          </c:marker>
          <c:xVal>
            <c:numRef>
              <c:f>Apr_Sept!$O$17</c:f>
              <c:numCache>
                <c:formatCode>0.00</c:formatCode>
                <c:ptCount val="1"/>
                <c:pt idx="0">
                  <c:v>12.000000000000002</c:v>
                </c:pt>
              </c:numCache>
            </c:numRef>
          </c:xVal>
          <c:yVal>
            <c:numRef>
              <c:f>Apr_Sept!$Q$17</c:f>
              <c:numCache>
                <c:formatCode>0.00</c:formatCode>
                <c:ptCount val="1"/>
                <c:pt idx="0">
                  <c:v>0.46303717792127935</c:v>
                </c:pt>
              </c:numCache>
            </c:numRef>
          </c:yVal>
        </c:ser>
        <c:ser>
          <c:idx val="106"/>
          <c:order val="106"/>
          <c:tx>
            <c:v>April: s 8-day med</c:v>
          </c:tx>
          <c:spPr>
            <a:ln w="28575">
              <a:noFill/>
            </a:ln>
          </c:spPr>
          <c:marker>
            <c:symbol val="square"/>
            <c:size val="7"/>
            <c:spPr>
              <a:noFill/>
              <a:ln>
                <a:solidFill>
                  <a:sysClr val="windowText" lastClr="000000"/>
                </a:solidFill>
              </a:ln>
            </c:spPr>
          </c:marker>
          <c:xVal>
            <c:numRef>
              <c:f>Apr_Sept!$O$18</c:f>
              <c:numCache>
                <c:formatCode>0.00</c:formatCode>
                <c:ptCount val="1"/>
                <c:pt idx="0">
                  <c:v>12.1</c:v>
                </c:pt>
              </c:numCache>
            </c:numRef>
          </c:xVal>
          <c:yVal>
            <c:numRef>
              <c:f>Apr_Sept!$Q$18</c:f>
              <c:numCache>
                <c:formatCode>0.00</c:formatCode>
                <c:ptCount val="1"/>
                <c:pt idx="0">
                  <c:v>0.34359678462684889</c:v>
                </c:pt>
              </c:numCache>
            </c:numRef>
          </c:yVal>
        </c:ser>
        <c:ser>
          <c:idx val="107"/>
          <c:order val="107"/>
          <c:tx>
            <c:v>April: s 8-day high</c:v>
          </c:tx>
          <c:spPr>
            <a:ln w="28575">
              <a:noFill/>
            </a:ln>
          </c:spPr>
          <c:marker>
            <c:symbol val="square"/>
            <c:size val="9"/>
            <c:spPr>
              <a:noFill/>
              <a:ln>
                <a:solidFill>
                  <a:sysClr val="windowText" lastClr="000000"/>
                </a:solidFill>
              </a:ln>
            </c:spPr>
          </c:marker>
          <c:xVal>
            <c:numRef>
              <c:f>Apr_Sept!$O$19</c:f>
              <c:numCache>
                <c:formatCode>0.00</c:formatCode>
                <c:ptCount val="1"/>
                <c:pt idx="0">
                  <c:v>12.200000000000001</c:v>
                </c:pt>
              </c:numCache>
            </c:numRef>
          </c:xVal>
          <c:yVal>
            <c:numRef>
              <c:f>Apr_Sept!$Q$19</c:f>
              <c:numCache>
                <c:formatCode>0.00</c:formatCode>
                <c:ptCount val="1"/>
                <c:pt idx="0">
                  <c:v>0.35892862088305688</c:v>
                </c:pt>
              </c:numCache>
            </c:numRef>
          </c:yVal>
        </c:ser>
        <c:ser>
          <c:idx val="108"/>
          <c:order val="108"/>
          <c:tx>
            <c:v>Sept: 2-day low</c:v>
          </c:tx>
          <c:spPr>
            <a:ln w="28575">
              <a:noFill/>
            </a:ln>
          </c:spPr>
          <c:marker>
            <c:symbol val="triangle"/>
            <c:size val="6"/>
            <c:spPr>
              <a:solidFill>
                <a:schemeClr val="accent5">
                  <a:lumMod val="75000"/>
                </a:schemeClr>
              </a:solidFill>
              <a:ln>
                <a:noFill/>
              </a:ln>
            </c:spPr>
          </c:marker>
          <c:xVal>
            <c:numRef>
              <c:f>Apr_Sept!$V$9</c:f>
              <c:numCache>
                <c:formatCode>General</c:formatCode>
                <c:ptCount val="1"/>
                <c:pt idx="0">
                  <c:v>5.4</c:v>
                </c:pt>
              </c:numCache>
            </c:numRef>
          </c:xVal>
          <c:yVal>
            <c:numRef>
              <c:f>Apr_Sept!$X$9</c:f>
              <c:numCache>
                <c:formatCode>0.00</c:formatCode>
                <c:ptCount val="1"/>
                <c:pt idx="0">
                  <c:v>0.30936732993106836</c:v>
                </c:pt>
              </c:numCache>
            </c:numRef>
          </c:yVal>
        </c:ser>
        <c:ser>
          <c:idx val="109"/>
          <c:order val="109"/>
          <c:tx>
            <c:v>Sept: 2-day med</c:v>
          </c:tx>
          <c:spPr>
            <a:ln w="28575">
              <a:noFill/>
            </a:ln>
          </c:spPr>
          <c:marker>
            <c:symbol val="triangle"/>
            <c:size val="9"/>
            <c:spPr>
              <a:solidFill>
                <a:srgbClr val="4BACC6">
                  <a:lumMod val="75000"/>
                </a:srgbClr>
              </a:solidFill>
              <a:ln>
                <a:noFill/>
              </a:ln>
            </c:spPr>
          </c:marker>
          <c:xVal>
            <c:numRef>
              <c:f>Apr_Sept!$V$10</c:f>
              <c:numCache>
                <c:formatCode>General</c:formatCode>
                <c:ptCount val="1"/>
                <c:pt idx="0">
                  <c:v>5.5</c:v>
                </c:pt>
              </c:numCache>
            </c:numRef>
          </c:xVal>
          <c:yVal>
            <c:numRef>
              <c:f>Apr_Sept!$X$10</c:f>
              <c:numCache>
                <c:formatCode>0.00</c:formatCode>
                <c:ptCount val="1"/>
                <c:pt idx="0">
                  <c:v>0.32653772086720384</c:v>
                </c:pt>
              </c:numCache>
            </c:numRef>
          </c:yVal>
        </c:ser>
        <c:ser>
          <c:idx val="110"/>
          <c:order val="110"/>
          <c:tx>
            <c:v>Sept: 2-day high</c:v>
          </c:tx>
          <c:spPr>
            <a:ln w="28575">
              <a:noFill/>
            </a:ln>
          </c:spPr>
          <c:marker>
            <c:symbol val="triangle"/>
            <c:size val="12"/>
            <c:spPr>
              <a:solidFill>
                <a:srgbClr val="4BACC6">
                  <a:lumMod val="75000"/>
                </a:srgbClr>
              </a:solidFill>
              <a:ln>
                <a:noFill/>
              </a:ln>
            </c:spPr>
          </c:marker>
          <c:xVal>
            <c:numRef>
              <c:f>Apr_Sept!$V$11</c:f>
              <c:numCache>
                <c:formatCode>General</c:formatCode>
                <c:ptCount val="1"/>
                <c:pt idx="0">
                  <c:v>5.6</c:v>
                </c:pt>
              </c:numCache>
            </c:numRef>
          </c:xVal>
          <c:yVal>
            <c:numRef>
              <c:f>Apr_Sept!$X$11</c:f>
              <c:numCache>
                <c:formatCode>0.00</c:formatCode>
                <c:ptCount val="1"/>
                <c:pt idx="0">
                  <c:v>0.36845093587347666</c:v>
                </c:pt>
              </c:numCache>
            </c:numRef>
          </c:yVal>
        </c:ser>
        <c:ser>
          <c:idx val="111"/>
          <c:order val="111"/>
          <c:tx>
            <c:v>Sept: s 2-day low</c:v>
          </c:tx>
          <c:spPr>
            <a:ln w="28575">
              <a:noFill/>
            </a:ln>
          </c:spPr>
          <c:marker>
            <c:symbol val="triangle"/>
            <c:size val="6"/>
            <c:spPr>
              <a:noFill/>
              <a:ln>
                <a:solidFill>
                  <a:schemeClr val="accent5">
                    <a:lumMod val="75000"/>
                  </a:schemeClr>
                </a:solidFill>
              </a:ln>
            </c:spPr>
          </c:marker>
          <c:xVal>
            <c:numRef>
              <c:f>Apr_Sept!$W$9</c:f>
              <c:numCache>
                <c:formatCode>0.00</c:formatCode>
                <c:ptCount val="1"/>
                <c:pt idx="0">
                  <c:v>5.6000000000000005</c:v>
                </c:pt>
              </c:numCache>
            </c:numRef>
          </c:xVal>
          <c:yVal>
            <c:numRef>
              <c:f>Apr_Sept!$Y$9</c:f>
              <c:numCache>
                <c:formatCode>0.00</c:formatCode>
                <c:ptCount val="1"/>
                <c:pt idx="0">
                  <c:v>0.30890724700049038</c:v>
                </c:pt>
              </c:numCache>
            </c:numRef>
          </c:yVal>
        </c:ser>
        <c:ser>
          <c:idx val="112"/>
          <c:order val="112"/>
          <c:tx>
            <c:v>Sept: s 2-day med</c:v>
          </c:tx>
          <c:spPr>
            <a:ln w="28575">
              <a:noFill/>
            </a:ln>
          </c:spPr>
          <c:marker>
            <c:symbol val="triangle"/>
            <c:size val="9"/>
            <c:spPr>
              <a:noFill/>
              <a:ln>
                <a:solidFill>
                  <a:srgbClr val="4BACC6">
                    <a:lumMod val="75000"/>
                  </a:srgbClr>
                </a:solidFill>
              </a:ln>
            </c:spPr>
          </c:marker>
          <c:xVal>
            <c:numRef>
              <c:f>Apr_Sept!$W$10</c:f>
              <c:numCache>
                <c:formatCode>0.00</c:formatCode>
                <c:ptCount val="1"/>
                <c:pt idx="0">
                  <c:v>5.7</c:v>
                </c:pt>
              </c:numCache>
            </c:numRef>
          </c:xVal>
          <c:yVal>
            <c:numRef>
              <c:f>Apr_Sept!$Y$10</c:f>
              <c:numCache>
                <c:formatCode>0.00</c:formatCode>
                <c:ptCount val="1"/>
                <c:pt idx="0">
                  <c:v>0.33057836851848815</c:v>
                </c:pt>
              </c:numCache>
            </c:numRef>
          </c:yVal>
        </c:ser>
        <c:ser>
          <c:idx val="113"/>
          <c:order val="113"/>
          <c:tx>
            <c:v>Sept: s 2-day high</c:v>
          </c:tx>
          <c:spPr>
            <a:ln w="28575">
              <a:noFill/>
            </a:ln>
          </c:spPr>
          <c:marker>
            <c:symbol val="triangle"/>
            <c:size val="12"/>
            <c:spPr>
              <a:noFill/>
              <a:ln>
                <a:solidFill>
                  <a:srgbClr val="4BACC6">
                    <a:lumMod val="75000"/>
                  </a:srgbClr>
                </a:solidFill>
              </a:ln>
            </c:spPr>
          </c:marker>
          <c:xVal>
            <c:numRef>
              <c:f>Apr_Sept!$W$11</c:f>
              <c:numCache>
                <c:formatCode>0.00</c:formatCode>
                <c:ptCount val="1"/>
                <c:pt idx="0">
                  <c:v>5.8</c:v>
                </c:pt>
              </c:numCache>
            </c:numRef>
          </c:xVal>
          <c:yVal>
            <c:numRef>
              <c:f>Apr_Sept!$Y$11</c:f>
              <c:numCache>
                <c:formatCode>0.00</c:formatCode>
                <c:ptCount val="1"/>
                <c:pt idx="0">
                  <c:v>0.37809675550586713</c:v>
                </c:pt>
              </c:numCache>
            </c:numRef>
          </c:yVal>
        </c:ser>
        <c:ser>
          <c:idx val="114"/>
          <c:order val="114"/>
          <c:tx>
            <c:v>Sept: 8-day low</c:v>
          </c:tx>
          <c:spPr>
            <a:ln w="28575">
              <a:noFill/>
            </a:ln>
          </c:spPr>
          <c:marker>
            <c:symbol val="triangle"/>
            <c:size val="6"/>
            <c:spPr>
              <a:solidFill>
                <a:srgbClr val="4BACC6">
                  <a:lumMod val="75000"/>
                </a:srgbClr>
              </a:solidFill>
              <a:ln>
                <a:noFill/>
              </a:ln>
            </c:spPr>
          </c:marker>
          <c:xVal>
            <c:numRef>
              <c:f>Apr_Sept!$V$17</c:f>
              <c:numCache>
                <c:formatCode>General</c:formatCode>
                <c:ptCount val="1"/>
                <c:pt idx="0">
                  <c:v>13.200000000000003</c:v>
                </c:pt>
              </c:numCache>
            </c:numRef>
          </c:xVal>
          <c:yVal>
            <c:numRef>
              <c:f>Apr_Sept!$X$17</c:f>
              <c:numCache>
                <c:formatCode>0.00</c:formatCode>
                <c:ptCount val="1"/>
                <c:pt idx="0">
                  <c:v>0.26147747661539406</c:v>
                </c:pt>
              </c:numCache>
            </c:numRef>
          </c:yVal>
        </c:ser>
        <c:ser>
          <c:idx val="115"/>
          <c:order val="115"/>
          <c:tx>
            <c:v>Sept: 8-day med</c:v>
          </c:tx>
          <c:spPr>
            <a:ln w="28575">
              <a:noFill/>
            </a:ln>
          </c:spPr>
          <c:marker>
            <c:symbol val="triangle"/>
            <c:size val="9"/>
            <c:spPr>
              <a:solidFill>
                <a:srgbClr val="4BACC6">
                  <a:lumMod val="75000"/>
                </a:srgbClr>
              </a:solidFill>
              <a:ln>
                <a:noFill/>
              </a:ln>
            </c:spPr>
          </c:marker>
          <c:xVal>
            <c:numRef>
              <c:f>Apr_Sept!$V$18</c:f>
              <c:numCache>
                <c:formatCode>General</c:formatCode>
                <c:ptCount val="1"/>
                <c:pt idx="0">
                  <c:v>13.3</c:v>
                </c:pt>
              </c:numCache>
            </c:numRef>
          </c:xVal>
          <c:yVal>
            <c:numRef>
              <c:f>Apr_Sept!$X$18</c:f>
              <c:numCache>
                <c:formatCode>0.00</c:formatCode>
                <c:ptCount val="1"/>
                <c:pt idx="0">
                  <c:v>0.2629390528825496</c:v>
                </c:pt>
              </c:numCache>
            </c:numRef>
          </c:yVal>
        </c:ser>
        <c:ser>
          <c:idx val="116"/>
          <c:order val="116"/>
          <c:tx>
            <c:v>Sept: 8-day high</c:v>
          </c:tx>
          <c:spPr>
            <a:ln w="28575">
              <a:noFill/>
            </a:ln>
          </c:spPr>
          <c:marker>
            <c:symbol val="triangle"/>
            <c:size val="12"/>
            <c:spPr>
              <a:solidFill>
                <a:srgbClr val="4BACC6">
                  <a:lumMod val="75000"/>
                </a:srgbClr>
              </a:solidFill>
              <a:ln>
                <a:noFill/>
              </a:ln>
            </c:spPr>
          </c:marker>
          <c:xVal>
            <c:numRef>
              <c:f>Apr_Sept!$V$19</c:f>
              <c:numCache>
                <c:formatCode>General</c:formatCode>
                <c:ptCount val="1"/>
                <c:pt idx="0">
                  <c:v>13.400000000000002</c:v>
                </c:pt>
              </c:numCache>
            </c:numRef>
          </c:xVal>
          <c:yVal>
            <c:numRef>
              <c:f>Apr_Sept!$X$19</c:f>
              <c:numCache>
                <c:formatCode>0.00</c:formatCode>
                <c:ptCount val="1"/>
                <c:pt idx="0">
                  <c:v>0.23952744918888391</c:v>
                </c:pt>
              </c:numCache>
            </c:numRef>
          </c:yVal>
        </c:ser>
        <c:ser>
          <c:idx val="117"/>
          <c:order val="117"/>
          <c:tx>
            <c:v>Sept: s 8-day low</c:v>
          </c:tx>
          <c:spPr>
            <a:ln w="28575">
              <a:noFill/>
            </a:ln>
          </c:spPr>
          <c:marker>
            <c:symbol val="triangle"/>
            <c:size val="6"/>
            <c:spPr>
              <a:noFill/>
              <a:ln>
                <a:solidFill>
                  <a:srgbClr val="4BACC6">
                    <a:lumMod val="75000"/>
                  </a:srgbClr>
                </a:solidFill>
              </a:ln>
            </c:spPr>
          </c:marker>
          <c:xVal>
            <c:numRef>
              <c:f>Apr_Sept!$W$17</c:f>
              <c:numCache>
                <c:formatCode>0.00</c:formatCode>
                <c:ptCount val="1"/>
                <c:pt idx="0">
                  <c:v>13.600000000000003</c:v>
                </c:pt>
              </c:numCache>
            </c:numRef>
          </c:xVal>
          <c:yVal>
            <c:numRef>
              <c:f>Apr_Sept!$Y$17</c:f>
              <c:numCache>
                <c:formatCode>0.00</c:formatCode>
                <c:ptCount val="1"/>
                <c:pt idx="0">
                  <c:v>0.2796372527001042</c:v>
                </c:pt>
              </c:numCache>
            </c:numRef>
          </c:yVal>
        </c:ser>
        <c:ser>
          <c:idx val="118"/>
          <c:order val="118"/>
          <c:tx>
            <c:v>Sept: s 8-day med</c:v>
          </c:tx>
          <c:spPr>
            <a:ln w="28575">
              <a:noFill/>
            </a:ln>
          </c:spPr>
          <c:marker>
            <c:symbol val="triangle"/>
            <c:size val="9"/>
            <c:spPr>
              <a:noFill/>
              <a:ln>
                <a:solidFill>
                  <a:srgbClr val="4BACC6">
                    <a:lumMod val="75000"/>
                  </a:srgbClr>
                </a:solidFill>
              </a:ln>
            </c:spPr>
          </c:marker>
          <c:xVal>
            <c:numRef>
              <c:f>Apr_Sept!$W$18</c:f>
              <c:numCache>
                <c:formatCode>0.00</c:formatCode>
                <c:ptCount val="1"/>
                <c:pt idx="0">
                  <c:v>13.700000000000001</c:v>
                </c:pt>
              </c:numCache>
            </c:numRef>
          </c:xVal>
          <c:yVal>
            <c:numRef>
              <c:f>Apr_Sept!$Y$18</c:f>
              <c:numCache>
                <c:formatCode>0.00</c:formatCode>
                <c:ptCount val="1"/>
                <c:pt idx="0">
                  <c:v>0.27130811787770354</c:v>
                </c:pt>
              </c:numCache>
            </c:numRef>
          </c:yVal>
        </c:ser>
        <c:ser>
          <c:idx val="119"/>
          <c:order val="119"/>
          <c:tx>
            <c:v>Sept: s 8-day high</c:v>
          </c:tx>
          <c:spPr>
            <a:ln w="28575">
              <a:noFill/>
            </a:ln>
          </c:spPr>
          <c:marker>
            <c:symbol val="triangle"/>
            <c:size val="12"/>
            <c:spPr>
              <a:noFill/>
              <a:ln>
                <a:solidFill>
                  <a:srgbClr val="4BACC6">
                    <a:lumMod val="75000"/>
                  </a:srgbClr>
                </a:solidFill>
              </a:ln>
            </c:spPr>
          </c:marker>
          <c:xVal>
            <c:numRef>
              <c:f>Apr_Sept!$W$19</c:f>
              <c:numCache>
                <c:formatCode>0.00</c:formatCode>
                <c:ptCount val="1"/>
                <c:pt idx="0">
                  <c:v>13.800000000000002</c:v>
                </c:pt>
              </c:numCache>
            </c:numRef>
          </c:xVal>
          <c:yVal>
            <c:numRef>
              <c:f>Apr_Sept!$Y$19</c:f>
              <c:numCache>
                <c:formatCode>0.00</c:formatCode>
                <c:ptCount val="1"/>
                <c:pt idx="0">
                  <c:v>0.26347387084830282</c:v>
                </c:pt>
              </c:numCache>
            </c:numRef>
          </c:yVal>
        </c:ser>
        <c:axId val="60608512"/>
        <c:axId val="60610432"/>
      </c:scatterChart>
      <c:valAx>
        <c:axId val="60608512"/>
        <c:scaling>
          <c:orientation val="minMax"/>
          <c:max val="18"/>
          <c:min val="0"/>
        </c:scaling>
        <c:axPos val="b"/>
        <c:numFmt formatCode="#,##0;\-#,##0" sourceLinked="0"/>
        <c:tickLblPos val="none"/>
        <c:crossAx val="60610432"/>
        <c:crosses val="autoZero"/>
        <c:crossBetween val="midCat"/>
      </c:valAx>
      <c:valAx>
        <c:axId val="60610432"/>
        <c:scaling>
          <c:orientation val="minMax"/>
        </c:scaling>
        <c:axPos val="l"/>
        <c:majorGridlines/>
        <c:numFmt formatCode="0.00" sourceLinked="1"/>
        <c:tickLblPos val="nextTo"/>
        <c:spPr>
          <a:ln w="15875"/>
        </c:spPr>
        <c:txPr>
          <a:bodyPr/>
          <a:lstStyle/>
          <a:p>
            <a:pPr>
              <a:defRPr sz="1200" b="1">
                <a:latin typeface="Arial" pitchFamily="34" charset="0"/>
                <a:cs typeface="Arial" pitchFamily="34" charset="0"/>
              </a:defRPr>
            </a:pPr>
            <a:endParaRPr lang="en-US"/>
          </a:p>
        </c:txPr>
        <c:crossAx val="60608512"/>
        <c:crosses val="autoZero"/>
        <c:crossBetween val="midCat"/>
      </c:valAx>
    </c:plotArea>
    <c:plotVisOnly val="1"/>
  </c:chart>
  <c:spPr>
    <a:ln>
      <a:solidFill>
        <a:sysClr val="windowText" lastClr="000000"/>
      </a:solid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scatterChart>
        <c:scatterStyle val="lineMarker"/>
        <c:ser>
          <c:idx val="0"/>
          <c:order val="0"/>
          <c:tx>
            <c:v>April: 1-day low</c:v>
          </c:tx>
          <c:spPr>
            <a:ln w="28575">
              <a:noFill/>
            </a:ln>
          </c:spPr>
          <c:marker>
            <c:symbol val="square"/>
            <c:size val="5"/>
            <c:spPr>
              <a:solidFill>
                <a:sysClr val="windowText" lastClr="000000"/>
              </a:solidFill>
              <a:ln>
                <a:noFill/>
              </a:ln>
            </c:spPr>
          </c:marker>
          <c:xVal>
            <c:numRef>
              <c:f>Apr_Sept!$N$5</c:f>
              <c:numCache>
                <c:formatCode>General</c:formatCode>
                <c:ptCount val="1"/>
                <c:pt idx="0">
                  <c:v>0.90000000000000013</c:v>
                </c:pt>
              </c:numCache>
            </c:numRef>
          </c:xVal>
          <c:yVal>
            <c:numRef>
              <c:f>Apr_Sept!$P$5</c:f>
              <c:numCache>
                <c:formatCode>0.00%</c:formatCode>
                <c:ptCount val="1"/>
                <c:pt idx="0">
                  <c:v>5.0000000000000114E-3</c:v>
                </c:pt>
              </c:numCache>
            </c:numRef>
          </c:yVal>
        </c:ser>
        <c:ser>
          <c:idx val="2"/>
          <c:order val="1"/>
          <c:tx>
            <c:v>April: 4-day low</c:v>
          </c:tx>
          <c:spPr>
            <a:ln w="28575">
              <a:noFill/>
            </a:ln>
          </c:spPr>
          <c:marker>
            <c:symbol val="square"/>
            <c:size val="5"/>
            <c:spPr>
              <a:solidFill>
                <a:schemeClr val="tx1"/>
              </a:solidFill>
              <a:ln>
                <a:noFill/>
              </a:ln>
            </c:spPr>
          </c:marker>
          <c:xVal>
            <c:numRef>
              <c:f>Apr_Sept!$N$13</c:f>
              <c:numCache>
                <c:formatCode>0.00</c:formatCode>
                <c:ptCount val="1"/>
                <c:pt idx="0">
                  <c:v>7.7</c:v>
                </c:pt>
              </c:numCache>
            </c:numRef>
          </c:xVal>
          <c:yVal>
            <c:numRef>
              <c:f>Apr_Sept!$P$13</c:f>
              <c:numCache>
                <c:formatCode>0.00%</c:formatCode>
                <c:ptCount val="1"/>
                <c:pt idx="0">
                  <c:v>4.0000000000000022E-2</c:v>
                </c:pt>
              </c:numCache>
            </c:numRef>
          </c:yVal>
        </c:ser>
        <c:ser>
          <c:idx val="4"/>
          <c:order val="2"/>
          <c:tx>
            <c:v>April: 16-day low</c:v>
          </c:tx>
          <c:spPr>
            <a:ln w="28575">
              <a:noFill/>
            </a:ln>
          </c:spPr>
          <c:marker>
            <c:symbol val="square"/>
            <c:size val="5"/>
            <c:spPr>
              <a:solidFill>
                <a:sysClr val="windowText" lastClr="000000"/>
              </a:solidFill>
              <a:ln>
                <a:noFill/>
              </a:ln>
            </c:spPr>
          </c:marker>
          <c:xVal>
            <c:numRef>
              <c:f>Apr_Sept!$N$21</c:f>
              <c:numCache>
                <c:formatCode>0.00</c:formatCode>
                <c:ptCount val="1"/>
                <c:pt idx="0">
                  <c:v>15.3</c:v>
                </c:pt>
              </c:numCache>
            </c:numRef>
          </c:xVal>
          <c:yVal>
            <c:numRef>
              <c:f>Apr_Sept!$P$21</c:f>
              <c:numCache>
                <c:formatCode>0.00%</c:formatCode>
                <c:ptCount val="1"/>
                <c:pt idx="0">
                  <c:v>0.15200000000000041</c:v>
                </c:pt>
              </c:numCache>
            </c:numRef>
          </c:yVal>
        </c:ser>
        <c:ser>
          <c:idx val="5"/>
          <c:order val="3"/>
          <c:tx>
            <c:v>April: 1-day medium</c:v>
          </c:tx>
          <c:spPr>
            <a:ln w="28575">
              <a:noFill/>
            </a:ln>
          </c:spPr>
          <c:marker>
            <c:symbol val="square"/>
            <c:size val="7"/>
            <c:spPr>
              <a:solidFill>
                <a:sysClr val="windowText" lastClr="000000"/>
              </a:solidFill>
              <a:ln>
                <a:noFill/>
              </a:ln>
            </c:spPr>
          </c:marker>
          <c:xVal>
            <c:numRef>
              <c:f>Apr_Sept!$N$6</c:f>
              <c:numCache>
                <c:formatCode>General</c:formatCode>
                <c:ptCount val="1"/>
                <c:pt idx="0">
                  <c:v>1.0000000000000002</c:v>
                </c:pt>
              </c:numCache>
            </c:numRef>
          </c:xVal>
          <c:yVal>
            <c:numRef>
              <c:f>Apr_Sept!$P$6</c:f>
              <c:numCache>
                <c:formatCode>0.00%</c:formatCode>
                <c:ptCount val="1"/>
                <c:pt idx="0">
                  <c:v>1.0000000000000041E-3</c:v>
                </c:pt>
              </c:numCache>
            </c:numRef>
          </c:yVal>
        </c:ser>
        <c:ser>
          <c:idx val="6"/>
          <c:order val="4"/>
          <c:tx>
            <c:v>April: 1-day high</c:v>
          </c:tx>
          <c:spPr>
            <a:ln w="28575">
              <a:noFill/>
            </a:ln>
          </c:spPr>
          <c:marker>
            <c:symbol val="square"/>
            <c:size val="5"/>
            <c:spPr>
              <a:solidFill>
                <a:sysClr val="windowText" lastClr="000000"/>
              </a:solidFill>
              <a:ln>
                <a:noFill/>
              </a:ln>
            </c:spPr>
          </c:marker>
          <c:dPt>
            <c:idx val="0"/>
            <c:marker>
              <c:symbol val="square"/>
              <c:size val="9"/>
            </c:marker>
          </c:dPt>
          <c:xVal>
            <c:numRef>
              <c:f>Apr_Sept!$N$7</c:f>
              <c:numCache>
                <c:formatCode>General</c:formatCode>
                <c:ptCount val="1"/>
                <c:pt idx="0">
                  <c:v>1.1000000000000001</c:v>
                </c:pt>
              </c:numCache>
            </c:numRef>
          </c:xVal>
          <c:yVal>
            <c:numRef>
              <c:f>Apr_Sept!$P$7</c:f>
              <c:numCache>
                <c:formatCode>0.00%</c:formatCode>
                <c:ptCount val="1"/>
                <c:pt idx="0">
                  <c:v>1.0000000000000041E-3</c:v>
                </c:pt>
              </c:numCache>
            </c:numRef>
          </c:yVal>
        </c:ser>
        <c:ser>
          <c:idx val="7"/>
          <c:order val="5"/>
          <c:tx>
            <c:v>April: s 1-day low</c:v>
          </c:tx>
          <c:spPr>
            <a:ln w="28575">
              <a:solidFill>
                <a:schemeClr val="tx1"/>
              </a:solidFill>
            </a:ln>
          </c:spPr>
          <c:marker>
            <c:symbol val="square"/>
            <c:size val="5"/>
            <c:spPr>
              <a:noFill/>
              <a:ln>
                <a:solidFill>
                  <a:schemeClr val="tx1"/>
                </a:solidFill>
              </a:ln>
            </c:spPr>
          </c:marker>
          <c:xVal>
            <c:numRef>
              <c:f>Apr_Sept!$O$5</c:f>
              <c:numCache>
                <c:formatCode>0.00</c:formatCode>
                <c:ptCount val="1"/>
                <c:pt idx="0">
                  <c:v>1.1000000000000001</c:v>
                </c:pt>
              </c:numCache>
            </c:numRef>
          </c:xVal>
          <c:yVal>
            <c:numRef>
              <c:f>Apr_Sept!$Q$5</c:f>
              <c:numCache>
                <c:formatCode>0.00%</c:formatCode>
                <c:ptCount val="1"/>
                <c:pt idx="0">
                  <c:v>6.0000000000000114E-3</c:v>
                </c:pt>
              </c:numCache>
            </c:numRef>
          </c:yVal>
        </c:ser>
        <c:ser>
          <c:idx val="8"/>
          <c:order val="6"/>
          <c:tx>
            <c:v>April: s 1-day med</c:v>
          </c:tx>
          <c:spPr>
            <a:ln w="28575">
              <a:noFill/>
            </a:ln>
          </c:spPr>
          <c:marker>
            <c:symbol val="square"/>
            <c:size val="7"/>
            <c:spPr>
              <a:noFill/>
              <a:ln>
                <a:solidFill>
                  <a:schemeClr val="tx1"/>
                </a:solidFill>
              </a:ln>
            </c:spPr>
          </c:marker>
          <c:xVal>
            <c:numRef>
              <c:f>Apr_Sept!$O$6</c:f>
              <c:numCache>
                <c:formatCode>0.00</c:formatCode>
                <c:ptCount val="1"/>
                <c:pt idx="0">
                  <c:v>1.2000000000000002</c:v>
                </c:pt>
              </c:numCache>
            </c:numRef>
          </c:xVal>
          <c:yVal>
            <c:numRef>
              <c:f>Apr_Sept!$Q$6</c:f>
              <c:numCache>
                <c:formatCode>0.00%</c:formatCode>
                <c:ptCount val="1"/>
                <c:pt idx="0">
                  <c:v>6.0000000000000114E-3</c:v>
                </c:pt>
              </c:numCache>
            </c:numRef>
          </c:yVal>
        </c:ser>
        <c:ser>
          <c:idx val="9"/>
          <c:order val="7"/>
          <c:tx>
            <c:v>April: s 1-day high</c:v>
          </c:tx>
          <c:spPr>
            <a:ln w="28575">
              <a:noFill/>
            </a:ln>
          </c:spPr>
          <c:marker>
            <c:symbol val="square"/>
            <c:size val="9"/>
            <c:spPr>
              <a:noFill/>
              <a:ln>
                <a:solidFill>
                  <a:schemeClr val="tx1"/>
                </a:solidFill>
              </a:ln>
            </c:spPr>
          </c:marker>
          <c:xVal>
            <c:numRef>
              <c:f>Apr_Sept!$O$7</c:f>
              <c:numCache>
                <c:formatCode>0.00</c:formatCode>
                <c:ptCount val="1"/>
                <c:pt idx="0">
                  <c:v>1.3</c:v>
                </c:pt>
              </c:numCache>
            </c:numRef>
          </c:xVal>
          <c:yVal>
            <c:numRef>
              <c:f>Apr_Sept!$Q$7</c:f>
              <c:numCache>
                <c:formatCode>0.00%</c:formatCode>
                <c:ptCount val="1"/>
                <c:pt idx="0">
                  <c:v>9.0000000000000028E-3</c:v>
                </c:pt>
              </c:numCache>
            </c:numRef>
          </c:yVal>
        </c:ser>
        <c:ser>
          <c:idx val="1"/>
          <c:order val="8"/>
          <c:tx>
            <c:v>April: 4-day medium</c:v>
          </c:tx>
          <c:spPr>
            <a:ln w="28575">
              <a:noFill/>
            </a:ln>
          </c:spPr>
          <c:marker>
            <c:symbol val="square"/>
            <c:size val="7"/>
            <c:spPr>
              <a:solidFill>
                <a:schemeClr val="tx1"/>
              </a:solidFill>
              <a:ln>
                <a:noFill/>
              </a:ln>
            </c:spPr>
          </c:marker>
          <c:xVal>
            <c:numRef>
              <c:f>Apr_Sept!$N$14</c:f>
              <c:numCache>
                <c:formatCode>0.00</c:formatCode>
                <c:ptCount val="1"/>
                <c:pt idx="0">
                  <c:v>7.8</c:v>
                </c:pt>
              </c:numCache>
            </c:numRef>
          </c:xVal>
          <c:yVal>
            <c:numRef>
              <c:f>Apr_Sept!$P$14</c:f>
              <c:numCache>
                <c:formatCode>0.00%</c:formatCode>
                <c:ptCount val="1"/>
                <c:pt idx="0">
                  <c:v>4.0000000000000114E-3</c:v>
                </c:pt>
              </c:numCache>
            </c:numRef>
          </c:yVal>
        </c:ser>
        <c:ser>
          <c:idx val="10"/>
          <c:order val="9"/>
          <c:tx>
            <c:v>April: 4-day high</c:v>
          </c:tx>
          <c:spPr>
            <a:ln w="28575">
              <a:noFill/>
            </a:ln>
          </c:spPr>
          <c:marker>
            <c:symbol val="square"/>
            <c:size val="9"/>
            <c:spPr>
              <a:solidFill>
                <a:schemeClr val="tx1"/>
              </a:solidFill>
              <a:ln>
                <a:noFill/>
              </a:ln>
            </c:spPr>
          </c:marker>
          <c:xVal>
            <c:numRef>
              <c:f>Apr_Sept!$N$15</c:f>
              <c:numCache>
                <c:formatCode>0.00</c:formatCode>
                <c:ptCount val="1"/>
                <c:pt idx="0">
                  <c:v>7.9</c:v>
                </c:pt>
              </c:numCache>
            </c:numRef>
          </c:xVal>
          <c:yVal>
            <c:numRef>
              <c:f>Apr_Sept!$P$15</c:f>
              <c:numCache>
                <c:formatCode>0.00%</c:formatCode>
                <c:ptCount val="1"/>
                <c:pt idx="0">
                  <c:v>1.0000000000000041E-3</c:v>
                </c:pt>
              </c:numCache>
            </c:numRef>
          </c:yVal>
        </c:ser>
        <c:ser>
          <c:idx val="3"/>
          <c:order val="10"/>
          <c:tx>
            <c:v>April: s 4-day low</c:v>
          </c:tx>
          <c:spPr>
            <a:ln w="28575">
              <a:noFill/>
            </a:ln>
          </c:spPr>
          <c:marker>
            <c:symbol val="square"/>
            <c:size val="5"/>
            <c:spPr>
              <a:noFill/>
              <a:ln>
                <a:solidFill>
                  <a:sysClr val="windowText" lastClr="000000"/>
                </a:solidFill>
              </a:ln>
            </c:spPr>
          </c:marker>
          <c:xVal>
            <c:numRef>
              <c:f>Apr_Sept!$O$13</c:f>
              <c:numCache>
                <c:formatCode>0.00</c:formatCode>
                <c:ptCount val="1"/>
                <c:pt idx="0">
                  <c:v>8.1</c:v>
                </c:pt>
              </c:numCache>
            </c:numRef>
          </c:xVal>
          <c:yVal>
            <c:numRef>
              <c:f>Apr_Sept!$Q$13</c:f>
              <c:numCache>
                <c:formatCode>0.00%</c:formatCode>
                <c:ptCount val="1"/>
                <c:pt idx="0">
                  <c:v>4.0000000000000022E-2</c:v>
                </c:pt>
              </c:numCache>
            </c:numRef>
          </c:yVal>
        </c:ser>
        <c:ser>
          <c:idx val="11"/>
          <c:order val="11"/>
          <c:tx>
            <c:v>April: s 4-day medium</c:v>
          </c:tx>
          <c:spPr>
            <a:ln w="28575">
              <a:noFill/>
            </a:ln>
          </c:spPr>
          <c:marker>
            <c:symbol val="square"/>
            <c:size val="7"/>
            <c:spPr>
              <a:noFill/>
              <a:ln>
                <a:solidFill>
                  <a:sysClr val="windowText" lastClr="000000"/>
                </a:solidFill>
              </a:ln>
            </c:spPr>
          </c:marker>
          <c:xVal>
            <c:numRef>
              <c:f>Apr_Sept!$O$14</c:f>
              <c:numCache>
                <c:formatCode>0.00</c:formatCode>
                <c:ptCount val="1"/>
                <c:pt idx="0">
                  <c:v>8.2000000000000011</c:v>
                </c:pt>
              </c:numCache>
            </c:numRef>
          </c:xVal>
          <c:yVal>
            <c:numRef>
              <c:f>Apr_Sept!$Q$14</c:f>
              <c:numCache>
                <c:formatCode>0.00%</c:formatCode>
                <c:ptCount val="1"/>
                <c:pt idx="0">
                  <c:v>4.0000000000000114E-3</c:v>
                </c:pt>
              </c:numCache>
            </c:numRef>
          </c:yVal>
        </c:ser>
        <c:ser>
          <c:idx val="12"/>
          <c:order val="12"/>
          <c:tx>
            <c:v>April: s 4-day high</c:v>
          </c:tx>
          <c:spPr>
            <a:ln w="28575">
              <a:noFill/>
            </a:ln>
          </c:spPr>
          <c:marker>
            <c:symbol val="square"/>
            <c:size val="9"/>
            <c:spPr>
              <a:noFill/>
              <a:ln>
                <a:solidFill>
                  <a:sysClr val="windowText" lastClr="000000"/>
                </a:solidFill>
              </a:ln>
            </c:spPr>
          </c:marker>
          <c:xVal>
            <c:numRef>
              <c:f>Apr_Sept!$O$15</c:f>
              <c:numCache>
                <c:formatCode>0.00</c:formatCode>
                <c:ptCount val="1"/>
                <c:pt idx="0">
                  <c:v>8.3000000000000007</c:v>
                </c:pt>
              </c:numCache>
            </c:numRef>
          </c:xVal>
          <c:yVal>
            <c:numRef>
              <c:f>Apr_Sept!$Q$15</c:f>
              <c:numCache>
                <c:formatCode>0.00%</c:formatCode>
                <c:ptCount val="1"/>
                <c:pt idx="0">
                  <c:v>1.0000000000000041E-3</c:v>
                </c:pt>
              </c:numCache>
            </c:numRef>
          </c:yVal>
        </c:ser>
        <c:ser>
          <c:idx val="13"/>
          <c:order val="13"/>
          <c:tx>
            <c:v>April: 16-day medium</c:v>
          </c:tx>
          <c:spPr>
            <a:ln w="28575">
              <a:noFill/>
            </a:ln>
          </c:spPr>
          <c:marker>
            <c:symbol val="square"/>
            <c:size val="7"/>
            <c:spPr>
              <a:solidFill>
                <a:sysClr val="windowText" lastClr="000000"/>
              </a:solidFill>
              <a:ln>
                <a:noFill/>
              </a:ln>
            </c:spPr>
          </c:marker>
          <c:xVal>
            <c:numRef>
              <c:f>Apr_Sept!$N$22</c:f>
              <c:numCache>
                <c:formatCode>0.00</c:formatCode>
                <c:ptCount val="1"/>
                <c:pt idx="0">
                  <c:v>15.400000000000002</c:v>
                </c:pt>
              </c:numCache>
            </c:numRef>
          </c:xVal>
          <c:yVal>
            <c:numRef>
              <c:f>Apr_Sept!$P$22</c:f>
              <c:numCache>
                <c:formatCode>0.00%</c:formatCode>
                <c:ptCount val="1"/>
                <c:pt idx="0">
                  <c:v>1.9000000000000069E-2</c:v>
                </c:pt>
              </c:numCache>
            </c:numRef>
          </c:yVal>
        </c:ser>
        <c:ser>
          <c:idx val="14"/>
          <c:order val="14"/>
          <c:tx>
            <c:v>April: 16-day high</c:v>
          </c:tx>
          <c:spPr>
            <a:ln w="28575">
              <a:noFill/>
            </a:ln>
          </c:spPr>
          <c:marker>
            <c:symbol val="square"/>
            <c:size val="9"/>
            <c:spPr>
              <a:solidFill>
                <a:sysClr val="windowText" lastClr="000000"/>
              </a:solidFill>
              <a:ln>
                <a:noFill/>
              </a:ln>
            </c:spPr>
          </c:marker>
          <c:xVal>
            <c:numRef>
              <c:f>Apr_Sept!$N$23</c:f>
              <c:numCache>
                <c:formatCode>0.00</c:formatCode>
                <c:ptCount val="1"/>
                <c:pt idx="0">
                  <c:v>15.5</c:v>
                </c:pt>
              </c:numCache>
            </c:numRef>
          </c:xVal>
          <c:yVal>
            <c:numRef>
              <c:f>Apr_Sept!$P$23</c:f>
              <c:numCache>
                <c:formatCode>0.00%</c:formatCode>
                <c:ptCount val="1"/>
                <c:pt idx="0">
                  <c:v>1.0000000000000041E-3</c:v>
                </c:pt>
              </c:numCache>
            </c:numRef>
          </c:yVal>
        </c:ser>
        <c:ser>
          <c:idx val="15"/>
          <c:order val="15"/>
          <c:tx>
            <c:v>April: s 16-day low</c:v>
          </c:tx>
          <c:spPr>
            <a:ln w="28575">
              <a:noFill/>
            </a:ln>
          </c:spPr>
          <c:marker>
            <c:symbol val="square"/>
            <c:size val="5"/>
            <c:spPr>
              <a:noFill/>
              <a:ln>
                <a:solidFill>
                  <a:sysClr val="windowText" lastClr="000000"/>
                </a:solidFill>
              </a:ln>
            </c:spPr>
          </c:marker>
          <c:xVal>
            <c:numRef>
              <c:f>Apr_Sept!$O$21</c:f>
              <c:numCache>
                <c:formatCode>0.00</c:formatCode>
                <c:ptCount val="1"/>
                <c:pt idx="0">
                  <c:v>15.700000000000001</c:v>
                </c:pt>
              </c:numCache>
            </c:numRef>
          </c:xVal>
          <c:yVal>
            <c:numRef>
              <c:f>Apr_Sept!$Q$21</c:f>
              <c:numCache>
                <c:formatCode>0.00%</c:formatCode>
                <c:ptCount val="1"/>
                <c:pt idx="0">
                  <c:v>0.15200000000000041</c:v>
                </c:pt>
              </c:numCache>
            </c:numRef>
          </c:yVal>
        </c:ser>
        <c:ser>
          <c:idx val="16"/>
          <c:order val="16"/>
          <c:tx>
            <c:v>April: s 16-day medium</c:v>
          </c:tx>
          <c:spPr>
            <a:ln w="28575">
              <a:noFill/>
            </a:ln>
          </c:spPr>
          <c:marker>
            <c:symbol val="square"/>
            <c:size val="7"/>
            <c:spPr>
              <a:noFill/>
              <a:ln>
                <a:solidFill>
                  <a:sysClr val="windowText" lastClr="000000"/>
                </a:solidFill>
              </a:ln>
            </c:spPr>
          </c:marker>
          <c:xVal>
            <c:numRef>
              <c:f>Apr_Sept!$O$22</c:f>
              <c:numCache>
                <c:formatCode>0.00</c:formatCode>
                <c:ptCount val="1"/>
                <c:pt idx="0">
                  <c:v>15.8</c:v>
                </c:pt>
              </c:numCache>
            </c:numRef>
          </c:xVal>
          <c:yVal>
            <c:numRef>
              <c:f>Apr_Sept!$Q$22</c:f>
              <c:numCache>
                <c:formatCode>0.00%</c:formatCode>
                <c:ptCount val="1"/>
                <c:pt idx="0">
                  <c:v>1.7999999999999999E-2</c:v>
                </c:pt>
              </c:numCache>
            </c:numRef>
          </c:yVal>
        </c:ser>
        <c:ser>
          <c:idx val="17"/>
          <c:order val="17"/>
          <c:tx>
            <c:v>April: s 16-day high</c:v>
          </c:tx>
          <c:spPr>
            <a:ln w="28575">
              <a:noFill/>
            </a:ln>
          </c:spPr>
          <c:marker>
            <c:symbol val="square"/>
            <c:size val="9"/>
            <c:spPr>
              <a:noFill/>
              <a:ln>
                <a:solidFill>
                  <a:sysClr val="windowText" lastClr="000000"/>
                </a:solidFill>
              </a:ln>
            </c:spPr>
          </c:marker>
          <c:xVal>
            <c:numRef>
              <c:f>Apr_Sept!$O$23</c:f>
              <c:numCache>
                <c:formatCode>0.00</c:formatCode>
                <c:ptCount val="1"/>
                <c:pt idx="0">
                  <c:v>15.9</c:v>
                </c:pt>
              </c:numCache>
            </c:numRef>
          </c:xVal>
          <c:yVal>
            <c:numRef>
              <c:f>Apr_Sept!$Q$23</c:f>
              <c:numCache>
                <c:formatCode>0.00%</c:formatCode>
                <c:ptCount val="1"/>
                <c:pt idx="0">
                  <c:v>1.0000000000000041E-3</c:v>
                </c:pt>
              </c:numCache>
            </c:numRef>
          </c:yVal>
        </c:ser>
        <c:ser>
          <c:idx val="18"/>
          <c:order val="18"/>
          <c:tx>
            <c:v>Sept: 1-day low</c:v>
          </c:tx>
          <c:spPr>
            <a:ln w="28575">
              <a:noFill/>
            </a:ln>
          </c:spPr>
          <c:marker>
            <c:symbol val="triangle"/>
            <c:size val="6"/>
            <c:spPr>
              <a:solidFill>
                <a:schemeClr val="accent5">
                  <a:lumMod val="75000"/>
                </a:schemeClr>
              </a:solidFill>
              <a:ln>
                <a:noFill/>
              </a:ln>
            </c:spPr>
          </c:marker>
          <c:xVal>
            <c:numRef>
              <c:f>Apr_Sept!$V$5</c:f>
              <c:numCache>
                <c:formatCode>General</c:formatCode>
                <c:ptCount val="1"/>
                <c:pt idx="0">
                  <c:v>2.3000000000000003</c:v>
                </c:pt>
              </c:numCache>
            </c:numRef>
          </c:xVal>
          <c:yVal>
            <c:numRef>
              <c:f>Apr_Sept!$X$5</c:f>
              <c:numCache>
                <c:formatCode>0.00%</c:formatCode>
                <c:ptCount val="1"/>
                <c:pt idx="0">
                  <c:v>4.0000000000000114E-3</c:v>
                </c:pt>
              </c:numCache>
            </c:numRef>
          </c:yVal>
        </c:ser>
        <c:ser>
          <c:idx val="19"/>
          <c:order val="19"/>
          <c:tx>
            <c:v>Sept: 1-day med</c:v>
          </c:tx>
          <c:spPr>
            <a:ln w="28575">
              <a:noFill/>
            </a:ln>
          </c:spPr>
          <c:marker>
            <c:symbol val="triangle"/>
            <c:size val="9"/>
            <c:spPr>
              <a:solidFill>
                <a:schemeClr val="accent5">
                  <a:lumMod val="75000"/>
                </a:schemeClr>
              </a:solidFill>
              <a:ln>
                <a:noFill/>
              </a:ln>
            </c:spPr>
          </c:marker>
          <c:xVal>
            <c:numRef>
              <c:f>Apr_Sept!$V$6</c:f>
              <c:numCache>
                <c:formatCode>General</c:formatCode>
                <c:ptCount val="1"/>
                <c:pt idx="0">
                  <c:v>2.4</c:v>
                </c:pt>
              </c:numCache>
            </c:numRef>
          </c:xVal>
          <c:yVal>
            <c:numRef>
              <c:f>Apr_Sept!$X$6</c:f>
              <c:numCache>
                <c:formatCode>0.00%</c:formatCode>
                <c:ptCount val="1"/>
                <c:pt idx="0">
                  <c:v>4.0000000000000114E-3</c:v>
                </c:pt>
              </c:numCache>
            </c:numRef>
          </c:yVal>
        </c:ser>
        <c:ser>
          <c:idx val="20"/>
          <c:order val="20"/>
          <c:tx>
            <c:v>Sept: 1-day high</c:v>
          </c:tx>
          <c:spPr>
            <a:ln w="28575">
              <a:noFill/>
            </a:ln>
          </c:spPr>
          <c:marker>
            <c:symbol val="triangle"/>
            <c:size val="12"/>
            <c:spPr>
              <a:solidFill>
                <a:schemeClr val="accent5">
                  <a:lumMod val="75000"/>
                </a:schemeClr>
              </a:solidFill>
              <a:ln>
                <a:noFill/>
              </a:ln>
            </c:spPr>
          </c:marker>
          <c:xVal>
            <c:numRef>
              <c:f>Apr_Sept!$V$7</c:f>
              <c:numCache>
                <c:formatCode>General</c:formatCode>
                <c:ptCount val="1"/>
                <c:pt idx="0">
                  <c:v>2.5</c:v>
                </c:pt>
              </c:numCache>
            </c:numRef>
          </c:xVal>
          <c:yVal>
            <c:numRef>
              <c:f>Apr_Sept!$X$7</c:f>
              <c:numCache>
                <c:formatCode>0.00%</c:formatCode>
                <c:ptCount val="1"/>
                <c:pt idx="0">
                  <c:v>4.0000000000000114E-3</c:v>
                </c:pt>
              </c:numCache>
            </c:numRef>
          </c:yVal>
        </c:ser>
        <c:ser>
          <c:idx val="21"/>
          <c:order val="21"/>
          <c:tx>
            <c:v>Sept: s 1-day low</c:v>
          </c:tx>
          <c:spPr>
            <a:ln w="28575">
              <a:noFill/>
            </a:ln>
          </c:spPr>
          <c:marker>
            <c:symbol val="triangle"/>
            <c:size val="6"/>
            <c:spPr>
              <a:noFill/>
              <a:ln>
                <a:solidFill>
                  <a:schemeClr val="accent5">
                    <a:lumMod val="75000"/>
                  </a:schemeClr>
                </a:solidFill>
              </a:ln>
            </c:spPr>
          </c:marker>
          <c:xVal>
            <c:numRef>
              <c:f>Apr_Sept!$W$5</c:f>
              <c:numCache>
                <c:formatCode>0.00</c:formatCode>
                <c:ptCount val="1"/>
                <c:pt idx="0">
                  <c:v>2.5000000000000004</c:v>
                </c:pt>
              </c:numCache>
            </c:numRef>
          </c:xVal>
          <c:yVal>
            <c:numRef>
              <c:f>Apr_Sept!$Y$5</c:f>
              <c:numCache>
                <c:formatCode>0.00%</c:formatCode>
                <c:ptCount val="1"/>
                <c:pt idx="0">
                  <c:v>1.2E-2</c:v>
                </c:pt>
              </c:numCache>
            </c:numRef>
          </c:yVal>
        </c:ser>
        <c:ser>
          <c:idx val="22"/>
          <c:order val="22"/>
          <c:tx>
            <c:v>Sept: s 1-day med</c:v>
          </c:tx>
          <c:spPr>
            <a:ln w="28575">
              <a:solidFill>
                <a:sysClr val="windowText" lastClr="000000"/>
              </a:solidFill>
            </a:ln>
          </c:spPr>
          <c:marker>
            <c:symbol val="triangle"/>
            <c:size val="9"/>
            <c:spPr>
              <a:noFill/>
              <a:ln>
                <a:solidFill>
                  <a:schemeClr val="accent5">
                    <a:lumMod val="75000"/>
                  </a:schemeClr>
                </a:solidFill>
              </a:ln>
            </c:spPr>
          </c:marker>
          <c:xVal>
            <c:numRef>
              <c:f>Apr_Sept!$W$6</c:f>
              <c:numCache>
                <c:formatCode>0.00</c:formatCode>
                <c:ptCount val="1"/>
                <c:pt idx="0">
                  <c:v>2.6</c:v>
                </c:pt>
              </c:numCache>
            </c:numRef>
          </c:xVal>
          <c:yVal>
            <c:numRef>
              <c:f>Apr_Sept!$Y$6</c:f>
              <c:numCache>
                <c:formatCode>0.00%</c:formatCode>
                <c:ptCount val="1"/>
                <c:pt idx="0">
                  <c:v>1.6000000000000021E-2</c:v>
                </c:pt>
              </c:numCache>
            </c:numRef>
          </c:yVal>
        </c:ser>
        <c:ser>
          <c:idx val="23"/>
          <c:order val="23"/>
          <c:tx>
            <c:v>Sept: s 1-day high</c:v>
          </c:tx>
          <c:spPr>
            <a:ln w="28575">
              <a:solidFill>
                <a:schemeClr val="tx1">
                  <a:lumMod val="50000"/>
                  <a:lumOff val="50000"/>
                </a:schemeClr>
              </a:solidFill>
            </a:ln>
          </c:spPr>
          <c:marker>
            <c:symbol val="triangle"/>
            <c:size val="12"/>
            <c:spPr>
              <a:solidFill>
                <a:schemeClr val="bg1"/>
              </a:solidFill>
              <a:ln>
                <a:solidFill>
                  <a:schemeClr val="accent5">
                    <a:lumMod val="75000"/>
                  </a:schemeClr>
                </a:solidFill>
              </a:ln>
            </c:spPr>
          </c:marker>
          <c:xVal>
            <c:numRef>
              <c:f>Apr_Sept!$W$7</c:f>
              <c:numCache>
                <c:formatCode>0.00</c:formatCode>
                <c:ptCount val="1"/>
                <c:pt idx="0">
                  <c:v>2.7</c:v>
                </c:pt>
              </c:numCache>
            </c:numRef>
          </c:xVal>
          <c:yVal>
            <c:numRef>
              <c:f>Apr_Sept!$Y$7</c:f>
              <c:numCache>
                <c:formatCode>0.00%</c:formatCode>
                <c:ptCount val="1"/>
                <c:pt idx="0">
                  <c:v>2.1999999999999999E-2</c:v>
                </c:pt>
              </c:numCache>
            </c:numRef>
          </c:yVal>
        </c:ser>
        <c:ser>
          <c:idx val="24"/>
          <c:order val="24"/>
          <c:tx>
            <c:v>Sept: 4-day low</c:v>
          </c:tx>
          <c:spPr>
            <a:ln w="28575">
              <a:noFill/>
            </a:ln>
          </c:spPr>
          <c:marker>
            <c:symbol val="triangle"/>
            <c:size val="6"/>
            <c:spPr>
              <a:solidFill>
                <a:schemeClr val="accent5">
                  <a:lumMod val="75000"/>
                </a:schemeClr>
              </a:solidFill>
              <a:ln>
                <a:noFill/>
              </a:ln>
            </c:spPr>
          </c:marker>
          <c:xVal>
            <c:numRef>
              <c:f>Apr_Sept!$V$13</c:f>
              <c:numCache>
                <c:formatCode>General</c:formatCode>
                <c:ptCount val="1"/>
                <c:pt idx="0">
                  <c:v>9.3000000000000025</c:v>
                </c:pt>
              </c:numCache>
            </c:numRef>
          </c:xVal>
          <c:yVal>
            <c:numRef>
              <c:f>Apr_Sept!$X$13</c:f>
              <c:numCache>
                <c:formatCode>0.00%</c:formatCode>
                <c:ptCount val="1"/>
                <c:pt idx="0">
                  <c:v>2.5000000000000001E-2</c:v>
                </c:pt>
              </c:numCache>
            </c:numRef>
          </c:yVal>
        </c:ser>
        <c:ser>
          <c:idx val="25"/>
          <c:order val="25"/>
          <c:tx>
            <c:v>Sept: 4-day med</c:v>
          </c:tx>
          <c:spPr>
            <a:ln w="28575">
              <a:noFill/>
            </a:ln>
          </c:spPr>
          <c:marker>
            <c:symbol val="triangle"/>
            <c:size val="9"/>
            <c:spPr>
              <a:solidFill>
                <a:schemeClr val="accent5">
                  <a:lumMod val="75000"/>
                </a:schemeClr>
              </a:solidFill>
              <a:ln>
                <a:noFill/>
              </a:ln>
            </c:spPr>
          </c:marker>
          <c:xVal>
            <c:numRef>
              <c:f>Apr_Sept!$V$14</c:f>
              <c:numCache>
                <c:formatCode>General</c:formatCode>
                <c:ptCount val="1"/>
                <c:pt idx="0">
                  <c:v>9.4</c:v>
                </c:pt>
              </c:numCache>
            </c:numRef>
          </c:xVal>
          <c:yVal>
            <c:numRef>
              <c:f>Apr_Sept!$X$14</c:f>
              <c:numCache>
                <c:formatCode>0.00%</c:formatCode>
                <c:ptCount val="1"/>
                <c:pt idx="0">
                  <c:v>8.0000000000000227E-3</c:v>
                </c:pt>
              </c:numCache>
            </c:numRef>
          </c:yVal>
        </c:ser>
        <c:ser>
          <c:idx val="26"/>
          <c:order val="26"/>
          <c:tx>
            <c:v>Sept: 4-day high</c:v>
          </c:tx>
          <c:spPr>
            <a:ln w="28575">
              <a:noFill/>
            </a:ln>
          </c:spPr>
          <c:marker>
            <c:symbol val="triangle"/>
            <c:size val="12"/>
            <c:spPr>
              <a:solidFill>
                <a:schemeClr val="accent5">
                  <a:lumMod val="75000"/>
                </a:schemeClr>
              </a:solidFill>
              <a:ln>
                <a:noFill/>
              </a:ln>
            </c:spPr>
          </c:marker>
          <c:xVal>
            <c:numRef>
              <c:f>Apr_Sept!$V$15</c:f>
              <c:numCache>
                <c:formatCode>General</c:formatCode>
                <c:ptCount val="1"/>
                <c:pt idx="0">
                  <c:v>9.5000000000000018</c:v>
                </c:pt>
              </c:numCache>
            </c:numRef>
          </c:xVal>
          <c:yVal>
            <c:numRef>
              <c:f>Apr_Sept!$X$15</c:f>
              <c:numCache>
                <c:formatCode>0.00%</c:formatCode>
                <c:ptCount val="1"/>
                <c:pt idx="0">
                  <c:v>4.0000000000000114E-3</c:v>
                </c:pt>
              </c:numCache>
            </c:numRef>
          </c:yVal>
        </c:ser>
        <c:ser>
          <c:idx val="27"/>
          <c:order val="27"/>
          <c:tx>
            <c:v>Sept: s 4-day low</c:v>
          </c:tx>
          <c:spPr>
            <a:ln w="28575">
              <a:noFill/>
            </a:ln>
          </c:spPr>
          <c:marker>
            <c:symbol val="triangle"/>
            <c:size val="6"/>
            <c:spPr>
              <a:noFill/>
              <a:ln>
                <a:solidFill>
                  <a:schemeClr val="accent5">
                    <a:lumMod val="75000"/>
                  </a:schemeClr>
                </a:solidFill>
              </a:ln>
            </c:spPr>
          </c:marker>
          <c:xVal>
            <c:numRef>
              <c:f>Apr_Sept!$W$13</c:f>
              <c:numCache>
                <c:formatCode>0.00</c:formatCode>
                <c:ptCount val="1"/>
                <c:pt idx="0">
                  <c:v>9.7000000000000011</c:v>
                </c:pt>
              </c:numCache>
            </c:numRef>
          </c:xVal>
          <c:yVal>
            <c:numRef>
              <c:f>Apr_Sept!$Y$13</c:f>
              <c:numCache>
                <c:formatCode>0.00%</c:formatCode>
                <c:ptCount val="1"/>
                <c:pt idx="0">
                  <c:v>2.0000000000000011E-2</c:v>
                </c:pt>
              </c:numCache>
            </c:numRef>
          </c:yVal>
        </c:ser>
        <c:ser>
          <c:idx val="28"/>
          <c:order val="28"/>
          <c:tx>
            <c:v>Sept: s 4-day med</c:v>
          </c:tx>
          <c:spPr>
            <a:ln w="28575">
              <a:noFill/>
            </a:ln>
          </c:spPr>
          <c:marker>
            <c:symbol val="triangle"/>
            <c:size val="9"/>
            <c:spPr>
              <a:noFill/>
              <a:ln>
                <a:solidFill>
                  <a:schemeClr val="accent5">
                    <a:lumMod val="75000"/>
                  </a:schemeClr>
                </a:solidFill>
              </a:ln>
            </c:spPr>
          </c:marker>
          <c:xVal>
            <c:numRef>
              <c:f>Apr_Sept!$W$14</c:f>
              <c:numCache>
                <c:formatCode>0.00</c:formatCode>
                <c:ptCount val="1"/>
                <c:pt idx="0">
                  <c:v>9.8000000000000007</c:v>
                </c:pt>
              </c:numCache>
            </c:numRef>
          </c:xVal>
          <c:yVal>
            <c:numRef>
              <c:f>Apr_Sept!$Y$14</c:f>
              <c:numCache>
                <c:formatCode>0.00%</c:formatCode>
                <c:ptCount val="1"/>
                <c:pt idx="0">
                  <c:v>6.0000000000000114E-3</c:v>
                </c:pt>
              </c:numCache>
            </c:numRef>
          </c:yVal>
        </c:ser>
        <c:ser>
          <c:idx val="29"/>
          <c:order val="29"/>
          <c:tx>
            <c:v>Sept: s 4-day high</c:v>
          </c:tx>
          <c:spPr>
            <a:ln w="28575">
              <a:noFill/>
            </a:ln>
          </c:spPr>
          <c:marker>
            <c:symbol val="triangle"/>
            <c:size val="12"/>
            <c:spPr>
              <a:noFill/>
              <a:ln>
                <a:solidFill>
                  <a:schemeClr val="accent5">
                    <a:lumMod val="75000"/>
                  </a:schemeClr>
                </a:solidFill>
              </a:ln>
            </c:spPr>
          </c:marker>
          <c:xVal>
            <c:numRef>
              <c:f>Apr_Sept!$W$15</c:f>
              <c:numCache>
                <c:formatCode>0.00</c:formatCode>
                <c:ptCount val="1"/>
                <c:pt idx="0">
                  <c:v>9.9000000000000021</c:v>
                </c:pt>
              </c:numCache>
            </c:numRef>
          </c:xVal>
          <c:yVal>
            <c:numRef>
              <c:f>Apr_Sept!$Y$15</c:f>
              <c:numCache>
                <c:formatCode>0.00%</c:formatCode>
                <c:ptCount val="1"/>
                <c:pt idx="0">
                  <c:v>3.0000000000000087E-3</c:v>
                </c:pt>
              </c:numCache>
            </c:numRef>
          </c:yVal>
        </c:ser>
        <c:ser>
          <c:idx val="30"/>
          <c:order val="30"/>
          <c:tx>
            <c:v>Sept: 16-day low</c:v>
          </c:tx>
          <c:spPr>
            <a:ln w="28575">
              <a:noFill/>
            </a:ln>
          </c:spPr>
          <c:marker>
            <c:symbol val="triangle"/>
            <c:size val="6"/>
            <c:spPr>
              <a:solidFill>
                <a:schemeClr val="accent5">
                  <a:lumMod val="75000"/>
                </a:schemeClr>
              </a:solidFill>
              <a:ln>
                <a:noFill/>
              </a:ln>
            </c:spPr>
          </c:marker>
          <c:xVal>
            <c:numRef>
              <c:f>Apr_Sept!$V$21</c:f>
              <c:numCache>
                <c:formatCode>General</c:formatCode>
                <c:ptCount val="1"/>
                <c:pt idx="0">
                  <c:v>16.900000000000002</c:v>
                </c:pt>
              </c:numCache>
            </c:numRef>
          </c:xVal>
          <c:yVal>
            <c:numRef>
              <c:f>Apr_Sept!$X$21</c:f>
              <c:numCache>
                <c:formatCode>0.00%</c:formatCode>
                <c:ptCount val="1"/>
                <c:pt idx="0">
                  <c:v>8.6000000000000021E-2</c:v>
                </c:pt>
              </c:numCache>
            </c:numRef>
          </c:yVal>
        </c:ser>
        <c:ser>
          <c:idx val="31"/>
          <c:order val="31"/>
          <c:tx>
            <c:v>Sept: 16-day med</c:v>
          </c:tx>
          <c:spPr>
            <a:ln w="28575">
              <a:noFill/>
            </a:ln>
          </c:spPr>
          <c:marker>
            <c:symbol val="triangle"/>
            <c:size val="9"/>
            <c:spPr>
              <a:solidFill>
                <a:schemeClr val="accent5">
                  <a:lumMod val="75000"/>
                </a:schemeClr>
              </a:solidFill>
              <a:ln>
                <a:noFill/>
              </a:ln>
            </c:spPr>
          </c:marker>
          <c:xVal>
            <c:numRef>
              <c:f>Apr_Sept!$V$22</c:f>
              <c:numCache>
                <c:formatCode>General</c:formatCode>
                <c:ptCount val="1"/>
                <c:pt idx="0">
                  <c:v>17.000000000000004</c:v>
                </c:pt>
              </c:numCache>
            </c:numRef>
          </c:xVal>
          <c:yVal>
            <c:numRef>
              <c:f>Apr_Sept!$X$22</c:f>
              <c:numCache>
                <c:formatCode>0.00%</c:formatCode>
                <c:ptCount val="1"/>
                <c:pt idx="0">
                  <c:v>1.7999999999999999E-2</c:v>
                </c:pt>
              </c:numCache>
            </c:numRef>
          </c:yVal>
        </c:ser>
        <c:ser>
          <c:idx val="32"/>
          <c:order val="32"/>
          <c:tx>
            <c:v>Sept: 16-day high</c:v>
          </c:tx>
          <c:spPr>
            <a:ln w="28575">
              <a:noFill/>
            </a:ln>
          </c:spPr>
          <c:marker>
            <c:symbol val="triangle"/>
            <c:size val="12"/>
            <c:spPr>
              <a:solidFill>
                <a:schemeClr val="accent5">
                  <a:lumMod val="75000"/>
                </a:schemeClr>
              </a:solidFill>
              <a:ln>
                <a:noFill/>
              </a:ln>
            </c:spPr>
          </c:marker>
          <c:xVal>
            <c:numRef>
              <c:f>Apr_Sept!$V$23</c:f>
              <c:numCache>
                <c:formatCode>General</c:formatCode>
                <c:ptCount val="1"/>
                <c:pt idx="0">
                  <c:v>17.100000000000001</c:v>
                </c:pt>
              </c:numCache>
            </c:numRef>
          </c:xVal>
          <c:yVal>
            <c:numRef>
              <c:f>Apr_Sept!$X$23</c:f>
              <c:numCache>
                <c:formatCode>0.00%</c:formatCode>
                <c:ptCount val="1"/>
                <c:pt idx="0">
                  <c:v>3.0000000000000087E-3</c:v>
                </c:pt>
              </c:numCache>
            </c:numRef>
          </c:yVal>
        </c:ser>
        <c:ser>
          <c:idx val="33"/>
          <c:order val="33"/>
          <c:tx>
            <c:v>Sept: s 16-day low</c:v>
          </c:tx>
          <c:spPr>
            <a:ln w="28575">
              <a:noFill/>
            </a:ln>
          </c:spPr>
          <c:marker>
            <c:symbol val="triangle"/>
            <c:size val="6"/>
            <c:spPr>
              <a:noFill/>
              <a:ln>
                <a:solidFill>
                  <a:schemeClr val="accent5">
                    <a:lumMod val="75000"/>
                  </a:schemeClr>
                </a:solidFill>
              </a:ln>
            </c:spPr>
          </c:marker>
          <c:xVal>
            <c:numRef>
              <c:f>Apr_Sept!$W$21</c:f>
              <c:numCache>
                <c:formatCode>0.00</c:formatCode>
                <c:ptCount val="1"/>
                <c:pt idx="0">
                  <c:v>17.3</c:v>
                </c:pt>
              </c:numCache>
            </c:numRef>
          </c:xVal>
          <c:yVal>
            <c:numRef>
              <c:f>Apr_Sept!$Y$21</c:f>
              <c:numCache>
                <c:formatCode>0.00%</c:formatCode>
                <c:ptCount val="1"/>
                <c:pt idx="0">
                  <c:v>7.5000000000000011E-2</c:v>
                </c:pt>
              </c:numCache>
            </c:numRef>
          </c:yVal>
        </c:ser>
        <c:ser>
          <c:idx val="34"/>
          <c:order val="34"/>
          <c:tx>
            <c:v>Sept: s 16-day med</c:v>
          </c:tx>
          <c:spPr>
            <a:ln w="28575">
              <a:noFill/>
            </a:ln>
          </c:spPr>
          <c:marker>
            <c:symbol val="triangle"/>
            <c:size val="9"/>
            <c:spPr>
              <a:noFill/>
              <a:ln>
                <a:solidFill>
                  <a:schemeClr val="accent5">
                    <a:lumMod val="75000"/>
                  </a:schemeClr>
                </a:solidFill>
              </a:ln>
            </c:spPr>
          </c:marker>
          <c:xVal>
            <c:numRef>
              <c:f>Apr_Sept!$W$22</c:f>
              <c:numCache>
                <c:formatCode>0.00</c:formatCode>
                <c:ptCount val="1"/>
                <c:pt idx="0">
                  <c:v>17.400000000000002</c:v>
                </c:pt>
              </c:numCache>
            </c:numRef>
          </c:xVal>
          <c:yVal>
            <c:numRef>
              <c:f>Apr_Sept!$Y$22</c:f>
              <c:numCache>
                <c:formatCode>0.00%</c:formatCode>
                <c:ptCount val="1"/>
                <c:pt idx="0">
                  <c:v>1.2999999999999998E-2</c:v>
                </c:pt>
              </c:numCache>
            </c:numRef>
          </c:yVal>
        </c:ser>
        <c:ser>
          <c:idx val="35"/>
          <c:order val="35"/>
          <c:tx>
            <c:v>Sept: s 16-day high</c:v>
          </c:tx>
          <c:spPr>
            <a:ln w="28575">
              <a:noFill/>
            </a:ln>
          </c:spPr>
          <c:marker>
            <c:symbol val="triangle"/>
            <c:size val="12"/>
            <c:spPr>
              <a:noFill/>
              <a:ln>
                <a:solidFill>
                  <a:schemeClr val="accent5">
                    <a:lumMod val="75000"/>
                  </a:schemeClr>
                </a:solidFill>
              </a:ln>
            </c:spPr>
          </c:marker>
          <c:xVal>
            <c:numRef>
              <c:f>Apr_Sept!$W$23</c:f>
              <c:numCache>
                <c:formatCode>0.00</c:formatCode>
                <c:ptCount val="1"/>
                <c:pt idx="0">
                  <c:v>17.5</c:v>
                </c:pt>
              </c:numCache>
            </c:numRef>
          </c:xVal>
          <c:yVal>
            <c:numRef>
              <c:f>Apr_Sept!$Y$23</c:f>
              <c:numCache>
                <c:formatCode>0.00%</c:formatCode>
                <c:ptCount val="1"/>
                <c:pt idx="0">
                  <c:v>2.0000000000000052E-3</c:v>
                </c:pt>
              </c:numCache>
            </c:numRef>
          </c:yVal>
        </c:ser>
        <c:ser>
          <c:idx val="36"/>
          <c:order val="36"/>
          <c:tx>
            <c:v>Jan: 1-day low</c:v>
          </c:tx>
          <c:spPr>
            <a:ln w="28575">
              <a:noFill/>
            </a:ln>
          </c:spPr>
          <c:marker>
            <c:symbol val="diamond"/>
            <c:size val="6"/>
            <c:spPr>
              <a:solidFill>
                <a:schemeClr val="accent2">
                  <a:lumMod val="75000"/>
                </a:schemeClr>
              </a:solidFill>
              <a:ln>
                <a:noFill/>
              </a:ln>
            </c:spPr>
          </c:marker>
          <c:trendline>
            <c:trendlineType val="linear"/>
          </c:trendline>
          <c:xVal>
            <c:numRef>
              <c:f>Apr_Sept!$J$5</c:f>
              <c:numCache>
                <c:formatCode>0.00</c:formatCode>
                <c:ptCount val="1"/>
                <c:pt idx="0">
                  <c:v>0.30000000000000032</c:v>
                </c:pt>
              </c:numCache>
            </c:numRef>
          </c:xVal>
          <c:yVal>
            <c:numRef>
              <c:f>Apr_Sept!$L$5</c:f>
              <c:numCache>
                <c:formatCode>0.00%</c:formatCode>
                <c:ptCount val="1"/>
                <c:pt idx="0">
                  <c:v>3.0000000000000087E-3</c:v>
                </c:pt>
              </c:numCache>
            </c:numRef>
          </c:yVal>
        </c:ser>
        <c:ser>
          <c:idx val="37"/>
          <c:order val="37"/>
          <c:tx>
            <c:v>Jan: 1-day med</c:v>
          </c:tx>
          <c:spPr>
            <a:ln w="28575">
              <a:noFill/>
            </a:ln>
          </c:spPr>
          <c:marker>
            <c:symbol val="diamond"/>
            <c:size val="9"/>
            <c:spPr>
              <a:solidFill>
                <a:srgbClr val="C0504D">
                  <a:lumMod val="75000"/>
                </a:srgbClr>
              </a:solidFill>
              <a:ln>
                <a:noFill/>
              </a:ln>
            </c:spPr>
          </c:marker>
          <c:xVal>
            <c:numRef>
              <c:f>Apr_Sept!$J$6</c:f>
              <c:numCache>
                <c:formatCode>0.00</c:formatCode>
                <c:ptCount val="1"/>
                <c:pt idx="0">
                  <c:v>0.40000000000000008</c:v>
                </c:pt>
              </c:numCache>
            </c:numRef>
          </c:xVal>
          <c:yVal>
            <c:numRef>
              <c:f>Apr_Sept!$L$6</c:f>
              <c:numCache>
                <c:formatCode>0.00%</c:formatCode>
                <c:ptCount val="1"/>
                <c:pt idx="0">
                  <c:v>1.0000000000000041E-3</c:v>
                </c:pt>
              </c:numCache>
            </c:numRef>
          </c:yVal>
        </c:ser>
        <c:ser>
          <c:idx val="38"/>
          <c:order val="38"/>
          <c:tx>
            <c:v>Jan: 1-day high</c:v>
          </c:tx>
          <c:spPr>
            <a:ln w="28575">
              <a:noFill/>
            </a:ln>
          </c:spPr>
          <c:marker>
            <c:symbol val="diamond"/>
            <c:size val="12"/>
            <c:spPr>
              <a:solidFill>
                <a:srgbClr val="C0504D">
                  <a:lumMod val="75000"/>
                </a:srgbClr>
              </a:solidFill>
              <a:ln>
                <a:noFill/>
              </a:ln>
            </c:spPr>
          </c:marker>
          <c:xVal>
            <c:numRef>
              <c:f>Apr_Sept!$J$7</c:f>
              <c:numCache>
                <c:formatCode>0.00</c:formatCode>
                <c:ptCount val="1"/>
                <c:pt idx="0">
                  <c:v>0.5</c:v>
                </c:pt>
              </c:numCache>
            </c:numRef>
          </c:xVal>
          <c:yVal>
            <c:numRef>
              <c:f>Apr_Sept!$L$7</c:f>
              <c:numCache>
                <c:formatCode>0.00%</c:formatCode>
                <c:ptCount val="1"/>
                <c:pt idx="0">
                  <c:v>1.0000000000000041E-3</c:v>
                </c:pt>
              </c:numCache>
            </c:numRef>
          </c:yVal>
        </c:ser>
        <c:ser>
          <c:idx val="39"/>
          <c:order val="39"/>
          <c:tx>
            <c:v>Jan: 2-day low</c:v>
          </c:tx>
          <c:spPr>
            <a:ln w="28575">
              <a:noFill/>
            </a:ln>
          </c:spPr>
          <c:marker>
            <c:symbol val="diamond"/>
            <c:size val="6"/>
            <c:spPr>
              <a:solidFill>
                <a:srgbClr val="C0504D">
                  <a:lumMod val="75000"/>
                </a:srgbClr>
              </a:solidFill>
              <a:ln>
                <a:noFill/>
              </a:ln>
            </c:spPr>
          </c:marker>
          <c:xVal>
            <c:numRef>
              <c:f>Apr_Sept!$J$9</c:f>
              <c:numCache>
                <c:formatCode>0.00</c:formatCode>
                <c:ptCount val="1"/>
                <c:pt idx="0">
                  <c:v>3.5999999999999988</c:v>
                </c:pt>
              </c:numCache>
            </c:numRef>
          </c:xVal>
          <c:yVal>
            <c:numRef>
              <c:f>Apr_Sept!$L$9</c:f>
              <c:numCache>
                <c:formatCode>0.00%</c:formatCode>
                <c:ptCount val="1"/>
                <c:pt idx="0">
                  <c:v>1.2999999999999998E-2</c:v>
                </c:pt>
              </c:numCache>
            </c:numRef>
          </c:yVal>
        </c:ser>
        <c:ser>
          <c:idx val="40"/>
          <c:order val="40"/>
          <c:tx>
            <c:v>Jan: 2-day med</c:v>
          </c:tx>
          <c:spPr>
            <a:ln w="28575">
              <a:noFill/>
            </a:ln>
          </c:spPr>
          <c:marker>
            <c:symbol val="diamond"/>
            <c:size val="9"/>
            <c:spPr>
              <a:solidFill>
                <a:srgbClr val="C0504D">
                  <a:lumMod val="75000"/>
                </a:srgbClr>
              </a:solidFill>
              <a:ln>
                <a:noFill/>
              </a:ln>
            </c:spPr>
          </c:marker>
          <c:xVal>
            <c:numRef>
              <c:f>Apr_Sept!$J$10</c:f>
              <c:numCache>
                <c:formatCode>0.00</c:formatCode>
                <c:ptCount val="1"/>
                <c:pt idx="0">
                  <c:v>3.6999999999999997</c:v>
                </c:pt>
              </c:numCache>
            </c:numRef>
          </c:xVal>
          <c:yVal>
            <c:numRef>
              <c:f>Apr_Sept!$L$10</c:f>
              <c:numCache>
                <c:formatCode>0.00%</c:formatCode>
                <c:ptCount val="1"/>
                <c:pt idx="0">
                  <c:v>1.0000000000000041E-3</c:v>
                </c:pt>
              </c:numCache>
            </c:numRef>
          </c:yVal>
        </c:ser>
        <c:ser>
          <c:idx val="41"/>
          <c:order val="41"/>
          <c:tx>
            <c:v>Jan: 2-day high</c:v>
          </c:tx>
          <c:spPr>
            <a:ln w="28575">
              <a:noFill/>
            </a:ln>
          </c:spPr>
          <c:marker>
            <c:symbol val="diamond"/>
            <c:size val="12"/>
            <c:spPr>
              <a:solidFill>
                <a:srgbClr val="C0504D">
                  <a:lumMod val="75000"/>
                </a:srgbClr>
              </a:solidFill>
              <a:ln>
                <a:noFill/>
              </a:ln>
            </c:spPr>
          </c:marker>
          <c:xVal>
            <c:numRef>
              <c:f>Apr_Sept!$J$11</c:f>
              <c:numCache>
                <c:formatCode>0.00</c:formatCode>
                <c:ptCount val="1"/>
                <c:pt idx="0">
                  <c:v>3.8</c:v>
                </c:pt>
              </c:numCache>
            </c:numRef>
          </c:xVal>
          <c:yVal>
            <c:numRef>
              <c:f>Apr_Sept!$L$11</c:f>
              <c:numCache>
                <c:formatCode>0.00%</c:formatCode>
                <c:ptCount val="1"/>
                <c:pt idx="0">
                  <c:v>1.0000000000000041E-3</c:v>
                </c:pt>
              </c:numCache>
            </c:numRef>
          </c:yVal>
        </c:ser>
        <c:ser>
          <c:idx val="42"/>
          <c:order val="42"/>
          <c:tx>
            <c:v>Jan: 4-day low</c:v>
          </c:tx>
          <c:spPr>
            <a:ln w="28575">
              <a:noFill/>
            </a:ln>
          </c:spPr>
          <c:marker>
            <c:symbol val="diamond"/>
            <c:size val="6"/>
            <c:spPr>
              <a:solidFill>
                <a:srgbClr val="C0504D">
                  <a:lumMod val="75000"/>
                </a:srgbClr>
              </a:solidFill>
              <a:ln>
                <a:noFill/>
              </a:ln>
            </c:spPr>
          </c:marker>
          <c:xVal>
            <c:numRef>
              <c:f>Apr_Sept!$J$13</c:f>
              <c:numCache>
                <c:formatCode>0.00</c:formatCode>
                <c:ptCount val="1"/>
                <c:pt idx="0">
                  <c:v>6.8999999999999995</c:v>
                </c:pt>
              </c:numCache>
            </c:numRef>
          </c:xVal>
          <c:yVal>
            <c:numRef>
              <c:f>Apr_Sept!$L$13</c:f>
              <c:numCache>
                <c:formatCode>0.00%</c:formatCode>
                <c:ptCount val="1"/>
                <c:pt idx="0">
                  <c:v>3.1000000000000052E-2</c:v>
                </c:pt>
              </c:numCache>
            </c:numRef>
          </c:yVal>
        </c:ser>
        <c:ser>
          <c:idx val="43"/>
          <c:order val="43"/>
          <c:tx>
            <c:v>Jan: 4-day med</c:v>
          </c:tx>
          <c:spPr>
            <a:ln w="28575">
              <a:noFill/>
            </a:ln>
          </c:spPr>
          <c:marker>
            <c:symbol val="diamond"/>
            <c:size val="9"/>
            <c:spPr>
              <a:solidFill>
                <a:srgbClr val="C0504D">
                  <a:lumMod val="75000"/>
                </a:srgbClr>
              </a:solidFill>
              <a:ln>
                <a:noFill/>
              </a:ln>
            </c:spPr>
          </c:marker>
          <c:xVal>
            <c:numRef>
              <c:f>Apr_Sept!$J$14</c:f>
              <c:numCache>
                <c:formatCode>0.00</c:formatCode>
                <c:ptCount val="1"/>
                <c:pt idx="0">
                  <c:v>7</c:v>
                </c:pt>
              </c:numCache>
            </c:numRef>
          </c:xVal>
          <c:yVal>
            <c:numRef>
              <c:f>Apr_Sept!$L$14</c:f>
              <c:numCache>
                <c:formatCode>0.00%</c:formatCode>
                <c:ptCount val="1"/>
                <c:pt idx="0">
                  <c:v>3.0000000000000087E-3</c:v>
                </c:pt>
              </c:numCache>
            </c:numRef>
          </c:yVal>
        </c:ser>
        <c:ser>
          <c:idx val="44"/>
          <c:order val="44"/>
          <c:tx>
            <c:v>Jan: 4-day high</c:v>
          </c:tx>
          <c:spPr>
            <a:ln w="28575">
              <a:noFill/>
            </a:ln>
          </c:spPr>
          <c:marker>
            <c:symbol val="diamond"/>
            <c:size val="12"/>
            <c:spPr>
              <a:solidFill>
                <a:srgbClr val="C0504D">
                  <a:lumMod val="75000"/>
                </a:srgbClr>
              </a:solidFill>
              <a:ln>
                <a:noFill/>
              </a:ln>
            </c:spPr>
          </c:marker>
          <c:xVal>
            <c:numRef>
              <c:f>Apr_Sept!$J$15</c:f>
              <c:numCache>
                <c:formatCode>0.00</c:formatCode>
                <c:ptCount val="1"/>
                <c:pt idx="0">
                  <c:v>7.1</c:v>
                </c:pt>
              </c:numCache>
            </c:numRef>
          </c:xVal>
          <c:yVal>
            <c:numRef>
              <c:f>Apr_Sept!$L$15</c:f>
              <c:numCache>
                <c:formatCode>0.00%</c:formatCode>
                <c:ptCount val="1"/>
                <c:pt idx="0">
                  <c:v>1.0000000000000041E-3</c:v>
                </c:pt>
              </c:numCache>
            </c:numRef>
          </c:yVal>
        </c:ser>
        <c:ser>
          <c:idx val="45"/>
          <c:order val="45"/>
          <c:tx>
            <c:v>Jan: 8-day low</c:v>
          </c:tx>
          <c:spPr>
            <a:ln w="28575">
              <a:noFill/>
            </a:ln>
          </c:spPr>
          <c:marker>
            <c:symbol val="diamond"/>
            <c:size val="6"/>
            <c:spPr>
              <a:solidFill>
                <a:srgbClr val="C0504D">
                  <a:lumMod val="75000"/>
                </a:srgbClr>
              </a:solidFill>
              <a:ln>
                <a:noFill/>
              </a:ln>
            </c:spPr>
          </c:marker>
          <c:xVal>
            <c:numRef>
              <c:f>Apr_Sept!$J$17</c:f>
              <c:numCache>
                <c:formatCode>0.00</c:formatCode>
                <c:ptCount val="1"/>
                <c:pt idx="0">
                  <c:v>10.900000000000002</c:v>
                </c:pt>
              </c:numCache>
            </c:numRef>
          </c:xVal>
          <c:yVal>
            <c:numRef>
              <c:f>Apr_Sept!$L$17</c:f>
              <c:numCache>
                <c:formatCode>0.00%</c:formatCode>
                <c:ptCount val="1"/>
                <c:pt idx="0">
                  <c:v>6.5000000000000002E-2</c:v>
                </c:pt>
              </c:numCache>
            </c:numRef>
          </c:yVal>
        </c:ser>
        <c:ser>
          <c:idx val="46"/>
          <c:order val="46"/>
          <c:tx>
            <c:v>Jan: 8-day med</c:v>
          </c:tx>
          <c:spPr>
            <a:ln w="28575">
              <a:noFill/>
            </a:ln>
          </c:spPr>
          <c:marker>
            <c:symbol val="diamond"/>
            <c:size val="9"/>
            <c:spPr>
              <a:solidFill>
                <a:srgbClr val="C0504D">
                  <a:lumMod val="75000"/>
                </a:srgbClr>
              </a:solidFill>
              <a:ln>
                <a:noFill/>
              </a:ln>
            </c:spPr>
          </c:marker>
          <c:xVal>
            <c:numRef>
              <c:f>Apr_Sept!$J$18</c:f>
              <c:numCache>
                <c:formatCode>0.00</c:formatCode>
                <c:ptCount val="1"/>
                <c:pt idx="0">
                  <c:v>11</c:v>
                </c:pt>
              </c:numCache>
            </c:numRef>
          </c:xVal>
          <c:yVal>
            <c:numRef>
              <c:f>Apr_Sept!$L$18</c:f>
              <c:numCache>
                <c:formatCode>0.00%</c:formatCode>
                <c:ptCount val="1"/>
                <c:pt idx="0">
                  <c:v>6.0000000000000114E-3</c:v>
                </c:pt>
              </c:numCache>
            </c:numRef>
          </c:yVal>
        </c:ser>
        <c:ser>
          <c:idx val="47"/>
          <c:order val="47"/>
          <c:tx>
            <c:v>Jan: 8-day high</c:v>
          </c:tx>
          <c:spPr>
            <a:ln w="28575">
              <a:noFill/>
            </a:ln>
          </c:spPr>
          <c:marker>
            <c:symbol val="diamond"/>
            <c:size val="12"/>
            <c:spPr>
              <a:solidFill>
                <a:srgbClr val="C0504D">
                  <a:lumMod val="75000"/>
                </a:srgbClr>
              </a:solidFill>
              <a:ln>
                <a:noFill/>
              </a:ln>
            </c:spPr>
          </c:marker>
          <c:xVal>
            <c:numRef>
              <c:f>Apr_Sept!$J$19</c:f>
              <c:numCache>
                <c:formatCode>0.00</c:formatCode>
                <c:ptCount val="1"/>
                <c:pt idx="0">
                  <c:v>11.100000000000001</c:v>
                </c:pt>
              </c:numCache>
            </c:numRef>
          </c:xVal>
          <c:yVal>
            <c:numRef>
              <c:f>Apr_Sept!$L$19</c:f>
              <c:numCache>
                <c:formatCode>0.00%</c:formatCode>
                <c:ptCount val="1"/>
                <c:pt idx="0">
                  <c:v>1.0000000000000041E-3</c:v>
                </c:pt>
              </c:numCache>
            </c:numRef>
          </c:yVal>
        </c:ser>
        <c:ser>
          <c:idx val="48"/>
          <c:order val="48"/>
          <c:tx>
            <c:v>Jan: 16-day low</c:v>
          </c:tx>
          <c:spPr>
            <a:ln w="28575">
              <a:noFill/>
            </a:ln>
          </c:spPr>
          <c:marker>
            <c:symbol val="diamond"/>
            <c:size val="6"/>
            <c:spPr>
              <a:solidFill>
                <a:srgbClr val="C0504D">
                  <a:lumMod val="75000"/>
                </a:srgbClr>
              </a:solidFill>
              <a:ln>
                <a:noFill/>
              </a:ln>
            </c:spPr>
          </c:marker>
          <c:xVal>
            <c:numRef>
              <c:f>Apr_Sept!$J$21</c:f>
              <c:numCache>
                <c:formatCode>0.00</c:formatCode>
                <c:ptCount val="1"/>
                <c:pt idx="0">
                  <c:v>14.7</c:v>
                </c:pt>
              </c:numCache>
            </c:numRef>
          </c:xVal>
          <c:yVal>
            <c:numRef>
              <c:f>Apr_Sept!$L$21</c:f>
              <c:numCache>
                <c:formatCode>0.00%</c:formatCode>
                <c:ptCount val="1"/>
                <c:pt idx="0">
                  <c:v>0.114</c:v>
                </c:pt>
              </c:numCache>
            </c:numRef>
          </c:yVal>
        </c:ser>
        <c:ser>
          <c:idx val="49"/>
          <c:order val="49"/>
          <c:tx>
            <c:v>Jan: 16-day med</c:v>
          </c:tx>
          <c:spPr>
            <a:ln w="28575">
              <a:noFill/>
            </a:ln>
          </c:spPr>
          <c:marker>
            <c:symbol val="diamond"/>
            <c:size val="9"/>
            <c:spPr>
              <a:solidFill>
                <a:srgbClr val="C0504D">
                  <a:lumMod val="75000"/>
                </a:srgbClr>
              </a:solidFill>
              <a:ln>
                <a:noFill/>
              </a:ln>
            </c:spPr>
          </c:marker>
          <c:xVal>
            <c:numRef>
              <c:f>Apr_Sept!$J$22</c:f>
              <c:numCache>
                <c:formatCode>0.00</c:formatCode>
                <c:ptCount val="1"/>
                <c:pt idx="0">
                  <c:v>14.8</c:v>
                </c:pt>
              </c:numCache>
            </c:numRef>
          </c:xVal>
          <c:yVal>
            <c:numRef>
              <c:f>Apr_Sept!$L$22</c:f>
              <c:numCache>
                <c:formatCode>0.00%</c:formatCode>
                <c:ptCount val="1"/>
                <c:pt idx="0">
                  <c:v>8.0000000000000227E-3</c:v>
                </c:pt>
              </c:numCache>
            </c:numRef>
          </c:yVal>
        </c:ser>
        <c:ser>
          <c:idx val="50"/>
          <c:order val="50"/>
          <c:tx>
            <c:v>Jan: 16-day high</c:v>
          </c:tx>
          <c:spPr>
            <a:ln w="28575">
              <a:noFill/>
            </a:ln>
          </c:spPr>
          <c:marker>
            <c:symbol val="diamond"/>
            <c:size val="12"/>
            <c:spPr>
              <a:solidFill>
                <a:srgbClr val="C0504D">
                  <a:lumMod val="75000"/>
                </a:srgbClr>
              </a:solidFill>
              <a:ln>
                <a:noFill/>
              </a:ln>
            </c:spPr>
          </c:marker>
          <c:xVal>
            <c:numRef>
              <c:f>Apr_Sept!$J$23</c:f>
              <c:numCache>
                <c:formatCode>0.00</c:formatCode>
                <c:ptCount val="1"/>
                <c:pt idx="0">
                  <c:v>14.900000000000002</c:v>
                </c:pt>
              </c:numCache>
            </c:numRef>
          </c:xVal>
          <c:yVal>
            <c:numRef>
              <c:f>Apr_Sept!$L$23</c:f>
              <c:numCache>
                <c:formatCode>0.00%</c:formatCode>
                <c:ptCount val="1"/>
                <c:pt idx="0">
                  <c:v>1.0000000000000041E-3</c:v>
                </c:pt>
              </c:numCache>
            </c:numRef>
          </c:yVal>
        </c:ser>
        <c:ser>
          <c:idx val="51"/>
          <c:order val="51"/>
          <c:tx>
            <c:v>Jan: s 1-day low</c:v>
          </c:tx>
          <c:spPr>
            <a:ln w="28575">
              <a:noFill/>
            </a:ln>
          </c:spPr>
          <c:marker>
            <c:symbol val="diamond"/>
            <c:size val="6"/>
            <c:spPr>
              <a:noFill/>
              <a:ln>
                <a:solidFill>
                  <a:schemeClr val="accent2">
                    <a:lumMod val="75000"/>
                  </a:schemeClr>
                </a:solidFill>
              </a:ln>
            </c:spPr>
          </c:marker>
          <c:xVal>
            <c:numRef>
              <c:f>Apr_Sept!$K$5</c:f>
              <c:numCache>
                <c:formatCode>0.00</c:formatCode>
                <c:ptCount val="1"/>
                <c:pt idx="0">
                  <c:v>0.5</c:v>
                </c:pt>
              </c:numCache>
            </c:numRef>
          </c:xVal>
          <c:yVal>
            <c:numRef>
              <c:f>Apr_Sept!$M$5</c:f>
              <c:numCache>
                <c:formatCode>0.00%</c:formatCode>
                <c:ptCount val="1"/>
                <c:pt idx="0">
                  <c:v>9.0000000000000028E-3</c:v>
                </c:pt>
              </c:numCache>
            </c:numRef>
          </c:yVal>
        </c:ser>
        <c:ser>
          <c:idx val="52"/>
          <c:order val="52"/>
          <c:tx>
            <c:v>Jan: s 1-day med</c:v>
          </c:tx>
          <c:spPr>
            <a:ln w="28575">
              <a:noFill/>
            </a:ln>
          </c:spPr>
          <c:marker>
            <c:symbol val="diamond"/>
            <c:size val="9"/>
            <c:spPr>
              <a:noFill/>
              <a:ln>
                <a:solidFill>
                  <a:srgbClr val="C0504D">
                    <a:lumMod val="75000"/>
                  </a:srgbClr>
                </a:solidFill>
              </a:ln>
            </c:spPr>
          </c:marker>
          <c:xVal>
            <c:numRef>
              <c:f>Apr_Sept!$K$6</c:f>
              <c:numCache>
                <c:formatCode>0.00</c:formatCode>
                <c:ptCount val="1"/>
                <c:pt idx="0">
                  <c:v>0.60000000000000064</c:v>
                </c:pt>
              </c:numCache>
            </c:numRef>
          </c:xVal>
          <c:yVal>
            <c:numRef>
              <c:f>Apr_Sept!$M$6</c:f>
              <c:numCache>
                <c:formatCode>0.00%</c:formatCode>
                <c:ptCount val="1"/>
                <c:pt idx="0">
                  <c:v>1.0999999999999998E-2</c:v>
                </c:pt>
              </c:numCache>
            </c:numRef>
          </c:yVal>
        </c:ser>
        <c:ser>
          <c:idx val="53"/>
          <c:order val="53"/>
          <c:tx>
            <c:v>Jan: s 1-day high</c:v>
          </c:tx>
          <c:spPr>
            <a:ln w="28575">
              <a:noFill/>
            </a:ln>
          </c:spPr>
          <c:marker>
            <c:symbol val="diamond"/>
            <c:size val="12"/>
            <c:spPr>
              <a:noFill/>
              <a:ln>
                <a:solidFill>
                  <a:srgbClr val="C0504D">
                    <a:lumMod val="75000"/>
                  </a:srgbClr>
                </a:solidFill>
              </a:ln>
            </c:spPr>
          </c:marker>
          <c:xVal>
            <c:numRef>
              <c:f>Apr_Sept!$K$7</c:f>
              <c:numCache>
                <c:formatCode>0.00</c:formatCode>
                <c:ptCount val="1"/>
                <c:pt idx="0">
                  <c:v>0.70000000000000062</c:v>
                </c:pt>
              </c:numCache>
            </c:numRef>
          </c:xVal>
          <c:yVal>
            <c:numRef>
              <c:f>Apr_Sept!$M$7</c:f>
              <c:numCache>
                <c:formatCode>0.00%</c:formatCode>
                <c:ptCount val="1"/>
                <c:pt idx="0">
                  <c:v>1.6000000000000021E-2</c:v>
                </c:pt>
              </c:numCache>
            </c:numRef>
          </c:yVal>
        </c:ser>
        <c:ser>
          <c:idx val="54"/>
          <c:order val="54"/>
          <c:tx>
            <c:v>Jan: s 2-day low</c:v>
          </c:tx>
          <c:spPr>
            <a:ln w="28575">
              <a:noFill/>
            </a:ln>
          </c:spPr>
          <c:marker>
            <c:symbol val="diamond"/>
            <c:size val="6"/>
            <c:spPr>
              <a:noFill/>
              <a:ln>
                <a:solidFill>
                  <a:srgbClr val="C0504D">
                    <a:lumMod val="75000"/>
                  </a:srgbClr>
                </a:solidFill>
              </a:ln>
            </c:spPr>
          </c:marker>
          <c:xVal>
            <c:numRef>
              <c:f>Apr_Sept!$K$9</c:f>
              <c:numCache>
                <c:formatCode>0.00</c:formatCode>
                <c:ptCount val="1"/>
                <c:pt idx="0">
                  <c:v>3.8999999999999977</c:v>
                </c:pt>
              </c:numCache>
            </c:numRef>
          </c:xVal>
          <c:yVal>
            <c:numRef>
              <c:f>Apr_Sept!$M$9</c:f>
              <c:numCache>
                <c:formatCode>0.00%</c:formatCode>
                <c:ptCount val="1"/>
                <c:pt idx="0">
                  <c:v>1.2999999999999998E-2</c:v>
                </c:pt>
              </c:numCache>
            </c:numRef>
          </c:yVal>
        </c:ser>
        <c:ser>
          <c:idx val="55"/>
          <c:order val="55"/>
          <c:tx>
            <c:v>Jan: s 2-day med</c:v>
          </c:tx>
          <c:spPr>
            <a:ln w="28575">
              <a:noFill/>
            </a:ln>
          </c:spPr>
          <c:marker>
            <c:symbol val="diamond"/>
            <c:size val="9"/>
            <c:spPr>
              <a:noFill/>
              <a:ln>
                <a:solidFill>
                  <a:srgbClr val="C0504D">
                    <a:lumMod val="75000"/>
                  </a:srgbClr>
                </a:solidFill>
              </a:ln>
            </c:spPr>
          </c:marker>
          <c:xVal>
            <c:numRef>
              <c:f>Apr_Sept!$K$10</c:f>
              <c:numCache>
                <c:formatCode>0.00</c:formatCode>
                <c:ptCount val="1"/>
                <c:pt idx="0">
                  <c:v>3.9999999999999987</c:v>
                </c:pt>
              </c:numCache>
            </c:numRef>
          </c:xVal>
          <c:yVal>
            <c:numRef>
              <c:f>Apr_Sept!$M$10</c:f>
              <c:numCache>
                <c:formatCode>0.00%</c:formatCode>
                <c:ptCount val="1"/>
                <c:pt idx="0">
                  <c:v>3.0000000000000087E-3</c:v>
                </c:pt>
              </c:numCache>
            </c:numRef>
          </c:yVal>
        </c:ser>
        <c:ser>
          <c:idx val="56"/>
          <c:order val="56"/>
          <c:tx>
            <c:v>Jan: s  2-day high</c:v>
          </c:tx>
          <c:spPr>
            <a:ln w="28575">
              <a:noFill/>
            </a:ln>
          </c:spPr>
          <c:marker>
            <c:symbol val="diamond"/>
            <c:size val="12"/>
            <c:spPr>
              <a:noFill/>
              <a:ln>
                <a:solidFill>
                  <a:srgbClr val="C0504D">
                    <a:lumMod val="75000"/>
                  </a:srgbClr>
                </a:solidFill>
              </a:ln>
            </c:spPr>
          </c:marker>
          <c:xVal>
            <c:numRef>
              <c:f>Apr_Sept!$K$11</c:f>
              <c:numCache>
                <c:formatCode>0.00</c:formatCode>
                <c:ptCount val="1"/>
                <c:pt idx="0">
                  <c:v>4.0999999999999996</c:v>
                </c:pt>
              </c:numCache>
            </c:numRef>
          </c:xVal>
          <c:yVal>
            <c:numRef>
              <c:f>Apr_Sept!$M$11</c:f>
              <c:numCache>
                <c:formatCode>0.00%</c:formatCode>
                <c:ptCount val="1"/>
                <c:pt idx="0">
                  <c:v>6.0000000000000114E-3</c:v>
                </c:pt>
              </c:numCache>
            </c:numRef>
          </c:yVal>
        </c:ser>
        <c:ser>
          <c:idx val="57"/>
          <c:order val="57"/>
          <c:tx>
            <c:v>Jan: s 4-day low</c:v>
          </c:tx>
          <c:spPr>
            <a:ln w="28575">
              <a:noFill/>
            </a:ln>
          </c:spPr>
          <c:marker>
            <c:symbol val="diamond"/>
            <c:size val="6"/>
            <c:spPr>
              <a:noFill/>
              <a:ln>
                <a:solidFill>
                  <a:srgbClr val="C0504D">
                    <a:lumMod val="75000"/>
                  </a:srgbClr>
                </a:solidFill>
              </a:ln>
            </c:spPr>
          </c:marker>
          <c:xVal>
            <c:numRef>
              <c:f>Apr_Sept!$K$13</c:f>
              <c:numCache>
                <c:formatCode>0.00</c:formatCode>
                <c:ptCount val="1"/>
                <c:pt idx="0">
                  <c:v>7.25</c:v>
                </c:pt>
              </c:numCache>
            </c:numRef>
          </c:xVal>
          <c:yVal>
            <c:numRef>
              <c:f>Apr_Sept!$M$13</c:f>
              <c:numCache>
                <c:formatCode>0.00%</c:formatCode>
                <c:ptCount val="1"/>
                <c:pt idx="0">
                  <c:v>3.0000000000000002E-2</c:v>
                </c:pt>
              </c:numCache>
            </c:numRef>
          </c:yVal>
        </c:ser>
        <c:ser>
          <c:idx val="58"/>
          <c:order val="58"/>
          <c:tx>
            <c:v>Jan: s 4-day med</c:v>
          </c:tx>
          <c:spPr>
            <a:ln w="28575">
              <a:noFill/>
            </a:ln>
          </c:spPr>
          <c:marker>
            <c:symbol val="diamond"/>
            <c:size val="9"/>
            <c:spPr>
              <a:noFill/>
              <a:ln>
                <a:solidFill>
                  <a:srgbClr val="C0504D">
                    <a:lumMod val="75000"/>
                  </a:srgbClr>
                </a:solidFill>
              </a:ln>
            </c:spPr>
          </c:marker>
          <c:xVal>
            <c:numRef>
              <c:f>Apr_Sept!$K$14</c:f>
              <c:numCache>
                <c:formatCode>0.00</c:formatCode>
                <c:ptCount val="1"/>
                <c:pt idx="0">
                  <c:v>7.3</c:v>
                </c:pt>
              </c:numCache>
            </c:numRef>
          </c:xVal>
          <c:yVal>
            <c:numRef>
              <c:f>Apr_Sept!$M$14</c:f>
              <c:numCache>
                <c:formatCode>0.00%</c:formatCode>
                <c:ptCount val="1"/>
                <c:pt idx="0">
                  <c:v>3.0000000000000087E-3</c:v>
                </c:pt>
              </c:numCache>
            </c:numRef>
          </c:yVal>
        </c:ser>
        <c:ser>
          <c:idx val="59"/>
          <c:order val="59"/>
          <c:tx>
            <c:v>Jan: s 4-day high</c:v>
          </c:tx>
          <c:spPr>
            <a:ln w="28575">
              <a:noFill/>
            </a:ln>
          </c:spPr>
          <c:marker>
            <c:symbol val="diamond"/>
            <c:size val="12"/>
            <c:spPr>
              <a:noFill/>
              <a:ln>
                <a:solidFill>
                  <a:srgbClr val="C0504D">
                    <a:lumMod val="75000"/>
                  </a:srgbClr>
                </a:solidFill>
              </a:ln>
            </c:spPr>
          </c:marker>
          <c:xVal>
            <c:numRef>
              <c:f>Apr_Sept!$K$15</c:f>
              <c:numCache>
                <c:formatCode>0.00</c:formatCode>
                <c:ptCount val="1"/>
                <c:pt idx="0">
                  <c:v>7.4</c:v>
                </c:pt>
              </c:numCache>
            </c:numRef>
          </c:xVal>
          <c:yVal>
            <c:numRef>
              <c:f>Apr_Sept!$M$15</c:f>
              <c:numCache>
                <c:formatCode>0.00%</c:formatCode>
                <c:ptCount val="1"/>
                <c:pt idx="0">
                  <c:v>1.0000000000000041E-3</c:v>
                </c:pt>
              </c:numCache>
            </c:numRef>
          </c:yVal>
        </c:ser>
        <c:ser>
          <c:idx val="60"/>
          <c:order val="60"/>
          <c:tx>
            <c:v>Jan: s 8-day low</c:v>
          </c:tx>
          <c:spPr>
            <a:ln w="28575">
              <a:noFill/>
            </a:ln>
          </c:spPr>
          <c:marker>
            <c:symbol val="diamond"/>
            <c:size val="6"/>
            <c:spPr>
              <a:noFill/>
              <a:ln>
                <a:solidFill>
                  <a:srgbClr val="C0504D">
                    <a:lumMod val="75000"/>
                  </a:srgbClr>
                </a:solidFill>
              </a:ln>
            </c:spPr>
          </c:marker>
          <c:xVal>
            <c:numRef>
              <c:f>Apr_Sept!$K$17</c:f>
              <c:numCache>
                <c:formatCode>0.00</c:formatCode>
                <c:ptCount val="1"/>
                <c:pt idx="0">
                  <c:v>11.3</c:v>
                </c:pt>
              </c:numCache>
            </c:numRef>
          </c:xVal>
          <c:yVal>
            <c:numRef>
              <c:f>Apr_Sept!$M$17</c:f>
              <c:numCache>
                <c:formatCode>0.00%</c:formatCode>
                <c:ptCount val="1"/>
                <c:pt idx="0">
                  <c:v>6.2000000000000034E-2</c:v>
                </c:pt>
              </c:numCache>
            </c:numRef>
          </c:yVal>
        </c:ser>
        <c:ser>
          <c:idx val="61"/>
          <c:order val="61"/>
          <c:tx>
            <c:v>Jan: s 8-day med</c:v>
          </c:tx>
          <c:spPr>
            <a:ln w="28575">
              <a:noFill/>
            </a:ln>
          </c:spPr>
          <c:marker>
            <c:symbol val="diamond"/>
            <c:size val="9"/>
            <c:spPr>
              <a:noFill/>
              <a:ln>
                <a:solidFill>
                  <a:srgbClr val="C0504D">
                    <a:lumMod val="75000"/>
                  </a:srgbClr>
                </a:solidFill>
              </a:ln>
            </c:spPr>
          </c:marker>
          <c:xVal>
            <c:numRef>
              <c:f>Apr_Sept!$K$18</c:f>
              <c:numCache>
                <c:formatCode>0.00</c:formatCode>
                <c:ptCount val="1"/>
                <c:pt idx="0">
                  <c:v>11.3</c:v>
                </c:pt>
              </c:numCache>
            </c:numRef>
          </c:xVal>
          <c:yVal>
            <c:numRef>
              <c:f>Apr_Sept!$M$18</c:f>
              <c:numCache>
                <c:formatCode>0.00%</c:formatCode>
                <c:ptCount val="1"/>
                <c:pt idx="0">
                  <c:v>6.0000000000000114E-3</c:v>
                </c:pt>
              </c:numCache>
            </c:numRef>
          </c:yVal>
        </c:ser>
        <c:ser>
          <c:idx val="62"/>
          <c:order val="62"/>
          <c:tx>
            <c:v>Jan: s 8-day high</c:v>
          </c:tx>
          <c:spPr>
            <a:ln w="28575">
              <a:noFill/>
            </a:ln>
          </c:spPr>
          <c:marker>
            <c:symbol val="diamond"/>
            <c:size val="12"/>
            <c:spPr>
              <a:noFill/>
              <a:ln>
                <a:solidFill>
                  <a:srgbClr val="C0504D">
                    <a:lumMod val="75000"/>
                  </a:srgbClr>
                </a:solidFill>
              </a:ln>
            </c:spPr>
          </c:marker>
          <c:xVal>
            <c:numRef>
              <c:f>Apr_Sept!$K$19</c:f>
              <c:numCache>
                <c:formatCode>0.00</c:formatCode>
                <c:ptCount val="1"/>
                <c:pt idx="0">
                  <c:v>11.400000000000002</c:v>
                </c:pt>
              </c:numCache>
            </c:numRef>
          </c:xVal>
          <c:yVal>
            <c:numRef>
              <c:f>Apr_Sept!$M$19</c:f>
              <c:numCache>
                <c:formatCode>0.00%</c:formatCode>
                <c:ptCount val="1"/>
                <c:pt idx="0">
                  <c:v>1.0000000000000041E-3</c:v>
                </c:pt>
              </c:numCache>
            </c:numRef>
          </c:yVal>
        </c:ser>
        <c:ser>
          <c:idx val="63"/>
          <c:order val="63"/>
          <c:tx>
            <c:v>Jan: s 16-day low</c:v>
          </c:tx>
          <c:spPr>
            <a:ln w="28575">
              <a:noFill/>
            </a:ln>
          </c:spPr>
          <c:marker>
            <c:symbol val="diamond"/>
            <c:size val="6"/>
            <c:spPr>
              <a:noFill/>
              <a:ln>
                <a:solidFill>
                  <a:srgbClr val="C0504D">
                    <a:lumMod val="75000"/>
                  </a:srgbClr>
                </a:solidFill>
              </a:ln>
            </c:spPr>
          </c:marker>
          <c:xVal>
            <c:numRef>
              <c:f>Apr_Sept!$K$21</c:f>
              <c:numCache>
                <c:formatCode>0.00</c:formatCode>
                <c:ptCount val="1"/>
                <c:pt idx="0">
                  <c:v>15</c:v>
                </c:pt>
              </c:numCache>
            </c:numRef>
          </c:xVal>
          <c:yVal>
            <c:numRef>
              <c:f>Apr_Sept!$M$21</c:f>
              <c:numCache>
                <c:formatCode>0.00%</c:formatCode>
                <c:ptCount val="1"/>
                <c:pt idx="0">
                  <c:v>0.111</c:v>
                </c:pt>
              </c:numCache>
            </c:numRef>
          </c:yVal>
        </c:ser>
        <c:ser>
          <c:idx val="64"/>
          <c:order val="64"/>
          <c:tx>
            <c:v>Jan: s 16-day med</c:v>
          </c:tx>
          <c:spPr>
            <a:ln w="28575">
              <a:noFill/>
            </a:ln>
          </c:spPr>
          <c:marker>
            <c:symbol val="diamond"/>
            <c:size val="9"/>
            <c:spPr>
              <a:noFill/>
              <a:ln>
                <a:solidFill>
                  <a:srgbClr val="C0504D">
                    <a:lumMod val="75000"/>
                  </a:srgbClr>
                </a:solidFill>
              </a:ln>
            </c:spPr>
          </c:marker>
          <c:xVal>
            <c:numRef>
              <c:f>Apr_Sept!$K$22</c:f>
              <c:numCache>
                <c:formatCode>0.00</c:formatCode>
                <c:ptCount val="1"/>
                <c:pt idx="0">
                  <c:v>15.100000000000001</c:v>
                </c:pt>
              </c:numCache>
            </c:numRef>
          </c:xVal>
          <c:yVal>
            <c:numRef>
              <c:f>Apr_Sept!$M$22</c:f>
              <c:numCache>
                <c:formatCode>0.00%</c:formatCode>
                <c:ptCount val="1"/>
                <c:pt idx="0">
                  <c:v>8.0000000000000227E-3</c:v>
                </c:pt>
              </c:numCache>
            </c:numRef>
          </c:yVal>
        </c:ser>
        <c:ser>
          <c:idx val="65"/>
          <c:order val="65"/>
          <c:tx>
            <c:v>Jan: s 16-day high</c:v>
          </c:tx>
          <c:spPr>
            <a:ln w="28575">
              <a:noFill/>
            </a:ln>
          </c:spPr>
          <c:marker>
            <c:symbol val="diamond"/>
            <c:size val="12"/>
            <c:spPr>
              <a:noFill/>
              <a:ln>
                <a:solidFill>
                  <a:srgbClr val="C0504D">
                    <a:lumMod val="75000"/>
                  </a:srgbClr>
                </a:solidFill>
              </a:ln>
            </c:spPr>
          </c:marker>
          <c:xVal>
            <c:numRef>
              <c:f>Apr_Sept!$K$23</c:f>
              <c:numCache>
                <c:formatCode>0.00</c:formatCode>
                <c:ptCount val="1"/>
                <c:pt idx="0">
                  <c:v>15.2</c:v>
                </c:pt>
              </c:numCache>
            </c:numRef>
          </c:xVal>
          <c:yVal>
            <c:numRef>
              <c:f>Apr_Sept!$M$23</c:f>
              <c:numCache>
                <c:formatCode>0.00%</c:formatCode>
                <c:ptCount val="1"/>
                <c:pt idx="0">
                  <c:v>1.0000000000000041E-3</c:v>
                </c:pt>
              </c:numCache>
            </c:numRef>
          </c:yVal>
        </c:ser>
        <c:ser>
          <c:idx val="66"/>
          <c:order val="66"/>
          <c:tx>
            <c:v>July: 1-day low</c:v>
          </c:tx>
          <c:spPr>
            <a:ln w="28575">
              <a:noFill/>
            </a:ln>
          </c:spPr>
          <c:marker>
            <c:symbol val="circle"/>
            <c:size val="6"/>
            <c:spPr>
              <a:solidFill>
                <a:schemeClr val="accent4">
                  <a:lumMod val="75000"/>
                </a:schemeClr>
              </a:solidFill>
              <a:ln>
                <a:noFill/>
              </a:ln>
            </c:spPr>
          </c:marker>
          <c:xVal>
            <c:numRef>
              <c:f>Apr_Sept!$R$5</c:f>
              <c:numCache>
                <c:formatCode>0.00</c:formatCode>
                <c:ptCount val="1"/>
                <c:pt idx="0">
                  <c:v>1.7</c:v>
                </c:pt>
              </c:numCache>
            </c:numRef>
          </c:xVal>
          <c:yVal>
            <c:numRef>
              <c:f>Apr_Sept!$T$5</c:f>
              <c:numCache>
                <c:formatCode>0.00%</c:formatCode>
                <c:ptCount val="1"/>
                <c:pt idx="0">
                  <c:v>4.0000000000000114E-3</c:v>
                </c:pt>
              </c:numCache>
            </c:numRef>
          </c:yVal>
        </c:ser>
        <c:ser>
          <c:idx val="67"/>
          <c:order val="67"/>
          <c:tx>
            <c:v>July: 1-day med</c:v>
          </c:tx>
          <c:spPr>
            <a:ln w="28575">
              <a:noFill/>
            </a:ln>
          </c:spPr>
          <c:marker>
            <c:symbol val="circle"/>
            <c:size val="9"/>
            <c:spPr>
              <a:solidFill>
                <a:srgbClr val="8064A2">
                  <a:lumMod val="75000"/>
                </a:srgbClr>
              </a:solidFill>
              <a:ln>
                <a:noFill/>
              </a:ln>
            </c:spPr>
          </c:marker>
          <c:xVal>
            <c:numRef>
              <c:f>Apr_Sept!$R$6</c:f>
              <c:numCache>
                <c:formatCode>0.00</c:formatCode>
                <c:ptCount val="1"/>
                <c:pt idx="0">
                  <c:v>1.8</c:v>
                </c:pt>
              </c:numCache>
            </c:numRef>
          </c:xVal>
          <c:yVal>
            <c:numRef>
              <c:f>Apr_Sept!$T$6</c:f>
              <c:numCache>
                <c:formatCode>0.00%</c:formatCode>
                <c:ptCount val="1"/>
                <c:pt idx="0">
                  <c:v>4.0000000000000114E-3</c:v>
                </c:pt>
              </c:numCache>
            </c:numRef>
          </c:yVal>
        </c:ser>
        <c:ser>
          <c:idx val="68"/>
          <c:order val="68"/>
          <c:tx>
            <c:v>July: 1-day high</c:v>
          </c:tx>
          <c:spPr>
            <a:ln w="28575">
              <a:noFill/>
            </a:ln>
          </c:spPr>
          <c:marker>
            <c:symbol val="circle"/>
            <c:size val="11"/>
            <c:spPr>
              <a:solidFill>
                <a:srgbClr val="8064A2">
                  <a:lumMod val="75000"/>
                </a:srgbClr>
              </a:solidFill>
              <a:ln>
                <a:noFill/>
              </a:ln>
            </c:spPr>
          </c:marker>
          <c:xVal>
            <c:numRef>
              <c:f>Apr_Sept!$R$7</c:f>
              <c:numCache>
                <c:formatCode>0.00</c:formatCode>
                <c:ptCount val="1"/>
                <c:pt idx="0">
                  <c:v>1.899999999999995</c:v>
                </c:pt>
              </c:numCache>
            </c:numRef>
          </c:xVal>
          <c:yVal>
            <c:numRef>
              <c:f>Apr_Sept!$T$7</c:f>
              <c:numCache>
                <c:formatCode>0.00%</c:formatCode>
                <c:ptCount val="1"/>
                <c:pt idx="0">
                  <c:v>3.0000000000000087E-3</c:v>
                </c:pt>
              </c:numCache>
            </c:numRef>
          </c:yVal>
        </c:ser>
        <c:ser>
          <c:idx val="69"/>
          <c:order val="69"/>
          <c:tx>
            <c:v>July: 2-day low</c:v>
          </c:tx>
          <c:spPr>
            <a:ln w="28575">
              <a:noFill/>
            </a:ln>
          </c:spPr>
          <c:marker>
            <c:symbol val="circle"/>
            <c:size val="6"/>
            <c:spPr>
              <a:solidFill>
                <a:srgbClr val="8064A2">
                  <a:lumMod val="75000"/>
                </a:srgbClr>
              </a:solidFill>
              <a:ln>
                <a:noFill/>
              </a:ln>
            </c:spPr>
          </c:marker>
          <c:xVal>
            <c:numRef>
              <c:f>Apr_Sept!$R$9</c:f>
              <c:numCache>
                <c:formatCode>0.00</c:formatCode>
                <c:ptCount val="1"/>
                <c:pt idx="0">
                  <c:v>5</c:v>
                </c:pt>
              </c:numCache>
            </c:numRef>
          </c:xVal>
          <c:yVal>
            <c:numRef>
              <c:f>Apr_Sept!$T$9</c:f>
              <c:numCache>
                <c:formatCode>0.00%</c:formatCode>
                <c:ptCount val="1"/>
                <c:pt idx="0">
                  <c:v>1.9000000000000069E-2</c:v>
                </c:pt>
              </c:numCache>
            </c:numRef>
          </c:yVal>
        </c:ser>
        <c:ser>
          <c:idx val="70"/>
          <c:order val="70"/>
          <c:tx>
            <c:v>July: 2-day med</c:v>
          </c:tx>
          <c:spPr>
            <a:ln w="28575">
              <a:noFill/>
            </a:ln>
          </c:spPr>
          <c:marker>
            <c:symbol val="circle"/>
            <c:size val="9"/>
            <c:spPr>
              <a:solidFill>
                <a:srgbClr val="8064A2">
                  <a:lumMod val="75000"/>
                </a:srgbClr>
              </a:solidFill>
              <a:ln>
                <a:noFill/>
              </a:ln>
            </c:spPr>
          </c:marker>
          <c:xVal>
            <c:numRef>
              <c:f>Apr_Sept!$R$10</c:f>
              <c:numCache>
                <c:formatCode>0.00</c:formatCode>
                <c:ptCount val="1"/>
                <c:pt idx="0">
                  <c:v>5.0999999999999996</c:v>
                </c:pt>
              </c:numCache>
            </c:numRef>
          </c:xVal>
          <c:yVal>
            <c:numRef>
              <c:f>Apr_Sept!$T$10</c:f>
              <c:numCache>
                <c:formatCode>0.00%</c:formatCode>
                <c:ptCount val="1"/>
                <c:pt idx="0">
                  <c:v>7.0000000000000114E-3</c:v>
                </c:pt>
              </c:numCache>
            </c:numRef>
          </c:yVal>
        </c:ser>
        <c:ser>
          <c:idx val="71"/>
          <c:order val="71"/>
          <c:tx>
            <c:v>July: 2-day high</c:v>
          </c:tx>
          <c:spPr>
            <a:ln w="28575">
              <a:noFill/>
            </a:ln>
          </c:spPr>
          <c:marker>
            <c:symbol val="circle"/>
            <c:size val="11"/>
            <c:spPr>
              <a:solidFill>
                <a:srgbClr val="8064A2">
                  <a:lumMod val="75000"/>
                </a:srgbClr>
              </a:solidFill>
              <a:ln>
                <a:noFill/>
              </a:ln>
            </c:spPr>
          </c:marker>
          <c:xVal>
            <c:numRef>
              <c:f>Apr_Sept!$R$11</c:f>
              <c:numCache>
                <c:formatCode>0.00</c:formatCode>
                <c:ptCount val="1"/>
                <c:pt idx="0">
                  <c:v>5.1999999999999975</c:v>
                </c:pt>
              </c:numCache>
            </c:numRef>
          </c:xVal>
          <c:yVal>
            <c:numRef>
              <c:f>Apr_Sept!$T$11</c:f>
              <c:numCache>
                <c:formatCode>0.00%</c:formatCode>
                <c:ptCount val="1"/>
                <c:pt idx="0">
                  <c:v>4.0000000000000114E-3</c:v>
                </c:pt>
              </c:numCache>
            </c:numRef>
          </c:yVal>
        </c:ser>
        <c:ser>
          <c:idx val="72"/>
          <c:order val="72"/>
          <c:tx>
            <c:v>July: 4-day low</c:v>
          </c:tx>
          <c:spPr>
            <a:ln w="28575">
              <a:noFill/>
            </a:ln>
          </c:spPr>
          <c:marker>
            <c:symbol val="circle"/>
            <c:size val="6"/>
            <c:spPr>
              <a:solidFill>
                <a:srgbClr val="8064A2">
                  <a:lumMod val="75000"/>
                </a:srgbClr>
              </a:solidFill>
              <a:ln>
                <a:noFill/>
              </a:ln>
            </c:spPr>
          </c:marker>
          <c:xVal>
            <c:numRef>
              <c:f>Apr_Sept!$R$13</c:f>
              <c:numCache>
                <c:formatCode>0.00</c:formatCode>
                <c:ptCount val="1"/>
                <c:pt idx="0">
                  <c:v>8.7000000000000011</c:v>
                </c:pt>
              </c:numCache>
            </c:numRef>
          </c:xVal>
          <c:yVal>
            <c:numRef>
              <c:f>Apr_Sept!$T$13</c:f>
              <c:numCache>
                <c:formatCode>0.00%</c:formatCode>
                <c:ptCount val="1"/>
                <c:pt idx="0">
                  <c:v>4.3000000000000003E-2</c:v>
                </c:pt>
              </c:numCache>
            </c:numRef>
          </c:yVal>
        </c:ser>
        <c:ser>
          <c:idx val="73"/>
          <c:order val="73"/>
          <c:tx>
            <c:v>July: 4-day med</c:v>
          </c:tx>
          <c:spPr>
            <a:ln w="28575">
              <a:noFill/>
            </a:ln>
          </c:spPr>
          <c:marker>
            <c:symbol val="circle"/>
            <c:size val="9"/>
            <c:spPr>
              <a:solidFill>
                <a:srgbClr val="8064A2">
                  <a:lumMod val="75000"/>
                </a:srgbClr>
              </a:solidFill>
              <a:ln>
                <a:noFill/>
              </a:ln>
            </c:spPr>
          </c:marker>
          <c:xVal>
            <c:numRef>
              <c:f>Apr_Sept!$R$14</c:f>
              <c:numCache>
                <c:formatCode>0.00</c:formatCode>
                <c:ptCount val="1"/>
                <c:pt idx="0">
                  <c:v>8.8000000000000025</c:v>
                </c:pt>
              </c:numCache>
            </c:numRef>
          </c:xVal>
          <c:yVal>
            <c:numRef>
              <c:f>Apr_Sept!$T$14</c:f>
              <c:numCache>
                <c:formatCode>0.00%</c:formatCode>
                <c:ptCount val="1"/>
                <c:pt idx="0">
                  <c:v>1.4E-2</c:v>
                </c:pt>
              </c:numCache>
            </c:numRef>
          </c:yVal>
        </c:ser>
        <c:ser>
          <c:idx val="74"/>
          <c:order val="74"/>
          <c:tx>
            <c:v>July: 4-day high</c:v>
          </c:tx>
          <c:spPr>
            <a:ln w="28575">
              <a:noFill/>
            </a:ln>
          </c:spPr>
          <c:marker>
            <c:symbol val="circle"/>
            <c:size val="11"/>
            <c:spPr>
              <a:solidFill>
                <a:srgbClr val="8064A2">
                  <a:lumMod val="75000"/>
                </a:srgbClr>
              </a:solidFill>
              <a:ln>
                <a:noFill/>
              </a:ln>
            </c:spPr>
          </c:marker>
          <c:xVal>
            <c:numRef>
              <c:f>Apr_Sept!$R$15</c:f>
              <c:numCache>
                <c:formatCode>0.00</c:formatCode>
                <c:ptCount val="1"/>
                <c:pt idx="0">
                  <c:v>8.9</c:v>
                </c:pt>
              </c:numCache>
            </c:numRef>
          </c:xVal>
          <c:yVal>
            <c:numRef>
              <c:f>Apr_Sept!$T$15</c:f>
              <c:numCache>
                <c:formatCode>0.00%</c:formatCode>
                <c:ptCount val="1"/>
                <c:pt idx="0">
                  <c:v>4.0000000000000114E-3</c:v>
                </c:pt>
              </c:numCache>
            </c:numRef>
          </c:yVal>
        </c:ser>
        <c:ser>
          <c:idx val="75"/>
          <c:order val="75"/>
          <c:tx>
            <c:v>July: 8-day low</c:v>
          </c:tx>
          <c:spPr>
            <a:ln w="28575">
              <a:noFill/>
            </a:ln>
          </c:spPr>
          <c:marker>
            <c:symbol val="circle"/>
            <c:size val="6"/>
            <c:spPr>
              <a:solidFill>
                <a:srgbClr val="8064A2">
                  <a:lumMod val="75000"/>
                </a:srgbClr>
              </a:solidFill>
              <a:ln>
                <a:noFill/>
              </a:ln>
            </c:spPr>
          </c:marker>
          <c:xVal>
            <c:numRef>
              <c:f>Apr_Sept!$R$17</c:f>
              <c:numCache>
                <c:formatCode>0.00</c:formatCode>
                <c:ptCount val="1"/>
                <c:pt idx="0">
                  <c:v>12.600000000000003</c:v>
                </c:pt>
              </c:numCache>
            </c:numRef>
          </c:xVal>
          <c:yVal>
            <c:numRef>
              <c:f>Apr_Sept!$T$17</c:f>
              <c:numCache>
                <c:formatCode>0.00%</c:formatCode>
                <c:ptCount val="1"/>
                <c:pt idx="0">
                  <c:v>9.3000000000000208E-2</c:v>
                </c:pt>
              </c:numCache>
            </c:numRef>
          </c:yVal>
        </c:ser>
        <c:ser>
          <c:idx val="76"/>
          <c:order val="76"/>
          <c:tx>
            <c:v>July: 8-day med</c:v>
          </c:tx>
          <c:spPr>
            <a:ln w="28575">
              <a:noFill/>
            </a:ln>
          </c:spPr>
          <c:marker>
            <c:symbol val="circle"/>
            <c:size val="9"/>
            <c:spPr>
              <a:solidFill>
                <a:srgbClr val="8064A2">
                  <a:lumMod val="75000"/>
                </a:srgbClr>
              </a:solidFill>
              <a:ln>
                <a:noFill/>
              </a:ln>
            </c:spPr>
          </c:marker>
          <c:xVal>
            <c:numRef>
              <c:f>Apr_Sept!$R$18</c:f>
              <c:numCache>
                <c:formatCode>0.00</c:formatCode>
                <c:ptCount val="1"/>
                <c:pt idx="0">
                  <c:v>12.700000000000001</c:v>
                </c:pt>
              </c:numCache>
            </c:numRef>
          </c:xVal>
          <c:yVal>
            <c:numRef>
              <c:f>Apr_Sept!$T$18</c:f>
              <c:numCache>
                <c:formatCode>0.00%</c:formatCode>
                <c:ptCount val="1"/>
                <c:pt idx="0">
                  <c:v>3.3000000000000002E-2</c:v>
                </c:pt>
              </c:numCache>
            </c:numRef>
          </c:yVal>
        </c:ser>
        <c:ser>
          <c:idx val="77"/>
          <c:order val="77"/>
          <c:tx>
            <c:v>July: 8-day high</c:v>
          </c:tx>
          <c:spPr>
            <a:ln w="28575">
              <a:noFill/>
            </a:ln>
          </c:spPr>
          <c:marker>
            <c:symbol val="circle"/>
            <c:size val="11"/>
            <c:spPr>
              <a:solidFill>
                <a:srgbClr val="8064A2">
                  <a:lumMod val="75000"/>
                </a:srgbClr>
              </a:solidFill>
              <a:ln>
                <a:noFill/>
              </a:ln>
            </c:spPr>
          </c:marker>
          <c:xVal>
            <c:numRef>
              <c:f>Apr_Sept!$R$19</c:f>
              <c:numCache>
                <c:formatCode>0.00</c:formatCode>
                <c:ptCount val="1"/>
                <c:pt idx="0">
                  <c:v>12.800000000000002</c:v>
                </c:pt>
              </c:numCache>
            </c:numRef>
          </c:xVal>
          <c:yVal>
            <c:numRef>
              <c:f>Apr_Sept!$T$19</c:f>
              <c:numCache>
                <c:formatCode>0.00%</c:formatCode>
                <c:ptCount val="1"/>
                <c:pt idx="0">
                  <c:v>1.0999999999999998E-2</c:v>
                </c:pt>
              </c:numCache>
            </c:numRef>
          </c:yVal>
        </c:ser>
        <c:ser>
          <c:idx val="78"/>
          <c:order val="78"/>
          <c:tx>
            <c:v>July: 16-day low</c:v>
          </c:tx>
          <c:spPr>
            <a:ln w="28575">
              <a:noFill/>
            </a:ln>
          </c:spPr>
          <c:marker>
            <c:symbol val="circle"/>
            <c:size val="6"/>
            <c:spPr>
              <a:solidFill>
                <a:srgbClr val="8064A2">
                  <a:lumMod val="75000"/>
                </a:srgbClr>
              </a:solidFill>
              <a:ln>
                <a:noFill/>
              </a:ln>
            </c:spPr>
          </c:marker>
          <c:xVal>
            <c:numRef>
              <c:f>Apr_Sept!$R$21</c:f>
              <c:numCache>
                <c:formatCode>0.00</c:formatCode>
                <c:ptCount val="1"/>
                <c:pt idx="0">
                  <c:v>16.200000000000003</c:v>
                </c:pt>
              </c:numCache>
            </c:numRef>
          </c:xVal>
          <c:yVal>
            <c:numRef>
              <c:f>Apr_Sept!$T$21</c:f>
              <c:numCache>
                <c:formatCode>0.00%</c:formatCode>
                <c:ptCount val="1"/>
                <c:pt idx="0">
                  <c:v>0.15700000000000044</c:v>
                </c:pt>
              </c:numCache>
            </c:numRef>
          </c:yVal>
        </c:ser>
        <c:ser>
          <c:idx val="79"/>
          <c:order val="79"/>
          <c:tx>
            <c:v>July: 16-day med</c:v>
          </c:tx>
          <c:spPr>
            <a:ln w="28575">
              <a:noFill/>
            </a:ln>
          </c:spPr>
          <c:marker>
            <c:symbol val="circle"/>
            <c:size val="9"/>
            <c:spPr>
              <a:solidFill>
                <a:srgbClr val="8064A2">
                  <a:lumMod val="75000"/>
                </a:srgbClr>
              </a:solidFill>
              <a:ln>
                <a:noFill/>
              </a:ln>
            </c:spPr>
          </c:marker>
          <c:xVal>
            <c:numRef>
              <c:f>Apr_Sept!$R$22</c:f>
              <c:numCache>
                <c:formatCode>0.00</c:formatCode>
                <c:ptCount val="1"/>
                <c:pt idx="0">
                  <c:v>16.3</c:v>
                </c:pt>
              </c:numCache>
            </c:numRef>
          </c:xVal>
          <c:yVal>
            <c:numRef>
              <c:f>Apr_Sept!$T$22</c:f>
              <c:numCache>
                <c:formatCode>0.00%</c:formatCode>
                <c:ptCount val="1"/>
                <c:pt idx="0">
                  <c:v>6.4000000000000112E-2</c:v>
                </c:pt>
              </c:numCache>
            </c:numRef>
          </c:yVal>
        </c:ser>
        <c:ser>
          <c:idx val="80"/>
          <c:order val="80"/>
          <c:tx>
            <c:v>July: 16-day high</c:v>
          </c:tx>
          <c:spPr>
            <a:ln w="28575">
              <a:noFill/>
            </a:ln>
          </c:spPr>
          <c:marker>
            <c:symbol val="circle"/>
            <c:size val="11"/>
            <c:spPr>
              <a:solidFill>
                <a:srgbClr val="8064A2">
                  <a:lumMod val="75000"/>
                </a:srgbClr>
              </a:solidFill>
              <a:ln>
                <a:noFill/>
              </a:ln>
            </c:spPr>
          </c:marker>
          <c:xVal>
            <c:numRef>
              <c:f>Apr_Sept!$R$23</c:f>
              <c:numCache>
                <c:formatCode>0.00</c:formatCode>
                <c:ptCount val="1"/>
                <c:pt idx="0">
                  <c:v>16.400000000000002</c:v>
                </c:pt>
              </c:numCache>
            </c:numRef>
          </c:xVal>
          <c:yVal>
            <c:numRef>
              <c:f>Apr_Sept!$T$23</c:f>
              <c:numCache>
                <c:formatCode>0.00%</c:formatCode>
                <c:ptCount val="1"/>
                <c:pt idx="0">
                  <c:v>2.8000000000000001E-2</c:v>
                </c:pt>
              </c:numCache>
            </c:numRef>
          </c:yVal>
        </c:ser>
        <c:ser>
          <c:idx val="81"/>
          <c:order val="81"/>
          <c:tx>
            <c:v>July: s 1-day low</c:v>
          </c:tx>
          <c:spPr>
            <a:ln w="28575">
              <a:noFill/>
            </a:ln>
          </c:spPr>
          <c:marker>
            <c:symbol val="circle"/>
            <c:size val="6"/>
            <c:spPr>
              <a:noFill/>
              <a:ln>
                <a:solidFill>
                  <a:schemeClr val="accent4">
                    <a:lumMod val="75000"/>
                  </a:schemeClr>
                </a:solidFill>
              </a:ln>
            </c:spPr>
          </c:marker>
          <c:xVal>
            <c:numRef>
              <c:f>Apr_Sept!$S$5</c:f>
              <c:numCache>
                <c:formatCode>0.00</c:formatCode>
                <c:ptCount val="1"/>
                <c:pt idx="0">
                  <c:v>1.9000000000000001</c:v>
                </c:pt>
              </c:numCache>
            </c:numRef>
          </c:xVal>
          <c:yVal>
            <c:numRef>
              <c:f>Apr_Sept!$U$5</c:f>
              <c:numCache>
                <c:formatCode>0.00%</c:formatCode>
                <c:ptCount val="1"/>
                <c:pt idx="0">
                  <c:v>9.0000000000000028E-3</c:v>
                </c:pt>
              </c:numCache>
            </c:numRef>
          </c:yVal>
        </c:ser>
        <c:ser>
          <c:idx val="82"/>
          <c:order val="82"/>
          <c:tx>
            <c:v>July: s 1-day med</c:v>
          </c:tx>
          <c:spPr>
            <a:ln w="28575">
              <a:noFill/>
            </a:ln>
          </c:spPr>
          <c:marker>
            <c:symbol val="circle"/>
            <c:size val="9"/>
            <c:spPr>
              <a:noFill/>
              <a:ln>
                <a:solidFill>
                  <a:srgbClr val="8064A2">
                    <a:lumMod val="75000"/>
                  </a:srgbClr>
                </a:solidFill>
              </a:ln>
            </c:spPr>
          </c:marker>
          <c:xVal>
            <c:numRef>
              <c:f>Apr_Sept!$S$6</c:f>
              <c:numCache>
                <c:formatCode>0.00</c:formatCode>
                <c:ptCount val="1"/>
                <c:pt idx="0">
                  <c:v>2</c:v>
                </c:pt>
              </c:numCache>
            </c:numRef>
          </c:xVal>
          <c:yVal>
            <c:numRef>
              <c:f>Apr_Sept!$U$6</c:f>
              <c:numCache>
                <c:formatCode>0.00%</c:formatCode>
                <c:ptCount val="1"/>
                <c:pt idx="0">
                  <c:v>1.0000000000000005E-2</c:v>
                </c:pt>
              </c:numCache>
            </c:numRef>
          </c:yVal>
        </c:ser>
        <c:ser>
          <c:idx val="83"/>
          <c:order val="83"/>
          <c:tx>
            <c:v>July: s 1-day high</c:v>
          </c:tx>
          <c:spPr>
            <a:ln w="28575">
              <a:noFill/>
            </a:ln>
          </c:spPr>
          <c:marker>
            <c:symbol val="circle"/>
            <c:size val="11"/>
            <c:spPr>
              <a:noFill/>
              <a:ln>
                <a:solidFill>
                  <a:srgbClr val="8064A2">
                    <a:lumMod val="75000"/>
                  </a:srgbClr>
                </a:solidFill>
              </a:ln>
            </c:spPr>
          </c:marker>
          <c:xVal>
            <c:numRef>
              <c:f>Apr_Sept!$S$7</c:f>
              <c:numCache>
                <c:formatCode>0.00</c:formatCode>
                <c:ptCount val="1"/>
                <c:pt idx="0">
                  <c:v>2.0999999999999988</c:v>
                </c:pt>
              </c:numCache>
            </c:numRef>
          </c:xVal>
          <c:yVal>
            <c:numRef>
              <c:f>Apr_Sept!$U$7</c:f>
              <c:numCache>
                <c:formatCode>0.00%</c:formatCode>
                <c:ptCount val="1"/>
                <c:pt idx="0">
                  <c:v>1.9000000000000069E-2</c:v>
                </c:pt>
              </c:numCache>
            </c:numRef>
          </c:yVal>
        </c:ser>
        <c:ser>
          <c:idx val="84"/>
          <c:order val="84"/>
          <c:tx>
            <c:v>July: s 2-day low</c:v>
          </c:tx>
          <c:spPr>
            <a:ln w="28575">
              <a:noFill/>
            </a:ln>
          </c:spPr>
          <c:marker>
            <c:symbol val="circle"/>
            <c:size val="6"/>
            <c:spPr>
              <a:noFill/>
              <a:ln>
                <a:solidFill>
                  <a:srgbClr val="8064A2">
                    <a:lumMod val="75000"/>
                  </a:srgbClr>
                </a:solidFill>
              </a:ln>
            </c:spPr>
          </c:marker>
          <c:xVal>
            <c:numRef>
              <c:f>Apr_Sept!$S$9</c:f>
              <c:numCache>
                <c:formatCode>0.00</c:formatCode>
                <c:ptCount val="1"/>
                <c:pt idx="0">
                  <c:v>5.2</c:v>
                </c:pt>
              </c:numCache>
            </c:numRef>
          </c:xVal>
          <c:yVal>
            <c:numRef>
              <c:f>Apr_Sept!$U$9</c:f>
              <c:numCache>
                <c:formatCode>0.00%</c:formatCode>
                <c:ptCount val="1"/>
                <c:pt idx="0">
                  <c:v>1.7999999999999999E-2</c:v>
                </c:pt>
              </c:numCache>
            </c:numRef>
          </c:yVal>
        </c:ser>
        <c:ser>
          <c:idx val="85"/>
          <c:order val="85"/>
          <c:tx>
            <c:v>July: s 2-day med</c:v>
          </c:tx>
          <c:spPr>
            <a:ln w="28575">
              <a:noFill/>
            </a:ln>
          </c:spPr>
          <c:marker>
            <c:symbol val="circle"/>
            <c:size val="9"/>
            <c:spPr>
              <a:noFill/>
              <a:ln>
                <a:solidFill>
                  <a:srgbClr val="8064A2">
                    <a:lumMod val="75000"/>
                  </a:srgbClr>
                </a:solidFill>
              </a:ln>
            </c:spPr>
          </c:marker>
          <c:xVal>
            <c:numRef>
              <c:f>Apr_Sept!$S$10</c:f>
              <c:numCache>
                <c:formatCode>0.00</c:formatCode>
                <c:ptCount val="1"/>
                <c:pt idx="0">
                  <c:v>5.3</c:v>
                </c:pt>
              </c:numCache>
            </c:numRef>
          </c:xVal>
          <c:yVal>
            <c:numRef>
              <c:f>Apr_Sept!$U$10</c:f>
              <c:numCache>
                <c:formatCode>0.00%</c:formatCode>
                <c:ptCount val="1"/>
                <c:pt idx="0">
                  <c:v>1.0999999999999998E-2</c:v>
                </c:pt>
              </c:numCache>
            </c:numRef>
          </c:yVal>
        </c:ser>
        <c:ser>
          <c:idx val="86"/>
          <c:order val="86"/>
          <c:tx>
            <c:v>July: s 2-day high</c:v>
          </c:tx>
          <c:spPr>
            <a:ln w="28575">
              <a:noFill/>
            </a:ln>
          </c:spPr>
          <c:marker>
            <c:symbol val="circle"/>
            <c:size val="10"/>
            <c:spPr>
              <a:noFill/>
              <a:ln>
                <a:solidFill>
                  <a:srgbClr val="8064A2">
                    <a:lumMod val="75000"/>
                  </a:srgbClr>
                </a:solidFill>
              </a:ln>
            </c:spPr>
          </c:marker>
          <c:xVal>
            <c:numRef>
              <c:f>Apr_Sept!$S$11</c:f>
              <c:numCache>
                <c:formatCode>0.00</c:formatCode>
                <c:ptCount val="1"/>
                <c:pt idx="0">
                  <c:v>5.3999999999999995</c:v>
                </c:pt>
              </c:numCache>
            </c:numRef>
          </c:xVal>
          <c:yVal>
            <c:numRef>
              <c:f>Apr_Sept!$U$11</c:f>
              <c:numCache>
                <c:formatCode>0.00%</c:formatCode>
                <c:ptCount val="1"/>
                <c:pt idx="0">
                  <c:v>1.2E-2</c:v>
                </c:pt>
              </c:numCache>
            </c:numRef>
          </c:yVal>
        </c:ser>
        <c:ser>
          <c:idx val="87"/>
          <c:order val="87"/>
          <c:tx>
            <c:v>July: s 4-day low</c:v>
          </c:tx>
          <c:spPr>
            <a:ln w="28575">
              <a:noFill/>
            </a:ln>
          </c:spPr>
          <c:marker>
            <c:symbol val="circle"/>
            <c:size val="6"/>
            <c:spPr>
              <a:noFill/>
              <a:ln>
                <a:solidFill>
                  <a:srgbClr val="8064A2">
                    <a:lumMod val="75000"/>
                  </a:srgbClr>
                </a:solidFill>
              </a:ln>
            </c:spPr>
          </c:marker>
          <c:xVal>
            <c:numRef>
              <c:f>Apr_Sept!$S$13</c:f>
              <c:numCache>
                <c:formatCode>0.00</c:formatCode>
                <c:ptCount val="1"/>
                <c:pt idx="0">
                  <c:v>9.1000000000000014</c:v>
                </c:pt>
              </c:numCache>
            </c:numRef>
          </c:xVal>
          <c:yVal>
            <c:numRef>
              <c:f>Apr_Sept!$U$13</c:f>
              <c:numCache>
                <c:formatCode>0.00%</c:formatCode>
                <c:ptCount val="1"/>
                <c:pt idx="0">
                  <c:v>3.6999999999999998E-2</c:v>
                </c:pt>
              </c:numCache>
            </c:numRef>
          </c:yVal>
        </c:ser>
        <c:ser>
          <c:idx val="88"/>
          <c:order val="88"/>
          <c:tx>
            <c:v>July: s 4-day med</c:v>
          </c:tx>
          <c:spPr>
            <a:ln w="28575">
              <a:noFill/>
            </a:ln>
          </c:spPr>
          <c:marker>
            <c:symbol val="circle"/>
            <c:size val="9"/>
            <c:spPr>
              <a:noFill/>
              <a:ln>
                <a:solidFill>
                  <a:srgbClr val="8064A2">
                    <a:lumMod val="75000"/>
                  </a:srgbClr>
                </a:solidFill>
              </a:ln>
            </c:spPr>
          </c:marker>
          <c:xVal>
            <c:numRef>
              <c:f>Apr_Sept!$S$14</c:f>
              <c:numCache>
                <c:formatCode>0.00</c:formatCode>
                <c:ptCount val="1"/>
                <c:pt idx="0">
                  <c:v>9.2000000000000011</c:v>
                </c:pt>
              </c:numCache>
            </c:numRef>
          </c:xVal>
          <c:yVal>
            <c:numRef>
              <c:f>Apr_Sept!$U$14</c:f>
              <c:numCache>
                <c:formatCode>0.00%</c:formatCode>
                <c:ptCount val="1"/>
                <c:pt idx="0">
                  <c:v>1.2999999999999998E-2</c:v>
                </c:pt>
              </c:numCache>
            </c:numRef>
          </c:yVal>
        </c:ser>
        <c:ser>
          <c:idx val="89"/>
          <c:order val="89"/>
          <c:tx>
            <c:v>July: s 4-day high</c:v>
          </c:tx>
          <c:spPr>
            <a:ln w="28575">
              <a:noFill/>
            </a:ln>
          </c:spPr>
          <c:marker>
            <c:symbol val="circle"/>
            <c:size val="11"/>
            <c:spPr>
              <a:noFill/>
              <a:ln>
                <a:solidFill>
                  <a:srgbClr val="8064A2">
                    <a:lumMod val="75000"/>
                  </a:srgbClr>
                </a:solidFill>
              </a:ln>
            </c:spPr>
          </c:marker>
          <c:xVal>
            <c:numRef>
              <c:f>Apr_Sept!$S$15</c:f>
              <c:numCache>
                <c:formatCode>0.00</c:formatCode>
                <c:ptCount val="1"/>
                <c:pt idx="0">
                  <c:v>9.3000000000000007</c:v>
                </c:pt>
              </c:numCache>
            </c:numRef>
          </c:xVal>
          <c:yVal>
            <c:numRef>
              <c:f>Apr_Sept!$U$15</c:f>
              <c:numCache>
                <c:formatCode>0.00%</c:formatCode>
                <c:ptCount val="1"/>
                <c:pt idx="0">
                  <c:v>5.0000000000000114E-3</c:v>
                </c:pt>
              </c:numCache>
            </c:numRef>
          </c:yVal>
        </c:ser>
        <c:ser>
          <c:idx val="90"/>
          <c:order val="90"/>
          <c:tx>
            <c:v>July: s 8-day low</c:v>
          </c:tx>
          <c:spPr>
            <a:ln w="28575">
              <a:noFill/>
            </a:ln>
          </c:spPr>
          <c:marker>
            <c:symbol val="circle"/>
            <c:size val="6"/>
            <c:spPr>
              <a:noFill/>
              <a:ln>
                <a:solidFill>
                  <a:srgbClr val="8064A2">
                    <a:lumMod val="75000"/>
                  </a:srgbClr>
                </a:solidFill>
              </a:ln>
            </c:spPr>
          </c:marker>
          <c:xVal>
            <c:numRef>
              <c:f>Apr_Sept!$S$17</c:f>
              <c:numCache>
                <c:formatCode>0.00</c:formatCode>
                <c:ptCount val="1"/>
                <c:pt idx="0">
                  <c:v>13.000000000000004</c:v>
                </c:pt>
              </c:numCache>
            </c:numRef>
          </c:xVal>
          <c:yVal>
            <c:numRef>
              <c:f>Apr_Sept!$U$17</c:f>
              <c:numCache>
                <c:formatCode>0.00%</c:formatCode>
                <c:ptCount val="1"/>
                <c:pt idx="0">
                  <c:v>7.5999999999999998E-2</c:v>
                </c:pt>
              </c:numCache>
            </c:numRef>
          </c:yVal>
        </c:ser>
        <c:ser>
          <c:idx val="91"/>
          <c:order val="91"/>
          <c:tx>
            <c:v>July: s 8-day med</c:v>
          </c:tx>
          <c:spPr>
            <a:ln w="28575">
              <a:noFill/>
            </a:ln>
          </c:spPr>
          <c:marker>
            <c:symbol val="circle"/>
            <c:size val="9"/>
            <c:spPr>
              <a:noFill/>
              <a:ln>
                <a:solidFill>
                  <a:srgbClr val="8064A2">
                    <a:lumMod val="75000"/>
                  </a:srgbClr>
                </a:solidFill>
              </a:ln>
            </c:spPr>
          </c:marker>
          <c:xVal>
            <c:numRef>
              <c:f>Apr_Sept!$S$18</c:f>
              <c:numCache>
                <c:formatCode>0.00</c:formatCode>
                <c:ptCount val="1"/>
                <c:pt idx="0">
                  <c:v>13.100000000000001</c:v>
                </c:pt>
              </c:numCache>
            </c:numRef>
          </c:xVal>
          <c:yVal>
            <c:numRef>
              <c:f>Apr_Sept!$U$18</c:f>
              <c:numCache>
                <c:formatCode>0.00%</c:formatCode>
                <c:ptCount val="1"/>
                <c:pt idx="0">
                  <c:v>2.8000000000000001E-2</c:v>
                </c:pt>
              </c:numCache>
            </c:numRef>
          </c:yVal>
        </c:ser>
        <c:ser>
          <c:idx val="92"/>
          <c:order val="92"/>
          <c:tx>
            <c:v>July: s 8-day high</c:v>
          </c:tx>
          <c:spPr>
            <a:ln w="28575">
              <a:noFill/>
            </a:ln>
          </c:spPr>
          <c:marker>
            <c:symbol val="circle"/>
            <c:size val="11"/>
            <c:spPr>
              <a:noFill/>
              <a:ln>
                <a:solidFill>
                  <a:srgbClr val="8064A2">
                    <a:lumMod val="75000"/>
                  </a:srgbClr>
                </a:solidFill>
              </a:ln>
            </c:spPr>
          </c:marker>
          <c:xVal>
            <c:numRef>
              <c:f>Apr_Sept!$S$19</c:f>
              <c:numCache>
                <c:formatCode>0.00</c:formatCode>
                <c:ptCount val="1"/>
                <c:pt idx="0">
                  <c:v>13.200000000000003</c:v>
                </c:pt>
              </c:numCache>
            </c:numRef>
          </c:xVal>
          <c:yVal>
            <c:numRef>
              <c:f>Apr_Sept!$U$19</c:f>
              <c:numCache>
                <c:formatCode>0.00%</c:formatCode>
                <c:ptCount val="1"/>
                <c:pt idx="0">
                  <c:v>7.0000000000000114E-3</c:v>
                </c:pt>
              </c:numCache>
            </c:numRef>
          </c:yVal>
        </c:ser>
        <c:ser>
          <c:idx val="93"/>
          <c:order val="93"/>
          <c:tx>
            <c:v>July: s 16-day low</c:v>
          </c:tx>
          <c:spPr>
            <a:ln w="28575">
              <a:noFill/>
            </a:ln>
          </c:spPr>
          <c:marker>
            <c:symbol val="circle"/>
            <c:size val="6"/>
            <c:spPr>
              <a:noFill/>
              <a:ln>
                <a:solidFill>
                  <a:srgbClr val="8064A2">
                    <a:lumMod val="75000"/>
                  </a:srgbClr>
                </a:solidFill>
              </a:ln>
            </c:spPr>
          </c:marker>
          <c:xVal>
            <c:numRef>
              <c:f>Apr_Sept!$S$21</c:f>
              <c:numCache>
                <c:formatCode>0.00</c:formatCode>
                <c:ptCount val="1"/>
                <c:pt idx="0">
                  <c:v>16.600000000000005</c:v>
                </c:pt>
              </c:numCache>
            </c:numRef>
          </c:xVal>
          <c:yVal>
            <c:numRef>
              <c:f>Apr_Sept!$U$21</c:f>
              <c:numCache>
                <c:formatCode>0.00%</c:formatCode>
                <c:ptCount val="1"/>
                <c:pt idx="0">
                  <c:v>0.13100000000000001</c:v>
                </c:pt>
              </c:numCache>
            </c:numRef>
          </c:yVal>
        </c:ser>
        <c:ser>
          <c:idx val="94"/>
          <c:order val="94"/>
          <c:tx>
            <c:v>July: s 16-day med</c:v>
          </c:tx>
          <c:spPr>
            <a:ln w="28575">
              <a:noFill/>
            </a:ln>
          </c:spPr>
          <c:marker>
            <c:symbol val="circle"/>
            <c:size val="9"/>
            <c:spPr>
              <a:noFill/>
              <a:ln>
                <a:solidFill>
                  <a:srgbClr val="8064A2">
                    <a:lumMod val="75000"/>
                  </a:srgbClr>
                </a:solidFill>
              </a:ln>
            </c:spPr>
          </c:marker>
          <c:xVal>
            <c:numRef>
              <c:f>Apr_Sept!$S$22</c:f>
              <c:numCache>
                <c:formatCode>0.00</c:formatCode>
                <c:ptCount val="1"/>
                <c:pt idx="0">
                  <c:v>16.7</c:v>
                </c:pt>
              </c:numCache>
            </c:numRef>
          </c:xVal>
          <c:yVal>
            <c:numRef>
              <c:f>Apr_Sept!$U$22</c:f>
              <c:numCache>
                <c:formatCode>0.00%</c:formatCode>
                <c:ptCount val="1"/>
                <c:pt idx="0">
                  <c:v>4.3999999999999997E-2</c:v>
                </c:pt>
              </c:numCache>
            </c:numRef>
          </c:yVal>
        </c:ser>
        <c:ser>
          <c:idx val="95"/>
          <c:order val="95"/>
          <c:tx>
            <c:v>July: s 16-day high</c:v>
          </c:tx>
          <c:spPr>
            <a:ln w="28575">
              <a:noFill/>
            </a:ln>
          </c:spPr>
          <c:marker>
            <c:symbol val="circle"/>
            <c:size val="11"/>
            <c:spPr>
              <a:noFill/>
              <a:ln>
                <a:solidFill>
                  <a:srgbClr val="8064A2">
                    <a:lumMod val="75000"/>
                  </a:srgbClr>
                </a:solidFill>
              </a:ln>
            </c:spPr>
          </c:marker>
          <c:xVal>
            <c:numRef>
              <c:f>Apr_Sept!$S$23</c:f>
              <c:numCache>
                <c:formatCode>0.00</c:formatCode>
                <c:ptCount val="1"/>
                <c:pt idx="0">
                  <c:v>16.8</c:v>
                </c:pt>
              </c:numCache>
            </c:numRef>
          </c:xVal>
          <c:yVal>
            <c:numRef>
              <c:f>Apr_Sept!$U$23</c:f>
              <c:numCache>
                <c:formatCode>0.00%</c:formatCode>
                <c:ptCount val="1"/>
                <c:pt idx="0">
                  <c:v>9.0000000000000028E-3</c:v>
                </c:pt>
              </c:numCache>
            </c:numRef>
          </c:yVal>
        </c:ser>
        <c:ser>
          <c:idx val="96"/>
          <c:order val="96"/>
          <c:tx>
            <c:v>April: 2-day low</c:v>
          </c:tx>
          <c:spPr>
            <a:ln w="28575">
              <a:noFill/>
            </a:ln>
          </c:spPr>
          <c:marker>
            <c:symbol val="square"/>
            <c:size val="5"/>
            <c:spPr>
              <a:solidFill>
                <a:schemeClr val="tx1"/>
              </a:solidFill>
              <a:ln>
                <a:noFill/>
              </a:ln>
            </c:spPr>
          </c:marker>
          <c:xVal>
            <c:numRef>
              <c:f>Apr_Sept!$N$9</c:f>
              <c:numCache>
                <c:formatCode>0.00</c:formatCode>
                <c:ptCount val="1"/>
                <c:pt idx="0">
                  <c:v>4.2</c:v>
                </c:pt>
              </c:numCache>
            </c:numRef>
          </c:xVal>
          <c:yVal>
            <c:numRef>
              <c:f>Apr_Sept!$P$9</c:f>
              <c:numCache>
                <c:formatCode>0.00%</c:formatCode>
                <c:ptCount val="1"/>
                <c:pt idx="0">
                  <c:v>1.7999999999999999E-2</c:v>
                </c:pt>
              </c:numCache>
            </c:numRef>
          </c:yVal>
        </c:ser>
        <c:ser>
          <c:idx val="97"/>
          <c:order val="97"/>
          <c:tx>
            <c:v>April: 2-day med</c:v>
          </c:tx>
          <c:spPr>
            <a:ln w="28575">
              <a:noFill/>
            </a:ln>
          </c:spPr>
          <c:marker>
            <c:symbol val="square"/>
            <c:size val="7"/>
            <c:spPr>
              <a:solidFill>
                <a:sysClr val="windowText" lastClr="000000"/>
              </a:solidFill>
              <a:ln>
                <a:noFill/>
              </a:ln>
            </c:spPr>
          </c:marker>
          <c:xVal>
            <c:numRef>
              <c:f>Apr_Sept!$N$10</c:f>
              <c:numCache>
                <c:formatCode>0.00</c:formatCode>
                <c:ptCount val="1"/>
                <c:pt idx="0">
                  <c:v>4.3</c:v>
                </c:pt>
              </c:numCache>
            </c:numRef>
          </c:xVal>
          <c:yVal>
            <c:numRef>
              <c:f>Apr_Sept!$P$10</c:f>
              <c:numCache>
                <c:formatCode>0.00%</c:formatCode>
                <c:ptCount val="1"/>
                <c:pt idx="0">
                  <c:v>1.0000000000000041E-3</c:v>
                </c:pt>
              </c:numCache>
            </c:numRef>
          </c:yVal>
        </c:ser>
        <c:ser>
          <c:idx val="98"/>
          <c:order val="98"/>
          <c:tx>
            <c:v>April: 2-day high</c:v>
          </c:tx>
          <c:spPr>
            <a:ln w="28575">
              <a:noFill/>
            </a:ln>
          </c:spPr>
          <c:marker>
            <c:symbol val="square"/>
            <c:size val="9"/>
            <c:spPr>
              <a:solidFill>
                <a:sysClr val="windowText" lastClr="000000"/>
              </a:solidFill>
              <a:ln>
                <a:noFill/>
              </a:ln>
            </c:spPr>
          </c:marker>
          <c:xVal>
            <c:numRef>
              <c:f>Apr_Sept!$N$11</c:f>
              <c:numCache>
                <c:formatCode>0.00</c:formatCode>
                <c:ptCount val="1"/>
                <c:pt idx="0">
                  <c:v>4.4000000000000004</c:v>
                </c:pt>
              </c:numCache>
            </c:numRef>
          </c:xVal>
          <c:yVal>
            <c:numRef>
              <c:f>Apr_Sept!$P$11</c:f>
              <c:numCache>
                <c:formatCode>0.00%</c:formatCode>
                <c:ptCount val="1"/>
                <c:pt idx="0">
                  <c:v>0</c:v>
                </c:pt>
              </c:numCache>
            </c:numRef>
          </c:yVal>
        </c:ser>
        <c:ser>
          <c:idx val="99"/>
          <c:order val="99"/>
          <c:tx>
            <c:v>April: s 2-day low</c:v>
          </c:tx>
          <c:spPr>
            <a:ln w="28575">
              <a:noFill/>
            </a:ln>
          </c:spPr>
          <c:marker>
            <c:symbol val="square"/>
            <c:size val="5"/>
            <c:spPr>
              <a:noFill/>
              <a:ln>
                <a:solidFill>
                  <a:sysClr val="windowText" lastClr="000000"/>
                </a:solidFill>
              </a:ln>
            </c:spPr>
          </c:marker>
          <c:xVal>
            <c:numRef>
              <c:f>Apr_Sept!$O$9</c:f>
              <c:numCache>
                <c:formatCode>0.00</c:formatCode>
                <c:ptCount val="1"/>
                <c:pt idx="0">
                  <c:v>4.4000000000000004</c:v>
                </c:pt>
              </c:numCache>
            </c:numRef>
          </c:xVal>
          <c:yVal>
            <c:numRef>
              <c:f>Apr_Sept!$Q$9</c:f>
              <c:numCache>
                <c:formatCode>0.00%</c:formatCode>
                <c:ptCount val="1"/>
                <c:pt idx="0">
                  <c:v>1.7999999999999999E-2</c:v>
                </c:pt>
              </c:numCache>
            </c:numRef>
          </c:yVal>
        </c:ser>
        <c:ser>
          <c:idx val="101"/>
          <c:order val="100"/>
          <c:tx>
            <c:v>April: s 2-day high</c:v>
          </c:tx>
          <c:spPr>
            <a:ln w="28575">
              <a:noFill/>
            </a:ln>
          </c:spPr>
          <c:marker>
            <c:symbol val="square"/>
            <c:size val="9"/>
            <c:spPr>
              <a:noFill/>
              <a:ln>
                <a:solidFill>
                  <a:sysClr val="windowText" lastClr="000000"/>
                </a:solidFill>
              </a:ln>
            </c:spPr>
          </c:marker>
          <c:xVal>
            <c:numRef>
              <c:f>Apr_Sept!$O$11</c:f>
              <c:numCache>
                <c:formatCode>0.00</c:formatCode>
                <c:ptCount val="1"/>
                <c:pt idx="0">
                  <c:v>4.6000000000000005</c:v>
                </c:pt>
              </c:numCache>
            </c:numRef>
          </c:xVal>
          <c:yVal>
            <c:numRef>
              <c:f>Apr_Sept!$Q$11</c:f>
              <c:numCache>
                <c:formatCode>0.00%</c:formatCode>
                <c:ptCount val="1"/>
                <c:pt idx="0">
                  <c:v>3.0000000000000087E-3</c:v>
                </c:pt>
              </c:numCache>
            </c:numRef>
          </c:yVal>
        </c:ser>
        <c:ser>
          <c:idx val="102"/>
          <c:order val="101"/>
          <c:tx>
            <c:v>April: 8-day low</c:v>
          </c:tx>
          <c:spPr>
            <a:ln w="28575">
              <a:noFill/>
            </a:ln>
          </c:spPr>
          <c:marker>
            <c:symbol val="square"/>
            <c:size val="5"/>
            <c:spPr>
              <a:solidFill>
                <a:sysClr val="windowText" lastClr="000000"/>
              </a:solidFill>
              <a:ln>
                <a:noFill/>
              </a:ln>
            </c:spPr>
          </c:marker>
          <c:xVal>
            <c:numRef>
              <c:f>Apr_Sept!$N$17</c:f>
              <c:numCache>
                <c:formatCode>0.00</c:formatCode>
                <c:ptCount val="1"/>
                <c:pt idx="0">
                  <c:v>11.600000000000001</c:v>
                </c:pt>
              </c:numCache>
            </c:numRef>
          </c:xVal>
          <c:yVal>
            <c:numRef>
              <c:f>Apr_Sept!$P$17</c:f>
              <c:numCache>
                <c:formatCode>0.00%</c:formatCode>
                <c:ptCount val="1"/>
                <c:pt idx="0">
                  <c:v>8.6000000000000021E-2</c:v>
                </c:pt>
              </c:numCache>
            </c:numRef>
          </c:yVal>
        </c:ser>
        <c:ser>
          <c:idx val="103"/>
          <c:order val="102"/>
          <c:tx>
            <c:v>April: 8-day med</c:v>
          </c:tx>
          <c:spPr>
            <a:ln w="28575">
              <a:noFill/>
            </a:ln>
          </c:spPr>
          <c:marker>
            <c:symbol val="square"/>
            <c:size val="7"/>
            <c:spPr>
              <a:solidFill>
                <a:sysClr val="windowText" lastClr="000000"/>
              </a:solidFill>
              <a:ln>
                <a:noFill/>
              </a:ln>
            </c:spPr>
          </c:marker>
          <c:xVal>
            <c:numRef>
              <c:f>Apr_Sept!$N$18</c:f>
              <c:numCache>
                <c:formatCode>0.00</c:formatCode>
                <c:ptCount val="1"/>
                <c:pt idx="0">
                  <c:v>11.7</c:v>
                </c:pt>
              </c:numCache>
            </c:numRef>
          </c:xVal>
          <c:yVal>
            <c:numRef>
              <c:f>Apr_Sept!$P$18</c:f>
              <c:numCache>
                <c:formatCode>0.00%</c:formatCode>
                <c:ptCount val="1"/>
                <c:pt idx="0">
                  <c:v>1.0999999999999998E-2</c:v>
                </c:pt>
              </c:numCache>
            </c:numRef>
          </c:yVal>
        </c:ser>
        <c:ser>
          <c:idx val="104"/>
          <c:order val="103"/>
          <c:tx>
            <c:v>April: 8-day high</c:v>
          </c:tx>
          <c:spPr>
            <a:ln w="28575">
              <a:noFill/>
            </a:ln>
          </c:spPr>
          <c:marker>
            <c:symbol val="square"/>
            <c:size val="9"/>
            <c:spPr>
              <a:solidFill>
                <a:sysClr val="windowText" lastClr="000000"/>
              </a:solidFill>
              <a:ln>
                <a:noFill/>
              </a:ln>
            </c:spPr>
          </c:marker>
          <c:xVal>
            <c:numRef>
              <c:f>Apr_Sept!$N$19</c:f>
              <c:numCache>
                <c:formatCode>0.00</c:formatCode>
                <c:ptCount val="1"/>
                <c:pt idx="0">
                  <c:v>11.8</c:v>
                </c:pt>
              </c:numCache>
            </c:numRef>
          </c:xVal>
          <c:yVal>
            <c:numRef>
              <c:f>Apr_Sept!$P$19</c:f>
              <c:numCache>
                <c:formatCode>0.00%</c:formatCode>
                <c:ptCount val="1"/>
                <c:pt idx="0">
                  <c:v>1.0000000000000041E-3</c:v>
                </c:pt>
              </c:numCache>
            </c:numRef>
          </c:yVal>
        </c:ser>
        <c:ser>
          <c:idx val="105"/>
          <c:order val="104"/>
          <c:tx>
            <c:v>April: s 8-day low</c:v>
          </c:tx>
          <c:spPr>
            <a:ln w="28575">
              <a:noFill/>
            </a:ln>
          </c:spPr>
          <c:marker>
            <c:symbol val="square"/>
            <c:size val="5"/>
            <c:spPr>
              <a:noFill/>
              <a:ln>
                <a:solidFill>
                  <a:sysClr val="windowText" lastClr="000000"/>
                </a:solidFill>
              </a:ln>
            </c:spPr>
          </c:marker>
          <c:xVal>
            <c:numRef>
              <c:f>Apr_Sept!$O$17</c:f>
              <c:numCache>
                <c:formatCode>0.00</c:formatCode>
                <c:ptCount val="1"/>
                <c:pt idx="0">
                  <c:v>12.000000000000002</c:v>
                </c:pt>
              </c:numCache>
            </c:numRef>
          </c:xVal>
          <c:yVal>
            <c:numRef>
              <c:f>Apr_Sept!$Q$17</c:f>
              <c:numCache>
                <c:formatCode>0.00%</c:formatCode>
                <c:ptCount val="1"/>
                <c:pt idx="0">
                  <c:v>8.5000000000000006E-2</c:v>
                </c:pt>
              </c:numCache>
            </c:numRef>
          </c:yVal>
        </c:ser>
        <c:ser>
          <c:idx val="106"/>
          <c:order val="105"/>
          <c:tx>
            <c:v>April: s 8-day med</c:v>
          </c:tx>
          <c:spPr>
            <a:ln w="28575">
              <a:noFill/>
            </a:ln>
          </c:spPr>
          <c:marker>
            <c:symbol val="square"/>
            <c:size val="7"/>
            <c:spPr>
              <a:noFill/>
              <a:ln>
                <a:solidFill>
                  <a:sysClr val="windowText" lastClr="000000"/>
                </a:solidFill>
              </a:ln>
            </c:spPr>
          </c:marker>
          <c:xVal>
            <c:numRef>
              <c:f>Apr_Sept!$O$18</c:f>
              <c:numCache>
                <c:formatCode>0.00</c:formatCode>
                <c:ptCount val="1"/>
                <c:pt idx="0">
                  <c:v>12.1</c:v>
                </c:pt>
              </c:numCache>
            </c:numRef>
          </c:xVal>
          <c:yVal>
            <c:numRef>
              <c:f>Apr_Sept!$Q$18</c:f>
              <c:numCache>
                <c:formatCode>0.00%</c:formatCode>
                <c:ptCount val="1"/>
                <c:pt idx="0">
                  <c:v>1.0000000000000005E-2</c:v>
                </c:pt>
              </c:numCache>
            </c:numRef>
          </c:yVal>
        </c:ser>
        <c:ser>
          <c:idx val="107"/>
          <c:order val="106"/>
          <c:tx>
            <c:v>April: s 8-day high</c:v>
          </c:tx>
          <c:spPr>
            <a:ln w="28575">
              <a:noFill/>
            </a:ln>
          </c:spPr>
          <c:marker>
            <c:symbol val="square"/>
            <c:size val="9"/>
            <c:spPr>
              <a:noFill/>
              <a:ln>
                <a:solidFill>
                  <a:sysClr val="windowText" lastClr="000000"/>
                </a:solidFill>
              </a:ln>
            </c:spPr>
          </c:marker>
          <c:xVal>
            <c:numRef>
              <c:f>Apr_Sept!$O$19</c:f>
              <c:numCache>
                <c:formatCode>0.00</c:formatCode>
                <c:ptCount val="1"/>
                <c:pt idx="0">
                  <c:v>12.200000000000001</c:v>
                </c:pt>
              </c:numCache>
            </c:numRef>
          </c:xVal>
          <c:yVal>
            <c:numRef>
              <c:f>Apr_Sept!$Q$19</c:f>
              <c:numCache>
                <c:formatCode>0.00%</c:formatCode>
                <c:ptCount val="1"/>
                <c:pt idx="0">
                  <c:v>1.0000000000000041E-3</c:v>
                </c:pt>
              </c:numCache>
            </c:numRef>
          </c:yVal>
        </c:ser>
        <c:ser>
          <c:idx val="108"/>
          <c:order val="107"/>
          <c:tx>
            <c:v>Sept: 2-day low</c:v>
          </c:tx>
          <c:spPr>
            <a:ln w="28575">
              <a:noFill/>
            </a:ln>
          </c:spPr>
          <c:marker>
            <c:symbol val="triangle"/>
            <c:size val="6"/>
            <c:spPr>
              <a:solidFill>
                <a:schemeClr val="accent5">
                  <a:lumMod val="75000"/>
                </a:schemeClr>
              </a:solidFill>
              <a:ln>
                <a:noFill/>
              </a:ln>
            </c:spPr>
          </c:marker>
          <c:xVal>
            <c:numRef>
              <c:f>Apr_Sept!$V$9</c:f>
              <c:numCache>
                <c:formatCode>General</c:formatCode>
                <c:ptCount val="1"/>
                <c:pt idx="0">
                  <c:v>5.4</c:v>
                </c:pt>
              </c:numCache>
            </c:numRef>
          </c:xVal>
          <c:yVal>
            <c:numRef>
              <c:f>Apr_Sept!$X$9</c:f>
              <c:numCache>
                <c:formatCode>0.00%</c:formatCode>
                <c:ptCount val="1"/>
                <c:pt idx="0">
                  <c:v>1.2E-2</c:v>
                </c:pt>
              </c:numCache>
            </c:numRef>
          </c:yVal>
        </c:ser>
        <c:ser>
          <c:idx val="109"/>
          <c:order val="108"/>
          <c:tx>
            <c:v>Sept: 2-day med</c:v>
          </c:tx>
          <c:spPr>
            <a:ln w="28575">
              <a:noFill/>
            </a:ln>
          </c:spPr>
          <c:marker>
            <c:symbol val="triangle"/>
            <c:size val="9"/>
            <c:spPr>
              <a:solidFill>
                <a:srgbClr val="4BACC6">
                  <a:lumMod val="75000"/>
                </a:srgbClr>
              </a:solidFill>
              <a:ln>
                <a:noFill/>
              </a:ln>
            </c:spPr>
          </c:marker>
          <c:xVal>
            <c:numRef>
              <c:f>Apr_Sept!$V$10</c:f>
              <c:numCache>
                <c:formatCode>General</c:formatCode>
                <c:ptCount val="1"/>
                <c:pt idx="0">
                  <c:v>5.5</c:v>
                </c:pt>
              </c:numCache>
            </c:numRef>
          </c:xVal>
          <c:yVal>
            <c:numRef>
              <c:f>Apr_Sept!$X$10</c:f>
              <c:numCache>
                <c:formatCode>0.00%</c:formatCode>
                <c:ptCount val="1"/>
                <c:pt idx="0">
                  <c:v>6.0000000000000114E-3</c:v>
                </c:pt>
              </c:numCache>
            </c:numRef>
          </c:yVal>
        </c:ser>
        <c:ser>
          <c:idx val="110"/>
          <c:order val="109"/>
          <c:tx>
            <c:v>Sept: 2-day high</c:v>
          </c:tx>
          <c:spPr>
            <a:ln w="28575">
              <a:noFill/>
            </a:ln>
          </c:spPr>
          <c:marker>
            <c:symbol val="triangle"/>
            <c:size val="12"/>
            <c:spPr>
              <a:solidFill>
                <a:srgbClr val="4BACC6">
                  <a:lumMod val="75000"/>
                </a:srgbClr>
              </a:solidFill>
              <a:ln>
                <a:noFill/>
              </a:ln>
            </c:spPr>
          </c:marker>
          <c:xVal>
            <c:numRef>
              <c:f>Apr_Sept!$V$11</c:f>
              <c:numCache>
                <c:formatCode>General</c:formatCode>
                <c:ptCount val="1"/>
                <c:pt idx="0">
                  <c:v>5.6</c:v>
                </c:pt>
              </c:numCache>
            </c:numRef>
          </c:xVal>
          <c:yVal>
            <c:numRef>
              <c:f>Apr_Sept!$X$11</c:f>
              <c:numCache>
                <c:formatCode>0.00%</c:formatCode>
                <c:ptCount val="1"/>
                <c:pt idx="0">
                  <c:v>4.0000000000000114E-3</c:v>
                </c:pt>
              </c:numCache>
            </c:numRef>
          </c:yVal>
        </c:ser>
        <c:ser>
          <c:idx val="111"/>
          <c:order val="110"/>
          <c:tx>
            <c:v>Sept: s 2-day low</c:v>
          </c:tx>
          <c:spPr>
            <a:ln w="28575">
              <a:noFill/>
            </a:ln>
          </c:spPr>
          <c:marker>
            <c:symbol val="triangle"/>
            <c:size val="6"/>
            <c:spPr>
              <a:noFill/>
              <a:ln>
                <a:solidFill>
                  <a:schemeClr val="accent5">
                    <a:lumMod val="75000"/>
                  </a:schemeClr>
                </a:solidFill>
              </a:ln>
            </c:spPr>
          </c:marker>
          <c:xVal>
            <c:numRef>
              <c:f>Apr_Sept!$W$9</c:f>
              <c:numCache>
                <c:formatCode>0.00</c:formatCode>
                <c:ptCount val="1"/>
                <c:pt idx="0">
                  <c:v>5.6000000000000005</c:v>
                </c:pt>
              </c:numCache>
            </c:numRef>
          </c:xVal>
          <c:yVal>
            <c:numRef>
              <c:f>Apr_Sept!$Y$9</c:f>
              <c:numCache>
                <c:formatCode>0.00%</c:formatCode>
                <c:ptCount val="1"/>
                <c:pt idx="0">
                  <c:v>1.0000000000000005E-2</c:v>
                </c:pt>
              </c:numCache>
            </c:numRef>
          </c:yVal>
        </c:ser>
        <c:ser>
          <c:idx val="112"/>
          <c:order val="111"/>
          <c:tx>
            <c:v>Sept: s 2-day med</c:v>
          </c:tx>
          <c:spPr>
            <a:ln w="28575">
              <a:noFill/>
            </a:ln>
          </c:spPr>
          <c:marker>
            <c:symbol val="triangle"/>
            <c:size val="9"/>
            <c:spPr>
              <a:noFill/>
              <a:ln>
                <a:solidFill>
                  <a:srgbClr val="4BACC6">
                    <a:lumMod val="75000"/>
                  </a:srgbClr>
                </a:solidFill>
              </a:ln>
            </c:spPr>
          </c:marker>
          <c:xVal>
            <c:numRef>
              <c:f>Apr_Sept!$W$10</c:f>
              <c:numCache>
                <c:formatCode>0.00</c:formatCode>
                <c:ptCount val="1"/>
                <c:pt idx="0">
                  <c:v>5.7</c:v>
                </c:pt>
              </c:numCache>
            </c:numRef>
          </c:xVal>
          <c:yVal>
            <c:numRef>
              <c:f>Apr_Sept!$Y$10</c:f>
              <c:numCache>
                <c:formatCode>0.00%</c:formatCode>
                <c:ptCount val="1"/>
                <c:pt idx="0">
                  <c:v>8.0000000000000227E-3</c:v>
                </c:pt>
              </c:numCache>
            </c:numRef>
          </c:yVal>
        </c:ser>
        <c:ser>
          <c:idx val="113"/>
          <c:order val="112"/>
          <c:tx>
            <c:v>Sept: s 2-day high</c:v>
          </c:tx>
          <c:spPr>
            <a:ln w="28575">
              <a:noFill/>
            </a:ln>
          </c:spPr>
          <c:marker>
            <c:symbol val="triangle"/>
            <c:size val="12"/>
            <c:spPr>
              <a:noFill/>
              <a:ln>
                <a:solidFill>
                  <a:srgbClr val="4BACC6">
                    <a:lumMod val="75000"/>
                  </a:srgbClr>
                </a:solidFill>
              </a:ln>
            </c:spPr>
          </c:marker>
          <c:xVal>
            <c:numRef>
              <c:f>Apr_Sept!$W$11</c:f>
              <c:numCache>
                <c:formatCode>0.00</c:formatCode>
                <c:ptCount val="1"/>
                <c:pt idx="0">
                  <c:v>5.8</c:v>
                </c:pt>
              </c:numCache>
            </c:numRef>
          </c:xVal>
          <c:yVal>
            <c:numRef>
              <c:f>Apr_Sept!$Y$11</c:f>
              <c:numCache>
                <c:formatCode>0.00%</c:formatCode>
                <c:ptCount val="1"/>
                <c:pt idx="0">
                  <c:v>1.0000000000000005E-2</c:v>
                </c:pt>
              </c:numCache>
            </c:numRef>
          </c:yVal>
        </c:ser>
        <c:ser>
          <c:idx val="114"/>
          <c:order val="113"/>
          <c:tx>
            <c:v>Sept: 8-day low</c:v>
          </c:tx>
          <c:spPr>
            <a:ln w="28575">
              <a:noFill/>
            </a:ln>
          </c:spPr>
          <c:marker>
            <c:symbol val="triangle"/>
            <c:size val="6"/>
            <c:spPr>
              <a:solidFill>
                <a:srgbClr val="4BACC6">
                  <a:lumMod val="75000"/>
                </a:srgbClr>
              </a:solidFill>
              <a:ln>
                <a:noFill/>
              </a:ln>
            </c:spPr>
          </c:marker>
          <c:xVal>
            <c:numRef>
              <c:f>Apr_Sept!$V$17</c:f>
              <c:numCache>
                <c:formatCode>General</c:formatCode>
                <c:ptCount val="1"/>
                <c:pt idx="0">
                  <c:v>13.200000000000003</c:v>
                </c:pt>
              </c:numCache>
            </c:numRef>
          </c:xVal>
          <c:yVal>
            <c:numRef>
              <c:f>Apr_Sept!$X$17</c:f>
              <c:numCache>
                <c:formatCode>0.00%</c:formatCode>
                <c:ptCount val="1"/>
                <c:pt idx="0">
                  <c:v>5.3000000000000012E-2</c:v>
                </c:pt>
              </c:numCache>
            </c:numRef>
          </c:yVal>
        </c:ser>
        <c:ser>
          <c:idx val="115"/>
          <c:order val="114"/>
          <c:tx>
            <c:v>Sept: 8-day med</c:v>
          </c:tx>
          <c:spPr>
            <a:ln w="28575">
              <a:noFill/>
            </a:ln>
          </c:spPr>
          <c:marker>
            <c:symbol val="triangle"/>
            <c:size val="9"/>
            <c:spPr>
              <a:solidFill>
                <a:srgbClr val="4BACC6">
                  <a:lumMod val="75000"/>
                </a:srgbClr>
              </a:solidFill>
              <a:ln>
                <a:noFill/>
              </a:ln>
            </c:spPr>
          </c:marker>
          <c:xVal>
            <c:numRef>
              <c:f>Apr_Sept!$V$18</c:f>
              <c:numCache>
                <c:formatCode>General</c:formatCode>
                <c:ptCount val="1"/>
                <c:pt idx="0">
                  <c:v>13.3</c:v>
                </c:pt>
              </c:numCache>
            </c:numRef>
          </c:xVal>
          <c:yVal>
            <c:numRef>
              <c:f>Apr_Sept!$X$18</c:f>
              <c:numCache>
                <c:formatCode>0.00%</c:formatCode>
                <c:ptCount val="1"/>
                <c:pt idx="0">
                  <c:v>1.2999999999999998E-2</c:v>
                </c:pt>
              </c:numCache>
            </c:numRef>
          </c:yVal>
        </c:ser>
        <c:ser>
          <c:idx val="116"/>
          <c:order val="115"/>
          <c:tx>
            <c:v>Sept: 8-day high</c:v>
          </c:tx>
          <c:spPr>
            <a:ln w="28575">
              <a:noFill/>
            </a:ln>
          </c:spPr>
          <c:marker>
            <c:symbol val="triangle"/>
            <c:size val="12"/>
            <c:spPr>
              <a:solidFill>
                <a:srgbClr val="4BACC6">
                  <a:lumMod val="75000"/>
                </a:srgbClr>
              </a:solidFill>
              <a:ln>
                <a:noFill/>
              </a:ln>
            </c:spPr>
          </c:marker>
          <c:xVal>
            <c:numRef>
              <c:f>Apr_Sept!$V$19</c:f>
              <c:numCache>
                <c:formatCode>General</c:formatCode>
                <c:ptCount val="1"/>
                <c:pt idx="0">
                  <c:v>13.400000000000002</c:v>
                </c:pt>
              </c:numCache>
            </c:numRef>
          </c:xVal>
          <c:yVal>
            <c:numRef>
              <c:f>Apr_Sept!$X$19</c:f>
              <c:numCache>
                <c:formatCode>0.00%</c:formatCode>
                <c:ptCount val="1"/>
                <c:pt idx="0">
                  <c:v>2.0000000000000052E-3</c:v>
                </c:pt>
              </c:numCache>
            </c:numRef>
          </c:yVal>
        </c:ser>
        <c:ser>
          <c:idx val="117"/>
          <c:order val="116"/>
          <c:tx>
            <c:v>Sept: s 8-day low</c:v>
          </c:tx>
          <c:spPr>
            <a:ln w="28575">
              <a:noFill/>
            </a:ln>
          </c:spPr>
          <c:marker>
            <c:symbol val="triangle"/>
            <c:size val="6"/>
            <c:spPr>
              <a:noFill/>
              <a:ln>
                <a:solidFill>
                  <a:srgbClr val="4BACC6">
                    <a:lumMod val="75000"/>
                  </a:srgbClr>
                </a:solidFill>
              </a:ln>
            </c:spPr>
          </c:marker>
          <c:xVal>
            <c:numRef>
              <c:f>Apr_Sept!$W$17</c:f>
              <c:numCache>
                <c:formatCode>0.00</c:formatCode>
                <c:ptCount val="1"/>
                <c:pt idx="0">
                  <c:v>13.600000000000003</c:v>
                </c:pt>
              </c:numCache>
            </c:numRef>
          </c:xVal>
          <c:yVal>
            <c:numRef>
              <c:f>Apr_Sept!$Y$17</c:f>
              <c:numCache>
                <c:formatCode>0.00%</c:formatCode>
                <c:ptCount val="1"/>
                <c:pt idx="0">
                  <c:v>4.2000000000000023E-2</c:v>
                </c:pt>
              </c:numCache>
            </c:numRef>
          </c:yVal>
        </c:ser>
        <c:ser>
          <c:idx val="118"/>
          <c:order val="117"/>
          <c:tx>
            <c:v>Sept: s 8-day med</c:v>
          </c:tx>
          <c:spPr>
            <a:ln w="28575">
              <a:noFill/>
            </a:ln>
          </c:spPr>
          <c:marker>
            <c:symbol val="triangle"/>
            <c:size val="9"/>
            <c:spPr>
              <a:noFill/>
              <a:ln>
                <a:solidFill>
                  <a:srgbClr val="4BACC6">
                    <a:lumMod val="75000"/>
                  </a:srgbClr>
                </a:solidFill>
              </a:ln>
            </c:spPr>
          </c:marker>
          <c:xVal>
            <c:numRef>
              <c:f>Apr_Sept!$W$18</c:f>
              <c:numCache>
                <c:formatCode>0.00</c:formatCode>
                <c:ptCount val="1"/>
                <c:pt idx="0">
                  <c:v>13.700000000000001</c:v>
                </c:pt>
              </c:numCache>
            </c:numRef>
          </c:xVal>
          <c:yVal>
            <c:numRef>
              <c:f>Apr_Sept!$Y$18</c:f>
              <c:numCache>
                <c:formatCode>0.00%</c:formatCode>
                <c:ptCount val="1"/>
                <c:pt idx="0">
                  <c:v>9.0000000000000028E-3</c:v>
                </c:pt>
              </c:numCache>
            </c:numRef>
          </c:yVal>
        </c:ser>
        <c:ser>
          <c:idx val="119"/>
          <c:order val="118"/>
          <c:tx>
            <c:v>Sept: s 8-day high</c:v>
          </c:tx>
          <c:spPr>
            <a:ln w="28575">
              <a:noFill/>
            </a:ln>
          </c:spPr>
          <c:marker>
            <c:symbol val="triangle"/>
            <c:size val="12"/>
            <c:spPr>
              <a:noFill/>
              <a:ln>
                <a:solidFill>
                  <a:srgbClr val="4BACC6">
                    <a:lumMod val="75000"/>
                  </a:srgbClr>
                </a:solidFill>
              </a:ln>
            </c:spPr>
          </c:marker>
          <c:xVal>
            <c:numRef>
              <c:f>Apr_Sept!$W$19</c:f>
              <c:numCache>
                <c:formatCode>0.00</c:formatCode>
                <c:ptCount val="1"/>
                <c:pt idx="0">
                  <c:v>13.800000000000002</c:v>
                </c:pt>
              </c:numCache>
            </c:numRef>
          </c:xVal>
          <c:yVal>
            <c:numRef>
              <c:f>Apr_Sept!$Y$19</c:f>
              <c:numCache>
                <c:formatCode>0.00%</c:formatCode>
                <c:ptCount val="1"/>
                <c:pt idx="0">
                  <c:v>1.0000000000000041E-3</c:v>
                </c:pt>
              </c:numCache>
            </c:numRef>
          </c:yVal>
        </c:ser>
        <c:axId val="64771200"/>
        <c:axId val="64773120"/>
      </c:scatterChart>
      <c:valAx>
        <c:axId val="64771200"/>
        <c:scaling>
          <c:orientation val="minMax"/>
          <c:max val="18"/>
          <c:min val="0"/>
        </c:scaling>
        <c:axPos val="b"/>
        <c:numFmt formatCode="#,##0;\-#,##0" sourceLinked="0"/>
        <c:tickLblPos val="none"/>
        <c:crossAx val="64773120"/>
        <c:crosses val="autoZero"/>
        <c:crossBetween val="midCat"/>
      </c:valAx>
      <c:valAx>
        <c:axId val="64773120"/>
        <c:scaling>
          <c:orientation val="minMax"/>
          <c:max val="0.16"/>
        </c:scaling>
        <c:axPos val="l"/>
        <c:majorGridlines/>
        <c:numFmt formatCode="0%" sourceLinked="0"/>
        <c:tickLblPos val="nextTo"/>
        <c:txPr>
          <a:bodyPr/>
          <a:lstStyle/>
          <a:p>
            <a:pPr>
              <a:defRPr sz="1200" b="1">
                <a:latin typeface="Arial" pitchFamily="34" charset="0"/>
                <a:cs typeface="Arial" pitchFamily="34" charset="0"/>
              </a:defRPr>
            </a:pPr>
            <a:endParaRPr lang="en-US"/>
          </a:p>
        </c:txPr>
        <c:crossAx val="64771200"/>
        <c:crosses val="autoZero"/>
        <c:crossBetween val="midCat"/>
      </c:valAx>
    </c:plotArea>
    <c:plotVisOnly val="1"/>
  </c:chart>
  <c:spPr>
    <a:ln>
      <a:solidFill>
        <a:sysClr val="windowText" lastClr="000000"/>
      </a:solid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scatterChart>
        <c:scatterStyle val="lineMarker"/>
        <c:ser>
          <c:idx val="0"/>
          <c:order val="0"/>
          <c:tx>
            <c:v>April: 1-day low</c:v>
          </c:tx>
          <c:spPr>
            <a:ln w="28575">
              <a:noFill/>
            </a:ln>
          </c:spPr>
          <c:marker>
            <c:symbol val="square"/>
            <c:size val="5"/>
            <c:spPr>
              <a:solidFill>
                <a:sysClr val="windowText" lastClr="000000"/>
              </a:solidFill>
              <a:ln>
                <a:noFill/>
              </a:ln>
            </c:spPr>
          </c:marker>
          <c:xVal>
            <c:numRef>
              <c:f>Apr_Sept!$N$5</c:f>
              <c:numCache>
                <c:formatCode>General</c:formatCode>
                <c:ptCount val="1"/>
                <c:pt idx="0">
                  <c:v>0.90000000000000013</c:v>
                </c:pt>
              </c:numCache>
            </c:numRef>
          </c:xVal>
          <c:yVal>
            <c:numRef>
              <c:f>Apr_Sept!$P$5</c:f>
              <c:numCache>
                <c:formatCode>0.00%</c:formatCode>
                <c:ptCount val="1"/>
                <c:pt idx="0">
                  <c:v>5.0000000000000114E-3</c:v>
                </c:pt>
              </c:numCache>
            </c:numRef>
          </c:yVal>
        </c:ser>
        <c:ser>
          <c:idx val="2"/>
          <c:order val="1"/>
          <c:tx>
            <c:v>April: 4-day low</c:v>
          </c:tx>
          <c:spPr>
            <a:ln w="28575">
              <a:noFill/>
            </a:ln>
          </c:spPr>
          <c:marker>
            <c:symbol val="square"/>
            <c:size val="5"/>
            <c:spPr>
              <a:solidFill>
                <a:schemeClr val="tx1"/>
              </a:solidFill>
              <a:ln>
                <a:noFill/>
              </a:ln>
            </c:spPr>
          </c:marker>
          <c:xVal>
            <c:numRef>
              <c:f>Apr_Sept!$N$13</c:f>
              <c:numCache>
                <c:formatCode>0.00</c:formatCode>
                <c:ptCount val="1"/>
                <c:pt idx="0">
                  <c:v>7.7</c:v>
                </c:pt>
              </c:numCache>
            </c:numRef>
          </c:xVal>
          <c:yVal>
            <c:numRef>
              <c:f>Apr_Sept!$P$13</c:f>
              <c:numCache>
                <c:formatCode>0.00%</c:formatCode>
                <c:ptCount val="1"/>
                <c:pt idx="0">
                  <c:v>4.0000000000000022E-2</c:v>
                </c:pt>
              </c:numCache>
            </c:numRef>
          </c:yVal>
        </c:ser>
        <c:ser>
          <c:idx val="4"/>
          <c:order val="2"/>
          <c:tx>
            <c:v>April: 16-day low</c:v>
          </c:tx>
          <c:spPr>
            <a:ln w="28575">
              <a:noFill/>
            </a:ln>
          </c:spPr>
          <c:marker>
            <c:symbol val="square"/>
            <c:size val="5"/>
            <c:spPr>
              <a:solidFill>
                <a:sysClr val="windowText" lastClr="000000"/>
              </a:solidFill>
              <a:ln>
                <a:noFill/>
              </a:ln>
            </c:spPr>
          </c:marker>
          <c:xVal>
            <c:numRef>
              <c:f>Apr_Sept!$N$21</c:f>
              <c:numCache>
                <c:formatCode>0.00</c:formatCode>
                <c:ptCount val="1"/>
                <c:pt idx="0">
                  <c:v>15.3</c:v>
                </c:pt>
              </c:numCache>
            </c:numRef>
          </c:xVal>
          <c:yVal>
            <c:numRef>
              <c:f>Apr_Sept!$P$21</c:f>
              <c:numCache>
                <c:formatCode>0.00%</c:formatCode>
                <c:ptCount val="1"/>
                <c:pt idx="0">
                  <c:v>0.15200000000000041</c:v>
                </c:pt>
              </c:numCache>
            </c:numRef>
          </c:yVal>
        </c:ser>
        <c:ser>
          <c:idx val="5"/>
          <c:order val="3"/>
          <c:tx>
            <c:v>April: 1-day medium</c:v>
          </c:tx>
          <c:spPr>
            <a:ln w="28575">
              <a:noFill/>
            </a:ln>
          </c:spPr>
          <c:marker>
            <c:symbol val="square"/>
            <c:size val="7"/>
            <c:spPr>
              <a:solidFill>
                <a:sysClr val="windowText" lastClr="000000"/>
              </a:solidFill>
              <a:ln>
                <a:noFill/>
              </a:ln>
            </c:spPr>
          </c:marker>
          <c:xVal>
            <c:numRef>
              <c:f>Apr_Sept!$N$6</c:f>
              <c:numCache>
                <c:formatCode>General</c:formatCode>
                <c:ptCount val="1"/>
                <c:pt idx="0">
                  <c:v>1.0000000000000002</c:v>
                </c:pt>
              </c:numCache>
            </c:numRef>
          </c:xVal>
          <c:yVal>
            <c:numRef>
              <c:f>Apr_Sept!$P$6</c:f>
              <c:numCache>
                <c:formatCode>0.00%</c:formatCode>
                <c:ptCount val="1"/>
                <c:pt idx="0">
                  <c:v>1.0000000000000041E-3</c:v>
                </c:pt>
              </c:numCache>
            </c:numRef>
          </c:yVal>
        </c:ser>
        <c:ser>
          <c:idx val="6"/>
          <c:order val="4"/>
          <c:tx>
            <c:v>April: 1-day high</c:v>
          </c:tx>
          <c:spPr>
            <a:ln w="28575">
              <a:noFill/>
            </a:ln>
          </c:spPr>
          <c:marker>
            <c:symbol val="square"/>
            <c:size val="5"/>
            <c:spPr>
              <a:solidFill>
                <a:sysClr val="windowText" lastClr="000000"/>
              </a:solidFill>
              <a:ln>
                <a:noFill/>
              </a:ln>
            </c:spPr>
          </c:marker>
          <c:dPt>
            <c:idx val="0"/>
            <c:marker>
              <c:symbol val="square"/>
              <c:size val="9"/>
            </c:marker>
          </c:dPt>
          <c:xVal>
            <c:numRef>
              <c:f>Apr_Sept!$N$7</c:f>
              <c:numCache>
                <c:formatCode>General</c:formatCode>
                <c:ptCount val="1"/>
                <c:pt idx="0">
                  <c:v>1.1000000000000001</c:v>
                </c:pt>
              </c:numCache>
            </c:numRef>
          </c:xVal>
          <c:yVal>
            <c:numRef>
              <c:f>Apr_Sept!$P$7</c:f>
              <c:numCache>
                <c:formatCode>0.00%</c:formatCode>
                <c:ptCount val="1"/>
                <c:pt idx="0">
                  <c:v>1.0000000000000041E-3</c:v>
                </c:pt>
              </c:numCache>
            </c:numRef>
          </c:yVal>
        </c:ser>
        <c:ser>
          <c:idx val="7"/>
          <c:order val="5"/>
          <c:tx>
            <c:v>April: s 1-day low</c:v>
          </c:tx>
          <c:spPr>
            <a:ln w="28575">
              <a:solidFill>
                <a:schemeClr val="tx1"/>
              </a:solidFill>
            </a:ln>
          </c:spPr>
          <c:marker>
            <c:symbol val="square"/>
            <c:size val="5"/>
            <c:spPr>
              <a:noFill/>
              <a:ln>
                <a:solidFill>
                  <a:schemeClr val="tx1"/>
                </a:solidFill>
              </a:ln>
            </c:spPr>
          </c:marker>
          <c:xVal>
            <c:numRef>
              <c:f>Apr_Sept!$O$5</c:f>
              <c:numCache>
                <c:formatCode>0.00</c:formatCode>
                <c:ptCount val="1"/>
                <c:pt idx="0">
                  <c:v>1.1000000000000001</c:v>
                </c:pt>
              </c:numCache>
            </c:numRef>
          </c:xVal>
          <c:yVal>
            <c:numRef>
              <c:f>Apr_Sept!$Q$5</c:f>
              <c:numCache>
                <c:formatCode>0.00%</c:formatCode>
                <c:ptCount val="1"/>
                <c:pt idx="0">
                  <c:v>6.0000000000000114E-3</c:v>
                </c:pt>
              </c:numCache>
            </c:numRef>
          </c:yVal>
        </c:ser>
        <c:ser>
          <c:idx val="8"/>
          <c:order val="6"/>
          <c:tx>
            <c:v>April: s 1-day med</c:v>
          </c:tx>
          <c:spPr>
            <a:ln w="28575">
              <a:noFill/>
            </a:ln>
          </c:spPr>
          <c:marker>
            <c:symbol val="square"/>
            <c:size val="7"/>
            <c:spPr>
              <a:noFill/>
              <a:ln>
                <a:solidFill>
                  <a:schemeClr val="tx1"/>
                </a:solidFill>
              </a:ln>
            </c:spPr>
          </c:marker>
          <c:xVal>
            <c:numRef>
              <c:f>Apr_Sept!$O$6</c:f>
              <c:numCache>
                <c:formatCode>0.00</c:formatCode>
                <c:ptCount val="1"/>
                <c:pt idx="0">
                  <c:v>1.2000000000000002</c:v>
                </c:pt>
              </c:numCache>
            </c:numRef>
          </c:xVal>
          <c:yVal>
            <c:numRef>
              <c:f>Apr_Sept!$Q$6</c:f>
              <c:numCache>
                <c:formatCode>0.00%</c:formatCode>
                <c:ptCount val="1"/>
                <c:pt idx="0">
                  <c:v>6.0000000000000114E-3</c:v>
                </c:pt>
              </c:numCache>
            </c:numRef>
          </c:yVal>
        </c:ser>
        <c:ser>
          <c:idx val="9"/>
          <c:order val="7"/>
          <c:tx>
            <c:v>April: s 1-day high</c:v>
          </c:tx>
          <c:spPr>
            <a:ln w="28575">
              <a:noFill/>
            </a:ln>
          </c:spPr>
          <c:marker>
            <c:symbol val="square"/>
            <c:size val="9"/>
            <c:spPr>
              <a:noFill/>
              <a:ln>
                <a:solidFill>
                  <a:schemeClr val="tx1"/>
                </a:solidFill>
              </a:ln>
            </c:spPr>
          </c:marker>
          <c:xVal>
            <c:numRef>
              <c:f>Apr_Sept!$O$7</c:f>
              <c:numCache>
                <c:formatCode>0.00</c:formatCode>
                <c:ptCount val="1"/>
                <c:pt idx="0">
                  <c:v>1.3</c:v>
                </c:pt>
              </c:numCache>
            </c:numRef>
          </c:xVal>
          <c:yVal>
            <c:numRef>
              <c:f>Apr_Sept!$Q$7</c:f>
              <c:numCache>
                <c:formatCode>0.00%</c:formatCode>
                <c:ptCount val="1"/>
                <c:pt idx="0">
                  <c:v>9.0000000000000028E-3</c:v>
                </c:pt>
              </c:numCache>
            </c:numRef>
          </c:yVal>
        </c:ser>
        <c:ser>
          <c:idx val="1"/>
          <c:order val="8"/>
          <c:tx>
            <c:v>April: 4-day medium</c:v>
          </c:tx>
          <c:spPr>
            <a:ln w="28575">
              <a:noFill/>
            </a:ln>
          </c:spPr>
          <c:marker>
            <c:symbol val="square"/>
            <c:size val="7"/>
            <c:spPr>
              <a:solidFill>
                <a:schemeClr val="tx1"/>
              </a:solidFill>
              <a:ln>
                <a:noFill/>
              </a:ln>
            </c:spPr>
          </c:marker>
          <c:xVal>
            <c:numRef>
              <c:f>Apr_Sept!$N$14</c:f>
              <c:numCache>
                <c:formatCode>0.00</c:formatCode>
                <c:ptCount val="1"/>
                <c:pt idx="0">
                  <c:v>7.8</c:v>
                </c:pt>
              </c:numCache>
            </c:numRef>
          </c:xVal>
          <c:yVal>
            <c:numRef>
              <c:f>Apr_Sept!$P$14</c:f>
              <c:numCache>
                <c:formatCode>0.00%</c:formatCode>
                <c:ptCount val="1"/>
                <c:pt idx="0">
                  <c:v>4.0000000000000114E-3</c:v>
                </c:pt>
              </c:numCache>
            </c:numRef>
          </c:yVal>
        </c:ser>
        <c:ser>
          <c:idx val="10"/>
          <c:order val="9"/>
          <c:tx>
            <c:v>April: 4-day high</c:v>
          </c:tx>
          <c:spPr>
            <a:ln w="28575">
              <a:noFill/>
            </a:ln>
          </c:spPr>
          <c:marker>
            <c:symbol val="square"/>
            <c:size val="9"/>
            <c:spPr>
              <a:solidFill>
                <a:schemeClr val="tx1"/>
              </a:solidFill>
              <a:ln>
                <a:noFill/>
              </a:ln>
            </c:spPr>
          </c:marker>
          <c:xVal>
            <c:numRef>
              <c:f>Apr_Sept!$N$15</c:f>
              <c:numCache>
                <c:formatCode>0.00</c:formatCode>
                <c:ptCount val="1"/>
                <c:pt idx="0">
                  <c:v>7.9</c:v>
                </c:pt>
              </c:numCache>
            </c:numRef>
          </c:xVal>
          <c:yVal>
            <c:numRef>
              <c:f>Apr_Sept!$P$15</c:f>
              <c:numCache>
                <c:formatCode>0.00%</c:formatCode>
                <c:ptCount val="1"/>
                <c:pt idx="0">
                  <c:v>1.0000000000000041E-3</c:v>
                </c:pt>
              </c:numCache>
            </c:numRef>
          </c:yVal>
        </c:ser>
        <c:ser>
          <c:idx val="3"/>
          <c:order val="10"/>
          <c:tx>
            <c:v>April: s 4-day low</c:v>
          </c:tx>
          <c:spPr>
            <a:ln w="28575">
              <a:noFill/>
            </a:ln>
          </c:spPr>
          <c:marker>
            <c:symbol val="square"/>
            <c:size val="5"/>
            <c:spPr>
              <a:noFill/>
              <a:ln>
                <a:solidFill>
                  <a:sysClr val="windowText" lastClr="000000"/>
                </a:solidFill>
              </a:ln>
            </c:spPr>
          </c:marker>
          <c:xVal>
            <c:numRef>
              <c:f>Apr_Sept!$O$13</c:f>
              <c:numCache>
                <c:formatCode>0.00</c:formatCode>
                <c:ptCount val="1"/>
                <c:pt idx="0">
                  <c:v>8.1</c:v>
                </c:pt>
              </c:numCache>
            </c:numRef>
          </c:xVal>
          <c:yVal>
            <c:numRef>
              <c:f>Apr_Sept!$Q$13</c:f>
              <c:numCache>
                <c:formatCode>0.00%</c:formatCode>
                <c:ptCount val="1"/>
                <c:pt idx="0">
                  <c:v>4.0000000000000022E-2</c:v>
                </c:pt>
              </c:numCache>
            </c:numRef>
          </c:yVal>
        </c:ser>
        <c:ser>
          <c:idx val="11"/>
          <c:order val="11"/>
          <c:tx>
            <c:v>April: s 4-day medium</c:v>
          </c:tx>
          <c:spPr>
            <a:ln w="28575">
              <a:noFill/>
            </a:ln>
          </c:spPr>
          <c:marker>
            <c:symbol val="square"/>
            <c:size val="7"/>
            <c:spPr>
              <a:noFill/>
              <a:ln>
                <a:solidFill>
                  <a:sysClr val="windowText" lastClr="000000"/>
                </a:solidFill>
              </a:ln>
            </c:spPr>
          </c:marker>
          <c:xVal>
            <c:numRef>
              <c:f>Apr_Sept!$O$14</c:f>
              <c:numCache>
                <c:formatCode>0.00</c:formatCode>
                <c:ptCount val="1"/>
                <c:pt idx="0">
                  <c:v>8.2000000000000011</c:v>
                </c:pt>
              </c:numCache>
            </c:numRef>
          </c:xVal>
          <c:yVal>
            <c:numRef>
              <c:f>Apr_Sept!$Q$14</c:f>
              <c:numCache>
                <c:formatCode>0.00%</c:formatCode>
                <c:ptCount val="1"/>
                <c:pt idx="0">
                  <c:v>4.0000000000000114E-3</c:v>
                </c:pt>
              </c:numCache>
            </c:numRef>
          </c:yVal>
        </c:ser>
        <c:ser>
          <c:idx val="12"/>
          <c:order val="12"/>
          <c:tx>
            <c:v>April: s 4-day high</c:v>
          </c:tx>
          <c:spPr>
            <a:ln w="28575">
              <a:noFill/>
            </a:ln>
          </c:spPr>
          <c:marker>
            <c:symbol val="square"/>
            <c:size val="9"/>
            <c:spPr>
              <a:noFill/>
              <a:ln>
                <a:solidFill>
                  <a:sysClr val="windowText" lastClr="000000"/>
                </a:solidFill>
              </a:ln>
            </c:spPr>
          </c:marker>
          <c:xVal>
            <c:numRef>
              <c:f>Apr_Sept!$O$15</c:f>
              <c:numCache>
                <c:formatCode>0.00</c:formatCode>
                <c:ptCount val="1"/>
                <c:pt idx="0">
                  <c:v>8.3000000000000007</c:v>
                </c:pt>
              </c:numCache>
            </c:numRef>
          </c:xVal>
          <c:yVal>
            <c:numRef>
              <c:f>Apr_Sept!$Q$15</c:f>
              <c:numCache>
                <c:formatCode>0.00%</c:formatCode>
                <c:ptCount val="1"/>
                <c:pt idx="0">
                  <c:v>1.0000000000000041E-3</c:v>
                </c:pt>
              </c:numCache>
            </c:numRef>
          </c:yVal>
        </c:ser>
        <c:ser>
          <c:idx val="13"/>
          <c:order val="13"/>
          <c:tx>
            <c:v>April: 16-day medium</c:v>
          </c:tx>
          <c:spPr>
            <a:ln w="28575">
              <a:noFill/>
            </a:ln>
          </c:spPr>
          <c:marker>
            <c:symbol val="square"/>
            <c:size val="7"/>
            <c:spPr>
              <a:solidFill>
                <a:sysClr val="windowText" lastClr="000000"/>
              </a:solidFill>
              <a:ln>
                <a:noFill/>
              </a:ln>
            </c:spPr>
          </c:marker>
          <c:xVal>
            <c:numRef>
              <c:f>Apr_Sept!$N$22</c:f>
              <c:numCache>
                <c:formatCode>0.00</c:formatCode>
                <c:ptCount val="1"/>
                <c:pt idx="0">
                  <c:v>15.400000000000002</c:v>
                </c:pt>
              </c:numCache>
            </c:numRef>
          </c:xVal>
          <c:yVal>
            <c:numRef>
              <c:f>Apr_Sept!$P$22</c:f>
              <c:numCache>
                <c:formatCode>0.00%</c:formatCode>
                <c:ptCount val="1"/>
                <c:pt idx="0">
                  <c:v>1.9000000000000072E-2</c:v>
                </c:pt>
              </c:numCache>
            </c:numRef>
          </c:yVal>
        </c:ser>
        <c:ser>
          <c:idx val="14"/>
          <c:order val="14"/>
          <c:tx>
            <c:v>April: 16-day high</c:v>
          </c:tx>
          <c:spPr>
            <a:ln w="28575">
              <a:noFill/>
            </a:ln>
          </c:spPr>
          <c:marker>
            <c:symbol val="square"/>
            <c:size val="9"/>
            <c:spPr>
              <a:solidFill>
                <a:sysClr val="windowText" lastClr="000000"/>
              </a:solidFill>
              <a:ln>
                <a:noFill/>
              </a:ln>
            </c:spPr>
          </c:marker>
          <c:xVal>
            <c:numRef>
              <c:f>Apr_Sept!$N$23</c:f>
              <c:numCache>
                <c:formatCode>0.00</c:formatCode>
                <c:ptCount val="1"/>
                <c:pt idx="0">
                  <c:v>15.5</c:v>
                </c:pt>
              </c:numCache>
            </c:numRef>
          </c:xVal>
          <c:yVal>
            <c:numRef>
              <c:f>Apr_Sept!$P$23</c:f>
              <c:numCache>
                <c:formatCode>0.00%</c:formatCode>
                <c:ptCount val="1"/>
                <c:pt idx="0">
                  <c:v>1.0000000000000041E-3</c:v>
                </c:pt>
              </c:numCache>
            </c:numRef>
          </c:yVal>
        </c:ser>
        <c:ser>
          <c:idx val="15"/>
          <c:order val="15"/>
          <c:tx>
            <c:v>April: s 16-day low</c:v>
          </c:tx>
          <c:spPr>
            <a:ln w="28575">
              <a:noFill/>
            </a:ln>
          </c:spPr>
          <c:marker>
            <c:symbol val="square"/>
            <c:size val="5"/>
            <c:spPr>
              <a:noFill/>
              <a:ln>
                <a:solidFill>
                  <a:sysClr val="windowText" lastClr="000000"/>
                </a:solidFill>
              </a:ln>
            </c:spPr>
          </c:marker>
          <c:xVal>
            <c:numRef>
              <c:f>Apr_Sept!$O$21</c:f>
              <c:numCache>
                <c:formatCode>0.00</c:formatCode>
                <c:ptCount val="1"/>
                <c:pt idx="0">
                  <c:v>15.700000000000001</c:v>
                </c:pt>
              </c:numCache>
            </c:numRef>
          </c:xVal>
          <c:yVal>
            <c:numRef>
              <c:f>Apr_Sept!$Q$21</c:f>
              <c:numCache>
                <c:formatCode>0.00%</c:formatCode>
                <c:ptCount val="1"/>
                <c:pt idx="0">
                  <c:v>0.15200000000000041</c:v>
                </c:pt>
              </c:numCache>
            </c:numRef>
          </c:yVal>
        </c:ser>
        <c:ser>
          <c:idx val="16"/>
          <c:order val="16"/>
          <c:tx>
            <c:v>April: s 16-day medium</c:v>
          </c:tx>
          <c:spPr>
            <a:ln w="28575">
              <a:noFill/>
            </a:ln>
          </c:spPr>
          <c:marker>
            <c:symbol val="square"/>
            <c:size val="7"/>
            <c:spPr>
              <a:noFill/>
              <a:ln>
                <a:solidFill>
                  <a:sysClr val="windowText" lastClr="000000"/>
                </a:solidFill>
              </a:ln>
            </c:spPr>
          </c:marker>
          <c:xVal>
            <c:numRef>
              <c:f>Apr_Sept!$O$22</c:f>
              <c:numCache>
                <c:formatCode>0.00</c:formatCode>
                <c:ptCount val="1"/>
                <c:pt idx="0">
                  <c:v>15.8</c:v>
                </c:pt>
              </c:numCache>
            </c:numRef>
          </c:xVal>
          <c:yVal>
            <c:numRef>
              <c:f>Apr_Sept!$Q$22</c:f>
              <c:numCache>
                <c:formatCode>0.00%</c:formatCode>
                <c:ptCount val="1"/>
                <c:pt idx="0">
                  <c:v>1.7999999999999999E-2</c:v>
                </c:pt>
              </c:numCache>
            </c:numRef>
          </c:yVal>
        </c:ser>
        <c:ser>
          <c:idx val="17"/>
          <c:order val="17"/>
          <c:tx>
            <c:v>April: s 16-day high</c:v>
          </c:tx>
          <c:spPr>
            <a:ln w="28575">
              <a:noFill/>
            </a:ln>
          </c:spPr>
          <c:marker>
            <c:symbol val="square"/>
            <c:size val="9"/>
            <c:spPr>
              <a:noFill/>
              <a:ln>
                <a:solidFill>
                  <a:sysClr val="windowText" lastClr="000000"/>
                </a:solidFill>
              </a:ln>
            </c:spPr>
          </c:marker>
          <c:xVal>
            <c:numRef>
              <c:f>Apr_Sept!$O$23</c:f>
              <c:numCache>
                <c:formatCode>0.00</c:formatCode>
                <c:ptCount val="1"/>
                <c:pt idx="0">
                  <c:v>15.9</c:v>
                </c:pt>
              </c:numCache>
            </c:numRef>
          </c:xVal>
          <c:yVal>
            <c:numRef>
              <c:f>Apr_Sept!$Q$23</c:f>
              <c:numCache>
                <c:formatCode>0.00%</c:formatCode>
                <c:ptCount val="1"/>
                <c:pt idx="0">
                  <c:v>1.0000000000000041E-3</c:v>
                </c:pt>
              </c:numCache>
            </c:numRef>
          </c:yVal>
        </c:ser>
        <c:ser>
          <c:idx val="18"/>
          <c:order val="18"/>
          <c:tx>
            <c:v>Sept: 1-day low</c:v>
          </c:tx>
          <c:spPr>
            <a:ln w="28575">
              <a:noFill/>
            </a:ln>
          </c:spPr>
          <c:marker>
            <c:symbol val="triangle"/>
            <c:size val="6"/>
            <c:spPr>
              <a:solidFill>
                <a:schemeClr val="accent5">
                  <a:lumMod val="75000"/>
                </a:schemeClr>
              </a:solidFill>
              <a:ln>
                <a:noFill/>
              </a:ln>
            </c:spPr>
          </c:marker>
          <c:xVal>
            <c:numRef>
              <c:f>Apr_Sept!$V$5</c:f>
              <c:numCache>
                <c:formatCode>General</c:formatCode>
                <c:ptCount val="1"/>
                <c:pt idx="0">
                  <c:v>2.3000000000000003</c:v>
                </c:pt>
              </c:numCache>
            </c:numRef>
          </c:xVal>
          <c:yVal>
            <c:numRef>
              <c:f>Apr_Sept!$X$5</c:f>
              <c:numCache>
                <c:formatCode>0.00%</c:formatCode>
                <c:ptCount val="1"/>
                <c:pt idx="0">
                  <c:v>4.0000000000000114E-3</c:v>
                </c:pt>
              </c:numCache>
            </c:numRef>
          </c:yVal>
        </c:ser>
        <c:ser>
          <c:idx val="19"/>
          <c:order val="19"/>
          <c:tx>
            <c:v>Sept: 1-day med</c:v>
          </c:tx>
          <c:spPr>
            <a:ln w="28575">
              <a:noFill/>
            </a:ln>
          </c:spPr>
          <c:marker>
            <c:symbol val="triangle"/>
            <c:size val="9"/>
            <c:spPr>
              <a:solidFill>
                <a:schemeClr val="accent5">
                  <a:lumMod val="75000"/>
                </a:schemeClr>
              </a:solidFill>
              <a:ln>
                <a:noFill/>
              </a:ln>
            </c:spPr>
          </c:marker>
          <c:xVal>
            <c:numRef>
              <c:f>Apr_Sept!$V$6</c:f>
              <c:numCache>
                <c:formatCode>General</c:formatCode>
                <c:ptCount val="1"/>
                <c:pt idx="0">
                  <c:v>2.4</c:v>
                </c:pt>
              </c:numCache>
            </c:numRef>
          </c:xVal>
          <c:yVal>
            <c:numRef>
              <c:f>Apr_Sept!$X$6</c:f>
              <c:numCache>
                <c:formatCode>0.00%</c:formatCode>
                <c:ptCount val="1"/>
                <c:pt idx="0">
                  <c:v>4.0000000000000114E-3</c:v>
                </c:pt>
              </c:numCache>
            </c:numRef>
          </c:yVal>
        </c:ser>
        <c:ser>
          <c:idx val="20"/>
          <c:order val="20"/>
          <c:tx>
            <c:v>Sept: 1-day high</c:v>
          </c:tx>
          <c:spPr>
            <a:ln w="28575">
              <a:noFill/>
            </a:ln>
          </c:spPr>
          <c:marker>
            <c:symbol val="triangle"/>
            <c:size val="12"/>
            <c:spPr>
              <a:solidFill>
                <a:schemeClr val="accent5">
                  <a:lumMod val="75000"/>
                </a:schemeClr>
              </a:solidFill>
              <a:ln>
                <a:noFill/>
              </a:ln>
            </c:spPr>
          </c:marker>
          <c:xVal>
            <c:numRef>
              <c:f>Apr_Sept!$V$7</c:f>
              <c:numCache>
                <c:formatCode>General</c:formatCode>
                <c:ptCount val="1"/>
                <c:pt idx="0">
                  <c:v>2.5</c:v>
                </c:pt>
              </c:numCache>
            </c:numRef>
          </c:xVal>
          <c:yVal>
            <c:numRef>
              <c:f>Apr_Sept!$X$7</c:f>
              <c:numCache>
                <c:formatCode>0.00%</c:formatCode>
                <c:ptCount val="1"/>
                <c:pt idx="0">
                  <c:v>4.0000000000000114E-3</c:v>
                </c:pt>
              </c:numCache>
            </c:numRef>
          </c:yVal>
        </c:ser>
        <c:ser>
          <c:idx val="21"/>
          <c:order val="21"/>
          <c:tx>
            <c:v>Sept: s 1-day low</c:v>
          </c:tx>
          <c:spPr>
            <a:ln w="28575">
              <a:noFill/>
            </a:ln>
          </c:spPr>
          <c:marker>
            <c:symbol val="triangle"/>
            <c:size val="6"/>
            <c:spPr>
              <a:noFill/>
              <a:ln>
                <a:solidFill>
                  <a:schemeClr val="accent5">
                    <a:lumMod val="75000"/>
                  </a:schemeClr>
                </a:solidFill>
              </a:ln>
            </c:spPr>
          </c:marker>
          <c:xVal>
            <c:numRef>
              <c:f>Apr_Sept!$W$5</c:f>
              <c:numCache>
                <c:formatCode>0.00</c:formatCode>
                <c:ptCount val="1"/>
                <c:pt idx="0">
                  <c:v>2.5000000000000004</c:v>
                </c:pt>
              </c:numCache>
            </c:numRef>
          </c:xVal>
          <c:yVal>
            <c:numRef>
              <c:f>Apr_Sept!$Y$5</c:f>
              <c:numCache>
                <c:formatCode>0.00%</c:formatCode>
                <c:ptCount val="1"/>
                <c:pt idx="0">
                  <c:v>1.2E-2</c:v>
                </c:pt>
              </c:numCache>
            </c:numRef>
          </c:yVal>
        </c:ser>
        <c:ser>
          <c:idx val="22"/>
          <c:order val="22"/>
          <c:tx>
            <c:v>Sept: s 1-day med</c:v>
          </c:tx>
          <c:spPr>
            <a:ln w="28575">
              <a:solidFill>
                <a:sysClr val="windowText" lastClr="000000"/>
              </a:solidFill>
            </a:ln>
          </c:spPr>
          <c:marker>
            <c:symbol val="triangle"/>
            <c:size val="9"/>
            <c:spPr>
              <a:noFill/>
              <a:ln>
                <a:solidFill>
                  <a:schemeClr val="accent5">
                    <a:lumMod val="75000"/>
                  </a:schemeClr>
                </a:solidFill>
              </a:ln>
            </c:spPr>
          </c:marker>
          <c:xVal>
            <c:numRef>
              <c:f>Apr_Sept!$W$6</c:f>
              <c:numCache>
                <c:formatCode>0.00</c:formatCode>
                <c:ptCount val="1"/>
                <c:pt idx="0">
                  <c:v>2.6</c:v>
                </c:pt>
              </c:numCache>
            </c:numRef>
          </c:xVal>
          <c:yVal>
            <c:numRef>
              <c:f>Apr_Sept!$Y$6</c:f>
              <c:numCache>
                <c:formatCode>0.00%</c:formatCode>
                <c:ptCount val="1"/>
                <c:pt idx="0">
                  <c:v>1.6000000000000021E-2</c:v>
                </c:pt>
              </c:numCache>
            </c:numRef>
          </c:yVal>
        </c:ser>
        <c:ser>
          <c:idx val="23"/>
          <c:order val="23"/>
          <c:tx>
            <c:v>Sept: s 1-day high</c:v>
          </c:tx>
          <c:spPr>
            <a:ln w="28575">
              <a:solidFill>
                <a:schemeClr val="tx1">
                  <a:lumMod val="50000"/>
                  <a:lumOff val="50000"/>
                </a:schemeClr>
              </a:solidFill>
            </a:ln>
          </c:spPr>
          <c:marker>
            <c:symbol val="triangle"/>
            <c:size val="12"/>
            <c:spPr>
              <a:solidFill>
                <a:schemeClr val="bg1"/>
              </a:solidFill>
              <a:ln>
                <a:solidFill>
                  <a:schemeClr val="accent5">
                    <a:lumMod val="75000"/>
                  </a:schemeClr>
                </a:solidFill>
              </a:ln>
            </c:spPr>
          </c:marker>
          <c:xVal>
            <c:numRef>
              <c:f>Apr_Sept!$W$7</c:f>
              <c:numCache>
                <c:formatCode>0.00</c:formatCode>
                <c:ptCount val="1"/>
                <c:pt idx="0">
                  <c:v>2.7</c:v>
                </c:pt>
              </c:numCache>
            </c:numRef>
          </c:xVal>
          <c:yVal>
            <c:numRef>
              <c:f>Apr_Sept!$Y$7</c:f>
              <c:numCache>
                <c:formatCode>0.00%</c:formatCode>
                <c:ptCount val="1"/>
                <c:pt idx="0">
                  <c:v>2.1999999999999999E-2</c:v>
                </c:pt>
              </c:numCache>
            </c:numRef>
          </c:yVal>
        </c:ser>
        <c:ser>
          <c:idx val="24"/>
          <c:order val="24"/>
          <c:tx>
            <c:v>Sept: 4-day low</c:v>
          </c:tx>
          <c:spPr>
            <a:ln w="28575">
              <a:noFill/>
            </a:ln>
          </c:spPr>
          <c:marker>
            <c:symbol val="triangle"/>
            <c:size val="6"/>
            <c:spPr>
              <a:solidFill>
                <a:schemeClr val="accent5">
                  <a:lumMod val="75000"/>
                </a:schemeClr>
              </a:solidFill>
              <a:ln>
                <a:noFill/>
              </a:ln>
            </c:spPr>
          </c:marker>
          <c:xVal>
            <c:numRef>
              <c:f>Apr_Sept!$V$13</c:f>
              <c:numCache>
                <c:formatCode>General</c:formatCode>
                <c:ptCount val="1"/>
                <c:pt idx="0">
                  <c:v>9.3000000000000025</c:v>
                </c:pt>
              </c:numCache>
            </c:numRef>
          </c:xVal>
          <c:yVal>
            <c:numRef>
              <c:f>Apr_Sept!$X$13</c:f>
              <c:numCache>
                <c:formatCode>0.00%</c:formatCode>
                <c:ptCount val="1"/>
                <c:pt idx="0">
                  <c:v>2.5000000000000001E-2</c:v>
                </c:pt>
              </c:numCache>
            </c:numRef>
          </c:yVal>
        </c:ser>
        <c:ser>
          <c:idx val="25"/>
          <c:order val="25"/>
          <c:tx>
            <c:v>Sept: 4-day med</c:v>
          </c:tx>
          <c:spPr>
            <a:ln w="28575">
              <a:noFill/>
            </a:ln>
          </c:spPr>
          <c:marker>
            <c:symbol val="triangle"/>
            <c:size val="9"/>
            <c:spPr>
              <a:solidFill>
                <a:schemeClr val="accent5">
                  <a:lumMod val="75000"/>
                </a:schemeClr>
              </a:solidFill>
              <a:ln>
                <a:noFill/>
              </a:ln>
            </c:spPr>
          </c:marker>
          <c:xVal>
            <c:numRef>
              <c:f>Apr_Sept!$V$14</c:f>
              <c:numCache>
                <c:formatCode>General</c:formatCode>
                <c:ptCount val="1"/>
                <c:pt idx="0">
                  <c:v>9.4</c:v>
                </c:pt>
              </c:numCache>
            </c:numRef>
          </c:xVal>
          <c:yVal>
            <c:numRef>
              <c:f>Apr_Sept!$X$14</c:f>
              <c:numCache>
                <c:formatCode>0.00%</c:formatCode>
                <c:ptCount val="1"/>
                <c:pt idx="0">
                  <c:v>8.0000000000000227E-3</c:v>
                </c:pt>
              </c:numCache>
            </c:numRef>
          </c:yVal>
        </c:ser>
        <c:ser>
          <c:idx val="26"/>
          <c:order val="26"/>
          <c:tx>
            <c:v>Sept: 4-day high</c:v>
          </c:tx>
          <c:spPr>
            <a:ln w="28575">
              <a:noFill/>
            </a:ln>
          </c:spPr>
          <c:marker>
            <c:symbol val="triangle"/>
            <c:size val="12"/>
            <c:spPr>
              <a:solidFill>
                <a:schemeClr val="accent5">
                  <a:lumMod val="75000"/>
                </a:schemeClr>
              </a:solidFill>
              <a:ln>
                <a:noFill/>
              </a:ln>
            </c:spPr>
          </c:marker>
          <c:xVal>
            <c:numRef>
              <c:f>Apr_Sept!$V$15</c:f>
              <c:numCache>
                <c:formatCode>General</c:formatCode>
                <c:ptCount val="1"/>
                <c:pt idx="0">
                  <c:v>9.5000000000000018</c:v>
                </c:pt>
              </c:numCache>
            </c:numRef>
          </c:xVal>
          <c:yVal>
            <c:numRef>
              <c:f>Apr_Sept!$X$15</c:f>
              <c:numCache>
                <c:formatCode>0.00%</c:formatCode>
                <c:ptCount val="1"/>
                <c:pt idx="0">
                  <c:v>4.0000000000000114E-3</c:v>
                </c:pt>
              </c:numCache>
            </c:numRef>
          </c:yVal>
        </c:ser>
        <c:ser>
          <c:idx val="27"/>
          <c:order val="27"/>
          <c:tx>
            <c:v>Sept: s 4-day low</c:v>
          </c:tx>
          <c:spPr>
            <a:ln w="28575">
              <a:noFill/>
            </a:ln>
          </c:spPr>
          <c:marker>
            <c:symbol val="triangle"/>
            <c:size val="6"/>
            <c:spPr>
              <a:noFill/>
              <a:ln>
                <a:solidFill>
                  <a:schemeClr val="accent5">
                    <a:lumMod val="75000"/>
                  </a:schemeClr>
                </a:solidFill>
              </a:ln>
            </c:spPr>
          </c:marker>
          <c:xVal>
            <c:numRef>
              <c:f>Apr_Sept!$W$13</c:f>
              <c:numCache>
                <c:formatCode>0.00</c:formatCode>
                <c:ptCount val="1"/>
                <c:pt idx="0">
                  <c:v>9.7000000000000011</c:v>
                </c:pt>
              </c:numCache>
            </c:numRef>
          </c:xVal>
          <c:yVal>
            <c:numRef>
              <c:f>Apr_Sept!$Y$13</c:f>
              <c:numCache>
                <c:formatCode>0.00%</c:formatCode>
                <c:ptCount val="1"/>
                <c:pt idx="0">
                  <c:v>2.0000000000000011E-2</c:v>
                </c:pt>
              </c:numCache>
            </c:numRef>
          </c:yVal>
        </c:ser>
        <c:ser>
          <c:idx val="28"/>
          <c:order val="28"/>
          <c:tx>
            <c:v>Sept: s 4-day med</c:v>
          </c:tx>
          <c:spPr>
            <a:ln w="28575">
              <a:noFill/>
            </a:ln>
          </c:spPr>
          <c:marker>
            <c:symbol val="triangle"/>
            <c:size val="9"/>
            <c:spPr>
              <a:noFill/>
              <a:ln>
                <a:solidFill>
                  <a:schemeClr val="accent5">
                    <a:lumMod val="75000"/>
                  </a:schemeClr>
                </a:solidFill>
              </a:ln>
            </c:spPr>
          </c:marker>
          <c:xVal>
            <c:numRef>
              <c:f>Apr_Sept!$W$14</c:f>
              <c:numCache>
                <c:formatCode>0.00</c:formatCode>
                <c:ptCount val="1"/>
                <c:pt idx="0">
                  <c:v>9.8000000000000007</c:v>
                </c:pt>
              </c:numCache>
            </c:numRef>
          </c:xVal>
          <c:yVal>
            <c:numRef>
              <c:f>Apr_Sept!$Y$14</c:f>
              <c:numCache>
                <c:formatCode>0.00%</c:formatCode>
                <c:ptCount val="1"/>
                <c:pt idx="0">
                  <c:v>6.0000000000000114E-3</c:v>
                </c:pt>
              </c:numCache>
            </c:numRef>
          </c:yVal>
        </c:ser>
        <c:ser>
          <c:idx val="29"/>
          <c:order val="29"/>
          <c:tx>
            <c:v>Sept: s 4-day high</c:v>
          </c:tx>
          <c:spPr>
            <a:ln w="28575">
              <a:noFill/>
            </a:ln>
          </c:spPr>
          <c:marker>
            <c:symbol val="triangle"/>
            <c:size val="12"/>
            <c:spPr>
              <a:noFill/>
              <a:ln>
                <a:solidFill>
                  <a:schemeClr val="accent5">
                    <a:lumMod val="75000"/>
                  </a:schemeClr>
                </a:solidFill>
              </a:ln>
            </c:spPr>
          </c:marker>
          <c:xVal>
            <c:numRef>
              <c:f>Apr_Sept!$W$15</c:f>
              <c:numCache>
                <c:formatCode>0.00</c:formatCode>
                <c:ptCount val="1"/>
                <c:pt idx="0">
                  <c:v>9.9000000000000021</c:v>
                </c:pt>
              </c:numCache>
            </c:numRef>
          </c:xVal>
          <c:yVal>
            <c:numRef>
              <c:f>Apr_Sept!$Y$15</c:f>
              <c:numCache>
                <c:formatCode>0.00%</c:formatCode>
                <c:ptCount val="1"/>
                <c:pt idx="0">
                  <c:v>3.0000000000000092E-3</c:v>
                </c:pt>
              </c:numCache>
            </c:numRef>
          </c:yVal>
        </c:ser>
        <c:ser>
          <c:idx val="30"/>
          <c:order val="30"/>
          <c:tx>
            <c:v>Sept: 16-day low</c:v>
          </c:tx>
          <c:spPr>
            <a:ln w="28575">
              <a:noFill/>
            </a:ln>
          </c:spPr>
          <c:marker>
            <c:symbol val="triangle"/>
            <c:size val="6"/>
            <c:spPr>
              <a:solidFill>
                <a:schemeClr val="accent5">
                  <a:lumMod val="75000"/>
                </a:schemeClr>
              </a:solidFill>
              <a:ln>
                <a:noFill/>
              </a:ln>
            </c:spPr>
          </c:marker>
          <c:xVal>
            <c:numRef>
              <c:f>Apr_Sept!$V$21</c:f>
              <c:numCache>
                <c:formatCode>General</c:formatCode>
                <c:ptCount val="1"/>
                <c:pt idx="0">
                  <c:v>16.900000000000002</c:v>
                </c:pt>
              </c:numCache>
            </c:numRef>
          </c:xVal>
          <c:yVal>
            <c:numRef>
              <c:f>Apr_Sept!$X$21</c:f>
              <c:numCache>
                <c:formatCode>0.00%</c:formatCode>
                <c:ptCount val="1"/>
                <c:pt idx="0">
                  <c:v>8.6000000000000021E-2</c:v>
                </c:pt>
              </c:numCache>
            </c:numRef>
          </c:yVal>
        </c:ser>
        <c:ser>
          <c:idx val="31"/>
          <c:order val="31"/>
          <c:tx>
            <c:v>Sept: 16-day med</c:v>
          </c:tx>
          <c:spPr>
            <a:ln w="28575">
              <a:noFill/>
            </a:ln>
          </c:spPr>
          <c:marker>
            <c:symbol val="triangle"/>
            <c:size val="9"/>
            <c:spPr>
              <a:solidFill>
                <a:schemeClr val="accent5">
                  <a:lumMod val="75000"/>
                </a:schemeClr>
              </a:solidFill>
              <a:ln>
                <a:noFill/>
              </a:ln>
            </c:spPr>
          </c:marker>
          <c:xVal>
            <c:numRef>
              <c:f>Apr_Sept!$V$22</c:f>
              <c:numCache>
                <c:formatCode>General</c:formatCode>
                <c:ptCount val="1"/>
                <c:pt idx="0">
                  <c:v>17.000000000000004</c:v>
                </c:pt>
              </c:numCache>
            </c:numRef>
          </c:xVal>
          <c:yVal>
            <c:numRef>
              <c:f>Apr_Sept!$X$22</c:f>
              <c:numCache>
                <c:formatCode>0.00%</c:formatCode>
                <c:ptCount val="1"/>
                <c:pt idx="0">
                  <c:v>1.7999999999999999E-2</c:v>
                </c:pt>
              </c:numCache>
            </c:numRef>
          </c:yVal>
        </c:ser>
        <c:ser>
          <c:idx val="32"/>
          <c:order val="32"/>
          <c:tx>
            <c:v>Sept: 16-day high</c:v>
          </c:tx>
          <c:spPr>
            <a:ln w="28575">
              <a:noFill/>
            </a:ln>
          </c:spPr>
          <c:marker>
            <c:symbol val="triangle"/>
            <c:size val="12"/>
            <c:spPr>
              <a:solidFill>
                <a:schemeClr val="accent5">
                  <a:lumMod val="75000"/>
                </a:schemeClr>
              </a:solidFill>
              <a:ln>
                <a:noFill/>
              </a:ln>
            </c:spPr>
          </c:marker>
          <c:xVal>
            <c:numRef>
              <c:f>Apr_Sept!$V$23</c:f>
              <c:numCache>
                <c:formatCode>General</c:formatCode>
                <c:ptCount val="1"/>
                <c:pt idx="0">
                  <c:v>17.100000000000001</c:v>
                </c:pt>
              </c:numCache>
            </c:numRef>
          </c:xVal>
          <c:yVal>
            <c:numRef>
              <c:f>Apr_Sept!$X$23</c:f>
              <c:numCache>
                <c:formatCode>0.00%</c:formatCode>
                <c:ptCount val="1"/>
                <c:pt idx="0">
                  <c:v>3.0000000000000092E-3</c:v>
                </c:pt>
              </c:numCache>
            </c:numRef>
          </c:yVal>
        </c:ser>
        <c:ser>
          <c:idx val="33"/>
          <c:order val="33"/>
          <c:tx>
            <c:v>Sept: s 16-day low</c:v>
          </c:tx>
          <c:spPr>
            <a:ln w="28575">
              <a:noFill/>
            </a:ln>
          </c:spPr>
          <c:marker>
            <c:symbol val="triangle"/>
            <c:size val="6"/>
            <c:spPr>
              <a:noFill/>
              <a:ln>
                <a:solidFill>
                  <a:schemeClr val="accent5">
                    <a:lumMod val="75000"/>
                  </a:schemeClr>
                </a:solidFill>
              </a:ln>
            </c:spPr>
          </c:marker>
          <c:xVal>
            <c:numRef>
              <c:f>Apr_Sept!$W$21</c:f>
              <c:numCache>
                <c:formatCode>0.00</c:formatCode>
                <c:ptCount val="1"/>
                <c:pt idx="0">
                  <c:v>17.3</c:v>
                </c:pt>
              </c:numCache>
            </c:numRef>
          </c:xVal>
          <c:yVal>
            <c:numRef>
              <c:f>Apr_Sept!$Y$21</c:f>
              <c:numCache>
                <c:formatCode>0.00%</c:formatCode>
                <c:ptCount val="1"/>
                <c:pt idx="0">
                  <c:v>7.5000000000000011E-2</c:v>
                </c:pt>
              </c:numCache>
            </c:numRef>
          </c:yVal>
        </c:ser>
        <c:ser>
          <c:idx val="34"/>
          <c:order val="34"/>
          <c:tx>
            <c:v>Sept: s 16-day med</c:v>
          </c:tx>
          <c:spPr>
            <a:ln w="28575">
              <a:noFill/>
            </a:ln>
          </c:spPr>
          <c:marker>
            <c:symbol val="triangle"/>
            <c:size val="9"/>
            <c:spPr>
              <a:noFill/>
              <a:ln>
                <a:solidFill>
                  <a:schemeClr val="accent5">
                    <a:lumMod val="75000"/>
                  </a:schemeClr>
                </a:solidFill>
              </a:ln>
            </c:spPr>
          </c:marker>
          <c:xVal>
            <c:numRef>
              <c:f>Apr_Sept!$W$22</c:f>
              <c:numCache>
                <c:formatCode>0.00</c:formatCode>
                <c:ptCount val="1"/>
                <c:pt idx="0">
                  <c:v>17.400000000000002</c:v>
                </c:pt>
              </c:numCache>
            </c:numRef>
          </c:xVal>
          <c:yVal>
            <c:numRef>
              <c:f>Apr_Sept!$Y$22</c:f>
              <c:numCache>
                <c:formatCode>0.00%</c:formatCode>
                <c:ptCount val="1"/>
                <c:pt idx="0">
                  <c:v>1.2999999999999998E-2</c:v>
                </c:pt>
              </c:numCache>
            </c:numRef>
          </c:yVal>
        </c:ser>
        <c:ser>
          <c:idx val="35"/>
          <c:order val="35"/>
          <c:tx>
            <c:v>Sept: s 16-day high</c:v>
          </c:tx>
          <c:spPr>
            <a:ln w="28575">
              <a:noFill/>
            </a:ln>
          </c:spPr>
          <c:marker>
            <c:symbol val="triangle"/>
            <c:size val="12"/>
            <c:spPr>
              <a:noFill/>
              <a:ln>
                <a:solidFill>
                  <a:schemeClr val="accent5">
                    <a:lumMod val="75000"/>
                  </a:schemeClr>
                </a:solidFill>
              </a:ln>
            </c:spPr>
          </c:marker>
          <c:xVal>
            <c:numRef>
              <c:f>Apr_Sept!$W$23</c:f>
              <c:numCache>
                <c:formatCode>0.00</c:formatCode>
                <c:ptCount val="1"/>
                <c:pt idx="0">
                  <c:v>17.5</c:v>
                </c:pt>
              </c:numCache>
            </c:numRef>
          </c:xVal>
          <c:yVal>
            <c:numRef>
              <c:f>Apr_Sept!$Y$23</c:f>
              <c:numCache>
                <c:formatCode>0.00%</c:formatCode>
                <c:ptCount val="1"/>
                <c:pt idx="0">
                  <c:v>2.0000000000000052E-3</c:v>
                </c:pt>
              </c:numCache>
            </c:numRef>
          </c:yVal>
        </c:ser>
        <c:ser>
          <c:idx val="36"/>
          <c:order val="36"/>
          <c:tx>
            <c:v>Jan: 1-day low</c:v>
          </c:tx>
          <c:spPr>
            <a:ln w="28575">
              <a:noFill/>
            </a:ln>
          </c:spPr>
          <c:marker>
            <c:symbol val="diamond"/>
            <c:size val="6"/>
            <c:spPr>
              <a:solidFill>
                <a:schemeClr val="accent2">
                  <a:lumMod val="75000"/>
                </a:schemeClr>
              </a:solidFill>
              <a:ln>
                <a:noFill/>
              </a:ln>
            </c:spPr>
          </c:marker>
          <c:trendline>
            <c:trendlineType val="linear"/>
          </c:trendline>
          <c:xVal>
            <c:numRef>
              <c:f>Apr_Sept!$J$5</c:f>
              <c:numCache>
                <c:formatCode>0.00</c:formatCode>
                <c:ptCount val="1"/>
                <c:pt idx="0">
                  <c:v>0.30000000000000032</c:v>
                </c:pt>
              </c:numCache>
            </c:numRef>
          </c:xVal>
          <c:yVal>
            <c:numRef>
              <c:f>Apr_Sept!$L$5</c:f>
              <c:numCache>
                <c:formatCode>0.00%</c:formatCode>
                <c:ptCount val="1"/>
                <c:pt idx="0">
                  <c:v>3.0000000000000092E-3</c:v>
                </c:pt>
              </c:numCache>
            </c:numRef>
          </c:yVal>
        </c:ser>
        <c:ser>
          <c:idx val="37"/>
          <c:order val="37"/>
          <c:tx>
            <c:v>Jan: 1-day med</c:v>
          </c:tx>
          <c:spPr>
            <a:ln w="28575">
              <a:noFill/>
            </a:ln>
          </c:spPr>
          <c:marker>
            <c:symbol val="diamond"/>
            <c:size val="9"/>
            <c:spPr>
              <a:solidFill>
                <a:srgbClr val="C0504D">
                  <a:lumMod val="75000"/>
                </a:srgbClr>
              </a:solidFill>
              <a:ln>
                <a:noFill/>
              </a:ln>
            </c:spPr>
          </c:marker>
          <c:xVal>
            <c:numRef>
              <c:f>Apr_Sept!$J$6</c:f>
              <c:numCache>
                <c:formatCode>0.00</c:formatCode>
                <c:ptCount val="1"/>
                <c:pt idx="0">
                  <c:v>0.40000000000000008</c:v>
                </c:pt>
              </c:numCache>
            </c:numRef>
          </c:xVal>
          <c:yVal>
            <c:numRef>
              <c:f>Apr_Sept!$L$6</c:f>
              <c:numCache>
                <c:formatCode>0.00%</c:formatCode>
                <c:ptCount val="1"/>
                <c:pt idx="0">
                  <c:v>1.0000000000000041E-3</c:v>
                </c:pt>
              </c:numCache>
            </c:numRef>
          </c:yVal>
        </c:ser>
        <c:ser>
          <c:idx val="38"/>
          <c:order val="38"/>
          <c:tx>
            <c:v>Jan: 1-day high</c:v>
          </c:tx>
          <c:spPr>
            <a:ln w="28575">
              <a:noFill/>
            </a:ln>
          </c:spPr>
          <c:marker>
            <c:symbol val="diamond"/>
            <c:size val="12"/>
            <c:spPr>
              <a:solidFill>
                <a:srgbClr val="C0504D">
                  <a:lumMod val="75000"/>
                </a:srgbClr>
              </a:solidFill>
              <a:ln>
                <a:noFill/>
              </a:ln>
            </c:spPr>
          </c:marker>
          <c:xVal>
            <c:numRef>
              <c:f>Apr_Sept!$J$7</c:f>
              <c:numCache>
                <c:formatCode>0.00</c:formatCode>
                <c:ptCount val="1"/>
                <c:pt idx="0">
                  <c:v>0.5</c:v>
                </c:pt>
              </c:numCache>
            </c:numRef>
          </c:xVal>
          <c:yVal>
            <c:numRef>
              <c:f>Apr_Sept!$L$7</c:f>
              <c:numCache>
                <c:formatCode>0.00%</c:formatCode>
                <c:ptCount val="1"/>
                <c:pt idx="0">
                  <c:v>1.0000000000000041E-3</c:v>
                </c:pt>
              </c:numCache>
            </c:numRef>
          </c:yVal>
        </c:ser>
        <c:ser>
          <c:idx val="39"/>
          <c:order val="39"/>
          <c:tx>
            <c:v>Jan: 2-day low</c:v>
          </c:tx>
          <c:spPr>
            <a:ln w="28575">
              <a:noFill/>
            </a:ln>
          </c:spPr>
          <c:marker>
            <c:symbol val="diamond"/>
            <c:size val="6"/>
            <c:spPr>
              <a:solidFill>
                <a:srgbClr val="C0504D">
                  <a:lumMod val="75000"/>
                </a:srgbClr>
              </a:solidFill>
              <a:ln>
                <a:noFill/>
              </a:ln>
            </c:spPr>
          </c:marker>
          <c:xVal>
            <c:numRef>
              <c:f>Apr_Sept!$J$9</c:f>
              <c:numCache>
                <c:formatCode>0.00</c:formatCode>
                <c:ptCount val="1"/>
                <c:pt idx="0">
                  <c:v>3.5999999999999988</c:v>
                </c:pt>
              </c:numCache>
            </c:numRef>
          </c:xVal>
          <c:yVal>
            <c:numRef>
              <c:f>Apr_Sept!$L$9</c:f>
              <c:numCache>
                <c:formatCode>0.00%</c:formatCode>
                <c:ptCount val="1"/>
                <c:pt idx="0">
                  <c:v>1.2999999999999998E-2</c:v>
                </c:pt>
              </c:numCache>
            </c:numRef>
          </c:yVal>
        </c:ser>
        <c:ser>
          <c:idx val="40"/>
          <c:order val="40"/>
          <c:tx>
            <c:v>Jan: 2-day med</c:v>
          </c:tx>
          <c:spPr>
            <a:ln w="28575">
              <a:noFill/>
            </a:ln>
          </c:spPr>
          <c:marker>
            <c:symbol val="diamond"/>
            <c:size val="9"/>
            <c:spPr>
              <a:solidFill>
                <a:srgbClr val="C0504D">
                  <a:lumMod val="75000"/>
                </a:srgbClr>
              </a:solidFill>
              <a:ln>
                <a:noFill/>
              </a:ln>
            </c:spPr>
          </c:marker>
          <c:xVal>
            <c:numRef>
              <c:f>Apr_Sept!$J$10</c:f>
              <c:numCache>
                <c:formatCode>0.00</c:formatCode>
                <c:ptCount val="1"/>
                <c:pt idx="0">
                  <c:v>3.6999999999999997</c:v>
                </c:pt>
              </c:numCache>
            </c:numRef>
          </c:xVal>
          <c:yVal>
            <c:numRef>
              <c:f>Apr_Sept!$L$10</c:f>
              <c:numCache>
                <c:formatCode>0.00%</c:formatCode>
                <c:ptCount val="1"/>
                <c:pt idx="0">
                  <c:v>1.0000000000000041E-3</c:v>
                </c:pt>
              </c:numCache>
            </c:numRef>
          </c:yVal>
        </c:ser>
        <c:ser>
          <c:idx val="41"/>
          <c:order val="41"/>
          <c:tx>
            <c:v>Jan: 2-day high</c:v>
          </c:tx>
          <c:spPr>
            <a:ln w="28575">
              <a:noFill/>
            </a:ln>
          </c:spPr>
          <c:marker>
            <c:symbol val="diamond"/>
            <c:size val="12"/>
            <c:spPr>
              <a:solidFill>
                <a:srgbClr val="C0504D">
                  <a:lumMod val="75000"/>
                </a:srgbClr>
              </a:solidFill>
              <a:ln>
                <a:noFill/>
              </a:ln>
            </c:spPr>
          </c:marker>
          <c:xVal>
            <c:numRef>
              <c:f>Apr_Sept!$J$11</c:f>
              <c:numCache>
                <c:formatCode>0.00</c:formatCode>
                <c:ptCount val="1"/>
                <c:pt idx="0">
                  <c:v>3.8</c:v>
                </c:pt>
              </c:numCache>
            </c:numRef>
          </c:xVal>
          <c:yVal>
            <c:numRef>
              <c:f>Apr_Sept!$L$11</c:f>
              <c:numCache>
                <c:formatCode>0.00%</c:formatCode>
                <c:ptCount val="1"/>
                <c:pt idx="0">
                  <c:v>1.0000000000000041E-3</c:v>
                </c:pt>
              </c:numCache>
            </c:numRef>
          </c:yVal>
        </c:ser>
        <c:ser>
          <c:idx val="42"/>
          <c:order val="42"/>
          <c:tx>
            <c:v>Jan: 4-day low</c:v>
          </c:tx>
          <c:spPr>
            <a:ln w="28575">
              <a:noFill/>
            </a:ln>
          </c:spPr>
          <c:marker>
            <c:symbol val="diamond"/>
            <c:size val="6"/>
            <c:spPr>
              <a:solidFill>
                <a:srgbClr val="C0504D">
                  <a:lumMod val="75000"/>
                </a:srgbClr>
              </a:solidFill>
              <a:ln>
                <a:noFill/>
              </a:ln>
            </c:spPr>
          </c:marker>
          <c:xVal>
            <c:numRef>
              <c:f>Apr_Sept!$J$13</c:f>
              <c:numCache>
                <c:formatCode>0.00</c:formatCode>
                <c:ptCount val="1"/>
                <c:pt idx="0">
                  <c:v>6.8999999999999995</c:v>
                </c:pt>
              </c:numCache>
            </c:numRef>
          </c:xVal>
          <c:yVal>
            <c:numRef>
              <c:f>Apr_Sept!$L$13</c:f>
              <c:numCache>
                <c:formatCode>0.00%</c:formatCode>
                <c:ptCount val="1"/>
                <c:pt idx="0">
                  <c:v>3.1000000000000052E-2</c:v>
                </c:pt>
              </c:numCache>
            </c:numRef>
          </c:yVal>
        </c:ser>
        <c:ser>
          <c:idx val="43"/>
          <c:order val="43"/>
          <c:tx>
            <c:v>Jan: 4-day med</c:v>
          </c:tx>
          <c:spPr>
            <a:ln w="28575">
              <a:noFill/>
            </a:ln>
          </c:spPr>
          <c:marker>
            <c:symbol val="diamond"/>
            <c:size val="9"/>
            <c:spPr>
              <a:solidFill>
                <a:srgbClr val="C0504D">
                  <a:lumMod val="75000"/>
                </a:srgbClr>
              </a:solidFill>
              <a:ln>
                <a:noFill/>
              </a:ln>
            </c:spPr>
          </c:marker>
          <c:xVal>
            <c:numRef>
              <c:f>Apr_Sept!$J$14</c:f>
              <c:numCache>
                <c:formatCode>0.00</c:formatCode>
                <c:ptCount val="1"/>
                <c:pt idx="0">
                  <c:v>7</c:v>
                </c:pt>
              </c:numCache>
            </c:numRef>
          </c:xVal>
          <c:yVal>
            <c:numRef>
              <c:f>Apr_Sept!$L$14</c:f>
              <c:numCache>
                <c:formatCode>0.00%</c:formatCode>
                <c:ptCount val="1"/>
                <c:pt idx="0">
                  <c:v>3.0000000000000092E-3</c:v>
                </c:pt>
              </c:numCache>
            </c:numRef>
          </c:yVal>
        </c:ser>
        <c:ser>
          <c:idx val="44"/>
          <c:order val="44"/>
          <c:tx>
            <c:v>Jan: 4-day high</c:v>
          </c:tx>
          <c:spPr>
            <a:ln w="28575">
              <a:noFill/>
            </a:ln>
          </c:spPr>
          <c:marker>
            <c:symbol val="diamond"/>
            <c:size val="12"/>
            <c:spPr>
              <a:solidFill>
                <a:srgbClr val="C0504D">
                  <a:lumMod val="75000"/>
                </a:srgbClr>
              </a:solidFill>
              <a:ln>
                <a:noFill/>
              </a:ln>
            </c:spPr>
          </c:marker>
          <c:xVal>
            <c:numRef>
              <c:f>Apr_Sept!$J$15</c:f>
              <c:numCache>
                <c:formatCode>0.00</c:formatCode>
                <c:ptCount val="1"/>
                <c:pt idx="0">
                  <c:v>7.1</c:v>
                </c:pt>
              </c:numCache>
            </c:numRef>
          </c:xVal>
          <c:yVal>
            <c:numRef>
              <c:f>Apr_Sept!$L$15</c:f>
              <c:numCache>
                <c:formatCode>0.00%</c:formatCode>
                <c:ptCount val="1"/>
                <c:pt idx="0">
                  <c:v>1.0000000000000041E-3</c:v>
                </c:pt>
              </c:numCache>
            </c:numRef>
          </c:yVal>
        </c:ser>
        <c:ser>
          <c:idx val="45"/>
          <c:order val="45"/>
          <c:tx>
            <c:v>Jan: 8-day low</c:v>
          </c:tx>
          <c:spPr>
            <a:ln w="28575">
              <a:noFill/>
            </a:ln>
          </c:spPr>
          <c:marker>
            <c:symbol val="diamond"/>
            <c:size val="6"/>
            <c:spPr>
              <a:solidFill>
                <a:srgbClr val="C0504D">
                  <a:lumMod val="75000"/>
                </a:srgbClr>
              </a:solidFill>
              <a:ln>
                <a:noFill/>
              </a:ln>
            </c:spPr>
          </c:marker>
          <c:xVal>
            <c:numRef>
              <c:f>Apr_Sept!$J$17</c:f>
              <c:numCache>
                <c:formatCode>0.00</c:formatCode>
                <c:ptCount val="1"/>
                <c:pt idx="0">
                  <c:v>10.900000000000002</c:v>
                </c:pt>
              </c:numCache>
            </c:numRef>
          </c:xVal>
          <c:yVal>
            <c:numRef>
              <c:f>Apr_Sept!$L$17</c:f>
              <c:numCache>
                <c:formatCode>0.00%</c:formatCode>
                <c:ptCount val="1"/>
                <c:pt idx="0">
                  <c:v>6.5000000000000002E-2</c:v>
                </c:pt>
              </c:numCache>
            </c:numRef>
          </c:yVal>
        </c:ser>
        <c:ser>
          <c:idx val="46"/>
          <c:order val="46"/>
          <c:tx>
            <c:v>Jan: 8-day med</c:v>
          </c:tx>
          <c:spPr>
            <a:ln w="28575">
              <a:noFill/>
            </a:ln>
          </c:spPr>
          <c:marker>
            <c:symbol val="diamond"/>
            <c:size val="9"/>
            <c:spPr>
              <a:solidFill>
                <a:srgbClr val="C0504D">
                  <a:lumMod val="75000"/>
                </a:srgbClr>
              </a:solidFill>
              <a:ln>
                <a:noFill/>
              </a:ln>
            </c:spPr>
          </c:marker>
          <c:xVal>
            <c:numRef>
              <c:f>Apr_Sept!$J$18</c:f>
              <c:numCache>
                <c:formatCode>0.00</c:formatCode>
                <c:ptCount val="1"/>
                <c:pt idx="0">
                  <c:v>11</c:v>
                </c:pt>
              </c:numCache>
            </c:numRef>
          </c:xVal>
          <c:yVal>
            <c:numRef>
              <c:f>Apr_Sept!$L$18</c:f>
              <c:numCache>
                <c:formatCode>0.00%</c:formatCode>
                <c:ptCount val="1"/>
                <c:pt idx="0">
                  <c:v>6.0000000000000114E-3</c:v>
                </c:pt>
              </c:numCache>
            </c:numRef>
          </c:yVal>
        </c:ser>
        <c:ser>
          <c:idx val="47"/>
          <c:order val="47"/>
          <c:tx>
            <c:v>Jan: 8-day high</c:v>
          </c:tx>
          <c:spPr>
            <a:ln w="28575">
              <a:noFill/>
            </a:ln>
          </c:spPr>
          <c:marker>
            <c:symbol val="diamond"/>
            <c:size val="12"/>
            <c:spPr>
              <a:solidFill>
                <a:srgbClr val="C0504D">
                  <a:lumMod val="75000"/>
                </a:srgbClr>
              </a:solidFill>
              <a:ln>
                <a:noFill/>
              </a:ln>
            </c:spPr>
          </c:marker>
          <c:xVal>
            <c:numRef>
              <c:f>Apr_Sept!$J$19</c:f>
              <c:numCache>
                <c:formatCode>0.00</c:formatCode>
                <c:ptCount val="1"/>
                <c:pt idx="0">
                  <c:v>11.100000000000001</c:v>
                </c:pt>
              </c:numCache>
            </c:numRef>
          </c:xVal>
          <c:yVal>
            <c:numRef>
              <c:f>Apr_Sept!$L$19</c:f>
              <c:numCache>
                <c:formatCode>0.00%</c:formatCode>
                <c:ptCount val="1"/>
                <c:pt idx="0">
                  <c:v>1.0000000000000041E-3</c:v>
                </c:pt>
              </c:numCache>
            </c:numRef>
          </c:yVal>
        </c:ser>
        <c:ser>
          <c:idx val="48"/>
          <c:order val="48"/>
          <c:tx>
            <c:v>Jan: 16-day low</c:v>
          </c:tx>
          <c:spPr>
            <a:ln w="28575">
              <a:noFill/>
            </a:ln>
          </c:spPr>
          <c:marker>
            <c:symbol val="diamond"/>
            <c:size val="6"/>
            <c:spPr>
              <a:solidFill>
                <a:srgbClr val="C0504D">
                  <a:lumMod val="75000"/>
                </a:srgbClr>
              </a:solidFill>
              <a:ln>
                <a:noFill/>
              </a:ln>
            </c:spPr>
          </c:marker>
          <c:xVal>
            <c:numRef>
              <c:f>Apr_Sept!$J$21</c:f>
              <c:numCache>
                <c:formatCode>0.00</c:formatCode>
                <c:ptCount val="1"/>
                <c:pt idx="0">
                  <c:v>14.7</c:v>
                </c:pt>
              </c:numCache>
            </c:numRef>
          </c:xVal>
          <c:yVal>
            <c:numRef>
              <c:f>Apr_Sept!$L$21</c:f>
              <c:numCache>
                <c:formatCode>0.00%</c:formatCode>
                <c:ptCount val="1"/>
                <c:pt idx="0">
                  <c:v>0.114</c:v>
                </c:pt>
              </c:numCache>
            </c:numRef>
          </c:yVal>
        </c:ser>
        <c:ser>
          <c:idx val="49"/>
          <c:order val="49"/>
          <c:tx>
            <c:v>Jan: 16-day med</c:v>
          </c:tx>
          <c:spPr>
            <a:ln w="28575">
              <a:noFill/>
            </a:ln>
          </c:spPr>
          <c:marker>
            <c:symbol val="diamond"/>
            <c:size val="9"/>
            <c:spPr>
              <a:solidFill>
                <a:srgbClr val="C0504D">
                  <a:lumMod val="75000"/>
                </a:srgbClr>
              </a:solidFill>
              <a:ln>
                <a:noFill/>
              </a:ln>
            </c:spPr>
          </c:marker>
          <c:xVal>
            <c:numRef>
              <c:f>Apr_Sept!$J$22</c:f>
              <c:numCache>
                <c:formatCode>0.00</c:formatCode>
                <c:ptCount val="1"/>
                <c:pt idx="0">
                  <c:v>14.8</c:v>
                </c:pt>
              </c:numCache>
            </c:numRef>
          </c:xVal>
          <c:yVal>
            <c:numRef>
              <c:f>Apr_Sept!$L$22</c:f>
              <c:numCache>
                <c:formatCode>0.00%</c:formatCode>
                <c:ptCount val="1"/>
                <c:pt idx="0">
                  <c:v>8.0000000000000227E-3</c:v>
                </c:pt>
              </c:numCache>
            </c:numRef>
          </c:yVal>
        </c:ser>
        <c:ser>
          <c:idx val="50"/>
          <c:order val="50"/>
          <c:tx>
            <c:v>Jan: 16-day high</c:v>
          </c:tx>
          <c:spPr>
            <a:ln w="28575">
              <a:noFill/>
            </a:ln>
          </c:spPr>
          <c:marker>
            <c:symbol val="diamond"/>
            <c:size val="12"/>
            <c:spPr>
              <a:solidFill>
                <a:srgbClr val="C0504D">
                  <a:lumMod val="75000"/>
                </a:srgbClr>
              </a:solidFill>
              <a:ln>
                <a:noFill/>
              </a:ln>
            </c:spPr>
          </c:marker>
          <c:xVal>
            <c:numRef>
              <c:f>Apr_Sept!$J$23</c:f>
              <c:numCache>
                <c:formatCode>0.00</c:formatCode>
                <c:ptCount val="1"/>
                <c:pt idx="0">
                  <c:v>14.900000000000002</c:v>
                </c:pt>
              </c:numCache>
            </c:numRef>
          </c:xVal>
          <c:yVal>
            <c:numRef>
              <c:f>Apr_Sept!$L$23</c:f>
              <c:numCache>
                <c:formatCode>0.00%</c:formatCode>
                <c:ptCount val="1"/>
                <c:pt idx="0">
                  <c:v>1.0000000000000041E-3</c:v>
                </c:pt>
              </c:numCache>
            </c:numRef>
          </c:yVal>
        </c:ser>
        <c:ser>
          <c:idx val="51"/>
          <c:order val="51"/>
          <c:tx>
            <c:v>Jan: s 1-day low</c:v>
          </c:tx>
          <c:spPr>
            <a:ln w="28575">
              <a:noFill/>
            </a:ln>
          </c:spPr>
          <c:marker>
            <c:symbol val="diamond"/>
            <c:size val="6"/>
            <c:spPr>
              <a:noFill/>
              <a:ln>
                <a:solidFill>
                  <a:schemeClr val="accent2">
                    <a:lumMod val="75000"/>
                  </a:schemeClr>
                </a:solidFill>
              </a:ln>
            </c:spPr>
          </c:marker>
          <c:xVal>
            <c:numRef>
              <c:f>Apr_Sept!$K$5</c:f>
              <c:numCache>
                <c:formatCode>0.00</c:formatCode>
                <c:ptCount val="1"/>
                <c:pt idx="0">
                  <c:v>0.5</c:v>
                </c:pt>
              </c:numCache>
            </c:numRef>
          </c:xVal>
          <c:yVal>
            <c:numRef>
              <c:f>Apr_Sept!$M$5</c:f>
              <c:numCache>
                <c:formatCode>0.00%</c:formatCode>
                <c:ptCount val="1"/>
                <c:pt idx="0">
                  <c:v>9.0000000000000028E-3</c:v>
                </c:pt>
              </c:numCache>
            </c:numRef>
          </c:yVal>
        </c:ser>
        <c:ser>
          <c:idx val="52"/>
          <c:order val="52"/>
          <c:tx>
            <c:v>Jan: s 1-day med</c:v>
          </c:tx>
          <c:spPr>
            <a:ln w="28575">
              <a:noFill/>
            </a:ln>
          </c:spPr>
          <c:marker>
            <c:symbol val="diamond"/>
            <c:size val="9"/>
            <c:spPr>
              <a:noFill/>
              <a:ln>
                <a:solidFill>
                  <a:srgbClr val="C0504D">
                    <a:lumMod val="75000"/>
                  </a:srgbClr>
                </a:solidFill>
              </a:ln>
            </c:spPr>
          </c:marker>
          <c:xVal>
            <c:numRef>
              <c:f>Apr_Sept!$K$6</c:f>
              <c:numCache>
                <c:formatCode>0.00</c:formatCode>
                <c:ptCount val="1"/>
                <c:pt idx="0">
                  <c:v>0.60000000000000064</c:v>
                </c:pt>
              </c:numCache>
            </c:numRef>
          </c:xVal>
          <c:yVal>
            <c:numRef>
              <c:f>Apr_Sept!$M$6</c:f>
              <c:numCache>
                <c:formatCode>0.00%</c:formatCode>
                <c:ptCount val="1"/>
                <c:pt idx="0">
                  <c:v>1.0999999999999998E-2</c:v>
                </c:pt>
              </c:numCache>
            </c:numRef>
          </c:yVal>
        </c:ser>
        <c:ser>
          <c:idx val="53"/>
          <c:order val="53"/>
          <c:tx>
            <c:v>Jan: s 1-day high</c:v>
          </c:tx>
          <c:spPr>
            <a:ln w="28575">
              <a:noFill/>
            </a:ln>
          </c:spPr>
          <c:marker>
            <c:symbol val="diamond"/>
            <c:size val="12"/>
            <c:spPr>
              <a:noFill/>
              <a:ln>
                <a:solidFill>
                  <a:srgbClr val="C0504D">
                    <a:lumMod val="75000"/>
                  </a:srgbClr>
                </a:solidFill>
              </a:ln>
            </c:spPr>
          </c:marker>
          <c:xVal>
            <c:numRef>
              <c:f>Apr_Sept!$K$7</c:f>
              <c:numCache>
                <c:formatCode>0.00</c:formatCode>
                <c:ptCount val="1"/>
                <c:pt idx="0">
                  <c:v>0.70000000000000062</c:v>
                </c:pt>
              </c:numCache>
            </c:numRef>
          </c:xVal>
          <c:yVal>
            <c:numRef>
              <c:f>Apr_Sept!$M$7</c:f>
              <c:numCache>
                <c:formatCode>0.00%</c:formatCode>
                <c:ptCount val="1"/>
                <c:pt idx="0">
                  <c:v>1.6000000000000021E-2</c:v>
                </c:pt>
              </c:numCache>
            </c:numRef>
          </c:yVal>
        </c:ser>
        <c:ser>
          <c:idx val="54"/>
          <c:order val="54"/>
          <c:tx>
            <c:v>Jan: s 2-day low</c:v>
          </c:tx>
          <c:spPr>
            <a:ln w="28575">
              <a:noFill/>
            </a:ln>
          </c:spPr>
          <c:marker>
            <c:symbol val="diamond"/>
            <c:size val="6"/>
            <c:spPr>
              <a:noFill/>
              <a:ln>
                <a:solidFill>
                  <a:srgbClr val="C0504D">
                    <a:lumMod val="75000"/>
                  </a:srgbClr>
                </a:solidFill>
              </a:ln>
            </c:spPr>
          </c:marker>
          <c:xVal>
            <c:numRef>
              <c:f>Apr_Sept!$K$9</c:f>
              <c:numCache>
                <c:formatCode>0.00</c:formatCode>
                <c:ptCount val="1"/>
                <c:pt idx="0">
                  <c:v>3.8999999999999977</c:v>
                </c:pt>
              </c:numCache>
            </c:numRef>
          </c:xVal>
          <c:yVal>
            <c:numRef>
              <c:f>Apr_Sept!$M$9</c:f>
              <c:numCache>
                <c:formatCode>0.00%</c:formatCode>
                <c:ptCount val="1"/>
                <c:pt idx="0">
                  <c:v>1.2999999999999998E-2</c:v>
                </c:pt>
              </c:numCache>
            </c:numRef>
          </c:yVal>
        </c:ser>
        <c:ser>
          <c:idx val="55"/>
          <c:order val="55"/>
          <c:tx>
            <c:v>Jan: s 2-day med</c:v>
          </c:tx>
          <c:spPr>
            <a:ln w="28575">
              <a:noFill/>
            </a:ln>
          </c:spPr>
          <c:marker>
            <c:symbol val="diamond"/>
            <c:size val="9"/>
            <c:spPr>
              <a:noFill/>
              <a:ln>
                <a:solidFill>
                  <a:srgbClr val="C0504D">
                    <a:lumMod val="75000"/>
                  </a:srgbClr>
                </a:solidFill>
              </a:ln>
            </c:spPr>
          </c:marker>
          <c:xVal>
            <c:numRef>
              <c:f>Apr_Sept!$K$10</c:f>
              <c:numCache>
                <c:formatCode>0.00</c:formatCode>
                <c:ptCount val="1"/>
                <c:pt idx="0">
                  <c:v>3.9999999999999987</c:v>
                </c:pt>
              </c:numCache>
            </c:numRef>
          </c:xVal>
          <c:yVal>
            <c:numRef>
              <c:f>Apr_Sept!$M$10</c:f>
              <c:numCache>
                <c:formatCode>0.00%</c:formatCode>
                <c:ptCount val="1"/>
                <c:pt idx="0">
                  <c:v>3.0000000000000092E-3</c:v>
                </c:pt>
              </c:numCache>
            </c:numRef>
          </c:yVal>
        </c:ser>
        <c:ser>
          <c:idx val="56"/>
          <c:order val="56"/>
          <c:tx>
            <c:v>Jan: s  2-day high</c:v>
          </c:tx>
          <c:spPr>
            <a:ln w="28575">
              <a:noFill/>
            </a:ln>
          </c:spPr>
          <c:marker>
            <c:symbol val="diamond"/>
            <c:size val="12"/>
            <c:spPr>
              <a:noFill/>
              <a:ln>
                <a:solidFill>
                  <a:srgbClr val="C0504D">
                    <a:lumMod val="75000"/>
                  </a:srgbClr>
                </a:solidFill>
              </a:ln>
            </c:spPr>
          </c:marker>
          <c:xVal>
            <c:numRef>
              <c:f>Apr_Sept!$K$11</c:f>
              <c:numCache>
                <c:formatCode>0.00</c:formatCode>
                <c:ptCount val="1"/>
                <c:pt idx="0">
                  <c:v>4.0999999999999996</c:v>
                </c:pt>
              </c:numCache>
            </c:numRef>
          </c:xVal>
          <c:yVal>
            <c:numRef>
              <c:f>Apr_Sept!$M$11</c:f>
              <c:numCache>
                <c:formatCode>0.00%</c:formatCode>
                <c:ptCount val="1"/>
                <c:pt idx="0">
                  <c:v>6.0000000000000114E-3</c:v>
                </c:pt>
              </c:numCache>
            </c:numRef>
          </c:yVal>
        </c:ser>
        <c:ser>
          <c:idx val="57"/>
          <c:order val="57"/>
          <c:tx>
            <c:v>Jan: s 4-day low</c:v>
          </c:tx>
          <c:spPr>
            <a:ln w="28575">
              <a:noFill/>
            </a:ln>
          </c:spPr>
          <c:marker>
            <c:symbol val="diamond"/>
            <c:size val="6"/>
            <c:spPr>
              <a:noFill/>
              <a:ln>
                <a:solidFill>
                  <a:srgbClr val="C0504D">
                    <a:lumMod val="75000"/>
                  </a:srgbClr>
                </a:solidFill>
              </a:ln>
            </c:spPr>
          </c:marker>
          <c:xVal>
            <c:numRef>
              <c:f>Apr_Sept!$K$13</c:f>
              <c:numCache>
                <c:formatCode>0.00</c:formatCode>
                <c:ptCount val="1"/>
                <c:pt idx="0">
                  <c:v>7.25</c:v>
                </c:pt>
              </c:numCache>
            </c:numRef>
          </c:xVal>
          <c:yVal>
            <c:numRef>
              <c:f>Apr_Sept!$M$13</c:f>
              <c:numCache>
                <c:formatCode>0.00%</c:formatCode>
                <c:ptCount val="1"/>
                <c:pt idx="0">
                  <c:v>3.0000000000000002E-2</c:v>
                </c:pt>
              </c:numCache>
            </c:numRef>
          </c:yVal>
        </c:ser>
        <c:ser>
          <c:idx val="58"/>
          <c:order val="58"/>
          <c:tx>
            <c:v>Jan: s 4-day med</c:v>
          </c:tx>
          <c:spPr>
            <a:ln w="28575">
              <a:noFill/>
            </a:ln>
          </c:spPr>
          <c:marker>
            <c:symbol val="diamond"/>
            <c:size val="9"/>
            <c:spPr>
              <a:noFill/>
              <a:ln>
                <a:solidFill>
                  <a:srgbClr val="C0504D">
                    <a:lumMod val="75000"/>
                  </a:srgbClr>
                </a:solidFill>
              </a:ln>
            </c:spPr>
          </c:marker>
          <c:xVal>
            <c:numRef>
              <c:f>Apr_Sept!$K$14</c:f>
              <c:numCache>
                <c:formatCode>0.00</c:formatCode>
                <c:ptCount val="1"/>
                <c:pt idx="0">
                  <c:v>7.3</c:v>
                </c:pt>
              </c:numCache>
            </c:numRef>
          </c:xVal>
          <c:yVal>
            <c:numRef>
              <c:f>Apr_Sept!$M$14</c:f>
              <c:numCache>
                <c:formatCode>0.00%</c:formatCode>
                <c:ptCount val="1"/>
                <c:pt idx="0">
                  <c:v>3.0000000000000092E-3</c:v>
                </c:pt>
              </c:numCache>
            </c:numRef>
          </c:yVal>
        </c:ser>
        <c:ser>
          <c:idx val="59"/>
          <c:order val="59"/>
          <c:tx>
            <c:v>Jan: s 4-day high</c:v>
          </c:tx>
          <c:spPr>
            <a:ln w="28575">
              <a:noFill/>
            </a:ln>
          </c:spPr>
          <c:marker>
            <c:symbol val="diamond"/>
            <c:size val="12"/>
            <c:spPr>
              <a:noFill/>
              <a:ln>
                <a:solidFill>
                  <a:srgbClr val="C0504D">
                    <a:lumMod val="75000"/>
                  </a:srgbClr>
                </a:solidFill>
              </a:ln>
            </c:spPr>
          </c:marker>
          <c:xVal>
            <c:numRef>
              <c:f>Apr_Sept!$K$15</c:f>
              <c:numCache>
                <c:formatCode>0.00</c:formatCode>
                <c:ptCount val="1"/>
                <c:pt idx="0">
                  <c:v>7.4</c:v>
                </c:pt>
              </c:numCache>
            </c:numRef>
          </c:xVal>
          <c:yVal>
            <c:numRef>
              <c:f>Apr_Sept!$M$15</c:f>
              <c:numCache>
                <c:formatCode>0.00%</c:formatCode>
                <c:ptCount val="1"/>
                <c:pt idx="0">
                  <c:v>1.0000000000000041E-3</c:v>
                </c:pt>
              </c:numCache>
            </c:numRef>
          </c:yVal>
        </c:ser>
        <c:ser>
          <c:idx val="60"/>
          <c:order val="60"/>
          <c:tx>
            <c:v>Jan: s 8-day low</c:v>
          </c:tx>
          <c:spPr>
            <a:ln w="28575">
              <a:noFill/>
            </a:ln>
          </c:spPr>
          <c:marker>
            <c:symbol val="diamond"/>
            <c:size val="6"/>
            <c:spPr>
              <a:noFill/>
              <a:ln>
                <a:solidFill>
                  <a:srgbClr val="C0504D">
                    <a:lumMod val="75000"/>
                  </a:srgbClr>
                </a:solidFill>
              </a:ln>
            </c:spPr>
          </c:marker>
          <c:xVal>
            <c:numRef>
              <c:f>Apr_Sept!$K$17</c:f>
              <c:numCache>
                <c:formatCode>0.00</c:formatCode>
                <c:ptCount val="1"/>
                <c:pt idx="0">
                  <c:v>11.3</c:v>
                </c:pt>
              </c:numCache>
            </c:numRef>
          </c:xVal>
          <c:yVal>
            <c:numRef>
              <c:f>Apr_Sept!$M$17</c:f>
              <c:numCache>
                <c:formatCode>0.00%</c:formatCode>
                <c:ptCount val="1"/>
                <c:pt idx="0">
                  <c:v>6.2000000000000034E-2</c:v>
                </c:pt>
              </c:numCache>
            </c:numRef>
          </c:yVal>
        </c:ser>
        <c:ser>
          <c:idx val="61"/>
          <c:order val="61"/>
          <c:tx>
            <c:v>Jan: s 8-day med</c:v>
          </c:tx>
          <c:spPr>
            <a:ln w="28575">
              <a:noFill/>
            </a:ln>
          </c:spPr>
          <c:marker>
            <c:symbol val="diamond"/>
            <c:size val="9"/>
            <c:spPr>
              <a:noFill/>
              <a:ln>
                <a:solidFill>
                  <a:srgbClr val="C0504D">
                    <a:lumMod val="75000"/>
                  </a:srgbClr>
                </a:solidFill>
              </a:ln>
            </c:spPr>
          </c:marker>
          <c:xVal>
            <c:numRef>
              <c:f>Apr_Sept!$K$18</c:f>
              <c:numCache>
                <c:formatCode>0.00</c:formatCode>
                <c:ptCount val="1"/>
                <c:pt idx="0">
                  <c:v>11.3</c:v>
                </c:pt>
              </c:numCache>
            </c:numRef>
          </c:xVal>
          <c:yVal>
            <c:numRef>
              <c:f>Apr_Sept!$M$18</c:f>
              <c:numCache>
                <c:formatCode>0.00%</c:formatCode>
                <c:ptCount val="1"/>
                <c:pt idx="0">
                  <c:v>6.0000000000000114E-3</c:v>
                </c:pt>
              </c:numCache>
            </c:numRef>
          </c:yVal>
        </c:ser>
        <c:ser>
          <c:idx val="62"/>
          <c:order val="62"/>
          <c:tx>
            <c:v>Jan: s 8-day high</c:v>
          </c:tx>
          <c:spPr>
            <a:ln w="28575">
              <a:noFill/>
            </a:ln>
          </c:spPr>
          <c:marker>
            <c:symbol val="diamond"/>
            <c:size val="12"/>
            <c:spPr>
              <a:noFill/>
              <a:ln>
                <a:solidFill>
                  <a:srgbClr val="C0504D">
                    <a:lumMod val="75000"/>
                  </a:srgbClr>
                </a:solidFill>
              </a:ln>
            </c:spPr>
          </c:marker>
          <c:xVal>
            <c:numRef>
              <c:f>Apr_Sept!$K$19</c:f>
              <c:numCache>
                <c:formatCode>0.00</c:formatCode>
                <c:ptCount val="1"/>
                <c:pt idx="0">
                  <c:v>11.400000000000002</c:v>
                </c:pt>
              </c:numCache>
            </c:numRef>
          </c:xVal>
          <c:yVal>
            <c:numRef>
              <c:f>Apr_Sept!$M$19</c:f>
              <c:numCache>
                <c:formatCode>0.00%</c:formatCode>
                <c:ptCount val="1"/>
                <c:pt idx="0">
                  <c:v>1.0000000000000041E-3</c:v>
                </c:pt>
              </c:numCache>
            </c:numRef>
          </c:yVal>
        </c:ser>
        <c:ser>
          <c:idx val="63"/>
          <c:order val="63"/>
          <c:tx>
            <c:v>Jan: s 16-day low</c:v>
          </c:tx>
          <c:spPr>
            <a:ln w="28575">
              <a:noFill/>
            </a:ln>
          </c:spPr>
          <c:marker>
            <c:symbol val="diamond"/>
            <c:size val="6"/>
            <c:spPr>
              <a:noFill/>
              <a:ln>
                <a:solidFill>
                  <a:srgbClr val="C0504D">
                    <a:lumMod val="75000"/>
                  </a:srgbClr>
                </a:solidFill>
              </a:ln>
            </c:spPr>
          </c:marker>
          <c:xVal>
            <c:numRef>
              <c:f>Apr_Sept!$K$21</c:f>
              <c:numCache>
                <c:formatCode>0.00</c:formatCode>
                <c:ptCount val="1"/>
                <c:pt idx="0">
                  <c:v>15</c:v>
                </c:pt>
              </c:numCache>
            </c:numRef>
          </c:xVal>
          <c:yVal>
            <c:numRef>
              <c:f>Apr_Sept!$M$21</c:f>
              <c:numCache>
                <c:formatCode>0.00%</c:formatCode>
                <c:ptCount val="1"/>
                <c:pt idx="0">
                  <c:v>0.111</c:v>
                </c:pt>
              </c:numCache>
            </c:numRef>
          </c:yVal>
        </c:ser>
        <c:ser>
          <c:idx val="64"/>
          <c:order val="64"/>
          <c:tx>
            <c:v>Jan: s 16-day med</c:v>
          </c:tx>
          <c:spPr>
            <a:ln w="28575">
              <a:noFill/>
            </a:ln>
          </c:spPr>
          <c:marker>
            <c:symbol val="diamond"/>
            <c:size val="9"/>
            <c:spPr>
              <a:noFill/>
              <a:ln>
                <a:solidFill>
                  <a:srgbClr val="C0504D">
                    <a:lumMod val="75000"/>
                  </a:srgbClr>
                </a:solidFill>
              </a:ln>
            </c:spPr>
          </c:marker>
          <c:xVal>
            <c:numRef>
              <c:f>Apr_Sept!$K$22</c:f>
              <c:numCache>
                <c:formatCode>0.00</c:formatCode>
                <c:ptCount val="1"/>
                <c:pt idx="0">
                  <c:v>15.100000000000001</c:v>
                </c:pt>
              </c:numCache>
            </c:numRef>
          </c:xVal>
          <c:yVal>
            <c:numRef>
              <c:f>Apr_Sept!$M$22</c:f>
              <c:numCache>
                <c:formatCode>0.00%</c:formatCode>
                <c:ptCount val="1"/>
                <c:pt idx="0">
                  <c:v>8.0000000000000227E-3</c:v>
                </c:pt>
              </c:numCache>
            </c:numRef>
          </c:yVal>
        </c:ser>
        <c:ser>
          <c:idx val="65"/>
          <c:order val="65"/>
          <c:tx>
            <c:v>Jan: s 16-day high</c:v>
          </c:tx>
          <c:spPr>
            <a:ln w="28575">
              <a:noFill/>
            </a:ln>
          </c:spPr>
          <c:marker>
            <c:symbol val="diamond"/>
            <c:size val="12"/>
            <c:spPr>
              <a:noFill/>
              <a:ln>
                <a:solidFill>
                  <a:srgbClr val="C0504D">
                    <a:lumMod val="75000"/>
                  </a:srgbClr>
                </a:solidFill>
              </a:ln>
            </c:spPr>
          </c:marker>
          <c:xVal>
            <c:numRef>
              <c:f>Apr_Sept!$K$23</c:f>
              <c:numCache>
                <c:formatCode>0.00</c:formatCode>
                <c:ptCount val="1"/>
                <c:pt idx="0">
                  <c:v>15.2</c:v>
                </c:pt>
              </c:numCache>
            </c:numRef>
          </c:xVal>
          <c:yVal>
            <c:numRef>
              <c:f>Apr_Sept!$M$23</c:f>
              <c:numCache>
                <c:formatCode>0.00%</c:formatCode>
                <c:ptCount val="1"/>
                <c:pt idx="0">
                  <c:v>1.0000000000000041E-3</c:v>
                </c:pt>
              </c:numCache>
            </c:numRef>
          </c:yVal>
        </c:ser>
        <c:ser>
          <c:idx val="66"/>
          <c:order val="66"/>
          <c:tx>
            <c:v>July: 1-day low</c:v>
          </c:tx>
          <c:spPr>
            <a:ln w="28575">
              <a:noFill/>
            </a:ln>
          </c:spPr>
          <c:marker>
            <c:symbol val="circle"/>
            <c:size val="6"/>
            <c:spPr>
              <a:solidFill>
                <a:schemeClr val="accent4">
                  <a:lumMod val="75000"/>
                </a:schemeClr>
              </a:solidFill>
              <a:ln>
                <a:noFill/>
              </a:ln>
            </c:spPr>
          </c:marker>
          <c:xVal>
            <c:numRef>
              <c:f>Apr_Sept!$R$5</c:f>
              <c:numCache>
                <c:formatCode>0.00</c:formatCode>
                <c:ptCount val="1"/>
                <c:pt idx="0">
                  <c:v>1.7</c:v>
                </c:pt>
              </c:numCache>
            </c:numRef>
          </c:xVal>
          <c:yVal>
            <c:numRef>
              <c:f>Apr_Sept!$T$5</c:f>
              <c:numCache>
                <c:formatCode>0.00%</c:formatCode>
                <c:ptCount val="1"/>
                <c:pt idx="0">
                  <c:v>4.0000000000000114E-3</c:v>
                </c:pt>
              </c:numCache>
            </c:numRef>
          </c:yVal>
        </c:ser>
        <c:ser>
          <c:idx val="67"/>
          <c:order val="67"/>
          <c:tx>
            <c:v>July: 1-day med</c:v>
          </c:tx>
          <c:spPr>
            <a:ln w="28575">
              <a:noFill/>
            </a:ln>
          </c:spPr>
          <c:marker>
            <c:symbol val="circle"/>
            <c:size val="9"/>
            <c:spPr>
              <a:solidFill>
                <a:srgbClr val="8064A2">
                  <a:lumMod val="75000"/>
                </a:srgbClr>
              </a:solidFill>
              <a:ln>
                <a:noFill/>
              </a:ln>
            </c:spPr>
          </c:marker>
          <c:xVal>
            <c:numRef>
              <c:f>Apr_Sept!$R$6</c:f>
              <c:numCache>
                <c:formatCode>0.00</c:formatCode>
                <c:ptCount val="1"/>
                <c:pt idx="0">
                  <c:v>1.8</c:v>
                </c:pt>
              </c:numCache>
            </c:numRef>
          </c:xVal>
          <c:yVal>
            <c:numRef>
              <c:f>Apr_Sept!$T$6</c:f>
              <c:numCache>
                <c:formatCode>0.00%</c:formatCode>
                <c:ptCount val="1"/>
                <c:pt idx="0">
                  <c:v>4.0000000000000114E-3</c:v>
                </c:pt>
              </c:numCache>
            </c:numRef>
          </c:yVal>
        </c:ser>
        <c:ser>
          <c:idx val="68"/>
          <c:order val="68"/>
          <c:tx>
            <c:v>July: 1-day high</c:v>
          </c:tx>
          <c:spPr>
            <a:ln w="28575">
              <a:noFill/>
            </a:ln>
          </c:spPr>
          <c:marker>
            <c:symbol val="circle"/>
            <c:size val="11"/>
            <c:spPr>
              <a:solidFill>
                <a:srgbClr val="8064A2">
                  <a:lumMod val="75000"/>
                </a:srgbClr>
              </a:solidFill>
              <a:ln>
                <a:noFill/>
              </a:ln>
            </c:spPr>
          </c:marker>
          <c:xVal>
            <c:numRef>
              <c:f>Apr_Sept!$R$7</c:f>
              <c:numCache>
                <c:formatCode>0.00</c:formatCode>
                <c:ptCount val="1"/>
                <c:pt idx="0">
                  <c:v>1.8999999999999948</c:v>
                </c:pt>
              </c:numCache>
            </c:numRef>
          </c:xVal>
          <c:yVal>
            <c:numRef>
              <c:f>Apr_Sept!$T$7</c:f>
              <c:numCache>
                <c:formatCode>0.00%</c:formatCode>
                <c:ptCount val="1"/>
                <c:pt idx="0">
                  <c:v>3.0000000000000092E-3</c:v>
                </c:pt>
              </c:numCache>
            </c:numRef>
          </c:yVal>
        </c:ser>
        <c:ser>
          <c:idx val="69"/>
          <c:order val="69"/>
          <c:tx>
            <c:v>July: 2-day low</c:v>
          </c:tx>
          <c:spPr>
            <a:ln w="28575">
              <a:noFill/>
            </a:ln>
          </c:spPr>
          <c:marker>
            <c:symbol val="circle"/>
            <c:size val="6"/>
            <c:spPr>
              <a:solidFill>
                <a:srgbClr val="8064A2">
                  <a:lumMod val="75000"/>
                </a:srgbClr>
              </a:solidFill>
              <a:ln>
                <a:noFill/>
              </a:ln>
            </c:spPr>
          </c:marker>
          <c:xVal>
            <c:numRef>
              <c:f>Apr_Sept!$R$9</c:f>
              <c:numCache>
                <c:formatCode>0.00</c:formatCode>
                <c:ptCount val="1"/>
                <c:pt idx="0">
                  <c:v>5</c:v>
                </c:pt>
              </c:numCache>
            </c:numRef>
          </c:xVal>
          <c:yVal>
            <c:numRef>
              <c:f>Apr_Sept!$T$9</c:f>
              <c:numCache>
                <c:formatCode>0.00%</c:formatCode>
                <c:ptCount val="1"/>
                <c:pt idx="0">
                  <c:v>1.9000000000000072E-2</c:v>
                </c:pt>
              </c:numCache>
            </c:numRef>
          </c:yVal>
        </c:ser>
        <c:ser>
          <c:idx val="70"/>
          <c:order val="70"/>
          <c:tx>
            <c:v>July: 2-day med</c:v>
          </c:tx>
          <c:spPr>
            <a:ln w="28575">
              <a:noFill/>
            </a:ln>
          </c:spPr>
          <c:marker>
            <c:symbol val="circle"/>
            <c:size val="9"/>
            <c:spPr>
              <a:solidFill>
                <a:srgbClr val="8064A2">
                  <a:lumMod val="75000"/>
                </a:srgbClr>
              </a:solidFill>
              <a:ln>
                <a:noFill/>
              </a:ln>
            </c:spPr>
          </c:marker>
          <c:xVal>
            <c:numRef>
              <c:f>Apr_Sept!$R$10</c:f>
              <c:numCache>
                <c:formatCode>0.00</c:formatCode>
                <c:ptCount val="1"/>
                <c:pt idx="0">
                  <c:v>5.0999999999999996</c:v>
                </c:pt>
              </c:numCache>
            </c:numRef>
          </c:xVal>
          <c:yVal>
            <c:numRef>
              <c:f>Apr_Sept!$T$10</c:f>
              <c:numCache>
                <c:formatCode>0.00%</c:formatCode>
                <c:ptCount val="1"/>
                <c:pt idx="0">
                  <c:v>7.0000000000000114E-3</c:v>
                </c:pt>
              </c:numCache>
            </c:numRef>
          </c:yVal>
        </c:ser>
        <c:ser>
          <c:idx val="71"/>
          <c:order val="71"/>
          <c:tx>
            <c:v>July: 2-day high</c:v>
          </c:tx>
          <c:spPr>
            <a:ln w="28575">
              <a:noFill/>
            </a:ln>
          </c:spPr>
          <c:marker>
            <c:symbol val="circle"/>
            <c:size val="11"/>
            <c:spPr>
              <a:solidFill>
                <a:srgbClr val="8064A2">
                  <a:lumMod val="75000"/>
                </a:srgbClr>
              </a:solidFill>
              <a:ln>
                <a:noFill/>
              </a:ln>
            </c:spPr>
          </c:marker>
          <c:xVal>
            <c:numRef>
              <c:f>Apr_Sept!$R$11</c:f>
              <c:numCache>
                <c:formatCode>0.00</c:formatCode>
                <c:ptCount val="1"/>
                <c:pt idx="0">
                  <c:v>5.1999999999999975</c:v>
                </c:pt>
              </c:numCache>
            </c:numRef>
          </c:xVal>
          <c:yVal>
            <c:numRef>
              <c:f>Apr_Sept!$T$11</c:f>
              <c:numCache>
                <c:formatCode>0.00%</c:formatCode>
                <c:ptCount val="1"/>
                <c:pt idx="0">
                  <c:v>4.0000000000000114E-3</c:v>
                </c:pt>
              </c:numCache>
            </c:numRef>
          </c:yVal>
        </c:ser>
        <c:ser>
          <c:idx val="72"/>
          <c:order val="72"/>
          <c:tx>
            <c:v>July: 4-day low</c:v>
          </c:tx>
          <c:spPr>
            <a:ln w="28575">
              <a:noFill/>
            </a:ln>
          </c:spPr>
          <c:marker>
            <c:symbol val="circle"/>
            <c:size val="6"/>
            <c:spPr>
              <a:solidFill>
                <a:srgbClr val="8064A2">
                  <a:lumMod val="75000"/>
                </a:srgbClr>
              </a:solidFill>
              <a:ln>
                <a:noFill/>
              </a:ln>
            </c:spPr>
          </c:marker>
          <c:xVal>
            <c:numRef>
              <c:f>Apr_Sept!$R$13</c:f>
              <c:numCache>
                <c:formatCode>0.00</c:formatCode>
                <c:ptCount val="1"/>
                <c:pt idx="0">
                  <c:v>8.7000000000000011</c:v>
                </c:pt>
              </c:numCache>
            </c:numRef>
          </c:xVal>
          <c:yVal>
            <c:numRef>
              <c:f>Apr_Sept!$T$13</c:f>
              <c:numCache>
                <c:formatCode>0.00%</c:formatCode>
                <c:ptCount val="1"/>
                <c:pt idx="0">
                  <c:v>4.3000000000000003E-2</c:v>
                </c:pt>
              </c:numCache>
            </c:numRef>
          </c:yVal>
        </c:ser>
        <c:ser>
          <c:idx val="73"/>
          <c:order val="73"/>
          <c:tx>
            <c:v>July: 4-day med</c:v>
          </c:tx>
          <c:spPr>
            <a:ln w="28575">
              <a:noFill/>
            </a:ln>
          </c:spPr>
          <c:marker>
            <c:symbol val="circle"/>
            <c:size val="9"/>
            <c:spPr>
              <a:solidFill>
                <a:srgbClr val="8064A2">
                  <a:lumMod val="75000"/>
                </a:srgbClr>
              </a:solidFill>
              <a:ln>
                <a:noFill/>
              </a:ln>
            </c:spPr>
          </c:marker>
          <c:xVal>
            <c:numRef>
              <c:f>Apr_Sept!$R$14</c:f>
              <c:numCache>
                <c:formatCode>0.00</c:formatCode>
                <c:ptCount val="1"/>
                <c:pt idx="0">
                  <c:v>8.8000000000000025</c:v>
                </c:pt>
              </c:numCache>
            </c:numRef>
          </c:xVal>
          <c:yVal>
            <c:numRef>
              <c:f>Apr_Sept!$T$14</c:f>
              <c:numCache>
                <c:formatCode>0.00%</c:formatCode>
                <c:ptCount val="1"/>
                <c:pt idx="0">
                  <c:v>1.4E-2</c:v>
                </c:pt>
              </c:numCache>
            </c:numRef>
          </c:yVal>
        </c:ser>
        <c:ser>
          <c:idx val="74"/>
          <c:order val="74"/>
          <c:tx>
            <c:v>July: 4-day high</c:v>
          </c:tx>
          <c:spPr>
            <a:ln w="28575">
              <a:noFill/>
            </a:ln>
          </c:spPr>
          <c:marker>
            <c:symbol val="circle"/>
            <c:size val="11"/>
            <c:spPr>
              <a:solidFill>
                <a:srgbClr val="8064A2">
                  <a:lumMod val="75000"/>
                </a:srgbClr>
              </a:solidFill>
              <a:ln>
                <a:noFill/>
              </a:ln>
            </c:spPr>
          </c:marker>
          <c:xVal>
            <c:numRef>
              <c:f>Apr_Sept!$R$15</c:f>
              <c:numCache>
                <c:formatCode>0.00</c:formatCode>
                <c:ptCount val="1"/>
                <c:pt idx="0">
                  <c:v>8.9</c:v>
                </c:pt>
              </c:numCache>
            </c:numRef>
          </c:xVal>
          <c:yVal>
            <c:numRef>
              <c:f>Apr_Sept!$T$15</c:f>
              <c:numCache>
                <c:formatCode>0.00%</c:formatCode>
                <c:ptCount val="1"/>
                <c:pt idx="0">
                  <c:v>4.0000000000000114E-3</c:v>
                </c:pt>
              </c:numCache>
            </c:numRef>
          </c:yVal>
        </c:ser>
        <c:ser>
          <c:idx val="75"/>
          <c:order val="75"/>
          <c:tx>
            <c:v>July: 8-day low</c:v>
          </c:tx>
          <c:spPr>
            <a:ln w="28575">
              <a:noFill/>
            </a:ln>
          </c:spPr>
          <c:marker>
            <c:symbol val="circle"/>
            <c:size val="6"/>
            <c:spPr>
              <a:solidFill>
                <a:srgbClr val="8064A2">
                  <a:lumMod val="75000"/>
                </a:srgbClr>
              </a:solidFill>
              <a:ln>
                <a:noFill/>
              </a:ln>
            </c:spPr>
          </c:marker>
          <c:xVal>
            <c:numRef>
              <c:f>Apr_Sept!$R$17</c:f>
              <c:numCache>
                <c:formatCode>0.00</c:formatCode>
                <c:ptCount val="1"/>
                <c:pt idx="0">
                  <c:v>12.600000000000003</c:v>
                </c:pt>
              </c:numCache>
            </c:numRef>
          </c:xVal>
          <c:yVal>
            <c:numRef>
              <c:f>Apr_Sept!$T$17</c:f>
              <c:numCache>
                <c:formatCode>0.00%</c:formatCode>
                <c:ptCount val="1"/>
                <c:pt idx="0">
                  <c:v>9.3000000000000208E-2</c:v>
                </c:pt>
              </c:numCache>
            </c:numRef>
          </c:yVal>
        </c:ser>
        <c:ser>
          <c:idx val="76"/>
          <c:order val="76"/>
          <c:tx>
            <c:v>July: 8-day med</c:v>
          </c:tx>
          <c:spPr>
            <a:ln w="28575">
              <a:noFill/>
            </a:ln>
          </c:spPr>
          <c:marker>
            <c:symbol val="circle"/>
            <c:size val="9"/>
            <c:spPr>
              <a:solidFill>
                <a:srgbClr val="8064A2">
                  <a:lumMod val="75000"/>
                </a:srgbClr>
              </a:solidFill>
              <a:ln>
                <a:noFill/>
              </a:ln>
            </c:spPr>
          </c:marker>
          <c:xVal>
            <c:numRef>
              <c:f>Apr_Sept!$R$18</c:f>
              <c:numCache>
                <c:formatCode>0.00</c:formatCode>
                <c:ptCount val="1"/>
                <c:pt idx="0">
                  <c:v>12.700000000000001</c:v>
                </c:pt>
              </c:numCache>
            </c:numRef>
          </c:xVal>
          <c:yVal>
            <c:numRef>
              <c:f>Apr_Sept!$T$18</c:f>
              <c:numCache>
                <c:formatCode>0.00%</c:formatCode>
                <c:ptCount val="1"/>
                <c:pt idx="0">
                  <c:v>3.3000000000000002E-2</c:v>
                </c:pt>
              </c:numCache>
            </c:numRef>
          </c:yVal>
        </c:ser>
        <c:ser>
          <c:idx val="77"/>
          <c:order val="77"/>
          <c:tx>
            <c:v>July: 8-day high</c:v>
          </c:tx>
          <c:spPr>
            <a:ln w="28575">
              <a:noFill/>
            </a:ln>
          </c:spPr>
          <c:marker>
            <c:symbol val="circle"/>
            <c:size val="11"/>
            <c:spPr>
              <a:solidFill>
                <a:srgbClr val="8064A2">
                  <a:lumMod val="75000"/>
                </a:srgbClr>
              </a:solidFill>
              <a:ln>
                <a:noFill/>
              </a:ln>
            </c:spPr>
          </c:marker>
          <c:xVal>
            <c:numRef>
              <c:f>Apr_Sept!$R$19</c:f>
              <c:numCache>
                <c:formatCode>0.00</c:formatCode>
                <c:ptCount val="1"/>
                <c:pt idx="0">
                  <c:v>12.800000000000002</c:v>
                </c:pt>
              </c:numCache>
            </c:numRef>
          </c:xVal>
          <c:yVal>
            <c:numRef>
              <c:f>Apr_Sept!$T$19</c:f>
              <c:numCache>
                <c:formatCode>0.00%</c:formatCode>
                <c:ptCount val="1"/>
                <c:pt idx="0">
                  <c:v>1.0999999999999998E-2</c:v>
                </c:pt>
              </c:numCache>
            </c:numRef>
          </c:yVal>
        </c:ser>
        <c:ser>
          <c:idx val="78"/>
          <c:order val="78"/>
          <c:tx>
            <c:v>July: 16-day low</c:v>
          </c:tx>
          <c:spPr>
            <a:ln w="28575">
              <a:noFill/>
            </a:ln>
          </c:spPr>
          <c:marker>
            <c:symbol val="circle"/>
            <c:size val="6"/>
            <c:spPr>
              <a:solidFill>
                <a:srgbClr val="8064A2">
                  <a:lumMod val="75000"/>
                </a:srgbClr>
              </a:solidFill>
              <a:ln>
                <a:noFill/>
              </a:ln>
            </c:spPr>
          </c:marker>
          <c:xVal>
            <c:numRef>
              <c:f>Apr_Sept!$R$21</c:f>
              <c:numCache>
                <c:formatCode>0.00</c:formatCode>
                <c:ptCount val="1"/>
                <c:pt idx="0">
                  <c:v>16.200000000000003</c:v>
                </c:pt>
              </c:numCache>
            </c:numRef>
          </c:xVal>
          <c:yVal>
            <c:numRef>
              <c:f>Apr_Sept!$T$21</c:f>
              <c:numCache>
                <c:formatCode>0.00%</c:formatCode>
                <c:ptCount val="1"/>
                <c:pt idx="0">
                  <c:v>0.15700000000000044</c:v>
                </c:pt>
              </c:numCache>
            </c:numRef>
          </c:yVal>
        </c:ser>
        <c:ser>
          <c:idx val="79"/>
          <c:order val="79"/>
          <c:tx>
            <c:v>July: 16-day med</c:v>
          </c:tx>
          <c:spPr>
            <a:ln w="28575">
              <a:noFill/>
            </a:ln>
          </c:spPr>
          <c:marker>
            <c:symbol val="circle"/>
            <c:size val="9"/>
            <c:spPr>
              <a:solidFill>
                <a:srgbClr val="8064A2">
                  <a:lumMod val="75000"/>
                </a:srgbClr>
              </a:solidFill>
              <a:ln>
                <a:noFill/>
              </a:ln>
            </c:spPr>
          </c:marker>
          <c:xVal>
            <c:numRef>
              <c:f>Apr_Sept!$R$22</c:f>
              <c:numCache>
                <c:formatCode>0.00</c:formatCode>
                <c:ptCount val="1"/>
                <c:pt idx="0">
                  <c:v>16.3</c:v>
                </c:pt>
              </c:numCache>
            </c:numRef>
          </c:xVal>
          <c:yVal>
            <c:numRef>
              <c:f>Apr_Sept!$T$22</c:f>
              <c:numCache>
                <c:formatCode>0.00%</c:formatCode>
                <c:ptCount val="1"/>
                <c:pt idx="0">
                  <c:v>6.4000000000000112E-2</c:v>
                </c:pt>
              </c:numCache>
            </c:numRef>
          </c:yVal>
        </c:ser>
        <c:ser>
          <c:idx val="80"/>
          <c:order val="80"/>
          <c:tx>
            <c:v>July: 16-day high</c:v>
          </c:tx>
          <c:spPr>
            <a:ln w="28575">
              <a:noFill/>
            </a:ln>
          </c:spPr>
          <c:marker>
            <c:symbol val="circle"/>
            <c:size val="11"/>
            <c:spPr>
              <a:solidFill>
                <a:srgbClr val="8064A2">
                  <a:lumMod val="75000"/>
                </a:srgbClr>
              </a:solidFill>
              <a:ln>
                <a:noFill/>
              </a:ln>
            </c:spPr>
          </c:marker>
          <c:xVal>
            <c:numRef>
              <c:f>Apr_Sept!$R$23</c:f>
              <c:numCache>
                <c:formatCode>0.00</c:formatCode>
                <c:ptCount val="1"/>
                <c:pt idx="0">
                  <c:v>16.400000000000002</c:v>
                </c:pt>
              </c:numCache>
            </c:numRef>
          </c:xVal>
          <c:yVal>
            <c:numRef>
              <c:f>Apr_Sept!$T$23</c:f>
              <c:numCache>
                <c:formatCode>0.00%</c:formatCode>
                <c:ptCount val="1"/>
                <c:pt idx="0">
                  <c:v>2.8000000000000001E-2</c:v>
                </c:pt>
              </c:numCache>
            </c:numRef>
          </c:yVal>
        </c:ser>
        <c:ser>
          <c:idx val="81"/>
          <c:order val="81"/>
          <c:tx>
            <c:v>July: s 1-day low</c:v>
          </c:tx>
          <c:spPr>
            <a:ln w="28575">
              <a:noFill/>
            </a:ln>
          </c:spPr>
          <c:marker>
            <c:symbol val="circle"/>
            <c:size val="6"/>
            <c:spPr>
              <a:noFill/>
              <a:ln>
                <a:solidFill>
                  <a:schemeClr val="accent4">
                    <a:lumMod val="75000"/>
                  </a:schemeClr>
                </a:solidFill>
              </a:ln>
            </c:spPr>
          </c:marker>
          <c:xVal>
            <c:numRef>
              <c:f>Apr_Sept!$S$5</c:f>
              <c:numCache>
                <c:formatCode>0.00</c:formatCode>
                <c:ptCount val="1"/>
                <c:pt idx="0">
                  <c:v>1.9000000000000001</c:v>
                </c:pt>
              </c:numCache>
            </c:numRef>
          </c:xVal>
          <c:yVal>
            <c:numRef>
              <c:f>Apr_Sept!$U$5</c:f>
              <c:numCache>
                <c:formatCode>0.00%</c:formatCode>
                <c:ptCount val="1"/>
                <c:pt idx="0">
                  <c:v>9.0000000000000028E-3</c:v>
                </c:pt>
              </c:numCache>
            </c:numRef>
          </c:yVal>
        </c:ser>
        <c:ser>
          <c:idx val="82"/>
          <c:order val="82"/>
          <c:tx>
            <c:v>July: s 1-day med</c:v>
          </c:tx>
          <c:spPr>
            <a:ln w="28575">
              <a:noFill/>
            </a:ln>
          </c:spPr>
          <c:marker>
            <c:symbol val="circle"/>
            <c:size val="9"/>
            <c:spPr>
              <a:noFill/>
              <a:ln>
                <a:solidFill>
                  <a:srgbClr val="8064A2">
                    <a:lumMod val="75000"/>
                  </a:srgbClr>
                </a:solidFill>
              </a:ln>
            </c:spPr>
          </c:marker>
          <c:xVal>
            <c:numRef>
              <c:f>Apr_Sept!$S$6</c:f>
              <c:numCache>
                <c:formatCode>0.00</c:formatCode>
                <c:ptCount val="1"/>
                <c:pt idx="0">
                  <c:v>2</c:v>
                </c:pt>
              </c:numCache>
            </c:numRef>
          </c:xVal>
          <c:yVal>
            <c:numRef>
              <c:f>Apr_Sept!$U$6</c:f>
              <c:numCache>
                <c:formatCode>0.00%</c:formatCode>
                <c:ptCount val="1"/>
                <c:pt idx="0">
                  <c:v>1.0000000000000005E-2</c:v>
                </c:pt>
              </c:numCache>
            </c:numRef>
          </c:yVal>
        </c:ser>
        <c:ser>
          <c:idx val="83"/>
          <c:order val="83"/>
          <c:tx>
            <c:v>July: s 1-day high</c:v>
          </c:tx>
          <c:spPr>
            <a:ln w="28575">
              <a:noFill/>
            </a:ln>
          </c:spPr>
          <c:marker>
            <c:symbol val="circle"/>
            <c:size val="11"/>
            <c:spPr>
              <a:noFill/>
              <a:ln>
                <a:solidFill>
                  <a:srgbClr val="8064A2">
                    <a:lumMod val="75000"/>
                  </a:srgbClr>
                </a:solidFill>
              </a:ln>
            </c:spPr>
          </c:marker>
          <c:xVal>
            <c:numRef>
              <c:f>Apr_Sept!$S$7</c:f>
              <c:numCache>
                <c:formatCode>0.00</c:formatCode>
                <c:ptCount val="1"/>
                <c:pt idx="0">
                  <c:v>2.0999999999999988</c:v>
                </c:pt>
              </c:numCache>
            </c:numRef>
          </c:xVal>
          <c:yVal>
            <c:numRef>
              <c:f>Apr_Sept!$U$7</c:f>
              <c:numCache>
                <c:formatCode>0.00%</c:formatCode>
                <c:ptCount val="1"/>
                <c:pt idx="0">
                  <c:v>1.9000000000000072E-2</c:v>
                </c:pt>
              </c:numCache>
            </c:numRef>
          </c:yVal>
        </c:ser>
        <c:ser>
          <c:idx val="84"/>
          <c:order val="84"/>
          <c:tx>
            <c:v>July: s 2-day low</c:v>
          </c:tx>
          <c:spPr>
            <a:ln w="28575">
              <a:noFill/>
            </a:ln>
          </c:spPr>
          <c:marker>
            <c:symbol val="circle"/>
            <c:size val="6"/>
            <c:spPr>
              <a:noFill/>
              <a:ln>
                <a:solidFill>
                  <a:srgbClr val="8064A2">
                    <a:lumMod val="75000"/>
                  </a:srgbClr>
                </a:solidFill>
              </a:ln>
            </c:spPr>
          </c:marker>
          <c:xVal>
            <c:numRef>
              <c:f>Apr_Sept!$S$9</c:f>
              <c:numCache>
                <c:formatCode>0.00</c:formatCode>
                <c:ptCount val="1"/>
                <c:pt idx="0">
                  <c:v>5.2</c:v>
                </c:pt>
              </c:numCache>
            </c:numRef>
          </c:xVal>
          <c:yVal>
            <c:numRef>
              <c:f>Apr_Sept!$U$9</c:f>
              <c:numCache>
                <c:formatCode>0.00%</c:formatCode>
                <c:ptCount val="1"/>
                <c:pt idx="0">
                  <c:v>1.7999999999999999E-2</c:v>
                </c:pt>
              </c:numCache>
            </c:numRef>
          </c:yVal>
        </c:ser>
        <c:ser>
          <c:idx val="85"/>
          <c:order val="85"/>
          <c:tx>
            <c:v>July: s 2-day med</c:v>
          </c:tx>
          <c:spPr>
            <a:ln w="28575">
              <a:noFill/>
            </a:ln>
          </c:spPr>
          <c:marker>
            <c:symbol val="circle"/>
            <c:size val="9"/>
            <c:spPr>
              <a:noFill/>
              <a:ln>
                <a:solidFill>
                  <a:srgbClr val="8064A2">
                    <a:lumMod val="75000"/>
                  </a:srgbClr>
                </a:solidFill>
              </a:ln>
            </c:spPr>
          </c:marker>
          <c:xVal>
            <c:numRef>
              <c:f>Apr_Sept!$S$10</c:f>
              <c:numCache>
                <c:formatCode>0.00</c:formatCode>
                <c:ptCount val="1"/>
                <c:pt idx="0">
                  <c:v>5.3</c:v>
                </c:pt>
              </c:numCache>
            </c:numRef>
          </c:xVal>
          <c:yVal>
            <c:numRef>
              <c:f>Apr_Sept!$U$10</c:f>
              <c:numCache>
                <c:formatCode>0.00%</c:formatCode>
                <c:ptCount val="1"/>
                <c:pt idx="0">
                  <c:v>1.0999999999999998E-2</c:v>
                </c:pt>
              </c:numCache>
            </c:numRef>
          </c:yVal>
        </c:ser>
        <c:ser>
          <c:idx val="86"/>
          <c:order val="86"/>
          <c:tx>
            <c:v>July: s 2-day high</c:v>
          </c:tx>
          <c:spPr>
            <a:ln w="28575">
              <a:noFill/>
            </a:ln>
          </c:spPr>
          <c:marker>
            <c:symbol val="circle"/>
            <c:size val="10"/>
            <c:spPr>
              <a:noFill/>
              <a:ln>
                <a:solidFill>
                  <a:srgbClr val="8064A2">
                    <a:lumMod val="75000"/>
                  </a:srgbClr>
                </a:solidFill>
              </a:ln>
            </c:spPr>
          </c:marker>
          <c:xVal>
            <c:numRef>
              <c:f>Apr_Sept!$S$11</c:f>
              <c:numCache>
                <c:formatCode>0.00</c:formatCode>
                <c:ptCount val="1"/>
                <c:pt idx="0">
                  <c:v>5.3999999999999995</c:v>
                </c:pt>
              </c:numCache>
            </c:numRef>
          </c:xVal>
          <c:yVal>
            <c:numRef>
              <c:f>Apr_Sept!$U$11</c:f>
              <c:numCache>
                <c:formatCode>0.00%</c:formatCode>
                <c:ptCount val="1"/>
                <c:pt idx="0">
                  <c:v>1.2E-2</c:v>
                </c:pt>
              </c:numCache>
            </c:numRef>
          </c:yVal>
        </c:ser>
        <c:ser>
          <c:idx val="87"/>
          <c:order val="87"/>
          <c:tx>
            <c:v>July: s 4-day low</c:v>
          </c:tx>
          <c:spPr>
            <a:ln w="28575">
              <a:noFill/>
            </a:ln>
          </c:spPr>
          <c:marker>
            <c:symbol val="circle"/>
            <c:size val="6"/>
            <c:spPr>
              <a:noFill/>
              <a:ln>
                <a:solidFill>
                  <a:srgbClr val="8064A2">
                    <a:lumMod val="75000"/>
                  </a:srgbClr>
                </a:solidFill>
              </a:ln>
            </c:spPr>
          </c:marker>
          <c:xVal>
            <c:numRef>
              <c:f>Apr_Sept!$S$13</c:f>
              <c:numCache>
                <c:formatCode>0.00</c:formatCode>
                <c:ptCount val="1"/>
                <c:pt idx="0">
                  <c:v>9.1000000000000014</c:v>
                </c:pt>
              </c:numCache>
            </c:numRef>
          </c:xVal>
          <c:yVal>
            <c:numRef>
              <c:f>Apr_Sept!$U$13</c:f>
              <c:numCache>
                <c:formatCode>0.00%</c:formatCode>
                <c:ptCount val="1"/>
                <c:pt idx="0">
                  <c:v>3.6999999999999998E-2</c:v>
                </c:pt>
              </c:numCache>
            </c:numRef>
          </c:yVal>
        </c:ser>
        <c:ser>
          <c:idx val="88"/>
          <c:order val="88"/>
          <c:tx>
            <c:v>July: s 4-day med</c:v>
          </c:tx>
          <c:spPr>
            <a:ln w="28575">
              <a:noFill/>
            </a:ln>
          </c:spPr>
          <c:marker>
            <c:symbol val="circle"/>
            <c:size val="9"/>
            <c:spPr>
              <a:noFill/>
              <a:ln>
                <a:solidFill>
                  <a:srgbClr val="8064A2">
                    <a:lumMod val="75000"/>
                  </a:srgbClr>
                </a:solidFill>
              </a:ln>
            </c:spPr>
          </c:marker>
          <c:xVal>
            <c:numRef>
              <c:f>Apr_Sept!$S$14</c:f>
              <c:numCache>
                <c:formatCode>0.00</c:formatCode>
                <c:ptCount val="1"/>
                <c:pt idx="0">
                  <c:v>9.2000000000000011</c:v>
                </c:pt>
              </c:numCache>
            </c:numRef>
          </c:xVal>
          <c:yVal>
            <c:numRef>
              <c:f>Apr_Sept!$U$14</c:f>
              <c:numCache>
                <c:formatCode>0.00%</c:formatCode>
                <c:ptCount val="1"/>
                <c:pt idx="0">
                  <c:v>1.2999999999999998E-2</c:v>
                </c:pt>
              </c:numCache>
            </c:numRef>
          </c:yVal>
        </c:ser>
        <c:ser>
          <c:idx val="89"/>
          <c:order val="89"/>
          <c:tx>
            <c:v>July: s 4-day high</c:v>
          </c:tx>
          <c:spPr>
            <a:ln w="28575">
              <a:noFill/>
            </a:ln>
          </c:spPr>
          <c:marker>
            <c:symbol val="circle"/>
            <c:size val="11"/>
            <c:spPr>
              <a:noFill/>
              <a:ln>
                <a:solidFill>
                  <a:srgbClr val="8064A2">
                    <a:lumMod val="75000"/>
                  </a:srgbClr>
                </a:solidFill>
              </a:ln>
            </c:spPr>
          </c:marker>
          <c:xVal>
            <c:numRef>
              <c:f>Apr_Sept!$S$15</c:f>
              <c:numCache>
                <c:formatCode>0.00</c:formatCode>
                <c:ptCount val="1"/>
                <c:pt idx="0">
                  <c:v>9.3000000000000007</c:v>
                </c:pt>
              </c:numCache>
            </c:numRef>
          </c:xVal>
          <c:yVal>
            <c:numRef>
              <c:f>Apr_Sept!$U$15</c:f>
              <c:numCache>
                <c:formatCode>0.00%</c:formatCode>
                <c:ptCount val="1"/>
                <c:pt idx="0">
                  <c:v>5.0000000000000114E-3</c:v>
                </c:pt>
              </c:numCache>
            </c:numRef>
          </c:yVal>
        </c:ser>
        <c:ser>
          <c:idx val="90"/>
          <c:order val="90"/>
          <c:tx>
            <c:v>July: s 8-day low</c:v>
          </c:tx>
          <c:spPr>
            <a:ln w="28575">
              <a:noFill/>
            </a:ln>
          </c:spPr>
          <c:marker>
            <c:symbol val="circle"/>
            <c:size val="6"/>
            <c:spPr>
              <a:noFill/>
              <a:ln>
                <a:solidFill>
                  <a:srgbClr val="8064A2">
                    <a:lumMod val="75000"/>
                  </a:srgbClr>
                </a:solidFill>
              </a:ln>
            </c:spPr>
          </c:marker>
          <c:xVal>
            <c:numRef>
              <c:f>Apr_Sept!$S$17</c:f>
              <c:numCache>
                <c:formatCode>0.00</c:formatCode>
                <c:ptCount val="1"/>
                <c:pt idx="0">
                  <c:v>13.000000000000004</c:v>
                </c:pt>
              </c:numCache>
            </c:numRef>
          </c:xVal>
          <c:yVal>
            <c:numRef>
              <c:f>Apr_Sept!$U$17</c:f>
              <c:numCache>
                <c:formatCode>0.00%</c:formatCode>
                <c:ptCount val="1"/>
                <c:pt idx="0">
                  <c:v>7.5999999999999998E-2</c:v>
                </c:pt>
              </c:numCache>
            </c:numRef>
          </c:yVal>
        </c:ser>
        <c:ser>
          <c:idx val="91"/>
          <c:order val="91"/>
          <c:tx>
            <c:v>July: s 8-day med</c:v>
          </c:tx>
          <c:spPr>
            <a:ln w="28575">
              <a:noFill/>
            </a:ln>
          </c:spPr>
          <c:marker>
            <c:symbol val="circle"/>
            <c:size val="9"/>
            <c:spPr>
              <a:noFill/>
              <a:ln>
                <a:solidFill>
                  <a:srgbClr val="8064A2">
                    <a:lumMod val="75000"/>
                  </a:srgbClr>
                </a:solidFill>
              </a:ln>
            </c:spPr>
          </c:marker>
          <c:xVal>
            <c:numRef>
              <c:f>Apr_Sept!$S$18</c:f>
              <c:numCache>
                <c:formatCode>0.00</c:formatCode>
                <c:ptCount val="1"/>
                <c:pt idx="0">
                  <c:v>13.100000000000001</c:v>
                </c:pt>
              </c:numCache>
            </c:numRef>
          </c:xVal>
          <c:yVal>
            <c:numRef>
              <c:f>Apr_Sept!$U$18</c:f>
              <c:numCache>
                <c:formatCode>0.00%</c:formatCode>
                <c:ptCount val="1"/>
                <c:pt idx="0">
                  <c:v>2.8000000000000001E-2</c:v>
                </c:pt>
              </c:numCache>
            </c:numRef>
          </c:yVal>
        </c:ser>
        <c:ser>
          <c:idx val="92"/>
          <c:order val="92"/>
          <c:tx>
            <c:v>July: s 8-day high</c:v>
          </c:tx>
          <c:spPr>
            <a:ln w="28575">
              <a:noFill/>
            </a:ln>
          </c:spPr>
          <c:marker>
            <c:symbol val="circle"/>
            <c:size val="11"/>
            <c:spPr>
              <a:noFill/>
              <a:ln>
                <a:solidFill>
                  <a:srgbClr val="8064A2">
                    <a:lumMod val="75000"/>
                  </a:srgbClr>
                </a:solidFill>
              </a:ln>
            </c:spPr>
          </c:marker>
          <c:xVal>
            <c:numRef>
              <c:f>Apr_Sept!$S$19</c:f>
              <c:numCache>
                <c:formatCode>0.00</c:formatCode>
                <c:ptCount val="1"/>
                <c:pt idx="0">
                  <c:v>13.200000000000003</c:v>
                </c:pt>
              </c:numCache>
            </c:numRef>
          </c:xVal>
          <c:yVal>
            <c:numRef>
              <c:f>Apr_Sept!$U$19</c:f>
              <c:numCache>
                <c:formatCode>0.00%</c:formatCode>
                <c:ptCount val="1"/>
                <c:pt idx="0">
                  <c:v>7.0000000000000114E-3</c:v>
                </c:pt>
              </c:numCache>
            </c:numRef>
          </c:yVal>
        </c:ser>
        <c:ser>
          <c:idx val="93"/>
          <c:order val="93"/>
          <c:tx>
            <c:v>July: s 16-day low</c:v>
          </c:tx>
          <c:spPr>
            <a:ln w="28575">
              <a:noFill/>
            </a:ln>
          </c:spPr>
          <c:marker>
            <c:symbol val="circle"/>
            <c:size val="6"/>
            <c:spPr>
              <a:noFill/>
              <a:ln>
                <a:solidFill>
                  <a:srgbClr val="8064A2">
                    <a:lumMod val="75000"/>
                  </a:srgbClr>
                </a:solidFill>
              </a:ln>
            </c:spPr>
          </c:marker>
          <c:xVal>
            <c:numRef>
              <c:f>Apr_Sept!$S$21</c:f>
              <c:numCache>
                <c:formatCode>0.00</c:formatCode>
                <c:ptCount val="1"/>
                <c:pt idx="0">
                  <c:v>16.600000000000005</c:v>
                </c:pt>
              </c:numCache>
            </c:numRef>
          </c:xVal>
          <c:yVal>
            <c:numRef>
              <c:f>Apr_Sept!$U$21</c:f>
              <c:numCache>
                <c:formatCode>0.00%</c:formatCode>
                <c:ptCount val="1"/>
                <c:pt idx="0">
                  <c:v>0.13100000000000001</c:v>
                </c:pt>
              </c:numCache>
            </c:numRef>
          </c:yVal>
        </c:ser>
        <c:ser>
          <c:idx val="94"/>
          <c:order val="94"/>
          <c:tx>
            <c:v>July: s 16-day med</c:v>
          </c:tx>
          <c:spPr>
            <a:ln w="28575">
              <a:noFill/>
            </a:ln>
          </c:spPr>
          <c:marker>
            <c:symbol val="circle"/>
            <c:size val="9"/>
            <c:spPr>
              <a:noFill/>
              <a:ln>
                <a:solidFill>
                  <a:srgbClr val="8064A2">
                    <a:lumMod val="75000"/>
                  </a:srgbClr>
                </a:solidFill>
              </a:ln>
            </c:spPr>
          </c:marker>
          <c:xVal>
            <c:numRef>
              <c:f>Apr_Sept!$S$22</c:f>
              <c:numCache>
                <c:formatCode>0.00</c:formatCode>
                <c:ptCount val="1"/>
                <c:pt idx="0">
                  <c:v>16.7</c:v>
                </c:pt>
              </c:numCache>
            </c:numRef>
          </c:xVal>
          <c:yVal>
            <c:numRef>
              <c:f>Apr_Sept!$U$22</c:f>
              <c:numCache>
                <c:formatCode>0.00%</c:formatCode>
                <c:ptCount val="1"/>
                <c:pt idx="0">
                  <c:v>4.3999999999999997E-2</c:v>
                </c:pt>
              </c:numCache>
            </c:numRef>
          </c:yVal>
        </c:ser>
        <c:ser>
          <c:idx val="95"/>
          <c:order val="95"/>
          <c:tx>
            <c:v>July: s 16-day high</c:v>
          </c:tx>
          <c:spPr>
            <a:ln w="28575">
              <a:noFill/>
            </a:ln>
          </c:spPr>
          <c:marker>
            <c:symbol val="circle"/>
            <c:size val="11"/>
            <c:spPr>
              <a:noFill/>
              <a:ln>
                <a:solidFill>
                  <a:srgbClr val="8064A2">
                    <a:lumMod val="75000"/>
                  </a:srgbClr>
                </a:solidFill>
              </a:ln>
            </c:spPr>
          </c:marker>
          <c:xVal>
            <c:numRef>
              <c:f>Apr_Sept!$S$23</c:f>
              <c:numCache>
                <c:formatCode>0.00</c:formatCode>
                <c:ptCount val="1"/>
                <c:pt idx="0">
                  <c:v>16.8</c:v>
                </c:pt>
              </c:numCache>
            </c:numRef>
          </c:xVal>
          <c:yVal>
            <c:numRef>
              <c:f>Apr_Sept!$U$23</c:f>
              <c:numCache>
                <c:formatCode>0.00%</c:formatCode>
                <c:ptCount val="1"/>
                <c:pt idx="0">
                  <c:v>9.0000000000000028E-3</c:v>
                </c:pt>
              </c:numCache>
            </c:numRef>
          </c:yVal>
        </c:ser>
        <c:ser>
          <c:idx val="96"/>
          <c:order val="96"/>
          <c:tx>
            <c:v>April: 2-day low</c:v>
          </c:tx>
          <c:spPr>
            <a:ln w="28575">
              <a:noFill/>
            </a:ln>
          </c:spPr>
          <c:marker>
            <c:symbol val="square"/>
            <c:size val="5"/>
            <c:spPr>
              <a:solidFill>
                <a:schemeClr val="tx1"/>
              </a:solidFill>
              <a:ln>
                <a:noFill/>
              </a:ln>
            </c:spPr>
          </c:marker>
          <c:xVal>
            <c:numRef>
              <c:f>Apr_Sept!$N$9</c:f>
              <c:numCache>
                <c:formatCode>0.00</c:formatCode>
                <c:ptCount val="1"/>
                <c:pt idx="0">
                  <c:v>4.2</c:v>
                </c:pt>
              </c:numCache>
            </c:numRef>
          </c:xVal>
          <c:yVal>
            <c:numRef>
              <c:f>Apr_Sept!$P$9</c:f>
              <c:numCache>
                <c:formatCode>0.00%</c:formatCode>
                <c:ptCount val="1"/>
                <c:pt idx="0">
                  <c:v>1.7999999999999999E-2</c:v>
                </c:pt>
              </c:numCache>
            </c:numRef>
          </c:yVal>
        </c:ser>
        <c:ser>
          <c:idx val="97"/>
          <c:order val="97"/>
          <c:tx>
            <c:v>April: 2-day med</c:v>
          </c:tx>
          <c:spPr>
            <a:ln w="28575">
              <a:noFill/>
            </a:ln>
          </c:spPr>
          <c:marker>
            <c:symbol val="square"/>
            <c:size val="7"/>
            <c:spPr>
              <a:solidFill>
                <a:sysClr val="windowText" lastClr="000000"/>
              </a:solidFill>
              <a:ln>
                <a:noFill/>
              </a:ln>
            </c:spPr>
          </c:marker>
          <c:xVal>
            <c:numRef>
              <c:f>Apr_Sept!$N$10</c:f>
              <c:numCache>
                <c:formatCode>0.00</c:formatCode>
                <c:ptCount val="1"/>
                <c:pt idx="0">
                  <c:v>4.3</c:v>
                </c:pt>
              </c:numCache>
            </c:numRef>
          </c:xVal>
          <c:yVal>
            <c:numRef>
              <c:f>Apr_Sept!$P$10</c:f>
              <c:numCache>
                <c:formatCode>0.00%</c:formatCode>
                <c:ptCount val="1"/>
                <c:pt idx="0">
                  <c:v>1.0000000000000041E-3</c:v>
                </c:pt>
              </c:numCache>
            </c:numRef>
          </c:yVal>
        </c:ser>
        <c:ser>
          <c:idx val="98"/>
          <c:order val="98"/>
          <c:tx>
            <c:v>April: 2-day high</c:v>
          </c:tx>
          <c:spPr>
            <a:ln w="28575">
              <a:noFill/>
            </a:ln>
          </c:spPr>
          <c:marker>
            <c:symbol val="square"/>
            <c:size val="9"/>
            <c:spPr>
              <a:solidFill>
                <a:sysClr val="windowText" lastClr="000000"/>
              </a:solidFill>
              <a:ln>
                <a:noFill/>
              </a:ln>
            </c:spPr>
          </c:marker>
          <c:xVal>
            <c:numRef>
              <c:f>Apr_Sept!$N$11</c:f>
              <c:numCache>
                <c:formatCode>0.00</c:formatCode>
                <c:ptCount val="1"/>
                <c:pt idx="0">
                  <c:v>4.4000000000000004</c:v>
                </c:pt>
              </c:numCache>
            </c:numRef>
          </c:xVal>
          <c:yVal>
            <c:numRef>
              <c:f>Apr_Sept!$P$11</c:f>
              <c:numCache>
                <c:formatCode>0.00%</c:formatCode>
                <c:ptCount val="1"/>
                <c:pt idx="0">
                  <c:v>0</c:v>
                </c:pt>
              </c:numCache>
            </c:numRef>
          </c:yVal>
        </c:ser>
        <c:ser>
          <c:idx val="99"/>
          <c:order val="99"/>
          <c:tx>
            <c:v>April: s 2-day low</c:v>
          </c:tx>
          <c:spPr>
            <a:ln w="28575">
              <a:noFill/>
            </a:ln>
          </c:spPr>
          <c:marker>
            <c:symbol val="square"/>
            <c:size val="5"/>
            <c:spPr>
              <a:noFill/>
              <a:ln>
                <a:solidFill>
                  <a:sysClr val="windowText" lastClr="000000"/>
                </a:solidFill>
              </a:ln>
            </c:spPr>
          </c:marker>
          <c:xVal>
            <c:numRef>
              <c:f>Apr_Sept!$O$9</c:f>
              <c:numCache>
                <c:formatCode>0.00</c:formatCode>
                <c:ptCount val="1"/>
                <c:pt idx="0">
                  <c:v>4.4000000000000004</c:v>
                </c:pt>
              </c:numCache>
            </c:numRef>
          </c:xVal>
          <c:yVal>
            <c:numRef>
              <c:f>Apr_Sept!$Q$9</c:f>
              <c:numCache>
                <c:formatCode>0.00%</c:formatCode>
                <c:ptCount val="1"/>
                <c:pt idx="0">
                  <c:v>1.7999999999999999E-2</c:v>
                </c:pt>
              </c:numCache>
            </c:numRef>
          </c:yVal>
        </c:ser>
        <c:ser>
          <c:idx val="101"/>
          <c:order val="100"/>
          <c:tx>
            <c:v>April: s 2-day high</c:v>
          </c:tx>
          <c:spPr>
            <a:ln w="28575">
              <a:noFill/>
            </a:ln>
          </c:spPr>
          <c:marker>
            <c:symbol val="square"/>
            <c:size val="9"/>
            <c:spPr>
              <a:noFill/>
              <a:ln>
                <a:solidFill>
                  <a:sysClr val="windowText" lastClr="000000"/>
                </a:solidFill>
              </a:ln>
            </c:spPr>
          </c:marker>
          <c:xVal>
            <c:numRef>
              <c:f>Apr_Sept!$O$11</c:f>
              <c:numCache>
                <c:formatCode>0.00</c:formatCode>
                <c:ptCount val="1"/>
                <c:pt idx="0">
                  <c:v>4.6000000000000005</c:v>
                </c:pt>
              </c:numCache>
            </c:numRef>
          </c:xVal>
          <c:yVal>
            <c:numRef>
              <c:f>Apr_Sept!$Q$11</c:f>
              <c:numCache>
                <c:formatCode>0.00%</c:formatCode>
                <c:ptCount val="1"/>
                <c:pt idx="0">
                  <c:v>3.0000000000000092E-3</c:v>
                </c:pt>
              </c:numCache>
            </c:numRef>
          </c:yVal>
        </c:ser>
        <c:ser>
          <c:idx val="102"/>
          <c:order val="101"/>
          <c:tx>
            <c:v>April: 8-day low</c:v>
          </c:tx>
          <c:spPr>
            <a:ln w="28575">
              <a:noFill/>
            </a:ln>
          </c:spPr>
          <c:marker>
            <c:symbol val="square"/>
            <c:size val="5"/>
            <c:spPr>
              <a:solidFill>
                <a:sysClr val="windowText" lastClr="000000"/>
              </a:solidFill>
              <a:ln>
                <a:noFill/>
              </a:ln>
            </c:spPr>
          </c:marker>
          <c:xVal>
            <c:numRef>
              <c:f>Apr_Sept!$N$17</c:f>
              <c:numCache>
                <c:formatCode>0.00</c:formatCode>
                <c:ptCount val="1"/>
                <c:pt idx="0">
                  <c:v>11.600000000000001</c:v>
                </c:pt>
              </c:numCache>
            </c:numRef>
          </c:xVal>
          <c:yVal>
            <c:numRef>
              <c:f>Apr_Sept!$P$17</c:f>
              <c:numCache>
                <c:formatCode>0.00%</c:formatCode>
                <c:ptCount val="1"/>
                <c:pt idx="0">
                  <c:v>8.6000000000000021E-2</c:v>
                </c:pt>
              </c:numCache>
            </c:numRef>
          </c:yVal>
        </c:ser>
        <c:ser>
          <c:idx val="103"/>
          <c:order val="102"/>
          <c:tx>
            <c:v>April: 8-day med</c:v>
          </c:tx>
          <c:spPr>
            <a:ln w="28575">
              <a:noFill/>
            </a:ln>
          </c:spPr>
          <c:marker>
            <c:symbol val="square"/>
            <c:size val="7"/>
            <c:spPr>
              <a:solidFill>
                <a:sysClr val="windowText" lastClr="000000"/>
              </a:solidFill>
              <a:ln>
                <a:noFill/>
              </a:ln>
            </c:spPr>
          </c:marker>
          <c:xVal>
            <c:numRef>
              <c:f>Apr_Sept!$N$18</c:f>
              <c:numCache>
                <c:formatCode>0.00</c:formatCode>
                <c:ptCount val="1"/>
                <c:pt idx="0">
                  <c:v>11.7</c:v>
                </c:pt>
              </c:numCache>
            </c:numRef>
          </c:xVal>
          <c:yVal>
            <c:numRef>
              <c:f>Apr_Sept!$P$18</c:f>
              <c:numCache>
                <c:formatCode>0.00%</c:formatCode>
                <c:ptCount val="1"/>
                <c:pt idx="0">
                  <c:v>1.0999999999999998E-2</c:v>
                </c:pt>
              </c:numCache>
            </c:numRef>
          </c:yVal>
        </c:ser>
        <c:ser>
          <c:idx val="104"/>
          <c:order val="103"/>
          <c:tx>
            <c:v>April: 8-day high</c:v>
          </c:tx>
          <c:spPr>
            <a:ln w="28575">
              <a:noFill/>
            </a:ln>
          </c:spPr>
          <c:marker>
            <c:symbol val="square"/>
            <c:size val="9"/>
            <c:spPr>
              <a:solidFill>
                <a:sysClr val="windowText" lastClr="000000"/>
              </a:solidFill>
              <a:ln>
                <a:noFill/>
              </a:ln>
            </c:spPr>
          </c:marker>
          <c:xVal>
            <c:numRef>
              <c:f>Apr_Sept!$N$19</c:f>
              <c:numCache>
                <c:formatCode>0.00</c:formatCode>
                <c:ptCount val="1"/>
                <c:pt idx="0">
                  <c:v>11.8</c:v>
                </c:pt>
              </c:numCache>
            </c:numRef>
          </c:xVal>
          <c:yVal>
            <c:numRef>
              <c:f>Apr_Sept!$P$19</c:f>
              <c:numCache>
                <c:formatCode>0.00%</c:formatCode>
                <c:ptCount val="1"/>
                <c:pt idx="0">
                  <c:v>1.0000000000000041E-3</c:v>
                </c:pt>
              </c:numCache>
            </c:numRef>
          </c:yVal>
        </c:ser>
        <c:ser>
          <c:idx val="105"/>
          <c:order val="104"/>
          <c:tx>
            <c:v>April: s 8-day low</c:v>
          </c:tx>
          <c:spPr>
            <a:ln w="28575">
              <a:noFill/>
            </a:ln>
          </c:spPr>
          <c:marker>
            <c:symbol val="square"/>
            <c:size val="5"/>
            <c:spPr>
              <a:noFill/>
              <a:ln>
                <a:solidFill>
                  <a:sysClr val="windowText" lastClr="000000"/>
                </a:solidFill>
              </a:ln>
            </c:spPr>
          </c:marker>
          <c:xVal>
            <c:numRef>
              <c:f>Apr_Sept!$O$17</c:f>
              <c:numCache>
                <c:formatCode>0.00</c:formatCode>
                <c:ptCount val="1"/>
                <c:pt idx="0">
                  <c:v>12.000000000000002</c:v>
                </c:pt>
              </c:numCache>
            </c:numRef>
          </c:xVal>
          <c:yVal>
            <c:numRef>
              <c:f>Apr_Sept!$Q$17</c:f>
              <c:numCache>
                <c:formatCode>0.00%</c:formatCode>
                <c:ptCount val="1"/>
                <c:pt idx="0">
                  <c:v>8.5000000000000006E-2</c:v>
                </c:pt>
              </c:numCache>
            </c:numRef>
          </c:yVal>
        </c:ser>
        <c:ser>
          <c:idx val="106"/>
          <c:order val="105"/>
          <c:tx>
            <c:v>April: s 8-day med</c:v>
          </c:tx>
          <c:spPr>
            <a:ln w="28575">
              <a:noFill/>
            </a:ln>
          </c:spPr>
          <c:marker>
            <c:symbol val="square"/>
            <c:size val="7"/>
            <c:spPr>
              <a:noFill/>
              <a:ln>
                <a:solidFill>
                  <a:sysClr val="windowText" lastClr="000000"/>
                </a:solidFill>
              </a:ln>
            </c:spPr>
          </c:marker>
          <c:xVal>
            <c:numRef>
              <c:f>Apr_Sept!$O$18</c:f>
              <c:numCache>
                <c:formatCode>0.00</c:formatCode>
                <c:ptCount val="1"/>
                <c:pt idx="0">
                  <c:v>12.1</c:v>
                </c:pt>
              </c:numCache>
            </c:numRef>
          </c:xVal>
          <c:yVal>
            <c:numRef>
              <c:f>Apr_Sept!$Q$18</c:f>
              <c:numCache>
                <c:formatCode>0.00%</c:formatCode>
                <c:ptCount val="1"/>
                <c:pt idx="0">
                  <c:v>1.0000000000000005E-2</c:v>
                </c:pt>
              </c:numCache>
            </c:numRef>
          </c:yVal>
        </c:ser>
        <c:ser>
          <c:idx val="107"/>
          <c:order val="106"/>
          <c:tx>
            <c:v>April: s 8-day high</c:v>
          </c:tx>
          <c:spPr>
            <a:ln w="28575">
              <a:noFill/>
            </a:ln>
          </c:spPr>
          <c:marker>
            <c:symbol val="square"/>
            <c:size val="9"/>
            <c:spPr>
              <a:noFill/>
              <a:ln>
                <a:solidFill>
                  <a:sysClr val="windowText" lastClr="000000"/>
                </a:solidFill>
              </a:ln>
            </c:spPr>
          </c:marker>
          <c:xVal>
            <c:numRef>
              <c:f>Apr_Sept!$O$19</c:f>
              <c:numCache>
                <c:formatCode>0.00</c:formatCode>
                <c:ptCount val="1"/>
                <c:pt idx="0">
                  <c:v>12.200000000000001</c:v>
                </c:pt>
              </c:numCache>
            </c:numRef>
          </c:xVal>
          <c:yVal>
            <c:numRef>
              <c:f>Apr_Sept!$Q$19</c:f>
              <c:numCache>
                <c:formatCode>0.00%</c:formatCode>
                <c:ptCount val="1"/>
                <c:pt idx="0">
                  <c:v>1.0000000000000041E-3</c:v>
                </c:pt>
              </c:numCache>
            </c:numRef>
          </c:yVal>
        </c:ser>
        <c:ser>
          <c:idx val="108"/>
          <c:order val="107"/>
          <c:tx>
            <c:v>Sept: 2-day low</c:v>
          </c:tx>
          <c:spPr>
            <a:ln w="28575">
              <a:noFill/>
            </a:ln>
          </c:spPr>
          <c:marker>
            <c:symbol val="triangle"/>
            <c:size val="6"/>
            <c:spPr>
              <a:solidFill>
                <a:schemeClr val="accent5">
                  <a:lumMod val="75000"/>
                </a:schemeClr>
              </a:solidFill>
              <a:ln>
                <a:noFill/>
              </a:ln>
            </c:spPr>
          </c:marker>
          <c:xVal>
            <c:numRef>
              <c:f>Apr_Sept!$V$9</c:f>
              <c:numCache>
                <c:formatCode>General</c:formatCode>
                <c:ptCount val="1"/>
                <c:pt idx="0">
                  <c:v>5.4</c:v>
                </c:pt>
              </c:numCache>
            </c:numRef>
          </c:xVal>
          <c:yVal>
            <c:numRef>
              <c:f>Apr_Sept!$X$9</c:f>
              <c:numCache>
                <c:formatCode>0.00%</c:formatCode>
                <c:ptCount val="1"/>
                <c:pt idx="0">
                  <c:v>1.2E-2</c:v>
                </c:pt>
              </c:numCache>
            </c:numRef>
          </c:yVal>
        </c:ser>
        <c:ser>
          <c:idx val="109"/>
          <c:order val="108"/>
          <c:tx>
            <c:v>Sept: 2-day med</c:v>
          </c:tx>
          <c:spPr>
            <a:ln w="28575">
              <a:noFill/>
            </a:ln>
          </c:spPr>
          <c:marker>
            <c:symbol val="triangle"/>
            <c:size val="9"/>
            <c:spPr>
              <a:solidFill>
                <a:srgbClr val="4BACC6">
                  <a:lumMod val="75000"/>
                </a:srgbClr>
              </a:solidFill>
              <a:ln>
                <a:noFill/>
              </a:ln>
            </c:spPr>
          </c:marker>
          <c:xVal>
            <c:numRef>
              <c:f>Apr_Sept!$V$10</c:f>
              <c:numCache>
                <c:formatCode>General</c:formatCode>
                <c:ptCount val="1"/>
                <c:pt idx="0">
                  <c:v>5.5</c:v>
                </c:pt>
              </c:numCache>
            </c:numRef>
          </c:xVal>
          <c:yVal>
            <c:numRef>
              <c:f>Apr_Sept!$X$10</c:f>
              <c:numCache>
                <c:formatCode>0.00%</c:formatCode>
                <c:ptCount val="1"/>
                <c:pt idx="0">
                  <c:v>6.0000000000000114E-3</c:v>
                </c:pt>
              </c:numCache>
            </c:numRef>
          </c:yVal>
        </c:ser>
        <c:ser>
          <c:idx val="110"/>
          <c:order val="109"/>
          <c:tx>
            <c:v>Sept: 2-day high</c:v>
          </c:tx>
          <c:spPr>
            <a:ln w="28575">
              <a:noFill/>
            </a:ln>
          </c:spPr>
          <c:marker>
            <c:symbol val="triangle"/>
            <c:size val="12"/>
            <c:spPr>
              <a:solidFill>
                <a:srgbClr val="4BACC6">
                  <a:lumMod val="75000"/>
                </a:srgbClr>
              </a:solidFill>
              <a:ln>
                <a:noFill/>
              </a:ln>
            </c:spPr>
          </c:marker>
          <c:xVal>
            <c:numRef>
              <c:f>Apr_Sept!$V$11</c:f>
              <c:numCache>
                <c:formatCode>General</c:formatCode>
                <c:ptCount val="1"/>
                <c:pt idx="0">
                  <c:v>5.6</c:v>
                </c:pt>
              </c:numCache>
            </c:numRef>
          </c:xVal>
          <c:yVal>
            <c:numRef>
              <c:f>Apr_Sept!$X$11</c:f>
              <c:numCache>
                <c:formatCode>0.00%</c:formatCode>
                <c:ptCount val="1"/>
                <c:pt idx="0">
                  <c:v>4.0000000000000114E-3</c:v>
                </c:pt>
              </c:numCache>
            </c:numRef>
          </c:yVal>
        </c:ser>
        <c:ser>
          <c:idx val="111"/>
          <c:order val="110"/>
          <c:tx>
            <c:v>Sept: s 2-day low</c:v>
          </c:tx>
          <c:spPr>
            <a:ln w="28575">
              <a:noFill/>
            </a:ln>
          </c:spPr>
          <c:marker>
            <c:symbol val="triangle"/>
            <c:size val="6"/>
            <c:spPr>
              <a:noFill/>
              <a:ln>
                <a:solidFill>
                  <a:schemeClr val="accent5">
                    <a:lumMod val="75000"/>
                  </a:schemeClr>
                </a:solidFill>
              </a:ln>
            </c:spPr>
          </c:marker>
          <c:xVal>
            <c:numRef>
              <c:f>Apr_Sept!$W$9</c:f>
              <c:numCache>
                <c:formatCode>0.00</c:formatCode>
                <c:ptCount val="1"/>
                <c:pt idx="0">
                  <c:v>5.6000000000000005</c:v>
                </c:pt>
              </c:numCache>
            </c:numRef>
          </c:xVal>
          <c:yVal>
            <c:numRef>
              <c:f>Apr_Sept!$Y$9</c:f>
              <c:numCache>
                <c:formatCode>0.00%</c:formatCode>
                <c:ptCount val="1"/>
                <c:pt idx="0">
                  <c:v>1.0000000000000005E-2</c:v>
                </c:pt>
              </c:numCache>
            </c:numRef>
          </c:yVal>
        </c:ser>
        <c:ser>
          <c:idx val="112"/>
          <c:order val="111"/>
          <c:tx>
            <c:v>Sept: s 2-day med</c:v>
          </c:tx>
          <c:spPr>
            <a:ln w="28575">
              <a:noFill/>
            </a:ln>
          </c:spPr>
          <c:marker>
            <c:symbol val="triangle"/>
            <c:size val="9"/>
            <c:spPr>
              <a:noFill/>
              <a:ln>
                <a:solidFill>
                  <a:srgbClr val="4BACC6">
                    <a:lumMod val="75000"/>
                  </a:srgbClr>
                </a:solidFill>
              </a:ln>
            </c:spPr>
          </c:marker>
          <c:xVal>
            <c:numRef>
              <c:f>Apr_Sept!$W$10</c:f>
              <c:numCache>
                <c:formatCode>0.00</c:formatCode>
                <c:ptCount val="1"/>
                <c:pt idx="0">
                  <c:v>5.7</c:v>
                </c:pt>
              </c:numCache>
            </c:numRef>
          </c:xVal>
          <c:yVal>
            <c:numRef>
              <c:f>Apr_Sept!$Y$10</c:f>
              <c:numCache>
                <c:formatCode>0.00%</c:formatCode>
                <c:ptCount val="1"/>
                <c:pt idx="0">
                  <c:v>8.0000000000000227E-3</c:v>
                </c:pt>
              </c:numCache>
            </c:numRef>
          </c:yVal>
        </c:ser>
        <c:ser>
          <c:idx val="113"/>
          <c:order val="112"/>
          <c:tx>
            <c:v>Sept: s 2-day high</c:v>
          </c:tx>
          <c:spPr>
            <a:ln w="28575">
              <a:noFill/>
            </a:ln>
          </c:spPr>
          <c:marker>
            <c:symbol val="triangle"/>
            <c:size val="12"/>
            <c:spPr>
              <a:noFill/>
              <a:ln>
                <a:solidFill>
                  <a:srgbClr val="4BACC6">
                    <a:lumMod val="75000"/>
                  </a:srgbClr>
                </a:solidFill>
              </a:ln>
            </c:spPr>
          </c:marker>
          <c:xVal>
            <c:numRef>
              <c:f>Apr_Sept!$W$11</c:f>
              <c:numCache>
                <c:formatCode>0.00</c:formatCode>
                <c:ptCount val="1"/>
                <c:pt idx="0">
                  <c:v>5.8</c:v>
                </c:pt>
              </c:numCache>
            </c:numRef>
          </c:xVal>
          <c:yVal>
            <c:numRef>
              <c:f>Apr_Sept!$Y$11</c:f>
              <c:numCache>
                <c:formatCode>0.00%</c:formatCode>
                <c:ptCount val="1"/>
                <c:pt idx="0">
                  <c:v>1.0000000000000005E-2</c:v>
                </c:pt>
              </c:numCache>
            </c:numRef>
          </c:yVal>
        </c:ser>
        <c:ser>
          <c:idx val="114"/>
          <c:order val="113"/>
          <c:tx>
            <c:v>Sept: 8-day low</c:v>
          </c:tx>
          <c:spPr>
            <a:ln w="28575">
              <a:noFill/>
            </a:ln>
          </c:spPr>
          <c:marker>
            <c:symbol val="triangle"/>
            <c:size val="6"/>
            <c:spPr>
              <a:solidFill>
                <a:srgbClr val="4BACC6">
                  <a:lumMod val="75000"/>
                </a:srgbClr>
              </a:solidFill>
              <a:ln>
                <a:noFill/>
              </a:ln>
            </c:spPr>
          </c:marker>
          <c:xVal>
            <c:numRef>
              <c:f>Apr_Sept!$V$17</c:f>
              <c:numCache>
                <c:formatCode>General</c:formatCode>
                <c:ptCount val="1"/>
                <c:pt idx="0">
                  <c:v>13.200000000000003</c:v>
                </c:pt>
              </c:numCache>
            </c:numRef>
          </c:xVal>
          <c:yVal>
            <c:numRef>
              <c:f>Apr_Sept!$X$17</c:f>
              <c:numCache>
                <c:formatCode>0.00%</c:formatCode>
                <c:ptCount val="1"/>
                <c:pt idx="0">
                  <c:v>5.3000000000000012E-2</c:v>
                </c:pt>
              </c:numCache>
            </c:numRef>
          </c:yVal>
        </c:ser>
        <c:ser>
          <c:idx val="115"/>
          <c:order val="114"/>
          <c:tx>
            <c:v>Sept: 8-day med</c:v>
          </c:tx>
          <c:spPr>
            <a:ln w="28575">
              <a:noFill/>
            </a:ln>
          </c:spPr>
          <c:marker>
            <c:symbol val="triangle"/>
            <c:size val="9"/>
            <c:spPr>
              <a:solidFill>
                <a:srgbClr val="4BACC6">
                  <a:lumMod val="75000"/>
                </a:srgbClr>
              </a:solidFill>
              <a:ln>
                <a:noFill/>
              </a:ln>
            </c:spPr>
          </c:marker>
          <c:xVal>
            <c:numRef>
              <c:f>Apr_Sept!$V$18</c:f>
              <c:numCache>
                <c:formatCode>General</c:formatCode>
                <c:ptCount val="1"/>
                <c:pt idx="0">
                  <c:v>13.3</c:v>
                </c:pt>
              </c:numCache>
            </c:numRef>
          </c:xVal>
          <c:yVal>
            <c:numRef>
              <c:f>Apr_Sept!$X$18</c:f>
              <c:numCache>
                <c:formatCode>0.00%</c:formatCode>
                <c:ptCount val="1"/>
                <c:pt idx="0">
                  <c:v>1.2999999999999998E-2</c:v>
                </c:pt>
              </c:numCache>
            </c:numRef>
          </c:yVal>
        </c:ser>
        <c:ser>
          <c:idx val="116"/>
          <c:order val="115"/>
          <c:tx>
            <c:v>Sept: 8-day high</c:v>
          </c:tx>
          <c:spPr>
            <a:ln w="28575">
              <a:noFill/>
            </a:ln>
          </c:spPr>
          <c:marker>
            <c:symbol val="triangle"/>
            <c:size val="12"/>
            <c:spPr>
              <a:solidFill>
                <a:srgbClr val="4BACC6">
                  <a:lumMod val="75000"/>
                </a:srgbClr>
              </a:solidFill>
              <a:ln>
                <a:noFill/>
              </a:ln>
            </c:spPr>
          </c:marker>
          <c:xVal>
            <c:numRef>
              <c:f>Apr_Sept!$V$19</c:f>
              <c:numCache>
                <c:formatCode>General</c:formatCode>
                <c:ptCount val="1"/>
                <c:pt idx="0">
                  <c:v>13.400000000000002</c:v>
                </c:pt>
              </c:numCache>
            </c:numRef>
          </c:xVal>
          <c:yVal>
            <c:numRef>
              <c:f>Apr_Sept!$X$19</c:f>
              <c:numCache>
                <c:formatCode>0.00%</c:formatCode>
                <c:ptCount val="1"/>
                <c:pt idx="0">
                  <c:v>2.0000000000000052E-3</c:v>
                </c:pt>
              </c:numCache>
            </c:numRef>
          </c:yVal>
        </c:ser>
        <c:ser>
          <c:idx val="117"/>
          <c:order val="116"/>
          <c:tx>
            <c:v>Sept: s 8-day low</c:v>
          </c:tx>
          <c:spPr>
            <a:ln w="28575">
              <a:noFill/>
            </a:ln>
          </c:spPr>
          <c:marker>
            <c:symbol val="triangle"/>
            <c:size val="6"/>
            <c:spPr>
              <a:noFill/>
              <a:ln>
                <a:solidFill>
                  <a:srgbClr val="4BACC6">
                    <a:lumMod val="75000"/>
                  </a:srgbClr>
                </a:solidFill>
              </a:ln>
            </c:spPr>
          </c:marker>
          <c:xVal>
            <c:numRef>
              <c:f>Apr_Sept!$W$17</c:f>
              <c:numCache>
                <c:formatCode>0.00</c:formatCode>
                <c:ptCount val="1"/>
                <c:pt idx="0">
                  <c:v>13.600000000000003</c:v>
                </c:pt>
              </c:numCache>
            </c:numRef>
          </c:xVal>
          <c:yVal>
            <c:numRef>
              <c:f>Apr_Sept!$Y$17</c:f>
              <c:numCache>
                <c:formatCode>0.00%</c:formatCode>
                <c:ptCount val="1"/>
                <c:pt idx="0">
                  <c:v>4.2000000000000023E-2</c:v>
                </c:pt>
              </c:numCache>
            </c:numRef>
          </c:yVal>
        </c:ser>
        <c:ser>
          <c:idx val="118"/>
          <c:order val="117"/>
          <c:tx>
            <c:v>Sept: s 8-day med</c:v>
          </c:tx>
          <c:spPr>
            <a:ln w="28575">
              <a:noFill/>
            </a:ln>
          </c:spPr>
          <c:marker>
            <c:symbol val="triangle"/>
            <c:size val="9"/>
            <c:spPr>
              <a:noFill/>
              <a:ln>
                <a:solidFill>
                  <a:srgbClr val="4BACC6">
                    <a:lumMod val="75000"/>
                  </a:srgbClr>
                </a:solidFill>
              </a:ln>
            </c:spPr>
          </c:marker>
          <c:xVal>
            <c:numRef>
              <c:f>Apr_Sept!$W$18</c:f>
              <c:numCache>
                <c:formatCode>0.00</c:formatCode>
                <c:ptCount val="1"/>
                <c:pt idx="0">
                  <c:v>13.700000000000001</c:v>
                </c:pt>
              </c:numCache>
            </c:numRef>
          </c:xVal>
          <c:yVal>
            <c:numRef>
              <c:f>Apr_Sept!$Y$18</c:f>
              <c:numCache>
                <c:formatCode>0.00%</c:formatCode>
                <c:ptCount val="1"/>
                <c:pt idx="0">
                  <c:v>9.0000000000000028E-3</c:v>
                </c:pt>
              </c:numCache>
            </c:numRef>
          </c:yVal>
        </c:ser>
        <c:ser>
          <c:idx val="119"/>
          <c:order val="118"/>
          <c:tx>
            <c:v>Sept: s 8-day high</c:v>
          </c:tx>
          <c:spPr>
            <a:ln w="28575">
              <a:noFill/>
            </a:ln>
          </c:spPr>
          <c:marker>
            <c:symbol val="triangle"/>
            <c:size val="12"/>
            <c:spPr>
              <a:noFill/>
              <a:ln>
                <a:solidFill>
                  <a:srgbClr val="4BACC6">
                    <a:lumMod val="75000"/>
                  </a:srgbClr>
                </a:solidFill>
              </a:ln>
            </c:spPr>
          </c:marker>
          <c:xVal>
            <c:numRef>
              <c:f>Apr_Sept!$W$19</c:f>
              <c:numCache>
                <c:formatCode>0.00</c:formatCode>
                <c:ptCount val="1"/>
                <c:pt idx="0">
                  <c:v>13.800000000000002</c:v>
                </c:pt>
              </c:numCache>
            </c:numRef>
          </c:xVal>
          <c:yVal>
            <c:numRef>
              <c:f>Apr_Sept!$Y$19</c:f>
              <c:numCache>
                <c:formatCode>0.00%</c:formatCode>
                <c:ptCount val="1"/>
                <c:pt idx="0">
                  <c:v>1.0000000000000041E-3</c:v>
                </c:pt>
              </c:numCache>
            </c:numRef>
          </c:yVal>
        </c:ser>
        <c:axId val="66239488"/>
        <c:axId val="66258048"/>
      </c:scatterChart>
      <c:valAx>
        <c:axId val="66239488"/>
        <c:scaling>
          <c:orientation val="minMax"/>
          <c:max val="18"/>
          <c:min val="0"/>
        </c:scaling>
        <c:axPos val="b"/>
        <c:numFmt formatCode="#,##0;\-#,##0" sourceLinked="0"/>
        <c:tickLblPos val="none"/>
        <c:crossAx val="66258048"/>
        <c:crosses val="autoZero"/>
        <c:crossBetween val="midCat"/>
      </c:valAx>
      <c:valAx>
        <c:axId val="66258048"/>
        <c:scaling>
          <c:orientation val="minMax"/>
          <c:max val="0.16"/>
        </c:scaling>
        <c:axPos val="l"/>
        <c:majorGridlines/>
        <c:numFmt formatCode="0%" sourceLinked="0"/>
        <c:tickLblPos val="nextTo"/>
        <c:txPr>
          <a:bodyPr/>
          <a:lstStyle/>
          <a:p>
            <a:pPr>
              <a:defRPr sz="1200" b="1">
                <a:latin typeface="Arial" pitchFamily="34" charset="0"/>
                <a:cs typeface="Arial" pitchFamily="34" charset="0"/>
              </a:defRPr>
            </a:pPr>
            <a:endParaRPr lang="en-US"/>
          </a:p>
        </c:txPr>
        <c:crossAx val="66239488"/>
        <c:crosses val="autoZero"/>
        <c:crossBetween val="midCat"/>
      </c:valAx>
    </c:plotArea>
    <c:plotVisOnly val="1"/>
  </c:chart>
  <c:spPr>
    <a:ln>
      <a:solidFill>
        <a:sysClr val="windowText" lastClr="000000"/>
      </a:solidFill>
    </a:ln>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843B68-F3F5-644F-9D38-8C60683D4E89}" type="datetimeFigureOut">
              <a:rPr lang="en-US" smtClean="0"/>
              <a:pPr/>
              <a:t>2/28/2012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581474-92EF-824A-A31A-7E74CD126A91}" type="slidenum">
              <a:rPr lang="en-US" smtClean="0"/>
              <a:pPr/>
              <a:t>‹#›</a:t>
            </a:fld>
            <a:endParaRPr lang="en-US"/>
          </a:p>
        </p:txBody>
      </p:sp>
    </p:spTree>
    <p:extLst>
      <p:ext uri="{BB962C8B-B14F-4D97-AF65-F5344CB8AC3E}">
        <p14:creationId xmlns:p14="http://schemas.microsoft.com/office/powerpoint/2010/main" xmlns="" val="4404362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pPr eaLnBrk="1" hangingPunct="1">
              <a:spcBef>
                <a:spcPct val="0"/>
              </a:spcBef>
            </a:pPr>
            <a:endParaRPr lang="en-US" smtClean="0"/>
          </a:p>
        </p:txBody>
      </p:sp>
      <p:sp>
        <p:nvSpPr>
          <p:cNvPr id="75780" name="Slide Number Placeholder 3"/>
          <p:cNvSpPr>
            <a:spLocks noGrp="1"/>
          </p:cNvSpPr>
          <p:nvPr>
            <p:ph type="sldNum" sz="quarter" idx="5"/>
          </p:nvPr>
        </p:nvSpPr>
        <p:spPr>
          <a:noFill/>
        </p:spPr>
        <p:txBody>
          <a:bodyPr/>
          <a:lstStyle/>
          <a:p>
            <a:fld id="{8A71FB3B-F514-4382-A855-486C9EA0B64C}" type="slidenum">
              <a:rPr lang="en-US" smtClean="0"/>
              <a:pPr/>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pPr eaLnBrk="1" hangingPunct="1">
              <a:spcBef>
                <a:spcPct val="0"/>
              </a:spcBef>
            </a:pPr>
            <a:endParaRPr lang="en-US" smtClean="0"/>
          </a:p>
        </p:txBody>
      </p:sp>
      <p:sp>
        <p:nvSpPr>
          <p:cNvPr id="79876" name="Slide Number Placeholder 3"/>
          <p:cNvSpPr>
            <a:spLocks noGrp="1"/>
          </p:cNvSpPr>
          <p:nvPr>
            <p:ph type="sldNum" sz="quarter" idx="5"/>
          </p:nvPr>
        </p:nvSpPr>
        <p:spPr>
          <a:noFill/>
        </p:spPr>
        <p:txBody>
          <a:bodyPr/>
          <a:lstStyle/>
          <a:p>
            <a:fld id="{C61D3D41-3A10-48D2-A05A-28666DA93112}" type="slidenum">
              <a:rPr lang="en-US" smtClean="0"/>
              <a:pPr/>
              <a:t>23</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Especially</a:t>
            </a:r>
            <a:r>
              <a:rPr lang="en-US" baseline="0" dirty="0" smtClean="0"/>
              <a:t> well suited as GOSAT has comparatively high measurement noise</a:t>
            </a:r>
            <a:endParaRPr lang="en-US" dirty="0"/>
          </a:p>
        </p:txBody>
      </p:sp>
      <p:sp>
        <p:nvSpPr>
          <p:cNvPr id="4" name="Slide Number Placeholder 3"/>
          <p:cNvSpPr>
            <a:spLocks noGrp="1"/>
          </p:cNvSpPr>
          <p:nvPr>
            <p:ph type="sldNum" sz="quarter" idx="10"/>
          </p:nvPr>
        </p:nvSpPr>
        <p:spPr/>
        <p:txBody>
          <a:bodyPr/>
          <a:lstStyle/>
          <a:p>
            <a:fld id="{9F0F2E03-915B-471E-9149-78D72B537CF7}" type="slidenum">
              <a:rPr lang="en-US" smtClean="0"/>
              <a:pPr/>
              <a:t>27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pPr eaLnBrk="1" hangingPunct="1">
              <a:spcBef>
                <a:spcPct val="0"/>
              </a:spcBef>
            </a:pPr>
            <a:endParaRPr lang="en-US" smtClean="0"/>
          </a:p>
        </p:txBody>
      </p:sp>
      <p:sp>
        <p:nvSpPr>
          <p:cNvPr id="75780" name="Slide Number Placeholder 3"/>
          <p:cNvSpPr>
            <a:spLocks noGrp="1"/>
          </p:cNvSpPr>
          <p:nvPr>
            <p:ph type="sldNum" sz="quarter" idx="5"/>
          </p:nvPr>
        </p:nvSpPr>
        <p:spPr>
          <a:noFill/>
        </p:spPr>
        <p:txBody>
          <a:bodyPr/>
          <a:lstStyle/>
          <a:p>
            <a:fld id="{8A71FB3B-F514-4382-A855-486C9EA0B64C}" type="slidenum">
              <a:rPr lang="en-US" smtClean="0"/>
              <a:pPr/>
              <a:t>31</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EE564E26-7B85-C544-A124-F266DB319D4A}" type="slidenum">
              <a:rPr lang="en-US">
                <a:solidFill>
                  <a:srgbClr val="000000"/>
                </a:solidFill>
                <a:latin typeface="Arial" charset="0"/>
              </a:rPr>
              <a:pPr/>
              <a:t>32</a:t>
            </a:fld>
            <a:endParaRPr lang="en-US">
              <a:solidFill>
                <a:srgbClr val="000000"/>
              </a:solidFill>
              <a:latin typeface="Arial" charset="0"/>
            </a:endParaRPr>
          </a:p>
        </p:txBody>
      </p:sp>
      <p:sp>
        <p:nvSpPr>
          <p:cNvPr id="11366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r"/>
            <a:fld id="{B9A1B9EB-8AF9-0648-96C3-BD0CDD8C8C75}" type="slidenum">
              <a:rPr lang="en-US" sz="1200">
                <a:solidFill>
                  <a:srgbClr val="000000"/>
                </a:solidFill>
                <a:latin typeface="Arial" charset="0"/>
              </a:rPr>
              <a:pPr algn="r"/>
              <a:t>32</a:t>
            </a:fld>
            <a:endParaRPr lang="en-US" sz="1200">
              <a:solidFill>
                <a:srgbClr val="000000"/>
              </a:solidFill>
              <a:latin typeface="Arial" charset="0"/>
            </a:endParaRPr>
          </a:p>
        </p:txBody>
      </p:sp>
      <p:sp>
        <p:nvSpPr>
          <p:cNvPr id="113668" name="Rectangle 2"/>
          <p:cNvSpPr>
            <a:spLocks noGrp="1" noRot="1" noChangeAspect="1" noChangeArrowheads="1" noTextEdit="1"/>
          </p:cNvSpPr>
          <p:nvPr>
            <p:ph type="sldImg"/>
          </p:nvPr>
        </p:nvSpPr>
        <p:spPr>
          <a:xfrm>
            <a:off x="1143000" y="688975"/>
            <a:ext cx="4572000" cy="3429000"/>
          </a:xfrm>
          <a:ln/>
        </p:spPr>
      </p:sp>
      <p:sp>
        <p:nvSpPr>
          <p:cNvPr id="113669" name="Rectangle 3"/>
          <p:cNvSpPr>
            <a:spLocks noGrp="1" noChangeArrowheads="1"/>
          </p:cNvSpPr>
          <p:nvPr>
            <p:ph type="body" idx="1"/>
          </p:nvPr>
        </p:nvSpPr>
        <p:spPr>
          <a:xfrm>
            <a:off x="685800" y="4343400"/>
            <a:ext cx="5486400" cy="41116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pPr eaLnBrk="1" hangingPunct="1">
              <a:spcBef>
                <a:spcPct val="0"/>
              </a:spcBef>
            </a:pPr>
            <a:endParaRPr lang="en-US" smtClean="0"/>
          </a:p>
        </p:txBody>
      </p:sp>
      <p:sp>
        <p:nvSpPr>
          <p:cNvPr id="75780" name="Slide Number Placeholder 3"/>
          <p:cNvSpPr>
            <a:spLocks noGrp="1"/>
          </p:cNvSpPr>
          <p:nvPr>
            <p:ph type="sldNum" sz="quarter" idx="5"/>
          </p:nvPr>
        </p:nvSpPr>
        <p:spPr>
          <a:noFill/>
        </p:spPr>
        <p:txBody>
          <a:bodyPr/>
          <a:lstStyle/>
          <a:p>
            <a:fld id="{8A71FB3B-F514-4382-A855-486C9EA0B64C}" type="slidenum">
              <a:rPr lang="en-US" smtClean="0"/>
              <a:pPr/>
              <a:t>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eaLnBrk="1" hangingPunct="1">
              <a:spcBef>
                <a:spcPct val="0"/>
              </a:spcBef>
            </a:pPr>
            <a:endParaRPr lang="en-US" smtClean="0"/>
          </a:p>
        </p:txBody>
      </p:sp>
      <p:sp>
        <p:nvSpPr>
          <p:cNvPr id="77828" name="Slide Number Placeholder 3"/>
          <p:cNvSpPr>
            <a:spLocks noGrp="1"/>
          </p:cNvSpPr>
          <p:nvPr>
            <p:ph type="sldNum" sz="quarter" idx="5"/>
          </p:nvPr>
        </p:nvSpPr>
        <p:spPr>
          <a:noFill/>
        </p:spPr>
        <p:txBody>
          <a:bodyPr/>
          <a:lstStyle/>
          <a:p>
            <a:fld id="{13E64DBC-8F40-4485-9022-E70F8FA98D33}" type="slidenum">
              <a:rPr lang="en-US" smtClean="0"/>
              <a:pPr/>
              <a:t>6</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pPr eaLnBrk="1" hangingPunct="1">
              <a:spcBef>
                <a:spcPct val="0"/>
              </a:spcBef>
            </a:pPr>
            <a:endParaRPr lang="en-US" smtClean="0"/>
          </a:p>
        </p:txBody>
      </p:sp>
      <p:sp>
        <p:nvSpPr>
          <p:cNvPr id="78852" name="Slide Number Placeholder 3"/>
          <p:cNvSpPr>
            <a:spLocks noGrp="1"/>
          </p:cNvSpPr>
          <p:nvPr>
            <p:ph type="sldNum" sz="quarter" idx="5"/>
          </p:nvPr>
        </p:nvSpPr>
        <p:spPr>
          <a:noFill/>
        </p:spPr>
        <p:txBody>
          <a:bodyPr/>
          <a:lstStyle/>
          <a:p>
            <a:fld id="{B4F3AA45-2BE8-480B-AD17-DD0B3DF3BB20}" type="slidenum">
              <a:rPr lang="en-US" smtClean="0"/>
              <a:pPr/>
              <a:t>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pPr eaLnBrk="1" hangingPunct="1">
              <a:spcBef>
                <a:spcPct val="0"/>
              </a:spcBef>
            </a:pPr>
            <a:endParaRPr lang="en-US" smtClean="0"/>
          </a:p>
        </p:txBody>
      </p:sp>
      <p:sp>
        <p:nvSpPr>
          <p:cNvPr id="81924" name="Slide Number Placeholder 3"/>
          <p:cNvSpPr>
            <a:spLocks noGrp="1"/>
          </p:cNvSpPr>
          <p:nvPr>
            <p:ph type="sldNum" sz="quarter" idx="5"/>
          </p:nvPr>
        </p:nvSpPr>
        <p:spPr>
          <a:noFill/>
        </p:spPr>
        <p:txBody>
          <a:bodyPr/>
          <a:lstStyle/>
          <a:p>
            <a:fld id="{284A9523-3E9C-487A-9583-56F9C3B1B0DB}" type="slidenum">
              <a:rPr lang="en-US" smtClean="0"/>
              <a:pPr/>
              <a:t>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pPr eaLnBrk="1" hangingPunct="1">
              <a:spcBef>
                <a:spcPct val="0"/>
              </a:spcBef>
            </a:pPr>
            <a:endParaRPr lang="en-US" smtClean="0"/>
          </a:p>
        </p:txBody>
      </p:sp>
      <p:sp>
        <p:nvSpPr>
          <p:cNvPr id="82948" name="Slide Number Placeholder 3"/>
          <p:cNvSpPr>
            <a:spLocks noGrp="1"/>
          </p:cNvSpPr>
          <p:nvPr>
            <p:ph type="sldNum" sz="quarter" idx="5"/>
          </p:nvPr>
        </p:nvSpPr>
        <p:spPr>
          <a:noFill/>
        </p:spPr>
        <p:txBody>
          <a:bodyPr/>
          <a:lstStyle/>
          <a:p>
            <a:fld id="{0B0EDEDC-AAED-402B-B64B-1A1C1A96AA36}" type="slidenum">
              <a:rPr lang="en-US" smtClean="0"/>
              <a:pPr/>
              <a:t>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pPr eaLnBrk="1" hangingPunct="1">
              <a:spcBef>
                <a:spcPct val="0"/>
              </a:spcBef>
            </a:pPr>
            <a:endParaRPr lang="en-US" smtClean="0"/>
          </a:p>
        </p:txBody>
      </p:sp>
      <p:sp>
        <p:nvSpPr>
          <p:cNvPr id="78852" name="Slide Number Placeholder 3"/>
          <p:cNvSpPr>
            <a:spLocks noGrp="1"/>
          </p:cNvSpPr>
          <p:nvPr>
            <p:ph type="sldNum" sz="quarter" idx="5"/>
          </p:nvPr>
        </p:nvSpPr>
        <p:spPr>
          <a:noFill/>
        </p:spPr>
        <p:txBody>
          <a:bodyPr/>
          <a:lstStyle/>
          <a:p>
            <a:fld id="{B4F3AA45-2BE8-480B-AD17-DD0B3DF3BB20}" type="slidenum">
              <a:rPr lang="en-US" smtClean="0"/>
              <a:pPr/>
              <a:t>17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pPr eaLnBrk="1" hangingPunct="1">
              <a:spcBef>
                <a:spcPct val="0"/>
              </a:spcBef>
            </a:pPr>
            <a:endParaRPr lang="en-US" smtClean="0"/>
          </a:p>
        </p:txBody>
      </p:sp>
      <p:sp>
        <p:nvSpPr>
          <p:cNvPr id="79876" name="Slide Number Placeholder 3"/>
          <p:cNvSpPr>
            <a:spLocks noGrp="1"/>
          </p:cNvSpPr>
          <p:nvPr>
            <p:ph type="sldNum" sz="quarter" idx="5"/>
          </p:nvPr>
        </p:nvSpPr>
        <p:spPr>
          <a:noFill/>
        </p:spPr>
        <p:txBody>
          <a:bodyPr/>
          <a:lstStyle/>
          <a:p>
            <a:fld id="{C61D3D41-3A10-48D2-A05A-28666DA93112}" type="slidenum">
              <a:rPr lang="en-US" smtClean="0"/>
              <a:pPr/>
              <a:t>20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pPr eaLnBrk="1" hangingPunct="1">
              <a:spcBef>
                <a:spcPct val="0"/>
              </a:spcBef>
            </a:pPr>
            <a:endParaRPr lang="en-US" smtClean="0"/>
          </a:p>
        </p:txBody>
      </p:sp>
      <p:sp>
        <p:nvSpPr>
          <p:cNvPr id="80900" name="Slide Number Placeholder 3"/>
          <p:cNvSpPr>
            <a:spLocks noGrp="1"/>
          </p:cNvSpPr>
          <p:nvPr>
            <p:ph type="sldNum" sz="quarter" idx="5"/>
          </p:nvPr>
        </p:nvSpPr>
        <p:spPr>
          <a:noFill/>
        </p:spPr>
        <p:txBody>
          <a:bodyPr/>
          <a:lstStyle/>
          <a:p>
            <a:fld id="{967B7754-06C6-4195-89A8-2733BCFA818A}" type="slidenum">
              <a:rPr lang="en-US" smtClean="0"/>
              <a:pPr/>
              <a:t>21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C4C8DF3-A14A-4B48-A7C7-5EAC2EF27C36}" type="datetimeFigureOut">
              <a:rPr lang="en-US" smtClean="0"/>
              <a:pPr/>
              <a:t>2/28/2012</a:t>
            </a:fld>
            <a:endParaRPr lang="en-US"/>
          </a:p>
        </p:txBody>
      </p:sp>
      <p:sp>
        <p:nvSpPr>
          <p:cNvPr id="5" name="Footer Placeholder 4"/>
          <p:cNvSpPr>
            <a:spLocks noGrp="1"/>
          </p:cNvSpPr>
          <p:nvPr>
            <p:ph type="ftr" sz="quarter" idx="11"/>
          </p:nvPr>
        </p:nvSpPr>
        <p:spPr/>
        <p:txBody>
          <a:bodyPr/>
          <a:lstStyle/>
          <a:p>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p:cNvPicPr/>
          <p:nvPr userDrawn="1"/>
        </p:nvPicPr>
        <p:blipFill>
          <a:blip>
            <a:extLst>
              <a:ext uri="{28A0092B-C50C-407E-A947-70E740481C1C}">
                <a14:useLocalDpi xmlns:a14="http://schemas.microsoft.com/office/drawing/2010/main" xmlns="" val="0"/>
              </a:ext>
            </a:extLst>
          </a:blip>
          <a:srcRect/>
          <a:stretch>
            <a:fillRect/>
          </a:stretch>
        </p:blipFill>
        <p:spPr bwMode="auto">
          <a:xfrm>
            <a:off x="5392353" y="5867400"/>
            <a:ext cx="3648075" cy="742950"/>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4C8DF3-A14A-4B48-A7C7-5EAC2EF27C36}" type="datetimeFigureOut">
              <a:rPr lang="en-US" smtClean="0"/>
              <a:pPr/>
              <a:t>2/28/2012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FE47A291-9AC5-4649-BD06-2433C65C7677}"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C8DF3-A14A-4B48-A7C7-5EAC2EF27C36}" type="datetimeFigureOut">
              <a:rPr lang="en-US" smtClean="0"/>
              <a:pPr/>
              <a:t>2/28/2012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FE47A291-9AC5-4649-BD06-2433C65C7677}"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FDB8F20-3AE8-6245-B123-0F50FF7DFD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400839264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3AE5514-C047-AC41-93C6-B3E344B1642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72458613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4D7DF17-F077-624C-9530-95DC2C7A656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64650273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51B2593-EFAE-BF48-92E0-CD4F2DF228D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145616802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62065A9F-902E-714D-BFA7-FCA828BC4E5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398532944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6C2472D4-4E16-3149-9C25-0A0F759AF6E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199425916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FB508601-5372-9F4A-8890-CF011EC62DA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111802483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2CAA1C4-E15C-B040-851D-CCCE63BCFEA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190688560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4C8DF3-A14A-4B48-A7C7-5EAC2EF27C36}" type="datetimeFigureOut">
              <a:rPr lang="en-US" smtClean="0"/>
              <a:pPr/>
              <a:t>2/28/2012</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3D73B27-679A-4E4D-AD11-CC7097BF5CB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1451856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AAA4C1D-3366-1A42-9460-28BAA76D114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217023872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6093056-9A0C-1448-A582-E600DBEB0D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171751760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4C8DF3-A14A-4B48-A7C7-5EAC2EF27C36}" type="datetimeFigureOut">
              <a:rPr lang="en-US" smtClean="0"/>
              <a:pPr/>
              <a:t>2/28/2012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FE47A291-9AC5-4649-BD06-2433C65C7677}"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4C8DF3-A14A-4B48-A7C7-5EAC2EF27C36}" type="datetimeFigureOut">
              <a:rPr lang="en-US" smtClean="0"/>
              <a:pPr/>
              <a:t>2/28/2012</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4C8DF3-A14A-4B48-A7C7-5EAC2EF27C36}" type="datetimeFigureOut">
              <a:rPr lang="en-US" smtClean="0"/>
              <a:pPr/>
              <a:t>2/28/2012</a:t>
            </a:fld>
            <a:endParaRPr lang="en-US"/>
          </a:p>
        </p:txBody>
      </p:sp>
      <p:sp>
        <p:nvSpPr>
          <p:cNvPr id="8" name="Footer Placeholder 7"/>
          <p:cNvSpPr>
            <a:spLocks noGrp="1"/>
          </p:cNvSpPr>
          <p:nvPr>
            <p:ph type="ftr" sz="quarter" idx="11"/>
          </p:nvPr>
        </p:nvSpPr>
        <p:spPr/>
        <p:txBody>
          <a:bodyPr/>
          <a:lstStyle/>
          <a:p>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4C8DF3-A14A-4B48-A7C7-5EAC2EF27C36}" type="datetimeFigureOut">
              <a:rPr lang="en-US" smtClean="0"/>
              <a:pPr/>
              <a:t>2/28/2012</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4C8DF3-A14A-4B48-A7C7-5EAC2EF27C36}" type="datetimeFigureOut">
              <a:rPr lang="en-US" smtClean="0"/>
              <a:pPr/>
              <a:t>2/28/2012</a:t>
            </a:fld>
            <a:endParaRPr lang="en-US"/>
          </a:p>
        </p:txBody>
      </p:sp>
      <p:sp>
        <p:nvSpPr>
          <p:cNvPr id="3" name="Footer Placeholder 2"/>
          <p:cNvSpPr>
            <a:spLocks noGrp="1"/>
          </p:cNvSpPr>
          <p:nvPr>
            <p:ph type="ftr" sz="quarter" idx="11"/>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4C8DF3-A14A-4B48-A7C7-5EAC2EF27C36}" type="datetimeFigureOut">
              <a:rPr lang="en-US" smtClean="0"/>
              <a:pPr/>
              <a:t>2/28/2012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2754ED01-E2A0-4C1E-8E21-014B99041579}"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4C8DF3-A14A-4B48-A7C7-5EAC2EF27C36}" type="datetimeFigureOut">
              <a:rPr lang="en-US" smtClean="0"/>
              <a:pPr/>
              <a:t>2/28/2012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FE47A291-9AC5-4649-BD06-2433C65C7677}"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EC4C8DF3-A14A-4B48-A7C7-5EAC2EF27C36}" type="datetimeFigureOut">
              <a:rPr lang="en-US" smtClean="0"/>
              <a:pPr/>
              <a:t>2/28/2012</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Lst>
  <mc:AlternateContent xmlns:mc="http://schemas.openxmlformats.org/markup-compatibility/2006">
    <mc:Choice xmlns:p14="http://schemas.microsoft.com/office/powerpoint/2010/main" xmlns="" Requires="p14">
      <p:transition spd="slow" p14:dur="2000"/>
    </mc:Choice>
    <mc:Fallback>
      <p:transition spd="slow"/>
    </mc:Fallback>
  </mc:AlternateContent>
  <p:txStyles>
    <p:titleStyle>
      <a:lvl1pPr algn="l" defTabSz="914400" rtl="0" eaLnBrk="1" latinLnBrk="0" hangingPunct="1">
        <a:spcBef>
          <a:spcPct val="0"/>
        </a:spcBef>
        <a:buNone/>
        <a:defRPr sz="36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20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a typeface="+mn-ea"/>
              </a:defRPr>
            </a:lvl1pPr>
          </a:lstStyle>
          <a:p>
            <a:pPr defTabSz="914400" fontAlgn="base">
              <a:spcBef>
                <a:spcPct val="0"/>
              </a:spcBef>
              <a:spcAft>
                <a:spcPct val="0"/>
              </a:spcAft>
              <a:defRPr/>
            </a:pPr>
            <a:endParaRPr lang="en-US">
              <a:solidFill>
                <a:srgbClr val="000000"/>
              </a:solidFill>
              <a:latin typeface="Arial" charset="0"/>
              <a:cs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a typeface="+mn-ea"/>
              </a:defRPr>
            </a:lvl1pPr>
          </a:lstStyle>
          <a:p>
            <a:pPr defTabSz="914400" fontAlgn="base">
              <a:spcBef>
                <a:spcPct val="0"/>
              </a:spcBef>
              <a:spcAft>
                <a:spcPct val="0"/>
              </a:spcAft>
              <a:defRPr/>
            </a:pPr>
            <a:endParaRPr lang="en-US">
              <a:solidFill>
                <a:srgbClr val="000000"/>
              </a:solidFill>
              <a:latin typeface="Arial" charset="0"/>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AC157ADD-2E71-DA4C-B201-755D44738FE3}" type="slidenum">
              <a:rPr lang="en-US" smtClean="0">
                <a:solidFill>
                  <a:srgbClr val="000000"/>
                </a:solidFill>
                <a:latin typeface="Arial" charset="0"/>
                <a:ea typeface="ＭＳ Ｐゴシック" charset="0"/>
                <a:cs typeface="Arial" charset="0"/>
              </a:rPr>
              <a:pPr defTabSz="914400" fontAlgn="base">
                <a:spcBef>
                  <a:spcPct val="0"/>
                </a:spcBef>
                <a:spcAft>
                  <a:spcPct val="0"/>
                </a:spcAft>
              </a:pPr>
              <a:t>‹#›</a:t>
            </a:fld>
            <a:endParaRPr lang="en-US" smtClean="0">
              <a:solidFill>
                <a:srgbClr val="000000"/>
              </a:solidFill>
              <a:latin typeface="Arial" charset="0"/>
              <a:ea typeface="ＭＳ Ｐゴシック" charset="0"/>
              <a:cs typeface="Arial" charset="0"/>
            </a:endParaRPr>
          </a:p>
        </p:txBody>
      </p:sp>
    </p:spTree>
    <p:extLst>
      <p:ext uri="{BB962C8B-B14F-4D97-AF65-F5344CB8AC3E}">
        <p14:creationId xmlns:p14="http://schemas.microsoft.com/office/powerpoint/2010/main" xmlns="" val="1457681055"/>
      </p:ext>
    </p:extLst>
  </p:cSld>
  <p:clrMap bg1="lt1" tx1="dk1" bg2="lt2" tx2="dk2" accent1="accent1" accent2="accent2" accent3="accent3" accent4="accent4" accent5="accent5" accent6="accent6" hlink="hlink" folHlink="folHlink"/>
  <p:sldLayoutIdLst>
    <p:sldLayoutId id="2147484227" r:id="rId1"/>
    <p:sldLayoutId id="2147484228" r:id="rId2"/>
    <p:sldLayoutId id="2147484229" r:id="rId3"/>
    <p:sldLayoutId id="2147484230" r:id="rId4"/>
    <p:sldLayoutId id="2147484231" r:id="rId5"/>
    <p:sldLayoutId id="2147484232" r:id="rId6"/>
    <p:sldLayoutId id="2147484233" r:id="rId7"/>
    <p:sldLayoutId id="2147484234" r:id="rId8"/>
    <p:sldLayoutId id="2147484235" r:id="rId9"/>
    <p:sldLayoutId id="2147484236" r:id="rId10"/>
    <p:sldLayoutId id="2147484237" r:id="rId11"/>
  </p:sldLayoutIdLst>
  <mc:AlternateContent xmlns:mc="http://schemas.openxmlformats.org/markup-compatibility/2006">
    <mc:Choice xmlns:p14="http://schemas.microsoft.com/office/powerpoint/2010/main" xmlns="" Requires="p14">
      <p:transition spd="slow" p14:dur="2000"/>
    </mc:Choice>
    <mc:Fallback>
      <p:transition spd="slow"/>
    </mc:Fallback>
  </mc:AlternateConten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5.tiff"/><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28.emf"/></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8354628" cy="1927225"/>
          </a:xfrm>
        </p:spPr>
        <p:txBody>
          <a:bodyPr/>
          <a:lstStyle/>
          <a:p>
            <a:r>
              <a:rPr lang="en-US" dirty="0" smtClean="0"/>
              <a:t>Experiments for ascends</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Dorit Hammerling </a:t>
            </a:r>
          </a:p>
          <a:p>
            <a:endParaRPr lang="en-US" dirty="0" smtClean="0"/>
          </a:p>
          <a:p>
            <a:r>
              <a:rPr lang="en-US" dirty="0" smtClean="0"/>
              <a:t>Anna M. </a:t>
            </a:r>
            <a:r>
              <a:rPr lang="en-US" dirty="0" err="1" smtClean="0"/>
              <a:t>Michalak</a:t>
            </a:r>
            <a:r>
              <a:rPr lang="en-US" dirty="0" smtClean="0"/>
              <a:t>, Randy </a:t>
            </a:r>
            <a:r>
              <a:rPr lang="en-US" dirty="0" err="1" smtClean="0"/>
              <a:t>Kawa,Vineet</a:t>
            </a:r>
            <a:r>
              <a:rPr lang="en-US" dirty="0" smtClean="0"/>
              <a:t> </a:t>
            </a:r>
            <a:r>
              <a:rPr lang="en-US" dirty="0" err="1" smtClean="0"/>
              <a:t>Yadav</a:t>
            </a:r>
            <a:r>
              <a:rPr lang="en-US" dirty="0" smtClean="0"/>
              <a:t>, </a:t>
            </a:r>
            <a:br>
              <a:rPr lang="en-US" dirty="0" smtClean="0"/>
            </a:br>
            <a:r>
              <a:rPr lang="en-US" dirty="0" err="1" smtClean="0"/>
              <a:t>Abhishek</a:t>
            </a:r>
            <a:r>
              <a:rPr lang="en-US" dirty="0" smtClean="0"/>
              <a:t> </a:t>
            </a:r>
            <a:r>
              <a:rPr lang="en-US" dirty="0" err="1" smtClean="0"/>
              <a:t>Chatterjee</a:t>
            </a:r>
            <a:r>
              <a:rPr lang="en-US" dirty="0" smtClean="0"/>
              <a:t>, Sharon </a:t>
            </a:r>
            <a:r>
              <a:rPr lang="en-US" dirty="0" err="1" smtClean="0"/>
              <a:t>Gourdji</a:t>
            </a:r>
            <a:r>
              <a:rPr lang="en-US" dirty="0" smtClean="0"/>
              <a:t>, </a:t>
            </a:r>
            <a:br>
              <a:rPr lang="en-US" dirty="0" smtClean="0"/>
            </a:br>
            <a:r>
              <a:rPr lang="en-US" dirty="0" smtClean="0"/>
              <a:t>Deborah </a:t>
            </a:r>
            <a:r>
              <a:rPr lang="en-US" dirty="0" err="1" smtClean="0"/>
              <a:t>Huntzinger</a:t>
            </a:r>
            <a:r>
              <a:rPr lang="en-US" dirty="0" smtClean="0"/>
              <a:t>, Kim Mueller, </a:t>
            </a:r>
            <a:br>
              <a:rPr lang="en-US" dirty="0" smtClean="0"/>
            </a:br>
            <a:r>
              <a:rPr lang="en-US" dirty="0" smtClean="0"/>
              <a:t>Chris O’Dell, </a:t>
            </a:r>
            <a:endParaRPr lang="en-US" dirty="0"/>
          </a:p>
        </p:txBody>
      </p:sp>
      <p:pic>
        <p:nvPicPr>
          <p:cNvPr id="4" name="Picture 4" descr="NewMich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0" y="5734844"/>
            <a:ext cx="1143000" cy="861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p:cNvPicPr>
            <a:picLocks noChangeAspect="1"/>
          </p:cNvPicPr>
          <p:nvPr/>
        </p:nvPicPr>
        <p:blipFill>
          <a:blip r:embed="rId3"/>
          <a:stretch>
            <a:fillRect/>
          </a:stretch>
        </p:blipFill>
        <p:spPr>
          <a:xfrm>
            <a:off x="2133600" y="5652655"/>
            <a:ext cx="1117600" cy="1158240"/>
          </a:xfrm>
          <a:prstGeom prst="rect">
            <a:avLst/>
          </a:prstGeom>
        </p:spPr>
      </p:pic>
      <p:pic>
        <p:nvPicPr>
          <p:cNvPr id="7" name="Picture 6"/>
          <p:cNvPicPr/>
          <p:nvPr/>
        </p:nvPicPr>
        <p:blipFill>
          <a:blip r:embed="rId4">
            <a:extLst>
              <a:ext uri="{28A0092B-C50C-407E-A947-70E740481C1C}">
                <a14:useLocalDpi xmlns:a14="http://schemas.microsoft.com/office/drawing/2010/main" xmlns="" val="0"/>
              </a:ext>
            </a:extLst>
          </a:blip>
          <a:srcRect/>
          <a:stretch>
            <a:fillRect/>
          </a:stretch>
        </p:blipFill>
        <p:spPr bwMode="auto">
          <a:xfrm>
            <a:off x="5392353" y="5867400"/>
            <a:ext cx="3648075" cy="742950"/>
          </a:xfrm>
          <a:prstGeom prst="rect">
            <a:avLst/>
          </a:prstGeom>
          <a:noFill/>
          <a:ln>
            <a:noFill/>
          </a:ln>
        </p:spPr>
      </p:pic>
    </p:spTree>
    <p:extLst>
      <p:ext uri="{BB962C8B-B14F-4D97-AF65-F5344CB8AC3E}">
        <p14:creationId xmlns:p14="http://schemas.microsoft.com/office/powerpoint/2010/main" xmlns="" val="272684301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global CO</a:t>
            </a:r>
            <a:r>
              <a:rPr lang="en-US" baseline="-25000" dirty="0" smtClean="0"/>
              <a:t>2</a:t>
            </a:r>
            <a:r>
              <a:rPr lang="en-US" dirty="0" smtClean="0"/>
              <a:t> from space – OCO-2</a:t>
            </a:r>
            <a:endParaRPr lang="en-US" dirty="0"/>
          </a:p>
        </p:txBody>
      </p:sp>
      <p:pic>
        <p:nvPicPr>
          <p:cNvPr id="4" name="Picture 3" descr="Fig1.ti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14400" y="1371600"/>
            <a:ext cx="7252183" cy="5029200"/>
          </a:xfrm>
          <a:prstGeom prst="rect">
            <a:avLst/>
          </a:prstGeom>
        </p:spPr>
      </p:pic>
      <p:sp>
        <p:nvSpPr>
          <p:cNvPr id="3" name="Rectangle 2"/>
          <p:cNvSpPr/>
          <p:nvPr/>
        </p:nvSpPr>
        <p:spPr>
          <a:xfrm>
            <a:off x="914400" y="1676400"/>
            <a:ext cx="7467601" cy="1066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990600" y="2743200"/>
            <a:ext cx="7086600" cy="1295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 Box 3"/>
          <p:cNvSpPr txBox="1">
            <a:spLocks noChangeArrowheads="1"/>
          </p:cNvSpPr>
          <p:nvPr/>
        </p:nvSpPr>
        <p:spPr bwMode="auto">
          <a:xfrm>
            <a:off x="365125" y="6400800"/>
            <a:ext cx="376636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AU" sz="1400" dirty="0" err="1" smtClean="0">
                <a:latin typeface="Arial" charset="0"/>
              </a:rPr>
              <a:t>Hammerling</a:t>
            </a:r>
            <a:r>
              <a:rPr lang="en-AU" sz="1400" dirty="0" smtClean="0">
                <a:latin typeface="Arial" charset="0"/>
              </a:rPr>
              <a:t>, Michalak, </a:t>
            </a:r>
            <a:r>
              <a:rPr lang="en-AU" sz="1400" dirty="0" err="1" smtClean="0">
                <a:latin typeface="Arial" charset="0"/>
              </a:rPr>
              <a:t>Kawa</a:t>
            </a:r>
            <a:r>
              <a:rPr lang="en-AU" sz="1400" dirty="0" smtClean="0">
                <a:latin typeface="Arial" charset="0"/>
              </a:rPr>
              <a:t> (JGR, in press)</a:t>
            </a:r>
            <a:endParaRPr lang="en-US" sz="1400" dirty="0">
              <a:latin typeface="Arial" charset="0"/>
            </a:endParaRPr>
          </a:p>
        </p:txBody>
      </p:sp>
      <p:sp>
        <p:nvSpPr>
          <p:cNvPr id="7" name="Text Box 3"/>
          <p:cNvSpPr txBox="1">
            <a:spLocks noChangeArrowheads="1"/>
          </p:cNvSpPr>
          <p:nvPr/>
        </p:nvSpPr>
        <p:spPr bwMode="auto">
          <a:xfrm>
            <a:off x="5181600" y="6400800"/>
            <a:ext cx="394046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AU" sz="1400" dirty="0" smtClean="0">
                <a:latin typeface="Arial" charset="0"/>
              </a:rPr>
              <a:t>See also Alkhaled et al. (GRL 2008; JGR 2008)</a:t>
            </a:r>
            <a:endParaRPr lang="en-US" sz="1400" dirty="0">
              <a:latin typeface="Arial" charset="0"/>
            </a:endParaRPr>
          </a:p>
        </p:txBody>
      </p:sp>
      <p:sp>
        <p:nvSpPr>
          <p:cNvPr id="9" name="Rectangle 8"/>
          <p:cNvSpPr/>
          <p:nvPr/>
        </p:nvSpPr>
        <p:spPr>
          <a:xfrm>
            <a:off x="914401" y="1676400"/>
            <a:ext cx="7467601" cy="1066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977417" y="3886200"/>
            <a:ext cx="7252183" cy="2514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71032770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xit" presetSubtype="0" fill="hold" grpId="2" nodeType="withEffect">
                                  <p:stCondLst>
                                    <p:cond delay="0"/>
                                  </p:stCondLst>
                                  <p:childTnLst>
                                    <p:set>
                                      <p:cBhvr>
                                        <p:cTn id="24"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3" grpId="2" animBg="1"/>
      <p:bldP spid="5" grpId="0" animBg="1"/>
      <p:bldP spid="9" grpId="0" animBg="1"/>
      <p:bldP spid="9" grpId="1"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Methodology</a:t>
            </a:r>
            <a:endParaRPr lang="en-US" dirty="0"/>
          </a:p>
        </p:txBody>
      </p:sp>
      <p:sp>
        <p:nvSpPr>
          <p:cNvPr id="4" name="Content Placeholder 3"/>
          <p:cNvSpPr txBox="1">
            <a:spLocks noGrp="1"/>
          </p:cNvSpPr>
          <p:nvPr>
            <p:ph idx="1"/>
          </p:nvPr>
        </p:nvSpPr>
        <p:spPr>
          <a:xfrm>
            <a:off x="228600" y="1219200"/>
            <a:ext cx="8763000" cy="5472267"/>
          </a:xfrm>
          <a:prstGeom prst="rect">
            <a:avLst/>
          </a:prstGeom>
          <a:noFill/>
        </p:spPr>
        <p:txBody>
          <a:bodyPr wrap="square" rtlCol="0">
            <a:spAutoFit/>
          </a:bodyPr>
          <a:lstStyle/>
          <a:p>
            <a:pPr>
              <a:buFont typeface="Wingdings" pitchFamily="2" charset="2"/>
              <a:buChar char="q"/>
            </a:pPr>
            <a:r>
              <a:rPr lang="en-US" sz="2800" dirty="0" smtClean="0"/>
              <a:t>Geostatistical method – concepts:</a:t>
            </a:r>
            <a:endParaRPr lang="en-US" sz="2000" dirty="0" smtClean="0"/>
          </a:p>
          <a:p>
            <a:pPr lvl="1">
              <a:buFont typeface="Wingdings" pitchFamily="2" charset="2"/>
              <a:buChar char="§"/>
            </a:pPr>
            <a:r>
              <a:rPr lang="en-US" sz="2400" dirty="0" smtClean="0"/>
              <a:t>The XCO</a:t>
            </a:r>
            <a:r>
              <a:rPr lang="en-US" sz="2400" baseline="-25000" dirty="0" smtClean="0"/>
              <a:t>2 </a:t>
            </a:r>
            <a:r>
              <a:rPr lang="en-US" sz="2400" dirty="0" smtClean="0"/>
              <a:t>field is continuous and spatial </a:t>
            </a:r>
          </a:p>
          <a:p>
            <a:pPr lvl="1">
              <a:buNone/>
            </a:pPr>
            <a:r>
              <a:rPr lang="en-US" sz="2400" dirty="0" smtClean="0"/>
              <a:t>    correlation is a function of distance</a:t>
            </a:r>
          </a:p>
          <a:p>
            <a:pPr lvl="1">
              <a:buFont typeface="Wingdings" pitchFamily="2" charset="2"/>
              <a:buChar char="§"/>
            </a:pPr>
            <a:r>
              <a:rPr lang="en-US" sz="2400" dirty="0" smtClean="0"/>
              <a:t>Spatial correlation is used to gap-fill</a:t>
            </a:r>
          </a:p>
          <a:p>
            <a:pPr lvl="1">
              <a:buNone/>
            </a:pPr>
            <a:r>
              <a:rPr lang="en-US" sz="2400" dirty="0" smtClean="0"/>
              <a:t>	and derive a probability distribution for </a:t>
            </a:r>
          </a:p>
          <a:p>
            <a:pPr lvl="1">
              <a:buNone/>
            </a:pPr>
            <a:r>
              <a:rPr lang="en-US" sz="2400" dirty="0" smtClean="0"/>
              <a:t>	the XCO</a:t>
            </a:r>
            <a:r>
              <a:rPr lang="en-US" sz="2400" baseline="-25000" dirty="0" smtClean="0"/>
              <a:t>2</a:t>
            </a:r>
            <a:r>
              <a:rPr lang="en-US" sz="2400" dirty="0" smtClean="0"/>
              <a:t> concentration at each location</a:t>
            </a:r>
          </a:p>
          <a:p>
            <a:pPr>
              <a:buFont typeface="Wingdings" pitchFamily="2" charset="2"/>
              <a:buChar char="q"/>
            </a:pPr>
            <a:r>
              <a:rPr lang="en-US" sz="2800" dirty="0" smtClean="0"/>
              <a:t>Features of geostatistical method: </a:t>
            </a:r>
          </a:p>
          <a:p>
            <a:pPr lvl="1">
              <a:buFont typeface="Wingdings" pitchFamily="2" charset="2"/>
              <a:buChar char="§"/>
            </a:pPr>
            <a:r>
              <a:rPr lang="en-US" sz="2400" dirty="0" smtClean="0"/>
              <a:t>No transport model or prior assumption required</a:t>
            </a:r>
          </a:p>
          <a:p>
            <a:pPr lvl="1">
              <a:buFont typeface="Wingdings" pitchFamily="2" charset="2"/>
              <a:buChar char="§"/>
            </a:pPr>
            <a:r>
              <a:rPr lang="en-US" sz="2400" dirty="0" smtClean="0"/>
              <a:t>Correlation structure derived from the data - locally varying </a:t>
            </a:r>
          </a:p>
          <a:p>
            <a:pPr lvl="1">
              <a:buFont typeface="Wingdings" pitchFamily="2" charset="2"/>
              <a:buChar char="§"/>
            </a:pPr>
            <a:r>
              <a:rPr lang="en-US" sz="2400" dirty="0" smtClean="0"/>
              <a:t>Measurement error incorporated - locally varying </a:t>
            </a:r>
          </a:p>
          <a:p>
            <a:pPr lvl="1">
              <a:buFont typeface="Wingdings" pitchFamily="2" charset="2"/>
              <a:buChar char="§"/>
            </a:pPr>
            <a:r>
              <a:rPr lang="en-US" sz="2400" dirty="0" smtClean="0"/>
              <a:t>Uncertainties derived along with global XCO</a:t>
            </a:r>
            <a:r>
              <a:rPr lang="en-US" sz="2400" baseline="-25000" dirty="0" smtClean="0"/>
              <a:t>2</a:t>
            </a:r>
            <a:r>
              <a:rPr lang="en-US" sz="2400" dirty="0" smtClean="0"/>
              <a:t> concentrations</a:t>
            </a:r>
          </a:p>
          <a:p>
            <a:pPr lvl="1">
              <a:buNone/>
            </a:pPr>
            <a:endParaRPr lang="en-US" sz="2400" dirty="0" smtClean="0"/>
          </a:p>
        </p:txBody>
      </p:sp>
      <p:sp>
        <p:nvSpPr>
          <p:cNvPr id="5" name="Slide Number Placeholder 4"/>
          <p:cNvSpPr>
            <a:spLocks noGrp="1"/>
          </p:cNvSpPr>
          <p:nvPr>
            <p:ph type="sldNum" sz="quarter" idx="4294967295"/>
          </p:nvPr>
        </p:nvSpPr>
        <p:spPr>
          <a:xfrm>
            <a:off x="6858000" y="6324600"/>
            <a:ext cx="2133600" cy="365125"/>
          </a:xfrm>
          <a:prstGeom prst="rect">
            <a:avLst/>
          </a:prstGeom>
        </p:spPr>
        <p:txBody>
          <a:bodyPr/>
          <a:lstStyle/>
          <a:p>
            <a:fld id="{CC12BED6-1F89-4CA9-A7DA-9ACDEA12372C}" type="slidenum">
              <a:rPr lang="en-US" smtClean="0"/>
              <a:pPr/>
              <a:t>11</a:t>
            </a:fld>
            <a:endParaRPr lang="en-US" dirty="0"/>
          </a:p>
        </p:txBody>
      </p:sp>
      <p:sp>
        <p:nvSpPr>
          <p:cNvPr id="7" name="Text Box 23"/>
          <p:cNvSpPr txBox="1">
            <a:spLocks noChangeArrowheads="1"/>
          </p:cNvSpPr>
          <p:nvPr/>
        </p:nvSpPr>
        <p:spPr bwMode="auto">
          <a:xfrm>
            <a:off x="6172200" y="4038600"/>
            <a:ext cx="2667000" cy="430887"/>
          </a:xfrm>
          <a:prstGeom prst="rect">
            <a:avLst/>
          </a:prstGeom>
          <a:noFill/>
          <a:ln w="9525">
            <a:noFill/>
            <a:miter lim="800000"/>
            <a:headEnd/>
            <a:tailEnd/>
          </a:ln>
        </p:spPr>
        <p:txBody>
          <a:bodyPr wrap="square">
            <a:spAutoFit/>
          </a:bodyPr>
          <a:lstStyle/>
          <a:p>
            <a:pPr algn="ctr">
              <a:spcBef>
                <a:spcPct val="50000"/>
              </a:spcBef>
            </a:pPr>
            <a:r>
              <a:rPr lang="en-US" sz="1100" dirty="0" smtClean="0"/>
              <a:t>Source: A. M. Michalak, University of Michigan</a:t>
            </a:r>
            <a:endParaRPr lang="en-US" sz="1100" dirty="0"/>
          </a:p>
        </p:txBody>
      </p:sp>
      <p:pic>
        <p:nvPicPr>
          <p:cNvPr id="8" name="Picture 7" descr="GenericVariogram.png"/>
          <p:cNvPicPr>
            <a:picLocks noChangeAspect="1"/>
          </p:cNvPicPr>
          <p:nvPr/>
        </p:nvPicPr>
        <p:blipFill>
          <a:blip r:embed="rId2" cstate="print"/>
          <a:stretch>
            <a:fillRect/>
          </a:stretch>
        </p:blipFill>
        <p:spPr>
          <a:xfrm>
            <a:off x="6172200" y="1371600"/>
            <a:ext cx="2643007" cy="2613749"/>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Methodology (cont.)</a:t>
            </a:r>
            <a:endParaRPr lang="en-US" dirty="0"/>
          </a:p>
        </p:txBody>
      </p:sp>
      <p:sp>
        <p:nvSpPr>
          <p:cNvPr id="4" name="Content Placeholder 3"/>
          <p:cNvSpPr txBox="1">
            <a:spLocks noGrp="1"/>
          </p:cNvSpPr>
          <p:nvPr>
            <p:ph idx="1"/>
          </p:nvPr>
        </p:nvSpPr>
        <p:spPr>
          <a:xfrm>
            <a:off x="228600" y="1600200"/>
            <a:ext cx="8763000" cy="1988237"/>
          </a:xfrm>
          <a:prstGeom prst="rect">
            <a:avLst/>
          </a:prstGeom>
          <a:noFill/>
        </p:spPr>
        <p:txBody>
          <a:bodyPr wrap="square" rtlCol="0">
            <a:spAutoFit/>
          </a:bodyPr>
          <a:lstStyle/>
          <a:p>
            <a:r>
              <a:rPr lang="en-US" sz="2800" dirty="0" smtClean="0"/>
              <a:t>Quasi-stationarity: process is assumed stationary within local neighborhood, but nonstationary globally</a:t>
            </a:r>
          </a:p>
          <a:p>
            <a:pPr>
              <a:buNone/>
            </a:pPr>
            <a:r>
              <a:rPr lang="en-US" sz="2800" dirty="0" smtClean="0"/>
              <a:t>	</a:t>
            </a:r>
          </a:p>
          <a:p>
            <a:pPr>
              <a:buNone/>
            </a:pPr>
            <a:r>
              <a:rPr lang="en-US" sz="2800" dirty="0" smtClean="0"/>
              <a:t>	</a:t>
            </a:r>
          </a:p>
        </p:txBody>
      </p:sp>
      <p:sp>
        <p:nvSpPr>
          <p:cNvPr id="5" name="Slide Number Placeholder 4"/>
          <p:cNvSpPr>
            <a:spLocks noGrp="1"/>
          </p:cNvSpPr>
          <p:nvPr>
            <p:ph type="sldNum" sz="quarter" idx="4294967295"/>
          </p:nvPr>
        </p:nvSpPr>
        <p:spPr>
          <a:xfrm>
            <a:off x="6858000" y="6324600"/>
            <a:ext cx="2133600" cy="365125"/>
          </a:xfrm>
          <a:prstGeom prst="rect">
            <a:avLst/>
          </a:prstGeom>
        </p:spPr>
        <p:txBody>
          <a:bodyPr/>
          <a:lstStyle/>
          <a:p>
            <a:fld id="{CC12BED6-1F89-4CA9-A7DA-9ACDEA12372C}" type="slidenum">
              <a:rPr lang="en-US" smtClean="0"/>
              <a:pPr/>
              <a:t>12</a:t>
            </a:fld>
            <a:endParaRPr lang="en-US" dirty="0"/>
          </a:p>
        </p:txBody>
      </p:sp>
      <p:sp>
        <p:nvSpPr>
          <p:cNvPr id="7" name="Text Box 23"/>
          <p:cNvSpPr txBox="1">
            <a:spLocks noChangeArrowheads="1"/>
          </p:cNvSpPr>
          <p:nvPr/>
        </p:nvSpPr>
        <p:spPr bwMode="auto">
          <a:xfrm>
            <a:off x="6248400" y="6096000"/>
            <a:ext cx="2667000" cy="276999"/>
          </a:xfrm>
          <a:prstGeom prst="rect">
            <a:avLst/>
          </a:prstGeom>
          <a:noFill/>
          <a:ln w="9525">
            <a:noFill/>
            <a:miter lim="800000"/>
            <a:headEnd/>
            <a:tailEnd/>
          </a:ln>
        </p:spPr>
        <p:txBody>
          <a:bodyPr wrap="square">
            <a:spAutoFit/>
          </a:bodyPr>
          <a:lstStyle/>
          <a:p>
            <a:pPr>
              <a:spcBef>
                <a:spcPct val="50000"/>
              </a:spcBef>
            </a:pPr>
            <a:r>
              <a:rPr lang="en-US" sz="1200" dirty="0" smtClean="0"/>
              <a:t>A. Alkhaled, Kuwait University</a:t>
            </a:r>
            <a:endParaRPr lang="en-US" sz="1200" dirty="0"/>
          </a:p>
        </p:txBody>
      </p:sp>
      <p:pic>
        <p:nvPicPr>
          <p:cNvPr id="8" name="Picture 9" descr="world map_circle samples"/>
          <p:cNvPicPr>
            <a:picLocks noChangeAspect="1" noChangeArrowheads="1"/>
          </p:cNvPicPr>
          <p:nvPr/>
        </p:nvPicPr>
        <p:blipFill>
          <a:blip r:embed="rId2" cstate="print"/>
          <a:srcRect l="21428" t="22858" r="44229" b="44800"/>
          <a:stretch>
            <a:fillRect/>
          </a:stretch>
        </p:blipFill>
        <p:spPr bwMode="auto">
          <a:xfrm>
            <a:off x="609600" y="4038600"/>
            <a:ext cx="2443163" cy="1725613"/>
          </a:xfrm>
          <a:prstGeom prst="rect">
            <a:avLst/>
          </a:prstGeom>
          <a:noFill/>
          <a:ln w="28575">
            <a:solidFill>
              <a:srgbClr val="3A5E8C"/>
            </a:solidFill>
            <a:miter lim="800000"/>
            <a:headEnd/>
            <a:tailEnd/>
          </a:ln>
        </p:spPr>
      </p:pic>
      <p:sp>
        <p:nvSpPr>
          <p:cNvPr id="9" name="Oval 10"/>
          <p:cNvSpPr>
            <a:spLocks noChangeArrowheads="1"/>
          </p:cNvSpPr>
          <p:nvPr/>
        </p:nvSpPr>
        <p:spPr bwMode="auto">
          <a:xfrm>
            <a:off x="1039812" y="4460875"/>
            <a:ext cx="685800" cy="685800"/>
          </a:xfrm>
          <a:prstGeom prst="ellipse">
            <a:avLst/>
          </a:prstGeom>
          <a:noFill/>
          <a:ln w="57150">
            <a:solidFill>
              <a:srgbClr val="3A5E8C"/>
            </a:solidFill>
            <a:round/>
            <a:headEnd/>
            <a:tailEnd/>
          </a:ln>
        </p:spPr>
        <p:txBody>
          <a:bodyPr wrap="none" anchor="ctr"/>
          <a:lstStyle/>
          <a:p>
            <a:endParaRPr lang="en-US"/>
          </a:p>
        </p:txBody>
      </p:sp>
      <p:sp>
        <p:nvSpPr>
          <p:cNvPr id="10" name="Line 11"/>
          <p:cNvSpPr>
            <a:spLocks noChangeShapeType="1"/>
          </p:cNvSpPr>
          <p:nvPr/>
        </p:nvSpPr>
        <p:spPr bwMode="auto">
          <a:xfrm>
            <a:off x="1725612" y="4841875"/>
            <a:ext cx="2743200" cy="457200"/>
          </a:xfrm>
          <a:prstGeom prst="line">
            <a:avLst/>
          </a:prstGeom>
          <a:noFill/>
          <a:ln w="38100">
            <a:solidFill>
              <a:srgbClr val="3A5E8C"/>
            </a:solidFill>
            <a:round/>
            <a:headEnd type="triangle" w="med" len="med"/>
            <a:tailEnd/>
          </a:ln>
        </p:spPr>
        <p:txBody>
          <a:bodyPr/>
          <a:lstStyle/>
          <a:p>
            <a:endParaRPr lang="en-US"/>
          </a:p>
        </p:txBody>
      </p:sp>
      <p:sp>
        <p:nvSpPr>
          <p:cNvPr id="11" name="Line 12"/>
          <p:cNvSpPr>
            <a:spLocks noChangeShapeType="1"/>
          </p:cNvSpPr>
          <p:nvPr/>
        </p:nvSpPr>
        <p:spPr bwMode="auto">
          <a:xfrm>
            <a:off x="4572000" y="4530725"/>
            <a:ext cx="2819400" cy="1588"/>
          </a:xfrm>
          <a:prstGeom prst="line">
            <a:avLst/>
          </a:prstGeom>
          <a:noFill/>
          <a:ln w="9525">
            <a:solidFill>
              <a:schemeClr val="tx1"/>
            </a:solidFill>
            <a:round/>
            <a:headEnd/>
            <a:tailEnd type="triangle" w="med" len="med"/>
          </a:ln>
        </p:spPr>
        <p:txBody>
          <a:bodyPr/>
          <a:lstStyle/>
          <a:p>
            <a:endParaRPr lang="en-US"/>
          </a:p>
        </p:txBody>
      </p:sp>
      <p:sp>
        <p:nvSpPr>
          <p:cNvPr id="12" name="Line 13"/>
          <p:cNvSpPr>
            <a:spLocks noChangeShapeType="1"/>
          </p:cNvSpPr>
          <p:nvPr/>
        </p:nvSpPr>
        <p:spPr bwMode="auto">
          <a:xfrm>
            <a:off x="4468812" y="5410200"/>
            <a:ext cx="2819400" cy="1588"/>
          </a:xfrm>
          <a:prstGeom prst="line">
            <a:avLst/>
          </a:prstGeom>
          <a:noFill/>
          <a:ln w="19050">
            <a:solidFill>
              <a:schemeClr val="tx1"/>
            </a:solidFill>
            <a:round/>
            <a:headEnd/>
            <a:tailEnd/>
          </a:ln>
        </p:spPr>
        <p:txBody>
          <a:bodyPr/>
          <a:lstStyle/>
          <a:p>
            <a:endParaRPr lang="en-US"/>
          </a:p>
        </p:txBody>
      </p:sp>
      <p:sp>
        <p:nvSpPr>
          <p:cNvPr id="13" name="Oval 14"/>
          <p:cNvSpPr>
            <a:spLocks noChangeArrowheads="1"/>
          </p:cNvSpPr>
          <p:nvPr/>
        </p:nvSpPr>
        <p:spPr bwMode="auto">
          <a:xfrm>
            <a:off x="4468812" y="4613275"/>
            <a:ext cx="1644650" cy="1644650"/>
          </a:xfrm>
          <a:prstGeom prst="ellipse">
            <a:avLst/>
          </a:prstGeom>
          <a:noFill/>
          <a:ln w="28575">
            <a:solidFill>
              <a:srgbClr val="3A5E8C"/>
            </a:solidFill>
            <a:round/>
            <a:headEnd/>
            <a:tailEnd/>
          </a:ln>
        </p:spPr>
        <p:txBody>
          <a:bodyPr wrap="none" anchor="ctr"/>
          <a:lstStyle/>
          <a:p>
            <a:endParaRPr lang="en-US"/>
          </a:p>
        </p:txBody>
      </p:sp>
      <p:sp>
        <p:nvSpPr>
          <p:cNvPr id="14" name="Oval 15"/>
          <p:cNvSpPr>
            <a:spLocks noChangeArrowheads="1"/>
          </p:cNvSpPr>
          <p:nvPr/>
        </p:nvSpPr>
        <p:spPr bwMode="auto">
          <a:xfrm>
            <a:off x="4926012" y="4613275"/>
            <a:ext cx="1644650" cy="1644650"/>
          </a:xfrm>
          <a:prstGeom prst="ellipse">
            <a:avLst/>
          </a:prstGeom>
          <a:noFill/>
          <a:ln w="28575">
            <a:solidFill>
              <a:srgbClr val="3A5E8C"/>
            </a:solidFill>
            <a:round/>
            <a:headEnd/>
            <a:tailEnd/>
          </a:ln>
        </p:spPr>
        <p:txBody>
          <a:bodyPr wrap="none" anchor="ctr"/>
          <a:lstStyle/>
          <a:p>
            <a:endParaRPr lang="en-US"/>
          </a:p>
        </p:txBody>
      </p:sp>
      <p:sp>
        <p:nvSpPr>
          <p:cNvPr id="15" name="Line 16"/>
          <p:cNvSpPr>
            <a:spLocks noChangeShapeType="1"/>
          </p:cNvSpPr>
          <p:nvPr/>
        </p:nvSpPr>
        <p:spPr bwMode="auto">
          <a:xfrm>
            <a:off x="4926012" y="4495800"/>
            <a:ext cx="1588" cy="900113"/>
          </a:xfrm>
          <a:prstGeom prst="line">
            <a:avLst/>
          </a:prstGeom>
          <a:noFill/>
          <a:ln w="19050">
            <a:solidFill>
              <a:schemeClr val="tx1"/>
            </a:solidFill>
            <a:round/>
            <a:headEnd/>
            <a:tailEnd/>
          </a:ln>
        </p:spPr>
        <p:txBody>
          <a:bodyPr/>
          <a:lstStyle/>
          <a:p>
            <a:endParaRPr lang="en-US"/>
          </a:p>
        </p:txBody>
      </p:sp>
      <p:sp>
        <p:nvSpPr>
          <p:cNvPr id="16" name="Line 17"/>
          <p:cNvSpPr>
            <a:spLocks noChangeShapeType="1"/>
          </p:cNvSpPr>
          <p:nvPr/>
        </p:nvSpPr>
        <p:spPr bwMode="auto">
          <a:xfrm>
            <a:off x="4468812" y="4495800"/>
            <a:ext cx="1588" cy="900113"/>
          </a:xfrm>
          <a:prstGeom prst="line">
            <a:avLst/>
          </a:prstGeom>
          <a:noFill/>
          <a:ln w="19050">
            <a:solidFill>
              <a:schemeClr val="tx1"/>
            </a:solidFill>
            <a:round/>
            <a:headEnd/>
            <a:tailEnd/>
          </a:ln>
        </p:spPr>
        <p:txBody>
          <a:bodyPr/>
          <a:lstStyle/>
          <a:p>
            <a:endParaRPr lang="en-US"/>
          </a:p>
        </p:txBody>
      </p:sp>
      <p:sp>
        <p:nvSpPr>
          <p:cNvPr id="17" name="Line 18"/>
          <p:cNvSpPr>
            <a:spLocks noChangeShapeType="1"/>
          </p:cNvSpPr>
          <p:nvPr/>
        </p:nvSpPr>
        <p:spPr bwMode="auto">
          <a:xfrm rot="-5400000" flipH="1" flipV="1">
            <a:off x="5345906" y="5830094"/>
            <a:ext cx="822325" cy="14287"/>
          </a:xfrm>
          <a:prstGeom prst="line">
            <a:avLst/>
          </a:prstGeom>
          <a:noFill/>
          <a:ln w="28575">
            <a:solidFill>
              <a:srgbClr val="FF0000"/>
            </a:solidFill>
            <a:round/>
            <a:headEnd/>
            <a:tailEnd type="triangle" w="med" len="med"/>
          </a:ln>
        </p:spPr>
        <p:txBody>
          <a:bodyPr/>
          <a:lstStyle/>
          <a:p>
            <a:endParaRPr lang="en-US"/>
          </a:p>
        </p:txBody>
      </p:sp>
      <p:sp>
        <p:nvSpPr>
          <p:cNvPr id="18" name="Text Box 19"/>
          <p:cNvSpPr txBox="1">
            <a:spLocks noChangeArrowheads="1"/>
          </p:cNvSpPr>
          <p:nvPr/>
        </p:nvSpPr>
        <p:spPr bwMode="auto">
          <a:xfrm>
            <a:off x="4926012" y="5562600"/>
            <a:ext cx="963613" cy="304800"/>
          </a:xfrm>
          <a:prstGeom prst="rect">
            <a:avLst/>
          </a:prstGeom>
          <a:noFill/>
          <a:ln w="9525">
            <a:noFill/>
            <a:miter lim="800000"/>
            <a:headEnd/>
            <a:tailEnd/>
          </a:ln>
        </p:spPr>
        <p:txBody>
          <a:bodyPr>
            <a:spAutoFit/>
          </a:bodyPr>
          <a:lstStyle/>
          <a:p>
            <a:pPr eaLnBrk="1" hangingPunct="1">
              <a:spcBef>
                <a:spcPct val="50000"/>
              </a:spcBef>
            </a:pPr>
            <a:r>
              <a:rPr lang="en-US" sz="1400">
                <a:solidFill>
                  <a:srgbClr val="FF0000"/>
                </a:solidFill>
                <a:latin typeface="Arial" charset="0"/>
              </a:rPr>
              <a:t>2000 km</a:t>
            </a:r>
          </a:p>
        </p:txBody>
      </p:sp>
      <p:cxnSp>
        <p:nvCxnSpPr>
          <p:cNvPr id="19" name="AutoShape 20"/>
          <p:cNvCxnSpPr>
            <a:cxnSpLocks noChangeShapeType="1"/>
          </p:cNvCxnSpPr>
          <p:nvPr/>
        </p:nvCxnSpPr>
        <p:spPr bwMode="auto">
          <a:xfrm>
            <a:off x="4468812" y="4487863"/>
            <a:ext cx="457200" cy="0"/>
          </a:xfrm>
          <a:prstGeom prst="straightConnector1">
            <a:avLst/>
          </a:prstGeom>
          <a:noFill/>
          <a:ln w="28575">
            <a:solidFill>
              <a:srgbClr val="FF0000"/>
            </a:solidFill>
            <a:round/>
            <a:headEnd type="triangle" w="med" len="med"/>
            <a:tailEnd type="triangle" w="med" len="med"/>
          </a:ln>
        </p:spPr>
      </p:cxnSp>
      <p:sp>
        <p:nvSpPr>
          <p:cNvPr id="20" name="Text Box 21"/>
          <p:cNvSpPr txBox="1">
            <a:spLocks noChangeArrowheads="1"/>
          </p:cNvSpPr>
          <p:nvPr/>
        </p:nvSpPr>
        <p:spPr bwMode="auto">
          <a:xfrm>
            <a:off x="4343400" y="4191000"/>
            <a:ext cx="963612" cy="304800"/>
          </a:xfrm>
          <a:prstGeom prst="rect">
            <a:avLst/>
          </a:prstGeom>
          <a:noFill/>
          <a:ln w="9525">
            <a:noFill/>
            <a:miter lim="800000"/>
            <a:headEnd/>
            <a:tailEnd/>
          </a:ln>
        </p:spPr>
        <p:txBody>
          <a:bodyPr>
            <a:spAutoFit/>
          </a:bodyPr>
          <a:lstStyle/>
          <a:p>
            <a:pPr eaLnBrk="1" hangingPunct="1">
              <a:spcBef>
                <a:spcPct val="50000"/>
              </a:spcBef>
            </a:pPr>
            <a:r>
              <a:rPr lang="en-US" sz="1400">
                <a:solidFill>
                  <a:srgbClr val="FF0000"/>
                </a:solidFill>
                <a:latin typeface="Arial" charset="0"/>
              </a:rPr>
              <a:t>gridcell</a:t>
            </a: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global CO</a:t>
            </a:r>
            <a:r>
              <a:rPr lang="en-US" baseline="-25000" dirty="0" smtClean="0"/>
              <a:t>2</a:t>
            </a:r>
            <a:r>
              <a:rPr lang="en-US" dirty="0" smtClean="0"/>
              <a:t> from space – OCO-2</a:t>
            </a:r>
            <a:endParaRPr lang="en-US" dirty="0"/>
          </a:p>
        </p:txBody>
      </p:sp>
      <p:pic>
        <p:nvPicPr>
          <p:cNvPr id="4" name="Picture 3" descr="Fig1.ti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14400" y="1371600"/>
            <a:ext cx="7252183" cy="5029200"/>
          </a:xfrm>
          <a:prstGeom prst="rect">
            <a:avLst/>
          </a:prstGeom>
        </p:spPr>
      </p:pic>
      <p:sp>
        <p:nvSpPr>
          <p:cNvPr id="3" name="Rectangle 2"/>
          <p:cNvSpPr/>
          <p:nvPr/>
        </p:nvSpPr>
        <p:spPr>
          <a:xfrm>
            <a:off x="914400" y="1676400"/>
            <a:ext cx="7467601" cy="1066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 Box 3"/>
          <p:cNvSpPr txBox="1">
            <a:spLocks noChangeArrowheads="1"/>
          </p:cNvSpPr>
          <p:nvPr/>
        </p:nvSpPr>
        <p:spPr bwMode="auto">
          <a:xfrm>
            <a:off x="365125" y="6400800"/>
            <a:ext cx="376636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AU" sz="1400" dirty="0" err="1" smtClean="0">
                <a:latin typeface="Arial" charset="0"/>
              </a:rPr>
              <a:t>Hammerling</a:t>
            </a:r>
            <a:r>
              <a:rPr lang="en-AU" sz="1400" dirty="0" smtClean="0">
                <a:latin typeface="Arial" charset="0"/>
              </a:rPr>
              <a:t>, Michalak, </a:t>
            </a:r>
            <a:r>
              <a:rPr lang="en-AU" sz="1400" dirty="0" err="1" smtClean="0">
                <a:latin typeface="Arial" charset="0"/>
              </a:rPr>
              <a:t>Kawa</a:t>
            </a:r>
            <a:r>
              <a:rPr lang="en-AU" sz="1400" dirty="0" smtClean="0">
                <a:latin typeface="Arial" charset="0"/>
              </a:rPr>
              <a:t> (JGR, in press)</a:t>
            </a:r>
            <a:endParaRPr lang="en-US" sz="1400" dirty="0">
              <a:latin typeface="Arial" charset="0"/>
            </a:endParaRPr>
          </a:p>
        </p:txBody>
      </p:sp>
      <p:sp>
        <p:nvSpPr>
          <p:cNvPr id="7" name="Text Box 3"/>
          <p:cNvSpPr txBox="1">
            <a:spLocks noChangeArrowheads="1"/>
          </p:cNvSpPr>
          <p:nvPr/>
        </p:nvSpPr>
        <p:spPr bwMode="auto">
          <a:xfrm>
            <a:off x="5181600" y="6400800"/>
            <a:ext cx="394046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AU" sz="1400" dirty="0" smtClean="0">
                <a:latin typeface="Arial" charset="0"/>
              </a:rPr>
              <a:t>See also Alkhaled et al. (GRL 2008; JGR 2008)</a:t>
            </a:r>
            <a:endParaRPr lang="en-US" sz="1400" dirty="0">
              <a:latin typeface="Arial" charset="0"/>
            </a:endParaRPr>
          </a:p>
        </p:txBody>
      </p:sp>
      <p:sp>
        <p:nvSpPr>
          <p:cNvPr id="13" name="Circular Arrow 12"/>
          <p:cNvSpPr/>
          <p:nvPr/>
        </p:nvSpPr>
        <p:spPr>
          <a:xfrm rot="16570551">
            <a:off x="-654041" y="2077325"/>
            <a:ext cx="3136880" cy="2596117"/>
          </a:xfrm>
          <a:prstGeom prst="circularArrow">
            <a:avLst>
              <a:gd name="adj1" fmla="val 12500"/>
              <a:gd name="adj2" fmla="val 1231099"/>
              <a:gd name="adj3" fmla="val 20457681"/>
              <a:gd name="adj4" fmla="val 10800000"/>
              <a:gd name="adj5" fmla="val 188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ircular Arrow 13"/>
          <p:cNvSpPr/>
          <p:nvPr/>
        </p:nvSpPr>
        <p:spPr>
          <a:xfrm rot="16369294">
            <a:off x="-772549" y="2777746"/>
            <a:ext cx="3570652" cy="2461619"/>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71032770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CO</a:t>
            </a:r>
            <a:r>
              <a:rPr lang="en-US" baseline="-25000" dirty="0" smtClean="0"/>
              <a:t>2</a:t>
            </a:r>
            <a:r>
              <a:rPr lang="en-US" dirty="0" smtClean="0"/>
              <a:t> from space – OCO-2</a:t>
            </a:r>
            <a:endParaRPr lang="en-US" dirty="0"/>
          </a:p>
        </p:txBody>
      </p:sp>
      <p:pic>
        <p:nvPicPr>
          <p:cNvPr id="5" name="Picture 4" descr="Figure3.png"/>
          <p:cNvPicPr>
            <a:picLocks noChangeAspect="1"/>
          </p:cNvPicPr>
          <p:nvPr/>
        </p:nvPicPr>
        <p:blipFill>
          <a:blip r:embed="rId2"/>
          <a:srcRect b="5493"/>
          <a:stretch>
            <a:fillRect/>
          </a:stretch>
        </p:blipFill>
        <p:spPr>
          <a:xfrm>
            <a:off x="304800" y="1371600"/>
            <a:ext cx="8521042" cy="4572000"/>
          </a:xfrm>
          <a:prstGeom prst="rect">
            <a:avLst/>
          </a:prstGeom>
        </p:spPr>
      </p:pic>
      <p:sp>
        <p:nvSpPr>
          <p:cNvPr id="6" name="Text Box 3"/>
          <p:cNvSpPr txBox="1">
            <a:spLocks noChangeArrowheads="1"/>
          </p:cNvSpPr>
          <p:nvPr/>
        </p:nvSpPr>
        <p:spPr bwMode="auto">
          <a:xfrm>
            <a:off x="365125" y="6400800"/>
            <a:ext cx="376636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AU" sz="1400" dirty="0" err="1" smtClean="0">
                <a:latin typeface="Arial" charset="0"/>
              </a:rPr>
              <a:t>Hammerling</a:t>
            </a:r>
            <a:r>
              <a:rPr lang="en-AU" sz="1400" dirty="0" smtClean="0">
                <a:latin typeface="Arial" charset="0"/>
              </a:rPr>
              <a:t>, Michalak, </a:t>
            </a:r>
            <a:r>
              <a:rPr lang="en-AU" sz="1400" dirty="0" err="1" smtClean="0">
                <a:latin typeface="Arial" charset="0"/>
              </a:rPr>
              <a:t>Kawa</a:t>
            </a:r>
            <a:r>
              <a:rPr lang="en-AU" sz="1400" dirty="0" smtClean="0">
                <a:latin typeface="Arial" charset="0"/>
              </a:rPr>
              <a:t> (JGR, in press)</a:t>
            </a:r>
            <a:endParaRPr lang="en-US" sz="1400" dirty="0">
              <a:latin typeface="Arial" charset="0"/>
            </a:endParaRPr>
          </a:p>
        </p:txBody>
      </p:sp>
    </p:spTree>
    <p:extLst>
      <p:ext uri="{BB962C8B-B14F-4D97-AF65-F5344CB8AC3E}">
        <p14:creationId xmlns:p14="http://schemas.microsoft.com/office/powerpoint/2010/main" xmlns="" val="208134558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0" y="1371600"/>
            <a:ext cx="9144000" cy="449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8" name="Chart 57"/>
          <p:cNvGraphicFramePr/>
          <p:nvPr/>
        </p:nvGraphicFramePr>
        <p:xfrm>
          <a:off x="381001" y="1752600"/>
          <a:ext cx="8610600" cy="40386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457200" y="152400"/>
            <a:ext cx="8229600" cy="1143000"/>
          </a:xfrm>
        </p:spPr>
        <p:txBody>
          <a:bodyPr>
            <a:normAutofit/>
          </a:bodyPr>
          <a:lstStyle/>
          <a:p>
            <a:r>
              <a:rPr lang="en-US" dirty="0" smtClean="0"/>
              <a:t>Evaluation: prediction accuracies</a:t>
            </a:r>
            <a:endParaRPr lang="en-US" dirty="0"/>
          </a:p>
        </p:txBody>
      </p:sp>
      <p:sp>
        <p:nvSpPr>
          <p:cNvPr id="15" name="TextBox 14"/>
          <p:cNvSpPr txBox="1"/>
          <p:nvPr/>
        </p:nvSpPr>
        <p:spPr>
          <a:xfrm>
            <a:off x="609600" y="1371600"/>
            <a:ext cx="1948173" cy="369332"/>
          </a:xfrm>
          <a:prstGeom prst="rect">
            <a:avLst/>
          </a:prstGeom>
          <a:solidFill>
            <a:schemeClr val="bg1"/>
          </a:solidFill>
        </p:spPr>
        <p:txBody>
          <a:bodyPr wrap="square" rtlCol="0" anchor="t">
            <a:spAutoFit/>
          </a:bodyPr>
          <a:lstStyle/>
          <a:p>
            <a:pPr algn="ctr"/>
            <a:r>
              <a:rPr lang="en-US" b="1" dirty="0" smtClean="0">
                <a:latin typeface="Arial" pitchFamily="34" charset="0"/>
                <a:cs typeface="Arial" pitchFamily="34" charset="0"/>
              </a:rPr>
              <a:t>1-day</a:t>
            </a:r>
            <a:endParaRPr lang="en-US" b="1" dirty="0">
              <a:latin typeface="Arial" pitchFamily="34" charset="0"/>
              <a:cs typeface="Arial" pitchFamily="34" charset="0"/>
            </a:endParaRPr>
          </a:p>
        </p:txBody>
      </p:sp>
      <p:sp>
        <p:nvSpPr>
          <p:cNvPr id="18" name="TextBox 17"/>
          <p:cNvSpPr txBox="1"/>
          <p:nvPr/>
        </p:nvSpPr>
        <p:spPr>
          <a:xfrm>
            <a:off x="3657600" y="1371600"/>
            <a:ext cx="1948173" cy="369332"/>
          </a:xfrm>
          <a:prstGeom prst="rect">
            <a:avLst/>
          </a:prstGeom>
          <a:solidFill>
            <a:schemeClr val="bg1"/>
          </a:solidFill>
        </p:spPr>
        <p:txBody>
          <a:bodyPr wrap="square" rtlCol="0" anchor="t">
            <a:spAutoFit/>
          </a:bodyPr>
          <a:lstStyle/>
          <a:p>
            <a:pPr algn="ctr"/>
            <a:r>
              <a:rPr lang="en-US" b="1" dirty="0" smtClean="0">
                <a:latin typeface="Arial" pitchFamily="34" charset="0"/>
                <a:cs typeface="Arial" pitchFamily="34" charset="0"/>
              </a:rPr>
              <a:t>4-day</a:t>
            </a:r>
            <a:endParaRPr lang="en-US" b="1" dirty="0">
              <a:latin typeface="Arial" pitchFamily="34" charset="0"/>
              <a:cs typeface="Arial" pitchFamily="34" charset="0"/>
            </a:endParaRPr>
          </a:p>
        </p:txBody>
      </p:sp>
      <p:sp>
        <p:nvSpPr>
          <p:cNvPr id="19" name="TextBox 18"/>
          <p:cNvSpPr txBox="1"/>
          <p:nvPr/>
        </p:nvSpPr>
        <p:spPr>
          <a:xfrm flipH="1">
            <a:off x="7239000" y="1371600"/>
            <a:ext cx="1752600" cy="369332"/>
          </a:xfrm>
          <a:prstGeom prst="rect">
            <a:avLst/>
          </a:prstGeom>
          <a:solidFill>
            <a:schemeClr val="bg1"/>
          </a:solidFill>
        </p:spPr>
        <p:txBody>
          <a:bodyPr wrap="square" rtlCol="0" anchor="t">
            <a:spAutoFit/>
          </a:bodyPr>
          <a:lstStyle/>
          <a:p>
            <a:pPr algn="ctr"/>
            <a:r>
              <a:rPr lang="en-US" b="1" dirty="0" smtClean="0">
                <a:latin typeface="Arial" pitchFamily="34" charset="0"/>
                <a:cs typeface="Arial" pitchFamily="34" charset="0"/>
              </a:rPr>
              <a:t>16-day</a:t>
            </a:r>
            <a:endParaRPr lang="en-US" b="1" dirty="0">
              <a:latin typeface="Arial" pitchFamily="34" charset="0"/>
              <a:cs typeface="Arial" pitchFamily="34" charset="0"/>
            </a:endParaRPr>
          </a:p>
        </p:txBody>
      </p:sp>
      <p:cxnSp>
        <p:nvCxnSpPr>
          <p:cNvPr id="21" name="Straight Connector 20"/>
          <p:cNvCxnSpPr>
            <a:endCxn id="50" idx="0"/>
          </p:cNvCxnSpPr>
          <p:nvPr/>
        </p:nvCxnSpPr>
        <p:spPr>
          <a:xfrm rot="5400000">
            <a:off x="839724" y="3275076"/>
            <a:ext cx="3044952"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5715000" y="3276600"/>
            <a:ext cx="3048000"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rot="-5400000">
            <a:off x="-719866" y="3082067"/>
            <a:ext cx="1809066" cy="369332"/>
          </a:xfrm>
          <a:prstGeom prst="rect">
            <a:avLst/>
          </a:prstGeom>
          <a:noFill/>
        </p:spPr>
        <p:txBody>
          <a:bodyPr wrap="square" rtlCol="0">
            <a:spAutoFit/>
          </a:bodyPr>
          <a:lstStyle/>
          <a:p>
            <a:r>
              <a:rPr lang="en-US" b="1" dirty="0" smtClean="0">
                <a:latin typeface="Arial" pitchFamily="34" charset="0"/>
                <a:cs typeface="Arial" pitchFamily="34" charset="0"/>
              </a:rPr>
              <a:t>RMSPE [ppm]</a:t>
            </a:r>
            <a:endParaRPr lang="en-US" b="1" dirty="0">
              <a:latin typeface="Arial" pitchFamily="34" charset="0"/>
              <a:cs typeface="Arial" pitchFamily="34" charset="0"/>
            </a:endParaRPr>
          </a:p>
        </p:txBody>
      </p:sp>
      <p:sp>
        <p:nvSpPr>
          <p:cNvPr id="29" name="Slide Number Placeholder 28"/>
          <p:cNvSpPr>
            <a:spLocks noGrp="1"/>
          </p:cNvSpPr>
          <p:nvPr>
            <p:ph type="sldNum" sz="quarter" idx="4294967295"/>
          </p:nvPr>
        </p:nvSpPr>
        <p:spPr>
          <a:xfrm>
            <a:off x="6858000" y="6324600"/>
            <a:ext cx="2133600" cy="365125"/>
          </a:xfrm>
          <a:prstGeom prst="rect">
            <a:avLst/>
          </a:prstGeom>
        </p:spPr>
        <p:txBody>
          <a:bodyPr/>
          <a:lstStyle/>
          <a:p>
            <a:fld id="{C1495F05-3E85-47A7-8E42-D19ABC141AE8}" type="slidenum">
              <a:rPr lang="en-US" smtClean="0"/>
              <a:pPr/>
              <a:t>15</a:t>
            </a:fld>
            <a:endParaRPr lang="en-US"/>
          </a:p>
        </p:txBody>
      </p:sp>
      <p:sp>
        <p:nvSpPr>
          <p:cNvPr id="30" name="Footer Placeholder 29"/>
          <p:cNvSpPr>
            <a:spLocks noGrp="1"/>
          </p:cNvSpPr>
          <p:nvPr>
            <p:ph type="ftr" sz="quarter" idx="11"/>
          </p:nvPr>
        </p:nvSpPr>
        <p:spPr/>
        <p:txBody>
          <a:bodyPr/>
          <a:lstStyle/>
          <a:p>
            <a:endParaRPr lang="en-US"/>
          </a:p>
        </p:txBody>
      </p:sp>
      <p:cxnSp>
        <p:nvCxnSpPr>
          <p:cNvPr id="34" name="Straight Connector 33"/>
          <p:cNvCxnSpPr/>
          <p:nvPr/>
        </p:nvCxnSpPr>
        <p:spPr>
          <a:xfrm rot="16200000" flipH="1">
            <a:off x="2285999" y="3276599"/>
            <a:ext cx="3048000" cy="1"/>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3962400" y="3276600"/>
            <a:ext cx="3048000"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471427" y="1371600"/>
            <a:ext cx="1338573" cy="369332"/>
          </a:xfrm>
          <a:prstGeom prst="rect">
            <a:avLst/>
          </a:prstGeom>
          <a:solidFill>
            <a:schemeClr val="bg1"/>
          </a:solidFill>
        </p:spPr>
        <p:txBody>
          <a:bodyPr wrap="square" rtlCol="0" anchor="t">
            <a:spAutoFit/>
          </a:bodyPr>
          <a:lstStyle/>
          <a:p>
            <a:pPr algn="ctr"/>
            <a:r>
              <a:rPr lang="en-US" b="1" dirty="0" smtClean="0">
                <a:latin typeface="Arial" pitchFamily="34" charset="0"/>
                <a:cs typeface="Arial" pitchFamily="34" charset="0"/>
              </a:rPr>
              <a:t>2-day</a:t>
            </a:r>
            <a:endParaRPr lang="en-US" b="1" dirty="0">
              <a:latin typeface="Arial" pitchFamily="34" charset="0"/>
              <a:cs typeface="Arial" pitchFamily="34" charset="0"/>
            </a:endParaRPr>
          </a:p>
        </p:txBody>
      </p:sp>
      <p:sp>
        <p:nvSpPr>
          <p:cNvPr id="45" name="TextBox 44"/>
          <p:cNvSpPr txBox="1"/>
          <p:nvPr/>
        </p:nvSpPr>
        <p:spPr>
          <a:xfrm>
            <a:off x="5486400" y="1371600"/>
            <a:ext cx="1676400" cy="369332"/>
          </a:xfrm>
          <a:prstGeom prst="rect">
            <a:avLst/>
          </a:prstGeom>
          <a:solidFill>
            <a:schemeClr val="bg1"/>
          </a:solidFill>
        </p:spPr>
        <p:txBody>
          <a:bodyPr wrap="square" rtlCol="0" anchor="t">
            <a:spAutoFit/>
          </a:bodyPr>
          <a:lstStyle/>
          <a:p>
            <a:pPr algn="ctr"/>
            <a:r>
              <a:rPr lang="en-US" b="1" dirty="0" smtClean="0">
                <a:latin typeface="Arial" pitchFamily="34" charset="0"/>
                <a:cs typeface="Arial" pitchFamily="34" charset="0"/>
              </a:rPr>
              <a:t>8-day</a:t>
            </a:r>
            <a:endParaRPr lang="en-US" b="1" dirty="0">
              <a:latin typeface="Arial" pitchFamily="34" charset="0"/>
              <a:cs typeface="Arial" pitchFamily="34" charset="0"/>
            </a:endParaRPr>
          </a:p>
        </p:txBody>
      </p:sp>
      <p:sp>
        <p:nvSpPr>
          <p:cNvPr id="56" name="Rectangle 55"/>
          <p:cNvSpPr/>
          <p:nvPr/>
        </p:nvSpPr>
        <p:spPr>
          <a:xfrm>
            <a:off x="1524000" y="4800600"/>
            <a:ext cx="6553200" cy="838200"/>
          </a:xfrm>
          <a:prstGeom prst="rect">
            <a:avLst/>
          </a:prstGeom>
          <a:solidFill>
            <a:schemeClr val="bg1"/>
          </a:solidFill>
          <a:ln w="63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54"/>
          <p:cNvGrpSpPr/>
          <p:nvPr/>
        </p:nvGrpSpPr>
        <p:grpSpPr>
          <a:xfrm>
            <a:off x="1600200" y="4797552"/>
            <a:ext cx="6934200" cy="941831"/>
            <a:chOff x="1600200" y="4797552"/>
            <a:chExt cx="6934200" cy="941831"/>
          </a:xfrm>
        </p:grpSpPr>
        <p:sp>
          <p:nvSpPr>
            <p:cNvPr id="14" name="Rectangle 13"/>
            <p:cNvSpPr>
              <a:spLocks noChangeAspect="1"/>
            </p:cNvSpPr>
            <p:nvPr/>
          </p:nvSpPr>
          <p:spPr>
            <a:xfrm flipV="1">
              <a:off x="4724400" y="5452872"/>
              <a:ext cx="109728" cy="109728"/>
            </a:xfrm>
            <a:prstGeom prst="rect">
              <a:avLst/>
            </a:prstGeom>
            <a:noFill/>
            <a:ln w="19050" cap="sq" cmpd="sng">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828800" y="5358384"/>
              <a:ext cx="3352800" cy="228600"/>
            </a:xfrm>
            <a:prstGeom prst="rect">
              <a:avLst/>
            </a:prstGeom>
            <a:noFill/>
          </p:spPr>
          <p:txBody>
            <a:bodyPr wrap="square" rtlCol="0">
              <a:noAutofit/>
            </a:bodyPr>
            <a:lstStyle/>
            <a:p>
              <a:r>
                <a:rPr lang="en-US" sz="1400" dirty="0" smtClean="0">
                  <a:latin typeface="Arial" pitchFamily="34" charset="0"/>
                  <a:cs typeface="Arial" pitchFamily="34" charset="0"/>
                </a:rPr>
                <a:t> covariance derived from truth</a:t>
              </a:r>
              <a:endParaRPr lang="en-US" sz="1400" dirty="0">
                <a:latin typeface="Arial" pitchFamily="34" charset="0"/>
                <a:cs typeface="Arial" pitchFamily="34" charset="0"/>
              </a:endParaRPr>
            </a:p>
          </p:txBody>
        </p:sp>
        <p:sp>
          <p:nvSpPr>
            <p:cNvPr id="17" name="TextBox 16"/>
            <p:cNvSpPr txBox="1"/>
            <p:nvPr/>
          </p:nvSpPr>
          <p:spPr>
            <a:xfrm>
              <a:off x="4800600" y="5358384"/>
              <a:ext cx="3733800" cy="380999"/>
            </a:xfrm>
            <a:prstGeom prst="rect">
              <a:avLst/>
            </a:prstGeom>
            <a:noFill/>
          </p:spPr>
          <p:txBody>
            <a:bodyPr wrap="square" rtlCol="0">
              <a:noAutofit/>
            </a:bodyPr>
            <a:lstStyle/>
            <a:p>
              <a:r>
                <a:rPr lang="en-US" sz="1400" dirty="0" smtClean="0">
                  <a:latin typeface="Arial" pitchFamily="34" charset="0"/>
                  <a:cs typeface="Arial" pitchFamily="34" charset="0"/>
                </a:rPr>
                <a:t> covariance derived from observations</a:t>
              </a:r>
              <a:endParaRPr lang="en-US" sz="1400" dirty="0">
                <a:latin typeface="Arial" pitchFamily="34" charset="0"/>
                <a:cs typeface="Arial" pitchFamily="34" charset="0"/>
              </a:endParaRPr>
            </a:p>
          </p:txBody>
        </p:sp>
        <p:sp>
          <p:nvSpPr>
            <p:cNvPr id="39" name="Rectangle 38"/>
            <p:cNvSpPr>
              <a:spLocks noChangeAspect="1"/>
            </p:cNvSpPr>
            <p:nvPr/>
          </p:nvSpPr>
          <p:spPr>
            <a:xfrm flipV="1">
              <a:off x="1752600" y="5452872"/>
              <a:ext cx="109728" cy="109728"/>
            </a:xfrm>
            <a:prstGeom prst="rect">
              <a:avLst/>
            </a:prstGeom>
            <a:solidFill>
              <a:schemeClr val="tx1"/>
            </a:solidFill>
            <a:ln w="22225" cap="sq" cmpd="sng">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Isosceles Triangle 40"/>
            <p:cNvSpPr/>
            <p:nvPr/>
          </p:nvSpPr>
          <p:spPr>
            <a:xfrm>
              <a:off x="6477000" y="4873752"/>
              <a:ext cx="152400" cy="143255"/>
            </a:xfrm>
            <a:prstGeom prst="triangle">
              <a:avLst/>
            </a:prstGeom>
            <a:solidFill>
              <a:schemeClr val="accent5">
                <a:lumMod val="75000"/>
              </a:schemeClr>
            </a:solidFill>
            <a:ln>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a:spLocks noChangeAspect="1"/>
            </p:cNvSpPr>
            <p:nvPr/>
          </p:nvSpPr>
          <p:spPr>
            <a:xfrm flipV="1">
              <a:off x="3429000" y="4895088"/>
              <a:ext cx="109728" cy="109728"/>
            </a:xfrm>
            <a:prstGeom prst="rect">
              <a:avLst/>
            </a:prstGeom>
            <a:solidFill>
              <a:schemeClr val="tx1"/>
            </a:solidFill>
            <a:ln w="22225" cap="sq" cmpd="sng">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3505200" y="4797552"/>
              <a:ext cx="1371600" cy="228600"/>
            </a:xfrm>
            <a:prstGeom prst="rect">
              <a:avLst/>
            </a:prstGeom>
            <a:noFill/>
          </p:spPr>
          <p:txBody>
            <a:bodyPr wrap="square" rtlCol="0">
              <a:noAutofit/>
            </a:bodyPr>
            <a:lstStyle/>
            <a:p>
              <a:r>
                <a:rPr lang="en-US" sz="1400" dirty="0" smtClean="0">
                  <a:latin typeface="Arial" pitchFamily="34" charset="0"/>
                  <a:cs typeface="Arial" pitchFamily="34" charset="0"/>
                </a:rPr>
                <a:t> April</a:t>
              </a:r>
              <a:endParaRPr lang="en-US" sz="1400" dirty="0">
                <a:latin typeface="Arial" pitchFamily="34" charset="0"/>
                <a:cs typeface="Arial" pitchFamily="34" charset="0"/>
              </a:endParaRPr>
            </a:p>
          </p:txBody>
        </p:sp>
        <p:sp>
          <p:nvSpPr>
            <p:cNvPr id="44" name="TextBox 43"/>
            <p:cNvSpPr txBox="1"/>
            <p:nvPr/>
          </p:nvSpPr>
          <p:spPr>
            <a:xfrm>
              <a:off x="6553200" y="4797552"/>
              <a:ext cx="1676400" cy="231648"/>
            </a:xfrm>
            <a:prstGeom prst="rect">
              <a:avLst/>
            </a:prstGeom>
            <a:noFill/>
          </p:spPr>
          <p:txBody>
            <a:bodyPr wrap="square" rtlCol="0">
              <a:noAutofit/>
            </a:bodyPr>
            <a:lstStyle/>
            <a:p>
              <a:r>
                <a:rPr lang="en-US" sz="1400" dirty="0" smtClean="0">
                  <a:latin typeface="Arial" pitchFamily="34" charset="0"/>
                  <a:cs typeface="Arial" pitchFamily="34" charset="0"/>
                </a:rPr>
                <a:t> September</a:t>
              </a:r>
              <a:endParaRPr lang="en-US" sz="1400" dirty="0">
                <a:latin typeface="Arial" pitchFamily="34" charset="0"/>
                <a:cs typeface="Arial" pitchFamily="34" charset="0"/>
              </a:endParaRPr>
            </a:p>
          </p:txBody>
        </p:sp>
        <p:sp>
          <p:nvSpPr>
            <p:cNvPr id="46" name="Flowchart: Connector 45"/>
            <p:cNvSpPr>
              <a:spLocks noChangeAspect="1"/>
            </p:cNvSpPr>
            <p:nvPr/>
          </p:nvSpPr>
          <p:spPr>
            <a:xfrm>
              <a:off x="5102352" y="4873752"/>
              <a:ext cx="155448" cy="155448"/>
            </a:xfrm>
            <a:prstGeom prst="flowChart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48"/>
            <p:cNvSpPr>
              <a:spLocks noChangeAspect="1"/>
            </p:cNvSpPr>
            <p:nvPr/>
          </p:nvSpPr>
          <p:spPr>
            <a:xfrm>
              <a:off x="1600200" y="4846320"/>
              <a:ext cx="179832" cy="179832"/>
            </a:xfrm>
            <a:prstGeom prst="diamon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1676400" y="4797552"/>
              <a:ext cx="1371600" cy="228600"/>
            </a:xfrm>
            <a:prstGeom prst="rect">
              <a:avLst/>
            </a:prstGeom>
            <a:noFill/>
          </p:spPr>
          <p:txBody>
            <a:bodyPr wrap="square" rtlCol="0">
              <a:noAutofit/>
            </a:bodyPr>
            <a:lstStyle/>
            <a:p>
              <a:r>
                <a:rPr lang="en-US" sz="1400" dirty="0" smtClean="0">
                  <a:latin typeface="Arial" pitchFamily="34" charset="0"/>
                  <a:cs typeface="Arial" pitchFamily="34" charset="0"/>
                </a:rPr>
                <a:t> January</a:t>
              </a:r>
              <a:endParaRPr lang="en-US" sz="1400" dirty="0">
                <a:latin typeface="Arial" pitchFamily="34" charset="0"/>
                <a:cs typeface="Arial" pitchFamily="34" charset="0"/>
              </a:endParaRPr>
            </a:p>
          </p:txBody>
        </p:sp>
        <p:sp>
          <p:nvSpPr>
            <p:cNvPr id="51" name="TextBox 50"/>
            <p:cNvSpPr txBox="1"/>
            <p:nvPr/>
          </p:nvSpPr>
          <p:spPr>
            <a:xfrm>
              <a:off x="5181600" y="4797552"/>
              <a:ext cx="1524000" cy="228600"/>
            </a:xfrm>
            <a:prstGeom prst="rect">
              <a:avLst/>
            </a:prstGeom>
            <a:noFill/>
          </p:spPr>
          <p:txBody>
            <a:bodyPr wrap="square" rtlCol="0">
              <a:noAutofit/>
            </a:bodyPr>
            <a:lstStyle/>
            <a:p>
              <a:r>
                <a:rPr lang="en-US" sz="1400" dirty="0" smtClean="0">
                  <a:latin typeface="Arial" pitchFamily="34" charset="0"/>
                  <a:cs typeface="Arial" pitchFamily="34" charset="0"/>
                </a:rPr>
                <a:t> July</a:t>
              </a:r>
              <a:endParaRPr lang="en-US" sz="1400" dirty="0">
                <a:latin typeface="Arial" pitchFamily="34" charset="0"/>
                <a:cs typeface="Arial" pitchFamily="34" charset="0"/>
              </a:endParaRPr>
            </a:p>
          </p:txBody>
        </p:sp>
        <p:sp>
          <p:nvSpPr>
            <p:cNvPr id="36" name="Rectangle 35"/>
            <p:cNvSpPr>
              <a:spLocks noChangeAspect="1"/>
            </p:cNvSpPr>
            <p:nvPr/>
          </p:nvSpPr>
          <p:spPr>
            <a:xfrm flipV="1">
              <a:off x="5715000" y="5212080"/>
              <a:ext cx="109728" cy="109728"/>
            </a:xfrm>
            <a:prstGeom prst="rect">
              <a:avLst/>
            </a:prstGeom>
            <a:solidFill>
              <a:schemeClr val="tx1"/>
            </a:solidFill>
            <a:ln w="22225" cap="sq" cmpd="sng">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362200" y="5105400"/>
              <a:ext cx="1143000" cy="304800"/>
            </a:xfrm>
            <a:prstGeom prst="rect">
              <a:avLst/>
            </a:prstGeom>
            <a:noFill/>
          </p:spPr>
          <p:txBody>
            <a:bodyPr wrap="square" rtlCol="0">
              <a:noAutofit/>
            </a:bodyPr>
            <a:lstStyle/>
            <a:p>
              <a:r>
                <a:rPr lang="en-US" sz="1400" dirty="0" smtClean="0">
                  <a:latin typeface="Arial" pitchFamily="34" charset="0"/>
                  <a:cs typeface="Arial" pitchFamily="34" charset="0"/>
                </a:rPr>
                <a:t> low noise</a:t>
              </a:r>
              <a:endParaRPr lang="en-US" sz="1400" dirty="0">
                <a:latin typeface="Arial" pitchFamily="34" charset="0"/>
                <a:cs typeface="Arial" pitchFamily="34" charset="0"/>
              </a:endParaRPr>
            </a:p>
          </p:txBody>
        </p:sp>
        <p:sp>
          <p:nvSpPr>
            <p:cNvPr id="48" name="Rectangle 47"/>
            <p:cNvSpPr>
              <a:spLocks noChangeAspect="1"/>
            </p:cNvSpPr>
            <p:nvPr/>
          </p:nvSpPr>
          <p:spPr>
            <a:xfrm flipV="1">
              <a:off x="2362200" y="5233416"/>
              <a:ext cx="54864" cy="54864"/>
            </a:xfrm>
            <a:prstGeom prst="rect">
              <a:avLst/>
            </a:prstGeom>
            <a:solidFill>
              <a:schemeClr val="tx1"/>
            </a:solidFill>
            <a:ln w="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noChangeAspect="1"/>
            </p:cNvSpPr>
            <p:nvPr/>
          </p:nvSpPr>
          <p:spPr>
            <a:xfrm flipV="1">
              <a:off x="3880104" y="5230368"/>
              <a:ext cx="82296" cy="82296"/>
            </a:xfrm>
            <a:prstGeom prst="rect">
              <a:avLst/>
            </a:prstGeom>
            <a:solidFill>
              <a:schemeClr val="tx1"/>
            </a:solidFill>
            <a:ln w="15875" cap="sq" cmpd="sng">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3886200" y="5105400"/>
              <a:ext cx="1447800" cy="304800"/>
            </a:xfrm>
            <a:prstGeom prst="rect">
              <a:avLst/>
            </a:prstGeom>
            <a:noFill/>
          </p:spPr>
          <p:txBody>
            <a:bodyPr wrap="square" rtlCol="0">
              <a:noAutofit/>
            </a:bodyPr>
            <a:lstStyle/>
            <a:p>
              <a:r>
                <a:rPr lang="en-US" sz="1400" dirty="0" smtClean="0">
                  <a:latin typeface="Arial" pitchFamily="34" charset="0"/>
                  <a:cs typeface="Arial" pitchFamily="34" charset="0"/>
                </a:rPr>
                <a:t> medium noise </a:t>
              </a:r>
              <a:endParaRPr lang="en-US" sz="1400" dirty="0">
                <a:latin typeface="Arial" pitchFamily="34" charset="0"/>
                <a:cs typeface="Arial" pitchFamily="34" charset="0"/>
              </a:endParaRPr>
            </a:p>
          </p:txBody>
        </p:sp>
        <p:sp>
          <p:nvSpPr>
            <p:cNvPr id="54" name="TextBox 53"/>
            <p:cNvSpPr txBox="1"/>
            <p:nvPr/>
          </p:nvSpPr>
          <p:spPr>
            <a:xfrm>
              <a:off x="5791200" y="5105400"/>
              <a:ext cx="1447800" cy="304800"/>
            </a:xfrm>
            <a:prstGeom prst="rect">
              <a:avLst/>
            </a:prstGeom>
            <a:noFill/>
          </p:spPr>
          <p:txBody>
            <a:bodyPr wrap="square" rtlCol="0">
              <a:noAutofit/>
            </a:bodyPr>
            <a:lstStyle/>
            <a:p>
              <a:r>
                <a:rPr lang="en-US" sz="1400" dirty="0" smtClean="0">
                  <a:latin typeface="Arial" pitchFamily="34" charset="0"/>
                  <a:cs typeface="Arial" pitchFamily="34" charset="0"/>
                </a:rPr>
                <a:t> high noise</a:t>
              </a:r>
              <a:endParaRPr lang="en-US" sz="1400" dirty="0">
                <a:latin typeface="Arial" pitchFamily="34" charset="0"/>
                <a:cs typeface="Arial" pitchFamily="34" charset="0"/>
              </a:endParaRPr>
            </a:p>
          </p:txBody>
        </p:sp>
      </p:grpSp>
      <p:sp>
        <p:nvSpPr>
          <p:cNvPr id="89" name="Text Box 3"/>
          <p:cNvSpPr txBox="1">
            <a:spLocks noChangeArrowheads="1"/>
          </p:cNvSpPr>
          <p:nvPr/>
        </p:nvSpPr>
        <p:spPr bwMode="auto">
          <a:xfrm>
            <a:off x="365125" y="6400800"/>
            <a:ext cx="376636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AU" sz="1400" dirty="0" err="1" smtClean="0">
                <a:latin typeface="Arial" charset="0"/>
              </a:rPr>
              <a:t>Hammerling</a:t>
            </a:r>
            <a:r>
              <a:rPr lang="en-AU" sz="1400" dirty="0" smtClean="0">
                <a:latin typeface="Arial" charset="0"/>
              </a:rPr>
              <a:t>, Michalak, </a:t>
            </a:r>
            <a:r>
              <a:rPr lang="en-AU" sz="1400" dirty="0" err="1" smtClean="0">
                <a:latin typeface="Arial" charset="0"/>
              </a:rPr>
              <a:t>Kawa</a:t>
            </a:r>
            <a:r>
              <a:rPr lang="en-AU" sz="1400" dirty="0" smtClean="0">
                <a:latin typeface="Arial" charset="0"/>
              </a:rPr>
              <a:t> (JGR, in press)</a:t>
            </a:r>
            <a:endParaRPr lang="en-US" sz="1400" dirty="0">
              <a:latin typeface="Arial" charset="0"/>
            </a:endParaRP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0" y="1066800"/>
            <a:ext cx="9067800" cy="510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 name="Chart 52"/>
          <p:cNvGraphicFramePr/>
          <p:nvPr/>
        </p:nvGraphicFramePr>
        <p:xfrm>
          <a:off x="381000" y="1447800"/>
          <a:ext cx="8610600" cy="437515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457200" y="152400"/>
            <a:ext cx="8229600" cy="1143000"/>
          </a:xfrm>
        </p:spPr>
        <p:txBody>
          <a:bodyPr>
            <a:normAutofit/>
          </a:bodyPr>
          <a:lstStyle/>
          <a:p>
            <a:r>
              <a:rPr lang="en-US" dirty="0" smtClean="0"/>
              <a:t>Evaluation: prediction uncertainties</a:t>
            </a:r>
            <a:endParaRPr lang="en-US" dirty="0"/>
          </a:p>
        </p:txBody>
      </p:sp>
      <p:sp>
        <p:nvSpPr>
          <p:cNvPr id="15" name="TextBox 14"/>
          <p:cNvSpPr txBox="1"/>
          <p:nvPr/>
        </p:nvSpPr>
        <p:spPr>
          <a:xfrm>
            <a:off x="609600" y="1066800"/>
            <a:ext cx="1948173" cy="369332"/>
          </a:xfrm>
          <a:prstGeom prst="rect">
            <a:avLst/>
          </a:prstGeom>
          <a:solidFill>
            <a:schemeClr val="bg1"/>
          </a:solidFill>
        </p:spPr>
        <p:txBody>
          <a:bodyPr wrap="square" rtlCol="0" anchor="t">
            <a:spAutoFit/>
          </a:bodyPr>
          <a:lstStyle/>
          <a:p>
            <a:pPr algn="ctr"/>
            <a:r>
              <a:rPr lang="en-US" b="1" dirty="0" smtClean="0">
                <a:latin typeface="Arial" pitchFamily="34" charset="0"/>
                <a:cs typeface="Arial" pitchFamily="34" charset="0"/>
              </a:rPr>
              <a:t>1-day</a:t>
            </a:r>
            <a:endParaRPr lang="en-US" b="1" dirty="0">
              <a:latin typeface="Arial" pitchFamily="34" charset="0"/>
              <a:cs typeface="Arial" pitchFamily="34" charset="0"/>
            </a:endParaRPr>
          </a:p>
        </p:txBody>
      </p:sp>
      <p:sp>
        <p:nvSpPr>
          <p:cNvPr id="18" name="TextBox 17"/>
          <p:cNvSpPr txBox="1"/>
          <p:nvPr/>
        </p:nvSpPr>
        <p:spPr>
          <a:xfrm>
            <a:off x="3657600" y="1066800"/>
            <a:ext cx="1948173" cy="369332"/>
          </a:xfrm>
          <a:prstGeom prst="rect">
            <a:avLst/>
          </a:prstGeom>
          <a:solidFill>
            <a:schemeClr val="bg1"/>
          </a:solidFill>
        </p:spPr>
        <p:txBody>
          <a:bodyPr wrap="square" rtlCol="0" anchor="t">
            <a:spAutoFit/>
          </a:bodyPr>
          <a:lstStyle/>
          <a:p>
            <a:pPr algn="ctr"/>
            <a:r>
              <a:rPr lang="en-US" b="1" dirty="0" smtClean="0">
                <a:latin typeface="Arial" pitchFamily="34" charset="0"/>
                <a:cs typeface="Arial" pitchFamily="34" charset="0"/>
              </a:rPr>
              <a:t>4-day</a:t>
            </a:r>
            <a:endParaRPr lang="en-US" b="1" dirty="0">
              <a:latin typeface="Arial" pitchFamily="34" charset="0"/>
              <a:cs typeface="Arial" pitchFamily="34" charset="0"/>
            </a:endParaRPr>
          </a:p>
        </p:txBody>
      </p:sp>
      <p:sp>
        <p:nvSpPr>
          <p:cNvPr id="19" name="TextBox 18"/>
          <p:cNvSpPr txBox="1"/>
          <p:nvPr/>
        </p:nvSpPr>
        <p:spPr>
          <a:xfrm flipH="1">
            <a:off x="7406640" y="1066800"/>
            <a:ext cx="1280160" cy="369332"/>
          </a:xfrm>
          <a:prstGeom prst="rect">
            <a:avLst/>
          </a:prstGeom>
          <a:solidFill>
            <a:schemeClr val="bg1"/>
          </a:solidFill>
        </p:spPr>
        <p:txBody>
          <a:bodyPr wrap="square" rtlCol="0" anchor="t">
            <a:spAutoFit/>
          </a:bodyPr>
          <a:lstStyle/>
          <a:p>
            <a:pPr algn="ctr"/>
            <a:r>
              <a:rPr lang="en-US" b="1" dirty="0" smtClean="0">
                <a:latin typeface="Arial" pitchFamily="34" charset="0"/>
                <a:cs typeface="Arial" pitchFamily="34" charset="0"/>
              </a:rPr>
              <a:t>16-day</a:t>
            </a:r>
            <a:endParaRPr lang="en-US" b="1" dirty="0">
              <a:latin typeface="Arial" pitchFamily="34" charset="0"/>
              <a:cs typeface="Arial" pitchFamily="34" charset="0"/>
            </a:endParaRPr>
          </a:p>
        </p:txBody>
      </p:sp>
      <p:cxnSp>
        <p:nvCxnSpPr>
          <p:cNvPr id="21" name="Straight Connector 20"/>
          <p:cNvCxnSpPr/>
          <p:nvPr/>
        </p:nvCxnSpPr>
        <p:spPr>
          <a:xfrm rot="5400000">
            <a:off x="342900" y="3467100"/>
            <a:ext cx="4038600"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5219700" y="3467100"/>
            <a:ext cx="4038600"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Slide Number Placeholder 28"/>
          <p:cNvSpPr>
            <a:spLocks noGrp="1"/>
          </p:cNvSpPr>
          <p:nvPr>
            <p:ph type="sldNum" sz="quarter" idx="4294967295"/>
          </p:nvPr>
        </p:nvSpPr>
        <p:spPr>
          <a:xfrm>
            <a:off x="6858000" y="6324600"/>
            <a:ext cx="2133600" cy="365125"/>
          </a:xfrm>
          <a:prstGeom prst="rect">
            <a:avLst/>
          </a:prstGeom>
        </p:spPr>
        <p:txBody>
          <a:bodyPr/>
          <a:lstStyle/>
          <a:p>
            <a:fld id="{C1495F05-3E85-47A7-8E42-D19ABC141AE8}" type="slidenum">
              <a:rPr lang="en-US" smtClean="0"/>
              <a:pPr/>
              <a:t>16</a:t>
            </a:fld>
            <a:endParaRPr lang="en-US"/>
          </a:p>
        </p:txBody>
      </p:sp>
      <p:cxnSp>
        <p:nvCxnSpPr>
          <p:cNvPr id="34" name="Straight Connector 33"/>
          <p:cNvCxnSpPr/>
          <p:nvPr/>
        </p:nvCxnSpPr>
        <p:spPr>
          <a:xfrm rot="16200000" flipH="1">
            <a:off x="1790698" y="3467099"/>
            <a:ext cx="4038600" cy="1"/>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3467100" y="3467100"/>
            <a:ext cx="4038600"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471427" y="1066800"/>
            <a:ext cx="1338573" cy="369332"/>
          </a:xfrm>
          <a:prstGeom prst="rect">
            <a:avLst/>
          </a:prstGeom>
          <a:solidFill>
            <a:schemeClr val="bg1"/>
          </a:solidFill>
        </p:spPr>
        <p:txBody>
          <a:bodyPr wrap="square" rtlCol="0" anchor="t">
            <a:spAutoFit/>
          </a:bodyPr>
          <a:lstStyle/>
          <a:p>
            <a:pPr algn="ctr"/>
            <a:r>
              <a:rPr lang="en-US" b="1" dirty="0" smtClean="0">
                <a:latin typeface="Arial" pitchFamily="34" charset="0"/>
                <a:cs typeface="Arial" pitchFamily="34" charset="0"/>
              </a:rPr>
              <a:t>2-day</a:t>
            </a:r>
            <a:endParaRPr lang="en-US" b="1" dirty="0">
              <a:latin typeface="Arial" pitchFamily="34" charset="0"/>
              <a:cs typeface="Arial" pitchFamily="34" charset="0"/>
            </a:endParaRPr>
          </a:p>
        </p:txBody>
      </p:sp>
      <p:sp>
        <p:nvSpPr>
          <p:cNvPr id="45" name="TextBox 44"/>
          <p:cNvSpPr txBox="1"/>
          <p:nvPr/>
        </p:nvSpPr>
        <p:spPr>
          <a:xfrm>
            <a:off x="5486400" y="1066800"/>
            <a:ext cx="1676400" cy="369332"/>
          </a:xfrm>
          <a:prstGeom prst="rect">
            <a:avLst/>
          </a:prstGeom>
          <a:solidFill>
            <a:schemeClr val="bg1"/>
          </a:solidFill>
        </p:spPr>
        <p:txBody>
          <a:bodyPr wrap="square" rtlCol="0" anchor="t">
            <a:spAutoFit/>
          </a:bodyPr>
          <a:lstStyle/>
          <a:p>
            <a:pPr algn="ctr"/>
            <a:r>
              <a:rPr lang="en-US" b="1" dirty="0" smtClean="0">
                <a:latin typeface="Arial" pitchFamily="34" charset="0"/>
                <a:cs typeface="Arial" pitchFamily="34" charset="0"/>
              </a:rPr>
              <a:t>8-day</a:t>
            </a:r>
            <a:endParaRPr lang="en-US" b="1" dirty="0">
              <a:latin typeface="Arial" pitchFamily="34" charset="0"/>
              <a:cs typeface="Arial" pitchFamily="34" charset="0"/>
            </a:endParaRPr>
          </a:p>
        </p:txBody>
      </p:sp>
      <p:sp>
        <p:nvSpPr>
          <p:cNvPr id="73" name="Rectangle 72"/>
          <p:cNvSpPr/>
          <p:nvPr/>
        </p:nvSpPr>
        <p:spPr>
          <a:xfrm>
            <a:off x="914400" y="1600200"/>
            <a:ext cx="6324600" cy="1005840"/>
          </a:xfrm>
          <a:prstGeom prst="rect">
            <a:avLst/>
          </a:prstGeom>
          <a:solidFill>
            <a:schemeClr val="bg1"/>
          </a:solidFill>
          <a:ln w="12700"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35"/>
          <p:cNvGrpSpPr/>
          <p:nvPr/>
        </p:nvGrpSpPr>
        <p:grpSpPr>
          <a:xfrm>
            <a:off x="1143001" y="1676400"/>
            <a:ext cx="6095999" cy="1020317"/>
            <a:chOff x="1600200" y="4797552"/>
            <a:chExt cx="6852770" cy="941831"/>
          </a:xfrm>
        </p:grpSpPr>
        <p:sp>
          <p:nvSpPr>
            <p:cNvPr id="37" name="Rectangle 36"/>
            <p:cNvSpPr>
              <a:spLocks noChangeAspect="1"/>
            </p:cNvSpPr>
            <p:nvPr/>
          </p:nvSpPr>
          <p:spPr>
            <a:xfrm flipV="1">
              <a:off x="4724400" y="5452872"/>
              <a:ext cx="109728" cy="109728"/>
            </a:xfrm>
            <a:prstGeom prst="rect">
              <a:avLst/>
            </a:prstGeom>
            <a:noFill/>
            <a:ln w="19050" cap="sq" cmpd="sng">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1828799" y="5358384"/>
              <a:ext cx="2940807" cy="228600"/>
            </a:xfrm>
            <a:prstGeom prst="rect">
              <a:avLst/>
            </a:prstGeom>
            <a:noFill/>
          </p:spPr>
          <p:txBody>
            <a:bodyPr wrap="square" rtlCol="0">
              <a:noAutofit/>
            </a:bodyPr>
            <a:lstStyle/>
            <a:p>
              <a:r>
                <a:rPr lang="en-US" sz="1400" dirty="0" smtClean="0">
                  <a:latin typeface="Arial" pitchFamily="34" charset="0"/>
                  <a:cs typeface="Arial" pitchFamily="34" charset="0"/>
                </a:rPr>
                <a:t> covariance derived from truth</a:t>
              </a:r>
              <a:endParaRPr lang="en-US" sz="1400" dirty="0">
                <a:latin typeface="Arial" pitchFamily="34" charset="0"/>
                <a:cs typeface="Arial" pitchFamily="34" charset="0"/>
              </a:endParaRPr>
            </a:p>
          </p:txBody>
        </p:sp>
        <p:sp>
          <p:nvSpPr>
            <p:cNvPr id="40" name="TextBox 39"/>
            <p:cNvSpPr txBox="1"/>
            <p:nvPr/>
          </p:nvSpPr>
          <p:spPr>
            <a:xfrm>
              <a:off x="4800600" y="5358384"/>
              <a:ext cx="3652370" cy="380999"/>
            </a:xfrm>
            <a:prstGeom prst="rect">
              <a:avLst/>
            </a:prstGeom>
            <a:noFill/>
          </p:spPr>
          <p:txBody>
            <a:bodyPr wrap="square" rtlCol="0">
              <a:noAutofit/>
            </a:bodyPr>
            <a:lstStyle/>
            <a:p>
              <a:r>
                <a:rPr lang="en-US" sz="1400" dirty="0" smtClean="0">
                  <a:latin typeface="Arial" pitchFamily="34" charset="0"/>
                  <a:cs typeface="Arial" pitchFamily="34" charset="0"/>
                </a:rPr>
                <a:t> covariance derived from observations</a:t>
              </a:r>
              <a:endParaRPr lang="en-US" sz="1400" dirty="0">
                <a:latin typeface="Arial" pitchFamily="34" charset="0"/>
                <a:cs typeface="Arial" pitchFamily="34" charset="0"/>
              </a:endParaRPr>
            </a:p>
          </p:txBody>
        </p:sp>
        <p:sp>
          <p:nvSpPr>
            <p:cNvPr id="41" name="Rectangle 40"/>
            <p:cNvSpPr>
              <a:spLocks noChangeAspect="1"/>
            </p:cNvSpPr>
            <p:nvPr/>
          </p:nvSpPr>
          <p:spPr>
            <a:xfrm flipV="1">
              <a:off x="1752600" y="5452872"/>
              <a:ext cx="109728" cy="109728"/>
            </a:xfrm>
            <a:prstGeom prst="rect">
              <a:avLst/>
            </a:prstGeom>
            <a:solidFill>
              <a:schemeClr val="tx1"/>
            </a:solidFill>
            <a:ln w="22225" cap="sq" cmpd="sng">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Isosceles Triangle 41"/>
            <p:cNvSpPr/>
            <p:nvPr/>
          </p:nvSpPr>
          <p:spPr>
            <a:xfrm>
              <a:off x="6477000" y="4873752"/>
              <a:ext cx="152400" cy="143255"/>
            </a:xfrm>
            <a:prstGeom prst="triangle">
              <a:avLst/>
            </a:prstGeom>
            <a:solidFill>
              <a:schemeClr val="accent5">
                <a:lumMod val="75000"/>
              </a:schemeClr>
            </a:solidFill>
            <a:ln>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a:spLocks noChangeAspect="1"/>
            </p:cNvSpPr>
            <p:nvPr/>
          </p:nvSpPr>
          <p:spPr>
            <a:xfrm flipV="1">
              <a:off x="3429000" y="4895088"/>
              <a:ext cx="109728" cy="109728"/>
            </a:xfrm>
            <a:prstGeom prst="rect">
              <a:avLst/>
            </a:prstGeom>
            <a:solidFill>
              <a:schemeClr val="tx1"/>
            </a:solidFill>
            <a:ln w="22225" cap="sq" cmpd="sng">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3505200" y="4797552"/>
              <a:ext cx="1371600" cy="228600"/>
            </a:xfrm>
            <a:prstGeom prst="rect">
              <a:avLst/>
            </a:prstGeom>
            <a:noFill/>
          </p:spPr>
          <p:txBody>
            <a:bodyPr wrap="square" rtlCol="0">
              <a:noAutofit/>
            </a:bodyPr>
            <a:lstStyle/>
            <a:p>
              <a:r>
                <a:rPr lang="en-US" sz="1400" dirty="0" smtClean="0">
                  <a:latin typeface="Arial" pitchFamily="34" charset="0"/>
                  <a:cs typeface="Arial" pitchFamily="34" charset="0"/>
                </a:rPr>
                <a:t> April</a:t>
              </a:r>
              <a:endParaRPr lang="en-US" sz="1400" dirty="0">
                <a:latin typeface="Arial" pitchFamily="34" charset="0"/>
                <a:cs typeface="Arial" pitchFamily="34" charset="0"/>
              </a:endParaRPr>
            </a:p>
          </p:txBody>
        </p:sp>
        <p:sp>
          <p:nvSpPr>
            <p:cNvPr id="46" name="TextBox 45"/>
            <p:cNvSpPr txBox="1"/>
            <p:nvPr/>
          </p:nvSpPr>
          <p:spPr>
            <a:xfrm>
              <a:off x="6553198" y="4797552"/>
              <a:ext cx="1814111" cy="231648"/>
            </a:xfrm>
            <a:prstGeom prst="rect">
              <a:avLst/>
            </a:prstGeom>
            <a:noFill/>
          </p:spPr>
          <p:txBody>
            <a:bodyPr wrap="square" rtlCol="0">
              <a:noAutofit/>
            </a:bodyPr>
            <a:lstStyle/>
            <a:p>
              <a:r>
                <a:rPr lang="en-US" sz="1400" dirty="0" smtClean="0">
                  <a:latin typeface="Arial" pitchFamily="34" charset="0"/>
                  <a:cs typeface="Arial" pitchFamily="34" charset="0"/>
                </a:rPr>
                <a:t> September</a:t>
              </a:r>
              <a:endParaRPr lang="en-US" sz="1400" dirty="0">
                <a:latin typeface="Arial" pitchFamily="34" charset="0"/>
                <a:cs typeface="Arial" pitchFamily="34" charset="0"/>
              </a:endParaRPr>
            </a:p>
          </p:txBody>
        </p:sp>
        <p:sp>
          <p:nvSpPr>
            <p:cNvPr id="47" name="Flowchart: Connector 46"/>
            <p:cNvSpPr>
              <a:spLocks noChangeAspect="1"/>
            </p:cNvSpPr>
            <p:nvPr/>
          </p:nvSpPr>
          <p:spPr>
            <a:xfrm>
              <a:off x="5102352" y="4873752"/>
              <a:ext cx="155448" cy="155448"/>
            </a:xfrm>
            <a:prstGeom prst="flowChart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p:cNvSpPr>
              <a:spLocks noChangeAspect="1"/>
            </p:cNvSpPr>
            <p:nvPr/>
          </p:nvSpPr>
          <p:spPr>
            <a:xfrm>
              <a:off x="1600200" y="4846320"/>
              <a:ext cx="179832" cy="179832"/>
            </a:xfrm>
            <a:prstGeom prst="diamon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1676399" y="4797552"/>
              <a:ext cx="1511147" cy="228600"/>
            </a:xfrm>
            <a:prstGeom prst="rect">
              <a:avLst/>
            </a:prstGeom>
            <a:noFill/>
          </p:spPr>
          <p:txBody>
            <a:bodyPr wrap="square" rtlCol="0">
              <a:noAutofit/>
            </a:bodyPr>
            <a:lstStyle/>
            <a:p>
              <a:r>
                <a:rPr lang="en-US" sz="1400" dirty="0" smtClean="0">
                  <a:latin typeface="Arial" pitchFamily="34" charset="0"/>
                  <a:cs typeface="Arial" pitchFamily="34" charset="0"/>
                </a:rPr>
                <a:t> January</a:t>
              </a:r>
              <a:endParaRPr lang="en-US" sz="1400" dirty="0">
                <a:latin typeface="Arial" pitchFamily="34" charset="0"/>
                <a:cs typeface="Arial" pitchFamily="34" charset="0"/>
              </a:endParaRPr>
            </a:p>
          </p:txBody>
        </p:sp>
        <p:sp>
          <p:nvSpPr>
            <p:cNvPr id="50" name="TextBox 49"/>
            <p:cNvSpPr txBox="1"/>
            <p:nvPr/>
          </p:nvSpPr>
          <p:spPr>
            <a:xfrm>
              <a:off x="5181600" y="4797552"/>
              <a:ext cx="1524000" cy="228600"/>
            </a:xfrm>
            <a:prstGeom prst="rect">
              <a:avLst/>
            </a:prstGeom>
            <a:noFill/>
          </p:spPr>
          <p:txBody>
            <a:bodyPr wrap="square" rtlCol="0">
              <a:noAutofit/>
            </a:bodyPr>
            <a:lstStyle/>
            <a:p>
              <a:r>
                <a:rPr lang="en-US" sz="1400" dirty="0" smtClean="0">
                  <a:latin typeface="Arial" pitchFamily="34" charset="0"/>
                  <a:cs typeface="Arial" pitchFamily="34" charset="0"/>
                </a:rPr>
                <a:t> July</a:t>
              </a:r>
              <a:endParaRPr lang="en-US" sz="1400" dirty="0">
                <a:latin typeface="Arial" pitchFamily="34" charset="0"/>
                <a:cs typeface="Arial" pitchFamily="34" charset="0"/>
              </a:endParaRPr>
            </a:p>
          </p:txBody>
        </p:sp>
        <p:sp>
          <p:nvSpPr>
            <p:cNvPr id="51" name="Rectangle 50"/>
            <p:cNvSpPr>
              <a:spLocks noChangeAspect="1"/>
            </p:cNvSpPr>
            <p:nvPr/>
          </p:nvSpPr>
          <p:spPr>
            <a:xfrm flipV="1">
              <a:off x="5715000" y="5212080"/>
              <a:ext cx="109728" cy="109728"/>
            </a:xfrm>
            <a:prstGeom prst="rect">
              <a:avLst/>
            </a:prstGeom>
            <a:solidFill>
              <a:schemeClr val="tx1"/>
            </a:solidFill>
            <a:ln w="22225" cap="sq" cmpd="sng">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362200" y="5105400"/>
              <a:ext cx="1143000" cy="304800"/>
            </a:xfrm>
            <a:prstGeom prst="rect">
              <a:avLst/>
            </a:prstGeom>
            <a:noFill/>
          </p:spPr>
          <p:txBody>
            <a:bodyPr wrap="square" rtlCol="0">
              <a:noAutofit/>
            </a:bodyPr>
            <a:lstStyle/>
            <a:p>
              <a:r>
                <a:rPr lang="en-US" sz="1400" dirty="0" smtClean="0">
                  <a:latin typeface="Arial" pitchFamily="34" charset="0"/>
                  <a:cs typeface="Arial" pitchFamily="34" charset="0"/>
                </a:rPr>
                <a:t> low noise</a:t>
              </a:r>
              <a:endParaRPr lang="en-US" sz="1400" dirty="0">
                <a:latin typeface="Arial" pitchFamily="34" charset="0"/>
                <a:cs typeface="Arial" pitchFamily="34" charset="0"/>
              </a:endParaRPr>
            </a:p>
          </p:txBody>
        </p:sp>
        <p:sp>
          <p:nvSpPr>
            <p:cNvPr id="54" name="Rectangle 53"/>
            <p:cNvSpPr>
              <a:spLocks noChangeAspect="1"/>
            </p:cNvSpPr>
            <p:nvPr/>
          </p:nvSpPr>
          <p:spPr>
            <a:xfrm flipV="1">
              <a:off x="2362200" y="5233416"/>
              <a:ext cx="54864" cy="54864"/>
            </a:xfrm>
            <a:prstGeom prst="rect">
              <a:avLst/>
            </a:prstGeom>
            <a:solidFill>
              <a:schemeClr val="tx1"/>
            </a:solidFill>
            <a:ln w="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noChangeAspect="1"/>
            </p:cNvSpPr>
            <p:nvPr/>
          </p:nvSpPr>
          <p:spPr>
            <a:xfrm flipV="1">
              <a:off x="3880104" y="5230368"/>
              <a:ext cx="82296" cy="82296"/>
            </a:xfrm>
            <a:prstGeom prst="rect">
              <a:avLst/>
            </a:prstGeom>
            <a:solidFill>
              <a:schemeClr val="tx1"/>
            </a:solidFill>
            <a:ln w="15875" cap="sq" cmpd="sng">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3886200" y="5105400"/>
              <a:ext cx="1724140" cy="304800"/>
            </a:xfrm>
            <a:prstGeom prst="rect">
              <a:avLst/>
            </a:prstGeom>
            <a:noFill/>
          </p:spPr>
          <p:txBody>
            <a:bodyPr wrap="square" rtlCol="0">
              <a:noAutofit/>
            </a:bodyPr>
            <a:lstStyle/>
            <a:p>
              <a:r>
                <a:rPr lang="en-US" sz="1400" dirty="0" smtClean="0">
                  <a:latin typeface="Arial" pitchFamily="34" charset="0"/>
                  <a:cs typeface="Arial" pitchFamily="34" charset="0"/>
                </a:rPr>
                <a:t> medium noise </a:t>
              </a:r>
              <a:endParaRPr lang="en-US" sz="1400" dirty="0">
                <a:latin typeface="Arial" pitchFamily="34" charset="0"/>
                <a:cs typeface="Arial" pitchFamily="34" charset="0"/>
              </a:endParaRPr>
            </a:p>
          </p:txBody>
        </p:sp>
        <p:sp>
          <p:nvSpPr>
            <p:cNvPr id="57" name="TextBox 56"/>
            <p:cNvSpPr txBox="1"/>
            <p:nvPr/>
          </p:nvSpPr>
          <p:spPr>
            <a:xfrm>
              <a:off x="5791200" y="5105400"/>
              <a:ext cx="1447800" cy="304800"/>
            </a:xfrm>
            <a:prstGeom prst="rect">
              <a:avLst/>
            </a:prstGeom>
            <a:noFill/>
          </p:spPr>
          <p:txBody>
            <a:bodyPr wrap="square" rtlCol="0">
              <a:noAutofit/>
            </a:bodyPr>
            <a:lstStyle/>
            <a:p>
              <a:r>
                <a:rPr lang="en-US" sz="1400" dirty="0" smtClean="0">
                  <a:latin typeface="Arial" pitchFamily="34" charset="0"/>
                  <a:cs typeface="Arial" pitchFamily="34" charset="0"/>
                </a:rPr>
                <a:t> high noise</a:t>
              </a:r>
              <a:endParaRPr lang="en-US" sz="1400" dirty="0">
                <a:latin typeface="Arial" pitchFamily="34" charset="0"/>
                <a:cs typeface="Arial" pitchFamily="34" charset="0"/>
              </a:endParaRPr>
            </a:p>
          </p:txBody>
        </p:sp>
      </p:grpSp>
      <p:sp>
        <p:nvSpPr>
          <p:cNvPr id="30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 name="TextBox 57"/>
          <p:cNvSpPr txBox="1"/>
          <p:nvPr/>
        </p:nvSpPr>
        <p:spPr>
          <a:xfrm rot="-5400000">
            <a:off x="-1851210" y="3602624"/>
            <a:ext cx="4038602" cy="338554"/>
          </a:xfrm>
          <a:prstGeom prst="rect">
            <a:avLst/>
          </a:prstGeom>
          <a:noFill/>
        </p:spPr>
        <p:txBody>
          <a:bodyPr wrap="square" rtlCol="0">
            <a:spAutoFit/>
          </a:bodyPr>
          <a:lstStyle/>
          <a:p>
            <a:pPr algn="ctr"/>
            <a:r>
              <a:rPr lang="en-US" sz="1600" b="1" dirty="0" smtClean="0">
                <a:latin typeface="Arial" pitchFamily="34" charset="0"/>
                <a:cs typeface="Arial" pitchFamily="34" charset="0"/>
              </a:rPr>
              <a:t>Percent of grid cells with error  &gt; 3</a:t>
            </a:r>
            <a:endParaRPr lang="en-US" sz="1600" b="1" dirty="0">
              <a:latin typeface="Arial" pitchFamily="34" charset="0"/>
              <a:cs typeface="Arial" pitchFamily="34" charset="0"/>
            </a:endParaRPr>
          </a:p>
        </p:txBody>
      </p:sp>
      <p:sp>
        <p:nvSpPr>
          <p:cNvPr id="307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2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27" name="Rectangle 7"/>
          <p:cNvSpPr>
            <a:spLocks noChangeArrowheads="1"/>
          </p:cNvSpPr>
          <p:nvPr/>
        </p:nvSpPr>
        <p:spPr bwMode="auto">
          <a:xfrm>
            <a:off x="0" y="819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072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728" name="Picture 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5400000">
            <a:off x="-27432" y="1691640"/>
            <a:ext cx="457200" cy="352425"/>
          </a:xfrm>
          <a:prstGeom prst="rect">
            <a:avLst/>
          </a:prstGeom>
          <a:noFill/>
        </p:spPr>
      </p:pic>
      <p:graphicFrame>
        <p:nvGraphicFramePr>
          <p:cNvPr id="61" name="Chart 60"/>
          <p:cNvGraphicFramePr/>
          <p:nvPr/>
        </p:nvGraphicFramePr>
        <p:xfrm>
          <a:off x="382186" y="1447800"/>
          <a:ext cx="8610600" cy="4375150"/>
        </p:xfrm>
        <a:graphic>
          <a:graphicData uri="http://schemas.openxmlformats.org/drawingml/2006/chart">
            <c:chart xmlns:c="http://schemas.openxmlformats.org/drawingml/2006/chart" xmlns:r="http://schemas.openxmlformats.org/officeDocument/2006/relationships" r:id="rId4"/>
          </a:graphicData>
        </a:graphic>
      </p:graphicFrame>
      <p:sp>
        <p:nvSpPr>
          <p:cNvPr id="62" name="TextBox 61"/>
          <p:cNvSpPr txBox="1"/>
          <p:nvPr/>
        </p:nvSpPr>
        <p:spPr>
          <a:xfrm>
            <a:off x="610786" y="1066800"/>
            <a:ext cx="1948173" cy="369332"/>
          </a:xfrm>
          <a:prstGeom prst="rect">
            <a:avLst/>
          </a:prstGeom>
          <a:solidFill>
            <a:schemeClr val="bg1"/>
          </a:solidFill>
        </p:spPr>
        <p:txBody>
          <a:bodyPr wrap="square" rtlCol="0" anchor="t">
            <a:spAutoFit/>
          </a:bodyPr>
          <a:lstStyle/>
          <a:p>
            <a:pPr algn="ctr"/>
            <a:r>
              <a:rPr lang="en-US" b="1" dirty="0" smtClean="0">
                <a:latin typeface="Arial" pitchFamily="34" charset="0"/>
                <a:cs typeface="Arial" pitchFamily="34" charset="0"/>
              </a:rPr>
              <a:t>1-day</a:t>
            </a:r>
            <a:endParaRPr lang="en-US" b="1" dirty="0">
              <a:latin typeface="Arial" pitchFamily="34" charset="0"/>
              <a:cs typeface="Arial" pitchFamily="34" charset="0"/>
            </a:endParaRPr>
          </a:p>
        </p:txBody>
      </p:sp>
      <p:sp>
        <p:nvSpPr>
          <p:cNvPr id="63" name="TextBox 62"/>
          <p:cNvSpPr txBox="1"/>
          <p:nvPr/>
        </p:nvSpPr>
        <p:spPr>
          <a:xfrm>
            <a:off x="3658786" y="1066800"/>
            <a:ext cx="1948173" cy="369332"/>
          </a:xfrm>
          <a:prstGeom prst="rect">
            <a:avLst/>
          </a:prstGeom>
          <a:solidFill>
            <a:schemeClr val="bg1"/>
          </a:solidFill>
        </p:spPr>
        <p:txBody>
          <a:bodyPr wrap="square" rtlCol="0" anchor="t">
            <a:spAutoFit/>
          </a:bodyPr>
          <a:lstStyle/>
          <a:p>
            <a:pPr algn="ctr"/>
            <a:r>
              <a:rPr lang="en-US" b="1" dirty="0" smtClean="0">
                <a:latin typeface="Arial" pitchFamily="34" charset="0"/>
                <a:cs typeface="Arial" pitchFamily="34" charset="0"/>
              </a:rPr>
              <a:t>4-day</a:t>
            </a:r>
            <a:endParaRPr lang="en-US" b="1" dirty="0">
              <a:latin typeface="Arial" pitchFamily="34" charset="0"/>
              <a:cs typeface="Arial" pitchFamily="34" charset="0"/>
            </a:endParaRPr>
          </a:p>
        </p:txBody>
      </p:sp>
      <p:sp>
        <p:nvSpPr>
          <p:cNvPr id="64" name="TextBox 63"/>
          <p:cNvSpPr txBox="1"/>
          <p:nvPr/>
        </p:nvSpPr>
        <p:spPr>
          <a:xfrm flipH="1">
            <a:off x="7407826" y="1066800"/>
            <a:ext cx="1280160" cy="369332"/>
          </a:xfrm>
          <a:prstGeom prst="rect">
            <a:avLst/>
          </a:prstGeom>
          <a:solidFill>
            <a:schemeClr val="bg1"/>
          </a:solidFill>
        </p:spPr>
        <p:txBody>
          <a:bodyPr wrap="square" rtlCol="0" anchor="t">
            <a:spAutoFit/>
          </a:bodyPr>
          <a:lstStyle/>
          <a:p>
            <a:pPr algn="ctr"/>
            <a:r>
              <a:rPr lang="en-US" b="1" dirty="0" smtClean="0">
                <a:latin typeface="Arial" pitchFamily="34" charset="0"/>
                <a:cs typeface="Arial" pitchFamily="34" charset="0"/>
              </a:rPr>
              <a:t>16-day</a:t>
            </a:r>
            <a:endParaRPr lang="en-US" b="1" dirty="0">
              <a:latin typeface="Arial" pitchFamily="34" charset="0"/>
              <a:cs typeface="Arial" pitchFamily="34" charset="0"/>
            </a:endParaRPr>
          </a:p>
        </p:txBody>
      </p:sp>
      <p:cxnSp>
        <p:nvCxnSpPr>
          <p:cNvPr id="65" name="Straight Connector 64"/>
          <p:cNvCxnSpPr/>
          <p:nvPr/>
        </p:nvCxnSpPr>
        <p:spPr>
          <a:xfrm rot="5400000">
            <a:off x="344086" y="3467100"/>
            <a:ext cx="4038600"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5220886" y="3467100"/>
            <a:ext cx="4038600"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6200000" flipH="1">
            <a:off x="1791884" y="3467099"/>
            <a:ext cx="4038600" cy="1"/>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3468286" y="3467100"/>
            <a:ext cx="4038600"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2472613" y="1066800"/>
            <a:ext cx="1338573" cy="369332"/>
          </a:xfrm>
          <a:prstGeom prst="rect">
            <a:avLst/>
          </a:prstGeom>
          <a:solidFill>
            <a:schemeClr val="bg1"/>
          </a:solidFill>
        </p:spPr>
        <p:txBody>
          <a:bodyPr wrap="square" rtlCol="0" anchor="t">
            <a:spAutoFit/>
          </a:bodyPr>
          <a:lstStyle/>
          <a:p>
            <a:pPr algn="ctr"/>
            <a:r>
              <a:rPr lang="en-US" b="1" dirty="0" smtClean="0">
                <a:latin typeface="Arial" pitchFamily="34" charset="0"/>
                <a:cs typeface="Arial" pitchFamily="34" charset="0"/>
              </a:rPr>
              <a:t>2-day</a:t>
            </a:r>
            <a:endParaRPr lang="en-US" b="1" dirty="0">
              <a:latin typeface="Arial" pitchFamily="34" charset="0"/>
              <a:cs typeface="Arial" pitchFamily="34" charset="0"/>
            </a:endParaRPr>
          </a:p>
        </p:txBody>
      </p:sp>
      <p:sp>
        <p:nvSpPr>
          <p:cNvPr id="70" name="TextBox 69"/>
          <p:cNvSpPr txBox="1"/>
          <p:nvPr/>
        </p:nvSpPr>
        <p:spPr>
          <a:xfrm>
            <a:off x="5487586" y="1066800"/>
            <a:ext cx="1676400" cy="369332"/>
          </a:xfrm>
          <a:prstGeom prst="rect">
            <a:avLst/>
          </a:prstGeom>
          <a:solidFill>
            <a:schemeClr val="bg1"/>
          </a:solidFill>
        </p:spPr>
        <p:txBody>
          <a:bodyPr wrap="square" rtlCol="0" anchor="t">
            <a:spAutoFit/>
          </a:bodyPr>
          <a:lstStyle/>
          <a:p>
            <a:pPr algn="ctr"/>
            <a:r>
              <a:rPr lang="en-US" b="1" dirty="0" smtClean="0">
                <a:latin typeface="Arial" pitchFamily="34" charset="0"/>
                <a:cs typeface="Arial" pitchFamily="34" charset="0"/>
              </a:rPr>
              <a:t>8-day</a:t>
            </a:r>
            <a:endParaRPr lang="en-US" b="1" dirty="0">
              <a:latin typeface="Arial" pitchFamily="34" charset="0"/>
              <a:cs typeface="Arial" pitchFamily="34" charset="0"/>
            </a:endParaRPr>
          </a:p>
        </p:txBody>
      </p:sp>
      <p:sp>
        <p:nvSpPr>
          <p:cNvPr id="71" name="Rectangle 70"/>
          <p:cNvSpPr/>
          <p:nvPr/>
        </p:nvSpPr>
        <p:spPr>
          <a:xfrm>
            <a:off x="915586" y="1600200"/>
            <a:ext cx="6324600" cy="1005840"/>
          </a:xfrm>
          <a:prstGeom prst="rect">
            <a:avLst/>
          </a:prstGeom>
          <a:solidFill>
            <a:schemeClr val="bg1"/>
          </a:solidFill>
          <a:ln w="12700"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71"/>
          <p:cNvGrpSpPr/>
          <p:nvPr/>
        </p:nvGrpSpPr>
        <p:grpSpPr>
          <a:xfrm>
            <a:off x="1144187" y="1676400"/>
            <a:ext cx="6095999" cy="1020317"/>
            <a:chOff x="1600200" y="4797552"/>
            <a:chExt cx="6852770" cy="941831"/>
          </a:xfrm>
        </p:grpSpPr>
        <p:sp>
          <p:nvSpPr>
            <p:cNvPr id="74" name="Rectangle 73"/>
            <p:cNvSpPr>
              <a:spLocks noChangeAspect="1"/>
            </p:cNvSpPr>
            <p:nvPr/>
          </p:nvSpPr>
          <p:spPr>
            <a:xfrm flipV="1">
              <a:off x="4724400" y="5452872"/>
              <a:ext cx="109728" cy="109728"/>
            </a:xfrm>
            <a:prstGeom prst="rect">
              <a:avLst/>
            </a:prstGeom>
            <a:noFill/>
            <a:ln w="19050" cap="sq" cmpd="sng">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1828799" y="5358384"/>
              <a:ext cx="2940807" cy="228600"/>
            </a:xfrm>
            <a:prstGeom prst="rect">
              <a:avLst/>
            </a:prstGeom>
            <a:noFill/>
          </p:spPr>
          <p:txBody>
            <a:bodyPr wrap="square" rtlCol="0">
              <a:noAutofit/>
            </a:bodyPr>
            <a:lstStyle/>
            <a:p>
              <a:r>
                <a:rPr lang="en-US" sz="1400" dirty="0" smtClean="0">
                  <a:latin typeface="Arial" pitchFamily="34" charset="0"/>
                  <a:cs typeface="Arial" pitchFamily="34" charset="0"/>
                </a:rPr>
                <a:t> covariance derived from truth</a:t>
              </a:r>
              <a:endParaRPr lang="en-US" sz="1400" dirty="0">
                <a:latin typeface="Arial" pitchFamily="34" charset="0"/>
                <a:cs typeface="Arial" pitchFamily="34" charset="0"/>
              </a:endParaRPr>
            </a:p>
          </p:txBody>
        </p:sp>
        <p:sp>
          <p:nvSpPr>
            <p:cNvPr id="76" name="TextBox 75"/>
            <p:cNvSpPr txBox="1"/>
            <p:nvPr/>
          </p:nvSpPr>
          <p:spPr>
            <a:xfrm>
              <a:off x="4800600" y="5358384"/>
              <a:ext cx="3652370" cy="380999"/>
            </a:xfrm>
            <a:prstGeom prst="rect">
              <a:avLst/>
            </a:prstGeom>
            <a:noFill/>
          </p:spPr>
          <p:txBody>
            <a:bodyPr wrap="square" rtlCol="0">
              <a:noAutofit/>
            </a:bodyPr>
            <a:lstStyle/>
            <a:p>
              <a:r>
                <a:rPr lang="en-US" sz="1400" dirty="0" smtClean="0">
                  <a:latin typeface="Arial" pitchFamily="34" charset="0"/>
                  <a:cs typeface="Arial" pitchFamily="34" charset="0"/>
                </a:rPr>
                <a:t> covariance derived from observations</a:t>
              </a:r>
              <a:endParaRPr lang="en-US" sz="1400" dirty="0">
                <a:latin typeface="Arial" pitchFamily="34" charset="0"/>
                <a:cs typeface="Arial" pitchFamily="34" charset="0"/>
              </a:endParaRPr>
            </a:p>
          </p:txBody>
        </p:sp>
        <p:sp>
          <p:nvSpPr>
            <p:cNvPr id="77" name="Rectangle 76"/>
            <p:cNvSpPr>
              <a:spLocks noChangeAspect="1"/>
            </p:cNvSpPr>
            <p:nvPr/>
          </p:nvSpPr>
          <p:spPr>
            <a:xfrm flipV="1">
              <a:off x="1752600" y="5452872"/>
              <a:ext cx="109728" cy="109728"/>
            </a:xfrm>
            <a:prstGeom prst="rect">
              <a:avLst/>
            </a:prstGeom>
            <a:solidFill>
              <a:schemeClr val="tx1"/>
            </a:solidFill>
            <a:ln w="22225" cap="sq" cmpd="sng">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Isosceles Triangle 77"/>
            <p:cNvSpPr/>
            <p:nvPr/>
          </p:nvSpPr>
          <p:spPr>
            <a:xfrm>
              <a:off x="6477000" y="4873752"/>
              <a:ext cx="152400" cy="143255"/>
            </a:xfrm>
            <a:prstGeom prst="triangle">
              <a:avLst/>
            </a:prstGeom>
            <a:solidFill>
              <a:schemeClr val="accent5">
                <a:lumMod val="75000"/>
              </a:schemeClr>
            </a:solidFill>
            <a:ln>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a:spLocks noChangeAspect="1"/>
            </p:cNvSpPr>
            <p:nvPr/>
          </p:nvSpPr>
          <p:spPr>
            <a:xfrm flipV="1">
              <a:off x="3429000" y="4895088"/>
              <a:ext cx="109728" cy="109728"/>
            </a:xfrm>
            <a:prstGeom prst="rect">
              <a:avLst/>
            </a:prstGeom>
            <a:solidFill>
              <a:schemeClr val="tx1"/>
            </a:solidFill>
            <a:ln w="22225" cap="sq" cmpd="sng">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3505200" y="4797552"/>
              <a:ext cx="1371600" cy="228600"/>
            </a:xfrm>
            <a:prstGeom prst="rect">
              <a:avLst/>
            </a:prstGeom>
            <a:noFill/>
          </p:spPr>
          <p:txBody>
            <a:bodyPr wrap="square" rtlCol="0">
              <a:noAutofit/>
            </a:bodyPr>
            <a:lstStyle/>
            <a:p>
              <a:r>
                <a:rPr lang="en-US" sz="1400" dirty="0" smtClean="0">
                  <a:latin typeface="Arial" pitchFamily="34" charset="0"/>
                  <a:cs typeface="Arial" pitchFamily="34" charset="0"/>
                </a:rPr>
                <a:t> April</a:t>
              </a:r>
              <a:endParaRPr lang="en-US" sz="1400" dirty="0">
                <a:latin typeface="Arial" pitchFamily="34" charset="0"/>
                <a:cs typeface="Arial" pitchFamily="34" charset="0"/>
              </a:endParaRPr>
            </a:p>
          </p:txBody>
        </p:sp>
        <p:sp>
          <p:nvSpPr>
            <p:cNvPr id="81" name="TextBox 80"/>
            <p:cNvSpPr txBox="1"/>
            <p:nvPr/>
          </p:nvSpPr>
          <p:spPr>
            <a:xfrm>
              <a:off x="6553198" y="4797552"/>
              <a:ext cx="1814111" cy="231648"/>
            </a:xfrm>
            <a:prstGeom prst="rect">
              <a:avLst/>
            </a:prstGeom>
            <a:noFill/>
          </p:spPr>
          <p:txBody>
            <a:bodyPr wrap="square" rtlCol="0">
              <a:noAutofit/>
            </a:bodyPr>
            <a:lstStyle/>
            <a:p>
              <a:r>
                <a:rPr lang="en-US" sz="1400" dirty="0" smtClean="0">
                  <a:latin typeface="Arial" pitchFamily="34" charset="0"/>
                  <a:cs typeface="Arial" pitchFamily="34" charset="0"/>
                </a:rPr>
                <a:t> September</a:t>
              </a:r>
              <a:endParaRPr lang="en-US" sz="1400" dirty="0">
                <a:latin typeface="Arial" pitchFamily="34" charset="0"/>
                <a:cs typeface="Arial" pitchFamily="34" charset="0"/>
              </a:endParaRPr>
            </a:p>
          </p:txBody>
        </p:sp>
        <p:sp>
          <p:nvSpPr>
            <p:cNvPr id="82" name="Flowchart: Connector 81"/>
            <p:cNvSpPr>
              <a:spLocks noChangeAspect="1"/>
            </p:cNvSpPr>
            <p:nvPr/>
          </p:nvSpPr>
          <p:spPr>
            <a:xfrm>
              <a:off x="5102352" y="4873752"/>
              <a:ext cx="155448" cy="155448"/>
            </a:xfrm>
            <a:prstGeom prst="flowChart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p:cNvSpPr>
              <a:spLocks noChangeAspect="1"/>
            </p:cNvSpPr>
            <p:nvPr/>
          </p:nvSpPr>
          <p:spPr>
            <a:xfrm>
              <a:off x="1600200" y="4846320"/>
              <a:ext cx="179832" cy="179832"/>
            </a:xfrm>
            <a:prstGeom prst="diamon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1676399" y="4797552"/>
              <a:ext cx="1511147" cy="228600"/>
            </a:xfrm>
            <a:prstGeom prst="rect">
              <a:avLst/>
            </a:prstGeom>
            <a:noFill/>
          </p:spPr>
          <p:txBody>
            <a:bodyPr wrap="square" rtlCol="0">
              <a:noAutofit/>
            </a:bodyPr>
            <a:lstStyle/>
            <a:p>
              <a:r>
                <a:rPr lang="en-US" sz="1400" dirty="0" smtClean="0">
                  <a:latin typeface="Arial" pitchFamily="34" charset="0"/>
                  <a:cs typeface="Arial" pitchFamily="34" charset="0"/>
                </a:rPr>
                <a:t> January</a:t>
              </a:r>
              <a:endParaRPr lang="en-US" sz="1400" dirty="0">
                <a:latin typeface="Arial" pitchFamily="34" charset="0"/>
                <a:cs typeface="Arial" pitchFamily="34" charset="0"/>
              </a:endParaRPr>
            </a:p>
          </p:txBody>
        </p:sp>
        <p:sp>
          <p:nvSpPr>
            <p:cNvPr id="85" name="TextBox 84"/>
            <p:cNvSpPr txBox="1"/>
            <p:nvPr/>
          </p:nvSpPr>
          <p:spPr>
            <a:xfrm>
              <a:off x="5181600" y="4797552"/>
              <a:ext cx="1524000" cy="228600"/>
            </a:xfrm>
            <a:prstGeom prst="rect">
              <a:avLst/>
            </a:prstGeom>
            <a:noFill/>
          </p:spPr>
          <p:txBody>
            <a:bodyPr wrap="square" rtlCol="0">
              <a:noAutofit/>
            </a:bodyPr>
            <a:lstStyle/>
            <a:p>
              <a:r>
                <a:rPr lang="en-US" sz="1400" dirty="0" smtClean="0">
                  <a:latin typeface="Arial" pitchFamily="34" charset="0"/>
                  <a:cs typeface="Arial" pitchFamily="34" charset="0"/>
                </a:rPr>
                <a:t> July</a:t>
              </a:r>
              <a:endParaRPr lang="en-US" sz="1400" dirty="0">
                <a:latin typeface="Arial" pitchFamily="34" charset="0"/>
                <a:cs typeface="Arial" pitchFamily="34" charset="0"/>
              </a:endParaRPr>
            </a:p>
          </p:txBody>
        </p:sp>
        <p:sp>
          <p:nvSpPr>
            <p:cNvPr id="86" name="Rectangle 85"/>
            <p:cNvSpPr>
              <a:spLocks noChangeAspect="1"/>
            </p:cNvSpPr>
            <p:nvPr/>
          </p:nvSpPr>
          <p:spPr>
            <a:xfrm flipV="1">
              <a:off x="5715000" y="5212080"/>
              <a:ext cx="109728" cy="109728"/>
            </a:xfrm>
            <a:prstGeom prst="rect">
              <a:avLst/>
            </a:prstGeom>
            <a:solidFill>
              <a:schemeClr val="tx1"/>
            </a:solidFill>
            <a:ln w="22225" cap="sq" cmpd="sng">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362200" y="5105400"/>
              <a:ext cx="1143000" cy="304800"/>
            </a:xfrm>
            <a:prstGeom prst="rect">
              <a:avLst/>
            </a:prstGeom>
            <a:noFill/>
          </p:spPr>
          <p:txBody>
            <a:bodyPr wrap="square" rtlCol="0">
              <a:noAutofit/>
            </a:bodyPr>
            <a:lstStyle/>
            <a:p>
              <a:r>
                <a:rPr lang="en-US" sz="1400" dirty="0" smtClean="0">
                  <a:latin typeface="Arial" pitchFamily="34" charset="0"/>
                  <a:cs typeface="Arial" pitchFamily="34" charset="0"/>
                </a:rPr>
                <a:t> low noise</a:t>
              </a:r>
              <a:endParaRPr lang="en-US" sz="1400" dirty="0">
                <a:latin typeface="Arial" pitchFamily="34" charset="0"/>
                <a:cs typeface="Arial" pitchFamily="34" charset="0"/>
              </a:endParaRPr>
            </a:p>
          </p:txBody>
        </p:sp>
        <p:sp>
          <p:nvSpPr>
            <p:cNvPr id="88" name="Rectangle 87"/>
            <p:cNvSpPr>
              <a:spLocks noChangeAspect="1"/>
            </p:cNvSpPr>
            <p:nvPr/>
          </p:nvSpPr>
          <p:spPr>
            <a:xfrm flipV="1">
              <a:off x="2362200" y="5233416"/>
              <a:ext cx="54864" cy="54864"/>
            </a:xfrm>
            <a:prstGeom prst="rect">
              <a:avLst/>
            </a:prstGeom>
            <a:solidFill>
              <a:schemeClr val="tx1"/>
            </a:solidFill>
            <a:ln w="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a:spLocks noChangeAspect="1"/>
            </p:cNvSpPr>
            <p:nvPr/>
          </p:nvSpPr>
          <p:spPr>
            <a:xfrm flipV="1">
              <a:off x="3880104" y="5230368"/>
              <a:ext cx="82296" cy="82296"/>
            </a:xfrm>
            <a:prstGeom prst="rect">
              <a:avLst/>
            </a:prstGeom>
            <a:solidFill>
              <a:schemeClr val="tx1"/>
            </a:solidFill>
            <a:ln w="15875" cap="sq" cmpd="sng">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3886200" y="5105400"/>
              <a:ext cx="1724140" cy="304800"/>
            </a:xfrm>
            <a:prstGeom prst="rect">
              <a:avLst/>
            </a:prstGeom>
            <a:noFill/>
          </p:spPr>
          <p:txBody>
            <a:bodyPr wrap="square" rtlCol="0">
              <a:noAutofit/>
            </a:bodyPr>
            <a:lstStyle/>
            <a:p>
              <a:r>
                <a:rPr lang="en-US" sz="1400" dirty="0" smtClean="0">
                  <a:latin typeface="Arial" pitchFamily="34" charset="0"/>
                  <a:cs typeface="Arial" pitchFamily="34" charset="0"/>
                </a:rPr>
                <a:t> medium noise </a:t>
              </a:r>
              <a:endParaRPr lang="en-US" sz="1400" dirty="0">
                <a:latin typeface="Arial" pitchFamily="34" charset="0"/>
                <a:cs typeface="Arial" pitchFamily="34" charset="0"/>
              </a:endParaRPr>
            </a:p>
          </p:txBody>
        </p:sp>
        <p:sp>
          <p:nvSpPr>
            <p:cNvPr id="91" name="TextBox 90"/>
            <p:cNvSpPr txBox="1"/>
            <p:nvPr/>
          </p:nvSpPr>
          <p:spPr>
            <a:xfrm>
              <a:off x="5791200" y="5105400"/>
              <a:ext cx="1447800" cy="304800"/>
            </a:xfrm>
            <a:prstGeom prst="rect">
              <a:avLst/>
            </a:prstGeom>
            <a:noFill/>
          </p:spPr>
          <p:txBody>
            <a:bodyPr wrap="square" rtlCol="0">
              <a:noAutofit/>
            </a:bodyPr>
            <a:lstStyle/>
            <a:p>
              <a:r>
                <a:rPr lang="en-US" sz="1400" dirty="0" smtClean="0">
                  <a:latin typeface="Arial" pitchFamily="34" charset="0"/>
                  <a:cs typeface="Arial" pitchFamily="34" charset="0"/>
                </a:rPr>
                <a:t> high noise</a:t>
              </a:r>
              <a:endParaRPr lang="en-US" sz="1400" dirty="0">
                <a:latin typeface="Arial" pitchFamily="34" charset="0"/>
                <a:cs typeface="Arial" pitchFamily="34" charset="0"/>
              </a:endParaRPr>
            </a:p>
          </p:txBody>
        </p:sp>
      </p:grpSp>
      <p:sp>
        <p:nvSpPr>
          <p:cNvPr id="92" name="TextBox 91"/>
          <p:cNvSpPr txBox="1"/>
          <p:nvPr/>
        </p:nvSpPr>
        <p:spPr>
          <a:xfrm rot="-5400000">
            <a:off x="-1850024" y="3602624"/>
            <a:ext cx="4038602" cy="338554"/>
          </a:xfrm>
          <a:prstGeom prst="rect">
            <a:avLst/>
          </a:prstGeom>
          <a:noFill/>
        </p:spPr>
        <p:txBody>
          <a:bodyPr wrap="square" rtlCol="0">
            <a:spAutoFit/>
          </a:bodyPr>
          <a:lstStyle/>
          <a:p>
            <a:pPr algn="ctr"/>
            <a:r>
              <a:rPr lang="en-US" sz="1600" b="1" dirty="0" smtClean="0">
                <a:latin typeface="Arial" pitchFamily="34" charset="0"/>
                <a:cs typeface="Arial" pitchFamily="34" charset="0"/>
              </a:rPr>
              <a:t>Percent of grid cells with error  &gt; 3</a:t>
            </a:r>
            <a:endParaRPr lang="en-US" sz="1600" b="1" dirty="0">
              <a:latin typeface="Arial" pitchFamily="34" charset="0"/>
              <a:cs typeface="Arial" pitchFamily="34"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0" y="685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0" name="Rectangle 6"/>
          <p:cNvSpPr>
            <a:spLocks noChangeArrowheads="1"/>
          </p:cNvSpPr>
          <p:nvPr/>
        </p:nvSpPr>
        <p:spPr bwMode="auto">
          <a:xfrm>
            <a:off x="0" y="7715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3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34" name="Picture 1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5400000">
            <a:off x="73152" y="1801368"/>
            <a:ext cx="247650" cy="342900"/>
          </a:xfrm>
          <a:prstGeom prst="rect">
            <a:avLst/>
          </a:prstGeom>
          <a:noFill/>
        </p:spPr>
      </p:pic>
      <p:sp>
        <p:nvSpPr>
          <p:cNvPr id="1036" name="Rectangle 12"/>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94" name="Text Box 3"/>
          <p:cNvSpPr txBox="1">
            <a:spLocks noChangeArrowheads="1"/>
          </p:cNvSpPr>
          <p:nvPr/>
        </p:nvSpPr>
        <p:spPr bwMode="auto">
          <a:xfrm>
            <a:off x="365125" y="6400800"/>
            <a:ext cx="376636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AU" sz="1400" dirty="0" err="1" smtClean="0">
                <a:latin typeface="Arial" charset="0"/>
              </a:rPr>
              <a:t>Hammerling</a:t>
            </a:r>
            <a:r>
              <a:rPr lang="en-AU" sz="1400" dirty="0" smtClean="0">
                <a:latin typeface="Arial" charset="0"/>
              </a:rPr>
              <a:t>, Michalak, </a:t>
            </a:r>
            <a:r>
              <a:rPr lang="en-AU" sz="1400" dirty="0" err="1" smtClean="0">
                <a:latin typeface="Arial" charset="0"/>
              </a:rPr>
              <a:t>Kawa</a:t>
            </a:r>
            <a:r>
              <a:rPr lang="en-AU" sz="1400" dirty="0" smtClean="0">
                <a:latin typeface="Arial" charset="0"/>
              </a:rPr>
              <a:t> (JGR, in press)</a:t>
            </a:r>
            <a:endParaRPr lang="en-US" sz="1400" dirty="0">
              <a:latin typeface="Arial" charset="0"/>
            </a:endParaRP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t>Mapping XCO2</a:t>
            </a:r>
          </a:p>
        </p:txBody>
      </p:sp>
      <p:sp>
        <p:nvSpPr>
          <p:cNvPr id="5123" name="Rectangle 3"/>
          <p:cNvSpPr>
            <a:spLocks noGrp="1" noChangeArrowheads="1"/>
          </p:cNvSpPr>
          <p:nvPr>
            <p:ph type="body" idx="1"/>
          </p:nvPr>
        </p:nvSpPr>
        <p:spPr/>
        <p:txBody>
          <a:bodyPr>
            <a:normAutofit/>
          </a:bodyPr>
          <a:lstStyle/>
          <a:p>
            <a:pPr eaLnBrk="1" hangingPunct="1">
              <a:defRPr/>
            </a:pPr>
            <a:r>
              <a:rPr lang="en-US" dirty="0" smtClean="0"/>
              <a:t>Similar setup and evaluation could be used for ASCENDS</a:t>
            </a:r>
          </a:p>
          <a:p>
            <a:pPr lvl="1" eaLnBrk="1" hangingPunct="1">
              <a:buNone/>
              <a:defRPr/>
            </a:pPr>
            <a:r>
              <a:rPr lang="en-US" sz="2200" dirty="0" smtClean="0"/>
              <a:t>…..</a:t>
            </a:r>
          </a:p>
          <a:p>
            <a:pPr eaLnBrk="1" hangingPunct="1">
              <a:defRPr/>
            </a:pPr>
            <a:endParaRPr lang="en-US" dirty="0" smtClean="0"/>
          </a:p>
          <a:p>
            <a:pPr eaLnBrk="1" hangingPunct="1">
              <a:defRPr/>
            </a:pPr>
            <a:endParaRPr lang="en-US" dirty="0" smtClean="0"/>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easurements_20070701_03.png"/>
          <p:cNvPicPr>
            <a:picLocks noChangeAspect="1"/>
          </p:cNvPicPr>
          <p:nvPr/>
        </p:nvPicPr>
        <p:blipFill>
          <a:blip r:embed="rId2"/>
          <a:srcRect l="11251" t="20002" r="7501" b="25002"/>
          <a:stretch>
            <a:fillRect/>
          </a:stretch>
        </p:blipFill>
        <p:spPr>
          <a:xfrm>
            <a:off x="198630" y="3834759"/>
            <a:ext cx="4754370" cy="2413641"/>
          </a:xfrm>
          <a:prstGeom prst="rect">
            <a:avLst/>
          </a:prstGeom>
        </p:spPr>
      </p:pic>
      <p:sp>
        <p:nvSpPr>
          <p:cNvPr id="2" name="Title 1"/>
          <p:cNvSpPr>
            <a:spLocks noGrp="1"/>
          </p:cNvSpPr>
          <p:nvPr>
            <p:ph type="title"/>
          </p:nvPr>
        </p:nvSpPr>
        <p:spPr/>
        <p:txBody>
          <a:bodyPr/>
          <a:lstStyle/>
          <a:p>
            <a:r>
              <a:rPr lang="en-US" dirty="0" smtClean="0"/>
              <a:t>Simulated  ASCENDS observations (July)</a:t>
            </a:r>
            <a:endParaRPr lang="en-US" dirty="0"/>
          </a:p>
        </p:txBody>
      </p:sp>
      <p:pic>
        <p:nvPicPr>
          <p:cNvPr id="5" name="Picture 4" descr="measurements_070701.png"/>
          <p:cNvPicPr>
            <a:picLocks noChangeAspect="1"/>
          </p:cNvPicPr>
          <p:nvPr/>
        </p:nvPicPr>
        <p:blipFill>
          <a:blip r:embed="rId3"/>
          <a:srcRect l="11251" t="20002" r="7501" b="25002"/>
          <a:stretch>
            <a:fillRect/>
          </a:stretch>
        </p:blipFill>
        <p:spPr>
          <a:xfrm>
            <a:off x="152400" y="1371600"/>
            <a:ext cx="4754370" cy="2413641"/>
          </a:xfrm>
          <a:prstGeom prst="rect">
            <a:avLst/>
          </a:prstGeom>
        </p:spPr>
      </p:pic>
      <p:pic>
        <p:nvPicPr>
          <p:cNvPr id="6" name="Picture 5" descr="measurements_20070701_02.png"/>
          <p:cNvPicPr>
            <a:picLocks noChangeAspect="1"/>
          </p:cNvPicPr>
          <p:nvPr/>
        </p:nvPicPr>
        <p:blipFill>
          <a:blip r:embed="rId4"/>
          <a:srcRect l="11251" t="20002" r="7501" b="25002"/>
          <a:stretch>
            <a:fillRect/>
          </a:stretch>
        </p:blipFill>
        <p:spPr>
          <a:xfrm>
            <a:off x="4389630" y="1371600"/>
            <a:ext cx="4754370" cy="2413641"/>
          </a:xfrm>
          <a:prstGeom prst="rect">
            <a:avLst/>
          </a:prstGeom>
        </p:spPr>
      </p:pic>
      <p:sp>
        <p:nvSpPr>
          <p:cNvPr id="8" name="TextBox 7"/>
          <p:cNvSpPr txBox="1"/>
          <p:nvPr/>
        </p:nvSpPr>
        <p:spPr>
          <a:xfrm>
            <a:off x="1600200" y="1219200"/>
            <a:ext cx="1371600" cy="369332"/>
          </a:xfrm>
          <a:prstGeom prst="rect">
            <a:avLst/>
          </a:prstGeom>
          <a:solidFill>
            <a:schemeClr val="bg1"/>
          </a:solidFill>
        </p:spPr>
        <p:txBody>
          <a:bodyPr wrap="square" rtlCol="0">
            <a:spAutoFit/>
          </a:bodyPr>
          <a:lstStyle/>
          <a:p>
            <a:pPr algn="ctr"/>
            <a:r>
              <a:rPr lang="en-US" dirty="0" smtClean="0"/>
              <a:t>1 day</a:t>
            </a:r>
            <a:endParaRPr lang="en-US" dirty="0"/>
          </a:p>
        </p:txBody>
      </p:sp>
      <p:sp>
        <p:nvSpPr>
          <p:cNvPr id="9" name="TextBox 8"/>
          <p:cNvSpPr txBox="1"/>
          <p:nvPr/>
        </p:nvSpPr>
        <p:spPr>
          <a:xfrm>
            <a:off x="5715000" y="1219200"/>
            <a:ext cx="1371600" cy="369332"/>
          </a:xfrm>
          <a:prstGeom prst="rect">
            <a:avLst/>
          </a:prstGeom>
          <a:solidFill>
            <a:schemeClr val="bg1"/>
          </a:solidFill>
        </p:spPr>
        <p:txBody>
          <a:bodyPr wrap="square" rtlCol="0">
            <a:spAutoFit/>
          </a:bodyPr>
          <a:lstStyle/>
          <a:p>
            <a:pPr algn="ctr"/>
            <a:r>
              <a:rPr lang="en-US" dirty="0" smtClean="0"/>
              <a:t>2 day</a:t>
            </a:r>
            <a:endParaRPr lang="en-US" dirty="0"/>
          </a:p>
        </p:txBody>
      </p:sp>
      <p:sp>
        <p:nvSpPr>
          <p:cNvPr id="10" name="TextBox 9"/>
          <p:cNvSpPr txBox="1"/>
          <p:nvPr/>
        </p:nvSpPr>
        <p:spPr>
          <a:xfrm>
            <a:off x="990600" y="3700046"/>
            <a:ext cx="2590800" cy="369332"/>
          </a:xfrm>
          <a:prstGeom prst="rect">
            <a:avLst/>
          </a:prstGeom>
          <a:solidFill>
            <a:schemeClr val="bg1"/>
          </a:solidFill>
        </p:spPr>
        <p:txBody>
          <a:bodyPr wrap="square" rtlCol="0">
            <a:spAutoFit/>
          </a:bodyPr>
          <a:lstStyle/>
          <a:p>
            <a:pPr algn="ctr"/>
            <a:r>
              <a:rPr lang="en-US" dirty="0" smtClean="0"/>
              <a:t>3 day</a:t>
            </a:r>
            <a:endParaRPr lang="en-US" dirty="0"/>
          </a:p>
        </p:txBody>
      </p:sp>
      <p:pic>
        <p:nvPicPr>
          <p:cNvPr id="4" name="Picture 3" descr="measurements_20070701_04.png"/>
          <p:cNvPicPr>
            <a:picLocks noChangeAspect="1"/>
          </p:cNvPicPr>
          <p:nvPr/>
        </p:nvPicPr>
        <p:blipFill>
          <a:blip r:embed="rId5"/>
          <a:srcRect l="11251" t="20002" r="7501" b="25002"/>
          <a:stretch>
            <a:fillRect/>
          </a:stretch>
        </p:blipFill>
        <p:spPr>
          <a:xfrm>
            <a:off x="4389630" y="3834759"/>
            <a:ext cx="4754370" cy="2413641"/>
          </a:xfrm>
          <a:prstGeom prst="rect">
            <a:avLst/>
          </a:prstGeom>
        </p:spPr>
      </p:pic>
      <p:sp>
        <p:nvSpPr>
          <p:cNvPr id="11" name="TextBox 10"/>
          <p:cNvSpPr txBox="1"/>
          <p:nvPr/>
        </p:nvSpPr>
        <p:spPr>
          <a:xfrm>
            <a:off x="4648200" y="3669268"/>
            <a:ext cx="3581400" cy="369332"/>
          </a:xfrm>
          <a:prstGeom prst="rect">
            <a:avLst/>
          </a:prstGeom>
          <a:solidFill>
            <a:schemeClr val="bg1"/>
          </a:solidFill>
        </p:spPr>
        <p:txBody>
          <a:bodyPr wrap="square" rtlCol="0">
            <a:spAutoFit/>
          </a:bodyPr>
          <a:lstStyle/>
          <a:p>
            <a:pPr algn="ctr"/>
            <a:r>
              <a:rPr lang="en-US" dirty="0" smtClean="0"/>
              <a:t>4 day</a:t>
            </a:r>
            <a:endParaRPr lang="en-US" dirty="0"/>
          </a:p>
        </p:txBody>
      </p:sp>
      <p:sp>
        <p:nvSpPr>
          <p:cNvPr id="12" name="TextBox 11"/>
          <p:cNvSpPr txBox="1"/>
          <p:nvPr/>
        </p:nvSpPr>
        <p:spPr>
          <a:xfrm>
            <a:off x="8534400" y="6093023"/>
            <a:ext cx="685800" cy="307777"/>
          </a:xfrm>
          <a:prstGeom prst="rect">
            <a:avLst/>
          </a:prstGeom>
          <a:noFill/>
        </p:spPr>
        <p:txBody>
          <a:bodyPr wrap="square" rtlCol="0">
            <a:spAutoFit/>
          </a:bodyPr>
          <a:lstStyle/>
          <a:p>
            <a:r>
              <a:rPr lang="en-US" sz="1400" dirty="0" smtClean="0"/>
              <a:t>[ppm]</a:t>
            </a:r>
            <a:endParaRPr lang="en-US" sz="1400" dirty="0"/>
          </a:p>
        </p:txBody>
      </p:sp>
      <p:sp>
        <p:nvSpPr>
          <p:cNvPr id="13" name="TextBox 12"/>
          <p:cNvSpPr txBox="1"/>
          <p:nvPr/>
        </p:nvSpPr>
        <p:spPr>
          <a:xfrm>
            <a:off x="8534400" y="3657600"/>
            <a:ext cx="685800" cy="307777"/>
          </a:xfrm>
          <a:prstGeom prst="rect">
            <a:avLst/>
          </a:prstGeom>
          <a:noFill/>
        </p:spPr>
        <p:txBody>
          <a:bodyPr wrap="square" rtlCol="0">
            <a:spAutoFit/>
          </a:bodyPr>
          <a:lstStyle/>
          <a:p>
            <a:r>
              <a:rPr lang="en-US" sz="1400" dirty="0" smtClean="0"/>
              <a:t>[ppm]</a:t>
            </a:r>
            <a:endParaRPr lang="en-US" sz="1400" dirty="0"/>
          </a:p>
        </p:txBody>
      </p:sp>
    </p:spTree>
    <p:extLst>
      <p:ext uri="{BB962C8B-B14F-4D97-AF65-F5344CB8AC3E}">
        <p14:creationId xmlns:p14="http://schemas.microsoft.com/office/powerpoint/2010/main" xmlns="" val="22522446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easurements_20070701_03.png"/>
          <p:cNvPicPr>
            <a:picLocks noChangeAspect="1"/>
          </p:cNvPicPr>
          <p:nvPr/>
        </p:nvPicPr>
        <p:blipFill>
          <a:blip r:embed="rId2"/>
          <a:srcRect l="11251" t="20002" r="7501" b="25002"/>
          <a:stretch>
            <a:fillRect/>
          </a:stretch>
        </p:blipFill>
        <p:spPr>
          <a:xfrm>
            <a:off x="4389630" y="3910959"/>
            <a:ext cx="4754370" cy="2413641"/>
          </a:xfrm>
          <a:prstGeom prst="rect">
            <a:avLst/>
          </a:prstGeom>
        </p:spPr>
      </p:pic>
      <p:sp>
        <p:nvSpPr>
          <p:cNvPr id="2" name="Title 1"/>
          <p:cNvSpPr>
            <a:spLocks noGrp="1"/>
          </p:cNvSpPr>
          <p:nvPr>
            <p:ph type="title"/>
          </p:nvPr>
        </p:nvSpPr>
        <p:spPr/>
        <p:txBody>
          <a:bodyPr/>
          <a:lstStyle/>
          <a:p>
            <a:r>
              <a:rPr lang="en-US" dirty="0" smtClean="0"/>
              <a:t>Simulated  ASCENDS observations (July)</a:t>
            </a:r>
            <a:endParaRPr lang="en-US" dirty="0"/>
          </a:p>
        </p:txBody>
      </p:sp>
      <p:pic>
        <p:nvPicPr>
          <p:cNvPr id="6" name="Picture 5" descr="measurements_20070701_02.png"/>
          <p:cNvPicPr>
            <a:picLocks noChangeAspect="1"/>
          </p:cNvPicPr>
          <p:nvPr/>
        </p:nvPicPr>
        <p:blipFill>
          <a:blip r:embed="rId3"/>
          <a:srcRect l="11251" t="20002" r="7501" b="25002"/>
          <a:stretch>
            <a:fillRect/>
          </a:stretch>
        </p:blipFill>
        <p:spPr>
          <a:xfrm>
            <a:off x="198630" y="1371600"/>
            <a:ext cx="4754370" cy="2413641"/>
          </a:xfrm>
          <a:prstGeom prst="rect">
            <a:avLst/>
          </a:prstGeom>
        </p:spPr>
      </p:pic>
      <p:sp>
        <p:nvSpPr>
          <p:cNvPr id="8" name="TextBox 7"/>
          <p:cNvSpPr txBox="1"/>
          <p:nvPr/>
        </p:nvSpPr>
        <p:spPr>
          <a:xfrm>
            <a:off x="1600200" y="1219200"/>
            <a:ext cx="2057400" cy="369332"/>
          </a:xfrm>
          <a:prstGeom prst="rect">
            <a:avLst/>
          </a:prstGeom>
          <a:solidFill>
            <a:schemeClr val="bg1"/>
          </a:solidFill>
        </p:spPr>
        <p:txBody>
          <a:bodyPr wrap="square" rtlCol="0">
            <a:spAutoFit/>
          </a:bodyPr>
          <a:lstStyle/>
          <a:p>
            <a:pPr algn="ctr"/>
            <a:r>
              <a:rPr lang="en-US" dirty="0" smtClean="0"/>
              <a:t>1 day (no errors)</a:t>
            </a:r>
            <a:endParaRPr lang="en-US" dirty="0"/>
          </a:p>
        </p:txBody>
      </p:sp>
      <p:sp>
        <p:nvSpPr>
          <p:cNvPr id="10" name="TextBox 9"/>
          <p:cNvSpPr txBox="1"/>
          <p:nvPr/>
        </p:nvSpPr>
        <p:spPr>
          <a:xfrm>
            <a:off x="4800600" y="3745468"/>
            <a:ext cx="3048000" cy="369332"/>
          </a:xfrm>
          <a:prstGeom prst="rect">
            <a:avLst/>
          </a:prstGeom>
          <a:solidFill>
            <a:schemeClr val="bg1"/>
          </a:solidFill>
        </p:spPr>
        <p:txBody>
          <a:bodyPr wrap="square" rtlCol="0">
            <a:spAutoFit/>
          </a:bodyPr>
          <a:lstStyle/>
          <a:p>
            <a:pPr algn="ctr"/>
            <a:r>
              <a:rPr lang="en-US" dirty="0" smtClean="0"/>
              <a:t>Errors based on </a:t>
            </a:r>
            <a:r>
              <a:rPr lang="en-US" dirty="0" err="1" smtClean="0"/>
              <a:t>Calipso</a:t>
            </a:r>
            <a:endParaRPr lang="en-US" dirty="0"/>
          </a:p>
        </p:txBody>
      </p:sp>
      <p:sp>
        <p:nvSpPr>
          <p:cNvPr id="12" name="TextBox 11"/>
          <p:cNvSpPr txBox="1"/>
          <p:nvPr/>
        </p:nvSpPr>
        <p:spPr>
          <a:xfrm>
            <a:off x="8534400" y="6169223"/>
            <a:ext cx="685800" cy="307777"/>
          </a:xfrm>
          <a:prstGeom prst="rect">
            <a:avLst/>
          </a:prstGeom>
          <a:noFill/>
        </p:spPr>
        <p:txBody>
          <a:bodyPr wrap="square" rtlCol="0">
            <a:spAutoFit/>
          </a:bodyPr>
          <a:lstStyle/>
          <a:p>
            <a:r>
              <a:rPr lang="en-US" sz="1400" dirty="0" smtClean="0"/>
              <a:t>[ppm]</a:t>
            </a:r>
            <a:endParaRPr lang="en-US" sz="1400" dirty="0"/>
          </a:p>
        </p:txBody>
      </p:sp>
      <p:sp>
        <p:nvSpPr>
          <p:cNvPr id="13" name="TextBox 12"/>
          <p:cNvSpPr txBox="1"/>
          <p:nvPr/>
        </p:nvSpPr>
        <p:spPr>
          <a:xfrm>
            <a:off x="8411970" y="3733800"/>
            <a:ext cx="685800" cy="307777"/>
          </a:xfrm>
          <a:prstGeom prst="rect">
            <a:avLst/>
          </a:prstGeom>
          <a:noFill/>
        </p:spPr>
        <p:txBody>
          <a:bodyPr wrap="square" rtlCol="0">
            <a:spAutoFit/>
          </a:bodyPr>
          <a:lstStyle/>
          <a:p>
            <a:r>
              <a:rPr lang="en-US" sz="1400" dirty="0" smtClean="0"/>
              <a:t>[ppm]</a:t>
            </a:r>
            <a:endParaRPr lang="en-US" sz="1400" dirty="0"/>
          </a:p>
        </p:txBody>
      </p:sp>
      <p:pic>
        <p:nvPicPr>
          <p:cNvPr id="14" name="Picture 13" descr="bbts-ultraadjust.jpg"/>
          <p:cNvPicPr>
            <a:picLocks noChangeAspect="1"/>
          </p:cNvPicPr>
          <p:nvPr/>
        </p:nvPicPr>
        <p:blipFill>
          <a:blip r:embed="rId4"/>
          <a:srcRect l="25600" t="24000" r="12800" b="10667"/>
          <a:stretch>
            <a:fillRect/>
          </a:stretch>
        </p:blipFill>
        <p:spPr>
          <a:xfrm>
            <a:off x="1143000" y="4191000"/>
            <a:ext cx="2112264" cy="1792215"/>
          </a:xfrm>
          <a:prstGeom prst="rect">
            <a:avLst/>
          </a:prstGeom>
        </p:spPr>
      </p:pic>
      <p:pic>
        <p:nvPicPr>
          <p:cNvPr id="5" name="Picture 4" descr="measurements_070701.png"/>
          <p:cNvPicPr>
            <a:picLocks noChangeAspect="1"/>
          </p:cNvPicPr>
          <p:nvPr/>
        </p:nvPicPr>
        <p:blipFill>
          <a:blip r:embed="rId5"/>
          <a:srcRect l="11251" t="20002" r="7501" b="25002"/>
          <a:stretch>
            <a:fillRect/>
          </a:stretch>
        </p:blipFill>
        <p:spPr>
          <a:xfrm>
            <a:off x="4343400" y="1371600"/>
            <a:ext cx="4754370" cy="2413641"/>
          </a:xfrm>
          <a:prstGeom prst="rect">
            <a:avLst/>
          </a:prstGeom>
        </p:spPr>
      </p:pic>
      <p:sp>
        <p:nvSpPr>
          <p:cNvPr id="11" name="TextBox 10"/>
          <p:cNvSpPr txBox="1"/>
          <p:nvPr/>
        </p:nvSpPr>
        <p:spPr>
          <a:xfrm>
            <a:off x="4648200" y="1219200"/>
            <a:ext cx="3581400" cy="369332"/>
          </a:xfrm>
          <a:prstGeom prst="rect">
            <a:avLst/>
          </a:prstGeom>
          <a:solidFill>
            <a:schemeClr val="bg1"/>
          </a:solidFill>
        </p:spPr>
        <p:txBody>
          <a:bodyPr wrap="square" rtlCol="0">
            <a:spAutoFit/>
          </a:bodyPr>
          <a:lstStyle/>
          <a:p>
            <a:pPr algn="ctr"/>
            <a:r>
              <a:rPr lang="en-US" dirty="0" smtClean="0"/>
              <a:t>1 day (with errors)</a:t>
            </a:r>
            <a:endParaRPr lang="en-US" dirty="0"/>
          </a:p>
        </p:txBody>
      </p:sp>
    </p:spTree>
    <p:extLst>
      <p:ext uri="{BB962C8B-B14F-4D97-AF65-F5344CB8AC3E}">
        <p14:creationId xmlns:p14="http://schemas.microsoft.com/office/powerpoint/2010/main" xmlns="" val="22522446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28600"/>
            <a:ext cx="8229600" cy="1600200"/>
          </a:xfrm>
        </p:spPr>
        <p:txBody>
          <a:bodyPr>
            <a:normAutofit/>
          </a:bodyPr>
          <a:lstStyle/>
          <a:p>
            <a:pPr eaLnBrk="1" hangingPunct="1"/>
            <a:r>
              <a:rPr lang="en-US" dirty="0" smtClean="0"/>
              <a:t>Recommended experiments from 2009 workshop </a:t>
            </a:r>
          </a:p>
        </p:txBody>
      </p:sp>
      <p:sp>
        <p:nvSpPr>
          <p:cNvPr id="49155" name="Rectangle 3"/>
          <p:cNvSpPr>
            <a:spLocks noGrp="1" noChangeArrowheads="1"/>
          </p:cNvSpPr>
          <p:nvPr>
            <p:ph type="body" idx="1"/>
          </p:nvPr>
        </p:nvSpPr>
        <p:spPr>
          <a:xfrm>
            <a:off x="457200" y="1981200"/>
            <a:ext cx="8229600" cy="5181600"/>
          </a:xfrm>
        </p:spPr>
        <p:txBody>
          <a:bodyPr>
            <a:normAutofit/>
          </a:bodyPr>
          <a:lstStyle/>
          <a:p>
            <a:pPr marL="742950" indent="-742950" eaLnBrk="1" hangingPunct="1">
              <a:buFont typeface="+mj-lt"/>
              <a:buAutoNum type="arabicPeriod"/>
            </a:pPr>
            <a:r>
              <a:rPr lang="en-US" sz="3600" dirty="0" smtClean="0"/>
              <a:t>Flux Sensitivity</a:t>
            </a:r>
          </a:p>
          <a:p>
            <a:pPr marL="742950" indent="-742950" eaLnBrk="1" hangingPunct="1">
              <a:buFont typeface="+mj-lt"/>
              <a:buAutoNum type="arabicPeriod"/>
            </a:pPr>
            <a:r>
              <a:rPr lang="en-US" sz="3600" dirty="0" smtClean="0"/>
              <a:t>Mapping of XCO</a:t>
            </a:r>
            <a:r>
              <a:rPr lang="en-US" sz="3600" baseline="-25000" dirty="0" smtClean="0"/>
              <a:t>2</a:t>
            </a:r>
          </a:p>
          <a:p>
            <a:pPr marL="742950" indent="-742950" eaLnBrk="1" hangingPunct="1">
              <a:buFont typeface="+mj-lt"/>
              <a:buAutoNum type="arabicPeriod"/>
            </a:pPr>
            <a:r>
              <a:rPr lang="en-US" sz="3600" dirty="0" smtClean="0"/>
              <a:t>Signal Detection</a:t>
            </a:r>
          </a:p>
          <a:p>
            <a:pPr marL="742950" indent="-742950" eaLnBrk="1" hangingPunct="1">
              <a:buFont typeface="+mj-lt"/>
              <a:buAutoNum type="arabicPeriod"/>
            </a:pPr>
            <a:r>
              <a:rPr lang="en-US" sz="3600" dirty="0" smtClean="0"/>
              <a:t>Inversions</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t>Signal Detection</a:t>
            </a:r>
          </a:p>
        </p:txBody>
      </p:sp>
      <p:sp>
        <p:nvSpPr>
          <p:cNvPr id="56323" name="Rectangle 3"/>
          <p:cNvSpPr>
            <a:spLocks noGrp="1" noChangeArrowheads="1"/>
          </p:cNvSpPr>
          <p:nvPr>
            <p:ph type="body" idx="1"/>
          </p:nvPr>
        </p:nvSpPr>
        <p:spPr/>
        <p:txBody>
          <a:bodyPr/>
          <a:lstStyle/>
          <a:p>
            <a:pPr eaLnBrk="1" hangingPunct="1">
              <a:lnSpc>
                <a:spcPct val="90000"/>
              </a:lnSpc>
            </a:pPr>
            <a:r>
              <a:rPr lang="en-US" smtClean="0"/>
              <a:t>Who: 2 or more global models</a:t>
            </a:r>
          </a:p>
          <a:p>
            <a:pPr eaLnBrk="1" hangingPunct="1">
              <a:lnSpc>
                <a:spcPct val="90000"/>
              </a:lnSpc>
            </a:pPr>
            <a:r>
              <a:rPr lang="en-US" smtClean="0"/>
              <a:t>What: Investigate impact of flux variations on observations </a:t>
            </a:r>
          </a:p>
          <a:p>
            <a:pPr eaLnBrk="1" hangingPunct="1">
              <a:lnSpc>
                <a:spcPct val="90000"/>
              </a:lnSpc>
            </a:pPr>
            <a:r>
              <a:rPr lang="en-US" smtClean="0"/>
              <a:t>When: 4-6 months</a:t>
            </a:r>
          </a:p>
          <a:p>
            <a:pPr eaLnBrk="1" hangingPunct="1">
              <a:lnSpc>
                <a:spcPct val="90000"/>
              </a:lnSpc>
            </a:pPr>
            <a:r>
              <a:rPr lang="en-US" smtClean="0"/>
              <a:t>Where:</a:t>
            </a:r>
          </a:p>
          <a:p>
            <a:pPr eaLnBrk="1" hangingPunct="1">
              <a:lnSpc>
                <a:spcPct val="90000"/>
              </a:lnSpc>
            </a:pPr>
            <a:r>
              <a:rPr lang="en-US" smtClean="0"/>
              <a:t>Why: Evaluate orbits, error variance / correlations, weighting functions, some contribution to question re. spatial / temporal scale of fluxes that can be resolved, question of day/night measurements</a:t>
            </a:r>
          </a:p>
          <a:p>
            <a:pPr eaLnBrk="1" hangingPunct="1">
              <a:lnSpc>
                <a:spcPct val="90000"/>
              </a:lnSpc>
            </a:pPr>
            <a:r>
              <a:rPr lang="en-US" smtClean="0"/>
              <a:t>How: 2 person weeks per scenario, couple of days to implement, 3-4 months for central organizer, 1 month per model for participants</a:t>
            </a:r>
          </a:p>
          <a:p>
            <a:pPr eaLnBrk="1" hangingPunct="1">
              <a:lnSpc>
                <a:spcPct val="90000"/>
              </a:lnSpc>
            </a:pPr>
            <a:endParaRPr lang="en-US" smtClean="0"/>
          </a:p>
          <a:p>
            <a:pPr eaLnBrk="1" hangingPunct="1">
              <a:lnSpc>
                <a:spcPct val="90000"/>
              </a:lnSpc>
            </a:pPr>
            <a:endParaRPr lang="en-US" smtClean="0"/>
          </a:p>
        </p:txBody>
      </p:sp>
      <p:sp>
        <p:nvSpPr>
          <p:cNvPr id="4" name="TextBox 3"/>
          <p:cNvSpPr txBox="1"/>
          <p:nvPr/>
        </p:nvSpPr>
        <p:spPr>
          <a:xfrm>
            <a:off x="304800" y="6400800"/>
            <a:ext cx="4803775" cy="36988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dirty="0"/>
              <a:t>Recommendations from 2009 workshop</a:t>
            </a: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mtClean="0"/>
              <a:t>Signal Detection</a:t>
            </a:r>
          </a:p>
        </p:txBody>
      </p:sp>
      <p:sp>
        <p:nvSpPr>
          <p:cNvPr id="6147" name="Rectangle 3"/>
          <p:cNvSpPr>
            <a:spLocks noGrp="1" noChangeArrowheads="1"/>
          </p:cNvSpPr>
          <p:nvPr>
            <p:ph type="body" idx="1"/>
          </p:nvPr>
        </p:nvSpPr>
        <p:spPr/>
        <p:txBody>
          <a:bodyPr/>
          <a:lstStyle/>
          <a:p>
            <a:pPr eaLnBrk="1" hangingPunct="1">
              <a:lnSpc>
                <a:spcPct val="90000"/>
              </a:lnSpc>
              <a:defRPr/>
            </a:pPr>
            <a:r>
              <a:rPr lang="en-US" dirty="0" smtClean="0"/>
              <a:t>Volunteered global models: LMDZ (Rayner), </a:t>
            </a:r>
            <a:br>
              <a:rPr lang="en-US" dirty="0" smtClean="0"/>
            </a:br>
            <a:r>
              <a:rPr lang="en-US" dirty="0" smtClean="0"/>
              <a:t>PCTM (Kawa)</a:t>
            </a:r>
          </a:p>
          <a:p>
            <a:pPr eaLnBrk="1" hangingPunct="1">
              <a:lnSpc>
                <a:spcPct val="90000"/>
              </a:lnSpc>
              <a:defRPr/>
            </a:pPr>
            <a:r>
              <a:rPr lang="en-US" dirty="0" smtClean="0"/>
              <a:t>Experimental outline by Kawa:</a:t>
            </a:r>
          </a:p>
          <a:p>
            <a:pPr marL="857250" lvl="1" indent="-457200">
              <a:buFont typeface="+mj-lt"/>
              <a:buAutoNum type="arabicPeriod"/>
              <a:defRPr/>
            </a:pPr>
            <a:r>
              <a:rPr lang="en-US" sz="2200" dirty="0" smtClean="0">
                <a:ea typeface="+mn-ea"/>
                <a:cs typeface="+mn-cs"/>
              </a:rPr>
              <a:t>Baseline forward run</a:t>
            </a:r>
          </a:p>
          <a:p>
            <a:pPr marL="857250" lvl="1" indent="-457200">
              <a:buFont typeface="+mj-lt"/>
              <a:buAutoNum type="arabicPeriod"/>
              <a:defRPr/>
            </a:pPr>
            <a:r>
              <a:rPr lang="en-US" sz="2200" dirty="0" smtClean="0">
                <a:ea typeface="+mn-ea"/>
                <a:cs typeface="+mn-cs"/>
              </a:rPr>
              <a:t>Perturbation fluxes (e.g. missing NH terrestrial sink: scaling CASA GPP; mean </a:t>
            </a:r>
            <a:r>
              <a:rPr lang="en-US" sz="2200" dirty="0" err="1" smtClean="0">
                <a:ea typeface="+mn-ea"/>
                <a:cs typeface="+mn-cs"/>
              </a:rPr>
              <a:t>transcom</a:t>
            </a:r>
            <a:r>
              <a:rPr lang="en-US" sz="2200" dirty="0" smtClean="0">
                <a:ea typeface="+mn-ea"/>
                <a:cs typeface="+mn-cs"/>
              </a:rPr>
              <a:t> posterior; tropical land use source flux distribution; scale FF source to some IPCC future; el </a:t>
            </a:r>
            <a:r>
              <a:rPr lang="en-US" sz="2200" dirty="0" err="1" smtClean="0">
                <a:ea typeface="+mn-ea"/>
                <a:cs typeface="+mn-cs"/>
              </a:rPr>
              <a:t>nino</a:t>
            </a:r>
            <a:r>
              <a:rPr lang="en-US" sz="2200" dirty="0" smtClean="0">
                <a:ea typeface="+mn-ea"/>
                <a:cs typeface="+mn-cs"/>
              </a:rPr>
              <a:t> flux distribution)</a:t>
            </a:r>
          </a:p>
          <a:p>
            <a:pPr marL="857250" lvl="1" indent="-457200">
              <a:buFont typeface="+mj-lt"/>
              <a:buAutoNum type="arabicPeriod"/>
              <a:defRPr/>
            </a:pPr>
            <a:r>
              <a:rPr lang="en-US" sz="2200" dirty="0" smtClean="0">
                <a:ea typeface="+mn-ea"/>
                <a:cs typeface="+mn-cs"/>
              </a:rPr>
              <a:t>Compare Baseline and Perturbation pseudo-measured fields and error bars</a:t>
            </a:r>
          </a:p>
          <a:p>
            <a:pPr marL="857250" lvl="1" indent="-457200">
              <a:buFont typeface="+mj-lt"/>
              <a:buAutoNum type="arabicPeriod"/>
              <a:defRPr/>
            </a:pPr>
            <a:r>
              <a:rPr lang="en-US" sz="2200" dirty="0" smtClean="0">
                <a:ea typeface="+mn-ea"/>
                <a:cs typeface="+mn-cs"/>
              </a:rPr>
              <a:t>Vary sampling and/or error characteristics in 3)</a:t>
            </a: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scenario already set up</a:t>
            </a:r>
            <a:endParaRPr lang="en-US" dirty="0"/>
          </a:p>
        </p:txBody>
      </p:sp>
      <p:sp>
        <p:nvSpPr>
          <p:cNvPr id="3" name="Content Placeholder 2"/>
          <p:cNvSpPr>
            <a:spLocks noGrp="1"/>
          </p:cNvSpPr>
          <p:nvPr>
            <p:ph idx="1"/>
          </p:nvPr>
        </p:nvSpPr>
        <p:spPr/>
        <p:txBody>
          <a:bodyPr>
            <a:noAutofit/>
          </a:bodyPr>
          <a:lstStyle/>
          <a:p>
            <a:pPr>
              <a:spcBef>
                <a:spcPts val="600"/>
              </a:spcBef>
            </a:pPr>
            <a:r>
              <a:rPr lang="en-US" b="1" dirty="0" smtClean="0"/>
              <a:t>“Increase of fossil fuel emissions in China”</a:t>
            </a:r>
          </a:p>
          <a:p>
            <a:pPr>
              <a:spcBef>
                <a:spcPts val="600"/>
              </a:spcBef>
              <a:buNone/>
            </a:pPr>
            <a:r>
              <a:rPr lang="en-US" b="1" dirty="0" smtClean="0"/>
              <a:t>	</a:t>
            </a:r>
            <a:r>
              <a:rPr lang="en-US" dirty="0" smtClean="0"/>
              <a:t>In order to model the case where emissions from China gradually increase, a simulation was run which only included the "extra" amount of CO</a:t>
            </a:r>
            <a:r>
              <a:rPr lang="en-US" baseline="-25000" dirty="0" smtClean="0"/>
              <a:t>2</a:t>
            </a:r>
            <a:r>
              <a:rPr lang="en-US" dirty="0" smtClean="0"/>
              <a:t>, above the baseline values. The field was initialized to zero. Fossil fuel emissions began at zero, and were increased linearly in the region of China, such that the flux at the end of 10 years would match the 2006 CDIAC/ORNL emission rates for that region. There were no additional ocean or biosphere fluxes. [ASCENDS project webpage]</a:t>
            </a:r>
            <a:endParaRPr lang="en-US" dirty="0"/>
          </a:p>
        </p:txBody>
      </p:sp>
    </p:spTree>
    <p:extLst>
      <p:ext uri="{BB962C8B-B14F-4D97-AF65-F5344CB8AC3E}">
        <p14:creationId xmlns:p14="http://schemas.microsoft.com/office/powerpoint/2010/main" xmlns="" val="22522446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t>Signal Detection</a:t>
            </a:r>
          </a:p>
        </p:txBody>
      </p:sp>
      <p:sp>
        <p:nvSpPr>
          <p:cNvPr id="56323" name="Rectangle 3"/>
          <p:cNvSpPr>
            <a:spLocks noGrp="1" noChangeArrowheads="1"/>
          </p:cNvSpPr>
          <p:nvPr>
            <p:ph type="body" idx="1"/>
          </p:nvPr>
        </p:nvSpPr>
        <p:spPr/>
        <p:txBody>
          <a:bodyPr/>
          <a:lstStyle/>
          <a:p>
            <a:pPr eaLnBrk="1" hangingPunct="1">
              <a:lnSpc>
                <a:spcPct val="90000"/>
              </a:lnSpc>
            </a:pPr>
            <a:r>
              <a:rPr lang="en-US" dirty="0" smtClean="0"/>
              <a:t>Maybe we could combine signal detection with mapping?</a:t>
            </a:r>
          </a:p>
          <a:p>
            <a:pPr eaLnBrk="1" hangingPunct="1">
              <a:lnSpc>
                <a:spcPct val="90000"/>
              </a:lnSpc>
            </a:pPr>
            <a:endParaRPr lang="en-US" dirty="0" smtClean="0"/>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rmAutofit/>
          </a:bodyPr>
          <a:lstStyle/>
          <a:p>
            <a:r>
              <a:rPr lang="en-US" dirty="0" smtClean="0"/>
              <a:t>GOSAT Level 2: July to December 2009</a:t>
            </a:r>
            <a:endParaRPr lang="en-US" dirty="0"/>
          </a:p>
        </p:txBody>
      </p:sp>
      <p:sp>
        <p:nvSpPr>
          <p:cNvPr id="30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2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2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4" name="Content Placeholder 5" descr="figaux1.emf"/>
          <p:cNvPicPr>
            <a:picLocks noGrp="1" noChangeAspect="1"/>
          </p:cNvPicPr>
          <p:nvPr>
            <p:ph idx="1"/>
          </p:nvPr>
        </p:nvPicPr>
        <p:blipFill>
          <a:blip r:embed="rId2" cstate="print"/>
          <a:stretch>
            <a:fillRect/>
          </a:stretch>
        </p:blipFill>
        <p:spPr>
          <a:xfrm>
            <a:off x="86710" y="939959"/>
            <a:ext cx="8917833" cy="5613241"/>
          </a:xfrm>
        </p:spPr>
      </p:pic>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rmAutofit/>
          </a:bodyPr>
          <a:lstStyle/>
          <a:p>
            <a:r>
              <a:rPr lang="en-US" dirty="0" smtClean="0"/>
              <a:t>GOSAT Level 3: July to December 2009</a:t>
            </a:r>
            <a:endParaRPr lang="en-US" dirty="0"/>
          </a:p>
        </p:txBody>
      </p:sp>
      <p:sp>
        <p:nvSpPr>
          <p:cNvPr id="30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2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2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4" name="Content Placeholder 5" descr="figaux1.emf"/>
          <p:cNvPicPr>
            <a:picLocks noGrp="1" noChangeAspect="1"/>
          </p:cNvPicPr>
          <p:nvPr>
            <p:ph idx="1"/>
          </p:nvPr>
        </p:nvPicPr>
        <p:blipFill>
          <a:blip r:embed="rId2" cstate="print"/>
          <a:srcRect t="14210" r="1907" b="3806"/>
          <a:stretch>
            <a:fillRect/>
          </a:stretch>
        </p:blipFill>
        <p:spPr>
          <a:xfrm>
            <a:off x="76200" y="939959"/>
            <a:ext cx="8938853" cy="5613241"/>
          </a:xfrm>
        </p:spPr>
      </p:pic>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descr="Fig1.ti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516874"/>
            <a:ext cx="9144000" cy="6341126"/>
          </a:xfrm>
          <a:prstGeom prst="rect">
            <a:avLst/>
          </a:prstGeom>
        </p:spPr>
      </p:pic>
      <p:sp>
        <p:nvSpPr>
          <p:cNvPr id="3" name="Rectangle 2"/>
          <p:cNvSpPr/>
          <p:nvPr/>
        </p:nvSpPr>
        <p:spPr>
          <a:xfrm>
            <a:off x="-152400" y="516874"/>
            <a:ext cx="3124200" cy="64935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5715000" y="511794"/>
            <a:ext cx="3276600" cy="64935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Measurements_mastergood_090801-090806.png"/>
          <p:cNvPicPr>
            <a:picLocks noChangeAspect="1"/>
          </p:cNvPicPr>
          <p:nvPr/>
        </p:nvPicPr>
        <p:blipFill>
          <a:blip r:embed="rId3"/>
          <a:srcRect l="10001" t="20002" r="8626" b="25002"/>
          <a:stretch>
            <a:fillRect/>
          </a:stretch>
        </p:blipFill>
        <p:spPr>
          <a:xfrm>
            <a:off x="2971800" y="2286000"/>
            <a:ext cx="2976053" cy="1508526"/>
          </a:xfrm>
          <a:prstGeom prst="rect">
            <a:avLst/>
          </a:prstGeom>
        </p:spPr>
      </p:pic>
      <p:pic>
        <p:nvPicPr>
          <p:cNvPr id="7" name="Picture 6" descr="LKriged_090801-090806_ExpNugFix_1_uniform_mastergood_stdcutoff.png"/>
          <p:cNvPicPr>
            <a:picLocks noChangeAspect="1"/>
          </p:cNvPicPr>
          <p:nvPr/>
        </p:nvPicPr>
        <p:blipFill>
          <a:blip r:embed="rId4"/>
          <a:srcRect l="10001" t="20002" r="8626" b="25002"/>
          <a:stretch>
            <a:fillRect/>
          </a:stretch>
        </p:blipFill>
        <p:spPr>
          <a:xfrm>
            <a:off x="2971800" y="3730752"/>
            <a:ext cx="2976053" cy="1508526"/>
          </a:xfrm>
          <a:prstGeom prst="rect">
            <a:avLst/>
          </a:prstGeom>
        </p:spPr>
      </p:pic>
      <p:pic>
        <p:nvPicPr>
          <p:cNvPr id="8" name="Picture 7" descr="L3_200908.png"/>
          <p:cNvPicPr>
            <a:picLocks noChangeAspect="1"/>
          </p:cNvPicPr>
          <p:nvPr/>
        </p:nvPicPr>
        <p:blipFill>
          <a:blip r:embed="rId5"/>
          <a:srcRect l="10001" t="20002" r="8626" b="25002"/>
          <a:stretch>
            <a:fillRect/>
          </a:stretch>
        </p:blipFill>
        <p:spPr>
          <a:xfrm>
            <a:off x="6117336" y="1664208"/>
            <a:ext cx="2976053" cy="1508526"/>
          </a:xfrm>
          <a:prstGeom prst="rect">
            <a:avLst/>
          </a:prstGeom>
        </p:spPr>
      </p:pic>
      <p:sp>
        <p:nvSpPr>
          <p:cNvPr id="9" name="TextBox 8"/>
          <p:cNvSpPr txBox="1"/>
          <p:nvPr/>
        </p:nvSpPr>
        <p:spPr>
          <a:xfrm>
            <a:off x="4114800" y="1219200"/>
            <a:ext cx="441422" cy="646331"/>
          </a:xfrm>
          <a:prstGeom prst="rect">
            <a:avLst/>
          </a:prstGeom>
          <a:noFill/>
        </p:spPr>
        <p:txBody>
          <a:bodyPr wrap="none" rtlCol="0">
            <a:spAutoFit/>
          </a:bodyPr>
          <a:lstStyle/>
          <a:p>
            <a:r>
              <a:rPr lang="en-US" sz="3600" dirty="0" smtClean="0"/>
              <a:t>?</a:t>
            </a:r>
            <a:endParaRPr lang="en-US" sz="3600" dirty="0"/>
          </a:p>
        </p:txBody>
      </p:sp>
      <p:pic>
        <p:nvPicPr>
          <p:cNvPr id="10" name="Picture 9" descr="C:\NACP_ORNL\Synthesis_Continental\NACPsynthesis\Analysis\processed_bymodel\Figures\June2011\pcolor_NEP_summer_ltm.png"/>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2936240" y="533400"/>
            <a:ext cx="2971800" cy="1707868"/>
          </a:xfrm>
          <a:prstGeom prst="rect">
            <a:avLst/>
          </a:prstGeom>
          <a:noFill/>
          <a:ln>
            <a:noFill/>
          </a:ln>
        </p:spPr>
      </p:pic>
      <p:pic>
        <p:nvPicPr>
          <p:cNvPr id="11" name="Picture 10" descr="L3_200908.png"/>
          <p:cNvPicPr>
            <a:picLocks noChangeAspect="1"/>
          </p:cNvPicPr>
          <p:nvPr/>
        </p:nvPicPr>
        <p:blipFill>
          <a:blip r:embed="rId7"/>
          <a:srcRect l="10001" t="20002" r="8626" b="25002"/>
          <a:stretch>
            <a:fillRect/>
          </a:stretch>
        </p:blipFill>
        <p:spPr>
          <a:xfrm>
            <a:off x="2971800" y="731520"/>
            <a:ext cx="2976053" cy="1508526"/>
          </a:xfrm>
          <a:prstGeom prst="rect">
            <a:avLst/>
          </a:prstGeom>
        </p:spPr>
      </p:pic>
      <p:pic>
        <p:nvPicPr>
          <p:cNvPr id="12" name="Picture 11" descr="L3_200908.png"/>
          <p:cNvPicPr>
            <a:picLocks noChangeAspect="1"/>
          </p:cNvPicPr>
          <p:nvPr/>
        </p:nvPicPr>
        <p:blipFill>
          <a:blip r:embed="rId8"/>
          <a:srcRect l="10001" t="20002" r="8626" b="25002"/>
          <a:stretch>
            <a:fillRect/>
          </a:stretch>
        </p:blipFill>
        <p:spPr>
          <a:xfrm>
            <a:off x="2971800" y="5184648"/>
            <a:ext cx="2976053" cy="1508526"/>
          </a:xfrm>
          <a:prstGeom prst="rect">
            <a:avLst/>
          </a:prstGeom>
        </p:spPr>
      </p:pic>
      <p:sp>
        <p:nvSpPr>
          <p:cNvPr id="14" name="Rectangle 13"/>
          <p:cNvSpPr/>
          <p:nvPr/>
        </p:nvSpPr>
        <p:spPr>
          <a:xfrm>
            <a:off x="2936240" y="732574"/>
            <a:ext cx="3159760" cy="1553426"/>
          </a:xfrm>
          <a:prstGeom prst="rect">
            <a:avLst/>
          </a:pr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2936240" y="3657600"/>
            <a:ext cx="3159760" cy="1553426"/>
          </a:xfrm>
          <a:prstGeom prst="rect">
            <a:avLst/>
          </a:pr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0" name="Elbow Connector 19"/>
          <p:cNvCxnSpPr>
            <a:stCxn id="15" idx="3"/>
            <a:endCxn id="21" idx="2"/>
          </p:cNvCxnSpPr>
          <p:nvPr/>
        </p:nvCxnSpPr>
        <p:spPr>
          <a:xfrm flipV="1">
            <a:off x="6096000" y="3153626"/>
            <a:ext cx="1437640" cy="1280687"/>
          </a:xfrm>
          <a:prstGeom prst="bentConnector2">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5953760" y="1600200"/>
            <a:ext cx="3159760" cy="1553426"/>
          </a:xfrm>
          <a:prstGeom prst="rect">
            <a:avLst/>
          </a:pr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p:cNvSpPr/>
          <p:nvPr/>
        </p:nvSpPr>
        <p:spPr>
          <a:xfrm>
            <a:off x="2956560" y="5181600"/>
            <a:ext cx="3159760" cy="1553426"/>
          </a:xfrm>
          <a:prstGeom prst="rect">
            <a:avLst/>
          </a:pr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6" name="Elbow Connector 25"/>
          <p:cNvCxnSpPr>
            <a:stCxn id="22" idx="3"/>
            <a:endCxn id="59" idx="2"/>
          </p:cNvCxnSpPr>
          <p:nvPr/>
        </p:nvCxnSpPr>
        <p:spPr>
          <a:xfrm flipV="1">
            <a:off x="6116320" y="5065542"/>
            <a:ext cx="1452467" cy="892771"/>
          </a:xfrm>
          <a:prstGeom prst="bentConnector2">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7620000" y="3170108"/>
            <a:ext cx="0" cy="335092"/>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pic>
        <p:nvPicPr>
          <p:cNvPr id="59" name="Picture 58" descr="L3_200908.png"/>
          <p:cNvPicPr>
            <a:picLocks noChangeAspect="1"/>
          </p:cNvPicPr>
          <p:nvPr/>
        </p:nvPicPr>
        <p:blipFill>
          <a:blip r:embed="rId9"/>
          <a:srcRect l="10001" t="20002" r="8626" b="25002"/>
          <a:stretch>
            <a:fillRect/>
          </a:stretch>
        </p:blipFill>
        <p:spPr>
          <a:xfrm>
            <a:off x="6080760" y="3557016"/>
            <a:ext cx="2976053" cy="1508526"/>
          </a:xfrm>
          <a:prstGeom prst="rect">
            <a:avLst/>
          </a:prstGeom>
        </p:spPr>
      </p:pic>
      <p:cxnSp>
        <p:nvCxnSpPr>
          <p:cNvPr id="23" name="Elbow Connector 22"/>
          <p:cNvCxnSpPr/>
          <p:nvPr/>
        </p:nvCxnSpPr>
        <p:spPr>
          <a:xfrm>
            <a:off x="6080760" y="1371600"/>
            <a:ext cx="1496060" cy="228600"/>
          </a:xfrm>
          <a:prstGeom prst="bentConnector2">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009376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2"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grpId="1" nodeType="clickEffect">
                                  <p:stCondLst>
                                    <p:cond delay="0"/>
                                  </p:stCondLst>
                                  <p:childTnLst>
                                    <p:animMotion origin="layout" path="M 0 0 L -0.31667 0 " pathEditMode="relative" ptsTypes="AA">
                                      <p:cBhvr>
                                        <p:cTn id="12" dur="2000" fill="hold"/>
                                        <p:tgtEl>
                                          <p:spTgt spid="3"/>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0 0 L -0.31667 0 " pathEditMode="relative" ptsTypes="AA">
                                      <p:cBhvr>
                                        <p:cTn id="14" dur="2000" fill="hold"/>
                                        <p:tgtEl>
                                          <p:spTgt spid="4"/>
                                        </p:tgtEl>
                                        <p:attrNameLst>
                                          <p:attrName>ppt_x</p:attrName>
                                          <p:attrName>ppt_y</p:attrName>
                                        </p:attrNameLst>
                                      </p:cBhvr>
                                    </p:animMotion>
                                  </p:childTnLst>
                                </p:cTn>
                              </p:par>
                              <p:par>
                                <p:cTn id="15" presetID="0" presetClass="path" presetSubtype="0" accel="50000" decel="50000" fill="hold" grpId="1" nodeType="withEffect">
                                  <p:stCondLst>
                                    <p:cond delay="0"/>
                                  </p:stCondLst>
                                  <p:childTnLst>
                                    <p:animMotion origin="layout" path="M 0 0 L -0.31667 0 " pathEditMode="relative" ptsTypes="AA">
                                      <p:cBhvr>
                                        <p:cTn id="16" dur="2000" fill="hold"/>
                                        <p:tgtEl>
                                          <p:spTgt spid="5"/>
                                        </p:tgtEl>
                                        <p:attrNameLst>
                                          <p:attrName>ppt_x</p:attrName>
                                          <p:attrName>ppt_y</p:attrName>
                                        </p:attrNameLst>
                                      </p:cBhvr>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1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14"/>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5"/>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20"/>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9"/>
                                        </p:tgtEl>
                                        <p:attrNameLst>
                                          <p:attrName>style.visibility</p:attrName>
                                        </p:attrNameLst>
                                      </p:cBhvr>
                                      <p:to>
                                        <p:strVal val="visible"/>
                                      </p:to>
                                    </p:set>
                                  </p:childTnLst>
                                </p:cTn>
                              </p:par>
                              <p:par>
                                <p:cTn id="71" presetID="1" presetClass="exit" presetSubtype="0" fill="hold" nodeType="withEffect">
                                  <p:stCondLst>
                                    <p:cond delay="0"/>
                                  </p:stCondLst>
                                  <p:childTnLst>
                                    <p:set>
                                      <p:cBhvr>
                                        <p:cTn id="72"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1" animBg="1"/>
      <p:bldP spid="5" grpId="2" animBg="1"/>
      <p:bldP spid="9" grpId="0"/>
      <p:bldP spid="14" grpId="0" animBg="1"/>
      <p:bldP spid="14" grpId="1" animBg="1"/>
      <p:bldP spid="15" grpId="0" animBg="1"/>
      <p:bldP spid="15" grpId="1" animBg="1"/>
      <p:bldP spid="21" grpId="0" animBg="1"/>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fig5.emf"/>
          <p:cNvPicPr>
            <a:picLocks noChangeAspect="1"/>
          </p:cNvPicPr>
          <p:nvPr/>
        </p:nvPicPr>
        <p:blipFill>
          <a:blip r:embed="rId3" cstate="print"/>
          <a:stretch>
            <a:fillRect/>
          </a:stretch>
        </p:blipFill>
        <p:spPr>
          <a:xfrm>
            <a:off x="6019800" y="1321598"/>
            <a:ext cx="2486951" cy="5307802"/>
          </a:xfrm>
          <a:prstGeom prst="rect">
            <a:avLst/>
          </a:prstGeom>
        </p:spPr>
      </p:pic>
      <p:sp>
        <p:nvSpPr>
          <p:cNvPr id="20" name="Title 2"/>
          <p:cNvSpPr>
            <a:spLocks noGrp="1"/>
          </p:cNvSpPr>
          <p:nvPr>
            <p:ph type="title"/>
          </p:nvPr>
        </p:nvSpPr>
        <p:spPr>
          <a:xfrm>
            <a:off x="0" y="0"/>
            <a:ext cx="9144000" cy="1143000"/>
          </a:xfrm>
        </p:spPr>
        <p:txBody>
          <a:bodyPr>
            <a:normAutofit/>
          </a:bodyPr>
          <a:lstStyle/>
          <a:p>
            <a:r>
              <a:rPr lang="en-US" dirty="0" smtClean="0"/>
              <a:t>GOSAT Level 3: used for model comparison</a:t>
            </a:r>
            <a:endParaRPr lang="en-US" dirty="0"/>
          </a:p>
        </p:txBody>
      </p:sp>
      <p:sp>
        <p:nvSpPr>
          <p:cNvPr id="21" name="TextBox 20"/>
          <p:cNvSpPr txBox="1"/>
          <p:nvPr/>
        </p:nvSpPr>
        <p:spPr>
          <a:xfrm>
            <a:off x="685800" y="1219200"/>
            <a:ext cx="4343400" cy="1384995"/>
          </a:xfrm>
          <a:prstGeom prst="rect">
            <a:avLst/>
          </a:prstGeom>
          <a:noFill/>
        </p:spPr>
        <p:txBody>
          <a:bodyPr wrap="square" rtlCol="0">
            <a:spAutoFit/>
          </a:bodyPr>
          <a:lstStyle/>
          <a:p>
            <a:r>
              <a:rPr lang="en-US" sz="2800" i="1" dirty="0" smtClean="0"/>
              <a:t>Same idea could be applied for signal detection.</a:t>
            </a:r>
            <a:endParaRPr lang="en-US" sz="2800" i="1" dirty="0"/>
          </a:p>
        </p:txBody>
      </p:sp>
      <p:sp>
        <p:nvSpPr>
          <p:cNvPr id="22" name="TextBox 21"/>
          <p:cNvSpPr txBox="1"/>
          <p:nvPr/>
        </p:nvSpPr>
        <p:spPr>
          <a:xfrm>
            <a:off x="304800" y="6477000"/>
            <a:ext cx="1905000" cy="246221"/>
          </a:xfrm>
          <a:prstGeom prst="rect">
            <a:avLst/>
          </a:prstGeom>
          <a:noFill/>
        </p:spPr>
        <p:txBody>
          <a:bodyPr wrap="square" rtlCol="0">
            <a:spAutoFit/>
          </a:bodyPr>
          <a:lstStyle/>
          <a:p>
            <a:r>
              <a:rPr lang="en-US" sz="1000" dirty="0" smtClean="0"/>
              <a:t>[Hammerling et. al. (in revision)]</a:t>
            </a:r>
            <a:endParaRPr lang="en-US" sz="1000" dirty="0"/>
          </a:p>
        </p:txBody>
      </p:sp>
      <p:pic>
        <p:nvPicPr>
          <p:cNvPr id="24" name="Picture 23" descr="fig4.emf"/>
          <p:cNvPicPr>
            <a:picLocks noChangeAspect="1"/>
          </p:cNvPicPr>
          <p:nvPr/>
        </p:nvPicPr>
        <p:blipFill>
          <a:blip r:embed="rId4" cstate="print"/>
          <a:stretch>
            <a:fillRect/>
          </a:stretch>
        </p:blipFill>
        <p:spPr>
          <a:xfrm>
            <a:off x="2362199" y="3673104"/>
            <a:ext cx="2383450" cy="2976099"/>
          </a:xfrm>
          <a:prstGeom prst="rect">
            <a:avLst/>
          </a:prstGeom>
        </p:spPr>
      </p:pic>
      <p:pic>
        <p:nvPicPr>
          <p:cNvPr id="28" name="Picture 27" descr="fig1.emf"/>
          <p:cNvPicPr>
            <a:picLocks noChangeAspect="1"/>
          </p:cNvPicPr>
          <p:nvPr/>
        </p:nvPicPr>
        <p:blipFill>
          <a:blip r:embed="rId5" cstate="print"/>
          <a:stretch>
            <a:fillRect/>
          </a:stretch>
        </p:blipFill>
        <p:spPr>
          <a:xfrm>
            <a:off x="152400" y="3668716"/>
            <a:ext cx="2303235" cy="2960684"/>
          </a:xfrm>
          <a:prstGeom prst="rect">
            <a:avLst/>
          </a:prstGeom>
        </p:spPr>
      </p:pic>
      <p:sp>
        <p:nvSpPr>
          <p:cNvPr id="30" name="TextBox 29"/>
          <p:cNvSpPr txBox="1"/>
          <p:nvPr/>
        </p:nvSpPr>
        <p:spPr>
          <a:xfrm>
            <a:off x="6172200" y="990600"/>
            <a:ext cx="1752600" cy="307777"/>
          </a:xfrm>
          <a:prstGeom prst="rect">
            <a:avLst/>
          </a:prstGeom>
          <a:noFill/>
        </p:spPr>
        <p:txBody>
          <a:bodyPr wrap="square" rtlCol="0">
            <a:spAutoFit/>
          </a:bodyPr>
          <a:lstStyle/>
          <a:p>
            <a:pPr algn="ctr"/>
            <a:r>
              <a:rPr lang="en-US" sz="1400" dirty="0" smtClean="0"/>
              <a:t>Summary  for 2009</a:t>
            </a:r>
            <a:endParaRPr lang="en-US" sz="1400" dirty="0"/>
          </a:p>
        </p:txBody>
      </p:sp>
      <p:sp>
        <p:nvSpPr>
          <p:cNvPr id="31" name="TextBox 30"/>
          <p:cNvSpPr txBox="1"/>
          <p:nvPr/>
        </p:nvSpPr>
        <p:spPr>
          <a:xfrm>
            <a:off x="304800" y="3426023"/>
            <a:ext cx="1752600" cy="307777"/>
          </a:xfrm>
          <a:prstGeom prst="rect">
            <a:avLst/>
          </a:prstGeom>
          <a:noFill/>
        </p:spPr>
        <p:txBody>
          <a:bodyPr wrap="square" rtlCol="0">
            <a:spAutoFit/>
          </a:bodyPr>
          <a:lstStyle/>
          <a:p>
            <a:pPr algn="ctr"/>
            <a:r>
              <a:rPr lang="en-US" sz="1400" dirty="0" smtClean="0"/>
              <a:t>August 7-12 2009</a:t>
            </a:r>
            <a:endParaRPr lang="en-US" sz="1400" dirty="0"/>
          </a:p>
        </p:txBody>
      </p:sp>
      <p:sp>
        <p:nvSpPr>
          <p:cNvPr id="33" name="TextBox 32"/>
          <p:cNvSpPr txBox="1"/>
          <p:nvPr/>
        </p:nvSpPr>
        <p:spPr>
          <a:xfrm>
            <a:off x="2514600" y="3426023"/>
            <a:ext cx="1676400" cy="307777"/>
          </a:xfrm>
          <a:prstGeom prst="rect">
            <a:avLst/>
          </a:prstGeom>
          <a:noFill/>
        </p:spPr>
        <p:txBody>
          <a:bodyPr wrap="square" rtlCol="0">
            <a:spAutoFit/>
          </a:bodyPr>
          <a:lstStyle/>
          <a:p>
            <a:pPr algn="ctr"/>
            <a:r>
              <a:rPr lang="en-US" sz="1400" dirty="0" smtClean="0"/>
              <a:t>August 7-12 2009</a:t>
            </a:r>
            <a:endParaRPr lang="en-US" sz="1400" dirty="0"/>
          </a:p>
        </p:txBody>
      </p:sp>
      <p:sp>
        <p:nvSpPr>
          <p:cNvPr id="11" name="TextBox 10"/>
          <p:cNvSpPr txBox="1"/>
          <p:nvPr/>
        </p:nvSpPr>
        <p:spPr>
          <a:xfrm>
            <a:off x="6172200" y="6611779"/>
            <a:ext cx="1905000" cy="246221"/>
          </a:xfrm>
          <a:prstGeom prst="rect">
            <a:avLst/>
          </a:prstGeom>
          <a:noFill/>
        </p:spPr>
        <p:txBody>
          <a:bodyPr wrap="square" rtlCol="0">
            <a:spAutoFit/>
          </a:bodyPr>
          <a:lstStyle/>
          <a:p>
            <a:r>
              <a:rPr lang="en-US" sz="1000" dirty="0" smtClean="0"/>
              <a:t>[Hammerling et. al. (in revision)]</a:t>
            </a:r>
            <a:endParaRPr lang="en-US" sz="1000" dirty="0"/>
          </a:p>
        </p:txBody>
      </p:sp>
      <p:sp>
        <p:nvSpPr>
          <p:cNvPr id="12" name="TextBox 11"/>
          <p:cNvSpPr txBox="1"/>
          <p:nvPr/>
        </p:nvSpPr>
        <p:spPr>
          <a:xfrm>
            <a:off x="2514600" y="6477000"/>
            <a:ext cx="1905000" cy="246221"/>
          </a:xfrm>
          <a:prstGeom prst="rect">
            <a:avLst/>
          </a:prstGeom>
          <a:noFill/>
        </p:spPr>
        <p:txBody>
          <a:bodyPr wrap="square" rtlCol="0">
            <a:spAutoFit/>
          </a:bodyPr>
          <a:lstStyle/>
          <a:p>
            <a:r>
              <a:rPr lang="en-US" sz="1000" dirty="0" smtClean="0"/>
              <a:t>[Hammerling et. al. (in revision)]</a:t>
            </a:r>
            <a:endParaRPr lang="en-US" sz="10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0" grpId="0"/>
      <p:bldP spid="33" grpId="0"/>
      <p:bldP spid="11"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6705600" y="6519446"/>
            <a:ext cx="838200" cy="338554"/>
          </a:xfrm>
          <a:prstGeom prst="rect">
            <a:avLst/>
          </a:prstGeom>
          <a:noFill/>
        </p:spPr>
        <p:txBody>
          <a:bodyPr wrap="square" rtlCol="0">
            <a:spAutoFit/>
          </a:bodyPr>
          <a:lstStyle/>
          <a:p>
            <a:r>
              <a:rPr lang="en-US" sz="1600" dirty="0" smtClean="0"/>
              <a:t>[ppm]</a:t>
            </a:r>
            <a:endParaRPr lang="en-US" sz="1600" dirty="0"/>
          </a:p>
        </p:txBody>
      </p:sp>
      <p:pic>
        <p:nvPicPr>
          <p:cNvPr id="21" name="Picture 20" descr="LatGradPCTMonly_09_2003 -2006.png"/>
          <p:cNvPicPr>
            <a:picLocks noChangeAspect="1"/>
          </p:cNvPicPr>
          <p:nvPr/>
        </p:nvPicPr>
        <p:blipFill>
          <a:blip r:embed="rId2" cstate="print"/>
          <a:srcRect l="5205" r="84378" b="38888"/>
          <a:stretch>
            <a:fillRect/>
          </a:stretch>
        </p:blipFill>
        <p:spPr>
          <a:xfrm>
            <a:off x="6812280" y="381000"/>
            <a:ext cx="762000" cy="3352574"/>
          </a:xfrm>
          <a:prstGeom prst="rect">
            <a:avLst/>
          </a:prstGeom>
        </p:spPr>
      </p:pic>
      <p:sp>
        <p:nvSpPr>
          <p:cNvPr id="23" name="Freeform 22"/>
          <p:cNvSpPr/>
          <p:nvPr/>
        </p:nvSpPr>
        <p:spPr>
          <a:xfrm>
            <a:off x="7391400" y="914400"/>
            <a:ext cx="1143000" cy="2514600"/>
          </a:xfrm>
          <a:custGeom>
            <a:avLst/>
            <a:gdLst>
              <a:gd name="connsiteX0" fmla="*/ 13648 w 2513463"/>
              <a:gd name="connsiteY0" fmla="*/ 0 h 1487606"/>
              <a:gd name="connsiteX1" fmla="*/ 2511188 w 2513463"/>
              <a:gd name="connsiteY1" fmla="*/ 736979 h 1487606"/>
              <a:gd name="connsiteX2" fmla="*/ 0 w 2513463"/>
              <a:gd name="connsiteY2" fmla="*/ 1487606 h 1487606"/>
            </a:gdLst>
            <a:ahLst/>
            <a:cxnLst>
              <a:cxn ang="0">
                <a:pos x="connsiteX0" y="connsiteY0"/>
              </a:cxn>
              <a:cxn ang="0">
                <a:pos x="connsiteX1" y="connsiteY1"/>
              </a:cxn>
              <a:cxn ang="0">
                <a:pos x="connsiteX2" y="connsiteY2"/>
              </a:cxn>
            </a:cxnLst>
            <a:rect l="l" t="t" r="r" b="b"/>
            <a:pathLst>
              <a:path w="2513463" h="1487606">
                <a:moveTo>
                  <a:pt x="13648" y="0"/>
                </a:moveTo>
                <a:cubicBezTo>
                  <a:pt x="1263555" y="244522"/>
                  <a:pt x="2513463" y="489045"/>
                  <a:pt x="2511188" y="736979"/>
                </a:cubicBezTo>
                <a:cubicBezTo>
                  <a:pt x="2508913" y="984913"/>
                  <a:pt x="409433" y="1351128"/>
                  <a:pt x="0" y="1487606"/>
                </a:cubicBezTo>
              </a:path>
            </a:pathLst>
          </a:cu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5" name="Picture 14" descr="LatGradPCTMonly_09_2003 -2006.png"/>
          <p:cNvPicPr>
            <a:picLocks noChangeAspect="1"/>
          </p:cNvPicPr>
          <p:nvPr/>
        </p:nvPicPr>
        <p:blipFill>
          <a:blip r:embed="rId2" cstate="print"/>
          <a:srcRect l="5205" r="86878" b="43055"/>
          <a:stretch>
            <a:fillRect/>
          </a:stretch>
        </p:blipFill>
        <p:spPr>
          <a:xfrm>
            <a:off x="1325880" y="686026"/>
            <a:ext cx="579120" cy="3123974"/>
          </a:xfrm>
          <a:prstGeom prst="rect">
            <a:avLst/>
          </a:prstGeom>
        </p:spPr>
      </p:pic>
      <p:cxnSp>
        <p:nvCxnSpPr>
          <p:cNvPr id="22" name="Straight Connector 21"/>
          <p:cNvCxnSpPr>
            <a:stCxn id="23" idx="1"/>
          </p:cNvCxnSpPr>
          <p:nvPr/>
        </p:nvCxnSpPr>
        <p:spPr>
          <a:xfrm flipH="1" flipV="1">
            <a:off x="7391400" y="2133374"/>
            <a:ext cx="1141966" cy="26791"/>
          </a:xfrm>
          <a:prstGeom prst="line">
            <a:avLst/>
          </a:prstGeom>
          <a:ln w="952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44575" y="228600"/>
            <a:ext cx="8458200" cy="1143000"/>
          </a:xfrm>
        </p:spPr>
        <p:txBody>
          <a:bodyPr>
            <a:normAutofit fontScale="90000"/>
          </a:bodyPr>
          <a:lstStyle/>
          <a:p>
            <a:r>
              <a:rPr lang="en-US" dirty="0" smtClean="0"/>
              <a:t>How consistent are models with satellite-derived XCO</a:t>
            </a:r>
            <a:r>
              <a:rPr lang="en-US" baseline="-25000" dirty="0" smtClean="0"/>
              <a:t>2</a:t>
            </a:r>
            <a:r>
              <a:rPr lang="en-US" dirty="0" smtClean="0"/>
              <a:t> field?</a:t>
            </a:r>
            <a:endParaRPr lang="en-US" dirty="0"/>
          </a:p>
        </p:txBody>
      </p:sp>
      <p:sp>
        <p:nvSpPr>
          <p:cNvPr id="6" name="Slide Number Placeholder 5"/>
          <p:cNvSpPr>
            <a:spLocks noGrp="1"/>
          </p:cNvSpPr>
          <p:nvPr>
            <p:ph type="sldNum" sz="quarter" idx="4294967295"/>
          </p:nvPr>
        </p:nvSpPr>
        <p:spPr>
          <a:xfrm>
            <a:off x="6858000" y="6324600"/>
            <a:ext cx="2133600" cy="365125"/>
          </a:xfrm>
          <a:prstGeom prst="rect">
            <a:avLst/>
          </a:prstGeom>
        </p:spPr>
        <p:txBody>
          <a:bodyPr/>
          <a:lstStyle/>
          <a:p>
            <a:fld id="{CC12BED6-1F89-4CA9-A7DA-9ACDEA12372C}" type="slidenum">
              <a:rPr lang="en-US" smtClean="0"/>
              <a:pPr/>
              <a:t>28</a:t>
            </a:fld>
            <a:endParaRPr lang="en-US"/>
          </a:p>
        </p:txBody>
      </p:sp>
      <p:sp>
        <p:nvSpPr>
          <p:cNvPr id="9" name="TextBox 8"/>
          <p:cNvSpPr txBox="1"/>
          <p:nvPr/>
        </p:nvSpPr>
        <p:spPr>
          <a:xfrm>
            <a:off x="6705600" y="6488668"/>
            <a:ext cx="838200" cy="338554"/>
          </a:xfrm>
          <a:prstGeom prst="rect">
            <a:avLst/>
          </a:prstGeom>
          <a:noFill/>
        </p:spPr>
        <p:txBody>
          <a:bodyPr wrap="square" rtlCol="0">
            <a:spAutoFit/>
          </a:bodyPr>
          <a:lstStyle/>
          <a:p>
            <a:r>
              <a:rPr lang="en-US" sz="1600" dirty="0" smtClean="0"/>
              <a:t>[ppm]</a:t>
            </a:r>
            <a:endParaRPr lang="en-US" sz="1600" dirty="0"/>
          </a:p>
        </p:txBody>
      </p:sp>
      <p:pic>
        <p:nvPicPr>
          <p:cNvPr id="8" name="Picture 7" descr="LKriged_est_20090704-20090706_ExpNugFix_3_uniform_jet_stdcutoff.png"/>
          <p:cNvPicPr>
            <a:picLocks noChangeAspect="1"/>
          </p:cNvPicPr>
          <p:nvPr/>
        </p:nvPicPr>
        <p:blipFill>
          <a:blip r:embed="rId3" cstate="print"/>
          <a:srcRect l="9983" t="20002" r="9983" b="25002"/>
          <a:stretch>
            <a:fillRect/>
          </a:stretch>
        </p:blipFill>
        <p:spPr>
          <a:xfrm>
            <a:off x="1545336" y="3746500"/>
            <a:ext cx="5854164" cy="3017051"/>
          </a:xfrm>
          <a:prstGeom prst="rect">
            <a:avLst/>
          </a:prstGeom>
        </p:spPr>
      </p:pic>
      <p:cxnSp>
        <p:nvCxnSpPr>
          <p:cNvPr id="11" name="Straight Connector 10"/>
          <p:cNvCxnSpPr/>
          <p:nvPr/>
        </p:nvCxnSpPr>
        <p:spPr>
          <a:xfrm flipH="1">
            <a:off x="1905000" y="2398420"/>
            <a:ext cx="2466428" cy="39980"/>
          </a:xfrm>
          <a:prstGeom prst="line">
            <a:avLst/>
          </a:prstGeom>
          <a:ln w="127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1904999" y="1905000"/>
            <a:ext cx="2478207" cy="990600"/>
          </a:xfrm>
          <a:custGeom>
            <a:avLst/>
            <a:gdLst>
              <a:gd name="connsiteX0" fmla="*/ 13648 w 2513463"/>
              <a:gd name="connsiteY0" fmla="*/ 0 h 1487606"/>
              <a:gd name="connsiteX1" fmla="*/ 2511188 w 2513463"/>
              <a:gd name="connsiteY1" fmla="*/ 736979 h 1487606"/>
              <a:gd name="connsiteX2" fmla="*/ 0 w 2513463"/>
              <a:gd name="connsiteY2" fmla="*/ 1487606 h 1487606"/>
            </a:gdLst>
            <a:ahLst/>
            <a:cxnLst>
              <a:cxn ang="0">
                <a:pos x="connsiteX0" y="connsiteY0"/>
              </a:cxn>
              <a:cxn ang="0">
                <a:pos x="connsiteX1" y="connsiteY1"/>
              </a:cxn>
              <a:cxn ang="0">
                <a:pos x="connsiteX2" y="connsiteY2"/>
              </a:cxn>
            </a:cxnLst>
            <a:rect l="l" t="t" r="r" b="b"/>
            <a:pathLst>
              <a:path w="2513463" h="1487606">
                <a:moveTo>
                  <a:pt x="13648" y="0"/>
                </a:moveTo>
                <a:cubicBezTo>
                  <a:pt x="1263555" y="244522"/>
                  <a:pt x="2513463" y="489045"/>
                  <a:pt x="2511188" y="736979"/>
                </a:cubicBezTo>
                <a:cubicBezTo>
                  <a:pt x="2508913" y="984913"/>
                  <a:pt x="409433" y="1351128"/>
                  <a:pt x="0" y="1487606"/>
                </a:cubicBez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6" name="Picture 1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44575" y="3352800"/>
            <a:ext cx="8899425" cy="3352800"/>
          </a:xfrm>
          <a:prstGeom prst="rect">
            <a:avLst/>
          </a:prstGeom>
          <a:ln>
            <a:solidFill>
              <a:schemeClr val="tx1"/>
            </a:solidFill>
          </a:ln>
          <a:scene3d>
            <a:camera prst="orthographicFront">
              <a:rot lat="844566" lon="17685825" rev="20361182"/>
            </a:camera>
            <a:lightRig rig="threePt" dir="t"/>
          </a:scene3d>
        </p:spPr>
      </p:pic>
      <p:sp>
        <p:nvSpPr>
          <p:cNvPr id="18" name="Oval 17"/>
          <p:cNvSpPr/>
          <p:nvPr/>
        </p:nvSpPr>
        <p:spPr>
          <a:xfrm flipV="1">
            <a:off x="1981200" y="16002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flipV="1">
            <a:off x="7543800" y="12954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a:off x="1981200" y="2514600"/>
            <a:ext cx="228600" cy="2286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a:off x="7467600" y="1676400"/>
            <a:ext cx="228600" cy="2286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657600" y="3429000"/>
            <a:ext cx="914400" cy="1143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410200" y="4114800"/>
            <a:ext cx="914400" cy="1143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5715000" y="6519446"/>
            <a:ext cx="3810000" cy="338554"/>
          </a:xfrm>
          <a:prstGeom prst="rect">
            <a:avLst/>
          </a:prstGeom>
          <a:noFill/>
        </p:spPr>
        <p:txBody>
          <a:bodyPr wrap="square" rtlCol="0">
            <a:spAutoFit/>
          </a:bodyPr>
          <a:lstStyle/>
          <a:p>
            <a:r>
              <a:rPr lang="en-US" sz="1600" dirty="0" smtClean="0"/>
              <a:t>Source: </a:t>
            </a:r>
            <a:r>
              <a:rPr lang="en-US" sz="1600" dirty="0" err="1" smtClean="0"/>
              <a:t>Huntzinger</a:t>
            </a:r>
            <a:r>
              <a:rPr lang="en-US" sz="1600" dirty="0" smtClean="0"/>
              <a:t> et al., 2011</a:t>
            </a:r>
          </a:p>
        </p:txBody>
      </p:sp>
      <p:sp>
        <p:nvSpPr>
          <p:cNvPr id="26" name="Oval 25"/>
          <p:cNvSpPr/>
          <p:nvPr/>
        </p:nvSpPr>
        <p:spPr>
          <a:xfrm>
            <a:off x="3733800" y="3429000"/>
            <a:ext cx="914400" cy="1143000"/>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flipV="1">
            <a:off x="1981200" y="2133600"/>
            <a:ext cx="152400" cy="152400"/>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flipV="1">
            <a:off x="7543800" y="2286000"/>
            <a:ext cx="152400" cy="152400"/>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486400" y="4114800"/>
            <a:ext cx="914400" cy="1143000"/>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p:cNvSpPr/>
          <p:nvPr/>
        </p:nvSpPr>
        <p:spPr>
          <a:xfrm>
            <a:off x="1981200" y="2895600"/>
            <a:ext cx="228600" cy="228600"/>
          </a:xfrm>
          <a:prstGeom prst="triangl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p:cNvSpPr/>
          <p:nvPr/>
        </p:nvSpPr>
        <p:spPr>
          <a:xfrm>
            <a:off x="7467600" y="1981200"/>
            <a:ext cx="228600" cy="228600"/>
          </a:xfrm>
          <a:prstGeom prst="triangl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4" grpId="0" animBg="1"/>
      <p:bldP spid="25" grpId="0" animBg="1"/>
      <p:bldP spid="33" grpId="0" animBg="1"/>
      <p:bldP spid="34" grpId="0" animBg="1"/>
      <p:bldP spid="35" grpId="0"/>
      <p:bldP spid="26" grpId="0" animBg="1"/>
      <p:bldP spid="27" grpId="0" animBg="1"/>
      <p:bldP spid="28" grpId="0" animBg="1"/>
      <p:bldP spid="29" grpId="0" animBg="1"/>
      <p:bldP spid="31" grpId="0" animBg="1"/>
      <p:bldP spid="3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LatGradPCTMonly_09_2003 -2006.png"/>
          <p:cNvPicPr>
            <a:picLocks noChangeAspect="1"/>
          </p:cNvPicPr>
          <p:nvPr/>
        </p:nvPicPr>
        <p:blipFill>
          <a:blip r:embed="rId2" cstate="print"/>
          <a:srcRect l="5205" r="86878" b="43055"/>
          <a:stretch>
            <a:fillRect/>
          </a:stretch>
        </p:blipFill>
        <p:spPr>
          <a:xfrm>
            <a:off x="1325880" y="686026"/>
            <a:ext cx="579120" cy="3123974"/>
          </a:xfrm>
          <a:prstGeom prst="rect">
            <a:avLst/>
          </a:prstGeom>
        </p:spPr>
      </p:pic>
      <p:pic>
        <p:nvPicPr>
          <p:cNvPr id="21" name="Picture 20" descr="LatGradPCTMonly_09_2003 -2006.png"/>
          <p:cNvPicPr>
            <a:picLocks noChangeAspect="1"/>
          </p:cNvPicPr>
          <p:nvPr/>
        </p:nvPicPr>
        <p:blipFill>
          <a:blip r:embed="rId2" cstate="print"/>
          <a:srcRect l="5205" r="84378" b="38888"/>
          <a:stretch>
            <a:fillRect/>
          </a:stretch>
        </p:blipFill>
        <p:spPr>
          <a:xfrm>
            <a:off x="6812280" y="381000"/>
            <a:ext cx="762000" cy="3352574"/>
          </a:xfrm>
          <a:prstGeom prst="rect">
            <a:avLst/>
          </a:prstGeom>
        </p:spPr>
      </p:pic>
      <p:cxnSp>
        <p:nvCxnSpPr>
          <p:cNvPr id="22" name="Straight Connector 21"/>
          <p:cNvCxnSpPr>
            <a:stCxn id="23" idx="1"/>
          </p:cNvCxnSpPr>
          <p:nvPr/>
        </p:nvCxnSpPr>
        <p:spPr>
          <a:xfrm flipH="1" flipV="1">
            <a:off x="7391400" y="2133374"/>
            <a:ext cx="1141966" cy="26791"/>
          </a:xfrm>
          <a:prstGeom prst="line">
            <a:avLst/>
          </a:prstGeom>
          <a:ln w="9525">
            <a:solidFill>
              <a:schemeClr val="accent4">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3" name="Freeform 22"/>
          <p:cNvSpPr/>
          <p:nvPr/>
        </p:nvSpPr>
        <p:spPr>
          <a:xfrm>
            <a:off x="7391400" y="914400"/>
            <a:ext cx="1143000" cy="2514600"/>
          </a:xfrm>
          <a:custGeom>
            <a:avLst/>
            <a:gdLst>
              <a:gd name="connsiteX0" fmla="*/ 13648 w 2513463"/>
              <a:gd name="connsiteY0" fmla="*/ 0 h 1487606"/>
              <a:gd name="connsiteX1" fmla="*/ 2511188 w 2513463"/>
              <a:gd name="connsiteY1" fmla="*/ 736979 h 1487606"/>
              <a:gd name="connsiteX2" fmla="*/ 0 w 2513463"/>
              <a:gd name="connsiteY2" fmla="*/ 1487606 h 1487606"/>
            </a:gdLst>
            <a:ahLst/>
            <a:cxnLst>
              <a:cxn ang="0">
                <a:pos x="connsiteX0" y="connsiteY0"/>
              </a:cxn>
              <a:cxn ang="0">
                <a:pos x="connsiteX1" y="connsiteY1"/>
              </a:cxn>
              <a:cxn ang="0">
                <a:pos x="connsiteX2" y="connsiteY2"/>
              </a:cxn>
            </a:cxnLst>
            <a:rect l="l" t="t" r="r" b="b"/>
            <a:pathLst>
              <a:path w="2513463" h="1487606">
                <a:moveTo>
                  <a:pt x="13648" y="0"/>
                </a:moveTo>
                <a:cubicBezTo>
                  <a:pt x="1263555" y="244522"/>
                  <a:pt x="2513463" y="489045"/>
                  <a:pt x="2511188" y="736979"/>
                </a:cubicBezTo>
                <a:cubicBezTo>
                  <a:pt x="2508913" y="984913"/>
                  <a:pt x="409433" y="1351128"/>
                  <a:pt x="0" y="1487606"/>
                </a:cubicBezTo>
              </a:path>
            </a:pathLst>
          </a:custGeom>
          <a:ln w="254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itle 1"/>
          <p:cNvSpPr>
            <a:spLocks noGrp="1"/>
          </p:cNvSpPr>
          <p:nvPr>
            <p:ph type="title"/>
          </p:nvPr>
        </p:nvSpPr>
        <p:spPr>
          <a:xfrm>
            <a:off x="228600" y="228600"/>
            <a:ext cx="8229600" cy="1143000"/>
          </a:xfrm>
        </p:spPr>
        <p:txBody>
          <a:bodyPr>
            <a:normAutofit fontScale="90000"/>
          </a:bodyPr>
          <a:lstStyle/>
          <a:p>
            <a:r>
              <a:rPr lang="en-US" dirty="0" smtClean="0"/>
              <a:t>For which locations are difference in the XCO</a:t>
            </a:r>
            <a:r>
              <a:rPr lang="en-US" baseline="-25000" dirty="0" smtClean="0"/>
              <a:t>2</a:t>
            </a:r>
            <a:r>
              <a:rPr lang="en-US" dirty="0" smtClean="0"/>
              <a:t> probability distribution detectable ?</a:t>
            </a:r>
            <a:endParaRPr lang="en-US" dirty="0"/>
          </a:p>
        </p:txBody>
      </p:sp>
      <p:sp>
        <p:nvSpPr>
          <p:cNvPr id="6" name="Slide Number Placeholder 5"/>
          <p:cNvSpPr>
            <a:spLocks noGrp="1"/>
          </p:cNvSpPr>
          <p:nvPr>
            <p:ph type="sldNum" sz="quarter" idx="4294967295"/>
          </p:nvPr>
        </p:nvSpPr>
        <p:spPr>
          <a:xfrm>
            <a:off x="6858000" y="6324600"/>
            <a:ext cx="2133600" cy="365125"/>
          </a:xfrm>
          <a:prstGeom prst="rect">
            <a:avLst/>
          </a:prstGeom>
        </p:spPr>
        <p:txBody>
          <a:bodyPr/>
          <a:lstStyle/>
          <a:p>
            <a:fld id="{CC12BED6-1F89-4CA9-A7DA-9ACDEA12372C}" type="slidenum">
              <a:rPr lang="en-US" smtClean="0"/>
              <a:pPr/>
              <a:t>29</a:t>
            </a:fld>
            <a:endParaRPr lang="en-US"/>
          </a:p>
        </p:txBody>
      </p:sp>
      <p:cxnSp>
        <p:nvCxnSpPr>
          <p:cNvPr id="11" name="Straight Connector 10"/>
          <p:cNvCxnSpPr/>
          <p:nvPr/>
        </p:nvCxnSpPr>
        <p:spPr>
          <a:xfrm flipH="1">
            <a:off x="1905000" y="2398420"/>
            <a:ext cx="2466428" cy="39980"/>
          </a:xfrm>
          <a:prstGeom prst="line">
            <a:avLst/>
          </a:prstGeom>
          <a:ln w="12700">
            <a:solidFill>
              <a:schemeClr val="accent4">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1905000" y="2048256"/>
            <a:ext cx="2478207" cy="762000"/>
          </a:xfrm>
          <a:custGeom>
            <a:avLst/>
            <a:gdLst>
              <a:gd name="connsiteX0" fmla="*/ 13648 w 2513463"/>
              <a:gd name="connsiteY0" fmla="*/ 0 h 1487606"/>
              <a:gd name="connsiteX1" fmla="*/ 2511188 w 2513463"/>
              <a:gd name="connsiteY1" fmla="*/ 736979 h 1487606"/>
              <a:gd name="connsiteX2" fmla="*/ 0 w 2513463"/>
              <a:gd name="connsiteY2" fmla="*/ 1487606 h 1487606"/>
            </a:gdLst>
            <a:ahLst/>
            <a:cxnLst>
              <a:cxn ang="0">
                <a:pos x="connsiteX0" y="connsiteY0"/>
              </a:cxn>
              <a:cxn ang="0">
                <a:pos x="connsiteX1" y="connsiteY1"/>
              </a:cxn>
              <a:cxn ang="0">
                <a:pos x="connsiteX2" y="connsiteY2"/>
              </a:cxn>
            </a:cxnLst>
            <a:rect l="l" t="t" r="r" b="b"/>
            <a:pathLst>
              <a:path w="2513463" h="1487606">
                <a:moveTo>
                  <a:pt x="13648" y="0"/>
                </a:moveTo>
                <a:cubicBezTo>
                  <a:pt x="1263555" y="244522"/>
                  <a:pt x="2513463" y="489045"/>
                  <a:pt x="2511188" y="736979"/>
                </a:cubicBezTo>
                <a:cubicBezTo>
                  <a:pt x="2508913" y="984913"/>
                  <a:pt x="409433" y="1351128"/>
                  <a:pt x="0" y="1487606"/>
                </a:cubicBezTo>
              </a:path>
            </a:pathLst>
          </a:custGeom>
          <a:ln w="254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7694132" y="5909846"/>
            <a:ext cx="838200" cy="338554"/>
          </a:xfrm>
          <a:prstGeom prst="rect">
            <a:avLst/>
          </a:prstGeom>
          <a:noFill/>
        </p:spPr>
        <p:txBody>
          <a:bodyPr wrap="square" rtlCol="0">
            <a:spAutoFit/>
          </a:bodyPr>
          <a:lstStyle/>
          <a:p>
            <a:r>
              <a:rPr lang="en-US" sz="1600" dirty="0" smtClean="0"/>
              <a:t>[ppm]</a:t>
            </a:r>
            <a:endParaRPr lang="en-US" sz="1600" dirty="0"/>
          </a:p>
        </p:txBody>
      </p:sp>
      <p:pic>
        <p:nvPicPr>
          <p:cNvPr id="16" name="Picture 15" descr="LKriged_20090807_20090812_loc_scaled_est_meanadjust.png"/>
          <p:cNvPicPr>
            <a:picLocks noChangeAspect="1"/>
          </p:cNvPicPr>
          <p:nvPr/>
        </p:nvPicPr>
        <p:blipFill>
          <a:blip r:embed="rId3" cstate="print"/>
          <a:srcRect l="12327" t="24076" r="6251" b="28012"/>
          <a:stretch>
            <a:fillRect/>
          </a:stretch>
        </p:blipFill>
        <p:spPr>
          <a:xfrm>
            <a:off x="1325880" y="4138552"/>
            <a:ext cx="3871199" cy="1708478"/>
          </a:xfrm>
          <a:prstGeom prst="rect">
            <a:avLst/>
          </a:prstGeom>
        </p:spPr>
      </p:pic>
      <p:pic>
        <p:nvPicPr>
          <p:cNvPr id="18" name="Picture 17" descr="20060914_20060915_truth.jpg"/>
          <p:cNvPicPr>
            <a:picLocks noChangeAspect="1"/>
          </p:cNvPicPr>
          <p:nvPr/>
        </p:nvPicPr>
        <p:blipFill>
          <a:blip r:embed="rId4" cstate="print"/>
          <a:srcRect l="12327" t="24076" r="6251" b="28012"/>
          <a:stretch>
            <a:fillRect/>
          </a:stretch>
        </p:blipFill>
        <p:spPr>
          <a:xfrm>
            <a:off x="4677233" y="4138552"/>
            <a:ext cx="3871199" cy="1708478"/>
          </a:xfrm>
          <a:prstGeom prst="rect">
            <a:avLst/>
          </a:prstGeom>
        </p:spPr>
      </p:pic>
      <p:sp>
        <p:nvSpPr>
          <p:cNvPr id="20" name="Freeform 19"/>
          <p:cNvSpPr/>
          <p:nvPr/>
        </p:nvSpPr>
        <p:spPr>
          <a:xfrm>
            <a:off x="7390366" y="1638300"/>
            <a:ext cx="1143000" cy="2514600"/>
          </a:xfrm>
          <a:custGeom>
            <a:avLst/>
            <a:gdLst>
              <a:gd name="connsiteX0" fmla="*/ 13648 w 2513463"/>
              <a:gd name="connsiteY0" fmla="*/ 0 h 1487606"/>
              <a:gd name="connsiteX1" fmla="*/ 2511188 w 2513463"/>
              <a:gd name="connsiteY1" fmla="*/ 736979 h 1487606"/>
              <a:gd name="connsiteX2" fmla="*/ 0 w 2513463"/>
              <a:gd name="connsiteY2" fmla="*/ 1487606 h 1487606"/>
            </a:gdLst>
            <a:ahLst/>
            <a:cxnLst>
              <a:cxn ang="0">
                <a:pos x="connsiteX0" y="connsiteY0"/>
              </a:cxn>
              <a:cxn ang="0">
                <a:pos x="connsiteX1" y="connsiteY1"/>
              </a:cxn>
              <a:cxn ang="0">
                <a:pos x="connsiteX2" y="connsiteY2"/>
              </a:cxn>
            </a:cxnLst>
            <a:rect l="l" t="t" r="r" b="b"/>
            <a:pathLst>
              <a:path w="2513463" h="1487606">
                <a:moveTo>
                  <a:pt x="13648" y="0"/>
                </a:moveTo>
                <a:cubicBezTo>
                  <a:pt x="1263555" y="244522"/>
                  <a:pt x="2513463" y="489045"/>
                  <a:pt x="2511188" y="736979"/>
                </a:cubicBezTo>
                <a:cubicBezTo>
                  <a:pt x="2508913" y="984913"/>
                  <a:pt x="409433" y="1351128"/>
                  <a:pt x="0" y="1487606"/>
                </a:cubicBezTo>
              </a:path>
            </a:pathLst>
          </a:cu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Connector 23"/>
          <p:cNvCxnSpPr/>
          <p:nvPr/>
        </p:nvCxnSpPr>
        <p:spPr>
          <a:xfrm flipH="1" flipV="1">
            <a:off x="7390366" y="2868809"/>
            <a:ext cx="1141966" cy="26791"/>
          </a:xfrm>
          <a:prstGeom prst="line">
            <a:avLst/>
          </a:prstGeom>
          <a:ln w="9525">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5" name="Freeform 24"/>
          <p:cNvSpPr/>
          <p:nvPr/>
        </p:nvSpPr>
        <p:spPr>
          <a:xfrm>
            <a:off x="1893221" y="2628900"/>
            <a:ext cx="2478207" cy="876300"/>
          </a:xfrm>
          <a:custGeom>
            <a:avLst/>
            <a:gdLst>
              <a:gd name="connsiteX0" fmla="*/ 13648 w 2513463"/>
              <a:gd name="connsiteY0" fmla="*/ 0 h 1487606"/>
              <a:gd name="connsiteX1" fmla="*/ 2511188 w 2513463"/>
              <a:gd name="connsiteY1" fmla="*/ 736979 h 1487606"/>
              <a:gd name="connsiteX2" fmla="*/ 0 w 2513463"/>
              <a:gd name="connsiteY2" fmla="*/ 1487606 h 1487606"/>
            </a:gdLst>
            <a:ahLst/>
            <a:cxnLst>
              <a:cxn ang="0">
                <a:pos x="connsiteX0" y="connsiteY0"/>
              </a:cxn>
              <a:cxn ang="0">
                <a:pos x="connsiteX1" y="connsiteY1"/>
              </a:cxn>
              <a:cxn ang="0">
                <a:pos x="connsiteX2" y="connsiteY2"/>
              </a:cxn>
            </a:cxnLst>
            <a:rect l="l" t="t" r="r" b="b"/>
            <a:pathLst>
              <a:path w="2513463" h="1487606">
                <a:moveTo>
                  <a:pt x="13648" y="0"/>
                </a:moveTo>
                <a:cubicBezTo>
                  <a:pt x="1263555" y="244522"/>
                  <a:pt x="2513463" y="489045"/>
                  <a:pt x="2511188" y="736979"/>
                </a:cubicBezTo>
                <a:cubicBezTo>
                  <a:pt x="2508913" y="984913"/>
                  <a:pt x="409433" y="1351128"/>
                  <a:pt x="0" y="1487606"/>
                </a:cubicBezTo>
              </a:path>
            </a:pathLst>
          </a:cu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 name="Straight Connector 26"/>
          <p:cNvCxnSpPr/>
          <p:nvPr/>
        </p:nvCxnSpPr>
        <p:spPr>
          <a:xfrm flipH="1">
            <a:off x="1905000" y="3048000"/>
            <a:ext cx="2466428" cy="39980"/>
          </a:xfrm>
          <a:prstGeom prst="line">
            <a:avLst/>
          </a:prstGeom>
          <a:ln w="127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2" name="Isosceles Triangle 31"/>
          <p:cNvSpPr/>
          <p:nvPr/>
        </p:nvSpPr>
        <p:spPr>
          <a:xfrm rot="5400000">
            <a:off x="6991350" y="2038350"/>
            <a:ext cx="1790700" cy="990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p:cNvSpPr/>
          <p:nvPr/>
        </p:nvSpPr>
        <p:spPr>
          <a:xfrm rot="5400000">
            <a:off x="2057635" y="2417713"/>
            <a:ext cx="239908" cy="545179"/>
          </a:xfrm>
          <a:prstGeom prst="triangle">
            <a:avLst>
              <a:gd name="adj" fmla="val 648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a:endCxn id="17" idx="1"/>
          </p:cNvCxnSpPr>
          <p:nvPr/>
        </p:nvCxnSpPr>
        <p:spPr>
          <a:xfrm flipH="1" flipV="1">
            <a:off x="4380965" y="2425761"/>
            <a:ext cx="1181635" cy="2070039"/>
          </a:xfrm>
          <a:prstGeom prst="straightConnector1">
            <a:avLst/>
          </a:prstGeom>
          <a:ln w="25400">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780628" y="3821668"/>
            <a:ext cx="2590800" cy="369332"/>
          </a:xfrm>
          <a:prstGeom prst="rect">
            <a:avLst/>
          </a:prstGeom>
          <a:solidFill>
            <a:schemeClr val="bg1"/>
          </a:solidFill>
        </p:spPr>
        <p:txBody>
          <a:bodyPr wrap="square" rtlCol="0">
            <a:spAutoFit/>
          </a:bodyPr>
          <a:lstStyle/>
          <a:p>
            <a:pPr algn="ctr"/>
            <a:r>
              <a:rPr lang="en-US" dirty="0" smtClean="0"/>
              <a:t>Scenario 1</a:t>
            </a:r>
            <a:endParaRPr lang="en-US" dirty="0"/>
          </a:p>
        </p:txBody>
      </p:sp>
      <p:sp>
        <p:nvSpPr>
          <p:cNvPr id="41" name="TextBox 40"/>
          <p:cNvSpPr txBox="1"/>
          <p:nvPr/>
        </p:nvSpPr>
        <p:spPr>
          <a:xfrm>
            <a:off x="5716034" y="3810000"/>
            <a:ext cx="1827766" cy="369332"/>
          </a:xfrm>
          <a:prstGeom prst="rect">
            <a:avLst/>
          </a:prstGeom>
          <a:solidFill>
            <a:schemeClr val="bg1"/>
          </a:solidFill>
        </p:spPr>
        <p:txBody>
          <a:bodyPr wrap="square" rtlCol="0">
            <a:spAutoFit/>
          </a:bodyPr>
          <a:lstStyle/>
          <a:p>
            <a:pPr algn="ctr"/>
            <a:r>
              <a:rPr lang="en-US" dirty="0" smtClean="0"/>
              <a:t>Scenario 2</a:t>
            </a:r>
            <a:endParaRPr lang="en-US" dirty="0"/>
          </a:p>
        </p:txBody>
      </p:sp>
      <p:cxnSp>
        <p:nvCxnSpPr>
          <p:cNvPr id="34" name="Straight Arrow Connector 33"/>
          <p:cNvCxnSpPr/>
          <p:nvPr/>
        </p:nvCxnSpPr>
        <p:spPr>
          <a:xfrm flipV="1">
            <a:off x="2209800" y="3429000"/>
            <a:ext cx="240379" cy="1066800"/>
          </a:xfrm>
          <a:prstGeom prst="straightConnector1">
            <a:avLst/>
          </a:prstGeom>
          <a:ln w="254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3581400" y="3124200"/>
            <a:ext cx="4800600" cy="1626765"/>
          </a:xfrm>
          <a:prstGeom prst="straightConnector1">
            <a:avLst/>
          </a:prstGeom>
          <a:ln w="254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7010400" y="2160165"/>
            <a:ext cx="1538032" cy="2590801"/>
          </a:xfrm>
          <a:prstGeom prst="straightConnector1">
            <a:avLst/>
          </a:prstGeom>
          <a:ln w="25400">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7" grpId="0" animBg="1"/>
      <p:bldP spid="20" grpId="0" animBg="1"/>
      <p:bldP spid="25" grpId="0" animBg="1"/>
      <p:bldP spid="32" grpId="0" animBg="1"/>
      <p:bldP spid="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mtClean="0"/>
              <a:t>Benefits</a:t>
            </a:r>
          </a:p>
        </p:txBody>
      </p:sp>
      <p:graphicFrame>
        <p:nvGraphicFramePr>
          <p:cNvPr id="4" name="Content Placeholder 3"/>
          <p:cNvGraphicFramePr>
            <a:graphicFrameLocks noGrp="1"/>
          </p:cNvGraphicFramePr>
          <p:nvPr>
            <p:ph idx="1"/>
          </p:nvPr>
        </p:nvGraphicFramePr>
        <p:xfrm>
          <a:off x="457200" y="1219200"/>
          <a:ext cx="8229600" cy="5130800"/>
        </p:xfrm>
        <a:graphic>
          <a:graphicData uri="http://schemas.openxmlformats.org/drawingml/2006/table">
            <a:tbl>
              <a:tblPr firstRow="1" bandRow="1">
                <a:tableStyleId>{5C22544A-7EE6-4342-B048-85BDC9FD1C3A}</a:tableStyleId>
              </a:tblPr>
              <a:tblGrid>
                <a:gridCol w="2011680"/>
                <a:gridCol w="1554480"/>
                <a:gridCol w="1554480"/>
                <a:gridCol w="1554480"/>
                <a:gridCol w="1554480"/>
              </a:tblGrid>
              <a:tr h="370840">
                <a:tc>
                  <a:txBody>
                    <a:bodyPr/>
                    <a:lstStyle/>
                    <a:p>
                      <a:endParaRPr lang="en-US" dirty="0"/>
                    </a:p>
                  </a:txBody>
                  <a:tcPr/>
                </a:tc>
                <a:tc>
                  <a:txBody>
                    <a:bodyPr/>
                    <a:lstStyle/>
                    <a:p>
                      <a:r>
                        <a:rPr lang="en-US" dirty="0" smtClean="0"/>
                        <a:t>Sensitivity</a:t>
                      </a:r>
                      <a:endParaRPr lang="en-US" dirty="0"/>
                    </a:p>
                  </a:txBody>
                  <a:tcPr/>
                </a:tc>
                <a:tc>
                  <a:txBody>
                    <a:bodyPr/>
                    <a:lstStyle/>
                    <a:p>
                      <a:r>
                        <a:rPr lang="en-US" dirty="0" smtClean="0"/>
                        <a:t>Mapping</a:t>
                      </a:r>
                      <a:endParaRPr lang="en-US" dirty="0"/>
                    </a:p>
                  </a:txBody>
                  <a:tcPr/>
                </a:tc>
                <a:tc>
                  <a:txBody>
                    <a:bodyPr/>
                    <a:lstStyle/>
                    <a:p>
                      <a:r>
                        <a:rPr lang="en-US" dirty="0" smtClean="0"/>
                        <a:t>Detection</a:t>
                      </a:r>
                      <a:endParaRPr lang="en-US" dirty="0"/>
                    </a:p>
                  </a:txBody>
                  <a:tcPr/>
                </a:tc>
                <a:tc>
                  <a:txBody>
                    <a:bodyPr/>
                    <a:lstStyle/>
                    <a:p>
                      <a:r>
                        <a:rPr lang="en-US" dirty="0" smtClean="0"/>
                        <a:t>Inversion</a:t>
                      </a:r>
                      <a:endParaRPr lang="en-US" dirty="0"/>
                    </a:p>
                  </a:txBody>
                  <a:tcPr/>
                </a:tc>
              </a:tr>
              <a:tr h="370840">
                <a:tc>
                  <a:txBody>
                    <a:bodyPr/>
                    <a:lstStyle/>
                    <a:p>
                      <a:r>
                        <a:rPr lang="en-US" dirty="0" smtClean="0"/>
                        <a:t>Day / night observations</a:t>
                      </a:r>
                      <a:endParaRPr lang="en-US" dirty="0"/>
                    </a:p>
                  </a:txBody>
                  <a:tcPr/>
                </a:tc>
                <a:tc>
                  <a:txBody>
                    <a:bodyPr/>
                    <a:lstStyle/>
                    <a:p>
                      <a:pPr algn="ctr"/>
                      <a:r>
                        <a:rPr lang="en-US" dirty="0" smtClean="0"/>
                        <a:t>X</a:t>
                      </a:r>
                      <a:endParaRPr lang="en-US" dirty="0"/>
                    </a:p>
                  </a:txBody>
                  <a:tcPr anchor="ctr"/>
                </a:tc>
                <a:tc>
                  <a:txBody>
                    <a:bodyPr/>
                    <a:lstStyle/>
                    <a:p>
                      <a:pPr algn="ctr"/>
                      <a:endParaRPr lang="en-US" dirty="0"/>
                    </a:p>
                  </a:txBody>
                  <a:tcPr anchor="ctr"/>
                </a:tc>
                <a:tc>
                  <a:txBody>
                    <a:bodyPr/>
                    <a:lstStyle/>
                    <a:p>
                      <a:pPr algn="ctr"/>
                      <a:r>
                        <a:rPr lang="en-US" dirty="0" smtClean="0"/>
                        <a:t>somewhat</a:t>
                      </a:r>
                      <a:endParaRPr lang="en-US" dirty="0"/>
                    </a:p>
                  </a:txBody>
                  <a:tcPr anchor="ctr"/>
                </a:tc>
                <a:tc>
                  <a:txBody>
                    <a:bodyPr/>
                    <a:lstStyle/>
                    <a:p>
                      <a:pPr algn="ctr"/>
                      <a:r>
                        <a:rPr lang="en-US" dirty="0" smtClean="0"/>
                        <a:t>X</a:t>
                      </a:r>
                      <a:endParaRPr lang="en-US" dirty="0"/>
                    </a:p>
                  </a:txBody>
                  <a:tcPr anchor="ctr"/>
                </a:tc>
              </a:tr>
              <a:tr h="370840">
                <a:tc>
                  <a:txBody>
                    <a:bodyPr/>
                    <a:lstStyle/>
                    <a:p>
                      <a:r>
                        <a:rPr lang="en-US" dirty="0" smtClean="0"/>
                        <a:t>Vertical weighting functions</a:t>
                      </a:r>
                      <a:endParaRPr lang="en-US" dirty="0"/>
                    </a:p>
                  </a:txBody>
                  <a:tcPr/>
                </a:tc>
                <a:tc>
                  <a:txBody>
                    <a:bodyPr/>
                    <a:lstStyle/>
                    <a:p>
                      <a:pPr algn="ctr"/>
                      <a:r>
                        <a:rPr lang="en-US" dirty="0" smtClean="0"/>
                        <a:t>X</a:t>
                      </a:r>
                      <a:endParaRPr lang="en-US" dirty="0"/>
                    </a:p>
                  </a:txBody>
                  <a:tcPr anchor="ctr"/>
                </a:tc>
                <a:tc>
                  <a:txBody>
                    <a:bodyPr/>
                    <a:lstStyle/>
                    <a:p>
                      <a:pPr algn="ctr"/>
                      <a:endParaRPr lang="en-US" dirty="0"/>
                    </a:p>
                  </a:txBody>
                  <a:tcPr anchor="ctr"/>
                </a:tc>
                <a:tc>
                  <a:txBody>
                    <a:bodyPr/>
                    <a:lstStyle/>
                    <a:p>
                      <a:pPr algn="ctr"/>
                      <a:r>
                        <a:rPr lang="en-US" dirty="0" smtClean="0"/>
                        <a:t>X</a:t>
                      </a:r>
                      <a:endParaRPr lang="en-US" dirty="0"/>
                    </a:p>
                  </a:txBody>
                  <a:tcPr anchor="ctr"/>
                </a:tc>
                <a:tc>
                  <a:txBody>
                    <a:bodyPr/>
                    <a:lstStyle/>
                    <a:p>
                      <a:pPr algn="ctr"/>
                      <a:r>
                        <a:rPr lang="en-US" dirty="0" smtClean="0"/>
                        <a:t>X</a:t>
                      </a:r>
                      <a:endParaRPr lang="en-US" dirty="0"/>
                    </a:p>
                  </a:txBody>
                  <a:tcPr anchor="ctr"/>
                </a:tc>
              </a:tr>
              <a:tr h="370840">
                <a:tc>
                  <a:txBody>
                    <a:bodyPr/>
                    <a:lstStyle/>
                    <a:p>
                      <a:r>
                        <a:rPr lang="en-US" dirty="0" smtClean="0"/>
                        <a:t>Orbit</a:t>
                      </a:r>
                      <a:endParaRPr lang="en-US" dirty="0"/>
                    </a:p>
                  </a:txBody>
                  <a:tcPr/>
                </a:tc>
                <a:tc>
                  <a:txBody>
                    <a:bodyPr/>
                    <a:lstStyle/>
                    <a:p>
                      <a:pPr algn="ctr"/>
                      <a:endParaRPr lang="en-US" dirty="0"/>
                    </a:p>
                  </a:txBody>
                  <a:tcPr anchor="ctr"/>
                </a:tc>
                <a:tc>
                  <a:txBody>
                    <a:bodyPr/>
                    <a:lstStyle/>
                    <a:p>
                      <a:pPr algn="ctr"/>
                      <a:r>
                        <a:rPr lang="en-US" dirty="0" smtClean="0"/>
                        <a:t>X</a:t>
                      </a:r>
                      <a:endParaRPr lang="en-US" dirty="0"/>
                    </a:p>
                  </a:txBody>
                  <a:tcPr anchor="ctr"/>
                </a:tc>
                <a:tc>
                  <a:txBody>
                    <a:bodyPr/>
                    <a:lstStyle/>
                    <a:p>
                      <a:pPr algn="ctr"/>
                      <a:r>
                        <a:rPr lang="en-US" dirty="0" smtClean="0"/>
                        <a:t>X</a:t>
                      </a:r>
                      <a:endParaRPr lang="en-US" dirty="0"/>
                    </a:p>
                  </a:txBody>
                  <a:tcPr anchor="ctr"/>
                </a:tc>
                <a:tc>
                  <a:txBody>
                    <a:bodyPr/>
                    <a:lstStyle/>
                    <a:p>
                      <a:pPr algn="ctr"/>
                      <a:r>
                        <a:rPr lang="en-US" dirty="0" smtClean="0"/>
                        <a:t>X</a:t>
                      </a:r>
                      <a:endParaRPr lang="en-US" dirty="0"/>
                    </a:p>
                  </a:txBody>
                  <a:tcPr anchor="ctr"/>
                </a:tc>
              </a:tr>
              <a:tr h="370840">
                <a:tc>
                  <a:txBody>
                    <a:bodyPr/>
                    <a:lstStyle/>
                    <a:p>
                      <a:r>
                        <a:rPr lang="en-US" dirty="0" smtClean="0"/>
                        <a:t>Error variance / correlations </a:t>
                      </a:r>
                      <a:endParaRPr lang="en-US" dirty="0"/>
                    </a:p>
                  </a:txBody>
                  <a:tcPr/>
                </a:tc>
                <a:tc>
                  <a:txBody>
                    <a:bodyPr/>
                    <a:lstStyle/>
                    <a:p>
                      <a:pPr algn="ctr"/>
                      <a:endParaRPr lang="en-US" dirty="0"/>
                    </a:p>
                  </a:txBody>
                  <a:tcPr anchor="ctr"/>
                </a:tc>
                <a:tc>
                  <a:txBody>
                    <a:bodyPr/>
                    <a:lstStyle/>
                    <a:p>
                      <a:pPr algn="ctr"/>
                      <a:r>
                        <a:rPr lang="en-US" dirty="0" smtClean="0"/>
                        <a:t>X</a:t>
                      </a:r>
                      <a:endParaRPr lang="en-US" dirty="0"/>
                    </a:p>
                  </a:txBody>
                  <a:tcPr anchor="ctr"/>
                </a:tc>
                <a:tc>
                  <a:txBody>
                    <a:bodyPr/>
                    <a:lstStyle/>
                    <a:p>
                      <a:pPr algn="ctr"/>
                      <a:r>
                        <a:rPr lang="en-US" dirty="0" smtClean="0"/>
                        <a:t>X</a:t>
                      </a:r>
                      <a:endParaRPr lang="en-US" dirty="0"/>
                    </a:p>
                  </a:txBody>
                  <a:tcPr anchor="ctr"/>
                </a:tc>
                <a:tc>
                  <a:txBody>
                    <a:bodyPr/>
                    <a:lstStyle/>
                    <a:p>
                      <a:pPr algn="ctr"/>
                      <a:r>
                        <a:rPr lang="en-US" dirty="0" smtClean="0"/>
                        <a:t>X</a:t>
                      </a:r>
                      <a:endParaRPr lang="en-US" dirty="0"/>
                    </a:p>
                  </a:txBody>
                  <a:tcPr anchor="ctr"/>
                </a:tc>
              </a:tr>
              <a:tr h="370840">
                <a:tc>
                  <a:txBody>
                    <a:bodyPr/>
                    <a:lstStyle/>
                    <a:p>
                      <a:r>
                        <a:rPr lang="en-US" dirty="0" smtClean="0"/>
                        <a:t>Cloud / aerosol cutoffs/ errors</a:t>
                      </a:r>
                      <a:endParaRPr lang="en-US" dirty="0"/>
                    </a:p>
                  </a:txBody>
                  <a:tcPr/>
                </a:tc>
                <a:tc>
                  <a:txBody>
                    <a:bodyPr/>
                    <a:lstStyle/>
                    <a:p>
                      <a:pPr algn="ctr"/>
                      <a:endParaRPr lang="en-US" dirty="0"/>
                    </a:p>
                  </a:txBody>
                  <a:tcPr anchor="ctr"/>
                </a:tc>
                <a:tc>
                  <a:txBody>
                    <a:bodyPr/>
                    <a:lstStyle/>
                    <a:p>
                      <a:pPr algn="ctr"/>
                      <a:r>
                        <a:rPr lang="en-US" dirty="0" smtClean="0"/>
                        <a:t>X</a:t>
                      </a:r>
                      <a:endParaRPr lang="en-US" dirty="0"/>
                    </a:p>
                  </a:txBody>
                  <a:tcPr anchor="ctr"/>
                </a:tc>
                <a:tc>
                  <a:txBody>
                    <a:bodyPr/>
                    <a:lstStyle/>
                    <a:p>
                      <a:pPr algn="ctr"/>
                      <a:endParaRPr lang="en-US" dirty="0"/>
                    </a:p>
                  </a:txBody>
                  <a:tcPr anchor="ctr"/>
                </a:tc>
                <a:tc>
                  <a:txBody>
                    <a:bodyPr/>
                    <a:lstStyle/>
                    <a:p>
                      <a:pPr algn="ctr"/>
                      <a:r>
                        <a:rPr lang="en-US" dirty="0" smtClean="0"/>
                        <a:t>X</a:t>
                      </a:r>
                      <a:endParaRPr lang="en-US" dirty="0"/>
                    </a:p>
                  </a:txBody>
                  <a:tcPr anchor="ctr"/>
                </a:tc>
              </a:tr>
              <a:tr h="370840">
                <a:tc>
                  <a:txBody>
                    <a:bodyPr/>
                    <a:lstStyle/>
                    <a:p>
                      <a:r>
                        <a:rPr lang="en-US" dirty="0" smtClean="0"/>
                        <a:t>Achievable</a:t>
                      </a:r>
                      <a:r>
                        <a:rPr lang="en-US" baseline="0" dirty="0" smtClean="0"/>
                        <a:t> </a:t>
                      </a:r>
                      <a:r>
                        <a:rPr lang="en-US" baseline="0" dirty="0" err="1" smtClean="0"/>
                        <a:t>s</a:t>
                      </a:r>
                      <a:r>
                        <a:rPr lang="en-US" dirty="0" err="1" smtClean="0"/>
                        <a:t>patio</a:t>
                      </a:r>
                      <a:r>
                        <a:rPr lang="en-US" dirty="0" smtClean="0"/>
                        <a:t>-temporal flux resolution</a:t>
                      </a:r>
                      <a:endParaRPr lang="en-US" dirty="0"/>
                    </a:p>
                  </a:txBody>
                  <a:tcPr/>
                </a:tc>
                <a:tc>
                  <a:txBody>
                    <a:bodyPr/>
                    <a:lstStyle/>
                    <a:p>
                      <a:pPr algn="ctr"/>
                      <a:endParaRPr lang="en-US"/>
                    </a:p>
                  </a:txBody>
                  <a:tcPr anchor="ctr"/>
                </a:tc>
                <a:tc>
                  <a:txBody>
                    <a:bodyPr/>
                    <a:lstStyle/>
                    <a:p>
                      <a:pPr algn="ctr"/>
                      <a:endParaRPr lang="en-US"/>
                    </a:p>
                  </a:txBody>
                  <a:tcPr anchor="ctr"/>
                </a:tc>
                <a:tc>
                  <a:txBody>
                    <a:bodyPr/>
                    <a:lstStyle/>
                    <a:p>
                      <a:pPr algn="ctr"/>
                      <a:r>
                        <a:rPr lang="en-US" dirty="0" smtClean="0"/>
                        <a:t>somewhat</a:t>
                      </a:r>
                      <a:endParaRPr lang="en-US" dirty="0"/>
                    </a:p>
                  </a:txBody>
                  <a:tcPr anchor="ctr"/>
                </a:tc>
                <a:tc>
                  <a:txBody>
                    <a:bodyPr/>
                    <a:lstStyle/>
                    <a:p>
                      <a:pPr algn="ctr"/>
                      <a:r>
                        <a:rPr lang="en-US" dirty="0" smtClean="0"/>
                        <a:t>X</a:t>
                      </a:r>
                      <a:endParaRPr lang="en-US" dirty="0"/>
                    </a:p>
                  </a:txBody>
                  <a:tcPr anchor="ctr"/>
                </a:tc>
              </a:tr>
              <a:tr h="370840">
                <a:tc>
                  <a:txBody>
                    <a:bodyPr/>
                    <a:lstStyle/>
                    <a:p>
                      <a:r>
                        <a:rPr lang="en-US" dirty="0" smtClean="0"/>
                        <a:t>Value of more than one </a:t>
                      </a:r>
                      <a:r>
                        <a:rPr lang="en-US" dirty="0" err="1" smtClean="0"/>
                        <a:t>dof</a:t>
                      </a:r>
                      <a:r>
                        <a:rPr lang="en-US" dirty="0" smtClean="0"/>
                        <a:t> in vertical</a:t>
                      </a:r>
                      <a:endParaRPr lang="en-US" dirty="0"/>
                    </a:p>
                  </a:txBody>
                  <a:tcP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c>
                  <a:txBody>
                    <a:bodyPr/>
                    <a:lstStyle/>
                    <a:p>
                      <a:pPr algn="ctr"/>
                      <a:r>
                        <a:rPr lang="en-US" dirty="0" smtClean="0"/>
                        <a:t>X</a:t>
                      </a:r>
                      <a:endParaRPr lang="en-US" dirty="0"/>
                    </a:p>
                  </a:txBody>
                  <a:tcPr anchor="ctr"/>
                </a:tc>
              </a:tr>
            </a:tbl>
          </a:graphicData>
        </a:graphic>
      </p:graphicFrame>
      <p:sp>
        <p:nvSpPr>
          <p:cNvPr id="5" name="TextBox 4"/>
          <p:cNvSpPr txBox="1"/>
          <p:nvPr/>
        </p:nvSpPr>
        <p:spPr>
          <a:xfrm>
            <a:off x="304800" y="6400800"/>
            <a:ext cx="2787943"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dirty="0" smtClean="0"/>
              <a:t>Based </a:t>
            </a:r>
            <a:r>
              <a:rPr lang="en-US" dirty="0" smtClean="0"/>
              <a:t>on 2009 </a:t>
            </a:r>
            <a:r>
              <a:rPr lang="en-US" dirty="0"/>
              <a:t>workshop</a:t>
            </a: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Ideas for Contributions to ASCENDS</a:t>
            </a:r>
            <a:endParaRPr lang="en-US" dirty="0"/>
          </a:p>
        </p:txBody>
      </p:sp>
      <p:sp>
        <p:nvSpPr>
          <p:cNvPr id="3" name="Content Placeholder 2"/>
          <p:cNvSpPr>
            <a:spLocks noGrp="1"/>
          </p:cNvSpPr>
          <p:nvPr>
            <p:ph idx="1"/>
          </p:nvPr>
        </p:nvSpPr>
        <p:spPr/>
        <p:txBody>
          <a:bodyPr>
            <a:noAutofit/>
          </a:bodyPr>
          <a:lstStyle/>
          <a:p>
            <a:pPr>
              <a:spcBef>
                <a:spcPts val="600"/>
              </a:spcBef>
            </a:pPr>
            <a:r>
              <a:rPr lang="en-US" dirty="0" smtClean="0"/>
              <a:t>Combining mapping and signal detection</a:t>
            </a:r>
          </a:p>
          <a:p>
            <a:pPr>
              <a:spcBef>
                <a:spcPts val="600"/>
              </a:spcBef>
            </a:pPr>
            <a:r>
              <a:rPr lang="en-US" dirty="0" smtClean="0"/>
              <a:t>Additional scenarios of interest:</a:t>
            </a:r>
          </a:p>
          <a:p>
            <a:pPr>
              <a:spcBef>
                <a:spcPts val="600"/>
              </a:spcBef>
            </a:pPr>
            <a:r>
              <a:rPr lang="en-US" dirty="0" smtClean="0"/>
              <a:t>“Difficult” scenarios: </a:t>
            </a:r>
          </a:p>
          <a:p>
            <a:pPr lvl="1">
              <a:spcBef>
                <a:spcPts val="600"/>
              </a:spcBef>
            </a:pPr>
            <a:r>
              <a:rPr lang="en-US" dirty="0" smtClean="0"/>
              <a:t>Change in pattern of flux</a:t>
            </a:r>
          </a:p>
          <a:p>
            <a:pPr lvl="1">
              <a:spcBef>
                <a:spcPts val="600"/>
              </a:spcBef>
            </a:pPr>
            <a:r>
              <a:rPr lang="en-US" dirty="0" smtClean="0"/>
              <a:t>Change in timing</a:t>
            </a:r>
          </a:p>
          <a:p>
            <a:pPr lvl="1">
              <a:spcBef>
                <a:spcPts val="600"/>
              </a:spcBef>
            </a:pPr>
            <a:r>
              <a:rPr lang="en-US" dirty="0" smtClean="0"/>
              <a:t>…….</a:t>
            </a:r>
            <a:endParaRPr lang="en-US" dirty="0"/>
          </a:p>
        </p:txBody>
      </p:sp>
    </p:spTree>
    <p:extLst>
      <p:ext uri="{BB962C8B-B14F-4D97-AF65-F5344CB8AC3E}">
        <p14:creationId xmlns:p14="http://schemas.microsoft.com/office/powerpoint/2010/main" xmlns="" val="22522446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28600"/>
            <a:ext cx="8229600" cy="1600200"/>
          </a:xfrm>
        </p:spPr>
        <p:txBody>
          <a:bodyPr>
            <a:normAutofit/>
          </a:bodyPr>
          <a:lstStyle/>
          <a:p>
            <a:pPr eaLnBrk="1" hangingPunct="1"/>
            <a:r>
              <a:rPr lang="en-US" dirty="0" smtClean="0"/>
              <a:t>Which experiments moving forward?</a:t>
            </a:r>
          </a:p>
        </p:txBody>
      </p:sp>
      <p:sp>
        <p:nvSpPr>
          <p:cNvPr id="49155" name="Rectangle 3"/>
          <p:cNvSpPr>
            <a:spLocks noGrp="1" noChangeArrowheads="1"/>
          </p:cNvSpPr>
          <p:nvPr>
            <p:ph type="body" idx="1"/>
          </p:nvPr>
        </p:nvSpPr>
        <p:spPr>
          <a:xfrm>
            <a:off x="457200" y="1981200"/>
            <a:ext cx="8229600" cy="5181600"/>
          </a:xfrm>
        </p:spPr>
        <p:txBody>
          <a:bodyPr>
            <a:normAutofit/>
          </a:bodyPr>
          <a:lstStyle/>
          <a:p>
            <a:pPr marL="742950" indent="-742950" eaLnBrk="1" hangingPunct="1">
              <a:buFont typeface="+mj-lt"/>
              <a:buAutoNum type="arabicPeriod"/>
            </a:pPr>
            <a:r>
              <a:rPr lang="en-US" sz="3600" dirty="0" smtClean="0"/>
              <a:t>Flux Sensitivity</a:t>
            </a:r>
          </a:p>
          <a:p>
            <a:pPr marL="742950" indent="-742950" eaLnBrk="1" hangingPunct="1">
              <a:buFont typeface="+mj-lt"/>
              <a:buAutoNum type="arabicPeriod"/>
            </a:pPr>
            <a:r>
              <a:rPr lang="en-US" sz="3600" dirty="0" smtClean="0"/>
              <a:t>Mapping of XCO</a:t>
            </a:r>
            <a:r>
              <a:rPr lang="en-US" sz="3600" baseline="-25000" dirty="0" smtClean="0"/>
              <a:t>2</a:t>
            </a:r>
          </a:p>
          <a:p>
            <a:pPr marL="742950" indent="-742950" eaLnBrk="1" hangingPunct="1">
              <a:buFont typeface="+mj-lt"/>
              <a:buAutoNum type="arabicPeriod"/>
            </a:pPr>
            <a:r>
              <a:rPr lang="en-US" sz="3600" dirty="0" smtClean="0"/>
              <a:t>Signal Detection</a:t>
            </a:r>
          </a:p>
          <a:p>
            <a:pPr marL="742950" indent="-742950" eaLnBrk="1" hangingPunct="1">
              <a:buFont typeface="+mj-lt"/>
              <a:buAutoNum type="arabicPeriod"/>
            </a:pPr>
            <a:r>
              <a:rPr lang="en-US" sz="3600" dirty="0" smtClean="0"/>
              <a:t>Inversions</a:t>
            </a: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5" descr="noaa_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17850" y="5334000"/>
            <a:ext cx="923925"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itle 2"/>
          <p:cNvSpPr>
            <a:spLocks noGrp="1"/>
          </p:cNvSpPr>
          <p:nvPr>
            <p:ph type="title"/>
          </p:nvPr>
        </p:nvSpPr>
        <p:spPr/>
        <p:txBody>
          <a:bodyPr/>
          <a:lstStyle/>
          <a:p>
            <a:r>
              <a:rPr lang="en-US" dirty="0" smtClean="0"/>
              <a:t>Acknowledgments</a:t>
            </a:r>
            <a:endParaRPr lang="en-US" dirty="0"/>
          </a:p>
        </p:txBody>
      </p:sp>
      <p:sp>
        <p:nvSpPr>
          <p:cNvPr id="90116" name="Rectangle 10"/>
          <p:cNvSpPr>
            <a:spLocks noGrp="1" noChangeArrowheads="1"/>
          </p:cNvSpPr>
          <p:nvPr>
            <p:ph idx="1"/>
          </p:nvPr>
        </p:nvSpPr>
        <p:spPr>
          <a:xfrm>
            <a:off x="457200" y="1066800"/>
            <a:ext cx="8229600" cy="4876800"/>
          </a:xfrm>
        </p:spPr>
        <p:txBody>
          <a:bodyPr>
            <a:normAutofit/>
          </a:bodyPr>
          <a:lstStyle/>
          <a:p>
            <a:r>
              <a:rPr lang="en-US" sz="1800" dirty="0" smtClean="0"/>
              <a:t>PUORG: </a:t>
            </a:r>
            <a:r>
              <a:rPr lang="en-US" sz="1800" dirty="0" err="1" smtClean="0"/>
              <a:t>Abhishek</a:t>
            </a:r>
            <a:r>
              <a:rPr lang="en-US" sz="1800" dirty="0" smtClean="0"/>
              <a:t> </a:t>
            </a:r>
            <a:r>
              <a:rPr lang="en-US" sz="1800" dirty="0"/>
              <a:t>Chatterjee</a:t>
            </a:r>
            <a:r>
              <a:rPr lang="en-US" sz="1800" dirty="0" smtClean="0"/>
              <a:t>, </a:t>
            </a:r>
            <a:r>
              <a:rPr lang="en-US" sz="1800" dirty="0" err="1" smtClean="0"/>
              <a:t>Vineet</a:t>
            </a:r>
            <a:r>
              <a:rPr lang="en-US" sz="1800" dirty="0" smtClean="0"/>
              <a:t> </a:t>
            </a:r>
            <a:r>
              <a:rPr lang="en-US" sz="1800" dirty="0" err="1" smtClean="0"/>
              <a:t>Yadav</a:t>
            </a:r>
            <a:r>
              <a:rPr lang="en-US" sz="1800" dirty="0" smtClean="0"/>
              <a:t>, </a:t>
            </a:r>
            <a:r>
              <a:rPr lang="en-US" sz="1800" dirty="0"/>
              <a:t>Dan </a:t>
            </a:r>
            <a:r>
              <a:rPr lang="en-US" sz="1800" dirty="0" err="1"/>
              <a:t>Obenour</a:t>
            </a:r>
            <a:r>
              <a:rPr lang="en-US" sz="1800" dirty="0"/>
              <a:t>, Yoichi Shiga, Vineet Yadav, </a:t>
            </a:r>
            <a:r>
              <a:rPr lang="en-US" sz="1800" dirty="0" err="1"/>
              <a:t>Yuntao</a:t>
            </a:r>
            <a:r>
              <a:rPr lang="en-US" sz="1800" dirty="0"/>
              <a:t> </a:t>
            </a:r>
            <a:r>
              <a:rPr lang="en-US" sz="1800" dirty="0" smtClean="0"/>
              <a:t>Zhou, (Alumni:) </a:t>
            </a:r>
            <a:r>
              <a:rPr lang="en-US" sz="1800" dirty="0" err="1" smtClean="0"/>
              <a:t>Alanood</a:t>
            </a:r>
            <a:r>
              <a:rPr lang="en-US" sz="1800" dirty="0" smtClean="0"/>
              <a:t> </a:t>
            </a:r>
            <a:r>
              <a:rPr lang="en-US" sz="1800" dirty="0" err="1" smtClean="0"/>
              <a:t>Alkhaled</a:t>
            </a:r>
            <a:r>
              <a:rPr lang="en-US" sz="1800" dirty="0" smtClean="0"/>
              <a:t>, Charles </a:t>
            </a:r>
            <a:r>
              <a:rPr lang="en-US" sz="1800" dirty="0" err="1" smtClean="0"/>
              <a:t>Antonelli</a:t>
            </a:r>
            <a:r>
              <a:rPr lang="en-US" sz="1800" dirty="0" smtClean="0"/>
              <a:t>, Sharon Gourdji, Debbie </a:t>
            </a:r>
            <a:r>
              <a:rPr lang="en-US" sz="1800" dirty="0"/>
              <a:t>Huntzinger, </a:t>
            </a:r>
            <a:r>
              <a:rPr lang="en-US" sz="1800" dirty="0" err="1" smtClean="0"/>
              <a:t>Meng</a:t>
            </a:r>
            <a:r>
              <a:rPr lang="en-US" sz="1800" dirty="0" smtClean="0"/>
              <a:t>-Ying Li, Kim </a:t>
            </a:r>
            <a:r>
              <a:rPr lang="en-US" sz="1800" dirty="0"/>
              <a:t>Mueller, </a:t>
            </a:r>
            <a:r>
              <a:rPr lang="en-US" sz="1800" dirty="0" smtClean="0"/>
              <a:t>Jill </a:t>
            </a:r>
            <a:r>
              <a:rPr lang="en-US" sz="1800" dirty="0" err="1" smtClean="0"/>
              <a:t>Ostrowski</a:t>
            </a:r>
            <a:r>
              <a:rPr lang="en-US" sz="1800" dirty="0" smtClean="0"/>
              <a:t>, David </a:t>
            </a:r>
            <a:r>
              <a:rPr lang="en-US" sz="1800" dirty="0" err="1" smtClean="0"/>
              <a:t>Sena</a:t>
            </a:r>
            <a:r>
              <a:rPr lang="en-US" sz="1800" dirty="0" smtClean="0"/>
              <a:t>, </a:t>
            </a:r>
            <a:r>
              <a:rPr lang="en-US" sz="1800" dirty="0" err="1" smtClean="0"/>
              <a:t>Shahar</a:t>
            </a:r>
            <a:r>
              <a:rPr lang="en-US" sz="1800" dirty="0" smtClean="0"/>
              <a:t> Shlomi (+ many </a:t>
            </a:r>
            <a:r>
              <a:rPr lang="en-US" sz="1800" dirty="0" err="1" smtClean="0"/>
              <a:t>ugrad</a:t>
            </a:r>
            <a:r>
              <a:rPr lang="en-US" sz="1800" dirty="0" smtClean="0"/>
              <a:t> students)</a:t>
            </a:r>
          </a:p>
          <a:p>
            <a:r>
              <a:rPr lang="en-US" sz="1800" dirty="0" smtClean="0"/>
              <a:t>NOAA</a:t>
            </a:r>
            <a:r>
              <a:rPr lang="en-US" sz="1800" dirty="0"/>
              <a:t>-ESRL: Pieter Tans, Adam Hirsch, Lori Bruhwiler, </a:t>
            </a:r>
            <a:r>
              <a:rPr lang="en-US" sz="1800" dirty="0" err="1"/>
              <a:t>Arlyn</a:t>
            </a:r>
            <a:r>
              <a:rPr lang="en-US" sz="1800" dirty="0"/>
              <a:t> Andrews, Gabrielle Petron, Mike Trudeau</a:t>
            </a:r>
          </a:p>
          <a:p>
            <a:r>
              <a:rPr lang="en-US" sz="1800" dirty="0"/>
              <a:t>AER: Thomas </a:t>
            </a:r>
            <a:r>
              <a:rPr lang="en-US" sz="1800" dirty="0" err="1"/>
              <a:t>Nehrkorn</a:t>
            </a:r>
            <a:r>
              <a:rPr lang="en-US" sz="1800" dirty="0"/>
              <a:t>, John Henderson, </a:t>
            </a:r>
            <a:r>
              <a:rPr lang="en-US" sz="1800" dirty="0" err="1"/>
              <a:t>Janusz</a:t>
            </a:r>
            <a:r>
              <a:rPr lang="en-US" sz="1800" dirty="0"/>
              <a:t> </a:t>
            </a:r>
            <a:r>
              <a:rPr lang="en-US" sz="1800" dirty="0" err="1"/>
              <a:t>Eluszkiewicz</a:t>
            </a:r>
            <a:endParaRPr lang="en-US" sz="1800" dirty="0"/>
          </a:p>
          <a:p>
            <a:r>
              <a:rPr lang="en-US" sz="1800" dirty="0"/>
              <a:t>NACP Regional Interim Synthesis </a:t>
            </a:r>
            <a:r>
              <a:rPr lang="en-US" sz="1800" dirty="0" smtClean="0"/>
              <a:t>Participants</a:t>
            </a:r>
          </a:p>
          <a:p>
            <a:r>
              <a:rPr lang="en-US" sz="1800" dirty="0" smtClean="0"/>
              <a:t>Kevin </a:t>
            </a:r>
            <a:r>
              <a:rPr lang="en-US" sz="1800" dirty="0"/>
              <a:t>Schaefer (NSIDC), Tyler Erickson (MTRI), </a:t>
            </a:r>
            <a:r>
              <a:rPr lang="en-US" sz="1800" dirty="0" smtClean="0"/>
              <a:t>Kevin </a:t>
            </a:r>
            <a:r>
              <a:rPr lang="en-US" sz="1800" dirty="0"/>
              <a:t>Gurney </a:t>
            </a:r>
            <a:r>
              <a:rPr lang="en-US" sz="1800" dirty="0" smtClean="0"/>
              <a:t>(Arizona State U</a:t>
            </a:r>
            <a:r>
              <a:rPr lang="en-US" sz="1800" dirty="0"/>
              <a:t>.), John C. Lin (U. Waterloo), Peter Curtis (OSU), Christian </a:t>
            </a:r>
            <a:r>
              <a:rPr lang="en-US" sz="1800" dirty="0" err="1"/>
              <a:t>R</a:t>
            </a:r>
            <a:r>
              <a:rPr lang="en-US" sz="1800" dirty="0" err="1">
                <a:cs typeface="Arial" charset="0"/>
              </a:rPr>
              <a:t>ö</a:t>
            </a:r>
            <a:r>
              <a:rPr lang="en-US" sz="1800" dirty="0" err="1"/>
              <a:t>denbeck</a:t>
            </a:r>
            <a:r>
              <a:rPr lang="en-US" sz="1800" dirty="0"/>
              <a:t> (MPIB), Amy </a:t>
            </a:r>
            <a:r>
              <a:rPr lang="en-US" sz="1800" dirty="0" err="1"/>
              <a:t>Braverman</a:t>
            </a:r>
            <a:r>
              <a:rPr lang="en-US" sz="1800" dirty="0"/>
              <a:t> (JPL), Noel </a:t>
            </a:r>
            <a:r>
              <a:rPr lang="en-US" sz="1800" dirty="0" err="1"/>
              <a:t>Cressie</a:t>
            </a:r>
            <a:r>
              <a:rPr lang="en-US" sz="1800" dirty="0"/>
              <a:t> (OSU</a:t>
            </a:r>
            <a:r>
              <a:rPr lang="en-US" sz="1800" dirty="0" smtClean="0"/>
              <a:t>), Randy </a:t>
            </a:r>
            <a:r>
              <a:rPr lang="en-US" sz="1800" dirty="0" err="1" smtClean="0"/>
              <a:t>Kawa</a:t>
            </a:r>
            <a:r>
              <a:rPr lang="en-US" sz="1800" dirty="0" smtClean="0"/>
              <a:t> (NASA GSFC), </a:t>
            </a:r>
            <a:r>
              <a:rPr lang="en-US" sz="1800" dirty="0">
                <a:solidFill>
                  <a:srgbClr val="000000"/>
                </a:solidFill>
                <a:latin typeface="Arial" charset="0"/>
                <a:cs typeface="ＭＳ Ｐゴシック" charset="0"/>
              </a:rPr>
              <a:t>Clay </a:t>
            </a:r>
            <a:r>
              <a:rPr lang="en-US" sz="1800" dirty="0" smtClean="0">
                <a:solidFill>
                  <a:srgbClr val="000000"/>
                </a:solidFill>
                <a:latin typeface="Arial" charset="0"/>
                <a:cs typeface="ＭＳ Ｐゴシック" charset="0"/>
              </a:rPr>
              <a:t>Scott, </a:t>
            </a:r>
            <a:r>
              <a:rPr lang="en-US" sz="1800" dirty="0">
                <a:solidFill>
                  <a:srgbClr val="000000"/>
                </a:solidFill>
                <a:latin typeface="Arial" charset="0"/>
                <a:cs typeface="ＭＳ Ｐゴシック" charset="0"/>
              </a:rPr>
              <a:t>Long </a:t>
            </a:r>
            <a:r>
              <a:rPr lang="en-US" sz="1800" dirty="0" smtClean="0">
                <a:solidFill>
                  <a:srgbClr val="000000"/>
                </a:solidFill>
                <a:latin typeface="Arial" charset="0"/>
                <a:cs typeface="ＭＳ Ｐゴシック" charset="0"/>
              </a:rPr>
              <a:t>Nguyen, </a:t>
            </a:r>
            <a:r>
              <a:rPr lang="en-US" sz="1800" dirty="0">
                <a:solidFill>
                  <a:srgbClr val="000000"/>
                </a:solidFill>
                <a:latin typeface="Arial" charset="0"/>
                <a:cs typeface="ＭＳ Ｐゴシック" charset="0"/>
              </a:rPr>
              <a:t>Mike </a:t>
            </a:r>
            <a:r>
              <a:rPr lang="en-US" sz="1800" dirty="0" smtClean="0">
                <a:solidFill>
                  <a:srgbClr val="000000"/>
                </a:solidFill>
                <a:latin typeface="Arial" charset="0"/>
                <a:cs typeface="ＭＳ Ｐゴシック" charset="0"/>
              </a:rPr>
              <a:t>Cafarella, </a:t>
            </a:r>
            <a:r>
              <a:rPr lang="en-US" sz="1800" dirty="0">
                <a:solidFill>
                  <a:srgbClr val="000000"/>
                </a:solidFill>
                <a:latin typeface="Arial" charset="0"/>
                <a:cs typeface="ＭＳ Ｐゴシック" charset="0"/>
              </a:rPr>
              <a:t>Kristen </a:t>
            </a:r>
            <a:r>
              <a:rPr lang="en-US" sz="1800" dirty="0" smtClean="0">
                <a:solidFill>
                  <a:srgbClr val="000000"/>
                </a:solidFill>
                <a:latin typeface="Arial" charset="0"/>
                <a:cs typeface="ＭＳ Ｐゴシック" charset="0"/>
              </a:rPr>
              <a:t>Lefevre (UM)</a:t>
            </a:r>
            <a:endParaRPr lang="en-US" sz="1800" dirty="0"/>
          </a:p>
          <a:p>
            <a:pPr eaLnBrk="1" hangingPunct="1"/>
            <a:r>
              <a:rPr lang="en-US" sz="1800" dirty="0"/>
              <a:t>NOAA-ESRL Cooperative Air Sampling Network</a:t>
            </a:r>
          </a:p>
          <a:p>
            <a:pPr eaLnBrk="1" hangingPunct="1"/>
            <a:r>
              <a:rPr lang="en-US" sz="1800" dirty="0"/>
              <a:t>NASA HEC Project Columbia, Pleiades, and technical support staff</a:t>
            </a:r>
          </a:p>
        </p:txBody>
      </p:sp>
      <p:pic>
        <p:nvPicPr>
          <p:cNvPr id="90117" name="Picture 4" descr="nasa-logo"/>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31850" y="5332413"/>
            <a:ext cx="1069975" cy="91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0118" name="Picture 6" descr="nsfe"/>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965325" y="5334000"/>
            <a:ext cx="931863"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0119" name="Picture 7" descr="msgc1"/>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262438" y="5330825"/>
            <a:ext cx="914400" cy="91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0120" name="Picture 8" descr="JPL-logo"/>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6524625" y="5332413"/>
            <a:ext cx="1243013" cy="91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0121" name="Picture 9" descr="ucar_logo"/>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387975" y="5332413"/>
            <a:ext cx="931863" cy="91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0122" name="Picture 11" descr="doe_osthumb"/>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7886700" y="5334000"/>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008018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Flux Sensitivity</a:t>
            </a:r>
          </a:p>
        </p:txBody>
      </p:sp>
      <p:sp>
        <p:nvSpPr>
          <p:cNvPr id="49155" name="Rectangle 3"/>
          <p:cNvSpPr>
            <a:spLocks noGrp="1" noChangeArrowheads="1"/>
          </p:cNvSpPr>
          <p:nvPr>
            <p:ph type="body" idx="1"/>
          </p:nvPr>
        </p:nvSpPr>
        <p:spPr/>
        <p:txBody>
          <a:bodyPr/>
          <a:lstStyle/>
          <a:p>
            <a:pPr eaLnBrk="1" hangingPunct="1"/>
            <a:r>
              <a:rPr lang="en-US" smtClean="0"/>
              <a:t>Who: 2 global models, 2 mesoscale</a:t>
            </a:r>
          </a:p>
          <a:p>
            <a:pPr eaLnBrk="1" hangingPunct="1"/>
            <a:r>
              <a:rPr lang="en-US" smtClean="0"/>
              <a:t>What: Sensitivity footprints of alternative measurement options, 4 seasons, 3 hourly, </a:t>
            </a:r>
            <a:br>
              <a:rPr lang="en-US" smtClean="0"/>
            </a:br>
            <a:r>
              <a:rPr lang="en-US" smtClean="0"/>
              <a:t>multiple latitudes, land/ocean</a:t>
            </a:r>
          </a:p>
          <a:p>
            <a:pPr eaLnBrk="1" hangingPunct="1"/>
            <a:r>
              <a:rPr lang="en-US" smtClean="0"/>
              <a:t>When: 4 months</a:t>
            </a:r>
          </a:p>
          <a:p>
            <a:pPr eaLnBrk="1" hangingPunct="1"/>
            <a:r>
              <a:rPr lang="en-US" smtClean="0"/>
              <a:t>Where:</a:t>
            </a:r>
          </a:p>
          <a:p>
            <a:pPr eaLnBrk="1" hangingPunct="1"/>
            <a:r>
              <a:rPr lang="en-US" smtClean="0"/>
              <a:t>Why: day / night observations, vertical weighting functions</a:t>
            </a:r>
          </a:p>
          <a:p>
            <a:pPr eaLnBrk="1" hangingPunct="1"/>
            <a:r>
              <a:rPr lang="en-US" smtClean="0"/>
              <a:t>How: 2 person months X 4 groups + coordinator </a:t>
            </a:r>
          </a:p>
        </p:txBody>
      </p:sp>
      <p:sp>
        <p:nvSpPr>
          <p:cNvPr id="4" name="TextBox 3"/>
          <p:cNvSpPr txBox="1"/>
          <p:nvPr/>
        </p:nvSpPr>
        <p:spPr>
          <a:xfrm>
            <a:off x="304800" y="6400800"/>
            <a:ext cx="4803775" cy="36988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dirty="0"/>
              <a:t>Recommendations from 2009 workshop</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Flux Sensitivity</a:t>
            </a:r>
          </a:p>
        </p:txBody>
      </p:sp>
      <p:sp>
        <p:nvSpPr>
          <p:cNvPr id="3" name="Content Placeholder 2"/>
          <p:cNvSpPr>
            <a:spLocks noGrp="1"/>
          </p:cNvSpPr>
          <p:nvPr>
            <p:ph idx="1"/>
          </p:nvPr>
        </p:nvSpPr>
        <p:spPr/>
        <p:txBody>
          <a:bodyPr/>
          <a:lstStyle/>
          <a:p>
            <a:pPr>
              <a:defRPr/>
            </a:pPr>
            <a:r>
              <a:rPr lang="en-US" dirty="0" smtClean="0"/>
              <a:t>Volunteered models:</a:t>
            </a:r>
          </a:p>
          <a:p>
            <a:pPr lvl="1">
              <a:defRPr/>
            </a:pPr>
            <a:r>
              <a:rPr lang="en-US" sz="2200" dirty="0" smtClean="0"/>
              <a:t>Global models: PCTM (Baker), LMDZ (Rayner)</a:t>
            </a:r>
          </a:p>
          <a:p>
            <a:pPr lvl="1">
              <a:defRPr/>
            </a:pPr>
            <a:r>
              <a:rPr lang="en-US" sz="2200" dirty="0" smtClean="0"/>
              <a:t>Regional models: LPDM (Denning), </a:t>
            </a:r>
            <a:br>
              <a:rPr lang="en-US" sz="2200" dirty="0" smtClean="0"/>
            </a:br>
            <a:r>
              <a:rPr lang="en-US" sz="2200" dirty="0" smtClean="0"/>
              <a:t>WRF-STILT (AER; Michalak as needed)</a:t>
            </a:r>
          </a:p>
          <a:p>
            <a:pPr>
              <a:defRPr/>
            </a:pPr>
            <a:r>
              <a:rPr lang="en-US" dirty="0" smtClean="0"/>
              <a:t>Experiment outline by Baker:</a:t>
            </a:r>
          </a:p>
          <a:p>
            <a:pPr marL="914400" lvl="1" indent="-457200">
              <a:buFont typeface="+mj-lt"/>
              <a:buAutoNum type="arabicPeriod"/>
              <a:defRPr/>
            </a:pPr>
            <a:r>
              <a:rPr lang="en-US" sz="2200" dirty="0" smtClean="0"/>
              <a:t>Point-input runs, in which a short pulse of measurement information is input into the model at a specific time and place, then turned off quickly</a:t>
            </a:r>
          </a:p>
          <a:p>
            <a:pPr marL="914400" lvl="1" indent="-457200">
              <a:buFont typeface="+mj-lt"/>
              <a:buAutoNum type="arabicPeriod"/>
              <a:defRPr/>
            </a:pPr>
            <a:r>
              <a:rPr lang="en-US" sz="2200" dirty="0" smtClean="0"/>
              <a:t>Time-integrated runs, in which the measurement information is input continuously at locations based on possible ASCENDS orbits; the model is run backwards for weeks to generate an average sensitivity field for the particular orbital configuration.  </a:t>
            </a:r>
          </a:p>
          <a:p>
            <a:pPr lvl="1">
              <a:defRPr/>
            </a:pPr>
            <a:endParaRPr lang="en-US" sz="2200" dirty="0"/>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t>Mapping XCO2</a:t>
            </a:r>
          </a:p>
        </p:txBody>
      </p:sp>
      <p:sp>
        <p:nvSpPr>
          <p:cNvPr id="53251" name="Rectangle 3"/>
          <p:cNvSpPr>
            <a:spLocks noGrp="1" noChangeArrowheads="1"/>
          </p:cNvSpPr>
          <p:nvPr>
            <p:ph type="body" idx="1"/>
          </p:nvPr>
        </p:nvSpPr>
        <p:spPr/>
        <p:txBody>
          <a:bodyPr/>
          <a:lstStyle/>
          <a:p>
            <a:pPr eaLnBrk="1" hangingPunct="1"/>
            <a:r>
              <a:rPr lang="en-US" smtClean="0"/>
              <a:t>Who: 2 or more global models</a:t>
            </a:r>
          </a:p>
          <a:p>
            <a:pPr eaLnBrk="1" hangingPunct="1"/>
            <a:r>
              <a:rPr lang="en-US" smtClean="0"/>
              <a:t>What: global maps and uncertainties</a:t>
            </a:r>
          </a:p>
          <a:p>
            <a:pPr eaLnBrk="1" hangingPunct="1"/>
            <a:r>
              <a:rPr lang="en-US" smtClean="0"/>
              <a:t>When: 4-6 months</a:t>
            </a:r>
          </a:p>
          <a:p>
            <a:pPr eaLnBrk="1" hangingPunct="1"/>
            <a:r>
              <a:rPr lang="en-US" smtClean="0"/>
              <a:t>Where:</a:t>
            </a:r>
          </a:p>
          <a:p>
            <a:pPr eaLnBrk="1" hangingPunct="1"/>
            <a:r>
              <a:rPr lang="en-US" smtClean="0"/>
              <a:t>Why: orbit, error variance / correlations, cloud / aerosol cutoffs/errors, correlation of errors w/ clouds/aerosols</a:t>
            </a:r>
          </a:p>
          <a:p>
            <a:pPr eaLnBrk="1" hangingPunct="1"/>
            <a:r>
              <a:rPr lang="en-US" smtClean="0"/>
              <a:t>How: 2 months per model</a:t>
            </a:r>
          </a:p>
          <a:p>
            <a:pPr eaLnBrk="1" hangingPunct="1"/>
            <a:endParaRPr lang="en-US" smtClean="0"/>
          </a:p>
          <a:p>
            <a:pPr eaLnBrk="1" hangingPunct="1"/>
            <a:endParaRPr lang="en-US" smtClean="0"/>
          </a:p>
        </p:txBody>
      </p:sp>
      <p:sp>
        <p:nvSpPr>
          <p:cNvPr id="4" name="TextBox 3"/>
          <p:cNvSpPr txBox="1"/>
          <p:nvPr/>
        </p:nvSpPr>
        <p:spPr>
          <a:xfrm>
            <a:off x="304800" y="6400800"/>
            <a:ext cx="4803775" cy="36988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dirty="0"/>
              <a:t>Recommendations from 2009 workshop</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t>Mapping XCO2</a:t>
            </a:r>
          </a:p>
        </p:txBody>
      </p:sp>
      <p:sp>
        <p:nvSpPr>
          <p:cNvPr id="5123" name="Rectangle 3"/>
          <p:cNvSpPr>
            <a:spLocks noGrp="1" noChangeArrowheads="1"/>
          </p:cNvSpPr>
          <p:nvPr>
            <p:ph type="body" idx="1"/>
          </p:nvPr>
        </p:nvSpPr>
        <p:spPr/>
        <p:txBody>
          <a:bodyPr>
            <a:normAutofit lnSpcReduction="10000"/>
          </a:bodyPr>
          <a:lstStyle/>
          <a:p>
            <a:pPr eaLnBrk="1" hangingPunct="1">
              <a:defRPr/>
            </a:pPr>
            <a:r>
              <a:rPr lang="en-US" dirty="0" smtClean="0"/>
              <a:t>Volunteered global models: LMDZ, PCTM</a:t>
            </a:r>
          </a:p>
          <a:p>
            <a:pPr eaLnBrk="1" hangingPunct="1">
              <a:defRPr/>
            </a:pPr>
            <a:r>
              <a:rPr lang="en-US" dirty="0" smtClean="0"/>
              <a:t>Applied to AIRS, GOSAT, OCO-like data</a:t>
            </a:r>
          </a:p>
          <a:p>
            <a:pPr eaLnBrk="1" hangingPunct="1">
              <a:defRPr/>
            </a:pPr>
            <a:r>
              <a:rPr lang="en-US" dirty="0" smtClean="0"/>
              <a:t>Experimental outline by Michalak:</a:t>
            </a:r>
          </a:p>
          <a:p>
            <a:pPr marL="914400" lvl="1" indent="-457200">
              <a:buFont typeface="+mj-lt"/>
              <a:buAutoNum type="arabicPeriod"/>
              <a:defRPr/>
            </a:pPr>
            <a:r>
              <a:rPr lang="en-US" sz="2200" dirty="0" smtClean="0">
                <a:ea typeface="+mn-ea"/>
                <a:cs typeface="+mn-cs"/>
              </a:rPr>
              <a:t>Generate flux maps.  </a:t>
            </a:r>
          </a:p>
          <a:p>
            <a:pPr marL="914400" lvl="1" indent="-457200">
              <a:buFont typeface="+mj-lt"/>
              <a:buAutoNum type="arabicPeriod"/>
              <a:defRPr/>
            </a:pPr>
            <a:r>
              <a:rPr lang="en-US" sz="2200" dirty="0" smtClean="0">
                <a:ea typeface="+mn-ea"/>
                <a:cs typeface="+mn-cs"/>
              </a:rPr>
              <a:t>Generate space-time fields of atmospheric CO2</a:t>
            </a:r>
          </a:p>
          <a:p>
            <a:pPr marL="914400" lvl="1" indent="-457200">
              <a:buFont typeface="+mj-lt"/>
              <a:buAutoNum type="arabicPeriod"/>
              <a:defRPr/>
            </a:pPr>
            <a:r>
              <a:rPr lang="en-US" sz="2200" dirty="0" smtClean="0">
                <a:ea typeface="+mn-ea"/>
                <a:cs typeface="+mn-cs"/>
              </a:rPr>
              <a:t>Develop sampling strategies.  </a:t>
            </a:r>
          </a:p>
          <a:p>
            <a:pPr marL="914400" lvl="1" indent="-457200">
              <a:buFont typeface="+mj-lt"/>
              <a:buAutoNum type="arabicPeriod"/>
              <a:defRPr/>
            </a:pPr>
            <a:r>
              <a:rPr lang="en-US" sz="2200" dirty="0" smtClean="0">
                <a:ea typeface="+mn-ea"/>
                <a:cs typeface="+mn-cs"/>
              </a:rPr>
              <a:t>Sample model output.</a:t>
            </a:r>
          </a:p>
          <a:p>
            <a:pPr marL="914400" lvl="1" indent="-457200">
              <a:buFont typeface="+mj-lt"/>
              <a:buAutoNum type="arabicPeriod"/>
              <a:defRPr/>
            </a:pPr>
            <a:r>
              <a:rPr lang="en-US" sz="2200" dirty="0" smtClean="0">
                <a:ea typeface="+mn-ea"/>
                <a:cs typeface="+mn-cs"/>
              </a:rPr>
              <a:t>Develop / adapt mapping tools.  </a:t>
            </a:r>
          </a:p>
          <a:p>
            <a:pPr marL="914400" lvl="1" indent="-457200">
              <a:buFont typeface="+mj-lt"/>
              <a:buAutoNum type="arabicPeriod"/>
              <a:defRPr/>
            </a:pPr>
            <a:r>
              <a:rPr lang="en-US" sz="2200" dirty="0" smtClean="0">
                <a:ea typeface="+mn-ea"/>
                <a:cs typeface="+mn-cs"/>
              </a:rPr>
              <a:t>Perform mapping. </a:t>
            </a:r>
          </a:p>
          <a:p>
            <a:pPr marL="914400" lvl="1" indent="-457200">
              <a:buFont typeface="+mj-lt"/>
              <a:buAutoNum type="arabicPeriod"/>
              <a:defRPr/>
            </a:pPr>
            <a:r>
              <a:rPr lang="en-US" sz="2200" dirty="0" smtClean="0">
                <a:ea typeface="+mn-ea"/>
                <a:cs typeface="+mn-cs"/>
              </a:rPr>
              <a:t>Repeat for alternate design options (e.g. orbit, measurement error, vertical weighting function)</a:t>
            </a:r>
          </a:p>
          <a:p>
            <a:pPr marL="914400" lvl="1" indent="-457200">
              <a:buFont typeface="+mj-lt"/>
              <a:buAutoNum type="arabicPeriod"/>
              <a:defRPr/>
            </a:pPr>
            <a:r>
              <a:rPr lang="en-US" sz="2200" dirty="0" smtClean="0">
                <a:ea typeface="+mn-ea"/>
                <a:cs typeface="+mn-cs"/>
              </a:rPr>
              <a:t>Quantify errors as both predicted errors, and actual errors from true 4d distributions from models.</a:t>
            </a:r>
          </a:p>
          <a:p>
            <a:pPr lvl="1" eaLnBrk="1" hangingPunct="1">
              <a:defRPr/>
            </a:pPr>
            <a:endParaRPr lang="en-US" sz="2200" dirty="0" smtClean="0"/>
          </a:p>
          <a:p>
            <a:pPr eaLnBrk="1" hangingPunct="1">
              <a:defRPr/>
            </a:pPr>
            <a:endParaRPr lang="en-US" dirty="0" smtClean="0"/>
          </a:p>
          <a:p>
            <a:pPr eaLnBrk="1" hangingPunct="1">
              <a:defRPr/>
            </a:pPr>
            <a:endParaRPr lang="en-US" dirty="0" smtClean="0"/>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mtClean="0"/>
              <a:t>Inversions</a:t>
            </a:r>
          </a:p>
        </p:txBody>
      </p:sp>
      <p:sp>
        <p:nvSpPr>
          <p:cNvPr id="64515" name="Rectangle 3"/>
          <p:cNvSpPr>
            <a:spLocks noGrp="1" noChangeArrowheads="1"/>
          </p:cNvSpPr>
          <p:nvPr>
            <p:ph type="body" idx="1"/>
          </p:nvPr>
        </p:nvSpPr>
        <p:spPr/>
        <p:txBody>
          <a:bodyPr>
            <a:normAutofit lnSpcReduction="10000"/>
          </a:bodyPr>
          <a:lstStyle/>
          <a:p>
            <a:pPr eaLnBrk="1" hangingPunct="1">
              <a:lnSpc>
                <a:spcPct val="90000"/>
              </a:lnSpc>
            </a:pPr>
            <a:r>
              <a:rPr lang="en-US" smtClean="0"/>
              <a:t>Who: Global batch inversions (2 or 3 models); Global inversions using ensemble and variational methods (2 or 3 models)</a:t>
            </a:r>
          </a:p>
          <a:p>
            <a:pPr eaLnBrk="1" hangingPunct="1">
              <a:lnSpc>
                <a:spcPct val="90000"/>
              </a:lnSpc>
            </a:pPr>
            <a:r>
              <a:rPr lang="en-US" smtClean="0"/>
              <a:t>What: Test ability to infer flux using alternate measurement scenarios</a:t>
            </a:r>
          </a:p>
          <a:p>
            <a:pPr eaLnBrk="1" hangingPunct="1">
              <a:lnSpc>
                <a:spcPct val="90000"/>
              </a:lnSpc>
            </a:pPr>
            <a:r>
              <a:rPr lang="en-US" smtClean="0"/>
              <a:t>When: “first answers” 3-6 months; “complete experiment” 9 – 12months</a:t>
            </a:r>
          </a:p>
          <a:p>
            <a:pPr eaLnBrk="1" hangingPunct="1">
              <a:lnSpc>
                <a:spcPct val="90000"/>
              </a:lnSpc>
            </a:pPr>
            <a:r>
              <a:rPr lang="en-US" smtClean="0"/>
              <a:t>Where:</a:t>
            </a:r>
          </a:p>
          <a:p>
            <a:pPr eaLnBrk="1" hangingPunct="1">
              <a:lnSpc>
                <a:spcPct val="90000"/>
              </a:lnSpc>
            </a:pPr>
            <a:r>
              <a:rPr lang="en-US" smtClean="0"/>
              <a:t>Why: Spatial / temporal scale of flux estimates; Added value of more than one dof in vertical; Daytime / nighttime measurement (+ value at high lat in winter); Impact of clouds/aerosols on retrieval errors</a:t>
            </a:r>
          </a:p>
          <a:p>
            <a:pPr eaLnBrk="1" hangingPunct="1">
              <a:lnSpc>
                <a:spcPct val="90000"/>
              </a:lnSpc>
            </a:pPr>
            <a:r>
              <a:rPr lang="en-US" smtClean="0"/>
              <a:t>How: Experimental design: 2 months; Global: 6 months; Ensemble / variational: 3 months per group</a:t>
            </a:r>
          </a:p>
          <a:p>
            <a:pPr lvl="1" eaLnBrk="1" hangingPunct="1">
              <a:lnSpc>
                <a:spcPct val="90000"/>
              </a:lnSpc>
            </a:pPr>
            <a:endParaRPr lang="en-US" sz="2200" smtClean="0"/>
          </a:p>
          <a:p>
            <a:pPr eaLnBrk="1" hangingPunct="1">
              <a:lnSpc>
                <a:spcPct val="90000"/>
              </a:lnSpc>
            </a:pPr>
            <a:endParaRPr lang="en-US" smtClean="0"/>
          </a:p>
        </p:txBody>
      </p:sp>
      <p:sp>
        <p:nvSpPr>
          <p:cNvPr id="4" name="TextBox 3"/>
          <p:cNvSpPr txBox="1"/>
          <p:nvPr/>
        </p:nvSpPr>
        <p:spPr>
          <a:xfrm>
            <a:off x="304800" y="6400800"/>
            <a:ext cx="4803775" cy="36988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dirty="0"/>
              <a:t>Recommendations from 2009 workshop</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8" name="Rectangle 3"/>
          <p:cNvSpPr>
            <a:spLocks noChangeArrowheads="1"/>
          </p:cNvSpPr>
          <p:nvPr/>
        </p:nvSpPr>
        <p:spPr bwMode="auto">
          <a:xfrm>
            <a:off x="5486400" y="6248400"/>
            <a:ext cx="3657600" cy="609600"/>
          </a:xfrm>
          <a:prstGeom prst="rect">
            <a:avLst/>
          </a:prstGeom>
          <a:solidFill>
            <a:schemeClr val="bg1"/>
          </a:solidFill>
          <a:ln w="9525" algn="ctr">
            <a:noFill/>
            <a:round/>
            <a:headEnd/>
            <a:tailEnd/>
          </a:ln>
        </p:spPr>
        <p:txBody>
          <a:bodyPr/>
          <a:lstStyle/>
          <a:p>
            <a:endParaRPr lang="en-US"/>
          </a:p>
        </p:txBody>
      </p:sp>
      <p:sp>
        <p:nvSpPr>
          <p:cNvPr id="65539" name="Rectangle 2"/>
          <p:cNvSpPr>
            <a:spLocks noGrp="1" noChangeArrowheads="1"/>
          </p:cNvSpPr>
          <p:nvPr>
            <p:ph type="title"/>
          </p:nvPr>
        </p:nvSpPr>
        <p:spPr/>
        <p:txBody>
          <a:bodyPr/>
          <a:lstStyle/>
          <a:p>
            <a:pPr eaLnBrk="1" hangingPunct="1"/>
            <a:r>
              <a:rPr lang="en-US" smtClean="0"/>
              <a:t>Inversions</a:t>
            </a:r>
          </a:p>
        </p:txBody>
      </p:sp>
      <p:sp>
        <p:nvSpPr>
          <p:cNvPr id="7171" name="Rectangle 3"/>
          <p:cNvSpPr>
            <a:spLocks noGrp="1" noChangeArrowheads="1"/>
          </p:cNvSpPr>
          <p:nvPr>
            <p:ph type="body" idx="1"/>
          </p:nvPr>
        </p:nvSpPr>
        <p:spPr/>
        <p:txBody>
          <a:bodyPr>
            <a:normAutofit fontScale="92500" lnSpcReduction="10000"/>
          </a:bodyPr>
          <a:lstStyle/>
          <a:p>
            <a:pPr eaLnBrk="1" hangingPunct="1">
              <a:spcBef>
                <a:spcPts val="600"/>
              </a:spcBef>
              <a:defRPr/>
            </a:pPr>
            <a:r>
              <a:rPr lang="en-US" dirty="0" smtClean="0"/>
              <a:t>Volunteered models:</a:t>
            </a:r>
          </a:p>
          <a:p>
            <a:pPr lvl="1" eaLnBrk="1" hangingPunct="1">
              <a:spcBef>
                <a:spcPts val="600"/>
              </a:spcBef>
              <a:defRPr/>
            </a:pPr>
            <a:r>
              <a:rPr lang="en-US" sz="2200" dirty="0" smtClean="0"/>
              <a:t>Global batch inversions: ?</a:t>
            </a:r>
          </a:p>
          <a:p>
            <a:pPr lvl="1" eaLnBrk="1" hangingPunct="1">
              <a:spcBef>
                <a:spcPts val="600"/>
              </a:spcBef>
              <a:defRPr/>
            </a:pPr>
            <a:r>
              <a:rPr lang="en-US" sz="2200" dirty="0" smtClean="0"/>
              <a:t>Global ensemble and </a:t>
            </a:r>
            <a:r>
              <a:rPr lang="en-US" sz="2200" dirty="0" err="1" smtClean="0"/>
              <a:t>variational</a:t>
            </a:r>
            <a:r>
              <a:rPr lang="en-US" sz="2200" dirty="0" smtClean="0"/>
              <a:t> methods: PCTM + </a:t>
            </a:r>
            <a:r>
              <a:rPr lang="en-US" sz="2200" dirty="0" err="1" smtClean="0"/>
              <a:t>variational</a:t>
            </a:r>
            <a:r>
              <a:rPr lang="en-US" sz="2200" dirty="0" smtClean="0"/>
              <a:t> (Baker), LMDZ + </a:t>
            </a:r>
            <a:r>
              <a:rPr lang="en-US" sz="2200" dirty="0" err="1" smtClean="0"/>
              <a:t>variational</a:t>
            </a:r>
            <a:r>
              <a:rPr lang="en-US" sz="2200" dirty="0" smtClean="0"/>
              <a:t> (Rayner), PCTM + ensemble (Denning), </a:t>
            </a:r>
          </a:p>
          <a:p>
            <a:pPr eaLnBrk="1" hangingPunct="1">
              <a:spcBef>
                <a:spcPts val="600"/>
              </a:spcBef>
              <a:defRPr/>
            </a:pPr>
            <a:r>
              <a:rPr lang="en-US" dirty="0" smtClean="0"/>
              <a:t>Experimental outline by Rayner:</a:t>
            </a:r>
          </a:p>
          <a:p>
            <a:pPr marL="914400" lvl="1" indent="-457200">
              <a:spcBef>
                <a:spcPts val="600"/>
              </a:spcBef>
              <a:buFont typeface="+mj-lt"/>
              <a:buAutoNum type="arabicPeriod"/>
              <a:defRPr/>
            </a:pPr>
            <a:r>
              <a:rPr lang="en-US" sz="2200" dirty="0" smtClean="0">
                <a:ea typeface="+mn-ea"/>
                <a:cs typeface="+mn-cs"/>
              </a:rPr>
              <a:t>Each model will simulate perfect observations at each location and time with a full vertical profile. </a:t>
            </a:r>
          </a:p>
          <a:p>
            <a:pPr marL="914400" lvl="1" indent="-457200">
              <a:spcBef>
                <a:spcPts val="0"/>
              </a:spcBef>
              <a:buFont typeface="+mj-lt"/>
              <a:buAutoNum type="arabicPeriod"/>
              <a:defRPr/>
            </a:pPr>
            <a:r>
              <a:rPr lang="en-US" sz="2200" dirty="0" smtClean="0">
                <a:ea typeface="+mn-ea"/>
                <a:cs typeface="+mn-cs"/>
              </a:rPr>
              <a:t>Each model will carry out an inversion with the given observing system.</a:t>
            </a:r>
          </a:p>
          <a:p>
            <a:pPr marL="914400" lvl="1" indent="-457200">
              <a:spcBef>
                <a:spcPts val="0"/>
              </a:spcBef>
              <a:buFont typeface="+mj-lt"/>
              <a:buAutoNum type="arabicPeriod"/>
              <a:defRPr/>
            </a:pPr>
            <a:r>
              <a:rPr lang="en-US" sz="2200" dirty="0" smtClean="0">
                <a:ea typeface="+mn-ea"/>
                <a:cs typeface="+mn-cs"/>
              </a:rPr>
              <a:t>Each model will carry out an inversion using simulated concentrations from one other model. </a:t>
            </a:r>
          </a:p>
          <a:p>
            <a:pPr marL="914400" lvl="1" indent="-457200">
              <a:spcBef>
                <a:spcPts val="0"/>
              </a:spcBef>
              <a:buFont typeface="+mj-lt"/>
              <a:buAutoNum type="arabicPeriod"/>
              <a:defRPr/>
            </a:pPr>
            <a:r>
              <a:rPr lang="en-US" sz="2200" dirty="0" smtClean="0">
                <a:ea typeface="+mn-ea"/>
                <a:cs typeface="+mn-cs"/>
              </a:rPr>
              <a:t>Experiments:  Surface Use the existing surface network as used in the A-SCOPE study; GOSAT (e.g. Chevallier et al. 2009); ASCENDS</a:t>
            </a:r>
            <a:endParaRPr lang="en-US" sz="2200" dirty="0" smtClean="0"/>
          </a:p>
          <a:p>
            <a:pPr eaLnBrk="1" hangingPunct="1">
              <a:spcBef>
                <a:spcPts val="600"/>
              </a:spcBef>
              <a:defRPr/>
            </a:pPr>
            <a:endParaRPr lang="en-US" dirty="0" smtClean="0"/>
          </a:p>
        </p:txBody>
      </p:sp>
    </p:spTree>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1960</TotalTime>
  <Words>1323</Words>
  <Application>Microsoft Office PowerPoint</Application>
  <PresentationFormat>On-screen Show (4:3)</PresentationFormat>
  <Paragraphs>265</Paragraphs>
  <Slides>32</Slides>
  <Notes>13</Notes>
  <HiddenSlides>4</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Clarity</vt:lpstr>
      <vt:lpstr>Default Design</vt:lpstr>
      <vt:lpstr>Experiments for ascends</vt:lpstr>
      <vt:lpstr>Recommended experiments from 2009 workshop </vt:lpstr>
      <vt:lpstr>Benefits</vt:lpstr>
      <vt:lpstr>Flux Sensitivity</vt:lpstr>
      <vt:lpstr>Flux Sensitivity</vt:lpstr>
      <vt:lpstr>Mapping XCO2</vt:lpstr>
      <vt:lpstr>Mapping XCO2</vt:lpstr>
      <vt:lpstr>Inversions</vt:lpstr>
      <vt:lpstr>Inversions</vt:lpstr>
      <vt:lpstr>Mapping global CO2 from space – OCO-2</vt:lpstr>
      <vt:lpstr>Methodology</vt:lpstr>
      <vt:lpstr>Methodology (cont.)</vt:lpstr>
      <vt:lpstr>Mapping global CO2 from space – OCO-2</vt:lpstr>
      <vt:lpstr>Mapping CO2 from space – OCO-2</vt:lpstr>
      <vt:lpstr>Evaluation: prediction accuracies</vt:lpstr>
      <vt:lpstr>Evaluation: prediction uncertainties</vt:lpstr>
      <vt:lpstr>Mapping XCO2</vt:lpstr>
      <vt:lpstr>Simulated  ASCENDS observations (July)</vt:lpstr>
      <vt:lpstr>Simulated  ASCENDS observations (July)</vt:lpstr>
      <vt:lpstr>Signal Detection</vt:lpstr>
      <vt:lpstr>Signal Detection</vt:lpstr>
      <vt:lpstr>Specific scenario already set up</vt:lpstr>
      <vt:lpstr>Signal Detection</vt:lpstr>
      <vt:lpstr>GOSAT Level 2: July to December 2009</vt:lpstr>
      <vt:lpstr>GOSAT Level 3: July to December 2009</vt:lpstr>
      <vt:lpstr>Slide 26</vt:lpstr>
      <vt:lpstr>GOSAT Level 3: used for model comparison</vt:lpstr>
      <vt:lpstr>How consistent are models with satellite-derived XCO2 field?</vt:lpstr>
      <vt:lpstr>For which locations are difference in the XCO2 probability distribution detectable ?</vt:lpstr>
      <vt:lpstr>Ideas for Contributions to ASCENDS</vt:lpstr>
      <vt:lpstr>Which experiments moving forward?</vt:lpstr>
      <vt:lpstr>Acknowledgments</vt:lpstr>
    </vt:vector>
  </TitlesOfParts>
  <Company>Carnegie Institution for Science</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Michalak EESS presentation Fall 2011</dc:title>
  <dc:creator>Anna Michalak</dc:creator>
  <cp:lastModifiedBy>Dorit</cp:lastModifiedBy>
  <cp:revision>117</cp:revision>
  <dcterms:created xsi:type="dcterms:W3CDTF">2011-10-25T17:25:48Z</dcterms:created>
  <dcterms:modified xsi:type="dcterms:W3CDTF">2012-02-28T07:31:15Z</dcterms:modified>
</cp:coreProperties>
</file>