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3" r:id="rId3"/>
    <p:sldId id="310" r:id="rId4"/>
    <p:sldId id="311" r:id="rId5"/>
    <p:sldId id="258" r:id="rId6"/>
    <p:sldId id="312" r:id="rId7"/>
    <p:sldId id="306" r:id="rId8"/>
    <p:sldId id="316" r:id="rId9"/>
    <p:sldId id="287" r:id="rId10"/>
    <p:sldId id="313" r:id="rId11"/>
    <p:sldId id="31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27" autoAdjust="0"/>
  </p:normalViewPr>
  <p:slideViewPr>
    <p:cSldViewPr>
      <p:cViewPr>
        <p:scale>
          <a:sx n="100" d="100"/>
          <a:sy n="100" d="100"/>
        </p:scale>
        <p:origin x="-528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F8A53-2185-4324-B48F-D1982D052F2D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BB6E4-78CA-4E79-BA70-FA20B1AB4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hsnell@aer.com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82000" y="6643687"/>
            <a:ext cx="311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fld id="{BFDA0133-F443-4C5B-9893-AC4D7A235CB5}" type="slidenum">
              <a:rPr lang="en-US" sz="800">
                <a:latin typeface="Arial" charset="0"/>
              </a:rPr>
              <a:pPr>
                <a:defRPr/>
              </a:pPr>
              <a:t>‹#›</a:t>
            </a:fld>
            <a:endParaRPr lang="en-US" sz="800" dirty="0">
              <a:latin typeface="Arial" charset="0"/>
            </a:endParaRPr>
          </a:p>
        </p:txBody>
      </p:sp>
      <p:sp>
        <p:nvSpPr>
          <p:cNvPr id="18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0288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A4CF78F-BDCF-4A48-AFE5-4BA898E80394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685800" y="914398"/>
            <a:ext cx="7086600" cy="45719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CC"/>
            </a:outerShdw>
          </a:effectLst>
        </p:spPr>
        <p:txBody>
          <a:bodyPr lIns="92075" tIns="0" rIns="92075" bIns="0" anchor="b"/>
          <a:lstStyle/>
          <a:p>
            <a:pPr defTabSz="917575">
              <a:defRPr/>
            </a:pPr>
            <a:endParaRPr lang="en-US" sz="10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9" name="Picture 7" descr="aer_color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5842" y="228600"/>
            <a:ext cx="14481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543800" y="5867400"/>
            <a:ext cx="145201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 smtClean="0"/>
              <a:t>Scott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Zaccheo</a:t>
            </a:r>
            <a:endParaRPr lang="en-US" sz="1000" dirty="0"/>
          </a:p>
          <a:p>
            <a:r>
              <a:rPr lang="en-US" sz="1000" dirty="0"/>
              <a:t>AER, Inc.</a:t>
            </a:r>
          </a:p>
          <a:p>
            <a:r>
              <a:rPr lang="en-US" sz="1000" dirty="0" smtClean="0">
                <a:hlinkClick r:id="rId3"/>
              </a:rPr>
              <a:t>szaccheo@aer.com</a:t>
            </a:r>
            <a:endParaRPr lang="en-US" sz="1000" dirty="0"/>
          </a:p>
          <a:p>
            <a:r>
              <a:rPr lang="en-US" sz="1000" dirty="0" smtClean="0"/>
              <a:t>781.761.2292</a:t>
            </a:r>
            <a:endParaRPr lang="en-US" sz="1000" dirty="0"/>
          </a:p>
        </p:txBody>
      </p:sp>
      <p:pic>
        <p:nvPicPr>
          <p:cNvPr id="11" name="Picture 10" descr="nasaLogo.jpe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" y="341489"/>
            <a:ext cx="762000" cy="649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734175" y="6191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0" y="6643687"/>
            <a:ext cx="311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fld id="{BFDA0133-F443-4C5B-9893-AC4D7A235CB5}" type="slidenum">
              <a:rPr lang="en-US" sz="800">
                <a:latin typeface="Arial" charset="0"/>
              </a:rPr>
              <a:pPr>
                <a:defRPr/>
              </a:pPr>
              <a:t>‹#›</a:t>
            </a:fld>
            <a:endParaRPr lang="en-US" sz="800" dirty="0">
              <a:latin typeface="Arial" charset="0"/>
            </a:endParaRP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0288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A4CF78F-BDCF-4A48-AFE5-4BA898E80394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62000" y="914398"/>
            <a:ext cx="7086600" cy="45719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CC"/>
            </a:outerShdw>
          </a:effectLst>
        </p:spPr>
        <p:txBody>
          <a:bodyPr lIns="92075" tIns="0" rIns="92075" bIns="0" anchor="b"/>
          <a:lstStyle/>
          <a:p>
            <a:pPr defTabSz="917575">
              <a:defRPr/>
            </a:pPr>
            <a:endParaRPr lang="en-US" sz="10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7" name="Picture 7" descr="aer_color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1371600" cy="7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19100" y="1143000"/>
            <a:ext cx="84201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" name="Picture 9" descr="nasaLogo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341489"/>
            <a:ext cx="762000" cy="649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791199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" y="1069848"/>
            <a:ext cx="8421624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82000" y="6643687"/>
            <a:ext cx="311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fld id="{BFDA0133-F443-4C5B-9893-AC4D7A235CB5}" type="slidenum">
              <a:rPr lang="en-US" sz="800">
                <a:latin typeface="Arial" charset="0"/>
              </a:rPr>
              <a:pPr>
                <a:defRPr/>
              </a:pPr>
              <a:t>‹#›</a:t>
            </a:fld>
            <a:endParaRPr lang="en-US" sz="800" dirty="0">
              <a:latin typeface="Arial" charset="0"/>
            </a:endParaRPr>
          </a:p>
        </p:txBody>
      </p:sp>
      <p:sp>
        <p:nvSpPr>
          <p:cNvPr id="18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0288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A4CF78F-BDCF-4A48-AFE5-4BA898E80394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685800" y="914398"/>
            <a:ext cx="7086600" cy="45719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CC"/>
            </a:outerShdw>
          </a:effectLst>
        </p:spPr>
        <p:txBody>
          <a:bodyPr lIns="92075" tIns="0" rIns="92075" bIns="0" anchor="b"/>
          <a:lstStyle/>
          <a:p>
            <a:pPr defTabSz="917575">
              <a:defRPr/>
            </a:pPr>
            <a:endParaRPr lang="en-US" sz="10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0" name="Picture 7" descr="aer_color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96712"/>
            <a:ext cx="1371600" cy="7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asaLogo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341489"/>
            <a:ext cx="762000" cy="649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734175" y="6191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421624" cy="53340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0" y="6643687"/>
            <a:ext cx="311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fld id="{BFDA0133-F443-4C5B-9893-AC4D7A235CB5}" type="slidenum">
              <a:rPr lang="en-US" sz="800">
                <a:latin typeface="Arial" charset="0"/>
              </a:rPr>
              <a:pPr>
                <a:defRPr/>
              </a:pPr>
              <a:t>‹#›</a:t>
            </a:fld>
            <a:endParaRPr lang="en-US" sz="800" dirty="0">
              <a:latin typeface="Arial" charset="0"/>
            </a:endParaRPr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0288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A4CF78F-BDCF-4A48-AFE5-4BA898E80394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1000" y="914398"/>
            <a:ext cx="7086600" cy="45719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CC"/>
            </a:outerShdw>
          </a:effectLst>
        </p:spPr>
        <p:txBody>
          <a:bodyPr lIns="92075" tIns="0" rIns="92075" bIns="0" anchor="b"/>
          <a:lstStyle/>
          <a:p>
            <a:pPr defTabSz="917575">
              <a:defRPr/>
            </a:pPr>
            <a:endParaRPr lang="en-US" sz="10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7" name="Picture 7" descr="aer_color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1371600" cy="7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600200" y="301625"/>
            <a:ext cx="5791199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nasaLogo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341489"/>
            <a:ext cx="762000" cy="649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F78F-BDCF-4A48-AFE5-4BA898E80394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B6316A-81A0-4C5A-A85E-306666F00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F78F-BDCF-4A48-AFE5-4BA898E80394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B6316A-81A0-4C5A-A85E-306666F00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1625"/>
            <a:ext cx="5791199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102" y="1137683"/>
            <a:ext cx="83248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382000" y="6643687"/>
            <a:ext cx="311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fld id="{BFDA0133-F443-4C5B-9893-AC4D7A235CB5}" type="slidenum">
              <a:rPr lang="en-US" sz="800">
                <a:latin typeface="Arial" charset="0"/>
              </a:rPr>
              <a:pPr>
                <a:defRPr/>
              </a:pPr>
              <a:t>‹#›</a:t>
            </a:fld>
            <a:endParaRPr lang="en-US" sz="800" dirty="0">
              <a:latin typeface="Arial" charset="0"/>
            </a:endParaRP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0288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A4CF78F-BDCF-4A48-AFE5-4BA898E80394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85800" y="914398"/>
            <a:ext cx="7086600" cy="45719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CC"/>
            </a:outerShdw>
          </a:effectLst>
        </p:spPr>
        <p:txBody>
          <a:bodyPr lIns="92075" tIns="0" rIns="92075" bIns="0" anchor="b"/>
          <a:lstStyle/>
          <a:p>
            <a:pPr defTabSz="917575">
              <a:defRPr/>
            </a:pPr>
            <a:endParaRPr lang="en-US" sz="10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8" name="Picture 7" descr="aer_color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228600"/>
            <a:ext cx="1371600" cy="7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asaLogo.jpe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52400" y="341489"/>
            <a:ext cx="762000" cy="6491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ASCENDS End-to-End System Performance Assessment: Analysis of Atmospheric State Vector Variability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 for Surface Pressure and Vertical Temperature/Moisture Profile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7010400" cy="1752600"/>
          </a:xfrm>
        </p:spPr>
        <p:txBody>
          <a:bodyPr/>
          <a:lstStyle/>
          <a:p>
            <a:r>
              <a:rPr lang="en-US" dirty="0" smtClean="0"/>
              <a:t>Alison Chase</a:t>
            </a:r>
            <a:r>
              <a:rPr lang="en-US" baseline="30000" dirty="0" smtClean="0"/>
              <a:t>1</a:t>
            </a:r>
            <a:r>
              <a:rPr lang="en-US" dirty="0" smtClean="0"/>
              <a:t>, Lesley Ott</a:t>
            </a:r>
            <a:r>
              <a:rPr lang="en-US" baseline="30000" dirty="0" smtClean="0"/>
              <a:t>2</a:t>
            </a:r>
            <a:r>
              <a:rPr lang="en-US" dirty="0" smtClean="0"/>
              <a:t>, Steven Pawson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Hailan</a:t>
            </a:r>
            <a:r>
              <a:rPr lang="en-US" dirty="0" smtClean="0"/>
              <a:t> Wang</a:t>
            </a:r>
            <a:r>
              <a:rPr lang="en-US" baseline="30000" dirty="0" smtClean="0"/>
              <a:t>2</a:t>
            </a:r>
            <a:r>
              <a:rPr lang="en-US" dirty="0" smtClean="0"/>
              <a:t> and Scott Zaccheo</a:t>
            </a:r>
            <a:r>
              <a:rPr lang="en-US" baseline="30000" dirty="0" smtClean="0"/>
              <a:t>1</a:t>
            </a:r>
          </a:p>
          <a:p>
            <a:r>
              <a:rPr lang="en-US" sz="9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aseline="30000" dirty="0" smtClean="0"/>
              <a:t>1</a:t>
            </a:r>
            <a:r>
              <a:rPr lang="en-US" sz="1600" dirty="0" smtClean="0"/>
              <a:t>Atmospheric and Environmental Research, Lexington, MA, USA</a:t>
            </a:r>
            <a:endParaRPr lang="en-US" dirty="0" smtClean="0"/>
          </a:p>
          <a:p>
            <a:r>
              <a:rPr lang="en-US" sz="1600" baseline="30000" dirty="0" smtClean="0"/>
              <a:t>2</a:t>
            </a:r>
            <a:r>
              <a:rPr lang="en-US" sz="1600" dirty="0" smtClean="0"/>
              <a:t>Global Modeling and Assimilation Office, NASA GSFC, VA, USA</a:t>
            </a:r>
          </a:p>
          <a:p>
            <a:r>
              <a:rPr lang="en-US" sz="1600" dirty="0" smtClean="0"/>
              <a:t> </a:t>
            </a:r>
            <a:endParaRPr lang="en-US" sz="1400" dirty="0" smtClean="0"/>
          </a:p>
          <a:p>
            <a:r>
              <a:rPr lang="en-US" sz="2000" dirty="0" smtClean="0"/>
              <a:t>February 2012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943600" cy="487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228600"/>
            <a:ext cx="6324599" cy="5365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kern="0" dirty="0" smtClean="0">
                <a:latin typeface="+mj-lt"/>
                <a:ea typeface="+mj-ea"/>
                <a:cs typeface="+mj-cs"/>
              </a:rPr>
              <a:t>T/Water Vapor 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Error Characterization</a:t>
            </a:r>
            <a:b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Observation/</a:t>
            </a:r>
            <a:r>
              <a:rPr lang="en-US" sz="2000" i="1" kern="0" dirty="0" smtClean="0">
                <a:latin typeface="+mj-lt"/>
                <a:ea typeface="+mj-ea"/>
                <a:cs typeface="+mj-cs"/>
              </a:rPr>
              <a:t>Analysis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791200" y="1447800"/>
            <a:ext cx="320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of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kern="0" noProof="0" dirty="0" smtClean="0"/>
              <a:t>observations with MERRA analysis data</a:t>
            </a:r>
            <a:endParaRPr lang="en-US" sz="16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lang="en-US" sz="1600" dirty="0" smtClean="0"/>
              <a:t>Temperature and water vapor observation from </a:t>
            </a:r>
            <a:r>
              <a:rPr lang="en-US" sz="1600" dirty="0" err="1" smtClean="0"/>
              <a:t>radiosonde</a:t>
            </a:r>
            <a:r>
              <a:rPr lang="en-US" sz="1600" dirty="0" smtClean="0"/>
              <a:t> and aircraft data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lang="en-US" sz="1600" dirty="0" smtClean="0"/>
              <a:t>Solid blue profile represents average observation – analysis and horizontal lines indicate one standard deviation.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lang="en-US" sz="1600" dirty="0" smtClean="0"/>
              <a:t>Dashed red profile represents average differences between observations and input forecast fields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90600"/>
            <a:ext cx="8420100" cy="5486400"/>
          </a:xfrm>
        </p:spPr>
        <p:txBody>
          <a:bodyPr/>
          <a:lstStyle/>
          <a:p>
            <a:r>
              <a:rPr lang="en-US" sz="2800" dirty="0" smtClean="0"/>
              <a:t>Surface Pressure</a:t>
            </a:r>
          </a:p>
          <a:p>
            <a:pPr lvl="1"/>
            <a:r>
              <a:rPr lang="en-US" dirty="0" smtClean="0"/>
              <a:t>Analysis – Forecast analysis provide an optimistic estimate observed error</a:t>
            </a:r>
          </a:p>
          <a:p>
            <a:pPr lvl="1"/>
            <a:r>
              <a:rPr lang="en-US" dirty="0" smtClean="0"/>
              <a:t>Inter model comparison show non trivial differences between model implementations</a:t>
            </a:r>
          </a:p>
          <a:p>
            <a:pPr lvl="2"/>
            <a:r>
              <a:rPr lang="en-US" dirty="0" smtClean="0"/>
              <a:t>Strongly influenced by topography effects</a:t>
            </a:r>
          </a:p>
          <a:p>
            <a:pPr lvl="1"/>
            <a:r>
              <a:rPr lang="en-US" dirty="0" smtClean="0"/>
              <a:t>Slight increase in variability of dry-air surface pressure over moist surface pressure </a:t>
            </a:r>
          </a:p>
          <a:p>
            <a:r>
              <a:rPr lang="en-US" sz="2800" dirty="0" smtClean="0"/>
              <a:t>Temperature and Moisture Profile Errors</a:t>
            </a:r>
          </a:p>
          <a:p>
            <a:pPr lvl="1"/>
            <a:r>
              <a:rPr lang="en-US" dirty="0" smtClean="0"/>
              <a:t>Analysis – Forecast analysis under estimate observed error</a:t>
            </a:r>
          </a:p>
          <a:p>
            <a:pPr lvl="1"/>
            <a:r>
              <a:rPr lang="en-US" dirty="0" smtClean="0"/>
              <a:t>Comparison to </a:t>
            </a:r>
            <a:r>
              <a:rPr lang="en-US" dirty="0" err="1" smtClean="0"/>
              <a:t>radiosonde</a:t>
            </a:r>
            <a:r>
              <a:rPr lang="en-US" dirty="0" smtClean="0"/>
              <a:t> and aircraft data provide better estimate of model errors, but may not adequate capture correlated errors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NWP model comparisons</a:t>
            </a:r>
          </a:p>
          <a:p>
            <a:pPr lvl="1"/>
            <a:r>
              <a:rPr lang="en-US" dirty="0" smtClean="0"/>
              <a:t>NWP analysis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forecast comparisons</a:t>
            </a:r>
          </a:p>
          <a:p>
            <a:pPr lvl="1"/>
            <a:r>
              <a:rPr lang="en-US" dirty="0" smtClean="0"/>
              <a:t>Comparisons of </a:t>
            </a:r>
            <a:r>
              <a:rPr lang="en-US" dirty="0" smtClean="0"/>
              <a:t>model </a:t>
            </a:r>
            <a:r>
              <a:rPr lang="en-US" dirty="0" smtClean="0"/>
              <a:t>data to </a:t>
            </a:r>
            <a:r>
              <a:rPr lang="en-US" i="1" dirty="0" smtClean="0"/>
              <a:t>in situ</a:t>
            </a:r>
            <a:r>
              <a:rPr lang="en-US" dirty="0" smtClean="0"/>
              <a:t> 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Summary</a:t>
            </a:r>
            <a:endParaRPr lang="en-US" dirty="0" smtClean="0"/>
          </a:p>
          <a:p>
            <a:r>
              <a:rPr lang="en-US" dirty="0" smtClean="0"/>
              <a:t>Next Steps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sz="2000" dirty="0" smtClean="0"/>
              <a:t>Develop a common set of error characteristics for atmospheric state variables that impact the ASCENDS mission</a:t>
            </a:r>
          </a:p>
          <a:p>
            <a:pPr lvl="2"/>
            <a:r>
              <a:rPr lang="en-US" sz="2000" dirty="0" smtClean="0"/>
              <a:t>Surface Pressure </a:t>
            </a:r>
            <a:r>
              <a:rPr lang="en-US" sz="2000" dirty="0" smtClean="0"/>
              <a:t>(Dry </a:t>
            </a:r>
            <a:r>
              <a:rPr lang="en-US" sz="2000" dirty="0" smtClean="0"/>
              <a:t>Air Surface Pressure)</a:t>
            </a:r>
          </a:p>
          <a:p>
            <a:pPr lvl="2"/>
            <a:r>
              <a:rPr lang="en-US" sz="2000" dirty="0" smtClean="0"/>
              <a:t>Vertical moisture and temperature profiles </a:t>
            </a:r>
          </a:p>
          <a:p>
            <a:pPr lvl="1"/>
            <a:r>
              <a:rPr lang="en-US" sz="2000" dirty="0" smtClean="0"/>
              <a:t>Assist in addressing the question</a:t>
            </a:r>
          </a:p>
          <a:p>
            <a:pPr lvl="2"/>
            <a:r>
              <a:rPr lang="en-US" sz="2000" dirty="0" smtClean="0"/>
              <a:t>Are standard analysis/model fields adequate for the ASCENDS mission?</a:t>
            </a:r>
          </a:p>
          <a:p>
            <a:pPr lvl="1"/>
            <a:r>
              <a:rPr lang="en-US" sz="2000" dirty="0" smtClean="0"/>
              <a:t>Provide common baseline statistics and metrics for</a:t>
            </a:r>
          </a:p>
          <a:p>
            <a:pPr lvl="2"/>
            <a:r>
              <a:rPr lang="en-US" sz="2000" dirty="0" smtClean="0"/>
              <a:t>Use in OSSEs</a:t>
            </a:r>
          </a:p>
          <a:p>
            <a:pPr lvl="2"/>
            <a:r>
              <a:rPr lang="en-US" sz="2000" dirty="0" smtClean="0"/>
              <a:t>Instrument sensitive studies</a:t>
            </a:r>
          </a:p>
          <a:p>
            <a:pPr lvl="2"/>
            <a:r>
              <a:rPr lang="en-US" sz="2000" dirty="0" smtClean="0"/>
              <a:t>Potentially  </a:t>
            </a:r>
            <a:r>
              <a:rPr lang="en-US" sz="2000" dirty="0" smtClean="0"/>
              <a:t>provide bounds for </a:t>
            </a:r>
            <a:r>
              <a:rPr lang="en-US" sz="2000" dirty="0" smtClean="0"/>
              <a:t>source selection criteria</a:t>
            </a:r>
          </a:p>
          <a:p>
            <a:pPr lvl="1">
              <a:buNone/>
            </a:pPr>
            <a:endParaRPr lang="en-US" sz="2000" dirty="0" smtClean="0"/>
          </a:p>
          <a:p>
            <a:pPr marL="463550" lvl="1" indent="-6350">
              <a:buNone/>
            </a:pPr>
            <a:r>
              <a:rPr lang="en-US" sz="1600" dirty="0" smtClean="0"/>
              <a:t>Note: Contributors are currently working on collecting current analyses into a summary report.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Inter-comparison of standard analysis/model fields</a:t>
            </a:r>
          </a:p>
          <a:p>
            <a:pPr lvl="1"/>
            <a:r>
              <a:rPr lang="en-US" dirty="0" smtClean="0"/>
              <a:t>Models </a:t>
            </a:r>
          </a:p>
          <a:p>
            <a:pPr lvl="2"/>
            <a:r>
              <a:rPr lang="en-US" dirty="0" smtClean="0"/>
              <a:t>Deterministic: ECMWF,GEOS-5, NCEP-GFS and WRF</a:t>
            </a:r>
          </a:p>
          <a:p>
            <a:pPr lvl="2"/>
            <a:r>
              <a:rPr lang="en-US" dirty="0" smtClean="0"/>
              <a:t>Ensembles: NCEP-GFS</a:t>
            </a:r>
          </a:p>
          <a:p>
            <a:pPr lvl="1"/>
            <a:r>
              <a:rPr lang="en-US" dirty="0" smtClean="0"/>
              <a:t>Scales: 5km-0.5° resolution</a:t>
            </a:r>
          </a:p>
          <a:p>
            <a:pPr lvl="1"/>
            <a:r>
              <a:rPr lang="en-US" dirty="0" smtClean="0"/>
              <a:t>Temporal variability: Representative time periods (week/month) for each season</a:t>
            </a:r>
          </a:p>
          <a:p>
            <a:r>
              <a:rPr lang="en-US" dirty="0" smtClean="0"/>
              <a:t>Comparison of standard analysis/model data with </a:t>
            </a:r>
            <a:r>
              <a:rPr lang="en-US" i="1" dirty="0" smtClean="0"/>
              <a:t>in situ</a:t>
            </a:r>
            <a:r>
              <a:rPr lang="en-US" dirty="0" smtClean="0"/>
              <a:t> measurements</a:t>
            </a:r>
          </a:p>
          <a:p>
            <a:pPr lvl="1"/>
            <a:r>
              <a:rPr lang="en-US" dirty="0" smtClean="0"/>
              <a:t>Analysis/Models: GFS, MERRA and WRF </a:t>
            </a:r>
            <a:r>
              <a:rPr lang="en-US" dirty="0" smtClean="0"/>
              <a:t>analysis </a:t>
            </a:r>
            <a:r>
              <a:rPr lang="en-US" dirty="0" smtClean="0"/>
              <a:t>and </a:t>
            </a:r>
            <a:r>
              <a:rPr lang="en-US" dirty="0" smtClean="0"/>
              <a:t>forecast fields</a:t>
            </a:r>
            <a:endParaRPr lang="en-US" dirty="0" smtClean="0"/>
          </a:p>
          <a:p>
            <a:pPr lvl="1"/>
            <a:r>
              <a:rPr lang="en-US" dirty="0" smtClean="0"/>
              <a:t>Observations: Surface, aircraft and </a:t>
            </a:r>
            <a:r>
              <a:rPr lang="en-US" dirty="0" err="1" smtClean="0"/>
              <a:t>radiosonde</a:t>
            </a:r>
            <a:r>
              <a:rPr lang="en-US" dirty="0" smtClean="0"/>
              <a:t> data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791199" cy="536575"/>
          </a:xfrm>
        </p:spPr>
        <p:txBody>
          <a:bodyPr/>
          <a:lstStyle/>
          <a:p>
            <a:pPr algn="ctr"/>
            <a:r>
              <a:rPr lang="en-US" dirty="0" smtClean="0"/>
              <a:t>Surface Pressure Error Characterization</a:t>
            </a:r>
            <a:br>
              <a:rPr lang="en-US" dirty="0" smtClean="0"/>
            </a:br>
            <a:r>
              <a:rPr lang="en-US" dirty="0" smtClean="0"/>
              <a:t>Example GFS Analysis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757322" cy="483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5638800"/>
            <a:ext cx="8420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for 0.5º GFS analysis</a:t>
            </a:r>
            <a:r>
              <a:rPr lang="en-US" sz="1600" kern="0" dirty="0" smtClean="0"/>
              <a:t>-forecast field for single week in January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kern="0" dirty="0" smtClean="0"/>
              <a:t>difference &lt; 0.8 </a:t>
            </a:r>
            <a:r>
              <a:rPr lang="en-US" sz="1600" kern="0" dirty="0" err="1" smtClean="0"/>
              <a:t>mbars</a:t>
            </a:r>
            <a:r>
              <a:rPr lang="en-US" sz="1600" kern="0" dirty="0" smtClean="0"/>
              <a:t> however non trivial number of differences excess of 2 </a:t>
            </a:r>
            <a:r>
              <a:rPr lang="en-US" sz="1600" kern="0" dirty="0" err="1" smtClean="0"/>
              <a:t>mbars</a:t>
            </a:r>
            <a:endParaRPr lang="en-US" sz="1600" kern="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Surface Pressure Error Characterization</a:t>
            </a:r>
            <a:br>
              <a:rPr lang="en-US" sz="2000" dirty="0" smtClean="0"/>
            </a:br>
            <a:r>
              <a:rPr lang="en-US" sz="2000" dirty="0" smtClean="0"/>
              <a:t>Example Model Inter-Comparison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33253"/>
            <a:ext cx="8047037" cy="454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57200" y="5410200"/>
            <a:ext cx="8420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for MERRA, NCEP and ECMWF global analysis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Variability in surface pressure are greatest over land and mid-high latitude oceans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Variability of dry and moist surface pressure is similar indicating that water vapor is not the main factor driving surface pressure variability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t="28444" r="34746" b="24936"/>
          <a:stretch>
            <a:fillRect/>
          </a:stretch>
        </p:blipFill>
        <p:spPr bwMode="auto">
          <a:xfrm>
            <a:off x="228600" y="2057400"/>
            <a:ext cx="52578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225425"/>
            <a:ext cx="5791199" cy="5365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Based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Surface Pressure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Error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PDFs/CDFs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CDF_globalGFS_0zALLaVSfDiffDRY_JAN2011.jpg"/>
          <p:cNvPicPr/>
          <p:nvPr/>
        </p:nvPicPr>
        <p:blipFill>
          <a:blip r:embed="rId3" cstate="print"/>
          <a:srcRect t="3980"/>
          <a:stretch>
            <a:fillRect/>
          </a:stretch>
        </p:blipFill>
        <p:spPr>
          <a:xfrm>
            <a:off x="5410200" y="2271165"/>
            <a:ext cx="3429000" cy="230083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5410200"/>
            <a:ext cx="533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lang="en-US" sz="1600" dirty="0" smtClean="0">
                <a:solidFill>
                  <a:schemeClr val="accent2"/>
                </a:solidFill>
              </a:rPr>
              <a:t>Blue</a:t>
            </a:r>
            <a:r>
              <a:rPr lang="en-US" sz="1600" dirty="0" smtClean="0"/>
              <a:t>: Absolute differences between ECMWF and MERRA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: Absolute differences between NCEP and MERRA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1143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PDFs of Absolute Differences in Surface Pressure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160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CDFs of Absolute Differences in Surface Pressure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1764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Cells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1764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Clear Cells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638800" y="4495800"/>
            <a:ext cx="320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Solid Line</a:t>
            </a:r>
            <a:r>
              <a:rPr lang="en-US" sz="1600" dirty="0" smtClean="0"/>
              <a:t>: GFS analysis-forecast surface pressure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Dotted Line</a:t>
            </a:r>
            <a:r>
              <a:rPr lang="en-US" sz="1600" dirty="0" smtClean="0"/>
              <a:t>: GFS analysis-forecast dry air surface pressure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0904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Ocean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47668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Land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47668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Land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30904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Ocean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480" y="992050"/>
            <a:ext cx="6479920" cy="4875350"/>
          </a:xfrm>
          <a:prstGeom prst="rect">
            <a:avLst/>
          </a:prstGeom>
          <a:noFill/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225425"/>
            <a:ext cx="5791199" cy="5365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Surface Pressure Error Characterization</a:t>
            </a:r>
            <a:b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i="1" kern="0" noProof="0" dirty="0" smtClean="0">
                <a:latin typeface="+mj-lt"/>
                <a:ea typeface="+mj-ea"/>
                <a:cs typeface="+mj-cs"/>
              </a:rPr>
              <a:t>Observations</a:t>
            </a:r>
            <a:r>
              <a:rPr lang="en-US" sz="2000" i="1" kern="0" dirty="0" smtClean="0">
                <a:latin typeface="+mj-lt"/>
                <a:ea typeface="+mj-ea"/>
                <a:cs typeface="+mj-cs"/>
              </a:rPr>
              <a:t>-Analysis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900" y="5791200"/>
            <a:ext cx="8572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of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 observations and </a:t>
            </a:r>
            <a:r>
              <a:rPr lang="en-US" sz="1600" kern="0" dirty="0" smtClean="0"/>
              <a:t>m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esoscale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 for ~3 million observations between 2006-07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Tx/>
              <a:buChar char="•"/>
              <a:tabLst/>
              <a:defRPr/>
            </a:pPr>
            <a:r>
              <a:rPr lang="en-US" sz="1600" kern="0" baseline="0" dirty="0" smtClean="0"/>
              <a:t>Comparisons</a:t>
            </a:r>
            <a:r>
              <a:rPr lang="en-US" sz="1600" kern="0" dirty="0" smtClean="0"/>
              <a:t> include adjustments of NWP data to station height based on lapse 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Stdev_midN_0z_bySeason.jpg"/>
          <p:cNvPicPr>
            <a:picLocks noChangeAspect="1"/>
          </p:cNvPicPr>
          <p:nvPr/>
        </p:nvPicPr>
        <p:blipFill>
          <a:blip r:embed="rId2" cstate="print"/>
          <a:srcRect b="5263"/>
          <a:stretch>
            <a:fillRect/>
          </a:stretch>
        </p:blipFill>
        <p:spPr>
          <a:xfrm>
            <a:off x="990600" y="1219200"/>
            <a:ext cx="2819400" cy="19078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8600"/>
            <a:ext cx="6324599" cy="5365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kern="0" dirty="0" smtClean="0">
                <a:latin typeface="+mj-lt"/>
                <a:ea typeface="+mj-ea"/>
                <a:cs typeface="+mj-cs"/>
              </a:rPr>
              <a:t>T/Water Vapor 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Error Characterization</a:t>
            </a:r>
            <a:b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Analysis-Forecast</a:t>
            </a:r>
            <a:r>
              <a:rPr lang="en-US" sz="2000" i="1" kern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RHStdev_midN_0z_bySeason.jpg"/>
          <p:cNvPicPr>
            <a:picLocks noChangeAspect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>
          <a:xfrm>
            <a:off x="4648200" y="1219200"/>
            <a:ext cx="2819400" cy="190786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5486400"/>
            <a:ext cx="8572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of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kern="0" dirty="0" smtClean="0"/>
              <a:t>January 2009 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GFS </a:t>
            </a:r>
            <a:r>
              <a:rPr lang="en-US" sz="1600" kern="0" dirty="0" smtClean="0"/>
              <a:t>analysis – forecast  profile data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lang="en-US" sz="1600" kern="0" dirty="0" smtClean="0"/>
              <a:t>Unrealistic estimates of temperature and water vapor error characteristics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lang="en-US" sz="1600" kern="0" dirty="0" smtClean="0"/>
              <a:t>May however provided reasonable covariance matrices that can be scaled to describe correlated error characteristics for sensitivity studies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tabLst/>
              <a:defRPr/>
            </a:pPr>
            <a:r>
              <a:rPr lang="en-US" sz="1600" kern="0" dirty="0" smtClean="0"/>
              <a:t>	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7010400" cy="243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9568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Temperature [K]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9568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WV Mixing Ratio [g/kg]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ESR-AER-Internal-Presentation-Template">
  <a:themeElements>
    <a:clrScheme name="GOES-R Team Proprietary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OES-R Team Proprietary 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OES-R Team Proprietary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S-R Team Proprietary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S-R Team Proprietary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S-R Team Proprietary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S-R Team Proprietary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S-R Team Proprietary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S-R Team Proprietary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geocarb</Template>
  <TotalTime>7007</TotalTime>
  <Words>535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GOESR-AER-Internal-Presentation-Template</vt:lpstr>
      <vt:lpstr>ASCENDS End-to-End System Performance Assessment: Analysis of Atmospheric State Vector Variability  Analysis for Surface Pressure and Vertical Temperature/Moisture Profile</vt:lpstr>
      <vt:lpstr>Outline</vt:lpstr>
      <vt:lpstr>Objectives</vt:lpstr>
      <vt:lpstr>Methodology</vt:lpstr>
      <vt:lpstr>Surface Pressure Error Characterization Example GFS Analysis</vt:lpstr>
      <vt:lpstr>Surface Pressure Error Characterization Example Model Inter-Comparison</vt:lpstr>
      <vt:lpstr>Slide 7</vt:lpstr>
      <vt:lpstr>Slide 8</vt:lpstr>
      <vt:lpstr>Slide 9</vt:lpstr>
      <vt:lpstr>Slide 10</vt:lpstr>
      <vt:lpstr>Summary</vt:lpstr>
    </vt:vector>
  </TitlesOfParts>
  <Company>AER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ASCENDS variance &amp; covariance</dc:title>
  <dc:creator>Alison Chase</dc:creator>
  <cp:lastModifiedBy>T Scott Zaccheo</cp:lastModifiedBy>
  <cp:revision>238</cp:revision>
  <dcterms:created xsi:type="dcterms:W3CDTF">2011-09-07T17:43:04Z</dcterms:created>
  <dcterms:modified xsi:type="dcterms:W3CDTF">2012-02-27T02:57:03Z</dcterms:modified>
</cp:coreProperties>
</file>