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Default Extension="pict" ContentType="image/pict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Default Extension="vml" ContentType="application/vnd.openxmlformats-officedocument.vmlDrawing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embeddings/Microsoft_Equation1.bin" ContentType="application/vnd.openxmlformats-officedocument.oleObject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0" r:id="rId3"/>
    <p:sldId id="259" r:id="rId4"/>
    <p:sldId id="270" r:id="rId5"/>
    <p:sldId id="269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8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77CA-EF82-5A4D-BFF9-177B12DFE935}" type="datetimeFigureOut">
              <a:rPr lang="en-US" smtClean="0"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0C4C-CB12-0F49-B164-14D1CF12DC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77CA-EF82-5A4D-BFF9-177B12DFE935}" type="datetimeFigureOut">
              <a:rPr lang="en-US" smtClean="0"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0C4C-CB12-0F49-B164-14D1CF12DC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77CA-EF82-5A4D-BFF9-177B12DFE935}" type="datetimeFigureOut">
              <a:rPr lang="en-US" smtClean="0"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0C4C-CB12-0F49-B164-14D1CF12DC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77CA-EF82-5A4D-BFF9-177B12DFE935}" type="datetimeFigureOut">
              <a:rPr lang="en-US" smtClean="0"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0C4C-CB12-0F49-B164-14D1CF12DC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77CA-EF82-5A4D-BFF9-177B12DFE935}" type="datetimeFigureOut">
              <a:rPr lang="en-US" smtClean="0"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0C4C-CB12-0F49-B164-14D1CF12DC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77CA-EF82-5A4D-BFF9-177B12DFE935}" type="datetimeFigureOut">
              <a:rPr lang="en-US" smtClean="0"/>
              <a:t>2/26/12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0C4C-CB12-0F49-B164-14D1CF12DC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77CA-EF82-5A4D-BFF9-177B12DFE935}" type="datetimeFigureOut">
              <a:rPr lang="en-US" smtClean="0"/>
              <a:t>2/26/12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0C4C-CB12-0F49-B164-14D1CF12DC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77CA-EF82-5A4D-BFF9-177B12DFE935}" type="datetimeFigureOut">
              <a:rPr lang="en-US" smtClean="0"/>
              <a:t>2/26/12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0C4C-CB12-0F49-B164-14D1CF12DC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77CA-EF82-5A4D-BFF9-177B12DFE935}" type="datetimeFigureOut">
              <a:rPr lang="en-US" smtClean="0"/>
              <a:t>2/26/12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0C4C-CB12-0F49-B164-14D1CF12DC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77CA-EF82-5A4D-BFF9-177B12DFE935}" type="datetimeFigureOut">
              <a:rPr lang="en-US" smtClean="0"/>
              <a:t>2/26/12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0C4C-CB12-0F49-B164-14D1CF12DC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77CA-EF82-5A4D-BFF9-177B12DFE935}" type="datetimeFigureOut">
              <a:rPr lang="en-US" smtClean="0"/>
              <a:t>2/26/12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0C4C-CB12-0F49-B164-14D1CF12DC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177CA-EF82-5A4D-BFF9-177B12DFE935}" type="datetimeFigureOut">
              <a:rPr lang="en-US" smtClean="0"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70C4C-CB12-0F49-B164-14D1CF12DC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4" Type="http://schemas.openxmlformats.org/officeDocument/2006/relationships/image" Target="../media/image4.png"/><Relationship Id="rId5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df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df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67737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Impact of </a:t>
            </a:r>
            <a:r>
              <a:rPr lang="en-US" sz="3200" dirty="0">
                <a:latin typeface="Comic Sans MS"/>
                <a:cs typeface="Comic Sans MS"/>
              </a:rPr>
              <a:t>s</a:t>
            </a:r>
            <a:r>
              <a:rPr lang="en-US" sz="3200" dirty="0" smtClean="0">
                <a:latin typeface="Comic Sans MS"/>
                <a:cs typeface="Comic Sans MS"/>
              </a:rPr>
              <a:t>ystematic errors</a:t>
            </a:r>
            <a:br>
              <a:rPr lang="en-US" sz="3200" dirty="0" smtClean="0">
                <a:latin typeface="Comic Sans MS"/>
                <a:cs typeface="Comic Sans MS"/>
              </a:rPr>
            </a:br>
            <a:r>
              <a:rPr lang="en-US" sz="3200" dirty="0" smtClean="0">
                <a:latin typeface="Comic Sans MS"/>
                <a:cs typeface="Comic Sans MS"/>
              </a:rPr>
              <a:t>on flux estimates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3644" y="3886200"/>
            <a:ext cx="7353077" cy="17526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Comic Sans MS"/>
                <a:cs typeface="Comic Sans MS"/>
              </a:rPr>
              <a:t>David Baker</a:t>
            </a:r>
          </a:p>
          <a:p>
            <a:endParaRPr lang="en-US" sz="240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Comic Sans MS"/>
                <a:cs typeface="Comic Sans MS"/>
              </a:rPr>
              <a:t>27 Feb 2012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omic Sans MS"/>
                <a:cs typeface="Comic Sans MS"/>
              </a:rPr>
              <a:t>ASCENDS Science Working Group Meeting</a:t>
            </a:r>
            <a:endParaRPr lang="en-US" sz="2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6jas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98423" y="-2050620"/>
            <a:ext cx="9601200" cy="1143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0205" y="2169684"/>
            <a:ext cx="1103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Prior flux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8733" y="2209374"/>
            <a:ext cx="3045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 flux, random errors only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6892" y="413312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#1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7524" y="608571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#3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4749" y="609894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#4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4749" y="414635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#2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6074" y="90488"/>
            <a:ext cx="554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</a:rPr>
              <a:t>July-</a:t>
            </a:r>
            <a:r>
              <a:rPr lang="en-US" dirty="0" smtClean="0">
                <a:latin typeface="Comic Sans MS"/>
              </a:rPr>
              <a:t>Sept flux estimates and shifts due to biases</a:t>
            </a:r>
            <a:endParaRPr lang="en-US" dirty="0">
              <a:latin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51869" y="6552301"/>
            <a:ext cx="174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[10</a:t>
            </a:r>
            <a:r>
              <a:rPr lang="en-US" sz="1400" baseline="30000" dirty="0" smtClean="0">
                <a:latin typeface="Comic Sans MS"/>
              </a:rPr>
              <a:t>-9</a:t>
            </a:r>
            <a:r>
              <a:rPr lang="en-US" sz="1400" dirty="0" smtClean="0">
                <a:latin typeface="Comic Sans MS"/>
              </a:rPr>
              <a:t> kgCO</a:t>
            </a:r>
            <a:r>
              <a:rPr lang="en-US" sz="1400" baseline="-25000" dirty="0" smtClean="0">
                <a:latin typeface="Comic Sans MS"/>
              </a:rPr>
              <a:t>2</a:t>
            </a:r>
            <a:r>
              <a:rPr lang="en-US" sz="1400" dirty="0" smtClean="0">
                <a:latin typeface="Comic Sans MS"/>
              </a:rPr>
              <a:t> m</a:t>
            </a:r>
            <a:r>
              <a:rPr lang="en-US" sz="1400" baseline="30000" dirty="0" smtClean="0">
                <a:latin typeface="Comic Sans MS"/>
              </a:rPr>
              <a:t>-2 </a:t>
            </a:r>
            <a:r>
              <a:rPr lang="en-US" sz="1400" dirty="0" smtClean="0">
                <a:latin typeface="Comic Sans MS"/>
              </a:rPr>
              <a:t>s</a:t>
            </a:r>
            <a:r>
              <a:rPr lang="en-US" sz="1400" baseline="30000" dirty="0" smtClean="0">
                <a:latin typeface="Comic Sans MS"/>
              </a:rPr>
              <a:t>-1</a:t>
            </a:r>
            <a:r>
              <a:rPr lang="en-US" sz="1400" dirty="0" smtClean="0">
                <a:latin typeface="Comic Sans MS"/>
              </a:rPr>
              <a:t>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6jfm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98424" y="-2050620"/>
            <a:ext cx="9601200" cy="1143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0205" y="2169684"/>
            <a:ext cx="1103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Prior flux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8733" y="2209374"/>
            <a:ext cx="3045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 flux, random errors only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6892" y="413312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#1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7524" y="608571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#3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4749" y="609894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#4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4749" y="414635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#2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1254" y="90488"/>
            <a:ext cx="538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</a:rPr>
              <a:t>Jan-Mar flux estimates and shifts due to biases</a:t>
            </a:r>
            <a:endParaRPr lang="en-US" dirty="0">
              <a:latin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5097" y="6552301"/>
            <a:ext cx="174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[10</a:t>
            </a:r>
            <a:r>
              <a:rPr lang="en-US" sz="1400" baseline="30000" dirty="0" smtClean="0">
                <a:latin typeface="Comic Sans MS"/>
              </a:rPr>
              <a:t>-9</a:t>
            </a:r>
            <a:r>
              <a:rPr lang="en-US" sz="1400" dirty="0" smtClean="0">
                <a:latin typeface="Comic Sans MS"/>
              </a:rPr>
              <a:t> kgCO</a:t>
            </a:r>
            <a:r>
              <a:rPr lang="en-US" sz="1400" baseline="-25000" dirty="0" smtClean="0">
                <a:latin typeface="Comic Sans MS"/>
              </a:rPr>
              <a:t>2</a:t>
            </a:r>
            <a:r>
              <a:rPr lang="en-US" sz="1400" dirty="0" smtClean="0">
                <a:latin typeface="Comic Sans MS"/>
              </a:rPr>
              <a:t> m</a:t>
            </a:r>
            <a:r>
              <a:rPr lang="en-US" sz="1400" baseline="30000" dirty="0" smtClean="0">
                <a:latin typeface="Comic Sans MS"/>
              </a:rPr>
              <a:t>-2 </a:t>
            </a:r>
            <a:r>
              <a:rPr lang="en-US" sz="1400" dirty="0" smtClean="0">
                <a:latin typeface="Comic Sans MS"/>
              </a:rPr>
              <a:t>s</a:t>
            </a:r>
            <a:r>
              <a:rPr lang="en-US" sz="1400" baseline="30000" dirty="0" smtClean="0">
                <a:latin typeface="Comic Sans MS"/>
              </a:rPr>
              <a:t>-1</a:t>
            </a:r>
            <a:r>
              <a:rPr lang="en-US" sz="1400" dirty="0" smtClean="0">
                <a:latin typeface="Comic Sans MS"/>
              </a:rPr>
              <a:t>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WEEKLYresults_fig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394" y="27612"/>
            <a:ext cx="9081605" cy="681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654050" y="-76200"/>
            <a:ext cx="184150" cy="71104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5060" name="TextBox 3"/>
          <p:cNvSpPr txBox="1">
            <a:spLocks noChangeArrowheads="1"/>
          </p:cNvSpPr>
          <p:nvPr/>
        </p:nvSpPr>
        <p:spPr bwMode="auto">
          <a:xfrm>
            <a:off x="61227" y="1359215"/>
            <a:ext cx="1610211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 sz="2000" dirty="0" smtClean="0">
                <a:latin typeface="Comic Sans MS" charset="0"/>
                <a:ea typeface="Comic Sans MS" charset="0"/>
                <a:cs typeface="Comic Sans MS" charset="0"/>
              </a:rPr>
              <a:t>ractional</a:t>
            </a:r>
            <a:endParaRPr lang="en-US" sz="20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uncertainty</a:t>
            </a:r>
          </a:p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reduction,</a:t>
            </a:r>
            <a:endParaRPr lang="en-US" sz="20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000" dirty="0" smtClean="0">
                <a:latin typeface="Comic Sans MS" charset="0"/>
                <a:ea typeface="Comic Sans MS" charset="0"/>
                <a:cs typeface="Comic Sans MS" charset="0"/>
              </a:rPr>
              <a:t>for </a:t>
            </a:r>
            <a:r>
              <a:rPr lang="en-US" sz="2000" dirty="0" smtClean="0">
                <a:latin typeface="Comic Sans MS" charset="0"/>
                <a:ea typeface="Comic Sans MS" charset="0"/>
                <a:cs typeface="Comic Sans MS" charset="0"/>
              </a:rPr>
              <a:t>OCO:</a:t>
            </a:r>
          </a:p>
          <a:p>
            <a:endParaRPr lang="en-US" sz="20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d</a:t>
            </a:r>
            <a:r>
              <a:rPr lang="en-US" sz="2000" dirty="0" smtClean="0">
                <a:latin typeface="Comic Sans MS" charset="0"/>
                <a:ea typeface="Comic Sans MS" charset="0"/>
                <a:cs typeface="Comic Sans MS" charset="0"/>
              </a:rPr>
              <a:t>egradation</a:t>
            </a:r>
          </a:p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d</a:t>
            </a:r>
            <a:r>
              <a:rPr lang="en-US" sz="2000" dirty="0" smtClean="0">
                <a:latin typeface="Comic Sans MS" charset="0"/>
                <a:ea typeface="Comic Sans MS" charset="0"/>
                <a:cs typeface="Comic Sans MS" charset="0"/>
              </a:rPr>
              <a:t>ue to the</a:t>
            </a:r>
          </a:p>
          <a:p>
            <a:r>
              <a:rPr lang="en-US" sz="2000" dirty="0" smtClean="0">
                <a:latin typeface="Comic Sans MS" charset="0"/>
                <a:ea typeface="Comic Sans MS" charset="0"/>
                <a:cs typeface="Comic Sans MS" charset="0"/>
              </a:rPr>
              <a:t>impact</a:t>
            </a:r>
            <a:r>
              <a:rPr lang="en-US" sz="2000" dirty="0" smtClean="0">
                <a:latin typeface="Comic Sans MS" charset="0"/>
                <a:ea typeface="Comic Sans MS" charset="0"/>
                <a:cs typeface="Comic Sans MS" charset="0"/>
              </a:rPr>
              <a:t> of</a:t>
            </a:r>
          </a:p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s</a:t>
            </a:r>
            <a:r>
              <a:rPr lang="en-US" sz="2000" dirty="0" smtClean="0">
                <a:latin typeface="Comic Sans MS" charset="0"/>
                <a:ea typeface="Comic Sans MS" charset="0"/>
                <a:cs typeface="Comic Sans MS" charset="0"/>
              </a:rPr>
              <a:t>ystematic</a:t>
            </a:r>
            <a:endParaRPr lang="en-US" sz="20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000" dirty="0" smtClean="0">
                <a:latin typeface="Comic Sans MS" charset="0"/>
                <a:ea typeface="Comic Sans MS" charset="0"/>
                <a:cs typeface="Comic Sans MS" charset="0"/>
              </a:rPr>
              <a:t>errors</a:t>
            </a:r>
            <a:endParaRPr lang="en-US" sz="20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0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755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Four systematic-error </a:t>
            </a:r>
            <a:r>
              <a:rPr lang="en-US" sz="2800" dirty="0" err="1" smtClean="0">
                <a:latin typeface="Comic Sans MS"/>
                <a:cs typeface="Comic Sans MS"/>
              </a:rPr>
              <a:t>OSSEs</a:t>
            </a:r>
            <a:r>
              <a:rPr lang="en-US" sz="2800" dirty="0" smtClean="0">
                <a:latin typeface="Comic Sans MS"/>
                <a:cs typeface="Comic Sans MS"/>
              </a:rPr>
              <a:t> for ASCENDS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80293" y="1425695"/>
            <a:ext cx="8072507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All four use the  0.5 </a:t>
            </a:r>
            <a:r>
              <a:rPr lang="en-US" sz="2000" dirty="0" err="1" smtClean="0">
                <a:latin typeface="Comic Sans MS"/>
                <a:cs typeface="Comic Sans MS"/>
              </a:rPr>
              <a:t>ppm</a:t>
            </a:r>
            <a:r>
              <a:rPr lang="en-US" sz="2000" dirty="0" smtClean="0">
                <a:latin typeface="Comic Sans MS"/>
                <a:cs typeface="Comic Sans MS"/>
              </a:rPr>
              <a:t> 2.06 </a:t>
            </a:r>
            <a:r>
              <a:rPr lang="en-US" sz="2000" dirty="0" err="1" smtClean="0">
                <a:latin typeface="Comic Sans MS"/>
                <a:cs typeface="Comic Sans MS"/>
              </a:rPr>
              <a:t>μm</a:t>
            </a:r>
            <a:r>
              <a:rPr lang="en-US" sz="2000" dirty="0" smtClean="0">
                <a:latin typeface="Comic Sans MS"/>
                <a:cs typeface="Comic Sans MS"/>
              </a:rPr>
              <a:t> random error case as a base, 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Comic Sans MS"/>
                <a:cs typeface="Comic Sans MS"/>
              </a:rPr>
              <a:t>then add systematic errors on top: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 #1:   </a:t>
            </a:r>
            <a:r>
              <a:rPr lang="en-US" sz="2000" dirty="0" err="1" smtClean="0">
                <a:latin typeface="Comic Sans MS"/>
                <a:cs typeface="Comic Sans MS"/>
              </a:rPr>
              <a:t>b</a:t>
            </a:r>
            <a:r>
              <a:rPr lang="en-US" sz="2000" dirty="0" smtClean="0">
                <a:latin typeface="Comic Sans MS"/>
                <a:cs typeface="Comic Sans MS"/>
              </a:rPr>
              <a:t> = +1 </a:t>
            </a:r>
            <a:r>
              <a:rPr lang="en-US" sz="2000" dirty="0" err="1" smtClean="0">
                <a:latin typeface="Comic Sans MS"/>
                <a:cs typeface="Comic Sans MS"/>
              </a:rPr>
              <a:t>ppm</a:t>
            </a:r>
            <a:r>
              <a:rPr lang="en-US" sz="2000" dirty="0" smtClean="0">
                <a:latin typeface="Comic Sans MS"/>
                <a:cs typeface="Comic Sans MS"/>
              </a:rPr>
              <a:t> * </a:t>
            </a:r>
            <a:r>
              <a:rPr lang="en-US" sz="2000" dirty="0" err="1" smtClean="0">
                <a:latin typeface="Comic Sans MS"/>
                <a:cs typeface="Comic Sans MS"/>
              </a:rPr>
              <a:t>cos(SZA</a:t>
            </a:r>
            <a:r>
              <a:rPr lang="en-US" sz="2000" dirty="0" smtClean="0">
                <a:latin typeface="Comic Sans MS"/>
                <a:cs typeface="Comic Sans MS"/>
              </a:rPr>
              <a:t>)          day/night-side bias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 #2:   </a:t>
            </a:r>
            <a:r>
              <a:rPr lang="en-US" sz="2000" dirty="0" err="1" smtClean="0">
                <a:latin typeface="Comic Sans MS"/>
                <a:cs typeface="Comic Sans MS"/>
              </a:rPr>
              <a:t>b</a:t>
            </a:r>
            <a:r>
              <a:rPr lang="en-US" sz="2000" dirty="0" smtClean="0">
                <a:latin typeface="Comic Sans MS"/>
                <a:cs typeface="Comic Sans MS"/>
              </a:rPr>
              <a:t> = +1 </a:t>
            </a:r>
            <a:r>
              <a:rPr lang="en-US" sz="2000" dirty="0" err="1" smtClean="0">
                <a:latin typeface="Comic Sans MS"/>
                <a:cs typeface="Comic Sans MS"/>
              </a:rPr>
              <a:t>ppm</a:t>
            </a:r>
            <a:r>
              <a:rPr lang="en-US" sz="2000" dirty="0" smtClean="0">
                <a:latin typeface="Comic Sans MS"/>
                <a:cs typeface="Comic Sans MS"/>
              </a:rPr>
              <a:t>* (1 – σ</a:t>
            </a:r>
            <a:r>
              <a:rPr lang="en-US" sz="2000" baseline="-25000" dirty="0" smtClean="0">
                <a:latin typeface="Comic Sans MS"/>
                <a:cs typeface="Comic Sans MS"/>
              </a:rPr>
              <a:t>RRV</a:t>
            </a:r>
            <a:r>
              <a:rPr lang="en-US" sz="2000" dirty="0" smtClean="0">
                <a:latin typeface="Comic Sans MS"/>
                <a:cs typeface="Comic Sans MS"/>
              </a:rPr>
              <a:t>/</a:t>
            </a:r>
            <a:r>
              <a:rPr lang="en-US" sz="2000" dirty="0" smtClean="0">
                <a:latin typeface="Comic Sans MS"/>
                <a:cs typeface="Comic Sans MS"/>
              </a:rPr>
              <a:t>σ</a:t>
            </a:r>
            <a:r>
              <a:rPr lang="en-US" sz="2000" dirty="0" smtClean="0">
                <a:latin typeface="Comic Sans MS"/>
                <a:cs typeface="Comic Sans MS"/>
              </a:rPr>
              <a:t>)        bias over low-signal areas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 #3:   </a:t>
            </a:r>
            <a:r>
              <a:rPr lang="en-US" sz="2000" dirty="0" err="1" smtClean="0">
                <a:latin typeface="Comic Sans MS"/>
                <a:cs typeface="Comic Sans MS"/>
              </a:rPr>
              <a:t>b</a:t>
            </a:r>
            <a:r>
              <a:rPr lang="en-US" sz="2000" dirty="0" smtClean="0">
                <a:latin typeface="Comic Sans MS"/>
                <a:cs typeface="Comic Sans MS"/>
              </a:rPr>
              <a:t> = -1 </a:t>
            </a:r>
            <a:r>
              <a:rPr lang="en-US" sz="2000" dirty="0" err="1" smtClean="0">
                <a:latin typeface="Comic Sans MS"/>
                <a:cs typeface="Comic Sans MS"/>
              </a:rPr>
              <a:t>ppm</a:t>
            </a:r>
            <a:r>
              <a:rPr lang="en-US" sz="2000" dirty="0" smtClean="0">
                <a:latin typeface="Comic Sans MS"/>
                <a:cs typeface="Comic Sans MS"/>
              </a:rPr>
              <a:t>* (OD/0.3)           bias over high-OD areas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 #4:   </a:t>
            </a:r>
            <a:r>
              <a:rPr lang="en-US" sz="2000" dirty="0" err="1" smtClean="0">
                <a:latin typeface="Comic Sans MS"/>
                <a:cs typeface="Comic Sans MS"/>
              </a:rPr>
              <a:t>b</a:t>
            </a:r>
            <a:r>
              <a:rPr lang="en-US" sz="2000" dirty="0" smtClean="0">
                <a:latin typeface="Comic Sans MS"/>
                <a:cs typeface="Comic Sans MS"/>
              </a:rPr>
              <a:t> = 0.4 </a:t>
            </a:r>
            <a:r>
              <a:rPr lang="en-US" sz="2000" dirty="0" err="1" smtClean="0">
                <a:latin typeface="Comic Sans MS"/>
                <a:cs typeface="Comic Sans MS"/>
              </a:rPr>
              <a:t>ppm</a:t>
            </a:r>
            <a:r>
              <a:rPr lang="en-US" sz="2000" dirty="0" smtClean="0">
                <a:latin typeface="Comic Sans MS"/>
                <a:cs typeface="Comic Sans MS"/>
              </a:rPr>
              <a:t>  over snow-covered forested areas:</a:t>
            </a:r>
          </a:p>
          <a:p>
            <a:pPr lvl="4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 </a:t>
            </a:r>
            <a:r>
              <a:rPr lang="en-US" sz="1600" dirty="0" smtClean="0">
                <a:latin typeface="Comic Sans MS"/>
                <a:cs typeface="Comic Sans MS"/>
              </a:rPr>
              <a:t>North of 40° N:   Jan, Feb, Mar</a:t>
            </a:r>
          </a:p>
          <a:p>
            <a:pPr lvl="4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                 50</a:t>
            </a:r>
            <a:r>
              <a:rPr lang="en-US" sz="1600" dirty="0" smtClean="0">
                <a:latin typeface="Comic Sans MS"/>
                <a:cs typeface="Comic Sans MS"/>
              </a:rPr>
              <a:t>°</a:t>
            </a:r>
            <a:r>
              <a:rPr lang="en-US" sz="1600" dirty="0" smtClean="0">
                <a:latin typeface="Comic Sans MS"/>
                <a:cs typeface="Comic Sans MS"/>
              </a:rPr>
              <a:t> N:   Nov, Dec, Apr</a:t>
            </a:r>
          </a:p>
          <a:p>
            <a:pPr lvl="4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                 60</a:t>
            </a:r>
            <a:r>
              <a:rPr lang="en-US" sz="1600" dirty="0" smtClean="0">
                <a:latin typeface="Comic Sans MS"/>
                <a:cs typeface="Comic Sans MS"/>
              </a:rPr>
              <a:t>°</a:t>
            </a:r>
            <a:r>
              <a:rPr lang="en-US" sz="1600" dirty="0" smtClean="0">
                <a:latin typeface="Comic Sans MS"/>
                <a:cs typeface="Comic Sans MS"/>
              </a:rPr>
              <a:t> N:   Oct, May 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989" y="4817662"/>
            <a:ext cx="8379217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Comic Sans MS"/>
                <a:cs typeface="Comic Sans MS"/>
              </a:rPr>
              <a:t>Look at impact in terms of: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Increase in the weekly posterior-truth errors (RMS)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Increase in </a:t>
            </a:r>
            <a:r>
              <a:rPr lang="en-US" sz="2000" dirty="0" smtClean="0">
                <a:latin typeface="Comic Sans MS"/>
                <a:cs typeface="Comic Sans MS"/>
              </a:rPr>
              <a:t>the</a:t>
            </a:r>
            <a:r>
              <a:rPr lang="en-US" sz="2000" dirty="0" smtClean="0">
                <a:latin typeface="Comic Sans MS"/>
                <a:cs typeface="Comic Sans MS"/>
              </a:rPr>
              <a:t> seasonal posterior</a:t>
            </a:r>
            <a:r>
              <a:rPr lang="en-US" sz="2000" dirty="0" smtClean="0">
                <a:latin typeface="Comic Sans MS"/>
                <a:cs typeface="Comic Sans MS"/>
              </a:rPr>
              <a:t>-truth errors (RMS</a:t>
            </a:r>
            <a:r>
              <a:rPr lang="en-US" sz="2000" dirty="0" smtClean="0">
                <a:latin typeface="Comic Sans MS"/>
                <a:cs typeface="Comic Sans MS"/>
              </a:rPr>
              <a:t>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 Shift in the </a:t>
            </a:r>
            <a:r>
              <a:rPr lang="en-US" sz="2000" dirty="0" smtClean="0">
                <a:latin typeface="Comic Sans MS"/>
                <a:cs typeface="Comic Sans MS"/>
              </a:rPr>
              <a:t>seasonal</a:t>
            </a:r>
            <a:r>
              <a:rPr lang="en-US" sz="2000" dirty="0" smtClean="0">
                <a:latin typeface="Comic Sans MS"/>
                <a:cs typeface="Comic Sans MS"/>
              </a:rPr>
              <a:t> and annual flux estimates (= a flux bias error)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aserr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005144" y="-1587663"/>
            <a:ext cx="8229600" cy="1023143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92125" y="2424828"/>
          <a:ext cx="1670050" cy="3146425"/>
        </p:xfrm>
        <a:graphic>
          <a:graphicData uri="http://schemas.openxmlformats.org/presentationml/2006/ole">
            <p:oleObj spid="_x0000_s27650" name="Equation" r:id="rId5" imgW="965200" imgH="18161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9255" y="3699779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= measurement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uncertainty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9364" y="4475963"/>
            <a:ext cx="2476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= diffuse reflectivity</a:t>
            </a:r>
          </a:p>
          <a:p>
            <a:r>
              <a:rPr lang="en-US" dirty="0" smtClean="0">
                <a:latin typeface="Comic Sans MS"/>
                <a:cs typeface="Comic Sans MS"/>
              </a:rPr>
              <a:t>(MODIS/MERRA)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9179" y="5282778"/>
            <a:ext cx="252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= 1-way optical depth</a:t>
            </a:r>
          </a:p>
          <a:p>
            <a:r>
              <a:rPr lang="en-US" dirty="0" smtClean="0">
                <a:latin typeface="Comic Sans MS"/>
                <a:cs typeface="Comic Sans MS"/>
              </a:rPr>
              <a:t>(CALIPSO, 5 km)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4478" y="262299"/>
            <a:ext cx="21226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omic Sans MS"/>
                <a:cs typeface="Comic Sans MS"/>
              </a:rPr>
              <a:t>Measurement</a:t>
            </a:r>
          </a:p>
          <a:p>
            <a:pPr algn="ctr"/>
            <a:r>
              <a:rPr lang="en-US" sz="2400" dirty="0" smtClean="0">
                <a:latin typeface="Comic Sans MS"/>
                <a:cs typeface="Comic Sans MS"/>
              </a:rPr>
              <a:t>uncertainties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specified in 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proportion to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reference values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at Railroad Valley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C_AOD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91440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16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Average 1-way optical depths</a:t>
            </a:r>
            <a:endParaRPr lang="en-US" sz="3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b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26456" y="-2017532"/>
            <a:ext cx="9601200" cy="1143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71" y="6578761"/>
            <a:ext cx="174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[10</a:t>
            </a:r>
            <a:r>
              <a:rPr lang="en-US" sz="1400" baseline="30000" dirty="0" smtClean="0">
                <a:latin typeface="Comic Sans MS"/>
              </a:rPr>
              <a:t>-9</a:t>
            </a:r>
            <a:r>
              <a:rPr lang="en-US" sz="1400" dirty="0" smtClean="0">
                <a:latin typeface="Comic Sans MS"/>
              </a:rPr>
              <a:t> kgCO</a:t>
            </a:r>
            <a:r>
              <a:rPr lang="en-US" sz="1400" baseline="-25000" dirty="0" smtClean="0">
                <a:latin typeface="Comic Sans MS"/>
              </a:rPr>
              <a:t>2</a:t>
            </a:r>
            <a:r>
              <a:rPr lang="en-US" sz="1400" dirty="0" smtClean="0">
                <a:latin typeface="Comic Sans MS"/>
              </a:rPr>
              <a:t> m</a:t>
            </a:r>
            <a:r>
              <a:rPr lang="en-US" sz="1400" baseline="30000" dirty="0" smtClean="0">
                <a:latin typeface="Comic Sans MS"/>
              </a:rPr>
              <a:t>-2 </a:t>
            </a:r>
            <a:r>
              <a:rPr lang="en-US" sz="1400" dirty="0" smtClean="0">
                <a:latin typeface="Comic Sans MS"/>
              </a:rPr>
              <a:t>s</a:t>
            </a:r>
            <a:r>
              <a:rPr lang="en-US" sz="1400" baseline="30000" dirty="0" smtClean="0">
                <a:latin typeface="Comic Sans MS"/>
              </a:rPr>
              <a:t>-1</a:t>
            </a:r>
            <a:r>
              <a:rPr lang="en-US" sz="1400" dirty="0" smtClean="0">
                <a:latin typeface="Comic Sans MS"/>
              </a:rPr>
              <a:t>]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412869" y="2209374"/>
            <a:ext cx="654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Prior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8869" y="2235834"/>
            <a:ext cx="2652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errors only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6892" y="4186040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#1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5291" y="6151861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#4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0120" y="6138631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#3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1431" y="4183063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#2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8248" y="85347"/>
            <a:ext cx="527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</a:rPr>
              <a:t>7-day flux estimation errors,</a:t>
            </a:r>
            <a:r>
              <a:rPr lang="en-US" dirty="0" smtClean="0">
                <a:latin typeface="Comic Sans MS"/>
              </a:rPr>
              <a:t> RMS </a:t>
            </a:r>
            <a:r>
              <a:rPr lang="en-US" dirty="0" smtClean="0">
                <a:latin typeface="Comic Sans MS"/>
              </a:rPr>
              <a:t>of 52 weeks</a:t>
            </a:r>
            <a:endParaRPr lang="en-US" dirty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4b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621533" y="-2823584"/>
            <a:ext cx="10378440" cy="1257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1149" y="1812474"/>
            <a:ext cx="2652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errors only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28903" y="3931693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#2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9488" y="3934670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#1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0120" y="6085711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#3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8903" y="6085711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#4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242" y="296258"/>
            <a:ext cx="3407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</a:rPr>
              <a:t>Fractional error reduction</a:t>
            </a:r>
            <a:r>
              <a:rPr lang="en-US" dirty="0" smtClean="0">
                <a:latin typeface="Comic Sans MS"/>
              </a:rPr>
              <a:t>,</a:t>
            </a:r>
            <a:endParaRPr lang="en-US" dirty="0" smtClean="0">
              <a:latin typeface="Comic Sans MS"/>
            </a:endParaRPr>
          </a:p>
          <a:p>
            <a:pPr algn="ctr"/>
            <a:r>
              <a:rPr lang="en-US" dirty="0" smtClean="0">
                <a:latin typeface="Comic Sans MS"/>
              </a:rPr>
              <a:t>RMS of 52 weekly flux errors</a:t>
            </a:r>
            <a:endParaRPr lang="en-US" dirty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b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617143" y="-2823584"/>
            <a:ext cx="10378440" cy="1257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488" y="3947900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#1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28903" y="3984613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#2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1149" y="1812474"/>
            <a:ext cx="2652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errors only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9804" y="6112171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#3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5043" y="6125401"/>
            <a:ext cx="3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Posterior, random + case #4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962" y="453344"/>
            <a:ext cx="3246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</a:rPr>
              <a:t>Fractional error reduction</a:t>
            </a:r>
            <a:r>
              <a:rPr lang="en-US" dirty="0" smtClean="0">
                <a:latin typeface="Comic Sans MS"/>
              </a:rPr>
              <a:t>,</a:t>
            </a:r>
          </a:p>
          <a:p>
            <a:pPr algn="ctr"/>
            <a:r>
              <a:rPr lang="en-US" dirty="0" smtClean="0">
                <a:latin typeface="Comic Sans MS"/>
              </a:rPr>
              <a:t>RMS </a:t>
            </a:r>
            <a:r>
              <a:rPr lang="en-US" dirty="0" smtClean="0">
                <a:latin typeface="Comic Sans MS"/>
              </a:rPr>
              <a:t>of four seasonal </a:t>
            </a:r>
            <a:r>
              <a:rPr lang="en-US" dirty="0" smtClean="0">
                <a:latin typeface="Comic Sans MS"/>
              </a:rPr>
              <a:t>fluxes</a:t>
            </a:r>
            <a:endParaRPr lang="en-US" dirty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6ann.pdf"/>
          <p:cNvPicPr preferRelativeResize="0"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88596" y="-2045669"/>
            <a:ext cx="9601200" cy="1143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2203" y="90488"/>
            <a:ext cx="506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</a:rPr>
              <a:t>A</a:t>
            </a:r>
            <a:r>
              <a:rPr lang="en-US" dirty="0" smtClean="0">
                <a:latin typeface="Comic Sans MS"/>
              </a:rPr>
              <a:t>nnual flux estimates and shift due to biases</a:t>
            </a:r>
            <a:endParaRPr lang="en-US" dirty="0">
              <a:latin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5097" y="6552301"/>
            <a:ext cx="174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[10</a:t>
            </a:r>
            <a:r>
              <a:rPr lang="en-US" sz="1400" baseline="30000" dirty="0" smtClean="0">
                <a:latin typeface="Comic Sans MS"/>
              </a:rPr>
              <a:t>-9</a:t>
            </a:r>
            <a:r>
              <a:rPr lang="en-US" sz="1400" dirty="0" smtClean="0">
                <a:latin typeface="Comic Sans MS"/>
              </a:rPr>
              <a:t> kgCO</a:t>
            </a:r>
            <a:r>
              <a:rPr lang="en-US" sz="1400" baseline="-25000" dirty="0" smtClean="0">
                <a:latin typeface="Comic Sans MS"/>
              </a:rPr>
              <a:t>2</a:t>
            </a:r>
            <a:r>
              <a:rPr lang="en-US" sz="1400" dirty="0" smtClean="0">
                <a:latin typeface="Comic Sans MS"/>
              </a:rPr>
              <a:t> m</a:t>
            </a:r>
            <a:r>
              <a:rPr lang="en-US" sz="1400" baseline="30000" dirty="0" smtClean="0">
                <a:latin typeface="Comic Sans MS"/>
              </a:rPr>
              <a:t>-2 </a:t>
            </a:r>
            <a:r>
              <a:rPr lang="en-US" sz="1400" dirty="0" smtClean="0">
                <a:latin typeface="Comic Sans MS"/>
              </a:rPr>
              <a:t>s</a:t>
            </a:r>
            <a:r>
              <a:rPr lang="en-US" sz="1400" baseline="30000" dirty="0" smtClean="0">
                <a:latin typeface="Comic Sans MS"/>
              </a:rPr>
              <a:t>-1</a:t>
            </a:r>
            <a:r>
              <a:rPr lang="en-US" sz="1400" dirty="0" smtClean="0">
                <a:latin typeface="Comic Sans MS"/>
              </a:rPr>
              <a:t>]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910205" y="2169684"/>
            <a:ext cx="1103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Prior flux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8733" y="2209374"/>
            <a:ext cx="3045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Posterior flux, random errors only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6892" y="413312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#1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7524" y="608571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#3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4749" y="609894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#4 biases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4749" y="4146350"/>
            <a:ext cx="309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Shift in flux due to case #2 biases</a:t>
            </a:r>
            <a:endParaRPr lang="en-US" sz="14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608</Words>
  <Application>Microsoft Macintosh PowerPoint</Application>
  <PresentationFormat>On-screen Show (4:3)</PresentationFormat>
  <Paragraphs>105</Paragraphs>
  <Slides>11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Microsoft Equation</vt:lpstr>
      <vt:lpstr>Impact of systematic errors on flux estimates</vt:lpstr>
      <vt:lpstr>Slide 2</vt:lpstr>
      <vt:lpstr>Four systematic-error OSSEs for ASCENDS</vt:lpstr>
      <vt:lpstr>Slide 4</vt:lpstr>
      <vt:lpstr>Average 1-way optical depths</vt:lpstr>
      <vt:lpstr>Slide 6</vt:lpstr>
      <vt:lpstr>Slide 7</vt:lpstr>
      <vt:lpstr>Slide 8</vt:lpstr>
      <vt:lpstr>Slide 9</vt:lpstr>
      <vt:lpstr>Slide 10</vt:lpstr>
      <vt:lpstr>Slide 11</vt:lpstr>
    </vt:vector>
  </TitlesOfParts>
  <Company>CIRA-CSU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systematic errors on flux estimates</dc:title>
  <dc:creator>David Baker</dc:creator>
  <cp:lastModifiedBy>David Baker</cp:lastModifiedBy>
  <cp:revision>2</cp:revision>
  <dcterms:created xsi:type="dcterms:W3CDTF">2012-02-26T22:38:37Z</dcterms:created>
  <dcterms:modified xsi:type="dcterms:W3CDTF">2012-02-27T13:27:49Z</dcterms:modified>
</cp:coreProperties>
</file>