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33" r:id="rId2"/>
    <p:sldId id="924" r:id="rId3"/>
    <p:sldId id="939" r:id="rId4"/>
    <p:sldId id="919" r:id="rId5"/>
    <p:sldId id="922" r:id="rId6"/>
    <p:sldId id="855" r:id="rId7"/>
    <p:sldId id="920" r:id="rId8"/>
    <p:sldId id="929" r:id="rId9"/>
    <p:sldId id="935" r:id="rId10"/>
    <p:sldId id="943" r:id="rId11"/>
    <p:sldId id="930" r:id="rId12"/>
    <p:sldId id="942" r:id="rId13"/>
    <p:sldId id="94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BCFF"/>
    <a:srgbClr val="83FFE0"/>
    <a:srgbClr val="9CF2FF"/>
    <a:srgbClr val="CCCCFF"/>
    <a:srgbClr val="FFFFFF"/>
    <a:srgbClr val="00CC00"/>
    <a:srgbClr val="F4FF9F"/>
    <a:srgbClr val="F99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86" autoAdjust="0"/>
  </p:normalViewPr>
  <p:slideViewPr>
    <p:cSldViewPr>
      <p:cViewPr varScale="1">
        <p:scale>
          <a:sx n="109" d="100"/>
          <a:sy n="109" d="100"/>
        </p:scale>
        <p:origin x="-2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1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842CB8-DFF5-8947-AEAD-9DDE3E89F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8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CFC161B-850F-E245-B1CD-D17953583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88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B872D49-7CCF-E04D-974D-1370204F7B7D}" type="slidenum">
              <a:rPr lang="en-US" sz="1200">
                <a:latin typeface="Times New Roman" charset="0"/>
              </a:rPr>
              <a:pPr eaLnBrk="1" hangingPunct="1"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 dots Takahashi et al.</a:t>
            </a:r>
            <a:r>
              <a:rPr lang="en-US" baseline="0" dirty="0" smtClean="0"/>
              <a:t> 2002 (0.94 M)</a:t>
            </a:r>
          </a:p>
          <a:p>
            <a:r>
              <a:rPr lang="en-US" baseline="0" dirty="0" smtClean="0"/>
              <a:t>Red new points =&gt; 3M total obs.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D0F4E-AE1A-B046-8CE3-2599E8B6126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91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9106AE9-070F-B648-A151-FCA723303794}" type="slidenum">
              <a:rPr lang="en-US" sz="1200">
                <a:latin typeface="Times New Roman" charset="0"/>
              </a:rPr>
              <a:pPr eaLnBrk="1" hangingPunct="1"/>
              <a:t>9</a:t>
            </a:fld>
            <a:endParaRPr lang="en-US" sz="1200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9/17/2001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CCSI--Ocean Carbon--S. Doney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E7038-4307-4A4F-BDDE-20BE88BC0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3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9/17/2001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CCSI--Ocean Carbon--S. Doney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963D6-C3AB-5A48-B594-4EE446BB2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0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9/17/2001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CCSI--Ocean Carbon--S. Doney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0D9C7-A60E-A94F-8147-B46784D96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5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9/17/2001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CCSI--Ocean Carbon--S. Doney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EC1CD-503C-8641-B709-AB0FE0301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1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9/17/2001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CCSI--Ocean Carbon--S. Doney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4AF98-493A-2143-9FA3-2F6729D9A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3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9/17/2001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CCSI--Ocean Carbon--S. Doney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98959-E62E-E14E-9CB1-B524FE782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3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9/17/2001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CCSI--Ocean Carbon--S. Doney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8BE17-5EEC-1141-8219-CBEEC07C5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6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9/17/2001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CCSI--Ocean Carbon--S. Doney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5CE8A-A17C-2946-9BBC-B0B82904C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4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9/17/2001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CCSI--Ocean Carbon--S. Doney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717F8-8A8D-BA48-B321-3E73417CC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1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9/17/2001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CCSI--Ocean Carbon--S. Doney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F9263-8008-8E47-8825-66CED7226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9/17/2001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CCSI--Ocean Carbon--S. Doney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2B702-8A56-0545-8C50-C55D768D3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8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9B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9/17/2001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CCSI--Ocean Carbon--S. Doney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22D2443E-0A39-474D-9C4F-933CF69EC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D:\text\whoi\blue301logo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9975"/>
            <a:ext cx="76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-106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-106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-106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-106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77000" cy="914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800" b="1" dirty="0">
                <a:latin typeface="Comic Sans MS"/>
                <a:cs typeface="Comic Sans MS"/>
              </a:rPr>
              <a:t>Ocean-Atmosphere Carbon Flux: What to Consider</a:t>
            </a:r>
            <a:endParaRPr lang="en-US" sz="2800" b="1" dirty="0"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8534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Scott Doney (WHOI)</a:t>
            </a:r>
            <a:endParaRPr lang="en-US" sz="2400" b="1" dirty="0" smtClean="0">
              <a:solidFill>
                <a:schemeClr val="accent6"/>
              </a:solidFill>
              <a:latin typeface="Comic Sans MS"/>
              <a:cs typeface="Comic Sans MS"/>
            </a:endParaRPr>
          </a:p>
        </p:txBody>
      </p:sp>
      <p:pic>
        <p:nvPicPr>
          <p:cNvPr id="15363" name="Picture 5" descr="nsf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343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838200" y="1600200"/>
            <a:ext cx="74676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dirty="0">
                <a:latin typeface="Arial" charset="0"/>
                <a:cs typeface="Arial" charset="0"/>
              </a:rPr>
              <a:t>ASCENDS Science Working Group </a:t>
            </a:r>
            <a:r>
              <a:rPr lang="en-US" sz="2400" dirty="0" smtClean="0">
                <a:latin typeface="Arial" charset="0"/>
                <a:cs typeface="Arial" charset="0"/>
              </a:rPr>
              <a:t>Meeting (February 2012; NASA Goddard </a:t>
            </a:r>
            <a:r>
              <a:rPr lang="en-US" sz="2400" dirty="0">
                <a:latin typeface="Arial" charset="0"/>
                <a:cs typeface="Arial" charset="0"/>
              </a:rPr>
              <a:t>Space Flight </a:t>
            </a:r>
            <a:r>
              <a:rPr lang="en-US" sz="2400" dirty="0" smtClean="0">
                <a:latin typeface="Arial" charset="0"/>
                <a:cs typeface="Arial" charset="0"/>
              </a:rPr>
              <a:t>Center)</a:t>
            </a:r>
            <a:endParaRPr lang="en-US" sz="2400" dirty="0">
              <a:latin typeface="Arial" charset="0"/>
              <a:cs typeface="Arial" charset="0"/>
            </a:endParaRPr>
          </a:p>
          <a:p>
            <a:pPr algn="ctr">
              <a:spcAft>
                <a:spcPts val="800"/>
              </a:spcAft>
            </a:pPr>
            <a:endParaRPr lang="en-US" sz="1200" b="1" u="sng" dirty="0">
              <a:latin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2400" u="sng" dirty="0" smtClean="0">
                <a:latin typeface="Arial" charset="0"/>
                <a:cs typeface="Arial" charset="0"/>
              </a:rPr>
              <a:t>Acknowledgements &amp; Collaborators</a:t>
            </a:r>
          </a:p>
          <a:p>
            <a:pPr>
              <a:spcAft>
                <a:spcPts val="400"/>
              </a:spcAft>
            </a:pPr>
            <a:r>
              <a:rPr lang="en-US" sz="2400" dirty="0" smtClean="0">
                <a:latin typeface="Arial" charset="0"/>
                <a:cs typeface="Arial" charset="0"/>
              </a:rPr>
              <a:t>-RECCAP Ocean Carbon Working Group</a:t>
            </a:r>
          </a:p>
          <a:p>
            <a:pPr>
              <a:spcAft>
                <a:spcPts val="400"/>
              </a:spcAft>
            </a:pPr>
            <a:r>
              <a:rPr lang="en-US" sz="2400" dirty="0" smtClean="0">
                <a:latin typeface="Arial" charset="0"/>
                <a:cs typeface="Arial" charset="0"/>
              </a:rPr>
              <a:t>-R. </a:t>
            </a:r>
            <a:r>
              <a:rPr lang="en-US" sz="2400" dirty="0" err="1" smtClean="0">
                <a:latin typeface="Arial" charset="0"/>
                <a:cs typeface="Arial" charset="0"/>
              </a:rPr>
              <a:t>Wanninkhof</a:t>
            </a:r>
            <a:r>
              <a:rPr lang="en-US" sz="2400" dirty="0" smtClean="0">
                <a:latin typeface="Arial" charset="0"/>
                <a:cs typeface="Arial" charset="0"/>
              </a:rPr>
              <a:t> and G.-H. Park (NOAA/AOML)</a:t>
            </a:r>
          </a:p>
          <a:p>
            <a:pPr>
              <a:spcAft>
                <a:spcPts val="400"/>
              </a:spcAft>
            </a:pPr>
            <a:r>
              <a:rPr lang="en-US" sz="2400" dirty="0" smtClean="0">
                <a:latin typeface="Arial" charset="0"/>
                <a:cs typeface="Arial" charset="0"/>
              </a:rPr>
              <a:t>-N. Gruber (ETH-Zurich)</a:t>
            </a:r>
          </a:p>
          <a:p>
            <a:pPr>
              <a:spcAft>
                <a:spcPts val="400"/>
              </a:spcAft>
            </a:pPr>
            <a:r>
              <a:rPr lang="en-US" sz="2400" dirty="0" smtClean="0">
                <a:latin typeface="Arial" charset="0"/>
                <a:cs typeface="Arial" charset="0"/>
              </a:rPr>
              <a:t>-C. </a:t>
            </a:r>
            <a:r>
              <a:rPr lang="en-US" sz="2400" dirty="0" err="1" smtClean="0">
                <a:latin typeface="Arial" charset="0"/>
                <a:cs typeface="Arial" charset="0"/>
              </a:rPr>
              <a:t>LeQuere</a:t>
            </a:r>
            <a:r>
              <a:rPr lang="en-US" sz="2400" dirty="0" smtClean="0">
                <a:latin typeface="Arial" charset="0"/>
                <a:cs typeface="Arial" charset="0"/>
              </a:rPr>
              <a:t> (U. East Anglia)</a:t>
            </a:r>
          </a:p>
        </p:txBody>
      </p:sp>
      <p:sp>
        <p:nvSpPr>
          <p:cNvPr id="15365" name="Picture 3"/>
          <p:cNvSpPr>
            <a:spLocks noChangeAspect="1"/>
          </p:cNvSpPr>
          <p:nvPr/>
        </p:nvSpPr>
        <p:spPr bwMode="auto">
          <a:xfrm>
            <a:off x="8216900" y="4259263"/>
            <a:ext cx="9271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6" descr="NOAA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181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914400" y="5257800"/>
            <a:ext cx="7086600" cy="1200328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2400" i="1" dirty="0" err="1" smtClean="0">
                <a:latin typeface="Arial" charset="0"/>
                <a:cs typeface="Arial" charset="0"/>
              </a:rPr>
              <a:t>Biogeosciences</a:t>
            </a:r>
            <a:r>
              <a:rPr lang="en-US" sz="2400" dirty="0" smtClean="0">
                <a:latin typeface="Arial" charset="0"/>
                <a:cs typeface="Arial" charset="0"/>
              </a:rPr>
              <a:t> RECCAP Special Issue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Wanninkhof</a:t>
            </a:r>
            <a:r>
              <a:rPr lang="en-US" sz="2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et al (in prep</a:t>
            </a:r>
            <a:r>
              <a:rPr lang="en-US" sz="2400" dirty="0" smtClean="0">
                <a:solidFill>
                  <a:schemeClr val="accent6"/>
                </a:solidFill>
                <a:latin typeface="Arial"/>
                <a:cs typeface="Arial"/>
              </a:rPr>
              <a:t>.) </a:t>
            </a:r>
            <a:r>
              <a:rPr lang="en-US" sz="2400" i="1" dirty="0" smtClean="0">
                <a:solidFill>
                  <a:schemeClr val="accent6"/>
                </a:solidFill>
                <a:latin typeface="Arial"/>
                <a:cs typeface="Arial"/>
              </a:rPr>
              <a:t>Global </a:t>
            </a:r>
            <a:r>
              <a:rPr lang="en-US" sz="2400" i="1" dirty="0">
                <a:solidFill>
                  <a:schemeClr val="accent6"/>
                </a:solidFill>
                <a:latin typeface="Arial"/>
                <a:cs typeface="Arial"/>
              </a:rPr>
              <a:t>ocean carbon uptake: magnitude, variability and trends </a:t>
            </a:r>
            <a:r>
              <a:rPr lang="en-US" sz="2400" i="1" dirty="0" smtClean="0">
                <a:solidFill>
                  <a:schemeClr val="accent6"/>
                </a:solidFill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z="2800" b="1" dirty="0" smtClean="0">
                <a:latin typeface="Comic Sans MS"/>
                <a:cs typeface="Comic Sans MS"/>
              </a:rPr>
              <a:t>Contributions to Latitudinal Gradient</a:t>
            </a:r>
            <a:endParaRPr lang="en-US" sz="2800" b="1" dirty="0"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647700"/>
            <a:ext cx="7226300" cy="5549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324600"/>
            <a:ext cx="5906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Nevison</a:t>
            </a:r>
            <a:r>
              <a:rPr lang="en-US" dirty="0" smtClean="0">
                <a:latin typeface="Arial"/>
                <a:cs typeface="Arial"/>
              </a:rPr>
              <a:t> et al., J. </a:t>
            </a:r>
            <a:r>
              <a:rPr lang="en-US" dirty="0" err="1" smtClean="0">
                <a:latin typeface="Arial"/>
                <a:cs typeface="Arial"/>
              </a:rPr>
              <a:t>Geophys</a:t>
            </a:r>
            <a:r>
              <a:rPr lang="en-US" dirty="0" smtClean="0">
                <a:latin typeface="Arial"/>
                <a:cs typeface="Arial"/>
              </a:rPr>
              <a:t>. Res. </a:t>
            </a:r>
            <a:r>
              <a:rPr lang="en-US" dirty="0" err="1" smtClean="0">
                <a:latin typeface="Arial"/>
                <a:cs typeface="Arial"/>
              </a:rPr>
              <a:t>Biogeosci</a:t>
            </a:r>
            <a:r>
              <a:rPr lang="en-US" dirty="0" smtClean="0">
                <a:latin typeface="Arial"/>
                <a:cs typeface="Arial"/>
              </a:rPr>
              <a:t>., 2008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78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0" y="2286000"/>
            <a:ext cx="23114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487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400800"/>
            <a:ext cx="5906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Nevison</a:t>
            </a:r>
            <a:r>
              <a:rPr lang="en-US" dirty="0" smtClean="0">
                <a:latin typeface="Arial"/>
                <a:cs typeface="Arial"/>
              </a:rPr>
              <a:t> et al., J. </a:t>
            </a:r>
            <a:r>
              <a:rPr lang="en-US" dirty="0" err="1" smtClean="0">
                <a:latin typeface="Arial"/>
                <a:cs typeface="Arial"/>
              </a:rPr>
              <a:t>Geophys</a:t>
            </a:r>
            <a:r>
              <a:rPr lang="en-US" dirty="0" smtClean="0">
                <a:latin typeface="Arial"/>
                <a:cs typeface="Arial"/>
              </a:rPr>
              <a:t>. Res. </a:t>
            </a:r>
            <a:r>
              <a:rPr lang="en-US" dirty="0" err="1" smtClean="0">
                <a:latin typeface="Arial"/>
                <a:cs typeface="Arial"/>
              </a:rPr>
              <a:t>Biogeosci</a:t>
            </a:r>
            <a:r>
              <a:rPr lang="en-US" dirty="0" smtClean="0">
                <a:latin typeface="Arial"/>
                <a:cs typeface="Arial"/>
              </a:rPr>
              <a:t>., 2008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7090"/>
            <a:ext cx="85344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Surface Atmosphere CO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Variability (</a:t>
            </a:r>
            <a:r>
              <a:rPr lang="en-US" dirty="0" err="1" smtClean="0">
                <a:latin typeface="Arial"/>
                <a:cs typeface="Arial"/>
              </a:rPr>
              <a:t>rms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ppmv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333690"/>
            <a:ext cx="85344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Ocean Fraction of Total Variability (</a:t>
            </a:r>
            <a:r>
              <a:rPr lang="en-US" dirty="0" err="1" smtClean="0">
                <a:latin typeface="Arial"/>
                <a:cs typeface="Arial"/>
              </a:rPr>
              <a:t>rms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ppmv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76200"/>
            <a:ext cx="12954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s</a:t>
            </a:r>
            <a:r>
              <a:rPr lang="en-US" dirty="0" smtClean="0">
                <a:solidFill>
                  <a:schemeClr val="accent6"/>
                </a:solidFill>
                <a:latin typeface="Arial"/>
                <a:cs typeface="Arial"/>
              </a:rPr>
              <a:t>easonal</a:t>
            </a:r>
            <a:endParaRPr lang="en-US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352800"/>
            <a:ext cx="12954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s</a:t>
            </a:r>
            <a:r>
              <a:rPr lang="en-US" dirty="0" smtClean="0">
                <a:solidFill>
                  <a:schemeClr val="accent6"/>
                </a:solidFill>
                <a:latin typeface="Arial"/>
                <a:cs typeface="Arial"/>
              </a:rPr>
              <a:t>easonal</a:t>
            </a:r>
            <a:endParaRPr lang="en-US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76200"/>
            <a:ext cx="15240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  <a:latin typeface="Arial"/>
                <a:cs typeface="Arial"/>
              </a:rPr>
              <a:t>interannual</a:t>
            </a:r>
            <a:endParaRPr lang="en-US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3352800"/>
            <a:ext cx="15240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  <a:latin typeface="Arial"/>
                <a:cs typeface="Arial"/>
              </a:rPr>
              <a:t>interannual</a:t>
            </a:r>
            <a:endParaRPr lang="en-US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47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4902200" cy="5346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1" y="5943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Nevison</a:t>
            </a:r>
            <a:r>
              <a:rPr lang="en-US" dirty="0" smtClean="0">
                <a:latin typeface="Arial"/>
                <a:cs typeface="Arial"/>
              </a:rPr>
              <a:t> et al., J. </a:t>
            </a:r>
            <a:r>
              <a:rPr lang="en-US" dirty="0" err="1" smtClean="0">
                <a:latin typeface="Arial"/>
                <a:cs typeface="Arial"/>
              </a:rPr>
              <a:t>Geophys</a:t>
            </a:r>
            <a:r>
              <a:rPr lang="en-US" dirty="0" smtClean="0">
                <a:latin typeface="Arial"/>
                <a:cs typeface="Arial"/>
              </a:rPr>
              <a:t>. Res. </a:t>
            </a:r>
            <a:r>
              <a:rPr lang="en-US" dirty="0" err="1" smtClean="0">
                <a:latin typeface="Arial"/>
                <a:cs typeface="Arial"/>
              </a:rPr>
              <a:t>Biogeosci</a:t>
            </a:r>
            <a:r>
              <a:rPr lang="en-US" dirty="0" smtClean="0">
                <a:latin typeface="Arial"/>
                <a:cs typeface="Arial"/>
              </a:rPr>
              <a:t>., 2008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700" y="609600"/>
            <a:ext cx="4102100" cy="528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6019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Olsen &amp; </a:t>
            </a:r>
            <a:r>
              <a:rPr lang="en-US" dirty="0" err="1" smtClean="0">
                <a:latin typeface="Arial"/>
                <a:cs typeface="Arial"/>
              </a:rPr>
              <a:t>Randerson</a:t>
            </a:r>
            <a:r>
              <a:rPr lang="en-US" dirty="0" smtClean="0">
                <a:latin typeface="Arial"/>
                <a:cs typeface="Arial"/>
              </a:rPr>
              <a:t> J. </a:t>
            </a:r>
            <a:r>
              <a:rPr lang="en-US" dirty="0" err="1" smtClean="0">
                <a:latin typeface="Arial"/>
                <a:cs typeface="Arial"/>
              </a:rPr>
              <a:t>Geophys</a:t>
            </a:r>
            <a:r>
              <a:rPr lang="en-US" dirty="0" smtClean="0">
                <a:latin typeface="Arial"/>
                <a:cs typeface="Arial"/>
              </a:rPr>
              <a:t>. Res. 2004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1787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0"/>
            <a:ext cx="2971800" cy="1676400"/>
          </a:xfrm>
        </p:spPr>
        <p:txBody>
          <a:bodyPr/>
          <a:lstStyle/>
          <a:p>
            <a:pPr algn="l"/>
            <a:r>
              <a:rPr lang="en-US" sz="2800" b="1" dirty="0" smtClean="0">
                <a:latin typeface="Comic Sans MS"/>
                <a:cs typeface="Comic Sans MS"/>
              </a:rPr>
              <a:t>Estimated Regional Ocean Flux Errors</a:t>
            </a:r>
            <a:endParaRPr lang="en-US" sz="2800" b="1" dirty="0"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5503" t="18866"/>
          <a:stretch/>
        </p:blipFill>
        <p:spPr>
          <a:xfrm>
            <a:off x="1676400" y="76200"/>
            <a:ext cx="4442192" cy="6449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8866" r="84758"/>
          <a:stretch/>
        </p:blipFill>
        <p:spPr>
          <a:xfrm>
            <a:off x="152400" y="77052"/>
            <a:ext cx="1525152" cy="6464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4927937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Baker et al. </a:t>
            </a:r>
            <a:r>
              <a:rPr lang="en-US" dirty="0" err="1" smtClean="0">
                <a:latin typeface="Arial"/>
                <a:cs typeface="Arial"/>
              </a:rPr>
              <a:t>Atmosp</a:t>
            </a:r>
            <a:r>
              <a:rPr lang="en-US" dirty="0" smtClean="0">
                <a:latin typeface="Arial"/>
                <a:cs typeface="Arial"/>
              </a:rPr>
              <a:t>. Chem. Phys. 2010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133290"/>
            <a:ext cx="2326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Annual mean error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2571690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Seasonal error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448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r="8791"/>
          <a:stretch>
            <a:fillRect/>
          </a:stretch>
        </p:blipFill>
        <p:spPr bwMode="auto">
          <a:xfrm>
            <a:off x="0" y="914400"/>
            <a:ext cx="6196879" cy="5715000"/>
          </a:xfrm>
          <a:prstGeom prst="rect">
            <a:avLst/>
          </a:prstGeom>
          <a:solidFill>
            <a:srgbClr val="8FD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609600"/>
          </a:xfrm>
        </p:spPr>
        <p:txBody>
          <a:bodyPr/>
          <a:lstStyle/>
          <a:p>
            <a:r>
              <a:rPr lang="en-US" sz="2800" b="1" u="sng" dirty="0">
                <a:latin typeface="Comic Sans MS" charset="0"/>
                <a:ea typeface="ＭＳ Ｐゴシック" charset="0"/>
                <a:cs typeface="ＭＳ Ｐゴシック" charset="0"/>
              </a:rPr>
              <a:t>Ocean Solubility 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&amp;</a:t>
            </a:r>
            <a:r>
              <a:rPr lang="en-US" sz="2800" b="1" u="sng" dirty="0" smtClean="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u="sng" dirty="0">
                <a:latin typeface="Comic Sans MS" charset="0"/>
                <a:ea typeface="ＭＳ Ｐゴシック" charset="0"/>
                <a:cs typeface="ＭＳ Ｐゴシック" charset="0"/>
              </a:rPr>
              <a:t>Biological Carbon Pumps</a:t>
            </a:r>
          </a:p>
        </p:txBody>
      </p:sp>
      <p:sp>
        <p:nvSpPr>
          <p:cNvPr id="4" name="Text Box 101"/>
          <p:cNvSpPr txBox="1">
            <a:spLocks noChangeArrowheads="1"/>
          </p:cNvSpPr>
          <p:nvPr/>
        </p:nvSpPr>
        <p:spPr bwMode="auto">
          <a:xfrm>
            <a:off x="6096000" y="856596"/>
            <a:ext cx="2971800" cy="3293209"/>
          </a:xfrm>
          <a:prstGeom prst="rect">
            <a:avLst/>
          </a:prstGeom>
          <a:solidFill>
            <a:srgbClr val="FFFFFF"/>
          </a:solidFill>
          <a:ln w="38100">
            <a:solidFill>
              <a:srgbClr val="3333C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solidFill>
                  <a:srgbClr val="3333CC"/>
                </a:solidFill>
              </a:rPr>
              <a:t>Air-Sea CO</a:t>
            </a:r>
            <a:r>
              <a:rPr lang="en-US" sz="2400" baseline="-25000" dirty="0" smtClean="0">
                <a:solidFill>
                  <a:srgbClr val="3333CC"/>
                </a:solidFill>
              </a:rPr>
              <a:t>2</a:t>
            </a:r>
            <a:r>
              <a:rPr lang="en-US" sz="2400" dirty="0" smtClean="0">
                <a:solidFill>
                  <a:srgbClr val="3333CC"/>
                </a:solidFill>
              </a:rPr>
              <a:t> flux reflects both physical &amp; biological processes</a:t>
            </a:r>
          </a:p>
          <a:p>
            <a:pPr eaLnBrk="1" hangingPunct="1">
              <a:defRPr/>
            </a:pPr>
            <a:endParaRPr lang="en-US" sz="800" dirty="0" smtClean="0">
              <a:solidFill>
                <a:srgbClr val="3333CC"/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3333CC"/>
                </a:solidFill>
              </a:rPr>
              <a:t>-Changes in physics  impact both carbon pathways, nutrients &amp; oxygen</a:t>
            </a:r>
            <a:endParaRPr lang="en-US" sz="800" dirty="0">
              <a:solidFill>
                <a:srgbClr val="3333CC"/>
              </a:solidFill>
            </a:endParaRPr>
          </a:p>
          <a:p>
            <a:pPr eaLnBrk="1" hangingPunct="1">
              <a:defRPr/>
            </a:pPr>
            <a:endParaRPr lang="en-US" sz="800" dirty="0" smtClean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0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8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omic Sans MS" charset="0"/>
                <a:ea typeface="ＭＳ Ｐゴシック" charset="0"/>
                <a:cs typeface="Comic Sans MS" charset="0"/>
              </a:rPr>
              <a:t>Human Perturbation to Global Carbon Cycle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52400" y="6248400"/>
            <a:ext cx="8040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latin typeface="Arial" charset="0"/>
              </a:rPr>
              <a:t>Canadell et al. PNAS 2007</a:t>
            </a:r>
            <a:r>
              <a:rPr lang="en-US">
                <a:latin typeface="Arial" charset="0"/>
              </a:rPr>
              <a:t>; LeQuere et al. Nature Geosciences 2009</a:t>
            </a:r>
            <a:r>
              <a:rPr lang="en-AU">
                <a:latin typeface="Arial Narrow" charset="0"/>
              </a:rPr>
              <a:t> </a:t>
            </a:r>
            <a:endParaRPr lang="en-US">
              <a:latin typeface="Arial Narrow" charset="0"/>
            </a:endParaRP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1828800" y="4781550"/>
            <a:ext cx="2708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Arial"/>
                <a:cs typeface="Arial"/>
              </a:rPr>
              <a:t>Global Carbon Project</a:t>
            </a:r>
          </a:p>
        </p:txBody>
      </p:sp>
    </p:spTree>
    <p:extLst>
      <p:ext uri="{BB962C8B-B14F-4D97-AF65-F5344CB8AC3E}">
        <p14:creationId xmlns:p14="http://schemas.microsoft.com/office/powerpoint/2010/main" val="16930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sz="2800" b="1" u="none" dirty="0" smtClean="0">
                <a:latin typeface="Comic Sans MS"/>
                <a:cs typeface="Comic Sans MS"/>
              </a:rPr>
              <a:t>Underway Data &amp; Sea-air CO</a:t>
            </a:r>
            <a:r>
              <a:rPr lang="en-US" sz="2800" b="1" u="none" baseline="-25000" dirty="0" smtClean="0">
                <a:latin typeface="Comic Sans MS"/>
                <a:cs typeface="Comic Sans MS"/>
              </a:rPr>
              <a:t>2</a:t>
            </a:r>
            <a:r>
              <a:rPr lang="en-US" sz="2800" b="1" u="none" dirty="0" smtClean="0">
                <a:latin typeface="Comic Sans MS"/>
                <a:cs typeface="Comic Sans MS"/>
              </a:rPr>
              <a:t> Flux</a:t>
            </a:r>
            <a:endParaRPr lang="en-US" sz="2800" b="1" u="none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838200"/>
            <a:ext cx="4633392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609600"/>
            <a:ext cx="218521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Sampling Density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889" y="3124200"/>
            <a:ext cx="2437511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Seasonal Coverage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0" y="590490"/>
            <a:ext cx="4525269" cy="6084809"/>
            <a:chOff x="4572000" y="742890"/>
            <a:chExt cx="4525269" cy="60848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8200" y="990600"/>
              <a:ext cx="4449069" cy="2667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879162" y="742890"/>
              <a:ext cx="219803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Sea-Air CO</a:t>
              </a:r>
              <a:r>
                <a:rPr lang="en-US" baseline="-25000" dirty="0" smtClean="0">
                  <a:latin typeface="Arial"/>
                  <a:cs typeface="Arial"/>
                </a:rPr>
                <a:t>2</a:t>
              </a:r>
              <a:r>
                <a:rPr lang="en-US" dirty="0" smtClean="0">
                  <a:latin typeface="Arial"/>
                  <a:cs typeface="Arial"/>
                </a:rPr>
                <a:t> Flux 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657600"/>
              <a:ext cx="41148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Estimate seasonal climatology of CO</a:t>
              </a:r>
              <a:r>
                <a:rPr lang="en-US" baseline="-25000" dirty="0" smtClean="0">
                  <a:latin typeface="Arial"/>
                  <a:cs typeface="Arial"/>
                </a:rPr>
                <a:t>2</a:t>
              </a:r>
              <a:r>
                <a:rPr lang="en-US" dirty="0" smtClean="0">
                  <a:latin typeface="Arial"/>
                  <a:cs typeface="Arial"/>
                </a:rPr>
                <a:t> Flux from:</a:t>
              </a:r>
            </a:p>
            <a:p>
              <a:pPr lvl="2"/>
              <a:r>
                <a:rPr lang="en-US" dirty="0" smtClean="0">
                  <a:latin typeface="Arial"/>
                  <a:cs typeface="Arial"/>
                </a:rPr>
                <a:t>Flux = k </a:t>
              </a:r>
              <a:r>
                <a:rPr lang="en-US" dirty="0" smtClean="0">
                  <a:latin typeface="Symbol" charset="2"/>
                  <a:cs typeface="Symbol" charset="2"/>
                </a:rPr>
                <a:t>a D</a:t>
              </a:r>
              <a:r>
                <a:rPr lang="en-US" dirty="0" smtClean="0">
                  <a:latin typeface="Arial"/>
                  <a:cs typeface="Arial"/>
                </a:rPr>
                <a:t>pCO</a:t>
              </a:r>
              <a:r>
                <a:rPr lang="en-US" baseline="-25000" dirty="0" smtClean="0">
                  <a:latin typeface="Arial"/>
                  <a:cs typeface="Arial"/>
                </a:rPr>
                <a:t>2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dirty="0" smtClean="0">
                  <a:solidFill>
                    <a:srgbClr val="3333CC"/>
                  </a:solidFill>
                  <a:latin typeface="Arial"/>
                  <a:cs typeface="Arial"/>
                </a:rPr>
                <a:t>Measured sea-air </a:t>
              </a:r>
              <a:r>
                <a:rPr lang="en-US" dirty="0" smtClean="0">
                  <a:solidFill>
                    <a:srgbClr val="3333CC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dirty="0" smtClean="0">
                  <a:solidFill>
                    <a:srgbClr val="3333CC"/>
                  </a:solidFill>
                  <a:latin typeface="Arial"/>
                  <a:cs typeface="Arial"/>
                </a:rPr>
                <a:t>pCO</a:t>
              </a:r>
              <a:r>
                <a:rPr lang="en-US" baseline="-25000" dirty="0" smtClean="0">
                  <a:solidFill>
                    <a:srgbClr val="3333CC"/>
                  </a:solidFill>
                  <a:latin typeface="Arial"/>
                  <a:cs typeface="Arial"/>
                </a:rPr>
                <a:t>2</a:t>
              </a:r>
              <a:r>
                <a:rPr lang="en-US" dirty="0" smtClean="0">
                  <a:solidFill>
                    <a:srgbClr val="3333CC"/>
                  </a:solidFill>
                  <a:latin typeface="Arial"/>
                  <a:cs typeface="Arial"/>
                </a:rPr>
                <a:t> data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dirty="0" smtClean="0">
                  <a:solidFill>
                    <a:srgbClr val="3333CC"/>
                  </a:solidFill>
                  <a:latin typeface="Arial"/>
                  <a:cs typeface="Arial"/>
                </a:rPr>
                <a:t>Wind-speed from reanalysis</a:t>
              </a:r>
              <a:r>
                <a:rPr lang="en-US" dirty="0">
                  <a:solidFill>
                    <a:srgbClr val="3333CC"/>
                  </a:solidFill>
                  <a:latin typeface="Arial"/>
                  <a:cs typeface="Arial"/>
                </a:rPr>
                <a:t> </a:t>
              </a:r>
              <a:r>
                <a:rPr lang="en-US" dirty="0" smtClean="0">
                  <a:solidFill>
                    <a:srgbClr val="3333CC"/>
                  </a:solidFill>
                  <a:latin typeface="Arial"/>
                  <a:cs typeface="Arial"/>
                </a:rPr>
                <a:t>or </a:t>
              </a:r>
              <a:r>
                <a:rPr lang="en-US" dirty="0" err="1" smtClean="0">
                  <a:solidFill>
                    <a:srgbClr val="3333CC"/>
                  </a:solidFill>
                  <a:latin typeface="Arial"/>
                  <a:cs typeface="Arial"/>
                </a:rPr>
                <a:t>scatterometer</a:t>
              </a:r>
              <a:endParaRPr lang="en-US" dirty="0" smtClean="0">
                <a:solidFill>
                  <a:srgbClr val="3333CC"/>
                </a:solidFill>
                <a:latin typeface="Arial"/>
                <a:cs typeface="Arial"/>
              </a:endParaRPr>
            </a:p>
            <a:p>
              <a:pPr marL="342900" indent="-342900">
                <a:buFont typeface="Arial"/>
                <a:buChar char="•"/>
              </a:pPr>
              <a:r>
                <a:rPr lang="en-US" dirty="0" smtClean="0">
                  <a:solidFill>
                    <a:srgbClr val="3333CC"/>
                  </a:solidFill>
                  <a:latin typeface="Arial"/>
                  <a:cs typeface="Arial"/>
                </a:rPr>
                <a:t>Empirical gas transfer velocity (k) relationship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dirty="0" smtClean="0">
                  <a:solidFill>
                    <a:srgbClr val="3333CC"/>
                  </a:solidFill>
                  <a:latin typeface="Arial"/>
                  <a:cs typeface="Arial"/>
                </a:rPr>
                <a:t>Correct sea-air </a:t>
              </a:r>
              <a:r>
                <a:rPr lang="en-US" dirty="0" smtClean="0">
                  <a:solidFill>
                    <a:srgbClr val="3333CC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dirty="0" smtClean="0">
                  <a:solidFill>
                    <a:srgbClr val="3333CC"/>
                  </a:solidFill>
                  <a:latin typeface="Arial"/>
                  <a:cs typeface="Arial"/>
                </a:rPr>
                <a:t>pCO</a:t>
              </a:r>
              <a:r>
                <a:rPr lang="en-US" baseline="-25000" dirty="0" smtClean="0">
                  <a:solidFill>
                    <a:srgbClr val="3333CC"/>
                  </a:solidFill>
                  <a:latin typeface="Arial"/>
                  <a:cs typeface="Arial"/>
                </a:rPr>
                <a:t>2</a:t>
              </a:r>
              <a:r>
                <a:rPr lang="en-US" dirty="0" smtClean="0">
                  <a:solidFill>
                    <a:srgbClr val="3333CC"/>
                  </a:solidFill>
                  <a:latin typeface="Arial"/>
                  <a:cs typeface="Arial"/>
                </a:rPr>
                <a:t> to common reference year</a:t>
              </a:r>
              <a:endParaRPr lang="en-US" dirty="0">
                <a:solidFill>
                  <a:srgbClr val="3333CC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200" y="6248400"/>
            <a:ext cx="4647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Takahashi et al. Deep-Sea Res. II 2009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76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5638800" cy="1219200"/>
          </a:xfrm>
        </p:spPr>
        <p:txBody>
          <a:bodyPr/>
          <a:lstStyle/>
          <a:p>
            <a:r>
              <a:rPr lang="en-US" sz="2800" b="1" dirty="0" smtClean="0">
                <a:latin typeface="Comic Sans MS"/>
                <a:cs typeface="Comic Sans MS"/>
              </a:rPr>
              <a:t>Observations, Inverse Models &amp; Forward Models</a:t>
            </a:r>
            <a:endParaRPr lang="en-US" sz="2800" b="1" dirty="0"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0672" y="5619690"/>
            <a:ext cx="5929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Gruber et al.,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Global Biogeochemical Cycles,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2009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295400"/>
            <a:ext cx="8763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7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z="2800" b="1">
                <a:latin typeface="Comic Sans MS" charset="0"/>
                <a:ea typeface="ＭＳ Ｐゴシック" charset="0"/>
                <a:cs typeface="Comic Sans MS" charset="0"/>
              </a:rPr>
              <a:t>Seasonal Ocean Air-Sea CO</a:t>
            </a:r>
            <a:r>
              <a:rPr lang="en-US" sz="2800" b="1" baseline="-25000">
                <a:latin typeface="Comic Sans MS" charset="0"/>
                <a:ea typeface="ＭＳ Ｐゴシック" charset="0"/>
                <a:cs typeface="Comic Sans MS" charset="0"/>
              </a:rPr>
              <a:t>2</a:t>
            </a:r>
            <a:r>
              <a:rPr lang="en-US" sz="2800" b="1">
                <a:latin typeface="Comic Sans MS" charset="0"/>
                <a:ea typeface="ＭＳ Ｐゴシック" charset="0"/>
                <a:cs typeface="Comic Sans MS" charset="0"/>
              </a:rPr>
              <a:t> Flux</a:t>
            </a:r>
          </a:p>
        </p:txBody>
      </p:sp>
      <p:pic>
        <p:nvPicPr>
          <p:cNvPr id="48130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56" b="9599"/>
          <a:stretch/>
        </p:blipFill>
        <p:spPr bwMode="auto">
          <a:xfrm>
            <a:off x="76200" y="810491"/>
            <a:ext cx="3810000" cy="528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" y="609600"/>
            <a:ext cx="3810000" cy="381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6" name="TextBox 1"/>
          <p:cNvSpPr txBox="1">
            <a:spLocks noChangeArrowheads="1"/>
          </p:cNvSpPr>
          <p:nvPr/>
        </p:nvSpPr>
        <p:spPr bwMode="auto">
          <a:xfrm>
            <a:off x="5715000" y="5842000"/>
            <a:ext cx="3429000" cy="1016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Takahashi et al. 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Deep Sea. 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Res. II 2009</a:t>
            </a:r>
          </a:p>
        </p:txBody>
      </p:sp>
      <p:sp>
        <p:nvSpPr>
          <p:cNvPr id="48137" name="TextBox 2"/>
          <p:cNvSpPr txBox="1">
            <a:spLocks noChangeArrowheads="1"/>
          </p:cNvSpPr>
          <p:nvPr/>
        </p:nvSpPr>
        <p:spPr bwMode="auto">
          <a:xfrm>
            <a:off x="76200" y="609600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Zonal Mean </a:t>
            </a:r>
            <a:r>
              <a:rPr lang="en-US" dirty="0" smtClean="0">
                <a:latin typeface="Arial" charset="0"/>
                <a:cs typeface="Arial" charset="0"/>
              </a:rPr>
              <a:t>(</a:t>
            </a:r>
            <a:r>
              <a:rPr lang="en-US" dirty="0">
                <a:latin typeface="Arial" charset="0"/>
                <a:cs typeface="Arial" charset="0"/>
              </a:rPr>
              <a:t>latitude vs. month)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914400"/>
            <a:ext cx="5376821" cy="28194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5" t="89571" r="13185"/>
          <a:stretch/>
        </p:blipFill>
        <p:spPr bwMode="auto">
          <a:xfrm>
            <a:off x="129309" y="5714855"/>
            <a:ext cx="3833091" cy="60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886200" y="609600"/>
            <a:ext cx="52578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5277975" y="609600"/>
            <a:ext cx="2418225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Seasonal Variability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267200" cy="1143000"/>
          </a:xfrm>
        </p:spPr>
        <p:txBody>
          <a:bodyPr/>
          <a:lstStyle/>
          <a:p>
            <a:pPr algn="l"/>
            <a:r>
              <a:rPr lang="en-US" sz="2800" b="1" u="none" dirty="0" smtClean="0">
                <a:latin typeface="Comic Sans MS"/>
                <a:cs typeface="Comic Sans MS"/>
              </a:rPr>
              <a:t>Sea-air CO</a:t>
            </a:r>
            <a:r>
              <a:rPr lang="en-US" sz="2800" b="1" u="none" baseline="-25000" dirty="0" smtClean="0">
                <a:latin typeface="Comic Sans MS"/>
                <a:cs typeface="Comic Sans MS"/>
              </a:rPr>
              <a:t>2</a:t>
            </a:r>
            <a:r>
              <a:rPr lang="en-US" sz="2800" b="1" u="none" dirty="0" smtClean="0">
                <a:latin typeface="Comic Sans MS"/>
                <a:cs typeface="Comic Sans MS"/>
              </a:rPr>
              <a:t> Flux </a:t>
            </a:r>
            <a:r>
              <a:rPr lang="en-US" sz="2800" b="1" u="none" dirty="0" err="1" smtClean="0">
                <a:latin typeface="Comic Sans MS"/>
                <a:cs typeface="Comic Sans MS"/>
              </a:rPr>
              <a:t>Interannual</a:t>
            </a:r>
            <a:r>
              <a:rPr lang="en-US" sz="2800" b="1" u="none" dirty="0" smtClean="0">
                <a:latin typeface="Comic Sans MS"/>
                <a:cs typeface="Comic Sans MS"/>
              </a:rPr>
              <a:t> Variability</a:t>
            </a:r>
            <a:endParaRPr lang="en-US" sz="2800" b="1" u="none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57691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Park et al. </a:t>
            </a:r>
            <a:r>
              <a:rPr lang="en-US" dirty="0" err="1" smtClean="0">
                <a:latin typeface="Arial"/>
                <a:cs typeface="Arial"/>
              </a:rPr>
              <a:t>Tellus</a:t>
            </a:r>
            <a:r>
              <a:rPr lang="en-US" dirty="0" smtClean="0">
                <a:latin typeface="Arial"/>
                <a:cs typeface="Arial"/>
              </a:rPr>
              <a:t> 2010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4694028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1238072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Time-varying pCO</a:t>
            </a:r>
            <a:r>
              <a:rPr lang="en-US" sz="2400" baseline="-25000" dirty="0" smtClean="0">
                <a:latin typeface="Arial"/>
                <a:cs typeface="Arial"/>
              </a:rPr>
              <a:t>2</a:t>
            </a:r>
            <a:r>
              <a:rPr lang="en-US" sz="2400" dirty="0" smtClean="0">
                <a:latin typeface="Arial"/>
                <a:cs typeface="Arial"/>
              </a:rPr>
              <a:t> diagnostic from regional pCO</a:t>
            </a:r>
            <a:r>
              <a:rPr lang="en-US" sz="2400" baseline="-25000" dirty="0" smtClean="0">
                <a:latin typeface="Arial"/>
                <a:cs typeface="Arial"/>
              </a:rPr>
              <a:t>2</a:t>
            </a:r>
            <a:r>
              <a:rPr lang="en-US" sz="2400" dirty="0" smtClean="0">
                <a:latin typeface="Arial"/>
                <a:cs typeface="Arial"/>
              </a:rPr>
              <a:t>-SST regressions</a:t>
            </a:r>
          </a:p>
          <a:p>
            <a:r>
              <a:rPr lang="en-US" sz="2400" dirty="0" smtClean="0">
                <a:latin typeface="Arial"/>
                <a:cs typeface="Arial"/>
              </a:rPr>
              <a:t>(possible errors in Southern Ocean)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746500"/>
            <a:ext cx="59563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4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0" y="0"/>
            <a:ext cx="3048000" cy="2743200"/>
          </a:xfrm>
        </p:spPr>
        <p:txBody>
          <a:bodyPr/>
          <a:lstStyle/>
          <a:p>
            <a:pPr algn="l"/>
            <a:r>
              <a:rPr lang="en-US" sz="2800" b="1" dirty="0" smtClean="0">
                <a:latin typeface="Comic Sans MS"/>
                <a:cs typeface="Comic Sans MS"/>
              </a:rPr>
              <a:t>Oceanic vs. Atmospheric Estimates of Air-sea CO</a:t>
            </a:r>
            <a:r>
              <a:rPr lang="en-US" sz="2800" b="1" baseline="-25000" dirty="0" smtClean="0">
                <a:latin typeface="Comic Sans MS"/>
                <a:cs typeface="Comic Sans MS"/>
              </a:rPr>
              <a:t>2</a:t>
            </a:r>
            <a:r>
              <a:rPr lang="en-US" sz="2800" b="1" dirty="0" smtClean="0">
                <a:latin typeface="Comic Sans MS"/>
                <a:cs typeface="Comic Sans MS"/>
              </a:rPr>
              <a:t> Flux </a:t>
            </a:r>
            <a:r>
              <a:rPr lang="en-US" sz="2800" b="1" dirty="0" err="1" smtClean="0">
                <a:latin typeface="Comic Sans MS"/>
                <a:cs typeface="Comic Sans MS"/>
              </a:rPr>
              <a:t>Interannual</a:t>
            </a:r>
            <a:r>
              <a:rPr lang="en-US" sz="2800" b="1" dirty="0" smtClean="0">
                <a:latin typeface="Comic Sans MS"/>
                <a:cs typeface="Comic Sans MS"/>
              </a:rPr>
              <a:t> Variability</a:t>
            </a:r>
            <a:endParaRPr lang="en-US" sz="2800" b="1" dirty="0"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5943600" cy="368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00400"/>
            <a:ext cx="58674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6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596900"/>
            <a:ext cx="8915400" cy="4432300"/>
          </a:xfrm>
          <a:prstGeom prst="rect">
            <a:avLst/>
          </a:prstGeom>
        </p:spPr>
      </p:pic>
      <p:sp>
        <p:nvSpPr>
          <p:cNvPr id="550915" name="Text Box 3"/>
          <p:cNvSpPr txBox="1">
            <a:spLocks noChangeArrowheads="1"/>
          </p:cNvSpPr>
          <p:nvPr/>
        </p:nvSpPr>
        <p:spPr bwMode="auto">
          <a:xfrm>
            <a:off x="838200" y="4984750"/>
            <a:ext cx="7086600" cy="133985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-Global ocean </a:t>
            </a:r>
            <a:r>
              <a:rPr lang="en-US" dirty="0" err="1"/>
              <a:t>hindcast</a:t>
            </a:r>
            <a:r>
              <a:rPr lang="en-US" dirty="0"/>
              <a:t> simulations (1958</a:t>
            </a:r>
            <a:r>
              <a:rPr lang="en-US" dirty="0" smtClean="0"/>
              <a:t>-</a:t>
            </a:r>
            <a:r>
              <a:rPr lang="en-US" dirty="0" smtClean="0"/>
              <a:t>present</a:t>
            </a:r>
            <a:r>
              <a:rPr lang="en-US" dirty="0" smtClean="0"/>
              <a:t>)</a:t>
            </a:r>
            <a:endParaRPr lang="en-US" dirty="0"/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-ENSO and Southern Annular Mode (SAM)</a:t>
            </a:r>
          </a:p>
          <a:p>
            <a:pPr eaLnBrk="1" hangingPunct="1"/>
            <a:r>
              <a:rPr lang="en-US" dirty="0"/>
              <a:t>-Partitioning of d/</a:t>
            </a:r>
            <a:r>
              <a:rPr lang="en-US" dirty="0" err="1"/>
              <a:t>dt</a:t>
            </a:r>
            <a:r>
              <a:rPr lang="en-US" dirty="0"/>
              <a:t> flux, pCO</a:t>
            </a:r>
            <a:r>
              <a:rPr lang="en-US" baseline="-25000" dirty="0"/>
              <a:t>2</a:t>
            </a:r>
            <a:r>
              <a:rPr lang="en-US" dirty="0"/>
              <a:t>, and DIC</a:t>
            </a:r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-DIC, sea surface height &amp; altimetry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6381690"/>
            <a:ext cx="4376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Doney et al., Deep-Sea Res. II, 2009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Comic Sans MS"/>
                <a:cs typeface="Comic Sans MS"/>
              </a:rPr>
              <a:t>Air-Sea CO</a:t>
            </a:r>
            <a:r>
              <a:rPr lang="en-US" sz="2800" b="1" baseline="-25000" dirty="0" smtClean="0">
                <a:latin typeface="Comic Sans MS"/>
                <a:cs typeface="Comic Sans MS"/>
              </a:rPr>
              <a:t>2</a:t>
            </a:r>
            <a:r>
              <a:rPr lang="en-US" sz="2800" b="1" dirty="0" smtClean="0">
                <a:latin typeface="Comic Sans MS"/>
                <a:cs typeface="Comic Sans MS"/>
              </a:rPr>
              <a:t> Flux </a:t>
            </a:r>
            <a:r>
              <a:rPr lang="en-US" sz="2800" b="1" dirty="0" err="1" smtClean="0">
                <a:latin typeface="Comic Sans MS"/>
                <a:cs typeface="Comic Sans MS"/>
              </a:rPr>
              <a:t>Hindcasts</a:t>
            </a:r>
            <a:endParaRPr lang="en-US" sz="28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0317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CC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5879</TotalTime>
  <Words>489</Words>
  <Application>Microsoft Macintosh PowerPoint</Application>
  <PresentationFormat>On-screen Show (4:3)</PresentationFormat>
  <Paragraphs>68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Ocean-Atmosphere Carbon Flux: What to Consider</vt:lpstr>
      <vt:lpstr>Ocean Solubility &amp; Biological Carbon Pumps</vt:lpstr>
      <vt:lpstr>Human Perturbation to Global Carbon Cycle</vt:lpstr>
      <vt:lpstr>Underway Data &amp; Sea-air CO2 Flux</vt:lpstr>
      <vt:lpstr>Observations, Inverse Models &amp; Forward Models</vt:lpstr>
      <vt:lpstr>Seasonal Ocean Air-Sea CO2 Flux</vt:lpstr>
      <vt:lpstr>Sea-air CO2 Flux Interannual Variability</vt:lpstr>
      <vt:lpstr>Oceanic vs. Atmospheric Estimates of Air-sea CO2 Flux Interannual Variability</vt:lpstr>
      <vt:lpstr>Air-Sea CO2 Flux Hindcasts</vt:lpstr>
      <vt:lpstr>Contributions to Latitudinal Gradient</vt:lpstr>
      <vt:lpstr>PowerPoint Presentation</vt:lpstr>
      <vt:lpstr>PowerPoint Presentation</vt:lpstr>
      <vt:lpstr>Estimated Regional Ocean Flux Errors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Climate</dc:title>
  <dc:creator>doney</dc:creator>
  <cp:lastModifiedBy>Scott Doney</cp:lastModifiedBy>
  <cp:revision>331</cp:revision>
  <cp:lastPrinted>2007-12-06T17:33:30Z</cp:lastPrinted>
  <dcterms:created xsi:type="dcterms:W3CDTF">2009-10-22T12:27:18Z</dcterms:created>
  <dcterms:modified xsi:type="dcterms:W3CDTF">2012-02-28T11:26:05Z</dcterms:modified>
</cp:coreProperties>
</file>