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embeddings/Microsoft_Equation3.bin" ContentType="application/vnd.openxmlformats-officedocument.oleObject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embeddings/Microsoft_Equation4.bin" ContentType="application/vnd.openxmlformats-officedocument.oleObject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embeddings/Microsoft_Equation5.bin" ContentType="application/vnd.openxmlformats-officedocument.oleObject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embeddings/Microsoft_Equation6.bin" ContentType="application/vnd.openxmlformats-officedocument.oleObject"/>
  <Override PartName="/ppt/slideLayouts/slideLayout4.xml" ContentType="application/vnd.openxmlformats-officedocument.presentationml.slideLayout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6"/>
  </p:notesMasterIdLst>
  <p:sldIdLst>
    <p:sldId id="268" r:id="rId2"/>
    <p:sldId id="270" r:id="rId3"/>
    <p:sldId id="289" r:id="rId4"/>
    <p:sldId id="290" r:id="rId5"/>
    <p:sldId id="279" r:id="rId6"/>
    <p:sldId id="265" r:id="rId7"/>
    <p:sldId id="262" r:id="rId8"/>
    <p:sldId id="263" r:id="rId9"/>
    <p:sldId id="264" r:id="rId10"/>
    <p:sldId id="266" r:id="rId11"/>
    <p:sldId id="267" r:id="rId12"/>
    <p:sldId id="275" r:id="rId13"/>
    <p:sldId id="269" r:id="rId14"/>
    <p:sldId id="288" r:id="rId15"/>
    <p:sldId id="280" r:id="rId16"/>
    <p:sldId id="281" r:id="rId17"/>
    <p:sldId id="282" r:id="rId18"/>
    <p:sldId id="283" r:id="rId19"/>
    <p:sldId id="284" r:id="rId20"/>
    <p:sldId id="285" r:id="rId21"/>
    <p:sldId id="278" r:id="rId22"/>
    <p:sldId id="277" r:id="rId23"/>
    <p:sldId id="272" r:id="rId24"/>
    <p:sldId id="27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F9116"/>
    <a:srgbClr val="D828D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2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-3072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Relationship Id="rId2" Type="http://schemas.openxmlformats.org/officeDocument/2006/relationships/image" Target="../media/image7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ict"/><Relationship Id="rId2" Type="http://schemas.openxmlformats.org/officeDocument/2006/relationships/image" Target="../media/image37.pict"/><Relationship Id="rId3" Type="http://schemas.openxmlformats.org/officeDocument/2006/relationships/image" Target="../media/image38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39465-627D-C947-BA52-FDF8C0BBD11F}" type="datetimeFigureOut">
              <a:rPr lang="en-US" smtClean="0"/>
              <a:pPr/>
              <a:t>2/25/12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E1592-03D8-C444-8667-8435C830C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1592-03D8-C444-8667-8435C830C19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Hopefully we can tell what processes drive the global carbon</a:t>
            </a:r>
            <a:r>
              <a:rPr lang="en-US" baseline="0" dirty="0" smtClean="0"/>
              <a:t> cycle at t</a:t>
            </a:r>
            <a:r>
              <a:rPr lang="en-US" dirty="0" smtClean="0"/>
              <a:t>hese regional</a:t>
            </a:r>
            <a:r>
              <a:rPr lang="en-US" baseline="0" dirty="0" smtClean="0"/>
              <a:t> scales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1592-03D8-C444-8667-8435C830C19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1592-03D8-C444-8667-8435C830C19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8525A8-7DE5-7B4C-84CD-529D98D49B10}" type="slidenum">
              <a:rPr lang="en-US"/>
              <a:pPr/>
              <a:t>5</a:t>
            </a:fld>
            <a:endParaRPr lang="en-US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change in notation: fluxes are now denoted u, and concentrations x.  The delta in the measurement-mismatch term implies a summation over all measurements j that fall within flux timespan i -- if flux at time j falls within i, then </a:t>
            </a:r>
            <a:r>
              <a:rPr lang="en-US">
                <a:sym typeface="Symbol" charset="2"/>
              </a:rPr>
              <a:t></a:t>
            </a:r>
            <a:r>
              <a:rPr lang="en-US" baseline="-25000"/>
              <a:t>ij</a:t>
            </a:r>
            <a:r>
              <a:rPr lang="en-US"/>
              <a:t> =1, otherwise it =0.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93750B-9D6E-6E42-86E2-1D3EEDDC6BC4}" type="slidenum">
              <a:rPr lang="en-US"/>
              <a:pPr/>
              <a:t>6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/>
              <a:t>Figure showing minimization approach with the 4-D Var method. Flow chart?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en-US" baseline="0" dirty="0" smtClean="0"/>
              <a:t> other things to look at:   divide into day/night and look at 1) whether night (with its shallower PBL) can be estimated better/worse than day, and 2) how much data on both sides of orbit improves things over just passive-coverage (day-side)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219B3-3AC4-0942-A5D1-4F1417D08FE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1592-03D8-C444-8667-8435C830C1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6898EF-F28C-274B-9192-E4B281603B75}" type="slidenum">
              <a:rPr lang="en-US"/>
              <a:pPr/>
              <a:t>23</a:t>
            </a:fld>
            <a:endParaRPr lang="en-US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that there are no matrixes to store (other than R-1 and P-1, which can be computed once) or invert, and no basis functions H to pre-compute.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32D778-1BCA-1947-B0D4-24283CE06BA9}" type="slidenum">
              <a:rPr lang="en-US"/>
              <a:pPr/>
              <a:t>24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will run at reduced resolution to reduce the required CPU time for full runs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473A0-F26A-2049-9D9D-8FC73785F7E4}" type="datetimeFigureOut">
              <a:rPr lang="en-US" smtClean="0"/>
              <a:pPr/>
              <a:t>2/25/12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9BA4-767E-9A43-9E60-C28902B36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473A0-F26A-2049-9D9D-8FC73785F7E4}" type="datetimeFigureOut">
              <a:rPr lang="en-US" smtClean="0"/>
              <a:pPr/>
              <a:t>2/25/12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9BA4-767E-9A43-9E60-C28902B36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473A0-F26A-2049-9D9D-8FC73785F7E4}" type="datetimeFigureOut">
              <a:rPr lang="en-US" smtClean="0"/>
              <a:pPr/>
              <a:t>2/25/12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9BA4-767E-9A43-9E60-C28902B36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473A0-F26A-2049-9D9D-8FC73785F7E4}" type="datetimeFigureOut">
              <a:rPr lang="en-US" smtClean="0"/>
              <a:pPr/>
              <a:t>2/25/12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9BA4-767E-9A43-9E60-C28902B36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473A0-F26A-2049-9D9D-8FC73785F7E4}" type="datetimeFigureOut">
              <a:rPr lang="en-US" smtClean="0"/>
              <a:pPr/>
              <a:t>2/25/12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9BA4-767E-9A43-9E60-C28902B36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473A0-F26A-2049-9D9D-8FC73785F7E4}" type="datetimeFigureOut">
              <a:rPr lang="en-US" smtClean="0"/>
              <a:pPr/>
              <a:t>2/25/12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9BA4-767E-9A43-9E60-C28902B36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473A0-F26A-2049-9D9D-8FC73785F7E4}" type="datetimeFigureOut">
              <a:rPr lang="en-US" smtClean="0"/>
              <a:pPr/>
              <a:t>2/25/12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9BA4-767E-9A43-9E60-C28902B36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473A0-F26A-2049-9D9D-8FC73785F7E4}" type="datetimeFigureOut">
              <a:rPr lang="en-US" smtClean="0"/>
              <a:pPr/>
              <a:t>2/25/12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9BA4-767E-9A43-9E60-C28902B36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473A0-F26A-2049-9D9D-8FC73785F7E4}" type="datetimeFigureOut">
              <a:rPr lang="en-US" smtClean="0"/>
              <a:pPr/>
              <a:t>2/25/12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9BA4-767E-9A43-9E60-C28902B36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473A0-F26A-2049-9D9D-8FC73785F7E4}" type="datetimeFigureOut">
              <a:rPr lang="en-US" smtClean="0"/>
              <a:pPr/>
              <a:t>2/25/12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9BA4-767E-9A43-9E60-C28902B36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473A0-F26A-2049-9D9D-8FC73785F7E4}" type="datetimeFigureOut">
              <a:rPr lang="en-US" smtClean="0"/>
              <a:pPr/>
              <a:t>2/25/12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9BA4-767E-9A43-9E60-C28902B36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473A0-F26A-2049-9D9D-8FC73785F7E4}" type="datetimeFigureOut">
              <a:rPr lang="en-US" smtClean="0"/>
              <a:pPr/>
              <a:t>2/25/12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9BA4-767E-9A43-9E60-C28902B36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df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df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df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Microsoft_Equation4.bin"/><Relationship Id="rId5" Type="http://schemas.openxmlformats.org/officeDocument/2006/relationships/oleObject" Target="../embeddings/Microsoft_Equation5.bin"/><Relationship Id="rId6" Type="http://schemas.openxmlformats.org/officeDocument/2006/relationships/oleObject" Target="../embeddings/Microsoft_Equation6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df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Microsoft_Equation1.bin"/><Relationship Id="rId5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4" Type="http://schemas.openxmlformats.org/officeDocument/2006/relationships/image" Target="../media/image10.png"/><Relationship Id="rId5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d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7519"/>
            <a:ext cx="8229600" cy="21381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CO</a:t>
            </a:r>
            <a:r>
              <a:rPr lang="en-US" sz="3600" baseline="-25000" dirty="0" smtClean="0">
                <a:latin typeface="Comic Sans MS"/>
                <a:cs typeface="Comic Sans MS"/>
              </a:rPr>
              <a:t>2</a:t>
            </a:r>
            <a:r>
              <a:rPr lang="en-US" sz="3600" dirty="0" smtClean="0">
                <a:latin typeface="Comic Sans MS"/>
                <a:cs typeface="Comic Sans MS"/>
              </a:rPr>
              <a:t> Flux </a:t>
            </a:r>
            <a:r>
              <a:rPr lang="en-US" sz="3600" dirty="0" smtClean="0">
                <a:latin typeface="Comic Sans MS"/>
                <a:cs typeface="Comic Sans MS"/>
              </a:rPr>
              <a:t>Inversion</a:t>
            </a:r>
            <a:br>
              <a:rPr lang="en-US" sz="3600" dirty="0" smtClean="0">
                <a:latin typeface="Comic Sans MS"/>
                <a:cs typeface="Comic Sans MS"/>
              </a:rPr>
            </a:br>
            <a:r>
              <a:rPr lang="en-US" sz="3600" dirty="0" smtClean="0">
                <a:latin typeface="Comic Sans MS"/>
                <a:cs typeface="Comic Sans MS"/>
              </a:rPr>
              <a:t>Error Analyses</a:t>
            </a:r>
            <a:br>
              <a:rPr lang="en-US" sz="3600" dirty="0" smtClean="0">
                <a:latin typeface="Comic Sans MS"/>
                <a:cs typeface="Comic Sans MS"/>
              </a:rPr>
            </a:br>
            <a:r>
              <a:rPr lang="en-US" sz="3600" dirty="0" smtClean="0">
                <a:latin typeface="Comic Sans MS"/>
                <a:cs typeface="Comic Sans MS"/>
              </a:rPr>
              <a:t>for ASCENDS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30172"/>
            <a:ext cx="8229600" cy="190520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000" dirty="0" smtClean="0">
                <a:latin typeface="Comic Sans MS"/>
                <a:cs typeface="Comic Sans MS"/>
              </a:rPr>
              <a:t>David Baker</a:t>
            </a:r>
          </a:p>
          <a:p>
            <a:pPr algn="ctr">
              <a:buNone/>
            </a:pPr>
            <a:r>
              <a:rPr lang="en-US" sz="2000" dirty="0" smtClean="0">
                <a:latin typeface="Comic Sans MS"/>
                <a:cs typeface="Comic Sans MS"/>
              </a:rPr>
              <a:t>CIRA/Colorado </a:t>
            </a:r>
            <a:r>
              <a:rPr lang="en-US" sz="2000" dirty="0" smtClean="0">
                <a:latin typeface="Comic Sans MS"/>
                <a:cs typeface="Comic Sans MS"/>
              </a:rPr>
              <a:t>State</a:t>
            </a:r>
            <a:endParaRPr lang="en-US" sz="2000" dirty="0" smtClean="0">
              <a:latin typeface="Comic Sans MS"/>
              <a:cs typeface="Comic Sans MS"/>
            </a:endParaRPr>
          </a:p>
          <a:p>
            <a:pPr algn="ctr">
              <a:buNone/>
            </a:pPr>
            <a:r>
              <a:rPr lang="en-US" sz="2000" dirty="0" smtClean="0">
                <a:latin typeface="Comic Sans MS"/>
                <a:cs typeface="Comic Sans MS"/>
              </a:rPr>
              <a:t>27 Feb 2012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1452" y="4397141"/>
            <a:ext cx="7222884" cy="2189259"/>
            <a:chOff x="1101452" y="4674971"/>
            <a:chExt cx="7222884" cy="2189259"/>
          </a:xfrm>
        </p:grpSpPr>
        <p:sp>
          <p:nvSpPr>
            <p:cNvPr id="4" name="TextBox 3"/>
            <p:cNvSpPr txBox="1"/>
            <p:nvPr/>
          </p:nvSpPr>
          <p:spPr>
            <a:xfrm>
              <a:off x="5259655" y="4845831"/>
              <a:ext cx="3064681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>
                  <a:latin typeface="Comic Sans MS"/>
                  <a:cs typeface="Comic Sans MS"/>
                </a:rPr>
                <a:t>Acknowledgements:</a:t>
              </a:r>
            </a:p>
            <a:p>
              <a:pPr algn="ctr">
                <a:buNone/>
              </a:pPr>
              <a:r>
                <a:rPr lang="en-US" dirty="0" smtClean="0">
                  <a:latin typeface="Comic Sans MS"/>
                  <a:cs typeface="Comic Sans MS"/>
                </a:rPr>
                <a:t>Randy </a:t>
              </a:r>
              <a:r>
                <a:rPr lang="en-US" dirty="0" err="1" smtClean="0">
                  <a:latin typeface="Comic Sans MS"/>
                  <a:cs typeface="Comic Sans MS"/>
                </a:rPr>
                <a:t>Kawa</a:t>
              </a:r>
              <a:r>
                <a:rPr lang="en-US" dirty="0" smtClean="0">
                  <a:latin typeface="Comic Sans MS"/>
                  <a:cs typeface="Comic Sans MS"/>
                </a:rPr>
                <a:t>, Jim </a:t>
              </a:r>
              <a:r>
                <a:rPr lang="en-US" dirty="0" err="1" smtClean="0">
                  <a:latin typeface="Comic Sans MS"/>
                  <a:cs typeface="Comic Sans MS"/>
                </a:rPr>
                <a:t>Abshire</a:t>
              </a:r>
              <a:r>
                <a:rPr lang="en-US" dirty="0" smtClean="0">
                  <a:latin typeface="Comic Sans MS"/>
                  <a:cs typeface="Comic Sans MS"/>
                </a:rPr>
                <a:t>, Ed </a:t>
              </a:r>
              <a:r>
                <a:rPr lang="en-US" dirty="0" err="1" smtClean="0">
                  <a:latin typeface="Comic Sans MS"/>
                  <a:cs typeface="Comic Sans MS"/>
                </a:rPr>
                <a:t>Browell</a:t>
              </a:r>
              <a:r>
                <a:rPr lang="en-US" dirty="0" smtClean="0">
                  <a:latin typeface="Comic Sans MS"/>
                  <a:cs typeface="Comic Sans MS"/>
                </a:rPr>
                <a:t>, Bob </a:t>
              </a:r>
              <a:r>
                <a:rPr lang="en-US" dirty="0" err="1" smtClean="0">
                  <a:latin typeface="Comic Sans MS"/>
                  <a:cs typeface="Comic Sans MS"/>
                </a:rPr>
                <a:t>Menzies</a:t>
              </a:r>
              <a:r>
                <a:rPr lang="en-US" dirty="0" smtClean="0">
                  <a:latin typeface="Comic Sans MS"/>
                  <a:cs typeface="Comic Sans MS"/>
                </a:rPr>
                <a:t>, Gary </a:t>
              </a:r>
              <a:r>
                <a:rPr lang="en-US" dirty="0" err="1" smtClean="0">
                  <a:latin typeface="Comic Sans MS"/>
                  <a:cs typeface="Comic Sans MS"/>
                </a:rPr>
                <a:t>Spiers</a:t>
              </a:r>
              <a:r>
                <a:rPr lang="en-US" dirty="0" smtClean="0">
                  <a:latin typeface="Comic Sans MS"/>
                  <a:cs typeface="Comic Sans MS"/>
                </a:rPr>
                <a:t>, Peter </a:t>
              </a:r>
              <a:r>
                <a:rPr lang="en-US" dirty="0" err="1" smtClean="0">
                  <a:latin typeface="Comic Sans MS"/>
                  <a:cs typeface="Comic Sans MS"/>
                </a:rPr>
                <a:t>Rayner</a:t>
              </a:r>
              <a:r>
                <a:rPr lang="en-US" dirty="0" smtClean="0">
                  <a:latin typeface="Comic Sans MS"/>
                  <a:cs typeface="Comic Sans MS"/>
                </a:rPr>
                <a:t>, Ken </a:t>
              </a:r>
              <a:r>
                <a:rPr lang="en-US" dirty="0" err="1" smtClean="0">
                  <a:latin typeface="Comic Sans MS"/>
                  <a:cs typeface="Comic Sans MS"/>
                </a:rPr>
                <a:t>Jucks</a:t>
              </a:r>
              <a:r>
                <a:rPr lang="en-US" dirty="0" smtClean="0">
                  <a:latin typeface="Comic Sans MS"/>
                  <a:cs typeface="Comic Sans MS"/>
                </a:rPr>
                <a:t>, et al.</a:t>
              </a:r>
            </a:p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01452" y="5109903"/>
              <a:ext cx="2762295" cy="1754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dirty="0" smtClean="0">
                  <a:latin typeface="Comic Sans MS"/>
                  <a:cs typeface="Comic Sans MS"/>
                </a:rPr>
                <a:t> Motivation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latin typeface="Comic Sans MS"/>
                  <a:cs typeface="Comic Sans MS"/>
                </a:rPr>
                <a:t> 4-D </a:t>
              </a:r>
              <a:r>
                <a:rPr lang="en-US" dirty="0" err="1" smtClean="0">
                  <a:latin typeface="Comic Sans MS"/>
                  <a:cs typeface="Comic Sans MS"/>
                </a:rPr>
                <a:t>Var</a:t>
              </a:r>
              <a:r>
                <a:rPr lang="en-US" dirty="0" smtClean="0">
                  <a:latin typeface="Comic Sans MS"/>
                  <a:cs typeface="Comic Sans MS"/>
                </a:rPr>
                <a:t> Assimilation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latin typeface="Comic Sans MS"/>
                  <a:cs typeface="Comic Sans MS"/>
                </a:rPr>
                <a:t> Simulation strategy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latin typeface="Comic Sans MS"/>
                  <a:cs typeface="Comic Sans MS"/>
                </a:rPr>
                <a:t> Simulation </a:t>
              </a:r>
              <a:r>
                <a:rPr lang="en-US" dirty="0" smtClean="0">
                  <a:latin typeface="Comic Sans MS"/>
                  <a:cs typeface="Comic Sans MS"/>
                </a:rPr>
                <a:t>results:</a:t>
              </a:r>
            </a:p>
            <a:p>
              <a:pPr lvl="1">
                <a:buFont typeface="Arial"/>
                <a:buChar char="•"/>
              </a:pPr>
              <a:r>
                <a:rPr lang="en-US" dirty="0" smtClean="0">
                  <a:latin typeface="Comic Sans MS"/>
                  <a:cs typeface="Comic Sans MS"/>
                </a:rPr>
                <a:t> Random errors</a:t>
              </a:r>
            </a:p>
            <a:p>
              <a:pPr lvl="1">
                <a:buFont typeface="Arial"/>
                <a:buChar char="•"/>
              </a:pPr>
              <a:r>
                <a:rPr lang="en-US" dirty="0" smtClean="0">
                  <a:latin typeface="Comic Sans MS"/>
                  <a:cs typeface="Comic Sans MS"/>
                </a:rPr>
                <a:t> Systematic errors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93698" y="4674971"/>
              <a:ext cx="1277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OUTLINE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Fig2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99327" y="-4378205"/>
            <a:ext cx="9829800" cy="1645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8248" y="85347"/>
            <a:ext cx="527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</a:rPr>
              <a:t>7-day flux estimation errors,</a:t>
            </a:r>
            <a:r>
              <a:rPr lang="en-US" dirty="0" smtClean="0">
                <a:latin typeface="Comic Sans MS"/>
              </a:rPr>
              <a:t> RMS </a:t>
            </a:r>
            <a:r>
              <a:rPr lang="en-US" dirty="0" smtClean="0">
                <a:latin typeface="Comic Sans MS"/>
              </a:rPr>
              <a:t>of 52 weeks</a:t>
            </a:r>
            <a:endParaRPr lang="en-US" dirty="0">
              <a:latin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71" y="6578761"/>
            <a:ext cx="174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[10</a:t>
            </a:r>
            <a:r>
              <a:rPr lang="en-US" sz="1400" baseline="30000" dirty="0" smtClean="0">
                <a:latin typeface="Comic Sans MS"/>
              </a:rPr>
              <a:t>-9</a:t>
            </a:r>
            <a:r>
              <a:rPr lang="en-US" sz="1400" dirty="0" smtClean="0">
                <a:latin typeface="Comic Sans MS"/>
              </a:rPr>
              <a:t> kgCO</a:t>
            </a:r>
            <a:r>
              <a:rPr lang="en-US" sz="1400" baseline="-25000" dirty="0" smtClean="0">
                <a:latin typeface="Comic Sans MS"/>
              </a:rPr>
              <a:t>2</a:t>
            </a:r>
            <a:r>
              <a:rPr lang="en-US" sz="1400" dirty="0" smtClean="0">
                <a:latin typeface="Comic Sans MS"/>
              </a:rPr>
              <a:t> m</a:t>
            </a:r>
            <a:r>
              <a:rPr lang="en-US" sz="1400" baseline="30000" dirty="0" smtClean="0">
                <a:latin typeface="Comic Sans MS"/>
              </a:rPr>
              <a:t>-2 </a:t>
            </a:r>
            <a:r>
              <a:rPr lang="en-US" sz="1400" dirty="0" smtClean="0">
                <a:latin typeface="Comic Sans MS"/>
              </a:rPr>
              <a:t>s</a:t>
            </a:r>
            <a:r>
              <a:rPr lang="en-US" sz="1400" baseline="30000" dirty="0" smtClean="0">
                <a:latin typeface="Comic Sans MS"/>
              </a:rPr>
              <a:t>-1</a:t>
            </a:r>
            <a:r>
              <a:rPr lang="en-US" sz="1400" dirty="0" smtClean="0">
                <a:latin typeface="Comic Sans MS"/>
              </a:rPr>
              <a:t>]</a:t>
            </a:r>
            <a:endParaRPr lang="en-US" sz="1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58791" y="478214"/>
            <a:ext cx="8899702" cy="5413528"/>
            <a:chOff x="-58791" y="478214"/>
            <a:chExt cx="8899702" cy="5413528"/>
          </a:xfrm>
        </p:grpSpPr>
        <p:sp>
          <p:nvSpPr>
            <p:cNvPr id="14" name="TextBox 13"/>
            <p:cNvSpPr txBox="1"/>
            <p:nvPr/>
          </p:nvSpPr>
          <p:spPr>
            <a:xfrm>
              <a:off x="1731663" y="478214"/>
              <a:ext cx="1057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2.06 </a:t>
              </a:r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dirty="0" err="1" smtClean="0">
                  <a:latin typeface="Comic Sans MS"/>
                  <a:cs typeface="Comic Sans MS"/>
                </a:rPr>
                <a:t>m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89960" y="506914"/>
              <a:ext cx="2421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1.57 </a:t>
              </a:r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dirty="0" err="1" smtClean="0">
                  <a:latin typeface="Comic Sans MS"/>
                  <a:cs typeface="Comic Sans MS"/>
                </a:rPr>
                <a:t>m</a:t>
              </a:r>
              <a:r>
                <a:rPr lang="en-US" dirty="0" smtClean="0">
                  <a:latin typeface="Comic Sans MS"/>
                  <a:cs typeface="Comic Sans MS"/>
                </a:rPr>
                <a:t>, +10 &amp; +3 pm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65253" y="490995"/>
              <a:ext cx="2375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1.57 </a:t>
              </a:r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dirty="0" err="1" smtClean="0">
                  <a:latin typeface="Comic Sans MS"/>
                  <a:cs typeface="Comic Sans MS"/>
                </a:rPr>
                <a:t>m</a:t>
              </a:r>
              <a:r>
                <a:rPr lang="en-US" dirty="0" smtClean="0">
                  <a:latin typeface="Comic Sans MS"/>
                  <a:cs typeface="Comic Sans MS"/>
                </a:rPr>
                <a:t>, +10 pm only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58791" y="1557666"/>
              <a:ext cx="6108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omic Sans MS"/>
                  <a:cs typeface="Comic Sans MS"/>
                </a:rPr>
                <a:t>0.5</a:t>
              </a:r>
            </a:p>
            <a:p>
              <a:pPr algn="ctr"/>
              <a:r>
                <a:rPr lang="en-US" dirty="0" err="1" smtClean="0">
                  <a:latin typeface="Comic Sans MS"/>
                  <a:cs typeface="Comic Sans MS"/>
                </a:rPr>
                <a:t>ppm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58791" y="3414811"/>
              <a:ext cx="6108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omic Sans MS"/>
                  <a:cs typeface="Comic Sans MS"/>
                </a:rPr>
                <a:t>1.0</a:t>
              </a:r>
            </a:p>
            <a:p>
              <a:pPr algn="ctr"/>
              <a:r>
                <a:rPr lang="en-US" dirty="0" err="1" smtClean="0">
                  <a:latin typeface="Comic Sans MS"/>
                  <a:cs typeface="Comic Sans MS"/>
                </a:rPr>
                <a:t>ppm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57084" y="5245411"/>
              <a:ext cx="6108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omic Sans MS"/>
                  <a:cs typeface="Comic Sans MS"/>
                </a:rPr>
                <a:t>2.0</a:t>
              </a:r>
            </a:p>
            <a:p>
              <a:pPr algn="ctr"/>
              <a:r>
                <a:rPr lang="en-US" dirty="0" err="1" smtClean="0">
                  <a:latin typeface="Comic Sans MS"/>
                  <a:cs typeface="Comic Sans MS"/>
                </a:rPr>
                <a:t>ppm</a:t>
              </a:r>
              <a:endParaRPr 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753961" y="6085175"/>
            <a:ext cx="111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A priori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903" y="46166"/>
            <a:ext cx="16921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RRV measurement </a:t>
            </a:r>
            <a:endParaRPr lang="en-US" sz="1400" dirty="0" smtClean="0">
              <a:latin typeface="Comic Sans MS"/>
              <a:cs typeface="Comic Sans MS"/>
            </a:endParaRPr>
          </a:p>
          <a:p>
            <a:r>
              <a:rPr lang="en-US" sz="1400" dirty="0" smtClean="0">
                <a:latin typeface="Comic Sans MS"/>
                <a:cs typeface="Comic Sans MS"/>
              </a:rPr>
              <a:t>uncertainty, 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10 </a:t>
            </a:r>
            <a:r>
              <a:rPr lang="en-US" sz="1400" dirty="0" err="1" smtClean="0">
                <a:latin typeface="Comic Sans MS"/>
                <a:cs typeface="Comic Sans MS"/>
              </a:rPr>
              <a:t>s</a:t>
            </a:r>
            <a:r>
              <a:rPr lang="en-US" sz="1400" dirty="0" smtClean="0">
                <a:latin typeface="Comic Sans MS"/>
                <a:cs typeface="Comic Sans MS"/>
              </a:rPr>
              <a:t> averaging</a:t>
            </a:r>
            <a:endParaRPr lang="en-US" sz="1400" dirty="0">
              <a:latin typeface="Comic Sans MS"/>
              <a:cs typeface="Comic Sans M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6200000" flipH="1">
            <a:off x="-80664" y="1149213"/>
            <a:ext cx="630694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ig4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99327" y="-4361019"/>
            <a:ext cx="9829800" cy="1645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3345" y="111592"/>
            <a:ext cx="584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</a:rPr>
              <a:t>Fractional error reduction,</a:t>
            </a:r>
            <a:r>
              <a:rPr lang="en-US" dirty="0" smtClean="0">
                <a:latin typeface="Comic Sans MS"/>
              </a:rPr>
              <a:t> RMS of 52 weekly fluxes</a:t>
            </a:r>
            <a:endParaRPr lang="en-US" dirty="0">
              <a:latin typeface="Comic Sans M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8791" y="504225"/>
            <a:ext cx="8885897" cy="5361057"/>
            <a:chOff x="-44986" y="504225"/>
            <a:chExt cx="8885897" cy="5361057"/>
          </a:xfrm>
        </p:grpSpPr>
        <p:sp>
          <p:nvSpPr>
            <p:cNvPr id="8" name="TextBox 7"/>
            <p:cNvSpPr txBox="1"/>
            <p:nvPr/>
          </p:nvSpPr>
          <p:spPr>
            <a:xfrm>
              <a:off x="1731663" y="504674"/>
              <a:ext cx="1057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2.06 </a:t>
              </a:r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dirty="0" err="1" smtClean="0">
                  <a:latin typeface="Comic Sans MS"/>
                  <a:cs typeface="Comic Sans MS"/>
                </a:rPr>
                <a:t>m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9960" y="506914"/>
              <a:ext cx="2421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1.57 </a:t>
              </a:r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dirty="0" err="1" smtClean="0">
                  <a:latin typeface="Comic Sans MS"/>
                  <a:cs typeface="Comic Sans MS"/>
                </a:rPr>
                <a:t>m</a:t>
              </a:r>
              <a:r>
                <a:rPr lang="en-US" dirty="0" smtClean="0">
                  <a:latin typeface="Comic Sans MS"/>
                  <a:cs typeface="Comic Sans MS"/>
                </a:rPr>
                <a:t>, +10 &amp; +3 pm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65253" y="504225"/>
              <a:ext cx="2375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1.57 </a:t>
              </a:r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dirty="0" err="1" smtClean="0">
                  <a:latin typeface="Comic Sans MS"/>
                  <a:cs typeface="Comic Sans MS"/>
                </a:rPr>
                <a:t>m</a:t>
              </a:r>
              <a:r>
                <a:rPr lang="en-US" dirty="0" smtClean="0">
                  <a:latin typeface="Comic Sans MS"/>
                  <a:cs typeface="Comic Sans MS"/>
                </a:rPr>
                <a:t>, +10 pm only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44986" y="1597356"/>
              <a:ext cx="6108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omic Sans MS"/>
                  <a:cs typeface="Comic Sans MS"/>
                </a:rPr>
                <a:t>0.5</a:t>
              </a:r>
            </a:p>
            <a:p>
              <a:pPr algn="ctr"/>
              <a:r>
                <a:rPr lang="en-US" dirty="0" err="1" smtClean="0">
                  <a:latin typeface="Comic Sans MS"/>
                  <a:cs typeface="Comic Sans MS"/>
                </a:rPr>
                <a:t>ppm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4986" y="3375121"/>
              <a:ext cx="6108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omic Sans MS"/>
                  <a:cs typeface="Comic Sans MS"/>
                </a:rPr>
                <a:t>1.0</a:t>
              </a:r>
            </a:p>
            <a:p>
              <a:pPr algn="ctr"/>
              <a:r>
                <a:rPr lang="en-US" dirty="0" err="1" smtClean="0">
                  <a:latin typeface="Comic Sans MS"/>
                  <a:cs typeface="Comic Sans MS"/>
                </a:rPr>
                <a:t>ppm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43279" y="5218951"/>
              <a:ext cx="6108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omic Sans MS"/>
                  <a:cs typeface="Comic Sans MS"/>
                </a:rPr>
                <a:t>2.0</a:t>
              </a:r>
            </a:p>
            <a:p>
              <a:pPr algn="ctr"/>
              <a:r>
                <a:rPr lang="en-US" dirty="0" err="1" smtClean="0">
                  <a:latin typeface="Comic Sans MS"/>
                  <a:cs typeface="Comic Sans MS"/>
                </a:rPr>
                <a:t>ppm</a:t>
              </a:r>
              <a:endParaRPr lang="en-US" dirty="0">
                <a:latin typeface="Comic Sans MS"/>
                <a:cs typeface="Comic Sans M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359" y="46166"/>
            <a:ext cx="1692140" cy="1511004"/>
            <a:chOff x="70359" y="46166"/>
            <a:chExt cx="1692140" cy="1511004"/>
          </a:xfrm>
        </p:grpSpPr>
        <p:sp>
          <p:nvSpPr>
            <p:cNvPr id="15" name="TextBox 14"/>
            <p:cNvSpPr txBox="1"/>
            <p:nvPr/>
          </p:nvSpPr>
          <p:spPr>
            <a:xfrm>
              <a:off x="70359" y="46166"/>
              <a:ext cx="169214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omic Sans MS"/>
                  <a:cs typeface="Comic Sans MS"/>
                </a:rPr>
                <a:t>RRV measurement </a:t>
              </a:r>
              <a:endParaRPr lang="en-US" sz="1400" dirty="0" smtClean="0">
                <a:latin typeface="Comic Sans MS"/>
                <a:cs typeface="Comic Sans MS"/>
              </a:endParaRP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uncertainty, </a:t>
              </a: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10 </a:t>
              </a:r>
              <a:r>
                <a:rPr lang="en-US" sz="1400" dirty="0" err="1" smtClean="0">
                  <a:latin typeface="Comic Sans MS"/>
                  <a:cs typeface="Comic Sans MS"/>
                </a:rPr>
                <a:t>s</a:t>
              </a:r>
              <a:r>
                <a:rPr lang="en-US" sz="1400" dirty="0" smtClean="0">
                  <a:latin typeface="Comic Sans MS"/>
                  <a:cs typeface="Comic Sans MS"/>
                </a:rPr>
                <a:t> averaging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5400000">
              <a:off x="-111508" y="1197172"/>
              <a:ext cx="706191" cy="1380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ig1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98475" y="-4362624"/>
            <a:ext cx="9829800" cy="164592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58791" y="19146"/>
            <a:ext cx="8885897" cy="5827586"/>
            <a:chOff x="-58791" y="19146"/>
            <a:chExt cx="8885897" cy="5827586"/>
          </a:xfrm>
        </p:grpSpPr>
        <p:sp>
          <p:nvSpPr>
            <p:cNvPr id="5" name="TextBox 4"/>
            <p:cNvSpPr txBox="1"/>
            <p:nvPr/>
          </p:nvSpPr>
          <p:spPr>
            <a:xfrm>
              <a:off x="2416737" y="84012"/>
              <a:ext cx="6209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</a:rPr>
                <a:t>Fractional error reduction, RMS</a:t>
              </a:r>
              <a:r>
                <a:rPr lang="en-US" dirty="0" smtClean="0">
                  <a:latin typeface="Comic Sans MS"/>
                </a:rPr>
                <a:t> </a:t>
              </a:r>
              <a:r>
                <a:rPr lang="en-US" dirty="0" smtClean="0">
                  <a:latin typeface="Comic Sans MS"/>
                </a:rPr>
                <a:t>of four seasonal </a:t>
              </a:r>
              <a:r>
                <a:rPr lang="en-US" dirty="0" smtClean="0">
                  <a:latin typeface="Comic Sans MS"/>
                </a:rPr>
                <a:t>fluxes</a:t>
              </a:r>
              <a:endParaRPr lang="en-US" dirty="0">
                <a:latin typeface="Comic Sans M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-58791" y="498065"/>
              <a:ext cx="8885897" cy="5348667"/>
              <a:chOff x="-44986" y="498065"/>
              <a:chExt cx="8885897" cy="534866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797803" y="498794"/>
                <a:ext cx="10577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mic Sans MS"/>
                    <a:cs typeface="Comic Sans MS"/>
                  </a:rPr>
                  <a:t>2.06 </a:t>
                </a:r>
                <a:r>
                  <a:rPr lang="en-US" dirty="0" err="1" smtClean="0">
                    <a:latin typeface="Lucida Grande"/>
                    <a:ea typeface="Lucida Grande"/>
                    <a:cs typeface="Lucida Grande"/>
                  </a:rPr>
                  <a:t>μ</a:t>
                </a:r>
                <a:r>
                  <a:rPr lang="en-US" dirty="0" err="1" smtClean="0">
                    <a:latin typeface="Comic Sans MS"/>
                    <a:cs typeface="Comic Sans MS"/>
                  </a:rPr>
                  <a:t>m</a:t>
                </a:r>
                <a:endParaRPr lang="en-US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589960" y="501034"/>
                <a:ext cx="24218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mic Sans MS"/>
                    <a:cs typeface="Comic Sans MS"/>
                  </a:rPr>
                  <a:t>1.57 </a:t>
                </a:r>
                <a:r>
                  <a:rPr lang="en-US" dirty="0" err="1" smtClean="0">
                    <a:latin typeface="Lucida Grande"/>
                    <a:ea typeface="Lucida Grande"/>
                    <a:cs typeface="Lucida Grande"/>
                  </a:rPr>
                  <a:t>μ</a:t>
                </a:r>
                <a:r>
                  <a:rPr lang="en-US" dirty="0" err="1" smtClean="0">
                    <a:latin typeface="Comic Sans MS"/>
                    <a:cs typeface="Comic Sans MS"/>
                  </a:rPr>
                  <a:t>m</a:t>
                </a:r>
                <a:r>
                  <a:rPr lang="en-US" dirty="0" smtClean="0">
                    <a:latin typeface="Comic Sans MS"/>
                    <a:cs typeface="Comic Sans MS"/>
                  </a:rPr>
                  <a:t>, +10 &amp; +3 pm</a:t>
                </a:r>
                <a:endParaRPr lang="en-US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465253" y="498065"/>
                <a:ext cx="23756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mic Sans MS"/>
                    <a:cs typeface="Comic Sans MS"/>
                  </a:rPr>
                  <a:t>1.57 </a:t>
                </a:r>
                <a:r>
                  <a:rPr lang="en-US" dirty="0" err="1" smtClean="0">
                    <a:latin typeface="Lucida Grande"/>
                    <a:ea typeface="Lucida Grande"/>
                    <a:cs typeface="Lucida Grande"/>
                  </a:rPr>
                  <a:t>μ</a:t>
                </a:r>
                <a:r>
                  <a:rPr lang="en-US" dirty="0" err="1" smtClean="0">
                    <a:latin typeface="Comic Sans MS"/>
                    <a:cs typeface="Comic Sans MS"/>
                  </a:rPr>
                  <a:t>m</a:t>
                </a:r>
                <a:r>
                  <a:rPr lang="en-US" dirty="0" smtClean="0">
                    <a:latin typeface="Comic Sans MS"/>
                    <a:cs typeface="Comic Sans MS"/>
                  </a:rPr>
                  <a:t>, +10 pm only</a:t>
                </a:r>
                <a:endParaRPr lang="en-US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-44986" y="1579646"/>
                <a:ext cx="6108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omic Sans MS"/>
                    <a:cs typeface="Comic Sans MS"/>
                  </a:rPr>
                  <a:t>0.5</a:t>
                </a:r>
              </a:p>
              <a:p>
                <a:pPr algn="ctr"/>
                <a:r>
                  <a:rPr lang="en-US" dirty="0" err="1" smtClean="0">
                    <a:latin typeface="Comic Sans MS"/>
                    <a:cs typeface="Comic Sans MS"/>
                  </a:rPr>
                  <a:t>ppm</a:t>
                </a:r>
                <a:endParaRPr lang="en-US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44986" y="3356291"/>
                <a:ext cx="6108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omic Sans MS"/>
                    <a:cs typeface="Comic Sans MS"/>
                  </a:rPr>
                  <a:t>1.0</a:t>
                </a:r>
              </a:p>
              <a:p>
                <a:pPr algn="ctr"/>
                <a:r>
                  <a:rPr lang="en-US" dirty="0" err="1" smtClean="0">
                    <a:latin typeface="Comic Sans MS"/>
                    <a:cs typeface="Comic Sans MS"/>
                  </a:rPr>
                  <a:t>ppm</a:t>
                </a:r>
                <a:endParaRPr lang="en-US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43279" y="5200401"/>
                <a:ext cx="6108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omic Sans MS"/>
                    <a:cs typeface="Comic Sans MS"/>
                  </a:rPr>
                  <a:t>2.0</a:t>
                </a:r>
              </a:p>
              <a:p>
                <a:pPr algn="ctr"/>
                <a:r>
                  <a:rPr lang="en-US" dirty="0" err="1" smtClean="0">
                    <a:latin typeface="Comic Sans MS"/>
                    <a:cs typeface="Comic Sans MS"/>
                  </a:rPr>
                  <a:t>ppm</a:t>
                </a:r>
                <a:endParaRPr lang="en-US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7" name="Group 13"/>
            <p:cNvGrpSpPr/>
            <p:nvPr/>
          </p:nvGrpSpPr>
          <p:grpSpPr>
            <a:xfrm>
              <a:off x="57983" y="19146"/>
              <a:ext cx="1692140" cy="1458364"/>
              <a:chOff x="57983" y="19146"/>
              <a:chExt cx="1692140" cy="1458364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57983" y="19146"/>
                <a:ext cx="169214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Comic Sans MS"/>
                    <a:cs typeface="Comic Sans MS"/>
                  </a:rPr>
                  <a:t>RRV measurement </a:t>
                </a:r>
                <a:endParaRPr lang="en-US" sz="1400" dirty="0" smtClean="0">
                  <a:latin typeface="Comic Sans MS"/>
                  <a:cs typeface="Comic Sans MS"/>
                </a:endParaRPr>
              </a:p>
              <a:p>
                <a:r>
                  <a:rPr lang="en-US" sz="1400" dirty="0" smtClean="0">
                    <a:latin typeface="Comic Sans MS"/>
                    <a:cs typeface="Comic Sans MS"/>
                  </a:rPr>
                  <a:t>uncertainty, </a:t>
                </a:r>
              </a:p>
              <a:p>
                <a:r>
                  <a:rPr lang="en-US" sz="1400" dirty="0" smtClean="0">
                    <a:latin typeface="Comic Sans MS"/>
                    <a:cs typeface="Comic Sans MS"/>
                  </a:rPr>
                  <a:t>10 </a:t>
                </a:r>
                <a:r>
                  <a:rPr lang="en-US" sz="1400" dirty="0" err="1" smtClean="0">
                    <a:latin typeface="Comic Sans MS"/>
                    <a:cs typeface="Comic Sans MS"/>
                  </a:rPr>
                  <a:t>s</a:t>
                </a:r>
                <a:r>
                  <a:rPr lang="en-US" sz="1400" dirty="0" smtClean="0">
                    <a:latin typeface="Comic Sans MS"/>
                    <a:cs typeface="Comic Sans MS"/>
                  </a:rPr>
                  <a:t> averaging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rot="16200000" flipH="1">
                <a:off x="-118412" y="1124414"/>
                <a:ext cx="706191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g5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86267" y="-2539308"/>
            <a:ext cx="9070848" cy="128016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2368" y="959611"/>
            <a:ext cx="8775411" cy="4039748"/>
            <a:chOff x="62368" y="1442821"/>
            <a:chExt cx="8775411" cy="4039748"/>
          </a:xfrm>
        </p:grpSpPr>
        <p:sp>
          <p:nvSpPr>
            <p:cNvPr id="4" name="TextBox 3"/>
            <p:cNvSpPr txBox="1"/>
            <p:nvPr/>
          </p:nvSpPr>
          <p:spPr>
            <a:xfrm>
              <a:off x="2202523" y="1442821"/>
              <a:ext cx="2093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2.06 </a:t>
              </a:r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dirty="0" err="1" smtClean="0">
                  <a:latin typeface="Comic Sans MS"/>
                  <a:cs typeface="Comic Sans MS"/>
                </a:rPr>
                <a:t>m</a:t>
              </a:r>
              <a:r>
                <a:rPr lang="en-US" dirty="0" smtClean="0">
                  <a:latin typeface="Comic Sans MS"/>
                  <a:cs typeface="Comic Sans MS"/>
                </a:rPr>
                <a:t>,  0.5 </a:t>
              </a:r>
              <a:r>
                <a:rPr lang="en-US" dirty="0" err="1" smtClean="0">
                  <a:latin typeface="Comic Sans MS"/>
                  <a:cs typeface="Comic Sans MS"/>
                </a:rPr>
                <a:t>ppm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94834" y="1442821"/>
              <a:ext cx="3342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1.57 </a:t>
              </a:r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dirty="0" err="1" smtClean="0">
                  <a:latin typeface="Comic Sans MS"/>
                  <a:cs typeface="Comic Sans MS"/>
                </a:rPr>
                <a:t>m</a:t>
              </a:r>
              <a:r>
                <a:rPr lang="en-US" dirty="0" smtClean="0">
                  <a:latin typeface="Comic Sans MS"/>
                  <a:cs typeface="Comic Sans MS"/>
                </a:rPr>
                <a:t>, +10 pm only, 0.5 </a:t>
              </a:r>
              <a:r>
                <a:rPr lang="en-US" dirty="0" err="1" smtClean="0">
                  <a:latin typeface="Comic Sans MS"/>
                  <a:cs typeface="Comic Sans MS"/>
                </a:rPr>
                <a:t>ppm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7855" y="2678313"/>
              <a:ext cx="9418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omic Sans MS"/>
                  <a:cs typeface="Comic Sans MS"/>
                </a:rPr>
                <a:t>4½°x6°</a:t>
              </a:r>
            </a:p>
            <a:p>
              <a:pPr algn="ctr"/>
              <a:r>
                <a:rPr lang="en-US" dirty="0" smtClean="0">
                  <a:latin typeface="Comic Sans MS"/>
                  <a:cs typeface="Comic Sans MS"/>
                </a:rPr>
                <a:t>lat/</a:t>
              </a:r>
              <a:r>
                <a:rPr lang="en-US" dirty="0" err="1" smtClean="0">
                  <a:latin typeface="Comic Sans MS"/>
                  <a:cs typeface="Comic Sans MS"/>
                </a:rPr>
                <a:t>lon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368" y="4836238"/>
              <a:ext cx="10088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omic Sans MS"/>
                  <a:cs typeface="Comic Sans MS"/>
                </a:rPr>
                <a:t>9°x11¼°</a:t>
              </a:r>
            </a:p>
            <a:p>
              <a:pPr algn="ctr"/>
              <a:r>
                <a:rPr lang="en-US" dirty="0" smtClean="0">
                  <a:latin typeface="Comic Sans MS"/>
                  <a:cs typeface="Comic Sans MS"/>
                </a:rPr>
                <a:t>lat/</a:t>
              </a:r>
              <a:r>
                <a:rPr lang="en-US" dirty="0" err="1" smtClean="0">
                  <a:latin typeface="Comic Sans MS"/>
                  <a:cs typeface="Comic Sans MS"/>
                </a:rPr>
                <a:t>lon</a:t>
              </a:r>
              <a:endParaRPr 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02523" y="276107"/>
            <a:ext cx="6044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Measurement constraint vs. horizontal resolution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3813" y="6323028"/>
            <a:ext cx="458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Fractional error reduction,</a:t>
            </a:r>
            <a:r>
              <a:rPr lang="en-US" sz="1400" dirty="0" smtClean="0">
                <a:latin typeface="Comic Sans MS"/>
              </a:rPr>
              <a:t> RMS of 52 weekly </a:t>
            </a:r>
            <a:r>
              <a:rPr lang="en-US" sz="1400" dirty="0" smtClean="0">
                <a:latin typeface="Comic Sans MS"/>
              </a:rPr>
              <a:t>fluxes</a:t>
            </a:r>
            <a:endParaRPr lang="en-US" sz="1400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28" y="19525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Four systematic-error </a:t>
            </a:r>
            <a:r>
              <a:rPr lang="en-US" sz="3600" dirty="0" err="1" smtClean="0">
                <a:latin typeface="Comic Sans MS"/>
                <a:cs typeface="Comic Sans MS"/>
              </a:rPr>
              <a:t>OSSEs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80477" y="1455273"/>
            <a:ext cx="787077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All four use the  0.5 </a:t>
            </a:r>
            <a:r>
              <a:rPr lang="en-US" sz="2000" dirty="0" err="1" smtClean="0">
                <a:latin typeface="Comic Sans MS"/>
                <a:cs typeface="Comic Sans MS"/>
              </a:rPr>
              <a:t>ppm</a:t>
            </a:r>
            <a:r>
              <a:rPr lang="en-US" sz="2000" dirty="0" smtClean="0">
                <a:latin typeface="Comic Sans MS"/>
                <a:cs typeface="Comic Sans MS"/>
              </a:rPr>
              <a:t> 2.06 </a:t>
            </a:r>
            <a:r>
              <a:rPr lang="en-US" sz="2000" dirty="0" err="1" smtClean="0">
                <a:latin typeface="Comic Sans MS"/>
                <a:cs typeface="Comic Sans MS"/>
              </a:rPr>
              <a:t>μm</a:t>
            </a:r>
            <a:r>
              <a:rPr lang="en-US" sz="2000" dirty="0" smtClean="0">
                <a:latin typeface="Comic Sans MS"/>
                <a:cs typeface="Comic Sans MS"/>
              </a:rPr>
              <a:t> random error case as a base,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Comic Sans MS"/>
                <a:cs typeface="Comic Sans MS"/>
              </a:rPr>
              <a:t>then add systematic errors on top: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 #1:   </a:t>
            </a:r>
            <a:r>
              <a:rPr lang="en-US" sz="2000" dirty="0" err="1" smtClean="0">
                <a:latin typeface="Comic Sans MS"/>
                <a:cs typeface="Comic Sans MS"/>
              </a:rPr>
              <a:t>b</a:t>
            </a:r>
            <a:r>
              <a:rPr lang="en-US" sz="2000" dirty="0" smtClean="0">
                <a:latin typeface="Comic Sans MS"/>
                <a:cs typeface="Comic Sans MS"/>
              </a:rPr>
              <a:t> = +1 </a:t>
            </a:r>
            <a:r>
              <a:rPr lang="en-US" sz="2000" dirty="0" err="1" smtClean="0">
                <a:latin typeface="Comic Sans MS"/>
                <a:cs typeface="Comic Sans MS"/>
              </a:rPr>
              <a:t>ppm</a:t>
            </a:r>
            <a:r>
              <a:rPr lang="en-US" sz="2000" dirty="0" smtClean="0">
                <a:latin typeface="Comic Sans MS"/>
                <a:cs typeface="Comic Sans MS"/>
              </a:rPr>
              <a:t> * </a:t>
            </a:r>
            <a:r>
              <a:rPr lang="en-US" sz="2000" dirty="0" err="1" smtClean="0">
                <a:latin typeface="Comic Sans MS"/>
                <a:cs typeface="Comic Sans MS"/>
              </a:rPr>
              <a:t>cos(SZA</a:t>
            </a:r>
            <a:r>
              <a:rPr lang="en-US" sz="2000" dirty="0" smtClean="0">
                <a:latin typeface="Comic Sans MS"/>
                <a:cs typeface="Comic Sans MS"/>
              </a:rPr>
              <a:t>)          day/night-side bias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 #2:   </a:t>
            </a:r>
            <a:r>
              <a:rPr lang="en-US" sz="2000" dirty="0" err="1" smtClean="0">
                <a:latin typeface="Comic Sans MS"/>
                <a:cs typeface="Comic Sans MS"/>
              </a:rPr>
              <a:t>b</a:t>
            </a:r>
            <a:r>
              <a:rPr lang="en-US" sz="2000" dirty="0" smtClean="0">
                <a:latin typeface="Comic Sans MS"/>
                <a:cs typeface="Comic Sans MS"/>
              </a:rPr>
              <a:t> = +1 </a:t>
            </a:r>
            <a:r>
              <a:rPr lang="en-US" sz="2000" dirty="0" err="1" smtClean="0">
                <a:latin typeface="Comic Sans MS"/>
                <a:cs typeface="Comic Sans MS"/>
              </a:rPr>
              <a:t>ppm</a:t>
            </a:r>
            <a:r>
              <a:rPr lang="en-US" sz="2000" dirty="0" smtClean="0">
                <a:latin typeface="Comic Sans MS"/>
                <a:cs typeface="Comic Sans MS"/>
              </a:rPr>
              <a:t>* (1 – σ</a:t>
            </a:r>
            <a:r>
              <a:rPr lang="en-US" sz="2000" baseline="-25000" dirty="0" smtClean="0">
                <a:latin typeface="Comic Sans MS"/>
                <a:cs typeface="Comic Sans MS"/>
              </a:rPr>
              <a:t>RRV</a:t>
            </a:r>
            <a:r>
              <a:rPr lang="en-US" sz="2000" dirty="0" smtClean="0">
                <a:latin typeface="Comic Sans MS"/>
                <a:cs typeface="Comic Sans MS"/>
              </a:rPr>
              <a:t>/</a:t>
            </a:r>
            <a:r>
              <a:rPr lang="en-US" sz="2000" dirty="0" smtClean="0">
                <a:latin typeface="Comic Sans MS"/>
                <a:cs typeface="Comic Sans MS"/>
              </a:rPr>
              <a:t>σ</a:t>
            </a:r>
            <a:r>
              <a:rPr lang="en-US" sz="2000" dirty="0" smtClean="0">
                <a:latin typeface="Comic Sans MS"/>
                <a:cs typeface="Comic Sans MS"/>
              </a:rPr>
              <a:t>)        bias over low-signal areas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 #3:   </a:t>
            </a:r>
            <a:r>
              <a:rPr lang="en-US" sz="2000" dirty="0" err="1" smtClean="0">
                <a:latin typeface="Comic Sans MS"/>
                <a:cs typeface="Comic Sans MS"/>
              </a:rPr>
              <a:t>b</a:t>
            </a:r>
            <a:r>
              <a:rPr lang="en-US" sz="2000" dirty="0" smtClean="0">
                <a:latin typeface="Comic Sans MS"/>
                <a:cs typeface="Comic Sans MS"/>
              </a:rPr>
              <a:t> = -1 </a:t>
            </a:r>
            <a:r>
              <a:rPr lang="en-US" sz="2000" dirty="0" err="1" smtClean="0">
                <a:latin typeface="Comic Sans MS"/>
                <a:cs typeface="Comic Sans MS"/>
              </a:rPr>
              <a:t>ppm</a:t>
            </a:r>
            <a:r>
              <a:rPr lang="en-US" sz="2000" dirty="0" smtClean="0">
                <a:latin typeface="Comic Sans MS"/>
                <a:cs typeface="Comic Sans MS"/>
              </a:rPr>
              <a:t>* (OD/0.3)           bias over high-OD areas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 #4:   </a:t>
            </a:r>
            <a:r>
              <a:rPr lang="en-US" sz="2000" dirty="0" err="1" smtClean="0">
                <a:latin typeface="Comic Sans MS"/>
                <a:cs typeface="Comic Sans MS"/>
              </a:rPr>
              <a:t>b</a:t>
            </a:r>
            <a:r>
              <a:rPr lang="en-US" sz="2000" dirty="0" smtClean="0">
                <a:latin typeface="Comic Sans MS"/>
                <a:cs typeface="Comic Sans MS"/>
              </a:rPr>
              <a:t> = 0.4 </a:t>
            </a:r>
            <a:r>
              <a:rPr lang="en-US" sz="2000" dirty="0" err="1" smtClean="0">
                <a:latin typeface="Comic Sans MS"/>
                <a:cs typeface="Comic Sans MS"/>
              </a:rPr>
              <a:t>ppm</a:t>
            </a:r>
            <a:r>
              <a:rPr lang="en-US" sz="2000" dirty="0" smtClean="0">
                <a:latin typeface="Comic Sans MS"/>
                <a:cs typeface="Comic Sans MS"/>
              </a:rPr>
              <a:t>  over snow-covered forested areas:</a:t>
            </a:r>
          </a:p>
          <a:p>
            <a:pPr lvl="4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North of 40° N:   Jan, Feb, Mar</a:t>
            </a:r>
          </a:p>
          <a:p>
            <a:pPr lvl="4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                 50</a:t>
            </a:r>
            <a:r>
              <a:rPr lang="en-US" sz="1600" dirty="0" smtClean="0">
                <a:latin typeface="Comic Sans MS"/>
                <a:cs typeface="Comic Sans MS"/>
              </a:rPr>
              <a:t>°</a:t>
            </a:r>
            <a:r>
              <a:rPr lang="en-US" sz="1600" dirty="0" smtClean="0">
                <a:latin typeface="Comic Sans MS"/>
                <a:cs typeface="Comic Sans MS"/>
              </a:rPr>
              <a:t> N:   Nov, Dec, Apr</a:t>
            </a:r>
          </a:p>
          <a:p>
            <a:pPr lvl="4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                 60</a:t>
            </a:r>
            <a:r>
              <a:rPr lang="en-US" sz="1600" dirty="0" smtClean="0">
                <a:latin typeface="Comic Sans MS"/>
                <a:cs typeface="Comic Sans MS"/>
              </a:rPr>
              <a:t>°</a:t>
            </a:r>
            <a:r>
              <a:rPr lang="en-US" sz="1600" dirty="0" smtClean="0">
                <a:latin typeface="Comic Sans MS"/>
                <a:cs typeface="Comic Sans MS"/>
              </a:rPr>
              <a:t> N:   Oct, May 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109" y="4802427"/>
            <a:ext cx="8379217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Comic Sans MS"/>
                <a:cs typeface="Comic Sans MS"/>
              </a:rPr>
              <a:t>Look at impact in terms of: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Increase in the weekly posterior-truth errors (RMS)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Increase in </a:t>
            </a:r>
            <a:r>
              <a:rPr lang="en-US" sz="2000" dirty="0" smtClean="0">
                <a:latin typeface="Comic Sans MS"/>
                <a:cs typeface="Comic Sans MS"/>
              </a:rPr>
              <a:t>the</a:t>
            </a:r>
            <a:r>
              <a:rPr lang="en-US" sz="2000" dirty="0" smtClean="0">
                <a:latin typeface="Comic Sans MS"/>
                <a:cs typeface="Comic Sans MS"/>
              </a:rPr>
              <a:t> seasonal posterior</a:t>
            </a:r>
            <a:r>
              <a:rPr lang="en-US" sz="2000" dirty="0" smtClean="0">
                <a:latin typeface="Comic Sans MS"/>
                <a:cs typeface="Comic Sans MS"/>
              </a:rPr>
              <a:t>-truth errors (RMS</a:t>
            </a:r>
            <a:r>
              <a:rPr lang="en-US" sz="2000" dirty="0" smtClean="0">
                <a:latin typeface="Comic Sans MS"/>
                <a:cs typeface="Comic Sans MS"/>
              </a:rPr>
              <a:t>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Shift in the </a:t>
            </a:r>
            <a:r>
              <a:rPr lang="en-US" sz="2000" dirty="0" smtClean="0">
                <a:latin typeface="Comic Sans MS"/>
                <a:cs typeface="Comic Sans MS"/>
              </a:rPr>
              <a:t>seasonal</a:t>
            </a:r>
            <a:r>
              <a:rPr lang="en-US" sz="2000" dirty="0" smtClean="0">
                <a:latin typeface="Comic Sans MS"/>
                <a:cs typeface="Comic Sans MS"/>
              </a:rPr>
              <a:t> and annual flux estimates (= a flux bias error)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b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26456" y="-2017532"/>
            <a:ext cx="9601200" cy="1143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71" y="6578761"/>
            <a:ext cx="174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[10</a:t>
            </a:r>
            <a:r>
              <a:rPr lang="en-US" sz="1400" baseline="30000" dirty="0" smtClean="0">
                <a:latin typeface="Comic Sans MS"/>
              </a:rPr>
              <a:t>-9</a:t>
            </a:r>
            <a:r>
              <a:rPr lang="en-US" sz="1400" dirty="0" smtClean="0">
                <a:latin typeface="Comic Sans MS"/>
              </a:rPr>
              <a:t> kgCO</a:t>
            </a:r>
            <a:r>
              <a:rPr lang="en-US" sz="1400" baseline="-25000" dirty="0" smtClean="0">
                <a:latin typeface="Comic Sans MS"/>
              </a:rPr>
              <a:t>2</a:t>
            </a:r>
            <a:r>
              <a:rPr lang="en-US" sz="1400" dirty="0" smtClean="0">
                <a:latin typeface="Comic Sans MS"/>
              </a:rPr>
              <a:t> m</a:t>
            </a:r>
            <a:r>
              <a:rPr lang="en-US" sz="1400" baseline="30000" dirty="0" smtClean="0">
                <a:latin typeface="Comic Sans MS"/>
              </a:rPr>
              <a:t>-2 </a:t>
            </a:r>
            <a:r>
              <a:rPr lang="en-US" sz="1400" dirty="0" smtClean="0">
                <a:latin typeface="Comic Sans MS"/>
              </a:rPr>
              <a:t>s</a:t>
            </a:r>
            <a:r>
              <a:rPr lang="en-US" sz="1400" baseline="30000" dirty="0" smtClean="0">
                <a:latin typeface="Comic Sans MS"/>
              </a:rPr>
              <a:t>-1</a:t>
            </a:r>
            <a:r>
              <a:rPr lang="en-US" sz="1400" dirty="0" smtClean="0">
                <a:latin typeface="Comic Sans MS"/>
              </a:rPr>
              <a:t>]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412869" y="2209374"/>
            <a:ext cx="654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Prior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8869" y="2235834"/>
            <a:ext cx="2652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errors only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6892" y="4186040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#1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5291" y="6151861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#4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0120" y="6138631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#3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1431" y="4183063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#2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8248" y="85347"/>
            <a:ext cx="527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</a:rPr>
              <a:t>7-day flux estimation errors,</a:t>
            </a:r>
            <a:r>
              <a:rPr lang="en-US" dirty="0" smtClean="0">
                <a:latin typeface="Comic Sans MS"/>
              </a:rPr>
              <a:t> RMS </a:t>
            </a:r>
            <a:r>
              <a:rPr lang="en-US" dirty="0" smtClean="0">
                <a:latin typeface="Comic Sans MS"/>
              </a:rPr>
              <a:t>of 52 weeks</a:t>
            </a:r>
            <a:endParaRPr lang="en-US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4b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621533" y="-2823584"/>
            <a:ext cx="10378440" cy="1257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1149" y="1812474"/>
            <a:ext cx="2652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errors only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8903" y="3931693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#2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9488" y="3934670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#1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0120" y="6085711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#3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8903" y="6085711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#4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242" y="296258"/>
            <a:ext cx="3407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</a:rPr>
              <a:t>Fractional error reduction</a:t>
            </a:r>
            <a:r>
              <a:rPr lang="en-US" dirty="0" smtClean="0">
                <a:latin typeface="Comic Sans MS"/>
              </a:rPr>
              <a:t>,</a:t>
            </a:r>
            <a:endParaRPr lang="en-US" dirty="0" smtClean="0">
              <a:latin typeface="Comic Sans MS"/>
            </a:endParaRPr>
          </a:p>
          <a:p>
            <a:pPr algn="ctr"/>
            <a:r>
              <a:rPr lang="en-US" dirty="0" smtClean="0">
                <a:latin typeface="Comic Sans MS"/>
              </a:rPr>
              <a:t>RMS of 52 weekly flux errors</a:t>
            </a:r>
            <a:endParaRPr lang="en-US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b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617143" y="-2823584"/>
            <a:ext cx="10378440" cy="1257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488" y="3947900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#1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8903" y="3984613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#2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1149" y="1812474"/>
            <a:ext cx="2652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errors only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9804" y="6112171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#3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5043" y="6125401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#4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962" y="453344"/>
            <a:ext cx="324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</a:rPr>
              <a:t>Fractional error reduction</a:t>
            </a:r>
            <a:r>
              <a:rPr lang="en-US" dirty="0" smtClean="0">
                <a:latin typeface="Comic Sans MS"/>
              </a:rPr>
              <a:t>,</a:t>
            </a:r>
          </a:p>
          <a:p>
            <a:pPr algn="ctr"/>
            <a:r>
              <a:rPr lang="en-US" dirty="0" smtClean="0">
                <a:latin typeface="Comic Sans MS"/>
              </a:rPr>
              <a:t>RMS </a:t>
            </a:r>
            <a:r>
              <a:rPr lang="en-US" dirty="0" smtClean="0">
                <a:latin typeface="Comic Sans MS"/>
              </a:rPr>
              <a:t>of four seasonal </a:t>
            </a:r>
            <a:r>
              <a:rPr lang="en-US" dirty="0" smtClean="0">
                <a:latin typeface="Comic Sans MS"/>
              </a:rPr>
              <a:t>fluxes</a:t>
            </a:r>
            <a:endParaRPr lang="en-US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6ann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88596" y="-2045669"/>
            <a:ext cx="9601200" cy="1143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2203" y="90488"/>
            <a:ext cx="506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</a:rPr>
              <a:t>A</a:t>
            </a:r>
            <a:r>
              <a:rPr lang="en-US" dirty="0" smtClean="0">
                <a:latin typeface="Comic Sans MS"/>
              </a:rPr>
              <a:t>nnual flux estimates and shift due to biases</a:t>
            </a:r>
            <a:endParaRPr lang="en-US" dirty="0">
              <a:latin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5097" y="6552301"/>
            <a:ext cx="174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[10</a:t>
            </a:r>
            <a:r>
              <a:rPr lang="en-US" sz="1400" baseline="30000" dirty="0" smtClean="0">
                <a:latin typeface="Comic Sans MS"/>
              </a:rPr>
              <a:t>-9</a:t>
            </a:r>
            <a:r>
              <a:rPr lang="en-US" sz="1400" dirty="0" smtClean="0">
                <a:latin typeface="Comic Sans MS"/>
              </a:rPr>
              <a:t> kgCO</a:t>
            </a:r>
            <a:r>
              <a:rPr lang="en-US" sz="1400" baseline="-25000" dirty="0" smtClean="0">
                <a:latin typeface="Comic Sans MS"/>
              </a:rPr>
              <a:t>2</a:t>
            </a:r>
            <a:r>
              <a:rPr lang="en-US" sz="1400" dirty="0" smtClean="0">
                <a:latin typeface="Comic Sans MS"/>
              </a:rPr>
              <a:t> m</a:t>
            </a:r>
            <a:r>
              <a:rPr lang="en-US" sz="1400" baseline="30000" dirty="0" smtClean="0">
                <a:latin typeface="Comic Sans MS"/>
              </a:rPr>
              <a:t>-2 </a:t>
            </a:r>
            <a:r>
              <a:rPr lang="en-US" sz="1400" dirty="0" smtClean="0">
                <a:latin typeface="Comic Sans MS"/>
              </a:rPr>
              <a:t>s</a:t>
            </a:r>
            <a:r>
              <a:rPr lang="en-US" sz="1400" baseline="30000" dirty="0" smtClean="0">
                <a:latin typeface="Comic Sans MS"/>
              </a:rPr>
              <a:t>-1</a:t>
            </a:r>
            <a:r>
              <a:rPr lang="en-US" sz="1400" dirty="0" smtClean="0">
                <a:latin typeface="Comic Sans MS"/>
              </a:rPr>
              <a:t>]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910205" y="2169684"/>
            <a:ext cx="1103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Prior flux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8733" y="2209374"/>
            <a:ext cx="3045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 flux, random errors only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6892" y="413312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#1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7524" y="608571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#3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4749" y="609894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#4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4749" y="414635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#2 biases</a:t>
            </a:r>
            <a:endParaRPr lang="en-US" sz="14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6jas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98423" y="-2050620"/>
            <a:ext cx="9601200" cy="1143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0205" y="2169684"/>
            <a:ext cx="1103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Prior flux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8733" y="2209374"/>
            <a:ext cx="3045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 flux, random errors only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6892" y="413312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#1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7524" y="608571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#3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4749" y="609894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#4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4749" y="414635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#2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6074" y="90488"/>
            <a:ext cx="554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</a:rPr>
              <a:t>July-</a:t>
            </a:r>
            <a:r>
              <a:rPr lang="en-US" dirty="0" smtClean="0">
                <a:latin typeface="Comic Sans MS"/>
              </a:rPr>
              <a:t>Sept flux estimates and shifts due to biases</a:t>
            </a:r>
            <a:endParaRPr lang="en-US" dirty="0">
              <a:latin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51869" y="6552301"/>
            <a:ext cx="174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[10</a:t>
            </a:r>
            <a:r>
              <a:rPr lang="en-US" sz="1400" baseline="30000" dirty="0" smtClean="0">
                <a:latin typeface="Comic Sans MS"/>
              </a:rPr>
              <a:t>-9</a:t>
            </a:r>
            <a:r>
              <a:rPr lang="en-US" sz="1400" dirty="0" smtClean="0">
                <a:latin typeface="Comic Sans MS"/>
              </a:rPr>
              <a:t> kgCO</a:t>
            </a:r>
            <a:r>
              <a:rPr lang="en-US" sz="1400" baseline="-25000" dirty="0" smtClean="0">
                <a:latin typeface="Comic Sans MS"/>
              </a:rPr>
              <a:t>2</a:t>
            </a:r>
            <a:r>
              <a:rPr lang="en-US" sz="1400" dirty="0" smtClean="0">
                <a:latin typeface="Comic Sans MS"/>
              </a:rPr>
              <a:t> m</a:t>
            </a:r>
            <a:r>
              <a:rPr lang="en-US" sz="1400" baseline="30000" dirty="0" smtClean="0">
                <a:latin typeface="Comic Sans MS"/>
              </a:rPr>
              <a:t>-2 </a:t>
            </a:r>
            <a:r>
              <a:rPr lang="en-US" sz="1400" dirty="0" smtClean="0">
                <a:latin typeface="Comic Sans MS"/>
              </a:rPr>
              <a:t>s</a:t>
            </a:r>
            <a:r>
              <a:rPr lang="en-US" sz="1400" baseline="30000" dirty="0" smtClean="0">
                <a:latin typeface="Comic Sans MS"/>
              </a:rPr>
              <a:t>-1</a:t>
            </a:r>
            <a:r>
              <a:rPr lang="en-US" sz="1400" dirty="0" smtClean="0">
                <a:latin typeface="Comic Sans MS"/>
              </a:rPr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1" y="-139542"/>
            <a:ext cx="5525485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Motivation</a:t>
            </a:r>
            <a:endParaRPr lang="en-US" sz="3200" dirty="0">
              <a:latin typeface="Comic Sans MS"/>
              <a:cs typeface="Comic Sans MS"/>
            </a:endParaRPr>
          </a:p>
        </p:txBody>
      </p:sp>
      <p:pic>
        <p:nvPicPr>
          <p:cNvPr id="6" name="Picture 5" descr="OCOgtrack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412509" y="2434536"/>
            <a:ext cx="8626039" cy="480948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017216" y="-496646"/>
            <a:ext cx="5126784" cy="3000207"/>
            <a:chOff x="4017216" y="-496646"/>
            <a:chExt cx="5126784" cy="3000207"/>
          </a:xfrm>
        </p:grpSpPr>
        <p:pic>
          <p:nvPicPr>
            <p:cNvPr id="5" name="Picture 2" descr="smoothmap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43725" y="-496646"/>
              <a:ext cx="4000275" cy="3000207"/>
            </a:xfrm>
            <a:prstGeom prst="rect">
              <a:avLst/>
            </a:prstGeom>
            <a:noFill/>
          </p:spPr>
        </p:pic>
        <p:sp>
          <p:nvSpPr>
            <p:cNvPr id="9" name="Bent Arrow 8"/>
            <p:cNvSpPr/>
            <p:nvPr/>
          </p:nvSpPr>
          <p:spPr>
            <a:xfrm>
              <a:off x="4017216" y="1311545"/>
              <a:ext cx="1071289" cy="1122991"/>
            </a:xfrm>
            <a:prstGeom prst="bentArrow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8921" y="1086295"/>
            <a:ext cx="3478830" cy="1403460"/>
            <a:chOff x="358921" y="1086295"/>
            <a:chExt cx="3478830" cy="1403460"/>
          </a:xfrm>
        </p:grpSpPr>
        <p:sp>
          <p:nvSpPr>
            <p:cNvPr id="11" name="Up Arrow 10"/>
            <p:cNvSpPr/>
            <p:nvPr/>
          </p:nvSpPr>
          <p:spPr>
            <a:xfrm>
              <a:off x="1863654" y="2186028"/>
              <a:ext cx="484632" cy="303727"/>
            </a:xfrm>
            <a:prstGeom prst="up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8921" y="1086295"/>
              <a:ext cx="34788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Resolve CO</a:t>
              </a:r>
              <a:r>
                <a:rPr lang="en-US" baseline="-25000" dirty="0" smtClean="0">
                  <a:latin typeface="Comic Sans MS"/>
                  <a:cs typeface="Comic Sans MS"/>
                </a:rPr>
                <a:t>2</a:t>
              </a:r>
              <a:r>
                <a:rPr lang="en-US" dirty="0" smtClean="0">
                  <a:latin typeface="Comic Sans MS"/>
                  <a:cs typeface="Comic Sans MS"/>
                </a:rPr>
                <a:t> sources/sinks at regional scales </a:t>
              </a:r>
              <a:r>
                <a:rPr lang="en-US" dirty="0" smtClean="0">
                  <a:latin typeface="Comic Sans MS"/>
                  <a:cs typeface="Comic Sans MS"/>
                </a:rPr>
                <a:t> (</a:t>
              </a:r>
              <a:r>
                <a:rPr lang="en-US" dirty="0" smtClean="0">
                  <a:latin typeface="Comic Sans MS"/>
                  <a:cs typeface="Comic Sans MS"/>
                </a:rPr>
                <a:t>here,</a:t>
              </a:r>
              <a:r>
                <a:rPr lang="en-US" dirty="0" smtClean="0">
                  <a:latin typeface="Comic Sans MS"/>
                  <a:cs typeface="Comic Sans MS"/>
                </a:rPr>
                <a:t> </a:t>
              </a:r>
              <a:r>
                <a:rPr lang="en-US" dirty="0" smtClean="0">
                  <a:latin typeface="Comic Sans MS"/>
                  <a:cs typeface="Comic Sans MS"/>
                </a:rPr>
                <a:t>weekly on a</a:t>
              </a:r>
              <a:r>
                <a:rPr lang="en-US" dirty="0" smtClean="0">
                  <a:latin typeface="Comic Sans MS"/>
                  <a:cs typeface="Comic Sans MS"/>
                </a:rPr>
                <a:t> 4½°x6° </a:t>
              </a:r>
              <a:r>
                <a:rPr lang="en-US" dirty="0" smtClean="0">
                  <a:latin typeface="Comic Sans MS"/>
                  <a:cs typeface="Comic Sans MS"/>
                </a:rPr>
                <a:t>lat/</a:t>
              </a:r>
              <a:r>
                <a:rPr lang="en-US" dirty="0" err="1" smtClean="0">
                  <a:latin typeface="Comic Sans MS"/>
                  <a:cs typeface="Comic Sans MS"/>
                </a:rPr>
                <a:t>lon</a:t>
              </a:r>
              <a:r>
                <a:rPr lang="en-US" dirty="0" smtClean="0">
                  <a:latin typeface="Comic Sans MS"/>
                  <a:cs typeface="Comic Sans MS"/>
                </a:rPr>
                <a:t> grid)</a:t>
              </a:r>
              <a:endParaRPr lang="en-US" dirty="0">
                <a:latin typeface="Comic Sans MS"/>
                <a:cs typeface="Comic Sans M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6jfm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98424" y="-2050620"/>
            <a:ext cx="9601200" cy="1143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0205" y="2169684"/>
            <a:ext cx="1103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Prior flux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8733" y="2209374"/>
            <a:ext cx="3045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 flux, random errors only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6892" y="413312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#1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7524" y="608571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#3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4749" y="609894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#4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4749" y="414635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#2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1254" y="90488"/>
            <a:ext cx="538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</a:rPr>
              <a:t>Jan-Mar flux estimates and shifts due to biases</a:t>
            </a:r>
            <a:endParaRPr lang="en-US" dirty="0">
              <a:latin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5097" y="6552301"/>
            <a:ext cx="174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[10</a:t>
            </a:r>
            <a:r>
              <a:rPr lang="en-US" sz="1400" baseline="30000" dirty="0" smtClean="0">
                <a:latin typeface="Comic Sans MS"/>
              </a:rPr>
              <a:t>-9</a:t>
            </a:r>
            <a:r>
              <a:rPr lang="en-US" sz="1400" dirty="0" smtClean="0">
                <a:latin typeface="Comic Sans MS"/>
              </a:rPr>
              <a:t> kgCO</a:t>
            </a:r>
            <a:r>
              <a:rPr lang="en-US" sz="1400" baseline="-25000" dirty="0" smtClean="0">
                <a:latin typeface="Comic Sans MS"/>
              </a:rPr>
              <a:t>2</a:t>
            </a:r>
            <a:r>
              <a:rPr lang="en-US" sz="1400" dirty="0" smtClean="0">
                <a:latin typeface="Comic Sans MS"/>
              </a:rPr>
              <a:t> m</a:t>
            </a:r>
            <a:r>
              <a:rPr lang="en-US" sz="1400" baseline="30000" dirty="0" smtClean="0">
                <a:latin typeface="Comic Sans MS"/>
              </a:rPr>
              <a:t>-2 </a:t>
            </a:r>
            <a:r>
              <a:rPr lang="en-US" sz="1400" dirty="0" smtClean="0">
                <a:latin typeface="Comic Sans MS"/>
              </a:rPr>
              <a:t>s</a:t>
            </a:r>
            <a:r>
              <a:rPr lang="en-US" sz="1400" baseline="30000" dirty="0" smtClean="0">
                <a:latin typeface="Comic Sans MS"/>
              </a:rPr>
              <a:t>-1</a:t>
            </a:r>
            <a:r>
              <a:rPr lang="en-US" sz="1400" dirty="0" smtClean="0">
                <a:latin typeface="Comic Sans MS"/>
              </a:rPr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WEEKLYresults_fig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784" y="41418"/>
            <a:ext cx="9081605" cy="681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654050" y="-76200"/>
            <a:ext cx="184150" cy="71104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5060" name="TextBox 3"/>
          <p:cNvSpPr txBox="1">
            <a:spLocks noChangeArrowheads="1"/>
          </p:cNvSpPr>
          <p:nvPr/>
        </p:nvSpPr>
        <p:spPr bwMode="auto">
          <a:xfrm>
            <a:off x="-49213" y="2187575"/>
            <a:ext cx="1747181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IMPACT of</a:t>
            </a:r>
          </a:p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SYSTEMATIC</a:t>
            </a:r>
          </a:p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ERRORS:</a:t>
            </a:r>
          </a:p>
          <a:p>
            <a:r>
              <a:rPr lang="en-US" sz="2000" dirty="0" smtClean="0">
                <a:latin typeface="Comic Sans MS" charset="0"/>
                <a:ea typeface="Comic Sans MS" charset="0"/>
                <a:cs typeface="Comic Sans MS" charset="0"/>
              </a:rPr>
              <a:t>fractional</a:t>
            </a:r>
            <a:endParaRPr lang="en-US" sz="20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uncertainty</a:t>
            </a: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reduction,</a:t>
            </a:r>
            <a:endParaRPr lang="en-US" sz="20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000" dirty="0" smtClean="0">
                <a:latin typeface="Comic Sans MS" charset="0"/>
                <a:ea typeface="Comic Sans MS" charset="0"/>
                <a:cs typeface="Comic Sans MS" charset="0"/>
              </a:rPr>
              <a:t>for OCO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6436" y="389256"/>
            <a:ext cx="23443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Conclusions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5123" y="1440122"/>
            <a:ext cx="71318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Regional CO</a:t>
            </a:r>
            <a:r>
              <a:rPr lang="en-US" sz="2000" baseline="-25000" dirty="0" smtClean="0">
                <a:latin typeface="Comic Sans MS"/>
                <a:cs typeface="Comic Sans MS"/>
              </a:rPr>
              <a:t>2</a:t>
            </a:r>
            <a:r>
              <a:rPr lang="en-US" sz="2000" dirty="0" smtClean="0">
                <a:latin typeface="Comic Sans MS"/>
                <a:cs typeface="Comic Sans MS"/>
              </a:rPr>
              <a:t> fluxes</a:t>
            </a:r>
            <a:r>
              <a:rPr lang="en-US" sz="2000" dirty="0" smtClean="0">
                <a:latin typeface="Comic Sans MS"/>
                <a:cs typeface="Comic Sans MS"/>
              </a:rPr>
              <a:t> errors estimated </a:t>
            </a:r>
            <a:r>
              <a:rPr lang="en-US" sz="2000" dirty="0" smtClean="0">
                <a:latin typeface="Comic Sans MS"/>
                <a:cs typeface="Comic Sans MS"/>
              </a:rPr>
              <a:t>in simulation setup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Estimation errors computed by accumulating (estimate-truth) flux statistics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2.06 </a:t>
            </a:r>
            <a:r>
              <a:rPr lang="en-US" sz="2000" dirty="0" err="1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sz="2000" dirty="0" err="1" smtClean="0">
                <a:latin typeface="Comic Sans MS"/>
                <a:cs typeface="Comic Sans MS"/>
              </a:rPr>
              <a:t>m</a:t>
            </a:r>
            <a:r>
              <a:rPr lang="en-US" sz="2000" dirty="0" smtClean="0">
                <a:latin typeface="Comic Sans MS"/>
                <a:cs typeface="Comic Sans MS"/>
              </a:rPr>
              <a:t> averaging kernel provides better surface constraint than 1.57 </a:t>
            </a:r>
            <a:r>
              <a:rPr lang="en-US" sz="2000" dirty="0" err="1" smtClean="0">
                <a:latin typeface="Lucida Grande"/>
                <a:ea typeface="Lucida Grande"/>
                <a:cs typeface="Lucida Grande"/>
              </a:rPr>
              <a:t>μm</a:t>
            </a:r>
            <a:r>
              <a:rPr lang="en-US" sz="2000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with +10 pm data alone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Use of both +3 pm &amp; +10 pm averaging kernels at  </a:t>
            </a:r>
            <a:r>
              <a:rPr lang="en-US" sz="2000" dirty="0" smtClean="0">
                <a:latin typeface="Comic Sans MS"/>
                <a:cs typeface="Comic Sans MS"/>
              </a:rPr>
              <a:t>      </a:t>
            </a:r>
            <a:r>
              <a:rPr lang="en-US" sz="2000" dirty="0" smtClean="0">
                <a:latin typeface="Comic Sans MS"/>
                <a:cs typeface="Comic Sans MS"/>
              </a:rPr>
              <a:t>1.57 </a:t>
            </a:r>
            <a:r>
              <a:rPr lang="en-US" sz="2000" dirty="0" err="1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sz="2000" dirty="0" err="1" smtClean="0">
                <a:latin typeface="Comic Sans MS"/>
                <a:cs typeface="Comic Sans MS"/>
              </a:rPr>
              <a:t>m</a:t>
            </a:r>
            <a:r>
              <a:rPr lang="en-US" sz="2000" dirty="0" smtClean="0">
                <a:latin typeface="Comic Sans MS"/>
                <a:cs typeface="Comic Sans MS"/>
              </a:rPr>
              <a:t> provides similar constraint to 2.06 </a:t>
            </a:r>
            <a:r>
              <a:rPr lang="en-US" sz="2000" dirty="0" err="1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sz="2000" dirty="0" err="1" smtClean="0">
                <a:latin typeface="Comic Sans MS"/>
                <a:cs typeface="Comic Sans MS"/>
              </a:rPr>
              <a:t>m</a:t>
            </a:r>
            <a:endParaRPr lang="en-US" sz="2000" dirty="0" smtClean="0"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If only random measurement errors present, even     </a:t>
            </a:r>
            <a:r>
              <a:rPr lang="en-US" sz="2000" dirty="0" smtClean="0">
                <a:latin typeface="Comic Sans MS"/>
                <a:cs typeface="Comic Sans MS"/>
              </a:rPr>
              <a:t>      1 </a:t>
            </a:r>
            <a:r>
              <a:rPr lang="en-US" sz="2000" dirty="0" err="1" smtClean="0">
                <a:latin typeface="Comic Sans MS"/>
                <a:cs typeface="Comic Sans MS"/>
              </a:rPr>
              <a:t>ppm</a:t>
            </a:r>
            <a:r>
              <a:rPr lang="en-US" sz="2000" dirty="0" smtClean="0">
                <a:latin typeface="Comic Sans MS"/>
                <a:cs typeface="Comic Sans MS"/>
              </a:rPr>
              <a:t> noise case</a:t>
            </a:r>
            <a:r>
              <a:rPr lang="en-US" sz="2000" dirty="0" smtClean="0">
                <a:latin typeface="Comic Sans MS"/>
                <a:cs typeface="Comic Sans MS"/>
              </a:rPr>
              <a:t> (or better) provides ≥50% improvement in fluxes over vegetated land areas at ~500 km resolution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Systematic errors</a:t>
            </a:r>
            <a:r>
              <a:rPr lang="en-US" sz="2000" dirty="0" smtClean="0">
                <a:latin typeface="Comic Sans MS"/>
                <a:cs typeface="Comic Sans MS"/>
              </a:rPr>
              <a:t> degrade this</a:t>
            </a:r>
          </a:p>
          <a:p>
            <a:endParaRPr lang="en-US" sz="2000" dirty="0" smtClean="0">
              <a:latin typeface="Comic Sans MS"/>
              <a:cs typeface="Comic Sans MS"/>
            </a:endParaRPr>
          </a:p>
          <a:p>
            <a:endParaRPr lang="en-US" sz="20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ChangeArrowheads="1"/>
          </p:cNvSpPr>
          <p:nvPr/>
        </p:nvSpPr>
        <p:spPr bwMode="auto">
          <a:xfrm>
            <a:off x="609600" y="762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i="0">
                <a:solidFill>
                  <a:schemeClr val="tx2"/>
                </a:solidFill>
              </a:rPr>
              <a:t>4-D Var Data Assimilation Method</a:t>
            </a:r>
          </a:p>
        </p:txBody>
      </p:sp>
      <p:sp>
        <p:nvSpPr>
          <p:cNvPr id="419843" name="Rectangle 3"/>
          <p:cNvSpPr>
            <a:spLocks noChangeArrowheads="1"/>
          </p:cNvSpPr>
          <p:nvPr/>
        </p:nvSpPr>
        <p:spPr bwMode="auto">
          <a:xfrm>
            <a:off x="685800" y="685800"/>
            <a:ext cx="7772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en-US" sz="1800" i="0"/>
              <a:t>Adjoin the dynamical constraints to the cost function using Lagrange multipliers </a:t>
            </a:r>
            <a:r>
              <a:rPr lang="en-US" sz="1800" b="1" i="0">
                <a:sym typeface="Symbol" charset="2"/>
              </a:rPr>
              <a:t></a:t>
            </a:r>
          </a:p>
          <a:p>
            <a:pPr marL="342900" indent="-342900" algn="l">
              <a:spcBef>
                <a:spcPct val="20000"/>
              </a:spcBef>
            </a:pPr>
            <a:endParaRPr lang="en-US" sz="1800" b="1" i="0">
              <a:sym typeface="Symbol" charset="2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800" b="1" i="0">
              <a:sym typeface="Symbol" charset="2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1800" i="0">
                <a:sym typeface="Symbol" charset="2"/>
              </a:rPr>
              <a:t>Setting</a:t>
            </a:r>
            <a:r>
              <a:rPr lang="en-US" sz="1800" b="1" i="0">
                <a:sym typeface="Symbol" charset="2"/>
              </a:rPr>
              <a:t> </a:t>
            </a:r>
            <a:r>
              <a:rPr lang="en-US" sz="1800" i="0">
                <a:sym typeface="Symbol" charset="2"/>
              </a:rPr>
              <a:t></a:t>
            </a:r>
            <a:r>
              <a:rPr lang="en-US" sz="1800" b="1" i="0">
                <a:sym typeface="Symbol" charset="2"/>
              </a:rPr>
              <a:t>F/</a:t>
            </a:r>
            <a:r>
              <a:rPr lang="en-US" sz="1800" i="0">
                <a:sym typeface="Symbol" charset="2"/>
              </a:rPr>
              <a:t></a:t>
            </a:r>
            <a:r>
              <a:rPr lang="en-US" sz="1800" b="1" i="0">
                <a:sym typeface="Symbol" charset="2"/>
              </a:rPr>
              <a:t>x</a:t>
            </a:r>
            <a:r>
              <a:rPr lang="en-US" sz="1800" i="0" baseline="-25000">
                <a:sym typeface="Symbol" charset="2"/>
              </a:rPr>
              <a:t>i</a:t>
            </a:r>
            <a:r>
              <a:rPr lang="en-US" sz="1800" b="1" i="0">
                <a:sym typeface="Symbol" charset="2"/>
              </a:rPr>
              <a:t> = 0 </a:t>
            </a:r>
            <a:r>
              <a:rPr lang="en-US" sz="1800" i="0">
                <a:sym typeface="Symbol" charset="2"/>
              </a:rPr>
              <a:t>gives an equation for</a:t>
            </a:r>
            <a:r>
              <a:rPr lang="en-US" sz="1800" b="1" i="0">
                <a:sym typeface="Symbol" charset="2"/>
              </a:rPr>
              <a:t> </a:t>
            </a:r>
            <a:r>
              <a:rPr lang="en-US" sz="1800" i="0" baseline="-25000">
                <a:sym typeface="Symbol" charset="2"/>
              </a:rPr>
              <a:t>i</a:t>
            </a:r>
            <a:r>
              <a:rPr lang="en-US" sz="1800" i="0">
                <a:sym typeface="Symbol" charset="2"/>
              </a:rPr>
              <a:t>, the adjoint of</a:t>
            </a:r>
            <a:r>
              <a:rPr lang="en-US" sz="1800" b="1" i="0">
                <a:sym typeface="Symbol" charset="2"/>
              </a:rPr>
              <a:t> x</a:t>
            </a:r>
            <a:r>
              <a:rPr lang="en-US" sz="1800" i="0" baseline="-25000">
                <a:sym typeface="Symbol" charset="2"/>
              </a:rPr>
              <a:t>i:</a:t>
            </a:r>
          </a:p>
          <a:p>
            <a:pPr marL="342900" indent="-342900" algn="l">
              <a:spcBef>
                <a:spcPct val="20000"/>
              </a:spcBef>
            </a:pPr>
            <a:endParaRPr lang="en-US" sz="1800" i="0" baseline="-25000">
              <a:sym typeface="Symbol" charset="2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800" i="0" baseline="-25000">
              <a:sym typeface="Symbol" charset="2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800" i="0" baseline="-25000">
              <a:sym typeface="Symbol" charset="2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800" i="0" baseline="-25000">
              <a:sym typeface="Symbol" charset="2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800" i="0">
              <a:sym typeface="Symbol" charset="2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800" i="0">
              <a:sym typeface="Symbol" charset="2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1800" i="0">
                <a:sym typeface="Symbol" charset="2"/>
              </a:rPr>
              <a:t>The adjoints to the control variables are given by</a:t>
            </a:r>
            <a:r>
              <a:rPr lang="en-US" sz="1800" i="0" baseline="-25000">
                <a:sym typeface="Symbol" charset="2"/>
              </a:rPr>
              <a:t>  </a:t>
            </a:r>
            <a:r>
              <a:rPr lang="en-US" sz="1800" i="0">
                <a:sym typeface="Symbol" charset="2"/>
              </a:rPr>
              <a:t></a:t>
            </a:r>
            <a:r>
              <a:rPr lang="en-US" sz="1800" b="1" i="0">
                <a:sym typeface="Symbol" charset="2"/>
              </a:rPr>
              <a:t>F/</a:t>
            </a:r>
            <a:r>
              <a:rPr lang="en-US" sz="1800" i="0">
                <a:sym typeface="Symbol" charset="2"/>
              </a:rPr>
              <a:t></a:t>
            </a:r>
            <a:r>
              <a:rPr lang="en-US" sz="1800" b="1" i="0">
                <a:sym typeface="Symbol" charset="2"/>
              </a:rPr>
              <a:t>u</a:t>
            </a:r>
            <a:r>
              <a:rPr lang="en-US" sz="1800" i="0" baseline="-25000">
                <a:sym typeface="Symbol" charset="2"/>
              </a:rPr>
              <a:t>i</a:t>
            </a:r>
            <a:r>
              <a:rPr lang="en-US" sz="1800" b="1" i="0">
                <a:sym typeface="Symbol" charset="2"/>
              </a:rPr>
              <a:t>  </a:t>
            </a:r>
            <a:r>
              <a:rPr lang="en-US" sz="1800" i="0">
                <a:sym typeface="Symbol" charset="2"/>
              </a:rPr>
              <a:t>and</a:t>
            </a:r>
            <a:r>
              <a:rPr lang="en-US" sz="1800" b="1" i="0">
                <a:sym typeface="Symbol" charset="2"/>
              </a:rPr>
              <a:t> </a:t>
            </a:r>
            <a:r>
              <a:rPr lang="en-US" sz="1800" i="0">
                <a:sym typeface="Symbol" charset="2"/>
              </a:rPr>
              <a:t></a:t>
            </a:r>
            <a:r>
              <a:rPr lang="en-US" sz="1800" b="1" i="0">
                <a:sym typeface="Symbol" charset="2"/>
              </a:rPr>
              <a:t>F/</a:t>
            </a:r>
            <a:r>
              <a:rPr lang="en-US" sz="1800" i="0">
                <a:sym typeface="Symbol" charset="2"/>
              </a:rPr>
              <a:t></a:t>
            </a:r>
            <a:r>
              <a:rPr lang="en-US" sz="1800" b="1" i="0">
                <a:sym typeface="Symbol" charset="2"/>
              </a:rPr>
              <a:t>x</a:t>
            </a:r>
            <a:r>
              <a:rPr lang="en-US" sz="1800" i="0" baseline="-25000">
                <a:sym typeface="Symbol" charset="2"/>
              </a:rPr>
              <a:t>o</a:t>
            </a:r>
            <a:r>
              <a:rPr lang="en-US" sz="1800" b="1" i="0">
                <a:sym typeface="Symbol" charset="2"/>
              </a:rPr>
              <a:t> </a:t>
            </a:r>
            <a:r>
              <a:rPr lang="en-US" sz="1800" i="0">
                <a:sym typeface="Symbol" charset="2"/>
              </a:rPr>
              <a:t>as:</a:t>
            </a:r>
          </a:p>
          <a:p>
            <a:pPr marL="342900" indent="-342900" algn="l">
              <a:spcBef>
                <a:spcPct val="20000"/>
              </a:spcBef>
            </a:pPr>
            <a:endParaRPr lang="en-US" sz="1800" i="0">
              <a:sym typeface="Symbol" charset="2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800" i="0">
              <a:sym typeface="Symbol" charset="2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800" i="0">
              <a:sym typeface="Symbol" charset="2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800" i="0">
              <a:sym typeface="Symbol" charset="2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800" i="0">
              <a:sym typeface="Symbol" charset="2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1800" i="0">
                <a:sym typeface="Symbol" charset="2"/>
              </a:rPr>
              <a:t>The gradient vector is given by </a:t>
            </a:r>
            <a:r>
              <a:rPr lang="en-US" sz="1800" b="1" i="0">
                <a:sym typeface="Symbol" charset="2"/>
              </a:rPr>
              <a:t>F/</a:t>
            </a:r>
            <a:r>
              <a:rPr lang="en-US" sz="1800" i="0">
                <a:sym typeface="Symbol" charset="2"/>
              </a:rPr>
              <a:t></a:t>
            </a:r>
            <a:r>
              <a:rPr lang="en-US" sz="1800" b="1" i="0">
                <a:sym typeface="Symbol" charset="2"/>
              </a:rPr>
              <a:t>u</a:t>
            </a:r>
            <a:r>
              <a:rPr lang="en-US" sz="1800" i="0" baseline="-25000">
                <a:sym typeface="Symbol" charset="2"/>
              </a:rPr>
              <a:t>i</a:t>
            </a:r>
            <a:r>
              <a:rPr lang="en-US" sz="1800" b="1" i="0">
                <a:sym typeface="Symbol" charset="2"/>
              </a:rPr>
              <a:t>  </a:t>
            </a:r>
            <a:r>
              <a:rPr lang="en-US" sz="1800" i="0">
                <a:sym typeface="Symbol" charset="2"/>
              </a:rPr>
              <a:t>and</a:t>
            </a:r>
            <a:r>
              <a:rPr lang="en-US" sz="1800" b="1" i="0">
                <a:sym typeface="Symbol" charset="2"/>
              </a:rPr>
              <a:t> </a:t>
            </a:r>
            <a:r>
              <a:rPr lang="en-US" sz="1800" i="0">
                <a:sym typeface="Symbol" charset="2"/>
              </a:rPr>
              <a:t></a:t>
            </a:r>
            <a:r>
              <a:rPr lang="en-US" sz="1800" b="1" i="0">
                <a:sym typeface="Symbol" charset="2"/>
              </a:rPr>
              <a:t>F/</a:t>
            </a:r>
            <a:r>
              <a:rPr lang="en-US" sz="1800" i="0">
                <a:sym typeface="Symbol" charset="2"/>
              </a:rPr>
              <a:t></a:t>
            </a:r>
            <a:r>
              <a:rPr lang="en-US" sz="1800" b="1" i="0">
                <a:sym typeface="Symbol" charset="2"/>
              </a:rPr>
              <a:t>x</a:t>
            </a:r>
            <a:r>
              <a:rPr lang="en-US" sz="1800" i="0" baseline="-25000">
                <a:sym typeface="Symbol" charset="2"/>
              </a:rPr>
              <a:t>o</a:t>
            </a:r>
            <a:r>
              <a:rPr lang="en-US" sz="1800" i="0" baseline="30000">
                <a:sym typeface="Symbol" charset="2"/>
              </a:rPr>
              <a:t>o</a:t>
            </a:r>
            <a:r>
              <a:rPr lang="en-US" sz="1800" b="1" i="0">
                <a:sym typeface="Symbol" charset="2"/>
              </a:rPr>
              <a:t>, </a:t>
            </a:r>
            <a:r>
              <a:rPr lang="en-US" sz="1800" i="0">
                <a:sym typeface="Symbol" charset="2"/>
              </a:rPr>
              <a:t>so the optimal </a:t>
            </a:r>
            <a:r>
              <a:rPr lang="en-US" sz="1800" b="1" i="0">
                <a:sym typeface="Symbol" charset="2"/>
              </a:rPr>
              <a:t>u</a:t>
            </a:r>
            <a:r>
              <a:rPr lang="en-US" sz="1800" i="0">
                <a:sym typeface="Symbol" charset="2"/>
              </a:rPr>
              <a:t> and </a:t>
            </a:r>
            <a:r>
              <a:rPr lang="en-US" sz="1800" b="1" i="0">
                <a:sym typeface="Symbol" charset="2"/>
              </a:rPr>
              <a:t>x</a:t>
            </a:r>
            <a:r>
              <a:rPr lang="en-US" sz="1800" i="0" baseline="-25000">
                <a:sym typeface="Symbol" charset="2"/>
              </a:rPr>
              <a:t>0</a:t>
            </a:r>
            <a:r>
              <a:rPr lang="en-US" sz="1800" i="0">
                <a:sym typeface="Symbol" charset="2"/>
              </a:rPr>
              <a:t> may then be found using one’s favorite descent method.  I have been using the BFGS method, since it conveniently gives an estimate of the leading terms in the covariance matrix.</a:t>
            </a:r>
          </a:p>
        </p:txBody>
      </p:sp>
      <p:graphicFrame>
        <p:nvGraphicFramePr>
          <p:cNvPr id="419844" name="Object 4"/>
          <p:cNvGraphicFramePr>
            <a:graphicFrameLocks noChangeAspect="1"/>
          </p:cNvGraphicFramePr>
          <p:nvPr/>
        </p:nvGraphicFramePr>
        <p:xfrm>
          <a:off x="1420813" y="989013"/>
          <a:ext cx="3940175" cy="765175"/>
        </p:xfrm>
        <a:graphic>
          <a:graphicData uri="http://schemas.openxmlformats.org/presentationml/2006/ole">
            <p:oleObj spid="_x0000_s27650" name="Equation" r:id="rId4" imgW="1892300" imgH="431800" progId="Equation.3">
              <p:embed/>
            </p:oleObj>
          </a:graphicData>
        </a:graphic>
      </p:graphicFrame>
      <p:graphicFrame>
        <p:nvGraphicFramePr>
          <p:cNvPr id="419845" name="Object 5"/>
          <p:cNvGraphicFramePr>
            <a:graphicFrameLocks noChangeAspect="1"/>
          </p:cNvGraphicFramePr>
          <p:nvPr/>
        </p:nvGraphicFramePr>
        <p:xfrm>
          <a:off x="1295400" y="1981200"/>
          <a:ext cx="5949950" cy="1611313"/>
        </p:xfrm>
        <a:graphic>
          <a:graphicData uri="http://schemas.openxmlformats.org/presentationml/2006/ole">
            <p:oleObj spid="_x0000_s27651" name="Equation" r:id="rId5" imgW="3302000" imgH="889000" progId="Equation.3">
              <p:embed/>
            </p:oleObj>
          </a:graphicData>
        </a:graphic>
      </p:graphicFrame>
      <p:graphicFrame>
        <p:nvGraphicFramePr>
          <p:cNvPr id="419846" name="Object 6"/>
          <p:cNvGraphicFramePr>
            <a:graphicFrameLocks noChangeAspect="1"/>
          </p:cNvGraphicFramePr>
          <p:nvPr/>
        </p:nvGraphicFramePr>
        <p:xfrm>
          <a:off x="1136650" y="3846513"/>
          <a:ext cx="5873750" cy="1716087"/>
        </p:xfrm>
        <a:graphic>
          <a:graphicData uri="http://schemas.openxmlformats.org/presentationml/2006/ole">
            <p:oleObj spid="_x0000_s27652" name="Equation" r:id="rId6" imgW="2806700" imgH="889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800"/>
              <a:t>Atmospheric Transport Model</a:t>
            </a:r>
            <a:endParaRPr lang="en-US"/>
          </a:p>
        </p:txBody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4114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/>
              <a:t>Parameterized Chemical Transport Model (PCTM;  Kawa, et al, 2005)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Driven by reanalyzed met fields from NASA/Goddard’s GEOS-DAS3 scheme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Lin-Rood finite volume advection scheme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Vertical mixing: diffusion plus a simple cloud convection scheme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Exact adjoint for linear advection case</a:t>
            </a:r>
          </a:p>
          <a:p>
            <a:pPr>
              <a:lnSpc>
                <a:spcPct val="90000"/>
              </a:lnSpc>
            </a:pPr>
            <a:r>
              <a:rPr lang="en-US" sz="2800"/>
              <a:t>Basic resolution 2</a:t>
            </a:r>
            <a:r>
              <a:rPr lang="en-US" sz="2800">
                <a:sym typeface="Symbol" charset="2"/>
              </a:rPr>
              <a:t></a:t>
            </a:r>
            <a:r>
              <a:rPr lang="en-US" sz="2800"/>
              <a:t>x 2.5</a:t>
            </a:r>
            <a:r>
              <a:rPr lang="en-US" sz="2800">
                <a:sym typeface="Symbol" charset="2"/>
              </a:rPr>
              <a:t>, 25  layers, t30 min, with ability to reduce resolution to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4</a:t>
            </a:r>
            <a:r>
              <a:rPr lang="en-US" sz="2400">
                <a:sym typeface="Symbol" charset="2"/>
              </a:rPr>
              <a:t></a:t>
            </a:r>
            <a:r>
              <a:rPr lang="en-US" sz="2400"/>
              <a:t>x 5</a:t>
            </a:r>
            <a:r>
              <a:rPr lang="en-US" sz="2400">
                <a:sym typeface="Symbol" charset="2"/>
              </a:rPr>
              <a:t>, t60 min  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6</a:t>
            </a:r>
            <a:r>
              <a:rPr lang="en-US" sz="2400">
                <a:sym typeface="Symbol" charset="2"/>
              </a:rPr>
              <a:t></a:t>
            </a:r>
            <a:r>
              <a:rPr lang="en-US" sz="2400"/>
              <a:t>x 10</a:t>
            </a:r>
            <a:r>
              <a:rPr lang="en-US" sz="2400">
                <a:sym typeface="Symbol" charset="2"/>
              </a:rPr>
              <a:t>, t120 min   &lt; we’ll use this in the example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12</a:t>
            </a:r>
            <a:r>
              <a:rPr lang="en-US" sz="2400">
                <a:sym typeface="Symbol" charset="2"/>
              </a:rPr>
              <a:t></a:t>
            </a:r>
            <a:r>
              <a:rPr lang="en-US" sz="2400"/>
              <a:t>x 15</a:t>
            </a:r>
            <a:r>
              <a:rPr lang="en-US" sz="2400">
                <a:sym typeface="Symbol" charset="2"/>
              </a:rPr>
              <a:t>, t180 min</a:t>
            </a:r>
          </a:p>
          <a:p>
            <a:pPr>
              <a:lnSpc>
                <a:spcPct val="90000"/>
              </a:lnSpc>
            </a:pPr>
            <a:r>
              <a:rPr lang="en-US" sz="2800">
                <a:sym typeface="Symbol" charset="2"/>
              </a:rPr>
              <a:t>Measurements binned at t resolution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52" y="62958"/>
            <a:ext cx="86868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Goal:  assess the ability different measurement approaches to pin down regional carbon </a:t>
            </a:r>
            <a:r>
              <a:rPr lang="en-US" sz="2800" dirty="0" smtClean="0">
                <a:latin typeface="Comic Sans MS"/>
                <a:cs typeface="Comic Sans MS"/>
              </a:rPr>
              <a:t>fluxes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604" y="1335599"/>
            <a:ext cx="8475152" cy="5768805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Comic Sans MS"/>
                <a:cs typeface="Comic Sans MS"/>
              </a:rPr>
              <a:t>Metric:  flux estimation accuracy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omic Sans MS"/>
                <a:cs typeface="Comic Sans MS"/>
              </a:rPr>
              <a:t>Tool: Simulation studies (</a:t>
            </a:r>
            <a:r>
              <a:rPr lang="en-US" dirty="0" err="1" smtClean="0">
                <a:latin typeface="Comic Sans MS"/>
                <a:cs typeface="Comic Sans MS"/>
              </a:rPr>
              <a:t>OSSEs</a:t>
            </a:r>
            <a:r>
              <a:rPr lang="en-US" dirty="0" smtClean="0">
                <a:latin typeface="Comic Sans MS"/>
                <a:cs typeface="Comic Sans MS"/>
              </a:rPr>
              <a:t>) using a high-resolution flux inversion method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omic Sans MS"/>
                <a:cs typeface="Comic Sans MS"/>
              </a:rPr>
              <a:t>Needed: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Comic Sans MS"/>
                <a:cs typeface="Comic Sans MS"/>
              </a:rPr>
              <a:t>Atmospheric transport model to link fluxes to measurements:  PCTM, driven by GEOS5 analysis products, run at </a:t>
            </a:r>
            <a:r>
              <a:rPr lang="en-US" sz="2857" dirty="0" smtClean="0">
                <a:latin typeface="Comic Sans MS"/>
                <a:cs typeface="Comic Sans MS"/>
              </a:rPr>
              <a:t>4½°x6° (lat/</a:t>
            </a:r>
            <a:r>
              <a:rPr lang="en-US" sz="2857" dirty="0" err="1" smtClean="0">
                <a:latin typeface="Comic Sans MS"/>
                <a:cs typeface="Comic Sans MS"/>
              </a:rPr>
              <a:t>lon</a:t>
            </a:r>
            <a:r>
              <a:rPr lang="en-US" sz="2857" dirty="0" smtClean="0">
                <a:latin typeface="Comic Sans MS"/>
                <a:cs typeface="Comic Sans MS"/>
              </a:rPr>
              <a:t>), 40 layers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Comic Sans MS"/>
                <a:cs typeface="Comic Sans MS"/>
              </a:rPr>
              <a:t>Inverse method to infer optimal fluxes from measurements:  </a:t>
            </a:r>
            <a:r>
              <a:rPr lang="en-US" dirty="0" err="1" smtClean="0">
                <a:latin typeface="Comic Sans MS"/>
                <a:cs typeface="Comic Sans MS"/>
              </a:rPr>
              <a:t>variational</a:t>
            </a:r>
            <a:r>
              <a:rPr lang="en-US" dirty="0" smtClean="0">
                <a:latin typeface="Comic Sans MS"/>
                <a:cs typeface="Comic Sans MS"/>
              </a:rPr>
              <a:t> data assimilation (“4DVar”), solves for weekly fluxes at </a:t>
            </a:r>
            <a:r>
              <a:rPr lang="en-US" dirty="0" smtClean="0">
                <a:latin typeface="Comic Sans MS"/>
                <a:cs typeface="Comic Sans MS"/>
              </a:rPr>
              <a:t>4½°x6°</a:t>
            </a:r>
            <a:r>
              <a:rPr lang="en-US" dirty="0" smtClean="0">
                <a:latin typeface="Comic Sans MS"/>
                <a:cs typeface="Comic Sans MS"/>
              </a:rPr>
              <a:t> across a full year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Comic Sans MS"/>
                <a:cs typeface="Comic Sans MS"/>
              </a:rPr>
              <a:t>Simulation set-up:</a:t>
            </a:r>
          </a:p>
          <a:p>
            <a:pPr lvl="2">
              <a:spcAft>
                <a:spcPts val="600"/>
              </a:spcAft>
            </a:pPr>
            <a:r>
              <a:rPr lang="en-US" dirty="0" smtClean="0">
                <a:latin typeface="Comic Sans MS"/>
                <a:cs typeface="Comic Sans MS"/>
              </a:rPr>
              <a:t>CO</a:t>
            </a:r>
            <a:r>
              <a:rPr lang="en-US" baseline="-25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 flux inputs: LPJ land/</a:t>
            </a:r>
            <a:r>
              <a:rPr lang="en-US" dirty="0" err="1" smtClean="0">
                <a:latin typeface="Comic Sans MS"/>
                <a:cs typeface="Comic Sans MS"/>
              </a:rPr>
              <a:t>Doney</a:t>
            </a:r>
            <a:r>
              <a:rPr lang="en-US" dirty="0" smtClean="0">
                <a:latin typeface="Comic Sans MS"/>
                <a:cs typeface="Comic Sans MS"/>
              </a:rPr>
              <a:t> ocean as “truth”, CASA land/Takahashi ocean as prior, no diurnal cycle, no FF</a:t>
            </a:r>
          </a:p>
          <a:p>
            <a:pPr lvl="2">
              <a:spcAft>
                <a:spcPts val="600"/>
              </a:spcAft>
            </a:pPr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dirty="0" smtClean="0">
                <a:latin typeface="Comic Sans MS"/>
                <a:cs typeface="Comic Sans MS"/>
              </a:rPr>
              <a:t>ssumptions: diagonal </a:t>
            </a:r>
            <a:r>
              <a:rPr lang="en-US" b="1" dirty="0" smtClean="0">
                <a:latin typeface="Comic Sans MS"/>
                <a:cs typeface="Comic Sans MS"/>
              </a:rPr>
              <a:t>P</a:t>
            </a:r>
            <a:r>
              <a:rPr lang="en-US" baseline="-25000" dirty="0" smtClean="0">
                <a:latin typeface="Comic Sans MS"/>
                <a:cs typeface="Comic Sans MS"/>
              </a:rPr>
              <a:t>o</a:t>
            </a:r>
            <a:r>
              <a:rPr lang="en-US" dirty="0" smtClean="0">
                <a:latin typeface="Comic Sans MS"/>
                <a:cs typeface="Comic Sans MS"/>
              </a:rPr>
              <a:t> and </a:t>
            </a:r>
            <a:r>
              <a:rPr lang="en-US" b="1" dirty="0" smtClean="0">
                <a:latin typeface="Comic Sans MS"/>
                <a:cs typeface="Comic Sans MS"/>
              </a:rPr>
              <a:t>R</a:t>
            </a:r>
            <a:r>
              <a:rPr lang="en-US" dirty="0" smtClean="0">
                <a:latin typeface="Comic Sans MS"/>
                <a:cs typeface="Comic Sans MS"/>
              </a:rPr>
              <a:t>, </a:t>
            </a:r>
            <a:r>
              <a:rPr lang="en-US" b="1" dirty="0" smtClean="0">
                <a:latin typeface="Comic Sans MS"/>
                <a:cs typeface="Comic Sans MS"/>
              </a:rPr>
              <a:t>P</a:t>
            </a:r>
            <a:r>
              <a:rPr lang="en-US" baseline="-25000" dirty="0" smtClean="0">
                <a:latin typeface="Comic Sans MS"/>
                <a:cs typeface="Comic Sans MS"/>
              </a:rPr>
              <a:t>o</a:t>
            </a:r>
            <a:r>
              <a:rPr lang="en-US" dirty="0" smtClean="0">
                <a:latin typeface="Comic Sans MS"/>
                <a:cs typeface="Comic Sans MS"/>
              </a:rPr>
              <a:t> consistent with prior-truth flux difference, strong dynamical constraint</a:t>
            </a:r>
          </a:p>
          <a:p>
            <a:pPr lvl="2">
              <a:spcAft>
                <a:spcPts val="600"/>
              </a:spcAft>
            </a:pPr>
            <a:r>
              <a:rPr lang="en-US" dirty="0" smtClean="0">
                <a:latin typeface="Comic Sans MS"/>
                <a:cs typeface="Comic Sans MS"/>
              </a:rPr>
              <a:t>Inputs on measurement approaches</a:t>
            </a:r>
          </a:p>
          <a:p>
            <a:pPr>
              <a:spcAft>
                <a:spcPts val="600"/>
              </a:spcAft>
              <a:buNone/>
            </a:pP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>
                <a:latin typeface="Comic Sans MS"/>
                <a:cs typeface="Comic Sans MS"/>
              </a:rPr>
              <a:t>Error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statistics from (a posteriori – </a:t>
            </a:r>
            <a:r>
              <a:rPr lang="en-US" dirty="0" smtClean="0">
                <a:latin typeface="Comic Sans MS"/>
                <a:cs typeface="Comic Sans MS"/>
              </a:rPr>
              <a:t>true) fluxes</a:t>
            </a:r>
          </a:p>
          <a:p>
            <a:pPr lvl="2">
              <a:spcAft>
                <a:spcPts val="600"/>
              </a:spcAft>
            </a:pPr>
            <a:endParaRPr lang="en-US" dirty="0" smtClean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88956" y="0"/>
            <a:ext cx="8144983" cy="114120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i="0" dirty="0">
                <a:solidFill>
                  <a:schemeClr val="tx2"/>
                </a:solidFill>
                <a:latin typeface="Comic Sans MS"/>
                <a:cs typeface="Comic Sans MS"/>
              </a:rPr>
              <a:t>4-D </a:t>
            </a:r>
            <a:r>
              <a:rPr lang="en-US" i="0" dirty="0" err="1">
                <a:solidFill>
                  <a:schemeClr val="tx2"/>
                </a:solidFill>
                <a:latin typeface="Comic Sans MS"/>
                <a:cs typeface="Comic Sans MS"/>
              </a:rPr>
              <a:t>Var</a:t>
            </a:r>
            <a:r>
              <a:rPr lang="en-US" i="0" dirty="0">
                <a:solidFill>
                  <a:schemeClr val="tx2"/>
                </a:solidFill>
                <a:latin typeface="Comic Sans MS"/>
                <a:cs typeface="Comic Sans MS"/>
              </a:rPr>
              <a:t> Data Assimilation Method</a:t>
            </a:r>
          </a:p>
        </p:txBody>
      </p:sp>
      <p:sp>
        <p:nvSpPr>
          <p:cNvPr id="418819" name="Rectangle 3"/>
          <p:cNvSpPr>
            <a:spLocks noChangeArrowheads="1"/>
          </p:cNvSpPr>
          <p:nvPr/>
        </p:nvSpPr>
        <p:spPr bwMode="auto">
          <a:xfrm>
            <a:off x="914400" y="914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800" i="0" dirty="0">
                <a:latin typeface="Comic Sans MS"/>
                <a:cs typeface="Comic Sans MS"/>
              </a:rPr>
              <a:t>Find optimal fluxes </a:t>
            </a:r>
            <a:r>
              <a:rPr lang="en-US" sz="1800" b="1" i="0" dirty="0" err="1">
                <a:latin typeface="Comic Sans MS"/>
                <a:cs typeface="Comic Sans MS"/>
              </a:rPr>
              <a:t>u</a:t>
            </a:r>
            <a:r>
              <a:rPr lang="en-US" sz="1800" i="0" dirty="0">
                <a:latin typeface="Comic Sans MS"/>
                <a:cs typeface="Comic Sans MS"/>
              </a:rPr>
              <a:t> and initial CO</a:t>
            </a:r>
            <a:r>
              <a:rPr lang="en-US" sz="1800" i="0" baseline="-25000" dirty="0">
                <a:latin typeface="Comic Sans MS"/>
                <a:cs typeface="Comic Sans MS"/>
              </a:rPr>
              <a:t>2</a:t>
            </a:r>
            <a:r>
              <a:rPr lang="en-US" sz="1800" i="0" dirty="0">
                <a:latin typeface="Comic Sans MS"/>
                <a:cs typeface="Comic Sans MS"/>
              </a:rPr>
              <a:t> field </a:t>
            </a:r>
            <a:r>
              <a:rPr lang="en-US" sz="1800" b="1" i="0" dirty="0">
                <a:latin typeface="Comic Sans MS"/>
                <a:cs typeface="Comic Sans MS"/>
              </a:rPr>
              <a:t>x</a:t>
            </a:r>
            <a:r>
              <a:rPr lang="en-US" sz="1800" i="0" baseline="-25000" dirty="0">
                <a:latin typeface="Comic Sans MS"/>
                <a:cs typeface="Comic Sans MS"/>
              </a:rPr>
              <a:t>o</a:t>
            </a:r>
            <a:r>
              <a:rPr lang="en-US" sz="1800" i="0" dirty="0">
                <a:latin typeface="Comic Sans MS"/>
                <a:cs typeface="Comic Sans MS"/>
              </a:rPr>
              <a:t> to minimize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 sz="1800" i="0" dirty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 sz="1800" i="0" dirty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 sz="1800" i="0" dirty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 sz="1800" i="0" dirty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 sz="1800" i="0" dirty="0">
              <a:latin typeface="Comic Sans MS"/>
              <a:cs typeface="Comic Sans MS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800" i="0" dirty="0">
                <a:latin typeface="Comic Sans MS"/>
                <a:cs typeface="Comic Sans MS"/>
              </a:rPr>
              <a:t>subject to the dynamical constraint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 sz="1800" i="0" dirty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 sz="1800" i="0" dirty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800" i="0" dirty="0">
                <a:latin typeface="Comic Sans MS"/>
                <a:cs typeface="Comic Sans MS"/>
              </a:rPr>
              <a:t>where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</a:pPr>
            <a:r>
              <a:rPr lang="en-US" sz="1600" b="1" i="0" dirty="0" err="1"/>
              <a:t>x</a:t>
            </a:r>
            <a:r>
              <a:rPr lang="en-US" sz="1600" i="0" dirty="0"/>
              <a:t>  are state variables (CO</a:t>
            </a:r>
            <a:r>
              <a:rPr lang="en-US" sz="1600" i="0" baseline="-25000" dirty="0"/>
              <a:t>2</a:t>
            </a:r>
            <a:r>
              <a:rPr lang="en-US" sz="1600" i="0" dirty="0"/>
              <a:t> concentrations),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</a:pPr>
            <a:r>
              <a:rPr lang="en-US" sz="1600" b="1" i="0" dirty="0" err="1"/>
              <a:t>h</a:t>
            </a:r>
            <a:r>
              <a:rPr lang="en-US" sz="1600" i="0" dirty="0"/>
              <a:t>  is a vector of measurement operators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</a:pPr>
            <a:r>
              <a:rPr lang="en-US" sz="1600" b="1" i="0" dirty="0" err="1"/>
              <a:t>z</a:t>
            </a:r>
            <a:r>
              <a:rPr lang="en-US" sz="1600" i="0" dirty="0"/>
              <a:t>  are the observations,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</a:pPr>
            <a:r>
              <a:rPr lang="en-US" sz="1600" b="1" i="0" dirty="0"/>
              <a:t>R</a:t>
            </a:r>
            <a:r>
              <a:rPr lang="en-US" sz="1600" i="0" dirty="0"/>
              <a:t>  is the covariance matrix for </a:t>
            </a:r>
            <a:r>
              <a:rPr lang="en-US" sz="1600" b="1" i="0" dirty="0" err="1"/>
              <a:t>z</a:t>
            </a:r>
            <a:r>
              <a:rPr lang="en-US" sz="1600" i="0" dirty="0"/>
              <a:t>,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</a:pPr>
            <a:r>
              <a:rPr lang="en-US" sz="1600" b="1" i="0" dirty="0" err="1"/>
              <a:t>u</a:t>
            </a:r>
            <a:r>
              <a:rPr lang="en-US" sz="1600" i="0" baseline="-25000" dirty="0" err="1"/>
              <a:t>o</a:t>
            </a:r>
            <a:r>
              <a:rPr lang="en-US" sz="1600" i="0" dirty="0"/>
              <a:t> is an a priori estimate of the fluxes,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</a:pPr>
            <a:r>
              <a:rPr lang="en-US" sz="1600" b="1" i="0" dirty="0" err="1"/>
              <a:t>P</a:t>
            </a:r>
            <a:r>
              <a:rPr lang="en-US" sz="1600" b="1" i="0" baseline="-25000" dirty="0" err="1"/>
              <a:t>u</a:t>
            </a:r>
            <a:r>
              <a:rPr lang="en-US" sz="1600" i="0" baseline="-25000" dirty="0" err="1"/>
              <a:t>o</a:t>
            </a:r>
            <a:r>
              <a:rPr lang="en-US" sz="1600" i="0" dirty="0"/>
              <a:t> is the covariance matrix for </a:t>
            </a:r>
            <a:r>
              <a:rPr lang="en-US" sz="1600" b="1" i="0" dirty="0" err="1"/>
              <a:t>u</a:t>
            </a:r>
            <a:r>
              <a:rPr lang="en-US" sz="1600" i="0" baseline="-25000" dirty="0" err="1"/>
              <a:t>o</a:t>
            </a:r>
            <a:r>
              <a:rPr lang="en-US" sz="1600" i="0" dirty="0"/>
              <a:t>,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</a:pPr>
            <a:r>
              <a:rPr lang="en-US" sz="1600" b="1" i="0" dirty="0"/>
              <a:t>x</a:t>
            </a:r>
            <a:r>
              <a:rPr lang="en-US" sz="1600" i="0" baseline="-25000" dirty="0"/>
              <a:t>o</a:t>
            </a:r>
            <a:r>
              <a:rPr lang="en-US" sz="1600" i="0" dirty="0"/>
              <a:t> is an a priori estimate of the initial concentrations,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</a:pPr>
            <a:r>
              <a:rPr lang="en-US" sz="1600" b="1" i="0" dirty="0" err="1"/>
              <a:t>P</a:t>
            </a:r>
            <a:r>
              <a:rPr lang="en-US" sz="1600" b="1" i="0" baseline="-25000" dirty="0" err="1"/>
              <a:t>x</a:t>
            </a:r>
            <a:r>
              <a:rPr lang="en-US" sz="1600" i="0" baseline="-25000" dirty="0" err="1"/>
              <a:t>o</a:t>
            </a:r>
            <a:r>
              <a:rPr lang="en-US" sz="1600" i="0" dirty="0"/>
              <a:t>  is the covariance matrix for </a:t>
            </a:r>
            <a:r>
              <a:rPr lang="en-US" sz="1600" b="1" i="0" dirty="0"/>
              <a:t>x</a:t>
            </a:r>
            <a:r>
              <a:rPr lang="en-US" sz="1600" i="0" baseline="-25000" dirty="0"/>
              <a:t>o,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Font typeface="Symbol" charset="2"/>
              <a:buChar char="F"/>
            </a:pPr>
            <a:r>
              <a:rPr lang="en-US" sz="1600" i="0" dirty="0">
                <a:sym typeface="Symbol" charset="2"/>
              </a:rPr>
              <a:t>is the transition matrix (representing the transport model), and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Font typeface="Symbol" charset="2"/>
              <a:buNone/>
            </a:pPr>
            <a:r>
              <a:rPr lang="en-US" sz="1600" b="1" i="0" dirty="0"/>
              <a:t>G</a:t>
            </a:r>
            <a:r>
              <a:rPr lang="en-US" sz="1600" i="0" dirty="0"/>
              <a:t> distributes the current fluxes into the bottom layer of the model</a:t>
            </a:r>
          </a:p>
        </p:txBody>
      </p:sp>
      <p:graphicFrame>
        <p:nvGraphicFramePr>
          <p:cNvPr id="418820" name="Object 4"/>
          <p:cNvGraphicFramePr>
            <a:graphicFrameLocks noChangeAspect="1"/>
          </p:cNvGraphicFramePr>
          <p:nvPr/>
        </p:nvGraphicFramePr>
        <p:xfrm>
          <a:off x="969963" y="1196975"/>
          <a:ext cx="6059487" cy="1609725"/>
        </p:xfrm>
        <a:graphic>
          <a:graphicData uri="http://schemas.openxmlformats.org/presentationml/2006/ole">
            <p:oleObj spid="_x0000_s38914" name="Equation" r:id="rId4" imgW="3441700" imgH="914400" progId="Equation.3">
              <p:embed/>
            </p:oleObj>
          </a:graphicData>
        </a:graphic>
      </p:graphicFrame>
      <p:graphicFrame>
        <p:nvGraphicFramePr>
          <p:cNvPr id="418821" name="Object 5"/>
          <p:cNvGraphicFramePr>
            <a:graphicFrameLocks noChangeAspect="1"/>
          </p:cNvGraphicFramePr>
          <p:nvPr/>
        </p:nvGraphicFramePr>
        <p:xfrm>
          <a:off x="1423988" y="3157538"/>
          <a:ext cx="5064125" cy="376237"/>
        </p:xfrm>
        <a:graphic>
          <a:graphicData uri="http://schemas.openxmlformats.org/presentationml/2006/ole">
            <p:oleObj spid="_x0000_s38915" name="Equation" r:id="rId5" imgW="29718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reeform 2"/>
          <p:cNvSpPr>
            <a:spLocks/>
          </p:cNvSpPr>
          <p:nvPr/>
        </p:nvSpPr>
        <p:spPr bwMode="auto">
          <a:xfrm>
            <a:off x="-477838" y="642938"/>
            <a:ext cx="4059238" cy="5572125"/>
          </a:xfrm>
          <a:custGeom>
            <a:avLst/>
            <a:gdLst>
              <a:gd name="T0" fmla="*/ 2021165561 w 2557"/>
              <a:gd name="T1" fmla="*/ 2147483647 h 3510"/>
              <a:gd name="T2" fmla="*/ 2043847764 w 2557"/>
              <a:gd name="T3" fmla="*/ 2147483647 h 3510"/>
              <a:gd name="T4" fmla="*/ 2147483647 w 2557"/>
              <a:gd name="T5" fmla="*/ 2147483647 h 3510"/>
              <a:gd name="T6" fmla="*/ 2147483647 w 2557"/>
              <a:gd name="T7" fmla="*/ 2147483647 h 3510"/>
              <a:gd name="T8" fmla="*/ 2147483647 w 2557"/>
              <a:gd name="T9" fmla="*/ 2147483647 h 3510"/>
              <a:gd name="T10" fmla="*/ 2147483647 w 2557"/>
              <a:gd name="T11" fmla="*/ 2147483647 h 3510"/>
              <a:gd name="T12" fmla="*/ 2147483647 w 2557"/>
              <a:gd name="T13" fmla="*/ 2147483647 h 3510"/>
              <a:gd name="T14" fmla="*/ 2147483647 w 2557"/>
              <a:gd name="T15" fmla="*/ 2147483647 h 3510"/>
              <a:gd name="T16" fmla="*/ 2147483647 w 2557"/>
              <a:gd name="T17" fmla="*/ 2147483647 h 3510"/>
              <a:gd name="T18" fmla="*/ 2147483647 w 2557"/>
              <a:gd name="T19" fmla="*/ 2147483647 h 3510"/>
              <a:gd name="T20" fmla="*/ 2111891198 w 2557"/>
              <a:gd name="T21" fmla="*/ 2147483647 h 3510"/>
              <a:gd name="T22" fmla="*/ 1771670856 w 2557"/>
              <a:gd name="T23" fmla="*/ 2147483647 h 3510"/>
              <a:gd name="T24" fmla="*/ 1544856765 w 2557"/>
              <a:gd name="T25" fmla="*/ 2147483647 h 3510"/>
              <a:gd name="T26" fmla="*/ 1567537381 w 2557"/>
              <a:gd name="T27" fmla="*/ 2147483647 h 3510"/>
              <a:gd name="T28" fmla="*/ 2111891198 w 2557"/>
              <a:gd name="T29" fmla="*/ 2147483647 h 3510"/>
              <a:gd name="T30" fmla="*/ 2147483647 w 2557"/>
              <a:gd name="T31" fmla="*/ 2147483647 h 3510"/>
              <a:gd name="T32" fmla="*/ 2147483647 w 2557"/>
              <a:gd name="T33" fmla="*/ 2147483647 h 3510"/>
              <a:gd name="T34" fmla="*/ 2147483647 w 2557"/>
              <a:gd name="T35" fmla="*/ 2147483647 h 3510"/>
              <a:gd name="T36" fmla="*/ 2147483647 w 2557"/>
              <a:gd name="T37" fmla="*/ 2147483647 h 3510"/>
              <a:gd name="T38" fmla="*/ 2147483647 w 2557"/>
              <a:gd name="T39" fmla="*/ 2147483647 h 3510"/>
              <a:gd name="T40" fmla="*/ 2147483647 w 2557"/>
              <a:gd name="T41" fmla="*/ 2147483647 h 3510"/>
              <a:gd name="T42" fmla="*/ 2147483647 w 2557"/>
              <a:gd name="T43" fmla="*/ 2147483647 h 3510"/>
              <a:gd name="T44" fmla="*/ 2147483647 w 2557"/>
              <a:gd name="T45" fmla="*/ 2147483647 h 3510"/>
              <a:gd name="T46" fmla="*/ 2147483647 w 2557"/>
              <a:gd name="T47" fmla="*/ 2147483647 h 3510"/>
              <a:gd name="T48" fmla="*/ 2147483647 w 2557"/>
              <a:gd name="T49" fmla="*/ 2147483647 h 3510"/>
              <a:gd name="T50" fmla="*/ 2147483647 w 2557"/>
              <a:gd name="T51" fmla="*/ 521673138 h 3510"/>
              <a:gd name="T52" fmla="*/ 2147483647 w 2557"/>
              <a:gd name="T53" fmla="*/ 317539688 h 3510"/>
              <a:gd name="T54" fmla="*/ 2147483647 w 2557"/>
              <a:gd name="T55" fmla="*/ 0 h 3510"/>
              <a:gd name="T56" fmla="*/ 1635582401 w 2557"/>
              <a:gd name="T57" fmla="*/ 22682200 h 3510"/>
              <a:gd name="T58" fmla="*/ 1000502948 w 2557"/>
              <a:gd name="T59" fmla="*/ 317539688 h 3510"/>
              <a:gd name="T60" fmla="*/ 2520950 w 2557"/>
              <a:gd name="T61" fmla="*/ 1542335625 h 3510"/>
              <a:gd name="T62" fmla="*/ 25201566 w 2557"/>
              <a:gd name="T63" fmla="*/ 1950600938 h 3510"/>
              <a:gd name="T64" fmla="*/ 229335041 w 2557"/>
              <a:gd name="T65" fmla="*/ 2147483647 h 3510"/>
              <a:gd name="T66" fmla="*/ 637600404 w 2557"/>
              <a:gd name="T67" fmla="*/ 2147483647 h 3510"/>
              <a:gd name="T68" fmla="*/ 864414494 w 2557"/>
              <a:gd name="T69" fmla="*/ 2147483647 h 3510"/>
              <a:gd name="T70" fmla="*/ 1159272018 w 2557"/>
              <a:gd name="T71" fmla="*/ 2147483647 h 3510"/>
              <a:gd name="T72" fmla="*/ 1408768311 w 2557"/>
              <a:gd name="T73" fmla="*/ 2147483647 h 3510"/>
              <a:gd name="T74" fmla="*/ 1522174562 w 2557"/>
              <a:gd name="T75" fmla="*/ 2147483647 h 3510"/>
              <a:gd name="T76" fmla="*/ 1612900199 w 2557"/>
              <a:gd name="T77" fmla="*/ 2147483647 h 3510"/>
              <a:gd name="T78" fmla="*/ 1726308038 w 2557"/>
              <a:gd name="T79" fmla="*/ 2147483647 h 3510"/>
              <a:gd name="T80" fmla="*/ 1817033674 w 2557"/>
              <a:gd name="T81" fmla="*/ 2147483647 h 3510"/>
              <a:gd name="T82" fmla="*/ 1953122128 w 2557"/>
              <a:gd name="T83" fmla="*/ 2147483647 h 3510"/>
              <a:gd name="T84" fmla="*/ 2021165561 w 2557"/>
              <a:gd name="T85" fmla="*/ 2147483647 h 351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557"/>
              <a:gd name="T130" fmla="*/ 0 h 3510"/>
              <a:gd name="T131" fmla="*/ 2557 w 2557"/>
              <a:gd name="T132" fmla="*/ 3510 h 351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557" h="3510">
                <a:moveTo>
                  <a:pt x="802" y="1404"/>
                </a:moveTo>
                <a:cubicBezTo>
                  <a:pt x="805" y="1416"/>
                  <a:pt x="805" y="1429"/>
                  <a:pt x="811" y="1440"/>
                </a:cubicBezTo>
                <a:cubicBezTo>
                  <a:pt x="843" y="1504"/>
                  <a:pt x="851" y="1487"/>
                  <a:pt x="901" y="1521"/>
                </a:cubicBezTo>
                <a:cubicBezTo>
                  <a:pt x="926" y="1558"/>
                  <a:pt x="945" y="1605"/>
                  <a:pt x="982" y="1629"/>
                </a:cubicBezTo>
                <a:cubicBezTo>
                  <a:pt x="1004" y="1662"/>
                  <a:pt x="1035" y="1682"/>
                  <a:pt x="1063" y="1710"/>
                </a:cubicBezTo>
                <a:cubicBezTo>
                  <a:pt x="1073" y="1739"/>
                  <a:pt x="1108" y="1791"/>
                  <a:pt x="1108" y="1791"/>
                </a:cubicBezTo>
                <a:cubicBezTo>
                  <a:pt x="1104" y="1848"/>
                  <a:pt x="1127" y="1918"/>
                  <a:pt x="1090" y="1962"/>
                </a:cubicBezTo>
                <a:cubicBezTo>
                  <a:pt x="1058" y="1999"/>
                  <a:pt x="1017" y="2026"/>
                  <a:pt x="982" y="2061"/>
                </a:cubicBezTo>
                <a:cubicBezTo>
                  <a:pt x="973" y="2070"/>
                  <a:pt x="971" y="2085"/>
                  <a:pt x="964" y="2097"/>
                </a:cubicBezTo>
                <a:cubicBezTo>
                  <a:pt x="945" y="2131"/>
                  <a:pt x="913" y="2179"/>
                  <a:pt x="883" y="2205"/>
                </a:cubicBezTo>
                <a:cubicBezTo>
                  <a:pt x="870" y="2217"/>
                  <a:pt x="851" y="2221"/>
                  <a:pt x="838" y="2232"/>
                </a:cubicBezTo>
                <a:cubicBezTo>
                  <a:pt x="777" y="2284"/>
                  <a:pt x="743" y="2328"/>
                  <a:pt x="703" y="2394"/>
                </a:cubicBezTo>
                <a:cubicBezTo>
                  <a:pt x="677" y="2498"/>
                  <a:pt x="631" y="2595"/>
                  <a:pt x="613" y="2700"/>
                </a:cubicBezTo>
                <a:cubicBezTo>
                  <a:pt x="595" y="2936"/>
                  <a:pt x="600" y="2800"/>
                  <a:pt x="622" y="3195"/>
                </a:cubicBezTo>
                <a:cubicBezTo>
                  <a:pt x="631" y="3365"/>
                  <a:pt x="651" y="3479"/>
                  <a:pt x="838" y="3510"/>
                </a:cubicBezTo>
                <a:cubicBezTo>
                  <a:pt x="955" y="3507"/>
                  <a:pt x="1072" y="3509"/>
                  <a:pt x="1189" y="3501"/>
                </a:cubicBezTo>
                <a:cubicBezTo>
                  <a:pt x="1262" y="3496"/>
                  <a:pt x="1358" y="3450"/>
                  <a:pt x="1432" y="3429"/>
                </a:cubicBezTo>
                <a:cubicBezTo>
                  <a:pt x="1569" y="3390"/>
                  <a:pt x="1687" y="3339"/>
                  <a:pt x="1810" y="3267"/>
                </a:cubicBezTo>
                <a:cubicBezTo>
                  <a:pt x="1882" y="3224"/>
                  <a:pt x="1942" y="3216"/>
                  <a:pt x="2008" y="3150"/>
                </a:cubicBezTo>
                <a:cubicBezTo>
                  <a:pt x="2081" y="3077"/>
                  <a:pt x="2137" y="2992"/>
                  <a:pt x="2206" y="2916"/>
                </a:cubicBezTo>
                <a:cubicBezTo>
                  <a:pt x="2249" y="2869"/>
                  <a:pt x="2291" y="2828"/>
                  <a:pt x="2323" y="2772"/>
                </a:cubicBezTo>
                <a:cubicBezTo>
                  <a:pt x="2439" y="2570"/>
                  <a:pt x="2476" y="2331"/>
                  <a:pt x="2557" y="2115"/>
                </a:cubicBezTo>
                <a:cubicBezTo>
                  <a:pt x="2554" y="1962"/>
                  <a:pt x="2556" y="1809"/>
                  <a:pt x="2548" y="1656"/>
                </a:cubicBezTo>
                <a:cubicBezTo>
                  <a:pt x="2538" y="1466"/>
                  <a:pt x="2372" y="1210"/>
                  <a:pt x="2278" y="1062"/>
                </a:cubicBezTo>
                <a:cubicBezTo>
                  <a:pt x="2245" y="1010"/>
                  <a:pt x="2240" y="942"/>
                  <a:pt x="2206" y="891"/>
                </a:cubicBezTo>
                <a:cubicBezTo>
                  <a:pt x="2039" y="640"/>
                  <a:pt x="1887" y="373"/>
                  <a:pt x="1621" y="207"/>
                </a:cubicBezTo>
                <a:cubicBezTo>
                  <a:pt x="1551" y="163"/>
                  <a:pt x="1492" y="150"/>
                  <a:pt x="1414" y="126"/>
                </a:cubicBezTo>
                <a:cubicBezTo>
                  <a:pt x="1239" y="71"/>
                  <a:pt x="1065" y="26"/>
                  <a:pt x="883" y="0"/>
                </a:cubicBezTo>
                <a:cubicBezTo>
                  <a:pt x="805" y="3"/>
                  <a:pt x="727" y="2"/>
                  <a:pt x="649" y="9"/>
                </a:cubicBezTo>
                <a:cubicBezTo>
                  <a:pt x="564" y="17"/>
                  <a:pt x="464" y="87"/>
                  <a:pt x="397" y="126"/>
                </a:cubicBezTo>
                <a:cubicBezTo>
                  <a:pt x="221" y="228"/>
                  <a:pt x="42" y="406"/>
                  <a:pt x="1" y="612"/>
                </a:cubicBezTo>
                <a:cubicBezTo>
                  <a:pt x="4" y="666"/>
                  <a:pt x="0" y="721"/>
                  <a:pt x="10" y="774"/>
                </a:cubicBezTo>
                <a:cubicBezTo>
                  <a:pt x="15" y="803"/>
                  <a:pt x="67" y="842"/>
                  <a:pt x="91" y="855"/>
                </a:cubicBezTo>
                <a:cubicBezTo>
                  <a:pt x="146" y="885"/>
                  <a:pt x="195" y="908"/>
                  <a:pt x="253" y="927"/>
                </a:cubicBezTo>
                <a:cubicBezTo>
                  <a:pt x="286" y="938"/>
                  <a:pt x="310" y="961"/>
                  <a:pt x="343" y="972"/>
                </a:cubicBezTo>
                <a:cubicBezTo>
                  <a:pt x="372" y="1011"/>
                  <a:pt x="418" y="1043"/>
                  <a:pt x="460" y="1071"/>
                </a:cubicBezTo>
                <a:cubicBezTo>
                  <a:pt x="486" y="1109"/>
                  <a:pt x="526" y="1137"/>
                  <a:pt x="559" y="1170"/>
                </a:cubicBezTo>
                <a:cubicBezTo>
                  <a:pt x="642" y="1253"/>
                  <a:pt x="501" y="1136"/>
                  <a:pt x="604" y="1224"/>
                </a:cubicBezTo>
                <a:cubicBezTo>
                  <a:pt x="615" y="1234"/>
                  <a:pt x="629" y="1240"/>
                  <a:pt x="640" y="1251"/>
                </a:cubicBezTo>
                <a:cubicBezTo>
                  <a:pt x="681" y="1292"/>
                  <a:pt x="632" y="1269"/>
                  <a:pt x="685" y="1287"/>
                </a:cubicBezTo>
                <a:cubicBezTo>
                  <a:pt x="697" y="1299"/>
                  <a:pt x="708" y="1312"/>
                  <a:pt x="721" y="1323"/>
                </a:cubicBezTo>
                <a:cubicBezTo>
                  <a:pt x="738" y="1337"/>
                  <a:pt x="775" y="1359"/>
                  <a:pt x="775" y="1359"/>
                </a:cubicBezTo>
                <a:cubicBezTo>
                  <a:pt x="797" y="1392"/>
                  <a:pt x="788" y="1376"/>
                  <a:pt x="802" y="1404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7" name="Freeform 3"/>
          <p:cNvSpPr>
            <a:spLocks/>
          </p:cNvSpPr>
          <p:nvPr/>
        </p:nvSpPr>
        <p:spPr bwMode="auto">
          <a:xfrm>
            <a:off x="838200" y="1609725"/>
            <a:ext cx="2138363" cy="4291013"/>
          </a:xfrm>
          <a:custGeom>
            <a:avLst/>
            <a:gdLst>
              <a:gd name="T0" fmla="*/ 567036083 w 1347"/>
              <a:gd name="T1" fmla="*/ 75604696 h 2703"/>
              <a:gd name="T2" fmla="*/ 294859144 w 1347"/>
              <a:gd name="T3" fmla="*/ 30241879 h 2703"/>
              <a:gd name="T4" fmla="*/ 181451292 w 1347"/>
              <a:gd name="T5" fmla="*/ 234375352 h 2703"/>
              <a:gd name="T6" fmla="*/ 362902585 w 1347"/>
              <a:gd name="T7" fmla="*/ 483870056 h 2703"/>
              <a:gd name="T8" fmla="*/ 567036083 w 1347"/>
              <a:gd name="T9" fmla="*/ 665321328 h 2703"/>
              <a:gd name="T10" fmla="*/ 657761729 w 1347"/>
              <a:gd name="T11" fmla="*/ 824091984 h 2703"/>
              <a:gd name="T12" fmla="*/ 884575844 w 1347"/>
              <a:gd name="T13" fmla="*/ 1209675141 h 2703"/>
              <a:gd name="T14" fmla="*/ 907256462 w 1347"/>
              <a:gd name="T15" fmla="*/ 1277720161 h 2703"/>
              <a:gd name="T16" fmla="*/ 1020664314 w 1347"/>
              <a:gd name="T17" fmla="*/ 1436489230 h 2703"/>
              <a:gd name="T18" fmla="*/ 1134070578 w 1347"/>
              <a:gd name="T19" fmla="*/ 1731348339 h 2703"/>
              <a:gd name="T20" fmla="*/ 1224796224 w 1347"/>
              <a:gd name="T21" fmla="*/ 1890117408 h 2703"/>
              <a:gd name="T22" fmla="*/ 1315521870 w 1347"/>
              <a:gd name="T23" fmla="*/ 2139613699 h 2703"/>
              <a:gd name="T24" fmla="*/ 1383566899 w 1347"/>
              <a:gd name="T25" fmla="*/ 2147483647 h 2703"/>
              <a:gd name="T26" fmla="*/ 1451610339 w 1347"/>
              <a:gd name="T27" fmla="*/ 2147483647 h 2703"/>
              <a:gd name="T28" fmla="*/ 1338204075 w 1347"/>
              <a:gd name="T29" fmla="*/ 2147483647 h 2703"/>
              <a:gd name="T30" fmla="*/ 1156752783 w 1347"/>
              <a:gd name="T31" fmla="*/ 2147483647 h 2703"/>
              <a:gd name="T32" fmla="*/ 1066027137 w 1347"/>
              <a:gd name="T33" fmla="*/ 2147483647 h 2703"/>
              <a:gd name="T34" fmla="*/ 929938667 w 1347"/>
              <a:gd name="T35" fmla="*/ 2147483647 h 2703"/>
              <a:gd name="T36" fmla="*/ 680442347 w 1347"/>
              <a:gd name="T37" fmla="*/ 2147483647 h 2703"/>
              <a:gd name="T38" fmla="*/ 385584790 w 1347"/>
              <a:gd name="T39" fmla="*/ 2147483647 h 2703"/>
              <a:gd name="T40" fmla="*/ 249496321 w 1347"/>
              <a:gd name="T41" fmla="*/ 2147483647 h 2703"/>
              <a:gd name="T42" fmla="*/ 158770675 w 1347"/>
              <a:gd name="T43" fmla="*/ 2147483647 h 2703"/>
              <a:gd name="T44" fmla="*/ 22682205 w 1347"/>
              <a:gd name="T45" fmla="*/ 2147483647 h 2703"/>
              <a:gd name="T46" fmla="*/ 0 w 1347"/>
              <a:gd name="T47" fmla="*/ 2147483647 h 2703"/>
              <a:gd name="T48" fmla="*/ 22682205 w 1347"/>
              <a:gd name="T49" fmla="*/ 2147483647 h 2703"/>
              <a:gd name="T50" fmla="*/ 136088469 w 1347"/>
              <a:gd name="T51" fmla="*/ 2147483647 h 2703"/>
              <a:gd name="T52" fmla="*/ 453628231 w 1347"/>
              <a:gd name="T53" fmla="*/ 2147483647 h 2703"/>
              <a:gd name="T54" fmla="*/ 997982108 w 1347"/>
              <a:gd name="T55" fmla="*/ 2147483647 h 2703"/>
              <a:gd name="T56" fmla="*/ 1542335986 w 1347"/>
              <a:gd name="T57" fmla="*/ 2147483647 h 2703"/>
              <a:gd name="T58" fmla="*/ 1837195130 w 1347"/>
              <a:gd name="T59" fmla="*/ 2147483647 h 2703"/>
              <a:gd name="T60" fmla="*/ 2147483647 w 1347"/>
              <a:gd name="T61" fmla="*/ 2147483647 h 2703"/>
              <a:gd name="T62" fmla="*/ 2147483647 w 1347"/>
              <a:gd name="T63" fmla="*/ 2147483647 h 2703"/>
              <a:gd name="T64" fmla="*/ 2147483647 w 1347"/>
              <a:gd name="T65" fmla="*/ 2147483647 h 2703"/>
              <a:gd name="T66" fmla="*/ 2147483647 w 1347"/>
              <a:gd name="T67" fmla="*/ 2147483647 h 2703"/>
              <a:gd name="T68" fmla="*/ 2147483647 w 1347"/>
              <a:gd name="T69" fmla="*/ 2147483647 h 2703"/>
              <a:gd name="T70" fmla="*/ 2147483647 w 1347"/>
              <a:gd name="T71" fmla="*/ 2147483647 h 2703"/>
              <a:gd name="T72" fmla="*/ 2147483647 w 1347"/>
              <a:gd name="T73" fmla="*/ 2147483647 h 2703"/>
              <a:gd name="T74" fmla="*/ 2147483647 w 1347"/>
              <a:gd name="T75" fmla="*/ 2147483647 h 2703"/>
              <a:gd name="T76" fmla="*/ 2147483647 w 1347"/>
              <a:gd name="T77" fmla="*/ 2094250882 h 2703"/>
              <a:gd name="T78" fmla="*/ 2147483647 w 1347"/>
              <a:gd name="T79" fmla="*/ 1754028954 h 2703"/>
              <a:gd name="T80" fmla="*/ 2147483647 w 1347"/>
              <a:gd name="T81" fmla="*/ 937498234 h 2703"/>
              <a:gd name="T82" fmla="*/ 1837195130 w 1347"/>
              <a:gd name="T83" fmla="*/ 325100988 h 2703"/>
              <a:gd name="T84" fmla="*/ 1247478429 w 1347"/>
              <a:gd name="T85" fmla="*/ 75604696 h 2703"/>
              <a:gd name="T86" fmla="*/ 793850198 w 1347"/>
              <a:gd name="T87" fmla="*/ 52924081 h 2703"/>
              <a:gd name="T88" fmla="*/ 567036083 w 1347"/>
              <a:gd name="T89" fmla="*/ 75604696 h 270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347"/>
              <a:gd name="T136" fmla="*/ 0 h 2703"/>
              <a:gd name="T137" fmla="*/ 1347 w 1347"/>
              <a:gd name="T138" fmla="*/ 2703 h 270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347" h="2703">
                <a:moveTo>
                  <a:pt x="225" y="30"/>
                </a:moveTo>
                <a:cubicBezTo>
                  <a:pt x="164" y="10"/>
                  <a:pt x="192" y="0"/>
                  <a:pt x="117" y="12"/>
                </a:cubicBezTo>
                <a:cubicBezTo>
                  <a:pt x="76" y="74"/>
                  <a:pt x="88" y="45"/>
                  <a:pt x="72" y="93"/>
                </a:cubicBezTo>
                <a:cubicBezTo>
                  <a:pt x="84" y="151"/>
                  <a:pt x="86" y="173"/>
                  <a:pt x="144" y="192"/>
                </a:cubicBezTo>
                <a:cubicBezTo>
                  <a:pt x="170" y="218"/>
                  <a:pt x="201" y="236"/>
                  <a:pt x="225" y="264"/>
                </a:cubicBezTo>
                <a:cubicBezTo>
                  <a:pt x="250" y="294"/>
                  <a:pt x="239" y="292"/>
                  <a:pt x="261" y="327"/>
                </a:cubicBezTo>
                <a:cubicBezTo>
                  <a:pt x="293" y="378"/>
                  <a:pt x="324" y="426"/>
                  <a:pt x="351" y="480"/>
                </a:cubicBezTo>
                <a:cubicBezTo>
                  <a:pt x="355" y="488"/>
                  <a:pt x="355" y="499"/>
                  <a:pt x="360" y="507"/>
                </a:cubicBezTo>
                <a:cubicBezTo>
                  <a:pt x="409" y="581"/>
                  <a:pt x="368" y="483"/>
                  <a:pt x="405" y="570"/>
                </a:cubicBezTo>
                <a:cubicBezTo>
                  <a:pt x="420" y="604"/>
                  <a:pt x="430" y="657"/>
                  <a:pt x="450" y="687"/>
                </a:cubicBezTo>
                <a:cubicBezTo>
                  <a:pt x="468" y="714"/>
                  <a:pt x="472" y="718"/>
                  <a:pt x="486" y="750"/>
                </a:cubicBezTo>
                <a:cubicBezTo>
                  <a:pt x="501" y="785"/>
                  <a:pt x="500" y="817"/>
                  <a:pt x="522" y="849"/>
                </a:cubicBezTo>
                <a:cubicBezTo>
                  <a:pt x="529" y="892"/>
                  <a:pt x="542" y="932"/>
                  <a:pt x="549" y="975"/>
                </a:cubicBezTo>
                <a:cubicBezTo>
                  <a:pt x="558" y="1029"/>
                  <a:pt x="559" y="1085"/>
                  <a:pt x="576" y="1137"/>
                </a:cubicBezTo>
                <a:cubicBezTo>
                  <a:pt x="562" y="1179"/>
                  <a:pt x="553" y="1225"/>
                  <a:pt x="531" y="1263"/>
                </a:cubicBezTo>
                <a:cubicBezTo>
                  <a:pt x="511" y="1297"/>
                  <a:pt x="481" y="1322"/>
                  <a:pt x="459" y="1353"/>
                </a:cubicBezTo>
                <a:cubicBezTo>
                  <a:pt x="448" y="1369"/>
                  <a:pt x="439" y="1402"/>
                  <a:pt x="423" y="1416"/>
                </a:cubicBezTo>
                <a:cubicBezTo>
                  <a:pt x="407" y="1430"/>
                  <a:pt x="384" y="1437"/>
                  <a:pt x="369" y="1452"/>
                </a:cubicBezTo>
                <a:cubicBezTo>
                  <a:pt x="333" y="1488"/>
                  <a:pt x="305" y="1525"/>
                  <a:pt x="270" y="1560"/>
                </a:cubicBezTo>
                <a:cubicBezTo>
                  <a:pt x="244" y="1637"/>
                  <a:pt x="198" y="1700"/>
                  <a:pt x="153" y="1767"/>
                </a:cubicBezTo>
                <a:cubicBezTo>
                  <a:pt x="137" y="1791"/>
                  <a:pt x="113" y="1847"/>
                  <a:pt x="99" y="1875"/>
                </a:cubicBezTo>
                <a:cubicBezTo>
                  <a:pt x="88" y="1930"/>
                  <a:pt x="76" y="1975"/>
                  <a:pt x="63" y="2028"/>
                </a:cubicBezTo>
                <a:cubicBezTo>
                  <a:pt x="51" y="2139"/>
                  <a:pt x="55" y="2197"/>
                  <a:pt x="9" y="2289"/>
                </a:cubicBezTo>
                <a:cubicBezTo>
                  <a:pt x="6" y="2319"/>
                  <a:pt x="0" y="2349"/>
                  <a:pt x="0" y="2379"/>
                </a:cubicBezTo>
                <a:cubicBezTo>
                  <a:pt x="0" y="2454"/>
                  <a:pt x="1" y="2529"/>
                  <a:pt x="9" y="2604"/>
                </a:cubicBezTo>
                <a:cubicBezTo>
                  <a:pt x="12" y="2628"/>
                  <a:pt x="39" y="2637"/>
                  <a:pt x="54" y="2649"/>
                </a:cubicBezTo>
                <a:cubicBezTo>
                  <a:pt x="93" y="2682"/>
                  <a:pt x="130" y="2690"/>
                  <a:pt x="180" y="2703"/>
                </a:cubicBezTo>
                <a:cubicBezTo>
                  <a:pt x="255" y="2695"/>
                  <a:pt x="321" y="2676"/>
                  <a:pt x="396" y="2667"/>
                </a:cubicBezTo>
                <a:cubicBezTo>
                  <a:pt x="477" y="2627"/>
                  <a:pt x="521" y="2592"/>
                  <a:pt x="612" y="2577"/>
                </a:cubicBezTo>
                <a:cubicBezTo>
                  <a:pt x="650" y="2562"/>
                  <a:pt x="691" y="2557"/>
                  <a:pt x="729" y="2541"/>
                </a:cubicBezTo>
                <a:cubicBezTo>
                  <a:pt x="777" y="2520"/>
                  <a:pt x="821" y="2467"/>
                  <a:pt x="855" y="2433"/>
                </a:cubicBezTo>
                <a:cubicBezTo>
                  <a:pt x="895" y="2393"/>
                  <a:pt x="957" y="2372"/>
                  <a:pt x="999" y="2334"/>
                </a:cubicBezTo>
                <a:cubicBezTo>
                  <a:pt x="1093" y="2249"/>
                  <a:pt x="1162" y="2153"/>
                  <a:pt x="1251" y="2064"/>
                </a:cubicBezTo>
                <a:cubicBezTo>
                  <a:pt x="1254" y="2052"/>
                  <a:pt x="1256" y="2040"/>
                  <a:pt x="1260" y="2028"/>
                </a:cubicBezTo>
                <a:cubicBezTo>
                  <a:pt x="1265" y="2015"/>
                  <a:pt x="1274" y="2005"/>
                  <a:pt x="1278" y="1992"/>
                </a:cubicBezTo>
                <a:cubicBezTo>
                  <a:pt x="1295" y="1940"/>
                  <a:pt x="1298" y="1889"/>
                  <a:pt x="1323" y="1839"/>
                </a:cubicBezTo>
                <a:cubicBezTo>
                  <a:pt x="1330" y="1663"/>
                  <a:pt x="1347" y="1537"/>
                  <a:pt x="1332" y="1362"/>
                </a:cubicBezTo>
                <a:cubicBezTo>
                  <a:pt x="1325" y="1287"/>
                  <a:pt x="1296" y="1209"/>
                  <a:pt x="1278" y="1137"/>
                </a:cubicBezTo>
                <a:cubicBezTo>
                  <a:pt x="1270" y="1058"/>
                  <a:pt x="1263" y="900"/>
                  <a:pt x="1224" y="831"/>
                </a:cubicBezTo>
                <a:cubicBezTo>
                  <a:pt x="1194" y="779"/>
                  <a:pt x="1140" y="746"/>
                  <a:pt x="1107" y="696"/>
                </a:cubicBezTo>
                <a:cubicBezTo>
                  <a:pt x="1041" y="598"/>
                  <a:pt x="949" y="477"/>
                  <a:pt x="900" y="372"/>
                </a:cubicBezTo>
                <a:cubicBezTo>
                  <a:pt x="847" y="258"/>
                  <a:pt x="860" y="151"/>
                  <a:pt x="729" y="129"/>
                </a:cubicBezTo>
                <a:cubicBezTo>
                  <a:pt x="670" y="100"/>
                  <a:pt x="559" y="33"/>
                  <a:pt x="495" y="30"/>
                </a:cubicBezTo>
                <a:cubicBezTo>
                  <a:pt x="435" y="27"/>
                  <a:pt x="375" y="24"/>
                  <a:pt x="315" y="21"/>
                </a:cubicBezTo>
                <a:cubicBezTo>
                  <a:pt x="267" y="5"/>
                  <a:pt x="297" y="9"/>
                  <a:pt x="225" y="30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1000125" y="3352800"/>
            <a:ext cx="1527175" cy="2400300"/>
          </a:xfrm>
          <a:custGeom>
            <a:avLst/>
            <a:gdLst>
              <a:gd name="T0" fmla="*/ 1794351250 w 962"/>
              <a:gd name="T1" fmla="*/ 0 h 1512"/>
              <a:gd name="T2" fmla="*/ 1703625625 w 962"/>
              <a:gd name="T3" fmla="*/ 430947513 h 1512"/>
              <a:gd name="T4" fmla="*/ 1544856575 w 962"/>
              <a:gd name="T5" fmla="*/ 589716563 h 1512"/>
              <a:gd name="T6" fmla="*/ 1363405325 w 962"/>
              <a:gd name="T7" fmla="*/ 861893438 h 1512"/>
              <a:gd name="T8" fmla="*/ 1159271875 w 962"/>
              <a:gd name="T9" fmla="*/ 1088707500 h 1512"/>
              <a:gd name="T10" fmla="*/ 841732188 w 962"/>
              <a:gd name="T11" fmla="*/ 1451610000 h 1512"/>
              <a:gd name="T12" fmla="*/ 592237513 w 962"/>
              <a:gd name="T13" fmla="*/ 1814512500 h 1512"/>
              <a:gd name="T14" fmla="*/ 569555313 w 962"/>
              <a:gd name="T15" fmla="*/ 1882557513 h 1512"/>
              <a:gd name="T16" fmla="*/ 456149075 w 962"/>
              <a:gd name="T17" fmla="*/ 2109371575 h 1512"/>
              <a:gd name="T18" fmla="*/ 410786263 w 962"/>
              <a:gd name="T19" fmla="*/ 2147483647 h 1512"/>
              <a:gd name="T20" fmla="*/ 274697825 w 962"/>
              <a:gd name="T21" fmla="*/ 2147483647 h 1512"/>
              <a:gd name="T22" fmla="*/ 93246575 w 962"/>
              <a:gd name="T23" fmla="*/ 2147483647 h 1512"/>
              <a:gd name="T24" fmla="*/ 161290000 w 962"/>
              <a:gd name="T25" fmla="*/ 2147483647 h 1512"/>
              <a:gd name="T26" fmla="*/ 546874700 w 962"/>
              <a:gd name="T27" fmla="*/ 2147483647 h 1512"/>
              <a:gd name="T28" fmla="*/ 977820625 w 962"/>
              <a:gd name="T29" fmla="*/ 2147483647 h 1512"/>
              <a:gd name="T30" fmla="*/ 1476811563 w 962"/>
              <a:gd name="T31" fmla="*/ 2147483647 h 1512"/>
              <a:gd name="T32" fmla="*/ 2147483647 w 962"/>
              <a:gd name="T33" fmla="*/ 2147483647 h 1512"/>
              <a:gd name="T34" fmla="*/ 2147483647 w 962"/>
              <a:gd name="T35" fmla="*/ 1746469075 h 1512"/>
              <a:gd name="T36" fmla="*/ 2147483647 w 962"/>
              <a:gd name="T37" fmla="*/ 1111389700 h 1512"/>
              <a:gd name="T38" fmla="*/ 2147483647 w 962"/>
              <a:gd name="T39" fmla="*/ 975301263 h 1512"/>
              <a:gd name="T40" fmla="*/ 2147483647 w 962"/>
              <a:gd name="T41" fmla="*/ 839212825 h 1512"/>
              <a:gd name="T42" fmla="*/ 2111890938 w 962"/>
              <a:gd name="T43" fmla="*/ 567035950 h 1512"/>
              <a:gd name="T44" fmla="*/ 2021165313 w 962"/>
              <a:gd name="T45" fmla="*/ 294859075 h 1512"/>
              <a:gd name="T46" fmla="*/ 1975802500 w 962"/>
              <a:gd name="T47" fmla="*/ 90725625 h 1512"/>
              <a:gd name="T48" fmla="*/ 1794351250 w 962"/>
              <a:gd name="T49" fmla="*/ 0 h 151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62"/>
              <a:gd name="T76" fmla="*/ 0 h 1512"/>
              <a:gd name="T77" fmla="*/ 962 w 962"/>
              <a:gd name="T78" fmla="*/ 1512 h 151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62" h="1512">
                <a:moveTo>
                  <a:pt x="712" y="0"/>
                </a:moveTo>
                <a:cubicBezTo>
                  <a:pt x="710" y="23"/>
                  <a:pt x="701" y="146"/>
                  <a:pt x="676" y="171"/>
                </a:cubicBezTo>
                <a:cubicBezTo>
                  <a:pt x="655" y="192"/>
                  <a:pt x="613" y="234"/>
                  <a:pt x="613" y="234"/>
                </a:cubicBezTo>
                <a:cubicBezTo>
                  <a:pt x="600" y="288"/>
                  <a:pt x="588" y="310"/>
                  <a:pt x="541" y="342"/>
                </a:cubicBezTo>
                <a:cubicBezTo>
                  <a:pt x="516" y="379"/>
                  <a:pt x="496" y="405"/>
                  <a:pt x="460" y="432"/>
                </a:cubicBezTo>
                <a:cubicBezTo>
                  <a:pt x="440" y="472"/>
                  <a:pt x="377" y="562"/>
                  <a:pt x="334" y="576"/>
                </a:cubicBezTo>
                <a:cubicBezTo>
                  <a:pt x="308" y="628"/>
                  <a:pt x="267" y="671"/>
                  <a:pt x="235" y="720"/>
                </a:cubicBezTo>
                <a:cubicBezTo>
                  <a:pt x="230" y="728"/>
                  <a:pt x="230" y="739"/>
                  <a:pt x="226" y="747"/>
                </a:cubicBezTo>
                <a:cubicBezTo>
                  <a:pt x="211" y="778"/>
                  <a:pt x="189" y="802"/>
                  <a:pt x="181" y="837"/>
                </a:cubicBezTo>
                <a:cubicBezTo>
                  <a:pt x="177" y="854"/>
                  <a:pt x="172" y="907"/>
                  <a:pt x="163" y="927"/>
                </a:cubicBezTo>
                <a:cubicBezTo>
                  <a:pt x="148" y="964"/>
                  <a:pt x="122" y="997"/>
                  <a:pt x="109" y="1035"/>
                </a:cubicBezTo>
                <a:cubicBezTo>
                  <a:pt x="80" y="1121"/>
                  <a:pt x="55" y="1207"/>
                  <a:pt x="37" y="1296"/>
                </a:cubicBezTo>
                <a:cubicBezTo>
                  <a:pt x="31" y="1361"/>
                  <a:pt x="0" y="1469"/>
                  <a:pt x="64" y="1512"/>
                </a:cubicBezTo>
                <a:cubicBezTo>
                  <a:pt x="114" y="1507"/>
                  <a:pt x="170" y="1506"/>
                  <a:pt x="217" y="1485"/>
                </a:cubicBezTo>
                <a:cubicBezTo>
                  <a:pt x="281" y="1456"/>
                  <a:pt x="319" y="1434"/>
                  <a:pt x="388" y="1422"/>
                </a:cubicBezTo>
                <a:cubicBezTo>
                  <a:pt x="439" y="1354"/>
                  <a:pt x="519" y="1310"/>
                  <a:pt x="586" y="1260"/>
                </a:cubicBezTo>
                <a:cubicBezTo>
                  <a:pt x="700" y="1174"/>
                  <a:pt x="785" y="1061"/>
                  <a:pt x="910" y="990"/>
                </a:cubicBezTo>
                <a:cubicBezTo>
                  <a:pt x="962" y="913"/>
                  <a:pt x="932" y="769"/>
                  <a:pt x="928" y="693"/>
                </a:cubicBezTo>
                <a:cubicBezTo>
                  <a:pt x="944" y="594"/>
                  <a:pt x="951" y="538"/>
                  <a:pt x="919" y="441"/>
                </a:cubicBezTo>
                <a:cubicBezTo>
                  <a:pt x="913" y="423"/>
                  <a:pt x="907" y="405"/>
                  <a:pt x="901" y="387"/>
                </a:cubicBezTo>
                <a:cubicBezTo>
                  <a:pt x="894" y="366"/>
                  <a:pt x="865" y="333"/>
                  <a:pt x="865" y="333"/>
                </a:cubicBezTo>
                <a:cubicBezTo>
                  <a:pt x="856" y="297"/>
                  <a:pt x="850" y="260"/>
                  <a:pt x="838" y="225"/>
                </a:cubicBezTo>
                <a:cubicBezTo>
                  <a:pt x="828" y="194"/>
                  <a:pt x="808" y="151"/>
                  <a:pt x="802" y="117"/>
                </a:cubicBezTo>
                <a:cubicBezTo>
                  <a:pt x="802" y="116"/>
                  <a:pt x="793" y="48"/>
                  <a:pt x="784" y="36"/>
                </a:cubicBezTo>
                <a:cubicBezTo>
                  <a:pt x="768" y="15"/>
                  <a:pt x="734" y="11"/>
                  <a:pt x="712" y="0"/>
                </a:cubicBezTo>
                <a:close/>
              </a:path>
            </a:pathLst>
          </a:cu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9" name="Freeform 5"/>
          <p:cNvSpPr>
            <a:spLocks/>
          </p:cNvSpPr>
          <p:nvPr/>
        </p:nvSpPr>
        <p:spPr bwMode="auto">
          <a:xfrm>
            <a:off x="1146175" y="4414838"/>
            <a:ext cx="949325" cy="1227137"/>
          </a:xfrm>
          <a:custGeom>
            <a:avLst/>
            <a:gdLst>
              <a:gd name="T0" fmla="*/ 803930638 w 598"/>
              <a:gd name="T1" fmla="*/ 226813970 h 773"/>
              <a:gd name="T2" fmla="*/ 486390950 w 598"/>
              <a:gd name="T3" fmla="*/ 521671337 h 773"/>
              <a:gd name="T4" fmla="*/ 282257500 w 598"/>
              <a:gd name="T5" fmla="*/ 1020662072 h 773"/>
              <a:gd name="T6" fmla="*/ 214214075 w 598"/>
              <a:gd name="T7" fmla="*/ 1179432644 h 773"/>
              <a:gd name="T8" fmla="*/ 123488450 w 598"/>
              <a:gd name="T9" fmla="*/ 1451609409 h 773"/>
              <a:gd name="T10" fmla="*/ 32762825 w 598"/>
              <a:gd name="T11" fmla="*/ 1723786173 h 773"/>
              <a:gd name="T12" fmla="*/ 55443438 w 598"/>
              <a:gd name="T13" fmla="*/ 1905237349 h 773"/>
              <a:gd name="T14" fmla="*/ 350302513 w 598"/>
              <a:gd name="T15" fmla="*/ 1882555158 h 773"/>
              <a:gd name="T16" fmla="*/ 758567825 w 598"/>
              <a:gd name="T17" fmla="*/ 1587697791 h 773"/>
              <a:gd name="T18" fmla="*/ 1076107513 w 598"/>
              <a:gd name="T19" fmla="*/ 1406246615 h 773"/>
              <a:gd name="T20" fmla="*/ 1257558763 w 598"/>
              <a:gd name="T21" fmla="*/ 1156750454 h 773"/>
              <a:gd name="T22" fmla="*/ 1439010013 w 598"/>
              <a:gd name="T23" fmla="*/ 839210896 h 773"/>
              <a:gd name="T24" fmla="*/ 1507053438 w 598"/>
              <a:gd name="T25" fmla="*/ 294857367 h 773"/>
              <a:gd name="T26" fmla="*/ 1302921575 w 598"/>
              <a:gd name="T27" fmla="*/ 0 h 773"/>
              <a:gd name="T28" fmla="*/ 1098788125 w 598"/>
              <a:gd name="T29" fmla="*/ 45362794 h 773"/>
              <a:gd name="T30" fmla="*/ 1030744700 w 598"/>
              <a:gd name="T31" fmla="*/ 113406191 h 773"/>
              <a:gd name="T32" fmla="*/ 803930638 w 598"/>
              <a:gd name="T33" fmla="*/ 226813970 h 77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98"/>
              <a:gd name="T52" fmla="*/ 0 h 773"/>
              <a:gd name="T53" fmla="*/ 598 w 598"/>
              <a:gd name="T54" fmla="*/ 773 h 77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98" h="773">
                <a:moveTo>
                  <a:pt x="319" y="90"/>
                </a:moveTo>
                <a:cubicBezTo>
                  <a:pt x="269" y="123"/>
                  <a:pt x="243" y="174"/>
                  <a:pt x="193" y="207"/>
                </a:cubicBezTo>
                <a:cubicBezTo>
                  <a:pt x="170" y="276"/>
                  <a:pt x="153" y="344"/>
                  <a:pt x="112" y="405"/>
                </a:cubicBezTo>
                <a:cubicBezTo>
                  <a:pt x="88" y="500"/>
                  <a:pt x="121" y="388"/>
                  <a:pt x="85" y="468"/>
                </a:cubicBezTo>
                <a:cubicBezTo>
                  <a:pt x="70" y="501"/>
                  <a:pt x="61" y="541"/>
                  <a:pt x="49" y="576"/>
                </a:cubicBezTo>
                <a:cubicBezTo>
                  <a:pt x="36" y="614"/>
                  <a:pt x="36" y="650"/>
                  <a:pt x="13" y="684"/>
                </a:cubicBezTo>
                <a:cubicBezTo>
                  <a:pt x="16" y="708"/>
                  <a:pt x="0" y="745"/>
                  <a:pt x="22" y="756"/>
                </a:cubicBezTo>
                <a:cubicBezTo>
                  <a:pt x="57" y="773"/>
                  <a:pt x="100" y="752"/>
                  <a:pt x="139" y="747"/>
                </a:cubicBezTo>
                <a:cubicBezTo>
                  <a:pt x="202" y="739"/>
                  <a:pt x="254" y="666"/>
                  <a:pt x="301" y="630"/>
                </a:cubicBezTo>
                <a:cubicBezTo>
                  <a:pt x="342" y="598"/>
                  <a:pt x="385" y="586"/>
                  <a:pt x="427" y="558"/>
                </a:cubicBezTo>
                <a:cubicBezTo>
                  <a:pt x="441" y="515"/>
                  <a:pt x="474" y="494"/>
                  <a:pt x="499" y="459"/>
                </a:cubicBezTo>
                <a:cubicBezTo>
                  <a:pt x="526" y="421"/>
                  <a:pt x="550" y="376"/>
                  <a:pt x="571" y="333"/>
                </a:cubicBezTo>
                <a:cubicBezTo>
                  <a:pt x="588" y="250"/>
                  <a:pt x="592" y="218"/>
                  <a:pt x="598" y="117"/>
                </a:cubicBezTo>
                <a:cubicBezTo>
                  <a:pt x="588" y="49"/>
                  <a:pt x="583" y="22"/>
                  <a:pt x="517" y="0"/>
                </a:cubicBezTo>
                <a:cubicBezTo>
                  <a:pt x="490" y="6"/>
                  <a:pt x="462" y="7"/>
                  <a:pt x="436" y="18"/>
                </a:cubicBezTo>
                <a:cubicBezTo>
                  <a:pt x="424" y="23"/>
                  <a:pt x="419" y="37"/>
                  <a:pt x="409" y="45"/>
                </a:cubicBezTo>
                <a:cubicBezTo>
                  <a:pt x="358" y="84"/>
                  <a:pt x="368" y="78"/>
                  <a:pt x="319" y="90"/>
                </a:cubicBezTo>
                <a:close/>
              </a:path>
            </a:pathLst>
          </a:cu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1258888" y="5043488"/>
            <a:ext cx="393700" cy="515937"/>
          </a:xfrm>
          <a:custGeom>
            <a:avLst/>
            <a:gdLst>
              <a:gd name="T0" fmla="*/ 556955325 w 248"/>
              <a:gd name="T1" fmla="*/ 0 h 325"/>
              <a:gd name="T2" fmla="*/ 262096250 w 248"/>
              <a:gd name="T3" fmla="*/ 158768896 h 325"/>
              <a:gd name="T4" fmla="*/ 12601575 w 248"/>
              <a:gd name="T5" fmla="*/ 589715991 h 325"/>
              <a:gd name="T6" fmla="*/ 194052825 w 248"/>
              <a:gd name="T7" fmla="*/ 771167065 h 325"/>
              <a:gd name="T8" fmla="*/ 466229700 w 248"/>
              <a:gd name="T9" fmla="*/ 589715991 h 325"/>
              <a:gd name="T10" fmla="*/ 602318138 w 248"/>
              <a:gd name="T11" fmla="*/ 317539380 h 325"/>
              <a:gd name="T12" fmla="*/ 624998750 w 248"/>
              <a:gd name="T13" fmla="*/ 249494433 h 325"/>
              <a:gd name="T14" fmla="*/ 556955325 w 248"/>
              <a:gd name="T15" fmla="*/ 0 h 3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8"/>
              <a:gd name="T25" fmla="*/ 0 h 325"/>
              <a:gd name="T26" fmla="*/ 248 w 248"/>
              <a:gd name="T27" fmla="*/ 325 h 3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8" h="325">
                <a:moveTo>
                  <a:pt x="221" y="0"/>
                </a:moveTo>
                <a:cubicBezTo>
                  <a:pt x="177" y="22"/>
                  <a:pt x="146" y="35"/>
                  <a:pt x="104" y="63"/>
                </a:cubicBezTo>
                <a:cubicBezTo>
                  <a:pt x="52" y="98"/>
                  <a:pt x="24" y="178"/>
                  <a:pt x="5" y="234"/>
                </a:cubicBezTo>
                <a:cubicBezTo>
                  <a:pt x="15" y="315"/>
                  <a:pt x="0" y="325"/>
                  <a:pt x="77" y="306"/>
                </a:cubicBezTo>
                <a:cubicBezTo>
                  <a:pt x="110" y="284"/>
                  <a:pt x="148" y="246"/>
                  <a:pt x="185" y="234"/>
                </a:cubicBezTo>
                <a:cubicBezTo>
                  <a:pt x="232" y="164"/>
                  <a:pt x="214" y="201"/>
                  <a:pt x="239" y="126"/>
                </a:cubicBezTo>
                <a:cubicBezTo>
                  <a:pt x="242" y="117"/>
                  <a:pt x="248" y="99"/>
                  <a:pt x="248" y="99"/>
                </a:cubicBezTo>
                <a:cubicBezTo>
                  <a:pt x="232" y="52"/>
                  <a:pt x="221" y="56"/>
                  <a:pt x="221" y="0"/>
                </a:cubicBezTo>
                <a:close/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1323975" y="5272088"/>
            <a:ext cx="127000" cy="182562"/>
          </a:xfrm>
          <a:custGeom>
            <a:avLst/>
            <a:gdLst>
              <a:gd name="T0" fmla="*/ 181451250 w 80"/>
              <a:gd name="T1" fmla="*/ 0 h 115"/>
              <a:gd name="T2" fmla="*/ 0 w 80"/>
              <a:gd name="T3" fmla="*/ 158768615 h 115"/>
              <a:gd name="T4" fmla="*/ 158770638 w 80"/>
              <a:gd name="T5" fmla="*/ 249493992 h 115"/>
              <a:gd name="T6" fmla="*/ 181451250 w 80"/>
              <a:gd name="T7" fmla="*/ 0 h 115"/>
              <a:gd name="T8" fmla="*/ 0 60000 65536"/>
              <a:gd name="T9" fmla="*/ 0 60000 65536"/>
              <a:gd name="T10" fmla="*/ 0 60000 65536"/>
              <a:gd name="T11" fmla="*/ 0 60000 65536"/>
              <a:gd name="T12" fmla="*/ 0 w 80"/>
              <a:gd name="T13" fmla="*/ 0 h 115"/>
              <a:gd name="T14" fmla="*/ 80 w 80"/>
              <a:gd name="T15" fmla="*/ 115 h 1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" h="115">
                <a:moveTo>
                  <a:pt x="72" y="0"/>
                </a:moveTo>
                <a:cubicBezTo>
                  <a:pt x="9" y="42"/>
                  <a:pt x="30" y="18"/>
                  <a:pt x="0" y="63"/>
                </a:cubicBezTo>
                <a:cubicBezTo>
                  <a:pt x="12" y="112"/>
                  <a:pt x="14" y="115"/>
                  <a:pt x="63" y="99"/>
                </a:cubicBezTo>
                <a:cubicBezTo>
                  <a:pt x="80" y="49"/>
                  <a:pt x="72" y="81"/>
                  <a:pt x="72" y="0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V="1">
            <a:off x="1914525" y="6096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H="1">
            <a:off x="923925" y="1295400"/>
            <a:ext cx="99060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H="1" flipV="1">
            <a:off x="923925" y="16002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1457325" y="1981200"/>
            <a:ext cx="1600200" cy="1219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H="1" flipV="1">
            <a:off x="1990725" y="17526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>
            <a:off x="2066925" y="2438400"/>
            <a:ext cx="304800" cy="3429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V="1">
            <a:off x="2219325" y="35052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H="1">
            <a:off x="314325" y="4191000"/>
            <a:ext cx="190500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1760538" y="1143000"/>
            <a:ext cx="306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0">
                <a:ea typeface="Times New Roman" charset="0"/>
                <a:cs typeface="Times New Roman" charset="0"/>
              </a:rPr>
              <a:t>°</a:t>
            </a:r>
            <a:endParaRPr lang="en-US" i="0"/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1914525" y="2286000"/>
            <a:ext cx="306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0">
                <a:ea typeface="Times New Roman" charset="0"/>
                <a:cs typeface="Times New Roman" charset="0"/>
              </a:rPr>
              <a:t>°</a:t>
            </a: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1304925" y="1828800"/>
            <a:ext cx="306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0">
                <a:ea typeface="Times New Roman" charset="0"/>
                <a:cs typeface="Times New Roman" charset="0"/>
              </a:rPr>
              <a:t>°</a:t>
            </a: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2065338" y="4038600"/>
            <a:ext cx="306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0">
                <a:ea typeface="Times New Roman" charset="0"/>
                <a:cs typeface="Times New Roman" charset="0"/>
              </a:rPr>
              <a:t>°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1838325" y="533400"/>
            <a:ext cx="427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ym typeface="Symbol" charset="2"/>
              </a:rPr>
              <a:t></a:t>
            </a:r>
            <a:r>
              <a:rPr lang="en-US" sz="1600" i="0" baseline="-25000">
                <a:sym typeface="Symbol" charset="2"/>
              </a:rPr>
              <a:t>0</a:t>
            </a:r>
            <a:r>
              <a:rPr lang="en-US" sz="1400" i="0" baseline="-25000">
                <a:sym typeface="Symbol" charset="2"/>
              </a:rPr>
              <a:t> </a:t>
            </a: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066925" y="1676400"/>
            <a:ext cx="398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ym typeface="Symbol" charset="2"/>
              </a:rPr>
              <a:t></a:t>
            </a:r>
            <a:r>
              <a:rPr lang="en-US" sz="1600" i="0" baseline="-25000">
                <a:sym typeface="Symbol" charset="2"/>
              </a:rPr>
              <a:t>2</a:t>
            </a: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923925" y="1295400"/>
            <a:ext cx="398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ym typeface="Symbol" charset="2"/>
              </a:rPr>
              <a:t></a:t>
            </a:r>
            <a:r>
              <a:rPr lang="en-US" sz="1600" i="0" baseline="-25000">
                <a:sym typeface="Symbol" charset="2"/>
              </a:rPr>
              <a:t>1</a:t>
            </a: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2524125" y="3657600"/>
            <a:ext cx="398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ym typeface="Symbol" charset="2"/>
              </a:rPr>
              <a:t></a:t>
            </a:r>
            <a:r>
              <a:rPr lang="en-US" sz="1600" i="0" baseline="-25000">
                <a:sym typeface="Symbol" charset="2"/>
              </a:rPr>
              <a:t>3</a:t>
            </a: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1762125" y="2362200"/>
            <a:ext cx="35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ym typeface="Symbol" charset="2"/>
              </a:rPr>
              <a:t>x</a:t>
            </a:r>
            <a:r>
              <a:rPr lang="en-US" sz="1600" i="0" baseline="-25000">
                <a:sym typeface="Symbol" charset="2"/>
              </a:rPr>
              <a:t>2</a:t>
            </a:r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1330325" y="1949450"/>
            <a:ext cx="35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ym typeface="Symbol" charset="2"/>
              </a:rPr>
              <a:t>x</a:t>
            </a:r>
            <a:r>
              <a:rPr lang="en-US" sz="1600" i="0" baseline="-25000">
                <a:sym typeface="Symbol" charset="2"/>
              </a:rPr>
              <a:t>1</a:t>
            </a:r>
          </a:p>
        </p:txBody>
      </p:sp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1863725" y="3962400"/>
            <a:ext cx="35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ym typeface="Symbol" charset="2"/>
              </a:rPr>
              <a:t>x</a:t>
            </a:r>
            <a:r>
              <a:rPr lang="en-US" sz="1600" i="0" baseline="-25000">
                <a:sym typeface="Symbol" charset="2"/>
              </a:rPr>
              <a:t>3</a:t>
            </a: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1558925" y="1111250"/>
            <a:ext cx="35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ym typeface="Symbol" charset="2"/>
              </a:rPr>
              <a:t>x</a:t>
            </a:r>
            <a:r>
              <a:rPr lang="en-US" sz="1600" i="0" baseline="-25000">
                <a:sym typeface="Symbol" charset="2"/>
              </a:rPr>
              <a:t>0</a:t>
            </a: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876800" y="1066800"/>
            <a:ext cx="914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6096000" y="2209800"/>
            <a:ext cx="1066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6096000" y="1066800"/>
            <a:ext cx="914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4343400" y="5105400"/>
            <a:ext cx="914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4724400" y="2209800"/>
            <a:ext cx="1066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7" name="Rectangle 33"/>
          <p:cNvSpPr>
            <a:spLocks noChangeArrowheads="1"/>
          </p:cNvSpPr>
          <p:nvPr/>
        </p:nvSpPr>
        <p:spPr bwMode="auto">
          <a:xfrm>
            <a:off x="5486400" y="3429000"/>
            <a:ext cx="914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8" name="Rectangle 34"/>
          <p:cNvSpPr>
            <a:spLocks noChangeArrowheads="1"/>
          </p:cNvSpPr>
          <p:nvPr/>
        </p:nvSpPr>
        <p:spPr bwMode="auto">
          <a:xfrm>
            <a:off x="6172200" y="5105400"/>
            <a:ext cx="914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9" name="Text Box 35"/>
          <p:cNvSpPr txBox="1">
            <a:spLocks noChangeArrowheads="1"/>
          </p:cNvSpPr>
          <p:nvPr/>
        </p:nvSpPr>
        <p:spPr bwMode="auto">
          <a:xfrm>
            <a:off x="6211888" y="5197475"/>
            <a:ext cx="8747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/>
              <a:t>Adjoint</a:t>
            </a:r>
          </a:p>
          <a:p>
            <a:r>
              <a:rPr lang="en-US" sz="1400" i="0"/>
              <a:t>Transport</a:t>
            </a:r>
          </a:p>
        </p:txBody>
      </p: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4876800" y="1143000"/>
            <a:ext cx="8747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/>
              <a:t>Forward</a:t>
            </a:r>
          </a:p>
          <a:p>
            <a:r>
              <a:rPr lang="en-US" sz="1400" i="0"/>
              <a:t>Transport</a:t>
            </a:r>
          </a:p>
        </p:txBody>
      </p:sp>
      <p:sp>
        <p:nvSpPr>
          <p:cNvPr id="36901" name="Text Box 37"/>
          <p:cNvSpPr txBox="1">
            <a:spLocks noChangeArrowheads="1"/>
          </p:cNvSpPr>
          <p:nvPr/>
        </p:nvSpPr>
        <p:spPr bwMode="auto">
          <a:xfrm>
            <a:off x="6096000" y="1143000"/>
            <a:ext cx="8747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/>
              <a:t>Forward</a:t>
            </a:r>
          </a:p>
          <a:p>
            <a:r>
              <a:rPr lang="en-US" sz="1400" i="0"/>
              <a:t>Transport</a:t>
            </a:r>
          </a:p>
        </p:txBody>
      </p:sp>
      <p:sp>
        <p:nvSpPr>
          <p:cNvPr id="36902" name="Text Box 38"/>
          <p:cNvSpPr txBox="1">
            <a:spLocks noChangeArrowheads="1"/>
          </p:cNvSpPr>
          <p:nvPr/>
        </p:nvSpPr>
        <p:spPr bwMode="auto">
          <a:xfrm>
            <a:off x="4713288" y="2286000"/>
            <a:ext cx="11541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/>
              <a:t>Measurement</a:t>
            </a:r>
          </a:p>
          <a:p>
            <a:r>
              <a:rPr lang="en-US" sz="1400" i="0"/>
              <a:t>Sampling</a:t>
            </a:r>
          </a:p>
        </p:txBody>
      </p:sp>
      <p:sp>
        <p:nvSpPr>
          <p:cNvPr id="36903" name="Text Box 39"/>
          <p:cNvSpPr txBox="1">
            <a:spLocks noChangeArrowheads="1"/>
          </p:cNvSpPr>
          <p:nvPr/>
        </p:nvSpPr>
        <p:spPr bwMode="auto">
          <a:xfrm>
            <a:off x="6084888" y="2286000"/>
            <a:ext cx="11541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/>
              <a:t>Measurement</a:t>
            </a:r>
          </a:p>
          <a:p>
            <a:r>
              <a:rPr lang="en-US" sz="1400" i="0"/>
              <a:t>Sampling</a:t>
            </a:r>
          </a:p>
        </p:txBody>
      </p:sp>
      <p:sp>
        <p:nvSpPr>
          <p:cNvPr id="36904" name="Text Box 40"/>
          <p:cNvSpPr txBox="1">
            <a:spLocks noChangeArrowheads="1"/>
          </p:cNvSpPr>
          <p:nvPr/>
        </p:nvSpPr>
        <p:spPr bwMode="auto">
          <a:xfrm>
            <a:off x="7475538" y="1158875"/>
            <a:ext cx="6778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/>
              <a:t>“True”</a:t>
            </a:r>
          </a:p>
          <a:p>
            <a:r>
              <a:rPr lang="en-US" sz="1400" i="0"/>
              <a:t>Fluxes</a:t>
            </a:r>
          </a:p>
        </p:txBody>
      </p:sp>
      <p:sp>
        <p:nvSpPr>
          <p:cNvPr id="36905" name="Line 41"/>
          <p:cNvSpPr>
            <a:spLocks noChangeShapeType="1"/>
          </p:cNvSpPr>
          <p:nvPr/>
        </p:nvSpPr>
        <p:spPr bwMode="auto">
          <a:xfrm flipH="1">
            <a:off x="7010400" y="1447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3524250" y="1158875"/>
            <a:ext cx="895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/>
              <a:t>Estimated</a:t>
            </a:r>
          </a:p>
          <a:p>
            <a:r>
              <a:rPr lang="en-US" sz="1400" i="0"/>
              <a:t>Fluxes</a:t>
            </a:r>
          </a:p>
        </p:txBody>
      </p:sp>
      <p:sp>
        <p:nvSpPr>
          <p:cNvPr id="36907" name="Line 43"/>
          <p:cNvSpPr>
            <a:spLocks noChangeShapeType="1"/>
          </p:cNvSpPr>
          <p:nvPr/>
        </p:nvSpPr>
        <p:spPr bwMode="auto">
          <a:xfrm>
            <a:off x="4343400" y="1447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8" name="Text Box 44"/>
          <p:cNvSpPr txBox="1">
            <a:spLocks noChangeArrowheads="1"/>
          </p:cNvSpPr>
          <p:nvPr/>
        </p:nvSpPr>
        <p:spPr bwMode="auto">
          <a:xfrm>
            <a:off x="4419600" y="1752600"/>
            <a:ext cx="1109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0"/>
              <a:t>Modeled</a:t>
            </a:r>
          </a:p>
          <a:p>
            <a:r>
              <a:rPr lang="en-US" sz="1200" i="0"/>
              <a:t>Concentrations</a:t>
            </a:r>
          </a:p>
        </p:txBody>
      </p:sp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6357938" y="1752600"/>
            <a:ext cx="1109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0"/>
              <a:t>“True”</a:t>
            </a:r>
          </a:p>
          <a:p>
            <a:r>
              <a:rPr lang="en-US" sz="1200" i="0"/>
              <a:t>Concentrations</a:t>
            </a:r>
          </a:p>
        </p:txBody>
      </p:sp>
      <p:sp>
        <p:nvSpPr>
          <p:cNvPr id="36910" name="Line 46"/>
          <p:cNvSpPr>
            <a:spLocks noChangeShapeType="1"/>
          </p:cNvSpPr>
          <p:nvPr/>
        </p:nvSpPr>
        <p:spPr bwMode="auto">
          <a:xfrm>
            <a:off x="5562600" y="175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1" name="Line 47"/>
          <p:cNvSpPr>
            <a:spLocks noChangeShapeType="1"/>
          </p:cNvSpPr>
          <p:nvPr/>
        </p:nvSpPr>
        <p:spPr bwMode="auto">
          <a:xfrm>
            <a:off x="6324600" y="175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2" name="Line 48"/>
          <p:cNvSpPr>
            <a:spLocks noChangeShapeType="1"/>
          </p:cNvSpPr>
          <p:nvPr/>
        </p:nvSpPr>
        <p:spPr bwMode="auto">
          <a:xfrm>
            <a:off x="6324600" y="2895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3" name="Line 49"/>
          <p:cNvSpPr>
            <a:spLocks noChangeShapeType="1"/>
          </p:cNvSpPr>
          <p:nvPr/>
        </p:nvSpPr>
        <p:spPr bwMode="auto">
          <a:xfrm>
            <a:off x="5562600" y="2895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4" name="Text Box 50"/>
          <p:cNvSpPr txBox="1">
            <a:spLocks noChangeArrowheads="1"/>
          </p:cNvSpPr>
          <p:nvPr/>
        </p:nvSpPr>
        <p:spPr bwMode="auto">
          <a:xfrm>
            <a:off x="4487863" y="2895600"/>
            <a:ext cx="1074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0"/>
              <a:t>Modeled</a:t>
            </a:r>
          </a:p>
          <a:p>
            <a:r>
              <a:rPr lang="en-US" sz="1200" i="0"/>
              <a:t>Measurements</a:t>
            </a:r>
          </a:p>
        </p:txBody>
      </p:sp>
      <p:sp>
        <p:nvSpPr>
          <p:cNvPr id="36915" name="Text Box 51"/>
          <p:cNvSpPr txBox="1">
            <a:spLocks noChangeArrowheads="1"/>
          </p:cNvSpPr>
          <p:nvPr/>
        </p:nvSpPr>
        <p:spPr bwMode="auto">
          <a:xfrm>
            <a:off x="6324600" y="2895600"/>
            <a:ext cx="1074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0"/>
              <a:t>“True”</a:t>
            </a:r>
          </a:p>
          <a:p>
            <a:r>
              <a:rPr lang="en-US" sz="1200" i="0"/>
              <a:t>Measurements</a:t>
            </a:r>
          </a:p>
        </p:txBody>
      </p:sp>
      <p:sp>
        <p:nvSpPr>
          <p:cNvPr id="36916" name="Line 52"/>
          <p:cNvSpPr>
            <a:spLocks noChangeShapeType="1"/>
          </p:cNvSpPr>
          <p:nvPr/>
        </p:nvSpPr>
        <p:spPr bwMode="auto">
          <a:xfrm>
            <a:off x="6248400" y="4114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7" name="Line 53"/>
          <p:cNvSpPr>
            <a:spLocks noChangeShapeType="1"/>
          </p:cNvSpPr>
          <p:nvPr/>
        </p:nvSpPr>
        <p:spPr bwMode="auto">
          <a:xfrm flipH="1">
            <a:off x="6400800" y="3886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8" name="Text Box 54"/>
          <p:cNvSpPr txBox="1">
            <a:spLocks noChangeArrowheads="1"/>
          </p:cNvSpPr>
          <p:nvPr/>
        </p:nvSpPr>
        <p:spPr bwMode="auto">
          <a:xfrm>
            <a:off x="6705600" y="3384550"/>
            <a:ext cx="11541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/>
              <a:t>Assumed</a:t>
            </a:r>
          </a:p>
          <a:p>
            <a:r>
              <a:rPr lang="en-US" sz="1400" i="0"/>
              <a:t>Measurement</a:t>
            </a:r>
          </a:p>
          <a:p>
            <a:r>
              <a:rPr lang="en-US" sz="1400" i="0"/>
              <a:t>Errors</a:t>
            </a:r>
          </a:p>
        </p:txBody>
      </p:sp>
      <p:sp>
        <p:nvSpPr>
          <p:cNvPr id="36919" name="Text Box 55"/>
          <p:cNvSpPr txBox="1">
            <a:spLocks noChangeArrowheads="1"/>
          </p:cNvSpPr>
          <p:nvPr/>
        </p:nvSpPr>
        <p:spPr bwMode="auto">
          <a:xfrm>
            <a:off x="6313488" y="4222750"/>
            <a:ext cx="115411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/>
              <a:t>Weighted</a:t>
            </a:r>
          </a:p>
          <a:p>
            <a:r>
              <a:rPr lang="en-US" sz="1400" i="0"/>
              <a:t>Measurement</a:t>
            </a:r>
          </a:p>
          <a:p>
            <a:r>
              <a:rPr lang="en-US" sz="1400" i="0"/>
              <a:t>Residuals</a:t>
            </a:r>
          </a:p>
        </p:txBody>
      </p:sp>
      <p:sp>
        <p:nvSpPr>
          <p:cNvPr id="36920" name="Text Box 56"/>
          <p:cNvSpPr txBox="1">
            <a:spLocks noChangeArrowheads="1"/>
          </p:cNvSpPr>
          <p:nvPr/>
        </p:nvSpPr>
        <p:spPr bwMode="auto">
          <a:xfrm>
            <a:off x="5510213" y="3581400"/>
            <a:ext cx="890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>
                <a:latin typeface="Symbol" charset="2"/>
              </a:rPr>
              <a:t>D</a:t>
            </a:r>
            <a:r>
              <a:rPr lang="en-US" sz="1400" i="0"/>
              <a:t>/(Error)</a:t>
            </a:r>
            <a:r>
              <a:rPr lang="en-US" sz="1400" i="0" baseline="30000"/>
              <a:t>2</a:t>
            </a:r>
          </a:p>
        </p:txBody>
      </p:sp>
      <p:sp>
        <p:nvSpPr>
          <p:cNvPr id="36921" name="Line 57"/>
          <p:cNvSpPr>
            <a:spLocks noChangeShapeType="1"/>
          </p:cNvSpPr>
          <p:nvPr/>
        </p:nvSpPr>
        <p:spPr bwMode="auto">
          <a:xfrm flipH="1">
            <a:off x="5257800" y="5410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22" name="Text Box 58"/>
          <p:cNvSpPr txBox="1">
            <a:spLocks noChangeArrowheads="1"/>
          </p:cNvSpPr>
          <p:nvPr/>
        </p:nvSpPr>
        <p:spPr bwMode="auto">
          <a:xfrm>
            <a:off x="5410200" y="5486400"/>
            <a:ext cx="7270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/>
              <a:t>Adjoint</a:t>
            </a:r>
          </a:p>
          <a:p>
            <a:r>
              <a:rPr lang="en-US" sz="1400" i="0"/>
              <a:t>Fluxes</a:t>
            </a:r>
          </a:p>
          <a:p>
            <a:r>
              <a:rPr lang="en-US" sz="1600" i="0"/>
              <a:t>= </a:t>
            </a:r>
            <a:r>
              <a:rPr lang="en-US" sz="1600" b="1" i="0">
                <a:sym typeface="Symbol" charset="2"/>
              </a:rPr>
              <a:t></a:t>
            </a:r>
            <a:endParaRPr lang="en-US" sz="1600" b="1" i="0"/>
          </a:p>
        </p:txBody>
      </p:sp>
      <p:sp>
        <p:nvSpPr>
          <p:cNvPr id="36923" name="Text Box 59"/>
          <p:cNvSpPr txBox="1">
            <a:spLocks noChangeArrowheads="1"/>
          </p:cNvSpPr>
          <p:nvPr/>
        </p:nvSpPr>
        <p:spPr bwMode="auto">
          <a:xfrm>
            <a:off x="4483100" y="5181600"/>
            <a:ext cx="698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/>
              <a:t>Flux</a:t>
            </a:r>
          </a:p>
          <a:p>
            <a:r>
              <a:rPr lang="en-US" sz="1400" i="0"/>
              <a:t>Update</a:t>
            </a:r>
          </a:p>
        </p:txBody>
      </p:sp>
      <p:sp>
        <p:nvSpPr>
          <p:cNvPr id="36924" name="Line 60"/>
          <p:cNvSpPr>
            <a:spLocks noChangeShapeType="1"/>
          </p:cNvSpPr>
          <p:nvPr/>
        </p:nvSpPr>
        <p:spPr bwMode="auto">
          <a:xfrm flipV="1">
            <a:off x="3962400" y="1752600"/>
            <a:ext cx="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25" name="Line 61"/>
          <p:cNvSpPr>
            <a:spLocks noChangeShapeType="1"/>
          </p:cNvSpPr>
          <p:nvPr/>
        </p:nvSpPr>
        <p:spPr bwMode="auto">
          <a:xfrm flipH="1">
            <a:off x="3962400" y="541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26" name="Text Box 62"/>
          <p:cNvSpPr txBox="1">
            <a:spLocks noChangeArrowheads="1"/>
          </p:cNvSpPr>
          <p:nvPr/>
        </p:nvSpPr>
        <p:spPr bwMode="auto">
          <a:xfrm>
            <a:off x="2601913" y="233363"/>
            <a:ext cx="6165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0">
                <a:latin typeface="Comic Sans MS" charset="0"/>
              </a:rPr>
              <a:t>4-D Var Iterative Optimization Procedure</a:t>
            </a:r>
          </a:p>
        </p:txBody>
      </p:sp>
      <p:sp>
        <p:nvSpPr>
          <p:cNvPr id="36927" name="Text Box 63"/>
          <p:cNvSpPr txBox="1">
            <a:spLocks noChangeArrowheads="1"/>
          </p:cNvSpPr>
          <p:nvPr/>
        </p:nvSpPr>
        <p:spPr bwMode="auto">
          <a:xfrm>
            <a:off x="1524000" y="6248400"/>
            <a:ext cx="2179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/>
              <a:t>Minimum of cost function </a:t>
            </a:r>
            <a:r>
              <a:rPr lang="en-US" sz="1400"/>
              <a:t>J</a:t>
            </a:r>
          </a:p>
        </p:txBody>
      </p:sp>
      <p:sp>
        <p:nvSpPr>
          <p:cNvPr id="36928" name="Line 64"/>
          <p:cNvSpPr>
            <a:spLocks noChangeShapeType="1"/>
          </p:cNvSpPr>
          <p:nvPr/>
        </p:nvSpPr>
        <p:spPr bwMode="auto">
          <a:xfrm flipH="1" flipV="1">
            <a:off x="1447800" y="5486400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aserr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005144" y="-1587663"/>
            <a:ext cx="8229600" cy="1023143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92125" y="2424828"/>
          <a:ext cx="1670050" cy="3146425"/>
        </p:xfrm>
        <a:graphic>
          <a:graphicData uri="http://schemas.openxmlformats.org/presentationml/2006/ole">
            <p:oleObj spid="_x0000_s19459" name="Equation" r:id="rId5" imgW="965200" imgH="18161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9255" y="3699779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= measurement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uncertainty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364" y="4475963"/>
            <a:ext cx="2476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= diffuse reflectivity</a:t>
            </a:r>
          </a:p>
          <a:p>
            <a:r>
              <a:rPr lang="en-US" dirty="0" smtClean="0">
                <a:latin typeface="Comic Sans MS"/>
                <a:cs typeface="Comic Sans MS"/>
              </a:rPr>
              <a:t>(MODIS/MERRA)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9179" y="5282778"/>
            <a:ext cx="252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= 1-way optical depth</a:t>
            </a:r>
          </a:p>
          <a:p>
            <a:r>
              <a:rPr lang="en-US" dirty="0" smtClean="0">
                <a:latin typeface="Comic Sans MS"/>
                <a:cs typeface="Comic Sans MS"/>
              </a:rPr>
              <a:t>(CALIPSO, 5 km)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478" y="262299"/>
            <a:ext cx="21226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omic Sans MS"/>
                <a:cs typeface="Comic Sans MS"/>
              </a:rPr>
              <a:t>Measurement</a:t>
            </a:r>
          </a:p>
          <a:p>
            <a:pPr algn="ctr"/>
            <a:r>
              <a:rPr lang="en-US" sz="2400" dirty="0" smtClean="0">
                <a:latin typeface="Comic Sans MS"/>
                <a:cs typeface="Comic Sans MS"/>
              </a:rPr>
              <a:t>uncertainties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specified in 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proportion to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reference values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at Railroad Valley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normAKs_origina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720421" y="-1537331"/>
            <a:ext cx="8503623" cy="11004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22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Vertical Averaging Kernels</a:t>
            </a:r>
            <a:endParaRPr lang="en-US" sz="3200" dirty="0">
              <a:latin typeface="Comic Sans MS"/>
              <a:cs typeface="Comic Sans MS"/>
            </a:endParaRPr>
          </a:p>
        </p:txBody>
      </p:sp>
      <p:pic>
        <p:nvPicPr>
          <p:cNvPr id="6" name="Picture 5" descr="OtherAK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335186" y="1045112"/>
            <a:ext cx="4925486" cy="5443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7994" y="5487347"/>
            <a:ext cx="103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1AF348"/>
                  </a:solidFill>
                </a:ln>
                <a:solidFill>
                  <a:srgbClr val="0F9116"/>
                </a:solidFill>
                <a:latin typeface="Comic Sans MS"/>
                <a:cs typeface="Comic Sans MS"/>
              </a:rPr>
              <a:t>2.06 </a:t>
            </a:r>
            <a:r>
              <a:rPr lang="en-US" dirty="0" err="1" smtClean="0">
                <a:ln>
                  <a:solidFill>
                    <a:srgbClr val="1AF348"/>
                  </a:solidFill>
                </a:ln>
                <a:solidFill>
                  <a:srgbClr val="0F9116"/>
                </a:solidFill>
                <a:latin typeface="Comic Sans MS"/>
                <a:cs typeface="Comic Sans MS"/>
              </a:rPr>
              <a:t>μm</a:t>
            </a:r>
            <a:endParaRPr lang="en-US" dirty="0">
              <a:ln>
                <a:solidFill>
                  <a:srgbClr val="1AF348"/>
                </a:solidFill>
              </a:ln>
              <a:solidFill>
                <a:srgbClr val="0F9116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6785" y="3394791"/>
            <a:ext cx="1060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1.57 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  <a:latin typeface="Comic Sans MS"/>
                <a:cs typeface="Comic Sans MS"/>
              </a:rPr>
              <a:t>μ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+10 pm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4422" y="1815071"/>
            <a:ext cx="175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0000"/>
                  </a:solidFill>
                </a:ln>
                <a:latin typeface="Comic Sans MS"/>
                <a:cs typeface="Comic Sans MS"/>
              </a:rPr>
              <a:t>1.57 </a:t>
            </a:r>
            <a:r>
              <a:rPr lang="en-US" dirty="0" err="1" smtClean="0">
                <a:ln>
                  <a:solidFill>
                    <a:srgbClr val="FF0000"/>
                  </a:solidFill>
                </a:ln>
                <a:latin typeface="Comic Sans MS"/>
                <a:cs typeface="Comic Sans MS"/>
              </a:rPr>
              <a:t>μm</a:t>
            </a:r>
            <a:r>
              <a:rPr lang="en-US" dirty="0" smtClean="0">
                <a:ln>
                  <a:solidFill>
                    <a:srgbClr val="FF0000"/>
                  </a:solidFill>
                </a:ln>
                <a:latin typeface="Comic Sans MS"/>
                <a:cs typeface="Comic Sans MS"/>
              </a:rPr>
              <a:t>, +3 pm</a:t>
            </a:r>
            <a:endParaRPr lang="en-US" dirty="0">
              <a:ln>
                <a:solidFill>
                  <a:srgbClr val="FF0000"/>
                </a:solidFill>
              </a:ln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69196" y="4730801"/>
            <a:ext cx="64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Comic Sans MS"/>
                <a:cs typeface="Comic Sans MS"/>
              </a:rPr>
              <a:t>TES</a:t>
            </a:r>
            <a:endParaRPr lang="en-US" dirty="0">
              <a:solidFill>
                <a:srgbClr val="C0504D"/>
              </a:solidFill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30298" y="5789595"/>
            <a:ext cx="69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4F81BD"/>
                  </a:solidFill>
                </a:ln>
                <a:latin typeface="Comic Sans MS"/>
                <a:cs typeface="Comic Sans MS"/>
              </a:rPr>
              <a:t>OCO</a:t>
            </a:r>
            <a:endParaRPr lang="en-US" dirty="0">
              <a:ln>
                <a:solidFill>
                  <a:srgbClr val="4F81BD"/>
                </a:solidFill>
              </a:ln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95481" y="2900398"/>
            <a:ext cx="784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1AF348"/>
                  </a:solidFill>
                </a:ln>
                <a:solidFill>
                  <a:srgbClr val="1AF348"/>
                </a:solidFill>
                <a:latin typeface="Comic Sans MS"/>
                <a:cs typeface="Comic Sans MS"/>
              </a:rPr>
              <a:t>AIRS</a:t>
            </a:r>
          </a:p>
          <a:p>
            <a:r>
              <a:rPr lang="en-US" dirty="0" smtClean="0">
                <a:ln>
                  <a:solidFill>
                    <a:srgbClr val="1AF348"/>
                  </a:solidFill>
                </a:ln>
                <a:solidFill>
                  <a:srgbClr val="1AF348"/>
                </a:solidFill>
                <a:latin typeface="Comic Sans MS"/>
                <a:cs typeface="Comic Sans MS"/>
              </a:rPr>
              <a:t>(JPL)</a:t>
            </a:r>
            <a:endParaRPr lang="en-US" dirty="0">
              <a:ln>
                <a:solidFill>
                  <a:srgbClr val="1AF348"/>
                </a:solidFill>
              </a:ln>
              <a:solidFill>
                <a:srgbClr val="1AF348"/>
              </a:solidFill>
              <a:latin typeface="Comic Sans MS"/>
              <a:cs typeface="Comic Sans M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5400000" flipH="1" flipV="1">
            <a:off x="1552263" y="3866864"/>
            <a:ext cx="4516394" cy="1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29738" y="1045112"/>
            <a:ext cx="13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ASCENDS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26530" y="995910"/>
            <a:ext cx="12367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    Others     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83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Nine</a:t>
            </a:r>
            <a:r>
              <a:rPr lang="en-US" sz="3600" dirty="0" smtClean="0">
                <a:latin typeface="Comic Sans MS"/>
                <a:cs typeface="Comic Sans MS"/>
              </a:rPr>
              <a:t> random-error </a:t>
            </a:r>
            <a:r>
              <a:rPr lang="en-US" sz="3600" dirty="0" err="1" smtClean="0">
                <a:latin typeface="Comic Sans MS"/>
                <a:cs typeface="Comic Sans MS"/>
              </a:rPr>
              <a:t>OSSEs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005" y="3368888"/>
            <a:ext cx="16562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Assumed </a:t>
            </a:r>
          </a:p>
          <a:p>
            <a:r>
              <a:rPr lang="en-US" dirty="0" smtClean="0">
                <a:latin typeface="Comic Sans MS"/>
                <a:cs typeface="Comic Sans MS"/>
              </a:rPr>
              <a:t>measurement 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u</a:t>
            </a:r>
            <a:r>
              <a:rPr lang="en-US" dirty="0" smtClean="0">
                <a:latin typeface="Comic Sans MS"/>
                <a:cs typeface="Comic Sans MS"/>
              </a:rPr>
              <a:t>ncertainties 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(at Railroa</a:t>
            </a:r>
            <a:r>
              <a:rPr lang="en-US" dirty="0" smtClean="0">
                <a:latin typeface="Comic Sans MS"/>
                <a:cs typeface="Comic Sans MS"/>
              </a:rPr>
              <a:t>d </a:t>
            </a:r>
          </a:p>
          <a:p>
            <a:r>
              <a:rPr lang="en-US" dirty="0" smtClean="0">
                <a:latin typeface="Comic Sans MS"/>
                <a:cs typeface="Comic Sans MS"/>
              </a:rPr>
              <a:t>Valley, </a:t>
            </a:r>
            <a:r>
              <a:rPr lang="en-US" dirty="0" smtClean="0">
                <a:latin typeface="Comic Sans MS"/>
                <a:cs typeface="Comic Sans MS"/>
              </a:rPr>
              <a:t>NV,  </a:t>
            </a:r>
          </a:p>
          <a:p>
            <a:r>
              <a:rPr lang="en-US" dirty="0" smtClean="0">
                <a:latin typeface="Comic Sans MS"/>
                <a:cs typeface="Comic Sans MS"/>
              </a:rPr>
              <a:t>across 10 </a:t>
            </a:r>
            <a:r>
              <a:rPr lang="en-US" dirty="0" err="1" smtClean="0">
                <a:latin typeface="Comic Sans MS"/>
                <a:cs typeface="Comic Sans MS"/>
              </a:rPr>
              <a:t>s</a:t>
            </a:r>
            <a:r>
              <a:rPr lang="en-US" dirty="0" smtClean="0">
                <a:latin typeface="Comic Sans MS"/>
                <a:cs typeface="Comic Sans MS"/>
              </a:rPr>
              <a:t>,</a:t>
            </a:r>
          </a:p>
          <a:p>
            <a:r>
              <a:rPr lang="en-US" dirty="0" smtClean="0">
                <a:latin typeface="Comic Sans MS"/>
                <a:cs typeface="Comic Sans MS"/>
              </a:rPr>
              <a:t>o</a:t>
            </a:r>
            <a:r>
              <a:rPr lang="en-US" dirty="0" smtClean="0">
                <a:latin typeface="Comic Sans MS"/>
                <a:cs typeface="Comic Sans MS"/>
              </a:rPr>
              <a:t>r </a:t>
            </a:r>
            <a:r>
              <a:rPr lang="en-US" dirty="0" smtClean="0">
                <a:latin typeface="Comic Sans MS"/>
                <a:cs typeface="Comic Sans MS"/>
              </a:rPr>
              <a:t>~</a:t>
            </a:r>
            <a:r>
              <a:rPr lang="en-US" dirty="0" smtClean="0">
                <a:latin typeface="Comic Sans MS"/>
                <a:cs typeface="Comic Sans MS"/>
              </a:rPr>
              <a:t>70 km</a:t>
            </a:r>
            <a:r>
              <a:rPr lang="en-US" dirty="0" smtClean="0">
                <a:latin typeface="Comic Sans MS"/>
                <a:cs typeface="Comic Sans MS"/>
              </a:rPr>
              <a:t> )</a:t>
            </a:r>
            <a:endParaRPr lang="en-US" dirty="0" smtClean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1592" y="3200379"/>
            <a:ext cx="115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0.50 </a:t>
            </a:r>
            <a:r>
              <a:rPr lang="en-US" dirty="0" err="1" smtClean="0">
                <a:latin typeface="Comic Sans MS"/>
                <a:cs typeface="Comic Sans MS"/>
              </a:rPr>
              <a:t>ppm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1592" y="4148651"/>
            <a:ext cx="112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1.00 </a:t>
            </a:r>
            <a:r>
              <a:rPr lang="en-US" dirty="0" err="1" smtClean="0">
                <a:latin typeface="Comic Sans MS"/>
                <a:cs typeface="Comic Sans MS"/>
              </a:rPr>
              <a:t>ppm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1592" y="5130787"/>
            <a:ext cx="115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2.00 </a:t>
            </a:r>
            <a:r>
              <a:rPr lang="en-US" dirty="0" err="1" smtClean="0">
                <a:latin typeface="Comic Sans MS"/>
                <a:cs typeface="Comic Sans MS"/>
              </a:rPr>
              <a:t>ppm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4799" y="1574795"/>
            <a:ext cx="199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Averaging kernel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3347" y="2232321"/>
            <a:ext cx="1060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1.57 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  <a:latin typeface="Comic Sans MS"/>
                <a:cs typeface="Comic Sans MS"/>
              </a:rPr>
              <a:t>μ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+10 pm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0115" y="2126298"/>
            <a:ext cx="1060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1.57 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  <a:latin typeface="Comic Sans MS"/>
                <a:cs typeface="Comic Sans MS"/>
              </a:rPr>
              <a:t>μ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+10 pm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&amp; +3 pm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8981" y="2458521"/>
            <a:ext cx="103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1AF348"/>
                  </a:solidFill>
                </a:ln>
                <a:solidFill>
                  <a:srgbClr val="1AF348"/>
                </a:solidFill>
                <a:latin typeface="Comic Sans MS"/>
                <a:cs typeface="Comic Sans MS"/>
              </a:rPr>
              <a:t>2.06 </a:t>
            </a:r>
            <a:r>
              <a:rPr lang="en-US" dirty="0" err="1" smtClean="0">
                <a:ln>
                  <a:solidFill>
                    <a:srgbClr val="1AF348"/>
                  </a:solidFill>
                </a:ln>
                <a:solidFill>
                  <a:srgbClr val="1AF348"/>
                </a:solidFill>
                <a:latin typeface="Comic Sans MS"/>
                <a:cs typeface="Comic Sans MS"/>
              </a:rPr>
              <a:t>μm</a:t>
            </a:r>
            <a:endParaRPr lang="en-US" dirty="0">
              <a:ln>
                <a:solidFill>
                  <a:srgbClr val="1AF348"/>
                </a:solidFill>
              </a:ln>
              <a:solidFill>
                <a:srgbClr val="1AF348"/>
              </a:solidFill>
              <a:latin typeface="Comic Sans MS"/>
              <a:cs typeface="Comic Sans MS"/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5803189" y="3188120"/>
            <a:ext cx="847980" cy="657183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4487708" y="4013187"/>
            <a:ext cx="847980" cy="657183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800061" y="4981527"/>
            <a:ext cx="847980" cy="657183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/>
          <p:cNvSpPr/>
          <p:nvPr/>
        </p:nvSpPr>
        <p:spPr>
          <a:xfrm>
            <a:off x="7174945" y="4013187"/>
            <a:ext cx="847980" cy="657183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5813210" y="4030120"/>
            <a:ext cx="847980" cy="657183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95860" y="1574795"/>
            <a:ext cx="3030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Estimate 52 weekly fluxes</a:t>
            </a:r>
          </a:p>
          <a:p>
            <a:r>
              <a:rPr lang="en-US" dirty="0" smtClean="0">
                <a:latin typeface="Comic Sans MS"/>
                <a:cs typeface="Comic Sans MS"/>
              </a:rPr>
              <a:t>on </a:t>
            </a:r>
            <a:r>
              <a:rPr lang="en-US" dirty="0" smtClean="0">
                <a:latin typeface="Comic Sans MS"/>
                <a:cs typeface="Comic Sans MS"/>
              </a:rPr>
              <a:t>4½°</a:t>
            </a:r>
            <a:r>
              <a:rPr lang="en-US" dirty="0" smtClean="0">
                <a:latin typeface="Comic Sans MS"/>
                <a:cs typeface="Comic Sans MS"/>
              </a:rPr>
              <a:t>x6° (lat/</a:t>
            </a:r>
            <a:r>
              <a:rPr lang="en-US" dirty="0" err="1" smtClean="0">
                <a:latin typeface="Comic Sans MS"/>
                <a:cs typeface="Comic Sans MS"/>
              </a:rPr>
              <a:t>lon</a:t>
            </a:r>
            <a:r>
              <a:rPr lang="en-US" dirty="0" smtClean="0">
                <a:latin typeface="Comic Sans MS"/>
                <a:cs typeface="Comic Sans MS"/>
              </a:rPr>
              <a:t>) grid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7202630" y="4953915"/>
            <a:ext cx="847980" cy="657183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4487708" y="4995333"/>
            <a:ext cx="847980" cy="657183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4536819" y="3200379"/>
            <a:ext cx="847980" cy="657183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7174945" y="3200379"/>
            <a:ext cx="847980" cy="657183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5997</TotalTime>
  <Words>1853</Words>
  <Application>Microsoft Macintosh PowerPoint</Application>
  <PresentationFormat>On-screen Show (4:3)</PresentationFormat>
  <Paragraphs>328</Paragraphs>
  <Slides>24</Slides>
  <Notes>9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Equation</vt:lpstr>
      <vt:lpstr>CO2 Flux Inversion Error Analyses for ASCENDS</vt:lpstr>
      <vt:lpstr>Motivation</vt:lpstr>
      <vt:lpstr>Goal:  assess the ability different measurement approaches to pin down regional carbon fluxes</vt:lpstr>
      <vt:lpstr>Slide 4</vt:lpstr>
      <vt:lpstr>Slide 5</vt:lpstr>
      <vt:lpstr>Slide 6</vt:lpstr>
      <vt:lpstr>Slide 7</vt:lpstr>
      <vt:lpstr>Vertical Averaging Kernels</vt:lpstr>
      <vt:lpstr>Nine random-error OSSEs</vt:lpstr>
      <vt:lpstr>Slide 10</vt:lpstr>
      <vt:lpstr>Slide 11</vt:lpstr>
      <vt:lpstr>Slide 12</vt:lpstr>
      <vt:lpstr>Slide 13</vt:lpstr>
      <vt:lpstr>Four systematic-error OSSEs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Atmospheric Transport Model</vt:lpstr>
    </vt:vector>
  </TitlesOfParts>
  <Company>CIRA-CSU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Baker</dc:creator>
  <cp:lastModifiedBy>David Baker</cp:lastModifiedBy>
  <cp:revision>20</cp:revision>
  <dcterms:created xsi:type="dcterms:W3CDTF">2012-02-26T02:14:19Z</dcterms:created>
  <dcterms:modified xsi:type="dcterms:W3CDTF">2012-02-27T13:57:14Z</dcterms:modified>
</cp:coreProperties>
</file>