
<file path=[Content_Types].xml><?xml version="1.0" encoding="utf-8"?>
<Types xmlns="http://schemas.openxmlformats.org/package/2006/content-types">
  <Default Extension="mp4" ContentType="video/unknown"/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97" r:id="rId2"/>
    <p:sldId id="302" r:id="rId3"/>
    <p:sldId id="303" r:id="rId4"/>
    <p:sldId id="294" r:id="rId5"/>
    <p:sldId id="307" r:id="rId6"/>
    <p:sldId id="293" r:id="rId7"/>
    <p:sldId id="295" r:id="rId8"/>
    <p:sldId id="304" r:id="rId9"/>
    <p:sldId id="276" r:id="rId10"/>
    <p:sldId id="270" r:id="rId11"/>
    <p:sldId id="273" r:id="rId12"/>
    <p:sldId id="271" r:id="rId13"/>
    <p:sldId id="275" r:id="rId14"/>
    <p:sldId id="272" r:id="rId15"/>
    <p:sldId id="274" r:id="rId16"/>
    <p:sldId id="305" r:id="rId17"/>
    <p:sldId id="289" r:id="rId18"/>
    <p:sldId id="265" r:id="rId19"/>
    <p:sldId id="266" r:id="rId20"/>
    <p:sldId id="286" r:id="rId21"/>
    <p:sldId id="267" r:id="rId22"/>
    <p:sldId id="284" r:id="rId23"/>
    <p:sldId id="285" r:id="rId24"/>
    <p:sldId id="306" r:id="rId25"/>
    <p:sldId id="290" r:id="rId26"/>
    <p:sldId id="269" r:id="rId27"/>
    <p:sldId id="298" r:id="rId28"/>
    <p:sldId id="287" r:id="rId29"/>
    <p:sldId id="299" r:id="rId30"/>
    <p:sldId id="300" r:id="rId31"/>
    <p:sldId id="301" r:id="rId32"/>
    <p:sldId id="291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3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interSettings" Target="printerSettings/printerSettings1.bin"/><Relationship Id="rId31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heme" Target="theme/theme1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84B4D-AC1D-D24E-8E92-35C0FF4076C9}" type="datetimeFigureOut">
              <a:rPr lang="en-US" smtClean="0"/>
              <a:t>2/27/12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F6CFB-EEDD-5948-9CE7-ADEA754F1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95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F6CFB-EEDD-5948-9CE7-ADEA754F1F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26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F6CFB-EEDD-5948-9CE7-ADEA754F1F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47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F4226-C9CA-034F-A4ED-ABE2FE8D4B19}" type="datetime1">
              <a:rPr lang="en-US"/>
              <a:pPr>
                <a:defRPr/>
              </a:pPr>
              <a:t>2/27/12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A2AEC-03C2-2749-B484-24348BB7B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42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05536-52D5-7F41-8F79-5C25C4FB3ABD}" type="datetime1">
              <a:rPr lang="en-US"/>
              <a:pPr>
                <a:defRPr/>
              </a:pPr>
              <a:t>2/27/12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55469-543F-1940-A39D-5F6434CC0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3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CF04D-798F-2E48-9732-BC270345565C}" type="datetime1">
              <a:rPr lang="en-US"/>
              <a:pPr>
                <a:defRPr/>
              </a:pPr>
              <a:t>2/27/12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199C4-FD6B-5C4A-88AD-A7238DDA3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9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B0FC0-9246-1443-810B-27120DA00A20}" type="datetime1">
              <a:rPr lang="en-US"/>
              <a:pPr>
                <a:defRPr/>
              </a:pPr>
              <a:t>2/27/12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09441-A51E-2449-893B-6DD954D5B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2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3117D-B83C-3549-9033-56518F5E0856}" type="datetime1">
              <a:rPr lang="en-US"/>
              <a:pPr>
                <a:defRPr/>
              </a:pPr>
              <a:t>2/27/12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9B39D-EE91-8945-87A6-23A780430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26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D3C9D-0507-9B45-8C8E-D563D87681E2}" type="datetime1">
              <a:rPr lang="en-US"/>
              <a:pPr>
                <a:defRPr/>
              </a:pPr>
              <a:t>2/27/12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9A0FF-6B1E-D747-84E3-DC527638B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49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B3BBA-567E-0D48-B436-6C9098588032}" type="datetime1">
              <a:rPr lang="en-US"/>
              <a:pPr>
                <a:defRPr/>
              </a:pPr>
              <a:t>2/27/12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17B7D-517B-3B48-B7BC-DEEC7271A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77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60BFF-E2E3-E94A-9CCE-E2D4376099FA}" type="datetime1">
              <a:rPr lang="en-US"/>
              <a:pPr>
                <a:defRPr/>
              </a:pPr>
              <a:t>2/27/12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FB40F-F650-334E-9B8D-980E70F1B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9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FB347-0FDD-2045-985A-ED4334D8F470}" type="datetime1">
              <a:rPr lang="en-US"/>
              <a:pPr>
                <a:defRPr/>
              </a:pPr>
              <a:t>2/27/12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17036-94B9-494A-A645-11F95C7DF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63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08C20-6C34-D44D-8FC5-3469D398546C}" type="datetime1">
              <a:rPr lang="en-US"/>
              <a:pPr>
                <a:defRPr/>
              </a:pPr>
              <a:t>2/27/12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0B005-DC78-7F44-B08A-DCF3B2A10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2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74BE6-FF06-6D40-8096-D01B0070A005}" type="datetime1">
              <a:rPr lang="en-US"/>
              <a:pPr>
                <a:defRPr/>
              </a:pPr>
              <a:t>2/27/12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7B17B-21DD-F74E-AC6C-1470DD619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6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03A76A3-384B-F94B-A7FD-850B4A96094C}" type="datetime1">
              <a:rPr lang="en-US"/>
              <a:pPr>
                <a:defRPr/>
              </a:pPr>
              <a:t>2/27/12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A40B557-3E6D-2D4F-ACA9-9E66D7227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7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6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7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6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7" Type="http://schemas.openxmlformats.org/officeDocument/2006/relationships/image" Target="../media/image1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21.png"/><Relationship Id="rId6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3164036"/>
          </a:xfrm>
        </p:spPr>
        <p:txBody>
          <a:bodyPr/>
          <a:lstStyle/>
          <a:p>
            <a:pPr>
              <a:defRPr/>
            </a:pPr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Near-Real Time Analysis </a:t>
            </a:r>
            <a:b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of the Modern Carbon Cycle </a:t>
            </a:r>
            <a:b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by Model-Data Fusion:</a:t>
            </a:r>
            <a:b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i="1" dirty="0" smtClean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Applying to ASCENDS </a:t>
            </a:r>
            <a:endParaRPr lang="en-US" sz="4400" i="1" dirty="0"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04800" y="3889563"/>
            <a:ext cx="8534400" cy="1236137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Lots of help from Scott Denning, David Baker, Chris O’Dell, Denis O’Brien, Tomohiro </a:t>
            </a:r>
            <a:r>
              <a:rPr lang="en-US" sz="1800" dirty="0" err="1" smtClean="0">
                <a:ea typeface="ＭＳ Ｐゴシック" pitchFamily="-1" charset="-128"/>
                <a:cs typeface="ＭＳ Ｐゴシック" pitchFamily="-1" charset="-128"/>
              </a:rPr>
              <a:t>Oda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, Nick </a:t>
            </a:r>
            <a:r>
              <a:rPr lang="en-US" sz="1800" dirty="0" err="1" smtClean="0">
                <a:ea typeface="ＭＳ Ｐゴシック" pitchFamily="-1" charset="-128"/>
                <a:cs typeface="ＭＳ Ｐゴシック" pitchFamily="-1" charset="-128"/>
              </a:rPr>
              <a:t>Parazoo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, Ian Baker, Becky </a:t>
            </a:r>
            <a:r>
              <a:rPr lang="en-US" sz="1800" dirty="0" err="1" smtClean="0">
                <a:ea typeface="ＭＳ Ｐゴシック" pitchFamily="-1" charset="-128"/>
                <a:cs typeface="ＭＳ Ｐゴシック" pitchFamily="-1" charset="-128"/>
              </a:rPr>
              <a:t>McKeown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 (</a:t>
            </a:r>
            <a:r>
              <a:rPr lang="en-US" sz="1800" b="1" dirty="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CSU 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Atmospheric Science &amp; </a:t>
            </a:r>
            <a:r>
              <a:rPr lang="en-US" sz="1800" b="1" dirty="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CIRA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), </a:t>
            </a:r>
          </a:p>
          <a:p>
            <a:pPr>
              <a:buFontTx/>
              <a:buNone/>
            </a:pPr>
            <a:r>
              <a:rPr lang="en-US" sz="1800" dirty="0">
                <a:ea typeface="ＭＳ Ｐゴシック" pitchFamily="-1" charset="-128"/>
                <a:cs typeface="ＭＳ Ｐゴシック" pitchFamily="-1" charset="-128"/>
              </a:rPr>
              <a:t>	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Andy Jacobson, Pieter Tans (</a:t>
            </a:r>
            <a:r>
              <a:rPr lang="en-US" sz="1800" b="1" dirty="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NOAA 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ESRL), Scott </a:t>
            </a:r>
            <a:r>
              <a:rPr lang="en-US" sz="1800" dirty="0" err="1" smtClean="0">
                <a:ea typeface="ＭＳ Ｐゴシック" pitchFamily="-1" charset="-128"/>
                <a:cs typeface="ＭＳ Ｐゴシック" pitchFamily="-1" charset="-128"/>
              </a:rPr>
              <a:t>Doney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, Ivan Lima (</a:t>
            </a:r>
            <a:r>
              <a:rPr lang="en-US" sz="1800" b="1" dirty="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WHOI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),</a:t>
            </a:r>
          </a:p>
          <a:p>
            <a:pPr>
              <a:buFontTx/>
              <a:buNone/>
            </a:pP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	 Jim Collatz, Randy </a:t>
            </a:r>
            <a:r>
              <a:rPr lang="en-US" sz="1800" dirty="0" err="1" smtClean="0">
                <a:ea typeface="ＭＳ Ｐゴシック" pitchFamily="-1" charset="-128"/>
                <a:cs typeface="ＭＳ Ｐゴシック" pitchFamily="-1" charset="-128"/>
              </a:rPr>
              <a:t>Kawa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 (</a:t>
            </a:r>
            <a:r>
              <a:rPr lang="en-US" sz="1800" b="1" dirty="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NASA 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GSFC)</a:t>
            </a:r>
          </a:p>
        </p:txBody>
      </p:sp>
      <p:pic>
        <p:nvPicPr>
          <p:cNvPr id="27652" name="Picture 14" descr="CSUg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5544218"/>
            <a:ext cx="2413508" cy="105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7" descr="Nasa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2197" y="5275782"/>
            <a:ext cx="1581551" cy="135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18"/>
          <p:cNvSpPr txBox="1">
            <a:spLocks noChangeArrowheads="1"/>
          </p:cNvSpPr>
          <p:nvPr/>
        </p:nvSpPr>
        <p:spPr bwMode="auto">
          <a:xfrm>
            <a:off x="3361227" y="5787158"/>
            <a:ext cx="25425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FF0603"/>
                </a:solidFill>
              </a:rPr>
              <a:t>Acknowledgements:</a:t>
            </a:r>
          </a:p>
          <a:p>
            <a:r>
              <a:rPr lang="en-US" sz="2000" i="1" dirty="0">
                <a:solidFill>
                  <a:srgbClr val="FF0603"/>
                </a:solidFill>
              </a:rPr>
              <a:t>Support by</a:t>
            </a:r>
            <a:r>
              <a:rPr lang="en-US" sz="2000" i="1" dirty="0" smtClean="0">
                <a:solidFill>
                  <a:srgbClr val="FF0603"/>
                </a:solidFill>
              </a:rPr>
              <a:t> NASA</a:t>
            </a:r>
            <a:endParaRPr lang="en-US" sz="2000" i="1" dirty="0">
              <a:solidFill>
                <a:srgbClr val="FF060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0207" y="3177864"/>
            <a:ext cx="305744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ea typeface="ＭＳ Ｐゴシック" pitchFamily="-1" charset="-128"/>
                <a:cs typeface="ＭＳ Ｐゴシック" pitchFamily="-1" charset="-128"/>
              </a:rPr>
              <a:t>Andrew Schuh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0187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237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  <a:ea typeface="ＭＳ Ｐゴシック" charset="0"/>
                <a:cs typeface="ＭＳ Ｐゴシック" charset="0"/>
              </a:rPr>
              <a:t>Surface Comparisons: Alert</a:t>
            </a:r>
          </a:p>
        </p:txBody>
      </p:sp>
      <p:pic>
        <p:nvPicPr>
          <p:cNvPr id="17410" name="Picture 3" descr="ALT_06C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31875"/>
            <a:ext cx="8321675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237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  <a:ea typeface="ＭＳ Ｐゴシック" charset="0"/>
                <a:cs typeface="ＭＳ Ｐゴシック" charset="0"/>
              </a:rPr>
              <a:t>Surface Comparisons: Argyle (ME)</a:t>
            </a:r>
          </a:p>
        </p:txBody>
      </p:sp>
      <p:pic>
        <p:nvPicPr>
          <p:cNvPr id="18434" name="Picture 3" descr="AMT_01C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60450"/>
            <a:ext cx="8686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237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  <a:ea typeface="ＭＳ Ｐゴシック" charset="0"/>
                <a:cs typeface="ＭＳ Ｐゴシック" charset="0"/>
              </a:rPr>
              <a:t>Surface Comparisons: Mauna Loa</a:t>
            </a:r>
          </a:p>
        </p:txBody>
      </p:sp>
      <p:pic>
        <p:nvPicPr>
          <p:cNvPr id="19458" name="Picture 3" descr="MLO_01C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923925"/>
            <a:ext cx="8685212" cy="57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237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  <a:ea typeface="ＭＳ Ｐゴシック" charset="0"/>
                <a:cs typeface="ＭＳ Ｐゴシック" charset="0"/>
              </a:rPr>
              <a:t>Surface Comparisons: WKT</a:t>
            </a:r>
          </a:p>
        </p:txBody>
      </p:sp>
      <p:pic>
        <p:nvPicPr>
          <p:cNvPr id="22530" name="Picture 3" descr="WKT_01C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944563"/>
            <a:ext cx="8870950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237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  <a:ea typeface="ＭＳ Ｐゴシック" charset="0"/>
                <a:cs typeface="ＭＳ Ｐゴシック" charset="0"/>
              </a:rPr>
              <a:t>Surface Comparisons: WBI</a:t>
            </a:r>
          </a:p>
        </p:txBody>
      </p:sp>
      <p:pic>
        <p:nvPicPr>
          <p:cNvPr id="20482" name="Picture 3" descr="WBI_01C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895350"/>
            <a:ext cx="8945562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237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  <a:ea typeface="ＭＳ Ｐゴシック" charset="0"/>
                <a:cs typeface="ＭＳ Ｐゴシック" charset="0"/>
              </a:rPr>
              <a:t>Surface Comparisons: LEF</a:t>
            </a:r>
          </a:p>
        </p:txBody>
      </p:sp>
      <p:pic>
        <p:nvPicPr>
          <p:cNvPr id="21506" name="Picture 3" descr="LEF_01C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915988"/>
            <a:ext cx="8694738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Data-Assimilation/Fusion System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Geos-</a:t>
            </a:r>
            <a:r>
              <a:rPr lang="en-US" dirty="0" err="1" smtClean="0"/>
              <a:t>Chem</a:t>
            </a:r>
            <a:r>
              <a:rPr lang="en-US" dirty="0" smtClean="0"/>
              <a:t>/MERRA forward CO2 runs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4F6228"/>
                </a:solidFill>
              </a:rPr>
              <a:t>Case study w/ hypothetical source/sinks</a:t>
            </a:r>
            <a:br>
              <a:rPr lang="en-US" dirty="0" smtClean="0">
                <a:solidFill>
                  <a:srgbClr val="4F6228"/>
                </a:solidFill>
              </a:rPr>
            </a:br>
            <a:endParaRPr lang="en-US" dirty="0" smtClean="0">
              <a:solidFill>
                <a:srgbClr val="4F6228"/>
              </a:solidFill>
            </a:endParaRPr>
          </a:p>
          <a:p>
            <a:r>
              <a:rPr lang="en-US" dirty="0" smtClean="0"/>
              <a:t>Kernel-integrated interpretation of “case study”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24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486"/>
          </a:xfrm>
        </p:spPr>
        <p:txBody>
          <a:bodyPr/>
          <a:lstStyle/>
          <a:p>
            <a:r>
              <a:rPr lang="en-US" sz="4000" dirty="0" smtClean="0"/>
              <a:t>Adding pseudo-sinks and investigating impact with ASCENDS kernels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0214"/>
            <a:ext cx="8229600" cy="4525963"/>
          </a:xfrm>
        </p:spPr>
        <p:txBody>
          <a:bodyPr/>
          <a:lstStyle/>
          <a:p>
            <a:r>
              <a:rPr lang="en-US" dirty="0" smtClean="0"/>
              <a:t>Take “base” case of CO</a:t>
            </a:r>
            <a:r>
              <a:rPr lang="en-US" baseline="-25000" dirty="0" smtClean="0"/>
              <a:t>2</a:t>
            </a:r>
            <a:r>
              <a:rPr lang="en-US" dirty="0" smtClean="0"/>
              <a:t> fluxes</a:t>
            </a:r>
          </a:p>
          <a:p>
            <a:pPr lvl="1"/>
            <a:r>
              <a:rPr lang="en-US" sz="2600" dirty="0" smtClean="0"/>
              <a:t>Annually balanced SiB3 fluxes</a:t>
            </a:r>
          </a:p>
          <a:p>
            <a:pPr lvl="1"/>
            <a:r>
              <a:rPr lang="en-US" sz="2600" dirty="0" smtClean="0"/>
              <a:t>Takahashi 2009 Ocean Fluxes (-1.4 </a:t>
            </a:r>
            <a:r>
              <a:rPr lang="en-US" sz="2600" dirty="0" err="1" smtClean="0"/>
              <a:t>PgC</a:t>
            </a:r>
            <a:r>
              <a:rPr lang="en-US" sz="2600" dirty="0" smtClean="0"/>
              <a:t> annual sink)</a:t>
            </a:r>
          </a:p>
          <a:p>
            <a:pPr lvl="1"/>
            <a:r>
              <a:rPr lang="en-US" sz="2600" dirty="0" smtClean="0"/>
              <a:t>Andres 2010 Fossil</a:t>
            </a:r>
          </a:p>
          <a:p>
            <a:r>
              <a:rPr lang="en-US" dirty="0" smtClean="0"/>
              <a:t>Create “realistic” case of CO</a:t>
            </a:r>
            <a:r>
              <a:rPr lang="en-US" baseline="-25000" dirty="0" smtClean="0"/>
              <a:t>2</a:t>
            </a:r>
            <a:r>
              <a:rPr lang="en-US" dirty="0" smtClean="0"/>
              <a:t> fluxes</a:t>
            </a:r>
          </a:p>
          <a:p>
            <a:pPr lvl="1"/>
            <a:r>
              <a:rPr lang="en-US" sz="2600" dirty="0" smtClean="0"/>
              <a:t>Add “Fertilization” effect in tropics</a:t>
            </a:r>
          </a:p>
          <a:p>
            <a:pPr lvl="1"/>
            <a:r>
              <a:rPr lang="en-US" sz="2600" dirty="0" smtClean="0"/>
              <a:t>Add forest “regrowth” effect in N.E. U.S.</a:t>
            </a:r>
          </a:p>
          <a:p>
            <a:pPr lvl="1"/>
            <a:r>
              <a:rPr lang="en-US" sz="2600" dirty="0" smtClean="0"/>
              <a:t>Nitrogen deposition downwind of industry</a:t>
            </a:r>
          </a:p>
          <a:p>
            <a:pPr lvl="1"/>
            <a:r>
              <a:rPr lang="en-US" sz="2600" dirty="0" smtClean="0"/>
              <a:t>Weaken ocean circulations</a:t>
            </a:r>
          </a:p>
        </p:txBody>
      </p:sp>
    </p:spTree>
    <p:extLst>
      <p:ext uri="{BB962C8B-B14F-4D97-AF65-F5344CB8AC3E}">
        <p14:creationId xmlns:p14="http://schemas.microsoft.com/office/powerpoint/2010/main" val="133358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7762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Annual Pseudo-biases (GPP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i="1" dirty="0" smtClean="0">
                <a:latin typeface="Calibri" charset="0"/>
                <a:ea typeface="ＭＳ Ｐゴシック" charset="0"/>
                <a:cs typeface="ＭＳ Ｐゴシック" charset="0"/>
              </a:rPr>
              <a:t>(  new GPP = (1+bias)*GPP  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4" name="Picture 3" descr="betas.gp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65" y="1422401"/>
            <a:ext cx="7615723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1920052" y="4547720"/>
            <a:ext cx="1014029" cy="502648"/>
          </a:xfrm>
          <a:prstGeom prst="borderCallout1">
            <a:avLst>
              <a:gd name="adj1" fmla="val 47782"/>
              <a:gd name="adj2" fmla="val 98894"/>
              <a:gd name="adj3" fmla="val -80989"/>
              <a:gd name="adj4" fmla="val 140498"/>
            </a:avLst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 w="9525" cmpd="sng">
                  <a:solidFill>
                    <a:schemeClr val="tx1"/>
                  </a:solidFill>
                </a:ln>
              </a:rPr>
              <a:t>CO2 fertilization</a:t>
            </a:r>
            <a:endParaRPr lang="en-US" sz="1400" dirty="0">
              <a:ln w="9525" cmpd="sng">
                <a:solidFill>
                  <a:schemeClr val="tx1"/>
                </a:solidFill>
              </a:ln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1652440" y="2249942"/>
            <a:ext cx="1014029" cy="502648"/>
          </a:xfrm>
          <a:prstGeom prst="borderCallout1">
            <a:avLst>
              <a:gd name="adj1" fmla="val 47782"/>
              <a:gd name="adj2" fmla="val 98894"/>
              <a:gd name="adj3" fmla="val 175670"/>
              <a:gd name="adj4" fmla="val 135567"/>
            </a:avLst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 w="9525" cmpd="sng">
                  <a:solidFill>
                    <a:schemeClr val="tx1"/>
                  </a:solidFill>
                </a:ln>
              </a:rPr>
              <a:t>Nitrogen</a:t>
            </a:r>
          </a:p>
          <a:p>
            <a:pPr algn="ctr"/>
            <a:r>
              <a:rPr lang="en-US" sz="1400" dirty="0" smtClean="0">
                <a:ln w="9525" cmpd="sng">
                  <a:solidFill>
                    <a:schemeClr val="tx1"/>
                  </a:solidFill>
                </a:ln>
              </a:rPr>
              <a:t>deposition</a:t>
            </a:r>
            <a:endParaRPr lang="en-US" sz="1400" dirty="0">
              <a:ln w="9525" cmpd="sng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Annual Pseudo-biases (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Resp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i="1" dirty="0" smtClean="0">
                <a:latin typeface="Calibri" charset="0"/>
                <a:ea typeface="ＭＳ Ｐゴシック" charset="0"/>
                <a:cs typeface="ＭＳ Ｐゴシック" charset="0"/>
              </a:rPr>
              <a:t>(  new </a:t>
            </a:r>
            <a:r>
              <a:rPr lang="en-US" sz="2400" i="1" dirty="0" err="1" smtClean="0">
                <a:latin typeface="Calibri" charset="0"/>
                <a:ea typeface="ＭＳ Ｐゴシック" charset="0"/>
                <a:cs typeface="ＭＳ Ｐゴシック" charset="0"/>
              </a:rPr>
              <a:t>Resp</a:t>
            </a:r>
            <a:r>
              <a:rPr lang="en-US" sz="2400" i="1" dirty="0" smtClean="0">
                <a:latin typeface="Calibri" charset="0"/>
                <a:ea typeface="ＭＳ Ｐゴシック" charset="0"/>
                <a:cs typeface="ＭＳ Ｐゴシック" charset="0"/>
              </a:rPr>
              <a:t> = (1+bias)*</a:t>
            </a:r>
            <a:r>
              <a:rPr lang="en-US" sz="2400" i="1" dirty="0" err="1" smtClean="0">
                <a:latin typeface="Calibri" charset="0"/>
                <a:ea typeface="ＭＳ Ｐゴシック" charset="0"/>
                <a:cs typeface="ＭＳ Ｐゴシック" charset="0"/>
              </a:rPr>
              <a:t>Resp</a:t>
            </a:r>
            <a:r>
              <a:rPr lang="en-US" sz="2400" i="1" dirty="0" smtClean="0">
                <a:latin typeface="Calibri" charset="0"/>
                <a:ea typeface="ＭＳ Ｐゴシック" charset="0"/>
                <a:cs typeface="ＭＳ Ｐゴシック" charset="0"/>
              </a:rPr>
              <a:t>  )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78" name="Picture 3" descr="betas.res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23007"/>
            <a:ext cx="7899400" cy="564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Callout 1 3"/>
          <p:cNvSpPr/>
          <p:nvPr/>
        </p:nvSpPr>
        <p:spPr>
          <a:xfrm>
            <a:off x="1652440" y="2249942"/>
            <a:ext cx="1014029" cy="502648"/>
          </a:xfrm>
          <a:prstGeom prst="borderCallout1">
            <a:avLst>
              <a:gd name="adj1" fmla="val 47782"/>
              <a:gd name="adj2" fmla="val 98894"/>
              <a:gd name="adj3" fmla="val 135878"/>
              <a:gd name="adj4" fmla="val 136553"/>
            </a:avLst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 w="9525" cmpd="sng">
                  <a:solidFill>
                    <a:schemeClr val="tx1"/>
                  </a:solidFill>
                </a:ln>
              </a:rPr>
              <a:t>Forest regrowth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Data-Assimilation/Fusion System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Geos-</a:t>
            </a:r>
            <a:r>
              <a:rPr lang="en-US" dirty="0" err="1" smtClean="0"/>
              <a:t>Chem</a:t>
            </a:r>
            <a:r>
              <a:rPr lang="en-US" dirty="0" smtClean="0"/>
              <a:t>/MERRA forward CO2 runs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Case study w/ hypothetical source/sinks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Kernel-integrated interpretation of “case study”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07438" y="5988167"/>
            <a:ext cx="628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No Inversions at this point!!!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7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81526" y="156010"/>
            <a:ext cx="8728720" cy="518596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Annual Land 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NEE difference </a:t>
            </a:r>
            <a:r>
              <a:rPr lang="en-US" sz="3200" i="1" dirty="0" smtClean="0">
                <a:latin typeface="Calibri" charset="0"/>
                <a:ea typeface="ＭＳ Ｐゴシック" charset="0"/>
                <a:cs typeface="ＭＳ Ｐゴシック" charset="0"/>
              </a:rPr>
              <a:t>induced 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by these sinks</a:t>
            </a: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2" name="Picture 3" descr="biased.la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0" y="1206501"/>
            <a:ext cx="9041368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470" y="688449"/>
            <a:ext cx="279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(Global total ~  -2.6 </a:t>
            </a:r>
            <a:r>
              <a:rPr lang="en-US" dirty="0" err="1" smtClean="0"/>
              <a:t>PgC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1141412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Annual Pseudo-biases (Ocean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i="1" dirty="0" smtClean="0">
                <a:latin typeface="Calibri" charset="0"/>
                <a:ea typeface="ＭＳ Ｐゴシック" charset="0"/>
                <a:cs typeface="ＭＳ Ｐゴシック" charset="0"/>
              </a:rPr>
              <a:t>(  new NEE = (1+bias)*NEE  )</a:t>
            </a: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6" name="Content Placeholder 3" descr="betas.ocea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40" r="-14940"/>
          <a:stretch>
            <a:fillRect/>
          </a:stretch>
        </p:blipFill>
        <p:spPr>
          <a:xfrm>
            <a:off x="0" y="1289050"/>
            <a:ext cx="9175750" cy="50466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orig.oc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263"/>
            <a:ext cx="9013825" cy="563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126"/>
            <a:ext cx="8229600" cy="828674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‘base’ Annual Ocean Sink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500"/>
          </a:xfrm>
        </p:spPr>
        <p:txBody>
          <a:bodyPr/>
          <a:lstStyle/>
          <a:p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‘Science Fiction’ Annual Ocean Sink adjustment</a:t>
            </a:r>
            <a:endParaRPr lang="en-US" sz="3200" dirty="0"/>
          </a:p>
        </p:txBody>
      </p:sp>
      <p:pic>
        <p:nvPicPr>
          <p:cNvPr id="28673" name="Content Placeholder 4" descr="diff.ocean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r="-540"/>
          <a:stretch>
            <a:fillRect/>
          </a:stretch>
        </p:blipFill>
        <p:spPr>
          <a:xfrm>
            <a:off x="0" y="1227138"/>
            <a:ext cx="9032875" cy="5635625"/>
          </a:xfrm>
        </p:spPr>
      </p:pic>
      <p:sp>
        <p:nvSpPr>
          <p:cNvPr id="4" name="Line Callout 1 3"/>
          <p:cNvSpPr/>
          <p:nvPr/>
        </p:nvSpPr>
        <p:spPr>
          <a:xfrm>
            <a:off x="4390120" y="3860281"/>
            <a:ext cx="1146427" cy="642437"/>
          </a:xfrm>
          <a:prstGeom prst="borderCallout1">
            <a:avLst>
              <a:gd name="adj1" fmla="val 47782"/>
              <a:gd name="adj2" fmla="val 98894"/>
              <a:gd name="adj3" fmla="val 175670"/>
              <a:gd name="adj4" fmla="val 135567"/>
            </a:avLst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 w="9525" cmpd="sng">
                  <a:solidFill>
                    <a:schemeClr val="tx1"/>
                  </a:solidFill>
                </a:ln>
              </a:rPr>
              <a:t>Weakened southern ocean sink</a:t>
            </a:r>
            <a:endParaRPr lang="en-US" sz="1400" dirty="0">
              <a:ln w="9525" cmpd="sng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Data-Assimilation/Fusion System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Geos-</a:t>
            </a:r>
            <a:r>
              <a:rPr lang="en-US" dirty="0" err="1" smtClean="0"/>
              <a:t>Chem</a:t>
            </a:r>
            <a:r>
              <a:rPr lang="en-US" dirty="0" smtClean="0"/>
              <a:t>/MERRA forward CO2 runs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Case study w/ hypothetical source/sinks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4F6228"/>
                </a:solidFill>
              </a:rPr>
              <a:t>Kernel-integrated interpretation of “case study”</a:t>
            </a:r>
            <a:endParaRPr lang="en-US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4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8" y="114627"/>
            <a:ext cx="8229600" cy="715434"/>
          </a:xfrm>
        </p:spPr>
        <p:txBody>
          <a:bodyPr/>
          <a:lstStyle/>
          <a:p>
            <a:r>
              <a:rPr lang="en-US" dirty="0" smtClean="0"/>
              <a:t>Transport both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072"/>
            <a:ext cx="8229600" cy="5410395"/>
          </a:xfrm>
        </p:spPr>
        <p:txBody>
          <a:bodyPr/>
          <a:lstStyle/>
          <a:p>
            <a:r>
              <a:rPr lang="en-US" sz="2400" dirty="0" smtClean="0"/>
              <a:t>Run Geos-</a:t>
            </a:r>
            <a:r>
              <a:rPr lang="en-US" sz="2400" dirty="0" err="1" smtClean="0"/>
              <a:t>Chem</a:t>
            </a:r>
            <a:r>
              <a:rPr lang="en-US" sz="2400" dirty="0" smtClean="0"/>
              <a:t> w/ </a:t>
            </a:r>
            <a:r>
              <a:rPr lang="en-US" sz="2400" dirty="0" err="1" smtClean="0"/>
              <a:t>regridded</a:t>
            </a:r>
            <a:r>
              <a:rPr lang="en-US" sz="2400" dirty="0" smtClean="0"/>
              <a:t> 1x1.25 MERRA (GEOS5 reanalysis), start from the </a:t>
            </a:r>
            <a:r>
              <a:rPr lang="en-US" sz="2400" i="1" dirty="0" smtClean="0"/>
              <a:t>SAME initial conditions</a:t>
            </a:r>
            <a:r>
              <a:rPr lang="en-US" sz="2400" dirty="0"/>
              <a:t> </a:t>
            </a:r>
            <a:r>
              <a:rPr lang="en-US" sz="2400" dirty="0" smtClean="0"/>
              <a:t>@ 1/1/2009</a:t>
            </a:r>
          </a:p>
          <a:p>
            <a:r>
              <a:rPr lang="en-US" sz="2400" dirty="0" smtClean="0"/>
              <a:t>Run Geos-</a:t>
            </a:r>
            <a:r>
              <a:rPr lang="en-US" sz="2400" dirty="0" err="1" smtClean="0"/>
              <a:t>Chem</a:t>
            </a:r>
            <a:r>
              <a:rPr lang="en-US" sz="2400" dirty="0"/>
              <a:t> </a:t>
            </a:r>
            <a:r>
              <a:rPr lang="en-US" sz="2400" dirty="0" smtClean="0"/>
              <a:t>with 4 tracers</a:t>
            </a:r>
          </a:p>
          <a:p>
            <a:pPr lvl="1"/>
            <a:r>
              <a:rPr lang="en-US" sz="2400" dirty="0" smtClean="0"/>
              <a:t>Ocean Flux Tracer</a:t>
            </a:r>
          </a:p>
          <a:p>
            <a:pPr lvl="1"/>
            <a:r>
              <a:rPr lang="en-US" sz="2400" dirty="0" smtClean="0"/>
              <a:t>Land Flux Tracer</a:t>
            </a:r>
          </a:p>
          <a:p>
            <a:pPr lvl="1"/>
            <a:r>
              <a:rPr lang="en-US" sz="2400" dirty="0" smtClean="0"/>
              <a:t>Fossil Flux Tracer</a:t>
            </a:r>
          </a:p>
          <a:p>
            <a:pPr lvl="1"/>
            <a:r>
              <a:rPr lang="en-US" sz="2400" dirty="0" smtClean="0"/>
              <a:t>Total Flux Tracer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Do this over both scenarios, “base” and “pseudo-reality”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Investigate the differences in these two runs when viewed through the different possible ASCENDS averaging kernels for the next year (2010).  </a:t>
            </a:r>
            <a:r>
              <a:rPr lang="en-US" sz="2400" i="1" dirty="0" smtClean="0">
                <a:solidFill>
                  <a:srgbClr val="0000FF"/>
                </a:solidFill>
              </a:rPr>
              <a:t>Unless otherwise noted, using 2.06um</a:t>
            </a:r>
          </a:p>
        </p:txBody>
      </p:sp>
    </p:spTree>
    <p:extLst>
      <p:ext uri="{BB962C8B-B14F-4D97-AF65-F5344CB8AC3E}">
        <p14:creationId xmlns:p14="http://schemas.microsoft.com/office/powerpoint/2010/main" val="308510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5455"/>
          </a:xfrm>
        </p:spPr>
        <p:txBody>
          <a:bodyPr/>
          <a:lstStyle/>
          <a:p>
            <a:pPr eaLnBrk="1" hangingPunct="1"/>
            <a:r>
              <a:rPr lang="en-US" sz="2800" i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Snapshot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Plot 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average of </a:t>
            </a:r>
            <a:r>
              <a:rPr lang="en-US" sz="28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bottom 10 levels 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of model</a:t>
            </a:r>
            <a:b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28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No Bias</a:t>
            </a:r>
            <a:r>
              <a:rPr lang="ja-JP" altLang="en-US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– </a:t>
            </a:r>
            <a:r>
              <a:rPr lang="ja-JP" altLang="en-US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Bias</a:t>
            </a:r>
            <a:r>
              <a:rPr lang="ja-JP" altLang="en-US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sz="28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698" name="Content Placeholder 4" descr="betaDIFF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2" r="-6822"/>
          <a:stretch>
            <a:fillRect/>
          </a:stretch>
        </p:blipFill>
        <p:spPr>
          <a:xfrm>
            <a:off x="0" y="1400175"/>
            <a:ext cx="9144000" cy="502761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8" y="114627"/>
            <a:ext cx="8229600" cy="715434"/>
          </a:xfrm>
        </p:spPr>
        <p:txBody>
          <a:bodyPr/>
          <a:lstStyle/>
          <a:p>
            <a:r>
              <a:rPr lang="en-US" dirty="0" smtClean="0"/>
              <a:t>Comparison Specifics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072"/>
            <a:ext cx="8229600" cy="541039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Take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output from control (base) and test (sinks) and </a:t>
            </a:r>
            <a:r>
              <a:rPr lang="en-US" sz="2400" u="sng" dirty="0" smtClean="0"/>
              <a:t>normalize to model CO</a:t>
            </a:r>
            <a:r>
              <a:rPr lang="en-US" sz="2400" u="sng" baseline="-25000" dirty="0" smtClean="0"/>
              <a:t>2</a:t>
            </a:r>
            <a:r>
              <a:rPr lang="en-US" sz="2400" u="sng" dirty="0" smtClean="0"/>
              <a:t> at Mauna Loa</a:t>
            </a:r>
            <a:r>
              <a:rPr lang="en-US" sz="2400" dirty="0" smtClean="0"/>
              <a:t>.  Our aim then is to compare </a:t>
            </a:r>
            <a:r>
              <a:rPr lang="en-US" sz="2400" dirty="0" err="1" smtClean="0"/>
              <a:t>cyclo</a:t>
            </a:r>
            <a:r>
              <a:rPr lang="en-US" sz="2400" dirty="0" smtClean="0"/>
              <a:t>-stationary anomaly patterns.</a:t>
            </a:r>
            <a:br>
              <a:rPr lang="en-US" sz="2400" dirty="0" smtClean="0"/>
            </a:b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u="sng" dirty="0" smtClean="0"/>
              <a:t>Apply the different kernels </a:t>
            </a:r>
            <a:r>
              <a:rPr lang="en-US" sz="2400" dirty="0" smtClean="0"/>
              <a:t>to each of these realizations at hourly resolution</a:t>
            </a:r>
            <a:br>
              <a:rPr lang="en-US" sz="2400" dirty="0" smtClean="0"/>
            </a:b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u="sng" dirty="0" smtClean="0"/>
              <a:t>Calculate the difference </a:t>
            </a:r>
            <a:r>
              <a:rPr lang="en-US" sz="2400" dirty="0" smtClean="0"/>
              <a:t>in the kernel-integrated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between the two scenarios by month and hour</a:t>
            </a:r>
            <a:br>
              <a:rPr lang="en-US" sz="2400" dirty="0" smtClean="0"/>
            </a:b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Divide this difference by an estimate of measurement uncertainty (D. Baker, R. </a:t>
            </a:r>
            <a:r>
              <a:rPr lang="en-US" sz="2400" dirty="0" err="1" smtClean="0"/>
              <a:t>Kawa</a:t>
            </a:r>
            <a:r>
              <a:rPr lang="en-US" sz="2400" dirty="0" smtClean="0"/>
              <a:t>, </a:t>
            </a:r>
            <a:r>
              <a:rPr lang="en-US" sz="2400" dirty="0" err="1" smtClean="0"/>
              <a:t>etc</a:t>
            </a:r>
            <a:r>
              <a:rPr lang="en-US" sz="2400" dirty="0" smtClean="0"/>
              <a:t>?) based upon </a:t>
            </a:r>
            <a:r>
              <a:rPr lang="en-US" sz="2400" u="sng" dirty="0" smtClean="0"/>
              <a:t>1ppm RRV </a:t>
            </a:r>
            <a:r>
              <a:rPr lang="en-US" sz="2400" dirty="0" smtClean="0"/>
              <a:t>base uncertainty to get </a:t>
            </a:r>
            <a:r>
              <a:rPr lang="en-US" sz="2400" u="sng" dirty="0" smtClean="0"/>
              <a:t>signal to noise (SNR) </a:t>
            </a:r>
            <a:r>
              <a:rPr lang="en-US" sz="2400" dirty="0" smtClean="0"/>
              <a:t>ratios.</a:t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739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0" y="435114"/>
            <a:ext cx="5270144" cy="668337"/>
          </a:xfrm>
        </p:spPr>
        <p:txBody>
          <a:bodyPr/>
          <a:lstStyle/>
          <a:p>
            <a:pPr eaLnBrk="1" hangingPunct="1"/>
            <a:r>
              <a:rPr lang="en-US" altLang="ja-JP" sz="3200" b="1" dirty="0" smtClean="0">
                <a:latin typeface="Calibri" charset="0"/>
                <a:ea typeface="ＭＳ Ｐゴシック" charset="0"/>
                <a:cs typeface="ＭＳ Ｐゴシック" charset="0"/>
              </a:rPr>
              <a:t>Signal to Noise</a:t>
            </a:r>
            <a:br>
              <a:rPr lang="en-US" altLang="ja-JP" sz="3200" b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altLang="ja-JP" sz="3200" b="1" dirty="0" smtClean="0">
                <a:latin typeface="Calibri" charset="0"/>
                <a:ea typeface="ＭＳ Ｐゴシック" charset="0"/>
                <a:cs typeface="ＭＳ Ｐゴシック" charset="0"/>
              </a:rPr>
              <a:t>( </a:t>
            </a:r>
            <a:r>
              <a:rPr lang="ja-JP" altLang="en-US" sz="3200" b="1" dirty="0" smtClean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200" b="1" dirty="0">
                <a:latin typeface="Calibri" charset="0"/>
                <a:ea typeface="ＭＳ Ｐゴシック" charset="0"/>
                <a:cs typeface="ＭＳ Ｐゴシック" charset="0"/>
              </a:rPr>
              <a:t>No Bias</a:t>
            </a:r>
            <a:r>
              <a:rPr lang="ja-JP" alt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3200" b="1" dirty="0">
                <a:latin typeface="Calibri" charset="0"/>
                <a:ea typeface="ＭＳ Ｐゴシック" charset="0"/>
                <a:cs typeface="ＭＳ Ｐゴシック" charset="0"/>
              </a:rPr>
              <a:t> – </a:t>
            </a:r>
            <a:r>
              <a:rPr lang="ja-JP" alt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200" b="1" dirty="0">
                <a:latin typeface="Calibri" charset="0"/>
                <a:ea typeface="ＭＳ Ｐゴシック" charset="0"/>
                <a:cs typeface="ＭＳ Ｐゴシック" charset="0"/>
              </a:rPr>
              <a:t>Bias</a:t>
            </a:r>
            <a:r>
              <a:rPr lang="ja-JP" alt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32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3200" b="1" dirty="0" smtClean="0">
                <a:latin typeface="Calibri" charset="0"/>
                <a:ea typeface="ＭＳ Ｐゴシック" charset="0"/>
                <a:cs typeface="ＭＳ Ｐゴシック" charset="0"/>
              </a:rPr>
              <a:t>CO2 )</a:t>
            </a:r>
            <a:endParaRPr lang="en-US" sz="32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015779"/>
              </p:ext>
            </p:extLst>
          </p:nvPr>
        </p:nvGraphicFramePr>
        <p:xfrm>
          <a:off x="4920856" y="138764"/>
          <a:ext cx="4045502" cy="1274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3" name="Equation" r:id="rId3" imgW="2057400" imgH="647700" progId="Equation.3">
                  <p:embed/>
                </p:oleObj>
              </mc:Choice>
              <mc:Fallback>
                <p:oleObj name="Equation" r:id="rId3" imgW="2057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0856" y="138764"/>
                        <a:ext cx="4045502" cy="1274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20358" y="3658933"/>
            <a:ext cx="185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February 2010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99362" y="3626667"/>
            <a:ext cx="185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2010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20358" y="6261859"/>
            <a:ext cx="185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August 2010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99362" y="6261859"/>
            <a:ext cx="185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December 2010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24321" y="6488668"/>
            <a:ext cx="2045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2.06μm kernel</a:t>
            </a:r>
            <a:endParaRPr lang="en-US" b="1" i="1" dirty="0"/>
          </a:p>
        </p:txBody>
      </p:sp>
      <p:pic>
        <p:nvPicPr>
          <p:cNvPr id="2" name="Picture 1" descr="monthly.snr.1ppm.2.00.0000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4"/>
          <a:stretch/>
        </p:blipFill>
        <p:spPr>
          <a:xfrm>
            <a:off x="239802" y="1506773"/>
            <a:ext cx="3962400" cy="2130552"/>
          </a:xfrm>
          <a:prstGeom prst="rect">
            <a:avLst/>
          </a:prstGeom>
        </p:spPr>
      </p:pic>
      <p:pic>
        <p:nvPicPr>
          <p:cNvPr id="3" name="Picture 2" descr="monthly.snr.1ppm.2.00.0000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7806"/>
          <a:stretch/>
        </p:blipFill>
        <p:spPr>
          <a:xfrm>
            <a:off x="4431450" y="1496115"/>
            <a:ext cx="3962400" cy="2130552"/>
          </a:xfrm>
          <a:prstGeom prst="rect">
            <a:avLst/>
          </a:prstGeom>
        </p:spPr>
      </p:pic>
      <p:pic>
        <p:nvPicPr>
          <p:cNvPr id="4" name="Picture 3" descr="monthly.snr.1ppm.2.00.00008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4"/>
          <a:stretch/>
        </p:blipFill>
        <p:spPr>
          <a:xfrm>
            <a:off x="239802" y="3995999"/>
            <a:ext cx="3962400" cy="2130552"/>
          </a:xfrm>
          <a:prstGeom prst="rect">
            <a:avLst/>
          </a:prstGeom>
        </p:spPr>
      </p:pic>
      <p:pic>
        <p:nvPicPr>
          <p:cNvPr id="5" name="Picture 4" descr="monthly.snr.1ppm.2.00.0001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4"/>
          <a:stretch/>
        </p:blipFill>
        <p:spPr>
          <a:xfrm>
            <a:off x="4431450" y="4022459"/>
            <a:ext cx="3962400" cy="21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1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99123"/>
            <a:ext cx="8229600" cy="716507"/>
          </a:xfrm>
        </p:spPr>
        <p:txBody>
          <a:bodyPr/>
          <a:lstStyle/>
          <a:p>
            <a:pPr eaLnBrk="1" hangingPunct="1"/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Hourly variability in SNR (May 15, </a:t>
            </a:r>
            <a:r>
              <a:rPr lang="en-US" sz="2600" b="1" dirty="0" smtClean="0">
                <a:latin typeface="Calibri" charset="0"/>
                <a:ea typeface="ＭＳ Ｐゴシック" charset="0"/>
                <a:cs typeface="ＭＳ Ｐゴシック" charset="0"/>
              </a:rPr>
              <a:t>2010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 – June 15, </a:t>
            </a:r>
            <a:r>
              <a:rPr lang="en-US" sz="2600" b="1" dirty="0" smtClean="0">
                <a:latin typeface="Calibri" charset="0"/>
                <a:ea typeface="ＭＳ Ｐゴシック" charset="0"/>
                <a:cs typeface="ＭＳ Ｐゴシック" charset="0"/>
              </a:rPr>
              <a:t>2010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endParaRPr lang="en-US" sz="2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earlysummer_hourly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715" y="1793848"/>
            <a:ext cx="8037809" cy="452126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889597"/>
              </p:ext>
            </p:extLst>
          </p:nvPr>
        </p:nvGraphicFramePr>
        <p:xfrm>
          <a:off x="5337472" y="706166"/>
          <a:ext cx="3409708" cy="1074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2" name="Equation" r:id="rId6" imgW="2057400" imgH="647700" progId="Equation.3">
                  <p:embed/>
                </p:oleObj>
              </mc:Choice>
              <mc:Fallback>
                <p:oleObj name="Equation" r:id="rId6" imgW="2057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37472" y="706166"/>
                        <a:ext cx="3409708" cy="1074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35585" y="908550"/>
            <a:ext cx="2045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2.06μm kernel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90881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Current Data-Assimilation/Fusion System</a:t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dirty="0" smtClean="0"/>
              <a:t>Geos-</a:t>
            </a:r>
            <a:r>
              <a:rPr lang="en-US" dirty="0" err="1" smtClean="0"/>
              <a:t>Chem</a:t>
            </a:r>
            <a:r>
              <a:rPr lang="en-US" dirty="0" smtClean="0"/>
              <a:t>/MERRA forward CO2 runs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Case study w/ hypothetical source/sinks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Kernel-integrated interpretation of “case study”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40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/>
              <a:t>Early</a:t>
            </a:r>
            <a:r>
              <a:rPr lang="en-US" dirty="0" smtClean="0"/>
              <a:t> Comparison of kernels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27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onthly.snr.1ppm.2.00.000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" y="4147242"/>
            <a:ext cx="4532394" cy="2643896"/>
          </a:xfrm>
          <a:prstGeom prst="rect">
            <a:avLst/>
          </a:prstGeom>
        </p:spPr>
      </p:pic>
      <p:pic>
        <p:nvPicPr>
          <p:cNvPr id="17" name="Picture 16" descr="monthly.snr.1ppm.1.57_10.000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33" y="4114279"/>
            <a:ext cx="4566687" cy="2663901"/>
          </a:xfrm>
          <a:prstGeom prst="rect">
            <a:avLst/>
          </a:prstGeom>
        </p:spPr>
      </p:pic>
      <p:pic>
        <p:nvPicPr>
          <p:cNvPr id="16" name="Picture 15" descr="monthly.snr.1ppm.1.57_3.000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55" y="1392146"/>
            <a:ext cx="4511744" cy="26318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2348" y="3324895"/>
            <a:ext cx="248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Kernel: 1.57um + 3pm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2458" y="6097486"/>
            <a:ext cx="181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Kernel: 2.06um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12348" y="6097486"/>
            <a:ext cx="263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Kernel: 1.57um + 10pm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4918" y="22402"/>
            <a:ext cx="4532394" cy="1143000"/>
          </a:xfrm>
        </p:spPr>
        <p:txBody>
          <a:bodyPr/>
          <a:lstStyle/>
          <a:p>
            <a:r>
              <a:rPr lang="en-US" sz="3600" dirty="0" smtClean="0"/>
              <a:t>Kernel Comparisons </a:t>
            </a:r>
            <a:br>
              <a:rPr lang="en-US" sz="3600" dirty="0" smtClean="0"/>
            </a:br>
            <a:r>
              <a:rPr lang="en-US" sz="2400" dirty="0" smtClean="0"/>
              <a:t>(Aug 2010)</a:t>
            </a:r>
            <a:endParaRPr lang="en-US" sz="2400" dirty="0"/>
          </a:p>
        </p:txBody>
      </p:sp>
      <p:sp>
        <p:nvSpPr>
          <p:cNvPr id="14" name="Vertical Text Placeholder 13"/>
          <p:cNvSpPr>
            <a:spLocks noGrp="1"/>
          </p:cNvSpPr>
          <p:nvPr>
            <p:ph type="body" orient="vert" idx="1"/>
          </p:nvPr>
        </p:nvSpPr>
        <p:spPr>
          <a:xfrm>
            <a:off x="44918" y="1042199"/>
            <a:ext cx="4532394" cy="2885334"/>
          </a:xfrm>
        </p:spPr>
        <p:txBody>
          <a:bodyPr vert="horz"/>
          <a:lstStyle/>
          <a:p>
            <a:r>
              <a:rPr lang="en-US" sz="2400" dirty="0" smtClean="0"/>
              <a:t>Kernel-integrated SNR much more similar than I would have guessed.</a:t>
            </a:r>
          </a:p>
          <a:p>
            <a:r>
              <a:rPr lang="en-US" sz="2400" dirty="0" smtClean="0"/>
              <a:t>Uncertainty higher over 2.06 kernel contributes some</a:t>
            </a:r>
          </a:p>
          <a:p>
            <a:r>
              <a:rPr lang="en-US" sz="2400" i="1" dirty="0" smtClean="0"/>
              <a:t>Quick </a:t>
            </a:r>
            <a:r>
              <a:rPr lang="en-US" sz="2400" dirty="0" smtClean="0"/>
              <a:t>looks in vertical show pretty strong mixing up to </a:t>
            </a:r>
            <a:r>
              <a:rPr lang="en-US" sz="2400" dirty="0" err="1" smtClean="0"/>
              <a:t>tropopause</a:t>
            </a:r>
            <a:r>
              <a:rPr lang="en-US" sz="2400" dirty="0" smtClean="0"/>
              <a:t> at equator 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061514"/>
              </p:ext>
            </p:extLst>
          </p:nvPr>
        </p:nvGraphicFramePr>
        <p:xfrm>
          <a:off x="4336967" y="285927"/>
          <a:ext cx="2822828" cy="889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6" imgW="2057400" imgH="647700" progId="Equation.3">
                  <p:embed/>
                </p:oleObj>
              </mc:Choice>
              <mc:Fallback>
                <p:oleObj name="Equation" r:id="rId6" imgW="2057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36967" y="285927"/>
                        <a:ext cx="2822828" cy="889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81341" y="635031"/>
            <a:ext cx="1574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σ</a:t>
            </a:r>
            <a:r>
              <a:rPr lang="en-US" u="sng" baseline="-25000" dirty="0" err="1" smtClean="0"/>
              <a:t>RRV</a:t>
            </a:r>
            <a:r>
              <a:rPr lang="en-US" u="sng" dirty="0" smtClean="0"/>
              <a:t>= 1ppm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55676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0266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1095"/>
            <a:ext cx="8229600" cy="5371436"/>
          </a:xfrm>
        </p:spPr>
        <p:txBody>
          <a:bodyPr/>
          <a:lstStyle/>
          <a:p>
            <a:r>
              <a:rPr lang="en-US" sz="2600" dirty="0" smtClean="0"/>
              <a:t>First, </a:t>
            </a:r>
            <a:r>
              <a:rPr lang="en-US" sz="2600" i="1" dirty="0" smtClean="0">
                <a:solidFill>
                  <a:srgbClr val="FF0000"/>
                </a:solidFill>
              </a:rPr>
              <a:t>VERY PRELIMINARY STUFF</a:t>
            </a:r>
          </a:p>
          <a:p>
            <a:r>
              <a:rPr lang="en-US" sz="2600" dirty="0" smtClean="0"/>
              <a:t>Initial thoughts are that the instrument </a:t>
            </a:r>
            <a:r>
              <a:rPr lang="en-US" sz="2600" dirty="0" smtClean="0"/>
              <a:t>is </a:t>
            </a:r>
            <a:r>
              <a:rPr lang="en-US" sz="2600" dirty="0" smtClean="0"/>
              <a:t>promising for recovering stationary patterns of CO2 resulting from persistent global source/sink </a:t>
            </a:r>
            <a:r>
              <a:rPr lang="en-US" sz="2600" dirty="0" smtClean="0"/>
              <a:t>structure</a:t>
            </a:r>
          </a:p>
          <a:p>
            <a:r>
              <a:rPr lang="en-US" sz="2600" dirty="0" smtClean="0"/>
              <a:t>Might need errors on the “lower range” of what we current have to get SNR &gt; 1</a:t>
            </a:r>
            <a:endParaRPr lang="en-US" sz="2600" dirty="0" smtClean="0"/>
          </a:p>
          <a:p>
            <a:r>
              <a:rPr lang="en-US" sz="2600" dirty="0" smtClean="0"/>
              <a:t>The ability to “peek” through cloudy scenarios very exciting</a:t>
            </a:r>
          </a:p>
          <a:p>
            <a:r>
              <a:rPr lang="en-US" sz="2600" dirty="0" smtClean="0"/>
              <a:t>Probably need to formalize comparisons to passive instruments w/ respect to cloud masking, seeing in dark, etc.</a:t>
            </a:r>
          </a:p>
          <a:p>
            <a:r>
              <a:rPr lang="en-US" sz="2600" dirty="0" smtClean="0"/>
              <a:t>“Dark scenarios” may often involve signal being trapped near ground</a:t>
            </a:r>
            <a:r>
              <a:rPr lang="en-US" sz="2600" dirty="0" smtClean="0"/>
              <a:t>…</a:t>
            </a: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154259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371600"/>
          </a:xfrm>
        </p:spPr>
        <p:txBody>
          <a:bodyPr/>
          <a:lstStyle/>
          <a:p>
            <a:r>
              <a:rPr lang="en-US" sz="5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Overall Design </a:t>
            </a:r>
            <a:br>
              <a:rPr lang="en-US" sz="5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(Model-data fusion)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 descr="design.png"/>
          <p:cNvPicPr>
            <a:picLocks noChangeAspect="1"/>
          </p:cNvPicPr>
          <p:nvPr/>
        </p:nvPicPr>
        <p:blipFill>
          <a:blip r:embed="rId3"/>
          <a:srcRect t="21664"/>
          <a:stretch>
            <a:fillRect/>
          </a:stretch>
        </p:blipFill>
        <p:spPr>
          <a:xfrm>
            <a:off x="0" y="1905000"/>
            <a:ext cx="9144000" cy="421317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01840" y="1371600"/>
            <a:ext cx="1688337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ASCENDS?</a:t>
            </a:r>
            <a:endParaRPr lang="en-US" sz="2400" b="1" i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910162" y="1990145"/>
            <a:ext cx="40001" cy="420031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414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18953"/>
            <a:ext cx="8229600" cy="1143000"/>
          </a:xfrm>
        </p:spPr>
        <p:txBody>
          <a:bodyPr/>
          <a:lstStyle/>
          <a:p>
            <a:r>
              <a:rPr lang="en-US" dirty="0" smtClean="0"/>
              <a:t>where are we at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079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0"/>
            <a:ext cx="686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9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685800"/>
          </a:xfrm>
        </p:spPr>
        <p:txBody>
          <a:bodyPr/>
          <a:lstStyle/>
          <a:p>
            <a:pPr>
              <a:defRPr/>
            </a:pPr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Component Models to System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304800" y="1468438"/>
            <a:ext cx="86106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871538">
              <a:spcAft>
                <a:spcPts val="2400"/>
              </a:spcAft>
              <a:buFont typeface="Arial" pitchFamily="-1" charset="0"/>
              <a:buChar char="•"/>
            </a:pPr>
            <a:r>
              <a:rPr lang="en-US" sz="2400" dirty="0">
                <a:latin typeface="Comic Sans MS" pitchFamily="-1" charset="0"/>
                <a:sym typeface="Euclid Math One" pitchFamily="-1" charset="0"/>
              </a:rPr>
              <a:t> </a:t>
            </a:r>
            <a:r>
              <a:rPr lang="en-US" sz="2400" dirty="0" smtClean="0">
                <a:latin typeface="Comic Sans MS" pitchFamily="-1" charset="0"/>
                <a:sym typeface="Euclid Math One" pitchFamily="-1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-1" charset="0"/>
                <a:sym typeface="Euclid Math One" pitchFamily="-1" charset="0"/>
              </a:rPr>
              <a:t>Fossil Fuel </a:t>
            </a:r>
            <a:r>
              <a:rPr lang="en-US" sz="2400" dirty="0" smtClean="0">
                <a:latin typeface="Comic Sans MS" pitchFamily="-1" charset="0"/>
                <a:sym typeface="Euclid Math One" pitchFamily="-1" charset="0"/>
              </a:rPr>
              <a:t>Emissions (EDGAR plus DMSP, monthly,     	ODIAC night-lights based emissions)</a:t>
            </a:r>
          </a:p>
          <a:p>
            <a:pPr defTabSz="871538">
              <a:spcAft>
                <a:spcPts val="2400"/>
              </a:spcAft>
              <a:buFont typeface="Arial" pitchFamily="-1" charset="0"/>
              <a:buChar char="•"/>
            </a:pPr>
            <a:r>
              <a:rPr lang="en-US" sz="2400" dirty="0" smtClean="0">
                <a:latin typeface="Comic Sans MS" pitchFamily="-1" charset="0"/>
                <a:sym typeface="Euclid Math One" pitchFamily="-1" charset="0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-1" charset="0"/>
                <a:sym typeface="Euclid Math One" pitchFamily="-1" charset="0"/>
              </a:rPr>
              <a:t>Ocean </a:t>
            </a:r>
            <a:r>
              <a:rPr lang="en-US" sz="2400" dirty="0">
                <a:latin typeface="Comic Sans MS" pitchFamily="-1" charset="0"/>
                <a:sym typeface="Euclid Math One" pitchFamily="-1" charset="0"/>
              </a:rPr>
              <a:t>Biogeochemistry, Ecosystems, </a:t>
            </a:r>
            <a:br>
              <a:rPr lang="en-US" sz="2400" dirty="0">
                <a:latin typeface="Comic Sans MS" pitchFamily="-1" charset="0"/>
                <a:sym typeface="Euclid Math One" pitchFamily="-1" charset="0"/>
              </a:rPr>
            </a:br>
            <a:r>
              <a:rPr lang="en-US" sz="2400" dirty="0">
                <a:latin typeface="Comic Sans MS" pitchFamily="-1" charset="0"/>
                <a:sym typeface="Euclid Math One" pitchFamily="-1" charset="0"/>
              </a:rPr>
              <a:t>	&amp; Air-Sea Gas Exchange (WHOI, daily)</a:t>
            </a:r>
            <a:endParaRPr lang="en-US" sz="2400" dirty="0" smtClean="0">
              <a:latin typeface="Comic Sans MS" pitchFamily="-1" charset="0"/>
              <a:sym typeface="Euclid Math One" pitchFamily="-1" charset="0"/>
            </a:endParaRPr>
          </a:p>
          <a:p>
            <a:pPr defTabSz="871538">
              <a:spcAft>
                <a:spcPts val="2400"/>
              </a:spcAft>
              <a:buFont typeface="Arial" pitchFamily="-1" charset="0"/>
              <a:buChar char="•"/>
            </a:pPr>
            <a:r>
              <a:rPr lang="en-US" sz="2400" dirty="0" smtClean="0">
                <a:latin typeface="Comic Sans MS" pitchFamily="-1" charset="0"/>
                <a:sym typeface="Euclid Math One" pitchFamily="-1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-1" charset="0"/>
                <a:sym typeface="Euclid Math One" pitchFamily="-1" charset="0"/>
              </a:rPr>
              <a:t>Terrestrial </a:t>
            </a:r>
            <a:r>
              <a:rPr lang="en-US" sz="2400" dirty="0">
                <a:latin typeface="Comic Sans MS" pitchFamily="-1" charset="0"/>
                <a:sym typeface="Euclid Math One" pitchFamily="-1" charset="0"/>
              </a:rPr>
              <a:t>photosynthesis &amp; respiration (</a:t>
            </a:r>
            <a:r>
              <a:rPr lang="en-US" sz="2400" dirty="0" smtClean="0">
                <a:latin typeface="Comic Sans MS" pitchFamily="-1" charset="0"/>
                <a:sym typeface="Euclid Math One" pitchFamily="-1" charset="0"/>
              </a:rPr>
              <a:t>SiB4, </a:t>
            </a:r>
            <a:r>
              <a:rPr lang="en-US" sz="2400" dirty="0">
                <a:latin typeface="Comic Sans MS" pitchFamily="-1" charset="0"/>
                <a:sym typeface="Euclid Math One" pitchFamily="-1" charset="0"/>
              </a:rPr>
              <a:t>hourly</a:t>
            </a:r>
            <a:r>
              <a:rPr lang="en-US" sz="2400" dirty="0" smtClean="0">
                <a:latin typeface="Comic Sans MS" pitchFamily="-1" charset="0"/>
                <a:sym typeface="Euclid Math One" pitchFamily="-1" charset="0"/>
              </a:rPr>
              <a:t>), 	SiB4 is </a:t>
            </a:r>
            <a:r>
              <a:rPr lang="en-US" sz="2400" dirty="0" smtClean="0">
                <a:solidFill>
                  <a:srgbClr val="0000FF"/>
                </a:solidFill>
                <a:latin typeface="Comic Sans MS" pitchFamily="-1" charset="0"/>
                <a:sym typeface="Euclid Math One" pitchFamily="-1" charset="0"/>
              </a:rPr>
              <a:t>phenology based </a:t>
            </a:r>
            <a:r>
              <a:rPr lang="en-US" sz="2400" dirty="0" smtClean="0">
                <a:latin typeface="Comic Sans MS" pitchFamily="-1" charset="0"/>
                <a:sym typeface="Euclid Math One" pitchFamily="-1" charset="0"/>
              </a:rPr>
              <a:t>and includes </a:t>
            </a:r>
            <a:r>
              <a:rPr lang="en-US" sz="2400" dirty="0" smtClean="0">
                <a:solidFill>
                  <a:srgbClr val="0000FF"/>
                </a:solidFill>
                <a:latin typeface="Comic Sans MS" pitchFamily="-1" charset="0"/>
                <a:sym typeface="Euclid Math One" pitchFamily="-1" charset="0"/>
              </a:rPr>
              <a:t>carbon pools</a:t>
            </a:r>
            <a:r>
              <a:rPr lang="en-US" sz="2400" dirty="0" smtClean="0">
                <a:latin typeface="Comic Sans MS" pitchFamily="-1" charset="0"/>
                <a:sym typeface="Euclid Math One" pitchFamily="-1" charset="0"/>
              </a:rPr>
              <a:t> 	now</a:t>
            </a:r>
            <a:endParaRPr lang="en-US" sz="2400" dirty="0">
              <a:latin typeface="Comic Sans MS" pitchFamily="-1" charset="0"/>
              <a:sym typeface="Euclid Math One" pitchFamily="-1" charset="0"/>
            </a:endParaRPr>
          </a:p>
          <a:p>
            <a:pPr defTabSz="871538">
              <a:spcAft>
                <a:spcPts val="2400"/>
              </a:spcAft>
              <a:buFont typeface="Arial" pitchFamily="-1" charset="0"/>
              <a:buChar char="•"/>
            </a:pPr>
            <a:r>
              <a:rPr lang="en-US" sz="2400" dirty="0">
                <a:latin typeface="Comic Sans MS" pitchFamily="-1" charset="0"/>
                <a:sym typeface="Euclid Math One" pitchFamily="-1" charset="0"/>
              </a:rPr>
              <a:t>  Biomass </a:t>
            </a:r>
            <a:r>
              <a:rPr lang="en-US" sz="2400" dirty="0">
                <a:solidFill>
                  <a:srgbClr val="FF0000"/>
                </a:solidFill>
                <a:latin typeface="Comic Sans MS" pitchFamily="-1" charset="0"/>
                <a:sym typeface="Euclid Math One" pitchFamily="-1" charset="0"/>
              </a:rPr>
              <a:t>burning </a:t>
            </a:r>
            <a:r>
              <a:rPr lang="en-US" sz="2400" dirty="0">
                <a:latin typeface="Comic Sans MS" pitchFamily="-1" charset="0"/>
                <a:sym typeface="Euclid Math One" pitchFamily="-1" charset="0"/>
              </a:rPr>
              <a:t>(GFED, 8-day)</a:t>
            </a:r>
          </a:p>
          <a:p>
            <a:pPr defTabSz="871538">
              <a:spcAft>
                <a:spcPts val="2400"/>
              </a:spcAft>
              <a:buFont typeface="Arial" pitchFamily="-1" charset="0"/>
              <a:buChar char="•"/>
            </a:pPr>
            <a:r>
              <a:rPr lang="en-US" sz="2400" dirty="0">
                <a:latin typeface="Comic Sans MS" pitchFamily="-1" charset="0"/>
                <a:sym typeface="Euclid Math One" pitchFamily="-1" charset="0"/>
              </a:rPr>
              <a:t>  Atmospheric </a:t>
            </a:r>
            <a:r>
              <a:rPr lang="en-US" sz="2400" dirty="0">
                <a:solidFill>
                  <a:srgbClr val="FF0000"/>
                </a:solidFill>
                <a:latin typeface="Comic Sans MS" pitchFamily="-1" charset="0"/>
                <a:sym typeface="Euclid Math One" pitchFamily="-1" charset="0"/>
              </a:rPr>
              <a:t>Transport </a:t>
            </a:r>
            <a:r>
              <a:rPr lang="en-US" sz="2400" dirty="0">
                <a:latin typeface="Comic Sans MS" pitchFamily="-1" charset="0"/>
                <a:sym typeface="Euclid Math One" pitchFamily="-1" charset="0"/>
              </a:rPr>
              <a:t>(GEOS5</a:t>
            </a:r>
            <a:r>
              <a:rPr lang="en-US" sz="2400" dirty="0" smtClean="0">
                <a:latin typeface="Comic Sans MS" pitchFamily="-1" charset="0"/>
                <a:sym typeface="Euclid Math One" pitchFamily="-1" charset="0"/>
              </a:rPr>
              <a:t>-driven, </a:t>
            </a:r>
            <a:r>
              <a:rPr lang="en-US" sz="2400" dirty="0">
                <a:latin typeface="Comic Sans MS" pitchFamily="-1" charset="0"/>
                <a:sym typeface="Euclid Math One" pitchFamily="-1" charset="0"/>
              </a:rPr>
              <a:t>3-hourly</a:t>
            </a:r>
            <a:r>
              <a:rPr lang="en-US" sz="2400" dirty="0" smtClean="0">
                <a:latin typeface="Comic Sans MS" pitchFamily="-1" charset="0"/>
                <a:sym typeface="Euclid Math One" pitchFamily="-1" charset="0"/>
              </a:rPr>
              <a:t>)</a:t>
            </a:r>
            <a:endParaRPr lang="en-US" sz="2400" dirty="0">
              <a:latin typeface="Comic Sans MS" pitchFamily="-1" charset="0"/>
              <a:sym typeface="Euclid Math One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Data-Assimilation/Fusion System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Geos-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Chem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/MERRA forward CO2 runs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Case study w/ hypothetical source/sinks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Kernel-integrated interpretation of “case study”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24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289098" y="274638"/>
            <a:ext cx="8397702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Surface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Comparisons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i="1" dirty="0" smtClean="0">
                <a:latin typeface="Calibri" charset="0"/>
                <a:ea typeface="ＭＳ Ｐゴシック" charset="0"/>
                <a:cs typeface="ＭＳ Ｐゴシック" charset="0"/>
              </a:rPr>
              <a:t>(i.e. sanity checks of forward CO2 against NOAA surface network)</a:t>
            </a:r>
            <a:endParaRPr lang="en-US" sz="2400" i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Vertical Text Placeholder 1"/>
          <p:cNvSpPr>
            <a:spLocks noGrp="1"/>
          </p:cNvSpPr>
          <p:nvPr>
            <p:ph type="body" orient="vert" idx="1"/>
          </p:nvPr>
        </p:nvSpPr>
        <p:spPr>
          <a:xfrm>
            <a:off x="457200" y="1850218"/>
            <a:ext cx="8229600" cy="4525963"/>
          </a:xfrm>
        </p:spPr>
        <p:txBody>
          <a:bodyPr vert="horz"/>
          <a:lstStyle/>
          <a:p>
            <a:r>
              <a:rPr lang="en-US" dirty="0" smtClean="0"/>
              <a:t>Run Geos-</a:t>
            </a:r>
            <a:r>
              <a:rPr lang="en-US" dirty="0" err="1" smtClean="0"/>
              <a:t>Chem</a:t>
            </a:r>
            <a:r>
              <a:rPr lang="en-US" dirty="0" smtClean="0"/>
              <a:t> forward from 1/1/2009 with realistic initial CO2 (</a:t>
            </a:r>
            <a:r>
              <a:rPr lang="en-US" i="1" dirty="0" smtClean="0"/>
              <a:t>anonymous JPL donor</a:t>
            </a:r>
            <a:r>
              <a:rPr lang="en-US" dirty="0" smtClean="0"/>
              <a:t>, care of N. </a:t>
            </a:r>
            <a:r>
              <a:rPr lang="en-US" dirty="0" err="1" smtClean="0"/>
              <a:t>Parazoo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Check seasonal cycles against NOAA surface network used by CarbonTracker (good times of day, nice, checked, “clean” data)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583</Words>
  <Application>Microsoft Macintosh PowerPoint</Application>
  <PresentationFormat>On-screen Show (4:3)</PresentationFormat>
  <Paragraphs>114</Paragraphs>
  <Slides>32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Equation</vt:lpstr>
      <vt:lpstr>Near-Real Time Analysis  of the Modern Carbon Cycle  by Model-Data Fusion: Applying to ASCENDS </vt:lpstr>
      <vt:lpstr>Outline</vt:lpstr>
      <vt:lpstr>Outline</vt:lpstr>
      <vt:lpstr>Overall Design  (Model-data fusion)</vt:lpstr>
      <vt:lpstr>where are we at ?</vt:lpstr>
      <vt:lpstr>PowerPoint Presentation</vt:lpstr>
      <vt:lpstr>Component Models to System</vt:lpstr>
      <vt:lpstr>Outline</vt:lpstr>
      <vt:lpstr>Surface Comparisons (i.e. sanity checks of forward CO2 against NOAA surface network)</vt:lpstr>
      <vt:lpstr>Surface Comparisons: Alert</vt:lpstr>
      <vt:lpstr>Surface Comparisons: Argyle (ME)</vt:lpstr>
      <vt:lpstr>Surface Comparisons: Mauna Loa</vt:lpstr>
      <vt:lpstr>Surface Comparisons: WKT</vt:lpstr>
      <vt:lpstr>Surface Comparisons: WBI</vt:lpstr>
      <vt:lpstr>Surface Comparisons: LEF</vt:lpstr>
      <vt:lpstr>Outline</vt:lpstr>
      <vt:lpstr>Adding pseudo-sinks and investigating impact with ASCENDS kernels</vt:lpstr>
      <vt:lpstr>Annual Pseudo-biases (GPP) (  new GPP = (1+bias)*GPP  )</vt:lpstr>
      <vt:lpstr>Annual Pseudo-biases (Resp) (  new Resp = (1+bias)*Resp  )</vt:lpstr>
      <vt:lpstr>Annual Land NEE difference induced by these sinks</vt:lpstr>
      <vt:lpstr>Annual Pseudo-biases (Ocean) (  new NEE = (1+bias)*NEE  )</vt:lpstr>
      <vt:lpstr>‘base’ Annual Ocean Sink</vt:lpstr>
      <vt:lpstr>‘Science Fiction’ Annual Ocean Sink adjustment</vt:lpstr>
      <vt:lpstr>Outline</vt:lpstr>
      <vt:lpstr>Transport both scenarios</vt:lpstr>
      <vt:lpstr>Snapshot Plot of average of bottom 10 levels of model “No Bias” – “Bias” </vt:lpstr>
      <vt:lpstr>Comparison Specifics</vt:lpstr>
      <vt:lpstr>Signal to Noise ( “No Bias” – “Bias” CO2 )</vt:lpstr>
      <vt:lpstr>Hourly variability in SNR (May 15, 2010 – June 15, 2010)</vt:lpstr>
      <vt:lpstr>Early Comparison of kernels</vt:lpstr>
      <vt:lpstr>Kernel Comparisons  (Aug 2010)</vt:lpstr>
      <vt:lpstr>Summary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on NASA work with Geos-Chem</dc:title>
  <dc:creator>Andrew Schuh</dc:creator>
  <cp:lastModifiedBy>Andrew Schuh</cp:lastModifiedBy>
  <cp:revision>51</cp:revision>
  <dcterms:created xsi:type="dcterms:W3CDTF">2012-02-21T21:30:30Z</dcterms:created>
  <dcterms:modified xsi:type="dcterms:W3CDTF">2012-02-27T18:26:34Z</dcterms:modified>
</cp:coreProperties>
</file>