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6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9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5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9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2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9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7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6E59A-E738-4D0B-9D63-F39759800B5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3E9D-01A5-4BFC-B08B-5FBBECB5D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9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ABE5-F6FD-43A2-AEB8-3F1EFAD8044C}" type="slidenum">
              <a:rPr lang="en-US"/>
              <a:pPr/>
              <a:t>1</a:t>
            </a:fld>
            <a:endParaRPr lang="en-US"/>
          </a:p>
        </p:txBody>
      </p:sp>
      <p:grpSp>
        <p:nvGrpSpPr>
          <p:cNvPr id="3078" name="Group 6"/>
          <p:cNvGrpSpPr>
            <a:grpSpLocks noChangeAspect="1"/>
          </p:cNvGrpSpPr>
          <p:nvPr/>
        </p:nvGrpSpPr>
        <p:grpSpPr bwMode="auto">
          <a:xfrm>
            <a:off x="0" y="0"/>
            <a:ext cx="4387850" cy="4419600"/>
            <a:chOff x="733" y="0"/>
            <a:chExt cx="4289" cy="4320"/>
          </a:xfrm>
        </p:grpSpPr>
        <p:sp>
          <p:nvSpPr>
            <p:cNvPr id="3077" name="AutoShape 5"/>
            <p:cNvSpPr>
              <a:spLocks noChangeAspect="1" noChangeArrowheads="1" noTextEdit="1"/>
            </p:cNvSpPr>
            <p:nvPr/>
          </p:nvSpPr>
          <p:spPr bwMode="auto">
            <a:xfrm>
              <a:off x="733" y="0"/>
              <a:ext cx="4289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" y="0"/>
              <a:ext cx="430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419600" y="152400"/>
            <a:ext cx="4419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Status of </a:t>
            </a:r>
            <a:r>
              <a:rPr lang="en-US" sz="4400" dirty="0">
                <a:solidFill>
                  <a:schemeClr val="tx2"/>
                </a:solidFill>
              </a:rPr>
              <a:t>the Arctic-Boreal Vulnerability Study (</a:t>
            </a:r>
            <a:r>
              <a:rPr lang="en-US" sz="4400" dirty="0" err="1">
                <a:solidFill>
                  <a:schemeClr val="tx2"/>
                </a:solidFill>
              </a:rPr>
              <a:t>ABoVE</a:t>
            </a:r>
            <a:r>
              <a:rPr lang="en-US" sz="4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187450" y="47244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 err="1" smtClean="0"/>
              <a:t>ABoVE</a:t>
            </a:r>
            <a:r>
              <a:rPr lang="en-US" sz="2800" dirty="0" smtClean="0"/>
              <a:t> Science Definition Team</a:t>
            </a:r>
            <a:endParaRPr lang="en-US" sz="280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/>
              <a:t>2 May 2013</a:t>
            </a:r>
            <a:endParaRPr lang="en-US" sz="2800" dirty="0"/>
          </a:p>
        </p:txBody>
      </p:sp>
      <p:pic>
        <p:nvPicPr>
          <p:cNvPr id="3082" name="Picture 10" descr="nas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91138"/>
            <a:ext cx="1828800" cy="1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1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ABoVE</a:t>
            </a:r>
            <a:r>
              <a:rPr lang="en-US" dirty="0" smtClean="0"/>
              <a:t> Science Definition Team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Co-Chairs</a:t>
            </a:r>
            <a:endParaRPr lang="en-US" b="1" dirty="0"/>
          </a:p>
          <a:p>
            <a:r>
              <a:rPr lang="en-US" dirty="0"/>
              <a:t>Dan Hayes, ORNL</a:t>
            </a:r>
          </a:p>
          <a:p>
            <a:r>
              <a:rPr lang="en-US" dirty="0"/>
              <a:t>Eric </a:t>
            </a:r>
            <a:r>
              <a:rPr lang="en-US" dirty="0" err="1"/>
              <a:t>Kasischke</a:t>
            </a:r>
            <a:r>
              <a:rPr lang="en-US" dirty="0"/>
              <a:t>, Univ. MD</a:t>
            </a:r>
          </a:p>
          <a:p>
            <a:pPr marL="0" indent="0">
              <a:buNone/>
            </a:pPr>
            <a:r>
              <a:rPr lang="en-US" b="1" dirty="0"/>
              <a:t>Ex Officio Members</a:t>
            </a:r>
          </a:p>
          <a:p>
            <a:r>
              <a:rPr lang="en-US" dirty="0"/>
              <a:t>Peter Griffith, NASA GSFC</a:t>
            </a:r>
          </a:p>
          <a:p>
            <a:r>
              <a:rPr lang="en-US" dirty="0"/>
              <a:t>Elisabeth Larson, NASA HQ</a:t>
            </a:r>
          </a:p>
          <a:p>
            <a:r>
              <a:rPr lang="en-US" dirty="0"/>
              <a:t>Diane </a:t>
            </a:r>
            <a:r>
              <a:rPr lang="en-US" dirty="0" err="1"/>
              <a:t>Wickland</a:t>
            </a:r>
            <a:r>
              <a:rPr lang="en-US" dirty="0"/>
              <a:t>, NASA HQ</a:t>
            </a:r>
          </a:p>
          <a:p>
            <a:pPr marL="0" indent="0">
              <a:buNone/>
            </a:pPr>
            <a:r>
              <a:rPr lang="en-US" b="1" dirty="0" smtClean="0"/>
              <a:t>Members</a:t>
            </a:r>
            <a:endParaRPr lang="en-US" b="1" dirty="0"/>
          </a:p>
          <a:p>
            <a:r>
              <a:rPr lang="en-US" dirty="0" smtClean="0"/>
              <a:t>Sharon Billings</a:t>
            </a:r>
            <a:r>
              <a:rPr lang="en-US" dirty="0"/>
              <a:t>, Univ. Kansas</a:t>
            </a:r>
          </a:p>
          <a:p>
            <a:r>
              <a:rPr lang="en-US" dirty="0"/>
              <a:t>Natalie </a:t>
            </a:r>
            <a:r>
              <a:rPr lang="en-US" dirty="0" err="1"/>
              <a:t>Boelman</a:t>
            </a:r>
            <a:r>
              <a:rPr lang="en-US" dirty="0"/>
              <a:t>, Columbia Univ.</a:t>
            </a:r>
          </a:p>
          <a:p>
            <a:r>
              <a:rPr lang="en-US" dirty="0"/>
              <a:t>Stephen Colt, Univ. AK, </a:t>
            </a:r>
            <a:r>
              <a:rPr lang="en-US" dirty="0" err="1" smtClean="0"/>
              <a:t>Anch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Joshua Fisher</a:t>
            </a:r>
            <a:r>
              <a:rPr lang="en-US" dirty="0"/>
              <a:t>,  NASA JPL</a:t>
            </a:r>
          </a:p>
          <a:p>
            <a:r>
              <a:rPr lang="en-US" dirty="0"/>
              <a:t>Scott Goetz, WHRC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Guido Grosse, Univ. AK</a:t>
            </a:r>
            <a:r>
              <a:rPr lang="en-US" dirty="0" smtClean="0"/>
              <a:t>,  FBKS</a:t>
            </a:r>
          </a:p>
          <a:p>
            <a:r>
              <a:rPr lang="en-US" dirty="0" smtClean="0"/>
              <a:t>Forrest </a:t>
            </a:r>
            <a:r>
              <a:rPr lang="en-US" dirty="0"/>
              <a:t>Hall, Univ. MD, BC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Harriss</a:t>
            </a:r>
            <a:r>
              <a:rPr lang="en-US" dirty="0" smtClean="0"/>
              <a:t>, HARC</a:t>
            </a:r>
            <a:endParaRPr lang="en-US" dirty="0"/>
          </a:p>
          <a:p>
            <a:r>
              <a:rPr lang="en-US" dirty="0"/>
              <a:t>Jeremy </a:t>
            </a:r>
            <a:r>
              <a:rPr lang="en-US" dirty="0" err="1"/>
              <a:t>Karchut</a:t>
            </a:r>
            <a:r>
              <a:rPr lang="en-US" dirty="0" smtClean="0"/>
              <a:t>, </a:t>
            </a:r>
            <a:r>
              <a:rPr lang="en-US" dirty="0"/>
              <a:t>NPS</a:t>
            </a:r>
          </a:p>
          <a:p>
            <a:r>
              <a:rPr lang="en-US" dirty="0" smtClean="0"/>
              <a:t>A</a:t>
            </a:r>
            <a:r>
              <a:rPr lang="en-US" dirty="0"/>
              <a:t>. David McGuire, USGS</a:t>
            </a:r>
          </a:p>
          <a:p>
            <a:r>
              <a:rPr lang="en-US" dirty="0" err="1"/>
              <a:t>Juha</a:t>
            </a:r>
            <a:r>
              <a:rPr lang="en-US" dirty="0"/>
              <a:t> </a:t>
            </a:r>
            <a:r>
              <a:rPr lang="en-US" dirty="0" err="1"/>
              <a:t>Metsaranta</a:t>
            </a:r>
            <a:r>
              <a:rPr lang="en-US" dirty="0"/>
              <a:t>, </a:t>
            </a:r>
            <a:r>
              <a:rPr lang="en-US" dirty="0" err="1" smtClean="0"/>
              <a:t>NRCanada</a:t>
            </a:r>
            <a:endParaRPr lang="en-US" dirty="0"/>
          </a:p>
          <a:p>
            <a:r>
              <a:rPr lang="en-US" dirty="0"/>
              <a:t>Charles Miller, NASA JPL</a:t>
            </a:r>
          </a:p>
          <a:p>
            <a:r>
              <a:rPr lang="en-US" dirty="0"/>
              <a:t>Michael Rawlins, Univ. MA, </a:t>
            </a:r>
            <a:r>
              <a:rPr lang="en-US" dirty="0" smtClean="0"/>
              <a:t>AMH</a:t>
            </a:r>
            <a:endParaRPr lang="en-US" dirty="0"/>
          </a:p>
          <a:p>
            <a:r>
              <a:rPr lang="en-US" dirty="0"/>
              <a:t>Rob </a:t>
            </a:r>
            <a:r>
              <a:rPr lang="en-US" dirty="0" err="1"/>
              <a:t>Streigl</a:t>
            </a:r>
            <a:r>
              <a:rPr lang="en-US" dirty="0"/>
              <a:t>, USGS</a:t>
            </a:r>
          </a:p>
          <a:p>
            <a:r>
              <a:rPr lang="en-US" dirty="0"/>
              <a:t>Matthew Sturm, Univ. AK, </a:t>
            </a:r>
            <a:r>
              <a:rPr lang="en-US" dirty="0" smtClean="0"/>
              <a:t>FBKS</a:t>
            </a:r>
            <a:endParaRPr lang="en-US" dirty="0"/>
          </a:p>
          <a:p>
            <a:r>
              <a:rPr lang="en-US" dirty="0" err="1" smtClean="0"/>
              <a:t>Colm</a:t>
            </a:r>
            <a:r>
              <a:rPr lang="en-US" dirty="0" smtClean="0"/>
              <a:t> Sweeney</a:t>
            </a:r>
            <a:r>
              <a:rPr lang="en-US" dirty="0"/>
              <a:t>, </a:t>
            </a:r>
          </a:p>
          <a:p>
            <a:r>
              <a:rPr lang="en-US" dirty="0"/>
              <a:t>Ruth Varner, Univ. NH</a:t>
            </a:r>
          </a:p>
          <a:p>
            <a:r>
              <a:rPr lang="en-US" dirty="0"/>
              <a:t>Stan </a:t>
            </a:r>
            <a:r>
              <a:rPr lang="en-US" dirty="0" err="1"/>
              <a:t>Wullschleger</a:t>
            </a:r>
            <a:r>
              <a:rPr lang="en-US" dirty="0"/>
              <a:t>, ORNL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ABoVE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Spring 2009 – Scoping Study Started</a:t>
            </a:r>
          </a:p>
          <a:p>
            <a:r>
              <a:rPr lang="en-US" dirty="0" smtClean="0"/>
              <a:t>Fall 2010 – </a:t>
            </a:r>
            <a:r>
              <a:rPr lang="en-US" dirty="0" err="1" smtClean="0"/>
              <a:t>ABoVE</a:t>
            </a:r>
            <a:r>
              <a:rPr lang="en-US" dirty="0" smtClean="0"/>
              <a:t> Scoping Study Report </a:t>
            </a:r>
          </a:p>
          <a:p>
            <a:r>
              <a:rPr lang="en-US" dirty="0" smtClean="0"/>
              <a:t>Fall 2011 – Decision made to move forward with </a:t>
            </a:r>
            <a:r>
              <a:rPr lang="en-US" dirty="0" err="1" smtClean="0"/>
              <a:t>ABoVE</a:t>
            </a:r>
            <a:r>
              <a:rPr lang="en-US" dirty="0" smtClean="0"/>
              <a:t> based on recommendations from a Panel Review </a:t>
            </a:r>
          </a:p>
          <a:p>
            <a:r>
              <a:rPr lang="en-US" dirty="0" smtClean="0"/>
              <a:t>Summer/Fall 2012– </a:t>
            </a:r>
            <a:r>
              <a:rPr lang="en-US" dirty="0" err="1" smtClean="0"/>
              <a:t>ABoVE</a:t>
            </a:r>
            <a:r>
              <a:rPr lang="en-US" dirty="0" smtClean="0"/>
              <a:t> Executive Summary revised based on inputs from July 2012</a:t>
            </a:r>
          </a:p>
          <a:p>
            <a:r>
              <a:rPr lang="en-US" dirty="0" err="1" smtClean="0"/>
              <a:t>Febuary</a:t>
            </a:r>
            <a:r>
              <a:rPr lang="en-US" dirty="0" smtClean="0"/>
              <a:t> 2013 – </a:t>
            </a:r>
            <a:r>
              <a:rPr lang="en-US" dirty="0" err="1" smtClean="0"/>
              <a:t>ABoVE</a:t>
            </a:r>
            <a:r>
              <a:rPr lang="en-US" dirty="0" smtClean="0"/>
              <a:t> Science Definition Team Selected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ABoVE</a:t>
            </a:r>
            <a:r>
              <a:rPr lang="en-US" dirty="0" smtClean="0"/>
              <a:t> SDT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 is to complete an </a:t>
            </a:r>
            <a:r>
              <a:rPr lang="en-US" dirty="0" err="1" smtClean="0"/>
              <a:t>ABoVE</a:t>
            </a:r>
            <a:r>
              <a:rPr lang="en-US" dirty="0" smtClean="0"/>
              <a:t> Concise Experiment Plan by early 2014</a:t>
            </a:r>
          </a:p>
          <a:p>
            <a:r>
              <a:rPr lang="en-US" dirty="0" smtClean="0"/>
              <a:t>4 SDT meetings</a:t>
            </a:r>
          </a:p>
          <a:p>
            <a:pPr lvl="1"/>
            <a:r>
              <a:rPr lang="en-US" dirty="0" smtClean="0"/>
              <a:t>SDT 1: La Jolla – May 2013</a:t>
            </a:r>
          </a:p>
          <a:p>
            <a:pPr lvl="1"/>
            <a:r>
              <a:rPr lang="en-US" dirty="0" smtClean="0"/>
              <a:t>SDT 2: Fairbanks – July 2013</a:t>
            </a:r>
          </a:p>
          <a:p>
            <a:pPr lvl="1"/>
            <a:r>
              <a:rPr lang="en-US" dirty="0" smtClean="0"/>
              <a:t>SDT 3: Canada – TBD</a:t>
            </a:r>
          </a:p>
          <a:p>
            <a:pPr lvl="1"/>
            <a:r>
              <a:rPr lang="en-US" dirty="0" smtClean="0"/>
              <a:t>SDT 4: East Coast US - TBD</a:t>
            </a:r>
          </a:p>
          <a:p>
            <a:r>
              <a:rPr lang="en-US" dirty="0" smtClean="0"/>
              <a:t>Workshop to review the Experiment Plan by the broader scientific community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264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ABoVE Science Definition Team</vt:lpstr>
      <vt:lpstr>ABoVE Timeline</vt:lpstr>
      <vt:lpstr>ABoVE SDT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ekasischke</dc:creator>
  <cp:lastModifiedBy>ORNL User</cp:lastModifiedBy>
  <cp:revision>4</cp:revision>
  <dcterms:created xsi:type="dcterms:W3CDTF">2013-04-30T15:55:27Z</dcterms:created>
  <dcterms:modified xsi:type="dcterms:W3CDTF">2013-05-02T14:47:31Z</dcterms:modified>
</cp:coreProperties>
</file>