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331" r:id="rId3"/>
    <p:sldId id="304" r:id="rId4"/>
    <p:sldId id="311" r:id="rId5"/>
    <p:sldId id="321" r:id="rId6"/>
    <p:sldId id="293" r:id="rId7"/>
    <p:sldId id="308" r:id="rId8"/>
    <p:sldId id="287" r:id="rId9"/>
    <p:sldId id="285" r:id="rId10"/>
    <p:sldId id="280" r:id="rId11"/>
    <p:sldId id="307" r:id="rId12"/>
    <p:sldId id="292" r:id="rId13"/>
    <p:sldId id="290" r:id="rId14"/>
    <p:sldId id="317" r:id="rId15"/>
    <p:sldId id="318" r:id="rId16"/>
    <p:sldId id="329" r:id="rId17"/>
    <p:sldId id="325" r:id="rId18"/>
    <p:sldId id="320" r:id="rId19"/>
    <p:sldId id="316" r:id="rId20"/>
    <p:sldId id="258" r:id="rId21"/>
    <p:sldId id="326" r:id="rId22"/>
    <p:sldId id="262" r:id="rId23"/>
    <p:sldId id="327" r:id="rId24"/>
    <p:sldId id="323" r:id="rId25"/>
    <p:sldId id="297" r:id="rId26"/>
    <p:sldId id="319" r:id="rId27"/>
    <p:sldId id="271" r:id="rId28"/>
    <p:sldId id="272" r:id="rId29"/>
    <p:sldId id="273" r:id="rId30"/>
    <p:sldId id="268" r:id="rId31"/>
    <p:sldId id="328" r:id="rId32"/>
    <p:sldId id="294" r:id="rId33"/>
    <p:sldId id="295" r:id="rId34"/>
    <p:sldId id="330" r:id="rId35"/>
    <p:sldId id="33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2096" y="-6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yannick:Documents:Meetings:CalifTE2013:c_price.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4941716186669"/>
          <c:y val="0.0481283422459893"/>
          <c:w val="0.78411527988303"/>
          <c:h val="0.829186929827604"/>
        </c:manualLayout>
      </c:layout>
      <c:lineChart>
        <c:grouping val="standard"/>
        <c:varyColors val="0"/>
        <c:ser>
          <c:idx val="0"/>
          <c:order val="0"/>
          <c:spPr>
            <a:ln>
              <a:solidFill>
                <a:srgbClr val="4F6228"/>
              </a:solidFill>
            </a:ln>
          </c:spPr>
          <c:marker>
            <c:symbol val="none"/>
          </c:marker>
          <c:cat>
            <c:numRef>
              <c:f>c_price.csv!$H$1:$W$1</c:f>
              <c:numCache>
                <c:formatCode>General</c:formatCode>
                <c:ptCount val="16"/>
                <c:pt idx="0">
                  <c:v>2020.0</c:v>
                </c:pt>
                <c:pt idx="1">
                  <c:v>2025.0</c:v>
                </c:pt>
                <c:pt idx="2">
                  <c:v>2030.0</c:v>
                </c:pt>
                <c:pt idx="3">
                  <c:v>2035.0</c:v>
                </c:pt>
                <c:pt idx="4">
                  <c:v>2040.0</c:v>
                </c:pt>
                <c:pt idx="5">
                  <c:v>2045.0</c:v>
                </c:pt>
                <c:pt idx="6">
                  <c:v>2050.0</c:v>
                </c:pt>
                <c:pt idx="7">
                  <c:v>2055.0</c:v>
                </c:pt>
                <c:pt idx="8">
                  <c:v>2060.0</c:v>
                </c:pt>
                <c:pt idx="9">
                  <c:v>2065.0</c:v>
                </c:pt>
                <c:pt idx="10">
                  <c:v>2070.0</c:v>
                </c:pt>
                <c:pt idx="11">
                  <c:v>2075.0</c:v>
                </c:pt>
                <c:pt idx="12">
                  <c:v>2080.0</c:v>
                </c:pt>
                <c:pt idx="13">
                  <c:v>2085.0</c:v>
                </c:pt>
                <c:pt idx="14">
                  <c:v>2090.0</c:v>
                </c:pt>
                <c:pt idx="15">
                  <c:v>2095.0</c:v>
                </c:pt>
              </c:numCache>
            </c:numRef>
          </c:cat>
          <c:val>
            <c:numRef>
              <c:f>c_price.csv!$I$13:$X$13</c:f>
              <c:numCache>
                <c:formatCode>General</c:formatCode>
                <c:ptCount val="16"/>
                <c:pt idx="0">
                  <c:v>19.2604</c:v>
                </c:pt>
                <c:pt idx="1">
                  <c:v>24.5817</c:v>
                </c:pt>
                <c:pt idx="2">
                  <c:v>31.3732</c:v>
                </c:pt>
                <c:pt idx="3">
                  <c:v>40.041</c:v>
                </c:pt>
                <c:pt idx="4">
                  <c:v>51.1036</c:v>
                </c:pt>
                <c:pt idx="5">
                  <c:v>65.2226</c:v>
                </c:pt>
                <c:pt idx="6">
                  <c:v>83.2424</c:v>
                </c:pt>
                <c:pt idx="7">
                  <c:v>106.241</c:v>
                </c:pt>
                <c:pt idx="8">
                  <c:v>135.593</c:v>
                </c:pt>
                <c:pt idx="9">
                  <c:v>173.055</c:v>
                </c:pt>
                <c:pt idx="10">
                  <c:v>220.867</c:v>
                </c:pt>
                <c:pt idx="11">
                  <c:v>224.649</c:v>
                </c:pt>
                <c:pt idx="12">
                  <c:v>242.961</c:v>
                </c:pt>
                <c:pt idx="13">
                  <c:v>263.821</c:v>
                </c:pt>
                <c:pt idx="14">
                  <c:v>287.75</c:v>
                </c:pt>
                <c:pt idx="15">
                  <c:v>311.68</c:v>
                </c:pt>
              </c:numCache>
            </c:numRef>
          </c:val>
          <c:smooth val="0"/>
        </c:ser>
        <c:ser>
          <c:idx val="1"/>
          <c:order val="1"/>
          <c:spPr>
            <a:ln>
              <a:solidFill>
                <a:srgbClr val="4F81BD"/>
              </a:solidFill>
            </a:ln>
          </c:spPr>
          <c:marker>
            <c:symbol val="none"/>
          </c:marker>
          <c:cat>
            <c:numRef>
              <c:f>c_price.csv!$H$1:$W$1</c:f>
              <c:numCache>
                <c:formatCode>General</c:formatCode>
                <c:ptCount val="16"/>
                <c:pt idx="0">
                  <c:v>2020.0</c:v>
                </c:pt>
                <c:pt idx="1">
                  <c:v>2025.0</c:v>
                </c:pt>
                <c:pt idx="2">
                  <c:v>2030.0</c:v>
                </c:pt>
                <c:pt idx="3">
                  <c:v>2035.0</c:v>
                </c:pt>
                <c:pt idx="4">
                  <c:v>2040.0</c:v>
                </c:pt>
                <c:pt idx="5">
                  <c:v>2045.0</c:v>
                </c:pt>
                <c:pt idx="6">
                  <c:v>2050.0</c:v>
                </c:pt>
                <c:pt idx="7">
                  <c:v>2055.0</c:v>
                </c:pt>
                <c:pt idx="8">
                  <c:v>2060.0</c:v>
                </c:pt>
                <c:pt idx="9">
                  <c:v>2065.0</c:v>
                </c:pt>
                <c:pt idx="10">
                  <c:v>2070.0</c:v>
                </c:pt>
                <c:pt idx="11">
                  <c:v>2075.0</c:v>
                </c:pt>
                <c:pt idx="12">
                  <c:v>2080.0</c:v>
                </c:pt>
                <c:pt idx="13">
                  <c:v>2085.0</c:v>
                </c:pt>
                <c:pt idx="14">
                  <c:v>2090.0</c:v>
                </c:pt>
                <c:pt idx="15">
                  <c:v>2095.0</c:v>
                </c:pt>
              </c:numCache>
            </c:numRef>
          </c:cat>
          <c:val>
            <c:numRef>
              <c:f>c_price.csv!$I$14:$X$14</c:f>
              <c:numCache>
                <c:formatCode>General</c:formatCode>
                <c:ptCount val="16"/>
                <c:pt idx="0">
                  <c:v>28.9038</c:v>
                </c:pt>
                <c:pt idx="1">
                  <c:v>36.8894</c:v>
                </c:pt>
                <c:pt idx="2">
                  <c:v>47.0813</c:v>
                </c:pt>
                <c:pt idx="3">
                  <c:v>60.089</c:v>
                </c:pt>
                <c:pt idx="4">
                  <c:v>76.6904</c:v>
                </c:pt>
                <c:pt idx="5">
                  <c:v>97.87860000000001</c:v>
                </c:pt>
                <c:pt idx="6">
                  <c:v>124.921</c:v>
                </c:pt>
                <c:pt idx="7">
                  <c:v>159.434</c:v>
                </c:pt>
                <c:pt idx="8">
                  <c:v>203.483</c:v>
                </c:pt>
                <c:pt idx="9">
                  <c:v>259.701</c:v>
                </c:pt>
                <c:pt idx="10">
                  <c:v>289.219</c:v>
                </c:pt>
                <c:pt idx="11">
                  <c:v>313.346</c:v>
                </c:pt>
                <c:pt idx="12">
                  <c:v>336.457</c:v>
                </c:pt>
                <c:pt idx="13">
                  <c:v>356.879</c:v>
                </c:pt>
                <c:pt idx="14">
                  <c:v>370.984</c:v>
                </c:pt>
                <c:pt idx="15">
                  <c:v>385.089</c:v>
                </c:pt>
              </c:numCache>
            </c:numRef>
          </c:val>
          <c:smooth val="0"/>
        </c:ser>
        <c:ser>
          <c:idx val="2"/>
          <c:order val="2"/>
          <c:spPr>
            <a:ln>
              <a:solidFill>
                <a:schemeClr val="accent2"/>
              </a:solidFill>
            </a:ln>
          </c:spPr>
          <c:marker>
            <c:symbol val="none"/>
          </c:marker>
          <c:cat>
            <c:numRef>
              <c:f>c_price.csv!$H$1:$W$1</c:f>
              <c:numCache>
                <c:formatCode>General</c:formatCode>
                <c:ptCount val="16"/>
                <c:pt idx="0">
                  <c:v>2020.0</c:v>
                </c:pt>
                <c:pt idx="1">
                  <c:v>2025.0</c:v>
                </c:pt>
                <c:pt idx="2">
                  <c:v>2030.0</c:v>
                </c:pt>
                <c:pt idx="3">
                  <c:v>2035.0</c:v>
                </c:pt>
                <c:pt idx="4">
                  <c:v>2040.0</c:v>
                </c:pt>
                <c:pt idx="5">
                  <c:v>2045.0</c:v>
                </c:pt>
                <c:pt idx="6">
                  <c:v>2050.0</c:v>
                </c:pt>
                <c:pt idx="7">
                  <c:v>2055.0</c:v>
                </c:pt>
                <c:pt idx="8">
                  <c:v>2060.0</c:v>
                </c:pt>
                <c:pt idx="9">
                  <c:v>2065.0</c:v>
                </c:pt>
                <c:pt idx="10">
                  <c:v>2070.0</c:v>
                </c:pt>
                <c:pt idx="11">
                  <c:v>2075.0</c:v>
                </c:pt>
                <c:pt idx="12">
                  <c:v>2080.0</c:v>
                </c:pt>
                <c:pt idx="13">
                  <c:v>2085.0</c:v>
                </c:pt>
                <c:pt idx="14">
                  <c:v>2090.0</c:v>
                </c:pt>
                <c:pt idx="15">
                  <c:v>2095.0</c:v>
                </c:pt>
              </c:numCache>
            </c:numRef>
          </c:cat>
          <c:val>
            <c:numRef>
              <c:f>c_price.csv!$I$15:$X$15</c:f>
              <c:numCache>
                <c:formatCode>General</c:formatCode>
                <c:ptCount val="16"/>
                <c:pt idx="0">
                  <c:v>70.7573</c:v>
                </c:pt>
                <c:pt idx="1">
                  <c:v>90.3062</c:v>
                </c:pt>
                <c:pt idx="2">
                  <c:v>115.256</c:v>
                </c:pt>
                <c:pt idx="3">
                  <c:v>147.099</c:v>
                </c:pt>
                <c:pt idx="4">
                  <c:v>187.74</c:v>
                </c:pt>
                <c:pt idx="5">
                  <c:v>239.609</c:v>
                </c:pt>
                <c:pt idx="6">
                  <c:v>305.809</c:v>
                </c:pt>
                <c:pt idx="7">
                  <c:v>390.2979999999989</c:v>
                </c:pt>
                <c:pt idx="8">
                  <c:v>498.131</c:v>
                </c:pt>
                <c:pt idx="9">
                  <c:v>510.629</c:v>
                </c:pt>
                <c:pt idx="10">
                  <c:v>495.084</c:v>
                </c:pt>
                <c:pt idx="11">
                  <c:v>471.003</c:v>
                </c:pt>
                <c:pt idx="12">
                  <c:v>452.4229999999989</c:v>
                </c:pt>
                <c:pt idx="13">
                  <c:v>440.657</c:v>
                </c:pt>
                <c:pt idx="14">
                  <c:v>429.779</c:v>
                </c:pt>
                <c:pt idx="15">
                  <c:v>418.9</c:v>
                </c:pt>
              </c:numCache>
            </c:numRef>
          </c:val>
          <c:smooth val="0"/>
        </c:ser>
        <c:ser>
          <c:idx val="3"/>
          <c:order val="3"/>
          <c:spPr>
            <a:ln>
              <a:solidFill>
                <a:schemeClr val="accent3">
                  <a:lumMod val="50000"/>
                </a:schemeClr>
              </a:solidFill>
              <a:prstDash val="sysDash"/>
            </a:ln>
          </c:spPr>
          <c:marker>
            <c:symbol val="none"/>
          </c:marker>
          <c:cat>
            <c:numRef>
              <c:f>c_price.csv!$H$1:$W$1</c:f>
              <c:numCache>
                <c:formatCode>General</c:formatCode>
                <c:ptCount val="16"/>
                <c:pt idx="0">
                  <c:v>2020.0</c:v>
                </c:pt>
                <c:pt idx="1">
                  <c:v>2025.0</c:v>
                </c:pt>
                <c:pt idx="2">
                  <c:v>2030.0</c:v>
                </c:pt>
                <c:pt idx="3">
                  <c:v>2035.0</c:v>
                </c:pt>
                <c:pt idx="4">
                  <c:v>2040.0</c:v>
                </c:pt>
                <c:pt idx="5">
                  <c:v>2045.0</c:v>
                </c:pt>
                <c:pt idx="6">
                  <c:v>2050.0</c:v>
                </c:pt>
                <c:pt idx="7">
                  <c:v>2055.0</c:v>
                </c:pt>
                <c:pt idx="8">
                  <c:v>2060.0</c:v>
                </c:pt>
                <c:pt idx="9">
                  <c:v>2065.0</c:v>
                </c:pt>
                <c:pt idx="10">
                  <c:v>2070.0</c:v>
                </c:pt>
                <c:pt idx="11">
                  <c:v>2075.0</c:v>
                </c:pt>
                <c:pt idx="12">
                  <c:v>2080.0</c:v>
                </c:pt>
                <c:pt idx="13">
                  <c:v>2085.0</c:v>
                </c:pt>
                <c:pt idx="14">
                  <c:v>2090.0</c:v>
                </c:pt>
                <c:pt idx="15">
                  <c:v>2095.0</c:v>
                </c:pt>
              </c:numCache>
            </c:numRef>
          </c:cat>
          <c:val>
            <c:numRef>
              <c:f>c_price.csv!$I$22:$X$22</c:f>
              <c:numCache>
                <c:formatCode>General</c:formatCode>
                <c:ptCount val="16"/>
                <c:pt idx="0">
                  <c:v>63.3418</c:v>
                </c:pt>
                <c:pt idx="1">
                  <c:v>57.3214</c:v>
                </c:pt>
                <c:pt idx="2">
                  <c:v>67.7689</c:v>
                </c:pt>
                <c:pt idx="3">
                  <c:v>88.1947</c:v>
                </c:pt>
                <c:pt idx="4">
                  <c:v>81.85899999999998</c:v>
                </c:pt>
                <c:pt idx="5">
                  <c:v>77.4224</c:v>
                </c:pt>
                <c:pt idx="6">
                  <c:v>88.3126</c:v>
                </c:pt>
                <c:pt idx="7">
                  <c:v>142.327</c:v>
                </c:pt>
                <c:pt idx="8">
                  <c:v>167.187</c:v>
                </c:pt>
                <c:pt idx="9">
                  <c:v>229.235</c:v>
                </c:pt>
                <c:pt idx="10">
                  <c:v>252.927</c:v>
                </c:pt>
                <c:pt idx="11">
                  <c:v>274.5959999999992</c:v>
                </c:pt>
                <c:pt idx="12">
                  <c:v>309.409</c:v>
                </c:pt>
                <c:pt idx="13">
                  <c:v>346.695</c:v>
                </c:pt>
                <c:pt idx="14">
                  <c:v>373.666</c:v>
                </c:pt>
                <c:pt idx="15">
                  <c:v>383.518</c:v>
                </c:pt>
              </c:numCache>
            </c:numRef>
          </c:val>
          <c:smooth val="0"/>
        </c:ser>
        <c:ser>
          <c:idx val="4"/>
          <c:order val="4"/>
          <c:spPr>
            <a:ln>
              <a:solidFill>
                <a:schemeClr val="accent1"/>
              </a:solidFill>
              <a:prstDash val="sysDash"/>
            </a:ln>
          </c:spPr>
          <c:marker>
            <c:symbol val="none"/>
          </c:marker>
          <c:cat>
            <c:numRef>
              <c:f>c_price.csv!$H$1:$W$1</c:f>
              <c:numCache>
                <c:formatCode>General</c:formatCode>
                <c:ptCount val="16"/>
                <c:pt idx="0">
                  <c:v>2020.0</c:v>
                </c:pt>
                <c:pt idx="1">
                  <c:v>2025.0</c:v>
                </c:pt>
                <c:pt idx="2">
                  <c:v>2030.0</c:v>
                </c:pt>
                <c:pt idx="3">
                  <c:v>2035.0</c:v>
                </c:pt>
                <c:pt idx="4">
                  <c:v>2040.0</c:v>
                </c:pt>
                <c:pt idx="5">
                  <c:v>2045.0</c:v>
                </c:pt>
                <c:pt idx="6">
                  <c:v>2050.0</c:v>
                </c:pt>
                <c:pt idx="7">
                  <c:v>2055.0</c:v>
                </c:pt>
                <c:pt idx="8">
                  <c:v>2060.0</c:v>
                </c:pt>
                <c:pt idx="9">
                  <c:v>2065.0</c:v>
                </c:pt>
                <c:pt idx="10">
                  <c:v>2070.0</c:v>
                </c:pt>
                <c:pt idx="11">
                  <c:v>2075.0</c:v>
                </c:pt>
                <c:pt idx="12">
                  <c:v>2080.0</c:v>
                </c:pt>
                <c:pt idx="13">
                  <c:v>2085.0</c:v>
                </c:pt>
                <c:pt idx="14">
                  <c:v>2090.0</c:v>
                </c:pt>
                <c:pt idx="15">
                  <c:v>2095.0</c:v>
                </c:pt>
              </c:numCache>
            </c:numRef>
          </c:cat>
          <c:val>
            <c:numRef>
              <c:f>c_price.csv!$I$23:$X$23</c:f>
              <c:numCache>
                <c:formatCode>General</c:formatCode>
                <c:ptCount val="16"/>
                <c:pt idx="0">
                  <c:v>111.864</c:v>
                </c:pt>
                <c:pt idx="1">
                  <c:v>101.308</c:v>
                </c:pt>
                <c:pt idx="2">
                  <c:v>113.01</c:v>
                </c:pt>
                <c:pt idx="3">
                  <c:v>128.778</c:v>
                </c:pt>
                <c:pt idx="4">
                  <c:v>130.848</c:v>
                </c:pt>
                <c:pt idx="5">
                  <c:v>132.516</c:v>
                </c:pt>
                <c:pt idx="6">
                  <c:v>149.647</c:v>
                </c:pt>
                <c:pt idx="7">
                  <c:v>205.703</c:v>
                </c:pt>
                <c:pt idx="8">
                  <c:v>269.278</c:v>
                </c:pt>
                <c:pt idx="9">
                  <c:v>375.811</c:v>
                </c:pt>
                <c:pt idx="10">
                  <c:v>417.874</c:v>
                </c:pt>
                <c:pt idx="11">
                  <c:v>468.144</c:v>
                </c:pt>
                <c:pt idx="12">
                  <c:v>497.534</c:v>
                </c:pt>
                <c:pt idx="13">
                  <c:v>535.123</c:v>
                </c:pt>
                <c:pt idx="14">
                  <c:v>541.3309999999979</c:v>
                </c:pt>
                <c:pt idx="15">
                  <c:v>555.9690000000001</c:v>
                </c:pt>
              </c:numCache>
            </c:numRef>
          </c:val>
          <c:smooth val="0"/>
        </c:ser>
        <c:ser>
          <c:idx val="5"/>
          <c:order val="5"/>
          <c:spPr>
            <a:ln>
              <a:solidFill>
                <a:schemeClr val="accent2"/>
              </a:solidFill>
              <a:prstDash val="sysDash"/>
            </a:ln>
          </c:spPr>
          <c:marker>
            <c:symbol val="none"/>
          </c:marker>
          <c:cat>
            <c:numRef>
              <c:f>c_price.csv!$H$1:$W$1</c:f>
              <c:numCache>
                <c:formatCode>General</c:formatCode>
                <c:ptCount val="16"/>
                <c:pt idx="0">
                  <c:v>2020.0</c:v>
                </c:pt>
                <c:pt idx="1">
                  <c:v>2025.0</c:v>
                </c:pt>
                <c:pt idx="2">
                  <c:v>2030.0</c:v>
                </c:pt>
                <c:pt idx="3">
                  <c:v>2035.0</c:v>
                </c:pt>
                <c:pt idx="4">
                  <c:v>2040.0</c:v>
                </c:pt>
                <c:pt idx="5">
                  <c:v>2045.0</c:v>
                </c:pt>
                <c:pt idx="6">
                  <c:v>2050.0</c:v>
                </c:pt>
                <c:pt idx="7">
                  <c:v>2055.0</c:v>
                </c:pt>
                <c:pt idx="8">
                  <c:v>2060.0</c:v>
                </c:pt>
                <c:pt idx="9">
                  <c:v>2065.0</c:v>
                </c:pt>
                <c:pt idx="10">
                  <c:v>2070.0</c:v>
                </c:pt>
                <c:pt idx="11">
                  <c:v>2075.0</c:v>
                </c:pt>
                <c:pt idx="12">
                  <c:v>2080.0</c:v>
                </c:pt>
                <c:pt idx="13">
                  <c:v>2085.0</c:v>
                </c:pt>
                <c:pt idx="14">
                  <c:v>2090.0</c:v>
                </c:pt>
                <c:pt idx="15">
                  <c:v>2095.0</c:v>
                </c:pt>
              </c:numCache>
            </c:numRef>
          </c:cat>
          <c:val>
            <c:numRef>
              <c:f>c_price.csv!$I$24:$X$24</c:f>
              <c:numCache>
                <c:formatCode>General</c:formatCode>
                <c:ptCount val="16"/>
                <c:pt idx="0">
                  <c:v>169.284</c:v>
                </c:pt>
                <c:pt idx="1">
                  <c:v>165.144</c:v>
                </c:pt>
                <c:pt idx="2">
                  <c:v>180.474</c:v>
                </c:pt>
                <c:pt idx="3">
                  <c:v>201.069</c:v>
                </c:pt>
                <c:pt idx="4">
                  <c:v>212.188</c:v>
                </c:pt>
                <c:pt idx="5">
                  <c:v>213.697</c:v>
                </c:pt>
                <c:pt idx="6">
                  <c:v>248.516</c:v>
                </c:pt>
                <c:pt idx="7">
                  <c:v>318.722</c:v>
                </c:pt>
                <c:pt idx="8">
                  <c:v>415.45</c:v>
                </c:pt>
                <c:pt idx="9">
                  <c:v>527.04</c:v>
                </c:pt>
                <c:pt idx="10">
                  <c:v>567.708</c:v>
                </c:pt>
                <c:pt idx="11">
                  <c:v>570.394</c:v>
                </c:pt>
                <c:pt idx="12">
                  <c:v>598.674</c:v>
                </c:pt>
                <c:pt idx="13">
                  <c:v>608.3630000000001</c:v>
                </c:pt>
                <c:pt idx="14">
                  <c:v>628.0419999999979</c:v>
                </c:pt>
                <c:pt idx="15">
                  <c:v>600.004</c:v>
                </c:pt>
              </c:numCache>
            </c:numRef>
          </c:val>
          <c:smooth val="0"/>
        </c:ser>
        <c:dLbls>
          <c:showLegendKey val="0"/>
          <c:showVal val="0"/>
          <c:showCatName val="0"/>
          <c:showSerName val="0"/>
          <c:showPercent val="0"/>
          <c:showBubbleSize val="0"/>
        </c:dLbls>
        <c:marker val="1"/>
        <c:smooth val="0"/>
        <c:axId val="-2111271384"/>
        <c:axId val="-2111334168"/>
      </c:lineChart>
      <c:catAx>
        <c:axId val="-2111271384"/>
        <c:scaling>
          <c:orientation val="minMax"/>
        </c:scaling>
        <c:delete val="0"/>
        <c:axPos val="b"/>
        <c:majorGridlines>
          <c:spPr>
            <a:ln>
              <a:solidFill>
                <a:schemeClr val="bg1">
                  <a:lumMod val="75000"/>
                </a:schemeClr>
              </a:solidFill>
              <a:prstDash val="sysDash"/>
            </a:ln>
          </c:spPr>
        </c:majorGridlines>
        <c:numFmt formatCode="General" sourceLinked="1"/>
        <c:majorTickMark val="out"/>
        <c:minorTickMark val="none"/>
        <c:tickLblPos val="nextTo"/>
        <c:crossAx val="-2111334168"/>
        <c:crosses val="autoZero"/>
        <c:auto val="1"/>
        <c:lblAlgn val="ctr"/>
        <c:lblOffset val="100"/>
        <c:tickLblSkip val="2"/>
        <c:tickMarkSkip val="2"/>
        <c:noMultiLvlLbl val="0"/>
      </c:catAx>
      <c:valAx>
        <c:axId val="-2111334168"/>
        <c:scaling>
          <c:orientation val="minMax"/>
          <c:max val="700.0"/>
          <c:min val="0.0"/>
        </c:scaling>
        <c:delete val="0"/>
        <c:axPos val="l"/>
        <c:majorGridlines>
          <c:spPr>
            <a:ln>
              <a:solidFill>
                <a:schemeClr val="bg1">
                  <a:lumMod val="75000"/>
                </a:schemeClr>
              </a:solidFill>
              <a:prstDash val="sysDash"/>
            </a:ln>
          </c:spPr>
        </c:majorGridlines>
        <c:title>
          <c:tx>
            <c:rich>
              <a:bodyPr rot="-5400000" vert="horz"/>
              <a:lstStyle/>
              <a:p>
                <a:pPr>
                  <a:defRPr b="1"/>
                </a:pPr>
                <a:r>
                  <a:rPr lang="en-US" b="1"/>
                  <a:t>C price ($/tC)</a:t>
                </a:r>
              </a:p>
            </c:rich>
          </c:tx>
          <c:layout/>
          <c:overlay val="0"/>
        </c:title>
        <c:numFmt formatCode="General" sourceLinked="1"/>
        <c:majorTickMark val="out"/>
        <c:minorTickMark val="none"/>
        <c:tickLblPos val="nextTo"/>
        <c:crossAx val="-2111271384"/>
        <c:crosses val="autoZero"/>
        <c:crossBetween val="midCat"/>
        <c:majorUnit val="200.0"/>
      </c:valAx>
      <c:spPr>
        <a:ln>
          <a:solidFill>
            <a:schemeClr val="tx1"/>
          </a:solidFill>
        </a:ln>
      </c:spPr>
    </c:plotArea>
    <c:plotVisOnly val="1"/>
    <c:dispBlanksAs val="gap"/>
    <c:showDLblsOverMax val="0"/>
  </c:chart>
  <c:txPr>
    <a:bodyPr/>
    <a:lstStyle/>
    <a:p>
      <a:pPr>
        <a:defRPr sz="20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9111F6-C99F-1044-A431-C74C16AEF142}" type="datetimeFigureOut">
              <a:rPr lang="en-US" smtClean="0"/>
              <a:t>5/1/13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2E36AC-F968-054B-BB4A-8A38BF761B7E}" type="slidenum">
              <a:rPr lang="en-US" smtClean="0"/>
              <a:t>‹#›</a:t>
            </a:fld>
            <a:endParaRPr lang="en-US"/>
          </a:p>
        </p:txBody>
      </p:sp>
    </p:spTree>
    <p:extLst>
      <p:ext uri="{BB962C8B-B14F-4D97-AF65-F5344CB8AC3E}">
        <p14:creationId xmlns:p14="http://schemas.microsoft.com/office/powerpoint/2010/main" val="11660446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2E8AA6-87E3-4F6D-BDA9-300080AAFC3F}"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ヒラギノ角ゴ Pro W3" charset="0"/>
                <a:cs typeface="ヒラギノ角ゴ Pro W3" charset="0"/>
              </a:rPr>
              <a:t>Model sensitivity to factors for (a) total gross land-use transitions from the start of the simulation to 2100, (b) total net land-use transitions from the start of the simulation to 2100, (c) total secondary land area in 2100, (d) global mean age of secondary land in 2100, (e) cumulative global loss of above-ground biomass carbon from the start of the simulation to 2100, and (e) cumulative net loss in above-ground biomass carbon from the start of the simulation to 2100. Each symbol represents the difference in simulated values for a pair of simulations that differ in only the factor identified on the horizontal axis.  Red symbols represent paired data-based simulations (i.e., that do not use H0, L0, or L4 in Table 2) while black symbols represent simulations that do use H0, L0, or L4.</a:t>
            </a:r>
          </a:p>
          <a:p>
            <a:endParaRPr lang="en-US" dirty="0">
              <a:latin typeface="Calibri" charset="0"/>
              <a:ea typeface="ヒラギノ角ゴ Pro W3" charset="0"/>
              <a:cs typeface="ヒラギノ角ゴ Pro W3"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AA967C79-A0B5-4848-BF3A-5DFB95255F3B}" type="slidenum">
              <a:rPr lang="en-US" sz="1200"/>
              <a:pPr eaLnBrk="1" hangingPunct="1"/>
              <a:t>17</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buNone/>
            </a:pPr>
            <a:r>
              <a:rPr lang="en-US" sz="1400" dirty="0" smtClean="0"/>
              <a:t>Hurricane Katrina:</a:t>
            </a:r>
          </a:p>
          <a:p>
            <a:pPr>
              <a:spcAft>
                <a:spcPts val="1200"/>
              </a:spcAft>
              <a:buNone/>
            </a:pPr>
            <a:r>
              <a:rPr lang="en-US" sz="1400" dirty="0" smtClean="0"/>
              <a:t>Huge event</a:t>
            </a:r>
          </a:p>
          <a:p>
            <a:pPr>
              <a:spcAft>
                <a:spcPts val="1200"/>
              </a:spcAft>
              <a:buFont typeface="Wingdings" charset="2"/>
              <a:buChar char="§"/>
            </a:pPr>
            <a:r>
              <a:rPr lang="en-US" sz="1200" dirty="0" smtClean="0"/>
              <a:t>~320 million trees killed or severely damaged</a:t>
            </a:r>
          </a:p>
          <a:p>
            <a:pPr>
              <a:spcAft>
                <a:spcPts val="1200"/>
              </a:spcAft>
              <a:buFont typeface="Wingdings" charset="2"/>
              <a:buChar char="§"/>
            </a:pPr>
            <a:r>
              <a:rPr lang="en-US" sz="1200" dirty="0" smtClean="0"/>
              <a:t>~105 </a:t>
            </a:r>
            <a:r>
              <a:rPr lang="en-US" sz="1200" dirty="0" err="1" smtClean="0"/>
              <a:t>Tg</a:t>
            </a:r>
            <a:r>
              <a:rPr lang="en-US" sz="1200" dirty="0" smtClean="0"/>
              <a:t> C biomass loss</a:t>
            </a:r>
          </a:p>
          <a:p>
            <a:pPr>
              <a:spcAft>
                <a:spcPts val="1200"/>
              </a:spcAft>
              <a:buFont typeface="Wingdings" charset="2"/>
              <a:buChar char="§"/>
            </a:pPr>
            <a:r>
              <a:rPr lang="en-US" sz="1200" dirty="0" smtClean="0"/>
              <a:t>Committed emissions equivalent to the annual U.S. carbon sink from forest trees   </a:t>
            </a:r>
          </a:p>
          <a:p>
            <a:r>
              <a:rPr lang="en-US" dirty="0" smtClean="0"/>
              <a:t>-Detectable</a:t>
            </a:r>
            <a:r>
              <a:rPr lang="en-US" baseline="0" dirty="0" smtClean="0"/>
              <a:t> by optical and active structural remote sensing</a:t>
            </a:r>
            <a:endParaRPr lang="en-US" dirty="0" smtClean="0"/>
          </a:p>
        </p:txBody>
      </p:sp>
      <p:sp>
        <p:nvSpPr>
          <p:cNvPr id="4" name="Slide Number Placeholder 3"/>
          <p:cNvSpPr>
            <a:spLocks noGrp="1"/>
          </p:cNvSpPr>
          <p:nvPr>
            <p:ph type="sldNum" sz="quarter" idx="10"/>
          </p:nvPr>
        </p:nvSpPr>
        <p:spPr/>
        <p:txBody>
          <a:bodyPr/>
          <a:lstStyle/>
          <a:p>
            <a:fld id="{712E36AC-F968-054B-BB4A-8A38BF761B7E}" type="slidenum">
              <a:rPr lang="en-US" smtClean="0"/>
              <a:t>20</a:t>
            </a:fld>
            <a:endParaRPr lang="en-US"/>
          </a:p>
        </p:txBody>
      </p:sp>
    </p:spTree>
    <p:extLst>
      <p:ext uri="{BB962C8B-B14F-4D97-AF65-F5344CB8AC3E}">
        <p14:creationId xmlns:p14="http://schemas.microsoft.com/office/powerpoint/2010/main" val="1247983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2E36AC-F968-054B-BB4A-8A38BF761B7E}" type="slidenum">
              <a:rPr lang="en-US" smtClean="0"/>
              <a:t>22</a:t>
            </a:fld>
            <a:endParaRPr lang="en-US"/>
          </a:p>
        </p:txBody>
      </p:sp>
    </p:spTree>
    <p:extLst>
      <p:ext uri="{BB962C8B-B14F-4D97-AF65-F5344CB8AC3E}">
        <p14:creationId xmlns:p14="http://schemas.microsoft.com/office/powerpoint/2010/main" val="3395997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4770BE7-5248-BD44-BF01-2A27CAF98FC1}" type="slidenum">
              <a:rPr lang="en-US" sz="1200"/>
              <a:pPr eaLnBrk="1" hangingPunct="1"/>
              <a:t>24</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Slide from Rick Anthes – NARCCAP runs are at 50 km – not quite as fine as the lower left panel. </a:t>
            </a:r>
          </a:p>
          <a:p>
            <a:pPr eaLnBrk="1" hangingPunct="1"/>
            <a:r>
              <a:rPr lang="en-US">
                <a:ea typeface="ＭＳ Ｐゴシック" charset="0"/>
                <a:cs typeface="ＭＳ Ｐゴシック" charset="0"/>
              </a:rPr>
              <a:t>Received from L. Mearns, pers. Com..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E8E756-CA5D-1D41-9620-089EB90F10BA}"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712E36AC-F968-054B-BB4A-8A38BF761B7E}" type="slidenum">
              <a:rPr lang="en-US" smtClean="0"/>
              <a:t>3</a:t>
            </a:fld>
            <a:endParaRPr lang="en-US"/>
          </a:p>
        </p:txBody>
      </p:sp>
    </p:spTree>
    <p:extLst>
      <p:ext uri="{BB962C8B-B14F-4D97-AF65-F5344CB8AC3E}">
        <p14:creationId xmlns:p14="http://schemas.microsoft.com/office/powerpoint/2010/main" val="15290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30" eaLnBrk="0" hangingPunct="0">
              <a:defRPr sz="2700">
                <a:solidFill>
                  <a:schemeClr val="tx1"/>
                </a:solidFill>
                <a:latin typeface="Arial Black" pitchFamily="34" charset="0"/>
              </a:defRPr>
            </a:lvl1pPr>
            <a:lvl2pPr marL="729577" indent="-280607" defTabSz="913530" eaLnBrk="0" hangingPunct="0">
              <a:defRPr sz="2700">
                <a:solidFill>
                  <a:schemeClr val="tx1"/>
                </a:solidFill>
                <a:latin typeface="Arial Black" pitchFamily="34" charset="0"/>
              </a:defRPr>
            </a:lvl2pPr>
            <a:lvl3pPr marL="1122426" indent="-224485" defTabSz="913530" eaLnBrk="0" hangingPunct="0">
              <a:defRPr sz="2700">
                <a:solidFill>
                  <a:schemeClr val="tx1"/>
                </a:solidFill>
                <a:latin typeface="Arial Black" pitchFamily="34" charset="0"/>
              </a:defRPr>
            </a:lvl3pPr>
            <a:lvl4pPr marL="1571396" indent="-224485" defTabSz="913530" eaLnBrk="0" hangingPunct="0">
              <a:defRPr sz="2700">
                <a:solidFill>
                  <a:schemeClr val="tx1"/>
                </a:solidFill>
                <a:latin typeface="Arial Black" pitchFamily="34" charset="0"/>
              </a:defRPr>
            </a:lvl4pPr>
            <a:lvl5pPr marL="2020367" indent="-224485" defTabSz="913530" eaLnBrk="0" hangingPunct="0">
              <a:defRPr sz="2700">
                <a:solidFill>
                  <a:schemeClr val="tx1"/>
                </a:solidFill>
                <a:latin typeface="Arial Black" pitchFamily="34" charset="0"/>
              </a:defRPr>
            </a:lvl5pPr>
            <a:lvl6pPr marL="2469337" indent="-224485" defTabSz="913530" eaLnBrk="0" fontAlgn="base" hangingPunct="0">
              <a:spcBef>
                <a:spcPct val="0"/>
              </a:spcBef>
              <a:spcAft>
                <a:spcPct val="0"/>
              </a:spcAft>
              <a:defRPr sz="2700">
                <a:solidFill>
                  <a:schemeClr val="tx1"/>
                </a:solidFill>
                <a:latin typeface="Arial Black" pitchFamily="34" charset="0"/>
              </a:defRPr>
            </a:lvl6pPr>
            <a:lvl7pPr marL="2918308" indent="-224485" defTabSz="913530" eaLnBrk="0" fontAlgn="base" hangingPunct="0">
              <a:spcBef>
                <a:spcPct val="0"/>
              </a:spcBef>
              <a:spcAft>
                <a:spcPct val="0"/>
              </a:spcAft>
              <a:defRPr sz="2700">
                <a:solidFill>
                  <a:schemeClr val="tx1"/>
                </a:solidFill>
                <a:latin typeface="Arial Black" pitchFamily="34" charset="0"/>
              </a:defRPr>
            </a:lvl7pPr>
            <a:lvl8pPr marL="3367278" indent="-224485" defTabSz="913530" eaLnBrk="0" fontAlgn="base" hangingPunct="0">
              <a:spcBef>
                <a:spcPct val="0"/>
              </a:spcBef>
              <a:spcAft>
                <a:spcPct val="0"/>
              </a:spcAft>
              <a:defRPr sz="2700">
                <a:solidFill>
                  <a:schemeClr val="tx1"/>
                </a:solidFill>
                <a:latin typeface="Arial Black" pitchFamily="34" charset="0"/>
              </a:defRPr>
            </a:lvl8pPr>
            <a:lvl9pPr marL="3816248" indent="-224485" defTabSz="913530" eaLnBrk="0" fontAlgn="base" hangingPunct="0">
              <a:spcBef>
                <a:spcPct val="0"/>
              </a:spcBef>
              <a:spcAft>
                <a:spcPct val="0"/>
              </a:spcAft>
              <a:defRPr sz="2700">
                <a:solidFill>
                  <a:schemeClr val="tx1"/>
                </a:solidFill>
                <a:latin typeface="Arial Black" pitchFamily="34" charset="0"/>
              </a:defRPr>
            </a:lvl9pPr>
          </a:lstStyle>
          <a:p>
            <a:fld id="{9F00D408-79D4-4FBC-8A6D-004A8757E8C2}" type="slidenum">
              <a:rPr lang="en-AU" sz="1200">
                <a:solidFill>
                  <a:srgbClr val="000000"/>
                </a:solidFill>
                <a:latin typeface="Times New Roman" pitchFamily="18" charset="0"/>
              </a:rPr>
              <a:pPr/>
              <a:t>8</a:t>
            </a:fld>
            <a:endParaRPr lang="en-AU" sz="1200">
              <a:solidFill>
                <a:srgbClr val="000000"/>
              </a:solidFill>
              <a:latin typeface="Times New Roman" pitchFamily="18"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Xue\</a:t>
            </a:r>
            <a:endParaRPr lang="en-US" dirty="0"/>
          </a:p>
        </p:txBody>
      </p:sp>
      <p:sp>
        <p:nvSpPr>
          <p:cNvPr id="4" name="Slide Number Placeholder 3"/>
          <p:cNvSpPr>
            <a:spLocks noGrp="1"/>
          </p:cNvSpPr>
          <p:nvPr>
            <p:ph type="sldNum" sz="quarter" idx="10"/>
          </p:nvPr>
        </p:nvSpPr>
        <p:spPr/>
        <p:txBody>
          <a:bodyPr/>
          <a:lstStyle/>
          <a:p>
            <a:fld id="{712E36AC-F968-054B-BB4A-8A38BF761B7E}" type="slidenum">
              <a:rPr lang="en-US" smtClean="0"/>
              <a:t>9</a:t>
            </a:fld>
            <a:endParaRPr lang="en-US"/>
          </a:p>
        </p:txBody>
      </p:sp>
    </p:spTree>
    <p:extLst>
      <p:ext uri="{BB962C8B-B14F-4D97-AF65-F5344CB8AC3E}">
        <p14:creationId xmlns:p14="http://schemas.microsoft.com/office/powerpoint/2010/main" val="303235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bars show net and gross sources</a:t>
            </a:r>
            <a:r>
              <a:rPr lang="en-US" baseline="0" smtClean="0"/>
              <a:t> and sinks of carbon from global land use and land-cover change (LULCC) (from Houghton, 2011).  One message is that degradation (reduction of biomass within forests) accounts for little of the net flux but for ~60% of gross emissions. Deforestation, on the other hand, accounts for most of the net flux but ~40% of gross emissions.</a:t>
            </a:r>
            <a:endParaRPr lang="en-US" dirty="0"/>
          </a:p>
        </p:txBody>
      </p:sp>
      <p:sp>
        <p:nvSpPr>
          <p:cNvPr id="4" name="Slide Number Placeholder 3"/>
          <p:cNvSpPr>
            <a:spLocks noGrp="1"/>
          </p:cNvSpPr>
          <p:nvPr>
            <p:ph type="sldNum" sz="quarter" idx="10"/>
          </p:nvPr>
        </p:nvSpPr>
        <p:spPr/>
        <p:txBody>
          <a:bodyPr/>
          <a:lstStyle/>
          <a:p>
            <a:fld id="{57BD4E90-236A-41AF-9E02-92BC949A532C}" type="slidenum">
              <a:rPr lang="en-US" smtClean="0"/>
              <a:t>10</a:t>
            </a:fld>
            <a:endParaRPr lang="en-US"/>
          </a:p>
        </p:txBody>
      </p:sp>
    </p:spTree>
    <p:extLst>
      <p:ext uri="{BB962C8B-B14F-4D97-AF65-F5344CB8AC3E}">
        <p14:creationId xmlns:p14="http://schemas.microsoft.com/office/powerpoint/2010/main" val="99248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HadGEM2-ES is high</a:t>
            </a:r>
            <a:r>
              <a:rPr lang="en-US" baseline="0" dirty="0" smtClean="0"/>
              <a:t> (4.5), middle (8.5), whereas BCC is low (4.5) and high (8.5) for overall trends in US PE.  Here, an extreme event is a 1 mm per day PE anomaly (&gt;2012 PE anomaly in western US).</a:t>
            </a:r>
            <a:endParaRPr lang="en-US" dirty="0"/>
          </a:p>
        </p:txBody>
      </p:sp>
      <p:sp>
        <p:nvSpPr>
          <p:cNvPr id="4" name="Slide Number Placeholder 3"/>
          <p:cNvSpPr>
            <a:spLocks noGrp="1"/>
          </p:cNvSpPr>
          <p:nvPr>
            <p:ph type="sldNum" sz="quarter" idx="10"/>
          </p:nvPr>
        </p:nvSpPr>
        <p:spPr/>
        <p:txBody>
          <a:bodyPr/>
          <a:lstStyle/>
          <a:p>
            <a:fld id="{D65B036C-75D4-CF41-989C-030245D694DD}" type="slidenum">
              <a:rPr lang="en-US" smtClean="0"/>
              <a:pPr/>
              <a:t>12</a:t>
            </a:fld>
            <a:endParaRPr lang="en-US"/>
          </a:p>
        </p:txBody>
      </p:sp>
    </p:spTree>
    <p:extLst>
      <p:ext uri="{BB962C8B-B14F-4D97-AF65-F5344CB8AC3E}">
        <p14:creationId xmlns:p14="http://schemas.microsoft.com/office/powerpoint/2010/main" val="2711231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Percent increase in US</a:t>
            </a:r>
            <a:r>
              <a:rPr lang="en-US" baseline="0" dirty="0" smtClean="0"/>
              <a:t> burned area (relative to 1984-2009 mean) by 2050-2060, based on the multi-model average increase in PE.</a:t>
            </a:r>
            <a:endParaRPr lang="en-US" dirty="0"/>
          </a:p>
        </p:txBody>
      </p:sp>
      <p:sp>
        <p:nvSpPr>
          <p:cNvPr id="4" name="Slide Number Placeholder 3"/>
          <p:cNvSpPr>
            <a:spLocks noGrp="1"/>
          </p:cNvSpPr>
          <p:nvPr>
            <p:ph type="sldNum" sz="quarter" idx="10"/>
          </p:nvPr>
        </p:nvSpPr>
        <p:spPr/>
        <p:txBody>
          <a:bodyPr/>
          <a:lstStyle/>
          <a:p>
            <a:fld id="{D65B036C-75D4-CF41-989C-030245D694DD}"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XX. Projected global land use from </a:t>
            </a:r>
            <a:r>
              <a:rPr lang="en-US" sz="1200" kern="1200" dirty="0" err="1" smtClean="0">
                <a:solidFill>
                  <a:schemeClr val="tx1"/>
                </a:solidFill>
                <a:effectLst/>
                <a:latin typeface="+mn-lt"/>
                <a:ea typeface="+mn-ea"/>
                <a:cs typeface="+mn-cs"/>
              </a:rPr>
              <a:t>MiniCAM</a:t>
            </a:r>
            <a:r>
              <a:rPr lang="en-US" sz="1200" kern="1200" dirty="0" smtClean="0">
                <a:solidFill>
                  <a:schemeClr val="tx1"/>
                </a:solidFill>
                <a:effectLst/>
                <a:latin typeface="+mn-lt"/>
                <a:ea typeface="+mn-ea"/>
                <a:cs typeface="+mn-cs"/>
              </a:rPr>
              <a:t> 450ppm stabilization scenario when ALL carbon is valued(top) and when terrestrial carbon is NOT valued (bottom). (Wise et al. 2009a,b).</a:t>
            </a:r>
          </a:p>
          <a:p>
            <a:endParaRPr lang="en-US" dirty="0"/>
          </a:p>
        </p:txBody>
      </p:sp>
      <p:sp>
        <p:nvSpPr>
          <p:cNvPr id="4" name="Slide Number Placeholder 3"/>
          <p:cNvSpPr>
            <a:spLocks noGrp="1"/>
          </p:cNvSpPr>
          <p:nvPr>
            <p:ph type="sldNum" sz="quarter" idx="10"/>
          </p:nvPr>
        </p:nvSpPr>
        <p:spPr/>
        <p:txBody>
          <a:bodyPr/>
          <a:lstStyle/>
          <a:p>
            <a:fld id="{C6629CF5-BA4E-254D-BDA9-4290570E8F5B}" type="slidenum">
              <a:rPr lang="en-US" smtClean="0"/>
              <a:t>14</a:t>
            </a:fld>
            <a:endParaRPr lang="en-US"/>
          </a:p>
        </p:txBody>
      </p:sp>
    </p:spTree>
    <p:extLst>
      <p:ext uri="{BB962C8B-B14F-4D97-AF65-F5344CB8AC3E}">
        <p14:creationId xmlns:p14="http://schemas.microsoft.com/office/powerpoint/2010/main" val="4215762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ヒラギノ角ゴ Pro W3" charset="0"/>
                <a:cs typeface="ヒラギノ角ゴ Pro W3" charset="0"/>
              </a:rPr>
              <a:t>Mitigation requires: value terrestrial carbon, and APG</a:t>
            </a: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11998282-DEF9-4742-AC46-AFA55AAC510E}" type="slidenum">
              <a:rPr lang="en-US" sz="1200"/>
              <a:pPr eaLnBrk="1" hangingPunct="1"/>
              <a:t>15</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556D7-E7D4-C547-AB5C-1B9BC3496655}"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883188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556D7-E7D4-C547-AB5C-1B9BC3496655}"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366451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556D7-E7D4-C547-AB5C-1B9BC3496655}"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354212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556D7-E7D4-C547-AB5C-1B9BC3496655}"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2974578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556D7-E7D4-C547-AB5C-1B9BC3496655}" type="datetimeFigureOut">
              <a:rPr lang="en-US" smtClean="0"/>
              <a:t>5/1/13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4269634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556D7-E7D4-C547-AB5C-1B9BC3496655}" type="datetimeFigureOut">
              <a:rPr lang="en-US" smtClean="0"/>
              <a:t>5/1/13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251507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556D7-E7D4-C547-AB5C-1B9BC3496655}" type="datetimeFigureOut">
              <a:rPr lang="en-US" smtClean="0"/>
              <a:t>5/1/13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4179343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556D7-E7D4-C547-AB5C-1B9BC3496655}" type="datetimeFigureOut">
              <a:rPr lang="en-US" smtClean="0"/>
              <a:t>5/1/13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326966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56D7-E7D4-C547-AB5C-1B9BC3496655}" type="datetimeFigureOut">
              <a:rPr lang="en-US" smtClean="0"/>
              <a:t>5/1/13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1755566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556D7-E7D4-C547-AB5C-1B9BC3496655}" type="datetimeFigureOut">
              <a:rPr lang="en-US" smtClean="0"/>
              <a:t>5/1/13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3146654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556D7-E7D4-C547-AB5C-1B9BC3496655}" type="datetimeFigureOut">
              <a:rPr lang="en-US" smtClean="0"/>
              <a:t>5/1/13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98BD7-CC71-CE4F-9F75-08C418C167A3}" type="slidenum">
              <a:rPr lang="en-US" smtClean="0"/>
              <a:t>‹#›</a:t>
            </a:fld>
            <a:endParaRPr lang="en-US"/>
          </a:p>
        </p:txBody>
      </p:sp>
    </p:spTree>
    <p:extLst>
      <p:ext uri="{BB962C8B-B14F-4D97-AF65-F5344CB8AC3E}">
        <p14:creationId xmlns:p14="http://schemas.microsoft.com/office/powerpoint/2010/main" val="8276965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556D7-E7D4-C547-AB5C-1B9BC3496655}" type="datetimeFigureOut">
              <a:rPr lang="en-US" smtClean="0"/>
              <a:t>5/1/13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98BD7-CC71-CE4F-9F75-08C418C167A3}" type="slidenum">
              <a:rPr lang="en-US" smtClean="0"/>
              <a:t>‹#›</a:t>
            </a:fld>
            <a:endParaRPr lang="en-US"/>
          </a:p>
        </p:txBody>
      </p:sp>
    </p:spTree>
    <p:extLst>
      <p:ext uri="{BB962C8B-B14F-4D97-AF65-F5344CB8AC3E}">
        <p14:creationId xmlns:p14="http://schemas.microsoft.com/office/powerpoint/2010/main" val="2793409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1.png"/><Relationship Id="rId5" Type="http://schemas.openxmlformats.org/officeDocument/2006/relationships/image" Target="../media/image32.emf"/><Relationship Id="rId6"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1.png"/><Relationship Id="rId7" Type="http://schemas.openxmlformats.org/officeDocument/2006/relationships/image" Target="../media/image2.jpe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7.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oleObject" Target="../embeddings/oleObject1.bin"/><Relationship Id="rId6" Type="http://schemas.openxmlformats.org/officeDocument/2006/relationships/image" Target="../media/image53.emf"/><Relationship Id="rId7" Type="http://schemas.openxmlformats.org/officeDocument/2006/relationships/oleObject" Target="../embeddings/oleObject2.bin"/><Relationship Id="rId8" Type="http://schemas.openxmlformats.org/officeDocument/2006/relationships/image" Target="../media/image54.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109" y="55108"/>
            <a:ext cx="8230627" cy="1242248"/>
          </a:xfrm>
        </p:spPr>
        <p:txBody>
          <a:bodyPr>
            <a:normAutofit fontScale="90000"/>
          </a:bodyPr>
          <a:lstStyle/>
          <a:p>
            <a:r>
              <a:rPr lang="en-US" sz="3600" dirty="0" smtClean="0">
                <a:ln w="12700" cap="flat" cmpd="sng" algn="ctr">
                  <a:solidFill>
                    <a:schemeClr val="tx1"/>
                  </a:solidFill>
                  <a:prstDash val="solid"/>
                  <a:round/>
                  <a:headEnd type="none" w="med" len="med"/>
                  <a:tailEnd type="none" w="med" len="med"/>
                </a:ln>
                <a:solidFill>
                  <a:srgbClr val="000000"/>
                </a:solidFill>
                <a:effectLst>
                  <a:outerShdw blurRad="50800" dist="38100" dir="2700000">
                    <a:srgbClr val="000000">
                      <a:alpha val="43000"/>
                    </a:srgbClr>
                  </a:outerShdw>
                </a:effectLst>
              </a:rPr>
              <a:t>Ecosystems in 2100:</a:t>
            </a:r>
            <a:br>
              <a:rPr lang="en-US" sz="3600" dirty="0" smtClean="0">
                <a:ln w="12700" cap="flat" cmpd="sng" algn="ctr">
                  <a:solidFill>
                    <a:schemeClr val="tx1"/>
                  </a:solidFill>
                  <a:prstDash val="solid"/>
                  <a:round/>
                  <a:headEnd type="none" w="med" len="med"/>
                  <a:tailEnd type="none" w="med" len="med"/>
                </a:ln>
                <a:solidFill>
                  <a:srgbClr val="000000"/>
                </a:solidFill>
                <a:effectLst>
                  <a:outerShdw blurRad="50800" dist="38100" dir="2700000">
                    <a:srgbClr val="000000">
                      <a:alpha val="43000"/>
                    </a:srgbClr>
                  </a:outerShdw>
                </a:effectLst>
              </a:rPr>
            </a:br>
            <a:r>
              <a:rPr lang="en-US" sz="2700" dirty="0" smtClean="0">
                <a:ln w="12700" cap="flat" cmpd="sng" algn="ctr">
                  <a:solidFill>
                    <a:schemeClr val="tx1"/>
                  </a:solidFill>
                  <a:prstDash val="solid"/>
                  <a:round/>
                  <a:headEnd type="none" w="med" len="med"/>
                  <a:tailEnd type="none" w="med" len="med"/>
                </a:ln>
                <a:solidFill>
                  <a:srgbClr val="000000"/>
                </a:solidFill>
                <a:effectLst>
                  <a:outerShdw blurRad="50800" dist="38100" dir="2700000">
                    <a:srgbClr val="000000">
                      <a:alpha val="43000"/>
                    </a:srgbClr>
                  </a:outerShdw>
                </a:effectLst>
              </a:rPr>
              <a:t>Changing climate, shifting biomes, altered disturbances, land-use, and implications for carbon-climate, human feedbacks</a:t>
            </a:r>
            <a:endParaRPr lang="en-US" sz="2700" dirty="0">
              <a:ln w="12700" cap="flat" cmpd="sng" algn="ctr">
                <a:solidFill>
                  <a:schemeClr val="tx1"/>
                </a:solidFill>
                <a:prstDash val="solid"/>
                <a:round/>
                <a:headEnd type="none" w="med" len="med"/>
                <a:tailEnd type="none" w="med" len="med"/>
              </a:ln>
              <a:solidFill>
                <a:srgbClr val="000000"/>
              </a:solidFill>
              <a:effectLst>
                <a:outerShdw blurRad="50800" dist="38100" dir="2700000">
                  <a:srgbClr val="000000">
                    <a:alpha val="43000"/>
                  </a:srgbClr>
                </a:outerShdw>
              </a:effectLst>
            </a:endParaRPr>
          </a:p>
        </p:txBody>
      </p:sp>
      <p:pic>
        <p:nvPicPr>
          <p:cNvPr id="5" name="Picture 4"/>
          <p:cNvPicPr>
            <a:picLocks noChangeAspect="1"/>
          </p:cNvPicPr>
          <p:nvPr/>
        </p:nvPicPr>
        <p:blipFill>
          <a:blip r:embed="rId3"/>
          <a:stretch>
            <a:fillRect/>
          </a:stretch>
        </p:blipFill>
        <p:spPr>
          <a:xfrm>
            <a:off x="6148621" y="1456163"/>
            <a:ext cx="1977515" cy="1386829"/>
          </a:xfrm>
          <a:prstGeom prst="rect">
            <a:avLst/>
          </a:prstGeom>
          <a:ln w="38100">
            <a:solidFill>
              <a:schemeClr val="tx1"/>
            </a:solidFill>
          </a:ln>
          <a:effectLst>
            <a:outerShdw blurRad="50800" dist="38100" dir="2700000" algn="tl" rotWithShape="0">
              <a:srgbClr val="000000">
                <a:alpha val="43000"/>
              </a:srgbClr>
            </a:outerShdw>
          </a:effectLst>
        </p:spPr>
      </p:pic>
      <p:pic>
        <p:nvPicPr>
          <p:cNvPr id="11" name="Picture 10"/>
          <p:cNvPicPr>
            <a:picLocks noChangeAspect="1" noChangeArrowheads="1"/>
          </p:cNvPicPr>
          <p:nvPr/>
        </p:nvPicPr>
        <p:blipFill>
          <a:blip r:embed="rId4" cstate="print"/>
          <a:srcRect/>
          <a:stretch>
            <a:fillRect/>
          </a:stretch>
        </p:blipFill>
        <p:spPr bwMode="auto">
          <a:xfrm>
            <a:off x="481302" y="1456163"/>
            <a:ext cx="2172532" cy="1375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umd_infomal"/>
          <p:cNvPicPr>
            <a:picLocks noChangeAspect="1" noChangeArrowheads="1"/>
          </p:cNvPicPr>
          <p:nvPr/>
        </p:nvPicPr>
        <p:blipFill>
          <a:blip r:embed="rId5"/>
          <a:srcRect/>
          <a:stretch>
            <a:fillRect/>
          </a:stretch>
        </p:blipFill>
        <p:spPr bwMode="auto">
          <a:xfrm>
            <a:off x="100062" y="5679652"/>
            <a:ext cx="1208088" cy="1138238"/>
          </a:xfrm>
          <a:prstGeom prst="rect">
            <a:avLst/>
          </a:prstGeom>
          <a:noFill/>
          <a:ln w="9525">
            <a:noFill/>
            <a:miter lim="800000"/>
            <a:headEnd/>
            <a:tailEnd/>
          </a:ln>
        </p:spPr>
      </p:pic>
      <p:pic>
        <p:nvPicPr>
          <p:cNvPr id="8" name="Picture 7" descr="nasalogo"/>
          <p:cNvPicPr>
            <a:picLocks noChangeAspect="1" noChangeArrowheads="1"/>
          </p:cNvPicPr>
          <p:nvPr/>
        </p:nvPicPr>
        <p:blipFill>
          <a:blip r:embed="rId6"/>
          <a:srcRect/>
          <a:stretch>
            <a:fillRect/>
          </a:stretch>
        </p:blipFill>
        <p:spPr bwMode="auto">
          <a:xfrm>
            <a:off x="7747231" y="5719215"/>
            <a:ext cx="1328737" cy="1111250"/>
          </a:xfrm>
          <a:prstGeom prst="rect">
            <a:avLst/>
          </a:prstGeom>
          <a:noFill/>
          <a:ln w="9525">
            <a:noFill/>
            <a:miter lim="800000"/>
            <a:headEnd/>
            <a:tailEnd/>
          </a:ln>
        </p:spPr>
      </p:pic>
      <p:sp>
        <p:nvSpPr>
          <p:cNvPr id="6" name="TextBox 5"/>
          <p:cNvSpPr txBox="1"/>
          <p:nvPr/>
        </p:nvSpPr>
        <p:spPr>
          <a:xfrm>
            <a:off x="4278155" y="6316322"/>
            <a:ext cx="184666" cy="369332"/>
          </a:xfrm>
          <a:prstGeom prst="rect">
            <a:avLst/>
          </a:prstGeom>
          <a:noFill/>
        </p:spPr>
        <p:txBody>
          <a:bodyPr wrap="none" rtlCol="0">
            <a:spAutoFit/>
          </a:bodyPr>
          <a:lstStyle/>
          <a:p>
            <a:endParaRPr lang="en-US" dirty="0"/>
          </a:p>
        </p:txBody>
      </p:sp>
      <p:sp>
        <p:nvSpPr>
          <p:cNvPr id="9" name="TextBox 8"/>
          <p:cNvSpPr txBox="1"/>
          <p:nvPr/>
        </p:nvSpPr>
        <p:spPr>
          <a:xfrm>
            <a:off x="2831634" y="5978695"/>
            <a:ext cx="3674090" cy="923330"/>
          </a:xfrm>
          <a:prstGeom prst="rect">
            <a:avLst/>
          </a:prstGeom>
          <a:noFill/>
        </p:spPr>
        <p:txBody>
          <a:bodyPr wrap="none" rtlCol="0">
            <a:spAutoFit/>
          </a:bodyPr>
          <a:lstStyle/>
          <a:p>
            <a:r>
              <a:rPr lang="en-US" dirty="0" smtClean="0"/>
              <a:t>2013 NASA TE Science Team Meeting</a:t>
            </a:r>
          </a:p>
          <a:p>
            <a:r>
              <a:rPr lang="en-US" dirty="0" smtClean="0"/>
              <a:t>  		 La Jolla, CA</a:t>
            </a:r>
          </a:p>
          <a:p>
            <a:r>
              <a:rPr lang="en-US" dirty="0" smtClean="0"/>
              <a:t>   </a:t>
            </a:r>
            <a:endParaRPr lang="en-US" dirty="0"/>
          </a:p>
        </p:txBody>
      </p:sp>
      <p:sp>
        <p:nvSpPr>
          <p:cNvPr id="3" name="TextBox 2"/>
          <p:cNvSpPr txBox="1"/>
          <p:nvPr/>
        </p:nvSpPr>
        <p:spPr>
          <a:xfrm>
            <a:off x="975570" y="4351398"/>
            <a:ext cx="7907183" cy="1477328"/>
          </a:xfrm>
          <a:prstGeom prst="rect">
            <a:avLst/>
          </a:prstGeom>
          <a:noFill/>
        </p:spPr>
        <p:txBody>
          <a:bodyPr wrap="none" rtlCol="0">
            <a:spAutoFit/>
          </a:bodyPr>
          <a:lstStyle/>
          <a:p>
            <a:endParaRPr lang="en-US" dirty="0" smtClean="0"/>
          </a:p>
          <a:p>
            <a:r>
              <a:rPr lang="en-US" b="1" dirty="0" smtClean="0"/>
              <a:t>George Hurtt (</a:t>
            </a:r>
            <a:r>
              <a:rPr lang="en-US" b="1" dirty="0" err="1" smtClean="0"/>
              <a:t>gchurtt</a:t>
            </a:r>
            <a:r>
              <a:rPr lang="en-US" b="1" dirty="0" smtClean="0"/>
              <a:t>@@</a:t>
            </a:r>
            <a:r>
              <a:rPr lang="en-US" b="1" dirty="0" err="1" smtClean="0"/>
              <a:t>umd.edu</a:t>
            </a:r>
            <a:r>
              <a:rPr lang="en-US" b="1" dirty="0" smtClean="0"/>
              <a:t>)</a:t>
            </a:r>
          </a:p>
          <a:p>
            <a:r>
              <a:rPr lang="en-US" dirty="0" smtClean="0"/>
              <a:t>With Contributions from: Jeff Chambers, Louise </a:t>
            </a:r>
            <a:r>
              <a:rPr lang="en-US" dirty="0" err="1" smtClean="0"/>
              <a:t>Chini</a:t>
            </a:r>
            <a:r>
              <a:rPr lang="en-US" dirty="0" smtClean="0"/>
              <a:t>, Katelyn Dolan, Joshua </a:t>
            </a:r>
            <a:r>
              <a:rPr lang="en-US" dirty="0" err="1" smtClean="0"/>
              <a:t>Fishe</a:t>
            </a:r>
            <a:r>
              <a:rPr lang="en-US" dirty="0" smtClean="0"/>
              <a:t>, </a:t>
            </a:r>
          </a:p>
          <a:p>
            <a:r>
              <a:rPr lang="en-US" dirty="0" smtClean="0"/>
              <a:t>Justin Fisk, Richard Houghton, Doug Morton, Steve Running, </a:t>
            </a:r>
            <a:r>
              <a:rPr lang="en-US" dirty="0" err="1" smtClean="0"/>
              <a:t>Dongdong</a:t>
            </a:r>
            <a:r>
              <a:rPr lang="en-US" dirty="0" smtClean="0"/>
              <a:t> Wang,</a:t>
            </a:r>
          </a:p>
          <a:p>
            <a:r>
              <a:rPr lang="en-US" dirty="0" err="1" smtClean="0"/>
              <a:t>Xiangming</a:t>
            </a:r>
            <a:r>
              <a:rPr lang="en-US" dirty="0" smtClean="0"/>
              <a:t> Xiao, </a:t>
            </a:r>
            <a:r>
              <a:rPr lang="en-US" dirty="0" err="1" smtClean="0"/>
              <a:t>Yongkang</a:t>
            </a:r>
            <a:r>
              <a:rPr lang="en-US" dirty="0" smtClean="0"/>
              <a:t> </a:t>
            </a:r>
            <a:r>
              <a:rPr lang="en-US" dirty="0" err="1" smtClean="0"/>
              <a:t>Xue</a:t>
            </a:r>
            <a:r>
              <a:rPr lang="en-US" dirty="0" smtClean="0"/>
              <a:t>, </a:t>
            </a:r>
            <a:r>
              <a:rPr lang="en-US" dirty="0" err="1" smtClean="0"/>
              <a:t>Hongcheng</a:t>
            </a:r>
            <a:r>
              <a:rPr lang="en-US" dirty="0" smtClean="0"/>
              <a:t> </a:t>
            </a:r>
            <a:r>
              <a:rPr lang="en-US" dirty="0" err="1" smtClean="0"/>
              <a:t>Zeng</a:t>
            </a:r>
            <a:r>
              <a:rPr lang="en-US" dirty="0" smtClean="0"/>
              <a:t>, </a:t>
            </a:r>
            <a:r>
              <a:rPr lang="en-US" dirty="0" err="1" smtClean="0"/>
              <a:t>Maosheng</a:t>
            </a:r>
            <a:r>
              <a:rPr lang="en-US" dirty="0" smtClean="0"/>
              <a:t> Zhao</a:t>
            </a:r>
            <a:endParaRPr lang="en-US" dirty="0"/>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996" y="3105373"/>
            <a:ext cx="3046248" cy="152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8">
            <a:clrChange>
              <a:clrFrom>
                <a:srgbClr val="FFFFFF"/>
              </a:clrFrom>
              <a:clrTo>
                <a:srgbClr val="FFFFFF">
                  <a:alpha val="0"/>
                </a:srgbClr>
              </a:clrTo>
            </a:clrChange>
            <a:alphaModFix/>
          </a:blip>
          <a:srcRect l="3862" t="2610" r="3871" b="4864"/>
          <a:stretch/>
        </p:blipFill>
        <p:spPr>
          <a:xfrm>
            <a:off x="6018299" y="2913513"/>
            <a:ext cx="2314864" cy="1651484"/>
          </a:xfrm>
          <a:prstGeom prst="rect">
            <a:avLst/>
          </a:prstGeom>
          <a:ln>
            <a:solidFill>
              <a:schemeClr val="tx1"/>
            </a:solidFill>
          </a:ln>
        </p:spPr>
      </p:pic>
      <p:pic>
        <p:nvPicPr>
          <p:cNvPr id="13" name="Picture 3" descr="topo_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6637" y="1297356"/>
            <a:ext cx="2072367" cy="144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10"/>
          <a:srcRect l="1805" t="1886" r="6250" b="1911"/>
          <a:stretch/>
        </p:blipFill>
        <p:spPr>
          <a:xfrm>
            <a:off x="3262850" y="2832100"/>
            <a:ext cx="2552341" cy="1769675"/>
          </a:xfrm>
          <a:prstGeom prst="rect">
            <a:avLst/>
          </a:prstGeom>
        </p:spPr>
      </p:pic>
    </p:spTree>
    <p:extLst>
      <p:ext uri="{BB962C8B-B14F-4D97-AF65-F5344CB8AC3E}">
        <p14:creationId xmlns:p14="http://schemas.microsoft.com/office/powerpoint/2010/main" val="3194350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22" y="114176"/>
            <a:ext cx="7746203" cy="6374201"/>
          </a:xfrm>
          <a:prstGeom prst="rect">
            <a:avLst/>
          </a:prstGeom>
        </p:spPr>
      </p:pic>
      <p:sp>
        <p:nvSpPr>
          <p:cNvPr id="3" name="TextBox 2"/>
          <p:cNvSpPr txBox="1"/>
          <p:nvPr/>
        </p:nvSpPr>
        <p:spPr>
          <a:xfrm>
            <a:off x="7112262" y="6403625"/>
            <a:ext cx="2101995" cy="369332"/>
          </a:xfrm>
          <a:prstGeom prst="rect">
            <a:avLst/>
          </a:prstGeom>
          <a:noFill/>
        </p:spPr>
        <p:txBody>
          <a:bodyPr wrap="none" rtlCol="0">
            <a:spAutoFit/>
          </a:bodyPr>
          <a:lstStyle/>
          <a:p>
            <a:r>
              <a:rPr lang="en-US" dirty="0" smtClean="0"/>
              <a:t>Houghton et al 2011</a:t>
            </a:r>
            <a:endParaRPr lang="en-US" dirty="0"/>
          </a:p>
        </p:txBody>
      </p:sp>
    </p:spTree>
    <p:extLst>
      <p:ext uri="{BB962C8B-B14F-4D97-AF65-F5344CB8AC3E}">
        <p14:creationId xmlns:p14="http://schemas.microsoft.com/office/powerpoint/2010/main" val="2647155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8280400" cy="4876800"/>
          </a:xfrm>
          <a:prstGeom prst="rect">
            <a:avLst/>
          </a:prstGeom>
        </p:spPr>
      </p:pic>
      <p:sp>
        <p:nvSpPr>
          <p:cNvPr id="4" name="TextBox 3"/>
          <p:cNvSpPr txBox="1"/>
          <p:nvPr/>
        </p:nvSpPr>
        <p:spPr>
          <a:xfrm>
            <a:off x="7274555" y="6317734"/>
            <a:ext cx="1036311" cy="369332"/>
          </a:xfrm>
          <a:prstGeom prst="rect">
            <a:avLst/>
          </a:prstGeom>
          <a:noFill/>
        </p:spPr>
        <p:txBody>
          <a:bodyPr wrap="none" rtlCol="0">
            <a:spAutoFit/>
          </a:bodyPr>
          <a:lstStyle/>
          <a:p>
            <a:r>
              <a:rPr lang="en-US" dirty="0" smtClean="0"/>
              <a:t>IPCC AR4</a:t>
            </a:r>
            <a:endParaRPr lang="en-US" dirty="0"/>
          </a:p>
        </p:txBody>
      </p:sp>
    </p:spTree>
    <p:extLst>
      <p:ext uri="{BB962C8B-B14F-4D97-AF65-F5344CB8AC3E}">
        <p14:creationId xmlns:p14="http://schemas.microsoft.com/office/powerpoint/2010/main" val="7128885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fire\climate_projection\figure\decadal_pe_extremefireseason_HadGEM2-ES_rcps_00s.tif"/>
          <p:cNvPicPr>
            <a:picLocks noChangeAspect="1" noChangeArrowheads="1"/>
          </p:cNvPicPr>
          <p:nvPr/>
        </p:nvPicPr>
        <p:blipFill rotWithShape="1">
          <a:blip r:embed="rId3">
            <a:extLst>
              <a:ext uri="{28A0092B-C50C-407E-A947-70E740481C1C}">
                <a14:useLocalDpi xmlns:a14="http://schemas.microsoft.com/office/drawing/2010/main" val="0"/>
              </a:ext>
            </a:extLst>
          </a:blip>
          <a:srcRect b="61292"/>
          <a:stretch/>
        </p:blipFill>
        <p:spPr bwMode="auto">
          <a:xfrm>
            <a:off x="95840" y="152400"/>
            <a:ext cx="9144000" cy="2124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fire\climate_projection\figure\decadal_pe_extremefireseason_bcc-csm1-1_rcps_00s.tif"/>
          <p:cNvPicPr>
            <a:picLocks noChangeAspect="1" noChangeArrowheads="1"/>
          </p:cNvPicPr>
          <p:nvPr/>
        </p:nvPicPr>
        <p:blipFill rotWithShape="1">
          <a:blip r:embed="rId4">
            <a:extLst>
              <a:ext uri="{28A0092B-C50C-407E-A947-70E740481C1C}">
                <a14:useLocalDpi xmlns:a14="http://schemas.microsoft.com/office/drawing/2010/main" val="0"/>
              </a:ext>
            </a:extLst>
          </a:blip>
          <a:srcRect t="6528" b="61001"/>
          <a:stretch/>
        </p:blipFill>
        <p:spPr bwMode="auto">
          <a:xfrm>
            <a:off x="95840" y="3207772"/>
            <a:ext cx="9144000" cy="17818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fire\climate_projection\figure\decadal_pe_extremefireseason_HadGEM2-ES_rcps_00s.tif"/>
          <p:cNvPicPr>
            <a:picLocks noChangeAspect="1" noChangeArrowheads="1"/>
          </p:cNvPicPr>
          <p:nvPr/>
        </p:nvPicPr>
        <p:blipFill rotWithShape="1">
          <a:blip r:embed="rId3">
            <a:extLst>
              <a:ext uri="{28A0092B-C50C-407E-A947-70E740481C1C}">
                <a14:useLocalDpi xmlns:a14="http://schemas.microsoft.com/office/drawing/2010/main" val="0"/>
              </a:ext>
            </a:extLst>
          </a:blip>
          <a:srcRect t="53773" b="25267"/>
          <a:stretch/>
        </p:blipFill>
        <p:spPr bwMode="auto">
          <a:xfrm>
            <a:off x="95840" y="2276535"/>
            <a:ext cx="9144000" cy="1150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6200000">
            <a:off x="-299974" y="1506327"/>
            <a:ext cx="896775" cy="369332"/>
          </a:xfrm>
          <a:prstGeom prst="rect">
            <a:avLst/>
          </a:prstGeom>
          <a:noFill/>
        </p:spPr>
        <p:txBody>
          <a:bodyPr wrap="none" rtlCol="0">
            <a:spAutoFit/>
          </a:bodyPr>
          <a:lstStyle/>
          <a:p>
            <a:r>
              <a:rPr lang="en-US" dirty="0" smtClean="0"/>
              <a:t>RCP 4.5</a:t>
            </a:r>
            <a:endParaRPr lang="en-US" dirty="0"/>
          </a:p>
        </p:txBody>
      </p:sp>
      <p:sp>
        <p:nvSpPr>
          <p:cNvPr id="8" name="TextBox 7"/>
          <p:cNvSpPr txBox="1"/>
          <p:nvPr/>
        </p:nvSpPr>
        <p:spPr>
          <a:xfrm rot="16200000">
            <a:off x="-299974" y="2665188"/>
            <a:ext cx="896775" cy="369332"/>
          </a:xfrm>
          <a:prstGeom prst="rect">
            <a:avLst/>
          </a:prstGeom>
          <a:noFill/>
        </p:spPr>
        <p:txBody>
          <a:bodyPr wrap="none" rtlCol="0">
            <a:spAutoFit/>
          </a:bodyPr>
          <a:lstStyle/>
          <a:p>
            <a:r>
              <a:rPr lang="en-US" dirty="0" smtClean="0"/>
              <a:t>RCP 8.5</a:t>
            </a:r>
            <a:endParaRPr lang="en-US" dirty="0"/>
          </a:p>
        </p:txBody>
      </p:sp>
      <p:pic>
        <p:nvPicPr>
          <p:cNvPr id="9" name="Picture 2" descr="G:\fire\climate_projection\figure\decadal_pe_extremefireseason_bcc-csm1-1_rcps_00s.tif"/>
          <p:cNvPicPr>
            <a:picLocks noChangeAspect="1" noChangeArrowheads="1"/>
          </p:cNvPicPr>
          <p:nvPr/>
        </p:nvPicPr>
        <p:blipFill rotWithShape="1">
          <a:blip r:embed="rId4">
            <a:extLst>
              <a:ext uri="{28A0092B-C50C-407E-A947-70E740481C1C}">
                <a14:useLocalDpi xmlns:a14="http://schemas.microsoft.com/office/drawing/2010/main" val="0"/>
              </a:ext>
            </a:extLst>
          </a:blip>
          <a:srcRect t="53493" b="24454"/>
          <a:stretch/>
        </p:blipFill>
        <p:spPr bwMode="auto">
          <a:xfrm>
            <a:off x="95840" y="4882539"/>
            <a:ext cx="9144000" cy="12101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fire\climate_projection\figure\decadal_pe_extremefireseason_bcc-csm1-1_rcps_00s.tif"/>
          <p:cNvPicPr>
            <a:picLocks noChangeAspect="1" noChangeArrowheads="1"/>
          </p:cNvPicPr>
          <p:nvPr/>
        </p:nvPicPr>
        <p:blipFill rotWithShape="1">
          <a:blip r:embed="rId4">
            <a:extLst>
              <a:ext uri="{28A0092B-C50C-407E-A947-70E740481C1C}">
                <a14:useLocalDpi xmlns:a14="http://schemas.microsoft.com/office/drawing/2010/main" val="0"/>
              </a:ext>
            </a:extLst>
          </a:blip>
          <a:srcRect t="83686" b="4743"/>
          <a:stretch/>
        </p:blipFill>
        <p:spPr bwMode="auto">
          <a:xfrm>
            <a:off x="819740" y="6095967"/>
            <a:ext cx="7315200" cy="5080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16200000">
            <a:off x="-299974" y="4236786"/>
            <a:ext cx="896775" cy="369332"/>
          </a:xfrm>
          <a:prstGeom prst="rect">
            <a:avLst/>
          </a:prstGeom>
          <a:noFill/>
        </p:spPr>
        <p:txBody>
          <a:bodyPr wrap="none" rtlCol="0">
            <a:spAutoFit/>
          </a:bodyPr>
          <a:lstStyle/>
          <a:p>
            <a:r>
              <a:rPr lang="en-US" dirty="0" smtClean="0"/>
              <a:t>RCP 4.5</a:t>
            </a:r>
            <a:endParaRPr lang="en-US" dirty="0"/>
          </a:p>
        </p:txBody>
      </p:sp>
      <p:sp>
        <p:nvSpPr>
          <p:cNvPr id="12" name="TextBox 11"/>
          <p:cNvSpPr txBox="1"/>
          <p:nvPr/>
        </p:nvSpPr>
        <p:spPr>
          <a:xfrm rot="16200000">
            <a:off x="-299974" y="5395647"/>
            <a:ext cx="896775" cy="369332"/>
          </a:xfrm>
          <a:prstGeom prst="rect">
            <a:avLst/>
          </a:prstGeom>
          <a:noFill/>
        </p:spPr>
        <p:txBody>
          <a:bodyPr wrap="none" rtlCol="0">
            <a:spAutoFit/>
          </a:bodyPr>
          <a:lstStyle/>
          <a:p>
            <a:r>
              <a:rPr lang="en-US" dirty="0" smtClean="0"/>
              <a:t>RCP 8.5</a:t>
            </a:r>
            <a:endParaRPr lang="en-US" dirty="0"/>
          </a:p>
        </p:txBody>
      </p:sp>
      <p:sp>
        <p:nvSpPr>
          <p:cNvPr id="13" name="TextBox 12"/>
          <p:cNvSpPr txBox="1"/>
          <p:nvPr/>
        </p:nvSpPr>
        <p:spPr>
          <a:xfrm>
            <a:off x="0" y="145534"/>
            <a:ext cx="8845240" cy="461665"/>
          </a:xfrm>
          <a:prstGeom prst="rect">
            <a:avLst/>
          </a:prstGeom>
          <a:noFill/>
        </p:spPr>
        <p:txBody>
          <a:bodyPr wrap="none" rtlCol="0">
            <a:spAutoFit/>
          </a:bodyPr>
          <a:lstStyle/>
          <a:p>
            <a:r>
              <a:rPr lang="en-US" sz="2400" dirty="0" smtClean="0"/>
              <a:t>Most models suggest an increase in the frequency of extreme events:</a:t>
            </a:r>
            <a:endParaRPr lang="en-US" sz="2400" dirty="0"/>
          </a:p>
        </p:txBody>
      </p:sp>
      <p:sp>
        <p:nvSpPr>
          <p:cNvPr id="14" name="TextBox 13"/>
          <p:cNvSpPr txBox="1"/>
          <p:nvPr/>
        </p:nvSpPr>
        <p:spPr>
          <a:xfrm>
            <a:off x="3149600" y="6450568"/>
            <a:ext cx="2735883" cy="369332"/>
          </a:xfrm>
          <a:prstGeom prst="rect">
            <a:avLst/>
          </a:prstGeom>
          <a:noFill/>
        </p:spPr>
        <p:txBody>
          <a:bodyPr wrap="none" rtlCol="0">
            <a:spAutoFit/>
          </a:bodyPr>
          <a:lstStyle/>
          <a:p>
            <a:r>
              <a:rPr lang="en-US" dirty="0" smtClean="0"/>
              <a:t>Extreme events per decade</a:t>
            </a:r>
            <a:endParaRPr lang="en-US" dirty="0"/>
          </a:p>
        </p:txBody>
      </p:sp>
      <p:sp>
        <p:nvSpPr>
          <p:cNvPr id="15" name="Rectangle 14"/>
          <p:cNvSpPr/>
          <p:nvPr/>
        </p:nvSpPr>
        <p:spPr>
          <a:xfrm>
            <a:off x="7334250" y="3135052"/>
            <a:ext cx="190500" cy="1962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315200" y="5753100"/>
            <a:ext cx="190500" cy="1962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76599" y="3079283"/>
            <a:ext cx="1145641" cy="307777"/>
          </a:xfrm>
          <a:prstGeom prst="rect">
            <a:avLst/>
          </a:prstGeom>
          <a:noFill/>
        </p:spPr>
        <p:txBody>
          <a:bodyPr wrap="none" rtlCol="0">
            <a:spAutoFit/>
          </a:bodyPr>
          <a:lstStyle/>
          <a:p>
            <a:r>
              <a:rPr lang="en-US" sz="1400" dirty="0" smtClean="0"/>
              <a:t>HadGEM2-ES</a:t>
            </a:r>
            <a:endParaRPr lang="en-US" sz="1400" dirty="0"/>
          </a:p>
        </p:txBody>
      </p:sp>
      <p:sp>
        <p:nvSpPr>
          <p:cNvPr id="5" name="TextBox 4"/>
          <p:cNvSpPr txBox="1"/>
          <p:nvPr/>
        </p:nvSpPr>
        <p:spPr>
          <a:xfrm>
            <a:off x="7012114" y="5720924"/>
            <a:ext cx="1097426" cy="307777"/>
          </a:xfrm>
          <a:prstGeom prst="rect">
            <a:avLst/>
          </a:prstGeom>
          <a:noFill/>
        </p:spPr>
        <p:txBody>
          <a:bodyPr wrap="none" rtlCol="0">
            <a:spAutoFit/>
          </a:bodyPr>
          <a:lstStyle/>
          <a:p>
            <a:r>
              <a:rPr lang="en-US" sz="1400" dirty="0" smtClean="0"/>
              <a:t>BCC-CSM1-1</a:t>
            </a:r>
            <a:endParaRPr lang="en-US" sz="1400" dirty="0"/>
          </a:p>
        </p:txBody>
      </p:sp>
      <p:pic>
        <p:nvPicPr>
          <p:cNvPr id="17" name="Picture 16" descr="meatball best"/>
          <p:cNvPicPr>
            <a:picLocks noChangeAspect="1" noChangeArrowheads="1"/>
          </p:cNvPicPr>
          <p:nvPr/>
        </p:nvPicPr>
        <p:blipFill>
          <a:blip r:embed="rId5"/>
          <a:srcRect/>
          <a:stretch>
            <a:fillRect/>
          </a:stretch>
        </p:blipFill>
        <p:spPr bwMode="auto">
          <a:xfrm>
            <a:off x="17452" y="6126163"/>
            <a:ext cx="854836" cy="717334"/>
          </a:xfrm>
          <a:prstGeom prst="rect">
            <a:avLst/>
          </a:prstGeom>
          <a:noFill/>
          <a:ln w="9525">
            <a:noFill/>
            <a:miter lim="800000"/>
            <a:headEnd/>
            <a:tailEnd/>
          </a:ln>
        </p:spPr>
      </p:pic>
      <p:sp>
        <p:nvSpPr>
          <p:cNvPr id="18" name="TextBox 17"/>
          <p:cNvSpPr txBox="1"/>
          <p:nvPr/>
        </p:nvSpPr>
        <p:spPr>
          <a:xfrm>
            <a:off x="7121015" y="6489703"/>
            <a:ext cx="2022985" cy="369332"/>
          </a:xfrm>
          <a:prstGeom prst="rect">
            <a:avLst/>
          </a:prstGeom>
          <a:noFill/>
        </p:spPr>
        <p:txBody>
          <a:bodyPr wrap="none" rtlCol="0">
            <a:spAutoFit/>
          </a:bodyPr>
          <a:lstStyle/>
          <a:p>
            <a:r>
              <a:rPr lang="en-US" dirty="0" smtClean="0"/>
              <a:t>Wang et al., in prep</a:t>
            </a:r>
            <a:endParaRPr lang="en-US" dirty="0"/>
          </a:p>
        </p:txBody>
      </p:sp>
    </p:spTree>
    <p:extLst>
      <p:ext uri="{BB962C8B-B14F-4D97-AF65-F5344CB8AC3E}">
        <p14:creationId xmlns:p14="http://schemas.microsoft.com/office/powerpoint/2010/main" val="2091313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5242903"/>
              </p:ext>
            </p:extLst>
          </p:nvPr>
        </p:nvGraphicFramePr>
        <p:xfrm>
          <a:off x="0" y="1358900"/>
          <a:ext cx="9144000" cy="1905000"/>
        </p:xfrm>
        <a:graphic>
          <a:graphicData uri="http://schemas.openxmlformats.org/drawingml/2006/table">
            <a:tbl>
              <a:tblPr firstRow="1" firstCol="1" bandRow="1">
                <a:tableStyleId>{5C22544A-7EE6-4342-B048-85BDC9FD1C3A}</a:tableStyleId>
              </a:tblPr>
              <a:tblGrid>
                <a:gridCol w="904875"/>
                <a:gridCol w="777875"/>
                <a:gridCol w="1098550"/>
                <a:gridCol w="1054100"/>
                <a:gridCol w="1003300"/>
                <a:gridCol w="1181100"/>
                <a:gridCol w="1130300"/>
                <a:gridCol w="1184275"/>
                <a:gridCol w="809625"/>
              </a:tblGrid>
              <a:tr h="812800">
                <a:tc>
                  <a:txBody>
                    <a:bodyPr/>
                    <a:lstStyle/>
                    <a:p>
                      <a:endParaRPr lang="en-US" sz="1800" dirty="0">
                        <a:effectLst/>
                        <a:latin typeface="Calibri"/>
                      </a:endParaRPr>
                    </a:p>
                  </a:txBody>
                  <a:tcPr marL="68580" marR="68580" marT="0" marB="0"/>
                </a:tc>
                <a:tc>
                  <a:txBody>
                    <a:bodyPr/>
                    <a:lstStyle/>
                    <a:p>
                      <a:pPr marL="0" marR="0" algn="ctr">
                        <a:lnSpc>
                          <a:spcPct val="115000"/>
                        </a:lnSpc>
                        <a:spcBef>
                          <a:spcPts val="0"/>
                        </a:spcBef>
                        <a:spcAft>
                          <a:spcPts val="0"/>
                        </a:spcAft>
                      </a:pPr>
                      <a:r>
                        <a:rPr lang="en-US" sz="1800" dirty="0" smtClean="0">
                          <a:effectLst/>
                        </a:rPr>
                        <a:t>Alaska</a:t>
                      </a:r>
                      <a:endParaRPr lang="en-US" sz="1800" dirty="0">
                        <a:effectLst/>
                        <a:latin typeface="Calibri"/>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rPr>
                        <a:t>No.</a:t>
                      </a:r>
                      <a:r>
                        <a:rPr lang="en-US" sz="1800" baseline="0" dirty="0" smtClean="0">
                          <a:effectLst/>
                        </a:rPr>
                        <a:t> Plains</a:t>
                      </a:r>
                      <a:endParaRPr lang="en-US" sz="1800" dirty="0">
                        <a:effectLst/>
                        <a:latin typeface="Calibri"/>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rPr>
                        <a:t>So.</a:t>
                      </a:r>
                      <a:r>
                        <a:rPr lang="en-US" sz="1800" baseline="0" dirty="0" smtClean="0">
                          <a:effectLst/>
                        </a:rPr>
                        <a:t> Plains</a:t>
                      </a:r>
                      <a:endParaRPr lang="en-US" sz="1800" dirty="0">
                        <a:effectLst/>
                        <a:latin typeface="Calibri"/>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rPr>
                        <a:t>Midwest</a:t>
                      </a:r>
                      <a:endParaRPr lang="en-US" sz="1800" dirty="0">
                        <a:effectLst/>
                        <a:latin typeface="Calibri"/>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rPr>
                        <a:t>Northwest</a:t>
                      </a:r>
                      <a:endParaRPr lang="en-US" sz="1800" dirty="0">
                        <a:effectLst/>
                        <a:latin typeface="Calibri"/>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rPr>
                        <a:t>Southeast</a:t>
                      </a:r>
                      <a:endParaRPr lang="en-US" sz="1800" dirty="0">
                        <a:effectLst/>
                        <a:latin typeface="Calibri"/>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rPr>
                        <a:t>Southwest</a:t>
                      </a:r>
                      <a:endParaRPr lang="en-US" sz="1800" dirty="0">
                        <a:effectLst/>
                        <a:latin typeface="Calibri"/>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a:effectLst/>
                        </a:rPr>
                        <a:t>US</a:t>
                      </a:r>
                      <a:endParaRPr lang="en-US" sz="1800" dirty="0">
                        <a:effectLst/>
                        <a:latin typeface="Calibri"/>
                        <a:ea typeface="宋体"/>
                        <a:cs typeface="Times New Roman"/>
                      </a:endParaRPr>
                    </a:p>
                  </a:txBody>
                  <a:tcPr marL="68580" marR="68580" marT="0" marB="0" anchor="ctr"/>
                </a:tc>
              </a:tr>
              <a:tr h="584200">
                <a:tc>
                  <a:txBody>
                    <a:bodyPr/>
                    <a:lstStyle/>
                    <a:p>
                      <a:pPr marL="0" marR="0">
                        <a:lnSpc>
                          <a:spcPct val="115000"/>
                        </a:lnSpc>
                        <a:spcBef>
                          <a:spcPts val="0"/>
                        </a:spcBef>
                        <a:spcAft>
                          <a:spcPts val="0"/>
                        </a:spcAft>
                      </a:pPr>
                      <a:r>
                        <a:rPr lang="en-US" sz="1800" dirty="0" smtClean="0">
                          <a:effectLst/>
                          <a:latin typeface="+mn-lt"/>
                          <a:ea typeface="+mn-ea"/>
                          <a:cs typeface="+mn-cs"/>
                        </a:rPr>
                        <a:t>RCP 4.5</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13%</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73%</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264%</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125%</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19%</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135%</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34%</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78%</a:t>
                      </a:r>
                      <a:endParaRPr lang="en-US" sz="1800" dirty="0">
                        <a:effectLst/>
                        <a:latin typeface="Calibri"/>
                        <a:ea typeface="宋体"/>
                        <a:cs typeface="Times New Roman"/>
                      </a:endParaRPr>
                    </a:p>
                  </a:txBody>
                  <a:tcPr marL="68580" marR="68580" marT="0" marB="0"/>
                </a:tc>
              </a:tr>
              <a:tr h="508000">
                <a:tc>
                  <a:txBody>
                    <a:bodyPr/>
                    <a:lstStyle/>
                    <a:p>
                      <a:pPr marL="0" marR="0">
                        <a:lnSpc>
                          <a:spcPct val="115000"/>
                        </a:lnSpc>
                        <a:spcBef>
                          <a:spcPts val="0"/>
                        </a:spcBef>
                        <a:spcAft>
                          <a:spcPts val="0"/>
                        </a:spcAft>
                      </a:pPr>
                      <a:r>
                        <a:rPr lang="en-US" sz="1800" dirty="0" smtClean="0">
                          <a:effectLst/>
                        </a:rPr>
                        <a:t>RCP 8.5</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101%</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117%</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407%</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164%</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44%</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202%</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61%</a:t>
                      </a:r>
                      <a:endParaRPr lang="en-US" sz="1800" dirty="0">
                        <a:effectLst/>
                        <a:latin typeface="Calibri"/>
                        <a:ea typeface="宋体"/>
                        <a:cs typeface="Times New Roman"/>
                      </a:endParaRPr>
                    </a:p>
                  </a:txBody>
                  <a:tcPr marL="68580" marR="68580" marT="0" marB="0"/>
                </a:tc>
                <a:tc>
                  <a:txBody>
                    <a:bodyPr/>
                    <a:lstStyle/>
                    <a:p>
                      <a:pPr marL="0" marR="0" algn="ctr">
                        <a:lnSpc>
                          <a:spcPct val="115000"/>
                        </a:lnSpc>
                        <a:spcBef>
                          <a:spcPts val="0"/>
                        </a:spcBef>
                        <a:spcAft>
                          <a:spcPts val="0"/>
                        </a:spcAft>
                      </a:pPr>
                      <a:r>
                        <a:rPr lang="en-US" sz="1800" dirty="0" smtClean="0">
                          <a:effectLst/>
                        </a:rPr>
                        <a:t>125%</a:t>
                      </a:r>
                      <a:endParaRPr lang="en-US" sz="1800" dirty="0">
                        <a:effectLst/>
                        <a:latin typeface="Calibri"/>
                        <a:ea typeface="宋体"/>
                        <a:cs typeface="Times New Roman"/>
                      </a:endParaRPr>
                    </a:p>
                  </a:txBody>
                  <a:tcPr marL="68580" marR="68580" marT="0" marB="0"/>
                </a:tc>
              </a:tr>
            </a:tbl>
          </a:graphicData>
        </a:graphic>
      </p:graphicFrame>
      <p:pic>
        <p:nvPicPr>
          <p:cNvPr id="4" name="Picture 3" descr="f01.pdf"/>
          <p:cNvPicPr>
            <a:picLocks noChangeAspect="1"/>
          </p:cNvPicPr>
          <p:nvPr/>
        </p:nvPicPr>
        <p:blipFill>
          <a:blip r:embed="rId3">
            <a:extLst>
              <a:ext uri="{28A0092B-C50C-407E-A947-70E740481C1C}">
                <a14:useLocalDpi xmlns:a14="http://schemas.microsoft.com/office/drawing/2010/main" val="0"/>
              </a:ext>
            </a:extLst>
          </a:blip>
          <a:srcRect t="66478"/>
          <a:stretch>
            <a:fillRect/>
          </a:stretch>
        </p:blipFill>
        <p:spPr>
          <a:xfrm>
            <a:off x="2044700" y="3411055"/>
            <a:ext cx="7099300" cy="3127909"/>
          </a:xfrm>
          <a:prstGeom prst="rect">
            <a:avLst/>
          </a:prstGeom>
        </p:spPr>
      </p:pic>
      <p:sp>
        <p:nvSpPr>
          <p:cNvPr id="5" name="TextBox 4"/>
          <p:cNvSpPr txBox="1"/>
          <p:nvPr/>
        </p:nvSpPr>
        <p:spPr>
          <a:xfrm>
            <a:off x="0" y="337403"/>
            <a:ext cx="8940800" cy="830997"/>
          </a:xfrm>
          <a:prstGeom prst="rect">
            <a:avLst/>
          </a:prstGeom>
          <a:noFill/>
        </p:spPr>
        <p:txBody>
          <a:bodyPr wrap="square" rtlCol="0">
            <a:spAutoFit/>
          </a:bodyPr>
          <a:lstStyle/>
          <a:p>
            <a:r>
              <a:rPr lang="en-US" sz="2400" dirty="0" smtClean="0"/>
              <a:t>Drier conditions by 2050 increase projected burned area under middle and high emissions scenarios:</a:t>
            </a:r>
            <a:endParaRPr lang="en-US" sz="2400" dirty="0"/>
          </a:p>
        </p:txBody>
      </p:sp>
      <p:sp>
        <p:nvSpPr>
          <p:cNvPr id="6" name="TextBox 5"/>
          <p:cNvSpPr txBox="1"/>
          <p:nvPr/>
        </p:nvSpPr>
        <p:spPr>
          <a:xfrm>
            <a:off x="2489200" y="5534295"/>
            <a:ext cx="2222500" cy="646331"/>
          </a:xfrm>
          <a:prstGeom prst="rect">
            <a:avLst/>
          </a:prstGeom>
          <a:solidFill>
            <a:srgbClr val="FFFFFF"/>
          </a:solidFill>
        </p:spPr>
        <p:txBody>
          <a:bodyPr wrap="square" rtlCol="0">
            <a:spAutoFit/>
          </a:bodyPr>
          <a:lstStyle/>
          <a:p>
            <a:r>
              <a:rPr lang="en-US" dirty="0" smtClean="0"/>
              <a:t>US Burned Area </a:t>
            </a:r>
          </a:p>
          <a:p>
            <a:r>
              <a:rPr lang="en-US" dirty="0" smtClean="0"/>
              <a:t>1984-2009</a:t>
            </a:r>
            <a:endParaRPr lang="en-US" dirty="0"/>
          </a:p>
        </p:txBody>
      </p:sp>
      <p:pic>
        <p:nvPicPr>
          <p:cNvPr id="7" name="Picture 6" descr="meatball best"/>
          <p:cNvPicPr>
            <a:picLocks noChangeAspect="1" noChangeArrowheads="1"/>
          </p:cNvPicPr>
          <p:nvPr/>
        </p:nvPicPr>
        <p:blipFill>
          <a:blip r:embed="rId4"/>
          <a:srcRect/>
          <a:stretch>
            <a:fillRect/>
          </a:stretch>
        </p:blipFill>
        <p:spPr bwMode="auto">
          <a:xfrm>
            <a:off x="17452" y="6126163"/>
            <a:ext cx="854836" cy="717334"/>
          </a:xfrm>
          <a:prstGeom prst="rect">
            <a:avLst/>
          </a:prstGeom>
          <a:noFill/>
          <a:ln w="9525">
            <a:noFill/>
            <a:miter lim="800000"/>
            <a:headEnd/>
            <a:tailEnd/>
          </a:ln>
        </p:spPr>
      </p:pic>
      <p:sp>
        <p:nvSpPr>
          <p:cNvPr id="3" name="TextBox 2"/>
          <p:cNvSpPr txBox="1"/>
          <p:nvPr/>
        </p:nvSpPr>
        <p:spPr>
          <a:xfrm>
            <a:off x="7200928" y="6505146"/>
            <a:ext cx="1943072" cy="369332"/>
          </a:xfrm>
          <a:prstGeom prst="rect">
            <a:avLst/>
          </a:prstGeom>
          <a:noFill/>
        </p:spPr>
        <p:txBody>
          <a:bodyPr wrap="none" rtlCol="0">
            <a:spAutoFit/>
          </a:bodyPr>
          <a:lstStyle/>
          <a:p>
            <a:r>
              <a:rPr lang="en-US" dirty="0" smtClean="0"/>
              <a:t>Morton et al. 2013</a:t>
            </a:r>
            <a:endParaRPr lang="en-US" dirty="0"/>
          </a:p>
        </p:txBody>
      </p:sp>
    </p:spTree>
    <p:extLst>
      <p:ext uri="{BB962C8B-B14F-4D97-AF65-F5344CB8AC3E}">
        <p14:creationId xmlns:p14="http://schemas.microsoft.com/office/powerpoint/2010/main" val="31206242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06706" y="5870"/>
            <a:ext cx="3595594" cy="6809533"/>
          </a:xfrm>
          <a:prstGeom prst="rect">
            <a:avLst/>
          </a:prstGeom>
        </p:spPr>
      </p:pic>
      <p:sp>
        <p:nvSpPr>
          <p:cNvPr id="6" name="TextBox 5"/>
          <p:cNvSpPr txBox="1"/>
          <p:nvPr/>
        </p:nvSpPr>
        <p:spPr>
          <a:xfrm>
            <a:off x="6663765" y="6469529"/>
            <a:ext cx="1826642" cy="369332"/>
          </a:xfrm>
          <a:prstGeom prst="rect">
            <a:avLst/>
          </a:prstGeom>
          <a:noFill/>
        </p:spPr>
        <p:txBody>
          <a:bodyPr wrap="none" rtlCol="0">
            <a:spAutoFit/>
          </a:bodyPr>
          <a:lstStyle/>
          <a:p>
            <a:r>
              <a:rPr lang="en-US" dirty="0" smtClean="0"/>
              <a:t>Wise et al. (2009)</a:t>
            </a:r>
            <a:endParaRPr lang="en-US" dirty="0"/>
          </a:p>
        </p:txBody>
      </p:sp>
    </p:spTree>
    <p:extLst>
      <p:ext uri="{BB962C8B-B14F-4D97-AF65-F5344CB8AC3E}">
        <p14:creationId xmlns:p14="http://schemas.microsoft.com/office/powerpoint/2010/main" val="34730462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tropical_map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292100"/>
            <a:ext cx="9144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5"/>
          <p:cNvSpPr txBox="1">
            <a:spLocks noChangeArrowheads="1"/>
          </p:cNvSpPr>
          <p:nvPr/>
        </p:nvSpPr>
        <p:spPr bwMode="auto">
          <a:xfrm>
            <a:off x="5257800" y="6172200"/>
            <a:ext cx="2443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Thomson et al. (2010)</a:t>
            </a:r>
          </a:p>
        </p:txBody>
      </p:sp>
      <p:sp>
        <p:nvSpPr>
          <p:cNvPr id="2" name="Slide Number Placeholder 1"/>
          <p:cNvSpPr>
            <a:spLocks noGrp="1"/>
          </p:cNvSpPr>
          <p:nvPr>
            <p:ph type="sldNum" sz="quarter" idx="12"/>
          </p:nvPr>
        </p:nvSpPr>
        <p:spPr/>
        <p:txBody>
          <a:bodyPr/>
          <a:lstStyle/>
          <a:p>
            <a:pPr>
              <a:defRPr/>
            </a:pPr>
            <a:fld id="{289E511D-0095-5B40-81D9-CABF97D36611}" type="slidenum">
              <a:rPr lang="en-US" smtClean="0"/>
              <a:pPr>
                <a:defRPr/>
              </a:pPr>
              <a:t>15</a:t>
            </a:fld>
            <a:endParaRPr lang="en-US"/>
          </a:p>
        </p:txBody>
      </p:sp>
    </p:spTree>
    <p:extLst>
      <p:ext uri="{BB962C8B-B14F-4D97-AF65-F5344CB8AC3E}">
        <p14:creationId xmlns:p14="http://schemas.microsoft.com/office/powerpoint/2010/main" val="1891767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stacked_area_message_urb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228600"/>
            <a:ext cx="48180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3" descr="stacked_area_aim_urb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49355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1" descr="stacked_area_gcam_urb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28600"/>
            <a:ext cx="4818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 descr="stacked_area_image_urba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659188"/>
            <a:ext cx="493395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5"/>
          <p:cNvSpPr txBox="1">
            <a:spLocks noChangeArrowheads="1"/>
          </p:cNvSpPr>
          <p:nvPr/>
        </p:nvSpPr>
        <p:spPr bwMode="auto">
          <a:xfrm>
            <a:off x="5384800" y="1524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endParaRPr lang="en-US"/>
          </a:p>
        </p:txBody>
      </p:sp>
      <p:sp>
        <p:nvSpPr>
          <p:cNvPr id="68614" name="Rectangle 6"/>
          <p:cNvSpPr>
            <a:spLocks noChangeArrowheads="1"/>
          </p:cNvSpPr>
          <p:nvPr/>
        </p:nvSpPr>
        <p:spPr bwMode="auto">
          <a:xfrm>
            <a:off x="685800" y="3424238"/>
            <a:ext cx="236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LUH-AIM (6)</a:t>
            </a:r>
          </a:p>
        </p:txBody>
      </p:sp>
      <p:sp>
        <p:nvSpPr>
          <p:cNvPr id="68615" name="Rectangle 7"/>
          <p:cNvSpPr>
            <a:spLocks noChangeArrowheads="1"/>
          </p:cNvSpPr>
          <p:nvPr/>
        </p:nvSpPr>
        <p:spPr bwMode="auto">
          <a:xfrm>
            <a:off x="744538" y="0"/>
            <a:ext cx="314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LUH-MESSAGE (8.5)</a:t>
            </a:r>
          </a:p>
        </p:txBody>
      </p:sp>
      <p:sp>
        <p:nvSpPr>
          <p:cNvPr id="68616" name="Rectangle 8"/>
          <p:cNvSpPr>
            <a:spLocks noChangeArrowheads="1"/>
          </p:cNvSpPr>
          <p:nvPr/>
        </p:nvSpPr>
        <p:spPr bwMode="auto">
          <a:xfrm>
            <a:off x="5334000" y="0"/>
            <a:ext cx="254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LUH-GCAM (4.5)</a:t>
            </a:r>
          </a:p>
        </p:txBody>
      </p:sp>
      <p:sp>
        <p:nvSpPr>
          <p:cNvPr id="68617" name="Rectangle 9"/>
          <p:cNvSpPr>
            <a:spLocks noChangeArrowheads="1"/>
          </p:cNvSpPr>
          <p:nvPr/>
        </p:nvSpPr>
        <p:spPr bwMode="auto">
          <a:xfrm>
            <a:off x="5257800" y="3429000"/>
            <a:ext cx="2613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LUH-IMAGE (2.6)</a:t>
            </a:r>
          </a:p>
        </p:txBody>
      </p:sp>
      <p:sp>
        <p:nvSpPr>
          <p:cNvPr id="68618" name="Rectangle 10"/>
          <p:cNvSpPr>
            <a:spLocks noChangeArrowheads="1"/>
          </p:cNvSpPr>
          <p:nvPr/>
        </p:nvSpPr>
        <p:spPr bwMode="auto">
          <a:xfrm>
            <a:off x="6111875" y="6488113"/>
            <a:ext cx="1963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Hurtt et al. (2011)</a:t>
            </a:r>
          </a:p>
        </p:txBody>
      </p:sp>
      <p:sp>
        <p:nvSpPr>
          <p:cNvPr id="2" name="Slide Number Placeholder 1"/>
          <p:cNvSpPr>
            <a:spLocks noGrp="1"/>
          </p:cNvSpPr>
          <p:nvPr>
            <p:ph type="sldNum" sz="quarter" idx="12"/>
          </p:nvPr>
        </p:nvSpPr>
        <p:spPr/>
        <p:txBody>
          <a:bodyPr/>
          <a:lstStyle/>
          <a:p>
            <a:pPr>
              <a:defRPr/>
            </a:pPr>
            <a:fld id="{289E511D-0095-5B40-81D9-CABF97D36611}" type="slidenum">
              <a:rPr lang="en-US" smtClean="0"/>
              <a:pPr>
                <a:defRPr/>
              </a:pPr>
              <a:t>16</a:t>
            </a:fld>
            <a:endParaRPr lang="en-US"/>
          </a:p>
        </p:txBody>
      </p:sp>
      <p:grpSp>
        <p:nvGrpSpPr>
          <p:cNvPr id="5" name="Group 4"/>
          <p:cNvGrpSpPr/>
          <p:nvPr/>
        </p:nvGrpSpPr>
        <p:grpSpPr>
          <a:xfrm>
            <a:off x="2765425" y="2189162"/>
            <a:ext cx="3843386" cy="3004067"/>
            <a:chOff x="2765425" y="2189162"/>
            <a:chExt cx="3843386" cy="3004067"/>
          </a:xfrm>
        </p:grpSpPr>
        <p:grpSp>
          <p:nvGrpSpPr>
            <p:cNvPr id="124" name="Group 123"/>
            <p:cNvGrpSpPr/>
            <p:nvPr/>
          </p:nvGrpSpPr>
          <p:grpSpPr>
            <a:xfrm>
              <a:off x="2765425" y="2189162"/>
              <a:ext cx="3787775" cy="2936875"/>
              <a:chOff x="4648200" y="1981200"/>
              <a:chExt cx="3787775" cy="2936875"/>
            </a:xfrm>
          </p:grpSpPr>
          <p:sp>
            <p:nvSpPr>
              <p:cNvPr id="125" name="Rectangle 6"/>
              <p:cNvSpPr>
                <a:spLocks noChangeArrowheads="1"/>
              </p:cNvSpPr>
              <p:nvPr/>
            </p:nvSpPr>
            <p:spPr bwMode="auto">
              <a:xfrm>
                <a:off x="4648200" y="1981200"/>
                <a:ext cx="3787775" cy="2844800"/>
              </a:xfrm>
              <a:prstGeom prst="rect">
                <a:avLst/>
              </a:prstGeom>
              <a:solidFill>
                <a:schemeClr val="bg1"/>
              </a:solidFill>
              <a:ln w="9525">
                <a:solidFill>
                  <a:schemeClr val="tx1"/>
                </a:solidFill>
                <a:miter lim="800000"/>
                <a:headEnd/>
                <a:tailEnd/>
              </a:ln>
            </p:spPr>
            <p:txBody>
              <a:bodyPr wrap="none" anchor="ctr"/>
              <a:lstStyle/>
              <a:p>
                <a:endParaRPr lang="en-US" sz="1800"/>
              </a:p>
            </p:txBody>
          </p:sp>
          <p:sp>
            <p:nvSpPr>
              <p:cNvPr id="126" name="Text Box 25"/>
              <p:cNvSpPr txBox="1">
                <a:spLocks noChangeArrowheads="1"/>
              </p:cNvSpPr>
              <p:nvPr/>
            </p:nvSpPr>
            <p:spPr bwMode="auto">
              <a:xfrm>
                <a:off x="6172200" y="3276600"/>
                <a:ext cx="13716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50000"/>
                  </a:spcBef>
                </a:pPr>
                <a:r>
                  <a:rPr lang="en-US" sz="1600">
                    <a:latin typeface="Times New Roman" charset="0"/>
                  </a:rPr>
                  <a:t>a</a:t>
                </a:r>
                <a:r>
                  <a:rPr lang="en-US" sz="1600" baseline="-25000">
                    <a:latin typeface="Times New Roman" charset="0"/>
                  </a:rPr>
                  <a:t>11</a:t>
                </a:r>
                <a:r>
                  <a:rPr lang="en-US" sz="1600">
                    <a:latin typeface="Times New Roman" charset="0"/>
                  </a:rPr>
                  <a:t> a</a:t>
                </a:r>
                <a:r>
                  <a:rPr lang="en-US" sz="1600" baseline="-25000">
                    <a:latin typeface="Times New Roman" charset="0"/>
                  </a:rPr>
                  <a:t>12</a:t>
                </a:r>
                <a:r>
                  <a:rPr lang="en-US" sz="1600">
                    <a:latin typeface="Times New Roman" charset="0"/>
                  </a:rPr>
                  <a:t>  a</a:t>
                </a:r>
                <a:r>
                  <a:rPr lang="en-US" sz="1600" baseline="-25000">
                    <a:latin typeface="Times New Roman" charset="0"/>
                  </a:rPr>
                  <a:t>13</a:t>
                </a:r>
                <a:r>
                  <a:rPr lang="en-US" sz="1600">
                    <a:latin typeface="Times New Roman" charset="0"/>
                  </a:rPr>
                  <a:t>  </a:t>
                </a:r>
                <a:r>
                  <a:rPr lang="en-US" sz="1600" baseline="-25000">
                    <a:latin typeface="Times New Roman" charset="0"/>
                  </a:rPr>
                  <a:t>…</a:t>
                </a:r>
              </a:p>
              <a:p>
                <a:pPr eaLnBrk="1" hangingPunct="1">
                  <a:spcBef>
                    <a:spcPct val="50000"/>
                  </a:spcBef>
                </a:pPr>
                <a:r>
                  <a:rPr lang="en-US" sz="1600">
                    <a:latin typeface="Times New Roman" charset="0"/>
                  </a:rPr>
                  <a:t>a</a:t>
                </a:r>
                <a:r>
                  <a:rPr lang="en-US" sz="1600" baseline="-25000">
                    <a:latin typeface="Times New Roman" charset="0"/>
                  </a:rPr>
                  <a:t>21</a:t>
                </a:r>
                <a:r>
                  <a:rPr lang="en-US" sz="1600">
                    <a:latin typeface="Times New Roman" charset="0"/>
                  </a:rPr>
                  <a:t>  a</a:t>
                </a:r>
                <a:r>
                  <a:rPr lang="en-US" sz="1600" baseline="-25000">
                    <a:latin typeface="Times New Roman" charset="0"/>
                  </a:rPr>
                  <a:t>22</a:t>
                </a:r>
                <a:r>
                  <a:rPr lang="en-US" sz="1600">
                    <a:latin typeface="Times New Roman" charset="0"/>
                  </a:rPr>
                  <a:t>  a</a:t>
                </a:r>
                <a:r>
                  <a:rPr lang="en-US" sz="1600" baseline="-25000">
                    <a:latin typeface="Times New Roman" charset="0"/>
                  </a:rPr>
                  <a:t>23</a:t>
                </a:r>
                <a:r>
                  <a:rPr lang="en-US" sz="1600">
                    <a:latin typeface="Times New Roman" charset="0"/>
                  </a:rPr>
                  <a:t>  </a:t>
                </a:r>
                <a:r>
                  <a:rPr lang="en-US" sz="1600" baseline="-25000">
                    <a:latin typeface="Times New Roman" charset="0"/>
                  </a:rPr>
                  <a:t>…</a:t>
                </a:r>
              </a:p>
              <a:p>
                <a:pPr eaLnBrk="1" hangingPunct="1">
                  <a:spcBef>
                    <a:spcPct val="50000"/>
                  </a:spcBef>
                </a:pPr>
                <a:r>
                  <a:rPr lang="en-US" sz="1600">
                    <a:latin typeface="Times New Roman" charset="0"/>
                  </a:rPr>
                  <a:t>a</a:t>
                </a:r>
                <a:r>
                  <a:rPr lang="en-US" sz="1600" baseline="-25000">
                    <a:latin typeface="Times New Roman" charset="0"/>
                  </a:rPr>
                  <a:t>31</a:t>
                </a:r>
                <a:r>
                  <a:rPr lang="en-US" sz="1600">
                    <a:latin typeface="Times New Roman" charset="0"/>
                  </a:rPr>
                  <a:t>  a</a:t>
                </a:r>
                <a:r>
                  <a:rPr lang="en-US" sz="1600" baseline="-25000">
                    <a:latin typeface="Times New Roman" charset="0"/>
                  </a:rPr>
                  <a:t>32</a:t>
                </a:r>
                <a:r>
                  <a:rPr lang="en-US" sz="1600">
                    <a:latin typeface="Times New Roman" charset="0"/>
                  </a:rPr>
                  <a:t>  a</a:t>
                </a:r>
                <a:r>
                  <a:rPr lang="en-US" sz="1600" baseline="-25000">
                    <a:latin typeface="Times New Roman" charset="0"/>
                  </a:rPr>
                  <a:t>33</a:t>
                </a:r>
                <a:r>
                  <a:rPr lang="en-US" sz="1600">
                    <a:latin typeface="Times New Roman" charset="0"/>
                  </a:rPr>
                  <a:t>  </a:t>
                </a:r>
                <a:r>
                  <a:rPr lang="en-US" sz="1600" baseline="-25000">
                    <a:latin typeface="Times New Roman" charset="0"/>
                  </a:rPr>
                  <a:t>…</a:t>
                </a:r>
              </a:p>
              <a:p>
                <a:pPr eaLnBrk="1" hangingPunct="1">
                  <a:spcBef>
                    <a:spcPct val="50000"/>
                  </a:spcBef>
                </a:pPr>
                <a:r>
                  <a:rPr lang="en-US" sz="1600" baseline="10000">
                    <a:latin typeface="Times New Roman" charset="0"/>
                  </a:rPr>
                  <a:t>…                      </a:t>
                </a:r>
                <a:r>
                  <a:rPr lang="en-US" sz="1600">
                    <a:latin typeface="Times New Roman" charset="0"/>
                  </a:rPr>
                  <a:t> …</a:t>
                </a:r>
              </a:p>
              <a:p>
                <a:pPr eaLnBrk="1" hangingPunct="1">
                  <a:spcBef>
                    <a:spcPct val="50000"/>
                  </a:spcBef>
                </a:pPr>
                <a:endParaRPr lang="en-US" sz="1400" baseline="30000">
                  <a:latin typeface="Times New Roman" charset="0"/>
                </a:endParaRPr>
              </a:p>
            </p:txBody>
          </p:sp>
          <p:grpSp>
            <p:nvGrpSpPr>
              <p:cNvPr id="127" name="Group 126"/>
              <p:cNvGrpSpPr/>
              <p:nvPr/>
            </p:nvGrpSpPr>
            <p:grpSpPr>
              <a:xfrm>
                <a:off x="4800600" y="2064603"/>
                <a:ext cx="3505200" cy="2735997"/>
                <a:chOff x="4800600" y="2064603"/>
                <a:chExt cx="3505200" cy="2735997"/>
              </a:xfrm>
            </p:grpSpPr>
            <p:grpSp>
              <p:nvGrpSpPr>
                <p:cNvPr id="128" name="Group 7"/>
                <p:cNvGrpSpPr>
                  <a:grpSpLocks/>
                </p:cNvGrpSpPr>
                <p:nvPr/>
              </p:nvGrpSpPr>
              <p:grpSpPr bwMode="auto">
                <a:xfrm>
                  <a:off x="5562600" y="4089400"/>
                  <a:ext cx="152400" cy="76200"/>
                  <a:chOff x="3408" y="2544"/>
                  <a:chExt cx="96" cy="48"/>
                </a:xfrm>
              </p:grpSpPr>
              <p:sp>
                <p:nvSpPr>
                  <p:cNvPr id="155" name="Line 8"/>
                  <p:cNvSpPr>
                    <a:spLocks noChangeShapeType="1"/>
                  </p:cNvSpPr>
                  <p:nvPr/>
                </p:nvSpPr>
                <p:spPr bwMode="auto">
                  <a:xfrm>
                    <a:off x="3408" y="254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9"/>
                  <p:cNvSpPr>
                    <a:spLocks noChangeShapeType="1"/>
                  </p:cNvSpPr>
                  <p:nvPr/>
                </p:nvSpPr>
                <p:spPr bwMode="auto">
                  <a:xfrm>
                    <a:off x="3408" y="259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9" name="Line 10"/>
                <p:cNvSpPr>
                  <a:spLocks noChangeShapeType="1"/>
                </p:cNvSpPr>
                <p:nvPr/>
              </p:nvSpPr>
              <p:spPr bwMode="auto">
                <a:xfrm>
                  <a:off x="5943600" y="3276600"/>
                  <a:ext cx="0" cy="149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1"/>
                <p:cNvSpPr>
                  <a:spLocks noChangeShapeType="1"/>
                </p:cNvSpPr>
                <p:nvPr/>
              </p:nvSpPr>
              <p:spPr bwMode="auto">
                <a:xfrm>
                  <a:off x="5943600" y="3276600"/>
                  <a:ext cx="158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
                <p:cNvSpPr>
                  <a:spLocks noChangeShapeType="1"/>
                </p:cNvSpPr>
                <p:nvPr/>
              </p:nvSpPr>
              <p:spPr bwMode="auto">
                <a:xfrm>
                  <a:off x="5943600" y="4775200"/>
                  <a:ext cx="158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3"/>
                <p:cNvSpPr>
                  <a:spLocks noChangeShapeType="1"/>
                </p:cNvSpPr>
                <p:nvPr/>
              </p:nvSpPr>
              <p:spPr bwMode="auto">
                <a:xfrm rot="10800000">
                  <a:off x="7696200" y="3276600"/>
                  <a:ext cx="0" cy="149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4"/>
                <p:cNvSpPr>
                  <a:spLocks noChangeShapeType="1"/>
                </p:cNvSpPr>
                <p:nvPr/>
              </p:nvSpPr>
              <p:spPr bwMode="auto">
                <a:xfrm rot="10800000">
                  <a:off x="7537450" y="4775200"/>
                  <a:ext cx="158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5"/>
                <p:cNvSpPr>
                  <a:spLocks noChangeShapeType="1"/>
                </p:cNvSpPr>
                <p:nvPr/>
              </p:nvSpPr>
              <p:spPr bwMode="auto">
                <a:xfrm rot="10800000">
                  <a:off x="7537450" y="3276600"/>
                  <a:ext cx="158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5" name="Group 16"/>
                <p:cNvGrpSpPr>
                  <a:grpSpLocks/>
                </p:cNvGrpSpPr>
                <p:nvPr/>
              </p:nvGrpSpPr>
              <p:grpSpPr bwMode="auto">
                <a:xfrm>
                  <a:off x="7772400" y="3276600"/>
                  <a:ext cx="152400" cy="1524000"/>
                  <a:chOff x="3024" y="1344"/>
                  <a:chExt cx="96" cy="768"/>
                </a:xfrm>
              </p:grpSpPr>
              <p:sp>
                <p:nvSpPr>
                  <p:cNvPr id="152" name="Line 17"/>
                  <p:cNvSpPr>
                    <a:spLocks noChangeShapeType="1"/>
                  </p:cNvSpPr>
                  <p:nvPr/>
                </p:nvSpPr>
                <p:spPr bwMode="auto">
                  <a:xfrm>
                    <a:off x="3024" y="1344"/>
                    <a:ext cx="0" cy="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18"/>
                  <p:cNvSpPr>
                    <a:spLocks noChangeShapeType="1"/>
                  </p:cNvSpPr>
                  <p:nvPr/>
                </p:nvSpPr>
                <p:spPr bwMode="auto">
                  <a:xfrm>
                    <a:off x="3024" y="134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9"/>
                  <p:cNvSpPr>
                    <a:spLocks noChangeShapeType="1"/>
                  </p:cNvSpPr>
                  <p:nvPr/>
                </p:nvSpPr>
                <p:spPr bwMode="auto">
                  <a:xfrm>
                    <a:off x="3024" y="211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6" name="Group 20"/>
                <p:cNvGrpSpPr>
                  <a:grpSpLocks/>
                </p:cNvGrpSpPr>
                <p:nvPr/>
              </p:nvGrpSpPr>
              <p:grpSpPr bwMode="auto">
                <a:xfrm rot="10800000">
                  <a:off x="8153400" y="3276600"/>
                  <a:ext cx="152400" cy="1524000"/>
                  <a:chOff x="3024" y="1344"/>
                  <a:chExt cx="96" cy="768"/>
                </a:xfrm>
              </p:grpSpPr>
              <p:sp>
                <p:nvSpPr>
                  <p:cNvPr id="149" name="Line 21"/>
                  <p:cNvSpPr>
                    <a:spLocks noChangeShapeType="1"/>
                  </p:cNvSpPr>
                  <p:nvPr/>
                </p:nvSpPr>
                <p:spPr bwMode="auto">
                  <a:xfrm>
                    <a:off x="3024" y="1344"/>
                    <a:ext cx="0" cy="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22"/>
                  <p:cNvSpPr>
                    <a:spLocks noChangeShapeType="1"/>
                  </p:cNvSpPr>
                  <p:nvPr/>
                </p:nvSpPr>
                <p:spPr bwMode="auto">
                  <a:xfrm>
                    <a:off x="3024" y="134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23"/>
                  <p:cNvSpPr>
                    <a:spLocks noChangeShapeType="1"/>
                  </p:cNvSpPr>
                  <p:nvPr/>
                </p:nvSpPr>
                <p:spPr bwMode="auto">
                  <a:xfrm>
                    <a:off x="3024" y="211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7" name="Text Box 24"/>
                <p:cNvSpPr txBox="1">
                  <a:spLocks noChangeArrowheads="1"/>
                </p:cNvSpPr>
                <p:nvPr/>
              </p:nvSpPr>
              <p:spPr bwMode="auto">
                <a:xfrm>
                  <a:off x="7848600" y="3371850"/>
                  <a:ext cx="381000" cy="1352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50000"/>
                    </a:spcBef>
                  </a:pPr>
                  <a:r>
                    <a:rPr lang="en-US" sz="1400">
                      <a:latin typeface="Times New Roman" charset="0"/>
                    </a:rPr>
                    <a:t>l</a:t>
                  </a:r>
                  <a:r>
                    <a:rPr lang="en-US" sz="1400" baseline="-25000">
                      <a:latin typeface="Times New Roman" charset="0"/>
                    </a:rPr>
                    <a:t>1</a:t>
                  </a:r>
                </a:p>
                <a:p>
                  <a:pPr eaLnBrk="1" hangingPunct="1">
                    <a:spcBef>
                      <a:spcPct val="50000"/>
                    </a:spcBef>
                  </a:pPr>
                  <a:r>
                    <a:rPr lang="en-US" sz="1400">
                      <a:latin typeface="Times New Roman" charset="0"/>
                    </a:rPr>
                    <a:t>l</a:t>
                  </a:r>
                  <a:r>
                    <a:rPr lang="en-US" sz="1400" baseline="-25000">
                      <a:latin typeface="Times New Roman" charset="0"/>
                    </a:rPr>
                    <a:t>2</a:t>
                  </a:r>
                </a:p>
                <a:p>
                  <a:pPr eaLnBrk="1" hangingPunct="1">
                    <a:spcBef>
                      <a:spcPct val="50000"/>
                    </a:spcBef>
                  </a:pPr>
                  <a:r>
                    <a:rPr lang="en-US" sz="1400">
                      <a:latin typeface="Times New Roman" charset="0"/>
                    </a:rPr>
                    <a:t>l</a:t>
                  </a:r>
                  <a:r>
                    <a:rPr lang="en-US" sz="1400" baseline="-25000">
                      <a:latin typeface="Times New Roman" charset="0"/>
                    </a:rPr>
                    <a:t>3</a:t>
                  </a:r>
                </a:p>
                <a:p>
                  <a:pPr eaLnBrk="1" hangingPunct="1">
                    <a:spcBef>
                      <a:spcPct val="50000"/>
                    </a:spcBef>
                  </a:pPr>
                  <a:endParaRPr lang="en-US" sz="1400" baseline="16000">
                    <a:latin typeface="Times New Roman" charset="0"/>
                  </a:endParaRPr>
                </a:p>
                <a:p>
                  <a:pPr eaLnBrk="1" hangingPunct="1">
                    <a:spcBef>
                      <a:spcPct val="50000"/>
                    </a:spcBef>
                  </a:pPr>
                  <a:r>
                    <a:rPr lang="en-US" sz="1400" baseline="16000">
                      <a:latin typeface="Times New Roman" charset="0"/>
                    </a:rPr>
                    <a:t>…</a:t>
                  </a:r>
                </a:p>
              </p:txBody>
            </p:sp>
            <p:sp>
              <p:nvSpPr>
                <p:cNvPr id="138" name="Text Box 26"/>
                <p:cNvSpPr txBox="1">
                  <a:spLocks noChangeArrowheads="1"/>
                </p:cNvSpPr>
                <p:nvPr/>
              </p:nvSpPr>
              <p:spPr bwMode="auto">
                <a:xfrm>
                  <a:off x="4800600" y="25908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50000"/>
                    </a:spcBef>
                  </a:pPr>
                  <a:r>
                    <a:rPr lang="en-US" sz="1800" b="1" i="1">
                      <a:latin typeface="Times New Roman" charset="0"/>
                    </a:rPr>
                    <a:t>l</a:t>
                  </a:r>
                  <a:r>
                    <a:rPr lang="en-US" sz="2000">
                      <a:latin typeface="Times New Roman" charset="0"/>
                    </a:rPr>
                    <a:t>(x,y,t+1)</a:t>
                  </a:r>
                  <a:r>
                    <a:rPr lang="en-US" sz="1800">
                      <a:latin typeface="Times New Roman" charset="0"/>
                    </a:rPr>
                    <a:t> = </a:t>
                  </a:r>
                  <a:r>
                    <a:rPr lang="en-US" sz="1800" b="1">
                      <a:latin typeface="Times New Roman" charset="0"/>
                    </a:rPr>
                    <a:t>A</a:t>
                  </a:r>
                  <a:r>
                    <a:rPr lang="en-US" sz="2000">
                      <a:latin typeface="Times New Roman" charset="0"/>
                    </a:rPr>
                    <a:t>(x,y,t)</a:t>
                  </a:r>
                  <a:r>
                    <a:rPr lang="en-US" sz="1800">
                      <a:latin typeface="Times New Roman" charset="0"/>
                    </a:rPr>
                    <a:t> </a:t>
                  </a:r>
                  <a:r>
                    <a:rPr lang="en-US" sz="1800" b="1" i="1">
                      <a:latin typeface="Times New Roman" charset="0"/>
                    </a:rPr>
                    <a:t>l</a:t>
                  </a:r>
                  <a:r>
                    <a:rPr lang="en-US" sz="2000">
                      <a:latin typeface="Times New Roman" charset="0"/>
                    </a:rPr>
                    <a:t>(x,y,t)</a:t>
                  </a:r>
                </a:p>
              </p:txBody>
            </p:sp>
            <p:grpSp>
              <p:nvGrpSpPr>
                <p:cNvPr id="139" name="Group 34"/>
                <p:cNvGrpSpPr>
                  <a:grpSpLocks/>
                </p:cNvGrpSpPr>
                <p:nvPr/>
              </p:nvGrpSpPr>
              <p:grpSpPr bwMode="auto">
                <a:xfrm>
                  <a:off x="4800600" y="3276600"/>
                  <a:ext cx="152400" cy="1524000"/>
                  <a:chOff x="3024" y="1344"/>
                  <a:chExt cx="96" cy="768"/>
                </a:xfrm>
              </p:grpSpPr>
              <p:sp>
                <p:nvSpPr>
                  <p:cNvPr id="146" name="Line 35"/>
                  <p:cNvSpPr>
                    <a:spLocks noChangeShapeType="1"/>
                  </p:cNvSpPr>
                  <p:nvPr/>
                </p:nvSpPr>
                <p:spPr bwMode="auto">
                  <a:xfrm>
                    <a:off x="3024" y="1344"/>
                    <a:ext cx="0" cy="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36"/>
                  <p:cNvSpPr>
                    <a:spLocks noChangeShapeType="1"/>
                  </p:cNvSpPr>
                  <p:nvPr/>
                </p:nvSpPr>
                <p:spPr bwMode="auto">
                  <a:xfrm>
                    <a:off x="3024" y="134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37"/>
                  <p:cNvSpPr>
                    <a:spLocks noChangeShapeType="1"/>
                  </p:cNvSpPr>
                  <p:nvPr/>
                </p:nvSpPr>
                <p:spPr bwMode="auto">
                  <a:xfrm>
                    <a:off x="3024" y="211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 name="Group 38"/>
                <p:cNvGrpSpPr>
                  <a:grpSpLocks/>
                </p:cNvGrpSpPr>
                <p:nvPr/>
              </p:nvGrpSpPr>
              <p:grpSpPr bwMode="auto">
                <a:xfrm rot="10800000">
                  <a:off x="5181600" y="3276600"/>
                  <a:ext cx="152400" cy="1524000"/>
                  <a:chOff x="3024" y="1344"/>
                  <a:chExt cx="96" cy="768"/>
                </a:xfrm>
              </p:grpSpPr>
              <p:sp>
                <p:nvSpPr>
                  <p:cNvPr id="143" name="Line 39"/>
                  <p:cNvSpPr>
                    <a:spLocks noChangeShapeType="1"/>
                  </p:cNvSpPr>
                  <p:nvPr/>
                </p:nvSpPr>
                <p:spPr bwMode="auto">
                  <a:xfrm>
                    <a:off x="3024" y="1344"/>
                    <a:ext cx="0" cy="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40"/>
                  <p:cNvSpPr>
                    <a:spLocks noChangeShapeType="1"/>
                  </p:cNvSpPr>
                  <p:nvPr/>
                </p:nvSpPr>
                <p:spPr bwMode="auto">
                  <a:xfrm>
                    <a:off x="3024" y="134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41"/>
                  <p:cNvSpPr>
                    <a:spLocks noChangeShapeType="1"/>
                  </p:cNvSpPr>
                  <p:nvPr/>
                </p:nvSpPr>
                <p:spPr bwMode="auto">
                  <a:xfrm>
                    <a:off x="3024" y="211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1" name="Text Box 42"/>
                <p:cNvSpPr txBox="1">
                  <a:spLocks noChangeArrowheads="1"/>
                </p:cNvSpPr>
                <p:nvPr/>
              </p:nvSpPr>
              <p:spPr bwMode="auto">
                <a:xfrm>
                  <a:off x="4876800" y="3371850"/>
                  <a:ext cx="381000" cy="1352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Bef>
                      <a:spcPct val="50000"/>
                    </a:spcBef>
                  </a:pPr>
                  <a:r>
                    <a:rPr lang="en-US" sz="1400">
                      <a:latin typeface="Times New Roman" charset="0"/>
                    </a:rPr>
                    <a:t>l</a:t>
                  </a:r>
                  <a:r>
                    <a:rPr lang="en-US" sz="1400" baseline="-25000">
                      <a:latin typeface="Times New Roman" charset="0"/>
                    </a:rPr>
                    <a:t>1</a:t>
                  </a:r>
                </a:p>
                <a:p>
                  <a:pPr eaLnBrk="1" hangingPunct="1">
                    <a:spcBef>
                      <a:spcPct val="50000"/>
                    </a:spcBef>
                  </a:pPr>
                  <a:r>
                    <a:rPr lang="en-US" sz="1400">
                      <a:latin typeface="Times New Roman" charset="0"/>
                    </a:rPr>
                    <a:t>l</a:t>
                  </a:r>
                  <a:r>
                    <a:rPr lang="en-US" sz="1400" baseline="-25000">
                      <a:latin typeface="Times New Roman" charset="0"/>
                    </a:rPr>
                    <a:t>2</a:t>
                  </a:r>
                </a:p>
                <a:p>
                  <a:pPr eaLnBrk="1" hangingPunct="1">
                    <a:spcBef>
                      <a:spcPct val="50000"/>
                    </a:spcBef>
                  </a:pPr>
                  <a:r>
                    <a:rPr lang="en-US" sz="1400">
                      <a:latin typeface="Times New Roman" charset="0"/>
                    </a:rPr>
                    <a:t>l</a:t>
                  </a:r>
                  <a:r>
                    <a:rPr lang="en-US" sz="1400" baseline="-25000">
                      <a:latin typeface="Times New Roman" charset="0"/>
                    </a:rPr>
                    <a:t>3</a:t>
                  </a:r>
                </a:p>
                <a:p>
                  <a:pPr eaLnBrk="1" hangingPunct="1">
                    <a:spcBef>
                      <a:spcPct val="50000"/>
                    </a:spcBef>
                  </a:pPr>
                  <a:endParaRPr lang="en-US" sz="1400" baseline="16000">
                    <a:latin typeface="Times New Roman" charset="0"/>
                  </a:endParaRPr>
                </a:p>
                <a:p>
                  <a:pPr eaLnBrk="1" hangingPunct="1">
                    <a:spcBef>
                      <a:spcPct val="50000"/>
                    </a:spcBef>
                  </a:pPr>
                  <a:r>
                    <a:rPr lang="en-US" sz="1400" baseline="16000">
                      <a:latin typeface="Times New Roman" charset="0"/>
                    </a:rPr>
                    <a:t>…</a:t>
                  </a:r>
                </a:p>
              </p:txBody>
            </p:sp>
            <p:sp>
              <p:nvSpPr>
                <p:cNvPr id="142" name="TextBox 141"/>
                <p:cNvSpPr txBox="1"/>
                <p:nvPr/>
              </p:nvSpPr>
              <p:spPr>
                <a:xfrm>
                  <a:off x="4969243" y="2064603"/>
                  <a:ext cx="3109595" cy="830997"/>
                </a:xfrm>
                <a:prstGeom prst="rect">
                  <a:avLst/>
                </a:prstGeom>
                <a:noFill/>
              </p:spPr>
              <p:txBody>
                <a:bodyPr wrap="none" rtlCol="0">
                  <a:spAutoFit/>
                </a:bodyPr>
                <a:lstStyle/>
                <a:p>
                  <a:r>
                    <a:rPr lang="en-US" u="sng" dirty="0"/>
                    <a:t>GLM </a:t>
                  </a:r>
                  <a:r>
                    <a:rPr lang="en-US" u="sng" dirty="0" smtClean="0"/>
                    <a:t>Model Structure</a:t>
                  </a:r>
                  <a:endParaRPr lang="en-US" u="sng" dirty="0"/>
                </a:p>
                <a:p>
                  <a:endParaRPr lang="en-US" dirty="0"/>
                </a:p>
              </p:txBody>
            </p:sp>
          </p:grpSp>
        </p:grpSp>
        <p:sp>
          <p:nvSpPr>
            <p:cNvPr id="3" name="TextBox 2"/>
            <p:cNvSpPr txBox="1"/>
            <p:nvPr/>
          </p:nvSpPr>
          <p:spPr>
            <a:xfrm>
              <a:off x="3360505" y="4756705"/>
              <a:ext cx="493945" cy="369332"/>
            </a:xfrm>
            <a:prstGeom prst="rect">
              <a:avLst/>
            </a:prstGeom>
            <a:noFill/>
          </p:spPr>
          <p:txBody>
            <a:bodyPr wrap="none" rtlCol="0">
              <a:spAutoFit/>
            </a:bodyPr>
            <a:lstStyle/>
            <a:p>
              <a:r>
                <a:rPr lang="en-US" dirty="0"/>
                <a:t>t</a:t>
              </a:r>
              <a:r>
                <a:rPr lang="en-US" dirty="0" smtClean="0"/>
                <a:t>+1</a:t>
              </a:r>
              <a:endParaRPr lang="en-US" dirty="0"/>
            </a:p>
          </p:txBody>
        </p:sp>
        <p:sp>
          <p:nvSpPr>
            <p:cNvPr id="4" name="TextBox 3"/>
            <p:cNvSpPr txBox="1"/>
            <p:nvPr/>
          </p:nvSpPr>
          <p:spPr>
            <a:xfrm>
              <a:off x="6346825" y="4823897"/>
              <a:ext cx="261986" cy="369332"/>
            </a:xfrm>
            <a:prstGeom prst="rect">
              <a:avLst/>
            </a:prstGeom>
            <a:noFill/>
          </p:spPr>
          <p:txBody>
            <a:bodyPr wrap="none" rtlCol="0">
              <a:spAutoFit/>
            </a:bodyPr>
            <a:lstStyle/>
            <a:p>
              <a:r>
                <a:rPr lang="en-US" dirty="0" smtClean="0"/>
                <a:t>t</a:t>
              </a:r>
              <a:endParaRPr lang="en-US" dirty="0"/>
            </a:p>
          </p:txBody>
        </p:sp>
      </p:grpSp>
    </p:spTree>
    <p:extLst>
      <p:ext uri="{BB962C8B-B14F-4D97-AF65-F5344CB8AC3E}">
        <p14:creationId xmlns:p14="http://schemas.microsoft.com/office/powerpoint/2010/main" val="1604814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Z:\links\tarotdata\backup\projects\glm\analysis\LUH_Paper\Figures\paired_sims.jpg"/>
          <p:cNvPicPr>
            <a:picLocks noChangeAspect="1" noChangeArrowheads="1"/>
          </p:cNvPicPr>
          <p:nvPr/>
        </p:nvPicPr>
        <p:blipFill>
          <a:blip r:embed="rId3">
            <a:extLst>
              <a:ext uri="{28A0092B-C50C-407E-A947-70E740481C1C}">
                <a14:useLocalDpi xmlns:a14="http://schemas.microsoft.com/office/drawing/2010/main" val="0"/>
              </a:ext>
            </a:extLst>
          </a:blip>
          <a:srcRect l="3018" t="2496" r="14752" b="9566"/>
          <a:stretch>
            <a:fillRect/>
          </a:stretch>
        </p:blipFill>
        <p:spPr bwMode="auto">
          <a:xfrm>
            <a:off x="41275" y="-76200"/>
            <a:ext cx="9102725" cy="708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p:cNvSpPr>
            <a:spLocks noChangeArrowheads="1"/>
          </p:cNvSpPr>
          <p:nvPr/>
        </p:nvSpPr>
        <p:spPr bwMode="auto">
          <a:xfrm>
            <a:off x="3810000" y="6477000"/>
            <a:ext cx="1963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t>Hurtt et al. (2011)</a:t>
            </a:r>
          </a:p>
        </p:txBody>
      </p:sp>
      <p:sp>
        <p:nvSpPr>
          <p:cNvPr id="3" name="Slide Number Placeholder 2"/>
          <p:cNvSpPr>
            <a:spLocks noGrp="1"/>
          </p:cNvSpPr>
          <p:nvPr>
            <p:ph type="sldNum" sz="quarter" idx="12"/>
          </p:nvPr>
        </p:nvSpPr>
        <p:spPr/>
        <p:txBody>
          <a:bodyPr/>
          <a:lstStyle/>
          <a:p>
            <a:pPr>
              <a:defRPr/>
            </a:pPr>
            <a:fld id="{289E511D-0095-5B40-81D9-CABF97D36611}" type="slidenum">
              <a:rPr lang="en-US" smtClean="0"/>
              <a:pPr>
                <a:defRPr/>
              </a:pPr>
              <a:t>17</a:t>
            </a:fld>
            <a:endParaRPr lang="en-US"/>
          </a:p>
        </p:txBody>
      </p:sp>
      <p:grpSp>
        <p:nvGrpSpPr>
          <p:cNvPr id="24" name="Group 23"/>
          <p:cNvGrpSpPr/>
          <p:nvPr/>
        </p:nvGrpSpPr>
        <p:grpSpPr>
          <a:xfrm>
            <a:off x="1460500" y="712155"/>
            <a:ext cx="5486400" cy="5638800"/>
            <a:chOff x="1371600" y="838200"/>
            <a:chExt cx="5486400" cy="5638800"/>
          </a:xfrm>
        </p:grpSpPr>
        <p:grpSp>
          <p:nvGrpSpPr>
            <p:cNvPr id="2" name="Group 11"/>
            <p:cNvGrpSpPr>
              <a:grpSpLocks/>
            </p:cNvGrpSpPr>
            <p:nvPr/>
          </p:nvGrpSpPr>
          <p:grpSpPr bwMode="auto">
            <a:xfrm>
              <a:off x="1371600" y="2057400"/>
              <a:ext cx="5486400" cy="4419600"/>
              <a:chOff x="1066800" y="2057400"/>
              <a:chExt cx="5486400" cy="4419600"/>
            </a:xfrm>
          </p:grpSpPr>
          <p:sp>
            <p:nvSpPr>
              <p:cNvPr id="4" name="Oval 3"/>
              <p:cNvSpPr/>
              <p:nvPr/>
            </p:nvSpPr>
            <p:spPr>
              <a:xfrm>
                <a:off x="1066800" y="3200400"/>
                <a:ext cx="609600" cy="685800"/>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5943600" y="5791200"/>
                <a:ext cx="609600" cy="685800"/>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p:nvPr/>
            </p:nvSpPr>
            <p:spPr>
              <a:xfrm>
                <a:off x="3505200" y="2057400"/>
                <a:ext cx="2082800" cy="461963"/>
              </a:xfrm>
              <a:prstGeom prst="rect">
                <a:avLst/>
              </a:prstGeom>
              <a:noFill/>
            </p:spPr>
            <p:txBody>
              <a:bodyPr wrap="none">
                <a:spAutoFit/>
              </a:bodyPr>
              <a:lstStyle/>
              <a:p>
                <a:pPr>
                  <a:defRPr/>
                </a:pPr>
                <a:r>
                  <a:rPr lang="en-US" dirty="0">
                    <a:solidFill>
                      <a:schemeClr val="tx2">
                        <a:lumMod val="60000"/>
                        <a:lumOff val="40000"/>
                      </a:schemeClr>
                    </a:solidFill>
                    <a:ea typeface="ヒラギノ角ゴ Pro W3" charset="-128"/>
                    <a:cs typeface="ヒラギノ角ゴ Pro W3" charset="-128"/>
                  </a:rPr>
                  <a:t>Wood harvest</a:t>
                </a:r>
              </a:p>
            </p:txBody>
          </p:sp>
          <p:cxnSp>
            <p:nvCxnSpPr>
              <p:cNvPr id="9" name="Straight Arrow Connector 8"/>
              <p:cNvCxnSpPr/>
              <p:nvPr/>
            </p:nvCxnSpPr>
            <p:spPr>
              <a:xfrm flipH="1">
                <a:off x="1752600" y="2667000"/>
                <a:ext cx="22098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724400" y="2743200"/>
                <a:ext cx="1371600" cy="281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2" name="Straight Arrow Connector 11"/>
            <p:cNvCxnSpPr>
              <a:endCxn id="16" idx="5"/>
            </p:cNvCxnSpPr>
            <p:nvPr/>
          </p:nvCxnSpPr>
          <p:spPr bwMode="auto">
            <a:xfrm flipH="1" flipV="1">
              <a:off x="1891926" y="1423567"/>
              <a:ext cx="1841874" cy="8624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bwMode="auto">
            <a:xfrm flipV="1">
              <a:off x="5562600" y="1600200"/>
              <a:ext cx="6858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bwMode="auto">
            <a:xfrm>
              <a:off x="6248400" y="990600"/>
              <a:ext cx="609600" cy="685800"/>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bwMode="auto">
            <a:xfrm>
              <a:off x="1371600" y="838200"/>
              <a:ext cx="609600" cy="685800"/>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bwMode="auto">
            <a:xfrm flipH="1">
              <a:off x="1905000" y="2819400"/>
              <a:ext cx="2590800" cy="2743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Oval 17"/>
            <p:cNvSpPr/>
            <p:nvPr/>
          </p:nvSpPr>
          <p:spPr bwMode="auto">
            <a:xfrm>
              <a:off x="1371600" y="5562600"/>
              <a:ext cx="609600" cy="685800"/>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 name="Straight Arrow Connector 19"/>
            <p:cNvCxnSpPr/>
            <p:nvPr/>
          </p:nvCxnSpPr>
          <p:spPr bwMode="auto">
            <a:xfrm>
              <a:off x="5257800" y="2590800"/>
              <a:ext cx="914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Oval 21"/>
            <p:cNvSpPr/>
            <p:nvPr/>
          </p:nvSpPr>
          <p:spPr bwMode="auto">
            <a:xfrm>
              <a:off x="6248400" y="3200400"/>
              <a:ext cx="609600" cy="685800"/>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4" name="TextBox 3"/>
          <p:cNvSpPr txBox="1">
            <a:spLocks noChangeArrowheads="1"/>
          </p:cNvSpPr>
          <p:nvPr/>
        </p:nvSpPr>
        <p:spPr bwMode="auto">
          <a:xfrm>
            <a:off x="1524000" y="11112"/>
            <a:ext cx="1039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a:t>Gross T.</a:t>
            </a:r>
          </a:p>
        </p:txBody>
      </p:sp>
      <p:sp>
        <p:nvSpPr>
          <p:cNvPr id="35" name="TextBox 4"/>
          <p:cNvSpPr txBox="1">
            <a:spLocks noChangeArrowheads="1"/>
          </p:cNvSpPr>
          <p:nvPr/>
        </p:nvSpPr>
        <p:spPr bwMode="auto">
          <a:xfrm>
            <a:off x="6248400" y="11112"/>
            <a:ext cx="782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a:t>Net T.</a:t>
            </a:r>
          </a:p>
        </p:txBody>
      </p:sp>
      <p:sp>
        <p:nvSpPr>
          <p:cNvPr id="36" name="TextBox 5"/>
          <p:cNvSpPr txBox="1">
            <a:spLocks noChangeArrowheads="1"/>
          </p:cNvSpPr>
          <p:nvPr/>
        </p:nvSpPr>
        <p:spPr bwMode="auto">
          <a:xfrm>
            <a:off x="1676400" y="2373312"/>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a:t>Sec.</a:t>
            </a:r>
          </a:p>
        </p:txBody>
      </p:sp>
      <p:sp>
        <p:nvSpPr>
          <p:cNvPr id="37" name="TextBox 6"/>
          <p:cNvSpPr txBox="1">
            <a:spLocks noChangeArrowheads="1"/>
          </p:cNvSpPr>
          <p:nvPr/>
        </p:nvSpPr>
        <p:spPr bwMode="auto">
          <a:xfrm>
            <a:off x="6172200" y="2373312"/>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Sec. Age</a:t>
            </a:r>
          </a:p>
        </p:txBody>
      </p:sp>
      <p:sp>
        <p:nvSpPr>
          <p:cNvPr id="38" name="TextBox 7"/>
          <p:cNvSpPr txBox="1">
            <a:spLocks noChangeArrowheads="1"/>
          </p:cNvSpPr>
          <p:nvPr/>
        </p:nvSpPr>
        <p:spPr bwMode="auto">
          <a:xfrm>
            <a:off x="1371600" y="4811712"/>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a:t>Total C</a:t>
            </a:r>
          </a:p>
        </p:txBody>
      </p:sp>
      <p:sp>
        <p:nvSpPr>
          <p:cNvPr id="39" name="TextBox 8"/>
          <p:cNvSpPr txBox="1">
            <a:spLocks noChangeArrowheads="1"/>
          </p:cNvSpPr>
          <p:nvPr/>
        </p:nvSpPr>
        <p:spPr bwMode="auto">
          <a:xfrm>
            <a:off x="6248400" y="4811712"/>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Net C</a:t>
            </a:r>
          </a:p>
        </p:txBody>
      </p:sp>
      <p:grpSp>
        <p:nvGrpSpPr>
          <p:cNvPr id="48" name="Group 47"/>
          <p:cNvGrpSpPr/>
          <p:nvPr/>
        </p:nvGrpSpPr>
        <p:grpSpPr>
          <a:xfrm>
            <a:off x="1219200" y="762000"/>
            <a:ext cx="5181600" cy="5410200"/>
            <a:chOff x="1219200" y="762000"/>
            <a:chExt cx="5181600" cy="5410200"/>
          </a:xfrm>
        </p:grpSpPr>
        <p:grpSp>
          <p:nvGrpSpPr>
            <p:cNvPr id="49" name="Group 11"/>
            <p:cNvGrpSpPr>
              <a:grpSpLocks/>
            </p:cNvGrpSpPr>
            <p:nvPr/>
          </p:nvGrpSpPr>
          <p:grpSpPr bwMode="auto">
            <a:xfrm>
              <a:off x="1752600" y="2247823"/>
              <a:ext cx="4191000" cy="1104977"/>
              <a:chOff x="1752600" y="2324023"/>
              <a:chExt cx="4191000" cy="1104977"/>
            </a:xfrm>
          </p:grpSpPr>
          <p:sp>
            <p:nvSpPr>
              <p:cNvPr id="60" name="TextBox 59"/>
              <p:cNvSpPr txBox="1"/>
              <p:nvPr/>
            </p:nvSpPr>
            <p:spPr>
              <a:xfrm>
                <a:off x="3505200" y="2324023"/>
                <a:ext cx="1954569" cy="369332"/>
              </a:xfrm>
              <a:prstGeom prst="rect">
                <a:avLst/>
              </a:prstGeom>
              <a:noFill/>
              <a:ln>
                <a:noFill/>
              </a:ln>
            </p:spPr>
            <p:txBody>
              <a:bodyPr wrap="none">
                <a:spAutoFit/>
              </a:bodyPr>
              <a:lstStyle/>
              <a:p>
                <a:pPr>
                  <a:defRPr/>
                </a:pPr>
                <a:r>
                  <a:rPr lang="en-US" dirty="0" smtClean="0">
                    <a:solidFill>
                      <a:srgbClr val="FFFF00"/>
                    </a:solidFill>
                    <a:ea typeface="ヒラギノ角ゴ Pro W3" charset="-128"/>
                    <a:cs typeface="ヒラギノ角ゴ Pro W3" charset="-128"/>
                  </a:rPr>
                  <a:t>Shifting Cultivation</a:t>
                </a:r>
                <a:endParaRPr lang="en-US" dirty="0">
                  <a:solidFill>
                    <a:srgbClr val="FFFF00"/>
                  </a:solidFill>
                  <a:ea typeface="ヒラギノ角ゴ Pro W3" charset="-128"/>
                  <a:cs typeface="ヒラギノ角ゴ Pro W3" charset="-128"/>
                </a:endParaRPr>
              </a:p>
            </p:txBody>
          </p:sp>
          <p:cxnSp>
            <p:nvCxnSpPr>
              <p:cNvPr id="61" name="Straight Arrow Connector 60"/>
              <p:cNvCxnSpPr/>
              <p:nvPr/>
            </p:nvCxnSpPr>
            <p:spPr>
              <a:xfrm flipH="1">
                <a:off x="1752600" y="2590800"/>
                <a:ext cx="2133600" cy="8382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4953000" y="2590800"/>
                <a:ext cx="990600" cy="6858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p:cNvCxnSpPr/>
            <p:nvPr/>
          </p:nvCxnSpPr>
          <p:spPr bwMode="auto">
            <a:xfrm flipH="1" flipV="1">
              <a:off x="1524000" y="1219200"/>
              <a:ext cx="2438400" cy="6858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bwMode="auto">
            <a:xfrm flipV="1">
              <a:off x="5181600" y="1275632"/>
              <a:ext cx="851274" cy="62936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52" name="Oval 51"/>
            <p:cNvSpPr/>
            <p:nvPr/>
          </p:nvSpPr>
          <p:spPr bwMode="auto">
            <a:xfrm>
              <a:off x="1219200" y="762000"/>
              <a:ext cx="304800" cy="609600"/>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3" name="Straight Arrow Connector 52"/>
            <p:cNvCxnSpPr/>
            <p:nvPr/>
          </p:nvCxnSpPr>
          <p:spPr bwMode="auto">
            <a:xfrm flipH="1">
              <a:off x="1676400" y="2514600"/>
              <a:ext cx="2667000" cy="3200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bwMode="auto">
            <a:xfrm>
              <a:off x="4724400" y="2514600"/>
              <a:ext cx="1219200" cy="31242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55" name="Oval 54"/>
            <p:cNvSpPr/>
            <p:nvPr/>
          </p:nvSpPr>
          <p:spPr bwMode="auto">
            <a:xfrm>
              <a:off x="1219200" y="5562600"/>
              <a:ext cx="304800" cy="609600"/>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Oval 55"/>
            <p:cNvSpPr/>
            <p:nvPr/>
          </p:nvSpPr>
          <p:spPr bwMode="auto">
            <a:xfrm>
              <a:off x="1219200" y="3048000"/>
              <a:ext cx="304800" cy="609600"/>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Oval 56"/>
            <p:cNvSpPr/>
            <p:nvPr/>
          </p:nvSpPr>
          <p:spPr bwMode="auto">
            <a:xfrm>
              <a:off x="6096000" y="838200"/>
              <a:ext cx="304800" cy="609600"/>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Oval 57"/>
            <p:cNvSpPr/>
            <p:nvPr/>
          </p:nvSpPr>
          <p:spPr bwMode="auto">
            <a:xfrm>
              <a:off x="6096000" y="3048000"/>
              <a:ext cx="304800" cy="609600"/>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Oval 58"/>
            <p:cNvSpPr/>
            <p:nvPr/>
          </p:nvSpPr>
          <p:spPr bwMode="auto">
            <a:xfrm>
              <a:off x="6096000" y="5562600"/>
              <a:ext cx="304800" cy="609600"/>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 name="Group 78"/>
          <p:cNvGrpSpPr/>
          <p:nvPr/>
        </p:nvGrpSpPr>
        <p:grpSpPr>
          <a:xfrm>
            <a:off x="1981200" y="381000"/>
            <a:ext cx="6019800" cy="5638800"/>
            <a:chOff x="1981200" y="381000"/>
            <a:chExt cx="6019800" cy="5638800"/>
          </a:xfrm>
        </p:grpSpPr>
        <p:grpSp>
          <p:nvGrpSpPr>
            <p:cNvPr id="80" name="Group 11"/>
            <p:cNvGrpSpPr>
              <a:grpSpLocks/>
            </p:cNvGrpSpPr>
            <p:nvPr/>
          </p:nvGrpSpPr>
          <p:grpSpPr bwMode="auto">
            <a:xfrm>
              <a:off x="2971800" y="1535668"/>
              <a:ext cx="3886200" cy="1283732"/>
              <a:chOff x="2971800" y="1764268"/>
              <a:chExt cx="3886200" cy="1283732"/>
            </a:xfrm>
          </p:grpSpPr>
          <p:sp>
            <p:nvSpPr>
              <p:cNvPr id="91" name="TextBox 90"/>
              <p:cNvSpPr txBox="1"/>
              <p:nvPr/>
            </p:nvSpPr>
            <p:spPr>
              <a:xfrm>
                <a:off x="4147614" y="1764268"/>
                <a:ext cx="1133356" cy="369332"/>
              </a:xfrm>
              <a:prstGeom prst="rect">
                <a:avLst/>
              </a:prstGeom>
              <a:noFill/>
              <a:ln>
                <a:noFill/>
              </a:ln>
            </p:spPr>
            <p:txBody>
              <a:bodyPr wrap="none">
                <a:spAutoFit/>
              </a:bodyPr>
              <a:lstStyle/>
              <a:p>
                <a:pPr>
                  <a:defRPr/>
                </a:pPr>
                <a:r>
                  <a:rPr lang="en-US" dirty="0" smtClean="0">
                    <a:solidFill>
                      <a:srgbClr val="008000"/>
                    </a:solidFill>
                    <a:ea typeface="ヒラギノ角ゴ Pro W3" charset="-128"/>
                    <a:cs typeface="ヒラギノ角ゴ Pro W3" charset="-128"/>
                  </a:rPr>
                  <a:t>Start Date</a:t>
                </a:r>
                <a:endParaRPr lang="en-US" dirty="0">
                  <a:solidFill>
                    <a:srgbClr val="008000"/>
                  </a:solidFill>
                  <a:ea typeface="ヒラギノ角ゴ Pro W3" charset="-128"/>
                  <a:cs typeface="ヒラギノ角ゴ Pro W3" charset="-128"/>
                </a:endParaRPr>
              </a:p>
            </p:txBody>
          </p:sp>
          <p:cxnSp>
            <p:nvCxnSpPr>
              <p:cNvPr id="92" name="Straight Arrow Connector 91"/>
              <p:cNvCxnSpPr/>
              <p:nvPr/>
            </p:nvCxnSpPr>
            <p:spPr>
              <a:xfrm flipH="1">
                <a:off x="2971800" y="2590800"/>
                <a:ext cx="914400" cy="4572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4953000" y="2590800"/>
                <a:ext cx="1905000" cy="4572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cxnSp>
          <p:nvCxnSpPr>
            <p:cNvPr id="81" name="Straight Arrow Connector 80"/>
            <p:cNvCxnSpPr/>
            <p:nvPr/>
          </p:nvCxnSpPr>
          <p:spPr bwMode="auto">
            <a:xfrm flipH="1" flipV="1">
              <a:off x="2971800" y="1066800"/>
              <a:ext cx="1447800" cy="8382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bwMode="auto">
            <a:xfrm flipV="1">
              <a:off x="4953000" y="838200"/>
              <a:ext cx="1865005" cy="10668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3" name="Oval 82"/>
            <p:cNvSpPr/>
            <p:nvPr/>
          </p:nvSpPr>
          <p:spPr bwMode="auto">
            <a:xfrm>
              <a:off x="1981200" y="381000"/>
              <a:ext cx="1143000" cy="762000"/>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4" name="Straight Arrow Connector 83"/>
            <p:cNvCxnSpPr/>
            <p:nvPr/>
          </p:nvCxnSpPr>
          <p:spPr bwMode="auto">
            <a:xfrm flipH="1">
              <a:off x="2667000" y="2438400"/>
              <a:ext cx="1752600" cy="26670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bwMode="auto">
            <a:xfrm>
              <a:off x="4800600" y="2438400"/>
              <a:ext cx="2209800" cy="28194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6" name="Oval 85"/>
            <p:cNvSpPr/>
            <p:nvPr/>
          </p:nvSpPr>
          <p:spPr bwMode="auto">
            <a:xfrm>
              <a:off x="6858000" y="381000"/>
              <a:ext cx="1143000" cy="762000"/>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Oval 86"/>
            <p:cNvSpPr/>
            <p:nvPr/>
          </p:nvSpPr>
          <p:spPr bwMode="auto">
            <a:xfrm>
              <a:off x="6858000" y="2743200"/>
              <a:ext cx="1143000" cy="762000"/>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 name="Oval 87"/>
            <p:cNvSpPr/>
            <p:nvPr/>
          </p:nvSpPr>
          <p:spPr bwMode="auto">
            <a:xfrm>
              <a:off x="1981200" y="2743200"/>
              <a:ext cx="1143000" cy="762000"/>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 name="Oval 88"/>
            <p:cNvSpPr/>
            <p:nvPr/>
          </p:nvSpPr>
          <p:spPr bwMode="auto">
            <a:xfrm>
              <a:off x="1981200" y="5181600"/>
              <a:ext cx="1143000" cy="762000"/>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 name="Oval 89"/>
            <p:cNvSpPr/>
            <p:nvPr/>
          </p:nvSpPr>
          <p:spPr bwMode="auto">
            <a:xfrm>
              <a:off x="6858000" y="5257800"/>
              <a:ext cx="1143000" cy="762000"/>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6" name="Group 5"/>
          <p:cNvGrpSpPr/>
          <p:nvPr/>
        </p:nvGrpSpPr>
        <p:grpSpPr>
          <a:xfrm>
            <a:off x="2984018" y="457200"/>
            <a:ext cx="6019800" cy="5638800"/>
            <a:chOff x="2984018" y="457200"/>
            <a:chExt cx="6019800" cy="5638800"/>
          </a:xfrm>
        </p:grpSpPr>
        <p:sp>
          <p:nvSpPr>
            <p:cNvPr id="106" name="TextBox 105"/>
            <p:cNvSpPr txBox="1"/>
            <p:nvPr/>
          </p:nvSpPr>
          <p:spPr bwMode="auto">
            <a:xfrm>
              <a:off x="4147614" y="1288332"/>
              <a:ext cx="1663662" cy="369332"/>
            </a:xfrm>
            <a:prstGeom prst="rect">
              <a:avLst/>
            </a:prstGeom>
            <a:noFill/>
          </p:spPr>
          <p:txBody>
            <a:bodyPr wrap="none">
              <a:spAutoFit/>
            </a:bodyPr>
            <a:lstStyle/>
            <a:p>
              <a:pPr>
                <a:defRPr/>
              </a:pPr>
              <a:r>
                <a:rPr lang="en-US" dirty="0" smtClean="0">
                  <a:solidFill>
                    <a:srgbClr val="660066"/>
                  </a:solidFill>
                  <a:ea typeface="ヒラギノ角ゴ Pro W3" charset="-128"/>
                  <a:cs typeface="ヒラギノ角ゴ Pro W3" charset="-128"/>
                </a:rPr>
                <a:t>Future Scenario</a:t>
              </a:r>
              <a:endParaRPr lang="en-US" dirty="0">
                <a:solidFill>
                  <a:srgbClr val="660066"/>
                </a:solidFill>
                <a:ea typeface="ヒラギノ角ゴ Pro W3" charset="-128"/>
                <a:cs typeface="ヒラギノ角ゴ Pro W3" charset="-128"/>
              </a:endParaRPr>
            </a:p>
          </p:txBody>
        </p:sp>
        <p:cxnSp>
          <p:nvCxnSpPr>
            <p:cNvPr id="107" name="Straight Arrow Connector 106"/>
            <p:cNvCxnSpPr/>
            <p:nvPr/>
          </p:nvCxnSpPr>
          <p:spPr bwMode="auto">
            <a:xfrm flipH="1">
              <a:off x="3746018" y="2438400"/>
              <a:ext cx="685800" cy="3810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bwMode="auto">
            <a:xfrm>
              <a:off x="5193818" y="2366665"/>
              <a:ext cx="2895600" cy="52893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bwMode="auto">
            <a:xfrm flipH="1" flipV="1">
              <a:off x="3669818" y="1219200"/>
              <a:ext cx="762000" cy="685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bwMode="auto">
            <a:xfrm flipV="1">
              <a:off x="5193818" y="1219200"/>
              <a:ext cx="2703205" cy="7620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11" name="Oval 110"/>
            <p:cNvSpPr/>
            <p:nvPr/>
          </p:nvSpPr>
          <p:spPr bwMode="auto">
            <a:xfrm>
              <a:off x="2984018" y="457200"/>
              <a:ext cx="990600" cy="762000"/>
            </a:xfrm>
            <a:prstGeom prst="ellipse">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12" name="Straight Arrow Connector 111"/>
            <p:cNvCxnSpPr/>
            <p:nvPr/>
          </p:nvCxnSpPr>
          <p:spPr bwMode="auto">
            <a:xfrm flipH="1">
              <a:off x="3517418" y="2438400"/>
              <a:ext cx="1143000" cy="27432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bwMode="auto">
            <a:xfrm>
              <a:off x="4812818" y="2438400"/>
              <a:ext cx="3352800" cy="28956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14" name="Oval 113"/>
            <p:cNvSpPr/>
            <p:nvPr/>
          </p:nvSpPr>
          <p:spPr bwMode="auto">
            <a:xfrm>
              <a:off x="2984018" y="5257800"/>
              <a:ext cx="990600" cy="762000"/>
            </a:xfrm>
            <a:prstGeom prst="ellipse">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 name="Oval 114"/>
            <p:cNvSpPr/>
            <p:nvPr/>
          </p:nvSpPr>
          <p:spPr bwMode="auto">
            <a:xfrm>
              <a:off x="3060218" y="2819400"/>
              <a:ext cx="990600" cy="762000"/>
            </a:xfrm>
            <a:prstGeom prst="ellipse">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 name="Oval 115"/>
            <p:cNvSpPr/>
            <p:nvPr/>
          </p:nvSpPr>
          <p:spPr bwMode="auto">
            <a:xfrm>
              <a:off x="7937018" y="5334000"/>
              <a:ext cx="990600" cy="762000"/>
            </a:xfrm>
            <a:prstGeom prst="ellipse">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 name="Oval 116"/>
            <p:cNvSpPr/>
            <p:nvPr/>
          </p:nvSpPr>
          <p:spPr bwMode="auto">
            <a:xfrm>
              <a:off x="7937018" y="2895600"/>
              <a:ext cx="990600" cy="762000"/>
            </a:xfrm>
            <a:prstGeom prst="ellipse">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Oval 117"/>
            <p:cNvSpPr/>
            <p:nvPr/>
          </p:nvSpPr>
          <p:spPr bwMode="auto">
            <a:xfrm>
              <a:off x="8013218" y="685800"/>
              <a:ext cx="990600" cy="762000"/>
            </a:xfrm>
            <a:prstGeom prst="ellipse">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981458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Simulated Atmospheric CO2 in</a:t>
            </a:r>
            <a:br>
              <a:rPr lang="en-US" dirty="0" smtClean="0"/>
            </a:br>
            <a:r>
              <a:rPr lang="en-US" dirty="0" smtClean="0"/>
              <a:t>GFDL ESM model</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662640" y="1417638"/>
            <a:ext cx="7320370" cy="4885122"/>
          </a:xfrm>
          <a:prstGeom prst="rect">
            <a:avLst/>
          </a:prstGeom>
        </p:spPr>
      </p:pic>
      <p:sp>
        <p:nvSpPr>
          <p:cNvPr id="5" name="TextBox 4"/>
          <p:cNvSpPr txBox="1"/>
          <p:nvPr/>
        </p:nvSpPr>
        <p:spPr>
          <a:xfrm>
            <a:off x="4648200" y="6324600"/>
            <a:ext cx="2240066" cy="369332"/>
          </a:xfrm>
          <a:prstGeom prst="rect">
            <a:avLst/>
          </a:prstGeom>
          <a:noFill/>
        </p:spPr>
        <p:txBody>
          <a:bodyPr wrap="none" rtlCol="0">
            <a:spAutoFit/>
          </a:bodyPr>
          <a:lstStyle/>
          <a:p>
            <a:r>
              <a:rPr lang="en-US" dirty="0" smtClean="0"/>
              <a:t>Stouffer, pers. Comm.</a:t>
            </a:r>
            <a:endParaRPr lang="en-US" dirty="0"/>
          </a:p>
        </p:txBody>
      </p:sp>
    </p:spTree>
    <p:extLst>
      <p:ext uri="{BB962C8B-B14F-4D97-AF65-F5344CB8AC3E}">
        <p14:creationId xmlns:p14="http://schemas.microsoft.com/office/powerpoint/2010/main" val="15467152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3"/>
          <p:cNvSpPr txBox="1">
            <a:spLocks noChangeArrowheads="1"/>
          </p:cNvSpPr>
          <p:nvPr/>
        </p:nvSpPr>
        <p:spPr bwMode="auto">
          <a:xfrm>
            <a:off x="5943600" y="6324600"/>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t>Pereira et al. (2010)</a:t>
            </a:r>
          </a:p>
        </p:txBody>
      </p:sp>
      <p:pic>
        <p:nvPicPr>
          <p:cNvPr id="849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50900"/>
            <a:ext cx="8542338"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89E511D-0095-5B40-81D9-CABF97D36611}" type="slidenum">
              <a:rPr lang="en-US" smtClean="0"/>
              <a:pPr>
                <a:defRPr/>
              </a:pPr>
              <a:t>19</a:t>
            </a:fld>
            <a:endParaRPr lang="en-US"/>
          </a:p>
        </p:txBody>
      </p:sp>
    </p:spTree>
    <p:extLst>
      <p:ext uri="{BB962C8B-B14F-4D97-AF65-F5344CB8AC3E}">
        <p14:creationId xmlns:p14="http://schemas.microsoft.com/office/powerpoint/2010/main" val="16935705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2037"/>
            <a:ext cx="8521700" cy="5795963"/>
          </a:xfrm>
        </p:spPr>
        <p:txBody>
          <a:bodyPr>
            <a:normAutofit/>
          </a:bodyPr>
          <a:lstStyle/>
          <a:p>
            <a:r>
              <a:rPr lang="en-US" sz="2400" dirty="0" smtClean="0"/>
              <a:t>Models are at the core of most of our science, relating measurements to quantities of interest (diagnostic), to conduct experiments at scales otherwise prohibitive or impossible, and providing projections into the future (prognostic).</a:t>
            </a:r>
          </a:p>
          <a:p>
            <a:r>
              <a:rPr lang="en-US" sz="2400" dirty="0" smtClean="0"/>
              <a:t>Has the remote sensing capability exceeded the quality/resolution of the data needed to understand the observations?</a:t>
            </a:r>
          </a:p>
          <a:p>
            <a:r>
              <a:rPr lang="en-US" sz="2400" dirty="0" smtClean="0"/>
              <a:t>Do existing models include all the necessary processes at sufficient spatial and temporal resolution to appropriately utilize data and minimize averaging errors in future projections?</a:t>
            </a:r>
          </a:p>
          <a:p>
            <a:r>
              <a:rPr lang="en-US" sz="2400" dirty="0" smtClean="0"/>
              <a:t>Do our modeling approaches adequately account for human activities, and report the most decision-relevant variables?</a:t>
            </a:r>
          </a:p>
          <a:p>
            <a:r>
              <a:rPr lang="en-US" sz="2400" dirty="0" smtClean="0"/>
              <a:t>How can modeling capabilities best advance and quantify, propagate, and track all relevant uncertainties? </a:t>
            </a:r>
          </a:p>
          <a:p>
            <a:endParaRPr lang="en-US" dirty="0"/>
          </a:p>
        </p:txBody>
      </p:sp>
      <p:sp>
        <p:nvSpPr>
          <p:cNvPr id="2" name="TextBox 1"/>
          <p:cNvSpPr txBox="1"/>
          <p:nvPr/>
        </p:nvSpPr>
        <p:spPr>
          <a:xfrm>
            <a:off x="2311400" y="321270"/>
            <a:ext cx="4268566" cy="461665"/>
          </a:xfrm>
          <a:prstGeom prst="rect">
            <a:avLst/>
          </a:prstGeom>
          <a:noFill/>
        </p:spPr>
        <p:txBody>
          <a:bodyPr wrap="none" rtlCol="0">
            <a:spAutoFit/>
          </a:bodyPr>
          <a:lstStyle/>
          <a:p>
            <a:r>
              <a:rPr lang="en-US" sz="2400" u="sng" dirty="0" smtClean="0"/>
              <a:t>Summary Perspective/Questions</a:t>
            </a:r>
            <a:endParaRPr lang="en-US" sz="2400" u="sng" dirty="0"/>
          </a:p>
        </p:txBody>
      </p:sp>
    </p:spTree>
    <p:extLst>
      <p:ext uri="{BB962C8B-B14F-4D97-AF65-F5344CB8AC3E}">
        <p14:creationId xmlns:p14="http://schemas.microsoft.com/office/powerpoint/2010/main" val="10031059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62667" y="6395848"/>
            <a:ext cx="2361581" cy="369332"/>
          </a:xfrm>
          <a:prstGeom prst="rect">
            <a:avLst/>
          </a:prstGeom>
          <a:noFill/>
        </p:spPr>
        <p:txBody>
          <a:bodyPr wrap="none" rtlCol="0">
            <a:spAutoFit/>
          </a:bodyPr>
          <a:lstStyle/>
          <a:p>
            <a:r>
              <a:rPr lang="en-US" i="1" dirty="0" smtClean="0"/>
              <a:t>Chambers et al. (2007)</a:t>
            </a:r>
            <a:endParaRPr lang="en-US" i="1" dirty="0"/>
          </a:p>
        </p:txBody>
      </p:sp>
      <p:pic>
        <p:nvPicPr>
          <p:cNvPr id="2" name="Picture 1"/>
          <p:cNvPicPr>
            <a:picLocks noChangeAspect="1"/>
          </p:cNvPicPr>
          <p:nvPr/>
        </p:nvPicPr>
        <p:blipFill>
          <a:blip r:embed="rId3"/>
          <a:stretch>
            <a:fillRect/>
          </a:stretch>
        </p:blipFill>
        <p:spPr>
          <a:xfrm>
            <a:off x="169099" y="4051210"/>
            <a:ext cx="4180452" cy="2219415"/>
          </a:xfrm>
          <a:prstGeom prst="rect">
            <a:avLst/>
          </a:prstGeom>
        </p:spPr>
      </p:pic>
      <p:pic>
        <p:nvPicPr>
          <p:cNvPr id="6" name="Picture 5"/>
          <p:cNvPicPr>
            <a:picLocks noChangeAspect="1"/>
          </p:cNvPicPr>
          <p:nvPr/>
        </p:nvPicPr>
        <p:blipFill>
          <a:blip r:embed="rId4"/>
          <a:stretch>
            <a:fillRect/>
          </a:stretch>
        </p:blipFill>
        <p:spPr>
          <a:xfrm>
            <a:off x="298131" y="1377182"/>
            <a:ext cx="3911600" cy="2743200"/>
          </a:xfrm>
          <a:prstGeom prst="rect">
            <a:avLst/>
          </a:prstGeom>
        </p:spPr>
      </p:pic>
      <p:pic>
        <p:nvPicPr>
          <p:cNvPr id="7" name="Picture 6"/>
          <p:cNvPicPr>
            <a:picLocks noChangeAspect="1"/>
          </p:cNvPicPr>
          <p:nvPr/>
        </p:nvPicPr>
        <p:blipFill>
          <a:blip r:embed="rId5"/>
          <a:stretch>
            <a:fillRect/>
          </a:stretch>
        </p:blipFill>
        <p:spPr>
          <a:xfrm>
            <a:off x="4444551" y="1426023"/>
            <a:ext cx="4507606" cy="4966397"/>
          </a:xfrm>
          <a:prstGeom prst="rect">
            <a:avLst/>
          </a:prstGeom>
        </p:spPr>
      </p:pic>
      <p:sp>
        <p:nvSpPr>
          <p:cNvPr id="4" name="Rectangle 3"/>
          <p:cNvSpPr/>
          <p:nvPr/>
        </p:nvSpPr>
        <p:spPr>
          <a:xfrm>
            <a:off x="6033899" y="6351621"/>
            <a:ext cx="1973968" cy="369332"/>
          </a:xfrm>
          <a:prstGeom prst="rect">
            <a:avLst/>
          </a:prstGeom>
        </p:spPr>
        <p:txBody>
          <a:bodyPr wrap="none">
            <a:spAutoFit/>
          </a:bodyPr>
          <a:lstStyle/>
          <a:p>
            <a:r>
              <a:rPr lang="en-US" i="1" dirty="0" smtClean="0"/>
              <a:t>Dolan et al. (2010)</a:t>
            </a:r>
            <a:endParaRPr lang="en-US" i="1" dirty="0"/>
          </a:p>
        </p:txBody>
      </p:sp>
      <p:sp>
        <p:nvSpPr>
          <p:cNvPr id="14" name="TextBox 13"/>
          <p:cNvSpPr txBox="1"/>
          <p:nvPr/>
        </p:nvSpPr>
        <p:spPr>
          <a:xfrm>
            <a:off x="2874011" y="749202"/>
            <a:ext cx="3115556" cy="584776"/>
          </a:xfrm>
          <a:prstGeom prst="rect">
            <a:avLst/>
          </a:prstGeom>
          <a:noFill/>
        </p:spPr>
        <p:txBody>
          <a:bodyPr wrap="none" rtlCol="0">
            <a:spAutoFit/>
          </a:bodyPr>
          <a:lstStyle/>
          <a:p>
            <a:r>
              <a:rPr lang="en-US" sz="3200" dirty="0" smtClean="0"/>
              <a:t>Hurricane Katrina</a:t>
            </a:r>
            <a:endParaRPr lang="en-US" sz="3200" dirty="0"/>
          </a:p>
        </p:txBody>
      </p:sp>
      <p:pic>
        <p:nvPicPr>
          <p:cNvPr id="8" name="Picture 7"/>
          <p:cNvPicPr>
            <a:picLocks noChangeAspect="1"/>
          </p:cNvPicPr>
          <p:nvPr/>
        </p:nvPicPr>
        <p:blipFill>
          <a:blip r:embed="rId4"/>
          <a:stretch>
            <a:fillRect/>
          </a:stretch>
        </p:blipFill>
        <p:spPr>
          <a:xfrm>
            <a:off x="0" y="2"/>
            <a:ext cx="4431789" cy="694413"/>
          </a:xfrm>
          <a:prstGeom prst="rect">
            <a:avLst/>
          </a:prstGeom>
          <a:ln w="38100">
            <a:solidFill>
              <a:schemeClr val="tx1"/>
            </a:solidFill>
          </a:ln>
          <a:effectLst>
            <a:outerShdw blurRad="50800" dist="38100" dir="2700000" algn="tl" rotWithShape="0">
              <a:srgbClr val="000000">
                <a:alpha val="43000"/>
              </a:srgbClr>
            </a:outerShdw>
          </a:effectLst>
        </p:spPr>
      </p:pic>
      <p:pic>
        <p:nvPicPr>
          <p:cNvPr id="9" name="Picture 8"/>
          <p:cNvPicPr>
            <a:picLocks noChangeAspect="1" noChangeArrowheads="1"/>
          </p:cNvPicPr>
          <p:nvPr/>
        </p:nvPicPr>
        <p:blipFill>
          <a:blip r:embed="rId6" cstate="print"/>
          <a:srcRect/>
          <a:stretch>
            <a:fillRect/>
          </a:stretch>
        </p:blipFill>
        <p:spPr bwMode="auto">
          <a:xfrm>
            <a:off x="4236619" y="-1"/>
            <a:ext cx="4907381" cy="694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80902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77888" y="127000"/>
            <a:ext cx="7513637" cy="5619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latin typeface="Arial" charset="0"/>
                <a:ea typeface="ＭＳ Ｐゴシック" charset="0"/>
                <a:cs typeface="ＭＳ Ｐゴシック" charset="0"/>
              </a:rPr>
              <a:t>Ecosystem Demography (ED) Model</a:t>
            </a:r>
            <a:endParaRPr lang="en-US">
              <a:latin typeface="Arial" charset="0"/>
              <a:ea typeface="ＭＳ Ｐゴシック" charset="0"/>
              <a:cs typeface="ＭＳ Ｐゴシック" charset="0"/>
            </a:endParaRPr>
          </a:p>
        </p:txBody>
      </p:sp>
      <p:grpSp>
        <p:nvGrpSpPr>
          <p:cNvPr id="3" name="Group 41"/>
          <p:cNvGrpSpPr>
            <a:grpSpLocks/>
          </p:cNvGrpSpPr>
          <p:nvPr/>
        </p:nvGrpSpPr>
        <p:grpSpPr bwMode="auto">
          <a:xfrm>
            <a:off x="927100" y="1790700"/>
            <a:ext cx="7742238" cy="4572000"/>
            <a:chOff x="914400" y="1524000"/>
            <a:chExt cx="7742238" cy="4572000"/>
          </a:xfrm>
        </p:grpSpPr>
        <p:grpSp>
          <p:nvGrpSpPr>
            <p:cNvPr id="4" name="Group 22"/>
            <p:cNvGrpSpPr>
              <a:grpSpLocks/>
            </p:cNvGrpSpPr>
            <p:nvPr/>
          </p:nvGrpSpPr>
          <p:grpSpPr bwMode="auto">
            <a:xfrm>
              <a:off x="7067550" y="2354263"/>
              <a:ext cx="1589088" cy="1174750"/>
              <a:chOff x="4512" y="1632"/>
              <a:chExt cx="1104" cy="816"/>
            </a:xfrm>
          </p:grpSpPr>
          <p:sp>
            <p:nvSpPr>
              <p:cNvPr id="41" name="AutoShape 23"/>
              <p:cNvSpPr>
                <a:spLocks noChangeArrowheads="1"/>
              </p:cNvSpPr>
              <p:nvPr/>
            </p:nvSpPr>
            <p:spPr bwMode="auto">
              <a:xfrm>
                <a:off x="4512" y="1632"/>
                <a:ext cx="1104" cy="816"/>
              </a:xfrm>
              <a:prstGeom prst="roundRect">
                <a:avLst>
                  <a:gd name="adj" fmla="val 120"/>
                </a:avLst>
              </a:prstGeom>
              <a:solidFill>
                <a:srgbClr val="99CCFF"/>
              </a:solidFill>
              <a:ln w="22320">
                <a:solidFill>
                  <a:srgbClr val="000000"/>
                </a:solidFill>
                <a:round/>
                <a:headEnd/>
                <a:tailEnd/>
              </a:ln>
            </p:spPr>
            <p:txBody>
              <a:bodyPr wrap="none" anchor="ctr"/>
              <a:lstStyle/>
              <a:p>
                <a:endParaRPr lang="en-US">
                  <a:latin typeface="Calibri" charset="0"/>
                </a:endParaRPr>
              </a:p>
            </p:txBody>
          </p:sp>
          <p:sp>
            <p:nvSpPr>
              <p:cNvPr id="42" name="Text Box 24"/>
              <p:cNvSpPr txBox="1">
                <a:spLocks noChangeArrowheads="1"/>
              </p:cNvSpPr>
              <p:nvPr/>
            </p:nvSpPr>
            <p:spPr bwMode="auto">
              <a:xfrm>
                <a:off x="4522" y="1693"/>
                <a:ext cx="1083"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nchor="ctr">
                <a:spAutoFit/>
              </a:bodyPr>
              <a:lstStyle>
                <a:lvl1pPr defTabSz="828675" eaLnBrk="0" hangingPunct="0">
                  <a:tabLst>
                    <a:tab pos="657225" algn="l"/>
                    <a:tab pos="1312863" algn="l"/>
                  </a:tabLst>
                  <a:defRPr sz="1400">
                    <a:solidFill>
                      <a:schemeClr val="tx1"/>
                    </a:solidFill>
                    <a:latin typeface="Arial" charset="0"/>
                    <a:ea typeface="ＭＳ Ｐゴシック" charset="0"/>
                    <a:cs typeface="ＭＳ Ｐゴシック" charset="0"/>
                  </a:defRPr>
                </a:lvl1pPr>
                <a:lvl2pPr marL="37931725" indent="-37474525" defTabSz="828675" eaLnBrk="0" hangingPunct="0">
                  <a:tabLst>
                    <a:tab pos="657225" algn="l"/>
                    <a:tab pos="1312863" algn="l"/>
                  </a:tabLst>
                  <a:defRPr sz="1400">
                    <a:solidFill>
                      <a:schemeClr val="tx1"/>
                    </a:solidFill>
                    <a:latin typeface="Arial" charset="0"/>
                    <a:ea typeface="ＭＳ Ｐゴシック" charset="0"/>
                  </a:defRPr>
                </a:lvl2pPr>
                <a:lvl3pPr eaLnBrk="0" hangingPunct="0">
                  <a:tabLst>
                    <a:tab pos="657225" algn="l"/>
                    <a:tab pos="1312863" algn="l"/>
                  </a:tabLst>
                  <a:defRPr sz="1400">
                    <a:solidFill>
                      <a:schemeClr val="tx1"/>
                    </a:solidFill>
                    <a:latin typeface="Arial" charset="0"/>
                    <a:ea typeface="ＭＳ Ｐゴシック" charset="0"/>
                  </a:defRPr>
                </a:lvl3pPr>
                <a:lvl4pPr eaLnBrk="0" hangingPunct="0">
                  <a:tabLst>
                    <a:tab pos="657225" algn="l"/>
                    <a:tab pos="1312863" algn="l"/>
                  </a:tabLst>
                  <a:defRPr sz="1400">
                    <a:solidFill>
                      <a:schemeClr val="tx1"/>
                    </a:solidFill>
                    <a:latin typeface="Arial" charset="0"/>
                    <a:ea typeface="ＭＳ Ｐゴシック" charset="0"/>
                  </a:defRPr>
                </a:lvl4pPr>
                <a:lvl5pPr eaLnBrk="0" hangingPunct="0">
                  <a:tabLst>
                    <a:tab pos="657225" algn="l"/>
                    <a:tab pos="1312863" algn="l"/>
                  </a:tabLst>
                  <a:defRPr sz="1400">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9pPr>
              </a:lstStyle>
              <a:p>
                <a:pPr algn="ctr" eaLnBrk="1">
                  <a:lnSpc>
                    <a:spcPct val="83000"/>
                  </a:lnSpc>
                  <a:buClr>
                    <a:srgbClr val="000000"/>
                  </a:buClr>
                  <a:buSzPct val="45000"/>
                  <a:buFont typeface="StarSymbol" charset="0"/>
                  <a:buNone/>
                </a:pPr>
                <a:r>
                  <a:rPr lang="en-GB">
                    <a:solidFill>
                      <a:srgbClr val="000000"/>
                    </a:solidFill>
                    <a:latin typeface="Times New Roman" charset="0"/>
                  </a:rPr>
                  <a:t>Regional-Scale</a:t>
                </a:r>
              </a:p>
              <a:p>
                <a:pPr algn="ctr" eaLnBrk="1">
                  <a:lnSpc>
                    <a:spcPct val="83000"/>
                  </a:lnSpc>
                  <a:buClr>
                    <a:srgbClr val="000000"/>
                  </a:buClr>
                  <a:buSzPct val="45000"/>
                  <a:buFont typeface="StarSymbol" charset="0"/>
                  <a:buNone/>
                </a:pPr>
                <a:r>
                  <a:rPr lang="en-GB">
                    <a:solidFill>
                      <a:srgbClr val="000000"/>
                    </a:solidFill>
                    <a:latin typeface="Times New Roman" charset="0"/>
                  </a:rPr>
                  <a:t>Ecosystem</a:t>
                </a:r>
              </a:p>
              <a:p>
                <a:pPr algn="ctr" eaLnBrk="1">
                  <a:lnSpc>
                    <a:spcPct val="83000"/>
                  </a:lnSpc>
                  <a:buClr>
                    <a:srgbClr val="000000"/>
                  </a:buClr>
                  <a:buSzPct val="45000"/>
                  <a:buFont typeface="StarSymbol" charset="0"/>
                  <a:buNone/>
                </a:pPr>
                <a:r>
                  <a:rPr lang="en-GB">
                    <a:solidFill>
                      <a:srgbClr val="000000"/>
                    </a:solidFill>
                    <a:latin typeface="Times New Roman" charset="0"/>
                  </a:rPr>
                  <a:t>Structure and</a:t>
                </a:r>
              </a:p>
              <a:p>
                <a:pPr algn="ctr" eaLnBrk="1">
                  <a:lnSpc>
                    <a:spcPct val="83000"/>
                  </a:lnSpc>
                  <a:buClr>
                    <a:srgbClr val="000000"/>
                  </a:buClr>
                  <a:buSzPct val="45000"/>
                  <a:buFont typeface="StarSymbol" charset="0"/>
                  <a:buNone/>
                </a:pPr>
                <a:r>
                  <a:rPr lang="en-GB">
                    <a:solidFill>
                      <a:srgbClr val="000000"/>
                    </a:solidFill>
                    <a:latin typeface="Times New Roman" charset="0"/>
                  </a:rPr>
                  <a:t>Fluxes</a:t>
                </a:r>
              </a:p>
            </p:txBody>
          </p:sp>
        </p:grpSp>
        <p:grpSp>
          <p:nvGrpSpPr>
            <p:cNvPr id="5" name="Group 40"/>
            <p:cNvGrpSpPr>
              <a:grpSpLocks/>
            </p:cNvGrpSpPr>
            <p:nvPr/>
          </p:nvGrpSpPr>
          <p:grpSpPr bwMode="auto">
            <a:xfrm>
              <a:off x="914400" y="1524000"/>
              <a:ext cx="6845300" cy="4572000"/>
              <a:chOff x="914400" y="1524000"/>
              <a:chExt cx="6845300" cy="4572000"/>
            </a:xfrm>
          </p:grpSpPr>
          <p:sp>
            <p:nvSpPr>
              <p:cNvPr id="6" name="AutoShape 6"/>
              <p:cNvSpPr>
                <a:spLocks noChangeArrowheads="1"/>
              </p:cNvSpPr>
              <p:nvPr/>
            </p:nvSpPr>
            <p:spPr bwMode="auto">
              <a:xfrm>
                <a:off x="3057525" y="1524000"/>
                <a:ext cx="3733800" cy="3179763"/>
              </a:xfrm>
              <a:prstGeom prst="roundRect">
                <a:avLst>
                  <a:gd name="adj" fmla="val 42"/>
                </a:avLst>
              </a:prstGeom>
              <a:solidFill>
                <a:srgbClr val="00FF00"/>
              </a:solidFill>
              <a:ln w="22320">
                <a:solidFill>
                  <a:srgbClr val="000000"/>
                </a:solidFill>
                <a:round/>
                <a:headEnd/>
                <a:tailEnd/>
              </a:ln>
            </p:spPr>
            <p:txBody>
              <a:bodyPr wrap="none" anchor="ctr"/>
              <a:lstStyle/>
              <a:p>
                <a:endParaRPr lang="en-US">
                  <a:latin typeface="Calibri" charset="0"/>
                </a:endParaRPr>
              </a:p>
            </p:txBody>
          </p:sp>
          <p:grpSp>
            <p:nvGrpSpPr>
              <p:cNvPr id="7" name="Group 7"/>
              <p:cNvGrpSpPr>
                <a:grpSpLocks/>
              </p:cNvGrpSpPr>
              <p:nvPr/>
            </p:nvGrpSpPr>
            <p:grpSpPr bwMode="auto">
              <a:xfrm>
                <a:off x="1260475" y="1524000"/>
                <a:ext cx="1658938" cy="657225"/>
                <a:chOff x="480" y="1056"/>
                <a:chExt cx="1152" cy="456"/>
              </a:xfrm>
            </p:grpSpPr>
            <p:sp>
              <p:nvSpPr>
                <p:cNvPr id="39" name="AutoShape 8"/>
                <p:cNvSpPr>
                  <a:spLocks noChangeArrowheads="1"/>
                </p:cNvSpPr>
                <p:nvPr/>
              </p:nvSpPr>
              <p:spPr bwMode="auto">
                <a:xfrm>
                  <a:off x="480" y="1056"/>
                  <a:ext cx="1152" cy="456"/>
                </a:xfrm>
                <a:prstGeom prst="roundRect">
                  <a:avLst>
                    <a:gd name="adj" fmla="val 218"/>
                  </a:avLst>
                </a:prstGeom>
                <a:solidFill>
                  <a:srgbClr val="99CCFF"/>
                </a:solidFill>
                <a:ln w="22320">
                  <a:solidFill>
                    <a:srgbClr val="000000"/>
                  </a:solidFill>
                  <a:round/>
                  <a:headEnd/>
                  <a:tailEnd/>
                </a:ln>
              </p:spPr>
              <p:txBody>
                <a:bodyPr wrap="none" anchor="ctr"/>
                <a:lstStyle/>
                <a:p>
                  <a:endParaRPr lang="en-US">
                    <a:latin typeface="Calibri" charset="0"/>
                  </a:endParaRPr>
                </a:p>
              </p:txBody>
            </p:sp>
            <p:sp>
              <p:nvSpPr>
                <p:cNvPr id="40" name="Text Box 9"/>
                <p:cNvSpPr txBox="1">
                  <a:spLocks noChangeArrowheads="1"/>
                </p:cNvSpPr>
                <p:nvPr/>
              </p:nvSpPr>
              <p:spPr bwMode="auto">
                <a:xfrm>
                  <a:off x="480" y="1056"/>
                  <a:ext cx="1152"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2452" rIns="81639" bIns="42452">
                  <a:spAutoFit/>
                </a:bodyPr>
                <a:lstStyle>
                  <a:lvl1pPr defTabSz="828675" eaLnBrk="0" hangingPunct="0">
                    <a:tabLst>
                      <a:tab pos="657225" algn="l"/>
                      <a:tab pos="1312863" algn="l"/>
                    </a:tabLst>
                    <a:defRPr sz="1400">
                      <a:solidFill>
                        <a:schemeClr val="tx1"/>
                      </a:solidFill>
                      <a:latin typeface="Arial" charset="0"/>
                      <a:ea typeface="ＭＳ Ｐゴシック" charset="0"/>
                      <a:cs typeface="ＭＳ Ｐゴシック" charset="0"/>
                    </a:defRPr>
                  </a:lvl1pPr>
                  <a:lvl2pPr marL="37931725" indent="-37474525" defTabSz="828675" eaLnBrk="0" hangingPunct="0">
                    <a:tabLst>
                      <a:tab pos="657225" algn="l"/>
                      <a:tab pos="1312863" algn="l"/>
                    </a:tabLst>
                    <a:defRPr sz="1400">
                      <a:solidFill>
                        <a:schemeClr val="tx1"/>
                      </a:solidFill>
                      <a:latin typeface="Arial" charset="0"/>
                      <a:ea typeface="ＭＳ Ｐゴシック" charset="0"/>
                    </a:defRPr>
                  </a:lvl2pPr>
                  <a:lvl3pPr eaLnBrk="0" hangingPunct="0">
                    <a:tabLst>
                      <a:tab pos="657225" algn="l"/>
                      <a:tab pos="1312863" algn="l"/>
                    </a:tabLst>
                    <a:defRPr sz="1400">
                      <a:solidFill>
                        <a:schemeClr val="tx1"/>
                      </a:solidFill>
                      <a:latin typeface="Arial" charset="0"/>
                      <a:ea typeface="ＭＳ Ｐゴシック" charset="0"/>
                    </a:defRPr>
                  </a:lvl3pPr>
                  <a:lvl4pPr eaLnBrk="0" hangingPunct="0">
                    <a:tabLst>
                      <a:tab pos="657225" algn="l"/>
                      <a:tab pos="1312863" algn="l"/>
                    </a:tabLst>
                    <a:defRPr sz="1400">
                      <a:solidFill>
                        <a:schemeClr val="tx1"/>
                      </a:solidFill>
                      <a:latin typeface="Arial" charset="0"/>
                      <a:ea typeface="ＭＳ Ｐゴシック" charset="0"/>
                    </a:defRPr>
                  </a:lvl4pPr>
                  <a:lvl5pPr eaLnBrk="0" hangingPunct="0">
                    <a:tabLst>
                      <a:tab pos="657225" algn="l"/>
                      <a:tab pos="1312863" algn="l"/>
                    </a:tabLst>
                    <a:defRPr sz="1400">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9pPr>
                </a:lstStyle>
                <a:p>
                  <a:pPr eaLnBrk="1">
                    <a:lnSpc>
                      <a:spcPct val="83000"/>
                    </a:lnSpc>
                    <a:buClr>
                      <a:srgbClr val="000000"/>
                    </a:buClr>
                    <a:buSzPct val="45000"/>
                    <a:buFont typeface="StarSymbol" charset="0"/>
                    <a:buNone/>
                  </a:pPr>
                  <a:r>
                    <a:rPr lang="en-GB">
                      <a:solidFill>
                        <a:srgbClr val="000000"/>
                      </a:solidFill>
                      <a:latin typeface="Times New Roman" charset="0"/>
                    </a:rPr>
                    <a:t>Plant</a:t>
                  </a:r>
                </a:p>
                <a:p>
                  <a:pPr eaLnBrk="1">
                    <a:lnSpc>
                      <a:spcPct val="83000"/>
                    </a:lnSpc>
                    <a:buClr>
                      <a:srgbClr val="000000"/>
                    </a:buClr>
                    <a:buSzPct val="45000"/>
                    <a:buFont typeface="StarSymbol" charset="0"/>
                    <a:buNone/>
                  </a:pPr>
                  <a:r>
                    <a:rPr lang="en-GB">
                      <a:solidFill>
                        <a:srgbClr val="000000"/>
                      </a:solidFill>
                      <a:latin typeface="Times New Roman" charset="0"/>
                    </a:rPr>
                    <a:t>Physiology</a:t>
                  </a:r>
                </a:p>
              </p:txBody>
            </p:sp>
          </p:grpSp>
          <p:grpSp>
            <p:nvGrpSpPr>
              <p:cNvPr id="8" name="Group 10"/>
              <p:cNvGrpSpPr>
                <a:grpSpLocks/>
              </p:cNvGrpSpPr>
              <p:nvPr/>
            </p:nvGrpSpPr>
            <p:grpSpPr bwMode="auto">
              <a:xfrm>
                <a:off x="1260475" y="2354263"/>
                <a:ext cx="1728788" cy="898525"/>
                <a:chOff x="480" y="1632"/>
                <a:chExt cx="1200" cy="624"/>
              </a:xfrm>
            </p:grpSpPr>
            <p:sp>
              <p:nvSpPr>
                <p:cNvPr id="37" name="AutoShape 11"/>
                <p:cNvSpPr>
                  <a:spLocks noChangeArrowheads="1"/>
                </p:cNvSpPr>
                <p:nvPr/>
              </p:nvSpPr>
              <p:spPr bwMode="auto">
                <a:xfrm>
                  <a:off x="480" y="1632"/>
                  <a:ext cx="1200" cy="624"/>
                </a:xfrm>
                <a:prstGeom prst="roundRect">
                  <a:avLst>
                    <a:gd name="adj" fmla="val 157"/>
                  </a:avLst>
                </a:prstGeom>
                <a:solidFill>
                  <a:srgbClr val="99CCFF"/>
                </a:solidFill>
                <a:ln w="22320">
                  <a:solidFill>
                    <a:srgbClr val="000000"/>
                  </a:solidFill>
                  <a:round/>
                  <a:headEnd/>
                  <a:tailEnd/>
                </a:ln>
              </p:spPr>
              <p:txBody>
                <a:bodyPr wrap="none" anchor="ctr"/>
                <a:lstStyle/>
                <a:p>
                  <a:endParaRPr lang="en-US">
                    <a:latin typeface="Calibri" charset="0"/>
                  </a:endParaRPr>
                </a:p>
              </p:txBody>
            </p:sp>
            <p:sp>
              <p:nvSpPr>
                <p:cNvPr id="38" name="Text Box 12"/>
                <p:cNvSpPr txBox="1">
                  <a:spLocks noChangeArrowheads="1"/>
                </p:cNvSpPr>
                <p:nvPr/>
              </p:nvSpPr>
              <p:spPr bwMode="auto">
                <a:xfrm>
                  <a:off x="481" y="1755"/>
                  <a:ext cx="1197"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nchor="ctr">
                  <a:spAutoFit/>
                </a:bodyPr>
                <a:lstStyle>
                  <a:lvl1pPr defTabSz="828675" eaLnBrk="0" hangingPunct="0">
                    <a:tabLst>
                      <a:tab pos="657225" algn="l"/>
                      <a:tab pos="1312863" algn="l"/>
                    </a:tabLst>
                    <a:defRPr sz="1400">
                      <a:solidFill>
                        <a:schemeClr val="tx1"/>
                      </a:solidFill>
                      <a:latin typeface="Arial" charset="0"/>
                      <a:ea typeface="ＭＳ Ｐゴシック" charset="0"/>
                      <a:cs typeface="ＭＳ Ｐゴシック" charset="0"/>
                    </a:defRPr>
                  </a:lvl1pPr>
                  <a:lvl2pPr marL="37931725" indent="-37474525" defTabSz="828675" eaLnBrk="0" hangingPunct="0">
                    <a:tabLst>
                      <a:tab pos="657225" algn="l"/>
                      <a:tab pos="1312863" algn="l"/>
                    </a:tabLst>
                    <a:defRPr sz="1400">
                      <a:solidFill>
                        <a:schemeClr val="tx1"/>
                      </a:solidFill>
                      <a:latin typeface="Arial" charset="0"/>
                      <a:ea typeface="ＭＳ Ｐゴシック" charset="0"/>
                    </a:defRPr>
                  </a:lvl2pPr>
                  <a:lvl3pPr eaLnBrk="0" hangingPunct="0">
                    <a:tabLst>
                      <a:tab pos="657225" algn="l"/>
                      <a:tab pos="1312863" algn="l"/>
                    </a:tabLst>
                    <a:defRPr sz="1400">
                      <a:solidFill>
                        <a:schemeClr val="tx1"/>
                      </a:solidFill>
                      <a:latin typeface="Arial" charset="0"/>
                      <a:ea typeface="ＭＳ Ｐゴシック" charset="0"/>
                    </a:defRPr>
                  </a:lvl3pPr>
                  <a:lvl4pPr eaLnBrk="0" hangingPunct="0">
                    <a:tabLst>
                      <a:tab pos="657225" algn="l"/>
                      <a:tab pos="1312863" algn="l"/>
                    </a:tabLst>
                    <a:defRPr sz="1400">
                      <a:solidFill>
                        <a:schemeClr val="tx1"/>
                      </a:solidFill>
                      <a:latin typeface="Arial" charset="0"/>
                      <a:ea typeface="ＭＳ Ｐゴシック" charset="0"/>
                    </a:defRPr>
                  </a:lvl4pPr>
                  <a:lvl5pPr eaLnBrk="0" hangingPunct="0">
                    <a:tabLst>
                      <a:tab pos="657225" algn="l"/>
                      <a:tab pos="1312863" algn="l"/>
                    </a:tabLst>
                    <a:defRPr sz="1400">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9pPr>
                </a:lstStyle>
                <a:p>
                  <a:pPr algn="ctr" eaLnBrk="1">
                    <a:lnSpc>
                      <a:spcPct val="83000"/>
                    </a:lnSpc>
                    <a:buClr>
                      <a:srgbClr val="000000"/>
                    </a:buClr>
                    <a:buSzPct val="45000"/>
                    <a:buFont typeface="StarSymbol" charset="0"/>
                    <a:buNone/>
                  </a:pPr>
                  <a:r>
                    <a:rPr lang="en-GB">
                      <a:solidFill>
                        <a:srgbClr val="000000"/>
                      </a:solidFill>
                      <a:latin typeface="Times New Roman" charset="0"/>
                    </a:rPr>
                    <a:t>Ecosystem</a:t>
                  </a:r>
                </a:p>
                <a:p>
                  <a:pPr algn="ctr" eaLnBrk="1">
                    <a:lnSpc>
                      <a:spcPct val="83000"/>
                    </a:lnSpc>
                    <a:buClr>
                      <a:srgbClr val="000000"/>
                    </a:buClr>
                    <a:buSzPct val="45000"/>
                    <a:buFont typeface="StarSymbol" charset="0"/>
                    <a:buNone/>
                  </a:pPr>
                  <a:r>
                    <a:rPr lang="en-GB">
                      <a:solidFill>
                        <a:srgbClr val="000000"/>
                      </a:solidFill>
                      <a:latin typeface="Times New Roman" charset="0"/>
                    </a:rPr>
                    <a:t>Biogeochemistry</a:t>
                  </a:r>
                </a:p>
              </p:txBody>
            </p:sp>
          </p:grpSp>
          <p:sp>
            <p:nvSpPr>
              <p:cNvPr id="9" name="Line 13"/>
              <p:cNvSpPr>
                <a:spLocks noChangeShapeType="1"/>
              </p:cNvSpPr>
              <p:nvPr/>
            </p:nvSpPr>
            <p:spPr bwMode="auto">
              <a:xfrm>
                <a:off x="2919413" y="1870075"/>
                <a:ext cx="484187" cy="414338"/>
              </a:xfrm>
              <a:prstGeom prst="line">
                <a:avLst/>
              </a:prstGeom>
              <a:noFill/>
              <a:ln w="2556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 name="Line 14"/>
              <p:cNvSpPr>
                <a:spLocks noChangeShapeType="1"/>
              </p:cNvSpPr>
              <p:nvPr/>
            </p:nvSpPr>
            <p:spPr bwMode="auto">
              <a:xfrm flipV="1">
                <a:off x="2989263" y="2697163"/>
                <a:ext cx="484187" cy="211137"/>
              </a:xfrm>
              <a:prstGeom prst="line">
                <a:avLst/>
              </a:prstGeom>
              <a:noFill/>
              <a:ln w="2556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nvGrpSpPr>
              <p:cNvPr id="11" name="Group 15"/>
              <p:cNvGrpSpPr>
                <a:grpSpLocks/>
              </p:cNvGrpSpPr>
              <p:nvPr/>
            </p:nvGrpSpPr>
            <p:grpSpPr bwMode="auto">
              <a:xfrm>
                <a:off x="3541713" y="1938338"/>
                <a:ext cx="1160462" cy="1106487"/>
                <a:chOff x="2064" y="1344"/>
                <a:chExt cx="806" cy="768"/>
              </a:xfrm>
            </p:grpSpPr>
            <p:sp>
              <p:nvSpPr>
                <p:cNvPr id="35" name="AutoShape 16"/>
                <p:cNvSpPr>
                  <a:spLocks noChangeArrowheads="1"/>
                </p:cNvSpPr>
                <p:nvPr/>
              </p:nvSpPr>
              <p:spPr bwMode="auto">
                <a:xfrm>
                  <a:off x="2064" y="1344"/>
                  <a:ext cx="806" cy="768"/>
                </a:xfrm>
                <a:prstGeom prst="roundRect">
                  <a:avLst>
                    <a:gd name="adj" fmla="val 130"/>
                  </a:avLst>
                </a:prstGeom>
                <a:solidFill>
                  <a:srgbClr val="99CCFF"/>
                </a:solidFill>
                <a:ln w="9360">
                  <a:solidFill>
                    <a:srgbClr val="000000"/>
                  </a:solidFill>
                  <a:round/>
                  <a:headEnd/>
                  <a:tailEnd/>
                </a:ln>
              </p:spPr>
              <p:txBody>
                <a:bodyPr wrap="none" anchor="ctr"/>
                <a:lstStyle/>
                <a:p>
                  <a:endParaRPr lang="en-US">
                    <a:latin typeface="Calibri" charset="0"/>
                  </a:endParaRPr>
                </a:p>
              </p:txBody>
            </p:sp>
            <p:sp>
              <p:nvSpPr>
                <p:cNvPr id="36" name="Text Box 17"/>
                <p:cNvSpPr txBox="1">
                  <a:spLocks noChangeArrowheads="1"/>
                </p:cNvSpPr>
                <p:nvPr/>
              </p:nvSpPr>
              <p:spPr bwMode="auto">
                <a:xfrm>
                  <a:off x="2084" y="1460"/>
                  <a:ext cx="765" cy="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nchor="ctr">
                  <a:spAutoFit/>
                </a:bodyPr>
                <a:lstStyle>
                  <a:lvl1pPr defTabSz="828675" eaLnBrk="0" hangingPunct="0">
                    <a:tabLst>
                      <a:tab pos="657225" algn="l"/>
                    </a:tabLst>
                    <a:defRPr sz="1400">
                      <a:solidFill>
                        <a:schemeClr val="tx1"/>
                      </a:solidFill>
                      <a:latin typeface="Arial" charset="0"/>
                      <a:ea typeface="ＭＳ Ｐゴシック" charset="0"/>
                      <a:cs typeface="ＭＳ Ｐゴシック" charset="0"/>
                    </a:defRPr>
                  </a:lvl1pPr>
                  <a:lvl2pPr marL="37931725" indent="-37474525" defTabSz="828675" eaLnBrk="0" hangingPunct="0">
                    <a:tabLst>
                      <a:tab pos="657225" algn="l"/>
                    </a:tabLst>
                    <a:defRPr sz="1400">
                      <a:solidFill>
                        <a:schemeClr val="tx1"/>
                      </a:solidFill>
                      <a:latin typeface="Arial" charset="0"/>
                      <a:ea typeface="ＭＳ Ｐゴシック" charset="0"/>
                    </a:defRPr>
                  </a:lvl2pPr>
                  <a:lvl3pPr eaLnBrk="0" hangingPunct="0">
                    <a:tabLst>
                      <a:tab pos="657225" algn="l"/>
                    </a:tabLst>
                    <a:defRPr sz="1400">
                      <a:solidFill>
                        <a:schemeClr val="tx1"/>
                      </a:solidFill>
                      <a:latin typeface="Arial" charset="0"/>
                      <a:ea typeface="ＭＳ Ｐゴシック" charset="0"/>
                    </a:defRPr>
                  </a:lvl3pPr>
                  <a:lvl4pPr eaLnBrk="0" hangingPunct="0">
                    <a:tabLst>
                      <a:tab pos="657225" algn="l"/>
                    </a:tabLst>
                    <a:defRPr sz="1400">
                      <a:solidFill>
                        <a:schemeClr val="tx1"/>
                      </a:solidFill>
                      <a:latin typeface="Arial" charset="0"/>
                      <a:ea typeface="ＭＳ Ｐゴシック" charset="0"/>
                    </a:defRPr>
                  </a:lvl4pPr>
                  <a:lvl5pPr eaLnBrk="0" hangingPunct="0">
                    <a:tabLst>
                      <a:tab pos="657225" algn="l"/>
                    </a:tabLst>
                    <a:defRPr sz="1400">
                      <a:solidFill>
                        <a:schemeClr val="tx1"/>
                      </a:solidFill>
                      <a:latin typeface="Arial" charset="0"/>
                      <a:ea typeface="ＭＳ Ｐゴシック" charset="0"/>
                    </a:defRPr>
                  </a:lvl5pPr>
                  <a:lvl6pPr marL="457200" eaLnBrk="0" fontAlgn="base" hangingPunct="0">
                    <a:spcBef>
                      <a:spcPct val="0"/>
                    </a:spcBef>
                    <a:spcAft>
                      <a:spcPct val="0"/>
                    </a:spcAft>
                    <a:tabLst>
                      <a:tab pos="657225" algn="l"/>
                    </a:tabLst>
                    <a:defRPr sz="1400">
                      <a:solidFill>
                        <a:schemeClr val="tx1"/>
                      </a:solidFill>
                      <a:latin typeface="Arial" charset="0"/>
                      <a:ea typeface="ＭＳ Ｐゴシック" charset="0"/>
                    </a:defRPr>
                  </a:lvl6pPr>
                  <a:lvl7pPr marL="914400" eaLnBrk="0" fontAlgn="base" hangingPunct="0">
                    <a:spcBef>
                      <a:spcPct val="0"/>
                    </a:spcBef>
                    <a:spcAft>
                      <a:spcPct val="0"/>
                    </a:spcAft>
                    <a:tabLst>
                      <a:tab pos="657225" algn="l"/>
                    </a:tabLst>
                    <a:defRPr sz="1400">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Lst>
                    <a:defRPr sz="1400">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Lst>
                    <a:defRPr sz="1400">
                      <a:solidFill>
                        <a:schemeClr val="tx1"/>
                      </a:solidFill>
                      <a:latin typeface="Arial" charset="0"/>
                      <a:ea typeface="ＭＳ Ｐゴシック" charset="0"/>
                    </a:defRPr>
                  </a:lvl9pPr>
                </a:lstStyle>
                <a:p>
                  <a:pPr algn="ctr" eaLnBrk="1">
                    <a:lnSpc>
                      <a:spcPct val="83000"/>
                    </a:lnSpc>
                    <a:buClr>
                      <a:srgbClr val="000000"/>
                    </a:buClr>
                    <a:buSzPct val="45000"/>
                    <a:buFont typeface="StarSymbol" charset="0"/>
                    <a:buNone/>
                  </a:pPr>
                  <a:r>
                    <a:rPr lang="en-GB">
                      <a:solidFill>
                        <a:srgbClr val="000000"/>
                      </a:solidFill>
                      <a:latin typeface="Times New Roman" charset="0"/>
                    </a:rPr>
                    <a:t>Individual</a:t>
                  </a:r>
                </a:p>
                <a:p>
                  <a:pPr algn="ctr" eaLnBrk="1">
                    <a:lnSpc>
                      <a:spcPct val="83000"/>
                    </a:lnSpc>
                    <a:buClr>
                      <a:srgbClr val="000000"/>
                    </a:buClr>
                    <a:buSzPct val="45000"/>
                    <a:buFont typeface="StarSymbol" charset="0"/>
                    <a:buNone/>
                  </a:pPr>
                  <a:r>
                    <a:rPr lang="en-GB">
                      <a:solidFill>
                        <a:srgbClr val="000000"/>
                      </a:solidFill>
                      <a:latin typeface="Times New Roman" charset="0"/>
                    </a:rPr>
                    <a:t>Vital </a:t>
                  </a:r>
                </a:p>
                <a:p>
                  <a:pPr algn="ctr" eaLnBrk="1">
                    <a:lnSpc>
                      <a:spcPct val="83000"/>
                    </a:lnSpc>
                    <a:buClr>
                      <a:srgbClr val="000000"/>
                    </a:buClr>
                    <a:buSzPct val="45000"/>
                    <a:buFont typeface="StarSymbol" charset="0"/>
                    <a:buNone/>
                  </a:pPr>
                  <a:r>
                    <a:rPr lang="en-GB">
                      <a:solidFill>
                        <a:srgbClr val="000000"/>
                      </a:solidFill>
                      <a:latin typeface="Times New Roman" charset="0"/>
                    </a:rPr>
                    <a:t>Rates</a:t>
                  </a:r>
                </a:p>
              </p:txBody>
            </p:sp>
          </p:grpSp>
          <p:grpSp>
            <p:nvGrpSpPr>
              <p:cNvPr id="12" name="Group 18"/>
              <p:cNvGrpSpPr>
                <a:grpSpLocks/>
              </p:cNvGrpSpPr>
              <p:nvPr/>
            </p:nvGrpSpPr>
            <p:grpSpPr bwMode="auto">
              <a:xfrm>
                <a:off x="5270500" y="3459163"/>
                <a:ext cx="1352550" cy="1087437"/>
                <a:chOff x="3264" y="2400"/>
                <a:chExt cx="940" cy="755"/>
              </a:xfrm>
            </p:grpSpPr>
            <p:sp>
              <p:nvSpPr>
                <p:cNvPr id="33" name="AutoShape 19"/>
                <p:cNvSpPr>
                  <a:spLocks noChangeArrowheads="1"/>
                </p:cNvSpPr>
                <p:nvPr/>
              </p:nvSpPr>
              <p:spPr bwMode="auto">
                <a:xfrm>
                  <a:off x="3264" y="2400"/>
                  <a:ext cx="940" cy="755"/>
                </a:xfrm>
                <a:prstGeom prst="roundRect">
                  <a:avLst>
                    <a:gd name="adj" fmla="val 130"/>
                  </a:avLst>
                </a:prstGeom>
                <a:solidFill>
                  <a:srgbClr val="99CCFF"/>
                </a:solidFill>
                <a:ln w="9360">
                  <a:solidFill>
                    <a:srgbClr val="000000"/>
                  </a:solidFill>
                  <a:round/>
                  <a:headEnd/>
                  <a:tailEnd/>
                </a:ln>
              </p:spPr>
              <p:txBody>
                <a:bodyPr wrap="none" anchor="ctr"/>
                <a:lstStyle/>
                <a:p>
                  <a:endParaRPr lang="en-US">
                    <a:latin typeface="Calibri" charset="0"/>
                  </a:endParaRPr>
                </a:p>
              </p:txBody>
            </p:sp>
            <p:sp>
              <p:nvSpPr>
                <p:cNvPr id="34" name="Text Box 20"/>
                <p:cNvSpPr txBox="1">
                  <a:spLocks noChangeArrowheads="1"/>
                </p:cNvSpPr>
                <p:nvPr/>
              </p:nvSpPr>
              <p:spPr bwMode="auto">
                <a:xfrm>
                  <a:off x="3294" y="2430"/>
                  <a:ext cx="880"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nchor="ctr">
                  <a:spAutoFit/>
                </a:bodyPr>
                <a:lstStyle>
                  <a:lvl1pPr defTabSz="828675" eaLnBrk="0" hangingPunct="0">
                    <a:tabLst>
                      <a:tab pos="657225" algn="l"/>
                      <a:tab pos="1312863" algn="l"/>
                    </a:tabLst>
                    <a:defRPr sz="1400">
                      <a:solidFill>
                        <a:schemeClr val="tx1"/>
                      </a:solidFill>
                      <a:latin typeface="Arial" charset="0"/>
                      <a:ea typeface="ＭＳ Ｐゴシック" charset="0"/>
                      <a:cs typeface="ＭＳ Ｐゴシック" charset="0"/>
                    </a:defRPr>
                  </a:lvl1pPr>
                  <a:lvl2pPr marL="37931725" indent="-37474525" defTabSz="828675" eaLnBrk="0" hangingPunct="0">
                    <a:tabLst>
                      <a:tab pos="657225" algn="l"/>
                      <a:tab pos="1312863" algn="l"/>
                    </a:tabLst>
                    <a:defRPr sz="1400">
                      <a:solidFill>
                        <a:schemeClr val="tx1"/>
                      </a:solidFill>
                      <a:latin typeface="Arial" charset="0"/>
                      <a:ea typeface="ＭＳ Ｐゴシック" charset="0"/>
                    </a:defRPr>
                  </a:lvl2pPr>
                  <a:lvl3pPr eaLnBrk="0" hangingPunct="0">
                    <a:tabLst>
                      <a:tab pos="657225" algn="l"/>
                      <a:tab pos="1312863" algn="l"/>
                    </a:tabLst>
                    <a:defRPr sz="1400">
                      <a:solidFill>
                        <a:schemeClr val="tx1"/>
                      </a:solidFill>
                      <a:latin typeface="Arial" charset="0"/>
                      <a:ea typeface="ＭＳ Ｐゴシック" charset="0"/>
                    </a:defRPr>
                  </a:lvl3pPr>
                  <a:lvl4pPr eaLnBrk="0" hangingPunct="0">
                    <a:tabLst>
                      <a:tab pos="657225" algn="l"/>
                      <a:tab pos="1312863" algn="l"/>
                    </a:tabLst>
                    <a:defRPr sz="1400">
                      <a:solidFill>
                        <a:schemeClr val="tx1"/>
                      </a:solidFill>
                      <a:latin typeface="Arial" charset="0"/>
                      <a:ea typeface="ＭＳ Ｐゴシック" charset="0"/>
                    </a:defRPr>
                  </a:lvl4pPr>
                  <a:lvl5pPr eaLnBrk="0" hangingPunct="0">
                    <a:tabLst>
                      <a:tab pos="657225" algn="l"/>
                      <a:tab pos="1312863" algn="l"/>
                    </a:tabLst>
                    <a:defRPr sz="1400">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9pPr>
                </a:lstStyle>
                <a:p>
                  <a:pPr algn="ctr" eaLnBrk="1">
                    <a:lnSpc>
                      <a:spcPct val="83000"/>
                    </a:lnSpc>
                    <a:buClr>
                      <a:srgbClr val="000000"/>
                    </a:buClr>
                    <a:buSzPct val="45000"/>
                    <a:buFont typeface="StarSymbol" charset="0"/>
                    <a:buNone/>
                  </a:pPr>
                  <a:r>
                    <a:rPr lang="en-GB">
                      <a:solidFill>
                        <a:srgbClr val="000000"/>
                      </a:solidFill>
                      <a:latin typeface="Times New Roman" charset="0"/>
                    </a:rPr>
                    <a:t>Disturbance</a:t>
                  </a:r>
                </a:p>
                <a:p>
                  <a:pPr algn="ctr" eaLnBrk="1">
                    <a:lnSpc>
                      <a:spcPct val="83000"/>
                    </a:lnSpc>
                    <a:buClr>
                      <a:srgbClr val="000000"/>
                    </a:buClr>
                    <a:buSzPct val="45000"/>
                    <a:buFont typeface="StarSymbol" charset="0"/>
                    <a:buNone/>
                  </a:pPr>
                  <a:r>
                    <a:rPr lang="en-GB">
                      <a:solidFill>
                        <a:srgbClr val="000000"/>
                      </a:solidFill>
                      <a:latin typeface="Times New Roman" charset="0"/>
                    </a:rPr>
                    <a:t>and</a:t>
                  </a:r>
                </a:p>
                <a:p>
                  <a:pPr algn="ctr" eaLnBrk="1">
                    <a:lnSpc>
                      <a:spcPct val="83000"/>
                    </a:lnSpc>
                    <a:buClr>
                      <a:srgbClr val="000000"/>
                    </a:buClr>
                    <a:buSzPct val="45000"/>
                    <a:buFont typeface="StarSymbol" charset="0"/>
                    <a:buNone/>
                  </a:pPr>
                  <a:r>
                    <a:rPr lang="en-GB">
                      <a:solidFill>
                        <a:srgbClr val="000000"/>
                      </a:solidFill>
                      <a:latin typeface="Times New Roman" charset="0"/>
                    </a:rPr>
                    <a:t>Land Use</a:t>
                  </a:r>
                </a:p>
                <a:p>
                  <a:pPr algn="ctr" eaLnBrk="1">
                    <a:lnSpc>
                      <a:spcPct val="83000"/>
                    </a:lnSpc>
                    <a:buClr>
                      <a:srgbClr val="000000"/>
                    </a:buClr>
                    <a:buSzPct val="45000"/>
                    <a:buFont typeface="StarSymbol" charset="0"/>
                    <a:buNone/>
                  </a:pPr>
                  <a:r>
                    <a:rPr lang="en-GB">
                      <a:solidFill>
                        <a:srgbClr val="000000"/>
                      </a:solidFill>
                      <a:latin typeface="Times New Roman" charset="0"/>
                    </a:rPr>
                    <a:t>Change</a:t>
                  </a:r>
                </a:p>
              </p:txBody>
            </p:sp>
          </p:grpSp>
          <p:sp>
            <p:nvSpPr>
              <p:cNvPr id="13" name="Line 21"/>
              <p:cNvSpPr>
                <a:spLocks noChangeShapeType="1"/>
              </p:cNvSpPr>
              <p:nvPr/>
            </p:nvSpPr>
            <p:spPr bwMode="auto">
              <a:xfrm>
                <a:off x="4716463" y="2492375"/>
                <a:ext cx="325437" cy="1588"/>
              </a:xfrm>
              <a:prstGeom prst="line">
                <a:avLst/>
              </a:prstGeom>
              <a:noFill/>
              <a:ln w="2556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 name="Line 25"/>
              <p:cNvSpPr>
                <a:spLocks noChangeShapeType="1"/>
              </p:cNvSpPr>
              <p:nvPr/>
            </p:nvSpPr>
            <p:spPr bwMode="auto">
              <a:xfrm>
                <a:off x="6445250" y="2492375"/>
                <a:ext cx="622300" cy="414338"/>
              </a:xfrm>
              <a:prstGeom prst="line">
                <a:avLst/>
              </a:prstGeom>
              <a:noFill/>
              <a:ln w="2556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6653213" y="3319463"/>
                <a:ext cx="414337" cy="341312"/>
              </a:xfrm>
              <a:prstGeom prst="line">
                <a:avLst/>
              </a:prstGeom>
              <a:noFill/>
              <a:ln w="2556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6" name="Line 27"/>
              <p:cNvSpPr>
                <a:spLocks noChangeShapeType="1"/>
              </p:cNvSpPr>
              <p:nvPr/>
            </p:nvSpPr>
            <p:spPr bwMode="auto">
              <a:xfrm>
                <a:off x="2228850" y="3390900"/>
                <a:ext cx="1588" cy="2003425"/>
              </a:xfrm>
              <a:prstGeom prst="line">
                <a:avLst/>
              </a:prstGeom>
              <a:noFill/>
              <a:ln w="25560">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a:off x="2476500" y="4972050"/>
                <a:ext cx="1588" cy="1588"/>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auto">
              <a:xfrm>
                <a:off x="2228850" y="5394325"/>
                <a:ext cx="1395413" cy="7938"/>
              </a:xfrm>
              <a:prstGeom prst="line">
                <a:avLst/>
              </a:prstGeom>
              <a:noFill/>
              <a:ln w="25560">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9" name="Group 30"/>
              <p:cNvGrpSpPr>
                <a:grpSpLocks/>
              </p:cNvGrpSpPr>
              <p:nvPr/>
            </p:nvGrpSpPr>
            <p:grpSpPr bwMode="auto">
              <a:xfrm>
                <a:off x="3619500" y="5408613"/>
                <a:ext cx="1739900" cy="687387"/>
                <a:chOff x="2118" y="3487"/>
                <a:chExt cx="1208" cy="477"/>
              </a:xfrm>
            </p:grpSpPr>
            <p:sp>
              <p:nvSpPr>
                <p:cNvPr id="31" name="AutoShape 31"/>
                <p:cNvSpPr>
                  <a:spLocks noChangeArrowheads="1"/>
                </p:cNvSpPr>
                <p:nvPr/>
              </p:nvSpPr>
              <p:spPr bwMode="auto">
                <a:xfrm>
                  <a:off x="2118" y="3487"/>
                  <a:ext cx="1208" cy="477"/>
                </a:xfrm>
                <a:prstGeom prst="roundRect">
                  <a:avLst>
                    <a:gd name="adj" fmla="val 208"/>
                  </a:avLst>
                </a:prstGeom>
                <a:solidFill>
                  <a:srgbClr val="99CCFF"/>
                </a:solidFill>
                <a:ln w="22320">
                  <a:solidFill>
                    <a:srgbClr val="000000"/>
                  </a:solidFill>
                  <a:round/>
                  <a:headEnd/>
                  <a:tailEnd/>
                </a:ln>
              </p:spPr>
              <p:txBody>
                <a:bodyPr wrap="none" anchor="ctr"/>
                <a:lstStyle/>
                <a:p>
                  <a:endParaRPr lang="en-US">
                    <a:latin typeface="Calibri" charset="0"/>
                  </a:endParaRPr>
                </a:p>
              </p:txBody>
            </p:sp>
            <p:sp>
              <p:nvSpPr>
                <p:cNvPr id="32" name="Text Box 32"/>
                <p:cNvSpPr txBox="1">
                  <a:spLocks noChangeArrowheads="1"/>
                </p:cNvSpPr>
                <p:nvPr/>
              </p:nvSpPr>
              <p:spPr bwMode="auto">
                <a:xfrm>
                  <a:off x="2309" y="3537"/>
                  <a:ext cx="826" cy="376"/>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nchor="ctr">
                  <a:spAutoFit/>
                </a:bodyPr>
                <a:lstStyle>
                  <a:lvl1pPr defTabSz="828675" eaLnBrk="0" hangingPunct="0">
                    <a:tabLst>
                      <a:tab pos="657225" algn="l"/>
                      <a:tab pos="1312863" algn="l"/>
                    </a:tabLst>
                    <a:defRPr sz="1400">
                      <a:solidFill>
                        <a:schemeClr val="tx1"/>
                      </a:solidFill>
                      <a:latin typeface="Arial" charset="0"/>
                      <a:ea typeface="ＭＳ Ｐゴシック" charset="0"/>
                      <a:cs typeface="ＭＳ Ｐゴシック" charset="0"/>
                    </a:defRPr>
                  </a:lvl1pPr>
                  <a:lvl2pPr marL="37931725" indent="-37474525" defTabSz="828675" eaLnBrk="0" hangingPunct="0">
                    <a:tabLst>
                      <a:tab pos="657225" algn="l"/>
                      <a:tab pos="1312863" algn="l"/>
                    </a:tabLst>
                    <a:defRPr sz="1400">
                      <a:solidFill>
                        <a:schemeClr val="tx1"/>
                      </a:solidFill>
                      <a:latin typeface="Arial" charset="0"/>
                      <a:ea typeface="ＭＳ Ｐゴシック" charset="0"/>
                    </a:defRPr>
                  </a:lvl2pPr>
                  <a:lvl3pPr eaLnBrk="0" hangingPunct="0">
                    <a:tabLst>
                      <a:tab pos="657225" algn="l"/>
                      <a:tab pos="1312863" algn="l"/>
                    </a:tabLst>
                    <a:defRPr sz="1400">
                      <a:solidFill>
                        <a:schemeClr val="tx1"/>
                      </a:solidFill>
                      <a:latin typeface="Arial" charset="0"/>
                      <a:ea typeface="ＭＳ Ｐゴシック" charset="0"/>
                    </a:defRPr>
                  </a:lvl3pPr>
                  <a:lvl4pPr eaLnBrk="0" hangingPunct="0">
                    <a:tabLst>
                      <a:tab pos="657225" algn="l"/>
                      <a:tab pos="1312863" algn="l"/>
                    </a:tabLst>
                    <a:defRPr sz="1400">
                      <a:solidFill>
                        <a:schemeClr val="tx1"/>
                      </a:solidFill>
                      <a:latin typeface="Arial" charset="0"/>
                      <a:ea typeface="ＭＳ Ｐゴシック" charset="0"/>
                    </a:defRPr>
                  </a:lvl4pPr>
                  <a:lvl5pPr eaLnBrk="0" hangingPunct="0">
                    <a:tabLst>
                      <a:tab pos="657225" algn="l"/>
                      <a:tab pos="1312863" algn="l"/>
                    </a:tabLst>
                    <a:defRPr sz="1400">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9pPr>
                </a:lstStyle>
                <a:p>
                  <a:pPr algn="ctr" eaLnBrk="1">
                    <a:lnSpc>
                      <a:spcPct val="83000"/>
                    </a:lnSpc>
                    <a:buClr>
                      <a:srgbClr val="000000"/>
                    </a:buClr>
                    <a:buSzPct val="45000"/>
                    <a:buFont typeface="StarSymbol" charset="0"/>
                    <a:buNone/>
                  </a:pPr>
                  <a:r>
                    <a:rPr lang="en-GB">
                      <a:solidFill>
                        <a:srgbClr val="000000"/>
                      </a:solidFill>
                      <a:latin typeface="Times New Roman" charset="0"/>
                    </a:rPr>
                    <a:t>Ecosystem</a:t>
                  </a:r>
                </a:p>
                <a:p>
                  <a:pPr algn="ctr" eaLnBrk="1">
                    <a:lnSpc>
                      <a:spcPct val="83000"/>
                    </a:lnSpc>
                    <a:buClr>
                      <a:srgbClr val="000000"/>
                    </a:buClr>
                    <a:buSzPct val="45000"/>
                    <a:buFont typeface="StarSymbol" charset="0"/>
                    <a:buNone/>
                  </a:pPr>
                  <a:r>
                    <a:rPr lang="en-GB">
                      <a:solidFill>
                        <a:srgbClr val="000000"/>
                      </a:solidFill>
                      <a:latin typeface="Times New Roman" charset="0"/>
                    </a:rPr>
                    <a:t>Physiology</a:t>
                  </a:r>
                </a:p>
              </p:txBody>
            </p:sp>
          </p:grpSp>
          <p:sp>
            <p:nvSpPr>
              <p:cNvPr id="20" name="Line 33"/>
              <p:cNvSpPr>
                <a:spLocks noChangeShapeType="1"/>
              </p:cNvSpPr>
              <p:nvPr/>
            </p:nvSpPr>
            <p:spPr bwMode="auto">
              <a:xfrm flipH="1">
                <a:off x="914400" y="4081463"/>
                <a:ext cx="1316038" cy="1587"/>
              </a:xfrm>
              <a:prstGeom prst="line">
                <a:avLst/>
              </a:prstGeom>
              <a:noFill/>
              <a:ln w="25560">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34"/>
              <p:cNvSpPr>
                <a:spLocks noChangeShapeType="1"/>
              </p:cNvSpPr>
              <p:nvPr/>
            </p:nvSpPr>
            <p:spPr bwMode="auto">
              <a:xfrm flipV="1">
                <a:off x="915988" y="1868488"/>
                <a:ext cx="1587" cy="2238375"/>
              </a:xfrm>
              <a:prstGeom prst="line">
                <a:avLst/>
              </a:prstGeom>
              <a:noFill/>
              <a:ln w="25560">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5"/>
              <p:cNvSpPr>
                <a:spLocks noChangeShapeType="1"/>
              </p:cNvSpPr>
              <p:nvPr/>
            </p:nvSpPr>
            <p:spPr bwMode="auto">
              <a:xfrm>
                <a:off x="5338763" y="5394325"/>
                <a:ext cx="2281237" cy="1588"/>
              </a:xfrm>
              <a:prstGeom prst="line">
                <a:avLst/>
              </a:prstGeom>
              <a:noFill/>
              <a:ln w="25560">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36"/>
              <p:cNvSpPr>
                <a:spLocks noChangeShapeType="1"/>
              </p:cNvSpPr>
              <p:nvPr/>
            </p:nvSpPr>
            <p:spPr bwMode="auto">
              <a:xfrm flipV="1">
                <a:off x="7758113" y="3595688"/>
                <a:ext cx="1587" cy="1811337"/>
              </a:xfrm>
              <a:prstGeom prst="line">
                <a:avLst/>
              </a:prstGeom>
              <a:noFill/>
              <a:ln w="25560">
                <a:solidFill>
                  <a:srgbClr val="000000"/>
                </a:solidFill>
                <a:prstDash val="lgDash"/>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4" name="Line 37"/>
              <p:cNvSpPr>
                <a:spLocks noChangeShapeType="1"/>
              </p:cNvSpPr>
              <p:nvPr/>
            </p:nvSpPr>
            <p:spPr bwMode="auto">
              <a:xfrm flipH="1">
                <a:off x="914400" y="1870075"/>
                <a:ext cx="347663" cy="1588"/>
              </a:xfrm>
              <a:prstGeom prst="line">
                <a:avLst/>
              </a:prstGeom>
              <a:noFill/>
              <a:ln w="25560">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38"/>
              <p:cNvSpPr txBox="1">
                <a:spLocks noChangeArrowheads="1"/>
              </p:cNvSpPr>
              <p:nvPr/>
            </p:nvSpPr>
            <p:spPr bwMode="auto">
              <a:xfrm>
                <a:off x="3817938" y="1593850"/>
                <a:ext cx="24034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lvl1pPr defTabSz="828675" eaLnBrk="0" hangingPunct="0">
                  <a:tabLst>
                    <a:tab pos="657225" algn="l"/>
                    <a:tab pos="1312863" algn="l"/>
                    <a:tab pos="1970088" algn="l"/>
                  </a:tabLst>
                  <a:defRPr sz="1400">
                    <a:solidFill>
                      <a:schemeClr val="tx1"/>
                    </a:solidFill>
                    <a:latin typeface="Arial" charset="0"/>
                    <a:ea typeface="ＭＳ Ｐゴシック" charset="0"/>
                    <a:cs typeface="ＭＳ Ｐゴシック" charset="0"/>
                  </a:defRPr>
                </a:lvl1pPr>
                <a:lvl2pPr marL="37931725" indent="-37474525" defTabSz="828675" eaLnBrk="0" hangingPunct="0">
                  <a:tabLst>
                    <a:tab pos="657225" algn="l"/>
                    <a:tab pos="1312863" algn="l"/>
                    <a:tab pos="1970088" algn="l"/>
                  </a:tabLst>
                  <a:defRPr sz="1400">
                    <a:solidFill>
                      <a:schemeClr val="tx1"/>
                    </a:solidFill>
                    <a:latin typeface="Arial" charset="0"/>
                    <a:ea typeface="ＭＳ Ｐゴシック" charset="0"/>
                  </a:defRPr>
                </a:lvl2pPr>
                <a:lvl3pPr eaLnBrk="0" hangingPunct="0">
                  <a:tabLst>
                    <a:tab pos="657225" algn="l"/>
                    <a:tab pos="1312863" algn="l"/>
                    <a:tab pos="1970088" algn="l"/>
                  </a:tabLst>
                  <a:defRPr sz="1400">
                    <a:solidFill>
                      <a:schemeClr val="tx1"/>
                    </a:solidFill>
                    <a:latin typeface="Arial" charset="0"/>
                    <a:ea typeface="ＭＳ Ｐゴシック" charset="0"/>
                  </a:defRPr>
                </a:lvl3pPr>
                <a:lvl4pPr eaLnBrk="0" hangingPunct="0">
                  <a:tabLst>
                    <a:tab pos="657225" algn="l"/>
                    <a:tab pos="1312863" algn="l"/>
                    <a:tab pos="1970088" algn="l"/>
                  </a:tabLst>
                  <a:defRPr sz="1400">
                    <a:solidFill>
                      <a:schemeClr val="tx1"/>
                    </a:solidFill>
                    <a:latin typeface="Arial" charset="0"/>
                    <a:ea typeface="ＭＳ Ｐゴシック" charset="0"/>
                  </a:defRPr>
                </a:lvl4pPr>
                <a:lvl5pPr eaLnBrk="0" hangingPunct="0">
                  <a:tabLst>
                    <a:tab pos="657225" algn="l"/>
                    <a:tab pos="1312863" algn="l"/>
                    <a:tab pos="1970088" algn="l"/>
                  </a:tabLst>
                  <a:defRPr sz="1400">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2863" algn="l"/>
                    <a:tab pos="1970088" algn="l"/>
                  </a:tabLst>
                  <a:defRPr sz="1400">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2863" algn="l"/>
                    <a:tab pos="1970088" algn="l"/>
                  </a:tabLst>
                  <a:defRPr sz="1400">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2863" algn="l"/>
                    <a:tab pos="1970088" algn="l"/>
                  </a:tabLst>
                  <a:defRPr sz="1400">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2863" algn="l"/>
                    <a:tab pos="1970088" algn="l"/>
                  </a:tabLst>
                  <a:defRPr sz="1400">
                    <a:solidFill>
                      <a:schemeClr val="tx1"/>
                    </a:solidFill>
                    <a:latin typeface="Arial" charset="0"/>
                    <a:ea typeface="ＭＳ Ｐゴシック" charset="0"/>
                  </a:defRPr>
                </a:lvl9pPr>
              </a:lstStyle>
              <a:p>
                <a:pPr eaLnBrk="1">
                  <a:lnSpc>
                    <a:spcPct val="83000"/>
                  </a:lnSpc>
                  <a:buClr>
                    <a:srgbClr val="000000"/>
                  </a:buClr>
                  <a:buSzPct val="45000"/>
                  <a:buFont typeface="StarSymbol" charset="0"/>
                  <a:buNone/>
                </a:pPr>
                <a:r>
                  <a:rPr lang="en-GB">
                    <a:solidFill>
                      <a:srgbClr val="000000"/>
                    </a:solidFill>
                    <a:latin typeface="Times New Roman" charset="0"/>
                  </a:rPr>
                  <a:t>Ecosystem Demography</a:t>
                </a:r>
              </a:p>
            </p:txBody>
          </p:sp>
          <p:grpSp>
            <p:nvGrpSpPr>
              <p:cNvPr id="26" name="Group 39"/>
              <p:cNvGrpSpPr>
                <a:grpSpLocks/>
              </p:cNvGrpSpPr>
              <p:nvPr/>
            </p:nvGrpSpPr>
            <p:grpSpPr bwMode="auto">
              <a:xfrm>
                <a:off x="5132388" y="2284413"/>
                <a:ext cx="1589087" cy="971550"/>
                <a:chOff x="3168" y="1584"/>
                <a:chExt cx="1104" cy="675"/>
              </a:xfrm>
            </p:grpSpPr>
            <p:sp>
              <p:nvSpPr>
                <p:cNvPr id="29" name="AutoShape 40"/>
                <p:cNvSpPr>
                  <a:spLocks noChangeArrowheads="1"/>
                </p:cNvSpPr>
                <p:nvPr/>
              </p:nvSpPr>
              <p:spPr bwMode="auto">
                <a:xfrm>
                  <a:off x="3168" y="1584"/>
                  <a:ext cx="1104" cy="675"/>
                </a:xfrm>
                <a:prstGeom prst="roundRect">
                  <a:avLst>
                    <a:gd name="adj" fmla="val 148"/>
                  </a:avLst>
                </a:prstGeom>
                <a:solidFill>
                  <a:srgbClr val="99CCFF"/>
                </a:solidFill>
                <a:ln w="9360">
                  <a:solidFill>
                    <a:srgbClr val="000000"/>
                  </a:solidFill>
                  <a:round/>
                  <a:headEnd/>
                  <a:tailEnd/>
                </a:ln>
              </p:spPr>
              <p:txBody>
                <a:bodyPr wrap="none" anchor="ctr"/>
                <a:lstStyle/>
                <a:p>
                  <a:endParaRPr lang="en-US">
                    <a:latin typeface="Calibri" charset="0"/>
                  </a:endParaRPr>
                </a:p>
              </p:txBody>
            </p:sp>
            <p:sp>
              <p:nvSpPr>
                <p:cNvPr id="30" name="Text Box 41"/>
                <p:cNvSpPr txBox="1">
                  <a:spLocks noChangeArrowheads="1"/>
                </p:cNvSpPr>
                <p:nvPr/>
              </p:nvSpPr>
              <p:spPr bwMode="auto">
                <a:xfrm>
                  <a:off x="3239" y="1653"/>
                  <a:ext cx="96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nchor="ctr">
                  <a:spAutoFit/>
                </a:bodyPr>
                <a:lstStyle>
                  <a:lvl1pPr defTabSz="828675" eaLnBrk="0" hangingPunct="0">
                    <a:tabLst>
                      <a:tab pos="657225" algn="l"/>
                      <a:tab pos="1312863" algn="l"/>
                    </a:tabLst>
                    <a:defRPr sz="1400">
                      <a:solidFill>
                        <a:schemeClr val="tx1"/>
                      </a:solidFill>
                      <a:latin typeface="Arial" charset="0"/>
                      <a:ea typeface="ＭＳ Ｐゴシック" charset="0"/>
                      <a:cs typeface="ＭＳ Ｐゴシック" charset="0"/>
                    </a:defRPr>
                  </a:lvl1pPr>
                  <a:lvl2pPr marL="37931725" indent="-37474525" defTabSz="828675" eaLnBrk="0" hangingPunct="0">
                    <a:tabLst>
                      <a:tab pos="657225" algn="l"/>
                      <a:tab pos="1312863" algn="l"/>
                    </a:tabLst>
                    <a:defRPr sz="1400">
                      <a:solidFill>
                        <a:schemeClr val="tx1"/>
                      </a:solidFill>
                      <a:latin typeface="Arial" charset="0"/>
                      <a:ea typeface="ＭＳ Ｐゴシック" charset="0"/>
                    </a:defRPr>
                  </a:lvl2pPr>
                  <a:lvl3pPr eaLnBrk="0" hangingPunct="0">
                    <a:tabLst>
                      <a:tab pos="657225" algn="l"/>
                      <a:tab pos="1312863" algn="l"/>
                    </a:tabLst>
                    <a:defRPr sz="1400">
                      <a:solidFill>
                        <a:schemeClr val="tx1"/>
                      </a:solidFill>
                      <a:latin typeface="Arial" charset="0"/>
                      <a:ea typeface="ＭＳ Ｐゴシック" charset="0"/>
                    </a:defRPr>
                  </a:lvl3pPr>
                  <a:lvl4pPr eaLnBrk="0" hangingPunct="0">
                    <a:tabLst>
                      <a:tab pos="657225" algn="l"/>
                      <a:tab pos="1312863" algn="l"/>
                    </a:tabLst>
                    <a:defRPr sz="1400">
                      <a:solidFill>
                        <a:schemeClr val="tx1"/>
                      </a:solidFill>
                      <a:latin typeface="Arial" charset="0"/>
                      <a:ea typeface="ＭＳ Ｐゴシック" charset="0"/>
                    </a:defRPr>
                  </a:lvl4pPr>
                  <a:lvl5pPr eaLnBrk="0" hangingPunct="0">
                    <a:tabLst>
                      <a:tab pos="657225" algn="l"/>
                      <a:tab pos="1312863" algn="l"/>
                    </a:tabLst>
                    <a:defRPr sz="1400">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2863" algn="l"/>
                    </a:tabLst>
                    <a:defRPr sz="1400">
                      <a:solidFill>
                        <a:schemeClr val="tx1"/>
                      </a:solidFill>
                      <a:latin typeface="Arial" charset="0"/>
                      <a:ea typeface="ＭＳ Ｐゴシック" charset="0"/>
                    </a:defRPr>
                  </a:lvl9pPr>
                </a:lstStyle>
                <a:p>
                  <a:pPr algn="ctr" eaLnBrk="1">
                    <a:lnSpc>
                      <a:spcPct val="83000"/>
                    </a:lnSpc>
                    <a:buClr>
                      <a:srgbClr val="000000"/>
                    </a:buClr>
                    <a:buSzPct val="45000"/>
                    <a:buFont typeface="StarSymbol" charset="0"/>
                    <a:buNone/>
                  </a:pPr>
                  <a:r>
                    <a:rPr lang="en-GB">
                      <a:solidFill>
                        <a:srgbClr val="000000"/>
                      </a:solidFill>
                      <a:latin typeface="Times New Roman" charset="0"/>
                    </a:rPr>
                    <a:t>Stand-Level</a:t>
                  </a:r>
                </a:p>
                <a:p>
                  <a:pPr algn="ctr" eaLnBrk="1">
                    <a:lnSpc>
                      <a:spcPct val="83000"/>
                    </a:lnSpc>
                    <a:buClr>
                      <a:srgbClr val="000000"/>
                    </a:buClr>
                    <a:buSzPct val="45000"/>
                    <a:buFont typeface="StarSymbol" charset="0"/>
                    <a:buNone/>
                  </a:pPr>
                  <a:r>
                    <a:rPr lang="en-GB">
                      <a:solidFill>
                        <a:srgbClr val="000000"/>
                      </a:solidFill>
                      <a:latin typeface="Times New Roman" charset="0"/>
                    </a:rPr>
                    <a:t>Structure and</a:t>
                  </a:r>
                </a:p>
                <a:p>
                  <a:pPr algn="ctr" eaLnBrk="1">
                    <a:lnSpc>
                      <a:spcPct val="83000"/>
                    </a:lnSpc>
                    <a:buClr>
                      <a:srgbClr val="000000"/>
                    </a:buClr>
                    <a:buSzPct val="45000"/>
                    <a:buFont typeface="StarSymbol" charset="0"/>
                    <a:buNone/>
                  </a:pPr>
                  <a:r>
                    <a:rPr lang="en-GB">
                      <a:solidFill>
                        <a:srgbClr val="000000"/>
                      </a:solidFill>
                      <a:latin typeface="Times New Roman" charset="0"/>
                    </a:rPr>
                    <a:t>Fluxes</a:t>
                  </a:r>
                </a:p>
              </p:txBody>
            </p:sp>
          </p:grpSp>
          <p:sp>
            <p:nvSpPr>
              <p:cNvPr id="27" name="Line 43"/>
              <p:cNvSpPr>
                <a:spLocks noChangeShapeType="1"/>
              </p:cNvSpPr>
              <p:nvPr/>
            </p:nvSpPr>
            <p:spPr bwMode="auto">
              <a:xfrm>
                <a:off x="2989263" y="3114675"/>
                <a:ext cx="2143125" cy="0"/>
              </a:xfrm>
              <a:prstGeom prst="line">
                <a:avLst/>
              </a:prstGeom>
              <a:noFill/>
              <a:ln w="2556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28" name="Picture 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308350"/>
                <a:ext cx="19050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3" name="TextBox 42"/>
          <p:cNvSpPr txBox="1"/>
          <p:nvPr/>
        </p:nvSpPr>
        <p:spPr>
          <a:xfrm>
            <a:off x="7015856" y="6488668"/>
            <a:ext cx="2128144" cy="369332"/>
          </a:xfrm>
          <a:prstGeom prst="rect">
            <a:avLst/>
          </a:prstGeom>
          <a:noFill/>
        </p:spPr>
        <p:txBody>
          <a:bodyPr wrap="none" rtlCol="0">
            <a:spAutoFit/>
          </a:bodyPr>
          <a:lstStyle/>
          <a:p>
            <a:r>
              <a:rPr lang="en-US" dirty="0" smtClean="0"/>
              <a:t>Moorcroft et al 2001</a:t>
            </a:r>
            <a:endParaRPr lang="en-US" dirty="0"/>
          </a:p>
        </p:txBody>
      </p:sp>
    </p:spTree>
    <p:extLst>
      <p:ext uri="{BB962C8B-B14F-4D97-AF65-F5344CB8AC3E}">
        <p14:creationId xmlns:p14="http://schemas.microsoft.com/office/powerpoint/2010/main" val="41084989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752176" y="3559771"/>
            <a:ext cx="872204" cy="461665"/>
          </a:xfrm>
          <a:prstGeom prst="rect">
            <a:avLst/>
          </a:prstGeom>
          <a:noFill/>
        </p:spPr>
        <p:txBody>
          <a:bodyPr wrap="none" rtlCol="0">
            <a:spAutoFit/>
          </a:bodyPr>
          <a:lstStyle/>
          <a:p>
            <a:r>
              <a:rPr lang="en-US" sz="2400" dirty="0">
                <a:latin typeface="Symbol"/>
              </a:rPr>
              <a:t>D</a:t>
            </a:r>
            <a:r>
              <a:rPr lang="en-US" sz="2400" dirty="0" smtClean="0"/>
              <a:t>NEE</a:t>
            </a:r>
            <a:endParaRPr lang="en-US" sz="2400" dirty="0"/>
          </a:p>
        </p:txBody>
      </p:sp>
      <p:sp>
        <p:nvSpPr>
          <p:cNvPr id="10" name="TextBox 9"/>
          <p:cNvSpPr txBox="1"/>
          <p:nvPr/>
        </p:nvSpPr>
        <p:spPr>
          <a:xfrm rot="16200000">
            <a:off x="107129" y="1257932"/>
            <a:ext cx="2100455" cy="461665"/>
          </a:xfrm>
          <a:prstGeom prst="rect">
            <a:avLst/>
          </a:prstGeom>
          <a:noFill/>
        </p:spPr>
        <p:txBody>
          <a:bodyPr wrap="none" rtlCol="0">
            <a:spAutoFit/>
          </a:bodyPr>
          <a:lstStyle/>
          <a:p>
            <a:r>
              <a:rPr lang="en-US" sz="2400" dirty="0" smtClean="0"/>
              <a:t>Biomass Loss</a:t>
            </a:r>
            <a:endParaRPr lang="en-US" sz="2400" dirty="0"/>
          </a:p>
        </p:txBody>
      </p:sp>
      <p:pic>
        <p:nvPicPr>
          <p:cNvPr id="7" name="Picture 6"/>
          <p:cNvPicPr>
            <a:picLocks noChangeAspect="1"/>
          </p:cNvPicPr>
          <p:nvPr/>
        </p:nvPicPr>
        <p:blipFill>
          <a:blip r:embed="rId3"/>
          <a:stretch>
            <a:fillRect/>
          </a:stretch>
        </p:blipFill>
        <p:spPr>
          <a:xfrm>
            <a:off x="1571398" y="4774062"/>
            <a:ext cx="6749730" cy="2153860"/>
          </a:xfrm>
          <a:prstGeom prst="rect">
            <a:avLst/>
          </a:prstGeom>
        </p:spPr>
      </p:pic>
      <p:sp>
        <p:nvSpPr>
          <p:cNvPr id="2" name="TextBox 1"/>
          <p:cNvSpPr txBox="1"/>
          <p:nvPr/>
        </p:nvSpPr>
        <p:spPr>
          <a:xfrm rot="16200000">
            <a:off x="642688" y="5563420"/>
            <a:ext cx="1056700" cy="461665"/>
          </a:xfrm>
          <a:prstGeom prst="rect">
            <a:avLst/>
          </a:prstGeom>
          <a:noFill/>
        </p:spPr>
        <p:txBody>
          <a:bodyPr wrap="none" rtlCol="0">
            <a:spAutoFit/>
          </a:bodyPr>
          <a:lstStyle/>
          <a:p>
            <a:r>
              <a:rPr lang="en-US" sz="2400" dirty="0" err="1" smtClean="0">
                <a:latin typeface="Symbol"/>
              </a:rPr>
              <a:t>D</a:t>
            </a:r>
            <a:r>
              <a:rPr lang="en-US" sz="2400" dirty="0" err="1" smtClean="0"/>
              <a:t>Stock</a:t>
            </a:r>
            <a:endParaRPr lang="en-US" sz="2400" dirty="0"/>
          </a:p>
        </p:txBody>
      </p:sp>
      <p:sp>
        <p:nvSpPr>
          <p:cNvPr id="3" name="TextBox 2"/>
          <p:cNvSpPr txBox="1"/>
          <p:nvPr/>
        </p:nvSpPr>
        <p:spPr>
          <a:xfrm>
            <a:off x="37981" y="6400266"/>
            <a:ext cx="1888533" cy="369332"/>
          </a:xfrm>
          <a:prstGeom prst="rect">
            <a:avLst/>
          </a:prstGeom>
          <a:noFill/>
        </p:spPr>
        <p:txBody>
          <a:bodyPr wrap="none" rtlCol="0">
            <a:spAutoFit/>
          </a:bodyPr>
          <a:lstStyle/>
          <a:p>
            <a:r>
              <a:rPr lang="en-US" i="1" dirty="0" smtClean="0"/>
              <a:t>Fisk et al. (In rev.)</a:t>
            </a:r>
            <a:endParaRPr lang="en-US" i="1" dirty="0"/>
          </a:p>
        </p:txBody>
      </p:sp>
      <p:pic>
        <p:nvPicPr>
          <p:cNvPr id="4" name="Picture 3" descr="biomass_los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579" y="717602"/>
            <a:ext cx="6698966" cy="2042482"/>
          </a:xfrm>
          <a:prstGeom prst="rect">
            <a:avLst/>
          </a:prstGeom>
        </p:spPr>
      </p:pic>
      <p:pic>
        <p:nvPicPr>
          <p:cNvPr id="5" name="Picture 4" descr="flux.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303" y="2702365"/>
            <a:ext cx="6641242" cy="2136668"/>
          </a:xfrm>
          <a:prstGeom prst="rect">
            <a:avLst/>
          </a:prstGeom>
        </p:spPr>
      </p:pic>
      <p:pic>
        <p:nvPicPr>
          <p:cNvPr id="9" name="Picture 8"/>
          <p:cNvPicPr>
            <a:picLocks noChangeAspect="1"/>
          </p:cNvPicPr>
          <p:nvPr/>
        </p:nvPicPr>
        <p:blipFill>
          <a:blip r:embed="rId6"/>
          <a:stretch>
            <a:fillRect/>
          </a:stretch>
        </p:blipFill>
        <p:spPr>
          <a:xfrm>
            <a:off x="0" y="2"/>
            <a:ext cx="4431789" cy="694413"/>
          </a:xfrm>
          <a:prstGeom prst="rect">
            <a:avLst/>
          </a:prstGeom>
          <a:ln w="38100">
            <a:solidFill>
              <a:schemeClr val="tx1"/>
            </a:solidFill>
          </a:ln>
          <a:effectLst>
            <a:outerShdw blurRad="50800" dist="38100" dir="2700000" algn="tl" rotWithShape="0">
              <a:srgbClr val="000000">
                <a:alpha val="43000"/>
              </a:srgbClr>
            </a:outerShdw>
          </a:effectLst>
        </p:spPr>
      </p:pic>
      <p:pic>
        <p:nvPicPr>
          <p:cNvPr id="11" name="Picture 10"/>
          <p:cNvPicPr>
            <a:picLocks noChangeAspect="1" noChangeArrowheads="1"/>
          </p:cNvPicPr>
          <p:nvPr/>
        </p:nvPicPr>
        <p:blipFill>
          <a:blip r:embed="rId7" cstate="print"/>
          <a:srcRect/>
          <a:stretch>
            <a:fillRect/>
          </a:stretch>
        </p:blipFill>
        <p:spPr bwMode="auto">
          <a:xfrm>
            <a:off x="4236619" y="-1"/>
            <a:ext cx="4907381" cy="694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p:cNvPicPr>
            <a:picLocks noChangeAspect="1" noChangeArrowheads="1"/>
          </p:cNvPicPr>
          <p:nvPr/>
        </p:nvPicPr>
        <p:blipFill>
          <a:blip r:embed="rId8">
            <a:alphaModFix amt="20000"/>
            <a:extLst>
              <a:ext uri="{28A0092B-C50C-407E-A947-70E740481C1C}">
                <a14:useLocalDpi xmlns:a14="http://schemas.microsoft.com/office/drawing/2010/main" val="0"/>
              </a:ext>
            </a:extLst>
          </a:blip>
          <a:srcRect/>
          <a:stretch>
            <a:fillRect/>
          </a:stretch>
        </p:blipFill>
        <p:spPr bwMode="auto">
          <a:xfrm>
            <a:off x="-439924" y="717602"/>
            <a:ext cx="9961623" cy="620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2727430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77888" y="127000"/>
            <a:ext cx="7513637" cy="5619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charset="0"/>
                <a:ea typeface="ＭＳ Ｐゴシック" charset="0"/>
                <a:cs typeface="ＭＳ Ｐゴシック" charset="0"/>
              </a:rPr>
              <a:t>ED-</a:t>
            </a:r>
            <a:r>
              <a:rPr lang="en-US" dirty="0" err="1" smtClean="0">
                <a:latin typeface="Arial" charset="0"/>
                <a:ea typeface="ＭＳ Ｐゴシック" charset="0"/>
                <a:cs typeface="ＭＳ Ｐゴシック" charset="0"/>
              </a:rPr>
              <a:t>Lidar</a:t>
            </a:r>
            <a:r>
              <a:rPr lang="en-US" dirty="0" smtClean="0">
                <a:latin typeface="Arial" charset="0"/>
                <a:ea typeface="ＭＳ Ｐゴシック" charset="0"/>
                <a:cs typeface="ＭＳ Ｐゴシック" charset="0"/>
              </a:rPr>
              <a:t> (La </a:t>
            </a:r>
            <a:r>
              <a:rPr lang="en-US" dirty="0" err="1" smtClean="0">
                <a:latin typeface="Arial" charset="0"/>
                <a:ea typeface="ＭＳ Ｐゴシック" charset="0"/>
                <a:cs typeface="ＭＳ Ｐゴシック" charset="0"/>
              </a:rPr>
              <a:t>Selva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435100"/>
            <a:ext cx="7696200"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277100" y="6432034"/>
            <a:ext cx="1715171" cy="369332"/>
          </a:xfrm>
          <a:prstGeom prst="rect">
            <a:avLst/>
          </a:prstGeom>
          <a:noFill/>
        </p:spPr>
        <p:txBody>
          <a:bodyPr wrap="none" rtlCol="0">
            <a:spAutoFit/>
          </a:bodyPr>
          <a:lstStyle/>
          <a:p>
            <a:r>
              <a:rPr lang="en-US" dirty="0" smtClean="0"/>
              <a:t>Hurtt et al. 2004</a:t>
            </a:r>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862" y="815975"/>
            <a:ext cx="3640138" cy="24732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165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opo_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3309938"/>
            <a:ext cx="4122737"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topo_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3254375"/>
            <a:ext cx="4122738"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top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53975"/>
            <a:ext cx="4113213"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topo_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100" y="-22225"/>
            <a:ext cx="4113213"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3733800" y="76200"/>
            <a:ext cx="15184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US" sz="2400" dirty="0" smtClean="0">
                <a:solidFill>
                  <a:srgbClr val="000000"/>
                </a:solidFill>
                <a:latin typeface="Times New Roman" charset="0"/>
              </a:rPr>
              <a:t>Resolution</a:t>
            </a:r>
            <a:endParaRPr lang="en-US" sz="2400" dirty="0">
              <a:solidFill>
                <a:srgbClr val="000000"/>
              </a:solidFill>
              <a:latin typeface="Times New Roman" charset="0"/>
            </a:endParaRPr>
          </a:p>
        </p:txBody>
      </p:sp>
      <p:sp>
        <p:nvSpPr>
          <p:cNvPr id="20488" name="TextBox 7"/>
          <p:cNvSpPr txBox="1">
            <a:spLocks noChangeArrowheads="1"/>
          </p:cNvSpPr>
          <p:nvPr/>
        </p:nvSpPr>
        <p:spPr bwMode="auto">
          <a:xfrm>
            <a:off x="7035800" y="6467475"/>
            <a:ext cx="227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t>Mearns (Pers. Comm.)</a:t>
            </a:r>
          </a:p>
        </p:txBody>
      </p:sp>
    </p:spTree>
    <p:extLst>
      <p:ext uri="{BB962C8B-B14F-4D97-AF65-F5344CB8AC3E}">
        <p14:creationId xmlns:p14="http://schemas.microsoft.com/office/powerpoint/2010/main" val="17284180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584200" y="1816100"/>
            <a:ext cx="8102600" cy="4516438"/>
            <a:chOff x="998538" y="1508125"/>
            <a:chExt cx="8102600" cy="4516438"/>
          </a:xfrm>
        </p:grpSpPr>
        <p:pic>
          <p:nvPicPr>
            <p:cNvPr id="19" name="Picture 5" descr="nonlin_gradient_kill_lookup_2.5_init_erro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8538" y="1693863"/>
              <a:ext cx="43211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nonlin_gradient_kill_lookup_2-1.5_flux_erro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1714500"/>
              <a:ext cx="432752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7"/>
            <p:cNvSpPr txBox="1">
              <a:spLocks noChangeArrowheads="1"/>
            </p:cNvSpPr>
            <p:nvPr/>
          </p:nvSpPr>
          <p:spPr bwMode="auto">
            <a:xfrm>
              <a:off x="2116138" y="1508125"/>
              <a:ext cx="1851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t>Biomass Error (AAE)</a:t>
              </a:r>
            </a:p>
          </p:txBody>
        </p:sp>
        <p:sp>
          <p:nvSpPr>
            <p:cNvPr id="22" name="TextBox 8"/>
            <p:cNvSpPr txBox="1">
              <a:spLocks noChangeArrowheads="1"/>
            </p:cNvSpPr>
            <p:nvPr/>
          </p:nvSpPr>
          <p:spPr bwMode="auto">
            <a:xfrm>
              <a:off x="5970588" y="1530350"/>
              <a:ext cx="1501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t>Flux Error (AAE)</a:t>
              </a:r>
            </a:p>
          </p:txBody>
        </p:sp>
        <p:grpSp>
          <p:nvGrpSpPr>
            <p:cNvPr id="23" name="Group 7"/>
            <p:cNvGrpSpPr>
              <a:grpSpLocks/>
            </p:cNvGrpSpPr>
            <p:nvPr/>
          </p:nvGrpSpPr>
          <p:grpSpPr bwMode="auto">
            <a:xfrm>
              <a:off x="1541463" y="2028825"/>
              <a:ext cx="6492875" cy="2573338"/>
              <a:chOff x="1541413" y="2561444"/>
              <a:chExt cx="6493086" cy="2573236"/>
            </a:xfrm>
          </p:grpSpPr>
          <p:cxnSp>
            <p:nvCxnSpPr>
              <p:cNvPr id="24" name="Straight Connector 23"/>
              <p:cNvCxnSpPr/>
              <p:nvPr/>
            </p:nvCxnSpPr>
            <p:spPr>
              <a:xfrm>
                <a:off x="1541413" y="2561444"/>
                <a:ext cx="2713125" cy="2573236"/>
              </a:xfrm>
              <a:prstGeom prst="line">
                <a:avLst/>
              </a:prstGeom>
              <a:ln>
                <a:solidFill>
                  <a:srgbClr val="FFFFCC"/>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321373" y="2561444"/>
                <a:ext cx="2713126" cy="2573236"/>
              </a:xfrm>
              <a:prstGeom prst="line">
                <a:avLst/>
              </a:prstGeom>
              <a:ln>
                <a:solidFill>
                  <a:srgbClr val="FFFFCC"/>
                </a:solidFill>
              </a:ln>
            </p:spPr>
            <p:style>
              <a:lnRef idx="2">
                <a:schemeClr val="accent1"/>
              </a:lnRef>
              <a:fillRef idx="0">
                <a:schemeClr val="accent1"/>
              </a:fillRef>
              <a:effectRef idx="1">
                <a:schemeClr val="accent1"/>
              </a:effectRef>
              <a:fontRef idx="minor">
                <a:schemeClr val="tx1"/>
              </a:fontRef>
            </p:style>
          </p:cxnSp>
          <p:sp>
            <p:nvSpPr>
              <p:cNvPr id="26" name="TextBox 10"/>
              <p:cNvSpPr txBox="1">
                <a:spLocks noChangeArrowheads="1"/>
              </p:cNvSpPr>
              <p:nvPr/>
            </p:nvSpPr>
            <p:spPr bwMode="auto">
              <a:xfrm>
                <a:off x="2713026" y="2790035"/>
                <a:ext cx="1208126" cy="3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solidFill>
                      <a:srgbClr val="FFFFFF"/>
                    </a:solidFill>
                  </a:rPr>
                  <a:t>R</a:t>
                </a:r>
                <a:r>
                  <a:rPr lang="en-US" baseline="-25000">
                    <a:solidFill>
                      <a:srgbClr val="FFFFFF"/>
                    </a:solidFill>
                  </a:rPr>
                  <a:t>model</a:t>
                </a:r>
                <a:r>
                  <a:rPr lang="en-US">
                    <a:solidFill>
                      <a:srgbClr val="FFFFFF"/>
                    </a:solidFill>
                  </a:rPr>
                  <a:t> &lt; R</a:t>
                </a:r>
                <a:r>
                  <a:rPr lang="en-US" baseline="-25000">
                    <a:solidFill>
                      <a:srgbClr val="FFFFFF"/>
                    </a:solidFill>
                  </a:rPr>
                  <a:t>data</a:t>
                </a:r>
              </a:p>
            </p:txBody>
          </p:sp>
          <p:sp>
            <p:nvSpPr>
              <p:cNvPr id="27" name="TextBox 11"/>
              <p:cNvSpPr txBox="1">
                <a:spLocks noChangeArrowheads="1"/>
              </p:cNvSpPr>
              <p:nvPr/>
            </p:nvSpPr>
            <p:spPr bwMode="auto">
              <a:xfrm>
                <a:off x="1779633" y="4363935"/>
                <a:ext cx="1190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solidFill>
                      <a:srgbClr val="FFFFCC"/>
                    </a:solidFill>
                  </a:rPr>
                  <a:t>R</a:t>
                </a:r>
                <a:r>
                  <a:rPr lang="en-US" baseline="-25000">
                    <a:solidFill>
                      <a:srgbClr val="FFFFCC"/>
                    </a:solidFill>
                  </a:rPr>
                  <a:t>model </a:t>
                </a:r>
                <a:r>
                  <a:rPr lang="en-US">
                    <a:solidFill>
                      <a:srgbClr val="FFFFCC"/>
                    </a:solidFill>
                  </a:rPr>
                  <a:t>&gt; R</a:t>
                </a:r>
                <a:r>
                  <a:rPr lang="en-US" baseline="-25000">
                    <a:solidFill>
                      <a:srgbClr val="FFFFCC"/>
                    </a:solidFill>
                  </a:rPr>
                  <a:t>data</a:t>
                </a:r>
              </a:p>
            </p:txBody>
          </p:sp>
          <p:sp>
            <p:nvSpPr>
              <p:cNvPr id="28" name="TextBox 12"/>
              <p:cNvSpPr txBox="1">
                <a:spLocks noChangeArrowheads="1"/>
              </p:cNvSpPr>
              <p:nvPr/>
            </p:nvSpPr>
            <p:spPr bwMode="auto">
              <a:xfrm>
                <a:off x="6621578" y="2944017"/>
                <a:ext cx="1208126" cy="3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solidFill>
                      <a:srgbClr val="FFFFFF"/>
                    </a:solidFill>
                  </a:rPr>
                  <a:t>R</a:t>
                </a:r>
                <a:r>
                  <a:rPr lang="en-US" baseline="-25000">
                    <a:solidFill>
                      <a:srgbClr val="FFFFFF"/>
                    </a:solidFill>
                  </a:rPr>
                  <a:t>model</a:t>
                </a:r>
                <a:r>
                  <a:rPr lang="en-US">
                    <a:solidFill>
                      <a:srgbClr val="FFFFFF"/>
                    </a:solidFill>
                  </a:rPr>
                  <a:t> &lt; R</a:t>
                </a:r>
                <a:r>
                  <a:rPr lang="en-US" baseline="-25000">
                    <a:solidFill>
                      <a:srgbClr val="FFFFFF"/>
                    </a:solidFill>
                  </a:rPr>
                  <a:t>data</a:t>
                </a:r>
              </a:p>
            </p:txBody>
          </p:sp>
          <p:sp>
            <p:nvSpPr>
              <p:cNvPr id="29" name="TextBox 13"/>
              <p:cNvSpPr txBox="1">
                <a:spLocks noChangeArrowheads="1"/>
              </p:cNvSpPr>
              <p:nvPr/>
            </p:nvSpPr>
            <p:spPr bwMode="auto">
              <a:xfrm>
                <a:off x="5687441" y="4517823"/>
                <a:ext cx="1190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solidFill>
                      <a:srgbClr val="FFFFCC"/>
                    </a:solidFill>
                  </a:rPr>
                  <a:t>R</a:t>
                </a:r>
                <a:r>
                  <a:rPr lang="en-US" baseline="-25000">
                    <a:solidFill>
                      <a:srgbClr val="FFFFCC"/>
                    </a:solidFill>
                  </a:rPr>
                  <a:t>model </a:t>
                </a:r>
                <a:r>
                  <a:rPr lang="en-US">
                    <a:solidFill>
                      <a:srgbClr val="FFFFCC"/>
                    </a:solidFill>
                  </a:rPr>
                  <a:t>&gt; R</a:t>
                </a:r>
                <a:r>
                  <a:rPr lang="en-US" baseline="-25000">
                    <a:solidFill>
                      <a:srgbClr val="FFFFCC"/>
                    </a:solidFill>
                  </a:rPr>
                  <a:t>data</a:t>
                </a:r>
              </a:p>
            </p:txBody>
          </p:sp>
        </p:grpSp>
        <p:cxnSp>
          <p:nvCxnSpPr>
            <p:cNvPr id="30" name="Straight Arrow Connector 29"/>
            <p:cNvCxnSpPr/>
            <p:nvPr/>
          </p:nvCxnSpPr>
          <p:spPr>
            <a:xfrm rot="5400000" flipH="1" flipV="1">
              <a:off x="5663407" y="4285456"/>
              <a:ext cx="2432050"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19"/>
            <p:cNvSpPr txBox="1">
              <a:spLocks noChangeArrowheads="1"/>
            </p:cNvSpPr>
            <p:nvPr/>
          </p:nvSpPr>
          <p:spPr bwMode="auto">
            <a:xfrm>
              <a:off x="6267450" y="5502275"/>
              <a:ext cx="1562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t>Model too coarse </a:t>
              </a:r>
            </a:p>
            <a:p>
              <a:pPr eaLnBrk="1" hangingPunct="1"/>
              <a:r>
                <a:rPr lang="en-US"/>
                <a:t>for env. gradient</a:t>
              </a:r>
            </a:p>
          </p:txBody>
        </p:sp>
        <p:sp>
          <p:nvSpPr>
            <p:cNvPr id="32" name="TextBox 20"/>
            <p:cNvSpPr txBox="1">
              <a:spLocks noChangeArrowheads="1"/>
            </p:cNvSpPr>
            <p:nvPr/>
          </p:nvSpPr>
          <p:spPr bwMode="auto">
            <a:xfrm>
              <a:off x="4960938" y="5105400"/>
              <a:ext cx="14684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t>Data too coarse </a:t>
              </a:r>
            </a:p>
            <a:p>
              <a:pPr eaLnBrk="1" hangingPunct="1"/>
              <a:r>
                <a:rPr lang="en-US"/>
                <a:t>for env. gradient</a:t>
              </a:r>
            </a:p>
          </p:txBody>
        </p:sp>
        <p:cxnSp>
          <p:nvCxnSpPr>
            <p:cNvPr id="33" name="Straight Arrow Connector 32"/>
            <p:cNvCxnSpPr/>
            <p:nvPr/>
          </p:nvCxnSpPr>
          <p:spPr>
            <a:xfrm rot="5400000" flipH="1" flipV="1">
              <a:off x="5052219" y="4468019"/>
              <a:ext cx="1273175"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flipH="1" flipV="1">
              <a:off x="6616700" y="4437063"/>
              <a:ext cx="112077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24"/>
            <p:cNvSpPr txBox="1">
              <a:spLocks noChangeArrowheads="1"/>
            </p:cNvSpPr>
            <p:nvPr/>
          </p:nvSpPr>
          <p:spPr bwMode="auto">
            <a:xfrm>
              <a:off x="7026275" y="5083175"/>
              <a:ext cx="1487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t>Efficient solution</a:t>
              </a:r>
            </a:p>
          </p:txBody>
        </p:sp>
      </p:grpSp>
      <p:sp>
        <p:nvSpPr>
          <p:cNvPr id="38" name="TextBox 37"/>
          <p:cNvSpPr txBox="1"/>
          <p:nvPr/>
        </p:nvSpPr>
        <p:spPr>
          <a:xfrm>
            <a:off x="7200900" y="6553200"/>
            <a:ext cx="1715171" cy="369332"/>
          </a:xfrm>
          <a:prstGeom prst="rect">
            <a:avLst/>
          </a:prstGeom>
          <a:noFill/>
        </p:spPr>
        <p:txBody>
          <a:bodyPr wrap="none" rtlCol="0">
            <a:spAutoFit/>
          </a:bodyPr>
          <a:lstStyle/>
          <a:p>
            <a:r>
              <a:rPr lang="en-US" dirty="0" smtClean="0"/>
              <a:t>Hurtt et al. 2011</a:t>
            </a:r>
            <a:endParaRPr lang="en-US" dirty="0"/>
          </a:p>
        </p:txBody>
      </p:sp>
    </p:spTree>
    <p:extLst>
      <p:ext uri="{BB962C8B-B14F-4D97-AF65-F5344CB8AC3E}">
        <p14:creationId xmlns:p14="http://schemas.microsoft.com/office/powerpoint/2010/main" val="16851851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0221DEE-4224-D24E-9258-C32767CE5859}" type="slidenum">
              <a:rPr lang="en-US"/>
              <a:pPr>
                <a:defRPr/>
              </a:pPr>
              <a:t>26</a:t>
            </a:fld>
            <a:endParaRPr lang="en-US"/>
          </a:p>
        </p:txBody>
      </p:sp>
      <p:pic>
        <p:nvPicPr>
          <p:cNvPr id="31747" name="Picture 4"/>
          <p:cNvPicPr>
            <a:picLocks noChangeAspect="1"/>
          </p:cNvPicPr>
          <p:nvPr/>
        </p:nvPicPr>
        <p:blipFill>
          <a:blip r:embed="rId3"/>
          <a:srcRect/>
          <a:stretch>
            <a:fillRect/>
          </a:stretch>
        </p:blipFill>
        <p:spPr bwMode="auto">
          <a:xfrm>
            <a:off x="827088" y="266700"/>
            <a:ext cx="7897812" cy="5873750"/>
          </a:xfrm>
          <a:prstGeom prst="rect">
            <a:avLst/>
          </a:prstGeom>
          <a:noFill/>
          <a:ln w="9525">
            <a:noFill/>
            <a:miter lim="800000"/>
            <a:headEnd/>
            <a:tailEnd/>
          </a:ln>
        </p:spPr>
      </p:pic>
    </p:spTree>
    <p:extLst>
      <p:ext uri="{BB962C8B-B14F-4D97-AF65-F5344CB8AC3E}">
        <p14:creationId xmlns:p14="http://schemas.microsoft.com/office/powerpoint/2010/main" val="200551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p:nvPr/>
        </p:nvSpPr>
        <p:spPr>
          <a:xfrm>
            <a:off x="985606" y="59110"/>
            <a:ext cx="7240283" cy="584776"/>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solidFill>
                  <a:schemeClr val="accent2"/>
                </a:solidFill>
              </a:rPr>
              <a:t>Global Change Assessment Model (GCAM)</a:t>
            </a:r>
          </a:p>
        </p:txBody>
      </p:sp>
      <p:sp>
        <p:nvSpPr>
          <p:cNvPr id="3" name="Rectangle 2"/>
          <p:cNvSpPr/>
          <p:nvPr/>
        </p:nvSpPr>
        <p:spPr>
          <a:xfrm>
            <a:off x="1455114" y="6209024"/>
            <a:ext cx="7409168" cy="323165"/>
          </a:xfrm>
          <a:prstGeom prst="rect">
            <a:avLst/>
          </a:prstGeom>
        </p:spPr>
        <p:txBody>
          <a:bodyPr wrap="none">
            <a:spAutoFit/>
          </a:bodyPr>
          <a:lstStyle/>
          <a:p>
            <a:r>
              <a:rPr lang="en-US" sz="1500" dirty="0">
                <a:solidFill>
                  <a:srgbClr val="FFFFFF"/>
                </a:solidFill>
              </a:rPr>
              <a:t>http://wiki.umd.edu/</a:t>
            </a:r>
            <a:r>
              <a:rPr lang="en-US" sz="1500" dirty="0" smtClean="0">
                <a:solidFill>
                  <a:srgbClr val="FFFFFF"/>
                </a:solidFill>
              </a:rPr>
              <a:t>gcam - Wise </a:t>
            </a:r>
            <a:r>
              <a:rPr lang="en-US" sz="1500" i="1" dirty="0" smtClean="0">
                <a:solidFill>
                  <a:srgbClr val="FFFFFF"/>
                </a:solidFill>
              </a:rPr>
              <a:t>et al.,</a:t>
            </a:r>
            <a:r>
              <a:rPr lang="en-US" sz="1500" dirty="0" smtClean="0">
                <a:solidFill>
                  <a:srgbClr val="FFFFFF"/>
                </a:solidFill>
              </a:rPr>
              <a:t> Science 2008 – Thomson </a:t>
            </a:r>
            <a:r>
              <a:rPr lang="en-US" sz="1500" i="1" dirty="0" smtClean="0">
                <a:solidFill>
                  <a:srgbClr val="FFFFFF"/>
                </a:solidFill>
              </a:rPr>
              <a:t>et al</a:t>
            </a:r>
            <a:r>
              <a:rPr lang="en-US" sz="1500" dirty="0" smtClean="0">
                <a:solidFill>
                  <a:srgbClr val="FFFFFF"/>
                </a:solidFill>
              </a:rPr>
              <a:t>., Climatic Change 2011 </a:t>
            </a:r>
            <a:r>
              <a:rPr lang="en-US" sz="1500" i="1" dirty="0" smtClean="0">
                <a:solidFill>
                  <a:srgbClr val="FFFFFF"/>
                </a:solidFill>
              </a:rPr>
              <a:t> </a:t>
            </a:r>
            <a:endParaRPr lang="en-US" sz="1500" dirty="0">
              <a:solidFill>
                <a:srgbClr val="FFFFFF"/>
              </a:solidFill>
            </a:endParaRPr>
          </a:p>
        </p:txBody>
      </p:sp>
      <p:sp>
        <p:nvSpPr>
          <p:cNvPr id="6" name="Rectangle 5"/>
          <p:cNvSpPr/>
          <p:nvPr/>
        </p:nvSpPr>
        <p:spPr>
          <a:xfrm>
            <a:off x="326214" y="6205117"/>
            <a:ext cx="1225178" cy="323165"/>
          </a:xfrm>
          <a:prstGeom prst="rect">
            <a:avLst/>
          </a:prstGeom>
        </p:spPr>
        <p:txBody>
          <a:bodyPr wrap="none">
            <a:spAutoFit/>
          </a:bodyPr>
          <a:lstStyle/>
          <a:p>
            <a:r>
              <a:rPr lang="en-US" sz="1500" dirty="0" smtClean="0">
                <a:solidFill>
                  <a:schemeClr val="bg1"/>
                </a:solidFill>
              </a:rPr>
              <a:t>More details:</a:t>
            </a:r>
            <a:endParaRPr lang="en-US" sz="1500" dirty="0">
              <a:solidFill>
                <a:schemeClr val="bg1"/>
              </a:solidFill>
            </a:endParaRPr>
          </a:p>
        </p:txBody>
      </p:sp>
      <p:pic>
        <p:nvPicPr>
          <p:cNvPr id="9" name="Picture 8"/>
          <p:cNvPicPr>
            <a:picLocks noChangeAspect="1"/>
          </p:cNvPicPr>
          <p:nvPr/>
        </p:nvPicPr>
        <p:blipFill rotWithShape="1">
          <a:blip r:embed="rId2"/>
          <a:srcRect l="1805" t="1886" r="6250" b="1911"/>
          <a:stretch/>
        </p:blipFill>
        <p:spPr>
          <a:xfrm>
            <a:off x="647699" y="859225"/>
            <a:ext cx="7794089" cy="5404060"/>
          </a:xfrm>
          <a:prstGeom prst="rect">
            <a:avLst/>
          </a:prstGeom>
        </p:spPr>
      </p:pic>
      <p:sp>
        <p:nvSpPr>
          <p:cNvPr id="99" name="Line 9"/>
          <p:cNvSpPr>
            <a:spLocks noChangeShapeType="1"/>
          </p:cNvSpPr>
          <p:nvPr/>
        </p:nvSpPr>
        <p:spPr bwMode="auto">
          <a:xfrm flipV="1">
            <a:off x="571500" y="746125"/>
            <a:ext cx="7993062"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TextBox 1"/>
          <p:cNvSpPr txBox="1"/>
          <p:nvPr/>
        </p:nvSpPr>
        <p:spPr>
          <a:xfrm>
            <a:off x="6456838" y="6377746"/>
            <a:ext cx="2733628" cy="369332"/>
          </a:xfrm>
          <a:prstGeom prst="rect">
            <a:avLst/>
          </a:prstGeom>
          <a:noFill/>
        </p:spPr>
        <p:txBody>
          <a:bodyPr wrap="none" rtlCol="0">
            <a:spAutoFit/>
          </a:bodyPr>
          <a:lstStyle/>
          <a:p>
            <a:r>
              <a:rPr lang="en-US" dirty="0" smtClean="0"/>
              <a:t>Edmonds et al. </a:t>
            </a:r>
            <a:r>
              <a:rPr lang="en-US" dirty="0" err="1" smtClean="0"/>
              <a:t>pers</a:t>
            </a:r>
            <a:r>
              <a:rPr lang="en-US" dirty="0" smtClean="0"/>
              <a:t> comm.</a:t>
            </a:r>
            <a:endParaRPr lang="en-US" dirty="0"/>
          </a:p>
        </p:txBody>
      </p:sp>
    </p:spTree>
    <p:extLst>
      <p:ext uri="{BB962C8B-B14F-4D97-AF65-F5344CB8AC3E}">
        <p14:creationId xmlns:p14="http://schemas.microsoft.com/office/powerpoint/2010/main" val="12472374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9"/>
          <p:cNvSpPr>
            <a:spLocks noChangeShapeType="1"/>
          </p:cNvSpPr>
          <p:nvPr/>
        </p:nvSpPr>
        <p:spPr bwMode="auto">
          <a:xfrm flipV="1">
            <a:off x="571500" y="746125"/>
            <a:ext cx="7993062"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 name="Rounded Rectangle 6"/>
          <p:cNvSpPr/>
          <p:nvPr/>
        </p:nvSpPr>
        <p:spPr>
          <a:xfrm>
            <a:off x="460385" y="1016000"/>
            <a:ext cx="8264598" cy="5410199"/>
          </a:xfrm>
          <a:prstGeom prst="roundRect">
            <a:avLst>
              <a:gd name="adj" fmla="val 7850"/>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978526" y="2057399"/>
            <a:ext cx="5574632" cy="3697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clrChange>
              <a:clrFrom>
                <a:srgbClr val="FFFFFF"/>
              </a:clrFrom>
              <a:clrTo>
                <a:srgbClr val="FFFFFF">
                  <a:alpha val="0"/>
                </a:srgbClr>
              </a:clrTo>
            </a:clrChange>
          </a:blip>
          <a:srcRect l="3862" t="2610" r="3871" b="4864"/>
          <a:stretch/>
        </p:blipFill>
        <p:spPr>
          <a:xfrm>
            <a:off x="1648326" y="1885174"/>
            <a:ext cx="6066924" cy="4328301"/>
          </a:xfrm>
          <a:prstGeom prst="rect">
            <a:avLst/>
          </a:prstGeom>
          <a:ln>
            <a:solidFill>
              <a:schemeClr val="tx1"/>
            </a:solidFill>
          </a:ln>
        </p:spPr>
      </p:pic>
      <p:sp>
        <p:nvSpPr>
          <p:cNvPr id="12" name="Text Box 3"/>
          <p:cNvSpPr txBox="1">
            <a:spLocks noChangeArrowheads="1"/>
          </p:cNvSpPr>
          <p:nvPr/>
        </p:nvSpPr>
        <p:spPr bwMode="auto">
          <a:xfrm>
            <a:off x="839788" y="85149"/>
            <a:ext cx="745331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ctr">
              <a:defRPr sz="3200">
                <a:solidFill>
                  <a:schemeClr val="accent2"/>
                </a:solidFill>
              </a:defRPr>
            </a:lvl1pPr>
          </a:lstStyle>
          <a:p>
            <a:r>
              <a:rPr lang="en-GB" dirty="0" smtClean="0"/>
              <a:t>Impacts on mitigation strategies</a:t>
            </a:r>
            <a:endParaRPr lang="en-GB" dirty="0"/>
          </a:p>
        </p:txBody>
      </p:sp>
      <p:sp>
        <p:nvSpPr>
          <p:cNvPr id="13" name="Rectangle 12"/>
          <p:cNvSpPr/>
          <p:nvPr/>
        </p:nvSpPr>
        <p:spPr>
          <a:xfrm>
            <a:off x="5213350" y="6342233"/>
            <a:ext cx="3009900" cy="400110"/>
          </a:xfrm>
          <a:prstGeom prst="rect">
            <a:avLst/>
          </a:prstGeom>
        </p:spPr>
        <p:txBody>
          <a:bodyPr wrap="square">
            <a:spAutoFit/>
          </a:bodyPr>
          <a:lstStyle/>
          <a:p>
            <a:r>
              <a:rPr lang="en-GB" sz="2000" dirty="0" smtClean="0"/>
              <a:t>Le Page </a:t>
            </a:r>
            <a:r>
              <a:rPr lang="en-GB" sz="2000" i="1" dirty="0" smtClean="0"/>
              <a:t>et al.</a:t>
            </a:r>
            <a:r>
              <a:rPr lang="en-GB" sz="2000" dirty="0" smtClean="0"/>
              <a:t>, ERL 2013</a:t>
            </a:r>
          </a:p>
        </p:txBody>
      </p:sp>
      <p:sp>
        <p:nvSpPr>
          <p:cNvPr id="11" name="Rectangle 10"/>
          <p:cNvSpPr/>
          <p:nvPr/>
        </p:nvSpPr>
        <p:spPr>
          <a:xfrm>
            <a:off x="305349" y="1003377"/>
            <a:ext cx="8563424" cy="830997"/>
          </a:xfrm>
          <a:prstGeom prst="rect">
            <a:avLst/>
          </a:prstGeom>
        </p:spPr>
        <p:txBody>
          <a:bodyPr wrap="square">
            <a:spAutoFit/>
          </a:bodyPr>
          <a:lstStyle/>
          <a:p>
            <a:pPr algn="ctr"/>
            <a:r>
              <a:rPr lang="en-GB" sz="2400" dirty="0" smtClean="0">
                <a:solidFill>
                  <a:srgbClr val="000000"/>
                </a:solidFill>
              </a:rPr>
              <a:t>Policy </a:t>
            </a:r>
            <a:r>
              <a:rPr lang="en-GB" sz="2400" b="0" dirty="0" smtClean="0">
                <a:solidFill>
                  <a:srgbClr val="000000"/>
                </a:solidFill>
              </a:rPr>
              <a:t>to limit atmospheric radiative forcing at 3.7 W m</a:t>
            </a:r>
            <a:r>
              <a:rPr lang="en-GB" sz="2400" b="0" baseline="30000" dirty="0" smtClean="0">
                <a:solidFill>
                  <a:srgbClr val="000000"/>
                </a:solidFill>
              </a:rPr>
              <a:t>-2 </a:t>
            </a:r>
            <a:r>
              <a:rPr lang="en-GB" sz="2400" b="0" dirty="0" smtClean="0">
                <a:solidFill>
                  <a:srgbClr val="000000"/>
                </a:solidFill>
              </a:rPr>
              <a:t>in 2095</a:t>
            </a:r>
            <a:r>
              <a:rPr lang="en-GB" sz="2400" dirty="0">
                <a:solidFill>
                  <a:srgbClr val="000000"/>
                </a:solidFill>
              </a:rPr>
              <a:t> </a:t>
            </a:r>
            <a:r>
              <a:rPr lang="en-GB" sz="2400" dirty="0" smtClean="0">
                <a:solidFill>
                  <a:srgbClr val="000000"/>
                </a:solidFill>
              </a:rPr>
              <a:t>(</a:t>
            </a:r>
            <a:r>
              <a:rPr lang="en-US" sz="2400" dirty="0" smtClean="0">
                <a:solidFill>
                  <a:srgbClr val="000000"/>
                </a:solidFill>
              </a:rPr>
              <a:t>≈</a:t>
            </a:r>
            <a:r>
              <a:rPr lang="en-GB" sz="2400" dirty="0">
                <a:solidFill>
                  <a:srgbClr val="000000"/>
                </a:solidFill>
              </a:rPr>
              <a:t>3</a:t>
            </a:r>
            <a:r>
              <a:rPr lang="en-US" sz="2400" dirty="0">
                <a:solidFill>
                  <a:srgbClr val="000000"/>
                </a:solidFill>
              </a:rPr>
              <a:t>° </a:t>
            </a:r>
            <a:r>
              <a:rPr lang="en-US" sz="2400" dirty="0" smtClean="0">
                <a:solidFill>
                  <a:srgbClr val="000000"/>
                </a:solidFill>
              </a:rPr>
              <a:t>warming), universal carbon tax.</a:t>
            </a:r>
            <a:endParaRPr lang="en-GB" sz="2400" dirty="0">
              <a:solidFill>
                <a:srgbClr val="000000"/>
              </a:solidFill>
            </a:endParaRPr>
          </a:p>
        </p:txBody>
      </p:sp>
      <p:sp>
        <p:nvSpPr>
          <p:cNvPr id="151" name="Rectangle 150"/>
          <p:cNvSpPr/>
          <p:nvPr/>
        </p:nvSpPr>
        <p:spPr>
          <a:xfrm>
            <a:off x="6056931" y="2965559"/>
            <a:ext cx="1419146" cy="461665"/>
          </a:xfrm>
          <a:prstGeom prst="rect">
            <a:avLst/>
          </a:prstGeom>
        </p:spPr>
        <p:txBody>
          <a:bodyPr wrap="square">
            <a:spAutoFit/>
          </a:bodyPr>
          <a:lstStyle/>
          <a:p>
            <a:pPr algn="ctr"/>
            <a:r>
              <a:rPr lang="en-US" sz="2400" dirty="0" smtClean="0">
                <a:solidFill>
                  <a:srgbClr val="000000"/>
                </a:solidFill>
              </a:rPr>
              <a:t>500$/</a:t>
            </a:r>
            <a:r>
              <a:rPr lang="en-US" sz="2400" dirty="0" err="1" smtClean="0">
                <a:solidFill>
                  <a:srgbClr val="000000"/>
                </a:solidFill>
              </a:rPr>
              <a:t>tC</a:t>
            </a:r>
            <a:endParaRPr lang="en-GB" sz="2400" dirty="0">
              <a:solidFill>
                <a:srgbClr val="000000"/>
              </a:solidFill>
            </a:endParaRPr>
          </a:p>
        </p:txBody>
      </p:sp>
      <p:sp>
        <p:nvSpPr>
          <p:cNvPr id="152" name="Rectangle 151"/>
          <p:cNvSpPr/>
          <p:nvPr/>
        </p:nvSpPr>
        <p:spPr>
          <a:xfrm>
            <a:off x="2274648" y="4314190"/>
            <a:ext cx="1419146" cy="461665"/>
          </a:xfrm>
          <a:prstGeom prst="rect">
            <a:avLst/>
          </a:prstGeom>
        </p:spPr>
        <p:txBody>
          <a:bodyPr wrap="square">
            <a:spAutoFit/>
          </a:bodyPr>
          <a:lstStyle/>
          <a:p>
            <a:pPr algn="ctr"/>
            <a:r>
              <a:rPr lang="en-US" sz="2400" dirty="0">
                <a:solidFill>
                  <a:srgbClr val="000000"/>
                </a:solidFill>
              </a:rPr>
              <a:t>1</a:t>
            </a:r>
            <a:r>
              <a:rPr lang="en-US" sz="2400" dirty="0" smtClean="0">
                <a:solidFill>
                  <a:srgbClr val="000000"/>
                </a:solidFill>
              </a:rPr>
              <a:t>00$/</a:t>
            </a:r>
            <a:r>
              <a:rPr lang="en-US" sz="2400" dirty="0" err="1" smtClean="0">
                <a:solidFill>
                  <a:srgbClr val="000000"/>
                </a:solidFill>
              </a:rPr>
              <a:t>tC</a:t>
            </a:r>
            <a:endParaRPr lang="en-GB" sz="2400" dirty="0">
              <a:solidFill>
                <a:srgbClr val="000000"/>
              </a:solidFill>
            </a:endParaRPr>
          </a:p>
        </p:txBody>
      </p:sp>
      <p:sp>
        <p:nvSpPr>
          <p:cNvPr id="6" name="Oval 5"/>
          <p:cNvSpPr/>
          <p:nvPr/>
        </p:nvSpPr>
        <p:spPr>
          <a:xfrm>
            <a:off x="3693794" y="2850094"/>
            <a:ext cx="673777" cy="1980091"/>
          </a:xfrm>
          <a:prstGeom prst="ellipse">
            <a:avLst/>
          </a:prstGeom>
          <a:no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6550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571500" y="1006474"/>
            <a:ext cx="7993062" cy="5343526"/>
          </a:xfrm>
          <a:prstGeom prst="roundRect">
            <a:avLst>
              <a:gd name="adj" fmla="val 3907"/>
            </a:avLst>
          </a:prstGeom>
          <a:solidFill>
            <a:srgbClr val="DDD9C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ine 9"/>
          <p:cNvSpPr>
            <a:spLocks noChangeShapeType="1"/>
          </p:cNvSpPr>
          <p:nvPr/>
        </p:nvSpPr>
        <p:spPr bwMode="auto">
          <a:xfrm flipV="1">
            <a:off x="571500" y="746125"/>
            <a:ext cx="7993062"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Text Box 3"/>
          <p:cNvSpPr txBox="1">
            <a:spLocks noChangeArrowheads="1"/>
          </p:cNvSpPr>
          <p:nvPr/>
        </p:nvSpPr>
        <p:spPr bwMode="auto">
          <a:xfrm>
            <a:off x="839788" y="85149"/>
            <a:ext cx="745331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ctr">
              <a:defRPr sz="3200">
                <a:solidFill>
                  <a:schemeClr val="accent2"/>
                </a:solidFill>
              </a:defRPr>
            </a:lvl1pPr>
          </a:lstStyle>
          <a:p>
            <a:r>
              <a:rPr lang="en-GB" dirty="0" smtClean="0"/>
              <a:t>iED: Framework</a:t>
            </a:r>
            <a:endParaRPr lang="en-GB" dirty="0"/>
          </a:p>
        </p:txBody>
      </p:sp>
      <p:sp>
        <p:nvSpPr>
          <p:cNvPr id="5" name="Rounded Rectangle 4"/>
          <p:cNvSpPr/>
          <p:nvPr/>
        </p:nvSpPr>
        <p:spPr>
          <a:xfrm>
            <a:off x="3895945" y="1422402"/>
            <a:ext cx="1524000" cy="1447800"/>
          </a:xfrm>
          <a:prstGeom prst="roundRect">
            <a:avLst/>
          </a:prstGeom>
          <a:solidFill>
            <a:srgbClr val="F2F2F2"/>
          </a:solidFill>
          <a:ln w="28575"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2400" dirty="0">
                <a:solidFill>
                  <a:srgbClr val="000000"/>
                </a:solidFill>
              </a:rPr>
              <a:t>ED</a:t>
            </a:r>
          </a:p>
          <a:p>
            <a:pPr algn="ctr">
              <a:defRPr/>
            </a:pPr>
            <a:r>
              <a:rPr lang="en-US" sz="1600" dirty="0" smtClean="0">
                <a:solidFill>
                  <a:srgbClr val="000000"/>
                </a:solidFill>
              </a:rPr>
              <a:t>Vegetation and carbon </a:t>
            </a:r>
            <a:r>
              <a:rPr lang="en-US" sz="1600" dirty="0">
                <a:solidFill>
                  <a:srgbClr val="000000"/>
                </a:solidFill>
              </a:rPr>
              <a:t>dynamics</a:t>
            </a:r>
          </a:p>
        </p:txBody>
      </p:sp>
      <p:sp>
        <p:nvSpPr>
          <p:cNvPr id="6" name="Rounded Rectangle 5"/>
          <p:cNvSpPr/>
          <p:nvPr/>
        </p:nvSpPr>
        <p:spPr>
          <a:xfrm>
            <a:off x="5902545" y="3937002"/>
            <a:ext cx="1498600" cy="1447800"/>
          </a:xfrm>
          <a:prstGeom prst="roundRect">
            <a:avLst/>
          </a:prstGeom>
          <a:solidFill>
            <a:srgbClr val="F2F2F2"/>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91440" rIns="0" bIns="0" anchor="ctr"/>
          <a:lstStyle/>
          <a:p>
            <a:pPr algn="ctr">
              <a:defRPr/>
            </a:pPr>
            <a:r>
              <a:rPr lang="en-US" sz="2400" dirty="0">
                <a:solidFill>
                  <a:srgbClr val="000000"/>
                </a:solidFill>
              </a:rPr>
              <a:t>GCAM</a:t>
            </a:r>
          </a:p>
          <a:p>
            <a:pPr algn="ctr">
              <a:defRPr/>
            </a:pPr>
            <a:r>
              <a:rPr lang="en-US" sz="1600" dirty="0" smtClean="0">
                <a:solidFill>
                  <a:srgbClr val="000000"/>
                </a:solidFill>
              </a:rPr>
              <a:t>Regional</a:t>
            </a:r>
          </a:p>
          <a:p>
            <a:pPr algn="ctr">
              <a:defRPr/>
            </a:pPr>
            <a:r>
              <a:rPr lang="en-US" sz="1600" dirty="0" smtClean="0">
                <a:solidFill>
                  <a:srgbClr val="000000"/>
                </a:solidFill>
              </a:rPr>
              <a:t>Economy</a:t>
            </a:r>
            <a:r>
              <a:rPr lang="en-US" sz="1600" dirty="0">
                <a:solidFill>
                  <a:srgbClr val="000000"/>
                </a:solidFill>
              </a:rPr>
              <a:t>, energy, </a:t>
            </a:r>
            <a:r>
              <a:rPr lang="en-US" sz="1600" dirty="0" smtClean="0">
                <a:solidFill>
                  <a:srgbClr val="000000"/>
                </a:solidFill>
              </a:rPr>
              <a:t>agriculture</a:t>
            </a:r>
            <a:endParaRPr lang="en-US" sz="1600" dirty="0">
              <a:solidFill>
                <a:srgbClr val="000000"/>
              </a:solidFill>
            </a:endParaRPr>
          </a:p>
          <a:p>
            <a:pPr algn="ctr">
              <a:defRPr/>
            </a:pPr>
            <a:endParaRPr lang="en-US" sz="1600" dirty="0">
              <a:solidFill>
                <a:srgbClr val="000000"/>
              </a:solidFill>
            </a:endParaRPr>
          </a:p>
        </p:txBody>
      </p:sp>
      <p:sp>
        <p:nvSpPr>
          <p:cNvPr id="7" name="Rounded Rectangle 6"/>
          <p:cNvSpPr/>
          <p:nvPr/>
        </p:nvSpPr>
        <p:spPr>
          <a:xfrm>
            <a:off x="1914745" y="3937002"/>
            <a:ext cx="1524000" cy="1447800"/>
          </a:xfrm>
          <a:prstGeom prst="roundRect">
            <a:avLst/>
          </a:prstGeom>
          <a:solidFill>
            <a:srgbClr val="F2F2F2"/>
          </a:solidFill>
          <a:ln w="28575" cmpd="sng">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2400" dirty="0">
                <a:solidFill>
                  <a:srgbClr val="000000"/>
                </a:solidFill>
              </a:rPr>
              <a:t>GLM</a:t>
            </a:r>
          </a:p>
          <a:p>
            <a:pPr algn="ctr">
              <a:defRPr/>
            </a:pPr>
            <a:r>
              <a:rPr lang="en-US" sz="1600" dirty="0">
                <a:solidFill>
                  <a:srgbClr val="000000"/>
                </a:solidFill>
              </a:rPr>
              <a:t>Spatial land-use decisions</a:t>
            </a:r>
          </a:p>
        </p:txBody>
      </p:sp>
      <p:cxnSp>
        <p:nvCxnSpPr>
          <p:cNvPr id="8" name="Curved Connector 7"/>
          <p:cNvCxnSpPr>
            <a:stCxn id="5" idx="3"/>
            <a:endCxn id="6" idx="0"/>
          </p:cNvCxnSpPr>
          <p:nvPr/>
        </p:nvCxnSpPr>
        <p:spPr>
          <a:xfrm>
            <a:off x="5419945" y="2146302"/>
            <a:ext cx="1231900" cy="1790700"/>
          </a:xfrm>
          <a:prstGeom prst="curvedConnector2">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1"/>
          <p:cNvSpPr txBox="1">
            <a:spLocks noChangeArrowheads="1"/>
          </p:cNvSpPr>
          <p:nvPr/>
        </p:nvSpPr>
        <p:spPr bwMode="auto">
          <a:xfrm>
            <a:off x="5524308" y="2648124"/>
            <a:ext cx="2661381" cy="646331"/>
          </a:xfrm>
          <a:prstGeom prst="rect">
            <a:avLst/>
          </a:prstGeom>
          <a:solidFill>
            <a:srgbClr val="DDD9C3"/>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1- Global carbon budget</a:t>
            </a:r>
          </a:p>
          <a:p>
            <a:pPr algn="ctr" eaLnBrk="1" hangingPunct="1"/>
            <a:r>
              <a:rPr lang="en-US" sz="1800" dirty="0"/>
              <a:t>2- </a:t>
            </a:r>
            <a:r>
              <a:rPr lang="en-US" sz="1800" dirty="0" smtClean="0"/>
              <a:t>Carbon $ potential</a:t>
            </a:r>
          </a:p>
        </p:txBody>
      </p:sp>
      <p:cxnSp>
        <p:nvCxnSpPr>
          <p:cNvPr id="12" name="Curved Connector 11"/>
          <p:cNvCxnSpPr>
            <a:stCxn id="6" idx="2"/>
            <a:endCxn id="7" idx="2"/>
          </p:cNvCxnSpPr>
          <p:nvPr/>
        </p:nvCxnSpPr>
        <p:spPr>
          <a:xfrm rot="5400000">
            <a:off x="4664295" y="3397252"/>
            <a:ext cx="12700" cy="3975100"/>
          </a:xfrm>
          <a:prstGeom prst="curvedConnector3">
            <a:avLst>
              <a:gd name="adj1" fmla="val 3300000"/>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24"/>
          <p:cNvSpPr txBox="1">
            <a:spLocks noChangeArrowheads="1"/>
          </p:cNvSpPr>
          <p:nvPr/>
        </p:nvSpPr>
        <p:spPr bwMode="auto">
          <a:xfrm>
            <a:off x="4111574" y="5416552"/>
            <a:ext cx="1172116" cy="646331"/>
          </a:xfrm>
          <a:prstGeom prst="rect">
            <a:avLst/>
          </a:prstGeom>
          <a:solidFill>
            <a:srgbClr val="DDD9C3"/>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smtClean="0"/>
              <a:t>Regional</a:t>
            </a:r>
            <a:endParaRPr lang="en-US" sz="1800" dirty="0"/>
          </a:p>
          <a:p>
            <a:pPr algn="ctr" eaLnBrk="1" hangingPunct="1"/>
            <a:r>
              <a:rPr lang="en-US" sz="1800" dirty="0"/>
              <a:t>Land-use</a:t>
            </a:r>
          </a:p>
        </p:txBody>
      </p:sp>
      <p:cxnSp>
        <p:nvCxnSpPr>
          <p:cNvPr id="15" name="Curved Connector 14"/>
          <p:cNvCxnSpPr>
            <a:stCxn id="7" idx="0"/>
            <a:endCxn id="5" idx="1"/>
          </p:cNvCxnSpPr>
          <p:nvPr/>
        </p:nvCxnSpPr>
        <p:spPr>
          <a:xfrm rot="5400000" flipH="1" flipV="1">
            <a:off x="2390995" y="2432052"/>
            <a:ext cx="1790700" cy="1219200"/>
          </a:xfrm>
          <a:prstGeom prst="curvedConnector2">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4048345" y="3479802"/>
            <a:ext cx="1295400" cy="838200"/>
          </a:xfrm>
          <a:prstGeom prst="roundRect">
            <a:avLst>
              <a:gd name="adj" fmla="val 7895"/>
            </a:avLst>
          </a:prstGeom>
          <a:solidFill>
            <a:srgbClr val="F2F2F2"/>
          </a:solidFill>
          <a:ln w="28575"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2400" dirty="0">
                <a:solidFill>
                  <a:srgbClr val="000000"/>
                </a:solidFill>
              </a:rPr>
              <a:t>iED coupler</a:t>
            </a:r>
          </a:p>
        </p:txBody>
      </p:sp>
      <p:cxnSp>
        <p:nvCxnSpPr>
          <p:cNvPr id="18" name="Straight Connector 17"/>
          <p:cNvCxnSpPr>
            <a:endCxn id="17" idx="1"/>
          </p:cNvCxnSpPr>
          <p:nvPr/>
        </p:nvCxnSpPr>
        <p:spPr>
          <a:xfrm flipV="1">
            <a:off x="3438745" y="3898902"/>
            <a:ext cx="609600" cy="19050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7" idx="0"/>
          </p:cNvCxnSpPr>
          <p:nvPr/>
        </p:nvCxnSpPr>
        <p:spPr>
          <a:xfrm flipV="1">
            <a:off x="4696045" y="2870202"/>
            <a:ext cx="0" cy="60960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7" idx="3"/>
          </p:cNvCxnSpPr>
          <p:nvPr/>
        </p:nvCxnSpPr>
        <p:spPr>
          <a:xfrm>
            <a:off x="5343745" y="3898902"/>
            <a:ext cx="558800" cy="19050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6" name="TextBox 30"/>
          <p:cNvSpPr txBox="1">
            <a:spLocks noChangeArrowheads="1"/>
          </p:cNvSpPr>
          <p:nvPr/>
        </p:nvSpPr>
        <p:spPr bwMode="auto">
          <a:xfrm>
            <a:off x="2386678" y="2597836"/>
            <a:ext cx="1070125" cy="646331"/>
          </a:xfrm>
          <a:prstGeom prst="rect">
            <a:avLst/>
          </a:prstGeom>
          <a:solidFill>
            <a:srgbClr val="DDD9C3"/>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Gridded </a:t>
            </a:r>
            <a:endParaRPr lang="en-US" sz="1800" dirty="0" smtClean="0"/>
          </a:p>
          <a:p>
            <a:pPr algn="ctr" eaLnBrk="1" hangingPunct="1"/>
            <a:r>
              <a:rPr lang="en-US" sz="1800" dirty="0" smtClean="0"/>
              <a:t>land</a:t>
            </a:r>
            <a:r>
              <a:rPr lang="en-US" sz="1800" dirty="0"/>
              <a:t>-</a:t>
            </a:r>
            <a:r>
              <a:rPr lang="en-US" sz="1800" dirty="0" smtClean="0"/>
              <a:t>use</a:t>
            </a:r>
            <a:endParaRPr lang="en-US" sz="1800" dirty="0"/>
          </a:p>
        </p:txBody>
      </p:sp>
      <p:cxnSp>
        <p:nvCxnSpPr>
          <p:cNvPr id="23" name="Straight Connector 22"/>
          <p:cNvCxnSpPr/>
          <p:nvPr/>
        </p:nvCxnSpPr>
        <p:spPr>
          <a:xfrm>
            <a:off x="3667345" y="1612902"/>
            <a:ext cx="228600" cy="0"/>
          </a:xfrm>
          <a:prstGeom prst="line">
            <a:avLst/>
          </a:prstGeom>
          <a:ln w="3810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2">
            <a:clrChange>
              <a:clrFrom>
                <a:srgbClr val="FEFEFE"/>
              </a:clrFrom>
              <a:clrTo>
                <a:srgbClr val="FEFEFE">
                  <a:alpha val="0"/>
                </a:srgbClr>
              </a:clrTo>
            </a:clrChange>
          </a:blip>
          <a:stretch>
            <a:fillRect/>
          </a:stretch>
        </p:blipFill>
        <p:spPr>
          <a:xfrm rot="2229476">
            <a:off x="2857889" y="1306758"/>
            <a:ext cx="1015964" cy="718795"/>
          </a:xfrm>
          <a:prstGeom prst="rect">
            <a:avLst/>
          </a:prstGeom>
        </p:spPr>
      </p:pic>
    </p:spTree>
    <p:extLst>
      <p:ext uri="{BB962C8B-B14F-4D97-AF65-F5344CB8AC3E}">
        <p14:creationId xmlns:p14="http://schemas.microsoft.com/office/powerpoint/2010/main" val="1250310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rs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2" y="1"/>
            <a:ext cx="9155294" cy="6866470"/>
          </a:xfrm>
          <a:prstGeom prst="rect">
            <a:avLst/>
          </a:prstGeom>
        </p:spPr>
      </p:pic>
      <p:pic>
        <p:nvPicPr>
          <p:cNvPr id="3" name="Picture 2"/>
          <p:cNvPicPr>
            <a:picLocks noChangeAspect="1"/>
          </p:cNvPicPr>
          <p:nvPr/>
        </p:nvPicPr>
        <p:blipFill>
          <a:blip r:embed="rId4"/>
          <a:stretch>
            <a:fillRect/>
          </a:stretch>
        </p:blipFill>
        <p:spPr>
          <a:xfrm>
            <a:off x="55464" y="-1"/>
            <a:ext cx="1627597" cy="1627597"/>
          </a:xfrm>
          <a:prstGeom prst="rect">
            <a:avLst/>
          </a:prstGeom>
        </p:spPr>
      </p:pic>
      <p:sp>
        <p:nvSpPr>
          <p:cNvPr id="4" name="TextBox 3"/>
          <p:cNvSpPr txBox="1"/>
          <p:nvPr/>
        </p:nvSpPr>
        <p:spPr>
          <a:xfrm>
            <a:off x="4865579" y="1627596"/>
            <a:ext cx="4973743" cy="646331"/>
          </a:xfrm>
          <a:prstGeom prst="rect">
            <a:avLst/>
          </a:prstGeom>
          <a:noFill/>
        </p:spPr>
        <p:txBody>
          <a:bodyPr wrap="square" rtlCol="0">
            <a:spAutoFit/>
          </a:bodyPr>
          <a:lstStyle/>
          <a:p>
            <a:endParaRPr lang="en-US" dirty="0" smtClean="0">
              <a:solidFill>
                <a:schemeClr val="bg1"/>
              </a:solidFill>
            </a:endParaRPr>
          </a:p>
          <a:p>
            <a:endParaRPr lang="en-US" dirty="0" smtClean="0">
              <a:solidFill>
                <a:schemeClr val="bg1"/>
              </a:solidFill>
            </a:endParaRPr>
          </a:p>
        </p:txBody>
      </p:sp>
      <p:sp>
        <p:nvSpPr>
          <p:cNvPr id="5" name="TextBox 4"/>
          <p:cNvSpPr txBox="1"/>
          <p:nvPr/>
        </p:nvSpPr>
        <p:spPr>
          <a:xfrm>
            <a:off x="5854700" y="1502592"/>
            <a:ext cx="2743200" cy="4247317"/>
          </a:xfrm>
          <a:prstGeom prst="rect">
            <a:avLst/>
          </a:prstGeom>
          <a:noFill/>
        </p:spPr>
        <p:txBody>
          <a:bodyPr wrap="square" rtlCol="0">
            <a:spAutoFit/>
          </a:bodyPr>
          <a:lstStyle/>
          <a:p>
            <a:r>
              <a:rPr lang="en-US" b="1" u="sng" dirty="0" smtClean="0">
                <a:solidFill>
                  <a:schemeClr val="bg1"/>
                </a:solidFill>
              </a:rPr>
              <a:t>Scientific Approach</a:t>
            </a:r>
          </a:p>
          <a:p>
            <a:pPr marL="285750" indent="-285750">
              <a:buFont typeface="Arial"/>
              <a:buChar char="•"/>
            </a:pPr>
            <a:r>
              <a:rPr lang="en-US" b="1" dirty="0" smtClean="0">
                <a:solidFill>
                  <a:schemeClr val="bg1"/>
                </a:solidFill>
              </a:rPr>
              <a:t>Data</a:t>
            </a:r>
          </a:p>
          <a:p>
            <a:pPr marL="285750" indent="-285750">
              <a:buFont typeface="Arial"/>
              <a:buChar char="•"/>
            </a:pPr>
            <a:r>
              <a:rPr lang="en-US" b="1" dirty="0" smtClean="0">
                <a:solidFill>
                  <a:schemeClr val="bg1"/>
                </a:solidFill>
              </a:rPr>
              <a:t>Detection and mapping of changes</a:t>
            </a:r>
            <a:endParaRPr lang="en-US" b="1" dirty="0">
              <a:solidFill>
                <a:schemeClr val="bg1"/>
              </a:solidFill>
            </a:endParaRPr>
          </a:p>
          <a:p>
            <a:pPr marL="285750" indent="-285750">
              <a:buFont typeface="Arial"/>
              <a:buChar char="•"/>
            </a:pPr>
            <a:r>
              <a:rPr lang="en-US" b="1" dirty="0">
                <a:solidFill>
                  <a:schemeClr val="bg1"/>
                </a:solidFill>
              </a:rPr>
              <a:t>Attribution of causes of change</a:t>
            </a:r>
          </a:p>
          <a:p>
            <a:pPr marL="285750" indent="-285750">
              <a:buFont typeface="Arial"/>
              <a:buChar char="•"/>
            </a:pPr>
            <a:r>
              <a:rPr lang="en-US" b="1" dirty="0">
                <a:solidFill>
                  <a:schemeClr val="bg1"/>
                </a:solidFill>
              </a:rPr>
              <a:t>Field </a:t>
            </a:r>
            <a:r>
              <a:rPr lang="en-US" b="1" dirty="0" err="1">
                <a:solidFill>
                  <a:schemeClr val="bg1"/>
                </a:solidFill>
              </a:rPr>
              <a:t>cal</a:t>
            </a:r>
            <a:r>
              <a:rPr lang="en-US" b="1" dirty="0">
                <a:solidFill>
                  <a:schemeClr val="bg1"/>
                </a:solidFill>
              </a:rPr>
              <a:t>/</a:t>
            </a:r>
            <a:r>
              <a:rPr lang="en-US" b="1" dirty="0" err="1">
                <a:solidFill>
                  <a:schemeClr val="bg1"/>
                </a:solidFill>
              </a:rPr>
              <a:t>val</a:t>
            </a:r>
            <a:endParaRPr lang="en-US" b="1" dirty="0">
              <a:solidFill>
                <a:schemeClr val="bg1"/>
              </a:solidFill>
            </a:endParaRPr>
          </a:p>
          <a:p>
            <a:pPr marL="285750" indent="-285750">
              <a:buFont typeface="Arial"/>
              <a:buChar char="•"/>
            </a:pPr>
            <a:r>
              <a:rPr lang="en-US" b="1" dirty="0">
                <a:solidFill>
                  <a:schemeClr val="bg1"/>
                </a:solidFill>
              </a:rPr>
              <a:t>Experiments</a:t>
            </a:r>
          </a:p>
          <a:p>
            <a:pPr marL="285750" indent="-285750">
              <a:buFont typeface="Arial"/>
              <a:buChar char="•"/>
            </a:pPr>
            <a:r>
              <a:rPr lang="en-US" b="1" dirty="0" smtClean="0">
                <a:solidFill>
                  <a:schemeClr val="bg1"/>
                </a:solidFill>
              </a:rPr>
              <a:t>Input data </a:t>
            </a:r>
            <a:r>
              <a:rPr lang="en-US" b="1" dirty="0">
                <a:solidFill>
                  <a:schemeClr val="bg1"/>
                </a:solidFill>
              </a:rPr>
              <a:t>for models</a:t>
            </a:r>
          </a:p>
          <a:p>
            <a:pPr marL="285750" indent="-285750">
              <a:buFont typeface="Arial"/>
              <a:buChar char="•"/>
            </a:pPr>
            <a:r>
              <a:rPr lang="en-US" b="1" dirty="0" smtClean="0">
                <a:solidFill>
                  <a:schemeClr val="bg1"/>
                </a:solidFill>
              </a:rPr>
              <a:t>Model development</a:t>
            </a:r>
            <a:r>
              <a:rPr lang="en-US" b="1" dirty="0">
                <a:solidFill>
                  <a:schemeClr val="bg1"/>
                </a:solidFill>
              </a:rPr>
              <a:t>, </a:t>
            </a:r>
            <a:r>
              <a:rPr lang="en-US" b="1" dirty="0" smtClean="0">
                <a:solidFill>
                  <a:schemeClr val="bg1"/>
                </a:solidFill>
              </a:rPr>
              <a:t>parameterization</a:t>
            </a:r>
          </a:p>
          <a:p>
            <a:pPr marL="285750" indent="-285750">
              <a:buFont typeface="Arial"/>
              <a:buChar char="•"/>
            </a:pPr>
            <a:r>
              <a:rPr lang="en-US" b="1" dirty="0" smtClean="0">
                <a:solidFill>
                  <a:schemeClr val="bg1"/>
                </a:solidFill>
              </a:rPr>
              <a:t>Model initialization, projections</a:t>
            </a:r>
            <a:r>
              <a:rPr lang="en-US" b="1" dirty="0">
                <a:solidFill>
                  <a:schemeClr val="bg1"/>
                </a:solidFill>
              </a:rPr>
              <a:t>, </a:t>
            </a:r>
            <a:r>
              <a:rPr lang="en-US" b="1" dirty="0" smtClean="0">
                <a:solidFill>
                  <a:schemeClr val="bg1"/>
                </a:solidFill>
              </a:rPr>
              <a:t>testing</a:t>
            </a:r>
            <a:endParaRPr lang="en-US" b="1" dirty="0">
              <a:solidFill>
                <a:schemeClr val="bg1"/>
              </a:solidFill>
            </a:endParaRPr>
          </a:p>
          <a:p>
            <a:pPr marL="285750" indent="-285750">
              <a:buFont typeface="Arial"/>
              <a:buChar char="•"/>
            </a:pPr>
            <a:r>
              <a:rPr lang="en-US" b="1" dirty="0" smtClean="0">
                <a:solidFill>
                  <a:schemeClr val="bg1"/>
                </a:solidFill>
              </a:rPr>
              <a:t>MIPs</a:t>
            </a:r>
            <a:r>
              <a:rPr lang="en-US" b="1" dirty="0">
                <a:solidFill>
                  <a:schemeClr val="bg1"/>
                </a:solidFill>
              </a:rPr>
              <a:t>, </a:t>
            </a:r>
            <a:r>
              <a:rPr lang="en-US" b="1" dirty="0" err="1" smtClean="0">
                <a:solidFill>
                  <a:schemeClr val="bg1"/>
                </a:solidFill>
              </a:rPr>
              <a:t>DiPS</a:t>
            </a:r>
            <a:r>
              <a:rPr lang="en-US" b="1" dirty="0" smtClean="0">
                <a:solidFill>
                  <a:schemeClr val="bg1"/>
                </a:solidFill>
              </a:rPr>
              <a:t>,</a:t>
            </a:r>
            <a:r>
              <a:rPr lang="en-US" b="1" dirty="0">
                <a:solidFill>
                  <a:schemeClr val="bg1"/>
                </a:solidFill>
              </a:rPr>
              <a:t>…</a:t>
            </a:r>
          </a:p>
          <a:p>
            <a:endParaRPr lang="en-US" dirty="0"/>
          </a:p>
        </p:txBody>
      </p:sp>
    </p:spTree>
    <p:extLst>
      <p:ext uri="{BB962C8B-B14F-4D97-AF65-F5344CB8AC3E}">
        <p14:creationId xmlns:p14="http://schemas.microsoft.com/office/powerpoint/2010/main" val="1609882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p:cNvGraphicFramePr>
          <p:nvPr>
            <p:extLst>
              <p:ext uri="{D42A27DB-BD31-4B8C-83A1-F6EECF244321}">
                <p14:modId xmlns:p14="http://schemas.microsoft.com/office/powerpoint/2010/main" val="872125626"/>
              </p:ext>
            </p:extLst>
          </p:nvPr>
        </p:nvGraphicFramePr>
        <p:xfrm>
          <a:off x="844550" y="1077387"/>
          <a:ext cx="7454900" cy="48895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993466" y="1371603"/>
            <a:ext cx="980068" cy="369332"/>
          </a:xfrm>
          <a:prstGeom prst="rect">
            <a:avLst/>
          </a:prstGeom>
          <a:noFill/>
        </p:spPr>
        <p:txBody>
          <a:bodyPr wrap="none" rtlCol="0">
            <a:spAutoFit/>
          </a:bodyPr>
          <a:lstStyle/>
          <a:p>
            <a:r>
              <a:rPr lang="en-US" dirty="0" smtClean="0">
                <a:solidFill>
                  <a:schemeClr val="accent2">
                    <a:lumMod val="75000"/>
                  </a:schemeClr>
                </a:solidFill>
              </a:rPr>
              <a:t>Doubled</a:t>
            </a:r>
            <a:endParaRPr lang="en-US" dirty="0">
              <a:solidFill>
                <a:schemeClr val="accent2">
                  <a:lumMod val="75000"/>
                </a:schemeClr>
              </a:solidFill>
            </a:endParaRPr>
          </a:p>
        </p:txBody>
      </p:sp>
      <p:sp>
        <p:nvSpPr>
          <p:cNvPr id="23" name="TextBox 22"/>
          <p:cNvSpPr txBox="1"/>
          <p:nvPr/>
        </p:nvSpPr>
        <p:spPr>
          <a:xfrm>
            <a:off x="5545670" y="3090337"/>
            <a:ext cx="1338490" cy="369332"/>
          </a:xfrm>
          <a:prstGeom prst="rect">
            <a:avLst/>
          </a:prstGeom>
          <a:noFill/>
        </p:spPr>
        <p:txBody>
          <a:bodyPr wrap="none" rtlCol="0">
            <a:spAutoFit/>
          </a:bodyPr>
          <a:lstStyle/>
          <a:p>
            <a:r>
              <a:rPr lang="en-US" dirty="0" smtClean="0">
                <a:solidFill>
                  <a:schemeClr val="accent1">
                    <a:lumMod val="75000"/>
                  </a:schemeClr>
                </a:solidFill>
              </a:rPr>
              <a:t>Today’s rate</a:t>
            </a:r>
            <a:endParaRPr lang="en-US" dirty="0">
              <a:solidFill>
                <a:schemeClr val="accent1">
                  <a:lumMod val="75000"/>
                </a:schemeClr>
              </a:solidFill>
            </a:endParaRPr>
          </a:p>
        </p:txBody>
      </p:sp>
      <p:sp>
        <p:nvSpPr>
          <p:cNvPr id="25" name="TextBox 24"/>
          <p:cNvSpPr txBox="1"/>
          <p:nvPr/>
        </p:nvSpPr>
        <p:spPr>
          <a:xfrm>
            <a:off x="7141117" y="3784602"/>
            <a:ext cx="832417" cy="369332"/>
          </a:xfrm>
          <a:prstGeom prst="rect">
            <a:avLst/>
          </a:prstGeom>
          <a:noFill/>
        </p:spPr>
        <p:txBody>
          <a:bodyPr wrap="none" rtlCol="0">
            <a:spAutoFit/>
          </a:bodyPr>
          <a:lstStyle/>
          <a:p>
            <a:r>
              <a:rPr lang="en-US" dirty="0" smtClean="0">
                <a:solidFill>
                  <a:schemeClr val="accent3">
                    <a:lumMod val="50000"/>
                  </a:schemeClr>
                </a:solidFill>
              </a:rPr>
              <a:t>Halved</a:t>
            </a:r>
            <a:endParaRPr lang="en-US" dirty="0">
              <a:solidFill>
                <a:schemeClr val="accent3">
                  <a:lumMod val="50000"/>
                </a:schemeClr>
              </a:solidFill>
            </a:endParaRPr>
          </a:p>
        </p:txBody>
      </p:sp>
      <p:sp>
        <p:nvSpPr>
          <p:cNvPr id="3" name="TextBox 2"/>
          <p:cNvSpPr txBox="1"/>
          <p:nvPr/>
        </p:nvSpPr>
        <p:spPr>
          <a:xfrm>
            <a:off x="1947333" y="267785"/>
            <a:ext cx="5901267" cy="923330"/>
          </a:xfrm>
          <a:prstGeom prst="rect">
            <a:avLst/>
          </a:prstGeom>
          <a:noFill/>
        </p:spPr>
        <p:txBody>
          <a:bodyPr wrap="square" rtlCol="0">
            <a:spAutoFit/>
          </a:bodyPr>
          <a:lstStyle/>
          <a:p>
            <a:r>
              <a:rPr lang="en-US" dirty="0" smtClean="0"/>
              <a:t>Updated carbon market projections with detailed ecosystem dynamics representation: impacts of model resolution (parametric versus process) on the carbon price.</a:t>
            </a:r>
            <a:endParaRPr lang="en-US" dirty="0"/>
          </a:p>
        </p:txBody>
      </p:sp>
      <p:cxnSp>
        <p:nvCxnSpPr>
          <p:cNvPr id="29" name="Straight Connector 28"/>
          <p:cNvCxnSpPr/>
          <p:nvPr/>
        </p:nvCxnSpPr>
        <p:spPr>
          <a:xfrm>
            <a:off x="2280027" y="1579030"/>
            <a:ext cx="556306"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827866" y="1368963"/>
            <a:ext cx="982134" cy="369332"/>
          </a:xfrm>
          <a:prstGeom prst="rect">
            <a:avLst/>
          </a:prstGeom>
          <a:noFill/>
        </p:spPr>
        <p:txBody>
          <a:bodyPr wrap="square" rtlCol="0">
            <a:spAutoFit/>
          </a:bodyPr>
          <a:lstStyle/>
          <a:p>
            <a:r>
              <a:rPr lang="en-US" dirty="0" smtClean="0"/>
              <a:t>GCAM</a:t>
            </a:r>
            <a:endParaRPr lang="en-US" dirty="0"/>
          </a:p>
        </p:txBody>
      </p:sp>
      <p:cxnSp>
        <p:nvCxnSpPr>
          <p:cNvPr id="31" name="Straight Connector 30"/>
          <p:cNvCxnSpPr/>
          <p:nvPr/>
        </p:nvCxnSpPr>
        <p:spPr>
          <a:xfrm>
            <a:off x="2280021" y="1883836"/>
            <a:ext cx="556306" cy="0"/>
          </a:xfrm>
          <a:prstGeom prst="line">
            <a:avLst/>
          </a:prstGeom>
          <a:ln w="381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827860" y="1673769"/>
            <a:ext cx="982134" cy="369332"/>
          </a:xfrm>
          <a:prstGeom prst="rect">
            <a:avLst/>
          </a:prstGeom>
          <a:noFill/>
        </p:spPr>
        <p:txBody>
          <a:bodyPr wrap="square" rtlCol="0">
            <a:spAutoFit/>
          </a:bodyPr>
          <a:lstStyle/>
          <a:p>
            <a:r>
              <a:rPr lang="en-US" dirty="0" smtClean="0"/>
              <a:t>iED</a:t>
            </a:r>
            <a:endParaRPr lang="en-US" dirty="0"/>
          </a:p>
        </p:txBody>
      </p:sp>
      <p:sp>
        <p:nvSpPr>
          <p:cNvPr id="4" name="TextBox 3"/>
          <p:cNvSpPr txBox="1"/>
          <p:nvPr/>
        </p:nvSpPr>
        <p:spPr>
          <a:xfrm>
            <a:off x="6908800" y="6477000"/>
            <a:ext cx="2346353" cy="369332"/>
          </a:xfrm>
          <a:prstGeom prst="rect">
            <a:avLst/>
          </a:prstGeom>
          <a:noFill/>
        </p:spPr>
        <p:txBody>
          <a:bodyPr wrap="none" rtlCol="0">
            <a:spAutoFit/>
          </a:bodyPr>
          <a:lstStyle/>
          <a:p>
            <a:r>
              <a:rPr lang="en-US" dirty="0" smtClean="0"/>
              <a:t>Y. </a:t>
            </a:r>
            <a:r>
              <a:rPr lang="en-US" dirty="0" err="1" smtClean="0"/>
              <a:t>LePage</a:t>
            </a:r>
            <a:r>
              <a:rPr lang="en-US" dirty="0" smtClean="0"/>
              <a:t>, pers. comm.</a:t>
            </a:r>
            <a:endParaRPr lang="en-US" dirty="0"/>
          </a:p>
        </p:txBody>
      </p:sp>
    </p:spTree>
    <p:extLst>
      <p:ext uri="{BB962C8B-B14F-4D97-AF65-F5344CB8AC3E}">
        <p14:creationId xmlns:p14="http://schemas.microsoft.com/office/powerpoint/2010/main" val="30780431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457200" y="357188"/>
            <a:ext cx="8229600" cy="557212"/>
          </a:xfrm>
        </p:spPr>
        <p:txBody>
          <a:bodyPr>
            <a:normAutofit fontScale="90000"/>
          </a:bodyPr>
          <a:lstStyle/>
          <a:p>
            <a:r>
              <a:rPr lang="en-US" sz="3600" dirty="0" err="1">
                <a:latin typeface="Calibri" charset="0"/>
                <a:ea typeface="ヒラギノ角ゴ Pro W3" charset="0"/>
                <a:cs typeface="ヒラギノ角ゴ Pro W3" charset="0"/>
              </a:rPr>
              <a:t>iESM</a:t>
            </a:r>
            <a:r>
              <a:rPr lang="en-US" sz="3600" dirty="0">
                <a:latin typeface="Calibri" charset="0"/>
                <a:ea typeface="ヒラギノ角ゴ Pro W3" charset="0"/>
                <a:cs typeface="ヒラギノ角ゴ Pro W3" charset="0"/>
              </a:rPr>
              <a:t> Multi-phase Coupling Strategy</a:t>
            </a:r>
          </a:p>
        </p:txBody>
      </p:sp>
      <p:sp>
        <p:nvSpPr>
          <p:cNvPr id="40962" name="Rectangle 3"/>
          <p:cNvSpPr>
            <a:spLocks noChangeArrowheads="1"/>
          </p:cNvSpPr>
          <p:nvPr/>
        </p:nvSpPr>
        <p:spPr bwMode="auto">
          <a:xfrm>
            <a:off x="1085850" y="2124075"/>
            <a:ext cx="1676400" cy="1066800"/>
          </a:xfrm>
          <a:prstGeom prst="rect">
            <a:avLst/>
          </a:prstGeom>
          <a:solidFill>
            <a:srgbClr val="EC7B0A"/>
          </a:solidFill>
          <a:ln w="9525">
            <a:solidFill>
              <a:schemeClr val="tx1"/>
            </a:solidFill>
            <a:miter lim="800000"/>
            <a:headEnd/>
            <a:tailEnd/>
          </a:ln>
        </p:spPr>
        <p:txBody>
          <a:bodyPr anchor="ctr"/>
          <a:lstStyle/>
          <a:p>
            <a:pPr algn="ctr" eaLnBrk="0" hangingPunct="0"/>
            <a:r>
              <a:rPr lang="en-US"/>
              <a:t>IMAGE/GCAM</a:t>
            </a:r>
          </a:p>
        </p:txBody>
      </p:sp>
      <p:sp>
        <p:nvSpPr>
          <p:cNvPr id="40963" name="Rectangle 4"/>
          <p:cNvSpPr>
            <a:spLocks noChangeArrowheads="1"/>
          </p:cNvSpPr>
          <p:nvPr/>
        </p:nvSpPr>
        <p:spPr bwMode="auto">
          <a:xfrm>
            <a:off x="6381750" y="2124075"/>
            <a:ext cx="1676400" cy="1066800"/>
          </a:xfrm>
          <a:prstGeom prst="rect">
            <a:avLst/>
          </a:prstGeom>
          <a:solidFill>
            <a:srgbClr val="EC7B0A"/>
          </a:solidFill>
          <a:ln w="9525">
            <a:solidFill>
              <a:schemeClr val="tx1"/>
            </a:solidFill>
            <a:miter lim="800000"/>
            <a:headEnd/>
            <a:tailEnd/>
          </a:ln>
        </p:spPr>
        <p:txBody>
          <a:bodyPr anchor="ctr"/>
          <a:lstStyle/>
          <a:p>
            <a:pPr algn="ctr" eaLnBrk="0" hangingPunct="0"/>
            <a:r>
              <a:rPr lang="en-US"/>
              <a:t>CLM/CCSM</a:t>
            </a:r>
          </a:p>
        </p:txBody>
      </p:sp>
      <p:sp>
        <p:nvSpPr>
          <p:cNvPr id="40964" name="AutoShape 5"/>
          <p:cNvSpPr>
            <a:spLocks noChangeArrowheads="1"/>
          </p:cNvSpPr>
          <p:nvPr/>
        </p:nvSpPr>
        <p:spPr bwMode="auto">
          <a:xfrm>
            <a:off x="3848100" y="2352675"/>
            <a:ext cx="1447800" cy="609600"/>
          </a:xfrm>
          <a:prstGeom prst="roundRect">
            <a:avLst>
              <a:gd name="adj" fmla="val 16667"/>
            </a:avLst>
          </a:prstGeom>
          <a:solidFill>
            <a:schemeClr val="accent1"/>
          </a:solidFill>
          <a:ln w="9525">
            <a:solidFill>
              <a:schemeClr val="tx1"/>
            </a:solidFill>
            <a:round/>
            <a:headEnd/>
            <a:tailEnd/>
          </a:ln>
        </p:spPr>
        <p:txBody>
          <a:bodyPr wrap="none" anchor="ctr"/>
          <a:lstStyle/>
          <a:p>
            <a:pPr algn="ctr" eaLnBrk="0" hangingPunct="0"/>
            <a:r>
              <a:rPr lang="en-US" dirty="0" smtClean="0">
                <a:solidFill>
                  <a:schemeClr val="bg1"/>
                </a:solidFill>
              </a:rPr>
              <a:t>GLM</a:t>
            </a:r>
          </a:p>
          <a:p>
            <a:pPr algn="ctr" eaLnBrk="0" hangingPunct="0"/>
            <a:r>
              <a:rPr lang="en-US" sz="1400" dirty="0" err="1" smtClean="0">
                <a:solidFill>
                  <a:schemeClr val="bg1"/>
                </a:solidFill>
              </a:rPr>
              <a:t>landuse</a:t>
            </a:r>
            <a:endParaRPr lang="en-US" sz="1400" dirty="0">
              <a:solidFill>
                <a:schemeClr val="bg1"/>
              </a:solidFill>
            </a:endParaRPr>
          </a:p>
        </p:txBody>
      </p:sp>
      <p:sp>
        <p:nvSpPr>
          <p:cNvPr id="40965" name="AutoShape 6"/>
          <p:cNvSpPr>
            <a:spLocks noChangeArrowheads="1"/>
          </p:cNvSpPr>
          <p:nvPr/>
        </p:nvSpPr>
        <p:spPr bwMode="auto">
          <a:xfrm>
            <a:off x="3848100" y="4606925"/>
            <a:ext cx="1447800" cy="604838"/>
          </a:xfrm>
          <a:prstGeom prst="roundRect">
            <a:avLst>
              <a:gd name="adj" fmla="val 16667"/>
            </a:avLst>
          </a:prstGeom>
          <a:solidFill>
            <a:schemeClr val="accent1"/>
          </a:solidFill>
          <a:ln w="9525">
            <a:solidFill>
              <a:schemeClr val="tx1"/>
            </a:solidFill>
            <a:round/>
            <a:headEnd/>
            <a:tailEnd/>
          </a:ln>
        </p:spPr>
        <p:txBody>
          <a:bodyPr anchor="ctr"/>
          <a:lstStyle/>
          <a:p>
            <a:pPr algn="ctr" eaLnBrk="0" hangingPunct="0"/>
            <a:r>
              <a:rPr lang="en-US">
                <a:solidFill>
                  <a:schemeClr val="bg1"/>
                </a:solidFill>
              </a:rPr>
              <a:t>Climate</a:t>
            </a:r>
          </a:p>
        </p:txBody>
      </p:sp>
      <p:sp>
        <p:nvSpPr>
          <p:cNvPr id="40966" name="AutoShape 7"/>
          <p:cNvSpPr>
            <a:spLocks noChangeArrowheads="1"/>
          </p:cNvSpPr>
          <p:nvPr/>
        </p:nvSpPr>
        <p:spPr bwMode="auto">
          <a:xfrm>
            <a:off x="3848100" y="3414713"/>
            <a:ext cx="1447800" cy="696912"/>
          </a:xfrm>
          <a:prstGeom prst="roundRect">
            <a:avLst>
              <a:gd name="adj" fmla="val 16667"/>
            </a:avLst>
          </a:prstGeom>
          <a:solidFill>
            <a:schemeClr val="accent1"/>
          </a:solidFill>
          <a:ln w="9525">
            <a:solidFill>
              <a:schemeClr val="tx1"/>
            </a:solidFill>
            <a:round/>
            <a:headEnd/>
            <a:tailEnd/>
          </a:ln>
        </p:spPr>
        <p:txBody>
          <a:bodyPr anchor="ctr"/>
          <a:lstStyle/>
          <a:p>
            <a:pPr algn="ctr" eaLnBrk="0" hangingPunct="0"/>
            <a:r>
              <a:rPr lang="en-US" sz="1800">
                <a:solidFill>
                  <a:schemeClr val="bg1"/>
                </a:solidFill>
              </a:rPr>
              <a:t>C stocks, Productivity</a:t>
            </a:r>
          </a:p>
        </p:txBody>
      </p:sp>
      <p:sp>
        <p:nvSpPr>
          <p:cNvPr id="40967" name="Line 8"/>
          <p:cNvSpPr>
            <a:spLocks noChangeShapeType="1"/>
          </p:cNvSpPr>
          <p:nvPr/>
        </p:nvSpPr>
        <p:spPr bwMode="auto">
          <a:xfrm>
            <a:off x="2754313" y="2657475"/>
            <a:ext cx="10668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8" name="Line 9"/>
          <p:cNvSpPr>
            <a:spLocks noChangeShapeType="1"/>
          </p:cNvSpPr>
          <p:nvPr/>
        </p:nvSpPr>
        <p:spPr bwMode="auto">
          <a:xfrm>
            <a:off x="5300663" y="2657475"/>
            <a:ext cx="10668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40969" name="AutoShape 10"/>
          <p:cNvCxnSpPr>
            <a:cxnSpLocks noChangeShapeType="1"/>
            <a:stCxn id="40963" idx="2"/>
            <a:endCxn id="40966" idx="3"/>
          </p:cNvCxnSpPr>
          <p:nvPr/>
        </p:nvCxnSpPr>
        <p:spPr bwMode="auto">
          <a:xfrm rot="5400000">
            <a:off x="5971381" y="2515394"/>
            <a:ext cx="573088" cy="1924050"/>
          </a:xfrm>
          <a:prstGeom prst="bentConnector2">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0970" name="AutoShape 11"/>
          <p:cNvCxnSpPr>
            <a:cxnSpLocks noChangeShapeType="1"/>
            <a:stCxn id="40963" idx="2"/>
            <a:endCxn id="40965" idx="3"/>
          </p:cNvCxnSpPr>
          <p:nvPr/>
        </p:nvCxnSpPr>
        <p:spPr bwMode="auto">
          <a:xfrm rot="5400000">
            <a:off x="5398293" y="3088482"/>
            <a:ext cx="1719263" cy="1924050"/>
          </a:xfrm>
          <a:prstGeom prst="bentConnector2">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0971" name="AutoShape 12"/>
          <p:cNvCxnSpPr>
            <a:cxnSpLocks noChangeShapeType="1"/>
            <a:stCxn id="40962" idx="2"/>
            <a:endCxn id="40965" idx="1"/>
          </p:cNvCxnSpPr>
          <p:nvPr/>
        </p:nvCxnSpPr>
        <p:spPr bwMode="auto">
          <a:xfrm rot="16200000" flipH="1">
            <a:off x="2026443" y="3088482"/>
            <a:ext cx="1719263" cy="1924050"/>
          </a:xfrm>
          <a:prstGeom prst="bentConnector2">
            <a:avLst/>
          </a:prstGeom>
          <a:noFill/>
          <a:ln w="57150">
            <a:solidFill>
              <a:schemeClr val="tx1"/>
            </a:solidFill>
            <a:miter lim="800000"/>
            <a:headEnd type="triangle" w="med" len="med"/>
            <a:tailEnd/>
          </a:ln>
          <a:extLst>
            <a:ext uri="{909E8E84-426E-40dd-AFC4-6F175D3DCCD1}">
              <a14:hiddenFill xmlns:a14="http://schemas.microsoft.com/office/drawing/2010/main">
                <a:noFill/>
              </a14:hiddenFill>
            </a:ext>
          </a:extLst>
        </p:spPr>
      </p:cxnSp>
      <p:cxnSp>
        <p:nvCxnSpPr>
          <p:cNvPr id="40972" name="AutoShape 13"/>
          <p:cNvCxnSpPr>
            <a:cxnSpLocks noChangeShapeType="1"/>
            <a:stCxn id="40962" idx="2"/>
            <a:endCxn id="40966" idx="1"/>
          </p:cNvCxnSpPr>
          <p:nvPr/>
        </p:nvCxnSpPr>
        <p:spPr bwMode="auto">
          <a:xfrm rot="16200000" flipH="1">
            <a:off x="2599531" y="2515394"/>
            <a:ext cx="573088" cy="1924050"/>
          </a:xfrm>
          <a:prstGeom prst="bentConnector2">
            <a:avLst/>
          </a:prstGeom>
          <a:noFill/>
          <a:ln w="57150">
            <a:solidFill>
              <a:schemeClr val="tx1"/>
            </a:solidFill>
            <a:miter lim="800000"/>
            <a:headEnd type="triangle" w="med" len="med"/>
            <a:tailEnd/>
          </a:ln>
          <a:extLst>
            <a:ext uri="{909E8E84-426E-40dd-AFC4-6F175D3DCCD1}">
              <a14:hiddenFill xmlns:a14="http://schemas.microsoft.com/office/drawing/2010/main">
                <a:noFill/>
              </a14:hiddenFill>
            </a:ext>
          </a:extLst>
        </p:spPr>
      </p:cxnSp>
      <p:sp>
        <p:nvSpPr>
          <p:cNvPr id="40973" name="Rectangle 16"/>
          <p:cNvSpPr>
            <a:spLocks noChangeArrowheads="1"/>
          </p:cNvSpPr>
          <p:nvPr/>
        </p:nvSpPr>
        <p:spPr bwMode="auto">
          <a:xfrm>
            <a:off x="3200400" y="2124075"/>
            <a:ext cx="2667000" cy="3536950"/>
          </a:xfrm>
          <a:prstGeom prst="rect">
            <a:avLst/>
          </a:prstGeom>
          <a:noFill/>
          <a:ln w="254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74" name="Text Box 17"/>
          <p:cNvSpPr txBox="1">
            <a:spLocks noChangeArrowheads="1"/>
          </p:cNvSpPr>
          <p:nvPr/>
        </p:nvSpPr>
        <p:spPr bwMode="auto">
          <a:xfrm>
            <a:off x="3629025" y="5324475"/>
            <a:ext cx="188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a:solidFill>
                  <a:schemeClr val="bg1"/>
                </a:solidFill>
              </a:rPr>
              <a:t>Up/down scaling</a:t>
            </a:r>
          </a:p>
          <a:p>
            <a:pPr algn="ctr"/>
            <a:r>
              <a:rPr lang="en-US">
                <a:solidFill>
                  <a:schemeClr val="bg1"/>
                </a:solidFill>
              </a:rPr>
              <a:t>(space and time)</a:t>
            </a:r>
          </a:p>
        </p:txBody>
      </p:sp>
      <p:cxnSp>
        <p:nvCxnSpPr>
          <p:cNvPr id="40975" name="AutoShape 18"/>
          <p:cNvCxnSpPr>
            <a:cxnSpLocks noChangeShapeType="1"/>
            <a:stCxn id="40962" idx="0"/>
            <a:endCxn id="40976" idx="1"/>
          </p:cNvCxnSpPr>
          <p:nvPr/>
        </p:nvCxnSpPr>
        <p:spPr bwMode="auto">
          <a:xfrm rot="-5400000">
            <a:off x="2643187" y="919163"/>
            <a:ext cx="485775" cy="1924050"/>
          </a:xfrm>
          <a:prstGeom prst="bentConnector2">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0976" name="AutoShape 19"/>
          <p:cNvSpPr>
            <a:spLocks noChangeArrowheads="1"/>
          </p:cNvSpPr>
          <p:nvPr/>
        </p:nvSpPr>
        <p:spPr bwMode="auto">
          <a:xfrm>
            <a:off x="3848100" y="1295400"/>
            <a:ext cx="1447800" cy="685800"/>
          </a:xfrm>
          <a:prstGeom prst="roundRect">
            <a:avLst>
              <a:gd name="adj" fmla="val 16667"/>
            </a:avLst>
          </a:prstGeom>
          <a:solidFill>
            <a:schemeClr val="accent1"/>
          </a:solidFill>
          <a:ln w="9525">
            <a:solidFill>
              <a:schemeClr val="tx1"/>
            </a:solidFill>
            <a:round/>
            <a:headEnd/>
            <a:tailEnd/>
          </a:ln>
        </p:spPr>
        <p:txBody>
          <a:bodyPr anchor="ctr"/>
          <a:lstStyle/>
          <a:p>
            <a:pPr algn="ctr" eaLnBrk="0" hangingPunct="0"/>
            <a:r>
              <a:rPr lang="en-US" sz="1800">
                <a:solidFill>
                  <a:schemeClr val="bg1"/>
                </a:solidFill>
              </a:rPr>
              <a:t>Fossil fuel emissions</a:t>
            </a:r>
          </a:p>
        </p:txBody>
      </p:sp>
      <p:cxnSp>
        <p:nvCxnSpPr>
          <p:cNvPr id="40977" name="AutoShape 20"/>
          <p:cNvCxnSpPr>
            <a:cxnSpLocks noChangeShapeType="1"/>
            <a:stCxn id="40976" idx="3"/>
            <a:endCxn id="40963" idx="0"/>
          </p:cNvCxnSpPr>
          <p:nvPr/>
        </p:nvCxnSpPr>
        <p:spPr bwMode="auto">
          <a:xfrm>
            <a:off x="5295900" y="1638300"/>
            <a:ext cx="1924050" cy="485775"/>
          </a:xfrm>
          <a:prstGeom prst="bentConnector2">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0978" name="AutoShape 21"/>
          <p:cNvSpPr>
            <a:spLocks noChangeArrowheads="1"/>
          </p:cNvSpPr>
          <p:nvPr/>
        </p:nvSpPr>
        <p:spPr bwMode="auto">
          <a:xfrm>
            <a:off x="3848100" y="5965825"/>
            <a:ext cx="1447800" cy="609600"/>
          </a:xfrm>
          <a:prstGeom prst="roundRect">
            <a:avLst>
              <a:gd name="adj" fmla="val 16667"/>
            </a:avLst>
          </a:prstGeom>
          <a:solidFill>
            <a:schemeClr val="accent1"/>
          </a:solidFill>
          <a:ln w="9525">
            <a:solidFill>
              <a:schemeClr val="tx1"/>
            </a:solidFill>
            <a:round/>
            <a:headEnd/>
            <a:tailEnd/>
          </a:ln>
        </p:spPr>
        <p:txBody>
          <a:bodyPr wrap="none" anchor="ctr"/>
          <a:lstStyle/>
          <a:p>
            <a:pPr algn="ctr" eaLnBrk="0" hangingPunct="0"/>
            <a:r>
              <a:rPr lang="en-US">
                <a:solidFill>
                  <a:schemeClr val="bg1"/>
                </a:solidFill>
              </a:rPr>
              <a:t>Atm CO</a:t>
            </a:r>
            <a:r>
              <a:rPr lang="en-US" baseline="-25000">
                <a:solidFill>
                  <a:schemeClr val="bg1"/>
                </a:solidFill>
              </a:rPr>
              <a:t>2</a:t>
            </a:r>
            <a:endParaRPr lang="en-US">
              <a:solidFill>
                <a:schemeClr val="bg1"/>
              </a:solidFill>
            </a:endParaRPr>
          </a:p>
        </p:txBody>
      </p:sp>
      <p:cxnSp>
        <p:nvCxnSpPr>
          <p:cNvPr id="40979" name="AutoShape 22"/>
          <p:cNvCxnSpPr>
            <a:cxnSpLocks noChangeShapeType="1"/>
            <a:stCxn id="40963" idx="2"/>
            <a:endCxn id="40978" idx="3"/>
          </p:cNvCxnSpPr>
          <p:nvPr/>
        </p:nvCxnSpPr>
        <p:spPr bwMode="auto">
          <a:xfrm rot="5400000">
            <a:off x="4718050" y="3768725"/>
            <a:ext cx="3079750" cy="1924050"/>
          </a:xfrm>
          <a:prstGeom prst="bentConnector2">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0980" name="AutoShape 23"/>
          <p:cNvCxnSpPr>
            <a:cxnSpLocks noChangeShapeType="1"/>
            <a:stCxn id="40962" idx="2"/>
            <a:endCxn id="40978" idx="1"/>
          </p:cNvCxnSpPr>
          <p:nvPr/>
        </p:nvCxnSpPr>
        <p:spPr bwMode="auto">
          <a:xfrm rot="16200000" flipH="1">
            <a:off x="1346200" y="3768725"/>
            <a:ext cx="3079750" cy="1924050"/>
          </a:xfrm>
          <a:prstGeom prst="bentConnector2">
            <a:avLst/>
          </a:prstGeom>
          <a:noFill/>
          <a:ln w="57150">
            <a:solidFill>
              <a:schemeClr val="tx1"/>
            </a:solidFill>
            <a:miter lim="800000"/>
            <a:headEnd type="triangle" w="med" len="med"/>
            <a:tailEnd/>
          </a:ln>
          <a:extLst>
            <a:ext uri="{909E8E84-426E-40dd-AFC4-6F175D3DCCD1}">
              <a14:hiddenFill xmlns:a14="http://schemas.microsoft.com/office/drawing/2010/main">
                <a:noFill/>
              </a14:hiddenFill>
            </a:ext>
          </a:extLst>
        </p:spPr>
      </p:cxnSp>
      <p:sp>
        <p:nvSpPr>
          <p:cNvPr id="40981" name="Oval 26"/>
          <p:cNvSpPr>
            <a:spLocks noChangeArrowheads="1"/>
          </p:cNvSpPr>
          <p:nvPr/>
        </p:nvSpPr>
        <p:spPr bwMode="auto">
          <a:xfrm>
            <a:off x="6019800" y="3397250"/>
            <a:ext cx="11430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solidFill>
                  <a:srgbClr val="FF0000"/>
                </a:solidFill>
              </a:rPr>
              <a:t>phase 1</a:t>
            </a:r>
          </a:p>
        </p:txBody>
      </p:sp>
      <p:sp>
        <p:nvSpPr>
          <p:cNvPr id="40982" name="Rectangle 27"/>
          <p:cNvSpPr>
            <a:spLocks noChangeArrowheads="1"/>
          </p:cNvSpPr>
          <p:nvPr/>
        </p:nvSpPr>
        <p:spPr bwMode="auto">
          <a:xfrm>
            <a:off x="762000" y="1143000"/>
            <a:ext cx="7543800" cy="2133600"/>
          </a:xfrm>
          <a:prstGeom prst="rect">
            <a:avLst/>
          </a:prstGeom>
          <a:noFill/>
          <a:ln w="9525">
            <a:solidFill>
              <a:srgbClr val="CB7023"/>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83" name="Text Box 28"/>
          <p:cNvSpPr txBox="1">
            <a:spLocks noChangeArrowheads="1"/>
          </p:cNvSpPr>
          <p:nvPr/>
        </p:nvSpPr>
        <p:spPr bwMode="auto">
          <a:xfrm>
            <a:off x="746125" y="1103313"/>
            <a:ext cx="31734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2200">
                <a:solidFill>
                  <a:srgbClr val="CB7023"/>
                </a:solidFill>
              </a:rPr>
              <a:t>iESM Control (RCP 4.5)</a:t>
            </a:r>
          </a:p>
        </p:txBody>
      </p:sp>
      <p:sp>
        <p:nvSpPr>
          <p:cNvPr id="40984" name="Oval 30"/>
          <p:cNvSpPr>
            <a:spLocks noChangeArrowheads="1"/>
          </p:cNvSpPr>
          <p:nvPr/>
        </p:nvSpPr>
        <p:spPr bwMode="auto">
          <a:xfrm>
            <a:off x="6019800" y="4549775"/>
            <a:ext cx="11430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solidFill>
                  <a:srgbClr val="FF0000"/>
                </a:solidFill>
              </a:rPr>
              <a:t>phase 2</a:t>
            </a:r>
          </a:p>
        </p:txBody>
      </p:sp>
      <p:sp>
        <p:nvSpPr>
          <p:cNvPr id="40985" name="Oval 31"/>
          <p:cNvSpPr>
            <a:spLocks noChangeArrowheads="1"/>
          </p:cNvSpPr>
          <p:nvPr/>
        </p:nvSpPr>
        <p:spPr bwMode="auto">
          <a:xfrm>
            <a:off x="6019800" y="5910263"/>
            <a:ext cx="11430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solidFill>
                  <a:srgbClr val="FF0000"/>
                </a:solidFill>
              </a:rPr>
              <a:t>phase 3</a:t>
            </a:r>
          </a:p>
        </p:txBody>
      </p:sp>
      <p:sp>
        <p:nvSpPr>
          <p:cNvPr id="40986" name="Text Box 17"/>
          <p:cNvSpPr txBox="1">
            <a:spLocks noChangeArrowheads="1"/>
          </p:cNvSpPr>
          <p:nvPr/>
        </p:nvSpPr>
        <p:spPr bwMode="auto">
          <a:xfrm>
            <a:off x="3733800" y="5181600"/>
            <a:ext cx="188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a:t>Up/down scaling</a:t>
            </a:r>
          </a:p>
          <a:p>
            <a:pPr algn="ctr"/>
            <a:r>
              <a:rPr lang="en-US"/>
              <a:t>(space and time)</a:t>
            </a:r>
          </a:p>
        </p:txBody>
      </p:sp>
      <p:sp>
        <p:nvSpPr>
          <p:cNvPr id="40987" name="Rectangle 27"/>
          <p:cNvSpPr>
            <a:spLocks noChangeArrowheads="1"/>
          </p:cNvSpPr>
          <p:nvPr/>
        </p:nvSpPr>
        <p:spPr bwMode="auto">
          <a:xfrm>
            <a:off x="5305425" y="6324600"/>
            <a:ext cx="3228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Edmonds et al. (2010)</a:t>
            </a:r>
          </a:p>
        </p:txBody>
      </p:sp>
      <p:sp>
        <p:nvSpPr>
          <p:cNvPr id="2" name="Slide Number Placeholder 1"/>
          <p:cNvSpPr>
            <a:spLocks noGrp="1"/>
          </p:cNvSpPr>
          <p:nvPr>
            <p:ph type="sldNum" sz="quarter" idx="12"/>
          </p:nvPr>
        </p:nvSpPr>
        <p:spPr/>
        <p:txBody>
          <a:bodyPr/>
          <a:lstStyle/>
          <a:p>
            <a:pPr>
              <a:defRPr/>
            </a:pPr>
            <a:fld id="{29AB979B-96A2-C34C-B124-2FDDD207A7F9}" type="slidenum">
              <a:rPr lang="en-US" smtClean="0"/>
              <a:pPr>
                <a:defRPr/>
              </a:pPr>
              <a:t>31</a:t>
            </a:fld>
            <a:endParaRPr lang="en-US"/>
          </a:p>
        </p:txBody>
      </p:sp>
    </p:spTree>
    <p:extLst>
      <p:ext uri="{BB962C8B-B14F-4D97-AF65-F5344CB8AC3E}">
        <p14:creationId xmlns:p14="http://schemas.microsoft.com/office/powerpoint/2010/main" val="28402859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3999" cy="472193"/>
          </a:xfrm>
        </p:spPr>
        <p:txBody>
          <a:bodyPr>
            <a:normAutofit fontScale="90000"/>
          </a:bodyPr>
          <a:lstStyle/>
          <a:p>
            <a:r>
              <a:rPr lang="en-US" sz="2800" dirty="0" smtClean="0">
                <a:solidFill>
                  <a:srgbClr val="000000"/>
                </a:solidFill>
              </a:rPr>
              <a:t>High resolution ED model-data integration for CMS</a:t>
            </a:r>
            <a:endParaRPr lang="en-US" sz="2800" dirty="0">
              <a:solidFill>
                <a:srgbClr val="000000"/>
              </a:solidFill>
            </a:endParaRPr>
          </a:p>
        </p:txBody>
      </p:sp>
      <p:pic>
        <p:nvPicPr>
          <p:cNvPr id="5" name="Picture 4" descr="AGB_max_30m_90m_RF_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818" y="3207971"/>
            <a:ext cx="3359618" cy="2613036"/>
          </a:xfrm>
          <a:prstGeom prst="rect">
            <a:avLst/>
          </a:prstGeom>
        </p:spPr>
      </p:pic>
      <p:sp>
        <p:nvSpPr>
          <p:cNvPr id="10" name="Title 1"/>
          <p:cNvSpPr txBox="1">
            <a:spLocks/>
          </p:cNvSpPr>
          <p:nvPr/>
        </p:nvSpPr>
        <p:spPr>
          <a:xfrm>
            <a:off x="5739170" y="2255129"/>
            <a:ext cx="3304871" cy="901396"/>
          </a:xfrm>
          <a:prstGeom prst="rect">
            <a:avLst/>
          </a:prstGeo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z="1800" dirty="0" smtClean="0">
                <a:solidFill>
                  <a:srgbClr val="000000"/>
                </a:solidFill>
              </a:rPr>
              <a:t>Density scatter plot between ED realistic AGB and AGB estimated by Random Forest</a:t>
            </a:r>
            <a:endParaRPr lang="en-US" sz="1800" dirty="0">
              <a:solidFill>
                <a:srgbClr val="000000"/>
              </a:solidFill>
            </a:endParaRPr>
          </a:p>
        </p:txBody>
      </p:sp>
      <p:sp>
        <p:nvSpPr>
          <p:cNvPr id="12" name="Title 1"/>
          <p:cNvSpPr txBox="1">
            <a:spLocks/>
          </p:cNvSpPr>
          <p:nvPr/>
        </p:nvSpPr>
        <p:spPr>
          <a:xfrm>
            <a:off x="5796157" y="6466339"/>
            <a:ext cx="3304871" cy="321506"/>
          </a:xfrm>
          <a:prstGeom prst="rect">
            <a:avLst/>
          </a:prstGeo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z="1800" dirty="0" err="1" smtClean="0">
                <a:solidFill>
                  <a:srgbClr val="000000"/>
                </a:solidFill>
              </a:rPr>
              <a:t>Hurtt</a:t>
            </a:r>
            <a:r>
              <a:rPr lang="en-US" sz="1800" dirty="0" smtClean="0">
                <a:solidFill>
                  <a:srgbClr val="000000"/>
                </a:solidFill>
              </a:rPr>
              <a:t> et al., in preparation</a:t>
            </a:r>
            <a:endParaRPr lang="en-US" sz="1800" dirty="0">
              <a:solidFill>
                <a:srgbClr val="000000"/>
              </a:solidFill>
            </a:endParaRPr>
          </a:p>
        </p:txBody>
      </p:sp>
      <p:pic>
        <p:nvPicPr>
          <p:cNvPr id="13" name="Picture 12" descr="AGB_image_4_Geor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94" y="569888"/>
            <a:ext cx="5573772" cy="5894263"/>
          </a:xfrm>
          <a:prstGeom prst="rect">
            <a:avLst/>
          </a:prstGeom>
        </p:spPr>
      </p:pic>
    </p:spTree>
    <p:extLst>
      <p:ext uri="{BB962C8B-B14F-4D97-AF65-F5344CB8AC3E}">
        <p14:creationId xmlns:p14="http://schemas.microsoft.com/office/powerpoint/2010/main" val="29536664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3999" cy="403916"/>
          </a:xfrm>
        </p:spPr>
        <p:txBody>
          <a:bodyPr>
            <a:normAutofit fontScale="90000"/>
          </a:bodyPr>
          <a:lstStyle/>
          <a:p>
            <a:r>
              <a:rPr lang="en-US" sz="2400" dirty="0" smtClean="0">
                <a:solidFill>
                  <a:srgbClr val="000000"/>
                </a:solidFill>
              </a:rPr>
              <a:t>Carbon Sequestration Potential</a:t>
            </a:r>
            <a:endParaRPr lang="en-US" sz="2400" dirty="0">
              <a:solidFill>
                <a:srgbClr val="000000"/>
              </a:solidFill>
            </a:endParaRPr>
          </a:p>
        </p:txBody>
      </p:sp>
      <p:sp>
        <p:nvSpPr>
          <p:cNvPr id="12" name="Title 1"/>
          <p:cNvSpPr txBox="1">
            <a:spLocks/>
          </p:cNvSpPr>
          <p:nvPr/>
        </p:nvSpPr>
        <p:spPr>
          <a:xfrm>
            <a:off x="5796157" y="6504827"/>
            <a:ext cx="3304871" cy="321506"/>
          </a:xfrm>
          <a:prstGeom prst="rect">
            <a:avLst/>
          </a:prstGeo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z="1800" dirty="0" err="1" smtClean="0">
                <a:solidFill>
                  <a:srgbClr val="000000"/>
                </a:solidFill>
              </a:rPr>
              <a:t>Hurtt</a:t>
            </a:r>
            <a:r>
              <a:rPr lang="en-US" sz="1800" dirty="0" smtClean="0">
                <a:solidFill>
                  <a:srgbClr val="000000"/>
                </a:solidFill>
              </a:rPr>
              <a:t> et al., in preparation</a:t>
            </a:r>
            <a:endParaRPr lang="en-US" sz="1800" dirty="0">
              <a:solidFill>
                <a:srgbClr val="000000"/>
              </a:solidFill>
            </a:endParaRPr>
          </a:p>
        </p:txBody>
      </p:sp>
      <p:pic>
        <p:nvPicPr>
          <p:cNvPr id="3" name="Picture 2" descr="temp_contour_A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570" y="3540855"/>
            <a:ext cx="3608050" cy="3006709"/>
          </a:xfrm>
          <a:prstGeom prst="rect">
            <a:avLst/>
          </a:prstGeom>
        </p:spPr>
      </p:pic>
      <p:pic>
        <p:nvPicPr>
          <p:cNvPr id="4" name="Picture 3" descr="temp_contour_yea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828" y="3519667"/>
            <a:ext cx="3610384" cy="3008653"/>
          </a:xfrm>
          <a:prstGeom prst="rect">
            <a:avLst/>
          </a:prstGeom>
        </p:spPr>
      </p:pic>
      <p:pic>
        <p:nvPicPr>
          <p:cNvPr id="6" name="Picture 5" descr="AGB_g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01" y="403917"/>
            <a:ext cx="3493765" cy="3136938"/>
          </a:xfrm>
          <a:prstGeom prst="rect">
            <a:avLst/>
          </a:prstGeom>
        </p:spPr>
      </p:pic>
      <p:pic>
        <p:nvPicPr>
          <p:cNvPr id="7" name="Picture 6" descr="AGE_ga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7925" y="375052"/>
            <a:ext cx="3552666" cy="3165803"/>
          </a:xfrm>
          <a:prstGeom prst="rect">
            <a:avLst/>
          </a:prstGeom>
        </p:spPr>
      </p:pic>
    </p:spTree>
    <p:extLst>
      <p:ext uri="{BB962C8B-B14F-4D97-AF65-F5344CB8AC3E}">
        <p14:creationId xmlns:p14="http://schemas.microsoft.com/office/powerpoint/2010/main" val="8283357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for cms slide.jpg"/>
          <p:cNvPicPr>
            <a:picLocks noChangeAspect="1"/>
          </p:cNvPicPr>
          <p:nvPr/>
        </p:nvPicPr>
        <p:blipFill>
          <a:blip r:embed="rId3"/>
          <a:stretch>
            <a:fillRect/>
          </a:stretch>
        </p:blipFill>
        <p:spPr>
          <a:xfrm>
            <a:off x="0" y="1344747"/>
            <a:ext cx="9144000" cy="5541530"/>
          </a:xfrm>
          <a:prstGeom prst="rect">
            <a:avLst/>
          </a:prstGeom>
        </p:spPr>
      </p:pic>
      <p:pic>
        <p:nvPicPr>
          <p:cNvPr id="3" name="Picture 2" descr="nasa_black banner.jpg"/>
          <p:cNvPicPr>
            <a:picLocks noChangeAspect="1"/>
          </p:cNvPicPr>
          <p:nvPr/>
        </p:nvPicPr>
        <p:blipFill>
          <a:blip r:embed="rId4"/>
          <a:stretch>
            <a:fillRect/>
          </a:stretch>
        </p:blipFill>
        <p:spPr>
          <a:xfrm>
            <a:off x="0" y="0"/>
            <a:ext cx="9144000" cy="68580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032841531"/>
              </p:ext>
            </p:extLst>
          </p:nvPr>
        </p:nvGraphicFramePr>
        <p:xfrm>
          <a:off x="4514850" y="3563706"/>
          <a:ext cx="114300" cy="165100"/>
        </p:xfrm>
        <a:graphic>
          <a:graphicData uri="http://schemas.openxmlformats.org/presentationml/2006/ole">
            <mc:AlternateContent xmlns:mc="http://schemas.openxmlformats.org/markup-compatibility/2006">
              <mc:Choice xmlns:v="urn:schemas-microsoft-com:vml" Requires="v">
                <p:oleObj spid="_x0000_s4150" name="Equation" r:id="rId5" imgW="114300" imgH="165100" progId="Equation.3">
                  <p:embed/>
                </p:oleObj>
              </mc:Choice>
              <mc:Fallback>
                <p:oleObj name="Equation" r:id="rId5" imgW="114300" imgH="165100" progId="Equation.3">
                  <p:embed/>
                  <p:pic>
                    <p:nvPicPr>
                      <p:cNvPr id="0" name=""/>
                      <p:cNvPicPr/>
                      <p:nvPr/>
                    </p:nvPicPr>
                    <p:blipFill>
                      <a:blip r:embed="rId6"/>
                      <a:stretch>
                        <a:fillRect/>
                      </a:stretch>
                    </p:blipFill>
                    <p:spPr>
                      <a:xfrm>
                        <a:off x="4514850" y="3563706"/>
                        <a:ext cx="114300" cy="1651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74578138"/>
              </p:ext>
            </p:extLst>
          </p:nvPr>
        </p:nvGraphicFramePr>
        <p:xfrm>
          <a:off x="4514850" y="3563706"/>
          <a:ext cx="114300" cy="165100"/>
        </p:xfrm>
        <a:graphic>
          <a:graphicData uri="http://schemas.openxmlformats.org/presentationml/2006/ole">
            <mc:AlternateContent xmlns:mc="http://schemas.openxmlformats.org/markup-compatibility/2006">
              <mc:Choice xmlns:v="urn:schemas-microsoft-com:vml" Requires="v">
                <p:oleObj spid="_x0000_s4151" name="Equation" r:id="rId7" imgW="114300" imgH="165100" progId="Equation.3">
                  <p:embed/>
                </p:oleObj>
              </mc:Choice>
              <mc:Fallback>
                <p:oleObj name="Equation" r:id="rId7" imgW="114300" imgH="165100" progId="Equation.3">
                  <p:embed/>
                  <p:pic>
                    <p:nvPicPr>
                      <p:cNvPr id="0" name=""/>
                      <p:cNvPicPr/>
                      <p:nvPr/>
                    </p:nvPicPr>
                    <p:blipFill>
                      <a:blip r:embed="rId8"/>
                      <a:stretch>
                        <a:fillRect/>
                      </a:stretch>
                    </p:blipFill>
                    <p:spPr>
                      <a:xfrm>
                        <a:off x="4514850" y="3563706"/>
                        <a:ext cx="114300" cy="165100"/>
                      </a:xfrm>
                      <a:prstGeom prst="rect">
                        <a:avLst/>
                      </a:prstGeom>
                    </p:spPr>
                  </p:pic>
                </p:oleObj>
              </mc:Fallback>
            </mc:AlternateContent>
          </a:graphicData>
        </a:graphic>
      </p:graphicFrame>
      <p:sp>
        <p:nvSpPr>
          <p:cNvPr id="6" name="TextBox 5"/>
          <p:cNvSpPr txBox="1"/>
          <p:nvPr/>
        </p:nvSpPr>
        <p:spPr>
          <a:xfrm>
            <a:off x="2070950" y="2046300"/>
            <a:ext cx="5123889" cy="707886"/>
          </a:xfrm>
          <a:prstGeom prst="rect">
            <a:avLst/>
          </a:prstGeom>
          <a:noFill/>
        </p:spPr>
        <p:txBody>
          <a:bodyPr wrap="square" rtlCol="0">
            <a:spAutoFit/>
          </a:bodyPr>
          <a:lstStyle/>
          <a:p>
            <a:r>
              <a:rPr lang="en-US" sz="4000" dirty="0" err="1" smtClean="0">
                <a:latin typeface="Symbol" charset="2"/>
                <a:cs typeface="Symbol" charset="2"/>
              </a:rPr>
              <a:t>D</a:t>
            </a:r>
            <a:r>
              <a:rPr lang="en-US" sz="4000" dirty="0" err="1" smtClean="0">
                <a:cs typeface="Symbol" charset="2"/>
              </a:rPr>
              <a:t>Stock</a:t>
            </a:r>
            <a:r>
              <a:rPr lang="en-US" sz="4000" dirty="0" smtClean="0">
                <a:cs typeface="Symbol" charset="2"/>
              </a:rPr>
              <a:t>=</a:t>
            </a:r>
            <a:r>
              <a:rPr lang="en-US" sz="4000" dirty="0" smtClean="0">
                <a:latin typeface="Symbol" charset="2"/>
                <a:cs typeface="Symbol" charset="2"/>
              </a:rPr>
              <a:t>S(</a:t>
            </a:r>
            <a:r>
              <a:rPr lang="en-US" sz="4000" dirty="0" err="1" smtClean="0">
                <a:cs typeface="Symbol" charset="2"/>
              </a:rPr>
              <a:t>Flux</a:t>
            </a:r>
            <a:r>
              <a:rPr lang="en-US" sz="4000" baseline="-25000" dirty="0" err="1" smtClean="0">
                <a:cs typeface="Symbol" charset="2"/>
              </a:rPr>
              <a:t>j</a:t>
            </a:r>
            <a:r>
              <a:rPr lang="en-US" sz="4000" dirty="0" smtClean="0">
                <a:cs typeface="Symbol" charset="2"/>
              </a:rPr>
              <a:t>)</a:t>
            </a:r>
            <a:endParaRPr lang="en-US" sz="4000" baseline="-25000" dirty="0">
              <a:latin typeface="Symbol" charset="2"/>
              <a:cs typeface="Symbol" charset="2"/>
            </a:endParaRPr>
          </a:p>
        </p:txBody>
      </p:sp>
      <p:sp>
        <p:nvSpPr>
          <p:cNvPr id="7" name="TextBox 6"/>
          <p:cNvSpPr txBox="1"/>
          <p:nvPr/>
        </p:nvSpPr>
        <p:spPr>
          <a:xfrm>
            <a:off x="326743" y="2084576"/>
            <a:ext cx="1512065" cy="646331"/>
          </a:xfrm>
          <a:prstGeom prst="rect">
            <a:avLst/>
          </a:prstGeom>
          <a:noFill/>
        </p:spPr>
        <p:txBody>
          <a:bodyPr wrap="none" rtlCol="0">
            <a:spAutoFit/>
          </a:bodyPr>
          <a:lstStyle/>
          <a:p>
            <a:r>
              <a:rPr lang="en-US" dirty="0" smtClean="0"/>
              <a:t>Mass balance,</a:t>
            </a:r>
          </a:p>
          <a:p>
            <a:r>
              <a:rPr lang="en-US" dirty="0" smtClean="0"/>
              <a:t>One pool</a:t>
            </a:r>
            <a:endParaRPr lang="en-US" dirty="0"/>
          </a:p>
        </p:txBody>
      </p:sp>
      <p:sp>
        <p:nvSpPr>
          <p:cNvPr id="8" name="Rectangle 7"/>
          <p:cNvSpPr/>
          <p:nvPr/>
        </p:nvSpPr>
        <p:spPr>
          <a:xfrm>
            <a:off x="2070912" y="3025877"/>
            <a:ext cx="3681216" cy="707886"/>
          </a:xfrm>
          <a:prstGeom prst="rect">
            <a:avLst/>
          </a:prstGeom>
        </p:spPr>
        <p:txBody>
          <a:bodyPr wrap="none">
            <a:spAutoFit/>
          </a:bodyPr>
          <a:lstStyle/>
          <a:p>
            <a:r>
              <a:rPr lang="en-US" sz="4000" dirty="0" err="1" smtClean="0">
                <a:latin typeface="Symbol" charset="2"/>
                <a:cs typeface="Symbol" charset="2"/>
              </a:rPr>
              <a:t>D</a:t>
            </a:r>
            <a:r>
              <a:rPr lang="en-US" sz="4000" dirty="0" err="1" smtClean="0">
                <a:cs typeface="Symbol" charset="2"/>
              </a:rPr>
              <a:t>Stock</a:t>
            </a:r>
            <a:r>
              <a:rPr lang="en-US" sz="4000" baseline="-25000" dirty="0" err="1" smtClean="0">
                <a:cs typeface="Symbol" charset="2"/>
              </a:rPr>
              <a:t>i</a:t>
            </a:r>
            <a:r>
              <a:rPr lang="en-US" sz="4000" dirty="0" smtClean="0">
                <a:cs typeface="Symbol" charset="2"/>
              </a:rPr>
              <a:t>=</a:t>
            </a:r>
            <a:r>
              <a:rPr lang="en-US" sz="4000" dirty="0" smtClean="0">
                <a:latin typeface="Symbol" charset="2"/>
                <a:cs typeface="Symbol" charset="2"/>
              </a:rPr>
              <a:t>S(</a:t>
            </a:r>
            <a:r>
              <a:rPr lang="en-US" sz="4000" dirty="0" err="1" smtClean="0">
                <a:cs typeface="Symbol" charset="2"/>
              </a:rPr>
              <a:t>Flux</a:t>
            </a:r>
            <a:r>
              <a:rPr lang="en-US" sz="4000" baseline="-25000" dirty="0" err="1" smtClean="0">
                <a:cs typeface="Symbol" charset="2"/>
              </a:rPr>
              <a:t>i,j</a:t>
            </a:r>
            <a:r>
              <a:rPr lang="en-US" sz="4000" dirty="0">
                <a:cs typeface="Symbol" charset="2"/>
              </a:rPr>
              <a:t>)</a:t>
            </a:r>
            <a:endParaRPr lang="en-US" sz="4000" baseline="-25000" dirty="0">
              <a:latin typeface="Symbol" charset="2"/>
              <a:cs typeface="Symbol" charset="2"/>
            </a:endParaRPr>
          </a:p>
        </p:txBody>
      </p:sp>
      <p:sp>
        <p:nvSpPr>
          <p:cNvPr id="9" name="Rectangle 8"/>
          <p:cNvSpPr/>
          <p:nvPr/>
        </p:nvSpPr>
        <p:spPr>
          <a:xfrm>
            <a:off x="319821" y="3056829"/>
            <a:ext cx="1521195" cy="646331"/>
          </a:xfrm>
          <a:prstGeom prst="rect">
            <a:avLst/>
          </a:prstGeom>
        </p:spPr>
        <p:txBody>
          <a:bodyPr wrap="none">
            <a:spAutoFit/>
          </a:bodyPr>
          <a:lstStyle/>
          <a:p>
            <a:r>
              <a:rPr lang="en-US" dirty="0"/>
              <a:t>Mass </a:t>
            </a:r>
            <a:r>
              <a:rPr lang="en-US" dirty="0" smtClean="0"/>
              <a:t>balance, </a:t>
            </a:r>
          </a:p>
          <a:p>
            <a:r>
              <a:rPr lang="en-US" dirty="0" smtClean="0"/>
              <a:t>multiple pools</a:t>
            </a:r>
            <a:endParaRPr lang="en-US" dirty="0"/>
          </a:p>
        </p:txBody>
      </p:sp>
      <p:sp>
        <p:nvSpPr>
          <p:cNvPr id="10" name="Rectangle 9"/>
          <p:cNvSpPr/>
          <p:nvPr/>
        </p:nvSpPr>
        <p:spPr>
          <a:xfrm>
            <a:off x="302493" y="3957340"/>
            <a:ext cx="4572000" cy="923330"/>
          </a:xfrm>
          <a:prstGeom prst="rect">
            <a:avLst/>
          </a:prstGeom>
        </p:spPr>
        <p:txBody>
          <a:bodyPr>
            <a:spAutoFit/>
          </a:bodyPr>
          <a:lstStyle/>
          <a:p>
            <a:r>
              <a:rPr lang="en-US" dirty="0"/>
              <a:t>Mass balance, </a:t>
            </a:r>
          </a:p>
          <a:p>
            <a:r>
              <a:rPr lang="en-US" dirty="0"/>
              <a:t>multiple </a:t>
            </a:r>
            <a:r>
              <a:rPr lang="en-US" dirty="0" smtClean="0"/>
              <a:t>pools, </a:t>
            </a:r>
          </a:p>
          <a:p>
            <a:r>
              <a:rPr lang="en-US" dirty="0" smtClean="0"/>
              <a:t>gridded</a:t>
            </a:r>
            <a:endParaRPr lang="en-US" dirty="0"/>
          </a:p>
        </p:txBody>
      </p:sp>
      <p:sp>
        <p:nvSpPr>
          <p:cNvPr id="11" name="TextBox 10"/>
          <p:cNvSpPr txBox="1"/>
          <p:nvPr/>
        </p:nvSpPr>
        <p:spPr>
          <a:xfrm>
            <a:off x="2096366" y="3986077"/>
            <a:ext cx="4162784" cy="984885"/>
          </a:xfrm>
          <a:prstGeom prst="rect">
            <a:avLst/>
          </a:prstGeom>
          <a:noFill/>
        </p:spPr>
        <p:txBody>
          <a:bodyPr wrap="none" rtlCol="0">
            <a:spAutoFit/>
          </a:bodyPr>
          <a:lstStyle/>
          <a:p>
            <a:r>
              <a:rPr lang="en-US" sz="4000" dirty="0" err="1" smtClean="0">
                <a:latin typeface="Symbol" charset="2"/>
                <a:cs typeface="Symbol" charset="2"/>
              </a:rPr>
              <a:t>D</a:t>
            </a:r>
            <a:r>
              <a:rPr lang="en-US" sz="4000" dirty="0" err="1" smtClean="0">
                <a:cs typeface="Symbol" charset="2"/>
              </a:rPr>
              <a:t>Stock</a:t>
            </a:r>
            <a:r>
              <a:rPr lang="en-US" sz="4000" baseline="-25000" dirty="0" err="1" smtClean="0">
                <a:cs typeface="Symbol" charset="2"/>
              </a:rPr>
              <a:t>i,k</a:t>
            </a:r>
            <a:r>
              <a:rPr lang="en-US" sz="4000" dirty="0" smtClean="0">
                <a:cs typeface="Symbol" charset="2"/>
              </a:rPr>
              <a:t>=</a:t>
            </a:r>
            <a:r>
              <a:rPr lang="en-US" sz="4000" dirty="0" smtClean="0">
                <a:latin typeface="Symbol" charset="2"/>
                <a:cs typeface="Symbol" charset="2"/>
              </a:rPr>
              <a:t>S(</a:t>
            </a:r>
            <a:r>
              <a:rPr lang="en-US" sz="4000" dirty="0" err="1" smtClean="0">
                <a:cs typeface="Symbol" charset="2"/>
              </a:rPr>
              <a:t>Flux</a:t>
            </a:r>
            <a:r>
              <a:rPr lang="en-US" sz="4000" baseline="-25000" dirty="0" err="1" smtClean="0">
                <a:cs typeface="Symbol" charset="2"/>
              </a:rPr>
              <a:t>i</a:t>
            </a:r>
            <a:r>
              <a:rPr lang="en-US" sz="4000" baseline="-25000" dirty="0" err="1">
                <a:cs typeface="Symbol" charset="2"/>
              </a:rPr>
              <a:t>,</a:t>
            </a:r>
            <a:r>
              <a:rPr lang="en-US" sz="4000" baseline="-25000" dirty="0" err="1" smtClean="0">
                <a:cs typeface="Symbol" charset="2"/>
              </a:rPr>
              <a:t>j,k</a:t>
            </a:r>
            <a:r>
              <a:rPr lang="en-US" sz="4000" dirty="0" smtClean="0">
                <a:cs typeface="Symbol" charset="2"/>
              </a:rPr>
              <a:t>)</a:t>
            </a:r>
            <a:endParaRPr lang="en-US" sz="4000" baseline="-25000" dirty="0">
              <a:latin typeface="Symbol" charset="2"/>
              <a:cs typeface="Symbol" charset="2"/>
            </a:endParaRPr>
          </a:p>
          <a:p>
            <a:endParaRPr lang="en-US" dirty="0"/>
          </a:p>
        </p:txBody>
      </p:sp>
      <p:sp>
        <p:nvSpPr>
          <p:cNvPr id="12" name="TextBox 11"/>
          <p:cNvSpPr txBox="1"/>
          <p:nvPr/>
        </p:nvSpPr>
        <p:spPr>
          <a:xfrm>
            <a:off x="6577814" y="2094941"/>
            <a:ext cx="2406991" cy="646331"/>
          </a:xfrm>
          <a:prstGeom prst="rect">
            <a:avLst/>
          </a:prstGeom>
          <a:noFill/>
        </p:spPr>
        <p:txBody>
          <a:bodyPr wrap="none" rtlCol="0">
            <a:spAutoFit/>
          </a:bodyPr>
          <a:lstStyle/>
          <a:p>
            <a:r>
              <a:rPr lang="en-US" dirty="0" smtClean="0"/>
              <a:t>e.g. Global atmospheric </a:t>
            </a:r>
          </a:p>
          <a:p>
            <a:r>
              <a:rPr lang="en-US" dirty="0" smtClean="0"/>
              <a:t>Carbon budget</a:t>
            </a:r>
            <a:endParaRPr lang="en-US" dirty="0"/>
          </a:p>
        </p:txBody>
      </p:sp>
      <p:sp>
        <p:nvSpPr>
          <p:cNvPr id="13" name="TextBox 12"/>
          <p:cNvSpPr txBox="1"/>
          <p:nvPr/>
        </p:nvSpPr>
        <p:spPr>
          <a:xfrm>
            <a:off x="6585862" y="4192559"/>
            <a:ext cx="2495019" cy="369332"/>
          </a:xfrm>
          <a:prstGeom prst="rect">
            <a:avLst/>
          </a:prstGeom>
          <a:noFill/>
        </p:spPr>
        <p:txBody>
          <a:bodyPr wrap="none" rtlCol="0">
            <a:spAutoFit/>
          </a:bodyPr>
          <a:lstStyle/>
          <a:p>
            <a:r>
              <a:rPr lang="en-US" dirty="0" smtClean="0"/>
              <a:t>e.g. Potential NASA-CMS</a:t>
            </a:r>
            <a:endParaRPr lang="en-US" dirty="0"/>
          </a:p>
        </p:txBody>
      </p:sp>
      <p:sp>
        <p:nvSpPr>
          <p:cNvPr id="14" name="TextBox 13"/>
          <p:cNvSpPr txBox="1"/>
          <p:nvPr/>
        </p:nvSpPr>
        <p:spPr>
          <a:xfrm>
            <a:off x="6566651" y="3176318"/>
            <a:ext cx="2166128" cy="646331"/>
          </a:xfrm>
          <a:prstGeom prst="rect">
            <a:avLst/>
          </a:prstGeom>
          <a:noFill/>
        </p:spPr>
        <p:txBody>
          <a:bodyPr wrap="none" rtlCol="0">
            <a:spAutoFit/>
          </a:bodyPr>
          <a:lstStyle/>
          <a:p>
            <a:r>
              <a:rPr lang="en-US" dirty="0" smtClean="0"/>
              <a:t>e.g. </a:t>
            </a:r>
            <a:r>
              <a:rPr lang="en-US" dirty="0" err="1" smtClean="0"/>
              <a:t>atmoshere</a:t>
            </a:r>
            <a:r>
              <a:rPr lang="en-US" dirty="0" smtClean="0"/>
              <a:t>, land, </a:t>
            </a:r>
          </a:p>
          <a:p>
            <a:r>
              <a:rPr lang="en-US" dirty="0" smtClean="0"/>
              <a:t>Ocean, etc.</a:t>
            </a:r>
            <a:endParaRPr lang="en-US" dirty="0"/>
          </a:p>
        </p:txBody>
      </p:sp>
      <p:sp>
        <p:nvSpPr>
          <p:cNvPr id="16" name="TextBox 15"/>
          <p:cNvSpPr txBox="1"/>
          <p:nvPr/>
        </p:nvSpPr>
        <p:spPr>
          <a:xfrm>
            <a:off x="3577563" y="5211033"/>
            <a:ext cx="4511121" cy="738664"/>
          </a:xfrm>
          <a:prstGeom prst="rect">
            <a:avLst/>
          </a:prstGeom>
          <a:noFill/>
        </p:spPr>
        <p:txBody>
          <a:bodyPr wrap="none" rtlCol="0">
            <a:spAutoFit/>
          </a:bodyPr>
          <a:lstStyle/>
          <a:p>
            <a:r>
              <a:rPr lang="en-US" sz="2400" dirty="0" smtClean="0">
                <a:solidFill>
                  <a:srgbClr val="FF0000"/>
                </a:solidFill>
              </a:rPr>
              <a:t>-&gt; Overlay relevant NASA products</a:t>
            </a:r>
          </a:p>
          <a:p>
            <a:endParaRPr lang="en-US" dirty="0">
              <a:solidFill>
                <a:srgbClr val="FF0000"/>
              </a:solidFill>
            </a:endParaRPr>
          </a:p>
        </p:txBody>
      </p:sp>
      <p:sp>
        <p:nvSpPr>
          <p:cNvPr id="17" name="TextBox 16"/>
          <p:cNvSpPr txBox="1"/>
          <p:nvPr/>
        </p:nvSpPr>
        <p:spPr>
          <a:xfrm>
            <a:off x="3877438" y="5648522"/>
            <a:ext cx="4356331" cy="830997"/>
          </a:xfrm>
          <a:prstGeom prst="rect">
            <a:avLst/>
          </a:prstGeom>
          <a:noFill/>
        </p:spPr>
        <p:txBody>
          <a:bodyPr wrap="none" rtlCol="0">
            <a:spAutoFit/>
          </a:bodyPr>
          <a:lstStyle/>
          <a:p>
            <a:r>
              <a:rPr lang="en-US" sz="2400" dirty="0" smtClean="0">
                <a:solidFill>
                  <a:srgbClr val="FF0000"/>
                </a:solidFill>
              </a:rPr>
              <a:t>-&gt; </a:t>
            </a:r>
            <a:r>
              <a:rPr lang="en-US" sz="2400" dirty="0" err="1" smtClean="0">
                <a:solidFill>
                  <a:srgbClr val="FF0000"/>
                </a:solidFill>
              </a:rPr>
              <a:t>i.d.</a:t>
            </a:r>
            <a:r>
              <a:rPr lang="en-US" sz="2400" dirty="0" smtClean="0">
                <a:solidFill>
                  <a:srgbClr val="FF0000"/>
                </a:solidFill>
              </a:rPr>
              <a:t> capabilities, gaps, priorities</a:t>
            </a:r>
          </a:p>
          <a:p>
            <a:r>
              <a:rPr lang="en-US" sz="2400" dirty="0">
                <a:solidFill>
                  <a:srgbClr val="FF0000"/>
                </a:solidFill>
              </a:rPr>
              <a:t> </a:t>
            </a:r>
            <a:r>
              <a:rPr lang="en-US" sz="2400" dirty="0" smtClean="0">
                <a:solidFill>
                  <a:srgbClr val="FF0000"/>
                </a:solidFill>
              </a:rPr>
              <a:t>    -&gt; match to user needs</a:t>
            </a:r>
            <a:endParaRPr lang="en-US" sz="2400" dirty="0">
              <a:solidFill>
                <a:srgbClr val="FF0000"/>
              </a:solidFill>
            </a:endParaRPr>
          </a:p>
        </p:txBody>
      </p:sp>
      <p:sp>
        <p:nvSpPr>
          <p:cNvPr id="18" name="Rectangle 17"/>
          <p:cNvSpPr/>
          <p:nvPr/>
        </p:nvSpPr>
        <p:spPr>
          <a:xfrm>
            <a:off x="3051178" y="4765192"/>
            <a:ext cx="2152753" cy="461665"/>
          </a:xfrm>
          <a:prstGeom prst="rect">
            <a:avLst/>
          </a:prstGeom>
        </p:spPr>
        <p:txBody>
          <a:bodyPr wrap="none">
            <a:spAutoFit/>
          </a:bodyPr>
          <a:lstStyle/>
          <a:p>
            <a:r>
              <a:rPr lang="en-US" sz="2400" dirty="0" smtClean="0">
                <a:solidFill>
                  <a:srgbClr val="FF0000"/>
                </a:solidFill>
              </a:rPr>
              <a:t>-&gt; Refine, detail</a:t>
            </a:r>
            <a:endParaRPr lang="en-US" sz="2400" dirty="0">
              <a:solidFill>
                <a:srgbClr val="FF0000"/>
              </a:solidFill>
            </a:endParaRPr>
          </a:p>
        </p:txBody>
      </p:sp>
      <p:sp>
        <p:nvSpPr>
          <p:cNvPr id="21" name="Title 33"/>
          <p:cNvSpPr>
            <a:spLocks noGrp="1"/>
          </p:cNvSpPr>
          <p:nvPr>
            <p:ph type="title"/>
          </p:nvPr>
        </p:nvSpPr>
        <p:spPr>
          <a:xfrm>
            <a:off x="0" y="685800"/>
            <a:ext cx="9144000" cy="743327"/>
          </a:xfrm>
        </p:spPr>
        <p:style>
          <a:lnRef idx="1">
            <a:schemeClr val="accent3"/>
          </a:lnRef>
          <a:fillRef idx="1001">
            <a:schemeClr val="lt2"/>
          </a:fillRef>
          <a:effectRef idx="1">
            <a:schemeClr val="accent3"/>
          </a:effectRef>
          <a:fontRef idx="minor">
            <a:schemeClr val="dk1"/>
          </a:fontRef>
        </p:style>
        <p:txBody>
          <a:bodyPr>
            <a:normAutofit fontScale="90000"/>
          </a:bodyPr>
          <a:lstStyle/>
          <a:p>
            <a:r>
              <a:rPr lang="en-US" b="1" dirty="0" smtClean="0"/>
              <a:t>NASA-CMS Phase 2</a:t>
            </a:r>
            <a:endParaRPr lang="en-US" b="1" dirty="0"/>
          </a:p>
        </p:txBody>
      </p:sp>
    </p:spTree>
    <p:extLst>
      <p:ext uri="{BB962C8B-B14F-4D97-AF65-F5344CB8AC3E}">
        <p14:creationId xmlns:p14="http://schemas.microsoft.com/office/powerpoint/2010/main" val="20455480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2037"/>
            <a:ext cx="8521700" cy="5795963"/>
          </a:xfrm>
        </p:spPr>
        <p:txBody>
          <a:bodyPr>
            <a:normAutofit/>
          </a:bodyPr>
          <a:lstStyle/>
          <a:p>
            <a:r>
              <a:rPr lang="en-US" sz="2400" dirty="0" smtClean="0"/>
              <a:t>Models are at the core of most of our science, relating measurements to quantities of interest (diagnostic), to conduct experiments at scales otherwise prohibitive or impossible, and providing projections into the future (prognostic).</a:t>
            </a:r>
          </a:p>
          <a:p>
            <a:r>
              <a:rPr lang="en-US" sz="2400" dirty="0" smtClean="0"/>
              <a:t>Has the remote sensing capability exceeded the quality/resolution of the data needed to understand the observations?</a:t>
            </a:r>
          </a:p>
          <a:p>
            <a:r>
              <a:rPr lang="en-US" sz="2400" dirty="0" smtClean="0"/>
              <a:t>Do existing models include all the necessary processes at sufficient spatial and temporal resolution to appropriately utilize data and minimize averaging errors in future projections?</a:t>
            </a:r>
          </a:p>
          <a:p>
            <a:r>
              <a:rPr lang="en-US" sz="2400" dirty="0" smtClean="0"/>
              <a:t>Do our modeling approaches adequately account for human activities, and report the most decision-relevant variables?</a:t>
            </a:r>
          </a:p>
          <a:p>
            <a:r>
              <a:rPr lang="en-US" sz="2400" dirty="0" smtClean="0"/>
              <a:t>How can modeling capabilities best advance and quantify, propagate, and track all relevant uncertainties? </a:t>
            </a:r>
          </a:p>
          <a:p>
            <a:endParaRPr lang="en-US" dirty="0"/>
          </a:p>
        </p:txBody>
      </p:sp>
      <p:sp>
        <p:nvSpPr>
          <p:cNvPr id="2" name="TextBox 1"/>
          <p:cNvSpPr txBox="1"/>
          <p:nvPr/>
        </p:nvSpPr>
        <p:spPr>
          <a:xfrm>
            <a:off x="2311400" y="321270"/>
            <a:ext cx="4268566" cy="461665"/>
          </a:xfrm>
          <a:prstGeom prst="rect">
            <a:avLst/>
          </a:prstGeom>
          <a:noFill/>
        </p:spPr>
        <p:txBody>
          <a:bodyPr wrap="none" rtlCol="0">
            <a:spAutoFit/>
          </a:bodyPr>
          <a:lstStyle/>
          <a:p>
            <a:r>
              <a:rPr lang="en-US" sz="2400" u="sng" dirty="0" smtClean="0"/>
              <a:t>Summary Perspective/Questions</a:t>
            </a:r>
            <a:endParaRPr lang="en-US" sz="2400" u="sng" dirty="0"/>
          </a:p>
        </p:txBody>
      </p:sp>
    </p:spTree>
    <p:extLst>
      <p:ext uri="{BB962C8B-B14F-4D97-AF65-F5344CB8AC3E}">
        <p14:creationId xmlns:p14="http://schemas.microsoft.com/office/powerpoint/2010/main" val="24534434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047750" y="1859410"/>
            <a:ext cx="6603998" cy="864740"/>
            <a:chOff x="1031875" y="1484760"/>
            <a:chExt cx="6603998" cy="864740"/>
          </a:xfrm>
        </p:grpSpPr>
        <p:sp>
          <p:nvSpPr>
            <p:cNvPr id="38" name="Freeform 37"/>
            <p:cNvSpPr/>
            <p:nvPr/>
          </p:nvSpPr>
          <p:spPr>
            <a:xfrm>
              <a:off x="1031875" y="1484760"/>
              <a:ext cx="3317875" cy="864740"/>
            </a:xfrm>
            <a:custGeom>
              <a:avLst/>
              <a:gdLst>
                <a:gd name="connsiteX0" fmla="*/ 0 w 2985088"/>
                <a:gd name="connsiteY0" fmla="*/ 23365 h 919318"/>
                <a:gd name="connsiteX1" fmla="*/ 1381125 w 2985088"/>
                <a:gd name="connsiteY1" fmla="*/ 39240 h 919318"/>
                <a:gd name="connsiteX2" fmla="*/ 2174875 w 2985088"/>
                <a:gd name="connsiteY2" fmla="*/ 388490 h 919318"/>
                <a:gd name="connsiteX3" fmla="*/ 2746375 w 2985088"/>
                <a:gd name="connsiteY3" fmla="*/ 864740 h 919318"/>
                <a:gd name="connsiteX4" fmla="*/ 2968625 w 2985088"/>
                <a:gd name="connsiteY4" fmla="*/ 912365 h 919318"/>
                <a:gd name="connsiteX5" fmla="*/ 2968625 w 2985088"/>
                <a:gd name="connsiteY5" fmla="*/ 896490 h 91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088" h="919318">
                  <a:moveTo>
                    <a:pt x="0" y="23365"/>
                  </a:moveTo>
                  <a:cubicBezTo>
                    <a:pt x="509323" y="875"/>
                    <a:pt x="1018646" y="-21614"/>
                    <a:pt x="1381125" y="39240"/>
                  </a:cubicBezTo>
                  <a:cubicBezTo>
                    <a:pt x="1743604" y="100094"/>
                    <a:pt x="1947333" y="250907"/>
                    <a:pt x="2174875" y="388490"/>
                  </a:cubicBezTo>
                  <a:cubicBezTo>
                    <a:pt x="2402417" y="526073"/>
                    <a:pt x="2614083" y="777428"/>
                    <a:pt x="2746375" y="864740"/>
                  </a:cubicBezTo>
                  <a:cubicBezTo>
                    <a:pt x="2878667" y="952053"/>
                    <a:pt x="2931583" y="907073"/>
                    <a:pt x="2968625" y="912365"/>
                  </a:cubicBezTo>
                  <a:cubicBezTo>
                    <a:pt x="3005667" y="917657"/>
                    <a:pt x="2968625" y="896490"/>
                    <a:pt x="2968625" y="89649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flipH="1">
              <a:off x="4359274" y="1484760"/>
              <a:ext cx="3276599" cy="864740"/>
            </a:xfrm>
            <a:custGeom>
              <a:avLst/>
              <a:gdLst>
                <a:gd name="connsiteX0" fmla="*/ 0 w 2985088"/>
                <a:gd name="connsiteY0" fmla="*/ 23365 h 919318"/>
                <a:gd name="connsiteX1" fmla="*/ 1381125 w 2985088"/>
                <a:gd name="connsiteY1" fmla="*/ 39240 h 919318"/>
                <a:gd name="connsiteX2" fmla="*/ 2174875 w 2985088"/>
                <a:gd name="connsiteY2" fmla="*/ 388490 h 919318"/>
                <a:gd name="connsiteX3" fmla="*/ 2746375 w 2985088"/>
                <a:gd name="connsiteY3" fmla="*/ 864740 h 919318"/>
                <a:gd name="connsiteX4" fmla="*/ 2968625 w 2985088"/>
                <a:gd name="connsiteY4" fmla="*/ 912365 h 919318"/>
                <a:gd name="connsiteX5" fmla="*/ 2968625 w 2985088"/>
                <a:gd name="connsiteY5" fmla="*/ 896490 h 91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088" h="919318">
                  <a:moveTo>
                    <a:pt x="0" y="23365"/>
                  </a:moveTo>
                  <a:cubicBezTo>
                    <a:pt x="509323" y="875"/>
                    <a:pt x="1018646" y="-21614"/>
                    <a:pt x="1381125" y="39240"/>
                  </a:cubicBezTo>
                  <a:cubicBezTo>
                    <a:pt x="1743604" y="100094"/>
                    <a:pt x="1947333" y="250907"/>
                    <a:pt x="2174875" y="388490"/>
                  </a:cubicBezTo>
                  <a:cubicBezTo>
                    <a:pt x="2402417" y="526073"/>
                    <a:pt x="2614083" y="777428"/>
                    <a:pt x="2746375" y="864740"/>
                  </a:cubicBezTo>
                  <a:cubicBezTo>
                    <a:pt x="2878667" y="952053"/>
                    <a:pt x="2931583" y="907073"/>
                    <a:pt x="2968625" y="912365"/>
                  </a:cubicBezTo>
                  <a:cubicBezTo>
                    <a:pt x="3005667" y="917657"/>
                    <a:pt x="2968625" y="896490"/>
                    <a:pt x="2968625" y="89649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 name="Group 43"/>
          <p:cNvGrpSpPr/>
          <p:nvPr/>
        </p:nvGrpSpPr>
        <p:grpSpPr>
          <a:xfrm flipV="1">
            <a:off x="1057275" y="4763640"/>
            <a:ext cx="6603998" cy="864740"/>
            <a:chOff x="1031875" y="1484760"/>
            <a:chExt cx="6603998" cy="864740"/>
          </a:xfrm>
        </p:grpSpPr>
        <p:sp>
          <p:nvSpPr>
            <p:cNvPr id="45" name="Freeform 44"/>
            <p:cNvSpPr/>
            <p:nvPr/>
          </p:nvSpPr>
          <p:spPr>
            <a:xfrm>
              <a:off x="1031875" y="1484760"/>
              <a:ext cx="3317875" cy="864740"/>
            </a:xfrm>
            <a:custGeom>
              <a:avLst/>
              <a:gdLst>
                <a:gd name="connsiteX0" fmla="*/ 0 w 2985088"/>
                <a:gd name="connsiteY0" fmla="*/ 23365 h 919318"/>
                <a:gd name="connsiteX1" fmla="*/ 1381125 w 2985088"/>
                <a:gd name="connsiteY1" fmla="*/ 39240 h 919318"/>
                <a:gd name="connsiteX2" fmla="*/ 2174875 w 2985088"/>
                <a:gd name="connsiteY2" fmla="*/ 388490 h 919318"/>
                <a:gd name="connsiteX3" fmla="*/ 2746375 w 2985088"/>
                <a:gd name="connsiteY3" fmla="*/ 864740 h 919318"/>
                <a:gd name="connsiteX4" fmla="*/ 2968625 w 2985088"/>
                <a:gd name="connsiteY4" fmla="*/ 912365 h 919318"/>
                <a:gd name="connsiteX5" fmla="*/ 2968625 w 2985088"/>
                <a:gd name="connsiteY5" fmla="*/ 896490 h 91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088" h="919318">
                  <a:moveTo>
                    <a:pt x="0" y="23365"/>
                  </a:moveTo>
                  <a:cubicBezTo>
                    <a:pt x="509323" y="875"/>
                    <a:pt x="1018646" y="-21614"/>
                    <a:pt x="1381125" y="39240"/>
                  </a:cubicBezTo>
                  <a:cubicBezTo>
                    <a:pt x="1743604" y="100094"/>
                    <a:pt x="1947333" y="250907"/>
                    <a:pt x="2174875" y="388490"/>
                  </a:cubicBezTo>
                  <a:cubicBezTo>
                    <a:pt x="2402417" y="526073"/>
                    <a:pt x="2614083" y="777428"/>
                    <a:pt x="2746375" y="864740"/>
                  </a:cubicBezTo>
                  <a:cubicBezTo>
                    <a:pt x="2878667" y="952053"/>
                    <a:pt x="2931583" y="907073"/>
                    <a:pt x="2968625" y="912365"/>
                  </a:cubicBezTo>
                  <a:cubicBezTo>
                    <a:pt x="3005667" y="917657"/>
                    <a:pt x="2968625" y="896490"/>
                    <a:pt x="2968625" y="89649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flipH="1">
              <a:off x="4359274" y="1484760"/>
              <a:ext cx="3276599" cy="864740"/>
            </a:xfrm>
            <a:custGeom>
              <a:avLst/>
              <a:gdLst>
                <a:gd name="connsiteX0" fmla="*/ 0 w 2985088"/>
                <a:gd name="connsiteY0" fmla="*/ 23365 h 919318"/>
                <a:gd name="connsiteX1" fmla="*/ 1381125 w 2985088"/>
                <a:gd name="connsiteY1" fmla="*/ 39240 h 919318"/>
                <a:gd name="connsiteX2" fmla="*/ 2174875 w 2985088"/>
                <a:gd name="connsiteY2" fmla="*/ 388490 h 919318"/>
                <a:gd name="connsiteX3" fmla="*/ 2746375 w 2985088"/>
                <a:gd name="connsiteY3" fmla="*/ 864740 h 919318"/>
                <a:gd name="connsiteX4" fmla="*/ 2968625 w 2985088"/>
                <a:gd name="connsiteY4" fmla="*/ 912365 h 919318"/>
                <a:gd name="connsiteX5" fmla="*/ 2968625 w 2985088"/>
                <a:gd name="connsiteY5" fmla="*/ 896490 h 91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088" h="919318">
                  <a:moveTo>
                    <a:pt x="0" y="23365"/>
                  </a:moveTo>
                  <a:cubicBezTo>
                    <a:pt x="509323" y="875"/>
                    <a:pt x="1018646" y="-21614"/>
                    <a:pt x="1381125" y="39240"/>
                  </a:cubicBezTo>
                  <a:cubicBezTo>
                    <a:pt x="1743604" y="100094"/>
                    <a:pt x="1947333" y="250907"/>
                    <a:pt x="2174875" y="388490"/>
                  </a:cubicBezTo>
                  <a:cubicBezTo>
                    <a:pt x="2402417" y="526073"/>
                    <a:pt x="2614083" y="777428"/>
                    <a:pt x="2746375" y="864740"/>
                  </a:cubicBezTo>
                  <a:cubicBezTo>
                    <a:pt x="2878667" y="952053"/>
                    <a:pt x="2931583" y="907073"/>
                    <a:pt x="2968625" y="912365"/>
                  </a:cubicBezTo>
                  <a:cubicBezTo>
                    <a:pt x="3005667" y="917657"/>
                    <a:pt x="2968625" y="896490"/>
                    <a:pt x="2968625" y="89649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8" name="TextBox 47"/>
          <p:cNvSpPr txBox="1"/>
          <p:nvPr/>
        </p:nvSpPr>
        <p:spPr>
          <a:xfrm>
            <a:off x="3704998" y="726261"/>
            <a:ext cx="1264101" cy="369332"/>
          </a:xfrm>
          <a:prstGeom prst="rect">
            <a:avLst/>
          </a:prstGeom>
          <a:noFill/>
        </p:spPr>
        <p:txBody>
          <a:bodyPr wrap="none" rtlCol="0">
            <a:spAutoFit/>
          </a:bodyPr>
          <a:lstStyle/>
          <a:p>
            <a:r>
              <a:rPr lang="en-US" dirty="0" smtClean="0"/>
              <a:t>uncertainty</a:t>
            </a:r>
            <a:endParaRPr lang="en-US" dirty="0"/>
          </a:p>
        </p:txBody>
      </p:sp>
      <p:sp>
        <p:nvSpPr>
          <p:cNvPr id="49" name="TextBox 48"/>
          <p:cNvSpPr txBox="1"/>
          <p:nvPr/>
        </p:nvSpPr>
        <p:spPr>
          <a:xfrm>
            <a:off x="7794625" y="3946525"/>
            <a:ext cx="612517" cy="369332"/>
          </a:xfrm>
          <a:prstGeom prst="rect">
            <a:avLst/>
          </a:prstGeom>
          <a:noFill/>
        </p:spPr>
        <p:txBody>
          <a:bodyPr wrap="none" rtlCol="0">
            <a:spAutoFit/>
          </a:bodyPr>
          <a:lstStyle/>
          <a:p>
            <a:r>
              <a:rPr lang="en-US" dirty="0" smtClean="0"/>
              <a:t>time</a:t>
            </a:r>
            <a:endParaRPr lang="en-US" dirty="0"/>
          </a:p>
        </p:txBody>
      </p:sp>
      <p:cxnSp>
        <p:nvCxnSpPr>
          <p:cNvPr id="51" name="Straight Arrow Connector 50"/>
          <p:cNvCxnSpPr/>
          <p:nvPr/>
        </p:nvCxnSpPr>
        <p:spPr>
          <a:xfrm>
            <a:off x="1031875" y="3771900"/>
            <a:ext cx="714375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351337" y="1095593"/>
            <a:ext cx="47625" cy="525518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031875" y="850900"/>
            <a:ext cx="7213153" cy="4579491"/>
            <a:chOff x="1031875" y="850900"/>
            <a:chExt cx="7213153" cy="4579491"/>
          </a:xfrm>
        </p:grpSpPr>
        <p:grpSp>
          <p:nvGrpSpPr>
            <p:cNvPr id="47" name="Group 46"/>
            <p:cNvGrpSpPr/>
            <p:nvPr/>
          </p:nvGrpSpPr>
          <p:grpSpPr>
            <a:xfrm>
              <a:off x="1031875" y="2120901"/>
              <a:ext cx="6645273" cy="3309490"/>
              <a:chOff x="1031875" y="1651001"/>
              <a:chExt cx="6645273" cy="3309490"/>
            </a:xfrm>
          </p:grpSpPr>
          <p:sp>
            <p:nvSpPr>
              <p:cNvPr id="29" name="Freeform 28"/>
              <p:cNvSpPr/>
              <p:nvPr/>
            </p:nvSpPr>
            <p:spPr>
              <a:xfrm>
                <a:off x="1031875" y="1651001"/>
                <a:ext cx="6635749" cy="1555750"/>
              </a:xfrm>
              <a:custGeom>
                <a:avLst/>
                <a:gdLst>
                  <a:gd name="connsiteX0" fmla="*/ 0 w 5953125"/>
                  <a:gd name="connsiteY0" fmla="*/ 0 h 1349375"/>
                  <a:gd name="connsiteX1" fmla="*/ 682625 w 5953125"/>
                  <a:gd name="connsiteY1" fmla="*/ 0 h 1349375"/>
                  <a:gd name="connsiteX2" fmla="*/ 1031875 w 5953125"/>
                  <a:gd name="connsiteY2" fmla="*/ 63500 h 1349375"/>
                  <a:gd name="connsiteX3" fmla="*/ 1397000 w 5953125"/>
                  <a:gd name="connsiteY3" fmla="*/ 158750 h 1349375"/>
                  <a:gd name="connsiteX4" fmla="*/ 1809750 w 5953125"/>
                  <a:gd name="connsiteY4" fmla="*/ 301625 h 1349375"/>
                  <a:gd name="connsiteX5" fmla="*/ 2190750 w 5953125"/>
                  <a:gd name="connsiteY5" fmla="*/ 508000 h 1349375"/>
                  <a:gd name="connsiteX6" fmla="*/ 2381250 w 5953125"/>
                  <a:gd name="connsiteY6" fmla="*/ 714375 h 1349375"/>
                  <a:gd name="connsiteX7" fmla="*/ 2571750 w 5953125"/>
                  <a:gd name="connsiteY7" fmla="*/ 904875 h 1349375"/>
                  <a:gd name="connsiteX8" fmla="*/ 2698750 w 5953125"/>
                  <a:gd name="connsiteY8" fmla="*/ 1095375 h 1349375"/>
                  <a:gd name="connsiteX9" fmla="*/ 2778125 w 5953125"/>
                  <a:gd name="connsiteY9" fmla="*/ 1238250 h 1349375"/>
                  <a:gd name="connsiteX10" fmla="*/ 2778125 w 5953125"/>
                  <a:gd name="connsiteY10" fmla="*/ 1238250 h 1349375"/>
                  <a:gd name="connsiteX11" fmla="*/ 2984500 w 5953125"/>
                  <a:gd name="connsiteY11" fmla="*/ 1349375 h 1349375"/>
                  <a:gd name="connsiteX12" fmla="*/ 2984500 w 5953125"/>
                  <a:gd name="connsiteY12" fmla="*/ 1349375 h 1349375"/>
                  <a:gd name="connsiteX13" fmla="*/ 3190875 w 5953125"/>
                  <a:gd name="connsiteY13" fmla="*/ 1238250 h 1349375"/>
                  <a:gd name="connsiteX14" fmla="*/ 3190875 w 5953125"/>
                  <a:gd name="connsiteY14" fmla="*/ 1238250 h 1349375"/>
                  <a:gd name="connsiteX15" fmla="*/ 3333750 w 5953125"/>
                  <a:gd name="connsiteY15" fmla="*/ 904875 h 1349375"/>
                  <a:gd name="connsiteX16" fmla="*/ 3841750 w 5953125"/>
                  <a:gd name="connsiteY16" fmla="*/ 460375 h 1349375"/>
                  <a:gd name="connsiteX17" fmla="*/ 4159250 w 5953125"/>
                  <a:gd name="connsiteY17" fmla="*/ 238125 h 1349375"/>
                  <a:gd name="connsiteX18" fmla="*/ 4587875 w 5953125"/>
                  <a:gd name="connsiteY18" fmla="*/ 127000 h 1349375"/>
                  <a:gd name="connsiteX19" fmla="*/ 5207000 w 5953125"/>
                  <a:gd name="connsiteY19" fmla="*/ 47625 h 1349375"/>
                  <a:gd name="connsiteX20" fmla="*/ 5461000 w 5953125"/>
                  <a:gd name="connsiteY20" fmla="*/ 47625 h 1349375"/>
                  <a:gd name="connsiteX21" fmla="*/ 5953125 w 5953125"/>
                  <a:gd name="connsiteY21" fmla="*/ 15875 h 1349375"/>
                  <a:gd name="connsiteX22" fmla="*/ 5953125 w 5953125"/>
                  <a:gd name="connsiteY22" fmla="*/ 15875 h 134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3125" h="1349375">
                    <a:moveTo>
                      <a:pt x="0" y="0"/>
                    </a:moveTo>
                    <a:lnTo>
                      <a:pt x="682625" y="0"/>
                    </a:lnTo>
                    <a:lnTo>
                      <a:pt x="1031875" y="63500"/>
                    </a:lnTo>
                    <a:lnTo>
                      <a:pt x="1397000" y="158750"/>
                    </a:lnTo>
                    <a:lnTo>
                      <a:pt x="1809750" y="301625"/>
                    </a:lnTo>
                    <a:lnTo>
                      <a:pt x="2190750" y="508000"/>
                    </a:lnTo>
                    <a:lnTo>
                      <a:pt x="2381250" y="714375"/>
                    </a:lnTo>
                    <a:lnTo>
                      <a:pt x="2571750" y="904875"/>
                    </a:lnTo>
                    <a:lnTo>
                      <a:pt x="2698750" y="1095375"/>
                    </a:lnTo>
                    <a:lnTo>
                      <a:pt x="2778125" y="1238250"/>
                    </a:lnTo>
                    <a:lnTo>
                      <a:pt x="2778125" y="1238250"/>
                    </a:lnTo>
                    <a:lnTo>
                      <a:pt x="2984500" y="1349375"/>
                    </a:lnTo>
                    <a:lnTo>
                      <a:pt x="2984500" y="1349375"/>
                    </a:lnTo>
                    <a:lnTo>
                      <a:pt x="3190875" y="1238250"/>
                    </a:lnTo>
                    <a:lnTo>
                      <a:pt x="3190875" y="1238250"/>
                    </a:lnTo>
                    <a:lnTo>
                      <a:pt x="3333750" y="904875"/>
                    </a:lnTo>
                    <a:lnTo>
                      <a:pt x="3841750" y="460375"/>
                    </a:lnTo>
                    <a:lnTo>
                      <a:pt x="4159250" y="238125"/>
                    </a:lnTo>
                    <a:lnTo>
                      <a:pt x="4587875" y="127000"/>
                    </a:lnTo>
                    <a:lnTo>
                      <a:pt x="5207000" y="47625"/>
                    </a:lnTo>
                    <a:lnTo>
                      <a:pt x="5461000" y="47625"/>
                    </a:lnTo>
                    <a:lnTo>
                      <a:pt x="5953125" y="15875"/>
                    </a:lnTo>
                    <a:lnTo>
                      <a:pt x="5953125" y="15875"/>
                    </a:ln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flipV="1">
                <a:off x="1041399" y="3404741"/>
                <a:ext cx="6635749" cy="1555750"/>
              </a:xfrm>
              <a:custGeom>
                <a:avLst/>
                <a:gdLst>
                  <a:gd name="connsiteX0" fmla="*/ 0 w 5953125"/>
                  <a:gd name="connsiteY0" fmla="*/ 0 h 1349375"/>
                  <a:gd name="connsiteX1" fmla="*/ 682625 w 5953125"/>
                  <a:gd name="connsiteY1" fmla="*/ 0 h 1349375"/>
                  <a:gd name="connsiteX2" fmla="*/ 1031875 w 5953125"/>
                  <a:gd name="connsiteY2" fmla="*/ 63500 h 1349375"/>
                  <a:gd name="connsiteX3" fmla="*/ 1397000 w 5953125"/>
                  <a:gd name="connsiteY3" fmla="*/ 158750 h 1349375"/>
                  <a:gd name="connsiteX4" fmla="*/ 1809750 w 5953125"/>
                  <a:gd name="connsiteY4" fmla="*/ 301625 h 1349375"/>
                  <a:gd name="connsiteX5" fmla="*/ 2190750 w 5953125"/>
                  <a:gd name="connsiteY5" fmla="*/ 508000 h 1349375"/>
                  <a:gd name="connsiteX6" fmla="*/ 2381250 w 5953125"/>
                  <a:gd name="connsiteY6" fmla="*/ 714375 h 1349375"/>
                  <a:gd name="connsiteX7" fmla="*/ 2571750 w 5953125"/>
                  <a:gd name="connsiteY7" fmla="*/ 904875 h 1349375"/>
                  <a:gd name="connsiteX8" fmla="*/ 2698750 w 5953125"/>
                  <a:gd name="connsiteY8" fmla="*/ 1095375 h 1349375"/>
                  <a:gd name="connsiteX9" fmla="*/ 2778125 w 5953125"/>
                  <a:gd name="connsiteY9" fmla="*/ 1238250 h 1349375"/>
                  <a:gd name="connsiteX10" fmla="*/ 2778125 w 5953125"/>
                  <a:gd name="connsiteY10" fmla="*/ 1238250 h 1349375"/>
                  <a:gd name="connsiteX11" fmla="*/ 2984500 w 5953125"/>
                  <a:gd name="connsiteY11" fmla="*/ 1349375 h 1349375"/>
                  <a:gd name="connsiteX12" fmla="*/ 2984500 w 5953125"/>
                  <a:gd name="connsiteY12" fmla="*/ 1349375 h 1349375"/>
                  <a:gd name="connsiteX13" fmla="*/ 3190875 w 5953125"/>
                  <a:gd name="connsiteY13" fmla="*/ 1238250 h 1349375"/>
                  <a:gd name="connsiteX14" fmla="*/ 3190875 w 5953125"/>
                  <a:gd name="connsiteY14" fmla="*/ 1238250 h 1349375"/>
                  <a:gd name="connsiteX15" fmla="*/ 3333750 w 5953125"/>
                  <a:gd name="connsiteY15" fmla="*/ 904875 h 1349375"/>
                  <a:gd name="connsiteX16" fmla="*/ 3841750 w 5953125"/>
                  <a:gd name="connsiteY16" fmla="*/ 460375 h 1349375"/>
                  <a:gd name="connsiteX17" fmla="*/ 4159250 w 5953125"/>
                  <a:gd name="connsiteY17" fmla="*/ 238125 h 1349375"/>
                  <a:gd name="connsiteX18" fmla="*/ 4587875 w 5953125"/>
                  <a:gd name="connsiteY18" fmla="*/ 127000 h 1349375"/>
                  <a:gd name="connsiteX19" fmla="*/ 5207000 w 5953125"/>
                  <a:gd name="connsiteY19" fmla="*/ 47625 h 1349375"/>
                  <a:gd name="connsiteX20" fmla="*/ 5461000 w 5953125"/>
                  <a:gd name="connsiteY20" fmla="*/ 47625 h 1349375"/>
                  <a:gd name="connsiteX21" fmla="*/ 5953125 w 5953125"/>
                  <a:gd name="connsiteY21" fmla="*/ 15875 h 1349375"/>
                  <a:gd name="connsiteX22" fmla="*/ 5953125 w 5953125"/>
                  <a:gd name="connsiteY22" fmla="*/ 15875 h 134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3125" h="1349375">
                    <a:moveTo>
                      <a:pt x="0" y="0"/>
                    </a:moveTo>
                    <a:lnTo>
                      <a:pt x="682625" y="0"/>
                    </a:lnTo>
                    <a:lnTo>
                      <a:pt x="1031875" y="63500"/>
                    </a:lnTo>
                    <a:lnTo>
                      <a:pt x="1397000" y="158750"/>
                    </a:lnTo>
                    <a:lnTo>
                      <a:pt x="1809750" y="301625"/>
                    </a:lnTo>
                    <a:lnTo>
                      <a:pt x="2190750" y="508000"/>
                    </a:lnTo>
                    <a:lnTo>
                      <a:pt x="2381250" y="714375"/>
                    </a:lnTo>
                    <a:lnTo>
                      <a:pt x="2571750" y="904875"/>
                    </a:lnTo>
                    <a:lnTo>
                      <a:pt x="2698750" y="1095375"/>
                    </a:lnTo>
                    <a:lnTo>
                      <a:pt x="2778125" y="1238250"/>
                    </a:lnTo>
                    <a:lnTo>
                      <a:pt x="2778125" y="1238250"/>
                    </a:lnTo>
                    <a:lnTo>
                      <a:pt x="2984500" y="1349375"/>
                    </a:lnTo>
                    <a:lnTo>
                      <a:pt x="2984500" y="1349375"/>
                    </a:lnTo>
                    <a:lnTo>
                      <a:pt x="3190875" y="1238250"/>
                    </a:lnTo>
                    <a:lnTo>
                      <a:pt x="3190875" y="1238250"/>
                    </a:lnTo>
                    <a:lnTo>
                      <a:pt x="3333750" y="904875"/>
                    </a:lnTo>
                    <a:lnTo>
                      <a:pt x="3841750" y="460375"/>
                    </a:lnTo>
                    <a:lnTo>
                      <a:pt x="4159250" y="238125"/>
                    </a:lnTo>
                    <a:lnTo>
                      <a:pt x="4587875" y="127000"/>
                    </a:lnTo>
                    <a:lnTo>
                      <a:pt x="5207000" y="47625"/>
                    </a:lnTo>
                    <a:lnTo>
                      <a:pt x="5461000" y="47625"/>
                    </a:lnTo>
                    <a:lnTo>
                      <a:pt x="5953125" y="15875"/>
                    </a:lnTo>
                    <a:lnTo>
                      <a:pt x="5953125" y="15875"/>
                    </a:ln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5" name="Straight Arrow Connector 4"/>
            <p:cNvCxnSpPr/>
            <p:nvPr/>
          </p:nvCxnSpPr>
          <p:spPr>
            <a:xfrm flipH="1">
              <a:off x="4969100" y="1220232"/>
              <a:ext cx="1419000" cy="16880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045200" y="850900"/>
              <a:ext cx="2199828" cy="369332"/>
            </a:xfrm>
            <a:prstGeom prst="rect">
              <a:avLst/>
            </a:prstGeom>
            <a:noFill/>
          </p:spPr>
          <p:txBody>
            <a:bodyPr wrap="none" rtlCol="0">
              <a:spAutoFit/>
            </a:bodyPr>
            <a:lstStyle/>
            <a:p>
              <a:r>
                <a:rPr lang="en-US" dirty="0" smtClean="0">
                  <a:solidFill>
                    <a:srgbClr val="FF0000"/>
                  </a:solidFill>
                </a:rPr>
                <a:t>With Remote Sensing</a:t>
              </a:r>
              <a:endParaRPr lang="en-US" dirty="0">
                <a:solidFill>
                  <a:srgbClr val="FF0000"/>
                </a:solidFill>
              </a:endParaRPr>
            </a:p>
          </p:txBody>
        </p:sp>
      </p:grpSp>
    </p:spTree>
    <p:extLst>
      <p:ext uri="{BB962C8B-B14F-4D97-AF65-F5344CB8AC3E}">
        <p14:creationId xmlns:p14="http://schemas.microsoft.com/office/powerpoint/2010/main" val="3767137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2300" y="2805648"/>
            <a:ext cx="7378700" cy="3785652"/>
          </a:xfrm>
          <a:prstGeom prst="rect">
            <a:avLst/>
          </a:prstGeom>
        </p:spPr>
        <p:txBody>
          <a:bodyPr wrap="square">
            <a:spAutoFit/>
          </a:bodyPr>
          <a:lstStyle/>
          <a:p>
            <a:r>
              <a:rPr lang="en-US" sz="2400" b="1" u="sng" dirty="0" smtClean="0"/>
              <a:t>NASA TE Primary </a:t>
            </a:r>
            <a:r>
              <a:rPr lang="en-US" sz="2400" b="1" u="sng" dirty="0"/>
              <a:t>Science </a:t>
            </a:r>
            <a:r>
              <a:rPr lang="en-US" sz="2400" b="1" u="sng" dirty="0" smtClean="0"/>
              <a:t>Questions</a:t>
            </a:r>
            <a:endParaRPr lang="en-US" sz="2400" b="1" dirty="0"/>
          </a:p>
          <a:p>
            <a:pPr>
              <a:buFontTx/>
              <a:buChar char="•"/>
            </a:pPr>
            <a:r>
              <a:rPr lang="en-US" sz="2400" i="1" dirty="0"/>
              <a:t> How are global ecosystems changing?  </a:t>
            </a:r>
          </a:p>
          <a:p>
            <a:pPr>
              <a:buFontTx/>
              <a:buChar char="•"/>
            </a:pPr>
            <a:r>
              <a:rPr lang="en-US" sz="2400" i="1" dirty="0"/>
              <a:t> How do ecosystems, land cover and biogeochemical cycles respond to and affect global environmental change?</a:t>
            </a:r>
          </a:p>
          <a:p>
            <a:pPr>
              <a:buFontTx/>
              <a:buChar char="•"/>
            </a:pPr>
            <a:r>
              <a:rPr lang="en-US" sz="2400" i="1" dirty="0"/>
              <a:t> What are the consequences of land cover and land use change for human societies and the sustainability of ecosystems?</a:t>
            </a:r>
          </a:p>
          <a:p>
            <a:pPr>
              <a:buFontTx/>
              <a:buChar char="•"/>
            </a:pPr>
            <a:r>
              <a:rPr lang="en-US" sz="2400" i="1" dirty="0"/>
              <a:t> How will carbon cycle dynamics and terrestrial and marine ecosystems change in the future?</a:t>
            </a:r>
          </a:p>
        </p:txBody>
      </p:sp>
      <p:sp>
        <p:nvSpPr>
          <p:cNvPr id="7" name="Rectangle 6"/>
          <p:cNvSpPr/>
          <p:nvPr/>
        </p:nvSpPr>
        <p:spPr>
          <a:xfrm>
            <a:off x="596900" y="688856"/>
            <a:ext cx="8204200" cy="1938992"/>
          </a:xfrm>
          <a:prstGeom prst="rect">
            <a:avLst/>
          </a:prstGeom>
        </p:spPr>
        <p:txBody>
          <a:bodyPr wrap="square">
            <a:spAutoFit/>
          </a:bodyPr>
          <a:lstStyle/>
          <a:p>
            <a:r>
              <a:rPr lang="ja-JP" altLang="en-US" sz="2400" i="1" dirty="0">
                <a:ea typeface="ＭＳ Ｐゴシック" charset="0"/>
                <a:cs typeface="ＭＳ Ｐゴシック" charset="0"/>
              </a:rPr>
              <a:t>“</a:t>
            </a:r>
            <a:r>
              <a:rPr lang="en-US" sz="2400" i="1" dirty="0">
                <a:ea typeface="ＭＳ Ｐゴシック" charset="0"/>
                <a:cs typeface="ＭＳ Ｐゴシック" charset="0"/>
              </a:rPr>
              <a:t>Understanding … changes and their implications requires a foundation of integrated observations – taken from land-, sea-, air-, and space based platforms – on which to build credible information products, </a:t>
            </a:r>
            <a:r>
              <a:rPr lang="en-US" sz="2400" i="1" u="sng" dirty="0">
                <a:ea typeface="ＭＳ Ｐゴシック" charset="0"/>
                <a:cs typeface="ＭＳ Ｐゴシック" charset="0"/>
              </a:rPr>
              <a:t>forecast models</a:t>
            </a:r>
            <a:r>
              <a:rPr lang="en-US" sz="2400" i="1" dirty="0">
                <a:ea typeface="ＭＳ Ｐゴシック" charset="0"/>
                <a:cs typeface="ＭＳ Ｐゴシック" charset="0"/>
              </a:rPr>
              <a:t>, and other tools for making informed decisions.</a:t>
            </a:r>
            <a:r>
              <a:rPr lang="ja-JP" altLang="en-US" sz="2400" i="1" dirty="0">
                <a:ea typeface="ＭＳ Ｐゴシック" charset="0"/>
                <a:cs typeface="ＭＳ Ｐゴシック" charset="0"/>
              </a:rPr>
              <a:t>”</a:t>
            </a:r>
            <a:r>
              <a:rPr lang="en-US" sz="2400" i="1" dirty="0">
                <a:ea typeface="ＭＳ Ｐゴシック" charset="0"/>
                <a:cs typeface="ＭＳ Ｐゴシック" charset="0"/>
              </a:rPr>
              <a:t> </a:t>
            </a:r>
          </a:p>
        </p:txBody>
      </p:sp>
      <p:sp>
        <p:nvSpPr>
          <p:cNvPr id="8" name="TextBox 7"/>
          <p:cNvSpPr txBox="1"/>
          <p:nvPr/>
        </p:nvSpPr>
        <p:spPr>
          <a:xfrm>
            <a:off x="685800" y="124390"/>
            <a:ext cx="1608884" cy="738664"/>
          </a:xfrm>
          <a:prstGeom prst="rect">
            <a:avLst/>
          </a:prstGeom>
          <a:noFill/>
        </p:spPr>
        <p:txBody>
          <a:bodyPr wrap="none" rtlCol="0">
            <a:spAutoFit/>
          </a:bodyPr>
          <a:lstStyle/>
          <a:p>
            <a:r>
              <a:rPr lang="en-US" sz="2400" b="1" u="sng" dirty="0" smtClean="0"/>
              <a:t>NRC (2007)</a:t>
            </a:r>
          </a:p>
          <a:p>
            <a:endParaRPr lang="en-US" dirty="0"/>
          </a:p>
        </p:txBody>
      </p:sp>
    </p:spTree>
    <p:extLst>
      <p:ext uri="{BB962C8B-B14F-4D97-AF65-F5344CB8AC3E}">
        <p14:creationId xmlns:p14="http://schemas.microsoft.com/office/powerpoint/2010/main" val="14142064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37214" y="3565071"/>
            <a:ext cx="184666" cy="369332"/>
          </a:xfrm>
          <a:prstGeom prst="rect">
            <a:avLst/>
          </a:prstGeom>
          <a:noFill/>
        </p:spPr>
        <p:txBody>
          <a:bodyPr wrap="none" rtlCol="0">
            <a:spAutoFit/>
          </a:bodyPr>
          <a:lstStyle/>
          <a:p>
            <a:endParaRPr lang="en-US" dirty="0"/>
          </a:p>
        </p:txBody>
      </p:sp>
      <p:pic>
        <p:nvPicPr>
          <p:cNvPr id="7" name="Picture 6" descr="f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5978"/>
            <a:ext cx="9144000" cy="2478186"/>
          </a:xfrm>
          <a:prstGeom prst="rect">
            <a:avLst/>
          </a:prstGeom>
        </p:spPr>
      </p:pic>
      <p:sp>
        <p:nvSpPr>
          <p:cNvPr id="9" name="Rectangle 2"/>
          <p:cNvSpPr>
            <a:spLocks noChangeArrowheads="1"/>
          </p:cNvSpPr>
          <p:nvPr/>
        </p:nvSpPr>
        <p:spPr bwMode="auto">
          <a:xfrm>
            <a:off x="762000" y="685800"/>
            <a:ext cx="754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p>
            <a:r>
              <a:rPr lang="en-US" sz="3200" dirty="0"/>
              <a:t>Green-up dates in the Tibetan Plateau have continuously advanced from 1982 to 2011 </a:t>
            </a:r>
          </a:p>
        </p:txBody>
      </p:sp>
      <p:sp>
        <p:nvSpPr>
          <p:cNvPr id="10" name="TextBox 9"/>
          <p:cNvSpPr txBox="1"/>
          <p:nvPr/>
        </p:nvSpPr>
        <p:spPr>
          <a:xfrm>
            <a:off x="7162800" y="6464300"/>
            <a:ext cx="1793054" cy="369332"/>
          </a:xfrm>
          <a:prstGeom prst="rect">
            <a:avLst/>
          </a:prstGeom>
          <a:noFill/>
        </p:spPr>
        <p:txBody>
          <a:bodyPr wrap="none" rtlCol="0">
            <a:spAutoFit/>
          </a:bodyPr>
          <a:lstStyle/>
          <a:p>
            <a:r>
              <a:rPr lang="en-US" dirty="0" smtClean="0"/>
              <a:t>Zhang et al. 2013</a:t>
            </a:r>
            <a:endParaRPr lang="en-US" dirty="0"/>
          </a:p>
        </p:txBody>
      </p:sp>
    </p:spTree>
    <p:extLst>
      <p:ext uri="{BB962C8B-B14F-4D97-AF65-F5344CB8AC3E}">
        <p14:creationId xmlns:p14="http://schemas.microsoft.com/office/powerpoint/2010/main" val="42477120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8915400" cy="6477000"/>
          </a:xfrm>
          <a:prstGeom prst="rect">
            <a:avLst/>
          </a:prstGeom>
        </p:spPr>
      </p:pic>
      <p:sp>
        <p:nvSpPr>
          <p:cNvPr id="4" name="TextBox 3"/>
          <p:cNvSpPr txBox="1"/>
          <p:nvPr/>
        </p:nvSpPr>
        <p:spPr>
          <a:xfrm>
            <a:off x="6680200" y="6387068"/>
            <a:ext cx="2165339" cy="369332"/>
          </a:xfrm>
          <a:prstGeom prst="rect">
            <a:avLst/>
          </a:prstGeom>
          <a:noFill/>
        </p:spPr>
        <p:txBody>
          <a:bodyPr wrap="none" rtlCol="0">
            <a:spAutoFit/>
          </a:bodyPr>
          <a:lstStyle/>
          <a:p>
            <a:r>
              <a:rPr lang="en-US" dirty="0" err="1" smtClean="0"/>
              <a:t>Dobrowski</a:t>
            </a:r>
            <a:r>
              <a:rPr lang="en-US" dirty="0" smtClean="0"/>
              <a:t> et al 2013</a:t>
            </a:r>
            <a:endParaRPr lang="en-US" dirty="0"/>
          </a:p>
        </p:txBody>
      </p:sp>
    </p:spTree>
    <p:extLst>
      <p:ext uri="{BB962C8B-B14F-4D97-AF65-F5344CB8AC3E}">
        <p14:creationId xmlns:p14="http://schemas.microsoft.com/office/powerpoint/2010/main" val="1595888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ChangeArrowheads="1"/>
          </p:cNvSpPr>
          <p:nvPr/>
        </p:nvSpPr>
        <p:spPr bwMode="auto">
          <a:xfrm>
            <a:off x="762000" y="152400"/>
            <a:ext cx="754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p>
            <a:pPr algn="ctr" fontAlgn="base">
              <a:spcBef>
                <a:spcPct val="0"/>
              </a:spcBef>
              <a:spcAft>
                <a:spcPct val="0"/>
              </a:spcAft>
            </a:pPr>
            <a:r>
              <a:rPr lang="en-AU" sz="3200" b="1" dirty="0">
                <a:solidFill>
                  <a:srgbClr val="000000"/>
                </a:solidFill>
                <a:latin typeface="Arial Narrow" pitchFamily="34" charset="0"/>
                <a:cs typeface="Arial" pitchFamily="34" charset="0"/>
              </a:rPr>
              <a:t>Global  Terrestrial Net Primary Production  (1982-2012)</a:t>
            </a:r>
            <a:endParaRPr lang="en-GB" sz="3200" b="1" baseline="-25000" dirty="0">
              <a:solidFill>
                <a:srgbClr val="000000"/>
              </a:solidFill>
              <a:latin typeface="Arial Narrow" pitchFamily="34" charset="0"/>
              <a:cs typeface="Arial" pitchFamily="34" charset="0"/>
            </a:endParaRPr>
          </a:p>
        </p:txBody>
      </p:sp>
      <p:sp>
        <p:nvSpPr>
          <p:cNvPr id="228355" name="TextBox 1"/>
          <p:cNvSpPr txBox="1">
            <a:spLocks noChangeArrowheads="1"/>
          </p:cNvSpPr>
          <p:nvPr/>
        </p:nvSpPr>
        <p:spPr bwMode="auto">
          <a:xfrm>
            <a:off x="1676400" y="5715000"/>
            <a:ext cx="63896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Black" pitchFamily="34" charset="0"/>
              </a:defRPr>
            </a:lvl1pPr>
            <a:lvl2pPr marL="742950" indent="-285750" eaLnBrk="0" hangingPunct="0">
              <a:defRPr sz="2800">
                <a:solidFill>
                  <a:schemeClr val="tx1"/>
                </a:solidFill>
                <a:latin typeface="Arial Black" pitchFamily="34" charset="0"/>
              </a:defRPr>
            </a:lvl2pPr>
            <a:lvl3pPr marL="1143000" indent="-228600" eaLnBrk="0" hangingPunct="0">
              <a:defRPr sz="2800">
                <a:solidFill>
                  <a:schemeClr val="tx1"/>
                </a:solidFill>
                <a:latin typeface="Arial Black" pitchFamily="34" charset="0"/>
              </a:defRPr>
            </a:lvl3pPr>
            <a:lvl4pPr marL="1600200" indent="-228600" eaLnBrk="0" hangingPunct="0">
              <a:defRPr sz="2800">
                <a:solidFill>
                  <a:schemeClr val="tx1"/>
                </a:solidFill>
                <a:latin typeface="Arial Black" pitchFamily="34" charset="0"/>
              </a:defRPr>
            </a:lvl4pPr>
            <a:lvl5pPr marL="2057400" indent="-228600" eaLnBrk="0" hangingPunct="0">
              <a:defRPr sz="2800">
                <a:solidFill>
                  <a:schemeClr val="tx1"/>
                </a:solidFill>
                <a:latin typeface="Arial Black" pitchFamily="34" charset="0"/>
              </a:defRPr>
            </a:lvl5pPr>
            <a:lvl6pPr marL="2514600" indent="-228600" eaLnBrk="0" fontAlgn="base" hangingPunct="0">
              <a:spcBef>
                <a:spcPct val="0"/>
              </a:spcBef>
              <a:spcAft>
                <a:spcPct val="0"/>
              </a:spcAft>
              <a:defRPr sz="2800">
                <a:solidFill>
                  <a:schemeClr val="tx1"/>
                </a:solidFill>
                <a:latin typeface="Arial Black" pitchFamily="34" charset="0"/>
              </a:defRPr>
            </a:lvl6pPr>
            <a:lvl7pPr marL="2971800" indent="-228600" eaLnBrk="0" fontAlgn="base" hangingPunct="0">
              <a:spcBef>
                <a:spcPct val="0"/>
              </a:spcBef>
              <a:spcAft>
                <a:spcPct val="0"/>
              </a:spcAft>
              <a:defRPr sz="2800">
                <a:solidFill>
                  <a:schemeClr val="tx1"/>
                </a:solidFill>
                <a:latin typeface="Arial Black" pitchFamily="34" charset="0"/>
              </a:defRPr>
            </a:lvl7pPr>
            <a:lvl8pPr marL="3429000" indent="-228600" eaLnBrk="0" fontAlgn="base" hangingPunct="0">
              <a:spcBef>
                <a:spcPct val="0"/>
              </a:spcBef>
              <a:spcAft>
                <a:spcPct val="0"/>
              </a:spcAft>
              <a:defRPr sz="2800">
                <a:solidFill>
                  <a:schemeClr val="tx1"/>
                </a:solidFill>
                <a:latin typeface="Arial Black" pitchFamily="34" charset="0"/>
              </a:defRPr>
            </a:lvl8pPr>
            <a:lvl9pPr marL="3886200" indent="-228600" eaLnBrk="0" fontAlgn="base" hangingPunct="0">
              <a:spcBef>
                <a:spcPct val="0"/>
              </a:spcBef>
              <a:spcAft>
                <a:spcPct val="0"/>
              </a:spcAft>
              <a:defRPr sz="2800">
                <a:solidFill>
                  <a:schemeClr val="tx1"/>
                </a:solidFill>
                <a:latin typeface="Arial Black" pitchFamily="34" charset="0"/>
              </a:defRPr>
            </a:lvl9pPr>
          </a:lstStyle>
          <a:p>
            <a:pPr fontAlgn="base">
              <a:spcBef>
                <a:spcPct val="0"/>
              </a:spcBef>
              <a:spcAft>
                <a:spcPct val="0"/>
              </a:spcAft>
            </a:pPr>
            <a:r>
              <a:rPr lang="en-US" sz="4400">
                <a:solidFill>
                  <a:srgbClr val="FFFF00"/>
                </a:solidFill>
                <a:latin typeface="Verdana" pitchFamily="34" charset="0"/>
                <a:cs typeface="Arial" pitchFamily="34" charset="0"/>
              </a:rPr>
              <a:t>+/- 1Pg or about 2%</a:t>
            </a:r>
          </a:p>
        </p:txBody>
      </p:sp>
      <p:pic>
        <p:nvPicPr>
          <p:cNvPr id="22835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228600"/>
            <a:ext cx="635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7" name="TextBox 4"/>
          <p:cNvSpPr txBox="1">
            <a:spLocks noChangeArrowheads="1"/>
          </p:cNvSpPr>
          <p:nvPr/>
        </p:nvSpPr>
        <p:spPr bwMode="auto">
          <a:xfrm>
            <a:off x="3843338" y="6488113"/>
            <a:ext cx="5294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Black" pitchFamily="34" charset="0"/>
              </a:defRPr>
            </a:lvl1pPr>
            <a:lvl2pPr marL="742950" indent="-285750" eaLnBrk="0" hangingPunct="0">
              <a:defRPr sz="2800">
                <a:solidFill>
                  <a:schemeClr val="tx1"/>
                </a:solidFill>
                <a:latin typeface="Arial Black" pitchFamily="34" charset="0"/>
              </a:defRPr>
            </a:lvl2pPr>
            <a:lvl3pPr marL="1143000" indent="-228600" eaLnBrk="0" hangingPunct="0">
              <a:defRPr sz="2800">
                <a:solidFill>
                  <a:schemeClr val="tx1"/>
                </a:solidFill>
                <a:latin typeface="Arial Black" pitchFamily="34" charset="0"/>
              </a:defRPr>
            </a:lvl3pPr>
            <a:lvl4pPr marL="1600200" indent="-228600" eaLnBrk="0" hangingPunct="0">
              <a:defRPr sz="2800">
                <a:solidFill>
                  <a:schemeClr val="tx1"/>
                </a:solidFill>
                <a:latin typeface="Arial Black" pitchFamily="34" charset="0"/>
              </a:defRPr>
            </a:lvl4pPr>
            <a:lvl5pPr marL="2057400" indent="-228600" eaLnBrk="0" hangingPunct="0">
              <a:defRPr sz="2800">
                <a:solidFill>
                  <a:schemeClr val="tx1"/>
                </a:solidFill>
                <a:latin typeface="Arial Black" pitchFamily="34" charset="0"/>
              </a:defRPr>
            </a:lvl5pPr>
            <a:lvl6pPr marL="2514600" indent="-228600" eaLnBrk="0" fontAlgn="base" hangingPunct="0">
              <a:spcBef>
                <a:spcPct val="0"/>
              </a:spcBef>
              <a:spcAft>
                <a:spcPct val="0"/>
              </a:spcAft>
              <a:defRPr sz="2800">
                <a:solidFill>
                  <a:schemeClr val="tx1"/>
                </a:solidFill>
                <a:latin typeface="Arial Black" pitchFamily="34" charset="0"/>
              </a:defRPr>
            </a:lvl6pPr>
            <a:lvl7pPr marL="2971800" indent="-228600" eaLnBrk="0" fontAlgn="base" hangingPunct="0">
              <a:spcBef>
                <a:spcPct val="0"/>
              </a:spcBef>
              <a:spcAft>
                <a:spcPct val="0"/>
              </a:spcAft>
              <a:defRPr sz="2800">
                <a:solidFill>
                  <a:schemeClr val="tx1"/>
                </a:solidFill>
                <a:latin typeface="Arial Black" pitchFamily="34" charset="0"/>
              </a:defRPr>
            </a:lvl7pPr>
            <a:lvl8pPr marL="3429000" indent="-228600" eaLnBrk="0" fontAlgn="base" hangingPunct="0">
              <a:spcBef>
                <a:spcPct val="0"/>
              </a:spcBef>
              <a:spcAft>
                <a:spcPct val="0"/>
              </a:spcAft>
              <a:defRPr sz="2800">
                <a:solidFill>
                  <a:schemeClr val="tx1"/>
                </a:solidFill>
                <a:latin typeface="Arial Black" pitchFamily="34" charset="0"/>
              </a:defRPr>
            </a:lvl8pPr>
            <a:lvl9pPr marL="3886200" indent="-228600" eaLnBrk="0" fontAlgn="base" hangingPunct="0">
              <a:spcBef>
                <a:spcPct val="0"/>
              </a:spcBef>
              <a:spcAft>
                <a:spcPct val="0"/>
              </a:spcAft>
              <a:defRPr sz="2800">
                <a:solidFill>
                  <a:schemeClr val="tx1"/>
                </a:solidFill>
                <a:latin typeface="Arial Black" pitchFamily="34" charset="0"/>
              </a:defRPr>
            </a:lvl9pPr>
          </a:lstStyle>
          <a:p>
            <a:pPr fontAlgn="base">
              <a:spcBef>
                <a:spcPct val="0"/>
              </a:spcBef>
              <a:spcAft>
                <a:spcPct val="0"/>
              </a:spcAft>
            </a:pPr>
            <a:r>
              <a:rPr lang="en-US" sz="1800">
                <a:solidFill>
                  <a:srgbClr val="000000"/>
                </a:solidFill>
                <a:latin typeface="Verdana" pitchFamily="34" charset="0"/>
                <a:cs typeface="Arial" pitchFamily="34" charset="0"/>
              </a:rPr>
              <a:t>Nemani et al 2003, Zhao and Running 2010</a:t>
            </a:r>
          </a:p>
        </p:txBody>
      </p:sp>
      <p:pic>
        <p:nvPicPr>
          <p:cNvPr id="2283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184275"/>
            <a:ext cx="906145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9588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work\GCM\LULC\gs3_2\maprun\pratesfc_1980_1989gs3_2-gs2_2_JJ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8" y="1893889"/>
            <a:ext cx="4648601" cy="35925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549" y="2066525"/>
            <a:ext cx="4441451" cy="341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457200"/>
            <a:ext cx="8763000" cy="1938992"/>
          </a:xfrm>
          <a:prstGeom prst="rect">
            <a:avLst/>
          </a:prstGeom>
          <a:solidFill>
            <a:schemeClr val="bg1"/>
          </a:solidFill>
        </p:spPr>
        <p:txBody>
          <a:bodyPr wrap="square" rtlCol="0">
            <a:spAutoFit/>
          </a:bodyPr>
          <a:lstStyle/>
          <a:p>
            <a:pPr algn="ctr"/>
            <a:r>
              <a:rPr lang="en-US" sz="3200" dirty="0" smtClean="0"/>
              <a:t>Difference Between LULCC runs and Control runs</a:t>
            </a:r>
          </a:p>
          <a:p>
            <a:pPr algn="ctr"/>
            <a:r>
              <a:rPr lang="en-US" sz="3200" dirty="0" smtClean="0"/>
              <a:t>(In 1980s)</a:t>
            </a:r>
          </a:p>
          <a:p>
            <a:pPr algn="ctr"/>
            <a:endParaRPr lang="en-US" sz="2800" dirty="0" smtClean="0"/>
          </a:p>
          <a:p>
            <a:r>
              <a:rPr lang="en-US" sz="2800" dirty="0" smtClean="0"/>
              <a:t> JJA Precipitation (mm/day)           Surface Temperature (C)</a:t>
            </a:r>
            <a:endParaRPr lang="en-US" sz="2800" dirty="0"/>
          </a:p>
        </p:txBody>
      </p:sp>
      <p:sp>
        <p:nvSpPr>
          <p:cNvPr id="5" name="TextBox 4"/>
          <p:cNvSpPr txBox="1"/>
          <p:nvPr/>
        </p:nvSpPr>
        <p:spPr>
          <a:xfrm>
            <a:off x="7359572" y="6364591"/>
            <a:ext cx="1734782" cy="369332"/>
          </a:xfrm>
          <a:prstGeom prst="rect">
            <a:avLst/>
          </a:prstGeom>
          <a:noFill/>
        </p:spPr>
        <p:txBody>
          <a:bodyPr wrap="none" rtlCol="0">
            <a:spAutoFit/>
          </a:bodyPr>
          <a:lstStyle/>
          <a:p>
            <a:r>
              <a:rPr lang="en-US" dirty="0" smtClean="0"/>
              <a:t>Y. </a:t>
            </a:r>
            <a:r>
              <a:rPr lang="en-US" dirty="0" err="1" smtClean="0"/>
              <a:t>Xue</a:t>
            </a:r>
            <a:r>
              <a:rPr lang="en-US" dirty="0" smtClean="0"/>
              <a:t> </a:t>
            </a:r>
            <a:r>
              <a:rPr lang="en-US" dirty="0" err="1" smtClean="0"/>
              <a:t>Pers</a:t>
            </a:r>
            <a:r>
              <a:rPr lang="en-US" dirty="0" smtClean="0"/>
              <a:t> com.</a:t>
            </a:r>
            <a:endParaRPr lang="en-US" dirty="0"/>
          </a:p>
        </p:txBody>
      </p:sp>
    </p:spTree>
    <p:extLst>
      <p:ext uri="{BB962C8B-B14F-4D97-AF65-F5344CB8AC3E}">
        <p14:creationId xmlns:p14="http://schemas.microsoft.com/office/powerpoint/2010/main" val="36305463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4059</TotalTime>
  <Words>1809</Words>
  <Application>Microsoft Macintosh PowerPoint</Application>
  <PresentationFormat>On-screen Show (4:3)</PresentationFormat>
  <Paragraphs>289</Paragraphs>
  <Slides>35</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Ecosystems in 2100: Changing climate, shifting biomes, altered disturbances, land-use, and implications for carbon-climate, human feedbacks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Simulated Atmospheric CO2 in GFDL ESM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iESM Multi-phase Coupling Strategy</vt:lpstr>
      <vt:lpstr>High resolution ED model-data integration for CMS</vt:lpstr>
      <vt:lpstr>Carbon Sequestration Potential</vt:lpstr>
      <vt:lpstr>NASA-CMS Phase 2</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Impacts of Tropical Cyclones on  the Carbon Balance of Forests and Implications for Climate Mitigation</dc:title>
  <dc:creator>Justin Fisk</dc:creator>
  <cp:lastModifiedBy>forum-guest</cp:lastModifiedBy>
  <cp:revision>115</cp:revision>
  <cp:lastPrinted>2013-02-04T17:50:47Z</cp:lastPrinted>
  <dcterms:created xsi:type="dcterms:W3CDTF">2013-02-01T05:50:08Z</dcterms:created>
  <dcterms:modified xsi:type="dcterms:W3CDTF">2013-05-01T19:31:57Z</dcterms:modified>
</cp:coreProperties>
</file>