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59" r:id="rId3"/>
    <p:sldId id="266" r:id="rId4"/>
    <p:sldId id="265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84C5-BBDF-F44C-A22C-EB5633D4C274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1264A-63A2-7843-A3DB-B72A9AC1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264A-63A2-7843-A3DB-B72A9AC1D5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preparation for the 5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IPCC Assessment Report (IPCC AR5) new gridded products of land-use and land-use transitions were produced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have been harmonized to ensure a continuous time-series from the historical to the future data in a consistent format for all models.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LUH land-use transitions (i.e. annual changes in land use) are estimates, derived from the solution to an under-determined system that has been constrained with data, where available, and with modeling assumptions, as necessary.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Very large problem – 0.5 degree fractional resolution,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annually, 1500-2100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10^9 unknowns!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264A-63A2-7843-A3DB-B72A9AC1D5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particular importance are the forest-related land-use changes, which have a large impact on the coupled carbon-climate system, as well as on biodiversity and ecosystem services.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264A-63A2-7843-A3DB-B72A9AC1D5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264A-63A2-7843-A3DB-B72A9AC1D5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D63C-A6E7-4642-B2AC-EA4CCFCFDFFB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7A5E-A649-7F4B-8673-A225095C9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23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Using NASA Remote Sensing Data to Reduce Uncertainty of Land-Use Transitions in Global Carbon-Climate Models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419798"/>
            <a:ext cx="6400800" cy="2077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Louise Chini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University of Maryland</a:t>
            </a:r>
            <a:endParaRPr kumimoji="0" lang="en-US" sz="30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Co-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I’s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George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Hurtt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Matt Hansen, Peter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Potapov</a:t>
            </a:r>
            <a:endParaRPr kumimoji="0" lang="en-US" sz="3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47"/>
            <a:ext cx="8229600" cy="7244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Land-use Harmonization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218"/>
            <a:ext cx="8229600" cy="277706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LUH datasets combine historical and future land-use data and compute all transitions between land-use states, in a consistent format for Earth System Models.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Widely adopted by ESM community, but LUH transitions are </a:t>
            </a:r>
            <a:r>
              <a:rPr lang="en-US" sz="2400" dirty="0" smtClean="0"/>
              <a:t>estimates</a:t>
            </a:r>
            <a:r>
              <a:rPr lang="en-US" sz="2400" dirty="0" smtClean="0"/>
              <a:t> from the solution of an under-determined problem that is </a:t>
            </a:r>
            <a:r>
              <a:rPr lang="en-US" sz="2400" dirty="0" smtClean="0"/>
              <a:t>constrained </a:t>
            </a:r>
            <a:r>
              <a:rPr lang="en-US" sz="2400" dirty="0" smtClean="0"/>
              <a:t>with </a:t>
            </a:r>
            <a:r>
              <a:rPr lang="en-US" sz="2400" dirty="0" smtClean="0"/>
              <a:t>data and modeling assumptions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670518" y="3420309"/>
            <a:ext cx="5845693" cy="3403554"/>
            <a:chOff x="1312333" y="2303752"/>
            <a:chExt cx="7052734" cy="410633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312333" y="4343425"/>
              <a:ext cx="705273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2527301" y="4356125"/>
              <a:ext cx="410633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642533" y="2661381"/>
              <a:ext cx="2937934" cy="1261533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88923" y="4716736"/>
              <a:ext cx="2937934" cy="1261533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43328" y="4725203"/>
              <a:ext cx="2937934" cy="1261533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>
              <a:solidFill>
                <a:schemeClr val="tx2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6248" y="2661375"/>
              <a:ext cx="2937934" cy="1261533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>
              <a:solidFill>
                <a:schemeClr val="tx2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6248" y="2303752"/>
              <a:ext cx="1510626" cy="44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uncertainty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14181" y="4343425"/>
              <a:ext cx="814036" cy="44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35836" y="3869127"/>
            <a:ext cx="4877251" cy="2434741"/>
            <a:chOff x="1984067" y="3756602"/>
            <a:chExt cx="4877251" cy="2434741"/>
          </a:xfrm>
        </p:grpSpPr>
        <p:sp>
          <p:nvSpPr>
            <p:cNvPr id="14" name="Freeform 13"/>
            <p:cNvSpPr/>
            <p:nvPr/>
          </p:nvSpPr>
          <p:spPr>
            <a:xfrm>
              <a:off x="1984067" y="3756607"/>
              <a:ext cx="2435121" cy="1045628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 w="254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15691" y="3756602"/>
              <a:ext cx="2435121" cy="1045628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 w="254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26197" y="5138697"/>
              <a:ext cx="2435121" cy="1045628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 w="254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84726" y="5145715"/>
              <a:ext cx="2435121" cy="1045628"/>
            </a:xfrm>
            <a:custGeom>
              <a:avLst/>
              <a:gdLst>
                <a:gd name="connsiteX0" fmla="*/ 0 w 2937934"/>
                <a:gd name="connsiteY0" fmla="*/ 5644 h 1261533"/>
                <a:gd name="connsiteX1" fmla="*/ 194734 w 2937934"/>
                <a:gd name="connsiteY1" fmla="*/ 5644 h 1261533"/>
                <a:gd name="connsiteX2" fmla="*/ 406400 w 2937934"/>
                <a:gd name="connsiteY2" fmla="*/ 39511 h 1261533"/>
                <a:gd name="connsiteX3" fmla="*/ 668867 w 2937934"/>
                <a:gd name="connsiteY3" fmla="*/ 124178 h 1261533"/>
                <a:gd name="connsiteX4" fmla="*/ 922867 w 2937934"/>
                <a:gd name="connsiteY4" fmla="*/ 268111 h 1261533"/>
                <a:gd name="connsiteX5" fmla="*/ 1151467 w 2937934"/>
                <a:gd name="connsiteY5" fmla="*/ 445911 h 1261533"/>
                <a:gd name="connsiteX6" fmla="*/ 1303867 w 2937934"/>
                <a:gd name="connsiteY6" fmla="*/ 589844 h 1261533"/>
                <a:gd name="connsiteX7" fmla="*/ 1456267 w 2937934"/>
                <a:gd name="connsiteY7" fmla="*/ 750711 h 1261533"/>
                <a:gd name="connsiteX8" fmla="*/ 1625600 w 2937934"/>
                <a:gd name="connsiteY8" fmla="*/ 877711 h 1261533"/>
                <a:gd name="connsiteX9" fmla="*/ 1837267 w 2937934"/>
                <a:gd name="connsiteY9" fmla="*/ 996244 h 1261533"/>
                <a:gd name="connsiteX10" fmla="*/ 2074334 w 2937934"/>
                <a:gd name="connsiteY10" fmla="*/ 1106311 h 1261533"/>
                <a:gd name="connsiteX11" fmla="*/ 2218267 w 2937934"/>
                <a:gd name="connsiteY11" fmla="*/ 1157111 h 1261533"/>
                <a:gd name="connsiteX12" fmla="*/ 2455334 w 2937934"/>
                <a:gd name="connsiteY12" fmla="*/ 1216378 h 1261533"/>
                <a:gd name="connsiteX13" fmla="*/ 2658534 w 2937934"/>
                <a:gd name="connsiteY13" fmla="*/ 1241778 h 1261533"/>
                <a:gd name="connsiteX14" fmla="*/ 2861734 w 2937934"/>
                <a:gd name="connsiteY14" fmla="*/ 1258711 h 1261533"/>
                <a:gd name="connsiteX15" fmla="*/ 2937934 w 2937934"/>
                <a:gd name="connsiteY15" fmla="*/ 1258711 h 1261533"/>
                <a:gd name="connsiteX16" fmla="*/ 2937934 w 2937934"/>
                <a:gd name="connsiteY16" fmla="*/ 1258711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7934" h="1261533">
                  <a:moveTo>
                    <a:pt x="0" y="5644"/>
                  </a:moveTo>
                  <a:cubicBezTo>
                    <a:pt x="63500" y="2822"/>
                    <a:pt x="127001" y="0"/>
                    <a:pt x="194734" y="5644"/>
                  </a:cubicBezTo>
                  <a:cubicBezTo>
                    <a:pt x="262467" y="11288"/>
                    <a:pt x="327378" y="19755"/>
                    <a:pt x="406400" y="39511"/>
                  </a:cubicBezTo>
                  <a:cubicBezTo>
                    <a:pt x="485422" y="59267"/>
                    <a:pt x="582789" y="86078"/>
                    <a:pt x="668867" y="124178"/>
                  </a:cubicBezTo>
                  <a:cubicBezTo>
                    <a:pt x="754945" y="162278"/>
                    <a:pt x="842434" y="214489"/>
                    <a:pt x="922867" y="268111"/>
                  </a:cubicBezTo>
                  <a:cubicBezTo>
                    <a:pt x="1003300" y="321733"/>
                    <a:pt x="1087967" y="392289"/>
                    <a:pt x="1151467" y="445911"/>
                  </a:cubicBezTo>
                  <a:cubicBezTo>
                    <a:pt x="1214967" y="499533"/>
                    <a:pt x="1253067" y="539044"/>
                    <a:pt x="1303867" y="589844"/>
                  </a:cubicBezTo>
                  <a:cubicBezTo>
                    <a:pt x="1354667" y="640644"/>
                    <a:pt x="1402645" y="702733"/>
                    <a:pt x="1456267" y="750711"/>
                  </a:cubicBezTo>
                  <a:cubicBezTo>
                    <a:pt x="1509889" y="798689"/>
                    <a:pt x="1562100" y="836789"/>
                    <a:pt x="1625600" y="877711"/>
                  </a:cubicBezTo>
                  <a:cubicBezTo>
                    <a:pt x="1689100" y="918633"/>
                    <a:pt x="1762478" y="958144"/>
                    <a:pt x="1837267" y="996244"/>
                  </a:cubicBezTo>
                  <a:cubicBezTo>
                    <a:pt x="1912056" y="1034344"/>
                    <a:pt x="2010834" y="1079500"/>
                    <a:pt x="2074334" y="1106311"/>
                  </a:cubicBezTo>
                  <a:cubicBezTo>
                    <a:pt x="2137834" y="1133122"/>
                    <a:pt x="2154767" y="1138766"/>
                    <a:pt x="2218267" y="1157111"/>
                  </a:cubicBezTo>
                  <a:cubicBezTo>
                    <a:pt x="2281767" y="1175456"/>
                    <a:pt x="2381956" y="1202267"/>
                    <a:pt x="2455334" y="1216378"/>
                  </a:cubicBezTo>
                  <a:cubicBezTo>
                    <a:pt x="2528712" y="1230489"/>
                    <a:pt x="2590801" y="1234723"/>
                    <a:pt x="2658534" y="1241778"/>
                  </a:cubicBezTo>
                  <a:cubicBezTo>
                    <a:pt x="2726267" y="1248833"/>
                    <a:pt x="2815167" y="1255889"/>
                    <a:pt x="2861734" y="1258711"/>
                  </a:cubicBezTo>
                  <a:cubicBezTo>
                    <a:pt x="2908301" y="1261533"/>
                    <a:pt x="2937934" y="1258711"/>
                    <a:pt x="2937934" y="1258711"/>
                  </a:cubicBezTo>
                  <a:lnTo>
                    <a:pt x="2937934" y="1258711"/>
                  </a:lnTo>
                </a:path>
              </a:pathLst>
            </a:custGeom>
            <a:ln w="254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18"/>
            <a:ext cx="8229600" cy="8699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Forest Extent and 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7" y="925114"/>
            <a:ext cx="8465736" cy="308862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Global Forest Cover Loss</a:t>
            </a:r>
            <a:r>
              <a:rPr lang="en-US" sz="2400" dirty="0" smtClean="0"/>
              <a:t> between </a:t>
            </a:r>
            <a:r>
              <a:rPr lang="en-US" sz="2400" dirty="0" smtClean="0"/>
              <a:t>2000</a:t>
            </a:r>
            <a:r>
              <a:rPr lang="en-US" sz="2400" dirty="0" smtClean="0"/>
              <a:t> and 2005 at </a:t>
            </a:r>
            <a:r>
              <a:rPr lang="en-US" sz="2400" dirty="0" smtClean="0"/>
              <a:t>18.5km spatial </a:t>
            </a:r>
            <a:r>
              <a:rPr lang="en-US" sz="2400" dirty="0" smtClean="0"/>
              <a:t>resolution generated using </a:t>
            </a:r>
            <a:r>
              <a:rPr lang="en-US" sz="2400" dirty="0" smtClean="0"/>
              <a:t>medium </a:t>
            </a:r>
            <a:r>
              <a:rPr lang="en-US" sz="2400" dirty="0" smtClean="0"/>
              <a:t>resolution </a:t>
            </a:r>
            <a:r>
              <a:rPr lang="en-US" sz="2400" dirty="0" err="1" smtClean="0"/>
              <a:t>Landsat</a:t>
            </a:r>
            <a:r>
              <a:rPr lang="en-US" sz="2400" dirty="0" smtClean="0"/>
              <a:t> Enhanced Thematic </a:t>
            </a:r>
            <a:r>
              <a:rPr lang="en-US" sz="2400" dirty="0" err="1" smtClean="0"/>
              <a:t>Mapper</a:t>
            </a:r>
            <a:r>
              <a:rPr lang="en-US" sz="2400" dirty="0" smtClean="0"/>
              <a:t> Plus data</a:t>
            </a:r>
            <a:r>
              <a:rPr lang="en-US" sz="2400" dirty="0" smtClean="0"/>
              <a:t> (</a:t>
            </a:r>
            <a:r>
              <a:rPr lang="en-US" sz="2400" dirty="0" smtClean="0"/>
              <a:t>Hansen et al. 2010).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Currently generating a 30 meter spatial resolution </a:t>
            </a:r>
            <a:r>
              <a:rPr lang="en-US" sz="2400" dirty="0" smtClean="0"/>
              <a:t>version between 2000 and 2010 that gives both gain and loss.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 </a:t>
            </a:r>
            <a:r>
              <a:rPr lang="en-US" sz="2400" dirty="0" smtClean="0"/>
              <a:t>stratified random sample approach</a:t>
            </a:r>
            <a:r>
              <a:rPr lang="en-US" sz="2400" dirty="0" smtClean="0"/>
              <a:t> is used to </a:t>
            </a:r>
            <a:r>
              <a:rPr lang="en-US" sz="2400" dirty="0" smtClean="0"/>
              <a:t>validate</a:t>
            </a:r>
            <a:r>
              <a:rPr lang="en-US" sz="2400" dirty="0" smtClean="0"/>
              <a:t> these </a:t>
            </a:r>
            <a:r>
              <a:rPr lang="en-US" sz="2400" dirty="0" smtClean="0"/>
              <a:t>estimates and determine product </a:t>
            </a:r>
            <a:r>
              <a:rPr lang="en-US" sz="2400" dirty="0" smtClean="0"/>
              <a:t>uncertainties. </a:t>
            </a:r>
            <a:endParaRPr lang="en-US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lc="http://schemas.openxmlformats.org/drawingml/2006/lockedCanvas" val="0"/>
              </a:ext>
            </a:extLst>
          </a:blip>
          <a:srcRect t="1815" b="45066"/>
          <a:stretch>
            <a:fillRect/>
          </a:stretch>
        </p:blipFill>
        <p:spPr>
          <a:xfrm>
            <a:off x="0" y="4013740"/>
            <a:ext cx="4464565" cy="247614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lc="http://schemas.openxmlformats.org/drawingml/2006/lockedCanvas" val="0"/>
              </a:ext>
            </a:extLst>
          </a:blip>
          <a:srcRect t="55147"/>
          <a:stretch>
            <a:fillRect/>
          </a:stretch>
        </p:blipFill>
        <p:spPr>
          <a:xfrm>
            <a:off x="4464565" y="4096496"/>
            <a:ext cx="4679435" cy="219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3409"/>
            <a:ext cx="8229600" cy="33189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GFEC data products as an additional constraint in our LUH process to produce an entirely new generation of land-use transitions</a:t>
            </a:r>
            <a:endParaRPr lang="en-US" sz="2400" dirty="0" smtClean="0"/>
          </a:p>
          <a:p>
            <a:r>
              <a:rPr lang="en-US" sz="2400" dirty="0" smtClean="0"/>
              <a:t>Produce global</a:t>
            </a:r>
            <a:r>
              <a:rPr lang="en-US" sz="2400" dirty="0" smtClean="0"/>
              <a:t>, gridded, annual, land-use states and transitions at 0.5° </a:t>
            </a:r>
            <a:r>
              <a:rPr lang="en-US" sz="2400" dirty="0" err="1" smtClean="0">
                <a:sym typeface="Symbol"/>
              </a:rPr>
              <a:t></a:t>
            </a:r>
            <a:r>
              <a:rPr lang="en-US" sz="2400" dirty="0" smtClean="0"/>
              <a:t> 0.5° fractional resolution for the years 1500 to </a:t>
            </a:r>
            <a:r>
              <a:rPr lang="en-US" sz="2400" dirty="0" smtClean="0"/>
              <a:t>2100, that are consistent with NASA RS data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6478"/>
            <a:ext cx="8229600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 1</a:t>
            </a:r>
          </a:p>
        </p:txBody>
      </p:sp>
      <p:pic>
        <p:nvPicPr>
          <p:cNvPr id="5" name="Picture 4" descr="NASA_TE_Transition_Matrices.pdf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 l="11941" t="16173" r="13068" b="29847"/>
              <a:stretch>
                <a:fillRect/>
              </a:stretch>
            </p:blipFill>
          </mc:Choice>
          <mc:Fallback>
            <p:blipFill>
              <a:blip r:embed="rId4"/>
              <a:srcRect l="11941" t="16173" r="13068" b="29847"/>
              <a:stretch>
                <a:fillRect/>
              </a:stretch>
            </p:blipFill>
          </mc:Fallback>
        </mc:AlternateContent>
        <p:spPr>
          <a:xfrm>
            <a:off x="1352644" y="3102476"/>
            <a:ext cx="6474603" cy="3599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8"/>
            <a:ext cx="8229600" cy="572077"/>
          </a:xfrm>
        </p:spPr>
        <p:txBody>
          <a:bodyPr>
            <a:noAutofit/>
          </a:bodyPr>
          <a:lstStyle/>
          <a:p>
            <a:r>
              <a:rPr lang="en-US" sz="3200" dirty="0" smtClean="0"/>
              <a:t>Objective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100"/>
            <a:ext cx="4793343" cy="554587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We will characterize the inherent uncertainty in the remote-sensing-based maps of GFEC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Will then propagate this uncertainty through our LUH process via a large ensemble of simulations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This will enable us to characterize the uncertainty in the LUH land- use transitions themselves.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im_range.pdf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 l="3880" t="41545" r="30725" b="16112"/>
              <a:stretch>
                <a:fillRect/>
              </a:stretch>
            </p:blipFill>
          </mc:Choice>
          <mc:Fallback>
            <p:blipFill>
              <a:blip r:embed="rId3"/>
              <a:srcRect l="3880" t="41545" r="30725" b="16112"/>
              <a:stretch>
                <a:fillRect/>
              </a:stretch>
            </p:blipFill>
          </mc:Fallback>
        </mc:AlternateContent>
        <p:spPr>
          <a:xfrm>
            <a:off x="5250543" y="3600802"/>
            <a:ext cx="3893457" cy="3257198"/>
          </a:xfrm>
          <a:prstGeom prst="rect">
            <a:avLst/>
          </a:prstGeom>
        </p:spPr>
      </p:pic>
      <p:pic>
        <p:nvPicPr>
          <p:cNvPr id="5" name="Picture 4" descr="paired_sims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 l="11094" t="33888" r="19230" b="31652"/>
              <a:stretch>
                <a:fillRect/>
              </a:stretch>
            </p:blipFill>
          </mc:Choice>
          <mc:Fallback>
            <p:blipFill>
              <a:blip r:embed="rId5"/>
              <a:srcRect l="11094" t="33888" r="19230" b="31652"/>
              <a:stretch>
                <a:fillRect/>
              </a:stretch>
            </p:blipFill>
          </mc:Fallback>
        </mc:AlternateContent>
        <p:spPr>
          <a:xfrm>
            <a:off x="5175469" y="805277"/>
            <a:ext cx="3968531" cy="25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8"/>
            <a:ext cx="8229600" cy="665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Expected Outcomes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799"/>
            <a:ext cx="8229600" cy="5395203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Will generate new, improved LUH datasets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Will characterize and </a:t>
            </a:r>
            <a:r>
              <a:rPr lang="en-US" sz="2400" dirty="0" smtClean="0"/>
              <a:t>reduce </a:t>
            </a:r>
            <a:r>
              <a:rPr lang="en-US" sz="2400" dirty="0" smtClean="0"/>
              <a:t>uncertainty in these datasets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Data will be available to scientific community – expect it to be rapidly employed by </a:t>
            </a:r>
            <a:r>
              <a:rPr lang="en-US" sz="2400" dirty="0" err="1" smtClean="0"/>
              <a:t>ESMs</a:t>
            </a:r>
            <a:r>
              <a:rPr lang="en-US" sz="2400" dirty="0" smtClean="0"/>
              <a:t> for coupled climate carbon simulations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Data will be archived at ORNL DAAC. Will follow best practices for producing metadata and preparing datasets for public dissemination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New GLM framework should enable us to use additional layers of RS data in future to further constraint LU transitions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516</Words>
  <Application>Microsoft Macintosh PowerPoint</Application>
  <PresentationFormat>On-screen Show (4:3)</PresentationFormat>
  <Paragraphs>35</Paragraphs>
  <Slides>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Land-use Harmonization</vt:lpstr>
      <vt:lpstr>Global Forest Extent and Change</vt:lpstr>
      <vt:lpstr>Slide 4</vt:lpstr>
      <vt:lpstr>Objective 2</vt:lpstr>
      <vt:lpstr>Expected Outcomes</vt:lpstr>
    </vt:vector>
  </TitlesOfParts>
  <Company>UMCP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NASA Remote Sensing Data to Reduce Uncertainty of Land-Use Transitions in Global Carbon-Climate Models</dc:title>
  <dc:creator>Louise Chini</dc:creator>
  <cp:lastModifiedBy>Louise Chini</cp:lastModifiedBy>
  <cp:revision>34</cp:revision>
  <dcterms:created xsi:type="dcterms:W3CDTF">2013-04-30T03:45:25Z</dcterms:created>
  <dcterms:modified xsi:type="dcterms:W3CDTF">2013-05-01T14:37:34Z</dcterms:modified>
</cp:coreProperties>
</file>