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5.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6.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7.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8.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9.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7" r:id="rId1"/>
    <p:sldMasterId id="2147484226" r:id="rId2"/>
    <p:sldMasterId id="2147484238" r:id="rId3"/>
    <p:sldMasterId id="2147484240" r:id="rId4"/>
    <p:sldMasterId id="2147484242" r:id="rId5"/>
    <p:sldMasterId id="2147484278" r:id="rId6"/>
    <p:sldMasterId id="2147484290" r:id="rId7"/>
    <p:sldMasterId id="2147484302" r:id="rId8"/>
    <p:sldMasterId id="2147484329" r:id="rId9"/>
    <p:sldMasterId id="2147484341" r:id="rId10"/>
    <p:sldMasterId id="2147484353" r:id="rId11"/>
    <p:sldMasterId id="2147484371" r:id="rId12"/>
    <p:sldMasterId id="2147484384" r:id="rId13"/>
    <p:sldMasterId id="2147484396" r:id="rId14"/>
    <p:sldMasterId id="2147484408" r:id="rId15"/>
    <p:sldMasterId id="2147484420" r:id="rId16"/>
    <p:sldMasterId id="2147484432" r:id="rId17"/>
    <p:sldMasterId id="2147484445" r:id="rId18"/>
    <p:sldMasterId id="2147484457" r:id="rId19"/>
    <p:sldMasterId id="2147484474" r:id="rId20"/>
  </p:sldMasterIdLst>
  <p:notesMasterIdLst>
    <p:notesMasterId r:id="rId70"/>
  </p:notesMasterIdLst>
  <p:sldIdLst>
    <p:sldId id="256" r:id="rId21"/>
    <p:sldId id="482" r:id="rId22"/>
    <p:sldId id="483" r:id="rId23"/>
    <p:sldId id="515" r:id="rId24"/>
    <p:sldId id="508" r:id="rId25"/>
    <p:sldId id="504" r:id="rId26"/>
    <p:sldId id="485" r:id="rId27"/>
    <p:sldId id="520" r:id="rId28"/>
    <p:sldId id="519" r:id="rId29"/>
    <p:sldId id="521" r:id="rId30"/>
    <p:sldId id="523" r:id="rId31"/>
    <p:sldId id="524" r:id="rId32"/>
    <p:sldId id="527" r:id="rId33"/>
    <p:sldId id="547" r:id="rId34"/>
    <p:sldId id="505" r:id="rId35"/>
    <p:sldId id="529" r:id="rId36"/>
    <p:sldId id="530" r:id="rId37"/>
    <p:sldId id="533" r:id="rId38"/>
    <p:sldId id="531" r:id="rId39"/>
    <p:sldId id="534" r:id="rId40"/>
    <p:sldId id="535" r:id="rId41"/>
    <p:sldId id="536" r:id="rId42"/>
    <p:sldId id="537" r:id="rId43"/>
    <p:sldId id="517" r:id="rId44"/>
    <p:sldId id="506" r:id="rId45"/>
    <p:sldId id="538" r:id="rId46"/>
    <p:sldId id="539" r:id="rId47"/>
    <p:sldId id="553" r:id="rId48"/>
    <p:sldId id="491" r:id="rId49"/>
    <p:sldId id="549" r:id="rId50"/>
    <p:sldId id="510" r:id="rId51"/>
    <p:sldId id="511" r:id="rId52"/>
    <p:sldId id="512" r:id="rId53"/>
    <p:sldId id="495" r:id="rId54"/>
    <p:sldId id="550" r:id="rId55"/>
    <p:sldId id="540" r:id="rId56"/>
    <p:sldId id="542" r:id="rId57"/>
    <p:sldId id="543" r:id="rId58"/>
    <p:sldId id="544" r:id="rId59"/>
    <p:sldId id="500" r:id="rId60"/>
    <p:sldId id="502" r:id="rId61"/>
    <p:sldId id="541" r:id="rId62"/>
    <p:sldId id="499" r:id="rId63"/>
    <p:sldId id="552" r:id="rId64"/>
    <p:sldId id="551" r:id="rId65"/>
    <p:sldId id="514" r:id="rId66"/>
    <p:sldId id="546" r:id="rId67"/>
    <p:sldId id="545" r:id="rId68"/>
    <p:sldId id="554"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20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03" autoAdjust="0"/>
  </p:normalViewPr>
  <p:slideViewPr>
    <p:cSldViewPr snapToObjects="1">
      <p:cViewPr>
        <p:scale>
          <a:sx n="94" d="100"/>
          <a:sy n="94" d="100"/>
        </p:scale>
        <p:origin x="-1800" y="-80"/>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slide" Target="slides/slide43.xml"/><Relationship Id="rId64" Type="http://schemas.openxmlformats.org/officeDocument/2006/relationships/slide" Target="slides/slide44.xml"/><Relationship Id="rId65" Type="http://schemas.openxmlformats.org/officeDocument/2006/relationships/slide" Target="slides/slide45.xml"/><Relationship Id="rId66" Type="http://schemas.openxmlformats.org/officeDocument/2006/relationships/slide" Target="slides/slide46.xml"/><Relationship Id="rId67" Type="http://schemas.openxmlformats.org/officeDocument/2006/relationships/slide" Target="slides/slide47.xml"/><Relationship Id="rId68" Type="http://schemas.openxmlformats.org/officeDocument/2006/relationships/slide" Target="slides/slide48.xml"/><Relationship Id="rId69" Type="http://schemas.openxmlformats.org/officeDocument/2006/relationships/slide" Target="slides/slide49.xml"/><Relationship Id="rId50" Type="http://schemas.openxmlformats.org/officeDocument/2006/relationships/slide" Target="slides/slide30.xml"/><Relationship Id="rId51" Type="http://schemas.openxmlformats.org/officeDocument/2006/relationships/slide" Target="slides/slide31.xml"/><Relationship Id="rId52" Type="http://schemas.openxmlformats.org/officeDocument/2006/relationships/slide" Target="slides/slide32.xml"/><Relationship Id="rId53" Type="http://schemas.openxmlformats.org/officeDocument/2006/relationships/slide" Target="slides/slide33.xml"/><Relationship Id="rId54" Type="http://schemas.openxmlformats.org/officeDocument/2006/relationships/slide" Target="slides/slide34.xml"/><Relationship Id="rId55" Type="http://schemas.openxmlformats.org/officeDocument/2006/relationships/slide" Target="slides/slide35.xml"/><Relationship Id="rId56" Type="http://schemas.openxmlformats.org/officeDocument/2006/relationships/slide" Target="slides/slide36.xml"/><Relationship Id="rId57" Type="http://schemas.openxmlformats.org/officeDocument/2006/relationships/slide" Target="slides/slide37.xml"/><Relationship Id="rId58" Type="http://schemas.openxmlformats.org/officeDocument/2006/relationships/slide" Target="slides/slide38.xml"/><Relationship Id="rId59" Type="http://schemas.openxmlformats.org/officeDocument/2006/relationships/slide" Target="slides/slide39.xml"/><Relationship Id="rId40" Type="http://schemas.openxmlformats.org/officeDocument/2006/relationships/slide" Target="slides/slide20.xml"/><Relationship Id="rId41" Type="http://schemas.openxmlformats.org/officeDocument/2006/relationships/slide" Target="slides/slide21.xml"/><Relationship Id="rId42" Type="http://schemas.openxmlformats.org/officeDocument/2006/relationships/slide" Target="slides/slide22.xml"/><Relationship Id="rId43" Type="http://schemas.openxmlformats.org/officeDocument/2006/relationships/slide" Target="slides/slide23.xml"/><Relationship Id="rId44" Type="http://schemas.openxmlformats.org/officeDocument/2006/relationships/slide" Target="slides/slide24.xml"/><Relationship Id="rId45" Type="http://schemas.openxmlformats.org/officeDocument/2006/relationships/slide" Target="slides/slide25.xml"/><Relationship Id="rId46" Type="http://schemas.openxmlformats.org/officeDocument/2006/relationships/slide" Target="slides/slide26.xml"/><Relationship Id="rId47" Type="http://schemas.openxmlformats.org/officeDocument/2006/relationships/slide" Target="slides/slide27.xml"/><Relationship Id="rId48" Type="http://schemas.openxmlformats.org/officeDocument/2006/relationships/slide" Target="slides/slide28.xml"/><Relationship Id="rId49" Type="http://schemas.openxmlformats.org/officeDocument/2006/relationships/slide" Target="slides/slide2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0.xml"/><Relationship Id="rId31" Type="http://schemas.openxmlformats.org/officeDocument/2006/relationships/slide" Target="slides/slide11.xml"/><Relationship Id="rId32" Type="http://schemas.openxmlformats.org/officeDocument/2006/relationships/slide" Target="slides/slide12.xml"/><Relationship Id="rId33" Type="http://schemas.openxmlformats.org/officeDocument/2006/relationships/slide" Target="slides/slide13.xml"/><Relationship Id="rId34" Type="http://schemas.openxmlformats.org/officeDocument/2006/relationships/slide" Target="slides/slide14.xml"/><Relationship Id="rId35" Type="http://schemas.openxmlformats.org/officeDocument/2006/relationships/slide" Target="slides/slide15.xml"/><Relationship Id="rId36" Type="http://schemas.openxmlformats.org/officeDocument/2006/relationships/slide" Target="slides/slide16.xml"/><Relationship Id="rId37" Type="http://schemas.openxmlformats.org/officeDocument/2006/relationships/slide" Target="slides/slide17.xml"/><Relationship Id="rId38" Type="http://schemas.openxmlformats.org/officeDocument/2006/relationships/slide" Target="slides/slide18.xml"/><Relationship Id="rId39" Type="http://schemas.openxmlformats.org/officeDocument/2006/relationships/slide" Target="slides/slide19.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Master" Target="slideMasters/slideMaster20.xml"/><Relationship Id="rId21" Type="http://schemas.openxmlformats.org/officeDocument/2006/relationships/slide" Target="slides/slide1.xml"/><Relationship Id="rId22" Type="http://schemas.openxmlformats.org/officeDocument/2006/relationships/slide" Target="slides/slide2.xml"/><Relationship Id="rId23" Type="http://schemas.openxmlformats.org/officeDocument/2006/relationships/slide" Target="slides/slide3.xml"/><Relationship Id="rId24" Type="http://schemas.openxmlformats.org/officeDocument/2006/relationships/slide" Target="slides/slide4.xml"/><Relationship Id="rId25" Type="http://schemas.openxmlformats.org/officeDocument/2006/relationships/slide" Target="slides/slide5.xml"/><Relationship Id="rId26" Type="http://schemas.openxmlformats.org/officeDocument/2006/relationships/slide" Target="slides/slide6.xml"/><Relationship Id="rId27" Type="http://schemas.openxmlformats.org/officeDocument/2006/relationships/slide" Target="slides/slide7.xml"/><Relationship Id="rId28" Type="http://schemas.openxmlformats.org/officeDocument/2006/relationships/slide" Target="slides/slide8.xml"/><Relationship Id="rId29" Type="http://schemas.openxmlformats.org/officeDocument/2006/relationships/slide" Target="slides/slide9.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40.xml"/><Relationship Id="rId61" Type="http://schemas.openxmlformats.org/officeDocument/2006/relationships/slide" Target="slides/slide41.xml"/><Relationship Id="rId62" Type="http://schemas.openxmlformats.org/officeDocument/2006/relationships/slide" Target="slides/slide4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843B68-F3F5-644F-9D38-8C60683D4E89}" type="datetimeFigureOut">
              <a:rPr lang="en-US" smtClean="0"/>
              <a:t>5/1/13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581474-92EF-824A-A31A-7E74CD126A91}" type="slidenum">
              <a:rPr lang="en-US" smtClean="0"/>
              <a:t>‹#›</a:t>
            </a:fld>
            <a:endParaRPr lang="en-US" dirty="0"/>
          </a:p>
        </p:txBody>
      </p:sp>
    </p:spTree>
    <p:extLst>
      <p:ext uri="{BB962C8B-B14F-4D97-AF65-F5344CB8AC3E}">
        <p14:creationId xmlns:p14="http://schemas.microsoft.com/office/powerpoint/2010/main" val="4404362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4C499E-0E57-6E44-B184-384C814FFF57}" type="slidenum">
              <a:rPr lang="en-US" smtClean="0">
                <a:solidFill>
                  <a:prstClr val="black"/>
                </a:solidFill>
                <a:latin typeface="Calibri"/>
              </a:rPr>
              <a:pPr/>
              <a:t>3</a:t>
            </a:fld>
            <a:endParaRPr lang="en-US" dirty="0">
              <a:solidFill>
                <a:prstClr val="black"/>
              </a:solidFill>
              <a:latin typeface="Calibri"/>
            </a:endParaRPr>
          </a:p>
        </p:txBody>
      </p:sp>
    </p:spTree>
    <p:extLst>
      <p:ext uri="{BB962C8B-B14F-4D97-AF65-F5344CB8AC3E}">
        <p14:creationId xmlns:p14="http://schemas.microsoft.com/office/powerpoint/2010/main" val="1172373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AE742D-266C-3949-9955-F48DC42E6AB5}" type="slidenum">
              <a:rPr lang="en-US" smtClean="0">
                <a:solidFill>
                  <a:prstClr val="black"/>
                </a:solidFill>
                <a:latin typeface="Calibri"/>
              </a:rPr>
              <a:pPr/>
              <a:t>31</a:t>
            </a:fld>
            <a:endParaRPr lang="en-US" dirty="0">
              <a:solidFill>
                <a:prstClr val="black"/>
              </a:solidFill>
              <a:latin typeface="Calibri"/>
            </a:endParaRPr>
          </a:p>
        </p:txBody>
      </p:sp>
    </p:spTree>
    <p:extLst>
      <p:ext uri="{BB962C8B-B14F-4D97-AF65-F5344CB8AC3E}">
        <p14:creationId xmlns:p14="http://schemas.microsoft.com/office/powerpoint/2010/main" val="329391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AE742D-266C-3949-9955-F48DC42E6AB5}" type="slidenum">
              <a:rPr lang="en-US" smtClean="0">
                <a:solidFill>
                  <a:prstClr val="black"/>
                </a:solidFill>
                <a:latin typeface="Calibri"/>
              </a:rPr>
              <a:pPr/>
              <a:t>32</a:t>
            </a:fld>
            <a:endParaRPr lang="en-US" dirty="0">
              <a:solidFill>
                <a:prstClr val="black"/>
              </a:solidFill>
              <a:latin typeface="Calibri"/>
            </a:endParaRPr>
          </a:p>
        </p:txBody>
      </p:sp>
    </p:spTree>
    <p:extLst>
      <p:ext uri="{BB962C8B-B14F-4D97-AF65-F5344CB8AC3E}">
        <p14:creationId xmlns:p14="http://schemas.microsoft.com/office/powerpoint/2010/main" val="150040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CAE742D-266C-3949-9955-F48DC42E6AB5}" type="slidenum">
              <a:rPr lang="en-US" smtClean="0">
                <a:solidFill>
                  <a:prstClr val="black"/>
                </a:solidFill>
                <a:latin typeface="Calibri"/>
              </a:rPr>
              <a:pPr/>
              <a:t>33</a:t>
            </a:fld>
            <a:endParaRPr lang="en-US" dirty="0">
              <a:solidFill>
                <a:prstClr val="black"/>
              </a:solidFill>
              <a:latin typeface="Calibri"/>
            </a:endParaRPr>
          </a:p>
        </p:txBody>
      </p:sp>
    </p:spTree>
    <p:extLst>
      <p:ext uri="{BB962C8B-B14F-4D97-AF65-F5344CB8AC3E}">
        <p14:creationId xmlns:p14="http://schemas.microsoft.com/office/powerpoint/2010/main" val="3283140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F11D593-00D1-4D9D-A491-2F5B4FF3C648}" type="slidenum">
              <a:rPr lang="en-US" smtClean="0">
                <a:solidFill>
                  <a:prstClr val="black"/>
                </a:solidFill>
                <a:latin typeface="Calibri"/>
              </a:rPr>
              <a:pPr/>
              <a:t>34</a:t>
            </a:fld>
            <a:endParaRPr lang="en-US" dirty="0">
              <a:solidFill>
                <a:prstClr val="black"/>
              </a:solidFill>
              <a:latin typeface="Calibri"/>
            </a:endParaRPr>
          </a:p>
        </p:txBody>
      </p:sp>
    </p:spTree>
    <p:extLst>
      <p:ext uri="{BB962C8B-B14F-4D97-AF65-F5344CB8AC3E}">
        <p14:creationId xmlns:p14="http://schemas.microsoft.com/office/powerpoint/2010/main" val="3094940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agricultural</a:t>
            </a:r>
            <a:r>
              <a:rPr lang="en-US" baseline="0" dirty="0" smtClean="0"/>
              <a:t> inventories are small per grid box, but highly correlated across space, so when aggregated they do not reduce much due to averaging.  The atmospheric inversion uncertainties are large for any grid box, but errors are more random in nature, hence reduce compared to the mean when aggregated across space, resulting in similar uncertainties at the scale of the MCI</a:t>
            </a:r>
            <a:endParaRPr lang="en-US" dirty="0"/>
          </a:p>
        </p:txBody>
      </p:sp>
      <p:sp>
        <p:nvSpPr>
          <p:cNvPr id="4" name="Slide Number Placeholder 3"/>
          <p:cNvSpPr>
            <a:spLocks noGrp="1"/>
          </p:cNvSpPr>
          <p:nvPr>
            <p:ph type="sldNum" sz="quarter" idx="10"/>
          </p:nvPr>
        </p:nvSpPr>
        <p:spPr/>
        <p:txBody>
          <a:bodyPr/>
          <a:lstStyle/>
          <a:p>
            <a:fld id="{E679D60F-5523-2B4B-961C-4756E892D6D3}" type="slidenum">
              <a:rPr lang="en-US" smtClean="0">
                <a:solidFill>
                  <a:prstClr val="black"/>
                </a:solidFill>
                <a:latin typeface="Calibri"/>
              </a:rPr>
              <a:pPr/>
              <a:t>38</a:t>
            </a:fld>
            <a:endParaRPr lang="en-US" dirty="0">
              <a:solidFill>
                <a:prstClr val="black"/>
              </a:solidFill>
              <a:latin typeface="Calibri"/>
            </a:endParaRPr>
          </a:p>
        </p:txBody>
      </p:sp>
    </p:spTree>
    <p:extLst>
      <p:ext uri="{BB962C8B-B14F-4D97-AF65-F5344CB8AC3E}">
        <p14:creationId xmlns:p14="http://schemas.microsoft.com/office/powerpoint/2010/main" val="1217265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353E020-3097-0D49-8CC5-AF77657EA077}" type="slidenum">
              <a:rPr lang="en-US" sz="1200">
                <a:solidFill>
                  <a:srgbClr val="000000"/>
                </a:solidFill>
                <a:latin typeface="Arial" charset="0"/>
                <a:ea typeface="宋体" charset="0"/>
                <a:cs typeface="宋体" charset="0"/>
              </a:rPr>
              <a:pPr/>
              <a:t>40</a:t>
            </a:fld>
            <a:endParaRPr lang="en-US" sz="1200" dirty="0">
              <a:solidFill>
                <a:srgbClr val="000000"/>
              </a:solidFill>
              <a:latin typeface="Arial" charset="0"/>
              <a:ea typeface="宋体" charset="0"/>
              <a:cs typeface="宋体" charset="0"/>
            </a:endParaRPr>
          </a:p>
        </p:txBody>
      </p:sp>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defTabSz="457200">
              <a:spcBef>
                <a:spcPct val="0"/>
              </a:spcBef>
            </a:pPr>
            <a:r>
              <a:rPr lang="en-US" dirty="0"/>
              <a:t>With respect to the seasonality of gross ecosystem photosynthesis, I identified the spring and autumn dates at which different thresholds, specifically 20%, 50% and 80% of the seasonal maximum, were reached.</a:t>
            </a:r>
          </a:p>
          <a:p>
            <a:pPr defTabSz="457200">
              <a:spcBef>
                <a:spcPct val="0"/>
              </a:spcBef>
            </a:pPr>
            <a:r>
              <a:rPr lang="en-US" dirty="0"/>
              <a:t>For deciduous sites, models were consistently biased towards predicting that photosynthetic uptake starts too early in the spring, and ends too late in the autumn. I</a:t>
            </a:r>
            <a:r>
              <a:rPr lang="ja-JP" altLang="en-US" dirty="0"/>
              <a:t>’</a:t>
            </a:r>
            <a:r>
              <a:rPr lang="en-US" altLang="ja-JP" dirty="0"/>
              <a:t>m showing results here for the Harvard Forest; on the x-axis we have the 14 different models in this analysis, arranged by name, and on the y-axis the bias, across multiple years of data, in predicting the spring and autumn dates of 20% GEP. Here a negative error in spring means early, and a positive error in autumn means late.</a:t>
            </a:r>
          </a:p>
          <a:p>
            <a:pPr defTabSz="457200">
              <a:spcBef>
                <a:spcPct val="0"/>
              </a:spcBef>
            </a:pPr>
            <a:r>
              <a:rPr lang="en-US" dirty="0"/>
              <a:t>The bias here was quite large: across all models, sites and years, nearly a month early in spring, and two weeks late in autumn. For evergreen sites, the biases were quite a bit smaller; overall the phosynthetically active period was over-estimated by about 6 weeks in deciduous forests and two weeks in evergreen forests.</a:t>
            </a:r>
          </a:p>
          <a:p>
            <a:pPr defTabSz="457200"/>
            <a:r>
              <a:rPr lang="en-US" dirty="0">
                <a:solidFill>
                  <a:srgbClr val="000000"/>
                </a:solidFill>
              </a:rPr>
              <a:t>Spring DBF –28±21 d,  ENF –11±15 d</a:t>
            </a:r>
          </a:p>
          <a:p>
            <a:pPr defTabSz="457200"/>
            <a:r>
              <a:rPr lang="en-US" dirty="0">
                <a:solidFill>
                  <a:srgbClr val="000000"/>
                </a:solidFill>
              </a:rPr>
              <a:t>Fall DBF +15±23 d, ENF +3±14 d</a:t>
            </a:r>
            <a:endParaRPr lang="en-US" dirty="0"/>
          </a:p>
        </p:txBody>
      </p:sp>
      <p:sp>
        <p:nvSpPr>
          <p:cNvPr id="18436"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New Roman" charset="0"/>
                <a:ea typeface="ＭＳ Ｐゴシック" charset="0"/>
                <a:cs typeface="ＭＳ Ｐゴシック" charset="0"/>
              </a:defRPr>
            </a:lvl1pPr>
            <a:lvl2pPr marL="742950" indent="-285750" defTabSz="457200">
              <a:defRPr sz="2400">
                <a:solidFill>
                  <a:schemeClr val="tx1"/>
                </a:solidFill>
                <a:latin typeface="Times New Roman" charset="0"/>
                <a:ea typeface="ＭＳ Ｐゴシック" charset="0"/>
              </a:defRPr>
            </a:lvl2pPr>
            <a:lvl3pPr marL="1143000" indent="-228600" defTabSz="457200">
              <a:defRPr sz="2400">
                <a:solidFill>
                  <a:schemeClr val="tx1"/>
                </a:solidFill>
                <a:latin typeface="Times New Roman" charset="0"/>
                <a:ea typeface="ＭＳ Ｐゴシック" charset="0"/>
              </a:defRPr>
            </a:lvl3pPr>
            <a:lvl4pPr marL="1600200" indent="-228600" defTabSz="457200">
              <a:defRPr sz="2400">
                <a:solidFill>
                  <a:schemeClr val="tx1"/>
                </a:solidFill>
                <a:latin typeface="Times New Roman" charset="0"/>
                <a:ea typeface="ＭＳ Ｐゴシック" charset="0"/>
              </a:defRPr>
            </a:lvl4pPr>
            <a:lvl5pPr marL="2057400" indent="-228600" defTabSz="4572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fontAlgn="base">
              <a:spcBef>
                <a:spcPct val="0"/>
              </a:spcBef>
              <a:spcAft>
                <a:spcPct val="0"/>
              </a:spcAft>
            </a:pPr>
            <a:fld id="{3CC3C2C0-3E4E-A54F-B5FF-7CBAB8AC6EAA}" type="slidenum">
              <a:rPr lang="en-US" sz="1200" smtClean="0">
                <a:solidFill>
                  <a:srgbClr val="000000"/>
                </a:solidFill>
                <a:latin typeface="Calibri" charset="0"/>
              </a:rPr>
              <a:pPr algn="r" fontAlgn="base">
                <a:spcBef>
                  <a:spcPct val="0"/>
                </a:spcBef>
                <a:spcAft>
                  <a:spcPct val="0"/>
                </a:spcAft>
              </a:pPr>
              <a:t>40</a:t>
            </a:fld>
            <a:endParaRPr lang="en-US" sz="1200" dirty="0" smtClean="0">
              <a:solidFill>
                <a:srgbClr val="000000"/>
              </a:solidFill>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Micrometeorological stations also recorded decreased latent heat flux for each of the three land cover classes but with markedly different magnitudes (Fig. 3). At the four grassland sites, latent heat flux decreased only modestly. In evergreen needleleaf forests however latent heat flux decreased by ~33%, with woody savannas intermediate between these two extremes. Sensible heat flux varied less overall with the largest change observed at the woody savanna sites (~11% increase). The observed increase in sensible heat flux for evergreen needleleaf forests and woody savannas (Fig. 3) was consistent with temperature increase (mean = 0.40 °C and 0.41 °C respectively for June-to-September, see Supplementary Table 1). For the grassland sites both latent and sensible heat fluxes decreased. This decline in available energy was likely linked to increased albedo of water limited grasslands as senescence and dieback exposed more soil and bright dead leaf tissue (Wang &amp; Davidson, 2007).</a:t>
            </a:r>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39357A-1ADF-4ADD-8442-27DE36C738D2}" type="slidenum">
              <a:rPr lang="en-US" smtClean="0">
                <a:solidFill>
                  <a:prstClr val="black"/>
                </a:solidFill>
                <a:latin typeface="Calibri"/>
              </a:rPr>
              <a:pPr fontAlgn="base">
                <a:spcBef>
                  <a:spcPct val="0"/>
                </a:spcBef>
                <a:spcAft>
                  <a:spcPct val="0"/>
                </a:spcAft>
                <a:defRPr/>
              </a:pPr>
              <a:t>45</a:t>
            </a:fld>
            <a:endParaRPr lang="en-US" dirty="0" smtClean="0">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Micrometeorological stations also recorded decreased latent heat flux for each of the three land cover classes but with markedly different magnitudes (Fig. 3). At the four grassland sites, latent heat flux decreased only modestly. In evergreen needleleaf forests however latent heat flux decreased by ~33%, with woody savannas intermediate between these two extremes. Sensible heat flux varied less overall with the largest change observed at the woody savanna sites (~11% increase). The observed increase in sensible heat flux for evergreen needleleaf forests and woody savannas (Fig. 3) was consistent with temperature increase (mean = 0.40 °C and 0.41 °C respectively for June-to-September, see Supplementary Table 1). For the grassland sites both latent and sensible heat fluxes decreased. This decline in available energy was likely linked to increased albedo of water limited grasslands as senescence and dieback exposed more soil and bright dead leaf tissue (Wang &amp; Davidson, 2007).</a:t>
            </a:r>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39357A-1ADF-4ADD-8442-27DE36C738D2}" type="slidenum">
              <a:rPr lang="en-US" smtClean="0">
                <a:solidFill>
                  <a:prstClr val="black"/>
                </a:solidFill>
                <a:latin typeface="Calibri"/>
              </a:rPr>
              <a:pPr>
                <a:defRPr/>
              </a:pPr>
              <a:t>46</a:t>
            </a:fld>
            <a:endParaRPr lang="en-US" dirty="0" smtClean="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sigma</a:t>
            </a:r>
          </a:p>
          <a:p>
            <a:r>
              <a:rPr lang="en-US" dirty="0" smtClean="0"/>
              <a:t>Two sigma standard error vs. standard deviation.</a:t>
            </a:r>
            <a:endParaRPr lang="en-US" dirty="0"/>
          </a:p>
        </p:txBody>
      </p:sp>
      <p:sp>
        <p:nvSpPr>
          <p:cNvPr id="4" name="Slide Number Placeholder 3"/>
          <p:cNvSpPr>
            <a:spLocks noGrp="1"/>
          </p:cNvSpPr>
          <p:nvPr>
            <p:ph type="sldNum" sz="quarter" idx="10"/>
          </p:nvPr>
        </p:nvSpPr>
        <p:spPr/>
        <p:txBody>
          <a:bodyPr/>
          <a:lstStyle/>
          <a:p>
            <a:fld id="{2A4C499E-0E57-6E44-B184-384C814FFF57}" type="slidenum">
              <a:rPr lang="en-US" smtClean="0">
                <a:solidFill>
                  <a:prstClr val="black"/>
                </a:solidFill>
                <a:latin typeface="Calibri"/>
              </a:rPr>
              <a:pPr/>
              <a:t>5</a:t>
            </a:fld>
            <a:endParaRPr lang="en-US" dirty="0">
              <a:solidFill>
                <a:prstClr val="black"/>
              </a:solidFill>
              <a:latin typeface="Calibri"/>
            </a:endParaRPr>
          </a:p>
        </p:txBody>
      </p:sp>
    </p:spTree>
    <p:extLst>
      <p:ext uri="{BB962C8B-B14F-4D97-AF65-F5344CB8AC3E}">
        <p14:creationId xmlns:p14="http://schemas.microsoft.com/office/powerpoint/2010/main" val="314911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Forest inventory</a:t>
            </a:r>
          </a:p>
          <a:p>
            <a:r>
              <a:rPr lang="en-US" dirty="0" smtClean="0"/>
              <a:t>Production</a:t>
            </a:r>
            <a:r>
              <a:rPr lang="en-US" baseline="0" dirty="0" smtClean="0"/>
              <a:t> approach: puts co2 back where it grew.</a:t>
            </a:r>
          </a:p>
          <a:p>
            <a:r>
              <a:rPr lang="en-US" baseline="0" dirty="0" smtClean="0"/>
              <a:t>Small sink in inventories in 1990 is erroneous because it includes tundra fluxes.  But these have data problem according to Dave McGuire</a:t>
            </a:r>
            <a:endParaRPr lang="en-US" dirty="0"/>
          </a:p>
        </p:txBody>
      </p:sp>
      <p:sp>
        <p:nvSpPr>
          <p:cNvPr id="4" name="Slide Number Placeholder 3"/>
          <p:cNvSpPr>
            <a:spLocks noGrp="1"/>
          </p:cNvSpPr>
          <p:nvPr>
            <p:ph type="sldNum" sz="quarter" idx="10"/>
          </p:nvPr>
        </p:nvSpPr>
        <p:spPr/>
        <p:txBody>
          <a:bodyPr/>
          <a:lstStyle/>
          <a:p>
            <a:fld id="{2A4C499E-0E57-6E44-B184-384C814FFF57}" type="slidenum">
              <a:rPr lang="en-US" smtClean="0">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229014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solidFill>
                  <a:srgbClr val="000000"/>
                </a:solidFill>
                <a:latin typeface="Cambria"/>
              </a:rPr>
              <a:t>Zonal redistribution of carbon uptake in the Northern Hemisphere between Europe (stronger) and North America (weaker)</a:t>
            </a:r>
          </a:p>
          <a:p>
            <a:pPr marL="285750" indent="-285750">
              <a:buFont typeface="Arial"/>
              <a:buChar char="•"/>
            </a:pPr>
            <a:r>
              <a:rPr lang="en-US" dirty="0" smtClean="0">
                <a:solidFill>
                  <a:srgbClr val="000000"/>
                </a:solidFill>
                <a:latin typeface="Cambria"/>
              </a:rPr>
              <a:t>Zonal redistribution in the tropics with reduced uptake in Africa but increased uptake in the Amazon</a:t>
            </a:r>
          </a:p>
          <a:p>
            <a:pPr marL="285750" indent="-285750">
              <a:buFont typeface="Arial"/>
              <a:buChar char="•"/>
            </a:pPr>
            <a:r>
              <a:rPr lang="en-US" dirty="0" smtClean="0">
                <a:solidFill>
                  <a:srgbClr val="000000"/>
                </a:solidFill>
                <a:latin typeface="Cambria"/>
              </a:rPr>
              <a:t>India and China become net sinks. </a:t>
            </a:r>
          </a:p>
          <a:p>
            <a:endParaRPr lang="en-US" dirty="0"/>
          </a:p>
        </p:txBody>
      </p:sp>
      <p:sp>
        <p:nvSpPr>
          <p:cNvPr id="4" name="Slide Number Placeholder 3"/>
          <p:cNvSpPr>
            <a:spLocks noGrp="1"/>
          </p:cNvSpPr>
          <p:nvPr>
            <p:ph type="sldNum" sz="quarter" idx="10"/>
          </p:nvPr>
        </p:nvSpPr>
        <p:spPr/>
        <p:txBody>
          <a:bodyPr/>
          <a:lstStyle/>
          <a:p>
            <a:fld id="{5B581474-92EF-824A-A31A-7E74CD126A91}" type="slidenum">
              <a:rPr lang="en-US" smtClean="0"/>
              <a:t>14</a:t>
            </a:fld>
            <a:endParaRPr lang="en-US" dirty="0"/>
          </a:p>
        </p:txBody>
      </p:sp>
    </p:spTree>
    <p:extLst>
      <p:ext uri="{BB962C8B-B14F-4D97-AF65-F5344CB8AC3E}">
        <p14:creationId xmlns:p14="http://schemas.microsoft.com/office/powerpoint/2010/main" val="1917867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BE60F-3271-4798-B35A-10B35699351C}" type="slidenum">
              <a:rPr lang="en-US" smtClean="0">
                <a:solidFill>
                  <a:prstClr val="black"/>
                </a:solidFill>
                <a:latin typeface="Calibri"/>
              </a:rPr>
              <a:pPr>
                <a:defRPr/>
              </a:pPr>
              <a:t>19</a:t>
            </a:fld>
            <a:endParaRPr lang="en-US" dirty="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Forest inventory</a:t>
            </a:r>
          </a:p>
          <a:p>
            <a:r>
              <a:rPr lang="en-US" dirty="0" smtClean="0"/>
              <a:t>Production</a:t>
            </a:r>
            <a:r>
              <a:rPr lang="en-US" baseline="0" dirty="0" smtClean="0"/>
              <a:t> approach: puts co2 back where it grew.</a:t>
            </a:r>
          </a:p>
          <a:p>
            <a:r>
              <a:rPr lang="en-US" baseline="0" dirty="0" smtClean="0"/>
              <a:t>Small sink in inventories in 1990 is erroneous because it includes tundra fluxes.  But these have data problem according to Dave McGuire</a:t>
            </a:r>
            <a:endParaRPr lang="en-US" dirty="0"/>
          </a:p>
        </p:txBody>
      </p:sp>
      <p:sp>
        <p:nvSpPr>
          <p:cNvPr id="4" name="Slide Number Placeholder 3"/>
          <p:cNvSpPr>
            <a:spLocks noGrp="1"/>
          </p:cNvSpPr>
          <p:nvPr>
            <p:ph type="sldNum" sz="quarter" idx="10"/>
          </p:nvPr>
        </p:nvSpPr>
        <p:spPr/>
        <p:txBody>
          <a:bodyPr/>
          <a:lstStyle/>
          <a:p>
            <a:fld id="{2A4C499E-0E57-6E44-B184-384C814FFF57}" type="slidenum">
              <a:rPr lang="en-US" smtClean="0">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val="2290148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3BE60F-3271-4798-B35A-10B35699351C}" type="slidenum">
              <a:rPr lang="en-US" smtClean="0">
                <a:solidFill>
                  <a:prstClr val="black"/>
                </a:solidFill>
                <a:latin typeface="Calibri"/>
              </a:rPr>
              <a:pPr>
                <a:defRPr/>
              </a:pPr>
              <a:t>24</a:t>
            </a:fld>
            <a:endParaRPr lang="en-US" dirty="0">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D593-00D1-4D9D-A491-2F5B4FF3C648}" type="slidenum">
              <a:rPr lang="en-US" smtClean="0">
                <a:solidFill>
                  <a:prstClr val="black"/>
                </a:solidFill>
                <a:latin typeface="Calibri"/>
              </a:rPr>
              <a:pPr/>
              <a:t>28</a:t>
            </a:fld>
            <a:endParaRPr lang="en-US" dirty="0">
              <a:solidFill>
                <a:prstClr val="black"/>
              </a:solidFill>
              <a:latin typeface="Calibri"/>
            </a:endParaRPr>
          </a:p>
        </p:txBody>
      </p:sp>
    </p:spTree>
    <p:extLst>
      <p:ext uri="{BB962C8B-B14F-4D97-AF65-F5344CB8AC3E}">
        <p14:creationId xmlns:p14="http://schemas.microsoft.com/office/powerpoint/2010/main" val="287059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 hand model simulations: makes comparison difficult</a:t>
            </a:r>
          </a:p>
        </p:txBody>
      </p:sp>
      <p:sp>
        <p:nvSpPr>
          <p:cNvPr id="4" name="Slide Number Placeholder 3"/>
          <p:cNvSpPr>
            <a:spLocks noGrp="1"/>
          </p:cNvSpPr>
          <p:nvPr>
            <p:ph type="sldNum" sz="quarter" idx="10"/>
          </p:nvPr>
        </p:nvSpPr>
        <p:spPr/>
        <p:txBody>
          <a:bodyPr/>
          <a:lstStyle/>
          <a:p>
            <a:fld id="{5F11D593-00D1-4D9D-A491-2F5B4FF3C648}" type="slidenum">
              <a:rPr lang="en-US" smtClean="0">
                <a:solidFill>
                  <a:prstClr val="black"/>
                </a:solidFill>
                <a:latin typeface="Calibri"/>
              </a:rPr>
              <a:pPr/>
              <a:t>29</a:t>
            </a:fld>
            <a:endParaRPr lang="en-US" dirty="0">
              <a:solidFill>
                <a:prstClr val="black"/>
              </a:solidFill>
              <a:latin typeface="Calibri"/>
            </a:endParaRPr>
          </a:p>
        </p:txBody>
      </p:sp>
    </p:spTree>
    <p:extLst>
      <p:ext uri="{BB962C8B-B14F-4D97-AF65-F5344CB8AC3E}">
        <p14:creationId xmlns:p14="http://schemas.microsoft.com/office/powerpoint/2010/main" val="295504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emf"/><Relationship Id="rId3" Type="http://schemas.openxmlformats.org/officeDocument/2006/relationships/image" Target="../media/image12.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emf"/></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2.emf"/></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2.emf"/></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2.emf"/></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2.emf"/></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jpeg"/><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4C8DF3-A14A-4B48-A7C7-5EAC2EF27C36}" type="datetimeFigureOut">
              <a:rPr lang="en-US" smtClean="0"/>
              <a:t>5/1/13</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6800" y="5867400"/>
            <a:ext cx="3648075" cy="7429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C8DF3-A14A-4B48-A7C7-5EAC2EF27C36}" type="datetimeFigureOut">
              <a:rPr lang="en-US" smtClean="0"/>
              <a:t>5/1/13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908119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728685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03458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865072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954462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4785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5872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3152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0243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01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C8DF3-A14A-4B48-A7C7-5EAC2EF27C36}" type="datetimeFigureOut">
              <a:rPr lang="en-US" smtClean="0"/>
              <a:t>5/1/13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6800" y="5867400"/>
            <a:ext cx="3648075" cy="742950"/>
          </a:xfrm>
          <a:prstGeom prst="rect">
            <a:avLst/>
          </a:prstGeom>
          <a:noFill/>
          <a:ln>
            <a:noFill/>
          </a:ln>
        </p:spPr>
      </p:pic>
      <p:pic>
        <p:nvPicPr>
          <p:cNvPr id="10" name="Picture 9"/>
          <p:cNvPicPr>
            <a:picLocks noChangeAspect="1"/>
          </p:cNvPicPr>
          <p:nvPr userDrawn="1"/>
        </p:nvPicPr>
        <p:blipFill>
          <a:blip r:embed="rId3"/>
          <a:stretch>
            <a:fillRect/>
          </a:stretch>
        </p:blipFill>
        <p:spPr>
          <a:xfrm>
            <a:off x="8534400" y="5810597"/>
            <a:ext cx="965200" cy="1000298"/>
          </a:xfrm>
          <a:prstGeom prst="rect">
            <a:avLst/>
          </a:prstGeom>
        </p:spPr>
      </p:pic>
    </p:spTree>
    <p:extLst>
      <p:ext uri="{BB962C8B-B14F-4D97-AF65-F5344CB8AC3E}">
        <p14:creationId xmlns:p14="http://schemas.microsoft.com/office/powerpoint/2010/main" val="1876177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1460261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FFFFFF"/>
                </a:solidFill>
                <a:latin typeface="Arial"/>
              </a:rPr>
              <a:pPr/>
              <a:t>‹#›</a:t>
            </a:fld>
            <a:endParaRPr lang="en-US" dirty="0">
              <a:solidFill>
                <a:srgbClr val="FFFFFF"/>
              </a:solidFill>
              <a:latin typeface="Aria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551968"/>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3277219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8" name="Footer Placeholder 7"/>
          <p:cNvSpPr>
            <a:spLocks noGrp="1"/>
          </p:cNvSpPr>
          <p:nvPr>
            <p:ph type="ftr" sz="quarter" idx="11"/>
          </p:nvPr>
        </p:nvSpPr>
        <p:spPr/>
        <p:txBody>
          <a:bodyPr/>
          <a:lstStyle/>
          <a:p>
            <a:endParaRPr lang="en-US" dirty="0">
              <a:latin typeface="Aria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3604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4" name="Footer Placeholder 3"/>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1051818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3" name="Footer Placeholder 2"/>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6888170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2754ED01-E2A0-4C1E-8E21-014B99041579}" type="slidenum">
              <a:rPr lang="en-US" smtClean="0">
                <a:solidFill>
                  <a:srgbClr val="292934"/>
                </a:solidFill>
                <a:latin typeface="Arial"/>
              </a:rPr>
              <a:pPr/>
              <a:t>‹#›</a:t>
            </a:fld>
            <a:endParaRPr lang="en-US" dirty="0">
              <a:solidFill>
                <a:srgbClr val="292934"/>
              </a:solidFill>
              <a:latin typeface="Aria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3477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12818102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850863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FDB8F20-3AE8-6245-B123-0F50FF7DFD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083926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39108291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F30C84A2-23CF-44F5-B813-5187ED5C7D1C}" type="datetimeFigureOut">
              <a:rPr lang="en-US" smtClean="0">
                <a:solidFill>
                  <a:srgbClr val="D2533C"/>
                </a:solidFill>
                <a:latin typeface="Arial"/>
              </a:rPr>
              <a:pPr/>
              <a:t>5/1/13</a:t>
            </a:fld>
            <a:endParaRPr lang="en-US" dirty="0">
              <a:latin typeface="Arial"/>
            </a:endParaRPr>
          </a:p>
        </p:txBody>
      </p:sp>
      <p:sp>
        <p:nvSpPr>
          <p:cNvPr id="9" name="Slide Number Placeholder 8"/>
          <p:cNvSpPr>
            <a:spLocks noGrp="1"/>
          </p:cNvSpPr>
          <p:nvPr>
            <p:ph type="sldNum" sz="quarter" idx="17"/>
          </p:nvPr>
        </p:nvSpPr>
        <p:spPr>
          <a:xfrm>
            <a:off x="8172450" y="6559360"/>
            <a:ext cx="914400" cy="244475"/>
          </a:xfrm>
          <a:prstGeom prst="rect">
            <a:avLst/>
          </a:prstGeom>
        </p:spPr>
        <p:txBody>
          <a:bodyPr/>
          <a:lstStyle>
            <a:extLst/>
          </a:lstStyle>
          <a:p>
            <a:pPr algn="r"/>
            <a:fld id="{F99EC173-99AE-4773-AB25-02E469A13EAE}" type="slidenum">
              <a:rPr lang="en-US" sz="1200" smtClean="0">
                <a:solidFill>
                  <a:srgbClr val="D2533C"/>
                </a:solidFill>
                <a:latin typeface="Arial"/>
              </a:rPr>
              <a:pPr algn="r"/>
              <a:t>‹#›</a:t>
            </a:fld>
            <a:endParaRPr lang="en-US" dirty="0">
              <a:solidFill>
                <a:srgbClr val="292934"/>
              </a:solidFill>
              <a:latin typeface="Arial"/>
            </a:endParaRPr>
          </a:p>
        </p:txBody>
      </p:sp>
      <p:sp>
        <p:nvSpPr>
          <p:cNvPr id="10" name="Rectangle 9"/>
          <p:cNvSpPr>
            <a:spLocks noGrp="1"/>
          </p:cNvSpPr>
          <p:nvPr>
            <p:ph type="ftr" sz="quarter" idx="18"/>
          </p:nvPr>
        </p:nvSpPr>
        <p:spPr/>
        <p:txBody>
          <a:bodyPr/>
          <a:lstStyle>
            <a:extLst/>
          </a:lstStyle>
          <a:p>
            <a:endParaRPr lang="en-US" dirty="0">
              <a:latin typeface="Arial"/>
            </a:endParaRPr>
          </a:p>
        </p:txBody>
      </p:sp>
    </p:spTree>
    <p:extLst>
      <p:ext uri="{BB962C8B-B14F-4D97-AF65-F5344CB8AC3E}">
        <p14:creationId xmlns:p14="http://schemas.microsoft.com/office/powerpoint/2010/main" val="2559484202"/>
      </p:ext>
    </p:extLst>
  </p:cSld>
  <p:clrMapOvr>
    <a:masterClrMapping/>
  </p:clrMapOvr>
  <p:transition xmlns:p14="http://schemas.microsoft.com/office/powerpoint/2010/mai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6800" y="5867400"/>
            <a:ext cx="3648075" cy="742950"/>
          </a:xfrm>
          <a:prstGeom prst="rect">
            <a:avLst/>
          </a:prstGeom>
          <a:noFill/>
          <a:ln>
            <a:noFill/>
          </a:ln>
        </p:spPr>
      </p:pic>
    </p:spTree>
    <p:extLst>
      <p:ext uri="{BB962C8B-B14F-4D97-AF65-F5344CB8AC3E}">
        <p14:creationId xmlns:p14="http://schemas.microsoft.com/office/powerpoint/2010/main" val="34137018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7179966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FFFFFF"/>
                </a:solidFill>
                <a:latin typeface="Arial"/>
              </a:rPr>
              <a:pPr/>
              <a:t>‹#›</a:t>
            </a:fld>
            <a:endParaRPr lang="en-US" dirty="0">
              <a:solidFill>
                <a:srgbClr val="FFFFFF"/>
              </a:solidFill>
              <a:latin typeface="Aria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66234"/>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10901550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8" name="Footer Placeholder 7"/>
          <p:cNvSpPr>
            <a:spLocks noGrp="1"/>
          </p:cNvSpPr>
          <p:nvPr>
            <p:ph type="ftr" sz="quarter" idx="11"/>
          </p:nvPr>
        </p:nvSpPr>
        <p:spPr/>
        <p:txBody>
          <a:bodyPr/>
          <a:lstStyle/>
          <a:p>
            <a:endParaRPr lang="en-US" dirty="0">
              <a:latin typeface="Aria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2531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4" name="Footer Placeholder 3"/>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27432992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3" name="Footer Placeholder 2"/>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1626810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2754ED01-E2A0-4C1E-8E21-014B99041579}" type="slidenum">
              <a:rPr lang="en-US" smtClean="0">
                <a:solidFill>
                  <a:srgbClr val="292934"/>
                </a:solidFill>
                <a:latin typeface="Arial"/>
              </a:rPr>
              <a:pPr/>
              <a:t>‹#›</a:t>
            </a:fld>
            <a:endParaRPr lang="en-US" dirty="0">
              <a:solidFill>
                <a:srgbClr val="292934"/>
              </a:solidFill>
              <a:latin typeface="Aria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47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3AE5514-C047-AC41-93C6-B3E344B1642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45861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35318174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26019947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40692953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8EA6EE-3B49-D146-B40A-5A8DF7109677}"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E520182-8CEE-3843-BC95-A4DC3BCC716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576757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8EA6EE-3B49-D146-B40A-5A8DF7109677}"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E520182-8CEE-3843-BC95-A4DC3BCC716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747511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EA6EE-3B49-D146-B40A-5A8DF7109677}"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E520182-8CEE-3843-BC95-A4DC3BCC716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135684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8EA6EE-3B49-D146-B40A-5A8DF7109677}"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E520182-8CEE-3843-BC95-A4DC3BCC716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971147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8EA6EE-3B49-D146-B40A-5A8DF7109677}"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E520182-8CEE-3843-BC95-A4DC3BCC716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6926422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8EA6EE-3B49-D146-B40A-5A8DF7109677}"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E520182-8CEE-3843-BC95-A4DC3BCC716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56923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EA6EE-3B49-D146-B40A-5A8DF7109677}"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E520182-8CEE-3843-BC95-A4DC3BCC716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68826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D7DF17-F077-624C-9530-95DC2C7A656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465027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EA6EE-3B49-D146-B40A-5A8DF7109677}"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E520182-8CEE-3843-BC95-A4DC3BCC716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80722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EA6EE-3B49-D146-B40A-5A8DF7109677}"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E520182-8CEE-3843-BC95-A4DC3BCC716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862149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8EA6EE-3B49-D146-B40A-5A8DF7109677}"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E520182-8CEE-3843-BC95-A4DC3BCC716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292908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8EA6EE-3B49-D146-B40A-5A8DF7109677}"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E520182-8CEE-3843-BC95-A4DC3BCC716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092234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6800" y="5867400"/>
            <a:ext cx="3648075" cy="742950"/>
          </a:xfrm>
          <a:prstGeom prst="rect">
            <a:avLst/>
          </a:prstGeom>
          <a:noFill/>
          <a:ln>
            <a:noFill/>
          </a:ln>
        </p:spPr>
      </p:pic>
    </p:spTree>
    <p:extLst>
      <p:ext uri="{BB962C8B-B14F-4D97-AF65-F5344CB8AC3E}">
        <p14:creationId xmlns:p14="http://schemas.microsoft.com/office/powerpoint/2010/main" val="33743633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35205098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FFFFFF"/>
                </a:solidFill>
                <a:latin typeface="Arial"/>
              </a:rPr>
              <a:pPr/>
              <a:t>‹#›</a:t>
            </a:fld>
            <a:endParaRPr lang="en-US" dirty="0">
              <a:solidFill>
                <a:srgbClr val="FFFFFF"/>
              </a:solidFill>
              <a:latin typeface="Aria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561565"/>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35315663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8" name="Footer Placeholder 7"/>
          <p:cNvSpPr>
            <a:spLocks noGrp="1"/>
          </p:cNvSpPr>
          <p:nvPr>
            <p:ph type="ftr" sz="quarter" idx="11"/>
          </p:nvPr>
        </p:nvSpPr>
        <p:spPr/>
        <p:txBody>
          <a:bodyPr/>
          <a:lstStyle/>
          <a:p>
            <a:endParaRPr lang="en-US" dirty="0">
              <a:latin typeface="Aria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4797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4" name="Footer Placeholder 3"/>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74781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51B2593-EFAE-BF48-92E0-CD4F2DF228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5616802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3" name="Footer Placeholder 2"/>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38047512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2754ED01-E2A0-4C1E-8E21-014B99041579}" type="slidenum">
              <a:rPr lang="en-US" smtClean="0">
                <a:solidFill>
                  <a:srgbClr val="292934"/>
                </a:solidFill>
                <a:latin typeface="Arial"/>
              </a:rPr>
              <a:pPr/>
              <a:t>‹#›</a:t>
            </a:fld>
            <a:endParaRPr lang="en-US" dirty="0">
              <a:solidFill>
                <a:srgbClr val="292934"/>
              </a:solidFill>
              <a:latin typeface="Aria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1505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810080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17764195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254503287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6800" y="5867400"/>
            <a:ext cx="3648075" cy="742950"/>
          </a:xfrm>
          <a:prstGeom prst="rect">
            <a:avLst/>
          </a:prstGeom>
          <a:noFill/>
          <a:ln>
            <a:noFill/>
          </a:ln>
        </p:spPr>
      </p:pic>
    </p:spTree>
    <p:extLst>
      <p:ext uri="{BB962C8B-B14F-4D97-AF65-F5344CB8AC3E}">
        <p14:creationId xmlns:p14="http://schemas.microsoft.com/office/powerpoint/2010/main" val="25060567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1080235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FFFFFF"/>
                </a:solidFill>
                <a:latin typeface="Arial"/>
              </a:rPr>
              <a:pPr/>
              <a:t>‹#›</a:t>
            </a:fld>
            <a:endParaRPr lang="en-US" dirty="0">
              <a:solidFill>
                <a:srgbClr val="FFFFFF"/>
              </a:solidFill>
              <a:latin typeface="Aria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455820"/>
      </p:ext>
    </p:extLst>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22730430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8" name="Footer Placeholder 7"/>
          <p:cNvSpPr>
            <a:spLocks noGrp="1"/>
          </p:cNvSpPr>
          <p:nvPr>
            <p:ph type="ftr" sz="quarter" idx="11"/>
          </p:nvPr>
        </p:nvSpPr>
        <p:spPr/>
        <p:txBody>
          <a:bodyPr/>
          <a:lstStyle/>
          <a:p>
            <a:endParaRPr lang="en-US" dirty="0">
              <a:latin typeface="Aria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238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2065A9F-902E-714D-BFA7-FCA828BC4E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8532944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4" name="Footer Placeholder 3"/>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28207548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3" name="Footer Placeholder 2"/>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38398621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2754ED01-E2A0-4C1E-8E21-014B99041579}" type="slidenum">
              <a:rPr lang="en-US" smtClean="0">
                <a:solidFill>
                  <a:srgbClr val="292934"/>
                </a:solidFill>
                <a:latin typeface="Arial"/>
              </a:rPr>
              <a:pPr/>
              <a:t>‹#›</a:t>
            </a:fld>
            <a:endParaRPr lang="en-US" dirty="0">
              <a:solidFill>
                <a:srgbClr val="292934"/>
              </a:solidFill>
              <a:latin typeface="Aria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2177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7543638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5935404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22443957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9050"/>
            <a:ext cx="9144000" cy="6877050"/>
            <a:chOff x="0" y="-12"/>
            <a:chExt cx="5760" cy="4332"/>
          </a:xfrm>
        </p:grpSpPr>
        <p:sp>
          <p:nvSpPr>
            <p:cNvPr id="5" name="Rectangle 3"/>
            <p:cNvSpPr>
              <a:spLocks noChangeArrowheads="1"/>
            </p:cNvSpPr>
            <p:nvPr/>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grpSp>
          <p:nvGrpSpPr>
            <p:cNvPr id="3" name="Group 4"/>
            <p:cNvGrpSpPr>
              <a:grpSpLocks/>
            </p:cNvGrpSpPr>
            <p:nvPr userDrawn="1"/>
          </p:nvGrpSpPr>
          <p:grpSpPr bwMode="auto">
            <a:xfrm>
              <a:off x="-1261" y="-157"/>
              <a:ext cx="7021" cy="1190"/>
              <a:chOff x="-1261" y="-154"/>
              <a:chExt cx="7021" cy="1190"/>
            </a:xfrm>
          </p:grpSpPr>
          <p:sp>
            <p:nvSpPr>
              <p:cNvPr id="7" name="Freeform 5"/>
              <p:cNvSpPr>
                <a:spLocks/>
              </p:cNvSpPr>
              <p:nvPr/>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grpSp>
            <p:nvGrpSpPr>
              <p:cNvPr id="4" name="Group 6"/>
              <p:cNvGrpSpPr>
                <a:grpSpLocks/>
              </p:cNvGrpSpPr>
              <p:nvPr userDrawn="1"/>
            </p:nvGrpSpPr>
            <p:grpSpPr bwMode="auto">
              <a:xfrm>
                <a:off x="333" y="-9"/>
                <a:ext cx="5176" cy="1044"/>
                <a:chOff x="333" y="-9"/>
                <a:chExt cx="5176" cy="1044"/>
              </a:xfrm>
            </p:grpSpPr>
            <p:sp>
              <p:nvSpPr>
                <p:cNvPr id="37" name="Freeform 7"/>
                <p:cNvSpPr>
                  <a:spLocks/>
                </p:cNvSpPr>
                <p:nvPr/>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38" name="Freeform 8"/>
                <p:cNvSpPr>
                  <a:spLocks/>
                </p:cNvSpPr>
                <p:nvPr/>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39" name="Freeform 9"/>
                <p:cNvSpPr>
                  <a:spLocks/>
                </p:cNvSpPr>
                <p:nvPr/>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40" name="Freeform 10"/>
                <p:cNvSpPr>
                  <a:spLocks/>
                </p:cNvSpPr>
                <p:nvPr/>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41" name="Freeform 11"/>
                <p:cNvSpPr>
                  <a:spLocks/>
                </p:cNvSpPr>
                <p:nvPr/>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42" name="Freeform 12"/>
                <p:cNvSpPr>
                  <a:spLocks/>
                </p:cNvSpPr>
                <p:nvPr/>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43" name="Freeform 13"/>
                <p:cNvSpPr>
                  <a:spLocks/>
                </p:cNvSpPr>
                <p:nvPr/>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44" name="Freeform 14"/>
                <p:cNvSpPr>
                  <a:spLocks/>
                </p:cNvSpPr>
                <p:nvPr/>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45" name="Freeform 15"/>
                <p:cNvSpPr>
                  <a:spLocks/>
                </p:cNvSpPr>
                <p:nvPr/>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46" name="Freeform 16"/>
                <p:cNvSpPr>
                  <a:spLocks/>
                </p:cNvSpPr>
                <p:nvPr/>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47" name="Freeform 17"/>
                <p:cNvSpPr>
                  <a:spLocks/>
                </p:cNvSpPr>
                <p:nvPr/>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48" name="Freeform 18"/>
                <p:cNvSpPr>
                  <a:spLocks/>
                </p:cNvSpPr>
                <p:nvPr/>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49" name="Freeform 19"/>
                <p:cNvSpPr>
                  <a:spLocks/>
                </p:cNvSpPr>
                <p:nvPr/>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0" name="Freeform 20"/>
                <p:cNvSpPr>
                  <a:spLocks/>
                </p:cNvSpPr>
                <p:nvPr/>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 name="Freeform 21"/>
                <p:cNvSpPr>
                  <a:spLocks/>
                </p:cNvSpPr>
                <p:nvPr/>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 name="Freeform 22"/>
                <p:cNvSpPr>
                  <a:spLocks/>
                </p:cNvSpPr>
                <p:nvPr/>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3" name="Freeform 23"/>
                <p:cNvSpPr>
                  <a:spLocks/>
                </p:cNvSpPr>
                <p:nvPr/>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4" name="Freeform 24"/>
                <p:cNvSpPr>
                  <a:spLocks/>
                </p:cNvSpPr>
                <p:nvPr/>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5" name="Freeform 25"/>
                <p:cNvSpPr>
                  <a:spLocks/>
                </p:cNvSpPr>
                <p:nvPr/>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6" name="Freeform 26"/>
                <p:cNvSpPr>
                  <a:spLocks/>
                </p:cNvSpPr>
                <p:nvPr/>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7" name="Freeform 27"/>
                <p:cNvSpPr>
                  <a:spLocks/>
                </p:cNvSpPr>
                <p:nvPr/>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8" name="Freeform 28"/>
                <p:cNvSpPr>
                  <a:spLocks/>
                </p:cNvSpPr>
                <p:nvPr/>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9" name="Freeform 29"/>
                <p:cNvSpPr>
                  <a:spLocks/>
                </p:cNvSpPr>
                <p:nvPr/>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60" name="Freeform 30"/>
                <p:cNvSpPr>
                  <a:spLocks/>
                </p:cNvSpPr>
                <p:nvPr/>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61" name="Freeform 31"/>
                <p:cNvSpPr>
                  <a:spLocks/>
                </p:cNvSpPr>
                <p:nvPr/>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62" name="Freeform 32"/>
                <p:cNvSpPr>
                  <a:spLocks/>
                </p:cNvSpPr>
                <p:nvPr/>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63" name="Freeform 33"/>
                <p:cNvSpPr>
                  <a:spLocks/>
                </p:cNvSpPr>
                <p:nvPr/>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64" name="Freeform 34"/>
                <p:cNvSpPr>
                  <a:spLocks/>
                </p:cNvSpPr>
                <p:nvPr/>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65" name="Freeform 35"/>
                <p:cNvSpPr>
                  <a:spLocks/>
                </p:cNvSpPr>
                <p:nvPr/>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66" name="Freeform 36"/>
                <p:cNvSpPr>
                  <a:spLocks/>
                </p:cNvSpPr>
                <p:nvPr/>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67" name="Freeform 37"/>
                <p:cNvSpPr>
                  <a:spLocks/>
                </p:cNvSpPr>
                <p:nvPr/>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68" name="Freeform 38"/>
                <p:cNvSpPr>
                  <a:spLocks/>
                </p:cNvSpPr>
                <p:nvPr/>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69" name="Freeform 39"/>
                <p:cNvSpPr>
                  <a:spLocks/>
                </p:cNvSpPr>
                <p:nvPr/>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70" name="Freeform 40"/>
                <p:cNvSpPr>
                  <a:spLocks/>
                </p:cNvSpPr>
                <p:nvPr/>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71" name="Freeform 41"/>
                <p:cNvSpPr>
                  <a:spLocks/>
                </p:cNvSpPr>
                <p:nvPr/>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72" name="Freeform 42"/>
                <p:cNvSpPr>
                  <a:spLocks/>
                </p:cNvSpPr>
                <p:nvPr/>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73" name="Freeform 43"/>
                <p:cNvSpPr>
                  <a:spLocks/>
                </p:cNvSpPr>
                <p:nvPr/>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74" name="Freeform 44"/>
                <p:cNvSpPr>
                  <a:spLocks/>
                </p:cNvSpPr>
                <p:nvPr/>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75" name="Freeform 45"/>
                <p:cNvSpPr>
                  <a:spLocks/>
                </p:cNvSpPr>
                <p:nvPr/>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76" name="Freeform 46"/>
                <p:cNvSpPr>
                  <a:spLocks/>
                </p:cNvSpPr>
                <p:nvPr/>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77" name="Freeform 47"/>
                <p:cNvSpPr>
                  <a:spLocks/>
                </p:cNvSpPr>
                <p:nvPr/>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78" name="Freeform 48"/>
                <p:cNvSpPr>
                  <a:spLocks/>
                </p:cNvSpPr>
                <p:nvPr/>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79" name="Freeform 49"/>
                <p:cNvSpPr>
                  <a:spLocks/>
                </p:cNvSpPr>
                <p:nvPr/>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80" name="Freeform 50"/>
                <p:cNvSpPr>
                  <a:spLocks/>
                </p:cNvSpPr>
                <p:nvPr/>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81" name="Freeform 51"/>
                <p:cNvSpPr>
                  <a:spLocks/>
                </p:cNvSpPr>
                <p:nvPr/>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82" name="Freeform 52"/>
                <p:cNvSpPr>
                  <a:spLocks/>
                </p:cNvSpPr>
                <p:nvPr/>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83" name="Freeform 53"/>
                <p:cNvSpPr>
                  <a:spLocks/>
                </p:cNvSpPr>
                <p:nvPr/>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84" name="Freeform 54"/>
                <p:cNvSpPr>
                  <a:spLocks/>
                </p:cNvSpPr>
                <p:nvPr/>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85" name="Freeform 55"/>
                <p:cNvSpPr>
                  <a:spLocks/>
                </p:cNvSpPr>
                <p:nvPr/>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86" name="Freeform 56"/>
                <p:cNvSpPr>
                  <a:spLocks/>
                </p:cNvSpPr>
                <p:nvPr/>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87" name="Freeform 57"/>
                <p:cNvSpPr>
                  <a:spLocks/>
                </p:cNvSpPr>
                <p:nvPr/>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88" name="Freeform 58"/>
                <p:cNvSpPr>
                  <a:spLocks/>
                </p:cNvSpPr>
                <p:nvPr/>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89" name="Freeform 59"/>
                <p:cNvSpPr>
                  <a:spLocks/>
                </p:cNvSpPr>
                <p:nvPr/>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90" name="Freeform 60"/>
                <p:cNvSpPr>
                  <a:spLocks/>
                </p:cNvSpPr>
                <p:nvPr/>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91" name="Freeform 61"/>
                <p:cNvSpPr>
                  <a:spLocks/>
                </p:cNvSpPr>
                <p:nvPr/>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92" name="Freeform 62"/>
                <p:cNvSpPr>
                  <a:spLocks/>
                </p:cNvSpPr>
                <p:nvPr/>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grpSp>
          <p:grpSp>
            <p:nvGrpSpPr>
              <p:cNvPr id="6" name="Group 63"/>
              <p:cNvGrpSpPr>
                <a:grpSpLocks/>
              </p:cNvGrpSpPr>
              <p:nvPr userDrawn="1"/>
            </p:nvGrpSpPr>
            <p:grpSpPr bwMode="auto">
              <a:xfrm>
                <a:off x="7" y="-154"/>
                <a:ext cx="5739" cy="418"/>
                <a:chOff x="1056" y="111"/>
                <a:chExt cx="2448" cy="418"/>
              </a:xfrm>
            </p:grpSpPr>
            <p:sp>
              <p:nvSpPr>
                <p:cNvPr id="26"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27"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28"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29"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30"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31"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32"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33"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34"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35"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36"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grpSp>
          <p:grpSp>
            <p:nvGrpSpPr>
              <p:cNvPr id="8" name="Group 75"/>
              <p:cNvGrpSpPr>
                <a:grpSpLocks/>
              </p:cNvGrpSpPr>
              <p:nvPr userDrawn="1"/>
            </p:nvGrpSpPr>
            <p:grpSpPr bwMode="auto">
              <a:xfrm>
                <a:off x="-1261" y="-1"/>
                <a:ext cx="2098" cy="1030"/>
                <a:chOff x="1208" y="109"/>
                <a:chExt cx="2098" cy="423"/>
              </a:xfrm>
            </p:grpSpPr>
            <p:sp>
              <p:nvSpPr>
                <p:cNvPr id="11"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12"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13"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14"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15"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16"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17"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18"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19"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20"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21"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22"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23"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24"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25"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grpSp>
        </p:grpSp>
      </p:grpSp>
      <p:pic>
        <p:nvPicPr>
          <p:cNvPr id="93" name="Picture 9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11175" y="2460625"/>
            <a:ext cx="1066800" cy="1066800"/>
          </a:xfrm>
          <a:prstGeom prst="rect">
            <a:avLst/>
          </a:prstGeom>
          <a:noFill/>
          <a:ln w="9525">
            <a:noFill/>
            <a:miter lim="800000"/>
            <a:headEnd/>
            <a:tailEnd/>
          </a:ln>
        </p:spPr>
      </p:pic>
      <p:pic>
        <p:nvPicPr>
          <p:cNvPr id="94" name="Picture 97" descr="nasa_logo(220x182)"/>
          <p:cNvPicPr>
            <a:picLocks noChangeAspect="1" noChangeArrowheads="1"/>
          </p:cNvPicPr>
          <p:nvPr userDrawn="1"/>
        </p:nvPicPr>
        <p:blipFill>
          <a:blip r:embed="rId3"/>
          <a:srcRect/>
          <a:stretch>
            <a:fillRect/>
          </a:stretch>
        </p:blipFill>
        <p:spPr bwMode="auto">
          <a:xfrm>
            <a:off x="0" y="0"/>
            <a:ext cx="1044575" cy="868363"/>
          </a:xfrm>
          <a:prstGeom prst="rect">
            <a:avLst/>
          </a:prstGeom>
          <a:noFill/>
          <a:ln w="9525">
            <a:noFill/>
            <a:miter lim="800000"/>
            <a:headEnd/>
            <a:tailEnd/>
          </a:ln>
        </p:spPr>
      </p:pic>
      <p:sp>
        <p:nvSpPr>
          <p:cNvPr id="6235" name="Rectangle 91"/>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6236" name="Rectangle 92"/>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97" name="Rectangle 93"/>
          <p:cNvSpPr>
            <a:spLocks noGrp="1" noChangeArrowheads="1"/>
          </p:cNvSpPr>
          <p:nvPr>
            <p:ph type="dt" sz="half" idx="10"/>
          </p:nvPr>
        </p:nvSpPr>
        <p:spPr>
          <a:xfrm>
            <a:off x="533400" y="6324600"/>
            <a:ext cx="1905000" cy="457200"/>
          </a:xfrm>
        </p:spPr>
        <p:txBody>
          <a:bodyPr/>
          <a:lstStyle>
            <a:lvl1pPr>
              <a:defRPr/>
            </a:lvl1pPr>
          </a:lstStyle>
          <a:p>
            <a:pPr>
              <a:defRPr/>
            </a:pPr>
            <a:endParaRPr lang="en-US" dirty="0">
              <a:solidFill>
                <a:srgbClr val="000000"/>
              </a:solidFill>
              <a:latin typeface="Calibri"/>
            </a:endParaRPr>
          </a:p>
        </p:txBody>
      </p:sp>
      <p:sp>
        <p:nvSpPr>
          <p:cNvPr id="98" name="Rectangle 94"/>
          <p:cNvSpPr>
            <a:spLocks noGrp="1" noChangeArrowheads="1"/>
          </p:cNvSpPr>
          <p:nvPr>
            <p:ph type="ftr" sz="quarter" idx="11"/>
          </p:nvPr>
        </p:nvSpPr>
        <p:spPr>
          <a:xfrm>
            <a:off x="3200400" y="6324600"/>
            <a:ext cx="2895600" cy="457200"/>
          </a:xfrm>
        </p:spPr>
        <p:txBody>
          <a:bodyPr/>
          <a:lstStyle>
            <a:lvl1pPr>
              <a:defRPr/>
            </a:lvl1pPr>
          </a:lstStyle>
          <a:p>
            <a:pPr>
              <a:defRPr/>
            </a:pPr>
            <a:endParaRPr lang="en-US" dirty="0">
              <a:solidFill>
                <a:srgbClr val="000000"/>
              </a:solidFill>
              <a:latin typeface="Calibri"/>
            </a:endParaRPr>
          </a:p>
        </p:txBody>
      </p:sp>
      <p:sp>
        <p:nvSpPr>
          <p:cNvPr id="99" name="Rectangle 95"/>
          <p:cNvSpPr>
            <a:spLocks noGrp="1" noChangeArrowheads="1"/>
          </p:cNvSpPr>
          <p:nvPr>
            <p:ph type="sldNum" sz="quarter" idx="12"/>
          </p:nvPr>
        </p:nvSpPr>
        <p:spPr>
          <a:xfrm>
            <a:off x="6858000" y="6324600"/>
            <a:ext cx="1905000" cy="457200"/>
          </a:xfrm>
        </p:spPr>
        <p:txBody>
          <a:bodyPr/>
          <a:lstStyle>
            <a:lvl1pPr>
              <a:defRPr/>
            </a:lvl1pPr>
          </a:lstStyle>
          <a:p>
            <a:pPr>
              <a:defRPr/>
            </a:pPr>
            <a:fld id="{58167C7D-3598-6640-9344-FBA5E6A3EAC5}" type="slidenum">
              <a:rPr lang="en-US">
                <a:solidFill>
                  <a:srgbClr val="000000"/>
                </a:solidFill>
                <a:latin typeface="Calibri"/>
              </a:rPr>
              <a:pPr>
                <a:defRPr/>
              </a:pPr>
              <a:t>‹#›</a:t>
            </a:fld>
            <a:endParaRPr lang="en-US" dirty="0">
              <a:solidFill>
                <a:srgbClr val="000000"/>
              </a:solidFill>
              <a:latin typeface="Calibri"/>
            </a:endParaRPr>
          </a:p>
        </p:txBody>
      </p:sp>
    </p:spTree>
    <p:extLst>
      <p:ext uri="{BB962C8B-B14F-4D97-AF65-F5344CB8AC3E}">
        <p14:creationId xmlns:p14="http://schemas.microsoft.com/office/powerpoint/2010/main" val="5555003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Calibri"/>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Calibri"/>
            </a:endParaRPr>
          </a:p>
        </p:txBody>
      </p:sp>
      <p:sp>
        <p:nvSpPr>
          <p:cNvPr id="6" name="Rectangle 7"/>
          <p:cNvSpPr>
            <a:spLocks noGrp="1" noChangeArrowheads="1"/>
          </p:cNvSpPr>
          <p:nvPr>
            <p:ph type="sldNum" sz="quarter" idx="12"/>
          </p:nvPr>
        </p:nvSpPr>
        <p:spPr>
          <a:ln/>
        </p:spPr>
        <p:txBody>
          <a:bodyPr/>
          <a:lstStyle>
            <a:lvl1pPr>
              <a:defRPr/>
            </a:lvl1pPr>
          </a:lstStyle>
          <a:p>
            <a:pPr>
              <a:defRPr/>
            </a:pPr>
            <a:fld id="{EC0B42AA-6A7B-9143-8B4C-11DB5453085E}" type="slidenum">
              <a:rPr lang="en-US">
                <a:solidFill>
                  <a:srgbClr val="000000"/>
                </a:solidFill>
                <a:latin typeface="Calibri"/>
              </a:rPr>
              <a:pPr>
                <a:defRPr/>
              </a:pPr>
              <a:t>‹#›</a:t>
            </a:fld>
            <a:endParaRPr lang="en-US" dirty="0">
              <a:solidFill>
                <a:srgbClr val="000000"/>
              </a:solidFill>
              <a:latin typeface="Calibri"/>
            </a:endParaRPr>
          </a:p>
        </p:txBody>
      </p:sp>
    </p:spTree>
    <p:extLst>
      <p:ext uri="{BB962C8B-B14F-4D97-AF65-F5344CB8AC3E}">
        <p14:creationId xmlns:p14="http://schemas.microsoft.com/office/powerpoint/2010/main" val="41975754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Calibri"/>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Calibri"/>
            </a:endParaRPr>
          </a:p>
        </p:txBody>
      </p:sp>
      <p:sp>
        <p:nvSpPr>
          <p:cNvPr id="6" name="Rectangle 7"/>
          <p:cNvSpPr>
            <a:spLocks noGrp="1" noChangeArrowheads="1"/>
          </p:cNvSpPr>
          <p:nvPr>
            <p:ph type="sldNum" sz="quarter" idx="12"/>
          </p:nvPr>
        </p:nvSpPr>
        <p:spPr>
          <a:ln/>
        </p:spPr>
        <p:txBody>
          <a:bodyPr/>
          <a:lstStyle>
            <a:lvl1pPr>
              <a:defRPr/>
            </a:lvl1pPr>
          </a:lstStyle>
          <a:p>
            <a:pPr>
              <a:defRPr/>
            </a:pPr>
            <a:fld id="{87BB2A3E-5CFF-EF4C-A2AE-CE3561C0C323}" type="slidenum">
              <a:rPr lang="en-US">
                <a:solidFill>
                  <a:srgbClr val="000000"/>
                </a:solidFill>
                <a:latin typeface="Calibri"/>
              </a:rPr>
              <a:pPr>
                <a:defRPr/>
              </a:pPr>
              <a:t>‹#›</a:t>
            </a:fld>
            <a:endParaRPr lang="en-US" dirty="0">
              <a:solidFill>
                <a:srgbClr val="000000"/>
              </a:solidFill>
              <a:latin typeface="Calibri"/>
            </a:endParaRPr>
          </a:p>
        </p:txBody>
      </p:sp>
    </p:spTree>
    <p:extLst>
      <p:ext uri="{BB962C8B-B14F-4D97-AF65-F5344CB8AC3E}">
        <p14:creationId xmlns:p14="http://schemas.microsoft.com/office/powerpoint/2010/main" val="129310036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Calibri"/>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Calibri"/>
            </a:endParaRPr>
          </a:p>
        </p:txBody>
      </p:sp>
      <p:sp>
        <p:nvSpPr>
          <p:cNvPr id="7" name="Rectangle 7"/>
          <p:cNvSpPr>
            <a:spLocks noGrp="1" noChangeArrowheads="1"/>
          </p:cNvSpPr>
          <p:nvPr>
            <p:ph type="sldNum" sz="quarter" idx="12"/>
          </p:nvPr>
        </p:nvSpPr>
        <p:spPr>
          <a:ln/>
        </p:spPr>
        <p:txBody>
          <a:bodyPr/>
          <a:lstStyle>
            <a:lvl1pPr>
              <a:defRPr/>
            </a:lvl1pPr>
          </a:lstStyle>
          <a:p>
            <a:pPr>
              <a:defRPr/>
            </a:pPr>
            <a:fld id="{03A40ADA-E188-E94A-80A2-A0A61BE35379}" type="slidenum">
              <a:rPr lang="en-US">
                <a:solidFill>
                  <a:srgbClr val="000000"/>
                </a:solidFill>
                <a:latin typeface="Calibri"/>
              </a:rPr>
              <a:pPr>
                <a:defRPr/>
              </a:pPr>
              <a:t>‹#›</a:t>
            </a:fld>
            <a:endParaRPr lang="en-US" dirty="0">
              <a:solidFill>
                <a:srgbClr val="000000"/>
              </a:solidFill>
              <a:latin typeface="Calibri"/>
            </a:endParaRPr>
          </a:p>
        </p:txBody>
      </p:sp>
    </p:spTree>
    <p:extLst>
      <p:ext uri="{BB962C8B-B14F-4D97-AF65-F5344CB8AC3E}">
        <p14:creationId xmlns:p14="http://schemas.microsoft.com/office/powerpoint/2010/main" val="2176551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C2472D4-4E16-3149-9C25-0A0F759AF6E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9425916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Calibri"/>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Calibri"/>
            </a:endParaRPr>
          </a:p>
        </p:txBody>
      </p:sp>
      <p:sp>
        <p:nvSpPr>
          <p:cNvPr id="9" name="Rectangle 7"/>
          <p:cNvSpPr>
            <a:spLocks noGrp="1" noChangeArrowheads="1"/>
          </p:cNvSpPr>
          <p:nvPr>
            <p:ph type="sldNum" sz="quarter" idx="12"/>
          </p:nvPr>
        </p:nvSpPr>
        <p:spPr>
          <a:ln/>
        </p:spPr>
        <p:txBody>
          <a:bodyPr/>
          <a:lstStyle>
            <a:lvl1pPr>
              <a:defRPr/>
            </a:lvl1pPr>
          </a:lstStyle>
          <a:p>
            <a:pPr>
              <a:defRPr/>
            </a:pPr>
            <a:fld id="{F424357D-0632-7C46-A782-60A41939BF61}" type="slidenum">
              <a:rPr lang="en-US">
                <a:solidFill>
                  <a:srgbClr val="000000"/>
                </a:solidFill>
                <a:latin typeface="Calibri"/>
              </a:rPr>
              <a:pPr>
                <a:defRPr/>
              </a:pPr>
              <a:t>‹#›</a:t>
            </a:fld>
            <a:endParaRPr lang="en-US" dirty="0">
              <a:solidFill>
                <a:srgbClr val="000000"/>
              </a:solidFill>
              <a:latin typeface="Calibri"/>
            </a:endParaRPr>
          </a:p>
        </p:txBody>
      </p:sp>
    </p:spTree>
    <p:extLst>
      <p:ext uri="{BB962C8B-B14F-4D97-AF65-F5344CB8AC3E}">
        <p14:creationId xmlns:p14="http://schemas.microsoft.com/office/powerpoint/2010/main" val="2410634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Calibri"/>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Calibri"/>
            </a:endParaRPr>
          </a:p>
        </p:txBody>
      </p:sp>
      <p:sp>
        <p:nvSpPr>
          <p:cNvPr id="5" name="Rectangle 7"/>
          <p:cNvSpPr>
            <a:spLocks noGrp="1" noChangeArrowheads="1"/>
          </p:cNvSpPr>
          <p:nvPr>
            <p:ph type="sldNum" sz="quarter" idx="12"/>
          </p:nvPr>
        </p:nvSpPr>
        <p:spPr>
          <a:ln/>
        </p:spPr>
        <p:txBody>
          <a:bodyPr/>
          <a:lstStyle>
            <a:lvl1pPr>
              <a:defRPr/>
            </a:lvl1pPr>
          </a:lstStyle>
          <a:p>
            <a:pPr>
              <a:defRPr/>
            </a:pPr>
            <a:fld id="{E3039D05-782E-794F-B6E3-6BF9080D97CC}" type="slidenum">
              <a:rPr lang="en-US">
                <a:solidFill>
                  <a:srgbClr val="000000"/>
                </a:solidFill>
                <a:latin typeface="Calibri"/>
              </a:rPr>
              <a:pPr>
                <a:defRPr/>
              </a:pPr>
              <a:t>‹#›</a:t>
            </a:fld>
            <a:endParaRPr lang="en-US" dirty="0">
              <a:solidFill>
                <a:srgbClr val="000000"/>
              </a:solidFill>
              <a:latin typeface="Calibri"/>
            </a:endParaRPr>
          </a:p>
        </p:txBody>
      </p:sp>
    </p:spTree>
    <p:extLst>
      <p:ext uri="{BB962C8B-B14F-4D97-AF65-F5344CB8AC3E}">
        <p14:creationId xmlns:p14="http://schemas.microsoft.com/office/powerpoint/2010/main" val="38760517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Calibri"/>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Calibri"/>
            </a:endParaRPr>
          </a:p>
        </p:txBody>
      </p:sp>
      <p:sp>
        <p:nvSpPr>
          <p:cNvPr id="4" name="Rectangle 7"/>
          <p:cNvSpPr>
            <a:spLocks noGrp="1" noChangeArrowheads="1"/>
          </p:cNvSpPr>
          <p:nvPr>
            <p:ph type="sldNum" sz="quarter" idx="12"/>
          </p:nvPr>
        </p:nvSpPr>
        <p:spPr>
          <a:ln/>
        </p:spPr>
        <p:txBody>
          <a:bodyPr/>
          <a:lstStyle>
            <a:lvl1pPr>
              <a:defRPr/>
            </a:lvl1pPr>
          </a:lstStyle>
          <a:p>
            <a:pPr>
              <a:defRPr/>
            </a:pPr>
            <a:fld id="{4F28FAE1-D989-6A4D-9F1F-DCB24F93235F}" type="slidenum">
              <a:rPr lang="en-US">
                <a:solidFill>
                  <a:srgbClr val="000000"/>
                </a:solidFill>
                <a:latin typeface="Calibri"/>
              </a:rPr>
              <a:pPr>
                <a:defRPr/>
              </a:pPr>
              <a:t>‹#›</a:t>
            </a:fld>
            <a:endParaRPr lang="en-US" dirty="0">
              <a:solidFill>
                <a:srgbClr val="000000"/>
              </a:solidFill>
              <a:latin typeface="Calibri"/>
            </a:endParaRPr>
          </a:p>
        </p:txBody>
      </p:sp>
    </p:spTree>
    <p:extLst>
      <p:ext uri="{BB962C8B-B14F-4D97-AF65-F5344CB8AC3E}">
        <p14:creationId xmlns:p14="http://schemas.microsoft.com/office/powerpoint/2010/main" val="137148919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Calibri"/>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Calibri"/>
            </a:endParaRPr>
          </a:p>
        </p:txBody>
      </p:sp>
      <p:sp>
        <p:nvSpPr>
          <p:cNvPr id="7" name="Rectangle 7"/>
          <p:cNvSpPr>
            <a:spLocks noGrp="1" noChangeArrowheads="1"/>
          </p:cNvSpPr>
          <p:nvPr>
            <p:ph type="sldNum" sz="quarter" idx="12"/>
          </p:nvPr>
        </p:nvSpPr>
        <p:spPr>
          <a:ln/>
        </p:spPr>
        <p:txBody>
          <a:bodyPr/>
          <a:lstStyle>
            <a:lvl1pPr>
              <a:defRPr/>
            </a:lvl1pPr>
          </a:lstStyle>
          <a:p>
            <a:pPr>
              <a:defRPr/>
            </a:pPr>
            <a:fld id="{680F4720-3A94-B446-ACE3-8F00830D8084}" type="slidenum">
              <a:rPr lang="en-US">
                <a:solidFill>
                  <a:srgbClr val="000000"/>
                </a:solidFill>
                <a:latin typeface="Calibri"/>
              </a:rPr>
              <a:pPr>
                <a:defRPr/>
              </a:pPr>
              <a:t>‹#›</a:t>
            </a:fld>
            <a:endParaRPr lang="en-US" dirty="0">
              <a:solidFill>
                <a:srgbClr val="000000"/>
              </a:solidFill>
              <a:latin typeface="Calibri"/>
            </a:endParaRPr>
          </a:p>
        </p:txBody>
      </p:sp>
    </p:spTree>
    <p:extLst>
      <p:ext uri="{BB962C8B-B14F-4D97-AF65-F5344CB8AC3E}">
        <p14:creationId xmlns:p14="http://schemas.microsoft.com/office/powerpoint/2010/main" val="12325403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Calibri"/>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Calibri"/>
            </a:endParaRPr>
          </a:p>
        </p:txBody>
      </p:sp>
      <p:sp>
        <p:nvSpPr>
          <p:cNvPr id="7" name="Rectangle 7"/>
          <p:cNvSpPr>
            <a:spLocks noGrp="1" noChangeArrowheads="1"/>
          </p:cNvSpPr>
          <p:nvPr>
            <p:ph type="sldNum" sz="quarter" idx="12"/>
          </p:nvPr>
        </p:nvSpPr>
        <p:spPr>
          <a:ln/>
        </p:spPr>
        <p:txBody>
          <a:bodyPr/>
          <a:lstStyle>
            <a:lvl1pPr>
              <a:defRPr/>
            </a:lvl1pPr>
          </a:lstStyle>
          <a:p>
            <a:pPr>
              <a:defRPr/>
            </a:pPr>
            <a:fld id="{C3A0596E-7C03-E149-B2E8-8717091E9EA2}" type="slidenum">
              <a:rPr lang="en-US">
                <a:solidFill>
                  <a:srgbClr val="000000"/>
                </a:solidFill>
                <a:latin typeface="Calibri"/>
              </a:rPr>
              <a:pPr>
                <a:defRPr/>
              </a:pPr>
              <a:t>‹#›</a:t>
            </a:fld>
            <a:endParaRPr lang="en-US" dirty="0">
              <a:solidFill>
                <a:srgbClr val="000000"/>
              </a:solidFill>
              <a:latin typeface="Calibri"/>
            </a:endParaRPr>
          </a:p>
        </p:txBody>
      </p:sp>
    </p:spTree>
    <p:extLst>
      <p:ext uri="{BB962C8B-B14F-4D97-AF65-F5344CB8AC3E}">
        <p14:creationId xmlns:p14="http://schemas.microsoft.com/office/powerpoint/2010/main" val="312704706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Calibri"/>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Calibri"/>
            </a:endParaRPr>
          </a:p>
        </p:txBody>
      </p:sp>
      <p:sp>
        <p:nvSpPr>
          <p:cNvPr id="6" name="Rectangle 7"/>
          <p:cNvSpPr>
            <a:spLocks noGrp="1" noChangeArrowheads="1"/>
          </p:cNvSpPr>
          <p:nvPr>
            <p:ph type="sldNum" sz="quarter" idx="12"/>
          </p:nvPr>
        </p:nvSpPr>
        <p:spPr>
          <a:ln/>
        </p:spPr>
        <p:txBody>
          <a:bodyPr/>
          <a:lstStyle>
            <a:lvl1pPr>
              <a:defRPr/>
            </a:lvl1pPr>
          </a:lstStyle>
          <a:p>
            <a:pPr>
              <a:defRPr/>
            </a:pPr>
            <a:fld id="{9E8A293A-4C33-F64D-8B30-A08F263DAD64}" type="slidenum">
              <a:rPr lang="en-US">
                <a:solidFill>
                  <a:srgbClr val="000000"/>
                </a:solidFill>
                <a:latin typeface="Calibri"/>
              </a:rPr>
              <a:pPr>
                <a:defRPr/>
              </a:pPr>
              <a:t>‹#›</a:t>
            </a:fld>
            <a:endParaRPr lang="en-US" dirty="0">
              <a:solidFill>
                <a:srgbClr val="000000"/>
              </a:solidFill>
              <a:latin typeface="Calibri"/>
            </a:endParaRPr>
          </a:p>
        </p:txBody>
      </p:sp>
    </p:spTree>
    <p:extLst>
      <p:ext uri="{BB962C8B-B14F-4D97-AF65-F5344CB8AC3E}">
        <p14:creationId xmlns:p14="http://schemas.microsoft.com/office/powerpoint/2010/main" val="11171752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18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Calibri"/>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Calibri"/>
            </a:endParaRPr>
          </a:p>
        </p:txBody>
      </p:sp>
      <p:sp>
        <p:nvSpPr>
          <p:cNvPr id="6" name="Rectangle 7"/>
          <p:cNvSpPr>
            <a:spLocks noGrp="1" noChangeArrowheads="1"/>
          </p:cNvSpPr>
          <p:nvPr>
            <p:ph type="sldNum" sz="quarter" idx="12"/>
          </p:nvPr>
        </p:nvSpPr>
        <p:spPr>
          <a:ln/>
        </p:spPr>
        <p:txBody>
          <a:bodyPr/>
          <a:lstStyle>
            <a:lvl1pPr>
              <a:defRPr/>
            </a:lvl1pPr>
          </a:lstStyle>
          <a:p>
            <a:pPr>
              <a:defRPr/>
            </a:pPr>
            <a:fld id="{A821F81E-576B-C14F-8EC6-9AC71444A601}" type="slidenum">
              <a:rPr lang="en-US">
                <a:solidFill>
                  <a:srgbClr val="000000"/>
                </a:solidFill>
                <a:latin typeface="Calibri"/>
              </a:rPr>
              <a:pPr>
                <a:defRPr/>
              </a:pPr>
              <a:t>‹#›</a:t>
            </a:fld>
            <a:endParaRPr lang="en-US" dirty="0">
              <a:solidFill>
                <a:srgbClr val="000000"/>
              </a:solidFill>
              <a:latin typeface="Calibri"/>
            </a:endParaRPr>
          </a:p>
        </p:txBody>
      </p:sp>
    </p:spTree>
    <p:extLst>
      <p:ext uri="{BB962C8B-B14F-4D97-AF65-F5344CB8AC3E}">
        <p14:creationId xmlns:p14="http://schemas.microsoft.com/office/powerpoint/2010/main" val="40123549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46063" y="930275"/>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2133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33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267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267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Calibri"/>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solidFill>
                <a:srgbClr val="000000"/>
              </a:solidFill>
              <a:latin typeface="Calibri"/>
            </a:endParaRPr>
          </a:p>
        </p:txBody>
      </p:sp>
      <p:sp>
        <p:nvSpPr>
          <p:cNvPr id="9" name="Rectangle 7"/>
          <p:cNvSpPr>
            <a:spLocks noGrp="1" noChangeArrowheads="1"/>
          </p:cNvSpPr>
          <p:nvPr>
            <p:ph type="sldNum" sz="quarter" idx="12"/>
          </p:nvPr>
        </p:nvSpPr>
        <p:spPr>
          <a:ln/>
        </p:spPr>
        <p:txBody>
          <a:bodyPr/>
          <a:lstStyle>
            <a:lvl1pPr>
              <a:defRPr/>
            </a:lvl1pPr>
          </a:lstStyle>
          <a:p>
            <a:pPr>
              <a:defRPr/>
            </a:pPr>
            <a:fld id="{B033FA8B-A17A-1A49-852D-9FA3F5DE3015}" type="slidenum">
              <a:rPr lang="en-US">
                <a:solidFill>
                  <a:srgbClr val="000000"/>
                </a:solidFill>
                <a:latin typeface="Calibri"/>
              </a:rPr>
              <a:pPr>
                <a:defRPr/>
              </a:pPr>
              <a:t>‹#›</a:t>
            </a:fld>
            <a:endParaRPr lang="en-US" dirty="0">
              <a:solidFill>
                <a:srgbClr val="000000"/>
              </a:solidFill>
              <a:latin typeface="Calibri"/>
            </a:endParaRPr>
          </a:p>
        </p:txBody>
      </p:sp>
    </p:spTree>
    <p:extLst>
      <p:ext uri="{BB962C8B-B14F-4D97-AF65-F5344CB8AC3E}">
        <p14:creationId xmlns:p14="http://schemas.microsoft.com/office/powerpoint/2010/main" val="8905569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6800" y="5867400"/>
            <a:ext cx="3648075" cy="742950"/>
          </a:xfrm>
          <a:prstGeom prst="rect">
            <a:avLst/>
          </a:prstGeom>
          <a:noFill/>
          <a:ln>
            <a:noFill/>
          </a:ln>
        </p:spPr>
      </p:pic>
    </p:spTree>
    <p:extLst>
      <p:ext uri="{BB962C8B-B14F-4D97-AF65-F5344CB8AC3E}">
        <p14:creationId xmlns:p14="http://schemas.microsoft.com/office/powerpoint/2010/main" val="3213097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1346289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B508601-5372-9F4A-8890-CF011EC62DA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1802483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FFFFFF"/>
                </a:solidFill>
                <a:latin typeface="Arial"/>
              </a:rPr>
              <a:pPr/>
              <a:t>‹#›</a:t>
            </a:fld>
            <a:endParaRPr lang="en-US" dirty="0">
              <a:solidFill>
                <a:srgbClr val="FFFFFF"/>
              </a:solidFill>
              <a:latin typeface="Aria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59492"/>
      </p:ext>
    </p:extLst>
  </p:cSld>
  <p:clrMapOvr>
    <a:overrideClrMapping bg1="dk1" tx1="lt1" bg2="dk2" tx2="lt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270421348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8" name="Footer Placeholder 7"/>
          <p:cNvSpPr>
            <a:spLocks noGrp="1"/>
          </p:cNvSpPr>
          <p:nvPr>
            <p:ph type="ftr" sz="quarter" idx="11"/>
          </p:nvPr>
        </p:nvSpPr>
        <p:spPr/>
        <p:txBody>
          <a:bodyPr/>
          <a:lstStyle/>
          <a:p>
            <a:endParaRPr lang="en-US" dirty="0">
              <a:latin typeface="Aria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83018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4" name="Footer Placeholder 3"/>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372492694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3" name="Footer Placeholder 2"/>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57474297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2754ED01-E2A0-4C1E-8E21-014B99041579}" type="slidenum">
              <a:rPr lang="en-US" smtClean="0">
                <a:solidFill>
                  <a:srgbClr val="292934"/>
                </a:solidFill>
                <a:latin typeface="Arial"/>
              </a:rPr>
              <a:pPr/>
              <a:t>‹#›</a:t>
            </a:fld>
            <a:endParaRPr lang="en-US" dirty="0">
              <a:solidFill>
                <a:srgbClr val="292934"/>
              </a:solidFill>
              <a:latin typeface="Aria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9116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279261992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23398462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172741579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04485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2CAA1C4-E15C-B040-851D-CCCE63BCFEA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0688560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5894352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206960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800797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7394081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6624269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2520488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0809224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1758515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2145384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6322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C8DF3-A14A-4B48-A7C7-5EAC2EF27C36}" type="datetimeFigureOut">
              <a:rPr lang="en-US" smtClean="0"/>
              <a:t>5/1/13</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3D73B27-679A-4E4D-AD11-CC7097BF5CB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518568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1894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8021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1386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2063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91309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6800" y="5867400"/>
            <a:ext cx="3648075" cy="742950"/>
          </a:xfrm>
          <a:prstGeom prst="rect">
            <a:avLst/>
          </a:prstGeom>
          <a:noFill/>
          <a:ln>
            <a:noFill/>
          </a:ln>
        </p:spPr>
      </p:pic>
    </p:spTree>
    <p:extLst>
      <p:ext uri="{BB962C8B-B14F-4D97-AF65-F5344CB8AC3E}">
        <p14:creationId xmlns:p14="http://schemas.microsoft.com/office/powerpoint/2010/main" val="420149010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12415786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FFFFFF"/>
                </a:solidFill>
                <a:latin typeface="Arial"/>
              </a:rPr>
              <a:pPr/>
              <a:t>‹#›</a:t>
            </a:fld>
            <a:endParaRPr lang="en-US" dirty="0">
              <a:solidFill>
                <a:srgbClr val="FFFFFF"/>
              </a:solidFill>
              <a:latin typeface="Aria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742109"/>
      </p:ext>
    </p:extLst>
  </p:cSld>
  <p:clrMapOvr>
    <a:overrideClrMapping bg1="dk1" tx1="lt1" bg2="dk2" tx2="lt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196723541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8" name="Footer Placeholder 7"/>
          <p:cNvSpPr>
            <a:spLocks noGrp="1"/>
          </p:cNvSpPr>
          <p:nvPr>
            <p:ph type="ftr" sz="quarter" idx="11"/>
          </p:nvPr>
        </p:nvSpPr>
        <p:spPr/>
        <p:txBody>
          <a:bodyPr/>
          <a:lstStyle/>
          <a:p>
            <a:endParaRPr lang="en-US" dirty="0">
              <a:latin typeface="Aria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314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AAA4C1D-3366-1A42-9460-28BAA76D114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7023872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4" name="Footer Placeholder 3"/>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236299677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3" name="Footer Placeholder 2"/>
          <p:cNvSpPr>
            <a:spLocks noGrp="1"/>
          </p:cNvSpPr>
          <p:nvPr>
            <p:ph type="ftr" sz="quarter" idx="11"/>
          </p:nvPr>
        </p:nvSpPr>
        <p:spPr/>
        <p:txBody>
          <a:bodyPr/>
          <a:lstStyle/>
          <a:p>
            <a:endParaRPr lang="en-US" dirty="0">
              <a:latin typeface="Arial"/>
            </a:endParaRPr>
          </a:p>
        </p:txBody>
      </p:sp>
    </p:spTree>
    <p:extLst>
      <p:ext uri="{BB962C8B-B14F-4D97-AF65-F5344CB8AC3E}">
        <p14:creationId xmlns:p14="http://schemas.microsoft.com/office/powerpoint/2010/main" val="355721159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2754ED01-E2A0-4C1E-8E21-014B99041579}" type="slidenum">
              <a:rPr lang="en-US" smtClean="0">
                <a:solidFill>
                  <a:srgbClr val="292934"/>
                </a:solidFill>
                <a:latin typeface="Arial"/>
              </a:rPr>
              <a:pPr/>
              <a:t>‹#›</a:t>
            </a:fld>
            <a:endParaRPr lang="en-US" dirty="0">
              <a:solidFill>
                <a:srgbClr val="292934"/>
              </a:solidFill>
              <a:latin typeface="Aria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51155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6" name="Footer Placeholder 5"/>
          <p:cNvSpPr>
            <a:spLocks noGrp="1"/>
          </p:cNvSpPr>
          <p:nvPr>
            <p:ph type="ftr" sz="quarter" idx="11"/>
          </p:nvPr>
        </p:nvSpPr>
        <p:spPr/>
        <p:txBody>
          <a:bodyPr/>
          <a:lstStyle/>
          <a:p>
            <a:endParaRPr lang="en-US" dirty="0">
              <a:latin typeface="Arial"/>
            </a:endParaRPr>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278933189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172414549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11"/>
          </p:nvPr>
        </p:nvSpPr>
        <p:spPr/>
        <p:txBody>
          <a:bodyPr/>
          <a:lstStyle/>
          <a:p>
            <a:endParaRPr lang="en-US" dirty="0">
              <a:latin typeface="Aria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solidFill>
                  <a:srgbClr val="292934"/>
                </a:solidFill>
                <a:latin typeface="Arial"/>
              </a:rPr>
              <a:pPr/>
              <a:t>‹#›</a:t>
            </a:fld>
            <a:endParaRPr lang="en-US" dirty="0">
              <a:solidFill>
                <a:srgbClr val="292934"/>
              </a:solidFill>
              <a:latin typeface="Arial"/>
            </a:endParaRPr>
          </a:p>
        </p:txBody>
      </p:sp>
    </p:spTree>
    <p:extLst>
      <p:ext uri="{BB962C8B-B14F-4D97-AF65-F5344CB8AC3E}">
        <p14:creationId xmlns:p14="http://schemas.microsoft.com/office/powerpoint/2010/main" val="978150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6093056-9A0C-1448-A582-E600DBEB0D5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17517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bg>
      <p:bgPr>
        <a:gradFill flip="none" rotWithShape="1">
          <a:gsLst>
            <a:gs pos="30000">
              <a:srgbClr val="92D050">
                <a:alpha val="75000"/>
              </a:srgbClr>
            </a:gs>
            <a:gs pos="56000">
              <a:schemeClr val="bg1">
                <a:alpha val="62000"/>
              </a:schemeClr>
            </a:gs>
            <a:gs pos="84000">
              <a:schemeClr val="bg2">
                <a:alpha val="79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6" name="Rectangle 15"/>
          <p:cNvSpPr/>
          <p:nvPr/>
        </p:nvSpPr>
        <p:spPr bwMode="auto">
          <a:xfrm>
            <a:off x="5540961" y="0"/>
            <a:ext cx="28838" cy="6793317"/>
          </a:xfrm>
          <a:prstGeom prst="rect">
            <a:avLst/>
          </a:prstGeom>
          <a:solidFill>
            <a:schemeClr val="tx2"/>
          </a:solidFill>
          <a:ln w="9525" cap="flat" cmpd="sng" algn="ctr">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b="1" dirty="0">
              <a:solidFill>
                <a:prstClr val="black"/>
              </a:solidFill>
              <a:latin typeface="Arial"/>
              <a:ea typeface="ＭＳ Ｐゴシック" pitchFamily="-106" charset="-128"/>
              <a:cs typeface="ＭＳ Ｐゴシック" pitchFamily="-106" charset="-128"/>
            </a:endParaRPr>
          </a:p>
        </p:txBody>
      </p:sp>
      <p:sp>
        <p:nvSpPr>
          <p:cNvPr id="160991" name="Rectangle 223"/>
          <p:cNvSpPr>
            <a:spLocks noGrp="1" noChangeArrowheads="1"/>
          </p:cNvSpPr>
          <p:nvPr>
            <p:ph type="subTitle" idx="1"/>
          </p:nvPr>
        </p:nvSpPr>
        <p:spPr>
          <a:xfrm>
            <a:off x="206160" y="2932955"/>
            <a:ext cx="3146640" cy="757130"/>
          </a:xfrm>
          <a:prstGeom prst="rect">
            <a:avLst/>
          </a:prstGeom>
        </p:spPr>
        <p:txBody>
          <a:bodyPr/>
          <a:lstStyle>
            <a:lvl1pPr marL="0" indent="0" algn="l">
              <a:buFont typeface="Symbol" pitchFamily="18" charset="2"/>
              <a:buNone/>
              <a:defRPr sz="2400"/>
            </a:lvl1pPr>
          </a:lstStyle>
          <a:p>
            <a:r>
              <a:rPr lang="en-US" smtClean="0"/>
              <a:t>Click to edit Master subtitle style</a:t>
            </a:r>
            <a:endParaRPr lang="en-US" dirty="0"/>
          </a:p>
        </p:txBody>
      </p:sp>
      <p:sp>
        <p:nvSpPr>
          <p:cNvPr id="160992" name="Rectangle 224"/>
          <p:cNvSpPr>
            <a:spLocks noGrp="1" noChangeArrowheads="1"/>
          </p:cNvSpPr>
          <p:nvPr>
            <p:ph type="ctrTitle" hasCustomPrompt="1"/>
          </p:nvPr>
        </p:nvSpPr>
        <p:spPr>
          <a:xfrm>
            <a:off x="206160" y="639018"/>
            <a:ext cx="4531920" cy="824841"/>
          </a:xfrm>
          <a:prstGeom prst="rect">
            <a:avLst/>
          </a:prstGeom>
        </p:spPr>
        <p:txBody>
          <a:bodyPr/>
          <a:lstStyle>
            <a:lvl1pPr algn="l">
              <a:defRPr baseline="0"/>
            </a:lvl1pPr>
          </a:lstStyle>
          <a:p>
            <a:r>
              <a:rPr lang="en-US" dirty="0" smtClean="0"/>
              <a:t>This is </a:t>
            </a:r>
            <a:r>
              <a:rPr lang="en-US" smtClean="0"/>
              <a:t>our new template.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2091" y="2776584"/>
            <a:ext cx="1821816" cy="1737360"/>
          </a:xfrm>
          <a:prstGeom prst="ellipse">
            <a:avLst/>
          </a:prstGeom>
          <a:ln w="28575">
            <a:noFill/>
          </a:ln>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4616109" y="1240416"/>
            <a:ext cx="1741148" cy="1692539"/>
          </a:xfrm>
          <a:prstGeom prst="ellipse">
            <a:avLst/>
          </a:prstGeom>
          <a:ln w="28575">
            <a:noFill/>
          </a:ln>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40400" y="2082713"/>
            <a:ext cx="1760838" cy="1718922"/>
          </a:xfrm>
          <a:prstGeom prst="ellipse">
            <a:avLst/>
          </a:prstGeom>
          <a:ln w="28575">
            <a:noFill/>
          </a:ln>
        </p:spPr>
      </p:pic>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65197" y="3520622"/>
            <a:ext cx="1779031" cy="1764792"/>
          </a:xfrm>
          <a:prstGeom prst="ellipse">
            <a:avLst/>
          </a:prstGeom>
          <a:ln w="28575">
            <a:noFill/>
          </a:ln>
        </p:spPr>
      </p:pic>
      <p:sp>
        <p:nvSpPr>
          <p:cNvPr id="9" name="Oval 8"/>
          <p:cNvSpPr/>
          <p:nvPr userDrawn="1"/>
        </p:nvSpPr>
        <p:spPr bwMode="auto">
          <a:xfrm>
            <a:off x="4616110" y="1240416"/>
            <a:ext cx="1741148" cy="1692539"/>
          </a:xfrm>
          <a:prstGeom prst="ellipse">
            <a:avLst/>
          </a:prstGeom>
          <a:noFill/>
          <a:ln w="317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prstClr val="black"/>
              </a:solidFill>
              <a:latin typeface="Arial" pitchFamily="34" charset="0"/>
            </a:endParaRPr>
          </a:p>
        </p:txBody>
      </p:sp>
      <p:sp>
        <p:nvSpPr>
          <p:cNvPr id="17" name="Oval 16"/>
          <p:cNvSpPr/>
          <p:nvPr userDrawn="1"/>
        </p:nvSpPr>
        <p:spPr bwMode="auto">
          <a:xfrm>
            <a:off x="5740400" y="2082713"/>
            <a:ext cx="1760838" cy="1692539"/>
          </a:xfrm>
          <a:prstGeom prst="ellipse">
            <a:avLst/>
          </a:prstGeom>
          <a:noFill/>
          <a:ln w="317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prstClr val="black"/>
              </a:solidFill>
              <a:latin typeface="Arial" pitchFamily="34" charset="0"/>
            </a:endParaRPr>
          </a:p>
        </p:txBody>
      </p:sp>
      <p:sp>
        <p:nvSpPr>
          <p:cNvPr id="20" name="Oval 19"/>
          <p:cNvSpPr/>
          <p:nvPr userDrawn="1"/>
        </p:nvSpPr>
        <p:spPr bwMode="auto">
          <a:xfrm>
            <a:off x="4362091" y="2778589"/>
            <a:ext cx="1737065" cy="1735355"/>
          </a:xfrm>
          <a:prstGeom prst="ellipse">
            <a:avLst/>
          </a:prstGeom>
          <a:noFill/>
          <a:ln w="317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prstClr val="black"/>
              </a:solidFill>
              <a:latin typeface="Arial" pitchFamily="34" charset="0"/>
            </a:endParaRPr>
          </a:p>
        </p:txBody>
      </p:sp>
      <p:sp>
        <p:nvSpPr>
          <p:cNvPr id="21" name="Oval 20"/>
          <p:cNvSpPr/>
          <p:nvPr userDrawn="1"/>
        </p:nvSpPr>
        <p:spPr bwMode="auto">
          <a:xfrm>
            <a:off x="5585142" y="3525431"/>
            <a:ext cx="1759086" cy="1759983"/>
          </a:xfrm>
          <a:prstGeom prst="ellipse">
            <a:avLst/>
          </a:prstGeom>
          <a:noFill/>
          <a:ln w="317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prstClr val="black"/>
              </a:solidFill>
              <a:latin typeface="Arial" pitchFamily="34" charset="0"/>
            </a:endParaRPr>
          </a:p>
        </p:txBody>
      </p:sp>
      <p:pic>
        <p:nvPicPr>
          <p:cNvPr id="18" name="Picture 12" descr="ccsi-logo.png"/>
          <p:cNvPicPr>
            <a:picLocks noChangeAspect="1"/>
          </p:cNvPicPr>
          <p:nvPr userDrawn="1"/>
        </p:nvPicPr>
        <p:blipFill>
          <a:blip r:embed="rId6">
            <a:clrChange>
              <a:clrFrom>
                <a:srgbClr val="FFFFFF"/>
              </a:clrFrom>
              <a:clrTo>
                <a:srgbClr val="FFFFFF">
                  <a:alpha val="0"/>
                </a:srgbClr>
              </a:clrTo>
            </a:clrChange>
          </a:blip>
          <a:stretch>
            <a:fillRect/>
          </a:stretch>
        </p:blipFill>
        <p:spPr bwMode="auto">
          <a:xfrm>
            <a:off x="3236119" y="6272432"/>
            <a:ext cx="1632023" cy="502161"/>
          </a:xfrm>
          <a:prstGeom prst="rect">
            <a:avLst/>
          </a:prstGeom>
          <a:noFill/>
          <a:ln w="9525">
            <a:noFill/>
            <a:miter lim="800000"/>
            <a:headEnd/>
            <a:tailEnd/>
          </a:ln>
        </p:spPr>
      </p:pic>
      <p:pic>
        <p:nvPicPr>
          <p:cNvPr id="19" name="Picture 6" descr="ORNL_managed by.png"/>
          <p:cNvPicPr>
            <a:picLocks noChangeAspect="1"/>
          </p:cNvPicPr>
          <p:nvPr userDrawn="1"/>
        </p:nvPicPr>
        <p:blipFill>
          <a:blip r:embed="rId7" cstate="print"/>
          <a:srcRect/>
          <a:stretch>
            <a:fillRect/>
          </a:stretch>
        </p:blipFill>
        <p:spPr bwMode="auto">
          <a:xfrm>
            <a:off x="5591628" y="6272432"/>
            <a:ext cx="3505200" cy="452438"/>
          </a:xfrm>
          <a:prstGeom prst="rect">
            <a:avLst/>
          </a:prstGeom>
          <a:noFill/>
          <a:ln w="9525">
            <a:noFill/>
            <a:miter lim="800000"/>
            <a:headEnd/>
            <a:tailEnd/>
          </a:ln>
        </p:spPr>
      </p:pic>
      <p:pic>
        <p:nvPicPr>
          <p:cNvPr id="22" name="Picture 9" descr="New_DOE_Logo_Color_042808.png"/>
          <p:cNvPicPr>
            <a:picLocks noChangeAspect="1"/>
          </p:cNvPicPr>
          <p:nvPr userDrawn="1"/>
        </p:nvPicPr>
        <p:blipFill>
          <a:blip r:embed="rId8" cstate="print"/>
          <a:srcRect/>
          <a:stretch>
            <a:fillRect/>
          </a:stretch>
        </p:blipFill>
        <p:spPr bwMode="auto">
          <a:xfrm>
            <a:off x="293246" y="6379016"/>
            <a:ext cx="1375897" cy="345854"/>
          </a:xfrm>
          <a:prstGeom prst="rect">
            <a:avLst/>
          </a:prstGeom>
          <a:noFill/>
          <a:ln w="9525">
            <a:noFill/>
            <a:miter lim="800000"/>
            <a:headEnd/>
            <a:tailEnd/>
          </a:ln>
        </p:spPr>
      </p:pic>
    </p:spTree>
    <p:extLst>
      <p:ext uri="{BB962C8B-B14F-4D97-AF65-F5344CB8AC3E}">
        <p14:creationId xmlns:p14="http://schemas.microsoft.com/office/powerpoint/2010/main" val="3633200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6" descr="ORNL_managed by.png"/>
          <p:cNvPicPr>
            <a:picLocks noChangeAspect="1"/>
          </p:cNvPicPr>
          <p:nvPr userDrawn="1"/>
        </p:nvPicPr>
        <p:blipFill>
          <a:blip r:embed="rId2" cstate="print"/>
          <a:srcRect/>
          <a:stretch>
            <a:fillRect/>
          </a:stretch>
        </p:blipFill>
        <p:spPr bwMode="auto">
          <a:xfrm>
            <a:off x="5714373" y="6305193"/>
            <a:ext cx="3429627" cy="442681"/>
          </a:xfrm>
          <a:prstGeom prst="rect">
            <a:avLst/>
          </a:prstGeom>
          <a:noFill/>
          <a:ln w="9525">
            <a:noFill/>
            <a:miter lim="800000"/>
            <a:headEnd/>
            <a:tailEnd/>
          </a:ln>
        </p:spPr>
      </p:pic>
      <p:pic>
        <p:nvPicPr>
          <p:cNvPr id="9" name="Picture 9" descr="New_DOE_Logo_Color_042808.png"/>
          <p:cNvPicPr>
            <a:picLocks noChangeAspect="1"/>
          </p:cNvPicPr>
          <p:nvPr userDrawn="1"/>
        </p:nvPicPr>
        <p:blipFill>
          <a:blip r:embed="rId3" cstate="print"/>
          <a:srcRect/>
          <a:stretch>
            <a:fillRect/>
          </a:stretch>
        </p:blipFill>
        <p:spPr bwMode="auto">
          <a:xfrm>
            <a:off x="228599" y="6305193"/>
            <a:ext cx="1469571" cy="369401"/>
          </a:xfrm>
          <a:prstGeom prst="rect">
            <a:avLst/>
          </a:prstGeom>
          <a:noFill/>
          <a:ln w="9525">
            <a:noFill/>
            <a:miter lim="800000"/>
            <a:headEnd/>
            <a:tailEnd/>
          </a:ln>
        </p:spPr>
      </p:pic>
      <p:pic>
        <p:nvPicPr>
          <p:cNvPr id="10" name="Picture 12" descr="ccsi-logo.png"/>
          <p:cNvPicPr>
            <a:picLocks noChangeAspect="1"/>
          </p:cNvPicPr>
          <p:nvPr userDrawn="1"/>
        </p:nvPicPr>
        <p:blipFill>
          <a:blip r:embed="rId4"/>
          <a:stretch>
            <a:fillRect/>
          </a:stretch>
        </p:blipFill>
        <p:spPr bwMode="auto">
          <a:xfrm>
            <a:off x="3280226" y="6220893"/>
            <a:ext cx="1712687" cy="526981"/>
          </a:xfrm>
          <a:prstGeom prst="rect">
            <a:avLst/>
          </a:prstGeom>
          <a:noFill/>
          <a:ln w="9525">
            <a:noFill/>
            <a:miter lim="800000"/>
            <a:headEnd/>
            <a:tailEnd/>
          </a:ln>
        </p:spPr>
      </p:pic>
    </p:spTree>
    <p:extLst>
      <p:ext uri="{BB962C8B-B14F-4D97-AF65-F5344CB8AC3E}">
        <p14:creationId xmlns:p14="http://schemas.microsoft.com/office/powerpoint/2010/main" val="506664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4089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53898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53828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91168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8950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C8DF3-A14A-4B48-A7C7-5EAC2EF27C36}" type="datetimeFigureOut">
              <a:rPr lang="en-US" smtClean="0"/>
              <a:t>5/1/13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08833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75798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98886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49512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07072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43119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73668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10789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98243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9095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4C8DF3-A14A-4B48-A7C7-5EAC2EF27C36}" type="datetimeFigureOut">
              <a:rPr lang="en-US" smtClean="0"/>
              <a:t>5/1/13</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21805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16245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16705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19496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70955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90655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62988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FDA77C-DF34-4F47-9084-D0A9D49B78CB}"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88FCB31-DF50-2D45-BF15-CDCB826F7B2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427915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DA77C-DF34-4F47-9084-D0A9D49B78CB}"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88FCB31-DF50-2D45-BF15-CDCB826F7B2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380756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FDA77C-DF34-4F47-9084-D0A9D49B78CB}"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88FCB31-DF50-2D45-BF15-CDCB826F7B2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3643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4C8DF3-A14A-4B48-A7C7-5EAC2EF27C36}" type="datetimeFigureOut">
              <a:rPr lang="en-US" smtClean="0"/>
              <a:t>5/1/13</a:t>
            </a:fld>
            <a:endParaRPr lang="en-US" dirty="0"/>
          </a:p>
        </p:txBody>
      </p:sp>
      <p:sp>
        <p:nvSpPr>
          <p:cNvPr id="8" name="Footer Placeholder 7"/>
          <p:cNvSpPr>
            <a:spLocks noGrp="1"/>
          </p:cNvSpPr>
          <p:nvPr>
            <p:ph type="ftr" sz="quarter" idx="11"/>
          </p:nvPr>
        </p:nvSpPr>
        <p:spPr/>
        <p:txBody>
          <a:bodyPr/>
          <a:lstStyle/>
          <a:p>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FDA77C-DF34-4F47-9084-D0A9D49B78CB}"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88FCB31-DF50-2D45-BF15-CDCB826F7B2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74650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FDA77C-DF34-4F47-9084-D0A9D49B78CB}"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88FCB31-DF50-2D45-BF15-CDCB826F7B2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572429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FDA77C-DF34-4F47-9084-D0A9D49B78CB}"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88FCB31-DF50-2D45-BF15-CDCB826F7B2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04864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DA77C-DF34-4F47-9084-D0A9D49B78CB}"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88FCB31-DF50-2D45-BF15-CDCB826F7B2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119284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DA77C-DF34-4F47-9084-D0A9D49B78CB}"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88FCB31-DF50-2D45-BF15-CDCB826F7B2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414662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DA77C-DF34-4F47-9084-D0A9D49B78CB}"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88FCB31-DF50-2D45-BF15-CDCB826F7B2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326820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DA77C-DF34-4F47-9084-D0A9D49B78CB}"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88FCB31-DF50-2D45-BF15-CDCB826F7B2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296611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DA77C-DF34-4F47-9084-D0A9D49B78CB}"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88FCB31-DF50-2D45-BF15-CDCB826F7B2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007650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15042" name="Rectangle 2"/>
          <p:cNvSpPr>
            <a:spLocks noGrp="1" noChangeArrowheads="1"/>
          </p:cNvSpPr>
          <p:nvPr>
            <p:ph type="ctrTitle" sz="quarter"/>
          </p:nvPr>
        </p:nvSpPr>
        <p:spPr>
          <a:xfrm>
            <a:off x="685800" y="1676400"/>
            <a:ext cx="7772400" cy="1828800"/>
          </a:xfrm>
        </p:spPr>
        <p:txBody>
          <a:bodyPr/>
          <a:lstStyle>
            <a:lvl1pPr>
              <a:defRPr/>
            </a:lvl1pPr>
          </a:lstStyle>
          <a:p>
            <a:r>
              <a:rPr lang="en-US" altLang="zh-CN"/>
              <a:t>Click to edit Master title style</a:t>
            </a:r>
          </a:p>
        </p:txBody>
      </p:sp>
      <p:sp>
        <p:nvSpPr>
          <p:cNvPr id="21504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ltLang="zh-CN"/>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5D5C63-045F-3441-AC48-04A43259C8F1}"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336588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99C19-B7C2-A349-820B-6188EAE04730}"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14999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4C8DF3-A14A-4B48-A7C7-5EAC2EF27C36}" type="datetimeFigureOut">
              <a:rPr lang="en-US" smtClean="0"/>
              <a:t>5/1/13</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9A054B-0F02-4F43-BFE0-462252A18E94}"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7396876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B7F932-547A-FA48-AADD-7D20A2FDBF68}"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41789296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2C438D-D57B-554C-B2A1-F5721FF9C742}"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009749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F07F41-4734-2B49-BE26-1F0AE24C3E1B}"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42392310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DA5DACE-784B-374E-AB1C-505275337356}"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41348109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2280F5-C14E-BA4A-9DFE-797A59D7228E}"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41906937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B03858-498F-A147-BCBC-197E0B28C06A}"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42235153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6F6875-A5F8-EA47-BF70-8D7BF783E021}"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2570547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0"/>
            <a:ext cx="22860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0"/>
            <a:ext cx="670560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20C819-5AE7-8347-936A-4258E5B57646}"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10290520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84613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981200"/>
            <a:ext cx="40386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981200"/>
            <a:ext cx="40386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114800"/>
            <a:ext cx="40386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dirty="0">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E79FF1D-88B9-B245-BB10-6B8CAD1DBEEE}"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97370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C8DF3-A14A-4B48-A7C7-5EAC2EF27C36}" type="datetimeFigureOut">
              <a:rPr lang="en-US" smtClean="0"/>
              <a:t>5/1/13</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846138"/>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81200"/>
            <a:ext cx="40386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981200"/>
            <a:ext cx="40386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114800"/>
            <a:ext cx="40386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dirty="0">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B1A0CAE-8F3A-9444-AB9D-0B2A8131315A}"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30440723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84613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981200"/>
            <a:ext cx="40386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40386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C7A35B-D29B-8C46-A620-1D04A192A751}" type="slidenum">
              <a:rPr lang="en-US" altLang="zh-CN">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20328545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5580179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6" name="Slide Number Placeholder 5"/>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16306450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6" name="Slide Number Placeholder 5"/>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7878526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7" name="Slide Number Placeholder 6"/>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39484518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9" name="Slide Number Placeholder 8"/>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20148870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5" name="Slide Number Placeholder 4"/>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485400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4" name="Slide Number Placeholder 3"/>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42552748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7" name="Slide Number Placeholder 6"/>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413412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C8DF3-A14A-4B48-A7C7-5EAC2EF27C36}" type="datetimeFigureOut">
              <a:rPr lang="en-US" smtClean="0"/>
              <a:t>5/1/13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7" name="Slide Number Placeholder 6"/>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35312808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6" name="Slide Number Placeholder 5"/>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5809660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6" name="Slide Number Placeholder 5"/>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14121341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12966631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6" name="Slide Number Placeholder 5"/>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23459219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6" name="Slide Number Placeholder 5"/>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6774292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7" name="Slide Number Placeholder 6"/>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2405012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9" name="Slide Number Placeholder 8"/>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24631685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5" name="Slide Number Placeholder 4"/>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26180568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4" name="Slide Number Placeholder 3"/>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87275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C8DF3-A14A-4B48-A7C7-5EAC2EF27C36}" type="datetimeFigureOut">
              <a:rPr lang="en-US" smtClean="0"/>
              <a:t>5/1/13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FE47A291-9AC5-4649-BD06-2433C65C7677}" type="slidenum">
              <a:rPr lang="en-US" smtClean="0"/>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7" name="Slide Number Placeholder 6"/>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26353762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7" name="Slide Number Placeholder 6"/>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11704927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6" name="Slide Number Placeholder 5"/>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38106993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Gill Sans MT"/>
            </a:endParaRPr>
          </a:p>
        </p:txBody>
      </p:sp>
      <p:sp>
        <p:nvSpPr>
          <p:cNvPr id="6" name="Slide Number Placeholder 5"/>
          <p:cNvSpPr>
            <a:spLocks noGrp="1"/>
          </p:cNvSpPr>
          <p:nvPr>
            <p:ph type="sldNum" sz="quarter" idx="12"/>
          </p:nvPr>
        </p:nvSpPr>
        <p:spPr/>
        <p:txBody>
          <a:body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4010652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795537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39407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658991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997486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358401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A2259-1E4D-441B-8F74-6A0245C6D2B1}"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9A8312B-75C7-450A-884F-BF83BB06DC8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77599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93.xml"/><Relationship Id="rId12" Type="http://schemas.openxmlformats.org/officeDocument/2006/relationships/theme" Target="../theme/theme10.xml"/><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04.xml"/><Relationship Id="rId12" Type="http://schemas.openxmlformats.org/officeDocument/2006/relationships/slideLayout" Target="../slideLayouts/slideLayout105.xml"/><Relationship Id="rId13" Type="http://schemas.openxmlformats.org/officeDocument/2006/relationships/slideLayout" Target="../slideLayouts/slideLayout106.xml"/><Relationship Id="rId14" Type="http://schemas.openxmlformats.org/officeDocument/2006/relationships/slideLayout" Target="../slideLayouts/slideLayout107.xml"/><Relationship Id="rId15" Type="http://schemas.openxmlformats.org/officeDocument/2006/relationships/slideLayout" Target="../slideLayouts/slideLayout108.xml"/><Relationship Id="rId16" Type="http://schemas.openxmlformats.org/officeDocument/2006/relationships/slideLayout" Target="../slideLayouts/slideLayout109.xml"/><Relationship Id="rId17" Type="http://schemas.openxmlformats.org/officeDocument/2006/relationships/theme" Target="../theme/theme11.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0.xml"/><Relationship Id="rId12" Type="http://schemas.openxmlformats.org/officeDocument/2006/relationships/slideLayout" Target="../slideLayouts/slideLayout121.xml"/><Relationship Id="rId13" Type="http://schemas.openxmlformats.org/officeDocument/2006/relationships/theme" Target="../theme/theme12.xml"/><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9" Type="http://schemas.openxmlformats.org/officeDocument/2006/relationships/slideLayout" Target="../slideLayouts/slideLayout118.xml"/><Relationship Id="rId10" Type="http://schemas.openxmlformats.org/officeDocument/2006/relationships/slideLayout" Target="../slideLayouts/slideLayout119.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3.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4.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5.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6.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slideLayout" Target="../slideLayouts/slideLayout177.xml"/><Relationship Id="rId13" Type="http://schemas.openxmlformats.org/officeDocument/2006/relationships/theme" Target="../theme/theme17.xml"/><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8.xml"/><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slideLayout" Target="../slideLayouts/slideLayout200.xml"/><Relationship Id="rId13" Type="http://schemas.openxmlformats.org/officeDocument/2006/relationships/slideLayout" Target="../slideLayouts/slideLayout201.xml"/><Relationship Id="rId14" Type="http://schemas.openxmlformats.org/officeDocument/2006/relationships/slideLayout" Target="../slideLayouts/slideLayout202.xml"/><Relationship Id="rId15" Type="http://schemas.openxmlformats.org/officeDocument/2006/relationships/slideLayout" Target="../slideLayouts/slideLayout203.xml"/><Relationship Id="rId16" Type="http://schemas.openxmlformats.org/officeDocument/2006/relationships/slideLayout" Target="../slideLayouts/slideLayout204.xml"/><Relationship Id="rId17" Type="http://schemas.openxmlformats.org/officeDocument/2006/relationships/theme" Target="../theme/theme19.xml"/><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5.xml"/><Relationship Id="rId12" Type="http://schemas.openxmlformats.org/officeDocument/2006/relationships/theme" Target="../theme/theme20.xml"/><Relationship Id="rId1" Type="http://schemas.openxmlformats.org/officeDocument/2006/relationships/slideLayout" Target="../slideLayouts/slideLayout205.xml"/><Relationship Id="rId2" Type="http://schemas.openxmlformats.org/officeDocument/2006/relationships/slideLayout" Target="../slideLayouts/slideLayout206.xml"/><Relationship Id="rId3" Type="http://schemas.openxmlformats.org/officeDocument/2006/relationships/slideLayout" Target="../slideLayouts/slideLayout207.xml"/><Relationship Id="rId4" Type="http://schemas.openxmlformats.org/officeDocument/2006/relationships/slideLayout" Target="../slideLayouts/slideLayout208.xml"/><Relationship Id="rId5" Type="http://schemas.openxmlformats.org/officeDocument/2006/relationships/slideLayout" Target="../slideLayouts/slideLayout209.xml"/><Relationship Id="rId6" Type="http://schemas.openxmlformats.org/officeDocument/2006/relationships/slideLayout" Target="../slideLayouts/slideLayout210.xml"/><Relationship Id="rId7" Type="http://schemas.openxmlformats.org/officeDocument/2006/relationships/slideLayout" Target="../slideLayouts/slideLayout211.xml"/><Relationship Id="rId8" Type="http://schemas.openxmlformats.org/officeDocument/2006/relationships/slideLayout" Target="../slideLayouts/slideLayout212.xml"/><Relationship Id="rId9" Type="http://schemas.openxmlformats.org/officeDocument/2006/relationships/slideLayout" Target="../slideLayouts/slideLayout213.xml"/><Relationship Id="rId10" Type="http://schemas.openxmlformats.org/officeDocument/2006/relationships/slideLayout" Target="../slideLayouts/slideLayout2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1" Type="http://schemas.openxmlformats.org/officeDocument/2006/relationships/slideLayout" Target="../slideLayouts/slideLayout2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5.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6.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7.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theme" Target="../theme/theme8.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2.xml"/><Relationship Id="rId12" Type="http://schemas.openxmlformats.org/officeDocument/2006/relationships/theme" Target="../theme/theme9.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C4C8DF3-A14A-4B48-A7C7-5EAC2EF27C36}" type="datetimeFigureOut">
              <a:rPr lang="en-US" smtClean="0"/>
              <a:t>5/1/13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6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latin typeface="Gill Sans M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317368604"/>
      </p:ext>
    </p:extLst>
  </p:cSld>
  <p:clrMap bg1="dk1" tx1="lt1" bg2="dk2" tx2="lt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184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05A2259-1E4D-441B-8F74-6A0245C6D2B1}" type="datetimeFigureOut">
              <a:rPr lang="en-US" smtClean="0">
                <a:solidFill>
                  <a:prstClr val="black">
                    <a:tint val="75000"/>
                  </a:prstClr>
                </a:solidFill>
                <a:latin typeface="Calibri"/>
                <a:ea typeface="MS PGothic" pitchFamily="34" charset="-128"/>
              </a:rPr>
              <a:pPr defTabSz="914400"/>
              <a:t>5/1/13</a:t>
            </a:fld>
            <a:endParaRPr lang="en-US" dirty="0">
              <a:solidFill>
                <a:prstClr val="black">
                  <a:tint val="75000"/>
                </a:prstClr>
              </a:solidFill>
              <a:latin typeface="Calibri"/>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latin typeface="Calibri"/>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9A8312B-75C7-450A-884F-BF83BB06DC8C}" type="slidenum">
              <a:rPr lang="en-US" smtClean="0">
                <a:solidFill>
                  <a:prstClr val="black">
                    <a:tint val="75000"/>
                  </a:prstClr>
                </a:solidFill>
                <a:latin typeface="Calibri"/>
                <a:ea typeface="MS PGothic" pitchFamily="34" charset="-128"/>
              </a:rPr>
              <a:pPr defTabSz="914400"/>
              <a:t>‹#›</a:t>
            </a:fld>
            <a:endParaRPr lang="en-US" dirty="0">
              <a:solidFill>
                <a:prstClr val="black">
                  <a:tint val="75000"/>
                </a:prstClr>
              </a:solidFill>
              <a:latin typeface="Calibri"/>
              <a:ea typeface="MS PGothic" pitchFamily="34" charset="-128"/>
            </a:endParaRPr>
          </a:p>
        </p:txBody>
      </p:sp>
    </p:spTree>
    <p:extLst>
      <p:ext uri="{BB962C8B-B14F-4D97-AF65-F5344CB8AC3E}">
        <p14:creationId xmlns:p14="http://schemas.microsoft.com/office/powerpoint/2010/main" val="579220539"/>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 id="2147484367" r:id="rId14"/>
    <p:sldLayoutId id="2147484368" r:id="rId15"/>
    <p:sldLayoutId id="2147484369"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latin typeface="Arial"/>
            </a:endParaRPr>
          </a:p>
        </p:txBody>
      </p:sp>
    </p:spTree>
    <p:extLst>
      <p:ext uri="{BB962C8B-B14F-4D97-AF65-F5344CB8AC3E}">
        <p14:creationId xmlns:p14="http://schemas.microsoft.com/office/powerpoint/2010/main" val="171042097"/>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 id="2147484383" r:id="rId12"/>
  </p:sldLayoutIdLst>
  <p:txStyles>
    <p:titleStyle>
      <a:lvl1pPr algn="l" defTabSz="914400" rtl="0" eaLnBrk="1" latinLnBrk="0" hangingPunct="1">
        <a:spcBef>
          <a:spcPct val="0"/>
        </a:spcBef>
        <a:buNone/>
        <a:defRPr sz="36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latin typeface="Arial"/>
            </a:endParaRPr>
          </a:p>
        </p:txBody>
      </p:sp>
    </p:spTree>
    <p:extLst>
      <p:ext uri="{BB962C8B-B14F-4D97-AF65-F5344CB8AC3E}">
        <p14:creationId xmlns:p14="http://schemas.microsoft.com/office/powerpoint/2010/main" val="107585700"/>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l" defTabSz="914400" rtl="0" eaLnBrk="1" latinLnBrk="0" hangingPunct="1">
        <a:spcBef>
          <a:spcPct val="0"/>
        </a:spcBef>
        <a:buNone/>
        <a:defRPr sz="36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EA6EE-3B49-D146-B40A-5A8DF7109677}"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20182-8CEE-3843-BC95-A4DC3BCC716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21756146"/>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latin typeface="Arial"/>
            </a:endParaRPr>
          </a:p>
        </p:txBody>
      </p:sp>
    </p:spTree>
    <p:extLst>
      <p:ext uri="{BB962C8B-B14F-4D97-AF65-F5344CB8AC3E}">
        <p14:creationId xmlns:p14="http://schemas.microsoft.com/office/powerpoint/2010/main" val="3908350026"/>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l" defTabSz="914400" rtl="0" eaLnBrk="1" latinLnBrk="0" hangingPunct="1">
        <a:spcBef>
          <a:spcPct val="0"/>
        </a:spcBef>
        <a:buNone/>
        <a:defRPr sz="36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latin typeface="Arial"/>
            </a:endParaRPr>
          </a:p>
        </p:txBody>
      </p:sp>
    </p:spTree>
    <p:extLst>
      <p:ext uri="{BB962C8B-B14F-4D97-AF65-F5344CB8AC3E}">
        <p14:creationId xmlns:p14="http://schemas.microsoft.com/office/powerpoint/2010/main" val="2746466595"/>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l" defTabSz="914400" rtl="0" eaLnBrk="1" latinLnBrk="0" hangingPunct="1">
        <a:spcBef>
          <a:spcPct val="0"/>
        </a:spcBef>
        <a:buNone/>
        <a:defRPr sz="36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228600" y="33338"/>
            <a:ext cx="914400" cy="914400"/>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685800" y="1009162"/>
            <a:ext cx="7772400" cy="52107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5" name="Rectangle 5"/>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j-lt"/>
                <a:ea typeface="ＭＳ Ｐゴシック" pitchFamily="4" charset="-128"/>
                <a:cs typeface="ＭＳ Ｐゴシック" pitchFamily="4" charset="-128"/>
              </a:defRPr>
            </a:lvl1pPr>
          </a:lstStyle>
          <a:p>
            <a:pPr>
              <a:defRPr/>
            </a:pPr>
            <a:endParaRPr lang="en-US" dirty="0">
              <a:solidFill>
                <a:srgbClr val="000000"/>
              </a:solidFill>
              <a:latin typeface="Calibri"/>
            </a:endParaRPr>
          </a:p>
        </p:txBody>
      </p:sp>
      <p:sp>
        <p:nvSpPr>
          <p:cNvPr id="5126" name="Rectangle 6"/>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j-lt"/>
                <a:ea typeface="ＭＳ Ｐゴシック" pitchFamily="4" charset="-128"/>
                <a:cs typeface="ＭＳ Ｐゴシック" pitchFamily="4" charset="-128"/>
              </a:defRPr>
            </a:lvl1pPr>
          </a:lstStyle>
          <a:p>
            <a:pPr>
              <a:defRPr/>
            </a:pPr>
            <a:endParaRPr lang="en-US" dirty="0">
              <a:solidFill>
                <a:srgbClr val="000000"/>
              </a:solidFill>
              <a:latin typeface="Calibri"/>
            </a:endParaRPr>
          </a:p>
        </p:txBody>
      </p:sp>
      <p:sp>
        <p:nvSpPr>
          <p:cNvPr id="5127" name="Rectangle 7"/>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j-lt"/>
                <a:ea typeface="ＭＳ Ｐゴシック" pitchFamily="4" charset="-128"/>
                <a:cs typeface="ＭＳ Ｐゴシック" pitchFamily="4" charset="-128"/>
              </a:defRPr>
            </a:lvl1pPr>
          </a:lstStyle>
          <a:p>
            <a:pPr>
              <a:defRPr/>
            </a:pPr>
            <a:fld id="{9BE28C84-C575-4F4F-A6C2-C2A57BA430E6}" type="slidenum">
              <a:rPr lang="en-US">
                <a:solidFill>
                  <a:srgbClr val="000000"/>
                </a:solidFill>
                <a:latin typeface="Calibri"/>
              </a:rPr>
              <a:pPr>
                <a:defRPr/>
              </a:pPr>
              <a:t>‹#›</a:t>
            </a:fld>
            <a:endParaRPr lang="en-US" dirty="0">
              <a:solidFill>
                <a:srgbClr val="000000"/>
              </a:solidFill>
              <a:latin typeface="Calibri"/>
            </a:endParaRPr>
          </a:p>
        </p:txBody>
      </p:sp>
      <p:grpSp>
        <p:nvGrpSpPr>
          <p:cNvPr id="2" name="Group 8"/>
          <p:cNvGrpSpPr>
            <a:grpSpLocks/>
          </p:cNvGrpSpPr>
          <p:nvPr/>
        </p:nvGrpSpPr>
        <p:grpSpPr bwMode="auto">
          <a:xfrm>
            <a:off x="1054100" y="165100"/>
            <a:ext cx="7696200" cy="685800"/>
            <a:chOff x="664" y="104"/>
            <a:chExt cx="4848" cy="432"/>
          </a:xfrm>
        </p:grpSpPr>
        <p:sp>
          <p:nvSpPr>
            <p:cNvPr id="5129"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grpSp>
          <p:nvGrpSpPr>
            <p:cNvPr id="3" name="Group 10"/>
            <p:cNvGrpSpPr>
              <a:grpSpLocks/>
            </p:cNvGrpSpPr>
            <p:nvPr/>
          </p:nvGrpSpPr>
          <p:grpSpPr bwMode="auto">
            <a:xfrm>
              <a:off x="1195" y="104"/>
              <a:ext cx="3827" cy="429"/>
              <a:chOff x="1021" y="240"/>
              <a:chExt cx="3827" cy="429"/>
            </a:xfrm>
          </p:grpSpPr>
          <p:grpSp>
            <p:nvGrpSpPr>
              <p:cNvPr id="4" name="Group 11"/>
              <p:cNvGrpSpPr>
                <a:grpSpLocks/>
              </p:cNvGrpSpPr>
              <p:nvPr/>
            </p:nvGrpSpPr>
            <p:grpSpPr bwMode="auto">
              <a:xfrm>
                <a:off x="1021" y="241"/>
                <a:ext cx="2208" cy="427"/>
                <a:chOff x="1021" y="241"/>
                <a:chExt cx="2208" cy="427"/>
              </a:xfrm>
            </p:grpSpPr>
            <p:sp>
              <p:nvSpPr>
                <p:cNvPr id="5132"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33"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34"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35"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36"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37"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38"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39"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40"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41"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42"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43"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44"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45"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46"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47"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48"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49"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50"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51"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52"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53"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54"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55"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56"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57"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58"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59"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60"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61"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62"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63"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64"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65"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66"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67"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68"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69"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70"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71"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72"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73"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74"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75"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76"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77"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78"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79"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80"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81"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82"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83"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84"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85"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86"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87"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grpSp>
          <p:grpSp>
            <p:nvGrpSpPr>
              <p:cNvPr id="5" name="Group 68"/>
              <p:cNvGrpSpPr>
                <a:grpSpLocks/>
              </p:cNvGrpSpPr>
              <p:nvPr/>
            </p:nvGrpSpPr>
            <p:grpSpPr bwMode="auto">
              <a:xfrm>
                <a:off x="3709" y="240"/>
                <a:ext cx="1139" cy="429"/>
                <a:chOff x="3709" y="240"/>
                <a:chExt cx="1139" cy="429"/>
              </a:xfrm>
            </p:grpSpPr>
            <p:sp>
              <p:nvSpPr>
                <p:cNvPr id="5189"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90"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91"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92"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93"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94"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95"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96"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97"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98"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199"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00"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01"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02"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03"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04"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05"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06"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07"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08"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09"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10"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11"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12"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13"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14"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15"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16"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17"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18"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19"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20"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21"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22"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23"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24"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25"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26"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27"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28"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29"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30"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grpSp>
        </p:grpSp>
        <p:grpSp>
          <p:nvGrpSpPr>
            <p:cNvPr id="6" name="Group 111"/>
            <p:cNvGrpSpPr>
              <a:grpSpLocks/>
            </p:cNvGrpSpPr>
            <p:nvPr/>
          </p:nvGrpSpPr>
          <p:grpSpPr bwMode="auto">
            <a:xfrm>
              <a:off x="798" y="111"/>
              <a:ext cx="4702" cy="418"/>
              <a:chOff x="798" y="255"/>
              <a:chExt cx="4702" cy="418"/>
            </a:xfrm>
          </p:grpSpPr>
          <p:sp>
            <p:nvSpPr>
              <p:cNvPr id="5232"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33"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34"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35"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36"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37"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38"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39"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40"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41"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42"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43"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44"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45"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46"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47"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48"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49"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50"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51"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52"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grpSp>
        <p:grpSp>
          <p:nvGrpSpPr>
            <p:cNvPr id="7" name="Group 133"/>
            <p:cNvGrpSpPr>
              <a:grpSpLocks/>
            </p:cNvGrpSpPr>
            <p:nvPr/>
          </p:nvGrpSpPr>
          <p:grpSpPr bwMode="auto">
            <a:xfrm>
              <a:off x="1208" y="109"/>
              <a:ext cx="3694" cy="423"/>
              <a:chOff x="1034" y="245"/>
              <a:chExt cx="3694" cy="423"/>
            </a:xfrm>
          </p:grpSpPr>
          <p:sp>
            <p:nvSpPr>
              <p:cNvPr id="5254"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55"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56"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57"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58"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59"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60"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61"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62"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63"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64"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65"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66"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67"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68"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69"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70"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71"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72"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73"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74"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75"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76"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77"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sp>
            <p:nvSpPr>
              <p:cNvPr id="5278"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prstTxWarp prst="textNoShape">
                  <a:avLst/>
                </a:prstTxWarp>
              </a:bodyPr>
              <a:lstStyle/>
              <a:p>
                <a:pPr>
                  <a:defRPr/>
                </a:pPr>
                <a:endParaRPr lang="en-US" dirty="0">
                  <a:solidFill>
                    <a:srgbClr val="000000"/>
                  </a:solidFill>
                  <a:latin typeface="Arial" pitchFamily="4" charset="0"/>
                  <a:ea typeface="ＭＳ Ｐゴシック" pitchFamily="4" charset="-128"/>
                  <a:cs typeface="ＭＳ Ｐゴシック" pitchFamily="4" charset="-128"/>
                </a:endParaRPr>
              </a:p>
            </p:txBody>
          </p:sp>
        </p:grpSp>
      </p:grpSp>
      <p:pic>
        <p:nvPicPr>
          <p:cNvPr id="1034" name="Picture 160" descr="nasa_logo(220x182)"/>
          <p:cNvPicPr>
            <a:picLocks noChangeAspect="1" noChangeArrowheads="1"/>
          </p:cNvPicPr>
          <p:nvPr userDrawn="1"/>
        </p:nvPicPr>
        <p:blipFill>
          <a:blip r:embed="rId15"/>
          <a:srcRect/>
          <a:stretch>
            <a:fillRect/>
          </a:stretch>
        </p:blipFill>
        <p:spPr bwMode="auto">
          <a:xfrm>
            <a:off x="152400" y="76200"/>
            <a:ext cx="990600" cy="823913"/>
          </a:xfrm>
          <a:prstGeom prst="rect">
            <a:avLst/>
          </a:prstGeom>
          <a:noFill/>
          <a:ln w="9525">
            <a:noFill/>
            <a:miter lim="800000"/>
            <a:headEnd/>
            <a:tailEnd/>
          </a:ln>
        </p:spPr>
      </p:pic>
      <p:sp>
        <p:nvSpPr>
          <p:cNvPr id="1027" name="Rectangle 3"/>
          <p:cNvSpPr>
            <a:spLocks noGrp="1" noChangeArrowheads="1"/>
          </p:cNvSpPr>
          <p:nvPr>
            <p:ph type="title"/>
          </p:nvPr>
        </p:nvSpPr>
        <p:spPr bwMode="auto">
          <a:xfrm>
            <a:off x="1238251" y="-133837"/>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674213529"/>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 id="2147484444" r:id="rId12"/>
  </p:sldLayoutIdLst>
  <p:txStyles>
    <p:titleStyle>
      <a:lvl1pPr algn="l" rtl="0" eaLnBrk="0" fontAlgn="base" hangingPunct="0">
        <a:spcBef>
          <a:spcPct val="0"/>
        </a:spcBef>
        <a:spcAft>
          <a:spcPct val="0"/>
        </a:spcAft>
        <a:defRPr sz="4400" i="1">
          <a:solidFill>
            <a:schemeClr val="tx1"/>
          </a:solidFill>
          <a:latin typeface="Cambria"/>
          <a:ea typeface="ＭＳ Ｐゴシック" pitchFamily="-112" charset="-128"/>
          <a:cs typeface="Cambria"/>
        </a:defRPr>
      </a:lvl1pPr>
      <a:lvl2pPr algn="l" rtl="0" eaLnBrk="0" fontAlgn="base" hangingPunct="0">
        <a:spcBef>
          <a:spcPct val="0"/>
        </a:spcBef>
        <a:spcAft>
          <a:spcPct val="0"/>
        </a:spcAft>
        <a:defRPr sz="4400" i="1">
          <a:solidFill>
            <a:schemeClr val="tx1"/>
          </a:solidFill>
          <a:latin typeface="Times New Roman" pitchFamily="4" charset="0"/>
          <a:ea typeface="ＭＳ Ｐゴシック" pitchFamily="-112" charset="-128"/>
          <a:cs typeface="ＭＳ Ｐゴシック" pitchFamily="-112" charset="-128"/>
        </a:defRPr>
      </a:lvl2pPr>
      <a:lvl3pPr algn="l" rtl="0" eaLnBrk="0" fontAlgn="base" hangingPunct="0">
        <a:spcBef>
          <a:spcPct val="0"/>
        </a:spcBef>
        <a:spcAft>
          <a:spcPct val="0"/>
        </a:spcAft>
        <a:defRPr sz="4400" i="1">
          <a:solidFill>
            <a:schemeClr val="tx1"/>
          </a:solidFill>
          <a:latin typeface="Times New Roman" pitchFamily="4" charset="0"/>
          <a:ea typeface="ＭＳ Ｐゴシック" pitchFamily="-112" charset="-128"/>
          <a:cs typeface="ＭＳ Ｐゴシック" pitchFamily="-112" charset="-128"/>
        </a:defRPr>
      </a:lvl3pPr>
      <a:lvl4pPr algn="l" rtl="0" eaLnBrk="0" fontAlgn="base" hangingPunct="0">
        <a:spcBef>
          <a:spcPct val="0"/>
        </a:spcBef>
        <a:spcAft>
          <a:spcPct val="0"/>
        </a:spcAft>
        <a:defRPr sz="4400" i="1">
          <a:solidFill>
            <a:schemeClr val="tx1"/>
          </a:solidFill>
          <a:latin typeface="Times New Roman" pitchFamily="4" charset="0"/>
          <a:ea typeface="ＭＳ Ｐゴシック" pitchFamily="-112" charset="-128"/>
          <a:cs typeface="ＭＳ Ｐゴシック" pitchFamily="-112" charset="-128"/>
        </a:defRPr>
      </a:lvl4pPr>
      <a:lvl5pPr algn="l" rtl="0" eaLnBrk="0" fontAlgn="base" hangingPunct="0">
        <a:spcBef>
          <a:spcPct val="0"/>
        </a:spcBef>
        <a:spcAft>
          <a:spcPct val="0"/>
        </a:spcAft>
        <a:defRPr sz="4400" i="1">
          <a:solidFill>
            <a:schemeClr val="tx1"/>
          </a:solidFill>
          <a:latin typeface="Times New Roman" pitchFamily="4" charset="0"/>
          <a:ea typeface="ＭＳ Ｐゴシック" pitchFamily="-112" charset="-128"/>
          <a:cs typeface="ＭＳ Ｐゴシック" pitchFamily="-112" charset="-128"/>
        </a:defRPr>
      </a:lvl5pPr>
      <a:lvl6pPr marL="457200" algn="l" rtl="0" fontAlgn="base">
        <a:spcBef>
          <a:spcPct val="0"/>
        </a:spcBef>
        <a:spcAft>
          <a:spcPct val="0"/>
        </a:spcAft>
        <a:defRPr sz="4400" i="1">
          <a:solidFill>
            <a:schemeClr val="tx1"/>
          </a:solidFill>
          <a:latin typeface="Times New Roman" pitchFamily="4" charset="0"/>
        </a:defRPr>
      </a:lvl6pPr>
      <a:lvl7pPr marL="914400" algn="l" rtl="0" fontAlgn="base">
        <a:spcBef>
          <a:spcPct val="0"/>
        </a:spcBef>
        <a:spcAft>
          <a:spcPct val="0"/>
        </a:spcAft>
        <a:defRPr sz="4400" i="1">
          <a:solidFill>
            <a:schemeClr val="tx1"/>
          </a:solidFill>
          <a:latin typeface="Times New Roman" pitchFamily="4" charset="0"/>
        </a:defRPr>
      </a:lvl7pPr>
      <a:lvl8pPr marL="1371600" algn="l" rtl="0" fontAlgn="base">
        <a:spcBef>
          <a:spcPct val="0"/>
        </a:spcBef>
        <a:spcAft>
          <a:spcPct val="0"/>
        </a:spcAft>
        <a:defRPr sz="4400" i="1">
          <a:solidFill>
            <a:schemeClr val="tx1"/>
          </a:solidFill>
          <a:latin typeface="Times New Roman" pitchFamily="4" charset="0"/>
        </a:defRPr>
      </a:lvl8pPr>
      <a:lvl9pPr marL="1828800" algn="l" rtl="0" fontAlgn="base">
        <a:spcBef>
          <a:spcPct val="0"/>
        </a:spcBef>
        <a:spcAft>
          <a:spcPct val="0"/>
        </a:spcAft>
        <a:defRPr sz="4400" i="1">
          <a:solidFill>
            <a:schemeClr val="tx1"/>
          </a:solidFill>
          <a:latin typeface="Times New Roman" pitchFamily="4"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Calibri"/>
          <a:ea typeface="ＭＳ Ｐゴシック" pitchFamily="-112" charset="-128"/>
          <a:cs typeface="Calibri"/>
        </a:defRPr>
      </a:lvl1pPr>
      <a:lvl2pPr marL="742950" indent="-285750" algn="l" rtl="0" eaLnBrk="0" fontAlgn="base" hangingPunct="0">
        <a:spcBef>
          <a:spcPct val="20000"/>
        </a:spcBef>
        <a:spcAft>
          <a:spcPct val="0"/>
        </a:spcAft>
        <a:buSzPct val="75000"/>
        <a:buBlip>
          <a:blip r:embed="rId17"/>
        </a:buBlip>
        <a:defRPr sz="2800">
          <a:solidFill>
            <a:schemeClr val="tx1"/>
          </a:solidFill>
          <a:latin typeface="Calibri"/>
          <a:ea typeface="ＭＳ Ｐゴシック" pitchFamily="4" charset="-128"/>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ＭＳ Ｐゴシック" pitchFamily="4" charset="-128"/>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ＭＳ Ｐゴシック" pitchFamily="4" charset="-128"/>
          <a:cs typeface="Calibri"/>
        </a:defRPr>
      </a:lvl4pPr>
      <a:lvl5pPr marL="2057400" indent="-228600" algn="l" rtl="0" eaLnBrk="0" fontAlgn="base" hangingPunct="0">
        <a:spcBef>
          <a:spcPct val="20000"/>
        </a:spcBef>
        <a:spcAft>
          <a:spcPct val="0"/>
        </a:spcAft>
        <a:buClr>
          <a:schemeClr val="tx2"/>
        </a:buClr>
        <a:buChar char="–"/>
        <a:defRPr sz="2000">
          <a:solidFill>
            <a:schemeClr val="tx1"/>
          </a:solidFill>
          <a:latin typeface="Calibri"/>
          <a:ea typeface="ＭＳ Ｐゴシック" pitchFamily="4" charset="-128"/>
          <a:cs typeface="Calibri"/>
        </a:defRPr>
      </a:lvl5pPr>
      <a:lvl6pPr marL="2514600" indent="-228600" algn="l" rtl="0" fontAlgn="base">
        <a:spcBef>
          <a:spcPct val="20000"/>
        </a:spcBef>
        <a:spcAft>
          <a:spcPct val="0"/>
        </a:spcAft>
        <a:buClr>
          <a:schemeClr val="tx2"/>
        </a:buClr>
        <a:buChar char="–"/>
        <a:defRPr sz="2000">
          <a:solidFill>
            <a:schemeClr val="tx1"/>
          </a:solidFill>
          <a:latin typeface="+mn-lt"/>
          <a:ea typeface="ＭＳ Ｐゴシック" pitchFamily="4"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ＭＳ Ｐゴシック" pitchFamily="4"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ＭＳ Ｐゴシック" pitchFamily="4"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ＭＳ Ｐゴシック" pitchFamily="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latin typeface="Arial"/>
            </a:endParaRPr>
          </a:p>
        </p:txBody>
      </p:sp>
    </p:spTree>
    <p:extLst>
      <p:ext uri="{BB962C8B-B14F-4D97-AF65-F5344CB8AC3E}">
        <p14:creationId xmlns:p14="http://schemas.microsoft.com/office/powerpoint/2010/main" val="943882987"/>
      </p:ext>
    </p:extLst>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6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184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05A2259-1E4D-441B-8F74-6A0245C6D2B1}" type="datetimeFigureOut">
              <a:rPr lang="en-US" smtClean="0">
                <a:solidFill>
                  <a:prstClr val="black">
                    <a:tint val="75000"/>
                  </a:prstClr>
                </a:solidFill>
                <a:latin typeface="Calibri"/>
              </a:rPr>
              <a:pPr defTabSz="914400"/>
              <a:t>5/1/13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9A8312B-75C7-450A-884F-BF83BB06DC8C}" type="slidenum">
              <a:rPr lang="en-US" smtClean="0">
                <a:solidFill>
                  <a:prstClr val="black">
                    <a:tint val="75000"/>
                  </a:prstClr>
                </a:solidFill>
                <a:latin typeface="Calibri"/>
              </a:rPr>
              <a:pPr defTabSz="914400"/>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12668711"/>
      </p:ext>
    </p:extLst>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 id="2147484466" r:id="rId9"/>
    <p:sldLayoutId id="2147484467" r:id="rId10"/>
    <p:sldLayoutId id="2147484468" r:id="rId11"/>
    <p:sldLayoutId id="2147484469" r:id="rId12"/>
    <p:sldLayoutId id="2147484470" r:id="rId13"/>
    <p:sldLayoutId id="2147484471" r:id="rId14"/>
    <p:sldLayoutId id="2147484472" r:id="rId15"/>
    <p:sldLayoutId id="2147484473"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defRPr>
            </a:lvl1pPr>
          </a:lstStyle>
          <a:p>
            <a:pPr defTabSz="914400" fontAlgn="base">
              <a:spcBef>
                <a:spcPct val="0"/>
              </a:spcBef>
              <a:spcAft>
                <a:spcPct val="0"/>
              </a:spcAft>
              <a:defRPr/>
            </a:pPr>
            <a:endParaRPr lang="en-US" dirty="0">
              <a:solidFill>
                <a:srgbClr val="000000"/>
              </a:solidFill>
              <a:latin typeface="Arial" charset="0"/>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mn-ea"/>
              </a:defRPr>
            </a:lvl1pPr>
          </a:lstStyle>
          <a:p>
            <a:pPr defTabSz="914400" fontAlgn="base">
              <a:spcBef>
                <a:spcPct val="0"/>
              </a:spcBef>
              <a:spcAft>
                <a:spcPct val="0"/>
              </a:spcAft>
              <a:defRPr/>
            </a:pPr>
            <a:endParaRPr lang="en-US" dirty="0">
              <a:solidFill>
                <a:srgbClr val="000000"/>
              </a:solidFill>
              <a:latin typeface="Arial" charset="0"/>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AC157ADD-2E71-DA4C-B201-755D44738FE3}" type="slidenum">
              <a:rPr lang="en-US" smtClean="0">
                <a:solidFill>
                  <a:srgbClr val="000000"/>
                </a:solidFill>
                <a:latin typeface="Arial" charset="0"/>
                <a:ea typeface="ＭＳ Ｐゴシック" charset="0"/>
                <a:cs typeface="Arial" charset="0"/>
              </a:rPr>
              <a:pPr defTabSz="914400" fontAlgn="base">
                <a:spcBef>
                  <a:spcPct val="0"/>
                </a:spcBef>
                <a:spcAft>
                  <a:spcPct val="0"/>
                </a:spcAft>
              </a:pPr>
              <a:t>‹#›</a:t>
            </a:fld>
            <a:endParaRPr lang="en-US" dirty="0" smtClean="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1457681055"/>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C4C8DF3-A14A-4B48-A7C7-5EAC2EF27C36}" type="datetimeFigureOut">
              <a:rPr lang="en-US" smtClean="0">
                <a:latin typeface="Arial"/>
              </a:rPr>
              <a:pPr/>
              <a:t>5/1/13</a:t>
            </a:fld>
            <a:endParaRPr lang="en-US" dirty="0">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latin typeface="Arial"/>
            </a:endParaRPr>
          </a:p>
        </p:txBody>
      </p:sp>
    </p:spTree>
    <p:extLst>
      <p:ext uri="{BB962C8B-B14F-4D97-AF65-F5344CB8AC3E}">
        <p14:creationId xmlns:p14="http://schemas.microsoft.com/office/powerpoint/2010/main" val="234001888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6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chemeClr val="bg1">
                <a:lumMod val="65000"/>
              </a:schemeClr>
            </a:gs>
            <a:gs pos="56000">
              <a:schemeClr val="bg1">
                <a:alpha val="62000"/>
              </a:schemeClr>
            </a:gs>
            <a:gs pos="84000">
              <a:schemeClr val="bg2">
                <a:alpha val="79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Rectangle 4"/>
          <p:cNvSpPr/>
          <p:nvPr userDrawn="1"/>
        </p:nvSpPr>
        <p:spPr bwMode="auto">
          <a:xfrm>
            <a:off x="104775" y="6172200"/>
            <a:ext cx="8974138" cy="620487"/>
          </a:xfrm>
          <a:prstGeom prst="rect">
            <a:avLst/>
          </a:prstGeom>
          <a:solidFill>
            <a:srgbClr val="004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prstClr val="black"/>
              </a:solidFill>
              <a:latin typeface="Arial" pitchFamily="34" charset="0"/>
            </a:endParaRPr>
          </a:p>
        </p:txBody>
      </p:sp>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696099" y="6230713"/>
            <a:ext cx="3331865" cy="561975"/>
          </a:xfrm>
          <a:prstGeom prst="rect">
            <a:avLst/>
          </a:prstGeom>
          <a:noFill/>
          <a:ln w="9525">
            <a:noFill/>
            <a:miter lim="800000"/>
            <a:headEnd/>
            <a:tailEnd/>
          </a:ln>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3614" y="6216382"/>
            <a:ext cx="1466894" cy="532122"/>
          </a:xfrm>
          <a:prstGeom prst="rect">
            <a:avLst/>
          </a:prstGeom>
        </p:spPr>
      </p:pic>
      <p:sp>
        <p:nvSpPr>
          <p:cNvPr id="9" name="Rectangle 8"/>
          <p:cNvSpPr/>
          <p:nvPr userDrawn="1"/>
        </p:nvSpPr>
        <p:spPr bwMode="auto">
          <a:xfrm>
            <a:off x="5540961" y="0"/>
            <a:ext cx="28838" cy="6793317"/>
          </a:xfrm>
          <a:prstGeom prst="rect">
            <a:avLst/>
          </a:prstGeom>
          <a:solidFill>
            <a:schemeClr val="tx2"/>
          </a:solidFill>
          <a:ln w="9525" cap="flat" cmpd="sng" algn="ctr">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b="1" dirty="0">
              <a:solidFill>
                <a:prstClr val="black"/>
              </a:solidFill>
              <a:latin typeface="Arial"/>
              <a:ea typeface="ＭＳ Ｐゴシック" pitchFamily="-106" charset="-128"/>
              <a:cs typeface="ＭＳ Ｐゴシック" pitchFamily="-106" charset="-128"/>
            </a:endParaRP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62091" y="2776584"/>
            <a:ext cx="1821816" cy="1737360"/>
          </a:xfrm>
          <a:prstGeom prst="ellipse">
            <a:avLst/>
          </a:prstGeom>
          <a:ln w="28575">
            <a:noFill/>
          </a:ln>
        </p:spPr>
      </p:pic>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4616109" y="1240416"/>
            <a:ext cx="1652315" cy="1692539"/>
          </a:xfrm>
          <a:prstGeom prst="ellipse">
            <a:avLst/>
          </a:prstGeom>
          <a:ln w="28575">
            <a:noFill/>
          </a:ln>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40400" y="2082713"/>
            <a:ext cx="1760838" cy="1718922"/>
          </a:xfrm>
          <a:prstGeom prst="ellipse">
            <a:avLst/>
          </a:prstGeom>
          <a:ln w="28575">
            <a:noFill/>
          </a:ln>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65198" y="3520622"/>
            <a:ext cx="1690746" cy="1764792"/>
          </a:xfrm>
          <a:prstGeom prst="ellipse">
            <a:avLst/>
          </a:prstGeom>
          <a:ln w="28575">
            <a:noFill/>
          </a:ln>
        </p:spPr>
      </p:pic>
      <p:sp>
        <p:nvSpPr>
          <p:cNvPr id="14" name="Oval 13"/>
          <p:cNvSpPr/>
          <p:nvPr userDrawn="1"/>
        </p:nvSpPr>
        <p:spPr bwMode="auto">
          <a:xfrm>
            <a:off x="4616108" y="1218005"/>
            <a:ext cx="1652315" cy="1692539"/>
          </a:xfrm>
          <a:prstGeom prst="ellipse">
            <a:avLst/>
          </a:prstGeom>
          <a:noFill/>
          <a:ln w="317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prstClr val="black"/>
              </a:solidFill>
              <a:latin typeface="Arial" pitchFamily="34" charset="0"/>
            </a:endParaRPr>
          </a:p>
        </p:txBody>
      </p:sp>
      <p:sp>
        <p:nvSpPr>
          <p:cNvPr id="15" name="Oval 14"/>
          <p:cNvSpPr/>
          <p:nvPr userDrawn="1"/>
        </p:nvSpPr>
        <p:spPr bwMode="auto">
          <a:xfrm>
            <a:off x="5740400" y="2082713"/>
            <a:ext cx="1760838" cy="1692539"/>
          </a:xfrm>
          <a:prstGeom prst="ellipse">
            <a:avLst/>
          </a:prstGeom>
          <a:noFill/>
          <a:ln w="317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prstClr val="black"/>
              </a:solidFill>
              <a:latin typeface="Arial" pitchFamily="34" charset="0"/>
            </a:endParaRPr>
          </a:p>
        </p:txBody>
      </p:sp>
      <p:sp>
        <p:nvSpPr>
          <p:cNvPr id="16" name="Oval 15"/>
          <p:cNvSpPr/>
          <p:nvPr userDrawn="1"/>
        </p:nvSpPr>
        <p:spPr bwMode="auto">
          <a:xfrm>
            <a:off x="4362091" y="2778589"/>
            <a:ext cx="1737065" cy="1735355"/>
          </a:xfrm>
          <a:prstGeom prst="ellipse">
            <a:avLst/>
          </a:prstGeom>
          <a:noFill/>
          <a:ln w="317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prstClr val="black"/>
              </a:solidFill>
              <a:latin typeface="Arial" pitchFamily="34" charset="0"/>
            </a:endParaRPr>
          </a:p>
        </p:txBody>
      </p:sp>
      <p:sp>
        <p:nvSpPr>
          <p:cNvPr id="17" name="Oval 16"/>
          <p:cNvSpPr/>
          <p:nvPr userDrawn="1"/>
        </p:nvSpPr>
        <p:spPr bwMode="auto">
          <a:xfrm>
            <a:off x="5585142" y="3525431"/>
            <a:ext cx="1652315" cy="1759983"/>
          </a:xfrm>
          <a:prstGeom prst="ellipse">
            <a:avLst/>
          </a:prstGeom>
          <a:noFill/>
          <a:ln w="317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prstClr val="black"/>
              </a:solidFill>
              <a:latin typeface="Arial" pitchFamily="34" charset="0"/>
            </a:endParaRPr>
          </a:p>
        </p:txBody>
      </p:sp>
      <p:sp>
        <p:nvSpPr>
          <p:cNvPr id="18" name="Rectangle 223"/>
          <p:cNvSpPr txBox="1">
            <a:spLocks noChangeArrowheads="1"/>
          </p:cNvSpPr>
          <p:nvPr userDrawn="1"/>
        </p:nvSpPr>
        <p:spPr>
          <a:xfrm>
            <a:off x="206160" y="2932955"/>
            <a:ext cx="3146640" cy="757130"/>
          </a:xfrm>
          <a:prstGeom prst="rect">
            <a:avLst/>
          </a:prstGeom>
        </p:spPr>
        <p:txBody>
          <a:bodyPr/>
          <a:lstStyle>
            <a:lvl1pPr marL="0" indent="0" algn="l" rtl="0" eaLnBrk="1" fontAlgn="base" hangingPunct="1">
              <a:lnSpc>
                <a:spcPct val="90000"/>
              </a:lnSpc>
              <a:spcBef>
                <a:spcPct val="60000"/>
              </a:spcBef>
              <a:spcAft>
                <a:spcPct val="0"/>
              </a:spcAft>
              <a:buClr>
                <a:srgbClr val="01673E"/>
              </a:buClr>
              <a:buFont typeface="Symbol" pitchFamily="18" charset="2"/>
              <a:buNone/>
              <a:defRPr sz="2400" b="0">
                <a:solidFill>
                  <a:srgbClr val="000000"/>
                </a:solidFill>
                <a:latin typeface="Arial Narrow" pitchFamily="34" charset="0"/>
                <a:ea typeface="ＭＳ Ｐゴシック" pitchFamily="-106" charset="-128"/>
                <a:cs typeface="ＭＳ Ｐゴシック" pitchFamily="-106" charset="-128"/>
              </a:defRPr>
            </a:lvl1pPr>
            <a:lvl2pPr marL="742950" indent="-285750" algn="l" rtl="0" eaLnBrk="1" fontAlgn="base" hangingPunct="1">
              <a:lnSpc>
                <a:spcPct val="90000"/>
              </a:lnSpc>
              <a:spcBef>
                <a:spcPct val="35000"/>
              </a:spcBef>
              <a:spcAft>
                <a:spcPct val="0"/>
              </a:spcAft>
              <a:buClr>
                <a:srgbClr val="01673E"/>
              </a:buClr>
              <a:buFont typeface="Arial" pitchFamily="-106" charset="0"/>
              <a:buChar char="–"/>
              <a:defRPr sz="2400" b="0">
                <a:solidFill>
                  <a:srgbClr val="000000"/>
                </a:solidFill>
                <a:latin typeface="Arial Narrow" pitchFamily="34" charset="0"/>
                <a:ea typeface="ＭＳ Ｐゴシック" pitchFamily="-106" charset="-128"/>
              </a:defRPr>
            </a:lvl2pPr>
            <a:lvl3pPr marL="1143000" indent="-228600" algn="l" rtl="0" eaLnBrk="1" fontAlgn="base" hangingPunct="1">
              <a:lnSpc>
                <a:spcPct val="90000"/>
              </a:lnSpc>
              <a:spcBef>
                <a:spcPct val="25000"/>
              </a:spcBef>
              <a:spcAft>
                <a:spcPct val="0"/>
              </a:spcAft>
              <a:buClr>
                <a:srgbClr val="01673E"/>
              </a:buClr>
              <a:buFont typeface="Symbol" pitchFamily="-106" charset="2"/>
              <a:buChar char="·"/>
              <a:defRPr sz="2000" b="0">
                <a:solidFill>
                  <a:srgbClr val="000000"/>
                </a:solidFill>
                <a:latin typeface="Arial Narrow" pitchFamily="34" charset="0"/>
                <a:ea typeface="ＭＳ Ｐゴシック" pitchFamily="-106" charset="-128"/>
              </a:defRPr>
            </a:lvl3pPr>
            <a:lvl4pPr marL="1600200" indent="-228600" algn="l" rtl="0" eaLnBrk="1" fontAlgn="base" hangingPunct="1">
              <a:lnSpc>
                <a:spcPct val="90000"/>
              </a:lnSpc>
              <a:spcBef>
                <a:spcPct val="20000"/>
              </a:spcBef>
              <a:spcAft>
                <a:spcPct val="0"/>
              </a:spcAft>
              <a:buClr>
                <a:srgbClr val="01673E"/>
              </a:buClr>
              <a:buFont typeface="Arial" pitchFamily="-106" charset="0"/>
              <a:buChar char="–"/>
              <a:defRPr b="0">
                <a:solidFill>
                  <a:srgbClr val="000000"/>
                </a:solidFill>
                <a:latin typeface="Arial Narrow" pitchFamily="34" charset="0"/>
                <a:ea typeface="ＭＳ Ｐゴシック" pitchFamily="-106" charset="-128"/>
              </a:defRPr>
            </a:lvl4pPr>
            <a:lvl5pPr marL="2057400" indent="-228600" algn="l" rtl="0" eaLnBrk="1" fontAlgn="base" hangingPunct="1">
              <a:lnSpc>
                <a:spcPct val="90000"/>
              </a:lnSpc>
              <a:spcBef>
                <a:spcPct val="20000"/>
              </a:spcBef>
              <a:spcAft>
                <a:spcPct val="0"/>
              </a:spcAft>
              <a:buClr>
                <a:srgbClr val="01673E"/>
              </a:buClr>
              <a:buFont typeface="Symbol" pitchFamily="-106" charset="2"/>
              <a:buChar char="·"/>
              <a:defRPr b="0">
                <a:solidFill>
                  <a:srgbClr val="000000"/>
                </a:solidFill>
                <a:latin typeface="Arial Narrow" pitchFamily="34" charset="0"/>
                <a:ea typeface="ＭＳ Ｐゴシック" pitchFamily="-106" charset="-128"/>
              </a:defRPr>
            </a:lvl5pPr>
            <a:lvl6pPr marL="2514600" indent="-228600"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6pPr>
            <a:lvl7pPr marL="2971800" indent="-228600"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7pPr>
            <a:lvl8pPr marL="3429000" indent="-228600"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8pPr>
            <a:lvl9pPr marL="3886200" indent="-228600"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9pPr>
          </a:lstStyle>
          <a:p>
            <a:r>
              <a:rPr lang="en-US" dirty="0" smtClean="0"/>
              <a:t>Click to edit Master subtitle style</a:t>
            </a:r>
            <a:endParaRPr lang="en-US" dirty="0"/>
          </a:p>
        </p:txBody>
      </p:sp>
      <p:sp>
        <p:nvSpPr>
          <p:cNvPr id="19" name="Rectangle 224"/>
          <p:cNvSpPr txBox="1">
            <a:spLocks noChangeArrowheads="1"/>
          </p:cNvSpPr>
          <p:nvPr userDrawn="1"/>
        </p:nvSpPr>
        <p:spPr>
          <a:xfrm>
            <a:off x="206160" y="639018"/>
            <a:ext cx="4531920" cy="824841"/>
          </a:xfrm>
          <a:prstGeom prst="rect">
            <a:avLst/>
          </a:prstGeom>
        </p:spPr>
        <p:txBody>
          <a:bodyPr/>
          <a:lstStyle>
            <a:lvl1pPr algn="l" rtl="0" eaLnBrk="1" fontAlgn="base" hangingPunct="1">
              <a:lnSpc>
                <a:spcPct val="85000"/>
              </a:lnSpc>
              <a:spcBef>
                <a:spcPct val="0"/>
              </a:spcBef>
              <a:spcAft>
                <a:spcPct val="0"/>
              </a:spcAft>
              <a:defRPr sz="2800" baseline="0">
                <a:solidFill>
                  <a:srgbClr val="00673E"/>
                </a:solidFill>
                <a:latin typeface="+mj-lt"/>
                <a:ea typeface="ＭＳ Ｐゴシック" pitchFamily="-106" charset="-128"/>
                <a:cs typeface="ＭＳ Ｐゴシック" pitchFamily="-106" charset="-128"/>
              </a:defRPr>
            </a:lvl1pPr>
            <a:lvl2pPr algn="l" rtl="0" eaLnBrk="1" fontAlgn="base" hangingPunct="1">
              <a:lnSpc>
                <a:spcPct val="85000"/>
              </a:lnSpc>
              <a:spcBef>
                <a:spcPct val="0"/>
              </a:spcBef>
              <a:spcAft>
                <a:spcPct val="0"/>
              </a:spcAft>
              <a:defRPr sz="2800">
                <a:solidFill>
                  <a:srgbClr val="00673E"/>
                </a:solidFill>
                <a:latin typeface="Arial Black" pitchFamily="34" charset="0"/>
                <a:ea typeface="ＭＳ Ｐゴシック" pitchFamily="-106" charset="-128"/>
                <a:cs typeface="ＭＳ Ｐゴシック" pitchFamily="-106" charset="-128"/>
              </a:defRPr>
            </a:lvl2pPr>
            <a:lvl3pPr algn="l" rtl="0" eaLnBrk="1" fontAlgn="base" hangingPunct="1">
              <a:lnSpc>
                <a:spcPct val="85000"/>
              </a:lnSpc>
              <a:spcBef>
                <a:spcPct val="0"/>
              </a:spcBef>
              <a:spcAft>
                <a:spcPct val="0"/>
              </a:spcAft>
              <a:defRPr sz="2800">
                <a:solidFill>
                  <a:srgbClr val="00673E"/>
                </a:solidFill>
                <a:latin typeface="Arial Black" pitchFamily="34" charset="0"/>
                <a:ea typeface="ＭＳ Ｐゴシック" pitchFamily="-106" charset="-128"/>
                <a:cs typeface="ＭＳ Ｐゴシック" pitchFamily="-106" charset="-128"/>
              </a:defRPr>
            </a:lvl3pPr>
            <a:lvl4pPr algn="l" rtl="0" eaLnBrk="1" fontAlgn="base" hangingPunct="1">
              <a:lnSpc>
                <a:spcPct val="85000"/>
              </a:lnSpc>
              <a:spcBef>
                <a:spcPct val="0"/>
              </a:spcBef>
              <a:spcAft>
                <a:spcPct val="0"/>
              </a:spcAft>
              <a:defRPr sz="2800">
                <a:solidFill>
                  <a:srgbClr val="00673E"/>
                </a:solidFill>
                <a:latin typeface="Arial Black" pitchFamily="34" charset="0"/>
                <a:ea typeface="ＭＳ Ｐゴシック" pitchFamily="-106" charset="-128"/>
                <a:cs typeface="ＭＳ Ｐゴシック" pitchFamily="-106" charset="-128"/>
              </a:defRPr>
            </a:lvl4pPr>
            <a:lvl5pPr algn="l" rtl="0" eaLnBrk="1" fontAlgn="base" hangingPunct="1">
              <a:lnSpc>
                <a:spcPct val="85000"/>
              </a:lnSpc>
              <a:spcBef>
                <a:spcPct val="0"/>
              </a:spcBef>
              <a:spcAft>
                <a:spcPct val="0"/>
              </a:spcAft>
              <a:defRPr sz="2800">
                <a:solidFill>
                  <a:srgbClr val="00673E"/>
                </a:solidFill>
                <a:latin typeface="Arial Black" pitchFamily="34" charset="0"/>
                <a:ea typeface="ＭＳ Ｐゴシック" pitchFamily="-106" charset="-128"/>
                <a:cs typeface="ＭＳ Ｐゴシック" pitchFamily="-106" charset="-128"/>
              </a:defRPr>
            </a:lvl5pPr>
            <a:lvl6pPr marL="457200" algn="l" rtl="0" eaLnBrk="1" fontAlgn="base" hangingPunct="1">
              <a:lnSpc>
                <a:spcPct val="85000"/>
              </a:lnSpc>
              <a:spcBef>
                <a:spcPct val="0"/>
              </a:spcBef>
              <a:spcAft>
                <a:spcPct val="0"/>
              </a:spcAft>
              <a:defRPr sz="3000">
                <a:solidFill>
                  <a:srgbClr val="00673E"/>
                </a:solidFill>
                <a:latin typeface="Arial Black" pitchFamily="34" charset="0"/>
              </a:defRPr>
            </a:lvl6pPr>
            <a:lvl7pPr marL="914400" algn="l" rtl="0" eaLnBrk="1" fontAlgn="base" hangingPunct="1">
              <a:lnSpc>
                <a:spcPct val="85000"/>
              </a:lnSpc>
              <a:spcBef>
                <a:spcPct val="0"/>
              </a:spcBef>
              <a:spcAft>
                <a:spcPct val="0"/>
              </a:spcAft>
              <a:defRPr sz="3000">
                <a:solidFill>
                  <a:srgbClr val="00673E"/>
                </a:solidFill>
                <a:latin typeface="Arial Black" pitchFamily="34" charset="0"/>
              </a:defRPr>
            </a:lvl7pPr>
            <a:lvl8pPr marL="1371600" algn="l" rtl="0" eaLnBrk="1" fontAlgn="base" hangingPunct="1">
              <a:lnSpc>
                <a:spcPct val="85000"/>
              </a:lnSpc>
              <a:spcBef>
                <a:spcPct val="0"/>
              </a:spcBef>
              <a:spcAft>
                <a:spcPct val="0"/>
              </a:spcAft>
              <a:defRPr sz="3000">
                <a:solidFill>
                  <a:srgbClr val="00673E"/>
                </a:solidFill>
                <a:latin typeface="Arial Black" pitchFamily="34" charset="0"/>
              </a:defRPr>
            </a:lvl8pPr>
            <a:lvl9pPr marL="1828800" algn="l" rtl="0" eaLnBrk="1" fontAlgn="base" hangingPunct="1">
              <a:lnSpc>
                <a:spcPct val="85000"/>
              </a:lnSpc>
              <a:spcBef>
                <a:spcPct val="0"/>
              </a:spcBef>
              <a:spcAft>
                <a:spcPct val="0"/>
              </a:spcAft>
              <a:defRPr sz="3000">
                <a:solidFill>
                  <a:srgbClr val="00673E"/>
                </a:solidFill>
                <a:latin typeface="Arial Black" pitchFamily="34" charset="0"/>
              </a:defRPr>
            </a:lvl9pPr>
          </a:lstStyle>
          <a:p>
            <a:r>
              <a:rPr lang="en-US" dirty="0" smtClean="0">
                <a:latin typeface="Arial Black"/>
              </a:rPr>
              <a:t>This is our new template.</a:t>
            </a:r>
            <a:endParaRPr lang="en-US" dirty="0">
              <a:latin typeface="Arial Black"/>
            </a:endParaRPr>
          </a:p>
        </p:txBody>
      </p:sp>
    </p:spTree>
    <p:extLst>
      <p:ext uri="{BB962C8B-B14F-4D97-AF65-F5344CB8AC3E}">
        <p14:creationId xmlns:p14="http://schemas.microsoft.com/office/powerpoint/2010/main" val="1350384699"/>
      </p:ext>
    </p:extLst>
  </p:cSld>
  <p:clrMap bg1="lt1" tx1="dk1" bg2="lt2" tx2="dk2" accent1="accent1" accent2="accent2" accent3="accent3" accent4="accent4" accent5="accent5" accent6="accent6" hlink="hlink" folHlink="folHlink"/>
  <p:sldLayoutIdLst>
    <p:sldLayoutId id="2147484239" r:id="rId1"/>
  </p:sldLayoutIdLst>
  <p:hf sldNum="0" hdr="0" dt="0"/>
  <p:txStyles>
    <p:titleStyle>
      <a:lvl1pPr algn="l" rtl="0" eaLnBrk="1" fontAlgn="base" hangingPunct="1">
        <a:lnSpc>
          <a:spcPct val="85000"/>
        </a:lnSpc>
        <a:spcBef>
          <a:spcPct val="0"/>
        </a:spcBef>
        <a:spcAft>
          <a:spcPct val="0"/>
        </a:spcAft>
        <a:defRPr sz="2800">
          <a:solidFill>
            <a:srgbClr val="00673E"/>
          </a:solidFill>
          <a:latin typeface="+mj-lt"/>
          <a:ea typeface="ＭＳ Ｐゴシック" pitchFamily="-106" charset="-128"/>
          <a:cs typeface="ＭＳ Ｐゴシック" pitchFamily="-106" charset="-128"/>
        </a:defRPr>
      </a:lvl1pPr>
      <a:lvl2pPr algn="l" rtl="0" eaLnBrk="1" fontAlgn="base" hangingPunct="1">
        <a:lnSpc>
          <a:spcPct val="85000"/>
        </a:lnSpc>
        <a:spcBef>
          <a:spcPct val="0"/>
        </a:spcBef>
        <a:spcAft>
          <a:spcPct val="0"/>
        </a:spcAft>
        <a:defRPr sz="2800">
          <a:solidFill>
            <a:srgbClr val="00673E"/>
          </a:solidFill>
          <a:latin typeface="Arial Black" pitchFamily="34" charset="0"/>
          <a:ea typeface="ＭＳ Ｐゴシック" pitchFamily="-106" charset="-128"/>
          <a:cs typeface="ＭＳ Ｐゴシック" pitchFamily="-106" charset="-128"/>
        </a:defRPr>
      </a:lvl2pPr>
      <a:lvl3pPr algn="l" rtl="0" eaLnBrk="1" fontAlgn="base" hangingPunct="1">
        <a:lnSpc>
          <a:spcPct val="85000"/>
        </a:lnSpc>
        <a:spcBef>
          <a:spcPct val="0"/>
        </a:spcBef>
        <a:spcAft>
          <a:spcPct val="0"/>
        </a:spcAft>
        <a:defRPr sz="2800">
          <a:solidFill>
            <a:srgbClr val="00673E"/>
          </a:solidFill>
          <a:latin typeface="Arial Black" pitchFamily="34" charset="0"/>
          <a:ea typeface="ＭＳ Ｐゴシック" pitchFamily="-106" charset="-128"/>
          <a:cs typeface="ＭＳ Ｐゴシック" pitchFamily="-106" charset="-128"/>
        </a:defRPr>
      </a:lvl3pPr>
      <a:lvl4pPr algn="l" rtl="0" eaLnBrk="1" fontAlgn="base" hangingPunct="1">
        <a:lnSpc>
          <a:spcPct val="85000"/>
        </a:lnSpc>
        <a:spcBef>
          <a:spcPct val="0"/>
        </a:spcBef>
        <a:spcAft>
          <a:spcPct val="0"/>
        </a:spcAft>
        <a:defRPr sz="2800">
          <a:solidFill>
            <a:srgbClr val="00673E"/>
          </a:solidFill>
          <a:latin typeface="Arial Black" pitchFamily="34" charset="0"/>
          <a:ea typeface="ＭＳ Ｐゴシック" pitchFamily="-106" charset="-128"/>
          <a:cs typeface="ＭＳ Ｐゴシック" pitchFamily="-106" charset="-128"/>
        </a:defRPr>
      </a:lvl4pPr>
      <a:lvl5pPr algn="l" rtl="0" eaLnBrk="1" fontAlgn="base" hangingPunct="1">
        <a:lnSpc>
          <a:spcPct val="85000"/>
        </a:lnSpc>
        <a:spcBef>
          <a:spcPct val="0"/>
        </a:spcBef>
        <a:spcAft>
          <a:spcPct val="0"/>
        </a:spcAft>
        <a:defRPr sz="2800">
          <a:solidFill>
            <a:srgbClr val="00673E"/>
          </a:solidFill>
          <a:latin typeface="Arial Black" pitchFamily="34" charset="0"/>
          <a:ea typeface="ＭＳ Ｐゴシック" pitchFamily="-106" charset="-128"/>
          <a:cs typeface="ＭＳ Ｐゴシック" pitchFamily="-106" charset="-128"/>
        </a:defRPr>
      </a:lvl5pPr>
      <a:lvl6pPr marL="457200" algn="l" rtl="0" eaLnBrk="1" fontAlgn="base" hangingPunct="1">
        <a:lnSpc>
          <a:spcPct val="85000"/>
        </a:lnSpc>
        <a:spcBef>
          <a:spcPct val="0"/>
        </a:spcBef>
        <a:spcAft>
          <a:spcPct val="0"/>
        </a:spcAft>
        <a:defRPr sz="3000">
          <a:solidFill>
            <a:srgbClr val="00673E"/>
          </a:solidFill>
          <a:latin typeface="Arial Black" pitchFamily="34" charset="0"/>
        </a:defRPr>
      </a:lvl6pPr>
      <a:lvl7pPr marL="914400" algn="l" rtl="0" eaLnBrk="1" fontAlgn="base" hangingPunct="1">
        <a:lnSpc>
          <a:spcPct val="85000"/>
        </a:lnSpc>
        <a:spcBef>
          <a:spcPct val="0"/>
        </a:spcBef>
        <a:spcAft>
          <a:spcPct val="0"/>
        </a:spcAft>
        <a:defRPr sz="3000">
          <a:solidFill>
            <a:srgbClr val="00673E"/>
          </a:solidFill>
          <a:latin typeface="Arial Black" pitchFamily="34" charset="0"/>
        </a:defRPr>
      </a:lvl7pPr>
      <a:lvl8pPr marL="1371600" algn="l" rtl="0" eaLnBrk="1" fontAlgn="base" hangingPunct="1">
        <a:lnSpc>
          <a:spcPct val="85000"/>
        </a:lnSpc>
        <a:spcBef>
          <a:spcPct val="0"/>
        </a:spcBef>
        <a:spcAft>
          <a:spcPct val="0"/>
        </a:spcAft>
        <a:defRPr sz="3000">
          <a:solidFill>
            <a:srgbClr val="00673E"/>
          </a:solidFill>
          <a:latin typeface="Arial Black" pitchFamily="34" charset="0"/>
        </a:defRPr>
      </a:lvl8pPr>
      <a:lvl9pPr marL="1828800" algn="l" rtl="0" eaLnBrk="1" fontAlgn="base" hangingPunct="1">
        <a:lnSpc>
          <a:spcPct val="85000"/>
        </a:lnSpc>
        <a:spcBef>
          <a:spcPct val="0"/>
        </a:spcBef>
        <a:spcAft>
          <a:spcPct val="0"/>
        </a:spcAft>
        <a:defRPr sz="3000">
          <a:solidFill>
            <a:srgbClr val="00673E"/>
          </a:solidFill>
          <a:latin typeface="Arial Black" pitchFamily="34" charset="0"/>
        </a:defRPr>
      </a:lvl9pPr>
    </p:titleStyle>
    <p:bodyStyle>
      <a:lvl1pPr marL="342900" indent="-342900" algn="l" rtl="0" eaLnBrk="1" fontAlgn="base" hangingPunct="1">
        <a:lnSpc>
          <a:spcPct val="90000"/>
        </a:lnSpc>
        <a:spcBef>
          <a:spcPct val="60000"/>
        </a:spcBef>
        <a:spcAft>
          <a:spcPct val="0"/>
        </a:spcAft>
        <a:buClr>
          <a:srgbClr val="01673E"/>
        </a:buClr>
        <a:buFont typeface="Symbol" pitchFamily="-106" charset="2"/>
        <a:buChar char="·"/>
        <a:defRPr sz="2800" b="0">
          <a:solidFill>
            <a:srgbClr val="000000"/>
          </a:solidFill>
          <a:latin typeface="Arial Narrow" pitchFamily="34" charset="0"/>
          <a:ea typeface="ＭＳ Ｐゴシック" pitchFamily="-106" charset="-128"/>
          <a:cs typeface="ＭＳ Ｐゴシック" pitchFamily="-106" charset="-128"/>
        </a:defRPr>
      </a:lvl1pPr>
      <a:lvl2pPr marL="742950" indent="-285750" algn="l" rtl="0" eaLnBrk="1" fontAlgn="base" hangingPunct="1">
        <a:lnSpc>
          <a:spcPct val="90000"/>
        </a:lnSpc>
        <a:spcBef>
          <a:spcPct val="35000"/>
        </a:spcBef>
        <a:spcAft>
          <a:spcPct val="0"/>
        </a:spcAft>
        <a:buClr>
          <a:srgbClr val="01673E"/>
        </a:buClr>
        <a:buFont typeface="Arial" pitchFamily="-106" charset="0"/>
        <a:buChar char="–"/>
        <a:defRPr sz="2400" b="0">
          <a:solidFill>
            <a:srgbClr val="000000"/>
          </a:solidFill>
          <a:latin typeface="Arial Narrow" pitchFamily="34" charset="0"/>
          <a:ea typeface="ＭＳ Ｐゴシック" pitchFamily="-106" charset="-128"/>
        </a:defRPr>
      </a:lvl2pPr>
      <a:lvl3pPr marL="1143000" indent="-228600" algn="l" rtl="0" eaLnBrk="1" fontAlgn="base" hangingPunct="1">
        <a:lnSpc>
          <a:spcPct val="90000"/>
        </a:lnSpc>
        <a:spcBef>
          <a:spcPct val="25000"/>
        </a:spcBef>
        <a:spcAft>
          <a:spcPct val="0"/>
        </a:spcAft>
        <a:buClr>
          <a:srgbClr val="01673E"/>
        </a:buClr>
        <a:buFont typeface="Symbol" pitchFamily="-106" charset="2"/>
        <a:buChar char="·"/>
        <a:defRPr sz="2000" b="0">
          <a:solidFill>
            <a:srgbClr val="000000"/>
          </a:solidFill>
          <a:latin typeface="Arial Narrow" pitchFamily="34" charset="0"/>
          <a:ea typeface="ＭＳ Ｐゴシック" pitchFamily="-106" charset="-128"/>
        </a:defRPr>
      </a:lvl3pPr>
      <a:lvl4pPr marL="1600200" indent="-228600" algn="l" rtl="0" eaLnBrk="1" fontAlgn="base" hangingPunct="1">
        <a:lnSpc>
          <a:spcPct val="90000"/>
        </a:lnSpc>
        <a:spcBef>
          <a:spcPct val="20000"/>
        </a:spcBef>
        <a:spcAft>
          <a:spcPct val="0"/>
        </a:spcAft>
        <a:buClr>
          <a:srgbClr val="01673E"/>
        </a:buClr>
        <a:buFont typeface="Arial" pitchFamily="-106" charset="0"/>
        <a:buChar char="–"/>
        <a:defRPr b="0">
          <a:solidFill>
            <a:srgbClr val="000000"/>
          </a:solidFill>
          <a:latin typeface="Arial Narrow" pitchFamily="34" charset="0"/>
          <a:ea typeface="ＭＳ Ｐゴシック" pitchFamily="-106" charset="-128"/>
        </a:defRPr>
      </a:lvl4pPr>
      <a:lvl5pPr marL="2057400" indent="-228600" algn="l" rtl="0" eaLnBrk="1" fontAlgn="base" hangingPunct="1">
        <a:lnSpc>
          <a:spcPct val="90000"/>
        </a:lnSpc>
        <a:spcBef>
          <a:spcPct val="20000"/>
        </a:spcBef>
        <a:spcAft>
          <a:spcPct val="0"/>
        </a:spcAft>
        <a:buClr>
          <a:srgbClr val="01673E"/>
        </a:buClr>
        <a:buFont typeface="Symbol" pitchFamily="-106" charset="2"/>
        <a:buChar char="·"/>
        <a:defRPr b="0">
          <a:solidFill>
            <a:srgbClr val="000000"/>
          </a:solidFill>
          <a:latin typeface="Arial Narrow" pitchFamily="34" charset="0"/>
          <a:ea typeface="ＭＳ Ｐゴシック" pitchFamily="-106" charset="-128"/>
        </a:defRPr>
      </a:lvl5pPr>
      <a:lvl6pPr marL="2514600" indent="-228600"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6pPr>
      <a:lvl7pPr marL="2971800" indent="-228600"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7pPr>
      <a:lvl8pPr marL="3429000" indent="-228600"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8pPr>
      <a:lvl9pPr marL="3886200" indent="-228600"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22"/>
          <p:cNvSpPr>
            <a:spLocks noGrp="1" noChangeArrowheads="1"/>
          </p:cNvSpPr>
          <p:nvPr>
            <p:ph type="body" idx="1"/>
          </p:nvPr>
        </p:nvSpPr>
        <p:spPr bwMode="auto">
          <a:xfrm>
            <a:off x="120650" y="1354138"/>
            <a:ext cx="8229600" cy="19097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5" name="Rectangle 225"/>
          <p:cNvSpPr>
            <a:spLocks noGrp="1" noChangeArrowheads="1"/>
          </p:cNvSpPr>
          <p:nvPr>
            <p:ph type="title"/>
          </p:nvPr>
        </p:nvSpPr>
        <p:spPr bwMode="auto">
          <a:xfrm>
            <a:off x="120650" y="153988"/>
            <a:ext cx="8775700" cy="458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Tree>
    <p:extLst>
      <p:ext uri="{BB962C8B-B14F-4D97-AF65-F5344CB8AC3E}">
        <p14:creationId xmlns:p14="http://schemas.microsoft.com/office/powerpoint/2010/main" val="4170047417"/>
      </p:ext>
    </p:extLst>
  </p:cSld>
  <p:clrMap bg1="lt1" tx1="dk1" bg2="lt2" tx2="dk2" accent1="accent1" accent2="accent2" accent3="accent3" accent4="accent4" accent5="accent5" accent6="accent6" hlink="hlink" folHlink="folHlink"/>
  <p:sldLayoutIdLst>
    <p:sldLayoutId id="2147484241" r:id="rId1"/>
  </p:sldLayoutIdLst>
  <p:hf sldNum="0" hdr="0" dt="0"/>
  <p:txStyles>
    <p:titleStyle>
      <a:lvl1pPr algn="l" rtl="0" eaLnBrk="0" fontAlgn="base" hangingPunct="0">
        <a:lnSpc>
          <a:spcPct val="85000"/>
        </a:lnSpc>
        <a:spcBef>
          <a:spcPct val="0"/>
        </a:spcBef>
        <a:spcAft>
          <a:spcPct val="0"/>
        </a:spcAft>
        <a:defRPr sz="2800">
          <a:solidFill>
            <a:srgbClr val="00673E"/>
          </a:solidFill>
          <a:latin typeface="+mj-lt"/>
          <a:ea typeface="ＭＳ Ｐゴシック" pitchFamily="-106" charset="-128"/>
          <a:cs typeface="ＭＳ Ｐゴシック" pitchFamily="-106" charset="-128"/>
        </a:defRPr>
      </a:lvl1pPr>
      <a:lvl2pPr algn="l" rtl="0" eaLnBrk="0" fontAlgn="base" hangingPunct="0">
        <a:lnSpc>
          <a:spcPct val="85000"/>
        </a:lnSpc>
        <a:spcBef>
          <a:spcPct val="0"/>
        </a:spcBef>
        <a:spcAft>
          <a:spcPct val="0"/>
        </a:spcAft>
        <a:defRPr sz="2800">
          <a:solidFill>
            <a:srgbClr val="00673E"/>
          </a:solidFill>
          <a:latin typeface="Arial Black" pitchFamily="34" charset="0"/>
          <a:ea typeface="ＭＳ Ｐゴシック" pitchFamily="-106" charset="-128"/>
          <a:cs typeface="ＭＳ Ｐゴシック" pitchFamily="-106" charset="-128"/>
        </a:defRPr>
      </a:lvl2pPr>
      <a:lvl3pPr algn="l" rtl="0" eaLnBrk="0" fontAlgn="base" hangingPunct="0">
        <a:lnSpc>
          <a:spcPct val="85000"/>
        </a:lnSpc>
        <a:spcBef>
          <a:spcPct val="0"/>
        </a:spcBef>
        <a:spcAft>
          <a:spcPct val="0"/>
        </a:spcAft>
        <a:defRPr sz="2800">
          <a:solidFill>
            <a:srgbClr val="00673E"/>
          </a:solidFill>
          <a:latin typeface="Arial Black" pitchFamily="34" charset="0"/>
          <a:ea typeface="ＭＳ Ｐゴシック" pitchFamily="-106" charset="-128"/>
          <a:cs typeface="ＭＳ Ｐゴシック" pitchFamily="-106" charset="-128"/>
        </a:defRPr>
      </a:lvl3pPr>
      <a:lvl4pPr algn="l" rtl="0" eaLnBrk="0" fontAlgn="base" hangingPunct="0">
        <a:lnSpc>
          <a:spcPct val="85000"/>
        </a:lnSpc>
        <a:spcBef>
          <a:spcPct val="0"/>
        </a:spcBef>
        <a:spcAft>
          <a:spcPct val="0"/>
        </a:spcAft>
        <a:defRPr sz="2800">
          <a:solidFill>
            <a:srgbClr val="00673E"/>
          </a:solidFill>
          <a:latin typeface="Arial Black" pitchFamily="34" charset="0"/>
          <a:ea typeface="ＭＳ Ｐゴシック" pitchFamily="-106" charset="-128"/>
          <a:cs typeface="ＭＳ Ｐゴシック" pitchFamily="-106" charset="-128"/>
        </a:defRPr>
      </a:lvl4pPr>
      <a:lvl5pPr algn="l" rtl="0" eaLnBrk="0" fontAlgn="base" hangingPunct="0">
        <a:lnSpc>
          <a:spcPct val="85000"/>
        </a:lnSpc>
        <a:spcBef>
          <a:spcPct val="0"/>
        </a:spcBef>
        <a:spcAft>
          <a:spcPct val="0"/>
        </a:spcAft>
        <a:defRPr sz="2800">
          <a:solidFill>
            <a:srgbClr val="00673E"/>
          </a:solidFill>
          <a:latin typeface="Arial Black" pitchFamily="34" charset="0"/>
          <a:ea typeface="ＭＳ Ｐゴシック" pitchFamily="-106" charset="-128"/>
          <a:cs typeface="ＭＳ Ｐゴシック" pitchFamily="-106" charset="-128"/>
        </a:defRPr>
      </a:lvl5pPr>
      <a:lvl6pPr marL="457200" algn="l" rtl="0" eaLnBrk="1" fontAlgn="base" hangingPunct="1">
        <a:lnSpc>
          <a:spcPct val="85000"/>
        </a:lnSpc>
        <a:spcBef>
          <a:spcPct val="0"/>
        </a:spcBef>
        <a:spcAft>
          <a:spcPct val="0"/>
        </a:spcAft>
        <a:defRPr sz="3000">
          <a:solidFill>
            <a:srgbClr val="00673E"/>
          </a:solidFill>
          <a:latin typeface="Arial Black" pitchFamily="34" charset="0"/>
        </a:defRPr>
      </a:lvl6pPr>
      <a:lvl7pPr marL="914400" algn="l" rtl="0" eaLnBrk="1" fontAlgn="base" hangingPunct="1">
        <a:lnSpc>
          <a:spcPct val="85000"/>
        </a:lnSpc>
        <a:spcBef>
          <a:spcPct val="0"/>
        </a:spcBef>
        <a:spcAft>
          <a:spcPct val="0"/>
        </a:spcAft>
        <a:defRPr sz="3000">
          <a:solidFill>
            <a:srgbClr val="00673E"/>
          </a:solidFill>
          <a:latin typeface="Arial Black" pitchFamily="34" charset="0"/>
        </a:defRPr>
      </a:lvl7pPr>
      <a:lvl8pPr marL="1371600" algn="l" rtl="0" eaLnBrk="1" fontAlgn="base" hangingPunct="1">
        <a:lnSpc>
          <a:spcPct val="85000"/>
        </a:lnSpc>
        <a:spcBef>
          <a:spcPct val="0"/>
        </a:spcBef>
        <a:spcAft>
          <a:spcPct val="0"/>
        </a:spcAft>
        <a:defRPr sz="3000">
          <a:solidFill>
            <a:srgbClr val="00673E"/>
          </a:solidFill>
          <a:latin typeface="Arial Black" pitchFamily="34" charset="0"/>
        </a:defRPr>
      </a:lvl8pPr>
      <a:lvl9pPr marL="1828800" algn="l" rtl="0" eaLnBrk="1" fontAlgn="base" hangingPunct="1">
        <a:lnSpc>
          <a:spcPct val="85000"/>
        </a:lnSpc>
        <a:spcBef>
          <a:spcPct val="0"/>
        </a:spcBef>
        <a:spcAft>
          <a:spcPct val="0"/>
        </a:spcAft>
        <a:defRPr sz="3000">
          <a:solidFill>
            <a:srgbClr val="00673E"/>
          </a:solidFill>
          <a:latin typeface="Arial Black" pitchFamily="34" charset="0"/>
        </a:defRPr>
      </a:lvl9pPr>
    </p:titleStyle>
    <p:bodyStyle>
      <a:lvl1pPr marL="342900" indent="-342900" algn="l" rtl="0" eaLnBrk="0" fontAlgn="base" hangingPunct="0">
        <a:lnSpc>
          <a:spcPct val="90000"/>
        </a:lnSpc>
        <a:spcBef>
          <a:spcPct val="60000"/>
        </a:spcBef>
        <a:spcAft>
          <a:spcPct val="0"/>
        </a:spcAft>
        <a:buClr>
          <a:srgbClr val="01673E"/>
        </a:buClr>
        <a:buFont typeface="Symbol" charset="2"/>
        <a:buChar char="·"/>
        <a:defRPr sz="2800" b="0">
          <a:solidFill>
            <a:srgbClr val="000000"/>
          </a:solidFill>
          <a:latin typeface="Arial Narrow" pitchFamily="34" charset="0"/>
          <a:ea typeface="ＭＳ Ｐゴシック" pitchFamily="-106" charset="-128"/>
          <a:cs typeface="ＭＳ Ｐゴシック" pitchFamily="-106" charset="-128"/>
        </a:defRPr>
      </a:lvl1pPr>
      <a:lvl2pPr marL="742950" indent="-285750" algn="l" rtl="0" eaLnBrk="0" fontAlgn="base" hangingPunct="0">
        <a:lnSpc>
          <a:spcPct val="90000"/>
        </a:lnSpc>
        <a:spcBef>
          <a:spcPct val="35000"/>
        </a:spcBef>
        <a:spcAft>
          <a:spcPct val="0"/>
        </a:spcAft>
        <a:buClr>
          <a:srgbClr val="01673E"/>
        </a:buClr>
        <a:buFont typeface="Arial" charset="0"/>
        <a:buChar char="–"/>
        <a:defRPr sz="2400" b="0">
          <a:solidFill>
            <a:srgbClr val="000000"/>
          </a:solidFill>
          <a:latin typeface="Arial Narrow" pitchFamily="34" charset="0"/>
          <a:ea typeface="ＭＳ Ｐゴシック" pitchFamily="-106" charset="-128"/>
        </a:defRPr>
      </a:lvl2pPr>
      <a:lvl3pPr marL="1143000" indent="-228600" algn="l" rtl="0" eaLnBrk="0" fontAlgn="base" hangingPunct="0">
        <a:lnSpc>
          <a:spcPct val="90000"/>
        </a:lnSpc>
        <a:spcBef>
          <a:spcPct val="25000"/>
        </a:spcBef>
        <a:spcAft>
          <a:spcPct val="0"/>
        </a:spcAft>
        <a:buClr>
          <a:srgbClr val="01673E"/>
        </a:buClr>
        <a:buFont typeface="Symbol" charset="2"/>
        <a:buChar char="·"/>
        <a:defRPr sz="2000" b="0">
          <a:solidFill>
            <a:srgbClr val="000000"/>
          </a:solidFill>
          <a:latin typeface="Arial Narrow" pitchFamily="34" charset="0"/>
          <a:ea typeface="ＭＳ Ｐゴシック" pitchFamily="-106" charset="-128"/>
        </a:defRPr>
      </a:lvl3pPr>
      <a:lvl4pPr marL="1600200" indent="-228600" algn="l" rtl="0" eaLnBrk="0" fontAlgn="base" hangingPunct="0">
        <a:lnSpc>
          <a:spcPct val="90000"/>
        </a:lnSpc>
        <a:spcBef>
          <a:spcPct val="20000"/>
        </a:spcBef>
        <a:spcAft>
          <a:spcPct val="0"/>
        </a:spcAft>
        <a:buClr>
          <a:srgbClr val="01673E"/>
        </a:buClr>
        <a:buFont typeface="Arial" charset="0"/>
        <a:buChar char="–"/>
        <a:defRPr b="0">
          <a:solidFill>
            <a:srgbClr val="000000"/>
          </a:solidFill>
          <a:latin typeface="Arial Narrow" pitchFamily="34" charset="0"/>
          <a:ea typeface="ＭＳ Ｐゴシック" pitchFamily="-106" charset="-128"/>
        </a:defRPr>
      </a:lvl4pPr>
      <a:lvl5pPr marL="2057400" indent="-228600" algn="l" rtl="0" eaLnBrk="0" fontAlgn="base" hangingPunct="0">
        <a:lnSpc>
          <a:spcPct val="90000"/>
        </a:lnSpc>
        <a:spcBef>
          <a:spcPct val="20000"/>
        </a:spcBef>
        <a:spcAft>
          <a:spcPct val="0"/>
        </a:spcAft>
        <a:buClr>
          <a:srgbClr val="01673E"/>
        </a:buClr>
        <a:buFont typeface="Symbol" charset="2"/>
        <a:buChar char="·"/>
        <a:defRPr b="0">
          <a:solidFill>
            <a:srgbClr val="000000"/>
          </a:solidFill>
          <a:latin typeface="Arial Narrow" pitchFamily="34" charset="0"/>
          <a:ea typeface="ＭＳ Ｐゴシック" pitchFamily="-106" charset="-128"/>
        </a:defRPr>
      </a:lvl5pPr>
      <a:lvl6pPr marL="2514600" indent="-228600"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6pPr>
      <a:lvl7pPr marL="2971800" indent="-228600"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7pPr>
      <a:lvl8pPr marL="3429000" indent="-228600"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8pPr>
      <a:lvl9pPr marL="3886200" indent="-228600"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55544353"/>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95B5F-521A-214A-BFDC-9FFE3AABEDD5}"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4E347-0BCE-1545-8DC9-80625F69A62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73754717"/>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DA77C-DF34-4F47-9084-D0A9D49B78CB}" type="datetimeFigureOut">
              <a:rPr lang="en-US" smtClean="0">
                <a:solidFill>
                  <a:prstClr val="black">
                    <a:tint val="75000"/>
                  </a:prstClr>
                </a:solidFill>
                <a:latin typeface="Calibri"/>
              </a:rPr>
              <a:pPr/>
              <a:t>5/1/13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FCB31-DF50-2D45-BF15-CDCB826F7B2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95621427"/>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50569"/>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bwMode="auto">
          <a:xfrm>
            <a:off x="0" y="0"/>
            <a:ext cx="9144000" cy="846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1401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14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ea typeface="宋体" pitchFamily="2" charset="-122"/>
                <a:cs typeface="+mn-cs"/>
              </a:defRPr>
            </a:lvl1pPr>
          </a:lstStyle>
          <a:p>
            <a:pPr defTabSz="914400" fontAlgn="base">
              <a:spcBef>
                <a:spcPct val="0"/>
              </a:spcBef>
              <a:spcAft>
                <a:spcPct val="0"/>
              </a:spcAft>
              <a:defRPr/>
            </a:pPr>
            <a:endParaRPr lang="en-US" altLang="zh-CN" dirty="0">
              <a:solidFill>
                <a:srgbClr val="FFFFFF"/>
              </a:solidFill>
            </a:endParaRPr>
          </a:p>
        </p:txBody>
      </p:sp>
      <p:sp>
        <p:nvSpPr>
          <p:cNvPr id="214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ea typeface="宋体" pitchFamily="2" charset="-122"/>
                <a:cs typeface="+mn-cs"/>
              </a:defRPr>
            </a:lvl1pPr>
          </a:lstStyle>
          <a:p>
            <a:pPr defTabSz="914400" fontAlgn="base">
              <a:spcBef>
                <a:spcPct val="0"/>
              </a:spcBef>
              <a:spcAft>
                <a:spcPct val="0"/>
              </a:spcAft>
              <a:defRPr/>
            </a:pPr>
            <a:endParaRPr lang="en-US" altLang="zh-CN" dirty="0">
              <a:solidFill>
                <a:srgbClr val="FFFFFF"/>
              </a:solidFill>
            </a:endParaRPr>
          </a:p>
        </p:txBody>
      </p:sp>
      <p:sp>
        <p:nvSpPr>
          <p:cNvPr id="214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ea typeface="宋体" charset="0"/>
                <a:cs typeface="宋体" charset="0"/>
              </a:defRPr>
            </a:lvl1pPr>
          </a:lstStyle>
          <a:p>
            <a:pPr defTabSz="914400" fontAlgn="base">
              <a:spcBef>
                <a:spcPct val="0"/>
              </a:spcBef>
              <a:spcAft>
                <a:spcPct val="0"/>
              </a:spcAft>
              <a:defRPr/>
            </a:pPr>
            <a:fld id="{F56AF17B-5C0F-324B-B074-B4F023FF8003}" type="slidenum">
              <a:rPr lang="en-US" altLang="zh-CN">
                <a:solidFill>
                  <a:srgbClr val="FFFFFF"/>
                </a:solidFill>
              </a:rPr>
              <a:pPr defTabSz="914400" fontAlgn="base">
                <a:spcBef>
                  <a:spcPct val="0"/>
                </a:spcBef>
                <a:spcAft>
                  <a:spcPct val="0"/>
                </a:spcAft>
                <a:defRPr/>
              </a:pPr>
              <a:t>‹#›</a:t>
            </a:fld>
            <a:endParaRPr lang="en-US" altLang="zh-CN"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 id="2147484316" r:id="rId1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1"/>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a:solidFill>
            <a:schemeClr val="tx1"/>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a:solidFill>
            <a:schemeClr val="tx1"/>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a:solidFill>
            <a:schemeClr val="tx1"/>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1"/>
        </a:buClr>
        <a:buChar char="•"/>
        <a:defRPr sz="3200">
          <a:solidFill>
            <a:srgbClr val="FFFF00"/>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65000"/>
        <a:buChar char="•"/>
        <a:defRPr sz="2800">
          <a:solidFill>
            <a:srgbClr val="FFFF00"/>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SzPct val="65000"/>
        <a:buFont typeface="Wingdings" charset="0"/>
        <a:buChar char="n"/>
        <a:defRPr sz="2400" b="1">
          <a:solidFill>
            <a:srgbClr val="FFFF00"/>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rgbClr val="FFFF00"/>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rgbClr val="FFFF00"/>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1ED2A-7AEA-BA4E-AF99-5482B13C7FDB}" type="datetimeFigureOut">
              <a:rPr lang="en-US" smtClean="0">
                <a:solidFill>
                  <a:prstClr val="white">
                    <a:tint val="75000"/>
                  </a:prstClr>
                </a:solidFill>
                <a:latin typeface="Gill Sans MT"/>
              </a:rPr>
              <a:pPr/>
              <a:t>5/1/13</a:t>
            </a:fld>
            <a:endParaRPr lang="en-US" dirty="0">
              <a:solidFill>
                <a:prstClr val="white">
                  <a:tint val="75000"/>
                </a:prstClr>
              </a:solidFill>
              <a:latin typeface="Gill Sans MT"/>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latin typeface="Gill Sans M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A4F2-4368-B14D-828E-34F9757BF703}" type="slidenum">
              <a:rPr lang="en-US" smtClean="0">
                <a:solidFill>
                  <a:prstClr val="white">
                    <a:tint val="75000"/>
                  </a:prstClr>
                </a:solidFill>
                <a:latin typeface="Gill Sans MT"/>
              </a:rPr>
              <a:pPr/>
              <a:t>‹#›</a:t>
            </a:fld>
            <a:endParaRPr lang="en-US" dirty="0">
              <a:solidFill>
                <a:prstClr val="white">
                  <a:tint val="75000"/>
                </a:prstClr>
              </a:solidFill>
              <a:latin typeface="Gill Sans MT"/>
            </a:endParaRPr>
          </a:p>
        </p:txBody>
      </p:sp>
    </p:spTree>
    <p:extLst>
      <p:ext uri="{BB962C8B-B14F-4D97-AF65-F5344CB8AC3E}">
        <p14:creationId xmlns:p14="http://schemas.microsoft.com/office/powerpoint/2010/main" val="710448395"/>
      </p:ext>
    </p:extLst>
  </p:cSld>
  <p:clrMap bg1="dk1" tx1="lt1" bg2="dk2" tx2="lt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png"/><Relationship Id="rId1" Type="http://schemas.openxmlformats.org/officeDocument/2006/relationships/slideLayout" Target="../slideLayouts/slideLayout167.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oleObject" Target="../embeddings/oleObject1.bin"/><Relationship Id="rId5" Type="http://schemas.openxmlformats.org/officeDocument/2006/relationships/image" Target="../media/image28.emf"/><Relationship Id="rId6" Type="http://schemas.openxmlformats.org/officeDocument/2006/relationships/oleObject" Target="../embeddings/oleObject2.bin"/><Relationship Id="rId7" Type="http://schemas.openxmlformats.org/officeDocument/2006/relationships/image" Target="../media/image29.emf"/><Relationship Id="rId1" Type="http://schemas.openxmlformats.org/officeDocument/2006/relationships/vmlDrawing" Target="../drawings/vmlDrawing1.vml"/><Relationship Id="rId2" Type="http://schemas.openxmlformats.org/officeDocument/2006/relationships/slideLayout" Target="../slideLayouts/slideLayout12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23.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4.png"/><Relationship Id="rId1" Type="http://schemas.openxmlformats.org/officeDocument/2006/relationships/slideLayout" Target="../slideLayouts/slideLayout77.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1.xml"/><Relationship Id="rId3"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2.xml"/><Relationship Id="rId3"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3.xml"/><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4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14.xml"/><Relationship Id="rId3"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5.xml"/><Relationship Id="rId3" Type="http://schemas.openxmlformats.org/officeDocument/2006/relationships/image" Target="../media/image4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g"/><Relationship Id="rId4" Type="http://schemas.openxmlformats.org/officeDocument/2006/relationships/image" Target="../media/image46.jpeg"/><Relationship Id="rId1" Type="http://schemas.openxmlformats.org/officeDocument/2006/relationships/slideLayout" Target="../slideLayouts/slideLayout53.xml"/><Relationship Id="rId2" Type="http://schemas.openxmlformats.org/officeDocument/2006/relationships/image" Target="../media/image4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0.xml"/><Relationship Id="rId2" Type="http://schemas.openxmlformats.org/officeDocument/2006/relationships/notesSlide" Target="../notesSlides/notesSlide16.xml"/><Relationship Id="rId3" Type="http://schemas.openxmlformats.org/officeDocument/2006/relationships/image" Target="../media/image4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90600"/>
            <a:ext cx="8763000" cy="1927225"/>
          </a:xfrm>
        </p:spPr>
        <p:txBody>
          <a:bodyPr/>
          <a:lstStyle/>
          <a:p>
            <a:r>
              <a:rPr lang="en-US" sz="3600" cap="none" dirty="0"/>
              <a:t>State of the Carbon Cycle (NACP and GCP): </a:t>
            </a:r>
            <a:r>
              <a:rPr lang="en-US" sz="3600" cap="none" dirty="0" smtClean="0"/>
              <a:t>Have </a:t>
            </a:r>
            <a:r>
              <a:rPr lang="en-US" sz="3600" cap="none" dirty="0"/>
              <a:t>components and their uncertainties changed over time?</a:t>
            </a:r>
          </a:p>
        </p:txBody>
      </p:sp>
      <p:sp>
        <p:nvSpPr>
          <p:cNvPr id="3" name="Subtitle 2"/>
          <p:cNvSpPr>
            <a:spLocks noGrp="1"/>
          </p:cNvSpPr>
          <p:nvPr>
            <p:ph type="subTitle" idx="1"/>
          </p:nvPr>
        </p:nvSpPr>
        <p:spPr>
          <a:xfrm>
            <a:off x="1371600" y="3505200"/>
            <a:ext cx="6400800" cy="2590800"/>
          </a:xfrm>
        </p:spPr>
        <p:txBody>
          <a:bodyPr/>
          <a:lstStyle/>
          <a:p>
            <a:r>
              <a:rPr lang="en-US" dirty="0" smtClean="0"/>
              <a:t>Anna M. Michalak</a:t>
            </a:r>
          </a:p>
          <a:p>
            <a:r>
              <a:rPr lang="en-US" i="1" dirty="0" smtClean="0"/>
              <a:t>With contributions from: </a:t>
            </a:r>
            <a:br>
              <a:rPr lang="en-US" i="1" dirty="0" smtClean="0"/>
            </a:br>
            <a:r>
              <a:rPr lang="en-US" dirty="0" smtClean="0"/>
              <a:t>Kevin Bowman, Ken Davis, Yuanyuan Fang, </a:t>
            </a:r>
            <a:br>
              <a:rPr lang="en-US" dirty="0" smtClean="0"/>
            </a:br>
            <a:r>
              <a:rPr lang="en-US" dirty="0" smtClean="0"/>
              <a:t>Debbie Huntzinger, Tony King, </a:t>
            </a:r>
            <a:br>
              <a:rPr lang="en-US" dirty="0" smtClean="0"/>
            </a:br>
            <a:r>
              <a:rPr lang="en-US" dirty="0" smtClean="0"/>
              <a:t>Andrew Richardson, Kevin Schaefer, Christopher Schwalm</a:t>
            </a:r>
          </a:p>
        </p:txBody>
      </p:sp>
      <p:sp>
        <p:nvSpPr>
          <p:cNvPr id="4" name="Text Box 3"/>
          <p:cNvSpPr txBox="1">
            <a:spLocks noChangeArrowheads="1"/>
          </p:cNvSpPr>
          <p:nvPr/>
        </p:nvSpPr>
        <p:spPr bwMode="auto">
          <a:xfrm>
            <a:off x="6705600" y="27432"/>
            <a:ext cx="2386703" cy="307777"/>
          </a:xfrm>
          <a:prstGeom prst="rect">
            <a:avLst/>
          </a:prstGeom>
          <a:solidFill>
            <a:schemeClr val="bg1">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Source: Griffith et al. (2013)</a:t>
            </a:r>
            <a:endParaRPr lang="en-US" sz="1400" dirty="0">
              <a:latin typeface="Arial" charset="0"/>
            </a:endParaRPr>
          </a:p>
        </p:txBody>
      </p:sp>
    </p:spTree>
    <p:extLst>
      <p:ext uri="{BB962C8B-B14F-4D97-AF65-F5344CB8AC3E}">
        <p14:creationId xmlns:p14="http://schemas.microsoft.com/office/powerpoint/2010/main" val="1532470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normAutofit/>
          </a:bodyPr>
          <a:lstStyle/>
          <a:p>
            <a:r>
              <a:rPr lang="en-US" dirty="0" smtClean="0"/>
              <a:t>Net annual sink is small residual of large seasonal cycle</a:t>
            </a:r>
            <a:endParaRPr lang="en-US" dirty="0"/>
          </a:p>
        </p:txBody>
      </p:sp>
      <p:sp>
        <p:nvSpPr>
          <p:cNvPr id="5" name="Text Box 3"/>
          <p:cNvSpPr txBox="1">
            <a:spLocks noChangeArrowheads="1"/>
          </p:cNvSpPr>
          <p:nvPr/>
        </p:nvSpPr>
        <p:spPr bwMode="auto">
          <a:xfrm>
            <a:off x="6019800" y="27432"/>
            <a:ext cx="3098625" cy="307777"/>
          </a:xfrm>
          <a:prstGeom prst="rect">
            <a:avLst/>
          </a:prstGeom>
          <a:solidFill>
            <a:schemeClr val="bg1">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Huntzinger et al. (Ecol. Model. 2012)</a:t>
            </a:r>
            <a:endParaRPr lang="en-US" sz="1400" dirty="0">
              <a:latin typeface="Arial" charset="0"/>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l="2966" r="7839" b="57760"/>
          <a:stretch/>
        </p:blipFill>
        <p:spPr>
          <a:xfrm>
            <a:off x="609600" y="1735659"/>
            <a:ext cx="4743450" cy="3293541"/>
          </a:xfrm>
          <a:prstGeom prst="rect">
            <a:avLst/>
          </a:prstGeom>
        </p:spPr>
      </p:pic>
      <p:pic>
        <p:nvPicPr>
          <p:cNvPr id="7" name="Picture 6"/>
          <p:cNvPicPr/>
          <p:nvPr/>
        </p:nvPicPr>
        <p:blipFill rotWithShape="1">
          <a:blip r:embed="rId2">
            <a:extLst>
              <a:ext uri="{28A0092B-C50C-407E-A947-70E740481C1C}">
                <a14:useLocalDpi xmlns:a14="http://schemas.microsoft.com/office/drawing/2010/main" val="0"/>
              </a:ext>
            </a:extLst>
          </a:blip>
          <a:srcRect t="83521"/>
          <a:stretch/>
        </p:blipFill>
        <p:spPr>
          <a:xfrm>
            <a:off x="685800" y="4995976"/>
            <a:ext cx="4810125" cy="1176224"/>
          </a:xfrm>
          <a:prstGeom prst="rect">
            <a:avLst/>
          </a:prstGeom>
        </p:spPr>
      </p:pic>
      <p:sp>
        <p:nvSpPr>
          <p:cNvPr id="8" name="TextBox 7"/>
          <p:cNvSpPr txBox="1"/>
          <p:nvPr/>
        </p:nvSpPr>
        <p:spPr>
          <a:xfrm>
            <a:off x="5638801" y="1752600"/>
            <a:ext cx="2895600" cy="1200329"/>
          </a:xfrm>
          <a:prstGeom prst="rect">
            <a:avLst/>
          </a:prstGeom>
          <a:solidFill>
            <a:schemeClr val="accent1">
              <a:alpha val="50000"/>
            </a:schemeClr>
          </a:solidFill>
        </p:spPr>
        <p:txBody>
          <a:bodyPr wrap="square" rtlCol="0">
            <a:spAutoFit/>
          </a:bodyPr>
          <a:lstStyle/>
          <a:p>
            <a:r>
              <a:rPr lang="en-US" dirty="0" smtClean="0">
                <a:latin typeface="Calibri"/>
                <a:cs typeface="Calibri"/>
              </a:rPr>
              <a:t>e.g. </a:t>
            </a:r>
            <a:r>
              <a:rPr lang="en-US" b="1" dirty="0">
                <a:solidFill>
                  <a:srgbClr val="000000"/>
                </a:solidFill>
                <a:latin typeface="Calibri"/>
                <a:cs typeface="Calibri"/>
              </a:rPr>
              <a:t>O</a:t>
            </a:r>
            <a:r>
              <a:rPr lang="en-US" b="1" dirty="0" smtClean="0">
                <a:solidFill>
                  <a:srgbClr val="000000"/>
                </a:solidFill>
                <a:latin typeface="Calibri"/>
                <a:cs typeface="Calibri"/>
              </a:rPr>
              <a:t>ver </a:t>
            </a:r>
            <a:r>
              <a:rPr lang="en-US" b="1" dirty="0">
                <a:solidFill>
                  <a:srgbClr val="000000"/>
                </a:solidFill>
                <a:latin typeface="Calibri"/>
                <a:cs typeface="Calibri"/>
              </a:rPr>
              <a:t>NA:</a:t>
            </a:r>
          </a:p>
          <a:p>
            <a:r>
              <a:rPr lang="en-US" dirty="0" smtClean="0">
                <a:solidFill>
                  <a:srgbClr val="000000"/>
                </a:solidFill>
                <a:latin typeface="Calibri"/>
                <a:cs typeface="Calibri"/>
              </a:rPr>
              <a:t>Monthly: 	up to 0.8 PgC mt</a:t>
            </a:r>
            <a:r>
              <a:rPr lang="en-US" baseline="30000" dirty="0" smtClean="0">
                <a:solidFill>
                  <a:srgbClr val="000000"/>
                </a:solidFill>
                <a:latin typeface="Calibri"/>
                <a:cs typeface="Calibri"/>
              </a:rPr>
              <a:t>-1</a:t>
            </a:r>
            <a:endParaRPr lang="en-US" baseline="30000" dirty="0">
              <a:solidFill>
                <a:srgbClr val="000000"/>
              </a:solidFill>
              <a:latin typeface="Calibri"/>
              <a:cs typeface="Calibri"/>
            </a:endParaRPr>
          </a:p>
          <a:p>
            <a:r>
              <a:rPr lang="en-US" dirty="0" smtClean="0">
                <a:solidFill>
                  <a:srgbClr val="000000"/>
                </a:solidFill>
                <a:latin typeface="Calibri"/>
                <a:cs typeface="Calibri"/>
              </a:rPr>
              <a:t>Annual: 	up to 2.2 PgC yr</a:t>
            </a:r>
            <a:r>
              <a:rPr lang="en-US" baseline="30000" dirty="0">
                <a:solidFill>
                  <a:srgbClr val="000000"/>
                </a:solidFill>
                <a:latin typeface="Calibri"/>
                <a:cs typeface="Calibri"/>
              </a:rPr>
              <a:t>-</a:t>
            </a:r>
            <a:r>
              <a:rPr lang="en-US" baseline="30000" dirty="0" smtClean="0">
                <a:solidFill>
                  <a:srgbClr val="000000"/>
                </a:solidFill>
                <a:latin typeface="Calibri"/>
                <a:cs typeface="Calibri"/>
              </a:rPr>
              <a:t>1</a:t>
            </a:r>
            <a:r>
              <a:rPr lang="en-US" dirty="0" smtClean="0">
                <a:solidFill>
                  <a:srgbClr val="000000"/>
                </a:solidFill>
                <a:latin typeface="Calibri"/>
                <a:cs typeface="Calibri"/>
              </a:rPr>
              <a:t> </a:t>
            </a:r>
          </a:p>
          <a:p>
            <a:r>
              <a:rPr lang="en-US" dirty="0">
                <a:solidFill>
                  <a:srgbClr val="000000"/>
                </a:solidFill>
                <a:latin typeface="Calibri"/>
                <a:cs typeface="Calibri"/>
              </a:rPr>
              <a:t>	</a:t>
            </a:r>
            <a:r>
              <a:rPr lang="en-US" dirty="0" smtClean="0">
                <a:solidFill>
                  <a:srgbClr val="000000"/>
                </a:solidFill>
                <a:latin typeface="Calibri"/>
                <a:cs typeface="Calibri"/>
              </a:rPr>
              <a:t>	</a:t>
            </a:r>
            <a:r>
              <a:rPr lang="en-US" dirty="0" smtClean="0">
                <a:latin typeface="Calibri"/>
                <a:cs typeface="Calibri"/>
              </a:rPr>
              <a:t>~ 0.2 </a:t>
            </a:r>
            <a:r>
              <a:rPr lang="en-US" dirty="0">
                <a:latin typeface="Calibri"/>
                <a:cs typeface="Calibri"/>
              </a:rPr>
              <a:t>P</a:t>
            </a:r>
            <a:r>
              <a:rPr lang="en-US" dirty="0" smtClean="0">
                <a:latin typeface="Calibri"/>
                <a:cs typeface="Calibri"/>
              </a:rPr>
              <a:t>gC mt</a:t>
            </a:r>
            <a:r>
              <a:rPr lang="en-US" baseline="30000" dirty="0" smtClean="0">
                <a:latin typeface="Calibri"/>
                <a:cs typeface="Calibri"/>
              </a:rPr>
              <a:t>-1</a:t>
            </a:r>
            <a:r>
              <a:rPr lang="en-US" dirty="0" smtClean="0">
                <a:latin typeface="Calibri"/>
                <a:cs typeface="Calibri"/>
              </a:rPr>
              <a:t>  </a:t>
            </a:r>
            <a:endParaRPr lang="en-US" dirty="0">
              <a:latin typeface="Calibri"/>
              <a:cs typeface="Calibri"/>
            </a:endParaRPr>
          </a:p>
        </p:txBody>
      </p:sp>
    </p:spTree>
    <p:extLst>
      <p:ext uri="{BB962C8B-B14F-4D97-AF65-F5344CB8AC3E}">
        <p14:creationId xmlns:p14="http://schemas.microsoft.com/office/powerpoint/2010/main" val="3862444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ltFig1.png"/>
          <p:cNvPicPr>
            <a:picLocks noChangeAspect="1"/>
          </p:cNvPicPr>
          <p:nvPr/>
        </p:nvPicPr>
        <p:blipFill rotWithShape="1">
          <a:blip r:embed="rId2">
            <a:extLst>
              <a:ext uri="{28A0092B-C50C-407E-A947-70E740481C1C}">
                <a14:useLocalDpi xmlns:a14="http://schemas.microsoft.com/office/drawing/2010/main" val="0"/>
              </a:ext>
            </a:extLst>
          </a:blip>
          <a:srcRect t="8777" b="7623"/>
          <a:stretch/>
        </p:blipFill>
        <p:spPr>
          <a:xfrm>
            <a:off x="0" y="1676400"/>
            <a:ext cx="7010400" cy="4525919"/>
          </a:xfrm>
          <a:prstGeom prst="rect">
            <a:avLst/>
          </a:prstGeom>
        </p:spPr>
      </p:pic>
      <p:sp>
        <p:nvSpPr>
          <p:cNvPr id="2" name="Title 1"/>
          <p:cNvSpPr>
            <a:spLocks noGrp="1"/>
          </p:cNvSpPr>
          <p:nvPr>
            <p:ph type="title"/>
          </p:nvPr>
        </p:nvSpPr>
        <p:spPr>
          <a:xfrm>
            <a:off x="457200" y="381000"/>
            <a:ext cx="8229600" cy="1219200"/>
          </a:xfrm>
        </p:spPr>
        <p:txBody>
          <a:bodyPr>
            <a:normAutofit/>
          </a:bodyPr>
          <a:lstStyle/>
          <a:p>
            <a:r>
              <a:rPr lang="en-US" dirty="0" smtClean="0"/>
              <a:t>Net biospheric sink is small residual of total flux and fossil fuel emissions</a:t>
            </a:r>
            <a:endParaRPr lang="en-US" dirty="0"/>
          </a:p>
        </p:txBody>
      </p:sp>
      <p:sp>
        <p:nvSpPr>
          <p:cNvPr id="5" name="Text Box 3"/>
          <p:cNvSpPr txBox="1">
            <a:spLocks noChangeArrowheads="1"/>
          </p:cNvSpPr>
          <p:nvPr/>
        </p:nvSpPr>
        <p:spPr bwMode="auto">
          <a:xfrm>
            <a:off x="6325024" y="27432"/>
            <a:ext cx="2818976" cy="307777"/>
          </a:xfrm>
          <a:prstGeom prst="rect">
            <a:avLst/>
          </a:prstGeom>
          <a:solidFill>
            <a:schemeClr val="bg1">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King et al. (SOCCR report, 2007)</a:t>
            </a:r>
            <a:endParaRPr lang="en-US" sz="1400" dirty="0">
              <a:latin typeface="Arial" charset="0"/>
            </a:endParaRPr>
          </a:p>
        </p:txBody>
      </p:sp>
      <p:sp>
        <p:nvSpPr>
          <p:cNvPr id="8" name="TextBox 7"/>
          <p:cNvSpPr txBox="1"/>
          <p:nvPr/>
        </p:nvSpPr>
        <p:spPr>
          <a:xfrm>
            <a:off x="6354159" y="2057400"/>
            <a:ext cx="2027842" cy="923330"/>
          </a:xfrm>
          <a:prstGeom prst="rect">
            <a:avLst/>
          </a:prstGeom>
          <a:solidFill>
            <a:schemeClr val="accent1">
              <a:alpha val="50000"/>
            </a:schemeClr>
          </a:solidFill>
        </p:spPr>
        <p:txBody>
          <a:bodyPr wrap="square" rtlCol="0">
            <a:spAutoFit/>
          </a:bodyPr>
          <a:lstStyle/>
          <a:p>
            <a:r>
              <a:rPr lang="en-US" dirty="0" smtClean="0">
                <a:latin typeface="Calibri"/>
                <a:cs typeface="Calibri"/>
              </a:rPr>
              <a:t>e.g. </a:t>
            </a:r>
            <a:r>
              <a:rPr lang="en-US" b="1" dirty="0">
                <a:solidFill>
                  <a:srgbClr val="000000"/>
                </a:solidFill>
                <a:latin typeface="Calibri"/>
                <a:cs typeface="Calibri"/>
              </a:rPr>
              <a:t>O</a:t>
            </a:r>
            <a:r>
              <a:rPr lang="en-US" b="1" dirty="0" smtClean="0">
                <a:solidFill>
                  <a:srgbClr val="000000"/>
                </a:solidFill>
                <a:latin typeface="Calibri"/>
                <a:cs typeface="Calibri"/>
              </a:rPr>
              <a:t>ver </a:t>
            </a:r>
            <a:r>
              <a:rPr lang="en-US" b="1" dirty="0">
                <a:solidFill>
                  <a:srgbClr val="000000"/>
                </a:solidFill>
                <a:latin typeface="Calibri"/>
                <a:cs typeface="Calibri"/>
              </a:rPr>
              <a:t>NA:</a:t>
            </a:r>
          </a:p>
          <a:p>
            <a:r>
              <a:rPr lang="en-US" dirty="0" smtClean="0">
                <a:solidFill>
                  <a:srgbClr val="000000"/>
                </a:solidFill>
                <a:latin typeface="Calibri"/>
                <a:cs typeface="Calibri"/>
              </a:rPr>
              <a:t>FF: 	1.85 PgC </a:t>
            </a:r>
            <a:r>
              <a:rPr lang="en-US" dirty="0">
                <a:solidFill>
                  <a:srgbClr val="000000"/>
                </a:solidFill>
                <a:latin typeface="Calibri"/>
                <a:cs typeface="Calibri"/>
              </a:rPr>
              <a:t>yr</a:t>
            </a:r>
            <a:r>
              <a:rPr lang="en-US" baseline="30000" dirty="0">
                <a:solidFill>
                  <a:srgbClr val="000000"/>
                </a:solidFill>
                <a:latin typeface="Calibri"/>
                <a:cs typeface="Calibri"/>
              </a:rPr>
              <a:t>-1</a:t>
            </a:r>
            <a:r>
              <a:rPr lang="en-US" dirty="0">
                <a:solidFill>
                  <a:srgbClr val="000000"/>
                </a:solidFill>
                <a:latin typeface="Calibri"/>
                <a:cs typeface="Calibri"/>
              </a:rPr>
              <a:t> </a:t>
            </a:r>
            <a:endParaRPr lang="en-US" baseline="30000" dirty="0">
              <a:solidFill>
                <a:srgbClr val="000000"/>
              </a:solidFill>
              <a:latin typeface="Calibri"/>
              <a:cs typeface="Calibri"/>
            </a:endParaRPr>
          </a:p>
          <a:p>
            <a:r>
              <a:rPr lang="en-US" dirty="0" smtClean="0">
                <a:solidFill>
                  <a:srgbClr val="000000"/>
                </a:solidFill>
                <a:latin typeface="Calibri"/>
                <a:cs typeface="Calibri"/>
              </a:rPr>
              <a:t>Bio: 	~ 0.5 PgC yr</a:t>
            </a:r>
            <a:r>
              <a:rPr lang="en-US" baseline="30000" dirty="0">
                <a:solidFill>
                  <a:srgbClr val="000000"/>
                </a:solidFill>
                <a:latin typeface="Calibri"/>
                <a:cs typeface="Calibri"/>
              </a:rPr>
              <a:t>-</a:t>
            </a:r>
            <a:r>
              <a:rPr lang="en-US" baseline="30000" dirty="0" smtClean="0">
                <a:solidFill>
                  <a:srgbClr val="000000"/>
                </a:solidFill>
                <a:latin typeface="Calibri"/>
                <a:cs typeface="Calibri"/>
              </a:rPr>
              <a:t>1</a:t>
            </a:r>
            <a:r>
              <a:rPr lang="en-US" dirty="0" smtClean="0">
                <a:solidFill>
                  <a:srgbClr val="000000"/>
                </a:solidFill>
                <a:latin typeface="Calibri"/>
                <a:cs typeface="Calibri"/>
              </a:rPr>
              <a:t> </a:t>
            </a:r>
          </a:p>
        </p:txBody>
      </p:sp>
    </p:spTree>
    <p:extLst>
      <p:ext uri="{BB962C8B-B14F-4D97-AF65-F5344CB8AC3E}">
        <p14:creationId xmlns:p14="http://schemas.microsoft.com/office/powerpoint/2010/main" val="3330862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trouble with …</a:t>
            </a:r>
            <a:endParaRPr lang="en-US" dirty="0"/>
          </a:p>
        </p:txBody>
      </p:sp>
      <p:sp>
        <p:nvSpPr>
          <p:cNvPr id="3" name="Oval 2"/>
          <p:cNvSpPr/>
          <p:nvPr/>
        </p:nvSpPr>
        <p:spPr>
          <a:xfrm>
            <a:off x="22860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5" name="Oval 4"/>
          <p:cNvSpPr/>
          <p:nvPr/>
        </p:nvSpPr>
        <p:spPr>
          <a:xfrm>
            <a:off x="40386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6" name="Oval 5"/>
          <p:cNvSpPr/>
          <p:nvPr/>
        </p:nvSpPr>
        <p:spPr>
          <a:xfrm>
            <a:off x="3124200" y="3200400"/>
            <a:ext cx="2743200" cy="2743200"/>
          </a:xfrm>
          <a:prstGeom prst="ellipse">
            <a:avLst/>
          </a:prstGeom>
          <a:solidFill>
            <a:schemeClr val="tx2">
              <a:alpha val="50000"/>
            </a:schemeClr>
          </a:solid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7" name="TextBox 6"/>
          <p:cNvSpPr txBox="1"/>
          <p:nvPr/>
        </p:nvSpPr>
        <p:spPr>
          <a:xfrm>
            <a:off x="2513037" y="2362200"/>
            <a:ext cx="1416373" cy="830997"/>
          </a:xfrm>
          <a:prstGeom prst="rect">
            <a:avLst/>
          </a:prstGeom>
          <a:noFill/>
        </p:spPr>
        <p:txBody>
          <a:bodyPr wrap="none" rtlCol="0">
            <a:spAutoFit/>
          </a:bodyPr>
          <a:lstStyle/>
          <a:p>
            <a:pPr algn="ctr"/>
            <a:r>
              <a:rPr lang="en-US" sz="2400" dirty="0" smtClean="0"/>
              <a:t>“Small” </a:t>
            </a:r>
          </a:p>
          <a:p>
            <a:pPr algn="ctr"/>
            <a:r>
              <a:rPr lang="en-US" sz="2400" dirty="0" smtClean="0"/>
              <a:t>residuals</a:t>
            </a:r>
            <a:endParaRPr lang="en-US" sz="2400" dirty="0"/>
          </a:p>
        </p:txBody>
      </p:sp>
      <p:sp>
        <p:nvSpPr>
          <p:cNvPr id="8" name="TextBox 7"/>
          <p:cNvSpPr txBox="1"/>
          <p:nvPr/>
        </p:nvSpPr>
        <p:spPr>
          <a:xfrm>
            <a:off x="3429000" y="4572000"/>
            <a:ext cx="2100455" cy="830997"/>
          </a:xfrm>
          <a:prstGeom prst="rect">
            <a:avLst/>
          </a:prstGeom>
          <a:noFill/>
        </p:spPr>
        <p:txBody>
          <a:bodyPr wrap="none" rtlCol="0">
            <a:spAutoFit/>
          </a:bodyPr>
          <a:lstStyle/>
          <a:p>
            <a:pPr algn="ctr"/>
            <a:r>
              <a:rPr lang="en-US" sz="2400" dirty="0" smtClean="0"/>
              <a:t>“Intermediate”</a:t>
            </a:r>
          </a:p>
          <a:p>
            <a:pPr algn="ctr"/>
            <a:r>
              <a:rPr lang="en-US" sz="2400" dirty="0" smtClean="0"/>
              <a:t>scales</a:t>
            </a:r>
            <a:endParaRPr lang="en-US" sz="2400" dirty="0"/>
          </a:p>
        </p:txBody>
      </p:sp>
      <p:sp>
        <p:nvSpPr>
          <p:cNvPr id="9" name="TextBox 8"/>
          <p:cNvSpPr txBox="1"/>
          <p:nvPr/>
        </p:nvSpPr>
        <p:spPr>
          <a:xfrm>
            <a:off x="5082119" y="2369403"/>
            <a:ext cx="1570562" cy="830997"/>
          </a:xfrm>
          <a:prstGeom prst="rect">
            <a:avLst/>
          </a:prstGeom>
          <a:noFill/>
        </p:spPr>
        <p:txBody>
          <a:bodyPr wrap="none" rtlCol="0">
            <a:spAutoFit/>
          </a:bodyPr>
          <a:lstStyle/>
          <a:p>
            <a:pPr algn="ctr"/>
            <a:r>
              <a:rPr lang="en-US" sz="2400" dirty="0" smtClean="0"/>
              <a:t>Boundary </a:t>
            </a:r>
          </a:p>
          <a:p>
            <a:pPr algn="ctr"/>
            <a:r>
              <a:rPr lang="en-US" sz="2400" dirty="0" smtClean="0"/>
              <a:t>conditions</a:t>
            </a:r>
            <a:endParaRPr lang="en-US" sz="2400" dirty="0"/>
          </a:p>
        </p:txBody>
      </p:sp>
    </p:spTree>
    <p:extLst>
      <p:ext uri="{BB962C8B-B14F-4D97-AF65-F5344CB8AC3E}">
        <p14:creationId xmlns:p14="http://schemas.microsoft.com/office/powerpoint/2010/main" val="2502375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990600"/>
          </a:xfrm>
        </p:spPr>
        <p:txBody>
          <a:bodyPr>
            <a:normAutofit/>
          </a:bodyPr>
          <a:lstStyle/>
          <a:p>
            <a:r>
              <a:rPr lang="en-US" dirty="0" smtClean="0"/>
              <a:t>Global constraint and local constraint, but…</a:t>
            </a:r>
            <a:endParaRPr lang="en-US" dirty="0"/>
          </a:p>
        </p:txBody>
      </p:sp>
      <p:pic>
        <p:nvPicPr>
          <p:cNvPr id="3" name="Picture 2"/>
          <p:cNvPicPr>
            <a:picLocks noChangeAspect="1"/>
          </p:cNvPicPr>
          <p:nvPr/>
        </p:nvPicPr>
        <p:blipFill rotWithShape="1">
          <a:blip r:embed="rId2"/>
          <a:srcRect l="5985" t="8271" r="6699" b="3777"/>
          <a:stretch/>
        </p:blipFill>
        <p:spPr>
          <a:xfrm>
            <a:off x="148629" y="1066800"/>
            <a:ext cx="3952167" cy="3076191"/>
          </a:xfrm>
          <a:prstGeom prst="rect">
            <a:avLst/>
          </a:prstGeom>
        </p:spPr>
      </p:pic>
      <p:pic>
        <p:nvPicPr>
          <p:cNvPr id="4" name="Picture 3"/>
          <p:cNvPicPr>
            <a:picLocks noChangeAspect="1"/>
          </p:cNvPicPr>
          <p:nvPr/>
        </p:nvPicPr>
        <p:blipFill rotWithShape="1">
          <a:blip r:embed="rId3"/>
          <a:srcRect l="7131" t="8271" r="6897" b="8991"/>
          <a:stretch/>
        </p:blipFill>
        <p:spPr>
          <a:xfrm>
            <a:off x="207600" y="3964172"/>
            <a:ext cx="3891334" cy="2893828"/>
          </a:xfrm>
          <a:prstGeom prst="rect">
            <a:avLst/>
          </a:prstGeom>
        </p:spPr>
      </p:pic>
      <p:pic>
        <p:nvPicPr>
          <p:cNvPr id="5" name="Picture 4"/>
          <p:cNvPicPr>
            <a:picLocks noChangeAspect="1"/>
          </p:cNvPicPr>
          <p:nvPr/>
        </p:nvPicPr>
        <p:blipFill>
          <a:blip r:embed="rId4"/>
          <a:stretch>
            <a:fillRect/>
          </a:stretch>
        </p:blipFill>
        <p:spPr>
          <a:xfrm>
            <a:off x="4267200" y="1181100"/>
            <a:ext cx="4495800" cy="2247900"/>
          </a:xfrm>
          <a:prstGeom prst="rect">
            <a:avLst/>
          </a:prstGeom>
        </p:spPr>
      </p:pic>
      <p:pic>
        <p:nvPicPr>
          <p:cNvPr id="6" name="Picture 4" descr="Slid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106" y="3581400"/>
            <a:ext cx="2439988" cy="1830387"/>
          </a:xfrm>
          <a:prstGeom prst="rect">
            <a:avLst/>
          </a:prstGeom>
          <a:noFill/>
          <a:ln w="28575">
            <a:solidFill>
              <a:srgbClr val="0244D8"/>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78715" y="5791200"/>
            <a:ext cx="2672771" cy="923330"/>
          </a:xfrm>
          <a:prstGeom prst="rect">
            <a:avLst/>
          </a:prstGeom>
          <a:solidFill>
            <a:schemeClr val="accent1">
              <a:alpha val="50000"/>
            </a:schemeClr>
          </a:solidFill>
        </p:spPr>
        <p:txBody>
          <a:bodyPr wrap="square" rtlCol="0">
            <a:spAutoFit/>
          </a:bodyPr>
          <a:lstStyle/>
          <a:p>
            <a:r>
              <a:rPr lang="en-US" b="1" dirty="0" smtClean="0">
                <a:latin typeface="Calibri"/>
                <a:cs typeface="Calibri"/>
              </a:rPr>
              <a:t>Requires</a:t>
            </a:r>
            <a:r>
              <a:rPr lang="en-US" dirty="0" smtClean="0">
                <a:latin typeface="Calibri"/>
                <a:cs typeface="Calibri"/>
              </a:rPr>
              <a:t>:  </a:t>
            </a:r>
            <a:br>
              <a:rPr lang="en-US" dirty="0" smtClean="0">
                <a:latin typeface="Calibri"/>
                <a:cs typeface="Calibri"/>
              </a:rPr>
            </a:br>
            <a:r>
              <a:rPr lang="en-US" dirty="0" smtClean="0">
                <a:latin typeface="Calibri"/>
                <a:cs typeface="Calibri"/>
              </a:rPr>
              <a:t>Downscaling or upscaling </a:t>
            </a:r>
            <a:br>
              <a:rPr lang="en-US" dirty="0" smtClean="0">
                <a:latin typeface="Calibri"/>
                <a:cs typeface="Calibri"/>
              </a:rPr>
            </a:br>
            <a:r>
              <a:rPr lang="en-US" dirty="0" smtClean="0">
                <a:latin typeface="Calibri"/>
                <a:cs typeface="Calibri"/>
              </a:rPr>
              <a:t>in space and time</a:t>
            </a:r>
            <a:endParaRPr lang="en-US" dirty="0" smtClean="0">
              <a:solidFill>
                <a:srgbClr val="000000"/>
              </a:solidFill>
              <a:latin typeface="Calibri"/>
              <a:cs typeface="Calibri"/>
            </a:endParaRPr>
          </a:p>
        </p:txBody>
      </p:sp>
    </p:spTree>
    <p:extLst>
      <p:ext uri="{BB962C8B-B14F-4D97-AF65-F5344CB8AC3E}">
        <p14:creationId xmlns:p14="http://schemas.microsoft.com/office/powerpoint/2010/main" val="1945923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lculate_posterior_flux_exp7.eps"/>
          <p:cNvPicPr>
            <a:picLocks noChangeAspect="1"/>
          </p:cNvPicPr>
          <p:nvPr/>
        </p:nvPicPr>
        <p:blipFill rotWithShape="1">
          <a:blip r:embed="rId3">
            <a:extLst>
              <a:ext uri="{28A0092B-C50C-407E-A947-70E740481C1C}">
                <a14:useLocalDpi xmlns:a14="http://schemas.microsoft.com/office/drawing/2010/main" val="0"/>
              </a:ext>
            </a:extLst>
          </a:blip>
          <a:srcRect t="35062" b="40123"/>
          <a:stretch/>
        </p:blipFill>
        <p:spPr>
          <a:xfrm>
            <a:off x="0" y="1639136"/>
            <a:ext cx="9262534" cy="2678865"/>
          </a:xfrm>
          <a:prstGeom prst="rect">
            <a:avLst/>
          </a:prstGeom>
        </p:spPr>
      </p:pic>
      <p:sp>
        <p:nvSpPr>
          <p:cNvPr id="9" name="TextBox 8"/>
          <p:cNvSpPr txBox="1"/>
          <p:nvPr/>
        </p:nvSpPr>
        <p:spPr>
          <a:xfrm>
            <a:off x="237067" y="1332904"/>
            <a:ext cx="2802467" cy="646331"/>
          </a:xfrm>
          <a:prstGeom prst="rect">
            <a:avLst/>
          </a:prstGeom>
          <a:solidFill>
            <a:schemeClr val="bg1"/>
          </a:solidFill>
          <a:ln>
            <a:solidFill>
              <a:srgbClr val="FFFFFF"/>
            </a:solidFill>
          </a:ln>
        </p:spPr>
        <p:txBody>
          <a:bodyPr wrap="square" rtlCol="0">
            <a:spAutoFit/>
          </a:bodyPr>
          <a:lstStyle/>
          <a:p>
            <a:pPr algn="ctr"/>
            <a:r>
              <a:rPr lang="en-US" b="1" dirty="0" smtClean="0">
                <a:solidFill>
                  <a:srgbClr val="000000"/>
                </a:solidFill>
                <a:latin typeface="Cambria"/>
              </a:rPr>
              <a:t>Annual mean prior flux (gC/m</a:t>
            </a:r>
            <a:r>
              <a:rPr lang="en-US" b="1" baseline="30000" dirty="0" smtClean="0">
                <a:solidFill>
                  <a:srgbClr val="000000"/>
                </a:solidFill>
                <a:latin typeface="Cambria"/>
              </a:rPr>
              <a:t>2</a:t>
            </a:r>
            <a:r>
              <a:rPr lang="en-US" b="1" dirty="0" smtClean="0">
                <a:solidFill>
                  <a:srgbClr val="000000"/>
                </a:solidFill>
                <a:latin typeface="Cambria"/>
              </a:rPr>
              <a:t>/day)</a:t>
            </a:r>
            <a:endParaRPr lang="en-US" b="1" dirty="0">
              <a:solidFill>
                <a:srgbClr val="000000"/>
              </a:solidFill>
              <a:latin typeface="Cambria"/>
            </a:endParaRPr>
          </a:p>
        </p:txBody>
      </p:sp>
      <p:sp>
        <p:nvSpPr>
          <p:cNvPr id="10" name="TextBox 9"/>
          <p:cNvSpPr txBox="1"/>
          <p:nvPr/>
        </p:nvSpPr>
        <p:spPr>
          <a:xfrm>
            <a:off x="3098801" y="1345140"/>
            <a:ext cx="2802467" cy="646331"/>
          </a:xfrm>
          <a:prstGeom prst="rect">
            <a:avLst/>
          </a:prstGeom>
          <a:solidFill>
            <a:schemeClr val="bg1"/>
          </a:solidFill>
          <a:ln>
            <a:solidFill>
              <a:srgbClr val="FFFFFF"/>
            </a:solidFill>
          </a:ln>
        </p:spPr>
        <p:txBody>
          <a:bodyPr wrap="square" rtlCol="0">
            <a:spAutoFit/>
          </a:bodyPr>
          <a:lstStyle/>
          <a:p>
            <a:pPr algn="ctr"/>
            <a:r>
              <a:rPr lang="en-US" b="1" dirty="0" smtClean="0">
                <a:solidFill>
                  <a:srgbClr val="000000"/>
                </a:solidFill>
                <a:latin typeface="Cambria"/>
              </a:rPr>
              <a:t>Annual mean posterior flux (gC/m</a:t>
            </a:r>
            <a:r>
              <a:rPr lang="en-US" b="1" baseline="30000" dirty="0" smtClean="0">
                <a:solidFill>
                  <a:srgbClr val="000000"/>
                </a:solidFill>
                <a:latin typeface="Cambria"/>
              </a:rPr>
              <a:t>2</a:t>
            </a:r>
            <a:r>
              <a:rPr lang="en-US" b="1" dirty="0" smtClean="0">
                <a:solidFill>
                  <a:srgbClr val="000000"/>
                </a:solidFill>
                <a:latin typeface="Cambria"/>
              </a:rPr>
              <a:t>/day)</a:t>
            </a:r>
            <a:endParaRPr lang="en-US" b="1" dirty="0">
              <a:solidFill>
                <a:srgbClr val="000000"/>
              </a:solidFill>
              <a:latin typeface="Cambria"/>
            </a:endParaRPr>
          </a:p>
        </p:txBody>
      </p:sp>
      <p:sp>
        <p:nvSpPr>
          <p:cNvPr id="11" name="TextBox 10"/>
          <p:cNvSpPr txBox="1"/>
          <p:nvPr/>
        </p:nvSpPr>
        <p:spPr>
          <a:xfrm>
            <a:off x="6265336" y="1601436"/>
            <a:ext cx="2802467" cy="369332"/>
          </a:xfrm>
          <a:prstGeom prst="rect">
            <a:avLst/>
          </a:prstGeom>
          <a:solidFill>
            <a:schemeClr val="bg1"/>
          </a:solidFill>
          <a:ln>
            <a:solidFill>
              <a:srgbClr val="FFFFFF"/>
            </a:solidFill>
          </a:ln>
        </p:spPr>
        <p:txBody>
          <a:bodyPr wrap="square" rtlCol="0">
            <a:spAutoFit/>
          </a:bodyPr>
          <a:lstStyle/>
          <a:p>
            <a:pPr algn="ctr"/>
            <a:r>
              <a:rPr lang="en-US" b="1" dirty="0" smtClean="0">
                <a:solidFill>
                  <a:srgbClr val="000000"/>
                </a:solidFill>
                <a:latin typeface="Cambria"/>
              </a:rPr>
              <a:t>Post-prior </a:t>
            </a:r>
            <a:r>
              <a:rPr lang="en-US" b="1" dirty="0">
                <a:solidFill>
                  <a:srgbClr val="000000"/>
                </a:solidFill>
                <a:latin typeface="Cambria"/>
              </a:rPr>
              <a:t>(gC/m</a:t>
            </a:r>
            <a:r>
              <a:rPr lang="en-US" b="1" baseline="30000" dirty="0">
                <a:solidFill>
                  <a:srgbClr val="000000"/>
                </a:solidFill>
                <a:latin typeface="Cambria"/>
              </a:rPr>
              <a:t>2</a:t>
            </a:r>
            <a:r>
              <a:rPr lang="en-US" b="1" dirty="0">
                <a:solidFill>
                  <a:srgbClr val="000000"/>
                </a:solidFill>
                <a:latin typeface="Cambria"/>
              </a:rPr>
              <a:t>/day)</a:t>
            </a:r>
          </a:p>
        </p:txBody>
      </p:sp>
      <p:sp>
        <p:nvSpPr>
          <p:cNvPr id="4" name="Title 3"/>
          <p:cNvSpPr>
            <a:spLocks noGrp="1"/>
          </p:cNvSpPr>
          <p:nvPr>
            <p:ph type="title"/>
          </p:nvPr>
        </p:nvSpPr>
        <p:spPr/>
        <p:txBody>
          <a:bodyPr/>
          <a:lstStyle/>
          <a:p>
            <a:r>
              <a:rPr lang="en-US" dirty="0" smtClean="0"/>
              <a:t>Spatial attribution of CO</a:t>
            </a:r>
            <a:r>
              <a:rPr lang="en-US" baseline="-25000" dirty="0" smtClean="0"/>
              <a:t>2</a:t>
            </a:r>
            <a:endParaRPr lang="en-US" baseline="-25000" dirty="0"/>
          </a:p>
        </p:txBody>
      </p:sp>
      <p:sp>
        <p:nvSpPr>
          <p:cNvPr id="12" name="Text Box 3"/>
          <p:cNvSpPr txBox="1">
            <a:spLocks noChangeArrowheads="1"/>
          </p:cNvSpPr>
          <p:nvPr/>
        </p:nvSpPr>
        <p:spPr bwMode="auto">
          <a:xfrm>
            <a:off x="5486400" y="6400800"/>
            <a:ext cx="3497409" cy="307777"/>
          </a:xfrm>
          <a:prstGeom prst="rect">
            <a:avLst/>
          </a:prstGeom>
          <a:solidFill>
            <a:schemeClr val="bg1">
              <a:lumMod val="65000"/>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Slide modified from: Kevin Bowman (JPL)</a:t>
            </a:r>
            <a:endParaRPr lang="en-US" sz="1400" dirty="0">
              <a:latin typeface="Arial" charset="0"/>
            </a:endParaRPr>
          </a:p>
        </p:txBody>
      </p:sp>
      <p:pic>
        <p:nvPicPr>
          <p:cNvPr id="2" name="Picture 1" descr="CM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419600"/>
            <a:ext cx="2855795" cy="2148501"/>
          </a:xfrm>
          <a:prstGeom prst="rect">
            <a:avLst/>
          </a:prstGeom>
        </p:spPr>
      </p:pic>
      <p:sp>
        <p:nvSpPr>
          <p:cNvPr id="3" name="TextBox 2"/>
          <p:cNvSpPr txBox="1"/>
          <p:nvPr/>
        </p:nvSpPr>
        <p:spPr>
          <a:xfrm rot="1920000">
            <a:off x="503190" y="3292790"/>
            <a:ext cx="8202486" cy="584776"/>
          </a:xfrm>
          <a:prstGeom prst="rect">
            <a:avLst/>
          </a:prstGeom>
          <a:solidFill>
            <a:schemeClr val="accent6">
              <a:lumMod val="20000"/>
              <a:lumOff val="80000"/>
              <a:alpha val="70000"/>
            </a:schemeClr>
          </a:solidFill>
        </p:spPr>
        <p:txBody>
          <a:bodyPr wrap="none" rtlCol="0">
            <a:spAutoFit/>
          </a:bodyPr>
          <a:lstStyle/>
          <a:p>
            <a:r>
              <a:rPr lang="en-US" sz="3200" b="1" dirty="0" smtClean="0">
                <a:latin typeface="Arial"/>
                <a:cs typeface="Arial"/>
              </a:rPr>
              <a:t>PRELIMINARY UNPUBLISHED RESULTS</a:t>
            </a:r>
            <a:endParaRPr lang="en-US" sz="3200" b="1" dirty="0">
              <a:latin typeface="Arial"/>
              <a:cs typeface="Arial"/>
            </a:endParaRPr>
          </a:p>
        </p:txBody>
      </p:sp>
    </p:spTree>
    <p:extLst>
      <p:ext uri="{BB962C8B-B14F-4D97-AF65-F5344CB8AC3E}">
        <p14:creationId xmlns:p14="http://schemas.microsoft.com/office/powerpoint/2010/main" val="34924013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 y="153988"/>
            <a:ext cx="8775700" cy="408830"/>
          </a:xfrm>
        </p:spPr>
        <p:txBody>
          <a:bodyPr/>
          <a:lstStyle/>
          <a:p>
            <a:r>
              <a:rPr lang="en-US" sz="2400" dirty="0" smtClean="0"/>
              <a:t>RECCAP-TransCom3 results</a:t>
            </a:r>
            <a:endParaRPr lang="en-US" sz="2400" dirty="0"/>
          </a:p>
        </p:txBody>
      </p:sp>
      <p:sp>
        <p:nvSpPr>
          <p:cNvPr id="8" name="Title 1"/>
          <p:cNvSpPr txBox="1">
            <a:spLocks/>
          </p:cNvSpPr>
          <p:nvPr/>
        </p:nvSpPr>
        <p:spPr bwMode="auto">
          <a:xfrm>
            <a:off x="183037" y="3263900"/>
            <a:ext cx="8775700" cy="4088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defTabSz="914400" eaLnBrk="0" fontAlgn="base" hangingPunct="0">
              <a:lnSpc>
                <a:spcPct val="85000"/>
              </a:lnSpc>
              <a:spcBef>
                <a:spcPct val="0"/>
              </a:spcBef>
              <a:spcAft>
                <a:spcPct val="0"/>
              </a:spcAft>
              <a:defRPr/>
            </a:pPr>
            <a:r>
              <a:rPr lang="en-US" sz="2400" kern="0" dirty="0" smtClean="0">
                <a:solidFill>
                  <a:srgbClr val="00673E"/>
                </a:solidFill>
                <a:latin typeface="Arial Black"/>
                <a:ea typeface="ＭＳ Ｐゴシック" pitchFamily="-106" charset="-128"/>
                <a:cs typeface="ＭＳ Ｐゴシック" pitchFamily="-106" charset="-128"/>
              </a:rPr>
              <a:t>Updated inversions</a:t>
            </a:r>
            <a:endParaRPr lang="en-US" sz="2400" kern="0" dirty="0">
              <a:solidFill>
                <a:srgbClr val="00673E"/>
              </a:solidFill>
              <a:latin typeface="Arial Black"/>
              <a:ea typeface="ＭＳ Ｐゴシック" pitchFamily="-106" charset="-128"/>
              <a:cs typeface="ＭＳ Ｐゴシック" pitchFamily="-106" charset="-128"/>
            </a:endParaRPr>
          </a:p>
        </p:txBody>
      </p:sp>
      <p:sp>
        <p:nvSpPr>
          <p:cNvPr id="9" name="Text Box 3"/>
          <p:cNvSpPr txBox="1">
            <a:spLocks noChangeArrowheads="1"/>
          </p:cNvSpPr>
          <p:nvPr/>
        </p:nvSpPr>
        <p:spPr bwMode="auto">
          <a:xfrm>
            <a:off x="6553200" y="27432"/>
            <a:ext cx="2546077" cy="307777"/>
          </a:xfrm>
          <a:prstGeom prst="rect">
            <a:avLst/>
          </a:prstGeom>
          <a:solidFill>
            <a:schemeClr val="bg1">
              <a:lumMod val="65000"/>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Slide from: Tony King (ORNL)</a:t>
            </a:r>
            <a:endParaRPr lang="en-US" sz="1400" dirty="0">
              <a:latin typeface="Arial" charset="0"/>
            </a:endParaRPr>
          </a:p>
        </p:txBody>
      </p:sp>
      <p:sp>
        <p:nvSpPr>
          <p:cNvPr id="10" name="TextBox 9"/>
          <p:cNvSpPr txBox="1"/>
          <p:nvPr/>
        </p:nvSpPr>
        <p:spPr>
          <a:xfrm>
            <a:off x="2133600" y="2249269"/>
            <a:ext cx="4712498" cy="646331"/>
          </a:xfrm>
          <a:prstGeom prst="rect">
            <a:avLst/>
          </a:prstGeom>
          <a:noFill/>
        </p:spPr>
        <p:txBody>
          <a:bodyPr wrap="none" rtlCol="0">
            <a:spAutoFit/>
          </a:bodyPr>
          <a:lstStyle/>
          <a:p>
            <a:pPr algn="ctr"/>
            <a:r>
              <a:rPr lang="en-US" dirty="0" smtClean="0"/>
              <a:t>UNPUBLISHED RECCAP DATA REMOVED </a:t>
            </a:r>
          </a:p>
          <a:p>
            <a:pPr algn="ctr"/>
            <a:r>
              <a:rPr lang="en-US" dirty="0" smtClean="0"/>
              <a:t>FROM PRESENTATION HERE</a:t>
            </a:r>
            <a:endParaRPr lang="en-US" dirty="0"/>
          </a:p>
        </p:txBody>
      </p:sp>
      <p:sp>
        <p:nvSpPr>
          <p:cNvPr id="11" name="TextBox 10"/>
          <p:cNvSpPr txBox="1"/>
          <p:nvPr/>
        </p:nvSpPr>
        <p:spPr>
          <a:xfrm>
            <a:off x="2209800" y="4495800"/>
            <a:ext cx="4712498" cy="646331"/>
          </a:xfrm>
          <a:prstGeom prst="rect">
            <a:avLst/>
          </a:prstGeom>
          <a:noFill/>
        </p:spPr>
        <p:txBody>
          <a:bodyPr wrap="none" rtlCol="0">
            <a:spAutoFit/>
          </a:bodyPr>
          <a:lstStyle/>
          <a:p>
            <a:pPr algn="ctr"/>
            <a:r>
              <a:rPr lang="en-US" dirty="0" smtClean="0"/>
              <a:t>UNPUBLISHED RECCAP DATA REMOVED </a:t>
            </a:r>
          </a:p>
          <a:p>
            <a:pPr algn="ctr"/>
            <a:r>
              <a:rPr lang="en-US" dirty="0" smtClean="0"/>
              <a:t>FROM PRESENTATION HERE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Upscaling of eddy covariance data</a:t>
            </a:r>
            <a:endParaRPr lang="en-US" dirty="0"/>
          </a:p>
        </p:txBody>
      </p:sp>
      <p:pic>
        <p:nvPicPr>
          <p:cNvPr id="3" name="Picture 2" descr="jung_Page_21.png"/>
          <p:cNvPicPr>
            <a:picLocks noChangeAspect="1"/>
          </p:cNvPicPr>
          <p:nvPr/>
        </p:nvPicPr>
        <p:blipFill rotWithShape="1">
          <a:blip r:embed="rId2">
            <a:extLst>
              <a:ext uri="{28A0092B-C50C-407E-A947-70E740481C1C}">
                <a14:useLocalDpi xmlns:a14="http://schemas.microsoft.com/office/drawing/2010/main" val="0"/>
              </a:ext>
            </a:extLst>
          </a:blip>
          <a:srcRect t="22223" b="8594"/>
          <a:stretch/>
        </p:blipFill>
        <p:spPr>
          <a:xfrm>
            <a:off x="-609600" y="1447800"/>
            <a:ext cx="10057730" cy="5376821"/>
          </a:xfrm>
          <a:prstGeom prst="rect">
            <a:avLst/>
          </a:prstGeom>
        </p:spPr>
      </p:pic>
      <p:sp>
        <p:nvSpPr>
          <p:cNvPr id="4" name="TextBox 4"/>
          <p:cNvSpPr txBox="1">
            <a:spLocks noChangeArrowheads="1"/>
          </p:cNvSpPr>
          <p:nvPr/>
        </p:nvSpPr>
        <p:spPr bwMode="auto">
          <a:xfrm>
            <a:off x="7848600" y="-1143000"/>
            <a:ext cx="3124200" cy="457200"/>
          </a:xfrm>
          <a:prstGeom prst="rect">
            <a:avLst/>
          </a:prstGeom>
          <a:solidFill>
            <a:schemeClr val="bg1"/>
          </a:solidFill>
          <a:ln>
            <a:noFill/>
          </a:ln>
        </p:spPr>
        <p:txBody>
          <a:bodyPr wrap="squar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r>
              <a:rPr lang="en-US" sz="1400" dirty="0" smtClean="0">
                <a:solidFill>
                  <a:srgbClr val="000000"/>
                </a:solidFill>
              </a:rPr>
              <a:t>Slide from Martin Jung, MPI-BGC</a:t>
            </a:r>
            <a:endParaRPr lang="en-US" sz="1400" dirty="0">
              <a:solidFill>
                <a:srgbClr val="000000"/>
              </a:solidFill>
            </a:endParaRPr>
          </a:p>
        </p:txBody>
      </p:sp>
      <p:sp>
        <p:nvSpPr>
          <p:cNvPr id="5" name="Text Box 3"/>
          <p:cNvSpPr txBox="1">
            <a:spLocks noChangeArrowheads="1"/>
          </p:cNvSpPr>
          <p:nvPr/>
        </p:nvSpPr>
        <p:spPr bwMode="auto">
          <a:xfrm>
            <a:off x="5943600" y="27432"/>
            <a:ext cx="3167529" cy="307777"/>
          </a:xfrm>
          <a:prstGeom prst="rect">
            <a:avLst/>
          </a:prstGeom>
          <a:solidFill>
            <a:schemeClr val="bg1">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Figures from: Martin Jung (MPI-BGC)</a:t>
            </a:r>
            <a:endParaRPr lang="en-US" sz="1400" dirty="0">
              <a:latin typeface="Arial" charset="0"/>
            </a:endParaRPr>
          </a:p>
        </p:txBody>
      </p:sp>
    </p:spTree>
    <p:extLst>
      <p:ext uri="{BB962C8B-B14F-4D97-AF65-F5344CB8AC3E}">
        <p14:creationId xmlns:p14="http://schemas.microsoft.com/office/powerpoint/2010/main" val="11481329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trouble with …</a:t>
            </a:r>
            <a:endParaRPr lang="en-US" dirty="0"/>
          </a:p>
        </p:txBody>
      </p:sp>
      <p:sp>
        <p:nvSpPr>
          <p:cNvPr id="3" name="Oval 2"/>
          <p:cNvSpPr/>
          <p:nvPr/>
        </p:nvSpPr>
        <p:spPr>
          <a:xfrm>
            <a:off x="22860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5" name="Oval 4"/>
          <p:cNvSpPr/>
          <p:nvPr/>
        </p:nvSpPr>
        <p:spPr>
          <a:xfrm>
            <a:off x="4038600" y="1676400"/>
            <a:ext cx="2743200" cy="2743200"/>
          </a:xfrm>
          <a:prstGeom prst="ellipse">
            <a:avLst/>
          </a:prstGeom>
          <a:solidFill>
            <a:schemeClr val="tx2">
              <a:alpha val="50000"/>
            </a:schemeClr>
          </a:solid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6" name="Oval 5"/>
          <p:cNvSpPr/>
          <p:nvPr/>
        </p:nvSpPr>
        <p:spPr>
          <a:xfrm>
            <a:off x="3124200" y="3200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7" name="TextBox 6"/>
          <p:cNvSpPr txBox="1"/>
          <p:nvPr/>
        </p:nvSpPr>
        <p:spPr>
          <a:xfrm>
            <a:off x="2513037" y="2362200"/>
            <a:ext cx="1416373" cy="830997"/>
          </a:xfrm>
          <a:prstGeom prst="rect">
            <a:avLst/>
          </a:prstGeom>
          <a:noFill/>
        </p:spPr>
        <p:txBody>
          <a:bodyPr wrap="none" rtlCol="0">
            <a:spAutoFit/>
          </a:bodyPr>
          <a:lstStyle/>
          <a:p>
            <a:pPr algn="ctr"/>
            <a:r>
              <a:rPr lang="en-US" sz="2400" dirty="0" smtClean="0"/>
              <a:t>“Small” </a:t>
            </a:r>
          </a:p>
          <a:p>
            <a:pPr algn="ctr"/>
            <a:r>
              <a:rPr lang="en-US" sz="2400" dirty="0" smtClean="0"/>
              <a:t>residuals</a:t>
            </a:r>
            <a:endParaRPr lang="en-US" sz="2400" dirty="0"/>
          </a:p>
        </p:txBody>
      </p:sp>
      <p:sp>
        <p:nvSpPr>
          <p:cNvPr id="8" name="TextBox 7"/>
          <p:cNvSpPr txBox="1"/>
          <p:nvPr/>
        </p:nvSpPr>
        <p:spPr>
          <a:xfrm>
            <a:off x="3429000" y="4572000"/>
            <a:ext cx="2100455" cy="830997"/>
          </a:xfrm>
          <a:prstGeom prst="rect">
            <a:avLst/>
          </a:prstGeom>
          <a:noFill/>
        </p:spPr>
        <p:txBody>
          <a:bodyPr wrap="none" rtlCol="0">
            <a:spAutoFit/>
          </a:bodyPr>
          <a:lstStyle/>
          <a:p>
            <a:pPr algn="ctr"/>
            <a:r>
              <a:rPr lang="en-US" sz="2400" dirty="0" smtClean="0"/>
              <a:t>“Intermediate”</a:t>
            </a:r>
          </a:p>
          <a:p>
            <a:pPr algn="ctr"/>
            <a:r>
              <a:rPr lang="en-US" sz="2400" dirty="0" smtClean="0"/>
              <a:t>scales</a:t>
            </a:r>
            <a:endParaRPr lang="en-US" sz="2400" dirty="0"/>
          </a:p>
        </p:txBody>
      </p:sp>
      <p:sp>
        <p:nvSpPr>
          <p:cNvPr id="9" name="TextBox 8"/>
          <p:cNvSpPr txBox="1"/>
          <p:nvPr/>
        </p:nvSpPr>
        <p:spPr>
          <a:xfrm>
            <a:off x="5082119" y="2369403"/>
            <a:ext cx="1570562" cy="830997"/>
          </a:xfrm>
          <a:prstGeom prst="rect">
            <a:avLst/>
          </a:prstGeom>
          <a:noFill/>
        </p:spPr>
        <p:txBody>
          <a:bodyPr wrap="none" rtlCol="0">
            <a:spAutoFit/>
          </a:bodyPr>
          <a:lstStyle/>
          <a:p>
            <a:pPr algn="ctr"/>
            <a:r>
              <a:rPr lang="en-US" sz="2400" dirty="0" smtClean="0"/>
              <a:t>Boundary </a:t>
            </a:r>
          </a:p>
          <a:p>
            <a:pPr algn="ctr"/>
            <a:r>
              <a:rPr lang="en-US" sz="2400" dirty="0" smtClean="0"/>
              <a:t>conditions</a:t>
            </a:r>
            <a:endParaRPr lang="en-US" sz="2400" dirty="0"/>
          </a:p>
        </p:txBody>
      </p:sp>
    </p:spTree>
    <p:extLst>
      <p:ext uri="{BB962C8B-B14F-4D97-AF65-F5344CB8AC3E}">
        <p14:creationId xmlns:p14="http://schemas.microsoft.com/office/powerpoint/2010/main" val="31731831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62000" y="1524000"/>
            <a:ext cx="7620000" cy="4940300"/>
          </a:xfrm>
          <a:prstGeom prst="rect">
            <a:avLst/>
          </a:prstGeom>
        </p:spPr>
      </p:pic>
      <p:sp>
        <p:nvSpPr>
          <p:cNvPr id="2" name="Title 1"/>
          <p:cNvSpPr>
            <a:spLocks noGrp="1"/>
          </p:cNvSpPr>
          <p:nvPr>
            <p:ph type="title"/>
          </p:nvPr>
        </p:nvSpPr>
        <p:spPr>
          <a:xfrm>
            <a:off x="457200" y="381000"/>
            <a:ext cx="8534400" cy="990600"/>
          </a:xfrm>
        </p:spPr>
        <p:txBody>
          <a:bodyPr>
            <a:noAutofit/>
          </a:bodyPr>
          <a:lstStyle/>
          <a:p>
            <a:r>
              <a:rPr lang="en-US" dirty="0" smtClean="0"/>
              <a:t>e.g. 0.5ppm uncertainty on incoming [CO</a:t>
            </a:r>
            <a:r>
              <a:rPr lang="en-US" baseline="-25000" dirty="0" smtClean="0"/>
              <a:t>2</a:t>
            </a:r>
            <a:r>
              <a:rPr lang="en-US" dirty="0" smtClean="0"/>
              <a: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63839919"/>
              </p:ext>
            </p:extLst>
          </p:nvPr>
        </p:nvGraphicFramePr>
        <p:xfrm>
          <a:off x="1295400" y="1981200"/>
          <a:ext cx="6653344" cy="2352675"/>
        </p:xfrm>
        <a:graphic>
          <a:graphicData uri="http://schemas.openxmlformats.org/presentationml/2006/ole">
            <mc:AlternateContent xmlns:mc="http://schemas.openxmlformats.org/markup-compatibility/2006">
              <mc:Choice xmlns:v="urn:schemas-microsoft-com:vml" Requires="v">
                <p:oleObj spid="_x0000_s25710" name="Equation" r:id="rId4" imgW="2514600" imgH="889000" progId="Equation.3">
                  <p:embed/>
                </p:oleObj>
              </mc:Choice>
              <mc:Fallback>
                <p:oleObj name="Equation" r:id="rId4" imgW="2514600" imgH="889000" progId="Equation.3">
                  <p:embed/>
                  <p:pic>
                    <p:nvPicPr>
                      <p:cNvPr id="0" name=""/>
                      <p:cNvPicPr/>
                      <p:nvPr/>
                    </p:nvPicPr>
                    <p:blipFill>
                      <a:blip r:embed="rId5"/>
                      <a:stretch>
                        <a:fillRect/>
                      </a:stretch>
                    </p:blipFill>
                    <p:spPr>
                      <a:xfrm>
                        <a:off x="1295400" y="1981200"/>
                        <a:ext cx="6653344" cy="23526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69059110"/>
              </p:ext>
            </p:extLst>
          </p:nvPr>
        </p:nvGraphicFramePr>
        <p:xfrm>
          <a:off x="2017713" y="4876800"/>
          <a:ext cx="5208587" cy="1143000"/>
        </p:xfrm>
        <a:graphic>
          <a:graphicData uri="http://schemas.openxmlformats.org/presentationml/2006/ole">
            <mc:AlternateContent xmlns:mc="http://schemas.openxmlformats.org/markup-compatibility/2006">
              <mc:Choice xmlns:v="urn:schemas-microsoft-com:vml" Requires="v">
                <p:oleObj spid="_x0000_s25711" name="Equation" r:id="rId6" imgW="1968500" imgH="431800" progId="Equation.3">
                  <p:embed/>
                </p:oleObj>
              </mc:Choice>
              <mc:Fallback>
                <p:oleObj name="Equation" r:id="rId6" imgW="1968500" imgH="431800" progId="Equation.3">
                  <p:embed/>
                  <p:pic>
                    <p:nvPicPr>
                      <p:cNvPr id="0" name=""/>
                      <p:cNvPicPr/>
                      <p:nvPr/>
                    </p:nvPicPr>
                    <p:blipFill>
                      <a:blip r:embed="rId7"/>
                      <a:stretch>
                        <a:fillRect/>
                      </a:stretch>
                    </p:blipFill>
                    <p:spPr>
                      <a:xfrm>
                        <a:off x="2017713" y="4876800"/>
                        <a:ext cx="5208587" cy="1143000"/>
                      </a:xfrm>
                      <a:prstGeom prst="rect">
                        <a:avLst/>
                      </a:prstGeom>
                    </p:spPr>
                  </p:pic>
                </p:oleObj>
              </mc:Fallback>
            </mc:AlternateContent>
          </a:graphicData>
        </a:graphic>
      </p:graphicFrame>
    </p:spTree>
    <p:extLst>
      <p:ext uri="{BB962C8B-B14F-4D97-AF65-F5344CB8AC3E}">
        <p14:creationId xmlns:p14="http://schemas.microsoft.com/office/powerpoint/2010/main" val="2925360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838200"/>
            <a:ext cx="7315200" cy="4580742"/>
          </a:xfrm>
          <a:prstGeom prst="rect">
            <a:avLst/>
          </a:prstGeom>
        </p:spPr>
      </p:pic>
      <p:pic>
        <p:nvPicPr>
          <p:cNvPr id="7" name="Picture 6" descr="Sensitivity_biomes_new.png"/>
          <p:cNvPicPr/>
          <p:nvPr/>
        </p:nvPicPr>
        <p:blipFill rotWithShape="1">
          <a:blip r:embed="rId4" cstate="print"/>
          <a:srcRect l="49876"/>
          <a:stretch/>
        </p:blipFill>
        <p:spPr>
          <a:xfrm>
            <a:off x="-82493" y="4800600"/>
            <a:ext cx="2825693" cy="2057400"/>
          </a:xfrm>
          <a:prstGeom prst="rect">
            <a:avLst/>
          </a:prstGeom>
        </p:spPr>
      </p:pic>
      <p:sp>
        <p:nvSpPr>
          <p:cNvPr id="9" name="Rectangle 8"/>
          <p:cNvSpPr/>
          <p:nvPr/>
        </p:nvSpPr>
        <p:spPr>
          <a:xfrm>
            <a:off x="7467600" y="914400"/>
            <a:ext cx="838200" cy="2743200"/>
          </a:xfrm>
          <a:prstGeom prst="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11" name="Text Box 3"/>
          <p:cNvSpPr txBox="1">
            <a:spLocks noChangeArrowheads="1"/>
          </p:cNvSpPr>
          <p:nvPr/>
        </p:nvSpPr>
        <p:spPr bwMode="auto">
          <a:xfrm>
            <a:off x="6987132" y="27432"/>
            <a:ext cx="2080668" cy="307777"/>
          </a:xfrm>
          <a:prstGeom prst="rect">
            <a:avLst/>
          </a:prstGeom>
          <a:solidFill>
            <a:schemeClr val="bg1">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Gourdji et al. (BG 2012)</a:t>
            </a:r>
            <a:endParaRPr lang="en-US" sz="1400" dirty="0">
              <a:latin typeface="Arial" charset="0"/>
            </a:endParaRPr>
          </a:p>
        </p:txBody>
      </p:sp>
    </p:spTree>
    <p:extLst>
      <p:ext uri="{BB962C8B-B14F-4D97-AF65-F5344CB8AC3E}">
        <p14:creationId xmlns:p14="http://schemas.microsoft.com/office/powerpoint/2010/main" val="848704482"/>
      </p:ext>
    </p:extLst>
  </p:cSld>
  <p:clrMapOvr>
    <a:masterClrMapping/>
  </p:clrMapOvr>
  <p:transition xmlns:p14="http://schemas.microsoft.com/office/powerpoint/2010/main" advTm="1014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90600"/>
            <a:ext cx="8763000" cy="1927225"/>
          </a:xfrm>
        </p:spPr>
        <p:txBody>
          <a:bodyPr/>
          <a:lstStyle/>
          <a:p>
            <a:pPr algn="ctr"/>
            <a:r>
              <a:rPr lang="en-US" sz="8800" cap="none" dirty="0" smtClean="0"/>
              <a:t>NOT MUCH</a:t>
            </a:r>
            <a:endParaRPr lang="en-US" sz="8800" cap="none" dirty="0"/>
          </a:p>
        </p:txBody>
      </p:sp>
      <p:sp>
        <p:nvSpPr>
          <p:cNvPr id="3" name="Subtitle 2"/>
          <p:cNvSpPr>
            <a:spLocks noGrp="1"/>
          </p:cNvSpPr>
          <p:nvPr>
            <p:ph type="subTitle" idx="1"/>
          </p:nvPr>
        </p:nvSpPr>
        <p:spPr>
          <a:xfrm>
            <a:off x="1371600" y="3505200"/>
            <a:ext cx="6400800" cy="2590800"/>
          </a:xfrm>
        </p:spPr>
        <p:txBody>
          <a:bodyPr/>
          <a:lstStyle/>
          <a:p>
            <a:r>
              <a:rPr lang="en-US" dirty="0" smtClean="0"/>
              <a:t>Anna M. Michalak</a:t>
            </a:r>
          </a:p>
        </p:txBody>
      </p:sp>
    </p:spTree>
    <p:extLst>
      <p:ext uri="{BB962C8B-B14F-4D97-AF65-F5344CB8AC3E}">
        <p14:creationId xmlns:p14="http://schemas.microsoft.com/office/powerpoint/2010/main" val="21702808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trouble with …</a:t>
            </a:r>
            <a:endParaRPr lang="en-US" dirty="0"/>
          </a:p>
        </p:txBody>
      </p:sp>
      <p:sp>
        <p:nvSpPr>
          <p:cNvPr id="3" name="Oval 2"/>
          <p:cNvSpPr/>
          <p:nvPr/>
        </p:nvSpPr>
        <p:spPr>
          <a:xfrm>
            <a:off x="22860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5" name="Oval 4"/>
          <p:cNvSpPr/>
          <p:nvPr/>
        </p:nvSpPr>
        <p:spPr>
          <a:xfrm>
            <a:off x="40386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6" name="Oval 5"/>
          <p:cNvSpPr/>
          <p:nvPr/>
        </p:nvSpPr>
        <p:spPr>
          <a:xfrm>
            <a:off x="3124200" y="3200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7" name="TextBox 6"/>
          <p:cNvSpPr txBox="1"/>
          <p:nvPr/>
        </p:nvSpPr>
        <p:spPr>
          <a:xfrm>
            <a:off x="2513037" y="2362200"/>
            <a:ext cx="1416373" cy="830997"/>
          </a:xfrm>
          <a:prstGeom prst="rect">
            <a:avLst/>
          </a:prstGeom>
          <a:noFill/>
        </p:spPr>
        <p:txBody>
          <a:bodyPr wrap="none" rtlCol="0">
            <a:spAutoFit/>
          </a:bodyPr>
          <a:lstStyle/>
          <a:p>
            <a:pPr algn="ctr"/>
            <a:r>
              <a:rPr lang="en-US" sz="2400" dirty="0" smtClean="0"/>
              <a:t>“Small” </a:t>
            </a:r>
          </a:p>
          <a:p>
            <a:pPr algn="ctr"/>
            <a:r>
              <a:rPr lang="en-US" sz="2400" dirty="0" smtClean="0"/>
              <a:t>residuals</a:t>
            </a:r>
            <a:endParaRPr lang="en-US" sz="2400" dirty="0"/>
          </a:p>
        </p:txBody>
      </p:sp>
      <p:sp>
        <p:nvSpPr>
          <p:cNvPr id="8" name="TextBox 7"/>
          <p:cNvSpPr txBox="1"/>
          <p:nvPr/>
        </p:nvSpPr>
        <p:spPr>
          <a:xfrm>
            <a:off x="3429000" y="4572000"/>
            <a:ext cx="2100455" cy="830997"/>
          </a:xfrm>
          <a:prstGeom prst="rect">
            <a:avLst/>
          </a:prstGeom>
          <a:noFill/>
        </p:spPr>
        <p:txBody>
          <a:bodyPr wrap="none" rtlCol="0">
            <a:spAutoFit/>
          </a:bodyPr>
          <a:lstStyle/>
          <a:p>
            <a:pPr algn="ctr"/>
            <a:r>
              <a:rPr lang="en-US" sz="2400" dirty="0" smtClean="0"/>
              <a:t>“Intermediate”</a:t>
            </a:r>
          </a:p>
          <a:p>
            <a:pPr algn="ctr"/>
            <a:r>
              <a:rPr lang="en-US" sz="2400" dirty="0" smtClean="0"/>
              <a:t>scales</a:t>
            </a:r>
            <a:endParaRPr lang="en-US" sz="2400" dirty="0"/>
          </a:p>
        </p:txBody>
      </p:sp>
      <p:sp>
        <p:nvSpPr>
          <p:cNvPr id="9" name="TextBox 8"/>
          <p:cNvSpPr txBox="1"/>
          <p:nvPr/>
        </p:nvSpPr>
        <p:spPr>
          <a:xfrm>
            <a:off x="5082119" y="2369403"/>
            <a:ext cx="1570562" cy="830997"/>
          </a:xfrm>
          <a:prstGeom prst="rect">
            <a:avLst/>
          </a:prstGeom>
          <a:noFill/>
        </p:spPr>
        <p:txBody>
          <a:bodyPr wrap="none" rtlCol="0">
            <a:spAutoFit/>
          </a:bodyPr>
          <a:lstStyle/>
          <a:p>
            <a:pPr algn="ctr"/>
            <a:r>
              <a:rPr lang="en-US" sz="2400" dirty="0" smtClean="0"/>
              <a:t>Boundary </a:t>
            </a:r>
          </a:p>
          <a:p>
            <a:pPr algn="ctr"/>
            <a:r>
              <a:rPr lang="en-US" sz="2400" dirty="0" smtClean="0"/>
              <a:t>conditions</a:t>
            </a:r>
            <a:endParaRPr lang="en-US" sz="2400" dirty="0"/>
          </a:p>
        </p:txBody>
      </p:sp>
    </p:spTree>
    <p:extLst>
      <p:ext uri="{BB962C8B-B14F-4D97-AF65-F5344CB8AC3E}">
        <p14:creationId xmlns:p14="http://schemas.microsoft.com/office/powerpoint/2010/main" val="13148790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 forward…</a:t>
            </a:r>
            <a:endParaRPr lang="en-US" dirty="0"/>
          </a:p>
        </p:txBody>
      </p:sp>
      <p:sp>
        <p:nvSpPr>
          <p:cNvPr id="3" name="Oval 2"/>
          <p:cNvSpPr/>
          <p:nvPr/>
        </p:nvSpPr>
        <p:spPr>
          <a:xfrm>
            <a:off x="22860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5" name="Oval 4"/>
          <p:cNvSpPr/>
          <p:nvPr/>
        </p:nvSpPr>
        <p:spPr>
          <a:xfrm>
            <a:off x="40386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6" name="Oval 5"/>
          <p:cNvSpPr/>
          <p:nvPr/>
        </p:nvSpPr>
        <p:spPr>
          <a:xfrm>
            <a:off x="3124200" y="3200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7" name="TextBox 6"/>
          <p:cNvSpPr txBox="1"/>
          <p:nvPr/>
        </p:nvSpPr>
        <p:spPr>
          <a:xfrm>
            <a:off x="2513037" y="2362200"/>
            <a:ext cx="1416373" cy="830997"/>
          </a:xfrm>
          <a:prstGeom prst="rect">
            <a:avLst/>
          </a:prstGeom>
          <a:noFill/>
        </p:spPr>
        <p:txBody>
          <a:bodyPr wrap="none" rtlCol="0">
            <a:spAutoFit/>
          </a:bodyPr>
          <a:lstStyle/>
          <a:p>
            <a:pPr algn="ctr"/>
            <a:r>
              <a:rPr lang="en-US" sz="2400" dirty="0" smtClean="0"/>
              <a:t>“Small” </a:t>
            </a:r>
          </a:p>
          <a:p>
            <a:pPr algn="ctr"/>
            <a:r>
              <a:rPr lang="en-US" sz="2400" dirty="0" smtClean="0"/>
              <a:t>residuals</a:t>
            </a:r>
            <a:endParaRPr lang="en-US" sz="2400" dirty="0"/>
          </a:p>
        </p:txBody>
      </p:sp>
      <p:sp>
        <p:nvSpPr>
          <p:cNvPr id="8" name="TextBox 7"/>
          <p:cNvSpPr txBox="1"/>
          <p:nvPr/>
        </p:nvSpPr>
        <p:spPr>
          <a:xfrm>
            <a:off x="3429000" y="4572000"/>
            <a:ext cx="2100455" cy="830997"/>
          </a:xfrm>
          <a:prstGeom prst="rect">
            <a:avLst/>
          </a:prstGeom>
          <a:noFill/>
        </p:spPr>
        <p:txBody>
          <a:bodyPr wrap="none" rtlCol="0">
            <a:spAutoFit/>
          </a:bodyPr>
          <a:lstStyle/>
          <a:p>
            <a:pPr algn="ctr"/>
            <a:r>
              <a:rPr lang="en-US" sz="2400" dirty="0" smtClean="0"/>
              <a:t>“Intermediate”</a:t>
            </a:r>
          </a:p>
          <a:p>
            <a:pPr algn="ctr"/>
            <a:r>
              <a:rPr lang="en-US" sz="2400" dirty="0" smtClean="0"/>
              <a:t>scales</a:t>
            </a:r>
            <a:endParaRPr lang="en-US" sz="2400" dirty="0"/>
          </a:p>
        </p:txBody>
      </p:sp>
      <p:sp>
        <p:nvSpPr>
          <p:cNvPr id="9" name="TextBox 8"/>
          <p:cNvSpPr txBox="1"/>
          <p:nvPr/>
        </p:nvSpPr>
        <p:spPr>
          <a:xfrm>
            <a:off x="5082119" y="2369403"/>
            <a:ext cx="1570562" cy="830997"/>
          </a:xfrm>
          <a:prstGeom prst="rect">
            <a:avLst/>
          </a:prstGeom>
          <a:noFill/>
        </p:spPr>
        <p:txBody>
          <a:bodyPr wrap="none" rtlCol="0">
            <a:spAutoFit/>
          </a:bodyPr>
          <a:lstStyle/>
          <a:p>
            <a:pPr algn="ctr"/>
            <a:r>
              <a:rPr lang="en-US" sz="2400" dirty="0" smtClean="0"/>
              <a:t>Boundary </a:t>
            </a:r>
          </a:p>
          <a:p>
            <a:pPr algn="ctr"/>
            <a:r>
              <a:rPr lang="en-US" sz="2400" dirty="0" smtClean="0"/>
              <a:t>conditions</a:t>
            </a:r>
            <a:endParaRPr lang="en-US" sz="2400" dirty="0"/>
          </a:p>
        </p:txBody>
      </p:sp>
    </p:spTree>
    <p:extLst>
      <p:ext uri="{BB962C8B-B14F-4D97-AF65-F5344CB8AC3E}">
        <p14:creationId xmlns:p14="http://schemas.microsoft.com/office/powerpoint/2010/main" val="25067537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 multiple estimates…</a:t>
            </a:r>
            <a:endParaRPr lang="en-US" dirty="0"/>
          </a:p>
        </p:txBody>
      </p:sp>
      <p:sp>
        <p:nvSpPr>
          <p:cNvPr id="3" name="Oval 2"/>
          <p:cNvSpPr/>
          <p:nvPr/>
        </p:nvSpPr>
        <p:spPr>
          <a:xfrm>
            <a:off x="22860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5" name="Oval 4"/>
          <p:cNvSpPr/>
          <p:nvPr/>
        </p:nvSpPr>
        <p:spPr>
          <a:xfrm>
            <a:off x="40386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6" name="Oval 5"/>
          <p:cNvSpPr/>
          <p:nvPr/>
        </p:nvSpPr>
        <p:spPr>
          <a:xfrm>
            <a:off x="3124200" y="3200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7" name="TextBox 6"/>
          <p:cNvSpPr txBox="1"/>
          <p:nvPr/>
        </p:nvSpPr>
        <p:spPr>
          <a:xfrm>
            <a:off x="2513037" y="2362200"/>
            <a:ext cx="1416373" cy="830997"/>
          </a:xfrm>
          <a:prstGeom prst="rect">
            <a:avLst/>
          </a:prstGeom>
          <a:noFill/>
        </p:spPr>
        <p:txBody>
          <a:bodyPr wrap="none" rtlCol="0">
            <a:spAutoFit/>
          </a:bodyPr>
          <a:lstStyle/>
          <a:p>
            <a:pPr algn="ctr"/>
            <a:r>
              <a:rPr lang="en-US" sz="2400" dirty="0" smtClean="0"/>
              <a:t>“Small” </a:t>
            </a:r>
          </a:p>
          <a:p>
            <a:pPr algn="ctr"/>
            <a:r>
              <a:rPr lang="en-US" sz="2400" dirty="0" smtClean="0"/>
              <a:t>residuals</a:t>
            </a:r>
            <a:endParaRPr lang="en-US" sz="2400" dirty="0"/>
          </a:p>
        </p:txBody>
      </p:sp>
      <p:sp>
        <p:nvSpPr>
          <p:cNvPr id="8" name="TextBox 7"/>
          <p:cNvSpPr txBox="1"/>
          <p:nvPr/>
        </p:nvSpPr>
        <p:spPr>
          <a:xfrm>
            <a:off x="3429000" y="4572000"/>
            <a:ext cx="2100455" cy="830997"/>
          </a:xfrm>
          <a:prstGeom prst="rect">
            <a:avLst/>
          </a:prstGeom>
          <a:noFill/>
        </p:spPr>
        <p:txBody>
          <a:bodyPr wrap="none" rtlCol="0">
            <a:spAutoFit/>
          </a:bodyPr>
          <a:lstStyle/>
          <a:p>
            <a:pPr algn="ctr"/>
            <a:r>
              <a:rPr lang="en-US" sz="2400" dirty="0" smtClean="0"/>
              <a:t>“Intermediate”</a:t>
            </a:r>
          </a:p>
          <a:p>
            <a:pPr algn="ctr"/>
            <a:r>
              <a:rPr lang="en-US" sz="2400" dirty="0" smtClean="0"/>
              <a:t>scales</a:t>
            </a:r>
            <a:endParaRPr lang="en-US" sz="2400" dirty="0"/>
          </a:p>
        </p:txBody>
      </p:sp>
      <p:sp>
        <p:nvSpPr>
          <p:cNvPr id="9" name="TextBox 8"/>
          <p:cNvSpPr txBox="1"/>
          <p:nvPr/>
        </p:nvSpPr>
        <p:spPr>
          <a:xfrm>
            <a:off x="5082119" y="2369403"/>
            <a:ext cx="1570562" cy="830997"/>
          </a:xfrm>
          <a:prstGeom prst="rect">
            <a:avLst/>
          </a:prstGeom>
          <a:noFill/>
        </p:spPr>
        <p:txBody>
          <a:bodyPr wrap="none" rtlCol="0">
            <a:spAutoFit/>
          </a:bodyPr>
          <a:lstStyle/>
          <a:p>
            <a:pPr algn="ctr"/>
            <a:r>
              <a:rPr lang="en-US" sz="2400" dirty="0" smtClean="0"/>
              <a:t>Boundary </a:t>
            </a:r>
          </a:p>
          <a:p>
            <a:pPr algn="ctr"/>
            <a:r>
              <a:rPr lang="en-US" sz="2400" dirty="0" smtClean="0"/>
              <a:t>conditions</a:t>
            </a:r>
            <a:endParaRPr lang="en-US" sz="2400" dirty="0"/>
          </a:p>
        </p:txBody>
      </p:sp>
      <p:sp>
        <p:nvSpPr>
          <p:cNvPr id="4" name="Rectangle 3"/>
          <p:cNvSpPr/>
          <p:nvPr/>
        </p:nvSpPr>
        <p:spPr>
          <a:xfrm>
            <a:off x="1752600" y="1447800"/>
            <a:ext cx="5486400" cy="4724400"/>
          </a:xfrm>
          <a:prstGeom prst="rect">
            <a:avLst/>
          </a:prstGeom>
          <a:noFill/>
          <a:ln w="635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 y="6324600"/>
            <a:ext cx="7566018" cy="430887"/>
          </a:xfrm>
          <a:prstGeom prst="rect">
            <a:avLst/>
          </a:prstGeom>
          <a:noFill/>
        </p:spPr>
        <p:txBody>
          <a:bodyPr wrap="none" rtlCol="0">
            <a:spAutoFit/>
          </a:bodyPr>
          <a:lstStyle/>
          <a:p>
            <a:r>
              <a:rPr lang="en-US" sz="2200" dirty="0" smtClean="0"/>
              <a:t>e.g. Averaging, binning, prescribing simulation protocol, etc.</a:t>
            </a:r>
            <a:endParaRPr lang="en-US" sz="2200" dirty="0"/>
          </a:p>
        </p:txBody>
      </p:sp>
    </p:spTree>
    <p:extLst>
      <p:ext uri="{BB962C8B-B14F-4D97-AF65-F5344CB8AC3E}">
        <p14:creationId xmlns:p14="http://schemas.microsoft.com/office/powerpoint/2010/main" val="2923219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Inter-method comparison</a:t>
            </a:r>
            <a:endParaRPr lang="en-US" dirty="0"/>
          </a:p>
        </p:txBody>
      </p:sp>
      <p:sp>
        <p:nvSpPr>
          <p:cNvPr id="7" name="Text Box 3"/>
          <p:cNvSpPr txBox="1">
            <a:spLocks noChangeArrowheads="1"/>
          </p:cNvSpPr>
          <p:nvPr/>
        </p:nvSpPr>
        <p:spPr bwMode="auto">
          <a:xfrm>
            <a:off x="6553200" y="27432"/>
            <a:ext cx="2546077" cy="307777"/>
          </a:xfrm>
          <a:prstGeom prst="rect">
            <a:avLst/>
          </a:prstGeom>
          <a:solidFill>
            <a:schemeClr val="bg1">
              <a:lumMod val="65000"/>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AU" sz="1400" dirty="0" smtClean="0">
                <a:solidFill>
                  <a:prstClr val="black"/>
                </a:solidFill>
                <a:latin typeface="Arial" charset="0"/>
              </a:rPr>
              <a:t>Slide from: Tony King (ORNL)</a:t>
            </a:r>
            <a:endParaRPr lang="en-US" sz="1400" dirty="0">
              <a:solidFill>
                <a:prstClr val="black"/>
              </a:solidFill>
              <a:latin typeface="Arial" charset="0"/>
            </a:endParaRPr>
          </a:p>
        </p:txBody>
      </p:sp>
      <p:sp>
        <p:nvSpPr>
          <p:cNvPr id="3" name="Rectangle 2"/>
          <p:cNvSpPr/>
          <p:nvPr/>
        </p:nvSpPr>
        <p:spPr bwMode="auto">
          <a:xfrm>
            <a:off x="304800" y="2819400"/>
            <a:ext cx="8591550" cy="840920"/>
          </a:xfrm>
          <a:prstGeom prst="rect">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9" name="TextBox 8"/>
          <p:cNvSpPr txBox="1"/>
          <p:nvPr/>
        </p:nvSpPr>
        <p:spPr>
          <a:xfrm>
            <a:off x="2297902" y="1602938"/>
            <a:ext cx="4712498" cy="646331"/>
          </a:xfrm>
          <a:prstGeom prst="rect">
            <a:avLst/>
          </a:prstGeom>
          <a:noFill/>
        </p:spPr>
        <p:txBody>
          <a:bodyPr wrap="none" rtlCol="0">
            <a:spAutoFit/>
          </a:bodyPr>
          <a:lstStyle/>
          <a:p>
            <a:pPr algn="ctr"/>
            <a:r>
              <a:rPr lang="en-US" dirty="0" smtClean="0"/>
              <a:t>UNPUBLISHED RECCAP DATA REMOVED </a:t>
            </a:r>
          </a:p>
          <a:p>
            <a:pPr algn="ctr"/>
            <a:r>
              <a:rPr lang="en-US" dirty="0" smtClean="0"/>
              <a:t>FROM PRESENTATION HERE</a:t>
            </a:r>
            <a:endParaRPr lang="en-US" dirty="0"/>
          </a:p>
        </p:txBody>
      </p:sp>
    </p:spTree>
    <p:extLst>
      <p:ext uri="{BB962C8B-B14F-4D97-AF65-F5344CB8AC3E}">
        <p14:creationId xmlns:p14="http://schemas.microsoft.com/office/powerpoint/2010/main" val="4000712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1066800" y="1136650"/>
            <a:ext cx="8229600" cy="5568950"/>
          </a:xfrm>
          <a:prstGeom prst="rect">
            <a:avLst/>
          </a:prstGeom>
        </p:spPr>
      </p:pic>
      <p:sp>
        <p:nvSpPr>
          <p:cNvPr id="3" name="Rectangle 2"/>
          <p:cNvSpPr/>
          <p:nvPr/>
        </p:nvSpPr>
        <p:spPr>
          <a:xfrm>
            <a:off x="7239000" y="1136650"/>
            <a:ext cx="2286000" cy="5340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2" name="Title 1"/>
          <p:cNvSpPr>
            <a:spLocks noGrp="1"/>
          </p:cNvSpPr>
          <p:nvPr>
            <p:ph type="title"/>
          </p:nvPr>
        </p:nvSpPr>
        <p:spPr/>
        <p:txBody>
          <a:bodyPr/>
          <a:lstStyle/>
          <a:p>
            <a:r>
              <a:rPr lang="en-US" dirty="0" smtClean="0"/>
              <a:t>Seasonal spatial patterns</a:t>
            </a:r>
            <a:endParaRPr lang="en-US" dirty="0"/>
          </a:p>
        </p:txBody>
      </p:sp>
      <p:sp>
        <p:nvSpPr>
          <p:cNvPr id="6" name="Rounded Rectangle 5"/>
          <p:cNvSpPr/>
          <p:nvPr/>
        </p:nvSpPr>
        <p:spPr>
          <a:xfrm>
            <a:off x="1047238" y="2590800"/>
            <a:ext cx="6629400" cy="23622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8" name="Text Box 3"/>
          <p:cNvSpPr txBox="1">
            <a:spLocks noChangeArrowheads="1"/>
          </p:cNvSpPr>
          <p:nvPr/>
        </p:nvSpPr>
        <p:spPr bwMode="auto">
          <a:xfrm>
            <a:off x="3886200" y="0"/>
            <a:ext cx="5217118" cy="307777"/>
          </a:xfrm>
          <a:prstGeom prst="rect">
            <a:avLst/>
          </a:prstGeom>
          <a:solidFill>
            <a:schemeClr val="bg1">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AU" sz="1400" dirty="0" smtClean="0">
                <a:solidFill>
                  <a:srgbClr val="000000"/>
                </a:solidFill>
                <a:latin typeface="Arial" charset="0"/>
              </a:rPr>
              <a:t>Gourdji et al. </a:t>
            </a:r>
            <a:r>
              <a:rPr lang="en-AU" sz="1400" dirty="0">
                <a:solidFill>
                  <a:srgbClr val="000000"/>
                </a:solidFill>
                <a:latin typeface="Arial" charset="0"/>
              </a:rPr>
              <a:t>(</a:t>
            </a:r>
            <a:r>
              <a:rPr lang="en-AU" sz="1400" dirty="0" smtClean="0">
                <a:solidFill>
                  <a:srgbClr val="000000"/>
                </a:solidFill>
                <a:latin typeface="Arial" charset="0"/>
              </a:rPr>
              <a:t>BG 2012); Yadav and Michalak (GMD</a:t>
            </a:r>
            <a:r>
              <a:rPr lang="en-AU" sz="1400" i="1" dirty="0" smtClean="0">
                <a:solidFill>
                  <a:srgbClr val="000000"/>
                </a:solidFill>
                <a:latin typeface="Arial" charset="0"/>
              </a:rPr>
              <a:t>, in press</a:t>
            </a:r>
            <a:r>
              <a:rPr lang="en-AU" sz="1400" dirty="0" smtClean="0">
                <a:solidFill>
                  <a:srgbClr val="000000"/>
                </a:solidFill>
                <a:latin typeface="Arial" charset="0"/>
              </a:rPr>
              <a:t>)</a:t>
            </a:r>
            <a:endParaRPr lang="en-US" sz="1400" dirty="0">
              <a:solidFill>
                <a:srgbClr val="000000"/>
              </a:solidFill>
              <a:latin typeface="Arial" charset="0"/>
            </a:endParaRPr>
          </a:p>
        </p:txBody>
      </p:sp>
      <p:grpSp>
        <p:nvGrpSpPr>
          <p:cNvPr id="20" name="Group 19"/>
          <p:cNvGrpSpPr/>
          <p:nvPr/>
        </p:nvGrpSpPr>
        <p:grpSpPr>
          <a:xfrm>
            <a:off x="993648" y="1143000"/>
            <a:ext cx="6762238" cy="5330952"/>
            <a:chOff x="1165610" y="1219200"/>
            <a:chExt cx="6762238" cy="5330952"/>
          </a:xfrm>
        </p:grpSpPr>
        <p:cxnSp>
          <p:nvCxnSpPr>
            <p:cNvPr id="15" name="Curved Connector 14"/>
            <p:cNvCxnSpPr>
              <a:stCxn id="6" idx="3"/>
              <a:endCxn id="13" idx="0"/>
            </p:cNvCxnSpPr>
            <p:nvPr/>
          </p:nvCxnSpPr>
          <p:spPr>
            <a:xfrm flipH="1" flipV="1">
              <a:off x="6057900" y="1219200"/>
              <a:ext cx="1790700" cy="2628900"/>
            </a:xfrm>
            <a:prstGeom prst="curvedConnector4">
              <a:avLst>
                <a:gd name="adj1" fmla="val -12766"/>
                <a:gd name="adj2" fmla="val 108696"/>
              </a:avLst>
            </a:prstGeom>
            <a:ln w="32766">
              <a:solidFill>
                <a:schemeClr val="tx2"/>
              </a:solidFill>
              <a:tailEnd type="triangle" w="lg" len="lg"/>
            </a:ln>
          </p:spPr>
          <p:style>
            <a:lnRef idx="2">
              <a:schemeClr val="accent1"/>
            </a:lnRef>
            <a:fillRef idx="0">
              <a:schemeClr val="accent1"/>
            </a:fillRef>
            <a:effectRef idx="1">
              <a:schemeClr val="accent1"/>
            </a:effectRef>
            <a:fontRef idx="minor">
              <a:schemeClr val="tx1"/>
            </a:fontRef>
          </p:style>
        </p:cxnSp>
        <p:pic>
          <p:nvPicPr>
            <p:cNvPr id="11" name="Picture 10" descr="C:\NACP_ORNL\Synthesis_Continental\NACPsynthesis\Analysis\processed_bymodel\Figures\June2011\pcolor_NEP_summer_lt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5610" y="2663952"/>
              <a:ext cx="6762238" cy="3886200"/>
            </a:xfrm>
            <a:prstGeom prst="rect">
              <a:avLst/>
            </a:prstGeom>
            <a:noFill/>
            <a:ln>
              <a:noFill/>
            </a:ln>
          </p:spPr>
        </p:pic>
      </p:grpSp>
      <p:sp>
        <p:nvSpPr>
          <p:cNvPr id="13" name="Rectangle 12"/>
          <p:cNvSpPr/>
          <p:nvPr/>
        </p:nvSpPr>
        <p:spPr>
          <a:xfrm>
            <a:off x="4933438" y="1143000"/>
            <a:ext cx="1905000" cy="14478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Tree>
    <p:extLst>
      <p:ext uri="{BB962C8B-B14F-4D97-AF65-F5344CB8AC3E}">
        <p14:creationId xmlns:p14="http://schemas.microsoft.com/office/powerpoint/2010/main" val="204210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 y="358403"/>
            <a:ext cx="8896350" cy="1034129"/>
          </a:xfrm>
        </p:spPr>
        <p:txBody>
          <a:bodyPr/>
          <a:lstStyle/>
          <a:p>
            <a:r>
              <a:rPr lang="en-US" sz="2400" dirty="0" smtClean="0"/>
              <a:t>RECCAP-TRENDY Terrestrial biosphere model (TBM) </a:t>
            </a:r>
            <a:br>
              <a:rPr lang="en-US" sz="2400" dirty="0" smtClean="0"/>
            </a:br>
            <a:r>
              <a:rPr lang="en-US" sz="2400" dirty="0" smtClean="0"/>
              <a:t>results for North America</a:t>
            </a:r>
            <a:endParaRPr lang="en-US" sz="2400" dirty="0"/>
          </a:p>
        </p:txBody>
      </p:sp>
      <p:cxnSp>
        <p:nvCxnSpPr>
          <p:cNvPr id="8" name="Straight Connector 7"/>
          <p:cNvCxnSpPr/>
          <p:nvPr/>
        </p:nvCxnSpPr>
        <p:spPr bwMode="auto">
          <a:xfrm>
            <a:off x="494675" y="4077325"/>
            <a:ext cx="8274571"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5" name="Text Box 3"/>
          <p:cNvSpPr txBox="1">
            <a:spLocks noChangeArrowheads="1"/>
          </p:cNvSpPr>
          <p:nvPr/>
        </p:nvSpPr>
        <p:spPr bwMode="auto">
          <a:xfrm>
            <a:off x="6553200" y="27432"/>
            <a:ext cx="2546077" cy="307777"/>
          </a:xfrm>
          <a:prstGeom prst="rect">
            <a:avLst/>
          </a:prstGeom>
          <a:solidFill>
            <a:schemeClr val="bg1">
              <a:lumMod val="65000"/>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Slide from: Tony King (ORNL)</a:t>
            </a:r>
            <a:endParaRPr lang="en-US" sz="1400" dirty="0">
              <a:latin typeface="Arial" charset="0"/>
            </a:endParaRPr>
          </a:p>
        </p:txBody>
      </p:sp>
      <p:sp>
        <p:nvSpPr>
          <p:cNvPr id="6" name="TextBox 5"/>
          <p:cNvSpPr txBox="1"/>
          <p:nvPr/>
        </p:nvSpPr>
        <p:spPr>
          <a:xfrm>
            <a:off x="2133600" y="2249269"/>
            <a:ext cx="4712498" cy="646331"/>
          </a:xfrm>
          <a:prstGeom prst="rect">
            <a:avLst/>
          </a:prstGeom>
          <a:noFill/>
        </p:spPr>
        <p:txBody>
          <a:bodyPr wrap="none" rtlCol="0">
            <a:spAutoFit/>
          </a:bodyPr>
          <a:lstStyle/>
          <a:p>
            <a:pPr algn="ctr"/>
            <a:r>
              <a:rPr lang="en-US" dirty="0" smtClean="0"/>
              <a:t>UNPUBLISHED RECCAP DATA REMOVED </a:t>
            </a:r>
          </a:p>
          <a:p>
            <a:pPr algn="ctr"/>
            <a:r>
              <a:rPr lang="en-US" dirty="0" smtClean="0"/>
              <a:t>FROM PRESENTATION HERE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 forward…</a:t>
            </a:r>
            <a:endParaRPr lang="en-US" dirty="0"/>
          </a:p>
        </p:txBody>
      </p:sp>
      <p:sp>
        <p:nvSpPr>
          <p:cNvPr id="3" name="Oval 2"/>
          <p:cNvSpPr/>
          <p:nvPr/>
        </p:nvSpPr>
        <p:spPr>
          <a:xfrm>
            <a:off x="22860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5" name="Oval 4"/>
          <p:cNvSpPr/>
          <p:nvPr/>
        </p:nvSpPr>
        <p:spPr>
          <a:xfrm>
            <a:off x="40386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6" name="Oval 5"/>
          <p:cNvSpPr/>
          <p:nvPr/>
        </p:nvSpPr>
        <p:spPr>
          <a:xfrm>
            <a:off x="3124200" y="3200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7" name="TextBox 6"/>
          <p:cNvSpPr txBox="1"/>
          <p:nvPr/>
        </p:nvSpPr>
        <p:spPr>
          <a:xfrm>
            <a:off x="2513037" y="2362200"/>
            <a:ext cx="1416373" cy="830997"/>
          </a:xfrm>
          <a:prstGeom prst="rect">
            <a:avLst/>
          </a:prstGeom>
          <a:noFill/>
        </p:spPr>
        <p:txBody>
          <a:bodyPr wrap="none" rtlCol="0">
            <a:spAutoFit/>
          </a:bodyPr>
          <a:lstStyle/>
          <a:p>
            <a:pPr algn="ctr"/>
            <a:r>
              <a:rPr lang="en-US" sz="2400" dirty="0" smtClean="0"/>
              <a:t>“Small” </a:t>
            </a:r>
          </a:p>
          <a:p>
            <a:pPr algn="ctr"/>
            <a:r>
              <a:rPr lang="en-US" sz="2400" dirty="0" smtClean="0"/>
              <a:t>residuals</a:t>
            </a:r>
            <a:endParaRPr lang="en-US" sz="2400" dirty="0"/>
          </a:p>
        </p:txBody>
      </p:sp>
      <p:sp>
        <p:nvSpPr>
          <p:cNvPr id="8" name="TextBox 7"/>
          <p:cNvSpPr txBox="1"/>
          <p:nvPr/>
        </p:nvSpPr>
        <p:spPr>
          <a:xfrm>
            <a:off x="3429000" y="4572000"/>
            <a:ext cx="2100455" cy="830997"/>
          </a:xfrm>
          <a:prstGeom prst="rect">
            <a:avLst/>
          </a:prstGeom>
          <a:noFill/>
        </p:spPr>
        <p:txBody>
          <a:bodyPr wrap="none" rtlCol="0">
            <a:spAutoFit/>
          </a:bodyPr>
          <a:lstStyle/>
          <a:p>
            <a:pPr algn="ctr"/>
            <a:r>
              <a:rPr lang="en-US" sz="2400" dirty="0" smtClean="0"/>
              <a:t>“Intermediate”</a:t>
            </a:r>
          </a:p>
          <a:p>
            <a:pPr algn="ctr"/>
            <a:r>
              <a:rPr lang="en-US" sz="2400" dirty="0" smtClean="0"/>
              <a:t>scales</a:t>
            </a:r>
            <a:endParaRPr lang="en-US" sz="2400" dirty="0"/>
          </a:p>
        </p:txBody>
      </p:sp>
      <p:sp>
        <p:nvSpPr>
          <p:cNvPr id="9" name="TextBox 8"/>
          <p:cNvSpPr txBox="1"/>
          <p:nvPr/>
        </p:nvSpPr>
        <p:spPr>
          <a:xfrm>
            <a:off x="5082119" y="2369403"/>
            <a:ext cx="1570562" cy="830997"/>
          </a:xfrm>
          <a:prstGeom prst="rect">
            <a:avLst/>
          </a:prstGeom>
          <a:noFill/>
        </p:spPr>
        <p:txBody>
          <a:bodyPr wrap="none" rtlCol="0">
            <a:spAutoFit/>
          </a:bodyPr>
          <a:lstStyle/>
          <a:p>
            <a:pPr algn="ctr"/>
            <a:r>
              <a:rPr lang="en-US" sz="2400" dirty="0" smtClean="0"/>
              <a:t>Boundary </a:t>
            </a:r>
          </a:p>
          <a:p>
            <a:pPr algn="ctr"/>
            <a:r>
              <a:rPr lang="en-US" sz="2400" dirty="0" smtClean="0"/>
              <a:t>conditions</a:t>
            </a:r>
            <a:endParaRPr lang="en-US" sz="2400" dirty="0"/>
          </a:p>
        </p:txBody>
      </p:sp>
    </p:spTree>
    <p:extLst>
      <p:ext uri="{BB962C8B-B14F-4D97-AF65-F5344CB8AC3E}">
        <p14:creationId xmlns:p14="http://schemas.microsoft.com/office/powerpoint/2010/main" val="9098502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Tackle bigger components…</a:t>
            </a:r>
            <a:endParaRPr lang="en-US" dirty="0"/>
          </a:p>
        </p:txBody>
      </p:sp>
      <p:sp>
        <p:nvSpPr>
          <p:cNvPr id="3" name="Oval 2"/>
          <p:cNvSpPr/>
          <p:nvPr/>
        </p:nvSpPr>
        <p:spPr>
          <a:xfrm>
            <a:off x="2286000" y="1676400"/>
            <a:ext cx="2743200" cy="2743200"/>
          </a:xfrm>
          <a:prstGeom prst="ellipse">
            <a:avLst/>
          </a:prstGeom>
          <a:solidFill>
            <a:srgbClr val="008000">
              <a:alpha val="50000"/>
            </a:srgbClr>
          </a:solidFill>
          <a:ln w="635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5" name="Oval 4"/>
          <p:cNvSpPr/>
          <p:nvPr/>
        </p:nvSpPr>
        <p:spPr>
          <a:xfrm>
            <a:off x="40386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6" name="Oval 5"/>
          <p:cNvSpPr/>
          <p:nvPr/>
        </p:nvSpPr>
        <p:spPr>
          <a:xfrm>
            <a:off x="3124200" y="3200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7" name="TextBox 6"/>
          <p:cNvSpPr txBox="1"/>
          <p:nvPr/>
        </p:nvSpPr>
        <p:spPr>
          <a:xfrm>
            <a:off x="2649872" y="2362200"/>
            <a:ext cx="1142711" cy="830997"/>
          </a:xfrm>
          <a:prstGeom prst="rect">
            <a:avLst/>
          </a:prstGeom>
          <a:noFill/>
        </p:spPr>
        <p:txBody>
          <a:bodyPr wrap="none" rtlCol="0">
            <a:spAutoFit/>
          </a:bodyPr>
          <a:lstStyle/>
          <a:p>
            <a:pPr algn="ctr"/>
            <a:r>
              <a:rPr lang="en-US" sz="2400" dirty="0" smtClean="0"/>
              <a:t>Big </a:t>
            </a:r>
          </a:p>
          <a:p>
            <a:pPr algn="ctr"/>
            <a:r>
              <a:rPr lang="en-US" sz="2400" dirty="0" smtClean="0"/>
              <a:t>signals</a:t>
            </a:r>
            <a:endParaRPr lang="en-US" sz="2400" dirty="0"/>
          </a:p>
        </p:txBody>
      </p:sp>
      <p:sp>
        <p:nvSpPr>
          <p:cNvPr id="8" name="TextBox 7"/>
          <p:cNvSpPr txBox="1"/>
          <p:nvPr/>
        </p:nvSpPr>
        <p:spPr>
          <a:xfrm>
            <a:off x="3429000" y="4572000"/>
            <a:ext cx="2100455" cy="830997"/>
          </a:xfrm>
          <a:prstGeom prst="rect">
            <a:avLst/>
          </a:prstGeom>
          <a:noFill/>
        </p:spPr>
        <p:txBody>
          <a:bodyPr wrap="none" rtlCol="0">
            <a:spAutoFit/>
          </a:bodyPr>
          <a:lstStyle/>
          <a:p>
            <a:pPr algn="ctr"/>
            <a:r>
              <a:rPr lang="en-US" sz="2400" dirty="0" smtClean="0"/>
              <a:t>“Intermediate”</a:t>
            </a:r>
          </a:p>
          <a:p>
            <a:pPr algn="ctr"/>
            <a:r>
              <a:rPr lang="en-US" sz="2400" dirty="0" smtClean="0"/>
              <a:t>scales</a:t>
            </a:r>
            <a:endParaRPr lang="en-US" sz="2400" dirty="0"/>
          </a:p>
        </p:txBody>
      </p:sp>
      <p:sp>
        <p:nvSpPr>
          <p:cNvPr id="9" name="TextBox 8"/>
          <p:cNvSpPr txBox="1"/>
          <p:nvPr/>
        </p:nvSpPr>
        <p:spPr>
          <a:xfrm>
            <a:off x="5082119" y="2369403"/>
            <a:ext cx="1570562" cy="830997"/>
          </a:xfrm>
          <a:prstGeom prst="rect">
            <a:avLst/>
          </a:prstGeom>
          <a:noFill/>
        </p:spPr>
        <p:txBody>
          <a:bodyPr wrap="none" rtlCol="0">
            <a:spAutoFit/>
          </a:bodyPr>
          <a:lstStyle/>
          <a:p>
            <a:pPr algn="ctr"/>
            <a:r>
              <a:rPr lang="en-US" sz="2400" dirty="0" smtClean="0"/>
              <a:t>Boundary </a:t>
            </a:r>
          </a:p>
          <a:p>
            <a:pPr algn="ctr"/>
            <a:r>
              <a:rPr lang="en-US" sz="2400" dirty="0" smtClean="0"/>
              <a:t>conditions</a:t>
            </a:r>
            <a:endParaRPr lang="en-US" sz="2400" dirty="0"/>
          </a:p>
        </p:txBody>
      </p:sp>
      <p:sp>
        <p:nvSpPr>
          <p:cNvPr id="10" name="TextBox 9"/>
          <p:cNvSpPr txBox="1"/>
          <p:nvPr/>
        </p:nvSpPr>
        <p:spPr>
          <a:xfrm>
            <a:off x="1371600" y="6324600"/>
            <a:ext cx="6264618" cy="430887"/>
          </a:xfrm>
          <a:prstGeom prst="rect">
            <a:avLst/>
          </a:prstGeom>
          <a:noFill/>
        </p:spPr>
        <p:txBody>
          <a:bodyPr wrap="none" rtlCol="0">
            <a:spAutoFit/>
          </a:bodyPr>
          <a:lstStyle/>
          <a:p>
            <a:r>
              <a:rPr lang="en-US" sz="2200" dirty="0" smtClean="0"/>
              <a:t>e.g. Component fluxes, phenology, seasons, etc.</a:t>
            </a:r>
            <a:endParaRPr lang="en-US" sz="2200" dirty="0"/>
          </a:p>
        </p:txBody>
      </p:sp>
    </p:spTree>
    <p:extLst>
      <p:ext uri="{BB962C8B-B14F-4D97-AF65-F5344CB8AC3E}">
        <p14:creationId xmlns:p14="http://schemas.microsoft.com/office/powerpoint/2010/main" val="1162097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NACP_ORNL\Synthesis_Continental\NACPsynthesis\Analysis\processed_bymodel\Figures\June2011\GPPnetfluxTranscomFig4.png"/>
          <p:cNvPicPr/>
          <p:nvPr/>
        </p:nvPicPr>
        <p:blipFill>
          <a:blip r:embed="rId3">
            <a:extLst>
              <a:ext uri="{28A0092B-C50C-407E-A947-70E740481C1C}">
                <a14:useLocalDpi xmlns:a14="http://schemas.microsoft.com/office/drawing/2010/main" val="0"/>
              </a:ext>
            </a:extLst>
          </a:blip>
          <a:srcRect/>
          <a:stretch>
            <a:fillRect/>
          </a:stretch>
        </p:blipFill>
        <p:spPr bwMode="auto">
          <a:xfrm>
            <a:off x="141059" y="1760828"/>
            <a:ext cx="4430941" cy="2886302"/>
          </a:xfrm>
          <a:prstGeom prst="rect">
            <a:avLst/>
          </a:prstGeom>
          <a:noFill/>
          <a:ln>
            <a:noFill/>
          </a:ln>
        </p:spPr>
      </p:pic>
      <p:pic>
        <p:nvPicPr>
          <p:cNvPr id="5" name="Picture 4"/>
          <p:cNvPicPr/>
          <p:nvPr/>
        </p:nvPicPr>
        <p:blipFill rotWithShape="1">
          <a:blip r:embed="rId4">
            <a:extLst>
              <a:ext uri="{28A0092B-C50C-407E-A947-70E740481C1C}">
                <a14:useLocalDpi xmlns:a14="http://schemas.microsoft.com/office/drawing/2010/main" val="0"/>
              </a:ext>
            </a:extLst>
          </a:blip>
          <a:srcRect l="2966" r="7839" b="57760"/>
          <a:stretch/>
        </p:blipFill>
        <p:spPr>
          <a:xfrm>
            <a:off x="4705350" y="1760828"/>
            <a:ext cx="4210050" cy="2886302"/>
          </a:xfrm>
          <a:prstGeom prst="rect">
            <a:avLst/>
          </a:prstGeom>
        </p:spPr>
      </p:pic>
      <p:sp>
        <p:nvSpPr>
          <p:cNvPr id="6" name="TextBox 5"/>
          <p:cNvSpPr txBox="1"/>
          <p:nvPr/>
        </p:nvSpPr>
        <p:spPr>
          <a:xfrm>
            <a:off x="341991" y="1296939"/>
            <a:ext cx="4144283" cy="400110"/>
          </a:xfrm>
          <a:prstGeom prst="rect">
            <a:avLst/>
          </a:prstGeom>
          <a:noFill/>
        </p:spPr>
        <p:txBody>
          <a:bodyPr wrap="square" rtlCol="0">
            <a:spAutoFit/>
          </a:bodyPr>
          <a:lstStyle/>
          <a:p>
            <a:pPr algn="ctr"/>
            <a:r>
              <a:rPr lang="en-US" sz="2000" b="1" dirty="0" smtClean="0">
                <a:solidFill>
                  <a:srgbClr val="000000"/>
                </a:solidFill>
                <a:latin typeface="Calibri"/>
              </a:rPr>
              <a:t>Gross Primary Productivity </a:t>
            </a:r>
            <a:endParaRPr lang="en-US" sz="2000" b="1" dirty="0">
              <a:solidFill>
                <a:srgbClr val="000000"/>
              </a:solidFill>
              <a:latin typeface="Calibri"/>
            </a:endParaRPr>
          </a:p>
        </p:txBody>
      </p:sp>
      <p:pic>
        <p:nvPicPr>
          <p:cNvPr id="8" name="Picture 7"/>
          <p:cNvPicPr/>
          <p:nvPr/>
        </p:nvPicPr>
        <p:blipFill rotWithShape="1">
          <a:blip r:embed="rId4">
            <a:extLst>
              <a:ext uri="{28A0092B-C50C-407E-A947-70E740481C1C}">
                <a14:useLocalDpi xmlns:a14="http://schemas.microsoft.com/office/drawing/2010/main" val="0"/>
              </a:ext>
            </a:extLst>
          </a:blip>
          <a:srcRect t="83521"/>
          <a:stretch/>
        </p:blipFill>
        <p:spPr>
          <a:xfrm>
            <a:off x="4562475" y="4749365"/>
            <a:ext cx="4495800" cy="1041835"/>
          </a:xfrm>
          <a:prstGeom prst="rect">
            <a:avLst/>
          </a:prstGeom>
        </p:spPr>
      </p:pic>
      <p:sp>
        <p:nvSpPr>
          <p:cNvPr id="9" name="TextBox 8"/>
          <p:cNvSpPr txBox="1"/>
          <p:nvPr/>
        </p:nvSpPr>
        <p:spPr>
          <a:xfrm>
            <a:off x="4771117" y="1285351"/>
            <a:ext cx="4144283" cy="400110"/>
          </a:xfrm>
          <a:prstGeom prst="rect">
            <a:avLst/>
          </a:prstGeom>
          <a:noFill/>
        </p:spPr>
        <p:txBody>
          <a:bodyPr wrap="square" rtlCol="0">
            <a:spAutoFit/>
          </a:bodyPr>
          <a:lstStyle/>
          <a:p>
            <a:pPr algn="ctr"/>
            <a:r>
              <a:rPr lang="en-US" sz="2000" b="1" dirty="0" smtClean="0">
                <a:solidFill>
                  <a:prstClr val="black"/>
                </a:solidFill>
                <a:latin typeface="Calibri"/>
              </a:rPr>
              <a:t>Net Ecosystem Productivity </a:t>
            </a:r>
            <a:endParaRPr lang="en-US" sz="2000" b="1" dirty="0">
              <a:solidFill>
                <a:prstClr val="black"/>
              </a:solidFill>
              <a:latin typeface="Calibri"/>
            </a:endParaRPr>
          </a:p>
        </p:txBody>
      </p:sp>
      <p:sp>
        <p:nvSpPr>
          <p:cNvPr id="12" name="Text Box 3"/>
          <p:cNvSpPr txBox="1">
            <a:spLocks noChangeArrowheads="1"/>
          </p:cNvSpPr>
          <p:nvPr/>
        </p:nvSpPr>
        <p:spPr bwMode="auto">
          <a:xfrm>
            <a:off x="6019800" y="27432"/>
            <a:ext cx="3098625" cy="307777"/>
          </a:xfrm>
          <a:prstGeom prst="rect">
            <a:avLst/>
          </a:prstGeom>
          <a:solidFill>
            <a:schemeClr val="bg1">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Huntzinger et al. (Ecol. Model. 2012)</a:t>
            </a:r>
            <a:endParaRPr lang="en-US" sz="1400" dirty="0">
              <a:latin typeface="Arial" charset="0"/>
            </a:endParaRPr>
          </a:p>
        </p:txBody>
      </p:sp>
      <p:sp>
        <p:nvSpPr>
          <p:cNvPr id="2" name="U-Turn Arrow 1"/>
          <p:cNvSpPr/>
          <p:nvPr/>
        </p:nvSpPr>
        <p:spPr>
          <a:xfrm flipH="1">
            <a:off x="2886075" y="533400"/>
            <a:ext cx="3352800" cy="762000"/>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75659117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NACP_ORNL\Synthesis_Continental\NACPsynthesis\Analysis\processed_bymodel\Figures\June2011\pcolor_NEP_summer_ltm.png"/>
          <p:cNvPicPr/>
          <p:nvPr/>
        </p:nvPicPr>
        <p:blipFill>
          <a:blip r:embed="rId3">
            <a:extLst>
              <a:ext uri="{28A0092B-C50C-407E-A947-70E740481C1C}">
                <a14:useLocalDpi xmlns:a14="http://schemas.microsoft.com/office/drawing/2010/main" val="0"/>
              </a:ext>
            </a:extLst>
          </a:blip>
          <a:srcRect/>
          <a:stretch>
            <a:fillRect/>
          </a:stretch>
        </p:blipFill>
        <p:spPr bwMode="auto">
          <a:xfrm>
            <a:off x="111125" y="698501"/>
            <a:ext cx="8923664" cy="5248064"/>
          </a:xfrm>
          <a:prstGeom prst="rect">
            <a:avLst/>
          </a:prstGeom>
          <a:noFill/>
          <a:ln>
            <a:noFill/>
          </a:ln>
        </p:spPr>
      </p:pic>
      <p:sp>
        <p:nvSpPr>
          <p:cNvPr id="2" name="Title 1"/>
          <p:cNvSpPr>
            <a:spLocks noGrp="1"/>
          </p:cNvSpPr>
          <p:nvPr>
            <p:ph type="title"/>
          </p:nvPr>
        </p:nvSpPr>
        <p:spPr>
          <a:xfrm>
            <a:off x="-38101" y="-152400"/>
            <a:ext cx="9201151" cy="1143000"/>
          </a:xfrm>
        </p:spPr>
        <p:txBody>
          <a:bodyPr>
            <a:normAutofit/>
          </a:bodyPr>
          <a:lstStyle/>
          <a:p>
            <a:r>
              <a:rPr lang="en-US" sz="3100" dirty="0" smtClean="0"/>
              <a:t>NACP Regional Interim Synthesis Activity</a:t>
            </a:r>
            <a:endParaRPr lang="en-US" sz="3100" dirty="0"/>
          </a:p>
        </p:txBody>
      </p:sp>
      <p:sp>
        <p:nvSpPr>
          <p:cNvPr id="6" name="TextBox 5"/>
          <p:cNvSpPr txBox="1"/>
          <p:nvPr/>
        </p:nvSpPr>
        <p:spPr>
          <a:xfrm>
            <a:off x="135364" y="5946565"/>
            <a:ext cx="8899425" cy="707886"/>
          </a:xfrm>
          <a:prstGeom prst="rect">
            <a:avLst/>
          </a:prstGeom>
          <a:solidFill>
            <a:schemeClr val="tx1"/>
          </a:solidFill>
        </p:spPr>
        <p:txBody>
          <a:bodyPr wrap="square" rtlCol="0">
            <a:spAutoFit/>
          </a:bodyPr>
          <a:lstStyle/>
          <a:p>
            <a:pPr algn="ctr"/>
            <a:r>
              <a:rPr lang="en-US" sz="2000" dirty="0" smtClean="0">
                <a:solidFill>
                  <a:prstClr val="white"/>
                </a:solidFill>
                <a:latin typeface="Calibri"/>
              </a:rPr>
              <a:t>Long-Term Mean (2000-2005) Summer (June, July, August) </a:t>
            </a:r>
          </a:p>
          <a:p>
            <a:pPr algn="ctr"/>
            <a:r>
              <a:rPr lang="en-US" sz="2000" dirty="0" smtClean="0">
                <a:solidFill>
                  <a:prstClr val="white"/>
                </a:solidFill>
                <a:latin typeface="Calibri"/>
              </a:rPr>
              <a:t>Net Ecosystem Productivity</a:t>
            </a:r>
            <a:endParaRPr lang="en-US" sz="2000" dirty="0">
              <a:solidFill>
                <a:prstClr val="white"/>
              </a:solidFill>
              <a:latin typeface="Calibri"/>
            </a:endParaRPr>
          </a:p>
        </p:txBody>
      </p:sp>
      <p:sp>
        <p:nvSpPr>
          <p:cNvPr id="4" name="TextBox 3"/>
          <p:cNvSpPr txBox="1"/>
          <p:nvPr/>
        </p:nvSpPr>
        <p:spPr>
          <a:xfrm>
            <a:off x="111125" y="5444061"/>
            <a:ext cx="2288748" cy="523220"/>
          </a:xfrm>
          <a:prstGeom prst="rect">
            <a:avLst/>
          </a:prstGeom>
          <a:noFill/>
        </p:spPr>
        <p:txBody>
          <a:bodyPr wrap="square" rtlCol="0">
            <a:spAutoFit/>
          </a:bodyPr>
          <a:lstStyle/>
          <a:p>
            <a:r>
              <a:rPr lang="en-US" sz="1400" dirty="0" smtClean="0">
                <a:solidFill>
                  <a:prstClr val="white"/>
                </a:solidFill>
                <a:latin typeface="Calibri"/>
              </a:rPr>
              <a:t>Huntzinger et al. </a:t>
            </a:r>
          </a:p>
          <a:p>
            <a:r>
              <a:rPr lang="en-US" sz="1400" dirty="0" smtClean="0">
                <a:solidFill>
                  <a:prstClr val="white"/>
                </a:solidFill>
                <a:latin typeface="Calibri"/>
              </a:rPr>
              <a:t>(2012) Ecological Modeling</a:t>
            </a:r>
            <a:endParaRPr lang="en-US" sz="1400" dirty="0">
              <a:solidFill>
                <a:prstClr val="white"/>
              </a:solidFill>
              <a:latin typeface="Calibri"/>
            </a:endParaRPr>
          </a:p>
        </p:txBody>
      </p:sp>
      <p:sp>
        <p:nvSpPr>
          <p:cNvPr id="7" name="Text Box 3"/>
          <p:cNvSpPr txBox="1">
            <a:spLocks noChangeArrowheads="1"/>
          </p:cNvSpPr>
          <p:nvPr/>
        </p:nvSpPr>
        <p:spPr bwMode="auto">
          <a:xfrm>
            <a:off x="6019800" y="0"/>
            <a:ext cx="3128168" cy="307777"/>
          </a:xfrm>
          <a:prstGeom prst="rect">
            <a:avLst/>
          </a:prstGeom>
          <a:solidFill>
            <a:schemeClr val="bg1">
              <a:lumMod val="65000"/>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Slide from: Debbie Huntzinger (NAU)</a:t>
            </a:r>
            <a:endParaRPr lang="en-US" sz="1400" dirty="0">
              <a:latin typeface="Arial" charset="0"/>
            </a:endParaRPr>
          </a:p>
        </p:txBody>
      </p:sp>
    </p:spTree>
    <p:extLst>
      <p:ext uri="{BB962C8B-B14F-4D97-AF65-F5344CB8AC3E}">
        <p14:creationId xmlns:p14="http://schemas.microsoft.com/office/powerpoint/2010/main" val="20446250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9393" y="485895"/>
            <a:ext cx="5491958" cy="1650203"/>
          </a:xfrm>
        </p:spPr>
        <p:txBody>
          <a:bodyPr/>
          <a:lstStyle/>
          <a:p>
            <a:r>
              <a:rPr lang="en-US" sz="3200" dirty="0" smtClean="0"/>
              <a:t>North American Carbon Sources and Sinks:  </a:t>
            </a:r>
            <a:r>
              <a:rPr lang="en-US" dirty="0" smtClean="0"/>
              <a:t>Magnitude, Attribution </a:t>
            </a:r>
            <a:br>
              <a:rPr lang="en-US" dirty="0" smtClean="0"/>
            </a:br>
            <a:r>
              <a:rPr lang="en-US" dirty="0" smtClean="0"/>
              <a:t>and Uncertainty</a:t>
            </a:r>
            <a:endParaRPr lang="en-US" dirty="0"/>
          </a:p>
        </p:txBody>
      </p:sp>
      <p:sp>
        <p:nvSpPr>
          <p:cNvPr id="4" name="TextBox 3"/>
          <p:cNvSpPr txBox="1"/>
          <p:nvPr/>
        </p:nvSpPr>
        <p:spPr>
          <a:xfrm>
            <a:off x="1223636" y="2443397"/>
            <a:ext cx="2683240" cy="1477328"/>
          </a:xfrm>
          <a:prstGeom prst="rect">
            <a:avLst/>
          </a:prstGeom>
          <a:noFill/>
        </p:spPr>
        <p:txBody>
          <a:bodyPr wrap="square" rtlCol="0">
            <a:spAutoFit/>
          </a:bodyPr>
          <a:lstStyle/>
          <a:p>
            <a:r>
              <a:rPr lang="en-US" dirty="0" smtClean="0">
                <a:solidFill>
                  <a:prstClr val="black"/>
                </a:solidFill>
                <a:latin typeface="Arial Black"/>
              </a:rPr>
              <a:t>Anthony King</a:t>
            </a:r>
          </a:p>
          <a:p>
            <a:r>
              <a:rPr lang="en-US" dirty="0" smtClean="0">
                <a:solidFill>
                  <a:prstClr val="black"/>
                </a:solidFill>
                <a:latin typeface="Arial Black"/>
              </a:rPr>
              <a:t>Daniel Hayes </a:t>
            </a:r>
          </a:p>
          <a:p>
            <a:r>
              <a:rPr lang="en-US" dirty="0" smtClean="0">
                <a:solidFill>
                  <a:prstClr val="black"/>
                </a:solidFill>
                <a:latin typeface="Arial Black"/>
              </a:rPr>
              <a:t>Deborah Huntzinger</a:t>
            </a:r>
          </a:p>
          <a:p>
            <a:r>
              <a:rPr lang="en-US" dirty="0" smtClean="0">
                <a:solidFill>
                  <a:prstClr val="black"/>
                </a:solidFill>
                <a:latin typeface="Arial Black"/>
              </a:rPr>
              <a:t>Tristram West</a:t>
            </a:r>
          </a:p>
          <a:p>
            <a:r>
              <a:rPr lang="en-US" dirty="0" smtClean="0">
                <a:solidFill>
                  <a:prstClr val="black"/>
                </a:solidFill>
                <a:latin typeface="Arial Black"/>
              </a:rPr>
              <a:t>Wilfred Post</a:t>
            </a:r>
            <a:endParaRPr lang="en-US" dirty="0">
              <a:solidFill>
                <a:prstClr val="black"/>
              </a:solidFill>
              <a:latin typeface="Arial Black"/>
            </a:endParaRPr>
          </a:p>
        </p:txBody>
      </p:sp>
      <p:sp>
        <p:nvSpPr>
          <p:cNvPr id="5" name="TextBox 4"/>
          <p:cNvSpPr txBox="1"/>
          <p:nvPr/>
        </p:nvSpPr>
        <p:spPr>
          <a:xfrm>
            <a:off x="308400" y="4332157"/>
            <a:ext cx="3959802" cy="923330"/>
          </a:xfrm>
          <a:prstGeom prst="rect">
            <a:avLst/>
          </a:prstGeom>
          <a:noFill/>
        </p:spPr>
        <p:txBody>
          <a:bodyPr wrap="none" rtlCol="0">
            <a:spAutoFit/>
          </a:bodyPr>
          <a:lstStyle/>
          <a:p>
            <a:pPr algn="ctr"/>
            <a:r>
              <a:rPr lang="en-US" b="1" dirty="0" smtClean="0">
                <a:solidFill>
                  <a:prstClr val="black"/>
                </a:solidFill>
                <a:latin typeface="Arial"/>
              </a:rPr>
              <a:t>4</a:t>
            </a:r>
            <a:r>
              <a:rPr lang="en-US" b="1" baseline="30000" dirty="0" smtClean="0">
                <a:solidFill>
                  <a:prstClr val="black"/>
                </a:solidFill>
                <a:latin typeface="Arial"/>
              </a:rPr>
              <a:t>th</a:t>
            </a:r>
            <a:r>
              <a:rPr lang="en-US" b="1" dirty="0" smtClean="0">
                <a:solidFill>
                  <a:prstClr val="black"/>
                </a:solidFill>
                <a:latin typeface="Arial"/>
              </a:rPr>
              <a:t> NACP All Investigators Meeting</a:t>
            </a:r>
          </a:p>
          <a:p>
            <a:pPr algn="ctr"/>
            <a:r>
              <a:rPr lang="en-US" b="1" dirty="0" smtClean="0">
                <a:solidFill>
                  <a:prstClr val="black"/>
                </a:solidFill>
                <a:latin typeface="Arial"/>
              </a:rPr>
              <a:t>February 4, 2013</a:t>
            </a:r>
          </a:p>
          <a:p>
            <a:pPr algn="ctr"/>
            <a:r>
              <a:rPr lang="en-US" b="1" dirty="0" smtClean="0">
                <a:solidFill>
                  <a:prstClr val="black"/>
                </a:solidFill>
                <a:latin typeface="Arial"/>
              </a:rPr>
              <a:t>Albuquerque, New Mexico</a:t>
            </a:r>
            <a:endParaRPr lang="en-US" b="1" dirty="0">
              <a:solidFill>
                <a:prstClr val="black"/>
              </a:solidFill>
              <a:latin typeface="Arial"/>
            </a:endParaRPr>
          </a:p>
        </p:txBody>
      </p:sp>
    </p:spTree>
    <p:extLst>
      <p:ext uri="{BB962C8B-B14F-4D97-AF65-F5344CB8AC3E}">
        <p14:creationId xmlns:p14="http://schemas.microsoft.com/office/powerpoint/2010/main" val="40514254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990600"/>
          </a:xfrm>
        </p:spPr>
        <p:txBody>
          <a:bodyPr>
            <a:noAutofit/>
          </a:bodyPr>
          <a:lstStyle/>
          <a:p>
            <a:r>
              <a:rPr lang="en-US" sz="3200" dirty="0" smtClean="0"/>
              <a:t>Combining multiple estimates of big components</a:t>
            </a:r>
            <a:endParaRPr lang="en-US" dirty="0"/>
          </a:p>
        </p:txBody>
      </p:sp>
      <p:sp>
        <p:nvSpPr>
          <p:cNvPr id="3" name="Oval 2"/>
          <p:cNvSpPr/>
          <p:nvPr/>
        </p:nvSpPr>
        <p:spPr>
          <a:xfrm>
            <a:off x="2286000" y="1676400"/>
            <a:ext cx="2743200" cy="2743200"/>
          </a:xfrm>
          <a:prstGeom prst="ellipse">
            <a:avLst/>
          </a:prstGeom>
          <a:solidFill>
            <a:srgbClr val="008000">
              <a:alpha val="50000"/>
            </a:srgbClr>
          </a:solidFill>
          <a:ln w="635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rgbClr val="292934"/>
              </a:solidFill>
              <a:latin typeface="Arial"/>
            </a:endParaRPr>
          </a:p>
        </p:txBody>
      </p:sp>
      <p:sp>
        <p:nvSpPr>
          <p:cNvPr id="5" name="Oval 4"/>
          <p:cNvSpPr/>
          <p:nvPr/>
        </p:nvSpPr>
        <p:spPr>
          <a:xfrm>
            <a:off x="40386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rgbClr val="292934"/>
              </a:solidFill>
              <a:latin typeface="Arial"/>
            </a:endParaRPr>
          </a:p>
        </p:txBody>
      </p:sp>
      <p:sp>
        <p:nvSpPr>
          <p:cNvPr id="6" name="Oval 5"/>
          <p:cNvSpPr/>
          <p:nvPr/>
        </p:nvSpPr>
        <p:spPr>
          <a:xfrm>
            <a:off x="3124200" y="3200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rgbClr val="292934"/>
              </a:solidFill>
              <a:latin typeface="Arial"/>
            </a:endParaRPr>
          </a:p>
        </p:txBody>
      </p:sp>
      <p:sp>
        <p:nvSpPr>
          <p:cNvPr id="7" name="TextBox 6"/>
          <p:cNvSpPr txBox="1"/>
          <p:nvPr/>
        </p:nvSpPr>
        <p:spPr>
          <a:xfrm>
            <a:off x="2649872" y="2362200"/>
            <a:ext cx="1142711" cy="830997"/>
          </a:xfrm>
          <a:prstGeom prst="rect">
            <a:avLst/>
          </a:prstGeom>
          <a:noFill/>
        </p:spPr>
        <p:txBody>
          <a:bodyPr wrap="none" rtlCol="0">
            <a:spAutoFit/>
          </a:bodyPr>
          <a:lstStyle/>
          <a:p>
            <a:pPr algn="ctr"/>
            <a:r>
              <a:rPr lang="en-US" sz="2400" dirty="0" smtClean="0">
                <a:solidFill>
                  <a:srgbClr val="292934"/>
                </a:solidFill>
                <a:latin typeface="Arial"/>
              </a:rPr>
              <a:t>Big </a:t>
            </a:r>
          </a:p>
          <a:p>
            <a:pPr algn="ctr"/>
            <a:r>
              <a:rPr lang="en-US" sz="2400" dirty="0" smtClean="0">
                <a:solidFill>
                  <a:srgbClr val="292934"/>
                </a:solidFill>
                <a:latin typeface="Arial"/>
              </a:rPr>
              <a:t>signals</a:t>
            </a:r>
            <a:endParaRPr lang="en-US" sz="2400" dirty="0">
              <a:solidFill>
                <a:srgbClr val="292934"/>
              </a:solidFill>
              <a:latin typeface="Arial"/>
            </a:endParaRPr>
          </a:p>
        </p:txBody>
      </p:sp>
      <p:sp>
        <p:nvSpPr>
          <p:cNvPr id="8" name="TextBox 7"/>
          <p:cNvSpPr txBox="1"/>
          <p:nvPr/>
        </p:nvSpPr>
        <p:spPr>
          <a:xfrm>
            <a:off x="3429000" y="4572000"/>
            <a:ext cx="2100455" cy="830997"/>
          </a:xfrm>
          <a:prstGeom prst="rect">
            <a:avLst/>
          </a:prstGeom>
          <a:noFill/>
        </p:spPr>
        <p:txBody>
          <a:bodyPr wrap="none" rtlCol="0">
            <a:spAutoFit/>
          </a:bodyPr>
          <a:lstStyle/>
          <a:p>
            <a:pPr algn="ctr"/>
            <a:r>
              <a:rPr lang="en-US" sz="2400" dirty="0" smtClean="0">
                <a:solidFill>
                  <a:srgbClr val="292934"/>
                </a:solidFill>
                <a:latin typeface="Arial"/>
              </a:rPr>
              <a:t>“Intermediate”</a:t>
            </a:r>
          </a:p>
          <a:p>
            <a:pPr algn="ctr"/>
            <a:r>
              <a:rPr lang="en-US" sz="2400" dirty="0" smtClean="0">
                <a:solidFill>
                  <a:srgbClr val="292934"/>
                </a:solidFill>
                <a:latin typeface="Arial"/>
              </a:rPr>
              <a:t>scales</a:t>
            </a:r>
            <a:endParaRPr lang="en-US" sz="2400" dirty="0">
              <a:solidFill>
                <a:srgbClr val="292934"/>
              </a:solidFill>
              <a:latin typeface="Arial"/>
            </a:endParaRPr>
          </a:p>
        </p:txBody>
      </p:sp>
      <p:sp>
        <p:nvSpPr>
          <p:cNvPr id="9" name="TextBox 8"/>
          <p:cNvSpPr txBox="1"/>
          <p:nvPr/>
        </p:nvSpPr>
        <p:spPr>
          <a:xfrm>
            <a:off x="5082119" y="2369403"/>
            <a:ext cx="1570562" cy="830997"/>
          </a:xfrm>
          <a:prstGeom prst="rect">
            <a:avLst/>
          </a:prstGeom>
          <a:noFill/>
        </p:spPr>
        <p:txBody>
          <a:bodyPr wrap="none" rtlCol="0">
            <a:spAutoFit/>
          </a:bodyPr>
          <a:lstStyle/>
          <a:p>
            <a:pPr algn="ctr"/>
            <a:r>
              <a:rPr lang="en-US" sz="2400" dirty="0" smtClean="0">
                <a:solidFill>
                  <a:srgbClr val="292934"/>
                </a:solidFill>
                <a:latin typeface="Arial"/>
              </a:rPr>
              <a:t>Boundary </a:t>
            </a:r>
          </a:p>
          <a:p>
            <a:pPr algn="ctr"/>
            <a:r>
              <a:rPr lang="en-US" sz="2400" dirty="0" smtClean="0">
                <a:solidFill>
                  <a:srgbClr val="292934"/>
                </a:solidFill>
                <a:latin typeface="Arial"/>
              </a:rPr>
              <a:t>conditions</a:t>
            </a:r>
            <a:endParaRPr lang="en-US" sz="2400" dirty="0">
              <a:solidFill>
                <a:srgbClr val="292934"/>
              </a:solidFill>
              <a:latin typeface="Arial"/>
            </a:endParaRPr>
          </a:p>
        </p:txBody>
      </p:sp>
      <p:sp>
        <p:nvSpPr>
          <p:cNvPr id="11" name="Rectangle 10"/>
          <p:cNvSpPr/>
          <p:nvPr/>
        </p:nvSpPr>
        <p:spPr>
          <a:xfrm>
            <a:off x="1752600" y="1447800"/>
            <a:ext cx="5486400" cy="4724400"/>
          </a:xfrm>
          <a:prstGeom prst="rect">
            <a:avLst/>
          </a:prstGeom>
          <a:noFill/>
          <a:ln w="635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52926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CIS versus MsTMIP GP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 y="1163638"/>
            <a:ext cx="6629621" cy="4965358"/>
          </a:xfrm>
          <a:prstGeom prst="rect">
            <a:avLst/>
          </a:prstGeom>
        </p:spPr>
      </p:pic>
      <p:sp>
        <p:nvSpPr>
          <p:cNvPr id="6" name="Title 5"/>
          <p:cNvSpPr>
            <a:spLocks noGrp="1"/>
          </p:cNvSpPr>
          <p:nvPr>
            <p:ph type="title"/>
          </p:nvPr>
        </p:nvSpPr>
        <p:spPr>
          <a:xfrm>
            <a:off x="6909021" y="1598711"/>
            <a:ext cx="2234979" cy="3230562"/>
          </a:xfrm>
        </p:spPr>
        <p:txBody>
          <a:bodyPr>
            <a:normAutofit/>
          </a:bodyPr>
          <a:lstStyle/>
          <a:p>
            <a:r>
              <a:rPr lang="en-US" sz="2400" dirty="0" smtClean="0">
                <a:solidFill>
                  <a:srgbClr val="F79646"/>
                </a:solidFill>
              </a:rPr>
              <a:t>NACP Regional Interim Synthesis vs. MsTMIP</a:t>
            </a:r>
            <a:r>
              <a:rPr lang="en-US" sz="2700" dirty="0" smtClean="0">
                <a:solidFill>
                  <a:srgbClr val="F79646"/>
                </a:solidFill>
              </a:rPr>
              <a:t/>
            </a:r>
            <a:br>
              <a:rPr lang="en-US" sz="2700" dirty="0" smtClean="0">
                <a:solidFill>
                  <a:srgbClr val="F79646"/>
                </a:solidFill>
              </a:rPr>
            </a:br>
            <a:r>
              <a:rPr lang="en-US" sz="2000" dirty="0" smtClean="0"/>
              <a:t>Mean GPP for North America (2000-2005)</a:t>
            </a:r>
            <a:endParaRPr lang="en-US" sz="2000" dirty="0"/>
          </a:p>
        </p:txBody>
      </p:sp>
      <p:sp>
        <p:nvSpPr>
          <p:cNvPr id="7" name="TextBox 6"/>
          <p:cNvSpPr txBox="1"/>
          <p:nvPr/>
        </p:nvSpPr>
        <p:spPr>
          <a:xfrm>
            <a:off x="1473200" y="6141696"/>
            <a:ext cx="5219700" cy="369332"/>
          </a:xfrm>
          <a:prstGeom prst="rect">
            <a:avLst/>
          </a:prstGeom>
          <a:noFill/>
        </p:spPr>
        <p:txBody>
          <a:bodyPr wrap="square" rtlCol="0">
            <a:spAutoFit/>
          </a:bodyPr>
          <a:lstStyle/>
          <a:p>
            <a:r>
              <a:rPr lang="en-US" dirty="0" smtClean="0">
                <a:solidFill>
                  <a:prstClr val="white"/>
                </a:solidFill>
                <a:latin typeface="Gill Sans MT"/>
              </a:rPr>
              <a:t>5 models (CLM, DLEM, LPJ, ORCHIDEE, VEGAS)</a:t>
            </a:r>
            <a:endParaRPr lang="en-US" dirty="0">
              <a:solidFill>
                <a:prstClr val="white"/>
              </a:solidFill>
              <a:latin typeface="Gill Sans MT"/>
            </a:endParaRPr>
          </a:p>
        </p:txBody>
      </p:sp>
      <p:sp>
        <p:nvSpPr>
          <p:cNvPr id="8" name="TextBox 7"/>
          <p:cNvSpPr txBox="1"/>
          <p:nvPr/>
        </p:nvSpPr>
        <p:spPr>
          <a:xfrm>
            <a:off x="3977217" y="1598711"/>
            <a:ext cx="1155700" cy="307777"/>
          </a:xfrm>
          <a:prstGeom prst="rect">
            <a:avLst/>
          </a:prstGeom>
          <a:noFill/>
        </p:spPr>
        <p:txBody>
          <a:bodyPr wrap="square" rtlCol="0">
            <a:spAutoFit/>
          </a:bodyPr>
          <a:lstStyle/>
          <a:p>
            <a:r>
              <a:rPr lang="en-US" sz="1400" dirty="0" smtClean="0">
                <a:solidFill>
                  <a:prstClr val="black"/>
                </a:solidFill>
                <a:latin typeface="Gill Sans MT"/>
              </a:rPr>
              <a:t>Range</a:t>
            </a:r>
            <a:endParaRPr lang="en-US" sz="1400" dirty="0">
              <a:solidFill>
                <a:prstClr val="black"/>
              </a:solidFill>
              <a:latin typeface="Gill Sans MT"/>
            </a:endParaRPr>
          </a:p>
        </p:txBody>
      </p:sp>
      <p:sp>
        <p:nvSpPr>
          <p:cNvPr id="12" name="TextBox 11"/>
          <p:cNvSpPr txBox="1"/>
          <p:nvPr/>
        </p:nvSpPr>
        <p:spPr>
          <a:xfrm>
            <a:off x="3981451" y="1860609"/>
            <a:ext cx="2393950" cy="307777"/>
          </a:xfrm>
          <a:prstGeom prst="rect">
            <a:avLst/>
          </a:prstGeom>
          <a:noFill/>
        </p:spPr>
        <p:txBody>
          <a:bodyPr wrap="square" rtlCol="0">
            <a:spAutoFit/>
          </a:bodyPr>
          <a:lstStyle/>
          <a:p>
            <a:r>
              <a:rPr lang="en-US" sz="1400" dirty="0" smtClean="0">
                <a:solidFill>
                  <a:prstClr val="black"/>
                </a:solidFill>
                <a:latin typeface="Gill Sans MT"/>
              </a:rPr>
              <a:t>Interquartile range</a:t>
            </a:r>
            <a:endParaRPr lang="en-US" sz="1400" dirty="0">
              <a:solidFill>
                <a:prstClr val="black"/>
              </a:solidFill>
              <a:latin typeface="Gill Sans MT"/>
            </a:endParaRPr>
          </a:p>
        </p:txBody>
      </p:sp>
      <p:sp>
        <p:nvSpPr>
          <p:cNvPr id="16" name="TextBox 15"/>
          <p:cNvSpPr txBox="1"/>
          <p:nvPr/>
        </p:nvSpPr>
        <p:spPr>
          <a:xfrm>
            <a:off x="3977217" y="2124571"/>
            <a:ext cx="1155700" cy="307777"/>
          </a:xfrm>
          <a:prstGeom prst="rect">
            <a:avLst/>
          </a:prstGeom>
          <a:noFill/>
        </p:spPr>
        <p:txBody>
          <a:bodyPr wrap="square" rtlCol="0">
            <a:spAutoFit/>
          </a:bodyPr>
          <a:lstStyle/>
          <a:p>
            <a:r>
              <a:rPr lang="en-US" sz="1400" dirty="0" smtClean="0">
                <a:solidFill>
                  <a:prstClr val="black"/>
                </a:solidFill>
                <a:latin typeface="Gill Sans MT"/>
              </a:rPr>
              <a:t>Median</a:t>
            </a:r>
            <a:endParaRPr lang="en-US" sz="1400" dirty="0">
              <a:solidFill>
                <a:prstClr val="black"/>
              </a:solidFill>
              <a:latin typeface="Gill Sans MT"/>
            </a:endParaRPr>
          </a:p>
        </p:txBody>
      </p:sp>
      <p:sp>
        <p:nvSpPr>
          <p:cNvPr id="21" name="Rectangle 20"/>
          <p:cNvSpPr/>
          <p:nvPr/>
        </p:nvSpPr>
        <p:spPr>
          <a:xfrm>
            <a:off x="3729567" y="1701800"/>
            <a:ext cx="254000" cy="128032"/>
          </a:xfrm>
          <a:prstGeom prst="rect">
            <a:avLst/>
          </a:prstGeom>
          <a:solidFill>
            <a:srgbClr val="C4C4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Gill Sans MT"/>
            </a:endParaRPr>
          </a:p>
        </p:txBody>
      </p:sp>
      <p:sp>
        <p:nvSpPr>
          <p:cNvPr id="22" name="Rectangle 21"/>
          <p:cNvSpPr/>
          <p:nvPr/>
        </p:nvSpPr>
        <p:spPr>
          <a:xfrm>
            <a:off x="3723217" y="1972163"/>
            <a:ext cx="254000" cy="128032"/>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Gill Sans MT"/>
            </a:endParaRPr>
          </a:p>
        </p:txBody>
      </p:sp>
      <p:cxnSp>
        <p:nvCxnSpPr>
          <p:cNvPr id="24" name="Straight Connector 23"/>
          <p:cNvCxnSpPr/>
          <p:nvPr/>
        </p:nvCxnSpPr>
        <p:spPr>
          <a:xfrm>
            <a:off x="3712652" y="2278460"/>
            <a:ext cx="27093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79400" y="190500"/>
            <a:ext cx="6629621" cy="954107"/>
          </a:xfrm>
          <a:prstGeom prst="rect">
            <a:avLst/>
          </a:prstGeom>
          <a:noFill/>
        </p:spPr>
        <p:txBody>
          <a:bodyPr wrap="square" rtlCol="0">
            <a:spAutoFit/>
          </a:bodyPr>
          <a:lstStyle/>
          <a:p>
            <a:r>
              <a:rPr lang="en-US" sz="2800" dirty="0" smtClean="0">
                <a:solidFill>
                  <a:srgbClr val="F79646"/>
                </a:solidFill>
                <a:latin typeface="Gill Sans MT"/>
              </a:rPr>
              <a:t>Does strict protocol help to isolate sources if different in model output?</a:t>
            </a:r>
            <a:endParaRPr lang="en-US" sz="2800" dirty="0">
              <a:solidFill>
                <a:srgbClr val="F79646"/>
              </a:solidFill>
              <a:latin typeface="Gill Sans MT"/>
            </a:endParaRPr>
          </a:p>
        </p:txBody>
      </p:sp>
      <p:pic>
        <p:nvPicPr>
          <p:cNvPr id="13" name="Picture 12" descr="C:\NACP_ORNL\Synthesis_Continental\NACPsynthesis\Analysis\processed_bymodel\Figures\June2011\pcolor_NEP_summer_ltm.png"/>
          <p:cNvPicPr/>
          <p:nvPr/>
        </p:nvPicPr>
        <p:blipFill>
          <a:blip r:embed="rId4">
            <a:extLst>
              <a:ext uri="{28A0092B-C50C-407E-A947-70E740481C1C}">
                <a14:useLocalDpi xmlns:a14="http://schemas.microsoft.com/office/drawing/2010/main" val="0"/>
              </a:ext>
            </a:extLst>
          </a:blip>
          <a:srcRect/>
          <a:stretch>
            <a:fillRect/>
          </a:stretch>
        </p:blipFill>
        <p:spPr bwMode="auto">
          <a:xfrm>
            <a:off x="7112000" y="173038"/>
            <a:ext cx="1841500" cy="1300162"/>
          </a:xfrm>
          <a:prstGeom prst="rect">
            <a:avLst/>
          </a:prstGeom>
          <a:noFill/>
          <a:ln>
            <a:noFill/>
          </a:ln>
        </p:spPr>
      </p:pic>
      <p:sp>
        <p:nvSpPr>
          <p:cNvPr id="14" name="Text Box 3"/>
          <p:cNvSpPr txBox="1">
            <a:spLocks noChangeArrowheads="1"/>
          </p:cNvSpPr>
          <p:nvPr/>
        </p:nvSpPr>
        <p:spPr bwMode="auto">
          <a:xfrm>
            <a:off x="141059" y="6465457"/>
            <a:ext cx="3128168" cy="307777"/>
          </a:xfrm>
          <a:prstGeom prst="rect">
            <a:avLst/>
          </a:prstGeom>
          <a:solidFill>
            <a:schemeClr val="bg1">
              <a:lumMod val="65000"/>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Slide from: Debbie Huntzinger (NAU)</a:t>
            </a:r>
            <a:endParaRPr lang="en-US" sz="1400" dirty="0">
              <a:latin typeface="Arial" charset="0"/>
            </a:endParaRPr>
          </a:p>
        </p:txBody>
      </p:sp>
      <p:sp>
        <p:nvSpPr>
          <p:cNvPr id="15" name="TextBox 14"/>
          <p:cNvSpPr txBox="1"/>
          <p:nvPr/>
        </p:nvSpPr>
        <p:spPr>
          <a:xfrm rot="1920000">
            <a:off x="503190" y="3292790"/>
            <a:ext cx="8202486" cy="584776"/>
          </a:xfrm>
          <a:prstGeom prst="rect">
            <a:avLst/>
          </a:prstGeom>
          <a:solidFill>
            <a:schemeClr val="tx1">
              <a:alpha val="70000"/>
            </a:schemeClr>
          </a:solidFill>
        </p:spPr>
        <p:txBody>
          <a:bodyPr wrap="none" rtlCol="0">
            <a:spAutoFit/>
          </a:bodyPr>
          <a:lstStyle/>
          <a:p>
            <a:r>
              <a:rPr lang="en-US" sz="3200" b="1" dirty="0" smtClean="0">
                <a:solidFill>
                  <a:schemeClr val="bg1"/>
                </a:solidFill>
                <a:latin typeface="Arial"/>
                <a:cs typeface="Arial"/>
              </a:rPr>
              <a:t>PRELIMINARY UNPUBLISHED RESULTS</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9591143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MD_pan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101320"/>
            <a:ext cx="5062463" cy="6489980"/>
          </a:xfrm>
          <a:prstGeom prst="rect">
            <a:avLst/>
          </a:prstGeom>
        </p:spPr>
      </p:pic>
      <p:sp>
        <p:nvSpPr>
          <p:cNvPr id="4" name="TextBox 3"/>
          <p:cNvSpPr txBox="1"/>
          <p:nvPr/>
        </p:nvSpPr>
        <p:spPr>
          <a:xfrm>
            <a:off x="5524500" y="469900"/>
            <a:ext cx="3213100" cy="954107"/>
          </a:xfrm>
          <a:prstGeom prst="rect">
            <a:avLst/>
          </a:prstGeom>
          <a:noFill/>
        </p:spPr>
        <p:txBody>
          <a:bodyPr wrap="square" rtlCol="0">
            <a:spAutoFit/>
          </a:bodyPr>
          <a:lstStyle/>
          <a:p>
            <a:r>
              <a:rPr lang="en-US" sz="2800" dirty="0" smtClean="0">
                <a:solidFill>
                  <a:srgbClr val="F79646"/>
                </a:solidFill>
                <a:latin typeface="Gill Sans MT"/>
              </a:rPr>
              <a:t>MsTMIP models</a:t>
            </a:r>
          </a:p>
          <a:p>
            <a:r>
              <a:rPr lang="en-US" sz="2800" dirty="0" smtClean="0">
                <a:solidFill>
                  <a:srgbClr val="F79646"/>
                </a:solidFill>
                <a:latin typeface="Gill Sans MT"/>
              </a:rPr>
              <a:t>Steady-state results</a:t>
            </a:r>
            <a:endParaRPr lang="en-US" sz="2800" dirty="0">
              <a:solidFill>
                <a:srgbClr val="F79646"/>
              </a:solidFill>
              <a:latin typeface="Gill Sans MT"/>
            </a:endParaRPr>
          </a:p>
        </p:txBody>
      </p:sp>
      <p:sp>
        <p:nvSpPr>
          <p:cNvPr id="5" name="TextBox 4"/>
          <p:cNvSpPr txBox="1"/>
          <p:nvPr/>
        </p:nvSpPr>
        <p:spPr>
          <a:xfrm>
            <a:off x="5354562" y="1689100"/>
            <a:ext cx="3687837" cy="3785652"/>
          </a:xfrm>
          <a:prstGeom prst="rect">
            <a:avLst/>
          </a:prstGeom>
          <a:noFill/>
        </p:spPr>
        <p:txBody>
          <a:bodyPr wrap="square" rtlCol="0">
            <a:spAutoFit/>
          </a:bodyPr>
          <a:lstStyle/>
          <a:p>
            <a:r>
              <a:rPr lang="en-US" sz="2400" dirty="0" smtClean="0">
                <a:solidFill>
                  <a:prstClr val="white"/>
                </a:solidFill>
                <a:latin typeface="Gill Sans MT"/>
              </a:rPr>
              <a:t>10 models</a:t>
            </a:r>
          </a:p>
          <a:p>
            <a:endParaRPr lang="en-US" sz="2400" dirty="0" smtClean="0">
              <a:solidFill>
                <a:prstClr val="white"/>
              </a:solidFill>
              <a:latin typeface="Gill Sans MT"/>
            </a:endParaRPr>
          </a:p>
          <a:p>
            <a:pPr marL="342900" indent="-342900">
              <a:buFont typeface="Arial"/>
              <a:buChar char="•"/>
            </a:pPr>
            <a:r>
              <a:rPr lang="en-US" sz="2400" dirty="0" smtClean="0">
                <a:solidFill>
                  <a:prstClr val="white"/>
                </a:solidFill>
                <a:latin typeface="Gill Sans MT"/>
              </a:rPr>
              <a:t>GPP varies by factor of 2 in tropics</a:t>
            </a:r>
          </a:p>
          <a:p>
            <a:pPr marL="342900" indent="-342900">
              <a:buFont typeface="Arial"/>
              <a:buChar char="•"/>
            </a:pPr>
            <a:r>
              <a:rPr lang="en-US" sz="2400" dirty="0" smtClean="0">
                <a:solidFill>
                  <a:prstClr val="white"/>
                </a:solidFill>
                <a:latin typeface="Gill Sans MT"/>
              </a:rPr>
              <a:t>Soil carbon pool size in NHL ranges from 5 – 60 kg C m</a:t>
            </a:r>
            <a:r>
              <a:rPr lang="en-US" sz="2400" baseline="30000" dirty="0" smtClean="0">
                <a:solidFill>
                  <a:prstClr val="white"/>
                </a:solidFill>
                <a:latin typeface="Gill Sans MT"/>
              </a:rPr>
              <a:t>-2</a:t>
            </a:r>
          </a:p>
          <a:p>
            <a:pPr marL="342900" indent="-342900">
              <a:buFont typeface="Arial"/>
              <a:buChar char="•"/>
            </a:pPr>
            <a:r>
              <a:rPr lang="en-US" sz="2400" dirty="0" smtClean="0">
                <a:solidFill>
                  <a:prstClr val="white"/>
                </a:solidFill>
                <a:latin typeface="Gill Sans MT"/>
              </a:rPr>
              <a:t>Total living biomass varies by factor of 3.5 in tropics</a:t>
            </a:r>
            <a:endParaRPr lang="en-US" sz="2400" dirty="0">
              <a:solidFill>
                <a:prstClr val="white"/>
              </a:solidFill>
              <a:latin typeface="Gill Sans MT"/>
            </a:endParaRPr>
          </a:p>
        </p:txBody>
      </p:sp>
      <p:sp>
        <p:nvSpPr>
          <p:cNvPr id="6" name="TextBox 5"/>
          <p:cNvSpPr txBox="1"/>
          <p:nvPr/>
        </p:nvSpPr>
        <p:spPr>
          <a:xfrm>
            <a:off x="3536346" y="2890614"/>
            <a:ext cx="1155700" cy="307777"/>
          </a:xfrm>
          <a:prstGeom prst="rect">
            <a:avLst/>
          </a:prstGeom>
          <a:noFill/>
        </p:spPr>
        <p:txBody>
          <a:bodyPr wrap="square" rtlCol="0">
            <a:spAutoFit/>
          </a:bodyPr>
          <a:lstStyle/>
          <a:p>
            <a:r>
              <a:rPr lang="en-US" sz="1400" dirty="0" smtClean="0">
                <a:solidFill>
                  <a:prstClr val="black"/>
                </a:solidFill>
                <a:latin typeface="Gill Sans MT"/>
              </a:rPr>
              <a:t>Range</a:t>
            </a:r>
            <a:endParaRPr lang="en-US" sz="1400" dirty="0">
              <a:solidFill>
                <a:prstClr val="black"/>
              </a:solidFill>
              <a:latin typeface="Gill Sans MT"/>
            </a:endParaRPr>
          </a:p>
        </p:txBody>
      </p:sp>
      <p:sp>
        <p:nvSpPr>
          <p:cNvPr id="7" name="TextBox 6"/>
          <p:cNvSpPr txBox="1"/>
          <p:nvPr/>
        </p:nvSpPr>
        <p:spPr>
          <a:xfrm>
            <a:off x="3540580" y="3152512"/>
            <a:ext cx="1661583" cy="307777"/>
          </a:xfrm>
          <a:prstGeom prst="rect">
            <a:avLst/>
          </a:prstGeom>
          <a:noFill/>
        </p:spPr>
        <p:txBody>
          <a:bodyPr wrap="square" rtlCol="0">
            <a:spAutoFit/>
          </a:bodyPr>
          <a:lstStyle/>
          <a:p>
            <a:r>
              <a:rPr lang="en-US" sz="1400" dirty="0" smtClean="0">
                <a:solidFill>
                  <a:prstClr val="black"/>
                </a:solidFill>
                <a:latin typeface="Gill Sans MT"/>
              </a:rPr>
              <a:t>Interquartile range</a:t>
            </a:r>
            <a:endParaRPr lang="en-US" sz="1400" dirty="0">
              <a:solidFill>
                <a:prstClr val="black"/>
              </a:solidFill>
              <a:latin typeface="Gill Sans MT"/>
            </a:endParaRPr>
          </a:p>
        </p:txBody>
      </p:sp>
      <p:sp>
        <p:nvSpPr>
          <p:cNvPr id="8" name="TextBox 7"/>
          <p:cNvSpPr txBox="1"/>
          <p:nvPr/>
        </p:nvSpPr>
        <p:spPr>
          <a:xfrm>
            <a:off x="3536346" y="3416474"/>
            <a:ext cx="1155700" cy="307777"/>
          </a:xfrm>
          <a:prstGeom prst="rect">
            <a:avLst/>
          </a:prstGeom>
          <a:noFill/>
        </p:spPr>
        <p:txBody>
          <a:bodyPr wrap="square" rtlCol="0">
            <a:spAutoFit/>
          </a:bodyPr>
          <a:lstStyle/>
          <a:p>
            <a:r>
              <a:rPr lang="en-US" sz="1400" dirty="0" smtClean="0">
                <a:solidFill>
                  <a:prstClr val="black"/>
                </a:solidFill>
                <a:latin typeface="Gill Sans MT"/>
              </a:rPr>
              <a:t>Median</a:t>
            </a:r>
            <a:endParaRPr lang="en-US" sz="1400" dirty="0">
              <a:solidFill>
                <a:prstClr val="black"/>
              </a:solidFill>
              <a:latin typeface="Gill Sans MT"/>
            </a:endParaRPr>
          </a:p>
        </p:txBody>
      </p:sp>
      <p:sp>
        <p:nvSpPr>
          <p:cNvPr id="9" name="Rectangle 8"/>
          <p:cNvSpPr/>
          <p:nvPr/>
        </p:nvSpPr>
        <p:spPr>
          <a:xfrm>
            <a:off x="3288696" y="2993703"/>
            <a:ext cx="254000" cy="128032"/>
          </a:xfrm>
          <a:prstGeom prst="rect">
            <a:avLst/>
          </a:prstGeom>
          <a:solidFill>
            <a:srgbClr val="C4C4C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Gill Sans MT"/>
            </a:endParaRPr>
          </a:p>
        </p:txBody>
      </p:sp>
      <p:sp>
        <p:nvSpPr>
          <p:cNvPr id="10" name="Rectangle 9"/>
          <p:cNvSpPr/>
          <p:nvPr/>
        </p:nvSpPr>
        <p:spPr>
          <a:xfrm>
            <a:off x="3282346" y="3264066"/>
            <a:ext cx="254000" cy="128032"/>
          </a:xfrm>
          <a:prstGeom prst="rect">
            <a:avLst/>
          </a:prstGeom>
          <a:solidFill>
            <a:schemeClr val="tx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Gill Sans MT"/>
            </a:endParaRPr>
          </a:p>
        </p:txBody>
      </p:sp>
      <p:cxnSp>
        <p:nvCxnSpPr>
          <p:cNvPr id="11" name="Straight Connector 10"/>
          <p:cNvCxnSpPr/>
          <p:nvPr/>
        </p:nvCxnSpPr>
        <p:spPr>
          <a:xfrm>
            <a:off x="3271781" y="3570363"/>
            <a:ext cx="27093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 Box 3"/>
          <p:cNvSpPr txBox="1">
            <a:spLocks noChangeArrowheads="1"/>
          </p:cNvSpPr>
          <p:nvPr/>
        </p:nvSpPr>
        <p:spPr bwMode="auto">
          <a:xfrm>
            <a:off x="5882676" y="95500"/>
            <a:ext cx="3128168" cy="307777"/>
          </a:xfrm>
          <a:prstGeom prst="rect">
            <a:avLst/>
          </a:prstGeom>
          <a:solidFill>
            <a:schemeClr val="bg1">
              <a:lumMod val="65000"/>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Slide from: Debbie Huntzinger (NAU)</a:t>
            </a:r>
            <a:endParaRPr lang="en-US" sz="1400" dirty="0">
              <a:latin typeface="Arial" charset="0"/>
            </a:endParaRPr>
          </a:p>
        </p:txBody>
      </p:sp>
      <p:sp>
        <p:nvSpPr>
          <p:cNvPr id="12" name="TextBox 11"/>
          <p:cNvSpPr txBox="1"/>
          <p:nvPr/>
        </p:nvSpPr>
        <p:spPr>
          <a:xfrm rot="1920000">
            <a:off x="503190" y="3292790"/>
            <a:ext cx="8202486" cy="584776"/>
          </a:xfrm>
          <a:prstGeom prst="rect">
            <a:avLst/>
          </a:prstGeom>
          <a:solidFill>
            <a:schemeClr val="tx1">
              <a:alpha val="70000"/>
            </a:schemeClr>
          </a:solidFill>
        </p:spPr>
        <p:txBody>
          <a:bodyPr wrap="none" rtlCol="0">
            <a:spAutoFit/>
          </a:bodyPr>
          <a:lstStyle/>
          <a:p>
            <a:r>
              <a:rPr lang="en-US" sz="3200" b="1" dirty="0" smtClean="0">
                <a:solidFill>
                  <a:schemeClr val="bg1"/>
                </a:solidFill>
                <a:latin typeface="Arial"/>
                <a:cs typeface="Arial"/>
              </a:rPr>
              <a:t>PRELIMINARY UNPUBLISHED RESULTS</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602631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90241"/>
            <a:ext cx="8534400" cy="1446550"/>
          </a:xfrm>
          <a:prstGeom prst="rect">
            <a:avLst/>
          </a:prstGeom>
          <a:noFill/>
        </p:spPr>
        <p:txBody>
          <a:bodyPr wrap="square" rtlCol="0">
            <a:spAutoFit/>
          </a:bodyPr>
          <a:lstStyle/>
          <a:p>
            <a:r>
              <a:rPr lang="en-US" sz="2400" dirty="0" smtClean="0">
                <a:solidFill>
                  <a:prstClr val="white"/>
                </a:solidFill>
                <a:latin typeface="Gill Sans MT"/>
              </a:rPr>
              <a:t>Compare simulated GPP to other GPP products:</a:t>
            </a:r>
          </a:p>
          <a:p>
            <a:endParaRPr lang="en-US" sz="2400" dirty="0" smtClean="0">
              <a:solidFill>
                <a:prstClr val="white"/>
              </a:solidFill>
              <a:latin typeface="Gill Sans MT"/>
            </a:endParaRPr>
          </a:p>
          <a:p>
            <a:r>
              <a:rPr lang="en-US" sz="2000" dirty="0" smtClean="0">
                <a:solidFill>
                  <a:srgbClr val="F79646"/>
                </a:solidFill>
                <a:latin typeface="Gill Sans MT"/>
              </a:rPr>
              <a:t>MODIS-GPP </a:t>
            </a:r>
            <a:r>
              <a:rPr lang="en-US" sz="2000" dirty="0" smtClean="0">
                <a:solidFill>
                  <a:prstClr val="white"/>
                </a:solidFill>
                <a:latin typeface="Gill Sans MT"/>
              </a:rPr>
              <a:t>(Zhao and Running, 2010)</a:t>
            </a:r>
          </a:p>
          <a:p>
            <a:r>
              <a:rPr lang="en-US" sz="2000" dirty="0" smtClean="0">
                <a:solidFill>
                  <a:srgbClr val="F79646"/>
                </a:solidFill>
                <a:latin typeface="Gill Sans MT"/>
              </a:rPr>
              <a:t>MPI-BGC </a:t>
            </a:r>
            <a:r>
              <a:rPr lang="en-US" sz="2000" dirty="0" smtClean="0">
                <a:solidFill>
                  <a:prstClr val="white"/>
                </a:solidFill>
                <a:latin typeface="Gill Sans MT"/>
              </a:rPr>
              <a:t>(Jung et al., 2011, Beer et al., 2010)</a:t>
            </a:r>
            <a:endParaRPr lang="en-US" sz="2000" dirty="0">
              <a:solidFill>
                <a:prstClr val="white"/>
              </a:solidFill>
              <a:latin typeface="Gill Sans MT"/>
            </a:endParaRPr>
          </a:p>
        </p:txBody>
      </p:sp>
      <p:pic>
        <p:nvPicPr>
          <p:cNvPr id="8" name="Picture 7" descr="AIM4_LatGrad_GPP_benchmarks.png"/>
          <p:cNvPicPr>
            <a:picLocks noChangeAspect="1"/>
          </p:cNvPicPr>
          <p:nvPr/>
        </p:nvPicPr>
        <p:blipFill rotWithShape="1">
          <a:blip r:embed="rId3">
            <a:extLst>
              <a:ext uri="{28A0092B-C50C-407E-A947-70E740481C1C}">
                <a14:useLocalDpi xmlns:a14="http://schemas.microsoft.com/office/drawing/2010/main" val="0"/>
              </a:ext>
            </a:extLst>
          </a:blip>
          <a:srcRect r="7500"/>
          <a:stretch/>
        </p:blipFill>
        <p:spPr>
          <a:xfrm>
            <a:off x="228600" y="1582127"/>
            <a:ext cx="8153400" cy="4894873"/>
          </a:xfrm>
          <a:prstGeom prst="rect">
            <a:avLst/>
          </a:prstGeom>
        </p:spPr>
      </p:pic>
      <p:sp>
        <p:nvSpPr>
          <p:cNvPr id="5" name="Text Box 3"/>
          <p:cNvSpPr txBox="1">
            <a:spLocks noChangeArrowheads="1"/>
          </p:cNvSpPr>
          <p:nvPr/>
        </p:nvSpPr>
        <p:spPr bwMode="auto">
          <a:xfrm>
            <a:off x="5257800" y="6509167"/>
            <a:ext cx="3856657" cy="307777"/>
          </a:xfrm>
          <a:prstGeom prst="rect">
            <a:avLst/>
          </a:prstGeom>
          <a:solidFill>
            <a:schemeClr val="bg1">
              <a:lumMod val="65000"/>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Slide modified from: Debbie Huntzinger (NAU)</a:t>
            </a:r>
            <a:endParaRPr lang="en-US" sz="1400" dirty="0">
              <a:latin typeface="Arial" charset="0"/>
            </a:endParaRPr>
          </a:p>
        </p:txBody>
      </p:sp>
      <p:sp>
        <p:nvSpPr>
          <p:cNvPr id="6" name="TextBox 5"/>
          <p:cNvSpPr txBox="1"/>
          <p:nvPr/>
        </p:nvSpPr>
        <p:spPr>
          <a:xfrm rot="1920000">
            <a:off x="503190" y="3292790"/>
            <a:ext cx="8202486" cy="584776"/>
          </a:xfrm>
          <a:prstGeom prst="rect">
            <a:avLst/>
          </a:prstGeom>
          <a:solidFill>
            <a:schemeClr val="tx1">
              <a:alpha val="70000"/>
            </a:schemeClr>
          </a:solidFill>
        </p:spPr>
        <p:txBody>
          <a:bodyPr wrap="none" rtlCol="0">
            <a:spAutoFit/>
          </a:bodyPr>
          <a:lstStyle/>
          <a:p>
            <a:r>
              <a:rPr lang="en-US" sz="3200" b="1" dirty="0" smtClean="0">
                <a:solidFill>
                  <a:schemeClr val="bg1"/>
                </a:solidFill>
                <a:latin typeface="Arial"/>
                <a:cs typeface="Arial"/>
              </a:rPr>
              <a:t>PRELIMINARY UNPUBLISHED RESULTS</a:t>
            </a:r>
            <a:endParaRPr lang="en-US" sz="3200" b="1" dirty="0">
              <a:solidFill>
                <a:schemeClr val="bg1"/>
              </a:solidFill>
              <a:latin typeface="Arial"/>
              <a:cs typeface="Arial"/>
            </a:endParaRPr>
          </a:p>
        </p:txBody>
      </p:sp>
    </p:spTree>
    <p:extLst>
      <p:ext uri="{BB962C8B-B14F-4D97-AF65-F5344CB8AC3E}">
        <p14:creationId xmlns:p14="http://schemas.microsoft.com/office/powerpoint/2010/main" val="17773608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r="49023"/>
          <a:stretch/>
        </p:blipFill>
        <p:spPr>
          <a:xfrm>
            <a:off x="214313" y="1076324"/>
            <a:ext cx="4910137" cy="5534025"/>
          </a:xfrm>
          <a:prstGeom prst="rect">
            <a:avLst/>
          </a:prstGeom>
        </p:spPr>
      </p:pic>
      <p:sp>
        <p:nvSpPr>
          <p:cNvPr id="3" name="TextBox 2"/>
          <p:cNvSpPr txBox="1"/>
          <p:nvPr/>
        </p:nvSpPr>
        <p:spPr>
          <a:xfrm>
            <a:off x="5291667" y="1409700"/>
            <a:ext cx="3385607" cy="1323439"/>
          </a:xfrm>
          <a:prstGeom prst="rect">
            <a:avLst/>
          </a:prstGeom>
          <a:noFill/>
        </p:spPr>
        <p:txBody>
          <a:bodyPr wrap="square" rtlCol="0">
            <a:spAutoFit/>
          </a:bodyPr>
          <a:lstStyle/>
          <a:p>
            <a:r>
              <a:rPr lang="en-US" sz="2000" dirty="0" smtClean="0">
                <a:solidFill>
                  <a:prstClr val="black"/>
                </a:solidFill>
                <a:latin typeface="Calibri"/>
              </a:rPr>
              <a:t>Group model estimates of </a:t>
            </a:r>
            <a:r>
              <a:rPr lang="en-US" sz="2000" dirty="0" smtClean="0">
                <a:solidFill>
                  <a:srgbClr val="FF0000"/>
                </a:solidFill>
                <a:latin typeface="Calibri"/>
              </a:rPr>
              <a:t>GPP</a:t>
            </a:r>
            <a:r>
              <a:rPr lang="en-US" sz="2000" dirty="0" smtClean="0">
                <a:solidFill>
                  <a:prstClr val="black"/>
                </a:solidFill>
                <a:latin typeface="Calibri"/>
              </a:rPr>
              <a:t> based on model’s treatment of </a:t>
            </a:r>
            <a:r>
              <a:rPr lang="en-US" sz="2000" dirty="0">
                <a:solidFill>
                  <a:prstClr val="black"/>
                </a:solidFill>
                <a:latin typeface="Calibri"/>
              </a:rPr>
              <a:t>p</a:t>
            </a:r>
            <a:r>
              <a:rPr lang="en-US" sz="2000" dirty="0" smtClean="0">
                <a:solidFill>
                  <a:prstClr val="black"/>
                </a:solidFill>
                <a:latin typeface="Calibri"/>
              </a:rPr>
              <a:t>hotosynthesis, disturbance and other factors.</a:t>
            </a:r>
            <a:endParaRPr lang="en-US" sz="2000" dirty="0">
              <a:solidFill>
                <a:prstClr val="black"/>
              </a:solidFill>
              <a:latin typeface="Calibri"/>
            </a:endParaRPr>
          </a:p>
        </p:txBody>
      </p:sp>
      <p:sp>
        <p:nvSpPr>
          <p:cNvPr id="5" name="TextBox 4"/>
          <p:cNvSpPr txBox="1"/>
          <p:nvPr/>
        </p:nvSpPr>
        <p:spPr>
          <a:xfrm>
            <a:off x="5288067" y="3530069"/>
            <a:ext cx="3661200" cy="707886"/>
          </a:xfrm>
          <a:prstGeom prst="rect">
            <a:avLst/>
          </a:prstGeom>
          <a:noFill/>
        </p:spPr>
        <p:txBody>
          <a:bodyPr wrap="square" rtlCol="0">
            <a:spAutoFit/>
          </a:bodyPr>
          <a:lstStyle/>
          <a:p>
            <a:r>
              <a:rPr lang="en-US" sz="2000" dirty="0">
                <a:solidFill>
                  <a:prstClr val="black"/>
                </a:solidFill>
                <a:latin typeface="Calibri"/>
              </a:rPr>
              <a:t>The entire modeling framework </a:t>
            </a:r>
            <a:r>
              <a:rPr lang="en-US" sz="2000" dirty="0" smtClean="0">
                <a:solidFill>
                  <a:prstClr val="black"/>
                </a:solidFill>
                <a:latin typeface="Calibri"/>
              </a:rPr>
              <a:t>influences a model’s results</a:t>
            </a:r>
            <a:endParaRPr lang="en-US" sz="2000" dirty="0">
              <a:solidFill>
                <a:prstClr val="black"/>
              </a:solidFill>
              <a:latin typeface="Calibri"/>
            </a:endParaRPr>
          </a:p>
        </p:txBody>
      </p:sp>
      <p:sp>
        <p:nvSpPr>
          <p:cNvPr id="6" name="TextBox 5"/>
          <p:cNvSpPr txBox="1"/>
          <p:nvPr/>
        </p:nvSpPr>
        <p:spPr>
          <a:xfrm>
            <a:off x="5410199" y="6326286"/>
            <a:ext cx="3640667" cy="307777"/>
          </a:xfrm>
          <a:prstGeom prst="rect">
            <a:avLst/>
          </a:prstGeom>
          <a:noFill/>
        </p:spPr>
        <p:txBody>
          <a:bodyPr wrap="square" rtlCol="0">
            <a:spAutoFit/>
          </a:bodyPr>
          <a:lstStyle/>
          <a:p>
            <a:r>
              <a:rPr lang="en-US" sz="1400" dirty="0" smtClean="0">
                <a:solidFill>
                  <a:prstClr val="black"/>
                </a:solidFill>
                <a:latin typeface="Calibri"/>
              </a:rPr>
              <a:t>Huntzinger et al. (2012) Ecological Modeling</a:t>
            </a:r>
            <a:endParaRPr lang="en-US" sz="1400" dirty="0">
              <a:solidFill>
                <a:prstClr val="black"/>
              </a:solidFill>
              <a:latin typeface="Calibri"/>
            </a:endParaRPr>
          </a:p>
        </p:txBody>
      </p:sp>
      <p:sp>
        <p:nvSpPr>
          <p:cNvPr id="4" name="TextBox 3"/>
          <p:cNvSpPr txBox="1"/>
          <p:nvPr/>
        </p:nvSpPr>
        <p:spPr>
          <a:xfrm>
            <a:off x="322791" y="191869"/>
            <a:ext cx="6238875" cy="646331"/>
          </a:xfrm>
          <a:prstGeom prst="rect">
            <a:avLst/>
          </a:prstGeom>
          <a:noFill/>
        </p:spPr>
        <p:txBody>
          <a:bodyPr wrap="square" rtlCol="0">
            <a:spAutoFit/>
          </a:bodyPr>
          <a:lstStyle/>
          <a:p>
            <a:r>
              <a:rPr lang="en-US" sz="3600" dirty="0" smtClean="0">
                <a:solidFill>
                  <a:srgbClr val="000000"/>
                </a:solidFill>
                <a:latin typeface="Calibri"/>
              </a:rPr>
              <a:t>Binning / grouping of models</a:t>
            </a:r>
            <a:endParaRPr lang="en-US" sz="3600" dirty="0">
              <a:solidFill>
                <a:srgbClr val="000000"/>
              </a:solidFill>
              <a:latin typeface="Calibri"/>
            </a:endParaRPr>
          </a:p>
        </p:txBody>
      </p:sp>
      <p:sp>
        <p:nvSpPr>
          <p:cNvPr id="7" name="Text Box 3"/>
          <p:cNvSpPr txBox="1">
            <a:spLocks noChangeArrowheads="1"/>
          </p:cNvSpPr>
          <p:nvPr/>
        </p:nvSpPr>
        <p:spPr bwMode="auto">
          <a:xfrm>
            <a:off x="5257800" y="27432"/>
            <a:ext cx="3856657" cy="307777"/>
          </a:xfrm>
          <a:prstGeom prst="rect">
            <a:avLst/>
          </a:prstGeom>
          <a:solidFill>
            <a:schemeClr val="bg1">
              <a:lumMod val="65000"/>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Slide modified from: Debbie Huntzinger (NAU)</a:t>
            </a:r>
            <a:endParaRPr lang="en-US" sz="1400" dirty="0">
              <a:latin typeface="Arial" charset="0"/>
            </a:endParaRPr>
          </a:p>
        </p:txBody>
      </p:sp>
    </p:spTree>
    <p:extLst>
      <p:ext uri="{BB962C8B-B14F-4D97-AF65-F5344CB8AC3E}">
        <p14:creationId xmlns:p14="http://schemas.microsoft.com/office/powerpoint/2010/main" val="371285906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 forward…</a:t>
            </a:r>
            <a:endParaRPr lang="en-US" dirty="0"/>
          </a:p>
        </p:txBody>
      </p:sp>
      <p:sp>
        <p:nvSpPr>
          <p:cNvPr id="3" name="Oval 2"/>
          <p:cNvSpPr/>
          <p:nvPr/>
        </p:nvSpPr>
        <p:spPr>
          <a:xfrm>
            <a:off x="22860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rgbClr val="292934"/>
              </a:solidFill>
              <a:latin typeface="Arial"/>
            </a:endParaRPr>
          </a:p>
        </p:txBody>
      </p:sp>
      <p:sp>
        <p:nvSpPr>
          <p:cNvPr id="5" name="Oval 4"/>
          <p:cNvSpPr/>
          <p:nvPr/>
        </p:nvSpPr>
        <p:spPr>
          <a:xfrm>
            <a:off x="40386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rgbClr val="292934"/>
              </a:solidFill>
              <a:latin typeface="Arial"/>
            </a:endParaRPr>
          </a:p>
        </p:txBody>
      </p:sp>
      <p:sp>
        <p:nvSpPr>
          <p:cNvPr id="6" name="Oval 5"/>
          <p:cNvSpPr/>
          <p:nvPr/>
        </p:nvSpPr>
        <p:spPr>
          <a:xfrm>
            <a:off x="3124200" y="3200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rgbClr val="292934"/>
              </a:solidFill>
              <a:latin typeface="Arial"/>
            </a:endParaRPr>
          </a:p>
        </p:txBody>
      </p:sp>
      <p:sp>
        <p:nvSpPr>
          <p:cNvPr id="7" name="TextBox 6"/>
          <p:cNvSpPr txBox="1"/>
          <p:nvPr/>
        </p:nvSpPr>
        <p:spPr>
          <a:xfrm>
            <a:off x="2513037" y="2362200"/>
            <a:ext cx="1416373" cy="830997"/>
          </a:xfrm>
          <a:prstGeom prst="rect">
            <a:avLst/>
          </a:prstGeom>
          <a:noFill/>
        </p:spPr>
        <p:txBody>
          <a:bodyPr wrap="none" rtlCol="0">
            <a:spAutoFit/>
          </a:bodyPr>
          <a:lstStyle/>
          <a:p>
            <a:pPr algn="ctr"/>
            <a:r>
              <a:rPr lang="en-US" sz="2400" dirty="0" smtClean="0">
                <a:solidFill>
                  <a:srgbClr val="292934"/>
                </a:solidFill>
                <a:latin typeface="Arial"/>
              </a:rPr>
              <a:t>“Small” </a:t>
            </a:r>
          </a:p>
          <a:p>
            <a:pPr algn="ctr"/>
            <a:r>
              <a:rPr lang="en-US" sz="2400" dirty="0" smtClean="0">
                <a:solidFill>
                  <a:srgbClr val="292934"/>
                </a:solidFill>
                <a:latin typeface="Arial"/>
              </a:rPr>
              <a:t>residuals</a:t>
            </a:r>
            <a:endParaRPr lang="en-US" sz="2400" dirty="0">
              <a:solidFill>
                <a:srgbClr val="292934"/>
              </a:solidFill>
              <a:latin typeface="Arial"/>
            </a:endParaRPr>
          </a:p>
        </p:txBody>
      </p:sp>
      <p:sp>
        <p:nvSpPr>
          <p:cNvPr id="8" name="TextBox 7"/>
          <p:cNvSpPr txBox="1"/>
          <p:nvPr/>
        </p:nvSpPr>
        <p:spPr>
          <a:xfrm>
            <a:off x="3429000" y="4572000"/>
            <a:ext cx="2100455" cy="830997"/>
          </a:xfrm>
          <a:prstGeom prst="rect">
            <a:avLst/>
          </a:prstGeom>
          <a:noFill/>
        </p:spPr>
        <p:txBody>
          <a:bodyPr wrap="none" rtlCol="0">
            <a:spAutoFit/>
          </a:bodyPr>
          <a:lstStyle/>
          <a:p>
            <a:pPr algn="ctr"/>
            <a:r>
              <a:rPr lang="en-US" sz="2400" dirty="0" smtClean="0">
                <a:solidFill>
                  <a:srgbClr val="292934"/>
                </a:solidFill>
                <a:latin typeface="Arial"/>
              </a:rPr>
              <a:t>“Intermediate”</a:t>
            </a:r>
          </a:p>
          <a:p>
            <a:pPr algn="ctr"/>
            <a:r>
              <a:rPr lang="en-US" sz="2400" dirty="0" smtClean="0">
                <a:solidFill>
                  <a:srgbClr val="292934"/>
                </a:solidFill>
                <a:latin typeface="Arial"/>
              </a:rPr>
              <a:t>scales</a:t>
            </a:r>
            <a:endParaRPr lang="en-US" sz="2400" dirty="0">
              <a:solidFill>
                <a:srgbClr val="292934"/>
              </a:solidFill>
              <a:latin typeface="Arial"/>
            </a:endParaRPr>
          </a:p>
        </p:txBody>
      </p:sp>
      <p:sp>
        <p:nvSpPr>
          <p:cNvPr id="9" name="TextBox 8"/>
          <p:cNvSpPr txBox="1"/>
          <p:nvPr/>
        </p:nvSpPr>
        <p:spPr>
          <a:xfrm>
            <a:off x="5082119" y="2369403"/>
            <a:ext cx="1570562" cy="830997"/>
          </a:xfrm>
          <a:prstGeom prst="rect">
            <a:avLst/>
          </a:prstGeom>
          <a:noFill/>
        </p:spPr>
        <p:txBody>
          <a:bodyPr wrap="none" rtlCol="0">
            <a:spAutoFit/>
          </a:bodyPr>
          <a:lstStyle/>
          <a:p>
            <a:pPr algn="ctr"/>
            <a:r>
              <a:rPr lang="en-US" sz="2400" dirty="0" smtClean="0">
                <a:solidFill>
                  <a:srgbClr val="292934"/>
                </a:solidFill>
                <a:latin typeface="Arial"/>
              </a:rPr>
              <a:t>Boundary </a:t>
            </a:r>
          </a:p>
          <a:p>
            <a:pPr algn="ctr"/>
            <a:r>
              <a:rPr lang="en-US" sz="2400" dirty="0" smtClean="0">
                <a:solidFill>
                  <a:srgbClr val="292934"/>
                </a:solidFill>
                <a:latin typeface="Arial"/>
              </a:rPr>
              <a:t>conditions</a:t>
            </a:r>
            <a:endParaRPr lang="en-US" sz="2400" dirty="0">
              <a:solidFill>
                <a:srgbClr val="292934"/>
              </a:solidFill>
              <a:latin typeface="Arial"/>
            </a:endParaRPr>
          </a:p>
        </p:txBody>
      </p:sp>
    </p:spTree>
    <p:extLst>
      <p:ext uri="{BB962C8B-B14F-4D97-AF65-F5344CB8AC3E}">
        <p14:creationId xmlns:p14="http://schemas.microsoft.com/office/powerpoint/2010/main" val="16820292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Tackle different scales…</a:t>
            </a:r>
            <a:endParaRPr lang="en-US" dirty="0"/>
          </a:p>
        </p:txBody>
      </p:sp>
      <p:sp>
        <p:nvSpPr>
          <p:cNvPr id="3" name="Oval 2"/>
          <p:cNvSpPr/>
          <p:nvPr/>
        </p:nvSpPr>
        <p:spPr>
          <a:xfrm>
            <a:off x="22860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5" name="Oval 4"/>
          <p:cNvSpPr/>
          <p:nvPr/>
        </p:nvSpPr>
        <p:spPr>
          <a:xfrm>
            <a:off x="40386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6" name="Oval 5"/>
          <p:cNvSpPr/>
          <p:nvPr/>
        </p:nvSpPr>
        <p:spPr>
          <a:xfrm>
            <a:off x="3124200" y="3200400"/>
            <a:ext cx="2743200" cy="2743200"/>
          </a:xfrm>
          <a:prstGeom prst="ellipse">
            <a:avLst/>
          </a:prstGeom>
          <a:solidFill>
            <a:srgbClr val="008000">
              <a:alpha val="50000"/>
            </a:srgbClr>
          </a:solidFill>
          <a:ln w="635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7" name="TextBox 6"/>
          <p:cNvSpPr txBox="1"/>
          <p:nvPr/>
        </p:nvSpPr>
        <p:spPr>
          <a:xfrm>
            <a:off x="2513037" y="2362200"/>
            <a:ext cx="1416373" cy="830997"/>
          </a:xfrm>
          <a:prstGeom prst="rect">
            <a:avLst/>
          </a:prstGeom>
          <a:noFill/>
        </p:spPr>
        <p:txBody>
          <a:bodyPr wrap="none" rtlCol="0">
            <a:spAutoFit/>
          </a:bodyPr>
          <a:lstStyle/>
          <a:p>
            <a:pPr algn="ctr"/>
            <a:r>
              <a:rPr lang="en-US" sz="2400" dirty="0" smtClean="0"/>
              <a:t>“Small” </a:t>
            </a:r>
          </a:p>
          <a:p>
            <a:pPr algn="ctr"/>
            <a:r>
              <a:rPr lang="en-US" sz="2400" dirty="0" smtClean="0"/>
              <a:t>residuals</a:t>
            </a:r>
            <a:endParaRPr lang="en-US" sz="2400" dirty="0"/>
          </a:p>
        </p:txBody>
      </p:sp>
      <p:sp>
        <p:nvSpPr>
          <p:cNvPr id="8" name="TextBox 7"/>
          <p:cNvSpPr txBox="1"/>
          <p:nvPr/>
        </p:nvSpPr>
        <p:spPr>
          <a:xfrm>
            <a:off x="3309006" y="4572000"/>
            <a:ext cx="2340454" cy="830997"/>
          </a:xfrm>
          <a:prstGeom prst="rect">
            <a:avLst/>
          </a:prstGeom>
          <a:noFill/>
        </p:spPr>
        <p:txBody>
          <a:bodyPr wrap="none" rtlCol="0">
            <a:spAutoFit/>
          </a:bodyPr>
          <a:lstStyle/>
          <a:p>
            <a:pPr algn="ctr"/>
            <a:r>
              <a:rPr lang="en-US" sz="2400" dirty="0" smtClean="0"/>
              <a:t>Non-continental</a:t>
            </a:r>
          </a:p>
          <a:p>
            <a:pPr algn="ctr"/>
            <a:r>
              <a:rPr lang="en-US" sz="2400" dirty="0" smtClean="0"/>
              <a:t>scales</a:t>
            </a:r>
            <a:endParaRPr lang="en-US" sz="2400" dirty="0"/>
          </a:p>
        </p:txBody>
      </p:sp>
      <p:sp>
        <p:nvSpPr>
          <p:cNvPr id="9" name="TextBox 8"/>
          <p:cNvSpPr txBox="1"/>
          <p:nvPr/>
        </p:nvSpPr>
        <p:spPr>
          <a:xfrm>
            <a:off x="5082119" y="2369403"/>
            <a:ext cx="1570562" cy="830997"/>
          </a:xfrm>
          <a:prstGeom prst="rect">
            <a:avLst/>
          </a:prstGeom>
          <a:noFill/>
        </p:spPr>
        <p:txBody>
          <a:bodyPr wrap="none" rtlCol="0">
            <a:spAutoFit/>
          </a:bodyPr>
          <a:lstStyle/>
          <a:p>
            <a:pPr algn="ctr"/>
            <a:r>
              <a:rPr lang="en-US" sz="2400" dirty="0" smtClean="0"/>
              <a:t>Boundary </a:t>
            </a:r>
          </a:p>
          <a:p>
            <a:pPr algn="ctr"/>
            <a:r>
              <a:rPr lang="en-US" sz="2400" dirty="0" smtClean="0"/>
              <a:t>conditions</a:t>
            </a:r>
            <a:endParaRPr lang="en-US" sz="2400" dirty="0"/>
          </a:p>
        </p:txBody>
      </p:sp>
      <p:sp>
        <p:nvSpPr>
          <p:cNvPr id="10" name="TextBox 9"/>
          <p:cNvSpPr txBox="1"/>
          <p:nvPr/>
        </p:nvSpPr>
        <p:spPr>
          <a:xfrm>
            <a:off x="990600" y="6324600"/>
            <a:ext cx="6833834" cy="430887"/>
          </a:xfrm>
          <a:prstGeom prst="rect">
            <a:avLst/>
          </a:prstGeom>
          <a:noFill/>
        </p:spPr>
        <p:txBody>
          <a:bodyPr wrap="none" rtlCol="0">
            <a:spAutoFit/>
          </a:bodyPr>
          <a:lstStyle/>
          <a:p>
            <a:r>
              <a:rPr lang="en-US" sz="2200" dirty="0" smtClean="0"/>
              <a:t>e.g. Eddy covariance towers, regional intensives, etc.</a:t>
            </a:r>
            <a:endParaRPr lang="en-US" sz="2200" dirty="0"/>
          </a:p>
        </p:txBody>
      </p:sp>
    </p:spTree>
    <p:extLst>
      <p:ext uri="{BB962C8B-B14F-4D97-AF65-F5344CB8AC3E}">
        <p14:creationId xmlns:p14="http://schemas.microsoft.com/office/powerpoint/2010/main" val="2621029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57200" y="0"/>
            <a:ext cx="8229600" cy="838200"/>
          </a:xfrm>
        </p:spPr>
        <p:txBody>
          <a:bodyPr>
            <a:normAutofit/>
          </a:bodyPr>
          <a:lstStyle/>
          <a:p>
            <a:pPr eaLnBrk="1" hangingPunct="1">
              <a:defRPr/>
            </a:pPr>
            <a:r>
              <a:rPr lang="en-US" sz="3600" dirty="0" smtClean="0">
                <a:effectLst>
                  <a:outerShdw blurRad="38100" dist="38100" dir="2700000" algn="tl">
                    <a:srgbClr val="DDDDDD"/>
                  </a:outerShdw>
                </a:effectLst>
                <a:latin typeface="Arial" charset="0"/>
                <a:ea typeface="ＭＳ Ｐゴシック" charset="0"/>
                <a:cs typeface="ＭＳ Ｐゴシック" charset="0"/>
              </a:rPr>
              <a:t>Regional measurement </a:t>
            </a:r>
            <a:r>
              <a:rPr lang="en-US" sz="3600" dirty="0">
                <a:effectLst>
                  <a:outerShdw blurRad="38100" dist="38100" dir="2700000" algn="tl">
                    <a:srgbClr val="DDDDDD"/>
                  </a:outerShdw>
                </a:effectLst>
                <a:latin typeface="Arial" charset="0"/>
                <a:ea typeface="ＭＳ Ｐゴシック" charset="0"/>
                <a:cs typeface="ＭＳ Ｐゴシック" charset="0"/>
              </a:rPr>
              <a:t>campaigns</a:t>
            </a:r>
          </a:p>
        </p:txBody>
      </p:sp>
      <p:pic>
        <p:nvPicPr>
          <p:cNvPr id="69634" name="Picture 5" descr="2008.pdf"/>
          <p:cNvPicPr>
            <a:picLocks noChangeAspect="1"/>
          </p:cNvPicPr>
          <p:nvPr/>
        </p:nvPicPr>
        <p:blipFill>
          <a:blip r:embed="rId2">
            <a:extLst>
              <a:ext uri="{28A0092B-C50C-407E-A947-70E740481C1C}">
                <a14:useLocalDpi xmlns:a14="http://schemas.microsoft.com/office/drawing/2010/main" val="0"/>
              </a:ext>
            </a:extLst>
          </a:blip>
          <a:srcRect t="11765"/>
          <a:stretch>
            <a:fillRect/>
          </a:stretch>
        </p:blipFill>
        <p:spPr bwMode="auto">
          <a:xfrm>
            <a:off x="134938" y="752475"/>
            <a:ext cx="828198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Oval 6"/>
          <p:cNvSpPr>
            <a:spLocks noChangeArrowheads="1"/>
          </p:cNvSpPr>
          <p:nvPr/>
        </p:nvSpPr>
        <p:spPr bwMode="auto">
          <a:xfrm>
            <a:off x="3505200" y="2438400"/>
            <a:ext cx="1371600" cy="1295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prstClr val="black"/>
              </a:solidFill>
              <a:latin typeface="Calibri"/>
            </a:endParaRPr>
          </a:p>
        </p:txBody>
      </p:sp>
      <p:sp>
        <p:nvSpPr>
          <p:cNvPr id="69636" name="Text Box 7"/>
          <p:cNvSpPr txBox="1">
            <a:spLocks noChangeArrowheads="1"/>
          </p:cNvSpPr>
          <p:nvPr/>
        </p:nvSpPr>
        <p:spPr bwMode="auto">
          <a:xfrm>
            <a:off x="381000" y="4403725"/>
            <a:ext cx="2682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dirty="0">
                <a:solidFill>
                  <a:prstClr val="black"/>
                </a:solidFill>
              </a:rPr>
              <a:t>Midcontinent intensive, 2007-2009</a:t>
            </a:r>
          </a:p>
        </p:txBody>
      </p:sp>
      <p:sp>
        <p:nvSpPr>
          <p:cNvPr id="69637" name="Line 8"/>
          <p:cNvSpPr>
            <a:spLocks noChangeShapeType="1"/>
          </p:cNvSpPr>
          <p:nvPr/>
        </p:nvSpPr>
        <p:spPr bwMode="auto">
          <a:xfrm flipV="1">
            <a:off x="2743200" y="3581400"/>
            <a:ext cx="838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prstClr val="black"/>
              </a:solidFill>
              <a:latin typeface="Calibri"/>
            </a:endParaRPr>
          </a:p>
        </p:txBody>
      </p:sp>
      <p:sp>
        <p:nvSpPr>
          <p:cNvPr id="69638" name="Oval 6"/>
          <p:cNvSpPr>
            <a:spLocks noChangeArrowheads="1"/>
          </p:cNvSpPr>
          <p:nvPr/>
        </p:nvSpPr>
        <p:spPr bwMode="auto">
          <a:xfrm>
            <a:off x="4648200" y="3276600"/>
            <a:ext cx="228600" cy="228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prstClr val="black"/>
              </a:solidFill>
              <a:latin typeface="Calibri"/>
            </a:endParaRPr>
          </a:p>
        </p:txBody>
      </p:sp>
      <p:sp>
        <p:nvSpPr>
          <p:cNvPr id="69639" name="Line 8"/>
          <p:cNvSpPr>
            <a:spLocks noChangeShapeType="1"/>
          </p:cNvSpPr>
          <p:nvPr/>
        </p:nvSpPr>
        <p:spPr bwMode="auto">
          <a:xfrm flipH="1">
            <a:off x="4953000" y="2819400"/>
            <a:ext cx="1676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prstClr val="black"/>
              </a:solidFill>
              <a:latin typeface="Calibri"/>
            </a:endParaRPr>
          </a:p>
        </p:txBody>
      </p:sp>
      <p:sp>
        <p:nvSpPr>
          <p:cNvPr id="69640" name="TextBox 9"/>
          <p:cNvSpPr txBox="1">
            <a:spLocks noChangeArrowheads="1"/>
          </p:cNvSpPr>
          <p:nvPr/>
        </p:nvSpPr>
        <p:spPr bwMode="auto">
          <a:xfrm>
            <a:off x="6629400" y="2438400"/>
            <a:ext cx="152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dirty="0">
                <a:solidFill>
                  <a:prstClr val="black"/>
                </a:solidFill>
              </a:rPr>
              <a:t>INFLUX, 2010-201?</a:t>
            </a:r>
          </a:p>
        </p:txBody>
      </p:sp>
      <p:sp>
        <p:nvSpPr>
          <p:cNvPr id="69641" name="Oval 6"/>
          <p:cNvSpPr>
            <a:spLocks noChangeArrowheads="1"/>
          </p:cNvSpPr>
          <p:nvPr/>
        </p:nvSpPr>
        <p:spPr bwMode="auto">
          <a:xfrm>
            <a:off x="3581400" y="3962400"/>
            <a:ext cx="21336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prstClr val="black"/>
              </a:solidFill>
              <a:latin typeface="Calibri"/>
            </a:endParaRPr>
          </a:p>
        </p:txBody>
      </p:sp>
      <p:sp>
        <p:nvSpPr>
          <p:cNvPr id="69642" name="Line 8"/>
          <p:cNvSpPr>
            <a:spLocks noChangeShapeType="1"/>
          </p:cNvSpPr>
          <p:nvPr/>
        </p:nvSpPr>
        <p:spPr bwMode="auto">
          <a:xfrm flipH="1" flipV="1">
            <a:off x="5638800" y="4800600"/>
            <a:ext cx="17526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prstClr val="black"/>
              </a:solidFill>
              <a:latin typeface="Calibri"/>
            </a:endParaRPr>
          </a:p>
        </p:txBody>
      </p:sp>
      <p:sp>
        <p:nvSpPr>
          <p:cNvPr id="69643" name="TextBox 12"/>
          <p:cNvSpPr txBox="1">
            <a:spLocks noChangeArrowheads="1"/>
          </p:cNvSpPr>
          <p:nvPr/>
        </p:nvSpPr>
        <p:spPr bwMode="auto">
          <a:xfrm>
            <a:off x="7162800" y="5715000"/>
            <a:ext cx="152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dirty="0">
                <a:solidFill>
                  <a:prstClr val="black"/>
                </a:solidFill>
              </a:rPr>
              <a:t>Gulf coast intensive, 2013-201?</a:t>
            </a:r>
          </a:p>
        </p:txBody>
      </p:sp>
      <p:sp>
        <p:nvSpPr>
          <p:cNvPr id="69644" name="TextBox 12"/>
          <p:cNvSpPr txBox="1">
            <a:spLocks noChangeArrowheads="1"/>
          </p:cNvSpPr>
          <p:nvPr/>
        </p:nvSpPr>
        <p:spPr bwMode="auto">
          <a:xfrm>
            <a:off x="457200" y="6096000"/>
            <a:ext cx="5102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dirty="0">
                <a:solidFill>
                  <a:prstClr val="black"/>
                </a:solidFill>
              </a:rPr>
              <a:t>N. American tower CO2 network circa 2008</a:t>
            </a:r>
          </a:p>
        </p:txBody>
      </p:sp>
      <p:sp>
        <p:nvSpPr>
          <p:cNvPr id="14" name="Text Box 3"/>
          <p:cNvSpPr txBox="1">
            <a:spLocks noChangeArrowheads="1"/>
          </p:cNvSpPr>
          <p:nvPr/>
        </p:nvSpPr>
        <p:spPr bwMode="auto">
          <a:xfrm>
            <a:off x="123212" y="6456563"/>
            <a:ext cx="2968706" cy="307777"/>
          </a:xfrm>
          <a:prstGeom prst="rect">
            <a:avLst/>
          </a:prstGeom>
          <a:solidFill>
            <a:schemeClr val="bg1">
              <a:lumMod val="65000"/>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Slide from: Ken Davis (Penn State)</a:t>
            </a:r>
            <a:endParaRPr lang="en-US" sz="1400" dirty="0">
              <a:latin typeface="Arial" charset="0"/>
            </a:endParaRPr>
          </a:p>
        </p:txBody>
      </p:sp>
    </p:spTree>
    <p:extLst>
      <p:ext uri="{BB962C8B-B14F-4D97-AF65-F5344CB8AC3E}">
        <p14:creationId xmlns:p14="http://schemas.microsoft.com/office/powerpoint/2010/main" val="27474170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181" y="-1"/>
            <a:ext cx="8156583" cy="535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TextBox 4"/>
          <p:cNvSpPr txBox="1">
            <a:spLocks noChangeArrowheads="1"/>
          </p:cNvSpPr>
          <p:nvPr/>
        </p:nvSpPr>
        <p:spPr bwMode="auto">
          <a:xfrm>
            <a:off x="5251450" y="6248400"/>
            <a:ext cx="3206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dirty="0">
                <a:solidFill>
                  <a:prstClr val="black"/>
                </a:solidFill>
              </a:rPr>
              <a:t>Schuh et al, in press, GCB</a:t>
            </a:r>
          </a:p>
        </p:txBody>
      </p:sp>
      <p:sp>
        <p:nvSpPr>
          <p:cNvPr id="74755" name="TextBox 5"/>
          <p:cNvSpPr txBox="1">
            <a:spLocks noChangeArrowheads="1"/>
          </p:cNvSpPr>
          <p:nvPr/>
        </p:nvSpPr>
        <p:spPr bwMode="auto">
          <a:xfrm>
            <a:off x="457200" y="5185775"/>
            <a:ext cx="80327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2400" dirty="0">
                <a:solidFill>
                  <a:prstClr val="black"/>
                </a:solidFill>
              </a:rPr>
              <a:t>Atmospheric inversions and agricultural inventory agree!</a:t>
            </a:r>
            <a:endParaRPr lang="en-US" sz="1000" dirty="0">
              <a:solidFill>
                <a:prstClr val="black"/>
              </a:solidFill>
            </a:endParaRPr>
          </a:p>
          <a:p>
            <a:pPr eaLnBrk="1" hangingPunct="1"/>
            <a:endParaRPr lang="en-US" sz="1000" dirty="0">
              <a:solidFill>
                <a:prstClr val="black"/>
              </a:solidFill>
            </a:endParaRPr>
          </a:p>
          <a:p>
            <a:pPr eaLnBrk="1" hangingPunct="1"/>
            <a:r>
              <a:rPr lang="en-US" sz="2400" dirty="0">
                <a:solidFill>
                  <a:prstClr val="black"/>
                </a:solidFill>
              </a:rPr>
              <a:t>Inversions and inventory have similar uncertainty bounds!</a:t>
            </a:r>
          </a:p>
        </p:txBody>
      </p:sp>
      <p:sp>
        <p:nvSpPr>
          <p:cNvPr id="5" name="Text Box 3"/>
          <p:cNvSpPr txBox="1">
            <a:spLocks noChangeArrowheads="1"/>
          </p:cNvSpPr>
          <p:nvPr/>
        </p:nvSpPr>
        <p:spPr bwMode="auto">
          <a:xfrm>
            <a:off x="123212" y="6456563"/>
            <a:ext cx="2968706" cy="307777"/>
          </a:xfrm>
          <a:prstGeom prst="rect">
            <a:avLst/>
          </a:prstGeom>
          <a:solidFill>
            <a:schemeClr val="bg1">
              <a:lumMod val="65000"/>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Slide from: Ken Davis (Penn State)</a:t>
            </a:r>
            <a:endParaRPr lang="en-US" sz="1400" dirty="0">
              <a:latin typeface="Arial" charset="0"/>
            </a:endParaRPr>
          </a:p>
        </p:txBody>
      </p:sp>
    </p:spTree>
    <p:extLst>
      <p:ext uri="{BB962C8B-B14F-4D97-AF65-F5344CB8AC3E}">
        <p14:creationId xmlns:p14="http://schemas.microsoft.com/office/powerpoint/2010/main" val="130234137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Tackle different scales for big components</a:t>
            </a:r>
            <a:endParaRPr lang="en-US" dirty="0"/>
          </a:p>
        </p:txBody>
      </p:sp>
      <p:sp>
        <p:nvSpPr>
          <p:cNvPr id="3" name="Oval 2"/>
          <p:cNvSpPr/>
          <p:nvPr/>
        </p:nvSpPr>
        <p:spPr>
          <a:xfrm>
            <a:off x="2286000" y="1676400"/>
            <a:ext cx="2743200" cy="2743200"/>
          </a:xfrm>
          <a:prstGeom prst="ellipse">
            <a:avLst/>
          </a:prstGeom>
          <a:solidFill>
            <a:srgbClr val="008000">
              <a:alpha val="50000"/>
            </a:srgbClr>
          </a:solidFill>
          <a:ln w="635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rgbClr val="292934"/>
              </a:solidFill>
              <a:latin typeface="Arial"/>
            </a:endParaRPr>
          </a:p>
        </p:txBody>
      </p:sp>
      <p:sp>
        <p:nvSpPr>
          <p:cNvPr id="5" name="Oval 4"/>
          <p:cNvSpPr/>
          <p:nvPr/>
        </p:nvSpPr>
        <p:spPr>
          <a:xfrm>
            <a:off x="40386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rgbClr val="292934"/>
              </a:solidFill>
              <a:latin typeface="Arial"/>
            </a:endParaRPr>
          </a:p>
        </p:txBody>
      </p:sp>
      <p:sp>
        <p:nvSpPr>
          <p:cNvPr id="6" name="Oval 5"/>
          <p:cNvSpPr/>
          <p:nvPr/>
        </p:nvSpPr>
        <p:spPr>
          <a:xfrm>
            <a:off x="3124200" y="3200400"/>
            <a:ext cx="2743200" cy="2743200"/>
          </a:xfrm>
          <a:prstGeom prst="ellipse">
            <a:avLst/>
          </a:prstGeom>
          <a:solidFill>
            <a:srgbClr val="008000">
              <a:alpha val="50000"/>
            </a:srgbClr>
          </a:solidFill>
          <a:ln w="635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rgbClr val="292934"/>
              </a:solidFill>
              <a:latin typeface="Arial"/>
            </a:endParaRPr>
          </a:p>
        </p:txBody>
      </p:sp>
      <p:sp>
        <p:nvSpPr>
          <p:cNvPr id="7" name="TextBox 6"/>
          <p:cNvSpPr txBox="1"/>
          <p:nvPr/>
        </p:nvSpPr>
        <p:spPr>
          <a:xfrm>
            <a:off x="2649869" y="2362200"/>
            <a:ext cx="1142711" cy="830997"/>
          </a:xfrm>
          <a:prstGeom prst="rect">
            <a:avLst/>
          </a:prstGeom>
          <a:noFill/>
        </p:spPr>
        <p:txBody>
          <a:bodyPr wrap="none" rtlCol="0">
            <a:spAutoFit/>
          </a:bodyPr>
          <a:lstStyle/>
          <a:p>
            <a:pPr algn="ctr"/>
            <a:r>
              <a:rPr lang="en-US" sz="2400" dirty="0" smtClean="0">
                <a:solidFill>
                  <a:srgbClr val="292934"/>
                </a:solidFill>
                <a:latin typeface="Arial"/>
              </a:rPr>
              <a:t>Big</a:t>
            </a:r>
          </a:p>
          <a:p>
            <a:pPr algn="ctr"/>
            <a:r>
              <a:rPr lang="en-US" sz="2400" dirty="0" smtClean="0">
                <a:solidFill>
                  <a:srgbClr val="292934"/>
                </a:solidFill>
                <a:latin typeface="Arial"/>
              </a:rPr>
              <a:t>signals</a:t>
            </a:r>
            <a:endParaRPr lang="en-US" sz="2400" dirty="0">
              <a:solidFill>
                <a:srgbClr val="292934"/>
              </a:solidFill>
              <a:latin typeface="Arial"/>
            </a:endParaRPr>
          </a:p>
        </p:txBody>
      </p:sp>
      <p:sp>
        <p:nvSpPr>
          <p:cNvPr id="8" name="TextBox 7"/>
          <p:cNvSpPr txBox="1"/>
          <p:nvPr/>
        </p:nvSpPr>
        <p:spPr>
          <a:xfrm>
            <a:off x="3309006" y="4572000"/>
            <a:ext cx="2340454" cy="830997"/>
          </a:xfrm>
          <a:prstGeom prst="rect">
            <a:avLst/>
          </a:prstGeom>
          <a:noFill/>
        </p:spPr>
        <p:txBody>
          <a:bodyPr wrap="none" rtlCol="0">
            <a:spAutoFit/>
          </a:bodyPr>
          <a:lstStyle/>
          <a:p>
            <a:pPr algn="ctr"/>
            <a:r>
              <a:rPr lang="en-US" sz="2400" dirty="0" smtClean="0">
                <a:solidFill>
                  <a:srgbClr val="292934"/>
                </a:solidFill>
                <a:latin typeface="Arial"/>
              </a:rPr>
              <a:t>Non-continental</a:t>
            </a:r>
          </a:p>
          <a:p>
            <a:pPr algn="ctr"/>
            <a:r>
              <a:rPr lang="en-US" sz="2400" dirty="0" smtClean="0">
                <a:solidFill>
                  <a:srgbClr val="292934"/>
                </a:solidFill>
                <a:latin typeface="Arial"/>
              </a:rPr>
              <a:t>scales</a:t>
            </a:r>
            <a:endParaRPr lang="en-US" sz="2400" dirty="0">
              <a:solidFill>
                <a:srgbClr val="292934"/>
              </a:solidFill>
              <a:latin typeface="Arial"/>
            </a:endParaRPr>
          </a:p>
        </p:txBody>
      </p:sp>
      <p:sp>
        <p:nvSpPr>
          <p:cNvPr id="9" name="TextBox 8"/>
          <p:cNvSpPr txBox="1"/>
          <p:nvPr/>
        </p:nvSpPr>
        <p:spPr>
          <a:xfrm>
            <a:off x="5082119" y="2369403"/>
            <a:ext cx="1570562" cy="830997"/>
          </a:xfrm>
          <a:prstGeom prst="rect">
            <a:avLst/>
          </a:prstGeom>
          <a:noFill/>
        </p:spPr>
        <p:txBody>
          <a:bodyPr wrap="none" rtlCol="0">
            <a:spAutoFit/>
          </a:bodyPr>
          <a:lstStyle/>
          <a:p>
            <a:pPr algn="ctr"/>
            <a:r>
              <a:rPr lang="en-US" sz="2400" dirty="0" smtClean="0">
                <a:solidFill>
                  <a:srgbClr val="292934"/>
                </a:solidFill>
                <a:latin typeface="Arial"/>
              </a:rPr>
              <a:t>Boundary </a:t>
            </a:r>
          </a:p>
          <a:p>
            <a:pPr algn="ctr"/>
            <a:r>
              <a:rPr lang="en-US" sz="2400" dirty="0" smtClean="0">
                <a:solidFill>
                  <a:srgbClr val="292934"/>
                </a:solidFill>
                <a:latin typeface="Arial"/>
              </a:rPr>
              <a:t>conditions</a:t>
            </a:r>
            <a:endParaRPr lang="en-US" sz="2400" dirty="0">
              <a:solidFill>
                <a:srgbClr val="292934"/>
              </a:solidFill>
              <a:latin typeface="Arial"/>
            </a:endParaRPr>
          </a:p>
        </p:txBody>
      </p:sp>
    </p:spTree>
    <p:extLst>
      <p:ext uri="{BB962C8B-B14F-4D97-AF65-F5344CB8AC3E}">
        <p14:creationId xmlns:p14="http://schemas.microsoft.com/office/powerpoint/2010/main" val="22574480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tFig3.png"/>
          <p:cNvPicPr>
            <a:picLocks noChangeAspect="1"/>
          </p:cNvPicPr>
          <p:nvPr/>
        </p:nvPicPr>
        <p:blipFill rotWithShape="1">
          <a:blip r:embed="rId2">
            <a:extLst>
              <a:ext uri="{28A0092B-C50C-407E-A947-70E740481C1C}">
                <a14:useLocalDpi xmlns:a14="http://schemas.microsoft.com/office/drawing/2010/main" val="0"/>
              </a:ext>
            </a:extLst>
          </a:blip>
          <a:srcRect t="10846"/>
          <a:stretch/>
        </p:blipFill>
        <p:spPr>
          <a:xfrm>
            <a:off x="837018" y="843478"/>
            <a:ext cx="7735446" cy="5325849"/>
          </a:xfrm>
          <a:prstGeom prst="rect">
            <a:avLst/>
          </a:prstGeom>
        </p:spPr>
      </p:pic>
      <p:sp>
        <p:nvSpPr>
          <p:cNvPr id="2" name="Title 1"/>
          <p:cNvSpPr>
            <a:spLocks noGrp="1"/>
          </p:cNvSpPr>
          <p:nvPr>
            <p:ph type="title"/>
          </p:nvPr>
        </p:nvSpPr>
        <p:spPr>
          <a:xfrm>
            <a:off x="368300" y="169460"/>
            <a:ext cx="8640233" cy="729430"/>
          </a:xfrm>
        </p:spPr>
        <p:txBody>
          <a:bodyPr/>
          <a:lstStyle/>
          <a:p>
            <a:r>
              <a:rPr lang="en-US" sz="2400" dirty="0" smtClean="0"/>
              <a:t>Terrestrial sink (2000-2005): meta-synthesis </a:t>
            </a:r>
            <a:br>
              <a:rPr lang="en-US" sz="2400" dirty="0" smtClean="0"/>
            </a:br>
            <a:r>
              <a:rPr lang="en-US" sz="2400" dirty="0" smtClean="0"/>
              <a:t>of NACP regional interim</a:t>
            </a:r>
            <a:r>
              <a:rPr lang="en-US" sz="2400" dirty="0"/>
              <a:t> </a:t>
            </a:r>
            <a:r>
              <a:rPr lang="en-US" sz="2400" dirty="0" smtClean="0"/>
              <a:t>synthesis</a:t>
            </a:r>
            <a:endParaRPr lang="en-US" sz="2400" dirty="0"/>
          </a:p>
        </p:txBody>
      </p:sp>
      <p:sp>
        <p:nvSpPr>
          <p:cNvPr id="5" name="TextBox 4"/>
          <p:cNvSpPr txBox="1"/>
          <p:nvPr/>
        </p:nvSpPr>
        <p:spPr>
          <a:xfrm>
            <a:off x="228600" y="5864423"/>
            <a:ext cx="2546077" cy="307777"/>
          </a:xfrm>
          <a:prstGeom prst="rect">
            <a:avLst/>
          </a:prstGeom>
          <a:solidFill>
            <a:schemeClr val="bg1">
              <a:lumMod val="75000"/>
              <a:alpha val="50000"/>
            </a:schemeClr>
          </a:solidFill>
        </p:spPr>
        <p:txBody>
          <a:bodyPr wrap="none" rtlCol="0">
            <a:spAutoFit/>
          </a:bodyPr>
          <a:lstStyle/>
          <a:p>
            <a:r>
              <a:rPr lang="en-US" sz="1400" dirty="0" smtClean="0"/>
              <a:t>Slide from: Tony King (ORNL)</a:t>
            </a:r>
            <a:endParaRPr lang="en-US" sz="1400" dirty="0"/>
          </a:p>
        </p:txBody>
      </p:sp>
    </p:spTree>
    <p:extLst>
      <p:ext uri="{BB962C8B-B14F-4D97-AF65-F5344CB8AC3E}">
        <p14:creationId xmlns:p14="http://schemas.microsoft.com/office/powerpoint/2010/main" val="21081753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Title 1"/>
          <p:cNvSpPr>
            <a:spLocks noGrp="1"/>
          </p:cNvSpPr>
          <p:nvPr>
            <p:ph type="title" idx="4294967295"/>
          </p:nvPr>
        </p:nvSpPr>
        <p:spPr/>
        <p:txBody>
          <a:bodyPr/>
          <a:lstStyle/>
          <a:p>
            <a:pPr defTabSz="457200">
              <a:defRPr/>
            </a:pPr>
            <a:r>
              <a:rPr lang="en-US" dirty="0">
                <a:latin typeface="Times New Roman" charset="0"/>
                <a:cs typeface="+mj-cs"/>
              </a:rPr>
              <a:t>Phenology (</a:t>
            </a:r>
            <a:r>
              <a:rPr lang="en-US" i="1" dirty="0">
                <a:latin typeface="Times New Roman" charset="0"/>
                <a:cs typeface="+mj-cs"/>
              </a:rPr>
              <a:t>Richardson et al</a:t>
            </a:r>
            <a:r>
              <a:rPr lang="en-US" dirty="0">
                <a:latin typeface="Times New Roman" charset="0"/>
                <a:cs typeface="+mj-cs"/>
              </a:rPr>
              <a:t>.)</a:t>
            </a:r>
          </a:p>
        </p:txBody>
      </p:sp>
      <p:sp>
        <p:nvSpPr>
          <p:cNvPr id="32771" name="Vertical Text Placeholder 2"/>
          <p:cNvSpPr>
            <a:spLocks noGrp="1"/>
          </p:cNvSpPr>
          <p:nvPr>
            <p:ph type="body" orient="vert" idx="4294967295"/>
          </p:nvPr>
        </p:nvSpPr>
        <p:spPr>
          <a:xfrm>
            <a:off x="869950" y="5227638"/>
            <a:ext cx="7404100" cy="1214437"/>
          </a:xfrm>
        </p:spPr>
        <p:txBody>
          <a:bodyPr lIns="0" tIns="0" rIns="0" bIns="0"/>
          <a:lstStyle/>
          <a:p>
            <a:pPr defTabSz="457200">
              <a:defRPr/>
            </a:pPr>
            <a:r>
              <a:rPr lang="en-US" dirty="0">
                <a:latin typeface="Times New Roman" charset="0"/>
                <a:cs typeface="+mn-cs"/>
              </a:rPr>
              <a:t>Early/late uptake means positive GPP bias</a:t>
            </a:r>
          </a:p>
          <a:p>
            <a:pPr defTabSz="457200">
              <a:defRPr/>
            </a:pPr>
            <a:r>
              <a:rPr lang="en-US" dirty="0">
                <a:latin typeface="Times New Roman" charset="0"/>
                <a:cs typeface="+mn-cs"/>
              </a:rPr>
              <a:t>Models need better phenology </a:t>
            </a:r>
          </a:p>
        </p:txBody>
      </p:sp>
      <p:grpSp>
        <p:nvGrpSpPr>
          <p:cNvPr id="17411" name="Group 9"/>
          <p:cNvGrpSpPr>
            <a:grpSpLocks/>
          </p:cNvGrpSpPr>
          <p:nvPr/>
        </p:nvGrpSpPr>
        <p:grpSpPr bwMode="auto">
          <a:xfrm>
            <a:off x="1824038" y="935038"/>
            <a:ext cx="5494337" cy="4073525"/>
            <a:chOff x="672" y="589"/>
            <a:chExt cx="3461" cy="2566"/>
          </a:xfrm>
        </p:grpSpPr>
        <p:sp>
          <p:nvSpPr>
            <p:cNvPr id="2053" name="Rectangle 5"/>
            <p:cNvSpPr>
              <a:spLocks noChangeArrowheads="1"/>
            </p:cNvSpPr>
            <p:nvPr/>
          </p:nvSpPr>
          <p:spPr bwMode="auto">
            <a:xfrm>
              <a:off x="672" y="589"/>
              <a:ext cx="3461" cy="256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dirty="0">
                <a:solidFill>
                  <a:srgbClr val="FFFFFF"/>
                </a:solidFill>
                <a:latin typeface="Times New Roman" charset="0"/>
                <a:ea typeface="ＭＳ Ｐゴシック" charset="0"/>
                <a:cs typeface="ＭＳ Ｐゴシック" charset="0"/>
              </a:endParaRPr>
            </a:p>
          </p:txBody>
        </p:sp>
        <p:pic>
          <p:nvPicPr>
            <p:cNvPr id="17413" name="Picture 3" descr="Figs for DOE Munger.jpg"/>
            <p:cNvPicPr>
              <a:picLocks noChangeAspect="1" noChangeArrowheads="1"/>
            </p:cNvPicPr>
            <p:nvPr/>
          </p:nvPicPr>
          <p:blipFill>
            <a:blip r:embed="rId3">
              <a:extLst>
                <a:ext uri="{28A0092B-C50C-407E-A947-70E740481C1C}">
                  <a14:useLocalDpi xmlns:a14="http://schemas.microsoft.com/office/drawing/2010/main" val="0"/>
                </a:ext>
              </a:extLst>
            </a:blip>
            <a:srcRect t="38782"/>
            <a:stretch>
              <a:fillRect/>
            </a:stretch>
          </p:blipFill>
          <p:spPr bwMode="auto">
            <a:xfrm>
              <a:off x="753" y="616"/>
              <a:ext cx="3280" cy="249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sp>
        <p:nvSpPr>
          <p:cNvPr id="7" name="Text Box 3"/>
          <p:cNvSpPr txBox="1">
            <a:spLocks noChangeArrowheads="1"/>
          </p:cNvSpPr>
          <p:nvPr/>
        </p:nvSpPr>
        <p:spPr bwMode="auto">
          <a:xfrm>
            <a:off x="141059" y="6465457"/>
            <a:ext cx="3038224" cy="307777"/>
          </a:xfrm>
          <a:prstGeom prst="rect">
            <a:avLst/>
          </a:prstGeom>
          <a:solidFill>
            <a:schemeClr val="bg1">
              <a:lumMod val="65000"/>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Slide from: Kevin Schaefer (NSIDC)</a:t>
            </a:r>
            <a:endParaRPr lang="en-US" sz="1400" dirty="0">
              <a:latin typeface="Arial" charset="0"/>
            </a:endParaRPr>
          </a:p>
        </p:txBody>
      </p:sp>
      <p:sp>
        <p:nvSpPr>
          <p:cNvPr id="2" name="TextBox 1"/>
          <p:cNvSpPr txBox="1"/>
          <p:nvPr/>
        </p:nvSpPr>
        <p:spPr>
          <a:xfrm>
            <a:off x="141059" y="997803"/>
            <a:ext cx="1562798" cy="830997"/>
          </a:xfrm>
          <a:prstGeom prst="rect">
            <a:avLst/>
          </a:prstGeom>
          <a:noFill/>
          <a:ln w="25400">
            <a:solidFill>
              <a:schemeClr val="tx1"/>
            </a:solidFill>
          </a:ln>
        </p:spPr>
        <p:txBody>
          <a:bodyPr wrap="none" rtlCol="0">
            <a:spAutoFit/>
          </a:bodyPr>
          <a:lstStyle/>
          <a:p>
            <a:r>
              <a:rPr lang="en-US" sz="2400" dirty="0" smtClean="0"/>
              <a:t>NACP Site </a:t>
            </a:r>
          </a:p>
          <a:p>
            <a:r>
              <a:rPr lang="en-US" sz="2400" dirty="0" smtClean="0"/>
              <a:t>Synthesis</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09600" y="1406525"/>
            <a:ext cx="7426325" cy="4191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dirty="0">
              <a:solidFill>
                <a:srgbClr val="FFFFFF"/>
              </a:solidFill>
              <a:latin typeface="Times New Roman" charset="0"/>
              <a:ea typeface="ＭＳ Ｐゴシック" charset="0"/>
              <a:cs typeface="ＭＳ Ｐゴシック" charset="0"/>
            </a:endParaRPr>
          </a:p>
        </p:txBody>
      </p:sp>
      <p:sp>
        <p:nvSpPr>
          <p:cNvPr id="2" name="Title 1"/>
          <p:cNvSpPr>
            <a:spLocks noGrp="1"/>
          </p:cNvSpPr>
          <p:nvPr>
            <p:ph type="title" idx="4294967295"/>
          </p:nvPr>
        </p:nvSpPr>
        <p:spPr/>
        <p:txBody>
          <a:bodyPr/>
          <a:lstStyle/>
          <a:p>
            <a:pPr>
              <a:defRPr/>
            </a:pPr>
            <a:r>
              <a:rPr lang="en-US" dirty="0">
                <a:latin typeface="Times New Roman" charset="0"/>
                <a:cs typeface="+mj-cs"/>
              </a:rPr>
              <a:t>GPP Biases (Schaefer et al., 2012)</a:t>
            </a:r>
          </a:p>
        </p:txBody>
      </p:sp>
      <p:pic>
        <p:nvPicPr>
          <p:cNvPr id="1945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913" y="1852613"/>
            <a:ext cx="6953250"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7"/>
          <p:cNvSpPr txBox="1">
            <a:spLocks noChangeArrowheads="1"/>
          </p:cNvSpPr>
          <p:nvPr/>
        </p:nvSpPr>
        <p:spPr bwMode="auto">
          <a:xfrm rot="-5400000">
            <a:off x="-305593" y="3388518"/>
            <a:ext cx="2286000" cy="2778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defTabSz="914400" eaLnBrk="0" fontAlgn="base" hangingPunct="0">
              <a:spcBef>
                <a:spcPct val="0"/>
              </a:spcBef>
              <a:spcAft>
                <a:spcPct val="0"/>
              </a:spcAft>
              <a:defRPr/>
            </a:pPr>
            <a:r>
              <a:rPr lang="en-US" dirty="0" smtClean="0">
                <a:solidFill>
                  <a:srgbClr val="000000"/>
                </a:solidFill>
                <a:cs typeface="ＭＳ Ｐゴシック" charset="0"/>
              </a:rPr>
              <a:t>GPP Bias  (</a:t>
            </a:r>
            <a:r>
              <a:rPr lang="en-US" dirty="0" smtClean="0">
                <a:solidFill>
                  <a:srgbClr val="000000"/>
                </a:solidFill>
                <a:latin typeface="Symbol" charset="0"/>
                <a:cs typeface="ＭＳ Ｐゴシック" charset="0"/>
              </a:rPr>
              <a:t>m</a:t>
            </a:r>
            <a:r>
              <a:rPr lang="en-US" dirty="0" smtClean="0">
                <a:solidFill>
                  <a:srgbClr val="000000"/>
                </a:solidFill>
                <a:cs typeface="ＭＳ Ｐゴシック" charset="0"/>
              </a:rPr>
              <a:t>mol m</a:t>
            </a:r>
            <a:r>
              <a:rPr lang="en-US" baseline="30000" dirty="0" smtClean="0">
                <a:solidFill>
                  <a:srgbClr val="000000"/>
                </a:solidFill>
                <a:cs typeface="ＭＳ Ｐゴシック" charset="0"/>
              </a:rPr>
              <a:t>-2</a:t>
            </a:r>
            <a:r>
              <a:rPr lang="en-US" dirty="0" smtClean="0">
                <a:solidFill>
                  <a:srgbClr val="000000"/>
                </a:solidFill>
                <a:cs typeface="ＭＳ Ｐゴシック" charset="0"/>
              </a:rPr>
              <a:t> s</a:t>
            </a:r>
            <a:r>
              <a:rPr lang="en-US" baseline="30000" dirty="0" smtClean="0">
                <a:solidFill>
                  <a:srgbClr val="000000"/>
                </a:solidFill>
                <a:cs typeface="ＭＳ Ｐゴシック" charset="0"/>
              </a:rPr>
              <a:t>-1</a:t>
            </a:r>
            <a:r>
              <a:rPr lang="en-US" dirty="0" smtClean="0">
                <a:solidFill>
                  <a:srgbClr val="000000"/>
                </a:solidFill>
                <a:cs typeface="ＭＳ Ｐゴシック" charset="0"/>
              </a:rPr>
              <a:t>)</a:t>
            </a:r>
          </a:p>
        </p:txBody>
      </p:sp>
      <p:sp>
        <p:nvSpPr>
          <p:cNvPr id="7" name="Text Box 7"/>
          <p:cNvSpPr txBox="1">
            <a:spLocks noChangeArrowheads="1"/>
          </p:cNvSpPr>
          <p:nvPr/>
        </p:nvSpPr>
        <p:spPr bwMode="auto">
          <a:xfrm>
            <a:off x="5681663" y="917575"/>
            <a:ext cx="1279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0" fontAlgn="base" hangingPunct="0">
              <a:spcBef>
                <a:spcPct val="0"/>
              </a:spcBef>
              <a:spcAft>
                <a:spcPct val="0"/>
              </a:spcAft>
            </a:pPr>
            <a:r>
              <a:rPr lang="en-US" sz="1800" dirty="0" smtClean="0">
                <a:solidFill>
                  <a:srgbClr val="FFFF00"/>
                </a:solidFill>
              </a:rPr>
              <a:t>Fall too late</a:t>
            </a:r>
          </a:p>
        </p:txBody>
      </p:sp>
      <p:sp>
        <p:nvSpPr>
          <p:cNvPr id="19462" name="Rectangle 7"/>
          <p:cNvSpPr>
            <a:spLocks noChangeArrowheads="1"/>
          </p:cNvSpPr>
          <p:nvPr/>
        </p:nvSpPr>
        <p:spPr bwMode="auto">
          <a:xfrm>
            <a:off x="1457325" y="1912938"/>
            <a:ext cx="2093913" cy="369887"/>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dirty="0" smtClean="0">
              <a:solidFill>
                <a:srgbClr val="FFFFFF"/>
              </a:solidFill>
              <a:latin typeface="Times New Roman" charset="0"/>
              <a:ea typeface="ＭＳ Ｐゴシック" charset="0"/>
              <a:cs typeface="ＭＳ Ｐゴシック" charset="0"/>
            </a:endParaRPr>
          </a:p>
        </p:txBody>
      </p:sp>
      <p:sp>
        <p:nvSpPr>
          <p:cNvPr id="6" name="Text Box 7"/>
          <p:cNvSpPr txBox="1">
            <a:spLocks noChangeArrowheads="1"/>
          </p:cNvSpPr>
          <p:nvPr/>
        </p:nvSpPr>
        <p:spPr bwMode="auto">
          <a:xfrm>
            <a:off x="2540000" y="949325"/>
            <a:ext cx="15668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0" fontAlgn="base" hangingPunct="0">
              <a:spcBef>
                <a:spcPct val="0"/>
              </a:spcBef>
              <a:spcAft>
                <a:spcPct val="0"/>
              </a:spcAft>
            </a:pPr>
            <a:r>
              <a:rPr lang="en-US" sz="1800" dirty="0" smtClean="0">
                <a:solidFill>
                  <a:srgbClr val="FFFF00"/>
                </a:solidFill>
              </a:rPr>
              <a:t>Spring too early</a:t>
            </a:r>
          </a:p>
        </p:txBody>
      </p:sp>
      <p:sp>
        <p:nvSpPr>
          <p:cNvPr id="9" name="Text Box 7"/>
          <p:cNvSpPr txBox="1">
            <a:spLocks noChangeArrowheads="1"/>
          </p:cNvSpPr>
          <p:nvPr/>
        </p:nvSpPr>
        <p:spPr bwMode="auto">
          <a:xfrm>
            <a:off x="1397000" y="5724525"/>
            <a:ext cx="1295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0" fontAlgn="base" hangingPunct="0">
              <a:spcBef>
                <a:spcPct val="0"/>
              </a:spcBef>
              <a:spcAft>
                <a:spcPct val="0"/>
              </a:spcAft>
            </a:pPr>
            <a:r>
              <a:rPr lang="en-US" sz="1800" dirty="0" smtClean="0">
                <a:solidFill>
                  <a:srgbClr val="FFFF00"/>
                </a:solidFill>
              </a:rPr>
              <a:t>Need Low Temperature Shutoff</a:t>
            </a:r>
          </a:p>
        </p:txBody>
      </p:sp>
      <p:cxnSp>
        <p:nvCxnSpPr>
          <p:cNvPr id="11" name="Straight Arrow Connector 10"/>
          <p:cNvCxnSpPr>
            <a:cxnSpLocks noChangeShapeType="1"/>
          </p:cNvCxnSpPr>
          <p:nvPr/>
        </p:nvCxnSpPr>
        <p:spPr bwMode="auto">
          <a:xfrm>
            <a:off x="3332163" y="1311275"/>
            <a:ext cx="0" cy="1084263"/>
          </a:xfrm>
          <a:prstGeom prst="straightConnector1">
            <a:avLst/>
          </a:prstGeom>
          <a:noFill/>
          <a:ln w="38100">
            <a:solidFill>
              <a:srgbClr val="000042"/>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a:off x="6308725" y="1300163"/>
            <a:ext cx="0" cy="1084262"/>
          </a:xfrm>
          <a:prstGeom prst="straightConnector1">
            <a:avLst/>
          </a:prstGeom>
          <a:noFill/>
          <a:ln w="38100">
            <a:solidFill>
              <a:srgbClr val="000042"/>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12"/>
          <p:cNvCxnSpPr>
            <a:cxnSpLocks noChangeShapeType="1"/>
            <a:stCxn id="9" idx="0"/>
          </p:cNvCxnSpPr>
          <p:nvPr/>
        </p:nvCxnSpPr>
        <p:spPr bwMode="auto">
          <a:xfrm flipV="1">
            <a:off x="2044700" y="2984500"/>
            <a:ext cx="0" cy="2740025"/>
          </a:xfrm>
          <a:prstGeom prst="straightConnector1">
            <a:avLst/>
          </a:prstGeom>
          <a:noFill/>
          <a:ln w="38100">
            <a:solidFill>
              <a:srgbClr val="000042"/>
            </a:solidFill>
            <a:round/>
            <a:headEnd/>
            <a:tailEnd type="arrow" w="med" len="med"/>
          </a:ln>
          <a:extLst>
            <a:ext uri="{909E8E84-426E-40dd-AFC4-6F175D3DCCD1}">
              <a14:hiddenFill xmlns:a14="http://schemas.microsoft.com/office/drawing/2010/main">
                <a:noFill/>
              </a14:hiddenFill>
            </a:ext>
          </a:extLst>
        </p:spPr>
      </p:cxnSp>
      <p:sp>
        <p:nvSpPr>
          <p:cNvPr id="15" name="Text Box 7"/>
          <p:cNvSpPr txBox="1">
            <a:spLocks noChangeArrowheads="1"/>
          </p:cNvSpPr>
          <p:nvPr/>
        </p:nvSpPr>
        <p:spPr bwMode="auto">
          <a:xfrm>
            <a:off x="3883025" y="5876925"/>
            <a:ext cx="1746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0" fontAlgn="base" hangingPunct="0">
              <a:spcBef>
                <a:spcPct val="0"/>
              </a:spcBef>
              <a:spcAft>
                <a:spcPct val="0"/>
              </a:spcAft>
            </a:pPr>
            <a:r>
              <a:rPr lang="en-US" sz="1800" dirty="0" smtClean="0">
                <a:solidFill>
                  <a:srgbClr val="FFFF00"/>
                </a:solidFill>
              </a:rPr>
              <a:t>Need Improved LUE/Vcmax</a:t>
            </a:r>
          </a:p>
        </p:txBody>
      </p:sp>
      <p:cxnSp>
        <p:nvCxnSpPr>
          <p:cNvPr id="16" name="Straight Arrow Connector 15"/>
          <p:cNvCxnSpPr>
            <a:cxnSpLocks noChangeShapeType="1"/>
            <a:stCxn id="15" idx="0"/>
          </p:cNvCxnSpPr>
          <p:nvPr/>
        </p:nvCxnSpPr>
        <p:spPr bwMode="auto">
          <a:xfrm flipV="1">
            <a:off x="4756150" y="4957763"/>
            <a:ext cx="0" cy="919162"/>
          </a:xfrm>
          <a:prstGeom prst="straightConnector1">
            <a:avLst/>
          </a:prstGeom>
          <a:noFill/>
          <a:ln w="38100">
            <a:solidFill>
              <a:srgbClr val="000042"/>
            </a:solidFill>
            <a:round/>
            <a:headEnd/>
            <a:tailEnd type="arrow" w="med" len="med"/>
          </a:ln>
          <a:extLst>
            <a:ext uri="{909E8E84-426E-40dd-AFC4-6F175D3DCCD1}">
              <a14:hiddenFill xmlns:a14="http://schemas.microsoft.com/office/drawing/2010/main">
                <a:noFill/>
              </a14:hiddenFill>
            </a:ext>
          </a:extLst>
        </p:spPr>
      </p:cxnSp>
      <p:sp>
        <p:nvSpPr>
          <p:cNvPr id="17" name="Text Box 3"/>
          <p:cNvSpPr txBox="1">
            <a:spLocks noChangeArrowheads="1"/>
          </p:cNvSpPr>
          <p:nvPr/>
        </p:nvSpPr>
        <p:spPr bwMode="auto">
          <a:xfrm>
            <a:off x="6019800" y="6465457"/>
            <a:ext cx="3038224" cy="307777"/>
          </a:xfrm>
          <a:prstGeom prst="rect">
            <a:avLst/>
          </a:prstGeom>
          <a:solidFill>
            <a:schemeClr val="bg1">
              <a:lumMod val="65000"/>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Slide from: Kevin Schaefer (NSIDC)</a:t>
            </a:r>
            <a:endParaRPr lang="en-US" sz="1400" dirty="0">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par>
                                <p:cTn id="30" presetID="14"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9"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Tackle specific features…</a:t>
            </a:r>
            <a:endParaRPr lang="en-US" dirty="0"/>
          </a:p>
        </p:txBody>
      </p:sp>
      <p:sp>
        <p:nvSpPr>
          <p:cNvPr id="3" name="Oval 2"/>
          <p:cNvSpPr/>
          <p:nvPr/>
        </p:nvSpPr>
        <p:spPr>
          <a:xfrm>
            <a:off x="22860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5" name="Oval 4"/>
          <p:cNvSpPr/>
          <p:nvPr/>
        </p:nvSpPr>
        <p:spPr>
          <a:xfrm>
            <a:off x="4038600" y="1676400"/>
            <a:ext cx="2743200" cy="2743200"/>
          </a:xfrm>
          <a:prstGeom prst="ellipse">
            <a:avLst/>
          </a:prstGeom>
          <a:solidFill>
            <a:srgbClr val="008000">
              <a:alpha val="50000"/>
            </a:srgbClr>
          </a:solidFill>
          <a:ln w="635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6" name="Oval 5"/>
          <p:cNvSpPr/>
          <p:nvPr/>
        </p:nvSpPr>
        <p:spPr>
          <a:xfrm>
            <a:off x="3124200" y="3200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7" name="TextBox 6"/>
          <p:cNvSpPr txBox="1"/>
          <p:nvPr/>
        </p:nvSpPr>
        <p:spPr>
          <a:xfrm>
            <a:off x="2513037" y="2362200"/>
            <a:ext cx="1416373" cy="830997"/>
          </a:xfrm>
          <a:prstGeom prst="rect">
            <a:avLst/>
          </a:prstGeom>
          <a:noFill/>
        </p:spPr>
        <p:txBody>
          <a:bodyPr wrap="none" rtlCol="0">
            <a:spAutoFit/>
          </a:bodyPr>
          <a:lstStyle/>
          <a:p>
            <a:pPr algn="ctr"/>
            <a:r>
              <a:rPr lang="en-US" sz="2400" dirty="0" smtClean="0"/>
              <a:t>“Small” </a:t>
            </a:r>
          </a:p>
          <a:p>
            <a:pPr algn="ctr"/>
            <a:r>
              <a:rPr lang="en-US" sz="2400" dirty="0" smtClean="0"/>
              <a:t>residuals</a:t>
            </a:r>
            <a:endParaRPr lang="en-US" sz="2400" dirty="0"/>
          </a:p>
        </p:txBody>
      </p:sp>
      <p:sp>
        <p:nvSpPr>
          <p:cNvPr id="8" name="TextBox 7"/>
          <p:cNvSpPr txBox="1"/>
          <p:nvPr/>
        </p:nvSpPr>
        <p:spPr>
          <a:xfrm>
            <a:off x="3429000" y="4572000"/>
            <a:ext cx="2100455" cy="830997"/>
          </a:xfrm>
          <a:prstGeom prst="rect">
            <a:avLst/>
          </a:prstGeom>
          <a:noFill/>
        </p:spPr>
        <p:txBody>
          <a:bodyPr wrap="none" rtlCol="0">
            <a:spAutoFit/>
          </a:bodyPr>
          <a:lstStyle/>
          <a:p>
            <a:pPr algn="ctr"/>
            <a:r>
              <a:rPr lang="en-US" sz="2400" dirty="0" smtClean="0"/>
              <a:t>“Intermediate”</a:t>
            </a:r>
          </a:p>
          <a:p>
            <a:pPr algn="ctr"/>
            <a:r>
              <a:rPr lang="en-US" sz="2400" dirty="0" smtClean="0"/>
              <a:t>scales</a:t>
            </a:r>
            <a:endParaRPr lang="en-US" sz="2400" dirty="0"/>
          </a:p>
        </p:txBody>
      </p:sp>
      <p:sp>
        <p:nvSpPr>
          <p:cNvPr id="9" name="TextBox 8"/>
          <p:cNvSpPr txBox="1"/>
          <p:nvPr/>
        </p:nvSpPr>
        <p:spPr>
          <a:xfrm>
            <a:off x="5201970" y="2369403"/>
            <a:ext cx="1330863" cy="461665"/>
          </a:xfrm>
          <a:prstGeom prst="rect">
            <a:avLst/>
          </a:prstGeom>
          <a:noFill/>
        </p:spPr>
        <p:txBody>
          <a:bodyPr wrap="none" rtlCol="0">
            <a:spAutoFit/>
          </a:bodyPr>
          <a:lstStyle/>
          <a:p>
            <a:pPr algn="ctr"/>
            <a:r>
              <a:rPr lang="en-US" sz="2400" dirty="0" smtClean="0"/>
              <a:t>Patterns</a:t>
            </a:r>
            <a:endParaRPr lang="en-US" sz="2400" dirty="0"/>
          </a:p>
        </p:txBody>
      </p:sp>
      <p:sp>
        <p:nvSpPr>
          <p:cNvPr id="4" name="TextBox 3"/>
          <p:cNvSpPr txBox="1"/>
          <p:nvPr/>
        </p:nvSpPr>
        <p:spPr>
          <a:xfrm>
            <a:off x="1447800" y="6248400"/>
            <a:ext cx="6049302" cy="430887"/>
          </a:xfrm>
          <a:prstGeom prst="rect">
            <a:avLst/>
          </a:prstGeom>
          <a:noFill/>
        </p:spPr>
        <p:txBody>
          <a:bodyPr wrap="none" rtlCol="0">
            <a:spAutoFit/>
          </a:bodyPr>
          <a:lstStyle/>
          <a:p>
            <a:r>
              <a:rPr lang="en-US" sz="2200" dirty="0" smtClean="0"/>
              <a:t>e.g. Patterns</a:t>
            </a:r>
            <a:r>
              <a:rPr lang="en-US" sz="2200" dirty="0"/>
              <a:t>, trends, anomalies, sensitivities…</a:t>
            </a:r>
          </a:p>
        </p:txBody>
      </p:sp>
    </p:spTree>
    <p:extLst>
      <p:ext uri="{BB962C8B-B14F-4D97-AF65-F5344CB8AC3E}">
        <p14:creationId xmlns:p14="http://schemas.microsoft.com/office/powerpoint/2010/main" val="3318071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7" y="0"/>
            <a:ext cx="5181600" cy="38862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9918"/>
          <a:stretch/>
        </p:blipFill>
        <p:spPr>
          <a:xfrm>
            <a:off x="3200400" y="2793139"/>
            <a:ext cx="6004730" cy="3958717"/>
          </a:xfrm>
          <a:prstGeom prst="rect">
            <a:avLst/>
          </a:prstGeom>
        </p:spPr>
      </p:pic>
      <p:sp>
        <p:nvSpPr>
          <p:cNvPr id="5" name="Text Box 3"/>
          <p:cNvSpPr txBox="1">
            <a:spLocks noChangeArrowheads="1"/>
          </p:cNvSpPr>
          <p:nvPr/>
        </p:nvSpPr>
        <p:spPr bwMode="auto">
          <a:xfrm>
            <a:off x="141059" y="6465457"/>
            <a:ext cx="3983507" cy="307777"/>
          </a:xfrm>
          <a:prstGeom prst="rect">
            <a:avLst/>
          </a:prstGeom>
          <a:solidFill>
            <a:schemeClr val="bg1">
              <a:lumMod val="65000"/>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Slide from: Yuanyuan Fang (Carnegie Inst. Sci.)</a:t>
            </a:r>
            <a:endParaRPr lang="en-US" sz="1400" dirty="0">
              <a:latin typeface="Arial" charset="0"/>
            </a:endParaRPr>
          </a:p>
        </p:txBody>
      </p:sp>
      <p:grpSp>
        <p:nvGrpSpPr>
          <p:cNvPr id="7" name="Group 6"/>
          <p:cNvGrpSpPr/>
          <p:nvPr/>
        </p:nvGrpSpPr>
        <p:grpSpPr>
          <a:xfrm>
            <a:off x="5177214" y="206271"/>
            <a:ext cx="3585785" cy="2308329"/>
            <a:chOff x="4648200" y="4583669"/>
            <a:chExt cx="3607112" cy="2258260"/>
          </a:xfrm>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2973" t="5507" r="10991" b="6456"/>
            <a:stretch/>
          </p:blipFill>
          <p:spPr>
            <a:xfrm>
              <a:off x="4648200" y="4658002"/>
              <a:ext cx="3607112" cy="2183927"/>
            </a:xfrm>
            <a:prstGeom prst="rect">
              <a:avLst/>
            </a:prstGeom>
          </p:spPr>
        </p:pic>
        <p:sp>
          <p:nvSpPr>
            <p:cNvPr id="9" name="TextBox 8"/>
            <p:cNvSpPr txBox="1"/>
            <p:nvPr/>
          </p:nvSpPr>
          <p:spPr>
            <a:xfrm>
              <a:off x="6521031" y="5572462"/>
              <a:ext cx="228600" cy="369332"/>
            </a:xfrm>
            <a:prstGeom prst="rect">
              <a:avLst/>
            </a:prstGeom>
            <a:noFill/>
          </p:spPr>
          <p:txBody>
            <a:bodyPr wrap="square" rtlCol="0">
              <a:spAutoFit/>
            </a:bodyPr>
            <a:lstStyle/>
            <a:p>
              <a:r>
                <a:rPr lang="en-US" dirty="0" smtClean="0">
                  <a:solidFill>
                    <a:srgbClr val="FF0000"/>
                  </a:solidFill>
                </a:rPr>
                <a:t>6</a:t>
              </a:r>
              <a:endParaRPr lang="en-US" dirty="0">
                <a:solidFill>
                  <a:srgbClr val="FF0000"/>
                </a:solidFill>
              </a:endParaRPr>
            </a:p>
          </p:txBody>
        </p:sp>
        <p:sp>
          <p:nvSpPr>
            <p:cNvPr id="10" name="TextBox 9"/>
            <p:cNvSpPr txBox="1"/>
            <p:nvPr/>
          </p:nvSpPr>
          <p:spPr>
            <a:xfrm>
              <a:off x="6781800" y="6400800"/>
              <a:ext cx="228600"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11" name="TextBox 10"/>
            <p:cNvSpPr txBox="1"/>
            <p:nvPr/>
          </p:nvSpPr>
          <p:spPr>
            <a:xfrm>
              <a:off x="7150412" y="5726669"/>
              <a:ext cx="228600" cy="369332"/>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12" name="TextBox 11"/>
            <p:cNvSpPr txBox="1"/>
            <p:nvPr/>
          </p:nvSpPr>
          <p:spPr>
            <a:xfrm>
              <a:off x="5943600" y="5269468"/>
              <a:ext cx="228600" cy="369332"/>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13" name="TextBox 12"/>
            <p:cNvSpPr txBox="1"/>
            <p:nvPr/>
          </p:nvSpPr>
          <p:spPr>
            <a:xfrm>
              <a:off x="6731312" y="5117069"/>
              <a:ext cx="22860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4" name="TextBox 13"/>
            <p:cNvSpPr txBox="1"/>
            <p:nvPr/>
          </p:nvSpPr>
          <p:spPr>
            <a:xfrm>
              <a:off x="6544009" y="4583669"/>
              <a:ext cx="2286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15" name="TextBox 14"/>
            <p:cNvSpPr txBox="1"/>
            <p:nvPr/>
          </p:nvSpPr>
          <p:spPr>
            <a:xfrm>
              <a:off x="6172200" y="5802869"/>
              <a:ext cx="228600" cy="369332"/>
            </a:xfrm>
            <a:prstGeom prst="rect">
              <a:avLst/>
            </a:prstGeom>
            <a:noFill/>
          </p:spPr>
          <p:txBody>
            <a:bodyPr wrap="square" rtlCol="0">
              <a:spAutoFit/>
            </a:bodyPr>
            <a:lstStyle/>
            <a:p>
              <a:r>
                <a:rPr lang="en-US" dirty="0" smtClean="0">
                  <a:solidFill>
                    <a:srgbClr val="FF0000"/>
                  </a:solidFill>
                </a:rPr>
                <a:t>7</a:t>
              </a:r>
              <a:endParaRPr lang="en-US" dirty="0">
                <a:solidFill>
                  <a:srgbClr val="FF0000"/>
                </a:solidFill>
              </a:endParaRPr>
            </a:p>
          </p:txBody>
        </p:sp>
      </p:grpSp>
      <p:sp>
        <p:nvSpPr>
          <p:cNvPr id="2" name="TextBox 1"/>
          <p:cNvSpPr txBox="1"/>
          <p:nvPr/>
        </p:nvSpPr>
        <p:spPr>
          <a:xfrm>
            <a:off x="76200" y="201168"/>
            <a:ext cx="340658" cy="3106697"/>
          </a:xfrm>
          <a:prstGeom prst="rect">
            <a:avLst/>
          </a:prstGeom>
          <a:solidFill>
            <a:schemeClr val="bg1"/>
          </a:solidFill>
        </p:spPr>
        <p:txBody>
          <a:bodyPr wrap="none" rtlCol="0">
            <a:spAutoFit/>
          </a:bodyPr>
          <a:lstStyle/>
          <a:p>
            <a:pPr>
              <a:lnSpc>
                <a:spcPct val="117000"/>
              </a:lnSpc>
            </a:pPr>
            <a:r>
              <a:rPr lang="en-US" sz="2400" dirty="0" smtClean="0"/>
              <a:t>7</a:t>
            </a:r>
          </a:p>
          <a:p>
            <a:pPr>
              <a:lnSpc>
                <a:spcPct val="117000"/>
              </a:lnSpc>
            </a:pPr>
            <a:r>
              <a:rPr lang="en-US" sz="2400" dirty="0" smtClean="0"/>
              <a:t>6</a:t>
            </a:r>
          </a:p>
          <a:p>
            <a:pPr>
              <a:lnSpc>
                <a:spcPct val="117000"/>
              </a:lnSpc>
            </a:pPr>
            <a:r>
              <a:rPr lang="en-US" sz="2400" dirty="0" smtClean="0"/>
              <a:t>5</a:t>
            </a:r>
          </a:p>
          <a:p>
            <a:pPr>
              <a:lnSpc>
                <a:spcPct val="117000"/>
              </a:lnSpc>
            </a:pPr>
            <a:r>
              <a:rPr lang="en-US" sz="2400" dirty="0" smtClean="0"/>
              <a:t>4</a:t>
            </a:r>
          </a:p>
          <a:p>
            <a:pPr>
              <a:lnSpc>
                <a:spcPct val="117000"/>
              </a:lnSpc>
            </a:pPr>
            <a:r>
              <a:rPr lang="en-US" sz="2400" dirty="0" smtClean="0"/>
              <a:t>3</a:t>
            </a:r>
          </a:p>
          <a:p>
            <a:pPr>
              <a:lnSpc>
                <a:spcPct val="117000"/>
              </a:lnSpc>
            </a:pPr>
            <a:r>
              <a:rPr lang="en-US" sz="2400" dirty="0" smtClean="0"/>
              <a:t>2</a:t>
            </a:r>
          </a:p>
          <a:p>
            <a:pPr>
              <a:lnSpc>
                <a:spcPct val="117000"/>
              </a:lnSpc>
            </a:pPr>
            <a:r>
              <a:rPr lang="en-US" sz="2400" dirty="0"/>
              <a:t>1</a:t>
            </a:r>
          </a:p>
        </p:txBody>
      </p:sp>
      <p:sp>
        <p:nvSpPr>
          <p:cNvPr id="16" name="TextBox 15"/>
          <p:cNvSpPr txBox="1"/>
          <p:nvPr/>
        </p:nvSpPr>
        <p:spPr>
          <a:xfrm>
            <a:off x="3200400" y="2971800"/>
            <a:ext cx="340658" cy="3182410"/>
          </a:xfrm>
          <a:prstGeom prst="rect">
            <a:avLst/>
          </a:prstGeom>
          <a:solidFill>
            <a:schemeClr val="bg1"/>
          </a:solidFill>
        </p:spPr>
        <p:txBody>
          <a:bodyPr wrap="none" rtlCol="0">
            <a:spAutoFit/>
          </a:bodyPr>
          <a:lstStyle/>
          <a:p>
            <a:pPr>
              <a:lnSpc>
                <a:spcPct val="120000"/>
              </a:lnSpc>
            </a:pPr>
            <a:r>
              <a:rPr lang="en-US" sz="2400" dirty="0" smtClean="0"/>
              <a:t>7</a:t>
            </a:r>
          </a:p>
          <a:p>
            <a:pPr>
              <a:lnSpc>
                <a:spcPct val="120000"/>
              </a:lnSpc>
            </a:pPr>
            <a:r>
              <a:rPr lang="en-US" sz="2400" dirty="0" smtClean="0"/>
              <a:t>6</a:t>
            </a:r>
          </a:p>
          <a:p>
            <a:pPr>
              <a:lnSpc>
                <a:spcPct val="120000"/>
              </a:lnSpc>
            </a:pPr>
            <a:r>
              <a:rPr lang="en-US" sz="2400" dirty="0" smtClean="0"/>
              <a:t>5</a:t>
            </a:r>
          </a:p>
          <a:p>
            <a:pPr>
              <a:lnSpc>
                <a:spcPct val="120000"/>
              </a:lnSpc>
            </a:pPr>
            <a:r>
              <a:rPr lang="en-US" sz="2400" dirty="0" smtClean="0"/>
              <a:t>4</a:t>
            </a:r>
          </a:p>
          <a:p>
            <a:pPr>
              <a:lnSpc>
                <a:spcPct val="120000"/>
              </a:lnSpc>
            </a:pPr>
            <a:r>
              <a:rPr lang="en-US" sz="2400" dirty="0" smtClean="0"/>
              <a:t>3</a:t>
            </a:r>
          </a:p>
          <a:p>
            <a:pPr>
              <a:lnSpc>
                <a:spcPct val="120000"/>
              </a:lnSpc>
            </a:pPr>
            <a:r>
              <a:rPr lang="en-US" sz="2400" dirty="0" smtClean="0"/>
              <a:t>2</a:t>
            </a:r>
          </a:p>
          <a:p>
            <a:pPr>
              <a:lnSpc>
                <a:spcPct val="120000"/>
              </a:lnSpc>
            </a:pPr>
            <a:r>
              <a:rPr lang="en-US" sz="2400" dirty="0"/>
              <a:t>1</a:t>
            </a:r>
          </a:p>
        </p:txBody>
      </p:sp>
      <p:sp>
        <p:nvSpPr>
          <p:cNvPr id="6" name="TextBox 5"/>
          <p:cNvSpPr txBox="1"/>
          <p:nvPr/>
        </p:nvSpPr>
        <p:spPr>
          <a:xfrm>
            <a:off x="304800" y="3810000"/>
            <a:ext cx="2783542" cy="2677656"/>
          </a:xfrm>
          <a:prstGeom prst="rect">
            <a:avLst/>
          </a:prstGeom>
          <a:noFill/>
        </p:spPr>
        <p:txBody>
          <a:bodyPr wrap="square" rtlCol="0">
            <a:spAutoFit/>
          </a:bodyPr>
          <a:lstStyle/>
          <a:p>
            <a:r>
              <a:rPr lang="en-US" sz="2400" dirty="0" smtClean="0"/>
              <a:t>Fine scale inversion for selecting TBMs at biome scale from among NACP RIS models with </a:t>
            </a:r>
            <a:br>
              <a:rPr lang="en-US" sz="2400" dirty="0" smtClean="0"/>
            </a:br>
            <a:r>
              <a:rPr lang="en-US" sz="2400" dirty="0" smtClean="0"/>
              <a:t>sub-diurnal variability</a:t>
            </a:r>
            <a:endParaRPr lang="en-US" sz="2400" dirty="0"/>
          </a:p>
        </p:txBody>
      </p:sp>
    </p:spTree>
    <p:extLst>
      <p:ext uri="{BB962C8B-B14F-4D97-AF65-F5344CB8AC3E}">
        <p14:creationId xmlns:p14="http://schemas.microsoft.com/office/powerpoint/2010/main" val="2498304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Tackle features of big components</a:t>
            </a:r>
            <a:endParaRPr lang="en-US" dirty="0"/>
          </a:p>
        </p:txBody>
      </p:sp>
      <p:sp>
        <p:nvSpPr>
          <p:cNvPr id="3" name="Oval 2"/>
          <p:cNvSpPr/>
          <p:nvPr/>
        </p:nvSpPr>
        <p:spPr>
          <a:xfrm>
            <a:off x="2286000" y="1676400"/>
            <a:ext cx="2743200" cy="2743200"/>
          </a:xfrm>
          <a:prstGeom prst="ellipse">
            <a:avLst/>
          </a:prstGeom>
          <a:solidFill>
            <a:srgbClr val="008000">
              <a:alpha val="50000"/>
            </a:srgbClr>
          </a:solidFill>
          <a:ln w="635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rgbClr val="292934"/>
              </a:solidFill>
              <a:latin typeface="Arial"/>
            </a:endParaRPr>
          </a:p>
        </p:txBody>
      </p:sp>
      <p:sp>
        <p:nvSpPr>
          <p:cNvPr id="5" name="Oval 4"/>
          <p:cNvSpPr/>
          <p:nvPr/>
        </p:nvSpPr>
        <p:spPr>
          <a:xfrm>
            <a:off x="4038600" y="1676400"/>
            <a:ext cx="2743200" cy="2743200"/>
          </a:xfrm>
          <a:prstGeom prst="ellipse">
            <a:avLst/>
          </a:prstGeom>
          <a:solidFill>
            <a:srgbClr val="008000">
              <a:alpha val="50000"/>
            </a:srgbClr>
          </a:solidFill>
          <a:ln w="635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rgbClr val="292934"/>
              </a:solidFill>
              <a:latin typeface="Arial"/>
            </a:endParaRPr>
          </a:p>
        </p:txBody>
      </p:sp>
      <p:sp>
        <p:nvSpPr>
          <p:cNvPr id="6" name="Oval 5"/>
          <p:cNvSpPr/>
          <p:nvPr/>
        </p:nvSpPr>
        <p:spPr>
          <a:xfrm>
            <a:off x="3124200" y="3200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rgbClr val="292934"/>
              </a:solidFill>
              <a:latin typeface="Arial"/>
            </a:endParaRPr>
          </a:p>
        </p:txBody>
      </p:sp>
      <p:sp>
        <p:nvSpPr>
          <p:cNvPr id="7" name="TextBox 6"/>
          <p:cNvSpPr txBox="1"/>
          <p:nvPr/>
        </p:nvSpPr>
        <p:spPr>
          <a:xfrm>
            <a:off x="2649869" y="2362200"/>
            <a:ext cx="1142711" cy="830997"/>
          </a:xfrm>
          <a:prstGeom prst="rect">
            <a:avLst/>
          </a:prstGeom>
          <a:noFill/>
        </p:spPr>
        <p:txBody>
          <a:bodyPr wrap="none" rtlCol="0">
            <a:spAutoFit/>
          </a:bodyPr>
          <a:lstStyle/>
          <a:p>
            <a:pPr algn="ctr"/>
            <a:r>
              <a:rPr lang="en-US" sz="2400" dirty="0" smtClean="0">
                <a:solidFill>
                  <a:srgbClr val="292934"/>
                </a:solidFill>
                <a:latin typeface="Arial"/>
              </a:rPr>
              <a:t>Big</a:t>
            </a:r>
          </a:p>
          <a:p>
            <a:pPr algn="ctr"/>
            <a:r>
              <a:rPr lang="en-US" sz="2400" dirty="0" smtClean="0">
                <a:solidFill>
                  <a:srgbClr val="292934"/>
                </a:solidFill>
                <a:latin typeface="Arial"/>
              </a:rPr>
              <a:t>signals</a:t>
            </a:r>
            <a:endParaRPr lang="en-US" sz="2400" dirty="0">
              <a:solidFill>
                <a:srgbClr val="292934"/>
              </a:solidFill>
              <a:latin typeface="Arial"/>
            </a:endParaRPr>
          </a:p>
        </p:txBody>
      </p:sp>
      <p:sp>
        <p:nvSpPr>
          <p:cNvPr id="8" name="TextBox 7"/>
          <p:cNvSpPr txBox="1"/>
          <p:nvPr/>
        </p:nvSpPr>
        <p:spPr>
          <a:xfrm>
            <a:off x="3429000" y="4572000"/>
            <a:ext cx="2100455" cy="830997"/>
          </a:xfrm>
          <a:prstGeom prst="rect">
            <a:avLst/>
          </a:prstGeom>
          <a:noFill/>
        </p:spPr>
        <p:txBody>
          <a:bodyPr wrap="none" rtlCol="0">
            <a:spAutoFit/>
          </a:bodyPr>
          <a:lstStyle/>
          <a:p>
            <a:pPr algn="ctr"/>
            <a:r>
              <a:rPr lang="en-US" sz="2400" dirty="0" smtClean="0">
                <a:solidFill>
                  <a:srgbClr val="292934"/>
                </a:solidFill>
                <a:latin typeface="Arial"/>
              </a:rPr>
              <a:t>“Intermediate”</a:t>
            </a:r>
          </a:p>
          <a:p>
            <a:pPr algn="ctr"/>
            <a:r>
              <a:rPr lang="en-US" sz="2400" dirty="0" smtClean="0">
                <a:solidFill>
                  <a:srgbClr val="292934"/>
                </a:solidFill>
                <a:latin typeface="Arial"/>
              </a:rPr>
              <a:t>scales</a:t>
            </a:r>
            <a:endParaRPr lang="en-US" sz="2400" dirty="0">
              <a:solidFill>
                <a:srgbClr val="292934"/>
              </a:solidFill>
              <a:latin typeface="Arial"/>
            </a:endParaRPr>
          </a:p>
        </p:txBody>
      </p:sp>
      <p:sp>
        <p:nvSpPr>
          <p:cNvPr id="9" name="TextBox 8"/>
          <p:cNvSpPr txBox="1"/>
          <p:nvPr/>
        </p:nvSpPr>
        <p:spPr>
          <a:xfrm>
            <a:off x="5201970" y="2369403"/>
            <a:ext cx="1330863" cy="461665"/>
          </a:xfrm>
          <a:prstGeom prst="rect">
            <a:avLst/>
          </a:prstGeom>
          <a:noFill/>
        </p:spPr>
        <p:txBody>
          <a:bodyPr wrap="none" rtlCol="0">
            <a:spAutoFit/>
          </a:bodyPr>
          <a:lstStyle/>
          <a:p>
            <a:pPr algn="ctr"/>
            <a:r>
              <a:rPr lang="en-US" sz="2400" dirty="0" smtClean="0">
                <a:solidFill>
                  <a:srgbClr val="292934"/>
                </a:solidFill>
                <a:latin typeface="Arial"/>
              </a:rPr>
              <a:t>Patterns</a:t>
            </a:r>
            <a:endParaRPr lang="en-US" sz="2400" dirty="0">
              <a:solidFill>
                <a:srgbClr val="292934"/>
              </a:solidFill>
              <a:latin typeface="Arial"/>
            </a:endParaRPr>
          </a:p>
        </p:txBody>
      </p:sp>
    </p:spTree>
    <p:extLst>
      <p:ext uri="{BB962C8B-B14F-4D97-AF65-F5344CB8AC3E}">
        <p14:creationId xmlns:p14="http://schemas.microsoft.com/office/powerpoint/2010/main" val="413881947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33400" y="762000"/>
            <a:ext cx="8135008" cy="3200400"/>
            <a:chOff x="533400" y="838200"/>
            <a:chExt cx="8135008" cy="3200400"/>
          </a:xfrm>
        </p:grpSpPr>
        <p:grpSp>
          <p:nvGrpSpPr>
            <p:cNvPr id="2" name="Group 1"/>
            <p:cNvGrpSpPr/>
            <p:nvPr/>
          </p:nvGrpSpPr>
          <p:grpSpPr>
            <a:xfrm>
              <a:off x="533400" y="838200"/>
              <a:ext cx="8135008" cy="3200400"/>
              <a:chOff x="723900" y="2133600"/>
              <a:chExt cx="8135008" cy="3200400"/>
            </a:xfrm>
          </p:grpSpPr>
          <p:pic>
            <p:nvPicPr>
              <p:cNvPr id="2050" name="Picture 2" descr="C:\Users\CWilliams\Desktop\Cap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l="4045" t="63424"/>
              <a:stretch/>
            </p:blipFill>
            <p:spPr bwMode="auto">
              <a:xfrm>
                <a:off x="723900" y="2133600"/>
                <a:ext cx="813500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Williams\Desktop\Cap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l="60251" t="2342" r="4417" b="89910"/>
              <a:stretch/>
            </p:blipFill>
            <p:spPr bwMode="auto">
              <a:xfrm>
                <a:off x="4876800" y="3886200"/>
                <a:ext cx="3747681" cy="848159"/>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2819400" y="965668"/>
              <a:ext cx="3982116" cy="400110"/>
            </a:xfrm>
            <a:prstGeom prst="rect">
              <a:avLst/>
            </a:prstGeom>
            <a:noFill/>
          </p:spPr>
          <p:txBody>
            <a:bodyPr wrap="none" rtlCol="0">
              <a:spAutoFit/>
            </a:bodyPr>
            <a:lstStyle/>
            <a:p>
              <a:pPr defTabSz="914400"/>
              <a:r>
                <a:rPr lang="en-US" sz="2000" dirty="0" smtClean="0">
                  <a:solidFill>
                    <a:prstClr val="black"/>
                  </a:solidFill>
                  <a:latin typeface="Calibri"/>
                </a:rPr>
                <a:t>Anomaly = Drought – Baseline Mean</a:t>
              </a:r>
              <a:endParaRPr lang="en-US" sz="2000" dirty="0">
                <a:solidFill>
                  <a:prstClr val="black"/>
                </a:solidFill>
                <a:latin typeface="Calibri"/>
              </a:endParaRPr>
            </a:p>
          </p:txBody>
        </p:sp>
      </p:grpSp>
      <p:sp>
        <p:nvSpPr>
          <p:cNvPr id="9" name="Text Box 5"/>
          <p:cNvSpPr txBox="1">
            <a:spLocks noChangeArrowheads="1"/>
          </p:cNvSpPr>
          <p:nvPr/>
        </p:nvSpPr>
        <p:spPr bwMode="auto">
          <a:xfrm>
            <a:off x="152400" y="152400"/>
            <a:ext cx="8948155" cy="523220"/>
          </a:xfrm>
          <a:prstGeom prst="rect">
            <a:avLst/>
          </a:prstGeom>
          <a:noFill/>
          <a:ln w="9525">
            <a:noFill/>
            <a:miter lim="800000"/>
            <a:headEnd/>
            <a:tailEnd/>
          </a:ln>
          <a:effectLst/>
        </p:spPr>
        <p:txBody>
          <a:bodyPr wrap="none">
            <a:spAutoFit/>
          </a:bodyPr>
          <a:lstStyle/>
          <a:p>
            <a:pPr defTabSz="914400"/>
            <a:r>
              <a:rPr lang="en-US" sz="2800" dirty="0" smtClean="0">
                <a:solidFill>
                  <a:srgbClr val="99FF33"/>
                </a:solidFill>
                <a:latin typeface="Calibri"/>
              </a:rPr>
              <a:t>Reduced Carbon Uptake and Evaporation, Increased Heating</a:t>
            </a:r>
            <a:endParaRPr lang="en-US" sz="2800" dirty="0">
              <a:solidFill>
                <a:srgbClr val="99FF33"/>
              </a:solidFill>
              <a:latin typeface="Calibri"/>
            </a:endParaRPr>
          </a:p>
        </p:txBody>
      </p:sp>
      <p:sp>
        <p:nvSpPr>
          <p:cNvPr id="4" name="TextBox 3"/>
          <p:cNvSpPr txBox="1"/>
          <p:nvPr/>
        </p:nvSpPr>
        <p:spPr>
          <a:xfrm>
            <a:off x="152399" y="4168676"/>
            <a:ext cx="8948155" cy="1938992"/>
          </a:xfrm>
          <a:prstGeom prst="rect">
            <a:avLst/>
          </a:prstGeom>
          <a:noFill/>
        </p:spPr>
        <p:txBody>
          <a:bodyPr wrap="square" rtlCol="0">
            <a:spAutoFit/>
          </a:bodyPr>
          <a:lstStyle/>
          <a:p>
            <a:pPr defTabSz="914400"/>
            <a:r>
              <a:rPr lang="en-US" sz="2400" dirty="0" smtClean="0">
                <a:solidFill>
                  <a:srgbClr val="FF0000"/>
                </a:solidFill>
                <a:latin typeface="Calibri"/>
              </a:rPr>
              <a:t>Carbon uptake decreased</a:t>
            </a:r>
            <a:r>
              <a:rPr lang="en-US" sz="2400" dirty="0" smtClean="0">
                <a:solidFill>
                  <a:prstClr val="white"/>
                </a:solidFill>
                <a:latin typeface="Calibri"/>
              </a:rPr>
              <a:t> by 37% and 160% in forests and grasslands</a:t>
            </a:r>
          </a:p>
          <a:p>
            <a:pPr lvl="1" defTabSz="914400"/>
            <a:r>
              <a:rPr lang="en-US" sz="2400" dirty="0" smtClean="0">
                <a:solidFill>
                  <a:prstClr val="white"/>
                </a:solidFill>
                <a:latin typeface="Calibri"/>
              </a:rPr>
              <a:t>increased in woody savannas… respiration slowed more than productivity</a:t>
            </a:r>
          </a:p>
          <a:p>
            <a:pPr defTabSz="914400"/>
            <a:r>
              <a:rPr lang="en-US" sz="2400" dirty="0" smtClean="0">
                <a:solidFill>
                  <a:srgbClr val="FF0000"/>
                </a:solidFill>
                <a:latin typeface="Calibri"/>
              </a:rPr>
              <a:t>Evaporation decreased</a:t>
            </a:r>
            <a:r>
              <a:rPr lang="en-US" sz="2400" dirty="0" smtClean="0">
                <a:solidFill>
                  <a:prstClr val="white"/>
                </a:solidFill>
                <a:latin typeface="Calibri"/>
              </a:rPr>
              <a:t> by 25%, 5%, and 16% for ENF, GRA, and WSA </a:t>
            </a:r>
          </a:p>
          <a:p>
            <a:pPr defTabSz="914400"/>
            <a:r>
              <a:rPr lang="en-US" sz="2400" dirty="0" smtClean="0">
                <a:solidFill>
                  <a:prstClr val="white"/>
                </a:solidFill>
                <a:latin typeface="Calibri"/>
              </a:rPr>
              <a:t>        temperatures increased by ~0.4 °C</a:t>
            </a:r>
          </a:p>
        </p:txBody>
      </p:sp>
      <p:sp>
        <p:nvSpPr>
          <p:cNvPr id="10" name="TextBox 9"/>
          <p:cNvSpPr txBox="1"/>
          <p:nvPr/>
        </p:nvSpPr>
        <p:spPr>
          <a:xfrm>
            <a:off x="31457" y="6477000"/>
            <a:ext cx="4025524" cy="369332"/>
          </a:xfrm>
          <a:prstGeom prst="rect">
            <a:avLst/>
          </a:prstGeom>
          <a:solidFill>
            <a:schemeClr val="bg1">
              <a:lumMod val="75000"/>
              <a:alpha val="50000"/>
            </a:schemeClr>
          </a:solidFill>
        </p:spPr>
        <p:txBody>
          <a:bodyPr wrap="none" rtlCol="0">
            <a:spAutoFit/>
          </a:bodyPr>
          <a:lstStyle/>
          <a:p>
            <a:pPr defTabSz="914400" eaLnBrk="0" fontAlgn="base" hangingPunct="0">
              <a:spcBef>
                <a:spcPct val="0"/>
              </a:spcBef>
              <a:spcAft>
                <a:spcPct val="0"/>
              </a:spcAft>
            </a:pPr>
            <a:r>
              <a:rPr lang="en-US" dirty="0" smtClean="0">
                <a:solidFill>
                  <a:prstClr val="black"/>
                </a:solidFill>
                <a:latin typeface="Verdana" pitchFamily="34" charset="0"/>
                <a:ea typeface="MS PGothic" pitchFamily="34" charset="-128"/>
              </a:rPr>
              <a:t>Slide from: Christopher Schwalm</a:t>
            </a:r>
            <a:endParaRPr lang="en-US" dirty="0">
              <a:solidFill>
                <a:prstClr val="black"/>
              </a:solidFill>
              <a:latin typeface="Verdana" pitchFamily="34" charset="0"/>
              <a:ea typeface="MS PGothic" pitchFamily="34" charset="-128"/>
            </a:endParaRPr>
          </a:p>
        </p:txBody>
      </p:sp>
      <p:sp>
        <p:nvSpPr>
          <p:cNvPr id="11" name="Text Box 2"/>
          <p:cNvSpPr txBox="1">
            <a:spLocks noChangeArrowheads="1"/>
          </p:cNvSpPr>
          <p:nvPr/>
        </p:nvSpPr>
        <p:spPr bwMode="auto">
          <a:xfrm>
            <a:off x="5181600" y="5858470"/>
            <a:ext cx="3918955" cy="923330"/>
          </a:xfrm>
          <a:prstGeom prst="rect">
            <a:avLst/>
          </a:prstGeom>
          <a:noFill/>
          <a:ln w="9525">
            <a:noFill/>
            <a:miter lim="800000"/>
            <a:headEnd/>
            <a:tailEnd/>
          </a:ln>
          <a:effectLst/>
        </p:spPr>
        <p:txBody>
          <a:bodyPr wrap="square">
            <a:spAutoFit/>
          </a:bodyPr>
          <a:lstStyle/>
          <a:p>
            <a:pPr algn="ctr"/>
            <a:r>
              <a:rPr lang="en-US" dirty="0" smtClean="0">
                <a:solidFill>
                  <a:srgbClr val="99FF33"/>
                </a:solidFill>
              </a:rPr>
              <a:t>“Carbon and Water Impacts of the Turn of the Century Drought in Western North America 2000-2004”</a:t>
            </a:r>
            <a:endParaRPr lang="en-US" dirty="0">
              <a:solidFill>
                <a:srgbClr val="99FF33"/>
              </a:solidFill>
            </a:endParaRPr>
          </a:p>
        </p:txBody>
      </p:sp>
    </p:spTree>
    <p:extLst>
      <p:ext uri="{BB962C8B-B14F-4D97-AF65-F5344CB8AC3E}">
        <p14:creationId xmlns:p14="http://schemas.microsoft.com/office/powerpoint/2010/main" val="240995419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8768" y="6324600"/>
            <a:ext cx="4831707" cy="400110"/>
          </a:xfrm>
          <a:prstGeom prst="rect">
            <a:avLst/>
          </a:prstGeom>
          <a:noFill/>
        </p:spPr>
        <p:txBody>
          <a:bodyPr wrap="none" rtlCol="0">
            <a:spAutoFit/>
          </a:bodyPr>
          <a:lstStyle/>
          <a:p>
            <a:pPr defTabSz="914400"/>
            <a:r>
              <a:rPr lang="en-US" sz="2000" dirty="0" smtClean="0">
                <a:solidFill>
                  <a:prstClr val="white"/>
                </a:solidFill>
                <a:latin typeface="Calibri"/>
                <a:ea typeface="MS PGothic" pitchFamily="34" charset="-128"/>
              </a:rPr>
              <a:t>*Anomaly = Drought  Mean – Baseline Mean</a:t>
            </a:r>
            <a:endParaRPr lang="en-US" sz="2000" dirty="0">
              <a:solidFill>
                <a:prstClr val="white"/>
              </a:solidFill>
              <a:latin typeface="Calibri"/>
              <a:ea typeface="MS PGothic" pitchFamily="34" charset="-128"/>
            </a:endParaRPr>
          </a:p>
        </p:txBody>
      </p:sp>
      <p:sp>
        <p:nvSpPr>
          <p:cNvPr id="8" name="Text Box 5"/>
          <p:cNvSpPr txBox="1">
            <a:spLocks noChangeArrowheads="1"/>
          </p:cNvSpPr>
          <p:nvPr/>
        </p:nvSpPr>
        <p:spPr bwMode="auto">
          <a:xfrm>
            <a:off x="152400" y="304800"/>
            <a:ext cx="8839200" cy="523220"/>
          </a:xfrm>
          <a:prstGeom prst="rect">
            <a:avLst/>
          </a:prstGeom>
          <a:noFill/>
          <a:ln w="9525">
            <a:noFill/>
            <a:miter lim="800000"/>
            <a:headEnd/>
            <a:tailEnd/>
          </a:ln>
          <a:effectLst/>
        </p:spPr>
        <p:txBody>
          <a:bodyPr wrap="square">
            <a:spAutoFit/>
          </a:bodyPr>
          <a:lstStyle/>
          <a:p>
            <a:pPr algn="ctr" defTabSz="914400"/>
            <a:r>
              <a:rPr lang="en-US" sz="2800" dirty="0" smtClean="0">
                <a:solidFill>
                  <a:srgbClr val="99FF33"/>
                </a:solidFill>
                <a:latin typeface="Calibri"/>
                <a:ea typeface="MS PGothic" pitchFamily="34" charset="-128"/>
              </a:rPr>
              <a:t>Reduction in Carbon Uptake Offset 45% of Normal Sink</a:t>
            </a:r>
            <a:endParaRPr lang="en-US" sz="2800" dirty="0">
              <a:solidFill>
                <a:srgbClr val="99FF33"/>
              </a:solidFill>
              <a:latin typeface="Calibri"/>
              <a:ea typeface="MS PGothic"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283219037"/>
              </p:ext>
            </p:extLst>
          </p:nvPr>
        </p:nvGraphicFramePr>
        <p:xfrm>
          <a:off x="609600" y="1219200"/>
          <a:ext cx="8001000" cy="4297680"/>
        </p:xfrm>
        <a:graphic>
          <a:graphicData uri="http://schemas.openxmlformats.org/drawingml/2006/table">
            <a:tbl>
              <a:tblPr firstRow="1" bandRow="1">
                <a:tableStyleId>{5C22544A-7EE6-4342-B048-85BDC9FD1C3A}</a:tableStyleId>
              </a:tblPr>
              <a:tblGrid>
                <a:gridCol w="1295400"/>
                <a:gridCol w="1905000"/>
                <a:gridCol w="1600200"/>
                <a:gridCol w="1600200"/>
                <a:gridCol w="1600200"/>
              </a:tblGrid>
              <a:tr h="773828">
                <a:tc>
                  <a:txBody>
                    <a:bodyPr/>
                    <a:lstStyle/>
                    <a:p>
                      <a:pPr algn="ctr"/>
                      <a:r>
                        <a:rPr lang="en-US" sz="2400" b="1" dirty="0" smtClean="0">
                          <a:solidFill>
                            <a:schemeClr val="tx1"/>
                          </a:solidFill>
                        </a:rPr>
                        <a:t>Term</a:t>
                      </a:r>
                    </a:p>
                    <a:p>
                      <a:pPr algn="ctr"/>
                      <a:r>
                        <a:rPr lang="en-US" sz="2400" b="1" dirty="0" smtClean="0">
                          <a:solidFill>
                            <a:schemeClr val="tx1"/>
                          </a:solidFill>
                        </a:rPr>
                        <a:t>[Tg C y</a:t>
                      </a:r>
                      <a:r>
                        <a:rPr lang="en-US" sz="2400" b="1" baseline="30000" dirty="0" smtClean="0">
                          <a:solidFill>
                            <a:schemeClr val="tx1"/>
                          </a:solidFill>
                        </a:rPr>
                        <a:t>-1</a:t>
                      </a:r>
                      <a:r>
                        <a:rPr lang="en-US" sz="2400" b="1" dirty="0" smtClean="0">
                          <a:solidFill>
                            <a:schemeClr val="tx1"/>
                          </a:solidFill>
                        </a:rPr>
                        <a:t>]</a:t>
                      </a:r>
                      <a:endParaRPr lang="en-US" sz="2400" b="1" dirty="0">
                        <a:solidFill>
                          <a:schemeClr val="tx1"/>
                        </a:solidFill>
                      </a:endParaRPr>
                    </a:p>
                  </a:txBody>
                  <a:tcPr/>
                </a:tc>
                <a:tc>
                  <a:txBody>
                    <a:bodyPr/>
                    <a:lstStyle/>
                    <a:p>
                      <a:pPr algn="ctr"/>
                      <a:r>
                        <a:rPr lang="en-US" sz="2400" b="1" dirty="0" smtClean="0">
                          <a:solidFill>
                            <a:schemeClr val="tx1"/>
                          </a:solidFill>
                        </a:rPr>
                        <a:t>Source</a:t>
                      </a:r>
                      <a:endParaRPr lang="en-US" sz="2400" b="1" dirty="0">
                        <a:solidFill>
                          <a:schemeClr val="tx1"/>
                        </a:solidFill>
                      </a:endParaRPr>
                    </a:p>
                  </a:txBody>
                  <a:tcPr/>
                </a:tc>
                <a:tc>
                  <a:txBody>
                    <a:bodyPr/>
                    <a:lstStyle/>
                    <a:p>
                      <a:pPr algn="ctr"/>
                      <a:r>
                        <a:rPr lang="en-US" sz="2400" b="1" dirty="0" smtClean="0">
                          <a:solidFill>
                            <a:schemeClr val="tx1"/>
                          </a:solidFill>
                        </a:rPr>
                        <a:t>Drought</a:t>
                      </a:r>
                      <a:r>
                        <a:rPr lang="en-US" sz="2400" b="1" baseline="0" dirty="0" smtClean="0">
                          <a:solidFill>
                            <a:schemeClr val="tx1"/>
                          </a:solidFill>
                        </a:rPr>
                        <a:t> Anomaly*</a:t>
                      </a:r>
                      <a:endParaRPr lang="en-US" sz="2400" b="1" dirty="0">
                        <a:solidFill>
                          <a:schemeClr val="tx1"/>
                        </a:solidFill>
                      </a:endParaRPr>
                    </a:p>
                  </a:txBody>
                  <a:tcPr/>
                </a:tc>
                <a:tc>
                  <a:txBody>
                    <a:bodyPr/>
                    <a:lstStyle/>
                    <a:p>
                      <a:pPr algn="ctr"/>
                      <a:r>
                        <a:rPr lang="en-US" sz="2400" b="1" dirty="0" smtClean="0">
                          <a:solidFill>
                            <a:schemeClr val="tx1"/>
                          </a:solidFill>
                        </a:rPr>
                        <a:t>Baseline Flux</a:t>
                      </a:r>
                      <a:endParaRPr lang="en-US" sz="2400" b="1" dirty="0">
                        <a:solidFill>
                          <a:schemeClr val="tx1"/>
                        </a:solidFill>
                      </a:endParaRPr>
                    </a:p>
                  </a:txBody>
                  <a:tcPr/>
                </a:tc>
                <a:tc>
                  <a:txBody>
                    <a:bodyPr/>
                    <a:lstStyle/>
                    <a:p>
                      <a:pPr algn="ctr"/>
                      <a:r>
                        <a:rPr lang="en-US" sz="2400" b="1" dirty="0" smtClean="0">
                          <a:solidFill>
                            <a:schemeClr val="tx1"/>
                          </a:solidFill>
                        </a:rPr>
                        <a:t>Percent Reduction</a:t>
                      </a:r>
                      <a:endParaRPr lang="en-US" sz="2400" b="1" dirty="0">
                        <a:solidFill>
                          <a:schemeClr val="tx1"/>
                        </a:solidFill>
                      </a:endParaRPr>
                    </a:p>
                  </a:txBody>
                  <a:tcPr/>
                </a:tc>
              </a:tr>
              <a:tr h="548640">
                <a:tc>
                  <a:txBody>
                    <a:bodyPr/>
                    <a:lstStyle/>
                    <a:p>
                      <a:pPr algn="ctr"/>
                      <a:r>
                        <a:rPr lang="en-US" sz="2400" dirty="0" smtClean="0"/>
                        <a:t>GPP</a:t>
                      </a:r>
                      <a:endParaRPr lang="en-US" sz="2400" dirty="0"/>
                    </a:p>
                  </a:txBody>
                  <a:tcPr/>
                </a:tc>
                <a:tc>
                  <a:txBody>
                    <a:bodyPr/>
                    <a:lstStyle/>
                    <a:p>
                      <a:pPr algn="ctr"/>
                      <a:r>
                        <a:rPr lang="en-US" sz="2400" dirty="0" smtClean="0"/>
                        <a:t>MODIS</a:t>
                      </a:r>
                      <a:endParaRPr lang="en-US" sz="2400" dirty="0"/>
                    </a:p>
                  </a:txBody>
                  <a:tcPr/>
                </a:tc>
                <a:tc>
                  <a:txBody>
                    <a:bodyPr/>
                    <a:lstStyle/>
                    <a:p>
                      <a:pPr algn="ctr"/>
                      <a:r>
                        <a:rPr lang="en-US" sz="2400" dirty="0" smtClean="0"/>
                        <a:t>-234</a:t>
                      </a:r>
                      <a:endParaRPr lang="en-US" sz="2400" dirty="0"/>
                    </a:p>
                  </a:txBody>
                  <a:tcPr/>
                </a:tc>
                <a:tc>
                  <a:txBody>
                    <a:bodyPr/>
                    <a:lstStyle/>
                    <a:p>
                      <a:pPr algn="ctr"/>
                      <a:r>
                        <a:rPr lang="en-US" sz="2400" dirty="0" smtClean="0"/>
                        <a:t>2424</a:t>
                      </a:r>
                      <a:endParaRPr lang="en-US" sz="2400" dirty="0"/>
                    </a:p>
                  </a:txBody>
                  <a:tcPr/>
                </a:tc>
                <a:tc>
                  <a:txBody>
                    <a:bodyPr/>
                    <a:lstStyle/>
                    <a:p>
                      <a:pPr algn="ctr"/>
                      <a:r>
                        <a:rPr lang="en-US" sz="2400" dirty="0" smtClean="0"/>
                        <a:t>10%</a:t>
                      </a:r>
                      <a:endParaRPr lang="en-US" sz="2400" dirty="0"/>
                    </a:p>
                  </a:txBody>
                  <a:tcPr/>
                </a:tc>
              </a:tr>
              <a:tr h="773828">
                <a:tc>
                  <a:txBody>
                    <a:bodyPr/>
                    <a:lstStyle/>
                    <a:p>
                      <a:pPr algn="ctr"/>
                      <a:r>
                        <a:rPr lang="en-US" sz="2400" dirty="0" smtClean="0"/>
                        <a:t>GPP</a:t>
                      </a:r>
                      <a:endParaRPr lang="en-US" sz="2400" dirty="0"/>
                    </a:p>
                  </a:txBody>
                  <a:tcPr/>
                </a:tc>
                <a:tc>
                  <a:txBody>
                    <a:bodyPr/>
                    <a:lstStyle/>
                    <a:p>
                      <a:pPr algn="ctr"/>
                      <a:r>
                        <a:rPr lang="en-US" sz="2400" dirty="0" smtClean="0"/>
                        <a:t>Upscaled</a:t>
                      </a:r>
                      <a:r>
                        <a:rPr lang="en-US" sz="2400" baseline="0" dirty="0" smtClean="0"/>
                        <a:t> FLUXNET</a:t>
                      </a:r>
                      <a:endParaRPr lang="en-US" sz="2400" dirty="0"/>
                    </a:p>
                  </a:txBody>
                  <a:tcPr/>
                </a:tc>
                <a:tc>
                  <a:txBody>
                    <a:bodyPr/>
                    <a:lstStyle/>
                    <a:p>
                      <a:pPr algn="ctr"/>
                      <a:r>
                        <a:rPr lang="en-US" sz="2400" dirty="0" smtClean="0"/>
                        <a:t>-182</a:t>
                      </a:r>
                      <a:endParaRPr lang="en-US" sz="2400" dirty="0"/>
                    </a:p>
                  </a:txBody>
                  <a:tcPr/>
                </a:tc>
                <a:tc>
                  <a:txBody>
                    <a:bodyPr/>
                    <a:lstStyle/>
                    <a:p>
                      <a:pPr algn="ctr"/>
                      <a:r>
                        <a:rPr lang="en-US" sz="2400" dirty="0" smtClean="0"/>
                        <a:t>2148</a:t>
                      </a:r>
                      <a:endParaRPr lang="en-US" sz="2400" dirty="0"/>
                    </a:p>
                  </a:txBody>
                  <a:tcPr/>
                </a:tc>
                <a:tc>
                  <a:txBody>
                    <a:bodyPr/>
                    <a:lstStyle/>
                    <a:p>
                      <a:pPr algn="ctr"/>
                      <a:r>
                        <a:rPr lang="en-US" sz="2400" dirty="0" smtClean="0"/>
                        <a:t>8%</a:t>
                      </a:r>
                      <a:endParaRPr lang="en-US" sz="2400" dirty="0"/>
                    </a:p>
                  </a:txBody>
                  <a:tcPr/>
                </a:tc>
              </a:tr>
              <a:tr h="448329">
                <a:tc>
                  <a:txBody>
                    <a:bodyPr/>
                    <a:lstStyle/>
                    <a:p>
                      <a:pPr algn="ctr"/>
                      <a:endParaRPr lang="en-US" sz="2400"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p>
                  </a:txBody>
                  <a:tcPr>
                    <a:noFill/>
                  </a:tcPr>
                </a:tc>
                <a:tc>
                  <a:txBody>
                    <a:bodyPr/>
                    <a:lstStyle/>
                    <a:p>
                      <a:pPr algn="ctr"/>
                      <a:endParaRPr lang="en-US" sz="2400" dirty="0"/>
                    </a:p>
                  </a:txBody>
                  <a:tcPr>
                    <a:noFill/>
                  </a:tcPr>
                </a:tc>
                <a:tc>
                  <a:txBody>
                    <a:bodyPr/>
                    <a:lstStyle/>
                    <a:p>
                      <a:pPr algn="ctr"/>
                      <a:endParaRPr lang="en-US" sz="2400" dirty="0"/>
                    </a:p>
                  </a:txBody>
                  <a:tcPr>
                    <a:noFill/>
                  </a:tcPr>
                </a:tc>
                <a:tc>
                  <a:txBody>
                    <a:bodyPr/>
                    <a:lstStyle/>
                    <a:p>
                      <a:pPr algn="ctr"/>
                      <a:endParaRPr lang="en-US" sz="2400" dirty="0"/>
                    </a:p>
                  </a:txBody>
                  <a:tcPr>
                    <a:noFill/>
                  </a:tcPr>
                </a:tc>
              </a:tr>
              <a:tr h="448329">
                <a:tc>
                  <a:txBody>
                    <a:bodyPr/>
                    <a:lstStyle/>
                    <a:p>
                      <a:pPr algn="ctr"/>
                      <a:r>
                        <a:rPr lang="en-US" sz="2400" dirty="0" smtClean="0"/>
                        <a:t>NEP</a:t>
                      </a:r>
                      <a:endParaRPr lang="en-US" sz="2400" dirty="0"/>
                    </a:p>
                  </a:txBody>
                  <a:tcPr/>
                </a:tc>
                <a:tc>
                  <a:txBody>
                    <a:bodyPr/>
                    <a:lstStyle/>
                    <a:p>
                      <a:pPr algn="ctr"/>
                      <a:r>
                        <a:rPr lang="en-US" sz="2400" dirty="0" smtClean="0"/>
                        <a:t>Inversions</a:t>
                      </a:r>
                      <a:endParaRPr lang="en-US" sz="2400" dirty="0"/>
                    </a:p>
                  </a:txBody>
                  <a:tcPr/>
                </a:tc>
                <a:tc>
                  <a:txBody>
                    <a:bodyPr/>
                    <a:lstStyle/>
                    <a:p>
                      <a:pPr algn="ctr"/>
                      <a:r>
                        <a:rPr lang="en-US" sz="2400" dirty="0" smtClean="0"/>
                        <a:t>-30</a:t>
                      </a:r>
                    </a:p>
                    <a:p>
                      <a:pPr algn="ctr"/>
                      <a:r>
                        <a:rPr lang="en-US" sz="2400" dirty="0" smtClean="0"/>
                        <a:t>-83</a:t>
                      </a:r>
                      <a:endParaRPr lang="en-US" sz="2400" dirty="0"/>
                    </a:p>
                  </a:txBody>
                  <a:tcPr/>
                </a:tc>
                <a:tc>
                  <a:txBody>
                    <a:bodyPr/>
                    <a:lstStyle/>
                    <a:p>
                      <a:pPr algn="ctr"/>
                      <a:r>
                        <a:rPr lang="en-US" sz="2400" dirty="0" smtClean="0"/>
                        <a:t>177</a:t>
                      </a:r>
                    </a:p>
                    <a:p>
                      <a:pPr algn="ctr"/>
                      <a:r>
                        <a:rPr lang="en-US" sz="2400" dirty="0" smtClean="0"/>
                        <a:t>188</a:t>
                      </a:r>
                      <a:endParaRPr lang="en-US" sz="2400" dirty="0"/>
                    </a:p>
                  </a:txBody>
                  <a:tcPr/>
                </a:tc>
                <a:tc>
                  <a:txBody>
                    <a:bodyPr/>
                    <a:lstStyle/>
                    <a:p>
                      <a:pPr algn="ctr"/>
                      <a:r>
                        <a:rPr lang="en-US" sz="2400" dirty="0" smtClean="0"/>
                        <a:t>17%</a:t>
                      </a:r>
                    </a:p>
                    <a:p>
                      <a:pPr algn="ctr"/>
                      <a:r>
                        <a:rPr lang="en-US" sz="2400" dirty="0" smtClean="0"/>
                        <a:t>44%</a:t>
                      </a:r>
                      <a:endParaRPr lang="en-US" sz="2400" dirty="0"/>
                    </a:p>
                  </a:txBody>
                  <a:tcPr/>
                </a:tc>
              </a:tr>
              <a:tr h="773828">
                <a:tc>
                  <a:txBody>
                    <a:bodyPr/>
                    <a:lstStyle/>
                    <a:p>
                      <a:pPr algn="ctr"/>
                      <a:r>
                        <a:rPr lang="en-US" sz="2400" dirty="0" smtClean="0"/>
                        <a:t>NEP</a:t>
                      </a:r>
                      <a:endParaRPr lang="en-US" sz="2400" dirty="0"/>
                    </a:p>
                  </a:txBody>
                  <a:tcPr/>
                </a:tc>
                <a:tc>
                  <a:txBody>
                    <a:bodyPr/>
                    <a:lstStyle/>
                    <a:p>
                      <a:pPr algn="ctr"/>
                      <a:r>
                        <a:rPr lang="en-US" sz="2400" dirty="0" smtClean="0"/>
                        <a:t>Flux</a:t>
                      </a:r>
                      <a:r>
                        <a:rPr lang="en-US" sz="2400" baseline="0" dirty="0" smtClean="0"/>
                        <a:t> Tower Network</a:t>
                      </a:r>
                      <a:endParaRPr lang="en-US" sz="2400" dirty="0"/>
                    </a:p>
                  </a:txBody>
                  <a:tcPr/>
                </a:tc>
                <a:tc>
                  <a:txBody>
                    <a:bodyPr/>
                    <a:lstStyle/>
                    <a:p>
                      <a:pPr algn="ctr"/>
                      <a:r>
                        <a:rPr lang="en-US" sz="2400" dirty="0" smtClean="0"/>
                        <a:t>-298</a:t>
                      </a:r>
                      <a:endParaRPr lang="en-US" sz="2400" dirty="0"/>
                    </a:p>
                  </a:txBody>
                  <a:tcPr/>
                </a:tc>
                <a:tc>
                  <a:txBody>
                    <a:bodyPr/>
                    <a:lstStyle/>
                    <a:p>
                      <a:pPr algn="ctr"/>
                      <a:r>
                        <a:rPr lang="en-US" sz="2400" dirty="0" smtClean="0"/>
                        <a:t>623</a:t>
                      </a:r>
                      <a:endParaRPr lang="en-US" sz="2400" dirty="0"/>
                    </a:p>
                  </a:txBody>
                  <a:tcPr/>
                </a:tc>
                <a:tc>
                  <a:txBody>
                    <a:bodyPr/>
                    <a:lstStyle/>
                    <a:p>
                      <a:pPr algn="ctr"/>
                      <a:r>
                        <a:rPr lang="en-US" sz="2400" dirty="0" smtClean="0"/>
                        <a:t>48%</a:t>
                      </a:r>
                      <a:endParaRPr lang="en-US" sz="2400" dirty="0"/>
                    </a:p>
                  </a:txBody>
                  <a:tcPr/>
                </a:tc>
              </a:tr>
            </a:tbl>
          </a:graphicData>
        </a:graphic>
      </p:graphicFrame>
      <p:sp>
        <p:nvSpPr>
          <p:cNvPr id="5" name="TextBox 4"/>
          <p:cNvSpPr txBox="1"/>
          <p:nvPr/>
        </p:nvSpPr>
        <p:spPr>
          <a:xfrm>
            <a:off x="31457" y="6477000"/>
            <a:ext cx="4025524" cy="369332"/>
          </a:xfrm>
          <a:prstGeom prst="rect">
            <a:avLst/>
          </a:prstGeom>
          <a:solidFill>
            <a:schemeClr val="bg1">
              <a:lumMod val="75000"/>
              <a:alpha val="50000"/>
            </a:schemeClr>
          </a:solidFill>
        </p:spPr>
        <p:txBody>
          <a:bodyPr wrap="none" rtlCol="0">
            <a:spAutoFit/>
          </a:bodyPr>
          <a:lstStyle/>
          <a:p>
            <a:pPr defTabSz="914400" eaLnBrk="0" fontAlgn="base" hangingPunct="0">
              <a:spcBef>
                <a:spcPct val="0"/>
              </a:spcBef>
              <a:spcAft>
                <a:spcPct val="0"/>
              </a:spcAft>
            </a:pPr>
            <a:r>
              <a:rPr lang="en-US" dirty="0" smtClean="0">
                <a:solidFill>
                  <a:prstClr val="black"/>
                </a:solidFill>
                <a:latin typeface="Verdana" pitchFamily="34" charset="0"/>
                <a:ea typeface="MS PGothic" pitchFamily="34" charset="-128"/>
              </a:rPr>
              <a:t>Slide from: Christopher Schwalm</a:t>
            </a:r>
            <a:endParaRPr lang="en-US" dirty="0">
              <a:solidFill>
                <a:prstClr val="black"/>
              </a:solidFill>
              <a:latin typeface="Verdana" pitchFamily="34" charset="0"/>
              <a:ea typeface="MS PGothic" pitchFamily="34" charset="-128"/>
            </a:endParaRPr>
          </a:p>
        </p:txBody>
      </p:sp>
    </p:spTree>
    <p:extLst>
      <p:ext uri="{BB962C8B-B14F-4D97-AF65-F5344CB8AC3E}">
        <p14:creationId xmlns:p14="http://schemas.microsoft.com/office/powerpoint/2010/main" val="307357221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Paths forward….</a:t>
            </a:r>
            <a:endParaRPr lang="en-US" dirty="0"/>
          </a:p>
        </p:txBody>
      </p:sp>
      <p:sp>
        <p:nvSpPr>
          <p:cNvPr id="3" name="Oval 2"/>
          <p:cNvSpPr/>
          <p:nvPr/>
        </p:nvSpPr>
        <p:spPr>
          <a:xfrm>
            <a:off x="2286000" y="1676400"/>
            <a:ext cx="2743200" cy="2743200"/>
          </a:xfrm>
          <a:prstGeom prst="ellipse">
            <a:avLst/>
          </a:prstGeom>
          <a:solidFill>
            <a:srgbClr val="008000">
              <a:alpha val="50000"/>
            </a:srgbClr>
          </a:solidFill>
          <a:ln w="635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rgbClr val="292934"/>
              </a:solidFill>
              <a:latin typeface="Arial"/>
            </a:endParaRPr>
          </a:p>
        </p:txBody>
      </p:sp>
      <p:sp>
        <p:nvSpPr>
          <p:cNvPr id="5" name="Oval 4"/>
          <p:cNvSpPr/>
          <p:nvPr/>
        </p:nvSpPr>
        <p:spPr>
          <a:xfrm>
            <a:off x="4038600" y="1676400"/>
            <a:ext cx="2743200" cy="2743200"/>
          </a:xfrm>
          <a:prstGeom prst="ellipse">
            <a:avLst/>
          </a:prstGeom>
          <a:solidFill>
            <a:srgbClr val="008000">
              <a:alpha val="50000"/>
            </a:srgbClr>
          </a:solidFill>
          <a:ln w="635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rgbClr val="292934"/>
              </a:solidFill>
              <a:latin typeface="Arial"/>
            </a:endParaRPr>
          </a:p>
        </p:txBody>
      </p:sp>
      <p:sp>
        <p:nvSpPr>
          <p:cNvPr id="6" name="Oval 5"/>
          <p:cNvSpPr/>
          <p:nvPr/>
        </p:nvSpPr>
        <p:spPr>
          <a:xfrm>
            <a:off x="3124200" y="3200400"/>
            <a:ext cx="2743200" cy="2743200"/>
          </a:xfrm>
          <a:prstGeom prst="ellipse">
            <a:avLst/>
          </a:prstGeom>
          <a:solidFill>
            <a:srgbClr val="008000">
              <a:alpha val="50000"/>
            </a:srgbClr>
          </a:solidFill>
          <a:ln w="635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rgbClr val="292934"/>
              </a:solidFill>
              <a:latin typeface="Arial"/>
            </a:endParaRPr>
          </a:p>
        </p:txBody>
      </p:sp>
      <p:sp>
        <p:nvSpPr>
          <p:cNvPr id="7" name="TextBox 6"/>
          <p:cNvSpPr txBox="1"/>
          <p:nvPr/>
        </p:nvSpPr>
        <p:spPr>
          <a:xfrm>
            <a:off x="2649869" y="2362200"/>
            <a:ext cx="1142711" cy="830997"/>
          </a:xfrm>
          <a:prstGeom prst="rect">
            <a:avLst/>
          </a:prstGeom>
          <a:noFill/>
        </p:spPr>
        <p:txBody>
          <a:bodyPr wrap="none" rtlCol="0">
            <a:spAutoFit/>
          </a:bodyPr>
          <a:lstStyle/>
          <a:p>
            <a:pPr algn="ctr"/>
            <a:r>
              <a:rPr lang="en-US" sz="2400" dirty="0" smtClean="0">
                <a:solidFill>
                  <a:srgbClr val="292934"/>
                </a:solidFill>
                <a:latin typeface="Arial"/>
              </a:rPr>
              <a:t>Big</a:t>
            </a:r>
          </a:p>
          <a:p>
            <a:pPr algn="ctr"/>
            <a:r>
              <a:rPr lang="en-US" sz="2400" dirty="0" smtClean="0">
                <a:solidFill>
                  <a:srgbClr val="292934"/>
                </a:solidFill>
                <a:latin typeface="Arial"/>
              </a:rPr>
              <a:t>signals</a:t>
            </a:r>
            <a:endParaRPr lang="en-US" sz="2400" dirty="0">
              <a:solidFill>
                <a:srgbClr val="292934"/>
              </a:solidFill>
              <a:latin typeface="Arial"/>
            </a:endParaRPr>
          </a:p>
        </p:txBody>
      </p:sp>
      <p:sp>
        <p:nvSpPr>
          <p:cNvPr id="8" name="TextBox 7"/>
          <p:cNvSpPr txBox="1"/>
          <p:nvPr/>
        </p:nvSpPr>
        <p:spPr>
          <a:xfrm>
            <a:off x="3309004" y="4572000"/>
            <a:ext cx="2340454" cy="830997"/>
          </a:xfrm>
          <a:prstGeom prst="rect">
            <a:avLst/>
          </a:prstGeom>
          <a:noFill/>
        </p:spPr>
        <p:txBody>
          <a:bodyPr wrap="none" rtlCol="0">
            <a:spAutoFit/>
          </a:bodyPr>
          <a:lstStyle/>
          <a:p>
            <a:pPr algn="ctr"/>
            <a:r>
              <a:rPr lang="en-US" sz="2400" dirty="0" smtClean="0">
                <a:solidFill>
                  <a:srgbClr val="292934"/>
                </a:solidFill>
                <a:latin typeface="Arial"/>
              </a:rPr>
              <a:t>Non-continental</a:t>
            </a:r>
          </a:p>
          <a:p>
            <a:pPr algn="ctr"/>
            <a:r>
              <a:rPr lang="en-US" sz="2400" dirty="0" smtClean="0">
                <a:solidFill>
                  <a:srgbClr val="292934"/>
                </a:solidFill>
                <a:latin typeface="Arial"/>
              </a:rPr>
              <a:t>scales</a:t>
            </a:r>
            <a:endParaRPr lang="en-US" sz="2400" dirty="0">
              <a:solidFill>
                <a:srgbClr val="292934"/>
              </a:solidFill>
              <a:latin typeface="Arial"/>
            </a:endParaRPr>
          </a:p>
        </p:txBody>
      </p:sp>
      <p:sp>
        <p:nvSpPr>
          <p:cNvPr id="9" name="TextBox 8"/>
          <p:cNvSpPr txBox="1"/>
          <p:nvPr/>
        </p:nvSpPr>
        <p:spPr>
          <a:xfrm>
            <a:off x="5201970" y="2369403"/>
            <a:ext cx="1330863" cy="461665"/>
          </a:xfrm>
          <a:prstGeom prst="rect">
            <a:avLst/>
          </a:prstGeom>
          <a:noFill/>
        </p:spPr>
        <p:txBody>
          <a:bodyPr wrap="none" rtlCol="0">
            <a:spAutoFit/>
          </a:bodyPr>
          <a:lstStyle/>
          <a:p>
            <a:pPr algn="ctr"/>
            <a:r>
              <a:rPr lang="en-US" sz="2400" dirty="0" smtClean="0">
                <a:solidFill>
                  <a:srgbClr val="292934"/>
                </a:solidFill>
                <a:latin typeface="Arial"/>
              </a:rPr>
              <a:t>Patterns</a:t>
            </a:r>
            <a:endParaRPr lang="en-US" sz="2400" dirty="0">
              <a:solidFill>
                <a:srgbClr val="292934"/>
              </a:solidFill>
              <a:latin typeface="Arial"/>
            </a:endParaRPr>
          </a:p>
        </p:txBody>
      </p:sp>
      <p:sp>
        <p:nvSpPr>
          <p:cNvPr id="10" name="Rectangle 9"/>
          <p:cNvSpPr/>
          <p:nvPr/>
        </p:nvSpPr>
        <p:spPr>
          <a:xfrm>
            <a:off x="1752600" y="1447800"/>
            <a:ext cx="5486400" cy="4724400"/>
          </a:xfrm>
          <a:prstGeom prst="rect">
            <a:avLst/>
          </a:prstGeom>
          <a:noFill/>
          <a:ln w="635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0076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tFig3.png"/>
          <p:cNvPicPr>
            <a:picLocks noChangeAspect="1"/>
          </p:cNvPicPr>
          <p:nvPr/>
        </p:nvPicPr>
        <p:blipFill rotWithShape="1">
          <a:blip r:embed="rId2">
            <a:extLst>
              <a:ext uri="{28A0092B-C50C-407E-A947-70E740481C1C}">
                <a14:useLocalDpi xmlns:a14="http://schemas.microsoft.com/office/drawing/2010/main" val="0"/>
              </a:ext>
            </a:extLst>
          </a:blip>
          <a:srcRect t="10846"/>
          <a:stretch/>
        </p:blipFill>
        <p:spPr>
          <a:xfrm>
            <a:off x="152400" y="762000"/>
            <a:ext cx="4572000" cy="3147819"/>
          </a:xfrm>
          <a:prstGeom prst="rect">
            <a:avLst/>
          </a:prstGeom>
        </p:spPr>
      </p:pic>
      <p:pic>
        <p:nvPicPr>
          <p:cNvPr id="4" name="Picture 3" descr="troub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990600"/>
            <a:ext cx="2743200" cy="2607688"/>
          </a:xfrm>
          <a:prstGeom prst="rect">
            <a:avLst/>
          </a:prstGeom>
        </p:spPr>
      </p:pic>
      <p:pic>
        <p:nvPicPr>
          <p:cNvPr id="5" name="Picture 4" descr="Path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4038600"/>
            <a:ext cx="2743200" cy="2607688"/>
          </a:xfrm>
          <a:prstGeom prst="rect">
            <a:avLst/>
          </a:prstGeom>
        </p:spPr>
      </p:pic>
      <p:sp>
        <p:nvSpPr>
          <p:cNvPr id="16" name="U-Turn Arrow 15"/>
          <p:cNvSpPr/>
          <p:nvPr/>
        </p:nvSpPr>
        <p:spPr>
          <a:xfrm flipH="1">
            <a:off x="3962400" y="457200"/>
            <a:ext cx="2438400" cy="533400"/>
          </a:xfrm>
          <a:prstGeom prst="uturnArrow">
            <a:avLst/>
          </a:prstGeom>
          <a:solidFill>
            <a:schemeClr val="tx2">
              <a:alpha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U-Turn Arrow 17"/>
          <p:cNvSpPr/>
          <p:nvPr/>
        </p:nvSpPr>
        <p:spPr>
          <a:xfrm flipV="1">
            <a:off x="3276600" y="5943600"/>
            <a:ext cx="2438400" cy="533400"/>
          </a:xfrm>
          <a:prstGeom prst="uturnArrow">
            <a:avLst/>
          </a:prstGeom>
          <a:solidFill>
            <a:srgbClr val="008000">
              <a:alpha val="50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p:cNvSpPr txBox="1"/>
          <p:nvPr/>
        </p:nvSpPr>
        <p:spPr>
          <a:xfrm>
            <a:off x="4876800" y="4423193"/>
            <a:ext cx="2819400" cy="1384995"/>
          </a:xfrm>
          <a:prstGeom prst="rect">
            <a:avLst/>
          </a:prstGeom>
          <a:noFill/>
        </p:spPr>
        <p:txBody>
          <a:bodyPr wrap="square" rtlCol="0">
            <a:spAutoFit/>
          </a:bodyPr>
          <a:lstStyle/>
          <a:p>
            <a:r>
              <a:rPr lang="en-US" sz="2800" dirty="0" smtClean="0"/>
              <a:t>Address first and look for convergence</a:t>
            </a:r>
            <a:endParaRPr lang="en-US" sz="2800" dirty="0"/>
          </a:p>
        </p:txBody>
      </p:sp>
      <p:sp>
        <p:nvSpPr>
          <p:cNvPr id="20" name="U-Turn Arrow 19"/>
          <p:cNvSpPr/>
          <p:nvPr/>
        </p:nvSpPr>
        <p:spPr>
          <a:xfrm rot="16200000" flipV="1">
            <a:off x="6400800" y="3429000"/>
            <a:ext cx="3886200" cy="533400"/>
          </a:xfrm>
          <a:prstGeom prst="uturnArrow">
            <a:avLst/>
          </a:prstGeom>
          <a:solidFill>
            <a:schemeClr val="accent5">
              <a:alpha val="5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22639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600200"/>
          </a:xfrm>
        </p:spPr>
        <p:txBody>
          <a:bodyPr>
            <a:normAutofit/>
          </a:bodyPr>
          <a:lstStyle/>
          <a:p>
            <a:r>
              <a:rPr lang="en-US" dirty="0" smtClean="0"/>
              <a:t>Acknowledgments: </a:t>
            </a:r>
            <a:br>
              <a:rPr lang="en-US" dirty="0" smtClean="0"/>
            </a:br>
            <a:r>
              <a:rPr lang="en-US" sz="2800" dirty="0" smtClean="0"/>
              <a:t>Cited intercomparison, synthesis, and collaborative observational efforts</a:t>
            </a:r>
            <a:endParaRPr lang="en-US" sz="2800" dirty="0"/>
          </a:p>
        </p:txBody>
      </p:sp>
      <p:sp>
        <p:nvSpPr>
          <p:cNvPr id="5" name="Content Placeholder 4"/>
          <p:cNvSpPr>
            <a:spLocks noGrp="1"/>
          </p:cNvSpPr>
          <p:nvPr>
            <p:ph idx="1"/>
          </p:nvPr>
        </p:nvSpPr>
        <p:spPr>
          <a:xfrm>
            <a:off x="457200" y="1905000"/>
            <a:ext cx="8229600" cy="4724400"/>
          </a:xfrm>
        </p:spPr>
        <p:txBody>
          <a:bodyPr>
            <a:normAutofit fontScale="92500" lnSpcReduction="10000"/>
          </a:bodyPr>
          <a:lstStyle/>
          <a:p>
            <a:r>
              <a:rPr lang="en-US" dirty="0"/>
              <a:t>NOAA ESRL Cooperative Air Sampling Network</a:t>
            </a:r>
          </a:p>
          <a:p>
            <a:r>
              <a:rPr lang="en-US" dirty="0"/>
              <a:t>FLUXNET / </a:t>
            </a:r>
            <a:r>
              <a:rPr lang="en-US" dirty="0" smtClean="0"/>
              <a:t>AmeriFlux</a:t>
            </a:r>
          </a:p>
          <a:p>
            <a:r>
              <a:rPr lang="en-US" dirty="0" smtClean="0"/>
              <a:t>TransCom3</a:t>
            </a:r>
          </a:p>
          <a:p>
            <a:r>
              <a:rPr lang="en-US" dirty="0"/>
              <a:t>SOCCR</a:t>
            </a:r>
          </a:p>
          <a:p>
            <a:r>
              <a:rPr lang="en-US" dirty="0" smtClean="0"/>
              <a:t>MCI</a:t>
            </a:r>
          </a:p>
          <a:p>
            <a:r>
              <a:rPr lang="en-US" dirty="0" smtClean="0"/>
              <a:t>NACP Site Synthesis</a:t>
            </a:r>
          </a:p>
          <a:p>
            <a:r>
              <a:rPr lang="en-US" dirty="0"/>
              <a:t>NACP </a:t>
            </a:r>
            <a:r>
              <a:rPr lang="en-US" dirty="0" smtClean="0"/>
              <a:t>RCIS</a:t>
            </a:r>
          </a:p>
          <a:p>
            <a:r>
              <a:rPr lang="en-US" dirty="0" smtClean="0"/>
              <a:t>TRENDY</a:t>
            </a:r>
          </a:p>
          <a:p>
            <a:r>
              <a:rPr lang="en-US" dirty="0" smtClean="0"/>
              <a:t>RECCAP</a:t>
            </a:r>
          </a:p>
          <a:p>
            <a:r>
              <a:rPr lang="en-US" dirty="0"/>
              <a:t>NASA Carbon Monitoring </a:t>
            </a:r>
            <a:r>
              <a:rPr lang="en-US" dirty="0" smtClean="0"/>
              <a:t>System</a:t>
            </a:r>
          </a:p>
          <a:p>
            <a:r>
              <a:rPr lang="en-US" dirty="0"/>
              <a:t>National Climate </a:t>
            </a:r>
            <a:r>
              <a:rPr lang="en-US" dirty="0" smtClean="0"/>
              <a:t>Assessment</a:t>
            </a:r>
          </a:p>
          <a:p>
            <a:r>
              <a:rPr lang="en-US" dirty="0" smtClean="0"/>
              <a:t>MsTMIP</a:t>
            </a:r>
          </a:p>
        </p:txBody>
      </p:sp>
    </p:spTree>
    <p:extLst>
      <p:ext uri="{BB962C8B-B14F-4D97-AF65-F5344CB8AC3E}">
        <p14:creationId xmlns:p14="http://schemas.microsoft.com/office/powerpoint/2010/main" val="35496617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NACP and RECCAP comparison</a:t>
            </a:r>
            <a:endParaRPr lang="en-US" dirty="0"/>
          </a:p>
        </p:txBody>
      </p:sp>
      <p:sp>
        <p:nvSpPr>
          <p:cNvPr id="8" name="TextBox 7"/>
          <p:cNvSpPr txBox="1"/>
          <p:nvPr/>
        </p:nvSpPr>
        <p:spPr>
          <a:xfrm>
            <a:off x="921894" y="4583845"/>
            <a:ext cx="7728799" cy="1015663"/>
          </a:xfrm>
          <a:prstGeom prst="rect">
            <a:avLst/>
          </a:prstGeom>
          <a:noFill/>
        </p:spPr>
        <p:txBody>
          <a:bodyPr wrap="none" rtlCol="0">
            <a:spAutoFit/>
          </a:bodyPr>
          <a:lstStyle/>
          <a:p>
            <a:r>
              <a:rPr lang="en-US" sz="2000" dirty="0" smtClean="0">
                <a:solidFill>
                  <a:prstClr val="black"/>
                </a:solidFill>
                <a:latin typeface="Arial"/>
              </a:rPr>
              <a:t>For reference:</a:t>
            </a:r>
          </a:p>
          <a:p>
            <a:r>
              <a:rPr lang="en-US" sz="2000" dirty="0" smtClean="0">
                <a:solidFill>
                  <a:prstClr val="black"/>
                </a:solidFill>
                <a:latin typeface="Arial"/>
              </a:rPr>
              <a:t>SOCCR (2007) estimate was -500 ± 250 Tg C yr</a:t>
            </a:r>
            <a:r>
              <a:rPr lang="en-US" sz="2000" baseline="30000" dirty="0" smtClean="0">
                <a:solidFill>
                  <a:prstClr val="black"/>
                </a:solidFill>
                <a:latin typeface="Arial"/>
              </a:rPr>
              <a:t>-1</a:t>
            </a:r>
          </a:p>
          <a:p>
            <a:r>
              <a:rPr lang="en-US" sz="2000" dirty="0" smtClean="0">
                <a:solidFill>
                  <a:prstClr val="black"/>
                </a:solidFill>
                <a:latin typeface="Arial"/>
              </a:rPr>
              <a:t>NCA (King et al 2012) synthesis estimate was -634 ± 165 Tg C yr</a:t>
            </a:r>
            <a:r>
              <a:rPr lang="en-US" sz="2000" baseline="30000" dirty="0" smtClean="0">
                <a:solidFill>
                  <a:prstClr val="black"/>
                </a:solidFill>
                <a:latin typeface="Arial"/>
              </a:rPr>
              <a:t>-1</a:t>
            </a:r>
            <a:endParaRPr lang="en-US" sz="2000" dirty="0">
              <a:solidFill>
                <a:prstClr val="black"/>
              </a:solidFill>
              <a:latin typeface="Arial"/>
            </a:endParaRPr>
          </a:p>
        </p:txBody>
      </p:sp>
      <p:sp>
        <p:nvSpPr>
          <p:cNvPr id="10" name="TextBox 9"/>
          <p:cNvSpPr txBox="1"/>
          <p:nvPr/>
        </p:nvSpPr>
        <p:spPr>
          <a:xfrm>
            <a:off x="6477000" y="153988"/>
            <a:ext cx="2546077" cy="307777"/>
          </a:xfrm>
          <a:prstGeom prst="rect">
            <a:avLst/>
          </a:prstGeom>
          <a:solidFill>
            <a:schemeClr val="bg1">
              <a:lumMod val="75000"/>
              <a:alpha val="50000"/>
            </a:schemeClr>
          </a:solidFill>
        </p:spPr>
        <p:txBody>
          <a:bodyPr wrap="none" rtlCol="0">
            <a:spAutoFit/>
          </a:bodyPr>
          <a:lstStyle/>
          <a:p>
            <a:r>
              <a:rPr lang="en-US" sz="1400" dirty="0" smtClean="0"/>
              <a:t>Slide from: Tony King (ORNL)</a:t>
            </a:r>
            <a:endParaRPr lang="en-US" sz="1400" dirty="0"/>
          </a:p>
        </p:txBody>
      </p:sp>
      <p:sp>
        <p:nvSpPr>
          <p:cNvPr id="6" name="TextBox 5"/>
          <p:cNvSpPr txBox="1"/>
          <p:nvPr/>
        </p:nvSpPr>
        <p:spPr>
          <a:xfrm>
            <a:off x="2133600" y="2249269"/>
            <a:ext cx="4712498" cy="646331"/>
          </a:xfrm>
          <a:prstGeom prst="rect">
            <a:avLst/>
          </a:prstGeom>
          <a:noFill/>
        </p:spPr>
        <p:txBody>
          <a:bodyPr wrap="none" rtlCol="0">
            <a:spAutoFit/>
          </a:bodyPr>
          <a:lstStyle/>
          <a:p>
            <a:pPr algn="ctr"/>
            <a:r>
              <a:rPr lang="en-US" dirty="0" smtClean="0"/>
              <a:t>UNPUBLISHED RECCAP DATA REMOVED </a:t>
            </a:r>
          </a:p>
          <a:p>
            <a:pPr algn="ctr"/>
            <a:r>
              <a:rPr lang="en-US" dirty="0" smtClean="0"/>
              <a:t>FROM PRESENTATION HERE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Inter-method comparison</a:t>
            </a:r>
            <a:endParaRPr lang="en-US" dirty="0"/>
          </a:p>
        </p:txBody>
      </p:sp>
      <p:sp>
        <p:nvSpPr>
          <p:cNvPr id="7" name="Text Box 3"/>
          <p:cNvSpPr txBox="1">
            <a:spLocks noChangeArrowheads="1"/>
          </p:cNvSpPr>
          <p:nvPr/>
        </p:nvSpPr>
        <p:spPr bwMode="auto">
          <a:xfrm>
            <a:off x="6553200" y="27432"/>
            <a:ext cx="2546077" cy="307777"/>
          </a:xfrm>
          <a:prstGeom prst="rect">
            <a:avLst/>
          </a:prstGeom>
          <a:solidFill>
            <a:schemeClr val="bg1">
              <a:lumMod val="65000"/>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Slide from: Tony King (ORNL)</a:t>
            </a:r>
            <a:endParaRPr lang="en-US" sz="1400" dirty="0">
              <a:latin typeface="Arial" charset="0"/>
            </a:endParaRPr>
          </a:p>
        </p:txBody>
      </p:sp>
      <p:sp>
        <p:nvSpPr>
          <p:cNvPr id="8" name="TextBox 7"/>
          <p:cNvSpPr txBox="1"/>
          <p:nvPr/>
        </p:nvSpPr>
        <p:spPr>
          <a:xfrm>
            <a:off x="2133600" y="2249269"/>
            <a:ext cx="4712498" cy="646331"/>
          </a:xfrm>
          <a:prstGeom prst="rect">
            <a:avLst/>
          </a:prstGeom>
          <a:noFill/>
        </p:spPr>
        <p:txBody>
          <a:bodyPr wrap="none" rtlCol="0">
            <a:spAutoFit/>
          </a:bodyPr>
          <a:lstStyle/>
          <a:p>
            <a:pPr algn="ctr"/>
            <a:r>
              <a:rPr lang="en-US" dirty="0" smtClean="0"/>
              <a:t>UNPUBLISHED RECCAP DATA REMOVED </a:t>
            </a:r>
          </a:p>
          <a:p>
            <a:pPr algn="ctr"/>
            <a:r>
              <a:rPr lang="en-US" dirty="0" smtClean="0"/>
              <a:t>FROM PRESENTATION HERE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trouble with …</a:t>
            </a:r>
            <a:endParaRPr lang="en-US" dirty="0"/>
          </a:p>
        </p:txBody>
      </p:sp>
      <p:sp>
        <p:nvSpPr>
          <p:cNvPr id="3" name="Oval 2"/>
          <p:cNvSpPr/>
          <p:nvPr/>
        </p:nvSpPr>
        <p:spPr>
          <a:xfrm>
            <a:off x="22860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5" name="Oval 4"/>
          <p:cNvSpPr/>
          <p:nvPr/>
        </p:nvSpPr>
        <p:spPr>
          <a:xfrm>
            <a:off x="40386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6" name="Oval 5"/>
          <p:cNvSpPr/>
          <p:nvPr/>
        </p:nvSpPr>
        <p:spPr>
          <a:xfrm>
            <a:off x="3124200" y="3200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7" name="TextBox 6"/>
          <p:cNvSpPr txBox="1"/>
          <p:nvPr/>
        </p:nvSpPr>
        <p:spPr>
          <a:xfrm>
            <a:off x="2513037" y="2362200"/>
            <a:ext cx="1416373" cy="830997"/>
          </a:xfrm>
          <a:prstGeom prst="rect">
            <a:avLst/>
          </a:prstGeom>
          <a:noFill/>
        </p:spPr>
        <p:txBody>
          <a:bodyPr wrap="none" rtlCol="0">
            <a:spAutoFit/>
          </a:bodyPr>
          <a:lstStyle/>
          <a:p>
            <a:pPr algn="ctr"/>
            <a:r>
              <a:rPr lang="en-US" sz="2400" dirty="0" smtClean="0"/>
              <a:t>“Small” </a:t>
            </a:r>
          </a:p>
          <a:p>
            <a:pPr algn="ctr"/>
            <a:r>
              <a:rPr lang="en-US" sz="2400" dirty="0" smtClean="0"/>
              <a:t>residuals</a:t>
            </a:r>
            <a:endParaRPr lang="en-US" sz="2400" dirty="0"/>
          </a:p>
        </p:txBody>
      </p:sp>
      <p:sp>
        <p:nvSpPr>
          <p:cNvPr id="8" name="TextBox 7"/>
          <p:cNvSpPr txBox="1"/>
          <p:nvPr/>
        </p:nvSpPr>
        <p:spPr>
          <a:xfrm>
            <a:off x="3429000" y="4572000"/>
            <a:ext cx="2100455" cy="830997"/>
          </a:xfrm>
          <a:prstGeom prst="rect">
            <a:avLst/>
          </a:prstGeom>
          <a:noFill/>
        </p:spPr>
        <p:txBody>
          <a:bodyPr wrap="none" rtlCol="0">
            <a:spAutoFit/>
          </a:bodyPr>
          <a:lstStyle/>
          <a:p>
            <a:pPr algn="ctr"/>
            <a:r>
              <a:rPr lang="en-US" sz="2400" dirty="0" smtClean="0"/>
              <a:t>“Intermediate”</a:t>
            </a:r>
          </a:p>
          <a:p>
            <a:pPr algn="ctr"/>
            <a:r>
              <a:rPr lang="en-US" sz="2400" dirty="0" smtClean="0"/>
              <a:t>scales</a:t>
            </a:r>
            <a:endParaRPr lang="en-US" sz="2400" dirty="0"/>
          </a:p>
        </p:txBody>
      </p:sp>
      <p:sp>
        <p:nvSpPr>
          <p:cNvPr id="9" name="TextBox 8"/>
          <p:cNvSpPr txBox="1"/>
          <p:nvPr/>
        </p:nvSpPr>
        <p:spPr>
          <a:xfrm>
            <a:off x="5082119" y="2369403"/>
            <a:ext cx="1570562" cy="830997"/>
          </a:xfrm>
          <a:prstGeom prst="rect">
            <a:avLst/>
          </a:prstGeom>
          <a:noFill/>
        </p:spPr>
        <p:txBody>
          <a:bodyPr wrap="none" rtlCol="0">
            <a:spAutoFit/>
          </a:bodyPr>
          <a:lstStyle/>
          <a:p>
            <a:pPr algn="ctr"/>
            <a:r>
              <a:rPr lang="en-US" sz="2400" dirty="0" smtClean="0"/>
              <a:t>Boundary </a:t>
            </a:r>
          </a:p>
          <a:p>
            <a:pPr algn="ctr"/>
            <a:r>
              <a:rPr lang="en-US" sz="2400" dirty="0" smtClean="0"/>
              <a:t>conditions</a:t>
            </a:r>
            <a:endParaRPr lang="en-US" sz="2400" dirty="0"/>
          </a:p>
        </p:txBody>
      </p:sp>
    </p:spTree>
    <p:extLst>
      <p:ext uri="{BB962C8B-B14F-4D97-AF65-F5344CB8AC3E}">
        <p14:creationId xmlns:p14="http://schemas.microsoft.com/office/powerpoint/2010/main" val="18090895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trouble with …</a:t>
            </a:r>
            <a:endParaRPr lang="en-US" dirty="0"/>
          </a:p>
        </p:txBody>
      </p:sp>
      <p:sp>
        <p:nvSpPr>
          <p:cNvPr id="3" name="Oval 2"/>
          <p:cNvSpPr/>
          <p:nvPr/>
        </p:nvSpPr>
        <p:spPr>
          <a:xfrm>
            <a:off x="2286000" y="1676400"/>
            <a:ext cx="2743200" cy="2743200"/>
          </a:xfrm>
          <a:prstGeom prst="ellipse">
            <a:avLst/>
          </a:prstGeom>
          <a:solidFill>
            <a:schemeClr val="tx2">
              <a:alpha val="50000"/>
            </a:schemeClr>
          </a:solid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5" name="Oval 4"/>
          <p:cNvSpPr/>
          <p:nvPr/>
        </p:nvSpPr>
        <p:spPr>
          <a:xfrm>
            <a:off x="4038600" y="1676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6" name="Oval 5"/>
          <p:cNvSpPr/>
          <p:nvPr/>
        </p:nvSpPr>
        <p:spPr>
          <a:xfrm>
            <a:off x="3124200" y="3200400"/>
            <a:ext cx="2743200" cy="2743200"/>
          </a:xfrm>
          <a:prstGeom prst="ellipse">
            <a:avLst/>
          </a:prstGeom>
          <a:noFill/>
          <a:ln w="635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dirty="0">
              <a:solidFill>
                <a:schemeClr val="tx1"/>
              </a:solidFill>
            </a:endParaRPr>
          </a:p>
        </p:txBody>
      </p:sp>
      <p:sp>
        <p:nvSpPr>
          <p:cNvPr id="7" name="TextBox 6"/>
          <p:cNvSpPr txBox="1"/>
          <p:nvPr/>
        </p:nvSpPr>
        <p:spPr>
          <a:xfrm>
            <a:off x="2513037" y="2362200"/>
            <a:ext cx="1416373" cy="830997"/>
          </a:xfrm>
          <a:prstGeom prst="rect">
            <a:avLst/>
          </a:prstGeom>
          <a:noFill/>
        </p:spPr>
        <p:txBody>
          <a:bodyPr wrap="none" rtlCol="0">
            <a:spAutoFit/>
          </a:bodyPr>
          <a:lstStyle/>
          <a:p>
            <a:pPr algn="ctr"/>
            <a:r>
              <a:rPr lang="en-US" sz="2400" dirty="0" smtClean="0"/>
              <a:t>“Small” </a:t>
            </a:r>
          </a:p>
          <a:p>
            <a:pPr algn="ctr"/>
            <a:r>
              <a:rPr lang="en-US" sz="2400" dirty="0" smtClean="0"/>
              <a:t>residuals</a:t>
            </a:r>
            <a:endParaRPr lang="en-US" sz="2400" dirty="0"/>
          </a:p>
        </p:txBody>
      </p:sp>
      <p:sp>
        <p:nvSpPr>
          <p:cNvPr id="8" name="TextBox 7"/>
          <p:cNvSpPr txBox="1"/>
          <p:nvPr/>
        </p:nvSpPr>
        <p:spPr>
          <a:xfrm>
            <a:off x="3429000" y="4572000"/>
            <a:ext cx="2100455" cy="830997"/>
          </a:xfrm>
          <a:prstGeom prst="rect">
            <a:avLst/>
          </a:prstGeom>
          <a:noFill/>
        </p:spPr>
        <p:txBody>
          <a:bodyPr wrap="none" rtlCol="0">
            <a:spAutoFit/>
          </a:bodyPr>
          <a:lstStyle/>
          <a:p>
            <a:pPr algn="ctr"/>
            <a:r>
              <a:rPr lang="en-US" sz="2400" dirty="0" smtClean="0"/>
              <a:t>“Intermediate”</a:t>
            </a:r>
          </a:p>
          <a:p>
            <a:pPr algn="ctr"/>
            <a:r>
              <a:rPr lang="en-US" sz="2400" dirty="0" smtClean="0"/>
              <a:t>scales</a:t>
            </a:r>
            <a:endParaRPr lang="en-US" sz="2400" dirty="0"/>
          </a:p>
        </p:txBody>
      </p:sp>
      <p:sp>
        <p:nvSpPr>
          <p:cNvPr id="9" name="TextBox 8"/>
          <p:cNvSpPr txBox="1"/>
          <p:nvPr/>
        </p:nvSpPr>
        <p:spPr>
          <a:xfrm>
            <a:off x="5082119" y="2369403"/>
            <a:ext cx="1570562" cy="830997"/>
          </a:xfrm>
          <a:prstGeom prst="rect">
            <a:avLst/>
          </a:prstGeom>
          <a:noFill/>
        </p:spPr>
        <p:txBody>
          <a:bodyPr wrap="none" rtlCol="0">
            <a:spAutoFit/>
          </a:bodyPr>
          <a:lstStyle/>
          <a:p>
            <a:pPr algn="ctr"/>
            <a:r>
              <a:rPr lang="en-US" sz="2400" dirty="0" smtClean="0"/>
              <a:t>Boundary </a:t>
            </a:r>
          </a:p>
          <a:p>
            <a:pPr algn="ctr"/>
            <a:r>
              <a:rPr lang="en-US" sz="2400" dirty="0" smtClean="0"/>
              <a:t>conditions</a:t>
            </a:r>
            <a:endParaRPr lang="en-US" sz="2400" dirty="0"/>
          </a:p>
        </p:txBody>
      </p:sp>
    </p:spTree>
    <p:extLst>
      <p:ext uri="{BB962C8B-B14F-4D97-AF65-F5344CB8AC3E}">
        <p14:creationId xmlns:p14="http://schemas.microsoft.com/office/powerpoint/2010/main" val="17002138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normAutofit/>
          </a:bodyPr>
          <a:lstStyle/>
          <a:p>
            <a:r>
              <a:rPr lang="en-US" dirty="0" smtClean="0"/>
              <a:t>Net sink is small residual of photosynthesis and respiration</a:t>
            </a:r>
            <a:endParaRPr lang="en-US" dirty="0"/>
          </a:p>
        </p:txBody>
      </p:sp>
      <p:pic>
        <p:nvPicPr>
          <p:cNvPr id="4" name="Picture 3"/>
          <p:cNvPicPr>
            <a:picLocks noChangeAspect="1"/>
          </p:cNvPicPr>
          <p:nvPr/>
        </p:nvPicPr>
        <p:blipFill>
          <a:blip r:embed="rId2"/>
          <a:stretch>
            <a:fillRect/>
          </a:stretch>
        </p:blipFill>
        <p:spPr>
          <a:xfrm>
            <a:off x="842648" y="1828800"/>
            <a:ext cx="7315200" cy="4810984"/>
          </a:xfrm>
          <a:prstGeom prst="rect">
            <a:avLst/>
          </a:prstGeom>
        </p:spPr>
      </p:pic>
      <p:sp>
        <p:nvSpPr>
          <p:cNvPr id="5" name="Text Box 3"/>
          <p:cNvSpPr txBox="1">
            <a:spLocks noChangeArrowheads="1"/>
          </p:cNvSpPr>
          <p:nvPr/>
        </p:nvSpPr>
        <p:spPr bwMode="auto">
          <a:xfrm>
            <a:off x="6019800" y="27432"/>
            <a:ext cx="3098625" cy="307777"/>
          </a:xfrm>
          <a:prstGeom prst="rect">
            <a:avLst/>
          </a:prstGeom>
          <a:solidFill>
            <a:schemeClr val="bg1">
              <a:alpha val="50000"/>
            </a:schemeClr>
          </a:solidFill>
          <a:ln>
            <a:noFill/>
          </a:ln>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AU" sz="1400" dirty="0" smtClean="0">
                <a:latin typeface="Arial" charset="0"/>
              </a:rPr>
              <a:t>Huntzinger et al. (Ecol. Model. 2012)</a:t>
            </a:r>
            <a:endParaRPr lang="en-US" sz="1400" dirty="0">
              <a:latin typeface="Arial" charset="0"/>
            </a:endParaRPr>
          </a:p>
        </p:txBody>
      </p:sp>
      <p:sp>
        <p:nvSpPr>
          <p:cNvPr id="6" name="TextBox 5"/>
          <p:cNvSpPr txBox="1"/>
          <p:nvPr/>
        </p:nvSpPr>
        <p:spPr>
          <a:xfrm>
            <a:off x="5638800" y="5029200"/>
            <a:ext cx="2570084" cy="923330"/>
          </a:xfrm>
          <a:prstGeom prst="rect">
            <a:avLst/>
          </a:prstGeom>
          <a:solidFill>
            <a:schemeClr val="accent1">
              <a:alpha val="50000"/>
            </a:schemeClr>
          </a:solidFill>
        </p:spPr>
        <p:txBody>
          <a:bodyPr wrap="none" rtlCol="0">
            <a:spAutoFit/>
          </a:bodyPr>
          <a:lstStyle/>
          <a:p>
            <a:r>
              <a:rPr lang="en-US" dirty="0" smtClean="0"/>
              <a:t>e.g. </a:t>
            </a:r>
            <a:r>
              <a:rPr lang="en-US" b="1" dirty="0">
                <a:solidFill>
                  <a:srgbClr val="000000"/>
                </a:solidFill>
                <a:latin typeface="Calibri"/>
              </a:rPr>
              <a:t>O</a:t>
            </a:r>
            <a:r>
              <a:rPr lang="en-US" b="1" dirty="0" smtClean="0">
                <a:solidFill>
                  <a:srgbClr val="000000"/>
                </a:solidFill>
                <a:latin typeface="Calibri"/>
              </a:rPr>
              <a:t>ver </a:t>
            </a:r>
            <a:r>
              <a:rPr lang="en-US" b="1" dirty="0">
                <a:solidFill>
                  <a:srgbClr val="000000"/>
                </a:solidFill>
                <a:latin typeface="Calibri"/>
              </a:rPr>
              <a:t>NA:</a:t>
            </a:r>
          </a:p>
          <a:p>
            <a:r>
              <a:rPr lang="en-US" dirty="0" smtClean="0">
                <a:solidFill>
                  <a:srgbClr val="000000"/>
                </a:solidFill>
                <a:latin typeface="Calibri"/>
              </a:rPr>
              <a:t>GPP: </a:t>
            </a:r>
            <a:r>
              <a:rPr lang="en-US" dirty="0">
                <a:solidFill>
                  <a:srgbClr val="000000"/>
                </a:solidFill>
                <a:latin typeface="Calibri"/>
              </a:rPr>
              <a:t>12.2 to 32.9 PgC yr</a:t>
            </a:r>
            <a:r>
              <a:rPr lang="en-US" baseline="30000" dirty="0">
                <a:solidFill>
                  <a:srgbClr val="000000"/>
                </a:solidFill>
                <a:latin typeface="Calibri"/>
              </a:rPr>
              <a:t>-1</a:t>
            </a:r>
          </a:p>
          <a:p>
            <a:r>
              <a:rPr lang="en-US" dirty="0" smtClean="0">
                <a:solidFill>
                  <a:srgbClr val="000000"/>
                </a:solidFill>
                <a:latin typeface="Calibri"/>
              </a:rPr>
              <a:t>NEP: -0.7 </a:t>
            </a:r>
            <a:r>
              <a:rPr lang="en-US" dirty="0">
                <a:solidFill>
                  <a:srgbClr val="000000"/>
                </a:solidFill>
                <a:latin typeface="Calibri"/>
              </a:rPr>
              <a:t>to </a:t>
            </a:r>
            <a:r>
              <a:rPr lang="en-US" dirty="0" smtClean="0">
                <a:solidFill>
                  <a:srgbClr val="000000"/>
                </a:solidFill>
                <a:latin typeface="Calibri"/>
              </a:rPr>
              <a:t>2.2 </a:t>
            </a:r>
            <a:r>
              <a:rPr lang="en-US" dirty="0">
                <a:solidFill>
                  <a:srgbClr val="000000"/>
                </a:solidFill>
                <a:latin typeface="Calibri"/>
              </a:rPr>
              <a:t>PgC yr</a:t>
            </a:r>
            <a:r>
              <a:rPr lang="en-US" baseline="30000" dirty="0">
                <a:solidFill>
                  <a:srgbClr val="000000"/>
                </a:solidFill>
                <a:latin typeface="Calibri"/>
              </a:rPr>
              <a:t>-</a:t>
            </a:r>
            <a:r>
              <a:rPr lang="en-US" baseline="30000" dirty="0" smtClean="0">
                <a:solidFill>
                  <a:srgbClr val="000000"/>
                </a:solidFill>
                <a:latin typeface="Calibri"/>
              </a:rPr>
              <a:t>1</a:t>
            </a:r>
            <a:endParaRPr lang="en-US" dirty="0">
              <a:solidFill>
                <a:srgbClr val="000000"/>
              </a:solidFill>
              <a:latin typeface="Calibri"/>
            </a:endParaRPr>
          </a:p>
        </p:txBody>
      </p:sp>
      <p:sp>
        <p:nvSpPr>
          <p:cNvPr id="3" name="Rounded Rectangle 2"/>
          <p:cNvSpPr/>
          <p:nvPr/>
        </p:nvSpPr>
        <p:spPr>
          <a:xfrm>
            <a:off x="1447800" y="3048000"/>
            <a:ext cx="381000" cy="2209800"/>
          </a:xfrm>
          <a:prstGeom prst="roundRect">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p:cNvSpPr/>
          <p:nvPr/>
        </p:nvSpPr>
        <p:spPr>
          <a:xfrm>
            <a:off x="1447800" y="1828800"/>
            <a:ext cx="381000" cy="1219200"/>
          </a:xfrm>
          <a:prstGeom prst="roundRect">
            <a:avLst/>
          </a:prstGeom>
          <a:noFill/>
          <a:ln w="254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4911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1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xml><?xml version="1.0" encoding="utf-8"?>
<a:theme xmlns:a="http://schemas.openxmlformats.org/drawingml/2006/main" name="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6.xml><?xml version="1.0" encoding="utf-8"?>
<a:theme xmlns:a="http://schemas.openxmlformats.org/drawingml/2006/main" name="4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7.xml><?xml version="1.0" encoding="utf-8"?>
<a:theme xmlns:a="http://schemas.openxmlformats.org/drawingml/2006/main" name="Global">
  <a:themeElements>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4" charset="0"/>
            <a:ea typeface="ＭＳ Ｐゴシック" pitchFamily="4" charset="-128"/>
            <a:cs typeface="ＭＳ Ｐゴシック" pitchFamily="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4" charset="0"/>
            <a:ea typeface="ＭＳ Ｐゴシック" pitchFamily="4" charset="-128"/>
            <a:cs typeface="ＭＳ Ｐゴシック" pitchFamily="4" charset="-128"/>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CSI PowerPoint Template 10172011R2">
  <a:themeElements>
    <a:clrScheme name="ORNL 0811">
      <a:dk1>
        <a:sysClr val="windowText" lastClr="000000"/>
      </a:dk1>
      <a:lt1>
        <a:sysClr val="window" lastClr="FFFFFF"/>
      </a:lt1>
      <a:dk2>
        <a:srgbClr val="00673E"/>
      </a:dk2>
      <a:lt2>
        <a:srgbClr val="FFFFFF"/>
      </a:lt2>
      <a:accent1>
        <a:srgbClr val="1F497D"/>
      </a:accent1>
      <a:accent2>
        <a:srgbClr val="C0504D"/>
      </a:accent2>
      <a:accent3>
        <a:srgbClr val="9BBB59"/>
      </a:accent3>
      <a:accent4>
        <a:srgbClr val="8064A2"/>
      </a:accent4>
      <a:accent5>
        <a:srgbClr val="4BACC6"/>
      </a:accent5>
      <a:accent6>
        <a:srgbClr val="F79646"/>
      </a:accent6>
      <a:hlink>
        <a:srgbClr val="00673E"/>
      </a:hlink>
      <a:folHlink>
        <a:srgbClr val="00673E"/>
      </a:folHlink>
    </a:clrScheme>
    <a:fontScheme name="ORNL template_0704">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RNL template_0704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ORNL template_0704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ORNL template_0704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NL template_0704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ORNL template_0704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ORNL template_0704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ORNL template_0704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ORNL template_0704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ORNL template_0704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
      <a:clrScheme name="ORNL template_0704 10">
        <a:dk1>
          <a:srgbClr val="000000"/>
        </a:dk1>
        <a:lt1>
          <a:srgbClr val="FFFFFF"/>
        </a:lt1>
        <a:dk2>
          <a:srgbClr val="01673E"/>
        </a:dk2>
        <a:lt2>
          <a:srgbClr val="333333"/>
        </a:lt2>
        <a:accent1>
          <a:srgbClr val="8D0A56"/>
        </a:accent1>
        <a:accent2>
          <a:srgbClr val="267186"/>
        </a:accent2>
        <a:accent3>
          <a:srgbClr val="FFFFFF"/>
        </a:accent3>
        <a:accent4>
          <a:srgbClr val="000000"/>
        </a:accent4>
        <a:accent5>
          <a:srgbClr val="C5AAB4"/>
        </a:accent5>
        <a:accent6>
          <a:srgbClr val="216679"/>
        </a:accent6>
        <a:hlink>
          <a:srgbClr val="FFCC66"/>
        </a:hlink>
        <a:folHlink>
          <a:srgbClr val="76A3CC"/>
        </a:folHlink>
      </a:clrScheme>
      <a:clrMap bg1="lt1" tx1="dk1" bg2="lt2" tx2="dk2" accent1="accent1" accent2="accent2" accent3="accent3" accent4="accent4" accent5="accent5" accent6="accent6" hlink="hlink" folHlink="folHlink"/>
    </a:extraClrScheme>
    <a:extraClrScheme>
      <a:clrScheme name="ORNL template_0704 11">
        <a:dk1>
          <a:srgbClr val="000000"/>
        </a:dk1>
        <a:lt1>
          <a:srgbClr val="FFFFFF"/>
        </a:lt1>
        <a:dk2>
          <a:srgbClr val="01673E"/>
        </a:dk2>
        <a:lt2>
          <a:srgbClr val="333333"/>
        </a:lt2>
        <a:accent1>
          <a:srgbClr val="003D6C"/>
        </a:accent1>
        <a:accent2>
          <a:srgbClr val="267186"/>
        </a:accent2>
        <a:accent3>
          <a:srgbClr val="FFFFFF"/>
        </a:accent3>
        <a:accent4>
          <a:srgbClr val="000000"/>
        </a:accent4>
        <a:accent5>
          <a:srgbClr val="AAAFBA"/>
        </a:accent5>
        <a:accent6>
          <a:srgbClr val="216679"/>
        </a:accent6>
        <a:hlink>
          <a:srgbClr val="8D1357"/>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Theme">
  <a:themeElements>
    <a:clrScheme name="ORNL 0811">
      <a:dk1>
        <a:sysClr val="windowText" lastClr="000000"/>
      </a:dk1>
      <a:lt1>
        <a:sysClr val="window" lastClr="FFFFFF"/>
      </a:lt1>
      <a:dk2>
        <a:srgbClr val="00673E"/>
      </a:dk2>
      <a:lt2>
        <a:srgbClr val="FFFFFF"/>
      </a:lt2>
      <a:accent1>
        <a:srgbClr val="1F497D"/>
      </a:accent1>
      <a:accent2>
        <a:srgbClr val="C0504D"/>
      </a:accent2>
      <a:accent3>
        <a:srgbClr val="9BBB59"/>
      </a:accent3>
      <a:accent4>
        <a:srgbClr val="8064A2"/>
      </a:accent4>
      <a:accent5>
        <a:srgbClr val="4BACC6"/>
      </a:accent5>
      <a:accent6>
        <a:srgbClr val="F79646"/>
      </a:accent6>
      <a:hlink>
        <a:srgbClr val="00673E"/>
      </a:hlink>
      <a:folHlink>
        <a:srgbClr val="00673E"/>
      </a:folHlink>
    </a:clrScheme>
    <a:fontScheme name="ORNL template_0704">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RNL template_0704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ORNL template_0704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ORNL template_0704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NL template_0704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ORNL template_0704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ORNL template_0704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ORNL template_0704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ORNL template_0704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ORNL template_0704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
      <a:clrScheme name="ORNL template_0704 10">
        <a:dk1>
          <a:srgbClr val="000000"/>
        </a:dk1>
        <a:lt1>
          <a:srgbClr val="FFFFFF"/>
        </a:lt1>
        <a:dk2>
          <a:srgbClr val="01673E"/>
        </a:dk2>
        <a:lt2>
          <a:srgbClr val="333333"/>
        </a:lt2>
        <a:accent1>
          <a:srgbClr val="8D0A56"/>
        </a:accent1>
        <a:accent2>
          <a:srgbClr val="267186"/>
        </a:accent2>
        <a:accent3>
          <a:srgbClr val="FFFFFF"/>
        </a:accent3>
        <a:accent4>
          <a:srgbClr val="000000"/>
        </a:accent4>
        <a:accent5>
          <a:srgbClr val="C5AAB4"/>
        </a:accent5>
        <a:accent6>
          <a:srgbClr val="216679"/>
        </a:accent6>
        <a:hlink>
          <a:srgbClr val="FFCC66"/>
        </a:hlink>
        <a:folHlink>
          <a:srgbClr val="76A3CC"/>
        </a:folHlink>
      </a:clrScheme>
      <a:clrMap bg1="lt1" tx1="dk1" bg2="lt2" tx2="dk2" accent1="accent1" accent2="accent2" accent3="accent3" accent4="accent4" accent5="accent5" accent6="accent6" hlink="hlink" folHlink="folHlink"/>
    </a:extraClrScheme>
    <a:extraClrScheme>
      <a:clrScheme name="ORNL template_0704 11">
        <a:dk1>
          <a:srgbClr val="000000"/>
        </a:dk1>
        <a:lt1>
          <a:srgbClr val="FFFFFF"/>
        </a:lt1>
        <a:dk2>
          <a:srgbClr val="01673E"/>
        </a:dk2>
        <a:lt2>
          <a:srgbClr val="333333"/>
        </a:lt2>
        <a:accent1>
          <a:srgbClr val="003D6C"/>
        </a:accent1>
        <a:accent2>
          <a:srgbClr val="267186"/>
        </a:accent2>
        <a:accent3>
          <a:srgbClr val="FFFFFF"/>
        </a:accent3>
        <a:accent4>
          <a:srgbClr val="000000"/>
        </a:accent4>
        <a:accent5>
          <a:srgbClr val="AAAFBA"/>
        </a:accent5>
        <a:accent6>
          <a:srgbClr val="216679"/>
        </a:accent6>
        <a:hlink>
          <a:srgbClr val="8D1357"/>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11449</TotalTime>
  <Words>2185</Words>
  <Application>Microsoft Macintosh PowerPoint</Application>
  <PresentationFormat>On-screen Show (4:3)</PresentationFormat>
  <Paragraphs>367</Paragraphs>
  <Slides>49</Slides>
  <Notes>17</Notes>
  <HiddenSlides>0</HiddenSlides>
  <MMClips>0</MMClips>
  <ScaleCrop>false</ScaleCrop>
  <HeadingPairs>
    <vt:vector size="6" baseType="variant">
      <vt:variant>
        <vt:lpstr>Theme</vt:lpstr>
      </vt:variant>
      <vt:variant>
        <vt:i4>20</vt:i4>
      </vt:variant>
      <vt:variant>
        <vt:lpstr>Embedded OLE Servers</vt:lpstr>
      </vt:variant>
      <vt:variant>
        <vt:i4>1</vt:i4>
      </vt:variant>
      <vt:variant>
        <vt:lpstr>Slide Titles</vt:lpstr>
      </vt:variant>
      <vt:variant>
        <vt:i4>49</vt:i4>
      </vt:variant>
    </vt:vector>
  </HeadingPairs>
  <TitlesOfParts>
    <vt:vector size="70" baseType="lpstr">
      <vt:lpstr>Clarity</vt:lpstr>
      <vt:lpstr>Default Design</vt:lpstr>
      <vt:lpstr>CCSI PowerPoint Template 10172011R2</vt:lpstr>
      <vt:lpstr>3_Default Theme</vt:lpstr>
      <vt:lpstr>Office Theme</vt:lpstr>
      <vt:lpstr>3_Office Theme</vt:lpstr>
      <vt:lpstr>4_Office Theme</vt:lpstr>
      <vt:lpstr>Textured</vt:lpstr>
      <vt:lpstr>Black</vt:lpstr>
      <vt:lpstr>1_Black</vt:lpstr>
      <vt:lpstr>6_Office Theme</vt:lpstr>
      <vt:lpstr>1_Clarity</vt:lpstr>
      <vt:lpstr>2_Clarity</vt:lpstr>
      <vt:lpstr>7_Office Theme</vt:lpstr>
      <vt:lpstr>3_Clarity</vt:lpstr>
      <vt:lpstr>4_Clarity</vt:lpstr>
      <vt:lpstr>Global</vt:lpstr>
      <vt:lpstr>5_Clarity</vt:lpstr>
      <vt:lpstr>8_Office Theme</vt:lpstr>
      <vt:lpstr>6_Clarity</vt:lpstr>
      <vt:lpstr>Equation</vt:lpstr>
      <vt:lpstr>State of the Carbon Cycle (NACP and GCP): Have components and their uncertainties changed over time?</vt:lpstr>
      <vt:lpstr>NOT MUCH</vt:lpstr>
      <vt:lpstr>North American Carbon Sources and Sinks:  Magnitude, Attribution  and Uncertainty</vt:lpstr>
      <vt:lpstr>Terrestrial sink (2000-2005): meta-synthesis  of NACP regional interim synthesis</vt:lpstr>
      <vt:lpstr>NACP and RECCAP comparison</vt:lpstr>
      <vt:lpstr>Inter-method comparison</vt:lpstr>
      <vt:lpstr>The trouble with …</vt:lpstr>
      <vt:lpstr>The trouble with …</vt:lpstr>
      <vt:lpstr>Net sink is small residual of photosynthesis and respiration</vt:lpstr>
      <vt:lpstr>Net annual sink is small residual of large seasonal cycle</vt:lpstr>
      <vt:lpstr>Net biospheric sink is small residual of total flux and fossil fuel emissions</vt:lpstr>
      <vt:lpstr>The trouble with …</vt:lpstr>
      <vt:lpstr>Global constraint and local constraint, but…</vt:lpstr>
      <vt:lpstr>Spatial attribution of CO2</vt:lpstr>
      <vt:lpstr>RECCAP-TransCom3 results</vt:lpstr>
      <vt:lpstr>Upscaling of eddy covariance data</vt:lpstr>
      <vt:lpstr>The trouble with …</vt:lpstr>
      <vt:lpstr>e.g. 0.5ppm uncertainty on incoming [CO2]</vt:lpstr>
      <vt:lpstr>PowerPoint Presentation</vt:lpstr>
      <vt:lpstr>The trouble with …</vt:lpstr>
      <vt:lpstr>Paths forward…</vt:lpstr>
      <vt:lpstr>Combine multiple estimates…</vt:lpstr>
      <vt:lpstr>Inter-method comparison</vt:lpstr>
      <vt:lpstr>Seasonal spatial patterns</vt:lpstr>
      <vt:lpstr>RECCAP-TRENDY Terrestrial biosphere model (TBM)  results for North America</vt:lpstr>
      <vt:lpstr>Paths forward…</vt:lpstr>
      <vt:lpstr>Tackle bigger components…</vt:lpstr>
      <vt:lpstr>PowerPoint Presentation</vt:lpstr>
      <vt:lpstr>NACP Regional Interim Synthesis Activity</vt:lpstr>
      <vt:lpstr>Combining multiple estimates of big components</vt:lpstr>
      <vt:lpstr>NACP Regional Interim Synthesis vs. MsTMIP Mean GPP for North America (2000-2005)</vt:lpstr>
      <vt:lpstr>PowerPoint Presentation</vt:lpstr>
      <vt:lpstr>PowerPoint Presentation</vt:lpstr>
      <vt:lpstr>PowerPoint Presentation</vt:lpstr>
      <vt:lpstr>Paths forward…</vt:lpstr>
      <vt:lpstr>Tackle different scales…</vt:lpstr>
      <vt:lpstr>Regional measurement campaigns</vt:lpstr>
      <vt:lpstr>PowerPoint Presentation</vt:lpstr>
      <vt:lpstr>Tackle different scales for big components</vt:lpstr>
      <vt:lpstr>Phenology (Richardson et al.)</vt:lpstr>
      <vt:lpstr>GPP Biases (Schaefer et al., 2012)</vt:lpstr>
      <vt:lpstr>Tackle specific features…</vt:lpstr>
      <vt:lpstr>PowerPoint Presentation</vt:lpstr>
      <vt:lpstr>Tackle features of big components</vt:lpstr>
      <vt:lpstr>PowerPoint Presentation</vt:lpstr>
      <vt:lpstr>PowerPoint Presentation</vt:lpstr>
      <vt:lpstr>Paths forward….</vt:lpstr>
      <vt:lpstr>PowerPoint Presentation</vt:lpstr>
      <vt:lpstr>Acknowledgments:  Cited intercomparison, synthesis, and collaborative observational efforts</vt:lpstr>
    </vt:vector>
  </TitlesOfParts>
  <Manager/>
  <Company>Carnegie Institution for Science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Informing improvements to  terrestrial biogeochemical models through statistical integration of environmental datasets </dc:title>
  <dc:subject/>
  <dc:creator>Anna Michalak</dc:creator>
  <cp:keywords/>
  <dc:description/>
  <cp:lastModifiedBy>Anna Michalak</cp:lastModifiedBy>
  <cp:revision>269</cp:revision>
  <dcterms:created xsi:type="dcterms:W3CDTF">2011-10-25T17:25:48Z</dcterms:created>
  <dcterms:modified xsi:type="dcterms:W3CDTF">2013-05-01T20:41:26Z</dcterms:modified>
  <cp:category/>
</cp:coreProperties>
</file>