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962" r:id="rId2"/>
    <p:sldId id="954" r:id="rId3"/>
    <p:sldId id="955" r:id="rId4"/>
    <p:sldId id="957" r:id="rId5"/>
  </p:sldIdLst>
  <p:sldSz cx="9144000" cy="6858000" type="screen4x3"/>
  <p:notesSz cx="7010400" cy="9296400"/>
  <p:defaultTextStyle>
    <a:defPPr>
      <a:defRPr lang="en-US"/>
    </a:defPPr>
    <a:lvl1pPr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CCFF"/>
    <a:srgbClr val="990099"/>
    <a:srgbClr val="006600"/>
    <a:srgbClr val="FFCC00"/>
    <a:srgbClr val="F4B6AA"/>
    <a:srgbClr val="EEB9B0"/>
    <a:srgbClr val="E1E0DF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435" autoAdjust="0"/>
  </p:normalViewPr>
  <p:slideViewPr>
    <p:cSldViewPr>
      <p:cViewPr varScale="1">
        <p:scale>
          <a:sx n="65" d="100"/>
          <a:sy n="65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192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192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957BE543-5A91-468A-AD86-CF5D546161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t" anchorCtr="0" compatLnSpc="1">
            <a:prstTxWarp prst="textNoShape">
              <a:avLst/>
            </a:prstTxWarp>
          </a:bodyPr>
          <a:lstStyle>
            <a:lvl1pPr algn="l" defTabSz="9398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t" anchorCtr="0" compatLnSpc="1">
            <a:prstTxWarp prst="textNoShape">
              <a:avLst/>
            </a:prstTxWarp>
          </a:bodyPr>
          <a:lstStyle>
            <a:lvl1pPr algn="r" defTabSz="9398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b" anchorCtr="0" compatLnSpc="1">
            <a:prstTxWarp prst="textNoShape">
              <a:avLst/>
            </a:prstTxWarp>
          </a:bodyPr>
          <a:lstStyle>
            <a:lvl1pPr algn="l" defTabSz="9398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b" anchorCtr="0" compatLnSpc="1">
            <a:prstTxWarp prst="textNoShape">
              <a:avLst/>
            </a:prstTxWarp>
          </a:bodyPr>
          <a:lstStyle>
            <a:lvl1pPr algn="r" defTabSz="939800">
              <a:lnSpc>
                <a:spcPct val="100000"/>
              </a:lnSpc>
              <a:defRPr sz="1200"/>
            </a:lvl1pPr>
          </a:lstStyle>
          <a:p>
            <a:fld id="{42F69734-6288-4FB8-8271-8D3CAAA5FD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170" name="Picture 2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519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90563" y="5516563"/>
            <a:ext cx="6138862" cy="519112"/>
          </a:xfrm>
        </p:spPr>
        <p:txBody>
          <a:bodyPr anchor="t">
            <a:sp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95325" y="6075363"/>
            <a:ext cx="6137275" cy="350837"/>
          </a:xfrm>
        </p:spPr>
        <p:txBody>
          <a:bodyPr>
            <a:spAutoFit/>
          </a:bodyPr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123825"/>
            <a:ext cx="2151062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3825"/>
            <a:ext cx="6300788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3825"/>
            <a:ext cx="860425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98925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143000"/>
            <a:ext cx="4100513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98925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143000"/>
            <a:ext cx="4100513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146" name="Picture 2" descr="index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518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3825"/>
            <a:ext cx="8604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351838" cy="51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814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0" name="Rectangle 6"/>
          <p:cNvSpPr>
            <a:spLocks noChangeArrowheads="1"/>
          </p:cNvSpPr>
          <p:nvPr userDrawn="1"/>
        </p:nvSpPr>
        <p:spPr bwMode="auto">
          <a:xfrm>
            <a:off x="6908800" y="6259513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100000"/>
              </a:lnSpc>
            </a:pPr>
            <a:fld id="{CCBDEDF3-060D-43F5-AEC8-339DF017AAF7}" type="slidenum">
              <a:rPr lang="en-US" sz="1400"/>
              <a:pPr algn="r" eaLnBrk="0" hangingPunct="0">
                <a:lnSpc>
                  <a:spcPct val="100000"/>
                </a:lnSpc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9pPr>
    </p:titleStyle>
    <p:bodyStyle>
      <a:lvl1pPr marL="406400" indent="-406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A40303"/>
        </a:buClr>
        <a:buSzPct val="75000"/>
        <a:buFont typeface="Zapf Dingbats" pitchFamily="-112" charset="2"/>
        <a:buChar char="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37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0000FF"/>
        </a:buClr>
        <a:buSzPct val="75000"/>
        <a:buFont typeface="Zapf Dingbats" pitchFamily="-112" charset="2"/>
        <a:buChar char=""/>
        <a:defRPr sz="2000">
          <a:solidFill>
            <a:schemeClr val="tx1"/>
          </a:solidFill>
          <a:latin typeface="+mn-lt"/>
        </a:defRPr>
      </a:lvl2pPr>
      <a:lvl3pPr marL="13716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560CA4"/>
        </a:buClr>
        <a:buSzPct val="75000"/>
        <a:buFont typeface="Zapf Dingbats" pitchFamily="-112" charset="2"/>
        <a:buChar char=""/>
        <a:defRPr sz="2000">
          <a:solidFill>
            <a:schemeClr val="tx1"/>
          </a:solidFill>
          <a:latin typeface="+mn-lt"/>
        </a:defRPr>
      </a:lvl3pPr>
      <a:lvl4pPr marL="18288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60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432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2004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76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48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199169" cy="523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Effective Use of Airborne Remote Sensing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351838" cy="36750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Dar Roberts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David Knapp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Rapporteur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Participants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Theme: How can we get more airborne dat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in to the hands of terrestrial ecologists?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 What are our primary airborne sensors and platforms?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/>
              <a:t>Many sensors and platforms exist including many of the classics (e.g., AVIRIS, UAVSAR,LVIS).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/>
              <a:t>Several new sensors will be coming on line soon (AVIRIS-NG, EMAS)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Are we using them effectively to address important science questions?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/>
              <a:t>PI driven has been effective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/>
              <a:t>Campaigns are mixed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/>
              <a:t>Boreas – underutilized (even with Boreas Follow on)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/>
              <a:t>2009 UAVSAR effective use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RECOMMENDATION: </a:t>
            </a:r>
            <a:r>
              <a:rPr lang="en-US" sz="2000" dirty="0" smtClean="0"/>
              <a:t>Effective use of remote sensing should be considered in pre-campaign activities and adequate resources should be allocated for processing and analysis.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1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Are we using them effectively  to maximize our return on the NASA/TE investment in infrastructure, operations, flight hour subsidies?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Yes and No.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/>
              <a:t>Access to archived data is mixed.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Some excellent web-based tools exist to identify historical data sets </a:t>
            </a:r>
          </a:p>
          <a:p>
            <a:pPr lvl="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UAVSAR uses DAAC (ASF): Freely available, good search engine.</a:t>
            </a:r>
          </a:p>
          <a:p>
            <a:pPr lvl="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MASTER and MAS (Masterweb.jpl.nasa.gov).</a:t>
            </a:r>
          </a:p>
          <a:p>
            <a:pPr lvl="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</a:rPr>
              <a:t>RECOMMENDATION:</a:t>
            </a:r>
            <a:r>
              <a:rPr lang="en-US" sz="1600" dirty="0" smtClean="0"/>
              <a:t> These resources should be better advertised.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Some are not as accessible but could be (</a:t>
            </a:r>
            <a:r>
              <a:rPr lang="en-US" sz="1600" dirty="0" err="1" smtClean="0"/>
              <a:t>e,g</a:t>
            </a:r>
            <a:r>
              <a:rPr lang="en-US" sz="1600" dirty="0" smtClean="0"/>
              <a:t>. AVIRIS, LVIS)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</a:rPr>
              <a:t>RECOMMENDATION:</a:t>
            </a:r>
            <a:r>
              <a:rPr lang="en-US" sz="1600" dirty="0" smtClean="0"/>
              <a:t> Encourage the creation of user friendly search engines and provide a list of what is available. Make searchable data freely accessible (like UAVSAR, MAS and MASTER). For those data sets requiring minimal investment this should be done.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/>
              <a:t>Targets of opportunity are often missed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Can we develop a mechanism to improve acquisition of targets of opportunity?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Can a list of NASA relevant research sites be created?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What is the potential for use in transect modes?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dirty="0" smtClean="0"/>
              <a:t>If we make existing flight plans easy to see, will this open up opportunities for piggybacks?</a:t>
            </a:r>
          </a:p>
          <a:p>
            <a:pPr algn="l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What options might TE or NASA Earth Science consider to improve research use of airborne sensors and platforms?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RECOMMENDATIONS: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Make the process of incorporating airborne data into proposals clearer. 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Clarify the costs for acquisition and processing in the proposal process (including transit).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 Flight hours should be budgeted analogous to NSF ship time and NASA atmospheric science (i.e., not included as a line item in a </a:t>
            </a:r>
            <a:r>
              <a:rPr lang="en-US" sz="2400" dirty="0" smtClean="0"/>
              <a:t>budget).</a:t>
            </a:r>
            <a:endParaRPr lang="en-US" sz="2400" dirty="0" smtClean="0"/>
          </a:p>
          <a:p>
            <a:pPr algn="l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15870</TotalTime>
  <Words>412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Slide 1</vt:lpstr>
      <vt:lpstr>Slide 2</vt:lpstr>
      <vt:lpstr>Slide 3</vt:lpstr>
      <vt:lpstr>Slide 4</vt:lpstr>
    </vt:vector>
  </TitlesOfParts>
  <Company>LMIT-ODIN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NASA</dc:creator>
  <cp:lastModifiedBy>Administratr</cp:lastModifiedBy>
  <cp:revision>1009</cp:revision>
  <cp:lastPrinted>2008-12-11T15:00:12Z</cp:lastPrinted>
  <dcterms:created xsi:type="dcterms:W3CDTF">2005-10-18T16:13:32Z</dcterms:created>
  <dcterms:modified xsi:type="dcterms:W3CDTF">2010-03-17T15:21:59Z</dcterms:modified>
</cp:coreProperties>
</file>