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963" r:id="rId2"/>
    <p:sldId id="964" r:id="rId3"/>
    <p:sldId id="953" r:id="rId4"/>
    <p:sldId id="965" r:id="rId5"/>
    <p:sldId id="954" r:id="rId6"/>
    <p:sldId id="955" r:id="rId7"/>
    <p:sldId id="966" r:id="rId8"/>
    <p:sldId id="957" r:id="rId9"/>
    <p:sldId id="958" r:id="rId10"/>
    <p:sldId id="967" r:id="rId11"/>
  </p:sldIdLst>
  <p:sldSz cx="9144000" cy="6858000" type="screen4x3"/>
  <p:notesSz cx="7010400" cy="9296400"/>
  <p:defaultTextStyle>
    <a:defPPr>
      <a:defRPr lang="en-US"/>
    </a:defPPr>
    <a:lvl1pPr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lnSpc>
        <a:spcPct val="85000"/>
      </a:lnSpc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CCFF"/>
    <a:srgbClr val="990099"/>
    <a:srgbClr val="006600"/>
    <a:srgbClr val="FFCC00"/>
    <a:srgbClr val="F4B6AA"/>
    <a:srgbClr val="EEB9B0"/>
    <a:srgbClr val="E1E0DF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0" autoAdjust="0"/>
    <p:restoredTop sz="86435" autoAdjust="0"/>
  </p:normalViewPr>
  <p:slideViewPr>
    <p:cSldViewPr>
      <p:cViewPr varScale="1">
        <p:scale>
          <a:sx n="65" d="100"/>
          <a:sy n="65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192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192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fld id="{957BE543-5A91-468A-AD86-CF5D546161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t" anchorCtr="0" compatLnSpc="1">
            <a:prstTxWarp prst="textNoShape">
              <a:avLst/>
            </a:prstTxWarp>
          </a:bodyPr>
          <a:lstStyle>
            <a:lvl1pPr algn="l" defTabSz="939800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t" anchorCtr="0" compatLnSpc="1">
            <a:prstTxWarp prst="textNoShape">
              <a:avLst/>
            </a:prstTxWarp>
          </a:bodyPr>
          <a:lstStyle>
            <a:lvl1pPr algn="r" defTabSz="939800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b" anchorCtr="0" compatLnSpc="1">
            <a:prstTxWarp prst="textNoShape">
              <a:avLst/>
            </a:prstTxWarp>
          </a:bodyPr>
          <a:lstStyle>
            <a:lvl1pPr algn="l" defTabSz="939800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2" tIns="46957" rIns="93912" bIns="46957" numCol="1" anchor="b" anchorCtr="0" compatLnSpc="1">
            <a:prstTxWarp prst="textNoShape">
              <a:avLst/>
            </a:prstTxWarp>
          </a:bodyPr>
          <a:lstStyle>
            <a:lvl1pPr algn="r" defTabSz="939800">
              <a:lnSpc>
                <a:spcPct val="100000"/>
              </a:lnSpc>
              <a:defRPr sz="1200"/>
            </a:lvl1pPr>
          </a:lstStyle>
          <a:p>
            <a:fld id="{42F69734-6288-4FB8-8271-8D3CAAA5FD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170" name="Picture 2" descr="inde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519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90563" y="5516563"/>
            <a:ext cx="6138862" cy="519112"/>
          </a:xfrm>
        </p:spPr>
        <p:txBody>
          <a:bodyPr anchor="t">
            <a:sp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9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95325" y="6075363"/>
            <a:ext cx="6137275" cy="350837"/>
          </a:xfrm>
        </p:spPr>
        <p:txBody>
          <a:bodyPr>
            <a:spAutoFit/>
          </a:bodyPr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123825"/>
            <a:ext cx="2151062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3825"/>
            <a:ext cx="6300788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3825"/>
            <a:ext cx="860425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98925" cy="5122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143000"/>
            <a:ext cx="4100513" cy="5122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98925" cy="512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143000"/>
            <a:ext cx="4100513" cy="512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8146" name="Picture 2" descr="index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518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3825"/>
            <a:ext cx="8604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351838" cy="512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8149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150" name="Rectangle 6"/>
          <p:cNvSpPr>
            <a:spLocks noChangeArrowheads="1"/>
          </p:cNvSpPr>
          <p:nvPr userDrawn="1"/>
        </p:nvSpPr>
        <p:spPr bwMode="auto">
          <a:xfrm>
            <a:off x="6908800" y="6259513"/>
            <a:ext cx="19050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100000"/>
              </a:lnSpc>
            </a:pPr>
            <a:fld id="{CCBDEDF3-060D-43F5-AEC8-339DF017AAF7}" type="slidenum">
              <a:rPr lang="en-US" sz="1400"/>
              <a:pPr algn="r" eaLnBrk="0" hangingPunct="0">
                <a:lnSpc>
                  <a:spcPct val="100000"/>
                </a:lnSpc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pitchFamily="34" charset="0"/>
        </a:defRPr>
      </a:lvl9pPr>
    </p:titleStyle>
    <p:bodyStyle>
      <a:lvl1pPr marL="406400" indent="-406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A40303"/>
        </a:buClr>
        <a:buSzPct val="75000"/>
        <a:buFont typeface="Zapf Dingbats" pitchFamily="-112" charset="2"/>
        <a:buChar char="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37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0000FF"/>
        </a:buClr>
        <a:buSzPct val="75000"/>
        <a:buFont typeface="Zapf Dingbats" pitchFamily="-112" charset="2"/>
        <a:buChar char=""/>
        <a:defRPr sz="2000">
          <a:solidFill>
            <a:schemeClr val="tx1"/>
          </a:solidFill>
          <a:latin typeface="+mn-lt"/>
        </a:defRPr>
      </a:lvl2pPr>
      <a:lvl3pPr marL="13716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560CA4"/>
        </a:buClr>
        <a:buSzPct val="75000"/>
        <a:buFont typeface="Zapf Dingbats" pitchFamily="-112" charset="2"/>
        <a:buChar char=""/>
        <a:defRPr sz="2000">
          <a:solidFill>
            <a:schemeClr val="tx1"/>
          </a:solidFill>
          <a:latin typeface="+mn-lt"/>
        </a:defRPr>
      </a:lvl3pPr>
      <a:lvl4pPr marL="18288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60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7432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2004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76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4800" indent="-3429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199169" cy="523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Effective Use of Airborne Remote Sensing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351838" cy="36750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Dar Roberts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David Knapp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Rapporteur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 Participants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Theme: How can we get more airborne data in to the hands of terrestrial ecologists?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</a:rPr>
              <a:t>Additional Notes</a:t>
            </a:r>
            <a:endParaRPr lang="en-US" b="1" dirty="0" smtClean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latin typeface="Times New Roman" pitchFamily="18" charset="0"/>
              </a:rPr>
              <a:t>Possibly consider non-NASA </a:t>
            </a:r>
            <a:r>
              <a:rPr lang="en-US" b="1" dirty="0" smtClean="0">
                <a:latin typeface="Times New Roman" pitchFamily="18" charset="0"/>
              </a:rPr>
              <a:t>products (</a:t>
            </a:r>
            <a:r>
              <a:rPr lang="en-US" b="1" dirty="0" smtClean="0">
                <a:latin typeface="Times New Roman" pitchFamily="18" charset="0"/>
              </a:rPr>
              <a:t>Huang)</a:t>
            </a:r>
            <a:endParaRPr lang="en-US" b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Can we use existing NASA assets for any wall-to-wall efforts? (Josef K.)</a:t>
            </a:r>
          </a:p>
          <a:p>
            <a:pPr lvl="1"/>
            <a:r>
              <a:rPr lang="en-US" b="1" dirty="0" smtClean="0">
                <a:latin typeface="Times New Roman" pitchFamily="18" charset="0"/>
              </a:rPr>
              <a:t>Some wall-to-wall efforts, e.g. Yellowstone) (M. </a:t>
            </a:r>
            <a:r>
              <a:rPr lang="en-US" b="1" dirty="0" smtClean="0">
                <a:latin typeface="Times New Roman" pitchFamily="18" charset="0"/>
              </a:rPr>
              <a:t>Eastwood)</a:t>
            </a:r>
            <a:endParaRPr lang="en-US" b="1" dirty="0" smtClean="0">
              <a:latin typeface="Times New Roman" pitchFamily="18" charset="0"/>
            </a:endParaRPr>
          </a:p>
          <a:p>
            <a:pPr lvl="1"/>
            <a:r>
              <a:rPr lang="en-US" b="1" dirty="0" smtClean="0">
                <a:latin typeface="Times New Roman" pitchFamily="18" charset="0"/>
              </a:rPr>
              <a:t>Wall-to-wall is expensive.  Alaska with ER-2 took  9 summers (J. Myers)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199169" cy="523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Effective Use of Airborne Remote Sensing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351838" cy="36750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List of Participants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Nancy </a:t>
            </a:r>
            <a:r>
              <a:rPr lang="en-US" b="1" dirty="0" smtClean="0">
                <a:latin typeface="Times New Roman" pitchFamily="18" charset="0"/>
              </a:rPr>
              <a:t>French, Jeff Myers, Yong Wong, John </a:t>
            </a:r>
            <a:r>
              <a:rPr lang="en-US" b="1" dirty="0" err="1" smtClean="0">
                <a:latin typeface="Times New Roman" pitchFamily="18" charset="0"/>
              </a:rPr>
              <a:t>Melack</a:t>
            </a:r>
            <a:r>
              <a:rPr lang="en-US" b="1" dirty="0" smtClean="0">
                <a:latin typeface="Times New Roman" pitchFamily="18" charset="0"/>
              </a:rPr>
              <a:t>, Louise Hamlin, Michael Eastwood, Wilfred Schroeder, Ian </a:t>
            </a:r>
            <a:r>
              <a:rPr lang="en-US" b="1" dirty="0" err="1" smtClean="0">
                <a:latin typeface="Times New Roman" pitchFamily="18" charset="0"/>
              </a:rPr>
              <a:t>McCubbin</a:t>
            </a:r>
            <a:r>
              <a:rPr lang="en-US" b="1" dirty="0" smtClean="0">
                <a:latin typeface="Times New Roman" pitchFamily="18" charset="0"/>
              </a:rPr>
              <a:t>, Bruce Chapman, Phil Townsend, </a:t>
            </a:r>
            <a:r>
              <a:rPr lang="en-US" b="1" dirty="0" err="1" smtClean="0">
                <a:latin typeface="Times New Roman" pitchFamily="18" charset="0"/>
              </a:rPr>
              <a:t>Youngwook</a:t>
            </a:r>
            <a:r>
              <a:rPr lang="en-US" b="1" dirty="0" smtClean="0">
                <a:latin typeface="Times New Roman" pitchFamily="18" charset="0"/>
              </a:rPr>
              <a:t> Kim (?), Tanya </a:t>
            </a:r>
            <a:r>
              <a:rPr lang="en-US" b="1" dirty="0" err="1" smtClean="0">
                <a:latin typeface="Times New Roman" pitchFamily="18" charset="0"/>
              </a:rPr>
              <a:t>Ramone</a:t>
            </a:r>
            <a:r>
              <a:rPr lang="en-US" b="1" dirty="0" smtClean="0">
                <a:latin typeface="Times New Roman" pitchFamily="18" charset="0"/>
              </a:rPr>
              <a:t>, Jennifer </a:t>
            </a:r>
            <a:r>
              <a:rPr lang="en-US" b="1" dirty="0" err="1" smtClean="0">
                <a:latin typeface="Times New Roman" pitchFamily="18" charset="0"/>
              </a:rPr>
              <a:t>Dungan</a:t>
            </a:r>
            <a:r>
              <a:rPr lang="en-US" b="1" dirty="0" smtClean="0">
                <a:latin typeface="Times New Roman" pitchFamily="18" charset="0"/>
              </a:rPr>
              <a:t>, Josef </a:t>
            </a:r>
            <a:r>
              <a:rPr lang="en-US" b="1" dirty="0" err="1" smtClean="0">
                <a:latin typeface="Times New Roman" pitchFamily="18" charset="0"/>
              </a:rPr>
              <a:t>Kellindorfer</a:t>
            </a:r>
            <a:r>
              <a:rPr lang="en-US" b="1" dirty="0" smtClean="0">
                <a:latin typeface="Times New Roman" pitchFamily="18" charset="0"/>
              </a:rPr>
              <a:t>, Adam Wolfe, Marc </a:t>
            </a:r>
            <a:r>
              <a:rPr lang="en-US" b="1" dirty="0" err="1" smtClean="0">
                <a:latin typeface="Times New Roman" pitchFamily="18" charset="0"/>
              </a:rPr>
              <a:t>Simard</a:t>
            </a:r>
            <a:r>
              <a:rPr lang="en-US" b="1" dirty="0" smtClean="0">
                <a:latin typeface="Times New Roman" pitchFamily="18" charset="0"/>
              </a:rPr>
              <a:t>, David Knapp, Dar Roberts, </a:t>
            </a:r>
            <a:r>
              <a:rPr lang="en-US" b="1" dirty="0" err="1" smtClean="0">
                <a:latin typeface="Times New Roman" pitchFamily="18" charset="0"/>
              </a:rPr>
              <a:t>Chengquan</a:t>
            </a:r>
            <a:r>
              <a:rPr lang="en-US" b="1" dirty="0" smtClean="0">
                <a:latin typeface="Times New Roman" pitchFamily="18" charset="0"/>
              </a:rPr>
              <a:t> Huang(?)</a:t>
            </a:r>
            <a:endParaRPr lang="en-US" b="1" dirty="0" smtClean="0">
              <a:latin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/>
              <a:t> </a:t>
            </a:r>
            <a:r>
              <a:rPr lang="en-US" sz="2400" dirty="0" smtClean="0"/>
              <a:t>			</a:t>
            </a:r>
            <a:r>
              <a:rPr lang="en-US" sz="2400" b="1" dirty="0" smtClean="0">
                <a:latin typeface="Times New Roman" pitchFamily="18" charset="0"/>
              </a:rPr>
              <a:t>Suggested </a:t>
            </a:r>
            <a:r>
              <a:rPr lang="en-US" sz="2400" b="1" dirty="0" smtClean="0">
                <a:latin typeface="Times New Roman" pitchFamily="18" charset="0"/>
              </a:rPr>
              <a:t>Questions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What </a:t>
            </a:r>
            <a:r>
              <a:rPr lang="en-US" sz="2400" b="1" dirty="0" smtClean="0">
                <a:latin typeface="Times New Roman" pitchFamily="18" charset="0"/>
              </a:rPr>
              <a:t>are our </a:t>
            </a:r>
            <a:r>
              <a:rPr lang="en-US" sz="2400" b="1" dirty="0" smtClean="0">
                <a:latin typeface="Times New Roman" pitchFamily="18" charset="0"/>
              </a:rPr>
              <a:t>primary </a:t>
            </a:r>
            <a:r>
              <a:rPr lang="en-US" sz="2400" b="1" dirty="0" smtClean="0">
                <a:latin typeface="Times New Roman" pitchFamily="18" charset="0"/>
              </a:rPr>
              <a:t>airborne sensors and platforms?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Are we using them effectively?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to address important science questions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to maximize our return on the NASA/TE investment in infrastructure, operations, flight hour subsidies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Are we prepared to make effective use of the new or refurbished instruments now in development?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What options might TE or NASA Earth Science consider to improve research use of airborne sensors and platforms?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What capabilities do we need that we do not have?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Gaps / Inefficiencies / Problems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Opportunities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000" b="1" dirty="0" smtClean="0">
                <a:latin typeface="Times New Roman" pitchFamily="18" charset="0"/>
              </a:rPr>
              <a:t>What are our primary airborne sensors and platforms</a:t>
            </a:r>
            <a:r>
              <a:rPr lang="en-US" sz="2000" b="1" dirty="0" smtClean="0">
                <a:latin typeface="Times New Roman" pitchFamily="18" charset="0"/>
              </a:rPr>
              <a:t>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Many sensors and platforms exist including many of the </a:t>
            </a:r>
            <a:r>
              <a:rPr lang="en-US" sz="2000" b="1" dirty="0" smtClean="0">
                <a:latin typeface="Times New Roman" pitchFamily="18" charset="0"/>
              </a:rPr>
              <a:t>classics:*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AVIRIS </a:t>
            </a:r>
            <a:r>
              <a:rPr lang="en-US" sz="1600" b="1" dirty="0" smtClean="0">
                <a:latin typeface="Times New Roman" pitchFamily="18" charset="0"/>
              </a:rPr>
              <a:t>(ER-2, WB57, Proteus, Twin Otter)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UAVSAR (Gulfstream)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MAS (ER-2)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MASTER (Long </a:t>
            </a:r>
            <a:r>
              <a:rPr lang="en-US" sz="1600" b="1" dirty="0" smtClean="0">
                <a:latin typeface="Times New Roman" pitchFamily="18" charset="0"/>
              </a:rPr>
              <a:t>list of platforms)</a:t>
            </a:r>
            <a:endParaRPr lang="en-US" sz="1600" b="1" dirty="0" smtClean="0">
              <a:latin typeface="Times New Roman" pitchFamily="18" charset="0"/>
            </a:endParaRP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LVIS (</a:t>
            </a:r>
            <a:r>
              <a:rPr lang="en-US" sz="1600" b="1" dirty="0" err="1" smtClean="0">
                <a:latin typeface="Times New Roman" pitchFamily="18" charset="0"/>
              </a:rPr>
              <a:t>Kingair</a:t>
            </a:r>
            <a:r>
              <a:rPr lang="en-US" sz="1600" b="1" dirty="0" smtClean="0">
                <a:latin typeface="Times New Roman" pitchFamily="18" charset="0"/>
              </a:rPr>
              <a:t>, DC-8)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 UAS (AMS (</a:t>
            </a:r>
            <a:r>
              <a:rPr lang="en-US" sz="1600" b="1" dirty="0" err="1" smtClean="0">
                <a:latin typeface="Times New Roman" pitchFamily="18" charset="0"/>
              </a:rPr>
              <a:t>firemapper</a:t>
            </a:r>
            <a:r>
              <a:rPr lang="en-US" sz="1600" b="1" dirty="0" smtClean="0">
                <a:latin typeface="Times New Roman" pitchFamily="18" charset="0"/>
              </a:rPr>
              <a:t>….).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err="1" smtClean="0">
                <a:latin typeface="Times New Roman" pitchFamily="18" charset="0"/>
              </a:rPr>
              <a:t>HyTES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</a:rPr>
              <a:t>(</a:t>
            </a:r>
            <a:r>
              <a:rPr lang="en-US" sz="1600" b="1" dirty="0" err="1" smtClean="0">
                <a:latin typeface="Times New Roman" pitchFamily="18" charset="0"/>
              </a:rPr>
              <a:t>longwave</a:t>
            </a:r>
            <a:r>
              <a:rPr lang="en-US" sz="1600" b="1" dirty="0" smtClean="0">
                <a:latin typeface="Times New Roman" pitchFamily="18" charset="0"/>
              </a:rPr>
              <a:t> imaging spectrometer: 256 bands)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AIRMISPI – has a </a:t>
            </a:r>
            <a:r>
              <a:rPr lang="en-US" sz="1600" b="1" dirty="0" smtClean="0">
                <a:latin typeface="Times New Roman" pitchFamily="18" charset="0"/>
              </a:rPr>
              <a:t>polarization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ATM (Airborne Terrain </a:t>
            </a:r>
            <a:r>
              <a:rPr lang="en-US" sz="1600" b="1" dirty="0" err="1" smtClean="0">
                <a:latin typeface="Times New Roman" pitchFamily="18" charset="0"/>
              </a:rPr>
              <a:t>Mapper</a:t>
            </a:r>
            <a:r>
              <a:rPr lang="en-US" sz="1600" b="1" dirty="0" smtClean="0">
                <a:latin typeface="Times New Roman" pitchFamily="18" charset="0"/>
              </a:rPr>
              <a:t>: LIDAR). Circular </a:t>
            </a:r>
            <a:r>
              <a:rPr lang="en-US" sz="1600" b="1" dirty="0" smtClean="0">
                <a:latin typeface="Times New Roman" pitchFamily="18" charset="0"/>
              </a:rPr>
              <a:t>scanning LIDAR, </a:t>
            </a:r>
            <a:r>
              <a:rPr lang="en-US" sz="1600" b="1" dirty="0" smtClean="0">
                <a:latin typeface="Times New Roman" pitchFamily="18" charset="0"/>
              </a:rPr>
              <a:t>fine posting.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POLSCAT (</a:t>
            </a:r>
            <a:r>
              <a:rPr lang="en-US" sz="1600" b="1" dirty="0" err="1" smtClean="0">
                <a:latin typeface="Times New Roman" pitchFamily="18" charset="0"/>
              </a:rPr>
              <a:t>Polarimetric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</a:rPr>
              <a:t>Scatterometer</a:t>
            </a:r>
            <a:r>
              <a:rPr lang="en-US" sz="1600" b="1" dirty="0" smtClean="0">
                <a:latin typeface="Times New Roman" pitchFamily="18" charset="0"/>
              </a:rPr>
              <a:t>)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Several </a:t>
            </a:r>
            <a:r>
              <a:rPr lang="en-US" sz="2000" b="1" dirty="0" smtClean="0">
                <a:latin typeface="Times New Roman" pitchFamily="18" charset="0"/>
              </a:rPr>
              <a:t>new sensors will be coming on line soon (AVIRIS-NG, EMAS)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AVIRIS </a:t>
            </a:r>
            <a:r>
              <a:rPr lang="en-US" sz="1600" b="1" dirty="0" smtClean="0">
                <a:latin typeface="Times New Roman" pitchFamily="18" charset="0"/>
              </a:rPr>
              <a:t>Next Generation (5 nm, resolution as low as 6 inches).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EMAS (Enhanced MAS): imaging spectrometer 400-2500 nm . 40-50 m, 5 nm sampling. </a:t>
            </a:r>
            <a:endParaRPr lang="en-US" sz="1600" b="1" dirty="0" smtClean="0">
              <a:latin typeface="Times New Roman" pitchFamily="18" charset="0"/>
            </a:endParaRP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Master Upgrade, PRISM (Twin Otter)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* It was not always clear if some of the sensors listed are existing or coming on line, such as </a:t>
            </a:r>
            <a:r>
              <a:rPr lang="en-US" sz="1600" b="1" dirty="0" err="1" smtClean="0">
                <a:latin typeface="Times New Roman" pitchFamily="18" charset="0"/>
              </a:rPr>
              <a:t>HyTES</a:t>
            </a:r>
            <a:r>
              <a:rPr lang="en-US" sz="1600" b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610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Are </a:t>
            </a:r>
            <a:r>
              <a:rPr lang="en-US" sz="2400" b="1" dirty="0" smtClean="0">
                <a:latin typeface="Times New Roman" pitchFamily="18" charset="0"/>
              </a:rPr>
              <a:t>we using them effectively to address important science questions?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PI driven has been very effective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Campaigns are more mixed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Boreas – underutilized (even with Boreas Follow on)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2009 UAVSAR very effective use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</a:rPr>
              <a:t>RECOMMENDATION: </a:t>
            </a:r>
            <a:r>
              <a:rPr lang="en-US" sz="2000" b="1" dirty="0" smtClean="0">
                <a:latin typeface="Times New Roman" pitchFamily="18" charset="0"/>
              </a:rPr>
              <a:t>Effective use of remote sensing should be considered in pre-campaign activities and adequate resources should be allocated for processing and analysis.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610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Are we using them effectively  to maximize our return on the NASA/TE investment in infrastructure, operations, flight hour subsidies?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Yes and No.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Access to archived data </a:t>
            </a:r>
            <a:r>
              <a:rPr lang="en-US" sz="1600" b="1" dirty="0" smtClean="0">
                <a:latin typeface="Times New Roman" pitchFamily="18" charset="0"/>
              </a:rPr>
              <a:t>has been mixed</a:t>
            </a:r>
            <a:r>
              <a:rPr lang="en-US" sz="1600" b="1" dirty="0" smtClean="0">
                <a:latin typeface="Times New Roman" pitchFamily="18" charset="0"/>
              </a:rPr>
              <a:t>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Some excellent web-based tools exist to identify historical data sets </a:t>
            </a:r>
          </a:p>
          <a:p>
            <a:pPr lvl="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UAVSAR Uses DAAC (ASF): Freely available, good search engine.</a:t>
            </a:r>
          </a:p>
          <a:p>
            <a:pPr lvl="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MASTER and MAS (Masterweb.jpl.nasa.gov).</a:t>
            </a:r>
          </a:p>
          <a:p>
            <a:pPr lvl="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</a:rPr>
              <a:t>RECOMMENDATION:</a:t>
            </a:r>
            <a:r>
              <a:rPr lang="en-US" sz="1600" b="1" dirty="0" smtClean="0">
                <a:latin typeface="Times New Roman" pitchFamily="18" charset="0"/>
              </a:rPr>
              <a:t> These resources should be better advertised.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Some are not as accessible but could be (i.e. AVIRIS, LVIS)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</a:rPr>
              <a:t>RECOMMENDATION:</a:t>
            </a:r>
            <a:r>
              <a:rPr lang="en-US" sz="1600" b="1" dirty="0" smtClean="0">
                <a:latin typeface="Times New Roman" pitchFamily="18" charset="0"/>
              </a:rPr>
              <a:t> Encourage the creation of user friendly search engines and provide a list of what is available. Make searchable data freely accessible (like UAVSAR, MAS and MASTER). For those data sets requiring minimal investment this should be done.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Targets of opportunity are often missed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Can we develop a mechanism to improve acquisition of targets of opportunity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Can a list of NASA relevant research sites be created?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What is the potential for use in transect modes?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</a:rPr>
              <a:t>If we make existing flight plans easy to see, will this open up opportunities for piggybacks?</a:t>
            </a:r>
          </a:p>
          <a:p>
            <a:pPr algn="l"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Are we prepared to make effective use of the new or refurbished instruments now in development?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MAS-upgrade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MASTER-upgrade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AVIRIS 2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Specific call on how you might use </a:t>
            </a:r>
            <a:r>
              <a:rPr lang="en-US" sz="2400" b="1" dirty="0" smtClean="0">
                <a:latin typeface="Times New Roman" pitchFamily="18" charset="0"/>
              </a:rPr>
              <a:t>it?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Suggestion Roberts: Higher frequency atmospheric absorptions will be more evident</a:t>
            </a:r>
            <a:endParaRPr lang="en-US" sz="2400" b="1" dirty="0" smtClean="0">
              <a:latin typeface="Times New Roman" pitchFamily="18" charset="0"/>
            </a:endParaRP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PRISM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endParaRPr lang="en-US" sz="2400" b="1" dirty="0" smtClean="0">
              <a:latin typeface="Times New Roman" pitchFamily="18" charset="0"/>
            </a:endParaRP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HOW MUCH WILL THESE NEW SENSORS IMPROVE OUR SCIENCE AND HOW</a:t>
            </a:r>
            <a:r>
              <a:rPr lang="en-US" sz="2400" b="1" dirty="0" smtClean="0">
                <a:latin typeface="Times New Roman" pitchFamily="18" charset="0"/>
              </a:rPr>
              <a:t>? (Question from Diane)</a:t>
            </a:r>
            <a:endParaRPr lang="en-US" sz="2400" b="1" dirty="0" smtClean="0">
              <a:latin typeface="Times New Roman" pitchFamily="18" charset="0"/>
            </a:endParaRP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Cal Val and NEON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What options might TE or NASA Earth Science consider to improve research use of airborne sensors and platforms?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>RECOMMENDATIONS: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Make the process of incorporating airborne data into proposals easier. 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Clarify the costs for acquisition and processing in the proposal process. (including transit).</a:t>
            </a:r>
          </a:p>
          <a:p>
            <a:pPr lvl="2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Flight hours should be budgeted analogous to NSF ship time and NASA atmospheric science (i.e., not included as a line item in </a:t>
            </a:r>
            <a:r>
              <a:rPr lang="en-US" sz="2400" b="1" smtClean="0">
                <a:latin typeface="Times New Roman" pitchFamily="18" charset="0"/>
              </a:rPr>
              <a:t>a </a:t>
            </a:r>
            <a:r>
              <a:rPr lang="en-US" sz="2400" b="1" smtClean="0">
                <a:latin typeface="Times New Roman" pitchFamily="18" charset="0"/>
              </a:rPr>
              <a:t>budget).</a:t>
            </a:r>
            <a:endParaRPr lang="en-US" sz="2400" b="1" dirty="0" smtClean="0">
              <a:latin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What capabilities do we need that we do not have?</a:t>
            </a:r>
          </a:p>
          <a:p>
            <a:pPr marL="457200" lvl="4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Lack of an airborne sensor supporting OCO-2 </a:t>
            </a:r>
            <a:r>
              <a:rPr lang="en-US" sz="2400" b="1" dirty="0" smtClean="0">
                <a:latin typeface="Times New Roman" pitchFamily="18" charset="0"/>
              </a:rPr>
              <a:t>(e.g., </a:t>
            </a:r>
            <a:r>
              <a:rPr lang="en-US" sz="2400" b="1" dirty="0" smtClean="0">
                <a:latin typeface="Times New Roman" pitchFamily="18" charset="0"/>
              </a:rPr>
              <a:t>CO2 and CH4) – Is this necessary or already covered by in-situ </a:t>
            </a:r>
            <a:r>
              <a:rPr lang="en-US" sz="2400" b="1" dirty="0" smtClean="0">
                <a:latin typeface="Times New Roman" pitchFamily="18" charset="0"/>
              </a:rPr>
              <a:t>sampling (Comment from </a:t>
            </a:r>
            <a:r>
              <a:rPr lang="en-US" sz="2400" b="1" dirty="0" err="1" smtClean="0">
                <a:latin typeface="Times New Roman" pitchFamily="18" charset="0"/>
              </a:rPr>
              <a:t>Melack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endParaRPr lang="en-US" sz="2400" b="1" dirty="0" smtClean="0">
              <a:latin typeface="Times New Roman" pitchFamily="18" charset="0"/>
            </a:endParaRPr>
          </a:p>
          <a:p>
            <a:pPr marL="457200" lvl="4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P-band system (P band interferometer).</a:t>
            </a:r>
          </a:p>
          <a:p>
            <a:pPr marL="457200" lvl="4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There should be a LIDAR facility instrument so everybody can access it (LVIS data should be more accessible and more resources should be allocated for processing it).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Gaps / Inefficiencies / Problems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Improved coordination between sensors, or more concurrent acquisitions </a:t>
            </a:r>
            <a:r>
              <a:rPr lang="en-US" sz="2400" b="1" dirty="0" smtClean="0">
                <a:latin typeface="Times New Roman" pitchFamily="18" charset="0"/>
              </a:rPr>
              <a:t>(e.g., </a:t>
            </a:r>
            <a:r>
              <a:rPr lang="en-US" sz="2400" b="1" dirty="0" smtClean="0">
                <a:latin typeface="Times New Roman" pitchFamily="18" charset="0"/>
              </a:rPr>
              <a:t>AVIRIS/MASTER).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 Opportunities</a:t>
            </a:r>
          </a:p>
          <a:p>
            <a:pPr lvl="1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</a:rPr>
              <a:t>NEON</a:t>
            </a:r>
          </a:p>
          <a:p>
            <a:pPr marL="457200" lvl="4" algn="l">
              <a:lnSpc>
                <a:spcPct val="10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305800" cy="89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Effective Use of Airborne Remote Sensing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15876</TotalTime>
  <Words>849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Additional Notes</vt:lpstr>
    </vt:vector>
  </TitlesOfParts>
  <Company>LMIT-ODIN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NASA</dc:creator>
  <cp:lastModifiedBy>Administratr</cp:lastModifiedBy>
  <cp:revision>1007</cp:revision>
  <cp:lastPrinted>2008-12-11T15:00:12Z</cp:lastPrinted>
  <dcterms:created xsi:type="dcterms:W3CDTF">2005-10-18T16:13:32Z</dcterms:created>
  <dcterms:modified xsi:type="dcterms:W3CDTF">2010-03-25T18:13:19Z</dcterms:modified>
</cp:coreProperties>
</file>