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at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7238" y="63500"/>
            <a:ext cx="12588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/>
          <a:srcRect l="14792" r="11249" b="18645"/>
          <a:stretch>
            <a:fillRect/>
          </a:stretch>
        </p:blipFill>
        <p:spPr bwMode="auto">
          <a:xfrm>
            <a:off x="8382000" y="29162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4"/>
          <a:srcRect l="39999"/>
          <a:stretch>
            <a:fillRect/>
          </a:stretch>
        </p:blipFill>
        <p:spPr bwMode="auto">
          <a:xfrm>
            <a:off x="8382000" y="1947863"/>
            <a:ext cx="7620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l="15384" r="7692"/>
          <a:stretch>
            <a:fillRect/>
          </a:stretch>
        </p:blipFill>
        <p:spPr bwMode="auto">
          <a:xfrm>
            <a:off x="8382000" y="1050925"/>
            <a:ext cx="76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6"/>
          <a:srcRect r="1234"/>
          <a:stretch>
            <a:fillRect/>
          </a:stretch>
        </p:blipFill>
        <p:spPr bwMode="auto">
          <a:xfrm>
            <a:off x="8382000" y="-1588"/>
            <a:ext cx="762000" cy="10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GW-oil-pump"/>
          <p:cNvPicPr>
            <a:picLocks noChangeAspect="1" noChangeArrowheads="1"/>
          </p:cNvPicPr>
          <p:nvPr/>
        </p:nvPicPr>
        <p:blipFill>
          <a:blip r:embed="rId7"/>
          <a:srcRect l="10527" r="36842"/>
          <a:stretch>
            <a:fillRect/>
          </a:stretch>
        </p:blipFill>
        <p:spPr bwMode="auto">
          <a:xfrm>
            <a:off x="8382000" y="5397500"/>
            <a:ext cx="762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dvcommonwealthglacier400"/>
          <p:cNvPicPr>
            <a:picLocks noChangeAspect="1" noChangeArrowheads="1"/>
          </p:cNvPicPr>
          <p:nvPr/>
        </p:nvPicPr>
        <p:blipFill>
          <a:blip r:embed="rId8"/>
          <a:srcRect l="46249"/>
          <a:stretch>
            <a:fillRect/>
          </a:stretch>
        </p:blipFill>
        <p:spPr bwMode="auto">
          <a:xfrm>
            <a:off x="8382000" y="3751263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9">
            <a:lum contrast="6000"/>
          </a:blip>
          <a:srcRect l="21500" r="24748"/>
          <a:stretch>
            <a:fillRect/>
          </a:stretch>
        </p:blipFill>
        <p:spPr bwMode="auto">
          <a:xfrm>
            <a:off x="8382000" y="4471988"/>
            <a:ext cx="762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8382000" y="6357938"/>
            <a:ext cx="762000" cy="4984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FFCC"/>
                </a:solidFill>
                <a:latin typeface="Arial" charset="0"/>
              </a:rPr>
              <a:t>DESDynI</a:t>
            </a:r>
            <a:endParaRPr lang="en-US" sz="1400" b="1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680325" cy="11430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5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25563" y="3886200"/>
            <a:ext cx="6400800" cy="1752600"/>
          </a:xfrm>
        </p:spPr>
        <p:txBody>
          <a:bodyPr/>
          <a:lstStyle>
            <a:lvl1pPr marL="0" indent="0" algn="ctr">
              <a:buFont typeface="Zapf Dingbat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buSzPct val="164000"/>
              <a:buFont typeface="Wingdings" charset="2"/>
              <a:buChar char="§"/>
              <a:defRPr sz="2400"/>
            </a:lvl1pPr>
            <a:lvl2pPr>
              <a:buClr>
                <a:srgbClr val="0000FF"/>
              </a:buClr>
              <a:buSzPct val="83000"/>
              <a:buFont typeface="Wingdings" charset="2"/>
              <a:buChar char=""/>
              <a:defRPr b="1"/>
            </a:lvl2pPr>
            <a:lvl3pPr>
              <a:buClrTx/>
              <a:buSzPct val="117000"/>
              <a:buFont typeface="Arial"/>
              <a:buChar char="•"/>
              <a:defRPr sz="16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7DE0-ED6C-0447-8A44-4553DC9A3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88" y="1047750"/>
            <a:ext cx="4010510" cy="5502275"/>
          </a:xfrm>
        </p:spPr>
        <p:txBody>
          <a:bodyPr/>
          <a:lstStyle>
            <a:lvl1pPr>
              <a:buClr>
                <a:srgbClr val="FF0000"/>
              </a:buClr>
              <a:buSzPct val="164000"/>
              <a:buFont typeface="Wingdings" charset="2"/>
              <a:buChar char="§"/>
              <a:defRPr sz="2000"/>
            </a:lvl1pPr>
            <a:lvl2pPr>
              <a:buClr>
                <a:srgbClr val="0000FF"/>
              </a:buClr>
              <a:buSzPct val="83000"/>
              <a:buFont typeface="Wingdings" charset="2"/>
              <a:buChar char=""/>
              <a:defRPr sz="1800" b="1"/>
            </a:lvl2pPr>
            <a:lvl3pPr>
              <a:buClrTx/>
              <a:buSzPct val="117000"/>
              <a:buFont typeface="Arial"/>
              <a:buChar char="•"/>
              <a:defRPr sz="16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88398" y="1047750"/>
            <a:ext cx="4010510" cy="5502275"/>
          </a:xfrm>
        </p:spPr>
        <p:txBody>
          <a:bodyPr/>
          <a:lstStyle>
            <a:lvl1pPr>
              <a:buClr>
                <a:srgbClr val="FF0000"/>
              </a:buClr>
              <a:buSzPct val="164000"/>
              <a:buFont typeface="Wingdings" charset="2"/>
              <a:buChar char="§"/>
              <a:defRPr sz="2000"/>
            </a:lvl1pPr>
            <a:lvl2pPr>
              <a:buClr>
                <a:srgbClr val="0000FF"/>
              </a:buClr>
              <a:buSzPct val="83000"/>
              <a:buFont typeface="Wingdings" charset="2"/>
              <a:buChar char=""/>
              <a:defRPr sz="1800" b="1"/>
            </a:lvl2pPr>
            <a:lvl3pPr>
              <a:buClrTx/>
              <a:buSzPct val="117000"/>
              <a:buFont typeface="Arial"/>
              <a:buChar char="•"/>
              <a:defRPr sz="16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7DE0-ED6C-0447-8A44-4553DC9A3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7DE0-ED6C-0447-8A44-4553DC9A3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7DE0-ED6C-0447-8A44-4553DC9A3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8" y="114300"/>
            <a:ext cx="7513637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7888" y="1047750"/>
            <a:ext cx="8088312" cy="5502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7DE0-ED6C-0447-8A44-4553DC9A3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20" Type="http://schemas.openxmlformats.org/officeDocument/2006/relationships/image" Target="../media/image13.jpeg"/><Relationship Id="rId21" Type="http://schemas.openxmlformats.org/officeDocument/2006/relationships/image" Target="../media/image14.jpeg"/><Relationship Id="rId22" Type="http://schemas.openxmlformats.org/officeDocument/2006/relationships/image" Target="../media/image15.jpe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jpeg"/><Relationship Id="rId15" Type="http://schemas.openxmlformats.org/officeDocument/2006/relationships/image" Target="../media/image8.jpe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jpeg"/><Relationship Id="rId19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7888" y="114300"/>
            <a:ext cx="75136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7888" y="1047750"/>
            <a:ext cx="8088312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9325" y="6596063"/>
            <a:ext cx="481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40D7DE0-ED6C-0447-8A44-4553DC9A3E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17" descr="meatb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61363" y="111125"/>
            <a:ext cx="635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Untitled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2350" y="681038"/>
            <a:ext cx="7400925" cy="2825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39"/>
          <p:cNvPicPr>
            <a:picLocks noChangeAspect="1" noChangeArrowheads="1"/>
          </p:cNvPicPr>
          <p:nvPr/>
        </p:nvPicPr>
        <p:blipFill>
          <a:blip r:embed="rId10"/>
          <a:srcRect l="14792" r="11249" b="18645"/>
          <a:stretch>
            <a:fillRect/>
          </a:stretch>
        </p:blipFill>
        <p:spPr bwMode="auto">
          <a:xfrm>
            <a:off x="0" y="2917825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0"/>
          <p:cNvPicPr>
            <a:picLocks noChangeAspect="1" noChangeArrowheads="1"/>
          </p:cNvPicPr>
          <p:nvPr/>
        </p:nvPicPr>
        <p:blipFill>
          <a:blip r:embed="rId11"/>
          <a:srcRect l="39999"/>
          <a:stretch>
            <a:fillRect/>
          </a:stretch>
        </p:blipFill>
        <p:spPr bwMode="auto">
          <a:xfrm>
            <a:off x="0" y="1949450"/>
            <a:ext cx="762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1"/>
          <p:cNvPicPr>
            <a:picLocks noChangeAspect="1" noChangeArrowheads="1"/>
          </p:cNvPicPr>
          <p:nvPr/>
        </p:nvPicPr>
        <p:blipFill>
          <a:blip r:embed="rId12">
            <a:lum contrast="18000"/>
          </a:blip>
          <a:srcRect l="15384" r="7692"/>
          <a:stretch>
            <a:fillRect/>
          </a:stretch>
        </p:blipFill>
        <p:spPr bwMode="auto">
          <a:xfrm>
            <a:off x="0" y="1052513"/>
            <a:ext cx="76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2"/>
          <p:cNvPicPr>
            <a:picLocks noChangeAspect="1" noChangeArrowheads="1"/>
          </p:cNvPicPr>
          <p:nvPr/>
        </p:nvPicPr>
        <p:blipFill>
          <a:blip r:embed="rId13"/>
          <a:srcRect r="1234"/>
          <a:stretch>
            <a:fillRect/>
          </a:stretch>
        </p:blipFill>
        <p:spPr bwMode="auto">
          <a:xfrm>
            <a:off x="0" y="0"/>
            <a:ext cx="762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3" descr="GW-oil-pump"/>
          <p:cNvPicPr>
            <a:picLocks noChangeAspect="1" noChangeArrowheads="1"/>
          </p:cNvPicPr>
          <p:nvPr/>
        </p:nvPicPr>
        <p:blipFill>
          <a:blip r:embed="rId14"/>
          <a:srcRect l="10527" r="36842"/>
          <a:stretch>
            <a:fillRect/>
          </a:stretch>
        </p:blipFill>
        <p:spPr bwMode="auto">
          <a:xfrm>
            <a:off x="0" y="5399088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4" descr="dvcommonwealthglacier400"/>
          <p:cNvPicPr>
            <a:picLocks noChangeAspect="1" noChangeArrowheads="1"/>
          </p:cNvPicPr>
          <p:nvPr/>
        </p:nvPicPr>
        <p:blipFill>
          <a:blip r:embed="rId15"/>
          <a:srcRect l="46249"/>
          <a:stretch>
            <a:fillRect/>
          </a:stretch>
        </p:blipFill>
        <p:spPr bwMode="auto">
          <a:xfrm>
            <a:off x="0" y="375285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5"/>
          <p:cNvPicPr>
            <a:picLocks noChangeAspect="1" noChangeArrowheads="1"/>
          </p:cNvPicPr>
          <p:nvPr/>
        </p:nvPicPr>
        <p:blipFill>
          <a:blip r:embed="rId16">
            <a:lum contrast="6000"/>
          </a:blip>
          <a:srcRect l="21500" r="24748"/>
          <a:stretch>
            <a:fillRect/>
          </a:stretch>
        </p:blipFill>
        <p:spPr bwMode="auto">
          <a:xfrm>
            <a:off x="0" y="4473575"/>
            <a:ext cx="762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6359525"/>
            <a:ext cx="762000" cy="4984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b="1" dirty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1039" name="Picture 3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2917825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949450"/>
            <a:ext cx="762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1"/>
          <p:cNvPicPr>
            <a:picLocks noChangeAspect="1" noChangeArrowheads="1"/>
          </p:cNvPicPr>
          <p:nvPr/>
        </p:nvPicPr>
        <p:blipFill>
          <a:blip r:embed="rId19">
            <a:lum contrast="18000"/>
          </a:blip>
          <a:srcRect/>
          <a:stretch>
            <a:fillRect/>
          </a:stretch>
        </p:blipFill>
        <p:spPr bwMode="auto">
          <a:xfrm>
            <a:off x="0" y="1052513"/>
            <a:ext cx="76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4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762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43" descr="GW-oil-pump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5399088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44" descr="dvcommonwealthglacier400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375285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5"/>
          <p:cNvPicPr>
            <a:picLocks noChangeAspect="1" noChangeArrowheads="1"/>
          </p:cNvPicPr>
          <p:nvPr/>
        </p:nvPicPr>
        <p:blipFill>
          <a:blip r:embed="rId23">
            <a:lum contrast="6000"/>
          </a:blip>
          <a:srcRect/>
          <a:stretch>
            <a:fillRect/>
          </a:stretch>
        </p:blipFill>
        <p:spPr bwMode="auto">
          <a:xfrm>
            <a:off x="0" y="4473575"/>
            <a:ext cx="762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0" y="6359525"/>
            <a:ext cx="762000" cy="4984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FFFCC"/>
                </a:solidFill>
                <a:latin typeface="Arial" charset="0"/>
              </a:rPr>
              <a:t>DESDynI</a:t>
            </a:r>
            <a:endParaRPr lang="en-US" sz="1600" b="1">
              <a:solidFill>
                <a:srgbClr val="0099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lr>
          <a:srgbClr val="AD26B1"/>
        </a:buClr>
        <a:buSzPct val="75000"/>
        <a:buFont typeface="Zapf Dingbats" pitchFamily="-106" charset="2"/>
        <a:buChar char="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4163" algn="l" rtl="0" eaLnBrk="1" fontAlgn="base" hangingPunct="1">
        <a:spcBef>
          <a:spcPct val="20000"/>
        </a:spcBef>
        <a:spcAft>
          <a:spcPct val="0"/>
        </a:spcAft>
        <a:buClr>
          <a:srgbClr val="B00C04"/>
        </a:buClr>
        <a:buSzPct val="75000"/>
        <a:buFont typeface="Zapf Dingbats" pitchFamily="-106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3138" indent="-228600" algn="l" rtl="0" eaLnBrk="1" fontAlgn="base" hangingPunct="1">
        <a:spcBef>
          <a:spcPct val="20000"/>
        </a:spcBef>
        <a:spcAft>
          <a:spcPct val="0"/>
        </a:spcAft>
        <a:buClr>
          <a:srgbClr val="359E11"/>
        </a:buClr>
        <a:buSzPct val="75000"/>
        <a:buFont typeface="Zapf Dingbats" pitchFamily="-106" charset="2"/>
        <a:buChar char="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71600" indent="-284163" algn="l" rtl="0" eaLnBrk="1" fontAlgn="base" hangingPunct="1">
        <a:spcBef>
          <a:spcPct val="20000"/>
        </a:spcBef>
        <a:spcAft>
          <a:spcPct val="0"/>
        </a:spcAft>
        <a:buFont typeface="Times" pitchFamily="-106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657350" indent="-171450" algn="l" rtl="0" eaLnBrk="1" fontAlgn="base" hangingPunct="1">
        <a:spcBef>
          <a:spcPct val="20000"/>
        </a:spcBef>
        <a:spcAft>
          <a:spcPct val="0"/>
        </a:spcAft>
        <a:buFont typeface="Times" pitchFamily="-106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14550" indent="-1714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571750" indent="-1714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028950" indent="-1714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486150" indent="-1714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Terrestrial Ecology Science in Support of Future Space 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Rapporteur</a:t>
            </a:r>
            <a:r>
              <a:rPr lang="en-US" dirty="0" smtClean="0"/>
              <a:t>: Forrest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opportunities exist to take advantage of these future missions to better prepare ourselves?</a:t>
            </a:r>
          </a:p>
          <a:p>
            <a:r>
              <a:rPr lang="en-US" dirty="0" smtClean="0"/>
              <a:t>What types of activities are we doing now and what new activities should we be doing?</a:t>
            </a:r>
          </a:p>
          <a:p>
            <a:r>
              <a:rPr lang="en-US" dirty="0" smtClean="0"/>
              <a:t>What are the top-level issues that we should be addressing that will:</a:t>
            </a:r>
          </a:p>
          <a:p>
            <a:pPr lvl="1"/>
            <a:r>
              <a:rPr lang="en-US" dirty="0" smtClean="0"/>
              <a:t>Have the highest science return</a:t>
            </a:r>
          </a:p>
          <a:p>
            <a:pPr lvl="1"/>
            <a:r>
              <a:rPr lang="en-US" dirty="0" smtClean="0"/>
              <a:t>Improve the abilities of researchers to do their science</a:t>
            </a:r>
          </a:p>
          <a:p>
            <a:r>
              <a:rPr lang="en-US" dirty="0" smtClean="0"/>
              <a:t> Are field campaigns warranted and why?</a:t>
            </a:r>
          </a:p>
          <a:p>
            <a:r>
              <a:rPr lang="en-US" dirty="0" smtClean="0"/>
              <a:t> Can we make recommendations that TE could implement (e.g. in a ROSES call)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Breakout Group’s Nightmare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7391400" cy="60198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172200" y="5105400"/>
            <a:ext cx="2608784" cy="1295400"/>
          </a:xfrm>
          <a:custGeom>
            <a:avLst/>
            <a:gdLst>
              <a:gd name="connsiteX0" fmla="*/ 1791108 w 2075730"/>
              <a:gd name="connsiteY0" fmla="*/ 17675 h 871659"/>
              <a:gd name="connsiteX1" fmla="*/ 1523739 w 2075730"/>
              <a:gd name="connsiteY1" fmla="*/ 31043 h 871659"/>
              <a:gd name="connsiteX2" fmla="*/ 788476 w 2075730"/>
              <a:gd name="connsiteY2" fmla="*/ 57780 h 871659"/>
              <a:gd name="connsiteX3" fmla="*/ 761739 w 2075730"/>
              <a:gd name="connsiteY3" fmla="*/ 97885 h 871659"/>
              <a:gd name="connsiteX4" fmla="*/ 614687 w 2075730"/>
              <a:gd name="connsiteY4" fmla="*/ 137990 h 871659"/>
              <a:gd name="connsiteX5" fmla="*/ 360687 w 2075730"/>
              <a:gd name="connsiteY5" fmla="*/ 151359 h 871659"/>
              <a:gd name="connsiteX6" fmla="*/ 320581 w 2075730"/>
              <a:gd name="connsiteY6" fmla="*/ 164727 h 871659"/>
              <a:gd name="connsiteX7" fmla="*/ 293844 w 2075730"/>
              <a:gd name="connsiteY7" fmla="*/ 204832 h 871659"/>
              <a:gd name="connsiteX8" fmla="*/ 213634 w 2075730"/>
              <a:gd name="connsiteY8" fmla="*/ 231569 h 871659"/>
              <a:gd name="connsiteX9" fmla="*/ 173529 w 2075730"/>
              <a:gd name="connsiteY9" fmla="*/ 244938 h 871659"/>
              <a:gd name="connsiteX10" fmla="*/ 133423 w 2075730"/>
              <a:gd name="connsiteY10" fmla="*/ 285043 h 871659"/>
              <a:gd name="connsiteX11" fmla="*/ 93318 w 2075730"/>
              <a:gd name="connsiteY11" fmla="*/ 298411 h 871659"/>
              <a:gd name="connsiteX12" fmla="*/ 53213 w 2075730"/>
              <a:gd name="connsiteY12" fmla="*/ 325148 h 871659"/>
              <a:gd name="connsiteX13" fmla="*/ 66581 w 2075730"/>
              <a:gd name="connsiteY13" fmla="*/ 432096 h 871659"/>
              <a:gd name="connsiteX14" fmla="*/ 106687 w 2075730"/>
              <a:gd name="connsiteY14" fmla="*/ 445464 h 871659"/>
              <a:gd name="connsiteX15" fmla="*/ 133423 w 2075730"/>
              <a:gd name="connsiteY15" fmla="*/ 525675 h 871659"/>
              <a:gd name="connsiteX16" fmla="*/ 146792 w 2075730"/>
              <a:gd name="connsiteY16" fmla="*/ 565780 h 871659"/>
              <a:gd name="connsiteX17" fmla="*/ 240371 w 2075730"/>
              <a:gd name="connsiteY17" fmla="*/ 592517 h 871659"/>
              <a:gd name="connsiteX18" fmla="*/ 320581 w 2075730"/>
              <a:gd name="connsiteY18" fmla="*/ 619254 h 871659"/>
              <a:gd name="connsiteX19" fmla="*/ 360687 w 2075730"/>
              <a:gd name="connsiteY19" fmla="*/ 632622 h 871659"/>
              <a:gd name="connsiteX20" fmla="*/ 467634 w 2075730"/>
              <a:gd name="connsiteY20" fmla="*/ 659359 h 871659"/>
              <a:gd name="connsiteX21" fmla="*/ 534476 w 2075730"/>
              <a:gd name="connsiteY21" fmla="*/ 672727 h 871659"/>
              <a:gd name="connsiteX22" fmla="*/ 775108 w 2075730"/>
              <a:gd name="connsiteY22" fmla="*/ 686096 h 871659"/>
              <a:gd name="connsiteX23" fmla="*/ 868687 w 2075730"/>
              <a:gd name="connsiteY23" fmla="*/ 712832 h 871659"/>
              <a:gd name="connsiteX24" fmla="*/ 922160 w 2075730"/>
              <a:gd name="connsiteY24" fmla="*/ 739569 h 871659"/>
              <a:gd name="connsiteX25" fmla="*/ 962265 w 2075730"/>
              <a:gd name="connsiteY25" fmla="*/ 766306 h 871659"/>
              <a:gd name="connsiteX26" fmla="*/ 1122687 w 2075730"/>
              <a:gd name="connsiteY26" fmla="*/ 779675 h 871659"/>
              <a:gd name="connsiteX27" fmla="*/ 1216265 w 2075730"/>
              <a:gd name="connsiteY27" fmla="*/ 779675 h 871659"/>
              <a:gd name="connsiteX28" fmla="*/ 1563844 w 2075730"/>
              <a:gd name="connsiteY28" fmla="*/ 766306 h 871659"/>
              <a:gd name="connsiteX29" fmla="*/ 1644055 w 2075730"/>
              <a:gd name="connsiteY29" fmla="*/ 752938 h 871659"/>
              <a:gd name="connsiteX30" fmla="*/ 2071844 w 2075730"/>
              <a:gd name="connsiteY30" fmla="*/ 699464 h 871659"/>
              <a:gd name="connsiteX31" fmla="*/ 2045108 w 2075730"/>
              <a:gd name="connsiteY31" fmla="*/ 445464 h 871659"/>
              <a:gd name="connsiteX32" fmla="*/ 1991634 w 2075730"/>
              <a:gd name="connsiteY32" fmla="*/ 378622 h 871659"/>
              <a:gd name="connsiteX33" fmla="*/ 1964897 w 2075730"/>
              <a:gd name="connsiteY33" fmla="*/ 338517 h 871659"/>
              <a:gd name="connsiteX34" fmla="*/ 1871318 w 2075730"/>
              <a:gd name="connsiteY34" fmla="*/ 285043 h 871659"/>
              <a:gd name="connsiteX35" fmla="*/ 1844581 w 2075730"/>
              <a:gd name="connsiteY35" fmla="*/ 244938 h 871659"/>
              <a:gd name="connsiteX36" fmla="*/ 1804476 w 2075730"/>
              <a:gd name="connsiteY36" fmla="*/ 204832 h 871659"/>
              <a:gd name="connsiteX37" fmla="*/ 1791108 w 2075730"/>
              <a:gd name="connsiteY37" fmla="*/ 57780 h 871659"/>
              <a:gd name="connsiteX38" fmla="*/ 1791108 w 2075730"/>
              <a:gd name="connsiteY38" fmla="*/ 17675 h 87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75730" h="871659">
                <a:moveTo>
                  <a:pt x="1791108" y="17675"/>
                </a:moveTo>
                <a:cubicBezTo>
                  <a:pt x="1746547" y="13219"/>
                  <a:pt x="1612937" y="28495"/>
                  <a:pt x="1523739" y="31043"/>
                </a:cubicBezTo>
                <a:cubicBezTo>
                  <a:pt x="798047" y="51776"/>
                  <a:pt x="1077365" y="0"/>
                  <a:pt x="788476" y="57780"/>
                </a:cubicBezTo>
                <a:cubicBezTo>
                  <a:pt x="779564" y="71148"/>
                  <a:pt x="773100" y="86524"/>
                  <a:pt x="761739" y="97885"/>
                </a:cubicBezTo>
                <a:cubicBezTo>
                  <a:pt x="719962" y="139662"/>
                  <a:pt x="674473" y="133561"/>
                  <a:pt x="614687" y="137990"/>
                </a:cubicBezTo>
                <a:cubicBezTo>
                  <a:pt x="530135" y="144253"/>
                  <a:pt x="445354" y="146903"/>
                  <a:pt x="360687" y="151359"/>
                </a:cubicBezTo>
                <a:cubicBezTo>
                  <a:pt x="347318" y="155815"/>
                  <a:pt x="331585" y="155924"/>
                  <a:pt x="320581" y="164727"/>
                </a:cubicBezTo>
                <a:cubicBezTo>
                  <a:pt x="308035" y="174764"/>
                  <a:pt x="307469" y="196317"/>
                  <a:pt x="293844" y="204832"/>
                </a:cubicBezTo>
                <a:cubicBezTo>
                  <a:pt x="269945" y="219769"/>
                  <a:pt x="240371" y="222657"/>
                  <a:pt x="213634" y="231569"/>
                </a:cubicBezTo>
                <a:lnTo>
                  <a:pt x="173529" y="244938"/>
                </a:lnTo>
                <a:cubicBezTo>
                  <a:pt x="160160" y="258306"/>
                  <a:pt x="149154" y="274556"/>
                  <a:pt x="133423" y="285043"/>
                </a:cubicBezTo>
                <a:cubicBezTo>
                  <a:pt x="121698" y="292859"/>
                  <a:pt x="105922" y="292109"/>
                  <a:pt x="93318" y="298411"/>
                </a:cubicBezTo>
                <a:cubicBezTo>
                  <a:pt x="78947" y="305596"/>
                  <a:pt x="66581" y="316236"/>
                  <a:pt x="53213" y="325148"/>
                </a:cubicBezTo>
                <a:cubicBezTo>
                  <a:pt x="26704" y="404674"/>
                  <a:pt x="0" y="398806"/>
                  <a:pt x="66581" y="432096"/>
                </a:cubicBezTo>
                <a:cubicBezTo>
                  <a:pt x="79185" y="438398"/>
                  <a:pt x="93318" y="441008"/>
                  <a:pt x="106687" y="445464"/>
                </a:cubicBezTo>
                <a:lnTo>
                  <a:pt x="133423" y="525675"/>
                </a:lnTo>
                <a:cubicBezTo>
                  <a:pt x="137879" y="539043"/>
                  <a:pt x="133243" y="561909"/>
                  <a:pt x="146792" y="565780"/>
                </a:cubicBezTo>
                <a:cubicBezTo>
                  <a:pt x="177985" y="574692"/>
                  <a:pt x="209364" y="582976"/>
                  <a:pt x="240371" y="592517"/>
                </a:cubicBezTo>
                <a:cubicBezTo>
                  <a:pt x="267308" y="600805"/>
                  <a:pt x="293844" y="610342"/>
                  <a:pt x="320581" y="619254"/>
                </a:cubicBezTo>
                <a:cubicBezTo>
                  <a:pt x="333950" y="623710"/>
                  <a:pt x="347016" y="629204"/>
                  <a:pt x="360687" y="632622"/>
                </a:cubicBezTo>
                <a:cubicBezTo>
                  <a:pt x="396336" y="641534"/>
                  <a:pt x="431601" y="652153"/>
                  <a:pt x="467634" y="659359"/>
                </a:cubicBezTo>
                <a:cubicBezTo>
                  <a:pt x="489915" y="663815"/>
                  <a:pt x="511840" y="670759"/>
                  <a:pt x="534476" y="672727"/>
                </a:cubicBezTo>
                <a:cubicBezTo>
                  <a:pt x="614508" y="679686"/>
                  <a:pt x="694897" y="681640"/>
                  <a:pt x="775108" y="686096"/>
                </a:cubicBezTo>
                <a:cubicBezTo>
                  <a:pt x="802238" y="692878"/>
                  <a:pt x="841841" y="701327"/>
                  <a:pt x="868687" y="712832"/>
                </a:cubicBezTo>
                <a:cubicBezTo>
                  <a:pt x="887004" y="720682"/>
                  <a:pt x="904857" y="729682"/>
                  <a:pt x="922160" y="739569"/>
                </a:cubicBezTo>
                <a:cubicBezTo>
                  <a:pt x="936110" y="747540"/>
                  <a:pt x="946510" y="763155"/>
                  <a:pt x="962265" y="766306"/>
                </a:cubicBezTo>
                <a:cubicBezTo>
                  <a:pt x="1014882" y="776830"/>
                  <a:pt x="1069213" y="775219"/>
                  <a:pt x="1122687" y="779675"/>
                </a:cubicBezTo>
                <a:cubicBezTo>
                  <a:pt x="1203825" y="806720"/>
                  <a:pt x="1118347" y="786203"/>
                  <a:pt x="1216265" y="779675"/>
                </a:cubicBezTo>
                <a:cubicBezTo>
                  <a:pt x="1331954" y="771962"/>
                  <a:pt x="1447984" y="770762"/>
                  <a:pt x="1563844" y="766306"/>
                </a:cubicBezTo>
                <a:cubicBezTo>
                  <a:pt x="1590581" y="761850"/>
                  <a:pt x="1616989" y="754401"/>
                  <a:pt x="1644055" y="752938"/>
                </a:cubicBezTo>
                <a:cubicBezTo>
                  <a:pt x="2075730" y="729604"/>
                  <a:pt x="2014447" y="871659"/>
                  <a:pt x="2071844" y="699464"/>
                </a:cubicBezTo>
                <a:cubicBezTo>
                  <a:pt x="2062932" y="614797"/>
                  <a:pt x="2065756" y="528057"/>
                  <a:pt x="2045108" y="445464"/>
                </a:cubicBezTo>
                <a:cubicBezTo>
                  <a:pt x="2038188" y="417783"/>
                  <a:pt x="2008754" y="401449"/>
                  <a:pt x="1991634" y="378622"/>
                </a:cubicBezTo>
                <a:cubicBezTo>
                  <a:pt x="1981994" y="365769"/>
                  <a:pt x="1976258" y="349878"/>
                  <a:pt x="1964897" y="338517"/>
                </a:cubicBezTo>
                <a:cubicBezTo>
                  <a:pt x="1946001" y="319621"/>
                  <a:pt x="1892289" y="295529"/>
                  <a:pt x="1871318" y="285043"/>
                </a:cubicBezTo>
                <a:cubicBezTo>
                  <a:pt x="1862406" y="271675"/>
                  <a:pt x="1854867" y="257281"/>
                  <a:pt x="1844581" y="244938"/>
                </a:cubicBezTo>
                <a:cubicBezTo>
                  <a:pt x="1832478" y="230414"/>
                  <a:pt x="1809670" y="223011"/>
                  <a:pt x="1804476" y="204832"/>
                </a:cubicBezTo>
                <a:cubicBezTo>
                  <a:pt x="1790955" y="157506"/>
                  <a:pt x="1805583" y="104823"/>
                  <a:pt x="1791108" y="57780"/>
                </a:cubicBezTo>
                <a:cubicBezTo>
                  <a:pt x="1782121" y="28571"/>
                  <a:pt x="1835670" y="22131"/>
                  <a:pt x="1791108" y="176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Issues Emerged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campaigns dominated discussion</a:t>
            </a:r>
          </a:p>
          <a:p>
            <a:pPr lvl="1"/>
            <a:r>
              <a:rPr lang="en-US" dirty="0" smtClean="0"/>
              <a:t>Cross-cutting opportunities among missions driven by science</a:t>
            </a:r>
          </a:p>
          <a:p>
            <a:pPr lvl="1"/>
            <a:r>
              <a:rPr lang="en-US" dirty="0" smtClean="0"/>
              <a:t>Prototypes of end-end process of data product generation that could be used for real science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cientists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i="1" dirty="0" smtClean="0"/>
              <a:t>frustrated</a:t>
            </a:r>
          </a:p>
          <a:p>
            <a:pPr lvl="1"/>
            <a:r>
              <a:rPr lang="en-US" i="1" dirty="0" smtClean="0"/>
              <a:t> </a:t>
            </a:r>
            <a:r>
              <a:rPr lang="en-US" dirty="0" smtClean="0"/>
              <a:t>Inability to get access to data sets, software</a:t>
            </a:r>
          </a:p>
          <a:p>
            <a:pPr lvl="1"/>
            <a:r>
              <a:rPr lang="en-US" dirty="0" smtClean="0"/>
              <a:t>Lack of training opportunities</a:t>
            </a:r>
          </a:p>
          <a:p>
            <a:pPr lvl="2"/>
            <a:r>
              <a:rPr lang="en-US" dirty="0" smtClean="0"/>
              <a:t>High Priesthood of those in the know </a:t>
            </a:r>
            <a:r>
              <a:rPr lang="en-US" dirty="0" err="1" smtClean="0"/>
              <a:t>vs</a:t>
            </a:r>
            <a:r>
              <a:rPr lang="en-US" dirty="0" smtClean="0"/>
              <a:t> those that know not</a:t>
            </a:r>
          </a:p>
          <a:p>
            <a:r>
              <a:rPr lang="en-US" i="1" dirty="0" smtClean="0"/>
              <a:t>Opportunity</a:t>
            </a:r>
            <a:r>
              <a:rPr lang="en-US" dirty="0" smtClean="0"/>
              <a:t> was writ large</a:t>
            </a:r>
          </a:p>
          <a:p>
            <a:pPr lvl="1"/>
            <a:r>
              <a:rPr lang="en-US" dirty="0" smtClean="0"/>
              <a:t>Get access to flight assets without large proposals</a:t>
            </a:r>
          </a:p>
          <a:p>
            <a:pPr lvl="1"/>
            <a:r>
              <a:rPr lang="en-US" dirty="0" smtClean="0"/>
              <a:t>Submit integrated proposals on cross-cutting themes with sufficient funding (outside of IDS program)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intermodel</a:t>
            </a:r>
            <a:r>
              <a:rPr lang="en-US" dirty="0" smtClean="0"/>
              <a:t> comparison among 5 PIs</a:t>
            </a:r>
          </a:p>
          <a:p>
            <a:pPr lvl="1"/>
            <a:r>
              <a:rPr lang="en-US" dirty="0" smtClean="0"/>
              <a:t>Training the next generation of scientists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Fix Data Access 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access is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 Data </a:t>
            </a:r>
            <a:r>
              <a:rPr lang="en-US" dirty="0" smtClean="0"/>
              <a:t>easy to find, easy to subset, easy to download, and easy to </a:t>
            </a:r>
            <a:r>
              <a:rPr lang="en-US" dirty="0" smtClean="0"/>
              <a:t>read</a:t>
            </a:r>
          </a:p>
          <a:p>
            <a:r>
              <a:rPr lang="en-US" dirty="0" smtClean="0"/>
              <a:t>Suggested a single web-site</a:t>
            </a:r>
          </a:p>
          <a:p>
            <a:pPr lvl="1"/>
            <a:r>
              <a:rPr lang="en-US" dirty="0" smtClean="0"/>
              <a:t>All aircraft, ground, ancillary data</a:t>
            </a:r>
          </a:p>
          <a:p>
            <a:pPr lvl="1"/>
            <a:r>
              <a:rPr lang="en-US" dirty="0" smtClean="0"/>
              <a:t>Software, executables to that make data interoperable</a:t>
            </a:r>
          </a:p>
          <a:p>
            <a:pPr lvl="2"/>
            <a:r>
              <a:rPr lang="en-US" dirty="0" smtClean="0"/>
              <a:t>e.g. ASTER experience, ENVI freeware for PALSAR, etc</a:t>
            </a:r>
          </a:p>
          <a:p>
            <a:pPr lvl="1"/>
            <a:r>
              <a:rPr lang="en-US" dirty="0" smtClean="0"/>
              <a:t>Tutorials/</a:t>
            </a:r>
            <a:r>
              <a:rPr lang="en-US" dirty="0" err="1" smtClean="0"/>
              <a:t>documentaions</a:t>
            </a:r>
            <a:endParaRPr lang="en-US" dirty="0" smtClean="0"/>
          </a:p>
          <a:p>
            <a:r>
              <a:rPr lang="en-US" dirty="0" smtClean="0"/>
              <a:t>How NOT to do it</a:t>
            </a:r>
          </a:p>
          <a:p>
            <a:pPr lvl="1"/>
            <a:r>
              <a:rPr lang="en-US" dirty="0" smtClean="0"/>
              <a:t>ICESAT – virtually </a:t>
            </a:r>
            <a:r>
              <a:rPr lang="en-US" smtClean="0"/>
              <a:t>incomprehensible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Field campaigns that provide a prototype for end-end data product generation in support of DS missions (15)</a:t>
            </a:r>
          </a:p>
          <a:p>
            <a:pPr lvl="1"/>
            <a:r>
              <a:rPr lang="en-US" sz="1800" dirty="0" smtClean="0"/>
              <a:t>Including multiple missions to assess synthesis and modeling</a:t>
            </a:r>
          </a:p>
          <a:p>
            <a:pPr lvl="1"/>
            <a:r>
              <a:rPr lang="en-US" sz="1800" dirty="0" smtClean="0"/>
              <a:t>Using a specific field campaign and science questions to bring together science across DS missions (5)</a:t>
            </a:r>
          </a:p>
          <a:p>
            <a:r>
              <a:rPr lang="en-US" sz="2000" dirty="0" smtClean="0"/>
              <a:t>Data accessibility and use (13)</a:t>
            </a:r>
          </a:p>
          <a:p>
            <a:pPr lvl="1"/>
            <a:r>
              <a:rPr lang="en-US" sz="1800" dirty="0" smtClean="0"/>
              <a:t>Vastly improved way to download and use data, software, field data, wikis/how-</a:t>
            </a:r>
            <a:r>
              <a:rPr lang="en-US" sz="1800" dirty="0" err="1" smtClean="0"/>
              <a:t>to’s</a:t>
            </a:r>
            <a:endParaRPr lang="en-US" sz="1800" dirty="0" smtClean="0"/>
          </a:p>
          <a:p>
            <a:pPr lvl="1"/>
            <a:r>
              <a:rPr lang="en-US" sz="1800" dirty="0" smtClean="0"/>
              <a:t>User workshops (7)</a:t>
            </a:r>
          </a:p>
          <a:p>
            <a:r>
              <a:rPr lang="en-US" sz="2000" dirty="0" smtClean="0"/>
              <a:t>Expand NASA Graduate Fellowship program (9)</a:t>
            </a:r>
          </a:p>
          <a:p>
            <a:pPr lvl="1"/>
            <a:r>
              <a:rPr lang="en-US" sz="1800" dirty="0" smtClean="0"/>
              <a:t>Specifically in ways that emphasize using next generation of data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agu08-Dubayah-final.pptx</Template>
  <TotalTime>2921</TotalTime>
  <Words>381</Words>
  <Application>Microsoft Macintosh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Terrestrial Ecology Science in Support of Future Space Missions</vt:lpstr>
      <vt:lpstr>Questions for Discussion</vt:lpstr>
      <vt:lpstr>Every Breakout Group’s Nightmare</vt:lpstr>
      <vt:lpstr>What Issues Emerged</vt:lpstr>
      <vt:lpstr>We Need to Fix Data Access and Use</vt:lpstr>
      <vt:lpstr>Recommendations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Ecology Science in Support of Future Space Missions</dc:title>
  <dc:creator>dubayah</dc:creator>
  <cp:lastModifiedBy>dubayah</cp:lastModifiedBy>
  <cp:revision>7</cp:revision>
  <dcterms:created xsi:type="dcterms:W3CDTF">2010-03-17T15:49:11Z</dcterms:created>
  <dcterms:modified xsi:type="dcterms:W3CDTF">2010-03-17T15:59:55Z</dcterms:modified>
</cp:coreProperties>
</file>