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4" r:id="rId5"/>
    <p:sldId id="267" r:id="rId6"/>
    <p:sldId id="268" r:id="rId7"/>
    <p:sldId id="266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66CC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EF42-F101-7A43-909D-2ABFC3918C6F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ED4F-B9A4-CE43-881B-9ED4174FB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33708"/>
            <a:ext cx="7772400" cy="3872389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Break-out Session II, #4: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89" b="1" dirty="0" smtClean="0"/>
              <a:t>Observation Networks and Collaboration Opportunities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6097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Joanne Nightingale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Michael Keller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311"/>
            <a:ext cx="8229600" cy="4374570"/>
          </a:xfrm>
        </p:spPr>
        <p:txBody>
          <a:bodyPr/>
          <a:lstStyle/>
          <a:p>
            <a:r>
              <a:rPr lang="en-US" dirty="0" smtClean="0"/>
              <a:t>Important </a:t>
            </a:r>
            <a:r>
              <a:rPr lang="en-US" i="1" dirty="0" smtClean="0"/>
              <a:t>in-situ </a:t>
            </a:r>
            <a:r>
              <a:rPr lang="en-US" dirty="0" smtClean="0"/>
              <a:t>networks for TE</a:t>
            </a:r>
          </a:p>
          <a:p>
            <a:r>
              <a:rPr lang="en-US" dirty="0" smtClean="0"/>
              <a:t>Do we have effective relationships with these networks?</a:t>
            </a:r>
          </a:p>
          <a:p>
            <a:r>
              <a:rPr lang="en-US" dirty="0" smtClean="0"/>
              <a:t>Are there other networks to engage or support?</a:t>
            </a:r>
          </a:p>
          <a:p>
            <a:r>
              <a:rPr lang="en-US" dirty="0" smtClean="0"/>
              <a:t>Are there gaps/inefficiencies/problems?</a:t>
            </a:r>
          </a:p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093" y="5846491"/>
            <a:ext cx="8401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Broad range of topics and small subset of scientists (12)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Important </a:t>
            </a:r>
            <a:r>
              <a:rPr lang="en-US" sz="3600" i="1" dirty="0" smtClean="0"/>
              <a:t>in-situ </a:t>
            </a:r>
            <a:r>
              <a:rPr lang="en-US" sz="3600" dirty="0" smtClean="0"/>
              <a:t>networks 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643077" y="932973"/>
          <a:ext cx="7650507" cy="54242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50169"/>
                <a:gridCol w="2550169"/>
                <a:gridCol w="2550169"/>
              </a:tblGrid>
              <a:tr h="521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Network type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Example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Data collected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Biometric inventory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FIA, CTFS, RAINFOR</a:t>
                      </a:r>
                      <a:endParaRPr lang="en-US" sz="20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Tree height, DBH, BA, species </a:t>
                      </a:r>
                      <a:r>
                        <a:rPr lang="en-US" sz="1600" dirty="0" smtClean="0"/>
                        <a:t>composition,</a:t>
                      </a:r>
                      <a:r>
                        <a:rPr lang="en-US" sz="1600" baseline="0" dirty="0" smtClean="0"/>
                        <a:t> biomass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0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Surface / Atmospheric Radiation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Aeronet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, BSRN, CRN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Surface </a:t>
                      </a:r>
                      <a:r>
                        <a:rPr lang="en-US" sz="1600" dirty="0" err="1"/>
                        <a:t>albedo</a:t>
                      </a:r>
                      <a:r>
                        <a:rPr lang="en-US" sz="1600" dirty="0"/>
                        <a:t>, BRDF, atmospheric aerosol properties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94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Surface flux / </a:t>
                      </a:r>
                      <a:r>
                        <a:rPr lang="en-US" sz="2000" dirty="0" smtClean="0"/>
                        <a:t>carbon / GHG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FLUXNET,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ESRL, TCON, FACE, 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/>
                        <a:t>NOAA Carbon tracker,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NEON</a:t>
                      </a:r>
                      <a:r>
                        <a:rPr lang="en-US" sz="2000" dirty="0" smtClean="0"/>
                        <a:t>, In-situ</a:t>
                      </a:r>
                      <a:r>
                        <a:rPr lang="en-US" sz="2000" baseline="0" dirty="0" smtClean="0"/>
                        <a:t> SM network 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CO2, water vapor, meteorological variables, site properties i.e. soil </a:t>
                      </a:r>
                      <a:r>
                        <a:rPr lang="en-US" sz="1600" dirty="0" smtClean="0"/>
                        <a:t>temp, moisture, GPP, NPP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Ecological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</a:rPr>
                        <a:t>NEON</a:t>
                      </a:r>
                      <a:r>
                        <a:rPr lang="en-US" sz="2000" dirty="0"/>
                        <a:t>, LTER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LAI, biodiversity, land cover, change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334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Meteorological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Temp,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precip</a:t>
                      </a:r>
                      <a:r>
                        <a:rPr lang="en-US" sz="1600" baseline="0" dirty="0" smtClean="0"/>
                        <a:t> etc etc.</a:t>
                      </a:r>
                      <a:endParaRPr lang="en-US" sz="1600" dirty="0"/>
                    </a:p>
                  </a:txBody>
                  <a:tcPr marL="68580" marR="68580" marT="0" marB="0" anchor="ctr"/>
                </a:tc>
              </a:tr>
              <a:tr h="653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Volunteer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NPN, GLOBE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Flowering </a:t>
                      </a:r>
                      <a:r>
                        <a:rPr lang="en-US" sz="1600" dirty="0" err="1"/>
                        <a:t>phenology</a:t>
                      </a:r>
                      <a:r>
                        <a:rPr lang="en-US" sz="1600" dirty="0"/>
                        <a:t>, snow depth/cover</a:t>
                      </a:r>
                      <a:r>
                        <a:rPr lang="en-US" sz="1600" dirty="0" smtClean="0"/>
                        <a:t>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3052" y="6396335"/>
            <a:ext cx="2572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 validation of….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 we have effective relationships with these networks?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Relatively…</a:t>
            </a:r>
          </a:p>
          <a:p>
            <a:pPr lvl="1"/>
            <a:r>
              <a:rPr lang="en-US" dirty="0" smtClean="0"/>
              <a:t>Often networks were not designed for the purpose of remote sensing/global climate change studies (i.e. small plot sizes, scaling issues, infrequent repeat sampling)</a:t>
            </a:r>
          </a:p>
          <a:p>
            <a:pPr lvl="1"/>
            <a:r>
              <a:rPr lang="en-US" dirty="0" smtClean="0"/>
              <a:t>Used as networks of opportunity – goals of network </a:t>
            </a:r>
            <a:r>
              <a:rPr lang="en-US" dirty="0" err="1" smtClean="0"/>
              <a:t>vs</a:t>
            </a:r>
            <a:r>
              <a:rPr lang="en-US" dirty="0" smtClean="0"/>
              <a:t> goals of scientists</a:t>
            </a:r>
          </a:p>
          <a:p>
            <a:pPr lvl="1"/>
            <a:r>
              <a:rPr lang="en-US" dirty="0" smtClean="0"/>
              <a:t>Changes to sampling schemes, collection of more relevant data via $$ incentives</a:t>
            </a:r>
          </a:p>
          <a:p>
            <a:pPr lvl="1"/>
            <a:r>
              <a:rPr lang="en-US" dirty="0" smtClean="0"/>
              <a:t>Easier to design the perfect network for the future </a:t>
            </a:r>
            <a:r>
              <a:rPr lang="en-US" dirty="0" smtClean="0"/>
              <a:t>then </a:t>
            </a:r>
            <a:r>
              <a:rPr lang="en-US" dirty="0" smtClean="0"/>
              <a:t>go back and revamp and existing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495130" cy="113073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Are there other networks to engage or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392"/>
          </a:xfrm>
        </p:spPr>
        <p:txBody>
          <a:bodyPr>
            <a:normAutofit/>
          </a:bodyPr>
          <a:lstStyle/>
          <a:p>
            <a:r>
              <a:rPr lang="en-US" dirty="0" smtClean="0"/>
              <a:t>Data needs based on science requirements – top down</a:t>
            </a:r>
          </a:p>
          <a:p>
            <a:pPr lvl="1"/>
            <a:r>
              <a:rPr lang="en-US" dirty="0" smtClean="0"/>
              <a:t>All new networks driven out of field campaigns</a:t>
            </a:r>
          </a:p>
          <a:p>
            <a:r>
              <a:rPr lang="en-US" dirty="0" smtClean="0"/>
              <a:t>Augmentation of existing data networks</a:t>
            </a:r>
          </a:p>
          <a:p>
            <a:pPr lvl="1"/>
            <a:r>
              <a:rPr lang="en-US" dirty="0" smtClean="0"/>
              <a:t>Some required measurements include: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Forest structure / biomass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Tree species / abundance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gaps/inefficiencies/problems?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Long-term maintenance / continuity of measurements is of concern</a:t>
            </a:r>
          </a:p>
          <a:p>
            <a:pPr lvl="1"/>
            <a:r>
              <a:rPr lang="en-US" dirty="0" smtClean="0"/>
              <a:t>Long-term heritage networks </a:t>
            </a:r>
            <a:r>
              <a:rPr lang="en-US" dirty="0" err="1" smtClean="0"/>
              <a:t>vs</a:t>
            </a:r>
            <a:r>
              <a:rPr lang="en-US" dirty="0" smtClean="0"/>
              <a:t> campaign networks</a:t>
            </a:r>
          </a:p>
          <a:p>
            <a:pPr lvl="1"/>
            <a:r>
              <a:rPr lang="en-US" dirty="0" smtClean="0"/>
              <a:t>Ensuring “ideal network characteristics are met” while understanding infrastructure needs </a:t>
            </a:r>
            <a:r>
              <a:rPr lang="en-US" sz="2400" dirty="0" smtClean="0"/>
              <a:t>(i.e. data download rates/accessibility issues)</a:t>
            </a:r>
          </a:p>
          <a:p>
            <a:pPr lvl="1"/>
            <a:r>
              <a:rPr lang="en-US" dirty="0" smtClean="0"/>
              <a:t>Ensure archiving of all campaign data in central portal </a:t>
            </a:r>
            <a:r>
              <a:rPr lang="en-US" sz="2400" dirty="0" smtClean="0"/>
              <a:t>(i.e. Global Land Measurements portal @ Goddard)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/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long-term plans for terrestrial satellite product validation - Conduct Decadal Survey mission validation data requirements matrix to drive data </a:t>
            </a:r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What is available / what is needed</a:t>
            </a:r>
          </a:p>
          <a:p>
            <a:r>
              <a:rPr lang="en-US" dirty="0" smtClean="0"/>
              <a:t>Investment in data management infrastructure</a:t>
            </a:r>
          </a:p>
          <a:p>
            <a:pPr lvl="1"/>
            <a:r>
              <a:rPr lang="en-US" dirty="0" smtClean="0"/>
              <a:t>Ensure field campaign / observation network data is archived and made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chidna-d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79" y="283365"/>
            <a:ext cx="5978793" cy="6433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449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Break-out Session II, #4:  Observation Networks and Collaboration Opportunities </vt:lpstr>
      <vt:lpstr>Questions</vt:lpstr>
      <vt:lpstr>Important in-situ networks  </vt:lpstr>
      <vt:lpstr>Do we have effective relationships with these networks?</vt:lpstr>
      <vt:lpstr>Are there other networks to engage or support?</vt:lpstr>
      <vt:lpstr>Are there gaps/inefficiencies/problems?</vt:lpstr>
      <vt:lpstr>Opportunities / Recommendations</vt:lpstr>
      <vt:lpstr>Slide 8</vt:lpstr>
    </vt:vector>
  </TitlesOfParts>
  <Company>NASA Code 614.5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Break-out Session II, #4: Observation Networks and Collaboration Opportunities </dc:title>
  <dc:creator>Joanne Nightingale</dc:creator>
  <cp:lastModifiedBy>Joanne Nightingale</cp:lastModifiedBy>
  <cp:revision>18</cp:revision>
  <dcterms:created xsi:type="dcterms:W3CDTF">2010-03-17T13:14:31Z</dcterms:created>
  <dcterms:modified xsi:type="dcterms:W3CDTF">2010-03-17T13:46:32Z</dcterms:modified>
</cp:coreProperties>
</file>