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842" r:id="rId2"/>
    <p:sldMasterId id="2147483854" r:id="rId3"/>
    <p:sldMasterId id="2147483866" r:id="rId4"/>
    <p:sldMasterId id="2147483878" r:id="rId5"/>
    <p:sldMasterId id="2147483890" r:id="rId6"/>
    <p:sldMasterId id="2147483914" r:id="rId7"/>
    <p:sldMasterId id="2147483926" r:id="rId8"/>
  </p:sldMasterIdLst>
  <p:notesMasterIdLst>
    <p:notesMasterId r:id="rId32"/>
  </p:notesMasterIdLst>
  <p:handoutMasterIdLst>
    <p:handoutMasterId r:id="rId33"/>
  </p:handoutMasterIdLst>
  <p:sldIdLst>
    <p:sldId id="256" r:id="rId9"/>
    <p:sldId id="396" r:id="rId10"/>
    <p:sldId id="398" r:id="rId11"/>
    <p:sldId id="452" r:id="rId12"/>
    <p:sldId id="445" r:id="rId13"/>
    <p:sldId id="438" r:id="rId14"/>
    <p:sldId id="481" r:id="rId15"/>
    <p:sldId id="485" r:id="rId16"/>
    <p:sldId id="487" r:id="rId17"/>
    <p:sldId id="454" r:id="rId18"/>
    <p:sldId id="482" r:id="rId19"/>
    <p:sldId id="488" r:id="rId20"/>
    <p:sldId id="459" r:id="rId21"/>
    <p:sldId id="458" r:id="rId22"/>
    <p:sldId id="406" r:id="rId23"/>
    <p:sldId id="413" r:id="rId24"/>
    <p:sldId id="483" r:id="rId25"/>
    <p:sldId id="462" r:id="rId26"/>
    <p:sldId id="490" r:id="rId27"/>
    <p:sldId id="463" r:id="rId28"/>
    <p:sldId id="464" r:id="rId29"/>
    <p:sldId id="489" r:id="rId30"/>
    <p:sldId id="484"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FFFF00"/>
    <a:srgbClr val="008000"/>
    <a:srgbClr val="0000CC"/>
    <a:srgbClr val="99FF99"/>
    <a:srgbClr val="336699"/>
    <a:srgbClr val="000066"/>
    <a:srgbClr val="000099"/>
    <a:srgbClr val="33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2" autoAdjust="0"/>
    <p:restoredTop sz="94612" autoAdjust="0"/>
  </p:normalViewPr>
  <p:slideViewPr>
    <p:cSldViewPr>
      <p:cViewPr>
        <p:scale>
          <a:sx n="100" d="100"/>
          <a:sy n="100" d="100"/>
        </p:scale>
        <p:origin x="-1752" y="-2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notesMaster" Target="notesMasters/notesMaster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1F4DA82B-EF99-4A16-A968-DAE982243D02}" type="datetimeFigureOut">
              <a:rPr lang="en-US"/>
              <a:pPr>
                <a:defRPr/>
              </a:pPr>
              <a:t>4/19/15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70BEC4-C731-42B8-AF7E-5B4B8B6ECC17}" type="slidenum">
              <a:rPr lang="en-US"/>
              <a:pPr>
                <a:defRPr/>
              </a:pPr>
              <a:t>‹#›</a:t>
            </a:fld>
            <a:endParaRPr lang="en-US" dirty="0"/>
          </a:p>
        </p:txBody>
      </p:sp>
    </p:spTree>
    <p:extLst>
      <p:ext uri="{BB962C8B-B14F-4D97-AF65-F5344CB8AC3E}">
        <p14:creationId xmlns:p14="http://schemas.microsoft.com/office/powerpoint/2010/main" val="312046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4" rIns="93167" bIns="46584"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67" tIns="46584" rIns="93167" bIns="46584" rtlCol="0"/>
          <a:lstStyle>
            <a:lvl1pPr algn="r">
              <a:defRPr sz="1200">
                <a:latin typeface="Arial" pitchFamily="34" charset="0"/>
              </a:defRPr>
            </a:lvl1pPr>
          </a:lstStyle>
          <a:p>
            <a:pPr>
              <a:defRPr/>
            </a:pPr>
            <a:fld id="{5F4F816A-2A32-4BD8-BDA9-6B74577CD845}" type="datetimeFigureOut">
              <a:rPr lang="en-US"/>
              <a:pPr>
                <a:defRPr/>
              </a:pPr>
              <a:t>4/19/15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4" rIns="93167" bIns="465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4" rIns="93167" bIns="46584"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4" rIns="93167" bIns="46584" rtlCol="0" anchor="b"/>
          <a:lstStyle>
            <a:lvl1pPr algn="r">
              <a:defRPr sz="1200">
                <a:latin typeface="Arial" pitchFamily="34" charset="0"/>
              </a:defRPr>
            </a:lvl1pPr>
          </a:lstStyle>
          <a:p>
            <a:pPr>
              <a:defRPr/>
            </a:pPr>
            <a:fld id="{F158CAA9-E8DF-4C22-A589-916EE500F76A}" type="slidenum">
              <a:rPr lang="en-US"/>
              <a:pPr>
                <a:defRPr/>
              </a:pPr>
              <a:t>‹#›</a:t>
            </a:fld>
            <a:endParaRPr lang="en-US" dirty="0"/>
          </a:p>
        </p:txBody>
      </p:sp>
    </p:spTree>
    <p:extLst>
      <p:ext uri="{BB962C8B-B14F-4D97-AF65-F5344CB8AC3E}">
        <p14:creationId xmlns:p14="http://schemas.microsoft.com/office/powerpoint/2010/main" val="2495846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978AC-ED6C-4437-91C3-DD68F729E9DE}" type="slidenum">
              <a:rPr lang="en-US"/>
              <a:pPr/>
              <a:t>2</a:t>
            </a:fld>
            <a:endParaRPr lang="en-US" dirty="0"/>
          </a:p>
        </p:txBody>
      </p:sp>
      <p:sp>
        <p:nvSpPr>
          <p:cNvPr id="1412098" name="Rectangle 2"/>
          <p:cNvSpPr>
            <a:spLocks noGrp="1" noChangeArrowheads="1"/>
          </p:cNvSpPr>
          <p:nvPr>
            <p:ph type="body" idx="1"/>
          </p:nvPr>
        </p:nvSpPr>
        <p:spPr>
          <a:xfrm>
            <a:off x="904875" y="4418013"/>
            <a:ext cx="5199063" cy="4197350"/>
          </a:xfrm>
          <a:ln/>
        </p:spPr>
        <p:txBody>
          <a:bodyPr lIns="91728" tIns="45059" rIns="91728" bIns="45059"/>
          <a:lstStyle/>
          <a:p>
            <a:endParaRPr lang="en-US" dirty="0"/>
          </a:p>
        </p:txBody>
      </p:sp>
      <p:sp>
        <p:nvSpPr>
          <p:cNvPr id="1412099"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9927B-3AEB-487C-ABA3-59C9B4D78203}" type="slidenum">
              <a:rPr lang="en-US"/>
              <a:pPr/>
              <a:t>3</a:t>
            </a:fld>
            <a:endParaRPr lang="en-US" dirty="0"/>
          </a:p>
        </p:txBody>
      </p:sp>
      <p:sp>
        <p:nvSpPr>
          <p:cNvPr id="1379330" name="Rectangle 2"/>
          <p:cNvSpPr>
            <a:spLocks noGrp="1" noChangeArrowheads="1"/>
          </p:cNvSpPr>
          <p:nvPr>
            <p:ph type="body" idx="1"/>
          </p:nvPr>
        </p:nvSpPr>
        <p:spPr>
          <a:xfrm>
            <a:off x="904875" y="4418013"/>
            <a:ext cx="5199063" cy="4197350"/>
          </a:xfrm>
          <a:ln/>
        </p:spPr>
        <p:txBody>
          <a:bodyPr lIns="91728" tIns="45059" rIns="91728" bIns="45059"/>
          <a:lstStyle/>
          <a:p>
            <a:endParaRPr lang="en-US" dirty="0"/>
          </a:p>
        </p:txBody>
      </p:sp>
      <p:sp>
        <p:nvSpPr>
          <p:cNvPr id="1379331" name="Rectangle 3"/>
          <p:cNvSpPr>
            <a:spLocks noGrp="1" noRot="1" noChangeAspect="1" noChangeArrowheads="1" noTextEdit="1"/>
          </p:cNvSpPr>
          <p:nvPr>
            <p:ph type="sldImg"/>
          </p:nvPr>
        </p:nvSpPr>
        <p:spPr>
          <a:xfrm>
            <a:off x="1190625" y="703263"/>
            <a:ext cx="4630738" cy="347345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pPr>
                <a:defRPr/>
              </a:pPr>
              <a:t>4/19/15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pPr>
                <a:defRPr/>
              </a:pPr>
              <a:t>4/19/15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pPr>
                <a:defRPr/>
              </a:pPr>
              <a:t>4/19/15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pPr>
                <a:defRPr/>
              </a:pPr>
              <a:t>4/19/15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pPr>
                <a:defRPr/>
              </a:pPr>
              <a:t>4/19/15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79640" name="Picture 5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579589" name="Rectangle 5"/>
          <p:cNvSpPr>
            <a:spLocks noGrp="1" noChangeArrowheads="1"/>
          </p:cNvSpPr>
          <p:nvPr>
            <p:ph type="ctrTitle"/>
          </p:nvPr>
        </p:nvSpPr>
        <p:spPr>
          <a:xfrm>
            <a:off x="1233488" y="4719638"/>
            <a:ext cx="3360737" cy="869950"/>
          </a:xfrm>
        </p:spPr>
        <p:txBody>
          <a:bodyPr anchor="t">
            <a:spAutoFit/>
          </a:bodyPr>
          <a:lstStyle>
            <a:lvl1pPr algn="l">
              <a:defRPr>
                <a:latin typeface="Helvetica" charset="0"/>
              </a:defRPr>
            </a:lvl1pPr>
          </a:lstStyle>
          <a:p>
            <a:pPr lvl="0"/>
            <a:r>
              <a:rPr lang="en-US" noProof="0" smtClean="0"/>
              <a:t>Click to edit Master title style</a:t>
            </a:r>
          </a:p>
        </p:txBody>
      </p:sp>
      <p:sp>
        <p:nvSpPr>
          <p:cNvPr id="579590" name="Rectangle 6"/>
          <p:cNvSpPr>
            <a:spLocks noGrp="1" noChangeArrowheads="1"/>
          </p:cNvSpPr>
          <p:nvPr>
            <p:ph type="subTitle" idx="1"/>
          </p:nvPr>
        </p:nvSpPr>
        <p:spPr>
          <a:xfrm>
            <a:off x="1238250" y="5856288"/>
            <a:ext cx="3216275" cy="273050"/>
          </a:xfrm>
        </p:spPr>
        <p:txBody>
          <a:bodyPr>
            <a:spAutoFit/>
          </a:bodyPr>
          <a:lstStyle>
            <a:lvl1pPr marL="0" indent="0">
              <a:defRPr sz="1400" b="1">
                <a:solidFill>
                  <a:schemeClr val="bg1"/>
                </a:solidFill>
                <a:latin typeface="Helvetica" charset="0"/>
              </a:defRPr>
            </a:lvl1pPr>
          </a:lstStyle>
          <a:p>
            <a:pPr lvl="0"/>
            <a:r>
              <a:rPr lang="en-US" noProof="0" smtClean="0"/>
              <a:t>Click to edit Master subtitle style</a:t>
            </a:r>
          </a:p>
        </p:txBody>
      </p:sp>
      <p:sp>
        <p:nvSpPr>
          <p:cNvPr id="579622" name="Text Box 38"/>
          <p:cNvSpPr txBox="1">
            <a:spLocks noChangeArrowheads="1"/>
          </p:cNvSpPr>
          <p:nvPr userDrawn="1"/>
        </p:nvSpPr>
        <p:spPr bwMode="auto">
          <a:xfrm>
            <a:off x="1244600" y="3825875"/>
            <a:ext cx="2206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90000"/>
              </a:lnSpc>
            </a:pPr>
            <a:r>
              <a:rPr lang="en-US" sz="2000" b="1" dirty="0" smtClean="0">
                <a:solidFill>
                  <a:srgbClr val="FFFFFF"/>
                </a:solidFill>
                <a:latin typeface="Helvetica" charset="0"/>
                <a:ea typeface="ＭＳ Ｐゴシック" charset="0"/>
              </a:rPr>
              <a:t>Science Mission</a:t>
            </a:r>
            <a:br>
              <a:rPr lang="en-US" sz="2000" b="1" dirty="0" smtClean="0">
                <a:solidFill>
                  <a:srgbClr val="FFFFFF"/>
                </a:solidFill>
                <a:latin typeface="Helvetica" charset="0"/>
                <a:ea typeface="ＭＳ Ｐゴシック" charset="0"/>
              </a:rPr>
            </a:br>
            <a:r>
              <a:rPr lang="en-US" sz="2000" b="1" dirty="0" smtClean="0">
                <a:solidFill>
                  <a:srgbClr val="FFFFFF"/>
                </a:solidFill>
                <a:latin typeface="Helvetica" charset="0"/>
                <a:ea typeface="ＭＳ Ｐゴシック" charset="0"/>
              </a:rPr>
              <a:t>Directorate</a:t>
            </a:r>
          </a:p>
        </p:txBody>
      </p:sp>
      <p:sp>
        <p:nvSpPr>
          <p:cNvPr id="579623" name="Line 39"/>
          <p:cNvSpPr>
            <a:spLocks noChangeShapeType="1"/>
          </p:cNvSpPr>
          <p:nvPr userDrawn="1"/>
        </p:nvSpPr>
        <p:spPr bwMode="auto">
          <a:xfrm>
            <a:off x="1206500" y="3727450"/>
            <a:ext cx="0" cy="30146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E4CAAAC-27F3-2C49-8BF5-3551740C758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024182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EB3C163-5D3B-0A42-ABC8-3639244B0F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93275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79A2BCD-5E9A-184F-83AF-F529F81B718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098975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47F8E62-C0A8-D14C-8DB4-0CD0C507856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8419995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AADA22F-20F2-A14A-AF4D-773A2CF4DCD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8819720"/>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pPr>
                <a:defRPr/>
              </a:pPr>
              <a:t>4/19/15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99F8139-0DB9-6547-B756-73D85825B79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603302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078C7B9-FA69-4143-933A-F5B312DABB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8433786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E853B1F-D8FC-5A4C-9004-E96B0A11FC9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39476646"/>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C353874-895A-B74E-8095-C4D54D84D00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29672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7375" y="3175"/>
            <a:ext cx="1990725"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3175"/>
            <a:ext cx="5821362"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D143253-AF66-734E-8229-BCD6EF3D05A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311560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32888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6798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8064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07255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5520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pPr>
                <a:defRPr/>
              </a:pPr>
              <a:t>4/19/15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39032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531500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442965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24787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697719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04781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54079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19962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64246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3948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pPr>
                <a:defRPr/>
              </a:pPr>
              <a:t>4/19/15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2381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79075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41374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27037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87686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68735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41439-2F1E-884A-8BF0-B72C7191FF0E}" type="datetimeFigureOut">
              <a:rPr lang="en-US" smtClean="0">
                <a:solidFill>
                  <a:prstClr val="black">
                    <a:tint val="75000"/>
                  </a:prstClr>
                </a:solidFill>
                <a:latin typeface="Calibri"/>
              </a: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67E7A7-328B-8C43-B004-17EB3E826ED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0966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pPr>
                <a:defRPr/>
              </a:pPr>
              <a:t>4/19/15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A64058-3328-49F3-9C57-32475009583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40F4A0E-B743-414A-9280-86CCB042826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7C10A-278E-477F-9CE0-1C0FA9300255}"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A9E0691-CC3D-4565-B019-A364FCE6878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pPr>
                <a:defRPr/>
              </a:pPr>
              <a:t>4/19/15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62DE93-96C6-41E5-9D46-F42C8D005EEC}"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8385C99-747E-4498-AFE2-6272FF30A69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CD6C5A-0781-4086-BA47-F3727E2B34C6}"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EF7A823-96D1-4695-AD4E-CD1ABC0CAFC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C73F29-493C-460D-9E61-D518A2313E90}"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D5E8A56-29BA-4DE2-B2AB-C03F409AF965}"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78801-1BDC-4328-A96D-78E6E908B8B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598EEC1A-8F88-4E38-A64A-2131A22E268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FC0EAB-448E-4E3B-96C3-2145BB7B8F51}"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835C7F3E-2257-4075-911D-2808B162F2C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6ACDF6-BB12-4252-BC84-93CE5CB4C804}"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94BF8C2-02B8-4146-88B4-687F648D55C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7975DA-4046-480E-A098-3AAD3EB2616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3114A0-88CE-43CC-9F65-7E9CC4E95470}"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BD0D08-8082-4E59-A7A4-51CFEDC9E4CF}"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7138050-B275-4457-ADF4-326D5204B88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BC35FF-23CB-46E4-8F54-D3D93D2D44CF}" type="datetime1">
              <a:rPr lang="en-US"/>
              <a:pPr>
                <a:defRPr/>
              </a:pPr>
              <a:t>4/19/15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87A2EC-3113-445B-A518-6E70781FAF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pPr>
                <a:defRPr/>
              </a:pPr>
              <a:t>4/19/15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0" name="Picture 6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627063" y="6259513"/>
            <a:ext cx="1905001"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73143804-0BDE-4A48-A82B-4F7F618F64F3}" type="slidenum">
              <a:rPr lang="en-US" smtClean="0">
                <a:solidFill>
                  <a:srgbClr val="000000"/>
                </a:solidFill>
                <a:latin typeface="Arial" charset="0"/>
                <a:ea typeface="ＭＳ Ｐゴシック" charset="0"/>
              </a:rPr>
              <a:pPr eaLnBrk="0" hangingPunct="0"/>
              <a:t>‹#›</a:t>
            </a:fld>
            <a:endParaRPr lang="en-US" dirty="0" smtClean="0">
              <a:solidFill>
                <a:srgbClr val="000000"/>
              </a:solidFill>
              <a:latin typeface="Arial" charset="0"/>
              <a:ea typeface="ＭＳ Ｐゴシック" charset="0"/>
            </a:endParaRPr>
          </a:p>
        </p:txBody>
      </p:sp>
      <p:sp>
        <p:nvSpPr>
          <p:cNvPr id="1039" name="Rectangle 15"/>
          <p:cNvSpPr>
            <a:spLocks noGrp="1" noChangeArrowheads="1"/>
          </p:cNvSpPr>
          <p:nvPr>
            <p:ph type="title"/>
          </p:nvPr>
        </p:nvSpPr>
        <p:spPr bwMode="auto">
          <a:xfrm>
            <a:off x="2787650" y="3175"/>
            <a:ext cx="61404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1" name="Rectangle 17"/>
          <p:cNvSpPr>
            <a:spLocks noGrp="1" noChangeArrowheads="1"/>
          </p:cNvSpPr>
          <p:nvPr>
            <p:ph type="body" idx="1"/>
          </p:nvPr>
        </p:nvSpPr>
        <p:spPr bwMode="auto">
          <a:xfrm>
            <a:off x="963613" y="1290638"/>
            <a:ext cx="784542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0" name="Rectangle 36"/>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104A84"/>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062" name="Rectangle 38">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r" rtl="0" fontAlgn="base">
        <a:lnSpc>
          <a:spcPct val="85000"/>
        </a:lnSpc>
        <a:spcBef>
          <a:spcPct val="0"/>
        </a:spcBef>
        <a:spcAft>
          <a:spcPct val="0"/>
        </a:spcAft>
        <a:defRPr sz="3000" b="1">
          <a:solidFill>
            <a:schemeClr val="bg1"/>
          </a:solidFill>
          <a:latin typeface="+mj-lt"/>
          <a:ea typeface="+mj-ea"/>
          <a:cs typeface="+mj-cs"/>
        </a:defRPr>
      </a:lvl1pPr>
      <a:lvl2pPr algn="r" rtl="0" fontAlgn="base">
        <a:lnSpc>
          <a:spcPct val="85000"/>
        </a:lnSpc>
        <a:spcBef>
          <a:spcPct val="0"/>
        </a:spcBef>
        <a:spcAft>
          <a:spcPct val="0"/>
        </a:spcAft>
        <a:defRPr sz="3000" b="1">
          <a:solidFill>
            <a:schemeClr val="bg1"/>
          </a:solidFill>
          <a:latin typeface="Arial" charset="0"/>
          <a:ea typeface="ＭＳ Ｐゴシック" charset="0"/>
        </a:defRPr>
      </a:lvl2pPr>
      <a:lvl3pPr algn="r" rtl="0" fontAlgn="base">
        <a:lnSpc>
          <a:spcPct val="85000"/>
        </a:lnSpc>
        <a:spcBef>
          <a:spcPct val="0"/>
        </a:spcBef>
        <a:spcAft>
          <a:spcPct val="0"/>
        </a:spcAft>
        <a:defRPr sz="3000" b="1">
          <a:solidFill>
            <a:schemeClr val="bg1"/>
          </a:solidFill>
          <a:latin typeface="Arial" charset="0"/>
          <a:ea typeface="ＭＳ Ｐゴシック" charset="0"/>
        </a:defRPr>
      </a:lvl3pPr>
      <a:lvl4pPr algn="r" rtl="0" fontAlgn="base">
        <a:lnSpc>
          <a:spcPct val="85000"/>
        </a:lnSpc>
        <a:spcBef>
          <a:spcPct val="0"/>
        </a:spcBef>
        <a:spcAft>
          <a:spcPct val="0"/>
        </a:spcAft>
        <a:defRPr sz="3000" b="1">
          <a:solidFill>
            <a:schemeClr val="bg1"/>
          </a:solidFill>
          <a:latin typeface="Arial" charset="0"/>
          <a:ea typeface="ＭＳ Ｐゴシック" charset="0"/>
        </a:defRPr>
      </a:lvl4pPr>
      <a:lvl5pPr algn="r" rtl="0" fontAlgn="base">
        <a:lnSpc>
          <a:spcPct val="85000"/>
        </a:lnSpc>
        <a:spcBef>
          <a:spcPct val="0"/>
        </a:spcBef>
        <a:spcAft>
          <a:spcPct val="0"/>
        </a:spcAft>
        <a:defRPr sz="3000" b="1">
          <a:solidFill>
            <a:schemeClr val="bg1"/>
          </a:solidFill>
          <a:latin typeface="Arial" charset="0"/>
          <a:ea typeface="ＭＳ Ｐゴシック" charset="0"/>
        </a:defRPr>
      </a:lvl5pPr>
      <a:lvl6pPr marL="457200" algn="r" rtl="0" fontAlgn="base">
        <a:lnSpc>
          <a:spcPct val="85000"/>
        </a:lnSpc>
        <a:spcBef>
          <a:spcPct val="0"/>
        </a:spcBef>
        <a:spcAft>
          <a:spcPct val="0"/>
        </a:spcAft>
        <a:defRPr sz="3000" b="1">
          <a:solidFill>
            <a:schemeClr val="bg1"/>
          </a:solidFill>
          <a:latin typeface="Arial" charset="0"/>
          <a:ea typeface="ＭＳ Ｐゴシック" charset="0"/>
        </a:defRPr>
      </a:lvl6pPr>
      <a:lvl7pPr marL="914400" algn="r" rtl="0" fontAlgn="base">
        <a:lnSpc>
          <a:spcPct val="85000"/>
        </a:lnSpc>
        <a:spcBef>
          <a:spcPct val="0"/>
        </a:spcBef>
        <a:spcAft>
          <a:spcPct val="0"/>
        </a:spcAft>
        <a:defRPr sz="3000" b="1">
          <a:solidFill>
            <a:schemeClr val="bg1"/>
          </a:solidFill>
          <a:latin typeface="Arial" charset="0"/>
          <a:ea typeface="ＭＳ Ｐゴシック" charset="0"/>
        </a:defRPr>
      </a:lvl7pPr>
      <a:lvl8pPr marL="1371600" algn="r" rtl="0" fontAlgn="base">
        <a:lnSpc>
          <a:spcPct val="85000"/>
        </a:lnSpc>
        <a:spcBef>
          <a:spcPct val="0"/>
        </a:spcBef>
        <a:spcAft>
          <a:spcPct val="0"/>
        </a:spcAft>
        <a:defRPr sz="3000" b="1">
          <a:solidFill>
            <a:schemeClr val="bg1"/>
          </a:solidFill>
          <a:latin typeface="Arial" charset="0"/>
          <a:ea typeface="ＭＳ Ｐゴシック" charset="0"/>
        </a:defRPr>
      </a:lvl8pPr>
      <a:lvl9pPr marL="1828800" algn="r" rtl="0" fontAlgn="base">
        <a:lnSpc>
          <a:spcPct val="85000"/>
        </a:lnSpc>
        <a:spcBef>
          <a:spcPct val="0"/>
        </a:spcBef>
        <a:spcAft>
          <a:spcPct val="0"/>
        </a:spcAft>
        <a:defRPr sz="3000" b="1">
          <a:solidFill>
            <a:schemeClr val="bg1"/>
          </a:solidFill>
          <a:latin typeface="Arial" charset="0"/>
          <a:ea typeface="ＭＳ Ｐゴシック" charset="0"/>
        </a:defRPr>
      </a:lvl9pPr>
    </p:titleStyle>
    <p:bodyStyle>
      <a:lvl1pPr marL="282575" indent="-282575" algn="l" rtl="0" fontAlgn="base">
        <a:lnSpc>
          <a:spcPct val="85000"/>
        </a:lnSpc>
        <a:spcBef>
          <a:spcPct val="20000"/>
        </a:spcBef>
        <a:spcAft>
          <a:spcPct val="0"/>
        </a:spcAft>
        <a:buClr>
          <a:schemeClr val="bg1"/>
        </a:buClr>
        <a:buFont typeface="Wingdings" charset="0"/>
        <a:defRPr sz="2000">
          <a:solidFill>
            <a:schemeClr val="tx1"/>
          </a:solidFill>
          <a:latin typeface="+mn-lt"/>
          <a:ea typeface="+mn-ea"/>
          <a:cs typeface="+mn-cs"/>
        </a:defRPr>
      </a:lvl1pPr>
      <a:lvl2pPr marL="636588" indent="-239713" algn="l" rtl="0" fontAlgn="base">
        <a:lnSpc>
          <a:spcPct val="85000"/>
        </a:lnSpc>
        <a:spcBef>
          <a:spcPct val="20000"/>
        </a:spcBef>
        <a:spcAft>
          <a:spcPct val="0"/>
        </a:spcAft>
        <a:buFont typeface="Times" charset="0"/>
        <a:buChar char="•"/>
        <a:defRPr sz="2000">
          <a:solidFill>
            <a:schemeClr val="tx1"/>
          </a:solidFill>
          <a:latin typeface="+mn-lt"/>
          <a:ea typeface="+mn-ea"/>
        </a:defRPr>
      </a:lvl2pPr>
      <a:lvl3pPr marL="917575" indent="-166688" algn="l" rtl="0" fontAlgn="base">
        <a:lnSpc>
          <a:spcPct val="85000"/>
        </a:lnSpc>
        <a:spcBef>
          <a:spcPct val="20000"/>
        </a:spcBef>
        <a:spcAft>
          <a:spcPct val="0"/>
        </a:spcAft>
        <a:buChar char="•"/>
        <a:defRPr sz="2000">
          <a:solidFill>
            <a:schemeClr val="tx1"/>
          </a:solidFill>
          <a:latin typeface="+mn-lt"/>
          <a:ea typeface="+mn-ea"/>
        </a:defRPr>
      </a:lvl3pPr>
      <a:lvl4pPr marL="1255713" indent="-223838" algn="l" rtl="0" fontAlgn="base">
        <a:lnSpc>
          <a:spcPct val="85000"/>
        </a:lnSpc>
        <a:spcBef>
          <a:spcPct val="20000"/>
        </a:spcBef>
        <a:spcAft>
          <a:spcPct val="0"/>
        </a:spcAft>
        <a:buChar char="–"/>
        <a:defRPr sz="2000">
          <a:solidFill>
            <a:schemeClr val="tx1"/>
          </a:solidFill>
          <a:latin typeface="+mn-lt"/>
          <a:ea typeface="+mn-ea"/>
        </a:defRPr>
      </a:lvl4pPr>
      <a:lvl5pPr marL="1593850" indent="-223838" algn="l" rtl="0" fontAlgn="base">
        <a:lnSpc>
          <a:spcPct val="85000"/>
        </a:lnSpc>
        <a:spcBef>
          <a:spcPct val="20000"/>
        </a:spcBef>
        <a:spcAft>
          <a:spcPct val="0"/>
        </a:spcAft>
        <a:buChar char="»"/>
        <a:defRPr sz="2000">
          <a:solidFill>
            <a:schemeClr val="tx1"/>
          </a:solidFill>
          <a:latin typeface="+mn-lt"/>
          <a:ea typeface="+mn-ea"/>
        </a:defRPr>
      </a:lvl5pPr>
      <a:lvl6pPr marL="2051050" indent="-223838" algn="l" rtl="0" fontAlgn="base">
        <a:lnSpc>
          <a:spcPct val="85000"/>
        </a:lnSpc>
        <a:spcBef>
          <a:spcPct val="20000"/>
        </a:spcBef>
        <a:spcAft>
          <a:spcPct val="0"/>
        </a:spcAft>
        <a:buChar char="»"/>
        <a:defRPr sz="2000">
          <a:solidFill>
            <a:schemeClr val="tx1"/>
          </a:solidFill>
          <a:latin typeface="+mn-lt"/>
          <a:ea typeface="+mn-ea"/>
        </a:defRPr>
      </a:lvl6pPr>
      <a:lvl7pPr marL="2508250" indent="-223838" algn="l" rtl="0" fontAlgn="base">
        <a:lnSpc>
          <a:spcPct val="85000"/>
        </a:lnSpc>
        <a:spcBef>
          <a:spcPct val="20000"/>
        </a:spcBef>
        <a:spcAft>
          <a:spcPct val="0"/>
        </a:spcAft>
        <a:buChar char="»"/>
        <a:defRPr sz="2000">
          <a:solidFill>
            <a:schemeClr val="tx1"/>
          </a:solidFill>
          <a:latin typeface="+mn-lt"/>
          <a:ea typeface="+mn-ea"/>
        </a:defRPr>
      </a:lvl7pPr>
      <a:lvl8pPr marL="2965450" indent="-223838" algn="l" rtl="0" fontAlgn="base">
        <a:lnSpc>
          <a:spcPct val="85000"/>
        </a:lnSpc>
        <a:spcBef>
          <a:spcPct val="20000"/>
        </a:spcBef>
        <a:spcAft>
          <a:spcPct val="0"/>
        </a:spcAft>
        <a:buChar char="»"/>
        <a:defRPr sz="2000">
          <a:solidFill>
            <a:schemeClr val="tx1"/>
          </a:solidFill>
          <a:latin typeface="+mn-lt"/>
          <a:ea typeface="+mn-ea"/>
        </a:defRPr>
      </a:lvl8pPr>
      <a:lvl9pPr marL="3422650" indent="-223838" algn="l" rtl="0" fontAlgn="base">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9494176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12241439-2F1E-884A-8BF0-B72C7191FF0E}" type="datetimeFigureOut">
              <a:rPr lang="en-US" smtClean="0">
                <a:solidFill>
                  <a:prstClr val="black">
                    <a:tint val="75000"/>
                  </a:prstClr>
                </a:solidFill>
                <a:latin typeface="Calibri"/>
              </a:rPr>
              <a:pPr defTabSz="457200" fontAlgn="auto">
                <a:spcBef>
                  <a:spcPts val="0"/>
                </a:spcBef>
                <a:spcAft>
                  <a:spcPts val="0"/>
                </a:spcAft>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B67E7A7-328B-8C43-B004-17EB3E826ED6}"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4517124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118DAE9-BC52-4E38-AE56-0B3A33433A78}" type="datetime1">
              <a:rPr lang="en-US">
                <a:solidFill>
                  <a:prstClr val="black">
                    <a:tint val="75000"/>
                  </a:prstClr>
                </a:solidFill>
                <a:latin typeface="Calibri"/>
              </a:rPr>
              <a:pPr>
                <a:defRPr/>
              </a:pPr>
              <a:t>4/19/15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7CAB186-BCFA-4601-BFC2-66EF3DA6C2CD}"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slide" Target="slide7.xml"/><Relationship Id="rId5" Type="http://schemas.openxmlformats.org/officeDocument/2006/relationships/slide" Target="slide11.xml"/><Relationship Id="rId6" Type="http://schemas.openxmlformats.org/officeDocument/2006/relationships/image" Target="../media/image11.wmf"/><Relationship Id="rId7" Type="http://schemas.openxmlformats.org/officeDocument/2006/relationships/slide" Target="slide3.xml"/><Relationship Id="rId1" Type="http://schemas.openxmlformats.org/officeDocument/2006/relationships/slideLayout" Target="../slideLayouts/slideLayout40.xml"/><Relationship Id="rId2"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1.bin"/><Relationship Id="rId5"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2.bin"/><Relationship Id="rId5"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3.bin"/><Relationship Id="rId5"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oleObject" Target="../embeddings/oleObject4.bin"/><Relationship Id="rId5"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hyperlink" Target="http://ncanet.usgcrp.gov/" TargetMode="External"/><Relationship Id="rId5" Type="http://schemas.openxmlformats.org/officeDocument/2006/relationships/hyperlink" Target="http://nca2014.globalchange.gov/" TargetMode="External"/><Relationship Id="rId6" Type="http://schemas.openxmlformats.org/officeDocument/2006/relationships/hyperlink" Target="http://www.globalchange.gov/what-we-do/assessment" TargetMode="External"/><Relationship Id="rId7" Type="http://schemas.openxmlformats.org/officeDocument/2006/relationships/hyperlink" Target="http://weather.msfc.nasa.gov/nca/index.html" TargetMode="External"/><Relationship Id="rId8" Type="http://schemas.openxmlformats.org/officeDocument/2006/relationships/hyperlink" Target="http://www.globalchange.gov/health-assessment" TargetMode="External"/><Relationship Id="rId9" Type="http://schemas.openxmlformats.org/officeDocument/2006/relationships/image" Target="../media/image10.jpeg"/><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smtClean="0"/>
          </a:p>
        </p:txBody>
      </p:sp>
      <p:pic>
        <p:nvPicPr>
          <p:cNvPr id="5124"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TextBox 4"/>
          <p:cNvSpPr txBox="1"/>
          <p:nvPr/>
        </p:nvSpPr>
        <p:spPr>
          <a:xfrm>
            <a:off x="4114800" y="2298918"/>
            <a:ext cx="5867400" cy="1815882"/>
          </a:xfrm>
          <a:prstGeom prst="rect">
            <a:avLst/>
          </a:prstGeom>
          <a:noFill/>
        </p:spPr>
        <p:txBody>
          <a:bodyPr>
            <a:spAutoFit/>
          </a:bodyPr>
          <a:lstStyle/>
          <a:p>
            <a:pPr algn="ctr">
              <a:defRPr/>
            </a:pPr>
            <a:r>
              <a:rPr lang="en-GB" sz="2800" b="1" dirty="0" smtClean="0">
                <a:solidFill>
                  <a:schemeClr val="bg1"/>
                </a:solidFill>
                <a:latin typeface="+mj-lt"/>
              </a:rPr>
              <a:t>Paula Bontempi </a:t>
            </a:r>
          </a:p>
          <a:p>
            <a:pPr algn="ctr">
              <a:defRPr/>
            </a:pPr>
            <a:r>
              <a:rPr lang="en-GB" sz="2800" b="1" dirty="0" smtClean="0">
                <a:solidFill>
                  <a:schemeClr val="bg1"/>
                </a:solidFill>
                <a:latin typeface="+mj-lt"/>
              </a:rPr>
              <a:t>Earth Science Division</a:t>
            </a:r>
            <a:endParaRPr lang="en-GB" sz="2800" b="1" dirty="0">
              <a:solidFill>
                <a:schemeClr val="bg1"/>
              </a:solidFill>
              <a:latin typeface="+mj-lt"/>
            </a:endParaRPr>
          </a:p>
          <a:p>
            <a:pPr algn="ctr">
              <a:defRPr/>
            </a:pPr>
            <a:r>
              <a:rPr lang="en-GB" sz="2800" b="1" dirty="0" smtClean="0">
                <a:solidFill>
                  <a:schemeClr val="bg1"/>
                </a:solidFill>
                <a:latin typeface="+mj-lt"/>
              </a:rPr>
              <a:t>NASA Headquarters</a:t>
            </a:r>
            <a:endParaRPr lang="en-GB" sz="2800" b="1" dirty="0">
              <a:solidFill>
                <a:schemeClr val="bg1"/>
              </a:solidFill>
              <a:latin typeface="+mj-lt"/>
            </a:endParaRPr>
          </a:p>
          <a:p>
            <a:pPr algn="ctr">
              <a:defRPr/>
            </a:pPr>
            <a:r>
              <a:rPr lang="en-GB" sz="2800" b="1" dirty="0">
                <a:solidFill>
                  <a:schemeClr val="bg1"/>
                </a:solidFill>
                <a:latin typeface="+mj-lt"/>
              </a:rPr>
              <a:t> </a:t>
            </a:r>
            <a:r>
              <a:rPr lang="en-GB" sz="2800" b="1" dirty="0">
                <a:solidFill>
                  <a:srgbClr val="FFCC00"/>
                </a:solidFill>
                <a:latin typeface="+mj-lt"/>
              </a:rPr>
              <a:t>    </a:t>
            </a:r>
            <a:endParaRPr lang="en-US" dirty="0">
              <a:solidFill>
                <a:srgbClr val="FFCC00"/>
              </a:solidFill>
            </a:endParaRPr>
          </a:p>
        </p:txBody>
      </p:sp>
      <p:sp>
        <p:nvSpPr>
          <p:cNvPr id="6" name="Rectangle 5"/>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152400" y="373559"/>
            <a:ext cx="8839200" cy="1446550"/>
          </a:xfrm>
          <a:prstGeom prst="rect">
            <a:avLst/>
          </a:prstGeom>
          <a:noFill/>
        </p:spPr>
        <p:txBody>
          <a:bodyPr>
            <a:spAutoFit/>
          </a:bodyPr>
          <a:lstStyle/>
          <a:p>
            <a:pPr algn="ctr">
              <a:defRPr/>
            </a:pPr>
            <a:r>
              <a:rPr lang="en-US" sz="4400" b="1" dirty="0" smtClean="0">
                <a:solidFill>
                  <a:schemeClr val="bg1"/>
                </a:solidFill>
              </a:rPr>
              <a:t>Carbon Cycle &amp; Ecosystems Focus Area</a:t>
            </a:r>
            <a:endParaRPr lang="en-US" sz="3600" dirty="0">
              <a:solidFill>
                <a:schemeClr val="bg1"/>
              </a:solidFill>
              <a:latin typeface="+mj-lt"/>
            </a:endParaRPr>
          </a:p>
        </p:txBody>
      </p:sp>
      <p:sp>
        <p:nvSpPr>
          <p:cNvPr id="8" name="TextBox 7"/>
          <p:cNvSpPr txBox="1"/>
          <p:nvPr/>
        </p:nvSpPr>
        <p:spPr>
          <a:xfrm>
            <a:off x="6096000" y="4114800"/>
            <a:ext cx="3048000" cy="523220"/>
          </a:xfrm>
          <a:prstGeom prst="rect">
            <a:avLst/>
          </a:prstGeom>
          <a:noFill/>
        </p:spPr>
        <p:txBody>
          <a:bodyPr wrap="square">
            <a:spAutoFit/>
          </a:bodyPr>
          <a:lstStyle/>
          <a:p>
            <a:pPr algn="ctr">
              <a:defRPr/>
            </a:pPr>
            <a:r>
              <a:rPr lang="en-US" sz="2800" b="1" dirty="0" smtClean="0">
                <a:solidFill>
                  <a:schemeClr val="bg1"/>
                </a:solidFill>
                <a:latin typeface="+mj-lt"/>
              </a:rPr>
              <a:t>20 April 2015</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C7F3E-2257-4075-911D-2808B162F2CC}" type="slidenum">
              <a:rPr lang="en-US" smtClean="0"/>
              <a:pPr>
                <a:defRPr/>
              </a:pPr>
              <a:t>10</a:t>
            </a:fld>
            <a:endParaRPr lang="en-US" dirty="0"/>
          </a:p>
        </p:txBody>
      </p:sp>
      <p:pic>
        <p:nvPicPr>
          <p:cNvPr id="3"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p>
        </p:txBody>
      </p:sp>
      <p:sp>
        <p:nvSpPr>
          <p:cNvPr id="6" name="TextBox 5"/>
          <p:cNvSpPr txBox="1"/>
          <p:nvPr/>
        </p:nvSpPr>
        <p:spPr>
          <a:xfrm>
            <a:off x="2438400" y="-152400"/>
            <a:ext cx="6172200" cy="1200329"/>
          </a:xfrm>
          <a:prstGeom prst="rect">
            <a:avLst/>
          </a:prstGeom>
          <a:noFill/>
        </p:spPr>
        <p:txBody>
          <a:bodyPr wrap="square" rtlCol="0">
            <a:spAutoFit/>
          </a:bodyPr>
          <a:lstStyle/>
          <a:p>
            <a:pPr algn="ctr"/>
            <a:r>
              <a:rPr lang="en-US" sz="3600" b="1" dirty="0" smtClean="0">
                <a:solidFill>
                  <a:schemeClr val="bg1"/>
                </a:solidFill>
                <a:latin typeface="+mj-lt"/>
              </a:rPr>
              <a:t>R &amp; A:  Ocean Biology and Biogeochemistry Program</a:t>
            </a:r>
            <a:endParaRPr lang="en-US" sz="3600" b="1" dirty="0">
              <a:solidFill>
                <a:schemeClr val="bg1"/>
              </a:solidFill>
              <a:latin typeface="+mj-lt"/>
            </a:endParaRPr>
          </a:p>
        </p:txBody>
      </p:sp>
      <p:sp>
        <p:nvSpPr>
          <p:cNvPr id="7" name="TextBox 6"/>
          <p:cNvSpPr txBox="1"/>
          <p:nvPr/>
        </p:nvSpPr>
        <p:spPr>
          <a:xfrm>
            <a:off x="0" y="990600"/>
            <a:ext cx="4572000" cy="2893100"/>
          </a:xfrm>
          <a:prstGeom prst="rect">
            <a:avLst/>
          </a:prstGeom>
          <a:noFill/>
        </p:spPr>
        <p:txBody>
          <a:bodyPr wrap="square" rtlCol="0">
            <a:spAutoFit/>
          </a:bodyPr>
          <a:lstStyle/>
          <a:p>
            <a:pPr algn="ctr"/>
            <a:r>
              <a:rPr lang="en-US" sz="1400" b="1" dirty="0" smtClean="0">
                <a:latin typeface="+mn-lt"/>
              </a:rPr>
              <a:t>Goals &amp; Objectives</a:t>
            </a:r>
            <a:endParaRPr lang="en-US" sz="1400" dirty="0" smtClean="0">
              <a:latin typeface="+mj-lt"/>
            </a:endParaRPr>
          </a:p>
          <a:p>
            <a:pPr>
              <a:buClr>
                <a:srgbClr val="3333CC"/>
              </a:buClr>
              <a:buFont typeface="Arial" pitchFamily="34" charset="0"/>
              <a:buChar char="•"/>
            </a:pPr>
            <a:r>
              <a:rPr lang="en-US" sz="1400" dirty="0" smtClean="0">
                <a:latin typeface="+mj-lt"/>
              </a:rPr>
              <a:t> Understanding/quantifying impacts &amp; feedbacks </a:t>
            </a:r>
            <a:r>
              <a:rPr lang="en-US" sz="1400" dirty="0">
                <a:latin typeface="+mj-lt"/>
              </a:rPr>
              <a:t>of Earth System </a:t>
            </a:r>
            <a:r>
              <a:rPr lang="en-US" sz="1400" dirty="0" smtClean="0">
                <a:latin typeface="+mj-lt"/>
              </a:rPr>
              <a:t>processes</a:t>
            </a:r>
            <a:r>
              <a:rPr lang="en-US" sz="1400" dirty="0">
                <a:latin typeface="+mj-lt"/>
              </a:rPr>
              <a:t> </a:t>
            </a:r>
            <a:r>
              <a:rPr lang="en-US" sz="1400" dirty="0" smtClean="0">
                <a:latin typeface="+mj-lt"/>
              </a:rPr>
              <a:t>(oceanographic forcings) </a:t>
            </a:r>
            <a:r>
              <a:rPr lang="en-US" sz="1400" dirty="0">
                <a:latin typeface="+mj-lt"/>
              </a:rPr>
              <a:t>on </a:t>
            </a:r>
            <a:r>
              <a:rPr lang="en-US" sz="1400" dirty="0" smtClean="0">
                <a:latin typeface="+mj-lt"/>
              </a:rPr>
              <a:t>global </a:t>
            </a:r>
            <a:r>
              <a:rPr lang="en-US" sz="1400" dirty="0">
                <a:latin typeface="+mj-lt"/>
              </a:rPr>
              <a:t>and regional spatial and temporal variability of ocean biology and </a:t>
            </a:r>
            <a:r>
              <a:rPr lang="en-US" sz="1400" dirty="0" smtClean="0">
                <a:latin typeface="+mj-lt"/>
              </a:rPr>
              <a:t>ecology &amp; of </a:t>
            </a:r>
            <a:r>
              <a:rPr lang="en-US" sz="1400" dirty="0">
                <a:latin typeface="+mj-lt"/>
              </a:rPr>
              <a:t>ocean biogeochemistry, including carbon sources and sinks and the fate of other chemical species or components in the ocean;</a:t>
            </a:r>
          </a:p>
          <a:p>
            <a:pPr>
              <a:buClr>
                <a:srgbClr val="3333CC"/>
              </a:buClr>
              <a:buFont typeface="Arial" pitchFamily="34" charset="0"/>
              <a:buChar char="•"/>
            </a:pPr>
            <a:r>
              <a:rPr lang="en-US" sz="1400" dirty="0">
                <a:latin typeface="+mj-lt"/>
              </a:rPr>
              <a:t> </a:t>
            </a:r>
            <a:r>
              <a:rPr lang="en-US" sz="1400" dirty="0" smtClean="0">
                <a:latin typeface="+mj-lt"/>
              </a:rPr>
              <a:t>Development </a:t>
            </a:r>
            <a:r>
              <a:rPr lang="en-US" sz="1400" dirty="0">
                <a:latin typeface="+mj-lt"/>
              </a:rPr>
              <a:t>of new biological, ecological, and biogeochemical observations </a:t>
            </a:r>
            <a:r>
              <a:rPr lang="en-US" sz="1400" dirty="0" smtClean="0">
                <a:latin typeface="+mj-lt"/>
              </a:rPr>
              <a:t>beyond </a:t>
            </a:r>
            <a:r>
              <a:rPr lang="en-US" sz="1400" dirty="0">
                <a:latin typeface="+mj-lt"/>
              </a:rPr>
              <a:t>traditional ocean </a:t>
            </a:r>
            <a:r>
              <a:rPr lang="en-US" sz="1400" dirty="0" smtClean="0">
                <a:latin typeface="+mj-lt"/>
              </a:rPr>
              <a:t>color</a:t>
            </a:r>
          </a:p>
          <a:p>
            <a:pPr>
              <a:buClr>
                <a:srgbClr val="3333CC"/>
              </a:buClr>
              <a:buFont typeface="Arial" pitchFamily="34" charset="0"/>
              <a:buChar char="•"/>
            </a:pPr>
            <a:r>
              <a:rPr lang="en-US" sz="1400" dirty="0">
                <a:latin typeface="+mj-lt"/>
              </a:rPr>
              <a:t> </a:t>
            </a:r>
            <a:r>
              <a:rPr lang="en-US" sz="1400" dirty="0" smtClean="0">
                <a:latin typeface="+mj-lt"/>
              </a:rPr>
              <a:t>Improving </a:t>
            </a:r>
            <a:r>
              <a:rPr lang="en-US" sz="1400" dirty="0">
                <a:latin typeface="+mj-lt"/>
              </a:rPr>
              <a:t>future climate </a:t>
            </a:r>
            <a:r>
              <a:rPr lang="en-US" sz="1400" dirty="0" smtClean="0">
                <a:latin typeface="+mj-lt"/>
              </a:rPr>
              <a:t>predictions </a:t>
            </a:r>
            <a:r>
              <a:rPr lang="en-US" sz="1400" dirty="0">
                <a:latin typeface="+mj-lt"/>
              </a:rPr>
              <a:t>by incorporating a dynamic understanding of ocean biology, ecology, and biogeochemistry into </a:t>
            </a:r>
            <a:r>
              <a:rPr lang="en-US" sz="1400" dirty="0" smtClean="0">
                <a:latin typeface="+mj-lt"/>
              </a:rPr>
              <a:t>models </a:t>
            </a:r>
            <a:r>
              <a:rPr lang="en-US" sz="1400" dirty="0">
                <a:latin typeface="+mj-lt"/>
              </a:rPr>
              <a:t>to understand the ocean's role in the Earth System.</a:t>
            </a:r>
          </a:p>
        </p:txBody>
      </p:sp>
      <p:sp>
        <p:nvSpPr>
          <p:cNvPr id="8" name="TextBox 7"/>
          <p:cNvSpPr txBox="1"/>
          <p:nvPr/>
        </p:nvSpPr>
        <p:spPr>
          <a:xfrm>
            <a:off x="4572000" y="1143000"/>
            <a:ext cx="4495800" cy="2723823"/>
          </a:xfrm>
          <a:prstGeom prst="rect">
            <a:avLst/>
          </a:prstGeom>
          <a:noFill/>
        </p:spPr>
        <p:txBody>
          <a:bodyPr wrap="square" rtlCol="0">
            <a:spAutoFit/>
          </a:bodyPr>
          <a:lstStyle/>
          <a:p>
            <a:pPr algn="ctr"/>
            <a:r>
              <a:rPr lang="en-US" b="1" dirty="0" smtClean="0">
                <a:latin typeface="+mn-lt"/>
              </a:rPr>
              <a:t>Missions &amp; Instruments</a:t>
            </a:r>
            <a:endParaRPr lang="en-US" dirty="0" smtClean="0">
              <a:latin typeface="+mn-lt"/>
            </a:endParaRPr>
          </a:p>
          <a:p>
            <a:pPr>
              <a:spcBef>
                <a:spcPct val="10000"/>
              </a:spcBef>
              <a:buClr>
                <a:srgbClr val="3333CC"/>
              </a:buClr>
              <a:buFont typeface="Arial" pitchFamily="34" charset="0"/>
              <a:buChar char="•"/>
              <a:tabLst>
                <a:tab pos="468313" algn="l"/>
              </a:tabLst>
            </a:pPr>
            <a:r>
              <a:rPr lang="en-US" dirty="0" smtClean="0">
                <a:latin typeface="+mn-lt"/>
              </a:rPr>
              <a:t> Systematic:  SeaWiFS (R.I.P); MODIS-Aqua; 	Suomi NPP/JPSS (VIIRS)</a:t>
            </a:r>
          </a:p>
          <a:p>
            <a:pPr>
              <a:spcBef>
                <a:spcPct val="10000"/>
              </a:spcBef>
              <a:buClr>
                <a:srgbClr val="3333CC"/>
              </a:buClr>
              <a:buFont typeface="Arial" pitchFamily="34" charset="0"/>
              <a:buChar char="•"/>
              <a:tabLst>
                <a:tab pos="468313" algn="l"/>
              </a:tabLst>
            </a:pPr>
            <a:r>
              <a:rPr lang="en-US" dirty="0" smtClean="0">
                <a:latin typeface="+mn-lt"/>
              </a:rPr>
              <a:t> Exploratory:  Aquarius; HICO; OCO-2; 	AVHRR; QuikSCAT</a:t>
            </a:r>
          </a:p>
          <a:p>
            <a:pPr>
              <a:spcBef>
                <a:spcPct val="10000"/>
              </a:spcBef>
              <a:buClr>
                <a:srgbClr val="3333CC"/>
              </a:buClr>
              <a:buFont typeface="Arial" pitchFamily="34" charset="0"/>
              <a:buChar char="•"/>
              <a:tabLst>
                <a:tab pos="468313" algn="l"/>
              </a:tabLst>
            </a:pPr>
            <a:r>
              <a:rPr lang="en-US" dirty="0" smtClean="0">
                <a:latin typeface="+mn-lt"/>
              </a:rPr>
              <a:t> Decadal Survey: ACE; GEO-CAPE; HyspIRI; 	ASCENDS</a:t>
            </a:r>
          </a:p>
          <a:p>
            <a:pPr>
              <a:spcBef>
                <a:spcPct val="10000"/>
              </a:spcBef>
              <a:buClr>
                <a:srgbClr val="3333CC"/>
              </a:buClr>
              <a:buFont typeface="Arial" pitchFamily="34" charset="0"/>
              <a:buChar char="•"/>
              <a:tabLst>
                <a:tab pos="468313" algn="l"/>
              </a:tabLst>
            </a:pPr>
            <a:r>
              <a:rPr lang="en-US" dirty="0" smtClean="0">
                <a:latin typeface="+mn-lt"/>
              </a:rPr>
              <a:t> Climate Initiative: PACE</a:t>
            </a:r>
          </a:p>
          <a:p>
            <a:pPr>
              <a:spcBef>
                <a:spcPct val="10000"/>
              </a:spcBef>
              <a:buClr>
                <a:srgbClr val="3333CC"/>
              </a:buClr>
              <a:buFont typeface="Arial" pitchFamily="34" charset="0"/>
              <a:buChar char="•"/>
              <a:tabLst>
                <a:tab pos="468313" algn="l"/>
              </a:tabLst>
            </a:pPr>
            <a:r>
              <a:rPr lang="en-US" dirty="0" smtClean="0">
                <a:latin typeface="+mn-lt"/>
              </a:rPr>
              <a:t> Airborne:  PRISM</a:t>
            </a:r>
            <a:endParaRPr lang="en-US" dirty="0">
              <a:latin typeface="+mn-lt"/>
            </a:endParaRPr>
          </a:p>
        </p:txBody>
      </p:sp>
      <p:sp>
        <p:nvSpPr>
          <p:cNvPr id="9" name="TextBox 8"/>
          <p:cNvSpPr txBox="1"/>
          <p:nvPr/>
        </p:nvSpPr>
        <p:spPr>
          <a:xfrm>
            <a:off x="0" y="3962400"/>
            <a:ext cx="4495800" cy="2723822"/>
          </a:xfrm>
          <a:prstGeom prst="rect">
            <a:avLst/>
          </a:prstGeom>
          <a:noFill/>
        </p:spPr>
        <p:txBody>
          <a:bodyPr wrap="square" rtlCol="0">
            <a:spAutoFit/>
          </a:bodyPr>
          <a:lstStyle/>
          <a:p>
            <a:pPr algn="ctr"/>
            <a:r>
              <a:rPr lang="en-US" b="1" dirty="0" smtClean="0">
                <a:latin typeface="+mn-lt"/>
              </a:rPr>
              <a:t>Funded Research (FY2015) </a:t>
            </a:r>
            <a:endParaRPr lang="en-US" dirty="0" smtClean="0">
              <a:latin typeface="+mn-lt"/>
            </a:endParaRPr>
          </a:p>
          <a:p>
            <a:pPr>
              <a:buClr>
                <a:srgbClr val="3333CC"/>
              </a:buClr>
              <a:buFont typeface="Arial" pitchFamily="34" charset="0"/>
              <a:buChar char="•"/>
              <a:tabLst>
                <a:tab pos="3543300" algn="l"/>
              </a:tabLst>
            </a:pPr>
            <a:r>
              <a:rPr lang="en-US" sz="1700" dirty="0" smtClean="0">
                <a:latin typeface="+mn-lt"/>
              </a:rPr>
              <a:t> OB&amp;B R&amp;A:       </a:t>
            </a:r>
            <a:r>
              <a:rPr lang="en-US" sz="1700" dirty="0">
                <a:latin typeface="+mn-lt"/>
              </a:rPr>
              <a:t>	</a:t>
            </a:r>
            <a:r>
              <a:rPr lang="en-US" sz="1700" dirty="0" smtClean="0">
                <a:latin typeface="+mn-lt"/>
              </a:rPr>
              <a:t>$7.6M</a:t>
            </a:r>
          </a:p>
          <a:p>
            <a:pPr lvl="1">
              <a:buClr>
                <a:srgbClr val="3333CC"/>
              </a:buClr>
              <a:buFont typeface="Arial" pitchFamily="34" charset="0"/>
              <a:buChar char="•"/>
            </a:pPr>
            <a:r>
              <a:rPr lang="en-US" sz="1700" dirty="0" smtClean="0">
                <a:latin typeface="+mn-lt"/>
              </a:rPr>
              <a:t> Ocean Biogeochemistry, Ocean Ecology</a:t>
            </a:r>
          </a:p>
          <a:p>
            <a:pPr lvl="1">
              <a:buClr>
                <a:srgbClr val="3333CC"/>
              </a:buClr>
              <a:buFont typeface="Arial" pitchFamily="34" charset="0"/>
              <a:buChar char="•"/>
            </a:pPr>
            <a:r>
              <a:rPr lang="en-US" sz="1700" dirty="0" smtClean="0">
                <a:latin typeface="+mn-lt"/>
              </a:rPr>
              <a:t> Biological Oceanography</a:t>
            </a:r>
          </a:p>
          <a:p>
            <a:pPr>
              <a:buClr>
                <a:srgbClr val="3333CC"/>
              </a:buClr>
              <a:buFont typeface="Arial" pitchFamily="34" charset="0"/>
              <a:buChar char="•"/>
            </a:pPr>
            <a:r>
              <a:rPr lang="en-US" sz="1700" dirty="0" smtClean="0">
                <a:latin typeface="+mn-lt"/>
              </a:rPr>
              <a:t> Carbon Cycle Science	              $ 2.5M</a:t>
            </a:r>
          </a:p>
          <a:p>
            <a:pPr>
              <a:buClr>
                <a:srgbClr val="3333CC"/>
              </a:buClr>
              <a:buFont typeface="Arial" pitchFamily="34" charset="0"/>
              <a:buChar char="•"/>
            </a:pPr>
            <a:r>
              <a:rPr lang="en-US" sz="1700" dirty="0" smtClean="0">
                <a:latin typeface="+mn-lt"/>
              </a:rPr>
              <a:t> Terra/Aqua Science	              $ 3.0M</a:t>
            </a:r>
          </a:p>
          <a:p>
            <a:pPr>
              <a:buClr>
                <a:srgbClr val="3333CC"/>
              </a:buClr>
              <a:buFont typeface="Arial" pitchFamily="34" charset="0"/>
              <a:buChar char="•"/>
            </a:pPr>
            <a:r>
              <a:rPr lang="en-US" sz="1700" dirty="0" smtClean="0">
                <a:latin typeface="+mn-lt"/>
              </a:rPr>
              <a:t> Suomi NPP Science Team	          </a:t>
            </a:r>
            <a:r>
              <a:rPr lang="en-US" sz="1700" dirty="0">
                <a:latin typeface="+mn-lt"/>
              </a:rPr>
              <a:t> </a:t>
            </a:r>
            <a:r>
              <a:rPr lang="en-US" sz="1700" dirty="0" smtClean="0">
                <a:latin typeface="+mn-lt"/>
              </a:rPr>
              <a:t>   $ 1.2M</a:t>
            </a:r>
          </a:p>
          <a:p>
            <a:pPr>
              <a:buClr>
                <a:srgbClr val="3333CC"/>
              </a:buClr>
              <a:buFont typeface="Arial" pitchFamily="34" charset="0"/>
              <a:buChar char="•"/>
            </a:pPr>
            <a:r>
              <a:rPr lang="en-US" sz="1700" dirty="0" smtClean="0">
                <a:latin typeface="+mn-lt"/>
              </a:rPr>
              <a:t> Interdisciplinary Science	              $ 1.6M</a:t>
            </a:r>
          </a:p>
          <a:p>
            <a:pPr>
              <a:buClr>
                <a:srgbClr val="3333CC"/>
              </a:buClr>
              <a:buFont typeface="Arial" pitchFamily="34" charset="0"/>
              <a:buChar char="•"/>
            </a:pPr>
            <a:r>
              <a:rPr lang="en-US" sz="1700" dirty="0" smtClean="0">
                <a:latin typeface="+mn-lt"/>
              </a:rPr>
              <a:t> Carbon Monitoring System                   $ 0.3M</a:t>
            </a:r>
          </a:p>
          <a:p>
            <a:pPr>
              <a:buClr>
                <a:srgbClr val="3333CC"/>
              </a:buClr>
              <a:buFont typeface="Arial" pitchFamily="34" charset="0"/>
              <a:buChar char="•"/>
            </a:pPr>
            <a:r>
              <a:rPr lang="en-US" sz="1700" dirty="0">
                <a:latin typeface="+mn-lt"/>
              </a:rPr>
              <a:t> </a:t>
            </a:r>
            <a:r>
              <a:rPr lang="en-US" sz="1700" dirty="0" smtClean="0">
                <a:latin typeface="+mn-lt"/>
              </a:rPr>
              <a:t>PACE Science Team	              	              $ 3.1M</a:t>
            </a:r>
          </a:p>
        </p:txBody>
      </p:sp>
      <p:sp>
        <p:nvSpPr>
          <p:cNvPr id="10" name="TextBox 9"/>
          <p:cNvSpPr txBox="1"/>
          <p:nvPr/>
        </p:nvSpPr>
        <p:spPr>
          <a:xfrm>
            <a:off x="4572000" y="3962400"/>
            <a:ext cx="4495800" cy="2862323"/>
          </a:xfrm>
          <a:prstGeom prst="rect">
            <a:avLst/>
          </a:prstGeom>
          <a:noFill/>
        </p:spPr>
        <p:txBody>
          <a:bodyPr wrap="square" rtlCol="0">
            <a:spAutoFit/>
          </a:bodyPr>
          <a:lstStyle/>
          <a:p>
            <a:pPr algn="ctr"/>
            <a:r>
              <a:rPr lang="en-US" b="1" dirty="0" smtClean="0">
                <a:latin typeface="+mn-lt"/>
              </a:rPr>
              <a:t>Key Interactions</a:t>
            </a:r>
            <a:endParaRPr lang="en-US" dirty="0" smtClean="0">
              <a:latin typeface="+mn-lt"/>
            </a:endParaRPr>
          </a:p>
          <a:p>
            <a:pPr>
              <a:buClr>
                <a:srgbClr val="3333CC"/>
              </a:buClr>
              <a:buFont typeface="Arial" pitchFamily="34" charset="0"/>
              <a:buChar char="•"/>
            </a:pPr>
            <a:r>
              <a:rPr lang="en-US" dirty="0" smtClean="0">
                <a:latin typeface="+mn-lt"/>
              </a:rPr>
              <a:t> Ocean Biology Processing Group NASA GSFC</a:t>
            </a:r>
          </a:p>
          <a:p>
            <a:pPr>
              <a:buClr>
                <a:srgbClr val="3333CC"/>
              </a:buClr>
              <a:buFont typeface="Arial" pitchFamily="34" charset="0"/>
              <a:buChar char="•"/>
            </a:pPr>
            <a:r>
              <a:rPr lang="en-US" dirty="0" smtClean="0">
                <a:latin typeface="+mn-lt"/>
              </a:rPr>
              <a:t> IOCCG – Working Groups</a:t>
            </a:r>
          </a:p>
          <a:p>
            <a:pPr>
              <a:buClr>
                <a:srgbClr val="3333CC"/>
              </a:buClr>
              <a:buFont typeface="Arial" pitchFamily="34" charset="0"/>
              <a:buChar char="•"/>
            </a:pPr>
            <a:r>
              <a:rPr lang="en-US" dirty="0" smtClean="0">
                <a:latin typeface="+mn-lt"/>
              </a:rPr>
              <a:t> CEOS OCR-VC and INSITU-OCR</a:t>
            </a:r>
          </a:p>
          <a:p>
            <a:pPr>
              <a:buClr>
                <a:srgbClr val="3333CC"/>
              </a:buClr>
              <a:buFont typeface="Arial" pitchFamily="34" charset="0"/>
              <a:buChar char="•"/>
            </a:pPr>
            <a:r>
              <a:rPr lang="en-US" dirty="0" smtClean="0">
                <a:latin typeface="+mn-lt"/>
              </a:rPr>
              <a:t> USGCRP CCIWG, CCSSG, NACP SSG</a:t>
            </a:r>
          </a:p>
          <a:p>
            <a:pPr>
              <a:buClr>
                <a:srgbClr val="3333CC"/>
              </a:buClr>
              <a:buFont typeface="Arial" pitchFamily="34" charset="0"/>
              <a:buChar char="•"/>
            </a:pPr>
            <a:r>
              <a:rPr lang="en-US" dirty="0">
                <a:latin typeface="+mn-lt"/>
              </a:rPr>
              <a:t> </a:t>
            </a:r>
            <a:r>
              <a:rPr lang="en-US" dirty="0" smtClean="0">
                <a:latin typeface="+mn-lt"/>
              </a:rPr>
              <a:t>EXPORTS, Arctic-COLORS, ICESOCC</a:t>
            </a:r>
          </a:p>
          <a:p>
            <a:pPr>
              <a:buClr>
                <a:srgbClr val="3333CC"/>
              </a:buClr>
              <a:buFont typeface="Arial" pitchFamily="34" charset="0"/>
              <a:buChar char="•"/>
            </a:pPr>
            <a:r>
              <a:rPr lang="en-US" dirty="0">
                <a:latin typeface="+mn-lt"/>
              </a:rPr>
              <a:t> </a:t>
            </a:r>
            <a:r>
              <a:rPr lang="en-US" dirty="0" smtClean="0">
                <a:latin typeface="+mn-lt"/>
              </a:rPr>
              <a:t>National Ocean Council/Policy</a:t>
            </a:r>
          </a:p>
          <a:p>
            <a:pPr>
              <a:buClr>
                <a:srgbClr val="3333CC"/>
              </a:buClr>
              <a:buFont typeface="Arial" pitchFamily="34" charset="0"/>
              <a:buChar char="•"/>
            </a:pPr>
            <a:r>
              <a:rPr lang="en-US" dirty="0">
                <a:latin typeface="+mn-lt"/>
              </a:rPr>
              <a:t> </a:t>
            </a:r>
            <a:r>
              <a:rPr lang="en-US" dirty="0" smtClean="0">
                <a:latin typeface="+mn-lt"/>
              </a:rPr>
              <a:t>NSF, NOAA</a:t>
            </a:r>
          </a:p>
          <a:p>
            <a:pPr>
              <a:buClr>
                <a:srgbClr val="3333CC"/>
              </a:buClr>
              <a:buFont typeface="Arial" pitchFamily="34" charset="0"/>
              <a:buChar char="•"/>
            </a:pPr>
            <a:r>
              <a:rPr lang="en-US" dirty="0" smtClean="0">
                <a:latin typeface="+mn-lt"/>
              </a:rPr>
              <a:t> OCB</a:t>
            </a:r>
          </a:p>
          <a:p>
            <a:pPr>
              <a:buClr>
                <a:srgbClr val="3333CC"/>
              </a:buClr>
              <a:buFont typeface="Arial" pitchFamily="34" charset="0"/>
              <a:buChar char="•"/>
            </a:pPr>
            <a:r>
              <a:rPr lang="en-US" dirty="0" smtClean="0">
                <a:latin typeface="+mn-lt"/>
              </a:rPr>
              <a:t> IGBP IMBER, </a:t>
            </a:r>
            <a:r>
              <a:rPr lang="en-US" dirty="0" smtClean="0">
                <a:latin typeface="+mn-lt"/>
              </a:rPr>
              <a:t>SOLAS; EU on Horizon 2020/BG</a:t>
            </a: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C7F3E-2257-4075-911D-2808B162F2CC}" type="slidenum">
              <a:rPr lang="en-US" smtClean="0">
                <a:solidFill>
                  <a:prstClr val="black">
                    <a:tint val="75000"/>
                  </a:prstClr>
                </a:solidFill>
                <a:latin typeface="Calibri"/>
              </a:rPr>
              <a:pPr>
                <a:defRPr/>
              </a:pPr>
              <a:t>11</a:t>
            </a:fld>
            <a:endParaRPr lang="en-US" dirty="0">
              <a:solidFill>
                <a:prstClr val="black">
                  <a:tint val="75000"/>
                </a:prstClr>
              </a:solidFill>
              <a:latin typeface="Calibri"/>
            </a:endParaRPr>
          </a:p>
        </p:txBody>
      </p:sp>
      <p:pic>
        <p:nvPicPr>
          <p:cNvPr id="3"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6" name="TextBox 5"/>
          <p:cNvSpPr txBox="1"/>
          <p:nvPr/>
        </p:nvSpPr>
        <p:spPr>
          <a:xfrm>
            <a:off x="2209800" y="-133529"/>
            <a:ext cx="6858000" cy="1200329"/>
          </a:xfrm>
          <a:prstGeom prst="rect">
            <a:avLst/>
          </a:prstGeom>
          <a:noFill/>
        </p:spPr>
        <p:txBody>
          <a:bodyPr wrap="square" rtlCol="0">
            <a:spAutoFit/>
          </a:bodyPr>
          <a:lstStyle/>
          <a:p>
            <a:pPr algn="ctr"/>
            <a:r>
              <a:rPr lang="en-US" sz="3600" b="1" dirty="0" smtClean="0">
                <a:solidFill>
                  <a:prstClr val="white"/>
                </a:solidFill>
                <a:latin typeface="Calibri"/>
              </a:rPr>
              <a:t>Applied Sciences:  Water Resources</a:t>
            </a:r>
            <a:endParaRPr lang="en-US" sz="3600" b="1" dirty="0">
              <a:solidFill>
                <a:prstClr val="white"/>
              </a:solidFill>
              <a:latin typeface="Calibri"/>
            </a:endParaRPr>
          </a:p>
        </p:txBody>
      </p:sp>
      <p:sp>
        <p:nvSpPr>
          <p:cNvPr id="7" name="TextBox 6"/>
          <p:cNvSpPr txBox="1"/>
          <p:nvPr/>
        </p:nvSpPr>
        <p:spPr>
          <a:xfrm>
            <a:off x="0" y="990600"/>
            <a:ext cx="4572000" cy="2769989"/>
          </a:xfrm>
          <a:prstGeom prst="rect">
            <a:avLst/>
          </a:prstGeom>
          <a:noFill/>
        </p:spPr>
        <p:txBody>
          <a:bodyPr wrap="square" rtlCol="0">
            <a:spAutoFit/>
          </a:bodyPr>
          <a:lstStyle/>
          <a:p>
            <a:pPr algn="ctr"/>
            <a:r>
              <a:rPr lang="en-US" b="1" dirty="0" smtClean="0">
                <a:solidFill>
                  <a:prstClr val="black"/>
                </a:solidFill>
                <a:latin typeface="Calibri"/>
              </a:rPr>
              <a:t>Goals &amp; Objectives</a:t>
            </a:r>
          </a:p>
          <a:p>
            <a:pPr>
              <a:buClr>
                <a:srgbClr val="3333CC"/>
              </a:buClr>
              <a:buFont typeface="Arial" pitchFamily="34" charset="0"/>
              <a:buChar char="•"/>
            </a:pPr>
            <a:r>
              <a:rPr lang="en-US" sz="1600" dirty="0" smtClean="0">
                <a:solidFill>
                  <a:prstClr val="black"/>
                </a:solidFill>
                <a:latin typeface="Calibri"/>
              </a:rPr>
              <a:t> </a:t>
            </a:r>
            <a:r>
              <a:rPr lang="en-US" sz="1400" dirty="0">
                <a:solidFill>
                  <a:prstClr val="black"/>
                </a:solidFill>
              </a:rPr>
              <a:t>The NASA Applied Sciences Program Water Resources application area supports the integration of NASA Earth observations and technologies into management tools for the water resources management community. The Water Resources application area currently supports a diverse range of projects in its portfolio, addressing topics including drought monitoring and mitigation, snow monitoring and runoff forecasting, water quality, soil moisture, groundwater change, and climatic and ecological impacts on water resources.</a:t>
            </a:r>
            <a:endParaRPr lang="en-US" sz="1400" dirty="0">
              <a:solidFill>
                <a:prstClr val="black"/>
              </a:solidFill>
              <a:latin typeface="Calibri"/>
            </a:endParaRPr>
          </a:p>
        </p:txBody>
      </p:sp>
      <p:sp>
        <p:nvSpPr>
          <p:cNvPr id="8" name="TextBox 7"/>
          <p:cNvSpPr txBox="1"/>
          <p:nvPr/>
        </p:nvSpPr>
        <p:spPr>
          <a:xfrm>
            <a:off x="4572000" y="905164"/>
            <a:ext cx="4495800" cy="3416320"/>
          </a:xfrm>
          <a:prstGeom prst="rect">
            <a:avLst/>
          </a:prstGeom>
          <a:noFill/>
        </p:spPr>
        <p:txBody>
          <a:bodyPr wrap="square" rtlCol="0">
            <a:spAutoFit/>
          </a:bodyPr>
          <a:lstStyle/>
          <a:p>
            <a:pPr algn="ctr"/>
            <a:r>
              <a:rPr lang="en-US" b="1" dirty="0" smtClean="0">
                <a:solidFill>
                  <a:prstClr val="black"/>
                </a:solidFill>
                <a:latin typeface="Calibri"/>
              </a:rPr>
              <a:t>Missions &amp; Instruments</a:t>
            </a:r>
          </a:p>
          <a:p>
            <a:pPr>
              <a:buClr>
                <a:srgbClr val="3333CC"/>
              </a:buClr>
              <a:buFont typeface="Arial" pitchFamily="34" charset="0"/>
              <a:buChar char="•"/>
            </a:pPr>
            <a:r>
              <a:rPr lang="en-US" sz="1600" dirty="0" smtClean="0">
                <a:solidFill>
                  <a:prstClr val="black"/>
                </a:solidFill>
                <a:latin typeface="Calibri"/>
              </a:rPr>
              <a:t> Terra/Aqua</a:t>
            </a:r>
          </a:p>
          <a:p>
            <a:pPr lvl="1">
              <a:buClr>
                <a:srgbClr val="3333CC"/>
              </a:buClr>
              <a:buFont typeface="Arial" pitchFamily="34" charset="0"/>
              <a:buChar char="•"/>
            </a:pPr>
            <a:r>
              <a:rPr lang="en-US" sz="1400" dirty="0" smtClean="0">
                <a:solidFill>
                  <a:prstClr val="black"/>
                </a:solidFill>
                <a:latin typeface="Calibri"/>
              </a:rPr>
              <a:t> MODIS: land surface</a:t>
            </a:r>
          </a:p>
          <a:p>
            <a:pPr>
              <a:buClr>
                <a:srgbClr val="3333CC"/>
              </a:buClr>
              <a:buFont typeface="Arial" pitchFamily="34" charset="0"/>
              <a:buChar char="•"/>
            </a:pPr>
            <a:r>
              <a:rPr lang="en-US" sz="1600" dirty="0" smtClean="0">
                <a:solidFill>
                  <a:prstClr val="black"/>
                </a:solidFill>
                <a:latin typeface="Calibri"/>
              </a:rPr>
              <a:t> Landsat</a:t>
            </a:r>
          </a:p>
          <a:p>
            <a:pPr lvl="1">
              <a:buClr>
                <a:srgbClr val="3333CC"/>
              </a:buClr>
              <a:buFont typeface="Arial" pitchFamily="34" charset="0"/>
              <a:buChar char="•"/>
            </a:pPr>
            <a:r>
              <a:rPr lang="en-US" sz="1400" dirty="0" smtClean="0">
                <a:solidFill>
                  <a:prstClr val="black"/>
                </a:solidFill>
                <a:latin typeface="Calibri"/>
              </a:rPr>
              <a:t> TM/ETM+:  land surface</a:t>
            </a:r>
          </a:p>
          <a:p>
            <a:pPr>
              <a:buClr>
                <a:srgbClr val="3333CC"/>
              </a:buClr>
              <a:buFont typeface="Arial" pitchFamily="34" charset="0"/>
              <a:buChar char="•"/>
            </a:pPr>
            <a:r>
              <a:rPr lang="en-US" sz="1600" dirty="0" smtClean="0">
                <a:solidFill>
                  <a:prstClr val="black"/>
                </a:solidFill>
                <a:latin typeface="Calibri"/>
              </a:rPr>
              <a:t> TRMM/GPM</a:t>
            </a:r>
          </a:p>
          <a:p>
            <a:pPr lvl="1">
              <a:buClr>
                <a:srgbClr val="3333CC"/>
              </a:buClr>
              <a:buFont typeface="Arial" pitchFamily="34" charset="0"/>
              <a:buChar char="•"/>
            </a:pPr>
            <a:r>
              <a:rPr lang="en-US" sz="1400" dirty="0" smtClean="0">
                <a:solidFill>
                  <a:prstClr val="black"/>
                </a:solidFill>
                <a:latin typeface="Calibri"/>
              </a:rPr>
              <a:t> Precipitation Radar</a:t>
            </a:r>
          </a:p>
          <a:p>
            <a:pPr>
              <a:buClr>
                <a:srgbClr val="3333CC"/>
              </a:buClr>
              <a:buFont typeface="Arial" pitchFamily="34" charset="0"/>
              <a:buChar char="•"/>
            </a:pPr>
            <a:r>
              <a:rPr lang="en-US" sz="1600" dirty="0" smtClean="0">
                <a:solidFill>
                  <a:prstClr val="black"/>
                </a:solidFill>
                <a:latin typeface="Calibri"/>
              </a:rPr>
              <a:t> EO-1</a:t>
            </a:r>
          </a:p>
          <a:p>
            <a:pPr lvl="1">
              <a:buClr>
                <a:srgbClr val="3333CC"/>
              </a:buClr>
              <a:buFont typeface="Arial" pitchFamily="34" charset="0"/>
              <a:buChar char="•"/>
            </a:pPr>
            <a:r>
              <a:rPr lang="en-US" sz="1400" dirty="0" smtClean="0">
                <a:solidFill>
                  <a:prstClr val="black"/>
                </a:solidFill>
                <a:latin typeface="Calibri"/>
              </a:rPr>
              <a:t> ALI/Hyperion: land surface</a:t>
            </a:r>
          </a:p>
          <a:p>
            <a:pPr>
              <a:buClr>
                <a:srgbClr val="3333CC"/>
              </a:buClr>
              <a:buFont typeface="Arial" pitchFamily="34" charset="0"/>
              <a:buChar char="•"/>
            </a:pPr>
            <a:r>
              <a:rPr lang="en-US" sz="1600" dirty="0" smtClean="0">
                <a:solidFill>
                  <a:prstClr val="black"/>
                </a:solidFill>
                <a:latin typeface="Calibri"/>
              </a:rPr>
              <a:t> Jason/OSTM: </a:t>
            </a:r>
            <a:r>
              <a:rPr lang="en-US" sz="1400" dirty="0" smtClean="0">
                <a:solidFill>
                  <a:prstClr val="black"/>
                </a:solidFill>
                <a:latin typeface="Calibri"/>
              </a:rPr>
              <a:t>In-land water body heights</a:t>
            </a:r>
          </a:p>
          <a:p>
            <a:pPr>
              <a:buClr>
                <a:srgbClr val="3333CC"/>
              </a:buClr>
              <a:buFont typeface="Arial" pitchFamily="34" charset="0"/>
              <a:buChar char="•"/>
            </a:pPr>
            <a:r>
              <a:rPr lang="en-US" sz="1400" dirty="0">
                <a:solidFill>
                  <a:prstClr val="black"/>
                </a:solidFill>
                <a:latin typeface="Calibri"/>
              </a:rPr>
              <a:t> </a:t>
            </a:r>
            <a:r>
              <a:rPr lang="en-US" sz="1600" dirty="0" smtClean="0">
                <a:solidFill>
                  <a:prstClr val="black"/>
                </a:solidFill>
                <a:latin typeface="Calibri"/>
              </a:rPr>
              <a:t>SMAP</a:t>
            </a:r>
          </a:p>
          <a:p>
            <a:pPr lvl="1">
              <a:buClr>
                <a:srgbClr val="3333CC"/>
              </a:buClr>
              <a:buFont typeface="Arial" pitchFamily="34" charset="0"/>
              <a:buChar char="•"/>
            </a:pPr>
            <a:r>
              <a:rPr lang="en-US" sz="1400" dirty="0">
                <a:solidFill>
                  <a:prstClr val="black"/>
                </a:solidFill>
                <a:latin typeface="Calibri"/>
              </a:rPr>
              <a:t> </a:t>
            </a:r>
            <a:r>
              <a:rPr lang="en-US" sz="1400" dirty="0" smtClean="0">
                <a:solidFill>
                  <a:prstClr val="black"/>
                </a:solidFill>
                <a:latin typeface="Calibri"/>
              </a:rPr>
              <a:t>radar &amp; radiometer: soil moisture</a:t>
            </a:r>
          </a:p>
          <a:p>
            <a:endParaRPr lang="en-US" sz="1600" dirty="0" smtClean="0">
              <a:solidFill>
                <a:prstClr val="black"/>
              </a:solidFill>
              <a:latin typeface="Calibri"/>
            </a:endParaRPr>
          </a:p>
          <a:p>
            <a:pPr>
              <a:buClr>
                <a:srgbClr val="3333CC"/>
              </a:buClr>
            </a:pPr>
            <a:r>
              <a:rPr lang="en-US" dirty="0" smtClean="0">
                <a:solidFill>
                  <a:prstClr val="black"/>
                </a:solidFill>
                <a:latin typeface="Calibri"/>
              </a:rPr>
              <a:t> </a:t>
            </a:r>
            <a:endParaRPr lang="en-US" dirty="0">
              <a:solidFill>
                <a:prstClr val="black"/>
              </a:solidFill>
              <a:latin typeface="Calibri"/>
            </a:endParaRPr>
          </a:p>
        </p:txBody>
      </p:sp>
      <p:sp>
        <p:nvSpPr>
          <p:cNvPr id="9" name="TextBox 8"/>
          <p:cNvSpPr txBox="1"/>
          <p:nvPr/>
        </p:nvSpPr>
        <p:spPr>
          <a:xfrm>
            <a:off x="0" y="3962400"/>
            <a:ext cx="4495800" cy="1138773"/>
          </a:xfrm>
          <a:prstGeom prst="rect">
            <a:avLst/>
          </a:prstGeom>
          <a:noFill/>
        </p:spPr>
        <p:txBody>
          <a:bodyPr wrap="square" rtlCol="0">
            <a:spAutoFit/>
          </a:bodyPr>
          <a:lstStyle/>
          <a:p>
            <a:pPr algn="ctr"/>
            <a:r>
              <a:rPr lang="en-US" b="1" dirty="0" smtClean="0">
                <a:solidFill>
                  <a:prstClr val="black"/>
                </a:solidFill>
                <a:latin typeface="Calibri"/>
              </a:rPr>
              <a:t>Funded Research</a:t>
            </a:r>
          </a:p>
          <a:p>
            <a:endParaRPr lang="en-US" dirty="0" smtClean="0">
              <a:solidFill>
                <a:prstClr val="black"/>
              </a:solidFill>
              <a:latin typeface="Calibri"/>
            </a:endParaRPr>
          </a:p>
          <a:p>
            <a:pPr>
              <a:buClr>
                <a:srgbClr val="3333CC"/>
              </a:buClr>
              <a:buFont typeface="Arial" pitchFamily="34" charset="0"/>
              <a:buChar char="•"/>
            </a:pPr>
            <a:r>
              <a:rPr lang="en-US" sz="1600" dirty="0" smtClean="0">
                <a:solidFill>
                  <a:prstClr val="black"/>
                </a:solidFill>
                <a:latin typeface="Calibri"/>
              </a:rPr>
              <a:t> 22 projects in various stages of work</a:t>
            </a:r>
          </a:p>
          <a:p>
            <a:pPr>
              <a:buClr>
                <a:srgbClr val="3333CC"/>
              </a:buClr>
              <a:buFont typeface="Arial" pitchFamily="34" charset="0"/>
              <a:buChar char="•"/>
            </a:pPr>
            <a:r>
              <a:rPr lang="en-US" sz="1600" dirty="0" smtClean="0">
                <a:solidFill>
                  <a:prstClr val="black"/>
                </a:solidFill>
                <a:latin typeface="Calibri"/>
              </a:rPr>
              <a:t> Funding ~$6M per year</a:t>
            </a:r>
            <a:endParaRPr lang="en-US" sz="1600" dirty="0">
              <a:solidFill>
                <a:prstClr val="black"/>
              </a:solidFill>
              <a:latin typeface="Calibri"/>
            </a:endParaRPr>
          </a:p>
        </p:txBody>
      </p:sp>
      <p:sp>
        <p:nvSpPr>
          <p:cNvPr id="10" name="TextBox 9"/>
          <p:cNvSpPr txBox="1"/>
          <p:nvPr/>
        </p:nvSpPr>
        <p:spPr>
          <a:xfrm>
            <a:off x="4572000" y="3962400"/>
            <a:ext cx="4495800" cy="2831544"/>
          </a:xfrm>
          <a:prstGeom prst="rect">
            <a:avLst/>
          </a:prstGeom>
          <a:noFill/>
        </p:spPr>
        <p:txBody>
          <a:bodyPr wrap="square" rtlCol="0">
            <a:spAutoFit/>
          </a:bodyPr>
          <a:lstStyle/>
          <a:p>
            <a:pPr algn="ctr"/>
            <a:r>
              <a:rPr lang="en-US" b="1" dirty="0" smtClean="0">
                <a:solidFill>
                  <a:prstClr val="black"/>
                </a:solidFill>
                <a:latin typeface="Calibri"/>
              </a:rPr>
              <a:t>Key Interactions</a:t>
            </a:r>
          </a:p>
          <a:p>
            <a:pPr>
              <a:buClr>
                <a:srgbClr val="3333CC"/>
              </a:buClr>
              <a:buFont typeface="Arial" pitchFamily="34" charset="0"/>
              <a:buChar char="•"/>
            </a:pPr>
            <a:r>
              <a:rPr lang="en-US" sz="1600" dirty="0" smtClean="0">
                <a:solidFill>
                  <a:prstClr val="black"/>
                </a:solidFill>
                <a:latin typeface="Calibri"/>
              </a:rPr>
              <a:t> USDA</a:t>
            </a:r>
          </a:p>
          <a:p>
            <a:pPr>
              <a:buClr>
                <a:srgbClr val="3333CC"/>
              </a:buClr>
              <a:buFont typeface="Arial" pitchFamily="34" charset="0"/>
              <a:buChar char="•"/>
            </a:pPr>
            <a:r>
              <a:rPr lang="en-US" sz="1600" dirty="0" smtClean="0">
                <a:solidFill>
                  <a:prstClr val="black"/>
                </a:solidFill>
                <a:latin typeface="Calibri"/>
              </a:rPr>
              <a:t> USGS</a:t>
            </a:r>
          </a:p>
          <a:p>
            <a:pPr>
              <a:buClr>
                <a:srgbClr val="3333CC"/>
              </a:buClr>
              <a:buFont typeface="Arial" pitchFamily="34" charset="0"/>
              <a:buChar char="•"/>
            </a:pPr>
            <a:r>
              <a:rPr lang="en-US" sz="1600" dirty="0" smtClean="0">
                <a:solidFill>
                  <a:prstClr val="black"/>
                </a:solidFill>
                <a:latin typeface="Calibri"/>
              </a:rPr>
              <a:t> USAID-DoS</a:t>
            </a:r>
          </a:p>
          <a:p>
            <a:pPr>
              <a:buClr>
                <a:srgbClr val="3333CC"/>
              </a:buClr>
              <a:buFont typeface="Arial" pitchFamily="34" charset="0"/>
              <a:buChar char="•"/>
            </a:pPr>
            <a:r>
              <a:rPr lang="en-US" sz="1600" dirty="0" smtClean="0">
                <a:solidFill>
                  <a:prstClr val="black"/>
                </a:solidFill>
                <a:latin typeface="Calibri"/>
              </a:rPr>
              <a:t> EPA</a:t>
            </a:r>
          </a:p>
          <a:p>
            <a:pPr>
              <a:buClr>
                <a:srgbClr val="3333CC"/>
              </a:buClr>
              <a:buFont typeface="Arial" pitchFamily="34" charset="0"/>
              <a:buChar char="•"/>
            </a:pPr>
            <a:r>
              <a:rPr lang="en-US" sz="1600" dirty="0" smtClean="0">
                <a:solidFill>
                  <a:prstClr val="black"/>
                </a:solidFill>
                <a:latin typeface="Calibri"/>
              </a:rPr>
              <a:t> USACE</a:t>
            </a:r>
          </a:p>
          <a:p>
            <a:pPr>
              <a:buClr>
                <a:srgbClr val="3333CC"/>
              </a:buClr>
              <a:buFont typeface="Arial" pitchFamily="34" charset="0"/>
              <a:buChar char="•"/>
            </a:pPr>
            <a:r>
              <a:rPr lang="en-US" sz="1600" dirty="0" smtClean="0">
                <a:solidFill>
                  <a:prstClr val="black"/>
                </a:solidFill>
                <a:latin typeface="Calibri"/>
              </a:rPr>
              <a:t> NOAA</a:t>
            </a:r>
          </a:p>
          <a:p>
            <a:pPr>
              <a:buClr>
                <a:srgbClr val="3333CC"/>
              </a:buClr>
              <a:buFont typeface="Arial" pitchFamily="34" charset="0"/>
              <a:buChar char="•"/>
            </a:pPr>
            <a:r>
              <a:rPr lang="en-US" sz="1600" dirty="0" smtClean="0">
                <a:solidFill>
                  <a:prstClr val="black"/>
                </a:solidFill>
                <a:latin typeface="Calibri"/>
              </a:rPr>
              <a:t> World Bank</a:t>
            </a:r>
          </a:p>
          <a:p>
            <a:pPr>
              <a:buClr>
                <a:srgbClr val="3333CC"/>
              </a:buClr>
              <a:buFont typeface="Arial" pitchFamily="34" charset="0"/>
              <a:buChar char="•"/>
            </a:pPr>
            <a:r>
              <a:rPr lang="en-US" sz="1600" dirty="0" smtClean="0">
                <a:solidFill>
                  <a:prstClr val="black"/>
                </a:solidFill>
                <a:latin typeface="Calibri"/>
              </a:rPr>
              <a:t> Academia, Non-profit and For-profit sectors </a:t>
            </a:r>
          </a:p>
          <a:p>
            <a:pPr>
              <a:buClr>
                <a:srgbClr val="3333CC"/>
              </a:buClr>
              <a:buFont typeface="Arial" pitchFamily="34" charset="0"/>
              <a:buChar char="•"/>
            </a:pPr>
            <a:r>
              <a:rPr lang="en-US" sz="1600" dirty="0" smtClean="0">
                <a:solidFill>
                  <a:prstClr val="black"/>
                </a:solidFill>
                <a:latin typeface="Calibri"/>
              </a:rPr>
              <a:t> Group on Earth Observations Agriculture and 	Water Tasks</a:t>
            </a:r>
            <a:endParaRPr lang="en-US" sz="1600"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C7F3E-2257-4075-911D-2808B162F2CC}" type="slidenum">
              <a:rPr lang="en-US" smtClean="0">
                <a:solidFill>
                  <a:prstClr val="black">
                    <a:tint val="75000"/>
                  </a:prstClr>
                </a:solidFill>
                <a:latin typeface="Calibri"/>
              </a:rPr>
              <a:pPr>
                <a:defRPr/>
              </a:pPr>
              <a:t>12</a:t>
            </a:fld>
            <a:endParaRPr lang="en-US" dirty="0">
              <a:solidFill>
                <a:prstClr val="black">
                  <a:tint val="75000"/>
                </a:prstClr>
              </a:solidFill>
              <a:latin typeface="Calibri"/>
            </a:endParaRPr>
          </a:p>
        </p:txBody>
      </p:sp>
      <p:pic>
        <p:nvPicPr>
          <p:cNvPr id="3"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6" name="TextBox 5"/>
          <p:cNvSpPr txBox="1"/>
          <p:nvPr/>
        </p:nvSpPr>
        <p:spPr>
          <a:xfrm>
            <a:off x="457200" y="115669"/>
            <a:ext cx="8153400" cy="646331"/>
          </a:xfrm>
          <a:prstGeom prst="rect">
            <a:avLst/>
          </a:prstGeom>
          <a:noFill/>
        </p:spPr>
        <p:txBody>
          <a:bodyPr wrap="square" rtlCol="0">
            <a:spAutoFit/>
          </a:bodyPr>
          <a:lstStyle/>
          <a:p>
            <a:pPr algn="ctr"/>
            <a:r>
              <a:rPr lang="en-US" sz="3600" b="1" dirty="0" smtClean="0">
                <a:solidFill>
                  <a:prstClr val="white"/>
                </a:solidFill>
                <a:latin typeface="Calibri"/>
              </a:rPr>
              <a:t>Applied Sciences: Ecological Forecasting</a:t>
            </a:r>
            <a:endParaRPr lang="en-US" sz="3600" b="1" dirty="0">
              <a:solidFill>
                <a:prstClr val="white"/>
              </a:solidFill>
              <a:latin typeface="Calibri"/>
            </a:endParaRPr>
          </a:p>
        </p:txBody>
      </p:sp>
      <p:sp>
        <p:nvSpPr>
          <p:cNvPr id="7" name="TextBox 6"/>
          <p:cNvSpPr txBox="1"/>
          <p:nvPr/>
        </p:nvSpPr>
        <p:spPr>
          <a:xfrm>
            <a:off x="76200" y="1054656"/>
            <a:ext cx="4495800" cy="2831544"/>
          </a:xfrm>
          <a:prstGeom prst="rect">
            <a:avLst/>
          </a:prstGeom>
          <a:noFill/>
        </p:spPr>
        <p:txBody>
          <a:bodyPr wrap="square" rtlCol="0">
            <a:spAutoFit/>
          </a:bodyPr>
          <a:lstStyle/>
          <a:p>
            <a:pPr algn="ctr"/>
            <a:r>
              <a:rPr lang="en-US" b="1" dirty="0" smtClean="0">
                <a:solidFill>
                  <a:prstClr val="black"/>
                </a:solidFill>
                <a:latin typeface="Calibri"/>
              </a:rPr>
              <a:t>Goals &amp; Objectives</a:t>
            </a:r>
          </a:p>
          <a:p>
            <a:pPr>
              <a:buClr>
                <a:srgbClr val="3333CC"/>
              </a:buClr>
              <a:buFont typeface="Arial" pitchFamily="34" charset="0"/>
              <a:buChar char="•"/>
            </a:pPr>
            <a:r>
              <a:rPr lang="en-US" sz="1600" dirty="0" smtClean="0">
                <a:solidFill>
                  <a:prstClr val="black"/>
                </a:solidFill>
                <a:latin typeface="Calibri"/>
              </a:rPr>
              <a:t> Ecological Forecasting is an </a:t>
            </a:r>
            <a:r>
              <a:rPr lang="en-US" sz="1600" i="1" dirty="0" smtClean="0">
                <a:solidFill>
                  <a:prstClr val="black"/>
                </a:solidFill>
                <a:latin typeface="Calibri"/>
              </a:rPr>
              <a:t>applications</a:t>
            </a:r>
            <a:r>
              <a:rPr lang="en-US" sz="1600" dirty="0" smtClean="0">
                <a:solidFill>
                  <a:prstClr val="black"/>
                </a:solidFill>
                <a:latin typeface="Calibri"/>
              </a:rPr>
              <a:t> (i.e., NASA Applied Sciences) </a:t>
            </a:r>
            <a:r>
              <a:rPr lang="en-US" sz="1600" i="1" dirty="0" smtClean="0">
                <a:solidFill>
                  <a:prstClr val="black"/>
                </a:solidFill>
                <a:latin typeface="Calibri"/>
              </a:rPr>
              <a:t>program</a:t>
            </a:r>
            <a:r>
              <a:rPr lang="en-US" sz="1600" dirty="0" smtClean="0">
                <a:solidFill>
                  <a:prstClr val="black"/>
                </a:solidFill>
                <a:latin typeface="Calibri"/>
              </a:rPr>
              <a:t> seeking to provide environmental managers and other decision makers with reliable forecasts, based upon NASA products, to project changes in ecosystems and among species of management concern.  These forecasts should incorporate knowledge of uncertainty and error estimates and allow decision makers to compare outcomes of alternative policies.</a:t>
            </a:r>
          </a:p>
          <a:p>
            <a:pPr>
              <a:buClr>
                <a:srgbClr val="3333CC"/>
              </a:buClr>
              <a:buFont typeface="Arial" pitchFamily="34" charset="0"/>
              <a:buChar char="•"/>
            </a:pPr>
            <a:r>
              <a:rPr lang="en-US" sz="1600" dirty="0" smtClean="0">
                <a:solidFill>
                  <a:prstClr val="black"/>
                </a:solidFill>
                <a:latin typeface="Calibri"/>
              </a:rPr>
              <a:t> Particular focus: Conservation Biology applications</a:t>
            </a:r>
            <a:endParaRPr lang="en-US" sz="1600" dirty="0">
              <a:solidFill>
                <a:prstClr val="black"/>
              </a:solidFill>
              <a:latin typeface="Calibri"/>
            </a:endParaRPr>
          </a:p>
        </p:txBody>
      </p:sp>
      <p:sp>
        <p:nvSpPr>
          <p:cNvPr id="8" name="TextBox 7"/>
          <p:cNvSpPr txBox="1"/>
          <p:nvPr/>
        </p:nvSpPr>
        <p:spPr>
          <a:xfrm>
            <a:off x="4572000" y="838200"/>
            <a:ext cx="4572000" cy="3447097"/>
          </a:xfrm>
          <a:prstGeom prst="rect">
            <a:avLst/>
          </a:prstGeom>
          <a:noFill/>
        </p:spPr>
        <p:txBody>
          <a:bodyPr wrap="square" rtlCol="0">
            <a:spAutoFit/>
          </a:bodyPr>
          <a:lstStyle/>
          <a:p>
            <a:pPr algn="ctr"/>
            <a:r>
              <a:rPr lang="en-US" b="1" dirty="0">
                <a:solidFill>
                  <a:prstClr val="black"/>
                </a:solidFill>
                <a:latin typeface="Calibri"/>
              </a:rPr>
              <a:t>Key Missions &amp; Instruments</a:t>
            </a:r>
          </a:p>
          <a:p>
            <a:pPr>
              <a:buClr>
                <a:srgbClr val="3333CC"/>
              </a:buClr>
              <a:buFont typeface="Arial" pitchFamily="34" charset="0"/>
              <a:buChar char="•"/>
            </a:pPr>
            <a:r>
              <a:rPr lang="en-US" sz="1600" dirty="0">
                <a:solidFill>
                  <a:prstClr val="black"/>
                </a:solidFill>
                <a:latin typeface="Calibri"/>
              </a:rPr>
              <a:t> Terra/Aqua</a:t>
            </a:r>
          </a:p>
          <a:p>
            <a:pPr lvl="1">
              <a:buClr>
                <a:srgbClr val="3333CC"/>
              </a:buClr>
              <a:buFont typeface="Arial" pitchFamily="34" charset="0"/>
              <a:buChar char="•"/>
            </a:pPr>
            <a:r>
              <a:rPr lang="en-US" sz="1400" dirty="0">
                <a:solidFill>
                  <a:prstClr val="black"/>
                </a:solidFill>
                <a:latin typeface="Calibri"/>
              </a:rPr>
              <a:t> MODIS: land and ocean surface measures</a:t>
            </a:r>
          </a:p>
          <a:p>
            <a:pPr lvl="1">
              <a:buClr>
                <a:srgbClr val="3333CC"/>
              </a:buClr>
              <a:buFont typeface="Arial" pitchFamily="34" charset="0"/>
              <a:buChar char="•"/>
            </a:pPr>
            <a:r>
              <a:rPr lang="en-US" sz="1400" dirty="0">
                <a:solidFill>
                  <a:prstClr val="black"/>
                </a:solidFill>
                <a:latin typeface="Calibri"/>
              </a:rPr>
              <a:t> ASTER: land surface (vegetation, T), elevation</a:t>
            </a:r>
          </a:p>
          <a:p>
            <a:pPr lvl="1">
              <a:buClr>
                <a:srgbClr val="3333CC"/>
              </a:buClr>
              <a:buFont typeface="Arial" pitchFamily="34" charset="0"/>
              <a:buChar char="•"/>
            </a:pPr>
            <a:r>
              <a:rPr lang="en-US" sz="1400" dirty="0">
                <a:solidFill>
                  <a:prstClr val="black"/>
                </a:solidFill>
                <a:latin typeface="Calibri"/>
              </a:rPr>
              <a:t> AMSR-E: sea ice</a:t>
            </a:r>
          </a:p>
          <a:p>
            <a:pPr>
              <a:buClr>
                <a:srgbClr val="3333CC"/>
              </a:buClr>
              <a:buFont typeface="Arial" pitchFamily="34" charset="0"/>
              <a:buChar char="•"/>
            </a:pPr>
            <a:r>
              <a:rPr lang="en-US" sz="1600" dirty="0">
                <a:solidFill>
                  <a:prstClr val="black"/>
                </a:solidFill>
                <a:latin typeface="Calibri"/>
              </a:rPr>
              <a:t> Landsat</a:t>
            </a:r>
          </a:p>
          <a:p>
            <a:pPr lvl="1">
              <a:buClr>
                <a:srgbClr val="3333CC"/>
              </a:buClr>
              <a:buFont typeface="Arial" pitchFamily="34" charset="0"/>
              <a:buChar char="•"/>
            </a:pPr>
            <a:r>
              <a:rPr lang="en-US" sz="1400" dirty="0">
                <a:solidFill>
                  <a:prstClr val="black"/>
                </a:solidFill>
                <a:latin typeface="Calibri"/>
              </a:rPr>
              <a:t> TM/ETM+/OLI/TIRS: land surface, coral reefs, kelp</a:t>
            </a:r>
          </a:p>
          <a:p>
            <a:pPr>
              <a:buClr>
                <a:srgbClr val="3333CC"/>
              </a:buClr>
              <a:buFont typeface="Arial" pitchFamily="34" charset="0"/>
              <a:buChar char="•"/>
            </a:pPr>
            <a:r>
              <a:rPr lang="en-US" sz="1600" dirty="0">
                <a:solidFill>
                  <a:prstClr val="black"/>
                </a:solidFill>
                <a:latin typeface="Calibri"/>
              </a:rPr>
              <a:t> GPM</a:t>
            </a:r>
            <a:r>
              <a:rPr lang="en-US" sz="1400" dirty="0">
                <a:solidFill>
                  <a:prstClr val="black"/>
                </a:solidFill>
                <a:latin typeface="Calibri"/>
              </a:rPr>
              <a:t>: rainfall</a:t>
            </a:r>
          </a:p>
          <a:p>
            <a:pPr>
              <a:buClr>
                <a:srgbClr val="3333CC"/>
              </a:buClr>
              <a:buFont typeface="Arial" pitchFamily="34" charset="0"/>
              <a:buChar char="•"/>
            </a:pPr>
            <a:r>
              <a:rPr lang="en-US" sz="1400" dirty="0">
                <a:solidFill>
                  <a:prstClr val="black"/>
                </a:solidFill>
                <a:latin typeface="Calibri"/>
              </a:rPr>
              <a:t> </a:t>
            </a:r>
            <a:r>
              <a:rPr lang="en-US" sz="1600" dirty="0">
                <a:solidFill>
                  <a:prstClr val="black"/>
                </a:solidFill>
                <a:latin typeface="Calibri"/>
              </a:rPr>
              <a:t>SMAP:</a:t>
            </a:r>
            <a:r>
              <a:rPr lang="en-US" sz="1400" dirty="0">
                <a:solidFill>
                  <a:prstClr val="black"/>
                </a:solidFill>
                <a:latin typeface="Calibri"/>
              </a:rPr>
              <a:t> soil moisture</a:t>
            </a:r>
          </a:p>
          <a:p>
            <a:pPr>
              <a:buClr>
                <a:srgbClr val="3333CC"/>
              </a:buClr>
              <a:buFont typeface="Arial" pitchFamily="34" charset="0"/>
              <a:buChar char="•"/>
            </a:pPr>
            <a:r>
              <a:rPr lang="en-US" sz="1600" dirty="0">
                <a:solidFill>
                  <a:prstClr val="black"/>
                </a:solidFill>
                <a:latin typeface="Calibri"/>
              </a:rPr>
              <a:t> EO-1 ALI/Hyperion: </a:t>
            </a:r>
            <a:r>
              <a:rPr lang="en-US" sz="1400" dirty="0">
                <a:solidFill>
                  <a:prstClr val="black"/>
                </a:solidFill>
                <a:latin typeface="Calibri"/>
              </a:rPr>
              <a:t>land surface</a:t>
            </a:r>
          </a:p>
          <a:p>
            <a:pPr>
              <a:buClr>
                <a:srgbClr val="3333CC"/>
              </a:buClr>
              <a:buFont typeface="Arial" pitchFamily="34" charset="0"/>
              <a:buChar char="•"/>
            </a:pPr>
            <a:r>
              <a:rPr lang="en-US" sz="1600" dirty="0">
                <a:solidFill>
                  <a:prstClr val="black"/>
                </a:solidFill>
                <a:latin typeface="Calibri"/>
              </a:rPr>
              <a:t> OSTM/Jason-2: </a:t>
            </a:r>
            <a:r>
              <a:rPr lang="en-US" sz="1400" dirty="0">
                <a:solidFill>
                  <a:prstClr val="black"/>
                </a:solidFill>
                <a:latin typeface="Calibri"/>
              </a:rPr>
              <a:t>SSH</a:t>
            </a:r>
          </a:p>
          <a:p>
            <a:pPr>
              <a:buClr>
                <a:srgbClr val="3333CC"/>
              </a:buClr>
              <a:buFont typeface="Arial" pitchFamily="34" charset="0"/>
              <a:buChar char="•"/>
            </a:pPr>
            <a:r>
              <a:rPr lang="en-US" sz="1400" dirty="0">
                <a:solidFill>
                  <a:prstClr val="black"/>
                </a:solidFill>
                <a:latin typeface="Calibri"/>
              </a:rPr>
              <a:t> </a:t>
            </a:r>
            <a:r>
              <a:rPr lang="en-US" sz="1600" dirty="0">
                <a:solidFill>
                  <a:prstClr val="black"/>
                </a:solidFill>
                <a:latin typeface="Calibri"/>
              </a:rPr>
              <a:t>SARs:</a:t>
            </a:r>
            <a:r>
              <a:rPr lang="en-US" sz="1400" dirty="0">
                <a:solidFill>
                  <a:prstClr val="black"/>
                </a:solidFill>
                <a:latin typeface="Calibri"/>
              </a:rPr>
              <a:t> land surface (cloudy areas), surface water</a:t>
            </a:r>
          </a:p>
          <a:p>
            <a:pPr>
              <a:buClr>
                <a:srgbClr val="3333CC"/>
              </a:buClr>
              <a:buFont typeface="Arial" pitchFamily="34" charset="0"/>
              <a:buChar char="•"/>
            </a:pPr>
            <a:r>
              <a:rPr lang="en-US" sz="1600" dirty="0">
                <a:solidFill>
                  <a:prstClr val="black"/>
                </a:solidFill>
                <a:latin typeface="Calibri"/>
              </a:rPr>
              <a:t> Scatterometers: </a:t>
            </a:r>
            <a:r>
              <a:rPr lang="en-US" sz="1400" dirty="0">
                <a:solidFill>
                  <a:prstClr val="black"/>
                </a:solidFill>
                <a:latin typeface="Calibri"/>
              </a:rPr>
              <a:t>wind speed, land surface parameters</a:t>
            </a:r>
            <a:endParaRPr lang="en-US" sz="1600" dirty="0" smtClean="0">
              <a:solidFill>
                <a:prstClr val="black"/>
              </a:solidFill>
              <a:latin typeface="Calibri"/>
            </a:endParaRPr>
          </a:p>
          <a:p>
            <a:pPr>
              <a:buClr>
                <a:srgbClr val="3333CC"/>
              </a:buClr>
            </a:pPr>
            <a:r>
              <a:rPr lang="en-US" dirty="0" smtClean="0">
                <a:solidFill>
                  <a:prstClr val="black"/>
                </a:solidFill>
                <a:latin typeface="Calibri"/>
              </a:rPr>
              <a:t> </a:t>
            </a:r>
            <a:endParaRPr lang="en-US" dirty="0">
              <a:solidFill>
                <a:prstClr val="black"/>
              </a:solidFill>
              <a:latin typeface="Calibri"/>
            </a:endParaRPr>
          </a:p>
        </p:txBody>
      </p:sp>
      <p:sp>
        <p:nvSpPr>
          <p:cNvPr id="9" name="TextBox 8"/>
          <p:cNvSpPr txBox="1"/>
          <p:nvPr/>
        </p:nvSpPr>
        <p:spPr>
          <a:xfrm>
            <a:off x="0" y="3962400"/>
            <a:ext cx="4495800" cy="1138773"/>
          </a:xfrm>
          <a:prstGeom prst="rect">
            <a:avLst/>
          </a:prstGeom>
          <a:noFill/>
        </p:spPr>
        <p:txBody>
          <a:bodyPr wrap="square" rtlCol="0">
            <a:spAutoFit/>
          </a:bodyPr>
          <a:lstStyle/>
          <a:p>
            <a:pPr algn="ctr"/>
            <a:r>
              <a:rPr lang="en-US" b="1" dirty="0" smtClean="0">
                <a:solidFill>
                  <a:prstClr val="black"/>
                </a:solidFill>
                <a:latin typeface="Calibri"/>
              </a:rPr>
              <a:t>Funded Research</a:t>
            </a:r>
          </a:p>
          <a:p>
            <a:endParaRPr lang="en-US" dirty="0" smtClean="0">
              <a:solidFill>
                <a:prstClr val="black"/>
              </a:solidFill>
              <a:latin typeface="Calibri"/>
            </a:endParaRPr>
          </a:p>
          <a:p>
            <a:pPr>
              <a:buClr>
                <a:srgbClr val="3333CC"/>
              </a:buClr>
              <a:buFont typeface="Arial" pitchFamily="34" charset="0"/>
              <a:buChar char="•"/>
            </a:pPr>
            <a:r>
              <a:rPr lang="en-US" sz="1600" dirty="0" smtClean="0">
                <a:solidFill>
                  <a:prstClr val="black"/>
                </a:solidFill>
                <a:latin typeface="Calibri"/>
              </a:rPr>
              <a:t> ~17 projects in various stages of work</a:t>
            </a:r>
          </a:p>
          <a:p>
            <a:pPr>
              <a:buClr>
                <a:srgbClr val="3333CC"/>
              </a:buClr>
              <a:buFont typeface="Arial" pitchFamily="34" charset="0"/>
              <a:buChar char="•"/>
            </a:pPr>
            <a:r>
              <a:rPr lang="en-US" sz="1600" dirty="0" smtClean="0">
                <a:solidFill>
                  <a:prstClr val="black"/>
                </a:solidFill>
                <a:latin typeface="Calibri"/>
              </a:rPr>
              <a:t> Funding ~$3.4M per year</a:t>
            </a:r>
            <a:endParaRPr lang="en-US" sz="1600" dirty="0">
              <a:solidFill>
                <a:prstClr val="black"/>
              </a:solidFill>
              <a:latin typeface="Calibri"/>
            </a:endParaRPr>
          </a:p>
        </p:txBody>
      </p:sp>
      <p:sp>
        <p:nvSpPr>
          <p:cNvPr id="10" name="TextBox 9"/>
          <p:cNvSpPr txBox="1"/>
          <p:nvPr/>
        </p:nvSpPr>
        <p:spPr>
          <a:xfrm>
            <a:off x="4572000" y="3825657"/>
            <a:ext cx="4495800" cy="3108543"/>
          </a:xfrm>
          <a:prstGeom prst="rect">
            <a:avLst/>
          </a:prstGeom>
          <a:noFill/>
        </p:spPr>
        <p:txBody>
          <a:bodyPr wrap="square" rtlCol="0">
            <a:spAutoFit/>
          </a:bodyPr>
          <a:lstStyle/>
          <a:p>
            <a:pPr algn="ctr"/>
            <a:r>
              <a:rPr lang="en-US" b="1" dirty="0">
                <a:solidFill>
                  <a:prstClr val="black"/>
                </a:solidFill>
                <a:latin typeface="Calibri"/>
              </a:rPr>
              <a:t>Key Interactions</a:t>
            </a:r>
          </a:p>
          <a:p>
            <a:pPr>
              <a:buClr>
                <a:srgbClr val="3333CC"/>
              </a:buClr>
              <a:buFont typeface="Arial" pitchFamily="34" charset="0"/>
              <a:buChar char="•"/>
            </a:pPr>
            <a:r>
              <a:rPr lang="en-US" dirty="0">
                <a:solidFill>
                  <a:prstClr val="black"/>
                </a:solidFill>
                <a:latin typeface="Calibri"/>
              </a:rPr>
              <a:t> </a:t>
            </a:r>
            <a:r>
              <a:rPr lang="en-US" sz="1600" dirty="0">
                <a:solidFill>
                  <a:prstClr val="black"/>
                </a:solidFill>
                <a:latin typeface="Calibri"/>
              </a:rPr>
              <a:t>CENRS Subcommittee on Ecological Systems</a:t>
            </a:r>
          </a:p>
          <a:p>
            <a:pPr>
              <a:buClr>
                <a:srgbClr val="3333CC"/>
              </a:buClr>
              <a:buFont typeface="Arial" pitchFamily="34" charset="0"/>
              <a:buChar char="•"/>
            </a:pPr>
            <a:r>
              <a:rPr lang="en-US" sz="1600" dirty="0">
                <a:solidFill>
                  <a:prstClr val="black"/>
                </a:solidFill>
                <a:latin typeface="Calibri"/>
              </a:rPr>
              <a:t> US Global Change Research Program Biodiversity </a:t>
            </a:r>
            <a:r>
              <a:rPr lang="en-US" sz="1600" dirty="0" smtClean="0">
                <a:solidFill>
                  <a:prstClr val="black"/>
                </a:solidFill>
                <a:latin typeface="Calibri"/>
              </a:rPr>
              <a:t>	and </a:t>
            </a:r>
            <a:r>
              <a:rPr lang="en-US" sz="1600" dirty="0">
                <a:solidFill>
                  <a:prstClr val="black"/>
                </a:solidFill>
                <a:latin typeface="Calibri"/>
              </a:rPr>
              <a:t>Ecosystems Cluster </a:t>
            </a:r>
          </a:p>
          <a:p>
            <a:pPr>
              <a:buClr>
                <a:srgbClr val="3333CC"/>
              </a:buClr>
              <a:buFont typeface="Arial" pitchFamily="34" charset="0"/>
              <a:buChar char="•"/>
            </a:pPr>
            <a:r>
              <a:rPr lang="en-US" sz="1600" dirty="0">
                <a:solidFill>
                  <a:prstClr val="black"/>
                </a:solidFill>
                <a:latin typeface="Calibri"/>
              </a:rPr>
              <a:t> Group on Earth Observations (GEO) Biodiversity </a:t>
            </a:r>
            <a:r>
              <a:rPr lang="en-US" sz="1600" dirty="0" smtClean="0">
                <a:solidFill>
                  <a:prstClr val="black"/>
                </a:solidFill>
                <a:latin typeface="Calibri"/>
              </a:rPr>
              <a:t>	Observation </a:t>
            </a:r>
            <a:r>
              <a:rPr lang="en-US" sz="1600" dirty="0">
                <a:solidFill>
                  <a:prstClr val="black"/>
                </a:solidFill>
                <a:latin typeface="Calibri"/>
              </a:rPr>
              <a:t>Network (GEO BON)</a:t>
            </a:r>
          </a:p>
          <a:p>
            <a:pPr>
              <a:buClr>
                <a:srgbClr val="3333CC"/>
              </a:buClr>
              <a:buFont typeface="Arial" pitchFamily="34" charset="0"/>
              <a:buChar char="•"/>
            </a:pPr>
            <a:r>
              <a:rPr lang="en-US" sz="1600" dirty="0">
                <a:solidFill>
                  <a:prstClr val="black"/>
                </a:solidFill>
                <a:latin typeface="Calibri"/>
              </a:rPr>
              <a:t> National Climate Assess. Biodiversity/Ecosystems</a:t>
            </a:r>
          </a:p>
          <a:p>
            <a:pPr>
              <a:buClr>
                <a:srgbClr val="3333CC"/>
              </a:buClr>
              <a:buFont typeface="Arial" pitchFamily="34" charset="0"/>
              <a:buChar char="•"/>
            </a:pPr>
            <a:r>
              <a:rPr lang="en-US" sz="1600" dirty="0">
                <a:solidFill>
                  <a:prstClr val="black"/>
                </a:solidFill>
                <a:latin typeface="Calibri"/>
              </a:rPr>
              <a:t> NSF, USGS, NOAA, US Fish &amp; Wildlife, NPS</a:t>
            </a:r>
          </a:p>
          <a:p>
            <a:pPr>
              <a:buClr>
                <a:srgbClr val="3333CC"/>
              </a:buClr>
              <a:buFont typeface="Arial" pitchFamily="34" charset="0"/>
              <a:buChar char="•"/>
            </a:pPr>
            <a:r>
              <a:rPr lang="en-US" sz="1600" dirty="0">
                <a:solidFill>
                  <a:prstClr val="black"/>
                </a:solidFill>
                <a:latin typeface="Calibri"/>
              </a:rPr>
              <a:t> Academia, Non-profit sector </a:t>
            </a:r>
          </a:p>
          <a:p>
            <a:pPr>
              <a:buClr>
                <a:srgbClr val="3333CC"/>
              </a:buClr>
              <a:buFont typeface="Arial" pitchFamily="34" charset="0"/>
              <a:buChar char="•"/>
            </a:pPr>
            <a:r>
              <a:rPr lang="en-US" sz="1600" dirty="0">
                <a:solidFill>
                  <a:prstClr val="black"/>
                </a:solidFill>
                <a:latin typeface="Calibri"/>
              </a:rPr>
              <a:t> GSFC, ARC, JPL, MSFC </a:t>
            </a:r>
          </a:p>
          <a:p>
            <a:pPr>
              <a:buClr>
                <a:srgbClr val="3333CC"/>
              </a:buClr>
              <a:buFont typeface="Arial" pitchFamily="34" charset="0"/>
              <a:buChar char="•"/>
            </a:pPr>
            <a:r>
              <a:rPr lang="en-US" sz="1600" dirty="0">
                <a:solidFill>
                  <a:prstClr val="black"/>
                </a:solidFill>
                <a:latin typeface="Calibri"/>
              </a:rPr>
              <a:t> Sustainable Land Imaging; HyspIRI, PACE/ACE, </a:t>
            </a:r>
            <a:r>
              <a:rPr lang="en-US" sz="1600" dirty="0" smtClean="0">
                <a:solidFill>
                  <a:prstClr val="black"/>
                </a:solidFill>
                <a:latin typeface="Calibri"/>
              </a:rPr>
              <a:t>GEO</a:t>
            </a:r>
            <a:r>
              <a:rPr lang="en-US" sz="1600" dirty="0">
                <a:solidFill>
                  <a:prstClr val="black"/>
                </a:solidFill>
                <a:latin typeface="Calibri"/>
              </a:rPr>
              <a:t>-CAPE, DESDynI, ICESat-2 - Decadal Survey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3352800" y="1143000"/>
            <a:ext cx="5943600" cy="1600200"/>
          </a:xfrm>
          <a:prstGeom prst="rect">
            <a:avLst/>
          </a:prstGeom>
          <a:noFill/>
        </p:spPr>
        <p:txBody>
          <a:bodyPr wrap="square">
            <a:spAutoFit/>
          </a:bodyPr>
          <a:lstStyle/>
          <a:p>
            <a:pPr algn="ctr">
              <a:defRPr/>
            </a:pPr>
            <a:r>
              <a:rPr lang="en-US" sz="4800" dirty="0" smtClean="0">
                <a:solidFill>
                  <a:schemeClr val="bg1"/>
                </a:solidFill>
                <a:latin typeface="+mj-lt"/>
              </a:rPr>
              <a:t>Opportunities and Challenges Ahead</a:t>
            </a:r>
            <a:endParaRPr lang="en-US" sz="4800" dirty="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C439B43-2DE5-4D28-A265-B3B907089F19}" type="slidenum">
              <a:rPr lang="en-US"/>
              <a:pPr/>
              <a:t>14</a:t>
            </a:fld>
            <a:endParaRPr lang="en-US" dirty="0"/>
          </a:p>
        </p:txBody>
      </p:sp>
      <p:pic>
        <p:nvPicPr>
          <p:cNvPr id="5"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7" name="Title 6"/>
          <p:cNvSpPr>
            <a:spLocks noGrp="1"/>
          </p:cNvSpPr>
          <p:nvPr>
            <p:ph type="title"/>
          </p:nvPr>
        </p:nvSpPr>
        <p:spPr>
          <a:xfrm>
            <a:off x="762000" y="-76200"/>
            <a:ext cx="8229600" cy="1143000"/>
          </a:xfrm>
        </p:spPr>
        <p:txBody>
          <a:bodyPr/>
          <a:lstStyle/>
          <a:p>
            <a:pPr lvl="0"/>
            <a:r>
              <a:rPr lang="en-US" sz="3600" b="1" dirty="0" smtClean="0">
                <a:solidFill>
                  <a:schemeClr val="bg1"/>
                </a:solidFill>
              </a:rPr>
              <a:t>Opportunities</a:t>
            </a:r>
            <a:endParaRPr lang="en-US" sz="3600" dirty="0"/>
          </a:p>
        </p:txBody>
      </p:sp>
      <p:sp>
        <p:nvSpPr>
          <p:cNvPr id="8" name="Content Placeholder 7"/>
          <p:cNvSpPr>
            <a:spLocks noGrp="1"/>
          </p:cNvSpPr>
          <p:nvPr>
            <p:ph idx="1"/>
          </p:nvPr>
        </p:nvSpPr>
        <p:spPr>
          <a:xfrm>
            <a:off x="457200" y="1295400"/>
            <a:ext cx="8229600" cy="4525963"/>
          </a:xfrm>
        </p:spPr>
        <p:txBody>
          <a:bodyPr/>
          <a:lstStyle/>
          <a:p>
            <a:r>
              <a:rPr lang="en-US" sz="2400" b="1" dirty="0" smtClean="0"/>
              <a:t>ROSES – large range of opportunities beyond the core programs (e.g., USPI, sensor science teams, IDS, carbon cycle science, etc.)</a:t>
            </a:r>
          </a:p>
          <a:p>
            <a:r>
              <a:rPr lang="en-US" sz="2400" b="1" dirty="0" smtClean="0"/>
              <a:t>Creating and optimizing synergies across Earth science missions, field programs, data collections, basic and applied research.</a:t>
            </a:r>
          </a:p>
          <a:p>
            <a:r>
              <a:rPr lang="en-US" sz="2400" b="1" dirty="0" smtClean="0"/>
              <a:t>Defining the next generation of field campaigns and/or focused, integrative studies within the Focus Area.</a:t>
            </a:r>
          </a:p>
          <a:p>
            <a:r>
              <a:rPr lang="en-US" sz="2400" b="1" dirty="0" smtClean="0"/>
              <a:t>Next Decadal Survey – 2015-2017 – advanced science planning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0C94598-B7E9-4BDB-92AA-CF30E311B921}" type="slidenum">
              <a:rPr lang="en-US"/>
              <a:pPr/>
              <a:t>15</a:t>
            </a:fld>
            <a:endParaRPr lang="en-US" dirty="0"/>
          </a:p>
        </p:txBody>
      </p:sp>
      <p:sp>
        <p:nvSpPr>
          <p:cNvPr id="1632261" name="Rectangle 5"/>
          <p:cNvSpPr>
            <a:spLocks noGrp="1" noChangeArrowheads="1"/>
          </p:cNvSpPr>
          <p:nvPr>
            <p:ph type="body" idx="1"/>
          </p:nvPr>
        </p:nvSpPr>
        <p:spPr>
          <a:xfrm>
            <a:off x="0" y="990600"/>
            <a:ext cx="9144000" cy="5754687"/>
          </a:xfrm>
        </p:spPr>
        <p:txBody>
          <a:bodyPr/>
          <a:lstStyle/>
          <a:p>
            <a:pPr>
              <a:spcBef>
                <a:spcPct val="10000"/>
              </a:spcBef>
            </a:pPr>
            <a:r>
              <a:rPr lang="en-US" sz="2300" b="1" dirty="0"/>
              <a:t>Securing the long-term time series observations of land cover, vegetation properties, ocean color/biological/biogeochemical properties, and </a:t>
            </a:r>
            <a:r>
              <a:rPr lang="en-US" sz="2300" b="1" dirty="0" smtClean="0"/>
              <a:t>fire.  Suomi NPP, JPSS, and LandSat are the path forward for most of these.   There is a worry about ocean color, with concerns about VIIRS, PACE not due to launch before 2022/2023, and complexities of international data exchanges.</a:t>
            </a:r>
          </a:p>
          <a:p>
            <a:pPr>
              <a:spcBef>
                <a:spcPct val="10000"/>
              </a:spcBef>
            </a:pPr>
            <a:r>
              <a:rPr lang="en-US" sz="2300" b="1" dirty="0" smtClean="0"/>
              <a:t>Filling the gap in our carbon observation strategy caused by the cancellation of the DESDynI lidar.</a:t>
            </a:r>
          </a:p>
          <a:p>
            <a:pPr>
              <a:spcBef>
                <a:spcPct val="10000"/>
              </a:spcBef>
            </a:pPr>
            <a:r>
              <a:rPr lang="en-US" sz="2300" b="1" dirty="0" smtClean="0"/>
              <a:t>Flying HyspIRI (an imaging spectrometer and a thermal infrared sensor) sometime in the foreseeable future.</a:t>
            </a:r>
            <a:endParaRPr lang="en-US" sz="2300" b="1" i="1" dirty="0" smtClean="0"/>
          </a:p>
          <a:p>
            <a:pPr>
              <a:spcBef>
                <a:spcPct val="10000"/>
              </a:spcBef>
            </a:pPr>
            <a:r>
              <a:rPr lang="en-US" sz="2300" b="1" dirty="0" smtClean="0"/>
              <a:t>Bringing the research and applied sciences communities closer together; also natural, economic, social scientists in key topic areas</a:t>
            </a:r>
          </a:p>
          <a:p>
            <a:pPr>
              <a:spcBef>
                <a:spcPct val="10000"/>
              </a:spcBef>
            </a:pPr>
            <a:r>
              <a:rPr lang="en-US" sz="2300" b="1" dirty="0" smtClean="0"/>
              <a:t>Providing appropriate and useful documentation of errors and uncertainties associated with our data, data products, analyses, and model results.</a:t>
            </a:r>
          </a:p>
          <a:p>
            <a:pPr>
              <a:spcBef>
                <a:spcPct val="10000"/>
              </a:spcBef>
            </a:pPr>
            <a:r>
              <a:rPr lang="en-US" sz="2300" b="1" dirty="0" smtClean="0"/>
              <a:t>What next for science from space, field work and modeling?</a:t>
            </a:r>
            <a:endParaRPr lang="en-US" sz="2300" b="1" dirty="0"/>
          </a:p>
        </p:txBody>
      </p:sp>
      <p:pic>
        <p:nvPicPr>
          <p:cNvPr id="7"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1632260" name="Rectangle 4"/>
          <p:cNvSpPr>
            <a:spLocks noGrp="1" noChangeArrowheads="1"/>
          </p:cNvSpPr>
          <p:nvPr>
            <p:ph type="title"/>
          </p:nvPr>
        </p:nvSpPr>
        <p:spPr>
          <a:xfrm>
            <a:off x="1463675" y="74613"/>
            <a:ext cx="7664450" cy="854075"/>
          </a:xfrm>
        </p:spPr>
        <p:txBody>
          <a:bodyPr/>
          <a:lstStyle/>
          <a:p>
            <a:r>
              <a:rPr lang="en-US" sz="3600" b="1" dirty="0" smtClean="0">
                <a:solidFill>
                  <a:schemeClr val="bg1"/>
                </a:solidFill>
              </a:rPr>
              <a:t>Issues (2011) and still in 2015</a:t>
            </a:r>
            <a:endParaRPr lang="en-US" sz="3600" b="1"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3200400" y="1371600"/>
            <a:ext cx="5486400" cy="830997"/>
          </a:xfrm>
          <a:prstGeom prst="rect">
            <a:avLst/>
          </a:prstGeom>
          <a:noFill/>
        </p:spPr>
        <p:txBody>
          <a:bodyPr wrap="square">
            <a:spAutoFit/>
          </a:bodyPr>
          <a:lstStyle/>
          <a:p>
            <a:pPr>
              <a:defRPr/>
            </a:pPr>
            <a:r>
              <a:rPr lang="en-US" sz="4800" dirty="0" smtClean="0">
                <a:solidFill>
                  <a:schemeClr val="bg1"/>
                </a:solidFill>
                <a:latin typeface="+mj-lt"/>
              </a:rPr>
              <a:t>About this Workshop</a:t>
            </a:r>
            <a:endParaRPr lang="en-US" sz="4800" dirty="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1"/>
          <p:cNvSpPr>
            <a:spLocks noGrp="1"/>
          </p:cNvSpPr>
          <p:nvPr>
            <p:ph type="sldNum" sz="quarter" idx="10"/>
          </p:nvPr>
        </p:nvSpPr>
        <p:spPr/>
        <p:txBody>
          <a:bodyPr/>
          <a:lstStyle/>
          <a:p>
            <a:fld id="{A2CDC37A-82E9-0147-B516-E0E2A30E3594}" type="slidenum">
              <a:rPr lang="en-US">
                <a:solidFill>
                  <a:srgbClr val="000000"/>
                </a:solidFill>
              </a:rPr>
              <a:pPr/>
              <a:t>17</a:t>
            </a:fld>
            <a:endParaRPr lang="en-US" dirty="0">
              <a:solidFill>
                <a:srgbClr val="000000"/>
              </a:solidFill>
            </a:endParaRPr>
          </a:p>
        </p:txBody>
      </p:sp>
      <p:sp>
        <p:nvSpPr>
          <p:cNvPr id="1111042" name="AutoShape 2"/>
          <p:cNvSpPr>
            <a:spLocks noChangeArrowheads="1"/>
          </p:cNvSpPr>
          <p:nvPr/>
        </p:nvSpPr>
        <p:spPr bwMode="auto">
          <a:xfrm>
            <a:off x="4495800" y="3429000"/>
            <a:ext cx="228600" cy="76200"/>
          </a:xfrm>
          <a:prstGeom prst="homePlate">
            <a:avLst>
              <a:gd name="adj" fmla="val 75000"/>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43" name="Rectangle 3"/>
          <p:cNvSpPr>
            <a:spLocks noChangeArrowheads="1"/>
          </p:cNvSpPr>
          <p:nvPr/>
        </p:nvSpPr>
        <p:spPr bwMode="auto">
          <a:xfrm>
            <a:off x="0" y="0"/>
            <a:ext cx="9144000" cy="1443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44" name="Rectangle 4"/>
          <p:cNvSpPr>
            <a:spLocks noChangeArrowheads="1"/>
          </p:cNvSpPr>
          <p:nvPr/>
        </p:nvSpPr>
        <p:spPr bwMode="auto">
          <a:xfrm>
            <a:off x="914400" y="3352800"/>
            <a:ext cx="381000" cy="228600"/>
          </a:xfrm>
          <a:prstGeom prst="rect">
            <a:avLst/>
          </a:prstGeom>
          <a:gradFill rotWithShape="0">
            <a:gsLst>
              <a:gs pos="0">
                <a:srgbClr val="CC9900">
                  <a:gamma/>
                  <a:tint val="0"/>
                  <a:invGamma/>
                </a:srgbClr>
              </a:gs>
              <a:gs pos="100000">
                <a:srgbClr val="CC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45" name="Freeform 5"/>
          <p:cNvSpPr>
            <a:spLocks/>
          </p:cNvSpPr>
          <p:nvPr/>
        </p:nvSpPr>
        <p:spPr bwMode="auto">
          <a:xfrm>
            <a:off x="6781800" y="0"/>
            <a:ext cx="2130425" cy="2895600"/>
          </a:xfrm>
          <a:custGeom>
            <a:avLst/>
            <a:gdLst>
              <a:gd name="T0" fmla="*/ 0 w 1033"/>
              <a:gd name="T1" fmla="*/ 580 h 580"/>
              <a:gd name="T2" fmla="*/ 1032 w 1033"/>
              <a:gd name="T3" fmla="*/ 577 h 580"/>
              <a:gd name="T4" fmla="*/ 1033 w 1033"/>
              <a:gd name="T5" fmla="*/ 0 h 580"/>
              <a:gd name="T6" fmla="*/ 292 w 1033"/>
              <a:gd name="T7" fmla="*/ 4 h 580"/>
              <a:gd name="T8" fmla="*/ 0 w 1033"/>
              <a:gd name="T9" fmla="*/ 580 h 580"/>
            </a:gdLst>
            <a:ahLst/>
            <a:cxnLst>
              <a:cxn ang="0">
                <a:pos x="T0" y="T1"/>
              </a:cxn>
              <a:cxn ang="0">
                <a:pos x="T2" y="T3"/>
              </a:cxn>
              <a:cxn ang="0">
                <a:pos x="T4" y="T5"/>
              </a:cxn>
              <a:cxn ang="0">
                <a:pos x="T6" y="T7"/>
              </a:cxn>
              <a:cxn ang="0">
                <a:pos x="T8" y="T9"/>
              </a:cxn>
            </a:cxnLst>
            <a:rect l="0" t="0" r="r" b="b"/>
            <a:pathLst>
              <a:path w="1033" h="580">
                <a:moveTo>
                  <a:pt x="0" y="580"/>
                </a:moveTo>
                <a:lnTo>
                  <a:pt x="1032" y="577"/>
                </a:lnTo>
                <a:lnTo>
                  <a:pt x="1033" y="0"/>
                </a:lnTo>
                <a:lnTo>
                  <a:pt x="292" y="4"/>
                </a:lnTo>
                <a:lnTo>
                  <a:pt x="0" y="580"/>
                </a:lnTo>
                <a:close/>
              </a:path>
            </a:pathLst>
          </a:custGeom>
          <a:gradFill rotWithShape="0">
            <a:gsLst>
              <a:gs pos="0">
                <a:srgbClr val="319764"/>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46" name="Freeform 6"/>
          <p:cNvSpPr>
            <a:spLocks/>
          </p:cNvSpPr>
          <p:nvPr/>
        </p:nvSpPr>
        <p:spPr bwMode="auto">
          <a:xfrm>
            <a:off x="6400800" y="685800"/>
            <a:ext cx="2130425" cy="2743200"/>
          </a:xfrm>
          <a:custGeom>
            <a:avLst/>
            <a:gdLst>
              <a:gd name="T0" fmla="*/ 0 w 1033"/>
              <a:gd name="T1" fmla="*/ 580 h 580"/>
              <a:gd name="T2" fmla="*/ 1032 w 1033"/>
              <a:gd name="T3" fmla="*/ 577 h 580"/>
              <a:gd name="T4" fmla="*/ 1033 w 1033"/>
              <a:gd name="T5" fmla="*/ 0 h 580"/>
              <a:gd name="T6" fmla="*/ 292 w 1033"/>
              <a:gd name="T7" fmla="*/ 4 h 580"/>
              <a:gd name="T8" fmla="*/ 0 w 1033"/>
              <a:gd name="T9" fmla="*/ 580 h 580"/>
            </a:gdLst>
            <a:ahLst/>
            <a:cxnLst>
              <a:cxn ang="0">
                <a:pos x="T0" y="T1"/>
              </a:cxn>
              <a:cxn ang="0">
                <a:pos x="T2" y="T3"/>
              </a:cxn>
              <a:cxn ang="0">
                <a:pos x="T4" y="T5"/>
              </a:cxn>
              <a:cxn ang="0">
                <a:pos x="T6" y="T7"/>
              </a:cxn>
              <a:cxn ang="0">
                <a:pos x="T8" y="T9"/>
              </a:cxn>
            </a:cxnLst>
            <a:rect l="0" t="0" r="r" b="b"/>
            <a:pathLst>
              <a:path w="1033" h="580">
                <a:moveTo>
                  <a:pt x="0" y="580"/>
                </a:moveTo>
                <a:lnTo>
                  <a:pt x="1032" y="577"/>
                </a:lnTo>
                <a:lnTo>
                  <a:pt x="1033" y="0"/>
                </a:lnTo>
                <a:lnTo>
                  <a:pt x="292" y="4"/>
                </a:lnTo>
                <a:lnTo>
                  <a:pt x="0" y="580"/>
                </a:lnTo>
                <a:close/>
              </a:path>
            </a:pathLst>
          </a:custGeom>
          <a:gradFill rotWithShape="0">
            <a:gsLst>
              <a:gs pos="0">
                <a:srgbClr val="319764"/>
              </a:gs>
              <a:gs pos="100000">
                <a:srgbClr val="319563"/>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47" name="Freeform 7"/>
          <p:cNvSpPr>
            <a:spLocks/>
          </p:cNvSpPr>
          <p:nvPr/>
        </p:nvSpPr>
        <p:spPr bwMode="auto">
          <a:xfrm>
            <a:off x="5715000" y="1066800"/>
            <a:ext cx="2816225" cy="2895600"/>
          </a:xfrm>
          <a:custGeom>
            <a:avLst/>
            <a:gdLst>
              <a:gd name="T0" fmla="*/ 0 w 1033"/>
              <a:gd name="T1" fmla="*/ 580 h 580"/>
              <a:gd name="T2" fmla="*/ 1032 w 1033"/>
              <a:gd name="T3" fmla="*/ 577 h 580"/>
              <a:gd name="T4" fmla="*/ 1033 w 1033"/>
              <a:gd name="T5" fmla="*/ 0 h 580"/>
              <a:gd name="T6" fmla="*/ 292 w 1033"/>
              <a:gd name="T7" fmla="*/ 4 h 580"/>
              <a:gd name="T8" fmla="*/ 0 w 1033"/>
              <a:gd name="T9" fmla="*/ 580 h 580"/>
            </a:gdLst>
            <a:ahLst/>
            <a:cxnLst>
              <a:cxn ang="0">
                <a:pos x="T0" y="T1"/>
              </a:cxn>
              <a:cxn ang="0">
                <a:pos x="T2" y="T3"/>
              </a:cxn>
              <a:cxn ang="0">
                <a:pos x="T4" y="T5"/>
              </a:cxn>
              <a:cxn ang="0">
                <a:pos x="T6" y="T7"/>
              </a:cxn>
              <a:cxn ang="0">
                <a:pos x="T8" y="T9"/>
              </a:cxn>
            </a:cxnLst>
            <a:rect l="0" t="0" r="r" b="b"/>
            <a:pathLst>
              <a:path w="1033" h="580">
                <a:moveTo>
                  <a:pt x="0" y="580"/>
                </a:moveTo>
                <a:lnTo>
                  <a:pt x="1032" y="577"/>
                </a:lnTo>
                <a:lnTo>
                  <a:pt x="1033" y="0"/>
                </a:lnTo>
                <a:lnTo>
                  <a:pt x="292" y="4"/>
                </a:lnTo>
                <a:lnTo>
                  <a:pt x="0" y="580"/>
                </a:lnTo>
                <a:close/>
              </a:path>
            </a:pathLst>
          </a:custGeom>
          <a:gradFill rotWithShape="0">
            <a:gsLst>
              <a:gs pos="0">
                <a:srgbClr val="319764"/>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48" name="Freeform 8"/>
          <p:cNvSpPr>
            <a:spLocks/>
          </p:cNvSpPr>
          <p:nvPr/>
        </p:nvSpPr>
        <p:spPr bwMode="auto">
          <a:xfrm>
            <a:off x="5410200" y="1524000"/>
            <a:ext cx="2968625" cy="2895600"/>
          </a:xfrm>
          <a:custGeom>
            <a:avLst/>
            <a:gdLst>
              <a:gd name="T0" fmla="*/ 0 w 1033"/>
              <a:gd name="T1" fmla="*/ 580 h 580"/>
              <a:gd name="T2" fmla="*/ 1032 w 1033"/>
              <a:gd name="T3" fmla="*/ 577 h 580"/>
              <a:gd name="T4" fmla="*/ 1033 w 1033"/>
              <a:gd name="T5" fmla="*/ 0 h 580"/>
              <a:gd name="T6" fmla="*/ 292 w 1033"/>
              <a:gd name="T7" fmla="*/ 4 h 580"/>
              <a:gd name="T8" fmla="*/ 0 w 1033"/>
              <a:gd name="T9" fmla="*/ 580 h 580"/>
            </a:gdLst>
            <a:ahLst/>
            <a:cxnLst>
              <a:cxn ang="0">
                <a:pos x="T0" y="T1"/>
              </a:cxn>
              <a:cxn ang="0">
                <a:pos x="T2" y="T3"/>
              </a:cxn>
              <a:cxn ang="0">
                <a:pos x="T4" y="T5"/>
              </a:cxn>
              <a:cxn ang="0">
                <a:pos x="T6" y="T7"/>
              </a:cxn>
              <a:cxn ang="0">
                <a:pos x="T8" y="T9"/>
              </a:cxn>
            </a:cxnLst>
            <a:rect l="0" t="0" r="r" b="b"/>
            <a:pathLst>
              <a:path w="1033" h="580">
                <a:moveTo>
                  <a:pt x="0" y="580"/>
                </a:moveTo>
                <a:lnTo>
                  <a:pt x="1032" y="577"/>
                </a:lnTo>
                <a:lnTo>
                  <a:pt x="1033" y="0"/>
                </a:lnTo>
                <a:lnTo>
                  <a:pt x="292" y="4"/>
                </a:lnTo>
                <a:lnTo>
                  <a:pt x="0" y="580"/>
                </a:lnTo>
                <a:close/>
              </a:path>
            </a:pathLst>
          </a:custGeom>
          <a:gradFill rotWithShape="0">
            <a:gsLst>
              <a:gs pos="0">
                <a:srgbClr val="3CB87A"/>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49" name="Freeform 9"/>
          <p:cNvSpPr>
            <a:spLocks/>
          </p:cNvSpPr>
          <p:nvPr/>
        </p:nvSpPr>
        <p:spPr bwMode="auto">
          <a:xfrm>
            <a:off x="4953000" y="1981200"/>
            <a:ext cx="3505200" cy="2819400"/>
          </a:xfrm>
          <a:custGeom>
            <a:avLst/>
            <a:gdLst>
              <a:gd name="T0" fmla="*/ 0 w 1033"/>
              <a:gd name="T1" fmla="*/ 580 h 580"/>
              <a:gd name="T2" fmla="*/ 1032 w 1033"/>
              <a:gd name="T3" fmla="*/ 577 h 580"/>
              <a:gd name="T4" fmla="*/ 1033 w 1033"/>
              <a:gd name="T5" fmla="*/ 0 h 580"/>
              <a:gd name="T6" fmla="*/ 292 w 1033"/>
              <a:gd name="T7" fmla="*/ 4 h 580"/>
              <a:gd name="T8" fmla="*/ 0 w 1033"/>
              <a:gd name="T9" fmla="*/ 580 h 580"/>
            </a:gdLst>
            <a:ahLst/>
            <a:cxnLst>
              <a:cxn ang="0">
                <a:pos x="T0" y="T1"/>
              </a:cxn>
              <a:cxn ang="0">
                <a:pos x="T2" y="T3"/>
              </a:cxn>
              <a:cxn ang="0">
                <a:pos x="T4" y="T5"/>
              </a:cxn>
              <a:cxn ang="0">
                <a:pos x="T6" y="T7"/>
              </a:cxn>
              <a:cxn ang="0">
                <a:pos x="T8" y="T9"/>
              </a:cxn>
            </a:cxnLst>
            <a:rect l="0" t="0" r="r" b="b"/>
            <a:pathLst>
              <a:path w="1033" h="580">
                <a:moveTo>
                  <a:pt x="0" y="580"/>
                </a:moveTo>
                <a:lnTo>
                  <a:pt x="1032" y="577"/>
                </a:lnTo>
                <a:lnTo>
                  <a:pt x="1033" y="0"/>
                </a:lnTo>
                <a:lnTo>
                  <a:pt x="292" y="4"/>
                </a:lnTo>
                <a:lnTo>
                  <a:pt x="0" y="580"/>
                </a:lnTo>
                <a:close/>
              </a:path>
            </a:pathLst>
          </a:custGeom>
          <a:gradFill rotWithShape="0">
            <a:gsLst>
              <a:gs pos="0">
                <a:srgbClr val="3CB87A"/>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0" name="Freeform 10"/>
          <p:cNvSpPr>
            <a:spLocks/>
          </p:cNvSpPr>
          <p:nvPr/>
        </p:nvSpPr>
        <p:spPr bwMode="auto">
          <a:xfrm>
            <a:off x="5029200" y="2438400"/>
            <a:ext cx="3733800" cy="1981200"/>
          </a:xfrm>
          <a:custGeom>
            <a:avLst/>
            <a:gdLst>
              <a:gd name="T0" fmla="*/ 0 w 1632"/>
              <a:gd name="T1" fmla="*/ 581 h 581"/>
              <a:gd name="T2" fmla="*/ 1630 w 1632"/>
              <a:gd name="T3" fmla="*/ 577 h 581"/>
              <a:gd name="T4" fmla="*/ 1632 w 1632"/>
              <a:gd name="T5" fmla="*/ 0 h 581"/>
              <a:gd name="T6" fmla="*/ 282 w 1632"/>
              <a:gd name="T7" fmla="*/ 8 h 581"/>
              <a:gd name="T8" fmla="*/ 0 w 1632"/>
              <a:gd name="T9" fmla="*/ 581 h 581"/>
            </a:gdLst>
            <a:ahLst/>
            <a:cxnLst>
              <a:cxn ang="0">
                <a:pos x="T0" y="T1"/>
              </a:cxn>
              <a:cxn ang="0">
                <a:pos x="T2" y="T3"/>
              </a:cxn>
              <a:cxn ang="0">
                <a:pos x="T4" y="T5"/>
              </a:cxn>
              <a:cxn ang="0">
                <a:pos x="T6" y="T7"/>
              </a:cxn>
              <a:cxn ang="0">
                <a:pos x="T8" y="T9"/>
              </a:cxn>
            </a:cxnLst>
            <a:rect l="0" t="0" r="r" b="b"/>
            <a:pathLst>
              <a:path w="1632" h="581">
                <a:moveTo>
                  <a:pt x="0" y="581"/>
                </a:moveTo>
                <a:lnTo>
                  <a:pt x="1630" y="577"/>
                </a:lnTo>
                <a:lnTo>
                  <a:pt x="1632" y="0"/>
                </a:lnTo>
                <a:lnTo>
                  <a:pt x="282" y="8"/>
                </a:lnTo>
                <a:lnTo>
                  <a:pt x="0" y="581"/>
                </a:lnTo>
                <a:close/>
              </a:path>
            </a:pathLst>
          </a:custGeom>
          <a:gradFill rotWithShape="0">
            <a:gsLst>
              <a:gs pos="0">
                <a:srgbClr val="3EBC7D"/>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1" name="Freeform 11"/>
          <p:cNvSpPr>
            <a:spLocks/>
          </p:cNvSpPr>
          <p:nvPr/>
        </p:nvSpPr>
        <p:spPr bwMode="auto">
          <a:xfrm>
            <a:off x="4800600" y="2895600"/>
            <a:ext cx="3581400" cy="1600200"/>
          </a:xfrm>
          <a:custGeom>
            <a:avLst/>
            <a:gdLst>
              <a:gd name="T0" fmla="*/ 0 w 1632"/>
              <a:gd name="T1" fmla="*/ 581 h 581"/>
              <a:gd name="T2" fmla="*/ 1630 w 1632"/>
              <a:gd name="T3" fmla="*/ 577 h 581"/>
              <a:gd name="T4" fmla="*/ 1632 w 1632"/>
              <a:gd name="T5" fmla="*/ 0 h 581"/>
              <a:gd name="T6" fmla="*/ 282 w 1632"/>
              <a:gd name="T7" fmla="*/ 8 h 581"/>
              <a:gd name="T8" fmla="*/ 0 w 1632"/>
              <a:gd name="T9" fmla="*/ 581 h 581"/>
            </a:gdLst>
            <a:ahLst/>
            <a:cxnLst>
              <a:cxn ang="0">
                <a:pos x="T0" y="T1"/>
              </a:cxn>
              <a:cxn ang="0">
                <a:pos x="T2" y="T3"/>
              </a:cxn>
              <a:cxn ang="0">
                <a:pos x="T4" y="T5"/>
              </a:cxn>
              <a:cxn ang="0">
                <a:pos x="T6" y="T7"/>
              </a:cxn>
              <a:cxn ang="0">
                <a:pos x="T8" y="T9"/>
              </a:cxn>
            </a:cxnLst>
            <a:rect l="0" t="0" r="r" b="b"/>
            <a:pathLst>
              <a:path w="1632" h="581">
                <a:moveTo>
                  <a:pt x="0" y="581"/>
                </a:moveTo>
                <a:lnTo>
                  <a:pt x="1630" y="577"/>
                </a:lnTo>
                <a:lnTo>
                  <a:pt x="1632" y="0"/>
                </a:lnTo>
                <a:lnTo>
                  <a:pt x="282" y="8"/>
                </a:lnTo>
                <a:lnTo>
                  <a:pt x="0" y="581"/>
                </a:lnTo>
                <a:close/>
              </a:path>
            </a:pathLst>
          </a:custGeom>
          <a:gradFill rotWithShape="0">
            <a:gsLst>
              <a:gs pos="0">
                <a:srgbClr val="3DB77A"/>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2" name="Freeform 12"/>
          <p:cNvSpPr>
            <a:spLocks/>
          </p:cNvSpPr>
          <p:nvPr/>
        </p:nvSpPr>
        <p:spPr bwMode="auto">
          <a:xfrm>
            <a:off x="4038600" y="3352800"/>
            <a:ext cx="4343400" cy="1981200"/>
          </a:xfrm>
          <a:custGeom>
            <a:avLst/>
            <a:gdLst>
              <a:gd name="T0" fmla="*/ 0 w 3840"/>
              <a:gd name="T1" fmla="*/ 1354 h 1354"/>
              <a:gd name="T2" fmla="*/ 3836 w 3840"/>
              <a:gd name="T3" fmla="*/ 1344 h 1354"/>
              <a:gd name="T4" fmla="*/ 3840 w 3840"/>
              <a:gd name="T5" fmla="*/ 0 h 1354"/>
              <a:gd name="T6" fmla="*/ 670 w 3840"/>
              <a:gd name="T7" fmla="*/ 2 h 1354"/>
              <a:gd name="T8" fmla="*/ 0 w 3840"/>
              <a:gd name="T9" fmla="*/ 1354 h 1354"/>
            </a:gdLst>
            <a:ahLst/>
            <a:cxnLst>
              <a:cxn ang="0">
                <a:pos x="T0" y="T1"/>
              </a:cxn>
              <a:cxn ang="0">
                <a:pos x="T2" y="T3"/>
              </a:cxn>
              <a:cxn ang="0">
                <a:pos x="T4" y="T5"/>
              </a:cxn>
              <a:cxn ang="0">
                <a:pos x="T6" y="T7"/>
              </a:cxn>
              <a:cxn ang="0">
                <a:pos x="T8" y="T9"/>
              </a:cxn>
            </a:cxnLst>
            <a:rect l="0" t="0" r="r" b="b"/>
            <a:pathLst>
              <a:path w="3840" h="1354">
                <a:moveTo>
                  <a:pt x="0" y="1354"/>
                </a:moveTo>
                <a:lnTo>
                  <a:pt x="3836" y="1344"/>
                </a:lnTo>
                <a:lnTo>
                  <a:pt x="3840" y="0"/>
                </a:lnTo>
                <a:lnTo>
                  <a:pt x="670" y="2"/>
                </a:lnTo>
                <a:lnTo>
                  <a:pt x="0" y="1354"/>
                </a:lnTo>
                <a:close/>
              </a:path>
            </a:pathLst>
          </a:custGeom>
          <a:gradFill rotWithShape="0">
            <a:gsLst>
              <a:gs pos="0">
                <a:srgbClr val="51C58B"/>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3" name="Freeform 13"/>
          <p:cNvSpPr>
            <a:spLocks/>
          </p:cNvSpPr>
          <p:nvPr/>
        </p:nvSpPr>
        <p:spPr bwMode="auto">
          <a:xfrm>
            <a:off x="3048000" y="3657600"/>
            <a:ext cx="5638800" cy="1981200"/>
          </a:xfrm>
          <a:custGeom>
            <a:avLst/>
            <a:gdLst>
              <a:gd name="T0" fmla="*/ 0 w 3840"/>
              <a:gd name="T1" fmla="*/ 1354 h 1354"/>
              <a:gd name="T2" fmla="*/ 3836 w 3840"/>
              <a:gd name="T3" fmla="*/ 1344 h 1354"/>
              <a:gd name="T4" fmla="*/ 3840 w 3840"/>
              <a:gd name="T5" fmla="*/ 0 h 1354"/>
              <a:gd name="T6" fmla="*/ 670 w 3840"/>
              <a:gd name="T7" fmla="*/ 2 h 1354"/>
              <a:gd name="T8" fmla="*/ 0 w 3840"/>
              <a:gd name="T9" fmla="*/ 1354 h 1354"/>
            </a:gdLst>
            <a:ahLst/>
            <a:cxnLst>
              <a:cxn ang="0">
                <a:pos x="T0" y="T1"/>
              </a:cxn>
              <a:cxn ang="0">
                <a:pos x="T2" y="T3"/>
              </a:cxn>
              <a:cxn ang="0">
                <a:pos x="T4" y="T5"/>
              </a:cxn>
              <a:cxn ang="0">
                <a:pos x="T6" y="T7"/>
              </a:cxn>
              <a:cxn ang="0">
                <a:pos x="T8" y="T9"/>
              </a:cxn>
            </a:cxnLst>
            <a:rect l="0" t="0" r="r" b="b"/>
            <a:pathLst>
              <a:path w="3840" h="1354">
                <a:moveTo>
                  <a:pt x="0" y="1354"/>
                </a:moveTo>
                <a:lnTo>
                  <a:pt x="3836" y="1344"/>
                </a:lnTo>
                <a:lnTo>
                  <a:pt x="3840" y="0"/>
                </a:lnTo>
                <a:lnTo>
                  <a:pt x="670" y="2"/>
                </a:lnTo>
                <a:lnTo>
                  <a:pt x="0" y="1354"/>
                </a:lnTo>
                <a:close/>
              </a:path>
            </a:pathLst>
          </a:custGeom>
          <a:gradFill rotWithShape="0">
            <a:gsLst>
              <a:gs pos="0">
                <a:srgbClr val="66CC99"/>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4" name="Freeform 14"/>
          <p:cNvSpPr>
            <a:spLocks/>
          </p:cNvSpPr>
          <p:nvPr/>
        </p:nvSpPr>
        <p:spPr bwMode="auto">
          <a:xfrm>
            <a:off x="2743200" y="3962400"/>
            <a:ext cx="5638800" cy="1981200"/>
          </a:xfrm>
          <a:custGeom>
            <a:avLst/>
            <a:gdLst>
              <a:gd name="T0" fmla="*/ 0 w 3840"/>
              <a:gd name="T1" fmla="*/ 1354 h 1354"/>
              <a:gd name="T2" fmla="*/ 3836 w 3840"/>
              <a:gd name="T3" fmla="*/ 1344 h 1354"/>
              <a:gd name="T4" fmla="*/ 3840 w 3840"/>
              <a:gd name="T5" fmla="*/ 0 h 1354"/>
              <a:gd name="T6" fmla="*/ 670 w 3840"/>
              <a:gd name="T7" fmla="*/ 2 h 1354"/>
              <a:gd name="T8" fmla="*/ 0 w 3840"/>
              <a:gd name="T9" fmla="*/ 1354 h 1354"/>
            </a:gdLst>
            <a:ahLst/>
            <a:cxnLst>
              <a:cxn ang="0">
                <a:pos x="T0" y="T1"/>
              </a:cxn>
              <a:cxn ang="0">
                <a:pos x="T2" y="T3"/>
              </a:cxn>
              <a:cxn ang="0">
                <a:pos x="T4" y="T5"/>
              </a:cxn>
              <a:cxn ang="0">
                <a:pos x="T6" y="T7"/>
              </a:cxn>
              <a:cxn ang="0">
                <a:pos x="T8" y="T9"/>
              </a:cxn>
            </a:cxnLst>
            <a:rect l="0" t="0" r="r" b="b"/>
            <a:pathLst>
              <a:path w="3840" h="1354">
                <a:moveTo>
                  <a:pt x="0" y="1354"/>
                </a:moveTo>
                <a:lnTo>
                  <a:pt x="3836" y="1344"/>
                </a:lnTo>
                <a:lnTo>
                  <a:pt x="3840" y="0"/>
                </a:lnTo>
                <a:lnTo>
                  <a:pt x="670" y="2"/>
                </a:lnTo>
                <a:lnTo>
                  <a:pt x="0" y="1354"/>
                </a:lnTo>
                <a:close/>
              </a:path>
            </a:pathLst>
          </a:custGeom>
          <a:gradFill rotWithShape="0">
            <a:gsLst>
              <a:gs pos="0">
                <a:srgbClr val="72D0A1"/>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55" name="Text Box 15"/>
          <p:cNvSpPr txBox="1">
            <a:spLocks noChangeArrowheads="1"/>
          </p:cNvSpPr>
          <p:nvPr/>
        </p:nvSpPr>
        <p:spPr bwMode="auto">
          <a:xfrm>
            <a:off x="381000" y="14288"/>
            <a:ext cx="655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sz="2000" b="1" dirty="0" smtClean="0">
                <a:solidFill>
                  <a:srgbClr val="000000"/>
                </a:solidFill>
                <a:latin typeface="Arial" charset="0"/>
                <a:ea typeface="ＭＳ Ｐゴシック" charset="0"/>
              </a:rPr>
              <a:t>Carbon Cycle and Ecosystems Roadmap</a:t>
            </a:r>
          </a:p>
        </p:txBody>
      </p:sp>
      <p:sp>
        <p:nvSpPr>
          <p:cNvPr id="1111056" name="AutoShape 16"/>
          <p:cNvSpPr>
            <a:spLocks noChangeArrowheads="1"/>
          </p:cNvSpPr>
          <p:nvPr/>
        </p:nvSpPr>
        <p:spPr bwMode="auto">
          <a:xfrm>
            <a:off x="152400" y="6400800"/>
            <a:ext cx="8991600" cy="457200"/>
          </a:xfrm>
          <a:prstGeom prst="chevron">
            <a:avLst>
              <a:gd name="adj" fmla="val 52991"/>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57" name="Rectangle 17">
            <a:hlinkClick r:id="rId2" action="ppaction://hlinksldjump"/>
          </p:cNvPr>
          <p:cNvSpPr>
            <a:spLocks noChangeArrowheads="1"/>
          </p:cNvSpPr>
          <p:nvPr/>
        </p:nvSpPr>
        <p:spPr bwMode="auto">
          <a:xfrm>
            <a:off x="2667000" y="762000"/>
            <a:ext cx="1600200" cy="228600"/>
          </a:xfrm>
          <a:prstGeom prst="rect">
            <a:avLst/>
          </a:prstGeom>
          <a:gradFill rotWithShape="0">
            <a:gsLst>
              <a:gs pos="0">
                <a:srgbClr val="A89DD4">
                  <a:gamma/>
                  <a:tint val="0"/>
                  <a:invGamma/>
                </a:srgbClr>
              </a:gs>
              <a:gs pos="100000">
                <a:srgbClr val="A89DD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spcBef>
                <a:spcPct val="30000"/>
              </a:spcBef>
            </a:pPr>
            <a:r>
              <a:rPr lang="en-US" sz="1400" b="1" dirty="0" smtClean="0">
                <a:solidFill>
                  <a:srgbClr val="000000"/>
                </a:solidFill>
                <a:latin typeface="Arial" charset="0"/>
                <a:ea typeface="ＭＳ Ｐゴシック" charset="0"/>
              </a:rPr>
              <a:t>T</a:t>
            </a:r>
          </a:p>
        </p:txBody>
      </p:sp>
      <p:sp>
        <p:nvSpPr>
          <p:cNvPr id="1111058" name="Rectangle 18">
            <a:hlinkClick r:id="rId3" action="ppaction://hlinksldjump"/>
          </p:cNvPr>
          <p:cNvSpPr>
            <a:spLocks noChangeArrowheads="1"/>
          </p:cNvSpPr>
          <p:nvPr/>
        </p:nvSpPr>
        <p:spPr bwMode="auto">
          <a:xfrm>
            <a:off x="2362200" y="2438400"/>
            <a:ext cx="1066800" cy="381000"/>
          </a:xfrm>
          <a:prstGeom prst="rect">
            <a:avLst/>
          </a:prstGeom>
          <a:gradFill rotWithShape="0">
            <a:gsLst>
              <a:gs pos="0">
                <a:srgbClr val="A89DD4">
                  <a:gamma/>
                  <a:tint val="0"/>
                  <a:invGamma/>
                </a:srgbClr>
              </a:gs>
              <a:gs pos="100000">
                <a:srgbClr val="A89DD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pPr>
            <a:endParaRPr lang="en-US" sz="1400" b="1" dirty="0" smtClean="0">
              <a:solidFill>
                <a:srgbClr val="000000"/>
              </a:solidFill>
              <a:latin typeface="Arial" charset="0"/>
              <a:ea typeface="ＭＳ Ｐゴシック" charset="0"/>
            </a:endParaRPr>
          </a:p>
        </p:txBody>
      </p:sp>
      <p:sp>
        <p:nvSpPr>
          <p:cNvPr id="1111059" name="Text Box 19"/>
          <p:cNvSpPr txBox="1">
            <a:spLocks noChangeArrowheads="1"/>
          </p:cNvSpPr>
          <p:nvPr/>
        </p:nvSpPr>
        <p:spPr bwMode="auto">
          <a:xfrm>
            <a:off x="609600" y="6477000"/>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2002</a:t>
            </a:r>
          </a:p>
        </p:txBody>
      </p:sp>
      <p:sp>
        <p:nvSpPr>
          <p:cNvPr id="1111060" name="Text Box 20"/>
          <p:cNvSpPr txBox="1">
            <a:spLocks noChangeArrowheads="1"/>
          </p:cNvSpPr>
          <p:nvPr/>
        </p:nvSpPr>
        <p:spPr bwMode="auto">
          <a:xfrm>
            <a:off x="5105400" y="6461125"/>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2010</a:t>
            </a:r>
          </a:p>
        </p:txBody>
      </p:sp>
      <p:sp>
        <p:nvSpPr>
          <p:cNvPr id="1111061" name="Text Box 21"/>
          <p:cNvSpPr txBox="1">
            <a:spLocks noChangeArrowheads="1"/>
          </p:cNvSpPr>
          <p:nvPr/>
        </p:nvSpPr>
        <p:spPr bwMode="auto">
          <a:xfrm>
            <a:off x="6324600" y="6461125"/>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2012</a:t>
            </a:r>
          </a:p>
        </p:txBody>
      </p:sp>
      <p:sp>
        <p:nvSpPr>
          <p:cNvPr id="1111062" name="Text Box 22"/>
          <p:cNvSpPr txBox="1">
            <a:spLocks noChangeArrowheads="1"/>
          </p:cNvSpPr>
          <p:nvPr/>
        </p:nvSpPr>
        <p:spPr bwMode="auto">
          <a:xfrm>
            <a:off x="7467600" y="6461125"/>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2014</a:t>
            </a:r>
          </a:p>
        </p:txBody>
      </p:sp>
      <p:sp>
        <p:nvSpPr>
          <p:cNvPr id="1111063" name="Text Box 23"/>
          <p:cNvSpPr txBox="1">
            <a:spLocks noChangeArrowheads="1"/>
          </p:cNvSpPr>
          <p:nvPr/>
        </p:nvSpPr>
        <p:spPr bwMode="auto">
          <a:xfrm>
            <a:off x="8229600" y="6461125"/>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2015</a:t>
            </a:r>
          </a:p>
        </p:txBody>
      </p:sp>
      <p:sp>
        <p:nvSpPr>
          <p:cNvPr id="1111064" name="Text Box 24">
            <a:hlinkClick r:id="rId4" action="ppaction://hlinksldjump"/>
          </p:cNvPr>
          <p:cNvSpPr txBox="1">
            <a:spLocks noChangeArrowheads="1"/>
          </p:cNvSpPr>
          <p:nvPr/>
        </p:nvSpPr>
        <p:spPr bwMode="auto">
          <a:xfrm>
            <a:off x="1524000" y="6477000"/>
            <a:ext cx="596900" cy="177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2004</a:t>
            </a:r>
          </a:p>
        </p:txBody>
      </p:sp>
      <p:sp>
        <p:nvSpPr>
          <p:cNvPr id="1111065" name="Rectangle 25"/>
          <p:cNvSpPr>
            <a:spLocks noChangeArrowheads="1"/>
          </p:cNvSpPr>
          <p:nvPr/>
        </p:nvSpPr>
        <p:spPr bwMode="auto">
          <a:xfrm>
            <a:off x="5791200" y="2438400"/>
            <a:ext cx="2895600" cy="895350"/>
          </a:xfrm>
          <a:prstGeom prst="rect">
            <a:avLst/>
          </a:prstGeom>
          <a:noFill/>
          <a:ln>
            <a:noFill/>
          </a:ln>
          <a:effectLst/>
          <a:extLst>
            <a:ext uri="{909E8E84-426E-40dd-AFC4-6F175D3DCCD1}">
              <a14:hiddenFill xmlns:a14="http://schemas.microsoft.com/office/drawing/2010/main">
                <a:gradFill rotWithShape="0">
                  <a:gsLst>
                    <a:gs pos="0">
                      <a:srgbClr val="009A96"/>
                    </a:gs>
                    <a:gs pos="100000">
                      <a:srgbClr val="007B78"/>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pPr>
            <a:r>
              <a:rPr lang="en-US" sz="1400" dirty="0" smtClean="0">
                <a:solidFill>
                  <a:srgbClr val="000000"/>
                </a:solidFill>
                <a:latin typeface="Arial" charset="0"/>
                <a:ea typeface="ＭＳ Ｐゴシック" charset="0"/>
              </a:rPr>
              <a:t>Reduced flux uncertainties;   global carbon dynamics</a:t>
            </a:r>
          </a:p>
        </p:txBody>
      </p:sp>
      <p:sp>
        <p:nvSpPr>
          <p:cNvPr id="1111066" name="AutoShape 26"/>
          <p:cNvSpPr>
            <a:spLocks noChangeArrowheads="1"/>
          </p:cNvSpPr>
          <p:nvPr/>
        </p:nvSpPr>
        <p:spPr bwMode="auto">
          <a:xfrm>
            <a:off x="639763" y="762000"/>
            <a:ext cx="762000" cy="228600"/>
          </a:xfrm>
          <a:prstGeom prst="homePlate">
            <a:avLst>
              <a:gd name="adj" fmla="val 73302"/>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nchor="ctr"/>
          <a:lstStyle/>
          <a:p>
            <a:pPr algn="ctr">
              <a:lnSpc>
                <a:spcPct val="90000"/>
              </a:lnSpc>
              <a:spcBef>
                <a:spcPct val="20000"/>
              </a:spcBef>
            </a:pPr>
            <a:r>
              <a:rPr lang="en-US" sz="1200" dirty="0" smtClean="0">
                <a:solidFill>
                  <a:srgbClr val="000000"/>
                </a:solidFill>
                <a:latin typeface="Arial" charset="0"/>
                <a:ea typeface="ＭＳ Ｐゴシック" charset="0"/>
              </a:rPr>
              <a:t>Funded</a:t>
            </a:r>
          </a:p>
        </p:txBody>
      </p:sp>
      <p:sp>
        <p:nvSpPr>
          <p:cNvPr id="1111067" name="AutoShape 27"/>
          <p:cNvSpPr>
            <a:spLocks noChangeArrowheads="1"/>
          </p:cNvSpPr>
          <p:nvPr/>
        </p:nvSpPr>
        <p:spPr bwMode="auto">
          <a:xfrm>
            <a:off x="623888" y="1066800"/>
            <a:ext cx="900112" cy="214313"/>
          </a:xfrm>
          <a:prstGeom prst="homePlate">
            <a:avLst>
              <a:gd name="adj" fmla="val 88141"/>
            </a:avLst>
          </a:prstGeom>
          <a:gradFill rotWithShape="0">
            <a:gsLst>
              <a:gs pos="0">
                <a:srgbClr val="FFFFFF"/>
              </a:gs>
              <a:gs pos="100000">
                <a:srgbClr val="CCCC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0" anchor="ctr"/>
          <a:lstStyle/>
          <a:p>
            <a:pPr algn="ctr">
              <a:lnSpc>
                <a:spcPct val="90000"/>
              </a:lnSpc>
            </a:pPr>
            <a:r>
              <a:rPr lang="en-US" sz="1200" dirty="0" smtClean="0">
                <a:solidFill>
                  <a:srgbClr val="000000"/>
                </a:solidFill>
                <a:latin typeface="Arial" charset="0"/>
                <a:ea typeface="ＭＳ Ｐゴシック" charset="0"/>
              </a:rPr>
              <a:t>Unfunded</a:t>
            </a:r>
            <a:endParaRPr lang="en-US" sz="1200" dirty="0" smtClean="0">
              <a:solidFill>
                <a:srgbClr val="000000"/>
              </a:solidFill>
              <a:latin typeface="Times New Roman" charset="0"/>
              <a:ea typeface="ＭＳ Ｐゴシック" charset="0"/>
            </a:endParaRPr>
          </a:p>
        </p:txBody>
      </p:sp>
      <p:sp>
        <p:nvSpPr>
          <p:cNvPr id="1111068" name="Rectangle 28"/>
          <p:cNvSpPr>
            <a:spLocks noChangeArrowheads="1"/>
          </p:cNvSpPr>
          <p:nvPr/>
        </p:nvSpPr>
        <p:spPr bwMode="auto">
          <a:xfrm>
            <a:off x="533400" y="685800"/>
            <a:ext cx="1371600" cy="2362200"/>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99CCFF"/>
                    </a:gs>
                    <a:gs pos="100000">
                      <a:srgbClr val="99CCFF">
                        <a:gamma/>
                        <a:shade val="79608"/>
                        <a:invGamma/>
                      </a:srgbClr>
                    </a:gs>
                  </a:gsLst>
                  <a:path path="shape">
                    <a:fillToRect l="50000" t="50000" r="50000" b="50000"/>
                  </a:path>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 rIns="0" anchor="ctr"/>
          <a:lstStyle/>
          <a:p>
            <a:pPr algn="ctr"/>
            <a:r>
              <a:rPr lang="en-US" sz="2400" dirty="0" smtClean="0">
                <a:solidFill>
                  <a:srgbClr val="000000"/>
                </a:solidFill>
                <a:latin typeface="Times New Roman" charset="0"/>
                <a:ea typeface="ＭＳ Ｐゴシック" charset="0"/>
              </a:rPr>
              <a:t> </a:t>
            </a:r>
          </a:p>
        </p:txBody>
      </p:sp>
      <p:sp>
        <p:nvSpPr>
          <p:cNvPr id="1111069" name="AutoShape 29">
            <a:hlinkClick r:id="rId2" action="ppaction://hlinksldjump"/>
          </p:cNvPr>
          <p:cNvSpPr>
            <a:spLocks noChangeArrowheads="1"/>
          </p:cNvSpPr>
          <p:nvPr/>
        </p:nvSpPr>
        <p:spPr bwMode="auto">
          <a:xfrm>
            <a:off x="685800" y="381000"/>
            <a:ext cx="6553200" cy="228600"/>
          </a:xfrm>
          <a:prstGeom prst="homePlate">
            <a:avLst>
              <a:gd name="adj" fmla="val 145855"/>
            </a:avLst>
          </a:prstGeom>
          <a:gradFill rotWithShape="0">
            <a:gsLst>
              <a:gs pos="0">
                <a:srgbClr val="CC9900"/>
              </a:gs>
              <a:gs pos="100000">
                <a:srgbClr val="A89DD4"/>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45720" anchor="ctr"/>
          <a:lstStyle/>
          <a:p>
            <a:pPr>
              <a:lnSpc>
                <a:spcPct val="90000"/>
              </a:lnSpc>
              <a:spcBef>
                <a:spcPct val="20000"/>
              </a:spcBef>
            </a:pPr>
            <a:endParaRPr lang="en-US" sz="1200" b="1" dirty="0" smtClean="0">
              <a:solidFill>
                <a:srgbClr val="000000"/>
              </a:solidFill>
              <a:latin typeface="Arial" charset="0"/>
              <a:ea typeface="ＭＳ Ｐゴシック" charset="0"/>
            </a:endParaRPr>
          </a:p>
        </p:txBody>
      </p:sp>
      <p:sp>
        <p:nvSpPr>
          <p:cNvPr id="1111070" name="AutoShape 30"/>
          <p:cNvSpPr>
            <a:spLocks noChangeArrowheads="1"/>
          </p:cNvSpPr>
          <p:nvPr/>
        </p:nvSpPr>
        <p:spPr bwMode="auto">
          <a:xfrm>
            <a:off x="3276600" y="2438400"/>
            <a:ext cx="2362200" cy="381000"/>
          </a:xfrm>
          <a:prstGeom prst="homePlate">
            <a:avLst>
              <a:gd name="adj" fmla="val 51667"/>
            </a:avLst>
          </a:prstGeom>
          <a:gradFill rotWithShape="0">
            <a:gsLst>
              <a:gs pos="0">
                <a:srgbClr val="ECD1FF"/>
              </a:gs>
              <a:gs pos="100000">
                <a:srgbClr val="A89DD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7160" rIns="45720" anchor="ctr"/>
          <a:lstStyle/>
          <a:p>
            <a:pPr algn="ctr">
              <a:lnSpc>
                <a:spcPct val="90000"/>
              </a:lnSpc>
            </a:pPr>
            <a:r>
              <a:rPr lang="en-US" sz="1200" dirty="0" smtClean="0">
                <a:solidFill>
                  <a:srgbClr val="000000"/>
                </a:solidFill>
                <a:latin typeface="Arial" charset="0"/>
                <a:ea typeface="ＭＳ Ｐゴシック" charset="0"/>
              </a:rPr>
              <a:t>Global Ocean Carbon /     Particle Abundance</a:t>
            </a:r>
          </a:p>
        </p:txBody>
      </p:sp>
      <p:sp>
        <p:nvSpPr>
          <p:cNvPr id="1111071" name="Rectangle 31">
            <a:hlinkClick r:id="rId5" action="ppaction://hlinksldjump"/>
          </p:cNvPr>
          <p:cNvSpPr>
            <a:spLocks noChangeArrowheads="1"/>
          </p:cNvSpPr>
          <p:nvPr/>
        </p:nvSpPr>
        <p:spPr bwMode="auto">
          <a:xfrm>
            <a:off x="3810000" y="4038600"/>
            <a:ext cx="4191000" cy="838200"/>
          </a:xfrm>
          <a:prstGeom prst="rect">
            <a:avLst/>
          </a:prstGeom>
          <a:noFill/>
          <a:ln>
            <a:noFill/>
          </a:ln>
          <a:effectLst/>
          <a:extLst>
            <a:ext uri="{909E8E84-426E-40dd-AFC4-6F175D3DCCD1}">
              <a14:hiddenFill xmlns:a14="http://schemas.microsoft.com/office/drawing/2010/main">
                <a:gradFill rotWithShape="0">
                  <a:gsLst>
                    <a:gs pos="0">
                      <a:srgbClr val="00C8C3"/>
                    </a:gs>
                    <a:gs pos="100000">
                      <a:srgbClr val="00A4A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lstStyle/>
          <a:p>
            <a:pPr>
              <a:spcBef>
                <a:spcPct val="50000"/>
              </a:spcBef>
            </a:pPr>
            <a:r>
              <a:rPr lang="en-US" sz="1400" dirty="0" smtClean="0">
                <a:solidFill>
                  <a:srgbClr val="000000"/>
                </a:solidFill>
                <a:latin typeface="Arial" charset="0"/>
                <a:ea typeface="ＭＳ Ｐゴシック" charset="0"/>
              </a:rPr>
              <a:t>N. America</a:t>
            </a:r>
            <a:r>
              <a:rPr lang="ja-JP" altLang="en-US" sz="1400" smtClean="0">
                <a:solidFill>
                  <a:srgbClr val="000000"/>
                </a:solidFill>
                <a:latin typeface="Arial"/>
                <a:ea typeface="ＭＳ Ｐゴシック" charset="0"/>
              </a:rPr>
              <a:t>’</a:t>
            </a:r>
            <a:r>
              <a:rPr lang="en-US" sz="1400" dirty="0" smtClean="0">
                <a:solidFill>
                  <a:srgbClr val="000000"/>
                </a:solidFill>
                <a:latin typeface="Arial" charset="0"/>
                <a:ea typeface="ＭＳ Ｐゴシック" charset="0"/>
              </a:rPr>
              <a:t>s carbon budget quantified</a:t>
            </a:r>
          </a:p>
        </p:txBody>
      </p:sp>
      <p:sp>
        <p:nvSpPr>
          <p:cNvPr id="1111072" name="Freeform 32"/>
          <p:cNvSpPr>
            <a:spLocks/>
          </p:cNvSpPr>
          <p:nvPr/>
        </p:nvSpPr>
        <p:spPr bwMode="auto">
          <a:xfrm>
            <a:off x="2819400" y="4343400"/>
            <a:ext cx="6324600" cy="936625"/>
          </a:xfrm>
          <a:custGeom>
            <a:avLst/>
            <a:gdLst>
              <a:gd name="T0" fmla="*/ 0 w 2976"/>
              <a:gd name="T1" fmla="*/ 628 h 628"/>
              <a:gd name="T2" fmla="*/ 2973 w 2976"/>
              <a:gd name="T3" fmla="*/ 627 h 628"/>
              <a:gd name="T4" fmla="*/ 2976 w 2976"/>
              <a:gd name="T5" fmla="*/ 4 h 628"/>
              <a:gd name="T6" fmla="*/ 240 w 2976"/>
              <a:gd name="T7" fmla="*/ 0 h 628"/>
              <a:gd name="T8" fmla="*/ 0 w 2976"/>
              <a:gd name="T9" fmla="*/ 628 h 628"/>
            </a:gdLst>
            <a:ahLst/>
            <a:cxnLst>
              <a:cxn ang="0">
                <a:pos x="T0" y="T1"/>
              </a:cxn>
              <a:cxn ang="0">
                <a:pos x="T2" y="T3"/>
              </a:cxn>
              <a:cxn ang="0">
                <a:pos x="T4" y="T5"/>
              </a:cxn>
              <a:cxn ang="0">
                <a:pos x="T6" y="T7"/>
              </a:cxn>
              <a:cxn ang="0">
                <a:pos x="T8" y="T9"/>
              </a:cxn>
            </a:cxnLst>
            <a:rect l="0" t="0" r="r" b="b"/>
            <a:pathLst>
              <a:path w="2976" h="628">
                <a:moveTo>
                  <a:pt x="0" y="628"/>
                </a:moveTo>
                <a:lnTo>
                  <a:pt x="2973" y="627"/>
                </a:lnTo>
                <a:lnTo>
                  <a:pt x="2976" y="4"/>
                </a:lnTo>
                <a:lnTo>
                  <a:pt x="240" y="0"/>
                </a:lnTo>
                <a:lnTo>
                  <a:pt x="0" y="628"/>
                </a:lnTo>
                <a:close/>
              </a:path>
            </a:pathLst>
          </a:custGeom>
          <a:gradFill rotWithShape="0">
            <a:gsLst>
              <a:gs pos="0">
                <a:srgbClr val="82D6AC"/>
              </a:gs>
              <a:gs pos="100000">
                <a:srgbClr val="36A26C"/>
              </a:gs>
            </a:gsLst>
            <a:lin ang="0" scaled="1"/>
          </a:gradFill>
          <a:ln>
            <a:noFill/>
          </a:ln>
          <a:effectLst/>
          <a:extLst>
            <a:ext uri="{91240B29-F687-4f45-9708-019B960494DF}">
              <a14:hiddenLine xmlns:a14="http://schemas.microsoft.com/office/drawing/2010/main" w="9525" cap="flat" cmpd="sng">
                <a:solidFill>
                  <a:srgbClr val="0000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18288" rIns="45720" anchor="ctr"/>
          <a:lstStyle/>
          <a:p>
            <a:pPr eaLnBrk="0" hangingPunct="0"/>
            <a:endParaRPr lang="en-US" dirty="0" smtClean="0">
              <a:solidFill>
                <a:srgbClr val="000000"/>
              </a:solidFill>
              <a:latin typeface="Arial" charset="0"/>
              <a:ea typeface="ＭＳ Ｐゴシック" charset="0"/>
            </a:endParaRPr>
          </a:p>
        </p:txBody>
      </p:sp>
      <p:sp>
        <p:nvSpPr>
          <p:cNvPr id="1111073" name="AutoShape 33">
            <a:hlinkClick r:id="" action="ppaction://noaction"/>
          </p:cNvPr>
          <p:cNvSpPr>
            <a:spLocks noChangeArrowheads="1"/>
          </p:cNvSpPr>
          <p:nvPr/>
        </p:nvSpPr>
        <p:spPr bwMode="auto">
          <a:xfrm>
            <a:off x="1143000" y="3657600"/>
            <a:ext cx="2819400" cy="228600"/>
          </a:xfrm>
          <a:prstGeom prst="homePlate">
            <a:avLst>
              <a:gd name="adj" fmla="val 100437"/>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 rIns="45720" anchor="ctr"/>
          <a:lstStyle/>
          <a:p>
            <a:pPr>
              <a:lnSpc>
                <a:spcPct val="90000"/>
              </a:lnSpc>
              <a:spcBef>
                <a:spcPct val="20000"/>
              </a:spcBef>
            </a:pPr>
            <a:r>
              <a:rPr lang="en-US" sz="1200" dirty="0" smtClean="0">
                <a:solidFill>
                  <a:srgbClr val="000000"/>
                </a:solidFill>
                <a:latin typeface="Arial" charset="0"/>
                <a:ea typeface="ＭＳ Ｐゴシック" charset="0"/>
              </a:rPr>
              <a:t>     Global Atmospheric CO</a:t>
            </a:r>
            <a:r>
              <a:rPr lang="en-US" sz="1200" baseline="-25000" dirty="0" smtClean="0">
                <a:solidFill>
                  <a:srgbClr val="000000"/>
                </a:solidFill>
                <a:latin typeface="Arial" charset="0"/>
                <a:ea typeface="ＭＳ Ｐゴシック" charset="0"/>
              </a:rPr>
              <a:t>2</a:t>
            </a:r>
            <a:r>
              <a:rPr lang="en-US" sz="1200" dirty="0" smtClean="0">
                <a:solidFill>
                  <a:srgbClr val="000000"/>
                </a:solidFill>
                <a:latin typeface="Arial" charset="0"/>
                <a:ea typeface="ＭＳ Ｐゴシック" charset="0"/>
              </a:rPr>
              <a:t> (OCO)</a:t>
            </a:r>
          </a:p>
        </p:txBody>
      </p:sp>
      <p:sp>
        <p:nvSpPr>
          <p:cNvPr id="1111074" name="Text Box 34"/>
          <p:cNvSpPr txBox="1">
            <a:spLocks noChangeArrowheads="1"/>
          </p:cNvSpPr>
          <p:nvPr/>
        </p:nvSpPr>
        <p:spPr bwMode="auto">
          <a:xfrm>
            <a:off x="2603500" y="6477000"/>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2006</a:t>
            </a:r>
          </a:p>
        </p:txBody>
      </p:sp>
      <p:sp>
        <p:nvSpPr>
          <p:cNvPr id="1111075" name="Text Box 35"/>
          <p:cNvSpPr txBox="1">
            <a:spLocks noChangeArrowheads="1"/>
          </p:cNvSpPr>
          <p:nvPr/>
        </p:nvSpPr>
        <p:spPr bwMode="auto">
          <a:xfrm>
            <a:off x="3886200" y="6461125"/>
            <a:ext cx="596900"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spcBef>
                <a:spcPct val="50000"/>
              </a:spcBef>
            </a:pPr>
            <a:r>
              <a:rPr lang="en-US" sz="1100" b="1" dirty="0" smtClean="0">
                <a:solidFill>
                  <a:srgbClr val="000000"/>
                </a:solidFill>
                <a:latin typeface="Arial" charset="0"/>
                <a:ea typeface="ＭＳ Ｐゴシック" charset="0"/>
              </a:rPr>
              <a:t>2008</a:t>
            </a:r>
          </a:p>
        </p:txBody>
      </p:sp>
      <p:sp>
        <p:nvSpPr>
          <p:cNvPr id="1111076" name="AutoShape 36"/>
          <p:cNvSpPr>
            <a:spLocks noChangeArrowheads="1"/>
          </p:cNvSpPr>
          <p:nvPr/>
        </p:nvSpPr>
        <p:spPr bwMode="auto">
          <a:xfrm>
            <a:off x="7620000" y="5943600"/>
            <a:ext cx="762000" cy="381000"/>
          </a:xfrm>
          <a:prstGeom prst="homePlate">
            <a:avLst>
              <a:gd name="adj" fmla="val 50000"/>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77" name="Text Box 37"/>
          <p:cNvSpPr txBox="1">
            <a:spLocks noChangeArrowheads="1"/>
          </p:cNvSpPr>
          <p:nvPr/>
        </p:nvSpPr>
        <p:spPr bwMode="auto">
          <a:xfrm>
            <a:off x="7772400" y="1143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dirty="0" smtClean="0">
              <a:solidFill>
                <a:srgbClr val="000000"/>
              </a:solidFill>
              <a:latin typeface="Times New Roman" charset="0"/>
              <a:ea typeface="ＭＳ Ｐゴシック" charset="0"/>
            </a:endParaRPr>
          </a:p>
        </p:txBody>
      </p:sp>
      <p:sp>
        <p:nvSpPr>
          <p:cNvPr id="1111078" name="Text Box 38">
            <a:hlinkClick r:id="" action="ppaction://noaction"/>
          </p:cNvPr>
          <p:cNvSpPr txBox="1">
            <a:spLocks noChangeArrowheads="1"/>
          </p:cNvSpPr>
          <p:nvPr/>
        </p:nvSpPr>
        <p:spPr bwMode="auto">
          <a:xfrm>
            <a:off x="5943600" y="1981200"/>
            <a:ext cx="274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dirty="0" smtClean="0">
                <a:solidFill>
                  <a:srgbClr val="000000"/>
                </a:solidFill>
                <a:latin typeface="Arial" charset="0"/>
                <a:ea typeface="ＭＳ Ｐゴシック" charset="0"/>
              </a:rPr>
              <a:t> </a:t>
            </a:r>
            <a:r>
              <a:rPr lang="en-US" sz="1400" dirty="0" smtClean="0">
                <a:solidFill>
                  <a:srgbClr val="000000"/>
                </a:solidFill>
                <a:latin typeface="Arial" charset="0"/>
                <a:ea typeface="ＭＳ Ｐゴシック" charset="0"/>
              </a:rPr>
              <a:t>Reduced flux uncertainties; coastal  carbon dynamics</a:t>
            </a:r>
          </a:p>
        </p:txBody>
      </p:sp>
      <p:sp>
        <p:nvSpPr>
          <p:cNvPr id="1111079" name="AutoShape 39">
            <a:hlinkClick r:id="" action="ppaction://noaction"/>
          </p:cNvPr>
          <p:cNvSpPr>
            <a:spLocks noChangeArrowheads="1"/>
          </p:cNvSpPr>
          <p:nvPr/>
        </p:nvSpPr>
        <p:spPr bwMode="auto">
          <a:xfrm>
            <a:off x="1976438" y="6675438"/>
            <a:ext cx="919162" cy="1825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NA Carbon</a:t>
            </a:r>
          </a:p>
        </p:txBody>
      </p:sp>
      <p:sp>
        <p:nvSpPr>
          <p:cNvPr id="1111080" name="AutoShape 40">
            <a:hlinkClick r:id="" action="ppaction://noaction"/>
          </p:cNvPr>
          <p:cNvSpPr>
            <a:spLocks noChangeArrowheads="1"/>
          </p:cNvSpPr>
          <p:nvPr/>
        </p:nvSpPr>
        <p:spPr bwMode="auto">
          <a:xfrm>
            <a:off x="3195638" y="6675438"/>
            <a:ext cx="919162" cy="18256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NA Carbon</a:t>
            </a:r>
          </a:p>
        </p:txBody>
      </p:sp>
      <p:sp>
        <p:nvSpPr>
          <p:cNvPr id="1111081" name="AutoShape 41">
            <a:hlinkClick r:id="" action="ppaction://noaction"/>
          </p:cNvPr>
          <p:cNvSpPr>
            <a:spLocks noChangeArrowheads="1"/>
          </p:cNvSpPr>
          <p:nvPr/>
        </p:nvSpPr>
        <p:spPr bwMode="auto">
          <a:xfrm>
            <a:off x="4953000" y="6629400"/>
            <a:ext cx="1049338" cy="228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Global C Cycle </a:t>
            </a:r>
          </a:p>
        </p:txBody>
      </p:sp>
      <p:sp>
        <p:nvSpPr>
          <p:cNvPr id="1111082" name="Text Box 42"/>
          <p:cNvSpPr txBox="1">
            <a:spLocks noChangeArrowheads="1"/>
          </p:cNvSpPr>
          <p:nvPr/>
        </p:nvSpPr>
        <p:spPr bwMode="auto">
          <a:xfrm>
            <a:off x="558800" y="1600200"/>
            <a:ext cx="13843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dirty="0" smtClean="0">
                <a:solidFill>
                  <a:srgbClr val="000000"/>
                </a:solidFill>
                <a:latin typeface="Arial" charset="0"/>
                <a:ea typeface="ＭＳ Ｐゴシック" charset="0"/>
              </a:rPr>
              <a:t>T</a:t>
            </a:r>
            <a:r>
              <a:rPr lang="en-US" sz="1400" dirty="0" smtClean="0">
                <a:solidFill>
                  <a:srgbClr val="000000"/>
                </a:solidFill>
                <a:latin typeface="Arial" charset="0"/>
                <a:ea typeface="ＭＳ Ｐゴシック" charset="0"/>
              </a:rPr>
              <a:t> </a:t>
            </a:r>
            <a:r>
              <a:rPr lang="en-US" sz="1200" dirty="0" smtClean="0">
                <a:solidFill>
                  <a:srgbClr val="000000"/>
                </a:solidFill>
                <a:latin typeface="Arial" charset="0"/>
                <a:ea typeface="ＭＳ Ｐゴシック" charset="0"/>
              </a:rPr>
              <a:t>= Technology development</a:t>
            </a:r>
          </a:p>
        </p:txBody>
      </p:sp>
      <p:sp>
        <p:nvSpPr>
          <p:cNvPr id="1111083" name="Rectangle 43"/>
          <p:cNvSpPr>
            <a:spLocks noChangeArrowheads="1"/>
          </p:cNvSpPr>
          <p:nvPr/>
        </p:nvSpPr>
        <p:spPr bwMode="auto">
          <a:xfrm>
            <a:off x="4114800" y="3657600"/>
            <a:ext cx="4191000" cy="600075"/>
          </a:xfrm>
          <a:prstGeom prst="rect">
            <a:avLst/>
          </a:prstGeom>
          <a:noFill/>
          <a:ln>
            <a:noFill/>
          </a:ln>
          <a:effectLst/>
          <a:extLst>
            <a:ext uri="{909E8E84-426E-40dd-AFC4-6F175D3DCCD1}">
              <a14:hiddenFill xmlns:a14="http://schemas.microsoft.com/office/drawing/2010/main">
                <a:gradFill rotWithShape="0">
                  <a:gsLst>
                    <a:gs pos="0">
                      <a:srgbClr val="00AAA6"/>
                    </a:gs>
                    <a:gs pos="100000">
                      <a:srgbClr val="008C85"/>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lstStyle/>
          <a:p>
            <a:pPr>
              <a:spcBef>
                <a:spcPct val="50000"/>
              </a:spcBef>
            </a:pPr>
            <a:r>
              <a:rPr lang="en-US" sz="1400" dirty="0" smtClean="0">
                <a:solidFill>
                  <a:srgbClr val="000000"/>
                </a:solidFill>
                <a:latin typeface="Arial" charset="0"/>
                <a:ea typeface="ＭＳ Ｐゴシック" charset="0"/>
              </a:rPr>
              <a:t>Regional carbon sources/sinks quantified for planet</a:t>
            </a:r>
          </a:p>
        </p:txBody>
      </p:sp>
      <p:sp>
        <p:nvSpPr>
          <p:cNvPr id="1111084" name="AutoShape 44">
            <a:hlinkClick r:id="" action="ppaction://noaction"/>
          </p:cNvPr>
          <p:cNvSpPr>
            <a:spLocks noChangeArrowheads="1"/>
          </p:cNvSpPr>
          <p:nvPr/>
        </p:nvSpPr>
        <p:spPr bwMode="auto">
          <a:xfrm>
            <a:off x="3048000" y="6400800"/>
            <a:ext cx="609600" cy="228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IPCC</a:t>
            </a:r>
          </a:p>
        </p:txBody>
      </p:sp>
      <p:sp>
        <p:nvSpPr>
          <p:cNvPr id="1111085" name="AutoShape 45">
            <a:hlinkClick r:id="" action="ppaction://noaction"/>
          </p:cNvPr>
          <p:cNvSpPr>
            <a:spLocks noChangeArrowheads="1"/>
          </p:cNvSpPr>
          <p:nvPr/>
        </p:nvSpPr>
        <p:spPr bwMode="auto">
          <a:xfrm>
            <a:off x="5638800" y="6400800"/>
            <a:ext cx="609600" cy="228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IPCC</a:t>
            </a:r>
          </a:p>
        </p:txBody>
      </p:sp>
      <p:pic>
        <p:nvPicPr>
          <p:cNvPr id="1111086" name="Picture 46" descr="TN0068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62400"/>
            <a:ext cx="381000" cy="298450"/>
          </a:xfrm>
          <a:prstGeom prst="rect">
            <a:avLst/>
          </a:prstGeom>
          <a:noFill/>
          <a:extLst>
            <a:ext uri="{909E8E84-426E-40dd-AFC4-6F175D3DCCD1}">
              <a14:hiddenFill xmlns:a14="http://schemas.microsoft.com/office/drawing/2010/main">
                <a:solidFill>
                  <a:srgbClr val="FFFFFF"/>
                </a:solidFill>
              </a14:hiddenFill>
            </a:ext>
          </a:extLst>
        </p:spPr>
      </p:pic>
      <p:sp>
        <p:nvSpPr>
          <p:cNvPr id="1111087" name="Text Box 47"/>
          <p:cNvSpPr txBox="1">
            <a:spLocks noChangeArrowheads="1"/>
          </p:cNvSpPr>
          <p:nvPr/>
        </p:nvSpPr>
        <p:spPr bwMode="auto">
          <a:xfrm>
            <a:off x="3276600" y="4343400"/>
            <a:ext cx="4876800" cy="457200"/>
          </a:xfrm>
          <a:prstGeom prst="rect">
            <a:avLst/>
          </a:prstGeom>
          <a:noFill/>
          <a:ln>
            <a:noFill/>
          </a:ln>
          <a:effectLst/>
          <a:extLst>
            <a:ext uri="{909E8E84-426E-40dd-AFC4-6F175D3DCCD1}">
              <a14:hiddenFill xmlns:a14="http://schemas.microsoft.com/office/drawing/2010/main">
                <a:solidFill>
                  <a:srgbClr val="65D3A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9728" rIns="0"/>
          <a:lstStyle/>
          <a:p>
            <a:pPr>
              <a:lnSpc>
                <a:spcPct val="90000"/>
              </a:lnSpc>
              <a:spcBef>
                <a:spcPct val="5000"/>
              </a:spcBef>
            </a:pPr>
            <a:r>
              <a:rPr lang="en-US" sz="1400" dirty="0" smtClean="0">
                <a:solidFill>
                  <a:srgbClr val="000000"/>
                </a:solidFill>
                <a:latin typeface="Arial" charset="0"/>
                <a:ea typeface="ＭＳ Ｐゴシック" charset="0"/>
              </a:rPr>
              <a:t>Effects of tropical deforestation quantified; uncertainties</a:t>
            </a:r>
          </a:p>
          <a:p>
            <a:pPr>
              <a:lnSpc>
                <a:spcPct val="90000"/>
              </a:lnSpc>
              <a:spcBef>
                <a:spcPct val="5000"/>
              </a:spcBef>
            </a:pPr>
            <a:r>
              <a:rPr lang="en-US" sz="1400" dirty="0" smtClean="0">
                <a:solidFill>
                  <a:srgbClr val="000000"/>
                </a:solidFill>
                <a:latin typeface="Arial" charset="0"/>
                <a:ea typeface="ＭＳ Ｐゴシック" charset="0"/>
              </a:rPr>
              <a:t>in tropical carbon source reduced </a:t>
            </a:r>
          </a:p>
        </p:txBody>
      </p:sp>
      <p:pic>
        <p:nvPicPr>
          <p:cNvPr id="1111088" name="Picture 48" descr="TN0068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09800"/>
            <a:ext cx="381000" cy="300038"/>
          </a:xfrm>
          <a:prstGeom prst="rect">
            <a:avLst/>
          </a:prstGeom>
          <a:noFill/>
          <a:extLst>
            <a:ext uri="{909E8E84-426E-40dd-AFC4-6F175D3DCCD1}">
              <a14:hiddenFill xmlns:a14="http://schemas.microsoft.com/office/drawing/2010/main">
                <a:solidFill>
                  <a:srgbClr val="FFFFFF"/>
                </a:solidFill>
              </a14:hiddenFill>
            </a:ext>
          </a:extLst>
        </p:spPr>
      </p:pic>
      <p:sp>
        <p:nvSpPr>
          <p:cNvPr id="1111089" name="Text Box 49"/>
          <p:cNvSpPr txBox="1">
            <a:spLocks noChangeArrowheads="1"/>
          </p:cNvSpPr>
          <p:nvPr/>
        </p:nvSpPr>
        <p:spPr bwMode="auto">
          <a:xfrm>
            <a:off x="838200" y="2133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dirty="0" smtClean="0">
                <a:solidFill>
                  <a:srgbClr val="000000"/>
                </a:solidFill>
                <a:latin typeface="Arial" charset="0"/>
                <a:ea typeface="ＭＳ Ｐゴシック" charset="0"/>
              </a:rPr>
              <a:t>= Field Campaign</a:t>
            </a:r>
          </a:p>
        </p:txBody>
      </p:sp>
      <p:sp>
        <p:nvSpPr>
          <p:cNvPr id="1111090" name="AutoShape 50"/>
          <p:cNvSpPr>
            <a:spLocks noChangeArrowheads="1"/>
          </p:cNvSpPr>
          <p:nvPr/>
        </p:nvSpPr>
        <p:spPr bwMode="auto">
          <a:xfrm>
            <a:off x="3581400" y="1600200"/>
            <a:ext cx="2590800" cy="304800"/>
          </a:xfrm>
          <a:prstGeom prst="homePlate">
            <a:avLst>
              <a:gd name="adj" fmla="val 74887"/>
            </a:avLst>
          </a:prstGeom>
          <a:gradFill rotWithShape="0">
            <a:gsLst>
              <a:gs pos="0">
                <a:srgbClr val="ECD1FF"/>
              </a:gs>
              <a:gs pos="100000">
                <a:srgbClr val="A89DD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nchor="ctr"/>
          <a:lstStyle/>
          <a:p>
            <a:pPr>
              <a:spcBef>
                <a:spcPct val="50000"/>
              </a:spcBef>
              <a:spcAft>
                <a:spcPct val="10000"/>
              </a:spcAft>
            </a:pPr>
            <a:r>
              <a:rPr lang="en-US" sz="1200" dirty="0" smtClean="0">
                <a:solidFill>
                  <a:srgbClr val="000000"/>
                </a:solidFill>
                <a:latin typeface="Arial" charset="0"/>
                <a:ea typeface="ＭＳ Ｐゴシック" charset="0"/>
              </a:rPr>
              <a:t>      Physiology &amp; Functional Types</a:t>
            </a:r>
          </a:p>
        </p:txBody>
      </p:sp>
      <p:sp>
        <p:nvSpPr>
          <p:cNvPr id="1111091" name="Text Box 51"/>
          <p:cNvSpPr txBox="1">
            <a:spLocks noChangeArrowheads="1"/>
          </p:cNvSpPr>
          <p:nvPr/>
        </p:nvSpPr>
        <p:spPr bwMode="auto">
          <a:xfrm rot="-5400000">
            <a:off x="5518944" y="2790031"/>
            <a:ext cx="6415088" cy="835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0" rIns="45720">
            <a:spAutoFit/>
          </a:bodyPr>
          <a:lstStyle/>
          <a:p>
            <a:pPr>
              <a:spcBef>
                <a:spcPct val="50000"/>
              </a:spcBef>
            </a:pPr>
            <a:r>
              <a:rPr lang="en-US" sz="1600" b="1" dirty="0" smtClean="0">
                <a:solidFill>
                  <a:srgbClr val="000000"/>
                </a:solidFill>
                <a:latin typeface="Arial" charset="0"/>
                <a:ea typeface="ＭＳ Ｐゴシック" charset="0"/>
              </a:rPr>
              <a:t>Goals: Global productivity and land cover change at fine resolution; biomass and carbon fluxes quantified; useful ecological forecasts and improved climate change projections</a:t>
            </a:r>
            <a:endParaRPr lang="en-US" sz="1600" dirty="0" smtClean="0">
              <a:solidFill>
                <a:srgbClr val="000000"/>
              </a:solidFill>
              <a:latin typeface="Arial" charset="0"/>
              <a:ea typeface="ＭＳ Ｐゴシック" charset="0"/>
            </a:endParaRPr>
          </a:p>
        </p:txBody>
      </p:sp>
      <p:sp>
        <p:nvSpPr>
          <p:cNvPr id="1111092" name="AutoShape 52"/>
          <p:cNvSpPr>
            <a:spLocks noChangeArrowheads="1"/>
          </p:cNvSpPr>
          <p:nvPr/>
        </p:nvSpPr>
        <p:spPr bwMode="auto">
          <a:xfrm>
            <a:off x="3276600" y="2895600"/>
            <a:ext cx="2057400" cy="381000"/>
          </a:xfrm>
          <a:prstGeom prst="homePlate">
            <a:avLst>
              <a:gd name="adj" fmla="val 45000"/>
            </a:avLst>
          </a:prstGeom>
          <a:gradFill rotWithShape="0">
            <a:gsLst>
              <a:gs pos="0">
                <a:srgbClr val="ECD1FF"/>
              </a:gs>
              <a:gs pos="100000">
                <a:srgbClr val="A89DD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7160" rIns="45720" anchor="ctr"/>
          <a:lstStyle/>
          <a:p>
            <a:pPr>
              <a:lnSpc>
                <a:spcPct val="90000"/>
              </a:lnSpc>
            </a:pPr>
            <a:r>
              <a:rPr lang="en-US" sz="1200" dirty="0" smtClean="0">
                <a:solidFill>
                  <a:srgbClr val="000000"/>
                </a:solidFill>
                <a:latin typeface="Arial" charset="0"/>
                <a:ea typeface="ＭＳ Ｐゴシック" charset="0"/>
              </a:rPr>
              <a:t>Vegetation 3-D Structure, Biomass, &amp; Disturbance</a:t>
            </a:r>
          </a:p>
        </p:txBody>
      </p:sp>
      <p:sp>
        <p:nvSpPr>
          <p:cNvPr id="1111093" name="Rectangle 53">
            <a:hlinkClick r:id="rId3" action="ppaction://hlinksldjump"/>
          </p:cNvPr>
          <p:cNvSpPr>
            <a:spLocks noChangeArrowheads="1"/>
          </p:cNvSpPr>
          <p:nvPr/>
        </p:nvSpPr>
        <p:spPr bwMode="auto">
          <a:xfrm>
            <a:off x="2133600" y="2895600"/>
            <a:ext cx="1219200" cy="381000"/>
          </a:xfrm>
          <a:prstGeom prst="rect">
            <a:avLst/>
          </a:prstGeom>
          <a:gradFill rotWithShape="0">
            <a:gsLst>
              <a:gs pos="0">
                <a:srgbClr val="D2AA00">
                  <a:gamma/>
                  <a:tint val="0"/>
                  <a:invGamma/>
                </a:srgbClr>
              </a:gs>
              <a:gs pos="100000">
                <a:srgbClr val="D2AA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pPr>
            <a:r>
              <a:rPr lang="en-US" sz="1400" b="1" dirty="0" smtClean="0">
                <a:solidFill>
                  <a:srgbClr val="000000"/>
                </a:solidFill>
                <a:latin typeface="Arial" charset="0"/>
                <a:ea typeface="ＭＳ Ｐゴシック" charset="0"/>
              </a:rPr>
              <a:t>     T</a:t>
            </a:r>
          </a:p>
        </p:txBody>
      </p:sp>
      <p:sp>
        <p:nvSpPr>
          <p:cNvPr id="1111094" name="Text Box 54"/>
          <p:cNvSpPr txBox="1">
            <a:spLocks noChangeArrowheads="1"/>
          </p:cNvSpPr>
          <p:nvPr/>
        </p:nvSpPr>
        <p:spPr bwMode="auto">
          <a:xfrm>
            <a:off x="5486400" y="2911475"/>
            <a:ext cx="2895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Terrestrial carbon stocks &amp; species habitat characterized</a:t>
            </a:r>
          </a:p>
        </p:txBody>
      </p:sp>
      <p:sp>
        <p:nvSpPr>
          <p:cNvPr id="1111095" name="Text Box 55"/>
          <p:cNvSpPr txBox="1">
            <a:spLocks noChangeArrowheads="1"/>
          </p:cNvSpPr>
          <p:nvPr/>
        </p:nvSpPr>
        <p:spPr bwMode="auto">
          <a:xfrm>
            <a:off x="6324600" y="1524000"/>
            <a:ext cx="1981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Models w/improved ecosystem functions</a:t>
            </a:r>
          </a:p>
        </p:txBody>
      </p:sp>
      <p:sp>
        <p:nvSpPr>
          <p:cNvPr id="1111096" name="AutoShape 56"/>
          <p:cNvSpPr>
            <a:spLocks noChangeArrowheads="1"/>
          </p:cNvSpPr>
          <p:nvPr/>
        </p:nvSpPr>
        <p:spPr bwMode="auto">
          <a:xfrm>
            <a:off x="4191000" y="762000"/>
            <a:ext cx="2743200" cy="228600"/>
          </a:xfrm>
          <a:prstGeom prst="homePlate">
            <a:avLst>
              <a:gd name="adj" fmla="val 105722"/>
            </a:avLst>
          </a:prstGeom>
          <a:gradFill rotWithShape="0">
            <a:gsLst>
              <a:gs pos="0">
                <a:srgbClr val="ECD1FF"/>
              </a:gs>
              <a:gs pos="100000">
                <a:srgbClr val="A89DD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nchor="ctr"/>
          <a:lstStyle/>
          <a:p>
            <a:pPr>
              <a:spcBef>
                <a:spcPct val="50000"/>
              </a:spcBef>
              <a:spcAft>
                <a:spcPct val="10000"/>
              </a:spcAft>
            </a:pPr>
            <a:r>
              <a:rPr lang="en-US" sz="1200" dirty="0" smtClean="0">
                <a:solidFill>
                  <a:srgbClr val="000000"/>
                </a:solidFill>
                <a:latin typeface="Arial" charset="0"/>
                <a:ea typeface="ＭＳ Ｐゴシック" charset="0"/>
              </a:rPr>
              <a:t>High-Resolution Atmospheric CO</a:t>
            </a:r>
            <a:r>
              <a:rPr lang="en-US" sz="1200" baseline="-25000" dirty="0" smtClean="0">
                <a:solidFill>
                  <a:srgbClr val="000000"/>
                </a:solidFill>
                <a:latin typeface="Arial" charset="0"/>
                <a:ea typeface="ＭＳ Ｐゴシック" charset="0"/>
              </a:rPr>
              <a:t>2</a:t>
            </a:r>
            <a:endParaRPr lang="en-US" sz="1200" dirty="0" smtClean="0">
              <a:solidFill>
                <a:srgbClr val="000000"/>
              </a:solidFill>
              <a:latin typeface="Arial" charset="0"/>
              <a:ea typeface="ＭＳ Ｐゴシック" charset="0"/>
            </a:endParaRPr>
          </a:p>
        </p:txBody>
      </p:sp>
      <p:sp>
        <p:nvSpPr>
          <p:cNvPr id="1111097" name="Rectangle 57"/>
          <p:cNvSpPr>
            <a:spLocks noChangeArrowheads="1"/>
          </p:cNvSpPr>
          <p:nvPr/>
        </p:nvSpPr>
        <p:spPr bwMode="auto">
          <a:xfrm>
            <a:off x="381000" y="381000"/>
            <a:ext cx="304800" cy="228600"/>
          </a:xfrm>
          <a:prstGeom prst="rect">
            <a:avLst/>
          </a:prstGeom>
          <a:gradFill rotWithShape="0">
            <a:gsLst>
              <a:gs pos="0">
                <a:srgbClr val="CC9900">
                  <a:gamma/>
                  <a:tint val="0"/>
                  <a:invGamma/>
                </a:srgbClr>
              </a:gs>
              <a:gs pos="100000">
                <a:srgbClr val="CC99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098" name="Text Box 58"/>
          <p:cNvSpPr txBox="1">
            <a:spLocks noChangeArrowheads="1"/>
          </p:cNvSpPr>
          <p:nvPr/>
        </p:nvSpPr>
        <p:spPr bwMode="auto">
          <a:xfrm>
            <a:off x="6934200" y="625475"/>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dirty="0" smtClean="0">
                <a:solidFill>
                  <a:srgbClr val="000000"/>
                </a:solidFill>
                <a:latin typeface="Arial" charset="0"/>
                <a:ea typeface="ＭＳ Ｐゴシック" charset="0"/>
              </a:rPr>
              <a:t> </a:t>
            </a:r>
            <a:r>
              <a:rPr lang="en-US" sz="1400" dirty="0" smtClean="0">
                <a:solidFill>
                  <a:srgbClr val="000000"/>
                </a:solidFill>
                <a:latin typeface="Arial" charset="0"/>
                <a:ea typeface="ＭＳ Ｐゴシック" charset="0"/>
              </a:rPr>
              <a:t>Sub-regional sources/sinks</a:t>
            </a:r>
          </a:p>
        </p:txBody>
      </p:sp>
      <p:sp>
        <p:nvSpPr>
          <p:cNvPr id="1111099" name="Text Box 59"/>
          <p:cNvSpPr txBox="1">
            <a:spLocks noChangeArrowheads="1"/>
          </p:cNvSpPr>
          <p:nvPr/>
        </p:nvSpPr>
        <p:spPr bwMode="auto">
          <a:xfrm>
            <a:off x="7315200" y="0"/>
            <a:ext cx="1371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Integrated global analyses</a:t>
            </a:r>
          </a:p>
        </p:txBody>
      </p:sp>
      <p:sp>
        <p:nvSpPr>
          <p:cNvPr id="1111100" name="AutoShape 60"/>
          <p:cNvSpPr>
            <a:spLocks noChangeArrowheads="1"/>
          </p:cNvSpPr>
          <p:nvPr/>
        </p:nvSpPr>
        <p:spPr bwMode="auto">
          <a:xfrm>
            <a:off x="1524000" y="1371600"/>
            <a:ext cx="152400" cy="152400"/>
          </a:xfrm>
          <a:prstGeom prst="homePlate">
            <a:avLst>
              <a:gd name="adj" fmla="val 27778"/>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0" anchor="ctr"/>
          <a:lstStyle/>
          <a:p>
            <a:pPr>
              <a:lnSpc>
                <a:spcPct val="90000"/>
              </a:lnSpc>
            </a:pPr>
            <a:endParaRPr lang="en-US" sz="1200" dirty="0" smtClean="0">
              <a:solidFill>
                <a:srgbClr val="000000"/>
              </a:solidFill>
              <a:latin typeface="Times New Roman" charset="0"/>
              <a:ea typeface="ＭＳ Ｐゴシック" charset="0"/>
            </a:endParaRPr>
          </a:p>
        </p:txBody>
      </p:sp>
      <p:sp>
        <p:nvSpPr>
          <p:cNvPr id="1111101" name="Text Box 61"/>
          <p:cNvSpPr txBox="1">
            <a:spLocks noChangeArrowheads="1"/>
          </p:cNvSpPr>
          <p:nvPr/>
        </p:nvSpPr>
        <p:spPr bwMode="auto">
          <a:xfrm>
            <a:off x="4724400" y="33528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CH</a:t>
            </a:r>
            <a:r>
              <a:rPr lang="en-US" sz="1400" baseline="-25000" dirty="0" smtClean="0">
                <a:solidFill>
                  <a:srgbClr val="000000"/>
                </a:solidFill>
                <a:latin typeface="Arial" charset="0"/>
                <a:ea typeface="ＭＳ Ｐゴシック" charset="0"/>
              </a:rPr>
              <a:t>4</a:t>
            </a:r>
            <a:r>
              <a:rPr lang="en-US" sz="1400" dirty="0" smtClean="0">
                <a:solidFill>
                  <a:srgbClr val="000000"/>
                </a:solidFill>
                <a:latin typeface="Arial" charset="0"/>
                <a:ea typeface="ＭＳ Ｐゴシック" charset="0"/>
              </a:rPr>
              <a:t> sources characterized and quantified</a:t>
            </a:r>
          </a:p>
        </p:txBody>
      </p:sp>
      <p:grpSp>
        <p:nvGrpSpPr>
          <p:cNvPr id="1111102" name="Group 62"/>
          <p:cNvGrpSpPr>
            <a:grpSpLocks/>
          </p:cNvGrpSpPr>
          <p:nvPr/>
        </p:nvGrpSpPr>
        <p:grpSpPr bwMode="auto">
          <a:xfrm>
            <a:off x="609600" y="2667000"/>
            <a:ext cx="685800" cy="274638"/>
            <a:chOff x="1440" y="1056"/>
            <a:chExt cx="432" cy="173"/>
          </a:xfrm>
        </p:grpSpPr>
        <p:sp>
          <p:nvSpPr>
            <p:cNvPr id="1111103" name="AutoShape 63"/>
            <p:cNvSpPr>
              <a:spLocks noChangeArrowheads="1"/>
            </p:cNvSpPr>
            <p:nvPr/>
          </p:nvSpPr>
          <p:spPr bwMode="auto">
            <a:xfrm>
              <a:off x="1440" y="1056"/>
              <a:ext cx="384" cy="144"/>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04" name="Text Box 64"/>
            <p:cNvSpPr txBox="1">
              <a:spLocks noChangeArrowheads="1"/>
            </p:cNvSpPr>
            <p:nvPr/>
          </p:nvSpPr>
          <p:spPr bwMode="auto">
            <a:xfrm>
              <a:off x="1440" y="1056"/>
              <a:ext cx="4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dirty="0" smtClean="0">
                  <a:solidFill>
                    <a:srgbClr val="000000"/>
                  </a:solidFill>
                  <a:latin typeface="Arial" charset="0"/>
                  <a:ea typeface="ＭＳ Ｐゴシック" charset="0"/>
                </a:rPr>
                <a:t>Report</a:t>
              </a:r>
            </a:p>
          </p:txBody>
        </p:sp>
      </p:grpSp>
      <p:sp>
        <p:nvSpPr>
          <p:cNvPr id="1111105" name="Text Box 65"/>
          <p:cNvSpPr txBox="1">
            <a:spLocks noChangeArrowheads="1"/>
          </p:cNvSpPr>
          <p:nvPr/>
        </p:nvSpPr>
        <p:spPr bwMode="auto">
          <a:xfrm>
            <a:off x="3581400" y="53340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dirty="0" smtClean="0">
                <a:solidFill>
                  <a:srgbClr val="0000FF"/>
                </a:solidFill>
                <a:latin typeface="Arial" charset="0"/>
                <a:ea typeface="ＭＳ Ｐゴシック" charset="0"/>
              </a:rPr>
              <a:t>P</a:t>
            </a:r>
          </a:p>
        </p:txBody>
      </p:sp>
      <p:sp>
        <p:nvSpPr>
          <p:cNvPr id="1111106" name="AutoShape 66"/>
          <p:cNvSpPr>
            <a:spLocks noChangeArrowheads="1"/>
          </p:cNvSpPr>
          <p:nvPr/>
        </p:nvSpPr>
        <p:spPr bwMode="auto">
          <a:xfrm>
            <a:off x="381000" y="6172200"/>
            <a:ext cx="2743200" cy="180975"/>
          </a:xfrm>
          <a:prstGeom prst="homePlate">
            <a:avLst>
              <a:gd name="adj" fmla="val 131579"/>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Vegetation (AVHRR, MODIS)</a:t>
            </a:r>
          </a:p>
        </p:txBody>
      </p:sp>
      <p:sp>
        <p:nvSpPr>
          <p:cNvPr id="1111107" name="AutoShape 67"/>
          <p:cNvSpPr>
            <a:spLocks noChangeArrowheads="1"/>
          </p:cNvSpPr>
          <p:nvPr/>
        </p:nvSpPr>
        <p:spPr bwMode="auto">
          <a:xfrm rot="5404669">
            <a:off x="685800" y="5410200"/>
            <a:ext cx="304800" cy="152400"/>
          </a:xfrm>
          <a:prstGeom prst="homePlat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08" name="AutoShape 68"/>
          <p:cNvSpPr>
            <a:spLocks noChangeArrowheads="1"/>
          </p:cNvSpPr>
          <p:nvPr/>
        </p:nvSpPr>
        <p:spPr bwMode="auto">
          <a:xfrm>
            <a:off x="381000" y="4800600"/>
            <a:ext cx="7924800" cy="838200"/>
          </a:xfrm>
          <a:prstGeom prst="flowChartManualInput">
            <a:avLst/>
          </a:prstGeom>
          <a:gradFill rotWithShape="0">
            <a:gsLst>
              <a:gs pos="0">
                <a:srgbClr val="00F491"/>
              </a:gs>
              <a:gs pos="100000">
                <a:srgbClr val="27CD86"/>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09" name="AutoShape 69"/>
          <p:cNvSpPr>
            <a:spLocks noChangeArrowheads="1"/>
          </p:cNvSpPr>
          <p:nvPr/>
        </p:nvSpPr>
        <p:spPr bwMode="auto">
          <a:xfrm>
            <a:off x="381000" y="5486400"/>
            <a:ext cx="7924800" cy="914400"/>
          </a:xfrm>
          <a:prstGeom prst="flowChartManualInpu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10" name="AutoShape 70"/>
          <p:cNvSpPr>
            <a:spLocks noChangeArrowheads="1"/>
          </p:cNvSpPr>
          <p:nvPr/>
        </p:nvSpPr>
        <p:spPr bwMode="auto">
          <a:xfrm>
            <a:off x="381000" y="5943600"/>
            <a:ext cx="2667000" cy="180975"/>
          </a:xfrm>
          <a:prstGeom prst="homePlate">
            <a:avLst>
              <a:gd name="adj" fmla="val 137271"/>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Ocean Color (SeaWiFS, MODIS)</a:t>
            </a:r>
          </a:p>
        </p:txBody>
      </p:sp>
      <p:sp>
        <p:nvSpPr>
          <p:cNvPr id="1111111" name="AutoShape 71"/>
          <p:cNvSpPr>
            <a:spLocks noChangeArrowheads="1"/>
          </p:cNvSpPr>
          <p:nvPr/>
        </p:nvSpPr>
        <p:spPr bwMode="auto">
          <a:xfrm>
            <a:off x="381000" y="5638800"/>
            <a:ext cx="2590800" cy="228600"/>
          </a:xfrm>
          <a:prstGeom prst="homePlate">
            <a:avLst>
              <a:gd name="adj" fmla="val 89617"/>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Land Cover (Landsat)</a:t>
            </a:r>
          </a:p>
        </p:txBody>
      </p:sp>
      <p:sp>
        <p:nvSpPr>
          <p:cNvPr id="1111112" name="AutoShape 72"/>
          <p:cNvSpPr>
            <a:spLocks noChangeArrowheads="1"/>
          </p:cNvSpPr>
          <p:nvPr/>
        </p:nvSpPr>
        <p:spPr bwMode="auto">
          <a:xfrm>
            <a:off x="3886200" y="5638800"/>
            <a:ext cx="1447800" cy="228600"/>
          </a:xfrm>
          <a:prstGeom prst="chevron">
            <a:avLst>
              <a:gd name="adj" fmla="val 97903"/>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     LDCM</a:t>
            </a:r>
          </a:p>
        </p:txBody>
      </p:sp>
      <p:sp>
        <p:nvSpPr>
          <p:cNvPr id="1111113" name="AutoShape 73"/>
          <p:cNvSpPr>
            <a:spLocks noChangeArrowheads="1"/>
          </p:cNvSpPr>
          <p:nvPr/>
        </p:nvSpPr>
        <p:spPr bwMode="auto">
          <a:xfrm>
            <a:off x="5257800" y="5638800"/>
            <a:ext cx="3048000" cy="228600"/>
          </a:xfrm>
          <a:prstGeom prst="chevron">
            <a:avLst>
              <a:gd name="adj" fmla="val 9963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Land Cover (OLI)</a:t>
            </a:r>
          </a:p>
        </p:txBody>
      </p:sp>
      <p:sp>
        <p:nvSpPr>
          <p:cNvPr id="1111114" name="AutoShape 74"/>
          <p:cNvSpPr>
            <a:spLocks noChangeArrowheads="1"/>
          </p:cNvSpPr>
          <p:nvPr/>
        </p:nvSpPr>
        <p:spPr bwMode="auto">
          <a:xfrm>
            <a:off x="381000" y="6172200"/>
            <a:ext cx="2743200" cy="152400"/>
          </a:xfrm>
          <a:prstGeom prst="homePlate">
            <a:avLst>
              <a:gd name="adj" fmla="val 167667"/>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Vegetation, Fire  (AVHRR, MODIS)</a:t>
            </a:r>
          </a:p>
        </p:txBody>
      </p:sp>
      <p:sp>
        <p:nvSpPr>
          <p:cNvPr id="1111115" name="AutoShape 75"/>
          <p:cNvSpPr>
            <a:spLocks noChangeArrowheads="1"/>
          </p:cNvSpPr>
          <p:nvPr/>
        </p:nvSpPr>
        <p:spPr bwMode="auto">
          <a:xfrm>
            <a:off x="3124200" y="6096000"/>
            <a:ext cx="2057400" cy="228600"/>
          </a:xfrm>
          <a:prstGeom prst="chevron">
            <a:avLst>
              <a:gd name="adj" fmla="val 84708"/>
            </a:avLst>
          </a:prstGeom>
          <a:gradFill rotWithShape="0">
            <a:gsLst>
              <a:gs pos="0">
                <a:srgbClr val="00FFFF"/>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   Ocean/Land (VIIRS/NPP)</a:t>
            </a:r>
          </a:p>
        </p:txBody>
      </p:sp>
      <p:sp>
        <p:nvSpPr>
          <p:cNvPr id="1111116" name="AutoShape 76"/>
          <p:cNvSpPr>
            <a:spLocks noChangeArrowheads="1"/>
          </p:cNvSpPr>
          <p:nvPr/>
        </p:nvSpPr>
        <p:spPr bwMode="auto">
          <a:xfrm>
            <a:off x="5105400" y="6096000"/>
            <a:ext cx="3200400" cy="228600"/>
          </a:xfrm>
          <a:prstGeom prst="chevron">
            <a:avLst>
              <a:gd name="adj" fmla="val 90481"/>
            </a:avLst>
          </a:prstGeom>
          <a:gradFill rotWithShape="0">
            <a:gsLst>
              <a:gs pos="0">
                <a:srgbClr val="00FFFF"/>
              </a:gs>
              <a:gs pos="100000">
                <a:srgbClr val="66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200" dirty="0" smtClean="0">
                <a:solidFill>
                  <a:srgbClr val="000000"/>
                </a:solidFill>
                <a:latin typeface="Arial" charset="0"/>
                <a:ea typeface="ＭＳ Ｐゴシック" charset="0"/>
              </a:rPr>
              <a:t>   Ocean/Land (VIIRS/NPOESS)</a:t>
            </a:r>
          </a:p>
        </p:txBody>
      </p:sp>
      <p:sp>
        <p:nvSpPr>
          <p:cNvPr id="1111117" name="Text Box 77">
            <a:hlinkClick r:id="" action="ppaction://noaction"/>
          </p:cNvPr>
          <p:cNvSpPr txBox="1">
            <a:spLocks noChangeArrowheads="1"/>
          </p:cNvSpPr>
          <p:nvPr/>
        </p:nvSpPr>
        <p:spPr bwMode="auto">
          <a:xfrm>
            <a:off x="2667000" y="5105400"/>
            <a:ext cx="3048000" cy="336550"/>
          </a:xfrm>
          <a:prstGeom prst="rect">
            <a:avLst/>
          </a:prstGeom>
          <a:noFill/>
          <a:ln>
            <a:noFill/>
          </a:ln>
          <a:effectLst/>
          <a:extLst>
            <a:ext uri="{909E8E84-426E-40dd-AFC4-6F175D3DCCD1}">
              <a14:hiddenFill xmlns:a14="http://schemas.microsoft.com/office/drawing/2010/main">
                <a:solidFill>
                  <a:srgbClr val="08CC6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1600" b="1" dirty="0" smtClean="0">
              <a:solidFill>
                <a:srgbClr val="000000"/>
              </a:solidFill>
              <a:latin typeface="Arial" charset="0"/>
              <a:ea typeface="ＭＳ Ｐゴシック" charset="0"/>
            </a:endParaRPr>
          </a:p>
        </p:txBody>
      </p:sp>
      <p:sp>
        <p:nvSpPr>
          <p:cNvPr id="1111118" name="Text Box 78"/>
          <p:cNvSpPr txBox="1">
            <a:spLocks noChangeArrowheads="1"/>
          </p:cNvSpPr>
          <p:nvPr/>
        </p:nvSpPr>
        <p:spPr bwMode="auto">
          <a:xfrm>
            <a:off x="6248400" y="4800600"/>
            <a:ext cx="1600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smtClean="0">
                <a:solidFill>
                  <a:srgbClr val="000000"/>
                </a:solidFill>
                <a:latin typeface="Arial" charset="0"/>
                <a:ea typeface="ＭＳ Ｐゴシック" charset="0"/>
              </a:rPr>
              <a:t>Models &amp; Computing Capacity</a:t>
            </a:r>
          </a:p>
        </p:txBody>
      </p:sp>
      <p:sp>
        <p:nvSpPr>
          <p:cNvPr id="1111119" name="Text Box 79"/>
          <p:cNvSpPr txBox="1">
            <a:spLocks noChangeArrowheads="1"/>
          </p:cNvSpPr>
          <p:nvPr/>
        </p:nvSpPr>
        <p:spPr bwMode="auto">
          <a:xfrm>
            <a:off x="4038600" y="50292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smtClean="0">
                <a:solidFill>
                  <a:srgbClr val="000000"/>
                </a:solidFill>
                <a:latin typeface="Arial" charset="0"/>
                <a:ea typeface="ＭＳ Ｐゴシック" charset="0"/>
              </a:rPr>
              <a:t>Case Studies</a:t>
            </a:r>
          </a:p>
        </p:txBody>
      </p:sp>
      <p:sp>
        <p:nvSpPr>
          <p:cNvPr id="1111120" name="Text Box 80"/>
          <p:cNvSpPr txBox="1">
            <a:spLocks noChangeArrowheads="1"/>
          </p:cNvSpPr>
          <p:nvPr/>
        </p:nvSpPr>
        <p:spPr bwMode="auto">
          <a:xfrm>
            <a:off x="4876800" y="48768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dirty="0" smtClean="0">
                <a:solidFill>
                  <a:srgbClr val="000000"/>
                </a:solidFill>
                <a:latin typeface="Arial" charset="0"/>
                <a:ea typeface="ＭＳ Ｐゴシック" charset="0"/>
              </a:rPr>
              <a:t>Process Understanding</a:t>
            </a:r>
          </a:p>
        </p:txBody>
      </p:sp>
      <p:sp>
        <p:nvSpPr>
          <p:cNvPr id="1111121" name="Text Box 81"/>
          <p:cNvSpPr txBox="1">
            <a:spLocks noChangeArrowheads="1"/>
          </p:cNvSpPr>
          <p:nvPr/>
        </p:nvSpPr>
        <p:spPr bwMode="auto">
          <a:xfrm>
            <a:off x="2667000" y="5105400"/>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Improvements:</a:t>
            </a:r>
          </a:p>
        </p:txBody>
      </p:sp>
      <p:sp>
        <p:nvSpPr>
          <p:cNvPr id="1111122" name="AutoShape 82"/>
          <p:cNvSpPr>
            <a:spLocks noChangeArrowheads="1"/>
          </p:cNvSpPr>
          <p:nvPr/>
        </p:nvSpPr>
        <p:spPr bwMode="auto">
          <a:xfrm rot="5404669">
            <a:off x="533400" y="5410200"/>
            <a:ext cx="304800" cy="152400"/>
          </a:xfrm>
          <a:prstGeom prst="homePlat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23" name="Text Box 83"/>
          <p:cNvSpPr txBox="1">
            <a:spLocks noChangeArrowheads="1"/>
          </p:cNvSpPr>
          <p:nvPr/>
        </p:nvSpPr>
        <p:spPr bwMode="auto">
          <a:xfrm>
            <a:off x="457200" y="334963"/>
            <a:ext cx="678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dirty="0" smtClean="0">
                <a:solidFill>
                  <a:srgbClr val="000000"/>
                </a:solidFill>
                <a:latin typeface="Arial" charset="0"/>
                <a:ea typeface="ＭＳ Ｐゴシック" charset="0"/>
              </a:rPr>
              <a:t>Human-Ecosystems-Climate Interactions (Model-Data Fusion, Assimilation); Global Air-Sea Flux</a:t>
            </a:r>
          </a:p>
        </p:txBody>
      </p:sp>
      <p:sp>
        <p:nvSpPr>
          <p:cNvPr id="1111124" name="Rectangle 84">
            <a:hlinkClick r:id="rId2" action="ppaction://hlinksldjump"/>
          </p:cNvPr>
          <p:cNvSpPr>
            <a:spLocks noChangeArrowheads="1"/>
          </p:cNvSpPr>
          <p:nvPr/>
        </p:nvSpPr>
        <p:spPr bwMode="auto">
          <a:xfrm>
            <a:off x="2895600" y="1600200"/>
            <a:ext cx="762000" cy="304800"/>
          </a:xfrm>
          <a:prstGeom prst="rect">
            <a:avLst/>
          </a:prstGeom>
          <a:gradFill rotWithShape="0">
            <a:gsLst>
              <a:gs pos="0">
                <a:srgbClr val="A89DD4">
                  <a:gamma/>
                  <a:tint val="0"/>
                  <a:invGamma/>
                </a:srgbClr>
              </a:gs>
              <a:gs pos="100000">
                <a:srgbClr val="A89DD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spcBef>
                <a:spcPct val="30000"/>
              </a:spcBef>
            </a:pPr>
            <a:r>
              <a:rPr lang="en-US" sz="1400" b="1" dirty="0" smtClean="0">
                <a:solidFill>
                  <a:srgbClr val="000000"/>
                </a:solidFill>
                <a:latin typeface="Arial" charset="0"/>
                <a:ea typeface="ＭＳ Ｐゴシック" charset="0"/>
              </a:rPr>
              <a:t>T</a:t>
            </a:r>
          </a:p>
        </p:txBody>
      </p:sp>
      <p:sp>
        <p:nvSpPr>
          <p:cNvPr id="1111125" name="Rectangle 85"/>
          <p:cNvSpPr>
            <a:spLocks noChangeArrowheads="1"/>
          </p:cNvSpPr>
          <p:nvPr/>
        </p:nvSpPr>
        <p:spPr bwMode="auto">
          <a:xfrm>
            <a:off x="609600" y="1295400"/>
            <a:ext cx="914400" cy="304800"/>
          </a:xfrm>
          <a:prstGeom prst="rect">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26" name="Text Box 86"/>
          <p:cNvSpPr txBox="1">
            <a:spLocks noChangeArrowheads="1"/>
          </p:cNvSpPr>
          <p:nvPr/>
        </p:nvSpPr>
        <p:spPr bwMode="auto">
          <a:xfrm>
            <a:off x="609600" y="12954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dirty="0" smtClean="0">
                <a:solidFill>
                  <a:srgbClr val="000000"/>
                </a:solidFill>
                <a:latin typeface="Arial" charset="0"/>
                <a:ea typeface="ＭＳ Ｐゴシック" charset="0"/>
              </a:rPr>
              <a:t>Partnership</a:t>
            </a:r>
          </a:p>
        </p:txBody>
      </p:sp>
      <p:sp>
        <p:nvSpPr>
          <p:cNvPr id="1111127" name="Rectangle 87"/>
          <p:cNvSpPr>
            <a:spLocks noChangeArrowheads="1"/>
          </p:cNvSpPr>
          <p:nvPr/>
        </p:nvSpPr>
        <p:spPr bwMode="auto">
          <a:xfrm>
            <a:off x="1219200" y="3962400"/>
            <a:ext cx="2209800" cy="304800"/>
          </a:xfrm>
          <a:prstGeom prst="rect">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90000"/>
              </a:lnSpc>
              <a:spcBef>
                <a:spcPct val="20000"/>
              </a:spcBef>
            </a:pPr>
            <a:r>
              <a:rPr lang="en-US" sz="1200" dirty="0" smtClean="0">
                <a:solidFill>
                  <a:srgbClr val="000000"/>
                </a:solidFill>
                <a:latin typeface="Arial" charset="0"/>
                <a:ea typeface="ＭＳ Ｐゴシック" charset="0"/>
              </a:rPr>
              <a:t>N.  American Carbon Program</a:t>
            </a:r>
          </a:p>
        </p:txBody>
      </p:sp>
      <p:sp>
        <p:nvSpPr>
          <p:cNvPr id="1111128" name="AutoShape 88"/>
          <p:cNvSpPr>
            <a:spLocks noChangeArrowheads="1"/>
          </p:cNvSpPr>
          <p:nvPr/>
        </p:nvSpPr>
        <p:spPr bwMode="auto">
          <a:xfrm>
            <a:off x="3352800" y="4038600"/>
            <a:ext cx="304800" cy="152400"/>
          </a:xfrm>
          <a:prstGeom prst="homePlate">
            <a:avLst>
              <a:gd name="adj" fmla="val 50000"/>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29" name="AutoShape 89"/>
          <p:cNvSpPr>
            <a:spLocks noChangeArrowheads="1"/>
          </p:cNvSpPr>
          <p:nvPr/>
        </p:nvSpPr>
        <p:spPr bwMode="auto">
          <a:xfrm>
            <a:off x="2971800" y="4419600"/>
            <a:ext cx="304800" cy="152400"/>
          </a:xfrm>
          <a:prstGeom prst="homePlate">
            <a:avLst>
              <a:gd name="adj" fmla="val 50000"/>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dirty="0" smtClean="0">
              <a:solidFill>
                <a:srgbClr val="000000"/>
              </a:solidFill>
              <a:latin typeface="Arial" charset="0"/>
              <a:ea typeface="ＭＳ Ｐゴシック" charset="0"/>
            </a:endParaRPr>
          </a:p>
        </p:txBody>
      </p:sp>
      <p:sp>
        <p:nvSpPr>
          <p:cNvPr id="1111130" name="Rectangle 90"/>
          <p:cNvSpPr>
            <a:spLocks noChangeArrowheads="1"/>
          </p:cNvSpPr>
          <p:nvPr/>
        </p:nvSpPr>
        <p:spPr bwMode="auto">
          <a:xfrm>
            <a:off x="381000" y="4343400"/>
            <a:ext cx="2667000" cy="304800"/>
          </a:xfrm>
          <a:prstGeom prst="rect">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90000"/>
              </a:lnSpc>
              <a:spcBef>
                <a:spcPct val="20000"/>
              </a:spcBef>
            </a:pPr>
            <a:r>
              <a:rPr lang="en-US" sz="1200" b="1" dirty="0" smtClean="0">
                <a:solidFill>
                  <a:srgbClr val="000000"/>
                </a:solidFill>
                <a:latin typeface="Arial" charset="0"/>
                <a:ea typeface="ＭＳ Ｐゴシック" charset="0"/>
              </a:rPr>
              <a:t>           </a:t>
            </a:r>
            <a:r>
              <a:rPr lang="en-US" sz="1200" dirty="0" smtClean="0">
                <a:solidFill>
                  <a:srgbClr val="000000"/>
                </a:solidFill>
                <a:latin typeface="Arial" charset="0"/>
                <a:ea typeface="ＭＳ Ｐゴシック" charset="0"/>
              </a:rPr>
              <a:t>Land Use Change in Amazonia</a:t>
            </a:r>
          </a:p>
        </p:txBody>
      </p:sp>
      <p:pic>
        <p:nvPicPr>
          <p:cNvPr id="1111131" name="Picture 91" descr="TN0068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271963"/>
            <a:ext cx="381000" cy="300037"/>
          </a:xfrm>
          <a:prstGeom prst="rect">
            <a:avLst/>
          </a:prstGeom>
          <a:noFill/>
          <a:extLst>
            <a:ext uri="{909E8E84-426E-40dd-AFC4-6F175D3DCCD1}">
              <a14:hiddenFill xmlns:a14="http://schemas.microsoft.com/office/drawing/2010/main">
                <a:solidFill>
                  <a:srgbClr val="FFFFFF"/>
                </a:solidFill>
              </a14:hiddenFill>
            </a:ext>
          </a:extLst>
        </p:spPr>
      </p:pic>
      <p:sp>
        <p:nvSpPr>
          <p:cNvPr id="1111132" name="Rectangle 92"/>
          <p:cNvSpPr>
            <a:spLocks noChangeArrowheads="1"/>
          </p:cNvSpPr>
          <p:nvPr/>
        </p:nvSpPr>
        <p:spPr bwMode="auto">
          <a:xfrm>
            <a:off x="1295400" y="3352800"/>
            <a:ext cx="3290888" cy="228600"/>
          </a:xfrm>
          <a:prstGeom prst="rect">
            <a:avLst/>
          </a:prstGeom>
          <a:gradFill rotWithShape="0">
            <a:gsLst>
              <a:gs pos="0">
                <a:srgbClr val="FFFFCC"/>
              </a:gs>
              <a:gs pos="100000">
                <a:srgbClr val="CC99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 rIns="45720" anchor="ctr"/>
          <a:lstStyle/>
          <a:p>
            <a:pPr algn="ctr">
              <a:lnSpc>
                <a:spcPct val="90000"/>
              </a:lnSpc>
              <a:spcBef>
                <a:spcPct val="20000"/>
              </a:spcBef>
            </a:pPr>
            <a:r>
              <a:rPr lang="en-US" sz="1200" dirty="0" smtClean="0">
                <a:solidFill>
                  <a:srgbClr val="000000"/>
                </a:solidFill>
                <a:latin typeface="Arial" charset="0"/>
                <a:ea typeface="ＭＳ Ｐゴシック" charset="0"/>
              </a:rPr>
              <a:t>Global CH</a:t>
            </a:r>
            <a:r>
              <a:rPr lang="en-US" sz="1200" baseline="-25000" dirty="0" smtClean="0">
                <a:solidFill>
                  <a:srgbClr val="000000"/>
                </a:solidFill>
                <a:latin typeface="Arial" charset="0"/>
                <a:ea typeface="ＭＳ Ｐゴシック" charset="0"/>
              </a:rPr>
              <a:t>4</a:t>
            </a:r>
            <a:r>
              <a:rPr lang="en-US" sz="1200" dirty="0" smtClean="0">
                <a:solidFill>
                  <a:srgbClr val="000000"/>
                </a:solidFill>
                <a:latin typeface="Arial" charset="0"/>
                <a:ea typeface="ＭＳ Ｐゴシック" charset="0"/>
              </a:rPr>
              <a:t>;</a:t>
            </a:r>
            <a:r>
              <a:rPr lang="en-US" sz="1200" b="1" dirty="0" smtClean="0">
                <a:solidFill>
                  <a:srgbClr val="000000"/>
                </a:solidFill>
                <a:latin typeface="Arial" charset="0"/>
                <a:ea typeface="ＭＳ Ｐゴシック" charset="0"/>
              </a:rPr>
              <a:t> </a:t>
            </a:r>
            <a:r>
              <a:rPr lang="en-US" sz="1200" dirty="0" smtClean="0">
                <a:solidFill>
                  <a:srgbClr val="000000"/>
                </a:solidFill>
                <a:latin typeface="Arial" charset="0"/>
                <a:ea typeface="ＭＳ Ｐゴシック" charset="0"/>
              </a:rPr>
              <a:t>Wetlands, Flooding &amp; Permafrost</a:t>
            </a:r>
          </a:p>
        </p:txBody>
      </p:sp>
      <p:sp>
        <p:nvSpPr>
          <p:cNvPr id="1111133" name="AutoShape 93">
            <a:hlinkClick r:id="" action="ppaction://noaction"/>
          </p:cNvPr>
          <p:cNvSpPr>
            <a:spLocks noChangeArrowheads="1"/>
          </p:cNvSpPr>
          <p:nvPr/>
        </p:nvSpPr>
        <p:spPr bwMode="auto">
          <a:xfrm>
            <a:off x="7467600" y="6629400"/>
            <a:ext cx="1049338" cy="2286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288" rIns="18288" anchor="ctr"/>
          <a:lstStyle/>
          <a:p>
            <a:pPr algn="ctr">
              <a:lnSpc>
                <a:spcPct val="90000"/>
              </a:lnSpc>
            </a:pPr>
            <a:r>
              <a:rPr lang="en-US" sz="1000" b="1" dirty="0" smtClean="0">
                <a:solidFill>
                  <a:srgbClr val="000000"/>
                </a:solidFill>
                <a:latin typeface="Arial" charset="0"/>
                <a:ea typeface="ＭＳ Ｐゴシック" charset="0"/>
              </a:rPr>
              <a:t>Global C Cycle </a:t>
            </a:r>
          </a:p>
        </p:txBody>
      </p:sp>
      <p:sp>
        <p:nvSpPr>
          <p:cNvPr id="1111134" name="AutoShape 94"/>
          <p:cNvSpPr>
            <a:spLocks noChangeArrowheads="1"/>
          </p:cNvSpPr>
          <p:nvPr/>
        </p:nvSpPr>
        <p:spPr bwMode="auto">
          <a:xfrm rot="-5400000">
            <a:off x="-2959100" y="3441700"/>
            <a:ext cx="6477000" cy="355600"/>
          </a:xfrm>
          <a:prstGeom prst="rightArrow">
            <a:avLst>
              <a:gd name="adj1" fmla="val 65278"/>
              <a:gd name="adj2" fmla="val 119911"/>
            </a:avLst>
          </a:prstGeom>
          <a:solidFill>
            <a:srgbClr val="3366FF"/>
          </a:solidFill>
          <a:ln w="9525">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dirty="0" smtClean="0">
                <a:solidFill>
                  <a:srgbClr val="FFFFFF"/>
                </a:solidFill>
                <a:latin typeface="Arial" charset="0"/>
                <a:ea typeface="ＭＳ Ｐゴシック" charset="0"/>
              </a:rPr>
              <a:t>                Knowledge Base</a:t>
            </a:r>
          </a:p>
        </p:txBody>
      </p:sp>
      <p:sp>
        <p:nvSpPr>
          <p:cNvPr id="1111135" name="Rectangle 95">
            <a:hlinkClick r:id="rId7" action="ppaction://hlinksldjump"/>
          </p:cNvPr>
          <p:cNvSpPr>
            <a:spLocks noChangeArrowheads="1"/>
          </p:cNvSpPr>
          <p:nvPr/>
        </p:nvSpPr>
        <p:spPr bwMode="auto">
          <a:xfrm>
            <a:off x="304800" y="4724400"/>
            <a:ext cx="2286000"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rIns="45720" anchor="ctr"/>
          <a:lstStyle/>
          <a:p>
            <a:pPr>
              <a:lnSpc>
                <a:spcPct val="90000"/>
              </a:lnSpc>
              <a:spcBef>
                <a:spcPct val="20000"/>
              </a:spcBef>
            </a:pPr>
            <a:r>
              <a:rPr lang="en-US" sz="1200" b="1" dirty="0" smtClean="0">
                <a:solidFill>
                  <a:srgbClr val="000000"/>
                </a:solidFill>
                <a:latin typeface="Arial" charset="0"/>
                <a:ea typeface="ＭＳ Ｐゴシック" charset="0"/>
              </a:rPr>
              <a:t>2002:  Global productivity and land cover resolution coarse; Large uncertainties in biomass, fluxes, disturbance, and  coastal events</a:t>
            </a:r>
          </a:p>
        </p:txBody>
      </p:sp>
      <p:sp>
        <p:nvSpPr>
          <p:cNvPr id="1111136" name="Text Box 96"/>
          <p:cNvSpPr txBox="1">
            <a:spLocks noChangeArrowheads="1"/>
          </p:cNvSpPr>
          <p:nvPr/>
        </p:nvSpPr>
        <p:spPr bwMode="auto">
          <a:xfrm>
            <a:off x="4267200" y="5867400"/>
            <a:ext cx="365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FFFF00"/>
                </a:solidFill>
                <a:latin typeface="Arial" charset="0"/>
                <a:ea typeface="ＭＳ Ｐゴシック" charset="0"/>
              </a:rPr>
              <a:t>Systematic Observations</a:t>
            </a:r>
          </a:p>
        </p:txBody>
      </p:sp>
      <p:sp>
        <p:nvSpPr>
          <p:cNvPr id="1111137" name="AutoShape 97"/>
          <p:cNvSpPr>
            <a:spLocks noChangeArrowheads="1"/>
          </p:cNvSpPr>
          <p:nvPr/>
        </p:nvSpPr>
        <p:spPr bwMode="auto">
          <a:xfrm>
            <a:off x="2895600" y="5638800"/>
            <a:ext cx="381000" cy="228600"/>
          </a:xfrm>
          <a:prstGeom prst="chevron">
            <a:avLst>
              <a:gd name="adj" fmla="val 74306"/>
            </a:avLst>
          </a:prstGeom>
          <a:solidFill>
            <a:srgbClr val="FFDF9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200" dirty="0" smtClean="0">
              <a:solidFill>
                <a:srgbClr val="000000"/>
              </a:solidFill>
              <a:latin typeface="Arial" charset="0"/>
              <a:ea typeface="ＭＳ Ｐゴシック" charset="0"/>
            </a:endParaRPr>
          </a:p>
        </p:txBody>
      </p:sp>
      <p:sp>
        <p:nvSpPr>
          <p:cNvPr id="1111138" name="AutoShape 98"/>
          <p:cNvSpPr>
            <a:spLocks noChangeArrowheads="1"/>
          </p:cNvSpPr>
          <p:nvPr/>
        </p:nvSpPr>
        <p:spPr bwMode="auto">
          <a:xfrm>
            <a:off x="3200400" y="5638800"/>
            <a:ext cx="381000" cy="228600"/>
          </a:xfrm>
          <a:prstGeom prst="chevron">
            <a:avLst>
              <a:gd name="adj" fmla="val 74306"/>
            </a:avLst>
          </a:prstGeom>
          <a:solidFill>
            <a:srgbClr val="FFDF9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200" dirty="0" smtClean="0">
              <a:solidFill>
                <a:srgbClr val="000000"/>
              </a:solidFill>
              <a:latin typeface="Arial" charset="0"/>
              <a:ea typeface="ＭＳ Ｐゴシック" charset="0"/>
            </a:endParaRPr>
          </a:p>
        </p:txBody>
      </p:sp>
      <p:sp>
        <p:nvSpPr>
          <p:cNvPr id="1111139" name="AutoShape 99"/>
          <p:cNvSpPr>
            <a:spLocks noChangeArrowheads="1"/>
          </p:cNvSpPr>
          <p:nvPr/>
        </p:nvSpPr>
        <p:spPr bwMode="auto">
          <a:xfrm>
            <a:off x="3581400" y="5638800"/>
            <a:ext cx="381000" cy="228600"/>
          </a:xfrm>
          <a:prstGeom prst="chevron">
            <a:avLst>
              <a:gd name="adj" fmla="val 74306"/>
            </a:avLst>
          </a:prstGeom>
          <a:solidFill>
            <a:srgbClr val="FFDF9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200" dirty="0" smtClean="0">
              <a:solidFill>
                <a:srgbClr val="000000"/>
              </a:solidFill>
              <a:latin typeface="Arial" charset="0"/>
              <a:ea typeface="ＭＳ Ｐゴシック" charset="0"/>
            </a:endParaRPr>
          </a:p>
        </p:txBody>
      </p:sp>
      <p:sp>
        <p:nvSpPr>
          <p:cNvPr id="1111140" name="AutoShape 100">
            <a:hlinkClick r:id="rId4" action="ppaction://hlinksldjump"/>
          </p:cNvPr>
          <p:cNvSpPr>
            <a:spLocks noChangeArrowheads="1"/>
          </p:cNvSpPr>
          <p:nvPr/>
        </p:nvSpPr>
        <p:spPr bwMode="auto">
          <a:xfrm>
            <a:off x="6172200" y="1219200"/>
            <a:ext cx="304800" cy="228600"/>
          </a:xfrm>
          <a:prstGeom prst="homePlate">
            <a:avLst>
              <a:gd name="adj" fmla="val 65969"/>
            </a:avLst>
          </a:prstGeom>
          <a:gradFill rotWithShape="0">
            <a:gsLst>
              <a:gs pos="0">
                <a:srgbClr val="FFDF85"/>
              </a:gs>
              <a:gs pos="100000">
                <a:srgbClr val="A89DD4"/>
              </a:gs>
            </a:gsLst>
            <a:path path="shape">
              <a:fillToRect l="50000" t="50000" r="50000" b="50000"/>
            </a:path>
          </a:gra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45720" anchor="ctr"/>
          <a:lstStyle/>
          <a:p>
            <a:pPr>
              <a:lnSpc>
                <a:spcPct val="90000"/>
              </a:lnSpc>
              <a:spcBef>
                <a:spcPct val="20000"/>
              </a:spcBef>
            </a:pPr>
            <a:endParaRPr lang="en-US" sz="1200" b="1" dirty="0" smtClean="0">
              <a:solidFill>
                <a:srgbClr val="000000"/>
              </a:solidFill>
              <a:latin typeface="Arial" charset="0"/>
              <a:ea typeface="ＭＳ Ｐゴシック" charset="0"/>
            </a:endParaRPr>
          </a:p>
        </p:txBody>
      </p:sp>
      <p:sp>
        <p:nvSpPr>
          <p:cNvPr id="1111141" name="Rectangle 101"/>
          <p:cNvSpPr>
            <a:spLocks noChangeArrowheads="1"/>
          </p:cNvSpPr>
          <p:nvPr/>
        </p:nvSpPr>
        <p:spPr bwMode="auto">
          <a:xfrm>
            <a:off x="3886200" y="1066800"/>
            <a:ext cx="2362200" cy="457200"/>
          </a:xfrm>
          <a:prstGeom prst="rect">
            <a:avLst/>
          </a:prstGeom>
          <a:gradFill rotWithShape="0">
            <a:gsLst>
              <a:gs pos="0">
                <a:srgbClr val="CC9900"/>
              </a:gs>
              <a:gs pos="100000">
                <a:srgbClr val="A89DD4"/>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200" dirty="0" smtClean="0">
              <a:solidFill>
                <a:srgbClr val="000000"/>
              </a:solidFill>
              <a:latin typeface="Arial" charset="0"/>
              <a:ea typeface="ＭＳ Ｐゴシック" charset="0"/>
            </a:endParaRPr>
          </a:p>
        </p:txBody>
      </p:sp>
      <p:sp>
        <p:nvSpPr>
          <p:cNvPr id="1111142" name="Text Box 102"/>
          <p:cNvSpPr txBox="1">
            <a:spLocks noChangeArrowheads="1"/>
          </p:cNvSpPr>
          <p:nvPr/>
        </p:nvSpPr>
        <p:spPr bwMode="auto">
          <a:xfrm>
            <a:off x="6400800" y="1066800"/>
            <a:ext cx="1905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dirty="0" smtClean="0">
                <a:solidFill>
                  <a:srgbClr val="000000"/>
                </a:solidFill>
                <a:latin typeface="Arial" charset="0"/>
                <a:ea typeface="ＭＳ Ｐゴシック" charset="0"/>
              </a:rPr>
              <a:t> Process controls; errors in sink reduced</a:t>
            </a:r>
          </a:p>
        </p:txBody>
      </p:sp>
      <p:sp>
        <p:nvSpPr>
          <p:cNvPr id="1111143" name="Rectangle 103">
            <a:hlinkClick r:id="rId3" action="ppaction://hlinksldjump"/>
          </p:cNvPr>
          <p:cNvSpPr>
            <a:spLocks noChangeArrowheads="1"/>
          </p:cNvSpPr>
          <p:nvPr/>
        </p:nvSpPr>
        <p:spPr bwMode="auto">
          <a:xfrm>
            <a:off x="2667000" y="2057400"/>
            <a:ext cx="762000" cy="304800"/>
          </a:xfrm>
          <a:prstGeom prst="rect">
            <a:avLst/>
          </a:prstGeom>
          <a:gradFill rotWithShape="0">
            <a:gsLst>
              <a:gs pos="0">
                <a:srgbClr val="A89DD4">
                  <a:gamma/>
                  <a:tint val="0"/>
                  <a:invGamma/>
                </a:srgbClr>
              </a:gs>
              <a:gs pos="100000">
                <a:srgbClr val="A89DD4"/>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pPr>
            <a:endParaRPr lang="en-US" sz="1400" b="1" dirty="0" smtClean="0">
              <a:solidFill>
                <a:srgbClr val="000000"/>
              </a:solidFill>
              <a:latin typeface="Arial" charset="0"/>
              <a:ea typeface="ＭＳ Ｐゴシック" charset="0"/>
            </a:endParaRPr>
          </a:p>
        </p:txBody>
      </p:sp>
      <p:sp>
        <p:nvSpPr>
          <p:cNvPr id="1111144" name="AutoShape 104"/>
          <p:cNvSpPr>
            <a:spLocks noChangeArrowheads="1"/>
          </p:cNvSpPr>
          <p:nvPr/>
        </p:nvSpPr>
        <p:spPr bwMode="auto">
          <a:xfrm>
            <a:off x="3352800" y="2057400"/>
            <a:ext cx="2514600" cy="304800"/>
          </a:xfrm>
          <a:prstGeom prst="homePlate">
            <a:avLst>
              <a:gd name="adj" fmla="val 68750"/>
            </a:avLst>
          </a:prstGeom>
          <a:gradFill rotWithShape="0">
            <a:gsLst>
              <a:gs pos="0">
                <a:srgbClr val="ECD1FF"/>
              </a:gs>
              <a:gs pos="100000">
                <a:srgbClr val="A89DD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7160" rIns="45720" anchor="ctr"/>
          <a:lstStyle/>
          <a:p>
            <a:pPr algn="ctr">
              <a:lnSpc>
                <a:spcPct val="90000"/>
              </a:lnSpc>
            </a:pPr>
            <a:r>
              <a:rPr lang="en-US" sz="1200" dirty="0" smtClean="0">
                <a:solidFill>
                  <a:srgbClr val="000000"/>
                </a:solidFill>
                <a:latin typeface="Arial" charset="0"/>
                <a:ea typeface="ＭＳ Ｐゴシック" charset="0"/>
              </a:rPr>
              <a:t>Coastal Carbon</a:t>
            </a:r>
          </a:p>
        </p:txBody>
      </p:sp>
      <p:sp>
        <p:nvSpPr>
          <p:cNvPr id="1111145" name="Rectangle 105">
            <a:hlinkClick r:id="rId3" action="ppaction://hlinksldjump"/>
          </p:cNvPr>
          <p:cNvSpPr>
            <a:spLocks noChangeArrowheads="1"/>
          </p:cNvSpPr>
          <p:nvPr/>
        </p:nvSpPr>
        <p:spPr bwMode="auto">
          <a:xfrm>
            <a:off x="3429000" y="1066800"/>
            <a:ext cx="609600" cy="457200"/>
          </a:xfrm>
          <a:prstGeom prst="rect">
            <a:avLst/>
          </a:prstGeom>
          <a:gradFill rotWithShape="0">
            <a:gsLst>
              <a:gs pos="0">
                <a:srgbClr val="D2AA00">
                  <a:gamma/>
                  <a:tint val="0"/>
                  <a:invGamma/>
                </a:srgbClr>
              </a:gs>
              <a:gs pos="100000">
                <a:srgbClr val="D2AA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74320" rIns="45720" anchor="ctr"/>
          <a:lstStyle/>
          <a:p>
            <a:pPr algn="ctr">
              <a:lnSpc>
                <a:spcPct val="90000"/>
              </a:lnSpc>
            </a:pPr>
            <a:endParaRPr lang="en-US" sz="1400" b="1" dirty="0" smtClean="0">
              <a:solidFill>
                <a:srgbClr val="000000"/>
              </a:solidFill>
              <a:latin typeface="Arial" charset="0"/>
              <a:ea typeface="ＭＳ Ｐゴシック" charset="0"/>
            </a:endParaRPr>
          </a:p>
        </p:txBody>
      </p:sp>
      <p:sp>
        <p:nvSpPr>
          <p:cNvPr id="1111146" name="Text Box 106"/>
          <p:cNvSpPr txBox="1">
            <a:spLocks noChangeArrowheads="1"/>
          </p:cNvSpPr>
          <p:nvPr/>
        </p:nvSpPr>
        <p:spPr bwMode="auto">
          <a:xfrm>
            <a:off x="3733800" y="10668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dirty="0" smtClean="0">
                <a:solidFill>
                  <a:srgbClr val="000000"/>
                </a:solidFill>
                <a:latin typeface="Arial" charset="0"/>
                <a:ea typeface="ＭＳ Ｐゴシック" charset="0"/>
              </a:rPr>
              <a:t>Southern Ocean Carbon Program,            Air-Sea CO</a:t>
            </a:r>
            <a:r>
              <a:rPr lang="en-US" sz="1200" baseline="-25000" dirty="0" smtClean="0">
                <a:solidFill>
                  <a:srgbClr val="000000"/>
                </a:solidFill>
                <a:latin typeface="Arial" charset="0"/>
                <a:ea typeface="ＭＳ Ｐゴシック" charset="0"/>
              </a:rPr>
              <a:t>2</a:t>
            </a:r>
            <a:r>
              <a:rPr lang="en-US" sz="1200" dirty="0" smtClean="0">
                <a:solidFill>
                  <a:srgbClr val="000000"/>
                </a:solidFill>
                <a:latin typeface="Arial" charset="0"/>
                <a:ea typeface="ＭＳ Ｐゴシック" charset="0"/>
              </a:rPr>
              <a:t> Flux</a:t>
            </a:r>
          </a:p>
        </p:txBody>
      </p:sp>
      <p:pic>
        <p:nvPicPr>
          <p:cNvPr id="1111147" name="Picture 107" descr="TN00686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381000" cy="300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smtClean="0"/>
              <a:t> </a:t>
            </a:r>
            <a:endParaRPr lang="en-US" dirty="0"/>
          </a:p>
        </p:txBody>
      </p:sp>
      <p:sp>
        <p:nvSpPr>
          <p:cNvPr id="32771" name="Rectangle 3"/>
          <p:cNvSpPr>
            <a:spLocks noGrp="1" noChangeArrowheads="1"/>
          </p:cNvSpPr>
          <p:nvPr>
            <p:ph type="body" idx="1"/>
          </p:nvPr>
        </p:nvSpPr>
        <p:spPr>
          <a:xfrm>
            <a:off x="152400" y="1371600"/>
            <a:ext cx="8885237" cy="5486400"/>
          </a:xfrm>
        </p:spPr>
        <p:txBody>
          <a:bodyPr>
            <a:normAutofit/>
          </a:bodyPr>
          <a:lstStyle/>
          <a:p>
            <a:pPr marL="0" indent="0">
              <a:spcBef>
                <a:spcPct val="0"/>
              </a:spcBef>
              <a:buClr>
                <a:srgbClr val="002060"/>
              </a:buClr>
              <a:buSzPct val="90000"/>
              <a:buNone/>
            </a:pPr>
            <a:r>
              <a:rPr lang="en-US" sz="2400" b="1" dirty="0" smtClean="0"/>
              <a:t>Workshop Objectives:</a:t>
            </a:r>
          </a:p>
          <a:p>
            <a:pPr marL="0" indent="0">
              <a:spcBef>
                <a:spcPct val="0"/>
              </a:spcBef>
              <a:buClr>
                <a:srgbClr val="002060"/>
              </a:buClr>
              <a:buSzPct val="90000"/>
              <a:buNone/>
            </a:pPr>
            <a:endParaRPr lang="en-US" sz="2400" b="1" dirty="0" smtClean="0"/>
          </a:p>
          <a:p>
            <a:pPr marL="0" indent="0">
              <a:spcBef>
                <a:spcPct val="0"/>
              </a:spcBef>
              <a:buClr>
                <a:srgbClr val="336699"/>
              </a:buClr>
              <a:buSzPct val="90000"/>
              <a:buFont typeface="Wingdings" pitchFamily="2" charset="2"/>
              <a:buChar char="v"/>
            </a:pPr>
            <a:r>
              <a:rPr lang="en-US" sz="2000" b="1" dirty="0" smtClean="0"/>
              <a:t> </a:t>
            </a:r>
            <a:r>
              <a:rPr lang="en-US" sz="2000" dirty="0" smtClean="0"/>
              <a:t>  To share scientific research results and foster interdisciplinary interactions within the Carbon Cycle &amp; Ecosystems (CC&amp;E) Focus Area </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a:t> </a:t>
            </a:r>
            <a:r>
              <a:rPr lang="en-US" sz="2000" dirty="0" smtClean="0"/>
              <a:t>To delineate progress (and gaps) regarding the science themes, considering have we exploited our on orbit and historical data to the fullest extent?</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a:t> </a:t>
            </a:r>
            <a:r>
              <a:rPr lang="en-US" sz="2000" dirty="0" smtClean="0"/>
              <a:t>To discuss “what’s next?” for our focus area science in the breakout sessions – considering science questions, field work, modeling, observations, technology, etc. </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a:t> </a:t>
            </a:r>
            <a:r>
              <a:rPr lang="en-US" sz="2000" dirty="0" smtClean="0"/>
              <a:t>To serve as the next regular science team meeting for each of these programs: Biodiversity and Ecological Forecasting, Land Cover and Land Use Change and Terrestrial Ecology</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None/>
            </a:pPr>
            <a:endParaRPr lang="en-US" sz="2000" dirty="0" smtClean="0"/>
          </a:p>
          <a:p>
            <a:pPr marL="0" indent="0">
              <a:spcBef>
                <a:spcPct val="0"/>
              </a:spcBef>
              <a:buClr>
                <a:srgbClr val="336699"/>
              </a:buClr>
              <a:buSzPct val="90000"/>
              <a:buFont typeface="Wingdings" pitchFamily="2" charset="2"/>
              <a:buChar char="v"/>
            </a:pPr>
            <a:endParaRPr lang="en-US" sz="2000" b="1" dirty="0" smtClean="0"/>
          </a:p>
          <a:p>
            <a:pPr marL="0" indent="0">
              <a:spcBef>
                <a:spcPct val="0"/>
              </a:spcBef>
              <a:buClr>
                <a:srgbClr val="336699"/>
              </a:buClr>
              <a:buSzPct val="90000"/>
              <a:buNone/>
            </a:pPr>
            <a:endParaRPr lang="en-US" sz="2000" b="1" dirty="0" smtClean="0"/>
          </a:p>
        </p:txBody>
      </p:sp>
      <p:pic>
        <p:nvPicPr>
          <p:cNvPr id="32772" name="Picture 4"/>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1905000" y="76200"/>
            <a:ext cx="7162800" cy="990600"/>
          </a:xfrm>
        </p:spPr>
        <p:txBody>
          <a:bodyPr>
            <a:normAutofit fontScale="90000"/>
          </a:bodyPr>
          <a:lstStyle/>
          <a:p>
            <a:r>
              <a:rPr lang="en-US" sz="3600" b="1" dirty="0" smtClean="0">
                <a:solidFill>
                  <a:schemeClr val="bg1"/>
                </a:solidFill>
              </a:rPr>
              <a:t>2015 Carbon Cycle and Ecosystems Focus Area Joint Science Workshop</a:t>
            </a:r>
          </a:p>
        </p:txBody>
      </p:sp>
      <p:graphicFrame>
        <p:nvGraphicFramePr>
          <p:cNvPr id="2050" name="Object 2"/>
          <p:cNvGraphicFramePr>
            <a:graphicFrameLocks/>
          </p:cNvGraphicFramePr>
          <p:nvPr>
            <p:extLst>
              <p:ext uri="{D42A27DB-BD31-4B8C-83A1-F6EECF244321}">
                <p14:modId xmlns:p14="http://schemas.microsoft.com/office/powerpoint/2010/main" val="2450935516"/>
              </p:ext>
            </p:extLst>
          </p:nvPr>
        </p:nvGraphicFramePr>
        <p:xfrm>
          <a:off x="8039100" y="6019800"/>
          <a:ext cx="1066800" cy="990600"/>
        </p:xfrm>
        <a:graphic>
          <a:graphicData uri="http://schemas.openxmlformats.org/presentationml/2006/ole">
            <mc:AlternateContent xmlns:mc="http://schemas.openxmlformats.org/markup-compatibility/2006">
              <mc:Choice xmlns:v="urn:schemas-microsoft-com:vml" Requires="v">
                <p:oleObj spid="_x0000_s67672" name="Microsoft Draw" r:id="rId4" imgW="7321914" imgH="7321914" progId="MSDraw">
                  <p:embed/>
                </p:oleObj>
              </mc:Choice>
              <mc:Fallback>
                <p:oleObj name="Microsoft Draw" r:id="rId4" imgW="7321914" imgH="7321914" progId="MSDraw">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60198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smtClean="0"/>
              <a:t> </a:t>
            </a:r>
            <a:endParaRPr lang="en-US" dirty="0"/>
          </a:p>
        </p:txBody>
      </p:sp>
      <p:sp>
        <p:nvSpPr>
          <p:cNvPr id="32771" name="Rectangle 3"/>
          <p:cNvSpPr>
            <a:spLocks noGrp="1" noChangeArrowheads="1"/>
          </p:cNvSpPr>
          <p:nvPr>
            <p:ph type="body" idx="1"/>
          </p:nvPr>
        </p:nvSpPr>
        <p:spPr>
          <a:xfrm>
            <a:off x="152400" y="1371600"/>
            <a:ext cx="8885237" cy="5486400"/>
          </a:xfrm>
        </p:spPr>
        <p:txBody>
          <a:bodyPr>
            <a:normAutofit/>
          </a:bodyPr>
          <a:lstStyle/>
          <a:p>
            <a:pPr marL="0" indent="0">
              <a:spcBef>
                <a:spcPct val="0"/>
              </a:spcBef>
              <a:buClr>
                <a:srgbClr val="002060"/>
              </a:buClr>
              <a:buSzPct val="90000"/>
              <a:buNone/>
            </a:pPr>
            <a:r>
              <a:rPr lang="en-US" sz="2400" b="1" dirty="0" smtClean="0"/>
              <a:t>Desired Outcomes:</a:t>
            </a:r>
          </a:p>
          <a:p>
            <a:pPr marL="0" indent="0">
              <a:spcBef>
                <a:spcPct val="0"/>
              </a:spcBef>
              <a:buClr>
                <a:srgbClr val="002060"/>
              </a:buClr>
              <a:buSzPct val="90000"/>
              <a:buNone/>
            </a:pPr>
            <a:endParaRPr lang="en-US" sz="2400" b="1" dirty="0" smtClean="0"/>
          </a:p>
          <a:p>
            <a:pPr marL="0" indent="0">
              <a:spcBef>
                <a:spcPct val="0"/>
              </a:spcBef>
              <a:buClr>
                <a:srgbClr val="336699"/>
              </a:buClr>
              <a:buSzPct val="90000"/>
              <a:buFont typeface="Wingdings" pitchFamily="2" charset="2"/>
              <a:buChar char="v"/>
            </a:pPr>
            <a:r>
              <a:rPr lang="en-US" sz="2000" b="1" dirty="0" smtClean="0"/>
              <a:t> </a:t>
            </a:r>
            <a:r>
              <a:rPr lang="en-US" sz="2000" dirty="0" smtClean="0"/>
              <a:t>  Days 1-3:  New ideas and collaborations; an informal assessment of NASA program accomplishments and progress toward goals; perhaps some suggestions on how to improve program content and management; a refreshed community (i.e., we want you to have fun!); a discussion of what is next scientifically for NASA (i.e., systematic observations, new science, etc.), ideas for the next decadal survey science</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smtClean="0"/>
              <a:t>   Day 3:  For some, additional sharing of scientific results; for others, receive program updates and participate in problem solving; make recommendations for program activities and new directions (i.e., we are hoping you can help us address some problems, react to new ideas, and/or set new priorities)</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smtClean="0"/>
              <a:t>   Day 3-4: Disciplinary Science Team Meetings </a:t>
            </a:r>
          </a:p>
          <a:p>
            <a:pPr marL="0"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a:t> </a:t>
            </a:r>
            <a:r>
              <a:rPr lang="en-US" sz="2000" dirty="0" smtClean="0"/>
              <a:t>  Day 5</a:t>
            </a:r>
            <a:r>
              <a:rPr lang="en-US" sz="2000" dirty="0"/>
              <a:t>: </a:t>
            </a:r>
            <a:r>
              <a:rPr lang="en-US" sz="2000" dirty="0" smtClean="0"/>
              <a:t>Marine </a:t>
            </a:r>
            <a:r>
              <a:rPr lang="en-US" sz="2000" dirty="0"/>
              <a:t>Biodiversity Observation Network Project Meeting</a:t>
            </a:r>
            <a:endParaRPr lang="en-US" sz="2000" dirty="0" smtClean="0"/>
          </a:p>
          <a:p>
            <a:pPr marL="0" indent="0">
              <a:spcBef>
                <a:spcPct val="0"/>
              </a:spcBef>
              <a:buClr>
                <a:srgbClr val="336699"/>
              </a:buClr>
              <a:buSzPct val="90000"/>
              <a:buNone/>
            </a:pPr>
            <a:endParaRPr lang="en-US" sz="2000" dirty="0" smtClean="0"/>
          </a:p>
          <a:p>
            <a:pPr marL="0" indent="0">
              <a:spcBef>
                <a:spcPct val="0"/>
              </a:spcBef>
              <a:buClr>
                <a:srgbClr val="336699"/>
              </a:buClr>
              <a:buSzPct val="90000"/>
              <a:buFont typeface="Wingdings" pitchFamily="2" charset="2"/>
              <a:buChar char="v"/>
            </a:pPr>
            <a:endParaRPr lang="en-US" sz="2000" b="1" dirty="0" smtClean="0"/>
          </a:p>
          <a:p>
            <a:pPr marL="0" indent="0">
              <a:spcBef>
                <a:spcPct val="0"/>
              </a:spcBef>
              <a:buClr>
                <a:srgbClr val="336699"/>
              </a:buClr>
              <a:buSzPct val="90000"/>
              <a:buNone/>
            </a:pPr>
            <a:endParaRPr lang="en-US" sz="2000" b="1" dirty="0" smtClean="0"/>
          </a:p>
        </p:txBody>
      </p:sp>
      <p:pic>
        <p:nvPicPr>
          <p:cNvPr id="32772" name="Picture 4"/>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1905000" y="76200"/>
            <a:ext cx="7162800" cy="990600"/>
          </a:xfrm>
        </p:spPr>
        <p:txBody>
          <a:bodyPr>
            <a:normAutofit fontScale="90000"/>
          </a:bodyPr>
          <a:lstStyle/>
          <a:p>
            <a:r>
              <a:rPr lang="en-US" sz="3600" b="1" dirty="0" smtClean="0">
                <a:solidFill>
                  <a:schemeClr val="bg1"/>
                </a:solidFill>
              </a:rPr>
              <a:t>2015 Carbon Cycle and Ecosystems Focus Area Joint Science Workshop</a:t>
            </a:r>
          </a:p>
        </p:txBody>
      </p:sp>
      <p:graphicFrame>
        <p:nvGraphicFramePr>
          <p:cNvPr id="2050" name="Object 2"/>
          <p:cNvGraphicFramePr>
            <a:graphicFrameLocks/>
          </p:cNvGraphicFramePr>
          <p:nvPr>
            <p:extLst>
              <p:ext uri="{D42A27DB-BD31-4B8C-83A1-F6EECF244321}">
                <p14:modId xmlns:p14="http://schemas.microsoft.com/office/powerpoint/2010/main" val="3417331757"/>
              </p:ext>
            </p:extLst>
          </p:nvPr>
        </p:nvGraphicFramePr>
        <p:xfrm>
          <a:off x="8039100" y="6019800"/>
          <a:ext cx="1066800" cy="990600"/>
        </p:xfrm>
        <a:graphic>
          <a:graphicData uri="http://schemas.openxmlformats.org/presentationml/2006/ole">
            <mc:AlternateContent xmlns:mc="http://schemas.openxmlformats.org/markup-compatibility/2006">
              <mc:Choice xmlns:v="urn:schemas-microsoft-com:vml" Requires="v">
                <p:oleObj spid="_x0000_s1035" name="Microsoft Draw" r:id="rId4" imgW="7321914" imgH="7321914" progId="MSDraw">
                  <p:embed/>
                </p:oleObj>
              </mc:Choice>
              <mc:Fallback>
                <p:oleObj name="Microsoft Draw" r:id="rId4" imgW="7321914" imgH="7321914" progId="MSDraw">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00" y="60198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27661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B375C3BA-F505-4FAF-A572-CD56DDEC06E9}" type="slidenum">
              <a:rPr lang="en-US"/>
              <a:pPr/>
              <a:t>2</a:t>
            </a:fld>
            <a:endParaRPr lang="en-US" dirty="0"/>
          </a:p>
        </p:txBody>
      </p:sp>
      <p:sp>
        <p:nvSpPr>
          <p:cNvPr id="14110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14110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1411077" name="Text Box 5"/>
          <p:cNvSpPr txBox="1">
            <a:spLocks noChangeArrowheads="1"/>
          </p:cNvSpPr>
          <p:nvPr/>
        </p:nvSpPr>
        <p:spPr bwMode="auto">
          <a:xfrm>
            <a:off x="306388" y="1233488"/>
            <a:ext cx="8610600" cy="5632311"/>
          </a:xfrm>
          <a:prstGeom prst="rect">
            <a:avLst/>
          </a:prstGeom>
          <a:noFill/>
          <a:ln w="9525">
            <a:noFill/>
            <a:miter lim="800000"/>
            <a:headEnd/>
            <a:tailEnd/>
          </a:ln>
          <a:effectLst/>
        </p:spPr>
        <p:txBody>
          <a:bodyPr>
            <a:spAutoFit/>
          </a:bodyPr>
          <a:lstStyle/>
          <a:p>
            <a:pPr marL="228600" indent="-228600"/>
            <a:r>
              <a:rPr lang="en-US" sz="2800" b="1" dirty="0" smtClean="0">
                <a:latin typeface="+mn-lt"/>
              </a:rPr>
              <a:t>Research and Analysis (R &amp; A) Programs:</a:t>
            </a:r>
          </a:p>
          <a:p>
            <a:pPr marL="228600" indent="-228600"/>
            <a:endParaRPr lang="en-US" sz="800" b="1" dirty="0" smtClean="0">
              <a:latin typeface="+mn-lt"/>
            </a:endParaRPr>
          </a:p>
          <a:p>
            <a:pPr marL="228600" indent="-228600"/>
            <a:r>
              <a:rPr lang="en-US" sz="2400" b="1" dirty="0" smtClean="0">
                <a:latin typeface="+mn-lt"/>
              </a:rPr>
              <a:t>Biodiversity - Woody Turner</a:t>
            </a:r>
          </a:p>
          <a:p>
            <a:pPr marL="228600" indent="-228600"/>
            <a:r>
              <a:rPr lang="en-US" sz="2400" b="1" dirty="0" smtClean="0">
                <a:latin typeface="+mn-lt"/>
              </a:rPr>
              <a:t>Land Cover and Land Use Change (LCLUC) - Garik Gutman</a:t>
            </a:r>
          </a:p>
          <a:p>
            <a:pPr marL="228600" indent="-228600"/>
            <a:r>
              <a:rPr lang="en-US" sz="2400" b="1" dirty="0" smtClean="0">
                <a:latin typeface="+mn-lt"/>
              </a:rPr>
              <a:t>Ocean </a:t>
            </a:r>
            <a:r>
              <a:rPr lang="en-US" sz="2400" b="1" dirty="0">
                <a:latin typeface="+mn-lt"/>
              </a:rPr>
              <a:t>Biology and </a:t>
            </a:r>
            <a:r>
              <a:rPr lang="en-US" sz="2400" b="1" dirty="0" smtClean="0">
                <a:latin typeface="+mn-lt"/>
              </a:rPr>
              <a:t>Biogeochemistry (OBB) - Paula Bontempi</a:t>
            </a:r>
            <a:endParaRPr lang="en-US" sz="2400" b="1" dirty="0">
              <a:latin typeface="+mn-lt"/>
            </a:endParaRPr>
          </a:p>
          <a:p>
            <a:pPr marL="228600" indent="-228600"/>
            <a:r>
              <a:rPr lang="en-US" sz="2400" b="1" dirty="0">
                <a:latin typeface="+mn-lt"/>
              </a:rPr>
              <a:t>Terrestrial </a:t>
            </a:r>
            <a:r>
              <a:rPr lang="en-US" sz="2400" b="1" dirty="0" smtClean="0">
                <a:latin typeface="+mn-lt"/>
              </a:rPr>
              <a:t>Ecology (TE) – Kathy Hibbard and Eric Kasischke</a:t>
            </a:r>
            <a:endParaRPr lang="en-US" sz="2400" b="1" dirty="0">
              <a:latin typeface="+mn-lt"/>
            </a:endParaRPr>
          </a:p>
          <a:p>
            <a:pPr marL="228600" indent="-228600"/>
            <a:endParaRPr lang="en-US" sz="800" b="1" dirty="0" smtClean="0">
              <a:latin typeface="+mn-lt"/>
            </a:endParaRPr>
          </a:p>
          <a:p>
            <a:pPr marL="228600" indent="-228600"/>
            <a:r>
              <a:rPr lang="en-US" sz="2000" b="1" dirty="0" smtClean="0">
                <a:latin typeface="+mn-lt"/>
              </a:rPr>
              <a:t>Also relevant:  Tropospheric Chemistry, Upper Atmosphere, </a:t>
            </a:r>
            <a:r>
              <a:rPr lang="en-US" sz="2000" b="1" dirty="0">
                <a:latin typeface="+mn-lt"/>
              </a:rPr>
              <a:t>Terrestrial </a:t>
            </a:r>
            <a:r>
              <a:rPr lang="en-US" sz="2000" b="1" dirty="0" smtClean="0">
                <a:latin typeface="+mn-lt"/>
              </a:rPr>
              <a:t>Hydrology</a:t>
            </a:r>
          </a:p>
          <a:p>
            <a:pPr marL="228600" indent="-228600"/>
            <a:endParaRPr lang="en-US" sz="2000" b="1" dirty="0">
              <a:latin typeface="+mn-lt"/>
            </a:endParaRPr>
          </a:p>
          <a:p>
            <a:pPr marL="228600" indent="-228600"/>
            <a:r>
              <a:rPr lang="en-US" sz="2800" b="1" dirty="0" smtClean="0">
                <a:latin typeface="+mn-lt"/>
              </a:rPr>
              <a:t>Applied </a:t>
            </a:r>
            <a:r>
              <a:rPr lang="en-US" sz="2800" b="1" dirty="0" smtClean="0">
                <a:latin typeface="+mn-lt"/>
              </a:rPr>
              <a:t>Sciences Programs:</a:t>
            </a:r>
          </a:p>
          <a:p>
            <a:pPr marL="228600" indent="-228600"/>
            <a:endParaRPr lang="en-US" sz="800" b="1" dirty="0" smtClean="0">
              <a:latin typeface="+mn-lt"/>
            </a:endParaRPr>
          </a:p>
          <a:p>
            <a:r>
              <a:rPr lang="en-US" sz="2400" b="1" dirty="0" smtClean="0">
                <a:latin typeface="+mn-lt"/>
              </a:rPr>
              <a:t>Agriculture; Water Resources - Brad Doorn</a:t>
            </a:r>
          </a:p>
          <a:p>
            <a:r>
              <a:rPr lang="en-US" sz="2400" b="1" dirty="0" smtClean="0">
                <a:latin typeface="+mn-lt"/>
              </a:rPr>
              <a:t>Ecological Forecasting - Woody Turner</a:t>
            </a:r>
          </a:p>
          <a:p>
            <a:endParaRPr lang="en-US" sz="800" b="1" dirty="0" smtClean="0">
              <a:latin typeface="+mn-lt"/>
            </a:endParaRPr>
          </a:p>
          <a:p>
            <a:r>
              <a:rPr lang="en-US" sz="2000" b="1" dirty="0" smtClean="0">
                <a:latin typeface="+mn-lt"/>
              </a:rPr>
              <a:t>Also relevant:  Air Quality &amp; Public Health, Disasters</a:t>
            </a:r>
          </a:p>
          <a:p>
            <a:pPr marL="228600" indent="-228600"/>
            <a:endParaRPr lang="en-US" sz="2400" b="1" dirty="0" smtClean="0">
              <a:latin typeface="+mn-lt"/>
            </a:endParaRPr>
          </a:p>
          <a:p>
            <a:pPr marL="228600" indent="-228600"/>
            <a:r>
              <a:rPr lang="en-US" sz="2400" b="1" dirty="0" smtClean="0">
                <a:latin typeface="+mn-lt"/>
              </a:rPr>
              <a:t>(plus many other contributors)</a:t>
            </a:r>
          </a:p>
        </p:txBody>
      </p:sp>
      <p:pic>
        <p:nvPicPr>
          <p:cNvPr id="7"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8" name="Rectangle 4"/>
          <p:cNvSpPr txBox="1">
            <a:spLocks noChangeArrowheads="1"/>
          </p:cNvSpPr>
          <p:nvPr/>
        </p:nvSpPr>
        <p:spPr>
          <a:xfrm>
            <a:off x="914400" y="-28575"/>
            <a:ext cx="8291513" cy="86677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FF9900"/>
                </a:solidFill>
                <a:effectLst/>
                <a:uLnTx/>
                <a:uFillTx/>
                <a:latin typeface="+mj-lt"/>
                <a:ea typeface="+mj-ea"/>
                <a:cs typeface="+mj-cs"/>
              </a:rPr>
              <a:t> </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Carbon Cycle &amp; Ecosystems Focus Area </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smtClean="0"/>
              <a:t> </a:t>
            </a:r>
            <a:endParaRPr lang="en-US" dirty="0"/>
          </a:p>
        </p:txBody>
      </p:sp>
      <p:sp>
        <p:nvSpPr>
          <p:cNvPr id="32771" name="Rectangle 3"/>
          <p:cNvSpPr>
            <a:spLocks noGrp="1" noChangeArrowheads="1"/>
          </p:cNvSpPr>
          <p:nvPr>
            <p:ph type="body" idx="1"/>
          </p:nvPr>
        </p:nvSpPr>
        <p:spPr>
          <a:xfrm>
            <a:off x="76200" y="1219200"/>
            <a:ext cx="9067800" cy="5638800"/>
          </a:xfrm>
        </p:spPr>
        <p:txBody>
          <a:bodyPr>
            <a:normAutofit fontScale="92500" lnSpcReduction="20000"/>
          </a:bodyPr>
          <a:lstStyle/>
          <a:p>
            <a:pPr marL="0" indent="0">
              <a:spcBef>
                <a:spcPct val="0"/>
              </a:spcBef>
              <a:buClr>
                <a:srgbClr val="002060"/>
              </a:buClr>
              <a:buSzPct val="90000"/>
              <a:buNone/>
            </a:pPr>
            <a:r>
              <a:rPr lang="en-US" sz="2000" b="1" dirty="0" smtClean="0"/>
              <a:t> Plenary Sessions Organized around Four Themes:</a:t>
            </a:r>
          </a:p>
          <a:p>
            <a:pPr marL="400050" lvl="1" indent="0">
              <a:spcBef>
                <a:spcPct val="0"/>
              </a:spcBef>
              <a:buClr>
                <a:srgbClr val="336699"/>
              </a:buClr>
              <a:buSzPct val="90000"/>
              <a:buFont typeface="Wingdings" pitchFamily="2" charset="2"/>
              <a:buChar char="v"/>
            </a:pPr>
            <a:r>
              <a:rPr lang="en-US" sz="2000" b="1" dirty="0" smtClean="0"/>
              <a:t>    Landscapes </a:t>
            </a:r>
            <a:r>
              <a:rPr lang="en-US" sz="2000" b="1" dirty="0"/>
              <a:t>to coasts: understanding Earth system connections</a:t>
            </a:r>
          </a:p>
          <a:p>
            <a:pPr marL="400050" lvl="1" indent="0">
              <a:spcBef>
                <a:spcPct val="0"/>
              </a:spcBef>
              <a:buClr>
                <a:srgbClr val="336699"/>
              </a:buClr>
              <a:buSzPct val="90000"/>
              <a:buFont typeface="Wingdings" pitchFamily="2" charset="2"/>
              <a:buChar char="v"/>
            </a:pPr>
            <a:r>
              <a:rPr lang="en-US" sz="2000" b="1" dirty="0"/>
              <a:t>    Tracking habitat change through new integrative approaches and products</a:t>
            </a:r>
          </a:p>
          <a:p>
            <a:pPr marL="400050" lvl="1" indent="0">
              <a:spcBef>
                <a:spcPct val="0"/>
              </a:spcBef>
              <a:buClr>
                <a:srgbClr val="336699"/>
              </a:buClr>
              <a:buSzPct val="90000"/>
              <a:buFont typeface="Wingdings" pitchFamily="2" charset="2"/>
              <a:buChar char="v"/>
            </a:pPr>
            <a:r>
              <a:rPr lang="en-US" sz="2000" b="1" dirty="0"/>
              <a:t>    Future research direction and priorities: perspectives relevant to the Next </a:t>
            </a:r>
            <a:r>
              <a:rPr lang="en-US" sz="2000" b="1" dirty="0" smtClean="0"/>
              <a:t>	Decadal </a:t>
            </a:r>
            <a:r>
              <a:rPr lang="en-US" sz="2000" b="1" dirty="0"/>
              <a:t>Survey</a:t>
            </a:r>
          </a:p>
          <a:p>
            <a:pPr marL="400050" lvl="1" indent="0">
              <a:spcBef>
                <a:spcPct val="0"/>
              </a:spcBef>
              <a:buClr>
                <a:srgbClr val="336699"/>
              </a:buClr>
              <a:buSzPct val="90000"/>
              <a:buFont typeface="Wingdings" pitchFamily="2" charset="2"/>
              <a:buChar char="v"/>
            </a:pPr>
            <a:r>
              <a:rPr lang="en-US" sz="2000" b="1" dirty="0"/>
              <a:t>    Human influence on global ecosystems</a:t>
            </a:r>
          </a:p>
          <a:p>
            <a:pPr marL="400050" lvl="1" indent="0">
              <a:spcBef>
                <a:spcPct val="0"/>
              </a:spcBef>
              <a:buClr>
                <a:srgbClr val="336699"/>
              </a:buClr>
              <a:buSzPct val="90000"/>
              <a:buNone/>
            </a:pPr>
            <a:endParaRPr lang="en-US" sz="1600" dirty="0" smtClean="0"/>
          </a:p>
          <a:p>
            <a:pPr marL="0" indent="0">
              <a:spcBef>
                <a:spcPct val="0"/>
              </a:spcBef>
              <a:buClr>
                <a:srgbClr val="336699"/>
              </a:buClr>
              <a:buSzPct val="90000"/>
              <a:buFont typeface="Wingdings" pitchFamily="2" charset="2"/>
              <a:buChar char="v"/>
            </a:pPr>
            <a:r>
              <a:rPr lang="en-US" sz="2000" b="1" dirty="0" smtClean="0"/>
              <a:t> Plenary Sessions Include</a:t>
            </a:r>
          </a:p>
          <a:p>
            <a:pPr marL="400050" lvl="1" indent="0">
              <a:spcBef>
                <a:spcPct val="0"/>
              </a:spcBef>
              <a:buClr>
                <a:srgbClr val="336699"/>
              </a:buClr>
              <a:buSzPct val="90000"/>
              <a:buFont typeface="Wingdings" pitchFamily="2" charset="2"/>
              <a:buChar char="v"/>
            </a:pPr>
            <a:r>
              <a:rPr lang="en-US" sz="2000" dirty="0" smtClean="0"/>
              <a:t> Invited Theme Synthesis Talks – centered around four themes</a:t>
            </a:r>
          </a:p>
          <a:p>
            <a:pPr marL="400050" lvl="1" indent="0">
              <a:spcBef>
                <a:spcPct val="0"/>
              </a:spcBef>
              <a:buClr>
                <a:srgbClr val="336699"/>
              </a:buClr>
              <a:buSzPct val="90000"/>
              <a:buFont typeface="Wingdings" pitchFamily="2" charset="2"/>
              <a:buChar char="v"/>
            </a:pPr>
            <a:r>
              <a:rPr lang="en-US" sz="2000" dirty="0" smtClean="0"/>
              <a:t> Breakout Group Discussions </a:t>
            </a:r>
          </a:p>
          <a:p>
            <a:pPr marL="400050" lvl="1" indent="0">
              <a:spcBef>
                <a:spcPct val="0"/>
              </a:spcBef>
              <a:buClr>
                <a:srgbClr val="336699"/>
              </a:buClr>
              <a:buSzPct val="90000"/>
              <a:buFont typeface="Wingdings" pitchFamily="2" charset="2"/>
              <a:buChar char="v"/>
            </a:pPr>
            <a:r>
              <a:rPr lang="en-US" sz="2000" dirty="0"/>
              <a:t> </a:t>
            </a:r>
            <a:r>
              <a:rPr lang="en-US" sz="2000" dirty="0" smtClean="0"/>
              <a:t>Keynote Address – Diane Wickland (ret) former CC&amp;E Focus Area Lead</a:t>
            </a:r>
          </a:p>
          <a:p>
            <a:pPr marL="400050" lvl="1" indent="0">
              <a:spcBef>
                <a:spcPct val="0"/>
              </a:spcBef>
              <a:buClr>
                <a:srgbClr val="336699"/>
              </a:buClr>
              <a:buSzPct val="90000"/>
              <a:buFont typeface="Wingdings" pitchFamily="2" charset="2"/>
              <a:buChar char="v"/>
            </a:pPr>
            <a:r>
              <a:rPr lang="en-US" sz="2000" dirty="0" smtClean="0"/>
              <a:t> Panel Discussions - Uncertainties</a:t>
            </a:r>
          </a:p>
          <a:p>
            <a:pPr marL="400050" lvl="1" indent="0">
              <a:spcBef>
                <a:spcPct val="0"/>
              </a:spcBef>
              <a:buClr>
                <a:srgbClr val="336699"/>
              </a:buClr>
              <a:buSzPct val="90000"/>
              <a:buFont typeface="Wingdings" pitchFamily="2" charset="2"/>
              <a:buChar char="v"/>
            </a:pPr>
            <a:endParaRPr lang="en-US" sz="2000" dirty="0" smtClean="0"/>
          </a:p>
          <a:p>
            <a:pPr marL="0" indent="0">
              <a:spcBef>
                <a:spcPct val="0"/>
              </a:spcBef>
              <a:buClr>
                <a:srgbClr val="336699"/>
              </a:buClr>
              <a:buSzPct val="90000"/>
              <a:buFont typeface="Wingdings" pitchFamily="2" charset="2"/>
              <a:buChar char="v"/>
            </a:pPr>
            <a:r>
              <a:rPr lang="en-US" sz="2000" dirty="0" smtClean="0"/>
              <a:t> </a:t>
            </a:r>
            <a:r>
              <a:rPr lang="en-US" sz="2000" b="1" dirty="0" smtClean="0"/>
              <a:t>Poster Sessions </a:t>
            </a:r>
            <a:r>
              <a:rPr lang="en-US" sz="1600" b="1" dirty="0" smtClean="0"/>
              <a:t>(this is where all the primary research will be reported!) </a:t>
            </a:r>
            <a:r>
              <a:rPr lang="en-US" sz="1900" b="1" dirty="0" smtClean="0"/>
              <a:t>with Student Speed Talks</a:t>
            </a:r>
          </a:p>
          <a:p>
            <a:pPr marL="0" indent="0">
              <a:spcBef>
                <a:spcPct val="0"/>
              </a:spcBef>
              <a:buClr>
                <a:srgbClr val="336699"/>
              </a:buClr>
              <a:buSzPct val="90000"/>
              <a:buNone/>
            </a:pPr>
            <a:endParaRPr lang="en-US" sz="1600" b="1" dirty="0" smtClean="0"/>
          </a:p>
          <a:p>
            <a:pPr marL="0" indent="0">
              <a:spcBef>
                <a:spcPct val="0"/>
              </a:spcBef>
              <a:buClr>
                <a:srgbClr val="336699"/>
              </a:buClr>
              <a:buSzPct val="90000"/>
              <a:buFont typeface="Wingdings" pitchFamily="2" charset="2"/>
              <a:buChar char="v"/>
            </a:pPr>
            <a:r>
              <a:rPr lang="en-US" sz="2000" b="1" dirty="0" smtClean="0"/>
              <a:t> Bonus Events </a:t>
            </a:r>
            <a:r>
              <a:rPr lang="en-US" sz="1600" b="1" dirty="0"/>
              <a:t>(Data </a:t>
            </a:r>
            <a:r>
              <a:rPr lang="en-US" sz="1600" b="1" dirty="0" smtClean="0"/>
              <a:t>Workshop, Arctic</a:t>
            </a:r>
            <a:r>
              <a:rPr lang="en-US" sz="1600" b="1" dirty="0"/>
              <a:t>-COLORS Town </a:t>
            </a:r>
            <a:r>
              <a:rPr lang="en-US" sz="1600" b="1" dirty="0" smtClean="0"/>
              <a:t>Hall, NASA </a:t>
            </a:r>
            <a:r>
              <a:rPr lang="en-US" sz="1600" b="1" dirty="0"/>
              <a:t>ISRO SAR (NISAR</a:t>
            </a:r>
            <a:r>
              <a:rPr lang="en-US" sz="1600" b="1" dirty="0" smtClean="0"/>
              <a:t>) Town Hall)</a:t>
            </a:r>
          </a:p>
          <a:p>
            <a:pPr marL="0" indent="0">
              <a:spcBef>
                <a:spcPct val="0"/>
              </a:spcBef>
              <a:buClr>
                <a:srgbClr val="336699"/>
              </a:buClr>
              <a:buSzPct val="90000"/>
              <a:buNone/>
            </a:pPr>
            <a:endParaRPr lang="en-US" sz="1600" b="1" dirty="0" smtClean="0"/>
          </a:p>
          <a:p>
            <a:pPr marL="0" indent="0">
              <a:spcBef>
                <a:spcPct val="0"/>
              </a:spcBef>
              <a:buClr>
                <a:srgbClr val="336699"/>
              </a:buClr>
              <a:buSzPct val="90000"/>
              <a:buFont typeface="Wingdings" pitchFamily="2" charset="2"/>
              <a:buChar char="v"/>
            </a:pPr>
            <a:r>
              <a:rPr lang="en-US" sz="2000" b="1" dirty="0" smtClean="0"/>
              <a:t> Wrap-Up Panel with all CC&amp;E and other Focus Area Program managers</a:t>
            </a:r>
          </a:p>
          <a:p>
            <a:pPr marL="0" indent="0">
              <a:spcBef>
                <a:spcPct val="0"/>
              </a:spcBef>
              <a:buClr>
                <a:srgbClr val="336699"/>
              </a:buClr>
              <a:buSzPct val="90000"/>
              <a:buNone/>
            </a:pPr>
            <a:endParaRPr lang="en-US" sz="1600" b="1" dirty="0" smtClean="0"/>
          </a:p>
          <a:p>
            <a:pPr marL="0" indent="0">
              <a:spcBef>
                <a:spcPct val="0"/>
              </a:spcBef>
              <a:buClr>
                <a:srgbClr val="336699"/>
              </a:buClr>
              <a:buSzPct val="90000"/>
              <a:buFont typeface="Wingdings" pitchFamily="2" charset="2"/>
              <a:buChar char="v"/>
            </a:pPr>
            <a:r>
              <a:rPr lang="en-US" sz="2000" b="1" dirty="0" smtClean="0"/>
              <a:t> Generous breaks and lunch periods to allow for community interactions</a:t>
            </a:r>
          </a:p>
          <a:p>
            <a:pPr marL="0" indent="0">
              <a:spcBef>
                <a:spcPct val="0"/>
              </a:spcBef>
              <a:buClr>
                <a:srgbClr val="336699"/>
              </a:buClr>
              <a:buSzPct val="90000"/>
              <a:buFont typeface="Wingdings" pitchFamily="2" charset="2"/>
              <a:buChar char="v"/>
            </a:pPr>
            <a:endParaRPr lang="en-US" sz="1700" b="1" dirty="0" smtClean="0"/>
          </a:p>
          <a:p>
            <a:pPr marL="0" indent="0">
              <a:spcBef>
                <a:spcPct val="0"/>
              </a:spcBef>
              <a:buClr>
                <a:srgbClr val="336699"/>
              </a:buClr>
              <a:buSzPct val="90000"/>
              <a:buFont typeface="Wingdings" pitchFamily="2" charset="2"/>
              <a:buChar char="v"/>
            </a:pPr>
            <a:r>
              <a:rPr lang="en-US" sz="2000" b="1" dirty="0" smtClean="0"/>
              <a:t> Wednesday -Thursday-Friday Discipline Team Meetings (TE, LCLUC, BEFT)</a:t>
            </a:r>
          </a:p>
          <a:p>
            <a:pPr marL="0" indent="0">
              <a:spcBef>
                <a:spcPct val="0"/>
              </a:spcBef>
              <a:buClr>
                <a:srgbClr val="336699"/>
              </a:buClr>
              <a:buSzPct val="90000"/>
              <a:buFont typeface="Wingdings" pitchFamily="2" charset="2"/>
              <a:buChar char="v"/>
            </a:pPr>
            <a:endParaRPr lang="en-US" sz="2000" b="1" dirty="0"/>
          </a:p>
          <a:p>
            <a:pPr marL="0" indent="0">
              <a:spcBef>
                <a:spcPct val="0"/>
              </a:spcBef>
              <a:buClr>
                <a:srgbClr val="336699"/>
              </a:buClr>
              <a:buSzPct val="90000"/>
              <a:buFont typeface="Wingdings" pitchFamily="2" charset="2"/>
              <a:buChar char="v"/>
            </a:pPr>
            <a:r>
              <a:rPr lang="en-US" sz="2000" b="1" dirty="0" smtClean="0"/>
              <a:t> Friday - Marine </a:t>
            </a:r>
            <a:r>
              <a:rPr lang="en-US" sz="2000" b="1" dirty="0"/>
              <a:t>Biodiversity Observation Network Projects Meeting</a:t>
            </a:r>
            <a:endParaRPr lang="en-US" sz="2000" b="1" dirty="0" smtClean="0"/>
          </a:p>
          <a:p>
            <a:pPr marL="0" indent="0">
              <a:spcBef>
                <a:spcPct val="0"/>
              </a:spcBef>
              <a:buClr>
                <a:srgbClr val="336699"/>
              </a:buClr>
              <a:buSzPct val="90000"/>
              <a:buFont typeface="Wingdings" pitchFamily="2" charset="2"/>
              <a:buChar char="v"/>
            </a:pPr>
            <a:endParaRPr lang="en-US" sz="2000" b="1" dirty="0" smtClean="0"/>
          </a:p>
          <a:p>
            <a:pPr marL="0" indent="0">
              <a:spcBef>
                <a:spcPct val="0"/>
              </a:spcBef>
              <a:buClr>
                <a:srgbClr val="336699"/>
              </a:buClr>
              <a:buSzPct val="90000"/>
              <a:buNone/>
            </a:pPr>
            <a:endParaRPr lang="en-US" sz="2000" b="1" dirty="0" smtClean="0"/>
          </a:p>
        </p:txBody>
      </p:sp>
      <p:pic>
        <p:nvPicPr>
          <p:cNvPr id="32772" name="Picture 4"/>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1905000" y="76200"/>
            <a:ext cx="7162800" cy="990600"/>
          </a:xfrm>
        </p:spPr>
        <p:txBody>
          <a:bodyPr>
            <a:normAutofit fontScale="90000"/>
          </a:bodyPr>
          <a:lstStyle/>
          <a:p>
            <a:r>
              <a:rPr lang="en-US" sz="3600" b="1" dirty="0" smtClean="0">
                <a:solidFill>
                  <a:schemeClr val="bg1"/>
                </a:solidFill>
              </a:rPr>
              <a:t>2015 Carbon Cycle and Ecosystems Focus Area Joint Science Workshop:  Format</a:t>
            </a:r>
          </a:p>
        </p:txBody>
      </p:sp>
      <p:graphicFrame>
        <p:nvGraphicFramePr>
          <p:cNvPr id="2050" name="Object 2"/>
          <p:cNvGraphicFramePr>
            <a:graphicFrameLocks/>
          </p:cNvGraphicFramePr>
          <p:nvPr/>
        </p:nvGraphicFramePr>
        <p:xfrm>
          <a:off x="8001000" y="5791200"/>
          <a:ext cx="1066800" cy="990600"/>
        </p:xfrm>
        <a:graphic>
          <a:graphicData uri="http://schemas.openxmlformats.org/presentationml/2006/ole">
            <mc:AlternateContent xmlns:mc="http://schemas.openxmlformats.org/markup-compatibility/2006">
              <mc:Choice xmlns:v="urn:schemas-microsoft-com:vml" Requires="v">
                <p:oleObj spid="_x0000_s68697" name="Microsoft Drawing" r:id="rId4" imgW="7321914" imgH="7321914" progId="">
                  <p:embed/>
                </p:oleObj>
              </mc:Choice>
              <mc:Fallback>
                <p:oleObj name="Microsoft Drawing" r:id="rId4" imgW="7321914" imgH="7321914"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7912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smtClean="0"/>
              <a:t> </a:t>
            </a:r>
            <a:endParaRPr lang="en-US" dirty="0"/>
          </a:p>
        </p:txBody>
      </p:sp>
      <p:pic>
        <p:nvPicPr>
          <p:cNvPr id="32772" name="Picture 4"/>
          <p:cNvPicPr>
            <a:picLocks noChangeAspect="1" noChangeArrowheads="1"/>
          </p:cNvPicPr>
          <p:nvPr/>
        </p:nvPicPr>
        <p:blipFill>
          <a:blip r:embed="rId3"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1905000" y="76200"/>
            <a:ext cx="7162800" cy="990600"/>
          </a:xfrm>
        </p:spPr>
        <p:txBody>
          <a:bodyPr>
            <a:normAutofit fontScale="90000"/>
          </a:bodyPr>
          <a:lstStyle/>
          <a:p>
            <a:r>
              <a:rPr lang="en-US" sz="3600" b="1" dirty="0" smtClean="0">
                <a:solidFill>
                  <a:schemeClr val="bg1"/>
                </a:solidFill>
              </a:rPr>
              <a:t>2015 CC&amp;E Focus Area Joint Science Workshop Meeting Planning Committee</a:t>
            </a:r>
          </a:p>
        </p:txBody>
      </p:sp>
      <p:graphicFrame>
        <p:nvGraphicFramePr>
          <p:cNvPr id="2050" name="Object 2"/>
          <p:cNvGraphicFramePr>
            <a:graphicFrameLocks/>
          </p:cNvGraphicFramePr>
          <p:nvPr/>
        </p:nvGraphicFramePr>
        <p:xfrm>
          <a:off x="8001000" y="5791200"/>
          <a:ext cx="1066800" cy="990600"/>
        </p:xfrm>
        <a:graphic>
          <a:graphicData uri="http://schemas.openxmlformats.org/presentationml/2006/ole">
            <mc:AlternateContent xmlns:mc="http://schemas.openxmlformats.org/markup-compatibility/2006">
              <mc:Choice xmlns:v="urn:schemas-microsoft-com:vml" Requires="v">
                <p:oleObj spid="_x0000_s69719" name="Microsoft Drawing" r:id="rId4" imgW="7321914" imgH="7321914" progId="">
                  <p:embed/>
                </p:oleObj>
              </mc:Choice>
              <mc:Fallback>
                <p:oleObj name="Microsoft Drawing" r:id="rId4" imgW="7321914" imgH="7321914"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791200"/>
                        <a:ext cx="106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rot="20400000">
            <a:off x="6932842" y="3267405"/>
            <a:ext cx="3710540" cy="523220"/>
          </a:xfrm>
          <a:prstGeom prst="rect">
            <a:avLst/>
          </a:prstGeom>
          <a:noFill/>
        </p:spPr>
        <p:txBody>
          <a:bodyPr wrap="square" rtlCol="0">
            <a:spAutoFit/>
          </a:bodyPr>
          <a:lstStyle/>
          <a:p>
            <a:r>
              <a:rPr lang="en-US" sz="2800" b="1" dirty="0" smtClean="0">
                <a:solidFill>
                  <a:srgbClr val="0000CC"/>
                </a:solidFill>
                <a:effectLst>
                  <a:outerShdw blurRad="38100" dist="38100" dir="2700000" algn="tl">
                    <a:srgbClr val="000000">
                      <a:alpha val="43137"/>
                    </a:srgbClr>
                  </a:outerShdw>
                </a:effectLst>
              </a:rPr>
              <a:t>Thank you!</a:t>
            </a:r>
            <a:endParaRPr lang="en-US" sz="2800" b="1" dirty="0">
              <a:solidFill>
                <a:srgbClr val="0000CC"/>
              </a:solidFill>
              <a:effectLst>
                <a:outerShdw blurRad="38100" dist="38100" dir="2700000" algn="tl">
                  <a:srgbClr val="000000">
                    <a:alpha val="43137"/>
                  </a:srgbClr>
                </a:outerShdw>
              </a:effectLst>
            </a:endParaRPr>
          </a:p>
        </p:txBody>
      </p:sp>
      <p:sp>
        <p:nvSpPr>
          <p:cNvPr id="10" name="Slide Number Placeholder 1"/>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B375C3BA-F505-4FAF-A572-CD56DDEC06E9}" type="slidenum">
              <a:rPr lang="en-US" smtClean="0">
                <a:solidFill>
                  <a:prstClr val="black">
                    <a:tint val="75000"/>
                  </a:prstClr>
                </a:solidFill>
              </a:rPr>
              <a:pPr/>
              <a:t>21</a:t>
            </a:fld>
            <a:endParaRPr lang="en-US" dirty="0">
              <a:solidFill>
                <a:prstClr val="black">
                  <a:tint val="75000"/>
                </a:prstClr>
              </a:solidFill>
            </a:endParaRPr>
          </a:p>
        </p:txBody>
      </p:sp>
      <p:sp>
        <p:nvSpPr>
          <p:cNvPr id="11"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US" dirty="0">
              <a:solidFill>
                <a:prstClr val="black"/>
              </a:solidFill>
              <a:latin typeface="Arial" pitchFamily="34" charset="0"/>
            </a:endParaRPr>
          </a:p>
        </p:txBody>
      </p:sp>
      <p:sp>
        <p:nvSpPr>
          <p:cNvPr id="12"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fontAlgn="base">
              <a:spcBef>
                <a:spcPct val="0"/>
              </a:spcBef>
              <a:spcAft>
                <a:spcPct val="0"/>
              </a:spcAft>
            </a:pPr>
            <a:endParaRPr lang="en-US" dirty="0">
              <a:solidFill>
                <a:prstClr val="black"/>
              </a:solidFill>
              <a:latin typeface="Arial" pitchFamily="34" charset="0"/>
            </a:endParaRPr>
          </a:p>
        </p:txBody>
      </p:sp>
      <p:sp>
        <p:nvSpPr>
          <p:cNvPr id="13" name="Text Box 5"/>
          <p:cNvSpPr txBox="1">
            <a:spLocks noChangeArrowheads="1"/>
          </p:cNvSpPr>
          <p:nvPr/>
        </p:nvSpPr>
        <p:spPr bwMode="auto">
          <a:xfrm>
            <a:off x="266512" y="1676400"/>
            <a:ext cx="8877488" cy="2400657"/>
          </a:xfrm>
          <a:prstGeom prst="rect">
            <a:avLst/>
          </a:prstGeom>
          <a:noFill/>
          <a:ln w="9525">
            <a:noFill/>
            <a:miter lim="800000"/>
            <a:headEnd/>
            <a:tailEnd/>
          </a:ln>
          <a:effectLst/>
        </p:spPr>
        <p:txBody>
          <a:bodyPr wrap="square" numCol="2">
            <a:noAutofit/>
          </a:bodyPr>
          <a:lstStyle/>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Paula Bontempi</a:t>
            </a:r>
            <a:r>
              <a:rPr lang="en-US" sz="1500" dirty="0">
                <a:solidFill>
                  <a:prstClr val="black"/>
                </a:solidFill>
              </a:rPr>
              <a:t>, </a:t>
            </a:r>
            <a:r>
              <a:rPr lang="en-US" sz="1500" dirty="0" smtClean="0">
                <a:solidFill>
                  <a:prstClr val="black"/>
                </a:solidFill>
              </a:rPr>
              <a:t>NASA </a:t>
            </a:r>
            <a:r>
              <a:rPr lang="en-US" sz="1500" dirty="0">
                <a:solidFill>
                  <a:prstClr val="black"/>
                </a:solidFill>
              </a:rPr>
              <a:t>HQ </a:t>
            </a:r>
          </a:p>
          <a:p>
            <a:pPr marL="342900" indent="-342900" fontAlgn="base">
              <a:spcBef>
                <a:spcPct val="0"/>
              </a:spcBef>
              <a:spcAft>
                <a:spcPct val="0"/>
              </a:spcAft>
              <a:buFont typeface="Arial" panose="020B0604020202020204" pitchFamily="34" charset="0"/>
              <a:buChar char="•"/>
            </a:pPr>
            <a:r>
              <a:rPr lang="en-US" sz="1500" b="1" dirty="0">
                <a:solidFill>
                  <a:prstClr val="black"/>
                </a:solidFill>
              </a:rPr>
              <a:t>Emmanuel </a:t>
            </a:r>
            <a:r>
              <a:rPr lang="en-US" sz="1500" b="1" dirty="0" smtClean="0">
                <a:solidFill>
                  <a:prstClr val="black"/>
                </a:solidFill>
              </a:rPr>
              <a:t>Boss</a:t>
            </a:r>
            <a:r>
              <a:rPr lang="en-US" sz="1500" b="1" dirty="0">
                <a:solidFill>
                  <a:prstClr val="black"/>
                </a:solidFill>
              </a:rPr>
              <a:t>, </a:t>
            </a:r>
            <a:r>
              <a:rPr lang="en-US" sz="1500" b="1" dirty="0" smtClean="0">
                <a:solidFill>
                  <a:prstClr val="black"/>
                </a:solidFill>
              </a:rPr>
              <a:t>University </a:t>
            </a:r>
            <a:r>
              <a:rPr lang="en-US" sz="1500" b="1" dirty="0">
                <a:solidFill>
                  <a:prstClr val="black"/>
                </a:solidFill>
              </a:rPr>
              <a:t>of Maine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Jessica Bussard, NASA </a:t>
            </a:r>
            <a:r>
              <a:rPr lang="en-US" sz="1500" dirty="0">
                <a:solidFill>
                  <a:prstClr val="black"/>
                </a:solidFill>
              </a:rPr>
              <a:t>GSFC / SSAI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Jim Collatz, NASA </a:t>
            </a:r>
            <a:r>
              <a:rPr lang="en-US" sz="1500" dirty="0">
                <a:solidFill>
                  <a:prstClr val="black"/>
                </a:solidFill>
              </a:rPr>
              <a:t>GSFC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Brad Doorn</a:t>
            </a:r>
            <a:r>
              <a:rPr lang="en-US" sz="1500" dirty="0">
                <a:solidFill>
                  <a:prstClr val="black"/>
                </a:solidFill>
              </a:rPr>
              <a:t>, </a:t>
            </a:r>
            <a:r>
              <a:rPr lang="en-US" sz="1500" dirty="0" smtClean="0">
                <a:solidFill>
                  <a:prstClr val="black"/>
                </a:solidFill>
              </a:rPr>
              <a:t>NASA </a:t>
            </a:r>
            <a:r>
              <a:rPr lang="en-US" sz="1500" dirty="0">
                <a:solidFill>
                  <a:prstClr val="black"/>
                </a:solidFill>
              </a:rPr>
              <a:t>HQ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Carla Evans</a:t>
            </a:r>
            <a:r>
              <a:rPr lang="en-US" sz="1500" dirty="0">
                <a:solidFill>
                  <a:prstClr val="black"/>
                </a:solidFill>
              </a:rPr>
              <a:t>, </a:t>
            </a:r>
            <a:r>
              <a:rPr lang="en-US" sz="1500" dirty="0" smtClean="0">
                <a:solidFill>
                  <a:prstClr val="black"/>
                </a:solidFill>
              </a:rPr>
              <a:t>NASA </a:t>
            </a:r>
            <a:r>
              <a:rPr lang="en-US" sz="1500" dirty="0">
                <a:solidFill>
                  <a:prstClr val="black"/>
                </a:solidFill>
              </a:rPr>
              <a:t>GSFC / SSAI </a:t>
            </a: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Josh Fisher</a:t>
            </a:r>
            <a:r>
              <a:rPr lang="en-US" sz="1500" b="1" dirty="0">
                <a:solidFill>
                  <a:prstClr val="black"/>
                </a:solidFill>
              </a:rPr>
              <a:t>, </a:t>
            </a:r>
            <a:r>
              <a:rPr lang="en-US" sz="1500" b="1" dirty="0" smtClean="0">
                <a:solidFill>
                  <a:prstClr val="black"/>
                </a:solidFill>
              </a:rPr>
              <a:t>JPL </a:t>
            </a:r>
            <a:endParaRPr lang="en-US" sz="1500" b="1" dirty="0">
              <a:solidFill>
                <a:prstClr val="black"/>
              </a:solidFill>
            </a:endParaRP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Anand Gnanadesikan</a:t>
            </a:r>
            <a:r>
              <a:rPr lang="en-US" sz="1500" b="1" dirty="0">
                <a:solidFill>
                  <a:prstClr val="black"/>
                </a:solidFill>
              </a:rPr>
              <a:t>, </a:t>
            </a:r>
            <a:r>
              <a:rPr lang="en-US" sz="1500" b="1" dirty="0" smtClean="0">
                <a:solidFill>
                  <a:prstClr val="black"/>
                </a:solidFill>
              </a:rPr>
              <a:t>Johns Hopkins</a:t>
            </a:r>
            <a:endParaRPr lang="en-US" sz="1500" b="1" dirty="0">
              <a:solidFill>
                <a:prstClr val="black"/>
              </a:solidFill>
            </a:endParaRP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Peter Griffith</a:t>
            </a:r>
            <a:r>
              <a:rPr lang="en-US" sz="1500" dirty="0">
                <a:solidFill>
                  <a:prstClr val="black"/>
                </a:solidFill>
              </a:rPr>
              <a:t>, </a:t>
            </a:r>
            <a:r>
              <a:rPr lang="en-US" sz="1500" dirty="0" smtClean="0">
                <a:solidFill>
                  <a:prstClr val="black"/>
                </a:solidFill>
              </a:rPr>
              <a:t>NASA </a:t>
            </a:r>
            <a:r>
              <a:rPr lang="en-US" sz="1500" dirty="0">
                <a:solidFill>
                  <a:prstClr val="black"/>
                </a:solidFill>
              </a:rPr>
              <a:t>GSFC / SSAI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Garik Gutman</a:t>
            </a:r>
            <a:r>
              <a:rPr lang="en-US" sz="1500" dirty="0">
                <a:solidFill>
                  <a:prstClr val="black"/>
                </a:solidFill>
              </a:rPr>
              <a:t>, </a:t>
            </a:r>
            <a:r>
              <a:rPr lang="en-US" sz="1500" dirty="0" smtClean="0">
                <a:solidFill>
                  <a:prstClr val="black"/>
                </a:solidFill>
              </a:rPr>
              <a:t>NASA </a:t>
            </a:r>
            <a:r>
              <a:rPr lang="en-US" sz="1500" dirty="0">
                <a:solidFill>
                  <a:prstClr val="black"/>
                </a:solidFill>
              </a:rPr>
              <a:t>HQ </a:t>
            </a: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Sean Healey</a:t>
            </a:r>
            <a:r>
              <a:rPr lang="en-US" sz="1500" b="1" dirty="0">
                <a:solidFill>
                  <a:prstClr val="black"/>
                </a:solidFill>
              </a:rPr>
              <a:t>, </a:t>
            </a:r>
            <a:r>
              <a:rPr lang="en-US" sz="1500" b="1" dirty="0" smtClean="0">
                <a:solidFill>
                  <a:prstClr val="black"/>
                </a:solidFill>
              </a:rPr>
              <a:t>USDA </a:t>
            </a:r>
            <a:r>
              <a:rPr lang="en-US" sz="1500" b="1" dirty="0">
                <a:solidFill>
                  <a:prstClr val="black"/>
                </a:solidFill>
              </a:rPr>
              <a:t>Forest Service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Kathy Hibbard</a:t>
            </a:r>
            <a:r>
              <a:rPr lang="en-US" sz="1500" dirty="0">
                <a:solidFill>
                  <a:prstClr val="black"/>
                </a:solidFill>
              </a:rPr>
              <a:t>, </a:t>
            </a:r>
            <a:r>
              <a:rPr lang="en-US" sz="1500" dirty="0" smtClean="0">
                <a:solidFill>
                  <a:prstClr val="black"/>
                </a:solidFill>
              </a:rPr>
              <a:t>NASA </a:t>
            </a:r>
            <a:r>
              <a:rPr lang="en-US" sz="1500" dirty="0">
                <a:solidFill>
                  <a:prstClr val="black"/>
                </a:solidFill>
              </a:rPr>
              <a:t>HQ </a:t>
            </a: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Walter Jetz</a:t>
            </a:r>
            <a:r>
              <a:rPr lang="en-US" sz="1500" b="1" dirty="0">
                <a:solidFill>
                  <a:prstClr val="black"/>
                </a:solidFill>
              </a:rPr>
              <a:t>, </a:t>
            </a:r>
            <a:r>
              <a:rPr lang="en-US" sz="1500" b="1" dirty="0" smtClean="0">
                <a:solidFill>
                  <a:prstClr val="black"/>
                </a:solidFill>
              </a:rPr>
              <a:t>Yale </a:t>
            </a:r>
            <a:r>
              <a:rPr lang="en-US" sz="1500" b="1" dirty="0">
                <a:solidFill>
                  <a:prstClr val="black"/>
                </a:solidFill>
              </a:rPr>
              <a:t>University </a:t>
            </a: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Chris Justice</a:t>
            </a:r>
            <a:r>
              <a:rPr lang="en-US" sz="1500" b="1" dirty="0">
                <a:solidFill>
                  <a:prstClr val="black"/>
                </a:solidFill>
              </a:rPr>
              <a:t>, </a:t>
            </a:r>
            <a:r>
              <a:rPr lang="en-US" sz="1500" b="1" dirty="0" smtClean="0">
                <a:solidFill>
                  <a:prstClr val="black"/>
                </a:solidFill>
              </a:rPr>
              <a:t>University </a:t>
            </a:r>
            <a:r>
              <a:rPr lang="en-US" sz="1500" b="1" dirty="0">
                <a:solidFill>
                  <a:prstClr val="black"/>
                </a:solidFill>
              </a:rPr>
              <a:t>of Maryland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Eric Kasischke</a:t>
            </a:r>
            <a:r>
              <a:rPr lang="en-US" sz="1500" dirty="0">
                <a:solidFill>
                  <a:prstClr val="black"/>
                </a:solidFill>
              </a:rPr>
              <a:t>, </a:t>
            </a:r>
            <a:r>
              <a:rPr lang="en-US" sz="1500" dirty="0" smtClean="0">
                <a:solidFill>
                  <a:prstClr val="black"/>
                </a:solidFill>
              </a:rPr>
              <a:t>NASA HQ</a:t>
            </a:r>
            <a:endParaRPr lang="en-US" sz="1500" dirty="0">
              <a:solidFill>
                <a:prstClr val="black"/>
              </a:solidFill>
            </a:endParaRP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Libby Larson</a:t>
            </a:r>
            <a:r>
              <a:rPr lang="en-US" sz="1500" dirty="0">
                <a:solidFill>
                  <a:prstClr val="black"/>
                </a:solidFill>
              </a:rPr>
              <a:t>, </a:t>
            </a:r>
            <a:r>
              <a:rPr lang="en-US" sz="1500" dirty="0" smtClean="0">
                <a:solidFill>
                  <a:prstClr val="black"/>
                </a:solidFill>
              </a:rPr>
              <a:t>NASA </a:t>
            </a:r>
            <a:r>
              <a:rPr lang="en-US" sz="1500" dirty="0">
                <a:solidFill>
                  <a:prstClr val="black"/>
                </a:solidFill>
              </a:rPr>
              <a:t>GSFC / SSAI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Allison Leidner</a:t>
            </a:r>
            <a:r>
              <a:rPr lang="en-US" sz="1500" dirty="0">
                <a:solidFill>
                  <a:prstClr val="black"/>
                </a:solidFill>
              </a:rPr>
              <a:t>, </a:t>
            </a:r>
            <a:r>
              <a:rPr lang="en-US" sz="1500" dirty="0" smtClean="0">
                <a:solidFill>
                  <a:prstClr val="black"/>
                </a:solidFill>
              </a:rPr>
              <a:t>NASA </a:t>
            </a:r>
            <a:r>
              <a:rPr lang="en-US" sz="1500" dirty="0">
                <a:solidFill>
                  <a:prstClr val="black"/>
                </a:solidFill>
              </a:rPr>
              <a:t>HQ / USRA </a:t>
            </a:r>
          </a:p>
          <a:p>
            <a:pPr marL="342900" indent="-342900" fontAlgn="base">
              <a:spcBef>
                <a:spcPct val="0"/>
              </a:spcBef>
              <a:spcAft>
                <a:spcPct val="0"/>
              </a:spcAft>
              <a:buFont typeface="Arial" panose="020B0604020202020204" pitchFamily="34" charset="0"/>
              <a:buChar char="•"/>
            </a:pPr>
            <a:r>
              <a:rPr lang="en-US" sz="1500" b="1" dirty="0" smtClean="0">
                <a:solidFill>
                  <a:prstClr val="black"/>
                </a:solidFill>
              </a:rPr>
              <a:t>Jon Ranson</a:t>
            </a:r>
            <a:r>
              <a:rPr lang="en-US" sz="1500" b="1" dirty="0">
                <a:solidFill>
                  <a:prstClr val="black"/>
                </a:solidFill>
              </a:rPr>
              <a:t>, </a:t>
            </a:r>
            <a:r>
              <a:rPr lang="en-US" sz="1500" b="1" dirty="0" smtClean="0">
                <a:solidFill>
                  <a:prstClr val="black"/>
                </a:solidFill>
              </a:rPr>
              <a:t>NASA </a:t>
            </a:r>
            <a:r>
              <a:rPr lang="en-US" sz="1500" b="1" dirty="0">
                <a:solidFill>
                  <a:prstClr val="black"/>
                </a:solidFill>
              </a:rPr>
              <a:t>GSFC </a:t>
            </a:r>
          </a:p>
          <a:p>
            <a:pPr marL="342900" indent="-342900" fontAlgn="base">
              <a:spcBef>
                <a:spcPct val="0"/>
              </a:spcBef>
              <a:spcAft>
                <a:spcPct val="0"/>
              </a:spcAft>
              <a:buFont typeface="Arial" panose="020B0604020202020204" pitchFamily="34" charset="0"/>
              <a:buChar char="•"/>
            </a:pPr>
            <a:r>
              <a:rPr lang="en-US" sz="1500" dirty="0" smtClean="0">
                <a:solidFill>
                  <a:prstClr val="black"/>
                </a:solidFill>
              </a:rPr>
              <a:t>Woody Turner</a:t>
            </a:r>
            <a:r>
              <a:rPr lang="en-US" sz="1500" dirty="0">
                <a:solidFill>
                  <a:prstClr val="black"/>
                </a:solidFill>
              </a:rPr>
              <a:t>, </a:t>
            </a:r>
            <a:r>
              <a:rPr lang="en-US" sz="1500" dirty="0" smtClean="0">
                <a:solidFill>
                  <a:prstClr val="black"/>
                </a:solidFill>
              </a:rPr>
              <a:t>NASA </a:t>
            </a:r>
            <a:r>
              <a:rPr lang="en-US" sz="1500" dirty="0">
                <a:solidFill>
                  <a:prstClr val="black"/>
                </a:solidFill>
              </a:rPr>
              <a:t>HQ </a:t>
            </a:r>
          </a:p>
        </p:txBody>
      </p:sp>
      <p:sp>
        <p:nvSpPr>
          <p:cNvPr id="14" name="TextBox 13"/>
          <p:cNvSpPr txBox="1"/>
          <p:nvPr/>
        </p:nvSpPr>
        <p:spPr>
          <a:xfrm>
            <a:off x="1752600" y="1219200"/>
            <a:ext cx="5029200" cy="430887"/>
          </a:xfrm>
          <a:prstGeom prst="rect">
            <a:avLst/>
          </a:prstGeom>
          <a:noFill/>
        </p:spPr>
        <p:txBody>
          <a:bodyPr wrap="square" rtlCol="0">
            <a:spAutoFit/>
          </a:bodyPr>
          <a:lstStyle/>
          <a:p>
            <a:pPr algn="ctr"/>
            <a:r>
              <a:rPr lang="en-US" sz="2200" b="1" dirty="0" smtClean="0"/>
              <a:t>Meeting Planning Committee</a:t>
            </a:r>
            <a:endParaRPr lang="en-US" sz="2200" b="1" dirty="0"/>
          </a:p>
        </p:txBody>
      </p:sp>
      <p:sp>
        <p:nvSpPr>
          <p:cNvPr id="15" name="Text Box 5"/>
          <p:cNvSpPr txBox="1">
            <a:spLocks noChangeArrowheads="1"/>
          </p:cNvSpPr>
          <p:nvPr/>
        </p:nvSpPr>
        <p:spPr bwMode="auto">
          <a:xfrm>
            <a:off x="1143000" y="4419600"/>
            <a:ext cx="7387082" cy="918773"/>
          </a:xfrm>
          <a:prstGeom prst="rect">
            <a:avLst/>
          </a:prstGeom>
          <a:noFill/>
          <a:ln w="9525">
            <a:noFill/>
            <a:miter lim="800000"/>
            <a:headEnd/>
            <a:tailEnd/>
          </a:ln>
          <a:effectLst/>
        </p:spPr>
        <p:txBody>
          <a:bodyPr wrap="square" numCol="3">
            <a:noAutofit/>
          </a:bodyPr>
          <a:lstStyle/>
          <a:p>
            <a:pPr marL="285750" indent="-285750">
              <a:buFont typeface="Arial" panose="020B0604020202020204" pitchFamily="34" charset="0"/>
              <a:buChar char="•"/>
            </a:pPr>
            <a:r>
              <a:rPr lang="en-US" sz="1500" dirty="0" smtClean="0"/>
              <a:t>Jessica Bussard </a:t>
            </a:r>
          </a:p>
          <a:p>
            <a:pPr marL="285750" indent="-285750">
              <a:buFont typeface="Arial" panose="020B0604020202020204" pitchFamily="34" charset="0"/>
              <a:buChar char="•"/>
            </a:pPr>
            <a:r>
              <a:rPr lang="en-US" sz="1500" dirty="0" smtClean="0"/>
              <a:t>Carla Evans</a:t>
            </a:r>
          </a:p>
          <a:p>
            <a:pPr marL="285750" indent="-285750">
              <a:buFont typeface="Arial" panose="020B0604020202020204" pitchFamily="34" charset="0"/>
              <a:buChar char="•"/>
            </a:pPr>
            <a:r>
              <a:rPr lang="en-US" sz="1500" dirty="0" smtClean="0"/>
              <a:t>Peter Griffith</a:t>
            </a:r>
          </a:p>
          <a:p>
            <a:pPr marL="285750" indent="-285750">
              <a:buFont typeface="Arial" panose="020B0604020202020204" pitchFamily="34" charset="0"/>
              <a:buChar char="•"/>
            </a:pPr>
            <a:r>
              <a:rPr lang="en-US" sz="1500" dirty="0" smtClean="0"/>
              <a:t>Amy Hodkinson</a:t>
            </a:r>
          </a:p>
          <a:p>
            <a:pPr marL="285750" indent="-285750">
              <a:buFont typeface="Arial" panose="020B0604020202020204" pitchFamily="34" charset="0"/>
              <a:buChar char="•"/>
            </a:pPr>
            <a:r>
              <a:rPr lang="en-US" sz="1500" dirty="0" smtClean="0"/>
              <a:t>Leanne Kendig</a:t>
            </a:r>
          </a:p>
          <a:p>
            <a:pPr marL="285750" indent="-285750">
              <a:buFont typeface="Arial" panose="020B0604020202020204" pitchFamily="34" charset="0"/>
              <a:buChar char="•"/>
            </a:pPr>
            <a:r>
              <a:rPr lang="en-US" sz="1500" dirty="0" smtClean="0"/>
              <a:t>Libby Larson</a:t>
            </a:r>
          </a:p>
          <a:p>
            <a:pPr marL="285750" indent="-285750">
              <a:buFont typeface="Arial" panose="020B0604020202020204" pitchFamily="34" charset="0"/>
              <a:buChar char="•"/>
            </a:pPr>
            <a:r>
              <a:rPr lang="en-US" sz="1500" dirty="0" smtClean="0"/>
              <a:t>Lisa Wilcox</a:t>
            </a:r>
          </a:p>
          <a:p>
            <a:pPr marL="285750" indent="-285750">
              <a:buFont typeface="Arial" panose="020B0604020202020204" pitchFamily="34" charset="0"/>
              <a:buChar char="•"/>
            </a:pPr>
            <a:r>
              <a:rPr lang="en-US" sz="1500" dirty="0" smtClean="0"/>
              <a:t>ZantechIT: Mary Floyd</a:t>
            </a:r>
          </a:p>
          <a:p>
            <a:pPr marL="285750" indent="-285750">
              <a:buFont typeface="Arial" panose="020B0604020202020204" pitchFamily="34" charset="0"/>
              <a:buChar char="•"/>
            </a:pPr>
            <a:r>
              <a:rPr lang="en-US" sz="1500" dirty="0" smtClean="0">
                <a:solidFill>
                  <a:prstClr val="black"/>
                </a:solidFill>
              </a:rPr>
              <a:t>NASA HQ: Amy Marshall</a:t>
            </a:r>
            <a:endParaRPr lang="en-US" sz="1500" dirty="0">
              <a:solidFill>
                <a:prstClr val="black"/>
              </a:solidFill>
            </a:endParaRPr>
          </a:p>
        </p:txBody>
      </p:sp>
      <p:sp>
        <p:nvSpPr>
          <p:cNvPr id="16" name="TextBox 15"/>
          <p:cNvSpPr txBox="1"/>
          <p:nvPr/>
        </p:nvSpPr>
        <p:spPr>
          <a:xfrm>
            <a:off x="2286000" y="3962400"/>
            <a:ext cx="4724400" cy="430887"/>
          </a:xfrm>
          <a:prstGeom prst="rect">
            <a:avLst/>
          </a:prstGeom>
          <a:noFill/>
        </p:spPr>
        <p:txBody>
          <a:bodyPr wrap="square" rtlCol="0">
            <a:spAutoFit/>
          </a:bodyPr>
          <a:lstStyle/>
          <a:p>
            <a:pPr algn="ctr"/>
            <a:r>
              <a:rPr lang="en-US" sz="2200" b="1" dirty="0" smtClean="0"/>
              <a:t>CC&amp;E Office and Other Support</a:t>
            </a:r>
            <a:endParaRPr lang="en-US" sz="2200" b="1" dirty="0"/>
          </a:p>
        </p:txBody>
      </p:sp>
      <p:sp>
        <p:nvSpPr>
          <p:cNvPr id="17" name="Text Box 5"/>
          <p:cNvSpPr txBox="1">
            <a:spLocks noChangeArrowheads="1"/>
          </p:cNvSpPr>
          <p:nvPr/>
        </p:nvSpPr>
        <p:spPr bwMode="auto">
          <a:xfrm>
            <a:off x="1981200" y="5638800"/>
            <a:ext cx="5973097" cy="1421685"/>
          </a:xfrm>
          <a:prstGeom prst="rect">
            <a:avLst/>
          </a:prstGeom>
          <a:noFill/>
          <a:ln w="9525">
            <a:noFill/>
            <a:miter lim="800000"/>
            <a:headEnd/>
            <a:tailEnd/>
          </a:ln>
          <a:effectLst/>
        </p:spPr>
        <p:txBody>
          <a:bodyPr wrap="square" numCol="2">
            <a:noAutofit/>
          </a:bodyPr>
          <a:lstStyle/>
          <a:p>
            <a:pPr marL="342900" indent="-342900">
              <a:buFont typeface="Arial" panose="020B0604020202020204" pitchFamily="34" charset="0"/>
              <a:buChar char="•"/>
            </a:pPr>
            <a:r>
              <a:rPr lang="en-US" sz="1500" dirty="0" smtClean="0"/>
              <a:t>Plenary speakers</a:t>
            </a:r>
          </a:p>
          <a:p>
            <a:pPr marL="342900" indent="-342900">
              <a:buFont typeface="Arial" panose="020B0604020202020204" pitchFamily="34" charset="0"/>
              <a:buChar char="•"/>
            </a:pPr>
            <a:r>
              <a:rPr lang="en-US" sz="1500" dirty="0" smtClean="0"/>
              <a:t>Poster presenters</a:t>
            </a:r>
          </a:p>
          <a:p>
            <a:pPr marL="342900" indent="-342900">
              <a:buFont typeface="Arial" panose="020B0604020202020204" pitchFamily="34" charset="0"/>
              <a:buChar char="•"/>
            </a:pPr>
            <a:r>
              <a:rPr lang="en-US" sz="1500" dirty="0" smtClean="0"/>
              <a:t>Breakout group leaders</a:t>
            </a:r>
          </a:p>
          <a:p>
            <a:pPr marL="342900" indent="-342900">
              <a:buFont typeface="Arial" panose="020B0604020202020204" pitchFamily="34" charset="0"/>
              <a:buChar char="•"/>
            </a:pPr>
            <a:r>
              <a:rPr lang="en-US" sz="1500" dirty="0" smtClean="0"/>
              <a:t>Note takers</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endParaRPr lang="en-US" sz="1500" dirty="0" smtClean="0"/>
          </a:p>
          <a:p>
            <a:pPr marL="342900" indent="-342900">
              <a:buFont typeface="Arial" panose="020B0604020202020204" pitchFamily="34" charset="0"/>
              <a:buChar char="•"/>
            </a:pPr>
            <a:r>
              <a:rPr lang="en-US" sz="1500" dirty="0" smtClean="0"/>
              <a:t>Panelists</a:t>
            </a:r>
          </a:p>
          <a:p>
            <a:pPr marL="342900" indent="-342900">
              <a:buFont typeface="Arial" panose="020B0604020202020204" pitchFamily="34" charset="0"/>
              <a:buChar char="•"/>
            </a:pPr>
            <a:r>
              <a:rPr lang="en-US" sz="1500" dirty="0" smtClean="0"/>
              <a:t>Session chairs</a:t>
            </a:r>
          </a:p>
          <a:p>
            <a:pPr marL="342900" indent="-342900">
              <a:buFont typeface="Arial" panose="020B0604020202020204" pitchFamily="34" charset="0"/>
              <a:buChar char="•"/>
            </a:pPr>
            <a:r>
              <a:rPr lang="en-US" sz="1500" dirty="0" smtClean="0"/>
              <a:t>Lunch mentors</a:t>
            </a:r>
          </a:p>
          <a:p>
            <a:pPr marL="342900" indent="-342900">
              <a:buFont typeface="Arial" panose="020B0604020202020204" pitchFamily="34" charset="0"/>
              <a:buChar char="•"/>
            </a:pPr>
            <a:r>
              <a:rPr lang="en-US" sz="1500" dirty="0" smtClean="0"/>
              <a:t>You!</a:t>
            </a:r>
          </a:p>
          <a:p>
            <a:pPr algn="ctr"/>
            <a:endParaRPr lang="en-US" sz="1500" b="1" dirty="0" smtClean="0"/>
          </a:p>
          <a:p>
            <a:pPr marL="285750" indent="-285750">
              <a:buFont typeface="Arial" panose="020B0604020202020204" pitchFamily="34" charset="0"/>
              <a:buChar char="•"/>
            </a:pPr>
            <a:endParaRPr lang="en-US" sz="1500" dirty="0">
              <a:solidFill>
                <a:prstClr val="black"/>
              </a:solidFill>
            </a:endParaRPr>
          </a:p>
        </p:txBody>
      </p:sp>
      <p:sp>
        <p:nvSpPr>
          <p:cNvPr id="18" name="TextBox 17"/>
          <p:cNvSpPr txBox="1"/>
          <p:nvPr/>
        </p:nvSpPr>
        <p:spPr>
          <a:xfrm>
            <a:off x="2667000" y="5257800"/>
            <a:ext cx="3824514" cy="430887"/>
          </a:xfrm>
          <a:prstGeom prst="rect">
            <a:avLst/>
          </a:prstGeom>
          <a:noFill/>
        </p:spPr>
        <p:txBody>
          <a:bodyPr wrap="square" rtlCol="0">
            <a:spAutoFit/>
          </a:bodyPr>
          <a:lstStyle/>
          <a:p>
            <a:pPr algn="ctr"/>
            <a:r>
              <a:rPr lang="en-US" sz="2200" b="1" dirty="0" smtClean="0"/>
              <a:t>The Community</a:t>
            </a:r>
            <a:endParaRPr lang="en-US" sz="2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3" name="Rectangle 2"/>
          <p:cNvSpPr/>
          <p:nvPr/>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4267200" y="1371600"/>
            <a:ext cx="4419600" cy="830997"/>
          </a:xfrm>
          <a:prstGeom prst="rect">
            <a:avLst/>
          </a:prstGeom>
          <a:noFill/>
        </p:spPr>
        <p:txBody>
          <a:bodyPr wrap="square">
            <a:spAutoFit/>
          </a:bodyPr>
          <a:lstStyle/>
          <a:p>
            <a:pPr>
              <a:defRPr/>
            </a:pPr>
            <a:r>
              <a:rPr lang="en-US" sz="4800" dirty="0" smtClean="0">
                <a:solidFill>
                  <a:schemeClr val="bg1"/>
                </a:solidFill>
                <a:latin typeface="+mj-lt"/>
              </a:rPr>
              <a:t>Back Up</a:t>
            </a:r>
            <a:endParaRPr lang="en-US" sz="4800" dirty="0">
              <a:solidFill>
                <a:schemeClr val="bg1"/>
              </a:solidFill>
              <a:latin typeface="+mj-lt"/>
            </a:endParaRPr>
          </a:p>
        </p:txBody>
      </p:sp>
    </p:spTree>
    <p:extLst>
      <p:ext uri="{BB962C8B-B14F-4D97-AF65-F5344CB8AC3E}">
        <p14:creationId xmlns:p14="http://schemas.microsoft.com/office/powerpoint/2010/main" val="29389636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499554" y="1280652"/>
            <a:ext cx="1605116" cy="2062312"/>
          </a:xfrm>
          <a:prstGeom prst="rect">
            <a:avLst/>
          </a:prstGeom>
          <a:ln>
            <a:solidFill>
              <a:schemeClr val="tx1"/>
            </a:solidFill>
          </a:ln>
        </p:spPr>
      </p:pic>
      <p:pic>
        <p:nvPicPr>
          <p:cNvPr id="2054" name="Picture 68"/>
          <p:cNvPicPr>
            <a:picLocks noChangeArrowheads="1"/>
          </p:cNvPicPr>
          <p:nvPr/>
        </p:nvPicPr>
        <p:blipFill>
          <a:blip r:embed="rId3" cstate="print"/>
          <a:srcRect/>
          <a:stretch>
            <a:fillRect/>
          </a:stretch>
        </p:blipFill>
        <p:spPr bwMode="auto">
          <a:xfrm>
            <a:off x="8001000" y="5867400"/>
            <a:ext cx="1143000" cy="990600"/>
          </a:xfrm>
          <a:prstGeom prst="rect">
            <a:avLst/>
          </a:prstGeom>
          <a:noFill/>
          <a:ln w="9525">
            <a:noFill/>
            <a:miter lim="800000"/>
            <a:headEnd/>
            <a:tailEnd/>
          </a:ln>
        </p:spPr>
      </p:pic>
      <p:sp>
        <p:nvSpPr>
          <p:cNvPr id="4" name="Slide Number Placeholder 3"/>
          <p:cNvSpPr>
            <a:spLocks noGrp="1"/>
          </p:cNvSpPr>
          <p:nvPr>
            <p:ph type="sldNum" sz="quarter" idx="12"/>
          </p:nvPr>
        </p:nvSpPr>
        <p:spPr>
          <a:xfrm>
            <a:off x="6499225" y="6300788"/>
            <a:ext cx="1905000" cy="354012"/>
          </a:xfrm>
        </p:spPr>
        <p:txBody>
          <a:bodyPr/>
          <a:lstStyle/>
          <a:p>
            <a:pPr>
              <a:defRPr/>
            </a:pPr>
            <a:r>
              <a:rPr lang="en-US" dirty="0">
                <a:solidFill>
                  <a:prstClr val="black">
                    <a:tint val="75000"/>
                  </a:prstClr>
                </a:solidFill>
                <a:latin typeface="Calibri"/>
              </a:rPr>
              <a:t> </a:t>
            </a:r>
          </a:p>
        </p:txBody>
      </p:sp>
      <p:sp>
        <p:nvSpPr>
          <p:cNvPr id="32771" name="Rectangle 3"/>
          <p:cNvSpPr>
            <a:spLocks noGrp="1" noChangeArrowheads="1"/>
          </p:cNvSpPr>
          <p:nvPr>
            <p:ph type="body" idx="1"/>
          </p:nvPr>
        </p:nvSpPr>
        <p:spPr>
          <a:xfrm>
            <a:off x="8041" y="1219200"/>
            <a:ext cx="9037637" cy="5486400"/>
          </a:xfrm>
        </p:spPr>
        <p:txBody>
          <a:bodyPr rtlCol="0">
            <a:noAutofit/>
          </a:bodyPr>
          <a:lstStyle/>
          <a:p>
            <a:pPr marL="0" indent="0" fontAlgn="auto">
              <a:spcAft>
                <a:spcPts val="0"/>
              </a:spcAft>
              <a:buFont typeface="Arial" pitchFamily="34" charset="0"/>
              <a:buNone/>
              <a:defRPr/>
            </a:pPr>
            <a:r>
              <a:rPr lang="en-US" sz="1400" dirty="0" smtClean="0">
                <a:latin typeface="+mj-lt"/>
              </a:rPr>
              <a:t>The </a:t>
            </a:r>
            <a:r>
              <a:rPr lang="en-US" sz="1400" b="1" dirty="0" smtClean="0">
                <a:latin typeface="+mj-lt"/>
              </a:rPr>
              <a:t>National Climate Assessment (NCA)</a:t>
            </a:r>
            <a:r>
              <a:rPr lang="en-US" sz="1400" dirty="0" smtClean="0">
                <a:latin typeface="+mj-lt"/>
              </a:rPr>
              <a:t> is a congressionally mandated activity to produce a </a:t>
            </a:r>
            <a:br>
              <a:rPr lang="en-US" sz="1400" dirty="0" smtClean="0">
                <a:latin typeface="+mj-lt"/>
              </a:rPr>
            </a:br>
            <a:r>
              <a:rPr lang="en-US" sz="1400" dirty="0" smtClean="0">
                <a:latin typeface="+mj-lt"/>
              </a:rPr>
              <a:t>quadrennial report that evaluates, integrates and interprets the findings of USGCRP, analyzes the</a:t>
            </a:r>
            <a:br>
              <a:rPr lang="en-US" sz="1400" dirty="0" smtClean="0">
                <a:latin typeface="+mj-lt"/>
              </a:rPr>
            </a:br>
            <a:r>
              <a:rPr lang="en-US" sz="1400" dirty="0" smtClean="0">
                <a:latin typeface="+mj-lt"/>
              </a:rPr>
              <a:t>effects of global change on various sectors, and analyzes current trends in global change. </a:t>
            </a:r>
          </a:p>
          <a:p>
            <a:pPr fontAlgn="auto">
              <a:spcAft>
                <a:spcPts val="0"/>
              </a:spcAft>
              <a:buFont typeface="Arial" pitchFamily="34" charset="0"/>
              <a:buNone/>
              <a:defRPr/>
            </a:pPr>
            <a:endParaRPr lang="en-US" sz="800" dirty="0" smtClean="0">
              <a:latin typeface="+mj-lt"/>
            </a:endParaRPr>
          </a:p>
          <a:p>
            <a:pPr marL="0" indent="0" fontAlgn="auto">
              <a:spcAft>
                <a:spcPts val="0"/>
              </a:spcAft>
              <a:buFont typeface="Arial" pitchFamily="34" charset="0"/>
              <a:buNone/>
              <a:defRPr/>
            </a:pPr>
            <a:r>
              <a:rPr lang="en-US" sz="1400" dirty="0" smtClean="0">
                <a:latin typeface="+mj-lt"/>
              </a:rPr>
              <a:t>The </a:t>
            </a:r>
            <a:r>
              <a:rPr lang="en-US" sz="1400" b="1" dirty="0" smtClean="0">
                <a:latin typeface="+mj-lt"/>
              </a:rPr>
              <a:t>Third NCA Report, </a:t>
            </a:r>
            <a:r>
              <a:rPr lang="en-US" sz="1400" dirty="0" smtClean="0">
                <a:latin typeface="+mj-lt"/>
              </a:rPr>
              <a:t>released May 2014, </a:t>
            </a:r>
            <a:r>
              <a:rPr lang="en-US" sz="1400" b="1" dirty="0" smtClean="0">
                <a:latin typeface="+mj-lt"/>
              </a:rPr>
              <a:t>features NASA CC&amp;E science</a:t>
            </a:r>
            <a:r>
              <a:rPr lang="en-US" sz="1400" dirty="0" smtClean="0">
                <a:latin typeface="+mj-lt"/>
              </a:rPr>
              <a:t> in chapters including forestry, </a:t>
            </a:r>
            <a:br>
              <a:rPr lang="en-US" sz="1400" dirty="0" smtClean="0">
                <a:latin typeface="+mj-lt"/>
              </a:rPr>
            </a:br>
            <a:r>
              <a:rPr lang="en-US" sz="1400" dirty="0" smtClean="0">
                <a:latin typeface="+mj-lt"/>
              </a:rPr>
              <a:t>biogeochemical cycles, biodiversity/ecosystems/ecosystem services, and land use/cover change. </a:t>
            </a:r>
          </a:p>
          <a:p>
            <a:pPr marL="0" indent="0" fontAlgn="auto">
              <a:spcAft>
                <a:spcPts val="0"/>
              </a:spcAft>
              <a:buFont typeface="Arial" pitchFamily="34" charset="0"/>
              <a:buNone/>
              <a:defRPr/>
            </a:pPr>
            <a:endParaRPr lang="en-US" sz="800" b="1" dirty="0">
              <a:latin typeface="+mj-lt"/>
            </a:endParaRPr>
          </a:p>
          <a:p>
            <a:pPr marL="0" indent="0" fontAlgn="auto">
              <a:spcAft>
                <a:spcPts val="0"/>
              </a:spcAft>
              <a:buNone/>
              <a:defRPr/>
            </a:pPr>
            <a:r>
              <a:rPr lang="en-US" sz="1400" b="1" dirty="0" smtClean="0">
                <a:latin typeface="+mj-lt"/>
              </a:rPr>
              <a:t>NASA is a key supporter of the NCA sustained assessment process </a:t>
            </a:r>
            <a:r>
              <a:rPr lang="en-US" sz="1400" dirty="0" smtClean="0">
                <a:latin typeface="+mj-lt"/>
              </a:rPr>
              <a:t>that is facilitating ongoing </a:t>
            </a:r>
            <a:br>
              <a:rPr lang="en-US" sz="1400" dirty="0" smtClean="0">
                <a:latin typeface="+mj-lt"/>
              </a:rPr>
            </a:br>
            <a:r>
              <a:rPr lang="en-US" sz="1400" dirty="0" smtClean="0">
                <a:latin typeface="+mj-lt"/>
              </a:rPr>
              <a:t>involvement of </a:t>
            </a:r>
            <a:r>
              <a:rPr lang="en-US" sz="1400" dirty="0">
                <a:latin typeface="+mj-lt"/>
              </a:rPr>
              <a:t>scientists and </a:t>
            </a:r>
            <a:r>
              <a:rPr lang="en-US" sz="1400" dirty="0" smtClean="0">
                <a:latin typeface="+mj-lt"/>
              </a:rPr>
              <a:t>stakeholders, </a:t>
            </a:r>
            <a:r>
              <a:rPr lang="en-US" sz="1400" dirty="0">
                <a:latin typeface="+mj-lt"/>
              </a:rPr>
              <a:t>enabling new information and insights to be synthesized </a:t>
            </a:r>
            <a:r>
              <a:rPr lang="en-US" sz="1400" dirty="0" smtClean="0">
                <a:latin typeface="+mj-lt"/>
              </a:rPr>
              <a:t/>
            </a:r>
            <a:br>
              <a:rPr lang="en-US" sz="1400" dirty="0" smtClean="0">
                <a:latin typeface="+mj-lt"/>
              </a:rPr>
            </a:br>
            <a:r>
              <a:rPr lang="en-US" sz="1400" dirty="0" smtClean="0">
                <a:latin typeface="+mj-lt"/>
              </a:rPr>
              <a:t>as they emerge.  NASA participates in USGCRP working groups related to the development of the</a:t>
            </a:r>
            <a:br>
              <a:rPr lang="en-US" sz="1400" dirty="0" smtClean="0">
                <a:latin typeface="+mj-lt"/>
              </a:rPr>
            </a:br>
            <a:r>
              <a:rPr lang="en-US" sz="1400" dirty="0" smtClean="0">
                <a:latin typeface="+mj-lt"/>
              </a:rPr>
              <a:t>Fourth NCA Report, scenarios of global change, indicators, and special assessment reports.</a:t>
            </a:r>
          </a:p>
          <a:p>
            <a:pPr marL="0" indent="0" fontAlgn="auto">
              <a:spcAft>
                <a:spcPts val="0"/>
              </a:spcAft>
              <a:buNone/>
              <a:defRPr/>
            </a:pPr>
            <a:endParaRPr lang="en-US" sz="800" b="1" dirty="0" smtClean="0"/>
          </a:p>
          <a:p>
            <a:pPr marL="0" indent="0" fontAlgn="auto">
              <a:spcAft>
                <a:spcPts val="0"/>
              </a:spcAft>
              <a:buNone/>
              <a:defRPr/>
            </a:pPr>
            <a:r>
              <a:rPr lang="en-US" sz="1400" b="1" dirty="0" smtClean="0"/>
              <a:t>Additionally</a:t>
            </a:r>
            <a:r>
              <a:rPr lang="en-US" sz="1400" b="1" dirty="0"/>
              <a:t>, NASA is supporting assessment-relevant science </a:t>
            </a:r>
            <a:r>
              <a:rPr lang="en-US" sz="1400" b="1" dirty="0" smtClean="0"/>
              <a:t>through:</a:t>
            </a:r>
            <a:endParaRPr lang="en-US" sz="1400" b="1" dirty="0"/>
          </a:p>
          <a:p>
            <a:pPr fontAlgn="auto">
              <a:spcBef>
                <a:spcPts val="0"/>
              </a:spcBef>
              <a:spcAft>
                <a:spcPts val="0"/>
              </a:spcAft>
              <a:defRPr/>
            </a:pPr>
            <a:r>
              <a:rPr lang="en-US" sz="1400" dirty="0"/>
              <a:t>Assessment capability (2011-2014) and enabling tools projects (2011-2017) at NASA Centers</a:t>
            </a:r>
          </a:p>
          <a:p>
            <a:pPr fontAlgn="auto">
              <a:spcBef>
                <a:spcPts val="0"/>
              </a:spcBef>
              <a:spcAft>
                <a:spcPts val="0"/>
              </a:spcAft>
              <a:defRPr/>
            </a:pPr>
            <a:r>
              <a:rPr lang="en-US" sz="1400" dirty="0"/>
              <a:t>ROSES solicitation for the development and testing of potentially new indicators of climate change (2013-2014)</a:t>
            </a:r>
          </a:p>
          <a:p>
            <a:pPr fontAlgn="auto">
              <a:spcBef>
                <a:spcPts val="0"/>
              </a:spcBef>
              <a:spcAft>
                <a:spcPts val="0"/>
              </a:spcAft>
              <a:defRPr/>
            </a:pPr>
            <a:r>
              <a:rPr lang="en-US" sz="1400" dirty="0"/>
              <a:t>ROSES solicitation for climate indicators and data products for future NCAs (proposals under review)</a:t>
            </a:r>
          </a:p>
          <a:p>
            <a:pPr marL="0" indent="0" fontAlgn="auto">
              <a:spcAft>
                <a:spcPts val="0"/>
              </a:spcAft>
              <a:buNone/>
              <a:defRPr/>
            </a:pPr>
            <a:endParaRPr lang="en-US" sz="800" dirty="0" smtClean="0">
              <a:latin typeface="+mj-lt"/>
            </a:endParaRPr>
          </a:p>
          <a:p>
            <a:pPr marL="0" indent="0" fontAlgn="auto">
              <a:spcBef>
                <a:spcPts val="0"/>
              </a:spcBef>
              <a:spcAft>
                <a:spcPts val="0"/>
              </a:spcAft>
              <a:buNone/>
              <a:defRPr/>
            </a:pPr>
            <a:r>
              <a:rPr lang="en-US" sz="1400" b="1" dirty="0" smtClean="0">
                <a:latin typeface="+mj-lt"/>
              </a:rPr>
              <a:t>How can you get involved:  </a:t>
            </a:r>
          </a:p>
          <a:p>
            <a:pPr fontAlgn="auto">
              <a:spcBef>
                <a:spcPts val="0"/>
              </a:spcBef>
              <a:spcAft>
                <a:spcPts val="0"/>
              </a:spcAft>
              <a:defRPr/>
            </a:pPr>
            <a:r>
              <a:rPr lang="en-US" sz="1400" dirty="0" smtClean="0">
                <a:latin typeface="+mj-lt"/>
              </a:rPr>
              <a:t>Respond to upcoming Requests for Information and Public Comment Periods in the Federal Register</a:t>
            </a:r>
          </a:p>
          <a:p>
            <a:pPr fontAlgn="auto">
              <a:spcBef>
                <a:spcPts val="0"/>
              </a:spcBef>
              <a:spcAft>
                <a:spcPts val="0"/>
              </a:spcAft>
              <a:defRPr/>
            </a:pPr>
            <a:r>
              <a:rPr lang="en-US" sz="1400" dirty="0" smtClean="0">
                <a:latin typeface="+mj-lt"/>
              </a:rPr>
              <a:t>Work </a:t>
            </a:r>
            <a:r>
              <a:rPr lang="en-US" sz="1400" dirty="0">
                <a:latin typeface="+mj-lt"/>
              </a:rPr>
              <a:t>with NCAnet, a network of organizations working with the NCA to engage producers and users of assessment </a:t>
            </a:r>
            <a:r>
              <a:rPr lang="en-US" sz="1400" dirty="0" smtClean="0">
                <a:latin typeface="+mj-lt"/>
              </a:rPr>
              <a:t>information. </a:t>
            </a:r>
            <a:r>
              <a:rPr lang="en-US" sz="1000" dirty="0">
                <a:latin typeface="+mj-lt"/>
                <a:hlinkClick r:id="rId4"/>
              </a:rPr>
              <a:t>http://ncanet.usgcrp.gov</a:t>
            </a:r>
            <a:r>
              <a:rPr lang="en-US" sz="1000" dirty="0" smtClean="0">
                <a:latin typeface="+mj-lt"/>
                <a:hlinkClick r:id="rId4"/>
              </a:rPr>
              <a:t>/</a:t>
            </a:r>
            <a:endParaRPr lang="en-US" sz="1000" dirty="0" smtClean="0">
              <a:latin typeface="+mj-lt"/>
            </a:endParaRPr>
          </a:p>
          <a:p>
            <a:pPr fontAlgn="auto">
              <a:spcAft>
                <a:spcPts val="0"/>
              </a:spcAft>
              <a:buFont typeface="Arial" pitchFamily="34" charset="0"/>
              <a:buNone/>
              <a:defRPr/>
            </a:pPr>
            <a:endParaRPr lang="en-US" sz="800" b="1" dirty="0" smtClean="0">
              <a:latin typeface="+mj-lt"/>
            </a:endParaRPr>
          </a:p>
          <a:p>
            <a:pPr fontAlgn="auto">
              <a:spcAft>
                <a:spcPts val="0"/>
              </a:spcAft>
              <a:buFont typeface="Arial" pitchFamily="34" charset="0"/>
              <a:buNone/>
              <a:defRPr/>
            </a:pPr>
            <a:r>
              <a:rPr lang="en-US" sz="1400" b="1" dirty="0" smtClean="0">
                <a:latin typeface="+mj-lt"/>
              </a:rPr>
              <a:t>For more information:</a:t>
            </a:r>
            <a:endParaRPr lang="en-US" sz="1400" dirty="0" smtClean="0">
              <a:latin typeface="+mj-lt"/>
            </a:endParaRPr>
          </a:p>
          <a:p>
            <a:pPr fontAlgn="auto">
              <a:spcBef>
                <a:spcPts val="0"/>
              </a:spcBef>
              <a:spcAft>
                <a:spcPts val="0"/>
              </a:spcAft>
              <a:defRPr/>
            </a:pPr>
            <a:r>
              <a:rPr lang="en-US" sz="1400" dirty="0" smtClean="0">
                <a:latin typeface="+mj-lt"/>
              </a:rPr>
              <a:t>Third </a:t>
            </a:r>
            <a:r>
              <a:rPr lang="en-US" sz="1400" dirty="0">
                <a:latin typeface="+mj-lt"/>
              </a:rPr>
              <a:t>NCA </a:t>
            </a:r>
            <a:r>
              <a:rPr lang="en-US" sz="1400" dirty="0" smtClean="0">
                <a:latin typeface="+mj-lt"/>
              </a:rPr>
              <a:t>report</a:t>
            </a:r>
            <a:r>
              <a:rPr lang="en-US" sz="1000" dirty="0" smtClean="0">
                <a:latin typeface="+mj-lt"/>
              </a:rPr>
              <a:t> </a:t>
            </a:r>
            <a:r>
              <a:rPr lang="en-US" sz="1000" dirty="0" smtClean="0">
                <a:latin typeface="+mj-lt"/>
                <a:hlinkClick r:id="rId5"/>
              </a:rPr>
              <a:t>http</a:t>
            </a:r>
            <a:r>
              <a:rPr lang="en-US" sz="1000" dirty="0">
                <a:latin typeface="+mj-lt"/>
                <a:hlinkClick r:id="rId5"/>
              </a:rPr>
              <a:t>://nca2014.globalchange.gov</a:t>
            </a:r>
            <a:r>
              <a:rPr lang="en-US" sz="1000" dirty="0" smtClean="0">
                <a:latin typeface="+mj-lt"/>
                <a:hlinkClick r:id="rId5"/>
              </a:rPr>
              <a:t>/</a:t>
            </a:r>
            <a:r>
              <a:rPr lang="en-US" sz="1000" dirty="0" smtClean="0">
                <a:latin typeface="+mj-lt"/>
              </a:rPr>
              <a:t> </a:t>
            </a:r>
            <a:r>
              <a:rPr lang="en-US" sz="1400" dirty="0" smtClean="0">
                <a:latin typeface="+mj-lt"/>
              </a:rPr>
              <a:t>and NCA website: </a:t>
            </a:r>
            <a:r>
              <a:rPr lang="en-US" sz="1000" dirty="0" smtClean="0">
                <a:latin typeface="+mj-lt"/>
                <a:hlinkClick r:id="rId6"/>
              </a:rPr>
              <a:t>http://www.globalchange.gov/what-we-do/assessment</a:t>
            </a:r>
            <a:r>
              <a:rPr lang="en-US" sz="1000" dirty="0" smtClean="0">
                <a:latin typeface="+mj-lt"/>
              </a:rPr>
              <a:t> </a:t>
            </a:r>
          </a:p>
          <a:p>
            <a:pPr fontAlgn="auto">
              <a:spcBef>
                <a:spcPts val="0"/>
              </a:spcBef>
              <a:spcAft>
                <a:spcPts val="0"/>
              </a:spcAft>
              <a:defRPr/>
            </a:pPr>
            <a:r>
              <a:rPr lang="en-US" sz="1400" dirty="0" smtClean="0">
                <a:latin typeface="+mj-lt"/>
              </a:rPr>
              <a:t>NASA’s </a:t>
            </a:r>
            <a:r>
              <a:rPr lang="en-US" sz="1400" dirty="0">
                <a:latin typeface="+mj-lt"/>
              </a:rPr>
              <a:t>NCA </a:t>
            </a:r>
            <a:r>
              <a:rPr lang="en-US" sz="1400" dirty="0" smtClean="0">
                <a:latin typeface="+mj-lt"/>
              </a:rPr>
              <a:t>activities (including funded projects): </a:t>
            </a:r>
            <a:r>
              <a:rPr lang="en-US" sz="1000" dirty="0">
                <a:latin typeface="+mj-lt"/>
                <a:hlinkClick r:id="rId7"/>
              </a:rPr>
              <a:t>http://</a:t>
            </a:r>
            <a:r>
              <a:rPr lang="en-US" sz="1000" dirty="0" smtClean="0">
                <a:latin typeface="+mj-lt"/>
                <a:hlinkClick r:id="rId7"/>
              </a:rPr>
              <a:t>weather.msfc.nasa.gov/nca/index.html</a:t>
            </a:r>
            <a:endParaRPr lang="en-US" sz="1000" dirty="0" smtClean="0">
              <a:latin typeface="+mj-lt"/>
            </a:endParaRPr>
          </a:p>
          <a:p>
            <a:pPr lvl="0" fontAlgn="auto">
              <a:spcBef>
                <a:spcPts val="0"/>
              </a:spcBef>
              <a:spcAft>
                <a:spcPts val="0"/>
              </a:spcAft>
              <a:defRPr/>
            </a:pPr>
            <a:r>
              <a:rPr lang="en-US" altLang="en-US" sz="1400" dirty="0">
                <a:latin typeface="+mj-lt"/>
              </a:rPr>
              <a:t>USGCRP Climate and Health </a:t>
            </a:r>
            <a:r>
              <a:rPr lang="en-US" altLang="en-US" sz="1400" dirty="0" smtClean="0">
                <a:latin typeface="+mj-lt"/>
              </a:rPr>
              <a:t>Assessment Report</a:t>
            </a:r>
            <a:r>
              <a:rPr lang="en-US" altLang="en-US" sz="1400" dirty="0">
                <a:latin typeface="+mj-lt"/>
              </a:rPr>
              <a:t> </a:t>
            </a:r>
            <a:r>
              <a:rPr lang="en-US" altLang="en-US" sz="1400" dirty="0" smtClean="0">
                <a:latin typeface="+mj-lt"/>
              </a:rPr>
              <a:t>- draft for </a:t>
            </a:r>
            <a:r>
              <a:rPr lang="en-US" altLang="en-US" sz="1400" dirty="0">
                <a:latin typeface="+mj-lt"/>
              </a:rPr>
              <a:t>public comment </a:t>
            </a:r>
            <a:r>
              <a:rPr lang="en-US" altLang="en-US" sz="1000" dirty="0" smtClean="0">
                <a:latin typeface="+mj-lt"/>
                <a:hlinkClick r:id="rId8"/>
              </a:rPr>
              <a:t>http</a:t>
            </a:r>
            <a:r>
              <a:rPr lang="en-US" altLang="en-US" sz="1000" dirty="0">
                <a:latin typeface="+mj-lt"/>
                <a:hlinkClick r:id="rId8"/>
              </a:rPr>
              <a:t>://</a:t>
            </a:r>
            <a:r>
              <a:rPr lang="en-US" altLang="en-US" sz="1000" dirty="0" smtClean="0">
                <a:latin typeface="+mj-lt"/>
                <a:hlinkClick r:id="rId8"/>
              </a:rPr>
              <a:t>www.globalchange.gov/health-assessment</a:t>
            </a:r>
            <a:endParaRPr lang="en-US" altLang="en-US" sz="1000" dirty="0" smtClean="0">
              <a:latin typeface="+mj-lt"/>
            </a:endParaRPr>
          </a:p>
          <a:p>
            <a:pPr lvl="0" fontAlgn="auto">
              <a:spcAft>
                <a:spcPts val="0"/>
              </a:spcAft>
              <a:defRPr/>
            </a:pPr>
            <a:endParaRPr lang="en-US" altLang="en-US" sz="1300" dirty="0">
              <a:latin typeface="+mj-lt"/>
            </a:endParaRPr>
          </a:p>
          <a:p>
            <a:pPr fontAlgn="auto">
              <a:spcAft>
                <a:spcPts val="0"/>
              </a:spcAft>
              <a:defRPr/>
            </a:pPr>
            <a:endParaRPr lang="en-US" sz="1300" dirty="0">
              <a:latin typeface="+mj-lt"/>
            </a:endParaRPr>
          </a:p>
          <a:p>
            <a:pPr fontAlgn="auto">
              <a:spcAft>
                <a:spcPts val="0"/>
              </a:spcAft>
              <a:defRPr/>
            </a:pPr>
            <a:endParaRPr lang="en-US" sz="1300" dirty="0" smtClean="0">
              <a:latin typeface="+mj-lt"/>
            </a:endParaRPr>
          </a:p>
          <a:p>
            <a:pPr fontAlgn="auto">
              <a:spcAft>
                <a:spcPts val="0"/>
              </a:spcAft>
              <a:defRPr/>
            </a:pPr>
            <a:endParaRPr lang="en-US" sz="1300" dirty="0" smtClean="0">
              <a:latin typeface="+mj-lt"/>
            </a:endParaRPr>
          </a:p>
        </p:txBody>
      </p:sp>
      <p:pic>
        <p:nvPicPr>
          <p:cNvPr id="2052" name="Picture 4"/>
          <p:cNvPicPr>
            <a:picLocks noChangeAspect="1" noChangeArrowheads="1"/>
          </p:cNvPicPr>
          <p:nvPr/>
        </p:nvPicPr>
        <p:blipFill>
          <a:blip r:embed="rId9" cstate="print"/>
          <a:srcRect l="17" t="24438" b="55566"/>
          <a:stretch>
            <a:fillRect/>
          </a:stretch>
        </p:blipFill>
        <p:spPr bwMode="auto">
          <a:xfrm>
            <a:off x="0" y="0"/>
            <a:ext cx="9144000" cy="1219200"/>
          </a:xfrm>
          <a:prstGeom prst="rect">
            <a:avLst/>
          </a:prstGeom>
          <a:noFill/>
          <a:ln w="9525">
            <a:noFill/>
            <a:miter lim="800000"/>
            <a:headEnd/>
            <a:tailEnd/>
          </a:ln>
        </p:spPr>
      </p:pic>
      <p:sp>
        <p:nvSpPr>
          <p:cNvPr id="32773" name="Rectangle 2"/>
          <p:cNvSpPr>
            <a:spLocks noGrp="1" noChangeArrowheads="1"/>
          </p:cNvSpPr>
          <p:nvPr>
            <p:ph type="title"/>
          </p:nvPr>
        </p:nvSpPr>
        <p:spPr>
          <a:xfrm>
            <a:off x="1447800" y="76200"/>
            <a:ext cx="8686800" cy="990600"/>
          </a:xfrm>
        </p:spPr>
        <p:txBody>
          <a:bodyPr rtlCol="0">
            <a:noAutofit/>
          </a:bodyPr>
          <a:lstStyle/>
          <a:p>
            <a:pPr fontAlgn="auto">
              <a:spcAft>
                <a:spcPts val="0"/>
              </a:spcAft>
              <a:defRPr/>
            </a:pPr>
            <a:r>
              <a:rPr lang="en-US" sz="3600" b="1" dirty="0" smtClean="0">
                <a:solidFill>
                  <a:schemeClr val="bg1"/>
                </a:solidFill>
              </a:rPr>
              <a:t>NASA Support of the </a:t>
            </a:r>
            <a:br>
              <a:rPr lang="en-US" sz="3600" b="1" dirty="0" smtClean="0">
                <a:solidFill>
                  <a:schemeClr val="bg1"/>
                </a:solidFill>
              </a:rPr>
            </a:br>
            <a:r>
              <a:rPr lang="en-US" sz="3600" b="1" dirty="0" smtClean="0">
                <a:solidFill>
                  <a:schemeClr val="bg1"/>
                </a:solidFill>
              </a:rPr>
              <a:t>National Climate Assessment</a:t>
            </a:r>
          </a:p>
        </p:txBody>
      </p:sp>
      <p:sp>
        <p:nvSpPr>
          <p:cNvPr id="7" name="Rectangle 5"/>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buFontTx/>
              <a:buChar char="•"/>
            </a:pPr>
            <a:endParaRPr lang="en-US" altLang="en-US" dirty="0" smtClean="0">
              <a:solidFill>
                <a:prstClr val="black"/>
              </a:solidFill>
            </a:endParaRPr>
          </a:p>
        </p:txBody>
      </p:sp>
    </p:spTree>
    <p:extLst>
      <p:ext uri="{BB962C8B-B14F-4D97-AF65-F5344CB8AC3E}">
        <p14:creationId xmlns:p14="http://schemas.microsoft.com/office/powerpoint/2010/main" val="1578570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B73D1962-9CF3-4E1D-9BDA-B4F662ED1743}" type="slidenum">
              <a:rPr lang="en-US"/>
              <a:pPr/>
              <a:t>3</a:t>
            </a:fld>
            <a:endParaRPr lang="en-US" dirty="0"/>
          </a:p>
        </p:txBody>
      </p:sp>
      <p:sp>
        <p:nvSpPr>
          <p:cNvPr id="13783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137830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1378309" name="Text Box 5"/>
          <p:cNvSpPr txBox="1">
            <a:spLocks noChangeArrowheads="1"/>
          </p:cNvSpPr>
          <p:nvPr/>
        </p:nvSpPr>
        <p:spPr bwMode="auto">
          <a:xfrm>
            <a:off x="0" y="990600"/>
            <a:ext cx="9144000" cy="6117059"/>
          </a:xfrm>
          <a:prstGeom prst="rect">
            <a:avLst/>
          </a:prstGeom>
          <a:noFill/>
          <a:ln w="12700">
            <a:noFill/>
            <a:miter lim="800000"/>
            <a:headEnd/>
            <a:tailEnd/>
          </a:ln>
          <a:effectLst/>
        </p:spPr>
        <p:txBody>
          <a:bodyPr wrap="square">
            <a:spAutoFit/>
          </a:bodyPr>
          <a:lstStyle/>
          <a:p>
            <a:pPr>
              <a:spcBef>
                <a:spcPct val="50000"/>
              </a:spcBef>
              <a:buFontTx/>
              <a:buChar char="•"/>
            </a:pPr>
            <a:r>
              <a:rPr lang="en-US" sz="2400" i="1" dirty="0">
                <a:latin typeface="+mn-lt"/>
              </a:rPr>
              <a:t> </a:t>
            </a:r>
            <a:r>
              <a:rPr lang="en-US" sz="2400" b="1" i="1" dirty="0">
                <a:latin typeface="+mn-lt"/>
              </a:rPr>
              <a:t>How is the global Earth system changing?</a:t>
            </a:r>
          </a:p>
          <a:p>
            <a:pPr>
              <a:spcBef>
                <a:spcPct val="50000"/>
              </a:spcBef>
              <a:buFontTx/>
              <a:buChar char="•"/>
            </a:pPr>
            <a:r>
              <a:rPr lang="en-US" sz="2400" b="1" i="1" dirty="0">
                <a:latin typeface="+mn-lt"/>
              </a:rPr>
              <a:t> </a:t>
            </a:r>
            <a:r>
              <a:rPr lang="en-US" sz="2400" b="1" i="1" dirty="0" smtClean="0">
                <a:latin typeface="+mn-lt"/>
              </a:rPr>
              <a:t>What </a:t>
            </a:r>
            <a:r>
              <a:rPr lang="en-US" sz="2400" b="1" i="1" dirty="0">
                <a:latin typeface="+mn-lt"/>
              </a:rPr>
              <a:t>causes these changes in the Earth system?</a:t>
            </a:r>
          </a:p>
          <a:p>
            <a:pPr>
              <a:spcBef>
                <a:spcPct val="50000"/>
              </a:spcBef>
              <a:buFontTx/>
              <a:buChar char="•"/>
            </a:pPr>
            <a:r>
              <a:rPr lang="en-US" sz="2400" b="1" i="1" dirty="0" smtClean="0">
                <a:latin typeface="+mn-lt"/>
              </a:rPr>
              <a:t> </a:t>
            </a:r>
            <a:r>
              <a:rPr lang="en-US" sz="2400" b="1" i="1" dirty="0">
                <a:latin typeface="+mn-lt"/>
              </a:rPr>
              <a:t>How will the Earth system change in the future?</a:t>
            </a:r>
          </a:p>
          <a:p>
            <a:pPr>
              <a:spcBef>
                <a:spcPct val="50000"/>
              </a:spcBef>
              <a:buFontTx/>
              <a:buChar char="•"/>
            </a:pPr>
            <a:r>
              <a:rPr lang="en-US" sz="2400" b="1" i="1" dirty="0">
                <a:latin typeface="+mn-lt"/>
              </a:rPr>
              <a:t> </a:t>
            </a:r>
            <a:r>
              <a:rPr lang="en-US" sz="2400" b="1" i="1" dirty="0" smtClean="0">
                <a:latin typeface="+mn-lt"/>
              </a:rPr>
              <a:t>How </a:t>
            </a:r>
            <a:r>
              <a:rPr lang="en-US" sz="2400" b="1" i="1" dirty="0">
                <a:latin typeface="+mn-lt"/>
              </a:rPr>
              <a:t>can Earth system science provide societal benefit?    What are the consequences of land cover and land use change for human societies and the sustainability of ecosystems?</a:t>
            </a:r>
          </a:p>
          <a:p>
            <a:pPr>
              <a:spcBef>
                <a:spcPct val="50000"/>
              </a:spcBef>
            </a:pPr>
            <a:endParaRPr lang="en-US" sz="2000" b="1" i="1" dirty="0">
              <a:latin typeface="+mn-lt"/>
            </a:endParaRPr>
          </a:p>
          <a:p>
            <a:pPr>
              <a:spcBef>
                <a:spcPct val="50000"/>
              </a:spcBef>
              <a:buFontTx/>
              <a:buChar char="•"/>
            </a:pPr>
            <a:r>
              <a:rPr lang="en-US" sz="2400" b="1" i="1" dirty="0" smtClean="0">
                <a:latin typeface="+mn-lt"/>
              </a:rPr>
              <a:t>   CC&amp;E Goal (one per </a:t>
            </a:r>
            <a:r>
              <a:rPr lang="en-US" sz="2400" b="1" i="1" dirty="0">
                <a:latin typeface="+mn-lt"/>
              </a:rPr>
              <a:t>focus area):  Detect and predict changes in Earth’s ecological and chemical cycles, including land cover, biodiversity, and the global carbon </a:t>
            </a:r>
            <a:r>
              <a:rPr lang="en-US" sz="2400" b="1" i="1" dirty="0" smtClean="0">
                <a:latin typeface="+mn-lt"/>
              </a:rPr>
              <a:t>cycle</a:t>
            </a:r>
          </a:p>
          <a:p>
            <a:pPr>
              <a:spcBef>
                <a:spcPct val="50000"/>
              </a:spcBef>
            </a:pPr>
            <a:endParaRPr lang="en-US" sz="2000" b="1" i="1" dirty="0" smtClean="0">
              <a:latin typeface="+mn-lt"/>
            </a:endParaRPr>
          </a:p>
          <a:p>
            <a:pPr>
              <a:spcBef>
                <a:spcPct val="50000"/>
              </a:spcBef>
            </a:pPr>
            <a:r>
              <a:rPr lang="en-US" sz="2000" b="1" i="1" dirty="0" smtClean="0">
                <a:latin typeface="+mn-lt"/>
              </a:rPr>
              <a:t>More </a:t>
            </a:r>
            <a:r>
              <a:rPr lang="en-US" sz="2000" b="1" i="1" dirty="0">
                <a:latin typeface="+mn-lt"/>
              </a:rPr>
              <a:t>information </a:t>
            </a:r>
            <a:r>
              <a:rPr lang="en-US" sz="2000" b="1" i="1" dirty="0" smtClean="0">
                <a:latin typeface="+mn-lt"/>
              </a:rPr>
              <a:t>on 2014 </a:t>
            </a:r>
            <a:r>
              <a:rPr lang="en-US" sz="2000" b="1" i="1" dirty="0">
                <a:latin typeface="+mn-lt"/>
              </a:rPr>
              <a:t>NASA Science </a:t>
            </a:r>
            <a:r>
              <a:rPr lang="en-US" sz="2000" b="1" i="1" dirty="0" smtClean="0">
                <a:latin typeface="+mn-lt"/>
              </a:rPr>
              <a:t>Plan:</a:t>
            </a:r>
          </a:p>
          <a:p>
            <a:pPr>
              <a:spcBef>
                <a:spcPct val="50000"/>
              </a:spcBef>
            </a:pPr>
            <a:r>
              <a:rPr lang="en-US" sz="1700" b="1" i="1" dirty="0" smtClean="0">
                <a:latin typeface="+mn-lt"/>
              </a:rPr>
              <a:t> </a:t>
            </a:r>
            <a:r>
              <a:rPr lang="en-US" sz="1700" b="1" i="1" dirty="0">
                <a:latin typeface="+mn-lt"/>
              </a:rPr>
              <a:t>(http://science.nasa.gov/media/</a:t>
            </a:r>
            <a:r>
              <a:rPr lang="en-US" sz="1700" b="1" i="1" dirty="0" smtClean="0">
                <a:latin typeface="+mn-lt"/>
              </a:rPr>
              <a:t>medialibrary2014</a:t>
            </a:r>
            <a:r>
              <a:rPr lang="en-US" sz="1700" b="1" i="1" dirty="0">
                <a:latin typeface="+mn-lt"/>
              </a:rPr>
              <a:t>/05/02/2014_Science_Plan-</a:t>
            </a:r>
            <a:r>
              <a:rPr lang="en-US" sz="1700" b="1" i="1" dirty="0" smtClean="0">
                <a:latin typeface="+mn-lt"/>
              </a:rPr>
              <a:t>0501_tagged.pdf)</a:t>
            </a:r>
            <a:endParaRPr lang="en-US" sz="1700" b="1" i="1" dirty="0">
              <a:latin typeface="+mn-lt"/>
            </a:endParaRPr>
          </a:p>
        </p:txBody>
      </p:sp>
      <p:pic>
        <p:nvPicPr>
          <p:cNvPr id="7" name="Picture 3"/>
          <p:cNvPicPr>
            <a:picLocks noChangeAspect="1" noChangeArrowheads="1"/>
          </p:cNvPicPr>
          <p:nvPr/>
        </p:nvPicPr>
        <p:blipFill>
          <a:blip r:embed="rId3" cstate="print"/>
          <a:srcRect l="17" t="24438" b="59315"/>
          <a:stretch>
            <a:fillRect/>
          </a:stretch>
        </p:blipFill>
        <p:spPr bwMode="auto">
          <a:xfrm>
            <a:off x="0" y="0"/>
            <a:ext cx="9144000" cy="990600"/>
          </a:xfrm>
          <a:prstGeom prst="rect">
            <a:avLst/>
          </a:prstGeom>
          <a:noFill/>
          <a:ln w="9525">
            <a:noFill/>
            <a:miter lim="800000"/>
            <a:headEnd/>
            <a:tailEnd/>
          </a:ln>
        </p:spPr>
      </p:pic>
      <p:sp>
        <p:nvSpPr>
          <p:cNvPr id="8" name="Rectangle 4"/>
          <p:cNvSpPr txBox="1">
            <a:spLocks noChangeArrowheads="1"/>
          </p:cNvSpPr>
          <p:nvPr/>
        </p:nvSpPr>
        <p:spPr>
          <a:xfrm>
            <a:off x="228600" y="0"/>
            <a:ext cx="8977313" cy="8382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noProof="0" dirty="0" smtClean="0">
                <a:solidFill>
                  <a:schemeClr val="bg1"/>
                </a:solidFill>
                <a:latin typeface="+mj-lt"/>
                <a:ea typeface="+mj-ea"/>
                <a:cs typeface="+mj-cs"/>
              </a:rPr>
              <a:t>NASA Science Plan </a:t>
            </a:r>
            <a:r>
              <a:rPr lang="en-US" sz="3200" b="1" dirty="0" smtClean="0">
                <a:solidFill>
                  <a:schemeClr val="bg1"/>
                </a:solidFill>
                <a:latin typeface="+mj-lt"/>
                <a:ea typeface="+mj-ea"/>
                <a:cs typeface="+mj-cs"/>
              </a:rPr>
              <a:t>Questions </a:t>
            </a:r>
            <a:r>
              <a:rPr lang="en-US" sz="3200" b="1" noProof="0" dirty="0" smtClean="0">
                <a:solidFill>
                  <a:schemeClr val="bg1"/>
                </a:solidFill>
                <a:latin typeface="+mj-lt"/>
                <a:ea typeface="+mj-ea"/>
                <a:cs typeface="+mj-cs"/>
              </a:rPr>
              <a:t>and</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noProof="0" dirty="0" smtClean="0">
                <a:solidFill>
                  <a:schemeClr val="bg1"/>
                </a:solidFill>
                <a:latin typeface="+mj-lt"/>
                <a:ea typeface="+mj-ea"/>
                <a:cs typeface="+mj-cs"/>
              </a:rPr>
              <a:t> C</a:t>
            </a:r>
            <a:r>
              <a:rPr kumimoji="0" lang="en-US" sz="3200" b="1" i="0" u="none" strike="noStrike" kern="1200" cap="none" spc="0" normalizeH="0" baseline="0" noProof="0" dirty="0" smtClean="0">
                <a:ln>
                  <a:noFill/>
                </a:ln>
                <a:solidFill>
                  <a:schemeClr val="bg1"/>
                </a:solidFill>
                <a:effectLst/>
                <a:uLnTx/>
                <a:uFillTx/>
                <a:latin typeface="+mj-lt"/>
                <a:ea typeface="+mj-ea"/>
                <a:cs typeface="+mj-cs"/>
              </a:rPr>
              <a:t>arbon Cycle &amp; Ecosystems Goal</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990600" y="-152400"/>
            <a:ext cx="8229600" cy="1143000"/>
          </a:xfrm>
        </p:spPr>
        <p:txBody>
          <a:bodyPr/>
          <a:lstStyle/>
          <a:p>
            <a:r>
              <a:rPr lang="en-US" dirty="0">
                <a:solidFill>
                  <a:srgbClr val="FFCC00"/>
                </a:solidFill>
              </a:rPr>
              <a:t>  </a:t>
            </a:r>
            <a:r>
              <a:rPr lang="en-US" sz="3600" b="1" dirty="0" smtClean="0">
                <a:solidFill>
                  <a:schemeClr val="bg1"/>
                </a:solidFill>
              </a:rPr>
              <a:t>NASA Carbon Cycle Research</a:t>
            </a:r>
            <a:endParaRPr lang="en-US" sz="3600" b="1" dirty="0">
              <a:solidFill>
                <a:schemeClr val="bg1"/>
              </a:solidFill>
            </a:endParaRPr>
          </a:p>
        </p:txBody>
      </p:sp>
      <p:sp>
        <p:nvSpPr>
          <p:cNvPr id="1391619" name="Rectangle 3"/>
          <p:cNvSpPr>
            <a:spLocks noGrp="1" noChangeArrowheads="1"/>
          </p:cNvSpPr>
          <p:nvPr>
            <p:ph type="body" idx="1"/>
          </p:nvPr>
        </p:nvSpPr>
        <p:spPr>
          <a:xfrm>
            <a:off x="152400" y="1066800"/>
            <a:ext cx="8839200" cy="1295401"/>
          </a:xfrm>
        </p:spPr>
        <p:txBody>
          <a:bodyPr/>
          <a:lstStyle/>
          <a:p>
            <a:pPr marL="0" indent="0">
              <a:buNone/>
            </a:pPr>
            <a:r>
              <a:rPr lang="en-US" sz="2800" dirty="0" smtClean="0"/>
              <a:t>T</a:t>
            </a:r>
            <a:r>
              <a:rPr lang="en-US" sz="2800" dirty="0" smtClean="0">
                <a:solidFill>
                  <a:schemeClr val="tx1"/>
                </a:solidFill>
                <a:latin typeface="+mn-lt"/>
                <a:ea typeface="+mn-ea"/>
                <a:cs typeface="+mn-cs"/>
              </a:rPr>
              <a:t>o improve understanding </a:t>
            </a:r>
            <a:r>
              <a:rPr lang="en-US" sz="2800" dirty="0">
                <a:solidFill>
                  <a:schemeClr val="tx1"/>
                </a:solidFill>
                <a:latin typeface="+mn-lt"/>
                <a:ea typeface="+mn-ea"/>
                <a:cs typeface="+mn-cs"/>
              </a:rPr>
              <a:t>of the global carbon cycle and to quantify changes in </a:t>
            </a:r>
            <a:r>
              <a:rPr lang="en-US" sz="2800" b="1" dirty="0">
                <a:solidFill>
                  <a:schemeClr val="tx1"/>
                </a:solidFill>
                <a:latin typeface="+mn-lt"/>
                <a:ea typeface="+mn-ea"/>
                <a:cs typeface="+mn-cs"/>
              </a:rPr>
              <a:t>atmospheric CO</a:t>
            </a:r>
            <a:r>
              <a:rPr lang="en-US" sz="2800" b="1" baseline="-25000" dirty="0">
                <a:solidFill>
                  <a:schemeClr val="tx1"/>
                </a:solidFill>
                <a:latin typeface="+mn-lt"/>
                <a:ea typeface="+mn-ea"/>
                <a:cs typeface="+mn-cs"/>
              </a:rPr>
              <a:t>2</a:t>
            </a:r>
            <a:r>
              <a:rPr lang="en-US" sz="2800" b="1" dirty="0">
                <a:solidFill>
                  <a:schemeClr val="tx1"/>
                </a:solidFill>
                <a:latin typeface="+mn-lt"/>
                <a:ea typeface="+mn-ea"/>
                <a:cs typeface="+mn-cs"/>
              </a:rPr>
              <a:t> </a:t>
            </a:r>
            <a:r>
              <a:rPr lang="en-US" sz="2800" b="1" dirty="0" smtClean="0">
                <a:solidFill>
                  <a:schemeClr val="tx1"/>
                </a:solidFill>
                <a:latin typeface="+mn-lt"/>
                <a:ea typeface="+mn-ea"/>
                <a:cs typeface="+mn-cs"/>
              </a:rPr>
              <a:t>and CH</a:t>
            </a:r>
            <a:r>
              <a:rPr lang="en-US" sz="2800" b="1" baseline="-25000" dirty="0" smtClean="0">
                <a:solidFill>
                  <a:schemeClr val="tx1"/>
                </a:solidFill>
                <a:latin typeface="+mn-lt"/>
                <a:ea typeface="+mn-ea"/>
                <a:cs typeface="+mn-cs"/>
              </a:rPr>
              <a:t>4</a:t>
            </a:r>
            <a:r>
              <a:rPr lang="en-US" sz="2800" b="1" dirty="0" smtClean="0">
                <a:solidFill>
                  <a:schemeClr val="tx1"/>
                </a:solidFill>
                <a:latin typeface="+mn-lt"/>
                <a:ea typeface="+mn-ea"/>
                <a:cs typeface="+mn-cs"/>
              </a:rPr>
              <a:t> </a:t>
            </a:r>
            <a:r>
              <a:rPr lang="en-US" sz="2800" b="1" dirty="0">
                <a:solidFill>
                  <a:schemeClr val="tx1"/>
                </a:solidFill>
                <a:latin typeface="+mn-lt"/>
                <a:ea typeface="+mn-ea"/>
                <a:cs typeface="+mn-cs"/>
              </a:rPr>
              <a:t>concentrations </a:t>
            </a:r>
            <a:r>
              <a:rPr lang="en-US" sz="2800" dirty="0">
                <a:solidFill>
                  <a:schemeClr val="tx1"/>
                </a:solidFill>
                <a:latin typeface="+mn-lt"/>
                <a:ea typeface="+mn-ea"/>
                <a:cs typeface="+mn-cs"/>
              </a:rPr>
              <a:t>as well as </a:t>
            </a:r>
            <a:r>
              <a:rPr lang="en-US" sz="2800" b="1" dirty="0">
                <a:solidFill>
                  <a:schemeClr val="tx1"/>
                </a:solidFill>
                <a:latin typeface="+mn-lt"/>
                <a:ea typeface="+mn-ea"/>
                <a:cs typeface="+mn-cs"/>
              </a:rPr>
              <a:t>terrestrial </a:t>
            </a:r>
            <a:r>
              <a:rPr lang="en-US" sz="2800" b="1" dirty="0" smtClean="0">
                <a:solidFill>
                  <a:schemeClr val="tx1"/>
                </a:solidFill>
                <a:latin typeface="+mn-lt"/>
                <a:ea typeface="+mn-ea"/>
                <a:cs typeface="+mn-cs"/>
              </a:rPr>
              <a:t>and aquatic carbon</a:t>
            </a:r>
            <a:endParaRPr lang="en-US" sz="2800" dirty="0" smtClean="0"/>
          </a:p>
        </p:txBody>
      </p:sp>
      <p:pic>
        <p:nvPicPr>
          <p:cNvPr id="1463297" name="Picture 1"/>
          <p:cNvPicPr>
            <a:picLocks noChangeAspect="1" noChangeArrowheads="1"/>
          </p:cNvPicPr>
          <p:nvPr/>
        </p:nvPicPr>
        <p:blipFill>
          <a:blip r:embed="rId3" cstate="print"/>
          <a:srcRect/>
          <a:stretch>
            <a:fillRect/>
          </a:stretch>
        </p:blipFill>
        <p:spPr bwMode="auto">
          <a:xfrm>
            <a:off x="3505200" y="2470574"/>
            <a:ext cx="5597984" cy="4311226"/>
          </a:xfrm>
          <a:prstGeom prst="rect">
            <a:avLst/>
          </a:prstGeom>
          <a:noFill/>
          <a:ln w="9525">
            <a:noFill/>
            <a:miter lim="800000"/>
            <a:headEnd/>
            <a:tailEnd/>
          </a:ln>
        </p:spPr>
      </p:pic>
      <p:sp>
        <p:nvSpPr>
          <p:cNvPr id="6" name="TextBox 5"/>
          <p:cNvSpPr txBox="1"/>
          <p:nvPr/>
        </p:nvSpPr>
        <p:spPr>
          <a:xfrm>
            <a:off x="152400" y="2327970"/>
            <a:ext cx="3352800" cy="3108543"/>
          </a:xfrm>
          <a:prstGeom prst="rect">
            <a:avLst/>
          </a:prstGeom>
          <a:noFill/>
        </p:spPr>
        <p:txBody>
          <a:bodyPr wrap="square" rtlCol="0">
            <a:spAutoFit/>
          </a:bodyPr>
          <a:lstStyle/>
          <a:p>
            <a:pPr marL="0" indent="0" algn="l">
              <a:buNone/>
            </a:pPr>
            <a:r>
              <a:rPr lang="en-US" sz="2800" b="1" dirty="0" smtClean="0">
                <a:latin typeface="+mn-lt"/>
              </a:rPr>
              <a:t>storage</a:t>
            </a:r>
            <a:r>
              <a:rPr lang="en-US" sz="2800" dirty="0" smtClean="0">
                <a:latin typeface="+mn-lt"/>
              </a:rPr>
              <a:t> in response to fossil fuel combustion, land use and land cover change, and other human activities and natural events.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grpSp>
        <p:nvGrpSpPr>
          <p:cNvPr id="2" name="Group 4"/>
          <p:cNvGrpSpPr>
            <a:grpSpLocks/>
          </p:cNvGrpSpPr>
          <p:nvPr/>
        </p:nvGrpSpPr>
        <p:grpSpPr bwMode="auto">
          <a:xfrm>
            <a:off x="5494338" y="1592263"/>
            <a:ext cx="4076700" cy="3970337"/>
            <a:chOff x="480" y="1872"/>
            <a:chExt cx="2256" cy="1691"/>
          </a:xfrm>
        </p:grpSpPr>
        <p:pic>
          <p:nvPicPr>
            <p:cNvPr id="7" name="Picture 5"/>
            <p:cNvPicPr>
              <a:picLocks noChangeAspect="1" noChangeArrowheads="1"/>
            </p:cNvPicPr>
            <p:nvPr/>
          </p:nvPicPr>
          <p:blipFill>
            <a:blip r:embed="rId3" cstate="print"/>
            <a:srcRect/>
            <a:stretch>
              <a:fillRect/>
            </a:stretch>
          </p:blipFill>
          <p:spPr bwMode="auto">
            <a:xfrm>
              <a:off x="480" y="1872"/>
              <a:ext cx="2256" cy="1691"/>
            </a:xfrm>
            <a:prstGeom prst="rect">
              <a:avLst/>
            </a:prstGeom>
            <a:noFill/>
            <a:ln w="9525">
              <a:noFill/>
              <a:miter lim="800000"/>
              <a:headEnd/>
              <a:tailEnd/>
            </a:ln>
            <a:effectLst/>
          </p:spPr>
        </p:pic>
        <p:grpSp>
          <p:nvGrpSpPr>
            <p:cNvPr id="3" name="Group 6"/>
            <p:cNvGrpSpPr>
              <a:grpSpLocks/>
            </p:cNvGrpSpPr>
            <p:nvPr/>
          </p:nvGrpSpPr>
          <p:grpSpPr bwMode="auto">
            <a:xfrm>
              <a:off x="816" y="1872"/>
              <a:ext cx="1632" cy="432"/>
              <a:chOff x="1200" y="1056"/>
              <a:chExt cx="1632" cy="432"/>
            </a:xfrm>
          </p:grpSpPr>
          <p:sp>
            <p:nvSpPr>
              <p:cNvPr id="9" name="Rectangle 7"/>
              <p:cNvSpPr>
                <a:spLocks noChangeArrowheads="1"/>
              </p:cNvSpPr>
              <p:nvPr/>
            </p:nvSpPr>
            <p:spPr bwMode="auto">
              <a:xfrm>
                <a:off x="1200" y="1056"/>
                <a:ext cx="1584" cy="288"/>
              </a:xfrm>
              <a:prstGeom prst="rect">
                <a:avLst/>
              </a:prstGeom>
              <a:solidFill>
                <a:schemeClr val="tx1"/>
              </a:solidFill>
              <a:ln w="12700">
                <a:noFill/>
                <a:miter lim="800000"/>
                <a:headEnd/>
                <a:tailEnd/>
              </a:ln>
              <a:effectLst/>
            </p:spPr>
            <p:txBody>
              <a:bodyPr anchor="ctr">
                <a:spAutoFit/>
              </a:bodyPr>
              <a:lstStyle/>
              <a:p>
                <a:endParaRPr lang="en-US" dirty="0"/>
              </a:p>
            </p:txBody>
          </p:sp>
          <p:sp>
            <p:nvSpPr>
              <p:cNvPr id="10" name="Rectangle 8"/>
              <p:cNvSpPr>
                <a:spLocks noChangeArrowheads="1"/>
              </p:cNvSpPr>
              <p:nvPr/>
            </p:nvSpPr>
            <p:spPr bwMode="auto">
              <a:xfrm>
                <a:off x="1296" y="1104"/>
                <a:ext cx="1536" cy="384"/>
              </a:xfrm>
              <a:prstGeom prst="rect">
                <a:avLst/>
              </a:prstGeom>
              <a:noFill/>
              <a:ln w="9525">
                <a:noFill/>
                <a:miter lim="800000"/>
                <a:headEnd/>
                <a:tailEnd/>
              </a:ln>
              <a:effectLst/>
            </p:spPr>
            <p:txBody>
              <a:bodyPr lIns="93700" tIns="46028" rIns="93700" bIns="46028"/>
              <a:lstStyle/>
              <a:p>
                <a:pPr marL="282575" indent="-282575" eaLnBrk="1" hangingPunct="1">
                  <a:lnSpc>
                    <a:spcPct val="85000"/>
                  </a:lnSpc>
                  <a:spcBef>
                    <a:spcPct val="20000"/>
                  </a:spcBef>
                  <a:buFont typeface="Wingdings" pitchFamily="2" charset="2"/>
                  <a:buNone/>
                </a:pPr>
                <a:endParaRPr lang="en-US" altLang="en-US" b="1" dirty="0">
                  <a:latin typeface="Arial" pitchFamily="34" charset="0"/>
                </a:endParaRPr>
              </a:p>
            </p:txBody>
          </p:sp>
        </p:grpSp>
      </p:grpSp>
      <p:sp>
        <p:nvSpPr>
          <p:cNvPr id="18" name="Rectangle 17"/>
          <p:cNvSpPr/>
          <p:nvPr/>
        </p:nvSpPr>
        <p:spPr bwMode="auto">
          <a:xfrm>
            <a:off x="4572000" y="990600"/>
            <a:ext cx="1752600" cy="6019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3300" b="0" i="0" u="none" strike="noStrike" cap="none" normalizeH="0" baseline="0" dirty="0" smtClean="0">
              <a:ln>
                <a:noFill/>
              </a:ln>
              <a:solidFill>
                <a:schemeClr val="tx1"/>
              </a:solidFill>
              <a:effectLst/>
              <a:latin typeface="Arial" pitchFamily="34" charset="0"/>
            </a:endParaRPr>
          </a:p>
        </p:txBody>
      </p:sp>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432578" name="Rectangle 2"/>
          <p:cNvSpPr>
            <a:spLocks noGrp="1" noChangeArrowheads="1"/>
          </p:cNvSpPr>
          <p:nvPr>
            <p:ph type="title"/>
          </p:nvPr>
        </p:nvSpPr>
        <p:spPr>
          <a:xfrm>
            <a:off x="1701800" y="-69849"/>
            <a:ext cx="6604000" cy="831849"/>
          </a:xfrm>
        </p:spPr>
        <p:txBody>
          <a:bodyPr/>
          <a:lstStyle/>
          <a:p>
            <a:r>
              <a:rPr lang="en-US" sz="3600" b="1" dirty="0" smtClean="0">
                <a:solidFill>
                  <a:schemeClr val="bg1"/>
                </a:solidFill>
                <a:cs typeface="Arial" pitchFamily="34" charset="0"/>
              </a:rPr>
              <a:t>NASA Ecosystems Research</a:t>
            </a:r>
            <a:endParaRPr lang="en-US" sz="3600" b="1" dirty="0">
              <a:solidFill>
                <a:schemeClr val="bg1"/>
              </a:solidFill>
              <a:cs typeface="Arial" pitchFamily="34" charset="0"/>
            </a:endParaRPr>
          </a:p>
        </p:txBody>
      </p:sp>
      <p:sp>
        <p:nvSpPr>
          <p:cNvPr id="1432579" name="Rectangle 3"/>
          <p:cNvSpPr>
            <a:spLocks noGrp="1" noChangeArrowheads="1"/>
          </p:cNvSpPr>
          <p:nvPr>
            <p:ph type="body" idx="1"/>
          </p:nvPr>
        </p:nvSpPr>
        <p:spPr>
          <a:xfrm>
            <a:off x="84138" y="1066800"/>
            <a:ext cx="4487862" cy="5486400"/>
          </a:xfrm>
        </p:spPr>
        <p:txBody>
          <a:bodyPr/>
          <a:lstStyle/>
          <a:p>
            <a:pPr marL="0" indent="0">
              <a:spcBef>
                <a:spcPts val="0"/>
              </a:spcBef>
              <a:buClr>
                <a:srgbClr val="3333CC"/>
              </a:buClr>
              <a:buSzPct val="90000"/>
              <a:buFont typeface="Wingdings" pitchFamily="2" charset="2"/>
              <a:buChar char="v"/>
            </a:pPr>
            <a:r>
              <a:rPr lang="en-US" sz="2400" b="1" dirty="0" smtClean="0"/>
              <a:t> To understand how ecosystems respond </a:t>
            </a:r>
            <a:r>
              <a:rPr lang="en-US" sz="2400" b="1" dirty="0"/>
              <a:t>to changes in climate in combination with other contemporary environmental changes such as changes in land use and management, invasions of exotic species, nitrogen deposition, and acidification of the </a:t>
            </a:r>
            <a:r>
              <a:rPr lang="en-US" sz="2400" b="1" dirty="0" smtClean="0"/>
              <a:t>ocean.  </a:t>
            </a:r>
          </a:p>
          <a:p>
            <a:pPr marL="0" indent="0">
              <a:spcBef>
                <a:spcPts val="0"/>
              </a:spcBef>
              <a:buClr>
                <a:srgbClr val="3333CC"/>
              </a:buClr>
              <a:buSzPct val="90000"/>
              <a:buNone/>
            </a:pPr>
            <a:endParaRPr lang="en-US" sz="2400" b="1" dirty="0" smtClean="0"/>
          </a:p>
          <a:p>
            <a:pPr marL="0" indent="0">
              <a:spcBef>
                <a:spcPts val="0"/>
              </a:spcBef>
              <a:buClr>
                <a:srgbClr val="3333CC"/>
              </a:buClr>
              <a:buSzPct val="90000"/>
              <a:buFont typeface="Wingdings" pitchFamily="2" charset="2"/>
              <a:buChar char="v"/>
            </a:pPr>
            <a:r>
              <a:rPr lang="en-US" sz="2400" b="1" dirty="0" smtClean="0"/>
              <a:t> To understand ecosystem  controls on and feedbacks to the Earth system.</a:t>
            </a:r>
            <a:endParaRPr lang="en-US" sz="2400" b="1" dirty="0"/>
          </a:p>
        </p:txBody>
      </p:sp>
      <p:sp>
        <p:nvSpPr>
          <p:cNvPr id="15" name="Rectangle 14"/>
          <p:cNvSpPr/>
          <p:nvPr/>
        </p:nvSpPr>
        <p:spPr>
          <a:xfrm>
            <a:off x="9144000" y="3352800"/>
            <a:ext cx="457200" cy="2209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6" descr="crownfire"/>
          <p:cNvPicPr>
            <a:picLocks noChangeAspect="1" noChangeArrowheads="1"/>
          </p:cNvPicPr>
          <p:nvPr/>
        </p:nvPicPr>
        <p:blipFill>
          <a:blip r:embed="rId4" cstate="print"/>
          <a:srcRect/>
          <a:stretch>
            <a:fillRect/>
          </a:stretch>
        </p:blipFill>
        <p:spPr bwMode="auto">
          <a:xfrm>
            <a:off x="5111750" y="4965700"/>
            <a:ext cx="4184650" cy="1968500"/>
          </a:xfrm>
          <a:prstGeom prst="rect">
            <a:avLst/>
          </a:prstGeom>
          <a:noFill/>
        </p:spPr>
      </p:pic>
      <p:pic>
        <p:nvPicPr>
          <p:cNvPr id="11" name="Picture 10" descr="Astrid mißt Bodenatmung"/>
          <p:cNvPicPr>
            <a:picLocks noChangeAspect="1" noChangeArrowheads="1"/>
          </p:cNvPicPr>
          <p:nvPr/>
        </p:nvPicPr>
        <p:blipFill>
          <a:blip r:embed="rId5" cstate="print"/>
          <a:srcRect l="1993" r="17931"/>
          <a:stretch>
            <a:fillRect/>
          </a:stretch>
        </p:blipFill>
        <p:spPr bwMode="auto">
          <a:xfrm>
            <a:off x="6302375" y="762000"/>
            <a:ext cx="3298825" cy="2655887"/>
          </a:xfrm>
          <a:prstGeom prst="rect">
            <a:avLst/>
          </a:prstGeom>
          <a:noFill/>
        </p:spPr>
      </p:pic>
      <p:pic>
        <p:nvPicPr>
          <p:cNvPr id="12" name="Picture 12" descr="tucan"/>
          <p:cNvPicPr>
            <a:picLocks noChangeAspect="1" noChangeArrowheads="1"/>
          </p:cNvPicPr>
          <p:nvPr/>
        </p:nvPicPr>
        <p:blipFill>
          <a:blip r:embed="rId6" cstate="print"/>
          <a:srcRect/>
          <a:stretch>
            <a:fillRect/>
          </a:stretch>
        </p:blipFill>
        <p:spPr bwMode="auto">
          <a:xfrm>
            <a:off x="4600575" y="2035175"/>
            <a:ext cx="2286000" cy="169862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6499225" y="6300788"/>
            <a:ext cx="1905000" cy="354012"/>
          </a:xfrm>
          <a:prstGeom prst="rect">
            <a:avLst/>
          </a:prstGeom>
        </p:spPr>
        <p:txBody>
          <a:bodyPr/>
          <a:lstStyle/>
          <a:p>
            <a:r>
              <a:rPr lang="en-US" dirty="0" smtClean="0"/>
              <a:t> </a:t>
            </a:r>
            <a:endParaRPr lang="en-US" dirty="0"/>
          </a:p>
        </p:txBody>
      </p:sp>
      <p:sp>
        <p:nvSpPr>
          <p:cNvPr id="1391618" name="Rectangle 2"/>
          <p:cNvSpPr>
            <a:spLocks noGrp="1" noChangeArrowheads="1"/>
          </p:cNvSpPr>
          <p:nvPr>
            <p:ph type="title"/>
          </p:nvPr>
        </p:nvSpPr>
        <p:spPr>
          <a:xfrm>
            <a:off x="1295400" y="-228600"/>
            <a:ext cx="8229600" cy="1143000"/>
          </a:xfrm>
        </p:spPr>
        <p:txBody>
          <a:bodyPr/>
          <a:lstStyle/>
          <a:p>
            <a:r>
              <a:rPr lang="en-US" b="1" dirty="0"/>
              <a:t>  </a:t>
            </a:r>
            <a:r>
              <a:rPr lang="en-US" sz="3600" b="1" dirty="0" smtClean="0">
                <a:solidFill>
                  <a:schemeClr val="bg1"/>
                </a:solidFill>
              </a:rPr>
              <a:t>NASA’s Approach to CC&amp;E Research</a:t>
            </a:r>
            <a:endParaRPr lang="en-US" sz="3600" b="1" dirty="0">
              <a:solidFill>
                <a:schemeClr val="bg1"/>
              </a:solidFill>
            </a:endParaRPr>
          </a:p>
        </p:txBody>
      </p:sp>
      <p:sp>
        <p:nvSpPr>
          <p:cNvPr id="1391619" name="Rectangle 3"/>
          <p:cNvSpPr>
            <a:spLocks noGrp="1" noChangeArrowheads="1"/>
          </p:cNvSpPr>
          <p:nvPr>
            <p:ph type="body" idx="1"/>
          </p:nvPr>
        </p:nvSpPr>
        <p:spPr>
          <a:xfrm>
            <a:off x="79413" y="914400"/>
            <a:ext cx="9064587" cy="5181600"/>
          </a:xfrm>
        </p:spPr>
        <p:txBody>
          <a:bodyPr/>
          <a:lstStyle/>
          <a:p>
            <a:pPr marL="0" indent="0">
              <a:buNone/>
            </a:pPr>
            <a:r>
              <a:rPr lang="en-US" sz="2400" b="1" dirty="0" smtClean="0"/>
              <a:t>NASA’s approach to investigating global ecosystems and the carbon cycle is broad-based, emphasizing NASA’s unique capabilities and strengths.  NASA research:</a:t>
            </a:r>
          </a:p>
          <a:p>
            <a:pPr marL="0" indent="0">
              <a:buNone/>
            </a:pPr>
            <a:endParaRPr lang="en-US" sz="900" dirty="0"/>
          </a:p>
          <a:p>
            <a:pPr marL="341313" indent="-341313">
              <a:spcBef>
                <a:spcPts val="0"/>
              </a:spcBef>
              <a:buClr>
                <a:schemeClr val="tx1"/>
              </a:buClr>
              <a:buSzPct val="100000"/>
              <a:buFont typeface="Arial" pitchFamily="34" charset="0"/>
              <a:buChar char="•"/>
            </a:pPr>
            <a:r>
              <a:rPr lang="en-US" sz="1800" dirty="0" smtClean="0"/>
              <a:t>Focuses on </a:t>
            </a:r>
            <a:r>
              <a:rPr lang="en-US" sz="1800" b="1" dirty="0" smtClean="0"/>
              <a:t>utilizing existing satellite data and developing new capabilities for space-based global observations</a:t>
            </a:r>
            <a:r>
              <a:rPr lang="en-US" sz="1800" dirty="0" smtClean="0"/>
              <a:t> of land cover, ocean color, greenhouse gases, carbon stocks, primary productivity, vegetation composition, physiology, phenology, successional processes, biodiversity, and the biophysics of remote sensing these phenomena.</a:t>
            </a:r>
            <a:endParaRPr lang="en-US" sz="1800" dirty="0"/>
          </a:p>
          <a:p>
            <a:pPr marL="341313" indent="-341313">
              <a:spcBef>
                <a:spcPts val="0"/>
              </a:spcBef>
              <a:buClr>
                <a:schemeClr val="tx1"/>
              </a:buClr>
              <a:buSzPct val="100000"/>
              <a:buFont typeface="Arial" pitchFamily="34" charset="0"/>
              <a:buChar char="•"/>
            </a:pPr>
            <a:r>
              <a:rPr lang="en-US" sz="1800" dirty="0" smtClean="0"/>
              <a:t>Uses spatial information from </a:t>
            </a:r>
            <a:r>
              <a:rPr lang="en-US" sz="1800" b="1" dirty="0" smtClean="0"/>
              <a:t>remote sensing data to scale up </a:t>
            </a:r>
            <a:r>
              <a:rPr lang="en-US" sz="1800" dirty="0" smtClean="0"/>
              <a:t>site-based measurements to regional and global scales</a:t>
            </a:r>
          </a:p>
          <a:p>
            <a:pPr marL="341313" indent="-341313">
              <a:spcBef>
                <a:spcPts val="0"/>
              </a:spcBef>
              <a:buClr>
                <a:schemeClr val="tx1"/>
              </a:buClr>
              <a:buSzPct val="100000"/>
              <a:buFont typeface="Arial" pitchFamily="34" charset="0"/>
              <a:buChar char="•"/>
            </a:pPr>
            <a:r>
              <a:rPr lang="en-US" sz="1800" dirty="0" smtClean="0"/>
              <a:t>Analyzes </a:t>
            </a:r>
            <a:r>
              <a:rPr lang="en-US" sz="1800" b="1" dirty="0" smtClean="0"/>
              <a:t>time series of remote sensing data records to document and understand variability and changes </a:t>
            </a:r>
            <a:r>
              <a:rPr lang="en-US" sz="1800" dirty="0" smtClean="0"/>
              <a:t>over time in ecosystems, land cover, biodiversity, and carbon cycling</a:t>
            </a:r>
          </a:p>
          <a:p>
            <a:pPr marL="341313" indent="-341313">
              <a:spcBef>
                <a:spcPts val="0"/>
              </a:spcBef>
              <a:buClr>
                <a:schemeClr val="tx1"/>
              </a:buClr>
              <a:buSzPct val="100000"/>
              <a:buFont typeface="Arial" pitchFamily="34" charset="0"/>
              <a:buChar char="•"/>
            </a:pPr>
            <a:r>
              <a:rPr lang="en-US" sz="1800" dirty="0" smtClean="0"/>
              <a:t>Conducts calibration/validation of satellite data; algorithm development; airborne field campaigns; process investigations; and data analysis/integration/assimilation</a:t>
            </a:r>
            <a:endParaRPr lang="en-US" sz="1800" dirty="0"/>
          </a:p>
          <a:p>
            <a:pPr marL="341313" indent="-341313">
              <a:spcBef>
                <a:spcPts val="0"/>
              </a:spcBef>
              <a:buClr>
                <a:schemeClr val="tx1"/>
              </a:buClr>
              <a:buSzPct val="100000"/>
              <a:buFont typeface="Arial" pitchFamily="34" charset="0"/>
              <a:buChar char="•"/>
            </a:pPr>
            <a:r>
              <a:rPr lang="en-US" sz="1800" dirty="0" smtClean="0"/>
              <a:t>Develops and exercises advanced, quantitative carbon and ecosystems </a:t>
            </a:r>
            <a:r>
              <a:rPr lang="en-US" sz="1800" b="1" dirty="0" smtClean="0"/>
              <a:t>models</a:t>
            </a:r>
            <a:r>
              <a:rPr lang="en-US" sz="1800" dirty="0" smtClean="0"/>
              <a:t>, data assimilation models, and coupled land-ocean-atmosphere models</a:t>
            </a:r>
          </a:p>
          <a:p>
            <a:pPr marL="341313" indent="-341313">
              <a:spcBef>
                <a:spcPts val="0"/>
              </a:spcBef>
              <a:buClr>
                <a:schemeClr val="tx1"/>
              </a:buClr>
              <a:buSzPct val="100000"/>
            </a:pPr>
            <a:r>
              <a:rPr lang="en-US" sz="1800" dirty="0" smtClean="0"/>
              <a:t>Demonstrates </a:t>
            </a:r>
            <a:r>
              <a:rPr lang="en-US" sz="1800" b="1" dirty="0" smtClean="0"/>
              <a:t>innovative uses and practical benefits </a:t>
            </a:r>
            <a:r>
              <a:rPr lang="en-US" sz="1800" dirty="0" smtClean="0"/>
              <a:t>of NASA Earth science data, scientific knowledge, and technology </a:t>
            </a:r>
          </a:p>
          <a:p>
            <a:pPr marL="341313" indent="-341313">
              <a:spcBef>
                <a:spcPts val="0"/>
              </a:spcBef>
              <a:buClr>
                <a:schemeClr val="tx1"/>
              </a:buClr>
              <a:buSzPct val="100000"/>
            </a:pPr>
            <a:r>
              <a:rPr lang="en-US" sz="1800" b="1" dirty="0" smtClean="0"/>
              <a:t>Develops and demonstrates technologies </a:t>
            </a:r>
            <a:r>
              <a:rPr lang="en-US" sz="1800" dirty="0" smtClean="0"/>
              <a:t>that enable improved future capability for the nation</a:t>
            </a:r>
          </a:p>
          <a:p>
            <a:pPr marL="341313" indent="-341313">
              <a:spcBef>
                <a:spcPts val="0"/>
              </a:spcBef>
            </a:pPr>
            <a:endParaRPr lang="en-US"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C7F3E-2257-4075-911D-2808B162F2CC}" type="slidenum">
              <a:rPr lang="en-US" smtClean="0">
                <a:solidFill>
                  <a:prstClr val="black">
                    <a:tint val="75000"/>
                  </a:prstClr>
                </a:solidFill>
                <a:latin typeface="Calibri"/>
              </a:rPr>
              <a:pPr>
                <a:defRPr/>
              </a:pPr>
              <a:t>7</a:t>
            </a:fld>
            <a:endParaRPr lang="en-US" dirty="0">
              <a:solidFill>
                <a:prstClr val="black">
                  <a:tint val="75000"/>
                </a:prstClr>
              </a:solidFill>
              <a:latin typeface="Calibri"/>
            </a:endParaRPr>
          </a:p>
        </p:txBody>
      </p:sp>
      <p:pic>
        <p:nvPicPr>
          <p:cNvPr id="3"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6" name="TextBox 5"/>
          <p:cNvSpPr txBox="1"/>
          <p:nvPr/>
        </p:nvSpPr>
        <p:spPr>
          <a:xfrm>
            <a:off x="1600200" y="0"/>
            <a:ext cx="6858000" cy="646331"/>
          </a:xfrm>
          <a:prstGeom prst="rect">
            <a:avLst/>
          </a:prstGeom>
          <a:noFill/>
        </p:spPr>
        <p:txBody>
          <a:bodyPr wrap="square" rtlCol="0">
            <a:spAutoFit/>
          </a:bodyPr>
          <a:lstStyle/>
          <a:p>
            <a:r>
              <a:rPr lang="en-US" sz="3600" b="1" dirty="0" smtClean="0">
                <a:solidFill>
                  <a:prstClr val="white"/>
                </a:solidFill>
                <a:latin typeface="Calibri"/>
              </a:rPr>
              <a:t>R &amp; A:  Terrestrial Ecology Program</a:t>
            </a:r>
            <a:endParaRPr lang="en-US" sz="3600" b="1" dirty="0">
              <a:solidFill>
                <a:prstClr val="white"/>
              </a:solidFill>
              <a:latin typeface="Calibri"/>
            </a:endParaRPr>
          </a:p>
        </p:txBody>
      </p:sp>
      <p:sp>
        <p:nvSpPr>
          <p:cNvPr id="7" name="TextBox 6"/>
          <p:cNvSpPr txBox="1"/>
          <p:nvPr/>
        </p:nvSpPr>
        <p:spPr>
          <a:xfrm>
            <a:off x="0" y="914400"/>
            <a:ext cx="4572000" cy="3046988"/>
          </a:xfrm>
          <a:prstGeom prst="rect">
            <a:avLst/>
          </a:prstGeom>
          <a:noFill/>
        </p:spPr>
        <p:txBody>
          <a:bodyPr wrap="square" rtlCol="0">
            <a:spAutoFit/>
          </a:bodyPr>
          <a:lstStyle/>
          <a:p>
            <a:pPr algn="ctr"/>
            <a:r>
              <a:rPr lang="en-US" b="1" dirty="0" smtClean="0">
                <a:solidFill>
                  <a:prstClr val="black"/>
                </a:solidFill>
                <a:latin typeface="Calibri"/>
              </a:rPr>
              <a:t>Goals &amp; Objectives</a:t>
            </a:r>
            <a:endParaRPr lang="en-US" sz="2000" dirty="0" smtClean="0">
              <a:solidFill>
                <a:prstClr val="black"/>
              </a:solidFill>
              <a:latin typeface="Calibri"/>
            </a:endParaRPr>
          </a:p>
          <a:p>
            <a:pPr>
              <a:buClr>
                <a:srgbClr val="3333CC"/>
              </a:buClr>
              <a:buFont typeface="Arial" pitchFamily="34" charset="0"/>
              <a:buChar char="•"/>
            </a:pPr>
            <a:r>
              <a:rPr lang="en-US" dirty="0" smtClean="0">
                <a:solidFill>
                  <a:prstClr val="black"/>
                </a:solidFill>
                <a:latin typeface="Calibri"/>
              </a:rPr>
              <a:t> To improve understanding of the structure and function of global terrestrial ecosystems, their interactions with the atmosphere and hydrosphere, and their role in the cycling of the major biogeochemical elements and water. </a:t>
            </a:r>
          </a:p>
          <a:p>
            <a:pPr lvl="1">
              <a:buClr>
                <a:srgbClr val="3333CC"/>
              </a:buClr>
              <a:buFont typeface="Arial" pitchFamily="34" charset="0"/>
              <a:buChar char="•"/>
            </a:pPr>
            <a:r>
              <a:rPr lang="en-US" sz="1600" dirty="0" smtClean="0">
                <a:solidFill>
                  <a:prstClr val="black"/>
                </a:solidFill>
                <a:latin typeface="Calibri"/>
              </a:rPr>
              <a:t> remote sensing to observe terrestrial ecosystems/carbon and their responses</a:t>
            </a:r>
          </a:p>
          <a:p>
            <a:pPr lvl="1">
              <a:buClr>
                <a:srgbClr val="3333CC"/>
              </a:buClr>
              <a:buFont typeface="Arial" pitchFamily="34" charset="0"/>
              <a:buChar char="•"/>
            </a:pPr>
            <a:r>
              <a:rPr lang="en-US" sz="1600" dirty="0" smtClean="0">
                <a:solidFill>
                  <a:prstClr val="black"/>
                </a:solidFill>
                <a:latin typeface="Calibri"/>
              </a:rPr>
              <a:t> field campaigns and related process studies to elucidate ecosystem/carbon cycle function; and  modeling to analyze and predict responses</a:t>
            </a:r>
            <a:r>
              <a:rPr lang="en-US" dirty="0" smtClean="0">
                <a:solidFill>
                  <a:prstClr val="black"/>
                </a:solidFill>
                <a:latin typeface="Calibri"/>
              </a:rPr>
              <a:t> </a:t>
            </a:r>
            <a:endParaRPr lang="en-US" dirty="0">
              <a:solidFill>
                <a:prstClr val="black"/>
              </a:solidFill>
              <a:latin typeface="Calibri"/>
            </a:endParaRPr>
          </a:p>
        </p:txBody>
      </p:sp>
      <p:sp>
        <p:nvSpPr>
          <p:cNvPr id="8" name="TextBox 7"/>
          <p:cNvSpPr txBox="1"/>
          <p:nvPr/>
        </p:nvSpPr>
        <p:spPr>
          <a:xfrm>
            <a:off x="4572000" y="914400"/>
            <a:ext cx="4495800" cy="3000822"/>
          </a:xfrm>
          <a:prstGeom prst="rect">
            <a:avLst/>
          </a:prstGeom>
          <a:noFill/>
        </p:spPr>
        <p:txBody>
          <a:bodyPr wrap="square" rtlCol="0">
            <a:spAutoFit/>
          </a:bodyPr>
          <a:lstStyle/>
          <a:p>
            <a:pPr algn="ctr"/>
            <a:r>
              <a:rPr lang="en-US" b="1" dirty="0" smtClean="0">
                <a:solidFill>
                  <a:prstClr val="black"/>
                </a:solidFill>
                <a:latin typeface="Calibri"/>
              </a:rPr>
              <a:t>Missions &amp; Instruments</a:t>
            </a:r>
            <a:endParaRPr lang="en-US" dirty="0" smtClean="0">
              <a:solidFill>
                <a:prstClr val="black"/>
              </a:solidFill>
              <a:latin typeface="Calibri"/>
            </a:endParaRPr>
          </a:p>
          <a:p>
            <a:pPr>
              <a:spcBef>
                <a:spcPct val="10000"/>
              </a:spcBef>
              <a:buClr>
                <a:srgbClr val="3333CC"/>
              </a:buClr>
              <a:buFont typeface="Arial" pitchFamily="34" charset="0"/>
              <a:buChar char="•"/>
              <a:tabLst>
                <a:tab pos="468313" algn="l"/>
              </a:tabLst>
            </a:pPr>
            <a:r>
              <a:rPr lang="en-US" dirty="0" smtClean="0">
                <a:solidFill>
                  <a:prstClr val="black"/>
                </a:solidFill>
                <a:latin typeface="Calibri"/>
              </a:rPr>
              <a:t> Systematic:  Terra/Aqua MODIS, AMSR-E; AVHRR; Landsat; VIIRS; MISR, ASTER, </a:t>
            </a:r>
            <a:r>
              <a:rPr lang="en-US" dirty="0">
                <a:solidFill>
                  <a:prstClr val="black"/>
                </a:solidFill>
              </a:rPr>
              <a:t>MOPITT</a:t>
            </a:r>
            <a:r>
              <a:rPr lang="en-US" dirty="0" smtClean="0">
                <a:solidFill>
                  <a:prstClr val="black"/>
                </a:solidFill>
                <a:latin typeface="Calibri"/>
              </a:rPr>
              <a:t> </a:t>
            </a:r>
          </a:p>
          <a:p>
            <a:pPr>
              <a:spcBef>
                <a:spcPct val="10000"/>
              </a:spcBef>
              <a:buClr>
                <a:srgbClr val="3333CC"/>
              </a:buClr>
              <a:buFont typeface="Arial" pitchFamily="34" charset="0"/>
              <a:buChar char="•"/>
              <a:tabLst>
                <a:tab pos="468313" algn="l"/>
              </a:tabLst>
            </a:pPr>
            <a:r>
              <a:rPr lang="en-US" dirty="0">
                <a:solidFill>
                  <a:prstClr val="black"/>
                </a:solidFill>
                <a:latin typeface="Calibri"/>
              </a:rPr>
              <a:t> </a:t>
            </a:r>
            <a:r>
              <a:rPr lang="en-US" dirty="0" smtClean="0">
                <a:solidFill>
                  <a:prstClr val="black"/>
                </a:solidFill>
                <a:latin typeface="Calibri"/>
              </a:rPr>
              <a:t>Recently Launched: OCO-2; SMAP</a:t>
            </a:r>
          </a:p>
          <a:p>
            <a:pPr>
              <a:spcBef>
                <a:spcPct val="10000"/>
              </a:spcBef>
              <a:buClr>
                <a:srgbClr val="3333CC"/>
              </a:buClr>
              <a:buFont typeface="Arial" pitchFamily="34" charset="0"/>
              <a:buChar char="•"/>
              <a:tabLst>
                <a:tab pos="468313" algn="l"/>
              </a:tabLst>
            </a:pPr>
            <a:r>
              <a:rPr lang="en-US" dirty="0" smtClean="0">
                <a:solidFill>
                  <a:prstClr val="black"/>
                </a:solidFill>
                <a:latin typeface="Calibri"/>
              </a:rPr>
              <a:t> Exploratory:  ECOSTRESS, </a:t>
            </a:r>
            <a:r>
              <a:rPr lang="en-US" dirty="0" smtClean="0">
                <a:solidFill>
                  <a:prstClr val="black"/>
                </a:solidFill>
                <a:latin typeface="Calibri"/>
              </a:rPr>
              <a:t>GEDI </a:t>
            </a:r>
            <a:endParaRPr lang="en-US" dirty="0" smtClean="0">
              <a:solidFill>
                <a:prstClr val="black"/>
              </a:solidFill>
              <a:latin typeface="Calibri"/>
            </a:endParaRPr>
          </a:p>
          <a:p>
            <a:pPr>
              <a:spcBef>
                <a:spcPct val="10000"/>
              </a:spcBef>
              <a:buClr>
                <a:srgbClr val="3333CC"/>
              </a:buClr>
              <a:buFont typeface="Arial" pitchFamily="34" charset="0"/>
              <a:buChar char="•"/>
              <a:tabLst>
                <a:tab pos="468313" algn="l"/>
              </a:tabLst>
            </a:pPr>
            <a:r>
              <a:rPr lang="en-US" dirty="0">
                <a:solidFill>
                  <a:prstClr val="black"/>
                </a:solidFill>
                <a:latin typeface="Calibri"/>
              </a:rPr>
              <a:t> </a:t>
            </a:r>
            <a:r>
              <a:rPr lang="en-US" dirty="0" smtClean="0">
                <a:solidFill>
                  <a:prstClr val="black"/>
                </a:solidFill>
                <a:latin typeface="Calibri"/>
              </a:rPr>
              <a:t>Decadal Survey:  HyspIRI, ICESat-2, ASCENDS, others</a:t>
            </a:r>
          </a:p>
          <a:p>
            <a:pPr>
              <a:spcBef>
                <a:spcPct val="10000"/>
              </a:spcBef>
              <a:buClr>
                <a:srgbClr val="3333CC"/>
              </a:buClr>
              <a:buFont typeface="Arial" pitchFamily="34" charset="0"/>
              <a:buChar char="•"/>
              <a:tabLst>
                <a:tab pos="468313" algn="l"/>
              </a:tabLst>
            </a:pPr>
            <a:r>
              <a:rPr lang="en-US" dirty="0" smtClean="0">
                <a:solidFill>
                  <a:prstClr val="black"/>
                </a:solidFill>
                <a:latin typeface="Calibri"/>
              </a:rPr>
              <a:t> Airborne:  AVIRIS; users of LVIS ,UAVSAR, and investigator instruments</a:t>
            </a:r>
            <a:endParaRPr lang="en-US" dirty="0">
              <a:solidFill>
                <a:prstClr val="black"/>
              </a:solidFill>
              <a:latin typeface="Calibri"/>
            </a:endParaRPr>
          </a:p>
        </p:txBody>
      </p:sp>
      <p:sp>
        <p:nvSpPr>
          <p:cNvPr id="9" name="TextBox 8"/>
          <p:cNvSpPr txBox="1"/>
          <p:nvPr/>
        </p:nvSpPr>
        <p:spPr>
          <a:xfrm>
            <a:off x="0" y="4136410"/>
            <a:ext cx="4495800" cy="2492990"/>
          </a:xfrm>
          <a:prstGeom prst="rect">
            <a:avLst/>
          </a:prstGeom>
          <a:noFill/>
        </p:spPr>
        <p:txBody>
          <a:bodyPr wrap="square" rtlCol="0">
            <a:spAutoFit/>
          </a:bodyPr>
          <a:lstStyle/>
          <a:p>
            <a:pPr algn="ctr"/>
            <a:r>
              <a:rPr lang="en-US" b="1" dirty="0" smtClean="0">
                <a:solidFill>
                  <a:prstClr val="black"/>
                </a:solidFill>
                <a:latin typeface="Calibri"/>
              </a:rPr>
              <a:t>Funded Research (FY2015) </a:t>
            </a:r>
            <a:endParaRPr lang="en-US" dirty="0" smtClean="0">
              <a:solidFill>
                <a:prstClr val="black"/>
              </a:solidFill>
              <a:latin typeface="Calibri"/>
            </a:endParaRPr>
          </a:p>
          <a:p>
            <a:pPr>
              <a:buClr>
                <a:srgbClr val="3333CC"/>
              </a:buClr>
              <a:buFont typeface="Arial" pitchFamily="34" charset="0"/>
              <a:buChar char="•"/>
              <a:tabLst>
                <a:tab pos="3543300" algn="l"/>
              </a:tabLst>
            </a:pPr>
            <a:r>
              <a:rPr lang="en-US" dirty="0" smtClean="0">
                <a:solidFill>
                  <a:prstClr val="black"/>
                </a:solidFill>
                <a:latin typeface="Calibri"/>
              </a:rPr>
              <a:t> Terrestrial Ecology R&amp;A:       	$13.5M</a:t>
            </a:r>
          </a:p>
          <a:p>
            <a:pPr lvl="1">
              <a:buClr>
                <a:srgbClr val="3333CC"/>
              </a:buClr>
              <a:buFont typeface="Arial" pitchFamily="34" charset="0"/>
              <a:buChar char="•"/>
            </a:pPr>
            <a:r>
              <a:rPr lang="en-US" sz="1600" dirty="0" smtClean="0">
                <a:solidFill>
                  <a:prstClr val="black"/>
                </a:solidFill>
                <a:latin typeface="Calibri"/>
              </a:rPr>
              <a:t> ABoVE (~$4.2M)</a:t>
            </a:r>
          </a:p>
          <a:p>
            <a:pPr lvl="1">
              <a:buClr>
                <a:srgbClr val="3333CC"/>
              </a:buClr>
              <a:buFont typeface="Arial" pitchFamily="34" charset="0"/>
              <a:buChar char="•"/>
            </a:pPr>
            <a:r>
              <a:rPr lang="en-US" sz="1600" dirty="0" smtClean="0">
                <a:solidFill>
                  <a:prstClr val="black"/>
                </a:solidFill>
                <a:latin typeface="Calibri"/>
              </a:rPr>
              <a:t> Ecosystems</a:t>
            </a:r>
          </a:p>
          <a:p>
            <a:pPr lvl="1">
              <a:buClr>
                <a:srgbClr val="3333CC"/>
              </a:buClr>
              <a:buFont typeface="Arial" pitchFamily="34" charset="0"/>
              <a:buChar char="•"/>
            </a:pPr>
            <a:r>
              <a:rPr lang="en-US" sz="1600" dirty="0" smtClean="0">
                <a:solidFill>
                  <a:prstClr val="black"/>
                </a:solidFill>
                <a:latin typeface="Calibri"/>
              </a:rPr>
              <a:t> Remote Sensing Science</a:t>
            </a:r>
          </a:p>
          <a:p>
            <a:pPr>
              <a:buClr>
                <a:srgbClr val="3333CC"/>
              </a:buClr>
              <a:buFont typeface="Arial" pitchFamily="34" charset="0"/>
              <a:buChar char="•"/>
            </a:pPr>
            <a:r>
              <a:rPr lang="en-US" dirty="0" smtClean="0">
                <a:solidFill>
                  <a:prstClr val="black"/>
                </a:solidFill>
                <a:latin typeface="Calibri"/>
              </a:rPr>
              <a:t> Carbon Cycle Science		$ 0.4M</a:t>
            </a:r>
          </a:p>
          <a:p>
            <a:pPr>
              <a:buClr>
                <a:srgbClr val="3333CC"/>
              </a:buClr>
              <a:buFont typeface="Arial" pitchFamily="34" charset="0"/>
              <a:buChar char="•"/>
            </a:pPr>
            <a:r>
              <a:rPr lang="en-US" dirty="0" smtClean="0">
                <a:solidFill>
                  <a:prstClr val="black"/>
                </a:solidFill>
                <a:latin typeface="Calibri"/>
              </a:rPr>
              <a:t> Terra/Aqua Science		$ 2.1M</a:t>
            </a:r>
          </a:p>
          <a:p>
            <a:pPr>
              <a:buClr>
                <a:srgbClr val="3333CC"/>
              </a:buClr>
              <a:buFont typeface="Arial" pitchFamily="34" charset="0"/>
              <a:buChar char="•"/>
            </a:pPr>
            <a:r>
              <a:rPr lang="en-US" dirty="0" smtClean="0">
                <a:solidFill>
                  <a:prstClr val="black"/>
                </a:solidFill>
                <a:latin typeface="Calibri"/>
              </a:rPr>
              <a:t> Interdisciplinary Science		$ 3.8M</a:t>
            </a:r>
          </a:p>
          <a:p>
            <a:pPr>
              <a:buClr>
                <a:srgbClr val="3333CC"/>
              </a:buClr>
              <a:buFont typeface="Arial" pitchFamily="34" charset="0"/>
              <a:buChar char="•"/>
            </a:pPr>
            <a:r>
              <a:rPr lang="en-US" dirty="0" smtClean="0">
                <a:solidFill>
                  <a:prstClr val="black"/>
                </a:solidFill>
                <a:latin typeface="Calibri"/>
              </a:rPr>
              <a:t> Carbon Monitoring System		$ 5.2M</a:t>
            </a:r>
            <a:endParaRPr lang="en-US" dirty="0">
              <a:solidFill>
                <a:prstClr val="black"/>
              </a:solidFill>
              <a:latin typeface="Calibri"/>
            </a:endParaRPr>
          </a:p>
        </p:txBody>
      </p:sp>
      <p:sp>
        <p:nvSpPr>
          <p:cNvPr id="10" name="TextBox 9"/>
          <p:cNvSpPr txBox="1"/>
          <p:nvPr/>
        </p:nvSpPr>
        <p:spPr>
          <a:xfrm>
            <a:off x="4572000" y="4038600"/>
            <a:ext cx="4495800" cy="2862323"/>
          </a:xfrm>
          <a:prstGeom prst="rect">
            <a:avLst/>
          </a:prstGeom>
          <a:noFill/>
        </p:spPr>
        <p:txBody>
          <a:bodyPr wrap="square" rtlCol="0">
            <a:spAutoFit/>
          </a:bodyPr>
          <a:lstStyle/>
          <a:p>
            <a:pPr algn="ctr"/>
            <a:r>
              <a:rPr lang="en-US" b="1" dirty="0" smtClean="0">
                <a:solidFill>
                  <a:prstClr val="black"/>
                </a:solidFill>
                <a:latin typeface="Calibri"/>
              </a:rPr>
              <a:t>Key Interactions</a:t>
            </a:r>
            <a:endParaRPr lang="en-US" dirty="0" smtClean="0">
              <a:solidFill>
                <a:prstClr val="black"/>
              </a:solidFill>
              <a:latin typeface="Calibri"/>
            </a:endParaRPr>
          </a:p>
          <a:p>
            <a:pPr>
              <a:buClr>
                <a:srgbClr val="3333CC"/>
              </a:buClr>
              <a:buFont typeface="Arial" pitchFamily="34" charset="0"/>
              <a:buChar char="•"/>
            </a:pPr>
            <a:r>
              <a:rPr lang="en-US" dirty="0" smtClean="0">
                <a:solidFill>
                  <a:prstClr val="black"/>
                </a:solidFill>
                <a:latin typeface="Calibri"/>
              </a:rPr>
              <a:t> ORNL and other DAACs</a:t>
            </a:r>
          </a:p>
          <a:p>
            <a:pPr>
              <a:buClr>
                <a:srgbClr val="3333CC"/>
              </a:buClr>
              <a:buFont typeface="Arial" pitchFamily="34" charset="0"/>
              <a:buChar char="•"/>
            </a:pPr>
            <a:r>
              <a:rPr lang="en-US" dirty="0" smtClean="0">
                <a:solidFill>
                  <a:prstClr val="black"/>
                </a:solidFill>
                <a:latin typeface="Calibri"/>
              </a:rPr>
              <a:t> Carbon Cycle Interagency Working Group on  North America Carbon Program</a:t>
            </a:r>
          </a:p>
          <a:p>
            <a:pPr>
              <a:buClr>
                <a:srgbClr val="3333CC"/>
              </a:buClr>
              <a:buFont typeface="Arial" pitchFamily="34" charset="0"/>
              <a:buChar char="•"/>
            </a:pPr>
            <a:r>
              <a:rPr lang="en-US" dirty="0" smtClean="0">
                <a:solidFill>
                  <a:prstClr val="black"/>
                </a:solidFill>
                <a:latin typeface="Calibri"/>
              </a:rPr>
              <a:t> USDA, NSF, DOE, DOI</a:t>
            </a:r>
          </a:p>
          <a:p>
            <a:pPr>
              <a:buClr>
                <a:srgbClr val="3333CC"/>
              </a:buClr>
              <a:buFont typeface="Arial" pitchFamily="34" charset="0"/>
              <a:buChar char="•"/>
            </a:pPr>
            <a:r>
              <a:rPr lang="en-US" dirty="0" smtClean="0">
                <a:solidFill>
                  <a:prstClr val="black"/>
                </a:solidFill>
                <a:latin typeface="Calibri"/>
              </a:rPr>
              <a:t> GEO Carbon Community of Practice</a:t>
            </a:r>
          </a:p>
          <a:p>
            <a:pPr>
              <a:buClr>
                <a:srgbClr val="3333CC"/>
              </a:buClr>
              <a:buFont typeface="Arial" pitchFamily="34" charset="0"/>
              <a:buChar char="•"/>
            </a:pPr>
            <a:r>
              <a:rPr lang="en-US" dirty="0" smtClean="0">
                <a:solidFill>
                  <a:prstClr val="black"/>
                </a:solidFill>
                <a:latin typeface="Calibri"/>
              </a:rPr>
              <a:t> CEOS Carbon Task Force</a:t>
            </a:r>
          </a:p>
          <a:p>
            <a:pPr>
              <a:buClr>
                <a:srgbClr val="3333CC"/>
              </a:buClr>
              <a:buFont typeface="Arial" pitchFamily="34" charset="0"/>
              <a:buChar char="•"/>
            </a:pPr>
            <a:r>
              <a:rPr lang="en-US" dirty="0" smtClean="0">
                <a:solidFill>
                  <a:prstClr val="black"/>
                </a:solidFill>
                <a:latin typeface="Calibri"/>
              </a:rPr>
              <a:t> CarboNA, SILVACarbon</a:t>
            </a:r>
          </a:p>
          <a:p>
            <a:pPr>
              <a:buClr>
                <a:srgbClr val="3333CC"/>
              </a:buClr>
              <a:buFont typeface="Arial" pitchFamily="34" charset="0"/>
              <a:buChar char="•"/>
            </a:pPr>
            <a:r>
              <a:rPr lang="en-US" dirty="0">
                <a:solidFill>
                  <a:prstClr val="black"/>
                </a:solidFill>
                <a:latin typeface="Calibri"/>
              </a:rPr>
              <a:t> </a:t>
            </a:r>
            <a:r>
              <a:rPr lang="en-US" dirty="0" smtClean="0">
                <a:solidFill>
                  <a:prstClr val="black"/>
                </a:solidFill>
                <a:latin typeface="Calibri"/>
              </a:rPr>
              <a:t>CHARS, NRCan, + new partnerships being identified for ABoVE</a:t>
            </a:r>
            <a:endParaRPr lang="en-US"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7AEBBA-986D-4034-A342-92F95A6B025B}" type="slidenum">
              <a:rPr lang="en-US">
                <a:solidFill>
                  <a:prstClr val="black">
                    <a:tint val="75000"/>
                  </a:prstClr>
                </a:solidFill>
                <a:latin typeface="Calibri"/>
              </a:rPr>
              <a:pPr/>
              <a:t>8</a:t>
            </a:fld>
            <a:endParaRPr lang="en-US" dirty="0">
              <a:solidFill>
                <a:prstClr val="black">
                  <a:tint val="75000"/>
                </a:prstClr>
              </a:solidFill>
              <a:latin typeface="Calibri"/>
            </a:endParaRPr>
          </a:p>
        </p:txBody>
      </p:sp>
      <p:pic>
        <p:nvPicPr>
          <p:cNvPr id="13315" name="Picture 3"/>
          <p:cNvPicPr>
            <a:picLocks noChangeAspect="1" noChangeArrowheads="1"/>
          </p:cNvPicPr>
          <p:nvPr/>
        </p:nvPicPr>
        <p:blipFill>
          <a:blip r:embed="rId2" cstate="print"/>
          <a:srcRect l="17" t="24438" b="59315"/>
          <a:stretch>
            <a:fillRect/>
          </a:stretch>
        </p:blipFill>
        <p:spPr bwMode="auto">
          <a:xfrm>
            <a:off x="0" y="0"/>
            <a:ext cx="9144000" cy="1143000"/>
          </a:xfrm>
          <a:prstGeom prst="rect">
            <a:avLst/>
          </a:prstGeom>
          <a:noFill/>
          <a:ln w="9525">
            <a:noFill/>
            <a:miter lim="800000"/>
            <a:headEnd/>
            <a:tailEnd/>
          </a:ln>
        </p:spPr>
      </p:pic>
      <p:sp>
        <p:nvSpPr>
          <p:cNvPr id="13316" name="Line 5"/>
          <p:cNvSpPr>
            <a:spLocks noChangeShapeType="1"/>
          </p:cNvSpPr>
          <p:nvPr/>
        </p:nvSpPr>
        <p:spPr bwMode="auto">
          <a:xfrm flipH="1">
            <a:off x="4549775" y="990600"/>
            <a:ext cx="22225" cy="5867400"/>
          </a:xfrm>
          <a:prstGeom prst="line">
            <a:avLst/>
          </a:prstGeom>
          <a:noFill/>
          <a:ln w="12700">
            <a:solidFill>
              <a:schemeClr val="tx1"/>
            </a:solidFill>
            <a:round/>
            <a:headEnd/>
            <a:tailEnd/>
          </a:ln>
        </p:spPr>
        <p:txBody>
          <a:bodyPr/>
          <a:lstStyle/>
          <a:p>
            <a:pPr defTabSz="457200" fontAlgn="auto">
              <a:spcBef>
                <a:spcPts val="0"/>
              </a:spcBef>
              <a:spcAft>
                <a:spcPts val="0"/>
              </a:spcAft>
            </a:pPr>
            <a:endParaRPr lang="en-US" dirty="0">
              <a:solidFill>
                <a:prstClr val="black"/>
              </a:solidFill>
              <a:latin typeface="Calibri"/>
            </a:endParaRPr>
          </a:p>
        </p:txBody>
      </p:sp>
      <p:sp>
        <p:nvSpPr>
          <p:cNvPr id="13317" name="Line 6"/>
          <p:cNvSpPr>
            <a:spLocks noChangeShapeType="1"/>
          </p:cNvSpPr>
          <p:nvPr/>
        </p:nvSpPr>
        <p:spPr bwMode="auto">
          <a:xfrm>
            <a:off x="0" y="3948113"/>
            <a:ext cx="9144000" cy="0"/>
          </a:xfrm>
          <a:prstGeom prst="line">
            <a:avLst/>
          </a:prstGeom>
          <a:noFill/>
          <a:ln w="12700">
            <a:solidFill>
              <a:schemeClr val="tx1"/>
            </a:solidFill>
            <a:round/>
            <a:headEnd/>
            <a:tailEnd/>
          </a:ln>
        </p:spPr>
        <p:txBody>
          <a:bodyPr/>
          <a:lstStyle/>
          <a:p>
            <a:pPr defTabSz="457200" fontAlgn="auto">
              <a:spcBef>
                <a:spcPts val="0"/>
              </a:spcBef>
              <a:spcAft>
                <a:spcPts val="0"/>
              </a:spcAft>
            </a:pPr>
            <a:endParaRPr lang="en-US" dirty="0">
              <a:solidFill>
                <a:prstClr val="black"/>
              </a:solidFill>
              <a:latin typeface="Calibri"/>
            </a:endParaRPr>
          </a:p>
        </p:txBody>
      </p:sp>
      <p:sp>
        <p:nvSpPr>
          <p:cNvPr id="6" name="TextBox 5"/>
          <p:cNvSpPr txBox="1"/>
          <p:nvPr/>
        </p:nvSpPr>
        <p:spPr>
          <a:xfrm>
            <a:off x="990600" y="-76200"/>
            <a:ext cx="8458200" cy="1200150"/>
          </a:xfrm>
          <a:prstGeom prst="rect">
            <a:avLst/>
          </a:prstGeom>
          <a:noFill/>
        </p:spPr>
        <p:txBody>
          <a:bodyPr>
            <a:spAutoFit/>
          </a:bodyPr>
          <a:lstStyle/>
          <a:p>
            <a:pPr algn="ctr" defTabSz="457200" fontAlgn="auto">
              <a:spcBef>
                <a:spcPts val="0"/>
              </a:spcBef>
              <a:spcAft>
                <a:spcPts val="0"/>
              </a:spcAft>
            </a:pPr>
            <a:r>
              <a:rPr lang="en-US" sz="3600" b="1" dirty="0" smtClean="0">
                <a:solidFill>
                  <a:prstClr val="white"/>
                </a:solidFill>
                <a:latin typeface="Calibri"/>
              </a:rPr>
              <a:t>R &amp; A: Land-Cover/Land-Use </a:t>
            </a:r>
            <a:r>
              <a:rPr lang="en-US" sz="3600" b="1" dirty="0">
                <a:solidFill>
                  <a:prstClr val="white"/>
                </a:solidFill>
                <a:latin typeface="Calibri"/>
              </a:rPr>
              <a:t>Change </a:t>
            </a:r>
            <a:r>
              <a:rPr lang="en-US" sz="3600" b="1" dirty="0" smtClean="0">
                <a:solidFill>
                  <a:prstClr val="white"/>
                </a:solidFill>
                <a:latin typeface="Calibri"/>
              </a:rPr>
              <a:t>  (</a:t>
            </a:r>
            <a:r>
              <a:rPr lang="en-US" sz="3600" b="1" dirty="0">
                <a:solidFill>
                  <a:prstClr val="white"/>
                </a:solidFill>
                <a:latin typeface="Calibri"/>
              </a:rPr>
              <a:t>LCLUC) Program </a:t>
            </a:r>
          </a:p>
        </p:txBody>
      </p:sp>
      <p:sp>
        <p:nvSpPr>
          <p:cNvPr id="7" name="TextBox 6"/>
          <p:cNvSpPr txBox="1"/>
          <p:nvPr/>
        </p:nvSpPr>
        <p:spPr>
          <a:xfrm>
            <a:off x="0" y="1143000"/>
            <a:ext cx="4572000" cy="2739211"/>
          </a:xfrm>
          <a:prstGeom prst="rect">
            <a:avLst/>
          </a:prstGeom>
          <a:noFill/>
        </p:spPr>
        <p:txBody>
          <a:bodyPr wrap="square">
            <a:spAutoFit/>
          </a:bodyPr>
          <a:lstStyle/>
          <a:p>
            <a:pPr algn="ctr" defTabSz="457200" fontAlgn="auto">
              <a:spcBef>
                <a:spcPts val="0"/>
              </a:spcBef>
              <a:spcAft>
                <a:spcPts val="0"/>
              </a:spcAft>
            </a:pPr>
            <a:r>
              <a:rPr lang="en-US" sz="1600" b="1" dirty="0">
                <a:solidFill>
                  <a:prstClr val="black"/>
                </a:solidFill>
                <a:latin typeface="Calibri"/>
              </a:rPr>
              <a:t>Goals &amp; </a:t>
            </a:r>
            <a:r>
              <a:rPr lang="en-US" sz="1600" b="1" dirty="0" smtClean="0">
                <a:solidFill>
                  <a:prstClr val="black"/>
                </a:solidFill>
                <a:latin typeface="Calibri"/>
              </a:rPr>
              <a:t>Objectives</a:t>
            </a:r>
            <a:endParaRPr lang="en-US" sz="1600" dirty="0">
              <a:solidFill>
                <a:prstClr val="black"/>
              </a:solidFill>
              <a:latin typeface="Calibri"/>
            </a:endParaRPr>
          </a:p>
          <a:p>
            <a:pPr defTabSz="457200" fontAlgn="auto">
              <a:spcBef>
                <a:spcPts val="0"/>
              </a:spcBef>
              <a:spcAft>
                <a:spcPts val="0"/>
              </a:spcAft>
              <a:buFont typeface="Arial" pitchFamily="34" charset="0"/>
              <a:buChar char="•"/>
            </a:pPr>
            <a:r>
              <a:rPr lang="en-US" sz="1600" dirty="0">
                <a:solidFill>
                  <a:prstClr val="black"/>
                </a:solidFill>
                <a:latin typeface="Calibri"/>
              </a:rPr>
              <a:t> </a:t>
            </a:r>
            <a:r>
              <a:rPr lang="en-US" sz="1400" dirty="0">
                <a:solidFill>
                  <a:prstClr val="black"/>
                </a:solidFill>
                <a:latin typeface="Calibri"/>
              </a:rPr>
              <a:t>Develop the capability to perform repeated global inventories of land-use and land-cover from space</a:t>
            </a:r>
          </a:p>
          <a:p>
            <a:pPr defTabSz="457200" fontAlgn="auto">
              <a:spcBef>
                <a:spcPts val="0"/>
              </a:spcBef>
              <a:spcAft>
                <a:spcPts val="0"/>
              </a:spcAft>
              <a:buFont typeface="Arial" pitchFamily="34" charset="0"/>
              <a:buChar char="•"/>
            </a:pPr>
            <a:r>
              <a:rPr lang="en-US" sz="1400" dirty="0" smtClean="0">
                <a:solidFill>
                  <a:prstClr val="black"/>
                </a:solidFill>
                <a:latin typeface="Calibri"/>
              </a:rPr>
              <a:t> Develop </a:t>
            </a:r>
            <a:r>
              <a:rPr lang="en-US" sz="1400" dirty="0">
                <a:solidFill>
                  <a:prstClr val="black"/>
                </a:solidFill>
                <a:latin typeface="Calibri"/>
              </a:rPr>
              <a:t>the scientific understanding and models necessary to simulate processes taking place</a:t>
            </a:r>
          </a:p>
          <a:p>
            <a:pPr defTabSz="457200" fontAlgn="auto">
              <a:spcBef>
                <a:spcPts val="0"/>
              </a:spcBef>
              <a:spcAft>
                <a:spcPts val="0"/>
              </a:spcAft>
              <a:buFont typeface="Arial" pitchFamily="34" charset="0"/>
              <a:buChar char="•"/>
            </a:pPr>
            <a:r>
              <a:rPr lang="en-US" sz="1400" dirty="0" smtClean="0">
                <a:solidFill>
                  <a:prstClr val="black"/>
                </a:solidFill>
                <a:latin typeface="Calibri"/>
              </a:rPr>
              <a:t> Evaluate consequences </a:t>
            </a:r>
            <a:r>
              <a:rPr lang="en-US" sz="1400" dirty="0">
                <a:solidFill>
                  <a:prstClr val="black"/>
                </a:solidFill>
                <a:latin typeface="Calibri"/>
              </a:rPr>
              <a:t>of observed </a:t>
            </a:r>
            <a:r>
              <a:rPr lang="en-US" sz="1400" dirty="0" smtClean="0">
                <a:solidFill>
                  <a:prstClr val="black"/>
                </a:solidFill>
                <a:latin typeface="Calibri"/>
              </a:rPr>
              <a:t>and </a:t>
            </a:r>
            <a:r>
              <a:rPr lang="en-US" sz="1400" dirty="0">
                <a:solidFill>
                  <a:prstClr val="black"/>
                </a:solidFill>
                <a:latin typeface="Calibri"/>
              </a:rPr>
              <a:t>predicted changes</a:t>
            </a:r>
          </a:p>
          <a:p>
            <a:pPr defTabSz="457200" fontAlgn="auto">
              <a:spcBef>
                <a:spcPts val="0"/>
              </a:spcBef>
              <a:spcAft>
                <a:spcPts val="0"/>
              </a:spcAft>
              <a:buFont typeface="Arial" pitchFamily="34" charset="0"/>
              <a:buChar char="•"/>
            </a:pPr>
            <a:r>
              <a:rPr lang="en-US" sz="1400" dirty="0" smtClean="0">
                <a:solidFill>
                  <a:prstClr val="black"/>
                </a:solidFill>
                <a:latin typeface="Calibri"/>
              </a:rPr>
              <a:t> Further understanding </a:t>
            </a:r>
            <a:r>
              <a:rPr lang="en-US" sz="1400" dirty="0">
                <a:solidFill>
                  <a:prstClr val="black"/>
                </a:solidFill>
                <a:latin typeface="Calibri"/>
              </a:rPr>
              <a:t>of </a:t>
            </a:r>
            <a:r>
              <a:rPr lang="en-US" sz="1400" dirty="0" smtClean="0">
                <a:solidFill>
                  <a:prstClr val="black"/>
                </a:solidFill>
                <a:latin typeface="Calibri"/>
              </a:rPr>
              <a:t>consequences </a:t>
            </a:r>
            <a:r>
              <a:rPr lang="en-US" sz="1400" dirty="0">
                <a:solidFill>
                  <a:prstClr val="black"/>
                </a:solidFill>
                <a:latin typeface="Calibri"/>
              </a:rPr>
              <a:t>of </a:t>
            </a:r>
            <a:r>
              <a:rPr lang="en-US" sz="1400" dirty="0" smtClean="0">
                <a:solidFill>
                  <a:prstClr val="black"/>
                </a:solidFill>
                <a:latin typeface="Calibri"/>
              </a:rPr>
              <a:t>land-use/cover changes </a:t>
            </a:r>
            <a:r>
              <a:rPr lang="en-US" sz="1400" dirty="0">
                <a:solidFill>
                  <a:prstClr val="black"/>
                </a:solidFill>
                <a:latin typeface="Calibri"/>
              </a:rPr>
              <a:t>on environmental goods and services, the carbon and water cycles </a:t>
            </a:r>
            <a:r>
              <a:rPr lang="en-US" sz="1400" dirty="0" smtClean="0">
                <a:solidFill>
                  <a:prstClr val="black"/>
                </a:solidFill>
                <a:latin typeface="Calibri"/>
              </a:rPr>
              <a:t>and management </a:t>
            </a:r>
            <a:r>
              <a:rPr lang="en-US" sz="1400" dirty="0">
                <a:solidFill>
                  <a:prstClr val="black"/>
                </a:solidFill>
                <a:latin typeface="Calibri"/>
              </a:rPr>
              <a:t>of natural resources</a:t>
            </a:r>
          </a:p>
          <a:p>
            <a:pPr defTabSz="457200" fontAlgn="auto">
              <a:spcBef>
                <a:spcPts val="0"/>
              </a:spcBef>
              <a:spcAft>
                <a:spcPts val="0"/>
              </a:spcAft>
              <a:buFont typeface="Arial" pitchFamily="34" charset="0"/>
              <a:buChar char="•"/>
            </a:pPr>
            <a:r>
              <a:rPr lang="en-US" sz="1400" dirty="0" smtClean="0">
                <a:solidFill>
                  <a:prstClr val="black"/>
                </a:solidFill>
                <a:latin typeface="Calibri"/>
              </a:rPr>
              <a:t> Improve </a:t>
            </a:r>
            <a:r>
              <a:rPr lang="en-US" sz="1400" dirty="0">
                <a:solidFill>
                  <a:prstClr val="black"/>
                </a:solidFill>
                <a:latin typeface="Calibri"/>
              </a:rPr>
              <a:t>understanding of human interaction with the environment and </a:t>
            </a:r>
            <a:r>
              <a:rPr lang="en-US" sz="1400" dirty="0" smtClean="0">
                <a:solidFill>
                  <a:prstClr val="black"/>
                </a:solidFill>
                <a:latin typeface="Calibri"/>
              </a:rPr>
              <a:t>provide </a:t>
            </a:r>
            <a:r>
              <a:rPr lang="en-US" sz="1400" dirty="0">
                <a:solidFill>
                  <a:prstClr val="black"/>
                </a:solidFill>
                <a:latin typeface="Calibri"/>
              </a:rPr>
              <a:t>a scientific foundation for sustainability, vulnerability, and resilience of land </a:t>
            </a:r>
            <a:r>
              <a:rPr lang="en-US" sz="1400" dirty="0" smtClean="0">
                <a:solidFill>
                  <a:prstClr val="black"/>
                </a:solidFill>
                <a:latin typeface="Calibri"/>
              </a:rPr>
              <a:t>systems</a:t>
            </a:r>
            <a:endParaRPr lang="en-US" sz="1400" dirty="0">
              <a:solidFill>
                <a:prstClr val="black"/>
              </a:solidFill>
              <a:latin typeface="Calibri"/>
            </a:endParaRPr>
          </a:p>
        </p:txBody>
      </p:sp>
      <p:sp>
        <p:nvSpPr>
          <p:cNvPr id="13320" name="TextBox 7"/>
          <p:cNvSpPr txBox="1">
            <a:spLocks noChangeArrowheads="1"/>
          </p:cNvSpPr>
          <p:nvPr/>
        </p:nvSpPr>
        <p:spPr bwMode="auto">
          <a:xfrm>
            <a:off x="4572000" y="1143000"/>
            <a:ext cx="4495800" cy="2308324"/>
          </a:xfrm>
          <a:prstGeom prst="rect">
            <a:avLst/>
          </a:prstGeom>
          <a:noFill/>
          <a:ln w="9525">
            <a:noFill/>
            <a:miter lim="800000"/>
            <a:headEnd/>
            <a:tailEnd/>
          </a:ln>
        </p:spPr>
        <p:txBody>
          <a:bodyPr>
            <a:spAutoFit/>
          </a:bodyPr>
          <a:lstStyle/>
          <a:p>
            <a:pPr algn="ctr" defTabSz="457200" fontAlgn="auto">
              <a:spcBef>
                <a:spcPts val="0"/>
              </a:spcBef>
              <a:spcAft>
                <a:spcPts val="0"/>
              </a:spcAft>
            </a:pPr>
            <a:r>
              <a:rPr lang="en-US" b="1" dirty="0">
                <a:solidFill>
                  <a:prstClr val="black"/>
                </a:solidFill>
                <a:latin typeface="Calibri" pitchFamily="34" charset="0"/>
              </a:rPr>
              <a:t>Missions &amp; Instruments</a:t>
            </a:r>
          </a:p>
          <a:p>
            <a:pPr defTabSz="457200" fontAlgn="auto">
              <a:spcBef>
                <a:spcPts val="0"/>
              </a:spcBef>
              <a:spcAft>
                <a:spcPts val="0"/>
              </a:spcAft>
            </a:pPr>
            <a:endParaRPr lang="en-US" dirty="0">
              <a:solidFill>
                <a:prstClr val="black"/>
              </a:solidFill>
              <a:latin typeface="Calibri" pitchFamily="34" charset="0"/>
            </a:endParaRP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Terra/Aqua MODIS</a:t>
            </a: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Landsat</a:t>
            </a: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a:t>
            </a:r>
            <a:r>
              <a:rPr lang="en-US" dirty="0" smtClean="0">
                <a:solidFill>
                  <a:prstClr val="black"/>
                </a:solidFill>
                <a:latin typeface="Calibri" pitchFamily="34" charset="0"/>
              </a:rPr>
              <a:t>Radars (</a:t>
            </a:r>
            <a:r>
              <a:rPr lang="en-US" dirty="0">
                <a:solidFill>
                  <a:prstClr val="black"/>
                </a:solidFill>
                <a:latin typeface="Calibri" pitchFamily="34" charset="0"/>
              </a:rPr>
              <a:t>including </a:t>
            </a:r>
            <a:r>
              <a:rPr lang="en-US" dirty="0" smtClean="0">
                <a:solidFill>
                  <a:prstClr val="black"/>
                </a:solidFill>
                <a:latin typeface="Calibri" pitchFamily="34" charset="0"/>
              </a:rPr>
              <a:t>SRTM), </a:t>
            </a:r>
            <a:r>
              <a:rPr lang="en-US" dirty="0">
                <a:solidFill>
                  <a:prstClr val="black"/>
                </a:solidFill>
                <a:latin typeface="Calibri" pitchFamily="34" charset="0"/>
              </a:rPr>
              <a:t>lidars</a:t>
            </a: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EO-1 </a:t>
            </a:r>
            <a:r>
              <a:rPr lang="en-US" dirty="0" smtClean="0">
                <a:solidFill>
                  <a:prstClr val="black"/>
                </a:solidFill>
                <a:latin typeface="Calibri" pitchFamily="34" charset="0"/>
              </a:rPr>
              <a:t>Hyperion</a:t>
            </a:r>
            <a:r>
              <a:rPr lang="en-US" dirty="0" smtClean="0">
                <a:solidFill>
                  <a:prstClr val="black"/>
                </a:solidFill>
                <a:latin typeface="Calibri" pitchFamily="34" charset="0"/>
              </a:rPr>
              <a:t>, ALI</a:t>
            </a:r>
            <a:endParaRPr lang="en-US" dirty="0">
              <a:solidFill>
                <a:prstClr val="black"/>
              </a:solidFill>
              <a:latin typeface="Calibri" pitchFamily="34" charset="0"/>
            </a:endParaRPr>
          </a:p>
          <a:p>
            <a:pPr defTabSz="457200" fontAlgn="auto">
              <a:spcBef>
                <a:spcPts val="0"/>
              </a:spcBef>
              <a:spcAft>
                <a:spcPts val="0"/>
              </a:spcAft>
              <a:buClr>
                <a:srgbClr val="3333CC"/>
              </a:buClr>
              <a:buFont typeface="Arial" pitchFamily="34" charset="0"/>
              <a:buChar char="•"/>
            </a:pPr>
            <a:r>
              <a:rPr lang="en-US" dirty="0" smtClean="0">
                <a:solidFill>
                  <a:prstClr val="black"/>
                </a:solidFill>
                <a:latin typeface="Calibri" pitchFamily="34" charset="0"/>
              </a:rPr>
              <a:t> Non</a:t>
            </a:r>
            <a:r>
              <a:rPr lang="en-US" dirty="0">
                <a:solidFill>
                  <a:prstClr val="black"/>
                </a:solidFill>
                <a:latin typeface="Calibri" pitchFamily="34" charset="0"/>
              </a:rPr>
              <a:t>-US missions/</a:t>
            </a:r>
            <a:r>
              <a:rPr lang="en-US" dirty="0" smtClean="0">
                <a:solidFill>
                  <a:prstClr val="black"/>
                </a:solidFill>
                <a:latin typeface="Calibri" pitchFamily="34" charset="0"/>
              </a:rPr>
              <a:t>sensors (e.g. </a:t>
            </a:r>
            <a:r>
              <a:rPr lang="en-US" i="1" dirty="0" smtClean="0">
                <a:solidFill>
                  <a:prstClr val="black"/>
                </a:solidFill>
                <a:latin typeface="Calibri" pitchFamily="34" charset="0"/>
              </a:rPr>
              <a:t>Sentinel-1,2</a:t>
            </a:r>
            <a:r>
              <a:rPr lang="en-US" dirty="0" smtClean="0">
                <a:solidFill>
                  <a:prstClr val="black"/>
                </a:solidFill>
                <a:latin typeface="Calibri" pitchFamily="34" charset="0"/>
              </a:rPr>
              <a:t>)</a:t>
            </a:r>
            <a:endParaRPr lang="en-US" dirty="0">
              <a:solidFill>
                <a:prstClr val="black"/>
              </a:solidFill>
              <a:latin typeface="Calibri" pitchFamily="34" charset="0"/>
            </a:endParaRPr>
          </a:p>
          <a:p>
            <a:pPr defTabSz="457200" fontAlgn="auto">
              <a:spcBef>
                <a:spcPts val="0"/>
              </a:spcBef>
              <a:spcAft>
                <a:spcPts val="0"/>
              </a:spcAft>
              <a:buClr>
                <a:srgbClr val="3333CC"/>
              </a:buClr>
              <a:buFont typeface="Arial" pitchFamily="34" charset="0"/>
              <a:buChar char="•"/>
            </a:pPr>
            <a:endParaRPr lang="en-US" dirty="0">
              <a:solidFill>
                <a:prstClr val="black"/>
              </a:solidFill>
              <a:latin typeface="Calibri" pitchFamily="34" charset="0"/>
            </a:endParaRPr>
          </a:p>
        </p:txBody>
      </p:sp>
      <p:sp>
        <p:nvSpPr>
          <p:cNvPr id="13321" name="TextBox 8"/>
          <p:cNvSpPr txBox="1">
            <a:spLocks noChangeArrowheads="1"/>
          </p:cNvSpPr>
          <p:nvPr/>
        </p:nvSpPr>
        <p:spPr bwMode="auto">
          <a:xfrm>
            <a:off x="0" y="3962400"/>
            <a:ext cx="4495800" cy="2585323"/>
          </a:xfrm>
          <a:prstGeom prst="rect">
            <a:avLst/>
          </a:prstGeom>
          <a:noFill/>
          <a:ln w="9525">
            <a:noFill/>
            <a:miter lim="800000"/>
            <a:headEnd/>
            <a:tailEnd/>
          </a:ln>
        </p:spPr>
        <p:txBody>
          <a:bodyPr>
            <a:spAutoFit/>
          </a:bodyPr>
          <a:lstStyle/>
          <a:p>
            <a:pPr algn="ctr" defTabSz="457200" fontAlgn="auto">
              <a:spcBef>
                <a:spcPts val="0"/>
              </a:spcBef>
              <a:spcAft>
                <a:spcPts val="0"/>
              </a:spcAft>
            </a:pPr>
            <a:r>
              <a:rPr lang="en-US" b="1" dirty="0">
                <a:solidFill>
                  <a:prstClr val="black"/>
                </a:solidFill>
                <a:latin typeface="Calibri" pitchFamily="34" charset="0"/>
              </a:rPr>
              <a:t>Funded </a:t>
            </a:r>
            <a:r>
              <a:rPr lang="en-US" b="1" dirty="0" smtClean="0">
                <a:solidFill>
                  <a:prstClr val="black"/>
                </a:solidFill>
                <a:latin typeface="Calibri" pitchFamily="34" charset="0"/>
              </a:rPr>
              <a:t>Research</a:t>
            </a:r>
          </a:p>
          <a:p>
            <a:pPr algn="ctr" defTabSz="457200" fontAlgn="auto">
              <a:spcBef>
                <a:spcPts val="0"/>
              </a:spcBef>
              <a:spcAft>
                <a:spcPts val="0"/>
              </a:spcAft>
            </a:pPr>
            <a:endParaRPr lang="en-US" dirty="0">
              <a:solidFill>
                <a:prstClr val="black"/>
              </a:solidFill>
              <a:latin typeface="Calibri" pitchFamily="34" charset="0"/>
            </a:endParaRPr>
          </a:p>
          <a:p>
            <a:pPr marL="285750" indent="-285750" defTabSz="457200" fontAlgn="auto">
              <a:spcBef>
                <a:spcPts val="0"/>
              </a:spcBef>
              <a:spcAft>
                <a:spcPts val="0"/>
              </a:spcAft>
              <a:buClr>
                <a:srgbClr val="3333CC"/>
              </a:buClr>
              <a:buFont typeface="Arial"/>
              <a:buChar char="•"/>
            </a:pPr>
            <a:r>
              <a:rPr lang="en-US" dirty="0" smtClean="0">
                <a:solidFill>
                  <a:prstClr val="black"/>
                </a:solidFill>
                <a:latin typeface="Calibri" pitchFamily="34" charset="0"/>
              </a:rPr>
              <a:t>Carbon</a:t>
            </a:r>
            <a:r>
              <a:rPr lang="en-US" dirty="0">
                <a:solidFill>
                  <a:prstClr val="black"/>
                </a:solidFill>
                <a:latin typeface="Calibri" pitchFamily="34" charset="0"/>
              </a:rPr>
              <a:t>-2013  </a:t>
            </a:r>
            <a:r>
              <a:rPr lang="en-US" dirty="0" smtClean="0">
                <a:solidFill>
                  <a:prstClr val="black"/>
                </a:solidFill>
                <a:latin typeface="Calibri" pitchFamily="34" charset="0"/>
              </a:rPr>
              <a:t>		$</a:t>
            </a:r>
            <a:r>
              <a:rPr lang="en-US" dirty="0">
                <a:solidFill>
                  <a:prstClr val="black"/>
                </a:solidFill>
                <a:latin typeface="Calibri" pitchFamily="34" charset="0"/>
              </a:rPr>
              <a:t>0.5M </a:t>
            </a:r>
          </a:p>
          <a:p>
            <a:pPr marL="285750" indent="-285750" defTabSz="457200" fontAlgn="auto">
              <a:spcBef>
                <a:spcPts val="0"/>
              </a:spcBef>
              <a:spcAft>
                <a:spcPts val="0"/>
              </a:spcAft>
              <a:buClr>
                <a:srgbClr val="3333CC"/>
              </a:buClr>
              <a:buFont typeface="Arial"/>
              <a:buChar char="•"/>
            </a:pPr>
            <a:r>
              <a:rPr lang="en-US" dirty="0" smtClean="0">
                <a:solidFill>
                  <a:prstClr val="black"/>
                </a:solidFill>
                <a:latin typeface="Calibri" pitchFamily="34" charset="0"/>
              </a:rPr>
              <a:t>ROSES</a:t>
            </a:r>
            <a:r>
              <a:rPr lang="en-US" dirty="0">
                <a:solidFill>
                  <a:prstClr val="black"/>
                </a:solidFill>
                <a:latin typeface="Calibri" pitchFamily="34" charset="0"/>
              </a:rPr>
              <a:t>-2014 (MSLI) </a:t>
            </a:r>
            <a:r>
              <a:rPr lang="en-US" dirty="0" smtClean="0">
                <a:solidFill>
                  <a:prstClr val="black"/>
                </a:solidFill>
                <a:latin typeface="Calibri" pitchFamily="34" charset="0"/>
              </a:rPr>
              <a:t>	$1.3M</a:t>
            </a:r>
            <a:endParaRPr lang="en-US" dirty="0">
              <a:solidFill>
                <a:prstClr val="black"/>
              </a:solidFill>
              <a:latin typeface="Calibri" pitchFamily="34" charset="0"/>
            </a:endParaRPr>
          </a:p>
          <a:p>
            <a:pPr marL="285750" indent="-285750" defTabSz="457200" fontAlgn="auto">
              <a:spcBef>
                <a:spcPts val="0"/>
              </a:spcBef>
              <a:spcAft>
                <a:spcPts val="0"/>
              </a:spcAft>
              <a:buClr>
                <a:srgbClr val="3333CC"/>
              </a:buClr>
              <a:buFont typeface="Arial"/>
              <a:buChar char="•"/>
            </a:pPr>
            <a:r>
              <a:rPr lang="en-US" dirty="0" smtClean="0">
                <a:solidFill>
                  <a:prstClr val="black"/>
                </a:solidFill>
                <a:latin typeface="Calibri" pitchFamily="34" charset="0"/>
              </a:rPr>
              <a:t>ROSES</a:t>
            </a:r>
            <a:r>
              <a:rPr lang="en-US" dirty="0">
                <a:solidFill>
                  <a:prstClr val="black"/>
                </a:solidFill>
                <a:latin typeface="Calibri" pitchFamily="34" charset="0"/>
              </a:rPr>
              <a:t>-</a:t>
            </a:r>
            <a:r>
              <a:rPr lang="en-US" dirty="0" smtClean="0">
                <a:solidFill>
                  <a:prstClr val="black"/>
                </a:solidFill>
                <a:latin typeface="Calibri" pitchFamily="34" charset="0"/>
              </a:rPr>
              <a:t>2013		$</a:t>
            </a:r>
            <a:r>
              <a:rPr lang="en-US" dirty="0">
                <a:solidFill>
                  <a:prstClr val="black"/>
                </a:solidFill>
                <a:latin typeface="Calibri" pitchFamily="34" charset="0"/>
              </a:rPr>
              <a:t>2.5 M</a:t>
            </a:r>
          </a:p>
          <a:p>
            <a:pPr marL="285750" indent="-285750" defTabSz="457200" fontAlgn="auto">
              <a:spcBef>
                <a:spcPts val="0"/>
              </a:spcBef>
              <a:spcAft>
                <a:spcPts val="0"/>
              </a:spcAft>
              <a:buClr>
                <a:srgbClr val="3333CC"/>
              </a:buClr>
              <a:buFont typeface="Arial"/>
              <a:buChar char="•"/>
            </a:pPr>
            <a:r>
              <a:rPr lang="en-US" dirty="0" smtClean="0">
                <a:solidFill>
                  <a:prstClr val="black"/>
                </a:solidFill>
                <a:latin typeface="Calibri" pitchFamily="34" charset="0"/>
              </a:rPr>
              <a:t>ROSES</a:t>
            </a:r>
            <a:r>
              <a:rPr lang="en-US" dirty="0">
                <a:solidFill>
                  <a:prstClr val="black"/>
                </a:solidFill>
                <a:latin typeface="Calibri" pitchFamily="34" charset="0"/>
              </a:rPr>
              <a:t>-2012  </a:t>
            </a:r>
            <a:r>
              <a:rPr lang="en-US" dirty="0" smtClean="0">
                <a:solidFill>
                  <a:prstClr val="black"/>
                </a:solidFill>
                <a:latin typeface="Calibri" pitchFamily="34" charset="0"/>
              </a:rPr>
              <a:t>		$2.7M</a:t>
            </a:r>
          </a:p>
          <a:p>
            <a:pPr marL="285750" indent="-285750" defTabSz="457200" fontAlgn="auto">
              <a:spcBef>
                <a:spcPts val="0"/>
              </a:spcBef>
              <a:spcAft>
                <a:spcPts val="0"/>
              </a:spcAft>
              <a:buClr>
                <a:srgbClr val="3333CC"/>
              </a:buClr>
              <a:buFont typeface="Arial"/>
              <a:buChar char="•"/>
            </a:pPr>
            <a:r>
              <a:rPr lang="en-US" dirty="0" smtClean="0">
                <a:solidFill>
                  <a:prstClr val="black"/>
                </a:solidFill>
                <a:latin typeface="Calibri" pitchFamily="34" charset="0"/>
              </a:rPr>
              <a:t>ROSES</a:t>
            </a:r>
            <a:r>
              <a:rPr lang="en-US" dirty="0">
                <a:solidFill>
                  <a:prstClr val="black"/>
                </a:solidFill>
                <a:latin typeface="Calibri" pitchFamily="34" charset="0"/>
              </a:rPr>
              <a:t>-</a:t>
            </a:r>
            <a:r>
              <a:rPr lang="en-US" dirty="0" smtClean="0">
                <a:solidFill>
                  <a:prstClr val="black"/>
                </a:solidFill>
                <a:latin typeface="Calibri" pitchFamily="34" charset="0"/>
              </a:rPr>
              <a:t>2011 		$1M</a:t>
            </a:r>
          </a:p>
          <a:p>
            <a:pPr marL="285750" indent="-285750" defTabSz="457200" fontAlgn="auto">
              <a:spcBef>
                <a:spcPts val="0"/>
              </a:spcBef>
              <a:spcAft>
                <a:spcPts val="0"/>
              </a:spcAft>
              <a:buClr>
                <a:srgbClr val="3333CC"/>
              </a:buClr>
              <a:buFont typeface="Arial"/>
              <a:buChar char="•"/>
            </a:pPr>
            <a:r>
              <a:rPr lang="en-US" dirty="0">
                <a:solidFill>
                  <a:prstClr val="black"/>
                </a:solidFill>
                <a:latin typeface="Calibri" pitchFamily="34" charset="0"/>
              </a:rPr>
              <a:t>IDS </a:t>
            </a:r>
            <a:r>
              <a:rPr lang="en-US" dirty="0" smtClean="0">
                <a:solidFill>
                  <a:prstClr val="black"/>
                </a:solidFill>
                <a:latin typeface="Calibri" pitchFamily="34" charset="0"/>
              </a:rPr>
              <a:t>				$</a:t>
            </a:r>
            <a:r>
              <a:rPr lang="en-US" dirty="0">
                <a:solidFill>
                  <a:prstClr val="black"/>
                </a:solidFill>
                <a:latin typeface="Calibri" pitchFamily="34" charset="0"/>
              </a:rPr>
              <a:t>1.5M</a:t>
            </a:r>
          </a:p>
          <a:p>
            <a:pPr marL="285750" indent="-285750" defTabSz="457200" fontAlgn="auto">
              <a:spcBef>
                <a:spcPts val="0"/>
              </a:spcBef>
              <a:spcAft>
                <a:spcPts val="0"/>
              </a:spcAft>
              <a:buClr>
                <a:srgbClr val="3333CC"/>
              </a:buClr>
              <a:buFont typeface="Arial"/>
              <a:buChar char="•"/>
            </a:pPr>
            <a:r>
              <a:rPr lang="en-US" dirty="0">
                <a:solidFill>
                  <a:prstClr val="black"/>
                </a:solidFill>
                <a:latin typeface="Calibri" pitchFamily="34" charset="0"/>
              </a:rPr>
              <a:t>Terra/Aqua </a:t>
            </a:r>
            <a:r>
              <a:rPr lang="en-US" dirty="0" smtClean="0">
                <a:solidFill>
                  <a:prstClr val="black"/>
                </a:solidFill>
                <a:latin typeface="Calibri" pitchFamily="34" charset="0"/>
              </a:rPr>
              <a:t>		$0.6M</a:t>
            </a:r>
            <a:endParaRPr lang="en-US" dirty="0">
              <a:solidFill>
                <a:prstClr val="black"/>
              </a:solidFill>
              <a:latin typeface="Calibri" pitchFamily="34" charset="0"/>
            </a:endParaRPr>
          </a:p>
        </p:txBody>
      </p:sp>
      <p:sp>
        <p:nvSpPr>
          <p:cNvPr id="13322" name="TextBox 9"/>
          <p:cNvSpPr txBox="1">
            <a:spLocks noChangeArrowheads="1"/>
          </p:cNvSpPr>
          <p:nvPr/>
        </p:nvSpPr>
        <p:spPr bwMode="auto">
          <a:xfrm>
            <a:off x="4572000" y="3962400"/>
            <a:ext cx="4495800" cy="1754327"/>
          </a:xfrm>
          <a:prstGeom prst="rect">
            <a:avLst/>
          </a:prstGeom>
          <a:noFill/>
          <a:ln w="9525">
            <a:noFill/>
            <a:miter lim="800000"/>
            <a:headEnd/>
            <a:tailEnd/>
          </a:ln>
        </p:spPr>
        <p:txBody>
          <a:bodyPr>
            <a:spAutoFit/>
          </a:bodyPr>
          <a:lstStyle/>
          <a:p>
            <a:pPr algn="ctr" defTabSz="457200" fontAlgn="auto">
              <a:spcBef>
                <a:spcPts val="0"/>
              </a:spcBef>
              <a:spcAft>
                <a:spcPts val="0"/>
              </a:spcAft>
            </a:pPr>
            <a:r>
              <a:rPr lang="en-US" b="1" dirty="0">
                <a:solidFill>
                  <a:prstClr val="black"/>
                </a:solidFill>
                <a:latin typeface="Calibri" pitchFamily="34" charset="0"/>
              </a:rPr>
              <a:t>Key Interactions</a:t>
            </a:r>
          </a:p>
          <a:p>
            <a:pPr defTabSz="457200" fontAlgn="auto">
              <a:spcBef>
                <a:spcPts val="0"/>
              </a:spcBef>
              <a:spcAft>
                <a:spcPts val="0"/>
              </a:spcAft>
            </a:pPr>
            <a:endParaRPr lang="en-US" dirty="0">
              <a:solidFill>
                <a:prstClr val="black"/>
              </a:solidFill>
              <a:latin typeface="Calibri" pitchFamily="34" charset="0"/>
            </a:endParaRP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NASA: ESD programs</a:t>
            </a: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National: </a:t>
            </a:r>
            <a:r>
              <a:rPr lang="en-US" dirty="0" smtClean="0">
                <a:solidFill>
                  <a:prstClr val="black"/>
                </a:solidFill>
                <a:latin typeface="Calibri" pitchFamily="34" charset="0"/>
              </a:rPr>
              <a:t>USGCRP, NRC </a:t>
            </a:r>
          </a:p>
          <a:p>
            <a:pPr defTabSz="457200" fontAlgn="auto">
              <a:spcBef>
                <a:spcPts val="0"/>
              </a:spcBef>
              <a:spcAft>
                <a:spcPts val="0"/>
              </a:spcAft>
              <a:buClr>
                <a:srgbClr val="3333CC"/>
              </a:buClr>
              <a:buFont typeface="Arial" pitchFamily="34" charset="0"/>
              <a:buChar char="•"/>
            </a:pPr>
            <a:r>
              <a:rPr lang="en-US" dirty="0">
                <a:solidFill>
                  <a:prstClr val="black"/>
                </a:solidFill>
                <a:latin typeface="Calibri" pitchFamily="34" charset="0"/>
              </a:rPr>
              <a:t> </a:t>
            </a:r>
            <a:r>
              <a:rPr lang="en-US" dirty="0" smtClean="0">
                <a:solidFill>
                  <a:prstClr val="black"/>
                </a:solidFill>
                <a:latin typeface="Calibri" pitchFamily="34" charset="0"/>
              </a:rPr>
              <a:t>International</a:t>
            </a:r>
            <a:r>
              <a:rPr lang="en-US" dirty="0">
                <a:solidFill>
                  <a:prstClr val="black"/>
                </a:solidFill>
                <a:latin typeface="Calibri" pitchFamily="34" charset="0"/>
              </a:rPr>
              <a:t>: </a:t>
            </a:r>
            <a:r>
              <a:rPr lang="en-US" dirty="0" smtClean="0">
                <a:solidFill>
                  <a:prstClr val="black"/>
                </a:solidFill>
                <a:latin typeface="Calibri" pitchFamily="34" charset="0"/>
              </a:rPr>
              <a:t>GLP, GOFC</a:t>
            </a:r>
            <a:r>
              <a:rPr lang="en-US" dirty="0">
                <a:solidFill>
                  <a:prstClr val="black"/>
                </a:solidFill>
                <a:latin typeface="Calibri" pitchFamily="34" charset="0"/>
              </a:rPr>
              <a:t>-</a:t>
            </a:r>
            <a:r>
              <a:rPr lang="en-US" dirty="0" smtClean="0">
                <a:solidFill>
                  <a:prstClr val="black"/>
                </a:solidFill>
                <a:latin typeface="Calibri" pitchFamily="34" charset="0"/>
              </a:rPr>
              <a:t>GOLD, GEO, CEOS</a:t>
            </a:r>
          </a:p>
          <a:p>
            <a:pPr defTabSz="457200" fontAlgn="auto">
              <a:spcBef>
                <a:spcPts val="0"/>
              </a:spcBef>
              <a:spcAft>
                <a:spcPts val="0"/>
              </a:spcAft>
              <a:buClr>
                <a:srgbClr val="3333CC"/>
              </a:buClr>
              <a:buFont typeface="Arial" pitchFamily="34" charset="0"/>
              <a:buChar char="•"/>
            </a:pPr>
            <a:r>
              <a:rPr lang="en-US" dirty="0" smtClean="0">
                <a:solidFill>
                  <a:prstClr val="black"/>
                </a:solidFill>
                <a:latin typeface="Calibri" pitchFamily="34" charset="0"/>
              </a:rPr>
              <a:t> ESA (Landsat-Sentinel 1,2 projects)</a:t>
            </a:r>
            <a:endParaRPr lang="en-US" dirty="0">
              <a:solidFill>
                <a:prstClr val="black"/>
              </a:solidFill>
              <a:latin typeface="Calibri" pitchFamily="34" charset="0"/>
            </a:endParaRPr>
          </a:p>
        </p:txBody>
      </p:sp>
    </p:spTree>
    <p:extLst>
      <p:ext uri="{BB962C8B-B14F-4D97-AF65-F5344CB8AC3E}">
        <p14:creationId xmlns:p14="http://schemas.microsoft.com/office/powerpoint/2010/main" val="28965342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35C7F3E-2257-4075-911D-2808B162F2CC}" type="slidenum">
              <a:rPr lang="en-US" smtClean="0">
                <a:solidFill>
                  <a:prstClr val="black">
                    <a:tint val="75000"/>
                  </a:prstClr>
                </a:solidFill>
                <a:latin typeface="Calibri"/>
              </a:rPr>
              <a:pPr>
                <a:defRPr/>
              </a:pPr>
              <a:t>9</a:t>
            </a:fld>
            <a:endParaRPr lang="en-US" dirty="0">
              <a:solidFill>
                <a:prstClr val="black">
                  <a:tint val="75000"/>
                </a:prstClr>
              </a:solidFill>
              <a:latin typeface="Calibri"/>
            </a:endParaRPr>
          </a:p>
        </p:txBody>
      </p:sp>
      <p:pic>
        <p:nvPicPr>
          <p:cNvPr id="3" name="Picture 3"/>
          <p:cNvPicPr>
            <a:picLocks noChangeAspect="1" noChangeArrowheads="1"/>
          </p:cNvPicPr>
          <p:nvPr/>
        </p:nvPicPr>
        <p:blipFill>
          <a:blip r:embed="rId2" cstate="print"/>
          <a:srcRect l="17" t="24438" b="59315"/>
          <a:stretch>
            <a:fillRect/>
          </a:stretch>
        </p:blipFill>
        <p:spPr bwMode="auto">
          <a:xfrm>
            <a:off x="0" y="0"/>
            <a:ext cx="9144000" cy="990600"/>
          </a:xfrm>
          <a:prstGeom prst="rect">
            <a:avLst/>
          </a:prstGeom>
          <a:noFill/>
          <a:ln w="9525">
            <a:noFill/>
            <a:miter lim="800000"/>
            <a:headEnd/>
            <a:tailEnd/>
          </a:ln>
        </p:spPr>
      </p:pic>
      <p:sp>
        <p:nvSpPr>
          <p:cNvPr id="4" name="Line 5"/>
          <p:cNvSpPr>
            <a:spLocks noChangeShapeType="1"/>
          </p:cNvSpPr>
          <p:nvPr/>
        </p:nvSpPr>
        <p:spPr bwMode="auto">
          <a:xfrm flipH="1">
            <a:off x="4549774" y="990601"/>
            <a:ext cx="22225" cy="586740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5" name="Line 6"/>
          <p:cNvSpPr>
            <a:spLocks noChangeShapeType="1"/>
          </p:cNvSpPr>
          <p:nvPr/>
        </p:nvSpPr>
        <p:spPr bwMode="auto">
          <a:xfrm>
            <a:off x="0" y="3948113"/>
            <a:ext cx="9144000" cy="0"/>
          </a:xfrm>
          <a:prstGeom prst="line">
            <a:avLst/>
          </a:prstGeom>
          <a:noFill/>
          <a:ln w="12700">
            <a:solidFill>
              <a:schemeClr val="tx1"/>
            </a:solidFill>
            <a:round/>
            <a:headEnd/>
            <a:tailEnd/>
          </a:ln>
          <a:effectLst/>
        </p:spPr>
        <p:txBody>
          <a:bodyPr/>
          <a:lstStyle/>
          <a:p>
            <a:endParaRPr lang="en-US" dirty="0">
              <a:solidFill>
                <a:prstClr val="black"/>
              </a:solidFill>
            </a:endParaRPr>
          </a:p>
        </p:txBody>
      </p:sp>
      <p:sp>
        <p:nvSpPr>
          <p:cNvPr id="6" name="TextBox 5"/>
          <p:cNvSpPr txBox="1"/>
          <p:nvPr/>
        </p:nvSpPr>
        <p:spPr>
          <a:xfrm>
            <a:off x="1676400" y="115669"/>
            <a:ext cx="6096000" cy="646331"/>
          </a:xfrm>
          <a:prstGeom prst="rect">
            <a:avLst/>
          </a:prstGeom>
          <a:noFill/>
        </p:spPr>
        <p:txBody>
          <a:bodyPr wrap="square" rtlCol="0">
            <a:spAutoFit/>
          </a:bodyPr>
          <a:lstStyle/>
          <a:p>
            <a:pPr algn="ctr"/>
            <a:r>
              <a:rPr lang="en-US" sz="3600" b="1" dirty="0" smtClean="0">
                <a:solidFill>
                  <a:prstClr val="white"/>
                </a:solidFill>
                <a:latin typeface="Calibri"/>
              </a:rPr>
              <a:t>R &amp; A: Biodiversity Program</a:t>
            </a:r>
            <a:endParaRPr lang="en-US" sz="3600" b="1" dirty="0">
              <a:solidFill>
                <a:prstClr val="white"/>
              </a:solidFill>
              <a:latin typeface="Calibri"/>
            </a:endParaRPr>
          </a:p>
        </p:txBody>
      </p:sp>
      <p:sp>
        <p:nvSpPr>
          <p:cNvPr id="7" name="TextBox 6"/>
          <p:cNvSpPr txBox="1"/>
          <p:nvPr/>
        </p:nvSpPr>
        <p:spPr>
          <a:xfrm>
            <a:off x="0" y="914400"/>
            <a:ext cx="4572000" cy="3077766"/>
          </a:xfrm>
          <a:prstGeom prst="rect">
            <a:avLst/>
          </a:prstGeom>
          <a:noFill/>
        </p:spPr>
        <p:txBody>
          <a:bodyPr wrap="square" rtlCol="0">
            <a:spAutoFit/>
          </a:bodyPr>
          <a:lstStyle/>
          <a:p>
            <a:r>
              <a:rPr lang="en-US" sz="1600" b="1" dirty="0" smtClean="0">
                <a:solidFill>
                  <a:prstClr val="black"/>
                </a:solidFill>
                <a:latin typeface="Calibri"/>
              </a:rPr>
              <a:t>Biodiversity - the variability of life on Earth at all levels, including: ecosystems, species, and genes.</a:t>
            </a:r>
          </a:p>
          <a:p>
            <a:pPr algn="ctr"/>
            <a:endParaRPr lang="en-US" b="1" dirty="0" smtClean="0">
              <a:solidFill>
                <a:prstClr val="black"/>
              </a:solidFill>
              <a:latin typeface="Calibri"/>
            </a:endParaRPr>
          </a:p>
          <a:p>
            <a:pPr algn="ctr"/>
            <a:r>
              <a:rPr lang="en-US" b="1" dirty="0" smtClean="0">
                <a:solidFill>
                  <a:prstClr val="black"/>
                </a:solidFill>
                <a:latin typeface="Calibri"/>
              </a:rPr>
              <a:t>Goals &amp; Objectives</a:t>
            </a:r>
          </a:p>
          <a:p>
            <a:pPr>
              <a:buClr>
                <a:srgbClr val="3333CC"/>
              </a:buClr>
              <a:buFont typeface="Arial" pitchFamily="34" charset="0"/>
              <a:buChar char="•"/>
            </a:pPr>
            <a:r>
              <a:rPr lang="en-US" sz="1400" dirty="0" smtClean="0">
                <a:solidFill>
                  <a:prstClr val="black"/>
                </a:solidFill>
                <a:latin typeface="Calibri"/>
              </a:rPr>
              <a:t> Use NASA observations and related models to improve our understanding of biodiversity within the Earth system and its effects on the Earth system.  For example:</a:t>
            </a:r>
          </a:p>
          <a:p>
            <a:pPr>
              <a:buClr>
                <a:srgbClr val="3333CC"/>
              </a:buClr>
            </a:pPr>
            <a:r>
              <a:rPr lang="en-US" sz="1400" dirty="0" smtClean="0">
                <a:solidFill>
                  <a:prstClr val="black"/>
                </a:solidFill>
                <a:latin typeface="Calibri"/>
              </a:rPr>
              <a:t>- What drives the diversity of life?</a:t>
            </a:r>
          </a:p>
          <a:p>
            <a:pPr>
              <a:buClr>
                <a:srgbClr val="3333CC"/>
              </a:buClr>
            </a:pPr>
            <a:r>
              <a:rPr lang="en-US" sz="1400" dirty="0" smtClean="0">
                <a:solidFill>
                  <a:prstClr val="black"/>
                </a:solidFill>
                <a:latin typeface="Calibri"/>
              </a:rPr>
              <a:t>- How is biodiversity changing and why?</a:t>
            </a:r>
          </a:p>
          <a:p>
            <a:pPr>
              <a:buClr>
                <a:srgbClr val="3333CC"/>
              </a:buClr>
            </a:pPr>
            <a:r>
              <a:rPr lang="en-US" sz="1400" dirty="0" smtClean="0">
                <a:solidFill>
                  <a:prstClr val="black"/>
                </a:solidFill>
                <a:latin typeface="Calibri"/>
              </a:rPr>
              <a:t>- How do elements of biodiversity (e.g.: species richness)</a:t>
            </a:r>
          </a:p>
          <a:p>
            <a:pPr>
              <a:buClr>
                <a:srgbClr val="3333CC"/>
              </a:buClr>
            </a:pPr>
            <a:r>
              <a:rPr lang="en-US" sz="1400" dirty="0" smtClean="0">
                <a:solidFill>
                  <a:prstClr val="black"/>
                </a:solidFill>
                <a:latin typeface="Calibri"/>
              </a:rPr>
              <a:t> affect other elements of the Earth system?</a:t>
            </a:r>
          </a:p>
          <a:p>
            <a:pPr>
              <a:buClr>
                <a:srgbClr val="3333CC"/>
              </a:buClr>
            </a:pPr>
            <a:r>
              <a:rPr lang="en-US" sz="1400" dirty="0" smtClean="0">
                <a:solidFill>
                  <a:prstClr val="black"/>
                </a:solidFill>
                <a:latin typeface="Calibri"/>
              </a:rPr>
              <a:t>- Why do organisms/ecosystems exist where they exist and what drives their abundance/condition?</a:t>
            </a:r>
            <a:endParaRPr lang="en-US" sz="1400" dirty="0">
              <a:solidFill>
                <a:prstClr val="black"/>
              </a:solidFill>
              <a:latin typeface="Calibri"/>
            </a:endParaRPr>
          </a:p>
        </p:txBody>
      </p:sp>
      <p:sp>
        <p:nvSpPr>
          <p:cNvPr id="8" name="TextBox 7"/>
          <p:cNvSpPr txBox="1"/>
          <p:nvPr/>
        </p:nvSpPr>
        <p:spPr>
          <a:xfrm>
            <a:off x="4572000" y="838200"/>
            <a:ext cx="4495800" cy="3170098"/>
          </a:xfrm>
          <a:prstGeom prst="rect">
            <a:avLst/>
          </a:prstGeom>
          <a:noFill/>
        </p:spPr>
        <p:txBody>
          <a:bodyPr wrap="square" rtlCol="0">
            <a:spAutoFit/>
          </a:bodyPr>
          <a:lstStyle/>
          <a:p>
            <a:pPr algn="ctr"/>
            <a:r>
              <a:rPr lang="en-US" b="1" dirty="0" smtClean="0">
                <a:solidFill>
                  <a:prstClr val="black"/>
                </a:solidFill>
                <a:latin typeface="Calibri"/>
              </a:rPr>
              <a:t> Key Missions &amp; Instruments</a:t>
            </a:r>
          </a:p>
          <a:p>
            <a:pPr>
              <a:buClr>
                <a:srgbClr val="3333CC"/>
              </a:buClr>
              <a:buFont typeface="Arial" pitchFamily="34" charset="0"/>
              <a:buChar char="•"/>
            </a:pPr>
            <a:r>
              <a:rPr lang="en-US" sz="1600" dirty="0" smtClean="0">
                <a:solidFill>
                  <a:prstClr val="black"/>
                </a:solidFill>
                <a:latin typeface="Calibri"/>
              </a:rPr>
              <a:t> Terra/Aqua</a:t>
            </a:r>
          </a:p>
          <a:p>
            <a:pPr lvl="1">
              <a:buClr>
                <a:srgbClr val="3333CC"/>
              </a:buClr>
              <a:buFont typeface="Arial" pitchFamily="34" charset="0"/>
              <a:buChar char="•"/>
            </a:pPr>
            <a:r>
              <a:rPr lang="en-US" sz="1400" dirty="0" smtClean="0">
                <a:solidFill>
                  <a:prstClr val="black"/>
                </a:solidFill>
                <a:latin typeface="Calibri"/>
              </a:rPr>
              <a:t> MODIS: land and ocean surface measures</a:t>
            </a:r>
          </a:p>
          <a:p>
            <a:pPr lvl="1">
              <a:buClr>
                <a:srgbClr val="3333CC"/>
              </a:buClr>
              <a:buFont typeface="Arial" pitchFamily="34" charset="0"/>
              <a:buChar char="•"/>
            </a:pPr>
            <a:r>
              <a:rPr lang="en-US" sz="1400" dirty="0" smtClean="0">
                <a:solidFill>
                  <a:prstClr val="black"/>
                </a:solidFill>
                <a:latin typeface="Calibri"/>
              </a:rPr>
              <a:t> ASTER: land surface (vegetation, T), elevation</a:t>
            </a:r>
          </a:p>
          <a:p>
            <a:pPr lvl="1">
              <a:buClr>
                <a:srgbClr val="3333CC"/>
              </a:buClr>
              <a:buFont typeface="Arial" pitchFamily="34" charset="0"/>
              <a:buChar char="•"/>
            </a:pPr>
            <a:r>
              <a:rPr lang="en-US" sz="1400" dirty="0" smtClean="0">
                <a:solidFill>
                  <a:prstClr val="black"/>
                </a:solidFill>
                <a:latin typeface="Calibri"/>
              </a:rPr>
              <a:t> AMSR-E: sea ice</a:t>
            </a:r>
          </a:p>
          <a:p>
            <a:pPr>
              <a:buClr>
                <a:srgbClr val="3333CC"/>
              </a:buClr>
              <a:buFont typeface="Arial" pitchFamily="34" charset="0"/>
              <a:buChar char="•"/>
            </a:pPr>
            <a:r>
              <a:rPr lang="en-US" sz="1600" dirty="0" smtClean="0">
                <a:solidFill>
                  <a:prstClr val="black"/>
                </a:solidFill>
                <a:latin typeface="Calibri"/>
              </a:rPr>
              <a:t> Landsat</a:t>
            </a:r>
          </a:p>
          <a:p>
            <a:pPr lvl="1">
              <a:buClr>
                <a:srgbClr val="3333CC"/>
              </a:buClr>
              <a:buFont typeface="Arial" pitchFamily="34" charset="0"/>
              <a:buChar char="•"/>
            </a:pPr>
            <a:r>
              <a:rPr lang="en-US" sz="1400" dirty="0" smtClean="0">
                <a:solidFill>
                  <a:prstClr val="black"/>
                </a:solidFill>
                <a:latin typeface="Calibri"/>
              </a:rPr>
              <a:t> TM/ETM+/OLI/TIRS: land surface, coral reefs, kelp</a:t>
            </a:r>
          </a:p>
          <a:p>
            <a:pPr>
              <a:buClr>
                <a:srgbClr val="3333CC"/>
              </a:buClr>
              <a:buFont typeface="Arial" pitchFamily="34" charset="0"/>
              <a:buChar char="•"/>
            </a:pPr>
            <a:r>
              <a:rPr lang="en-US" sz="1600" dirty="0" smtClean="0">
                <a:solidFill>
                  <a:prstClr val="black"/>
                </a:solidFill>
                <a:latin typeface="Calibri"/>
              </a:rPr>
              <a:t> GPM</a:t>
            </a:r>
            <a:r>
              <a:rPr lang="en-US" sz="1400" dirty="0" smtClean="0">
                <a:solidFill>
                  <a:prstClr val="black"/>
                </a:solidFill>
                <a:latin typeface="Calibri"/>
              </a:rPr>
              <a:t>: rainfall</a:t>
            </a:r>
          </a:p>
          <a:p>
            <a:pPr>
              <a:buClr>
                <a:srgbClr val="3333CC"/>
              </a:buClr>
              <a:buFont typeface="Arial" pitchFamily="34" charset="0"/>
              <a:buChar char="•"/>
            </a:pPr>
            <a:r>
              <a:rPr lang="en-US" sz="1400" dirty="0">
                <a:solidFill>
                  <a:prstClr val="black"/>
                </a:solidFill>
                <a:latin typeface="Calibri"/>
              </a:rPr>
              <a:t> </a:t>
            </a:r>
            <a:r>
              <a:rPr lang="en-US" sz="1600" dirty="0" smtClean="0">
                <a:solidFill>
                  <a:prstClr val="black"/>
                </a:solidFill>
                <a:latin typeface="Calibri"/>
              </a:rPr>
              <a:t>SMAP:</a:t>
            </a:r>
            <a:r>
              <a:rPr lang="en-US" sz="1400" dirty="0" smtClean="0">
                <a:solidFill>
                  <a:prstClr val="black"/>
                </a:solidFill>
                <a:latin typeface="Calibri"/>
              </a:rPr>
              <a:t> soil moisture</a:t>
            </a:r>
          </a:p>
          <a:p>
            <a:pPr>
              <a:buClr>
                <a:srgbClr val="3333CC"/>
              </a:buClr>
              <a:buFont typeface="Arial" pitchFamily="34" charset="0"/>
              <a:buChar char="•"/>
            </a:pPr>
            <a:r>
              <a:rPr lang="en-US" sz="1600" dirty="0" smtClean="0">
                <a:solidFill>
                  <a:prstClr val="black"/>
                </a:solidFill>
                <a:latin typeface="Calibri"/>
              </a:rPr>
              <a:t> EO-1 ALI/Hyperion: </a:t>
            </a:r>
            <a:r>
              <a:rPr lang="en-US" sz="1400" dirty="0" smtClean="0">
                <a:solidFill>
                  <a:prstClr val="black"/>
                </a:solidFill>
                <a:latin typeface="Calibri"/>
              </a:rPr>
              <a:t>land surface</a:t>
            </a:r>
          </a:p>
          <a:p>
            <a:pPr>
              <a:buClr>
                <a:srgbClr val="3333CC"/>
              </a:buClr>
              <a:buFont typeface="Arial" pitchFamily="34" charset="0"/>
              <a:buChar char="•"/>
            </a:pPr>
            <a:r>
              <a:rPr lang="en-US" sz="1600" dirty="0" smtClean="0">
                <a:solidFill>
                  <a:prstClr val="black"/>
                </a:solidFill>
                <a:latin typeface="Calibri"/>
              </a:rPr>
              <a:t> OSTM/Jason-2: </a:t>
            </a:r>
            <a:r>
              <a:rPr lang="en-US" sz="1400" dirty="0" smtClean="0">
                <a:solidFill>
                  <a:prstClr val="black"/>
                </a:solidFill>
                <a:latin typeface="Calibri"/>
              </a:rPr>
              <a:t>SSH</a:t>
            </a:r>
          </a:p>
          <a:p>
            <a:pPr>
              <a:buClr>
                <a:srgbClr val="3333CC"/>
              </a:buClr>
              <a:buFont typeface="Arial" pitchFamily="34" charset="0"/>
              <a:buChar char="•"/>
            </a:pPr>
            <a:r>
              <a:rPr lang="en-US" sz="1400" dirty="0" smtClean="0">
                <a:solidFill>
                  <a:prstClr val="black"/>
                </a:solidFill>
                <a:latin typeface="Calibri"/>
              </a:rPr>
              <a:t> </a:t>
            </a:r>
            <a:r>
              <a:rPr lang="en-US" sz="1600" dirty="0" smtClean="0">
                <a:solidFill>
                  <a:prstClr val="black"/>
                </a:solidFill>
                <a:latin typeface="Calibri"/>
              </a:rPr>
              <a:t>SARs:</a:t>
            </a:r>
            <a:r>
              <a:rPr lang="en-US" sz="1400" dirty="0" smtClean="0">
                <a:solidFill>
                  <a:prstClr val="black"/>
                </a:solidFill>
                <a:latin typeface="Calibri"/>
              </a:rPr>
              <a:t> land surface (cloudy areas), surface water</a:t>
            </a:r>
          </a:p>
          <a:p>
            <a:pPr>
              <a:buClr>
                <a:srgbClr val="3333CC"/>
              </a:buClr>
              <a:buFont typeface="Arial" pitchFamily="34" charset="0"/>
              <a:buChar char="•"/>
            </a:pPr>
            <a:r>
              <a:rPr lang="en-US" sz="1600" dirty="0" smtClean="0">
                <a:solidFill>
                  <a:prstClr val="black"/>
                </a:solidFill>
                <a:latin typeface="Calibri"/>
              </a:rPr>
              <a:t> Scatterometers: </a:t>
            </a:r>
            <a:r>
              <a:rPr lang="en-US" sz="1400" dirty="0" smtClean="0">
                <a:solidFill>
                  <a:prstClr val="black"/>
                </a:solidFill>
                <a:latin typeface="Calibri"/>
              </a:rPr>
              <a:t>wind speed, land surface parameters  </a:t>
            </a:r>
            <a:endParaRPr lang="en-US" sz="1400" dirty="0">
              <a:solidFill>
                <a:prstClr val="black"/>
              </a:solidFill>
              <a:latin typeface="Calibri"/>
            </a:endParaRPr>
          </a:p>
        </p:txBody>
      </p:sp>
      <p:sp>
        <p:nvSpPr>
          <p:cNvPr id="9" name="TextBox 8"/>
          <p:cNvSpPr txBox="1"/>
          <p:nvPr/>
        </p:nvSpPr>
        <p:spPr>
          <a:xfrm>
            <a:off x="0" y="3962400"/>
            <a:ext cx="4495800" cy="1631216"/>
          </a:xfrm>
          <a:prstGeom prst="rect">
            <a:avLst/>
          </a:prstGeom>
          <a:noFill/>
        </p:spPr>
        <p:txBody>
          <a:bodyPr wrap="square" rtlCol="0">
            <a:spAutoFit/>
          </a:bodyPr>
          <a:lstStyle/>
          <a:p>
            <a:pPr algn="ctr"/>
            <a:r>
              <a:rPr lang="en-US" b="1" dirty="0" smtClean="0">
                <a:solidFill>
                  <a:prstClr val="black"/>
                </a:solidFill>
                <a:latin typeface="Calibri"/>
              </a:rPr>
              <a:t>Funded Research</a:t>
            </a:r>
          </a:p>
          <a:p>
            <a:endParaRPr lang="en-US" dirty="0" smtClean="0">
              <a:solidFill>
                <a:prstClr val="black"/>
              </a:solidFill>
              <a:latin typeface="Calibri"/>
            </a:endParaRPr>
          </a:p>
          <a:p>
            <a:pPr>
              <a:buClr>
                <a:srgbClr val="3333CC"/>
              </a:buClr>
              <a:buFont typeface="Arial" pitchFamily="34" charset="0"/>
              <a:buChar char="•"/>
            </a:pPr>
            <a:r>
              <a:rPr lang="en-US" sz="1600" dirty="0" smtClean="0">
                <a:solidFill>
                  <a:prstClr val="black"/>
                </a:solidFill>
                <a:latin typeface="Calibri"/>
              </a:rPr>
              <a:t> ~25 projects in various stages of work</a:t>
            </a:r>
          </a:p>
          <a:p>
            <a:pPr>
              <a:buClr>
                <a:srgbClr val="3333CC"/>
              </a:buClr>
              <a:buFont typeface="Arial" pitchFamily="34" charset="0"/>
              <a:buChar char="•"/>
            </a:pPr>
            <a:r>
              <a:rPr lang="en-US" sz="1600" dirty="0" smtClean="0">
                <a:solidFill>
                  <a:prstClr val="black"/>
                </a:solidFill>
                <a:latin typeface="Calibri"/>
              </a:rPr>
              <a:t> Funding ~$5M per year (includes projects under Biodiversity, IDS, Climate and Biological Response, and HyspIRI activities)</a:t>
            </a:r>
            <a:endParaRPr lang="en-US" sz="1600" dirty="0">
              <a:solidFill>
                <a:prstClr val="black"/>
              </a:solidFill>
              <a:latin typeface="Calibri"/>
            </a:endParaRPr>
          </a:p>
        </p:txBody>
      </p:sp>
      <p:sp>
        <p:nvSpPr>
          <p:cNvPr id="10" name="TextBox 9"/>
          <p:cNvSpPr txBox="1"/>
          <p:nvPr/>
        </p:nvSpPr>
        <p:spPr>
          <a:xfrm>
            <a:off x="4572000" y="3886200"/>
            <a:ext cx="4495800" cy="3077765"/>
          </a:xfrm>
          <a:prstGeom prst="rect">
            <a:avLst/>
          </a:prstGeom>
          <a:noFill/>
        </p:spPr>
        <p:txBody>
          <a:bodyPr wrap="square" rtlCol="0">
            <a:spAutoFit/>
          </a:bodyPr>
          <a:lstStyle/>
          <a:p>
            <a:pPr algn="ctr"/>
            <a:r>
              <a:rPr lang="en-US" b="1" dirty="0" smtClean="0">
                <a:solidFill>
                  <a:prstClr val="black"/>
                </a:solidFill>
                <a:latin typeface="Calibri"/>
              </a:rPr>
              <a:t>Key Interactions</a:t>
            </a:r>
          </a:p>
          <a:p>
            <a:pPr>
              <a:buClr>
                <a:srgbClr val="3333CC"/>
              </a:buClr>
              <a:buFont typeface="Arial" pitchFamily="34" charset="0"/>
              <a:buChar char="•"/>
            </a:pPr>
            <a:r>
              <a:rPr lang="en-US" sz="1600" dirty="0" smtClean="0">
                <a:solidFill>
                  <a:prstClr val="black"/>
                </a:solidFill>
                <a:latin typeface="Calibri"/>
              </a:rPr>
              <a:t> CENRS Subcommittee on Ecological Systems</a:t>
            </a:r>
          </a:p>
          <a:p>
            <a:pPr>
              <a:buClr>
                <a:srgbClr val="3333CC"/>
              </a:buClr>
              <a:buFont typeface="Arial" pitchFamily="34" charset="0"/>
              <a:buChar char="•"/>
            </a:pPr>
            <a:r>
              <a:rPr lang="en-US" sz="1600" dirty="0" smtClean="0">
                <a:solidFill>
                  <a:prstClr val="black"/>
                </a:solidFill>
                <a:latin typeface="Calibri"/>
              </a:rPr>
              <a:t> US Global Change Research Program Biodiversity and Ecosystems Cluster </a:t>
            </a:r>
          </a:p>
          <a:p>
            <a:pPr>
              <a:buClr>
                <a:srgbClr val="3333CC"/>
              </a:buClr>
              <a:buFont typeface="Arial" pitchFamily="34" charset="0"/>
              <a:buChar char="•"/>
            </a:pPr>
            <a:r>
              <a:rPr lang="en-US" sz="1600" dirty="0" smtClean="0">
                <a:solidFill>
                  <a:prstClr val="black"/>
                </a:solidFill>
                <a:latin typeface="Calibri"/>
              </a:rPr>
              <a:t> Group on Earth Observations (GEO) Biodiversity Observation Network (GEO BON)</a:t>
            </a:r>
          </a:p>
          <a:p>
            <a:pPr>
              <a:buClr>
                <a:srgbClr val="3333CC"/>
              </a:buClr>
              <a:buFont typeface="Arial" pitchFamily="34" charset="0"/>
              <a:buChar char="•"/>
            </a:pPr>
            <a:r>
              <a:rPr lang="en-US" sz="1600" dirty="0" smtClean="0">
                <a:solidFill>
                  <a:prstClr val="black"/>
                </a:solidFill>
                <a:latin typeface="Calibri"/>
              </a:rPr>
              <a:t> National Climate Assess. Biodiversity/Ecosystems</a:t>
            </a:r>
          </a:p>
          <a:p>
            <a:pPr>
              <a:buClr>
                <a:srgbClr val="3333CC"/>
              </a:buClr>
              <a:buFont typeface="Arial" pitchFamily="34" charset="0"/>
              <a:buChar char="•"/>
            </a:pPr>
            <a:r>
              <a:rPr lang="en-US" sz="1600" dirty="0" smtClean="0">
                <a:solidFill>
                  <a:prstClr val="black"/>
                </a:solidFill>
                <a:latin typeface="Calibri"/>
              </a:rPr>
              <a:t> NSF, USGS, NOAA, US Fish &amp; Wildlife, NPS</a:t>
            </a:r>
          </a:p>
          <a:p>
            <a:pPr>
              <a:buClr>
                <a:srgbClr val="3333CC"/>
              </a:buClr>
              <a:buFont typeface="Arial" pitchFamily="34" charset="0"/>
              <a:buChar char="•"/>
            </a:pPr>
            <a:r>
              <a:rPr lang="en-US" sz="1600" dirty="0" smtClean="0">
                <a:solidFill>
                  <a:prstClr val="black"/>
                </a:solidFill>
                <a:latin typeface="Calibri"/>
              </a:rPr>
              <a:t> Academia, Non-profit sector </a:t>
            </a:r>
          </a:p>
          <a:p>
            <a:pPr>
              <a:buClr>
                <a:srgbClr val="3333CC"/>
              </a:buClr>
              <a:buFont typeface="Arial" pitchFamily="34" charset="0"/>
              <a:buChar char="•"/>
            </a:pPr>
            <a:r>
              <a:rPr lang="en-US" sz="1600" dirty="0" smtClean="0">
                <a:solidFill>
                  <a:prstClr val="black"/>
                </a:solidFill>
                <a:latin typeface="Calibri"/>
              </a:rPr>
              <a:t> GSFC, ARC, JPL, MSFC </a:t>
            </a:r>
          </a:p>
          <a:p>
            <a:pPr>
              <a:buClr>
                <a:srgbClr val="3333CC"/>
              </a:buClr>
              <a:buFont typeface="Arial" pitchFamily="34" charset="0"/>
              <a:buChar char="•"/>
            </a:pPr>
            <a:r>
              <a:rPr lang="en-US" sz="1600" dirty="0" smtClean="0">
                <a:solidFill>
                  <a:prstClr val="black"/>
                </a:solidFill>
                <a:latin typeface="Calibri"/>
              </a:rPr>
              <a:t> Sustainable Land Imaging; HyspIRI, PACE/ACE, GEO-CAPE, DESDynI, ICESat-2 - Decadal Survey </a:t>
            </a:r>
            <a:endParaRPr lang="en-US" sz="1600" dirty="0">
              <a:solidFill>
                <a:prstClr val="blac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6343</TotalTime>
  <Words>2759</Words>
  <Application>Microsoft Macintosh PowerPoint</Application>
  <PresentationFormat>On-screen Show (4:3)</PresentationFormat>
  <Paragraphs>452</Paragraphs>
  <Slides>23</Slides>
  <Notes>2</Notes>
  <HiddenSlides>0</HiddenSlides>
  <MMClips>0</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23</vt:i4>
      </vt:variant>
    </vt:vector>
  </HeadingPairs>
  <TitlesOfParts>
    <vt:vector size="33" baseType="lpstr">
      <vt:lpstr>Office Theme</vt:lpstr>
      <vt:lpstr>1_Office Theme</vt:lpstr>
      <vt:lpstr>2_Office Theme</vt:lpstr>
      <vt:lpstr>Blank</vt:lpstr>
      <vt:lpstr>3_Office Theme</vt:lpstr>
      <vt:lpstr>4_Office Theme</vt:lpstr>
      <vt:lpstr>6_Office Theme</vt:lpstr>
      <vt:lpstr>5_Office Theme</vt:lpstr>
      <vt:lpstr>Microsoft Draw</vt:lpstr>
      <vt:lpstr>Microsoft Drawing</vt:lpstr>
      <vt:lpstr>PowerPoint Presentation</vt:lpstr>
      <vt:lpstr>PowerPoint Presentation</vt:lpstr>
      <vt:lpstr>PowerPoint Presentation</vt:lpstr>
      <vt:lpstr>  NASA Carbon Cycle Research</vt:lpstr>
      <vt:lpstr>NASA Ecosystems Research</vt:lpstr>
      <vt:lpstr>  NASA’s Approach to CC&amp;E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Opportunities</vt:lpstr>
      <vt:lpstr>Issues (2011) and still in 2015</vt:lpstr>
      <vt:lpstr>PowerPoint Presentation</vt:lpstr>
      <vt:lpstr>PowerPoint Presentation</vt:lpstr>
      <vt:lpstr>2015 Carbon Cycle and Ecosystems Focus Area Joint Science Workshop</vt:lpstr>
      <vt:lpstr>2015 Carbon Cycle and Ecosystems Focus Area Joint Science Workshop</vt:lpstr>
      <vt:lpstr>2015 Carbon Cycle and Ecosystems Focus Area Joint Science Workshop:  Format</vt:lpstr>
      <vt:lpstr>2015 CC&amp;E Focus Area Joint Science Workshop Meeting Planning Committee</vt:lpstr>
      <vt:lpstr>PowerPoint Presentation</vt:lpstr>
      <vt:lpstr>NASA Support of the  National Climate Assessment</vt:lpstr>
    </vt:vector>
  </TitlesOfParts>
  <Company>NASA/ODIN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Diane E Wickland</dc:creator>
  <cp:lastModifiedBy>ODIN</cp:lastModifiedBy>
  <cp:revision>515</cp:revision>
  <dcterms:created xsi:type="dcterms:W3CDTF">2010-07-04T16:49:31Z</dcterms:created>
  <dcterms:modified xsi:type="dcterms:W3CDTF">2015-04-20T11:07:32Z</dcterms:modified>
</cp:coreProperties>
</file>