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2" r:id="rId2"/>
    <p:sldId id="260" r:id="rId3"/>
    <p:sldId id="263" r:id="rId4"/>
    <p:sldId id="256" r:id="rId5"/>
    <p:sldId id="257" r:id="rId6"/>
    <p:sldId id="258" r:id="rId7"/>
    <p:sldId id="259" r:id="rId8"/>
    <p:sldId id="264" r:id="rId9"/>
    <p:sldId id="261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272" autoAdjust="0"/>
    <p:restoredTop sz="99825" autoAdjust="0"/>
  </p:normalViewPr>
  <p:slideViewPr>
    <p:cSldViewPr snapToGrid="0" snapToObjects="1">
      <p:cViewPr varScale="1">
        <p:scale>
          <a:sx n="114" d="100"/>
          <a:sy n="114" d="100"/>
        </p:scale>
        <p:origin x="-77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D6181-1FC7-9546-84F1-482FD34F8AB0}" type="datetimeFigureOut">
              <a:rPr lang="en-US" smtClean="0"/>
              <a:t>4/21/15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D3CA6-C472-ED4D-BBCF-14742BDC01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8043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D6181-1FC7-9546-84F1-482FD34F8AB0}" type="datetimeFigureOut">
              <a:rPr lang="en-US" smtClean="0"/>
              <a:t>4/21/15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D3CA6-C472-ED4D-BBCF-14742BDC01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8231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D6181-1FC7-9546-84F1-482FD34F8AB0}" type="datetimeFigureOut">
              <a:rPr lang="en-US" smtClean="0"/>
              <a:t>4/21/15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D3CA6-C472-ED4D-BBCF-14742BDC01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9623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D6181-1FC7-9546-84F1-482FD34F8AB0}" type="datetimeFigureOut">
              <a:rPr lang="en-US" smtClean="0"/>
              <a:t>4/21/15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D3CA6-C472-ED4D-BBCF-14742BDC01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8374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D6181-1FC7-9546-84F1-482FD34F8AB0}" type="datetimeFigureOut">
              <a:rPr lang="en-US" smtClean="0"/>
              <a:t>4/21/15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D3CA6-C472-ED4D-BBCF-14742BDC01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5449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D6181-1FC7-9546-84F1-482FD34F8AB0}" type="datetimeFigureOut">
              <a:rPr lang="en-US" smtClean="0"/>
              <a:t>4/21/15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D3CA6-C472-ED4D-BBCF-14742BDC01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298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D6181-1FC7-9546-84F1-482FD34F8AB0}" type="datetimeFigureOut">
              <a:rPr lang="en-US" smtClean="0"/>
              <a:t>4/21/15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D3CA6-C472-ED4D-BBCF-14742BDC01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9932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D6181-1FC7-9546-84F1-482FD34F8AB0}" type="datetimeFigureOut">
              <a:rPr lang="en-US" smtClean="0"/>
              <a:t>4/21/15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D3CA6-C472-ED4D-BBCF-14742BDC01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313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D6181-1FC7-9546-84F1-482FD34F8AB0}" type="datetimeFigureOut">
              <a:rPr lang="en-US" smtClean="0"/>
              <a:t>4/21/15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D3CA6-C472-ED4D-BBCF-14742BDC01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9305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D6181-1FC7-9546-84F1-482FD34F8AB0}" type="datetimeFigureOut">
              <a:rPr lang="en-US" smtClean="0"/>
              <a:t>4/21/15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D3CA6-C472-ED4D-BBCF-14742BDC01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833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D6181-1FC7-9546-84F1-482FD34F8AB0}" type="datetimeFigureOut">
              <a:rPr lang="en-US" smtClean="0"/>
              <a:t>4/21/15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D3CA6-C472-ED4D-BBCF-14742BDC01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374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1D6181-1FC7-9546-84F1-482FD34F8AB0}" type="datetimeFigureOut">
              <a:rPr lang="en-US" smtClean="0"/>
              <a:t>4/21/15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0D3CA6-C472-ED4D-BBCF-14742BDC01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1915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Breakout group #3</a:t>
            </a:r>
            <a:br>
              <a:rPr lang="en-US" dirty="0" smtClean="0"/>
            </a:br>
            <a:r>
              <a:rPr lang="en-US" sz="3600" dirty="0" smtClean="0"/>
              <a:t>32 attendees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Key crosscutting themes/ assumptions</a:t>
            </a:r>
          </a:p>
          <a:p>
            <a:r>
              <a:rPr lang="en-US" dirty="0" smtClean="0"/>
              <a:t>Measurement continuity</a:t>
            </a:r>
          </a:p>
          <a:p>
            <a:r>
              <a:rPr lang="en-US" dirty="0" smtClean="0"/>
              <a:t>Feedbacks</a:t>
            </a:r>
          </a:p>
          <a:p>
            <a:r>
              <a:rPr lang="en-US" dirty="0" smtClean="0"/>
              <a:t>Limitations of models (e.g. biotic </a:t>
            </a:r>
            <a:r>
              <a:rPr lang="en-US" dirty="0" err="1" smtClean="0"/>
              <a:t>s</a:t>
            </a:r>
            <a:r>
              <a:rPr lang="en-US" dirty="0" err="1" smtClean="0"/>
              <a:t>tationarity</a:t>
            </a:r>
            <a:r>
              <a:rPr lang="en-US" dirty="0"/>
              <a:t>)</a:t>
            </a:r>
            <a:endParaRPr lang="en-US" dirty="0" smtClean="0"/>
          </a:p>
          <a:p>
            <a:r>
              <a:rPr lang="en-US" dirty="0" smtClean="0"/>
              <a:t>Error and uncertainty</a:t>
            </a:r>
          </a:p>
          <a:p>
            <a:r>
              <a:rPr lang="en-US" dirty="0" smtClean="0"/>
              <a:t>Human-natural system interaction</a:t>
            </a:r>
          </a:p>
          <a:p>
            <a:r>
              <a:rPr lang="en-US" dirty="0" smtClean="0"/>
              <a:t>Physical drivers </a:t>
            </a:r>
          </a:p>
          <a:p>
            <a:r>
              <a:rPr lang="en-US" dirty="0" smtClean="0"/>
              <a:t>Process-level understanding and predictive capacity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76469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7385" y="364670"/>
            <a:ext cx="8645439" cy="6386108"/>
          </a:xfrm>
        </p:spPr>
        <p:txBody>
          <a:bodyPr>
            <a:normAutofit fontScale="55000" lnSpcReduction="20000"/>
          </a:bodyPr>
          <a:lstStyle/>
          <a:p>
            <a:r>
              <a:rPr lang="en-US" b="1" dirty="0" smtClean="0"/>
              <a:t>How do (broad-scale / cross-scale) ecosystem processes (land, ocean) vary temporally as a function of underlying structure &amp; biodiversity [and climate]? </a:t>
            </a:r>
          </a:p>
          <a:p>
            <a:pPr lvl="1"/>
            <a:r>
              <a:rPr lang="en-US" dirty="0" smtClean="0"/>
              <a:t>i.e. </a:t>
            </a:r>
            <a:r>
              <a:rPr lang="en-US" dirty="0" smtClean="0"/>
              <a:t>Simultaneous consideration of structure, function, climate response.</a:t>
            </a:r>
          </a:p>
          <a:p>
            <a:pPr lvl="1"/>
            <a:r>
              <a:rPr lang="en-US" dirty="0" smtClean="0"/>
              <a:t>Build process-level </a:t>
            </a:r>
            <a:r>
              <a:rPr lang="en-US" i="1" dirty="0" smtClean="0"/>
              <a:t>predictions of</a:t>
            </a:r>
            <a:r>
              <a:rPr lang="en-US" dirty="0" smtClean="0"/>
              <a:t> how they vary </a:t>
            </a:r>
          </a:p>
          <a:p>
            <a:pPr lvl="1"/>
            <a:r>
              <a:rPr lang="en-US" dirty="0" smtClean="0"/>
              <a:t>Consider impact on livelihoods of human populations</a:t>
            </a:r>
          </a:p>
          <a:p>
            <a:pPr lvl="1"/>
            <a:r>
              <a:rPr lang="en-US" dirty="0" smtClean="0"/>
              <a:t>Characterize the relations between fast and slow processes (e.g. immediate photosynthesis versus long-term C sequestration, ocean NPP versus sedimentation)</a:t>
            </a:r>
            <a:endParaRPr lang="en-US" dirty="0" smtClean="0"/>
          </a:p>
          <a:p>
            <a:r>
              <a:rPr lang="en-US" b="1" dirty="0" smtClean="0"/>
              <a:t>What biotic traits (</a:t>
            </a:r>
            <a:r>
              <a:rPr lang="en-US" b="1" dirty="0" err="1" smtClean="0"/>
              <a:t>wrt</a:t>
            </a:r>
            <a:r>
              <a:rPr lang="en-US" b="1" dirty="0" smtClean="0"/>
              <a:t> various dimensions of biodiversity) can best capture interactions w/in coupled surface (land, ocean) – atmosphere models?</a:t>
            </a:r>
          </a:p>
          <a:p>
            <a:pPr lvl="1"/>
            <a:r>
              <a:rPr lang="en-US" dirty="0" smtClean="0"/>
              <a:t>Can we capture the extent of, and changes in, biodiversity attributes</a:t>
            </a:r>
          </a:p>
          <a:p>
            <a:pPr lvl="1"/>
            <a:r>
              <a:rPr lang="en-US" dirty="0" smtClean="0"/>
              <a:t>Genetic, traits, functional traits</a:t>
            </a:r>
          </a:p>
          <a:p>
            <a:r>
              <a:rPr lang="en-US" b="1" dirty="0" smtClean="0"/>
              <a:t>How do activity patterns between human and natural systems drive change in the Earth system?</a:t>
            </a:r>
          </a:p>
          <a:p>
            <a:pPr lvl="1"/>
            <a:r>
              <a:rPr lang="en-US" dirty="0" smtClean="0"/>
              <a:t>Land use change (</a:t>
            </a:r>
            <a:r>
              <a:rPr lang="en-US" dirty="0" smtClean="0"/>
              <a:t>Land transformation, competition for land) -</a:t>
            </a:r>
            <a:r>
              <a:rPr lang="en-US" dirty="0" smtClean="0"/>
              <a:t>&gt;&gt; climate change feedbacks</a:t>
            </a:r>
          </a:p>
          <a:p>
            <a:pPr lvl="1"/>
            <a:r>
              <a:rPr lang="en-US" dirty="0" smtClean="0"/>
              <a:t>e.g</a:t>
            </a:r>
            <a:r>
              <a:rPr lang="en-US" dirty="0"/>
              <a:t>.</a:t>
            </a:r>
            <a:r>
              <a:rPr lang="en-US" dirty="0" smtClean="0"/>
              <a:t> need to know about human activity along a road, not just that the road exists</a:t>
            </a:r>
          </a:p>
          <a:p>
            <a:r>
              <a:rPr lang="en-US" b="1" dirty="0" smtClean="0"/>
              <a:t>What are material and energy exchanges in potentially vulnerable </a:t>
            </a:r>
            <a:r>
              <a:rPr lang="en-US" b="1" dirty="0" smtClean="0"/>
              <a:t>natural (</a:t>
            </a:r>
            <a:r>
              <a:rPr lang="en-US" b="1" dirty="0" smtClean="0"/>
              <a:t>and probably changing) transition zones, and their effects on human systems (or “life including humans”)?</a:t>
            </a:r>
          </a:p>
          <a:p>
            <a:pPr lvl="1"/>
            <a:r>
              <a:rPr lang="en-US" dirty="0" smtClean="0"/>
              <a:t>Under-sampled / understudied areas in particular</a:t>
            </a:r>
          </a:p>
          <a:p>
            <a:pPr lvl="1"/>
            <a:r>
              <a:rPr lang="en-US" dirty="0" smtClean="0"/>
              <a:t>Transition zones particularly vulnerable / fragile? </a:t>
            </a:r>
          </a:p>
          <a:p>
            <a:pPr lvl="2"/>
            <a:r>
              <a:rPr lang="en-US" dirty="0" smtClean="0"/>
              <a:t>e.g. land-ocean interface, coastal wetlands, </a:t>
            </a:r>
            <a:r>
              <a:rPr lang="en-US" dirty="0" err="1" smtClean="0"/>
              <a:t>treeline</a:t>
            </a:r>
            <a:r>
              <a:rPr lang="en-US" dirty="0" smtClean="0"/>
              <a:t>, </a:t>
            </a:r>
            <a:r>
              <a:rPr lang="en-US" dirty="0" err="1" smtClean="0"/>
              <a:t>ecotones</a:t>
            </a:r>
            <a:endParaRPr lang="en-US" dirty="0" smtClean="0"/>
          </a:p>
          <a:p>
            <a:r>
              <a:rPr lang="en-US" b="1" dirty="0" smtClean="0"/>
              <a:t>What are the temperature and CO2 sensitivities of global ecosystems, and their climate feedbacks? </a:t>
            </a:r>
            <a:endParaRPr lang="en-US" dirty="0"/>
          </a:p>
          <a:p>
            <a:pPr lvl="1"/>
            <a:r>
              <a:rPr lang="en-US" dirty="0"/>
              <a:t>S</a:t>
            </a:r>
            <a:r>
              <a:rPr lang="en-US" dirty="0" smtClean="0"/>
              <a:t>low progress in resolving missing sink, ecosystem response, global climate sensitivity</a:t>
            </a:r>
          </a:p>
        </p:txBody>
      </p:sp>
    </p:spTree>
    <p:extLst>
      <p:ext uri="{BB962C8B-B14F-4D97-AF65-F5344CB8AC3E}">
        <p14:creationId xmlns:p14="http://schemas.microsoft.com/office/powerpoint/2010/main" val="10058654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</a:t>
            </a:r>
            <a:r>
              <a:rPr lang="en-US" dirty="0" smtClean="0"/>
              <a:t>iscussion n</a:t>
            </a:r>
            <a:r>
              <a:rPr lang="en-US" dirty="0" smtClean="0"/>
              <a:t>otes slides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9718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Breakout Group 3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/>
              <a:t>32 attendees</a:t>
            </a:r>
          </a:p>
          <a:p>
            <a:r>
              <a:rPr lang="en-US" dirty="0" smtClean="0"/>
              <a:t>Little difference between core ?s for land and ocean? How different are communities?</a:t>
            </a:r>
          </a:p>
          <a:p>
            <a:pPr lvl="1"/>
            <a:r>
              <a:rPr lang="en-US" dirty="0" smtClean="0"/>
              <a:t>Land-sea interface tends to get lost; continuum</a:t>
            </a:r>
          </a:p>
          <a:p>
            <a:r>
              <a:rPr lang="en-US" dirty="0" smtClean="0"/>
              <a:t>Emphasis on C can be misleading (though NB has direct climate effects); can we fine-tune? Some political traps here, too</a:t>
            </a:r>
          </a:p>
          <a:p>
            <a:pPr lvl="1"/>
            <a:r>
              <a:rPr lang="en-US" dirty="0" smtClean="0"/>
              <a:t>What will we still want to know 10 years from now? Co-evolution of human and natural systems, watershed/coastal, integrated assessment, nonlinear responses?</a:t>
            </a:r>
          </a:p>
          <a:p>
            <a:pPr lvl="1"/>
            <a:r>
              <a:rPr lang="en-US" dirty="0" smtClean="0"/>
              <a:t>Water, freshwater resources, food security</a:t>
            </a:r>
          </a:p>
          <a:p>
            <a:pPr lvl="1"/>
            <a:r>
              <a:rPr lang="en-US" dirty="0" smtClean="0"/>
              <a:t>Capacity of earth to sustain life (mechanisms, capacity, changes)</a:t>
            </a:r>
          </a:p>
          <a:p>
            <a:pPr lvl="1"/>
            <a:r>
              <a:rPr lang="en-US" dirty="0" smtClean="0"/>
              <a:t>Energy use</a:t>
            </a:r>
          </a:p>
          <a:p>
            <a:r>
              <a:rPr lang="en-US" dirty="0" smtClean="0"/>
              <a:t>How much are we willing, as a community, to ask/pursue socially-charged/uncomfortable questions? I.e. putting research in human-natural systems context?</a:t>
            </a:r>
          </a:p>
          <a:p>
            <a:pPr lvl="1"/>
            <a:r>
              <a:rPr lang="en-US" dirty="0" smtClean="0"/>
              <a:t>Let agencies handle “political spinning”?</a:t>
            </a:r>
          </a:p>
          <a:p>
            <a:pPr lvl="1"/>
            <a:r>
              <a:rPr lang="en-US" dirty="0" smtClean="0"/>
              <a:t>But there’s a lot of pressure pushing the opposite direction, too: broader impacts, communication and engagement, etc.</a:t>
            </a:r>
          </a:p>
          <a:p>
            <a:pPr lvl="1"/>
            <a:r>
              <a:rPr lang="en-US" dirty="0" smtClean="0"/>
              <a:t>Engagement also helps multidisciplinary research (e.g. recent </a:t>
            </a:r>
            <a:r>
              <a:rPr lang="en-US" dirty="0" err="1" smtClean="0"/>
              <a:t>ABoVE</a:t>
            </a:r>
            <a:r>
              <a:rPr lang="en-US" dirty="0" smtClean="0"/>
              <a:t> call </a:t>
            </a:r>
            <a:r>
              <a:rPr lang="en-US" dirty="0" err="1" smtClean="0"/>
              <a:t>w.r.t</a:t>
            </a:r>
            <a:r>
              <a:rPr lang="en-US" dirty="0" smtClean="0"/>
              <a:t>. human context)</a:t>
            </a:r>
          </a:p>
          <a:p>
            <a:pPr lvl="1"/>
            <a:r>
              <a:rPr lang="en-US" dirty="0" smtClean="0"/>
              <a:t>Or should this community focus on historic strengths w/ measurements and instruments?</a:t>
            </a:r>
          </a:p>
        </p:txBody>
      </p:sp>
    </p:spTree>
    <p:extLst>
      <p:ext uri="{BB962C8B-B14F-4D97-AF65-F5344CB8AC3E}">
        <p14:creationId xmlns:p14="http://schemas.microsoft.com/office/powerpoint/2010/main" val="506806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64670"/>
            <a:ext cx="8229600" cy="6048495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Opportunity: </a:t>
            </a:r>
            <a:r>
              <a:rPr lang="en-US" dirty="0" err="1" smtClean="0"/>
              <a:t>undersampled</a:t>
            </a:r>
            <a:r>
              <a:rPr lang="en-US" dirty="0" smtClean="0"/>
              <a:t> parts of world</a:t>
            </a:r>
          </a:p>
          <a:p>
            <a:pPr lvl="1"/>
            <a:r>
              <a:rPr lang="en-US" dirty="0" smtClean="0"/>
              <a:t>Matt Hansen and Landsat limitations over Africa – GDP paradox – how do we get good measurements in underdeveloped/remote places without good science?</a:t>
            </a:r>
          </a:p>
          <a:p>
            <a:pPr lvl="1"/>
            <a:r>
              <a:rPr lang="en-US" dirty="0" smtClean="0"/>
              <a:t>Might help: move towards integrated data products, not sensor-specific as much</a:t>
            </a:r>
          </a:p>
          <a:p>
            <a:pPr lvl="1"/>
            <a:r>
              <a:rPr lang="en-US" dirty="0" smtClean="0"/>
              <a:t>Change and continuity – note ocean community lost 11 years!</a:t>
            </a:r>
          </a:p>
          <a:p>
            <a:r>
              <a:rPr lang="en-US" dirty="0" smtClean="0"/>
              <a:t>KD: tired of PFT-based models; our observations now can pick up individual trees, why can’t models take advantage of this fully?</a:t>
            </a:r>
          </a:p>
          <a:p>
            <a:pPr lvl="1"/>
            <a:r>
              <a:rPr lang="en-US" dirty="0" smtClean="0"/>
              <a:t>Gaps between measurements and understanding – this happens in a number of areas. Ties well to themes of scaling and process</a:t>
            </a:r>
          </a:p>
          <a:p>
            <a:pPr lvl="1"/>
            <a:r>
              <a:rPr lang="en-US" dirty="0" smtClean="0"/>
              <a:t>PFTs -&gt; traits -&gt; species</a:t>
            </a:r>
          </a:p>
          <a:p>
            <a:pPr lvl="1"/>
            <a:r>
              <a:rPr lang="en-US" dirty="0" smtClean="0"/>
              <a:t>We’re in a golden age of airborne, not just space-based, </a:t>
            </a:r>
            <a:r>
              <a:rPr lang="en-US" dirty="0" err="1" smtClean="0"/>
              <a:t>msmts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588928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64670"/>
            <a:ext cx="8229600" cy="6048495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Overarching, interdisciplinary, compelling science questions!</a:t>
            </a:r>
            <a:endParaRPr lang="en-US" dirty="0" smtClean="0"/>
          </a:p>
          <a:p>
            <a:pPr lvl="1"/>
            <a:r>
              <a:rPr lang="en-US" dirty="0" smtClean="0"/>
              <a:t>Need to understand the players – functional emphasis. What is the impact </a:t>
            </a:r>
            <a:r>
              <a:rPr lang="en-US" dirty="0" smtClean="0"/>
              <a:t>in models </a:t>
            </a:r>
            <a:r>
              <a:rPr lang="en-US" dirty="0" smtClean="0"/>
              <a:t>of understanding structure on process?</a:t>
            </a:r>
          </a:p>
          <a:p>
            <a:pPr lvl="2"/>
            <a:r>
              <a:rPr lang="en-US" dirty="0" smtClean="0"/>
              <a:t>Detailed structure can actually make existing models worse</a:t>
            </a:r>
          </a:p>
          <a:p>
            <a:pPr lvl="1"/>
            <a:r>
              <a:rPr lang="en-US" dirty="0" smtClean="0"/>
              <a:t>What gets lost as our inferences cross scales? What can we lose, and what can we not?</a:t>
            </a:r>
          </a:p>
          <a:p>
            <a:pPr lvl="2"/>
            <a:r>
              <a:rPr lang="en-US" dirty="0" smtClean="0"/>
              <a:t>Temporal scale: process scale (e.g. in atmosphere) matters a lot, esp. when reconciling process understanding with observations. Matters a lot for models too. Keep flexible time scales – very important for certain systems</a:t>
            </a:r>
          </a:p>
          <a:p>
            <a:pPr lvl="2"/>
            <a:r>
              <a:rPr lang="en-US" dirty="0" smtClean="0"/>
              <a:t>What are spatial scales that drive variability? Then, what processes happen at those scales, and how do we parameterize them?</a:t>
            </a:r>
          </a:p>
          <a:p>
            <a:pPr lvl="1"/>
            <a:r>
              <a:rPr lang="en-US" b="1" dirty="0" smtClean="0"/>
              <a:t>What is biodiversity of world, how is it changing?</a:t>
            </a:r>
          </a:p>
          <a:p>
            <a:pPr lvl="2"/>
            <a:r>
              <a:rPr lang="en-US" dirty="0" smtClean="0"/>
              <a:t>Future of biosphere depends on adaptation, evolution, and sustainability: requires us to understand change and continuity. Biodiversity affects processes</a:t>
            </a:r>
          </a:p>
          <a:p>
            <a:pPr lvl="2"/>
            <a:r>
              <a:rPr lang="en-US" dirty="0" smtClean="0"/>
              <a:t>Similar questions could be asked about water resources, food resources, climate, energy availability</a:t>
            </a:r>
          </a:p>
          <a:p>
            <a:pPr lvl="1"/>
            <a:r>
              <a:rPr lang="en-US" dirty="0" smtClean="0"/>
              <a:t>Big questions often link pattern and process</a:t>
            </a:r>
          </a:p>
          <a:p>
            <a:pPr lvl="2"/>
            <a:r>
              <a:rPr lang="en-US" dirty="0" smtClean="0"/>
              <a:t>What is the fate of NPP,</a:t>
            </a:r>
            <a:r>
              <a:rPr lang="en-US" dirty="0"/>
              <a:t> </a:t>
            </a:r>
            <a:r>
              <a:rPr lang="en-US" dirty="0" smtClean="0"/>
              <a:t>e.g.?</a:t>
            </a:r>
          </a:p>
        </p:txBody>
      </p:sp>
    </p:spTree>
    <p:extLst>
      <p:ext uri="{BB962C8B-B14F-4D97-AF65-F5344CB8AC3E}">
        <p14:creationId xmlns:p14="http://schemas.microsoft.com/office/powerpoint/2010/main" val="34209845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64670"/>
            <a:ext cx="8229600" cy="6048495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How do ecosystem processes vary diurnally and seasonally, as a function of underlying structure, biodiversity, and climate? (Simultaneous consideration of structure, function, climate response.)</a:t>
            </a:r>
          </a:p>
          <a:p>
            <a:pPr lvl="2"/>
            <a:r>
              <a:rPr lang="en-US" dirty="0" smtClean="0"/>
              <a:t>“predictive capabilities” – </a:t>
            </a:r>
            <a:r>
              <a:rPr lang="en-US" i="1" dirty="0" smtClean="0"/>
              <a:t>can we predict</a:t>
            </a:r>
            <a:r>
              <a:rPr lang="en-US" dirty="0" smtClean="0"/>
              <a:t> how they vary? What is impact on livelihoods of human populations?</a:t>
            </a:r>
          </a:p>
          <a:p>
            <a:r>
              <a:rPr lang="en-US" dirty="0" smtClean="0"/>
              <a:t>Habitat fragmentation – this applies to ocean and terrestrial – how does fragmentation and subsequent ecological simplification feed back to C fluxes, etc.?</a:t>
            </a:r>
          </a:p>
          <a:p>
            <a:r>
              <a:rPr lang="en-US" dirty="0" smtClean="0"/>
              <a:t>Can we capture the full range of biodiversity – what it really is? Genetic, traits, functional traits? Are there emergent traits (</a:t>
            </a:r>
            <a:r>
              <a:rPr lang="en-US" dirty="0" err="1" smtClean="0"/>
              <a:t>w.r.t</a:t>
            </a:r>
            <a:r>
              <a:rPr lang="en-US" dirty="0" smtClean="0"/>
              <a:t>. various dimensions of biodiversity) that can better capture interactions w/in coupled surface atmosphere models?</a:t>
            </a:r>
          </a:p>
          <a:p>
            <a:r>
              <a:rPr lang="en-US" dirty="0" smtClean="0"/>
              <a:t>In ocean, we don’t have a good idea about respiratory processes and rates. This is true for land as well</a:t>
            </a:r>
          </a:p>
          <a:p>
            <a:r>
              <a:rPr lang="en-US" dirty="0" smtClean="0"/>
              <a:t>What processes are not well captured and so need our attention (ultimately </a:t>
            </a:r>
            <a:r>
              <a:rPr lang="en-US" dirty="0" err="1" smtClean="0"/>
              <a:t>wrt</a:t>
            </a:r>
            <a:r>
              <a:rPr lang="en-US" dirty="0" smtClean="0"/>
              <a:t> measurements)</a:t>
            </a:r>
          </a:p>
          <a:p>
            <a:pPr lvl="1"/>
            <a:r>
              <a:rPr lang="en-US" dirty="0" smtClean="0"/>
              <a:t>For both process understanding and prediction</a:t>
            </a:r>
          </a:p>
          <a:p>
            <a:pPr lvl="1"/>
            <a:r>
              <a:rPr lang="en-US" dirty="0" smtClean="0"/>
              <a:t>Biodiversity, </a:t>
            </a:r>
            <a:r>
              <a:rPr lang="en-US" dirty="0" err="1" smtClean="0"/>
              <a:t>wrt</a:t>
            </a:r>
            <a:r>
              <a:rPr lang="en-US" dirty="0" smtClean="0"/>
              <a:t> trait functional diversity rather than species</a:t>
            </a:r>
          </a:p>
          <a:p>
            <a:pPr lvl="2"/>
            <a:r>
              <a:rPr lang="en-US" dirty="0" smtClean="0"/>
              <a:t>Species can have highly variable structure in different environments</a:t>
            </a:r>
          </a:p>
          <a:p>
            <a:pPr lvl="1"/>
            <a:r>
              <a:rPr lang="en-US" dirty="0" smtClean="0"/>
              <a:t>Composition is important </a:t>
            </a:r>
            <a:r>
              <a:rPr lang="en-US" dirty="0" err="1" smtClean="0"/>
              <a:t>wrt</a:t>
            </a:r>
            <a:r>
              <a:rPr lang="en-US" dirty="0" smtClean="0"/>
              <a:t> capturing process in models</a:t>
            </a:r>
          </a:p>
        </p:txBody>
      </p:sp>
    </p:spTree>
    <p:extLst>
      <p:ext uri="{BB962C8B-B14F-4D97-AF65-F5344CB8AC3E}">
        <p14:creationId xmlns:p14="http://schemas.microsoft.com/office/powerpoint/2010/main" val="23181870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7385" y="364670"/>
            <a:ext cx="8645439" cy="6386108"/>
          </a:xfrm>
        </p:spPr>
        <p:txBody>
          <a:bodyPr>
            <a:normAutofit fontScale="55000" lnSpcReduction="20000"/>
          </a:bodyPr>
          <a:lstStyle/>
          <a:p>
            <a:r>
              <a:rPr lang="en-US" b="1" dirty="0" smtClean="0"/>
              <a:t>How do (broad-scale / cross-scale) ecosystem processes vary temporally as a function of underlying structure, biodiversity and climate? </a:t>
            </a:r>
          </a:p>
          <a:p>
            <a:pPr lvl="1"/>
            <a:r>
              <a:rPr lang="en-US" dirty="0" smtClean="0"/>
              <a:t>i.e. </a:t>
            </a:r>
            <a:r>
              <a:rPr lang="en-US" dirty="0" smtClean="0"/>
              <a:t>Simultaneous consideration of structure, function, climate response.</a:t>
            </a:r>
          </a:p>
          <a:p>
            <a:pPr lvl="1"/>
            <a:r>
              <a:rPr lang="en-US" dirty="0" smtClean="0"/>
              <a:t>“predictive capabilities” – </a:t>
            </a:r>
            <a:r>
              <a:rPr lang="en-US" i="1" dirty="0" smtClean="0"/>
              <a:t>can we predict</a:t>
            </a:r>
            <a:r>
              <a:rPr lang="en-US" dirty="0" smtClean="0"/>
              <a:t> how they vary? What is impact on livelihoods of human populations?</a:t>
            </a:r>
          </a:p>
          <a:p>
            <a:pPr lvl="1"/>
            <a:r>
              <a:rPr lang="en-US" dirty="0" smtClean="0"/>
              <a:t>Characterization of the relations between fast and slow processes (e.g. immediate photosynthesis versus long-term C sequestration, ocean NPP versus sedimentation)</a:t>
            </a:r>
            <a:endParaRPr lang="en-US" dirty="0" smtClean="0"/>
          </a:p>
          <a:p>
            <a:r>
              <a:rPr lang="en-US" b="1" dirty="0" smtClean="0"/>
              <a:t>What biotic traits (</a:t>
            </a:r>
            <a:r>
              <a:rPr lang="en-US" b="1" dirty="0" err="1" smtClean="0"/>
              <a:t>wrt</a:t>
            </a:r>
            <a:r>
              <a:rPr lang="en-US" b="1" dirty="0" smtClean="0"/>
              <a:t> various dimensions of biodiversity) can best capture interactions w/in coupled surface-atmosphere models?</a:t>
            </a:r>
          </a:p>
          <a:p>
            <a:pPr lvl="1"/>
            <a:r>
              <a:rPr lang="en-US" dirty="0" smtClean="0"/>
              <a:t>Can we capture the extent of, and changes in, biodiversity – what it really is? </a:t>
            </a:r>
          </a:p>
          <a:p>
            <a:pPr lvl="1"/>
            <a:r>
              <a:rPr lang="en-US" dirty="0" smtClean="0"/>
              <a:t>Genetic, traits, functional traits?</a:t>
            </a:r>
          </a:p>
          <a:p>
            <a:r>
              <a:rPr lang="en-US" b="1" dirty="0" smtClean="0"/>
              <a:t>How do activity patterns between human and natural systems drive change in the Earth system?</a:t>
            </a:r>
          </a:p>
          <a:p>
            <a:pPr lvl="1"/>
            <a:r>
              <a:rPr lang="en-US" dirty="0" smtClean="0"/>
              <a:t>May want to call out land use change, climate change! Feedbacks?</a:t>
            </a:r>
          </a:p>
          <a:p>
            <a:pPr lvl="1"/>
            <a:r>
              <a:rPr lang="en-US" dirty="0" smtClean="0"/>
              <a:t>E.g.: we want to know about activity on a road, not just that the road exists</a:t>
            </a:r>
          </a:p>
          <a:p>
            <a:r>
              <a:rPr lang="en-US" b="1" dirty="0" smtClean="0"/>
              <a:t>What are material and energy exchanges in (potentially vulnerable </a:t>
            </a:r>
            <a:r>
              <a:rPr lang="en-US" b="1" dirty="0" smtClean="0"/>
              <a:t>natural and </a:t>
            </a:r>
            <a:r>
              <a:rPr lang="en-US" b="1" dirty="0" smtClean="0"/>
              <a:t>and probably changing) transition zones, and their effects on human systems (or “life including humans”)?</a:t>
            </a:r>
          </a:p>
          <a:p>
            <a:pPr lvl="1"/>
            <a:r>
              <a:rPr lang="en-US" dirty="0" smtClean="0"/>
              <a:t>…maybe transition zones (</a:t>
            </a:r>
            <a:r>
              <a:rPr lang="en-US" dirty="0" err="1" smtClean="0"/>
              <a:t>treeline</a:t>
            </a:r>
            <a:r>
              <a:rPr lang="en-US" dirty="0" smtClean="0"/>
              <a:t>, biomes) in general understudied? </a:t>
            </a:r>
          </a:p>
          <a:p>
            <a:pPr lvl="1"/>
            <a:r>
              <a:rPr lang="en-US" dirty="0" smtClean="0"/>
              <a:t>Transition zones as particularly vulnerable/fragile? E.g. land-ocean, coastal wetlands</a:t>
            </a:r>
          </a:p>
          <a:p>
            <a:r>
              <a:rPr lang="en-US" b="1" dirty="0" smtClean="0"/>
              <a:t>What are the temperature and CO2 sensitivities of global ecosystems, and their climate feedbacks? </a:t>
            </a:r>
            <a:endParaRPr lang="en-US" dirty="0"/>
          </a:p>
          <a:p>
            <a:pPr lvl="1"/>
            <a:r>
              <a:rPr lang="en-US" dirty="0" smtClean="0"/>
              <a:t>The “</a:t>
            </a:r>
            <a:r>
              <a:rPr lang="en-US" dirty="0" err="1" smtClean="0"/>
              <a:t>Friedlingstein</a:t>
            </a:r>
            <a:r>
              <a:rPr lang="en-US" dirty="0" smtClean="0"/>
              <a:t> figure” question</a:t>
            </a:r>
          </a:p>
          <a:p>
            <a:pPr lvl="1"/>
            <a:r>
              <a:rPr lang="en-US" dirty="0" smtClean="0"/>
              <a:t>NB slow progress in resolving missing sink, ecosystem response, global climate sensitivity</a:t>
            </a:r>
          </a:p>
        </p:txBody>
      </p:sp>
    </p:spTree>
    <p:extLst>
      <p:ext uri="{BB962C8B-B14F-4D97-AF65-F5344CB8AC3E}">
        <p14:creationId xmlns:p14="http://schemas.microsoft.com/office/powerpoint/2010/main" val="27895224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Discipline-specific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Coastal zones as underrepresented areas of study</a:t>
            </a:r>
          </a:p>
          <a:p>
            <a:r>
              <a:rPr lang="en-US" dirty="0" smtClean="0"/>
              <a:t>Ocean acidification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43924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247</TotalTime>
  <Words>1325</Words>
  <Application>Microsoft Macintosh PowerPoint</Application>
  <PresentationFormat>On-screen Show (4:3)</PresentationFormat>
  <Paragraphs>89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Breakout group #3 32 attendees</vt:lpstr>
      <vt:lpstr>PowerPoint Presentation</vt:lpstr>
      <vt:lpstr>Discussion notes slides</vt:lpstr>
      <vt:lpstr>Breakout Group 3</vt:lpstr>
      <vt:lpstr>PowerPoint Presentation</vt:lpstr>
      <vt:lpstr>PowerPoint Presentation</vt:lpstr>
      <vt:lpstr>PowerPoint Presentation</vt:lpstr>
      <vt:lpstr>PowerPoint Presentation</vt:lpstr>
      <vt:lpstr>Discipline-specific</vt:lpstr>
    </vt:vector>
  </TitlesOfParts>
  <Company>WHRC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Scott  Goetz</dc:creator>
  <cp:lastModifiedBy>Scott  Goetz</cp:lastModifiedBy>
  <cp:revision>66</cp:revision>
  <dcterms:created xsi:type="dcterms:W3CDTF">2015-04-21T15:14:08Z</dcterms:created>
  <dcterms:modified xsi:type="dcterms:W3CDTF">2015-04-21T19:21:16Z</dcterms:modified>
</cp:coreProperties>
</file>