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258-7476-CB49-BC55-6EF2AC291E4D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445-F8A0-254D-AF09-253AEBFD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1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258-7476-CB49-BC55-6EF2AC291E4D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445-F8A0-254D-AF09-253AEBFD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258-7476-CB49-BC55-6EF2AC291E4D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445-F8A0-254D-AF09-253AEBFD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9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258-7476-CB49-BC55-6EF2AC291E4D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445-F8A0-254D-AF09-253AEBFD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3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258-7476-CB49-BC55-6EF2AC291E4D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445-F8A0-254D-AF09-253AEBFD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6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258-7476-CB49-BC55-6EF2AC291E4D}" type="datetimeFigureOut">
              <a:rPr lang="en-US" smtClean="0"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445-F8A0-254D-AF09-253AEBFD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9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258-7476-CB49-BC55-6EF2AC291E4D}" type="datetimeFigureOut">
              <a:rPr lang="en-US" smtClean="0"/>
              <a:t>4/21/15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445-F8A0-254D-AF09-253AEBFD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7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258-7476-CB49-BC55-6EF2AC291E4D}" type="datetimeFigureOut">
              <a:rPr lang="en-US" smtClean="0"/>
              <a:t>4/21/15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445-F8A0-254D-AF09-253AEBFD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8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258-7476-CB49-BC55-6EF2AC291E4D}" type="datetimeFigureOut">
              <a:rPr lang="en-US" smtClean="0"/>
              <a:t>4/21/15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445-F8A0-254D-AF09-253AEBFD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5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258-7476-CB49-BC55-6EF2AC291E4D}" type="datetimeFigureOut">
              <a:rPr lang="en-US" smtClean="0"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445-F8A0-254D-AF09-253AEBFD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6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258-7476-CB49-BC55-6EF2AC291E4D}" type="datetimeFigureOut">
              <a:rPr lang="en-US" smtClean="0"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2445-F8A0-254D-AF09-253AEBFD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4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4258-7476-CB49-BC55-6EF2AC291E4D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12445-F8A0-254D-AF09-253AEBFD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9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Breakout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Nancy Glenn</a:t>
            </a:r>
          </a:p>
          <a:p>
            <a:r>
              <a:rPr lang="en-US" dirty="0" smtClean="0"/>
              <a:t>Laura </a:t>
            </a:r>
            <a:r>
              <a:rPr lang="en-US" dirty="0" err="1" smtClean="0"/>
              <a:t>Duncanson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39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b="1" dirty="0" smtClean="0"/>
              <a:t>1. What </a:t>
            </a:r>
            <a:r>
              <a:rPr lang="en-US" sz="3200" b="1" dirty="0"/>
              <a:t>are the gaps in our current knowledge of carbon-relevant Earth System processes?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53851"/>
            <a:ext cx="8229600" cy="5449427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What are the linkages between ecosystem structure and process?</a:t>
            </a:r>
          </a:p>
          <a:p>
            <a:pPr lvl="1"/>
            <a:r>
              <a:rPr lang="en-US" dirty="0" smtClean="0"/>
              <a:t>Biodiversity and ecosystem processes</a:t>
            </a:r>
          </a:p>
          <a:p>
            <a:pPr lvl="1"/>
            <a:r>
              <a:rPr lang="en-US" dirty="0" smtClean="0"/>
              <a:t>Ecosystem structure and relationship to environmental &amp; geophysical variables </a:t>
            </a:r>
          </a:p>
          <a:p>
            <a:pPr lvl="1"/>
            <a:r>
              <a:rPr lang="en-US" dirty="0" smtClean="0"/>
              <a:t>Partition between GPP and autotrophic and heterotrophic respiration</a:t>
            </a:r>
          </a:p>
          <a:p>
            <a:pPr lvl="1"/>
            <a:r>
              <a:rPr lang="en-US" dirty="0" smtClean="0"/>
              <a:t>Carbon sinks and transfer between land, ocean and atmosphere</a:t>
            </a:r>
          </a:p>
          <a:p>
            <a:pPr lvl="1"/>
            <a:r>
              <a:rPr lang="en-US" dirty="0" smtClean="0"/>
              <a:t>Urban and anthropogenic systems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identified, how do we fill knowledge gaps in a process-based understanding of the carbon cycle? </a:t>
            </a:r>
          </a:p>
          <a:p>
            <a:pPr lvl="1"/>
            <a:r>
              <a:rPr lang="en-US" dirty="0" smtClean="0"/>
              <a:t>More, different, and more consistent data</a:t>
            </a:r>
          </a:p>
          <a:p>
            <a:pPr lvl="2"/>
            <a:r>
              <a:rPr lang="en-US" dirty="0" smtClean="0"/>
              <a:t>Cal/</a:t>
            </a:r>
            <a:r>
              <a:rPr lang="en-US" dirty="0" err="1" smtClean="0"/>
              <a:t>val</a:t>
            </a:r>
            <a:endParaRPr lang="en-US" dirty="0" smtClean="0"/>
          </a:p>
          <a:p>
            <a:pPr lvl="2"/>
            <a:r>
              <a:rPr lang="en-US" dirty="0" smtClean="0"/>
              <a:t>Airborne/field/lab</a:t>
            </a:r>
          </a:p>
          <a:p>
            <a:pPr lvl="2"/>
            <a:r>
              <a:rPr lang="en-US" dirty="0" err="1" smtClean="0"/>
              <a:t>Spaceborne</a:t>
            </a:r>
            <a:endParaRPr lang="en-US" dirty="0" smtClean="0"/>
          </a:p>
          <a:p>
            <a:pPr lvl="2"/>
            <a:r>
              <a:rPr lang="en-US" dirty="0" smtClean="0"/>
              <a:t>Interagency cooperation when data are unavailable</a:t>
            </a:r>
          </a:p>
          <a:p>
            <a:pPr lvl="1"/>
            <a:r>
              <a:rPr lang="en-US" dirty="0" smtClean="0"/>
              <a:t>Better fundamental theory</a:t>
            </a:r>
          </a:p>
          <a:p>
            <a:pPr lvl="2"/>
            <a:r>
              <a:rPr lang="en-US" i="1" dirty="0" smtClean="0"/>
              <a:t>E.g. Process-based understanding of autotrophic and soil respiration</a:t>
            </a:r>
            <a:endParaRPr lang="en-US" dirty="0" smtClean="0"/>
          </a:p>
          <a:p>
            <a:pPr lvl="2"/>
            <a:r>
              <a:rPr lang="en-US" i="1" dirty="0" smtClean="0"/>
              <a:t>E.g. How do plants allocate carbon to growth and respiration?</a:t>
            </a:r>
            <a:endParaRPr lang="en-US" dirty="0" smtClean="0"/>
          </a:p>
          <a:p>
            <a:pPr lvl="2"/>
            <a:r>
              <a:rPr lang="en-US" i="1" dirty="0" smtClean="0"/>
              <a:t>E.g. What’s the role in hydrology in determining the fate of carbon?</a:t>
            </a:r>
            <a:endParaRPr lang="en-US" dirty="0" smtClean="0"/>
          </a:p>
          <a:p>
            <a:pPr lvl="1"/>
            <a:r>
              <a:rPr lang="en-US" dirty="0" smtClean="0"/>
              <a:t>Better / more consistent statistics / models</a:t>
            </a:r>
          </a:p>
          <a:p>
            <a:pPr lvl="2"/>
            <a:r>
              <a:rPr lang="en-US" i="1" dirty="0" smtClean="0"/>
              <a:t>E.g. Fundamental theory in models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 we integrate between </a:t>
            </a:r>
            <a:r>
              <a:rPr lang="en-US" dirty="0" smtClean="0"/>
              <a:t>the following?</a:t>
            </a:r>
          </a:p>
          <a:p>
            <a:pPr lvl="1"/>
            <a:r>
              <a:rPr lang="en-US" dirty="0" smtClean="0"/>
              <a:t>Multiple disciplines</a:t>
            </a:r>
          </a:p>
          <a:p>
            <a:pPr lvl="1"/>
            <a:r>
              <a:rPr lang="en-US" dirty="0" smtClean="0"/>
              <a:t>Multiple agencies</a:t>
            </a:r>
          </a:p>
          <a:p>
            <a:pPr lvl="1"/>
            <a:r>
              <a:rPr lang="en-US" dirty="0" smtClean="0"/>
              <a:t>Multiple scales</a:t>
            </a:r>
          </a:p>
          <a:p>
            <a:pPr lvl="1"/>
            <a:r>
              <a:rPr lang="en-US" dirty="0" smtClean="0"/>
              <a:t>Multiple sensors</a:t>
            </a:r>
          </a:p>
          <a:p>
            <a:pPr lvl="1"/>
            <a:r>
              <a:rPr lang="en-US" dirty="0" smtClean="0"/>
              <a:t>Statistical measures</a:t>
            </a:r>
          </a:p>
          <a:p>
            <a:pPr lvl="1"/>
            <a:r>
              <a:rPr lang="en-US" dirty="0" smtClean="0"/>
              <a:t>Statistical frameworks</a:t>
            </a:r>
          </a:p>
          <a:p>
            <a:pPr lvl="1"/>
            <a:r>
              <a:rPr lang="en-US" dirty="0" smtClean="0"/>
              <a:t>Cal/</a:t>
            </a:r>
            <a:r>
              <a:rPr lang="en-US" dirty="0" err="1" smtClean="0"/>
              <a:t>val</a:t>
            </a:r>
            <a:r>
              <a:rPr lang="en-US" dirty="0" smtClean="0"/>
              <a:t> addressing all of above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78839" y="6488668"/>
            <a:ext cx="3865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*address at multiple spatial/temporal scales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4425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b="1" dirty="0" smtClean="0"/>
              <a:t>2. What </a:t>
            </a:r>
            <a:r>
              <a:rPr lang="en-US" sz="3200" b="1" dirty="0"/>
              <a:t>makes ecosystems and communities resilient, vulnerable, and adaptable to climate change?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What defines ecosystem and community vulnerability/resiliency?</a:t>
            </a:r>
          </a:p>
          <a:p>
            <a:pPr lvl="1"/>
            <a:r>
              <a:rPr lang="en-US" dirty="0"/>
              <a:t>e.g. ecosystem services such as productivity (with respect to carbon cycling), food and water security, shifting infrastructure</a:t>
            </a:r>
          </a:p>
          <a:p>
            <a:r>
              <a:rPr lang="en-US" dirty="0"/>
              <a:t>How do we quantify vulnerability/resiliency? What are the associated indicators? 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wrt</a:t>
            </a:r>
            <a:r>
              <a:rPr lang="en-US" dirty="0"/>
              <a:t> biodiversity, focus on functional rather than species richness</a:t>
            </a:r>
          </a:p>
          <a:p>
            <a:pPr lvl="1"/>
            <a:r>
              <a:rPr lang="en-US" dirty="0"/>
              <a:t>Are there critical “tipping points”, if so, what and where are they? How close are we to them temporally?</a:t>
            </a:r>
          </a:p>
          <a:p>
            <a:pPr lvl="1"/>
            <a:r>
              <a:rPr lang="en-US" dirty="0"/>
              <a:t>What is the balance between risk and mitigation potential? </a:t>
            </a:r>
          </a:p>
          <a:p>
            <a:r>
              <a:rPr lang="en-US" dirty="0"/>
              <a:t>What are the feedbacks between natural and anthropogenic </a:t>
            </a:r>
            <a:r>
              <a:rPr lang="en-US" dirty="0" err="1"/>
              <a:t>forcings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scale (spatial/temporal)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78839" y="6488668"/>
            <a:ext cx="3865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*address at multiple spatial/temporal scales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344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 smtClean="0"/>
              <a:t>3. What </a:t>
            </a:r>
            <a:r>
              <a:rPr lang="en-US" sz="3200" b="1" dirty="0" err="1"/>
              <a:t>teleconnections</a:t>
            </a:r>
            <a:r>
              <a:rPr lang="en-US" sz="3200" b="1" dirty="0"/>
              <a:t> drive carbon cycling and what are their underlying processes</a:t>
            </a:r>
            <a:r>
              <a:rPr lang="en-US" sz="3200" b="1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3078"/>
          </a:xfrm>
        </p:spPr>
        <p:txBody>
          <a:bodyPr>
            <a:normAutofit fontScale="92500"/>
          </a:bodyPr>
          <a:lstStyle/>
          <a:p>
            <a:r>
              <a:rPr lang="en-US" dirty="0"/>
              <a:t>Amazon smoke</a:t>
            </a:r>
          </a:p>
          <a:p>
            <a:r>
              <a:rPr lang="en-US" dirty="0"/>
              <a:t>Warming of high latitudes</a:t>
            </a:r>
          </a:p>
          <a:p>
            <a:r>
              <a:rPr lang="en-US" dirty="0"/>
              <a:t>Ocean circulation patterns</a:t>
            </a:r>
          </a:p>
          <a:p>
            <a:r>
              <a:rPr lang="en-US" dirty="0"/>
              <a:t>Dust</a:t>
            </a:r>
          </a:p>
          <a:p>
            <a:r>
              <a:rPr lang="en-US" dirty="0"/>
              <a:t>Land </a:t>
            </a:r>
            <a:r>
              <a:rPr lang="en-US" dirty="0" smtClean="0"/>
              <a:t>cover, climate </a:t>
            </a:r>
            <a:r>
              <a:rPr lang="en-US" dirty="0"/>
              <a:t>and environmental linkages</a:t>
            </a:r>
          </a:p>
          <a:p>
            <a:pPr lvl="1"/>
            <a:r>
              <a:rPr lang="en-US" i="1" dirty="0"/>
              <a:t>e.g. deforestation changing albedo/hydrologic cycle</a:t>
            </a:r>
            <a:endParaRPr lang="en-US" dirty="0"/>
          </a:p>
          <a:p>
            <a:r>
              <a:rPr lang="en-US" dirty="0"/>
              <a:t>Low frequency variability</a:t>
            </a:r>
          </a:p>
          <a:p>
            <a:pPr lvl="1"/>
            <a:r>
              <a:rPr lang="en-US" i="1" dirty="0"/>
              <a:t>e.g. PDO, ENSO</a:t>
            </a:r>
            <a:endParaRPr lang="en-US" dirty="0"/>
          </a:p>
          <a:p>
            <a:r>
              <a:rPr lang="en-US" dirty="0"/>
              <a:t>Urbanization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78839" y="6488668"/>
            <a:ext cx="3865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*address at multiple spatial/temporal scales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28970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 smtClean="0"/>
              <a:t>4. Questions </a:t>
            </a:r>
            <a:r>
              <a:rPr lang="en-US" sz="3200" b="1" dirty="0"/>
              <a:t>in specific regions, topics of particular sensitivity, and/or large </a:t>
            </a:r>
            <a:r>
              <a:rPr lang="en-US" sz="3200" b="1" dirty="0" smtClean="0"/>
              <a:t>unknowns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5228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/>
              <a:t>Permafrost / high latitudes</a:t>
            </a:r>
          </a:p>
          <a:p>
            <a:pPr lvl="1"/>
            <a:r>
              <a:rPr lang="en-US" b="1" dirty="0"/>
              <a:t>How will permafrost thaw affect biogeochemical, hydrologic, and ecosystem </a:t>
            </a:r>
            <a:r>
              <a:rPr lang="en-US" b="1" dirty="0" smtClean="0"/>
              <a:t>change and </a:t>
            </a:r>
            <a:r>
              <a:rPr lang="en-US" b="1" dirty="0"/>
              <a:t>feedbacks (e.g. methane)?</a:t>
            </a:r>
          </a:p>
          <a:p>
            <a:r>
              <a:rPr lang="en-US" b="1" dirty="0" smtClean="0"/>
              <a:t>Pathogens / Diseases / Invasive Species</a:t>
            </a:r>
          </a:p>
          <a:p>
            <a:pPr lvl="1"/>
            <a:r>
              <a:rPr lang="en-US" b="1" dirty="0" smtClean="0"/>
              <a:t>What are the feedbacks and their relative importance?</a:t>
            </a:r>
          </a:p>
          <a:p>
            <a:pPr lvl="1"/>
            <a:r>
              <a:rPr lang="en-US" dirty="0" smtClean="0"/>
              <a:t>Changing </a:t>
            </a:r>
            <a:r>
              <a:rPr lang="en-US" dirty="0" err="1" smtClean="0"/>
              <a:t>phenologies</a:t>
            </a:r>
            <a:r>
              <a:rPr lang="en-US" dirty="0" smtClean="0"/>
              <a:t> and feedbacks? </a:t>
            </a:r>
          </a:p>
          <a:p>
            <a:r>
              <a:rPr lang="en-US" dirty="0" smtClean="0"/>
              <a:t>Tropical </a:t>
            </a:r>
            <a:r>
              <a:rPr lang="en-US" dirty="0"/>
              <a:t>forests</a:t>
            </a:r>
          </a:p>
          <a:p>
            <a:pPr lvl="1"/>
            <a:r>
              <a:rPr lang="en-US" dirty="0"/>
              <a:t>How sensitive are carbon stocks &amp; fluxes to changing climate/anthropogenic /phenology?</a:t>
            </a:r>
          </a:p>
          <a:p>
            <a:r>
              <a:rPr lang="en-US" dirty="0"/>
              <a:t>Coastal areas</a:t>
            </a:r>
          </a:p>
          <a:p>
            <a:pPr lvl="1"/>
            <a:r>
              <a:rPr lang="en-US" dirty="0"/>
              <a:t>How can we mitigate the coastal squeeze?</a:t>
            </a:r>
          </a:p>
          <a:p>
            <a:r>
              <a:rPr lang="en-US" dirty="0"/>
              <a:t>Oceans</a:t>
            </a:r>
          </a:p>
          <a:p>
            <a:pPr lvl="1"/>
            <a:r>
              <a:rPr lang="en-US" dirty="0"/>
              <a:t>How much carbon is sequestered in the deep ocean?</a:t>
            </a:r>
          </a:p>
          <a:p>
            <a:r>
              <a:rPr lang="en-US" dirty="0" err="1" smtClean="0"/>
              <a:t>Drylands</a:t>
            </a:r>
            <a:endParaRPr lang="en-US" dirty="0" smtClean="0"/>
          </a:p>
          <a:p>
            <a:pPr lvl="1"/>
            <a:r>
              <a:rPr lang="en-US" dirty="0" smtClean="0"/>
              <a:t>How much carbon loss will occur with desertification?</a:t>
            </a:r>
          </a:p>
          <a:p>
            <a:r>
              <a:rPr lang="en-US" dirty="0" smtClean="0"/>
              <a:t>Pollution</a:t>
            </a:r>
            <a:endParaRPr lang="en-US" dirty="0"/>
          </a:p>
          <a:p>
            <a:pPr lvl="1"/>
            <a:r>
              <a:rPr lang="en-US" i="1" dirty="0"/>
              <a:t>e.g. aerosols, human health</a:t>
            </a:r>
            <a:endParaRPr lang="en-US" dirty="0"/>
          </a:p>
          <a:p>
            <a:r>
              <a:rPr lang="en-US" dirty="0"/>
              <a:t>Urban Areas</a:t>
            </a:r>
          </a:p>
          <a:p>
            <a:pPr lvl="1"/>
            <a:r>
              <a:rPr lang="en-US" dirty="0"/>
              <a:t>How does urbanization contribute to the global carbon cycle?</a:t>
            </a:r>
          </a:p>
          <a:p>
            <a:r>
              <a:rPr lang="en-US" dirty="0"/>
              <a:t>Soils</a:t>
            </a:r>
          </a:p>
          <a:p>
            <a:pPr lvl="1"/>
            <a:r>
              <a:rPr lang="en-US" dirty="0"/>
              <a:t>E.g. What are global soil carbon stocks?</a:t>
            </a:r>
          </a:p>
          <a:p>
            <a:r>
              <a:rPr lang="en-US" dirty="0"/>
              <a:t>Forest </a:t>
            </a:r>
            <a:r>
              <a:rPr lang="en-US" dirty="0" err="1"/>
              <a:t>allometry</a:t>
            </a:r>
            <a:endParaRPr lang="en-US" dirty="0"/>
          </a:p>
          <a:p>
            <a:pPr lvl="1"/>
            <a:r>
              <a:rPr lang="en-US" dirty="0"/>
              <a:t>How accurate are </a:t>
            </a:r>
            <a:r>
              <a:rPr lang="en-US" dirty="0" err="1"/>
              <a:t>allometric</a:t>
            </a:r>
            <a:r>
              <a:rPr lang="en-US" dirty="0"/>
              <a:t> equations for </a:t>
            </a:r>
            <a:r>
              <a:rPr lang="en-US" dirty="0" err="1"/>
              <a:t>est</a:t>
            </a:r>
            <a:r>
              <a:rPr lang="en-US" dirty="0"/>
              <a:t> tree biomass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78839" y="6488668"/>
            <a:ext cx="3865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*address at multiple spatial/temporal scales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54503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426</Words>
  <Application>Microsoft Macintosh PowerPoint</Application>
  <PresentationFormat>On-screen Show (4:3)</PresentationFormat>
  <Paragraphs>77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Breakout 2</vt:lpstr>
      <vt:lpstr>1. What are the gaps in our current knowledge of carbon-relevant Earth System processes? </vt:lpstr>
      <vt:lpstr>2. What makes ecosystems and communities resilient, vulnerable, and adaptable to climate change? </vt:lpstr>
      <vt:lpstr>3. What teleconnections drive carbon cycling and what are their underlying processes?</vt:lpstr>
      <vt:lpstr>4. Questions in specific regions, topics of particular sensitivity, and/or large unknowns</vt:lpstr>
    </vt:vector>
  </TitlesOfParts>
  <Company>Boise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What are the gaps in our current knowledge of carbon-relevant Earth System processes? </dc:title>
  <dc:creator>Nancy Glenn</dc:creator>
  <cp:lastModifiedBy>Nancy Glenn</cp:lastModifiedBy>
  <cp:revision>14</cp:revision>
  <dcterms:created xsi:type="dcterms:W3CDTF">2015-04-21T19:38:35Z</dcterms:created>
  <dcterms:modified xsi:type="dcterms:W3CDTF">2015-04-21T21:30:05Z</dcterms:modified>
</cp:coreProperties>
</file>