
<file path=[Content_Types].xml><?xml version="1.0" encoding="utf-8"?>
<Types xmlns="http://schemas.openxmlformats.org/package/2006/content-types">
  <Default Extension="emf" ContentType="image/x-emf"/>
  <Default Extension="jpeg" ContentType="image/jpeg"/>
  <Default Extension="xml" ContentType="application/xml"/>
  <Default Extension="mp4" ContentType="video/unknown"/>
  <Default Extension="tif" ContentType="image/tiff"/>
  <Default Extension="wdp" ContentType="image/vnd.ms-photo"/>
  <Default Extension="bin" ContentType="application/vnd.openxmlformats-officedocument.presentationml.printerSettings"/>
  <Default Extension="wmf" ContentType="image/x-wmf"/>
  <Default Extension="png" ContentType="image/png"/>
  <Default Extension="gif" ContentType="image/gif"/>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4.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5.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6.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7.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8.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9.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 id="2147483668" r:id="rId3"/>
    <p:sldMasterId id="2147483681" r:id="rId4"/>
    <p:sldMasterId id="2147483693" r:id="rId5"/>
    <p:sldMasterId id="2147483705" r:id="rId6"/>
    <p:sldMasterId id="2147483717" r:id="rId7"/>
    <p:sldMasterId id="2147483729" r:id="rId8"/>
    <p:sldMasterId id="2147483741" r:id="rId9"/>
    <p:sldMasterId id="2147483753" r:id="rId10"/>
  </p:sldMasterIdLst>
  <p:notesMasterIdLst>
    <p:notesMasterId r:id="rId62"/>
  </p:notesMasterIdLst>
  <p:sldIdLst>
    <p:sldId id="291" r:id="rId11"/>
    <p:sldId id="303" r:id="rId12"/>
    <p:sldId id="299" r:id="rId13"/>
    <p:sldId id="300" r:id="rId14"/>
    <p:sldId id="301" r:id="rId15"/>
    <p:sldId id="302" r:id="rId16"/>
    <p:sldId id="273" r:id="rId17"/>
    <p:sldId id="293" r:id="rId18"/>
    <p:sldId id="284" r:id="rId19"/>
    <p:sldId id="285" r:id="rId20"/>
    <p:sldId id="286" r:id="rId21"/>
    <p:sldId id="287" r:id="rId22"/>
    <p:sldId id="288" r:id="rId23"/>
    <p:sldId id="289" r:id="rId24"/>
    <p:sldId id="295" r:id="rId25"/>
    <p:sldId id="272" r:id="rId26"/>
    <p:sldId id="294" r:id="rId27"/>
    <p:sldId id="296" r:id="rId28"/>
    <p:sldId id="304" r:id="rId29"/>
    <p:sldId id="318" r:id="rId30"/>
    <p:sldId id="305" r:id="rId31"/>
    <p:sldId id="306" r:id="rId32"/>
    <p:sldId id="307" r:id="rId33"/>
    <p:sldId id="308" r:id="rId34"/>
    <p:sldId id="309" r:id="rId35"/>
    <p:sldId id="310" r:id="rId36"/>
    <p:sldId id="311" r:id="rId37"/>
    <p:sldId id="312" r:id="rId38"/>
    <p:sldId id="313" r:id="rId39"/>
    <p:sldId id="314" r:id="rId40"/>
    <p:sldId id="315" r:id="rId41"/>
    <p:sldId id="316" r:id="rId42"/>
    <p:sldId id="298" r:id="rId43"/>
    <p:sldId id="278" r:id="rId44"/>
    <p:sldId id="279" r:id="rId45"/>
    <p:sldId id="280" r:id="rId46"/>
    <p:sldId id="281" r:id="rId47"/>
    <p:sldId id="283" r:id="rId48"/>
    <p:sldId id="282" r:id="rId49"/>
    <p:sldId id="319" r:id="rId50"/>
    <p:sldId id="258" r:id="rId51"/>
    <p:sldId id="265" r:id="rId52"/>
    <p:sldId id="266" r:id="rId53"/>
    <p:sldId id="271" r:id="rId54"/>
    <p:sldId id="268" r:id="rId55"/>
    <p:sldId id="259" r:id="rId56"/>
    <p:sldId id="260" r:id="rId57"/>
    <p:sldId id="263" r:id="rId58"/>
    <p:sldId id="264" r:id="rId59"/>
    <p:sldId id="320" r:id="rId60"/>
    <p:sldId id="317" r:id="rId6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545" autoAdjust="0"/>
    <p:restoredTop sz="86371" autoAdjust="0"/>
  </p:normalViewPr>
  <p:slideViewPr>
    <p:cSldViewPr snapToGrid="0" snapToObjects="1">
      <p:cViewPr varScale="1">
        <p:scale>
          <a:sx n="81" d="100"/>
          <a:sy n="81" d="100"/>
        </p:scale>
        <p:origin x="-264" y="-12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384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4" Type="http://schemas.openxmlformats.org/officeDocument/2006/relationships/slide" Target="slides/slide4.xml"/><Relationship Id="rId15" Type="http://schemas.openxmlformats.org/officeDocument/2006/relationships/slide" Target="slides/slide5.xml"/><Relationship Id="rId16" Type="http://schemas.openxmlformats.org/officeDocument/2006/relationships/slide" Target="slides/slide6.xml"/><Relationship Id="rId17" Type="http://schemas.openxmlformats.org/officeDocument/2006/relationships/slide" Target="slides/slide7.xml"/><Relationship Id="rId18" Type="http://schemas.openxmlformats.org/officeDocument/2006/relationships/slide" Target="slides/slide8.xml"/><Relationship Id="rId19" Type="http://schemas.openxmlformats.org/officeDocument/2006/relationships/slide" Target="slides/slide9.xml"/><Relationship Id="rId63" Type="http://schemas.openxmlformats.org/officeDocument/2006/relationships/printerSettings" Target="printerSettings/printerSettings1.bin"/><Relationship Id="rId64" Type="http://schemas.openxmlformats.org/officeDocument/2006/relationships/presProps" Target="presProps.xml"/><Relationship Id="rId65" Type="http://schemas.openxmlformats.org/officeDocument/2006/relationships/viewProps" Target="viewProps.xml"/><Relationship Id="rId66" Type="http://schemas.openxmlformats.org/officeDocument/2006/relationships/theme" Target="theme/theme1.xml"/><Relationship Id="rId67" Type="http://schemas.openxmlformats.org/officeDocument/2006/relationships/tableStyles" Target="tableStyles.xml"/><Relationship Id="rId50" Type="http://schemas.openxmlformats.org/officeDocument/2006/relationships/slide" Target="slides/slide40.xml"/><Relationship Id="rId51" Type="http://schemas.openxmlformats.org/officeDocument/2006/relationships/slide" Target="slides/slide41.xml"/><Relationship Id="rId52" Type="http://schemas.openxmlformats.org/officeDocument/2006/relationships/slide" Target="slides/slide42.xml"/><Relationship Id="rId53" Type="http://schemas.openxmlformats.org/officeDocument/2006/relationships/slide" Target="slides/slide43.xml"/><Relationship Id="rId54" Type="http://schemas.openxmlformats.org/officeDocument/2006/relationships/slide" Target="slides/slide44.xml"/><Relationship Id="rId55" Type="http://schemas.openxmlformats.org/officeDocument/2006/relationships/slide" Target="slides/slide45.xml"/><Relationship Id="rId56" Type="http://schemas.openxmlformats.org/officeDocument/2006/relationships/slide" Target="slides/slide46.xml"/><Relationship Id="rId57" Type="http://schemas.openxmlformats.org/officeDocument/2006/relationships/slide" Target="slides/slide47.xml"/><Relationship Id="rId58" Type="http://schemas.openxmlformats.org/officeDocument/2006/relationships/slide" Target="slides/slide48.xml"/><Relationship Id="rId59" Type="http://schemas.openxmlformats.org/officeDocument/2006/relationships/slide" Target="slides/slide49.xml"/><Relationship Id="rId40" Type="http://schemas.openxmlformats.org/officeDocument/2006/relationships/slide" Target="slides/slide30.xml"/><Relationship Id="rId41" Type="http://schemas.openxmlformats.org/officeDocument/2006/relationships/slide" Target="slides/slide31.xml"/><Relationship Id="rId42" Type="http://schemas.openxmlformats.org/officeDocument/2006/relationships/slide" Target="slides/slide32.xml"/><Relationship Id="rId43" Type="http://schemas.openxmlformats.org/officeDocument/2006/relationships/slide" Target="slides/slide33.xml"/><Relationship Id="rId44" Type="http://schemas.openxmlformats.org/officeDocument/2006/relationships/slide" Target="slides/slide34.xml"/><Relationship Id="rId45" Type="http://schemas.openxmlformats.org/officeDocument/2006/relationships/slide" Target="slides/slide35.xml"/><Relationship Id="rId46" Type="http://schemas.openxmlformats.org/officeDocument/2006/relationships/slide" Target="slides/slide36.xml"/><Relationship Id="rId47" Type="http://schemas.openxmlformats.org/officeDocument/2006/relationships/slide" Target="slides/slide37.xml"/><Relationship Id="rId48" Type="http://schemas.openxmlformats.org/officeDocument/2006/relationships/slide" Target="slides/slide38.xml"/><Relationship Id="rId49" Type="http://schemas.openxmlformats.org/officeDocument/2006/relationships/slide" Target="slides/slide39.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Master" Target="slideMasters/slideMaster9.xml"/><Relationship Id="rId30" Type="http://schemas.openxmlformats.org/officeDocument/2006/relationships/slide" Target="slides/slide20.xml"/><Relationship Id="rId31" Type="http://schemas.openxmlformats.org/officeDocument/2006/relationships/slide" Target="slides/slide21.xml"/><Relationship Id="rId32" Type="http://schemas.openxmlformats.org/officeDocument/2006/relationships/slide" Target="slides/slide22.xml"/><Relationship Id="rId33" Type="http://schemas.openxmlformats.org/officeDocument/2006/relationships/slide" Target="slides/slide23.xml"/><Relationship Id="rId34" Type="http://schemas.openxmlformats.org/officeDocument/2006/relationships/slide" Target="slides/slide24.xml"/><Relationship Id="rId35" Type="http://schemas.openxmlformats.org/officeDocument/2006/relationships/slide" Target="slides/slide25.xml"/><Relationship Id="rId36" Type="http://schemas.openxmlformats.org/officeDocument/2006/relationships/slide" Target="slides/slide26.xml"/><Relationship Id="rId37" Type="http://schemas.openxmlformats.org/officeDocument/2006/relationships/slide" Target="slides/slide27.xml"/><Relationship Id="rId38" Type="http://schemas.openxmlformats.org/officeDocument/2006/relationships/slide" Target="slides/slide28.xml"/><Relationship Id="rId39" Type="http://schemas.openxmlformats.org/officeDocument/2006/relationships/slide" Target="slides/slide29.xml"/><Relationship Id="rId20" Type="http://schemas.openxmlformats.org/officeDocument/2006/relationships/slide" Target="slides/slide10.xml"/><Relationship Id="rId21" Type="http://schemas.openxmlformats.org/officeDocument/2006/relationships/slide" Target="slides/slide11.xml"/><Relationship Id="rId22" Type="http://schemas.openxmlformats.org/officeDocument/2006/relationships/slide" Target="slides/slide12.xml"/><Relationship Id="rId23" Type="http://schemas.openxmlformats.org/officeDocument/2006/relationships/slide" Target="slides/slide13.xml"/><Relationship Id="rId24" Type="http://schemas.openxmlformats.org/officeDocument/2006/relationships/slide" Target="slides/slide14.xml"/><Relationship Id="rId25" Type="http://schemas.openxmlformats.org/officeDocument/2006/relationships/slide" Target="slides/slide15.xml"/><Relationship Id="rId26" Type="http://schemas.openxmlformats.org/officeDocument/2006/relationships/slide" Target="slides/slide16.xml"/><Relationship Id="rId27" Type="http://schemas.openxmlformats.org/officeDocument/2006/relationships/slide" Target="slides/slide17.xml"/><Relationship Id="rId28" Type="http://schemas.openxmlformats.org/officeDocument/2006/relationships/slide" Target="slides/slide18.xml"/><Relationship Id="rId29" Type="http://schemas.openxmlformats.org/officeDocument/2006/relationships/slide" Target="slides/slide19.xml"/><Relationship Id="rId60" Type="http://schemas.openxmlformats.org/officeDocument/2006/relationships/slide" Target="slides/slide50.xml"/><Relationship Id="rId61" Type="http://schemas.openxmlformats.org/officeDocument/2006/relationships/slide" Target="slides/slide51.xml"/><Relationship Id="rId62" Type="http://schemas.openxmlformats.org/officeDocument/2006/relationships/notesMaster" Target="notesMasters/notesMaster1.xml"/><Relationship Id="rId10" Type="http://schemas.openxmlformats.org/officeDocument/2006/relationships/slideMaster" Target="slideMasters/slideMaster10.xml"/><Relationship Id="rId11" Type="http://schemas.openxmlformats.org/officeDocument/2006/relationships/slide" Target="slides/slide1.xml"/><Relationship Id="rId12" Type="http://schemas.openxmlformats.org/officeDocument/2006/relationships/slide" Target="slides/slide2.xml"/></Relationships>
</file>

<file path=ppt/charts/_rels/chart1.xml.rels><?xml version="1.0" encoding="UTF-8" standalone="yes"?>
<Relationships xmlns="http://schemas.openxmlformats.org/package/2006/relationships"><Relationship Id="rId1" Type="http://schemas.openxmlformats.org/officeDocument/2006/relationships/themeOverride" Target="../theme/themeOverride1.xml"/><Relationship Id="rId2" Type="http://schemas.openxmlformats.org/officeDocument/2006/relationships/oleObject" Target="file:///C:\Users\sgoward\Documents\GRANTS\Grants,current\NACP_NAFD_PIII-2011\NEX%20run\Run%205\National%20PII-%20PIII%20-%20RKSG%2003-27-15%20%20Area%20vs%20%25.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pPr>
            <a:r>
              <a:rPr lang="en-US"/>
              <a:t>National % Forest Disturbed Phase II vs Phase III</a:t>
            </a:r>
          </a:p>
        </c:rich>
      </c:tx>
      <c:layout/>
      <c:overlay val="1"/>
    </c:title>
    <c:autoTitleDeleted val="0"/>
    <c:plotArea>
      <c:layout/>
      <c:lineChart>
        <c:grouping val="standard"/>
        <c:varyColors val="0"/>
        <c:ser>
          <c:idx val="0"/>
          <c:order val="0"/>
          <c:tx>
            <c:v>Phase II</c:v>
          </c:tx>
          <c:cat>
            <c:numRef>
              <c:f>'Pii-PII Data'!$A$2:$A$26</c:f>
              <c:numCache>
                <c:formatCode>General</c:formatCode>
                <c:ptCount val="25"/>
                <c:pt idx="0">
                  <c:v>1986.0</c:v>
                </c:pt>
                <c:pt idx="1">
                  <c:v>1987.0</c:v>
                </c:pt>
                <c:pt idx="2">
                  <c:v>1988.0</c:v>
                </c:pt>
                <c:pt idx="3">
                  <c:v>1989.0</c:v>
                </c:pt>
                <c:pt idx="4">
                  <c:v>1990.0</c:v>
                </c:pt>
                <c:pt idx="5">
                  <c:v>1991.0</c:v>
                </c:pt>
                <c:pt idx="6">
                  <c:v>1992.0</c:v>
                </c:pt>
                <c:pt idx="7">
                  <c:v>1993.0</c:v>
                </c:pt>
                <c:pt idx="8">
                  <c:v>1994.0</c:v>
                </c:pt>
                <c:pt idx="9">
                  <c:v>1995.0</c:v>
                </c:pt>
                <c:pt idx="10">
                  <c:v>1996.0</c:v>
                </c:pt>
                <c:pt idx="11">
                  <c:v>1997.0</c:v>
                </c:pt>
                <c:pt idx="12">
                  <c:v>1998.0</c:v>
                </c:pt>
                <c:pt idx="13">
                  <c:v>1999.0</c:v>
                </c:pt>
                <c:pt idx="14">
                  <c:v>2000.0</c:v>
                </c:pt>
                <c:pt idx="15">
                  <c:v>2001.0</c:v>
                </c:pt>
                <c:pt idx="16">
                  <c:v>2002.0</c:v>
                </c:pt>
                <c:pt idx="17">
                  <c:v>2003.0</c:v>
                </c:pt>
                <c:pt idx="18">
                  <c:v>2004.0</c:v>
                </c:pt>
                <c:pt idx="19">
                  <c:v>2005.0</c:v>
                </c:pt>
                <c:pt idx="20">
                  <c:v>2006.0</c:v>
                </c:pt>
                <c:pt idx="21">
                  <c:v>2007.0</c:v>
                </c:pt>
                <c:pt idx="22">
                  <c:v>2008.0</c:v>
                </c:pt>
                <c:pt idx="23">
                  <c:v>2009.0</c:v>
                </c:pt>
                <c:pt idx="24">
                  <c:v>2010.0</c:v>
                </c:pt>
              </c:numCache>
            </c:numRef>
          </c:cat>
          <c:val>
            <c:numRef>
              <c:f>'Pii-PII Data'!$B$2:$B$21</c:f>
              <c:numCache>
                <c:formatCode>0.00%</c:formatCode>
                <c:ptCount val="20"/>
                <c:pt idx="0">
                  <c:v>0.0109895</c:v>
                </c:pt>
                <c:pt idx="1">
                  <c:v>0.0107897</c:v>
                </c:pt>
                <c:pt idx="2">
                  <c:v>0.0104711</c:v>
                </c:pt>
                <c:pt idx="3">
                  <c:v>0.0100668</c:v>
                </c:pt>
                <c:pt idx="4">
                  <c:v>0.00983678</c:v>
                </c:pt>
                <c:pt idx="5">
                  <c:v>0.00828938</c:v>
                </c:pt>
                <c:pt idx="6">
                  <c:v>0.00784995</c:v>
                </c:pt>
                <c:pt idx="7">
                  <c:v>0.00877037</c:v>
                </c:pt>
                <c:pt idx="8">
                  <c:v>0.00952281</c:v>
                </c:pt>
                <c:pt idx="9">
                  <c:v>0.0106018</c:v>
                </c:pt>
                <c:pt idx="10">
                  <c:v>0.0107352</c:v>
                </c:pt>
                <c:pt idx="11">
                  <c:v>0.0125732</c:v>
                </c:pt>
                <c:pt idx="12">
                  <c:v>0.0130796</c:v>
                </c:pt>
                <c:pt idx="13">
                  <c:v>0.0132562</c:v>
                </c:pt>
                <c:pt idx="14">
                  <c:v>0.0140479</c:v>
                </c:pt>
                <c:pt idx="15">
                  <c:v>0.0115817</c:v>
                </c:pt>
                <c:pt idx="16">
                  <c:v>0.0110914</c:v>
                </c:pt>
                <c:pt idx="17">
                  <c:v>0.0105803</c:v>
                </c:pt>
                <c:pt idx="18">
                  <c:v>0.0111113</c:v>
                </c:pt>
                <c:pt idx="19">
                  <c:v>0.0106602</c:v>
                </c:pt>
              </c:numCache>
            </c:numRef>
          </c:val>
          <c:smooth val="0"/>
        </c:ser>
        <c:ser>
          <c:idx val="1"/>
          <c:order val="1"/>
          <c:tx>
            <c:v>Phase III</c:v>
          </c:tx>
          <c:cat>
            <c:numRef>
              <c:f>'Pii-PII Data'!$A$2:$A$26</c:f>
              <c:numCache>
                <c:formatCode>General</c:formatCode>
                <c:ptCount val="25"/>
                <c:pt idx="0">
                  <c:v>1986.0</c:v>
                </c:pt>
                <c:pt idx="1">
                  <c:v>1987.0</c:v>
                </c:pt>
                <c:pt idx="2">
                  <c:v>1988.0</c:v>
                </c:pt>
                <c:pt idx="3">
                  <c:v>1989.0</c:v>
                </c:pt>
                <c:pt idx="4">
                  <c:v>1990.0</c:v>
                </c:pt>
                <c:pt idx="5">
                  <c:v>1991.0</c:v>
                </c:pt>
                <c:pt idx="6">
                  <c:v>1992.0</c:v>
                </c:pt>
                <c:pt idx="7">
                  <c:v>1993.0</c:v>
                </c:pt>
                <c:pt idx="8">
                  <c:v>1994.0</c:v>
                </c:pt>
                <c:pt idx="9">
                  <c:v>1995.0</c:v>
                </c:pt>
                <c:pt idx="10">
                  <c:v>1996.0</c:v>
                </c:pt>
                <c:pt idx="11">
                  <c:v>1997.0</c:v>
                </c:pt>
                <c:pt idx="12">
                  <c:v>1998.0</c:v>
                </c:pt>
                <c:pt idx="13">
                  <c:v>1999.0</c:v>
                </c:pt>
                <c:pt idx="14">
                  <c:v>2000.0</c:v>
                </c:pt>
                <c:pt idx="15">
                  <c:v>2001.0</c:v>
                </c:pt>
                <c:pt idx="16">
                  <c:v>2002.0</c:v>
                </c:pt>
                <c:pt idx="17">
                  <c:v>2003.0</c:v>
                </c:pt>
                <c:pt idx="18">
                  <c:v>2004.0</c:v>
                </c:pt>
                <c:pt idx="19">
                  <c:v>2005.0</c:v>
                </c:pt>
                <c:pt idx="20">
                  <c:v>2006.0</c:v>
                </c:pt>
                <c:pt idx="21">
                  <c:v>2007.0</c:v>
                </c:pt>
                <c:pt idx="22">
                  <c:v>2008.0</c:v>
                </c:pt>
                <c:pt idx="23">
                  <c:v>2009.0</c:v>
                </c:pt>
                <c:pt idx="24">
                  <c:v>2010.0</c:v>
                </c:pt>
              </c:numCache>
            </c:numRef>
          </c:cat>
          <c:val>
            <c:numRef>
              <c:f>'Pii-PII Data'!$E$2:$E$26</c:f>
              <c:numCache>
                <c:formatCode>0.00%</c:formatCode>
                <c:ptCount val="25"/>
                <c:pt idx="0">
                  <c:v>0.0132584636797984</c:v>
                </c:pt>
                <c:pt idx="1">
                  <c:v>0.0163338192436788</c:v>
                </c:pt>
                <c:pt idx="2">
                  <c:v>0.0159806028137909</c:v>
                </c:pt>
                <c:pt idx="3">
                  <c:v>0.0134285002359475</c:v>
                </c:pt>
                <c:pt idx="4">
                  <c:v>0.0125896606211931</c:v>
                </c:pt>
                <c:pt idx="5">
                  <c:v>0.0110529649516961</c:v>
                </c:pt>
                <c:pt idx="6">
                  <c:v>0.0115874245699244</c:v>
                </c:pt>
                <c:pt idx="7">
                  <c:v>0.0120399724418938</c:v>
                </c:pt>
                <c:pt idx="8">
                  <c:v>0.0114933415336361</c:v>
                </c:pt>
                <c:pt idx="9">
                  <c:v>0.0116471181554966</c:v>
                </c:pt>
                <c:pt idx="10">
                  <c:v>0.0135502616212566</c:v>
                </c:pt>
                <c:pt idx="11">
                  <c:v>0.0139006973386227</c:v>
                </c:pt>
                <c:pt idx="12">
                  <c:v>0.0147866031019083</c:v>
                </c:pt>
                <c:pt idx="13">
                  <c:v>0.0155567607852586</c:v>
                </c:pt>
                <c:pt idx="14">
                  <c:v>0.0158416874305355</c:v>
                </c:pt>
                <c:pt idx="15">
                  <c:v>0.0142328798058055</c:v>
                </c:pt>
                <c:pt idx="16">
                  <c:v>0.0154931127619461</c:v>
                </c:pt>
                <c:pt idx="17">
                  <c:v>0.0133915771523409</c:v>
                </c:pt>
                <c:pt idx="18">
                  <c:v>0.0139636762687423</c:v>
                </c:pt>
                <c:pt idx="19">
                  <c:v>0.0146420867298379</c:v>
                </c:pt>
                <c:pt idx="20">
                  <c:v>0.0186887926153212</c:v>
                </c:pt>
                <c:pt idx="21">
                  <c:v>0.0169942328433451</c:v>
                </c:pt>
                <c:pt idx="22">
                  <c:v>0.0142248762875777</c:v>
                </c:pt>
                <c:pt idx="23">
                  <c:v>0.0119327499668169</c:v>
                </c:pt>
                <c:pt idx="24">
                  <c:v>0.0129693277595478</c:v>
                </c:pt>
              </c:numCache>
            </c:numRef>
          </c:val>
          <c:smooth val="0"/>
        </c:ser>
        <c:dLbls>
          <c:showLegendKey val="0"/>
          <c:showVal val="0"/>
          <c:showCatName val="0"/>
          <c:showSerName val="0"/>
          <c:showPercent val="0"/>
          <c:showBubbleSize val="0"/>
        </c:dLbls>
        <c:marker val="1"/>
        <c:smooth val="0"/>
        <c:axId val="-1997558584"/>
        <c:axId val="-1997555512"/>
      </c:lineChart>
      <c:catAx>
        <c:axId val="-1997558584"/>
        <c:scaling>
          <c:orientation val="minMax"/>
        </c:scaling>
        <c:delete val="0"/>
        <c:axPos val="b"/>
        <c:numFmt formatCode="General" sourceLinked="1"/>
        <c:majorTickMark val="out"/>
        <c:minorTickMark val="none"/>
        <c:tickLblPos val="nextTo"/>
        <c:txPr>
          <a:bodyPr rot="-2700000"/>
          <a:lstStyle/>
          <a:p>
            <a:pPr>
              <a:defRPr/>
            </a:pPr>
            <a:endParaRPr lang="en-US"/>
          </a:p>
        </c:txPr>
        <c:crossAx val="-1997555512"/>
        <c:crosses val="autoZero"/>
        <c:auto val="1"/>
        <c:lblAlgn val="ctr"/>
        <c:lblOffset val="100"/>
        <c:noMultiLvlLbl val="0"/>
      </c:catAx>
      <c:valAx>
        <c:axId val="-1997555512"/>
        <c:scaling>
          <c:orientation val="minMax"/>
          <c:max val="0.02"/>
        </c:scaling>
        <c:delete val="0"/>
        <c:axPos val="l"/>
        <c:majorGridlines/>
        <c:numFmt formatCode="0.00%" sourceLinked="1"/>
        <c:majorTickMark val="out"/>
        <c:minorTickMark val="none"/>
        <c:tickLblPos val="nextTo"/>
        <c:crossAx val="-1997558584"/>
        <c:crosses val="autoZero"/>
        <c:crossBetween val="between"/>
        <c:majorUnit val="0.005"/>
      </c:valAx>
    </c:plotArea>
    <c:legend>
      <c:legendPos val="b"/>
      <c:layout/>
      <c:overlay val="0"/>
    </c:legend>
    <c:plotVisOnly val="1"/>
    <c:dispBlanksAs val="gap"/>
    <c:showDLblsOverMax val="0"/>
  </c:chart>
  <c:externalData r:id="rId2">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8D2F000-5645-824B-859C-4B7B08C5F684}" type="datetimeFigureOut">
              <a:rPr lang="en-US" smtClean="0"/>
              <a:t>4/21/15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7558E26-EA32-E14B-A6FC-800C2A8FFCD3}" type="slidenum">
              <a:rPr lang="en-US" smtClean="0"/>
              <a:t>‹#›</a:t>
            </a:fld>
            <a:endParaRPr lang="en-US"/>
          </a:p>
        </p:txBody>
      </p:sp>
    </p:spTree>
    <p:extLst>
      <p:ext uri="{BB962C8B-B14F-4D97-AF65-F5344CB8AC3E}">
        <p14:creationId xmlns:p14="http://schemas.microsoft.com/office/powerpoint/2010/main" val="134065862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a:ln/>
        </p:spPr>
      </p:sp>
      <p:sp>
        <p:nvSpPr>
          <p:cNvPr id="501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p>
        </p:txBody>
      </p:sp>
      <p:sp>
        <p:nvSpPr>
          <p:cNvPr id="50180" name="Slide Number Placeholder 3"/>
          <p:cNvSpPr>
            <a:spLocks noGrp="1"/>
          </p:cNvSpPr>
          <p:nvPr>
            <p:ph type="sldNum" sz="quarter" idx="5"/>
          </p:nvPr>
        </p:nvSpPr>
        <p:spPr>
          <a:xfrm>
            <a:off x="3884417" y="8685897"/>
            <a:ext cx="2972098" cy="45659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482" tIns="43240" rIns="86482" bIns="43240"/>
          <a:lstStyle>
            <a:lvl1pPr defTabSz="912855" eaLnBrk="0" hangingPunct="0">
              <a:defRPr>
                <a:solidFill>
                  <a:schemeClr val="tx1"/>
                </a:solidFill>
                <a:latin typeface="Arial" charset="0"/>
              </a:defRPr>
            </a:lvl1pPr>
            <a:lvl2pPr marL="702659" indent="-270254" defTabSz="912855" eaLnBrk="0" hangingPunct="0">
              <a:defRPr>
                <a:solidFill>
                  <a:schemeClr val="tx1"/>
                </a:solidFill>
                <a:latin typeface="Arial" charset="0"/>
              </a:defRPr>
            </a:lvl2pPr>
            <a:lvl3pPr marL="1081014" indent="-216204" defTabSz="912855" eaLnBrk="0" hangingPunct="0">
              <a:defRPr>
                <a:solidFill>
                  <a:schemeClr val="tx1"/>
                </a:solidFill>
                <a:latin typeface="Arial" charset="0"/>
              </a:defRPr>
            </a:lvl3pPr>
            <a:lvl4pPr marL="1513420" indent="-216204" defTabSz="912855" eaLnBrk="0" hangingPunct="0">
              <a:defRPr>
                <a:solidFill>
                  <a:schemeClr val="tx1"/>
                </a:solidFill>
                <a:latin typeface="Arial" charset="0"/>
              </a:defRPr>
            </a:lvl4pPr>
            <a:lvl5pPr marL="1945825" indent="-216204" defTabSz="912855" eaLnBrk="0" hangingPunct="0">
              <a:defRPr>
                <a:solidFill>
                  <a:schemeClr val="tx1"/>
                </a:solidFill>
                <a:latin typeface="Arial" charset="0"/>
              </a:defRPr>
            </a:lvl5pPr>
            <a:lvl6pPr marL="2378232" indent="-216204" defTabSz="912855" eaLnBrk="0" fontAlgn="base" hangingPunct="0">
              <a:spcBef>
                <a:spcPct val="0"/>
              </a:spcBef>
              <a:spcAft>
                <a:spcPct val="0"/>
              </a:spcAft>
              <a:defRPr>
                <a:solidFill>
                  <a:schemeClr val="tx1"/>
                </a:solidFill>
                <a:latin typeface="Arial" charset="0"/>
              </a:defRPr>
            </a:lvl6pPr>
            <a:lvl7pPr marL="2810636" indent="-216204" defTabSz="912855" eaLnBrk="0" fontAlgn="base" hangingPunct="0">
              <a:spcBef>
                <a:spcPct val="0"/>
              </a:spcBef>
              <a:spcAft>
                <a:spcPct val="0"/>
              </a:spcAft>
              <a:defRPr>
                <a:solidFill>
                  <a:schemeClr val="tx1"/>
                </a:solidFill>
                <a:latin typeface="Arial" charset="0"/>
              </a:defRPr>
            </a:lvl7pPr>
            <a:lvl8pPr marL="3243042" indent="-216204" defTabSz="912855" eaLnBrk="0" fontAlgn="base" hangingPunct="0">
              <a:spcBef>
                <a:spcPct val="0"/>
              </a:spcBef>
              <a:spcAft>
                <a:spcPct val="0"/>
              </a:spcAft>
              <a:defRPr>
                <a:solidFill>
                  <a:schemeClr val="tx1"/>
                </a:solidFill>
                <a:latin typeface="Arial" charset="0"/>
              </a:defRPr>
            </a:lvl8pPr>
            <a:lvl9pPr marL="3675447" indent="-216204" defTabSz="912855" eaLnBrk="0" fontAlgn="base" hangingPunct="0">
              <a:spcBef>
                <a:spcPct val="0"/>
              </a:spcBef>
              <a:spcAft>
                <a:spcPct val="0"/>
              </a:spcAft>
              <a:defRPr>
                <a:solidFill>
                  <a:schemeClr val="tx1"/>
                </a:solidFill>
                <a:latin typeface="Arial" charset="0"/>
              </a:defRPr>
            </a:lvl9pPr>
          </a:lstStyle>
          <a:p>
            <a:pPr eaLnBrk="1" hangingPunct="1"/>
            <a:fld id="{4FB1FDD7-3853-4E9F-B33B-FA437EC17C25}" type="slidenum">
              <a:rPr lang="en-US" smtClean="0">
                <a:solidFill>
                  <a:prstClr val="black"/>
                </a:solidFill>
              </a:rPr>
              <a:pPr eaLnBrk="1" hangingPunct="1"/>
              <a:t>5</a:t>
            </a:fld>
            <a:endParaRPr lang="en-US" dirty="0" smtClean="0">
              <a:solidFill>
                <a:prstClr val="black"/>
              </a:solidFill>
            </a:endParaRPr>
          </a:p>
        </p:txBody>
      </p:sp>
    </p:spTree>
    <p:extLst>
      <p:ext uri="{BB962C8B-B14F-4D97-AF65-F5344CB8AC3E}">
        <p14:creationId xmlns:p14="http://schemas.microsoft.com/office/powerpoint/2010/main" val="22909996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8C1D8E8-BEB6-4ECD-BA66-7EF80AC47AB5}" type="slidenum">
              <a:rPr lang="en-US" smtClean="0">
                <a:solidFill>
                  <a:srgbClr val="000000"/>
                </a:solidFill>
                <a:latin typeface="Calibri"/>
              </a:rPr>
              <a:pPr/>
              <a:t>27</a:t>
            </a:fld>
            <a:endParaRPr lang="en-US">
              <a:solidFill>
                <a:srgbClr val="000000"/>
              </a:solidFill>
              <a:latin typeface="Calibri"/>
            </a:endParaRPr>
          </a:p>
        </p:txBody>
      </p:sp>
    </p:spTree>
    <p:extLst>
      <p:ext uri="{BB962C8B-B14F-4D97-AF65-F5344CB8AC3E}">
        <p14:creationId xmlns:p14="http://schemas.microsoft.com/office/powerpoint/2010/main" val="25740210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8C1D8E8-BEB6-4ECD-BA66-7EF80AC47AB5}" type="slidenum">
              <a:rPr lang="en-US" smtClean="0">
                <a:solidFill>
                  <a:srgbClr val="000000"/>
                </a:solidFill>
                <a:latin typeface="Calibri"/>
              </a:rPr>
              <a:pPr/>
              <a:t>28</a:t>
            </a:fld>
            <a:endParaRPr lang="en-US">
              <a:solidFill>
                <a:srgbClr val="000000"/>
              </a:solidFill>
              <a:latin typeface="Calibri"/>
            </a:endParaRPr>
          </a:p>
        </p:txBody>
      </p:sp>
    </p:spTree>
    <p:extLst>
      <p:ext uri="{BB962C8B-B14F-4D97-AF65-F5344CB8AC3E}">
        <p14:creationId xmlns:p14="http://schemas.microsoft.com/office/powerpoint/2010/main" val="41778716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8C1D8E8-BEB6-4ECD-BA66-7EF80AC47AB5}" type="slidenum">
              <a:rPr lang="en-US" smtClean="0">
                <a:solidFill>
                  <a:srgbClr val="000000"/>
                </a:solidFill>
                <a:latin typeface="Calibri"/>
              </a:rPr>
              <a:pPr/>
              <a:t>29</a:t>
            </a:fld>
            <a:endParaRPr lang="en-US">
              <a:solidFill>
                <a:srgbClr val="000000"/>
              </a:solidFill>
              <a:latin typeface="Calibri"/>
            </a:endParaRPr>
          </a:p>
        </p:txBody>
      </p:sp>
    </p:spTree>
    <p:extLst>
      <p:ext uri="{BB962C8B-B14F-4D97-AF65-F5344CB8AC3E}">
        <p14:creationId xmlns:p14="http://schemas.microsoft.com/office/powerpoint/2010/main" val="18940850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7558E26-EA32-E14B-A6FC-800C2A8FFCD3}" type="slidenum">
              <a:rPr lang="en-US" smtClean="0"/>
              <a:t>49</a:t>
            </a:fld>
            <a:endParaRPr lang="en-US"/>
          </a:p>
        </p:txBody>
      </p:sp>
    </p:spTree>
    <p:extLst>
      <p:ext uri="{BB962C8B-B14F-4D97-AF65-F5344CB8AC3E}">
        <p14:creationId xmlns:p14="http://schemas.microsoft.com/office/powerpoint/2010/main" val="14507756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Shape 19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95" name="Shape 195"/>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spAutoFit/>
          </a:bodyPr>
          <a:lstStyle/>
          <a:p>
            <a:pPr marL="0" marR="0" lvl="0" indent="0" algn="l" rtl="0">
              <a:spcBef>
                <a:spcPts val="0"/>
              </a:spcBef>
              <a:buFont typeface="Arial"/>
              <a:buNone/>
            </a:pPr>
            <a:endParaRPr sz="1100" b="0" i="0" u="none" strike="noStrike" cap="none" baseline="0"/>
          </a:p>
        </p:txBody>
      </p:sp>
    </p:spTree>
    <p:extLst>
      <p:ext uri="{BB962C8B-B14F-4D97-AF65-F5344CB8AC3E}">
        <p14:creationId xmlns:p14="http://schemas.microsoft.com/office/powerpoint/2010/main" val="30734153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FA500F7-EE76-48C8-9A19-4444F2A51A5D}" type="slidenum">
              <a:rPr lang="en-US" smtClean="0">
                <a:solidFill>
                  <a:prstClr val="black"/>
                </a:solidFill>
                <a:latin typeface="Calibri"/>
              </a:rPr>
              <a:pPr/>
              <a:t>13</a:t>
            </a:fld>
            <a:endParaRPr lang="en-US">
              <a:solidFill>
                <a:prstClr val="black"/>
              </a:solidFill>
              <a:latin typeface="Calibri"/>
            </a:endParaRPr>
          </a:p>
        </p:txBody>
      </p:sp>
    </p:spTree>
    <p:extLst>
      <p:ext uri="{BB962C8B-B14F-4D97-AF65-F5344CB8AC3E}">
        <p14:creationId xmlns:p14="http://schemas.microsoft.com/office/powerpoint/2010/main" val="7953905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2"/>
          <p:cNvSpPr>
            <a:spLocks noGrp="1" noRot="1" noChangeAspect="1" noChangeArrowheads="1" noTextEdit="1"/>
          </p:cNvSpPr>
          <p:nvPr>
            <p:ph type="sldImg"/>
          </p:nvPr>
        </p:nvSpPr>
        <p:spPr>
          <a:ln/>
        </p:spPr>
      </p:sp>
      <p:sp>
        <p:nvSpPr>
          <p:cNvPr id="27650"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latin typeface="Times New Roman" charset="0"/>
                <a:ea typeface="ＭＳ Ｐゴシック" charset="0"/>
                <a:cs typeface="ＭＳ Ｐゴシック" charset="0"/>
              </a:rPr>
              <a:t>Talk about accuracy…NLCD has consistently provided accuracy stats,</a:t>
            </a:r>
            <a:r>
              <a:rPr lang="en-US" baseline="0" dirty="0" smtClean="0">
                <a:latin typeface="Times New Roman" charset="0"/>
                <a:ea typeface="ＭＳ Ｐゴシック" charset="0"/>
                <a:cs typeface="ＭＳ Ｐゴシック" charset="0"/>
              </a:rPr>
              <a:t> thought they are limited due to design.</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is the first time big area, include five state, six </a:t>
            </a:r>
            <a:r>
              <a:rPr lang="en-US" baseline="0" dirty="0" err="1" smtClean="0"/>
              <a:t>landsat</a:t>
            </a:r>
            <a:r>
              <a:rPr lang="en-US" baseline="0" dirty="0" smtClean="0"/>
              <a:t> images. In the long time, we can </a:t>
            </a:r>
            <a:r>
              <a:rPr lang="en-US" baseline="0" dirty="0" err="1" smtClean="0"/>
              <a:t>monitong</a:t>
            </a:r>
            <a:r>
              <a:rPr lang="en-US" baseline="0" dirty="0" smtClean="0"/>
              <a:t> earth globally</a:t>
            </a:r>
            <a:endParaRPr lang="en-US" dirty="0"/>
          </a:p>
        </p:txBody>
      </p:sp>
      <p:sp>
        <p:nvSpPr>
          <p:cNvPr id="4" name="Header Placeholder 3"/>
          <p:cNvSpPr>
            <a:spLocks noGrp="1"/>
          </p:cNvSpPr>
          <p:nvPr>
            <p:ph type="hdr" sz="quarter" idx="10"/>
          </p:nvPr>
        </p:nvSpPr>
        <p:spPr/>
        <p:txBody>
          <a:bodyPr/>
          <a:lstStyle/>
          <a:p>
            <a:r>
              <a:rPr lang="en-US" smtClean="0">
                <a:solidFill>
                  <a:prstClr val="black"/>
                </a:solidFill>
                <a:latin typeface="Calibri"/>
              </a:rPr>
              <a:t>Zhe Zhu</a:t>
            </a:r>
            <a:endParaRPr lang="en-US">
              <a:solidFill>
                <a:prstClr val="black"/>
              </a:solidFill>
              <a:latin typeface="Calibri"/>
            </a:endParaRPr>
          </a:p>
        </p:txBody>
      </p:sp>
      <p:sp>
        <p:nvSpPr>
          <p:cNvPr id="5" name="Slide Number Placeholder 4"/>
          <p:cNvSpPr>
            <a:spLocks noGrp="1"/>
          </p:cNvSpPr>
          <p:nvPr>
            <p:ph type="sldNum" sz="quarter" idx="11"/>
          </p:nvPr>
        </p:nvSpPr>
        <p:spPr/>
        <p:txBody>
          <a:bodyPr/>
          <a:lstStyle/>
          <a:p>
            <a:fld id="{4B9EF858-4785-41D8-A549-188838E8A866}" type="slidenum">
              <a:rPr lang="en-US" smtClean="0">
                <a:solidFill>
                  <a:prstClr val="black"/>
                </a:solidFill>
                <a:latin typeface="Calibri"/>
              </a:rPr>
              <a:pPr/>
              <a:t>21</a:t>
            </a:fld>
            <a:endParaRPr lang="en-US">
              <a:solidFill>
                <a:prstClr val="black"/>
              </a:solidFill>
              <a:latin typeface="Calibri"/>
            </a:endParaRPr>
          </a:p>
        </p:txBody>
      </p:sp>
    </p:spTree>
    <p:extLst>
      <p:ext uri="{BB962C8B-B14F-4D97-AF65-F5344CB8AC3E}">
        <p14:creationId xmlns:p14="http://schemas.microsoft.com/office/powerpoint/2010/main" val="37564078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8C1D8E8-BEB6-4ECD-BA66-7EF80AC47AB5}" type="slidenum">
              <a:rPr lang="en-US" smtClean="0">
                <a:solidFill>
                  <a:srgbClr val="000000"/>
                </a:solidFill>
                <a:latin typeface="Calibri"/>
              </a:rPr>
              <a:pPr/>
              <a:t>23</a:t>
            </a:fld>
            <a:endParaRPr lang="en-US">
              <a:solidFill>
                <a:srgbClr val="000000"/>
              </a:solidFill>
              <a:latin typeface="Calibri"/>
            </a:endParaRPr>
          </a:p>
        </p:txBody>
      </p:sp>
    </p:spTree>
    <p:extLst>
      <p:ext uri="{BB962C8B-B14F-4D97-AF65-F5344CB8AC3E}">
        <p14:creationId xmlns:p14="http://schemas.microsoft.com/office/powerpoint/2010/main" val="14059828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8C1D8E8-BEB6-4ECD-BA66-7EF80AC47AB5}" type="slidenum">
              <a:rPr lang="en-US" smtClean="0">
                <a:solidFill>
                  <a:srgbClr val="000000"/>
                </a:solidFill>
                <a:latin typeface="Calibri"/>
              </a:rPr>
              <a:pPr/>
              <a:t>24</a:t>
            </a:fld>
            <a:endParaRPr lang="en-US">
              <a:solidFill>
                <a:srgbClr val="000000"/>
              </a:solidFill>
              <a:latin typeface="Calibri"/>
            </a:endParaRPr>
          </a:p>
        </p:txBody>
      </p:sp>
    </p:spTree>
    <p:extLst>
      <p:ext uri="{BB962C8B-B14F-4D97-AF65-F5344CB8AC3E}">
        <p14:creationId xmlns:p14="http://schemas.microsoft.com/office/powerpoint/2010/main" val="24570322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Resize="1"/>
          </p:cNvSpPr>
          <p:nvPr>
            <p:ph type="sldImg"/>
          </p:nvPr>
        </p:nvSpPr>
        <p:spPr>
          <a:xfrm>
            <a:off x="1143000" y="693738"/>
            <a:ext cx="4572000" cy="3429000"/>
          </a:xfrm>
          <a:solidFill>
            <a:schemeClr val="accent1"/>
          </a:solidFill>
          <a:ln w="25400">
            <a:solidFill>
              <a:schemeClr val="accent1">
                <a:shade val="50000"/>
              </a:schemeClr>
            </a:solidFill>
            <a:prstDash val="solid"/>
          </a:ln>
        </p:spPr>
      </p:sp>
      <p:sp>
        <p:nvSpPr>
          <p:cNvPr id="3" name="Notes Placeholder 2"/>
          <p:cNvSpPr txBox="1">
            <a:spLocks noGrp="1"/>
          </p:cNvSpPr>
          <p:nvPr>
            <p:ph type="body" sz="quarter" idx="1"/>
          </p:nvPr>
        </p:nvSpPr>
        <p:spPr>
          <a:xfrm>
            <a:off x="686118" y="4342582"/>
            <a:ext cx="5479729" cy="4107927"/>
          </a:xfrm>
        </p:spPr>
        <p:txBody>
          <a:bodyPr/>
          <a:lstStyle>
            <a:defPPr lvl="0">
              <a:buNone/>
            </a:defPPr>
            <a:lvl1pPr lvl="0">
              <a:buNone/>
            </a:lvl1pPr>
            <a:lvl2pPr lvl="1">
              <a:buClr>
                <a:srgbClr val="000000"/>
              </a:buClr>
              <a:buSzPct val="100000"/>
              <a:buFont typeface="Times New Roman" pitchFamily="18"/>
              <a:buChar char="–"/>
            </a:lvl2pPr>
            <a:lvl3pPr lvl="2">
              <a:buClr>
                <a:srgbClr val="000000"/>
              </a:buClr>
              <a:buSzPct val="100000"/>
              <a:buFont typeface="Times New Roman" pitchFamily="18"/>
              <a:buChar char="•"/>
            </a:lvl3pPr>
            <a:lvl4pPr lvl="3">
              <a:buClr>
                <a:srgbClr val="000000"/>
              </a:buClr>
              <a:buSzPct val="100000"/>
              <a:buFont typeface="Times New Roman" pitchFamily="18"/>
              <a:buChar char="–"/>
            </a:lvl4pPr>
            <a:lvl5pPr lvl="4">
              <a:buClr>
                <a:srgbClr val="000000"/>
              </a:buClr>
              <a:buSzPct val="100000"/>
              <a:buFont typeface="Times New Roman" pitchFamily="18"/>
              <a:buChar char="»"/>
            </a:lvl5pPr>
            <a:lvl6pPr lvl="5">
              <a:buClr>
                <a:srgbClr val="000000"/>
              </a:buClr>
              <a:buSzPct val="100000"/>
              <a:buFont typeface="Times New Roman" pitchFamily="18"/>
              <a:buChar char="»"/>
            </a:lvl6pPr>
            <a:lvl7pPr lvl="6">
              <a:buClr>
                <a:srgbClr val="000000"/>
              </a:buClr>
              <a:buSzPct val="100000"/>
              <a:buFont typeface="Times New Roman" pitchFamily="18"/>
              <a:buChar char="»"/>
            </a:lvl7pPr>
            <a:lvl8pPr lvl="7">
              <a:buClr>
                <a:srgbClr val="000000"/>
              </a:buClr>
              <a:buSzPct val="100000"/>
              <a:buFont typeface="Times New Roman" pitchFamily="18"/>
              <a:buChar char="»"/>
            </a:lvl8pPr>
            <a:lvl9pPr lvl="8">
              <a:buClr>
                <a:srgbClr val="000000"/>
              </a:buClr>
              <a:buSzPct val="100000"/>
              <a:buFont typeface="Times New Roman" pitchFamily="18"/>
              <a:buChar char="»"/>
            </a:lvl9pPr>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8C1D8E8-BEB6-4ECD-BA66-7EF80AC47AB5}" type="slidenum">
              <a:rPr lang="en-US" smtClean="0">
                <a:solidFill>
                  <a:srgbClr val="000000"/>
                </a:solidFill>
                <a:latin typeface="Calibri"/>
              </a:rPr>
              <a:pPr/>
              <a:t>26</a:t>
            </a:fld>
            <a:endParaRPr lang="en-US">
              <a:solidFill>
                <a:srgbClr val="000000"/>
              </a:solidFill>
              <a:latin typeface="Calibri"/>
            </a:endParaRPr>
          </a:p>
        </p:txBody>
      </p:sp>
    </p:spTree>
    <p:extLst>
      <p:ext uri="{BB962C8B-B14F-4D97-AF65-F5344CB8AC3E}">
        <p14:creationId xmlns:p14="http://schemas.microsoft.com/office/powerpoint/2010/main" val="37188013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4.png"/><Relationship Id="rId1" Type="http://schemas.openxmlformats.org/officeDocument/2006/relationships/slideMaster" Target="../slideMasters/slideMaster2.xml"/><Relationship Id="rId2" Type="http://schemas.openxmlformats.org/officeDocument/2006/relationships/image" Target="../media/image1.jpe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3.png"/><Relationship Id="rId1" Type="http://schemas.openxmlformats.org/officeDocument/2006/relationships/slideMaster" Target="../slideMasters/slideMaster2.xml"/><Relationship Id="rId2" Type="http://schemas.openxmlformats.org/officeDocument/2006/relationships/image" Target="../media/image1.jpe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jpeg"/><Relationship Id="rId4" Type="http://schemas.openxmlformats.org/officeDocument/2006/relationships/image" Target="../media/image7.png"/><Relationship Id="rId5" Type="http://schemas.openxmlformats.org/officeDocument/2006/relationships/image" Target="../media/image8.png"/><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 Id="rId2" Type="http://schemas.openxmlformats.org/officeDocument/2006/relationships/image" Target="../media/image11.png"/></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87E4179-F891-4947-9270-E08B27D5E7EB}" type="datetimeFigureOut">
              <a:rPr lang="en-US" smtClean="0"/>
              <a:t>4/21/15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4B3614-4D25-7044-ADD4-47285B6CDEEC}" type="slidenum">
              <a:rPr lang="en-US" smtClean="0"/>
              <a:t>‹#›</a:t>
            </a:fld>
            <a:endParaRPr lang="en-US"/>
          </a:p>
        </p:txBody>
      </p:sp>
    </p:spTree>
    <p:extLst>
      <p:ext uri="{BB962C8B-B14F-4D97-AF65-F5344CB8AC3E}">
        <p14:creationId xmlns:p14="http://schemas.microsoft.com/office/powerpoint/2010/main" val="18951186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87E4179-F891-4947-9270-E08B27D5E7EB}" type="datetimeFigureOut">
              <a:rPr lang="en-US" smtClean="0"/>
              <a:t>4/21/15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4B3614-4D25-7044-ADD4-47285B6CDEEC}" type="slidenum">
              <a:rPr lang="en-US" smtClean="0"/>
              <a:t>‹#›</a:t>
            </a:fld>
            <a:endParaRPr lang="en-US"/>
          </a:p>
        </p:txBody>
      </p:sp>
    </p:spTree>
    <p:extLst>
      <p:ext uri="{BB962C8B-B14F-4D97-AF65-F5344CB8AC3E}">
        <p14:creationId xmlns:p14="http://schemas.microsoft.com/office/powerpoint/2010/main" val="198655202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828800"/>
            <a:ext cx="388620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828800"/>
            <a:ext cx="388620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ftr" sz="quarter" idx="10"/>
          </p:nvPr>
        </p:nvSpPr>
        <p:spPr>
          <a:ln/>
        </p:spPr>
        <p:txBody>
          <a:bodyPr/>
          <a:lstStyle>
            <a:lvl1pPr>
              <a:defRPr/>
            </a:lvl1pPr>
          </a:lstStyle>
          <a:p>
            <a:r>
              <a:rPr lang="en-US" smtClean="0">
                <a:solidFill>
                  <a:srgbClr val="FFFFFF"/>
                </a:solidFill>
                <a:ea typeface="Osaka"/>
                <a:cs typeface="Osaka"/>
              </a:rPr>
              <a:t>Meeting, USGS Headquarters</a:t>
            </a:r>
            <a:endParaRPr lang="en-US">
              <a:solidFill>
                <a:srgbClr val="FFFFFF"/>
              </a:solidFill>
              <a:ea typeface="Osaka"/>
              <a:cs typeface="Osaka"/>
            </a:endParaRPr>
          </a:p>
        </p:txBody>
      </p:sp>
      <p:sp>
        <p:nvSpPr>
          <p:cNvPr id="6" name="Rectangle 6"/>
          <p:cNvSpPr>
            <a:spLocks noGrp="1" noChangeArrowheads="1"/>
          </p:cNvSpPr>
          <p:nvPr>
            <p:ph type="sldNum" sz="quarter" idx="11"/>
          </p:nvPr>
        </p:nvSpPr>
        <p:spPr>
          <a:ln/>
        </p:spPr>
        <p:txBody>
          <a:bodyPr/>
          <a:lstStyle>
            <a:lvl1pPr>
              <a:defRPr/>
            </a:lvl1pPr>
          </a:lstStyle>
          <a:p>
            <a:fld id="{2050BC8E-5051-4430-B80B-815D3478E59E}" type="slidenum">
              <a:rPr lang="en-US">
                <a:ea typeface="Osaka"/>
                <a:cs typeface="Osaka"/>
              </a:rPr>
              <a:pPr/>
              <a:t>‹#›</a:t>
            </a:fld>
            <a:endParaRPr lang="en-US">
              <a:ea typeface="Osaka"/>
              <a:cs typeface="Osaka"/>
            </a:endParaRPr>
          </a:p>
        </p:txBody>
      </p:sp>
      <p:sp>
        <p:nvSpPr>
          <p:cNvPr id="7" name="Rectangle 18"/>
          <p:cNvSpPr>
            <a:spLocks noGrp="1" noChangeArrowheads="1"/>
          </p:cNvSpPr>
          <p:nvPr>
            <p:ph type="dt" sz="half" idx="12"/>
          </p:nvPr>
        </p:nvSpPr>
        <p:spPr>
          <a:ln/>
        </p:spPr>
        <p:txBody>
          <a:bodyPr/>
          <a:lstStyle>
            <a:lvl1pPr>
              <a:defRPr/>
            </a:lvl1pPr>
          </a:lstStyle>
          <a:p>
            <a:fld id="{9B2D3CC5-1DFA-4FE4-BDE5-8365FB5B3F6B}" type="datetime1">
              <a:rPr lang="en-US" smtClean="0">
                <a:solidFill>
                  <a:srgbClr val="FFFFFF"/>
                </a:solidFill>
                <a:ea typeface="Osaka"/>
                <a:cs typeface="Osaka"/>
              </a:rPr>
              <a:pPr/>
              <a:t>4/21/15</a:t>
            </a:fld>
            <a:endParaRPr lang="en-US">
              <a:solidFill>
                <a:srgbClr val="FFFFFF"/>
              </a:solidFill>
              <a:ea typeface="Osaka"/>
              <a:cs typeface="Osaka"/>
            </a:endParaRPr>
          </a:p>
        </p:txBody>
      </p:sp>
    </p:spTree>
    <p:extLst>
      <p:ext uri="{BB962C8B-B14F-4D97-AF65-F5344CB8AC3E}">
        <p14:creationId xmlns:p14="http://schemas.microsoft.com/office/powerpoint/2010/main" val="3447313903"/>
      </p:ext>
    </p:extLst>
  </p:cSld>
  <p:clrMapOvr>
    <a:masterClrMapping/>
  </p:clrMapOvr>
  <p:timing>
    <p:tnLst>
      <p:par>
        <p:cTn xmlns:p14="http://schemas.microsoft.com/office/powerpoint/2010/main" id="1" dur="indefinite" restart="never" nodeType="tmRoot"/>
      </p:par>
    </p:tnLst>
  </p:timing>
</p:sldLayout>
</file>

<file path=ppt/slideLayouts/slideLayout1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ftr" sz="quarter" idx="10"/>
          </p:nvPr>
        </p:nvSpPr>
        <p:spPr>
          <a:ln/>
        </p:spPr>
        <p:txBody>
          <a:bodyPr/>
          <a:lstStyle>
            <a:lvl1pPr>
              <a:defRPr/>
            </a:lvl1pPr>
          </a:lstStyle>
          <a:p>
            <a:r>
              <a:rPr lang="en-US" smtClean="0">
                <a:solidFill>
                  <a:srgbClr val="FFFFFF"/>
                </a:solidFill>
                <a:ea typeface="Osaka"/>
                <a:cs typeface="Osaka"/>
              </a:rPr>
              <a:t>Meeting, USGS Headquarters</a:t>
            </a:r>
            <a:endParaRPr lang="en-US">
              <a:solidFill>
                <a:srgbClr val="FFFFFF"/>
              </a:solidFill>
              <a:ea typeface="Osaka"/>
              <a:cs typeface="Osaka"/>
            </a:endParaRPr>
          </a:p>
        </p:txBody>
      </p:sp>
      <p:sp>
        <p:nvSpPr>
          <p:cNvPr id="8" name="Rectangle 6"/>
          <p:cNvSpPr>
            <a:spLocks noGrp="1" noChangeArrowheads="1"/>
          </p:cNvSpPr>
          <p:nvPr>
            <p:ph type="sldNum" sz="quarter" idx="11"/>
          </p:nvPr>
        </p:nvSpPr>
        <p:spPr>
          <a:ln/>
        </p:spPr>
        <p:txBody>
          <a:bodyPr/>
          <a:lstStyle>
            <a:lvl1pPr>
              <a:defRPr/>
            </a:lvl1pPr>
          </a:lstStyle>
          <a:p>
            <a:fld id="{867A3B2D-9CAD-462C-AAAA-3E09148D18F5}" type="slidenum">
              <a:rPr lang="en-US">
                <a:ea typeface="Osaka"/>
                <a:cs typeface="Osaka"/>
              </a:rPr>
              <a:pPr/>
              <a:t>‹#›</a:t>
            </a:fld>
            <a:endParaRPr lang="en-US">
              <a:ea typeface="Osaka"/>
              <a:cs typeface="Osaka"/>
            </a:endParaRPr>
          </a:p>
        </p:txBody>
      </p:sp>
      <p:sp>
        <p:nvSpPr>
          <p:cNvPr id="9" name="Rectangle 18"/>
          <p:cNvSpPr>
            <a:spLocks noGrp="1" noChangeArrowheads="1"/>
          </p:cNvSpPr>
          <p:nvPr>
            <p:ph type="dt" sz="half" idx="12"/>
          </p:nvPr>
        </p:nvSpPr>
        <p:spPr>
          <a:ln/>
        </p:spPr>
        <p:txBody>
          <a:bodyPr/>
          <a:lstStyle>
            <a:lvl1pPr>
              <a:defRPr/>
            </a:lvl1pPr>
          </a:lstStyle>
          <a:p>
            <a:fld id="{0FD4BAD8-DF40-47F6-BEB1-2CF55D337A5F}" type="datetime1">
              <a:rPr lang="en-US" smtClean="0">
                <a:solidFill>
                  <a:srgbClr val="FFFFFF"/>
                </a:solidFill>
                <a:ea typeface="Osaka"/>
                <a:cs typeface="Osaka"/>
              </a:rPr>
              <a:pPr/>
              <a:t>4/21/15</a:t>
            </a:fld>
            <a:endParaRPr lang="en-US">
              <a:solidFill>
                <a:srgbClr val="FFFFFF"/>
              </a:solidFill>
              <a:ea typeface="Osaka"/>
              <a:cs typeface="Osaka"/>
            </a:endParaRPr>
          </a:p>
        </p:txBody>
      </p:sp>
    </p:spTree>
    <p:extLst>
      <p:ext uri="{BB962C8B-B14F-4D97-AF65-F5344CB8AC3E}">
        <p14:creationId xmlns:p14="http://schemas.microsoft.com/office/powerpoint/2010/main" val="2919397441"/>
      </p:ext>
    </p:extLst>
  </p:cSld>
  <p:clrMapOvr>
    <a:masterClrMapping/>
  </p:clrMapOvr>
  <p:timing>
    <p:tnLst>
      <p:par>
        <p:cTn xmlns:p14="http://schemas.microsoft.com/office/powerpoint/2010/main" id="1" dur="indefinite" restart="never" nodeType="tmRoot"/>
      </p:par>
    </p:tnLst>
  </p:timing>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5"/>
          <p:cNvSpPr>
            <a:spLocks noGrp="1" noChangeArrowheads="1"/>
          </p:cNvSpPr>
          <p:nvPr>
            <p:ph type="ftr" sz="quarter" idx="10"/>
          </p:nvPr>
        </p:nvSpPr>
        <p:spPr>
          <a:ln/>
        </p:spPr>
        <p:txBody>
          <a:bodyPr/>
          <a:lstStyle>
            <a:lvl1pPr>
              <a:defRPr/>
            </a:lvl1pPr>
          </a:lstStyle>
          <a:p>
            <a:r>
              <a:rPr lang="en-US" smtClean="0">
                <a:solidFill>
                  <a:srgbClr val="FFFFFF"/>
                </a:solidFill>
                <a:ea typeface="Osaka"/>
                <a:cs typeface="Osaka"/>
              </a:rPr>
              <a:t>Meeting, USGS Headquarters</a:t>
            </a:r>
            <a:endParaRPr lang="en-US">
              <a:solidFill>
                <a:srgbClr val="FFFFFF"/>
              </a:solidFill>
              <a:ea typeface="Osaka"/>
              <a:cs typeface="Osaka"/>
            </a:endParaRPr>
          </a:p>
        </p:txBody>
      </p:sp>
      <p:sp>
        <p:nvSpPr>
          <p:cNvPr id="4" name="Rectangle 6"/>
          <p:cNvSpPr>
            <a:spLocks noGrp="1" noChangeArrowheads="1"/>
          </p:cNvSpPr>
          <p:nvPr>
            <p:ph type="sldNum" sz="quarter" idx="11"/>
          </p:nvPr>
        </p:nvSpPr>
        <p:spPr>
          <a:ln/>
        </p:spPr>
        <p:txBody>
          <a:bodyPr/>
          <a:lstStyle>
            <a:lvl1pPr>
              <a:defRPr/>
            </a:lvl1pPr>
          </a:lstStyle>
          <a:p>
            <a:fld id="{FE4109C2-8CA5-42A7-A7C4-D6A5D8FB49D9}" type="slidenum">
              <a:rPr lang="en-US">
                <a:ea typeface="Osaka"/>
                <a:cs typeface="Osaka"/>
              </a:rPr>
              <a:pPr/>
              <a:t>‹#›</a:t>
            </a:fld>
            <a:endParaRPr lang="en-US">
              <a:ea typeface="Osaka"/>
              <a:cs typeface="Osaka"/>
            </a:endParaRPr>
          </a:p>
        </p:txBody>
      </p:sp>
      <p:sp>
        <p:nvSpPr>
          <p:cNvPr id="5" name="Rectangle 18"/>
          <p:cNvSpPr>
            <a:spLocks noGrp="1" noChangeArrowheads="1"/>
          </p:cNvSpPr>
          <p:nvPr>
            <p:ph type="dt" sz="half" idx="12"/>
          </p:nvPr>
        </p:nvSpPr>
        <p:spPr>
          <a:ln/>
        </p:spPr>
        <p:txBody>
          <a:bodyPr/>
          <a:lstStyle>
            <a:lvl1pPr>
              <a:defRPr>
                <a:solidFill>
                  <a:schemeClr val="bg1"/>
                </a:solidFill>
              </a:defRPr>
            </a:lvl1pPr>
          </a:lstStyle>
          <a:p>
            <a:fld id="{BFF6EB31-70A9-4036-B749-3850B441491C}" type="datetime1">
              <a:rPr lang="en-US" smtClean="0">
                <a:solidFill>
                  <a:srgbClr val="FFFFFF"/>
                </a:solidFill>
                <a:ea typeface="Osaka"/>
                <a:cs typeface="Osaka"/>
              </a:rPr>
              <a:pPr/>
              <a:t>4/21/15</a:t>
            </a:fld>
            <a:endParaRPr lang="en-US" dirty="0">
              <a:solidFill>
                <a:srgbClr val="FFFFFF"/>
              </a:solidFill>
              <a:ea typeface="Osaka"/>
              <a:cs typeface="Osaka"/>
            </a:endParaRPr>
          </a:p>
        </p:txBody>
      </p:sp>
    </p:spTree>
    <p:extLst>
      <p:ext uri="{BB962C8B-B14F-4D97-AF65-F5344CB8AC3E}">
        <p14:creationId xmlns:p14="http://schemas.microsoft.com/office/powerpoint/2010/main" val="1857707706"/>
      </p:ext>
    </p:extLst>
  </p:cSld>
  <p:clrMapOvr>
    <a:masterClrMapping/>
  </p:clrMapOvr>
  <p:timing>
    <p:tnLst>
      <p:par>
        <p:cTn xmlns:p14="http://schemas.microsoft.com/office/powerpoint/2010/main" id="1" dur="indefinite" restart="never" nodeType="tmRoot"/>
      </p:par>
    </p:tnLst>
  </p:timing>
</p:sldLayout>
</file>

<file path=ppt/slideLayouts/slideLayout103.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1"/>
        </a:solidFill>
        <a:effectLst/>
      </p:bgPr>
    </p:bg>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ln/>
        </p:spPr>
        <p:txBody>
          <a:bodyPr/>
          <a:lstStyle>
            <a:lvl1pPr>
              <a:defRPr/>
            </a:lvl1pPr>
          </a:lstStyle>
          <a:p>
            <a:r>
              <a:rPr lang="en-US" smtClean="0">
                <a:solidFill>
                  <a:srgbClr val="FFFFFF"/>
                </a:solidFill>
                <a:ea typeface="Osaka"/>
                <a:cs typeface="Osaka"/>
              </a:rPr>
              <a:t>Meeting, USGS Headquarters</a:t>
            </a:r>
            <a:endParaRPr lang="en-US">
              <a:solidFill>
                <a:srgbClr val="FFFFFF"/>
              </a:solidFill>
              <a:ea typeface="Osaka"/>
              <a:cs typeface="Osaka"/>
            </a:endParaRPr>
          </a:p>
        </p:txBody>
      </p:sp>
      <p:sp>
        <p:nvSpPr>
          <p:cNvPr id="3" name="Rectangle 6"/>
          <p:cNvSpPr>
            <a:spLocks noGrp="1" noChangeArrowheads="1"/>
          </p:cNvSpPr>
          <p:nvPr>
            <p:ph type="sldNum" sz="quarter" idx="11"/>
          </p:nvPr>
        </p:nvSpPr>
        <p:spPr>
          <a:ln/>
        </p:spPr>
        <p:txBody>
          <a:bodyPr/>
          <a:lstStyle>
            <a:lvl1pPr>
              <a:defRPr/>
            </a:lvl1pPr>
          </a:lstStyle>
          <a:p>
            <a:fld id="{9FA2D836-4D22-41BB-89B8-B8C8697975C5}" type="slidenum">
              <a:rPr lang="en-US">
                <a:ea typeface="Osaka"/>
                <a:cs typeface="Osaka"/>
              </a:rPr>
              <a:pPr/>
              <a:t>‹#›</a:t>
            </a:fld>
            <a:endParaRPr lang="en-US">
              <a:ea typeface="Osaka"/>
              <a:cs typeface="Osaka"/>
            </a:endParaRPr>
          </a:p>
        </p:txBody>
      </p:sp>
      <p:sp>
        <p:nvSpPr>
          <p:cNvPr id="4" name="Rectangle 18"/>
          <p:cNvSpPr>
            <a:spLocks noGrp="1" noChangeArrowheads="1"/>
          </p:cNvSpPr>
          <p:nvPr>
            <p:ph type="dt" sz="half" idx="12"/>
          </p:nvPr>
        </p:nvSpPr>
        <p:spPr>
          <a:ln/>
        </p:spPr>
        <p:txBody>
          <a:bodyPr/>
          <a:lstStyle>
            <a:lvl1pPr>
              <a:defRPr>
                <a:solidFill>
                  <a:schemeClr val="bg1"/>
                </a:solidFill>
              </a:defRPr>
            </a:lvl1pPr>
          </a:lstStyle>
          <a:p>
            <a:fld id="{8651EA6D-5FFF-4ECA-AE36-3FDAFFDFBA3E}" type="datetime1">
              <a:rPr lang="en-US" smtClean="0">
                <a:solidFill>
                  <a:srgbClr val="FFFFFF"/>
                </a:solidFill>
                <a:ea typeface="Osaka"/>
                <a:cs typeface="Osaka"/>
              </a:rPr>
              <a:pPr/>
              <a:t>4/21/15</a:t>
            </a:fld>
            <a:endParaRPr lang="en-US" dirty="0">
              <a:solidFill>
                <a:srgbClr val="FFFFFF"/>
              </a:solidFill>
              <a:ea typeface="Osaka"/>
              <a:cs typeface="Osaka"/>
            </a:endParaRPr>
          </a:p>
        </p:txBody>
      </p:sp>
    </p:spTree>
    <p:extLst>
      <p:ext uri="{BB962C8B-B14F-4D97-AF65-F5344CB8AC3E}">
        <p14:creationId xmlns:p14="http://schemas.microsoft.com/office/powerpoint/2010/main" val="912215204"/>
      </p:ext>
    </p:extLst>
  </p:cSld>
  <p:clrMapOvr>
    <a:masterClrMapping/>
  </p:clrMapOvr>
  <p:timing>
    <p:tnLst>
      <p:par>
        <p:cTn xmlns:p14="http://schemas.microsoft.com/office/powerpoint/2010/main" id="1" dur="indefinite" restart="never" nodeType="tmRoot"/>
      </p:par>
    </p:tnLst>
  </p:timing>
</p:sldLayout>
</file>

<file path=ppt/slideLayouts/slideLayout1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ftr" sz="quarter" idx="10"/>
          </p:nvPr>
        </p:nvSpPr>
        <p:spPr>
          <a:ln/>
        </p:spPr>
        <p:txBody>
          <a:bodyPr/>
          <a:lstStyle>
            <a:lvl1pPr>
              <a:defRPr/>
            </a:lvl1pPr>
          </a:lstStyle>
          <a:p>
            <a:r>
              <a:rPr lang="en-US" smtClean="0">
                <a:solidFill>
                  <a:srgbClr val="FFFFFF"/>
                </a:solidFill>
                <a:ea typeface="Osaka"/>
                <a:cs typeface="Osaka"/>
              </a:rPr>
              <a:t>Meeting, USGS Headquarters</a:t>
            </a:r>
            <a:endParaRPr lang="en-US">
              <a:solidFill>
                <a:srgbClr val="FFFFFF"/>
              </a:solidFill>
              <a:ea typeface="Osaka"/>
              <a:cs typeface="Osaka"/>
            </a:endParaRPr>
          </a:p>
        </p:txBody>
      </p:sp>
      <p:sp>
        <p:nvSpPr>
          <p:cNvPr id="6" name="Rectangle 6"/>
          <p:cNvSpPr>
            <a:spLocks noGrp="1" noChangeArrowheads="1"/>
          </p:cNvSpPr>
          <p:nvPr>
            <p:ph type="sldNum" sz="quarter" idx="11"/>
          </p:nvPr>
        </p:nvSpPr>
        <p:spPr>
          <a:ln/>
        </p:spPr>
        <p:txBody>
          <a:bodyPr/>
          <a:lstStyle>
            <a:lvl1pPr>
              <a:defRPr/>
            </a:lvl1pPr>
          </a:lstStyle>
          <a:p>
            <a:fld id="{0AFE29B9-3035-43AC-A930-309C94653457}" type="slidenum">
              <a:rPr lang="en-US">
                <a:ea typeface="Osaka"/>
                <a:cs typeface="Osaka"/>
              </a:rPr>
              <a:pPr/>
              <a:t>‹#›</a:t>
            </a:fld>
            <a:endParaRPr lang="en-US">
              <a:ea typeface="Osaka"/>
              <a:cs typeface="Osaka"/>
            </a:endParaRPr>
          </a:p>
        </p:txBody>
      </p:sp>
      <p:sp>
        <p:nvSpPr>
          <p:cNvPr id="7" name="Rectangle 18"/>
          <p:cNvSpPr>
            <a:spLocks noGrp="1" noChangeArrowheads="1"/>
          </p:cNvSpPr>
          <p:nvPr>
            <p:ph type="dt" sz="half" idx="12"/>
          </p:nvPr>
        </p:nvSpPr>
        <p:spPr>
          <a:ln/>
        </p:spPr>
        <p:txBody>
          <a:bodyPr/>
          <a:lstStyle>
            <a:lvl1pPr>
              <a:defRPr/>
            </a:lvl1pPr>
          </a:lstStyle>
          <a:p>
            <a:fld id="{932E20F6-18A8-44F0-A2C1-CD671E116587}" type="datetime1">
              <a:rPr lang="en-US" smtClean="0">
                <a:solidFill>
                  <a:srgbClr val="FFFFFF"/>
                </a:solidFill>
                <a:ea typeface="Osaka"/>
                <a:cs typeface="Osaka"/>
              </a:rPr>
              <a:pPr/>
              <a:t>4/21/15</a:t>
            </a:fld>
            <a:endParaRPr lang="en-US">
              <a:solidFill>
                <a:srgbClr val="FFFFFF"/>
              </a:solidFill>
              <a:ea typeface="Osaka"/>
              <a:cs typeface="Osaka"/>
            </a:endParaRPr>
          </a:p>
        </p:txBody>
      </p:sp>
    </p:spTree>
    <p:extLst>
      <p:ext uri="{BB962C8B-B14F-4D97-AF65-F5344CB8AC3E}">
        <p14:creationId xmlns:p14="http://schemas.microsoft.com/office/powerpoint/2010/main" val="2570036093"/>
      </p:ext>
    </p:extLst>
  </p:cSld>
  <p:clrMapOvr>
    <a:masterClrMapping/>
  </p:clrMapOvr>
  <p:timing>
    <p:tnLst>
      <p:par>
        <p:cTn xmlns:p14="http://schemas.microsoft.com/office/powerpoint/2010/main" id="1" dur="indefinite" restart="never" nodeType="tmRoot"/>
      </p:par>
    </p:tnLst>
  </p:timing>
</p:sldLayout>
</file>

<file path=ppt/slideLayouts/slideLayout1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ftr" sz="quarter" idx="10"/>
          </p:nvPr>
        </p:nvSpPr>
        <p:spPr>
          <a:ln/>
        </p:spPr>
        <p:txBody>
          <a:bodyPr/>
          <a:lstStyle>
            <a:lvl1pPr>
              <a:defRPr/>
            </a:lvl1pPr>
          </a:lstStyle>
          <a:p>
            <a:r>
              <a:rPr lang="en-US" smtClean="0">
                <a:solidFill>
                  <a:srgbClr val="FFFFFF"/>
                </a:solidFill>
                <a:ea typeface="Osaka"/>
                <a:cs typeface="Osaka"/>
              </a:rPr>
              <a:t>Meeting, USGS Headquarters</a:t>
            </a:r>
            <a:endParaRPr lang="en-US">
              <a:solidFill>
                <a:srgbClr val="FFFFFF"/>
              </a:solidFill>
              <a:ea typeface="Osaka"/>
              <a:cs typeface="Osaka"/>
            </a:endParaRPr>
          </a:p>
        </p:txBody>
      </p:sp>
      <p:sp>
        <p:nvSpPr>
          <p:cNvPr id="6" name="Rectangle 6"/>
          <p:cNvSpPr>
            <a:spLocks noGrp="1" noChangeArrowheads="1"/>
          </p:cNvSpPr>
          <p:nvPr>
            <p:ph type="sldNum" sz="quarter" idx="11"/>
          </p:nvPr>
        </p:nvSpPr>
        <p:spPr>
          <a:ln/>
        </p:spPr>
        <p:txBody>
          <a:bodyPr/>
          <a:lstStyle>
            <a:lvl1pPr>
              <a:defRPr/>
            </a:lvl1pPr>
          </a:lstStyle>
          <a:p>
            <a:fld id="{D460ABC4-0C89-41AA-A99E-0A80D4CCA093}" type="slidenum">
              <a:rPr lang="en-US">
                <a:ea typeface="Osaka"/>
                <a:cs typeface="Osaka"/>
              </a:rPr>
              <a:pPr/>
              <a:t>‹#›</a:t>
            </a:fld>
            <a:endParaRPr lang="en-US">
              <a:ea typeface="Osaka"/>
              <a:cs typeface="Osaka"/>
            </a:endParaRPr>
          </a:p>
        </p:txBody>
      </p:sp>
      <p:sp>
        <p:nvSpPr>
          <p:cNvPr id="7" name="Rectangle 18"/>
          <p:cNvSpPr>
            <a:spLocks noGrp="1" noChangeArrowheads="1"/>
          </p:cNvSpPr>
          <p:nvPr>
            <p:ph type="dt" sz="half" idx="12"/>
          </p:nvPr>
        </p:nvSpPr>
        <p:spPr>
          <a:ln/>
        </p:spPr>
        <p:txBody>
          <a:bodyPr/>
          <a:lstStyle>
            <a:lvl1pPr>
              <a:defRPr/>
            </a:lvl1pPr>
          </a:lstStyle>
          <a:p>
            <a:fld id="{60D6F7B6-0B17-47A4-9E7E-2926CC01EDB1}" type="datetime1">
              <a:rPr lang="en-US" smtClean="0">
                <a:solidFill>
                  <a:srgbClr val="FFFFFF"/>
                </a:solidFill>
                <a:ea typeface="Osaka"/>
                <a:cs typeface="Osaka"/>
              </a:rPr>
              <a:pPr/>
              <a:t>4/21/15</a:t>
            </a:fld>
            <a:endParaRPr lang="en-US">
              <a:solidFill>
                <a:srgbClr val="FFFFFF"/>
              </a:solidFill>
              <a:ea typeface="Osaka"/>
              <a:cs typeface="Osaka"/>
            </a:endParaRPr>
          </a:p>
        </p:txBody>
      </p:sp>
    </p:spTree>
    <p:extLst>
      <p:ext uri="{BB962C8B-B14F-4D97-AF65-F5344CB8AC3E}">
        <p14:creationId xmlns:p14="http://schemas.microsoft.com/office/powerpoint/2010/main" val="2366535984"/>
      </p:ext>
    </p:extLst>
  </p:cSld>
  <p:clrMapOvr>
    <a:masterClrMapping/>
  </p:clrMapOvr>
  <p:timing>
    <p:tnLst>
      <p:par>
        <p:cTn xmlns:p14="http://schemas.microsoft.com/office/powerpoint/2010/main" id="1" dur="indefinite" restart="never" nodeType="tmRoot"/>
      </p:par>
    </p:tnLst>
  </p:timing>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nvPr>
        </p:nvSpPr>
        <p:spPr>
          <a:ln/>
        </p:spPr>
        <p:txBody>
          <a:bodyPr/>
          <a:lstStyle>
            <a:lvl1pPr>
              <a:defRPr/>
            </a:lvl1pPr>
          </a:lstStyle>
          <a:p>
            <a:r>
              <a:rPr lang="en-US" smtClean="0">
                <a:solidFill>
                  <a:srgbClr val="FFFFFF"/>
                </a:solidFill>
                <a:ea typeface="Osaka"/>
                <a:cs typeface="Osaka"/>
              </a:rPr>
              <a:t>Meeting, USGS Headquarters</a:t>
            </a:r>
            <a:endParaRPr lang="en-US">
              <a:solidFill>
                <a:srgbClr val="FFFFFF"/>
              </a:solidFill>
              <a:ea typeface="Osaka"/>
              <a:cs typeface="Osaka"/>
            </a:endParaRPr>
          </a:p>
        </p:txBody>
      </p:sp>
      <p:sp>
        <p:nvSpPr>
          <p:cNvPr id="5" name="Rectangle 6"/>
          <p:cNvSpPr>
            <a:spLocks noGrp="1" noChangeArrowheads="1"/>
          </p:cNvSpPr>
          <p:nvPr>
            <p:ph type="sldNum" sz="quarter" idx="11"/>
          </p:nvPr>
        </p:nvSpPr>
        <p:spPr>
          <a:ln/>
        </p:spPr>
        <p:txBody>
          <a:bodyPr/>
          <a:lstStyle>
            <a:lvl1pPr>
              <a:defRPr/>
            </a:lvl1pPr>
          </a:lstStyle>
          <a:p>
            <a:fld id="{A0B99FD7-B21D-405F-B985-7043B4B6E6A9}" type="slidenum">
              <a:rPr lang="en-US">
                <a:ea typeface="Osaka"/>
                <a:cs typeface="Osaka"/>
              </a:rPr>
              <a:pPr/>
              <a:t>‹#›</a:t>
            </a:fld>
            <a:endParaRPr lang="en-US">
              <a:ea typeface="Osaka"/>
              <a:cs typeface="Osaka"/>
            </a:endParaRPr>
          </a:p>
        </p:txBody>
      </p:sp>
      <p:sp>
        <p:nvSpPr>
          <p:cNvPr id="6" name="Rectangle 18"/>
          <p:cNvSpPr>
            <a:spLocks noGrp="1" noChangeArrowheads="1"/>
          </p:cNvSpPr>
          <p:nvPr>
            <p:ph type="dt" sz="half" idx="12"/>
          </p:nvPr>
        </p:nvSpPr>
        <p:spPr>
          <a:ln/>
        </p:spPr>
        <p:txBody>
          <a:bodyPr/>
          <a:lstStyle>
            <a:lvl1pPr>
              <a:defRPr/>
            </a:lvl1pPr>
          </a:lstStyle>
          <a:p>
            <a:fld id="{824ED36F-B8D4-4221-8BB6-089EDA6F2D43}" type="datetime1">
              <a:rPr lang="en-US" smtClean="0">
                <a:solidFill>
                  <a:srgbClr val="FFFFFF"/>
                </a:solidFill>
                <a:ea typeface="Osaka"/>
                <a:cs typeface="Osaka"/>
              </a:rPr>
              <a:pPr/>
              <a:t>4/21/15</a:t>
            </a:fld>
            <a:endParaRPr lang="en-US">
              <a:solidFill>
                <a:srgbClr val="FFFFFF"/>
              </a:solidFill>
              <a:ea typeface="Osaka"/>
              <a:cs typeface="Osaka"/>
            </a:endParaRPr>
          </a:p>
        </p:txBody>
      </p:sp>
    </p:spTree>
    <p:extLst>
      <p:ext uri="{BB962C8B-B14F-4D97-AF65-F5344CB8AC3E}">
        <p14:creationId xmlns:p14="http://schemas.microsoft.com/office/powerpoint/2010/main" val="2454600503"/>
      </p:ext>
    </p:extLst>
  </p:cSld>
  <p:clrMapOvr>
    <a:masterClrMapping/>
  </p:clrMapOvr>
  <p:timing>
    <p:tnLst>
      <p:par>
        <p:cTn xmlns:p14="http://schemas.microsoft.com/office/powerpoint/2010/main" id="1" dur="indefinite" restart="never" nodeType="tmRoot"/>
      </p:par>
    </p:tnLst>
  </p:timing>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762000"/>
            <a:ext cx="1981200" cy="4953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762000"/>
            <a:ext cx="5791200" cy="4953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nvPr>
        </p:nvSpPr>
        <p:spPr>
          <a:ln/>
        </p:spPr>
        <p:txBody>
          <a:bodyPr/>
          <a:lstStyle>
            <a:lvl1pPr>
              <a:defRPr/>
            </a:lvl1pPr>
          </a:lstStyle>
          <a:p>
            <a:r>
              <a:rPr lang="en-US" smtClean="0">
                <a:solidFill>
                  <a:srgbClr val="FFFFFF"/>
                </a:solidFill>
                <a:ea typeface="Osaka"/>
                <a:cs typeface="Osaka"/>
              </a:rPr>
              <a:t>Meeting, USGS Headquarters</a:t>
            </a:r>
            <a:endParaRPr lang="en-US">
              <a:solidFill>
                <a:srgbClr val="FFFFFF"/>
              </a:solidFill>
              <a:ea typeface="Osaka"/>
              <a:cs typeface="Osaka"/>
            </a:endParaRPr>
          </a:p>
        </p:txBody>
      </p:sp>
      <p:sp>
        <p:nvSpPr>
          <p:cNvPr id="5" name="Rectangle 6"/>
          <p:cNvSpPr>
            <a:spLocks noGrp="1" noChangeArrowheads="1"/>
          </p:cNvSpPr>
          <p:nvPr>
            <p:ph type="sldNum" sz="quarter" idx="11"/>
          </p:nvPr>
        </p:nvSpPr>
        <p:spPr>
          <a:ln/>
        </p:spPr>
        <p:txBody>
          <a:bodyPr/>
          <a:lstStyle>
            <a:lvl1pPr>
              <a:defRPr/>
            </a:lvl1pPr>
          </a:lstStyle>
          <a:p>
            <a:fld id="{A124B55D-0B24-43BC-ABC8-F1D8190796B7}" type="slidenum">
              <a:rPr lang="en-US">
                <a:ea typeface="Osaka"/>
                <a:cs typeface="Osaka"/>
              </a:rPr>
              <a:pPr/>
              <a:t>‹#›</a:t>
            </a:fld>
            <a:endParaRPr lang="en-US">
              <a:ea typeface="Osaka"/>
              <a:cs typeface="Osaka"/>
            </a:endParaRPr>
          </a:p>
        </p:txBody>
      </p:sp>
      <p:sp>
        <p:nvSpPr>
          <p:cNvPr id="6" name="Rectangle 18"/>
          <p:cNvSpPr>
            <a:spLocks noGrp="1" noChangeArrowheads="1"/>
          </p:cNvSpPr>
          <p:nvPr>
            <p:ph type="dt" sz="half" idx="12"/>
          </p:nvPr>
        </p:nvSpPr>
        <p:spPr>
          <a:ln/>
        </p:spPr>
        <p:txBody>
          <a:bodyPr/>
          <a:lstStyle>
            <a:lvl1pPr>
              <a:defRPr/>
            </a:lvl1pPr>
          </a:lstStyle>
          <a:p>
            <a:fld id="{919862E6-561A-40AE-B73F-ECC1A15683CB}" type="datetime1">
              <a:rPr lang="en-US" smtClean="0">
                <a:solidFill>
                  <a:srgbClr val="FFFFFF"/>
                </a:solidFill>
                <a:ea typeface="Osaka"/>
                <a:cs typeface="Osaka"/>
              </a:rPr>
              <a:pPr/>
              <a:t>4/21/15</a:t>
            </a:fld>
            <a:endParaRPr lang="en-US">
              <a:solidFill>
                <a:srgbClr val="FFFFFF"/>
              </a:solidFill>
              <a:ea typeface="Osaka"/>
              <a:cs typeface="Osaka"/>
            </a:endParaRPr>
          </a:p>
        </p:txBody>
      </p:sp>
    </p:spTree>
    <p:extLst>
      <p:ext uri="{BB962C8B-B14F-4D97-AF65-F5344CB8AC3E}">
        <p14:creationId xmlns:p14="http://schemas.microsoft.com/office/powerpoint/2010/main" val="717143516"/>
      </p:ext>
    </p:extLst>
  </p:cSld>
  <p:clrMapOvr>
    <a:masterClrMapping/>
  </p:clrMapOvr>
  <p:timing>
    <p:tnLst>
      <p:par>
        <p:cTn xmlns:p14="http://schemas.microsoft.com/office/powerpoint/2010/mai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87E4179-F891-4947-9270-E08B27D5E7EB}" type="datetimeFigureOut">
              <a:rPr lang="en-US" smtClean="0"/>
              <a:t>4/21/15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4B3614-4D25-7044-ADD4-47285B6CDEEC}" type="slidenum">
              <a:rPr lang="en-US" smtClean="0"/>
              <a:t>‹#›</a:t>
            </a:fld>
            <a:endParaRPr lang="en-US"/>
          </a:p>
        </p:txBody>
      </p:sp>
    </p:spTree>
    <p:extLst>
      <p:ext uri="{BB962C8B-B14F-4D97-AF65-F5344CB8AC3E}">
        <p14:creationId xmlns:p14="http://schemas.microsoft.com/office/powerpoint/2010/main" val="42544816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276679" y="3789319"/>
            <a:ext cx="6952921" cy="946200"/>
          </a:xfrm>
        </p:spPr>
        <p:txBody>
          <a:bodyPr anchor="t" anchorCtr="0"/>
          <a:lstStyle>
            <a:lvl1pPr algn="r">
              <a:defRPr sz="2400" baseline="0">
                <a:solidFill>
                  <a:srgbClr val="643517"/>
                </a:solidFill>
              </a:defRPr>
            </a:lvl1pPr>
          </a:lstStyle>
          <a:p>
            <a:r>
              <a:rPr lang="en-US" dirty="0" smtClean="0"/>
              <a:t>Section Title as It Appears in Review Agenda</a:t>
            </a:r>
            <a:br>
              <a:rPr lang="en-US" dirty="0" smtClean="0"/>
            </a:br>
            <a:r>
              <a:rPr lang="en-US" dirty="0" smtClean="0"/>
              <a:t>—on as Many as Three Lines</a:t>
            </a:r>
            <a:br>
              <a:rPr lang="en-US" dirty="0" smtClean="0"/>
            </a:br>
            <a:r>
              <a:rPr lang="en-US" dirty="0" smtClean="0"/>
              <a:t>if You Need Them</a:t>
            </a:r>
            <a:endParaRPr lang="en-US" dirty="0"/>
          </a:p>
        </p:txBody>
      </p:sp>
      <p:sp>
        <p:nvSpPr>
          <p:cNvPr id="3" name="Subtitle 2"/>
          <p:cNvSpPr>
            <a:spLocks noGrp="1"/>
          </p:cNvSpPr>
          <p:nvPr>
            <p:ph type="subTitle" idx="1" hasCustomPrompt="1"/>
          </p:nvPr>
        </p:nvSpPr>
        <p:spPr>
          <a:xfrm>
            <a:off x="433434" y="4735076"/>
            <a:ext cx="7315200" cy="1524000"/>
          </a:xfrm>
        </p:spPr>
        <p:txBody>
          <a:bodyPr/>
          <a:lstStyle>
            <a:lvl1pPr marL="0" indent="0" algn="l">
              <a:spcBef>
                <a:spcPts val="300"/>
              </a:spcBef>
              <a:buNone/>
              <a:defRPr sz="1600">
                <a:solidFill>
                  <a:srgbClr val="643517"/>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Presenter’s Name [</a:t>
            </a:r>
            <a:r>
              <a:rPr lang="en-US" dirty="0" err="1" smtClean="0"/>
              <a:t>Shift+Enter</a:t>
            </a:r>
            <a:r>
              <a:rPr lang="en-US" dirty="0" smtClean="0"/>
              <a:t>] </a:t>
            </a:r>
            <a:br>
              <a:rPr lang="en-US" dirty="0" smtClean="0"/>
            </a:br>
            <a:r>
              <a:rPr lang="en-US" dirty="0" smtClean="0"/>
              <a:t>Job Title, Institution</a:t>
            </a:r>
          </a:p>
          <a:p>
            <a:r>
              <a:rPr lang="en-US" dirty="0" smtClean="0"/>
              <a:t>Maybe a Second Presenter’s Name</a:t>
            </a:r>
            <a:br>
              <a:rPr lang="en-US" dirty="0" smtClean="0"/>
            </a:br>
            <a:r>
              <a:rPr lang="en-US" dirty="0" smtClean="0"/>
              <a:t>Job Title, Institution</a:t>
            </a:r>
          </a:p>
        </p:txBody>
      </p:sp>
      <p:pic>
        <p:nvPicPr>
          <p:cNvPr id="7" name="Picture 6"/>
          <p:cNvPicPr>
            <a:picLocks noChangeAspect="1"/>
          </p:cNvPicPr>
          <p:nvPr userDrawn="1"/>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883310" y="760632"/>
            <a:ext cx="690667" cy="576072"/>
          </a:xfrm>
          <a:prstGeom prst="rect">
            <a:avLst/>
          </a:prstGeom>
        </p:spPr>
      </p:pic>
      <p:pic>
        <p:nvPicPr>
          <p:cNvPr id="8" name="Picture 7"/>
          <p:cNvPicPr>
            <a:picLocks noChangeAspect="1"/>
          </p:cNvPicPr>
          <p:nvPr userDrawn="1"/>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489893" y="682908"/>
            <a:ext cx="776307" cy="731520"/>
          </a:xfrm>
          <a:prstGeom prst="rect">
            <a:avLst/>
          </a:prstGeom>
        </p:spPr>
      </p:pic>
      <p:pic>
        <p:nvPicPr>
          <p:cNvPr id="9" name="Picture 8"/>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26022" y="5132463"/>
            <a:ext cx="2068500" cy="1354480"/>
          </a:xfrm>
          <a:prstGeom prst="rect">
            <a:avLst/>
          </a:prstGeom>
        </p:spPr>
      </p:pic>
      <p:sp>
        <p:nvSpPr>
          <p:cNvPr id="13" name="TextBox 12"/>
          <p:cNvSpPr txBox="1"/>
          <p:nvPr userDrawn="1"/>
        </p:nvSpPr>
        <p:spPr>
          <a:xfrm>
            <a:off x="7294721" y="6285542"/>
            <a:ext cx="898383" cy="161583"/>
          </a:xfrm>
          <a:prstGeom prst="rect">
            <a:avLst/>
          </a:prstGeom>
          <a:noFill/>
        </p:spPr>
        <p:txBody>
          <a:bodyPr wrap="none" lIns="0" tIns="0" rIns="0" bIns="0" rtlCol="0">
            <a:spAutoFit/>
          </a:bodyPr>
          <a:lstStyle/>
          <a:p>
            <a:pPr defTabSz="914400">
              <a:lnSpc>
                <a:spcPct val="85000"/>
              </a:lnSpc>
            </a:pPr>
            <a:r>
              <a:rPr lang="en-US" sz="1200" dirty="0">
                <a:solidFill>
                  <a:srgbClr val="0166AE"/>
                </a:solidFill>
                <a:latin typeface="Arial" panose="020B0604020202020204" pitchFamily="34" charset="0"/>
                <a:cs typeface="Arial" panose="020B0604020202020204" pitchFamily="34" charset="0"/>
              </a:rPr>
              <a:t>09 April 2015</a:t>
            </a:r>
            <a:endParaRPr lang="en-US" sz="1100" dirty="0">
              <a:solidFill>
                <a:srgbClr val="0166A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01731127"/>
      </p:ext>
    </p:extLst>
  </p:cSld>
  <p:clrMapOvr>
    <a:masterClrMapping/>
  </p:clrMapOvr>
  <p:timing>
    <p:tnLst>
      <p:par>
        <p:cTn xmlns:p14="http://schemas.microsoft.com/office/powerpoint/2010/mai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smtClean="0"/>
              <a:t>Slide Title on One Line (Can Go to Two)</a:t>
            </a:r>
            <a:endParaRPr lang="en-US" dirty="0"/>
          </a:p>
        </p:txBody>
      </p:sp>
      <p:sp>
        <p:nvSpPr>
          <p:cNvPr id="3" name="Content Placeholder 2"/>
          <p:cNvSpPr>
            <a:spLocks noGrp="1"/>
          </p:cNvSpPr>
          <p:nvPr>
            <p:ph idx="1" hasCustomPrompt="1"/>
          </p:nvPr>
        </p:nvSpPr>
        <p:spPr>
          <a:xfrm>
            <a:off x="228600" y="1189702"/>
            <a:ext cx="8686800" cy="5287297"/>
          </a:xfrm>
        </p:spPr>
        <p:txBody>
          <a:bodyPr/>
          <a:lstStyle>
            <a:lvl1pPr>
              <a:defRPr>
                <a:solidFill>
                  <a:schemeClr val="tx1"/>
                </a:solidFill>
              </a:defRPr>
            </a:lvl1pPr>
            <a:lvl2pPr marL="457200" marR="0" indent="-225425" algn="l" defTabSz="914400" rtl="0" eaLnBrk="1" fontAlgn="auto" latinLnBrk="0" hangingPunct="1">
              <a:lnSpc>
                <a:spcPct val="90000"/>
              </a:lnSpc>
              <a:spcBef>
                <a:spcPts val="800"/>
              </a:spcBef>
              <a:spcAft>
                <a:spcPts val="300"/>
              </a:spcAft>
              <a:buClr>
                <a:srgbClr val="1287D8"/>
              </a:buClr>
              <a:buSzTx/>
              <a:buFont typeface="Arial" panose="020B0604020202020204" pitchFamily="34" charset="0"/>
              <a:buChar char="•"/>
              <a:tabLst/>
              <a:defRPr/>
            </a:lvl2pPr>
            <a:lvl3pPr>
              <a:buClr>
                <a:srgbClr val="1287D8"/>
              </a:buClr>
              <a:defRPr/>
            </a:lvl3pPr>
          </a:lstStyle>
          <a:p>
            <a:pPr lvl="0"/>
            <a:r>
              <a:rPr lang="en-US" dirty="0" smtClean="0"/>
              <a:t>First-level bullet point</a:t>
            </a:r>
          </a:p>
          <a:p>
            <a:pPr lvl="1"/>
            <a:r>
              <a:rPr lang="en-US" dirty="0" smtClean="0"/>
              <a:t>Second-level bullet point</a:t>
            </a:r>
          </a:p>
          <a:p>
            <a:pPr lvl="2"/>
            <a:r>
              <a:rPr lang="en-US" dirty="0" smtClean="0"/>
              <a:t>Third-level bullet point</a:t>
            </a:r>
          </a:p>
          <a:p>
            <a:pPr lvl="3"/>
            <a:r>
              <a:rPr lang="en-US" dirty="0" smtClean="0"/>
              <a:t>Fourth-level bullet-point</a:t>
            </a:r>
          </a:p>
          <a:p>
            <a:pPr lvl="4"/>
            <a:r>
              <a:rPr lang="en-US" dirty="0" smtClean="0"/>
              <a:t>Fifth-level bullet point</a:t>
            </a:r>
            <a:endParaRPr lang="en-US" dirty="0"/>
          </a:p>
        </p:txBody>
      </p:sp>
      <p:sp>
        <p:nvSpPr>
          <p:cNvPr id="4" name="Date Placeholder 3"/>
          <p:cNvSpPr>
            <a:spLocks noGrp="1"/>
          </p:cNvSpPr>
          <p:nvPr>
            <p:ph type="dt" sz="half" idx="10"/>
          </p:nvPr>
        </p:nvSpPr>
        <p:spPr>
          <a:xfrm>
            <a:off x="231636" y="6673996"/>
            <a:ext cx="1112484" cy="153888"/>
          </a:xfrm>
          <a:prstGeom prst="rect">
            <a:avLst/>
          </a:prstGeom>
        </p:spPr>
        <p:txBody>
          <a:bodyPr/>
          <a:lstStyle/>
          <a:p>
            <a:pPr defTabSz="914400"/>
            <a:r>
              <a:rPr lang="en-US" dirty="0">
                <a:solidFill>
                  <a:srgbClr val="000000"/>
                </a:solidFill>
                <a:latin typeface="Calibri"/>
              </a:rPr>
              <a:t>Rosen, Project Scientist</a:t>
            </a:r>
          </a:p>
        </p:txBody>
      </p:sp>
    </p:spTree>
    <p:extLst>
      <p:ext uri="{BB962C8B-B14F-4D97-AF65-F5344CB8AC3E}">
        <p14:creationId xmlns:p14="http://schemas.microsoft.com/office/powerpoint/2010/main" val="20691339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Backup or Subsection Star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14400" y="2971800"/>
            <a:ext cx="7315201" cy="317630"/>
          </a:xfrm>
        </p:spPr>
        <p:txBody>
          <a:bodyPr wrap="none" anchor="b"/>
          <a:lstStyle>
            <a:lvl1pPr>
              <a:defRPr sz="2400" baseline="0"/>
            </a:lvl1pPr>
          </a:lstStyle>
          <a:p>
            <a:r>
              <a:rPr lang="en-US" dirty="0" smtClean="0"/>
              <a:t>Backup or Subsection Start (if Needed)</a:t>
            </a:r>
            <a:endParaRPr lang="en-US" dirty="0"/>
          </a:p>
        </p:txBody>
      </p:sp>
      <p:sp>
        <p:nvSpPr>
          <p:cNvPr id="3" name="Text Placeholder 2"/>
          <p:cNvSpPr>
            <a:spLocks noGrp="1"/>
          </p:cNvSpPr>
          <p:nvPr>
            <p:ph type="body" idx="1" hasCustomPrompt="1"/>
          </p:nvPr>
        </p:nvSpPr>
        <p:spPr>
          <a:xfrm>
            <a:off x="914400" y="3657600"/>
            <a:ext cx="7596188" cy="2819400"/>
          </a:xfrm>
        </p:spPr>
        <p:txBody>
          <a:bodyPr/>
          <a:lstStyle>
            <a:lvl1pPr marL="342900" indent="-342900">
              <a:buClr>
                <a:srgbClr val="1287D8"/>
              </a:buClr>
              <a:buFont typeface="Arial" panose="020B0604020202020204" pitchFamily="34" charset="0"/>
              <a:buChar char="•"/>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Describe backup material in a few bullet points</a:t>
            </a:r>
          </a:p>
          <a:p>
            <a:pPr lvl="0"/>
            <a:r>
              <a:rPr lang="en-US" dirty="0" smtClean="0"/>
              <a:t>Use the slide titles if there are only a few of them</a:t>
            </a:r>
          </a:p>
          <a:p>
            <a:pPr lvl="0"/>
            <a:r>
              <a:rPr lang="en-US" dirty="0" smtClean="0"/>
              <a:t>Otherwise, sum it up in some other way</a:t>
            </a:r>
          </a:p>
        </p:txBody>
      </p:sp>
      <p:cxnSp>
        <p:nvCxnSpPr>
          <p:cNvPr id="7" name="Straight Connector 6"/>
          <p:cNvCxnSpPr/>
          <p:nvPr userDrawn="1"/>
        </p:nvCxnSpPr>
        <p:spPr>
          <a:xfrm>
            <a:off x="226044" y="3429893"/>
            <a:ext cx="8686800" cy="0"/>
          </a:xfrm>
          <a:prstGeom prst="line">
            <a:avLst/>
          </a:prstGeom>
          <a:ln w="38100">
            <a:solidFill>
              <a:srgbClr val="326735"/>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96464" y="232383"/>
            <a:ext cx="690667" cy="576072"/>
          </a:xfrm>
          <a:prstGeom prst="rect">
            <a:avLst/>
          </a:prstGeom>
        </p:spPr>
      </p:pic>
      <p:pic>
        <p:nvPicPr>
          <p:cNvPr id="9" name="Picture 8"/>
          <p:cNvPicPr>
            <a:picLocks noChangeAspect="1"/>
          </p:cNvPicPr>
          <p:nvPr userDrawn="1"/>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900268" y="161423"/>
            <a:ext cx="776307" cy="731520"/>
          </a:xfrm>
          <a:prstGeom prst="rect">
            <a:avLst/>
          </a:prstGeom>
        </p:spPr>
      </p:pic>
      <p:grpSp>
        <p:nvGrpSpPr>
          <p:cNvPr id="10" name="Group 9"/>
          <p:cNvGrpSpPr/>
          <p:nvPr userDrawn="1"/>
        </p:nvGrpSpPr>
        <p:grpSpPr>
          <a:xfrm>
            <a:off x="0" y="6088342"/>
            <a:ext cx="9144001" cy="769658"/>
            <a:chOff x="0" y="6088342"/>
            <a:chExt cx="9144001" cy="769658"/>
          </a:xfrm>
        </p:grpSpPr>
        <p:sp>
          <p:nvSpPr>
            <p:cNvPr id="11" name="Rectangle 10"/>
            <p:cNvSpPr/>
            <p:nvPr userDrawn="1"/>
          </p:nvSpPr>
          <p:spPr>
            <a:xfrm>
              <a:off x="0" y="6629400"/>
              <a:ext cx="9144001" cy="228600"/>
            </a:xfrm>
            <a:prstGeom prst="rect">
              <a:avLst/>
            </a:prstGeom>
            <a:solidFill>
              <a:srgbClr val="0166AE"/>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p:cNvSpPr/>
            <p:nvPr userDrawn="1"/>
          </p:nvSpPr>
          <p:spPr>
            <a:xfrm>
              <a:off x="0" y="6553200"/>
              <a:ext cx="9144001" cy="76200"/>
            </a:xfrm>
            <a:prstGeom prst="rect">
              <a:avLst/>
            </a:prstGeom>
            <a:solidFill>
              <a:srgbClr val="2CC1DE"/>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13" name="Picture 12"/>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190689" y="6088342"/>
              <a:ext cx="914402" cy="442570"/>
            </a:xfrm>
            <a:prstGeom prst="rect">
              <a:avLst/>
            </a:prstGeom>
          </p:spPr>
        </p:pic>
      </p:grpSp>
      <p:sp>
        <p:nvSpPr>
          <p:cNvPr id="4" name="Date Placeholder 3"/>
          <p:cNvSpPr>
            <a:spLocks noGrp="1"/>
          </p:cNvSpPr>
          <p:nvPr>
            <p:ph type="dt" sz="half" idx="10"/>
          </p:nvPr>
        </p:nvSpPr>
        <p:spPr>
          <a:xfrm>
            <a:off x="231636" y="6673996"/>
            <a:ext cx="1112484" cy="153888"/>
          </a:xfrm>
          <a:prstGeom prst="rect">
            <a:avLst/>
          </a:prstGeom>
        </p:spPr>
        <p:txBody>
          <a:bodyPr/>
          <a:lstStyle/>
          <a:p>
            <a:pPr defTabSz="914400"/>
            <a:r>
              <a:rPr lang="en-US" dirty="0">
                <a:solidFill>
                  <a:srgbClr val="000000"/>
                </a:solidFill>
                <a:latin typeface="Calibri"/>
              </a:rPr>
              <a:t>Rosen, Project Scientist</a:t>
            </a:r>
          </a:p>
        </p:txBody>
      </p:sp>
      <p:sp>
        <p:nvSpPr>
          <p:cNvPr id="14" name="TextBox 13"/>
          <p:cNvSpPr txBox="1"/>
          <p:nvPr userDrawn="1"/>
        </p:nvSpPr>
        <p:spPr>
          <a:xfrm flipH="1">
            <a:off x="8004893" y="6673996"/>
            <a:ext cx="910506" cy="153888"/>
          </a:xfrm>
          <a:prstGeom prst="rect">
            <a:avLst/>
          </a:prstGeom>
          <a:noFill/>
        </p:spPr>
        <p:txBody>
          <a:bodyPr wrap="none" lIns="0" tIns="0" rIns="0" bIns="0" rtlCol="0" anchor="b" anchorCtr="0">
            <a:spAutoFit/>
          </a:bodyPr>
          <a:lstStyle/>
          <a:p>
            <a:pPr algn="r" defTabSz="914400"/>
            <a:r>
              <a:rPr lang="en-US" sz="1000" dirty="0">
                <a:solidFill>
                  <a:srgbClr val="FFFFFF"/>
                </a:solidFill>
                <a:latin typeface="Arial Narrow" panose="020B0606020202030204" pitchFamily="34" charset="0"/>
              </a:rPr>
              <a:t>KDP-B DPMC 2-</a:t>
            </a:r>
            <a:fld id="{DFB6CFB7-B712-4BEC-BB8B-AFD197CBA2BD}" type="slidenum">
              <a:rPr lang="en-US" sz="1000">
                <a:solidFill>
                  <a:srgbClr val="FFFFFF"/>
                </a:solidFill>
                <a:latin typeface="Arial Narrow" panose="020B0606020202030204" pitchFamily="34" charset="0"/>
              </a:rPr>
              <a:pPr algn="r" defTabSz="914400"/>
              <a:t>‹#›</a:t>
            </a:fld>
            <a:endParaRPr lang="en-US" sz="1000" dirty="0">
              <a:solidFill>
                <a:srgbClr val="FFFFFF"/>
              </a:solidFill>
              <a:latin typeface="Arial Narrow" panose="020B0606020202030204" pitchFamily="34" charset="0"/>
            </a:endParaRPr>
          </a:p>
        </p:txBody>
      </p:sp>
    </p:spTree>
    <p:extLst>
      <p:ext uri="{BB962C8B-B14F-4D97-AF65-F5344CB8AC3E}">
        <p14:creationId xmlns:p14="http://schemas.microsoft.com/office/powerpoint/2010/main" val="15103454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Two-Content Layout</a:t>
            </a:r>
            <a:endParaRPr lang="en-US" dirty="0"/>
          </a:p>
        </p:txBody>
      </p:sp>
      <p:sp>
        <p:nvSpPr>
          <p:cNvPr id="3" name="Content Placeholder 2"/>
          <p:cNvSpPr>
            <a:spLocks noGrp="1"/>
          </p:cNvSpPr>
          <p:nvPr>
            <p:ph sz="half" idx="1"/>
          </p:nvPr>
        </p:nvSpPr>
        <p:spPr>
          <a:xfrm>
            <a:off x="228600" y="1188720"/>
            <a:ext cx="4257350" cy="5285232"/>
          </a:xfrm>
        </p:spPr>
        <p:txBody>
          <a:bodyPr/>
          <a:lstStyle>
            <a:lvl4pPr>
              <a:spcBef>
                <a:spcPts val="400"/>
              </a:spcBef>
              <a:spcAft>
                <a:spcPts val="200"/>
              </a:spcAft>
              <a:defRPr/>
            </a:lvl4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188720"/>
            <a:ext cx="4261104" cy="5285232"/>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a:xfrm>
            <a:off x="231636" y="6673996"/>
            <a:ext cx="1112484" cy="153888"/>
          </a:xfrm>
          <a:prstGeom prst="rect">
            <a:avLst/>
          </a:prstGeom>
        </p:spPr>
        <p:txBody>
          <a:bodyPr/>
          <a:lstStyle/>
          <a:p>
            <a:pPr defTabSz="914400"/>
            <a:r>
              <a:rPr lang="en-US" dirty="0">
                <a:solidFill>
                  <a:srgbClr val="000000"/>
                </a:solidFill>
                <a:latin typeface="Calibri"/>
              </a:rPr>
              <a:t>Rosen, Project Scientist</a:t>
            </a:r>
          </a:p>
        </p:txBody>
      </p:sp>
    </p:spTree>
    <p:extLst>
      <p:ext uri="{BB962C8B-B14F-4D97-AF65-F5344CB8AC3E}">
        <p14:creationId xmlns:p14="http://schemas.microsoft.com/office/powerpoint/2010/main" val="28892390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Title-Only Layout</a:t>
            </a:r>
            <a:endParaRPr lang="en-US" dirty="0"/>
          </a:p>
        </p:txBody>
      </p:sp>
      <p:sp>
        <p:nvSpPr>
          <p:cNvPr id="3" name="Date Placeholder 2"/>
          <p:cNvSpPr>
            <a:spLocks noGrp="1"/>
          </p:cNvSpPr>
          <p:nvPr>
            <p:ph type="dt" sz="half" idx="10"/>
          </p:nvPr>
        </p:nvSpPr>
        <p:spPr>
          <a:xfrm>
            <a:off x="231636" y="6673996"/>
            <a:ext cx="1112484" cy="153888"/>
          </a:xfrm>
          <a:prstGeom prst="rect">
            <a:avLst/>
          </a:prstGeom>
        </p:spPr>
        <p:txBody>
          <a:bodyPr/>
          <a:lstStyle/>
          <a:p>
            <a:pPr defTabSz="914400"/>
            <a:r>
              <a:rPr lang="en-US" dirty="0">
                <a:solidFill>
                  <a:srgbClr val="000000"/>
                </a:solidFill>
                <a:latin typeface="Calibri"/>
              </a:rPr>
              <a:t>Rosen, Project Scientist</a:t>
            </a:r>
          </a:p>
        </p:txBody>
      </p:sp>
    </p:spTree>
    <p:extLst>
      <p:ext uri="{BB962C8B-B14F-4D97-AF65-F5344CB8AC3E}">
        <p14:creationId xmlns:p14="http://schemas.microsoft.com/office/powerpoint/2010/main" val="16312657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6" name="Rectangle 5"/>
          <p:cNvSpPr/>
          <p:nvPr userDrawn="1"/>
        </p:nvSpPr>
        <p:spPr>
          <a:xfrm>
            <a:off x="0" y="6629400"/>
            <a:ext cx="9144001" cy="228600"/>
          </a:xfrm>
          <a:prstGeom prst="rect">
            <a:avLst/>
          </a:prstGeom>
          <a:solidFill>
            <a:srgbClr val="0166AE"/>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Rectangle 6"/>
          <p:cNvSpPr/>
          <p:nvPr userDrawn="1"/>
        </p:nvSpPr>
        <p:spPr>
          <a:xfrm>
            <a:off x="0" y="6553200"/>
            <a:ext cx="9144001" cy="76200"/>
          </a:xfrm>
          <a:prstGeom prst="rect">
            <a:avLst/>
          </a:prstGeom>
          <a:solidFill>
            <a:srgbClr val="2CC1DE"/>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userDrawn="1">
            <p:ph type="dt" sz="half" idx="10"/>
          </p:nvPr>
        </p:nvSpPr>
        <p:spPr>
          <a:xfrm>
            <a:off x="231636" y="6673996"/>
            <a:ext cx="1112484" cy="153888"/>
          </a:xfrm>
          <a:prstGeom prst="rect">
            <a:avLst/>
          </a:prstGeom>
        </p:spPr>
        <p:txBody>
          <a:bodyPr/>
          <a:lstStyle/>
          <a:p>
            <a:pPr defTabSz="914400"/>
            <a:r>
              <a:rPr lang="en-US" dirty="0">
                <a:solidFill>
                  <a:srgbClr val="000000"/>
                </a:solidFill>
                <a:latin typeface="Calibri"/>
              </a:rPr>
              <a:t>Rosen, Project Scientist</a:t>
            </a:r>
          </a:p>
        </p:txBody>
      </p:sp>
      <p:sp>
        <p:nvSpPr>
          <p:cNvPr id="8" name="TextBox 7"/>
          <p:cNvSpPr txBox="1"/>
          <p:nvPr userDrawn="1"/>
        </p:nvSpPr>
        <p:spPr>
          <a:xfrm flipH="1">
            <a:off x="8004893" y="6673996"/>
            <a:ext cx="910506" cy="153888"/>
          </a:xfrm>
          <a:prstGeom prst="rect">
            <a:avLst/>
          </a:prstGeom>
          <a:noFill/>
        </p:spPr>
        <p:txBody>
          <a:bodyPr wrap="none" lIns="0" tIns="0" rIns="0" bIns="0" rtlCol="0" anchor="b" anchorCtr="0">
            <a:spAutoFit/>
          </a:bodyPr>
          <a:lstStyle/>
          <a:p>
            <a:pPr algn="r" defTabSz="914400"/>
            <a:r>
              <a:rPr lang="en-US" sz="1000" dirty="0">
                <a:solidFill>
                  <a:srgbClr val="FFFFFF"/>
                </a:solidFill>
                <a:latin typeface="Arial Narrow" panose="020B0606020202030204" pitchFamily="34" charset="0"/>
              </a:rPr>
              <a:t>KDP-B DPMC 2-</a:t>
            </a:r>
            <a:fld id="{DFB6CFB7-B712-4BEC-BB8B-AFD197CBA2BD}" type="slidenum">
              <a:rPr lang="en-US" sz="1000">
                <a:solidFill>
                  <a:srgbClr val="FFFFFF"/>
                </a:solidFill>
                <a:latin typeface="Arial Narrow" panose="020B0606020202030204" pitchFamily="34" charset="0"/>
              </a:rPr>
              <a:pPr algn="r" defTabSz="914400"/>
              <a:t>‹#›</a:t>
            </a:fld>
            <a:endParaRPr lang="en-US" sz="1000" dirty="0">
              <a:solidFill>
                <a:srgbClr val="FFFFFF"/>
              </a:solidFill>
              <a:latin typeface="Arial Narrow" panose="020B0606020202030204" pitchFamily="34" charset="0"/>
            </a:endParaRPr>
          </a:p>
        </p:txBody>
      </p:sp>
    </p:spTree>
    <p:extLst>
      <p:ext uri="{BB962C8B-B14F-4D97-AF65-F5344CB8AC3E}">
        <p14:creationId xmlns:p14="http://schemas.microsoft.com/office/powerpoint/2010/main" val="26088344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userDrawn="1">
  <p:cSld name="1_Front Cover">
    <p:spTree>
      <p:nvGrpSpPr>
        <p:cNvPr id="1" name=""/>
        <p:cNvGrpSpPr/>
        <p:nvPr/>
      </p:nvGrpSpPr>
      <p:grpSpPr>
        <a:xfrm>
          <a:off x="0" y="0"/>
          <a:ext cx="0" cy="0"/>
          <a:chOff x="0" y="0"/>
          <a:chExt cx="0" cy="0"/>
        </a:xfrm>
      </p:grpSpPr>
      <p:pic>
        <p:nvPicPr>
          <p:cNvPr id="11" name="Content Placeholder 3"/>
          <p:cNvPicPr>
            <a:picLocks noChangeAspect="1"/>
          </p:cNvPicPr>
          <p:nvPr userDrawn="1"/>
        </p:nvPicPr>
        <p:blipFill rotWithShape="1">
          <a:blip r:embed="rId2" cstate="screen">
            <a:extLst>
              <a:ext uri="{28A0092B-C50C-407E-A947-70E740481C1C}">
                <a14:useLocalDpi xmlns:a14="http://schemas.microsoft.com/office/drawing/2010/main"/>
              </a:ext>
            </a:extLst>
          </a:blip>
          <a:srcRect l="-6311" t="-927" r="-1" b="-1906"/>
          <a:stretch/>
        </p:blipFill>
        <p:spPr>
          <a:xfrm>
            <a:off x="-2522145" y="-145470"/>
            <a:ext cx="12480848" cy="7219370"/>
          </a:xfrm>
          <a:prstGeom prst="rect">
            <a:avLst/>
          </a:prstGeom>
        </p:spPr>
      </p:pic>
      <p:sp>
        <p:nvSpPr>
          <p:cNvPr id="756739" name="Rectangle 3"/>
          <p:cNvSpPr>
            <a:spLocks noGrp="1" noChangeArrowheads="1"/>
          </p:cNvSpPr>
          <p:nvPr>
            <p:ph type="ctrTitle"/>
          </p:nvPr>
        </p:nvSpPr>
        <p:spPr>
          <a:xfrm>
            <a:off x="719137" y="1465264"/>
            <a:ext cx="7680325" cy="1201736"/>
          </a:xfrm>
        </p:spPr>
        <p:txBody>
          <a:bodyPr>
            <a:noAutofit/>
          </a:bodyPr>
          <a:lstStyle>
            <a:lvl1pPr algn="ctr">
              <a:defRPr sz="4800">
                <a:solidFill>
                  <a:schemeClr val="bg1"/>
                </a:solidFill>
                <a:effectLst>
                  <a:outerShdw blurRad="38100" dist="38100" dir="2700000" algn="tl">
                    <a:srgbClr val="000000">
                      <a:alpha val="43137"/>
                    </a:srgbClr>
                  </a:outerShdw>
                </a:effectLst>
              </a:defRPr>
            </a:lvl1pPr>
          </a:lstStyle>
          <a:p>
            <a:r>
              <a:rPr lang="en-US" dirty="0"/>
              <a:t>Click to edit Master title style</a:t>
            </a:r>
          </a:p>
        </p:txBody>
      </p:sp>
      <p:sp>
        <p:nvSpPr>
          <p:cNvPr id="756740" name="Rectangle 4"/>
          <p:cNvSpPr>
            <a:spLocks noGrp="1" noChangeArrowheads="1"/>
          </p:cNvSpPr>
          <p:nvPr>
            <p:ph type="subTitle" idx="1"/>
          </p:nvPr>
        </p:nvSpPr>
        <p:spPr>
          <a:xfrm>
            <a:off x="1358900" y="4735513"/>
            <a:ext cx="6400800" cy="450321"/>
          </a:xfrm>
        </p:spPr>
        <p:txBody>
          <a:bodyPr/>
          <a:lstStyle>
            <a:lvl1pPr marL="0" indent="0" algn="ctr">
              <a:buFont typeface="Wingdings" pitchFamily="-106" charset="2"/>
              <a:buNone/>
              <a:defRPr sz="2400" b="0" i="0" baseline="0">
                <a:solidFill>
                  <a:srgbClr val="FF3300"/>
                </a:solidFill>
                <a:effectLst>
                  <a:outerShdw blurRad="38100" dist="38100" dir="2700000" algn="tl">
                    <a:srgbClr val="000000">
                      <a:alpha val="43137"/>
                    </a:srgbClr>
                  </a:outerShdw>
                </a:effectLst>
                <a:latin typeface="Arial" pitchFamily="34" charset="0"/>
              </a:defRPr>
            </a:lvl1pPr>
          </a:lstStyle>
          <a:p>
            <a:r>
              <a:rPr lang="en-US" dirty="0"/>
              <a:t>Click to edit Master subtitle style</a:t>
            </a:r>
          </a:p>
        </p:txBody>
      </p:sp>
      <p:sp>
        <p:nvSpPr>
          <p:cNvPr id="2" name="TextBox 1"/>
          <p:cNvSpPr txBox="1"/>
          <p:nvPr userDrawn="1"/>
        </p:nvSpPr>
        <p:spPr>
          <a:xfrm>
            <a:off x="-4762" y="6472079"/>
            <a:ext cx="9144000" cy="400110"/>
          </a:xfrm>
          <a:prstGeom prst="rect">
            <a:avLst/>
          </a:prstGeom>
          <a:noFill/>
        </p:spPr>
        <p:txBody>
          <a:bodyPr wrap="square" rtlCol="0">
            <a:spAutoFit/>
          </a:bodyPr>
          <a:lstStyle/>
          <a:p>
            <a:pPr algn="ctr" defTabSz="914400"/>
            <a:r>
              <a:rPr lang="en-US" sz="1000" i="1" dirty="0">
                <a:solidFill>
                  <a:srgbClr val="FFFFFF"/>
                </a:solidFill>
                <a:latin typeface="Arial Narrow" panose="020B0606020202030204" pitchFamily="34" charset="0"/>
              </a:rPr>
              <a:t>The technical data in this document is controlled under the U.S. Export Regulations,</a:t>
            </a:r>
          </a:p>
          <a:p>
            <a:pPr algn="ctr" defTabSz="914400"/>
            <a:r>
              <a:rPr lang="en-US" sz="1000" i="1" dirty="0">
                <a:solidFill>
                  <a:srgbClr val="FFFFFF"/>
                </a:solidFill>
                <a:latin typeface="Arial Narrow" panose="020B0606020202030204" pitchFamily="34" charset="0"/>
              </a:rPr>
              <a:t>release to foreign persons may require an export authorization.</a:t>
            </a:r>
          </a:p>
        </p:txBody>
      </p:sp>
      <p:pic>
        <p:nvPicPr>
          <p:cNvPr id="15" name="Picture 14" descr="http://expertjobs.org/wp-content/uploads/2012/09/isro.jpg"/>
          <p:cNvPicPr>
            <a:picLocks noChangeAspect="1"/>
          </p:cNvPicPr>
          <p:nvPr userDrawn="1"/>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8438072" y="0"/>
            <a:ext cx="705928" cy="665201"/>
          </a:xfrm>
          <a:prstGeom prst="rect">
            <a:avLst/>
          </a:prstGeom>
          <a:noFill/>
          <a:extLst>
            <a:ext uri="{909E8E84-426E-40dd-AFC4-6F175D3DCCD1}">
              <a14:hiddenFill xmlns:a14="http://schemas.microsoft.com/office/drawing/2010/main">
                <a:solidFill>
                  <a:srgbClr val="FFFFFF"/>
                </a:solidFill>
              </a14:hiddenFill>
            </a:ext>
          </a:extLst>
        </p:spPr>
      </p:pic>
      <p:sp>
        <p:nvSpPr>
          <p:cNvPr id="19" name="Slide Number Placeholder 3"/>
          <p:cNvSpPr txBox="1">
            <a:spLocks/>
          </p:cNvSpPr>
          <p:nvPr userDrawn="1"/>
        </p:nvSpPr>
        <p:spPr>
          <a:xfrm>
            <a:off x="6963461" y="6515100"/>
            <a:ext cx="2133600" cy="259770"/>
          </a:xfrm>
          <a:prstGeom prst="rect">
            <a:avLst/>
          </a:prstGeom>
        </p:spPr>
        <p:txBody>
          <a:bodyPr/>
          <a:lstStyle/>
          <a:p>
            <a:pPr algn="r" defTabSz="914400" fontAlgn="base">
              <a:spcBef>
                <a:spcPct val="0"/>
              </a:spcBef>
              <a:spcAft>
                <a:spcPct val="0"/>
              </a:spcAft>
              <a:defRPr/>
            </a:pPr>
            <a:endParaRPr lang="en-US" sz="1100" dirty="0">
              <a:solidFill>
                <a:srgbClr val="FFFFFF"/>
              </a:solidFill>
              <a:latin typeface="Calibri"/>
            </a:endParaRPr>
          </a:p>
        </p:txBody>
      </p:sp>
      <p:pic>
        <p:nvPicPr>
          <p:cNvPr id="20" name="Picture 2"/>
          <p:cNvPicPr>
            <a:picLocks noChangeAspect="1" noChangeArrowheads="1"/>
          </p:cNvPicPr>
          <p:nvPr userDrawn="1"/>
        </p:nvPicPr>
        <p:blipFill rotWithShape="1">
          <a:blip r:embed="rId4" cstate="screen">
            <a:extLst>
              <a:ext uri="{28A0092B-C50C-407E-A947-70E740481C1C}">
                <a14:useLocalDpi xmlns:a14="http://schemas.microsoft.com/office/drawing/2010/main"/>
              </a:ext>
            </a:extLst>
          </a:blip>
          <a:srcRect/>
          <a:stretch/>
        </p:blipFill>
        <p:spPr bwMode="auto">
          <a:xfrm>
            <a:off x="7953903" y="6333126"/>
            <a:ext cx="1102807" cy="2939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7" descr="meatball best"/>
          <p:cNvPicPr>
            <a:picLocks noChangeAspect="1" noChangeArrowheads="1"/>
          </p:cNvPicPr>
          <p:nvPr userDrawn="1"/>
        </p:nvPicPr>
        <p:blipFill>
          <a:blip r:embed="rId5" cstate="screen">
            <a:extLst>
              <a:ext uri="{28A0092B-C50C-407E-A947-70E740481C1C}">
                <a14:useLocalDpi xmlns:a14="http://schemas.microsoft.com/office/drawing/2010/main"/>
              </a:ext>
            </a:extLst>
          </a:blip>
          <a:srcRect/>
          <a:stretch>
            <a:fillRect/>
          </a:stretch>
        </p:blipFill>
        <p:spPr bwMode="auto">
          <a:xfrm>
            <a:off x="4679" y="14412"/>
            <a:ext cx="682099" cy="573052"/>
          </a:xfrm>
          <a:prstGeom prst="rect">
            <a:avLst/>
          </a:prstGeom>
          <a:noFill/>
          <a:ln w="9525">
            <a:noFill/>
            <a:miter lim="800000"/>
            <a:headEnd/>
            <a:tailEnd/>
          </a:ln>
        </p:spPr>
      </p:pic>
      <p:sp>
        <p:nvSpPr>
          <p:cNvPr id="22" name="TextBox 21"/>
          <p:cNvSpPr txBox="1"/>
          <p:nvPr userDrawn="1"/>
        </p:nvSpPr>
        <p:spPr>
          <a:xfrm>
            <a:off x="561977" y="178711"/>
            <a:ext cx="1663062" cy="307777"/>
          </a:xfrm>
          <a:prstGeom prst="rect">
            <a:avLst/>
          </a:prstGeom>
          <a:noFill/>
        </p:spPr>
        <p:txBody>
          <a:bodyPr wrap="square" rtlCol="0">
            <a:spAutoFit/>
          </a:bodyPr>
          <a:lstStyle/>
          <a:p>
            <a:pPr defTabSz="914400"/>
            <a:r>
              <a:rPr lang="en-US" sz="800" b="1" dirty="0">
                <a:solidFill>
                  <a:prstClr val="white"/>
                </a:solidFill>
                <a:latin typeface="Calibri"/>
              </a:rPr>
              <a:t>Jet Propulsion Laboratory</a:t>
            </a:r>
          </a:p>
          <a:p>
            <a:pPr defTabSz="914400"/>
            <a:r>
              <a:rPr lang="en-US" sz="600" dirty="0">
                <a:solidFill>
                  <a:prstClr val="white"/>
                </a:solidFill>
                <a:latin typeface="Calibri"/>
              </a:rPr>
              <a:t>California Institute of Technology</a:t>
            </a:r>
          </a:p>
        </p:txBody>
      </p:sp>
    </p:spTree>
    <p:extLst>
      <p:ext uri="{BB962C8B-B14F-4D97-AF65-F5344CB8AC3E}">
        <p14:creationId xmlns:p14="http://schemas.microsoft.com/office/powerpoint/2010/main" val="580968080"/>
      </p:ext>
    </p:extLst>
  </p:cSld>
  <p:clrMapOvr>
    <a:masterClrMapping/>
  </p:clrMapOvr>
  <p:timing>
    <p:tnLst>
      <p:par>
        <p:cTn xmlns:p14="http://schemas.microsoft.com/office/powerpoint/2010/mai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5699CAB7-FF66-4BD5-8B62-95F60E03E32F}" type="datetimeFigureOut">
              <a:rPr lang="en-US" smtClean="0">
                <a:solidFill>
                  <a:prstClr val="black">
                    <a:tint val="75000"/>
                  </a:prstClr>
                </a:solidFill>
                <a:latin typeface="Calibri"/>
              </a:rPr>
              <a:pPr/>
              <a:t>4/21/15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A51B1E08-7C4C-4C28-B578-51138C992F54}"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5530514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87E4179-F891-4947-9270-E08B27D5E7EB}" type="datetimeFigureOut">
              <a:rPr lang="en-US" smtClean="0"/>
              <a:t>4/21/15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4B3614-4D25-7044-ADD4-47285B6CDEEC}" type="slidenum">
              <a:rPr lang="en-US" smtClean="0"/>
              <a:t>‹#›</a:t>
            </a:fld>
            <a:endParaRPr lang="en-US"/>
          </a:p>
        </p:txBody>
      </p:sp>
    </p:spTree>
    <p:extLst>
      <p:ext uri="{BB962C8B-B14F-4D97-AF65-F5344CB8AC3E}">
        <p14:creationId xmlns:p14="http://schemas.microsoft.com/office/powerpoint/2010/main" val="415392234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699CAB7-FF66-4BD5-8B62-95F60E03E32F}" type="datetimeFigureOut">
              <a:rPr lang="en-US" smtClean="0">
                <a:solidFill>
                  <a:prstClr val="black">
                    <a:tint val="75000"/>
                  </a:prstClr>
                </a:solidFill>
                <a:latin typeface="Calibri"/>
              </a:rPr>
              <a:pPr/>
              <a:t>4/21/15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A51B1E08-7C4C-4C28-B578-51138C992F54}"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56210822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699CAB7-FF66-4BD5-8B62-95F60E03E32F}" type="datetimeFigureOut">
              <a:rPr lang="en-US" smtClean="0">
                <a:solidFill>
                  <a:prstClr val="black">
                    <a:tint val="75000"/>
                  </a:prstClr>
                </a:solidFill>
                <a:latin typeface="Calibri"/>
              </a:rPr>
              <a:pPr/>
              <a:t>4/21/15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A51B1E08-7C4C-4C28-B578-51138C992F54}"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21195913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5699CAB7-FF66-4BD5-8B62-95F60E03E32F}" type="datetimeFigureOut">
              <a:rPr lang="en-US" smtClean="0">
                <a:solidFill>
                  <a:prstClr val="black">
                    <a:tint val="75000"/>
                  </a:prstClr>
                </a:solidFill>
                <a:latin typeface="Calibri"/>
              </a:rPr>
              <a:pPr/>
              <a:t>4/21/15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A51B1E08-7C4C-4C28-B578-51138C992F54}"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44408005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5699CAB7-FF66-4BD5-8B62-95F60E03E32F}" type="datetimeFigureOut">
              <a:rPr lang="en-US" smtClean="0">
                <a:solidFill>
                  <a:prstClr val="black">
                    <a:tint val="75000"/>
                  </a:prstClr>
                </a:solidFill>
                <a:latin typeface="Calibri"/>
              </a:rPr>
              <a:pPr/>
              <a:t>4/21/15</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A51B1E08-7C4C-4C28-B578-51138C992F54}"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98250104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5699CAB7-FF66-4BD5-8B62-95F60E03E32F}" type="datetimeFigureOut">
              <a:rPr lang="en-US" smtClean="0">
                <a:solidFill>
                  <a:prstClr val="black">
                    <a:tint val="75000"/>
                  </a:prstClr>
                </a:solidFill>
                <a:latin typeface="Calibri"/>
              </a:rPr>
              <a:pPr/>
              <a:t>4/21/15</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A51B1E08-7C4C-4C28-B578-51138C992F54}"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27947323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699CAB7-FF66-4BD5-8B62-95F60E03E32F}" type="datetimeFigureOut">
              <a:rPr lang="en-US" smtClean="0">
                <a:solidFill>
                  <a:prstClr val="black">
                    <a:tint val="75000"/>
                  </a:prstClr>
                </a:solidFill>
                <a:latin typeface="Calibri"/>
              </a:rPr>
              <a:pPr/>
              <a:t>4/21/15</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A51B1E08-7C4C-4C28-B578-51138C992F54}"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51591197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699CAB7-FF66-4BD5-8B62-95F60E03E32F}" type="datetimeFigureOut">
              <a:rPr lang="en-US" smtClean="0">
                <a:solidFill>
                  <a:prstClr val="black">
                    <a:tint val="75000"/>
                  </a:prstClr>
                </a:solidFill>
                <a:latin typeface="Calibri"/>
              </a:rPr>
              <a:pPr/>
              <a:t>4/21/15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A51B1E08-7C4C-4C28-B578-51138C992F54}"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1174875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699CAB7-FF66-4BD5-8B62-95F60E03E32F}" type="datetimeFigureOut">
              <a:rPr lang="en-US" smtClean="0">
                <a:solidFill>
                  <a:prstClr val="black">
                    <a:tint val="75000"/>
                  </a:prstClr>
                </a:solidFill>
                <a:latin typeface="Calibri"/>
              </a:rPr>
              <a:pPr/>
              <a:t>4/21/15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A51B1E08-7C4C-4C28-B578-51138C992F54}"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9741310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699CAB7-FF66-4BD5-8B62-95F60E03E32F}" type="datetimeFigureOut">
              <a:rPr lang="en-US" smtClean="0">
                <a:solidFill>
                  <a:prstClr val="black">
                    <a:tint val="75000"/>
                  </a:prstClr>
                </a:solidFill>
                <a:latin typeface="Calibri"/>
              </a:rPr>
              <a:pPr/>
              <a:t>4/21/15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A51B1E08-7C4C-4C28-B578-51138C992F54}"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70429158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699CAB7-FF66-4BD5-8B62-95F60E03E32F}" type="datetimeFigureOut">
              <a:rPr lang="en-US" smtClean="0">
                <a:solidFill>
                  <a:prstClr val="black">
                    <a:tint val="75000"/>
                  </a:prstClr>
                </a:solidFill>
                <a:latin typeface="Calibri"/>
              </a:rPr>
              <a:pPr/>
              <a:t>4/21/15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A51B1E08-7C4C-4C28-B578-51138C992F54}"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4738081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87E4179-F891-4947-9270-E08B27D5E7EB}" type="datetimeFigureOut">
              <a:rPr lang="en-US" smtClean="0"/>
              <a:t>4/21/15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4B3614-4D25-7044-ADD4-47285B6CDEEC}" type="slidenum">
              <a:rPr lang="en-US" smtClean="0"/>
              <a:t>‹#›</a:t>
            </a:fld>
            <a:endParaRPr lang="en-US"/>
          </a:p>
        </p:txBody>
      </p:sp>
    </p:spTree>
    <p:extLst>
      <p:ext uri="{BB962C8B-B14F-4D97-AF65-F5344CB8AC3E}">
        <p14:creationId xmlns:p14="http://schemas.microsoft.com/office/powerpoint/2010/main" val="203487915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0"/>
        <p:cNvGrpSpPr/>
        <p:nvPr/>
      </p:nvGrpSpPr>
      <p:grpSpPr>
        <a:xfrm>
          <a:off x="0" y="0"/>
          <a:ext cx="0" cy="0"/>
          <a:chOff x="0" y="0"/>
          <a:chExt cx="0" cy="0"/>
        </a:xfrm>
      </p:grpSpPr>
      <p:sp>
        <p:nvSpPr>
          <p:cNvPr id="11" name="Shape 11"/>
          <p:cNvSpPr txBox="1">
            <a:spLocks noGrp="1"/>
          </p:cNvSpPr>
          <p:nvPr>
            <p:ph type="title"/>
          </p:nvPr>
        </p:nvSpPr>
        <p:spPr>
          <a:xfrm>
            <a:off x="457200" y="274637"/>
            <a:ext cx="8229600" cy="1143000"/>
          </a:xfrm>
          <a:prstGeom prst="rect">
            <a:avLst/>
          </a:prstGeom>
          <a:noFill/>
          <a:ln>
            <a:noFill/>
          </a:ln>
        </p:spPr>
        <p:txBody>
          <a:bodyPr lIns="91425" tIns="91425" rIns="91425" bIns="91425" anchor="b"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2" name="Shape 12"/>
          <p:cNvSpPr txBox="1">
            <a:spLocks noGrp="1"/>
          </p:cNvSpPr>
          <p:nvPr>
            <p:ph type="body" idx="1"/>
          </p:nvPr>
        </p:nvSpPr>
        <p:spPr>
          <a:xfrm>
            <a:off x="457200" y="1600201"/>
            <a:ext cx="8229600" cy="4967572"/>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extLst>
      <p:ext uri="{BB962C8B-B14F-4D97-AF65-F5344CB8AC3E}">
        <p14:creationId xmlns:p14="http://schemas.microsoft.com/office/powerpoint/2010/main" val="276100502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91EB473-48FA-4BF0-A9F1-E2D646809442}" type="datetimeFigureOut">
              <a:rPr lang="en-US" smtClean="0">
                <a:solidFill>
                  <a:prstClr val="white">
                    <a:tint val="75000"/>
                  </a:prstClr>
                </a:solidFill>
                <a:latin typeface="Calibri"/>
              </a:rPr>
              <a:pPr/>
              <a:t>4/21/15</a:t>
            </a:fld>
            <a:endParaRPr lang="en-US">
              <a:solidFill>
                <a:prstClr val="white">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white">
                  <a:tint val="75000"/>
                </a:prstClr>
              </a:solidFill>
              <a:latin typeface="Calibri"/>
            </a:endParaRPr>
          </a:p>
        </p:txBody>
      </p:sp>
      <p:sp>
        <p:nvSpPr>
          <p:cNvPr id="6" name="Slide Number Placeholder 5"/>
          <p:cNvSpPr>
            <a:spLocks noGrp="1"/>
          </p:cNvSpPr>
          <p:nvPr>
            <p:ph type="sldNum" sz="quarter" idx="12"/>
          </p:nvPr>
        </p:nvSpPr>
        <p:spPr/>
        <p:txBody>
          <a:bodyPr/>
          <a:lstStyle/>
          <a:p>
            <a:fld id="{353FF203-5942-4567-B9AD-029E95677DEA}" type="slidenum">
              <a:rPr lang="en-US" smtClean="0">
                <a:solidFill>
                  <a:prstClr val="white">
                    <a:tint val="75000"/>
                  </a:prstClr>
                </a:solidFill>
                <a:latin typeface="Calibri"/>
              </a: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2556734412"/>
      </p:ext>
    </p:extLst>
  </p:cSld>
  <p:clrMapOvr>
    <a:masterClrMapping/>
  </p:clrMapOvr>
  <p:transition xmlns:p14="http://schemas.microsoft.com/office/powerpoint/2010/mai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91EB473-48FA-4BF0-A9F1-E2D646809442}" type="datetimeFigureOut">
              <a:rPr lang="en-US" smtClean="0">
                <a:solidFill>
                  <a:prstClr val="white">
                    <a:tint val="75000"/>
                  </a:prstClr>
                </a:solidFill>
                <a:latin typeface="Calibri"/>
              </a:rPr>
              <a:pPr/>
              <a:t>4/21/15</a:t>
            </a:fld>
            <a:endParaRPr lang="en-US">
              <a:solidFill>
                <a:prstClr val="white">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white">
                  <a:tint val="75000"/>
                </a:prstClr>
              </a:solidFill>
              <a:latin typeface="Calibri"/>
            </a:endParaRPr>
          </a:p>
        </p:txBody>
      </p:sp>
      <p:sp>
        <p:nvSpPr>
          <p:cNvPr id="6" name="Slide Number Placeholder 5"/>
          <p:cNvSpPr>
            <a:spLocks noGrp="1"/>
          </p:cNvSpPr>
          <p:nvPr>
            <p:ph type="sldNum" sz="quarter" idx="12"/>
          </p:nvPr>
        </p:nvSpPr>
        <p:spPr/>
        <p:txBody>
          <a:bodyPr/>
          <a:lstStyle/>
          <a:p>
            <a:fld id="{353FF203-5942-4567-B9AD-029E95677DEA}" type="slidenum">
              <a:rPr lang="en-US" smtClean="0">
                <a:solidFill>
                  <a:prstClr val="white">
                    <a:tint val="75000"/>
                  </a:prstClr>
                </a:solidFill>
                <a:latin typeface="Calibri"/>
              </a: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3703557153"/>
      </p:ext>
    </p:extLst>
  </p:cSld>
  <p:clrMapOvr>
    <a:masterClrMapping/>
  </p:clrMapOvr>
  <p:transition xmlns:p14="http://schemas.microsoft.com/office/powerpoint/2010/mai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91EB473-48FA-4BF0-A9F1-E2D646809442}" type="datetimeFigureOut">
              <a:rPr lang="en-US" smtClean="0">
                <a:solidFill>
                  <a:prstClr val="white">
                    <a:tint val="75000"/>
                  </a:prstClr>
                </a:solidFill>
                <a:latin typeface="Calibri"/>
              </a:rPr>
              <a:pPr/>
              <a:t>4/21/15</a:t>
            </a:fld>
            <a:endParaRPr lang="en-US">
              <a:solidFill>
                <a:prstClr val="white">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white">
                  <a:tint val="75000"/>
                </a:prstClr>
              </a:solidFill>
              <a:latin typeface="Calibri"/>
            </a:endParaRPr>
          </a:p>
        </p:txBody>
      </p:sp>
      <p:sp>
        <p:nvSpPr>
          <p:cNvPr id="6" name="Slide Number Placeholder 5"/>
          <p:cNvSpPr>
            <a:spLocks noGrp="1"/>
          </p:cNvSpPr>
          <p:nvPr>
            <p:ph type="sldNum" sz="quarter" idx="12"/>
          </p:nvPr>
        </p:nvSpPr>
        <p:spPr/>
        <p:txBody>
          <a:bodyPr/>
          <a:lstStyle/>
          <a:p>
            <a:fld id="{353FF203-5942-4567-B9AD-029E95677DEA}" type="slidenum">
              <a:rPr lang="en-US" smtClean="0">
                <a:solidFill>
                  <a:prstClr val="white">
                    <a:tint val="75000"/>
                  </a:prstClr>
                </a:solidFill>
                <a:latin typeface="Calibri"/>
              </a: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2227223057"/>
      </p:ext>
    </p:extLst>
  </p:cSld>
  <p:clrMapOvr>
    <a:masterClrMapping/>
  </p:clrMapOvr>
  <p:transition xmlns:p14="http://schemas.microsoft.com/office/powerpoint/2010/mai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91EB473-48FA-4BF0-A9F1-E2D646809442}" type="datetimeFigureOut">
              <a:rPr lang="en-US" smtClean="0">
                <a:solidFill>
                  <a:prstClr val="white">
                    <a:tint val="75000"/>
                  </a:prstClr>
                </a:solidFill>
                <a:latin typeface="Calibri"/>
              </a:rPr>
              <a:pPr/>
              <a:t>4/21/15</a:t>
            </a:fld>
            <a:endParaRPr lang="en-US">
              <a:solidFill>
                <a:prstClr val="white">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white">
                  <a:tint val="75000"/>
                </a:prstClr>
              </a:solidFill>
              <a:latin typeface="Calibri"/>
            </a:endParaRPr>
          </a:p>
        </p:txBody>
      </p:sp>
      <p:sp>
        <p:nvSpPr>
          <p:cNvPr id="7" name="Slide Number Placeholder 6"/>
          <p:cNvSpPr>
            <a:spLocks noGrp="1"/>
          </p:cNvSpPr>
          <p:nvPr>
            <p:ph type="sldNum" sz="quarter" idx="12"/>
          </p:nvPr>
        </p:nvSpPr>
        <p:spPr/>
        <p:txBody>
          <a:bodyPr/>
          <a:lstStyle/>
          <a:p>
            <a:fld id="{353FF203-5942-4567-B9AD-029E95677DEA}" type="slidenum">
              <a:rPr lang="en-US" smtClean="0">
                <a:solidFill>
                  <a:prstClr val="white">
                    <a:tint val="75000"/>
                  </a:prstClr>
                </a:solidFill>
                <a:latin typeface="Calibri"/>
              </a: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693151528"/>
      </p:ext>
    </p:extLst>
  </p:cSld>
  <p:clrMapOvr>
    <a:masterClrMapping/>
  </p:clrMapOvr>
  <p:transition xmlns:p14="http://schemas.microsoft.com/office/powerpoint/2010/mai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91EB473-48FA-4BF0-A9F1-E2D646809442}" type="datetimeFigureOut">
              <a:rPr lang="en-US" smtClean="0">
                <a:solidFill>
                  <a:prstClr val="white">
                    <a:tint val="75000"/>
                  </a:prstClr>
                </a:solidFill>
                <a:latin typeface="Calibri"/>
              </a:rPr>
              <a:pPr/>
              <a:t>4/21/15</a:t>
            </a:fld>
            <a:endParaRPr lang="en-US">
              <a:solidFill>
                <a:prstClr val="white">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white">
                  <a:tint val="75000"/>
                </a:prstClr>
              </a:solidFill>
              <a:latin typeface="Calibri"/>
            </a:endParaRPr>
          </a:p>
        </p:txBody>
      </p:sp>
      <p:sp>
        <p:nvSpPr>
          <p:cNvPr id="9" name="Slide Number Placeholder 8"/>
          <p:cNvSpPr>
            <a:spLocks noGrp="1"/>
          </p:cNvSpPr>
          <p:nvPr>
            <p:ph type="sldNum" sz="quarter" idx="12"/>
          </p:nvPr>
        </p:nvSpPr>
        <p:spPr/>
        <p:txBody>
          <a:bodyPr/>
          <a:lstStyle/>
          <a:p>
            <a:fld id="{353FF203-5942-4567-B9AD-029E95677DEA}" type="slidenum">
              <a:rPr lang="en-US" smtClean="0">
                <a:solidFill>
                  <a:prstClr val="white">
                    <a:tint val="75000"/>
                  </a:prstClr>
                </a:solidFill>
                <a:latin typeface="Calibri"/>
              </a: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1177313675"/>
      </p:ext>
    </p:extLst>
  </p:cSld>
  <p:clrMapOvr>
    <a:masterClrMapping/>
  </p:clrMapOvr>
  <p:transition xmlns:p14="http://schemas.microsoft.com/office/powerpoint/2010/mai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91EB473-48FA-4BF0-A9F1-E2D646809442}" type="datetimeFigureOut">
              <a:rPr lang="en-US" smtClean="0">
                <a:solidFill>
                  <a:prstClr val="white">
                    <a:tint val="75000"/>
                  </a:prstClr>
                </a:solidFill>
                <a:latin typeface="Calibri"/>
              </a:rPr>
              <a:pPr/>
              <a:t>4/21/15</a:t>
            </a:fld>
            <a:endParaRPr lang="en-US">
              <a:solidFill>
                <a:prstClr val="white">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white">
                  <a:tint val="75000"/>
                </a:prstClr>
              </a:solidFill>
              <a:latin typeface="Calibri"/>
            </a:endParaRPr>
          </a:p>
        </p:txBody>
      </p:sp>
      <p:sp>
        <p:nvSpPr>
          <p:cNvPr id="5" name="Slide Number Placeholder 4"/>
          <p:cNvSpPr>
            <a:spLocks noGrp="1"/>
          </p:cNvSpPr>
          <p:nvPr>
            <p:ph type="sldNum" sz="quarter" idx="12"/>
          </p:nvPr>
        </p:nvSpPr>
        <p:spPr/>
        <p:txBody>
          <a:bodyPr/>
          <a:lstStyle/>
          <a:p>
            <a:fld id="{353FF203-5942-4567-B9AD-029E95677DEA}" type="slidenum">
              <a:rPr lang="en-US" smtClean="0">
                <a:solidFill>
                  <a:prstClr val="white">
                    <a:tint val="75000"/>
                  </a:prstClr>
                </a:solidFill>
                <a:latin typeface="Calibri"/>
              </a: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1435875989"/>
      </p:ext>
    </p:extLst>
  </p:cSld>
  <p:clrMapOvr>
    <a:masterClrMapping/>
  </p:clrMapOvr>
  <p:transition xmlns:p14="http://schemas.microsoft.com/office/powerpoint/2010/mai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91EB473-48FA-4BF0-A9F1-E2D646809442}" type="datetimeFigureOut">
              <a:rPr lang="en-US" smtClean="0">
                <a:solidFill>
                  <a:prstClr val="white">
                    <a:tint val="75000"/>
                  </a:prstClr>
                </a:solidFill>
                <a:latin typeface="Calibri"/>
              </a:rPr>
              <a:pPr/>
              <a:t>4/21/15</a:t>
            </a:fld>
            <a:endParaRPr lang="en-US">
              <a:solidFill>
                <a:prstClr val="white">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white">
                  <a:tint val="75000"/>
                </a:prstClr>
              </a:solidFill>
              <a:latin typeface="Calibri"/>
            </a:endParaRPr>
          </a:p>
        </p:txBody>
      </p:sp>
      <p:sp>
        <p:nvSpPr>
          <p:cNvPr id="4" name="Slide Number Placeholder 3"/>
          <p:cNvSpPr>
            <a:spLocks noGrp="1"/>
          </p:cNvSpPr>
          <p:nvPr>
            <p:ph type="sldNum" sz="quarter" idx="12"/>
          </p:nvPr>
        </p:nvSpPr>
        <p:spPr/>
        <p:txBody>
          <a:bodyPr/>
          <a:lstStyle/>
          <a:p>
            <a:fld id="{353FF203-5942-4567-B9AD-029E95677DEA}" type="slidenum">
              <a:rPr lang="en-US" smtClean="0">
                <a:solidFill>
                  <a:prstClr val="white">
                    <a:tint val="75000"/>
                  </a:prstClr>
                </a:solidFill>
                <a:latin typeface="Calibri"/>
              </a: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698426014"/>
      </p:ext>
    </p:extLst>
  </p:cSld>
  <p:clrMapOvr>
    <a:masterClrMapping/>
  </p:clrMapOvr>
  <p:transition xmlns:p14="http://schemas.microsoft.com/office/powerpoint/2010/mai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91EB473-48FA-4BF0-A9F1-E2D646809442}" type="datetimeFigureOut">
              <a:rPr lang="en-US" smtClean="0">
                <a:solidFill>
                  <a:prstClr val="white">
                    <a:tint val="75000"/>
                  </a:prstClr>
                </a:solidFill>
                <a:latin typeface="Calibri"/>
              </a:rPr>
              <a:pPr/>
              <a:t>4/21/15</a:t>
            </a:fld>
            <a:endParaRPr lang="en-US">
              <a:solidFill>
                <a:prstClr val="white">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white">
                  <a:tint val="75000"/>
                </a:prstClr>
              </a:solidFill>
              <a:latin typeface="Calibri"/>
            </a:endParaRPr>
          </a:p>
        </p:txBody>
      </p:sp>
      <p:sp>
        <p:nvSpPr>
          <p:cNvPr id="7" name="Slide Number Placeholder 6"/>
          <p:cNvSpPr>
            <a:spLocks noGrp="1"/>
          </p:cNvSpPr>
          <p:nvPr>
            <p:ph type="sldNum" sz="quarter" idx="12"/>
          </p:nvPr>
        </p:nvSpPr>
        <p:spPr/>
        <p:txBody>
          <a:bodyPr/>
          <a:lstStyle/>
          <a:p>
            <a:fld id="{353FF203-5942-4567-B9AD-029E95677DEA}" type="slidenum">
              <a:rPr lang="en-US" smtClean="0">
                <a:solidFill>
                  <a:prstClr val="white">
                    <a:tint val="75000"/>
                  </a:prstClr>
                </a:solidFill>
                <a:latin typeface="Calibri"/>
              </a: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3766122158"/>
      </p:ext>
    </p:extLst>
  </p:cSld>
  <p:clrMapOvr>
    <a:masterClrMapping/>
  </p:clrMapOvr>
  <p:transition xmlns:p14="http://schemas.microsoft.com/office/powerpoint/2010/mai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91EB473-48FA-4BF0-A9F1-E2D646809442}" type="datetimeFigureOut">
              <a:rPr lang="en-US" smtClean="0">
                <a:solidFill>
                  <a:prstClr val="white">
                    <a:tint val="75000"/>
                  </a:prstClr>
                </a:solidFill>
                <a:latin typeface="Calibri"/>
              </a:rPr>
              <a:pPr/>
              <a:t>4/21/15</a:t>
            </a:fld>
            <a:endParaRPr lang="en-US">
              <a:solidFill>
                <a:prstClr val="white">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white">
                  <a:tint val="75000"/>
                </a:prstClr>
              </a:solidFill>
              <a:latin typeface="Calibri"/>
            </a:endParaRPr>
          </a:p>
        </p:txBody>
      </p:sp>
      <p:sp>
        <p:nvSpPr>
          <p:cNvPr id="7" name="Slide Number Placeholder 6"/>
          <p:cNvSpPr>
            <a:spLocks noGrp="1"/>
          </p:cNvSpPr>
          <p:nvPr>
            <p:ph type="sldNum" sz="quarter" idx="12"/>
          </p:nvPr>
        </p:nvSpPr>
        <p:spPr/>
        <p:txBody>
          <a:bodyPr/>
          <a:lstStyle/>
          <a:p>
            <a:fld id="{353FF203-5942-4567-B9AD-029E95677DEA}" type="slidenum">
              <a:rPr lang="en-US" smtClean="0">
                <a:solidFill>
                  <a:prstClr val="white">
                    <a:tint val="75000"/>
                  </a:prstClr>
                </a:solidFill>
                <a:latin typeface="Calibri"/>
              </a: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668480325"/>
      </p:ext>
    </p:extLst>
  </p:cSld>
  <p:clrMapOvr>
    <a:masterClrMapping/>
  </p:clrMapOvr>
  <p:transition xmlns:p14="http://schemas.microsoft.com/office/powerpoint/2010/mai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87E4179-F891-4947-9270-E08B27D5E7EB}" type="datetimeFigureOut">
              <a:rPr lang="en-US" smtClean="0"/>
              <a:t>4/21/15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4B3614-4D25-7044-ADD4-47285B6CDEEC}" type="slidenum">
              <a:rPr lang="en-US" smtClean="0"/>
              <a:t>‹#›</a:t>
            </a:fld>
            <a:endParaRPr lang="en-US"/>
          </a:p>
        </p:txBody>
      </p:sp>
    </p:spTree>
    <p:extLst>
      <p:ext uri="{BB962C8B-B14F-4D97-AF65-F5344CB8AC3E}">
        <p14:creationId xmlns:p14="http://schemas.microsoft.com/office/powerpoint/2010/main" val="116903050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91EB473-48FA-4BF0-A9F1-E2D646809442}" type="datetimeFigureOut">
              <a:rPr lang="en-US" smtClean="0">
                <a:solidFill>
                  <a:prstClr val="white">
                    <a:tint val="75000"/>
                  </a:prstClr>
                </a:solidFill>
                <a:latin typeface="Calibri"/>
              </a:rPr>
              <a:pPr/>
              <a:t>4/21/15</a:t>
            </a:fld>
            <a:endParaRPr lang="en-US">
              <a:solidFill>
                <a:prstClr val="white">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white">
                  <a:tint val="75000"/>
                </a:prstClr>
              </a:solidFill>
              <a:latin typeface="Calibri"/>
            </a:endParaRPr>
          </a:p>
        </p:txBody>
      </p:sp>
      <p:sp>
        <p:nvSpPr>
          <p:cNvPr id="6" name="Slide Number Placeholder 5"/>
          <p:cNvSpPr>
            <a:spLocks noGrp="1"/>
          </p:cNvSpPr>
          <p:nvPr>
            <p:ph type="sldNum" sz="quarter" idx="12"/>
          </p:nvPr>
        </p:nvSpPr>
        <p:spPr/>
        <p:txBody>
          <a:bodyPr/>
          <a:lstStyle/>
          <a:p>
            <a:fld id="{353FF203-5942-4567-B9AD-029E95677DEA}" type="slidenum">
              <a:rPr lang="en-US" smtClean="0">
                <a:solidFill>
                  <a:prstClr val="white">
                    <a:tint val="75000"/>
                  </a:prstClr>
                </a:solidFill>
                <a:latin typeface="Calibri"/>
              </a: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2969292445"/>
      </p:ext>
    </p:extLst>
  </p:cSld>
  <p:clrMapOvr>
    <a:masterClrMapping/>
  </p:clrMapOvr>
  <p:transition xmlns:p14="http://schemas.microsoft.com/office/powerpoint/2010/mai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91EB473-48FA-4BF0-A9F1-E2D646809442}" type="datetimeFigureOut">
              <a:rPr lang="en-US" smtClean="0">
                <a:solidFill>
                  <a:prstClr val="white">
                    <a:tint val="75000"/>
                  </a:prstClr>
                </a:solidFill>
                <a:latin typeface="Calibri"/>
              </a:rPr>
              <a:pPr/>
              <a:t>4/21/15</a:t>
            </a:fld>
            <a:endParaRPr lang="en-US">
              <a:solidFill>
                <a:prstClr val="white">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white">
                  <a:tint val="75000"/>
                </a:prstClr>
              </a:solidFill>
              <a:latin typeface="Calibri"/>
            </a:endParaRPr>
          </a:p>
        </p:txBody>
      </p:sp>
      <p:sp>
        <p:nvSpPr>
          <p:cNvPr id="6" name="Slide Number Placeholder 5"/>
          <p:cNvSpPr>
            <a:spLocks noGrp="1"/>
          </p:cNvSpPr>
          <p:nvPr>
            <p:ph type="sldNum" sz="quarter" idx="12"/>
          </p:nvPr>
        </p:nvSpPr>
        <p:spPr/>
        <p:txBody>
          <a:bodyPr/>
          <a:lstStyle/>
          <a:p>
            <a:fld id="{353FF203-5942-4567-B9AD-029E95677DEA}" type="slidenum">
              <a:rPr lang="en-US" smtClean="0">
                <a:solidFill>
                  <a:prstClr val="white">
                    <a:tint val="75000"/>
                  </a:prstClr>
                </a:solidFill>
                <a:latin typeface="Calibri"/>
              </a: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32409715"/>
      </p:ext>
    </p:extLst>
  </p:cSld>
  <p:clrMapOvr>
    <a:masterClrMapping/>
  </p:clrMapOvr>
  <p:transition xmlns:p14="http://schemas.microsoft.com/office/powerpoint/2010/mai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91EB473-48FA-4BF0-A9F1-E2D646809442}" type="datetimeFigureOut">
              <a:rPr lang="en-US" smtClean="0">
                <a:solidFill>
                  <a:prstClr val="white">
                    <a:tint val="75000"/>
                  </a:prstClr>
                </a:solidFill>
                <a:latin typeface="Calibri"/>
              </a:rPr>
              <a:pPr/>
              <a:t>4/21/15</a:t>
            </a:fld>
            <a:endParaRPr lang="en-US">
              <a:solidFill>
                <a:prstClr val="white">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white">
                  <a:tint val="75000"/>
                </a:prstClr>
              </a:solidFill>
              <a:latin typeface="Calibri"/>
            </a:endParaRPr>
          </a:p>
        </p:txBody>
      </p:sp>
      <p:sp>
        <p:nvSpPr>
          <p:cNvPr id="6" name="Slide Number Placeholder 5"/>
          <p:cNvSpPr>
            <a:spLocks noGrp="1"/>
          </p:cNvSpPr>
          <p:nvPr>
            <p:ph type="sldNum" sz="quarter" idx="12"/>
          </p:nvPr>
        </p:nvSpPr>
        <p:spPr/>
        <p:txBody>
          <a:bodyPr/>
          <a:lstStyle/>
          <a:p>
            <a:fld id="{353FF203-5942-4567-B9AD-029E95677DEA}" type="slidenum">
              <a:rPr lang="en-US" smtClean="0">
                <a:solidFill>
                  <a:prstClr val="white">
                    <a:tint val="75000"/>
                  </a:prstClr>
                </a:solidFill>
                <a:latin typeface="Calibri"/>
              </a: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2556734412"/>
      </p:ext>
    </p:extLst>
  </p:cSld>
  <p:clrMapOvr>
    <a:masterClrMapping/>
  </p:clrMapOvr>
  <p:transition xmlns:p14="http://schemas.microsoft.com/office/powerpoint/2010/mai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91EB473-48FA-4BF0-A9F1-E2D646809442}" type="datetimeFigureOut">
              <a:rPr lang="en-US" smtClean="0">
                <a:solidFill>
                  <a:prstClr val="white">
                    <a:tint val="75000"/>
                  </a:prstClr>
                </a:solidFill>
                <a:latin typeface="Calibri"/>
              </a:rPr>
              <a:pPr/>
              <a:t>4/21/15</a:t>
            </a:fld>
            <a:endParaRPr lang="en-US">
              <a:solidFill>
                <a:prstClr val="white">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white">
                  <a:tint val="75000"/>
                </a:prstClr>
              </a:solidFill>
              <a:latin typeface="Calibri"/>
            </a:endParaRPr>
          </a:p>
        </p:txBody>
      </p:sp>
      <p:sp>
        <p:nvSpPr>
          <p:cNvPr id="6" name="Slide Number Placeholder 5"/>
          <p:cNvSpPr>
            <a:spLocks noGrp="1"/>
          </p:cNvSpPr>
          <p:nvPr>
            <p:ph type="sldNum" sz="quarter" idx="12"/>
          </p:nvPr>
        </p:nvSpPr>
        <p:spPr/>
        <p:txBody>
          <a:bodyPr/>
          <a:lstStyle/>
          <a:p>
            <a:fld id="{353FF203-5942-4567-B9AD-029E95677DEA}" type="slidenum">
              <a:rPr lang="en-US" smtClean="0">
                <a:solidFill>
                  <a:prstClr val="white">
                    <a:tint val="75000"/>
                  </a:prstClr>
                </a:solidFill>
                <a:latin typeface="Calibri"/>
              </a: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3703557153"/>
      </p:ext>
    </p:extLst>
  </p:cSld>
  <p:clrMapOvr>
    <a:masterClrMapping/>
  </p:clrMapOvr>
  <p:transition xmlns:p14="http://schemas.microsoft.com/office/powerpoint/2010/mai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91EB473-48FA-4BF0-A9F1-E2D646809442}" type="datetimeFigureOut">
              <a:rPr lang="en-US" smtClean="0">
                <a:solidFill>
                  <a:prstClr val="white">
                    <a:tint val="75000"/>
                  </a:prstClr>
                </a:solidFill>
                <a:latin typeface="Calibri"/>
              </a:rPr>
              <a:pPr/>
              <a:t>4/21/15</a:t>
            </a:fld>
            <a:endParaRPr lang="en-US">
              <a:solidFill>
                <a:prstClr val="white">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white">
                  <a:tint val="75000"/>
                </a:prstClr>
              </a:solidFill>
              <a:latin typeface="Calibri"/>
            </a:endParaRPr>
          </a:p>
        </p:txBody>
      </p:sp>
      <p:sp>
        <p:nvSpPr>
          <p:cNvPr id="6" name="Slide Number Placeholder 5"/>
          <p:cNvSpPr>
            <a:spLocks noGrp="1"/>
          </p:cNvSpPr>
          <p:nvPr>
            <p:ph type="sldNum" sz="quarter" idx="12"/>
          </p:nvPr>
        </p:nvSpPr>
        <p:spPr/>
        <p:txBody>
          <a:bodyPr/>
          <a:lstStyle/>
          <a:p>
            <a:fld id="{353FF203-5942-4567-B9AD-029E95677DEA}" type="slidenum">
              <a:rPr lang="en-US" smtClean="0">
                <a:solidFill>
                  <a:prstClr val="white">
                    <a:tint val="75000"/>
                  </a:prstClr>
                </a:solidFill>
                <a:latin typeface="Calibri"/>
              </a: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2227223057"/>
      </p:ext>
    </p:extLst>
  </p:cSld>
  <p:clrMapOvr>
    <a:masterClrMapping/>
  </p:clrMapOvr>
  <p:transition xmlns:p14="http://schemas.microsoft.com/office/powerpoint/2010/mai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91EB473-48FA-4BF0-A9F1-E2D646809442}" type="datetimeFigureOut">
              <a:rPr lang="en-US" smtClean="0">
                <a:solidFill>
                  <a:prstClr val="white">
                    <a:tint val="75000"/>
                  </a:prstClr>
                </a:solidFill>
                <a:latin typeface="Calibri"/>
              </a:rPr>
              <a:pPr/>
              <a:t>4/21/15</a:t>
            </a:fld>
            <a:endParaRPr lang="en-US">
              <a:solidFill>
                <a:prstClr val="white">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white">
                  <a:tint val="75000"/>
                </a:prstClr>
              </a:solidFill>
              <a:latin typeface="Calibri"/>
            </a:endParaRPr>
          </a:p>
        </p:txBody>
      </p:sp>
      <p:sp>
        <p:nvSpPr>
          <p:cNvPr id="7" name="Slide Number Placeholder 6"/>
          <p:cNvSpPr>
            <a:spLocks noGrp="1"/>
          </p:cNvSpPr>
          <p:nvPr>
            <p:ph type="sldNum" sz="quarter" idx="12"/>
          </p:nvPr>
        </p:nvSpPr>
        <p:spPr/>
        <p:txBody>
          <a:bodyPr/>
          <a:lstStyle/>
          <a:p>
            <a:fld id="{353FF203-5942-4567-B9AD-029E95677DEA}" type="slidenum">
              <a:rPr lang="en-US" smtClean="0">
                <a:solidFill>
                  <a:prstClr val="white">
                    <a:tint val="75000"/>
                  </a:prstClr>
                </a:solidFill>
                <a:latin typeface="Calibri"/>
              </a: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693151528"/>
      </p:ext>
    </p:extLst>
  </p:cSld>
  <p:clrMapOvr>
    <a:masterClrMapping/>
  </p:clrMapOvr>
  <p:transition xmlns:p14="http://schemas.microsoft.com/office/powerpoint/2010/mai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91EB473-48FA-4BF0-A9F1-E2D646809442}" type="datetimeFigureOut">
              <a:rPr lang="en-US" smtClean="0">
                <a:solidFill>
                  <a:prstClr val="white">
                    <a:tint val="75000"/>
                  </a:prstClr>
                </a:solidFill>
                <a:latin typeface="Calibri"/>
              </a:rPr>
              <a:pPr/>
              <a:t>4/21/15</a:t>
            </a:fld>
            <a:endParaRPr lang="en-US">
              <a:solidFill>
                <a:prstClr val="white">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white">
                  <a:tint val="75000"/>
                </a:prstClr>
              </a:solidFill>
              <a:latin typeface="Calibri"/>
            </a:endParaRPr>
          </a:p>
        </p:txBody>
      </p:sp>
      <p:sp>
        <p:nvSpPr>
          <p:cNvPr id="9" name="Slide Number Placeholder 8"/>
          <p:cNvSpPr>
            <a:spLocks noGrp="1"/>
          </p:cNvSpPr>
          <p:nvPr>
            <p:ph type="sldNum" sz="quarter" idx="12"/>
          </p:nvPr>
        </p:nvSpPr>
        <p:spPr/>
        <p:txBody>
          <a:bodyPr/>
          <a:lstStyle/>
          <a:p>
            <a:fld id="{353FF203-5942-4567-B9AD-029E95677DEA}" type="slidenum">
              <a:rPr lang="en-US" smtClean="0">
                <a:solidFill>
                  <a:prstClr val="white">
                    <a:tint val="75000"/>
                  </a:prstClr>
                </a:solidFill>
                <a:latin typeface="Calibri"/>
              </a: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1177313675"/>
      </p:ext>
    </p:extLst>
  </p:cSld>
  <p:clrMapOvr>
    <a:masterClrMapping/>
  </p:clrMapOvr>
  <p:transition xmlns:p14="http://schemas.microsoft.com/office/powerpoint/2010/mai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91EB473-48FA-4BF0-A9F1-E2D646809442}" type="datetimeFigureOut">
              <a:rPr lang="en-US" smtClean="0">
                <a:solidFill>
                  <a:prstClr val="white">
                    <a:tint val="75000"/>
                  </a:prstClr>
                </a:solidFill>
                <a:latin typeface="Calibri"/>
              </a:rPr>
              <a:pPr/>
              <a:t>4/21/15</a:t>
            </a:fld>
            <a:endParaRPr lang="en-US">
              <a:solidFill>
                <a:prstClr val="white">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white">
                  <a:tint val="75000"/>
                </a:prstClr>
              </a:solidFill>
              <a:latin typeface="Calibri"/>
            </a:endParaRPr>
          </a:p>
        </p:txBody>
      </p:sp>
      <p:sp>
        <p:nvSpPr>
          <p:cNvPr id="5" name="Slide Number Placeholder 4"/>
          <p:cNvSpPr>
            <a:spLocks noGrp="1"/>
          </p:cNvSpPr>
          <p:nvPr>
            <p:ph type="sldNum" sz="quarter" idx="12"/>
          </p:nvPr>
        </p:nvSpPr>
        <p:spPr/>
        <p:txBody>
          <a:bodyPr/>
          <a:lstStyle/>
          <a:p>
            <a:fld id="{353FF203-5942-4567-B9AD-029E95677DEA}" type="slidenum">
              <a:rPr lang="en-US" smtClean="0">
                <a:solidFill>
                  <a:prstClr val="white">
                    <a:tint val="75000"/>
                  </a:prstClr>
                </a:solidFill>
                <a:latin typeface="Calibri"/>
              </a: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1435875989"/>
      </p:ext>
    </p:extLst>
  </p:cSld>
  <p:clrMapOvr>
    <a:masterClrMapping/>
  </p:clrMapOvr>
  <p:transition xmlns:p14="http://schemas.microsoft.com/office/powerpoint/2010/mai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91EB473-48FA-4BF0-A9F1-E2D646809442}" type="datetimeFigureOut">
              <a:rPr lang="en-US" smtClean="0">
                <a:solidFill>
                  <a:prstClr val="white">
                    <a:tint val="75000"/>
                  </a:prstClr>
                </a:solidFill>
                <a:latin typeface="Calibri"/>
              </a:rPr>
              <a:pPr/>
              <a:t>4/21/15</a:t>
            </a:fld>
            <a:endParaRPr lang="en-US">
              <a:solidFill>
                <a:prstClr val="white">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white">
                  <a:tint val="75000"/>
                </a:prstClr>
              </a:solidFill>
              <a:latin typeface="Calibri"/>
            </a:endParaRPr>
          </a:p>
        </p:txBody>
      </p:sp>
      <p:sp>
        <p:nvSpPr>
          <p:cNvPr id="4" name="Slide Number Placeholder 3"/>
          <p:cNvSpPr>
            <a:spLocks noGrp="1"/>
          </p:cNvSpPr>
          <p:nvPr>
            <p:ph type="sldNum" sz="quarter" idx="12"/>
          </p:nvPr>
        </p:nvSpPr>
        <p:spPr/>
        <p:txBody>
          <a:bodyPr/>
          <a:lstStyle/>
          <a:p>
            <a:fld id="{353FF203-5942-4567-B9AD-029E95677DEA}" type="slidenum">
              <a:rPr lang="en-US" smtClean="0">
                <a:solidFill>
                  <a:prstClr val="white">
                    <a:tint val="75000"/>
                  </a:prstClr>
                </a:solidFill>
                <a:latin typeface="Calibri"/>
              </a: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698426014"/>
      </p:ext>
    </p:extLst>
  </p:cSld>
  <p:clrMapOvr>
    <a:masterClrMapping/>
  </p:clrMapOvr>
  <p:transition xmlns:p14="http://schemas.microsoft.com/office/powerpoint/2010/mai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91EB473-48FA-4BF0-A9F1-E2D646809442}" type="datetimeFigureOut">
              <a:rPr lang="en-US" smtClean="0">
                <a:solidFill>
                  <a:prstClr val="white">
                    <a:tint val="75000"/>
                  </a:prstClr>
                </a:solidFill>
                <a:latin typeface="Calibri"/>
              </a:rPr>
              <a:pPr/>
              <a:t>4/21/15</a:t>
            </a:fld>
            <a:endParaRPr lang="en-US">
              <a:solidFill>
                <a:prstClr val="white">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white">
                  <a:tint val="75000"/>
                </a:prstClr>
              </a:solidFill>
              <a:latin typeface="Calibri"/>
            </a:endParaRPr>
          </a:p>
        </p:txBody>
      </p:sp>
      <p:sp>
        <p:nvSpPr>
          <p:cNvPr id="7" name="Slide Number Placeholder 6"/>
          <p:cNvSpPr>
            <a:spLocks noGrp="1"/>
          </p:cNvSpPr>
          <p:nvPr>
            <p:ph type="sldNum" sz="quarter" idx="12"/>
          </p:nvPr>
        </p:nvSpPr>
        <p:spPr/>
        <p:txBody>
          <a:bodyPr/>
          <a:lstStyle/>
          <a:p>
            <a:fld id="{353FF203-5942-4567-B9AD-029E95677DEA}" type="slidenum">
              <a:rPr lang="en-US" smtClean="0">
                <a:solidFill>
                  <a:prstClr val="white">
                    <a:tint val="75000"/>
                  </a:prstClr>
                </a:solidFill>
                <a:latin typeface="Calibri"/>
              </a: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3766122158"/>
      </p:ext>
    </p:extLst>
  </p:cSld>
  <p:clrMapOvr>
    <a:masterClrMapping/>
  </p:clrMapOvr>
  <p:transition xmlns:p14="http://schemas.microsoft.com/office/powerpoint/2010/mai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87E4179-F891-4947-9270-E08B27D5E7EB}" type="datetimeFigureOut">
              <a:rPr lang="en-US" smtClean="0"/>
              <a:t>4/21/15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94B3614-4D25-7044-ADD4-47285B6CDEEC}" type="slidenum">
              <a:rPr lang="en-US" smtClean="0"/>
              <a:t>‹#›</a:t>
            </a:fld>
            <a:endParaRPr lang="en-US"/>
          </a:p>
        </p:txBody>
      </p:sp>
    </p:spTree>
    <p:extLst>
      <p:ext uri="{BB962C8B-B14F-4D97-AF65-F5344CB8AC3E}">
        <p14:creationId xmlns:p14="http://schemas.microsoft.com/office/powerpoint/2010/main" val="178961192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91EB473-48FA-4BF0-A9F1-E2D646809442}" type="datetimeFigureOut">
              <a:rPr lang="en-US" smtClean="0">
                <a:solidFill>
                  <a:prstClr val="white">
                    <a:tint val="75000"/>
                  </a:prstClr>
                </a:solidFill>
                <a:latin typeface="Calibri"/>
              </a:rPr>
              <a:pPr/>
              <a:t>4/21/15</a:t>
            </a:fld>
            <a:endParaRPr lang="en-US">
              <a:solidFill>
                <a:prstClr val="white">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white">
                  <a:tint val="75000"/>
                </a:prstClr>
              </a:solidFill>
              <a:latin typeface="Calibri"/>
            </a:endParaRPr>
          </a:p>
        </p:txBody>
      </p:sp>
      <p:sp>
        <p:nvSpPr>
          <p:cNvPr id="7" name="Slide Number Placeholder 6"/>
          <p:cNvSpPr>
            <a:spLocks noGrp="1"/>
          </p:cNvSpPr>
          <p:nvPr>
            <p:ph type="sldNum" sz="quarter" idx="12"/>
          </p:nvPr>
        </p:nvSpPr>
        <p:spPr/>
        <p:txBody>
          <a:bodyPr/>
          <a:lstStyle/>
          <a:p>
            <a:fld id="{353FF203-5942-4567-B9AD-029E95677DEA}" type="slidenum">
              <a:rPr lang="en-US" smtClean="0">
                <a:solidFill>
                  <a:prstClr val="white">
                    <a:tint val="75000"/>
                  </a:prstClr>
                </a:solidFill>
                <a:latin typeface="Calibri"/>
              </a: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668480325"/>
      </p:ext>
    </p:extLst>
  </p:cSld>
  <p:clrMapOvr>
    <a:masterClrMapping/>
  </p:clrMapOvr>
  <p:transition xmlns:p14="http://schemas.microsoft.com/office/powerpoint/2010/mai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91EB473-48FA-4BF0-A9F1-E2D646809442}" type="datetimeFigureOut">
              <a:rPr lang="en-US" smtClean="0">
                <a:solidFill>
                  <a:prstClr val="white">
                    <a:tint val="75000"/>
                  </a:prstClr>
                </a:solidFill>
                <a:latin typeface="Calibri"/>
              </a:rPr>
              <a:pPr/>
              <a:t>4/21/15</a:t>
            </a:fld>
            <a:endParaRPr lang="en-US">
              <a:solidFill>
                <a:prstClr val="white">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white">
                  <a:tint val="75000"/>
                </a:prstClr>
              </a:solidFill>
              <a:latin typeface="Calibri"/>
            </a:endParaRPr>
          </a:p>
        </p:txBody>
      </p:sp>
      <p:sp>
        <p:nvSpPr>
          <p:cNvPr id="6" name="Slide Number Placeholder 5"/>
          <p:cNvSpPr>
            <a:spLocks noGrp="1"/>
          </p:cNvSpPr>
          <p:nvPr>
            <p:ph type="sldNum" sz="quarter" idx="12"/>
          </p:nvPr>
        </p:nvSpPr>
        <p:spPr/>
        <p:txBody>
          <a:bodyPr/>
          <a:lstStyle/>
          <a:p>
            <a:fld id="{353FF203-5942-4567-B9AD-029E95677DEA}" type="slidenum">
              <a:rPr lang="en-US" smtClean="0">
                <a:solidFill>
                  <a:prstClr val="white">
                    <a:tint val="75000"/>
                  </a:prstClr>
                </a:solidFill>
                <a:latin typeface="Calibri"/>
              </a: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2969292445"/>
      </p:ext>
    </p:extLst>
  </p:cSld>
  <p:clrMapOvr>
    <a:masterClrMapping/>
  </p:clrMapOvr>
  <p:transition xmlns:p14="http://schemas.microsoft.com/office/powerpoint/2010/mai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91EB473-48FA-4BF0-A9F1-E2D646809442}" type="datetimeFigureOut">
              <a:rPr lang="en-US" smtClean="0">
                <a:solidFill>
                  <a:prstClr val="white">
                    <a:tint val="75000"/>
                  </a:prstClr>
                </a:solidFill>
                <a:latin typeface="Calibri"/>
              </a:rPr>
              <a:pPr/>
              <a:t>4/21/15</a:t>
            </a:fld>
            <a:endParaRPr lang="en-US">
              <a:solidFill>
                <a:prstClr val="white">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white">
                  <a:tint val="75000"/>
                </a:prstClr>
              </a:solidFill>
              <a:latin typeface="Calibri"/>
            </a:endParaRPr>
          </a:p>
        </p:txBody>
      </p:sp>
      <p:sp>
        <p:nvSpPr>
          <p:cNvPr id="6" name="Slide Number Placeholder 5"/>
          <p:cNvSpPr>
            <a:spLocks noGrp="1"/>
          </p:cNvSpPr>
          <p:nvPr>
            <p:ph type="sldNum" sz="quarter" idx="12"/>
          </p:nvPr>
        </p:nvSpPr>
        <p:spPr/>
        <p:txBody>
          <a:bodyPr/>
          <a:lstStyle/>
          <a:p>
            <a:fld id="{353FF203-5942-4567-B9AD-029E95677DEA}" type="slidenum">
              <a:rPr lang="en-US" smtClean="0">
                <a:solidFill>
                  <a:prstClr val="white">
                    <a:tint val="75000"/>
                  </a:prstClr>
                </a:solidFill>
                <a:latin typeface="Calibri"/>
              </a: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32409715"/>
      </p:ext>
    </p:extLst>
  </p:cSld>
  <p:clrMapOvr>
    <a:masterClrMapping/>
  </p:clrMapOvr>
  <p:transition xmlns:p14="http://schemas.microsoft.com/office/powerpoint/2010/mai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91EB473-48FA-4BF0-A9F1-E2D646809442}" type="datetimeFigureOut">
              <a:rPr lang="en-US" smtClean="0">
                <a:solidFill>
                  <a:prstClr val="white">
                    <a:tint val="75000"/>
                  </a:prstClr>
                </a:solidFill>
                <a:latin typeface="Calibri"/>
              </a:rPr>
              <a:pPr/>
              <a:t>4/21/15</a:t>
            </a:fld>
            <a:endParaRPr lang="en-US">
              <a:solidFill>
                <a:prstClr val="white">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white">
                  <a:tint val="75000"/>
                </a:prstClr>
              </a:solidFill>
              <a:latin typeface="Calibri"/>
            </a:endParaRPr>
          </a:p>
        </p:txBody>
      </p:sp>
      <p:sp>
        <p:nvSpPr>
          <p:cNvPr id="6" name="Slide Number Placeholder 5"/>
          <p:cNvSpPr>
            <a:spLocks noGrp="1"/>
          </p:cNvSpPr>
          <p:nvPr>
            <p:ph type="sldNum" sz="quarter" idx="12"/>
          </p:nvPr>
        </p:nvSpPr>
        <p:spPr/>
        <p:txBody>
          <a:bodyPr/>
          <a:lstStyle/>
          <a:p>
            <a:fld id="{353FF203-5942-4567-B9AD-029E95677DEA}" type="slidenum">
              <a:rPr lang="en-US" smtClean="0">
                <a:solidFill>
                  <a:prstClr val="white">
                    <a:tint val="75000"/>
                  </a:prstClr>
                </a:solidFill>
                <a:latin typeface="Calibri"/>
              </a: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2556734412"/>
      </p:ext>
    </p:extLst>
  </p:cSld>
  <p:clrMapOvr>
    <a:masterClrMapping/>
  </p:clrMapOvr>
  <p:transition xmlns:p14="http://schemas.microsoft.com/office/powerpoint/2010/mai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91EB473-48FA-4BF0-A9F1-E2D646809442}" type="datetimeFigureOut">
              <a:rPr lang="en-US" smtClean="0">
                <a:solidFill>
                  <a:prstClr val="white">
                    <a:tint val="75000"/>
                  </a:prstClr>
                </a:solidFill>
                <a:latin typeface="Calibri"/>
              </a:rPr>
              <a:pPr/>
              <a:t>4/21/15</a:t>
            </a:fld>
            <a:endParaRPr lang="en-US">
              <a:solidFill>
                <a:prstClr val="white">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white">
                  <a:tint val="75000"/>
                </a:prstClr>
              </a:solidFill>
              <a:latin typeface="Calibri"/>
            </a:endParaRPr>
          </a:p>
        </p:txBody>
      </p:sp>
      <p:sp>
        <p:nvSpPr>
          <p:cNvPr id="6" name="Slide Number Placeholder 5"/>
          <p:cNvSpPr>
            <a:spLocks noGrp="1"/>
          </p:cNvSpPr>
          <p:nvPr>
            <p:ph type="sldNum" sz="quarter" idx="12"/>
          </p:nvPr>
        </p:nvSpPr>
        <p:spPr/>
        <p:txBody>
          <a:bodyPr/>
          <a:lstStyle/>
          <a:p>
            <a:fld id="{353FF203-5942-4567-B9AD-029E95677DEA}" type="slidenum">
              <a:rPr lang="en-US" smtClean="0">
                <a:solidFill>
                  <a:prstClr val="white">
                    <a:tint val="75000"/>
                  </a:prstClr>
                </a:solidFill>
                <a:latin typeface="Calibri"/>
              </a: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3703557153"/>
      </p:ext>
    </p:extLst>
  </p:cSld>
  <p:clrMapOvr>
    <a:masterClrMapping/>
  </p:clrMapOvr>
  <p:transition xmlns:p14="http://schemas.microsoft.com/office/powerpoint/2010/mai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91EB473-48FA-4BF0-A9F1-E2D646809442}" type="datetimeFigureOut">
              <a:rPr lang="en-US" smtClean="0">
                <a:solidFill>
                  <a:prstClr val="white">
                    <a:tint val="75000"/>
                  </a:prstClr>
                </a:solidFill>
                <a:latin typeface="Calibri"/>
              </a:rPr>
              <a:pPr/>
              <a:t>4/21/15</a:t>
            </a:fld>
            <a:endParaRPr lang="en-US">
              <a:solidFill>
                <a:prstClr val="white">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white">
                  <a:tint val="75000"/>
                </a:prstClr>
              </a:solidFill>
              <a:latin typeface="Calibri"/>
            </a:endParaRPr>
          </a:p>
        </p:txBody>
      </p:sp>
      <p:sp>
        <p:nvSpPr>
          <p:cNvPr id="6" name="Slide Number Placeholder 5"/>
          <p:cNvSpPr>
            <a:spLocks noGrp="1"/>
          </p:cNvSpPr>
          <p:nvPr>
            <p:ph type="sldNum" sz="quarter" idx="12"/>
          </p:nvPr>
        </p:nvSpPr>
        <p:spPr/>
        <p:txBody>
          <a:bodyPr/>
          <a:lstStyle/>
          <a:p>
            <a:fld id="{353FF203-5942-4567-B9AD-029E95677DEA}" type="slidenum">
              <a:rPr lang="en-US" smtClean="0">
                <a:solidFill>
                  <a:prstClr val="white">
                    <a:tint val="75000"/>
                  </a:prstClr>
                </a:solidFill>
                <a:latin typeface="Calibri"/>
              </a: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2227223057"/>
      </p:ext>
    </p:extLst>
  </p:cSld>
  <p:clrMapOvr>
    <a:masterClrMapping/>
  </p:clrMapOvr>
  <p:transition xmlns:p14="http://schemas.microsoft.com/office/powerpoint/2010/mai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91EB473-48FA-4BF0-A9F1-E2D646809442}" type="datetimeFigureOut">
              <a:rPr lang="en-US" smtClean="0">
                <a:solidFill>
                  <a:prstClr val="white">
                    <a:tint val="75000"/>
                  </a:prstClr>
                </a:solidFill>
                <a:latin typeface="Calibri"/>
              </a:rPr>
              <a:pPr/>
              <a:t>4/21/15</a:t>
            </a:fld>
            <a:endParaRPr lang="en-US">
              <a:solidFill>
                <a:prstClr val="white">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white">
                  <a:tint val="75000"/>
                </a:prstClr>
              </a:solidFill>
              <a:latin typeface="Calibri"/>
            </a:endParaRPr>
          </a:p>
        </p:txBody>
      </p:sp>
      <p:sp>
        <p:nvSpPr>
          <p:cNvPr id="7" name="Slide Number Placeholder 6"/>
          <p:cNvSpPr>
            <a:spLocks noGrp="1"/>
          </p:cNvSpPr>
          <p:nvPr>
            <p:ph type="sldNum" sz="quarter" idx="12"/>
          </p:nvPr>
        </p:nvSpPr>
        <p:spPr/>
        <p:txBody>
          <a:bodyPr/>
          <a:lstStyle/>
          <a:p>
            <a:fld id="{353FF203-5942-4567-B9AD-029E95677DEA}" type="slidenum">
              <a:rPr lang="en-US" smtClean="0">
                <a:solidFill>
                  <a:prstClr val="white">
                    <a:tint val="75000"/>
                  </a:prstClr>
                </a:solidFill>
                <a:latin typeface="Calibri"/>
              </a: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693151528"/>
      </p:ext>
    </p:extLst>
  </p:cSld>
  <p:clrMapOvr>
    <a:masterClrMapping/>
  </p:clrMapOvr>
  <p:transition xmlns:p14="http://schemas.microsoft.com/office/powerpoint/2010/mai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91EB473-48FA-4BF0-A9F1-E2D646809442}" type="datetimeFigureOut">
              <a:rPr lang="en-US" smtClean="0">
                <a:solidFill>
                  <a:prstClr val="white">
                    <a:tint val="75000"/>
                  </a:prstClr>
                </a:solidFill>
                <a:latin typeface="Calibri"/>
              </a:rPr>
              <a:pPr/>
              <a:t>4/21/15</a:t>
            </a:fld>
            <a:endParaRPr lang="en-US">
              <a:solidFill>
                <a:prstClr val="white">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white">
                  <a:tint val="75000"/>
                </a:prstClr>
              </a:solidFill>
              <a:latin typeface="Calibri"/>
            </a:endParaRPr>
          </a:p>
        </p:txBody>
      </p:sp>
      <p:sp>
        <p:nvSpPr>
          <p:cNvPr id="9" name="Slide Number Placeholder 8"/>
          <p:cNvSpPr>
            <a:spLocks noGrp="1"/>
          </p:cNvSpPr>
          <p:nvPr>
            <p:ph type="sldNum" sz="quarter" idx="12"/>
          </p:nvPr>
        </p:nvSpPr>
        <p:spPr/>
        <p:txBody>
          <a:bodyPr/>
          <a:lstStyle/>
          <a:p>
            <a:fld id="{353FF203-5942-4567-B9AD-029E95677DEA}" type="slidenum">
              <a:rPr lang="en-US" smtClean="0">
                <a:solidFill>
                  <a:prstClr val="white">
                    <a:tint val="75000"/>
                  </a:prstClr>
                </a:solidFill>
                <a:latin typeface="Calibri"/>
              </a: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1177313675"/>
      </p:ext>
    </p:extLst>
  </p:cSld>
  <p:clrMapOvr>
    <a:masterClrMapping/>
  </p:clrMapOvr>
  <p:transition xmlns:p14="http://schemas.microsoft.com/office/powerpoint/2010/main">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91EB473-48FA-4BF0-A9F1-E2D646809442}" type="datetimeFigureOut">
              <a:rPr lang="en-US" smtClean="0">
                <a:solidFill>
                  <a:prstClr val="white">
                    <a:tint val="75000"/>
                  </a:prstClr>
                </a:solidFill>
                <a:latin typeface="Calibri"/>
              </a:rPr>
              <a:pPr/>
              <a:t>4/21/15</a:t>
            </a:fld>
            <a:endParaRPr lang="en-US">
              <a:solidFill>
                <a:prstClr val="white">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white">
                  <a:tint val="75000"/>
                </a:prstClr>
              </a:solidFill>
              <a:latin typeface="Calibri"/>
            </a:endParaRPr>
          </a:p>
        </p:txBody>
      </p:sp>
      <p:sp>
        <p:nvSpPr>
          <p:cNvPr id="5" name="Slide Number Placeholder 4"/>
          <p:cNvSpPr>
            <a:spLocks noGrp="1"/>
          </p:cNvSpPr>
          <p:nvPr>
            <p:ph type="sldNum" sz="quarter" idx="12"/>
          </p:nvPr>
        </p:nvSpPr>
        <p:spPr/>
        <p:txBody>
          <a:bodyPr/>
          <a:lstStyle/>
          <a:p>
            <a:fld id="{353FF203-5942-4567-B9AD-029E95677DEA}" type="slidenum">
              <a:rPr lang="en-US" smtClean="0">
                <a:solidFill>
                  <a:prstClr val="white">
                    <a:tint val="75000"/>
                  </a:prstClr>
                </a:solidFill>
                <a:latin typeface="Calibri"/>
              </a: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1435875989"/>
      </p:ext>
    </p:extLst>
  </p:cSld>
  <p:clrMapOvr>
    <a:masterClrMapping/>
  </p:clrMapOvr>
  <p:transition xmlns:p14="http://schemas.microsoft.com/office/powerpoint/2010/main">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91EB473-48FA-4BF0-A9F1-E2D646809442}" type="datetimeFigureOut">
              <a:rPr lang="en-US" smtClean="0">
                <a:solidFill>
                  <a:prstClr val="white">
                    <a:tint val="75000"/>
                  </a:prstClr>
                </a:solidFill>
                <a:latin typeface="Calibri"/>
              </a:rPr>
              <a:pPr/>
              <a:t>4/21/15</a:t>
            </a:fld>
            <a:endParaRPr lang="en-US">
              <a:solidFill>
                <a:prstClr val="white">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white">
                  <a:tint val="75000"/>
                </a:prstClr>
              </a:solidFill>
              <a:latin typeface="Calibri"/>
            </a:endParaRPr>
          </a:p>
        </p:txBody>
      </p:sp>
      <p:sp>
        <p:nvSpPr>
          <p:cNvPr id="4" name="Slide Number Placeholder 3"/>
          <p:cNvSpPr>
            <a:spLocks noGrp="1"/>
          </p:cNvSpPr>
          <p:nvPr>
            <p:ph type="sldNum" sz="quarter" idx="12"/>
          </p:nvPr>
        </p:nvSpPr>
        <p:spPr/>
        <p:txBody>
          <a:bodyPr/>
          <a:lstStyle/>
          <a:p>
            <a:fld id="{353FF203-5942-4567-B9AD-029E95677DEA}" type="slidenum">
              <a:rPr lang="en-US" smtClean="0">
                <a:solidFill>
                  <a:prstClr val="white">
                    <a:tint val="75000"/>
                  </a:prstClr>
                </a:solidFill>
                <a:latin typeface="Calibri"/>
              </a: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698426014"/>
      </p:ext>
    </p:extLst>
  </p:cSld>
  <p:clrMapOvr>
    <a:masterClrMapping/>
  </p:clrMapOvr>
  <p:transition xmlns:p14="http://schemas.microsoft.com/office/powerpoint/2010/mai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87E4179-F891-4947-9270-E08B27D5E7EB}" type="datetimeFigureOut">
              <a:rPr lang="en-US" smtClean="0"/>
              <a:t>4/21/15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94B3614-4D25-7044-ADD4-47285B6CDEEC}" type="slidenum">
              <a:rPr lang="en-US" smtClean="0"/>
              <a:t>‹#›</a:t>
            </a:fld>
            <a:endParaRPr lang="en-US"/>
          </a:p>
        </p:txBody>
      </p:sp>
    </p:spTree>
    <p:extLst>
      <p:ext uri="{BB962C8B-B14F-4D97-AF65-F5344CB8AC3E}">
        <p14:creationId xmlns:p14="http://schemas.microsoft.com/office/powerpoint/2010/main" val="329608782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91EB473-48FA-4BF0-A9F1-E2D646809442}" type="datetimeFigureOut">
              <a:rPr lang="en-US" smtClean="0">
                <a:solidFill>
                  <a:prstClr val="white">
                    <a:tint val="75000"/>
                  </a:prstClr>
                </a:solidFill>
                <a:latin typeface="Calibri"/>
              </a:rPr>
              <a:pPr/>
              <a:t>4/21/15</a:t>
            </a:fld>
            <a:endParaRPr lang="en-US">
              <a:solidFill>
                <a:prstClr val="white">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white">
                  <a:tint val="75000"/>
                </a:prstClr>
              </a:solidFill>
              <a:latin typeface="Calibri"/>
            </a:endParaRPr>
          </a:p>
        </p:txBody>
      </p:sp>
      <p:sp>
        <p:nvSpPr>
          <p:cNvPr id="7" name="Slide Number Placeholder 6"/>
          <p:cNvSpPr>
            <a:spLocks noGrp="1"/>
          </p:cNvSpPr>
          <p:nvPr>
            <p:ph type="sldNum" sz="quarter" idx="12"/>
          </p:nvPr>
        </p:nvSpPr>
        <p:spPr/>
        <p:txBody>
          <a:bodyPr/>
          <a:lstStyle/>
          <a:p>
            <a:fld id="{353FF203-5942-4567-B9AD-029E95677DEA}" type="slidenum">
              <a:rPr lang="en-US" smtClean="0">
                <a:solidFill>
                  <a:prstClr val="white">
                    <a:tint val="75000"/>
                  </a:prstClr>
                </a:solidFill>
                <a:latin typeface="Calibri"/>
              </a: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3766122158"/>
      </p:ext>
    </p:extLst>
  </p:cSld>
  <p:clrMapOvr>
    <a:masterClrMapping/>
  </p:clrMapOvr>
  <p:transition xmlns:p14="http://schemas.microsoft.com/office/powerpoint/2010/main">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91EB473-48FA-4BF0-A9F1-E2D646809442}" type="datetimeFigureOut">
              <a:rPr lang="en-US" smtClean="0">
                <a:solidFill>
                  <a:prstClr val="white">
                    <a:tint val="75000"/>
                  </a:prstClr>
                </a:solidFill>
                <a:latin typeface="Calibri"/>
              </a:rPr>
              <a:pPr/>
              <a:t>4/21/15</a:t>
            </a:fld>
            <a:endParaRPr lang="en-US">
              <a:solidFill>
                <a:prstClr val="white">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white">
                  <a:tint val="75000"/>
                </a:prstClr>
              </a:solidFill>
              <a:latin typeface="Calibri"/>
            </a:endParaRPr>
          </a:p>
        </p:txBody>
      </p:sp>
      <p:sp>
        <p:nvSpPr>
          <p:cNvPr id="7" name="Slide Number Placeholder 6"/>
          <p:cNvSpPr>
            <a:spLocks noGrp="1"/>
          </p:cNvSpPr>
          <p:nvPr>
            <p:ph type="sldNum" sz="quarter" idx="12"/>
          </p:nvPr>
        </p:nvSpPr>
        <p:spPr/>
        <p:txBody>
          <a:bodyPr/>
          <a:lstStyle/>
          <a:p>
            <a:fld id="{353FF203-5942-4567-B9AD-029E95677DEA}" type="slidenum">
              <a:rPr lang="en-US" smtClean="0">
                <a:solidFill>
                  <a:prstClr val="white">
                    <a:tint val="75000"/>
                  </a:prstClr>
                </a:solidFill>
                <a:latin typeface="Calibri"/>
              </a: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668480325"/>
      </p:ext>
    </p:extLst>
  </p:cSld>
  <p:clrMapOvr>
    <a:masterClrMapping/>
  </p:clrMapOvr>
  <p:transition xmlns:p14="http://schemas.microsoft.com/office/powerpoint/2010/main">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91EB473-48FA-4BF0-A9F1-E2D646809442}" type="datetimeFigureOut">
              <a:rPr lang="en-US" smtClean="0">
                <a:solidFill>
                  <a:prstClr val="white">
                    <a:tint val="75000"/>
                  </a:prstClr>
                </a:solidFill>
                <a:latin typeface="Calibri"/>
              </a:rPr>
              <a:pPr/>
              <a:t>4/21/15</a:t>
            </a:fld>
            <a:endParaRPr lang="en-US">
              <a:solidFill>
                <a:prstClr val="white">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white">
                  <a:tint val="75000"/>
                </a:prstClr>
              </a:solidFill>
              <a:latin typeface="Calibri"/>
            </a:endParaRPr>
          </a:p>
        </p:txBody>
      </p:sp>
      <p:sp>
        <p:nvSpPr>
          <p:cNvPr id="6" name="Slide Number Placeholder 5"/>
          <p:cNvSpPr>
            <a:spLocks noGrp="1"/>
          </p:cNvSpPr>
          <p:nvPr>
            <p:ph type="sldNum" sz="quarter" idx="12"/>
          </p:nvPr>
        </p:nvSpPr>
        <p:spPr/>
        <p:txBody>
          <a:bodyPr/>
          <a:lstStyle/>
          <a:p>
            <a:fld id="{353FF203-5942-4567-B9AD-029E95677DEA}" type="slidenum">
              <a:rPr lang="en-US" smtClean="0">
                <a:solidFill>
                  <a:prstClr val="white">
                    <a:tint val="75000"/>
                  </a:prstClr>
                </a:solidFill>
                <a:latin typeface="Calibri"/>
              </a: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2969292445"/>
      </p:ext>
    </p:extLst>
  </p:cSld>
  <p:clrMapOvr>
    <a:masterClrMapping/>
  </p:clrMapOvr>
  <p:transition xmlns:p14="http://schemas.microsoft.com/office/powerpoint/2010/main">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91EB473-48FA-4BF0-A9F1-E2D646809442}" type="datetimeFigureOut">
              <a:rPr lang="en-US" smtClean="0">
                <a:solidFill>
                  <a:prstClr val="white">
                    <a:tint val="75000"/>
                  </a:prstClr>
                </a:solidFill>
                <a:latin typeface="Calibri"/>
              </a:rPr>
              <a:pPr/>
              <a:t>4/21/15</a:t>
            </a:fld>
            <a:endParaRPr lang="en-US">
              <a:solidFill>
                <a:prstClr val="white">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white">
                  <a:tint val="75000"/>
                </a:prstClr>
              </a:solidFill>
              <a:latin typeface="Calibri"/>
            </a:endParaRPr>
          </a:p>
        </p:txBody>
      </p:sp>
      <p:sp>
        <p:nvSpPr>
          <p:cNvPr id="6" name="Slide Number Placeholder 5"/>
          <p:cNvSpPr>
            <a:spLocks noGrp="1"/>
          </p:cNvSpPr>
          <p:nvPr>
            <p:ph type="sldNum" sz="quarter" idx="12"/>
          </p:nvPr>
        </p:nvSpPr>
        <p:spPr/>
        <p:txBody>
          <a:bodyPr/>
          <a:lstStyle/>
          <a:p>
            <a:fld id="{353FF203-5942-4567-B9AD-029E95677DEA}" type="slidenum">
              <a:rPr lang="en-US" smtClean="0">
                <a:solidFill>
                  <a:prstClr val="white">
                    <a:tint val="75000"/>
                  </a:prstClr>
                </a:solidFill>
                <a:latin typeface="Calibri"/>
              </a: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32409715"/>
      </p:ext>
    </p:extLst>
  </p:cSld>
  <p:clrMapOvr>
    <a:masterClrMapping/>
  </p:clrMapOvr>
  <p:transition xmlns:p14="http://schemas.microsoft.com/office/powerpoint/2010/main">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EF83764-1928-F148-9749-1C0C4A1BA0DA}" type="datetimeFigureOut">
              <a:rPr lang="en-US" smtClean="0">
                <a:solidFill>
                  <a:prstClr val="black">
                    <a:tint val="75000"/>
                  </a:prstClr>
                </a:solidFill>
                <a:latin typeface="Calibri"/>
              </a:rPr>
              <a:pPr/>
              <a:t>4/21/15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F58ABE98-6E87-594E-A004-EBAC89471C1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70646029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EF83764-1928-F148-9749-1C0C4A1BA0DA}" type="datetimeFigureOut">
              <a:rPr lang="en-US" smtClean="0">
                <a:solidFill>
                  <a:prstClr val="black">
                    <a:tint val="75000"/>
                  </a:prstClr>
                </a:solidFill>
                <a:latin typeface="Calibri"/>
              </a:rPr>
              <a:pPr/>
              <a:t>4/21/15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F58ABE98-6E87-594E-A004-EBAC89471C1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41266070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EF83764-1928-F148-9749-1C0C4A1BA0DA}" type="datetimeFigureOut">
              <a:rPr lang="en-US" smtClean="0">
                <a:solidFill>
                  <a:prstClr val="black">
                    <a:tint val="75000"/>
                  </a:prstClr>
                </a:solidFill>
                <a:latin typeface="Calibri"/>
              </a:rPr>
              <a:pPr/>
              <a:t>4/21/15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F58ABE98-6E87-594E-A004-EBAC89471C1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39807073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EF83764-1928-F148-9749-1C0C4A1BA0DA}" type="datetimeFigureOut">
              <a:rPr lang="en-US" smtClean="0">
                <a:solidFill>
                  <a:prstClr val="black">
                    <a:tint val="75000"/>
                  </a:prstClr>
                </a:solidFill>
                <a:latin typeface="Calibri"/>
              </a:rPr>
              <a:pPr/>
              <a:t>4/21/15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F58ABE98-6E87-594E-A004-EBAC89471C1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61030362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EF83764-1928-F148-9749-1C0C4A1BA0DA}" type="datetimeFigureOut">
              <a:rPr lang="en-US" smtClean="0">
                <a:solidFill>
                  <a:prstClr val="black">
                    <a:tint val="75000"/>
                  </a:prstClr>
                </a:solidFill>
                <a:latin typeface="Calibri"/>
              </a:rPr>
              <a:pPr/>
              <a:t>4/21/15</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F58ABE98-6E87-594E-A004-EBAC89471C1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18566972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EF83764-1928-F148-9749-1C0C4A1BA0DA}" type="datetimeFigureOut">
              <a:rPr lang="en-US" smtClean="0">
                <a:solidFill>
                  <a:prstClr val="black">
                    <a:tint val="75000"/>
                  </a:prstClr>
                </a:solidFill>
                <a:latin typeface="Calibri"/>
              </a:rPr>
              <a:pPr/>
              <a:t>4/21/15</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F58ABE98-6E87-594E-A004-EBAC89471C1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9583947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87E4179-F891-4947-9270-E08B27D5E7EB}" type="datetimeFigureOut">
              <a:rPr lang="en-US" smtClean="0"/>
              <a:t>4/21/15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94B3614-4D25-7044-ADD4-47285B6CDEEC}" type="slidenum">
              <a:rPr lang="en-US" smtClean="0"/>
              <a:t>‹#›</a:t>
            </a:fld>
            <a:endParaRPr lang="en-US"/>
          </a:p>
        </p:txBody>
      </p:sp>
    </p:spTree>
    <p:extLst>
      <p:ext uri="{BB962C8B-B14F-4D97-AF65-F5344CB8AC3E}">
        <p14:creationId xmlns:p14="http://schemas.microsoft.com/office/powerpoint/2010/main" val="298335676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F83764-1928-F148-9749-1C0C4A1BA0DA}" type="datetimeFigureOut">
              <a:rPr lang="en-US" smtClean="0">
                <a:solidFill>
                  <a:prstClr val="black">
                    <a:tint val="75000"/>
                  </a:prstClr>
                </a:solidFill>
                <a:latin typeface="Calibri"/>
              </a:rPr>
              <a:pPr/>
              <a:t>4/21/15</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F58ABE98-6E87-594E-A004-EBAC89471C1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64679470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EF83764-1928-F148-9749-1C0C4A1BA0DA}" type="datetimeFigureOut">
              <a:rPr lang="en-US" smtClean="0">
                <a:solidFill>
                  <a:prstClr val="black">
                    <a:tint val="75000"/>
                  </a:prstClr>
                </a:solidFill>
                <a:latin typeface="Calibri"/>
              </a:rPr>
              <a:pPr/>
              <a:t>4/21/15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F58ABE98-6E87-594E-A004-EBAC89471C1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15770910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EF83764-1928-F148-9749-1C0C4A1BA0DA}" type="datetimeFigureOut">
              <a:rPr lang="en-US" smtClean="0">
                <a:solidFill>
                  <a:prstClr val="black">
                    <a:tint val="75000"/>
                  </a:prstClr>
                </a:solidFill>
                <a:latin typeface="Calibri"/>
              </a:rPr>
              <a:pPr/>
              <a:t>4/21/15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F58ABE98-6E87-594E-A004-EBAC89471C1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29221145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EF83764-1928-F148-9749-1C0C4A1BA0DA}" type="datetimeFigureOut">
              <a:rPr lang="en-US" smtClean="0">
                <a:solidFill>
                  <a:prstClr val="black">
                    <a:tint val="75000"/>
                  </a:prstClr>
                </a:solidFill>
                <a:latin typeface="Calibri"/>
              </a:rPr>
              <a:pPr/>
              <a:t>4/21/15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F58ABE98-6E87-594E-A004-EBAC89471C1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77208824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EF83764-1928-F148-9749-1C0C4A1BA0DA}" type="datetimeFigureOut">
              <a:rPr lang="en-US" smtClean="0">
                <a:solidFill>
                  <a:prstClr val="black">
                    <a:tint val="75000"/>
                  </a:prstClr>
                </a:solidFill>
                <a:latin typeface="Calibri"/>
              </a:rPr>
              <a:pPr/>
              <a:t>4/21/15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F58ABE98-6E87-594E-A004-EBAC89471C1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96924908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C894356-24DD-408C-9901-FCAD5B134685}" type="datetimeFigureOut">
              <a:rPr lang="en-US" smtClean="0">
                <a:solidFill>
                  <a:prstClr val="black">
                    <a:tint val="75000"/>
                  </a:prstClr>
                </a:solidFill>
                <a:latin typeface="Calibri"/>
              </a:rPr>
              <a:pPr/>
              <a:t>4/21/15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903C3B61-E852-463F-ABF1-7D1FA46A5364}"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78513636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C894356-24DD-408C-9901-FCAD5B134685}" type="datetimeFigureOut">
              <a:rPr lang="en-US" smtClean="0">
                <a:solidFill>
                  <a:prstClr val="black">
                    <a:tint val="75000"/>
                  </a:prstClr>
                </a:solidFill>
                <a:latin typeface="Calibri"/>
              </a:rPr>
              <a:pPr/>
              <a:t>4/21/15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903C3B61-E852-463F-ABF1-7D1FA46A5364}"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87439155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C894356-24DD-408C-9901-FCAD5B134685}" type="datetimeFigureOut">
              <a:rPr lang="en-US" smtClean="0">
                <a:solidFill>
                  <a:prstClr val="black">
                    <a:tint val="75000"/>
                  </a:prstClr>
                </a:solidFill>
                <a:latin typeface="Calibri"/>
              </a:rPr>
              <a:pPr/>
              <a:t>4/21/15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903C3B61-E852-463F-ABF1-7D1FA46A5364}"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70845961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C894356-24DD-408C-9901-FCAD5B134685}" type="datetimeFigureOut">
              <a:rPr lang="en-US" smtClean="0">
                <a:solidFill>
                  <a:prstClr val="black">
                    <a:tint val="75000"/>
                  </a:prstClr>
                </a:solidFill>
                <a:latin typeface="Calibri"/>
              </a:rPr>
              <a:pPr/>
              <a:t>4/21/15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903C3B61-E852-463F-ABF1-7D1FA46A5364}"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3738182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C894356-24DD-408C-9901-FCAD5B134685}" type="datetimeFigureOut">
              <a:rPr lang="en-US" smtClean="0">
                <a:solidFill>
                  <a:prstClr val="black">
                    <a:tint val="75000"/>
                  </a:prstClr>
                </a:solidFill>
                <a:latin typeface="Calibri"/>
              </a:rPr>
              <a:pPr/>
              <a:t>4/21/15</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903C3B61-E852-463F-ABF1-7D1FA46A5364}"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6680993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87E4179-F891-4947-9270-E08B27D5E7EB}" type="datetimeFigureOut">
              <a:rPr lang="en-US" smtClean="0"/>
              <a:t>4/21/15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4B3614-4D25-7044-ADD4-47285B6CDEEC}" type="slidenum">
              <a:rPr lang="en-US" smtClean="0"/>
              <a:t>‹#›</a:t>
            </a:fld>
            <a:endParaRPr lang="en-US"/>
          </a:p>
        </p:txBody>
      </p:sp>
    </p:spTree>
    <p:extLst>
      <p:ext uri="{BB962C8B-B14F-4D97-AF65-F5344CB8AC3E}">
        <p14:creationId xmlns:p14="http://schemas.microsoft.com/office/powerpoint/2010/main" val="59379020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C894356-24DD-408C-9901-FCAD5B134685}" type="datetimeFigureOut">
              <a:rPr lang="en-US" smtClean="0">
                <a:solidFill>
                  <a:prstClr val="black">
                    <a:tint val="75000"/>
                  </a:prstClr>
                </a:solidFill>
                <a:latin typeface="Calibri"/>
              </a:rPr>
              <a:pPr/>
              <a:t>4/21/15</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903C3B61-E852-463F-ABF1-7D1FA46A5364}"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56928786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C894356-24DD-408C-9901-FCAD5B134685}" type="datetimeFigureOut">
              <a:rPr lang="en-US" smtClean="0">
                <a:solidFill>
                  <a:prstClr val="black">
                    <a:tint val="75000"/>
                  </a:prstClr>
                </a:solidFill>
                <a:latin typeface="Calibri"/>
              </a:rPr>
              <a:pPr/>
              <a:t>4/21/15</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903C3B61-E852-463F-ABF1-7D1FA46A5364}"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76647979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C894356-24DD-408C-9901-FCAD5B134685}" type="datetimeFigureOut">
              <a:rPr lang="en-US" smtClean="0">
                <a:solidFill>
                  <a:prstClr val="black">
                    <a:tint val="75000"/>
                  </a:prstClr>
                </a:solidFill>
                <a:latin typeface="Calibri"/>
              </a:rPr>
              <a:pPr/>
              <a:t>4/21/15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903C3B61-E852-463F-ABF1-7D1FA46A5364}"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3604821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C894356-24DD-408C-9901-FCAD5B134685}" type="datetimeFigureOut">
              <a:rPr lang="en-US" smtClean="0">
                <a:solidFill>
                  <a:prstClr val="black">
                    <a:tint val="75000"/>
                  </a:prstClr>
                </a:solidFill>
                <a:latin typeface="Calibri"/>
              </a:rPr>
              <a:pPr/>
              <a:t>4/21/15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903C3B61-E852-463F-ABF1-7D1FA46A5364}"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03642352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C894356-24DD-408C-9901-FCAD5B134685}" type="datetimeFigureOut">
              <a:rPr lang="en-US" smtClean="0">
                <a:solidFill>
                  <a:prstClr val="black">
                    <a:tint val="75000"/>
                  </a:prstClr>
                </a:solidFill>
                <a:latin typeface="Calibri"/>
              </a:rPr>
              <a:pPr/>
              <a:t>4/21/15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903C3B61-E852-463F-ABF1-7D1FA46A5364}"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83871618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C894356-24DD-408C-9901-FCAD5B134685}" type="datetimeFigureOut">
              <a:rPr lang="en-US" smtClean="0">
                <a:solidFill>
                  <a:prstClr val="black">
                    <a:tint val="75000"/>
                  </a:prstClr>
                </a:solidFill>
                <a:latin typeface="Calibri"/>
              </a:rPr>
              <a:pPr/>
              <a:t>4/21/15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903C3B61-E852-463F-ABF1-7D1FA46A5364}"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45075435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2"/>
            <a:ext cx="6400800" cy="1752600"/>
          </a:xfrm>
        </p:spPr>
        <p:txBody>
          <a:bodyPr/>
          <a:lstStyle>
            <a:lvl1pPr marL="0" indent="0" algn="ctr">
              <a:buNone/>
              <a:defRPr>
                <a:solidFill>
                  <a:schemeClr val="tx1">
                    <a:tint val="75000"/>
                  </a:schemeClr>
                </a:solidFill>
              </a:defRPr>
            </a:lvl1pPr>
            <a:lvl2pPr marL="457011" indent="0" algn="ctr">
              <a:buNone/>
              <a:defRPr>
                <a:solidFill>
                  <a:schemeClr val="tx1">
                    <a:tint val="75000"/>
                  </a:schemeClr>
                </a:solidFill>
              </a:defRPr>
            </a:lvl2pPr>
            <a:lvl3pPr marL="914021" indent="0" algn="ctr">
              <a:buNone/>
              <a:defRPr>
                <a:solidFill>
                  <a:schemeClr val="tx1">
                    <a:tint val="75000"/>
                  </a:schemeClr>
                </a:solidFill>
              </a:defRPr>
            </a:lvl3pPr>
            <a:lvl4pPr marL="1371032" indent="0" algn="ctr">
              <a:buNone/>
              <a:defRPr>
                <a:solidFill>
                  <a:schemeClr val="tx1">
                    <a:tint val="75000"/>
                  </a:schemeClr>
                </a:solidFill>
              </a:defRPr>
            </a:lvl4pPr>
            <a:lvl5pPr marL="1828041" indent="0" algn="ctr">
              <a:buNone/>
              <a:defRPr>
                <a:solidFill>
                  <a:schemeClr val="tx1">
                    <a:tint val="75000"/>
                  </a:schemeClr>
                </a:solidFill>
              </a:defRPr>
            </a:lvl5pPr>
            <a:lvl6pPr marL="2285052" indent="0" algn="ctr">
              <a:buNone/>
              <a:defRPr>
                <a:solidFill>
                  <a:schemeClr val="tx1">
                    <a:tint val="75000"/>
                  </a:schemeClr>
                </a:solidFill>
              </a:defRPr>
            </a:lvl6pPr>
            <a:lvl7pPr marL="2742062" indent="0" algn="ctr">
              <a:buNone/>
              <a:defRPr>
                <a:solidFill>
                  <a:schemeClr val="tx1">
                    <a:tint val="75000"/>
                  </a:schemeClr>
                </a:solidFill>
              </a:defRPr>
            </a:lvl7pPr>
            <a:lvl8pPr marL="3199072" indent="0" algn="ctr">
              <a:buNone/>
              <a:defRPr>
                <a:solidFill>
                  <a:schemeClr val="tx1">
                    <a:tint val="75000"/>
                  </a:schemeClr>
                </a:solidFill>
              </a:defRPr>
            </a:lvl8pPr>
            <a:lvl9pPr marL="3656083"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latin typeface="Calibri"/>
              </a:rPr>
              <a:pPr/>
              <a:t>4/21/15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latin typeface="Calibri"/>
              </a:rPr>
              <a:pPr/>
              <a:t>4/21/15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4"/>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7"/>
            <a:ext cx="7772400" cy="1500187"/>
          </a:xfrm>
        </p:spPr>
        <p:txBody>
          <a:bodyPr anchor="b"/>
          <a:lstStyle>
            <a:lvl1pPr marL="0" indent="0">
              <a:buNone/>
              <a:defRPr sz="2000">
                <a:solidFill>
                  <a:schemeClr val="tx1">
                    <a:tint val="75000"/>
                  </a:schemeClr>
                </a:solidFill>
              </a:defRPr>
            </a:lvl1pPr>
            <a:lvl2pPr marL="457011" indent="0">
              <a:buNone/>
              <a:defRPr sz="1800">
                <a:solidFill>
                  <a:schemeClr val="tx1">
                    <a:tint val="75000"/>
                  </a:schemeClr>
                </a:solidFill>
              </a:defRPr>
            </a:lvl2pPr>
            <a:lvl3pPr marL="914021" indent="0">
              <a:buNone/>
              <a:defRPr sz="1600">
                <a:solidFill>
                  <a:schemeClr val="tx1">
                    <a:tint val="75000"/>
                  </a:schemeClr>
                </a:solidFill>
              </a:defRPr>
            </a:lvl3pPr>
            <a:lvl4pPr marL="1371032" indent="0">
              <a:buNone/>
              <a:defRPr sz="1400">
                <a:solidFill>
                  <a:schemeClr val="tx1">
                    <a:tint val="75000"/>
                  </a:schemeClr>
                </a:solidFill>
              </a:defRPr>
            </a:lvl4pPr>
            <a:lvl5pPr marL="1828041" indent="0">
              <a:buNone/>
              <a:defRPr sz="1400">
                <a:solidFill>
                  <a:schemeClr val="tx1">
                    <a:tint val="75000"/>
                  </a:schemeClr>
                </a:solidFill>
              </a:defRPr>
            </a:lvl5pPr>
            <a:lvl6pPr marL="2285052" indent="0">
              <a:buNone/>
              <a:defRPr sz="1400">
                <a:solidFill>
                  <a:schemeClr val="tx1">
                    <a:tint val="75000"/>
                  </a:schemeClr>
                </a:solidFill>
              </a:defRPr>
            </a:lvl6pPr>
            <a:lvl7pPr marL="2742062" indent="0">
              <a:buNone/>
              <a:defRPr sz="1400">
                <a:solidFill>
                  <a:schemeClr val="tx1">
                    <a:tint val="75000"/>
                  </a:schemeClr>
                </a:solidFill>
              </a:defRPr>
            </a:lvl7pPr>
            <a:lvl8pPr marL="3199072" indent="0">
              <a:buNone/>
              <a:defRPr sz="1400">
                <a:solidFill>
                  <a:schemeClr val="tx1">
                    <a:tint val="75000"/>
                  </a:schemeClr>
                </a:solidFill>
              </a:defRPr>
            </a:lvl8pPr>
            <a:lvl9pPr marL="3656083"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latin typeface="Calibri"/>
              </a:rPr>
              <a:pPr/>
              <a:t>4/21/15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latin typeface="Calibri"/>
              </a:rPr>
              <a:pPr/>
              <a:t>4/21/15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87E4179-F891-4947-9270-E08B27D5E7EB}" type="datetimeFigureOut">
              <a:rPr lang="en-US" smtClean="0"/>
              <a:t>4/21/15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4B3614-4D25-7044-ADD4-47285B6CDEEC}" type="slidenum">
              <a:rPr lang="en-US" smtClean="0"/>
              <a:t>‹#›</a:t>
            </a:fld>
            <a:endParaRPr lang="en-US"/>
          </a:p>
        </p:txBody>
      </p:sp>
    </p:spTree>
    <p:extLst>
      <p:ext uri="{BB962C8B-B14F-4D97-AF65-F5344CB8AC3E}">
        <p14:creationId xmlns:p14="http://schemas.microsoft.com/office/powerpoint/2010/main" val="18066528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7011" indent="0">
              <a:buNone/>
              <a:defRPr sz="2000" b="1"/>
            </a:lvl2pPr>
            <a:lvl3pPr marL="914021" indent="0">
              <a:buNone/>
              <a:defRPr sz="1800" b="1"/>
            </a:lvl3pPr>
            <a:lvl4pPr marL="1371032" indent="0">
              <a:buNone/>
              <a:defRPr sz="1600" b="1"/>
            </a:lvl4pPr>
            <a:lvl5pPr marL="1828041" indent="0">
              <a:buNone/>
              <a:defRPr sz="1600" b="1"/>
            </a:lvl5pPr>
            <a:lvl6pPr marL="2285052" indent="0">
              <a:buNone/>
              <a:defRPr sz="1600" b="1"/>
            </a:lvl6pPr>
            <a:lvl7pPr marL="2742062" indent="0">
              <a:buNone/>
              <a:defRPr sz="1600" b="1"/>
            </a:lvl7pPr>
            <a:lvl8pPr marL="3199072" indent="0">
              <a:buNone/>
              <a:defRPr sz="1600" b="1"/>
            </a:lvl8pPr>
            <a:lvl9pPr marL="365608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7011" indent="0">
              <a:buNone/>
              <a:defRPr sz="2000" b="1"/>
            </a:lvl2pPr>
            <a:lvl3pPr marL="914021" indent="0">
              <a:buNone/>
              <a:defRPr sz="1800" b="1"/>
            </a:lvl3pPr>
            <a:lvl4pPr marL="1371032" indent="0">
              <a:buNone/>
              <a:defRPr sz="1600" b="1"/>
            </a:lvl4pPr>
            <a:lvl5pPr marL="1828041" indent="0">
              <a:buNone/>
              <a:defRPr sz="1600" b="1"/>
            </a:lvl5pPr>
            <a:lvl6pPr marL="2285052" indent="0">
              <a:buNone/>
              <a:defRPr sz="1600" b="1"/>
            </a:lvl6pPr>
            <a:lvl7pPr marL="2742062" indent="0">
              <a:buNone/>
              <a:defRPr sz="1600" b="1"/>
            </a:lvl7pPr>
            <a:lvl8pPr marL="3199072" indent="0">
              <a:buNone/>
              <a:defRPr sz="1600" b="1"/>
            </a:lvl8pPr>
            <a:lvl9pPr marL="365608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latin typeface="Calibri"/>
              </a:rPr>
              <a:pPr/>
              <a:t>4/21/15</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latin typeface="Calibri"/>
              </a:rPr>
              <a:pPr/>
              <a:t>4/21/15</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latin typeface="Calibri"/>
              </a:rPr>
              <a:pPr/>
              <a:t>4/21/15</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5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7011" indent="0">
              <a:buNone/>
              <a:defRPr sz="1200"/>
            </a:lvl2pPr>
            <a:lvl3pPr marL="914021" indent="0">
              <a:buNone/>
              <a:defRPr sz="1000"/>
            </a:lvl3pPr>
            <a:lvl4pPr marL="1371032" indent="0">
              <a:buNone/>
              <a:defRPr sz="900"/>
            </a:lvl4pPr>
            <a:lvl5pPr marL="1828041" indent="0">
              <a:buNone/>
              <a:defRPr sz="900"/>
            </a:lvl5pPr>
            <a:lvl6pPr marL="2285052" indent="0">
              <a:buNone/>
              <a:defRPr sz="900"/>
            </a:lvl6pPr>
            <a:lvl7pPr marL="2742062" indent="0">
              <a:buNone/>
              <a:defRPr sz="900"/>
            </a:lvl7pPr>
            <a:lvl8pPr marL="3199072" indent="0">
              <a:buNone/>
              <a:defRPr sz="900"/>
            </a:lvl8pPr>
            <a:lvl9pPr marL="3656083"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latin typeface="Calibri"/>
              </a:rPr>
              <a:pPr/>
              <a:t>4/21/15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11" indent="0">
              <a:buNone/>
              <a:defRPr sz="2800"/>
            </a:lvl2pPr>
            <a:lvl3pPr marL="914021" indent="0">
              <a:buNone/>
              <a:defRPr sz="2400"/>
            </a:lvl3pPr>
            <a:lvl4pPr marL="1371032" indent="0">
              <a:buNone/>
              <a:defRPr sz="2000"/>
            </a:lvl4pPr>
            <a:lvl5pPr marL="1828041" indent="0">
              <a:buNone/>
              <a:defRPr sz="2000"/>
            </a:lvl5pPr>
            <a:lvl6pPr marL="2285052" indent="0">
              <a:buNone/>
              <a:defRPr sz="2000"/>
            </a:lvl6pPr>
            <a:lvl7pPr marL="2742062" indent="0">
              <a:buNone/>
              <a:defRPr sz="2000"/>
            </a:lvl7pPr>
            <a:lvl8pPr marL="3199072" indent="0">
              <a:buNone/>
              <a:defRPr sz="2000"/>
            </a:lvl8pPr>
            <a:lvl9pPr marL="3656083"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11" indent="0">
              <a:buNone/>
              <a:defRPr sz="1200"/>
            </a:lvl2pPr>
            <a:lvl3pPr marL="914021" indent="0">
              <a:buNone/>
              <a:defRPr sz="1000"/>
            </a:lvl3pPr>
            <a:lvl4pPr marL="1371032" indent="0">
              <a:buNone/>
              <a:defRPr sz="900"/>
            </a:lvl4pPr>
            <a:lvl5pPr marL="1828041" indent="0">
              <a:buNone/>
              <a:defRPr sz="900"/>
            </a:lvl5pPr>
            <a:lvl6pPr marL="2285052" indent="0">
              <a:buNone/>
              <a:defRPr sz="900"/>
            </a:lvl6pPr>
            <a:lvl7pPr marL="2742062" indent="0">
              <a:buNone/>
              <a:defRPr sz="900"/>
            </a:lvl7pPr>
            <a:lvl8pPr marL="3199072" indent="0">
              <a:buNone/>
              <a:defRPr sz="900"/>
            </a:lvl8pPr>
            <a:lvl9pPr marL="3656083"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latin typeface="Calibri"/>
              </a:rPr>
              <a:pPr/>
              <a:t>4/21/15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latin typeface="Calibri"/>
              </a:rPr>
              <a:pPr/>
              <a:t>4/21/15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4642"/>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2"/>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latin typeface="Calibri"/>
              </a:rPr>
              <a:pPr/>
              <a:t>4/21/15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13"/>
          <p:cNvSpPr>
            <a:spLocks noChangeArrowheads="1"/>
          </p:cNvSpPr>
          <p:nvPr userDrawn="1"/>
        </p:nvSpPr>
        <p:spPr bwMode="auto">
          <a:xfrm>
            <a:off x="0" y="-76200"/>
            <a:ext cx="9144000" cy="5791200"/>
          </a:xfrm>
          <a:prstGeom prst="rect">
            <a:avLst/>
          </a:prstGeom>
          <a:gradFill rotWithShape="0">
            <a:gsLst>
              <a:gs pos="0">
                <a:schemeClr val="tx1"/>
              </a:gs>
              <a:gs pos="100000">
                <a:srgbClr val="333333"/>
              </a:gs>
            </a:gsLst>
            <a:lin ang="5400000" scaled="1"/>
          </a:gradFill>
          <a:ln w="9525">
            <a:noFill/>
            <a:miter lim="800000"/>
            <a:headEnd/>
            <a:tailEnd/>
          </a:ln>
          <a:effectLst/>
        </p:spPr>
        <p:txBody>
          <a:bodyPr wrap="none" anchor="ctr"/>
          <a:lstStyle/>
          <a:p>
            <a:pPr defTabSz="914400" eaLnBrk="0" fontAlgn="base" hangingPunct="0">
              <a:spcBef>
                <a:spcPct val="0"/>
              </a:spcBef>
              <a:spcAft>
                <a:spcPct val="0"/>
              </a:spcAft>
            </a:pPr>
            <a:endParaRPr lang="en-US" sz="2400">
              <a:solidFill>
                <a:srgbClr val="000000"/>
              </a:solidFill>
              <a:latin typeface="Times" charset="0"/>
              <a:ea typeface="Osaka" charset="-128"/>
              <a:cs typeface="Osaka"/>
            </a:endParaRPr>
          </a:p>
        </p:txBody>
      </p:sp>
      <p:sp>
        <p:nvSpPr>
          <p:cNvPr id="5" name="Rectangle 7"/>
          <p:cNvSpPr>
            <a:spLocks noChangeArrowheads="1"/>
          </p:cNvSpPr>
          <p:nvPr userDrawn="1"/>
        </p:nvSpPr>
        <p:spPr bwMode="auto">
          <a:xfrm>
            <a:off x="0" y="5638800"/>
            <a:ext cx="9144000" cy="1219200"/>
          </a:xfrm>
          <a:prstGeom prst="rect">
            <a:avLst/>
          </a:prstGeom>
          <a:solidFill>
            <a:schemeClr val="tx1"/>
          </a:solidFill>
          <a:ln w="9525">
            <a:noFill/>
            <a:miter lim="800000"/>
            <a:headEnd/>
            <a:tailEnd/>
          </a:ln>
          <a:effectLst/>
        </p:spPr>
        <p:txBody>
          <a:bodyPr wrap="none" anchor="ctr"/>
          <a:lstStyle/>
          <a:p>
            <a:pPr defTabSz="914400" eaLnBrk="0" fontAlgn="base" hangingPunct="0">
              <a:spcBef>
                <a:spcPct val="0"/>
              </a:spcBef>
              <a:spcAft>
                <a:spcPct val="0"/>
              </a:spcAft>
            </a:pPr>
            <a:endParaRPr lang="en-US" sz="2400">
              <a:solidFill>
                <a:srgbClr val="000000"/>
              </a:solidFill>
              <a:latin typeface="Times" charset="0"/>
              <a:ea typeface="Osaka" charset="-128"/>
              <a:cs typeface="Osaka"/>
            </a:endParaRPr>
          </a:p>
        </p:txBody>
      </p:sp>
      <p:sp>
        <p:nvSpPr>
          <p:cNvPr id="6" name="Line 10"/>
          <p:cNvSpPr>
            <a:spLocks noChangeShapeType="1"/>
          </p:cNvSpPr>
          <p:nvPr userDrawn="1"/>
        </p:nvSpPr>
        <p:spPr bwMode="auto">
          <a:xfrm>
            <a:off x="0" y="5638800"/>
            <a:ext cx="9144000" cy="0"/>
          </a:xfrm>
          <a:prstGeom prst="line">
            <a:avLst/>
          </a:prstGeom>
          <a:noFill/>
          <a:ln w="6350">
            <a:solidFill>
              <a:srgbClr val="4D4D4D"/>
            </a:solidFill>
            <a:round/>
            <a:headEnd/>
            <a:tailEnd/>
          </a:ln>
          <a:effectLst/>
        </p:spPr>
        <p:txBody>
          <a:bodyPr wrap="none" anchor="ctr"/>
          <a:lstStyle/>
          <a:p>
            <a:pPr defTabSz="914400" eaLnBrk="0" fontAlgn="base" hangingPunct="0">
              <a:spcBef>
                <a:spcPct val="0"/>
              </a:spcBef>
              <a:spcAft>
                <a:spcPct val="0"/>
              </a:spcAft>
              <a:defRPr/>
            </a:pPr>
            <a:endParaRPr lang="en-US" sz="2400">
              <a:solidFill>
                <a:srgbClr val="000000"/>
              </a:solidFill>
              <a:latin typeface="Times" charset="0"/>
              <a:ea typeface="Osaka" charset="-128"/>
              <a:cs typeface="Osaka"/>
            </a:endParaRPr>
          </a:p>
        </p:txBody>
      </p:sp>
      <p:pic>
        <p:nvPicPr>
          <p:cNvPr id="7" name="Picture 1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038600" y="6019800"/>
            <a:ext cx="968375" cy="43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4" name="Rectangle 2"/>
          <p:cNvSpPr>
            <a:spLocks noGrp="1" noChangeArrowheads="1"/>
          </p:cNvSpPr>
          <p:nvPr>
            <p:ph type="ctrTitle"/>
          </p:nvPr>
        </p:nvSpPr>
        <p:spPr>
          <a:xfrm>
            <a:off x="685800" y="1600200"/>
            <a:ext cx="7772400" cy="1143000"/>
          </a:xfrm>
        </p:spPr>
        <p:txBody>
          <a:bodyPr anchor="ctr"/>
          <a:lstStyle>
            <a:lvl1pPr algn="ctr">
              <a:defRPr>
                <a:solidFill>
                  <a:schemeClr val="bg1"/>
                </a:solidFill>
              </a:defRPr>
            </a:lvl1pPr>
          </a:lstStyle>
          <a:p>
            <a:r>
              <a:rPr lang="en-US"/>
              <a:t>Click to edit Master title style</a:t>
            </a:r>
          </a:p>
        </p:txBody>
      </p:sp>
      <p:sp>
        <p:nvSpPr>
          <p:cNvPr id="3075" name="Rectangle 3"/>
          <p:cNvSpPr>
            <a:spLocks noGrp="1" noChangeArrowheads="1"/>
          </p:cNvSpPr>
          <p:nvPr>
            <p:ph type="subTitle" idx="1"/>
          </p:nvPr>
        </p:nvSpPr>
        <p:spPr>
          <a:xfrm>
            <a:off x="1371600" y="3200400"/>
            <a:ext cx="6400800" cy="1752600"/>
          </a:xfrm>
        </p:spPr>
        <p:txBody>
          <a:bodyPr/>
          <a:lstStyle>
            <a:lvl1pPr marL="0" indent="0" algn="ctr">
              <a:buFont typeface="Wingdings" charset="2"/>
              <a:buNone/>
              <a:defRPr>
                <a:solidFill>
                  <a:srgbClr val="CCCCCC"/>
                </a:solidFill>
              </a:defRPr>
            </a:lvl1pPr>
          </a:lstStyle>
          <a:p>
            <a:r>
              <a:rPr lang="en-US"/>
              <a:t>Click to edit Master subtitle style</a:t>
            </a:r>
          </a:p>
        </p:txBody>
      </p:sp>
    </p:spTree>
    <p:extLst>
      <p:ext uri="{BB962C8B-B14F-4D97-AF65-F5344CB8AC3E}">
        <p14:creationId xmlns:p14="http://schemas.microsoft.com/office/powerpoint/2010/main" val="3631037718"/>
      </p:ext>
    </p:extLst>
  </p:cSld>
  <p:clrMapOvr>
    <a:masterClrMapping/>
  </p:clrMapOvr>
  <p:timing>
    <p:tnLst>
      <p:par>
        <p:cTn xmlns:p14="http://schemas.microsoft.com/office/powerpoint/2010/main" id="1" dur="indefinite" restart="never" nodeType="tmRoot"/>
      </p:par>
    </p:tnLst>
  </p:timing>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Date Placeholder 7"/>
          <p:cNvSpPr>
            <a:spLocks noGrp="1"/>
          </p:cNvSpPr>
          <p:nvPr>
            <p:ph type="dt" sz="half" idx="10"/>
          </p:nvPr>
        </p:nvSpPr>
        <p:spPr/>
        <p:txBody>
          <a:bodyPr/>
          <a:lstStyle/>
          <a:p>
            <a:fld id="{64CC0717-7471-4978-9255-A7B9B93DB01E}" type="datetime1">
              <a:rPr lang="en-US" smtClean="0">
                <a:solidFill>
                  <a:srgbClr val="FFFFFF"/>
                </a:solidFill>
                <a:ea typeface="Osaka"/>
                <a:cs typeface="Osaka"/>
              </a:rPr>
              <a:pPr/>
              <a:t>4/21/15</a:t>
            </a:fld>
            <a:endParaRPr lang="en-US">
              <a:solidFill>
                <a:srgbClr val="FFFFFF"/>
              </a:solidFill>
              <a:ea typeface="Osaka"/>
              <a:cs typeface="Osaka"/>
            </a:endParaRPr>
          </a:p>
        </p:txBody>
      </p:sp>
      <p:sp>
        <p:nvSpPr>
          <p:cNvPr id="9" name="Footer Placeholder 8"/>
          <p:cNvSpPr>
            <a:spLocks noGrp="1"/>
          </p:cNvSpPr>
          <p:nvPr>
            <p:ph type="ftr" sz="quarter" idx="11"/>
          </p:nvPr>
        </p:nvSpPr>
        <p:spPr/>
        <p:txBody>
          <a:bodyPr/>
          <a:lstStyle/>
          <a:p>
            <a:r>
              <a:rPr lang="en-US" smtClean="0">
                <a:solidFill>
                  <a:srgbClr val="FFFFFF"/>
                </a:solidFill>
                <a:ea typeface="Osaka"/>
                <a:cs typeface="Osaka"/>
              </a:rPr>
              <a:t>Meeting, USGS Headquarters</a:t>
            </a:r>
            <a:endParaRPr lang="en-US">
              <a:solidFill>
                <a:srgbClr val="FFFFFF"/>
              </a:solidFill>
              <a:ea typeface="Osaka"/>
              <a:cs typeface="Osaka"/>
            </a:endParaRPr>
          </a:p>
        </p:txBody>
      </p:sp>
      <p:sp>
        <p:nvSpPr>
          <p:cNvPr id="10" name="Slide Number Placeholder 9"/>
          <p:cNvSpPr>
            <a:spLocks noGrp="1"/>
          </p:cNvSpPr>
          <p:nvPr>
            <p:ph type="sldNum" sz="quarter" idx="12"/>
          </p:nvPr>
        </p:nvSpPr>
        <p:spPr/>
        <p:txBody>
          <a:bodyPr/>
          <a:lstStyle/>
          <a:p>
            <a:fld id="{29595438-72B8-4FD3-8AAA-8B28C29533D7}" type="slidenum">
              <a:rPr lang="en-US" smtClean="0">
                <a:ea typeface="Osaka"/>
                <a:cs typeface="Osaka"/>
              </a:rPr>
              <a:pPr/>
              <a:t>‹#›</a:t>
            </a:fld>
            <a:endParaRPr lang="en-US">
              <a:ea typeface="Osaka"/>
              <a:cs typeface="Osaka"/>
            </a:endParaRPr>
          </a:p>
        </p:txBody>
      </p:sp>
      <p:sp>
        <p:nvSpPr>
          <p:cNvPr id="11" name="Title 10"/>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732087756"/>
      </p:ext>
    </p:extLst>
  </p:cSld>
  <p:clrMapOvr>
    <a:masterClrMapping/>
  </p:clrMapOvr>
  <p:timing>
    <p:tnLst>
      <p:par>
        <p:cTn xmlns:p14="http://schemas.microsoft.com/office/powerpoint/2010/main" id="1" dur="indefinite" restart="never" nodeType="tmRoot"/>
      </p:par>
    </p:tnLst>
  </p:timing>
</p:sldLayout>
</file>

<file path=ppt/slideLayouts/slideLayout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5"/>
          <p:cNvSpPr>
            <a:spLocks noGrp="1" noChangeArrowheads="1"/>
          </p:cNvSpPr>
          <p:nvPr>
            <p:ph type="ftr" sz="quarter" idx="10"/>
          </p:nvPr>
        </p:nvSpPr>
        <p:spPr>
          <a:ln/>
        </p:spPr>
        <p:txBody>
          <a:bodyPr/>
          <a:lstStyle>
            <a:lvl1pPr>
              <a:defRPr/>
            </a:lvl1pPr>
          </a:lstStyle>
          <a:p>
            <a:r>
              <a:rPr lang="en-US" smtClean="0">
                <a:solidFill>
                  <a:srgbClr val="FFFFFF"/>
                </a:solidFill>
                <a:ea typeface="Osaka"/>
                <a:cs typeface="Osaka"/>
              </a:rPr>
              <a:t>Meeting, USGS Headquarters</a:t>
            </a:r>
            <a:endParaRPr lang="en-US">
              <a:solidFill>
                <a:srgbClr val="FFFFFF"/>
              </a:solidFill>
              <a:ea typeface="Osaka"/>
              <a:cs typeface="Osaka"/>
            </a:endParaRPr>
          </a:p>
        </p:txBody>
      </p:sp>
      <p:sp>
        <p:nvSpPr>
          <p:cNvPr id="5" name="Rectangle 6"/>
          <p:cNvSpPr>
            <a:spLocks noGrp="1" noChangeArrowheads="1"/>
          </p:cNvSpPr>
          <p:nvPr>
            <p:ph type="sldNum" sz="quarter" idx="11"/>
          </p:nvPr>
        </p:nvSpPr>
        <p:spPr>
          <a:ln/>
        </p:spPr>
        <p:txBody>
          <a:bodyPr/>
          <a:lstStyle>
            <a:lvl1pPr>
              <a:defRPr/>
            </a:lvl1pPr>
          </a:lstStyle>
          <a:p>
            <a:fld id="{45ABBD17-A7E5-43DF-BD92-4B2F236EFF93}" type="slidenum">
              <a:rPr lang="en-US">
                <a:ea typeface="Osaka"/>
                <a:cs typeface="Osaka"/>
              </a:rPr>
              <a:pPr/>
              <a:t>‹#›</a:t>
            </a:fld>
            <a:endParaRPr lang="en-US">
              <a:ea typeface="Osaka"/>
              <a:cs typeface="Osaka"/>
            </a:endParaRPr>
          </a:p>
        </p:txBody>
      </p:sp>
      <p:sp>
        <p:nvSpPr>
          <p:cNvPr id="6" name="Rectangle 18"/>
          <p:cNvSpPr>
            <a:spLocks noGrp="1" noChangeArrowheads="1"/>
          </p:cNvSpPr>
          <p:nvPr>
            <p:ph type="dt" sz="half" idx="12"/>
          </p:nvPr>
        </p:nvSpPr>
        <p:spPr>
          <a:ln/>
        </p:spPr>
        <p:txBody>
          <a:bodyPr/>
          <a:lstStyle>
            <a:lvl1pPr>
              <a:defRPr/>
            </a:lvl1pPr>
          </a:lstStyle>
          <a:p>
            <a:fld id="{44E2ED9C-A96F-423D-A40D-F52A2EDC2D89}" type="datetime1">
              <a:rPr lang="en-US" smtClean="0">
                <a:solidFill>
                  <a:srgbClr val="FFFFFF"/>
                </a:solidFill>
                <a:ea typeface="Osaka"/>
                <a:cs typeface="Osaka"/>
              </a:rPr>
              <a:pPr/>
              <a:t>4/21/15</a:t>
            </a:fld>
            <a:endParaRPr lang="en-US">
              <a:solidFill>
                <a:srgbClr val="FFFFFF"/>
              </a:solidFill>
              <a:ea typeface="Osaka"/>
              <a:cs typeface="Osaka"/>
            </a:endParaRPr>
          </a:p>
        </p:txBody>
      </p:sp>
    </p:spTree>
    <p:extLst>
      <p:ext uri="{BB962C8B-B14F-4D97-AF65-F5344CB8AC3E}">
        <p14:creationId xmlns:p14="http://schemas.microsoft.com/office/powerpoint/2010/main" val="2546997918"/>
      </p:ext>
    </p:extLst>
  </p:cSld>
  <p:clrMapOvr>
    <a:masterClrMapping/>
  </p:clrMapOvr>
  <p:timing>
    <p:tnLst>
      <p:par>
        <p:cTn xmlns:p14="http://schemas.microsoft.com/office/powerpoint/2010/main" id="1" dur="indefinite" restart="never" nodeType="tmRoot"/>
      </p:par>
    </p:tnLst>
  </p:timing>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10.xml.rels><?xml version="1.0" encoding="UTF-8" standalone="yes"?>
<Relationships xmlns="http://schemas.openxmlformats.org/package/2006/relationships"><Relationship Id="rId11" Type="http://schemas.openxmlformats.org/officeDocument/2006/relationships/slideLayout" Target="../slideLayouts/slideLayout107.xml"/><Relationship Id="rId12" Type="http://schemas.openxmlformats.org/officeDocument/2006/relationships/theme" Target="../theme/theme10.xml"/><Relationship Id="rId13" Type="http://schemas.openxmlformats.org/officeDocument/2006/relationships/image" Target="../media/image10.gif"/><Relationship Id="rId1" Type="http://schemas.openxmlformats.org/officeDocument/2006/relationships/slideLayout" Target="../slideLayouts/slideLayout97.xml"/><Relationship Id="rId2" Type="http://schemas.openxmlformats.org/officeDocument/2006/relationships/slideLayout" Target="../slideLayouts/slideLayout98.xml"/><Relationship Id="rId3" Type="http://schemas.openxmlformats.org/officeDocument/2006/relationships/slideLayout" Target="../slideLayouts/slideLayout99.xml"/><Relationship Id="rId4" Type="http://schemas.openxmlformats.org/officeDocument/2006/relationships/slideLayout" Target="../slideLayouts/slideLayout100.xml"/><Relationship Id="rId5" Type="http://schemas.openxmlformats.org/officeDocument/2006/relationships/slideLayout" Target="../slideLayouts/slideLayout101.xml"/><Relationship Id="rId6" Type="http://schemas.openxmlformats.org/officeDocument/2006/relationships/slideLayout" Target="../slideLayouts/slideLayout102.xml"/><Relationship Id="rId7" Type="http://schemas.openxmlformats.org/officeDocument/2006/relationships/slideLayout" Target="../slideLayouts/slideLayout103.xml"/><Relationship Id="rId8" Type="http://schemas.openxmlformats.org/officeDocument/2006/relationships/slideLayout" Target="../slideLayouts/slideLayout104.xml"/><Relationship Id="rId9" Type="http://schemas.openxmlformats.org/officeDocument/2006/relationships/slideLayout" Target="../slideLayouts/slideLayout105.xml"/><Relationship Id="rId10" Type="http://schemas.openxmlformats.org/officeDocument/2006/relationships/slideLayout" Target="../slideLayouts/slideLayout106.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theme" Target="../theme/theme2.xml"/><Relationship Id="rId9" Type="http://schemas.openxmlformats.org/officeDocument/2006/relationships/image" Target="../media/image1.jpeg"/><Relationship Id="rId10" Type="http://schemas.openxmlformats.org/officeDocument/2006/relationships/image" Target="../media/image2.jpeg"/><Relationship Id="rId11" Type="http://schemas.openxmlformats.org/officeDocument/2006/relationships/image" Target="../media/image3.png"/><Relationship Id="rId1" Type="http://schemas.openxmlformats.org/officeDocument/2006/relationships/slideLayout" Target="../slideLayouts/slideLayout12.xml"/><Relationship Id="rId2"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29.xml"/><Relationship Id="rId12" Type="http://schemas.openxmlformats.org/officeDocument/2006/relationships/slideLayout" Target="../slideLayouts/slideLayout30.xml"/><Relationship Id="rId13" Type="http://schemas.openxmlformats.org/officeDocument/2006/relationships/theme" Target="../theme/theme3.xml"/><Relationship Id="rId1" Type="http://schemas.openxmlformats.org/officeDocument/2006/relationships/slideLayout" Target="../slideLayouts/slideLayout19.xml"/><Relationship Id="rId2" Type="http://schemas.openxmlformats.org/officeDocument/2006/relationships/slideLayout" Target="../slideLayouts/slideLayout20.xml"/><Relationship Id="rId3" Type="http://schemas.openxmlformats.org/officeDocument/2006/relationships/slideLayout" Target="../slideLayouts/slideLayout21.xml"/><Relationship Id="rId4" Type="http://schemas.openxmlformats.org/officeDocument/2006/relationships/slideLayout" Target="../slideLayouts/slideLayout22.xml"/><Relationship Id="rId5" Type="http://schemas.openxmlformats.org/officeDocument/2006/relationships/slideLayout" Target="../slideLayouts/slideLayout23.xml"/><Relationship Id="rId6" Type="http://schemas.openxmlformats.org/officeDocument/2006/relationships/slideLayout" Target="../slideLayouts/slideLayout24.xml"/><Relationship Id="rId7" Type="http://schemas.openxmlformats.org/officeDocument/2006/relationships/slideLayout" Target="../slideLayouts/slideLayout25.xml"/><Relationship Id="rId8" Type="http://schemas.openxmlformats.org/officeDocument/2006/relationships/slideLayout" Target="../slideLayouts/slideLayout26.xml"/><Relationship Id="rId9" Type="http://schemas.openxmlformats.org/officeDocument/2006/relationships/slideLayout" Target="../slideLayouts/slideLayout27.xml"/><Relationship Id="rId10" Type="http://schemas.openxmlformats.org/officeDocument/2006/relationships/slideLayout" Target="../slideLayouts/slideLayout28.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1.xml"/><Relationship Id="rId12" Type="http://schemas.openxmlformats.org/officeDocument/2006/relationships/theme" Target="../theme/theme4.xml"/><Relationship Id="rId13" Type="http://schemas.openxmlformats.org/officeDocument/2006/relationships/image" Target="../media/image9.gif"/><Relationship Id="rId1" Type="http://schemas.openxmlformats.org/officeDocument/2006/relationships/slideLayout" Target="../slideLayouts/slideLayout31.xml"/><Relationship Id="rId2" Type="http://schemas.openxmlformats.org/officeDocument/2006/relationships/slideLayout" Target="../slideLayouts/slideLayout32.xml"/><Relationship Id="rId3" Type="http://schemas.openxmlformats.org/officeDocument/2006/relationships/slideLayout" Target="../slideLayouts/slideLayout33.xml"/><Relationship Id="rId4" Type="http://schemas.openxmlformats.org/officeDocument/2006/relationships/slideLayout" Target="../slideLayouts/slideLayout34.xml"/><Relationship Id="rId5" Type="http://schemas.openxmlformats.org/officeDocument/2006/relationships/slideLayout" Target="../slideLayouts/slideLayout35.xml"/><Relationship Id="rId6" Type="http://schemas.openxmlformats.org/officeDocument/2006/relationships/slideLayout" Target="../slideLayouts/slideLayout36.xml"/><Relationship Id="rId7" Type="http://schemas.openxmlformats.org/officeDocument/2006/relationships/slideLayout" Target="../slideLayouts/slideLayout37.xml"/><Relationship Id="rId8" Type="http://schemas.openxmlformats.org/officeDocument/2006/relationships/slideLayout" Target="../slideLayouts/slideLayout38.xml"/><Relationship Id="rId9" Type="http://schemas.openxmlformats.org/officeDocument/2006/relationships/slideLayout" Target="../slideLayouts/slideLayout39.xml"/><Relationship Id="rId10" Type="http://schemas.openxmlformats.org/officeDocument/2006/relationships/slideLayout" Target="../slideLayouts/slideLayout40.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52.xml"/><Relationship Id="rId12" Type="http://schemas.openxmlformats.org/officeDocument/2006/relationships/theme" Target="../theme/theme5.xml"/><Relationship Id="rId13" Type="http://schemas.openxmlformats.org/officeDocument/2006/relationships/image" Target="../media/image9.gif"/><Relationship Id="rId1" Type="http://schemas.openxmlformats.org/officeDocument/2006/relationships/slideLayout" Target="../slideLayouts/slideLayout42.xml"/><Relationship Id="rId2" Type="http://schemas.openxmlformats.org/officeDocument/2006/relationships/slideLayout" Target="../slideLayouts/slideLayout43.xml"/><Relationship Id="rId3" Type="http://schemas.openxmlformats.org/officeDocument/2006/relationships/slideLayout" Target="../slideLayouts/slideLayout44.xml"/><Relationship Id="rId4" Type="http://schemas.openxmlformats.org/officeDocument/2006/relationships/slideLayout" Target="../slideLayouts/slideLayout45.xml"/><Relationship Id="rId5" Type="http://schemas.openxmlformats.org/officeDocument/2006/relationships/slideLayout" Target="../slideLayouts/slideLayout46.xml"/><Relationship Id="rId6" Type="http://schemas.openxmlformats.org/officeDocument/2006/relationships/slideLayout" Target="../slideLayouts/slideLayout47.xml"/><Relationship Id="rId7" Type="http://schemas.openxmlformats.org/officeDocument/2006/relationships/slideLayout" Target="../slideLayouts/slideLayout48.xml"/><Relationship Id="rId8" Type="http://schemas.openxmlformats.org/officeDocument/2006/relationships/slideLayout" Target="../slideLayouts/slideLayout49.xml"/><Relationship Id="rId9" Type="http://schemas.openxmlformats.org/officeDocument/2006/relationships/slideLayout" Target="../slideLayouts/slideLayout50.xml"/><Relationship Id="rId10" Type="http://schemas.openxmlformats.org/officeDocument/2006/relationships/slideLayout" Target="../slideLayouts/slideLayout51.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63.xml"/><Relationship Id="rId12" Type="http://schemas.openxmlformats.org/officeDocument/2006/relationships/theme" Target="../theme/theme6.xml"/><Relationship Id="rId13" Type="http://schemas.openxmlformats.org/officeDocument/2006/relationships/image" Target="../media/image9.gif"/><Relationship Id="rId1" Type="http://schemas.openxmlformats.org/officeDocument/2006/relationships/slideLayout" Target="../slideLayouts/slideLayout53.xml"/><Relationship Id="rId2" Type="http://schemas.openxmlformats.org/officeDocument/2006/relationships/slideLayout" Target="../slideLayouts/slideLayout54.xml"/><Relationship Id="rId3" Type="http://schemas.openxmlformats.org/officeDocument/2006/relationships/slideLayout" Target="../slideLayouts/slideLayout55.xml"/><Relationship Id="rId4" Type="http://schemas.openxmlformats.org/officeDocument/2006/relationships/slideLayout" Target="../slideLayouts/slideLayout56.xml"/><Relationship Id="rId5" Type="http://schemas.openxmlformats.org/officeDocument/2006/relationships/slideLayout" Target="../slideLayouts/slideLayout57.xml"/><Relationship Id="rId6" Type="http://schemas.openxmlformats.org/officeDocument/2006/relationships/slideLayout" Target="../slideLayouts/slideLayout58.xml"/><Relationship Id="rId7" Type="http://schemas.openxmlformats.org/officeDocument/2006/relationships/slideLayout" Target="../slideLayouts/slideLayout59.xml"/><Relationship Id="rId8" Type="http://schemas.openxmlformats.org/officeDocument/2006/relationships/slideLayout" Target="../slideLayouts/slideLayout60.xml"/><Relationship Id="rId9" Type="http://schemas.openxmlformats.org/officeDocument/2006/relationships/slideLayout" Target="../slideLayouts/slideLayout61.xml"/><Relationship Id="rId10" Type="http://schemas.openxmlformats.org/officeDocument/2006/relationships/slideLayout" Target="../slideLayouts/slideLayout62.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74.xml"/><Relationship Id="rId12" Type="http://schemas.openxmlformats.org/officeDocument/2006/relationships/theme" Target="../theme/theme7.xml"/><Relationship Id="rId1" Type="http://schemas.openxmlformats.org/officeDocument/2006/relationships/slideLayout" Target="../slideLayouts/slideLayout64.xml"/><Relationship Id="rId2" Type="http://schemas.openxmlformats.org/officeDocument/2006/relationships/slideLayout" Target="../slideLayouts/slideLayout65.xml"/><Relationship Id="rId3" Type="http://schemas.openxmlformats.org/officeDocument/2006/relationships/slideLayout" Target="../slideLayouts/slideLayout66.xml"/><Relationship Id="rId4" Type="http://schemas.openxmlformats.org/officeDocument/2006/relationships/slideLayout" Target="../slideLayouts/slideLayout67.xml"/><Relationship Id="rId5" Type="http://schemas.openxmlformats.org/officeDocument/2006/relationships/slideLayout" Target="../slideLayouts/slideLayout68.xml"/><Relationship Id="rId6" Type="http://schemas.openxmlformats.org/officeDocument/2006/relationships/slideLayout" Target="../slideLayouts/slideLayout69.xml"/><Relationship Id="rId7" Type="http://schemas.openxmlformats.org/officeDocument/2006/relationships/slideLayout" Target="../slideLayouts/slideLayout70.xml"/><Relationship Id="rId8" Type="http://schemas.openxmlformats.org/officeDocument/2006/relationships/slideLayout" Target="../slideLayouts/slideLayout71.xml"/><Relationship Id="rId9" Type="http://schemas.openxmlformats.org/officeDocument/2006/relationships/slideLayout" Target="../slideLayouts/slideLayout72.xml"/><Relationship Id="rId10" Type="http://schemas.openxmlformats.org/officeDocument/2006/relationships/slideLayout" Target="../slideLayouts/slideLayout73.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85.xml"/><Relationship Id="rId12" Type="http://schemas.openxmlformats.org/officeDocument/2006/relationships/theme" Target="../theme/theme8.xml"/><Relationship Id="rId1" Type="http://schemas.openxmlformats.org/officeDocument/2006/relationships/slideLayout" Target="../slideLayouts/slideLayout75.xml"/><Relationship Id="rId2" Type="http://schemas.openxmlformats.org/officeDocument/2006/relationships/slideLayout" Target="../slideLayouts/slideLayout76.xml"/><Relationship Id="rId3" Type="http://schemas.openxmlformats.org/officeDocument/2006/relationships/slideLayout" Target="../slideLayouts/slideLayout77.xml"/><Relationship Id="rId4" Type="http://schemas.openxmlformats.org/officeDocument/2006/relationships/slideLayout" Target="../slideLayouts/slideLayout78.xml"/><Relationship Id="rId5" Type="http://schemas.openxmlformats.org/officeDocument/2006/relationships/slideLayout" Target="../slideLayouts/slideLayout79.xml"/><Relationship Id="rId6" Type="http://schemas.openxmlformats.org/officeDocument/2006/relationships/slideLayout" Target="../slideLayouts/slideLayout80.xml"/><Relationship Id="rId7" Type="http://schemas.openxmlformats.org/officeDocument/2006/relationships/slideLayout" Target="../slideLayouts/slideLayout81.xml"/><Relationship Id="rId8" Type="http://schemas.openxmlformats.org/officeDocument/2006/relationships/slideLayout" Target="../slideLayouts/slideLayout82.xml"/><Relationship Id="rId9" Type="http://schemas.openxmlformats.org/officeDocument/2006/relationships/slideLayout" Target="../slideLayouts/slideLayout83.xml"/><Relationship Id="rId10" Type="http://schemas.openxmlformats.org/officeDocument/2006/relationships/slideLayout" Target="../slideLayouts/slideLayout84.xml"/></Relationships>
</file>

<file path=ppt/slideMasters/_rels/slideMaster9.xml.rels><?xml version="1.0" encoding="UTF-8" standalone="yes"?>
<Relationships xmlns="http://schemas.openxmlformats.org/package/2006/relationships"><Relationship Id="rId11" Type="http://schemas.openxmlformats.org/officeDocument/2006/relationships/slideLayout" Target="../slideLayouts/slideLayout96.xml"/><Relationship Id="rId12" Type="http://schemas.openxmlformats.org/officeDocument/2006/relationships/theme" Target="../theme/theme9.xml"/><Relationship Id="rId1" Type="http://schemas.openxmlformats.org/officeDocument/2006/relationships/slideLayout" Target="../slideLayouts/slideLayout86.xml"/><Relationship Id="rId2" Type="http://schemas.openxmlformats.org/officeDocument/2006/relationships/slideLayout" Target="../slideLayouts/slideLayout87.xml"/><Relationship Id="rId3" Type="http://schemas.openxmlformats.org/officeDocument/2006/relationships/slideLayout" Target="../slideLayouts/slideLayout88.xml"/><Relationship Id="rId4" Type="http://schemas.openxmlformats.org/officeDocument/2006/relationships/slideLayout" Target="../slideLayouts/slideLayout89.xml"/><Relationship Id="rId5" Type="http://schemas.openxmlformats.org/officeDocument/2006/relationships/slideLayout" Target="../slideLayouts/slideLayout90.xml"/><Relationship Id="rId6" Type="http://schemas.openxmlformats.org/officeDocument/2006/relationships/slideLayout" Target="../slideLayouts/slideLayout91.xml"/><Relationship Id="rId7" Type="http://schemas.openxmlformats.org/officeDocument/2006/relationships/slideLayout" Target="../slideLayouts/slideLayout92.xml"/><Relationship Id="rId8" Type="http://schemas.openxmlformats.org/officeDocument/2006/relationships/slideLayout" Target="../slideLayouts/slideLayout93.xml"/><Relationship Id="rId9" Type="http://schemas.openxmlformats.org/officeDocument/2006/relationships/slideLayout" Target="../slideLayouts/slideLayout94.xml"/><Relationship Id="rId10" Type="http://schemas.openxmlformats.org/officeDocument/2006/relationships/slideLayout" Target="../slideLayouts/slideLayout9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87E4179-F891-4947-9270-E08B27D5E7EB}" type="datetimeFigureOut">
              <a:rPr lang="en-US" smtClean="0"/>
              <a:t>4/21/15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94B3614-4D25-7044-ADD4-47285B6CDEEC}" type="slidenum">
              <a:rPr lang="en-US" smtClean="0"/>
              <a:t>‹#›</a:t>
            </a:fld>
            <a:endParaRPr lang="en-US"/>
          </a:p>
        </p:txBody>
      </p:sp>
    </p:spTree>
    <p:extLst>
      <p:ext uri="{BB962C8B-B14F-4D97-AF65-F5344CB8AC3E}">
        <p14:creationId xmlns:p14="http://schemas.microsoft.com/office/powerpoint/2010/main" val="13452224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4" name="Rectangle 10"/>
          <p:cNvSpPr>
            <a:spLocks noChangeArrowheads="1"/>
          </p:cNvSpPr>
          <p:nvPr userDrawn="1"/>
        </p:nvSpPr>
        <p:spPr bwMode="auto">
          <a:xfrm>
            <a:off x="0" y="-42863"/>
            <a:ext cx="9144000" cy="347663"/>
          </a:xfrm>
          <a:prstGeom prst="rect">
            <a:avLst/>
          </a:prstGeom>
          <a:gradFill rotWithShape="0">
            <a:gsLst>
              <a:gs pos="0">
                <a:srgbClr val="333333"/>
              </a:gs>
              <a:gs pos="100000">
                <a:schemeClr val="tx1"/>
              </a:gs>
            </a:gsLst>
            <a:lin ang="5400000" scaled="1"/>
          </a:gradFill>
          <a:ln w="9525">
            <a:noFill/>
            <a:miter lim="800000"/>
            <a:headEnd/>
            <a:tailEnd/>
          </a:ln>
          <a:effectLst/>
        </p:spPr>
        <p:txBody>
          <a:bodyPr wrap="none" anchor="ctr"/>
          <a:lstStyle/>
          <a:p>
            <a:pPr defTabSz="914400" eaLnBrk="0" fontAlgn="base" hangingPunct="0">
              <a:spcBef>
                <a:spcPct val="0"/>
              </a:spcBef>
              <a:spcAft>
                <a:spcPct val="0"/>
              </a:spcAft>
            </a:pPr>
            <a:endParaRPr lang="en-US" sz="2400">
              <a:solidFill>
                <a:srgbClr val="000000"/>
              </a:solidFill>
              <a:latin typeface="Times" charset="0"/>
              <a:ea typeface="Osaka" charset="-128"/>
              <a:cs typeface="Osaka"/>
            </a:endParaRPr>
          </a:p>
        </p:txBody>
      </p:sp>
      <p:sp>
        <p:nvSpPr>
          <p:cNvPr id="1027" name="Rectangle 2"/>
          <p:cNvSpPr>
            <a:spLocks noGrp="1" noChangeArrowheads="1"/>
          </p:cNvSpPr>
          <p:nvPr>
            <p:ph type="title"/>
          </p:nvPr>
        </p:nvSpPr>
        <p:spPr bwMode="auto">
          <a:xfrm>
            <a:off x="609600" y="762000"/>
            <a:ext cx="7924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This is the title of this slide.</a:t>
            </a:r>
          </a:p>
        </p:txBody>
      </p:sp>
      <p:sp>
        <p:nvSpPr>
          <p:cNvPr id="1028" name="Rectangle 3"/>
          <p:cNvSpPr>
            <a:spLocks noGrp="1" noChangeArrowheads="1"/>
          </p:cNvSpPr>
          <p:nvPr>
            <p:ph type="body" idx="1"/>
          </p:nvPr>
        </p:nvSpPr>
        <p:spPr bwMode="auto">
          <a:xfrm>
            <a:off x="609600" y="1828800"/>
            <a:ext cx="79248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9" name="Rectangle 5"/>
          <p:cNvSpPr>
            <a:spLocks noGrp="1" noChangeArrowheads="1"/>
          </p:cNvSpPr>
          <p:nvPr>
            <p:ph type="ftr" sz="quarter" idx="3"/>
          </p:nvPr>
        </p:nvSpPr>
        <p:spPr bwMode="auto">
          <a:xfrm>
            <a:off x="609600" y="0"/>
            <a:ext cx="51054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solidFill>
                  <a:schemeClr val="bg1"/>
                </a:solidFill>
                <a:latin typeface="Arial" charset="0"/>
              </a:defRPr>
            </a:lvl1pPr>
          </a:lstStyle>
          <a:p>
            <a:pPr defTabSz="914400" eaLnBrk="0" fontAlgn="base" hangingPunct="0">
              <a:spcBef>
                <a:spcPct val="0"/>
              </a:spcBef>
              <a:spcAft>
                <a:spcPct val="0"/>
              </a:spcAft>
            </a:pPr>
            <a:r>
              <a:rPr lang="en-US" smtClean="0">
                <a:solidFill>
                  <a:srgbClr val="FFFFFF"/>
                </a:solidFill>
                <a:ea typeface="Osaka" charset="-128"/>
                <a:cs typeface="Osaka"/>
              </a:rPr>
              <a:t>Meeting, USGS Headquarters</a:t>
            </a:r>
            <a:endParaRPr lang="en-US">
              <a:solidFill>
                <a:srgbClr val="FFFFFF"/>
              </a:solidFill>
              <a:ea typeface="Osaka" charset="-128"/>
              <a:cs typeface="Osaka"/>
            </a:endParaRPr>
          </a:p>
        </p:txBody>
      </p:sp>
      <p:sp>
        <p:nvSpPr>
          <p:cNvPr id="1030" name="Rectangle 6"/>
          <p:cNvSpPr>
            <a:spLocks noGrp="1" noChangeArrowheads="1"/>
          </p:cNvSpPr>
          <p:nvPr>
            <p:ph type="sldNum" sz="quarter" idx="4"/>
          </p:nvPr>
        </p:nvSpPr>
        <p:spPr bwMode="auto">
          <a:xfrm>
            <a:off x="7086600" y="5903913"/>
            <a:ext cx="1447800" cy="685800"/>
          </a:xfrm>
          <a:prstGeom prst="rect">
            <a:avLst/>
          </a:prstGeom>
          <a:noFill/>
          <a:ln w="9525">
            <a:noFill/>
            <a:miter lim="800000"/>
            <a:headEnd/>
            <a:tailEnd/>
          </a:ln>
          <a:effectLst/>
        </p:spPr>
        <p:txBody>
          <a:bodyPr vert="horz" wrap="none" lIns="91440" tIns="0" rIns="91440" bIns="0" numCol="1" anchor="t" anchorCtr="0" compatLnSpc="1">
            <a:prstTxWarp prst="textNoShape">
              <a:avLst/>
            </a:prstTxWarp>
          </a:bodyPr>
          <a:lstStyle>
            <a:lvl1pPr algn="r">
              <a:defRPr sz="4400" b="1">
                <a:solidFill>
                  <a:srgbClr val="D9D9D9"/>
                </a:solidFill>
                <a:latin typeface="Arial" charset="0"/>
              </a:defRPr>
            </a:lvl1pPr>
          </a:lstStyle>
          <a:p>
            <a:pPr defTabSz="914400" eaLnBrk="0" fontAlgn="base" hangingPunct="0">
              <a:spcBef>
                <a:spcPct val="0"/>
              </a:spcBef>
              <a:spcAft>
                <a:spcPct val="0"/>
              </a:spcAft>
            </a:pPr>
            <a:fld id="{29595438-72B8-4FD3-8AAA-8B28C29533D7}" type="slidenum">
              <a:rPr lang="en-US">
                <a:ea typeface="Osaka" charset="-128"/>
                <a:cs typeface="Osaka"/>
              </a:rPr>
              <a:pPr defTabSz="914400" eaLnBrk="0" fontAlgn="base" hangingPunct="0">
                <a:spcBef>
                  <a:spcPct val="0"/>
                </a:spcBef>
                <a:spcAft>
                  <a:spcPct val="0"/>
                </a:spcAft>
              </a:pPr>
              <a:t>‹#›</a:t>
            </a:fld>
            <a:endParaRPr lang="en-US">
              <a:ea typeface="Osaka" charset="-128"/>
              <a:cs typeface="Osaka"/>
            </a:endParaRPr>
          </a:p>
        </p:txBody>
      </p:sp>
      <p:sp>
        <p:nvSpPr>
          <p:cNvPr id="1042" name="Rectangle 18"/>
          <p:cNvSpPr>
            <a:spLocks noGrp="1" noChangeArrowheads="1"/>
          </p:cNvSpPr>
          <p:nvPr>
            <p:ph type="dt" sz="half" idx="2"/>
          </p:nvPr>
        </p:nvSpPr>
        <p:spPr bwMode="auto">
          <a:xfrm>
            <a:off x="6629400" y="0"/>
            <a:ext cx="19050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solidFill>
                  <a:schemeClr val="bg1"/>
                </a:solidFill>
                <a:latin typeface="Arial" charset="0"/>
              </a:defRPr>
            </a:lvl1pPr>
          </a:lstStyle>
          <a:p>
            <a:pPr defTabSz="914400" eaLnBrk="0" fontAlgn="base" hangingPunct="0">
              <a:spcBef>
                <a:spcPct val="0"/>
              </a:spcBef>
              <a:spcAft>
                <a:spcPct val="0"/>
              </a:spcAft>
            </a:pPr>
            <a:fld id="{0162B1B3-78EC-4023-BCAE-4728EE15E275}" type="datetime1">
              <a:rPr lang="en-US" smtClean="0">
                <a:solidFill>
                  <a:srgbClr val="FFFFFF"/>
                </a:solidFill>
                <a:ea typeface="Osaka" charset="-128"/>
                <a:cs typeface="Osaka"/>
              </a:rPr>
              <a:pPr defTabSz="914400" eaLnBrk="0" fontAlgn="base" hangingPunct="0">
                <a:spcBef>
                  <a:spcPct val="0"/>
                </a:spcBef>
                <a:spcAft>
                  <a:spcPct val="0"/>
                </a:spcAft>
              </a:pPr>
              <a:t>4/21/15</a:t>
            </a:fld>
            <a:endParaRPr lang="en-US" dirty="0">
              <a:solidFill>
                <a:srgbClr val="FFFFFF"/>
              </a:solidFill>
              <a:ea typeface="Osaka" charset="-128"/>
              <a:cs typeface="Osaka"/>
            </a:endParaRPr>
          </a:p>
        </p:txBody>
      </p:sp>
      <p:pic>
        <p:nvPicPr>
          <p:cNvPr id="1035" name="Picture 11" descr="Boston University Master Logo"/>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609600" y="6019800"/>
            <a:ext cx="1143000" cy="514048"/>
          </a:xfrm>
          <a:prstGeom prst="rect">
            <a:avLst/>
          </a:prstGeom>
          <a:noFill/>
          <a:extLst>
            <a:ext uri="{909E8E84-426E-40dd-AFC4-6F175D3DCCD1}">
              <a14:hiddenFill xmlns:a14="http://schemas.microsoft.com/office/drawing/2010/main">
                <a:solidFill>
                  <a:srgbClr val="FFFFFF"/>
                </a:solidFill>
              </a14:hiddenFill>
            </a:ext>
          </a:extLst>
        </p:spPr>
      </p:pic>
    </p:spTree>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 id="2147483763" r:id="rId10"/>
    <p:sldLayoutId id="2147483764" r:id="rId11"/>
  </p:sldLayoutIdLst>
  <p:timing>
    <p:tnLst>
      <p:par>
        <p:cTn xmlns:p14="http://schemas.microsoft.com/office/powerpoint/2010/main" id="1" dur="indefinite" restart="never" nodeType="tmRoot"/>
      </p:par>
    </p:tnLst>
  </p:timing>
  <p:hf sldNum="0" hdr="0"/>
  <p:txStyles>
    <p:titleStyle>
      <a:lvl1pPr algn="l" rtl="0" eaLnBrk="0" fontAlgn="base" hangingPunct="0">
        <a:spcBef>
          <a:spcPct val="0"/>
        </a:spcBef>
        <a:spcAft>
          <a:spcPct val="0"/>
        </a:spcAft>
        <a:defRPr sz="3600">
          <a:solidFill>
            <a:schemeClr val="tx1"/>
          </a:solidFill>
          <a:latin typeface="+mj-lt"/>
          <a:ea typeface="+mj-ea"/>
          <a:cs typeface="+mj-cs"/>
        </a:defRPr>
      </a:lvl1pPr>
      <a:lvl2pPr algn="l" rtl="0" eaLnBrk="0" fontAlgn="base" hangingPunct="0">
        <a:spcBef>
          <a:spcPct val="0"/>
        </a:spcBef>
        <a:spcAft>
          <a:spcPct val="0"/>
        </a:spcAft>
        <a:defRPr sz="3600">
          <a:solidFill>
            <a:schemeClr val="tx1"/>
          </a:solidFill>
          <a:latin typeface="Arial" charset="0"/>
          <a:ea typeface="Osaka" charset="-128"/>
          <a:cs typeface="Osaka" charset="-128"/>
        </a:defRPr>
      </a:lvl2pPr>
      <a:lvl3pPr algn="l" rtl="0" eaLnBrk="0" fontAlgn="base" hangingPunct="0">
        <a:spcBef>
          <a:spcPct val="0"/>
        </a:spcBef>
        <a:spcAft>
          <a:spcPct val="0"/>
        </a:spcAft>
        <a:defRPr sz="3600">
          <a:solidFill>
            <a:schemeClr val="tx1"/>
          </a:solidFill>
          <a:latin typeface="Arial" charset="0"/>
          <a:ea typeface="Osaka" charset="-128"/>
          <a:cs typeface="Osaka" charset="-128"/>
        </a:defRPr>
      </a:lvl3pPr>
      <a:lvl4pPr algn="l" rtl="0" eaLnBrk="0" fontAlgn="base" hangingPunct="0">
        <a:spcBef>
          <a:spcPct val="0"/>
        </a:spcBef>
        <a:spcAft>
          <a:spcPct val="0"/>
        </a:spcAft>
        <a:defRPr sz="3600">
          <a:solidFill>
            <a:schemeClr val="tx1"/>
          </a:solidFill>
          <a:latin typeface="Arial" charset="0"/>
          <a:ea typeface="Osaka" charset="-128"/>
          <a:cs typeface="Osaka" charset="-128"/>
        </a:defRPr>
      </a:lvl4pPr>
      <a:lvl5pPr algn="l" rtl="0" eaLnBrk="0" fontAlgn="base" hangingPunct="0">
        <a:spcBef>
          <a:spcPct val="0"/>
        </a:spcBef>
        <a:spcAft>
          <a:spcPct val="0"/>
        </a:spcAft>
        <a:defRPr sz="3600">
          <a:solidFill>
            <a:schemeClr val="tx1"/>
          </a:solidFill>
          <a:latin typeface="Arial" charset="0"/>
          <a:ea typeface="Osaka" charset="-128"/>
          <a:cs typeface="Osaka" charset="-128"/>
        </a:defRPr>
      </a:lvl5pPr>
      <a:lvl6pPr marL="457200" algn="l" rtl="0" fontAlgn="base">
        <a:spcBef>
          <a:spcPct val="0"/>
        </a:spcBef>
        <a:spcAft>
          <a:spcPct val="0"/>
        </a:spcAft>
        <a:defRPr sz="3600">
          <a:solidFill>
            <a:schemeClr val="tx1"/>
          </a:solidFill>
          <a:latin typeface="Arial" charset="0"/>
          <a:ea typeface="Osaka" charset="-128"/>
          <a:cs typeface="Osaka" charset="-128"/>
        </a:defRPr>
      </a:lvl6pPr>
      <a:lvl7pPr marL="914400" algn="l" rtl="0" fontAlgn="base">
        <a:spcBef>
          <a:spcPct val="0"/>
        </a:spcBef>
        <a:spcAft>
          <a:spcPct val="0"/>
        </a:spcAft>
        <a:defRPr sz="3600">
          <a:solidFill>
            <a:schemeClr val="tx1"/>
          </a:solidFill>
          <a:latin typeface="Arial" charset="0"/>
          <a:ea typeface="Osaka" charset="-128"/>
          <a:cs typeface="Osaka" charset="-128"/>
        </a:defRPr>
      </a:lvl7pPr>
      <a:lvl8pPr marL="1371600" algn="l" rtl="0" fontAlgn="base">
        <a:spcBef>
          <a:spcPct val="0"/>
        </a:spcBef>
        <a:spcAft>
          <a:spcPct val="0"/>
        </a:spcAft>
        <a:defRPr sz="3600">
          <a:solidFill>
            <a:schemeClr val="tx1"/>
          </a:solidFill>
          <a:latin typeface="Arial" charset="0"/>
          <a:ea typeface="Osaka" charset="-128"/>
          <a:cs typeface="Osaka" charset="-128"/>
        </a:defRPr>
      </a:lvl8pPr>
      <a:lvl9pPr marL="1828800" algn="l" rtl="0" fontAlgn="base">
        <a:spcBef>
          <a:spcPct val="0"/>
        </a:spcBef>
        <a:spcAft>
          <a:spcPct val="0"/>
        </a:spcAft>
        <a:defRPr sz="3600">
          <a:solidFill>
            <a:schemeClr val="tx1"/>
          </a:solidFill>
          <a:latin typeface="Arial" charset="0"/>
          <a:ea typeface="Osaka" charset="-128"/>
          <a:cs typeface="Osaka" charset="-128"/>
        </a:defRPr>
      </a:lvl9pPr>
    </p:titleStyle>
    <p:bodyStyle>
      <a:lvl1pPr marL="342900" indent="-342900" algn="l" rtl="0" eaLnBrk="0" fontAlgn="base" hangingPunct="0">
        <a:spcBef>
          <a:spcPct val="20000"/>
        </a:spcBef>
        <a:spcAft>
          <a:spcPct val="0"/>
        </a:spcAft>
        <a:buClr>
          <a:srgbClr val="2675B4"/>
        </a:buClr>
        <a:buFont typeface="Wingdings" charset="2"/>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lr>
          <a:srgbClr val="2675B4"/>
        </a:buClr>
        <a:buFont typeface="Wingdings" charset="2"/>
        <a:buChar char="§"/>
        <a:defRPr>
          <a:solidFill>
            <a:schemeClr val="tx1"/>
          </a:solidFill>
          <a:latin typeface="+mn-lt"/>
          <a:ea typeface="+mn-ea"/>
          <a:cs typeface="+mn-cs"/>
        </a:defRPr>
      </a:lvl2pPr>
      <a:lvl3pPr marL="1143000" indent="-228600" algn="l" rtl="0" eaLnBrk="0" fontAlgn="base" hangingPunct="0">
        <a:spcBef>
          <a:spcPct val="20000"/>
        </a:spcBef>
        <a:spcAft>
          <a:spcPct val="0"/>
        </a:spcAft>
        <a:buClr>
          <a:srgbClr val="2675B4"/>
        </a:buClr>
        <a:buFont typeface="Wingdings" charset="2"/>
        <a:buChar char="§"/>
        <a:defRPr>
          <a:solidFill>
            <a:schemeClr val="tx1"/>
          </a:solidFill>
          <a:latin typeface="+mn-lt"/>
          <a:ea typeface="+mn-ea"/>
          <a:cs typeface="+mn-cs"/>
        </a:defRPr>
      </a:lvl3pPr>
      <a:lvl4pPr marL="1600200" indent="-228600" algn="l" rtl="0" eaLnBrk="0" fontAlgn="base" hangingPunct="0">
        <a:spcBef>
          <a:spcPct val="20000"/>
        </a:spcBef>
        <a:spcAft>
          <a:spcPct val="0"/>
        </a:spcAft>
        <a:buClr>
          <a:srgbClr val="2675B4"/>
        </a:buClr>
        <a:buFont typeface="Wingdings" charset="2"/>
        <a:buChar char="§"/>
        <a:defRPr>
          <a:solidFill>
            <a:schemeClr val="tx1"/>
          </a:solidFill>
          <a:latin typeface="+mn-lt"/>
          <a:ea typeface="+mn-ea"/>
          <a:cs typeface="+mn-cs"/>
        </a:defRPr>
      </a:lvl4pPr>
      <a:lvl5pPr marL="2057400" indent="-228600" algn="l" rtl="0" eaLnBrk="0" fontAlgn="base" hangingPunct="0">
        <a:spcBef>
          <a:spcPct val="20000"/>
        </a:spcBef>
        <a:spcAft>
          <a:spcPct val="0"/>
        </a:spcAft>
        <a:buClr>
          <a:srgbClr val="2675B4"/>
        </a:buClr>
        <a:buFont typeface="Wingdings" charset="2"/>
        <a:buChar char="§"/>
        <a:defRPr>
          <a:solidFill>
            <a:schemeClr val="tx1"/>
          </a:solidFill>
          <a:latin typeface="+mn-lt"/>
          <a:ea typeface="+mn-ea"/>
          <a:cs typeface="+mn-cs"/>
        </a:defRPr>
      </a:lvl5pPr>
      <a:lvl6pPr marL="2514600" indent="-228600" algn="l" rtl="0" fontAlgn="base">
        <a:spcBef>
          <a:spcPct val="20000"/>
        </a:spcBef>
        <a:spcAft>
          <a:spcPct val="0"/>
        </a:spcAft>
        <a:buClr>
          <a:srgbClr val="2675B4"/>
        </a:buClr>
        <a:buFont typeface="Wingdings" charset="2"/>
        <a:buChar char="§"/>
        <a:defRPr>
          <a:solidFill>
            <a:schemeClr val="tx1"/>
          </a:solidFill>
          <a:latin typeface="+mn-lt"/>
          <a:ea typeface="+mn-ea"/>
          <a:cs typeface="+mn-cs"/>
        </a:defRPr>
      </a:lvl6pPr>
      <a:lvl7pPr marL="2971800" indent="-228600" algn="l" rtl="0" fontAlgn="base">
        <a:spcBef>
          <a:spcPct val="20000"/>
        </a:spcBef>
        <a:spcAft>
          <a:spcPct val="0"/>
        </a:spcAft>
        <a:buClr>
          <a:srgbClr val="2675B4"/>
        </a:buClr>
        <a:buFont typeface="Wingdings" charset="2"/>
        <a:buChar char="§"/>
        <a:defRPr>
          <a:solidFill>
            <a:schemeClr val="tx1"/>
          </a:solidFill>
          <a:latin typeface="+mn-lt"/>
          <a:ea typeface="+mn-ea"/>
          <a:cs typeface="+mn-cs"/>
        </a:defRPr>
      </a:lvl7pPr>
      <a:lvl8pPr marL="3429000" indent="-228600" algn="l" rtl="0" fontAlgn="base">
        <a:spcBef>
          <a:spcPct val="20000"/>
        </a:spcBef>
        <a:spcAft>
          <a:spcPct val="0"/>
        </a:spcAft>
        <a:buClr>
          <a:srgbClr val="2675B4"/>
        </a:buClr>
        <a:buFont typeface="Wingdings" charset="2"/>
        <a:buChar char="§"/>
        <a:defRPr>
          <a:solidFill>
            <a:schemeClr val="tx1"/>
          </a:solidFill>
          <a:latin typeface="+mn-lt"/>
          <a:ea typeface="+mn-ea"/>
          <a:cs typeface="+mn-cs"/>
        </a:defRPr>
      </a:lvl8pPr>
      <a:lvl9pPr marL="3886200" indent="-228600" algn="l" rtl="0" fontAlgn="base">
        <a:spcBef>
          <a:spcPct val="20000"/>
        </a:spcBef>
        <a:spcAft>
          <a:spcPct val="0"/>
        </a:spcAft>
        <a:buClr>
          <a:srgbClr val="2675B4"/>
        </a:buClr>
        <a:buFont typeface="Wingdings" charset="2"/>
        <a:buChar char="§"/>
        <a:defRPr>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38450" y="228600"/>
            <a:ext cx="8676950" cy="609600"/>
          </a:xfrm>
          <a:prstGeom prst="rect">
            <a:avLst/>
          </a:prstGeom>
        </p:spPr>
        <p:txBody>
          <a:bodyPr vert="horz" lIns="0" tIns="0" rIns="0" bIns="0" rtlCol="0" anchor="b" anchorCtr="0">
            <a:noAutofit/>
          </a:bodyPr>
          <a:lstStyle/>
          <a:p>
            <a:r>
              <a:rPr lang="en-US" dirty="0" smtClean="0"/>
              <a:t>Slide Title on One Line</a:t>
            </a:r>
            <a:br>
              <a:rPr lang="en-US" dirty="0" smtClean="0"/>
            </a:br>
            <a:r>
              <a:rPr lang="en-US" dirty="0" smtClean="0"/>
              <a:t>or Two Lines if You Need Them</a:t>
            </a:r>
            <a:endParaRPr lang="en-US" dirty="0"/>
          </a:p>
        </p:txBody>
      </p:sp>
      <p:sp>
        <p:nvSpPr>
          <p:cNvPr id="3" name="Text Placeholder 2"/>
          <p:cNvSpPr>
            <a:spLocks noGrp="1"/>
          </p:cNvSpPr>
          <p:nvPr>
            <p:ph type="body" idx="1"/>
          </p:nvPr>
        </p:nvSpPr>
        <p:spPr>
          <a:xfrm>
            <a:off x="228600" y="1189702"/>
            <a:ext cx="8686800" cy="5287297"/>
          </a:xfrm>
          <a:prstGeom prst="rect">
            <a:avLst/>
          </a:prstGeom>
        </p:spPr>
        <p:txBody>
          <a:bodyPr vert="horz" lIns="0" tIns="0" rIns="0" bIns="0" rtlCol="0">
            <a:noAutofit/>
          </a:bodyPr>
          <a:lstStyle/>
          <a:p>
            <a:pPr lvl="0"/>
            <a:r>
              <a:rPr lang="en-US" dirty="0" smtClean="0"/>
              <a:t>First-level bullet point</a:t>
            </a:r>
          </a:p>
          <a:p>
            <a:pPr lvl="1"/>
            <a:r>
              <a:rPr lang="en-US" dirty="0" smtClean="0"/>
              <a:t>Second-level bullet point</a:t>
            </a:r>
          </a:p>
          <a:p>
            <a:pPr lvl="2"/>
            <a:r>
              <a:rPr lang="en-US" dirty="0" smtClean="0"/>
              <a:t>Third-level bullet point</a:t>
            </a:r>
          </a:p>
          <a:p>
            <a:pPr lvl="3"/>
            <a:r>
              <a:rPr lang="en-US" dirty="0" smtClean="0"/>
              <a:t>Fourth-level bullet-point</a:t>
            </a:r>
          </a:p>
          <a:p>
            <a:pPr lvl="4"/>
            <a:r>
              <a:rPr lang="en-US" dirty="0" smtClean="0"/>
              <a:t>Fifth-level bullet point</a:t>
            </a:r>
            <a:endParaRPr lang="en-US" dirty="0"/>
          </a:p>
        </p:txBody>
      </p:sp>
      <p:pic>
        <p:nvPicPr>
          <p:cNvPr id="7" name="Picture 6"/>
          <p:cNvPicPr>
            <a:picLocks noChangeAspect="1"/>
          </p:cNvPicPr>
          <p:nvPr userDrawn="1"/>
        </p:nvPicPr>
        <p:blipFill>
          <a:blip r:embed="rId9"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96464" y="232383"/>
            <a:ext cx="690667" cy="576072"/>
          </a:xfrm>
          <a:prstGeom prst="rect">
            <a:avLst/>
          </a:prstGeom>
        </p:spPr>
      </p:pic>
      <p:pic>
        <p:nvPicPr>
          <p:cNvPr id="8" name="Picture 7"/>
          <p:cNvPicPr>
            <a:picLocks noChangeAspect="1"/>
          </p:cNvPicPr>
          <p:nvPr userDrawn="1"/>
        </p:nvPicPr>
        <p:blipFill>
          <a:blip r:embed="rId10"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900268" y="161423"/>
            <a:ext cx="776307" cy="731520"/>
          </a:xfrm>
          <a:prstGeom prst="rect">
            <a:avLst/>
          </a:prstGeom>
        </p:spPr>
      </p:pic>
      <p:cxnSp>
        <p:nvCxnSpPr>
          <p:cNvPr id="9" name="Straight Connector 8"/>
          <p:cNvCxnSpPr/>
          <p:nvPr userDrawn="1"/>
        </p:nvCxnSpPr>
        <p:spPr>
          <a:xfrm>
            <a:off x="233103" y="952500"/>
            <a:ext cx="8686800" cy="0"/>
          </a:xfrm>
          <a:prstGeom prst="line">
            <a:avLst/>
          </a:prstGeom>
          <a:ln w="38100">
            <a:solidFill>
              <a:srgbClr val="326735"/>
            </a:solidFill>
          </a:ln>
        </p:spPr>
        <p:style>
          <a:lnRef idx="1">
            <a:schemeClr val="accent1"/>
          </a:lnRef>
          <a:fillRef idx="0">
            <a:schemeClr val="accent1"/>
          </a:fillRef>
          <a:effectRef idx="0">
            <a:schemeClr val="accent1"/>
          </a:effectRef>
          <a:fontRef idx="minor">
            <a:schemeClr val="tx1"/>
          </a:fontRef>
        </p:style>
      </p:cxnSp>
      <p:grpSp>
        <p:nvGrpSpPr>
          <p:cNvPr id="14" name="Group 13"/>
          <p:cNvGrpSpPr/>
          <p:nvPr userDrawn="1"/>
        </p:nvGrpSpPr>
        <p:grpSpPr>
          <a:xfrm>
            <a:off x="0" y="6088342"/>
            <a:ext cx="9144001" cy="769658"/>
            <a:chOff x="0" y="6088342"/>
            <a:chExt cx="9144001" cy="769658"/>
          </a:xfrm>
        </p:grpSpPr>
        <p:sp>
          <p:nvSpPr>
            <p:cNvPr id="10" name="Rectangle 9"/>
            <p:cNvSpPr/>
            <p:nvPr userDrawn="1"/>
          </p:nvSpPr>
          <p:spPr>
            <a:xfrm>
              <a:off x="0" y="6629400"/>
              <a:ext cx="9144001" cy="228600"/>
            </a:xfrm>
            <a:prstGeom prst="rect">
              <a:avLst/>
            </a:prstGeom>
            <a:solidFill>
              <a:srgbClr val="0166AE"/>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userDrawn="1"/>
          </p:nvSpPr>
          <p:spPr>
            <a:xfrm>
              <a:off x="0" y="6553200"/>
              <a:ext cx="9144001" cy="76200"/>
            </a:xfrm>
            <a:prstGeom prst="rect">
              <a:avLst/>
            </a:prstGeom>
            <a:solidFill>
              <a:srgbClr val="2CC1DE"/>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12" name="Picture 11"/>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8190689" y="6088342"/>
              <a:ext cx="914402" cy="442570"/>
            </a:xfrm>
            <a:prstGeom prst="rect">
              <a:avLst/>
            </a:prstGeom>
          </p:spPr>
        </p:pic>
      </p:grpSp>
      <p:sp>
        <p:nvSpPr>
          <p:cNvPr id="15" name="TextBox 14"/>
          <p:cNvSpPr txBox="1"/>
          <p:nvPr userDrawn="1"/>
        </p:nvSpPr>
        <p:spPr>
          <a:xfrm flipH="1">
            <a:off x="8757916" y="6520107"/>
            <a:ext cx="157483" cy="307777"/>
          </a:xfrm>
          <a:prstGeom prst="rect">
            <a:avLst/>
          </a:prstGeom>
          <a:noFill/>
        </p:spPr>
        <p:txBody>
          <a:bodyPr wrap="none" lIns="0" tIns="0" rIns="0" bIns="0" rtlCol="0" anchor="b" anchorCtr="0">
            <a:spAutoFit/>
          </a:bodyPr>
          <a:lstStyle/>
          <a:p>
            <a:pPr algn="r" defTabSz="914400"/>
            <a:endParaRPr lang="en-US" sz="1000" dirty="0">
              <a:solidFill>
                <a:srgbClr val="FFFFFF"/>
              </a:solidFill>
              <a:latin typeface="Arial Narrow" panose="020B0606020202030204" pitchFamily="34" charset="0"/>
            </a:endParaRPr>
          </a:p>
          <a:p>
            <a:pPr algn="r" defTabSz="914400"/>
            <a:fld id="{DFB6CFB7-B712-4BEC-BB8B-AFD197CBA2BD}" type="slidenum">
              <a:rPr lang="en-US" sz="1000">
                <a:solidFill>
                  <a:srgbClr val="FFFFFF"/>
                </a:solidFill>
                <a:latin typeface="Arial Narrow" panose="020B0606020202030204" pitchFamily="34" charset="0"/>
              </a:rPr>
              <a:pPr algn="r" defTabSz="914400"/>
              <a:t>‹#›</a:t>
            </a:fld>
            <a:endParaRPr lang="en-US" sz="1000" dirty="0">
              <a:solidFill>
                <a:srgbClr val="FFFFFF"/>
              </a:solidFill>
              <a:latin typeface="Arial Narrow" panose="020B0606020202030204" pitchFamily="34" charset="0"/>
            </a:endParaRPr>
          </a:p>
        </p:txBody>
      </p:sp>
    </p:spTree>
    <p:extLst>
      <p:ext uri="{BB962C8B-B14F-4D97-AF65-F5344CB8AC3E}">
        <p14:creationId xmlns:p14="http://schemas.microsoft.com/office/powerpoint/2010/main" val="310794632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Lst>
  <p:hf hdr="0"/>
  <p:txStyles>
    <p:titleStyle>
      <a:lvl1pPr algn="r" defTabSz="914400" rtl="0" eaLnBrk="1" latinLnBrk="0" hangingPunct="1">
        <a:lnSpc>
          <a:spcPct val="90000"/>
        </a:lnSpc>
        <a:spcBef>
          <a:spcPct val="0"/>
        </a:spcBef>
        <a:buNone/>
        <a:defRPr sz="2400" kern="1200" spc="-50" baseline="0">
          <a:solidFill>
            <a:srgbClr val="643517"/>
          </a:solidFill>
          <a:latin typeface="Franklin Gothic Heavy" panose="020B0903020102020204" pitchFamily="34" charset="0"/>
          <a:ea typeface="+mj-ea"/>
          <a:cs typeface="+mj-cs"/>
        </a:defRPr>
      </a:lvl1pPr>
    </p:titleStyle>
    <p:bodyStyle>
      <a:lvl1pPr marL="228600" indent="-228600" algn="l" defTabSz="914400" rtl="0" eaLnBrk="1" latinLnBrk="0" hangingPunct="1">
        <a:lnSpc>
          <a:spcPct val="90000"/>
        </a:lnSpc>
        <a:spcBef>
          <a:spcPts val="1200"/>
        </a:spcBef>
        <a:spcAft>
          <a:spcPts val="300"/>
        </a:spcAft>
        <a:buClr>
          <a:srgbClr val="1287D8"/>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457200" indent="-228600" algn="l" defTabSz="914400" rtl="0" eaLnBrk="1" latinLnBrk="0" hangingPunct="1">
        <a:lnSpc>
          <a:spcPct val="90000"/>
        </a:lnSpc>
        <a:spcBef>
          <a:spcPts val="800"/>
        </a:spcBef>
        <a:spcAft>
          <a:spcPts val="300"/>
        </a:spcAft>
        <a:buClr>
          <a:srgbClr val="1287D8"/>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628650" indent="-166688" algn="l" defTabSz="914400" rtl="0" eaLnBrk="1" latinLnBrk="0" hangingPunct="1">
        <a:lnSpc>
          <a:spcPct val="90000"/>
        </a:lnSpc>
        <a:spcBef>
          <a:spcPts val="600"/>
        </a:spcBef>
        <a:spcAft>
          <a:spcPts val="300"/>
        </a:spcAft>
        <a:buClr>
          <a:srgbClr val="1287D8"/>
        </a:buClr>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796925" indent="-168275" algn="l" defTabSz="914400" rtl="0" eaLnBrk="1" latinLnBrk="0" hangingPunct="1">
        <a:lnSpc>
          <a:spcPct val="90000"/>
        </a:lnSpc>
        <a:spcBef>
          <a:spcPts val="400"/>
        </a:spcBef>
        <a:spcAft>
          <a:spcPts val="200"/>
        </a:spcAft>
        <a:buClr>
          <a:srgbClr val="1287D8"/>
        </a:buClr>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4pPr>
      <a:lvl5pPr marL="973138" indent="-176213" algn="l" defTabSz="914400" rtl="0" eaLnBrk="1" latinLnBrk="0" hangingPunct="1">
        <a:lnSpc>
          <a:spcPct val="90000"/>
        </a:lnSpc>
        <a:spcBef>
          <a:spcPts val="300"/>
        </a:spcBef>
        <a:spcAft>
          <a:spcPts val="150"/>
        </a:spcAft>
        <a:buClr>
          <a:srgbClr val="1287D8"/>
        </a:buClr>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xmlns="">
        <p15:guide id="1" orient="horz" pos="2160" userDrawn="1">
          <p15:clr>
            <a:srgbClr val="F26B43"/>
          </p15:clr>
        </p15:guide>
        <p15:guide id="2" pos="2880" userDrawn="1">
          <p15:clr>
            <a:srgbClr val="F26B43"/>
          </p15:clr>
        </p15:guide>
        <p15:guide id="3" orient="horz" pos="4080" userDrawn="1">
          <p15:clr>
            <a:srgbClr val="F26B43"/>
          </p15:clr>
        </p15:guide>
        <p15:guide id="4" pos="144" userDrawn="1">
          <p15:clr>
            <a:srgbClr val="F26B43"/>
          </p15:clr>
        </p15:guide>
        <p15:guide id="5" pos="5616" userDrawn="1">
          <p15:clr>
            <a:srgbClr val="F26B43"/>
          </p15:clr>
        </p15:guide>
        <p15:guide id="7" orient="horz" pos="144" userDrawn="1">
          <p15:clr>
            <a:srgbClr val="F26B43"/>
          </p15:clr>
        </p15:guide>
        <p15:guide id="8" orient="horz" pos="744" userDrawn="1">
          <p15:clr>
            <a:srgbClr val="F26B43"/>
          </p15:clr>
        </p15:guide>
        <p15:guide id="10" orient="horz" pos="4296" userDrawn="1">
          <p15:clr>
            <a:srgbClr val="F26B43"/>
          </p15:clr>
        </p15:guide>
        <p15:guide id="11" orient="horz" pos="2016" userDrawn="1">
          <p15:clr>
            <a:srgbClr val="F26B43"/>
          </p15:clr>
        </p15:guide>
        <p15:guide id="12" orient="horz" pos="600" userDrawn="1">
          <p15:clr>
            <a:srgbClr val="F26B43"/>
          </p15:clr>
        </p15:guide>
        <p15:guide id="13" orient="horz" pos="2304" userDrawn="1">
          <p15:clr>
            <a:srgbClr val="F26B43"/>
          </p15:clr>
        </p15:guide>
        <p15:guide id="14" pos="2928" userDrawn="1">
          <p15:clr>
            <a:srgbClr val="F26B43"/>
          </p15:clr>
        </p15:guide>
        <p15:guide id="15" pos="2832"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5699CAB7-FF66-4BD5-8B62-95F60E03E32F}" type="datetimeFigureOut">
              <a:rPr lang="en-US" smtClean="0">
                <a:solidFill>
                  <a:prstClr val="black">
                    <a:tint val="75000"/>
                  </a:prstClr>
                </a:solidFill>
                <a:latin typeface="Calibri"/>
              </a:rPr>
              <a:pPr defTabSz="914400"/>
              <a:t>4/21/15</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A51B1E08-7C4C-4C28-B578-51138C992F54}" type="slidenum">
              <a:rPr lang="en-US" smtClean="0">
                <a:solidFill>
                  <a:prstClr val="black">
                    <a:tint val="75000"/>
                  </a:prstClr>
                </a:solidFill>
                <a:latin typeface="Calibri"/>
              </a:rPr>
              <a:pPr defTabSz="914400"/>
              <a:t>‹#›</a:t>
            </a:fld>
            <a:endParaRPr lang="en-US">
              <a:solidFill>
                <a:prstClr val="black">
                  <a:tint val="75000"/>
                </a:prstClr>
              </a:solidFill>
              <a:latin typeface="Calibri"/>
            </a:endParaRPr>
          </a:p>
        </p:txBody>
      </p:sp>
    </p:spTree>
    <p:extLst>
      <p:ext uri="{BB962C8B-B14F-4D97-AF65-F5344CB8AC3E}">
        <p14:creationId xmlns:p14="http://schemas.microsoft.com/office/powerpoint/2010/main" val="2317861523"/>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 id="214748368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F91EB473-48FA-4BF0-A9F1-E2D646809442}" type="datetimeFigureOut">
              <a:rPr lang="en-US" smtClean="0">
                <a:solidFill>
                  <a:prstClr val="white">
                    <a:tint val="75000"/>
                  </a:prstClr>
                </a:solidFill>
                <a:latin typeface="Calibri"/>
              </a:rPr>
              <a:pPr defTabSz="914400"/>
              <a:t>4/21/15</a:t>
            </a:fld>
            <a:endParaRPr lang="en-US">
              <a:solidFill>
                <a:prstClr val="white">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white">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353FF203-5942-4567-B9AD-029E95677DEA}" type="slidenum">
              <a:rPr lang="en-US" smtClean="0">
                <a:solidFill>
                  <a:prstClr val="white">
                    <a:tint val="75000"/>
                  </a:prstClr>
                </a:solidFill>
                <a:latin typeface="Calibri"/>
              </a:rPr>
              <a:pPr defTabSz="914400"/>
              <a:t>‹#›</a:t>
            </a:fld>
            <a:endParaRPr lang="en-US">
              <a:solidFill>
                <a:prstClr val="white">
                  <a:tint val="75000"/>
                </a:prstClr>
              </a:solidFill>
              <a:latin typeface="Calibri"/>
            </a:endParaRPr>
          </a:p>
        </p:txBody>
      </p:sp>
    </p:spTree>
    <p:extLst>
      <p:ext uri="{BB962C8B-B14F-4D97-AF65-F5344CB8AC3E}">
        <p14:creationId xmlns:p14="http://schemas.microsoft.com/office/powerpoint/2010/main" val="2975033267"/>
      </p:ext>
    </p:extLst>
  </p:cSld>
  <p:clrMap bg1="dk1" tx1="lt1" bg2="dk2" tx2="lt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Lst>
  <p:transition xmlns:p14="http://schemas.microsoft.com/office/powerpoint/2010/main">
    <p:fad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F91EB473-48FA-4BF0-A9F1-E2D646809442}" type="datetimeFigureOut">
              <a:rPr lang="en-US" smtClean="0">
                <a:solidFill>
                  <a:prstClr val="white">
                    <a:tint val="75000"/>
                  </a:prstClr>
                </a:solidFill>
                <a:latin typeface="Calibri"/>
              </a:rPr>
              <a:pPr defTabSz="914400"/>
              <a:t>4/21/15</a:t>
            </a:fld>
            <a:endParaRPr lang="en-US">
              <a:solidFill>
                <a:prstClr val="white">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white">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353FF203-5942-4567-B9AD-029E95677DEA}" type="slidenum">
              <a:rPr lang="en-US" smtClean="0">
                <a:solidFill>
                  <a:prstClr val="white">
                    <a:tint val="75000"/>
                  </a:prstClr>
                </a:solidFill>
                <a:latin typeface="Calibri"/>
              </a:rPr>
              <a:pPr defTabSz="914400"/>
              <a:t>‹#›</a:t>
            </a:fld>
            <a:endParaRPr lang="en-US">
              <a:solidFill>
                <a:prstClr val="white">
                  <a:tint val="75000"/>
                </a:prstClr>
              </a:solidFill>
              <a:latin typeface="Calibri"/>
            </a:endParaRPr>
          </a:p>
        </p:txBody>
      </p:sp>
    </p:spTree>
    <p:extLst>
      <p:ext uri="{BB962C8B-B14F-4D97-AF65-F5344CB8AC3E}">
        <p14:creationId xmlns:p14="http://schemas.microsoft.com/office/powerpoint/2010/main" val="2975033267"/>
      </p:ext>
    </p:extLst>
  </p:cSld>
  <p:clrMap bg1="dk1" tx1="lt1" bg2="dk2" tx2="lt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Lst>
  <p:transition xmlns:p14="http://schemas.microsoft.com/office/powerpoint/2010/main">
    <p:fad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F91EB473-48FA-4BF0-A9F1-E2D646809442}" type="datetimeFigureOut">
              <a:rPr lang="en-US" smtClean="0">
                <a:solidFill>
                  <a:prstClr val="white">
                    <a:tint val="75000"/>
                  </a:prstClr>
                </a:solidFill>
                <a:latin typeface="Calibri"/>
              </a:rPr>
              <a:pPr defTabSz="914400"/>
              <a:t>4/21/15</a:t>
            </a:fld>
            <a:endParaRPr lang="en-US">
              <a:solidFill>
                <a:prstClr val="white">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white">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353FF203-5942-4567-B9AD-029E95677DEA}" type="slidenum">
              <a:rPr lang="en-US" smtClean="0">
                <a:solidFill>
                  <a:prstClr val="white">
                    <a:tint val="75000"/>
                  </a:prstClr>
                </a:solidFill>
                <a:latin typeface="Calibri"/>
              </a:rPr>
              <a:pPr defTabSz="914400"/>
              <a:t>‹#›</a:t>
            </a:fld>
            <a:endParaRPr lang="en-US">
              <a:solidFill>
                <a:prstClr val="white">
                  <a:tint val="75000"/>
                </a:prstClr>
              </a:solidFill>
              <a:latin typeface="Calibri"/>
            </a:endParaRPr>
          </a:p>
        </p:txBody>
      </p:sp>
    </p:spTree>
    <p:extLst>
      <p:ext uri="{BB962C8B-B14F-4D97-AF65-F5344CB8AC3E}">
        <p14:creationId xmlns:p14="http://schemas.microsoft.com/office/powerpoint/2010/main" val="2975033267"/>
      </p:ext>
    </p:extLst>
  </p:cSld>
  <p:clrMap bg1="dk1" tx1="lt1" bg2="dk2" tx2="lt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Lst>
  <p:transition xmlns:p14="http://schemas.microsoft.com/office/powerpoint/2010/main">
    <p:fad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EF83764-1928-F148-9749-1C0C4A1BA0DA}" type="datetimeFigureOut">
              <a:rPr lang="en-US" smtClean="0">
                <a:solidFill>
                  <a:prstClr val="black">
                    <a:tint val="75000"/>
                  </a:prstClr>
                </a:solidFill>
                <a:latin typeface="Calibri"/>
              </a:rPr>
              <a:pPr/>
              <a:t>4/21/15</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58ABE98-6E87-594E-A004-EBAC89471C1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510133951"/>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0C894356-24DD-408C-9901-FCAD5B134685}" type="datetimeFigureOut">
              <a:rPr lang="en-US" smtClean="0">
                <a:solidFill>
                  <a:prstClr val="black">
                    <a:tint val="75000"/>
                  </a:prstClr>
                </a:solidFill>
                <a:latin typeface="Calibri"/>
              </a:rPr>
              <a:pPr defTabSz="914400"/>
              <a:t>4/21/15</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903C3B61-E852-463F-ABF1-7D1FA46A5364}" type="slidenum">
              <a:rPr lang="en-US" smtClean="0">
                <a:solidFill>
                  <a:prstClr val="black">
                    <a:tint val="75000"/>
                  </a:prstClr>
                </a:solidFill>
                <a:latin typeface="Calibri"/>
              </a:rPr>
              <a:pPr defTabSz="914400"/>
              <a:t>‹#›</a:t>
            </a:fld>
            <a:endParaRPr lang="en-US">
              <a:solidFill>
                <a:prstClr val="black">
                  <a:tint val="75000"/>
                </a:prstClr>
              </a:solidFill>
              <a:latin typeface="Calibri"/>
            </a:endParaRPr>
          </a:p>
        </p:txBody>
      </p:sp>
    </p:spTree>
    <p:extLst>
      <p:ext uri="{BB962C8B-B14F-4D97-AF65-F5344CB8AC3E}">
        <p14:creationId xmlns:p14="http://schemas.microsoft.com/office/powerpoint/2010/main" val="253220091"/>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00" tIns="45702" rIns="91400" bIns="45702"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3"/>
            <a:ext cx="8229600" cy="4525963"/>
          </a:xfrm>
          <a:prstGeom prst="rect">
            <a:avLst/>
          </a:prstGeom>
        </p:spPr>
        <p:txBody>
          <a:bodyPr vert="horz" lIns="91400" tIns="45702" rIns="91400" bIns="45702"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4"/>
            <a:ext cx="2133600" cy="365125"/>
          </a:xfrm>
          <a:prstGeom prst="rect">
            <a:avLst/>
          </a:prstGeom>
        </p:spPr>
        <p:txBody>
          <a:bodyPr vert="horz" lIns="91400" tIns="45702" rIns="91400" bIns="45702" rtlCol="0" anchor="ctr"/>
          <a:lstStyle>
            <a:lvl1pPr algn="l">
              <a:defRPr sz="1200">
                <a:solidFill>
                  <a:schemeClr val="tx1">
                    <a:tint val="75000"/>
                  </a:schemeClr>
                </a:solidFill>
              </a:defRPr>
            </a:lvl1pPr>
          </a:lstStyle>
          <a:p>
            <a:pPr defTabSz="914021"/>
            <a:fld id="{1D8BD707-D9CF-40AE-B4C6-C98DA3205C09}" type="datetimeFigureOut">
              <a:rPr lang="en-US" smtClean="0">
                <a:solidFill>
                  <a:prstClr val="black">
                    <a:tint val="75000"/>
                  </a:prstClr>
                </a:solidFill>
                <a:latin typeface="Calibri"/>
              </a:rPr>
              <a:pPr defTabSz="914021"/>
              <a:t>4/21/15</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4"/>
            <a:ext cx="2895600" cy="365125"/>
          </a:xfrm>
          <a:prstGeom prst="rect">
            <a:avLst/>
          </a:prstGeom>
        </p:spPr>
        <p:txBody>
          <a:bodyPr vert="horz" lIns="91400" tIns="45702" rIns="91400" bIns="45702" rtlCol="0" anchor="ctr"/>
          <a:lstStyle>
            <a:lvl1pPr algn="ctr">
              <a:defRPr sz="1200">
                <a:solidFill>
                  <a:schemeClr val="tx1">
                    <a:tint val="75000"/>
                  </a:schemeClr>
                </a:solidFill>
              </a:defRPr>
            </a:lvl1pPr>
          </a:lstStyle>
          <a:p>
            <a:pPr defTabSz="914021"/>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4"/>
            <a:ext cx="2133600" cy="365125"/>
          </a:xfrm>
          <a:prstGeom prst="rect">
            <a:avLst/>
          </a:prstGeom>
        </p:spPr>
        <p:txBody>
          <a:bodyPr vert="horz" lIns="91400" tIns="45702" rIns="91400" bIns="45702" rtlCol="0" anchor="ctr"/>
          <a:lstStyle>
            <a:lvl1pPr algn="r">
              <a:defRPr sz="1200">
                <a:solidFill>
                  <a:schemeClr val="tx1">
                    <a:tint val="75000"/>
                  </a:schemeClr>
                </a:solidFill>
              </a:defRPr>
            </a:lvl1pPr>
          </a:lstStyle>
          <a:p>
            <a:pPr defTabSz="914021"/>
            <a:fld id="{B6F15528-21DE-4FAA-801E-634DDDAF4B2B}" type="slidenum">
              <a:rPr lang="en-US" smtClean="0">
                <a:solidFill>
                  <a:prstClr val="black">
                    <a:tint val="75000"/>
                  </a:prstClr>
                </a:solidFill>
                <a:latin typeface="Calibri"/>
              </a:rPr>
              <a:pPr defTabSz="914021"/>
              <a:t>‹#›</a:t>
            </a:fld>
            <a:endParaRPr lang="en-US">
              <a:solidFill>
                <a:prstClr val="black">
                  <a:tint val="75000"/>
                </a:prstClr>
              </a:solidFill>
              <a:latin typeface="Calibri"/>
            </a:endParaRPr>
          </a:p>
        </p:txBody>
      </p:sp>
    </p:spTree>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Lst>
  <p:txStyles>
    <p:titleStyle>
      <a:lvl1pPr algn="ctr" defTabSz="914021" rtl="0" eaLnBrk="1" latinLnBrk="0" hangingPunct="1">
        <a:spcBef>
          <a:spcPct val="0"/>
        </a:spcBef>
        <a:buNone/>
        <a:defRPr sz="4400" kern="1200">
          <a:solidFill>
            <a:schemeClr val="tx1"/>
          </a:solidFill>
          <a:latin typeface="+mj-lt"/>
          <a:ea typeface="+mj-ea"/>
          <a:cs typeface="+mj-cs"/>
        </a:defRPr>
      </a:lvl1pPr>
    </p:titleStyle>
    <p:bodyStyle>
      <a:lvl1pPr marL="342758" indent="-342758" algn="l" defTabSz="914021"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642" indent="-285630" algn="l" defTabSz="914021"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528" indent="-228506" algn="l" defTabSz="914021"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9537" indent="-228506" algn="l" defTabSz="914021"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6547" indent="-228506" algn="l" defTabSz="914021"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3558" indent="-228506" algn="l" defTabSz="914021"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0568" indent="-228506" algn="l" defTabSz="914021"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7579" indent="-228506" algn="l" defTabSz="914021"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4589" indent="-228506" algn="l" defTabSz="914021"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021" rtl="0" eaLnBrk="1" latinLnBrk="0" hangingPunct="1">
        <a:defRPr sz="1800" kern="1200">
          <a:solidFill>
            <a:schemeClr val="tx1"/>
          </a:solidFill>
          <a:latin typeface="+mn-lt"/>
          <a:ea typeface="+mn-ea"/>
          <a:cs typeface="+mn-cs"/>
        </a:defRPr>
      </a:lvl1pPr>
      <a:lvl2pPr marL="457011" algn="l" defTabSz="914021" rtl="0" eaLnBrk="1" latinLnBrk="0" hangingPunct="1">
        <a:defRPr sz="1800" kern="1200">
          <a:solidFill>
            <a:schemeClr val="tx1"/>
          </a:solidFill>
          <a:latin typeface="+mn-lt"/>
          <a:ea typeface="+mn-ea"/>
          <a:cs typeface="+mn-cs"/>
        </a:defRPr>
      </a:lvl2pPr>
      <a:lvl3pPr marL="914021" algn="l" defTabSz="914021" rtl="0" eaLnBrk="1" latinLnBrk="0" hangingPunct="1">
        <a:defRPr sz="1800" kern="1200">
          <a:solidFill>
            <a:schemeClr val="tx1"/>
          </a:solidFill>
          <a:latin typeface="+mn-lt"/>
          <a:ea typeface="+mn-ea"/>
          <a:cs typeface="+mn-cs"/>
        </a:defRPr>
      </a:lvl3pPr>
      <a:lvl4pPr marL="1371032" algn="l" defTabSz="914021" rtl="0" eaLnBrk="1" latinLnBrk="0" hangingPunct="1">
        <a:defRPr sz="1800" kern="1200">
          <a:solidFill>
            <a:schemeClr val="tx1"/>
          </a:solidFill>
          <a:latin typeface="+mn-lt"/>
          <a:ea typeface="+mn-ea"/>
          <a:cs typeface="+mn-cs"/>
        </a:defRPr>
      </a:lvl4pPr>
      <a:lvl5pPr marL="1828041" algn="l" defTabSz="914021" rtl="0" eaLnBrk="1" latinLnBrk="0" hangingPunct="1">
        <a:defRPr sz="1800" kern="1200">
          <a:solidFill>
            <a:schemeClr val="tx1"/>
          </a:solidFill>
          <a:latin typeface="+mn-lt"/>
          <a:ea typeface="+mn-ea"/>
          <a:cs typeface="+mn-cs"/>
        </a:defRPr>
      </a:lvl5pPr>
      <a:lvl6pPr marL="2285052" algn="l" defTabSz="914021" rtl="0" eaLnBrk="1" latinLnBrk="0" hangingPunct="1">
        <a:defRPr sz="1800" kern="1200">
          <a:solidFill>
            <a:schemeClr val="tx1"/>
          </a:solidFill>
          <a:latin typeface="+mn-lt"/>
          <a:ea typeface="+mn-ea"/>
          <a:cs typeface="+mn-cs"/>
        </a:defRPr>
      </a:lvl6pPr>
      <a:lvl7pPr marL="2742062" algn="l" defTabSz="914021" rtl="0" eaLnBrk="1" latinLnBrk="0" hangingPunct="1">
        <a:defRPr sz="1800" kern="1200">
          <a:solidFill>
            <a:schemeClr val="tx1"/>
          </a:solidFill>
          <a:latin typeface="+mn-lt"/>
          <a:ea typeface="+mn-ea"/>
          <a:cs typeface="+mn-cs"/>
        </a:defRPr>
      </a:lvl7pPr>
      <a:lvl8pPr marL="3199072" algn="l" defTabSz="914021" rtl="0" eaLnBrk="1" latinLnBrk="0" hangingPunct="1">
        <a:defRPr sz="1800" kern="1200">
          <a:solidFill>
            <a:schemeClr val="tx1"/>
          </a:solidFill>
          <a:latin typeface="+mn-lt"/>
          <a:ea typeface="+mn-ea"/>
          <a:cs typeface="+mn-cs"/>
        </a:defRPr>
      </a:lvl8pPr>
      <a:lvl9pPr marL="3656083" algn="l" defTabSz="914021"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1" Type="http://schemas.openxmlformats.org/officeDocument/2006/relationships/image" Target="../media/image28.png"/><Relationship Id="rId12" Type="http://schemas.openxmlformats.org/officeDocument/2006/relationships/image" Target="../media/image29.emf"/><Relationship Id="rId1" Type="http://schemas.openxmlformats.org/officeDocument/2006/relationships/slideLayout" Target="../slideLayouts/slideLayout25.xml"/><Relationship Id="rId2" Type="http://schemas.openxmlformats.org/officeDocument/2006/relationships/image" Target="../media/image19.png"/><Relationship Id="rId3" Type="http://schemas.openxmlformats.org/officeDocument/2006/relationships/image" Target="../media/image20.png"/><Relationship Id="rId4" Type="http://schemas.openxmlformats.org/officeDocument/2006/relationships/image" Target="../media/image21.png"/><Relationship Id="rId5" Type="http://schemas.openxmlformats.org/officeDocument/2006/relationships/image" Target="../media/image22.png"/><Relationship Id="rId6" Type="http://schemas.openxmlformats.org/officeDocument/2006/relationships/image" Target="../media/image23.png"/><Relationship Id="rId7" Type="http://schemas.openxmlformats.org/officeDocument/2006/relationships/image" Target="../media/image24.png"/><Relationship Id="rId8" Type="http://schemas.openxmlformats.org/officeDocument/2006/relationships/image" Target="../media/image25.png"/><Relationship Id="rId9" Type="http://schemas.openxmlformats.org/officeDocument/2006/relationships/image" Target="../media/image26.png"/><Relationship Id="rId10" Type="http://schemas.openxmlformats.org/officeDocument/2006/relationships/image" Target="../media/image2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chart" Target="../charts/chart1.xml"/><Relationship Id="rId3" Type="http://schemas.openxmlformats.org/officeDocument/2006/relationships/image" Target="../media/image30.jpeg"/></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2.png"/><Relationship Id="rId1" Type="http://schemas.openxmlformats.org/officeDocument/2006/relationships/slideLayout" Target="../slideLayouts/slideLayout30.xml"/><Relationship Id="rId2" Type="http://schemas.openxmlformats.org/officeDocument/2006/relationships/notesSlide" Target="../notesSlides/notesSlide2.xml"/></Relationships>
</file>

<file path=ppt/slides/_rels/slide13.xml.rels><?xml version="1.0" encoding="UTF-8" standalone="yes"?>
<Relationships xmlns="http://schemas.openxmlformats.org/package/2006/relationships"><Relationship Id="rId9" Type="http://schemas.openxmlformats.org/officeDocument/2006/relationships/image" Target="../media/image39.jpeg"/><Relationship Id="rId20" Type="http://schemas.openxmlformats.org/officeDocument/2006/relationships/image" Target="../media/image50.jpeg"/><Relationship Id="rId21" Type="http://schemas.openxmlformats.org/officeDocument/2006/relationships/image" Target="../media/image51.jpeg"/><Relationship Id="rId22" Type="http://schemas.openxmlformats.org/officeDocument/2006/relationships/image" Target="../media/image52.jpeg"/><Relationship Id="rId23" Type="http://schemas.openxmlformats.org/officeDocument/2006/relationships/image" Target="../media/image53.jpeg"/><Relationship Id="rId24" Type="http://schemas.openxmlformats.org/officeDocument/2006/relationships/image" Target="../media/image54.jpeg"/><Relationship Id="rId25" Type="http://schemas.openxmlformats.org/officeDocument/2006/relationships/image" Target="../media/image55.tiff"/><Relationship Id="rId10" Type="http://schemas.openxmlformats.org/officeDocument/2006/relationships/image" Target="../media/image40.jpeg"/><Relationship Id="rId11" Type="http://schemas.openxmlformats.org/officeDocument/2006/relationships/image" Target="../media/image41.jpeg"/><Relationship Id="rId12" Type="http://schemas.openxmlformats.org/officeDocument/2006/relationships/image" Target="../media/image42.jpeg"/><Relationship Id="rId13" Type="http://schemas.openxmlformats.org/officeDocument/2006/relationships/image" Target="../media/image43.jpeg"/><Relationship Id="rId14" Type="http://schemas.openxmlformats.org/officeDocument/2006/relationships/image" Target="../media/image44.jpeg"/><Relationship Id="rId15" Type="http://schemas.openxmlformats.org/officeDocument/2006/relationships/image" Target="../media/image45.jpeg"/><Relationship Id="rId16" Type="http://schemas.openxmlformats.org/officeDocument/2006/relationships/image" Target="../media/image46.jpeg"/><Relationship Id="rId17" Type="http://schemas.openxmlformats.org/officeDocument/2006/relationships/image" Target="../media/image47.jpeg"/><Relationship Id="rId18" Type="http://schemas.openxmlformats.org/officeDocument/2006/relationships/image" Target="../media/image48.jpeg"/><Relationship Id="rId19" Type="http://schemas.openxmlformats.org/officeDocument/2006/relationships/image" Target="../media/image49.jpeg"/><Relationship Id="rId1" Type="http://schemas.openxmlformats.org/officeDocument/2006/relationships/slideLayout" Target="../slideLayouts/slideLayout25.xml"/><Relationship Id="rId2" Type="http://schemas.openxmlformats.org/officeDocument/2006/relationships/notesSlide" Target="../notesSlides/notesSlide3.xml"/><Relationship Id="rId3" Type="http://schemas.openxmlformats.org/officeDocument/2006/relationships/image" Target="../media/image33.jpeg"/><Relationship Id="rId4" Type="http://schemas.openxmlformats.org/officeDocument/2006/relationships/image" Target="../media/image34.jpeg"/><Relationship Id="rId5" Type="http://schemas.openxmlformats.org/officeDocument/2006/relationships/image" Target="../media/image35.jpeg"/><Relationship Id="rId6" Type="http://schemas.openxmlformats.org/officeDocument/2006/relationships/image" Target="../media/image36.jpeg"/><Relationship Id="rId7" Type="http://schemas.openxmlformats.org/officeDocument/2006/relationships/image" Target="../media/image37.jpeg"/><Relationship Id="rId8" Type="http://schemas.openxmlformats.org/officeDocument/2006/relationships/image" Target="../media/image38.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5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4.xml"/><Relationship Id="rId3" Type="http://schemas.openxmlformats.org/officeDocument/2006/relationships/image" Target="../media/image57.png"/></Relationships>
</file>

<file path=ppt/slides/_rels/slide16.xml.rels><?xml version="1.0" encoding="UTF-8" standalone="yes"?>
<Relationships xmlns="http://schemas.openxmlformats.org/package/2006/relationships"><Relationship Id="rId3" Type="http://schemas.openxmlformats.org/officeDocument/2006/relationships/image" Target="../media/image58.gif"/><Relationship Id="rId4" Type="http://schemas.openxmlformats.org/officeDocument/2006/relationships/image" Target="../media/image59.png"/><Relationship Id="rId5" Type="http://schemas.openxmlformats.org/officeDocument/2006/relationships/image" Target="../media/image60.png"/><Relationship Id="rId6" Type="http://schemas.openxmlformats.org/officeDocument/2006/relationships/image" Target="../media/image61.png"/><Relationship Id="rId7" Type="http://schemas.openxmlformats.org/officeDocument/2006/relationships/image" Target="../media/image62.png"/><Relationship Id="rId8" Type="http://schemas.openxmlformats.org/officeDocument/2006/relationships/image" Target="../media/image63.png"/><Relationship Id="rId9" Type="http://schemas.openxmlformats.org/officeDocument/2006/relationships/image" Target="../media/image64.png"/><Relationship Id="rId10" Type="http://schemas.openxmlformats.org/officeDocument/2006/relationships/image" Target="../media/image65.png"/><Relationship Id="rId1" Type="http://schemas.openxmlformats.org/officeDocument/2006/relationships/slideLayout" Target="../slideLayouts/slideLayout17.xml"/><Relationship Id="rId2" Type="http://schemas.openxmlformats.org/officeDocument/2006/relationships/hyperlink" Target="http://www.nasa.gov/audience/foreducators/ERCN.html" TargetMode="External"/></Relationships>
</file>

<file path=ppt/slides/_rels/slide17.xml.rels><?xml version="1.0" encoding="UTF-8" standalone="yes"?>
<Relationships xmlns="http://schemas.openxmlformats.org/package/2006/relationships"><Relationship Id="rId11" Type="http://schemas.openxmlformats.org/officeDocument/2006/relationships/image" Target="../media/image73.png"/><Relationship Id="rId12" Type="http://schemas.openxmlformats.org/officeDocument/2006/relationships/image" Target="../media/image74.png"/><Relationship Id="rId1" Type="http://schemas.openxmlformats.org/officeDocument/2006/relationships/slideLayout" Target="../slideLayouts/slideLayout32.xml"/><Relationship Id="rId2" Type="http://schemas.openxmlformats.org/officeDocument/2006/relationships/image" Target="../media/image66.tif"/><Relationship Id="rId3" Type="http://schemas.openxmlformats.org/officeDocument/2006/relationships/image" Target="../media/image67.png"/><Relationship Id="rId4" Type="http://schemas.openxmlformats.org/officeDocument/2006/relationships/image" Target="../media/image68.png"/><Relationship Id="rId5" Type="http://schemas.openxmlformats.org/officeDocument/2006/relationships/image" Target="../media/image69.jpeg"/><Relationship Id="rId6" Type="http://schemas.microsoft.com/office/2007/relationships/hdphoto" Target="../media/hdphoto1.wdp"/><Relationship Id="rId7" Type="http://schemas.openxmlformats.org/officeDocument/2006/relationships/image" Target="../media/image70.png"/><Relationship Id="rId8" Type="http://schemas.microsoft.com/office/2007/relationships/hdphoto" Target="../media/hdphoto2.wdp"/><Relationship Id="rId9" Type="http://schemas.openxmlformats.org/officeDocument/2006/relationships/image" Target="../media/image71.gif"/><Relationship Id="rId10" Type="http://schemas.openxmlformats.org/officeDocument/2006/relationships/image" Target="../media/image7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6.xml"/><Relationship Id="rId2" Type="http://schemas.openxmlformats.org/officeDocument/2006/relationships/notesSlide" Target="../notesSlides/notesSlide5.xml"/><Relationship Id="rId3" Type="http://schemas.openxmlformats.org/officeDocument/2006/relationships/image" Target="../media/image75.em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87.xml"/><Relationship Id="rId2" Type="http://schemas.openxmlformats.org/officeDocument/2006/relationships/image" Target="../media/image76.wm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00.xml"/><Relationship Id="rId2" Type="http://schemas.openxmlformats.org/officeDocument/2006/relationships/notesSlide" Target="../notesSlides/notesSlide6.xml"/></Relationships>
</file>

<file path=ppt/slides/_rels/slide24.xml.rels><?xml version="1.0" encoding="UTF-8" standalone="yes"?>
<Relationships xmlns="http://schemas.openxmlformats.org/package/2006/relationships"><Relationship Id="rId3" Type="http://schemas.openxmlformats.org/officeDocument/2006/relationships/image" Target="../media/image77.png"/><Relationship Id="rId4" Type="http://schemas.openxmlformats.org/officeDocument/2006/relationships/image" Target="../media/image78.png"/><Relationship Id="rId1" Type="http://schemas.openxmlformats.org/officeDocument/2006/relationships/slideLayout" Target="../slideLayouts/slideLayout103.xml"/><Relationship Id="rId2" Type="http://schemas.openxmlformats.org/officeDocument/2006/relationships/notesSlide" Target="../notesSlides/notesSlide7.xml"/></Relationships>
</file>

<file path=ppt/slides/_rels/slide25.xml.rels><?xml version="1.0" encoding="UTF-8" standalone="yes"?>
<Relationships xmlns="http://schemas.openxmlformats.org/package/2006/relationships"><Relationship Id="rId3" Type="http://schemas.openxmlformats.org/officeDocument/2006/relationships/image" Target="../media/image79.jpeg"/><Relationship Id="rId4" Type="http://schemas.openxmlformats.org/officeDocument/2006/relationships/image" Target="../media/image80.jpeg"/><Relationship Id="rId5" Type="http://schemas.openxmlformats.org/officeDocument/2006/relationships/image" Target="../media/image81.jpeg"/><Relationship Id="rId6" Type="http://schemas.openxmlformats.org/officeDocument/2006/relationships/image" Target="../media/image82.jpeg"/><Relationship Id="rId7" Type="http://schemas.openxmlformats.org/officeDocument/2006/relationships/image" Target="../media/image83.jpeg"/><Relationship Id="rId8" Type="http://schemas.openxmlformats.org/officeDocument/2006/relationships/image" Target="../media/image84.jpeg"/><Relationship Id="rId1" Type="http://schemas.openxmlformats.org/officeDocument/2006/relationships/slideLayout" Target="../slideLayouts/slideLayout103.xml"/><Relationship Id="rId2" Type="http://schemas.openxmlformats.org/officeDocument/2006/relationships/notesSlide" Target="../notesSlides/notesSlide8.xml"/></Relationships>
</file>

<file path=ppt/slides/_rels/slide26.xml.rels><?xml version="1.0" encoding="UTF-8" standalone="yes"?>
<Relationships xmlns="http://schemas.openxmlformats.org/package/2006/relationships"><Relationship Id="rId3" Type="http://schemas.openxmlformats.org/officeDocument/2006/relationships/image" Target="../media/image85.png"/><Relationship Id="rId4" Type="http://schemas.openxmlformats.org/officeDocument/2006/relationships/image" Target="../media/image86.png"/><Relationship Id="rId5" Type="http://schemas.openxmlformats.org/officeDocument/2006/relationships/image" Target="../media/image87.png"/><Relationship Id="rId1" Type="http://schemas.openxmlformats.org/officeDocument/2006/relationships/slideLayout" Target="../slideLayouts/slideLayout98.xml"/><Relationship Id="rId2" Type="http://schemas.openxmlformats.org/officeDocument/2006/relationships/notesSlide" Target="../notesSlides/notesSlide9.xml"/></Relationships>
</file>

<file path=ppt/slides/_rels/slide27.xml.rels><?xml version="1.0" encoding="UTF-8" standalone="yes"?>
<Relationships xmlns="http://schemas.openxmlformats.org/package/2006/relationships"><Relationship Id="rId3" Type="http://schemas.openxmlformats.org/officeDocument/2006/relationships/image" Target="../media/image85.png"/><Relationship Id="rId4" Type="http://schemas.openxmlformats.org/officeDocument/2006/relationships/image" Target="../media/image86.png"/><Relationship Id="rId5" Type="http://schemas.openxmlformats.org/officeDocument/2006/relationships/image" Target="../media/image88.png"/><Relationship Id="rId1" Type="http://schemas.openxmlformats.org/officeDocument/2006/relationships/slideLayout" Target="../slideLayouts/slideLayout98.xml"/><Relationship Id="rId2" Type="http://schemas.openxmlformats.org/officeDocument/2006/relationships/notesSlide" Target="../notesSlides/notesSlide10.xml"/></Relationships>
</file>

<file path=ppt/slides/_rels/slide28.xml.rels><?xml version="1.0" encoding="UTF-8" standalone="yes"?>
<Relationships xmlns="http://schemas.openxmlformats.org/package/2006/relationships"><Relationship Id="rId3" Type="http://schemas.openxmlformats.org/officeDocument/2006/relationships/image" Target="../media/image85.png"/><Relationship Id="rId4" Type="http://schemas.openxmlformats.org/officeDocument/2006/relationships/image" Target="../media/image86.png"/><Relationship Id="rId5" Type="http://schemas.openxmlformats.org/officeDocument/2006/relationships/image" Target="../media/image89.png"/><Relationship Id="rId1" Type="http://schemas.openxmlformats.org/officeDocument/2006/relationships/slideLayout" Target="../slideLayouts/slideLayout98.xml"/><Relationship Id="rId2" Type="http://schemas.openxmlformats.org/officeDocument/2006/relationships/notesSlide" Target="../notesSlides/notesSlide11.xml"/></Relationships>
</file>

<file path=ppt/slides/_rels/slide29.xml.rels><?xml version="1.0" encoding="UTF-8" standalone="yes"?>
<Relationships xmlns="http://schemas.openxmlformats.org/package/2006/relationships"><Relationship Id="rId3" Type="http://schemas.openxmlformats.org/officeDocument/2006/relationships/image" Target="../media/image90.png"/><Relationship Id="rId4" Type="http://schemas.openxmlformats.org/officeDocument/2006/relationships/image" Target="../media/image91.png"/><Relationship Id="rId5" Type="http://schemas.openxmlformats.org/officeDocument/2006/relationships/image" Target="../media/image92.png"/><Relationship Id="rId1" Type="http://schemas.openxmlformats.org/officeDocument/2006/relationships/slideLayout" Target="../slideLayouts/slideLayout98.xml"/><Relationship Id="rId2" Type="http://schemas.openxmlformats.org/officeDocument/2006/relationships/notesSlide" Target="../notesSlides/notesSlide1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30.xml.rels><?xml version="1.0" encoding="UTF-8" standalone="yes"?>
<Relationships xmlns="http://schemas.openxmlformats.org/package/2006/relationships"><Relationship Id="rId3" Type="http://schemas.openxmlformats.org/officeDocument/2006/relationships/image" Target="../media/image94.png"/><Relationship Id="rId4" Type="http://schemas.openxmlformats.org/officeDocument/2006/relationships/image" Target="../media/image95.png"/><Relationship Id="rId1" Type="http://schemas.openxmlformats.org/officeDocument/2006/relationships/slideLayout" Target="../slideLayouts/slideLayout103.xml"/><Relationship Id="rId2" Type="http://schemas.openxmlformats.org/officeDocument/2006/relationships/image" Target="../media/image93.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98.xml"/><Relationship Id="rId2" Type="http://schemas.openxmlformats.org/officeDocument/2006/relationships/image" Target="../media/image96.jpeg"/></Relationships>
</file>

<file path=ppt/slides/_rels/slide32.xml.rels><?xml version="1.0" encoding="UTF-8" standalone="yes"?>
<Relationships xmlns="http://schemas.openxmlformats.org/package/2006/relationships"><Relationship Id="rId3" Type="http://schemas.microsoft.com/office/2007/relationships/hdphoto" Target="../media/hdphoto3.wdp"/><Relationship Id="rId4" Type="http://schemas.openxmlformats.org/officeDocument/2006/relationships/image" Target="../media/image98.jpeg"/><Relationship Id="rId5" Type="http://schemas.microsoft.com/office/2007/relationships/hdphoto" Target="../media/hdphoto4.wdp"/><Relationship Id="rId6" Type="http://schemas.openxmlformats.org/officeDocument/2006/relationships/image" Target="../media/image99.png"/><Relationship Id="rId1" Type="http://schemas.openxmlformats.org/officeDocument/2006/relationships/slideLayout" Target="../slideLayouts/slideLayout103.xml"/><Relationship Id="rId2" Type="http://schemas.openxmlformats.org/officeDocument/2006/relationships/image" Target="../media/image97.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100.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1.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2.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3.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4.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5.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3" Type="http://schemas.openxmlformats.org/officeDocument/2006/relationships/image" Target="../media/image108.png"/><Relationship Id="rId4" Type="http://schemas.openxmlformats.org/officeDocument/2006/relationships/image" Target="../media/image109.png"/><Relationship Id="rId5" Type="http://schemas.openxmlformats.org/officeDocument/2006/relationships/image" Target="../media/image110.png"/><Relationship Id="rId6" Type="http://schemas.openxmlformats.org/officeDocument/2006/relationships/image" Target="../media/image111.png"/><Relationship Id="rId1" Type="http://schemas.openxmlformats.org/officeDocument/2006/relationships/slideLayout" Target="../slideLayouts/slideLayout13.xml"/><Relationship Id="rId2" Type="http://schemas.openxmlformats.org/officeDocument/2006/relationships/image" Target="../media/image107.png"/></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13.xml"/><Relationship Id="rId4" Type="http://schemas.openxmlformats.org/officeDocument/2006/relationships/image" Target="../media/image112.png"/><Relationship Id="rId5" Type="http://schemas.openxmlformats.org/officeDocument/2006/relationships/image" Target="../media/image113.png"/><Relationship Id="rId1" Type="http://schemas.microsoft.com/office/2007/relationships/media" Target="../media/media1.mp4"/><Relationship Id="rId2" Type="http://schemas.openxmlformats.org/officeDocument/2006/relationships/video" Target="../media/media1.mp4"/></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14.png"/><Relationship Id="rId3" Type="http://schemas.openxmlformats.org/officeDocument/2006/relationships/image" Target="../media/image113.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15.png"/></Relationships>
</file>

<file path=ppt/slides/_rels/slide46.xml.rels><?xml version="1.0" encoding="UTF-8" standalone="yes"?>
<Relationships xmlns="http://schemas.openxmlformats.org/package/2006/relationships"><Relationship Id="rId11" Type="http://schemas.openxmlformats.org/officeDocument/2006/relationships/image" Target="../media/image120.png"/><Relationship Id="rId12" Type="http://schemas.openxmlformats.org/officeDocument/2006/relationships/image" Target="../media/image121.png"/><Relationship Id="rId13" Type="http://schemas.openxmlformats.org/officeDocument/2006/relationships/image" Target="../media/image122.png"/><Relationship Id="rId14" Type="http://schemas.openxmlformats.org/officeDocument/2006/relationships/image" Target="../media/image123.png"/><Relationship Id="rId1" Type="http://schemas.microsoft.com/office/2007/relationships/media" Target="../media/media2.mp4"/><Relationship Id="rId2" Type="http://schemas.openxmlformats.org/officeDocument/2006/relationships/video" Target="../media/media2.mp4"/><Relationship Id="rId3" Type="http://schemas.microsoft.com/office/2007/relationships/media" Target="../media/media3.mp4"/><Relationship Id="rId4" Type="http://schemas.openxmlformats.org/officeDocument/2006/relationships/video" Target="../media/media3.mp4"/><Relationship Id="rId5" Type="http://schemas.openxmlformats.org/officeDocument/2006/relationships/slideLayout" Target="../slideLayouts/slideLayout13.xml"/><Relationship Id="rId6" Type="http://schemas.openxmlformats.org/officeDocument/2006/relationships/image" Target="../media/image112.png"/><Relationship Id="rId7" Type="http://schemas.openxmlformats.org/officeDocument/2006/relationships/image" Target="../media/image116.png"/><Relationship Id="rId8" Type="http://schemas.openxmlformats.org/officeDocument/2006/relationships/image" Target="../media/image117.png"/><Relationship Id="rId9" Type="http://schemas.openxmlformats.org/officeDocument/2006/relationships/image" Target="../media/image118.png"/><Relationship Id="rId10" Type="http://schemas.openxmlformats.org/officeDocument/2006/relationships/image" Target="../media/image119.png"/></Relationships>
</file>

<file path=ppt/slides/_rels/slide47.xml.rels><?xml version="1.0" encoding="UTF-8" standalone="yes"?>
<Relationships xmlns="http://schemas.openxmlformats.org/package/2006/relationships"><Relationship Id="rId3" Type="http://schemas.openxmlformats.org/officeDocument/2006/relationships/image" Target="../media/image117.png"/><Relationship Id="rId4" Type="http://schemas.openxmlformats.org/officeDocument/2006/relationships/image" Target="../media/image118.png"/><Relationship Id="rId5" Type="http://schemas.openxmlformats.org/officeDocument/2006/relationships/image" Target="../media/image119.png"/><Relationship Id="rId6" Type="http://schemas.openxmlformats.org/officeDocument/2006/relationships/image" Target="../media/image120.png"/><Relationship Id="rId7" Type="http://schemas.openxmlformats.org/officeDocument/2006/relationships/image" Target="../media/image121.png"/><Relationship Id="rId8" Type="http://schemas.openxmlformats.org/officeDocument/2006/relationships/image" Target="../media/image124.png"/><Relationship Id="rId9" Type="http://schemas.openxmlformats.org/officeDocument/2006/relationships/image" Target="../media/image125.png"/><Relationship Id="rId10" Type="http://schemas.openxmlformats.org/officeDocument/2006/relationships/image" Target="../media/image122.png"/><Relationship Id="rId11" Type="http://schemas.openxmlformats.org/officeDocument/2006/relationships/image" Target="../media/image123.png"/><Relationship Id="rId1" Type="http://schemas.openxmlformats.org/officeDocument/2006/relationships/slideLayout" Target="../slideLayouts/slideLayout13.xml"/><Relationship Id="rId2" Type="http://schemas.openxmlformats.org/officeDocument/2006/relationships/image" Target="../media/image116.png"/></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13.xml"/><Relationship Id="rId4" Type="http://schemas.openxmlformats.org/officeDocument/2006/relationships/image" Target="../media/image112.png"/><Relationship Id="rId5" Type="http://schemas.openxmlformats.org/officeDocument/2006/relationships/image" Target="../media/image113.png"/><Relationship Id="rId1" Type="http://schemas.microsoft.com/office/2007/relationships/media" Target="../media/media4.mp4"/><Relationship Id="rId2" Type="http://schemas.openxmlformats.org/officeDocument/2006/relationships/video" Target="../media/media4.mp4"/></Relationships>
</file>

<file path=ppt/slides/_rels/slide49.xml.rels><?xml version="1.0" encoding="UTF-8" standalone="yes"?>
<Relationships xmlns="http://schemas.openxmlformats.org/package/2006/relationships"><Relationship Id="rId3" Type="http://schemas.openxmlformats.org/officeDocument/2006/relationships/image" Target="../media/image126.png"/><Relationship Id="rId4" Type="http://schemas.openxmlformats.org/officeDocument/2006/relationships/image" Target="../media/image113.png"/><Relationship Id="rId1" Type="http://schemas.openxmlformats.org/officeDocument/2006/relationships/slideLayout" Target="../slideLayouts/slideLayout13.xml"/><Relationship Id="rId2" Type="http://schemas.openxmlformats.org/officeDocument/2006/relationships/notesSlide" Target="../notesSlides/notesSlide1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5.xml"/><Relationship Id="rId2" Type="http://schemas.openxmlformats.org/officeDocument/2006/relationships/notesSlide" Target="../notesSlides/notesSlide1.xml"/><Relationship Id="rId3" Type="http://schemas.openxmlformats.org/officeDocument/2006/relationships/image" Target="../media/image12.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5.xml"/><Relationship Id="rId2" Type="http://schemas.openxmlformats.org/officeDocument/2006/relationships/image" Target="../media/image13.png"/><Relationship Id="rId3" Type="http://schemas.openxmlformats.org/officeDocument/2006/relationships/image" Target="../media/image1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15.tiff"/><Relationship Id="rId3" Type="http://schemas.openxmlformats.org/officeDocument/2006/relationships/image" Target="../media/image16.tif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 Id="rId3" Type="http://schemas.openxmlformats.org/officeDocument/2006/relationships/image" Target="../media/image1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Forest Monitoring: Progress and Trends</a:t>
            </a:r>
            <a:endParaRPr lang="en-US" sz="3600" dirty="0"/>
          </a:p>
        </p:txBody>
      </p:sp>
      <p:sp>
        <p:nvSpPr>
          <p:cNvPr id="3" name="Content Placeholder 2"/>
          <p:cNvSpPr>
            <a:spLocks noGrp="1"/>
          </p:cNvSpPr>
          <p:nvPr>
            <p:ph idx="1"/>
          </p:nvPr>
        </p:nvSpPr>
        <p:spPr/>
        <p:txBody>
          <a:bodyPr/>
          <a:lstStyle/>
          <a:p>
            <a:r>
              <a:rPr lang="en-US" dirty="0" smtClean="0"/>
              <a:t>Exciting Time!  </a:t>
            </a:r>
          </a:p>
          <a:p>
            <a:r>
              <a:rPr lang="en-US" dirty="0" smtClean="0"/>
              <a:t>Key Points</a:t>
            </a:r>
          </a:p>
          <a:p>
            <a:pPr lvl="1"/>
            <a:r>
              <a:rPr lang="en-US" dirty="0" smtClean="0"/>
              <a:t>Much exciting stuff in the last year</a:t>
            </a:r>
          </a:p>
          <a:p>
            <a:pPr lvl="2"/>
            <a:r>
              <a:rPr lang="en-US" dirty="0"/>
              <a:t>a</a:t>
            </a:r>
            <a:r>
              <a:rPr lang="en-US" dirty="0" smtClean="0"/>
              <a:t>lmost entirely Landsat-based!!!</a:t>
            </a:r>
          </a:p>
          <a:p>
            <a:pPr lvl="1"/>
            <a:r>
              <a:rPr lang="en-US" dirty="0" smtClean="0"/>
              <a:t>Importance of Continuity</a:t>
            </a:r>
          </a:p>
          <a:p>
            <a:pPr lvl="1"/>
            <a:r>
              <a:rPr lang="en-US" dirty="0" smtClean="0"/>
              <a:t>Research to Operations</a:t>
            </a:r>
          </a:p>
          <a:p>
            <a:pPr lvl="1"/>
            <a:r>
              <a:rPr lang="en-US" dirty="0" smtClean="0"/>
              <a:t>Exciting new opportunities – NISAR and Sentinels</a:t>
            </a:r>
          </a:p>
          <a:p>
            <a:pPr marL="0" indent="0">
              <a:buNone/>
            </a:pPr>
            <a:endParaRPr lang="en-US" dirty="0"/>
          </a:p>
        </p:txBody>
      </p:sp>
    </p:spTree>
    <p:extLst>
      <p:ext uri="{BB962C8B-B14F-4D97-AF65-F5344CB8AC3E}">
        <p14:creationId xmlns:p14="http://schemas.microsoft.com/office/powerpoint/2010/main" val="1355165928"/>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7"/>
          <p:cNvSpPr>
            <a:spLocks noChangeArrowheads="1"/>
          </p:cNvSpPr>
          <p:nvPr/>
        </p:nvSpPr>
        <p:spPr bwMode="auto">
          <a:xfrm>
            <a:off x="0" y="0"/>
            <a:ext cx="9144000" cy="6858000"/>
          </a:xfrm>
          <a:prstGeom prst="rect">
            <a:avLst/>
          </a:prstGeom>
          <a:solidFill>
            <a:srgbClr val="CCECFF"/>
          </a:solidFill>
          <a:ln w="9525">
            <a:solidFill>
              <a:srgbClr val="1C1C1C"/>
            </a:solidFill>
            <a:miter lim="800000"/>
            <a:headEnd/>
            <a:tailEnd/>
          </a:ln>
        </p:spPr>
        <p:txBody>
          <a:bodyPr wrap="none" anchor="ctr"/>
          <a:lstStyle/>
          <a:p>
            <a:pPr defTabSz="914400"/>
            <a:endParaRPr lang="en-US">
              <a:solidFill>
                <a:prstClr val="black"/>
              </a:solidFill>
              <a:latin typeface="Calibri"/>
            </a:endParaRPr>
          </a:p>
        </p:txBody>
      </p:sp>
      <p:pic>
        <p:nvPicPr>
          <p:cNvPr id="50" name="Pictur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95600" y="2145310"/>
            <a:ext cx="3352800" cy="2045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5" name="Rectangle 112"/>
          <p:cNvSpPr>
            <a:spLocks noChangeArrowheads="1"/>
          </p:cNvSpPr>
          <p:nvPr/>
        </p:nvSpPr>
        <p:spPr bwMode="auto">
          <a:xfrm>
            <a:off x="2667000" y="76200"/>
            <a:ext cx="1752600" cy="2057400"/>
          </a:xfrm>
          <a:prstGeom prst="rect">
            <a:avLst/>
          </a:prstGeom>
          <a:solidFill>
            <a:schemeClr val="accent1"/>
          </a:solidFill>
          <a:ln w="9525">
            <a:solidFill>
              <a:schemeClr val="tx1"/>
            </a:solidFill>
            <a:miter lim="800000"/>
            <a:headEnd/>
            <a:tailEnd/>
          </a:ln>
        </p:spPr>
        <p:txBody>
          <a:bodyPr wrap="none" anchor="ctr"/>
          <a:lstStyle/>
          <a:p>
            <a:pPr defTabSz="914400"/>
            <a:endParaRPr lang="en-US">
              <a:solidFill>
                <a:prstClr val="black"/>
              </a:solidFill>
              <a:latin typeface="Calibri"/>
            </a:endParaRPr>
          </a:p>
        </p:txBody>
      </p:sp>
      <p:sp>
        <p:nvSpPr>
          <p:cNvPr id="23556" name="Rectangle 114"/>
          <p:cNvSpPr>
            <a:spLocks noChangeArrowheads="1"/>
          </p:cNvSpPr>
          <p:nvPr/>
        </p:nvSpPr>
        <p:spPr bwMode="auto">
          <a:xfrm>
            <a:off x="5105400" y="76200"/>
            <a:ext cx="1752600" cy="2057400"/>
          </a:xfrm>
          <a:prstGeom prst="rect">
            <a:avLst/>
          </a:prstGeom>
          <a:solidFill>
            <a:schemeClr val="accent1"/>
          </a:solidFill>
          <a:ln w="9525">
            <a:solidFill>
              <a:schemeClr val="tx1"/>
            </a:solidFill>
            <a:miter lim="800000"/>
            <a:headEnd/>
            <a:tailEnd/>
          </a:ln>
        </p:spPr>
        <p:txBody>
          <a:bodyPr wrap="none" anchor="ctr"/>
          <a:lstStyle/>
          <a:p>
            <a:pPr defTabSz="914400"/>
            <a:endParaRPr lang="en-US">
              <a:solidFill>
                <a:prstClr val="black"/>
              </a:solidFill>
              <a:latin typeface="Calibri"/>
            </a:endParaRPr>
          </a:p>
        </p:txBody>
      </p:sp>
      <p:sp>
        <p:nvSpPr>
          <p:cNvPr id="23557" name="Text Box 6"/>
          <p:cNvSpPr txBox="1">
            <a:spLocks noChangeArrowheads="1"/>
          </p:cNvSpPr>
          <p:nvPr/>
        </p:nvSpPr>
        <p:spPr bwMode="auto">
          <a:xfrm>
            <a:off x="1474574" y="6289478"/>
            <a:ext cx="7642654" cy="569387"/>
          </a:xfrm>
          <a:prstGeom prst="rect">
            <a:avLst/>
          </a:prstGeom>
          <a:noFill/>
          <a:ln w="9525">
            <a:noFill/>
            <a:miter lim="800000"/>
            <a:headEnd/>
            <a:tailEnd/>
          </a:ln>
        </p:spPr>
        <p:txBody>
          <a:bodyPr wrap="square">
            <a:spAutoFit/>
          </a:bodyPr>
          <a:lstStyle/>
          <a:p>
            <a:pPr algn="ctr" defTabSz="914400">
              <a:spcBef>
                <a:spcPct val="50000"/>
              </a:spcBef>
            </a:pPr>
            <a:r>
              <a:rPr lang="en-US" sz="2000" b="1" dirty="0">
                <a:solidFill>
                  <a:prstClr val="black"/>
                </a:solidFill>
                <a:latin typeface="Calibri"/>
              </a:rPr>
              <a:t>A 25-year History of US Forest </a:t>
            </a:r>
            <a:r>
              <a:rPr lang="en-US" sz="2000" b="1" dirty="0" smtClean="0">
                <a:solidFill>
                  <a:prstClr val="black"/>
                </a:solidFill>
                <a:latin typeface="Calibri"/>
              </a:rPr>
              <a:t>Disturbances </a:t>
            </a:r>
          </a:p>
          <a:p>
            <a:pPr algn="ctr" defTabSz="914400"/>
            <a:r>
              <a:rPr lang="en-US" sz="1100" dirty="0" smtClean="0">
                <a:solidFill>
                  <a:prstClr val="black"/>
                </a:solidFill>
                <a:latin typeface="Calibri"/>
              </a:rPr>
              <a:t>(Goward, Huang, Zhao, Rishmawi, Schleeweis, et al)</a:t>
            </a:r>
            <a:endParaRPr lang="en-US" sz="1100" dirty="0">
              <a:solidFill>
                <a:prstClr val="black"/>
              </a:solidFill>
              <a:latin typeface="Calibri"/>
            </a:endParaRPr>
          </a:p>
        </p:txBody>
      </p:sp>
      <p:sp>
        <p:nvSpPr>
          <p:cNvPr id="23558" name="Picture 1"/>
          <p:cNvSpPr>
            <a:spLocks noChangeAspect="1"/>
          </p:cNvSpPr>
          <p:nvPr/>
        </p:nvSpPr>
        <p:spPr bwMode="auto">
          <a:xfrm>
            <a:off x="2895600" y="2133600"/>
            <a:ext cx="3276600" cy="2047875"/>
          </a:xfrm>
          <a:prstGeom prst="rect">
            <a:avLst/>
          </a:prstGeom>
          <a:noFill/>
          <a:ln w="9525">
            <a:noFill/>
            <a:miter lim="800000"/>
            <a:headEnd/>
            <a:tailEnd/>
          </a:ln>
        </p:spPr>
        <p:txBody>
          <a:bodyPr/>
          <a:lstStyle/>
          <a:p>
            <a:pPr defTabSz="914400"/>
            <a:endParaRPr lang="en-US">
              <a:solidFill>
                <a:prstClr val="black"/>
              </a:solidFill>
              <a:latin typeface="Calibri"/>
            </a:endParaRPr>
          </a:p>
        </p:txBody>
      </p:sp>
      <p:grpSp>
        <p:nvGrpSpPr>
          <p:cNvPr id="23559" name="Group 131"/>
          <p:cNvGrpSpPr>
            <a:grpSpLocks/>
          </p:cNvGrpSpPr>
          <p:nvPr/>
        </p:nvGrpSpPr>
        <p:grpSpPr bwMode="auto">
          <a:xfrm>
            <a:off x="304800" y="76200"/>
            <a:ext cx="1752600" cy="2057400"/>
            <a:chOff x="192" y="0"/>
            <a:chExt cx="1104" cy="1296"/>
          </a:xfrm>
        </p:grpSpPr>
        <p:sp>
          <p:nvSpPr>
            <p:cNvPr id="23598" name="Rectangle 111"/>
            <p:cNvSpPr>
              <a:spLocks noChangeArrowheads="1"/>
            </p:cNvSpPr>
            <p:nvPr/>
          </p:nvSpPr>
          <p:spPr bwMode="auto">
            <a:xfrm>
              <a:off x="192" y="0"/>
              <a:ext cx="1104" cy="1296"/>
            </a:xfrm>
            <a:prstGeom prst="rect">
              <a:avLst/>
            </a:prstGeom>
            <a:solidFill>
              <a:schemeClr val="accent1"/>
            </a:solidFill>
            <a:ln w="9525">
              <a:solidFill>
                <a:schemeClr val="tx1"/>
              </a:solidFill>
              <a:miter lim="800000"/>
              <a:headEnd/>
              <a:tailEnd/>
            </a:ln>
          </p:spPr>
          <p:txBody>
            <a:bodyPr wrap="none" anchor="ctr"/>
            <a:lstStyle/>
            <a:p>
              <a:pPr defTabSz="914400"/>
              <a:endParaRPr lang="en-US">
                <a:solidFill>
                  <a:prstClr val="black"/>
                </a:solidFill>
                <a:latin typeface="Calibri"/>
              </a:endParaRPr>
            </a:p>
          </p:txBody>
        </p:sp>
        <p:pic>
          <p:nvPicPr>
            <p:cNvPr id="23599" name="Picture 19"/>
            <p:cNvPicPr>
              <a:picLocks noChangeAspect="1"/>
            </p:cNvPicPr>
            <p:nvPr/>
          </p:nvPicPr>
          <p:blipFill>
            <a:blip r:embed="rId3"/>
            <a:srcRect/>
            <a:stretch>
              <a:fillRect/>
            </a:stretch>
          </p:blipFill>
          <p:spPr bwMode="auto">
            <a:xfrm>
              <a:off x="264" y="212"/>
              <a:ext cx="984" cy="1036"/>
            </a:xfrm>
            <a:prstGeom prst="rect">
              <a:avLst/>
            </a:prstGeom>
            <a:noFill/>
            <a:ln w="9525">
              <a:noFill/>
              <a:miter lim="800000"/>
              <a:headEnd/>
              <a:tailEnd/>
            </a:ln>
          </p:spPr>
        </p:pic>
        <p:sp>
          <p:nvSpPr>
            <p:cNvPr id="23600" name="Text Box 157"/>
            <p:cNvSpPr txBox="1">
              <a:spLocks noChangeArrowheads="1"/>
            </p:cNvSpPr>
            <p:nvPr/>
          </p:nvSpPr>
          <p:spPr bwMode="auto">
            <a:xfrm>
              <a:off x="282" y="48"/>
              <a:ext cx="964" cy="173"/>
            </a:xfrm>
            <a:prstGeom prst="rect">
              <a:avLst/>
            </a:prstGeom>
            <a:noFill/>
            <a:ln w="9525">
              <a:noFill/>
              <a:miter lim="800000"/>
              <a:headEnd/>
              <a:tailEnd/>
            </a:ln>
          </p:spPr>
          <p:txBody>
            <a:bodyPr lIns="0" rIns="0">
              <a:spAutoFit/>
            </a:bodyPr>
            <a:lstStyle/>
            <a:p>
              <a:pPr defTabSz="914400" eaLnBrk="0" hangingPunct="0">
                <a:spcBef>
                  <a:spcPct val="50000"/>
                </a:spcBef>
              </a:pPr>
              <a:r>
                <a:rPr lang="en-US" sz="1200">
                  <a:solidFill>
                    <a:srgbClr val="000000"/>
                  </a:solidFill>
                  <a:latin typeface="Calibri"/>
                </a:rPr>
                <a:t>Little left undisturbed</a:t>
              </a:r>
            </a:p>
          </p:txBody>
        </p:sp>
      </p:grpSp>
      <p:pic>
        <p:nvPicPr>
          <p:cNvPr id="23560" name="Picture 15"/>
          <p:cNvPicPr>
            <a:picLocks noChangeAspect="1"/>
          </p:cNvPicPr>
          <p:nvPr/>
        </p:nvPicPr>
        <p:blipFill>
          <a:blip r:embed="rId4"/>
          <a:srcRect/>
          <a:stretch>
            <a:fillRect/>
          </a:stretch>
        </p:blipFill>
        <p:spPr bwMode="auto">
          <a:xfrm>
            <a:off x="5181600" y="460375"/>
            <a:ext cx="1562100" cy="1643063"/>
          </a:xfrm>
          <a:prstGeom prst="rect">
            <a:avLst/>
          </a:prstGeom>
          <a:noFill/>
          <a:ln w="9525">
            <a:noFill/>
            <a:miter lim="800000"/>
            <a:headEnd/>
            <a:tailEnd/>
          </a:ln>
        </p:spPr>
      </p:pic>
      <p:sp>
        <p:nvSpPr>
          <p:cNvPr id="23561" name="Text Box 163"/>
          <p:cNvSpPr txBox="1">
            <a:spLocks noChangeArrowheads="1"/>
          </p:cNvSpPr>
          <p:nvPr/>
        </p:nvSpPr>
        <p:spPr bwMode="auto">
          <a:xfrm>
            <a:off x="5184775" y="182563"/>
            <a:ext cx="1673225" cy="274637"/>
          </a:xfrm>
          <a:prstGeom prst="rect">
            <a:avLst/>
          </a:prstGeom>
          <a:noFill/>
          <a:ln w="9525">
            <a:noFill/>
            <a:miter lim="800000"/>
            <a:headEnd/>
            <a:tailEnd/>
          </a:ln>
        </p:spPr>
        <p:txBody>
          <a:bodyPr lIns="0" rIns="0">
            <a:spAutoFit/>
          </a:bodyPr>
          <a:lstStyle/>
          <a:p>
            <a:pPr defTabSz="914400" eaLnBrk="0" hangingPunct="0">
              <a:spcBef>
                <a:spcPct val="50000"/>
              </a:spcBef>
            </a:pPr>
            <a:r>
              <a:rPr lang="en-US" sz="1200">
                <a:solidFill>
                  <a:srgbClr val="000000"/>
                </a:solidFill>
                <a:latin typeface="Calibri"/>
              </a:rPr>
              <a:t>Severe wind blow-down</a:t>
            </a:r>
          </a:p>
        </p:txBody>
      </p:sp>
      <p:grpSp>
        <p:nvGrpSpPr>
          <p:cNvPr id="23562" name="Group 133"/>
          <p:cNvGrpSpPr>
            <a:grpSpLocks/>
          </p:cNvGrpSpPr>
          <p:nvPr/>
        </p:nvGrpSpPr>
        <p:grpSpPr bwMode="auto">
          <a:xfrm>
            <a:off x="7315200" y="76200"/>
            <a:ext cx="1752600" cy="2057400"/>
            <a:chOff x="4608" y="96"/>
            <a:chExt cx="1104" cy="1296"/>
          </a:xfrm>
        </p:grpSpPr>
        <p:sp>
          <p:nvSpPr>
            <p:cNvPr id="23595" name="Rectangle 115"/>
            <p:cNvSpPr>
              <a:spLocks noChangeArrowheads="1"/>
            </p:cNvSpPr>
            <p:nvPr/>
          </p:nvSpPr>
          <p:spPr bwMode="auto">
            <a:xfrm>
              <a:off x="4608" y="96"/>
              <a:ext cx="1104" cy="1296"/>
            </a:xfrm>
            <a:prstGeom prst="rect">
              <a:avLst/>
            </a:prstGeom>
            <a:solidFill>
              <a:schemeClr val="accent1"/>
            </a:solidFill>
            <a:ln w="9525">
              <a:solidFill>
                <a:schemeClr val="tx1"/>
              </a:solidFill>
              <a:miter lim="800000"/>
              <a:headEnd/>
              <a:tailEnd/>
            </a:ln>
          </p:spPr>
          <p:txBody>
            <a:bodyPr wrap="none" anchor="ctr"/>
            <a:lstStyle/>
            <a:p>
              <a:pPr defTabSz="914400"/>
              <a:endParaRPr lang="en-US">
                <a:solidFill>
                  <a:prstClr val="black"/>
                </a:solidFill>
                <a:latin typeface="Calibri"/>
              </a:endParaRPr>
            </a:p>
          </p:txBody>
        </p:sp>
        <p:pic>
          <p:nvPicPr>
            <p:cNvPr id="23596" name="Picture 2"/>
            <p:cNvPicPr>
              <a:picLocks noChangeAspect="1"/>
            </p:cNvPicPr>
            <p:nvPr/>
          </p:nvPicPr>
          <p:blipFill>
            <a:blip r:embed="rId5"/>
            <a:srcRect/>
            <a:stretch>
              <a:fillRect/>
            </a:stretch>
          </p:blipFill>
          <p:spPr bwMode="auto">
            <a:xfrm>
              <a:off x="4656" y="309"/>
              <a:ext cx="984" cy="1035"/>
            </a:xfrm>
            <a:prstGeom prst="rect">
              <a:avLst/>
            </a:prstGeom>
            <a:noFill/>
            <a:ln w="9525">
              <a:noFill/>
              <a:miter lim="800000"/>
              <a:headEnd/>
              <a:tailEnd/>
            </a:ln>
          </p:spPr>
        </p:pic>
        <p:sp>
          <p:nvSpPr>
            <p:cNvPr id="23597" name="Text Box 165"/>
            <p:cNvSpPr txBox="1">
              <a:spLocks noChangeArrowheads="1"/>
            </p:cNvSpPr>
            <p:nvPr/>
          </p:nvSpPr>
          <p:spPr bwMode="auto">
            <a:xfrm>
              <a:off x="4704" y="144"/>
              <a:ext cx="912" cy="173"/>
            </a:xfrm>
            <a:prstGeom prst="rect">
              <a:avLst/>
            </a:prstGeom>
            <a:noFill/>
            <a:ln w="9525">
              <a:noFill/>
              <a:miter lim="800000"/>
              <a:headEnd/>
              <a:tailEnd/>
            </a:ln>
          </p:spPr>
          <p:txBody>
            <a:bodyPr lIns="0" rIns="0">
              <a:spAutoFit/>
            </a:bodyPr>
            <a:lstStyle/>
            <a:p>
              <a:pPr defTabSz="914400" eaLnBrk="0" hangingPunct="0">
                <a:spcBef>
                  <a:spcPct val="50000"/>
                </a:spcBef>
              </a:pPr>
              <a:r>
                <a:rPr lang="en-US" sz="1200">
                  <a:solidFill>
                    <a:srgbClr val="000000"/>
                  </a:solidFill>
                  <a:latin typeface="Calibri"/>
                </a:rPr>
                <a:t>Logging industry</a:t>
              </a:r>
            </a:p>
          </p:txBody>
        </p:sp>
      </p:grpSp>
      <p:grpSp>
        <p:nvGrpSpPr>
          <p:cNvPr id="23563" name="Group 135"/>
          <p:cNvGrpSpPr>
            <a:grpSpLocks/>
          </p:cNvGrpSpPr>
          <p:nvPr/>
        </p:nvGrpSpPr>
        <p:grpSpPr bwMode="auto">
          <a:xfrm>
            <a:off x="7315200" y="2133600"/>
            <a:ext cx="1828800" cy="2057400"/>
            <a:chOff x="4608" y="1392"/>
            <a:chExt cx="1152" cy="1296"/>
          </a:xfrm>
        </p:grpSpPr>
        <p:sp>
          <p:nvSpPr>
            <p:cNvPr id="23592" name="Rectangle 116"/>
            <p:cNvSpPr>
              <a:spLocks noChangeArrowheads="1"/>
            </p:cNvSpPr>
            <p:nvPr/>
          </p:nvSpPr>
          <p:spPr bwMode="auto">
            <a:xfrm>
              <a:off x="4608" y="1392"/>
              <a:ext cx="1104" cy="1296"/>
            </a:xfrm>
            <a:prstGeom prst="rect">
              <a:avLst/>
            </a:prstGeom>
            <a:solidFill>
              <a:schemeClr val="accent1"/>
            </a:solidFill>
            <a:ln w="9525">
              <a:solidFill>
                <a:schemeClr val="tx1"/>
              </a:solidFill>
              <a:miter lim="800000"/>
              <a:headEnd/>
              <a:tailEnd/>
            </a:ln>
          </p:spPr>
          <p:txBody>
            <a:bodyPr wrap="none" anchor="ctr"/>
            <a:lstStyle/>
            <a:p>
              <a:pPr defTabSz="914400"/>
              <a:endParaRPr lang="en-US">
                <a:solidFill>
                  <a:prstClr val="black"/>
                </a:solidFill>
                <a:latin typeface="Calibri"/>
              </a:endParaRPr>
            </a:p>
          </p:txBody>
        </p:sp>
        <p:pic>
          <p:nvPicPr>
            <p:cNvPr id="23593" name="Picture 23"/>
            <p:cNvPicPr>
              <a:picLocks noChangeAspect="1"/>
            </p:cNvPicPr>
            <p:nvPr/>
          </p:nvPicPr>
          <p:blipFill>
            <a:blip r:embed="rId6"/>
            <a:srcRect/>
            <a:stretch>
              <a:fillRect/>
            </a:stretch>
          </p:blipFill>
          <p:spPr bwMode="auto">
            <a:xfrm>
              <a:off x="4657" y="1605"/>
              <a:ext cx="984" cy="1035"/>
            </a:xfrm>
            <a:prstGeom prst="rect">
              <a:avLst/>
            </a:prstGeom>
            <a:noFill/>
            <a:ln w="9525">
              <a:noFill/>
              <a:miter lim="800000"/>
              <a:headEnd/>
              <a:tailEnd/>
            </a:ln>
          </p:spPr>
        </p:pic>
        <p:sp>
          <p:nvSpPr>
            <p:cNvPr id="23594" name="Text Box 167"/>
            <p:cNvSpPr txBox="1">
              <a:spLocks noChangeArrowheads="1"/>
            </p:cNvSpPr>
            <p:nvPr/>
          </p:nvSpPr>
          <p:spPr bwMode="auto">
            <a:xfrm>
              <a:off x="4656" y="1440"/>
              <a:ext cx="1104" cy="173"/>
            </a:xfrm>
            <a:prstGeom prst="rect">
              <a:avLst/>
            </a:prstGeom>
            <a:noFill/>
            <a:ln w="9525">
              <a:noFill/>
              <a:miter lim="800000"/>
              <a:headEnd/>
              <a:tailEnd/>
            </a:ln>
          </p:spPr>
          <p:txBody>
            <a:bodyPr lIns="0" rIns="0">
              <a:spAutoFit/>
            </a:bodyPr>
            <a:lstStyle/>
            <a:p>
              <a:pPr defTabSz="914400" eaLnBrk="0" hangingPunct="0">
                <a:spcBef>
                  <a:spcPct val="50000"/>
                </a:spcBef>
              </a:pPr>
              <a:r>
                <a:rPr lang="en-US" sz="1200">
                  <a:solidFill>
                    <a:srgbClr val="000000"/>
                  </a:solidFill>
                  <a:latin typeface="Calibri"/>
                </a:rPr>
                <a:t>Lightening induced fire</a:t>
              </a:r>
            </a:p>
          </p:txBody>
        </p:sp>
      </p:grpSp>
      <p:grpSp>
        <p:nvGrpSpPr>
          <p:cNvPr id="23564" name="Group 134"/>
          <p:cNvGrpSpPr>
            <a:grpSpLocks/>
          </p:cNvGrpSpPr>
          <p:nvPr/>
        </p:nvGrpSpPr>
        <p:grpSpPr bwMode="auto">
          <a:xfrm>
            <a:off x="7315200" y="4191000"/>
            <a:ext cx="1752600" cy="2057400"/>
            <a:chOff x="4608" y="2736"/>
            <a:chExt cx="1104" cy="1296"/>
          </a:xfrm>
        </p:grpSpPr>
        <p:sp>
          <p:nvSpPr>
            <p:cNvPr id="23589" name="Rectangle 117"/>
            <p:cNvSpPr>
              <a:spLocks noChangeArrowheads="1"/>
            </p:cNvSpPr>
            <p:nvPr/>
          </p:nvSpPr>
          <p:spPr bwMode="auto">
            <a:xfrm>
              <a:off x="4608" y="2736"/>
              <a:ext cx="1104" cy="1296"/>
            </a:xfrm>
            <a:prstGeom prst="rect">
              <a:avLst/>
            </a:prstGeom>
            <a:solidFill>
              <a:schemeClr val="accent1"/>
            </a:solidFill>
            <a:ln w="9525">
              <a:solidFill>
                <a:schemeClr val="tx1"/>
              </a:solidFill>
              <a:miter lim="800000"/>
              <a:headEnd/>
              <a:tailEnd/>
            </a:ln>
          </p:spPr>
          <p:txBody>
            <a:bodyPr wrap="none" anchor="ctr"/>
            <a:lstStyle/>
            <a:p>
              <a:pPr defTabSz="914400"/>
              <a:endParaRPr lang="en-US">
                <a:solidFill>
                  <a:prstClr val="black"/>
                </a:solidFill>
                <a:latin typeface="Calibri"/>
              </a:endParaRPr>
            </a:p>
          </p:txBody>
        </p:sp>
        <p:pic>
          <p:nvPicPr>
            <p:cNvPr id="23590" name="Picture 26"/>
            <p:cNvPicPr>
              <a:picLocks noChangeAspect="1"/>
            </p:cNvPicPr>
            <p:nvPr/>
          </p:nvPicPr>
          <p:blipFill>
            <a:blip r:embed="rId7"/>
            <a:srcRect/>
            <a:stretch>
              <a:fillRect/>
            </a:stretch>
          </p:blipFill>
          <p:spPr bwMode="auto">
            <a:xfrm>
              <a:off x="4660" y="2949"/>
              <a:ext cx="984" cy="1035"/>
            </a:xfrm>
            <a:prstGeom prst="rect">
              <a:avLst/>
            </a:prstGeom>
            <a:noFill/>
            <a:ln w="9525">
              <a:noFill/>
              <a:miter lim="800000"/>
              <a:headEnd/>
              <a:tailEnd/>
            </a:ln>
          </p:spPr>
        </p:pic>
        <p:sp>
          <p:nvSpPr>
            <p:cNvPr id="23591" name="Text Box 168"/>
            <p:cNvSpPr txBox="1">
              <a:spLocks noChangeArrowheads="1"/>
            </p:cNvSpPr>
            <p:nvPr/>
          </p:nvSpPr>
          <p:spPr bwMode="auto">
            <a:xfrm>
              <a:off x="4656" y="2784"/>
              <a:ext cx="964" cy="173"/>
            </a:xfrm>
            <a:prstGeom prst="rect">
              <a:avLst/>
            </a:prstGeom>
            <a:noFill/>
            <a:ln w="9525">
              <a:noFill/>
              <a:miter lim="800000"/>
              <a:headEnd/>
              <a:tailEnd/>
            </a:ln>
          </p:spPr>
          <p:txBody>
            <a:bodyPr lIns="0" rIns="0">
              <a:spAutoFit/>
            </a:bodyPr>
            <a:lstStyle/>
            <a:p>
              <a:pPr defTabSz="914400" eaLnBrk="0" hangingPunct="0">
                <a:spcBef>
                  <a:spcPct val="50000"/>
                </a:spcBef>
              </a:pPr>
              <a:r>
                <a:rPr lang="en-US" sz="1200">
                  <a:solidFill>
                    <a:srgbClr val="000000"/>
                  </a:solidFill>
                  <a:latin typeface="Calibri"/>
                </a:rPr>
                <a:t>Mountain top mining</a:t>
              </a:r>
            </a:p>
          </p:txBody>
        </p:sp>
      </p:grpSp>
      <p:grpSp>
        <p:nvGrpSpPr>
          <p:cNvPr id="23565" name="Group 130"/>
          <p:cNvGrpSpPr>
            <a:grpSpLocks/>
          </p:cNvGrpSpPr>
          <p:nvPr/>
        </p:nvGrpSpPr>
        <p:grpSpPr bwMode="auto">
          <a:xfrm>
            <a:off x="5147733" y="4199469"/>
            <a:ext cx="1752600" cy="2057400"/>
            <a:chOff x="2688" y="2784"/>
            <a:chExt cx="1104" cy="1296"/>
          </a:xfrm>
        </p:grpSpPr>
        <p:sp>
          <p:nvSpPr>
            <p:cNvPr id="23586" name="Rectangle 118"/>
            <p:cNvSpPr>
              <a:spLocks noChangeArrowheads="1"/>
            </p:cNvSpPr>
            <p:nvPr/>
          </p:nvSpPr>
          <p:spPr bwMode="auto">
            <a:xfrm>
              <a:off x="2688" y="2784"/>
              <a:ext cx="1104" cy="1296"/>
            </a:xfrm>
            <a:prstGeom prst="rect">
              <a:avLst/>
            </a:prstGeom>
            <a:solidFill>
              <a:schemeClr val="accent1"/>
            </a:solidFill>
            <a:ln w="9525">
              <a:solidFill>
                <a:schemeClr val="tx1"/>
              </a:solidFill>
              <a:miter lim="800000"/>
              <a:headEnd/>
              <a:tailEnd/>
            </a:ln>
          </p:spPr>
          <p:txBody>
            <a:bodyPr wrap="none" anchor="ctr"/>
            <a:lstStyle/>
            <a:p>
              <a:pPr defTabSz="914400"/>
              <a:endParaRPr lang="en-US">
                <a:solidFill>
                  <a:prstClr val="black"/>
                </a:solidFill>
                <a:latin typeface="Calibri"/>
              </a:endParaRPr>
            </a:p>
          </p:txBody>
        </p:sp>
        <p:pic>
          <p:nvPicPr>
            <p:cNvPr id="23587" name="Picture 12"/>
            <p:cNvPicPr>
              <a:picLocks noChangeAspect="1"/>
            </p:cNvPicPr>
            <p:nvPr/>
          </p:nvPicPr>
          <p:blipFill>
            <a:blip r:embed="rId8"/>
            <a:srcRect/>
            <a:stretch>
              <a:fillRect/>
            </a:stretch>
          </p:blipFill>
          <p:spPr bwMode="auto">
            <a:xfrm>
              <a:off x="2736" y="2832"/>
              <a:ext cx="984" cy="1035"/>
            </a:xfrm>
            <a:prstGeom prst="rect">
              <a:avLst/>
            </a:prstGeom>
            <a:noFill/>
            <a:ln w="9525">
              <a:noFill/>
              <a:miter lim="800000"/>
              <a:headEnd/>
              <a:tailEnd/>
            </a:ln>
          </p:spPr>
        </p:pic>
        <p:sp>
          <p:nvSpPr>
            <p:cNvPr id="23588" name="Text Box 169"/>
            <p:cNvSpPr txBox="1">
              <a:spLocks noChangeArrowheads="1"/>
            </p:cNvSpPr>
            <p:nvPr/>
          </p:nvSpPr>
          <p:spPr bwMode="auto">
            <a:xfrm>
              <a:off x="2751" y="3890"/>
              <a:ext cx="1001" cy="173"/>
            </a:xfrm>
            <a:prstGeom prst="rect">
              <a:avLst/>
            </a:prstGeom>
            <a:noFill/>
            <a:ln w="9525">
              <a:noFill/>
              <a:miter lim="800000"/>
              <a:headEnd/>
              <a:tailEnd/>
            </a:ln>
          </p:spPr>
          <p:txBody>
            <a:bodyPr lIns="0" rIns="0">
              <a:spAutoFit/>
            </a:bodyPr>
            <a:lstStyle/>
            <a:p>
              <a:pPr defTabSz="914400" eaLnBrk="0" hangingPunct="0">
                <a:spcBef>
                  <a:spcPct val="50000"/>
                </a:spcBef>
              </a:pPr>
              <a:r>
                <a:rPr lang="en-US" sz="1200">
                  <a:solidFill>
                    <a:srgbClr val="000000"/>
                  </a:solidFill>
                  <a:latin typeface="Calibri"/>
                </a:rPr>
                <a:t>Intensive logging</a:t>
              </a:r>
            </a:p>
          </p:txBody>
        </p:sp>
      </p:grpSp>
      <p:grpSp>
        <p:nvGrpSpPr>
          <p:cNvPr id="23566" name="Group 129"/>
          <p:cNvGrpSpPr>
            <a:grpSpLocks/>
          </p:cNvGrpSpPr>
          <p:nvPr/>
        </p:nvGrpSpPr>
        <p:grpSpPr bwMode="auto">
          <a:xfrm>
            <a:off x="2654300" y="4199469"/>
            <a:ext cx="1752600" cy="2057400"/>
            <a:chOff x="1344" y="2784"/>
            <a:chExt cx="1104" cy="1296"/>
          </a:xfrm>
        </p:grpSpPr>
        <p:sp>
          <p:nvSpPr>
            <p:cNvPr id="23583" name="Rectangle 119"/>
            <p:cNvSpPr>
              <a:spLocks noChangeArrowheads="1"/>
            </p:cNvSpPr>
            <p:nvPr/>
          </p:nvSpPr>
          <p:spPr bwMode="auto">
            <a:xfrm>
              <a:off x="1344" y="2784"/>
              <a:ext cx="1104" cy="1296"/>
            </a:xfrm>
            <a:prstGeom prst="rect">
              <a:avLst/>
            </a:prstGeom>
            <a:solidFill>
              <a:schemeClr val="accent1"/>
            </a:solidFill>
            <a:ln w="9525">
              <a:solidFill>
                <a:schemeClr val="tx1"/>
              </a:solidFill>
              <a:miter lim="800000"/>
              <a:headEnd/>
              <a:tailEnd/>
            </a:ln>
          </p:spPr>
          <p:txBody>
            <a:bodyPr wrap="none" anchor="ctr"/>
            <a:lstStyle/>
            <a:p>
              <a:pPr defTabSz="914400"/>
              <a:endParaRPr lang="en-US">
                <a:solidFill>
                  <a:prstClr val="black"/>
                </a:solidFill>
                <a:latin typeface="Calibri"/>
              </a:endParaRPr>
            </a:p>
          </p:txBody>
        </p:sp>
        <p:pic>
          <p:nvPicPr>
            <p:cNvPr id="23584" name="Picture 18"/>
            <p:cNvPicPr>
              <a:picLocks noChangeAspect="1"/>
            </p:cNvPicPr>
            <p:nvPr/>
          </p:nvPicPr>
          <p:blipFill>
            <a:blip r:embed="rId9"/>
            <a:srcRect/>
            <a:stretch>
              <a:fillRect/>
            </a:stretch>
          </p:blipFill>
          <p:spPr bwMode="auto">
            <a:xfrm>
              <a:off x="1416" y="2834"/>
              <a:ext cx="984" cy="1035"/>
            </a:xfrm>
            <a:prstGeom prst="rect">
              <a:avLst/>
            </a:prstGeom>
            <a:noFill/>
            <a:ln w="9525">
              <a:noFill/>
              <a:miter lim="800000"/>
              <a:headEnd/>
              <a:tailEnd/>
            </a:ln>
          </p:spPr>
        </p:pic>
        <p:sp>
          <p:nvSpPr>
            <p:cNvPr id="23585" name="Text Box 171"/>
            <p:cNvSpPr txBox="1">
              <a:spLocks noChangeArrowheads="1"/>
            </p:cNvSpPr>
            <p:nvPr/>
          </p:nvSpPr>
          <p:spPr bwMode="auto">
            <a:xfrm>
              <a:off x="1392" y="3891"/>
              <a:ext cx="1001" cy="173"/>
            </a:xfrm>
            <a:prstGeom prst="rect">
              <a:avLst/>
            </a:prstGeom>
            <a:noFill/>
            <a:ln w="9525">
              <a:noFill/>
              <a:miter lim="800000"/>
              <a:headEnd/>
              <a:tailEnd/>
            </a:ln>
          </p:spPr>
          <p:txBody>
            <a:bodyPr lIns="0" rIns="0">
              <a:spAutoFit/>
            </a:bodyPr>
            <a:lstStyle/>
            <a:p>
              <a:pPr defTabSz="914400" eaLnBrk="0" hangingPunct="0">
                <a:spcBef>
                  <a:spcPct val="50000"/>
                </a:spcBef>
              </a:pPr>
              <a:r>
                <a:rPr lang="en-US" sz="1200">
                  <a:solidFill>
                    <a:srgbClr val="000000"/>
                  </a:solidFill>
                  <a:latin typeface="Calibri"/>
                </a:rPr>
                <a:t>Parallel tornados tracks</a:t>
              </a:r>
            </a:p>
          </p:txBody>
        </p:sp>
      </p:grpSp>
      <p:grpSp>
        <p:nvGrpSpPr>
          <p:cNvPr id="23567" name="Group 132"/>
          <p:cNvGrpSpPr>
            <a:grpSpLocks/>
          </p:cNvGrpSpPr>
          <p:nvPr/>
        </p:nvGrpSpPr>
        <p:grpSpPr bwMode="auto">
          <a:xfrm>
            <a:off x="304800" y="2133600"/>
            <a:ext cx="1752600" cy="2057400"/>
            <a:chOff x="192" y="1344"/>
            <a:chExt cx="1104" cy="1296"/>
          </a:xfrm>
        </p:grpSpPr>
        <p:sp>
          <p:nvSpPr>
            <p:cNvPr id="23580" name="Rectangle 113"/>
            <p:cNvSpPr>
              <a:spLocks noChangeArrowheads="1"/>
            </p:cNvSpPr>
            <p:nvPr/>
          </p:nvSpPr>
          <p:spPr bwMode="auto">
            <a:xfrm>
              <a:off x="192" y="1344"/>
              <a:ext cx="1104" cy="1296"/>
            </a:xfrm>
            <a:prstGeom prst="rect">
              <a:avLst/>
            </a:prstGeom>
            <a:solidFill>
              <a:schemeClr val="accent1"/>
            </a:solidFill>
            <a:ln w="9525">
              <a:solidFill>
                <a:schemeClr val="tx1"/>
              </a:solidFill>
              <a:miter lim="800000"/>
              <a:headEnd/>
              <a:tailEnd/>
            </a:ln>
          </p:spPr>
          <p:txBody>
            <a:bodyPr wrap="none" anchor="ctr"/>
            <a:lstStyle/>
            <a:p>
              <a:pPr defTabSz="914400"/>
              <a:endParaRPr lang="en-US">
                <a:solidFill>
                  <a:prstClr val="black"/>
                </a:solidFill>
                <a:latin typeface="Calibri"/>
              </a:endParaRPr>
            </a:p>
          </p:txBody>
        </p:sp>
        <p:pic>
          <p:nvPicPr>
            <p:cNvPr id="23581" name="Picture 21"/>
            <p:cNvPicPr>
              <a:picLocks noChangeAspect="1"/>
            </p:cNvPicPr>
            <p:nvPr/>
          </p:nvPicPr>
          <p:blipFill>
            <a:blip r:embed="rId10"/>
            <a:srcRect/>
            <a:stretch>
              <a:fillRect/>
            </a:stretch>
          </p:blipFill>
          <p:spPr bwMode="auto">
            <a:xfrm>
              <a:off x="264" y="1557"/>
              <a:ext cx="984" cy="1035"/>
            </a:xfrm>
            <a:prstGeom prst="rect">
              <a:avLst/>
            </a:prstGeom>
            <a:noFill/>
            <a:ln w="9525">
              <a:noFill/>
              <a:miter lim="800000"/>
              <a:headEnd/>
              <a:tailEnd/>
            </a:ln>
          </p:spPr>
        </p:pic>
        <p:sp>
          <p:nvSpPr>
            <p:cNvPr id="23582" name="Text Box 174"/>
            <p:cNvSpPr txBox="1">
              <a:spLocks noChangeArrowheads="1"/>
            </p:cNvSpPr>
            <p:nvPr/>
          </p:nvSpPr>
          <p:spPr bwMode="auto">
            <a:xfrm>
              <a:off x="288" y="1392"/>
              <a:ext cx="960" cy="173"/>
            </a:xfrm>
            <a:prstGeom prst="rect">
              <a:avLst/>
            </a:prstGeom>
            <a:noFill/>
            <a:ln w="9525">
              <a:noFill/>
              <a:miter lim="800000"/>
              <a:headEnd/>
              <a:tailEnd/>
            </a:ln>
          </p:spPr>
          <p:txBody>
            <a:bodyPr lIns="0" rIns="0">
              <a:spAutoFit/>
            </a:bodyPr>
            <a:lstStyle/>
            <a:p>
              <a:pPr defTabSz="914400" eaLnBrk="0" hangingPunct="0">
                <a:spcBef>
                  <a:spcPct val="50000"/>
                </a:spcBef>
              </a:pPr>
              <a:r>
                <a:rPr lang="en-US" sz="1200">
                  <a:solidFill>
                    <a:srgbClr val="000000"/>
                  </a:solidFill>
                  <a:latin typeface="Calibri"/>
                </a:rPr>
                <a:t>Fires and insects</a:t>
              </a:r>
            </a:p>
          </p:txBody>
        </p:sp>
      </p:grpSp>
      <p:pic>
        <p:nvPicPr>
          <p:cNvPr id="23568" name="Picture 27"/>
          <p:cNvPicPr>
            <a:picLocks noChangeAspect="1"/>
          </p:cNvPicPr>
          <p:nvPr/>
        </p:nvPicPr>
        <p:blipFill>
          <a:blip r:embed="rId11"/>
          <a:srcRect/>
          <a:stretch>
            <a:fillRect/>
          </a:stretch>
        </p:blipFill>
        <p:spPr bwMode="auto">
          <a:xfrm>
            <a:off x="2749550" y="428625"/>
            <a:ext cx="1562100" cy="1643063"/>
          </a:xfrm>
          <a:prstGeom prst="rect">
            <a:avLst/>
          </a:prstGeom>
          <a:noFill/>
          <a:ln w="9525">
            <a:noFill/>
            <a:miter lim="800000"/>
            <a:headEnd/>
            <a:tailEnd/>
          </a:ln>
        </p:spPr>
      </p:pic>
      <p:sp>
        <p:nvSpPr>
          <p:cNvPr id="23569" name="Text Box 161"/>
          <p:cNvSpPr txBox="1">
            <a:spLocks noChangeArrowheads="1"/>
          </p:cNvSpPr>
          <p:nvPr/>
        </p:nvSpPr>
        <p:spPr bwMode="auto">
          <a:xfrm>
            <a:off x="2743200" y="106363"/>
            <a:ext cx="1739900" cy="274637"/>
          </a:xfrm>
          <a:prstGeom prst="rect">
            <a:avLst/>
          </a:prstGeom>
          <a:noFill/>
          <a:ln w="9525">
            <a:noFill/>
            <a:miter lim="800000"/>
            <a:headEnd/>
            <a:tailEnd/>
          </a:ln>
        </p:spPr>
        <p:txBody>
          <a:bodyPr lIns="0" rIns="0">
            <a:spAutoFit/>
          </a:bodyPr>
          <a:lstStyle/>
          <a:p>
            <a:pPr defTabSz="914400" eaLnBrk="0" hangingPunct="0">
              <a:spcBef>
                <a:spcPct val="50000"/>
              </a:spcBef>
            </a:pPr>
            <a:r>
              <a:rPr lang="en-US" sz="1200">
                <a:solidFill>
                  <a:srgbClr val="000000"/>
                </a:solidFill>
                <a:latin typeface="Calibri"/>
              </a:rPr>
              <a:t>Whole Island burned</a:t>
            </a:r>
          </a:p>
        </p:txBody>
      </p:sp>
      <p:pic>
        <p:nvPicPr>
          <p:cNvPr id="23570" name="Picture 110"/>
          <p:cNvPicPr>
            <a:picLocks noChangeAspect="1" noChangeArrowheads="1"/>
          </p:cNvPicPr>
          <p:nvPr/>
        </p:nvPicPr>
        <p:blipFill>
          <a:blip r:embed="rId12"/>
          <a:srcRect/>
          <a:stretch>
            <a:fillRect/>
          </a:stretch>
        </p:blipFill>
        <p:spPr bwMode="auto">
          <a:xfrm>
            <a:off x="304800" y="4238625"/>
            <a:ext cx="1287463" cy="2586038"/>
          </a:xfrm>
          <a:prstGeom prst="rect">
            <a:avLst/>
          </a:prstGeom>
          <a:noFill/>
          <a:ln w="9525">
            <a:noFill/>
            <a:miter lim="800000"/>
            <a:headEnd/>
            <a:tailEnd/>
          </a:ln>
        </p:spPr>
      </p:pic>
      <p:sp>
        <p:nvSpPr>
          <p:cNvPr id="23571" name="Line 120"/>
          <p:cNvSpPr>
            <a:spLocks noChangeShapeType="1"/>
          </p:cNvSpPr>
          <p:nvPr/>
        </p:nvSpPr>
        <p:spPr bwMode="auto">
          <a:xfrm>
            <a:off x="2057400" y="1905000"/>
            <a:ext cx="1066800" cy="442119"/>
          </a:xfrm>
          <a:prstGeom prst="line">
            <a:avLst/>
          </a:prstGeom>
          <a:noFill/>
          <a:ln w="9525">
            <a:solidFill>
              <a:srgbClr val="1C1C1C"/>
            </a:solidFill>
            <a:round/>
            <a:headEnd/>
            <a:tailEnd/>
          </a:ln>
        </p:spPr>
        <p:txBody>
          <a:bodyPr/>
          <a:lstStyle/>
          <a:p>
            <a:pPr defTabSz="914400"/>
            <a:endParaRPr lang="en-US">
              <a:solidFill>
                <a:prstClr val="black"/>
              </a:solidFill>
              <a:latin typeface="Calibri"/>
            </a:endParaRPr>
          </a:p>
        </p:txBody>
      </p:sp>
      <p:sp>
        <p:nvSpPr>
          <p:cNvPr id="23572" name="Line 121"/>
          <p:cNvSpPr>
            <a:spLocks noChangeShapeType="1"/>
          </p:cNvSpPr>
          <p:nvPr/>
        </p:nvSpPr>
        <p:spPr bwMode="auto">
          <a:xfrm flipV="1">
            <a:off x="2057400" y="2471738"/>
            <a:ext cx="1066800" cy="804862"/>
          </a:xfrm>
          <a:prstGeom prst="line">
            <a:avLst/>
          </a:prstGeom>
          <a:noFill/>
          <a:ln w="9525">
            <a:solidFill>
              <a:srgbClr val="1C1C1C"/>
            </a:solidFill>
            <a:round/>
            <a:headEnd/>
            <a:tailEnd/>
          </a:ln>
        </p:spPr>
        <p:txBody>
          <a:bodyPr/>
          <a:lstStyle/>
          <a:p>
            <a:pPr defTabSz="914400"/>
            <a:endParaRPr lang="en-US">
              <a:solidFill>
                <a:prstClr val="black"/>
              </a:solidFill>
              <a:latin typeface="Calibri"/>
            </a:endParaRPr>
          </a:p>
        </p:txBody>
      </p:sp>
      <p:sp>
        <p:nvSpPr>
          <p:cNvPr id="23573" name="Line 122"/>
          <p:cNvSpPr>
            <a:spLocks noChangeShapeType="1"/>
          </p:cNvSpPr>
          <p:nvPr/>
        </p:nvSpPr>
        <p:spPr bwMode="auto">
          <a:xfrm flipV="1">
            <a:off x="3505200" y="3581400"/>
            <a:ext cx="1295400" cy="609600"/>
          </a:xfrm>
          <a:prstGeom prst="line">
            <a:avLst/>
          </a:prstGeom>
          <a:noFill/>
          <a:ln w="9525">
            <a:solidFill>
              <a:srgbClr val="1C1C1C"/>
            </a:solidFill>
            <a:round/>
            <a:headEnd/>
            <a:tailEnd/>
          </a:ln>
        </p:spPr>
        <p:txBody>
          <a:bodyPr/>
          <a:lstStyle/>
          <a:p>
            <a:pPr defTabSz="914400"/>
            <a:endParaRPr lang="en-US">
              <a:solidFill>
                <a:prstClr val="black"/>
              </a:solidFill>
              <a:latin typeface="Calibri"/>
            </a:endParaRPr>
          </a:p>
        </p:txBody>
      </p:sp>
      <p:sp>
        <p:nvSpPr>
          <p:cNvPr id="23574" name="Line 123"/>
          <p:cNvSpPr>
            <a:spLocks noChangeShapeType="1"/>
          </p:cNvSpPr>
          <p:nvPr/>
        </p:nvSpPr>
        <p:spPr bwMode="auto">
          <a:xfrm flipH="1" flipV="1">
            <a:off x="5105400" y="3657600"/>
            <a:ext cx="76200" cy="533400"/>
          </a:xfrm>
          <a:prstGeom prst="line">
            <a:avLst/>
          </a:prstGeom>
          <a:noFill/>
          <a:ln w="9525">
            <a:solidFill>
              <a:srgbClr val="1C1C1C"/>
            </a:solidFill>
            <a:round/>
            <a:headEnd/>
            <a:tailEnd/>
          </a:ln>
        </p:spPr>
        <p:txBody>
          <a:bodyPr/>
          <a:lstStyle/>
          <a:p>
            <a:pPr defTabSz="914400"/>
            <a:endParaRPr lang="en-US">
              <a:solidFill>
                <a:prstClr val="black"/>
              </a:solidFill>
              <a:latin typeface="Calibri"/>
            </a:endParaRPr>
          </a:p>
        </p:txBody>
      </p:sp>
      <p:sp>
        <p:nvSpPr>
          <p:cNvPr id="23575" name="Line 124"/>
          <p:cNvSpPr>
            <a:spLocks noChangeShapeType="1"/>
          </p:cNvSpPr>
          <p:nvPr/>
        </p:nvSpPr>
        <p:spPr bwMode="auto">
          <a:xfrm flipH="1" flipV="1">
            <a:off x="5486400" y="3168155"/>
            <a:ext cx="1828800" cy="1070470"/>
          </a:xfrm>
          <a:prstGeom prst="line">
            <a:avLst/>
          </a:prstGeom>
          <a:noFill/>
          <a:ln w="9525">
            <a:solidFill>
              <a:srgbClr val="1C1C1C"/>
            </a:solidFill>
            <a:round/>
            <a:headEnd/>
            <a:tailEnd/>
          </a:ln>
        </p:spPr>
        <p:txBody>
          <a:bodyPr/>
          <a:lstStyle/>
          <a:p>
            <a:pPr defTabSz="914400"/>
            <a:endParaRPr lang="en-US">
              <a:solidFill>
                <a:prstClr val="black"/>
              </a:solidFill>
              <a:latin typeface="Calibri"/>
            </a:endParaRPr>
          </a:p>
        </p:txBody>
      </p:sp>
      <p:sp>
        <p:nvSpPr>
          <p:cNvPr id="23576" name="Line 125"/>
          <p:cNvSpPr>
            <a:spLocks noChangeShapeType="1"/>
          </p:cNvSpPr>
          <p:nvPr/>
        </p:nvSpPr>
        <p:spPr bwMode="auto">
          <a:xfrm flipH="1">
            <a:off x="5791200" y="3124201"/>
            <a:ext cx="1524000" cy="152400"/>
          </a:xfrm>
          <a:prstGeom prst="line">
            <a:avLst/>
          </a:prstGeom>
          <a:noFill/>
          <a:ln w="9525">
            <a:solidFill>
              <a:srgbClr val="1C1C1C"/>
            </a:solidFill>
            <a:round/>
            <a:headEnd/>
            <a:tailEnd/>
          </a:ln>
        </p:spPr>
        <p:txBody>
          <a:bodyPr/>
          <a:lstStyle/>
          <a:p>
            <a:pPr defTabSz="914400"/>
            <a:endParaRPr lang="en-US">
              <a:solidFill>
                <a:prstClr val="black"/>
              </a:solidFill>
              <a:latin typeface="Calibri"/>
            </a:endParaRPr>
          </a:p>
        </p:txBody>
      </p:sp>
      <p:sp>
        <p:nvSpPr>
          <p:cNvPr id="23577" name="Line 126"/>
          <p:cNvSpPr>
            <a:spLocks noChangeShapeType="1"/>
          </p:cNvSpPr>
          <p:nvPr/>
        </p:nvSpPr>
        <p:spPr bwMode="auto">
          <a:xfrm flipH="1">
            <a:off x="6096000" y="1981200"/>
            <a:ext cx="1219200" cy="457200"/>
          </a:xfrm>
          <a:prstGeom prst="line">
            <a:avLst/>
          </a:prstGeom>
          <a:noFill/>
          <a:ln w="9525">
            <a:solidFill>
              <a:srgbClr val="1C1C1C"/>
            </a:solidFill>
            <a:round/>
            <a:headEnd/>
            <a:tailEnd/>
          </a:ln>
        </p:spPr>
        <p:txBody>
          <a:bodyPr/>
          <a:lstStyle/>
          <a:p>
            <a:pPr defTabSz="914400"/>
            <a:endParaRPr lang="en-US">
              <a:solidFill>
                <a:prstClr val="black"/>
              </a:solidFill>
              <a:latin typeface="Calibri"/>
            </a:endParaRPr>
          </a:p>
        </p:txBody>
      </p:sp>
      <p:sp>
        <p:nvSpPr>
          <p:cNvPr id="23578" name="Line 127"/>
          <p:cNvSpPr>
            <a:spLocks noChangeShapeType="1"/>
          </p:cNvSpPr>
          <p:nvPr/>
        </p:nvSpPr>
        <p:spPr bwMode="auto">
          <a:xfrm flipH="1">
            <a:off x="4800600" y="1143000"/>
            <a:ext cx="304800" cy="1295400"/>
          </a:xfrm>
          <a:prstGeom prst="line">
            <a:avLst/>
          </a:prstGeom>
          <a:noFill/>
          <a:ln w="9525">
            <a:solidFill>
              <a:srgbClr val="1C1C1C"/>
            </a:solidFill>
            <a:round/>
            <a:headEnd/>
            <a:tailEnd/>
          </a:ln>
        </p:spPr>
        <p:txBody>
          <a:bodyPr/>
          <a:lstStyle/>
          <a:p>
            <a:pPr defTabSz="914400"/>
            <a:endParaRPr lang="en-US">
              <a:solidFill>
                <a:prstClr val="black"/>
              </a:solidFill>
              <a:latin typeface="Calibri"/>
            </a:endParaRPr>
          </a:p>
        </p:txBody>
      </p:sp>
      <p:sp>
        <p:nvSpPr>
          <p:cNvPr id="23579" name="Line 128"/>
          <p:cNvSpPr>
            <a:spLocks noChangeShapeType="1"/>
          </p:cNvSpPr>
          <p:nvPr/>
        </p:nvSpPr>
        <p:spPr bwMode="auto">
          <a:xfrm>
            <a:off x="3505200" y="2133600"/>
            <a:ext cx="228600" cy="457200"/>
          </a:xfrm>
          <a:prstGeom prst="line">
            <a:avLst/>
          </a:prstGeom>
          <a:noFill/>
          <a:ln w="9525">
            <a:solidFill>
              <a:srgbClr val="1C1C1C"/>
            </a:solidFill>
            <a:round/>
            <a:headEnd/>
            <a:tailEnd/>
          </a:ln>
        </p:spPr>
        <p:txBody>
          <a:bodyPr/>
          <a:lstStyle/>
          <a:p>
            <a:pPr defTabSz="914400"/>
            <a:endParaRPr lang="en-US">
              <a:solidFill>
                <a:prstClr val="black"/>
              </a:solidFill>
              <a:latin typeface="Calibri"/>
            </a:endParaRPr>
          </a:p>
        </p:txBody>
      </p:sp>
    </p:spTree>
    <p:extLst>
      <p:ext uri="{BB962C8B-B14F-4D97-AF65-F5344CB8AC3E}">
        <p14:creationId xmlns:p14="http://schemas.microsoft.com/office/powerpoint/2010/main" val="2335718725"/>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a:graphicFrameLocks noGrp="1"/>
          </p:cNvGraphicFramePr>
          <p:nvPr/>
        </p:nvGraphicFramePr>
        <p:xfrm>
          <a:off x="237725" y="283348"/>
          <a:ext cx="8668550" cy="6291303"/>
        </p:xfrm>
        <a:graphic>
          <a:graphicData uri="http://schemas.openxmlformats.org/drawingml/2006/chart">
            <c:chart xmlns:c="http://schemas.openxmlformats.org/drawingml/2006/chart" xmlns:r="http://schemas.openxmlformats.org/officeDocument/2006/relationships" r:id="rId2"/>
          </a:graphicData>
        </a:graphic>
      </p:graphicFrame>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1775" y="173038"/>
            <a:ext cx="8678863" cy="6302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5093621" y="6483651"/>
            <a:ext cx="3882986" cy="369332"/>
          </a:xfrm>
          <a:prstGeom prst="rect">
            <a:avLst/>
          </a:prstGeom>
        </p:spPr>
        <p:txBody>
          <a:bodyPr wrap="none">
            <a:spAutoFit/>
          </a:bodyPr>
          <a:lstStyle/>
          <a:p>
            <a:pPr algn="ctr" defTabSz="914400"/>
            <a:r>
              <a:rPr lang="en-US" dirty="0">
                <a:solidFill>
                  <a:prstClr val="black"/>
                </a:solidFill>
                <a:latin typeface="Calibri"/>
              </a:rPr>
              <a:t>(Goward, Huang, Zhao, Rishmawi, et al)</a:t>
            </a:r>
          </a:p>
        </p:txBody>
      </p:sp>
    </p:spTree>
    <p:extLst>
      <p:ext uri="{BB962C8B-B14F-4D97-AF65-F5344CB8AC3E}">
        <p14:creationId xmlns:p14="http://schemas.microsoft.com/office/powerpoint/2010/main" val="2000094330"/>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190" name="Shape 190"/>
          <p:cNvSpPr txBox="1">
            <a:spLocks noGrp="1"/>
          </p:cNvSpPr>
          <p:nvPr>
            <p:ph type="title"/>
          </p:nvPr>
        </p:nvSpPr>
        <p:spPr>
          <a:xfrm>
            <a:off x="457200" y="305796"/>
            <a:ext cx="8229600" cy="738633"/>
          </a:xfrm>
          <a:prstGeom prst="rect">
            <a:avLst/>
          </a:prstGeom>
          <a:noFill/>
          <a:ln>
            <a:noFill/>
          </a:ln>
        </p:spPr>
        <p:txBody>
          <a:bodyPr lIns="91425" tIns="91425" rIns="91425" bIns="91425" anchor="b" anchorCtr="0">
            <a:spAutoFit/>
          </a:bodyPr>
          <a:lstStyle/>
          <a:p>
            <a:pPr marL="0" marR="0" lvl="0" indent="0" rtl="0">
              <a:lnSpc>
                <a:spcPct val="100000"/>
              </a:lnSpc>
              <a:spcBef>
                <a:spcPts val="0"/>
              </a:spcBef>
              <a:spcAft>
                <a:spcPts val="0"/>
              </a:spcAft>
              <a:buClr>
                <a:schemeClr val="dk1"/>
              </a:buClr>
              <a:buSzPct val="25000"/>
              <a:buFont typeface="Arial"/>
              <a:buNone/>
            </a:pPr>
            <a:r>
              <a:rPr lang="en" sz="3600" b="1" i="0" u="none" strike="noStrike" cap="none" baseline="0" dirty="0">
                <a:solidFill>
                  <a:schemeClr val="dk1"/>
                </a:solidFill>
                <a:latin typeface="Arial"/>
                <a:ea typeface="Arial"/>
                <a:cs typeface="Arial"/>
                <a:sym typeface="Arial"/>
              </a:rPr>
              <a:t>Disturbance Rate </a:t>
            </a:r>
            <a:r>
              <a:rPr lang="en" sz="3600" b="1" i="0" u="none" strike="noStrike" cap="none" baseline="0" dirty="0" smtClean="0">
                <a:solidFill>
                  <a:schemeClr val="dk1"/>
                </a:solidFill>
                <a:latin typeface="Arial"/>
                <a:ea typeface="Arial"/>
                <a:cs typeface="Arial"/>
                <a:sym typeface="Arial"/>
              </a:rPr>
              <a:t>Estimat</a:t>
            </a:r>
            <a:r>
              <a:rPr lang="en-US" sz="3600" b="1" i="0" u="none" strike="noStrike" cap="none" baseline="0" dirty="0" err="1" smtClean="0">
                <a:solidFill>
                  <a:schemeClr val="dk1"/>
                </a:solidFill>
                <a:latin typeface="Arial"/>
                <a:ea typeface="Arial"/>
                <a:cs typeface="Arial"/>
                <a:sym typeface="Arial"/>
              </a:rPr>
              <a:t>es</a:t>
            </a:r>
            <a:endParaRPr lang="en" sz="3200" b="1" i="0" u="none" strike="noStrike" cap="none" baseline="0" dirty="0">
              <a:solidFill>
                <a:schemeClr val="dk1"/>
              </a:solidFill>
              <a:latin typeface="Arial"/>
              <a:ea typeface="Arial"/>
              <a:cs typeface="Arial"/>
              <a:sym typeface="Arial"/>
            </a:endParaRPr>
          </a:p>
        </p:txBody>
      </p:sp>
      <p:sp>
        <p:nvSpPr>
          <p:cNvPr id="9" name="TextBox 8"/>
          <p:cNvSpPr txBox="1"/>
          <p:nvPr/>
        </p:nvSpPr>
        <p:spPr>
          <a:xfrm>
            <a:off x="4974062" y="5175038"/>
            <a:ext cx="4078360" cy="1077218"/>
          </a:xfrm>
          <a:prstGeom prst="rect">
            <a:avLst/>
          </a:prstGeom>
          <a:noFill/>
        </p:spPr>
        <p:txBody>
          <a:bodyPr wrap="square" rtlCol="0">
            <a:spAutoFit/>
          </a:bodyPr>
          <a:lstStyle/>
          <a:p>
            <a:pPr defTabSz="914400"/>
            <a:r>
              <a:rPr lang="en-US" sz="3200" dirty="0">
                <a:solidFill>
                  <a:prstClr val="black"/>
                </a:solidFill>
                <a:latin typeface="Calibri"/>
              </a:rPr>
              <a:t>When TS stress </a:t>
            </a:r>
            <a:r>
              <a:rPr lang="en-US" sz="3200" i="1" dirty="0" smtClean="0">
                <a:solidFill>
                  <a:prstClr val="black"/>
                </a:solidFill>
                <a:latin typeface="Calibri"/>
              </a:rPr>
              <a:t>not </a:t>
            </a:r>
            <a:r>
              <a:rPr lang="en-US" sz="3200" dirty="0" smtClean="0">
                <a:solidFill>
                  <a:prstClr val="black"/>
                </a:solidFill>
                <a:latin typeface="Calibri"/>
              </a:rPr>
              <a:t>labeled </a:t>
            </a:r>
            <a:r>
              <a:rPr lang="en-US" sz="3200" dirty="0">
                <a:solidFill>
                  <a:prstClr val="black"/>
                </a:solidFill>
                <a:latin typeface="Calibri"/>
              </a:rPr>
              <a:t>as disturbance</a:t>
            </a:r>
          </a:p>
        </p:txBody>
      </p:sp>
      <p:sp>
        <p:nvSpPr>
          <p:cNvPr id="10" name="TextBox 9"/>
          <p:cNvSpPr txBox="1"/>
          <p:nvPr/>
        </p:nvSpPr>
        <p:spPr>
          <a:xfrm>
            <a:off x="629276" y="5175038"/>
            <a:ext cx="4078360" cy="1077218"/>
          </a:xfrm>
          <a:prstGeom prst="rect">
            <a:avLst/>
          </a:prstGeom>
          <a:noFill/>
        </p:spPr>
        <p:txBody>
          <a:bodyPr wrap="square" rtlCol="0">
            <a:spAutoFit/>
          </a:bodyPr>
          <a:lstStyle/>
          <a:p>
            <a:pPr defTabSz="914400"/>
            <a:r>
              <a:rPr lang="en-US" sz="3200" dirty="0">
                <a:solidFill>
                  <a:prstClr val="black"/>
                </a:solidFill>
                <a:latin typeface="Calibri"/>
              </a:rPr>
              <a:t>When TS stress </a:t>
            </a:r>
            <a:r>
              <a:rPr lang="en-US" sz="3200" i="1" dirty="0" smtClean="0">
                <a:solidFill>
                  <a:prstClr val="black"/>
                </a:solidFill>
                <a:latin typeface="Calibri"/>
              </a:rPr>
              <a:t>is </a:t>
            </a:r>
            <a:r>
              <a:rPr lang="en-US" sz="3200" dirty="0" smtClean="0">
                <a:solidFill>
                  <a:prstClr val="black"/>
                </a:solidFill>
                <a:latin typeface="Calibri"/>
              </a:rPr>
              <a:t>labeled </a:t>
            </a:r>
            <a:r>
              <a:rPr lang="en-US" sz="3200" dirty="0">
                <a:solidFill>
                  <a:prstClr val="black"/>
                </a:solidFill>
                <a:latin typeface="Calibri"/>
              </a:rPr>
              <a:t>as disturbance</a:t>
            </a:r>
          </a:p>
        </p:txBody>
      </p:sp>
      <p:grpSp>
        <p:nvGrpSpPr>
          <p:cNvPr id="3" name="Group 2"/>
          <p:cNvGrpSpPr/>
          <p:nvPr/>
        </p:nvGrpSpPr>
        <p:grpSpPr>
          <a:xfrm>
            <a:off x="134245" y="1511825"/>
            <a:ext cx="8886638" cy="3405292"/>
            <a:chOff x="171781" y="1511824"/>
            <a:chExt cx="8886638" cy="3534263"/>
          </a:xfrm>
        </p:grpSpPr>
        <p:pic>
          <p:nvPicPr>
            <p:cNvPr id="189" name="Shape 189"/>
            <p:cNvPicPr preferRelativeResize="0"/>
            <p:nvPr/>
          </p:nvPicPr>
          <p:blipFill rotWithShape="1">
            <a:blip r:embed="rId3">
              <a:alphaModFix/>
            </a:blip>
            <a:srcRect/>
            <a:stretch/>
          </p:blipFill>
          <p:spPr>
            <a:xfrm>
              <a:off x="4622919" y="1511824"/>
              <a:ext cx="4435500" cy="3530104"/>
            </a:xfrm>
            <a:prstGeom prst="rect">
              <a:avLst/>
            </a:prstGeom>
            <a:noFill/>
            <a:ln>
              <a:noFill/>
            </a:ln>
          </p:spPr>
        </p:pic>
        <p:pic>
          <p:nvPicPr>
            <p:cNvPr id="8" name="Shape 234"/>
            <p:cNvPicPr preferRelativeResize="0"/>
            <p:nvPr/>
          </p:nvPicPr>
          <p:blipFill>
            <a:blip r:embed="rId4">
              <a:alphaModFix/>
            </a:blip>
            <a:stretch>
              <a:fillRect/>
            </a:stretch>
          </p:blipFill>
          <p:spPr>
            <a:xfrm>
              <a:off x="171781" y="1515983"/>
              <a:ext cx="4451138" cy="3530104"/>
            </a:xfrm>
            <a:prstGeom prst="rect">
              <a:avLst/>
            </a:prstGeom>
            <a:noFill/>
            <a:ln>
              <a:noFill/>
            </a:ln>
          </p:spPr>
        </p:pic>
      </p:grpSp>
      <p:sp>
        <p:nvSpPr>
          <p:cNvPr id="2" name="TextBox 1"/>
          <p:cNvSpPr txBox="1"/>
          <p:nvPr/>
        </p:nvSpPr>
        <p:spPr>
          <a:xfrm>
            <a:off x="6532605" y="6450227"/>
            <a:ext cx="2519817" cy="369332"/>
          </a:xfrm>
          <a:prstGeom prst="rect">
            <a:avLst/>
          </a:prstGeom>
          <a:noFill/>
        </p:spPr>
        <p:txBody>
          <a:bodyPr wrap="square" rtlCol="0">
            <a:spAutoFit/>
          </a:bodyPr>
          <a:lstStyle/>
          <a:p>
            <a:pPr algn="ctr" defTabSz="914400"/>
            <a:r>
              <a:rPr lang="en-US" dirty="0" smtClean="0">
                <a:solidFill>
                  <a:prstClr val="black"/>
                </a:solidFill>
                <a:latin typeface="Calibri"/>
              </a:rPr>
              <a:t>(Cohen, Yang et al.)</a:t>
            </a:r>
            <a:endParaRPr lang="en-US" dirty="0">
              <a:solidFill>
                <a:prstClr val="black"/>
              </a:solidFill>
              <a:latin typeface="Calibri"/>
            </a:endParaRPr>
          </a:p>
        </p:txBody>
      </p:sp>
    </p:spTree>
    <p:extLst>
      <p:ext uri="{BB962C8B-B14F-4D97-AF65-F5344CB8AC3E}">
        <p14:creationId xmlns:p14="http://schemas.microsoft.com/office/powerpoint/2010/main" val="210351968"/>
      </p:ext>
    </p:extLst>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47" name="Group 1046"/>
          <p:cNvGrpSpPr/>
          <p:nvPr/>
        </p:nvGrpSpPr>
        <p:grpSpPr>
          <a:xfrm>
            <a:off x="304638" y="1356503"/>
            <a:ext cx="1574800" cy="1239798"/>
            <a:chOff x="220370" y="2263502"/>
            <a:chExt cx="1574800" cy="1239798"/>
          </a:xfrm>
        </p:grpSpPr>
        <p:sp>
          <p:nvSpPr>
            <p:cNvPr id="33" name="Rectangle 32"/>
            <p:cNvSpPr/>
            <p:nvPr/>
          </p:nvSpPr>
          <p:spPr>
            <a:xfrm>
              <a:off x="220370" y="2416106"/>
              <a:ext cx="169098" cy="77462"/>
            </a:xfrm>
            <a:prstGeom prst="rect">
              <a:avLst/>
            </a:prstGeom>
            <a:solidFill>
              <a:srgbClr val="00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latin typeface="Calibri"/>
              </a:endParaRPr>
            </a:p>
          </p:txBody>
        </p:sp>
        <p:sp>
          <p:nvSpPr>
            <p:cNvPr id="34" name="Rectangle 33"/>
            <p:cNvSpPr/>
            <p:nvPr/>
          </p:nvSpPr>
          <p:spPr>
            <a:xfrm>
              <a:off x="220370" y="2644706"/>
              <a:ext cx="169098" cy="77462"/>
            </a:xfrm>
            <a:prstGeom prst="rect">
              <a:avLst/>
            </a:prstGeom>
            <a:solidFill>
              <a:srgbClr val="00C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latin typeface="Calibri"/>
              </a:endParaRPr>
            </a:p>
          </p:txBody>
        </p:sp>
        <p:sp>
          <p:nvSpPr>
            <p:cNvPr id="35" name="Rectangle 34"/>
            <p:cNvSpPr/>
            <p:nvPr/>
          </p:nvSpPr>
          <p:spPr>
            <a:xfrm>
              <a:off x="220370" y="2873306"/>
              <a:ext cx="169098" cy="77462"/>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latin typeface="Calibri"/>
              </a:endParaRPr>
            </a:p>
          </p:txBody>
        </p:sp>
        <p:sp>
          <p:nvSpPr>
            <p:cNvPr id="36" name="Rectangle 35"/>
            <p:cNvSpPr/>
            <p:nvPr/>
          </p:nvSpPr>
          <p:spPr>
            <a:xfrm>
              <a:off x="220370" y="3101906"/>
              <a:ext cx="169098" cy="77462"/>
            </a:xfrm>
            <a:prstGeom prst="rect">
              <a:avLst/>
            </a:prstGeom>
            <a:solidFill>
              <a:srgbClr val="A87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latin typeface="Calibri"/>
              </a:endParaRPr>
            </a:p>
          </p:txBody>
        </p:sp>
        <p:sp>
          <p:nvSpPr>
            <p:cNvPr id="37" name="TextBox 36"/>
            <p:cNvSpPr txBox="1"/>
            <p:nvPr/>
          </p:nvSpPr>
          <p:spPr>
            <a:xfrm>
              <a:off x="446386" y="2263502"/>
              <a:ext cx="1348784" cy="276999"/>
            </a:xfrm>
            <a:prstGeom prst="rect">
              <a:avLst/>
            </a:prstGeom>
            <a:noFill/>
          </p:spPr>
          <p:txBody>
            <a:bodyPr wrap="square" rtlCol="0">
              <a:spAutoFit/>
            </a:bodyPr>
            <a:lstStyle/>
            <a:p>
              <a:pPr defTabSz="914400"/>
              <a:r>
                <a:rPr lang="en-US" sz="1200" b="1" dirty="0" smtClean="0">
                  <a:solidFill>
                    <a:prstClr val="black"/>
                  </a:solidFill>
                  <a:latin typeface="Calibri"/>
                </a:rPr>
                <a:t>Stable</a:t>
              </a:r>
              <a:endParaRPr lang="en-US" sz="1050" b="1" dirty="0">
                <a:solidFill>
                  <a:prstClr val="black"/>
                </a:solidFill>
                <a:latin typeface="Calibri"/>
              </a:endParaRPr>
            </a:p>
          </p:txBody>
        </p:sp>
        <p:sp>
          <p:nvSpPr>
            <p:cNvPr id="38" name="TextBox 37"/>
            <p:cNvSpPr txBox="1"/>
            <p:nvPr/>
          </p:nvSpPr>
          <p:spPr>
            <a:xfrm>
              <a:off x="446386" y="2540501"/>
              <a:ext cx="1056306" cy="276999"/>
            </a:xfrm>
            <a:prstGeom prst="rect">
              <a:avLst/>
            </a:prstGeom>
            <a:noFill/>
          </p:spPr>
          <p:txBody>
            <a:bodyPr wrap="square" rtlCol="0">
              <a:spAutoFit/>
            </a:bodyPr>
            <a:lstStyle/>
            <a:p>
              <a:pPr defTabSz="914400"/>
              <a:r>
                <a:rPr lang="en-US" sz="1200" b="1" dirty="0" smtClean="0">
                  <a:solidFill>
                    <a:prstClr val="black"/>
                  </a:solidFill>
                  <a:latin typeface="Calibri"/>
                </a:rPr>
                <a:t>Harvest</a:t>
              </a:r>
              <a:endParaRPr lang="en-US" sz="1050" b="1" dirty="0">
                <a:solidFill>
                  <a:prstClr val="black"/>
                </a:solidFill>
                <a:latin typeface="Calibri"/>
              </a:endParaRPr>
            </a:p>
          </p:txBody>
        </p:sp>
        <p:sp>
          <p:nvSpPr>
            <p:cNvPr id="39" name="TextBox 38"/>
            <p:cNvSpPr txBox="1"/>
            <p:nvPr/>
          </p:nvSpPr>
          <p:spPr>
            <a:xfrm>
              <a:off x="446385" y="2769101"/>
              <a:ext cx="1048993" cy="276999"/>
            </a:xfrm>
            <a:prstGeom prst="rect">
              <a:avLst/>
            </a:prstGeom>
            <a:noFill/>
          </p:spPr>
          <p:txBody>
            <a:bodyPr wrap="square" rtlCol="0">
              <a:spAutoFit/>
            </a:bodyPr>
            <a:lstStyle/>
            <a:p>
              <a:pPr defTabSz="914400"/>
              <a:r>
                <a:rPr lang="en-US" sz="1200" b="1" dirty="0" smtClean="0">
                  <a:solidFill>
                    <a:prstClr val="black"/>
                  </a:solidFill>
                  <a:latin typeface="Calibri"/>
                </a:rPr>
                <a:t>Fire</a:t>
              </a:r>
              <a:endParaRPr lang="en-US" sz="1050" b="1" dirty="0">
                <a:solidFill>
                  <a:prstClr val="black"/>
                </a:solidFill>
                <a:latin typeface="Calibri"/>
              </a:endParaRPr>
            </a:p>
          </p:txBody>
        </p:sp>
        <p:sp>
          <p:nvSpPr>
            <p:cNvPr id="40" name="TextBox 39"/>
            <p:cNvSpPr txBox="1"/>
            <p:nvPr/>
          </p:nvSpPr>
          <p:spPr>
            <a:xfrm>
              <a:off x="446386" y="2997701"/>
              <a:ext cx="1348784" cy="276999"/>
            </a:xfrm>
            <a:prstGeom prst="rect">
              <a:avLst/>
            </a:prstGeom>
            <a:noFill/>
          </p:spPr>
          <p:txBody>
            <a:bodyPr wrap="square" rtlCol="0">
              <a:spAutoFit/>
            </a:bodyPr>
            <a:lstStyle/>
            <a:p>
              <a:pPr defTabSz="914400"/>
              <a:r>
                <a:rPr lang="en-US" sz="1200" b="1" dirty="0" smtClean="0">
                  <a:solidFill>
                    <a:prstClr val="black"/>
                  </a:solidFill>
                  <a:latin typeface="Calibri"/>
                </a:rPr>
                <a:t>Stress</a:t>
              </a:r>
              <a:endParaRPr lang="en-US" sz="1050" b="1" dirty="0">
                <a:solidFill>
                  <a:prstClr val="black"/>
                </a:solidFill>
                <a:latin typeface="Calibri"/>
              </a:endParaRPr>
            </a:p>
          </p:txBody>
        </p:sp>
        <p:sp>
          <p:nvSpPr>
            <p:cNvPr id="41" name="Rectangle 40"/>
            <p:cNvSpPr/>
            <p:nvPr/>
          </p:nvSpPr>
          <p:spPr>
            <a:xfrm>
              <a:off x="220370" y="3326070"/>
              <a:ext cx="169098" cy="77462"/>
            </a:xfrm>
            <a:prstGeom prst="rect">
              <a:avLst/>
            </a:prstGeom>
            <a:solidFill>
              <a:srgbClr val="CC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latin typeface="Calibri"/>
              </a:endParaRPr>
            </a:p>
          </p:txBody>
        </p:sp>
        <p:sp>
          <p:nvSpPr>
            <p:cNvPr id="42" name="TextBox 41"/>
            <p:cNvSpPr txBox="1"/>
            <p:nvPr/>
          </p:nvSpPr>
          <p:spPr>
            <a:xfrm>
              <a:off x="439070" y="3226301"/>
              <a:ext cx="1348784" cy="276999"/>
            </a:xfrm>
            <a:prstGeom prst="rect">
              <a:avLst/>
            </a:prstGeom>
            <a:noFill/>
          </p:spPr>
          <p:txBody>
            <a:bodyPr wrap="square" rtlCol="0">
              <a:spAutoFit/>
            </a:bodyPr>
            <a:lstStyle/>
            <a:p>
              <a:pPr defTabSz="914400"/>
              <a:r>
                <a:rPr lang="en-US" sz="1200" b="1" dirty="0" smtClean="0">
                  <a:solidFill>
                    <a:prstClr val="black"/>
                  </a:solidFill>
                  <a:latin typeface="Calibri"/>
                </a:rPr>
                <a:t>Non-forest</a:t>
              </a:r>
              <a:endParaRPr lang="en-US" sz="1050" b="1" dirty="0">
                <a:solidFill>
                  <a:prstClr val="black"/>
                </a:solidFill>
                <a:latin typeface="Calibri"/>
              </a:endParaRPr>
            </a:p>
          </p:txBody>
        </p:sp>
      </p:grpSp>
      <p:pic>
        <p:nvPicPr>
          <p:cNvPr id="1024" name="Picture 10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65280" y="14176"/>
            <a:ext cx="6901471" cy="6901471"/>
          </a:xfrm>
          <a:prstGeom prst="rect">
            <a:avLst/>
          </a:prstGeom>
        </p:spPr>
      </p:pic>
      <p:pic>
        <p:nvPicPr>
          <p:cNvPr id="1025" name="Picture 102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65280" y="14176"/>
            <a:ext cx="6901471" cy="6901471"/>
          </a:xfrm>
          <a:prstGeom prst="rect">
            <a:avLst/>
          </a:prstGeom>
        </p:spPr>
      </p:pic>
      <p:pic>
        <p:nvPicPr>
          <p:cNvPr id="1027" name="Picture 102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65280" y="14176"/>
            <a:ext cx="6901471" cy="6901471"/>
          </a:xfrm>
          <a:prstGeom prst="rect">
            <a:avLst/>
          </a:prstGeom>
        </p:spPr>
      </p:pic>
      <p:pic>
        <p:nvPicPr>
          <p:cNvPr id="1028" name="Picture 102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65280" y="14176"/>
            <a:ext cx="6901471" cy="6901471"/>
          </a:xfrm>
          <a:prstGeom prst="rect">
            <a:avLst/>
          </a:prstGeom>
        </p:spPr>
      </p:pic>
      <p:pic>
        <p:nvPicPr>
          <p:cNvPr id="1029" name="Picture 102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65280" y="14176"/>
            <a:ext cx="6901471" cy="6901471"/>
          </a:xfrm>
          <a:prstGeom prst="rect">
            <a:avLst/>
          </a:prstGeom>
        </p:spPr>
      </p:pic>
      <p:pic>
        <p:nvPicPr>
          <p:cNvPr id="1030" name="Picture 102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465280" y="14176"/>
            <a:ext cx="6901471" cy="6901471"/>
          </a:xfrm>
          <a:prstGeom prst="rect">
            <a:avLst/>
          </a:prstGeom>
        </p:spPr>
      </p:pic>
      <p:pic>
        <p:nvPicPr>
          <p:cNvPr id="1031" name="Picture 103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465280" y="14176"/>
            <a:ext cx="6901471" cy="6901471"/>
          </a:xfrm>
          <a:prstGeom prst="rect">
            <a:avLst/>
          </a:prstGeom>
        </p:spPr>
      </p:pic>
      <p:pic>
        <p:nvPicPr>
          <p:cNvPr id="1032" name="Picture 103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465280" y="14176"/>
            <a:ext cx="6901471" cy="6901471"/>
          </a:xfrm>
          <a:prstGeom prst="rect">
            <a:avLst/>
          </a:prstGeom>
        </p:spPr>
      </p:pic>
      <p:pic>
        <p:nvPicPr>
          <p:cNvPr id="1033" name="Picture 103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465280" y="14176"/>
            <a:ext cx="6901471" cy="6901471"/>
          </a:xfrm>
          <a:prstGeom prst="rect">
            <a:avLst/>
          </a:prstGeom>
        </p:spPr>
      </p:pic>
      <p:pic>
        <p:nvPicPr>
          <p:cNvPr id="1034" name="Picture 1033"/>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465280" y="14176"/>
            <a:ext cx="6901471" cy="6901471"/>
          </a:xfrm>
          <a:prstGeom prst="rect">
            <a:avLst/>
          </a:prstGeom>
        </p:spPr>
      </p:pic>
      <p:pic>
        <p:nvPicPr>
          <p:cNvPr id="1035" name="Picture 1034"/>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465280" y="14176"/>
            <a:ext cx="6901471" cy="6901471"/>
          </a:xfrm>
          <a:prstGeom prst="rect">
            <a:avLst/>
          </a:prstGeom>
        </p:spPr>
      </p:pic>
      <p:pic>
        <p:nvPicPr>
          <p:cNvPr id="1036" name="Picture 1035"/>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465280" y="14176"/>
            <a:ext cx="6901471" cy="6901471"/>
          </a:xfrm>
          <a:prstGeom prst="rect">
            <a:avLst/>
          </a:prstGeom>
        </p:spPr>
      </p:pic>
      <p:pic>
        <p:nvPicPr>
          <p:cNvPr id="1037" name="Picture 1036"/>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465280" y="14176"/>
            <a:ext cx="6901471" cy="6901471"/>
          </a:xfrm>
          <a:prstGeom prst="rect">
            <a:avLst/>
          </a:prstGeom>
        </p:spPr>
      </p:pic>
      <p:pic>
        <p:nvPicPr>
          <p:cNvPr id="1038" name="Picture 1037"/>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3465280" y="14176"/>
            <a:ext cx="6901471" cy="6901471"/>
          </a:xfrm>
          <a:prstGeom prst="rect">
            <a:avLst/>
          </a:prstGeom>
        </p:spPr>
      </p:pic>
      <p:pic>
        <p:nvPicPr>
          <p:cNvPr id="1039" name="Picture 1038"/>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3465280" y="14176"/>
            <a:ext cx="6901471" cy="6901471"/>
          </a:xfrm>
          <a:prstGeom prst="rect">
            <a:avLst/>
          </a:prstGeom>
        </p:spPr>
      </p:pic>
      <p:pic>
        <p:nvPicPr>
          <p:cNvPr id="1040" name="Picture 1039"/>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3465280" y="14176"/>
            <a:ext cx="6901471" cy="6901471"/>
          </a:xfrm>
          <a:prstGeom prst="rect">
            <a:avLst/>
          </a:prstGeom>
        </p:spPr>
      </p:pic>
      <p:pic>
        <p:nvPicPr>
          <p:cNvPr id="1041" name="Picture 1040"/>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3465280" y="14176"/>
            <a:ext cx="6901471" cy="6901471"/>
          </a:xfrm>
          <a:prstGeom prst="rect">
            <a:avLst/>
          </a:prstGeom>
        </p:spPr>
      </p:pic>
      <p:pic>
        <p:nvPicPr>
          <p:cNvPr id="1042" name="Picture 1041"/>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3465280" y="14176"/>
            <a:ext cx="6901471" cy="6901471"/>
          </a:xfrm>
          <a:prstGeom prst="rect">
            <a:avLst/>
          </a:prstGeom>
        </p:spPr>
      </p:pic>
      <p:pic>
        <p:nvPicPr>
          <p:cNvPr id="1043" name="Picture 1042"/>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3465280" y="14176"/>
            <a:ext cx="6901471" cy="6901471"/>
          </a:xfrm>
          <a:prstGeom prst="rect">
            <a:avLst/>
          </a:prstGeom>
        </p:spPr>
      </p:pic>
      <p:pic>
        <p:nvPicPr>
          <p:cNvPr id="1044" name="Picture 1043"/>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3465280" y="14176"/>
            <a:ext cx="6901471" cy="6901471"/>
          </a:xfrm>
          <a:prstGeom prst="rect">
            <a:avLst/>
          </a:prstGeom>
        </p:spPr>
      </p:pic>
      <p:pic>
        <p:nvPicPr>
          <p:cNvPr id="1045" name="Picture 1044"/>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3465280" y="14176"/>
            <a:ext cx="6901471" cy="6901471"/>
          </a:xfrm>
          <a:prstGeom prst="rect">
            <a:avLst/>
          </a:prstGeom>
        </p:spPr>
      </p:pic>
      <p:pic>
        <p:nvPicPr>
          <p:cNvPr id="1046" name="Picture 1045"/>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3417136" y="14176"/>
            <a:ext cx="6901471" cy="6901471"/>
          </a:xfrm>
          <a:prstGeom prst="rect">
            <a:avLst/>
          </a:prstGeom>
        </p:spPr>
      </p:pic>
      <p:sp>
        <p:nvSpPr>
          <p:cNvPr id="27" name="Rectangle 26"/>
          <p:cNvSpPr/>
          <p:nvPr/>
        </p:nvSpPr>
        <p:spPr>
          <a:xfrm>
            <a:off x="4417735" y="6155560"/>
            <a:ext cx="4726265" cy="523220"/>
          </a:xfrm>
          <a:prstGeom prst="rect">
            <a:avLst/>
          </a:prstGeom>
        </p:spPr>
        <p:txBody>
          <a:bodyPr wrap="square">
            <a:spAutoFit/>
          </a:bodyPr>
          <a:lstStyle/>
          <a:p>
            <a:pPr algn="ctr" defTabSz="914400"/>
            <a:r>
              <a:rPr lang="en-US" sz="2800" dirty="0" smtClean="0">
                <a:solidFill>
                  <a:prstClr val="black"/>
                </a:solidFill>
                <a:latin typeface="Calibri"/>
              </a:rPr>
              <a:t>Colorado</a:t>
            </a:r>
            <a:r>
              <a:rPr lang="en-US" sz="2800" dirty="0">
                <a:solidFill>
                  <a:prstClr val="black"/>
                </a:solidFill>
                <a:latin typeface="Calibri"/>
              </a:rPr>
              <a:t> </a:t>
            </a:r>
            <a:r>
              <a:rPr lang="en-US" sz="2800" dirty="0" smtClean="0">
                <a:solidFill>
                  <a:prstClr val="black"/>
                </a:solidFill>
                <a:latin typeface="Calibri"/>
              </a:rPr>
              <a:t>1988 </a:t>
            </a:r>
            <a:r>
              <a:rPr lang="en-US" sz="2800" dirty="0">
                <a:solidFill>
                  <a:prstClr val="black"/>
                </a:solidFill>
                <a:latin typeface="Calibri"/>
              </a:rPr>
              <a:t>- </a:t>
            </a:r>
            <a:r>
              <a:rPr lang="en-US" sz="2800" dirty="0" smtClean="0">
                <a:solidFill>
                  <a:prstClr val="black"/>
                </a:solidFill>
                <a:latin typeface="Calibri"/>
              </a:rPr>
              <a:t>2009</a:t>
            </a:r>
            <a:endParaRPr lang="en-US" sz="2800" dirty="0">
              <a:solidFill>
                <a:prstClr val="black"/>
              </a:solidFill>
              <a:latin typeface="Calibri"/>
            </a:endParaRPr>
          </a:p>
        </p:txBody>
      </p:sp>
      <p:graphicFrame>
        <p:nvGraphicFramePr>
          <p:cNvPr id="43" name="Table 42"/>
          <p:cNvGraphicFramePr>
            <a:graphicFrameLocks noGrp="1"/>
          </p:cNvGraphicFramePr>
          <p:nvPr>
            <p:extLst/>
          </p:nvPr>
        </p:nvGraphicFramePr>
        <p:xfrm>
          <a:off x="111912" y="4419600"/>
          <a:ext cx="4131174" cy="1477611"/>
        </p:xfrm>
        <a:graphic>
          <a:graphicData uri="http://schemas.openxmlformats.org/drawingml/2006/table">
            <a:tbl>
              <a:tblPr>
                <a:tableStyleId>{073A0DAA-6AF3-43AB-8588-CEC1D06C72B9}</a:tableStyleId>
              </a:tblPr>
              <a:tblGrid>
                <a:gridCol w="658545"/>
                <a:gridCol w="693859"/>
                <a:gridCol w="676202"/>
                <a:gridCol w="824123"/>
                <a:gridCol w="528282"/>
                <a:gridCol w="750163"/>
              </a:tblGrid>
              <a:tr h="0">
                <a:tc gridSpan="2">
                  <a:txBody>
                    <a:bodyPr/>
                    <a:lstStyle/>
                    <a:p>
                      <a:pPr algn="l" fontAlgn="b"/>
                      <a:r>
                        <a:rPr lang="en-US" sz="1200" u="none" strike="noStrike" dirty="0" smtClean="0">
                          <a:effectLst/>
                        </a:rPr>
                        <a:t>Confusion matrix:</a:t>
                      </a:r>
                      <a:endParaRPr lang="en-US" sz="1200" b="0" i="0" u="none" strike="noStrike" dirty="0">
                        <a:solidFill>
                          <a:srgbClr val="000000"/>
                        </a:solidFill>
                        <a:effectLst/>
                        <a:latin typeface="Calibri"/>
                      </a:endParaRPr>
                    </a:p>
                  </a:txBody>
                  <a:tcPr marL="9525" marR="9525" marT="9525" marB="0" anchor="b"/>
                </a:tc>
                <a:tc hMerge="1">
                  <a:txBody>
                    <a:bodyPr/>
                    <a:lstStyle/>
                    <a:p>
                      <a:pPr algn="l" fontAlgn="b"/>
                      <a:endParaRPr lang="en-US" sz="1200" b="0" i="0" u="none" strike="noStrike" dirty="0">
                        <a:solidFill>
                          <a:srgbClr val="000000"/>
                        </a:solidFill>
                        <a:effectLst/>
                        <a:latin typeface="Calibri"/>
                      </a:endParaRPr>
                    </a:p>
                  </a:txBody>
                  <a:tcPr marL="9525" marR="9525" marT="9525" marB="0" anchor="b"/>
                </a:tc>
                <a:tc gridSpan="3">
                  <a:txBody>
                    <a:bodyPr/>
                    <a:lstStyle/>
                    <a:p>
                      <a:pPr algn="ctr" fontAlgn="b"/>
                      <a:r>
                        <a:rPr lang="en-US" sz="1200" b="1" i="0" u="none" strike="noStrike" dirty="0" smtClean="0">
                          <a:solidFill>
                            <a:srgbClr val="000000"/>
                          </a:solidFill>
                          <a:effectLst/>
                          <a:latin typeface="Calibri"/>
                        </a:rPr>
                        <a:t>OOB error rate : 15.45%</a:t>
                      </a:r>
                      <a:endParaRPr lang="en-US" sz="1200" b="1" i="0" u="none" strike="noStrike" dirty="0">
                        <a:solidFill>
                          <a:srgbClr val="000000"/>
                        </a:solidFill>
                        <a:effectLst/>
                        <a:latin typeface="Calibri"/>
                      </a:endParaRPr>
                    </a:p>
                  </a:txBody>
                  <a:tcPr marL="9525" marR="9525" marT="9525" marB="0" anchor="b"/>
                </a:tc>
                <a:tc hMerge="1">
                  <a:txBody>
                    <a:bodyPr/>
                    <a:lstStyle/>
                    <a:p>
                      <a:pPr algn="l" fontAlgn="b"/>
                      <a:endParaRPr lang="en-US" sz="1200" b="0" i="0" u="none" strike="noStrike" dirty="0">
                        <a:solidFill>
                          <a:srgbClr val="000000"/>
                        </a:solidFill>
                        <a:effectLst/>
                        <a:latin typeface="Calibri"/>
                      </a:endParaRPr>
                    </a:p>
                  </a:txBody>
                  <a:tcPr marL="9525" marR="9525" marT="9525" marB="0" anchor="b"/>
                </a:tc>
                <a:tc hMerge="1">
                  <a:txBody>
                    <a:bodyPr/>
                    <a:lstStyle/>
                    <a:p>
                      <a:pPr algn="l" fontAlgn="b"/>
                      <a:endParaRPr lang="en-US" sz="1200" b="0" i="0" u="none" strike="noStrike" dirty="0">
                        <a:solidFill>
                          <a:srgbClr val="000000"/>
                        </a:solidFill>
                        <a:effectLst/>
                        <a:latin typeface="Calibri"/>
                      </a:endParaRPr>
                    </a:p>
                  </a:txBody>
                  <a:tcPr marL="9525" marR="9525" marT="9525" marB="0" anchor="b"/>
                </a:tc>
                <a:tc>
                  <a:txBody>
                    <a:bodyPr/>
                    <a:lstStyle/>
                    <a:p>
                      <a:pPr algn="l" fontAlgn="b"/>
                      <a:endParaRPr lang="en-US" sz="1200" b="0" i="0" u="none" strike="noStrike" dirty="0">
                        <a:solidFill>
                          <a:srgbClr val="000000"/>
                        </a:solidFill>
                        <a:effectLst/>
                        <a:latin typeface="Calibri"/>
                      </a:endParaRPr>
                    </a:p>
                  </a:txBody>
                  <a:tcPr marL="9525" marR="9525" marT="9525" marB="0" anchor="b"/>
                </a:tc>
              </a:tr>
              <a:tr h="285883">
                <a:tc>
                  <a:txBody>
                    <a:bodyPr/>
                    <a:lstStyle/>
                    <a:p>
                      <a:pPr algn="ctr" fontAlgn="b"/>
                      <a:endParaRPr lang="en-US" sz="1200" b="0" i="0" u="none" strike="noStrike" dirty="0">
                        <a:solidFill>
                          <a:srgbClr val="000000"/>
                        </a:solidFill>
                        <a:effectLst/>
                        <a:latin typeface="Calibri"/>
                      </a:endParaRPr>
                    </a:p>
                  </a:txBody>
                  <a:tcPr marL="9525" marR="9525" marT="9525" marB="0" anchor="b"/>
                </a:tc>
                <a:tc>
                  <a:txBody>
                    <a:bodyPr/>
                    <a:lstStyle/>
                    <a:p>
                      <a:pPr algn="ctr" fontAlgn="b"/>
                      <a:r>
                        <a:rPr lang="en-US" sz="1200" u="none" strike="noStrike" dirty="0">
                          <a:effectLst/>
                        </a:rPr>
                        <a:t>Fire</a:t>
                      </a:r>
                      <a:endParaRPr lang="en-US" sz="1200" b="1" i="0" u="none" strike="noStrike" dirty="0">
                        <a:solidFill>
                          <a:srgbClr val="000000"/>
                        </a:solidFill>
                        <a:effectLst/>
                        <a:latin typeface="Calibri"/>
                      </a:endParaRPr>
                    </a:p>
                  </a:txBody>
                  <a:tcPr marL="9525" marR="9525" marT="9525" marB="0" anchor="b"/>
                </a:tc>
                <a:tc>
                  <a:txBody>
                    <a:bodyPr/>
                    <a:lstStyle/>
                    <a:p>
                      <a:pPr algn="ctr" fontAlgn="b"/>
                      <a:r>
                        <a:rPr lang="en-US" sz="1200" u="none" strike="noStrike" dirty="0">
                          <a:effectLst/>
                        </a:rPr>
                        <a:t>Harvest</a:t>
                      </a:r>
                      <a:endParaRPr lang="en-US" sz="1200" b="1" i="0" u="none" strike="noStrike" dirty="0">
                        <a:solidFill>
                          <a:srgbClr val="000000"/>
                        </a:solidFill>
                        <a:effectLst/>
                        <a:latin typeface="Calibri"/>
                      </a:endParaRPr>
                    </a:p>
                  </a:txBody>
                  <a:tcPr marL="9525" marR="9525" marT="9525" marB="0" anchor="b"/>
                </a:tc>
                <a:tc>
                  <a:txBody>
                    <a:bodyPr/>
                    <a:lstStyle/>
                    <a:p>
                      <a:pPr algn="ctr" fontAlgn="b"/>
                      <a:r>
                        <a:rPr lang="en-US" sz="1200" u="none" strike="noStrike" dirty="0" smtClean="0">
                          <a:effectLst/>
                        </a:rPr>
                        <a:t>Stable</a:t>
                      </a:r>
                      <a:endParaRPr lang="en-US" sz="1200" b="1" i="0" u="none" strike="noStrike" dirty="0">
                        <a:solidFill>
                          <a:srgbClr val="000000"/>
                        </a:solidFill>
                        <a:effectLst/>
                        <a:latin typeface="Calibri"/>
                      </a:endParaRPr>
                    </a:p>
                  </a:txBody>
                  <a:tcPr marL="9525" marR="9525" marT="9525" marB="0" anchor="b"/>
                </a:tc>
                <a:tc>
                  <a:txBody>
                    <a:bodyPr/>
                    <a:lstStyle/>
                    <a:p>
                      <a:pPr algn="ctr" fontAlgn="b"/>
                      <a:r>
                        <a:rPr lang="en-US" sz="1200" u="none" strike="noStrike" dirty="0" smtClean="0">
                          <a:effectLst/>
                        </a:rPr>
                        <a:t>Stress</a:t>
                      </a:r>
                      <a:endParaRPr lang="en-US" sz="1200" b="1" i="0" u="none" strike="noStrike" dirty="0">
                        <a:solidFill>
                          <a:srgbClr val="000000"/>
                        </a:solidFill>
                        <a:effectLst/>
                        <a:latin typeface="Calibri"/>
                      </a:endParaRPr>
                    </a:p>
                  </a:txBody>
                  <a:tcPr marL="9525" marR="9525" marT="9525" marB="0" anchor="b"/>
                </a:tc>
                <a:tc>
                  <a:txBody>
                    <a:bodyPr/>
                    <a:lstStyle/>
                    <a:p>
                      <a:pPr algn="ctr" fontAlgn="b"/>
                      <a:r>
                        <a:rPr lang="en-US" sz="1200" u="none" strike="noStrike" dirty="0" smtClean="0">
                          <a:effectLst/>
                        </a:rPr>
                        <a:t>Error</a:t>
                      </a:r>
                      <a:endParaRPr lang="en-US" sz="1200" b="1" i="0" u="none" strike="noStrike" dirty="0">
                        <a:solidFill>
                          <a:srgbClr val="000000"/>
                        </a:solidFill>
                        <a:effectLst/>
                        <a:latin typeface="Calibri"/>
                      </a:endParaRPr>
                    </a:p>
                  </a:txBody>
                  <a:tcPr marL="9525" marR="9525" marT="9525" marB="0" anchor="b"/>
                </a:tc>
              </a:tr>
              <a:tr h="247517">
                <a:tc>
                  <a:txBody>
                    <a:bodyPr/>
                    <a:lstStyle/>
                    <a:p>
                      <a:pPr algn="ctr" fontAlgn="b"/>
                      <a:r>
                        <a:rPr lang="en-US" sz="1200" u="none" strike="noStrike" dirty="0">
                          <a:effectLst/>
                        </a:rPr>
                        <a:t>Fire</a:t>
                      </a:r>
                      <a:endParaRPr lang="en-US" sz="1200" b="1" i="0" u="none" strike="noStrike" dirty="0">
                        <a:solidFill>
                          <a:srgbClr val="000000"/>
                        </a:solidFill>
                        <a:effectLst/>
                        <a:latin typeface="Calibri"/>
                      </a:endParaRPr>
                    </a:p>
                  </a:txBody>
                  <a:tcPr marL="9525" marR="9525" marT="9525" marB="0" anchor="b"/>
                </a:tc>
                <a:tc>
                  <a:txBody>
                    <a:bodyPr/>
                    <a:lstStyle/>
                    <a:p>
                      <a:pPr algn="ctr" fontAlgn="b"/>
                      <a:r>
                        <a:rPr lang="en-US" sz="1200" b="1" i="0" u="none" strike="noStrike" dirty="0" smtClean="0">
                          <a:solidFill>
                            <a:srgbClr val="000000"/>
                          </a:solidFill>
                          <a:effectLst/>
                          <a:latin typeface="Calibri"/>
                        </a:rPr>
                        <a:t>73</a:t>
                      </a:r>
                      <a:endParaRPr lang="en-US" sz="1200" b="1" i="0" u="none" strike="noStrike" dirty="0">
                        <a:solidFill>
                          <a:srgbClr val="000000"/>
                        </a:solidFill>
                        <a:effectLst/>
                        <a:latin typeface="Calibri"/>
                      </a:endParaRPr>
                    </a:p>
                  </a:txBody>
                  <a:tcPr marL="9525" marR="9525" marT="9525" marB="0" anchor="b"/>
                </a:tc>
                <a:tc>
                  <a:txBody>
                    <a:bodyPr/>
                    <a:lstStyle/>
                    <a:p>
                      <a:pPr algn="ctr" fontAlgn="b"/>
                      <a:r>
                        <a:rPr lang="en-US" sz="1200" b="0" i="0" u="none" strike="noStrike" dirty="0" smtClean="0">
                          <a:solidFill>
                            <a:srgbClr val="000000"/>
                          </a:solidFill>
                          <a:effectLst/>
                          <a:latin typeface="Calibri"/>
                        </a:rPr>
                        <a:t>1</a:t>
                      </a:r>
                      <a:endParaRPr lang="en-US" sz="1200" b="0" i="0" u="none" strike="noStrike" dirty="0">
                        <a:solidFill>
                          <a:srgbClr val="000000"/>
                        </a:solidFill>
                        <a:effectLst/>
                        <a:latin typeface="Calibri"/>
                      </a:endParaRPr>
                    </a:p>
                  </a:txBody>
                  <a:tcPr marL="9525" marR="9525" marT="9525" marB="0" anchor="b"/>
                </a:tc>
                <a:tc>
                  <a:txBody>
                    <a:bodyPr/>
                    <a:lstStyle/>
                    <a:p>
                      <a:pPr algn="ctr" fontAlgn="b"/>
                      <a:r>
                        <a:rPr lang="en-US" sz="1200" b="0" i="0" u="none" strike="noStrike" dirty="0" smtClean="0">
                          <a:solidFill>
                            <a:srgbClr val="000000"/>
                          </a:solidFill>
                          <a:effectLst/>
                          <a:latin typeface="Calibri"/>
                        </a:rPr>
                        <a:t>2</a:t>
                      </a:r>
                      <a:endParaRPr lang="en-US" sz="1200" b="0" i="0" u="none" strike="noStrike" dirty="0">
                        <a:solidFill>
                          <a:srgbClr val="000000"/>
                        </a:solidFill>
                        <a:effectLst/>
                        <a:latin typeface="Calibri"/>
                      </a:endParaRPr>
                    </a:p>
                  </a:txBody>
                  <a:tcPr marL="9525" marR="9525" marT="9525" marB="0" anchor="b"/>
                </a:tc>
                <a:tc>
                  <a:txBody>
                    <a:bodyPr/>
                    <a:lstStyle/>
                    <a:p>
                      <a:pPr algn="ctr" fontAlgn="b"/>
                      <a:r>
                        <a:rPr lang="en-US" sz="1200" b="0" i="0" u="none" strike="noStrike" dirty="0" smtClean="0">
                          <a:solidFill>
                            <a:srgbClr val="000000"/>
                          </a:solidFill>
                          <a:effectLst/>
                          <a:latin typeface="Calibri"/>
                        </a:rPr>
                        <a:t>2</a:t>
                      </a:r>
                      <a:endParaRPr lang="en-US" sz="1200" b="0" i="0" u="none" strike="noStrike" dirty="0">
                        <a:solidFill>
                          <a:srgbClr val="000000"/>
                        </a:solidFill>
                        <a:effectLst/>
                        <a:latin typeface="Calibri"/>
                      </a:endParaRPr>
                    </a:p>
                  </a:txBody>
                  <a:tcPr marL="9525" marR="9525" marT="9525" marB="0" anchor="b"/>
                </a:tc>
                <a:tc>
                  <a:txBody>
                    <a:bodyPr/>
                    <a:lstStyle/>
                    <a:p>
                      <a:pPr algn="ctr" fontAlgn="b"/>
                      <a:r>
                        <a:rPr lang="en-US" sz="1200" b="0" i="0" u="none" strike="noStrike" dirty="0" smtClean="0">
                          <a:solidFill>
                            <a:srgbClr val="000000"/>
                          </a:solidFill>
                          <a:effectLst/>
                          <a:latin typeface="Calibri"/>
                        </a:rPr>
                        <a:t>0.06</a:t>
                      </a:r>
                      <a:endParaRPr lang="en-US" sz="1200" b="0" i="0" u="none" strike="noStrike" dirty="0">
                        <a:solidFill>
                          <a:srgbClr val="000000"/>
                        </a:solidFill>
                        <a:effectLst/>
                        <a:latin typeface="Calibri"/>
                      </a:endParaRPr>
                    </a:p>
                  </a:txBody>
                  <a:tcPr marL="9525" marR="9525" marT="9525" marB="0" anchor="b"/>
                </a:tc>
              </a:tr>
              <a:tr h="247517">
                <a:tc>
                  <a:txBody>
                    <a:bodyPr/>
                    <a:lstStyle/>
                    <a:p>
                      <a:pPr algn="ctr" fontAlgn="b"/>
                      <a:r>
                        <a:rPr lang="en-US" sz="1200" u="none" strike="noStrike" dirty="0">
                          <a:effectLst/>
                        </a:rPr>
                        <a:t>Harvest</a:t>
                      </a:r>
                      <a:endParaRPr lang="en-US" sz="1200" b="1" i="0" u="none" strike="noStrike" dirty="0">
                        <a:solidFill>
                          <a:srgbClr val="000000"/>
                        </a:solidFill>
                        <a:effectLst/>
                        <a:latin typeface="Calibri"/>
                      </a:endParaRPr>
                    </a:p>
                  </a:txBody>
                  <a:tcPr marL="9525" marR="9525" marT="9525" marB="0" anchor="b"/>
                </a:tc>
                <a:tc>
                  <a:txBody>
                    <a:bodyPr/>
                    <a:lstStyle/>
                    <a:p>
                      <a:pPr algn="ctr" fontAlgn="b"/>
                      <a:r>
                        <a:rPr lang="en-US" sz="1200" b="0" i="0" u="none" strike="noStrike" dirty="0" smtClean="0">
                          <a:solidFill>
                            <a:srgbClr val="000000"/>
                          </a:solidFill>
                          <a:effectLst/>
                          <a:latin typeface="Calibri"/>
                        </a:rPr>
                        <a:t>6</a:t>
                      </a:r>
                      <a:endParaRPr lang="en-US" sz="1200" b="0" i="0" u="none" strike="noStrike" dirty="0">
                        <a:solidFill>
                          <a:srgbClr val="000000"/>
                        </a:solidFill>
                        <a:effectLst/>
                        <a:latin typeface="Calibri"/>
                      </a:endParaRPr>
                    </a:p>
                  </a:txBody>
                  <a:tcPr marL="9525" marR="9525" marT="9525" marB="0" anchor="b"/>
                </a:tc>
                <a:tc>
                  <a:txBody>
                    <a:bodyPr/>
                    <a:lstStyle/>
                    <a:p>
                      <a:pPr algn="ctr" fontAlgn="b"/>
                      <a:r>
                        <a:rPr lang="en-US" sz="1200" b="1" i="0" u="none" strike="noStrike" dirty="0" smtClean="0">
                          <a:solidFill>
                            <a:srgbClr val="000000"/>
                          </a:solidFill>
                          <a:effectLst/>
                          <a:latin typeface="Calibri"/>
                        </a:rPr>
                        <a:t>20</a:t>
                      </a:r>
                      <a:endParaRPr lang="en-US" sz="1200" b="1" i="0" u="none" strike="noStrike" dirty="0">
                        <a:solidFill>
                          <a:srgbClr val="000000"/>
                        </a:solidFill>
                        <a:effectLst/>
                        <a:latin typeface="Calibri"/>
                      </a:endParaRPr>
                    </a:p>
                  </a:txBody>
                  <a:tcPr marL="9525" marR="9525" marT="9525" marB="0" anchor="b"/>
                </a:tc>
                <a:tc>
                  <a:txBody>
                    <a:bodyPr/>
                    <a:lstStyle/>
                    <a:p>
                      <a:pPr algn="ctr" fontAlgn="b"/>
                      <a:r>
                        <a:rPr lang="en-US" sz="1200" b="0" i="0" u="none" strike="noStrike" dirty="0" smtClean="0">
                          <a:solidFill>
                            <a:srgbClr val="000000"/>
                          </a:solidFill>
                          <a:effectLst/>
                          <a:latin typeface="Calibri"/>
                        </a:rPr>
                        <a:t>2</a:t>
                      </a:r>
                      <a:endParaRPr lang="en-US" sz="1200" b="0" i="0" u="none" strike="noStrike" dirty="0">
                        <a:solidFill>
                          <a:srgbClr val="000000"/>
                        </a:solidFill>
                        <a:effectLst/>
                        <a:latin typeface="Calibri"/>
                      </a:endParaRPr>
                    </a:p>
                  </a:txBody>
                  <a:tcPr marL="9525" marR="9525" marT="9525" marB="0" anchor="b"/>
                </a:tc>
                <a:tc>
                  <a:txBody>
                    <a:bodyPr/>
                    <a:lstStyle/>
                    <a:p>
                      <a:pPr algn="ctr" fontAlgn="b"/>
                      <a:r>
                        <a:rPr lang="en-US" sz="1200" b="0" i="0" u="none" strike="noStrike" dirty="0" smtClean="0">
                          <a:solidFill>
                            <a:srgbClr val="000000"/>
                          </a:solidFill>
                          <a:effectLst/>
                          <a:latin typeface="Calibri"/>
                        </a:rPr>
                        <a:t>3</a:t>
                      </a:r>
                      <a:endParaRPr lang="en-US" sz="1200" b="0" i="0" u="none" strike="noStrike" dirty="0">
                        <a:solidFill>
                          <a:srgbClr val="000000"/>
                        </a:solidFill>
                        <a:effectLst/>
                        <a:latin typeface="Calibri"/>
                      </a:endParaRPr>
                    </a:p>
                  </a:txBody>
                  <a:tcPr marL="9525" marR="9525" marT="9525" marB="0" anchor="b"/>
                </a:tc>
                <a:tc>
                  <a:txBody>
                    <a:bodyPr/>
                    <a:lstStyle/>
                    <a:p>
                      <a:pPr algn="ctr" fontAlgn="b"/>
                      <a:r>
                        <a:rPr lang="en-US" sz="1200" b="0" i="0" u="none" strike="noStrike" dirty="0" smtClean="0">
                          <a:solidFill>
                            <a:srgbClr val="000000"/>
                          </a:solidFill>
                          <a:effectLst/>
                          <a:latin typeface="Calibri"/>
                        </a:rPr>
                        <a:t>0.35</a:t>
                      </a:r>
                      <a:endParaRPr lang="en-US" sz="1200" b="0" i="0" u="none" strike="noStrike" dirty="0">
                        <a:solidFill>
                          <a:srgbClr val="000000"/>
                        </a:solidFill>
                        <a:effectLst/>
                        <a:latin typeface="Calibri"/>
                      </a:endParaRPr>
                    </a:p>
                  </a:txBody>
                  <a:tcPr marL="9525" marR="9525" marT="9525" marB="0" anchor="b"/>
                </a:tc>
              </a:tr>
              <a:tr h="256772">
                <a:tc>
                  <a:txBody>
                    <a:bodyPr/>
                    <a:lstStyle/>
                    <a:p>
                      <a:pPr algn="ctr" fontAlgn="b"/>
                      <a:r>
                        <a:rPr lang="en-US" sz="1200" u="none" strike="noStrike" dirty="0" smtClean="0">
                          <a:effectLst/>
                        </a:rPr>
                        <a:t>Stable</a:t>
                      </a:r>
                      <a:endParaRPr lang="en-US" sz="1200" b="1" i="0" u="none" strike="noStrike" dirty="0">
                        <a:solidFill>
                          <a:srgbClr val="000000"/>
                        </a:solidFill>
                        <a:effectLst/>
                        <a:latin typeface="Calibri"/>
                      </a:endParaRPr>
                    </a:p>
                  </a:txBody>
                  <a:tcPr marL="9525" marR="9525" marT="9525" marB="0" anchor="b"/>
                </a:tc>
                <a:tc>
                  <a:txBody>
                    <a:bodyPr/>
                    <a:lstStyle/>
                    <a:p>
                      <a:pPr algn="ctr" fontAlgn="b"/>
                      <a:r>
                        <a:rPr lang="en-US" sz="1200" b="0" i="0" u="none" strike="noStrike" dirty="0" smtClean="0">
                          <a:solidFill>
                            <a:srgbClr val="000000"/>
                          </a:solidFill>
                          <a:effectLst/>
                          <a:latin typeface="Calibri"/>
                        </a:rPr>
                        <a:t>1</a:t>
                      </a:r>
                      <a:endParaRPr lang="en-US" sz="1200" b="0" i="0" u="none" strike="noStrike" dirty="0">
                        <a:solidFill>
                          <a:srgbClr val="000000"/>
                        </a:solidFill>
                        <a:effectLst/>
                        <a:latin typeface="Calibri"/>
                      </a:endParaRPr>
                    </a:p>
                  </a:txBody>
                  <a:tcPr marL="9525" marR="9525" marT="9525" marB="0" anchor="b"/>
                </a:tc>
                <a:tc>
                  <a:txBody>
                    <a:bodyPr/>
                    <a:lstStyle/>
                    <a:p>
                      <a:pPr algn="ctr" fontAlgn="b"/>
                      <a:r>
                        <a:rPr lang="en-US" sz="1200" b="0" i="0" u="none" strike="noStrike" dirty="0" smtClean="0">
                          <a:solidFill>
                            <a:srgbClr val="000000"/>
                          </a:solidFill>
                          <a:effectLst/>
                          <a:latin typeface="Calibri"/>
                        </a:rPr>
                        <a:t>0</a:t>
                      </a:r>
                      <a:endParaRPr lang="en-US" sz="1200" b="0" i="0" u="none" strike="noStrike" dirty="0">
                        <a:solidFill>
                          <a:srgbClr val="000000"/>
                        </a:solidFill>
                        <a:effectLst/>
                        <a:latin typeface="Calibri"/>
                      </a:endParaRPr>
                    </a:p>
                  </a:txBody>
                  <a:tcPr marL="9525" marR="9525" marT="9525" marB="0" anchor="b"/>
                </a:tc>
                <a:tc>
                  <a:txBody>
                    <a:bodyPr/>
                    <a:lstStyle/>
                    <a:p>
                      <a:pPr algn="ctr" fontAlgn="b"/>
                      <a:r>
                        <a:rPr lang="en-US" sz="1200" b="1" i="0" u="none" strike="noStrike" dirty="0" smtClean="0">
                          <a:solidFill>
                            <a:srgbClr val="000000"/>
                          </a:solidFill>
                          <a:effectLst/>
                          <a:latin typeface="Calibri"/>
                        </a:rPr>
                        <a:t>55</a:t>
                      </a:r>
                      <a:endParaRPr lang="en-US" sz="1200" b="1" i="0" u="none" strike="noStrike" dirty="0">
                        <a:solidFill>
                          <a:srgbClr val="000000"/>
                        </a:solidFill>
                        <a:effectLst/>
                        <a:latin typeface="Calibri"/>
                      </a:endParaRPr>
                    </a:p>
                  </a:txBody>
                  <a:tcPr marL="9525" marR="9525" marT="9525" marB="0" anchor="b"/>
                </a:tc>
                <a:tc>
                  <a:txBody>
                    <a:bodyPr/>
                    <a:lstStyle/>
                    <a:p>
                      <a:pPr algn="ctr" fontAlgn="b"/>
                      <a:r>
                        <a:rPr lang="en-US" sz="1200" b="0" i="0" u="none" strike="noStrike" dirty="0" smtClean="0">
                          <a:solidFill>
                            <a:srgbClr val="000000"/>
                          </a:solidFill>
                          <a:effectLst/>
                          <a:latin typeface="Calibri"/>
                        </a:rPr>
                        <a:t>5</a:t>
                      </a:r>
                      <a:endParaRPr lang="en-US" sz="1200" b="0" i="0" u="none" strike="noStrike" dirty="0">
                        <a:solidFill>
                          <a:srgbClr val="000000"/>
                        </a:solidFill>
                        <a:effectLst/>
                        <a:latin typeface="Calibri"/>
                      </a:endParaRPr>
                    </a:p>
                  </a:txBody>
                  <a:tcPr marL="9525" marR="9525" marT="9525" marB="0" anchor="b"/>
                </a:tc>
                <a:tc>
                  <a:txBody>
                    <a:bodyPr/>
                    <a:lstStyle/>
                    <a:p>
                      <a:pPr algn="ctr" fontAlgn="b"/>
                      <a:r>
                        <a:rPr lang="en-US" sz="1200" b="0" i="0" u="none" strike="noStrike" dirty="0" smtClean="0">
                          <a:solidFill>
                            <a:srgbClr val="000000"/>
                          </a:solidFill>
                          <a:effectLst/>
                          <a:latin typeface="Calibri"/>
                        </a:rPr>
                        <a:t>0.09</a:t>
                      </a:r>
                      <a:endParaRPr lang="en-US" sz="1200" b="0" i="0" u="none" strike="noStrike" dirty="0">
                        <a:solidFill>
                          <a:srgbClr val="000000"/>
                        </a:solidFill>
                        <a:effectLst/>
                        <a:latin typeface="Calibri"/>
                      </a:endParaRPr>
                    </a:p>
                  </a:txBody>
                  <a:tcPr marL="9525" marR="9525" marT="9525" marB="0" anchor="b"/>
                </a:tc>
              </a:tr>
              <a:tr h="247517">
                <a:tc>
                  <a:txBody>
                    <a:bodyPr/>
                    <a:lstStyle/>
                    <a:p>
                      <a:pPr algn="ctr" fontAlgn="b"/>
                      <a:r>
                        <a:rPr lang="en-US" sz="1200" u="none" strike="noStrike" dirty="0" smtClean="0">
                          <a:effectLst/>
                        </a:rPr>
                        <a:t>Stress</a:t>
                      </a:r>
                      <a:endParaRPr lang="en-US" sz="1200" b="1" i="0" u="none" strike="noStrike" dirty="0">
                        <a:solidFill>
                          <a:srgbClr val="000000"/>
                        </a:solidFill>
                        <a:effectLst/>
                        <a:latin typeface="Calibri"/>
                      </a:endParaRPr>
                    </a:p>
                  </a:txBody>
                  <a:tcPr marL="9525" marR="9525" marT="9525" marB="0" anchor="b"/>
                </a:tc>
                <a:tc>
                  <a:txBody>
                    <a:bodyPr/>
                    <a:lstStyle/>
                    <a:p>
                      <a:pPr algn="ctr" fontAlgn="b"/>
                      <a:r>
                        <a:rPr lang="en-US" sz="1200" b="0" i="0" u="none" strike="noStrike" dirty="0" smtClean="0">
                          <a:solidFill>
                            <a:srgbClr val="000000"/>
                          </a:solidFill>
                          <a:effectLst/>
                          <a:latin typeface="Calibri"/>
                        </a:rPr>
                        <a:t>1</a:t>
                      </a:r>
                      <a:endParaRPr lang="en-US" sz="1200" b="0" i="0" u="none" strike="noStrike" dirty="0">
                        <a:solidFill>
                          <a:srgbClr val="000000"/>
                        </a:solidFill>
                        <a:effectLst/>
                        <a:latin typeface="Calibri"/>
                      </a:endParaRPr>
                    </a:p>
                  </a:txBody>
                  <a:tcPr marL="9525" marR="9525" marT="9525" marB="0" anchor="b"/>
                </a:tc>
                <a:tc>
                  <a:txBody>
                    <a:bodyPr/>
                    <a:lstStyle/>
                    <a:p>
                      <a:pPr algn="ctr" fontAlgn="b"/>
                      <a:r>
                        <a:rPr lang="en-US" sz="1200" b="0" i="0" u="none" strike="noStrike" dirty="0" smtClean="0">
                          <a:solidFill>
                            <a:srgbClr val="000000"/>
                          </a:solidFill>
                          <a:effectLst/>
                          <a:latin typeface="Calibri"/>
                        </a:rPr>
                        <a:t>2</a:t>
                      </a:r>
                      <a:endParaRPr lang="en-US" sz="1200" b="0" i="0" u="none" strike="noStrike" dirty="0">
                        <a:solidFill>
                          <a:srgbClr val="000000"/>
                        </a:solidFill>
                        <a:effectLst/>
                        <a:latin typeface="Calibri"/>
                      </a:endParaRPr>
                    </a:p>
                  </a:txBody>
                  <a:tcPr marL="9525" marR="9525" marT="9525" marB="0" anchor="b"/>
                </a:tc>
                <a:tc>
                  <a:txBody>
                    <a:bodyPr/>
                    <a:lstStyle/>
                    <a:p>
                      <a:pPr algn="ctr" fontAlgn="b"/>
                      <a:r>
                        <a:rPr lang="en-US" sz="1200" b="0" i="0" u="none" strike="noStrike" dirty="0" smtClean="0">
                          <a:solidFill>
                            <a:srgbClr val="000000"/>
                          </a:solidFill>
                          <a:effectLst/>
                          <a:latin typeface="Calibri"/>
                        </a:rPr>
                        <a:t>9</a:t>
                      </a:r>
                      <a:endParaRPr lang="en-US" sz="1200" b="0" i="0" u="none" strike="noStrike" dirty="0">
                        <a:solidFill>
                          <a:srgbClr val="000000"/>
                        </a:solidFill>
                        <a:effectLst/>
                        <a:latin typeface="Calibri"/>
                      </a:endParaRPr>
                    </a:p>
                  </a:txBody>
                  <a:tcPr marL="9525" marR="9525" marT="9525" marB="0" anchor="b"/>
                </a:tc>
                <a:tc>
                  <a:txBody>
                    <a:bodyPr/>
                    <a:lstStyle/>
                    <a:p>
                      <a:pPr algn="ctr" fontAlgn="b"/>
                      <a:r>
                        <a:rPr lang="en-US" sz="1200" b="1" i="0" u="none" strike="noStrike" dirty="0" smtClean="0">
                          <a:solidFill>
                            <a:srgbClr val="000000"/>
                          </a:solidFill>
                          <a:effectLst/>
                          <a:latin typeface="Calibri"/>
                        </a:rPr>
                        <a:t>38</a:t>
                      </a:r>
                      <a:endParaRPr lang="en-US" sz="1200" b="1" i="0" u="none" strike="noStrike" dirty="0">
                        <a:solidFill>
                          <a:srgbClr val="000000"/>
                        </a:solidFill>
                        <a:effectLst/>
                        <a:latin typeface="Calibri"/>
                      </a:endParaRPr>
                    </a:p>
                  </a:txBody>
                  <a:tcPr marL="9525" marR="9525" marT="9525" marB="0" anchor="b"/>
                </a:tc>
                <a:tc>
                  <a:txBody>
                    <a:bodyPr/>
                    <a:lstStyle/>
                    <a:p>
                      <a:pPr algn="ctr" fontAlgn="b"/>
                      <a:r>
                        <a:rPr lang="en-US" sz="1200" b="0" i="0" u="none" strike="noStrike" dirty="0" smtClean="0">
                          <a:solidFill>
                            <a:srgbClr val="000000"/>
                          </a:solidFill>
                          <a:effectLst/>
                          <a:latin typeface="Calibri"/>
                        </a:rPr>
                        <a:t>0.24</a:t>
                      </a:r>
                      <a:endParaRPr lang="en-US" sz="1200" b="0" i="0" u="none" strike="noStrike" dirty="0">
                        <a:solidFill>
                          <a:srgbClr val="000000"/>
                        </a:solidFill>
                        <a:effectLst/>
                        <a:latin typeface="Calibri"/>
                      </a:endParaRPr>
                    </a:p>
                  </a:txBody>
                  <a:tcPr marL="9525" marR="9525" marT="9525" marB="0" anchor="b"/>
                </a:tc>
              </a:tr>
            </a:tbl>
          </a:graphicData>
        </a:graphic>
      </p:graphicFrame>
      <p:grpSp>
        <p:nvGrpSpPr>
          <p:cNvPr id="3" name="Group 2"/>
          <p:cNvGrpSpPr/>
          <p:nvPr/>
        </p:nvGrpSpPr>
        <p:grpSpPr>
          <a:xfrm>
            <a:off x="1219200" y="1223235"/>
            <a:ext cx="2835773" cy="2835773"/>
            <a:chOff x="-1381623" y="3319786"/>
            <a:chExt cx="2835773" cy="2835773"/>
          </a:xfrm>
        </p:grpSpPr>
        <p:pic>
          <p:nvPicPr>
            <p:cNvPr id="30" name="Picture 29"/>
            <p:cNvPicPr>
              <a:picLocks noChangeAspect="1"/>
            </p:cNvPicPr>
            <p:nvPr/>
          </p:nvPicPr>
          <p:blipFill>
            <a:blip r:embed="rId25"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381623" y="3319786"/>
              <a:ext cx="2835773" cy="2835773"/>
            </a:xfrm>
            <a:prstGeom prst="rect">
              <a:avLst/>
            </a:prstGeom>
            <a:ln>
              <a:noFill/>
            </a:ln>
          </p:spPr>
        </p:pic>
        <p:sp>
          <p:nvSpPr>
            <p:cNvPr id="29" name="Rectangle 28"/>
            <p:cNvSpPr/>
            <p:nvPr/>
          </p:nvSpPr>
          <p:spPr bwMode="auto">
            <a:xfrm>
              <a:off x="533400" y="4038600"/>
              <a:ext cx="228600" cy="283073"/>
            </a:xfrm>
            <a:prstGeom prst="rect">
              <a:avLst/>
            </a:prstGeom>
            <a:noFill/>
            <a:ln w="38100">
              <a:solidFill>
                <a:srgbClr val="FF0000"/>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prstClr val="black"/>
                </a:solidFill>
                <a:latin typeface="Trebuchet MS" pitchFamily="34" charset="0"/>
              </a:endParaRPr>
            </a:p>
          </p:txBody>
        </p:sp>
      </p:grpSp>
      <p:grpSp>
        <p:nvGrpSpPr>
          <p:cNvPr id="44" name="Group 43"/>
          <p:cNvGrpSpPr/>
          <p:nvPr/>
        </p:nvGrpSpPr>
        <p:grpSpPr>
          <a:xfrm>
            <a:off x="0" y="603825"/>
            <a:ext cx="9144000" cy="114300"/>
            <a:chOff x="0" y="1447800"/>
            <a:chExt cx="9144000" cy="228600"/>
          </a:xfrm>
        </p:grpSpPr>
        <p:sp>
          <p:nvSpPr>
            <p:cNvPr id="45" name="Rectangle 44"/>
            <p:cNvSpPr/>
            <p:nvPr/>
          </p:nvSpPr>
          <p:spPr>
            <a:xfrm>
              <a:off x="0" y="1447800"/>
              <a:ext cx="1143000" cy="2286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a:endParaRPr>
            </a:p>
          </p:txBody>
        </p:sp>
        <p:sp>
          <p:nvSpPr>
            <p:cNvPr id="46" name="Rectangle 45"/>
            <p:cNvSpPr/>
            <p:nvPr/>
          </p:nvSpPr>
          <p:spPr>
            <a:xfrm>
              <a:off x="1295400" y="1447800"/>
              <a:ext cx="7848600" cy="2286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a:endParaRPr>
            </a:p>
          </p:txBody>
        </p:sp>
      </p:grpSp>
      <p:sp>
        <p:nvSpPr>
          <p:cNvPr id="47" name="TextBox 46"/>
          <p:cNvSpPr txBox="1"/>
          <p:nvPr/>
        </p:nvSpPr>
        <p:spPr>
          <a:xfrm>
            <a:off x="2057400" y="22340"/>
            <a:ext cx="6172200" cy="584775"/>
          </a:xfrm>
          <a:prstGeom prst="rect">
            <a:avLst/>
          </a:prstGeom>
          <a:noFill/>
        </p:spPr>
        <p:txBody>
          <a:bodyPr wrap="square" rtlCol="0">
            <a:spAutoFit/>
          </a:bodyPr>
          <a:lstStyle/>
          <a:p>
            <a:pPr algn="ctr" defTabSz="914400"/>
            <a:r>
              <a:rPr lang="en-US" sz="3200" b="1" dirty="0" smtClean="0">
                <a:solidFill>
                  <a:prstClr val="black"/>
                </a:solidFill>
                <a:latin typeface="Calibri"/>
              </a:rPr>
              <a:t>Disturbance Attribution</a:t>
            </a:r>
            <a:endParaRPr lang="en-US" sz="3200" dirty="0">
              <a:solidFill>
                <a:prstClr val="black"/>
              </a:solidFill>
              <a:latin typeface="Calibri"/>
            </a:endParaRPr>
          </a:p>
        </p:txBody>
      </p:sp>
      <p:sp>
        <p:nvSpPr>
          <p:cNvPr id="2" name="TextBox 1"/>
          <p:cNvSpPr txBox="1"/>
          <p:nvPr/>
        </p:nvSpPr>
        <p:spPr>
          <a:xfrm>
            <a:off x="24062" y="6446171"/>
            <a:ext cx="3930100" cy="369332"/>
          </a:xfrm>
          <a:prstGeom prst="rect">
            <a:avLst/>
          </a:prstGeom>
          <a:noFill/>
        </p:spPr>
        <p:txBody>
          <a:bodyPr wrap="square" rtlCol="0">
            <a:spAutoFit/>
          </a:bodyPr>
          <a:lstStyle/>
          <a:p>
            <a:pPr defTabSz="914400"/>
            <a:r>
              <a:rPr lang="en-US" dirty="0" smtClean="0">
                <a:solidFill>
                  <a:prstClr val="black"/>
                </a:solidFill>
                <a:latin typeface="Calibri"/>
              </a:rPr>
              <a:t>(</a:t>
            </a:r>
            <a:r>
              <a:rPr lang="en-US" dirty="0" err="1" smtClean="0">
                <a:solidFill>
                  <a:prstClr val="black"/>
                </a:solidFill>
                <a:latin typeface="Calibri"/>
              </a:rPr>
              <a:t>Moisen</a:t>
            </a:r>
            <a:r>
              <a:rPr lang="en-US" dirty="0" smtClean="0">
                <a:solidFill>
                  <a:prstClr val="black"/>
                </a:solidFill>
                <a:latin typeface="Calibri"/>
              </a:rPr>
              <a:t>, Schleeweis, </a:t>
            </a:r>
            <a:r>
              <a:rPr lang="en-US" dirty="0" err="1" smtClean="0">
                <a:solidFill>
                  <a:prstClr val="black"/>
                </a:solidFill>
                <a:latin typeface="Calibri"/>
              </a:rPr>
              <a:t>Shroeder</a:t>
            </a:r>
            <a:r>
              <a:rPr lang="en-US" dirty="0" smtClean="0">
                <a:solidFill>
                  <a:prstClr val="black"/>
                </a:solidFill>
                <a:latin typeface="Calibri"/>
              </a:rPr>
              <a:t> et al.)</a:t>
            </a:r>
            <a:endParaRPr lang="en-US" dirty="0">
              <a:solidFill>
                <a:prstClr val="black"/>
              </a:solidFill>
              <a:latin typeface="Calibri"/>
            </a:endParaRPr>
          </a:p>
        </p:txBody>
      </p:sp>
    </p:spTree>
    <p:extLst>
      <p:ext uri="{BB962C8B-B14F-4D97-AF65-F5344CB8AC3E}">
        <p14:creationId xmlns:p14="http://schemas.microsoft.com/office/powerpoint/2010/main" val="13184238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2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2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3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3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3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03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03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03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03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037"/>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03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1039"/>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1040"/>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1041"/>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1042"/>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1043"/>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1044"/>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1045"/>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10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ist_Recovery"/>
          <p:cNvPicPr>
            <a:picLocks noChangeAspect="1" noChangeArrowheads="1"/>
          </p:cNvPicPr>
          <p:nvPr/>
        </p:nvPicPr>
        <p:blipFill>
          <a:blip r:embed="rId2" cstate="print">
            <a:extLst>
              <a:ext uri="{28A0092B-C50C-407E-A947-70E740481C1C}">
                <a14:useLocalDpi xmlns:a14="http://schemas.microsoft.com/office/drawing/2010/main" val="0"/>
              </a:ext>
            </a:extLst>
          </a:blip>
          <a:srcRect l="2473" t="15364" r="1657" b="6445"/>
          <a:stretch>
            <a:fillRect/>
          </a:stretch>
        </p:blipFill>
        <p:spPr bwMode="auto">
          <a:xfrm>
            <a:off x="-1588" y="1588"/>
            <a:ext cx="9183688" cy="58531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sp>
        <p:nvSpPr>
          <p:cNvPr id="2" name="Text Box 3"/>
          <p:cNvSpPr txBox="1">
            <a:spLocks noChangeArrowheads="1"/>
          </p:cNvSpPr>
          <p:nvPr/>
        </p:nvSpPr>
        <p:spPr bwMode="auto">
          <a:xfrm>
            <a:off x="644525" y="4760913"/>
            <a:ext cx="3468688" cy="11398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pPr defTabSz="914400" eaLnBrk="0" fontAlgn="base" hangingPunct="0">
              <a:spcBef>
                <a:spcPct val="0"/>
              </a:spcBef>
              <a:spcAft>
                <a:spcPts val="600"/>
              </a:spcAft>
            </a:pPr>
            <a:r>
              <a:rPr lang="en-US" altLang="en-US" sz="1400" smtClean="0">
                <a:solidFill>
                  <a:srgbClr val="EEECE1"/>
                </a:solidFill>
                <a:latin typeface="Cambria" panose="02040503050406030204" pitchFamily="18" charset="0"/>
              </a:rPr>
              <a:t>high-mod disturbance / high-mod recovery</a:t>
            </a:r>
          </a:p>
          <a:p>
            <a:pPr defTabSz="914400" eaLnBrk="0" fontAlgn="base" hangingPunct="0">
              <a:spcBef>
                <a:spcPct val="0"/>
              </a:spcBef>
              <a:spcAft>
                <a:spcPts val="600"/>
              </a:spcAft>
            </a:pPr>
            <a:r>
              <a:rPr lang="en-US" altLang="en-US" sz="1400" smtClean="0">
                <a:solidFill>
                  <a:srgbClr val="EEECE1"/>
                </a:solidFill>
                <a:latin typeface="Cambria" panose="02040503050406030204" pitchFamily="18" charset="0"/>
              </a:rPr>
              <a:t>low  disturbance / mod-low recovery </a:t>
            </a:r>
          </a:p>
          <a:p>
            <a:pPr defTabSz="914400" eaLnBrk="0" fontAlgn="base" hangingPunct="0">
              <a:spcBef>
                <a:spcPct val="0"/>
              </a:spcBef>
              <a:spcAft>
                <a:spcPts val="600"/>
              </a:spcAft>
            </a:pPr>
            <a:r>
              <a:rPr lang="en-US" altLang="en-US" sz="1400" smtClean="0">
                <a:solidFill>
                  <a:srgbClr val="EEECE1"/>
                </a:solidFill>
                <a:latin typeface="Cambria" panose="02040503050406030204" pitchFamily="18" charset="0"/>
              </a:rPr>
              <a:t>high-mod  disturbance / low-no recovery   </a:t>
            </a:r>
            <a:endParaRPr lang="en-US" altLang="en-US" smtClean="0">
              <a:solidFill>
                <a:prstClr val="black"/>
              </a:solidFill>
              <a:latin typeface="Arial" panose="020B0604020202020204" pitchFamily="34" charset="0"/>
            </a:endParaRPr>
          </a:p>
        </p:txBody>
      </p:sp>
      <p:sp>
        <p:nvSpPr>
          <p:cNvPr id="3" name="Text Box 4"/>
          <p:cNvSpPr txBox="1">
            <a:spLocks noChangeArrowheads="1"/>
          </p:cNvSpPr>
          <p:nvPr/>
        </p:nvSpPr>
        <p:spPr bwMode="auto">
          <a:xfrm>
            <a:off x="0" y="5826596"/>
            <a:ext cx="9137650" cy="106023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pPr defTabSz="914400" eaLnBrk="0" fontAlgn="base" hangingPunct="0">
              <a:spcBef>
                <a:spcPct val="0"/>
              </a:spcBef>
              <a:spcAft>
                <a:spcPct val="0"/>
              </a:spcAft>
            </a:pPr>
            <a:r>
              <a:rPr lang="en-US" altLang="en-US" sz="1050" dirty="0" smtClean="0">
                <a:solidFill>
                  <a:srgbClr val="000000"/>
                </a:solidFill>
                <a:latin typeface="Calibri" panose="020F0502020204030204" pitchFamily="34" charset="0"/>
              </a:rPr>
              <a:t>Bright yellow areas — highly disturbed and highly recovered locations; Dark yellow areas — less disturbed and recovered locations;  bright blue—moderate to low disturbance, most of which had no recovery, dark blue — moderate to low disturbance, with some recovery, Light Pink — high disturbance, low recovery, Dark pink—moderate disturbance, low recovery; heavily managed forests areas in the Southeast, Northeast and west coast regions reveal the highest disturbance and recovery.  More protected forests reveal lower disturbance.  In the East, developing urban-suburb areas reveal little to no forest recovery once developed.  The lower disturbances in the west (blueish tones) are regions of low forest cover and little recovery once disturbed.  The pink tones, particularly in the Yellowstone National Park region, note the heavily burned western forests with little of no recovery.</a:t>
            </a:r>
            <a:endParaRPr lang="en-US" altLang="en-US" sz="1600" dirty="0" smtClean="0">
              <a:solidFill>
                <a:prstClr val="black"/>
              </a:solidFill>
              <a:latin typeface="Arial" panose="020B0604020202020204" pitchFamily="34" charset="0"/>
            </a:endParaRPr>
          </a:p>
        </p:txBody>
      </p:sp>
      <p:sp>
        <p:nvSpPr>
          <p:cNvPr id="4" name="Text Box 5"/>
          <p:cNvSpPr txBox="1">
            <a:spLocks noChangeArrowheads="1"/>
          </p:cNvSpPr>
          <p:nvPr/>
        </p:nvSpPr>
        <p:spPr bwMode="auto">
          <a:xfrm>
            <a:off x="120650" y="5121275"/>
            <a:ext cx="476250" cy="198438"/>
          </a:xfrm>
          <a:prstGeom prst="rect">
            <a:avLst/>
          </a:prstGeom>
          <a:gradFill rotWithShape="1">
            <a:gsLst>
              <a:gs pos="0">
                <a:srgbClr val="0000C0"/>
              </a:gs>
              <a:gs pos="100000">
                <a:srgbClr val="0000C0">
                  <a:gamma/>
                  <a:shade val="46275"/>
                  <a:invGamma/>
                </a:srgbClr>
              </a:gs>
            </a:gsLst>
            <a:lin ang="5400000" scaled="1"/>
          </a:gradFill>
          <a:ln>
            <a:noFill/>
          </a:ln>
          <a:effectLst/>
          <a:extLs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pPr defTabSz="914400" eaLnBrk="0" fontAlgn="base" hangingPunct="0">
              <a:spcBef>
                <a:spcPct val="0"/>
              </a:spcBef>
              <a:spcAft>
                <a:spcPct val="0"/>
              </a:spcAft>
            </a:pPr>
            <a:endParaRPr lang="en-US" altLang="en-US" smtClean="0">
              <a:solidFill>
                <a:prstClr val="black"/>
              </a:solidFill>
              <a:latin typeface="Arial" panose="020B0604020202020204" pitchFamily="34" charset="0"/>
            </a:endParaRPr>
          </a:p>
        </p:txBody>
      </p:sp>
      <p:sp>
        <p:nvSpPr>
          <p:cNvPr id="14" name="Text Box 6"/>
          <p:cNvSpPr txBox="1">
            <a:spLocks noChangeArrowheads="1"/>
          </p:cNvSpPr>
          <p:nvPr/>
        </p:nvSpPr>
        <p:spPr bwMode="auto">
          <a:xfrm>
            <a:off x="215900" y="5186363"/>
            <a:ext cx="381000" cy="1095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pPr defTabSz="914400" eaLnBrk="0" fontAlgn="base" hangingPunct="0">
              <a:spcBef>
                <a:spcPct val="0"/>
              </a:spcBef>
              <a:spcAft>
                <a:spcPct val="0"/>
              </a:spcAft>
            </a:pPr>
            <a:endParaRPr lang="en-US" altLang="en-US" smtClean="0">
              <a:solidFill>
                <a:prstClr val="black"/>
              </a:solidFill>
              <a:latin typeface="Arial" panose="020B0604020202020204" pitchFamily="34" charset="0"/>
            </a:endParaRPr>
          </a:p>
        </p:txBody>
      </p:sp>
      <p:sp>
        <p:nvSpPr>
          <p:cNvPr id="15" name="Text Box 7"/>
          <p:cNvSpPr txBox="1">
            <a:spLocks noChangeArrowheads="1"/>
          </p:cNvSpPr>
          <p:nvPr/>
        </p:nvSpPr>
        <p:spPr bwMode="auto">
          <a:xfrm>
            <a:off x="115888" y="4784725"/>
            <a:ext cx="474662" cy="198438"/>
          </a:xfrm>
          <a:prstGeom prst="rect">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pPr defTabSz="914400" eaLnBrk="0" fontAlgn="base" hangingPunct="0">
              <a:spcBef>
                <a:spcPct val="0"/>
              </a:spcBef>
              <a:spcAft>
                <a:spcPct val="0"/>
              </a:spcAft>
            </a:pPr>
            <a:endParaRPr lang="en-US" altLang="en-US" smtClean="0">
              <a:solidFill>
                <a:prstClr val="black"/>
              </a:solidFill>
              <a:latin typeface="Arial" panose="020B0604020202020204" pitchFamily="34" charset="0"/>
            </a:endParaRPr>
          </a:p>
        </p:txBody>
      </p:sp>
      <p:sp>
        <p:nvSpPr>
          <p:cNvPr id="16" name="Text Box 8"/>
          <p:cNvSpPr txBox="1">
            <a:spLocks noChangeArrowheads="1"/>
          </p:cNvSpPr>
          <p:nvPr/>
        </p:nvSpPr>
        <p:spPr bwMode="auto">
          <a:xfrm>
            <a:off x="122238" y="5486400"/>
            <a:ext cx="476250" cy="198438"/>
          </a:xfrm>
          <a:prstGeom prst="rect">
            <a:avLst/>
          </a:prstGeom>
          <a:gradFill rotWithShape="1">
            <a:gsLst>
              <a:gs pos="0">
                <a:srgbClr val="EEECE1"/>
              </a:gs>
              <a:gs pos="100000">
                <a:srgbClr val="913C3A"/>
              </a:gs>
            </a:gsLst>
            <a:lin ang="5400000" scaled="1"/>
          </a:gradFill>
          <a:ln>
            <a:noFill/>
          </a:ln>
          <a:effectLst/>
          <a:extLs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pPr defTabSz="914400" eaLnBrk="0" fontAlgn="base" hangingPunct="0">
              <a:spcBef>
                <a:spcPct val="0"/>
              </a:spcBef>
              <a:spcAft>
                <a:spcPct val="0"/>
              </a:spcAft>
            </a:pPr>
            <a:endParaRPr lang="en-US" altLang="en-US" smtClean="0">
              <a:solidFill>
                <a:prstClr val="black"/>
              </a:solidFill>
              <a:latin typeface="Arial" panose="020B0604020202020204" pitchFamily="34" charset="0"/>
            </a:endParaRPr>
          </a:p>
        </p:txBody>
      </p:sp>
      <p:sp>
        <p:nvSpPr>
          <p:cNvPr id="17" name="Text Box 9"/>
          <p:cNvSpPr txBox="1">
            <a:spLocks noChangeArrowheads="1"/>
          </p:cNvSpPr>
          <p:nvPr/>
        </p:nvSpPr>
        <p:spPr bwMode="auto">
          <a:xfrm>
            <a:off x="4757739" y="5348288"/>
            <a:ext cx="2303462" cy="334962"/>
          </a:xfrm>
          <a:prstGeom prst="rect">
            <a:avLst/>
          </a:prstGeom>
          <a:solidFill>
            <a:srgbClr val="000000"/>
          </a:solidFill>
          <a:ln>
            <a:noFill/>
          </a:ln>
          <a:effectLst/>
          <a:extLs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pPr algn="ctr" defTabSz="914400" eaLnBrk="0" fontAlgn="base" hangingPunct="0">
              <a:spcBef>
                <a:spcPct val="0"/>
              </a:spcBef>
              <a:spcAft>
                <a:spcPct val="0"/>
              </a:spcAft>
            </a:pPr>
            <a:r>
              <a:rPr lang="en-US" altLang="en-US" sz="1400" dirty="0" smtClean="0">
                <a:solidFill>
                  <a:srgbClr val="FFFFFF"/>
                </a:solidFill>
                <a:latin typeface="Calibri" panose="020F0502020204030204" pitchFamily="34" charset="0"/>
              </a:rPr>
              <a:t>(</a:t>
            </a:r>
            <a:r>
              <a:rPr lang="en-US" altLang="en-US" sz="1400" dirty="0" err="1" smtClean="0">
                <a:solidFill>
                  <a:srgbClr val="FFFFFF"/>
                </a:solidFill>
                <a:latin typeface="Calibri" panose="020F0502020204030204" pitchFamily="34" charset="0"/>
              </a:rPr>
              <a:t>Masek</a:t>
            </a:r>
            <a:r>
              <a:rPr lang="en-US" altLang="en-US" sz="1400" dirty="0" smtClean="0">
                <a:solidFill>
                  <a:srgbClr val="FFFFFF"/>
                </a:solidFill>
                <a:latin typeface="Calibri" panose="020F0502020204030204" pitchFamily="34" charset="0"/>
              </a:rPr>
              <a:t>, Zhao &amp; UMD Team)</a:t>
            </a:r>
            <a:endParaRPr lang="en-US" altLang="en-US" dirty="0" smtClean="0">
              <a:solidFill>
                <a:prstClr val="black"/>
              </a:solidFill>
              <a:latin typeface="Arial" panose="020B0604020202020204" pitchFamily="34" charset="0"/>
            </a:endParaRPr>
          </a:p>
        </p:txBody>
      </p:sp>
      <p:sp>
        <p:nvSpPr>
          <p:cNvPr id="18" name="TextBox 17"/>
          <p:cNvSpPr txBox="1"/>
          <p:nvPr/>
        </p:nvSpPr>
        <p:spPr>
          <a:xfrm>
            <a:off x="3803052" y="18064"/>
            <a:ext cx="4572000" cy="461665"/>
          </a:xfrm>
          <a:prstGeom prst="rect">
            <a:avLst/>
          </a:prstGeom>
          <a:noFill/>
        </p:spPr>
        <p:txBody>
          <a:bodyPr wrap="square" rtlCol="0">
            <a:spAutoFit/>
          </a:bodyPr>
          <a:lstStyle/>
          <a:p>
            <a:pPr algn="ctr" defTabSz="914400"/>
            <a:r>
              <a:rPr lang="en-US" sz="2400" dirty="0" smtClean="0">
                <a:solidFill>
                  <a:prstClr val="white"/>
                </a:solidFill>
                <a:latin typeface="Calibri"/>
              </a:rPr>
              <a:t>Recovery of pre-2000 disturbances</a:t>
            </a:r>
            <a:endParaRPr lang="en-US" sz="2400" dirty="0">
              <a:solidFill>
                <a:prstClr val="white"/>
              </a:solidFill>
              <a:latin typeface="Calibri"/>
            </a:endParaRPr>
          </a:p>
        </p:txBody>
      </p:sp>
    </p:spTree>
    <p:extLst>
      <p:ext uri="{BB962C8B-B14F-4D97-AF65-F5344CB8AC3E}">
        <p14:creationId xmlns:p14="http://schemas.microsoft.com/office/powerpoint/2010/main" val="3429002576"/>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4"/>
          <p:cNvSpPr>
            <a:spLocks noGrp="1" noChangeArrowheads="1"/>
          </p:cNvSpPr>
          <p:nvPr>
            <p:ph type="title"/>
          </p:nvPr>
        </p:nvSpPr>
        <p:spPr>
          <a:xfrm>
            <a:off x="392113" y="173038"/>
            <a:ext cx="8305800" cy="842962"/>
          </a:xfrm>
        </p:spPr>
        <p:txBody>
          <a:bodyPr>
            <a:normAutofit fontScale="90000"/>
          </a:bodyPr>
          <a:lstStyle/>
          <a:p>
            <a:pPr algn="ctr"/>
            <a:r>
              <a:rPr lang="en-US" dirty="0" smtClean="0">
                <a:solidFill>
                  <a:srgbClr val="000099"/>
                </a:solidFill>
                <a:latin typeface="Univers 57 Condensed" charset="0"/>
                <a:ea typeface="ＭＳ Ｐゴシック" charset="0"/>
                <a:cs typeface="ＭＳ Ｐゴシック" charset="0"/>
              </a:rPr>
              <a:t>2011 U.S. Land Cover</a:t>
            </a:r>
            <a:br>
              <a:rPr lang="en-US" dirty="0" smtClean="0">
                <a:solidFill>
                  <a:srgbClr val="000099"/>
                </a:solidFill>
                <a:latin typeface="Univers 57 Condensed" charset="0"/>
                <a:ea typeface="ＭＳ Ｐゴシック" charset="0"/>
                <a:cs typeface="ＭＳ Ｐゴシック" charset="0"/>
              </a:rPr>
            </a:br>
            <a:r>
              <a:rPr lang="en-US" sz="3200" b="0" dirty="0" smtClean="0">
                <a:solidFill>
                  <a:srgbClr val="000099"/>
                </a:solidFill>
                <a:latin typeface="Univers 57 Condensed" charset="0"/>
                <a:ea typeface="ＭＳ Ｐゴシック" charset="0"/>
                <a:cs typeface="ＭＳ Ｐゴシック" charset="0"/>
              </a:rPr>
              <a:t>NLCD – National Land Cover Database </a:t>
            </a:r>
            <a:endParaRPr lang="en-US" sz="3200" b="0" dirty="0">
              <a:solidFill>
                <a:srgbClr val="000099"/>
              </a:solidFill>
              <a:latin typeface="Univers 57 Condensed" charset="0"/>
              <a:ea typeface="ＭＳ Ｐゴシック" charset="0"/>
              <a:cs typeface="ＭＳ Ｐゴシック" charset="0"/>
            </a:endParaRPr>
          </a:p>
        </p:txBody>
      </p:sp>
      <p:pic>
        <p:nvPicPr>
          <p:cNvPr id="6" name="Picture 5"/>
          <p:cNvPicPr>
            <a:picLocks noChangeAspect="1"/>
          </p:cNvPicPr>
          <p:nvPr/>
        </p:nvPicPr>
        <p:blipFill>
          <a:blip r:embed="rId3"/>
          <a:stretch>
            <a:fillRect/>
          </a:stretch>
        </p:blipFill>
        <p:spPr>
          <a:xfrm>
            <a:off x="0" y="838200"/>
            <a:ext cx="9144000" cy="6168838"/>
          </a:xfrm>
          <a:prstGeom prst="rect">
            <a:avLst/>
          </a:prstGeom>
        </p:spPr>
      </p:pic>
    </p:spTree>
    <p:extLst>
      <p:ext uri="{BB962C8B-B14F-4D97-AF65-F5344CB8AC3E}">
        <p14:creationId xmlns:p14="http://schemas.microsoft.com/office/powerpoint/2010/main" val="880739509"/>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ectangle 38"/>
          <p:cNvSpPr/>
          <p:nvPr/>
        </p:nvSpPr>
        <p:spPr bwMode="auto">
          <a:xfrm>
            <a:off x="121227" y="3850169"/>
            <a:ext cx="4658591" cy="2864956"/>
          </a:xfrm>
          <a:prstGeom prst="rect">
            <a:avLst/>
          </a:prstGeom>
          <a:solidFill>
            <a:srgbClr val="66FF66"/>
          </a:solidFill>
          <a:ln w="9525" cap="flat" cmpd="sng" algn="ctr">
            <a:solidFill>
              <a:schemeClr val="tx1"/>
            </a:solidFill>
            <a:prstDash val="solid"/>
            <a:round/>
            <a:headEnd type="none" w="med" len="med"/>
            <a:tailEnd type="none" w="med" len="med"/>
          </a:ln>
          <a:effectLst/>
        </p:spPr>
        <p:txBody>
          <a:bodyPr vert="horz" wrap="square" lIns="19998" tIns="9999" rIns="19998" bIns="9999" numCol="1" rtlCol="0" anchor="t" anchorCtr="0" compatLnSpc="1">
            <a:prstTxWarp prst="textNoShape">
              <a:avLst/>
            </a:prstTxWarp>
          </a:bodyPr>
          <a:lstStyle/>
          <a:p>
            <a:pPr algn="ctr" defTabSz="868313" fontAlgn="base">
              <a:spcBef>
                <a:spcPct val="0"/>
              </a:spcBef>
              <a:spcAft>
                <a:spcPct val="0"/>
              </a:spcAft>
            </a:pPr>
            <a:endParaRPr lang="en-US" sz="1700">
              <a:latin typeface="Arial" charset="0"/>
            </a:endParaRPr>
          </a:p>
        </p:txBody>
      </p:sp>
      <p:sp>
        <p:nvSpPr>
          <p:cNvPr id="6" name="AutoShape 4"/>
          <p:cNvSpPr>
            <a:spLocks noChangeArrowheads="1"/>
          </p:cNvSpPr>
          <p:nvPr/>
        </p:nvSpPr>
        <p:spPr bwMode="auto">
          <a:xfrm>
            <a:off x="173182" y="142875"/>
            <a:ext cx="8738466" cy="1270000"/>
          </a:xfrm>
          <a:prstGeom prst="roundRect">
            <a:avLst>
              <a:gd name="adj" fmla="val 16667"/>
            </a:avLst>
          </a:prstGeom>
          <a:solidFill>
            <a:schemeClr val="bg1"/>
          </a:solidFill>
          <a:ln w="9525">
            <a:solidFill>
              <a:schemeClr val="tx1"/>
            </a:solidFill>
            <a:round/>
            <a:headEnd/>
            <a:tailEnd/>
          </a:ln>
          <a:effectLst/>
        </p:spPr>
        <p:txBody>
          <a:bodyPr wrap="none" lIns="19995" tIns="9998" rIns="19995" bIns="9998" anchor="ctr"/>
          <a:lstStyle/>
          <a:p>
            <a:pPr defTabSz="868204"/>
            <a:endParaRPr lang="en-US" dirty="0"/>
          </a:p>
        </p:txBody>
      </p:sp>
      <p:sp>
        <p:nvSpPr>
          <p:cNvPr id="7" name="Text Box 5"/>
          <p:cNvSpPr txBox="1">
            <a:spLocks noChangeArrowheads="1"/>
          </p:cNvSpPr>
          <p:nvPr/>
        </p:nvSpPr>
        <p:spPr bwMode="auto">
          <a:xfrm>
            <a:off x="381000" y="127000"/>
            <a:ext cx="8458128" cy="641682"/>
          </a:xfrm>
          <a:prstGeom prst="rect">
            <a:avLst/>
          </a:prstGeom>
          <a:noFill/>
          <a:ln w="9525">
            <a:noFill/>
            <a:miter lim="800000"/>
            <a:headEnd/>
            <a:tailEnd/>
          </a:ln>
          <a:effectLst/>
        </p:spPr>
        <p:txBody>
          <a:bodyPr lIns="86836" tIns="43418" rIns="86836" bIns="43418">
            <a:spAutoFit/>
          </a:bodyPr>
          <a:lstStyle/>
          <a:p>
            <a:r>
              <a:rPr lang="en-US" b="1" dirty="0"/>
              <a:t>Next-generation forest change mapping across the United States: the Landscape Change Monitoring System (LCMS)</a:t>
            </a:r>
            <a:endParaRPr lang="en-US" i="1" dirty="0"/>
          </a:p>
        </p:txBody>
      </p:sp>
      <p:sp>
        <p:nvSpPr>
          <p:cNvPr id="8" name="Text Box 194"/>
          <p:cNvSpPr txBox="1">
            <a:spLocks noChangeArrowheads="1"/>
          </p:cNvSpPr>
          <p:nvPr/>
        </p:nvSpPr>
        <p:spPr bwMode="auto">
          <a:xfrm>
            <a:off x="326737" y="637073"/>
            <a:ext cx="8330045" cy="481856"/>
          </a:xfrm>
          <a:prstGeom prst="rect">
            <a:avLst/>
          </a:prstGeom>
          <a:noFill/>
          <a:ln w="9525">
            <a:noFill/>
            <a:miter lim="800000"/>
            <a:headEnd/>
            <a:tailEnd/>
          </a:ln>
          <a:effectLst/>
        </p:spPr>
        <p:txBody>
          <a:bodyPr wrap="square" lIns="19995" tIns="9998" rIns="19995" bIns="9998">
            <a:spAutoFit/>
          </a:bodyPr>
          <a:lstStyle/>
          <a:p>
            <a:pPr defTabSz="868204">
              <a:spcBef>
                <a:spcPct val="50000"/>
              </a:spcBef>
            </a:pPr>
            <a:r>
              <a:rPr lang="en-US" sz="1000" b="1" dirty="0"/>
              <a:t>Sean </a:t>
            </a:r>
            <a:r>
              <a:rPr lang="en-US" sz="1000" b="1" dirty="0"/>
              <a:t>P Healey</a:t>
            </a:r>
            <a:r>
              <a:rPr lang="en-US" sz="1000" b="1" baseline="30000" dirty="0"/>
              <a:t>1</a:t>
            </a:r>
            <a:r>
              <a:rPr lang="en-US" sz="1000" b="1" dirty="0"/>
              <a:t>, Warren </a:t>
            </a:r>
            <a:r>
              <a:rPr lang="en-US" sz="1000" b="1" dirty="0"/>
              <a:t>B. </a:t>
            </a:r>
            <a:r>
              <a:rPr lang="en-US" sz="1000" b="1" dirty="0"/>
              <a:t>Cohen</a:t>
            </a:r>
            <a:r>
              <a:rPr lang="en-US" sz="1000" b="1" baseline="30000" dirty="0"/>
              <a:t>1</a:t>
            </a:r>
            <a:r>
              <a:rPr lang="en-US" sz="1000" dirty="0"/>
              <a:t>, </a:t>
            </a:r>
            <a:r>
              <a:rPr lang="en-US" sz="1000" b="1" dirty="0" err="1"/>
              <a:t>Zhiqiang</a:t>
            </a:r>
            <a:r>
              <a:rPr lang="en-US" sz="1000" b="1" dirty="0"/>
              <a:t> </a:t>
            </a:r>
            <a:r>
              <a:rPr lang="en-US" sz="1000" b="1" dirty="0"/>
              <a:t>Yang</a:t>
            </a:r>
            <a:r>
              <a:rPr lang="en-US" sz="1000" b="1" baseline="30000" dirty="0"/>
              <a:t>2</a:t>
            </a:r>
            <a:r>
              <a:rPr lang="en-US" sz="1000" b="1" dirty="0"/>
              <a:t>, Evan Brooks</a:t>
            </a:r>
            <a:r>
              <a:rPr lang="en-US" sz="1000" b="1" baseline="30000" dirty="0"/>
              <a:t>3</a:t>
            </a:r>
            <a:r>
              <a:rPr lang="en-US" sz="1000" dirty="0"/>
              <a:t>, </a:t>
            </a:r>
            <a:r>
              <a:rPr lang="en-US" sz="1000" b="1" dirty="0"/>
              <a:t>Noel Gorelick</a:t>
            </a:r>
            <a:r>
              <a:rPr lang="en-US" sz="1000" b="1" baseline="30000" dirty="0"/>
              <a:t>4</a:t>
            </a:r>
            <a:r>
              <a:rPr lang="en-US" sz="1000" dirty="0"/>
              <a:t>, </a:t>
            </a:r>
            <a:r>
              <a:rPr lang="en-US" sz="1000" b="1" dirty="0"/>
              <a:t>Mathew Gregory</a:t>
            </a:r>
            <a:r>
              <a:rPr lang="en-US" sz="1000" b="1" baseline="30000" dirty="0"/>
              <a:t>2</a:t>
            </a:r>
            <a:r>
              <a:rPr lang="en-US" sz="1000" dirty="0"/>
              <a:t>, </a:t>
            </a:r>
            <a:r>
              <a:rPr lang="en-US" sz="1000" b="1" dirty="0"/>
              <a:t>Alexander Hernandez</a:t>
            </a:r>
            <a:r>
              <a:rPr lang="en-US" sz="1000" b="1" baseline="30000" dirty="0"/>
              <a:t>5</a:t>
            </a:r>
            <a:r>
              <a:rPr lang="en-US" sz="1000" dirty="0"/>
              <a:t>, </a:t>
            </a:r>
            <a:r>
              <a:rPr lang="en-US" sz="1000" b="1" dirty="0" err="1"/>
              <a:t>Chengquan</a:t>
            </a:r>
            <a:r>
              <a:rPr lang="en-US" sz="1000" b="1" dirty="0"/>
              <a:t> Huang</a:t>
            </a:r>
            <a:r>
              <a:rPr lang="en-US" sz="1000" b="1" baseline="30000" dirty="0"/>
              <a:t>6</a:t>
            </a:r>
            <a:r>
              <a:rPr lang="en-US" sz="1000" dirty="0"/>
              <a:t>, </a:t>
            </a:r>
            <a:r>
              <a:rPr lang="en-US" sz="1000" b="1" dirty="0"/>
              <a:t>Joseph Hughes</a:t>
            </a:r>
            <a:r>
              <a:rPr lang="en-US" sz="1000" b="1" baseline="30000" dirty="0"/>
              <a:t>2</a:t>
            </a:r>
            <a:r>
              <a:rPr lang="en-US" sz="1000" dirty="0"/>
              <a:t>, </a:t>
            </a:r>
            <a:r>
              <a:rPr lang="en-US" sz="1000" b="1" dirty="0"/>
              <a:t>Robert </a:t>
            </a:r>
            <a:r>
              <a:rPr lang="en-US" sz="1000" b="1" dirty="0"/>
              <a:t>E </a:t>
            </a:r>
            <a:r>
              <a:rPr lang="en-US" sz="1000" b="1" dirty="0"/>
              <a:t>Kennedy</a:t>
            </a:r>
            <a:r>
              <a:rPr lang="en-US" sz="1000" b="1" baseline="30000" dirty="0"/>
              <a:t>2</a:t>
            </a:r>
            <a:r>
              <a:rPr lang="en-US" sz="1000" dirty="0"/>
              <a:t>, </a:t>
            </a:r>
            <a:r>
              <a:rPr lang="en-US" sz="1000" b="1" dirty="0"/>
              <a:t>Tom Loveland</a:t>
            </a:r>
            <a:r>
              <a:rPr lang="en-US" sz="1000" b="1" baseline="30000" dirty="0"/>
              <a:t>7</a:t>
            </a:r>
            <a:r>
              <a:rPr lang="en-US" sz="1000" dirty="0"/>
              <a:t>, </a:t>
            </a:r>
            <a:r>
              <a:rPr lang="en-US" sz="1000" b="1" dirty="0"/>
              <a:t>Kevin Megown</a:t>
            </a:r>
            <a:r>
              <a:rPr lang="en-US" sz="1000" b="1" baseline="30000" dirty="0"/>
              <a:t>1</a:t>
            </a:r>
            <a:r>
              <a:rPr lang="en-US" sz="1000" dirty="0"/>
              <a:t>, </a:t>
            </a:r>
            <a:r>
              <a:rPr lang="en-US" sz="1000" b="1" dirty="0"/>
              <a:t>Gretchen Moisen</a:t>
            </a:r>
            <a:r>
              <a:rPr lang="en-US" sz="1000" b="1" baseline="30000" dirty="0"/>
              <a:t>1</a:t>
            </a:r>
            <a:r>
              <a:rPr lang="en-US" sz="1000" dirty="0"/>
              <a:t>,</a:t>
            </a:r>
            <a:r>
              <a:rPr lang="en-US" sz="1000" b="1" dirty="0"/>
              <a:t>Todd </a:t>
            </a:r>
            <a:r>
              <a:rPr lang="en-US" sz="1000" b="1" dirty="0"/>
              <a:t>A. </a:t>
            </a:r>
            <a:r>
              <a:rPr lang="en-US" sz="1000" b="1" dirty="0"/>
              <a:t>Schroeder</a:t>
            </a:r>
            <a:r>
              <a:rPr lang="en-US" sz="1000" b="1" baseline="30000" dirty="0"/>
              <a:t>1</a:t>
            </a:r>
            <a:r>
              <a:rPr lang="en-US" sz="1000" dirty="0"/>
              <a:t>, </a:t>
            </a:r>
            <a:r>
              <a:rPr lang="en-US" sz="1000" b="1" dirty="0"/>
              <a:t>Brian Schwind</a:t>
            </a:r>
            <a:r>
              <a:rPr lang="en-US" sz="1000" b="1" baseline="30000" dirty="0"/>
              <a:t>1</a:t>
            </a:r>
            <a:r>
              <a:rPr lang="en-US" sz="1000" dirty="0"/>
              <a:t>, </a:t>
            </a:r>
            <a:r>
              <a:rPr lang="en-US" sz="1000" dirty="0"/>
              <a:t/>
            </a:r>
            <a:br>
              <a:rPr lang="en-US" sz="1000" dirty="0"/>
            </a:br>
            <a:r>
              <a:rPr lang="en-US" sz="1000" b="1" dirty="0"/>
              <a:t>Stephen </a:t>
            </a:r>
            <a:r>
              <a:rPr lang="en-US" sz="1000" b="1" dirty="0"/>
              <a:t>Stehman</a:t>
            </a:r>
            <a:r>
              <a:rPr lang="en-US" sz="1000" b="1" baseline="30000" dirty="0"/>
              <a:t>8</a:t>
            </a:r>
            <a:r>
              <a:rPr lang="en-US" sz="1000" dirty="0"/>
              <a:t>, </a:t>
            </a:r>
            <a:r>
              <a:rPr lang="en-US" sz="1000" b="1" dirty="0"/>
              <a:t>James </a:t>
            </a:r>
            <a:r>
              <a:rPr lang="en-US" sz="1000" b="1" dirty="0"/>
              <a:t>E. </a:t>
            </a:r>
            <a:r>
              <a:rPr lang="en-US" sz="1000" b="1" dirty="0"/>
              <a:t>Vogelmann</a:t>
            </a:r>
            <a:r>
              <a:rPr lang="en-US" sz="1000" b="1" baseline="30000" dirty="0"/>
              <a:t>7</a:t>
            </a:r>
            <a:r>
              <a:rPr lang="en-US" sz="1000" dirty="0"/>
              <a:t>, </a:t>
            </a:r>
            <a:r>
              <a:rPr lang="en-US" sz="1000" b="1" dirty="0"/>
              <a:t>Curtis Woodcock</a:t>
            </a:r>
            <a:r>
              <a:rPr lang="en-US" sz="1000" b="1" baseline="30000" dirty="0"/>
              <a:t>9</a:t>
            </a:r>
            <a:r>
              <a:rPr lang="en-US" sz="1000" dirty="0"/>
              <a:t>, </a:t>
            </a:r>
            <a:r>
              <a:rPr lang="en-US" sz="1000" b="1" dirty="0" err="1"/>
              <a:t>Limin</a:t>
            </a:r>
            <a:r>
              <a:rPr lang="en-US" sz="1000" b="1" dirty="0"/>
              <a:t> Yang</a:t>
            </a:r>
            <a:r>
              <a:rPr lang="en-US" sz="1000" b="1" baseline="30000" dirty="0"/>
              <a:t>7</a:t>
            </a:r>
            <a:r>
              <a:rPr lang="en-US" sz="1000" dirty="0"/>
              <a:t>, </a:t>
            </a:r>
            <a:r>
              <a:rPr lang="en-US" sz="1000" b="1" dirty="0" err="1"/>
              <a:t>Zhe</a:t>
            </a:r>
            <a:r>
              <a:rPr lang="en-US" sz="1000" b="1" dirty="0"/>
              <a:t> Zhu</a:t>
            </a:r>
            <a:r>
              <a:rPr lang="en-US" sz="1000" b="1" baseline="30000" dirty="0"/>
              <a:t>7</a:t>
            </a:r>
            <a:endParaRPr lang="en-US" sz="1000" i="1" baseline="30000" dirty="0"/>
          </a:p>
        </p:txBody>
      </p:sp>
      <p:pic>
        <p:nvPicPr>
          <p:cNvPr id="12" name="Picture 2" descr="NASA logo">
            <a:hlinkClick r:id="rId2"/>
          </p:cNvPr>
          <p:cNvPicPr>
            <a:picLocks noChangeAspect="1" noChangeArrowheads="1"/>
          </p:cNvPicPr>
          <p:nvPr/>
        </p:nvPicPr>
        <p:blipFill>
          <a:blip r:embed="rId3" cstate="print"/>
          <a:srcRect/>
          <a:stretch>
            <a:fillRect/>
          </a:stretch>
        </p:blipFill>
        <p:spPr bwMode="auto">
          <a:xfrm>
            <a:off x="7382306" y="1580044"/>
            <a:ext cx="497467" cy="387610"/>
          </a:xfrm>
          <a:prstGeom prst="rect">
            <a:avLst/>
          </a:prstGeom>
          <a:noFill/>
        </p:spPr>
      </p:pic>
      <p:pic>
        <p:nvPicPr>
          <p:cNvPr id="13" name="Picture 2"/>
          <p:cNvPicPr>
            <a:picLocks noChangeAspect="1" noChangeArrowheads="1"/>
          </p:cNvPicPr>
          <p:nvPr/>
        </p:nvPicPr>
        <p:blipFill>
          <a:blip r:embed="rId4" cstate="print"/>
          <a:srcRect l="79366" t="56690" r="5345" b="16414"/>
          <a:stretch>
            <a:fillRect/>
          </a:stretch>
        </p:blipFill>
        <p:spPr bwMode="auto">
          <a:xfrm>
            <a:off x="6849894" y="1560315"/>
            <a:ext cx="423742" cy="427068"/>
          </a:xfrm>
          <a:prstGeom prst="rect">
            <a:avLst/>
          </a:prstGeom>
          <a:noFill/>
          <a:ln w="9525">
            <a:noFill/>
            <a:miter lim="800000"/>
            <a:headEnd/>
            <a:tailEnd/>
          </a:ln>
        </p:spPr>
      </p:pic>
      <p:sp>
        <p:nvSpPr>
          <p:cNvPr id="14" name="TextBox 13"/>
          <p:cNvSpPr txBox="1"/>
          <p:nvPr/>
        </p:nvSpPr>
        <p:spPr>
          <a:xfrm>
            <a:off x="915555" y="1089534"/>
            <a:ext cx="7152409" cy="297192"/>
          </a:xfrm>
          <a:prstGeom prst="rect">
            <a:avLst/>
          </a:prstGeom>
          <a:noFill/>
        </p:spPr>
        <p:txBody>
          <a:bodyPr wrap="square" lIns="19998" tIns="9999" rIns="19998" bIns="9999" rtlCol="0">
            <a:spAutoFit/>
          </a:bodyPr>
          <a:lstStyle/>
          <a:p>
            <a:r>
              <a:rPr lang="en-US" sz="900" dirty="0"/>
              <a:t>1 - USDA </a:t>
            </a:r>
            <a:r>
              <a:rPr lang="en-US" sz="900" dirty="0"/>
              <a:t>Forest </a:t>
            </a:r>
            <a:r>
              <a:rPr lang="en-US" sz="900" dirty="0"/>
              <a:t>Service, 2 - </a:t>
            </a:r>
            <a:r>
              <a:rPr lang="en-US" sz="900" dirty="0"/>
              <a:t>Oregon State </a:t>
            </a:r>
            <a:r>
              <a:rPr lang="en-US" sz="900" dirty="0"/>
              <a:t>University, 3 - Google Corporation, 4 - Virginia </a:t>
            </a:r>
            <a:r>
              <a:rPr lang="en-US" sz="900" dirty="0" err="1"/>
              <a:t>Polytechnical</a:t>
            </a:r>
            <a:r>
              <a:rPr lang="en-US" sz="900" dirty="0"/>
              <a:t> Institute, </a:t>
            </a:r>
            <a:r>
              <a:rPr lang="en-US" sz="900" dirty="0"/>
              <a:t>5 - Utah </a:t>
            </a:r>
            <a:r>
              <a:rPr lang="en-US" sz="900" dirty="0"/>
              <a:t>State University, </a:t>
            </a:r>
            <a:r>
              <a:rPr lang="en-US" sz="900" dirty="0"/>
              <a:t>6 - University </a:t>
            </a:r>
            <a:r>
              <a:rPr lang="en-US" sz="900" dirty="0"/>
              <a:t>of </a:t>
            </a:r>
            <a:r>
              <a:rPr lang="en-US" sz="900" dirty="0"/>
              <a:t>Maryland, 7-  US Geological Survey  8 - SUNY </a:t>
            </a:r>
            <a:r>
              <a:rPr lang="en-US" sz="900" dirty="0"/>
              <a:t>College of Environ </a:t>
            </a:r>
            <a:r>
              <a:rPr lang="en-US" sz="900" dirty="0"/>
              <a:t>Science </a:t>
            </a:r>
            <a:r>
              <a:rPr lang="en-US" sz="900" dirty="0"/>
              <a:t>&amp; </a:t>
            </a:r>
            <a:r>
              <a:rPr lang="en-US" sz="900" dirty="0"/>
              <a:t>Forestry, 9 - Boston University</a:t>
            </a:r>
            <a:endParaRPr lang="en-US" sz="900" dirty="0"/>
          </a:p>
        </p:txBody>
      </p:sp>
      <p:pic>
        <p:nvPicPr>
          <p:cNvPr id="24"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t="9367" r="68000" b="69088"/>
          <a:stretch/>
        </p:blipFill>
        <p:spPr bwMode="auto">
          <a:xfrm>
            <a:off x="7944933" y="1607797"/>
            <a:ext cx="956613" cy="3321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3" name="TextBox 32"/>
          <p:cNvSpPr txBox="1"/>
          <p:nvPr/>
        </p:nvSpPr>
        <p:spPr>
          <a:xfrm>
            <a:off x="4223327" y="2063750"/>
            <a:ext cx="4555957" cy="1343633"/>
          </a:xfrm>
          <a:prstGeom prst="rect">
            <a:avLst/>
          </a:prstGeom>
          <a:solidFill>
            <a:schemeClr val="accent6">
              <a:lumMod val="75000"/>
            </a:schemeClr>
          </a:solidFill>
          <a:ln>
            <a:solidFill>
              <a:schemeClr val="tx1"/>
            </a:solidFill>
          </a:ln>
        </p:spPr>
        <p:txBody>
          <a:bodyPr wrap="square" lIns="19998" tIns="9999" rIns="19998" bIns="9999" rtlCol="0">
            <a:spAutoFit/>
          </a:bodyPr>
          <a:lstStyle/>
          <a:p>
            <a:pPr algn="l"/>
            <a:r>
              <a:rPr lang="en-US" sz="900" dirty="0">
                <a:solidFill>
                  <a:srgbClr val="FFFF00"/>
                </a:solidFill>
              </a:rPr>
              <a:t>Summary</a:t>
            </a:r>
            <a:r>
              <a:rPr lang="en-US" sz="700" dirty="0">
                <a:solidFill>
                  <a:schemeClr val="bg1"/>
                </a:solidFill>
              </a:rPr>
              <a:t> - Forest </a:t>
            </a:r>
            <a:r>
              <a:rPr lang="en-US" sz="700" dirty="0">
                <a:solidFill>
                  <a:schemeClr val="bg1"/>
                </a:solidFill>
              </a:rPr>
              <a:t>change information is critical in forest planning, ecosystem modeling, and in updating forest condition maps. The Landsat satellite platform has provided consistent observations of the world’s ecosystems since 1972. A number of innovative change detection algorithms have been developed to use the Landsat archive to identify and characterize forest change. The inter-agency Landscape Change Monitoring System (LCMS) has been launched to engage these cutting edge methodologies in a national-scale, sustained change monitoring operation. A Science Team supporting LCMS has evaluated the relative strengths of several leading algorithms in identifying different types of forest change across a variety of ecosystems. Additionally, a machine-learning approach has been developed that uses an ensemble of algorithm outputs to predict a surface which best matches independently collected reference data. This ensemble technique integrates the strengths of each individual algorithm in different situations, and has been shown to reduce overall error in LCMS trials. The LCMS Science Team has also, in collaboration with Google, overcome significant data processing hurdles associated with analyzing tens of thousands of large images. Following Science Team recommendations, LCMS is quickly moving toward production and maintenance of validated, nationally consistent maps of the causes and timing of historical forest change.</a:t>
            </a:r>
          </a:p>
        </p:txBody>
      </p:sp>
      <p:sp>
        <p:nvSpPr>
          <p:cNvPr id="50" name="TextBox 49"/>
          <p:cNvSpPr txBox="1"/>
          <p:nvPr/>
        </p:nvSpPr>
        <p:spPr>
          <a:xfrm>
            <a:off x="179281" y="3937000"/>
            <a:ext cx="4513946" cy="420303"/>
          </a:xfrm>
          <a:prstGeom prst="rect">
            <a:avLst/>
          </a:prstGeom>
          <a:noFill/>
        </p:spPr>
        <p:txBody>
          <a:bodyPr wrap="square" lIns="19998" tIns="9999" rIns="19998" bIns="9999" rtlCol="0">
            <a:spAutoFit/>
          </a:bodyPr>
          <a:lstStyle/>
          <a:p>
            <a:r>
              <a:rPr lang="en-US" sz="1300" dirty="0"/>
              <a:t>T</a:t>
            </a:r>
            <a:r>
              <a:rPr lang="en-US" sz="1300" dirty="0"/>
              <a:t>he inter-agency Landscape Change Monitoring System (LCMS) has been researching leading algorithms</a:t>
            </a:r>
            <a:endParaRPr lang="en-US" sz="1300" dirty="0"/>
          </a:p>
        </p:txBody>
      </p:sp>
      <p:pic>
        <p:nvPicPr>
          <p:cNvPr id="1029" name="Picture 5"/>
          <p:cNvPicPr>
            <a:picLocks noChangeAspect="1" noChangeArrowheads="1"/>
          </p:cNvPicPr>
          <p:nvPr/>
        </p:nvPicPr>
        <p:blipFill rotWithShape="1">
          <a:blip r:embed="rId6">
            <a:extLst>
              <a:ext uri="{28A0092B-C50C-407E-A947-70E740481C1C}">
                <a14:useLocalDpi xmlns:a14="http://schemas.microsoft.com/office/drawing/2010/main" val="0"/>
              </a:ext>
            </a:extLst>
          </a:blip>
          <a:srcRect l="20000" t="19690" r="21106" b="14873"/>
          <a:stretch/>
        </p:blipFill>
        <p:spPr bwMode="auto">
          <a:xfrm>
            <a:off x="279825" y="1560315"/>
            <a:ext cx="3720675" cy="21315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5" name="TextBox 54"/>
          <p:cNvSpPr txBox="1"/>
          <p:nvPr/>
        </p:nvSpPr>
        <p:spPr>
          <a:xfrm>
            <a:off x="329045" y="4433260"/>
            <a:ext cx="4364182" cy="1066634"/>
          </a:xfrm>
          <a:prstGeom prst="rect">
            <a:avLst/>
          </a:prstGeom>
          <a:noFill/>
        </p:spPr>
        <p:txBody>
          <a:bodyPr wrap="square" lIns="19998" tIns="9999" rIns="19998" bIns="9999" rtlCol="0">
            <a:spAutoFit/>
          </a:bodyPr>
          <a:lstStyle/>
          <a:p>
            <a:pPr algn="l"/>
            <a:r>
              <a:rPr lang="en-US" sz="1600" u="sng" dirty="0"/>
              <a:t>Conclusions</a:t>
            </a:r>
          </a:p>
          <a:p>
            <a:pPr marL="249974" indent="-249974">
              <a:buFont typeface="+mj-lt"/>
              <a:buAutoNum type="arabicPeriod"/>
            </a:pPr>
            <a:r>
              <a:rPr lang="en-US" sz="1300" dirty="0"/>
              <a:t>Algorithms </a:t>
            </a:r>
            <a:r>
              <a:rPr lang="en-US" sz="1300" dirty="0"/>
              <a:t>frequently disagree, but each has its own strengths</a:t>
            </a:r>
            <a:endParaRPr lang="en-US" sz="1300" dirty="0"/>
          </a:p>
          <a:p>
            <a:pPr marL="249974" indent="-249974">
              <a:buFont typeface="+mj-lt"/>
              <a:buAutoNum type="arabicPeriod"/>
            </a:pPr>
            <a:r>
              <a:rPr lang="en-US" sz="1300" dirty="0"/>
              <a:t>Subtle forest change is very common, but is a real challenge to map</a:t>
            </a:r>
          </a:p>
        </p:txBody>
      </p:sp>
      <p:pic>
        <p:nvPicPr>
          <p:cNvPr id="86" name="Shape 43"/>
          <p:cNvPicPr preferRelativeResize="0"/>
          <p:nvPr/>
        </p:nvPicPr>
        <p:blipFill rotWithShape="1">
          <a:blip r:embed="rId7">
            <a:alphaModFix/>
          </a:blip>
          <a:srcRect l="1453" t="1616" r="1450" b="-1616"/>
          <a:stretch/>
        </p:blipFill>
        <p:spPr>
          <a:xfrm>
            <a:off x="326737" y="5575953"/>
            <a:ext cx="1653825" cy="987330"/>
          </a:xfrm>
          <a:prstGeom prst="rect">
            <a:avLst/>
          </a:prstGeom>
          <a:noFill/>
          <a:ln>
            <a:noFill/>
          </a:ln>
        </p:spPr>
      </p:pic>
      <p:pic>
        <p:nvPicPr>
          <p:cNvPr id="87" name="Picture 86"/>
          <p:cNvPicPr>
            <a:picLocks noChangeAspect="1"/>
          </p:cNvPicPr>
          <p:nvPr/>
        </p:nvPicPr>
        <p:blipFill>
          <a:blip r:embed="rId8"/>
          <a:stretch>
            <a:fillRect/>
          </a:stretch>
        </p:blipFill>
        <p:spPr>
          <a:xfrm>
            <a:off x="2356986" y="5453040"/>
            <a:ext cx="2178137" cy="1122989"/>
          </a:xfrm>
          <a:prstGeom prst="rect">
            <a:avLst/>
          </a:prstGeom>
        </p:spPr>
      </p:pic>
      <p:pic>
        <p:nvPicPr>
          <p:cNvPr id="88" name="Picture 87"/>
          <p:cNvPicPr>
            <a:picLocks noChangeAspect="1"/>
          </p:cNvPicPr>
          <p:nvPr/>
        </p:nvPicPr>
        <p:blipFill>
          <a:blip r:embed="rId9"/>
          <a:stretch>
            <a:fillRect/>
          </a:stretch>
        </p:blipFill>
        <p:spPr>
          <a:xfrm>
            <a:off x="3827318" y="5742359"/>
            <a:ext cx="647811" cy="619502"/>
          </a:xfrm>
          <a:prstGeom prst="rect">
            <a:avLst/>
          </a:prstGeom>
        </p:spPr>
      </p:pic>
      <p:pic>
        <p:nvPicPr>
          <p:cNvPr id="1030" name="Picture 6"/>
          <p:cNvPicPr>
            <a:picLocks noChangeAspect="1" noChangeArrowheads="1"/>
          </p:cNvPicPr>
          <p:nvPr/>
        </p:nvPicPr>
        <p:blipFill rotWithShape="1">
          <a:blip r:embed="rId10">
            <a:extLst>
              <a:ext uri="{28A0092B-C50C-407E-A947-70E740481C1C}">
                <a14:useLocalDpi xmlns:a14="http://schemas.microsoft.com/office/drawing/2010/main" val="0"/>
              </a:ext>
            </a:extLst>
          </a:blip>
          <a:srcRect l="31896" t="26111" r="16164" b="15217"/>
          <a:stretch/>
        </p:blipFill>
        <p:spPr bwMode="auto">
          <a:xfrm>
            <a:off x="6980261" y="5624741"/>
            <a:ext cx="1799023" cy="10478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0" name="Rectangle 89"/>
          <p:cNvSpPr/>
          <p:nvPr/>
        </p:nvSpPr>
        <p:spPr bwMode="auto">
          <a:xfrm>
            <a:off x="4869382" y="3664007"/>
            <a:ext cx="4136073" cy="3051118"/>
          </a:xfrm>
          <a:prstGeom prst="rect">
            <a:avLst/>
          </a:prstGeom>
          <a:noFill/>
          <a:ln w="9525" cap="flat" cmpd="sng" algn="ctr">
            <a:solidFill>
              <a:schemeClr val="tx1"/>
            </a:solidFill>
            <a:prstDash val="solid"/>
            <a:round/>
            <a:headEnd type="none" w="med" len="med"/>
            <a:tailEnd type="none" w="med" len="med"/>
          </a:ln>
          <a:effectLst/>
        </p:spPr>
        <p:txBody>
          <a:bodyPr vert="horz" wrap="square" lIns="19998" tIns="9999" rIns="19998" bIns="9999" numCol="1" rtlCol="0" anchor="t" anchorCtr="0" compatLnSpc="1">
            <a:prstTxWarp prst="textNoShape">
              <a:avLst/>
            </a:prstTxWarp>
          </a:bodyPr>
          <a:lstStyle/>
          <a:p>
            <a:pPr algn="ctr" defTabSz="868313" fontAlgn="base">
              <a:spcBef>
                <a:spcPct val="0"/>
              </a:spcBef>
              <a:spcAft>
                <a:spcPct val="0"/>
              </a:spcAft>
            </a:pPr>
            <a:endParaRPr lang="en-US" sz="1700">
              <a:latin typeface="Arial" charset="0"/>
            </a:endParaRPr>
          </a:p>
        </p:txBody>
      </p:sp>
      <p:sp>
        <p:nvSpPr>
          <p:cNvPr id="93" name="TextBox 92"/>
          <p:cNvSpPr txBox="1"/>
          <p:nvPr/>
        </p:nvSpPr>
        <p:spPr>
          <a:xfrm>
            <a:off x="4869382" y="3669196"/>
            <a:ext cx="4007630" cy="451080"/>
          </a:xfrm>
          <a:prstGeom prst="rect">
            <a:avLst/>
          </a:prstGeom>
          <a:noFill/>
        </p:spPr>
        <p:txBody>
          <a:bodyPr wrap="square" lIns="19998" tIns="9999" rIns="19998" bIns="9999" rtlCol="0">
            <a:spAutoFit/>
          </a:bodyPr>
          <a:lstStyle/>
          <a:p>
            <a:r>
              <a:rPr lang="en-US" sz="1400" dirty="0"/>
              <a:t>LCMS anticipates Parallel Learning Ensembles (PLEs) through cloud computing</a:t>
            </a:r>
            <a:endParaRPr lang="en-US" sz="1400" dirty="0"/>
          </a:p>
        </p:txBody>
      </p:sp>
      <p:sp>
        <p:nvSpPr>
          <p:cNvPr id="94" name="TextBox 93"/>
          <p:cNvSpPr txBox="1"/>
          <p:nvPr/>
        </p:nvSpPr>
        <p:spPr>
          <a:xfrm>
            <a:off x="4984071" y="4235660"/>
            <a:ext cx="3906693" cy="789635"/>
          </a:xfrm>
          <a:prstGeom prst="rect">
            <a:avLst/>
          </a:prstGeom>
          <a:noFill/>
        </p:spPr>
        <p:txBody>
          <a:bodyPr wrap="square" lIns="19998" tIns="9999" rIns="19998" bIns="9999" rtlCol="0">
            <a:spAutoFit/>
          </a:bodyPr>
          <a:lstStyle/>
          <a:p>
            <a:pPr algn="l"/>
            <a:r>
              <a:rPr lang="en-US" sz="1000" dirty="0"/>
              <a:t>Native code from several different change detection algorithms has been ported to Java, enabling their operation upon the Landsat archive stored by Google Earth Engine.  </a:t>
            </a:r>
            <a:r>
              <a:rPr lang="en-US" sz="1000" b="1" dirty="0"/>
              <a:t>LCMS is exploring the idea of running the algorithms in parallel and integrating outputs by using them as inputs to an empirical tree-based model.</a:t>
            </a:r>
          </a:p>
        </p:txBody>
      </p:sp>
      <p:grpSp>
        <p:nvGrpSpPr>
          <p:cNvPr id="141" name="Group 140"/>
          <p:cNvGrpSpPr/>
          <p:nvPr/>
        </p:nvGrpSpPr>
        <p:grpSpPr>
          <a:xfrm>
            <a:off x="5194179" y="5636132"/>
            <a:ext cx="1269722" cy="1087697"/>
            <a:chOff x="543269" y="243813"/>
            <a:chExt cx="4545753" cy="4248090"/>
          </a:xfrm>
        </p:grpSpPr>
        <p:sp>
          <p:nvSpPr>
            <p:cNvPr id="142" name="Rectangle 141"/>
            <p:cNvSpPr/>
            <p:nvPr/>
          </p:nvSpPr>
          <p:spPr>
            <a:xfrm>
              <a:off x="543269" y="243813"/>
              <a:ext cx="4395893" cy="399626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3" name="Straight Connector 142"/>
            <p:cNvCxnSpPr/>
            <p:nvPr/>
          </p:nvCxnSpPr>
          <p:spPr>
            <a:xfrm>
              <a:off x="2588810" y="913977"/>
              <a:ext cx="0" cy="59944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4" name="Straight Connector 143"/>
            <p:cNvCxnSpPr/>
            <p:nvPr/>
          </p:nvCxnSpPr>
          <p:spPr>
            <a:xfrm>
              <a:off x="2095004" y="1513417"/>
              <a:ext cx="0" cy="799253"/>
            </a:xfrm>
            <a:prstGeom prst="line">
              <a:avLst/>
            </a:prstGeom>
          </p:spPr>
          <p:style>
            <a:lnRef idx="1">
              <a:schemeClr val="accent1"/>
            </a:lnRef>
            <a:fillRef idx="0">
              <a:schemeClr val="accent1"/>
            </a:fillRef>
            <a:effectRef idx="0">
              <a:schemeClr val="accent1"/>
            </a:effectRef>
            <a:fontRef idx="minor">
              <a:schemeClr val="tx1"/>
            </a:fontRef>
          </p:style>
        </p:cxnSp>
        <p:cxnSp>
          <p:nvCxnSpPr>
            <p:cNvPr id="145" name="Straight Connector 144"/>
            <p:cNvCxnSpPr/>
            <p:nvPr/>
          </p:nvCxnSpPr>
          <p:spPr>
            <a:xfrm>
              <a:off x="2091822" y="1513417"/>
              <a:ext cx="1698413" cy="0"/>
            </a:xfrm>
            <a:prstGeom prst="line">
              <a:avLst/>
            </a:prstGeom>
          </p:spPr>
          <p:style>
            <a:lnRef idx="1">
              <a:schemeClr val="accent1"/>
            </a:lnRef>
            <a:fillRef idx="0">
              <a:schemeClr val="accent1"/>
            </a:fillRef>
            <a:effectRef idx="0">
              <a:schemeClr val="accent1"/>
            </a:effectRef>
            <a:fontRef idx="minor">
              <a:schemeClr val="tx1"/>
            </a:fontRef>
          </p:style>
        </p:cxnSp>
        <p:sp>
          <p:nvSpPr>
            <p:cNvPr id="146" name="TextBox 145"/>
            <p:cNvSpPr txBox="1"/>
            <p:nvPr/>
          </p:nvSpPr>
          <p:spPr>
            <a:xfrm>
              <a:off x="1828799" y="666749"/>
              <a:ext cx="1498601" cy="480820"/>
            </a:xfrm>
            <a:prstGeom prst="rect">
              <a:avLst/>
            </a:prstGeom>
            <a:noFill/>
          </p:spPr>
          <p:txBody>
            <a:bodyPr wrap="square" rtlCol="0">
              <a:spAutoFit/>
            </a:bodyPr>
            <a:lstStyle/>
            <a:p>
              <a:pPr algn="ctr"/>
              <a:r>
                <a:rPr lang="en-US" sz="200" b="1" dirty="0"/>
                <a:t>Algorithm 1</a:t>
              </a:r>
              <a:endParaRPr lang="en-US" sz="200" b="1" dirty="0"/>
            </a:p>
          </p:txBody>
        </p:sp>
        <p:sp>
          <p:nvSpPr>
            <p:cNvPr id="147" name="TextBox 146"/>
            <p:cNvSpPr txBox="1"/>
            <p:nvPr/>
          </p:nvSpPr>
          <p:spPr>
            <a:xfrm>
              <a:off x="2091823" y="1213698"/>
              <a:ext cx="499534" cy="480820"/>
            </a:xfrm>
            <a:prstGeom prst="rect">
              <a:avLst/>
            </a:prstGeom>
            <a:noFill/>
          </p:spPr>
          <p:txBody>
            <a:bodyPr wrap="square" rtlCol="0">
              <a:spAutoFit/>
            </a:bodyPr>
            <a:lstStyle/>
            <a:p>
              <a:pPr algn="ctr"/>
              <a:r>
                <a:rPr lang="en-US" sz="200" b="1" dirty="0">
                  <a:solidFill>
                    <a:srgbClr val="FF0000"/>
                  </a:solidFill>
                </a:rPr>
                <a:t>0</a:t>
              </a:r>
              <a:endParaRPr lang="en-US" sz="200" b="1" dirty="0">
                <a:solidFill>
                  <a:srgbClr val="FF0000"/>
                </a:solidFill>
              </a:endParaRPr>
            </a:p>
          </p:txBody>
        </p:sp>
        <p:sp>
          <p:nvSpPr>
            <p:cNvPr id="148" name="TextBox 147"/>
            <p:cNvSpPr txBox="1"/>
            <p:nvPr/>
          </p:nvSpPr>
          <p:spPr>
            <a:xfrm>
              <a:off x="2591354" y="1213698"/>
              <a:ext cx="499534" cy="480820"/>
            </a:xfrm>
            <a:prstGeom prst="rect">
              <a:avLst/>
            </a:prstGeom>
            <a:noFill/>
          </p:spPr>
          <p:txBody>
            <a:bodyPr wrap="square" rtlCol="0">
              <a:spAutoFit/>
            </a:bodyPr>
            <a:lstStyle/>
            <a:p>
              <a:pPr algn="ctr"/>
              <a:r>
                <a:rPr lang="en-US" sz="200" b="1" dirty="0">
                  <a:solidFill>
                    <a:srgbClr val="00B050"/>
                  </a:solidFill>
                </a:rPr>
                <a:t>1</a:t>
              </a:r>
              <a:endParaRPr lang="en-US" sz="200" b="1" dirty="0">
                <a:solidFill>
                  <a:srgbClr val="00B050"/>
                </a:solidFill>
              </a:endParaRPr>
            </a:p>
          </p:txBody>
        </p:sp>
        <p:cxnSp>
          <p:nvCxnSpPr>
            <p:cNvPr id="149" name="Straight Connector 148"/>
            <p:cNvCxnSpPr/>
            <p:nvPr/>
          </p:nvCxnSpPr>
          <p:spPr>
            <a:xfrm>
              <a:off x="892942" y="2312670"/>
              <a:ext cx="1498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0" name="Straight Connector 149"/>
            <p:cNvCxnSpPr/>
            <p:nvPr/>
          </p:nvCxnSpPr>
          <p:spPr>
            <a:xfrm>
              <a:off x="3390609" y="2312670"/>
              <a:ext cx="1498600" cy="0"/>
            </a:xfrm>
            <a:prstGeom prst="line">
              <a:avLst/>
            </a:prstGeom>
          </p:spPr>
          <p:style>
            <a:lnRef idx="1">
              <a:schemeClr val="accent1"/>
            </a:lnRef>
            <a:fillRef idx="0">
              <a:schemeClr val="accent1"/>
            </a:fillRef>
            <a:effectRef idx="0">
              <a:schemeClr val="accent1"/>
            </a:effectRef>
            <a:fontRef idx="minor">
              <a:schemeClr val="tx1"/>
            </a:fontRef>
          </p:style>
        </p:cxnSp>
        <p:sp>
          <p:nvSpPr>
            <p:cNvPr id="151" name="TextBox 150"/>
            <p:cNvSpPr txBox="1"/>
            <p:nvPr/>
          </p:nvSpPr>
          <p:spPr>
            <a:xfrm>
              <a:off x="1342523" y="1730481"/>
              <a:ext cx="1248834" cy="480820"/>
            </a:xfrm>
            <a:prstGeom prst="rect">
              <a:avLst/>
            </a:prstGeom>
            <a:solidFill>
              <a:schemeClr val="bg1"/>
            </a:solidFill>
          </p:spPr>
          <p:txBody>
            <a:bodyPr wrap="square" rtlCol="0">
              <a:spAutoFit/>
            </a:bodyPr>
            <a:lstStyle/>
            <a:p>
              <a:pPr algn="ctr"/>
              <a:r>
                <a:rPr lang="en-US" sz="200" b="1" dirty="0"/>
                <a:t>Algorithm 2</a:t>
              </a:r>
              <a:endParaRPr lang="en-US" sz="200" b="1" dirty="0"/>
            </a:p>
          </p:txBody>
        </p:sp>
        <p:cxnSp>
          <p:nvCxnSpPr>
            <p:cNvPr id="152" name="Straight Connector 151"/>
            <p:cNvCxnSpPr/>
            <p:nvPr/>
          </p:nvCxnSpPr>
          <p:spPr>
            <a:xfrm>
              <a:off x="3790235" y="1513417"/>
              <a:ext cx="0" cy="799253"/>
            </a:xfrm>
            <a:prstGeom prst="line">
              <a:avLst/>
            </a:prstGeom>
          </p:spPr>
          <p:style>
            <a:lnRef idx="1">
              <a:schemeClr val="accent1"/>
            </a:lnRef>
            <a:fillRef idx="0">
              <a:schemeClr val="accent1"/>
            </a:fillRef>
            <a:effectRef idx="0">
              <a:schemeClr val="accent1"/>
            </a:effectRef>
            <a:fontRef idx="minor">
              <a:schemeClr val="tx1"/>
            </a:fontRef>
          </p:style>
        </p:cxnSp>
        <p:sp>
          <p:nvSpPr>
            <p:cNvPr id="153" name="TextBox 152"/>
            <p:cNvSpPr txBox="1"/>
            <p:nvPr/>
          </p:nvSpPr>
          <p:spPr>
            <a:xfrm>
              <a:off x="1492383" y="1989847"/>
              <a:ext cx="499534" cy="480820"/>
            </a:xfrm>
            <a:prstGeom prst="rect">
              <a:avLst/>
            </a:prstGeom>
            <a:noFill/>
          </p:spPr>
          <p:txBody>
            <a:bodyPr wrap="square" rtlCol="0">
              <a:spAutoFit/>
            </a:bodyPr>
            <a:lstStyle/>
            <a:p>
              <a:pPr algn="ctr"/>
              <a:r>
                <a:rPr lang="en-US" sz="200" b="1" dirty="0">
                  <a:solidFill>
                    <a:srgbClr val="FF0000"/>
                  </a:solidFill>
                </a:rPr>
                <a:t>0</a:t>
              </a:r>
              <a:endParaRPr lang="en-US" sz="200" b="1" dirty="0">
                <a:solidFill>
                  <a:srgbClr val="FF0000"/>
                </a:solidFill>
              </a:endParaRPr>
            </a:p>
          </p:txBody>
        </p:sp>
        <p:sp>
          <p:nvSpPr>
            <p:cNvPr id="154" name="TextBox 153"/>
            <p:cNvSpPr txBox="1"/>
            <p:nvPr/>
          </p:nvSpPr>
          <p:spPr>
            <a:xfrm>
              <a:off x="1991917" y="1989847"/>
              <a:ext cx="499534" cy="480820"/>
            </a:xfrm>
            <a:prstGeom prst="rect">
              <a:avLst/>
            </a:prstGeom>
            <a:noFill/>
          </p:spPr>
          <p:txBody>
            <a:bodyPr wrap="square" rtlCol="0">
              <a:spAutoFit/>
            </a:bodyPr>
            <a:lstStyle/>
            <a:p>
              <a:pPr algn="ctr"/>
              <a:r>
                <a:rPr lang="en-US" sz="200" b="1" dirty="0">
                  <a:solidFill>
                    <a:srgbClr val="00B050"/>
                  </a:solidFill>
                </a:rPr>
                <a:t>1</a:t>
              </a:r>
              <a:endParaRPr lang="en-US" sz="200" b="1" dirty="0">
                <a:solidFill>
                  <a:srgbClr val="00B050"/>
                </a:solidFill>
              </a:endParaRPr>
            </a:p>
          </p:txBody>
        </p:sp>
        <p:sp>
          <p:nvSpPr>
            <p:cNvPr id="155" name="TextBox 154"/>
            <p:cNvSpPr txBox="1"/>
            <p:nvPr/>
          </p:nvSpPr>
          <p:spPr>
            <a:xfrm>
              <a:off x="3290701" y="2012948"/>
              <a:ext cx="499534" cy="480820"/>
            </a:xfrm>
            <a:prstGeom prst="rect">
              <a:avLst/>
            </a:prstGeom>
            <a:noFill/>
          </p:spPr>
          <p:txBody>
            <a:bodyPr wrap="square" rtlCol="0">
              <a:spAutoFit/>
            </a:bodyPr>
            <a:lstStyle/>
            <a:p>
              <a:pPr algn="ctr"/>
              <a:r>
                <a:rPr lang="en-US" sz="200" b="1" dirty="0">
                  <a:solidFill>
                    <a:srgbClr val="FF0000"/>
                  </a:solidFill>
                </a:rPr>
                <a:t>0</a:t>
              </a:r>
              <a:endParaRPr lang="en-US" sz="200" b="1" dirty="0">
                <a:solidFill>
                  <a:srgbClr val="FF0000"/>
                </a:solidFill>
              </a:endParaRPr>
            </a:p>
          </p:txBody>
        </p:sp>
        <p:sp>
          <p:nvSpPr>
            <p:cNvPr id="156" name="TextBox 155"/>
            <p:cNvSpPr txBox="1"/>
            <p:nvPr/>
          </p:nvSpPr>
          <p:spPr>
            <a:xfrm>
              <a:off x="3790234" y="2012948"/>
              <a:ext cx="499534" cy="480820"/>
            </a:xfrm>
            <a:prstGeom prst="rect">
              <a:avLst/>
            </a:prstGeom>
            <a:noFill/>
          </p:spPr>
          <p:txBody>
            <a:bodyPr wrap="square" rtlCol="0">
              <a:spAutoFit/>
            </a:bodyPr>
            <a:lstStyle/>
            <a:p>
              <a:pPr algn="ctr"/>
              <a:r>
                <a:rPr lang="en-US" sz="200" b="1" dirty="0">
                  <a:solidFill>
                    <a:srgbClr val="00B050"/>
                  </a:solidFill>
                </a:rPr>
                <a:t>1</a:t>
              </a:r>
              <a:endParaRPr lang="en-US" sz="200" b="1" dirty="0">
                <a:solidFill>
                  <a:srgbClr val="00B050"/>
                </a:solidFill>
              </a:endParaRPr>
            </a:p>
          </p:txBody>
        </p:sp>
        <p:cxnSp>
          <p:nvCxnSpPr>
            <p:cNvPr id="157" name="Straight Connector 156"/>
            <p:cNvCxnSpPr/>
            <p:nvPr/>
          </p:nvCxnSpPr>
          <p:spPr>
            <a:xfrm>
              <a:off x="3390609" y="2312670"/>
              <a:ext cx="0" cy="799253"/>
            </a:xfrm>
            <a:prstGeom prst="line">
              <a:avLst/>
            </a:prstGeom>
          </p:spPr>
          <p:style>
            <a:lnRef idx="1">
              <a:schemeClr val="accent1"/>
            </a:lnRef>
            <a:fillRef idx="0">
              <a:schemeClr val="accent1"/>
            </a:fillRef>
            <a:effectRef idx="0">
              <a:schemeClr val="accent1"/>
            </a:effectRef>
            <a:fontRef idx="minor">
              <a:schemeClr val="tx1"/>
            </a:fontRef>
          </p:style>
        </p:cxnSp>
        <p:cxnSp>
          <p:nvCxnSpPr>
            <p:cNvPr id="158" name="Straight Connector 157"/>
            <p:cNvCxnSpPr/>
            <p:nvPr/>
          </p:nvCxnSpPr>
          <p:spPr>
            <a:xfrm>
              <a:off x="4889209" y="2312670"/>
              <a:ext cx="0" cy="1598507"/>
            </a:xfrm>
            <a:prstGeom prst="line">
              <a:avLst/>
            </a:prstGeom>
          </p:spPr>
          <p:style>
            <a:lnRef idx="1">
              <a:schemeClr val="accent1"/>
            </a:lnRef>
            <a:fillRef idx="0">
              <a:schemeClr val="accent1"/>
            </a:fillRef>
            <a:effectRef idx="0">
              <a:schemeClr val="accent1"/>
            </a:effectRef>
            <a:fontRef idx="minor">
              <a:schemeClr val="tx1"/>
            </a:fontRef>
          </p:style>
        </p:cxnSp>
        <p:cxnSp>
          <p:nvCxnSpPr>
            <p:cNvPr id="159" name="Straight Connector 158"/>
            <p:cNvCxnSpPr/>
            <p:nvPr/>
          </p:nvCxnSpPr>
          <p:spPr>
            <a:xfrm flipH="1">
              <a:off x="892942" y="2312670"/>
              <a:ext cx="1909" cy="1598507"/>
            </a:xfrm>
            <a:prstGeom prst="line">
              <a:avLst/>
            </a:prstGeom>
          </p:spPr>
          <p:style>
            <a:lnRef idx="1">
              <a:schemeClr val="accent1"/>
            </a:lnRef>
            <a:fillRef idx="0">
              <a:schemeClr val="accent1"/>
            </a:fillRef>
            <a:effectRef idx="0">
              <a:schemeClr val="accent1"/>
            </a:effectRef>
            <a:fontRef idx="minor">
              <a:schemeClr val="tx1"/>
            </a:fontRef>
          </p:style>
        </p:cxnSp>
        <p:cxnSp>
          <p:nvCxnSpPr>
            <p:cNvPr id="160" name="Straight Connector 159"/>
            <p:cNvCxnSpPr/>
            <p:nvPr/>
          </p:nvCxnSpPr>
          <p:spPr>
            <a:xfrm>
              <a:off x="2391542" y="2312670"/>
              <a:ext cx="0" cy="799253"/>
            </a:xfrm>
            <a:prstGeom prst="line">
              <a:avLst/>
            </a:prstGeom>
          </p:spPr>
          <p:style>
            <a:lnRef idx="1">
              <a:schemeClr val="accent1"/>
            </a:lnRef>
            <a:fillRef idx="0">
              <a:schemeClr val="accent1"/>
            </a:fillRef>
            <a:effectRef idx="0">
              <a:schemeClr val="accent1"/>
            </a:effectRef>
            <a:fontRef idx="minor">
              <a:schemeClr val="tx1"/>
            </a:fontRef>
          </p:style>
        </p:cxnSp>
        <p:cxnSp>
          <p:nvCxnSpPr>
            <p:cNvPr id="161" name="Straight Connector 160"/>
            <p:cNvCxnSpPr/>
            <p:nvPr/>
          </p:nvCxnSpPr>
          <p:spPr>
            <a:xfrm>
              <a:off x="3090889" y="3111924"/>
              <a:ext cx="109897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2" name="Straight Connector 161"/>
            <p:cNvCxnSpPr/>
            <p:nvPr/>
          </p:nvCxnSpPr>
          <p:spPr>
            <a:xfrm>
              <a:off x="1392475" y="3111924"/>
              <a:ext cx="1498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3" name="Straight Connector 162"/>
            <p:cNvCxnSpPr/>
            <p:nvPr/>
          </p:nvCxnSpPr>
          <p:spPr>
            <a:xfrm>
              <a:off x="1392475" y="3111924"/>
              <a:ext cx="0" cy="799253"/>
            </a:xfrm>
            <a:prstGeom prst="line">
              <a:avLst/>
            </a:prstGeom>
          </p:spPr>
          <p:style>
            <a:lnRef idx="1">
              <a:schemeClr val="accent1"/>
            </a:lnRef>
            <a:fillRef idx="0">
              <a:schemeClr val="accent1"/>
            </a:fillRef>
            <a:effectRef idx="0">
              <a:schemeClr val="accent1"/>
            </a:effectRef>
            <a:fontRef idx="minor">
              <a:schemeClr val="tx1"/>
            </a:fontRef>
          </p:style>
        </p:cxnSp>
        <p:cxnSp>
          <p:nvCxnSpPr>
            <p:cNvPr id="164" name="Straight Connector 163"/>
            <p:cNvCxnSpPr/>
            <p:nvPr/>
          </p:nvCxnSpPr>
          <p:spPr>
            <a:xfrm>
              <a:off x="2891075" y="3111924"/>
              <a:ext cx="0" cy="799253"/>
            </a:xfrm>
            <a:prstGeom prst="line">
              <a:avLst/>
            </a:prstGeom>
          </p:spPr>
          <p:style>
            <a:lnRef idx="1">
              <a:schemeClr val="accent1"/>
            </a:lnRef>
            <a:fillRef idx="0">
              <a:schemeClr val="accent1"/>
            </a:fillRef>
            <a:effectRef idx="0">
              <a:schemeClr val="accent1"/>
            </a:effectRef>
            <a:fontRef idx="minor">
              <a:schemeClr val="tx1"/>
            </a:fontRef>
          </p:style>
        </p:cxnSp>
        <p:sp>
          <p:nvSpPr>
            <p:cNvPr id="165" name="TextBox 164"/>
            <p:cNvSpPr txBox="1"/>
            <p:nvPr/>
          </p:nvSpPr>
          <p:spPr>
            <a:xfrm>
              <a:off x="3240747" y="1730481"/>
              <a:ext cx="1248834" cy="480820"/>
            </a:xfrm>
            <a:prstGeom prst="rect">
              <a:avLst/>
            </a:prstGeom>
            <a:solidFill>
              <a:schemeClr val="bg1"/>
            </a:solidFill>
          </p:spPr>
          <p:txBody>
            <a:bodyPr wrap="square" rtlCol="0">
              <a:spAutoFit/>
            </a:bodyPr>
            <a:lstStyle/>
            <a:p>
              <a:pPr algn="ctr"/>
              <a:r>
                <a:rPr lang="en-US" sz="200" b="1" dirty="0"/>
                <a:t>Algorithm 3</a:t>
              </a:r>
              <a:endParaRPr lang="en-US" sz="200" b="1" dirty="0"/>
            </a:p>
          </p:txBody>
        </p:sp>
        <p:sp>
          <p:nvSpPr>
            <p:cNvPr id="166" name="TextBox 165"/>
            <p:cNvSpPr txBox="1"/>
            <p:nvPr/>
          </p:nvSpPr>
          <p:spPr>
            <a:xfrm>
              <a:off x="4589488" y="4011083"/>
              <a:ext cx="499534" cy="480820"/>
            </a:xfrm>
            <a:prstGeom prst="rect">
              <a:avLst/>
            </a:prstGeom>
            <a:noFill/>
          </p:spPr>
          <p:txBody>
            <a:bodyPr wrap="square" rtlCol="0">
              <a:spAutoFit/>
            </a:bodyPr>
            <a:lstStyle/>
            <a:p>
              <a:pPr algn="ctr"/>
              <a:r>
                <a:rPr lang="en-US" sz="200" b="1" dirty="0">
                  <a:solidFill>
                    <a:srgbClr val="00B050"/>
                  </a:solidFill>
                </a:rPr>
                <a:t>1</a:t>
              </a:r>
              <a:endParaRPr lang="en-US" sz="200" b="1" dirty="0">
                <a:solidFill>
                  <a:srgbClr val="00B050"/>
                </a:solidFill>
              </a:endParaRPr>
            </a:p>
          </p:txBody>
        </p:sp>
        <p:sp>
          <p:nvSpPr>
            <p:cNvPr id="167" name="TextBox 166"/>
            <p:cNvSpPr txBox="1"/>
            <p:nvPr/>
          </p:nvSpPr>
          <p:spPr>
            <a:xfrm>
              <a:off x="593222" y="4011083"/>
              <a:ext cx="499534" cy="480820"/>
            </a:xfrm>
            <a:prstGeom prst="rect">
              <a:avLst/>
            </a:prstGeom>
            <a:noFill/>
          </p:spPr>
          <p:txBody>
            <a:bodyPr wrap="square" rtlCol="0">
              <a:spAutoFit/>
            </a:bodyPr>
            <a:lstStyle/>
            <a:p>
              <a:pPr algn="ctr"/>
              <a:r>
                <a:rPr lang="en-US" sz="200" b="1" dirty="0">
                  <a:solidFill>
                    <a:srgbClr val="FF0000"/>
                  </a:solidFill>
                </a:rPr>
                <a:t>0</a:t>
              </a:r>
              <a:endParaRPr lang="en-US" sz="200" b="1" dirty="0">
                <a:solidFill>
                  <a:srgbClr val="FF0000"/>
                </a:solidFill>
              </a:endParaRPr>
            </a:p>
          </p:txBody>
        </p:sp>
        <p:sp>
          <p:nvSpPr>
            <p:cNvPr id="168" name="TextBox 167"/>
            <p:cNvSpPr txBox="1"/>
            <p:nvPr/>
          </p:nvSpPr>
          <p:spPr>
            <a:xfrm>
              <a:off x="1092756" y="4011083"/>
              <a:ext cx="499534" cy="480820"/>
            </a:xfrm>
            <a:prstGeom prst="rect">
              <a:avLst/>
            </a:prstGeom>
            <a:noFill/>
          </p:spPr>
          <p:txBody>
            <a:bodyPr wrap="square" rtlCol="0">
              <a:spAutoFit/>
            </a:bodyPr>
            <a:lstStyle/>
            <a:p>
              <a:pPr algn="ctr"/>
              <a:r>
                <a:rPr lang="en-US" sz="200" b="1" dirty="0">
                  <a:solidFill>
                    <a:srgbClr val="FF0000"/>
                  </a:solidFill>
                </a:rPr>
                <a:t>0</a:t>
              </a:r>
              <a:endParaRPr lang="en-US" sz="200" b="1" dirty="0">
                <a:solidFill>
                  <a:srgbClr val="FF0000"/>
                </a:solidFill>
              </a:endParaRPr>
            </a:p>
          </p:txBody>
        </p:sp>
        <p:sp>
          <p:nvSpPr>
            <p:cNvPr id="169" name="TextBox 168"/>
            <p:cNvSpPr txBox="1"/>
            <p:nvPr/>
          </p:nvSpPr>
          <p:spPr>
            <a:xfrm>
              <a:off x="3940095" y="4011083"/>
              <a:ext cx="499534" cy="480820"/>
            </a:xfrm>
            <a:prstGeom prst="rect">
              <a:avLst/>
            </a:prstGeom>
            <a:noFill/>
          </p:spPr>
          <p:txBody>
            <a:bodyPr wrap="square" rtlCol="0">
              <a:spAutoFit/>
            </a:bodyPr>
            <a:lstStyle/>
            <a:p>
              <a:pPr algn="ctr"/>
              <a:r>
                <a:rPr lang="en-US" sz="200" b="1" dirty="0">
                  <a:solidFill>
                    <a:srgbClr val="FF0000"/>
                  </a:solidFill>
                </a:rPr>
                <a:t>0</a:t>
              </a:r>
              <a:endParaRPr lang="en-US" sz="200" b="1" dirty="0">
                <a:solidFill>
                  <a:srgbClr val="FF0000"/>
                </a:solidFill>
              </a:endParaRPr>
            </a:p>
          </p:txBody>
        </p:sp>
        <p:sp>
          <p:nvSpPr>
            <p:cNvPr id="170" name="TextBox 169"/>
            <p:cNvSpPr txBox="1"/>
            <p:nvPr/>
          </p:nvSpPr>
          <p:spPr>
            <a:xfrm>
              <a:off x="2591354" y="4011083"/>
              <a:ext cx="499534" cy="480820"/>
            </a:xfrm>
            <a:prstGeom prst="rect">
              <a:avLst/>
            </a:prstGeom>
            <a:noFill/>
          </p:spPr>
          <p:txBody>
            <a:bodyPr wrap="square" rtlCol="0">
              <a:spAutoFit/>
            </a:bodyPr>
            <a:lstStyle/>
            <a:p>
              <a:pPr algn="ctr"/>
              <a:r>
                <a:rPr lang="en-US" sz="200" b="1" dirty="0">
                  <a:solidFill>
                    <a:srgbClr val="00B050"/>
                  </a:solidFill>
                </a:rPr>
                <a:t>1</a:t>
              </a:r>
              <a:endParaRPr lang="en-US" sz="200" b="1" dirty="0">
                <a:solidFill>
                  <a:srgbClr val="00B050"/>
                </a:solidFill>
              </a:endParaRPr>
            </a:p>
          </p:txBody>
        </p:sp>
        <p:sp>
          <p:nvSpPr>
            <p:cNvPr id="171" name="TextBox 170"/>
            <p:cNvSpPr txBox="1"/>
            <p:nvPr/>
          </p:nvSpPr>
          <p:spPr>
            <a:xfrm>
              <a:off x="2691260" y="2571751"/>
              <a:ext cx="1798321" cy="480820"/>
            </a:xfrm>
            <a:prstGeom prst="rect">
              <a:avLst/>
            </a:prstGeom>
            <a:solidFill>
              <a:schemeClr val="bg1"/>
            </a:solidFill>
          </p:spPr>
          <p:txBody>
            <a:bodyPr wrap="square" rtlCol="0">
              <a:spAutoFit/>
            </a:bodyPr>
            <a:lstStyle/>
            <a:p>
              <a:pPr algn="ctr"/>
              <a:r>
                <a:rPr lang="en-US" sz="200" b="1" dirty="0"/>
                <a:t>Slope &gt; 10%</a:t>
              </a:r>
              <a:endParaRPr lang="en-US" sz="200" b="1" dirty="0"/>
            </a:p>
          </p:txBody>
        </p:sp>
        <p:sp>
          <p:nvSpPr>
            <p:cNvPr id="172" name="TextBox 171"/>
            <p:cNvSpPr txBox="1"/>
            <p:nvPr/>
          </p:nvSpPr>
          <p:spPr>
            <a:xfrm>
              <a:off x="2921938" y="4011083"/>
              <a:ext cx="499534" cy="480820"/>
            </a:xfrm>
            <a:prstGeom prst="rect">
              <a:avLst/>
            </a:prstGeom>
            <a:noFill/>
          </p:spPr>
          <p:txBody>
            <a:bodyPr wrap="square" rtlCol="0">
              <a:spAutoFit/>
            </a:bodyPr>
            <a:lstStyle/>
            <a:p>
              <a:pPr algn="ctr"/>
              <a:r>
                <a:rPr lang="en-US" sz="200" b="1" dirty="0">
                  <a:solidFill>
                    <a:srgbClr val="00B050"/>
                  </a:solidFill>
                </a:rPr>
                <a:t>1</a:t>
              </a:r>
              <a:endParaRPr lang="en-US" sz="200" b="1" dirty="0">
                <a:solidFill>
                  <a:srgbClr val="00B050"/>
                </a:solidFill>
              </a:endParaRPr>
            </a:p>
          </p:txBody>
        </p:sp>
        <p:sp>
          <p:nvSpPr>
            <p:cNvPr id="173" name="TextBox 172"/>
            <p:cNvSpPr txBox="1"/>
            <p:nvPr/>
          </p:nvSpPr>
          <p:spPr>
            <a:xfrm>
              <a:off x="2391544" y="2812206"/>
              <a:ext cx="699347" cy="721228"/>
            </a:xfrm>
            <a:prstGeom prst="rect">
              <a:avLst/>
            </a:prstGeom>
            <a:noFill/>
          </p:spPr>
          <p:txBody>
            <a:bodyPr wrap="square" rtlCol="0">
              <a:spAutoFit/>
            </a:bodyPr>
            <a:lstStyle/>
            <a:p>
              <a:pPr algn="ctr"/>
              <a:r>
                <a:rPr lang="en-US" sz="200" b="1" i="1" dirty="0">
                  <a:solidFill>
                    <a:srgbClr val="7030A0"/>
                  </a:solidFill>
                </a:rPr>
                <a:t>yes</a:t>
              </a:r>
              <a:endParaRPr lang="en-US" sz="200" b="1" i="1" dirty="0">
                <a:solidFill>
                  <a:srgbClr val="7030A0"/>
                </a:solidFill>
              </a:endParaRPr>
            </a:p>
          </p:txBody>
        </p:sp>
        <p:sp>
          <p:nvSpPr>
            <p:cNvPr id="174" name="TextBox 173"/>
            <p:cNvSpPr txBox="1"/>
            <p:nvPr/>
          </p:nvSpPr>
          <p:spPr>
            <a:xfrm>
              <a:off x="3690328" y="2812206"/>
              <a:ext cx="699347" cy="721228"/>
            </a:xfrm>
            <a:prstGeom prst="rect">
              <a:avLst/>
            </a:prstGeom>
            <a:noFill/>
          </p:spPr>
          <p:txBody>
            <a:bodyPr wrap="square" rtlCol="0">
              <a:spAutoFit/>
            </a:bodyPr>
            <a:lstStyle/>
            <a:p>
              <a:pPr algn="ctr"/>
              <a:r>
                <a:rPr lang="en-US" sz="200" b="1" i="1" dirty="0">
                  <a:solidFill>
                    <a:srgbClr val="7030A0"/>
                  </a:solidFill>
                </a:rPr>
                <a:t>yes</a:t>
              </a:r>
              <a:endParaRPr lang="en-US" sz="200" b="1" i="1" dirty="0">
                <a:solidFill>
                  <a:srgbClr val="7030A0"/>
                </a:solidFill>
              </a:endParaRPr>
            </a:p>
          </p:txBody>
        </p:sp>
        <p:sp>
          <p:nvSpPr>
            <p:cNvPr id="175" name="TextBox 174"/>
            <p:cNvSpPr txBox="1"/>
            <p:nvPr/>
          </p:nvSpPr>
          <p:spPr>
            <a:xfrm>
              <a:off x="1092756" y="2789100"/>
              <a:ext cx="699347" cy="601022"/>
            </a:xfrm>
            <a:prstGeom prst="rect">
              <a:avLst/>
            </a:prstGeom>
            <a:noFill/>
          </p:spPr>
          <p:txBody>
            <a:bodyPr wrap="square" rtlCol="0">
              <a:spAutoFit/>
            </a:bodyPr>
            <a:lstStyle/>
            <a:p>
              <a:pPr algn="ctr"/>
              <a:r>
                <a:rPr lang="en-US" sz="200" b="1" i="1" dirty="0">
                  <a:solidFill>
                    <a:srgbClr val="0070C0"/>
                  </a:solidFill>
                </a:rPr>
                <a:t>no</a:t>
              </a:r>
              <a:endParaRPr lang="en-US" sz="200" b="1" i="1" dirty="0">
                <a:solidFill>
                  <a:srgbClr val="0070C0"/>
                </a:solidFill>
              </a:endParaRPr>
            </a:p>
          </p:txBody>
        </p:sp>
        <p:sp>
          <p:nvSpPr>
            <p:cNvPr id="176" name="TextBox 175"/>
            <p:cNvSpPr txBox="1"/>
            <p:nvPr/>
          </p:nvSpPr>
          <p:spPr>
            <a:xfrm>
              <a:off x="2891074" y="2812206"/>
              <a:ext cx="699347" cy="601022"/>
            </a:xfrm>
            <a:prstGeom prst="rect">
              <a:avLst/>
            </a:prstGeom>
            <a:noFill/>
          </p:spPr>
          <p:txBody>
            <a:bodyPr wrap="square" rtlCol="0">
              <a:spAutoFit/>
            </a:bodyPr>
            <a:lstStyle/>
            <a:p>
              <a:pPr algn="ctr"/>
              <a:r>
                <a:rPr lang="en-US" sz="200" b="1" i="1" dirty="0">
                  <a:solidFill>
                    <a:srgbClr val="0070C0"/>
                  </a:solidFill>
                </a:rPr>
                <a:t>no</a:t>
              </a:r>
              <a:endParaRPr lang="en-US" sz="200" b="1" i="1" dirty="0">
                <a:solidFill>
                  <a:srgbClr val="0070C0"/>
                </a:solidFill>
              </a:endParaRPr>
            </a:p>
          </p:txBody>
        </p:sp>
        <p:cxnSp>
          <p:nvCxnSpPr>
            <p:cNvPr id="177" name="Straight Connector 176"/>
            <p:cNvCxnSpPr/>
            <p:nvPr/>
          </p:nvCxnSpPr>
          <p:spPr>
            <a:xfrm>
              <a:off x="3090889" y="3111924"/>
              <a:ext cx="0" cy="799253"/>
            </a:xfrm>
            <a:prstGeom prst="line">
              <a:avLst/>
            </a:prstGeom>
          </p:spPr>
          <p:style>
            <a:lnRef idx="1">
              <a:schemeClr val="accent1"/>
            </a:lnRef>
            <a:fillRef idx="0">
              <a:schemeClr val="accent1"/>
            </a:fillRef>
            <a:effectRef idx="0">
              <a:schemeClr val="accent1"/>
            </a:effectRef>
            <a:fontRef idx="minor">
              <a:schemeClr val="tx1"/>
            </a:fontRef>
          </p:style>
        </p:cxnSp>
        <p:cxnSp>
          <p:nvCxnSpPr>
            <p:cNvPr id="178" name="Straight Connector 177"/>
            <p:cNvCxnSpPr/>
            <p:nvPr/>
          </p:nvCxnSpPr>
          <p:spPr>
            <a:xfrm>
              <a:off x="4189862" y="3111924"/>
              <a:ext cx="0" cy="799253"/>
            </a:xfrm>
            <a:prstGeom prst="line">
              <a:avLst/>
            </a:prstGeom>
          </p:spPr>
          <p:style>
            <a:lnRef idx="1">
              <a:schemeClr val="accent1"/>
            </a:lnRef>
            <a:fillRef idx="0">
              <a:schemeClr val="accent1"/>
            </a:fillRef>
            <a:effectRef idx="0">
              <a:schemeClr val="accent1"/>
            </a:effectRef>
            <a:fontRef idx="minor">
              <a:schemeClr val="tx1"/>
            </a:fontRef>
          </p:style>
        </p:cxnSp>
        <p:sp>
          <p:nvSpPr>
            <p:cNvPr id="179" name="TextBox 178"/>
            <p:cNvSpPr txBox="1"/>
            <p:nvPr/>
          </p:nvSpPr>
          <p:spPr>
            <a:xfrm>
              <a:off x="1392476" y="2571751"/>
              <a:ext cx="1798321" cy="480820"/>
            </a:xfrm>
            <a:prstGeom prst="rect">
              <a:avLst/>
            </a:prstGeom>
            <a:solidFill>
              <a:schemeClr val="bg1"/>
            </a:solidFill>
          </p:spPr>
          <p:txBody>
            <a:bodyPr wrap="square" rtlCol="0">
              <a:spAutoFit/>
            </a:bodyPr>
            <a:lstStyle/>
            <a:p>
              <a:pPr algn="ctr"/>
              <a:r>
                <a:rPr lang="el-GR" sz="200" b="1" dirty="0"/>
                <a:t>Δ</a:t>
              </a:r>
              <a:r>
                <a:rPr lang="en-US" sz="200" b="1" dirty="0"/>
                <a:t>DN (Band 5) &gt; 10%</a:t>
              </a:r>
              <a:endParaRPr lang="en-US" sz="200" b="1" dirty="0"/>
            </a:p>
          </p:txBody>
        </p:sp>
        <p:sp>
          <p:nvSpPr>
            <p:cNvPr id="180" name="Rounded Rectangle 179"/>
            <p:cNvSpPr/>
            <p:nvPr/>
          </p:nvSpPr>
          <p:spPr>
            <a:xfrm>
              <a:off x="3727097" y="545665"/>
              <a:ext cx="1181655" cy="662898"/>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1" name="TextBox 180"/>
            <p:cNvSpPr txBox="1"/>
            <p:nvPr/>
          </p:nvSpPr>
          <p:spPr>
            <a:xfrm>
              <a:off x="3657598" y="590551"/>
              <a:ext cx="499534" cy="480820"/>
            </a:xfrm>
            <a:prstGeom prst="rect">
              <a:avLst/>
            </a:prstGeom>
            <a:noFill/>
          </p:spPr>
          <p:txBody>
            <a:bodyPr wrap="square" rtlCol="0">
              <a:spAutoFit/>
            </a:bodyPr>
            <a:lstStyle/>
            <a:p>
              <a:pPr algn="ctr"/>
              <a:r>
                <a:rPr lang="en-US" sz="200" b="1" dirty="0">
                  <a:solidFill>
                    <a:srgbClr val="FF0000"/>
                  </a:solidFill>
                </a:rPr>
                <a:t>0</a:t>
              </a:r>
              <a:endParaRPr lang="en-US" sz="200" b="1" dirty="0">
                <a:solidFill>
                  <a:srgbClr val="FF0000"/>
                </a:solidFill>
              </a:endParaRPr>
            </a:p>
          </p:txBody>
        </p:sp>
        <p:sp>
          <p:nvSpPr>
            <p:cNvPr id="182" name="TextBox 181"/>
            <p:cNvSpPr txBox="1"/>
            <p:nvPr/>
          </p:nvSpPr>
          <p:spPr>
            <a:xfrm>
              <a:off x="3657598" y="877326"/>
              <a:ext cx="499534" cy="480820"/>
            </a:xfrm>
            <a:prstGeom prst="rect">
              <a:avLst/>
            </a:prstGeom>
            <a:noFill/>
          </p:spPr>
          <p:txBody>
            <a:bodyPr wrap="square" rtlCol="0">
              <a:spAutoFit/>
            </a:bodyPr>
            <a:lstStyle/>
            <a:p>
              <a:pPr algn="ctr"/>
              <a:r>
                <a:rPr lang="en-US" sz="200" b="1" dirty="0">
                  <a:solidFill>
                    <a:srgbClr val="00B050"/>
                  </a:solidFill>
                </a:rPr>
                <a:t>1</a:t>
              </a:r>
              <a:endParaRPr lang="en-US" sz="200" b="1" dirty="0">
                <a:solidFill>
                  <a:srgbClr val="00B050"/>
                </a:solidFill>
              </a:endParaRPr>
            </a:p>
          </p:txBody>
        </p:sp>
        <p:sp>
          <p:nvSpPr>
            <p:cNvPr id="183" name="TextBox 182"/>
            <p:cNvSpPr txBox="1"/>
            <p:nvPr/>
          </p:nvSpPr>
          <p:spPr>
            <a:xfrm>
              <a:off x="3780368" y="612879"/>
              <a:ext cx="1248834" cy="480820"/>
            </a:xfrm>
            <a:prstGeom prst="rect">
              <a:avLst/>
            </a:prstGeom>
            <a:noFill/>
          </p:spPr>
          <p:txBody>
            <a:bodyPr wrap="square" rtlCol="0">
              <a:spAutoFit/>
            </a:bodyPr>
            <a:lstStyle/>
            <a:p>
              <a:pPr algn="ctr"/>
              <a:r>
                <a:rPr lang="en-US" sz="200" b="1" dirty="0"/>
                <a:t>Not disturbed</a:t>
              </a:r>
              <a:endParaRPr lang="en-US" sz="200" b="1" dirty="0"/>
            </a:p>
          </p:txBody>
        </p:sp>
        <p:sp>
          <p:nvSpPr>
            <p:cNvPr id="184" name="TextBox 183"/>
            <p:cNvSpPr txBox="1"/>
            <p:nvPr/>
          </p:nvSpPr>
          <p:spPr>
            <a:xfrm>
              <a:off x="3733801" y="895350"/>
              <a:ext cx="1248834" cy="480820"/>
            </a:xfrm>
            <a:prstGeom prst="rect">
              <a:avLst/>
            </a:prstGeom>
            <a:noFill/>
          </p:spPr>
          <p:txBody>
            <a:bodyPr wrap="square" rtlCol="0">
              <a:spAutoFit/>
            </a:bodyPr>
            <a:lstStyle/>
            <a:p>
              <a:pPr algn="ctr"/>
              <a:r>
                <a:rPr lang="en-US" sz="200" b="1" dirty="0"/>
                <a:t>D</a:t>
              </a:r>
              <a:r>
                <a:rPr lang="en-US" sz="200" b="1" dirty="0"/>
                <a:t>isturbed</a:t>
              </a:r>
              <a:endParaRPr lang="en-US" sz="200" b="1" dirty="0"/>
            </a:p>
          </p:txBody>
        </p:sp>
      </p:grpSp>
      <p:sp>
        <p:nvSpPr>
          <p:cNvPr id="61" name="TextBox 60"/>
          <p:cNvSpPr txBox="1"/>
          <p:nvPr/>
        </p:nvSpPr>
        <p:spPr>
          <a:xfrm>
            <a:off x="4918364" y="5286375"/>
            <a:ext cx="1783773" cy="251026"/>
          </a:xfrm>
          <a:prstGeom prst="rect">
            <a:avLst/>
          </a:prstGeom>
          <a:noFill/>
        </p:spPr>
        <p:txBody>
          <a:bodyPr wrap="square" lIns="19998" tIns="9999" rIns="19998" bIns="9999" rtlCol="0">
            <a:spAutoFit/>
          </a:bodyPr>
          <a:lstStyle/>
          <a:p>
            <a:r>
              <a:rPr lang="en-US" sz="500" u="sng" dirty="0"/>
              <a:t>Using strengths of each type of map</a:t>
            </a:r>
          </a:p>
          <a:p>
            <a:r>
              <a:rPr lang="en-US" sz="500" dirty="0"/>
              <a:t>Algorithms are used in situations, sometimes in combination, where the model finds them most “informative”</a:t>
            </a:r>
            <a:endParaRPr lang="en-US" sz="500" dirty="0"/>
          </a:p>
        </p:txBody>
      </p:sp>
      <p:sp>
        <p:nvSpPr>
          <p:cNvPr id="185" name="TextBox 184"/>
          <p:cNvSpPr txBox="1"/>
          <p:nvPr/>
        </p:nvSpPr>
        <p:spPr>
          <a:xfrm>
            <a:off x="6937418" y="5304095"/>
            <a:ext cx="1982380" cy="250069"/>
          </a:xfrm>
          <a:prstGeom prst="rect">
            <a:avLst/>
          </a:prstGeom>
          <a:noFill/>
        </p:spPr>
        <p:txBody>
          <a:bodyPr wrap="square" lIns="19998" tIns="9999" rIns="19998" bIns="9999" rtlCol="0">
            <a:spAutoFit/>
          </a:bodyPr>
          <a:lstStyle/>
          <a:p>
            <a:r>
              <a:rPr lang="en-US" sz="500" u="sng" dirty="0"/>
              <a:t>Ensemble maps are more accurate than individual learners</a:t>
            </a:r>
          </a:p>
          <a:p>
            <a:r>
              <a:rPr lang="en-US" sz="500" dirty="0"/>
              <a:t>Results from the 6 study scenes using only change detection outputs as independent variables in a Random Forests model</a:t>
            </a:r>
            <a:endParaRPr lang="en-US" sz="500" dirty="0"/>
          </a:p>
        </p:txBody>
      </p:sp>
    </p:spTree>
    <p:extLst>
      <p:ext uri="{BB962C8B-B14F-4D97-AF65-F5344CB8AC3E}">
        <p14:creationId xmlns:p14="http://schemas.microsoft.com/office/powerpoint/2010/main" val="261248664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6"/>
                                        </p:tgtEl>
                                        <p:attrNameLst>
                                          <p:attrName>style.visibility</p:attrName>
                                        </p:attrNameLst>
                                      </p:cBhvr>
                                      <p:to>
                                        <p:strVal val="visible"/>
                                      </p:to>
                                    </p:set>
                                    <p:animEffect transition="in" filter="fade">
                                      <p:cBhvr>
                                        <p:cTn id="7" dur="1"/>
                                        <p:tgtEl>
                                          <p:spTgt spid="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62000" y="1066800"/>
            <a:ext cx="7864928" cy="2400657"/>
          </a:xfrm>
          <a:prstGeom prst="rect">
            <a:avLst/>
          </a:prstGeom>
          <a:solidFill>
            <a:srgbClr val="FFFFFF">
              <a:alpha val="50196"/>
            </a:srgbClr>
          </a:solidFill>
          <a:effectLst>
            <a:softEdge rad="63500"/>
          </a:effectLst>
        </p:spPr>
        <p:txBody>
          <a:bodyPr wrap="square" lIns="182880" tIns="182880" rIns="182880" bIns="182880" rtlCol="0">
            <a:spAutoFit/>
          </a:bodyPr>
          <a:lstStyle/>
          <a:p>
            <a:pPr defTabSz="914400"/>
            <a:r>
              <a:rPr lang="en-US" sz="2200" i="1" dirty="0" smtClean="0">
                <a:solidFill>
                  <a:srgbClr val="000099"/>
                </a:solidFill>
                <a:latin typeface="Arial" panose="020B0604020202020204" pitchFamily="34" charset="0"/>
                <a:cs typeface="Arial" panose="020B0604020202020204" pitchFamily="34" charset="0"/>
              </a:rPr>
              <a:t>A capability to continuously track and characterize changes in land </a:t>
            </a:r>
            <a:r>
              <a:rPr lang="en-US" sz="2200" i="1" dirty="0">
                <a:solidFill>
                  <a:srgbClr val="000099"/>
                </a:solidFill>
                <a:latin typeface="Arial" panose="020B0604020202020204" pitchFamily="34" charset="0"/>
                <a:cs typeface="Arial" panose="020B0604020202020204" pitchFamily="34" charset="0"/>
              </a:rPr>
              <a:t>cover, </a:t>
            </a:r>
            <a:r>
              <a:rPr lang="en-US" sz="2200" i="1" dirty="0" smtClean="0">
                <a:solidFill>
                  <a:srgbClr val="000099"/>
                </a:solidFill>
                <a:latin typeface="Arial" panose="020B0604020202020204" pitchFamily="34" charset="0"/>
                <a:cs typeface="Arial" panose="020B0604020202020204" pitchFamily="34" charset="0"/>
              </a:rPr>
              <a:t>use, </a:t>
            </a:r>
            <a:r>
              <a:rPr lang="en-US" sz="2200" i="1" dirty="0">
                <a:solidFill>
                  <a:srgbClr val="000099"/>
                </a:solidFill>
                <a:latin typeface="Arial" panose="020B0604020202020204" pitchFamily="34" charset="0"/>
                <a:cs typeface="Arial" panose="020B0604020202020204" pitchFamily="34" charset="0"/>
              </a:rPr>
              <a:t>and </a:t>
            </a:r>
            <a:r>
              <a:rPr lang="en-US" sz="2200" i="1" dirty="0" smtClean="0">
                <a:solidFill>
                  <a:srgbClr val="000099"/>
                </a:solidFill>
                <a:latin typeface="Arial" panose="020B0604020202020204" pitchFamily="34" charset="0"/>
                <a:cs typeface="Arial" panose="020B0604020202020204" pitchFamily="34" charset="0"/>
              </a:rPr>
              <a:t>condition and translate such information into assessments of current and historical processes of change as a science foundation to support  evaluations and decisions relevant to environmental management and policy.</a:t>
            </a:r>
          </a:p>
        </p:txBody>
      </p:sp>
      <p:sp>
        <p:nvSpPr>
          <p:cNvPr id="7" name="TextBox 6"/>
          <p:cNvSpPr txBox="1"/>
          <p:nvPr/>
        </p:nvSpPr>
        <p:spPr>
          <a:xfrm>
            <a:off x="762000" y="0"/>
            <a:ext cx="7848600" cy="1077218"/>
          </a:xfrm>
          <a:prstGeom prst="rect">
            <a:avLst/>
          </a:prstGeom>
          <a:noFill/>
        </p:spPr>
        <p:txBody>
          <a:bodyPr wrap="square" rtlCol="0">
            <a:spAutoFit/>
          </a:bodyPr>
          <a:lstStyle/>
          <a:p>
            <a:pPr defTabSz="914400">
              <a:tabLst>
                <a:tab pos="5429250" algn="l"/>
              </a:tabLst>
            </a:pPr>
            <a:r>
              <a:rPr lang="en-US" sz="3200" dirty="0" smtClean="0">
                <a:solidFill>
                  <a:srgbClr val="000099"/>
                </a:solidFill>
                <a:latin typeface="Arial" panose="020B0604020202020204" pitchFamily="34" charset="0"/>
                <a:ea typeface="Adobe Gothic Std B" panose="020B0800000000000000" pitchFamily="34" charset="-128"/>
                <a:cs typeface="Arial" panose="020B0604020202020204" pitchFamily="34" charset="0"/>
              </a:rPr>
              <a:t>Land Change Monitoring, Assessment, and Projection</a:t>
            </a:r>
          </a:p>
        </p:txBody>
      </p:sp>
      <p:grpSp>
        <p:nvGrpSpPr>
          <p:cNvPr id="30" name="Group 29"/>
          <p:cNvGrpSpPr/>
          <p:nvPr/>
        </p:nvGrpSpPr>
        <p:grpSpPr>
          <a:xfrm>
            <a:off x="6644865" y="3048000"/>
            <a:ext cx="2039877" cy="1969343"/>
            <a:chOff x="6329337" y="3273623"/>
            <a:chExt cx="2039877" cy="1969343"/>
          </a:xfrm>
        </p:grpSpPr>
        <p:grpSp>
          <p:nvGrpSpPr>
            <p:cNvPr id="29" name="Group 28"/>
            <p:cNvGrpSpPr>
              <a:grpSpLocks noChangeAspect="1"/>
            </p:cNvGrpSpPr>
            <p:nvPr/>
          </p:nvGrpSpPr>
          <p:grpSpPr>
            <a:xfrm>
              <a:off x="6329337" y="3276601"/>
              <a:ext cx="1984557" cy="1966365"/>
              <a:chOff x="6329337" y="3276600"/>
              <a:chExt cx="2205063" cy="2184850"/>
            </a:xfrm>
          </p:grpSpPr>
          <p:pic>
            <p:nvPicPr>
              <p:cNvPr id="5" name="Picture 4"/>
              <p:cNvPicPr preferRelativeResize="0">
                <a:picLocks noChangeAspect="1"/>
              </p:cNvPicPr>
              <p:nvPr/>
            </p:nvPicPr>
            <p:blipFill rotWithShape="1">
              <a:blip r:embed="rId2">
                <a:extLst>
                  <a:ext uri="{28A0092B-C50C-407E-A947-70E740481C1C}">
                    <a14:useLocalDpi xmlns:a14="http://schemas.microsoft.com/office/drawing/2010/main" val="0"/>
                  </a:ext>
                </a:extLst>
              </a:blip>
              <a:srcRect l="53750" t="43764" b="10411"/>
              <a:stretch/>
            </p:blipFill>
            <p:spPr>
              <a:xfrm>
                <a:off x="6329337" y="3276600"/>
                <a:ext cx="2205063" cy="2184850"/>
              </a:xfrm>
              <a:prstGeom prst="rect">
                <a:avLst/>
              </a:prstGeom>
              <a:ln w="12700">
                <a:solidFill>
                  <a:schemeClr val="bg1"/>
                </a:solidFill>
              </a:ln>
              <a:effectLst>
                <a:outerShdw blurRad="50800" dist="63500" dir="2700000" algn="tl" rotWithShape="0">
                  <a:prstClr val="black">
                    <a:alpha val="40000"/>
                  </a:prstClr>
                </a:outerShdw>
              </a:effectLst>
            </p:spPr>
          </p:pic>
          <p:sp>
            <p:nvSpPr>
              <p:cNvPr id="6" name="Oval 5"/>
              <p:cNvSpPr/>
              <p:nvPr/>
            </p:nvSpPr>
            <p:spPr bwMode="auto">
              <a:xfrm>
                <a:off x="7036258" y="3706152"/>
                <a:ext cx="1181878" cy="838200"/>
              </a:xfrm>
              <a:prstGeom prst="ellipse">
                <a:avLst/>
              </a:prstGeom>
              <a:noFill/>
              <a:ln w="19050" cap="flat" cmpd="sng" algn="ctr">
                <a:solidFill>
                  <a:srgbClr val="FFFF00"/>
                </a:solidFill>
                <a:prstDash val="solid"/>
                <a:round/>
                <a:headEnd type="none" w="med" len="med"/>
                <a:tailEnd type="none" w="med" len="med"/>
              </a:ln>
              <a:effectLst/>
            </p:spPr>
            <p:txBody>
              <a:bodyPr vert="horz" wrap="square" lIns="90488" tIns="44450" rIns="90488" bIns="44450" numCol="1" rtlCol="0"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fontAlgn="base" hangingPunct="0">
                  <a:spcBef>
                    <a:spcPct val="0"/>
                  </a:spcBef>
                  <a:spcAft>
                    <a:spcPct val="0"/>
                  </a:spcAft>
                </a:pPr>
                <a:endParaRPr lang="en-US" sz="4000" dirty="0">
                  <a:solidFill>
                    <a:prstClr val="white"/>
                  </a:solidFill>
                  <a:latin typeface="Arial" pitchFamily="-107" charset="0"/>
                </a:endParaRPr>
              </a:p>
            </p:txBody>
          </p:sp>
        </p:grpSp>
        <p:sp>
          <p:nvSpPr>
            <p:cNvPr id="2" name="TextBox 1"/>
            <p:cNvSpPr txBox="1"/>
            <p:nvPr/>
          </p:nvSpPr>
          <p:spPr>
            <a:xfrm>
              <a:off x="6543073" y="3273623"/>
              <a:ext cx="1826141" cy="307777"/>
            </a:xfrm>
            <a:prstGeom prst="rect">
              <a:avLst/>
            </a:prstGeom>
            <a:noFill/>
          </p:spPr>
          <p:txBody>
            <a:bodyPr wrap="none" rtlCol="0">
              <a:spAutoFit/>
            </a:bodyPr>
            <a:lstStyle/>
            <a:p>
              <a:pPr defTabSz="914400"/>
              <a:r>
                <a:rPr lang="en-US" sz="1400" dirty="0" smtClean="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Energy development</a:t>
              </a:r>
            </a:p>
          </p:txBody>
        </p:sp>
      </p:grpSp>
      <p:grpSp>
        <p:nvGrpSpPr>
          <p:cNvPr id="2049" name="Group 2048"/>
          <p:cNvGrpSpPr/>
          <p:nvPr/>
        </p:nvGrpSpPr>
        <p:grpSpPr>
          <a:xfrm>
            <a:off x="2667000" y="3352800"/>
            <a:ext cx="2542277" cy="1855336"/>
            <a:chOff x="2667000" y="3597876"/>
            <a:chExt cx="2542277" cy="1855336"/>
          </a:xfrm>
        </p:grpSpPr>
        <p:pic>
          <p:nvPicPr>
            <p:cNvPr id="2053" name="Picture 5"/>
            <p:cNvPicPr preferRelativeResize="0">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43200" y="3615750"/>
              <a:ext cx="2466077" cy="1837462"/>
            </a:xfrm>
            <a:prstGeom prst="rect">
              <a:avLst/>
            </a:prstGeom>
            <a:noFill/>
            <a:ln w="19050">
              <a:solidFill>
                <a:schemeClr val="bg1"/>
              </a:solidFill>
              <a:miter lim="800000"/>
              <a:headEnd/>
              <a:tailEnd/>
            </a:ln>
            <a:effectLst>
              <a:outerShdw blurRad="50800" dist="635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33" name="TextBox 32"/>
            <p:cNvSpPr txBox="1"/>
            <p:nvPr/>
          </p:nvSpPr>
          <p:spPr>
            <a:xfrm>
              <a:off x="2667000" y="3597876"/>
              <a:ext cx="2010361" cy="307777"/>
            </a:xfrm>
            <a:prstGeom prst="rect">
              <a:avLst/>
            </a:prstGeom>
            <a:noFill/>
          </p:spPr>
          <p:txBody>
            <a:bodyPr wrap="none" rtlCol="0">
              <a:spAutoFit/>
            </a:bodyPr>
            <a:lstStyle/>
            <a:p>
              <a:pPr defTabSz="914400"/>
              <a:r>
                <a:rPr lang="en-US" sz="1400" b="1" dirty="0" smtClean="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Carbon </a:t>
              </a:r>
              <a:r>
                <a:rPr lang="en-US" sz="1400" b="1" dirty="0" err="1" smtClean="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consequnces</a:t>
              </a:r>
              <a:endParaRPr lang="en-US" sz="1400" b="1" dirty="0" smtClean="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grpSp>
      <p:grpSp>
        <p:nvGrpSpPr>
          <p:cNvPr id="2048" name="Group 2047"/>
          <p:cNvGrpSpPr/>
          <p:nvPr/>
        </p:nvGrpSpPr>
        <p:grpSpPr>
          <a:xfrm>
            <a:off x="476756" y="3574225"/>
            <a:ext cx="2392392" cy="1566102"/>
            <a:chOff x="747992" y="3582317"/>
            <a:chExt cx="2392392" cy="1566102"/>
          </a:xfrm>
        </p:grpSpPr>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7992" y="3659085"/>
              <a:ext cx="2392392" cy="1489334"/>
            </a:xfrm>
            <a:prstGeom prst="rect">
              <a:avLst/>
            </a:prstGeom>
            <a:noFill/>
            <a:ln w="19050">
              <a:solidFill>
                <a:schemeClr val="bg1"/>
              </a:solidFill>
              <a:miter lim="800000"/>
              <a:headEnd/>
              <a:tailEnd/>
            </a:ln>
            <a:effectLst>
              <a:outerShdw blurRad="50800" dist="635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24" name="TextBox 23"/>
            <p:cNvSpPr txBox="1"/>
            <p:nvPr/>
          </p:nvSpPr>
          <p:spPr>
            <a:xfrm>
              <a:off x="1143000" y="3582317"/>
              <a:ext cx="1705916" cy="307777"/>
            </a:xfrm>
            <a:prstGeom prst="rect">
              <a:avLst/>
            </a:prstGeom>
            <a:noFill/>
          </p:spPr>
          <p:txBody>
            <a:bodyPr wrap="none" rtlCol="0">
              <a:spAutoFit/>
            </a:bodyPr>
            <a:lstStyle/>
            <a:p>
              <a:pPr defTabSz="914400"/>
              <a:r>
                <a:rPr lang="en-US" sz="1400" dirty="0" smtClean="0">
                  <a:solidFill>
                    <a:srgbClr val="F79646">
                      <a:lumMod val="50000"/>
                    </a:srgb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Drought monitoring</a:t>
              </a:r>
            </a:p>
          </p:txBody>
        </p:sp>
      </p:grpSp>
      <p:grpSp>
        <p:nvGrpSpPr>
          <p:cNvPr id="2058" name="Group 2057"/>
          <p:cNvGrpSpPr/>
          <p:nvPr/>
        </p:nvGrpSpPr>
        <p:grpSpPr>
          <a:xfrm>
            <a:off x="4819355" y="3264233"/>
            <a:ext cx="2168604" cy="2283949"/>
            <a:chOff x="4819355" y="3264233"/>
            <a:chExt cx="2168604" cy="2283949"/>
          </a:xfrm>
        </p:grpSpPr>
        <p:grpSp>
          <p:nvGrpSpPr>
            <p:cNvPr id="21" name="Group 20"/>
            <p:cNvGrpSpPr/>
            <p:nvPr/>
          </p:nvGrpSpPr>
          <p:grpSpPr>
            <a:xfrm>
              <a:off x="5083139" y="3480924"/>
              <a:ext cx="1904820" cy="2067258"/>
              <a:chOff x="4629792" y="4104942"/>
              <a:chExt cx="1904820" cy="2067258"/>
            </a:xfrm>
          </p:grpSpPr>
          <p:grpSp>
            <p:nvGrpSpPr>
              <p:cNvPr id="20" name="Group 19"/>
              <p:cNvGrpSpPr>
                <a:grpSpLocks noChangeAspect="1"/>
              </p:cNvGrpSpPr>
              <p:nvPr/>
            </p:nvGrpSpPr>
            <p:grpSpPr>
              <a:xfrm>
                <a:off x="4629792" y="4153195"/>
                <a:ext cx="1847208" cy="2019005"/>
                <a:chOff x="4380015" y="3960768"/>
                <a:chExt cx="2173185" cy="2375300"/>
              </a:xfrm>
            </p:grpSpPr>
            <p:pic>
              <p:nvPicPr>
                <p:cNvPr id="2051" name="Picture 3"/>
                <p:cNvPicPr preferRelativeResize="0">
                  <a:picLocks noChangeAspect="1" noChangeArrowheads="1"/>
                </p:cNvPicPr>
                <p:nvPr/>
              </p:nvPicPr>
              <p:blipFill rotWithShape="1">
                <a:blip r:embed="rId5" cstate="print">
                  <a:extLst>
                    <a:ext uri="{BEBA8EAE-BF5A-486C-A8C5-ECC9F3942E4B}">
                      <a14:imgProps xmlns:a14="http://schemas.microsoft.com/office/drawing/2010/main">
                        <a14:imgLayer r:embed="rId6">
                          <a14:imgEffect>
                            <a14:sharpenSoften amount="87000"/>
                          </a14:imgEffect>
                          <a14:imgEffect>
                            <a14:colorTemperature colorTemp="8500"/>
                          </a14:imgEffect>
                          <a14:imgEffect>
                            <a14:saturation sat="70000"/>
                          </a14:imgEffect>
                          <a14:imgEffect>
                            <a14:brightnessContrast bright="-21000" contrast="44000"/>
                          </a14:imgEffect>
                        </a14:imgLayer>
                      </a14:imgProps>
                    </a:ext>
                    <a:ext uri="{28A0092B-C50C-407E-A947-70E740481C1C}">
                      <a14:useLocalDpi xmlns:a14="http://schemas.microsoft.com/office/drawing/2010/main" val="0"/>
                    </a:ext>
                  </a:extLst>
                </a:blip>
                <a:srcRect l="20335" r="4613"/>
                <a:stretch/>
              </p:blipFill>
              <p:spPr bwMode="auto">
                <a:xfrm>
                  <a:off x="4380015" y="3960768"/>
                  <a:ext cx="2173185" cy="2375300"/>
                </a:xfrm>
                <a:prstGeom prst="rect">
                  <a:avLst/>
                </a:prstGeom>
                <a:noFill/>
                <a:ln w="19050">
                  <a:solidFill>
                    <a:schemeClr val="bg1"/>
                  </a:solidFill>
                  <a:miter lim="800000"/>
                  <a:headEnd/>
                  <a:tailEnd/>
                </a:ln>
                <a:effectLst>
                  <a:outerShdw blurRad="50800" dist="635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15" name="Oval 14"/>
                <p:cNvSpPr/>
                <p:nvPr/>
              </p:nvSpPr>
              <p:spPr>
                <a:xfrm>
                  <a:off x="4781797" y="4348222"/>
                  <a:ext cx="1371600" cy="1357872"/>
                </a:xfrm>
                <a:prstGeom prst="ellipse">
                  <a:avLst/>
                </a:prstGeom>
                <a:noFill/>
                <a:ln w="19050">
                  <a:solidFill>
                    <a:srgbClr val="FF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a:endParaRPr>
                </a:p>
              </p:txBody>
            </p:sp>
          </p:grpSp>
          <p:sp>
            <p:nvSpPr>
              <p:cNvPr id="19" name="TextBox 18"/>
              <p:cNvSpPr txBox="1"/>
              <p:nvPr/>
            </p:nvSpPr>
            <p:spPr>
              <a:xfrm>
                <a:off x="5186166" y="4104942"/>
                <a:ext cx="1348446" cy="445507"/>
              </a:xfrm>
              <a:prstGeom prst="rect">
                <a:avLst/>
              </a:prstGeom>
              <a:noFill/>
            </p:spPr>
            <p:txBody>
              <a:bodyPr wrap="none" rtlCol="0">
                <a:spAutoFit/>
              </a:bodyPr>
              <a:lstStyle/>
              <a:p>
                <a:pPr defTabSz="914400">
                  <a:lnSpc>
                    <a:spcPct val="85000"/>
                  </a:lnSpc>
                </a:pPr>
                <a:r>
                  <a:rPr lang="en-US" sz="1350" dirty="0" smtClean="0">
                    <a:solidFill>
                      <a:srgbClr val="FFFF66"/>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Pollinator</a:t>
                </a:r>
              </a:p>
              <a:p>
                <a:pPr defTabSz="914400">
                  <a:lnSpc>
                    <a:spcPct val="85000"/>
                  </a:lnSpc>
                </a:pPr>
                <a:r>
                  <a:rPr lang="en-US" sz="1350" dirty="0" smtClean="0">
                    <a:solidFill>
                      <a:srgbClr val="FFFF66"/>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landscapes</a:t>
                </a:r>
              </a:p>
            </p:txBody>
          </p:sp>
        </p:grpSp>
        <p:grpSp>
          <p:nvGrpSpPr>
            <p:cNvPr id="2057" name="Group 2056"/>
            <p:cNvGrpSpPr/>
            <p:nvPr/>
          </p:nvGrpSpPr>
          <p:grpSpPr>
            <a:xfrm>
              <a:off x="4819355" y="3264233"/>
              <a:ext cx="1001126" cy="880110"/>
              <a:chOff x="4819355" y="3264233"/>
              <a:chExt cx="1001126" cy="880110"/>
            </a:xfrm>
          </p:grpSpPr>
          <p:pic>
            <p:nvPicPr>
              <p:cNvPr id="45" name="Picture 44"/>
              <p:cNvPicPr preferRelativeResize="0">
                <a:picLocks noChangeAspect="1"/>
              </p:cNvPicPr>
              <p:nvPr/>
            </p:nvPicPr>
            <p:blipFill>
              <a:blip r:embed="rId7" cstate="print">
                <a:biLevel thresh="75000"/>
                <a:extLst>
                  <a:ext uri="{BEBA8EAE-BF5A-486C-A8C5-ECC9F3942E4B}">
                    <a14:imgProps xmlns:a14="http://schemas.microsoft.com/office/drawing/2010/main">
                      <a14:imgLayer r:embed="rId8">
                        <a14:imgEffect>
                          <a14:artisticBlur/>
                        </a14:imgEffect>
                        <a14:imgEffect>
                          <a14:colorTemperature colorTemp="1500"/>
                        </a14:imgEffect>
                        <a14:imgEffect>
                          <a14:saturation sat="0"/>
                        </a14:imgEffect>
                        <a14:imgEffect>
                          <a14:brightnessContrast bright="-100000"/>
                        </a14:imgEffect>
                      </a14:imgLayer>
                    </a14:imgProps>
                  </a:ext>
                  <a:ext uri="{28A0092B-C50C-407E-A947-70E740481C1C}">
                    <a14:useLocalDpi xmlns:a14="http://schemas.microsoft.com/office/drawing/2010/main" val="0"/>
                  </a:ext>
                </a:extLst>
              </a:blip>
              <a:stretch>
                <a:fillRect/>
              </a:stretch>
            </p:blipFill>
            <p:spPr>
              <a:xfrm flipH="1">
                <a:off x="4819355" y="3264233"/>
                <a:ext cx="1001126" cy="880110"/>
              </a:xfrm>
              <a:prstGeom prst="rect">
                <a:avLst/>
              </a:prstGeom>
              <a:effectLst/>
            </p:spPr>
          </p:pic>
          <p:pic>
            <p:nvPicPr>
              <p:cNvPr id="14" name="Picture 13"/>
              <p:cNvPicPr preferRelativeResize="0">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4837747" y="3276600"/>
                <a:ext cx="953453" cy="838200"/>
              </a:xfrm>
              <a:prstGeom prst="rect">
                <a:avLst/>
              </a:prstGeom>
              <a:effectLst>
                <a:outerShdw blurRad="50800" dist="63500" dir="2700000" algn="tl" rotWithShape="0">
                  <a:prstClr val="black">
                    <a:alpha val="59000"/>
                  </a:prstClr>
                </a:outerShdw>
              </a:effectLst>
            </p:spPr>
          </p:pic>
        </p:grpSp>
      </p:grpSp>
      <p:grpSp>
        <p:nvGrpSpPr>
          <p:cNvPr id="2055" name="Group 2054"/>
          <p:cNvGrpSpPr/>
          <p:nvPr/>
        </p:nvGrpSpPr>
        <p:grpSpPr>
          <a:xfrm>
            <a:off x="5421664" y="4940660"/>
            <a:ext cx="3032760" cy="1443956"/>
            <a:chOff x="5421664" y="4940660"/>
            <a:chExt cx="3032760" cy="1443956"/>
          </a:xfrm>
        </p:grpSpPr>
        <p:pic>
          <p:nvPicPr>
            <p:cNvPr id="37" name="Picture 2" descr="May1992_cropped"/>
            <p:cNvPicPr preferRelativeResize="0">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717064" y="4940660"/>
              <a:ext cx="1737360" cy="1303020"/>
            </a:xfrm>
            <a:prstGeom prst="rect">
              <a:avLst/>
            </a:prstGeom>
            <a:noFill/>
            <a:ln w="19050">
              <a:solidFill>
                <a:schemeClr val="bg1"/>
              </a:solidFill>
              <a:miter lim="800000"/>
              <a:headEnd/>
              <a:tailEnd/>
            </a:ln>
            <a:effectLst>
              <a:outerShdw blurRad="50800" dist="635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6" name="Picture 2" descr="May1994_cropped"/>
            <p:cNvPicPr preferRelativeResize="0">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421664" y="5081596"/>
              <a:ext cx="1737360" cy="1303020"/>
            </a:xfrm>
            <a:prstGeom prst="rect">
              <a:avLst/>
            </a:prstGeom>
            <a:noFill/>
            <a:ln w="19050">
              <a:solidFill>
                <a:schemeClr val="bg1"/>
              </a:solidFill>
              <a:miter lim="800000"/>
              <a:headEnd/>
              <a:tailEnd/>
            </a:ln>
            <a:effectLst>
              <a:outerShdw blurRad="50800" dist="635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sp>
        <p:nvSpPr>
          <p:cNvPr id="44" name="TextBox 43"/>
          <p:cNvSpPr txBox="1"/>
          <p:nvPr/>
        </p:nvSpPr>
        <p:spPr>
          <a:xfrm>
            <a:off x="6296097" y="5029200"/>
            <a:ext cx="1495859" cy="307777"/>
          </a:xfrm>
          <a:prstGeom prst="rect">
            <a:avLst/>
          </a:prstGeom>
          <a:noFill/>
        </p:spPr>
        <p:txBody>
          <a:bodyPr wrap="none" rtlCol="0">
            <a:spAutoFit/>
          </a:bodyPr>
          <a:lstStyle/>
          <a:p>
            <a:pPr defTabSz="914400"/>
            <a:r>
              <a:rPr lang="en-US" sz="1400" dirty="0" smtClean="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Wet </a:t>
            </a:r>
            <a:r>
              <a:rPr lang="en-US" sz="1400" b="1" dirty="0" smtClean="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r>
              <a:rPr lang="en-US" sz="1400" dirty="0" smtClean="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dry cycles</a:t>
            </a:r>
          </a:p>
        </p:txBody>
      </p:sp>
      <p:grpSp>
        <p:nvGrpSpPr>
          <p:cNvPr id="11" name="Group 10"/>
          <p:cNvGrpSpPr/>
          <p:nvPr/>
        </p:nvGrpSpPr>
        <p:grpSpPr>
          <a:xfrm>
            <a:off x="2209800" y="5029200"/>
            <a:ext cx="2590800" cy="1355836"/>
            <a:chOff x="-533400" y="5383924"/>
            <a:chExt cx="2590800" cy="1355836"/>
          </a:xfrm>
        </p:grpSpPr>
        <p:grpSp>
          <p:nvGrpSpPr>
            <p:cNvPr id="10" name="Group 9"/>
            <p:cNvGrpSpPr/>
            <p:nvPr/>
          </p:nvGrpSpPr>
          <p:grpSpPr>
            <a:xfrm>
              <a:off x="-533400" y="5383924"/>
              <a:ext cx="2590800" cy="1355836"/>
              <a:chOff x="-533400" y="5383924"/>
              <a:chExt cx="2590800" cy="1355836"/>
            </a:xfrm>
          </p:grpSpPr>
          <p:sp>
            <p:nvSpPr>
              <p:cNvPr id="3" name="Rectangle 2"/>
              <p:cNvSpPr/>
              <p:nvPr/>
            </p:nvSpPr>
            <p:spPr>
              <a:xfrm>
                <a:off x="-533400" y="5383924"/>
                <a:ext cx="2590800" cy="1355836"/>
              </a:xfrm>
              <a:prstGeom prst="rect">
                <a:avLst/>
              </a:prstGeom>
              <a:solidFill>
                <a:schemeClr val="tx1"/>
              </a:solidFill>
              <a:ln w="15875">
                <a:solidFill>
                  <a:schemeClr val="bg1"/>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a:endParaRPr>
              </a:p>
            </p:txBody>
          </p:sp>
          <p:pic>
            <p:nvPicPr>
              <p:cNvPr id="1026" name="Picture 2"/>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55808" y="5437242"/>
                <a:ext cx="2435615" cy="12319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9" name="TextBox 8"/>
            <p:cNvSpPr txBox="1"/>
            <p:nvPr/>
          </p:nvSpPr>
          <p:spPr>
            <a:xfrm>
              <a:off x="-144517" y="5399340"/>
              <a:ext cx="1822935" cy="307777"/>
            </a:xfrm>
            <a:prstGeom prst="rect">
              <a:avLst/>
            </a:prstGeom>
            <a:noFill/>
          </p:spPr>
          <p:txBody>
            <a:bodyPr wrap="none" rtlCol="0">
              <a:spAutoFit/>
            </a:bodyPr>
            <a:lstStyle/>
            <a:p>
              <a:pPr defTabSz="914400"/>
              <a:r>
                <a:rPr lang="en-US" sz="1400" b="1" dirty="0" smtClean="0">
                  <a:solidFill>
                    <a:srgbClr val="66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Land-cover change</a:t>
              </a:r>
            </a:p>
          </p:txBody>
        </p:sp>
      </p:grpSp>
    </p:spTree>
    <p:extLst>
      <p:ext uri="{BB962C8B-B14F-4D97-AF65-F5344CB8AC3E}">
        <p14:creationId xmlns:p14="http://schemas.microsoft.com/office/powerpoint/2010/main" val="4090611346"/>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rgbClr val="000099"/>
                </a:solidFill>
              </a:rPr>
              <a:t>Broad Land Cover, Use, and Condition Change Questions</a:t>
            </a:r>
            <a:endParaRPr lang="en-US" dirty="0">
              <a:solidFill>
                <a:srgbClr val="000099"/>
              </a:solidFill>
            </a:endParaRPr>
          </a:p>
        </p:txBody>
      </p:sp>
      <p:sp>
        <p:nvSpPr>
          <p:cNvPr id="3" name="Content Placeholder 2"/>
          <p:cNvSpPr>
            <a:spLocks noGrp="1"/>
          </p:cNvSpPr>
          <p:nvPr>
            <p:ph idx="1"/>
          </p:nvPr>
        </p:nvSpPr>
        <p:spPr/>
        <p:txBody>
          <a:bodyPr>
            <a:normAutofit fontScale="85000" lnSpcReduction="10000"/>
          </a:bodyPr>
          <a:lstStyle/>
          <a:p>
            <a:r>
              <a:rPr lang="en-US" dirty="0" smtClean="0">
                <a:solidFill>
                  <a:srgbClr val="000099"/>
                </a:solidFill>
              </a:rPr>
              <a:t>Where, when, how, and why is land cover, use, and condition changing?</a:t>
            </a:r>
          </a:p>
          <a:p>
            <a:pPr lvl="1"/>
            <a:r>
              <a:rPr lang="en-US" dirty="0" smtClean="0">
                <a:solidFill>
                  <a:srgbClr val="000099"/>
                </a:solidFill>
              </a:rPr>
              <a:t>How has change varied over time, and what are the current (near real time) changes?</a:t>
            </a:r>
          </a:p>
          <a:p>
            <a:r>
              <a:rPr lang="en-US" dirty="0" smtClean="0">
                <a:solidFill>
                  <a:srgbClr val="000099"/>
                </a:solidFill>
              </a:rPr>
              <a:t>What specific drivers or events are causing change?</a:t>
            </a:r>
          </a:p>
          <a:p>
            <a:pPr lvl="1"/>
            <a:r>
              <a:rPr lang="en-US" dirty="0" smtClean="0">
                <a:solidFill>
                  <a:srgbClr val="000099"/>
                </a:solidFill>
              </a:rPr>
              <a:t>Particular interest is in isolating land changes associated with weather events and climate variability.</a:t>
            </a:r>
          </a:p>
          <a:p>
            <a:r>
              <a:rPr lang="en-US" dirty="0">
                <a:solidFill>
                  <a:srgbClr val="000099"/>
                </a:solidFill>
              </a:rPr>
              <a:t>Can we detect </a:t>
            </a:r>
            <a:r>
              <a:rPr lang="en-US" dirty="0" smtClean="0">
                <a:solidFill>
                  <a:srgbClr val="000099"/>
                </a:solidFill>
              </a:rPr>
              <a:t>both historical </a:t>
            </a:r>
            <a:r>
              <a:rPr lang="en-US" dirty="0">
                <a:solidFill>
                  <a:srgbClr val="000099"/>
                </a:solidFill>
              </a:rPr>
              <a:t>change </a:t>
            </a:r>
            <a:r>
              <a:rPr lang="en-US" dirty="0" smtClean="0">
                <a:solidFill>
                  <a:srgbClr val="000099"/>
                </a:solidFill>
              </a:rPr>
              <a:t>at frequent intervals and </a:t>
            </a:r>
            <a:r>
              <a:rPr lang="en-US" dirty="0">
                <a:solidFill>
                  <a:srgbClr val="000099"/>
                </a:solidFill>
              </a:rPr>
              <a:t>change as it is </a:t>
            </a:r>
            <a:r>
              <a:rPr lang="en-US" dirty="0" smtClean="0">
                <a:solidFill>
                  <a:srgbClr val="000099"/>
                </a:solidFill>
              </a:rPr>
              <a:t>occurring - in </a:t>
            </a:r>
            <a:r>
              <a:rPr lang="en-US" dirty="0">
                <a:solidFill>
                  <a:srgbClr val="000099"/>
                </a:solidFill>
              </a:rPr>
              <a:t>all regions and </a:t>
            </a:r>
            <a:r>
              <a:rPr lang="en-US" dirty="0" smtClean="0">
                <a:solidFill>
                  <a:srgbClr val="000099"/>
                </a:solidFill>
              </a:rPr>
              <a:t>sectors, and </a:t>
            </a:r>
            <a:r>
              <a:rPr lang="en-US" dirty="0">
                <a:solidFill>
                  <a:srgbClr val="000099"/>
                </a:solidFill>
              </a:rPr>
              <a:t>with relatively similar accuracy and consistency?</a:t>
            </a:r>
          </a:p>
          <a:p>
            <a:endParaRPr lang="en-US" dirty="0" smtClean="0">
              <a:solidFill>
                <a:srgbClr val="000099"/>
              </a:solidFill>
            </a:endParaRPr>
          </a:p>
          <a:p>
            <a:endParaRPr lang="en-US" dirty="0"/>
          </a:p>
        </p:txBody>
      </p:sp>
    </p:spTree>
    <p:extLst>
      <p:ext uri="{BB962C8B-B14F-4D97-AF65-F5344CB8AC3E}">
        <p14:creationId xmlns:p14="http://schemas.microsoft.com/office/powerpoint/2010/main" val="2394030129"/>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One trend is increasing use of the entire Landsat archive – often in the form of a time series</a:t>
            </a:r>
            <a:endParaRPr lang="en-US" sz="2800" dirty="0"/>
          </a:p>
        </p:txBody>
      </p:sp>
      <p:sp>
        <p:nvSpPr>
          <p:cNvPr id="3" name="Content Placeholder 2"/>
          <p:cNvSpPr>
            <a:spLocks noGrp="1"/>
          </p:cNvSpPr>
          <p:nvPr>
            <p:ph idx="1"/>
          </p:nvPr>
        </p:nvSpPr>
        <p:spPr/>
        <p:txBody>
          <a:bodyPr/>
          <a:lstStyle/>
          <a:p>
            <a:r>
              <a:rPr lang="en-US" dirty="0" smtClean="0"/>
              <a:t>New kinds of information from Landsat</a:t>
            </a:r>
          </a:p>
          <a:p>
            <a:pPr lvl="1"/>
            <a:r>
              <a:rPr lang="en-US" dirty="0" smtClean="0"/>
              <a:t>Detection of more subtle disturbance</a:t>
            </a:r>
          </a:p>
          <a:p>
            <a:pPr lvl="1"/>
            <a:r>
              <a:rPr lang="en-US" dirty="0" smtClean="0"/>
              <a:t>More reliable disturbance detection</a:t>
            </a:r>
          </a:p>
          <a:p>
            <a:pPr lvl="1"/>
            <a:r>
              <a:rPr lang="en-US" dirty="0" smtClean="0"/>
              <a:t>Trends in ecosystem health and growth</a:t>
            </a:r>
          </a:p>
          <a:p>
            <a:pPr lvl="1"/>
            <a:r>
              <a:rPr lang="en-US" dirty="0" smtClean="0"/>
              <a:t>Forest phenology – both average and </a:t>
            </a:r>
            <a:r>
              <a:rPr lang="en-US" dirty="0" err="1" smtClean="0"/>
              <a:t>interannual</a:t>
            </a:r>
            <a:endParaRPr lang="en-US" dirty="0" smtClean="0"/>
          </a:p>
          <a:p>
            <a:pPr lvl="1"/>
            <a:r>
              <a:rPr lang="en-US" dirty="0" smtClean="0"/>
              <a:t>Peak greenness – as indications of trends in ecosystem health and climate response</a:t>
            </a:r>
          </a:p>
          <a:p>
            <a:pPr lvl="1"/>
            <a:r>
              <a:rPr lang="en-US" dirty="0" smtClean="0"/>
              <a:t>Improved ability to map forest composition</a:t>
            </a:r>
            <a:endParaRPr lang="en-US" dirty="0"/>
          </a:p>
        </p:txBody>
      </p:sp>
    </p:spTree>
    <p:extLst>
      <p:ext uri="{BB962C8B-B14F-4D97-AF65-F5344CB8AC3E}">
        <p14:creationId xmlns:p14="http://schemas.microsoft.com/office/powerpoint/2010/main" val="2060729659"/>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38282"/>
          </a:xfrm>
        </p:spPr>
        <p:txBody>
          <a:bodyPr>
            <a:normAutofit/>
          </a:bodyPr>
          <a:lstStyle/>
          <a:p>
            <a:r>
              <a:rPr lang="en-US" sz="3200" dirty="0" smtClean="0"/>
              <a:t>Why Landsat? Why now?</a:t>
            </a:r>
            <a:endParaRPr lang="en-US" sz="3200" dirty="0"/>
          </a:p>
        </p:txBody>
      </p:sp>
      <p:sp>
        <p:nvSpPr>
          <p:cNvPr id="3" name="Content Placeholder 2"/>
          <p:cNvSpPr>
            <a:spLocks noGrp="1"/>
          </p:cNvSpPr>
          <p:nvPr>
            <p:ph idx="1"/>
          </p:nvPr>
        </p:nvSpPr>
        <p:spPr>
          <a:xfrm>
            <a:off x="457200" y="1012920"/>
            <a:ext cx="8229600" cy="5113243"/>
          </a:xfrm>
        </p:spPr>
        <p:txBody>
          <a:bodyPr>
            <a:normAutofit fontScale="92500" lnSpcReduction="20000"/>
          </a:bodyPr>
          <a:lstStyle/>
          <a:p>
            <a:r>
              <a:rPr lang="en-US" sz="2800" dirty="0" smtClean="0"/>
              <a:t>Consistent data formats </a:t>
            </a:r>
          </a:p>
          <a:p>
            <a:r>
              <a:rPr lang="en-US" sz="2800" dirty="0" smtClean="0"/>
              <a:t>Computing capabilities</a:t>
            </a:r>
          </a:p>
          <a:p>
            <a:r>
              <a:rPr lang="en-US" sz="2800" dirty="0" smtClean="0"/>
              <a:t>Archive consolidation</a:t>
            </a:r>
          </a:p>
          <a:p>
            <a:r>
              <a:rPr lang="en-US" sz="2800" dirty="0" smtClean="0"/>
              <a:t>Calibration</a:t>
            </a:r>
          </a:p>
          <a:p>
            <a:r>
              <a:rPr lang="en-US" sz="2800" dirty="0" smtClean="0"/>
              <a:t>Free Access – data policy, NASA + USGS</a:t>
            </a:r>
          </a:p>
          <a:p>
            <a:pPr lvl="1"/>
            <a:r>
              <a:rPr lang="en-US" sz="2400" dirty="0" smtClean="0"/>
              <a:t>Prior to 2008, less than 10% of the images in the archive had ever been used!  Now it is over 80% and only the completely cloud covered images have never been used</a:t>
            </a:r>
            <a:endParaRPr lang="en-US" sz="2800" dirty="0" smtClean="0"/>
          </a:p>
          <a:p>
            <a:r>
              <a:rPr lang="en-US" sz="2800" dirty="0" smtClean="0"/>
              <a:t>The Landsat archive is the most valuable record we have of the history of the surface of Earth!</a:t>
            </a:r>
          </a:p>
          <a:p>
            <a:r>
              <a:rPr lang="en-US" sz="2800" dirty="0" smtClean="0"/>
              <a:t>After 40+ years, we are still learning what we can do with Landsat data – fair to say we are learning more about cool things to do with Landsat at a faster rate than anytime in the past!</a:t>
            </a:r>
          </a:p>
          <a:p>
            <a:endParaRPr lang="en-US" dirty="0" smtClean="0"/>
          </a:p>
        </p:txBody>
      </p:sp>
    </p:spTree>
    <p:extLst>
      <p:ext uri="{BB962C8B-B14F-4D97-AF65-F5344CB8AC3E}">
        <p14:creationId xmlns:p14="http://schemas.microsoft.com/office/powerpoint/2010/main" val="242974578"/>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Continuous Change Detection and Classification </a:t>
            </a:r>
            <a:br>
              <a:rPr lang="en-US" sz="2800" dirty="0" smtClean="0"/>
            </a:br>
            <a:r>
              <a:rPr lang="en-US" sz="2800" dirty="0" smtClean="0"/>
              <a:t>(Zhu and Woodcock, RSE 2014)</a:t>
            </a:r>
            <a:endParaRPr lang="en-US" sz="2800" dirty="0"/>
          </a:p>
        </p:txBody>
      </p:sp>
      <p:sp>
        <p:nvSpPr>
          <p:cNvPr id="3" name="Content Placeholder 2"/>
          <p:cNvSpPr>
            <a:spLocks noGrp="1"/>
          </p:cNvSpPr>
          <p:nvPr>
            <p:ph idx="1"/>
          </p:nvPr>
        </p:nvSpPr>
        <p:spPr/>
        <p:txBody>
          <a:bodyPr>
            <a:normAutofit fontScale="92500"/>
          </a:bodyPr>
          <a:lstStyle/>
          <a:p>
            <a:r>
              <a:rPr lang="en-US" dirty="0" smtClean="0"/>
              <a:t>Use all available Landsat Data, removing clouds, cloud shadows, and snowy observations</a:t>
            </a:r>
          </a:p>
          <a:p>
            <a:r>
              <a:rPr lang="en-US" dirty="0" smtClean="0"/>
              <a:t>Treat each pixel as a time series</a:t>
            </a:r>
          </a:p>
          <a:p>
            <a:r>
              <a:rPr lang="en-US" dirty="0" smtClean="0"/>
              <a:t>Fit empirical models (usually based on sinusoids) and compare new observations with those predicted by the existing time series model to find change</a:t>
            </a:r>
          </a:p>
          <a:p>
            <a:r>
              <a:rPr lang="en-US" dirty="0" smtClean="0"/>
              <a:t>Treat image data as noisy and require seeing change multiple consecutive times before mapping</a:t>
            </a:r>
          </a:p>
          <a:p>
            <a:r>
              <a:rPr lang="en-US" dirty="0" smtClean="0"/>
              <a:t>Result is maps for any time period that can be compared between time periods to find change</a:t>
            </a:r>
            <a:endParaRPr lang="en-US" dirty="0"/>
          </a:p>
        </p:txBody>
      </p:sp>
    </p:spTree>
    <p:extLst>
      <p:ext uri="{BB962C8B-B14F-4D97-AF65-F5344CB8AC3E}">
        <p14:creationId xmlns:p14="http://schemas.microsoft.com/office/powerpoint/2010/main" val="3045015345"/>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latin typeface="Calibri"/>
              </a:rPr>
              <a:pPr/>
              <a:t>21</a:t>
            </a:fld>
            <a:endParaRPr lang="en-US">
              <a:solidFill>
                <a:prstClr val="black">
                  <a:tint val="75000"/>
                </a:prstClr>
              </a:solidFill>
              <a:latin typeface="Calibri"/>
            </a:endParaRPr>
          </a:p>
        </p:txBody>
      </p:sp>
      <p:sp>
        <p:nvSpPr>
          <p:cNvPr id="5" name="Title 1"/>
          <p:cNvSpPr txBox="1">
            <a:spLocks/>
          </p:cNvSpPr>
          <p:nvPr/>
        </p:nvSpPr>
        <p:spPr>
          <a:xfrm>
            <a:off x="0" y="0"/>
            <a:ext cx="9144000" cy="762000"/>
          </a:xfrm>
          <a:prstGeom prst="rect">
            <a:avLst/>
          </a:prstGeom>
          <a:solidFill>
            <a:schemeClr val="bg1">
              <a:lumMod val="95000"/>
            </a:schemeClr>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dirty="0" smtClean="0">
                <a:solidFill>
                  <a:prstClr val="black"/>
                </a:solidFill>
                <a:latin typeface="Calibri"/>
              </a:rPr>
              <a:t>NASA IDS Project – Urban-rural gradients and carbon</a:t>
            </a:r>
            <a:endParaRPr lang="en-US" sz="2800" dirty="0">
              <a:solidFill>
                <a:prstClr val="black"/>
              </a:solidFill>
              <a:latin typeface="Calibri"/>
            </a:endParaRPr>
          </a:p>
        </p:txBody>
      </p:sp>
      <p:pic>
        <p:nvPicPr>
          <p:cNvPr id="9" name="Picture 3"/>
          <p:cNvPicPr>
            <a:picLocks noGrp="1" noChangeAspect="1" noChangeArrowheads="1"/>
          </p:cNvPicPr>
          <p:nvPr>
            <p:ph idx="1"/>
          </p:nvPr>
        </p:nvPicPr>
        <p:blipFill>
          <a:blip r:embed="rId3" cstate="screen">
            <a:extLst>
              <a:ext uri="{28A0092B-C50C-407E-A947-70E740481C1C}">
                <a14:useLocalDpi xmlns:a14="http://schemas.microsoft.com/office/drawing/2010/main" val="0"/>
              </a:ext>
            </a:extLst>
          </a:blip>
          <a:srcRect/>
          <a:stretch>
            <a:fillRect/>
          </a:stretch>
        </p:blipFill>
        <p:spPr bwMode="auto">
          <a:xfrm>
            <a:off x="225557" y="838200"/>
            <a:ext cx="7935425" cy="59327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29651067"/>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t>Boston Scene Annual Land Cover Change Histogram</a:t>
            </a:r>
          </a:p>
        </p:txBody>
      </p:sp>
      <p:pic>
        <p:nvPicPr>
          <p:cNvPr id="3075" name="Picture 3" descr="D:\ZHUZHE_PHD\PPTs for meetings and classes\ForestSAT2012\Boston_LC_Hist.eps"/>
          <p:cNvPicPr>
            <a:picLocks noGrp="1" noChangeAspect="1" noChangeArrowheads="1"/>
          </p:cNvPicPr>
          <p:nvPr>
            <p:ph idx="1"/>
          </p:nvPr>
        </p:nvPicPr>
        <p:blipFill>
          <a:blip r:embed="rId2" cstate="print"/>
          <a:srcRect/>
          <a:stretch>
            <a:fillRect/>
          </a:stretch>
        </p:blipFill>
        <p:spPr bwMode="auto">
          <a:xfrm>
            <a:off x="1057153" y="1219200"/>
            <a:ext cx="6381806" cy="4800600"/>
          </a:xfrm>
          <a:prstGeom prst="rect">
            <a:avLst/>
          </a:prstGeom>
          <a:noFill/>
        </p:spPr>
      </p:pic>
    </p:spTree>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762000"/>
            <a:ext cx="8382000" cy="685800"/>
          </a:xfrm>
        </p:spPr>
        <p:txBody>
          <a:bodyPr/>
          <a:lstStyle/>
          <a:p>
            <a:r>
              <a:rPr lang="en-US" dirty="0" smtClean="0">
                <a:latin typeface="Times" panose="02020603050405020304" pitchFamily="18" charset="0"/>
                <a:cs typeface="Times" panose="02020603050405020304" pitchFamily="18" charset="0"/>
              </a:rPr>
              <a:t>Mapped land categories, IDS map of NE</a:t>
            </a:r>
            <a:endParaRPr lang="en-US" dirty="0">
              <a:latin typeface="Times" panose="02020603050405020304" pitchFamily="18" charset="0"/>
              <a:cs typeface="Times" panose="02020603050405020304" pitchFamily="18" charset="0"/>
            </a:endParaRPr>
          </a:p>
        </p:txBody>
      </p:sp>
      <p:sp>
        <p:nvSpPr>
          <p:cNvPr id="5" name="Date Placeholder 4"/>
          <p:cNvSpPr>
            <a:spLocks noGrp="1"/>
          </p:cNvSpPr>
          <p:nvPr>
            <p:ph type="dt" sz="half" idx="12"/>
          </p:nvPr>
        </p:nvSpPr>
        <p:spPr/>
        <p:txBody>
          <a:bodyPr/>
          <a:lstStyle/>
          <a:p>
            <a:fld id="{33B96A45-A4D9-45DF-8CEE-DC5DCFA359E1}" type="datetime1">
              <a:rPr lang="en-US" smtClean="0">
                <a:solidFill>
                  <a:srgbClr val="FFFFFF"/>
                </a:solidFill>
                <a:ea typeface="Osaka"/>
                <a:cs typeface="Osaka"/>
              </a:rPr>
              <a:pPr/>
              <a:t>4/21/15</a:t>
            </a:fld>
            <a:endParaRPr lang="en-US">
              <a:solidFill>
                <a:srgbClr val="FFFFFF"/>
              </a:solidFill>
              <a:ea typeface="Osaka"/>
              <a:cs typeface="Osaka"/>
            </a:endParaRPr>
          </a:p>
        </p:txBody>
      </p:sp>
      <p:sp>
        <p:nvSpPr>
          <p:cNvPr id="7" name="TextBox 6"/>
          <p:cNvSpPr txBox="1"/>
          <p:nvPr/>
        </p:nvSpPr>
        <p:spPr>
          <a:xfrm>
            <a:off x="4391026" y="5695950"/>
            <a:ext cx="4505324" cy="923330"/>
          </a:xfrm>
          <a:prstGeom prst="rect">
            <a:avLst/>
          </a:prstGeom>
          <a:noFill/>
        </p:spPr>
        <p:txBody>
          <a:bodyPr wrap="square" rtlCol="0">
            <a:spAutoFit/>
          </a:bodyPr>
          <a:lstStyle/>
          <a:p>
            <a:pPr defTabSz="914400" eaLnBrk="0" fontAlgn="base" hangingPunct="0">
              <a:spcBef>
                <a:spcPct val="0"/>
              </a:spcBef>
              <a:spcAft>
                <a:spcPct val="0"/>
              </a:spcAft>
            </a:pPr>
            <a:r>
              <a:rPr lang="en-US" dirty="0" smtClean="0">
                <a:solidFill>
                  <a:srgbClr val="000000"/>
                </a:solidFill>
                <a:latin typeface="Times" charset="0"/>
                <a:ea typeface="Osaka" charset="-128"/>
                <a:cs typeface="Osaka"/>
              </a:rPr>
              <a:t>*The area of this stratum should be allocated to the other strata and thus have an accuracy and estimated area of zero</a:t>
            </a:r>
            <a:endParaRPr lang="en-US" dirty="0">
              <a:solidFill>
                <a:srgbClr val="000000"/>
              </a:solidFill>
              <a:latin typeface="Times" charset="0"/>
              <a:ea typeface="Osaka" charset="-128"/>
              <a:cs typeface="Osaka"/>
            </a:endParaRPr>
          </a:p>
        </p:txBody>
      </p:sp>
      <p:sp>
        <p:nvSpPr>
          <p:cNvPr id="10" name="Content Placeholder 2"/>
          <p:cNvSpPr txBox="1">
            <a:spLocks/>
          </p:cNvSpPr>
          <p:nvPr/>
        </p:nvSpPr>
        <p:spPr bwMode="auto">
          <a:xfrm>
            <a:off x="762000" y="1676400"/>
            <a:ext cx="38862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ct val="20000"/>
              </a:spcBef>
              <a:spcAft>
                <a:spcPct val="0"/>
              </a:spcAft>
              <a:buClr>
                <a:srgbClr val="2675B4"/>
              </a:buClr>
              <a:buFont typeface="Wingdings" charset="2"/>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lr>
                <a:srgbClr val="2675B4"/>
              </a:buClr>
              <a:buFont typeface="Wingdings" charset="2"/>
              <a:buChar char="§"/>
              <a:defRPr sz="2400">
                <a:solidFill>
                  <a:schemeClr val="tx1"/>
                </a:solidFill>
                <a:latin typeface="+mn-lt"/>
                <a:ea typeface="+mn-ea"/>
                <a:cs typeface="+mn-cs"/>
              </a:defRPr>
            </a:lvl2pPr>
            <a:lvl3pPr marL="1143000" indent="-228600" algn="l" rtl="0" eaLnBrk="0" fontAlgn="base" hangingPunct="0">
              <a:spcBef>
                <a:spcPct val="20000"/>
              </a:spcBef>
              <a:spcAft>
                <a:spcPct val="0"/>
              </a:spcAft>
              <a:buClr>
                <a:srgbClr val="2675B4"/>
              </a:buClr>
              <a:buFont typeface="Wingdings" charset="2"/>
              <a:buChar char="§"/>
              <a:defRPr sz="2000">
                <a:solidFill>
                  <a:schemeClr val="tx1"/>
                </a:solidFill>
                <a:latin typeface="+mn-lt"/>
                <a:ea typeface="+mn-ea"/>
                <a:cs typeface="+mn-cs"/>
              </a:defRPr>
            </a:lvl3pPr>
            <a:lvl4pPr marL="1600200" indent="-228600" algn="l" rtl="0" eaLnBrk="0" fontAlgn="base" hangingPunct="0">
              <a:spcBef>
                <a:spcPct val="20000"/>
              </a:spcBef>
              <a:spcAft>
                <a:spcPct val="0"/>
              </a:spcAft>
              <a:buClr>
                <a:srgbClr val="2675B4"/>
              </a:buClr>
              <a:buFont typeface="Wingdings" charset="2"/>
              <a:buChar char="§"/>
              <a:defRPr sz="1800">
                <a:solidFill>
                  <a:schemeClr val="tx1"/>
                </a:solidFill>
                <a:latin typeface="+mn-lt"/>
                <a:ea typeface="+mn-ea"/>
                <a:cs typeface="+mn-cs"/>
              </a:defRPr>
            </a:lvl4pPr>
            <a:lvl5pPr marL="2057400" indent="-228600" algn="l" rtl="0" eaLnBrk="0" fontAlgn="base" hangingPunct="0">
              <a:spcBef>
                <a:spcPct val="20000"/>
              </a:spcBef>
              <a:spcAft>
                <a:spcPct val="0"/>
              </a:spcAft>
              <a:buClr>
                <a:srgbClr val="2675B4"/>
              </a:buClr>
              <a:buFont typeface="Wingdings" charset="2"/>
              <a:buChar char="§"/>
              <a:defRPr sz="1800">
                <a:solidFill>
                  <a:schemeClr val="tx1"/>
                </a:solidFill>
                <a:latin typeface="+mn-lt"/>
                <a:ea typeface="+mn-ea"/>
                <a:cs typeface="+mn-cs"/>
              </a:defRPr>
            </a:lvl5pPr>
            <a:lvl6pPr marL="2514600" indent="-228600" algn="l" rtl="0" fontAlgn="base">
              <a:spcBef>
                <a:spcPct val="20000"/>
              </a:spcBef>
              <a:spcAft>
                <a:spcPct val="0"/>
              </a:spcAft>
              <a:buClr>
                <a:srgbClr val="2675B4"/>
              </a:buClr>
              <a:buFont typeface="Wingdings" charset="2"/>
              <a:buChar char="§"/>
              <a:defRPr sz="1800">
                <a:solidFill>
                  <a:schemeClr val="tx1"/>
                </a:solidFill>
                <a:latin typeface="+mn-lt"/>
                <a:ea typeface="+mn-ea"/>
                <a:cs typeface="+mn-cs"/>
              </a:defRPr>
            </a:lvl6pPr>
            <a:lvl7pPr marL="2971800" indent="-228600" algn="l" rtl="0" fontAlgn="base">
              <a:spcBef>
                <a:spcPct val="20000"/>
              </a:spcBef>
              <a:spcAft>
                <a:spcPct val="0"/>
              </a:spcAft>
              <a:buClr>
                <a:srgbClr val="2675B4"/>
              </a:buClr>
              <a:buFont typeface="Wingdings" charset="2"/>
              <a:buChar char="§"/>
              <a:defRPr sz="1800">
                <a:solidFill>
                  <a:schemeClr val="tx1"/>
                </a:solidFill>
                <a:latin typeface="+mn-lt"/>
                <a:ea typeface="+mn-ea"/>
                <a:cs typeface="+mn-cs"/>
              </a:defRPr>
            </a:lvl7pPr>
            <a:lvl8pPr marL="3429000" indent="-228600" algn="l" rtl="0" fontAlgn="base">
              <a:spcBef>
                <a:spcPct val="20000"/>
              </a:spcBef>
              <a:spcAft>
                <a:spcPct val="0"/>
              </a:spcAft>
              <a:buClr>
                <a:srgbClr val="2675B4"/>
              </a:buClr>
              <a:buFont typeface="Wingdings" charset="2"/>
              <a:buChar char="§"/>
              <a:defRPr sz="1800">
                <a:solidFill>
                  <a:schemeClr val="tx1"/>
                </a:solidFill>
                <a:latin typeface="+mn-lt"/>
                <a:ea typeface="+mn-ea"/>
                <a:cs typeface="+mn-cs"/>
              </a:defRPr>
            </a:lvl8pPr>
            <a:lvl9pPr marL="3886200" indent="-228600" algn="l" rtl="0" fontAlgn="base">
              <a:spcBef>
                <a:spcPct val="20000"/>
              </a:spcBef>
              <a:spcAft>
                <a:spcPct val="0"/>
              </a:spcAft>
              <a:buClr>
                <a:srgbClr val="2675B4"/>
              </a:buClr>
              <a:buFont typeface="Wingdings" charset="2"/>
              <a:buChar char="§"/>
              <a:defRPr sz="1800">
                <a:solidFill>
                  <a:schemeClr val="tx1"/>
                </a:solidFill>
                <a:latin typeface="+mn-lt"/>
                <a:ea typeface="+mn-ea"/>
                <a:cs typeface="+mn-cs"/>
              </a:defRPr>
            </a:lvl9pPr>
          </a:lstStyle>
          <a:p>
            <a:pPr marL="0" indent="0" defTabSz="914400">
              <a:buFont typeface="Wingdings" charset="2"/>
              <a:buNone/>
            </a:pPr>
            <a:r>
              <a:rPr lang="en-US" b="1" kern="0" dirty="0" smtClean="0">
                <a:solidFill>
                  <a:srgbClr val="000000"/>
                </a:solidFill>
                <a:latin typeface="Times" panose="02020603050405020304" pitchFamily="18" charset="0"/>
                <a:ea typeface="Osaka"/>
                <a:cs typeface="Times" panose="02020603050405020304" pitchFamily="18" charset="0"/>
              </a:rPr>
              <a:t>Stable categories</a:t>
            </a:r>
          </a:p>
          <a:p>
            <a:pPr defTabSz="914400">
              <a:buClr>
                <a:srgbClr val="000000">
                  <a:lumMod val="50000"/>
                  <a:lumOff val="50000"/>
                </a:srgbClr>
              </a:buClr>
            </a:pPr>
            <a:r>
              <a:rPr lang="en-US" sz="2400" kern="0" dirty="0" smtClean="0">
                <a:solidFill>
                  <a:srgbClr val="000000"/>
                </a:solidFill>
                <a:latin typeface="Times" panose="02020603050405020304" pitchFamily="18" charset="0"/>
                <a:ea typeface="Osaka"/>
                <a:cs typeface="Times" panose="02020603050405020304" pitchFamily="18" charset="0"/>
              </a:rPr>
              <a:t>Unclassified* (0.30%)</a:t>
            </a:r>
          </a:p>
          <a:p>
            <a:pPr defTabSz="914400">
              <a:buClr>
                <a:srgbClr val="000000">
                  <a:lumMod val="50000"/>
                  <a:lumOff val="50000"/>
                </a:srgbClr>
              </a:buClr>
            </a:pPr>
            <a:r>
              <a:rPr lang="en-US" sz="2400" kern="0" dirty="0" smtClean="0">
                <a:solidFill>
                  <a:srgbClr val="000000"/>
                </a:solidFill>
                <a:latin typeface="Times" panose="02020603050405020304" pitchFamily="18" charset="0"/>
                <a:ea typeface="Osaka"/>
                <a:cs typeface="Times" panose="02020603050405020304" pitchFamily="18" charset="0"/>
              </a:rPr>
              <a:t>High/Medium Imp. (4.1%)</a:t>
            </a:r>
          </a:p>
          <a:p>
            <a:pPr defTabSz="914400">
              <a:buClr>
                <a:srgbClr val="000000">
                  <a:lumMod val="50000"/>
                  <a:lumOff val="50000"/>
                </a:srgbClr>
              </a:buClr>
            </a:pPr>
            <a:r>
              <a:rPr lang="en-US" sz="2400" kern="0" dirty="0" smtClean="0">
                <a:solidFill>
                  <a:srgbClr val="000000"/>
                </a:solidFill>
                <a:latin typeface="Times" panose="02020603050405020304" pitchFamily="18" charset="0"/>
                <a:ea typeface="Osaka"/>
                <a:cs typeface="Times" panose="02020603050405020304" pitchFamily="18" charset="0"/>
              </a:rPr>
              <a:t>Low Impervious (8.9%)</a:t>
            </a:r>
          </a:p>
          <a:p>
            <a:pPr defTabSz="914400">
              <a:buClr>
                <a:srgbClr val="000000">
                  <a:lumMod val="50000"/>
                  <a:lumOff val="50000"/>
                </a:srgbClr>
              </a:buClr>
            </a:pPr>
            <a:r>
              <a:rPr lang="en-US" sz="2400" kern="0" dirty="0" smtClean="0">
                <a:solidFill>
                  <a:srgbClr val="000000"/>
                </a:solidFill>
                <a:latin typeface="Times" panose="02020603050405020304" pitchFamily="18" charset="0"/>
                <a:ea typeface="Osaka"/>
                <a:cs typeface="Times" panose="02020603050405020304" pitchFamily="18" charset="0"/>
              </a:rPr>
              <a:t>Herb/Ag (8.4%)</a:t>
            </a:r>
          </a:p>
          <a:p>
            <a:pPr defTabSz="914400">
              <a:buClr>
                <a:srgbClr val="000000">
                  <a:lumMod val="50000"/>
                  <a:lumOff val="50000"/>
                </a:srgbClr>
              </a:buClr>
            </a:pPr>
            <a:r>
              <a:rPr lang="en-US" sz="2400" kern="0" dirty="0" smtClean="0">
                <a:solidFill>
                  <a:srgbClr val="000000"/>
                </a:solidFill>
                <a:latin typeface="Times" panose="02020603050405020304" pitchFamily="18" charset="0"/>
                <a:ea typeface="Osaka"/>
                <a:cs typeface="Times" panose="02020603050405020304" pitchFamily="18" charset="0"/>
              </a:rPr>
              <a:t>Forest (61%)</a:t>
            </a:r>
          </a:p>
          <a:p>
            <a:pPr defTabSz="914400">
              <a:buClr>
                <a:srgbClr val="000000">
                  <a:lumMod val="50000"/>
                  <a:lumOff val="50000"/>
                </a:srgbClr>
              </a:buClr>
            </a:pPr>
            <a:r>
              <a:rPr lang="en-US" sz="2400" kern="0" dirty="0" smtClean="0">
                <a:solidFill>
                  <a:srgbClr val="000000"/>
                </a:solidFill>
                <a:latin typeface="Times" panose="02020603050405020304" pitchFamily="18" charset="0"/>
                <a:ea typeface="Osaka"/>
                <a:cs typeface="Times" panose="02020603050405020304" pitchFamily="18" charset="0"/>
              </a:rPr>
              <a:t>Wetlands (5.4%)</a:t>
            </a:r>
          </a:p>
          <a:p>
            <a:pPr defTabSz="914400">
              <a:buClr>
                <a:srgbClr val="000000">
                  <a:lumMod val="50000"/>
                  <a:lumOff val="50000"/>
                </a:srgbClr>
              </a:buClr>
            </a:pPr>
            <a:r>
              <a:rPr lang="en-US" sz="2400" kern="0" dirty="0" smtClean="0">
                <a:solidFill>
                  <a:srgbClr val="000000"/>
                </a:solidFill>
                <a:latin typeface="Times" panose="02020603050405020304" pitchFamily="18" charset="0"/>
                <a:ea typeface="Osaka"/>
                <a:cs typeface="Times" panose="02020603050405020304" pitchFamily="18" charset="0"/>
              </a:rPr>
              <a:t>Water (5.9%)</a:t>
            </a:r>
          </a:p>
          <a:p>
            <a:pPr defTabSz="914400"/>
            <a:endParaRPr lang="en-US" kern="0" dirty="0">
              <a:solidFill>
                <a:srgbClr val="000000"/>
              </a:solidFill>
              <a:latin typeface="Times" panose="02020603050405020304" pitchFamily="18" charset="0"/>
              <a:ea typeface="Osaka"/>
              <a:cs typeface="Times" panose="02020603050405020304" pitchFamily="18" charset="0"/>
            </a:endParaRPr>
          </a:p>
        </p:txBody>
      </p:sp>
      <p:sp>
        <p:nvSpPr>
          <p:cNvPr id="11" name="Content Placeholder 3"/>
          <p:cNvSpPr txBox="1">
            <a:spLocks/>
          </p:cNvSpPr>
          <p:nvPr/>
        </p:nvSpPr>
        <p:spPr bwMode="auto">
          <a:xfrm>
            <a:off x="4800600" y="1676400"/>
            <a:ext cx="38862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ct val="20000"/>
              </a:spcBef>
              <a:spcAft>
                <a:spcPct val="0"/>
              </a:spcAft>
              <a:buClr>
                <a:srgbClr val="2675B4"/>
              </a:buClr>
              <a:buFont typeface="Wingdings" charset="2"/>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lr>
                <a:srgbClr val="2675B4"/>
              </a:buClr>
              <a:buFont typeface="Wingdings" charset="2"/>
              <a:buChar char="§"/>
              <a:defRPr sz="2400">
                <a:solidFill>
                  <a:schemeClr val="tx1"/>
                </a:solidFill>
                <a:latin typeface="+mn-lt"/>
                <a:ea typeface="+mn-ea"/>
                <a:cs typeface="+mn-cs"/>
              </a:defRPr>
            </a:lvl2pPr>
            <a:lvl3pPr marL="1143000" indent="-228600" algn="l" rtl="0" eaLnBrk="0" fontAlgn="base" hangingPunct="0">
              <a:spcBef>
                <a:spcPct val="20000"/>
              </a:spcBef>
              <a:spcAft>
                <a:spcPct val="0"/>
              </a:spcAft>
              <a:buClr>
                <a:srgbClr val="2675B4"/>
              </a:buClr>
              <a:buFont typeface="Wingdings" charset="2"/>
              <a:buChar char="§"/>
              <a:defRPr sz="2000">
                <a:solidFill>
                  <a:schemeClr val="tx1"/>
                </a:solidFill>
                <a:latin typeface="+mn-lt"/>
                <a:ea typeface="+mn-ea"/>
                <a:cs typeface="+mn-cs"/>
              </a:defRPr>
            </a:lvl3pPr>
            <a:lvl4pPr marL="1600200" indent="-228600" algn="l" rtl="0" eaLnBrk="0" fontAlgn="base" hangingPunct="0">
              <a:spcBef>
                <a:spcPct val="20000"/>
              </a:spcBef>
              <a:spcAft>
                <a:spcPct val="0"/>
              </a:spcAft>
              <a:buClr>
                <a:srgbClr val="2675B4"/>
              </a:buClr>
              <a:buFont typeface="Wingdings" charset="2"/>
              <a:buChar char="§"/>
              <a:defRPr sz="1800">
                <a:solidFill>
                  <a:schemeClr val="tx1"/>
                </a:solidFill>
                <a:latin typeface="+mn-lt"/>
                <a:ea typeface="+mn-ea"/>
                <a:cs typeface="+mn-cs"/>
              </a:defRPr>
            </a:lvl4pPr>
            <a:lvl5pPr marL="2057400" indent="-228600" algn="l" rtl="0" eaLnBrk="0" fontAlgn="base" hangingPunct="0">
              <a:spcBef>
                <a:spcPct val="20000"/>
              </a:spcBef>
              <a:spcAft>
                <a:spcPct val="0"/>
              </a:spcAft>
              <a:buClr>
                <a:srgbClr val="2675B4"/>
              </a:buClr>
              <a:buFont typeface="Wingdings" charset="2"/>
              <a:buChar char="§"/>
              <a:defRPr sz="1800">
                <a:solidFill>
                  <a:schemeClr val="tx1"/>
                </a:solidFill>
                <a:latin typeface="+mn-lt"/>
                <a:ea typeface="+mn-ea"/>
                <a:cs typeface="+mn-cs"/>
              </a:defRPr>
            </a:lvl5pPr>
            <a:lvl6pPr marL="2514600" indent="-228600" algn="l" rtl="0" fontAlgn="base">
              <a:spcBef>
                <a:spcPct val="20000"/>
              </a:spcBef>
              <a:spcAft>
                <a:spcPct val="0"/>
              </a:spcAft>
              <a:buClr>
                <a:srgbClr val="2675B4"/>
              </a:buClr>
              <a:buFont typeface="Wingdings" charset="2"/>
              <a:buChar char="§"/>
              <a:defRPr sz="1800">
                <a:solidFill>
                  <a:schemeClr val="tx1"/>
                </a:solidFill>
                <a:latin typeface="+mn-lt"/>
                <a:ea typeface="+mn-ea"/>
                <a:cs typeface="+mn-cs"/>
              </a:defRPr>
            </a:lvl6pPr>
            <a:lvl7pPr marL="2971800" indent="-228600" algn="l" rtl="0" fontAlgn="base">
              <a:spcBef>
                <a:spcPct val="20000"/>
              </a:spcBef>
              <a:spcAft>
                <a:spcPct val="0"/>
              </a:spcAft>
              <a:buClr>
                <a:srgbClr val="2675B4"/>
              </a:buClr>
              <a:buFont typeface="Wingdings" charset="2"/>
              <a:buChar char="§"/>
              <a:defRPr sz="1800">
                <a:solidFill>
                  <a:schemeClr val="tx1"/>
                </a:solidFill>
                <a:latin typeface="+mn-lt"/>
                <a:ea typeface="+mn-ea"/>
                <a:cs typeface="+mn-cs"/>
              </a:defRPr>
            </a:lvl7pPr>
            <a:lvl8pPr marL="3429000" indent="-228600" algn="l" rtl="0" fontAlgn="base">
              <a:spcBef>
                <a:spcPct val="20000"/>
              </a:spcBef>
              <a:spcAft>
                <a:spcPct val="0"/>
              </a:spcAft>
              <a:buClr>
                <a:srgbClr val="2675B4"/>
              </a:buClr>
              <a:buFont typeface="Wingdings" charset="2"/>
              <a:buChar char="§"/>
              <a:defRPr sz="1800">
                <a:solidFill>
                  <a:schemeClr val="tx1"/>
                </a:solidFill>
                <a:latin typeface="+mn-lt"/>
                <a:ea typeface="+mn-ea"/>
                <a:cs typeface="+mn-cs"/>
              </a:defRPr>
            </a:lvl8pPr>
            <a:lvl9pPr marL="3886200" indent="-228600" algn="l" rtl="0" fontAlgn="base">
              <a:spcBef>
                <a:spcPct val="20000"/>
              </a:spcBef>
              <a:spcAft>
                <a:spcPct val="0"/>
              </a:spcAft>
              <a:buClr>
                <a:srgbClr val="2675B4"/>
              </a:buClr>
              <a:buFont typeface="Wingdings" charset="2"/>
              <a:buChar char="§"/>
              <a:defRPr sz="1800">
                <a:solidFill>
                  <a:schemeClr val="tx1"/>
                </a:solidFill>
                <a:latin typeface="+mn-lt"/>
                <a:ea typeface="+mn-ea"/>
                <a:cs typeface="+mn-cs"/>
              </a:defRPr>
            </a:lvl9pPr>
          </a:lstStyle>
          <a:p>
            <a:pPr marL="0" indent="0" defTabSz="914400">
              <a:buFont typeface="Wingdings" charset="2"/>
              <a:buNone/>
            </a:pPr>
            <a:r>
              <a:rPr lang="en-US" b="1" kern="0" dirty="0" smtClean="0">
                <a:solidFill>
                  <a:srgbClr val="000000"/>
                </a:solidFill>
                <a:latin typeface="Times" panose="02020603050405020304" pitchFamily="18" charset="0"/>
                <a:ea typeface="Osaka"/>
                <a:cs typeface="Times" panose="02020603050405020304" pitchFamily="18" charset="0"/>
              </a:rPr>
              <a:t>Change categories</a:t>
            </a:r>
          </a:p>
          <a:p>
            <a:pPr defTabSz="914400">
              <a:buClr>
                <a:srgbClr val="FF0000"/>
              </a:buClr>
            </a:pPr>
            <a:r>
              <a:rPr lang="en-US" sz="2400" kern="0" dirty="0" smtClean="0">
                <a:solidFill>
                  <a:srgbClr val="000000"/>
                </a:solidFill>
                <a:latin typeface="Times" panose="02020603050405020304" pitchFamily="18" charset="0"/>
                <a:ea typeface="Osaka"/>
                <a:cs typeface="Times" panose="02020603050405020304" pitchFamily="18" charset="0"/>
              </a:rPr>
              <a:t>Forest </a:t>
            </a:r>
            <a:r>
              <a:rPr lang="en-US" sz="2400" kern="0" dirty="0" smtClean="0">
                <a:solidFill>
                  <a:srgbClr val="000000"/>
                </a:solidFill>
                <a:latin typeface="Times" panose="02020603050405020304" pitchFamily="18" charset="0"/>
                <a:ea typeface="Osaka"/>
                <a:cs typeface="Times" panose="02020603050405020304" pitchFamily="18" charset="0"/>
                <a:sym typeface="Wingdings" panose="05000000000000000000" pitchFamily="2" charset="2"/>
              </a:rPr>
              <a:t> High/Medium Imp. (0.51%)</a:t>
            </a:r>
          </a:p>
          <a:p>
            <a:pPr defTabSz="914400">
              <a:buClr>
                <a:srgbClr val="FF0000"/>
              </a:buClr>
            </a:pPr>
            <a:r>
              <a:rPr lang="en-US" sz="2400" kern="0" dirty="0" smtClean="0">
                <a:solidFill>
                  <a:srgbClr val="000000"/>
                </a:solidFill>
                <a:latin typeface="Times" panose="02020603050405020304" pitchFamily="18" charset="0"/>
                <a:ea typeface="Osaka"/>
                <a:cs typeface="Times" panose="02020603050405020304" pitchFamily="18" charset="0"/>
              </a:rPr>
              <a:t>Forest </a:t>
            </a:r>
            <a:r>
              <a:rPr lang="en-US" sz="2400" kern="0" dirty="0" smtClean="0">
                <a:solidFill>
                  <a:srgbClr val="000000"/>
                </a:solidFill>
                <a:latin typeface="Times" panose="02020603050405020304" pitchFamily="18" charset="0"/>
                <a:ea typeface="Osaka"/>
                <a:cs typeface="Times" panose="02020603050405020304" pitchFamily="18" charset="0"/>
                <a:sym typeface="Wingdings" panose="05000000000000000000" pitchFamily="2" charset="2"/>
              </a:rPr>
              <a:t> Low Imp. (0.53%)</a:t>
            </a:r>
          </a:p>
          <a:p>
            <a:pPr defTabSz="914400">
              <a:buClr>
                <a:srgbClr val="FF0000"/>
              </a:buClr>
            </a:pPr>
            <a:r>
              <a:rPr lang="en-US" sz="2400" kern="0" dirty="0" smtClean="0">
                <a:solidFill>
                  <a:srgbClr val="000000"/>
                </a:solidFill>
                <a:latin typeface="Times" panose="02020603050405020304" pitchFamily="18" charset="0"/>
                <a:ea typeface="Osaka"/>
                <a:cs typeface="Times" panose="02020603050405020304" pitchFamily="18" charset="0"/>
              </a:rPr>
              <a:t>Forest </a:t>
            </a:r>
            <a:r>
              <a:rPr lang="en-US" sz="2400" kern="0" dirty="0" smtClean="0">
                <a:solidFill>
                  <a:srgbClr val="000000"/>
                </a:solidFill>
                <a:latin typeface="Times" panose="02020603050405020304" pitchFamily="18" charset="0"/>
                <a:ea typeface="Osaka"/>
                <a:cs typeface="Times" panose="02020603050405020304" pitchFamily="18" charset="0"/>
                <a:sym typeface="Wingdings" panose="05000000000000000000" pitchFamily="2" charset="2"/>
              </a:rPr>
              <a:t> Other (0.96%)</a:t>
            </a:r>
          </a:p>
          <a:p>
            <a:pPr defTabSz="914400">
              <a:buClr>
                <a:srgbClr val="000000"/>
              </a:buClr>
            </a:pPr>
            <a:r>
              <a:rPr lang="en-US" sz="2400" kern="0" dirty="0" smtClean="0">
                <a:solidFill>
                  <a:srgbClr val="000000"/>
                </a:solidFill>
                <a:latin typeface="Times" panose="02020603050405020304" pitchFamily="18" charset="0"/>
                <a:ea typeface="Osaka"/>
                <a:cs typeface="Times" panose="02020603050405020304" pitchFamily="18" charset="0"/>
                <a:sym typeface="Wingdings" panose="05000000000000000000" pitchFamily="2" charset="2"/>
              </a:rPr>
              <a:t>Forest  Forest (3%)</a:t>
            </a:r>
          </a:p>
          <a:p>
            <a:pPr defTabSz="914400">
              <a:buClr>
                <a:srgbClr val="00B050"/>
              </a:buClr>
            </a:pPr>
            <a:r>
              <a:rPr lang="en-US" sz="2400" kern="0" dirty="0" smtClean="0">
                <a:solidFill>
                  <a:srgbClr val="000000"/>
                </a:solidFill>
                <a:latin typeface="Times" panose="02020603050405020304" pitchFamily="18" charset="0"/>
                <a:ea typeface="Osaka"/>
                <a:cs typeface="Times" panose="02020603050405020304" pitchFamily="18" charset="0"/>
                <a:sym typeface="Wingdings" panose="05000000000000000000" pitchFamily="2" charset="2"/>
              </a:rPr>
              <a:t>Herb/Ag  Forest (0.15%)</a:t>
            </a:r>
          </a:p>
          <a:p>
            <a:pPr defTabSz="914400">
              <a:buClr>
                <a:srgbClr val="00B050"/>
              </a:buClr>
            </a:pPr>
            <a:r>
              <a:rPr lang="en-US" sz="2400" kern="0" dirty="0" smtClean="0">
                <a:solidFill>
                  <a:srgbClr val="000000"/>
                </a:solidFill>
                <a:latin typeface="Times" panose="02020603050405020304" pitchFamily="18" charset="0"/>
                <a:ea typeface="Osaka"/>
                <a:cs typeface="Times" panose="02020603050405020304" pitchFamily="18" charset="0"/>
                <a:sym typeface="Wingdings" panose="05000000000000000000" pitchFamily="2" charset="2"/>
              </a:rPr>
              <a:t>Other  Forest (0.49%)</a:t>
            </a:r>
            <a:endParaRPr lang="en-US" sz="2400" b="1" kern="0" dirty="0" smtClean="0">
              <a:solidFill>
                <a:srgbClr val="000000"/>
              </a:solidFill>
              <a:latin typeface="Times" panose="02020603050405020304" pitchFamily="18" charset="0"/>
              <a:ea typeface="Osaka"/>
              <a:cs typeface="Times" panose="02020603050405020304" pitchFamily="18" charset="0"/>
            </a:endParaRPr>
          </a:p>
        </p:txBody>
      </p:sp>
      <p:sp>
        <p:nvSpPr>
          <p:cNvPr id="3" name="Footer Placeholder 2"/>
          <p:cNvSpPr>
            <a:spLocks noGrp="1"/>
          </p:cNvSpPr>
          <p:nvPr>
            <p:ph type="ftr" sz="quarter" idx="10"/>
          </p:nvPr>
        </p:nvSpPr>
        <p:spPr/>
        <p:txBody>
          <a:bodyPr/>
          <a:lstStyle/>
          <a:p>
            <a:r>
              <a:rPr lang="en-US" smtClean="0">
                <a:solidFill>
                  <a:srgbClr val="FFFFFF"/>
                </a:solidFill>
                <a:ea typeface="Osaka"/>
                <a:cs typeface="Osaka"/>
              </a:rPr>
              <a:t>Meeting, USGS Headquarters</a:t>
            </a:r>
            <a:endParaRPr lang="en-US">
              <a:solidFill>
                <a:srgbClr val="FFFFFF"/>
              </a:solidFill>
              <a:ea typeface="Osaka"/>
              <a:cs typeface="Osaka"/>
            </a:endParaRPr>
          </a:p>
        </p:txBody>
      </p:sp>
    </p:spTree>
    <p:extLst>
      <p:ext uri="{BB962C8B-B14F-4D97-AF65-F5344CB8AC3E}">
        <p14:creationId xmlns:p14="http://schemas.microsoft.com/office/powerpoint/2010/main" val="3998380358"/>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2"/>
          </p:nvPr>
        </p:nvSpPr>
        <p:spPr/>
        <p:txBody>
          <a:bodyPr/>
          <a:lstStyle/>
          <a:p>
            <a:fld id="{67B4F6FA-9F15-4ADB-8E37-1EDC26280E4F}" type="datetime1">
              <a:rPr lang="en-US" smtClean="0">
                <a:solidFill>
                  <a:srgbClr val="FFFFFF"/>
                </a:solidFill>
                <a:ea typeface="Osaka"/>
                <a:cs typeface="Osaka"/>
              </a:rPr>
              <a:pPr/>
              <a:t>4/21/15</a:t>
            </a:fld>
            <a:endParaRPr lang="en-US" dirty="0">
              <a:solidFill>
                <a:srgbClr val="FFFFFF"/>
              </a:solidFill>
              <a:ea typeface="Osaka"/>
              <a:cs typeface="Osaka"/>
            </a:endParaRPr>
          </a:p>
        </p:txBody>
      </p:sp>
      <p:sp>
        <p:nvSpPr>
          <p:cNvPr id="9" name="TextBox 8"/>
          <p:cNvSpPr txBox="1"/>
          <p:nvPr/>
        </p:nvSpPr>
        <p:spPr>
          <a:xfrm>
            <a:off x="0" y="1673352"/>
            <a:ext cx="1367490" cy="369332"/>
          </a:xfrm>
          <a:prstGeom prst="rect">
            <a:avLst/>
          </a:prstGeom>
          <a:noFill/>
          <a:effectLst/>
        </p:spPr>
        <p:txBody>
          <a:bodyPr wrap="none" rtlCol="0">
            <a:spAutoFit/>
          </a:bodyPr>
          <a:lstStyle/>
          <a:p>
            <a:pPr defTabSz="914400" eaLnBrk="0" fontAlgn="base" hangingPunct="0">
              <a:spcBef>
                <a:spcPct val="0"/>
              </a:spcBef>
              <a:spcAft>
                <a:spcPct val="0"/>
              </a:spcAft>
            </a:pPr>
            <a:r>
              <a:rPr lang="en-US" sz="2400" dirty="0" smtClean="0">
                <a:solidFill>
                  <a:srgbClr val="FFFFFF"/>
                </a:solidFill>
                <a:latin typeface="Times New Roman" pitchFamily="18" charset="0"/>
                <a:ea typeface="Osaka" charset="-128"/>
                <a:cs typeface="Times New Roman" pitchFamily="18" charset="0"/>
              </a:rPr>
              <a:t>March, 1995</a:t>
            </a:r>
            <a:endParaRPr lang="en-US" sz="2400" dirty="0">
              <a:solidFill>
                <a:srgbClr val="FFFFFF"/>
              </a:solidFill>
              <a:latin typeface="Times New Roman" pitchFamily="18" charset="0"/>
              <a:ea typeface="Osaka" charset="-128"/>
              <a:cs typeface="Times New Roman" pitchFamily="18" charset="0"/>
            </a:endParaRPr>
          </a:p>
        </p:txBody>
      </p:sp>
      <p:sp>
        <p:nvSpPr>
          <p:cNvPr id="11" name="TextBox 10"/>
          <p:cNvSpPr txBox="1"/>
          <p:nvPr/>
        </p:nvSpPr>
        <p:spPr>
          <a:xfrm>
            <a:off x="439573" y="838200"/>
            <a:ext cx="8704428" cy="400110"/>
          </a:xfrm>
          <a:prstGeom prst="rect">
            <a:avLst/>
          </a:prstGeom>
          <a:noFill/>
        </p:spPr>
        <p:txBody>
          <a:bodyPr wrap="square" rtlCol="0">
            <a:spAutoFit/>
          </a:bodyPr>
          <a:lstStyle/>
          <a:p>
            <a:pPr defTabSz="914400" eaLnBrk="0" fontAlgn="base" hangingPunct="0">
              <a:spcBef>
                <a:spcPct val="0"/>
              </a:spcBef>
              <a:spcAft>
                <a:spcPct val="0"/>
              </a:spcAft>
            </a:pPr>
            <a:r>
              <a:rPr lang="en-US" sz="2000" dirty="0" smtClean="0">
                <a:solidFill>
                  <a:srgbClr val="000000"/>
                </a:solidFill>
                <a:latin typeface="Times New Roman" pitchFamily="18" charset="0"/>
                <a:ea typeface="Osaka" charset="-128"/>
                <a:cs typeface="Times New Roman" pitchFamily="18" charset="0"/>
              </a:rPr>
              <a:t>Mixed forest partly cleared for residential development</a:t>
            </a:r>
            <a:r>
              <a:rPr lang="en-US" sz="2000" dirty="0">
                <a:solidFill>
                  <a:srgbClr val="000000"/>
                </a:solidFill>
                <a:latin typeface="Times New Roman" pitchFamily="18" charset="0"/>
                <a:ea typeface="Osaka" charset="-128"/>
                <a:cs typeface="Times New Roman" pitchFamily="18" charset="0"/>
              </a:rPr>
              <a:t> </a:t>
            </a:r>
            <a:r>
              <a:rPr lang="en-US" sz="2000" dirty="0" smtClean="0">
                <a:solidFill>
                  <a:srgbClr val="000000"/>
                </a:solidFill>
                <a:latin typeface="Times New Roman" pitchFamily="18" charset="0"/>
                <a:ea typeface="Osaka" charset="-128"/>
                <a:cs typeface="Times New Roman" pitchFamily="18" charset="0"/>
              </a:rPr>
              <a:t>in June 2001.</a:t>
            </a:r>
            <a:endParaRPr lang="en-US" sz="2000" dirty="0">
              <a:solidFill>
                <a:srgbClr val="000000"/>
              </a:solidFill>
              <a:latin typeface="Times New Roman" pitchFamily="18" charset="0"/>
              <a:ea typeface="Osaka" charset="-128"/>
              <a:cs typeface="Times New Roman" pitchFamily="18" charset="0"/>
            </a:endParaRPr>
          </a:p>
        </p:txBody>
      </p:sp>
      <p:grpSp>
        <p:nvGrpSpPr>
          <p:cNvPr id="12" name="Group 11"/>
          <p:cNvGrpSpPr/>
          <p:nvPr/>
        </p:nvGrpSpPr>
        <p:grpSpPr>
          <a:xfrm>
            <a:off x="439573" y="1825752"/>
            <a:ext cx="3903827" cy="3584448"/>
            <a:chOff x="515773" y="1066800"/>
            <a:chExt cx="3903827" cy="3300413"/>
          </a:xfrm>
        </p:grpSpPr>
        <p:pic>
          <p:nvPicPr>
            <p:cNvPr id="13"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515773" y="1066800"/>
              <a:ext cx="3903827" cy="330041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Box 13"/>
            <p:cNvSpPr txBox="1"/>
            <p:nvPr/>
          </p:nvSpPr>
          <p:spPr>
            <a:xfrm>
              <a:off x="522032" y="1066800"/>
              <a:ext cx="1687768" cy="425082"/>
            </a:xfrm>
            <a:prstGeom prst="rect">
              <a:avLst/>
            </a:prstGeom>
            <a:solidFill>
              <a:schemeClr val="tx1">
                <a:alpha val="25000"/>
              </a:schemeClr>
            </a:solidFill>
            <a:effectLst/>
          </p:spPr>
          <p:txBody>
            <a:bodyPr wrap="square" rtlCol="0">
              <a:spAutoFit/>
            </a:bodyPr>
            <a:lstStyle/>
            <a:p>
              <a:pPr defTabSz="914400" eaLnBrk="0" fontAlgn="base" hangingPunct="0">
                <a:spcBef>
                  <a:spcPct val="0"/>
                </a:spcBef>
                <a:spcAft>
                  <a:spcPct val="0"/>
                </a:spcAft>
              </a:pPr>
              <a:r>
                <a:rPr lang="en-US" sz="2400" dirty="0" smtClean="0">
                  <a:solidFill>
                    <a:srgbClr val="FFFFFF"/>
                  </a:solidFill>
                  <a:latin typeface="Times New Roman" pitchFamily="18" charset="0"/>
                  <a:ea typeface="Osaka" charset="-128"/>
                  <a:cs typeface="Times New Roman" pitchFamily="18" charset="0"/>
                </a:rPr>
                <a:t>March 2001</a:t>
              </a:r>
              <a:endParaRPr lang="en-US" sz="2400" dirty="0">
                <a:solidFill>
                  <a:srgbClr val="FFFFFF"/>
                </a:solidFill>
                <a:latin typeface="Times New Roman" pitchFamily="18" charset="0"/>
                <a:ea typeface="Osaka" charset="-128"/>
                <a:cs typeface="Times New Roman" pitchFamily="18" charset="0"/>
              </a:endParaRPr>
            </a:p>
          </p:txBody>
        </p:sp>
      </p:grpSp>
      <p:grpSp>
        <p:nvGrpSpPr>
          <p:cNvPr id="15" name="Group 14"/>
          <p:cNvGrpSpPr/>
          <p:nvPr/>
        </p:nvGrpSpPr>
        <p:grpSpPr>
          <a:xfrm>
            <a:off x="4724400" y="1825752"/>
            <a:ext cx="3966048" cy="3584448"/>
            <a:chOff x="4876800" y="1078468"/>
            <a:chExt cx="3966048" cy="3331694"/>
          </a:xfrm>
        </p:grpSpPr>
        <p:pic>
          <p:nvPicPr>
            <p:cNvPr id="16"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6800" y="1078468"/>
              <a:ext cx="3966048" cy="3331694"/>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TextBox 16"/>
            <p:cNvSpPr txBox="1"/>
            <p:nvPr/>
          </p:nvSpPr>
          <p:spPr>
            <a:xfrm>
              <a:off x="4953000" y="1078468"/>
              <a:ext cx="1739259" cy="369332"/>
            </a:xfrm>
            <a:prstGeom prst="rect">
              <a:avLst/>
            </a:prstGeom>
            <a:noFill/>
            <a:ln>
              <a:noFill/>
            </a:ln>
            <a:effectLst>
              <a:outerShdw blurRad="50800" dist="50800" dir="5400000" algn="ctr" rotWithShape="0">
                <a:schemeClr val="tx1"/>
              </a:outerShdw>
            </a:effectLst>
          </p:spPr>
          <p:txBody>
            <a:bodyPr wrap="none" rtlCol="0">
              <a:spAutoFit/>
            </a:bodyPr>
            <a:lstStyle/>
            <a:p>
              <a:pPr defTabSz="914400" eaLnBrk="0" fontAlgn="base" hangingPunct="0">
                <a:spcBef>
                  <a:spcPct val="0"/>
                </a:spcBef>
                <a:spcAft>
                  <a:spcPct val="0"/>
                </a:spcAft>
              </a:pPr>
              <a:r>
                <a:rPr lang="en-US" sz="2400" dirty="0" smtClean="0">
                  <a:solidFill>
                    <a:srgbClr val="FFFFFF"/>
                  </a:solidFill>
                  <a:latin typeface="Times New Roman" pitchFamily="18" charset="0"/>
                  <a:ea typeface="Osaka" charset="-128"/>
                  <a:cs typeface="Times New Roman" pitchFamily="18" charset="0"/>
                </a:rPr>
                <a:t>September 2010</a:t>
              </a:r>
              <a:endParaRPr lang="en-US" sz="2400" dirty="0">
                <a:solidFill>
                  <a:srgbClr val="FFFFFF"/>
                </a:solidFill>
                <a:latin typeface="Times New Roman" pitchFamily="18" charset="0"/>
                <a:ea typeface="Osaka" charset="-128"/>
                <a:cs typeface="Times New Roman" pitchFamily="18" charset="0"/>
              </a:endParaRPr>
            </a:p>
          </p:txBody>
        </p:sp>
      </p:grpSp>
      <p:sp>
        <p:nvSpPr>
          <p:cNvPr id="4" name="Footer Placeholder 3"/>
          <p:cNvSpPr>
            <a:spLocks noGrp="1"/>
          </p:cNvSpPr>
          <p:nvPr>
            <p:ph type="ftr" sz="quarter" idx="10"/>
          </p:nvPr>
        </p:nvSpPr>
        <p:spPr/>
        <p:txBody>
          <a:bodyPr/>
          <a:lstStyle/>
          <a:p>
            <a:r>
              <a:rPr lang="en-US" smtClean="0">
                <a:solidFill>
                  <a:srgbClr val="FFFFFF"/>
                </a:solidFill>
                <a:ea typeface="Osaka"/>
                <a:cs typeface="Osaka"/>
              </a:rPr>
              <a:t>Meeting, USGS Headquarters</a:t>
            </a:r>
            <a:endParaRPr lang="en-US">
              <a:solidFill>
                <a:srgbClr val="FFFFFF"/>
              </a:solidFill>
              <a:ea typeface="Osaka"/>
              <a:cs typeface="Osaka"/>
            </a:endParaRPr>
          </a:p>
        </p:txBody>
      </p:sp>
    </p:spTree>
    <p:extLst>
      <p:ext uri="{BB962C8B-B14F-4D97-AF65-F5344CB8AC3E}">
        <p14:creationId xmlns:p14="http://schemas.microsoft.com/office/powerpoint/2010/main" val="1874047591"/>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noGrp="1"/>
          </p:cNvSpPr>
          <p:nvPr>
            <p:ph type="title" idx="4294967295"/>
          </p:nvPr>
        </p:nvSpPr>
        <p:spPr>
          <a:xfrm>
            <a:off x="456192" y="542410"/>
            <a:ext cx="8226804" cy="1189775"/>
          </a:xfrm>
        </p:spPr>
        <p:txBody>
          <a:bodyPr wrap="square" tIns="35268">
            <a:spAutoFit/>
          </a:bodyPr>
          <a:lstStyle>
            <a:defPPr lvl="0">
              <a:buNone/>
            </a:defPPr>
            <a:lvl1pPr lvl="0">
              <a:buNone/>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r>
              <a:rPr lang="en-US" dirty="0" smtClean="0">
                <a:latin typeface="Times New Roman" pitchFamily="18" charset="0"/>
                <a:cs typeface="Times New Roman" pitchFamily="18" charset="0"/>
              </a:rPr>
              <a:t>Prediction model applied </a:t>
            </a:r>
            <a:r>
              <a:rPr lang="en-US" dirty="0">
                <a:latin typeface="Times New Roman" pitchFamily="18" charset="0"/>
                <a:cs typeface="Times New Roman" pitchFamily="18" charset="0"/>
              </a:rPr>
              <a:t>with predictions classified </a:t>
            </a:r>
            <a:r>
              <a:rPr lang="en-US" dirty="0" smtClean="0">
                <a:latin typeface="Times New Roman" pitchFamily="18" charset="0"/>
                <a:cs typeface="Times New Roman" pitchFamily="18" charset="0"/>
              </a:rPr>
              <a:t>by land cover</a:t>
            </a:r>
            <a:endParaRPr lang="en-US" dirty="0">
              <a:latin typeface="Times New Roman" pitchFamily="18" charset="0"/>
              <a:cs typeface="Times New Roman" pitchFamily="18" charset="0"/>
            </a:endParaRPr>
          </a:p>
        </p:txBody>
      </p:sp>
      <p:sp>
        <p:nvSpPr>
          <p:cNvPr id="4" name="Date Placeholder 3"/>
          <p:cNvSpPr>
            <a:spLocks noGrp="1"/>
          </p:cNvSpPr>
          <p:nvPr>
            <p:ph type="dt" sz="half" idx="12"/>
          </p:nvPr>
        </p:nvSpPr>
        <p:spPr/>
        <p:txBody>
          <a:bodyPr/>
          <a:lstStyle/>
          <a:p>
            <a:fld id="{B75476C1-3971-458C-8E3F-04CFB75E3D03}" type="datetime1">
              <a:rPr lang="en-US" smtClean="0">
                <a:solidFill>
                  <a:srgbClr val="FFFFFF"/>
                </a:solidFill>
                <a:ea typeface="Osaka"/>
                <a:cs typeface="Osaka"/>
              </a:rPr>
              <a:pPr/>
              <a:t>4/21/15</a:t>
            </a:fld>
            <a:endParaRPr lang="en-US">
              <a:solidFill>
                <a:srgbClr val="FFFFFF"/>
              </a:solidFill>
              <a:ea typeface="Osaka"/>
              <a:cs typeface="Osaka"/>
            </a:endParaRPr>
          </a:p>
        </p:txBody>
      </p:sp>
      <p:pic>
        <p:nvPicPr>
          <p:cNvPr id="1026" name="Picture 2" descr="C:\Users\olofsson\Documents\presentations\thailand_january\time_series_2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095500"/>
            <a:ext cx="9144000" cy="262890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C:\Users\olofsson\Documents\presentations\thailand_january\time_series_3d.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095500"/>
            <a:ext cx="9144000" cy="2628900"/>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C:\Users\olofsson\Documents\presentations\thailand_january\time_series_summeri.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124075"/>
            <a:ext cx="9144000" cy="2628900"/>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C:\Users\olofsson\Documents\presentations\thailand_january\time_series_winter.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2124075"/>
            <a:ext cx="9144000" cy="2628900"/>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C:\Users\olofsson\Documents\presentations\thailand_january\time_series_multi.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2124075"/>
            <a:ext cx="9144000" cy="2628900"/>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C:\Users\olofsson\Documents\presentations\thailand_january\time_series_full.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2095500"/>
            <a:ext cx="9144000" cy="2628900"/>
          </a:xfrm>
          <a:prstGeom prst="rect">
            <a:avLst/>
          </a:prstGeom>
          <a:noFill/>
          <a:extLst>
            <a:ext uri="{909E8E84-426E-40dd-AFC4-6F175D3DCCD1}">
              <a14:hiddenFill xmlns:a14="http://schemas.microsoft.com/office/drawing/2010/main">
                <a:solidFill>
                  <a:srgbClr val="FFFFFF"/>
                </a:solidFill>
              </a14:hiddenFill>
            </a:ext>
          </a:extLst>
        </p:spPr>
      </p:pic>
      <p:sp>
        <p:nvSpPr>
          <p:cNvPr id="6" name="Right Brace 5"/>
          <p:cNvSpPr/>
          <p:nvPr/>
        </p:nvSpPr>
        <p:spPr bwMode="auto">
          <a:xfrm rot="5400000">
            <a:off x="2824160" y="2443161"/>
            <a:ext cx="514351" cy="4962526"/>
          </a:xfrm>
          <a:prstGeom prst="rightBrac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a:solidFill>
                <a:srgbClr val="000000"/>
              </a:solidFill>
              <a:latin typeface="Times" charset="0"/>
              <a:ea typeface="Osaka" charset="-128"/>
              <a:cs typeface="Osaka" charset="-128"/>
            </a:endParaRPr>
          </a:p>
        </p:txBody>
      </p:sp>
      <p:sp>
        <p:nvSpPr>
          <p:cNvPr id="13" name="Right Brace 12"/>
          <p:cNvSpPr/>
          <p:nvPr/>
        </p:nvSpPr>
        <p:spPr bwMode="auto">
          <a:xfrm rot="5400000">
            <a:off x="6677023" y="3609972"/>
            <a:ext cx="495300" cy="2609852"/>
          </a:xfrm>
          <a:prstGeom prst="rightBrac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a:solidFill>
                <a:srgbClr val="000000"/>
              </a:solidFill>
              <a:latin typeface="Times" charset="0"/>
              <a:ea typeface="Osaka" charset="-128"/>
              <a:cs typeface="Osaka" charset="-128"/>
            </a:endParaRPr>
          </a:p>
        </p:txBody>
      </p:sp>
      <p:sp>
        <p:nvSpPr>
          <p:cNvPr id="7" name="TextBox 6"/>
          <p:cNvSpPr txBox="1"/>
          <p:nvPr/>
        </p:nvSpPr>
        <p:spPr>
          <a:xfrm>
            <a:off x="2057400" y="5181600"/>
            <a:ext cx="1834156" cy="461665"/>
          </a:xfrm>
          <a:prstGeom prst="rect">
            <a:avLst/>
          </a:prstGeom>
          <a:noFill/>
        </p:spPr>
        <p:txBody>
          <a:bodyPr wrap="none" rtlCol="0">
            <a:spAutoFit/>
          </a:bodyPr>
          <a:lstStyle/>
          <a:p>
            <a:pPr defTabSz="914400" eaLnBrk="0" fontAlgn="base" hangingPunct="0">
              <a:spcBef>
                <a:spcPct val="0"/>
              </a:spcBef>
              <a:spcAft>
                <a:spcPct val="0"/>
              </a:spcAft>
            </a:pPr>
            <a:r>
              <a:rPr lang="en-US" sz="2400" i="1" dirty="0" smtClean="0">
                <a:solidFill>
                  <a:srgbClr val="000000"/>
                </a:solidFill>
                <a:latin typeface="Times" charset="0"/>
                <a:ea typeface="Osaka" charset="-128"/>
                <a:cs typeface="Osaka"/>
              </a:rPr>
              <a:t>Mixed Forest</a:t>
            </a:r>
            <a:endParaRPr lang="en-US" sz="2400" i="1" dirty="0">
              <a:solidFill>
                <a:srgbClr val="000000"/>
              </a:solidFill>
              <a:latin typeface="Times" charset="0"/>
              <a:ea typeface="Osaka" charset="-128"/>
              <a:cs typeface="Osaka"/>
            </a:endParaRPr>
          </a:p>
        </p:txBody>
      </p:sp>
      <p:sp>
        <p:nvSpPr>
          <p:cNvPr id="15" name="TextBox 14"/>
          <p:cNvSpPr txBox="1"/>
          <p:nvPr/>
        </p:nvSpPr>
        <p:spPr>
          <a:xfrm>
            <a:off x="5334000" y="5181600"/>
            <a:ext cx="3241593" cy="461665"/>
          </a:xfrm>
          <a:prstGeom prst="rect">
            <a:avLst/>
          </a:prstGeom>
          <a:noFill/>
        </p:spPr>
        <p:txBody>
          <a:bodyPr wrap="none" rtlCol="0">
            <a:spAutoFit/>
          </a:bodyPr>
          <a:lstStyle/>
          <a:p>
            <a:pPr defTabSz="914400" eaLnBrk="0" fontAlgn="base" hangingPunct="0">
              <a:spcBef>
                <a:spcPct val="0"/>
              </a:spcBef>
              <a:spcAft>
                <a:spcPct val="0"/>
              </a:spcAft>
            </a:pPr>
            <a:r>
              <a:rPr lang="en-US" sz="2400" i="1" dirty="0" smtClean="0">
                <a:solidFill>
                  <a:srgbClr val="000000"/>
                </a:solidFill>
                <a:latin typeface="Times" charset="0"/>
                <a:ea typeface="Osaka" charset="-128"/>
                <a:cs typeface="Osaka"/>
              </a:rPr>
              <a:t>Low Density Residential</a:t>
            </a:r>
            <a:endParaRPr lang="en-US" sz="2400" i="1" dirty="0">
              <a:solidFill>
                <a:srgbClr val="000000"/>
              </a:solidFill>
              <a:latin typeface="Times" charset="0"/>
              <a:ea typeface="Osaka" charset="-128"/>
              <a:cs typeface="Osaka"/>
            </a:endParaRPr>
          </a:p>
        </p:txBody>
      </p:sp>
      <p:sp>
        <p:nvSpPr>
          <p:cNvPr id="3" name="Footer Placeholder 2"/>
          <p:cNvSpPr>
            <a:spLocks noGrp="1"/>
          </p:cNvSpPr>
          <p:nvPr>
            <p:ph type="ftr" sz="quarter" idx="10"/>
          </p:nvPr>
        </p:nvSpPr>
        <p:spPr/>
        <p:txBody>
          <a:bodyPr/>
          <a:lstStyle/>
          <a:p>
            <a:r>
              <a:rPr lang="en-US" smtClean="0">
                <a:solidFill>
                  <a:srgbClr val="FFFFFF"/>
                </a:solidFill>
                <a:ea typeface="Osaka"/>
                <a:cs typeface="Osaka"/>
              </a:rPr>
              <a:t>Meeting, USGS Headquarters</a:t>
            </a:r>
            <a:endParaRPr lang="en-US">
              <a:solidFill>
                <a:srgbClr val="FFFFFF"/>
              </a:solidFill>
              <a:ea typeface="Osaka"/>
              <a:cs typeface="Osaka"/>
            </a:endParaRPr>
          </a:p>
        </p:txBody>
      </p:sp>
    </p:spTree>
    <p:extLst>
      <p:ext uri="{BB962C8B-B14F-4D97-AF65-F5344CB8AC3E}">
        <p14:creationId xmlns:p14="http://schemas.microsoft.com/office/powerpoint/2010/main" val="1455717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3" grpId="0" animBg="1"/>
      <p:bldP spid="7" grpId="0"/>
      <p:bldP spid="1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81975" y="612648"/>
            <a:ext cx="4562025" cy="358444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12648"/>
            <a:ext cx="4562025" cy="358444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0" y="612648"/>
            <a:ext cx="1367490" cy="369332"/>
          </a:xfrm>
          <a:prstGeom prst="rect">
            <a:avLst/>
          </a:prstGeom>
          <a:noFill/>
          <a:effectLst/>
        </p:spPr>
        <p:txBody>
          <a:bodyPr wrap="none" rtlCol="0">
            <a:spAutoFit/>
          </a:bodyPr>
          <a:lstStyle/>
          <a:p>
            <a:pPr defTabSz="914400" eaLnBrk="0" fontAlgn="base" hangingPunct="0">
              <a:spcBef>
                <a:spcPct val="0"/>
              </a:spcBef>
              <a:spcAft>
                <a:spcPct val="0"/>
              </a:spcAft>
            </a:pPr>
            <a:r>
              <a:rPr lang="en-US" sz="2400" dirty="0" smtClean="0">
                <a:solidFill>
                  <a:srgbClr val="FFFFFF"/>
                </a:solidFill>
                <a:latin typeface="Times New Roman" pitchFamily="18" charset="0"/>
                <a:ea typeface="Osaka" charset="-128"/>
                <a:cs typeface="Times New Roman" pitchFamily="18" charset="0"/>
              </a:rPr>
              <a:t>March, 1995</a:t>
            </a:r>
            <a:endParaRPr lang="en-US" sz="2400" dirty="0">
              <a:solidFill>
                <a:srgbClr val="FFFFFF"/>
              </a:solidFill>
              <a:latin typeface="Times New Roman" pitchFamily="18" charset="0"/>
              <a:ea typeface="Osaka" charset="-128"/>
              <a:cs typeface="Times New Roman" pitchFamily="18" charset="0"/>
            </a:endParaRPr>
          </a:p>
        </p:txBody>
      </p:sp>
      <p:sp>
        <p:nvSpPr>
          <p:cNvPr id="7" name="TextBox 6"/>
          <p:cNvSpPr txBox="1"/>
          <p:nvPr/>
        </p:nvSpPr>
        <p:spPr>
          <a:xfrm>
            <a:off x="1" y="-76200"/>
            <a:ext cx="9144000" cy="615553"/>
          </a:xfrm>
          <a:prstGeom prst="rect">
            <a:avLst/>
          </a:prstGeom>
          <a:solidFill>
            <a:schemeClr val="bg1"/>
          </a:solidFill>
        </p:spPr>
        <p:txBody>
          <a:bodyPr wrap="square" rtlCol="0">
            <a:spAutoFit/>
          </a:bodyPr>
          <a:lstStyle/>
          <a:p>
            <a:pPr defTabSz="914400" eaLnBrk="0" fontAlgn="base" hangingPunct="0">
              <a:spcBef>
                <a:spcPct val="0"/>
              </a:spcBef>
              <a:spcAft>
                <a:spcPct val="0"/>
              </a:spcAft>
            </a:pPr>
            <a:r>
              <a:rPr lang="en-US" sz="1700" dirty="0" smtClean="0">
                <a:solidFill>
                  <a:srgbClr val="000000"/>
                </a:solidFill>
                <a:latin typeface="Times New Roman" pitchFamily="18" charset="0"/>
                <a:ea typeface="Osaka" charset="-128"/>
                <a:cs typeface="Times New Roman" pitchFamily="18" charset="0"/>
              </a:rPr>
              <a:t>Residential development, Mass. Time-series displayed for pixel represented by yellow square. CCDC classified pixel as </a:t>
            </a:r>
            <a:r>
              <a:rPr lang="en-US" sz="1700" b="1" i="1" dirty="0">
                <a:solidFill>
                  <a:srgbClr val="000000"/>
                </a:solidFill>
                <a:latin typeface="Times New Roman" pitchFamily="18" charset="0"/>
                <a:ea typeface="Osaka" charset="-128"/>
                <a:cs typeface="Times New Roman" pitchFamily="18" charset="0"/>
              </a:rPr>
              <a:t>Dec. Forest </a:t>
            </a:r>
            <a:r>
              <a:rPr lang="en-US" sz="1700" dirty="0" smtClean="0">
                <a:solidFill>
                  <a:srgbClr val="000000"/>
                </a:solidFill>
                <a:latin typeface="Times New Roman" pitchFamily="18" charset="0"/>
                <a:ea typeface="Osaka" charset="-128"/>
                <a:cs typeface="Times New Roman" pitchFamily="18" charset="0"/>
              </a:rPr>
              <a:t>until April 2001 and then as </a:t>
            </a:r>
            <a:r>
              <a:rPr lang="en-US" sz="1700" b="1" i="1" dirty="0">
                <a:solidFill>
                  <a:srgbClr val="000000"/>
                </a:solidFill>
                <a:latin typeface="Times New Roman" pitchFamily="18" charset="0"/>
                <a:ea typeface="Osaka" charset="-128"/>
                <a:cs typeface="Times New Roman" pitchFamily="18" charset="0"/>
              </a:rPr>
              <a:t>Low Dens. Residential</a:t>
            </a:r>
            <a:r>
              <a:rPr lang="en-US" sz="1700" dirty="0" smtClean="0">
                <a:solidFill>
                  <a:srgbClr val="000000"/>
                </a:solidFill>
                <a:latin typeface="Times New Roman" pitchFamily="18" charset="0"/>
                <a:ea typeface="Osaka" charset="-128"/>
                <a:cs typeface="Times New Roman" pitchFamily="18" charset="0"/>
              </a:rPr>
              <a:t>.</a:t>
            </a:r>
            <a:endParaRPr lang="en-US" sz="1700" dirty="0">
              <a:solidFill>
                <a:srgbClr val="000000"/>
              </a:solidFill>
              <a:latin typeface="Times New Roman" pitchFamily="18" charset="0"/>
              <a:ea typeface="Osaka" charset="-128"/>
              <a:cs typeface="Times New Roman" pitchFamily="18" charset="0"/>
            </a:endParaRPr>
          </a:p>
        </p:txBody>
      </p:sp>
      <p:sp>
        <p:nvSpPr>
          <p:cNvPr id="29" name="Rectangle 28"/>
          <p:cNvSpPr/>
          <p:nvPr/>
        </p:nvSpPr>
        <p:spPr>
          <a:xfrm rot="-120000">
            <a:off x="7196328" y="1892808"/>
            <a:ext cx="822960" cy="822960"/>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eaLnBrk="0" fontAlgn="base" hangingPunct="0">
              <a:spcBef>
                <a:spcPct val="0"/>
              </a:spcBef>
              <a:spcAft>
                <a:spcPct val="0"/>
              </a:spcAft>
            </a:pPr>
            <a:endParaRPr lang="en-US" sz="2400">
              <a:solidFill>
                <a:srgbClr val="FFFFFF"/>
              </a:solidFill>
              <a:latin typeface="Arial"/>
              <a:ea typeface="Osaka"/>
              <a:cs typeface="Osaka"/>
            </a:endParaRPr>
          </a:p>
        </p:txBody>
      </p:sp>
      <p:sp>
        <p:nvSpPr>
          <p:cNvPr id="32" name="Rectangle 31"/>
          <p:cNvSpPr/>
          <p:nvPr/>
        </p:nvSpPr>
        <p:spPr>
          <a:xfrm rot="-120000">
            <a:off x="2604910" y="1982330"/>
            <a:ext cx="822960" cy="822960"/>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eaLnBrk="0" fontAlgn="base" hangingPunct="0">
              <a:spcBef>
                <a:spcPct val="0"/>
              </a:spcBef>
              <a:spcAft>
                <a:spcPct val="0"/>
              </a:spcAft>
            </a:pPr>
            <a:endParaRPr lang="en-US" sz="2400">
              <a:solidFill>
                <a:srgbClr val="FFFFFF"/>
              </a:solidFill>
              <a:latin typeface="Arial"/>
              <a:ea typeface="Osaka"/>
              <a:cs typeface="Osaka"/>
            </a:endParaRPr>
          </a:p>
        </p:txBody>
      </p:sp>
      <p:pic>
        <p:nvPicPr>
          <p:cNvPr id="4098" name="Picture 2" descr="C:\Users\olofsson\Dropbox\my_transfer\r1713_c3306_p012r03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4238250"/>
            <a:ext cx="9143999" cy="2619749"/>
          </a:xfrm>
          <a:prstGeom prst="rect">
            <a:avLst/>
          </a:prstGeom>
          <a:noFill/>
          <a:extLst>
            <a:ext uri="{909E8E84-426E-40dd-AFC4-6F175D3DCCD1}">
              <a14:hiddenFill xmlns:a14="http://schemas.microsoft.com/office/drawing/2010/main">
                <a:solidFill>
                  <a:srgbClr val="FFFFFF"/>
                </a:solidFill>
              </a14:hiddenFill>
            </a:ext>
          </a:extLst>
        </p:spPr>
      </p:pic>
      <p:sp>
        <p:nvSpPr>
          <p:cNvPr id="34" name="TextBox 33"/>
          <p:cNvSpPr txBox="1"/>
          <p:nvPr/>
        </p:nvSpPr>
        <p:spPr>
          <a:xfrm>
            <a:off x="4562025" y="615553"/>
            <a:ext cx="1184940" cy="369332"/>
          </a:xfrm>
          <a:prstGeom prst="rect">
            <a:avLst/>
          </a:prstGeom>
          <a:noFill/>
          <a:effectLst/>
        </p:spPr>
        <p:txBody>
          <a:bodyPr wrap="none" rtlCol="0">
            <a:spAutoFit/>
          </a:bodyPr>
          <a:lstStyle/>
          <a:p>
            <a:pPr defTabSz="914400" eaLnBrk="0" fontAlgn="base" hangingPunct="0">
              <a:spcBef>
                <a:spcPct val="0"/>
              </a:spcBef>
              <a:spcAft>
                <a:spcPct val="0"/>
              </a:spcAft>
            </a:pPr>
            <a:r>
              <a:rPr lang="en-US" sz="2400" dirty="0" smtClean="0">
                <a:solidFill>
                  <a:srgbClr val="FFFFFF"/>
                </a:solidFill>
                <a:latin typeface="Times New Roman" pitchFamily="18" charset="0"/>
                <a:ea typeface="Osaka" charset="-128"/>
                <a:cs typeface="Times New Roman" pitchFamily="18" charset="0"/>
              </a:rPr>
              <a:t>June, 2010</a:t>
            </a:r>
            <a:endParaRPr lang="en-US" sz="2400" dirty="0">
              <a:solidFill>
                <a:srgbClr val="FFFFFF"/>
              </a:solidFill>
              <a:latin typeface="Times New Roman" pitchFamily="18" charset="0"/>
              <a:ea typeface="Osaka" charset="-128"/>
              <a:cs typeface="Times New Roman" pitchFamily="18" charset="0"/>
            </a:endParaRPr>
          </a:p>
        </p:txBody>
      </p:sp>
    </p:spTree>
    <p:extLst>
      <p:ext uri="{BB962C8B-B14F-4D97-AF65-F5344CB8AC3E}">
        <p14:creationId xmlns:p14="http://schemas.microsoft.com/office/powerpoint/2010/main" val="20688252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81975" y="612648"/>
            <a:ext cx="4562025" cy="358444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12648"/>
            <a:ext cx="4562025" cy="358444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1" y="-76200"/>
            <a:ext cx="9144000" cy="615553"/>
          </a:xfrm>
          <a:prstGeom prst="rect">
            <a:avLst/>
          </a:prstGeom>
          <a:solidFill>
            <a:schemeClr val="bg1"/>
          </a:solidFill>
        </p:spPr>
        <p:txBody>
          <a:bodyPr wrap="square" rtlCol="0">
            <a:spAutoFit/>
          </a:bodyPr>
          <a:lstStyle/>
          <a:p>
            <a:pPr defTabSz="914400" eaLnBrk="0" fontAlgn="base" hangingPunct="0">
              <a:spcBef>
                <a:spcPct val="0"/>
              </a:spcBef>
              <a:spcAft>
                <a:spcPct val="0"/>
              </a:spcAft>
            </a:pPr>
            <a:r>
              <a:rPr lang="en-US" sz="1700" dirty="0" smtClean="0">
                <a:solidFill>
                  <a:srgbClr val="000000"/>
                </a:solidFill>
                <a:latin typeface="Times New Roman" pitchFamily="18" charset="0"/>
                <a:ea typeface="Osaka" charset="-128"/>
                <a:cs typeface="Times New Roman" pitchFamily="18" charset="0"/>
              </a:rPr>
              <a:t>Residential development, Mass. Time-series displayed for pixel represented by yellow square. CCDC classified pixel as </a:t>
            </a:r>
            <a:r>
              <a:rPr lang="en-US" sz="1700" b="1" i="1" dirty="0">
                <a:solidFill>
                  <a:srgbClr val="000000"/>
                </a:solidFill>
                <a:latin typeface="Times New Roman" pitchFamily="18" charset="0"/>
                <a:ea typeface="Osaka" charset="-128"/>
                <a:cs typeface="Times New Roman" pitchFamily="18" charset="0"/>
              </a:rPr>
              <a:t>Dec. Forest </a:t>
            </a:r>
            <a:r>
              <a:rPr lang="en-US" sz="1700" dirty="0" smtClean="0">
                <a:solidFill>
                  <a:srgbClr val="000000"/>
                </a:solidFill>
                <a:latin typeface="Times New Roman" pitchFamily="18" charset="0"/>
                <a:ea typeface="Osaka" charset="-128"/>
                <a:cs typeface="Times New Roman" pitchFamily="18" charset="0"/>
              </a:rPr>
              <a:t>until May 2001 and then as </a:t>
            </a:r>
            <a:r>
              <a:rPr lang="en-US" sz="1700" b="1" i="1" dirty="0">
                <a:solidFill>
                  <a:srgbClr val="000000"/>
                </a:solidFill>
                <a:latin typeface="Times New Roman" pitchFamily="18" charset="0"/>
                <a:ea typeface="Osaka" charset="-128"/>
                <a:cs typeface="Times New Roman" pitchFamily="18" charset="0"/>
              </a:rPr>
              <a:t>Low Dens. Residential</a:t>
            </a:r>
            <a:r>
              <a:rPr lang="en-US" sz="1700" dirty="0" smtClean="0">
                <a:solidFill>
                  <a:srgbClr val="000000"/>
                </a:solidFill>
                <a:latin typeface="Times New Roman" pitchFamily="18" charset="0"/>
                <a:ea typeface="Osaka" charset="-128"/>
                <a:cs typeface="Times New Roman" pitchFamily="18" charset="0"/>
              </a:rPr>
              <a:t>.</a:t>
            </a:r>
            <a:endParaRPr lang="en-US" sz="1700" dirty="0">
              <a:solidFill>
                <a:srgbClr val="000000"/>
              </a:solidFill>
              <a:latin typeface="Times New Roman" pitchFamily="18" charset="0"/>
              <a:ea typeface="Osaka" charset="-128"/>
              <a:cs typeface="Times New Roman" pitchFamily="18" charset="0"/>
            </a:endParaRPr>
          </a:p>
        </p:txBody>
      </p:sp>
      <p:sp>
        <p:nvSpPr>
          <p:cNvPr id="8" name="Rectangle 7"/>
          <p:cNvSpPr/>
          <p:nvPr/>
        </p:nvSpPr>
        <p:spPr>
          <a:xfrm rot="-120000">
            <a:off x="6434328" y="1919110"/>
            <a:ext cx="822960" cy="822960"/>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eaLnBrk="0" fontAlgn="base" hangingPunct="0">
              <a:spcBef>
                <a:spcPct val="0"/>
              </a:spcBef>
              <a:spcAft>
                <a:spcPct val="0"/>
              </a:spcAft>
            </a:pPr>
            <a:endParaRPr lang="en-US" sz="2400">
              <a:solidFill>
                <a:srgbClr val="FFFFFF"/>
              </a:solidFill>
              <a:latin typeface="Arial"/>
              <a:ea typeface="Osaka"/>
              <a:cs typeface="Osaka"/>
            </a:endParaRPr>
          </a:p>
        </p:txBody>
      </p:sp>
      <p:sp>
        <p:nvSpPr>
          <p:cNvPr id="9" name="Rectangle 8"/>
          <p:cNvSpPr/>
          <p:nvPr/>
        </p:nvSpPr>
        <p:spPr>
          <a:xfrm rot="-120000">
            <a:off x="1842910" y="2008632"/>
            <a:ext cx="822960" cy="822960"/>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eaLnBrk="0" fontAlgn="base" hangingPunct="0">
              <a:spcBef>
                <a:spcPct val="0"/>
              </a:spcBef>
              <a:spcAft>
                <a:spcPct val="0"/>
              </a:spcAft>
            </a:pPr>
            <a:endParaRPr lang="en-US" sz="2400">
              <a:solidFill>
                <a:srgbClr val="FFFFFF"/>
              </a:solidFill>
              <a:latin typeface="Arial"/>
              <a:ea typeface="Osaka"/>
              <a:cs typeface="Osaka"/>
            </a:endParaRPr>
          </a:p>
        </p:txBody>
      </p:sp>
      <p:pic>
        <p:nvPicPr>
          <p:cNvPr id="2052" name="Picture 4" descr="C:\Users\olofsson\Dropbox\my_transfer\r1713_c3305_p012r03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4259694"/>
            <a:ext cx="9144001" cy="2605394"/>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0" y="612648"/>
            <a:ext cx="1367490" cy="369332"/>
          </a:xfrm>
          <a:prstGeom prst="rect">
            <a:avLst/>
          </a:prstGeom>
          <a:noFill/>
          <a:effectLst/>
        </p:spPr>
        <p:txBody>
          <a:bodyPr wrap="none" rtlCol="0">
            <a:spAutoFit/>
          </a:bodyPr>
          <a:lstStyle/>
          <a:p>
            <a:pPr defTabSz="914400" eaLnBrk="0" fontAlgn="base" hangingPunct="0">
              <a:spcBef>
                <a:spcPct val="0"/>
              </a:spcBef>
              <a:spcAft>
                <a:spcPct val="0"/>
              </a:spcAft>
            </a:pPr>
            <a:r>
              <a:rPr lang="en-US" sz="2400" dirty="0" smtClean="0">
                <a:solidFill>
                  <a:srgbClr val="FFFFFF"/>
                </a:solidFill>
                <a:latin typeface="Times New Roman" pitchFamily="18" charset="0"/>
                <a:ea typeface="Osaka" charset="-128"/>
                <a:cs typeface="Times New Roman" pitchFamily="18" charset="0"/>
              </a:rPr>
              <a:t>March, 1995</a:t>
            </a:r>
            <a:endParaRPr lang="en-US" sz="2400" dirty="0">
              <a:solidFill>
                <a:srgbClr val="FFFFFF"/>
              </a:solidFill>
              <a:latin typeface="Times New Roman" pitchFamily="18" charset="0"/>
              <a:ea typeface="Osaka" charset="-128"/>
              <a:cs typeface="Times New Roman" pitchFamily="18" charset="0"/>
            </a:endParaRPr>
          </a:p>
        </p:txBody>
      </p:sp>
      <p:sp>
        <p:nvSpPr>
          <p:cNvPr id="12" name="TextBox 11"/>
          <p:cNvSpPr txBox="1"/>
          <p:nvPr/>
        </p:nvSpPr>
        <p:spPr>
          <a:xfrm>
            <a:off x="4562025" y="615553"/>
            <a:ext cx="1184940" cy="369332"/>
          </a:xfrm>
          <a:prstGeom prst="rect">
            <a:avLst/>
          </a:prstGeom>
          <a:noFill/>
          <a:effectLst/>
        </p:spPr>
        <p:txBody>
          <a:bodyPr wrap="none" rtlCol="0">
            <a:spAutoFit/>
          </a:bodyPr>
          <a:lstStyle/>
          <a:p>
            <a:pPr defTabSz="914400" eaLnBrk="0" fontAlgn="base" hangingPunct="0">
              <a:spcBef>
                <a:spcPct val="0"/>
              </a:spcBef>
              <a:spcAft>
                <a:spcPct val="0"/>
              </a:spcAft>
            </a:pPr>
            <a:r>
              <a:rPr lang="en-US" sz="2400" dirty="0" smtClean="0">
                <a:solidFill>
                  <a:srgbClr val="FFFFFF"/>
                </a:solidFill>
                <a:latin typeface="Times New Roman" pitchFamily="18" charset="0"/>
                <a:ea typeface="Osaka" charset="-128"/>
                <a:cs typeface="Times New Roman" pitchFamily="18" charset="0"/>
              </a:rPr>
              <a:t>June, 2010</a:t>
            </a:r>
            <a:endParaRPr lang="en-US" sz="2400" dirty="0">
              <a:solidFill>
                <a:srgbClr val="FFFFFF"/>
              </a:solidFill>
              <a:latin typeface="Times New Roman" pitchFamily="18" charset="0"/>
              <a:ea typeface="Osaka" charset="-128"/>
              <a:cs typeface="Times New Roman" pitchFamily="18" charset="0"/>
            </a:endParaRPr>
          </a:p>
        </p:txBody>
      </p:sp>
    </p:spTree>
    <p:extLst>
      <p:ext uri="{BB962C8B-B14F-4D97-AF65-F5344CB8AC3E}">
        <p14:creationId xmlns:p14="http://schemas.microsoft.com/office/powerpoint/2010/main" val="11766962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81975" y="612648"/>
            <a:ext cx="4562025" cy="358444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12648"/>
            <a:ext cx="4562025" cy="358444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1" y="-76200"/>
            <a:ext cx="9144000" cy="615553"/>
          </a:xfrm>
          <a:prstGeom prst="rect">
            <a:avLst/>
          </a:prstGeom>
          <a:solidFill>
            <a:schemeClr val="bg1"/>
          </a:solidFill>
        </p:spPr>
        <p:txBody>
          <a:bodyPr wrap="square" rtlCol="0">
            <a:spAutoFit/>
          </a:bodyPr>
          <a:lstStyle/>
          <a:p>
            <a:pPr defTabSz="914400" eaLnBrk="0" fontAlgn="base" hangingPunct="0">
              <a:spcBef>
                <a:spcPct val="0"/>
              </a:spcBef>
              <a:spcAft>
                <a:spcPct val="0"/>
              </a:spcAft>
            </a:pPr>
            <a:r>
              <a:rPr lang="en-US" sz="1700" dirty="0" smtClean="0">
                <a:solidFill>
                  <a:srgbClr val="000000"/>
                </a:solidFill>
                <a:latin typeface="Times New Roman" pitchFamily="18" charset="0"/>
                <a:ea typeface="Osaka" charset="-128"/>
                <a:cs typeface="Times New Roman" pitchFamily="18" charset="0"/>
              </a:rPr>
              <a:t>Residential development, Mass. Time-series displayed for pixel represented by the yellow square. CCDC classified pixel as stable </a:t>
            </a:r>
            <a:r>
              <a:rPr lang="en-US" sz="1700" b="1" i="1" dirty="0" smtClean="0">
                <a:solidFill>
                  <a:srgbClr val="000000"/>
                </a:solidFill>
                <a:latin typeface="Times New Roman" pitchFamily="18" charset="0"/>
                <a:ea typeface="Osaka" charset="-128"/>
                <a:cs typeface="Times New Roman" pitchFamily="18" charset="0"/>
              </a:rPr>
              <a:t>Dec</a:t>
            </a:r>
            <a:r>
              <a:rPr lang="en-US" sz="1700" b="1" i="1" dirty="0">
                <a:solidFill>
                  <a:srgbClr val="000000"/>
                </a:solidFill>
                <a:latin typeface="Times New Roman" pitchFamily="18" charset="0"/>
                <a:ea typeface="Osaka" charset="-128"/>
                <a:cs typeface="Times New Roman" pitchFamily="18" charset="0"/>
              </a:rPr>
              <a:t>. </a:t>
            </a:r>
            <a:r>
              <a:rPr lang="en-US" sz="1700" b="1" i="1" dirty="0" smtClean="0">
                <a:solidFill>
                  <a:srgbClr val="000000"/>
                </a:solidFill>
                <a:latin typeface="Times New Roman" pitchFamily="18" charset="0"/>
                <a:ea typeface="Osaka" charset="-128"/>
                <a:cs typeface="Times New Roman" pitchFamily="18" charset="0"/>
              </a:rPr>
              <a:t>Forest</a:t>
            </a:r>
            <a:r>
              <a:rPr lang="en-US" sz="1700" dirty="0" smtClean="0">
                <a:solidFill>
                  <a:srgbClr val="000000"/>
                </a:solidFill>
                <a:latin typeface="Times New Roman" pitchFamily="18" charset="0"/>
                <a:ea typeface="Osaka" charset="-128"/>
                <a:cs typeface="Times New Roman" pitchFamily="18" charset="0"/>
              </a:rPr>
              <a:t>.</a:t>
            </a:r>
            <a:endParaRPr lang="en-US" sz="1700" dirty="0">
              <a:solidFill>
                <a:srgbClr val="000000"/>
              </a:solidFill>
              <a:latin typeface="Times New Roman" pitchFamily="18" charset="0"/>
              <a:ea typeface="Osaka" charset="-128"/>
              <a:cs typeface="Times New Roman" pitchFamily="18" charset="0"/>
            </a:endParaRPr>
          </a:p>
        </p:txBody>
      </p:sp>
      <p:sp>
        <p:nvSpPr>
          <p:cNvPr id="8" name="Rectangle 7"/>
          <p:cNvSpPr/>
          <p:nvPr/>
        </p:nvSpPr>
        <p:spPr>
          <a:xfrm rot="-120000">
            <a:off x="5672328" y="1947672"/>
            <a:ext cx="822960" cy="822960"/>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eaLnBrk="0" fontAlgn="base" hangingPunct="0">
              <a:spcBef>
                <a:spcPct val="0"/>
              </a:spcBef>
              <a:spcAft>
                <a:spcPct val="0"/>
              </a:spcAft>
            </a:pPr>
            <a:endParaRPr lang="en-US" sz="2400">
              <a:solidFill>
                <a:srgbClr val="FFFFFF"/>
              </a:solidFill>
              <a:latin typeface="Arial"/>
              <a:ea typeface="Osaka"/>
              <a:cs typeface="Osaka"/>
            </a:endParaRPr>
          </a:p>
        </p:txBody>
      </p:sp>
      <p:sp>
        <p:nvSpPr>
          <p:cNvPr id="10" name="Rectangle 9"/>
          <p:cNvSpPr/>
          <p:nvPr/>
        </p:nvSpPr>
        <p:spPr>
          <a:xfrm rot="-120000">
            <a:off x="1080909" y="2020824"/>
            <a:ext cx="822960" cy="822960"/>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eaLnBrk="0" fontAlgn="base" hangingPunct="0">
              <a:spcBef>
                <a:spcPct val="0"/>
              </a:spcBef>
              <a:spcAft>
                <a:spcPct val="0"/>
              </a:spcAft>
            </a:pPr>
            <a:endParaRPr lang="en-US" sz="2400">
              <a:solidFill>
                <a:srgbClr val="FFFFFF"/>
              </a:solidFill>
              <a:latin typeface="Arial"/>
              <a:ea typeface="Osaka"/>
              <a:cs typeface="Osaka"/>
            </a:endParaRPr>
          </a:p>
        </p:txBody>
      </p:sp>
      <p:pic>
        <p:nvPicPr>
          <p:cNvPr id="3074" name="Picture 2" descr="C:\Users\olofsson\Dropbox\my_transfer\r1713_c3304_p012r03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4245429"/>
            <a:ext cx="9143999" cy="2612571"/>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0" y="612648"/>
            <a:ext cx="1367490" cy="369332"/>
          </a:xfrm>
          <a:prstGeom prst="rect">
            <a:avLst/>
          </a:prstGeom>
          <a:noFill/>
          <a:effectLst/>
        </p:spPr>
        <p:txBody>
          <a:bodyPr wrap="none" rtlCol="0">
            <a:spAutoFit/>
          </a:bodyPr>
          <a:lstStyle/>
          <a:p>
            <a:pPr defTabSz="914400" eaLnBrk="0" fontAlgn="base" hangingPunct="0">
              <a:spcBef>
                <a:spcPct val="0"/>
              </a:spcBef>
              <a:spcAft>
                <a:spcPct val="0"/>
              </a:spcAft>
            </a:pPr>
            <a:r>
              <a:rPr lang="en-US" sz="2400" dirty="0" smtClean="0">
                <a:solidFill>
                  <a:srgbClr val="FFFFFF"/>
                </a:solidFill>
                <a:latin typeface="Times New Roman" pitchFamily="18" charset="0"/>
                <a:ea typeface="Osaka" charset="-128"/>
                <a:cs typeface="Times New Roman" pitchFamily="18" charset="0"/>
              </a:rPr>
              <a:t>March, 1995</a:t>
            </a:r>
            <a:endParaRPr lang="en-US" sz="2400" dirty="0">
              <a:solidFill>
                <a:srgbClr val="FFFFFF"/>
              </a:solidFill>
              <a:latin typeface="Times New Roman" pitchFamily="18" charset="0"/>
              <a:ea typeface="Osaka" charset="-128"/>
              <a:cs typeface="Times New Roman" pitchFamily="18" charset="0"/>
            </a:endParaRPr>
          </a:p>
        </p:txBody>
      </p:sp>
      <p:sp>
        <p:nvSpPr>
          <p:cNvPr id="12" name="TextBox 11"/>
          <p:cNvSpPr txBox="1"/>
          <p:nvPr/>
        </p:nvSpPr>
        <p:spPr>
          <a:xfrm>
            <a:off x="4562025" y="615553"/>
            <a:ext cx="1184940" cy="369332"/>
          </a:xfrm>
          <a:prstGeom prst="rect">
            <a:avLst/>
          </a:prstGeom>
          <a:noFill/>
          <a:effectLst/>
        </p:spPr>
        <p:txBody>
          <a:bodyPr wrap="none" rtlCol="0">
            <a:spAutoFit/>
          </a:bodyPr>
          <a:lstStyle/>
          <a:p>
            <a:pPr defTabSz="914400" eaLnBrk="0" fontAlgn="base" hangingPunct="0">
              <a:spcBef>
                <a:spcPct val="0"/>
              </a:spcBef>
              <a:spcAft>
                <a:spcPct val="0"/>
              </a:spcAft>
            </a:pPr>
            <a:r>
              <a:rPr lang="en-US" sz="2400" dirty="0" smtClean="0">
                <a:solidFill>
                  <a:srgbClr val="FFFFFF"/>
                </a:solidFill>
                <a:latin typeface="Times New Roman" pitchFamily="18" charset="0"/>
                <a:ea typeface="Osaka" charset="-128"/>
                <a:cs typeface="Times New Roman" pitchFamily="18" charset="0"/>
              </a:rPr>
              <a:t>June, 2010</a:t>
            </a:r>
            <a:endParaRPr lang="en-US" sz="2400" dirty="0">
              <a:solidFill>
                <a:srgbClr val="FFFFFF"/>
              </a:solidFill>
              <a:latin typeface="Times New Roman" pitchFamily="18" charset="0"/>
              <a:ea typeface="Osaka" charset="-128"/>
              <a:cs typeface="Times New Roman" pitchFamily="18" charset="0"/>
            </a:endParaRPr>
          </a:p>
        </p:txBody>
      </p:sp>
    </p:spTree>
    <p:extLst>
      <p:ext uri="{BB962C8B-B14F-4D97-AF65-F5344CB8AC3E}">
        <p14:creationId xmlns:p14="http://schemas.microsoft.com/office/powerpoint/2010/main" val="15916250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075" name="Picture 3" descr="C:\Users\olofsson\Dropbox\my_transfer\r4360_c4554_p012r03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226468"/>
            <a:ext cx="9144000" cy="2619749"/>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84468" y="612648"/>
            <a:ext cx="4559532" cy="358249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612648"/>
            <a:ext cx="4562025" cy="358444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1" y="-76200"/>
            <a:ext cx="9144000" cy="615553"/>
          </a:xfrm>
          <a:prstGeom prst="rect">
            <a:avLst/>
          </a:prstGeom>
          <a:solidFill>
            <a:schemeClr val="bg1"/>
          </a:solidFill>
        </p:spPr>
        <p:txBody>
          <a:bodyPr wrap="square" rtlCol="0">
            <a:spAutoFit/>
          </a:bodyPr>
          <a:lstStyle/>
          <a:p>
            <a:pPr defTabSz="914400" eaLnBrk="0" fontAlgn="base" hangingPunct="0">
              <a:spcBef>
                <a:spcPct val="0"/>
              </a:spcBef>
              <a:spcAft>
                <a:spcPct val="0"/>
              </a:spcAft>
            </a:pPr>
            <a:r>
              <a:rPr lang="en-US" sz="1700" dirty="0" smtClean="0">
                <a:solidFill>
                  <a:srgbClr val="000000"/>
                </a:solidFill>
                <a:latin typeface="Times New Roman" pitchFamily="18" charset="0"/>
                <a:ea typeface="Osaka" charset="-128"/>
                <a:cs typeface="Times New Roman" pitchFamily="18" charset="0"/>
              </a:rPr>
              <a:t>Abandoned farmland near New Bedford, MA. Time-series displayed for the pixel represented by the red square. CCDC classified pixel as </a:t>
            </a:r>
            <a:r>
              <a:rPr lang="en-US" sz="1700" b="1" i="1" dirty="0" smtClean="0">
                <a:solidFill>
                  <a:srgbClr val="000000"/>
                </a:solidFill>
                <a:latin typeface="Times New Roman" pitchFamily="18" charset="0"/>
                <a:ea typeface="Osaka" charset="-128"/>
                <a:cs typeface="Times New Roman" pitchFamily="18" charset="0"/>
              </a:rPr>
              <a:t>Pasture/Row Crops </a:t>
            </a:r>
            <a:r>
              <a:rPr lang="en-US" sz="1700" dirty="0" smtClean="0">
                <a:solidFill>
                  <a:srgbClr val="000000"/>
                </a:solidFill>
                <a:latin typeface="Times New Roman" pitchFamily="18" charset="0"/>
                <a:ea typeface="Osaka" charset="-128"/>
                <a:cs typeface="Times New Roman" pitchFamily="18" charset="0"/>
              </a:rPr>
              <a:t>until Jun 1998 and then as </a:t>
            </a:r>
            <a:r>
              <a:rPr lang="en-US" sz="1700" b="1" i="1" dirty="0" smtClean="0">
                <a:solidFill>
                  <a:srgbClr val="000000"/>
                </a:solidFill>
                <a:latin typeface="Times New Roman" pitchFamily="18" charset="0"/>
                <a:ea typeface="Osaka" charset="-128"/>
                <a:cs typeface="Times New Roman" pitchFamily="18" charset="0"/>
              </a:rPr>
              <a:t>Dec. Forest</a:t>
            </a:r>
            <a:r>
              <a:rPr lang="en-US" sz="1700" dirty="0" smtClean="0">
                <a:solidFill>
                  <a:srgbClr val="000000"/>
                </a:solidFill>
                <a:latin typeface="Times New Roman" pitchFamily="18" charset="0"/>
                <a:ea typeface="Osaka" charset="-128"/>
                <a:cs typeface="Times New Roman" pitchFamily="18" charset="0"/>
              </a:rPr>
              <a:t>.</a:t>
            </a:r>
            <a:endParaRPr lang="en-US" sz="1700" dirty="0">
              <a:solidFill>
                <a:srgbClr val="000000"/>
              </a:solidFill>
              <a:latin typeface="Times New Roman" pitchFamily="18" charset="0"/>
              <a:ea typeface="Osaka" charset="-128"/>
              <a:cs typeface="Times New Roman" pitchFamily="18" charset="0"/>
            </a:endParaRPr>
          </a:p>
        </p:txBody>
      </p:sp>
      <p:sp>
        <p:nvSpPr>
          <p:cNvPr id="4" name="TextBox 3"/>
          <p:cNvSpPr txBox="1"/>
          <p:nvPr/>
        </p:nvSpPr>
        <p:spPr>
          <a:xfrm>
            <a:off x="0" y="612648"/>
            <a:ext cx="1367490" cy="369332"/>
          </a:xfrm>
          <a:prstGeom prst="rect">
            <a:avLst/>
          </a:prstGeom>
          <a:noFill/>
          <a:effectLst/>
        </p:spPr>
        <p:txBody>
          <a:bodyPr wrap="none" rtlCol="0">
            <a:spAutoFit/>
          </a:bodyPr>
          <a:lstStyle/>
          <a:p>
            <a:pPr defTabSz="914400" eaLnBrk="0" fontAlgn="base" hangingPunct="0">
              <a:spcBef>
                <a:spcPct val="0"/>
              </a:spcBef>
              <a:spcAft>
                <a:spcPct val="0"/>
              </a:spcAft>
            </a:pPr>
            <a:r>
              <a:rPr lang="en-US" sz="2400" dirty="0" smtClean="0">
                <a:solidFill>
                  <a:srgbClr val="FFFFFF"/>
                </a:solidFill>
                <a:latin typeface="Times New Roman" pitchFamily="18" charset="0"/>
                <a:ea typeface="Osaka" charset="-128"/>
                <a:cs typeface="Times New Roman" pitchFamily="18" charset="0"/>
              </a:rPr>
              <a:t>March, 1995</a:t>
            </a:r>
            <a:endParaRPr lang="en-US" sz="2400" dirty="0">
              <a:solidFill>
                <a:srgbClr val="FFFFFF"/>
              </a:solidFill>
              <a:latin typeface="Times New Roman" pitchFamily="18" charset="0"/>
              <a:ea typeface="Osaka" charset="-128"/>
              <a:cs typeface="Times New Roman" pitchFamily="18" charset="0"/>
            </a:endParaRPr>
          </a:p>
        </p:txBody>
      </p:sp>
      <p:sp>
        <p:nvSpPr>
          <p:cNvPr id="10" name="TextBox 9"/>
          <p:cNvSpPr txBox="1"/>
          <p:nvPr/>
        </p:nvSpPr>
        <p:spPr>
          <a:xfrm>
            <a:off x="4584468" y="615553"/>
            <a:ext cx="1249060" cy="369332"/>
          </a:xfrm>
          <a:prstGeom prst="rect">
            <a:avLst/>
          </a:prstGeom>
          <a:noFill/>
          <a:effectLst>
            <a:outerShdw blurRad="50800" dist="50800" dir="5400000" algn="ctr" rotWithShape="0">
              <a:schemeClr val="tx1"/>
            </a:outerShdw>
          </a:effectLst>
        </p:spPr>
        <p:txBody>
          <a:bodyPr wrap="none" rtlCol="0">
            <a:spAutoFit/>
          </a:bodyPr>
          <a:lstStyle/>
          <a:p>
            <a:pPr defTabSz="914400" eaLnBrk="0" fontAlgn="base" hangingPunct="0">
              <a:spcBef>
                <a:spcPct val="0"/>
              </a:spcBef>
              <a:spcAft>
                <a:spcPct val="0"/>
              </a:spcAft>
            </a:pPr>
            <a:r>
              <a:rPr lang="en-US" sz="2400" dirty="0" smtClean="0">
                <a:solidFill>
                  <a:srgbClr val="FFFFFF"/>
                </a:solidFill>
                <a:latin typeface="Times New Roman" pitchFamily="18" charset="0"/>
                <a:ea typeface="Osaka" charset="-128"/>
                <a:cs typeface="Times New Roman" pitchFamily="18" charset="0"/>
              </a:rPr>
              <a:t>April, 2012</a:t>
            </a:r>
            <a:endParaRPr lang="en-US" sz="2400" dirty="0">
              <a:solidFill>
                <a:srgbClr val="FFFFFF"/>
              </a:solidFill>
              <a:latin typeface="Times New Roman" pitchFamily="18" charset="0"/>
              <a:ea typeface="Osaka" charset="-128"/>
              <a:cs typeface="Times New Roman" pitchFamily="18" charset="0"/>
            </a:endParaRPr>
          </a:p>
        </p:txBody>
      </p:sp>
    </p:spTree>
    <p:extLst>
      <p:ext uri="{BB962C8B-B14F-4D97-AF65-F5344CB8AC3E}">
        <p14:creationId xmlns:p14="http://schemas.microsoft.com/office/powerpoint/2010/main" val="776714554"/>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0"/>
            <a:ext cx="8229600" cy="1143000"/>
          </a:xfrm>
        </p:spPr>
        <p:txBody>
          <a:bodyPr>
            <a:normAutofit fontScale="90000"/>
          </a:bodyPr>
          <a:lstStyle/>
          <a:p>
            <a:r>
              <a:rPr lang="en-US" dirty="0" smtClean="0"/>
              <a:t>Recent Growth of the EROS Landsat Archive</a:t>
            </a:r>
            <a:endParaRPr lang="en-US" dirty="0"/>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1831971696"/>
              </p:ext>
            </p:extLst>
          </p:nvPr>
        </p:nvGraphicFramePr>
        <p:xfrm>
          <a:off x="457200" y="1202157"/>
          <a:ext cx="8229600" cy="3931920"/>
        </p:xfrm>
        <a:graphic>
          <a:graphicData uri="http://schemas.openxmlformats.org/drawingml/2006/table">
            <a:tbl>
              <a:tblPr firstRow="1" bandRow="1">
                <a:tableStyleId>{5C22544A-7EE6-4342-B048-85BDC9FD1C3A}</a:tableStyleId>
              </a:tblPr>
              <a:tblGrid>
                <a:gridCol w="1811853"/>
                <a:gridCol w="2939780"/>
                <a:gridCol w="3477967"/>
              </a:tblGrid>
              <a:tr h="370840">
                <a:tc>
                  <a:txBody>
                    <a:bodyPr/>
                    <a:lstStyle/>
                    <a:p>
                      <a:r>
                        <a:rPr lang="en-US" sz="2400" dirty="0" smtClean="0"/>
                        <a:t>Year</a:t>
                      </a:r>
                      <a:endParaRPr lang="en-US" sz="2400" dirty="0"/>
                    </a:p>
                  </a:txBody>
                  <a:tcPr/>
                </a:tc>
                <a:tc>
                  <a:txBody>
                    <a:bodyPr/>
                    <a:lstStyle/>
                    <a:p>
                      <a:pPr algn="ctr"/>
                      <a:r>
                        <a:rPr lang="en-US" sz="2400" dirty="0" smtClean="0"/>
                        <a:t>Landsat Global Archive Consolidation (LGAG)</a:t>
                      </a:r>
                      <a:endParaRPr lang="en-US" sz="2400" dirty="0"/>
                    </a:p>
                  </a:txBody>
                  <a:tcPr/>
                </a:tc>
                <a:tc>
                  <a:txBody>
                    <a:bodyPr/>
                    <a:lstStyle/>
                    <a:p>
                      <a:pPr algn="ctr"/>
                      <a:r>
                        <a:rPr lang="en-US" sz="2400" dirty="0" smtClean="0"/>
                        <a:t>EROS</a:t>
                      </a:r>
                      <a:r>
                        <a:rPr lang="en-US" sz="2400" baseline="0" dirty="0" smtClean="0"/>
                        <a:t> Landsat Archive (millions)</a:t>
                      </a:r>
                      <a:endParaRPr lang="en-US" sz="2400" dirty="0"/>
                    </a:p>
                  </a:txBody>
                  <a:tcPr/>
                </a:tc>
              </a:tr>
              <a:tr h="370840">
                <a:tc>
                  <a:txBody>
                    <a:bodyPr/>
                    <a:lstStyle/>
                    <a:p>
                      <a:r>
                        <a:rPr lang="en-US" sz="2400" dirty="0" smtClean="0"/>
                        <a:t>2010</a:t>
                      </a:r>
                    </a:p>
                  </a:txBody>
                  <a:tcPr/>
                </a:tc>
                <a:tc>
                  <a:txBody>
                    <a:bodyPr/>
                    <a:lstStyle/>
                    <a:p>
                      <a:pPr algn="ctr"/>
                      <a:r>
                        <a:rPr lang="en-US" sz="2400" dirty="0" smtClean="0"/>
                        <a:t>-</a:t>
                      </a:r>
                      <a:endParaRPr lang="en-US" sz="2400" dirty="0"/>
                    </a:p>
                  </a:txBody>
                  <a:tcPr/>
                </a:tc>
                <a:tc>
                  <a:txBody>
                    <a:bodyPr/>
                    <a:lstStyle/>
                    <a:p>
                      <a:pPr algn="ctr"/>
                      <a:r>
                        <a:rPr lang="en-US" sz="2400" dirty="0" smtClean="0"/>
                        <a:t>2.49</a:t>
                      </a:r>
                      <a:endParaRPr lang="en-US" sz="2400" dirty="0"/>
                    </a:p>
                  </a:txBody>
                  <a:tcPr/>
                </a:tc>
              </a:tr>
              <a:tr h="370840">
                <a:tc>
                  <a:txBody>
                    <a:bodyPr/>
                    <a:lstStyle/>
                    <a:p>
                      <a:r>
                        <a:rPr lang="en-US" sz="2400" dirty="0" smtClean="0"/>
                        <a:t>2011</a:t>
                      </a:r>
                      <a:endParaRPr lang="en-US" sz="2400" dirty="0"/>
                    </a:p>
                  </a:txBody>
                  <a:tcPr/>
                </a:tc>
                <a:tc>
                  <a:txBody>
                    <a:bodyPr/>
                    <a:lstStyle/>
                    <a:p>
                      <a:pPr algn="ctr"/>
                      <a:r>
                        <a:rPr lang="en-US" sz="2400" dirty="0" smtClean="0"/>
                        <a:t>-</a:t>
                      </a:r>
                      <a:endParaRPr lang="en-US" sz="2400" dirty="0"/>
                    </a:p>
                  </a:txBody>
                  <a:tcPr/>
                </a:tc>
                <a:tc>
                  <a:txBody>
                    <a:bodyPr/>
                    <a:lstStyle/>
                    <a:p>
                      <a:pPr algn="ctr"/>
                      <a:r>
                        <a:rPr lang="en-US" sz="2400" dirty="0" smtClean="0"/>
                        <a:t>2.73</a:t>
                      </a:r>
                      <a:endParaRPr lang="en-US" sz="2400" dirty="0"/>
                    </a:p>
                  </a:txBody>
                  <a:tcPr/>
                </a:tc>
              </a:tr>
              <a:tr h="370840">
                <a:tc>
                  <a:txBody>
                    <a:bodyPr/>
                    <a:lstStyle/>
                    <a:p>
                      <a:r>
                        <a:rPr lang="en-US" sz="2400" dirty="0" smtClean="0"/>
                        <a:t>2012</a:t>
                      </a:r>
                      <a:endParaRPr lang="en-US" sz="2400" dirty="0"/>
                    </a:p>
                  </a:txBody>
                  <a:tcPr/>
                </a:tc>
                <a:tc>
                  <a:txBody>
                    <a:bodyPr/>
                    <a:lstStyle/>
                    <a:p>
                      <a:pPr algn="ctr"/>
                      <a:r>
                        <a:rPr lang="en-US" sz="2400" dirty="0" smtClean="0"/>
                        <a:t>500,185</a:t>
                      </a:r>
                      <a:endParaRPr lang="en-US" sz="2400" dirty="0"/>
                    </a:p>
                  </a:txBody>
                  <a:tcPr/>
                </a:tc>
                <a:tc>
                  <a:txBody>
                    <a:bodyPr/>
                    <a:lstStyle/>
                    <a:p>
                      <a:pPr algn="ctr"/>
                      <a:r>
                        <a:rPr lang="en-US" sz="2400" dirty="0" smtClean="0"/>
                        <a:t>2.91</a:t>
                      </a:r>
                      <a:endParaRPr lang="en-US" sz="2400" dirty="0"/>
                    </a:p>
                  </a:txBody>
                  <a:tcPr/>
                </a:tc>
              </a:tr>
              <a:tr h="370840">
                <a:tc>
                  <a:txBody>
                    <a:bodyPr/>
                    <a:lstStyle/>
                    <a:p>
                      <a:r>
                        <a:rPr lang="en-US" sz="2400" dirty="0" smtClean="0"/>
                        <a:t>2013</a:t>
                      </a:r>
                      <a:endParaRPr lang="en-US" sz="2400" dirty="0"/>
                    </a:p>
                  </a:txBody>
                  <a:tcPr/>
                </a:tc>
                <a:tc>
                  <a:txBody>
                    <a:bodyPr/>
                    <a:lstStyle/>
                    <a:p>
                      <a:pPr algn="ctr"/>
                      <a:r>
                        <a:rPr lang="en-US" sz="2400" dirty="0" smtClean="0"/>
                        <a:t>1,531,899</a:t>
                      </a:r>
                      <a:endParaRPr lang="en-US" sz="2400" dirty="0"/>
                    </a:p>
                  </a:txBody>
                  <a:tcPr/>
                </a:tc>
                <a:tc>
                  <a:txBody>
                    <a:bodyPr/>
                    <a:lstStyle/>
                    <a:p>
                      <a:pPr algn="ctr"/>
                      <a:r>
                        <a:rPr lang="en-US" sz="2400" dirty="0" smtClean="0"/>
                        <a:t>3.76</a:t>
                      </a:r>
                      <a:endParaRPr lang="en-US" sz="2400" dirty="0"/>
                    </a:p>
                  </a:txBody>
                  <a:tcPr/>
                </a:tc>
              </a:tr>
              <a:tr h="370840">
                <a:tc>
                  <a:txBody>
                    <a:bodyPr/>
                    <a:lstStyle/>
                    <a:p>
                      <a:r>
                        <a:rPr lang="en-US" sz="2400" dirty="0" smtClean="0"/>
                        <a:t>2014</a:t>
                      </a:r>
                      <a:endParaRPr lang="en-US" sz="2400" dirty="0"/>
                    </a:p>
                  </a:txBody>
                  <a:tcPr/>
                </a:tc>
                <a:tc>
                  <a:txBody>
                    <a:bodyPr/>
                    <a:lstStyle/>
                    <a:p>
                      <a:pPr algn="ctr"/>
                      <a:r>
                        <a:rPr lang="en-US" sz="2400" dirty="0" smtClean="0"/>
                        <a:t>2,550,354</a:t>
                      </a:r>
                      <a:endParaRPr lang="en-US" sz="2400" dirty="0"/>
                    </a:p>
                  </a:txBody>
                  <a:tcPr/>
                </a:tc>
                <a:tc>
                  <a:txBody>
                    <a:bodyPr/>
                    <a:lstStyle/>
                    <a:p>
                      <a:pPr algn="ctr"/>
                      <a:r>
                        <a:rPr lang="en-US" sz="2400" dirty="0" smtClean="0"/>
                        <a:t>4.66</a:t>
                      </a:r>
                      <a:endParaRPr lang="en-US" sz="2400" dirty="0"/>
                    </a:p>
                  </a:txBody>
                  <a:tcPr/>
                </a:tc>
              </a:tr>
              <a:tr h="370840">
                <a:tc>
                  <a:txBody>
                    <a:bodyPr/>
                    <a:lstStyle/>
                    <a:p>
                      <a:r>
                        <a:rPr lang="en-US" sz="2400" dirty="0" smtClean="0"/>
                        <a:t>2015</a:t>
                      </a:r>
                      <a:endParaRPr lang="en-US" sz="2400" dirty="0"/>
                    </a:p>
                  </a:txBody>
                  <a:tcPr/>
                </a:tc>
                <a:tc>
                  <a:txBody>
                    <a:bodyPr/>
                    <a:lstStyle/>
                    <a:p>
                      <a:pPr algn="ctr"/>
                      <a:r>
                        <a:rPr lang="en-US" sz="2400" dirty="0" smtClean="0"/>
                        <a:t>3,164,701</a:t>
                      </a:r>
                      <a:endParaRPr lang="en-US" sz="2400" dirty="0"/>
                    </a:p>
                  </a:txBody>
                  <a:tcPr/>
                </a:tc>
                <a:tc>
                  <a:txBody>
                    <a:bodyPr/>
                    <a:lstStyle/>
                    <a:p>
                      <a:pPr algn="ctr"/>
                      <a:r>
                        <a:rPr lang="en-US" sz="2400" dirty="0" smtClean="0"/>
                        <a:t>5.52</a:t>
                      </a:r>
                      <a:endParaRPr lang="en-US" sz="2400" dirty="0"/>
                    </a:p>
                  </a:txBody>
                  <a:tcPr/>
                </a:tc>
              </a:tr>
            </a:tbl>
          </a:graphicData>
        </a:graphic>
      </p:graphicFrame>
      <p:sp>
        <p:nvSpPr>
          <p:cNvPr id="8" name="TextBox 7"/>
          <p:cNvSpPr txBox="1"/>
          <p:nvPr/>
        </p:nvSpPr>
        <p:spPr>
          <a:xfrm>
            <a:off x="457200" y="5336576"/>
            <a:ext cx="8229600" cy="1015663"/>
          </a:xfrm>
          <a:prstGeom prst="rect">
            <a:avLst/>
          </a:prstGeom>
          <a:noFill/>
        </p:spPr>
        <p:txBody>
          <a:bodyPr wrap="square" rtlCol="0">
            <a:spAutoFit/>
          </a:bodyPr>
          <a:lstStyle/>
          <a:p>
            <a:r>
              <a:rPr lang="en-US" sz="2000" dirty="0" smtClean="0">
                <a:solidFill>
                  <a:prstClr val="black"/>
                </a:solidFill>
                <a:latin typeface="Calibri"/>
              </a:rPr>
              <a:t>An estimated 3 million additional historical images are expected to be added to the Landsat archive over the next 2 years (600k MSS, 2m TM, and 400K ETM+).</a:t>
            </a:r>
            <a:endParaRPr lang="en-US" sz="2000" dirty="0">
              <a:solidFill>
                <a:prstClr val="black"/>
              </a:solidFill>
              <a:latin typeface="Calibri"/>
            </a:endParaRPr>
          </a:p>
        </p:txBody>
      </p:sp>
    </p:spTree>
    <p:extLst>
      <p:ext uri="{BB962C8B-B14F-4D97-AF65-F5344CB8AC3E}">
        <p14:creationId xmlns:p14="http://schemas.microsoft.com/office/powerpoint/2010/main" val="1217766149"/>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Z:\home\ceholden\Dropbox\Work\Research\Docs\Curtis_2014-03-17_Berlin\Colorado\clearcut\1999sep07.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4572000" cy="3918857"/>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Z:\home\ceholden\Dropbox\Work\Research\Docs\Curtis_2014-03-17_Berlin\Colorado\clearcut\2011oct27.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
            <a:ext cx="4572000" cy="3918857"/>
          </a:xfrm>
          <a:prstGeom prst="rect">
            <a:avLst/>
          </a:prstGeom>
          <a:noFill/>
          <a:extLst>
            <a:ext uri="{909E8E84-426E-40dd-AFC4-6F175D3DCCD1}">
              <a14:hiddenFill xmlns:a14="http://schemas.microsoft.com/office/drawing/2010/main">
                <a:solidFill>
                  <a:srgbClr val="FFFFFF"/>
                </a:solidFill>
              </a14:hiddenFill>
            </a:ext>
          </a:extLst>
        </p:spPr>
      </p:pic>
      <p:pic>
        <p:nvPicPr>
          <p:cNvPr id="8197" name="Picture 5" descr="Z:\home\ceholden\Dropbox\Work\Research\Docs\Curtis_2014-03-17_Berlin\Colorado\clearcut\p034r032_clearcut_regen.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385094"/>
            <a:ext cx="9144000" cy="247290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457200" y="3805535"/>
            <a:ext cx="3657600" cy="461665"/>
          </a:xfrm>
          <a:prstGeom prst="rect">
            <a:avLst/>
          </a:prstGeom>
          <a:solidFill>
            <a:schemeClr val="bg1"/>
          </a:solidFill>
          <a:ln>
            <a:solidFill>
              <a:schemeClr val="tx1"/>
            </a:solidFill>
          </a:ln>
        </p:spPr>
        <p:txBody>
          <a:bodyPr wrap="square" rtlCol="0">
            <a:spAutoFit/>
          </a:bodyPr>
          <a:lstStyle/>
          <a:p>
            <a:pPr algn="ctr" defTabSz="914400" eaLnBrk="0" fontAlgn="base" hangingPunct="0">
              <a:spcBef>
                <a:spcPct val="0"/>
              </a:spcBef>
              <a:spcAft>
                <a:spcPct val="0"/>
              </a:spcAft>
            </a:pPr>
            <a:r>
              <a:rPr lang="en-US" sz="2400" dirty="0" smtClean="0">
                <a:solidFill>
                  <a:prstClr val="black"/>
                </a:solidFill>
                <a:latin typeface="Calibri"/>
                <a:ea typeface="Osaka" charset="-128"/>
                <a:cs typeface="Osaka"/>
              </a:rPr>
              <a:t>September 07, 1999</a:t>
            </a:r>
            <a:endParaRPr lang="en-US" sz="2400" dirty="0">
              <a:solidFill>
                <a:prstClr val="black"/>
              </a:solidFill>
              <a:latin typeface="Calibri"/>
              <a:ea typeface="Osaka" charset="-128"/>
              <a:cs typeface="Osaka"/>
            </a:endParaRPr>
          </a:p>
        </p:txBody>
      </p:sp>
      <p:sp>
        <p:nvSpPr>
          <p:cNvPr id="7" name="TextBox 6"/>
          <p:cNvSpPr txBox="1"/>
          <p:nvPr/>
        </p:nvSpPr>
        <p:spPr>
          <a:xfrm>
            <a:off x="5029200" y="3812907"/>
            <a:ext cx="3657600" cy="461665"/>
          </a:xfrm>
          <a:prstGeom prst="rect">
            <a:avLst/>
          </a:prstGeom>
          <a:solidFill>
            <a:schemeClr val="bg1"/>
          </a:solidFill>
          <a:ln>
            <a:solidFill>
              <a:schemeClr val="tx1"/>
            </a:solidFill>
          </a:ln>
        </p:spPr>
        <p:txBody>
          <a:bodyPr wrap="square" rtlCol="0">
            <a:spAutoFit/>
          </a:bodyPr>
          <a:lstStyle/>
          <a:p>
            <a:pPr algn="ctr" defTabSz="914400" eaLnBrk="0" fontAlgn="base" hangingPunct="0">
              <a:spcBef>
                <a:spcPct val="0"/>
              </a:spcBef>
              <a:spcAft>
                <a:spcPct val="0"/>
              </a:spcAft>
            </a:pPr>
            <a:r>
              <a:rPr lang="en-US" sz="2400" dirty="0" smtClean="0">
                <a:solidFill>
                  <a:prstClr val="black"/>
                </a:solidFill>
                <a:latin typeface="Calibri"/>
                <a:ea typeface="Osaka" charset="-128"/>
                <a:cs typeface="Osaka"/>
              </a:rPr>
              <a:t>October 27, 2011</a:t>
            </a:r>
            <a:endParaRPr lang="en-US" sz="2400" dirty="0">
              <a:solidFill>
                <a:prstClr val="black"/>
              </a:solidFill>
              <a:latin typeface="Calibri"/>
              <a:ea typeface="Osaka" charset="-128"/>
              <a:cs typeface="Osaka"/>
            </a:endParaRPr>
          </a:p>
        </p:txBody>
      </p:sp>
      <p:sp>
        <p:nvSpPr>
          <p:cNvPr id="8" name="TextBox 7"/>
          <p:cNvSpPr txBox="1"/>
          <p:nvPr/>
        </p:nvSpPr>
        <p:spPr>
          <a:xfrm>
            <a:off x="2743200" y="5893"/>
            <a:ext cx="3657600" cy="461665"/>
          </a:xfrm>
          <a:prstGeom prst="rect">
            <a:avLst/>
          </a:prstGeom>
          <a:solidFill>
            <a:schemeClr val="bg1"/>
          </a:solidFill>
          <a:ln>
            <a:solidFill>
              <a:schemeClr val="tx1"/>
            </a:solidFill>
          </a:ln>
        </p:spPr>
        <p:txBody>
          <a:bodyPr wrap="square" rtlCol="0">
            <a:spAutoFit/>
          </a:bodyPr>
          <a:lstStyle/>
          <a:p>
            <a:pPr algn="ctr" defTabSz="914400" eaLnBrk="0" fontAlgn="base" hangingPunct="0">
              <a:spcBef>
                <a:spcPct val="0"/>
              </a:spcBef>
              <a:spcAft>
                <a:spcPct val="0"/>
              </a:spcAft>
            </a:pPr>
            <a:r>
              <a:rPr lang="en-US" sz="2400" dirty="0" smtClean="0">
                <a:solidFill>
                  <a:prstClr val="black"/>
                </a:solidFill>
                <a:latin typeface="Calibri"/>
                <a:ea typeface="Osaka" charset="-128"/>
                <a:cs typeface="Osaka"/>
              </a:rPr>
              <a:t>Harvest Regeneration</a:t>
            </a:r>
            <a:endParaRPr lang="en-US" sz="2400" dirty="0">
              <a:solidFill>
                <a:prstClr val="black"/>
              </a:solidFill>
              <a:latin typeface="Calibri"/>
              <a:ea typeface="Osaka" charset="-128"/>
              <a:cs typeface="Osaka"/>
            </a:endParaRPr>
          </a:p>
        </p:txBody>
      </p:sp>
    </p:spTree>
    <p:extLst>
      <p:ext uri="{BB962C8B-B14F-4D97-AF65-F5344CB8AC3E}">
        <p14:creationId xmlns:p14="http://schemas.microsoft.com/office/powerpoint/2010/main" val="3388700942"/>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5675CE03-4A2D-4C0C-A682-48FD1012B42C}" type="datetime1">
              <a:rPr lang="en-US" smtClean="0">
                <a:solidFill>
                  <a:srgbClr val="FFFFFF"/>
                </a:solidFill>
                <a:ea typeface="Osaka"/>
                <a:cs typeface="Osaka"/>
              </a:rPr>
              <a:pPr/>
              <a:t>4/21/15</a:t>
            </a:fld>
            <a:endParaRPr lang="en-US">
              <a:solidFill>
                <a:srgbClr val="FFFFFF"/>
              </a:solidFill>
              <a:ea typeface="Osaka"/>
              <a:cs typeface="Osaka"/>
            </a:endParaRPr>
          </a:p>
        </p:txBody>
      </p:sp>
      <p:sp>
        <p:nvSpPr>
          <p:cNvPr id="4" name="Footer Placeholder 3"/>
          <p:cNvSpPr>
            <a:spLocks noGrp="1"/>
          </p:cNvSpPr>
          <p:nvPr>
            <p:ph type="ftr" sz="quarter" idx="11"/>
          </p:nvPr>
        </p:nvSpPr>
        <p:spPr/>
        <p:txBody>
          <a:bodyPr/>
          <a:lstStyle/>
          <a:p>
            <a:r>
              <a:rPr lang="en-US" smtClean="0">
                <a:solidFill>
                  <a:srgbClr val="FFFFFF"/>
                </a:solidFill>
                <a:ea typeface="Osaka"/>
                <a:cs typeface="Osaka"/>
              </a:rPr>
              <a:t>Meeting, USGS Headquarters</a:t>
            </a:r>
            <a:endParaRPr lang="en-US">
              <a:solidFill>
                <a:srgbClr val="FFFFFF"/>
              </a:solidFill>
              <a:ea typeface="Osaka"/>
              <a:cs typeface="Osaka"/>
            </a:endParaRPr>
          </a:p>
        </p:txBody>
      </p:sp>
      <p:pic>
        <p:nvPicPr>
          <p:cNvPr id="1026" name="Picture 2" descr="C:\Users\olofsson\Documents\proposals\Silvacarbon_2014\degradation_reduced_.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4387" y="304800"/>
            <a:ext cx="8560235" cy="655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8387925"/>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Z:\home\ceholden\Dropbox\Work\Research\Docs\Curtis_2014-03-17_Berlin\Colorado\beetles\beetle_lt5_1984jun02.pn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43000"/>
                    </a14:imgEffect>
                  </a14:imgLayer>
                </a14:imgProps>
              </a:ext>
              <a:ext uri="{28A0092B-C50C-407E-A947-70E740481C1C}">
                <a14:useLocalDpi xmlns:a14="http://schemas.microsoft.com/office/drawing/2010/main" val="0"/>
              </a:ext>
            </a:extLst>
          </a:blip>
          <a:srcRect/>
          <a:stretch>
            <a:fillRect/>
          </a:stretch>
        </p:blipFill>
        <p:spPr bwMode="auto">
          <a:xfrm>
            <a:off x="0" y="0"/>
            <a:ext cx="4572000" cy="3810000"/>
          </a:xfrm>
          <a:prstGeom prst="rect">
            <a:avLst/>
          </a:prstGeom>
          <a:noFill/>
          <a:extLst>
            <a:ext uri="{909E8E84-426E-40dd-AFC4-6F175D3DCCD1}">
              <a14:hiddenFill xmlns:a14="http://schemas.microsoft.com/office/drawing/2010/main">
                <a:solidFill>
                  <a:srgbClr val="FFFFFF"/>
                </a:solidFill>
              </a14:hiddenFill>
            </a:ext>
          </a:extLst>
        </p:spPr>
      </p:pic>
      <p:pic>
        <p:nvPicPr>
          <p:cNvPr id="9219" name="Picture 3" descr="Z:\home\ceholden\Dropbox\Work\Research\Docs\Curtis_2014-03-17_Berlin\Colorado\beetles\beetle_le7_2013jun21.png"/>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bright="43000"/>
                    </a14:imgEffect>
                  </a14:imgLayer>
                </a14:imgProps>
              </a:ext>
              <a:ext uri="{28A0092B-C50C-407E-A947-70E740481C1C}">
                <a14:useLocalDpi xmlns:a14="http://schemas.microsoft.com/office/drawing/2010/main" val="0"/>
              </a:ext>
            </a:extLst>
          </a:blip>
          <a:srcRect/>
          <a:stretch>
            <a:fillRect/>
          </a:stretch>
        </p:blipFill>
        <p:spPr bwMode="auto">
          <a:xfrm>
            <a:off x="4572000" y="0"/>
            <a:ext cx="4572000" cy="3810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457200" y="3805535"/>
            <a:ext cx="3657600" cy="461665"/>
          </a:xfrm>
          <a:prstGeom prst="rect">
            <a:avLst/>
          </a:prstGeom>
          <a:solidFill>
            <a:schemeClr val="bg1"/>
          </a:solidFill>
          <a:ln>
            <a:solidFill>
              <a:schemeClr val="tx1"/>
            </a:solidFill>
          </a:ln>
        </p:spPr>
        <p:txBody>
          <a:bodyPr wrap="square" rtlCol="0">
            <a:spAutoFit/>
          </a:bodyPr>
          <a:lstStyle/>
          <a:p>
            <a:pPr algn="ctr" defTabSz="914400" eaLnBrk="0" fontAlgn="base" hangingPunct="0">
              <a:spcBef>
                <a:spcPct val="0"/>
              </a:spcBef>
              <a:spcAft>
                <a:spcPct val="0"/>
              </a:spcAft>
            </a:pPr>
            <a:r>
              <a:rPr lang="en-US" sz="2400" dirty="0" smtClean="0">
                <a:solidFill>
                  <a:prstClr val="black"/>
                </a:solidFill>
                <a:latin typeface="Calibri"/>
                <a:ea typeface="Osaka" charset="-128"/>
                <a:cs typeface="Osaka"/>
              </a:rPr>
              <a:t>June 2, 1984</a:t>
            </a:r>
            <a:endParaRPr lang="en-US" sz="2400" dirty="0">
              <a:solidFill>
                <a:prstClr val="black"/>
              </a:solidFill>
              <a:latin typeface="Calibri"/>
              <a:ea typeface="Osaka" charset="-128"/>
              <a:cs typeface="Osaka"/>
            </a:endParaRPr>
          </a:p>
        </p:txBody>
      </p:sp>
      <p:sp>
        <p:nvSpPr>
          <p:cNvPr id="7" name="TextBox 6"/>
          <p:cNvSpPr txBox="1"/>
          <p:nvPr/>
        </p:nvSpPr>
        <p:spPr>
          <a:xfrm>
            <a:off x="5029200" y="3812907"/>
            <a:ext cx="3657600" cy="461665"/>
          </a:xfrm>
          <a:prstGeom prst="rect">
            <a:avLst/>
          </a:prstGeom>
          <a:solidFill>
            <a:schemeClr val="bg1"/>
          </a:solidFill>
          <a:ln>
            <a:solidFill>
              <a:schemeClr val="tx1"/>
            </a:solidFill>
          </a:ln>
        </p:spPr>
        <p:txBody>
          <a:bodyPr wrap="square" rtlCol="0">
            <a:spAutoFit/>
          </a:bodyPr>
          <a:lstStyle/>
          <a:p>
            <a:pPr algn="ctr" defTabSz="914400" eaLnBrk="0" fontAlgn="base" hangingPunct="0">
              <a:spcBef>
                <a:spcPct val="0"/>
              </a:spcBef>
              <a:spcAft>
                <a:spcPct val="0"/>
              </a:spcAft>
            </a:pPr>
            <a:r>
              <a:rPr lang="en-US" sz="2400" dirty="0" smtClean="0">
                <a:solidFill>
                  <a:prstClr val="black"/>
                </a:solidFill>
                <a:latin typeface="Calibri"/>
                <a:ea typeface="Osaka" charset="-128"/>
                <a:cs typeface="Osaka"/>
              </a:rPr>
              <a:t>June 21, 2013</a:t>
            </a:r>
            <a:endParaRPr lang="en-US" sz="2400" dirty="0">
              <a:solidFill>
                <a:prstClr val="black"/>
              </a:solidFill>
              <a:latin typeface="Calibri"/>
              <a:ea typeface="Osaka" charset="-128"/>
              <a:cs typeface="Osaka"/>
            </a:endParaRPr>
          </a:p>
        </p:txBody>
      </p:sp>
      <p:pic>
        <p:nvPicPr>
          <p:cNvPr id="9222" name="Picture 6" descr="Z:\home\ceholden\Dropbox\Work\Research\Docs\Curtis_2014-03-17_Berlin\Colorado\beetles\p034r032_beetle_nomodel.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4385094"/>
            <a:ext cx="9144000" cy="247290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2743200" y="5893"/>
            <a:ext cx="3657600" cy="461665"/>
          </a:xfrm>
          <a:prstGeom prst="rect">
            <a:avLst/>
          </a:prstGeom>
          <a:solidFill>
            <a:schemeClr val="bg1"/>
          </a:solidFill>
          <a:ln>
            <a:solidFill>
              <a:schemeClr val="tx1"/>
            </a:solidFill>
          </a:ln>
        </p:spPr>
        <p:txBody>
          <a:bodyPr wrap="square" rtlCol="0">
            <a:spAutoFit/>
          </a:bodyPr>
          <a:lstStyle/>
          <a:p>
            <a:pPr algn="ctr" defTabSz="914400" eaLnBrk="0" fontAlgn="base" hangingPunct="0">
              <a:spcBef>
                <a:spcPct val="0"/>
              </a:spcBef>
              <a:spcAft>
                <a:spcPct val="0"/>
              </a:spcAft>
            </a:pPr>
            <a:r>
              <a:rPr lang="en-US" sz="2400" dirty="0" smtClean="0">
                <a:solidFill>
                  <a:prstClr val="black"/>
                </a:solidFill>
                <a:latin typeface="Calibri"/>
                <a:ea typeface="Osaka" charset="-128"/>
                <a:cs typeface="Osaka"/>
              </a:rPr>
              <a:t>Pest Infestation</a:t>
            </a:r>
            <a:endParaRPr lang="en-US" sz="2400" dirty="0">
              <a:solidFill>
                <a:prstClr val="black"/>
              </a:solidFill>
              <a:latin typeface="Calibri"/>
              <a:ea typeface="Osaka" charset="-128"/>
              <a:cs typeface="Osaka"/>
            </a:endParaRPr>
          </a:p>
        </p:txBody>
      </p:sp>
    </p:spTree>
    <p:extLst>
      <p:ext uri="{BB962C8B-B14F-4D97-AF65-F5344CB8AC3E}">
        <p14:creationId xmlns:p14="http://schemas.microsoft.com/office/powerpoint/2010/main" val="1533254117"/>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69824"/>
            <a:ext cx="7886700" cy="858144"/>
          </a:xfrm>
        </p:spPr>
        <p:txBody>
          <a:bodyPr>
            <a:noAutofit/>
          </a:bodyPr>
          <a:lstStyle/>
          <a:p>
            <a:r>
              <a:rPr lang="en-US" sz="2800" dirty="0" smtClean="0"/>
              <a:t>Examples from boreal Canada of fire (top), harvest and fire (middle) and thinning (bottom)</a:t>
            </a:r>
            <a:endParaRPr lang="en-US" sz="2800" dirty="0"/>
          </a:p>
        </p:txBody>
      </p:sp>
      <p:pic>
        <p:nvPicPr>
          <p:cNvPr id="4" name="Content Placeholder 3"/>
          <p:cNvPicPr>
            <a:picLocks noGrp="1" noChangeAspect="1"/>
          </p:cNvPicPr>
          <p:nvPr>
            <p:ph idx="1"/>
          </p:nvPr>
        </p:nvPicPr>
        <p:blipFill rotWithShape="1">
          <a:blip r:embed="rId2"/>
          <a:srcRect l="409" r="-1048"/>
          <a:stretch/>
        </p:blipFill>
        <p:spPr>
          <a:xfrm>
            <a:off x="0" y="927968"/>
            <a:ext cx="9003574" cy="6249785"/>
          </a:xfrm>
        </p:spPr>
      </p:pic>
    </p:spTree>
    <p:extLst>
      <p:ext uri="{BB962C8B-B14F-4D97-AF65-F5344CB8AC3E}">
        <p14:creationId xmlns:p14="http://schemas.microsoft.com/office/powerpoint/2010/main" val="2810325717"/>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Peak Growing Season NDVI: The importance of calibration/sensor differences (From D. Sulla-</a:t>
            </a:r>
            <a:r>
              <a:rPr lang="en-US" sz="2800" dirty="0" err="1" smtClean="0"/>
              <a:t>Menashe</a:t>
            </a:r>
            <a:r>
              <a:rPr lang="en-US" sz="2800" dirty="0" smtClean="0"/>
              <a:t>)</a:t>
            </a:r>
            <a:endParaRPr lang="en-US" sz="2800" dirty="0"/>
          </a:p>
        </p:txBody>
      </p:sp>
      <p:pic>
        <p:nvPicPr>
          <p:cNvPr id="4" name="Content Placeholder 3"/>
          <p:cNvPicPr>
            <a:picLocks noGrp="1" noChangeAspect="1"/>
          </p:cNvPicPr>
          <p:nvPr>
            <p:ph idx="1"/>
          </p:nvPr>
        </p:nvPicPr>
        <p:blipFill>
          <a:blip r:embed="rId2"/>
          <a:srcRect l="-9927" r="-9927"/>
          <a:stretch>
            <a:fillRect/>
          </a:stretch>
        </p:blipFill>
        <p:spPr>
          <a:xfrm>
            <a:off x="125245" y="1417638"/>
            <a:ext cx="9440825" cy="5192090"/>
          </a:xfrm>
        </p:spPr>
      </p:pic>
    </p:spTree>
    <p:extLst>
      <p:ext uri="{BB962C8B-B14F-4D97-AF65-F5344CB8AC3E}">
        <p14:creationId xmlns:p14="http://schemas.microsoft.com/office/powerpoint/2010/main" val="369733172"/>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6800"/>
            <a:ext cx="8229600" cy="1097594"/>
          </a:xfrm>
        </p:spPr>
        <p:txBody>
          <a:bodyPr>
            <a:noAutofit/>
          </a:bodyPr>
          <a:lstStyle/>
          <a:p>
            <a:r>
              <a:rPr lang="en-US" sz="2800" dirty="0" smtClean="0"/>
              <a:t>NDVI and NBR trends in Boreal Canada  are primarily a function of disturbance history/timing</a:t>
            </a:r>
            <a:br>
              <a:rPr lang="en-US" sz="2800" dirty="0" smtClean="0"/>
            </a:br>
            <a:r>
              <a:rPr lang="en-US" sz="2800" dirty="0" smtClean="0"/>
              <a:t> (Slide from D. Sulla-</a:t>
            </a:r>
            <a:r>
              <a:rPr lang="en-US" sz="2800" dirty="0" err="1" smtClean="0"/>
              <a:t>Menashe</a:t>
            </a:r>
            <a:r>
              <a:rPr lang="en-US" sz="2800" dirty="0" smtClean="0"/>
              <a:t>)</a:t>
            </a:r>
            <a:endParaRPr lang="en-US" sz="2800" dirty="0"/>
          </a:p>
        </p:txBody>
      </p:sp>
      <p:pic>
        <p:nvPicPr>
          <p:cNvPr id="4" name="Content Placeholder 3"/>
          <p:cNvPicPr>
            <a:picLocks noGrp="1" noChangeAspect="1"/>
          </p:cNvPicPr>
          <p:nvPr>
            <p:ph idx="1"/>
          </p:nvPr>
        </p:nvPicPr>
        <p:blipFill rotWithShape="1">
          <a:blip r:embed="rId2"/>
          <a:srcRect l="-8401" t="5378" r="-8401"/>
          <a:stretch/>
        </p:blipFill>
        <p:spPr>
          <a:xfrm>
            <a:off x="-276782" y="1379832"/>
            <a:ext cx="9743684" cy="5070490"/>
          </a:xfrm>
        </p:spPr>
      </p:pic>
    </p:spTree>
    <p:extLst>
      <p:ext uri="{BB962C8B-B14F-4D97-AF65-F5344CB8AC3E}">
        <p14:creationId xmlns:p14="http://schemas.microsoft.com/office/powerpoint/2010/main" val="684850268"/>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Maps showing relationships between disturbance history and trends in NBR (slide from D. Sulla-</a:t>
            </a:r>
            <a:r>
              <a:rPr lang="en-US" sz="2800" dirty="0" err="1" smtClean="0"/>
              <a:t>Menashe</a:t>
            </a:r>
            <a:r>
              <a:rPr lang="en-US" sz="2800" dirty="0" smtClean="0"/>
              <a:t>)</a:t>
            </a:r>
            <a:endParaRPr lang="en-US" sz="2800" dirty="0"/>
          </a:p>
        </p:txBody>
      </p:sp>
      <p:pic>
        <p:nvPicPr>
          <p:cNvPr id="4" name="Content Placeholder 3"/>
          <p:cNvPicPr>
            <a:picLocks noGrp="1" noChangeAspect="1"/>
          </p:cNvPicPr>
          <p:nvPr>
            <p:ph idx="1"/>
          </p:nvPr>
        </p:nvPicPr>
        <p:blipFill>
          <a:blip r:embed="rId2"/>
          <a:srcRect t="-4121" b="-4121"/>
          <a:stretch>
            <a:fillRect/>
          </a:stretch>
        </p:blipFill>
        <p:spPr>
          <a:xfrm>
            <a:off x="260501" y="1600200"/>
            <a:ext cx="8891139" cy="4889784"/>
          </a:xfrm>
        </p:spPr>
      </p:pic>
    </p:spTree>
    <p:extLst>
      <p:ext uri="{BB962C8B-B14F-4D97-AF65-F5344CB8AC3E}">
        <p14:creationId xmlns:p14="http://schemas.microsoft.com/office/powerpoint/2010/main" val="2411351281"/>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Geographic Variability in trends in NDVI and NBR is climate related (Slide from D. Sulla-</a:t>
            </a:r>
            <a:r>
              <a:rPr lang="en-US" sz="2800" dirty="0" err="1" smtClean="0"/>
              <a:t>Menashe</a:t>
            </a:r>
            <a:r>
              <a:rPr lang="en-US" sz="2800" dirty="0" smtClean="0"/>
              <a:t>)</a:t>
            </a:r>
            <a:endParaRPr lang="en-US" sz="2800" dirty="0"/>
          </a:p>
        </p:txBody>
      </p:sp>
      <p:pic>
        <p:nvPicPr>
          <p:cNvPr id="4" name="Content Placeholder 3"/>
          <p:cNvPicPr>
            <a:picLocks noGrp="1" noChangeAspect="1"/>
          </p:cNvPicPr>
          <p:nvPr>
            <p:ph idx="1"/>
          </p:nvPr>
        </p:nvPicPr>
        <p:blipFill>
          <a:blip r:embed="rId2"/>
          <a:srcRect l="-7824" r="-7824"/>
          <a:stretch>
            <a:fillRect/>
          </a:stretch>
        </p:blipFill>
        <p:spPr>
          <a:xfrm>
            <a:off x="-146531" y="1268172"/>
            <a:ext cx="9919818" cy="5455518"/>
          </a:xfrm>
        </p:spPr>
      </p:pic>
    </p:spTree>
    <p:extLst>
      <p:ext uri="{BB962C8B-B14F-4D97-AF65-F5344CB8AC3E}">
        <p14:creationId xmlns:p14="http://schemas.microsoft.com/office/powerpoint/2010/main" val="2053510350"/>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2800" dirty="0"/>
              <a:t>A</a:t>
            </a:r>
            <a:r>
              <a:rPr lang="en-US" sz="2800" dirty="0" smtClean="0"/>
              <a:t>verage annual phenology and inter-annual phenology for a deciduous forest from Landsat (slide from E. </a:t>
            </a:r>
            <a:r>
              <a:rPr lang="en-US" sz="2800" dirty="0" err="1" smtClean="0"/>
              <a:t>Meelas</a:t>
            </a:r>
            <a:r>
              <a:rPr lang="en-US" sz="2800" dirty="0" smtClean="0"/>
              <a:t>)</a:t>
            </a:r>
            <a:endParaRPr lang="en-US" sz="2800" dirty="0"/>
          </a:p>
        </p:txBody>
      </p:sp>
      <p:pic>
        <p:nvPicPr>
          <p:cNvPr id="4" name="Content Placeholder 3"/>
          <p:cNvPicPr>
            <a:picLocks noGrp="1" noChangeAspect="1"/>
          </p:cNvPicPr>
          <p:nvPr>
            <p:ph idx="1"/>
          </p:nvPr>
        </p:nvPicPr>
        <p:blipFill>
          <a:blip r:embed="rId2"/>
          <a:srcRect t="-13653" b="-13653"/>
          <a:stretch>
            <a:fillRect/>
          </a:stretch>
        </p:blipFill>
        <p:spPr>
          <a:xfrm>
            <a:off x="0" y="1348758"/>
            <a:ext cx="9151640" cy="5033049"/>
          </a:xfrm>
          <a:prstGeom prst="rect">
            <a:avLst/>
          </a:prstGeom>
        </p:spPr>
      </p:pic>
    </p:spTree>
    <p:extLst>
      <p:ext uri="{BB962C8B-B14F-4D97-AF65-F5344CB8AC3E}">
        <p14:creationId xmlns:p14="http://schemas.microsoft.com/office/powerpoint/2010/main" val="394917585"/>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0677"/>
            <a:ext cx="8229600" cy="882480"/>
          </a:xfrm>
        </p:spPr>
        <p:txBody>
          <a:bodyPr>
            <a:normAutofit fontScale="90000"/>
          </a:bodyPr>
          <a:lstStyle/>
          <a:p>
            <a:r>
              <a:rPr lang="en-US" sz="2800" dirty="0" smtClean="0"/>
              <a:t>Landscape patterns of inter-annual phenology – at the patch scale from Landsat (slide from E. </a:t>
            </a:r>
            <a:r>
              <a:rPr lang="en-US" sz="2800" dirty="0" err="1" smtClean="0"/>
              <a:t>Meelas</a:t>
            </a:r>
            <a:r>
              <a:rPr lang="en-US" sz="2800" dirty="0" smtClean="0"/>
              <a:t>)</a:t>
            </a:r>
            <a:endParaRPr lang="en-US" sz="2800" dirty="0"/>
          </a:p>
        </p:txBody>
      </p:sp>
      <p:pic>
        <p:nvPicPr>
          <p:cNvPr id="4" name="Content Placeholder 3"/>
          <p:cNvPicPr>
            <a:picLocks noGrp="1" noChangeAspect="1"/>
          </p:cNvPicPr>
          <p:nvPr>
            <p:ph idx="1"/>
          </p:nvPr>
        </p:nvPicPr>
        <p:blipFill rotWithShape="1">
          <a:blip r:embed="rId2"/>
          <a:srcRect l="-2933" r="-4386"/>
          <a:stretch/>
        </p:blipFill>
        <p:spPr>
          <a:xfrm>
            <a:off x="626221" y="1043157"/>
            <a:ext cx="8060579" cy="5644129"/>
          </a:xfrm>
        </p:spPr>
      </p:pic>
    </p:spTree>
    <p:extLst>
      <p:ext uri="{BB962C8B-B14F-4D97-AF65-F5344CB8AC3E}">
        <p14:creationId xmlns:p14="http://schemas.microsoft.com/office/powerpoint/2010/main" val="3314617028"/>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Daily global Landsat acquisitions</a:t>
            </a:r>
            <a:endParaRPr lang="en-US" dirty="0"/>
          </a:p>
        </p:txBody>
      </p:sp>
      <p:sp>
        <p:nvSpPr>
          <p:cNvPr id="3" name="Content Placeholder 2"/>
          <p:cNvSpPr>
            <a:spLocks noGrp="1"/>
          </p:cNvSpPr>
          <p:nvPr>
            <p:ph idx="1"/>
          </p:nvPr>
        </p:nvSpPr>
        <p:spPr/>
        <p:txBody>
          <a:bodyPr>
            <a:normAutofit lnSpcReduction="10000"/>
          </a:bodyPr>
          <a:lstStyle/>
          <a:p>
            <a:r>
              <a:rPr lang="en-US" dirty="0" smtClean="0"/>
              <a:t>Landsat 5 and Landsat 7 era (circa 2010)</a:t>
            </a:r>
          </a:p>
          <a:p>
            <a:pPr lvl="1"/>
            <a:r>
              <a:rPr lang="en-US" dirty="0" smtClean="0"/>
              <a:t>Landsat 5: 200 images/day</a:t>
            </a:r>
          </a:p>
          <a:p>
            <a:pPr lvl="1"/>
            <a:r>
              <a:rPr lang="en-US" dirty="0" smtClean="0"/>
              <a:t>Landsat 7: 300 images/day</a:t>
            </a:r>
          </a:p>
          <a:p>
            <a:pPr lvl="1"/>
            <a:r>
              <a:rPr lang="en-US" dirty="0" smtClean="0"/>
              <a:t>Total – 500 images/day added to the archive</a:t>
            </a:r>
          </a:p>
          <a:p>
            <a:pPr lvl="1"/>
            <a:endParaRPr lang="en-US" dirty="0"/>
          </a:p>
          <a:p>
            <a:r>
              <a:rPr lang="en-US" dirty="0" smtClean="0"/>
              <a:t>Landsat 7 and Landsat 8 era (circa 2015)</a:t>
            </a:r>
          </a:p>
          <a:p>
            <a:pPr lvl="1"/>
            <a:r>
              <a:rPr lang="en-US" dirty="0" smtClean="0"/>
              <a:t>Landsat 7: 470 images/day</a:t>
            </a:r>
          </a:p>
          <a:p>
            <a:pPr lvl="1"/>
            <a:r>
              <a:rPr lang="en-US" dirty="0" smtClean="0"/>
              <a:t>Landsat 8: 725 images/day</a:t>
            </a:r>
          </a:p>
          <a:p>
            <a:pPr lvl="1"/>
            <a:r>
              <a:rPr lang="en-US" dirty="0" smtClean="0"/>
              <a:t>Total – 1,195 images/day added to the archive</a:t>
            </a:r>
            <a:endParaRPr lang="en-US" dirty="0"/>
          </a:p>
          <a:p>
            <a:pPr lvl="1"/>
            <a:endParaRPr lang="en-US" dirty="0"/>
          </a:p>
        </p:txBody>
      </p:sp>
    </p:spTree>
    <p:extLst>
      <p:ext uri="{BB962C8B-B14F-4D97-AF65-F5344CB8AC3E}">
        <p14:creationId xmlns:p14="http://schemas.microsoft.com/office/powerpoint/2010/main" val="541797918"/>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Sentinel 2a+b (and Sentinel 1)</a:t>
            </a:r>
            <a:endParaRPr lang="en-US" sz="3600" dirty="0"/>
          </a:p>
        </p:txBody>
      </p:sp>
      <p:sp>
        <p:nvSpPr>
          <p:cNvPr id="3" name="Content Placeholder 2"/>
          <p:cNvSpPr>
            <a:spLocks noGrp="1"/>
          </p:cNvSpPr>
          <p:nvPr>
            <p:ph idx="1"/>
          </p:nvPr>
        </p:nvSpPr>
        <p:spPr>
          <a:xfrm>
            <a:off x="457200" y="1239694"/>
            <a:ext cx="8229600" cy="4886469"/>
          </a:xfrm>
        </p:spPr>
        <p:txBody>
          <a:bodyPr>
            <a:normAutofit fontScale="92500" lnSpcReduction="10000"/>
          </a:bodyPr>
          <a:lstStyle/>
          <a:p>
            <a:r>
              <a:rPr lang="en-US" dirty="0" smtClean="0"/>
              <a:t>New set of optical “Landsat-like” satellites with high frequency revisit from ESA and Copernicus Project</a:t>
            </a:r>
          </a:p>
          <a:p>
            <a:r>
              <a:rPr lang="en-US" dirty="0" smtClean="0"/>
              <a:t>First one to launch in a couple of months</a:t>
            </a:r>
          </a:p>
          <a:p>
            <a:r>
              <a:rPr lang="en-US" dirty="0" smtClean="0"/>
              <a:t>Outstanding opportunity for synergistic use with Landsat</a:t>
            </a:r>
          </a:p>
          <a:p>
            <a:r>
              <a:rPr lang="en-US" dirty="0" smtClean="0"/>
              <a:t>USGS to “harvest” the data and archive it and make it available</a:t>
            </a:r>
          </a:p>
          <a:p>
            <a:r>
              <a:rPr lang="en-US" dirty="0" smtClean="0"/>
              <a:t>NASA to build higher-order products by combining with Landsat</a:t>
            </a:r>
            <a:endParaRPr lang="en-US" dirty="0"/>
          </a:p>
        </p:txBody>
      </p:sp>
    </p:spTree>
    <p:extLst>
      <p:ext uri="{BB962C8B-B14F-4D97-AF65-F5344CB8AC3E}">
        <p14:creationId xmlns:p14="http://schemas.microsoft.com/office/powerpoint/2010/main" val="2318678667"/>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ctrTitle"/>
          </p:nvPr>
        </p:nvSpPr>
        <p:spPr/>
        <p:txBody>
          <a:bodyPr/>
          <a:lstStyle/>
          <a:p>
            <a:r>
              <a:rPr lang="en-US" dirty="0" smtClean="0"/>
              <a:t>NISAR For Ecosystem Disturbance Monitoring</a:t>
            </a:r>
            <a:endParaRPr lang="en-US" dirty="0"/>
          </a:p>
        </p:txBody>
      </p:sp>
      <p:sp>
        <p:nvSpPr>
          <p:cNvPr id="2" name="Subtitle 1"/>
          <p:cNvSpPr>
            <a:spLocks noGrp="1"/>
          </p:cNvSpPr>
          <p:nvPr>
            <p:ph type="subTitle" idx="1"/>
          </p:nvPr>
        </p:nvSpPr>
        <p:spPr/>
        <p:txBody>
          <a:bodyPr/>
          <a:lstStyle/>
          <a:p>
            <a:r>
              <a:rPr lang="en-US" dirty="0" smtClean="0"/>
              <a:t>Josef Kellndorfer, WHRC</a:t>
            </a:r>
            <a:endParaRPr lang="en-US" dirty="0"/>
          </a:p>
        </p:txBody>
      </p:sp>
    </p:spTree>
    <p:extLst>
      <p:ext uri="{BB962C8B-B14F-4D97-AF65-F5344CB8AC3E}">
        <p14:creationId xmlns:p14="http://schemas.microsoft.com/office/powerpoint/2010/main" val="132318096"/>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NISAR – Cloud Free 12 Day-Repeat Time Series </a:t>
            </a:r>
            <a:endParaRPr lang="en-US" dirty="0"/>
          </a:p>
        </p:txBody>
      </p:sp>
      <p:sp>
        <p:nvSpPr>
          <p:cNvPr id="3" name="Content Placeholder 2"/>
          <p:cNvSpPr>
            <a:spLocks noGrp="1"/>
          </p:cNvSpPr>
          <p:nvPr>
            <p:ph idx="1"/>
          </p:nvPr>
        </p:nvSpPr>
        <p:spPr/>
        <p:txBody>
          <a:bodyPr/>
          <a:lstStyle/>
          <a:p>
            <a:r>
              <a:rPr lang="en-US" dirty="0" smtClean="0"/>
              <a:t>12 Day global repeat time series data stacks will be generated from optimal radiometric terrain correction and multi-temporal filtering</a:t>
            </a:r>
          </a:p>
          <a:p>
            <a:endParaRPr lang="en-US" dirty="0"/>
          </a:p>
        </p:txBody>
      </p:sp>
      <p:sp>
        <p:nvSpPr>
          <p:cNvPr id="4" name="Date Placeholder 3"/>
          <p:cNvSpPr>
            <a:spLocks noGrp="1"/>
          </p:cNvSpPr>
          <p:nvPr>
            <p:ph type="dt" sz="half" idx="10"/>
          </p:nvPr>
        </p:nvSpPr>
        <p:spPr>
          <a:xfrm>
            <a:off x="253208" y="6592862"/>
            <a:ext cx="2353527" cy="254925"/>
          </a:xfrm>
        </p:spPr>
        <p:txBody>
          <a:bodyPr/>
          <a:lstStyle/>
          <a:p>
            <a:pPr defTabSz="914400"/>
            <a:r>
              <a:rPr lang="en-US" sz="1100" dirty="0" smtClean="0">
                <a:solidFill>
                  <a:srgbClr val="000000"/>
                </a:solidFill>
                <a:latin typeface="Calibri"/>
              </a:rPr>
              <a:t>J. Kellndorfer 4/2015</a:t>
            </a:r>
            <a:endParaRPr lang="en-US" sz="1100" dirty="0">
              <a:solidFill>
                <a:srgbClr val="000000"/>
              </a:solidFill>
              <a:latin typeface="Calibri"/>
            </a:endParaRPr>
          </a:p>
        </p:txBody>
      </p:sp>
      <p:grpSp>
        <p:nvGrpSpPr>
          <p:cNvPr id="14" name="Group 13"/>
          <p:cNvGrpSpPr/>
          <p:nvPr/>
        </p:nvGrpSpPr>
        <p:grpSpPr>
          <a:xfrm>
            <a:off x="295916" y="4749232"/>
            <a:ext cx="8619484" cy="1715315"/>
            <a:chOff x="246834" y="1874909"/>
            <a:chExt cx="8619484" cy="1715315"/>
          </a:xfrm>
        </p:grpSpPr>
        <p:pic>
          <p:nvPicPr>
            <p:cNvPr id="8" name="Picture 7"/>
            <p:cNvPicPr>
              <a:picLocks noChangeAspect="1"/>
            </p:cNvPicPr>
            <p:nvPr/>
          </p:nvPicPr>
          <p:blipFill>
            <a:blip r:embed="rId2"/>
            <a:stretch>
              <a:fillRect/>
            </a:stretch>
          </p:blipFill>
          <p:spPr>
            <a:xfrm>
              <a:off x="246834" y="1874909"/>
              <a:ext cx="2842381" cy="1715315"/>
            </a:xfrm>
            <a:prstGeom prst="rect">
              <a:avLst/>
            </a:prstGeom>
            <a:ln>
              <a:noFill/>
            </a:ln>
            <a:effectLst>
              <a:outerShdw blurRad="292100" dist="139700" dir="2700000" algn="tl" rotWithShape="0">
                <a:srgbClr val="333333">
                  <a:alpha val="65000"/>
                </a:srgbClr>
              </a:outerShdw>
            </a:effectLst>
          </p:spPr>
        </p:pic>
        <p:pic>
          <p:nvPicPr>
            <p:cNvPr id="9" name="Picture 8"/>
            <p:cNvPicPr>
              <a:picLocks noChangeAspect="1"/>
            </p:cNvPicPr>
            <p:nvPr/>
          </p:nvPicPr>
          <p:blipFill>
            <a:blip r:embed="rId3"/>
            <a:stretch>
              <a:fillRect/>
            </a:stretch>
          </p:blipFill>
          <p:spPr>
            <a:xfrm>
              <a:off x="3137595" y="1874909"/>
              <a:ext cx="2844792" cy="1715315"/>
            </a:xfrm>
            <a:prstGeom prst="rect">
              <a:avLst/>
            </a:prstGeom>
            <a:ln>
              <a:noFill/>
            </a:ln>
            <a:effectLst>
              <a:outerShdw blurRad="292100" dist="139700" dir="2700000" algn="tl" rotWithShape="0">
                <a:srgbClr val="333333">
                  <a:alpha val="65000"/>
                </a:srgbClr>
              </a:outerShdw>
            </a:effectLst>
          </p:spPr>
        </p:pic>
        <p:pic>
          <p:nvPicPr>
            <p:cNvPr id="10" name="Picture 9"/>
            <p:cNvPicPr>
              <a:picLocks noChangeAspect="1"/>
            </p:cNvPicPr>
            <p:nvPr/>
          </p:nvPicPr>
          <p:blipFill>
            <a:blip r:embed="rId4"/>
            <a:stretch>
              <a:fillRect/>
            </a:stretch>
          </p:blipFill>
          <p:spPr>
            <a:xfrm>
              <a:off x="6048832" y="1874909"/>
              <a:ext cx="2817486" cy="1715315"/>
            </a:xfrm>
            <a:prstGeom prst="rect">
              <a:avLst/>
            </a:prstGeom>
            <a:ln>
              <a:noFill/>
            </a:ln>
            <a:effectLst>
              <a:outerShdw blurRad="292100" dist="139700" dir="2700000" algn="tl" rotWithShape="0">
                <a:srgbClr val="333333">
                  <a:alpha val="65000"/>
                </a:srgbClr>
              </a:outerShdw>
            </a:effectLst>
          </p:spPr>
        </p:pic>
        <p:sp>
          <p:nvSpPr>
            <p:cNvPr id="11" name="TextBox 10"/>
            <p:cNvSpPr txBox="1"/>
            <p:nvPr/>
          </p:nvSpPr>
          <p:spPr>
            <a:xfrm>
              <a:off x="6048832" y="1874909"/>
              <a:ext cx="2576058" cy="646331"/>
            </a:xfrm>
            <a:prstGeom prst="rect">
              <a:avLst/>
            </a:prstGeom>
            <a:solidFill>
              <a:schemeClr val="tx1">
                <a:lumMod val="65000"/>
                <a:lumOff val="35000"/>
                <a:alpha val="42000"/>
              </a:schemeClr>
            </a:solidFill>
          </p:spPr>
          <p:txBody>
            <a:bodyPr wrap="none" rtlCol="0">
              <a:spAutoFit/>
            </a:bodyPr>
            <a:lstStyle/>
            <a:p>
              <a:r>
                <a:rPr lang="en-US" dirty="0" smtClean="0">
                  <a:solidFill>
                    <a:schemeClr val="bg1"/>
                  </a:solidFill>
                </a:rPr>
                <a:t>Blended  Multi-temporal </a:t>
              </a:r>
            </a:p>
            <a:p>
              <a:r>
                <a:rPr lang="en-US" dirty="0" smtClean="0">
                  <a:solidFill>
                    <a:schemeClr val="bg1"/>
                  </a:solidFill>
                </a:rPr>
                <a:t>SAR over  Google Earth</a:t>
              </a:r>
              <a:endParaRPr lang="en-US" dirty="0">
                <a:solidFill>
                  <a:schemeClr val="bg1"/>
                </a:solidFill>
              </a:endParaRPr>
            </a:p>
          </p:txBody>
        </p:sp>
      </p:grpSp>
      <p:pic>
        <p:nvPicPr>
          <p:cNvPr id="5" name="Picture 4" descr="Screen Shot 2015-03-19 at 8.51.35 PM.png"/>
          <p:cNvPicPr>
            <a:picLocks noChangeAspect="1"/>
          </p:cNvPicPr>
          <p:nvPr/>
        </p:nvPicPr>
        <p:blipFill rotWithShape="1">
          <a:blip r:embed="rId5">
            <a:extLst>
              <a:ext uri="{28A0092B-C50C-407E-A947-70E740481C1C}">
                <a14:useLocalDpi xmlns:a14="http://schemas.microsoft.com/office/drawing/2010/main" val="0"/>
              </a:ext>
            </a:extLst>
          </a:blip>
          <a:srcRect l="18392" t="12813" b="3900"/>
          <a:stretch/>
        </p:blipFill>
        <p:spPr>
          <a:xfrm>
            <a:off x="588691" y="1852325"/>
            <a:ext cx="3913929" cy="2496535"/>
          </a:xfrm>
          <a:prstGeom prst="rect">
            <a:avLst/>
          </a:prstGeom>
          <a:ln>
            <a:noFill/>
          </a:ln>
          <a:effectLst>
            <a:outerShdw blurRad="292100" dist="139700" dir="2700000" algn="tl" rotWithShape="0">
              <a:srgbClr val="333333">
                <a:alpha val="65000"/>
              </a:srgbClr>
            </a:outerShdw>
          </a:effectLst>
        </p:spPr>
      </p:pic>
      <p:pic>
        <p:nvPicPr>
          <p:cNvPr id="7" name="Picture 6" descr="Screen Shot 2015-03-19 at 8.51.41 PM.png"/>
          <p:cNvPicPr>
            <a:picLocks noChangeAspect="1"/>
          </p:cNvPicPr>
          <p:nvPr/>
        </p:nvPicPr>
        <p:blipFill rotWithShape="1">
          <a:blip r:embed="rId6">
            <a:extLst>
              <a:ext uri="{28A0092B-C50C-407E-A947-70E740481C1C}">
                <a14:useLocalDpi xmlns:a14="http://schemas.microsoft.com/office/drawing/2010/main" val="0"/>
              </a:ext>
            </a:extLst>
          </a:blip>
          <a:srcRect l="18518" t="13014" b="3899"/>
          <a:stretch/>
        </p:blipFill>
        <p:spPr>
          <a:xfrm>
            <a:off x="4756627" y="1852325"/>
            <a:ext cx="3917345" cy="2496534"/>
          </a:xfrm>
          <a:prstGeom prst="rect">
            <a:avLst/>
          </a:prstGeom>
          <a:ln>
            <a:noFill/>
          </a:ln>
          <a:effectLst>
            <a:outerShdw blurRad="292100" dist="139700" dir="2700000" algn="tl" rotWithShape="0">
              <a:srgbClr val="333333">
                <a:alpha val="65000"/>
              </a:srgbClr>
            </a:outerShdw>
          </a:effectLst>
        </p:spPr>
      </p:pic>
      <p:sp>
        <p:nvSpPr>
          <p:cNvPr id="12" name="TextBox 11"/>
          <p:cNvSpPr txBox="1"/>
          <p:nvPr/>
        </p:nvSpPr>
        <p:spPr>
          <a:xfrm>
            <a:off x="5550067" y="1867188"/>
            <a:ext cx="2430886" cy="369332"/>
          </a:xfrm>
          <a:prstGeom prst="rect">
            <a:avLst/>
          </a:prstGeom>
          <a:solidFill>
            <a:schemeClr val="tx1">
              <a:lumMod val="65000"/>
              <a:lumOff val="35000"/>
              <a:alpha val="42000"/>
            </a:schemeClr>
          </a:solidFill>
        </p:spPr>
        <p:txBody>
          <a:bodyPr wrap="none" rtlCol="0">
            <a:spAutoFit/>
          </a:bodyPr>
          <a:lstStyle/>
          <a:p>
            <a:r>
              <a:rPr lang="en-US" dirty="0" smtClean="0">
                <a:solidFill>
                  <a:schemeClr val="bg1"/>
                </a:solidFill>
              </a:rPr>
              <a:t>Filtered L-HH-LHV/Ratio</a:t>
            </a:r>
            <a:endParaRPr lang="en-US" dirty="0">
              <a:solidFill>
                <a:schemeClr val="bg1"/>
              </a:solidFill>
            </a:endParaRPr>
          </a:p>
        </p:txBody>
      </p:sp>
      <p:sp>
        <p:nvSpPr>
          <p:cNvPr id="13" name="TextBox 12"/>
          <p:cNvSpPr txBox="1"/>
          <p:nvPr/>
        </p:nvSpPr>
        <p:spPr>
          <a:xfrm>
            <a:off x="1287705" y="1859826"/>
            <a:ext cx="2663409" cy="369332"/>
          </a:xfrm>
          <a:prstGeom prst="rect">
            <a:avLst/>
          </a:prstGeom>
          <a:solidFill>
            <a:schemeClr val="tx1">
              <a:lumMod val="65000"/>
              <a:lumOff val="35000"/>
              <a:alpha val="42000"/>
            </a:schemeClr>
          </a:solidFill>
        </p:spPr>
        <p:txBody>
          <a:bodyPr wrap="none" rtlCol="0">
            <a:spAutoFit/>
          </a:bodyPr>
          <a:lstStyle/>
          <a:p>
            <a:r>
              <a:rPr lang="en-US" dirty="0" smtClean="0">
                <a:solidFill>
                  <a:schemeClr val="bg1"/>
                </a:solidFill>
              </a:rPr>
              <a:t>Unfiltered L-HH-LHV/Ratio</a:t>
            </a:r>
            <a:endParaRPr lang="en-US" dirty="0">
              <a:solidFill>
                <a:schemeClr val="bg1"/>
              </a:solidFill>
            </a:endParaRPr>
          </a:p>
        </p:txBody>
      </p:sp>
    </p:spTree>
    <p:extLst>
      <p:ext uri="{BB962C8B-B14F-4D97-AF65-F5344CB8AC3E}">
        <p14:creationId xmlns:p14="http://schemas.microsoft.com/office/powerpoint/2010/main" val="4284089169"/>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71_6890_HH_stack_withInset.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566325"/>
            <a:ext cx="9144000" cy="4572000"/>
          </a:xfrm>
          <a:prstGeom prst="rect">
            <a:avLst/>
          </a:prstGeom>
        </p:spPr>
      </p:pic>
      <p:sp>
        <p:nvSpPr>
          <p:cNvPr id="2" name="Title 1"/>
          <p:cNvSpPr>
            <a:spLocks noGrp="1"/>
          </p:cNvSpPr>
          <p:nvPr>
            <p:ph type="title"/>
          </p:nvPr>
        </p:nvSpPr>
        <p:spPr/>
        <p:txBody>
          <a:bodyPr/>
          <a:lstStyle/>
          <a:p>
            <a:r>
              <a:rPr lang="en-US" dirty="0" smtClean="0"/>
              <a:t>NISAR Concept for Ecosystem Disturbance Monitoring</a:t>
            </a:r>
            <a:endParaRPr lang="en-US" dirty="0"/>
          </a:p>
        </p:txBody>
      </p:sp>
      <p:sp>
        <p:nvSpPr>
          <p:cNvPr id="24" name="TextBox 23"/>
          <p:cNvSpPr txBox="1"/>
          <p:nvPr/>
        </p:nvSpPr>
        <p:spPr>
          <a:xfrm>
            <a:off x="1122416" y="1534482"/>
            <a:ext cx="2301945" cy="369332"/>
          </a:xfrm>
          <a:prstGeom prst="rect">
            <a:avLst/>
          </a:prstGeom>
          <a:noFill/>
        </p:spPr>
        <p:txBody>
          <a:bodyPr wrap="none" rtlCol="0">
            <a:spAutoFit/>
          </a:bodyPr>
          <a:lstStyle/>
          <a:p>
            <a:r>
              <a:rPr lang="en-US" dirty="0" smtClean="0"/>
              <a:t>L-Band HH Backscatter </a:t>
            </a:r>
            <a:endParaRPr lang="en-US" dirty="0"/>
          </a:p>
        </p:txBody>
      </p:sp>
      <p:sp>
        <p:nvSpPr>
          <p:cNvPr id="11" name="TextBox 10"/>
          <p:cNvSpPr txBox="1"/>
          <p:nvPr/>
        </p:nvSpPr>
        <p:spPr>
          <a:xfrm>
            <a:off x="701524" y="5214995"/>
            <a:ext cx="2524211" cy="923330"/>
          </a:xfrm>
          <a:prstGeom prst="rect">
            <a:avLst/>
          </a:prstGeom>
          <a:noFill/>
        </p:spPr>
        <p:txBody>
          <a:bodyPr wrap="none" rtlCol="0">
            <a:spAutoFit/>
          </a:bodyPr>
          <a:lstStyle/>
          <a:p>
            <a:r>
              <a:rPr lang="en-US" dirty="0" err="1" smtClean="0"/>
              <a:t>Cerrado</a:t>
            </a:r>
            <a:r>
              <a:rPr lang="en-US" dirty="0" smtClean="0"/>
              <a:t> Area, Brazil</a:t>
            </a:r>
          </a:p>
          <a:p>
            <a:r>
              <a:rPr lang="en-US" dirty="0" smtClean="0"/>
              <a:t>ALOS PALSAR DATA from </a:t>
            </a:r>
          </a:p>
          <a:p>
            <a:r>
              <a:rPr lang="en-US" dirty="0" smtClean="0"/>
              <a:t>2006 to 2011</a:t>
            </a:r>
            <a:endParaRPr lang="en-US" dirty="0"/>
          </a:p>
        </p:txBody>
      </p:sp>
      <p:sp>
        <p:nvSpPr>
          <p:cNvPr id="34" name="TextBox 33"/>
          <p:cNvSpPr txBox="1"/>
          <p:nvPr/>
        </p:nvSpPr>
        <p:spPr>
          <a:xfrm>
            <a:off x="60478" y="1729621"/>
            <a:ext cx="877163" cy="3554820"/>
          </a:xfrm>
          <a:prstGeom prst="rect">
            <a:avLst/>
          </a:prstGeom>
          <a:noFill/>
        </p:spPr>
        <p:txBody>
          <a:bodyPr wrap="none" rtlCol="0">
            <a:spAutoFit/>
          </a:bodyPr>
          <a:lstStyle/>
          <a:p>
            <a:r>
              <a:rPr lang="en-US" sz="900" dirty="0"/>
              <a:t> 0 2006-12-04</a:t>
            </a:r>
          </a:p>
          <a:p>
            <a:r>
              <a:rPr lang="en-US" sz="900" dirty="0"/>
              <a:t> 1 2007-01-19</a:t>
            </a:r>
          </a:p>
          <a:p>
            <a:r>
              <a:rPr lang="en-US" sz="900" dirty="0"/>
              <a:t> 2 2007-03-06</a:t>
            </a:r>
          </a:p>
          <a:p>
            <a:r>
              <a:rPr lang="en-US" sz="900" dirty="0"/>
              <a:t> 3 2007-07-22</a:t>
            </a:r>
          </a:p>
          <a:p>
            <a:r>
              <a:rPr lang="en-US" sz="900" dirty="0"/>
              <a:t> 4 2007-10-22</a:t>
            </a:r>
          </a:p>
          <a:p>
            <a:r>
              <a:rPr lang="en-US" sz="900" dirty="0"/>
              <a:t> 5 2008-01-22</a:t>
            </a:r>
          </a:p>
          <a:p>
            <a:r>
              <a:rPr lang="en-US" sz="900" dirty="0"/>
              <a:t> 6 2008-03-08</a:t>
            </a:r>
          </a:p>
          <a:p>
            <a:r>
              <a:rPr lang="en-US" sz="900" dirty="0"/>
              <a:t> 7 2008-04-23</a:t>
            </a:r>
          </a:p>
          <a:p>
            <a:r>
              <a:rPr lang="en-US" sz="900" dirty="0"/>
              <a:t> 8 2008-06-08</a:t>
            </a:r>
          </a:p>
          <a:p>
            <a:r>
              <a:rPr lang="en-US" sz="900" dirty="0"/>
              <a:t> 9 2008-07-24</a:t>
            </a:r>
          </a:p>
          <a:p>
            <a:r>
              <a:rPr lang="en-US" sz="900" dirty="0"/>
              <a:t>10 2008-09-08</a:t>
            </a:r>
          </a:p>
          <a:p>
            <a:r>
              <a:rPr lang="en-US" sz="900" dirty="0"/>
              <a:t>11 2008-10-24</a:t>
            </a:r>
          </a:p>
          <a:p>
            <a:r>
              <a:rPr lang="en-US" sz="900" dirty="0"/>
              <a:t>12 2009-01-24</a:t>
            </a:r>
          </a:p>
          <a:p>
            <a:r>
              <a:rPr lang="en-US" sz="900" dirty="0"/>
              <a:t>13 2009-03-11</a:t>
            </a:r>
          </a:p>
          <a:p>
            <a:r>
              <a:rPr lang="en-US" sz="900" dirty="0"/>
              <a:t>14 2009-07-27</a:t>
            </a:r>
          </a:p>
          <a:p>
            <a:r>
              <a:rPr lang="en-US" sz="900" dirty="0"/>
              <a:t>15 2009-09-11</a:t>
            </a:r>
          </a:p>
          <a:p>
            <a:r>
              <a:rPr lang="en-US" sz="900" dirty="0"/>
              <a:t>16 2009-10-27</a:t>
            </a:r>
          </a:p>
          <a:p>
            <a:r>
              <a:rPr lang="en-US" sz="900" dirty="0"/>
              <a:t>17 2010-03-14</a:t>
            </a:r>
          </a:p>
          <a:p>
            <a:r>
              <a:rPr lang="en-US" sz="900" dirty="0"/>
              <a:t>18 2010-04-29</a:t>
            </a:r>
          </a:p>
          <a:p>
            <a:r>
              <a:rPr lang="en-US" sz="900" dirty="0"/>
              <a:t>19 2010-06-14</a:t>
            </a:r>
          </a:p>
          <a:p>
            <a:r>
              <a:rPr lang="en-US" sz="900" dirty="0"/>
              <a:t>20 2010-07-30</a:t>
            </a:r>
          </a:p>
          <a:p>
            <a:r>
              <a:rPr lang="en-US" sz="900" dirty="0"/>
              <a:t>21 2010-09-14</a:t>
            </a:r>
          </a:p>
          <a:p>
            <a:r>
              <a:rPr lang="en-US" sz="900" dirty="0"/>
              <a:t>22 2010-12-15</a:t>
            </a:r>
          </a:p>
          <a:p>
            <a:r>
              <a:rPr lang="en-US" sz="900" dirty="0"/>
              <a:t>23 2011-01-30</a:t>
            </a:r>
          </a:p>
          <a:p>
            <a:r>
              <a:rPr lang="en-US" sz="900" dirty="0"/>
              <a:t>24 2011-03-17</a:t>
            </a:r>
          </a:p>
        </p:txBody>
      </p:sp>
      <p:pic>
        <p:nvPicPr>
          <p:cNvPr id="35" name="Picture 34"/>
          <p:cNvPicPr>
            <a:picLocks noChangeAspect="1"/>
          </p:cNvPicPr>
          <p:nvPr/>
        </p:nvPicPr>
        <p:blipFill>
          <a:blip r:embed="rId5"/>
          <a:stretch>
            <a:fillRect/>
          </a:stretch>
        </p:blipFill>
        <p:spPr>
          <a:xfrm>
            <a:off x="2503713" y="5841232"/>
            <a:ext cx="713620" cy="91819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nvGrpSpPr>
          <p:cNvPr id="36" name="Group 35"/>
          <p:cNvGrpSpPr/>
          <p:nvPr/>
        </p:nvGrpSpPr>
        <p:grpSpPr>
          <a:xfrm>
            <a:off x="3955143" y="6047620"/>
            <a:ext cx="4246868" cy="665686"/>
            <a:chOff x="3955143" y="6047620"/>
            <a:chExt cx="4246868" cy="665686"/>
          </a:xfrm>
        </p:grpSpPr>
        <p:sp>
          <p:nvSpPr>
            <p:cNvPr id="37" name="TextBox 36"/>
            <p:cNvSpPr txBox="1"/>
            <p:nvPr/>
          </p:nvSpPr>
          <p:spPr>
            <a:xfrm>
              <a:off x="3955143" y="6047620"/>
              <a:ext cx="1589798" cy="461665"/>
            </a:xfrm>
            <a:prstGeom prst="rect">
              <a:avLst/>
            </a:prstGeom>
            <a:noFill/>
          </p:spPr>
          <p:txBody>
            <a:bodyPr wrap="none" rtlCol="0">
              <a:spAutoFit/>
            </a:bodyPr>
            <a:lstStyle/>
            <a:p>
              <a:r>
                <a:rPr lang="en-US" sz="1200" dirty="0" smtClean="0"/>
                <a:t>Periodic patterns from </a:t>
              </a:r>
            </a:p>
            <a:p>
              <a:r>
                <a:rPr lang="en-US" sz="1200" dirty="0" smtClean="0"/>
                <a:t>seasonal flooding</a:t>
              </a:r>
              <a:endParaRPr lang="en-US" sz="1200" dirty="0"/>
            </a:p>
          </p:txBody>
        </p:sp>
        <p:sp>
          <p:nvSpPr>
            <p:cNvPr id="38" name="TextBox 37"/>
            <p:cNvSpPr txBox="1"/>
            <p:nvPr/>
          </p:nvSpPr>
          <p:spPr>
            <a:xfrm>
              <a:off x="5593321" y="6054880"/>
              <a:ext cx="1103713" cy="646331"/>
            </a:xfrm>
            <a:prstGeom prst="rect">
              <a:avLst/>
            </a:prstGeom>
            <a:noFill/>
          </p:spPr>
          <p:txBody>
            <a:bodyPr wrap="none" rtlCol="0">
              <a:spAutoFit/>
            </a:bodyPr>
            <a:lstStyle/>
            <a:p>
              <a:r>
                <a:rPr lang="en-US" sz="1200" dirty="0" smtClean="0"/>
                <a:t>Abrupt drop in </a:t>
              </a:r>
            </a:p>
            <a:p>
              <a:r>
                <a:rPr lang="en-US" sz="1200" dirty="0" smtClean="0"/>
                <a:t>Backscatter</a:t>
              </a:r>
            </a:p>
            <a:p>
              <a:endParaRPr lang="en-US" sz="1200" dirty="0"/>
            </a:p>
          </p:txBody>
        </p:sp>
        <p:sp>
          <p:nvSpPr>
            <p:cNvPr id="40" name="TextBox 39"/>
            <p:cNvSpPr txBox="1"/>
            <p:nvPr/>
          </p:nvSpPr>
          <p:spPr>
            <a:xfrm>
              <a:off x="7039914" y="6066975"/>
              <a:ext cx="1162097" cy="646331"/>
            </a:xfrm>
            <a:prstGeom prst="rect">
              <a:avLst/>
            </a:prstGeom>
            <a:noFill/>
          </p:spPr>
          <p:txBody>
            <a:bodyPr wrap="none" rtlCol="0">
              <a:spAutoFit/>
            </a:bodyPr>
            <a:lstStyle/>
            <a:p>
              <a:r>
                <a:rPr lang="en-US" sz="1200" dirty="0" smtClean="0"/>
                <a:t>Gradual drop in </a:t>
              </a:r>
            </a:p>
            <a:p>
              <a:r>
                <a:rPr lang="en-US" sz="1200" dirty="0" smtClean="0"/>
                <a:t>Backscatter</a:t>
              </a:r>
            </a:p>
            <a:p>
              <a:endParaRPr lang="en-US" sz="1200" dirty="0"/>
            </a:p>
          </p:txBody>
        </p:sp>
      </p:grpSp>
      <p:sp>
        <p:nvSpPr>
          <p:cNvPr id="3" name="Content Placeholder 2"/>
          <p:cNvSpPr>
            <a:spLocks noGrp="1"/>
          </p:cNvSpPr>
          <p:nvPr>
            <p:ph idx="1"/>
          </p:nvPr>
        </p:nvSpPr>
        <p:spPr>
          <a:xfrm>
            <a:off x="228600" y="1058762"/>
            <a:ext cx="8686800" cy="5287297"/>
          </a:xfrm>
        </p:spPr>
        <p:txBody>
          <a:bodyPr/>
          <a:lstStyle/>
          <a:p>
            <a:pPr marL="228600" marR="0" indent="-228600" algn="l" defTabSz="914400" rtl="0" eaLnBrk="1" fontAlgn="auto" latinLnBrk="0" hangingPunct="1">
              <a:lnSpc>
                <a:spcPct val="90000"/>
              </a:lnSpc>
              <a:spcBef>
                <a:spcPts val="1200"/>
              </a:spcBef>
              <a:spcAft>
                <a:spcPts val="300"/>
              </a:spcAft>
              <a:buClr>
                <a:srgbClr val="1287D8"/>
              </a:buClr>
              <a:buSzTx/>
              <a:buFont typeface="Arial" panose="020B0604020202020204" pitchFamily="34" charset="0"/>
              <a:buChar char="•"/>
              <a:tabLst/>
              <a:defRPr/>
            </a:pPr>
            <a:r>
              <a:rPr lang="en-US" sz="1600" kern="1200" dirty="0" smtClean="0">
                <a:solidFill>
                  <a:schemeClr val="tx2"/>
                </a:solidFill>
                <a:effectLst/>
              </a:rPr>
              <a:t>Use the calibrated, precisely overlapping L (and S) -band SAR time series stacks to capture backscatter change associated with natural and anthropogenic disturbance.</a:t>
            </a:r>
            <a:endParaRPr lang="en-US" sz="1600" dirty="0" smtClean="0">
              <a:solidFill>
                <a:schemeClr val="tx2"/>
              </a:solidFill>
              <a:effectLst/>
            </a:endParaRPr>
          </a:p>
        </p:txBody>
      </p:sp>
      <p:sp>
        <p:nvSpPr>
          <p:cNvPr id="15" name="TextBox 14"/>
          <p:cNvSpPr txBox="1"/>
          <p:nvPr/>
        </p:nvSpPr>
        <p:spPr>
          <a:xfrm>
            <a:off x="97613" y="1569375"/>
            <a:ext cx="755047" cy="246221"/>
          </a:xfrm>
          <a:prstGeom prst="rect">
            <a:avLst/>
          </a:prstGeom>
          <a:noFill/>
        </p:spPr>
        <p:txBody>
          <a:bodyPr wrap="none" rtlCol="0">
            <a:spAutoFit/>
          </a:bodyPr>
          <a:lstStyle/>
          <a:p>
            <a:r>
              <a:rPr lang="en-US" sz="1000" dirty="0" smtClean="0"/>
              <a:t>Time Steps</a:t>
            </a:r>
            <a:endParaRPr lang="en-US" sz="1000" dirty="0"/>
          </a:p>
        </p:txBody>
      </p:sp>
      <p:sp>
        <p:nvSpPr>
          <p:cNvPr id="16" name="Date Placeholder 3"/>
          <p:cNvSpPr>
            <a:spLocks noGrp="1"/>
          </p:cNvSpPr>
          <p:nvPr>
            <p:ph type="dt" sz="half" idx="10"/>
          </p:nvPr>
        </p:nvSpPr>
        <p:spPr>
          <a:xfrm>
            <a:off x="253208" y="6592862"/>
            <a:ext cx="2353527" cy="254925"/>
          </a:xfrm>
        </p:spPr>
        <p:txBody>
          <a:bodyPr/>
          <a:lstStyle/>
          <a:p>
            <a:pPr defTabSz="914400"/>
            <a:r>
              <a:rPr lang="en-US" sz="1100" dirty="0" smtClean="0">
                <a:solidFill>
                  <a:srgbClr val="000000"/>
                </a:solidFill>
                <a:latin typeface="Calibri"/>
              </a:rPr>
              <a:t>J. Kellndorfer 4/2015</a:t>
            </a:r>
            <a:endParaRPr lang="en-US" sz="1100" dirty="0">
              <a:solidFill>
                <a:srgbClr val="000000"/>
              </a:solidFill>
              <a:latin typeface="Calibri"/>
            </a:endParaRPr>
          </a:p>
        </p:txBody>
      </p:sp>
    </p:spTree>
    <p:extLst>
      <p:ext uri="{BB962C8B-B14F-4D97-AF65-F5344CB8AC3E}">
        <p14:creationId xmlns:p14="http://schemas.microsoft.com/office/powerpoint/2010/main" val="118618106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0000"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0"/>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0"/>
                                        </p:tgtEl>
                                      </p:cBhvr>
                                    </p:cmd>
                                  </p:childTnLst>
                                </p:cTn>
                              </p:par>
                            </p:childTnLst>
                          </p:cTn>
                        </p:par>
                      </p:childTnLst>
                    </p:cTn>
                  </p:par>
                </p:childTnLst>
              </p:cTn>
              <p:nextCondLst>
                <p:cond evt="onClick" delay="0">
                  <p:tgtEl>
                    <p:spTgt spid="10"/>
                  </p:tgtEl>
                </p:cond>
              </p:nextCondLst>
            </p:seq>
            <p:video>
              <p:cMediaNode vol="80000">
                <p:cTn id="12" fill="hold" display="0">
                  <p:stCondLst>
                    <p:cond delay="indefinite"/>
                  </p:stCondLst>
                </p:cTn>
                <p:tgtEl>
                  <p:spTgt spid="10"/>
                </p:tgtEl>
              </p:cMediaNode>
            </p:vide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Cerrado_HH_With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9860" y="1961138"/>
            <a:ext cx="7285472" cy="4016428"/>
          </a:xfrm>
          <a:prstGeom prst="rect">
            <a:avLst/>
          </a:prstGeom>
        </p:spPr>
      </p:pic>
      <p:sp>
        <p:nvSpPr>
          <p:cNvPr id="2" name="Title 1"/>
          <p:cNvSpPr>
            <a:spLocks noGrp="1"/>
          </p:cNvSpPr>
          <p:nvPr>
            <p:ph type="title"/>
          </p:nvPr>
        </p:nvSpPr>
        <p:spPr/>
        <p:txBody>
          <a:bodyPr/>
          <a:lstStyle/>
          <a:p>
            <a:r>
              <a:rPr lang="en-US" dirty="0" smtClean="0"/>
              <a:t>NISAR Concept for Ecosystem Disturbance Monitoring</a:t>
            </a:r>
            <a:endParaRPr lang="en-US" dirty="0"/>
          </a:p>
        </p:txBody>
      </p:sp>
      <p:sp>
        <p:nvSpPr>
          <p:cNvPr id="24" name="TextBox 23"/>
          <p:cNvSpPr txBox="1"/>
          <p:nvPr/>
        </p:nvSpPr>
        <p:spPr>
          <a:xfrm>
            <a:off x="1122416" y="1534482"/>
            <a:ext cx="2301945" cy="369332"/>
          </a:xfrm>
          <a:prstGeom prst="rect">
            <a:avLst/>
          </a:prstGeom>
          <a:noFill/>
        </p:spPr>
        <p:txBody>
          <a:bodyPr wrap="none" rtlCol="0">
            <a:spAutoFit/>
          </a:bodyPr>
          <a:lstStyle/>
          <a:p>
            <a:r>
              <a:rPr lang="en-US" dirty="0" smtClean="0"/>
              <a:t>L-Band HH Backscatter </a:t>
            </a:r>
            <a:endParaRPr lang="en-US" dirty="0"/>
          </a:p>
        </p:txBody>
      </p:sp>
      <p:sp>
        <p:nvSpPr>
          <p:cNvPr id="11" name="TextBox 10"/>
          <p:cNvSpPr txBox="1"/>
          <p:nvPr/>
        </p:nvSpPr>
        <p:spPr>
          <a:xfrm>
            <a:off x="701524" y="5214995"/>
            <a:ext cx="2524211" cy="923330"/>
          </a:xfrm>
          <a:prstGeom prst="rect">
            <a:avLst/>
          </a:prstGeom>
          <a:noFill/>
        </p:spPr>
        <p:txBody>
          <a:bodyPr wrap="none" rtlCol="0">
            <a:spAutoFit/>
          </a:bodyPr>
          <a:lstStyle/>
          <a:p>
            <a:r>
              <a:rPr lang="en-US" dirty="0" err="1" smtClean="0"/>
              <a:t>Cerrado</a:t>
            </a:r>
            <a:r>
              <a:rPr lang="en-US" dirty="0" smtClean="0"/>
              <a:t> Area, Brazil</a:t>
            </a:r>
          </a:p>
          <a:p>
            <a:r>
              <a:rPr lang="en-US" dirty="0" smtClean="0"/>
              <a:t>ALOS PALSAR DATA from </a:t>
            </a:r>
          </a:p>
          <a:p>
            <a:r>
              <a:rPr lang="en-US" dirty="0" smtClean="0"/>
              <a:t>2006 to 2011</a:t>
            </a:r>
            <a:endParaRPr lang="en-US" dirty="0"/>
          </a:p>
        </p:txBody>
      </p:sp>
      <p:sp>
        <p:nvSpPr>
          <p:cNvPr id="34" name="TextBox 33"/>
          <p:cNvSpPr txBox="1"/>
          <p:nvPr/>
        </p:nvSpPr>
        <p:spPr>
          <a:xfrm>
            <a:off x="60478" y="1729621"/>
            <a:ext cx="877163" cy="3554820"/>
          </a:xfrm>
          <a:prstGeom prst="rect">
            <a:avLst/>
          </a:prstGeom>
          <a:noFill/>
        </p:spPr>
        <p:txBody>
          <a:bodyPr wrap="none" rtlCol="0">
            <a:spAutoFit/>
          </a:bodyPr>
          <a:lstStyle/>
          <a:p>
            <a:r>
              <a:rPr lang="en-US" sz="900" dirty="0"/>
              <a:t> 0 2006-12-04</a:t>
            </a:r>
          </a:p>
          <a:p>
            <a:r>
              <a:rPr lang="en-US" sz="900" dirty="0"/>
              <a:t> 1 2007-01-19</a:t>
            </a:r>
          </a:p>
          <a:p>
            <a:r>
              <a:rPr lang="en-US" sz="900" dirty="0"/>
              <a:t> 2 2007-03-06</a:t>
            </a:r>
          </a:p>
          <a:p>
            <a:r>
              <a:rPr lang="en-US" sz="900" dirty="0"/>
              <a:t> 3 2007-07-22</a:t>
            </a:r>
          </a:p>
          <a:p>
            <a:r>
              <a:rPr lang="en-US" sz="900" dirty="0"/>
              <a:t> 4 2007-10-22</a:t>
            </a:r>
          </a:p>
          <a:p>
            <a:r>
              <a:rPr lang="en-US" sz="900" dirty="0"/>
              <a:t> 5 2008-01-22</a:t>
            </a:r>
          </a:p>
          <a:p>
            <a:r>
              <a:rPr lang="en-US" sz="900" dirty="0"/>
              <a:t> 6 2008-03-08</a:t>
            </a:r>
          </a:p>
          <a:p>
            <a:r>
              <a:rPr lang="en-US" sz="900" dirty="0"/>
              <a:t> 7 2008-04-23</a:t>
            </a:r>
          </a:p>
          <a:p>
            <a:r>
              <a:rPr lang="en-US" sz="900" dirty="0"/>
              <a:t> 8 2008-06-08</a:t>
            </a:r>
          </a:p>
          <a:p>
            <a:r>
              <a:rPr lang="en-US" sz="900" dirty="0"/>
              <a:t> 9 2008-07-24</a:t>
            </a:r>
          </a:p>
          <a:p>
            <a:r>
              <a:rPr lang="en-US" sz="900" dirty="0"/>
              <a:t>10 2008-09-08</a:t>
            </a:r>
          </a:p>
          <a:p>
            <a:r>
              <a:rPr lang="en-US" sz="900" dirty="0"/>
              <a:t>11 2008-10-24</a:t>
            </a:r>
          </a:p>
          <a:p>
            <a:r>
              <a:rPr lang="en-US" sz="900" dirty="0"/>
              <a:t>12 2009-01-24</a:t>
            </a:r>
          </a:p>
          <a:p>
            <a:r>
              <a:rPr lang="en-US" sz="900" dirty="0"/>
              <a:t>13 2009-03-11</a:t>
            </a:r>
          </a:p>
          <a:p>
            <a:r>
              <a:rPr lang="en-US" sz="900" dirty="0"/>
              <a:t>14 2009-07-27</a:t>
            </a:r>
          </a:p>
          <a:p>
            <a:r>
              <a:rPr lang="en-US" sz="900" dirty="0"/>
              <a:t>15 2009-09-11</a:t>
            </a:r>
          </a:p>
          <a:p>
            <a:r>
              <a:rPr lang="en-US" sz="900" dirty="0"/>
              <a:t>16 2009-10-27</a:t>
            </a:r>
          </a:p>
          <a:p>
            <a:r>
              <a:rPr lang="en-US" sz="900" dirty="0"/>
              <a:t>17 2010-03-14</a:t>
            </a:r>
          </a:p>
          <a:p>
            <a:r>
              <a:rPr lang="en-US" sz="900" dirty="0"/>
              <a:t>18 2010-04-29</a:t>
            </a:r>
          </a:p>
          <a:p>
            <a:r>
              <a:rPr lang="en-US" sz="900" dirty="0"/>
              <a:t>19 2010-06-14</a:t>
            </a:r>
          </a:p>
          <a:p>
            <a:r>
              <a:rPr lang="en-US" sz="900" dirty="0"/>
              <a:t>20 2010-07-30</a:t>
            </a:r>
          </a:p>
          <a:p>
            <a:r>
              <a:rPr lang="en-US" sz="900" dirty="0"/>
              <a:t>21 2010-09-14</a:t>
            </a:r>
          </a:p>
          <a:p>
            <a:r>
              <a:rPr lang="en-US" sz="900" dirty="0"/>
              <a:t>22 2010-12-15</a:t>
            </a:r>
          </a:p>
          <a:p>
            <a:r>
              <a:rPr lang="en-US" sz="900" dirty="0"/>
              <a:t>23 2011-01-30</a:t>
            </a:r>
          </a:p>
          <a:p>
            <a:r>
              <a:rPr lang="en-US" sz="900" dirty="0"/>
              <a:t>24 2011-03-17</a:t>
            </a:r>
          </a:p>
        </p:txBody>
      </p:sp>
      <p:pic>
        <p:nvPicPr>
          <p:cNvPr id="35" name="Picture 34"/>
          <p:cNvPicPr>
            <a:picLocks noChangeAspect="1"/>
          </p:cNvPicPr>
          <p:nvPr/>
        </p:nvPicPr>
        <p:blipFill>
          <a:blip r:embed="rId3"/>
          <a:stretch>
            <a:fillRect/>
          </a:stretch>
        </p:blipFill>
        <p:spPr>
          <a:xfrm>
            <a:off x="2503713" y="5841232"/>
            <a:ext cx="713620" cy="91819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nvGrpSpPr>
          <p:cNvPr id="36" name="Group 35"/>
          <p:cNvGrpSpPr/>
          <p:nvPr/>
        </p:nvGrpSpPr>
        <p:grpSpPr>
          <a:xfrm>
            <a:off x="3955143" y="6047620"/>
            <a:ext cx="4246868" cy="665686"/>
            <a:chOff x="3955143" y="6047620"/>
            <a:chExt cx="4246868" cy="665686"/>
          </a:xfrm>
        </p:grpSpPr>
        <p:sp>
          <p:nvSpPr>
            <p:cNvPr id="37" name="TextBox 36"/>
            <p:cNvSpPr txBox="1"/>
            <p:nvPr/>
          </p:nvSpPr>
          <p:spPr>
            <a:xfrm>
              <a:off x="3955143" y="6047620"/>
              <a:ext cx="1589798" cy="461665"/>
            </a:xfrm>
            <a:prstGeom prst="rect">
              <a:avLst/>
            </a:prstGeom>
            <a:noFill/>
          </p:spPr>
          <p:txBody>
            <a:bodyPr wrap="none" rtlCol="0">
              <a:spAutoFit/>
            </a:bodyPr>
            <a:lstStyle/>
            <a:p>
              <a:r>
                <a:rPr lang="en-US" sz="1200" dirty="0" smtClean="0"/>
                <a:t>Periodic patterns from </a:t>
              </a:r>
            </a:p>
            <a:p>
              <a:r>
                <a:rPr lang="en-US" sz="1200" dirty="0" smtClean="0"/>
                <a:t>seasonal flooding</a:t>
              </a:r>
              <a:endParaRPr lang="en-US" sz="1200" dirty="0"/>
            </a:p>
          </p:txBody>
        </p:sp>
        <p:sp>
          <p:nvSpPr>
            <p:cNvPr id="38" name="TextBox 37"/>
            <p:cNvSpPr txBox="1"/>
            <p:nvPr/>
          </p:nvSpPr>
          <p:spPr>
            <a:xfrm>
              <a:off x="5593321" y="6054880"/>
              <a:ext cx="1103713" cy="646331"/>
            </a:xfrm>
            <a:prstGeom prst="rect">
              <a:avLst/>
            </a:prstGeom>
            <a:noFill/>
          </p:spPr>
          <p:txBody>
            <a:bodyPr wrap="none" rtlCol="0">
              <a:spAutoFit/>
            </a:bodyPr>
            <a:lstStyle/>
            <a:p>
              <a:r>
                <a:rPr lang="en-US" sz="1200" dirty="0" smtClean="0"/>
                <a:t>Abrupt drop in </a:t>
              </a:r>
            </a:p>
            <a:p>
              <a:r>
                <a:rPr lang="en-US" sz="1200" dirty="0" smtClean="0"/>
                <a:t>Backscatter</a:t>
              </a:r>
            </a:p>
            <a:p>
              <a:endParaRPr lang="en-US" sz="1200" dirty="0"/>
            </a:p>
          </p:txBody>
        </p:sp>
        <p:sp>
          <p:nvSpPr>
            <p:cNvPr id="40" name="TextBox 39"/>
            <p:cNvSpPr txBox="1"/>
            <p:nvPr/>
          </p:nvSpPr>
          <p:spPr>
            <a:xfrm>
              <a:off x="7039914" y="6066975"/>
              <a:ext cx="1162097" cy="646331"/>
            </a:xfrm>
            <a:prstGeom prst="rect">
              <a:avLst/>
            </a:prstGeom>
            <a:noFill/>
          </p:spPr>
          <p:txBody>
            <a:bodyPr wrap="none" rtlCol="0">
              <a:spAutoFit/>
            </a:bodyPr>
            <a:lstStyle/>
            <a:p>
              <a:r>
                <a:rPr lang="en-US" sz="1200" dirty="0" smtClean="0"/>
                <a:t>Gradual drop in </a:t>
              </a:r>
            </a:p>
            <a:p>
              <a:r>
                <a:rPr lang="en-US" sz="1200" dirty="0" smtClean="0"/>
                <a:t>Backscatter</a:t>
              </a:r>
            </a:p>
            <a:p>
              <a:endParaRPr lang="en-US" sz="1200" dirty="0"/>
            </a:p>
          </p:txBody>
        </p:sp>
      </p:grpSp>
      <p:sp>
        <p:nvSpPr>
          <p:cNvPr id="3" name="Content Placeholder 2"/>
          <p:cNvSpPr>
            <a:spLocks noGrp="1"/>
          </p:cNvSpPr>
          <p:nvPr>
            <p:ph idx="1"/>
          </p:nvPr>
        </p:nvSpPr>
        <p:spPr>
          <a:xfrm>
            <a:off x="228600" y="1058762"/>
            <a:ext cx="8686800" cy="5287297"/>
          </a:xfrm>
        </p:spPr>
        <p:txBody>
          <a:bodyPr/>
          <a:lstStyle/>
          <a:p>
            <a:pPr marL="228600" marR="0" indent="-228600" algn="l" defTabSz="914400" rtl="0" eaLnBrk="1" fontAlgn="auto" latinLnBrk="0" hangingPunct="1">
              <a:lnSpc>
                <a:spcPct val="90000"/>
              </a:lnSpc>
              <a:spcBef>
                <a:spcPts val="1200"/>
              </a:spcBef>
              <a:spcAft>
                <a:spcPts val="300"/>
              </a:spcAft>
              <a:buClr>
                <a:srgbClr val="1287D8"/>
              </a:buClr>
              <a:buSzTx/>
              <a:buFont typeface="Arial" panose="020B0604020202020204" pitchFamily="34" charset="0"/>
              <a:buChar char="•"/>
              <a:tabLst/>
              <a:defRPr/>
            </a:pPr>
            <a:r>
              <a:rPr lang="en-US" sz="1600" kern="1200" dirty="0" smtClean="0">
                <a:solidFill>
                  <a:schemeClr val="tx2"/>
                </a:solidFill>
                <a:effectLst/>
              </a:rPr>
              <a:t>Use calibrated, precisely overlapping L/S-band SAR 12-day repeat capture backscatter change associated with natural and anthropogenic disturbance.</a:t>
            </a:r>
            <a:endParaRPr lang="en-US" sz="1600" dirty="0" smtClean="0">
              <a:solidFill>
                <a:schemeClr val="tx2"/>
              </a:solidFill>
              <a:effectLst/>
            </a:endParaRPr>
          </a:p>
          <a:p>
            <a:endParaRPr lang="en-US" sz="1600" dirty="0">
              <a:solidFill>
                <a:schemeClr val="tx2"/>
              </a:solidFill>
            </a:endParaRPr>
          </a:p>
        </p:txBody>
      </p:sp>
      <p:sp>
        <p:nvSpPr>
          <p:cNvPr id="6" name="TextBox 5"/>
          <p:cNvSpPr txBox="1"/>
          <p:nvPr/>
        </p:nvSpPr>
        <p:spPr>
          <a:xfrm>
            <a:off x="97613" y="1569375"/>
            <a:ext cx="755047" cy="246221"/>
          </a:xfrm>
          <a:prstGeom prst="rect">
            <a:avLst/>
          </a:prstGeom>
          <a:noFill/>
        </p:spPr>
        <p:txBody>
          <a:bodyPr wrap="none" rtlCol="0">
            <a:spAutoFit/>
          </a:bodyPr>
          <a:lstStyle/>
          <a:p>
            <a:r>
              <a:rPr lang="en-US" sz="1000" dirty="0" smtClean="0"/>
              <a:t>Time Steps</a:t>
            </a:r>
            <a:endParaRPr lang="en-US" sz="1000" dirty="0"/>
          </a:p>
        </p:txBody>
      </p:sp>
      <p:sp>
        <p:nvSpPr>
          <p:cNvPr id="17" name="Date Placeholder 3"/>
          <p:cNvSpPr>
            <a:spLocks noGrp="1"/>
          </p:cNvSpPr>
          <p:nvPr>
            <p:ph type="dt" sz="half" idx="10"/>
          </p:nvPr>
        </p:nvSpPr>
        <p:spPr>
          <a:xfrm>
            <a:off x="253208" y="6592862"/>
            <a:ext cx="2353527" cy="254925"/>
          </a:xfrm>
        </p:spPr>
        <p:txBody>
          <a:bodyPr/>
          <a:lstStyle/>
          <a:p>
            <a:pPr defTabSz="914400"/>
            <a:r>
              <a:rPr lang="en-US" sz="1100" dirty="0" smtClean="0">
                <a:solidFill>
                  <a:srgbClr val="000000"/>
                </a:solidFill>
                <a:latin typeface="Calibri"/>
              </a:rPr>
              <a:t>J. Kellndorfer 4/2015</a:t>
            </a:r>
            <a:endParaRPr lang="en-US" sz="1100" dirty="0">
              <a:solidFill>
                <a:srgbClr val="000000"/>
              </a:solidFill>
              <a:latin typeface="Calibri"/>
            </a:endParaRPr>
          </a:p>
        </p:txBody>
      </p:sp>
    </p:spTree>
    <p:extLst>
      <p:ext uri="{BB962C8B-B14F-4D97-AF65-F5344CB8AC3E}">
        <p14:creationId xmlns:p14="http://schemas.microsoft.com/office/powerpoint/2010/main" val="2510592038"/>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Algorithms for Change Detection and Cal/Val Needs</a:t>
            </a:r>
            <a:endParaRPr lang="en-US" dirty="0"/>
          </a:p>
        </p:txBody>
      </p:sp>
      <p:pic>
        <p:nvPicPr>
          <p:cNvPr id="5" name="Content Placeholder 4" descr="XINGU_2010_DEC_JUL_APR.png"/>
          <p:cNvPicPr>
            <a:picLocks noGrp="1" noChangeAspect="1"/>
          </p:cNvPicPr>
          <p:nvPr>
            <p:ph idx="1"/>
          </p:nvPr>
        </p:nvPicPr>
        <p:blipFill>
          <a:blip r:embed="rId2" cstate="screen">
            <a:alphaModFix amt="13000"/>
            <a:extLst>
              <a:ext uri="{28A0092B-C50C-407E-A947-70E740481C1C}">
                <a14:useLocalDpi xmlns:a14="http://schemas.microsoft.com/office/drawing/2010/main"/>
              </a:ext>
            </a:extLst>
          </a:blip>
          <a:srcRect t="532" b="532"/>
          <a:stretch>
            <a:fillRect/>
          </a:stretch>
        </p:blipFill>
        <p:spPr>
          <a:xfrm>
            <a:off x="0" y="1002183"/>
            <a:ext cx="9144000" cy="5565575"/>
          </a:xfrm>
          <a:effectLst>
            <a:outerShdw blurRad="50800" dist="38100" dir="2700000" algn="tl" rotWithShape="0">
              <a:srgbClr val="000000">
                <a:alpha val="43000"/>
              </a:srgbClr>
            </a:outerShdw>
          </a:effectLst>
        </p:spPr>
      </p:pic>
      <p:sp>
        <p:nvSpPr>
          <p:cNvPr id="6" name="Text Placeholder 5"/>
          <p:cNvSpPr>
            <a:spLocks noGrp="1"/>
          </p:cNvSpPr>
          <p:nvPr>
            <p:ph type="body" idx="4294967295"/>
          </p:nvPr>
        </p:nvSpPr>
        <p:spPr/>
        <p:txBody>
          <a:bodyPr/>
          <a:lstStyle/>
          <a:p>
            <a:r>
              <a:rPr lang="en-US" sz="1800" dirty="0" smtClean="0"/>
              <a:t>Algorithms for annual disturbance mapping are based in the time series signal processing domain like CPD (Change point detection) or ARMA (Auto-regressive Moving Average Analysis)</a:t>
            </a:r>
          </a:p>
          <a:p>
            <a:r>
              <a:rPr lang="en-US" sz="1800" dirty="0" smtClean="0"/>
              <a:t>Calibration of algorithms requires time-series analysis over a set of different ecosystems with varying moisture and freeze/thaw regimes and various biomass gradients. Algorithms will be tuned to these conditions with respect to sensitivity of backscatter change to disturbance event.</a:t>
            </a:r>
          </a:p>
          <a:p>
            <a:r>
              <a:rPr lang="en-US" sz="1800" dirty="0" smtClean="0"/>
              <a:t>Calibration will require to target predictable disturbance (logging concessions, known areas of insect infestation) and targets of opportunity (fires, wind throw, flooding)</a:t>
            </a:r>
          </a:p>
          <a:p>
            <a:r>
              <a:rPr lang="en-US" sz="1800" dirty="0" err="1" smtClean="0"/>
              <a:t>Validation:Validation</a:t>
            </a:r>
            <a:r>
              <a:rPr lang="en-US" sz="1800" dirty="0" smtClean="0"/>
              <a:t> of the mission goals will be performed through stratified sampling in the ecosystem types and training/testing population splits</a:t>
            </a:r>
          </a:p>
          <a:p>
            <a:r>
              <a:rPr lang="en-US" sz="1800" dirty="0" smtClean="0"/>
              <a:t>Opportunity for collaboration:</a:t>
            </a:r>
          </a:p>
          <a:p>
            <a:pPr lvl="1"/>
            <a:r>
              <a:rPr lang="en-US" sz="1600" dirty="0" smtClean="0"/>
              <a:t>Known sites with field data of past disturbance events monitored with ALOS/ALOS-2</a:t>
            </a:r>
          </a:p>
          <a:p>
            <a:pPr lvl="1"/>
            <a:r>
              <a:rPr lang="en-US" sz="1600" dirty="0" smtClean="0"/>
              <a:t>Establish collaboration on sites with controlled disturbance events, e.g., burn experiments, experimental forests for timber management</a:t>
            </a:r>
          </a:p>
          <a:p>
            <a:pPr lvl="1"/>
            <a:r>
              <a:rPr lang="en-US" sz="1600" dirty="0" smtClean="0"/>
              <a:t>Strong collaboration with fire community envisioned</a:t>
            </a:r>
          </a:p>
          <a:p>
            <a:pPr lvl="1"/>
            <a:endParaRPr lang="en-US" sz="1400" dirty="0"/>
          </a:p>
        </p:txBody>
      </p:sp>
      <p:sp>
        <p:nvSpPr>
          <p:cNvPr id="7" name="Date Placeholder 3"/>
          <p:cNvSpPr>
            <a:spLocks noGrp="1"/>
          </p:cNvSpPr>
          <p:nvPr>
            <p:ph type="dt" sz="half" idx="10"/>
          </p:nvPr>
        </p:nvSpPr>
        <p:spPr>
          <a:xfrm>
            <a:off x="253208" y="6592862"/>
            <a:ext cx="2353527" cy="254925"/>
          </a:xfrm>
        </p:spPr>
        <p:txBody>
          <a:bodyPr/>
          <a:lstStyle/>
          <a:p>
            <a:pPr defTabSz="914400"/>
            <a:r>
              <a:rPr lang="en-US" sz="1100" dirty="0" smtClean="0">
                <a:solidFill>
                  <a:srgbClr val="000000"/>
                </a:solidFill>
                <a:latin typeface="Calibri"/>
              </a:rPr>
              <a:t>J. Kellndorfer 4/2015</a:t>
            </a:r>
            <a:endParaRPr lang="en-US" sz="1100" dirty="0">
              <a:solidFill>
                <a:srgbClr val="000000"/>
              </a:solidFill>
              <a:latin typeface="Calibri"/>
            </a:endParaRPr>
          </a:p>
        </p:txBody>
      </p:sp>
    </p:spTree>
    <p:extLst>
      <p:ext uri="{BB962C8B-B14F-4D97-AF65-F5344CB8AC3E}">
        <p14:creationId xmlns:p14="http://schemas.microsoft.com/office/powerpoint/2010/main" val="927789660"/>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NISAR Concept for Ecosystem </a:t>
            </a:r>
            <a:r>
              <a:rPr lang="en-US" dirty="0"/>
              <a:t>Disturbance </a:t>
            </a:r>
            <a:r>
              <a:rPr lang="en-US" dirty="0" smtClean="0"/>
              <a:t>Monitoring</a:t>
            </a:r>
            <a:endParaRPr lang="en-US" dirty="0"/>
          </a:p>
        </p:txBody>
      </p:sp>
      <p:pic>
        <p:nvPicPr>
          <p:cNvPr id="6" name="hh_a1_a2_stack.mp4">
            <a:hlinkHover r:id="" action="ppaction://ole?verb=0"/>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46799" y="1898816"/>
            <a:ext cx="4333867" cy="3250400"/>
          </a:xfrm>
          <a:prstGeom prst="rect">
            <a:avLst/>
          </a:prstGeom>
        </p:spPr>
      </p:pic>
      <p:pic>
        <p:nvPicPr>
          <p:cNvPr id="8" name="hv_a1_a2_stack.mp4">
            <a:hlinkClick r:id="" action="ppaction://media"/>
            <a:hlinkHover r:id="" action="ppaction://ole?verb=0"/>
          </p:cNvPr>
          <p:cNvPicPr>
            <a:picLocks noChangeAspect="1"/>
          </p:cNvPicPr>
          <p:nvPr>
            <a:videoFile r:link="rId4"/>
            <p:extLst>
              <p:ext uri="{DAA4B4D4-6D71-4841-9C94-3DE7FCFB9230}">
                <p14:media xmlns:p14="http://schemas.microsoft.com/office/powerpoint/2010/main" r:embed="rId3"/>
              </p:ext>
            </p:extLst>
          </p:nvPr>
        </p:nvPicPr>
        <p:blipFill>
          <a:blip r:embed="rId6"/>
          <a:stretch>
            <a:fillRect/>
          </a:stretch>
        </p:blipFill>
        <p:spPr>
          <a:xfrm>
            <a:off x="4559224" y="1891903"/>
            <a:ext cx="4343083" cy="3257313"/>
          </a:xfrm>
          <a:prstGeom prst="rect">
            <a:avLst/>
          </a:prstGeom>
        </p:spPr>
      </p:pic>
      <p:sp>
        <p:nvSpPr>
          <p:cNvPr id="25" name="TextBox 24"/>
          <p:cNvSpPr txBox="1"/>
          <p:nvPr/>
        </p:nvSpPr>
        <p:spPr>
          <a:xfrm>
            <a:off x="3004192" y="1898429"/>
            <a:ext cx="1344689" cy="369332"/>
          </a:xfrm>
          <a:prstGeom prst="rect">
            <a:avLst/>
          </a:prstGeom>
          <a:noFill/>
        </p:spPr>
        <p:txBody>
          <a:bodyPr wrap="none" rtlCol="0">
            <a:spAutoFit/>
          </a:bodyPr>
          <a:lstStyle/>
          <a:p>
            <a:r>
              <a:rPr lang="en-US" dirty="0" smtClean="0"/>
              <a:t>Degradation</a:t>
            </a:r>
          </a:p>
        </p:txBody>
      </p:sp>
      <p:sp>
        <p:nvSpPr>
          <p:cNvPr id="26" name="TextBox 25"/>
          <p:cNvSpPr txBox="1"/>
          <p:nvPr/>
        </p:nvSpPr>
        <p:spPr>
          <a:xfrm>
            <a:off x="482283" y="1889203"/>
            <a:ext cx="996862" cy="369332"/>
          </a:xfrm>
          <a:prstGeom prst="rect">
            <a:avLst/>
          </a:prstGeom>
          <a:noFill/>
        </p:spPr>
        <p:txBody>
          <a:bodyPr wrap="none" rtlCol="0">
            <a:spAutoFit/>
          </a:bodyPr>
          <a:lstStyle/>
          <a:p>
            <a:r>
              <a:rPr lang="en-US" dirty="0" smtClean="0"/>
              <a:t>Thinning</a:t>
            </a:r>
            <a:endParaRPr lang="en-US" dirty="0"/>
          </a:p>
        </p:txBody>
      </p:sp>
      <p:sp>
        <p:nvSpPr>
          <p:cNvPr id="27" name="TextBox 26"/>
          <p:cNvSpPr txBox="1"/>
          <p:nvPr/>
        </p:nvSpPr>
        <p:spPr>
          <a:xfrm>
            <a:off x="1754993" y="1889590"/>
            <a:ext cx="1099317" cy="369332"/>
          </a:xfrm>
          <a:prstGeom prst="rect">
            <a:avLst/>
          </a:prstGeom>
          <a:noFill/>
        </p:spPr>
        <p:txBody>
          <a:bodyPr wrap="none" rtlCol="0">
            <a:spAutoFit/>
          </a:bodyPr>
          <a:lstStyle/>
          <a:p>
            <a:r>
              <a:rPr lang="en-US" dirty="0" smtClean="0"/>
              <a:t>Regrowth</a:t>
            </a:r>
          </a:p>
        </p:txBody>
      </p:sp>
      <p:sp>
        <p:nvSpPr>
          <p:cNvPr id="28" name="TextBox 27"/>
          <p:cNvSpPr txBox="1"/>
          <p:nvPr/>
        </p:nvSpPr>
        <p:spPr>
          <a:xfrm>
            <a:off x="7451177" y="1912873"/>
            <a:ext cx="1344689" cy="369332"/>
          </a:xfrm>
          <a:prstGeom prst="rect">
            <a:avLst/>
          </a:prstGeom>
          <a:noFill/>
        </p:spPr>
        <p:txBody>
          <a:bodyPr wrap="none" rtlCol="0">
            <a:spAutoFit/>
          </a:bodyPr>
          <a:lstStyle/>
          <a:p>
            <a:r>
              <a:rPr lang="en-US" dirty="0" smtClean="0"/>
              <a:t>Degradation</a:t>
            </a:r>
          </a:p>
        </p:txBody>
      </p:sp>
      <p:sp>
        <p:nvSpPr>
          <p:cNvPr id="29" name="TextBox 28"/>
          <p:cNvSpPr txBox="1"/>
          <p:nvPr/>
        </p:nvSpPr>
        <p:spPr>
          <a:xfrm>
            <a:off x="4929268" y="1903647"/>
            <a:ext cx="996862" cy="369332"/>
          </a:xfrm>
          <a:prstGeom prst="rect">
            <a:avLst/>
          </a:prstGeom>
          <a:noFill/>
        </p:spPr>
        <p:txBody>
          <a:bodyPr wrap="none" rtlCol="0">
            <a:spAutoFit/>
          </a:bodyPr>
          <a:lstStyle/>
          <a:p>
            <a:r>
              <a:rPr lang="en-US" dirty="0" smtClean="0"/>
              <a:t>Thinning</a:t>
            </a:r>
            <a:endParaRPr lang="en-US" dirty="0"/>
          </a:p>
        </p:txBody>
      </p:sp>
      <p:sp>
        <p:nvSpPr>
          <p:cNvPr id="30" name="TextBox 29"/>
          <p:cNvSpPr txBox="1"/>
          <p:nvPr/>
        </p:nvSpPr>
        <p:spPr>
          <a:xfrm>
            <a:off x="6201978" y="1904034"/>
            <a:ext cx="1099317" cy="369332"/>
          </a:xfrm>
          <a:prstGeom prst="rect">
            <a:avLst/>
          </a:prstGeom>
          <a:noFill/>
        </p:spPr>
        <p:txBody>
          <a:bodyPr wrap="none" rtlCol="0">
            <a:spAutoFit/>
          </a:bodyPr>
          <a:lstStyle/>
          <a:p>
            <a:r>
              <a:rPr lang="en-US" dirty="0" smtClean="0"/>
              <a:t>Regrowth</a:t>
            </a:r>
          </a:p>
        </p:txBody>
      </p:sp>
      <p:pic>
        <p:nvPicPr>
          <p:cNvPr id="23" name="Picture 22"/>
          <p:cNvPicPr>
            <a:picLocks noChangeAspect="1"/>
          </p:cNvPicPr>
          <p:nvPr/>
        </p:nvPicPr>
        <p:blipFill>
          <a:blip r:embed="rId7"/>
          <a:stretch>
            <a:fillRect/>
          </a:stretch>
        </p:blipFill>
        <p:spPr>
          <a:xfrm>
            <a:off x="1531708" y="5624330"/>
            <a:ext cx="1320187" cy="1233670"/>
          </a:xfrm>
          <a:prstGeom prst="rect">
            <a:avLst/>
          </a:prstGeom>
        </p:spPr>
      </p:pic>
      <p:pic>
        <p:nvPicPr>
          <p:cNvPr id="31" name="Picture 30"/>
          <p:cNvPicPr>
            <a:picLocks noChangeAspect="1"/>
          </p:cNvPicPr>
          <p:nvPr/>
        </p:nvPicPr>
        <p:blipFill>
          <a:blip r:embed="rId8"/>
          <a:stretch>
            <a:fillRect/>
          </a:stretch>
        </p:blipFill>
        <p:spPr>
          <a:xfrm>
            <a:off x="238450" y="5624330"/>
            <a:ext cx="1297180" cy="1205523"/>
          </a:xfrm>
          <a:prstGeom prst="rect">
            <a:avLst/>
          </a:prstGeom>
        </p:spPr>
      </p:pic>
      <p:pic>
        <p:nvPicPr>
          <p:cNvPr id="2049" name="Picture 2048"/>
          <p:cNvPicPr>
            <a:picLocks noChangeAspect="1"/>
          </p:cNvPicPr>
          <p:nvPr/>
        </p:nvPicPr>
        <p:blipFill>
          <a:blip r:embed="rId9"/>
          <a:stretch>
            <a:fillRect/>
          </a:stretch>
        </p:blipFill>
        <p:spPr>
          <a:xfrm>
            <a:off x="4427439" y="5610526"/>
            <a:ext cx="1277863" cy="1247474"/>
          </a:xfrm>
          <a:prstGeom prst="rect">
            <a:avLst/>
          </a:prstGeom>
        </p:spPr>
      </p:pic>
      <p:pic>
        <p:nvPicPr>
          <p:cNvPr id="2051" name="Picture 2050"/>
          <p:cNvPicPr>
            <a:picLocks noChangeAspect="1"/>
          </p:cNvPicPr>
          <p:nvPr/>
        </p:nvPicPr>
        <p:blipFill>
          <a:blip r:embed="rId10"/>
          <a:stretch>
            <a:fillRect/>
          </a:stretch>
        </p:blipFill>
        <p:spPr>
          <a:xfrm>
            <a:off x="3119943" y="5610526"/>
            <a:ext cx="1307496" cy="1247474"/>
          </a:xfrm>
          <a:prstGeom prst="rect">
            <a:avLst/>
          </a:prstGeom>
        </p:spPr>
      </p:pic>
      <p:sp>
        <p:nvSpPr>
          <p:cNvPr id="2052" name="TextBox 2051"/>
          <p:cNvSpPr txBox="1"/>
          <p:nvPr/>
        </p:nvSpPr>
        <p:spPr>
          <a:xfrm>
            <a:off x="3119943" y="6183522"/>
            <a:ext cx="884828" cy="646331"/>
          </a:xfrm>
          <a:prstGeom prst="rect">
            <a:avLst/>
          </a:prstGeom>
          <a:noFill/>
        </p:spPr>
        <p:txBody>
          <a:bodyPr wrap="none" rtlCol="0">
            <a:spAutoFit/>
          </a:bodyPr>
          <a:lstStyle/>
          <a:p>
            <a:r>
              <a:rPr lang="en-US" dirty="0" smtClean="0"/>
              <a:t>Obs.</a:t>
            </a:r>
          </a:p>
          <a:p>
            <a:r>
              <a:rPr lang="en-US" dirty="0" smtClean="0"/>
              <a:t>5,10,17</a:t>
            </a:r>
            <a:endParaRPr lang="en-US" dirty="0"/>
          </a:p>
        </p:txBody>
      </p:sp>
      <p:sp>
        <p:nvSpPr>
          <p:cNvPr id="2053" name="TextBox 2052"/>
          <p:cNvSpPr txBox="1"/>
          <p:nvPr/>
        </p:nvSpPr>
        <p:spPr>
          <a:xfrm>
            <a:off x="238450" y="6183522"/>
            <a:ext cx="650839" cy="646331"/>
          </a:xfrm>
          <a:prstGeom prst="rect">
            <a:avLst/>
          </a:prstGeom>
          <a:noFill/>
        </p:spPr>
        <p:txBody>
          <a:bodyPr wrap="none" rtlCol="0">
            <a:spAutoFit/>
          </a:bodyPr>
          <a:lstStyle/>
          <a:p>
            <a:r>
              <a:rPr lang="en-US" dirty="0" smtClean="0"/>
              <a:t>Obs.</a:t>
            </a:r>
          </a:p>
          <a:p>
            <a:r>
              <a:rPr lang="en-US" dirty="0" smtClean="0"/>
              <a:t>1,7,9</a:t>
            </a:r>
            <a:endParaRPr lang="en-US" dirty="0"/>
          </a:p>
        </p:txBody>
      </p:sp>
      <p:pic>
        <p:nvPicPr>
          <p:cNvPr id="2054" name="Picture 2053"/>
          <p:cNvPicPr>
            <a:picLocks noChangeAspect="1"/>
          </p:cNvPicPr>
          <p:nvPr/>
        </p:nvPicPr>
        <p:blipFill>
          <a:blip r:embed="rId11"/>
          <a:stretch>
            <a:fillRect/>
          </a:stretch>
        </p:blipFill>
        <p:spPr>
          <a:xfrm>
            <a:off x="5960794" y="5610526"/>
            <a:ext cx="1430433" cy="1233670"/>
          </a:xfrm>
          <a:prstGeom prst="rect">
            <a:avLst/>
          </a:prstGeom>
        </p:spPr>
      </p:pic>
      <p:sp>
        <p:nvSpPr>
          <p:cNvPr id="39" name="TextBox 38"/>
          <p:cNvSpPr txBox="1"/>
          <p:nvPr/>
        </p:nvSpPr>
        <p:spPr>
          <a:xfrm>
            <a:off x="5959030" y="6183522"/>
            <a:ext cx="884828" cy="646331"/>
          </a:xfrm>
          <a:prstGeom prst="rect">
            <a:avLst/>
          </a:prstGeom>
          <a:noFill/>
        </p:spPr>
        <p:txBody>
          <a:bodyPr wrap="none" rtlCol="0">
            <a:spAutoFit/>
          </a:bodyPr>
          <a:lstStyle/>
          <a:p>
            <a:r>
              <a:rPr lang="en-US" dirty="0" smtClean="0"/>
              <a:t>Obs.</a:t>
            </a:r>
          </a:p>
          <a:p>
            <a:r>
              <a:rPr lang="en-US" dirty="0" smtClean="0"/>
              <a:t>5,10,17</a:t>
            </a:r>
            <a:endParaRPr lang="en-US" dirty="0"/>
          </a:p>
        </p:txBody>
      </p:sp>
      <p:pic>
        <p:nvPicPr>
          <p:cNvPr id="2055" name="Picture 2054"/>
          <p:cNvPicPr>
            <a:picLocks noChangeAspect="1"/>
          </p:cNvPicPr>
          <p:nvPr/>
        </p:nvPicPr>
        <p:blipFill>
          <a:blip r:embed="rId12"/>
          <a:stretch>
            <a:fillRect/>
          </a:stretch>
        </p:blipFill>
        <p:spPr>
          <a:xfrm>
            <a:off x="7391227" y="5610526"/>
            <a:ext cx="1383972" cy="1233670"/>
          </a:xfrm>
          <a:prstGeom prst="rect">
            <a:avLst/>
          </a:prstGeom>
        </p:spPr>
      </p:pic>
      <p:sp>
        <p:nvSpPr>
          <p:cNvPr id="41" name="TextBox 40"/>
          <p:cNvSpPr txBox="1"/>
          <p:nvPr/>
        </p:nvSpPr>
        <p:spPr>
          <a:xfrm>
            <a:off x="980714" y="5624330"/>
            <a:ext cx="1159292" cy="369332"/>
          </a:xfrm>
          <a:prstGeom prst="rect">
            <a:avLst/>
          </a:prstGeom>
          <a:noFill/>
        </p:spPr>
        <p:txBody>
          <a:bodyPr wrap="none" rtlCol="0">
            <a:spAutoFit/>
            <a:scene3d>
              <a:camera prst="orthographicFront"/>
              <a:lightRig rig="soft" dir="t">
                <a:rot lat="0" lon="0" rev="10800000"/>
              </a:lightRig>
            </a:scene3d>
            <a:sp3d>
              <a:bevelT w="27940" h="12700"/>
              <a:contourClr>
                <a:srgbClr val="DDDDDD"/>
              </a:contourClr>
            </a:sp3d>
          </a:bodyPr>
          <a:lstStyle/>
          <a:p>
            <a:r>
              <a:rPr lang="en-US" b="1" spc="150" dirty="0" smtClean="0">
                <a:ln w="11430"/>
                <a:solidFill>
                  <a:srgbClr val="F8F8F8"/>
                </a:solidFill>
                <a:effectLst>
                  <a:outerShdw blurRad="25400" algn="tl" rotWithShape="0">
                    <a:srgbClr val="000000">
                      <a:alpha val="43000"/>
                    </a:srgbClr>
                  </a:outerShdw>
                </a:effectLst>
              </a:rPr>
              <a:t>Thinning</a:t>
            </a:r>
            <a:endParaRPr lang="en-US" b="1" spc="150" dirty="0">
              <a:ln w="11430"/>
              <a:solidFill>
                <a:srgbClr val="F8F8F8"/>
              </a:solidFill>
              <a:effectLst>
                <a:outerShdw blurRad="25400" algn="tl" rotWithShape="0">
                  <a:srgbClr val="000000">
                    <a:alpha val="43000"/>
                  </a:srgbClr>
                </a:outerShdw>
              </a:effectLst>
            </a:endParaRPr>
          </a:p>
        </p:txBody>
      </p:sp>
      <p:sp>
        <p:nvSpPr>
          <p:cNvPr id="42" name="TextBox 41"/>
          <p:cNvSpPr txBox="1"/>
          <p:nvPr/>
        </p:nvSpPr>
        <p:spPr>
          <a:xfrm>
            <a:off x="3859839" y="5624330"/>
            <a:ext cx="1256962" cy="369332"/>
          </a:xfrm>
          <a:prstGeom prst="rect">
            <a:avLst/>
          </a:prstGeom>
          <a:noFill/>
        </p:spPr>
        <p:txBody>
          <a:bodyPr wrap="none" rtlCol="0">
            <a:spAutoFit/>
            <a:scene3d>
              <a:camera prst="orthographicFront"/>
              <a:lightRig rig="soft" dir="t">
                <a:rot lat="0" lon="0" rev="10800000"/>
              </a:lightRig>
            </a:scene3d>
            <a:sp3d>
              <a:bevelT w="27940" h="12700"/>
              <a:contourClr>
                <a:srgbClr val="DDDDDD"/>
              </a:contourClr>
            </a:sp3d>
          </a:bodyPr>
          <a:lstStyle/>
          <a:p>
            <a:r>
              <a:rPr lang="en-US" b="1" spc="150" dirty="0" smtClean="0">
                <a:ln w="11430"/>
                <a:solidFill>
                  <a:srgbClr val="F8F8F8"/>
                </a:solidFill>
                <a:effectLst>
                  <a:outerShdw blurRad="25400" algn="tl" rotWithShape="0">
                    <a:srgbClr val="000000">
                      <a:alpha val="43000"/>
                    </a:srgbClr>
                  </a:outerShdw>
                </a:effectLst>
              </a:rPr>
              <a:t>Regrowth</a:t>
            </a:r>
          </a:p>
        </p:txBody>
      </p:sp>
      <p:sp>
        <p:nvSpPr>
          <p:cNvPr id="43" name="TextBox 42"/>
          <p:cNvSpPr txBox="1"/>
          <p:nvPr/>
        </p:nvSpPr>
        <p:spPr>
          <a:xfrm>
            <a:off x="6718882" y="5610526"/>
            <a:ext cx="1545878" cy="369332"/>
          </a:xfrm>
          <a:prstGeom prst="rect">
            <a:avLst/>
          </a:prstGeom>
          <a:noFill/>
        </p:spPr>
        <p:txBody>
          <a:bodyPr wrap="none" rtlCol="0">
            <a:spAutoFit/>
            <a:scene3d>
              <a:camera prst="orthographicFront"/>
              <a:lightRig rig="soft" dir="t">
                <a:rot lat="0" lon="0" rev="10800000"/>
              </a:lightRig>
            </a:scene3d>
            <a:sp3d>
              <a:bevelT w="27940" h="12700"/>
              <a:contourClr>
                <a:srgbClr val="DDDDDD"/>
              </a:contourClr>
            </a:sp3d>
          </a:bodyPr>
          <a:lstStyle/>
          <a:p>
            <a:r>
              <a:rPr lang="en-US" b="1" spc="150" dirty="0" smtClean="0">
                <a:ln w="11430"/>
                <a:solidFill>
                  <a:srgbClr val="F8F8F8"/>
                </a:solidFill>
                <a:effectLst>
                  <a:outerShdw blurRad="25400" algn="tl" rotWithShape="0">
                    <a:srgbClr val="000000">
                      <a:alpha val="43000"/>
                    </a:srgbClr>
                  </a:outerShdw>
                </a:effectLst>
              </a:rPr>
              <a:t>Degradation</a:t>
            </a:r>
          </a:p>
        </p:txBody>
      </p:sp>
      <p:sp>
        <p:nvSpPr>
          <p:cNvPr id="44" name="TextBox 43"/>
          <p:cNvSpPr txBox="1"/>
          <p:nvPr/>
        </p:nvSpPr>
        <p:spPr>
          <a:xfrm>
            <a:off x="5699310" y="1519871"/>
            <a:ext cx="2289096" cy="369332"/>
          </a:xfrm>
          <a:prstGeom prst="rect">
            <a:avLst/>
          </a:prstGeom>
          <a:noFill/>
        </p:spPr>
        <p:txBody>
          <a:bodyPr wrap="none" rtlCol="0">
            <a:spAutoFit/>
          </a:bodyPr>
          <a:lstStyle/>
          <a:p>
            <a:r>
              <a:rPr lang="en-US" dirty="0" smtClean="0"/>
              <a:t>L-Band HV Backscatter</a:t>
            </a:r>
            <a:endParaRPr lang="en-US" dirty="0"/>
          </a:p>
        </p:txBody>
      </p:sp>
      <p:sp>
        <p:nvSpPr>
          <p:cNvPr id="45" name="TextBox 44"/>
          <p:cNvSpPr txBox="1"/>
          <p:nvPr/>
        </p:nvSpPr>
        <p:spPr>
          <a:xfrm>
            <a:off x="1122416" y="1496382"/>
            <a:ext cx="2301945" cy="369332"/>
          </a:xfrm>
          <a:prstGeom prst="rect">
            <a:avLst/>
          </a:prstGeom>
          <a:noFill/>
        </p:spPr>
        <p:txBody>
          <a:bodyPr wrap="none" rtlCol="0">
            <a:spAutoFit/>
          </a:bodyPr>
          <a:lstStyle/>
          <a:p>
            <a:r>
              <a:rPr lang="en-US" dirty="0" smtClean="0"/>
              <a:t>L-Band HH Backscatter </a:t>
            </a:r>
            <a:endParaRPr lang="en-US" dirty="0"/>
          </a:p>
        </p:txBody>
      </p:sp>
      <p:sp>
        <p:nvSpPr>
          <p:cNvPr id="2056" name="TextBox 2055"/>
          <p:cNvSpPr txBox="1"/>
          <p:nvPr/>
        </p:nvSpPr>
        <p:spPr>
          <a:xfrm>
            <a:off x="337190" y="945634"/>
            <a:ext cx="7390264" cy="584776"/>
          </a:xfrm>
          <a:prstGeom prst="rect">
            <a:avLst/>
          </a:prstGeom>
          <a:noFill/>
        </p:spPr>
        <p:txBody>
          <a:bodyPr wrap="none" rtlCol="0">
            <a:spAutoFit/>
          </a:bodyPr>
          <a:lstStyle/>
          <a:p>
            <a:r>
              <a:rPr lang="en-US" sz="1600" dirty="0" smtClean="0">
                <a:solidFill>
                  <a:srgbClr val="3366FF"/>
                </a:solidFill>
              </a:rPr>
              <a:t>&gt; Use calibrated, precisely overlapping L/S-band SAR 12-day repeat data stacks with</a:t>
            </a:r>
          </a:p>
          <a:p>
            <a:r>
              <a:rPr lang="en-US" sz="1600" dirty="0" smtClean="0">
                <a:solidFill>
                  <a:srgbClr val="3366FF"/>
                </a:solidFill>
              </a:rPr>
              <a:t>    change point analysis algorithms to monitor natural and anthropogenic disturbance.</a:t>
            </a:r>
            <a:endParaRPr lang="en-US" sz="1600" dirty="0">
              <a:solidFill>
                <a:srgbClr val="3366FF"/>
              </a:solidFill>
            </a:endParaRPr>
          </a:p>
        </p:txBody>
      </p:sp>
      <p:pic>
        <p:nvPicPr>
          <p:cNvPr id="47" name="Picture 46"/>
          <p:cNvPicPr>
            <a:picLocks noChangeAspect="1"/>
          </p:cNvPicPr>
          <p:nvPr/>
        </p:nvPicPr>
        <p:blipFill>
          <a:blip r:embed="rId13"/>
          <a:stretch>
            <a:fillRect/>
          </a:stretch>
        </p:blipFill>
        <p:spPr>
          <a:xfrm>
            <a:off x="52829" y="2432050"/>
            <a:ext cx="429454" cy="1974850"/>
          </a:xfrm>
          <a:prstGeom prst="rect">
            <a:avLst/>
          </a:prstGeom>
        </p:spPr>
      </p:pic>
      <p:sp>
        <p:nvSpPr>
          <p:cNvPr id="48" name="TextBox 47"/>
          <p:cNvSpPr txBox="1"/>
          <p:nvPr/>
        </p:nvSpPr>
        <p:spPr>
          <a:xfrm>
            <a:off x="-34496" y="2060639"/>
            <a:ext cx="633507" cy="415498"/>
          </a:xfrm>
          <a:prstGeom prst="rect">
            <a:avLst/>
          </a:prstGeom>
          <a:noFill/>
        </p:spPr>
        <p:txBody>
          <a:bodyPr wrap="none" rtlCol="0">
            <a:spAutoFit/>
          </a:bodyPr>
          <a:lstStyle/>
          <a:p>
            <a:r>
              <a:rPr lang="en-US" sz="1050" dirty="0" smtClean="0"/>
              <a:t>HH Obs. </a:t>
            </a:r>
          </a:p>
          <a:p>
            <a:r>
              <a:rPr lang="en-US" sz="1050" dirty="0" smtClean="0"/>
              <a:t>Dates:</a:t>
            </a:r>
            <a:endParaRPr lang="en-US" sz="1050" dirty="0"/>
          </a:p>
        </p:txBody>
      </p:sp>
      <p:pic>
        <p:nvPicPr>
          <p:cNvPr id="49" name="Picture 48"/>
          <p:cNvPicPr>
            <a:picLocks noChangeAspect="1"/>
          </p:cNvPicPr>
          <p:nvPr/>
        </p:nvPicPr>
        <p:blipFill>
          <a:blip r:embed="rId14"/>
          <a:stretch>
            <a:fillRect/>
          </a:stretch>
        </p:blipFill>
        <p:spPr>
          <a:xfrm>
            <a:off x="4443724" y="2432050"/>
            <a:ext cx="493562" cy="1454150"/>
          </a:xfrm>
          <a:prstGeom prst="rect">
            <a:avLst/>
          </a:prstGeom>
        </p:spPr>
      </p:pic>
      <p:sp>
        <p:nvSpPr>
          <p:cNvPr id="50" name="TextBox 49"/>
          <p:cNvSpPr txBox="1"/>
          <p:nvPr/>
        </p:nvSpPr>
        <p:spPr>
          <a:xfrm>
            <a:off x="4373557" y="2065617"/>
            <a:ext cx="621957" cy="415498"/>
          </a:xfrm>
          <a:prstGeom prst="rect">
            <a:avLst/>
          </a:prstGeom>
          <a:noFill/>
        </p:spPr>
        <p:txBody>
          <a:bodyPr wrap="none" rtlCol="0">
            <a:spAutoFit/>
          </a:bodyPr>
          <a:lstStyle/>
          <a:p>
            <a:r>
              <a:rPr lang="en-US" sz="1050" dirty="0" smtClean="0"/>
              <a:t>HV Obs. </a:t>
            </a:r>
          </a:p>
          <a:p>
            <a:r>
              <a:rPr lang="en-US" sz="1050" dirty="0" smtClean="0"/>
              <a:t>Dates:</a:t>
            </a:r>
            <a:endParaRPr lang="en-US" sz="1050" dirty="0"/>
          </a:p>
        </p:txBody>
      </p:sp>
      <p:sp>
        <p:nvSpPr>
          <p:cNvPr id="51" name="Date Placeholder 3"/>
          <p:cNvSpPr>
            <a:spLocks noGrp="1"/>
          </p:cNvSpPr>
          <p:nvPr>
            <p:ph type="dt" sz="half" idx="10"/>
          </p:nvPr>
        </p:nvSpPr>
        <p:spPr>
          <a:xfrm>
            <a:off x="253208" y="6592862"/>
            <a:ext cx="2353527" cy="254925"/>
          </a:xfrm>
        </p:spPr>
        <p:txBody>
          <a:bodyPr/>
          <a:lstStyle/>
          <a:p>
            <a:pPr defTabSz="914400"/>
            <a:r>
              <a:rPr lang="en-US" sz="1100" dirty="0" smtClean="0">
                <a:solidFill>
                  <a:srgbClr val="000000"/>
                </a:solidFill>
                <a:latin typeface="Calibri"/>
              </a:rPr>
              <a:t>J. Kellndorfer 4/2015</a:t>
            </a:r>
            <a:endParaRPr lang="en-US" sz="1100" dirty="0">
              <a:solidFill>
                <a:srgbClr val="000000"/>
              </a:solidFill>
              <a:latin typeface="Calibri"/>
            </a:endParaRPr>
          </a:p>
        </p:txBody>
      </p:sp>
    </p:spTree>
    <p:extLst>
      <p:ext uri="{BB962C8B-B14F-4D97-AF65-F5344CB8AC3E}">
        <p14:creationId xmlns:p14="http://schemas.microsoft.com/office/powerpoint/2010/main" val="1863689120"/>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0000" fill="hold"/>
                                        <p:tgtEl>
                                          <p:spTgt spid="6"/>
                                        </p:tgtEl>
                                      </p:cBhvr>
                                    </p:cmd>
                                  </p:childTnLst>
                                </p:cTn>
                              </p:par>
                              <p:par>
                                <p:cTn id="7" presetID="1" presetClass="mediacall" presetSubtype="0" fill="hold" nodeType="withEffect">
                                  <p:stCondLst>
                                    <p:cond delay="0"/>
                                  </p:stCondLst>
                                  <p:childTnLst>
                                    <p:cmd type="call" cmd="playFrom(0.0)">
                                      <p:cBhvr>
                                        <p:cTn id="8" dur="4000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6"/>
                    </p:tgtEl>
                  </p:cond>
                </p:stCondLst>
                <p:endSync evt="end" delay="0">
                  <p:rtn val="all"/>
                </p:endSync>
                <p:childTnLst>
                  <p:par>
                    <p:cTn id="10" fill="hold">
                      <p:stCondLst>
                        <p:cond delay="0"/>
                      </p:stCondLst>
                      <p:childTnLst>
                        <p:par>
                          <p:cTn id="11" fill="hold">
                            <p:stCondLst>
                              <p:cond delay="0"/>
                            </p:stCondLst>
                            <p:childTnLst>
                              <p:par>
                                <p:cTn id="12" presetID="2" presetClass="mediacall" presetSubtype="0" fill="hold" nodeType="clickEffect">
                                  <p:stCondLst>
                                    <p:cond delay="0"/>
                                  </p:stCondLst>
                                  <p:childTnLst>
                                    <p:cmd type="call" cmd="togglePause">
                                      <p:cBhvr>
                                        <p:cTn id="13" dur="1" fill="hold"/>
                                        <p:tgtEl>
                                          <p:spTgt spid="6"/>
                                        </p:tgtEl>
                                      </p:cBhvr>
                                    </p:cmd>
                                  </p:childTnLst>
                                </p:cTn>
                              </p:par>
                            </p:childTnLst>
                          </p:cTn>
                        </p:par>
                      </p:childTnLst>
                    </p:cTn>
                  </p:par>
                </p:childTnLst>
              </p:cTn>
              <p:nextCondLst>
                <p:cond evt="onClick" delay="0">
                  <p:tgtEl>
                    <p:spTgt spid="6"/>
                  </p:tgtEl>
                </p:cond>
              </p:nextCondLst>
            </p:seq>
            <p:video>
              <p:cMediaNode vol="80000">
                <p:cTn id="14" fill="hold" display="0">
                  <p:stCondLst>
                    <p:cond delay="indefinite"/>
                  </p:stCondLst>
                </p:cTn>
                <p:tgtEl>
                  <p:spTgt spid="6"/>
                </p:tgtEl>
              </p:cMediaNode>
            </p:video>
            <p:seq concurrent="1" nextAc="seek">
              <p:cTn id="15" restart="whenNotActive" fill="hold" evtFilter="cancelBubble" nodeType="interactiveSeq">
                <p:stCondLst>
                  <p:cond evt="onClick" delay="0">
                    <p:tgtEl>
                      <p:spTgt spid="8"/>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8"/>
                                        </p:tgtEl>
                                      </p:cBhvr>
                                    </p:cmd>
                                  </p:childTnLst>
                                </p:cTn>
                              </p:par>
                            </p:childTnLst>
                          </p:cTn>
                        </p:par>
                      </p:childTnLst>
                    </p:cTn>
                  </p:par>
                </p:childTnLst>
              </p:cTn>
              <p:nextCondLst>
                <p:cond evt="onClick" delay="0">
                  <p:tgtEl>
                    <p:spTgt spid="8"/>
                  </p:tgtEl>
                </p:cond>
              </p:nextCondLst>
            </p:seq>
            <p:video>
              <p:cMediaNode vol="80000">
                <p:cTn id="20" fill="hold" display="0">
                  <p:stCondLst>
                    <p:cond delay="indefinite"/>
                  </p:stCondLst>
                </p:cTn>
                <p:tgtEl>
                  <p:spTgt spid="8"/>
                </p:tgtEl>
              </p:cMediaNode>
            </p:vide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NISAR Concept for Ecosystem Disturbance Monitoring</a:t>
            </a:r>
            <a:endParaRPr lang="en-US" dirty="0"/>
          </a:p>
        </p:txBody>
      </p:sp>
      <p:sp>
        <p:nvSpPr>
          <p:cNvPr id="12" name="TextBox 11"/>
          <p:cNvSpPr txBox="1"/>
          <p:nvPr/>
        </p:nvSpPr>
        <p:spPr>
          <a:xfrm>
            <a:off x="5699310" y="1564321"/>
            <a:ext cx="2289096" cy="369332"/>
          </a:xfrm>
          <a:prstGeom prst="rect">
            <a:avLst/>
          </a:prstGeom>
          <a:noFill/>
        </p:spPr>
        <p:txBody>
          <a:bodyPr wrap="none" rtlCol="0">
            <a:spAutoFit/>
          </a:bodyPr>
          <a:lstStyle/>
          <a:p>
            <a:r>
              <a:rPr lang="en-US" dirty="0" smtClean="0"/>
              <a:t>L-Band HV Backscatter</a:t>
            </a:r>
            <a:endParaRPr lang="en-US" dirty="0"/>
          </a:p>
        </p:txBody>
      </p:sp>
      <p:sp>
        <p:nvSpPr>
          <p:cNvPr id="24" name="TextBox 23"/>
          <p:cNvSpPr txBox="1"/>
          <p:nvPr/>
        </p:nvSpPr>
        <p:spPr>
          <a:xfrm>
            <a:off x="1122416" y="1534482"/>
            <a:ext cx="2301945" cy="369332"/>
          </a:xfrm>
          <a:prstGeom prst="rect">
            <a:avLst/>
          </a:prstGeom>
          <a:noFill/>
        </p:spPr>
        <p:txBody>
          <a:bodyPr wrap="none" rtlCol="0">
            <a:spAutoFit/>
          </a:bodyPr>
          <a:lstStyle/>
          <a:p>
            <a:r>
              <a:rPr lang="en-US" dirty="0" smtClean="0"/>
              <a:t>L-Band HH Backscatter </a:t>
            </a:r>
            <a:endParaRPr lang="en-US" dirty="0"/>
          </a:p>
        </p:txBody>
      </p:sp>
      <p:sp>
        <p:nvSpPr>
          <p:cNvPr id="25" name="TextBox 24"/>
          <p:cNvSpPr txBox="1"/>
          <p:nvPr/>
        </p:nvSpPr>
        <p:spPr>
          <a:xfrm>
            <a:off x="3004192" y="1898429"/>
            <a:ext cx="1344689" cy="369332"/>
          </a:xfrm>
          <a:prstGeom prst="rect">
            <a:avLst/>
          </a:prstGeom>
          <a:noFill/>
        </p:spPr>
        <p:txBody>
          <a:bodyPr wrap="none" rtlCol="0">
            <a:spAutoFit/>
          </a:bodyPr>
          <a:lstStyle/>
          <a:p>
            <a:r>
              <a:rPr lang="en-US" dirty="0" smtClean="0"/>
              <a:t>Degradation</a:t>
            </a:r>
          </a:p>
        </p:txBody>
      </p:sp>
      <p:sp>
        <p:nvSpPr>
          <p:cNvPr id="26" name="TextBox 25"/>
          <p:cNvSpPr txBox="1"/>
          <p:nvPr/>
        </p:nvSpPr>
        <p:spPr>
          <a:xfrm>
            <a:off x="482283" y="1889203"/>
            <a:ext cx="996862" cy="369332"/>
          </a:xfrm>
          <a:prstGeom prst="rect">
            <a:avLst/>
          </a:prstGeom>
          <a:noFill/>
        </p:spPr>
        <p:txBody>
          <a:bodyPr wrap="none" rtlCol="0">
            <a:spAutoFit/>
          </a:bodyPr>
          <a:lstStyle/>
          <a:p>
            <a:r>
              <a:rPr lang="en-US" dirty="0" smtClean="0"/>
              <a:t>Thinning</a:t>
            </a:r>
            <a:endParaRPr lang="en-US" dirty="0"/>
          </a:p>
        </p:txBody>
      </p:sp>
      <p:sp>
        <p:nvSpPr>
          <p:cNvPr id="27" name="TextBox 26"/>
          <p:cNvSpPr txBox="1"/>
          <p:nvPr/>
        </p:nvSpPr>
        <p:spPr>
          <a:xfrm>
            <a:off x="1754993" y="1889590"/>
            <a:ext cx="1099317" cy="369332"/>
          </a:xfrm>
          <a:prstGeom prst="rect">
            <a:avLst/>
          </a:prstGeom>
          <a:noFill/>
        </p:spPr>
        <p:txBody>
          <a:bodyPr wrap="none" rtlCol="0">
            <a:spAutoFit/>
          </a:bodyPr>
          <a:lstStyle/>
          <a:p>
            <a:r>
              <a:rPr lang="en-US" dirty="0" smtClean="0"/>
              <a:t>Regrowth</a:t>
            </a:r>
          </a:p>
        </p:txBody>
      </p:sp>
      <p:sp>
        <p:nvSpPr>
          <p:cNvPr id="28" name="TextBox 27"/>
          <p:cNvSpPr txBox="1"/>
          <p:nvPr/>
        </p:nvSpPr>
        <p:spPr>
          <a:xfrm>
            <a:off x="7451177" y="1912873"/>
            <a:ext cx="1344689" cy="369332"/>
          </a:xfrm>
          <a:prstGeom prst="rect">
            <a:avLst/>
          </a:prstGeom>
          <a:noFill/>
        </p:spPr>
        <p:txBody>
          <a:bodyPr wrap="none" rtlCol="0">
            <a:spAutoFit/>
          </a:bodyPr>
          <a:lstStyle/>
          <a:p>
            <a:r>
              <a:rPr lang="en-US" dirty="0" smtClean="0"/>
              <a:t>Degradation</a:t>
            </a:r>
          </a:p>
        </p:txBody>
      </p:sp>
      <p:sp>
        <p:nvSpPr>
          <p:cNvPr id="29" name="TextBox 28"/>
          <p:cNvSpPr txBox="1"/>
          <p:nvPr/>
        </p:nvSpPr>
        <p:spPr>
          <a:xfrm>
            <a:off x="4929268" y="1903647"/>
            <a:ext cx="996862" cy="369332"/>
          </a:xfrm>
          <a:prstGeom prst="rect">
            <a:avLst/>
          </a:prstGeom>
          <a:noFill/>
        </p:spPr>
        <p:txBody>
          <a:bodyPr wrap="none" rtlCol="0">
            <a:spAutoFit/>
          </a:bodyPr>
          <a:lstStyle/>
          <a:p>
            <a:r>
              <a:rPr lang="en-US" dirty="0" smtClean="0"/>
              <a:t>Thinning</a:t>
            </a:r>
            <a:endParaRPr lang="en-US" dirty="0"/>
          </a:p>
        </p:txBody>
      </p:sp>
      <p:sp>
        <p:nvSpPr>
          <p:cNvPr id="30" name="TextBox 29"/>
          <p:cNvSpPr txBox="1"/>
          <p:nvPr/>
        </p:nvSpPr>
        <p:spPr>
          <a:xfrm>
            <a:off x="6201978" y="1904034"/>
            <a:ext cx="1099317" cy="369332"/>
          </a:xfrm>
          <a:prstGeom prst="rect">
            <a:avLst/>
          </a:prstGeom>
          <a:noFill/>
        </p:spPr>
        <p:txBody>
          <a:bodyPr wrap="none" rtlCol="0">
            <a:spAutoFit/>
          </a:bodyPr>
          <a:lstStyle/>
          <a:p>
            <a:r>
              <a:rPr lang="en-US" dirty="0" smtClean="0"/>
              <a:t>Regrowth</a:t>
            </a:r>
          </a:p>
        </p:txBody>
      </p:sp>
      <p:pic>
        <p:nvPicPr>
          <p:cNvPr id="23" name="Picture 22"/>
          <p:cNvPicPr>
            <a:picLocks noChangeAspect="1"/>
          </p:cNvPicPr>
          <p:nvPr/>
        </p:nvPicPr>
        <p:blipFill>
          <a:blip r:embed="rId2"/>
          <a:stretch>
            <a:fillRect/>
          </a:stretch>
        </p:blipFill>
        <p:spPr>
          <a:xfrm>
            <a:off x="1531708" y="5624330"/>
            <a:ext cx="1320187" cy="1233670"/>
          </a:xfrm>
          <a:prstGeom prst="rect">
            <a:avLst/>
          </a:prstGeom>
        </p:spPr>
      </p:pic>
      <p:pic>
        <p:nvPicPr>
          <p:cNvPr id="31" name="Picture 30"/>
          <p:cNvPicPr>
            <a:picLocks noChangeAspect="1"/>
          </p:cNvPicPr>
          <p:nvPr/>
        </p:nvPicPr>
        <p:blipFill>
          <a:blip r:embed="rId3"/>
          <a:stretch>
            <a:fillRect/>
          </a:stretch>
        </p:blipFill>
        <p:spPr>
          <a:xfrm>
            <a:off x="238450" y="5624330"/>
            <a:ext cx="1297180" cy="1205523"/>
          </a:xfrm>
          <a:prstGeom prst="rect">
            <a:avLst/>
          </a:prstGeom>
        </p:spPr>
      </p:pic>
      <p:pic>
        <p:nvPicPr>
          <p:cNvPr id="2049" name="Picture 2048"/>
          <p:cNvPicPr>
            <a:picLocks noChangeAspect="1"/>
          </p:cNvPicPr>
          <p:nvPr/>
        </p:nvPicPr>
        <p:blipFill>
          <a:blip r:embed="rId4"/>
          <a:stretch>
            <a:fillRect/>
          </a:stretch>
        </p:blipFill>
        <p:spPr>
          <a:xfrm>
            <a:off x="4427439" y="5610526"/>
            <a:ext cx="1277863" cy="1247474"/>
          </a:xfrm>
          <a:prstGeom prst="rect">
            <a:avLst/>
          </a:prstGeom>
        </p:spPr>
      </p:pic>
      <p:pic>
        <p:nvPicPr>
          <p:cNvPr id="2051" name="Picture 2050"/>
          <p:cNvPicPr>
            <a:picLocks noChangeAspect="1"/>
          </p:cNvPicPr>
          <p:nvPr/>
        </p:nvPicPr>
        <p:blipFill>
          <a:blip r:embed="rId5"/>
          <a:stretch>
            <a:fillRect/>
          </a:stretch>
        </p:blipFill>
        <p:spPr>
          <a:xfrm>
            <a:off x="3119943" y="5610526"/>
            <a:ext cx="1307496" cy="1247474"/>
          </a:xfrm>
          <a:prstGeom prst="rect">
            <a:avLst/>
          </a:prstGeom>
        </p:spPr>
      </p:pic>
      <p:sp>
        <p:nvSpPr>
          <p:cNvPr id="2052" name="TextBox 2051"/>
          <p:cNvSpPr txBox="1"/>
          <p:nvPr/>
        </p:nvSpPr>
        <p:spPr>
          <a:xfrm>
            <a:off x="3119943" y="6183522"/>
            <a:ext cx="884828" cy="646331"/>
          </a:xfrm>
          <a:prstGeom prst="rect">
            <a:avLst/>
          </a:prstGeom>
          <a:noFill/>
        </p:spPr>
        <p:txBody>
          <a:bodyPr wrap="none" rtlCol="0">
            <a:spAutoFit/>
          </a:bodyPr>
          <a:lstStyle/>
          <a:p>
            <a:r>
              <a:rPr lang="en-US" dirty="0" smtClean="0"/>
              <a:t>Obs.</a:t>
            </a:r>
          </a:p>
          <a:p>
            <a:r>
              <a:rPr lang="en-US" dirty="0" smtClean="0"/>
              <a:t>5,10,17</a:t>
            </a:r>
            <a:endParaRPr lang="en-US" dirty="0"/>
          </a:p>
        </p:txBody>
      </p:sp>
      <p:sp>
        <p:nvSpPr>
          <p:cNvPr id="2053" name="TextBox 2052"/>
          <p:cNvSpPr txBox="1"/>
          <p:nvPr/>
        </p:nvSpPr>
        <p:spPr>
          <a:xfrm>
            <a:off x="238450" y="6183522"/>
            <a:ext cx="650839" cy="646331"/>
          </a:xfrm>
          <a:prstGeom prst="rect">
            <a:avLst/>
          </a:prstGeom>
          <a:noFill/>
        </p:spPr>
        <p:txBody>
          <a:bodyPr wrap="none" rtlCol="0">
            <a:spAutoFit/>
          </a:bodyPr>
          <a:lstStyle/>
          <a:p>
            <a:r>
              <a:rPr lang="en-US" dirty="0" smtClean="0"/>
              <a:t>Obs.</a:t>
            </a:r>
          </a:p>
          <a:p>
            <a:r>
              <a:rPr lang="en-US" dirty="0" smtClean="0"/>
              <a:t>1,7,9</a:t>
            </a:r>
            <a:endParaRPr lang="en-US" dirty="0"/>
          </a:p>
        </p:txBody>
      </p:sp>
      <p:pic>
        <p:nvPicPr>
          <p:cNvPr id="2054" name="Picture 2053"/>
          <p:cNvPicPr>
            <a:picLocks noChangeAspect="1"/>
          </p:cNvPicPr>
          <p:nvPr/>
        </p:nvPicPr>
        <p:blipFill>
          <a:blip r:embed="rId6"/>
          <a:stretch>
            <a:fillRect/>
          </a:stretch>
        </p:blipFill>
        <p:spPr>
          <a:xfrm>
            <a:off x="5960794" y="5610526"/>
            <a:ext cx="1430433" cy="1233670"/>
          </a:xfrm>
          <a:prstGeom prst="rect">
            <a:avLst/>
          </a:prstGeom>
        </p:spPr>
      </p:pic>
      <p:sp>
        <p:nvSpPr>
          <p:cNvPr id="39" name="TextBox 38"/>
          <p:cNvSpPr txBox="1"/>
          <p:nvPr/>
        </p:nvSpPr>
        <p:spPr>
          <a:xfrm>
            <a:off x="5959030" y="6183522"/>
            <a:ext cx="884828" cy="646331"/>
          </a:xfrm>
          <a:prstGeom prst="rect">
            <a:avLst/>
          </a:prstGeom>
          <a:noFill/>
        </p:spPr>
        <p:txBody>
          <a:bodyPr wrap="none" rtlCol="0">
            <a:spAutoFit/>
          </a:bodyPr>
          <a:lstStyle/>
          <a:p>
            <a:r>
              <a:rPr lang="en-US" dirty="0" smtClean="0"/>
              <a:t>Obs.</a:t>
            </a:r>
          </a:p>
          <a:p>
            <a:r>
              <a:rPr lang="en-US" dirty="0" smtClean="0"/>
              <a:t>5,10,17</a:t>
            </a:r>
            <a:endParaRPr lang="en-US" dirty="0"/>
          </a:p>
        </p:txBody>
      </p:sp>
      <p:pic>
        <p:nvPicPr>
          <p:cNvPr id="2055" name="Picture 2054"/>
          <p:cNvPicPr>
            <a:picLocks noChangeAspect="1"/>
          </p:cNvPicPr>
          <p:nvPr/>
        </p:nvPicPr>
        <p:blipFill>
          <a:blip r:embed="rId7"/>
          <a:stretch>
            <a:fillRect/>
          </a:stretch>
        </p:blipFill>
        <p:spPr>
          <a:xfrm>
            <a:off x="7391227" y="5610526"/>
            <a:ext cx="1383972" cy="1233670"/>
          </a:xfrm>
          <a:prstGeom prst="rect">
            <a:avLst/>
          </a:prstGeom>
        </p:spPr>
      </p:pic>
      <p:sp>
        <p:nvSpPr>
          <p:cNvPr id="41" name="TextBox 40"/>
          <p:cNvSpPr txBox="1"/>
          <p:nvPr/>
        </p:nvSpPr>
        <p:spPr>
          <a:xfrm>
            <a:off x="980714" y="5624330"/>
            <a:ext cx="1159292" cy="369332"/>
          </a:xfrm>
          <a:prstGeom prst="rect">
            <a:avLst/>
          </a:prstGeom>
          <a:noFill/>
        </p:spPr>
        <p:txBody>
          <a:bodyPr wrap="none" rtlCol="0">
            <a:spAutoFit/>
            <a:scene3d>
              <a:camera prst="orthographicFront"/>
              <a:lightRig rig="soft" dir="t">
                <a:rot lat="0" lon="0" rev="10800000"/>
              </a:lightRig>
            </a:scene3d>
            <a:sp3d>
              <a:bevelT w="27940" h="12700"/>
              <a:contourClr>
                <a:srgbClr val="DDDDDD"/>
              </a:contourClr>
            </a:sp3d>
          </a:bodyPr>
          <a:lstStyle/>
          <a:p>
            <a:r>
              <a:rPr lang="en-US" b="1" spc="150" dirty="0" smtClean="0">
                <a:ln w="11430"/>
                <a:solidFill>
                  <a:srgbClr val="F8F8F8"/>
                </a:solidFill>
                <a:effectLst>
                  <a:outerShdw blurRad="25400" algn="tl" rotWithShape="0">
                    <a:srgbClr val="000000">
                      <a:alpha val="43000"/>
                    </a:srgbClr>
                  </a:outerShdw>
                </a:effectLst>
              </a:rPr>
              <a:t>Thinning</a:t>
            </a:r>
            <a:endParaRPr lang="en-US" b="1" spc="150" dirty="0">
              <a:ln w="11430"/>
              <a:solidFill>
                <a:srgbClr val="F8F8F8"/>
              </a:solidFill>
              <a:effectLst>
                <a:outerShdw blurRad="25400" algn="tl" rotWithShape="0">
                  <a:srgbClr val="000000">
                    <a:alpha val="43000"/>
                  </a:srgbClr>
                </a:outerShdw>
              </a:effectLst>
            </a:endParaRPr>
          </a:p>
        </p:txBody>
      </p:sp>
      <p:sp>
        <p:nvSpPr>
          <p:cNvPr id="42" name="TextBox 41"/>
          <p:cNvSpPr txBox="1"/>
          <p:nvPr/>
        </p:nvSpPr>
        <p:spPr>
          <a:xfrm>
            <a:off x="3859839" y="5624330"/>
            <a:ext cx="1256962" cy="369332"/>
          </a:xfrm>
          <a:prstGeom prst="rect">
            <a:avLst/>
          </a:prstGeom>
          <a:noFill/>
        </p:spPr>
        <p:txBody>
          <a:bodyPr wrap="none" rtlCol="0">
            <a:spAutoFit/>
            <a:scene3d>
              <a:camera prst="orthographicFront"/>
              <a:lightRig rig="soft" dir="t">
                <a:rot lat="0" lon="0" rev="10800000"/>
              </a:lightRig>
            </a:scene3d>
            <a:sp3d>
              <a:bevelT w="27940" h="12700"/>
              <a:contourClr>
                <a:srgbClr val="DDDDDD"/>
              </a:contourClr>
            </a:sp3d>
          </a:bodyPr>
          <a:lstStyle/>
          <a:p>
            <a:r>
              <a:rPr lang="en-US" b="1" spc="150" dirty="0" smtClean="0">
                <a:ln w="11430"/>
                <a:solidFill>
                  <a:srgbClr val="F8F8F8"/>
                </a:solidFill>
                <a:effectLst>
                  <a:outerShdw blurRad="25400" algn="tl" rotWithShape="0">
                    <a:srgbClr val="000000">
                      <a:alpha val="43000"/>
                    </a:srgbClr>
                  </a:outerShdw>
                </a:effectLst>
              </a:rPr>
              <a:t>Regrowth</a:t>
            </a:r>
          </a:p>
        </p:txBody>
      </p:sp>
      <p:sp>
        <p:nvSpPr>
          <p:cNvPr id="43" name="TextBox 42"/>
          <p:cNvSpPr txBox="1"/>
          <p:nvPr/>
        </p:nvSpPr>
        <p:spPr>
          <a:xfrm>
            <a:off x="6718882" y="5610526"/>
            <a:ext cx="1545878" cy="369332"/>
          </a:xfrm>
          <a:prstGeom prst="rect">
            <a:avLst/>
          </a:prstGeom>
          <a:noFill/>
        </p:spPr>
        <p:txBody>
          <a:bodyPr wrap="none" rtlCol="0">
            <a:spAutoFit/>
            <a:scene3d>
              <a:camera prst="orthographicFront"/>
              <a:lightRig rig="soft" dir="t">
                <a:rot lat="0" lon="0" rev="10800000"/>
              </a:lightRig>
            </a:scene3d>
            <a:sp3d>
              <a:bevelT w="27940" h="12700"/>
              <a:contourClr>
                <a:srgbClr val="DDDDDD"/>
              </a:contourClr>
            </a:sp3d>
          </a:bodyPr>
          <a:lstStyle/>
          <a:p>
            <a:r>
              <a:rPr lang="en-US" b="1" spc="150" dirty="0" smtClean="0">
                <a:ln w="11430"/>
                <a:solidFill>
                  <a:srgbClr val="F8F8F8"/>
                </a:solidFill>
                <a:effectLst>
                  <a:outerShdw blurRad="25400" algn="tl" rotWithShape="0">
                    <a:srgbClr val="000000">
                      <a:alpha val="43000"/>
                    </a:srgbClr>
                  </a:outerShdw>
                </a:effectLst>
              </a:rPr>
              <a:t>Degradation</a:t>
            </a:r>
          </a:p>
        </p:txBody>
      </p:sp>
      <p:pic>
        <p:nvPicPr>
          <p:cNvPr id="3" name="Picture 2"/>
          <p:cNvPicPr>
            <a:picLocks noChangeAspect="1"/>
          </p:cNvPicPr>
          <p:nvPr/>
        </p:nvPicPr>
        <p:blipFill>
          <a:blip r:embed="rId8"/>
          <a:stretch>
            <a:fillRect/>
          </a:stretch>
        </p:blipFill>
        <p:spPr>
          <a:xfrm>
            <a:off x="4773087" y="1912872"/>
            <a:ext cx="4002111" cy="3095383"/>
          </a:xfrm>
          <a:prstGeom prst="rect">
            <a:avLst/>
          </a:prstGeom>
        </p:spPr>
      </p:pic>
      <p:pic>
        <p:nvPicPr>
          <p:cNvPr id="4" name="Picture 3"/>
          <p:cNvPicPr>
            <a:picLocks noChangeAspect="1"/>
          </p:cNvPicPr>
          <p:nvPr/>
        </p:nvPicPr>
        <p:blipFill>
          <a:blip r:embed="rId9"/>
          <a:stretch>
            <a:fillRect/>
          </a:stretch>
        </p:blipFill>
        <p:spPr>
          <a:xfrm>
            <a:off x="475933" y="1925123"/>
            <a:ext cx="3866597" cy="3069230"/>
          </a:xfrm>
          <a:prstGeom prst="rect">
            <a:avLst/>
          </a:prstGeom>
        </p:spPr>
      </p:pic>
      <p:sp>
        <p:nvSpPr>
          <p:cNvPr id="32" name="TextBox 31"/>
          <p:cNvSpPr txBox="1"/>
          <p:nvPr/>
        </p:nvSpPr>
        <p:spPr>
          <a:xfrm>
            <a:off x="337190" y="945634"/>
            <a:ext cx="7390264" cy="584776"/>
          </a:xfrm>
          <a:prstGeom prst="rect">
            <a:avLst/>
          </a:prstGeom>
          <a:noFill/>
        </p:spPr>
        <p:txBody>
          <a:bodyPr wrap="none" rtlCol="0">
            <a:spAutoFit/>
          </a:bodyPr>
          <a:lstStyle/>
          <a:p>
            <a:r>
              <a:rPr lang="en-US" sz="1600" dirty="0" smtClean="0">
                <a:solidFill>
                  <a:srgbClr val="3366FF"/>
                </a:solidFill>
              </a:rPr>
              <a:t>&gt; Use calibrated, precisely overlapping L/S-band SAR 12-day repeat data stacks with</a:t>
            </a:r>
          </a:p>
          <a:p>
            <a:r>
              <a:rPr lang="en-US" sz="1600" dirty="0" smtClean="0">
                <a:solidFill>
                  <a:srgbClr val="3366FF"/>
                </a:solidFill>
              </a:rPr>
              <a:t>    change point analysis algorithms to monitor natural and anthropogenic disturbance.</a:t>
            </a:r>
            <a:endParaRPr lang="en-US" sz="1600" dirty="0">
              <a:solidFill>
                <a:srgbClr val="3366FF"/>
              </a:solidFill>
            </a:endParaRPr>
          </a:p>
        </p:txBody>
      </p:sp>
      <p:pic>
        <p:nvPicPr>
          <p:cNvPr id="5" name="Picture 4"/>
          <p:cNvPicPr>
            <a:picLocks noChangeAspect="1"/>
          </p:cNvPicPr>
          <p:nvPr/>
        </p:nvPicPr>
        <p:blipFill>
          <a:blip r:embed="rId10"/>
          <a:stretch>
            <a:fillRect/>
          </a:stretch>
        </p:blipFill>
        <p:spPr>
          <a:xfrm>
            <a:off x="52829" y="2432050"/>
            <a:ext cx="429454" cy="1974850"/>
          </a:xfrm>
          <a:prstGeom prst="rect">
            <a:avLst/>
          </a:prstGeom>
        </p:spPr>
      </p:pic>
      <p:sp>
        <p:nvSpPr>
          <p:cNvPr id="7" name="TextBox 6"/>
          <p:cNvSpPr txBox="1"/>
          <p:nvPr/>
        </p:nvSpPr>
        <p:spPr>
          <a:xfrm>
            <a:off x="-34496" y="2060639"/>
            <a:ext cx="633507" cy="415498"/>
          </a:xfrm>
          <a:prstGeom prst="rect">
            <a:avLst/>
          </a:prstGeom>
          <a:noFill/>
        </p:spPr>
        <p:txBody>
          <a:bodyPr wrap="none" rtlCol="0">
            <a:spAutoFit/>
          </a:bodyPr>
          <a:lstStyle/>
          <a:p>
            <a:r>
              <a:rPr lang="en-US" sz="1050" dirty="0" smtClean="0"/>
              <a:t>HH Obs. </a:t>
            </a:r>
          </a:p>
          <a:p>
            <a:r>
              <a:rPr lang="en-US" sz="1050" dirty="0" smtClean="0"/>
              <a:t>Dates:</a:t>
            </a:r>
            <a:endParaRPr lang="en-US" sz="1050" dirty="0"/>
          </a:p>
        </p:txBody>
      </p:sp>
      <p:pic>
        <p:nvPicPr>
          <p:cNvPr id="9" name="Picture 8"/>
          <p:cNvPicPr>
            <a:picLocks noChangeAspect="1"/>
          </p:cNvPicPr>
          <p:nvPr/>
        </p:nvPicPr>
        <p:blipFill>
          <a:blip r:embed="rId11"/>
          <a:stretch>
            <a:fillRect/>
          </a:stretch>
        </p:blipFill>
        <p:spPr>
          <a:xfrm>
            <a:off x="4443724" y="2432050"/>
            <a:ext cx="493562" cy="1454150"/>
          </a:xfrm>
          <a:prstGeom prst="rect">
            <a:avLst/>
          </a:prstGeom>
        </p:spPr>
      </p:pic>
      <p:sp>
        <p:nvSpPr>
          <p:cNvPr id="33" name="TextBox 32"/>
          <p:cNvSpPr txBox="1"/>
          <p:nvPr/>
        </p:nvSpPr>
        <p:spPr>
          <a:xfrm>
            <a:off x="4373557" y="2065617"/>
            <a:ext cx="621957" cy="415498"/>
          </a:xfrm>
          <a:prstGeom prst="rect">
            <a:avLst/>
          </a:prstGeom>
          <a:noFill/>
        </p:spPr>
        <p:txBody>
          <a:bodyPr wrap="none" rtlCol="0">
            <a:spAutoFit/>
          </a:bodyPr>
          <a:lstStyle/>
          <a:p>
            <a:r>
              <a:rPr lang="en-US" sz="1050" dirty="0" smtClean="0"/>
              <a:t>HV Obs. </a:t>
            </a:r>
          </a:p>
          <a:p>
            <a:r>
              <a:rPr lang="en-US" sz="1050" dirty="0" smtClean="0"/>
              <a:t>Dates:</a:t>
            </a:r>
            <a:endParaRPr lang="en-US" sz="1050" dirty="0"/>
          </a:p>
        </p:txBody>
      </p:sp>
      <p:sp>
        <p:nvSpPr>
          <p:cNvPr id="34" name="Date Placeholder 3"/>
          <p:cNvSpPr>
            <a:spLocks noGrp="1"/>
          </p:cNvSpPr>
          <p:nvPr>
            <p:ph type="dt" sz="half" idx="10"/>
          </p:nvPr>
        </p:nvSpPr>
        <p:spPr>
          <a:xfrm>
            <a:off x="253208" y="6592862"/>
            <a:ext cx="2353527" cy="254925"/>
          </a:xfrm>
        </p:spPr>
        <p:txBody>
          <a:bodyPr/>
          <a:lstStyle/>
          <a:p>
            <a:pPr defTabSz="914400"/>
            <a:r>
              <a:rPr lang="en-US" sz="1100" dirty="0" smtClean="0">
                <a:solidFill>
                  <a:srgbClr val="000000"/>
                </a:solidFill>
                <a:latin typeface="Calibri"/>
              </a:rPr>
              <a:t>J. Kellndorfer 4/2015</a:t>
            </a:r>
            <a:endParaRPr lang="en-US" sz="1100" dirty="0">
              <a:solidFill>
                <a:srgbClr val="000000"/>
              </a:solidFill>
              <a:latin typeface="Calibri"/>
            </a:endParaRPr>
          </a:p>
        </p:txBody>
      </p:sp>
    </p:spTree>
    <p:extLst>
      <p:ext uri="{BB962C8B-B14F-4D97-AF65-F5344CB8AC3E}">
        <p14:creationId xmlns:p14="http://schemas.microsoft.com/office/powerpoint/2010/main" val="3999518162"/>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71_6890_mtfil_dB_hv_stack_withInset.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566325"/>
            <a:ext cx="9144000" cy="4572000"/>
          </a:xfrm>
          <a:prstGeom prst="rect">
            <a:avLst/>
          </a:prstGeom>
        </p:spPr>
      </p:pic>
      <p:sp>
        <p:nvSpPr>
          <p:cNvPr id="32" name="TextBox 31"/>
          <p:cNvSpPr txBox="1"/>
          <p:nvPr/>
        </p:nvSpPr>
        <p:spPr>
          <a:xfrm>
            <a:off x="337190" y="945634"/>
            <a:ext cx="7390264" cy="584776"/>
          </a:xfrm>
          <a:prstGeom prst="rect">
            <a:avLst/>
          </a:prstGeom>
          <a:noFill/>
        </p:spPr>
        <p:txBody>
          <a:bodyPr wrap="none" rtlCol="0">
            <a:spAutoFit/>
          </a:bodyPr>
          <a:lstStyle/>
          <a:p>
            <a:r>
              <a:rPr lang="en-US" sz="1600" dirty="0" smtClean="0">
                <a:solidFill>
                  <a:srgbClr val="3366FF"/>
                </a:solidFill>
              </a:rPr>
              <a:t>&gt; Use calibrated, precisely overlapping L/S-band SAR 12-day repeat data stacks with</a:t>
            </a:r>
          </a:p>
          <a:p>
            <a:r>
              <a:rPr lang="en-US" sz="1600" dirty="0" smtClean="0">
                <a:solidFill>
                  <a:srgbClr val="3366FF"/>
                </a:solidFill>
              </a:rPr>
              <a:t>    change point analysis algorithms to monitor natural and anthropogenic disturbance.</a:t>
            </a:r>
            <a:endParaRPr lang="en-US" sz="1600" dirty="0">
              <a:solidFill>
                <a:srgbClr val="3366FF"/>
              </a:solidFill>
            </a:endParaRPr>
          </a:p>
        </p:txBody>
      </p:sp>
      <p:sp>
        <p:nvSpPr>
          <p:cNvPr id="24" name="TextBox 23"/>
          <p:cNvSpPr txBox="1"/>
          <p:nvPr/>
        </p:nvSpPr>
        <p:spPr>
          <a:xfrm>
            <a:off x="1122416" y="1534482"/>
            <a:ext cx="2289096" cy="369332"/>
          </a:xfrm>
          <a:prstGeom prst="rect">
            <a:avLst/>
          </a:prstGeom>
          <a:noFill/>
        </p:spPr>
        <p:txBody>
          <a:bodyPr wrap="none" rtlCol="0">
            <a:spAutoFit/>
          </a:bodyPr>
          <a:lstStyle/>
          <a:p>
            <a:r>
              <a:rPr lang="en-US" dirty="0" smtClean="0"/>
              <a:t>L-Band HV Backscatter </a:t>
            </a:r>
            <a:endParaRPr lang="en-US" dirty="0"/>
          </a:p>
        </p:txBody>
      </p:sp>
      <p:sp>
        <p:nvSpPr>
          <p:cNvPr id="11" name="TextBox 10"/>
          <p:cNvSpPr txBox="1"/>
          <p:nvPr/>
        </p:nvSpPr>
        <p:spPr>
          <a:xfrm>
            <a:off x="701524" y="5214995"/>
            <a:ext cx="2524211" cy="923330"/>
          </a:xfrm>
          <a:prstGeom prst="rect">
            <a:avLst/>
          </a:prstGeom>
          <a:noFill/>
        </p:spPr>
        <p:txBody>
          <a:bodyPr wrap="none" rtlCol="0">
            <a:spAutoFit/>
          </a:bodyPr>
          <a:lstStyle/>
          <a:p>
            <a:r>
              <a:rPr lang="en-US" dirty="0" err="1" smtClean="0"/>
              <a:t>Cerrado</a:t>
            </a:r>
            <a:r>
              <a:rPr lang="en-US" dirty="0" smtClean="0"/>
              <a:t> Area, Brazil</a:t>
            </a:r>
          </a:p>
          <a:p>
            <a:r>
              <a:rPr lang="en-US" dirty="0" smtClean="0"/>
              <a:t>ALOS PALSAR DATA from </a:t>
            </a:r>
          </a:p>
          <a:p>
            <a:r>
              <a:rPr lang="en-US" dirty="0" smtClean="0"/>
              <a:t>2006 to 2011</a:t>
            </a:r>
            <a:endParaRPr lang="en-US" dirty="0"/>
          </a:p>
        </p:txBody>
      </p:sp>
      <p:sp>
        <p:nvSpPr>
          <p:cNvPr id="34" name="TextBox 33"/>
          <p:cNvSpPr txBox="1"/>
          <p:nvPr/>
        </p:nvSpPr>
        <p:spPr>
          <a:xfrm>
            <a:off x="60478" y="1729621"/>
            <a:ext cx="877163" cy="1892826"/>
          </a:xfrm>
          <a:prstGeom prst="rect">
            <a:avLst/>
          </a:prstGeom>
          <a:noFill/>
        </p:spPr>
        <p:txBody>
          <a:bodyPr wrap="none" rtlCol="0">
            <a:spAutoFit/>
          </a:bodyPr>
          <a:lstStyle/>
          <a:p>
            <a:r>
              <a:rPr lang="en-US" sz="900" dirty="0"/>
              <a:t> 0 2007-07-22</a:t>
            </a:r>
          </a:p>
          <a:p>
            <a:r>
              <a:rPr lang="en-US" sz="900" dirty="0"/>
              <a:t> 1 2007-10-22</a:t>
            </a:r>
          </a:p>
          <a:p>
            <a:r>
              <a:rPr lang="en-US" sz="900" dirty="0"/>
              <a:t> 2 2008-06-08</a:t>
            </a:r>
          </a:p>
          <a:p>
            <a:r>
              <a:rPr lang="en-US" sz="900" dirty="0"/>
              <a:t> 3 2008-07-24</a:t>
            </a:r>
          </a:p>
          <a:p>
            <a:r>
              <a:rPr lang="en-US" sz="900" dirty="0"/>
              <a:t> 4 2008-09-08</a:t>
            </a:r>
          </a:p>
          <a:p>
            <a:r>
              <a:rPr lang="en-US" sz="900" dirty="0"/>
              <a:t> 5 2008-10-24</a:t>
            </a:r>
          </a:p>
          <a:p>
            <a:r>
              <a:rPr lang="en-US" sz="900" dirty="0"/>
              <a:t> 6 2009-07-27</a:t>
            </a:r>
          </a:p>
          <a:p>
            <a:r>
              <a:rPr lang="en-US" sz="900" dirty="0"/>
              <a:t> 7 2009-09-11</a:t>
            </a:r>
          </a:p>
          <a:p>
            <a:r>
              <a:rPr lang="en-US" sz="900" dirty="0"/>
              <a:t> 8 2009-10-27</a:t>
            </a:r>
          </a:p>
          <a:p>
            <a:r>
              <a:rPr lang="en-US" sz="900" dirty="0"/>
              <a:t> 9 2010-06-14</a:t>
            </a:r>
          </a:p>
          <a:p>
            <a:r>
              <a:rPr lang="en-US" sz="900" dirty="0"/>
              <a:t>10 2010-07-30</a:t>
            </a:r>
          </a:p>
          <a:p>
            <a:r>
              <a:rPr lang="en-US" sz="900" dirty="0"/>
              <a:t>11 2010-09-14</a:t>
            </a:r>
          </a:p>
          <a:p>
            <a:r>
              <a:rPr lang="en-US" sz="900" dirty="0"/>
              <a:t>12 2010-12-15</a:t>
            </a:r>
          </a:p>
        </p:txBody>
      </p:sp>
      <p:pic>
        <p:nvPicPr>
          <p:cNvPr id="35" name="Picture 34"/>
          <p:cNvPicPr>
            <a:picLocks noChangeAspect="1"/>
          </p:cNvPicPr>
          <p:nvPr/>
        </p:nvPicPr>
        <p:blipFill>
          <a:blip r:embed="rId5"/>
          <a:stretch>
            <a:fillRect/>
          </a:stretch>
        </p:blipFill>
        <p:spPr>
          <a:xfrm>
            <a:off x="2503713" y="5841232"/>
            <a:ext cx="713620" cy="918191"/>
          </a:xfrm>
          <a:prstGeom prst="rect">
            <a:avLst/>
          </a:prstGeom>
        </p:spPr>
      </p:pic>
      <p:sp>
        <p:nvSpPr>
          <p:cNvPr id="2" name="Title 1"/>
          <p:cNvSpPr>
            <a:spLocks noGrp="1"/>
          </p:cNvSpPr>
          <p:nvPr>
            <p:ph type="title"/>
          </p:nvPr>
        </p:nvSpPr>
        <p:spPr/>
        <p:txBody>
          <a:bodyPr/>
          <a:lstStyle/>
          <a:p>
            <a:r>
              <a:rPr lang="en-US" dirty="0" smtClean="0"/>
              <a:t>NISAR Concept for Ecosystem Disturbance Monitoring</a:t>
            </a:r>
            <a:endParaRPr lang="en-US" dirty="0"/>
          </a:p>
        </p:txBody>
      </p:sp>
      <p:grpSp>
        <p:nvGrpSpPr>
          <p:cNvPr id="12" name="Group 11"/>
          <p:cNvGrpSpPr/>
          <p:nvPr/>
        </p:nvGrpSpPr>
        <p:grpSpPr>
          <a:xfrm>
            <a:off x="3955143" y="6047620"/>
            <a:ext cx="4246868" cy="665686"/>
            <a:chOff x="3955143" y="6047620"/>
            <a:chExt cx="4246868" cy="665686"/>
          </a:xfrm>
        </p:grpSpPr>
        <p:sp>
          <p:nvSpPr>
            <p:cNvPr id="13" name="TextBox 12"/>
            <p:cNvSpPr txBox="1"/>
            <p:nvPr/>
          </p:nvSpPr>
          <p:spPr>
            <a:xfrm>
              <a:off x="3955143" y="6047620"/>
              <a:ext cx="1589798" cy="461665"/>
            </a:xfrm>
            <a:prstGeom prst="rect">
              <a:avLst/>
            </a:prstGeom>
            <a:noFill/>
          </p:spPr>
          <p:txBody>
            <a:bodyPr wrap="none" rtlCol="0">
              <a:spAutoFit/>
            </a:bodyPr>
            <a:lstStyle/>
            <a:p>
              <a:r>
                <a:rPr lang="en-US" sz="1200" dirty="0" smtClean="0"/>
                <a:t>Periodic patterns from </a:t>
              </a:r>
            </a:p>
            <a:p>
              <a:r>
                <a:rPr lang="en-US" sz="1200" dirty="0" smtClean="0"/>
                <a:t>seasonal flooding</a:t>
              </a:r>
              <a:endParaRPr lang="en-US" sz="1200" dirty="0"/>
            </a:p>
          </p:txBody>
        </p:sp>
        <p:sp>
          <p:nvSpPr>
            <p:cNvPr id="14" name="TextBox 13"/>
            <p:cNvSpPr txBox="1"/>
            <p:nvPr/>
          </p:nvSpPr>
          <p:spPr>
            <a:xfrm>
              <a:off x="5593321" y="6054880"/>
              <a:ext cx="1103713" cy="646331"/>
            </a:xfrm>
            <a:prstGeom prst="rect">
              <a:avLst/>
            </a:prstGeom>
            <a:noFill/>
          </p:spPr>
          <p:txBody>
            <a:bodyPr wrap="none" rtlCol="0">
              <a:spAutoFit/>
            </a:bodyPr>
            <a:lstStyle/>
            <a:p>
              <a:r>
                <a:rPr lang="en-US" sz="1200" dirty="0" smtClean="0"/>
                <a:t>Abrupt drop in </a:t>
              </a:r>
            </a:p>
            <a:p>
              <a:r>
                <a:rPr lang="en-US" sz="1200" dirty="0" smtClean="0"/>
                <a:t>Backscatter</a:t>
              </a:r>
            </a:p>
            <a:p>
              <a:endParaRPr lang="en-US" sz="1200" dirty="0"/>
            </a:p>
          </p:txBody>
        </p:sp>
        <p:sp>
          <p:nvSpPr>
            <p:cNvPr id="15" name="TextBox 14"/>
            <p:cNvSpPr txBox="1"/>
            <p:nvPr/>
          </p:nvSpPr>
          <p:spPr>
            <a:xfrm>
              <a:off x="7039914" y="6066975"/>
              <a:ext cx="1162097" cy="646331"/>
            </a:xfrm>
            <a:prstGeom prst="rect">
              <a:avLst/>
            </a:prstGeom>
            <a:noFill/>
          </p:spPr>
          <p:txBody>
            <a:bodyPr wrap="none" rtlCol="0">
              <a:spAutoFit/>
            </a:bodyPr>
            <a:lstStyle/>
            <a:p>
              <a:r>
                <a:rPr lang="en-US" sz="1200" dirty="0" smtClean="0"/>
                <a:t>Gradual drop in </a:t>
              </a:r>
            </a:p>
            <a:p>
              <a:r>
                <a:rPr lang="en-US" sz="1200" dirty="0" smtClean="0"/>
                <a:t>Backscatter</a:t>
              </a:r>
            </a:p>
            <a:p>
              <a:endParaRPr lang="en-US" sz="1200" dirty="0"/>
            </a:p>
          </p:txBody>
        </p:sp>
      </p:grpSp>
      <p:sp>
        <p:nvSpPr>
          <p:cNvPr id="16" name="Date Placeholder 3"/>
          <p:cNvSpPr>
            <a:spLocks noGrp="1"/>
          </p:cNvSpPr>
          <p:nvPr>
            <p:ph type="dt" sz="half" idx="10"/>
          </p:nvPr>
        </p:nvSpPr>
        <p:spPr>
          <a:xfrm>
            <a:off x="253208" y="6592862"/>
            <a:ext cx="2353527" cy="254925"/>
          </a:xfrm>
        </p:spPr>
        <p:txBody>
          <a:bodyPr/>
          <a:lstStyle/>
          <a:p>
            <a:pPr defTabSz="914400"/>
            <a:r>
              <a:rPr lang="en-US" sz="1100" dirty="0" smtClean="0">
                <a:solidFill>
                  <a:srgbClr val="000000"/>
                </a:solidFill>
                <a:latin typeface="Calibri"/>
              </a:rPr>
              <a:t>J. Kellndorfer 4/2015</a:t>
            </a:r>
            <a:endParaRPr lang="en-US" sz="1100" dirty="0">
              <a:solidFill>
                <a:srgbClr val="000000"/>
              </a:solidFill>
              <a:latin typeface="Calibri"/>
            </a:endParaRPr>
          </a:p>
        </p:txBody>
      </p:sp>
    </p:spTree>
    <p:extLst>
      <p:ext uri="{BB962C8B-B14F-4D97-AF65-F5344CB8AC3E}">
        <p14:creationId xmlns:p14="http://schemas.microsoft.com/office/powerpoint/2010/main" val="3641290769"/>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00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fill="hold" display="0">
                  <p:stCondLst>
                    <p:cond delay="indefinite"/>
                  </p:stCondLst>
                </p:cTn>
                <p:tgtEl>
                  <p:spTgt spid="3"/>
                </p:tgtEl>
              </p:cMediaNode>
            </p:vide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p:cNvSpPr txBox="1"/>
          <p:nvPr/>
        </p:nvSpPr>
        <p:spPr>
          <a:xfrm>
            <a:off x="60478" y="1729621"/>
            <a:ext cx="877163" cy="1892826"/>
          </a:xfrm>
          <a:prstGeom prst="rect">
            <a:avLst/>
          </a:prstGeom>
          <a:noFill/>
        </p:spPr>
        <p:txBody>
          <a:bodyPr wrap="none" rtlCol="0">
            <a:spAutoFit/>
          </a:bodyPr>
          <a:lstStyle/>
          <a:p>
            <a:r>
              <a:rPr lang="en-US" sz="900" dirty="0"/>
              <a:t> 0 2007-07-22</a:t>
            </a:r>
          </a:p>
          <a:p>
            <a:r>
              <a:rPr lang="en-US" sz="900" dirty="0"/>
              <a:t> 1 2007-10-22</a:t>
            </a:r>
          </a:p>
          <a:p>
            <a:r>
              <a:rPr lang="en-US" sz="900" dirty="0"/>
              <a:t> 2 2008-06-08</a:t>
            </a:r>
          </a:p>
          <a:p>
            <a:r>
              <a:rPr lang="en-US" sz="900" dirty="0"/>
              <a:t> 3 2008-07-24</a:t>
            </a:r>
          </a:p>
          <a:p>
            <a:r>
              <a:rPr lang="en-US" sz="900" dirty="0"/>
              <a:t> 4 2008-09-08</a:t>
            </a:r>
          </a:p>
          <a:p>
            <a:r>
              <a:rPr lang="en-US" sz="900" dirty="0"/>
              <a:t> 5 2008-10-24</a:t>
            </a:r>
          </a:p>
          <a:p>
            <a:r>
              <a:rPr lang="en-US" sz="900" dirty="0"/>
              <a:t> 6 2009-07-27</a:t>
            </a:r>
          </a:p>
          <a:p>
            <a:r>
              <a:rPr lang="en-US" sz="900" dirty="0"/>
              <a:t> 7 2009-09-11</a:t>
            </a:r>
          </a:p>
          <a:p>
            <a:r>
              <a:rPr lang="en-US" sz="900" dirty="0"/>
              <a:t> 8 2009-10-27</a:t>
            </a:r>
          </a:p>
          <a:p>
            <a:r>
              <a:rPr lang="en-US" sz="900" dirty="0"/>
              <a:t> 9 2010-06-14</a:t>
            </a:r>
          </a:p>
          <a:p>
            <a:r>
              <a:rPr lang="en-US" sz="900" dirty="0"/>
              <a:t>10 2010-07-30</a:t>
            </a:r>
          </a:p>
          <a:p>
            <a:r>
              <a:rPr lang="en-US" sz="900" dirty="0"/>
              <a:t>11 2010-09-14</a:t>
            </a:r>
          </a:p>
          <a:p>
            <a:r>
              <a:rPr lang="en-US" sz="900" dirty="0"/>
              <a:t>12 2010-12-15</a:t>
            </a:r>
          </a:p>
        </p:txBody>
      </p:sp>
      <p:pic>
        <p:nvPicPr>
          <p:cNvPr id="13" name="Content Placeholder 3" descr="Cerrado_HV_withInset.png"/>
          <p:cNvPicPr>
            <a:picLocks noChangeAspect="1"/>
          </p:cNvPicPr>
          <p:nvPr/>
        </p:nvPicPr>
        <p:blipFill>
          <a:blip r:embed="rId3">
            <a:extLst>
              <a:ext uri="{28A0092B-C50C-407E-A947-70E740481C1C}">
                <a14:useLocalDpi xmlns:a14="http://schemas.microsoft.com/office/drawing/2010/main" val="0"/>
              </a:ext>
            </a:extLst>
          </a:blip>
          <a:srcRect l="114" r="114"/>
          <a:stretch>
            <a:fillRect/>
          </a:stretch>
        </p:blipFill>
        <p:spPr>
          <a:xfrm>
            <a:off x="1016017" y="1586778"/>
            <a:ext cx="7361423" cy="4480594"/>
          </a:xfrm>
          <a:prstGeom prst="rect">
            <a:avLst/>
          </a:prstGeom>
        </p:spPr>
      </p:pic>
      <p:pic>
        <p:nvPicPr>
          <p:cNvPr id="7" name="Picture 6"/>
          <p:cNvPicPr>
            <a:picLocks noChangeAspect="1"/>
          </p:cNvPicPr>
          <p:nvPr/>
        </p:nvPicPr>
        <p:blipFill>
          <a:blip r:embed="rId4"/>
          <a:stretch>
            <a:fillRect/>
          </a:stretch>
        </p:blipFill>
        <p:spPr>
          <a:xfrm>
            <a:off x="2503713" y="5974277"/>
            <a:ext cx="713620" cy="918191"/>
          </a:xfrm>
          <a:prstGeom prst="rect">
            <a:avLst/>
          </a:prstGeom>
        </p:spPr>
      </p:pic>
      <p:sp>
        <p:nvSpPr>
          <p:cNvPr id="8" name="TextBox 7"/>
          <p:cNvSpPr txBox="1"/>
          <p:nvPr/>
        </p:nvSpPr>
        <p:spPr>
          <a:xfrm>
            <a:off x="489590" y="1098034"/>
            <a:ext cx="7390264" cy="584776"/>
          </a:xfrm>
          <a:prstGeom prst="rect">
            <a:avLst/>
          </a:prstGeom>
          <a:noFill/>
        </p:spPr>
        <p:txBody>
          <a:bodyPr wrap="none" rtlCol="0">
            <a:spAutoFit/>
          </a:bodyPr>
          <a:lstStyle/>
          <a:p>
            <a:r>
              <a:rPr lang="en-US" sz="1600" dirty="0" smtClean="0">
                <a:solidFill>
                  <a:srgbClr val="3366FF"/>
                </a:solidFill>
              </a:rPr>
              <a:t>&gt; Use calibrated, precisely overlapping L/S-band SAR 12-day repeat data stacks with</a:t>
            </a:r>
          </a:p>
          <a:p>
            <a:r>
              <a:rPr lang="en-US" sz="1600" dirty="0" smtClean="0">
                <a:solidFill>
                  <a:srgbClr val="3366FF"/>
                </a:solidFill>
              </a:rPr>
              <a:t>    change point analysis algorithms to monitor natural and anthropogenic disturbance.</a:t>
            </a:r>
            <a:endParaRPr lang="en-US" sz="1600" dirty="0">
              <a:solidFill>
                <a:srgbClr val="3366FF"/>
              </a:solidFill>
            </a:endParaRPr>
          </a:p>
        </p:txBody>
      </p:sp>
      <p:sp>
        <p:nvSpPr>
          <p:cNvPr id="9" name="TextBox 8"/>
          <p:cNvSpPr txBox="1"/>
          <p:nvPr/>
        </p:nvSpPr>
        <p:spPr>
          <a:xfrm>
            <a:off x="1274816" y="1686882"/>
            <a:ext cx="2289096" cy="369332"/>
          </a:xfrm>
          <a:prstGeom prst="rect">
            <a:avLst/>
          </a:prstGeom>
          <a:noFill/>
        </p:spPr>
        <p:txBody>
          <a:bodyPr wrap="none" rtlCol="0">
            <a:spAutoFit/>
          </a:bodyPr>
          <a:lstStyle/>
          <a:p>
            <a:r>
              <a:rPr lang="en-US" dirty="0" smtClean="0"/>
              <a:t>L-Band HV Backscatter </a:t>
            </a:r>
            <a:endParaRPr lang="en-US" dirty="0"/>
          </a:p>
        </p:txBody>
      </p:sp>
      <p:sp>
        <p:nvSpPr>
          <p:cNvPr id="10" name="TextBox 9"/>
          <p:cNvSpPr txBox="1"/>
          <p:nvPr/>
        </p:nvSpPr>
        <p:spPr>
          <a:xfrm>
            <a:off x="853924" y="5258540"/>
            <a:ext cx="2524211" cy="923330"/>
          </a:xfrm>
          <a:prstGeom prst="rect">
            <a:avLst/>
          </a:prstGeom>
          <a:noFill/>
        </p:spPr>
        <p:txBody>
          <a:bodyPr wrap="none" rtlCol="0">
            <a:spAutoFit/>
          </a:bodyPr>
          <a:lstStyle/>
          <a:p>
            <a:r>
              <a:rPr lang="en-US" dirty="0" err="1" smtClean="0"/>
              <a:t>Cerrado</a:t>
            </a:r>
            <a:r>
              <a:rPr lang="en-US" dirty="0" smtClean="0"/>
              <a:t> Area, Brazil</a:t>
            </a:r>
          </a:p>
          <a:p>
            <a:r>
              <a:rPr lang="en-US" dirty="0" smtClean="0"/>
              <a:t>ALOS PALSAR DATA from </a:t>
            </a:r>
          </a:p>
          <a:p>
            <a:r>
              <a:rPr lang="en-US" dirty="0" smtClean="0"/>
              <a:t>2006 to 2011</a:t>
            </a:r>
            <a:endParaRPr lang="en-US" dirty="0"/>
          </a:p>
        </p:txBody>
      </p:sp>
      <p:sp>
        <p:nvSpPr>
          <p:cNvPr id="2" name="Title 1"/>
          <p:cNvSpPr>
            <a:spLocks noGrp="1"/>
          </p:cNvSpPr>
          <p:nvPr>
            <p:ph type="title"/>
          </p:nvPr>
        </p:nvSpPr>
        <p:spPr/>
        <p:txBody>
          <a:bodyPr/>
          <a:lstStyle/>
          <a:p>
            <a:endParaRPr lang="en-US" dirty="0"/>
          </a:p>
        </p:txBody>
      </p:sp>
      <p:sp>
        <p:nvSpPr>
          <p:cNvPr id="11" name="Title 1"/>
          <p:cNvSpPr txBox="1">
            <a:spLocks/>
          </p:cNvSpPr>
          <p:nvPr/>
        </p:nvSpPr>
        <p:spPr>
          <a:xfrm>
            <a:off x="390850" y="381000"/>
            <a:ext cx="8676950" cy="609600"/>
          </a:xfrm>
          <a:prstGeom prst="rect">
            <a:avLst/>
          </a:prstGeom>
        </p:spPr>
        <p:txBody>
          <a:bodyPr vert="horz" lIns="0" tIns="0" rIns="0" bIns="0" rtlCol="0" anchor="b" anchorCtr="0">
            <a:noAutofit/>
          </a:bodyPr>
          <a:lstStyle>
            <a:lvl1pPr algn="r" defTabSz="914400" rtl="0" eaLnBrk="1" latinLnBrk="0" hangingPunct="1">
              <a:lnSpc>
                <a:spcPct val="90000"/>
              </a:lnSpc>
              <a:spcBef>
                <a:spcPct val="0"/>
              </a:spcBef>
              <a:buNone/>
              <a:defRPr sz="2400" kern="1200" spc="-50" baseline="0">
                <a:solidFill>
                  <a:srgbClr val="643517"/>
                </a:solidFill>
                <a:latin typeface="Franklin Gothic Heavy" panose="020B0903020102020204" pitchFamily="34" charset="0"/>
                <a:ea typeface="+mj-ea"/>
                <a:cs typeface="+mj-cs"/>
              </a:defRPr>
            </a:lvl1pPr>
          </a:lstStyle>
          <a:p>
            <a:r>
              <a:rPr lang="en-US" dirty="0" smtClean="0"/>
              <a:t>NISAR Concept for Ecosystem Disturbance Monitoring</a:t>
            </a:r>
            <a:endParaRPr lang="en-US" dirty="0"/>
          </a:p>
        </p:txBody>
      </p:sp>
      <p:grpSp>
        <p:nvGrpSpPr>
          <p:cNvPr id="14" name="Group 13"/>
          <p:cNvGrpSpPr/>
          <p:nvPr/>
        </p:nvGrpSpPr>
        <p:grpSpPr>
          <a:xfrm>
            <a:off x="3955143" y="6047620"/>
            <a:ext cx="4246868" cy="665686"/>
            <a:chOff x="3955143" y="6047620"/>
            <a:chExt cx="4246868" cy="665686"/>
          </a:xfrm>
        </p:grpSpPr>
        <p:sp>
          <p:nvSpPr>
            <p:cNvPr id="15" name="TextBox 14"/>
            <p:cNvSpPr txBox="1"/>
            <p:nvPr/>
          </p:nvSpPr>
          <p:spPr>
            <a:xfrm>
              <a:off x="3955143" y="6047620"/>
              <a:ext cx="1544012" cy="461665"/>
            </a:xfrm>
            <a:prstGeom prst="rect">
              <a:avLst/>
            </a:prstGeom>
            <a:noFill/>
          </p:spPr>
          <p:txBody>
            <a:bodyPr wrap="none" rtlCol="0">
              <a:spAutoFit/>
            </a:bodyPr>
            <a:lstStyle/>
            <a:p>
              <a:r>
                <a:rPr lang="en-US" sz="1200" dirty="0" smtClean="0"/>
                <a:t>Small variations in </a:t>
              </a:r>
            </a:p>
            <a:p>
              <a:r>
                <a:rPr lang="en-US" sz="1200" dirty="0" smtClean="0"/>
                <a:t>Backscatter over time</a:t>
              </a:r>
              <a:endParaRPr lang="en-US" sz="1200" dirty="0"/>
            </a:p>
          </p:txBody>
        </p:sp>
        <p:sp>
          <p:nvSpPr>
            <p:cNvPr id="16" name="TextBox 15"/>
            <p:cNvSpPr txBox="1"/>
            <p:nvPr/>
          </p:nvSpPr>
          <p:spPr>
            <a:xfrm>
              <a:off x="5593321" y="6054880"/>
              <a:ext cx="1103713" cy="646331"/>
            </a:xfrm>
            <a:prstGeom prst="rect">
              <a:avLst/>
            </a:prstGeom>
            <a:noFill/>
          </p:spPr>
          <p:txBody>
            <a:bodyPr wrap="none" rtlCol="0">
              <a:spAutoFit/>
            </a:bodyPr>
            <a:lstStyle/>
            <a:p>
              <a:r>
                <a:rPr lang="en-US" sz="1200" dirty="0" smtClean="0"/>
                <a:t>Abrupt drop in </a:t>
              </a:r>
            </a:p>
            <a:p>
              <a:r>
                <a:rPr lang="en-US" sz="1200" dirty="0" smtClean="0"/>
                <a:t>Backscatter</a:t>
              </a:r>
            </a:p>
            <a:p>
              <a:endParaRPr lang="en-US" sz="1200" dirty="0"/>
            </a:p>
          </p:txBody>
        </p:sp>
        <p:sp>
          <p:nvSpPr>
            <p:cNvPr id="17" name="TextBox 16"/>
            <p:cNvSpPr txBox="1"/>
            <p:nvPr/>
          </p:nvSpPr>
          <p:spPr>
            <a:xfrm>
              <a:off x="7039914" y="6066975"/>
              <a:ext cx="1162097" cy="646331"/>
            </a:xfrm>
            <a:prstGeom prst="rect">
              <a:avLst/>
            </a:prstGeom>
            <a:noFill/>
          </p:spPr>
          <p:txBody>
            <a:bodyPr wrap="none" rtlCol="0">
              <a:spAutoFit/>
            </a:bodyPr>
            <a:lstStyle/>
            <a:p>
              <a:r>
                <a:rPr lang="en-US" sz="1200" dirty="0" smtClean="0"/>
                <a:t>Gradual drop in </a:t>
              </a:r>
            </a:p>
            <a:p>
              <a:r>
                <a:rPr lang="en-US" sz="1200" dirty="0" smtClean="0"/>
                <a:t>Backscatter</a:t>
              </a:r>
            </a:p>
            <a:p>
              <a:endParaRPr lang="en-US" sz="1200" dirty="0"/>
            </a:p>
          </p:txBody>
        </p:sp>
      </p:grpSp>
    </p:spTree>
    <p:extLst>
      <p:ext uri="{BB962C8B-B14F-4D97-AF65-F5344CB8AC3E}">
        <p14:creationId xmlns:p14="http://schemas.microsoft.com/office/powerpoint/2010/main" val="327986942"/>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lstStyle/>
          <a:p>
            <a:r>
              <a:rPr lang="en-US" dirty="0" smtClean="0"/>
              <a:t>Monthly Downloads / Processed</a:t>
            </a:r>
          </a:p>
        </p:txBody>
      </p:sp>
      <p:sp>
        <p:nvSpPr>
          <p:cNvPr id="10" name="Content Placeholder 6"/>
          <p:cNvSpPr txBox="1">
            <a:spLocks/>
          </p:cNvSpPr>
          <p:nvPr/>
        </p:nvSpPr>
        <p:spPr bwMode="auto">
          <a:xfrm>
            <a:off x="1460305" y="5029200"/>
            <a:ext cx="914400" cy="914400"/>
          </a:xfrm>
          <a:prstGeom prst="rect">
            <a:avLst/>
          </a:prstGeom>
          <a:noFill/>
          <a:ln w="9525">
            <a:solidFill>
              <a:schemeClr val="tx2"/>
            </a:solidFill>
            <a:miter lim="800000"/>
            <a:headEnd/>
            <a:tailEnd/>
          </a:ln>
        </p:spPr>
        <p:txBody>
          <a:bodyPr/>
          <a:lstStyle/>
          <a:p>
            <a:pPr eaLnBrk="0" hangingPunct="0">
              <a:lnSpc>
                <a:spcPct val="85000"/>
              </a:lnSpc>
              <a:spcBef>
                <a:spcPct val="30000"/>
              </a:spcBef>
              <a:buClr>
                <a:prstClr val="black"/>
              </a:buClr>
              <a:buSzPct val="75000"/>
              <a:defRPr/>
            </a:pPr>
            <a:r>
              <a:rPr lang="en-US" sz="1100" b="1" kern="0" dirty="0" smtClean="0">
                <a:solidFill>
                  <a:prstClr val="black"/>
                </a:solidFill>
                <a:latin typeface="Calibri"/>
              </a:rPr>
              <a:t>FY10</a:t>
            </a:r>
          </a:p>
          <a:p>
            <a:pPr eaLnBrk="0" hangingPunct="0">
              <a:lnSpc>
                <a:spcPct val="85000"/>
              </a:lnSpc>
              <a:spcBef>
                <a:spcPct val="30000"/>
              </a:spcBef>
              <a:buClr>
                <a:prstClr val="black"/>
              </a:buClr>
              <a:buSzPct val="75000"/>
              <a:defRPr/>
            </a:pPr>
            <a:r>
              <a:rPr lang="en-US" sz="1100" kern="0" dirty="0" smtClean="0">
                <a:solidFill>
                  <a:prstClr val="black"/>
                </a:solidFill>
                <a:latin typeface="Calibri"/>
              </a:rPr>
              <a:t>Delivered</a:t>
            </a:r>
            <a:r>
              <a:rPr lang="en-US" sz="1100" kern="0" dirty="0">
                <a:solidFill>
                  <a:prstClr val="black"/>
                </a:solidFill>
                <a:latin typeface="Calibri"/>
              </a:rPr>
              <a:t>:  </a:t>
            </a:r>
            <a:r>
              <a:rPr lang="en-US" sz="1100" kern="0" dirty="0" smtClean="0">
                <a:solidFill>
                  <a:prstClr val="black"/>
                </a:solidFill>
                <a:latin typeface="Calibri"/>
              </a:rPr>
              <a:t> 2.45M</a:t>
            </a:r>
          </a:p>
          <a:p>
            <a:pPr eaLnBrk="0" hangingPunct="0">
              <a:lnSpc>
                <a:spcPct val="85000"/>
              </a:lnSpc>
              <a:spcBef>
                <a:spcPct val="30000"/>
              </a:spcBef>
              <a:buClr>
                <a:prstClr val="black"/>
              </a:buClr>
              <a:buSzPct val="75000"/>
              <a:defRPr/>
            </a:pPr>
            <a:r>
              <a:rPr lang="en-US" sz="1100" kern="0" dirty="0" smtClean="0">
                <a:solidFill>
                  <a:prstClr val="black"/>
                </a:solidFill>
                <a:latin typeface="Calibri"/>
              </a:rPr>
              <a:t>Processed:  </a:t>
            </a:r>
            <a:r>
              <a:rPr lang="en-US" sz="1100" kern="0" dirty="0">
                <a:solidFill>
                  <a:prstClr val="black"/>
                </a:solidFill>
                <a:latin typeface="Calibri"/>
              </a:rPr>
              <a:t>567K</a:t>
            </a:r>
          </a:p>
        </p:txBody>
      </p:sp>
      <p:sp>
        <p:nvSpPr>
          <p:cNvPr id="11" name="Content Placeholder 6"/>
          <p:cNvSpPr txBox="1">
            <a:spLocks/>
          </p:cNvSpPr>
          <p:nvPr/>
        </p:nvSpPr>
        <p:spPr bwMode="auto">
          <a:xfrm>
            <a:off x="2674625" y="5029200"/>
            <a:ext cx="914400" cy="914400"/>
          </a:xfrm>
          <a:prstGeom prst="rect">
            <a:avLst/>
          </a:prstGeom>
          <a:noFill/>
          <a:ln w="9525">
            <a:solidFill>
              <a:schemeClr val="tx2"/>
            </a:solidFill>
            <a:miter lim="800000"/>
            <a:headEnd/>
            <a:tailEnd/>
          </a:ln>
        </p:spPr>
        <p:txBody>
          <a:bodyPr/>
          <a:lstStyle/>
          <a:p>
            <a:pPr eaLnBrk="0" hangingPunct="0">
              <a:lnSpc>
                <a:spcPct val="85000"/>
              </a:lnSpc>
              <a:spcBef>
                <a:spcPct val="30000"/>
              </a:spcBef>
              <a:buClr>
                <a:prstClr val="black"/>
              </a:buClr>
              <a:buSzPct val="75000"/>
              <a:defRPr/>
            </a:pPr>
            <a:r>
              <a:rPr lang="en-US" sz="1100" b="1" kern="0" dirty="0" smtClean="0">
                <a:solidFill>
                  <a:prstClr val="black"/>
                </a:solidFill>
                <a:latin typeface="Calibri"/>
              </a:rPr>
              <a:t>FY11</a:t>
            </a:r>
          </a:p>
          <a:p>
            <a:pPr eaLnBrk="0" hangingPunct="0">
              <a:lnSpc>
                <a:spcPct val="85000"/>
              </a:lnSpc>
              <a:spcBef>
                <a:spcPct val="30000"/>
              </a:spcBef>
              <a:buClr>
                <a:prstClr val="black"/>
              </a:buClr>
              <a:buSzPct val="75000"/>
              <a:defRPr/>
            </a:pPr>
            <a:r>
              <a:rPr lang="en-US" sz="1100" kern="0" dirty="0" smtClean="0">
                <a:solidFill>
                  <a:prstClr val="black"/>
                </a:solidFill>
                <a:latin typeface="Calibri"/>
              </a:rPr>
              <a:t>Delivered</a:t>
            </a:r>
            <a:r>
              <a:rPr lang="en-US" sz="1100" kern="0" dirty="0">
                <a:solidFill>
                  <a:prstClr val="black"/>
                </a:solidFill>
                <a:latin typeface="Calibri"/>
              </a:rPr>
              <a:t>:    </a:t>
            </a:r>
            <a:r>
              <a:rPr lang="en-US" sz="1100" kern="0" dirty="0" smtClean="0">
                <a:solidFill>
                  <a:prstClr val="black"/>
                </a:solidFill>
                <a:latin typeface="Calibri"/>
              </a:rPr>
              <a:t>2.92M</a:t>
            </a:r>
            <a:endParaRPr lang="en-US" sz="1100" kern="0" dirty="0">
              <a:solidFill>
                <a:prstClr val="black"/>
              </a:solidFill>
              <a:latin typeface="Calibri"/>
            </a:endParaRPr>
          </a:p>
          <a:p>
            <a:pPr eaLnBrk="0" hangingPunct="0">
              <a:lnSpc>
                <a:spcPct val="85000"/>
              </a:lnSpc>
              <a:spcBef>
                <a:spcPct val="30000"/>
              </a:spcBef>
              <a:buClr>
                <a:prstClr val="black"/>
              </a:buClr>
              <a:buSzPct val="75000"/>
              <a:defRPr/>
            </a:pPr>
            <a:r>
              <a:rPr lang="en-US" sz="1100" kern="0" dirty="0" smtClean="0">
                <a:solidFill>
                  <a:prstClr val="black"/>
                </a:solidFill>
                <a:latin typeface="Calibri"/>
              </a:rPr>
              <a:t>Processed</a:t>
            </a:r>
            <a:r>
              <a:rPr lang="en-US" sz="1100" kern="0" dirty="0">
                <a:solidFill>
                  <a:prstClr val="black"/>
                </a:solidFill>
                <a:latin typeface="Calibri"/>
              </a:rPr>
              <a:t>:  </a:t>
            </a:r>
            <a:r>
              <a:rPr lang="en-US" sz="1100" kern="0" dirty="0" smtClean="0">
                <a:solidFill>
                  <a:prstClr val="black"/>
                </a:solidFill>
                <a:latin typeface="Calibri"/>
              </a:rPr>
              <a:t>1.27M</a:t>
            </a:r>
            <a:endParaRPr lang="en-US" sz="1100" kern="0" dirty="0">
              <a:solidFill>
                <a:prstClr val="black"/>
              </a:solidFill>
              <a:latin typeface="Calibri"/>
            </a:endParaRPr>
          </a:p>
        </p:txBody>
      </p:sp>
      <p:sp>
        <p:nvSpPr>
          <p:cNvPr id="12" name="Content Placeholder 6"/>
          <p:cNvSpPr txBox="1">
            <a:spLocks/>
          </p:cNvSpPr>
          <p:nvPr/>
        </p:nvSpPr>
        <p:spPr bwMode="auto">
          <a:xfrm>
            <a:off x="245985" y="5029200"/>
            <a:ext cx="914400" cy="914400"/>
          </a:xfrm>
          <a:prstGeom prst="rect">
            <a:avLst/>
          </a:prstGeom>
          <a:noFill/>
          <a:ln w="9525">
            <a:solidFill>
              <a:schemeClr val="tx2"/>
            </a:solidFill>
            <a:miter lim="800000"/>
            <a:headEnd/>
            <a:tailEnd/>
          </a:ln>
        </p:spPr>
        <p:txBody>
          <a:bodyPr/>
          <a:lstStyle/>
          <a:p>
            <a:pPr eaLnBrk="0" hangingPunct="0">
              <a:lnSpc>
                <a:spcPct val="85000"/>
              </a:lnSpc>
              <a:spcBef>
                <a:spcPct val="30000"/>
              </a:spcBef>
              <a:buClr>
                <a:prstClr val="black"/>
              </a:buClr>
              <a:buSzPct val="75000"/>
              <a:defRPr/>
            </a:pPr>
            <a:r>
              <a:rPr lang="en-US" sz="1100" b="1" kern="0" dirty="0" smtClean="0">
                <a:solidFill>
                  <a:prstClr val="black"/>
                </a:solidFill>
                <a:latin typeface="Calibri"/>
              </a:rPr>
              <a:t>FY09</a:t>
            </a:r>
            <a:endParaRPr lang="en-US" sz="1100" b="1" kern="0" dirty="0">
              <a:solidFill>
                <a:prstClr val="black"/>
              </a:solidFill>
              <a:latin typeface="Calibri"/>
            </a:endParaRPr>
          </a:p>
          <a:p>
            <a:pPr eaLnBrk="0" hangingPunct="0">
              <a:lnSpc>
                <a:spcPct val="85000"/>
              </a:lnSpc>
              <a:spcBef>
                <a:spcPct val="30000"/>
              </a:spcBef>
              <a:buClr>
                <a:prstClr val="black"/>
              </a:buClr>
              <a:buSzPct val="75000"/>
              <a:defRPr/>
            </a:pPr>
            <a:r>
              <a:rPr lang="en-US" sz="1100" kern="0" dirty="0" smtClean="0">
                <a:solidFill>
                  <a:prstClr val="black"/>
                </a:solidFill>
                <a:latin typeface="Calibri"/>
              </a:rPr>
              <a:t>Delivered</a:t>
            </a:r>
            <a:r>
              <a:rPr lang="en-US" sz="1100" kern="0" dirty="0">
                <a:solidFill>
                  <a:prstClr val="black"/>
                </a:solidFill>
                <a:latin typeface="Calibri"/>
              </a:rPr>
              <a:t>:   </a:t>
            </a:r>
            <a:r>
              <a:rPr lang="en-US" sz="1100" kern="0" dirty="0" smtClean="0">
                <a:solidFill>
                  <a:prstClr val="black"/>
                </a:solidFill>
                <a:latin typeface="Calibri"/>
              </a:rPr>
              <a:t>1.14M</a:t>
            </a:r>
            <a:r>
              <a:rPr lang="en-US" sz="1100" kern="0" dirty="0">
                <a:solidFill>
                  <a:prstClr val="black"/>
                </a:solidFill>
                <a:latin typeface="Calibri"/>
              </a:rPr>
              <a:t> </a:t>
            </a:r>
            <a:r>
              <a:rPr lang="en-US" sz="1100" kern="0" dirty="0" smtClean="0">
                <a:solidFill>
                  <a:prstClr val="black"/>
                </a:solidFill>
                <a:latin typeface="Calibri"/>
              </a:rPr>
              <a:t>      </a:t>
            </a:r>
          </a:p>
          <a:p>
            <a:pPr eaLnBrk="0" hangingPunct="0">
              <a:lnSpc>
                <a:spcPct val="85000"/>
              </a:lnSpc>
              <a:spcBef>
                <a:spcPct val="30000"/>
              </a:spcBef>
              <a:buClr>
                <a:prstClr val="black"/>
              </a:buClr>
              <a:buSzPct val="75000"/>
              <a:defRPr/>
            </a:pPr>
            <a:r>
              <a:rPr lang="en-US" sz="1100" kern="0" dirty="0" smtClean="0">
                <a:solidFill>
                  <a:prstClr val="black"/>
                </a:solidFill>
                <a:latin typeface="Calibri"/>
              </a:rPr>
              <a:t>Processed</a:t>
            </a:r>
            <a:r>
              <a:rPr lang="en-US" sz="1100" kern="0" dirty="0">
                <a:solidFill>
                  <a:prstClr val="black"/>
                </a:solidFill>
                <a:latin typeface="Calibri"/>
              </a:rPr>
              <a:t>: </a:t>
            </a:r>
            <a:r>
              <a:rPr lang="en-US" sz="1100" kern="0" dirty="0" smtClean="0">
                <a:solidFill>
                  <a:prstClr val="black"/>
                </a:solidFill>
                <a:latin typeface="Calibri"/>
              </a:rPr>
              <a:t> </a:t>
            </a:r>
            <a:r>
              <a:rPr lang="en-US" sz="1100" kern="0" dirty="0">
                <a:solidFill>
                  <a:prstClr val="black"/>
                </a:solidFill>
                <a:latin typeface="Calibri"/>
              </a:rPr>
              <a:t>358K</a:t>
            </a:r>
          </a:p>
        </p:txBody>
      </p:sp>
      <p:sp>
        <p:nvSpPr>
          <p:cNvPr id="14" name="Content Placeholder 6"/>
          <p:cNvSpPr txBox="1">
            <a:spLocks/>
          </p:cNvSpPr>
          <p:nvPr/>
        </p:nvSpPr>
        <p:spPr bwMode="auto">
          <a:xfrm>
            <a:off x="3888945" y="5029200"/>
            <a:ext cx="914400" cy="914400"/>
          </a:xfrm>
          <a:prstGeom prst="rect">
            <a:avLst/>
          </a:prstGeom>
          <a:noFill/>
          <a:ln w="9525">
            <a:solidFill>
              <a:schemeClr val="tx2"/>
            </a:solidFill>
            <a:miter lim="800000"/>
            <a:headEnd/>
            <a:tailEnd/>
          </a:ln>
        </p:spPr>
        <p:txBody>
          <a:bodyPr/>
          <a:lstStyle/>
          <a:p>
            <a:pPr eaLnBrk="0" hangingPunct="0">
              <a:lnSpc>
                <a:spcPct val="85000"/>
              </a:lnSpc>
              <a:spcBef>
                <a:spcPct val="30000"/>
              </a:spcBef>
              <a:buClr>
                <a:prstClr val="black"/>
              </a:buClr>
              <a:buSzPct val="75000"/>
              <a:defRPr/>
            </a:pPr>
            <a:r>
              <a:rPr lang="en-US" sz="1100" b="1" kern="0" dirty="0" smtClean="0">
                <a:solidFill>
                  <a:prstClr val="black"/>
                </a:solidFill>
                <a:latin typeface="Calibri"/>
              </a:rPr>
              <a:t>FY12</a:t>
            </a:r>
          </a:p>
          <a:p>
            <a:pPr eaLnBrk="0" hangingPunct="0">
              <a:lnSpc>
                <a:spcPct val="85000"/>
              </a:lnSpc>
              <a:spcBef>
                <a:spcPct val="30000"/>
              </a:spcBef>
              <a:buClr>
                <a:prstClr val="black"/>
              </a:buClr>
              <a:buSzPct val="75000"/>
              <a:defRPr/>
            </a:pPr>
            <a:r>
              <a:rPr lang="en-US" sz="1100" kern="0" dirty="0" smtClean="0">
                <a:solidFill>
                  <a:prstClr val="black"/>
                </a:solidFill>
                <a:latin typeface="Calibri"/>
              </a:rPr>
              <a:t>Delivered</a:t>
            </a:r>
            <a:r>
              <a:rPr lang="en-US" sz="1100" kern="0" dirty="0">
                <a:solidFill>
                  <a:prstClr val="black"/>
                </a:solidFill>
                <a:latin typeface="Calibri"/>
              </a:rPr>
              <a:t>:  </a:t>
            </a:r>
            <a:r>
              <a:rPr lang="en-US" sz="1100" kern="0" dirty="0" smtClean="0">
                <a:solidFill>
                  <a:prstClr val="black"/>
                </a:solidFill>
                <a:latin typeface="Calibri"/>
              </a:rPr>
              <a:t> 2.73M</a:t>
            </a:r>
            <a:endParaRPr lang="en-US" sz="1100" kern="0" dirty="0">
              <a:solidFill>
                <a:prstClr val="black"/>
              </a:solidFill>
              <a:latin typeface="Calibri"/>
            </a:endParaRPr>
          </a:p>
          <a:p>
            <a:pPr eaLnBrk="0" hangingPunct="0">
              <a:lnSpc>
                <a:spcPct val="85000"/>
              </a:lnSpc>
              <a:spcBef>
                <a:spcPct val="30000"/>
              </a:spcBef>
              <a:buClr>
                <a:prstClr val="black"/>
              </a:buClr>
              <a:buSzPct val="75000"/>
              <a:defRPr/>
            </a:pPr>
            <a:r>
              <a:rPr lang="en-US" sz="1100" kern="0" dirty="0" smtClean="0">
                <a:solidFill>
                  <a:prstClr val="black"/>
                </a:solidFill>
                <a:latin typeface="Calibri"/>
              </a:rPr>
              <a:t>Processed</a:t>
            </a:r>
            <a:r>
              <a:rPr lang="en-US" sz="1100" kern="0" dirty="0">
                <a:solidFill>
                  <a:prstClr val="black"/>
                </a:solidFill>
                <a:latin typeface="Calibri"/>
              </a:rPr>
              <a:t>: </a:t>
            </a:r>
            <a:r>
              <a:rPr lang="en-US" sz="1100" kern="0" dirty="0" smtClean="0">
                <a:solidFill>
                  <a:prstClr val="black"/>
                </a:solidFill>
                <a:latin typeface="Calibri"/>
              </a:rPr>
              <a:t> 1.82M</a:t>
            </a:r>
            <a:endParaRPr lang="en-US" sz="1100" kern="0" dirty="0">
              <a:solidFill>
                <a:prstClr val="black"/>
              </a:solidFill>
              <a:latin typeface="Calibri"/>
            </a:endParaRPr>
          </a:p>
        </p:txBody>
      </p:sp>
      <p:sp>
        <p:nvSpPr>
          <p:cNvPr id="13" name="Content Placeholder 6"/>
          <p:cNvSpPr txBox="1">
            <a:spLocks/>
          </p:cNvSpPr>
          <p:nvPr/>
        </p:nvSpPr>
        <p:spPr bwMode="auto">
          <a:xfrm>
            <a:off x="5103265" y="5029200"/>
            <a:ext cx="914400" cy="914400"/>
          </a:xfrm>
          <a:prstGeom prst="rect">
            <a:avLst/>
          </a:prstGeom>
          <a:noFill/>
          <a:ln w="9525">
            <a:solidFill>
              <a:schemeClr val="tx2"/>
            </a:solidFill>
            <a:miter lim="800000"/>
            <a:headEnd/>
            <a:tailEnd/>
          </a:ln>
        </p:spPr>
        <p:txBody>
          <a:bodyPr/>
          <a:lstStyle/>
          <a:p>
            <a:pPr eaLnBrk="0" hangingPunct="0">
              <a:lnSpc>
                <a:spcPct val="85000"/>
              </a:lnSpc>
              <a:spcBef>
                <a:spcPct val="30000"/>
              </a:spcBef>
              <a:buClr>
                <a:prstClr val="black"/>
              </a:buClr>
              <a:buSzPct val="75000"/>
              <a:defRPr/>
            </a:pPr>
            <a:r>
              <a:rPr lang="en-US" sz="1100" b="1" kern="0" dirty="0" smtClean="0">
                <a:solidFill>
                  <a:prstClr val="black"/>
                </a:solidFill>
                <a:latin typeface="Calibri"/>
              </a:rPr>
              <a:t>FY13</a:t>
            </a:r>
          </a:p>
          <a:p>
            <a:pPr eaLnBrk="0" hangingPunct="0">
              <a:lnSpc>
                <a:spcPct val="85000"/>
              </a:lnSpc>
              <a:spcBef>
                <a:spcPct val="30000"/>
              </a:spcBef>
              <a:buClr>
                <a:prstClr val="black"/>
              </a:buClr>
              <a:buSzPct val="75000"/>
              <a:defRPr/>
            </a:pPr>
            <a:r>
              <a:rPr lang="en-US" sz="1100" kern="0" dirty="0" smtClean="0">
                <a:solidFill>
                  <a:prstClr val="black"/>
                </a:solidFill>
                <a:latin typeface="Calibri"/>
              </a:rPr>
              <a:t>Delivered</a:t>
            </a:r>
            <a:r>
              <a:rPr lang="en-US" sz="1100" kern="0" dirty="0">
                <a:solidFill>
                  <a:prstClr val="black"/>
                </a:solidFill>
                <a:latin typeface="Calibri"/>
              </a:rPr>
              <a:t>:  </a:t>
            </a:r>
            <a:r>
              <a:rPr lang="en-US" sz="1100" kern="0" dirty="0" smtClean="0">
                <a:solidFill>
                  <a:prstClr val="black"/>
                </a:solidFill>
                <a:latin typeface="Calibri"/>
              </a:rPr>
              <a:t> 4.32M</a:t>
            </a:r>
            <a:endParaRPr lang="en-US" sz="1100" kern="0" dirty="0">
              <a:solidFill>
                <a:prstClr val="black"/>
              </a:solidFill>
              <a:latin typeface="Calibri"/>
            </a:endParaRPr>
          </a:p>
          <a:p>
            <a:pPr eaLnBrk="0" hangingPunct="0">
              <a:lnSpc>
                <a:spcPct val="85000"/>
              </a:lnSpc>
              <a:spcBef>
                <a:spcPct val="30000"/>
              </a:spcBef>
              <a:buClr>
                <a:prstClr val="black"/>
              </a:buClr>
              <a:buSzPct val="75000"/>
              <a:defRPr/>
            </a:pPr>
            <a:r>
              <a:rPr lang="en-US" sz="1100" kern="0" dirty="0" smtClean="0">
                <a:solidFill>
                  <a:prstClr val="black"/>
                </a:solidFill>
                <a:latin typeface="Calibri"/>
              </a:rPr>
              <a:t>Processed</a:t>
            </a:r>
            <a:r>
              <a:rPr lang="en-US" sz="1100" kern="0" dirty="0">
                <a:solidFill>
                  <a:prstClr val="black"/>
                </a:solidFill>
                <a:latin typeface="Calibri"/>
              </a:rPr>
              <a:t>: </a:t>
            </a:r>
            <a:r>
              <a:rPr lang="en-US" sz="1100" kern="0" dirty="0" smtClean="0">
                <a:solidFill>
                  <a:prstClr val="black"/>
                </a:solidFill>
                <a:latin typeface="Calibri"/>
              </a:rPr>
              <a:t> 3.28M</a:t>
            </a:r>
            <a:endParaRPr lang="en-US" sz="1100" kern="0" dirty="0">
              <a:solidFill>
                <a:prstClr val="black"/>
              </a:solidFill>
              <a:latin typeface="Calibri"/>
            </a:endParaRPr>
          </a:p>
        </p:txBody>
      </p:sp>
      <p:sp>
        <p:nvSpPr>
          <p:cNvPr id="16" name="Content Placeholder 6"/>
          <p:cNvSpPr txBox="1">
            <a:spLocks/>
          </p:cNvSpPr>
          <p:nvPr/>
        </p:nvSpPr>
        <p:spPr bwMode="auto">
          <a:xfrm>
            <a:off x="6317585" y="5029200"/>
            <a:ext cx="914400" cy="914400"/>
          </a:xfrm>
          <a:prstGeom prst="rect">
            <a:avLst/>
          </a:prstGeom>
          <a:noFill/>
          <a:ln w="9525">
            <a:solidFill>
              <a:schemeClr val="tx2"/>
            </a:solidFill>
            <a:miter lim="800000"/>
            <a:headEnd/>
            <a:tailEnd/>
          </a:ln>
        </p:spPr>
        <p:txBody>
          <a:bodyPr/>
          <a:lstStyle/>
          <a:p>
            <a:pPr eaLnBrk="0" hangingPunct="0">
              <a:lnSpc>
                <a:spcPct val="85000"/>
              </a:lnSpc>
              <a:spcBef>
                <a:spcPct val="30000"/>
              </a:spcBef>
              <a:buClr>
                <a:prstClr val="black"/>
              </a:buClr>
              <a:buSzPct val="75000"/>
              <a:defRPr/>
            </a:pPr>
            <a:r>
              <a:rPr lang="en-US" sz="1100" b="1" kern="0" dirty="0" smtClean="0">
                <a:solidFill>
                  <a:prstClr val="black"/>
                </a:solidFill>
                <a:latin typeface="Calibri"/>
              </a:rPr>
              <a:t>FY14</a:t>
            </a:r>
          </a:p>
          <a:p>
            <a:pPr eaLnBrk="0" hangingPunct="0">
              <a:lnSpc>
                <a:spcPct val="85000"/>
              </a:lnSpc>
              <a:spcBef>
                <a:spcPct val="30000"/>
              </a:spcBef>
              <a:buClr>
                <a:prstClr val="black"/>
              </a:buClr>
              <a:buSzPct val="75000"/>
              <a:defRPr/>
            </a:pPr>
            <a:r>
              <a:rPr lang="en-US" sz="1100" kern="0" dirty="0" smtClean="0">
                <a:solidFill>
                  <a:prstClr val="black"/>
                </a:solidFill>
                <a:latin typeface="Calibri"/>
              </a:rPr>
              <a:t>Delivered</a:t>
            </a:r>
            <a:r>
              <a:rPr lang="en-US" sz="1100" kern="0" dirty="0">
                <a:solidFill>
                  <a:prstClr val="black"/>
                </a:solidFill>
                <a:latin typeface="Calibri"/>
              </a:rPr>
              <a:t>:  </a:t>
            </a:r>
            <a:r>
              <a:rPr lang="en-US" sz="1100" kern="0" dirty="0" smtClean="0">
                <a:solidFill>
                  <a:prstClr val="black"/>
                </a:solidFill>
                <a:latin typeface="Calibri"/>
              </a:rPr>
              <a:t> 6.76M</a:t>
            </a:r>
            <a:endParaRPr lang="en-US" sz="1100" kern="0" dirty="0">
              <a:solidFill>
                <a:prstClr val="black"/>
              </a:solidFill>
              <a:latin typeface="Calibri"/>
            </a:endParaRPr>
          </a:p>
          <a:p>
            <a:pPr eaLnBrk="0" hangingPunct="0">
              <a:lnSpc>
                <a:spcPct val="85000"/>
              </a:lnSpc>
              <a:spcBef>
                <a:spcPct val="30000"/>
              </a:spcBef>
              <a:buClr>
                <a:prstClr val="black"/>
              </a:buClr>
              <a:buSzPct val="75000"/>
              <a:defRPr/>
            </a:pPr>
            <a:r>
              <a:rPr lang="en-US" sz="1100" kern="0" dirty="0" smtClean="0">
                <a:solidFill>
                  <a:prstClr val="black"/>
                </a:solidFill>
                <a:latin typeface="Calibri"/>
              </a:rPr>
              <a:t>Processed</a:t>
            </a:r>
            <a:r>
              <a:rPr lang="en-US" sz="1100" kern="0" dirty="0">
                <a:solidFill>
                  <a:prstClr val="black"/>
                </a:solidFill>
                <a:latin typeface="Calibri"/>
              </a:rPr>
              <a:t>: </a:t>
            </a:r>
            <a:r>
              <a:rPr lang="en-US" sz="1100" kern="0" dirty="0" smtClean="0">
                <a:solidFill>
                  <a:prstClr val="black"/>
                </a:solidFill>
                <a:latin typeface="Calibri"/>
              </a:rPr>
              <a:t> 4.19M</a:t>
            </a:r>
            <a:endParaRPr lang="en-US" sz="1100" kern="0" dirty="0">
              <a:solidFill>
                <a:prstClr val="black"/>
              </a:solidFill>
              <a:latin typeface="Calibri"/>
            </a:endParaRPr>
          </a:p>
        </p:txBody>
      </p:sp>
      <p:pic>
        <p:nvPicPr>
          <p:cNvPr id="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300" y="1217613"/>
            <a:ext cx="9043963" cy="3767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Content Placeholder 6"/>
          <p:cNvSpPr txBox="1">
            <a:spLocks/>
          </p:cNvSpPr>
          <p:nvPr/>
        </p:nvSpPr>
        <p:spPr bwMode="auto">
          <a:xfrm>
            <a:off x="7533736" y="5029200"/>
            <a:ext cx="1212489" cy="914400"/>
          </a:xfrm>
          <a:prstGeom prst="rect">
            <a:avLst/>
          </a:prstGeom>
          <a:noFill/>
          <a:ln w="9525">
            <a:solidFill>
              <a:schemeClr val="tx2"/>
            </a:solidFill>
            <a:miter lim="800000"/>
            <a:headEnd/>
            <a:tailEnd/>
          </a:ln>
        </p:spPr>
        <p:txBody>
          <a:bodyPr/>
          <a:lstStyle/>
          <a:p>
            <a:pPr eaLnBrk="0" hangingPunct="0">
              <a:lnSpc>
                <a:spcPct val="85000"/>
              </a:lnSpc>
              <a:spcBef>
                <a:spcPct val="30000"/>
              </a:spcBef>
              <a:buClr>
                <a:prstClr val="black"/>
              </a:buClr>
              <a:buSzPct val="75000"/>
              <a:defRPr/>
            </a:pPr>
            <a:r>
              <a:rPr lang="en-US" sz="1100" b="1" kern="0" dirty="0" smtClean="0">
                <a:solidFill>
                  <a:prstClr val="black"/>
                </a:solidFill>
                <a:latin typeface="Calibri"/>
              </a:rPr>
              <a:t>FY15 (Oct-Jan)</a:t>
            </a:r>
          </a:p>
          <a:p>
            <a:pPr eaLnBrk="0" hangingPunct="0">
              <a:lnSpc>
                <a:spcPct val="85000"/>
              </a:lnSpc>
              <a:spcBef>
                <a:spcPct val="30000"/>
              </a:spcBef>
              <a:buClr>
                <a:prstClr val="black"/>
              </a:buClr>
              <a:buSzPct val="75000"/>
              <a:defRPr/>
            </a:pPr>
            <a:r>
              <a:rPr lang="en-US" sz="1100" kern="0" dirty="0" smtClean="0">
                <a:solidFill>
                  <a:prstClr val="black"/>
                </a:solidFill>
                <a:latin typeface="Calibri"/>
              </a:rPr>
              <a:t>Delivered</a:t>
            </a:r>
            <a:r>
              <a:rPr lang="en-US" sz="1100" kern="0" dirty="0">
                <a:solidFill>
                  <a:prstClr val="black"/>
                </a:solidFill>
                <a:latin typeface="Calibri"/>
              </a:rPr>
              <a:t>:  </a:t>
            </a:r>
            <a:r>
              <a:rPr lang="en-US" sz="1100" kern="0" dirty="0" smtClean="0">
                <a:solidFill>
                  <a:prstClr val="black"/>
                </a:solidFill>
                <a:latin typeface="Calibri"/>
              </a:rPr>
              <a:t> 2.31M</a:t>
            </a:r>
            <a:endParaRPr lang="en-US" sz="1100" kern="0" dirty="0">
              <a:solidFill>
                <a:prstClr val="black"/>
              </a:solidFill>
              <a:latin typeface="Calibri"/>
            </a:endParaRPr>
          </a:p>
          <a:p>
            <a:pPr eaLnBrk="0" hangingPunct="0">
              <a:lnSpc>
                <a:spcPct val="85000"/>
              </a:lnSpc>
              <a:spcBef>
                <a:spcPct val="30000"/>
              </a:spcBef>
              <a:buClr>
                <a:prstClr val="black"/>
              </a:buClr>
              <a:buSzPct val="75000"/>
              <a:defRPr/>
            </a:pPr>
            <a:r>
              <a:rPr lang="en-US" sz="1100" kern="0" dirty="0" smtClean="0">
                <a:solidFill>
                  <a:prstClr val="black"/>
                </a:solidFill>
                <a:latin typeface="Calibri"/>
              </a:rPr>
              <a:t>Processed</a:t>
            </a:r>
            <a:r>
              <a:rPr lang="en-US" sz="1100" kern="0" dirty="0">
                <a:solidFill>
                  <a:prstClr val="black"/>
                </a:solidFill>
                <a:latin typeface="Calibri"/>
              </a:rPr>
              <a:t>: </a:t>
            </a:r>
            <a:r>
              <a:rPr lang="en-US" sz="1100" kern="0" dirty="0" smtClean="0">
                <a:solidFill>
                  <a:prstClr val="black"/>
                </a:solidFill>
                <a:latin typeface="Calibri"/>
              </a:rPr>
              <a:t> 972K</a:t>
            </a:r>
            <a:endParaRPr lang="en-US" sz="1100" kern="0" dirty="0">
              <a:solidFill>
                <a:prstClr val="black"/>
              </a:solidFill>
              <a:latin typeface="Calibri"/>
            </a:endParaRPr>
          </a:p>
        </p:txBody>
      </p:sp>
    </p:spTree>
    <p:extLst>
      <p:ext uri="{BB962C8B-B14F-4D97-AF65-F5344CB8AC3E}">
        <p14:creationId xmlns:p14="http://schemas.microsoft.com/office/powerpoint/2010/main" val="30001148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Concluding Thoughts</a:t>
            </a:r>
            <a:endParaRPr lang="en-US" sz="3600" dirty="0"/>
          </a:p>
        </p:txBody>
      </p:sp>
      <p:sp>
        <p:nvSpPr>
          <p:cNvPr id="3" name="Content Placeholder 2"/>
          <p:cNvSpPr>
            <a:spLocks noGrp="1"/>
          </p:cNvSpPr>
          <p:nvPr>
            <p:ph idx="1"/>
          </p:nvPr>
        </p:nvSpPr>
        <p:spPr/>
        <p:txBody>
          <a:bodyPr/>
          <a:lstStyle/>
          <a:p>
            <a:r>
              <a:rPr lang="en-US" sz="2800" dirty="0" smtClean="0"/>
              <a:t>Exciting times, indeed – and that’s going to continue</a:t>
            </a:r>
          </a:p>
          <a:p>
            <a:r>
              <a:rPr lang="en-US" sz="2800" dirty="0" smtClean="0"/>
              <a:t>Ironic how rapid advances are being made using our longest running satellite system</a:t>
            </a:r>
          </a:p>
          <a:p>
            <a:r>
              <a:rPr lang="en-US" sz="2800" dirty="0" smtClean="0"/>
              <a:t>Future holds plenty of challenges associated with integrating data from multiple sensors</a:t>
            </a:r>
          </a:p>
          <a:p>
            <a:r>
              <a:rPr lang="en-US" sz="2800" dirty="0" smtClean="0"/>
              <a:t>New observations shouldn’t come at the expense of continuity in successful programs</a:t>
            </a:r>
          </a:p>
          <a:p>
            <a:endParaRPr lang="en-US" dirty="0"/>
          </a:p>
        </p:txBody>
      </p:sp>
    </p:spTree>
    <p:extLst>
      <p:ext uri="{BB962C8B-B14F-4D97-AF65-F5344CB8AC3E}">
        <p14:creationId xmlns:p14="http://schemas.microsoft.com/office/powerpoint/2010/main" val="47029214"/>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Acknowledgements</a:t>
            </a:r>
            <a:endParaRPr lang="en-US" sz="3200" dirty="0"/>
          </a:p>
        </p:txBody>
      </p:sp>
      <p:sp>
        <p:nvSpPr>
          <p:cNvPr id="3" name="Content Placeholder 2"/>
          <p:cNvSpPr>
            <a:spLocks noGrp="1"/>
          </p:cNvSpPr>
          <p:nvPr>
            <p:ph idx="1"/>
          </p:nvPr>
        </p:nvSpPr>
        <p:spPr/>
        <p:txBody>
          <a:bodyPr>
            <a:normAutofit/>
          </a:bodyPr>
          <a:lstStyle/>
          <a:p>
            <a:r>
              <a:rPr lang="en-US" sz="2400" dirty="0" smtClean="0"/>
              <a:t>Sam </a:t>
            </a:r>
            <a:r>
              <a:rPr lang="en-US" sz="2400" dirty="0" err="1" smtClean="0"/>
              <a:t>Goward</a:t>
            </a:r>
            <a:r>
              <a:rPr lang="en-US" sz="2400" dirty="0" smtClean="0"/>
              <a:t> and NAFD group</a:t>
            </a:r>
          </a:p>
          <a:p>
            <a:r>
              <a:rPr lang="en-US" sz="2400" dirty="0" smtClean="0"/>
              <a:t>Matt Hansen</a:t>
            </a:r>
          </a:p>
          <a:p>
            <a:r>
              <a:rPr lang="en-US" sz="2400" dirty="0" smtClean="0"/>
              <a:t>Mark </a:t>
            </a:r>
            <a:r>
              <a:rPr lang="en-US" sz="2400" dirty="0" err="1" smtClean="0"/>
              <a:t>Frield’s</a:t>
            </a:r>
            <a:r>
              <a:rPr lang="en-US" sz="2400" dirty="0" smtClean="0"/>
              <a:t> group (including Eli </a:t>
            </a:r>
            <a:r>
              <a:rPr lang="en-US" sz="2400" dirty="0" err="1" smtClean="0"/>
              <a:t>Meelas</a:t>
            </a:r>
            <a:r>
              <a:rPr lang="en-US" sz="2400" dirty="0" smtClean="0"/>
              <a:t> and Damien Sulla-</a:t>
            </a:r>
            <a:r>
              <a:rPr lang="en-US" sz="2400" dirty="0" err="1" smtClean="0"/>
              <a:t>Menashe</a:t>
            </a:r>
            <a:r>
              <a:rPr lang="en-US" sz="2400" dirty="0" smtClean="0"/>
              <a:t>)</a:t>
            </a:r>
          </a:p>
          <a:p>
            <a:r>
              <a:rPr lang="en-US" sz="2400" dirty="0" smtClean="0"/>
              <a:t>My group (</a:t>
            </a:r>
            <a:r>
              <a:rPr lang="en-US" sz="2400" dirty="0" err="1" smtClean="0"/>
              <a:t>Zhe</a:t>
            </a:r>
            <a:r>
              <a:rPr lang="en-US" sz="2400" dirty="0" smtClean="0"/>
              <a:t> Zhu, Pontus </a:t>
            </a:r>
            <a:r>
              <a:rPr lang="en-US" sz="2400" dirty="0" err="1" smtClean="0"/>
              <a:t>Olofsson</a:t>
            </a:r>
            <a:r>
              <a:rPr lang="en-US" sz="2400" dirty="0" smtClean="0"/>
              <a:t>, Chris Holden, Val </a:t>
            </a:r>
            <a:r>
              <a:rPr lang="en-US" sz="2400" dirty="0" err="1" smtClean="0"/>
              <a:t>Pasquarella</a:t>
            </a:r>
            <a:r>
              <a:rPr lang="en-US" sz="2400" dirty="0" smtClean="0"/>
              <a:t>, </a:t>
            </a:r>
            <a:r>
              <a:rPr lang="en-US" sz="2400" dirty="0" err="1" smtClean="0"/>
              <a:t>Shixiong</a:t>
            </a:r>
            <a:r>
              <a:rPr lang="en-US" sz="2400" dirty="0" smtClean="0"/>
              <a:t> Wang, </a:t>
            </a:r>
            <a:r>
              <a:rPr lang="en-US" sz="2400" dirty="0" err="1" smtClean="0"/>
              <a:t>Xioajing</a:t>
            </a:r>
            <a:r>
              <a:rPr lang="en-US" sz="2400" dirty="0" smtClean="0"/>
              <a:t> Tang, Eric Bullock)</a:t>
            </a:r>
          </a:p>
          <a:p>
            <a:r>
              <a:rPr lang="en-US" sz="2400" dirty="0" smtClean="0"/>
              <a:t>Josef </a:t>
            </a:r>
            <a:r>
              <a:rPr lang="en-US" sz="2400" dirty="0" err="1" smtClean="0"/>
              <a:t>Kellndorfer</a:t>
            </a:r>
            <a:endParaRPr lang="en-US" sz="2400" dirty="0" smtClean="0"/>
          </a:p>
          <a:p>
            <a:r>
              <a:rPr lang="en-US" sz="2400" dirty="0" smtClean="0"/>
              <a:t>Tom Loveland</a:t>
            </a:r>
            <a:endParaRPr lang="en-US" sz="2400" dirty="0"/>
          </a:p>
        </p:txBody>
      </p:sp>
    </p:spTree>
    <p:extLst>
      <p:ext uri="{BB962C8B-B14F-4D97-AF65-F5344CB8AC3E}">
        <p14:creationId xmlns:p14="http://schemas.microsoft.com/office/powerpoint/2010/main" val="768525056"/>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 name="Content Placeholder 5"/>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15157" y="16778"/>
            <a:ext cx="9123280" cy="6824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3"/>
          <a:stretch>
            <a:fillRect/>
          </a:stretch>
        </p:blipFill>
        <p:spPr>
          <a:xfrm>
            <a:off x="4951475" y="424815"/>
            <a:ext cx="1973270" cy="552450"/>
          </a:xfrm>
          <a:prstGeom prst="rect">
            <a:avLst/>
          </a:prstGeom>
        </p:spPr>
      </p:pic>
    </p:spTree>
    <p:extLst>
      <p:ext uri="{BB962C8B-B14F-4D97-AF65-F5344CB8AC3E}">
        <p14:creationId xmlns:p14="http://schemas.microsoft.com/office/powerpoint/2010/main" val="22227581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673"/>
            <a:ext cx="9146234" cy="6856327"/>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7012" y="4470908"/>
            <a:ext cx="1465326" cy="1014984"/>
          </a:xfrm>
          <a:prstGeom prst="rect">
            <a:avLst/>
          </a:prstGeom>
        </p:spPr>
      </p:pic>
      <p:sp>
        <p:nvSpPr>
          <p:cNvPr id="5" name="TextBox 4"/>
          <p:cNvSpPr txBox="1"/>
          <p:nvPr/>
        </p:nvSpPr>
        <p:spPr>
          <a:xfrm>
            <a:off x="6050515" y="6152636"/>
            <a:ext cx="3095719" cy="646331"/>
          </a:xfrm>
          <a:prstGeom prst="rect">
            <a:avLst/>
          </a:prstGeom>
          <a:noFill/>
        </p:spPr>
        <p:txBody>
          <a:bodyPr wrap="none" rtlCol="0">
            <a:spAutoFit/>
          </a:bodyPr>
          <a:lstStyle/>
          <a:p>
            <a:r>
              <a:rPr lang="en-US" dirty="0" smtClean="0">
                <a:solidFill>
                  <a:schemeClr val="bg1"/>
                </a:solidFill>
              </a:rPr>
              <a:t>2000 to 2013 tree cover extent</a:t>
            </a:r>
          </a:p>
          <a:p>
            <a:r>
              <a:rPr lang="en-US" dirty="0">
                <a:solidFill>
                  <a:schemeClr val="bg1"/>
                </a:solidFill>
              </a:rPr>
              <a:t>a</a:t>
            </a:r>
            <a:r>
              <a:rPr lang="en-US" dirty="0" smtClean="0">
                <a:solidFill>
                  <a:schemeClr val="bg1"/>
                </a:solidFill>
              </a:rPr>
              <a:t>nd forest loss and gain</a:t>
            </a:r>
            <a:endParaRPr lang="en-US" dirty="0">
              <a:solidFill>
                <a:schemeClr val="bg1"/>
              </a:solidFill>
            </a:endParaRPr>
          </a:p>
        </p:txBody>
      </p:sp>
      <p:sp>
        <p:nvSpPr>
          <p:cNvPr id="4" name="TextBox 3"/>
          <p:cNvSpPr txBox="1"/>
          <p:nvPr/>
        </p:nvSpPr>
        <p:spPr>
          <a:xfrm>
            <a:off x="976153" y="6475802"/>
            <a:ext cx="2402821" cy="369332"/>
          </a:xfrm>
          <a:prstGeom prst="rect">
            <a:avLst/>
          </a:prstGeom>
          <a:noFill/>
        </p:spPr>
        <p:txBody>
          <a:bodyPr wrap="none" rtlCol="0">
            <a:spAutoFit/>
          </a:bodyPr>
          <a:lstStyle/>
          <a:p>
            <a:r>
              <a:rPr lang="en-US" dirty="0" smtClean="0">
                <a:solidFill>
                  <a:schemeClr val="bg1"/>
                </a:solidFill>
              </a:rPr>
              <a:t>Slide from Matt Hansen</a:t>
            </a:r>
            <a:endParaRPr lang="en-US" dirty="0">
              <a:solidFill>
                <a:schemeClr val="bg1"/>
              </a:solidFill>
            </a:endParaRPr>
          </a:p>
        </p:txBody>
      </p:sp>
    </p:spTree>
    <p:extLst>
      <p:ext uri="{BB962C8B-B14F-4D97-AF65-F5344CB8AC3E}">
        <p14:creationId xmlns:p14="http://schemas.microsoft.com/office/powerpoint/2010/main" val="2214580491"/>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a:srcRect t="-8416" b="-8981"/>
          <a:stretch/>
        </p:blipFill>
        <p:spPr>
          <a:xfrm>
            <a:off x="212980" y="195361"/>
            <a:ext cx="8229600" cy="1383810"/>
          </a:xfrm>
        </p:spPr>
      </p:pic>
      <p:pic>
        <p:nvPicPr>
          <p:cNvPr id="5" name="Picture 4"/>
          <p:cNvPicPr>
            <a:picLocks noChangeAspect="1"/>
          </p:cNvPicPr>
          <p:nvPr/>
        </p:nvPicPr>
        <p:blipFill>
          <a:blip r:embed="rId3"/>
          <a:stretch>
            <a:fillRect/>
          </a:stretch>
        </p:blipFill>
        <p:spPr>
          <a:xfrm>
            <a:off x="0" y="1579171"/>
            <a:ext cx="9144000" cy="4892948"/>
          </a:xfrm>
          <a:prstGeom prst="rect">
            <a:avLst/>
          </a:prstGeom>
        </p:spPr>
      </p:pic>
    </p:spTree>
    <p:extLst>
      <p:ext uri="{BB962C8B-B14F-4D97-AF65-F5344CB8AC3E}">
        <p14:creationId xmlns:p14="http://schemas.microsoft.com/office/powerpoint/2010/main" val="3136425931"/>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3600" b="1" dirty="0" smtClean="0"/>
              <a:t>North America Forest Dynamics (NAFD):</a:t>
            </a:r>
            <a:br>
              <a:rPr lang="en-US" sz="3600" b="1" dirty="0" smtClean="0"/>
            </a:br>
            <a:r>
              <a:rPr lang="en-US" sz="3600" b="1" dirty="0" smtClean="0"/>
              <a:t>Phase III (Annual, W-to-W)</a:t>
            </a:r>
            <a:endParaRPr lang="en-US" sz="3600" b="1" dirty="0"/>
          </a:p>
        </p:txBody>
      </p:sp>
      <p:sp>
        <p:nvSpPr>
          <p:cNvPr id="3" name="Subtitle 2"/>
          <p:cNvSpPr>
            <a:spLocks noGrp="1"/>
          </p:cNvSpPr>
          <p:nvPr>
            <p:ph type="subTitle" idx="1"/>
          </p:nvPr>
        </p:nvSpPr>
        <p:spPr/>
        <p:txBody>
          <a:bodyPr/>
          <a:lstStyle/>
          <a:p>
            <a:r>
              <a:rPr lang="en-US" dirty="0" smtClean="0"/>
              <a:t>S. Goward, C. Huang, W. Cohen, J. Masek, G. </a:t>
            </a:r>
            <a:r>
              <a:rPr lang="en-US" dirty="0" err="1" smtClean="0"/>
              <a:t>Moisen</a:t>
            </a:r>
            <a:r>
              <a:rPr lang="en-US" dirty="0"/>
              <a:t> </a:t>
            </a:r>
            <a:r>
              <a:rPr lang="en-US" dirty="0" smtClean="0"/>
              <a:t>and R. Nemani</a:t>
            </a:r>
          </a:p>
          <a:p>
            <a:r>
              <a:rPr lang="en-US" dirty="0" smtClean="0"/>
              <a:t>21 April 2015</a:t>
            </a:r>
            <a:endParaRPr lang="en-US" dirty="0"/>
          </a:p>
        </p:txBody>
      </p:sp>
    </p:spTree>
    <p:extLst>
      <p:ext uri="{BB962C8B-B14F-4D97-AF65-F5344CB8AC3E}">
        <p14:creationId xmlns:p14="http://schemas.microsoft.com/office/powerpoint/2010/main" val="2153378968"/>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ea typeface="Osaka" charset="-128"/>
            <a:cs typeface="Osaka"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ea typeface="Osaka" charset="-128"/>
            <a:cs typeface="Osaka"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Main NISAR">
  <a:themeElements>
    <a:clrScheme name="NISAR PowerPoint">
      <a:dk1>
        <a:srgbClr val="000000"/>
      </a:dk1>
      <a:lt1>
        <a:srgbClr val="FFFFFF"/>
      </a:lt1>
      <a:dk2>
        <a:srgbClr val="0166AE"/>
      </a:dk2>
      <a:lt2>
        <a:srgbClr val="E7E6E6"/>
      </a:lt2>
      <a:accent1>
        <a:srgbClr val="2CC1DE"/>
      </a:accent1>
      <a:accent2>
        <a:srgbClr val="F76539"/>
      </a:accent2>
      <a:accent3>
        <a:srgbClr val="F27423"/>
      </a:accent3>
      <a:accent4>
        <a:srgbClr val="643517"/>
      </a:accent4>
      <a:accent5>
        <a:srgbClr val="326735"/>
      </a:accent5>
      <a:accent6>
        <a:srgbClr val="326735"/>
      </a:accent6>
      <a:hlink>
        <a:srgbClr val="0166AE"/>
      </a:hlink>
      <a:folHlink>
        <a:srgbClr val="1287D8"/>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defRPr sz="1400" dirty="0" smtClean="0">
            <a:solidFill>
              <a:schemeClr val="bg1">
                <a:lumMod val="95000"/>
                <a:lumOff val="5000"/>
              </a:schemeClr>
            </a:solidFill>
            <a:latin typeface="Arial" panose="020B0604020202020204" pitchFamily="34" charset="0"/>
            <a:cs typeface="Arial" panose="020B0604020202020204" pitchFamily="34" charset="0"/>
          </a:defRPr>
        </a:defPPr>
      </a:lstStyle>
    </a:txDef>
  </a:objectDefaults>
  <a:extraClrScheme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defRPr sz="1400" dirty="0" smtClean="0">
            <a:solidFill>
              <a:schemeClr val="bg1">
                <a:lumMod val="95000"/>
                <a:lumOff val="5000"/>
              </a:schemeClr>
            </a:solidFill>
            <a:latin typeface="Arial" panose="020B0604020202020204" pitchFamily="34" charset="0"/>
            <a:cs typeface="Arial" panose="020B0604020202020204" pitchFamily="34" charset="0"/>
          </a:defRPr>
        </a:defPPr>
      </a:lstStyle>
    </a:txDef>
  </a:objectDefaults>
  <a:extraClrSchemeLst/>
</a:theme>
</file>

<file path=ppt/theme/theme6.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defRPr sz="1400" dirty="0" smtClean="0">
            <a:solidFill>
              <a:schemeClr val="bg1">
                <a:lumMod val="95000"/>
                <a:lumOff val="5000"/>
              </a:schemeClr>
            </a:solidFill>
            <a:latin typeface="Arial" panose="020B0604020202020204" pitchFamily="34" charset="0"/>
            <a:cs typeface="Arial" panose="020B0604020202020204" pitchFamily="34" charset="0"/>
          </a:defRPr>
        </a:defPPr>
      </a:lstStyle>
    </a:txDef>
  </a:objectDefaults>
  <a:extraClrSchemeLst/>
</a:theme>
</file>

<file path=ppt/theme/theme7.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8408</TotalTime>
  <Words>3568</Words>
  <Application>Microsoft Macintosh PowerPoint</Application>
  <PresentationFormat>On-screen Show (4:3)</PresentationFormat>
  <Paragraphs>500</Paragraphs>
  <Slides>51</Slides>
  <Notes>13</Notes>
  <HiddenSlides>8</HiddenSlides>
  <MMClips>4</MMClips>
  <ScaleCrop>false</ScaleCrop>
  <HeadingPairs>
    <vt:vector size="4" baseType="variant">
      <vt:variant>
        <vt:lpstr>Theme</vt:lpstr>
      </vt:variant>
      <vt:variant>
        <vt:i4>10</vt:i4>
      </vt:variant>
      <vt:variant>
        <vt:lpstr>Slide Titles</vt:lpstr>
      </vt:variant>
      <vt:variant>
        <vt:i4>51</vt:i4>
      </vt:variant>
    </vt:vector>
  </HeadingPairs>
  <TitlesOfParts>
    <vt:vector size="61" baseType="lpstr">
      <vt:lpstr>Office Theme</vt:lpstr>
      <vt:lpstr>Main NISAR</vt:lpstr>
      <vt:lpstr>1_Office Theme</vt:lpstr>
      <vt:lpstr>2_Office Theme</vt:lpstr>
      <vt:lpstr>3_Office Theme</vt:lpstr>
      <vt:lpstr>4_Office Theme</vt:lpstr>
      <vt:lpstr>5_Office Theme</vt:lpstr>
      <vt:lpstr>9_Office Theme</vt:lpstr>
      <vt:lpstr>6_Office Theme</vt:lpstr>
      <vt:lpstr>Blank Presentation</vt:lpstr>
      <vt:lpstr>Forest Monitoring: Progress and Trends</vt:lpstr>
      <vt:lpstr>Why Landsat? Why now?</vt:lpstr>
      <vt:lpstr>Recent Growth of the EROS Landsat Archive</vt:lpstr>
      <vt:lpstr>Daily global Landsat acquisitions</vt:lpstr>
      <vt:lpstr>Monthly Downloads / Processed</vt:lpstr>
      <vt:lpstr>PowerPoint Presentation</vt:lpstr>
      <vt:lpstr>PowerPoint Presentation</vt:lpstr>
      <vt:lpstr>PowerPoint Presentation</vt:lpstr>
      <vt:lpstr>North America Forest Dynamics (NAFD): Phase III (Annual, W-to-W)</vt:lpstr>
      <vt:lpstr>PowerPoint Presentation</vt:lpstr>
      <vt:lpstr>PowerPoint Presentation</vt:lpstr>
      <vt:lpstr>Disturbance Rate Estimates</vt:lpstr>
      <vt:lpstr>PowerPoint Presentation</vt:lpstr>
      <vt:lpstr>PowerPoint Presentation</vt:lpstr>
      <vt:lpstr>2011 U.S. Land Cover NLCD – National Land Cover Database </vt:lpstr>
      <vt:lpstr>PowerPoint Presentation</vt:lpstr>
      <vt:lpstr>PowerPoint Presentation</vt:lpstr>
      <vt:lpstr>Broad Land Cover, Use, and Condition Change Questions</vt:lpstr>
      <vt:lpstr>One trend is increasing use of the entire Landsat archive – often in the form of a time series</vt:lpstr>
      <vt:lpstr>Continuous Change Detection and Classification  (Zhu and Woodcock, RSE 2014)</vt:lpstr>
      <vt:lpstr>PowerPoint Presentation</vt:lpstr>
      <vt:lpstr>Boston Scene Annual Land Cover Change Histogram</vt:lpstr>
      <vt:lpstr>Mapped land categories, IDS map of NE</vt:lpstr>
      <vt:lpstr>PowerPoint Presentation</vt:lpstr>
      <vt:lpstr>Prediction model applied with predictions classified by land cover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Examples from boreal Canada of fire (top), harvest and fire (middle) and thinning (bottom)</vt:lpstr>
      <vt:lpstr>Peak Growing Season NDVI: The importance of calibration/sensor differences (From D. Sulla-Menashe)</vt:lpstr>
      <vt:lpstr>NDVI and NBR trends in Boreal Canada  are primarily a function of disturbance history/timing  (Slide from D. Sulla-Menashe)</vt:lpstr>
      <vt:lpstr>Maps showing relationships between disturbance history and trends in NBR (slide from D. Sulla-Menashe)</vt:lpstr>
      <vt:lpstr>Geographic Variability in trends in NDVI and NBR is climate related (Slide from D. Sulla-Menashe)</vt:lpstr>
      <vt:lpstr>Average annual phenology and inter-annual phenology for a deciduous forest from Landsat (slide from E. Meelas)</vt:lpstr>
      <vt:lpstr>Landscape patterns of inter-annual phenology – at the patch scale from Landsat (slide from E. Meelas)</vt:lpstr>
      <vt:lpstr>Sentinel 2a+b (and Sentinel 1)</vt:lpstr>
      <vt:lpstr>NISAR For Ecosystem Disturbance Monitoring</vt:lpstr>
      <vt:lpstr>NISAR – Cloud Free 12 Day-Repeat Time Series </vt:lpstr>
      <vt:lpstr>NISAR Concept for Ecosystem Disturbance Monitoring</vt:lpstr>
      <vt:lpstr>NISAR Concept for Ecosystem Disturbance Monitoring</vt:lpstr>
      <vt:lpstr>Algorithms for Change Detection and Cal/Val Needs</vt:lpstr>
      <vt:lpstr>NISAR Concept for Ecosystem Disturbance Monitoring</vt:lpstr>
      <vt:lpstr>NISAR Concept for Ecosystem Disturbance Monitoring</vt:lpstr>
      <vt:lpstr>NISAR Concept for Ecosystem Disturbance Monitoring</vt:lpstr>
      <vt:lpstr>PowerPoint Presentation</vt:lpstr>
      <vt:lpstr>Concluding Thoughts</vt:lpstr>
      <vt:lpstr>Acknowledgements</vt:lpstr>
    </vt:vector>
  </TitlesOfParts>
  <Company>The Woods Hole Research Center</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NASA-ISRO SAR (NISAR) Mission Concept Overview</dc:title>
  <dc:creator>Josef Kellndorfer</dc:creator>
  <cp:lastModifiedBy>Curtis Woodcock</cp:lastModifiedBy>
  <cp:revision>53</cp:revision>
  <dcterms:created xsi:type="dcterms:W3CDTF">2015-04-10T21:54:12Z</dcterms:created>
  <dcterms:modified xsi:type="dcterms:W3CDTF">2015-04-22T11:55:16Z</dcterms:modified>
</cp:coreProperties>
</file>