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7" r:id="rId3"/>
    <p:sldMasterId id="2147483689" r:id="rId4"/>
    <p:sldMasterId id="2147483701" r:id="rId5"/>
    <p:sldMasterId id="2147483713" r:id="rId6"/>
  </p:sldMasterIdLst>
  <p:notesMasterIdLst>
    <p:notesMasterId r:id="rId31"/>
  </p:notesMasterIdLst>
  <p:sldIdLst>
    <p:sldId id="257" r:id="rId7"/>
    <p:sldId id="278" r:id="rId8"/>
    <p:sldId id="264" r:id="rId9"/>
    <p:sldId id="279" r:id="rId10"/>
    <p:sldId id="267" r:id="rId11"/>
    <p:sldId id="270" r:id="rId12"/>
    <p:sldId id="268" r:id="rId13"/>
    <p:sldId id="280" r:id="rId14"/>
    <p:sldId id="284" r:id="rId15"/>
    <p:sldId id="282" r:id="rId16"/>
    <p:sldId id="286" r:id="rId17"/>
    <p:sldId id="265" r:id="rId18"/>
    <p:sldId id="259" r:id="rId19"/>
    <p:sldId id="266" r:id="rId20"/>
    <p:sldId id="261" r:id="rId21"/>
    <p:sldId id="263" r:id="rId22"/>
    <p:sldId id="271" r:id="rId23"/>
    <p:sldId id="276" r:id="rId24"/>
    <p:sldId id="273" r:id="rId25"/>
    <p:sldId id="258" r:id="rId26"/>
    <p:sldId id="277" r:id="rId27"/>
    <p:sldId id="283" r:id="rId28"/>
    <p:sldId id="272" r:id="rId29"/>
    <p:sldId id="287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462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01414695425846"/>
          <c:y val="0.12626346668381613"/>
          <c:w val="0.84688262051185204"/>
          <c:h val="0.74250374139679709"/>
        </c:manualLayout>
      </c:layout>
      <c:lineChart>
        <c:grouping val="standard"/>
        <c:varyColors val="0"/>
        <c:ser>
          <c:idx val="0"/>
          <c:order val="0"/>
          <c:marker>
            <c:spPr>
              <a:solidFill>
                <a:schemeClr val="tx1"/>
              </a:solidFill>
            </c:spPr>
          </c:marker>
          <c:dPt>
            <c:idx val="1"/>
            <c:bubble3D val="0"/>
            <c:spPr>
              <a:ln>
                <a:noFill/>
              </a:ln>
            </c:spPr>
          </c:dPt>
          <c:dPt>
            <c:idx val="2"/>
            <c:bubble3D val="0"/>
            <c:spPr>
              <a:ln>
                <a:noFill/>
              </a:ln>
            </c:spPr>
          </c:dPt>
          <c:dPt>
            <c:idx val="3"/>
            <c:bubble3D val="0"/>
            <c:spPr>
              <a:ln>
                <a:noFill/>
              </a:ln>
            </c:spPr>
          </c:dPt>
          <c:dPt>
            <c:idx val="4"/>
            <c:bubble3D val="0"/>
            <c:spPr>
              <a:ln>
                <a:noFill/>
              </a:ln>
            </c:spPr>
          </c:dPt>
          <c:dPt>
            <c:idx val="5"/>
            <c:bubble3D val="0"/>
            <c:spPr>
              <a:ln>
                <a:noFill/>
              </a:ln>
            </c:spPr>
          </c:dPt>
          <c:trendline>
            <c:spPr>
              <a:ln>
                <a:solidFill>
                  <a:sysClr val="windowText" lastClr="000000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-5.8086832895888119E-2"/>
                  <c:y val="-0.5487886410032079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baseline="0"/>
                      <a:t>y = 55.541x</a:t>
                    </a:r>
                    <a:r>
                      <a:rPr lang="en-US" b="1" baseline="30000"/>
                      <a:t>-1.453</a:t>
                    </a:r>
                    <a:r>
                      <a:rPr lang="en-US" b="1" baseline="0"/>
                      <a:t>
R² = 0.93</a:t>
                    </a:r>
                    <a:endParaRPr lang="en-US" b="1"/>
                  </a:p>
                </c:rich>
              </c:tx>
              <c:numFmt formatCode="General" sourceLinked="0"/>
            </c:trendlineLbl>
          </c:trendline>
          <c:cat>
            <c:strRef>
              <c:f>Sheet1!$F$4:$F$9</c:f>
              <c:strCache>
                <c:ptCount val="6"/>
                <c:pt idx="0">
                  <c:v>0-50</c:v>
                </c:pt>
                <c:pt idx="1">
                  <c:v>50-100</c:v>
                </c:pt>
                <c:pt idx="2">
                  <c:v>100-150</c:v>
                </c:pt>
                <c:pt idx="3">
                  <c:v>150-200</c:v>
                </c:pt>
                <c:pt idx="4">
                  <c:v>200-250</c:v>
                </c:pt>
                <c:pt idx="5">
                  <c:v>250-300</c:v>
                </c:pt>
              </c:strCache>
            </c:strRef>
          </c:cat>
          <c:val>
            <c:numRef>
              <c:f>Sheet1!$G$4:$G$9</c:f>
              <c:numCache>
                <c:formatCode>General</c:formatCode>
                <c:ptCount val="6"/>
                <c:pt idx="0">
                  <c:v>42.4</c:v>
                </c:pt>
                <c:pt idx="1">
                  <c:v>27.9</c:v>
                </c:pt>
                <c:pt idx="2">
                  <c:v>13.3</c:v>
                </c:pt>
                <c:pt idx="3">
                  <c:v>7.2</c:v>
                </c:pt>
                <c:pt idx="4">
                  <c:v>6.3</c:v>
                </c:pt>
                <c:pt idx="5">
                  <c:v>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46496"/>
        <c:axId val="86942464"/>
      </c:lineChart>
      <c:catAx>
        <c:axId val="85546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Available</a:t>
                </a:r>
                <a:r>
                  <a:rPr lang="en-US" sz="1050" baseline="0"/>
                  <a:t> Soil Water Storage Capacity, mm</a:t>
                </a:r>
                <a:endParaRPr lang="en-US" sz="105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2220000"/>
          <a:lstStyle/>
          <a:p>
            <a:pPr>
              <a:defRPr b="1" i="0" baseline="0"/>
            </a:pPr>
            <a:endParaRPr lang="en-US"/>
          </a:p>
        </c:txPr>
        <c:crossAx val="86942464"/>
        <c:crosses val="autoZero"/>
        <c:auto val="1"/>
        <c:lblAlgn val="ctr"/>
        <c:lblOffset val="100"/>
        <c:noMultiLvlLbl val="0"/>
      </c:catAx>
      <c:valAx>
        <c:axId val="86942464"/>
        <c:scaling>
          <c:orientation val="minMax"/>
          <c:max val="5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/>
                  <a:t>Mortality, % of total area (2003-2004)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5546496"/>
        <c:crosses val="autoZero"/>
        <c:crossBetween val="between"/>
        <c:majorUnit val="10"/>
      </c:valAx>
      <c:spPr>
        <a:solidFill>
          <a:srgbClr val="1F497D">
            <a:lumMod val="20000"/>
            <a:lumOff val="80000"/>
          </a:srgbClr>
        </a:solidFill>
      </c:spPr>
    </c:plotArea>
    <c:plotVisOnly val="1"/>
    <c:dispBlanksAs val="gap"/>
    <c:showDLblsOverMax val="0"/>
  </c:chart>
  <c:spPr>
    <a:solidFill>
      <a:srgbClr val="1F497D">
        <a:lumMod val="40000"/>
        <a:lumOff val="60000"/>
      </a:srgb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52441158553786"/>
          <c:y val="0.14885781518689475"/>
          <c:w val="0.70416129801956573"/>
          <c:h val="0.62312801625603265"/>
        </c:manualLayout>
      </c:layou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Harvest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Sheet2!$B$2:$B$27</c:f>
              <c:numCache>
                <c:formatCode>General</c:formatCode>
                <c:ptCount val="26"/>
                <c:pt idx="0">
                  <c:v>1984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</c:numCache>
            </c:numRef>
          </c:cat>
          <c:val>
            <c:numRef>
              <c:f>Sheet2!$C$2:$C$27</c:f>
              <c:numCache>
                <c:formatCode>General</c:formatCode>
                <c:ptCount val="26"/>
                <c:pt idx="0">
                  <c:v>0.1123</c:v>
                </c:pt>
                <c:pt idx="1">
                  <c:v>0.1215</c:v>
                </c:pt>
                <c:pt idx="2">
                  <c:v>0.1099</c:v>
                </c:pt>
                <c:pt idx="3">
                  <c:v>0.1101</c:v>
                </c:pt>
                <c:pt idx="4">
                  <c:v>0.31890000000000002</c:v>
                </c:pt>
                <c:pt idx="5">
                  <c:v>0.33489999999999998</c:v>
                </c:pt>
                <c:pt idx="6">
                  <c:v>0.33329999999999999</c:v>
                </c:pt>
                <c:pt idx="7">
                  <c:v>0.34649999999999997</c:v>
                </c:pt>
                <c:pt idx="8">
                  <c:v>0.33329999999999999</c:v>
                </c:pt>
                <c:pt idx="9">
                  <c:v>0.3679</c:v>
                </c:pt>
                <c:pt idx="10">
                  <c:v>0.36659999999999998</c:v>
                </c:pt>
                <c:pt idx="11">
                  <c:v>0.38</c:v>
                </c:pt>
                <c:pt idx="12">
                  <c:v>0.36749999999999999</c:v>
                </c:pt>
                <c:pt idx="13">
                  <c:v>0.37509999999999999</c:v>
                </c:pt>
                <c:pt idx="14">
                  <c:v>0.36820000000000003</c:v>
                </c:pt>
                <c:pt idx="15">
                  <c:v>0.37769999999999998</c:v>
                </c:pt>
                <c:pt idx="16">
                  <c:v>0.38</c:v>
                </c:pt>
                <c:pt idx="17">
                  <c:v>0.37769999999999998</c:v>
                </c:pt>
                <c:pt idx="18">
                  <c:v>0.34250000000000003</c:v>
                </c:pt>
                <c:pt idx="19">
                  <c:v>0.36</c:v>
                </c:pt>
                <c:pt idx="20">
                  <c:v>0.33589999999999998</c:v>
                </c:pt>
                <c:pt idx="21">
                  <c:v>0.35220000000000001</c:v>
                </c:pt>
                <c:pt idx="22">
                  <c:v>0.3483</c:v>
                </c:pt>
                <c:pt idx="23">
                  <c:v>0.3518</c:v>
                </c:pt>
                <c:pt idx="24">
                  <c:v>0.34210000000000002</c:v>
                </c:pt>
                <c:pt idx="25">
                  <c:v>0.3266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Fire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Sheet2!$D$2:$D$27</c:f>
              <c:numCache>
                <c:formatCode>General</c:formatCode>
                <c:ptCount val="26"/>
                <c:pt idx="0">
                  <c:v>9.0399999999999994E-2</c:v>
                </c:pt>
                <c:pt idx="1">
                  <c:v>7.51E-2</c:v>
                </c:pt>
                <c:pt idx="2">
                  <c:v>6.6500000000000004E-2</c:v>
                </c:pt>
                <c:pt idx="3">
                  <c:v>6.3200000000000006E-2</c:v>
                </c:pt>
                <c:pt idx="4">
                  <c:v>7.7600000000000002E-2</c:v>
                </c:pt>
                <c:pt idx="5">
                  <c:v>7.7600000000000002E-2</c:v>
                </c:pt>
                <c:pt idx="6">
                  <c:v>8.7900000000000006E-2</c:v>
                </c:pt>
                <c:pt idx="7">
                  <c:v>6.9400000000000003E-2</c:v>
                </c:pt>
                <c:pt idx="8">
                  <c:v>0.10730000000000001</c:v>
                </c:pt>
                <c:pt idx="9">
                  <c:v>0.16470000000000001</c:v>
                </c:pt>
                <c:pt idx="10">
                  <c:v>0.16719999999999999</c:v>
                </c:pt>
                <c:pt idx="11">
                  <c:v>0.2082</c:v>
                </c:pt>
                <c:pt idx="12">
                  <c:v>0.20549999999999999</c:v>
                </c:pt>
                <c:pt idx="13">
                  <c:v>0.20799999999999999</c:v>
                </c:pt>
                <c:pt idx="14">
                  <c:v>0.17050000000000001</c:v>
                </c:pt>
                <c:pt idx="15">
                  <c:v>0.2009</c:v>
                </c:pt>
                <c:pt idx="16">
                  <c:v>0.20899999999999999</c:v>
                </c:pt>
                <c:pt idx="17">
                  <c:v>0.20930000000000001</c:v>
                </c:pt>
                <c:pt idx="18">
                  <c:v>0.19800000000000001</c:v>
                </c:pt>
                <c:pt idx="19">
                  <c:v>0.19600000000000001</c:v>
                </c:pt>
                <c:pt idx="20">
                  <c:v>0.185</c:v>
                </c:pt>
                <c:pt idx="21">
                  <c:v>0.17</c:v>
                </c:pt>
                <c:pt idx="22">
                  <c:v>0.19800000000000001</c:v>
                </c:pt>
                <c:pt idx="23">
                  <c:v>0.19600000000000001</c:v>
                </c:pt>
                <c:pt idx="24">
                  <c:v>0.185</c:v>
                </c:pt>
                <c:pt idx="25">
                  <c:v>0.17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Stress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Sheet2!$E$2:$E$27</c:f>
              <c:numCache>
                <c:formatCode>General</c:formatCode>
                <c:ptCount val="26"/>
                <c:pt idx="0">
                  <c:v>0.10072940999999999</c:v>
                </c:pt>
                <c:pt idx="1">
                  <c:v>8.1782350000000004E-2</c:v>
                </c:pt>
                <c:pt idx="2">
                  <c:v>8.3329409999999993E-2</c:v>
                </c:pt>
                <c:pt idx="3">
                  <c:v>0.10052353</c:v>
                </c:pt>
                <c:pt idx="4">
                  <c:v>7.5858820000000007E-2</c:v>
                </c:pt>
                <c:pt idx="5">
                  <c:v>8.3870590000000009E-2</c:v>
                </c:pt>
                <c:pt idx="6">
                  <c:v>9.1958819999999997E-2</c:v>
                </c:pt>
                <c:pt idx="7">
                  <c:v>0.10265882</c:v>
                </c:pt>
                <c:pt idx="8">
                  <c:v>9.9135290000000001E-2</c:v>
                </c:pt>
                <c:pt idx="9">
                  <c:v>8.4988239999999993E-2</c:v>
                </c:pt>
                <c:pt idx="10">
                  <c:v>7.3988239999999997E-2</c:v>
                </c:pt>
                <c:pt idx="11">
                  <c:v>9.6447060000000001E-2</c:v>
                </c:pt>
                <c:pt idx="12">
                  <c:v>9.5135289999999997E-2</c:v>
                </c:pt>
                <c:pt idx="13">
                  <c:v>8.8058819999999996E-2</c:v>
                </c:pt>
                <c:pt idx="14">
                  <c:v>9.5852939999999998E-2</c:v>
                </c:pt>
                <c:pt idx="15">
                  <c:v>0.11174118000000001</c:v>
                </c:pt>
                <c:pt idx="16">
                  <c:v>8.4958820000000004E-2</c:v>
                </c:pt>
                <c:pt idx="17">
                  <c:v>9.2452939999999997E-2</c:v>
                </c:pt>
                <c:pt idx="18">
                  <c:v>0.10366470999999999</c:v>
                </c:pt>
                <c:pt idx="19">
                  <c:v>0.11514706000000001</c:v>
                </c:pt>
                <c:pt idx="20">
                  <c:v>0.1227</c:v>
                </c:pt>
                <c:pt idx="21">
                  <c:v>0.13095882</c:v>
                </c:pt>
                <c:pt idx="22">
                  <c:v>0.13254118000000001</c:v>
                </c:pt>
                <c:pt idx="23">
                  <c:v>0.14914118000000001</c:v>
                </c:pt>
                <c:pt idx="24">
                  <c:v>0.15548824</c:v>
                </c:pt>
                <c:pt idx="25">
                  <c:v>0.15677647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Sheet2!$F$1</c:f>
              <c:strCache>
                <c:ptCount val="1"/>
                <c:pt idx="0">
                  <c:v>Stable Forest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Sheet2!$F$2:$F$27</c:f>
              <c:numCache>
                <c:formatCode>General</c:formatCode>
                <c:ptCount val="26"/>
                <c:pt idx="0">
                  <c:v>6.0499999999999998E-2</c:v>
                </c:pt>
                <c:pt idx="1">
                  <c:v>7.3499999999999996E-2</c:v>
                </c:pt>
                <c:pt idx="2">
                  <c:v>6.0999999999999999E-2</c:v>
                </c:pt>
                <c:pt idx="3">
                  <c:v>5.5300000000000002E-2</c:v>
                </c:pt>
                <c:pt idx="4">
                  <c:v>7.5319999999999998E-2</c:v>
                </c:pt>
                <c:pt idx="5">
                  <c:v>6.6600000000000006E-2</c:v>
                </c:pt>
                <c:pt idx="6">
                  <c:v>6.2120000000000002E-2</c:v>
                </c:pt>
                <c:pt idx="7">
                  <c:v>5.3120000000000001E-2</c:v>
                </c:pt>
                <c:pt idx="8">
                  <c:v>4.0350999999999998E-2</c:v>
                </c:pt>
                <c:pt idx="9">
                  <c:v>0.06</c:v>
                </c:pt>
                <c:pt idx="10">
                  <c:v>5.5300000000000002E-2</c:v>
                </c:pt>
                <c:pt idx="11">
                  <c:v>4.1000000000000002E-2</c:v>
                </c:pt>
                <c:pt idx="12">
                  <c:v>6.25E-2</c:v>
                </c:pt>
                <c:pt idx="13">
                  <c:v>6.0499999999999998E-2</c:v>
                </c:pt>
                <c:pt idx="14">
                  <c:v>7.2099999999999997E-2</c:v>
                </c:pt>
                <c:pt idx="15">
                  <c:v>7.3200000000000001E-2</c:v>
                </c:pt>
                <c:pt idx="16">
                  <c:v>5.9119999999999999E-2</c:v>
                </c:pt>
                <c:pt idx="17">
                  <c:v>6.0151999999999997E-2</c:v>
                </c:pt>
                <c:pt idx="18">
                  <c:v>5.6989999999999999E-2</c:v>
                </c:pt>
                <c:pt idx="19">
                  <c:v>6.2129999999999998E-2</c:v>
                </c:pt>
                <c:pt idx="20">
                  <c:v>5.6210000000000003E-2</c:v>
                </c:pt>
                <c:pt idx="21">
                  <c:v>7.2120000000000004E-2</c:v>
                </c:pt>
                <c:pt idx="22">
                  <c:v>6.9120000000000001E-2</c:v>
                </c:pt>
                <c:pt idx="23">
                  <c:v>4.6530000000000002E-2</c:v>
                </c:pt>
                <c:pt idx="24">
                  <c:v>6.2100000000000002E-2</c:v>
                </c:pt>
                <c:pt idx="25">
                  <c:v>5.9810000000000002E-2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30880"/>
        <c:axId val="43132416"/>
      </c:lineChart>
      <c:catAx>
        <c:axId val="4313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 sz="1400"/>
            </a:pPr>
            <a:endParaRPr lang="en-US"/>
          </a:p>
        </c:txPr>
        <c:crossAx val="43132416"/>
        <c:crosses val="autoZero"/>
        <c:auto val="1"/>
        <c:lblAlgn val="ctr"/>
        <c:lblOffset val="100"/>
        <c:noMultiLvlLbl val="0"/>
      </c:catAx>
      <c:valAx>
        <c:axId val="43132416"/>
        <c:scaling>
          <c:orientation val="minMax"/>
          <c:max val="0.4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Landsat</a:t>
                </a:r>
                <a:r>
                  <a:rPr lang="en-US" sz="1600" baseline="0" dirty="0" smtClean="0"/>
                  <a:t> B5 </a:t>
                </a:r>
                <a:r>
                  <a:rPr lang="en-US" sz="1600" baseline="0" dirty="0"/>
                  <a:t>Reflectance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7.4460629479608147E-3"/>
              <c:y val="0.14791735470867656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0"/>
            </a:pPr>
            <a:endParaRPr lang="en-US"/>
          </a:p>
        </c:txPr>
        <c:crossAx val="43130880"/>
        <c:crosses val="autoZero"/>
        <c:crossBetween val="between"/>
        <c:majorUnit val="5.000000000000001E-2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"/>
          <c:y val="0"/>
          <c:w val="0.93799481030780241"/>
          <c:h val="0.12825459317585305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02045-C953-4740-B98D-C41022310640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BBE19-455F-4045-ADC4-03B6D243A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7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r>
              <a:rPr lang="en-US" baseline="0" dirty="0" smtClean="0"/>
              <a:t> from places along part of the Oregon Ecosystem Transect, a NASA funded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51E3-8968-4EE8-8E45-8A21ACBA17B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4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Waring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51E3-8968-4EE8-8E45-8A21ACBA17B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1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896" indent="-285729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2918" indent="-228584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084" indent="-228584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252" indent="-228584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418" indent="-22858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5905AD-6D4D-4BAB-AF94-E7AC88C868CF}" type="slidenum">
              <a:rPr lang="en-US" alt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F3F095-2F14-4854-AB1C-0BDE20CAB192}" type="datetimeFigureOut">
              <a:rPr lang="en-CA" smtClean="0"/>
              <a:pPr/>
              <a:t>22/04/2015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4A76EEA-3F3F-4578-93FA-FC6E177F4AE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245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712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white"/>
                </a:solidFill>
              </a:rPr>
              <a:pPr/>
              <a:t>22/04/2015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8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white"/>
                </a:solidFill>
              </a:rPr>
              <a:pPr/>
              <a:t>22/04/2015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23814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9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white"/>
                </a:solidFill>
              </a:rPr>
              <a:pPr/>
              <a:t>22/04/2015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829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30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20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F3F095-2F14-4854-AB1C-0BDE20CAB192}" type="datetimeFigureOut">
              <a:rPr lang="en-CA" smtClean="0">
                <a:solidFill>
                  <a:prstClr val="white"/>
                </a:solidFill>
              </a:rPr>
              <a:pPr/>
              <a:t>22/04/2015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4A76EEA-3F3F-4578-93FA-FC6E177F4AE7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72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6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6EEA-3F3F-4578-93FA-FC6E177F4AE7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3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C34FC-7B62-45DD-8991-C6B94C266548}" type="slidenum">
              <a:rPr lang="fr-F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4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521E-82C9-4066-BDC4-1C90EB21C9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81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EFE79-24C8-46F2-BC5E-6301A5CC049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1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DD494-8368-4790-A408-CFE16E5329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34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26F27-303E-4B54-A169-A163F0E6E1A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2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73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6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6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32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97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49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25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29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1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31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2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21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54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1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62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18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1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58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92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38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43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17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17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1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35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41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7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73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3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19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79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46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155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649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4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57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6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00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3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91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400"/>
            <a:fld id="{4EF3F095-2F14-4854-AB1C-0BDE20CAB192}" type="datetimeFigureOut">
              <a:rPr lang="en-CA" smtClean="0">
                <a:solidFill>
                  <a:prstClr val="black"/>
                </a:solidFill>
              </a:rPr>
              <a:pPr defTabSz="914400"/>
              <a:t>22/04/2015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400"/>
            <a:endParaRPr lang="en-CA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400"/>
            <a:fld id="{74A76EEA-3F3F-4578-93FA-FC6E177F4AE7}" type="slidenum">
              <a:rPr lang="en-CA" smtClean="0">
                <a:solidFill>
                  <a:prstClr val="black"/>
                </a:solidFill>
              </a:rPr>
              <a:pPr defTabSz="914400"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6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latinLnBrk="0" hangingPunct="1">
        <a:spcBef>
          <a:spcPct val="0"/>
        </a:spcBef>
        <a:buNone/>
        <a:defRPr kumimoji="0" sz="4100" b="1" i="0" u="none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6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4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4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3EF2F4-44DE-45A3-852E-8468FFC29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5403E3-4949-4DBC-850B-C1584E428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2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478" y="-163725"/>
            <a:ext cx="9512709" cy="7268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45340" y="837126"/>
            <a:ext cx="62090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>
                <a:solidFill>
                  <a:schemeClr val="bg1"/>
                </a:solidFill>
              </a:rPr>
              <a:t>FIVE THINGS THAT MATTER IN PREDICTING DISTURBANCES &amp; ECOSYSTEM RESPONSES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1851" y="4736190"/>
            <a:ext cx="555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Richard Waring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NASA’s Carbon Cycling  and Ecosystems Joint Science Workshop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April 20-22th, 2015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069" y="725227"/>
            <a:ext cx="4572000" cy="5899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North America</a:t>
            </a:r>
            <a:endParaRPr lang="en-US" dirty="0"/>
          </a:p>
        </p:txBody>
      </p:sp>
      <p:pic>
        <p:nvPicPr>
          <p:cNvPr id="4" name="Picture 4" descr="forest fir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82" y="2904471"/>
            <a:ext cx="4156587" cy="31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167" y="635475"/>
            <a:ext cx="2949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Eurasia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2904472"/>
            <a:ext cx="4170737" cy="31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0120" y="235365"/>
            <a:ext cx="313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SIMILAR WILDFIRE DANGER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2167" y="1932039"/>
            <a:ext cx="2261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Mostly ground fires</a:t>
            </a:r>
          </a:p>
          <a:p>
            <a:r>
              <a:rPr lang="en-US" sz="2000" b="1" dirty="0" smtClean="0"/>
              <a:t>Little tree mortality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06143" y="1932039"/>
            <a:ext cx="200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Mostly crown fires</a:t>
            </a:r>
          </a:p>
          <a:p>
            <a:r>
              <a:rPr lang="en-US" b="1" dirty="0" smtClean="0"/>
              <a:t>High tree mortality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7484" y="6211669"/>
            <a:ext cx="872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Rogers et al. (2015)Influence of tree species on continental differences in boreal fires and climate feedback. </a:t>
            </a:r>
            <a:r>
              <a:rPr lang="en-US" i="1" dirty="0" smtClean="0"/>
              <a:t>Nature Geoscience </a:t>
            </a:r>
            <a:r>
              <a:rPr lang="en-US" dirty="0" smtClean="0"/>
              <a:t>DOI:10.1038/NGE02352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606" y="1637073"/>
            <a:ext cx="6695768" cy="2293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4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 </a:t>
            </a:r>
          </a:p>
          <a:p>
            <a:pPr marL="0" indent="0">
              <a:buNone/>
            </a:pPr>
            <a:r>
              <a:rPr lang="en-US" sz="5400" dirty="0" smtClean="0"/>
              <a:t>SOILS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66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36" y="2985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TEXTURE MAY DETERMINE WHERE INSECT OUTBREAKS OCCUR</a:t>
            </a:r>
            <a:endParaRPr lang="en-US" dirty="0"/>
          </a:p>
        </p:txBody>
      </p:sp>
      <p:pic>
        <p:nvPicPr>
          <p:cNvPr id="4" name="Picture 3" descr="https://encrypted-tbn3.gstatic.com/images?q=tbn:ANd9GcQeen-OGCO7OLGT4A_y4ApldlSVKwgYMDnS8fYVsZ1F5Jlp4y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2926"/>
            <a:ext cx="5320145" cy="3543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eog.ubc.ca/biodiversity/images/okanag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69" y="1641405"/>
            <a:ext cx="4267200" cy="3535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9148" y="5338916"/>
            <a:ext cx="7565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Peterman and Waring (2015)</a:t>
            </a:r>
            <a:r>
              <a:rPr lang="en-US" dirty="0"/>
              <a:t> </a:t>
            </a:r>
            <a:r>
              <a:rPr lang="en-US" dirty="0" smtClean="0"/>
              <a:t>Overshoot </a:t>
            </a:r>
            <a:r>
              <a:rPr lang="en-US" dirty="0"/>
              <a:t>in leaf development of ponderosa pine in wet years leads to bark beetle outbreaks on fine-textured soils in drier years. </a:t>
            </a:r>
            <a:r>
              <a:rPr lang="en-US" i="1" dirty="0"/>
              <a:t>Forest </a:t>
            </a:r>
            <a:r>
              <a:rPr lang="en-US" i="1" dirty="0" smtClean="0"/>
              <a:t>Ecosystems (in press)</a:t>
            </a:r>
          </a:p>
          <a:p>
            <a:endParaRPr lang="en-US" dirty="0"/>
          </a:p>
          <a:p>
            <a:r>
              <a:rPr lang="en-US" dirty="0" smtClean="0"/>
              <a:t>Photos courtesy of Dr. Wendy Peterman, Conservation Biology Institute,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Deeper soils store more water</a:t>
            </a:r>
            <a:br>
              <a:rPr lang="en-US" dirty="0" smtClean="0"/>
            </a:br>
            <a:r>
              <a:rPr lang="en-US" dirty="0" smtClean="0"/>
              <a:t>and limit mortality of pinyon pine</a:t>
            </a:r>
            <a:endParaRPr lang="en-US" dirty="0"/>
          </a:p>
        </p:txBody>
      </p:sp>
      <p:graphicFrame>
        <p:nvGraphicFramePr>
          <p:cNvPr id="4" name="Pictur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431822"/>
              </p:ext>
            </p:extLst>
          </p:nvPr>
        </p:nvGraphicFramePr>
        <p:xfrm>
          <a:off x="4837470" y="1799302"/>
          <a:ext cx="4306529" cy="4365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722671" y="6164826"/>
            <a:ext cx="7551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Peterman, W., R.H. Waring, T. Seager, and W.L. </a:t>
            </a:r>
            <a:r>
              <a:rPr lang="en-US" dirty="0" smtClean="0"/>
              <a:t>Pollock (2013) Soil </a:t>
            </a:r>
            <a:r>
              <a:rPr lang="en-US" dirty="0"/>
              <a:t>properties affect pinyon pine-juniper response to drought. </a:t>
            </a:r>
            <a:r>
              <a:rPr lang="en-US" i="1" dirty="0" err="1"/>
              <a:t>Ecohydrology</a:t>
            </a:r>
            <a:r>
              <a:rPr lang="en-US" i="1" dirty="0"/>
              <a:t> </a:t>
            </a:r>
            <a:r>
              <a:rPr lang="en-US" dirty="0"/>
              <a:t>6:455-463</a:t>
            </a:r>
          </a:p>
        </p:txBody>
      </p:sp>
      <p:pic>
        <p:nvPicPr>
          <p:cNvPr id="6" name="Picture 4" descr="PiedMort10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99302"/>
            <a:ext cx="4724400" cy="312102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2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3.bp.blogspot.com/-IObxmZfHejM/UChZTwSqPFI/AAAAAAAAAKw/NH45E1d2eQo/s1600/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724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0684" y="530942"/>
            <a:ext cx="3849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5</a:t>
            </a:r>
            <a:r>
              <a:rPr lang="en-US" sz="3200" baseline="30000" dirty="0" smtClean="0">
                <a:solidFill>
                  <a:schemeClr val="bg1"/>
                </a:solidFill>
              </a:rPr>
              <a:t>th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TREE AGE MATTERS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8318" y="5780746"/>
            <a:ext cx="347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 provided by Wendy Peterman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belle tour matur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6565" y="124594"/>
            <a:ext cx="91274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r-CA" altLang="en-US" sz="3600" b="1" dirty="0" err="1" smtClean="0">
                <a:solidFill>
                  <a:prstClr val="black"/>
                </a:solidFill>
              </a:rPr>
              <a:t>Tree</a:t>
            </a:r>
            <a:r>
              <a:rPr lang="fr-CA" altLang="en-US" sz="3600" b="1" dirty="0" smtClean="0">
                <a:solidFill>
                  <a:prstClr val="black"/>
                </a:solidFill>
              </a:rPr>
              <a:t> Age affects </a:t>
            </a:r>
            <a:r>
              <a:rPr lang="fr-CA" altLang="en-US" sz="3600" b="1" dirty="0" err="1" smtClean="0">
                <a:solidFill>
                  <a:prstClr val="black"/>
                </a:solidFill>
              </a:rPr>
              <a:t>Annual</a:t>
            </a:r>
            <a:r>
              <a:rPr lang="fr-CA" altLang="en-US" sz="3600" b="1" dirty="0" smtClean="0">
                <a:solidFill>
                  <a:prstClr val="black"/>
                </a:solidFill>
              </a:rPr>
              <a:t> </a:t>
            </a:r>
            <a:r>
              <a:rPr lang="fr-CA" altLang="en-US" sz="3600" b="1" dirty="0" err="1">
                <a:solidFill>
                  <a:prstClr val="black"/>
                </a:solidFill>
              </a:rPr>
              <a:t>Carbon</a:t>
            </a:r>
            <a:r>
              <a:rPr lang="fr-CA" altLang="en-US" sz="3600" b="1" dirty="0">
                <a:solidFill>
                  <a:prstClr val="black"/>
                </a:solidFill>
              </a:rPr>
              <a:t> Budgets</a:t>
            </a:r>
            <a:endParaRPr lang="fr-FR" altLang="en-US" sz="3600" b="1" dirty="0">
              <a:solidFill>
                <a:prstClr val="black"/>
              </a:solidFill>
            </a:endParaRP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31552351"/>
              </p:ext>
            </p:extLst>
          </p:nvPr>
        </p:nvGraphicFramePr>
        <p:xfrm>
          <a:off x="1455174" y="770925"/>
          <a:ext cx="7162800" cy="487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SPW 10.0 Graph" r:id="rId5" imgW="5202720" imgH="3538440" progId="SigmaPlotGraphicObject.9">
                  <p:embed/>
                </p:oleObj>
              </mc:Choice>
              <mc:Fallback>
                <p:oleObj name="SPW 10.0 Graph" r:id="rId5" imgW="5202720" imgH="353844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174" y="770925"/>
                        <a:ext cx="7162800" cy="487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419350" y="19812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r-CA" altLang="en-US" sz="1800">
                <a:solidFill>
                  <a:srgbClr val="0000FF"/>
                </a:solidFill>
              </a:rPr>
              <a:t>Sink</a:t>
            </a:r>
            <a:endParaRPr lang="fr-FR" altLang="en-US" sz="1800">
              <a:solidFill>
                <a:srgbClr val="0000FF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10200" y="2117725"/>
            <a:ext cx="1677988" cy="701675"/>
            <a:chOff x="3618" y="1434"/>
            <a:chExt cx="1057" cy="442"/>
          </a:xfrm>
        </p:grpSpPr>
        <p:sp>
          <p:nvSpPr>
            <p:cNvPr id="1035" name="AutoShape 7"/>
            <p:cNvSpPr>
              <a:spLocks noChangeArrowheads="1"/>
            </p:cNvSpPr>
            <p:nvPr/>
          </p:nvSpPr>
          <p:spPr bwMode="auto">
            <a:xfrm>
              <a:off x="3618" y="1468"/>
              <a:ext cx="136" cy="408"/>
            </a:xfrm>
            <a:prstGeom prst="upDownArrow">
              <a:avLst>
                <a:gd name="adj1" fmla="val 50000"/>
                <a:gd name="adj2" fmla="val 6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Text Box 8"/>
            <p:cNvSpPr txBox="1">
              <a:spLocks noChangeArrowheads="1"/>
            </p:cNvSpPr>
            <p:nvPr/>
          </p:nvSpPr>
          <p:spPr bwMode="auto">
            <a:xfrm>
              <a:off x="3799" y="1434"/>
              <a:ext cx="8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/>
              <a:r>
                <a:rPr lang="fr-CA" altLang="en-US" sz="1800" dirty="0" err="1">
                  <a:solidFill>
                    <a:srgbClr val="0000FF"/>
                  </a:solidFill>
                </a:rPr>
                <a:t>Interannual</a:t>
              </a:r>
              <a:r>
                <a:rPr lang="fr-CA" altLang="en-US" sz="1800" dirty="0">
                  <a:solidFill>
                    <a:srgbClr val="0000FF"/>
                  </a:solidFill>
                </a:rPr>
                <a:t> </a:t>
              </a:r>
            </a:p>
            <a:p>
              <a:pPr defTabSz="914400" eaLnBrk="1" hangingPunct="1"/>
              <a:r>
                <a:rPr lang="fr-CA" altLang="en-US" sz="1800" dirty="0" err="1">
                  <a:solidFill>
                    <a:srgbClr val="0000FF"/>
                  </a:solidFill>
                </a:rPr>
                <a:t>Variability</a:t>
              </a:r>
              <a:endParaRPr lang="fr-FR" alt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058566" y="34290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r-CA" altLang="en-US" sz="1800" dirty="0">
                <a:solidFill>
                  <a:srgbClr val="0000FF"/>
                </a:solidFill>
              </a:rPr>
              <a:t>Source</a:t>
            </a:r>
            <a:endParaRPr lang="fr-FR" altLang="en-US" sz="1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167" y="5637449"/>
            <a:ext cx="8288594" cy="121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Margolis. 2010. The Canadian Carbon Program and </a:t>
            </a:r>
            <a:r>
              <a:rPr lang="en-US" dirty="0" err="1" smtClean="0"/>
              <a:t>Fluxnet</a:t>
            </a:r>
            <a:r>
              <a:rPr lang="en-US" dirty="0" smtClean="0"/>
              <a:t>-Canada: Advancing our understanding of the carbon cycle of Canada’s forests and </a:t>
            </a:r>
            <a:r>
              <a:rPr lang="en-US" dirty="0" err="1" smtClean="0"/>
              <a:t>Peatlands</a:t>
            </a:r>
            <a:r>
              <a:rPr lang="en-US" dirty="0" smtClean="0"/>
              <a:t> using a research network approach. 44</a:t>
            </a:r>
            <a:r>
              <a:rPr lang="en-US" baseline="30000" dirty="0" smtClean="0"/>
              <a:t>th</a:t>
            </a:r>
            <a:r>
              <a:rPr lang="en-US" dirty="0" smtClean="0"/>
              <a:t> Annual Canadian Meteorological and Oceanographic Society.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578"/>
            <a:ext cx="8382000" cy="1706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Climate change may result in killing dominant old trees with fragile plumbing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447800"/>
            <a:ext cx="4495799" cy="343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Waring\AppData\Local\Temp\Sudden Aspen Decline photo Burke Greer Colora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47800"/>
            <a:ext cx="4552244" cy="34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1" y="5181600"/>
            <a:ext cx="9067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</a:rPr>
              <a:t>Soil water deficits combined with high evaporative demand can break water columns in tall trees more easily than in shorter ones</a:t>
            </a:r>
          </a:p>
          <a:p>
            <a:pPr defTabSz="914400"/>
            <a:r>
              <a:rPr lang="en-US" sz="2400" b="1" dirty="0" smtClean="0">
                <a:solidFill>
                  <a:prstClr val="black"/>
                </a:solidFill>
              </a:rPr>
              <a:t>       </a:t>
            </a:r>
            <a:r>
              <a:rPr lang="en-US" sz="2400" b="1" dirty="0" err="1" smtClean="0">
                <a:solidFill>
                  <a:prstClr val="black"/>
                </a:solidFill>
              </a:rPr>
              <a:t>Anderegg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</a:rPr>
              <a:t>et al. </a:t>
            </a:r>
            <a:r>
              <a:rPr lang="en-US" sz="2400" b="1" dirty="0" smtClean="0">
                <a:solidFill>
                  <a:prstClr val="black"/>
                </a:solidFill>
              </a:rPr>
              <a:t>(2012) </a:t>
            </a:r>
            <a:r>
              <a:rPr lang="en-US" sz="2400" b="1" i="1" dirty="0" smtClean="0">
                <a:solidFill>
                  <a:prstClr val="black"/>
                </a:solidFill>
              </a:rPr>
              <a:t>Trends in Plant Science </a:t>
            </a:r>
            <a:r>
              <a:rPr lang="en-US" sz="2400" b="1" dirty="0" smtClean="0">
                <a:solidFill>
                  <a:prstClr val="black"/>
                </a:solidFill>
              </a:rPr>
              <a:t>17: 693-700</a:t>
            </a:r>
            <a:endParaRPr lang="en-US" sz="2000" b="1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1" y="3984819"/>
            <a:ext cx="26079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Photo by Steve </a:t>
            </a:r>
            <a:r>
              <a:rPr lang="en-US" b="1" dirty="0" err="1" smtClean="0">
                <a:solidFill>
                  <a:prstClr val="white"/>
                </a:solidFill>
              </a:rPr>
              <a:t>Wondzell</a:t>
            </a:r>
            <a:endParaRPr lang="en-US" b="1" dirty="0" smtClean="0">
              <a:solidFill>
                <a:prstClr val="white"/>
              </a:solidFill>
            </a:endParaRPr>
          </a:p>
          <a:p>
            <a:pPr defTabSz="914400"/>
            <a:r>
              <a:rPr lang="en-US" b="1" dirty="0" smtClean="0">
                <a:solidFill>
                  <a:prstClr val="white"/>
                </a:solidFill>
              </a:rPr>
              <a:t>Research Scientist, USFS</a:t>
            </a:r>
          </a:p>
          <a:p>
            <a:pPr defTabSz="914400"/>
            <a:r>
              <a:rPr lang="en-US" b="1" dirty="0" smtClean="0">
                <a:solidFill>
                  <a:prstClr val="white"/>
                </a:solidFill>
              </a:rPr>
              <a:t>Corvallis, OR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8429" y="4028842"/>
            <a:ext cx="3355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white"/>
                </a:solidFill>
              </a:rPr>
              <a:t>Photo by Burke Greer</a:t>
            </a:r>
          </a:p>
          <a:p>
            <a:pPr defTabSz="914400"/>
            <a:r>
              <a:rPr lang="en-US" b="1" dirty="0" smtClean="0">
                <a:solidFill>
                  <a:prstClr val="white"/>
                </a:solidFill>
              </a:rPr>
              <a:t>Ph.D. candidate, </a:t>
            </a:r>
            <a:r>
              <a:rPr lang="en-US" b="1" dirty="0" err="1" smtClean="0">
                <a:solidFill>
                  <a:prstClr val="white"/>
                </a:solidFill>
              </a:rPr>
              <a:t>Oreg</a:t>
            </a:r>
            <a:r>
              <a:rPr lang="en-US" b="1" dirty="0" smtClean="0">
                <a:solidFill>
                  <a:prstClr val="white"/>
                </a:solidFill>
              </a:rPr>
              <a:t>. State </a:t>
            </a:r>
            <a:r>
              <a:rPr lang="en-US" b="1" dirty="0" err="1" smtClean="0">
                <a:solidFill>
                  <a:prstClr val="white"/>
                </a:solidFill>
              </a:rPr>
              <a:t>Univ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65" y="2289585"/>
            <a:ext cx="8686800" cy="1893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Tree age also affects the hydrologic balance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Old </a:t>
            </a:r>
            <a:r>
              <a:rPr lang="en-US" dirty="0"/>
              <a:t>forests </a:t>
            </a:r>
            <a:r>
              <a:rPr lang="en-US" dirty="0" smtClean="0"/>
              <a:t>use &lt; </a:t>
            </a:r>
            <a:r>
              <a:rPr lang="en-US" dirty="0"/>
              <a:t>50% </a:t>
            </a:r>
            <a:r>
              <a:rPr lang="en-US" dirty="0" smtClean="0"/>
              <a:t>of the H</a:t>
            </a:r>
            <a:r>
              <a:rPr lang="en-US" baseline="-25000" dirty="0" smtClean="0"/>
              <a:t>2</a:t>
            </a:r>
            <a:r>
              <a:rPr lang="en-US" dirty="0" smtClean="0"/>
              <a:t>0 transpired by young forests, </a:t>
            </a:r>
            <a:r>
              <a:rPr lang="en-US" dirty="0"/>
              <a:t>even with similar LAI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39" y="4159045"/>
            <a:ext cx="8229600" cy="2085104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Macfarlane </a:t>
            </a:r>
            <a:r>
              <a:rPr lang="en-US" i="1" dirty="0"/>
              <a:t>et al. </a:t>
            </a:r>
            <a:r>
              <a:rPr lang="en-US" dirty="0" smtClean="0"/>
              <a:t>(2010) </a:t>
            </a:r>
            <a:r>
              <a:rPr lang="en-US" dirty="0"/>
              <a:t>Transpiration and </a:t>
            </a:r>
            <a:r>
              <a:rPr lang="en-US" dirty="0" smtClean="0"/>
              <a:t>hydraulic </a:t>
            </a:r>
            <a:r>
              <a:rPr lang="en-US" dirty="0"/>
              <a:t>traits of old and regrowth eucalypt forests in southwestern Australia. </a:t>
            </a:r>
            <a:r>
              <a:rPr lang="en-US" i="1" dirty="0"/>
              <a:t>For. Ecology &amp; Mgmt</a:t>
            </a:r>
            <a:r>
              <a:rPr lang="en-US" dirty="0"/>
              <a:t>. </a:t>
            </a:r>
            <a:r>
              <a:rPr lang="en-US" dirty="0" smtClean="0"/>
              <a:t>260:96-105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Roberts </a:t>
            </a:r>
            <a:r>
              <a:rPr lang="en-US" i="1" dirty="0" smtClean="0"/>
              <a:t>et al. </a:t>
            </a:r>
            <a:r>
              <a:rPr lang="en-US" dirty="0" smtClean="0"/>
              <a:t>2001. Transpiration from </a:t>
            </a:r>
            <a:r>
              <a:rPr lang="en-US" i="1" dirty="0" smtClean="0"/>
              <a:t>Eucalyptus </a:t>
            </a:r>
            <a:r>
              <a:rPr lang="en-US" i="1" dirty="0" err="1" smtClean="0"/>
              <a:t>sieberi</a:t>
            </a:r>
            <a:r>
              <a:rPr lang="en-US" i="1" dirty="0" smtClean="0"/>
              <a:t> </a:t>
            </a:r>
            <a:r>
              <a:rPr lang="en-US" dirty="0" smtClean="0"/>
              <a:t>forests of different ages. </a:t>
            </a:r>
            <a:r>
              <a:rPr lang="en-US" i="1" dirty="0" smtClean="0"/>
              <a:t>For. Ecol. &amp; Mgmt</a:t>
            </a:r>
            <a:r>
              <a:rPr lang="en-US" dirty="0" smtClean="0"/>
              <a:t>. 143:163-161.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94" y="206476"/>
            <a:ext cx="8377083" cy="23007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THINGS THAT MATTER IN PREDICTING DISTURBANCES &amp; ECOSYSTEM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406" y="2934929"/>
            <a:ext cx="7683910" cy="3539614"/>
          </a:xfrm>
        </p:spPr>
        <p:txBody>
          <a:bodyPr/>
          <a:lstStyle/>
          <a:p>
            <a:r>
              <a:rPr lang="en-US" dirty="0"/>
              <a:t>CLIMATE</a:t>
            </a:r>
          </a:p>
          <a:p>
            <a:r>
              <a:rPr lang="en-US" dirty="0" smtClean="0"/>
              <a:t>FOREST MANAGEMENT</a:t>
            </a:r>
            <a:endParaRPr lang="en-US" dirty="0"/>
          </a:p>
          <a:p>
            <a:r>
              <a:rPr lang="en-US" dirty="0" smtClean="0"/>
              <a:t>BIOLOGICAL DIVERSITY</a:t>
            </a:r>
          </a:p>
          <a:p>
            <a:r>
              <a:rPr lang="en-US" dirty="0" smtClean="0"/>
              <a:t>SOILS </a:t>
            </a:r>
          </a:p>
          <a:p>
            <a:r>
              <a:rPr lang="en-US" dirty="0" smtClean="0"/>
              <a:t>TREE </a:t>
            </a:r>
            <a:r>
              <a:rPr lang="en-US" dirty="0"/>
              <a:t>AGE </a:t>
            </a:r>
          </a:p>
        </p:txBody>
      </p:sp>
    </p:spTree>
    <p:extLst>
      <p:ext uri="{BB962C8B-B14F-4D97-AF65-F5344CB8AC3E}">
        <p14:creationId xmlns:p14="http://schemas.microsoft.com/office/powerpoint/2010/main" val="306738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8" y="2624390"/>
            <a:ext cx="85245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EKBA G+ Adv P 8 CAA"/>
              </a:rPr>
              <a:t>Global satellite monitoring of climate-induced vegetation </a:t>
            </a:r>
            <a:r>
              <a:rPr lang="en-US" sz="3600" dirty="0" smtClean="0">
                <a:solidFill>
                  <a:srgbClr val="000000"/>
                </a:solidFill>
                <a:latin typeface="CEKBA G+ Adv P 8 CAA"/>
              </a:rPr>
              <a:t>disturbances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EKBA G+ Adv P 8 CAA"/>
              </a:rPr>
              <a:t>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Nate G.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McDowell,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Nicholas C.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Coops,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Pieter S.A.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Beck,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Jeffrey Q.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Chambers, </a:t>
            </a:r>
            <a:r>
              <a:rPr lang="en-US" dirty="0" err="1">
                <a:solidFill>
                  <a:srgbClr val="000000"/>
                </a:solidFill>
                <a:latin typeface="CEKBA G+ Adv P 8 CAA"/>
              </a:rPr>
              <a:t>Chandana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EKBA G+ Adv P 8 CAA"/>
              </a:rPr>
              <a:t>Gangodagamage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Jeffrey A.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Hicke,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Cho-</a:t>
            </a:r>
            <a:r>
              <a:rPr lang="en-US" dirty="0" err="1">
                <a:solidFill>
                  <a:srgbClr val="000000"/>
                </a:solidFill>
                <a:latin typeface="CEKBA G+ Adv P 8 CAA"/>
              </a:rPr>
              <a:t>ying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Huang,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Robert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Kennedy,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Dan J. </a:t>
            </a:r>
            <a:r>
              <a:rPr lang="en-US" dirty="0" err="1" smtClean="0">
                <a:solidFill>
                  <a:srgbClr val="000000"/>
                </a:solidFill>
                <a:latin typeface="CEKBA G+ Adv P 8 CAA"/>
              </a:rPr>
              <a:t>Krofcheck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Marcy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Litvak, </a:t>
            </a:r>
            <a:r>
              <a:rPr lang="en-US" dirty="0" err="1">
                <a:solidFill>
                  <a:srgbClr val="000000"/>
                </a:solidFill>
                <a:latin typeface="CEKBA G+ Adv P 8 CAA"/>
              </a:rPr>
              <a:t>Arjan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 J.H. </a:t>
            </a:r>
            <a:r>
              <a:rPr lang="en-US" dirty="0" err="1" smtClean="0">
                <a:solidFill>
                  <a:srgbClr val="000000"/>
                </a:solidFill>
                <a:latin typeface="CEKBA G+ Adv P 8 CAA"/>
              </a:rPr>
              <a:t>Meddens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Jordan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Muss,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Robinson Negro´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n-Juarez, </a:t>
            </a:r>
            <a:r>
              <a:rPr lang="en-US" dirty="0" err="1">
                <a:solidFill>
                  <a:srgbClr val="000000"/>
                </a:solidFill>
                <a:latin typeface="CEKBA G+ Adv P 8 CAA"/>
              </a:rPr>
              <a:t>Changhui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Peng,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Amanda M. </a:t>
            </a:r>
            <a:r>
              <a:rPr lang="en-US" dirty="0" err="1" smtClean="0">
                <a:solidFill>
                  <a:srgbClr val="000000"/>
                </a:solidFill>
                <a:latin typeface="CEKBA G+ Adv P 8 CAA"/>
              </a:rPr>
              <a:t>Schwantes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Jennifer J.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Swenson,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Louis J. Vernon</a:t>
            </a:r>
            <a:r>
              <a:rPr lang="en-US" sz="1000" dirty="0">
                <a:solidFill>
                  <a:srgbClr val="00679C"/>
                </a:solidFill>
                <a:latin typeface="CEKBA G+ Adv P 8 CAA"/>
              </a:rPr>
              <a:t>1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, A. Park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Williams,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Chonggang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Xu,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Maosheng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Zhao,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Steve W.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Running, </a:t>
            </a:r>
            <a:r>
              <a:rPr lang="en-US" dirty="0">
                <a:solidFill>
                  <a:srgbClr val="000000"/>
                </a:solidFill>
                <a:latin typeface="CEKBA G+ Adv P 8 CAA"/>
              </a:rPr>
              <a:t>and Craig D. </a:t>
            </a:r>
            <a:r>
              <a:rPr lang="en-US" dirty="0" smtClean="0">
                <a:solidFill>
                  <a:srgbClr val="000000"/>
                </a:solidFill>
                <a:latin typeface="CEKBA G+ Adv P 8 CAA"/>
              </a:rPr>
              <a:t>Allen</a:t>
            </a:r>
            <a:r>
              <a:rPr lang="en-US" sz="1000" dirty="0" smtClean="0">
                <a:solidFill>
                  <a:srgbClr val="00679C"/>
                </a:solidFill>
                <a:latin typeface="CEKBA G+ Adv P 8 CAA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5122" y="5958348"/>
            <a:ext cx="59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IN: </a:t>
            </a:r>
            <a:r>
              <a:rPr lang="en-US" i="1" dirty="0" smtClean="0"/>
              <a:t>Trends in Plant Science </a:t>
            </a:r>
            <a:r>
              <a:rPr lang="en-US" dirty="0" smtClean="0"/>
              <a:t>(2015) 20:114-123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1252" y="973394"/>
            <a:ext cx="506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PROGRESS TO DATE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974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465" y="2094271"/>
            <a:ext cx="5678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1</a:t>
            </a:r>
            <a:r>
              <a:rPr lang="en-US" sz="6000" baseline="30000" dirty="0" smtClean="0"/>
              <a:t>st</a:t>
            </a:r>
          </a:p>
          <a:p>
            <a:r>
              <a:rPr lang="en-US" sz="6000" baseline="30000" dirty="0"/>
              <a:t> </a:t>
            </a:r>
            <a:r>
              <a:rPr lang="en-US" sz="6000" baseline="30000" dirty="0" smtClean="0"/>
              <a:t> </a:t>
            </a:r>
            <a:r>
              <a:rPr lang="en-US" sz="6000" dirty="0" smtClean="0"/>
              <a:t> CLIMATIC    </a:t>
            </a:r>
          </a:p>
          <a:p>
            <a:r>
              <a:rPr lang="en-US" sz="6000" dirty="0"/>
              <a:t> </a:t>
            </a:r>
            <a:r>
              <a:rPr lang="en-US" sz="6000" dirty="0" smtClean="0"/>
              <a:t>  VARIATION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027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Discriminating types of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36" y="11872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17291" y="1417638"/>
            <a:ext cx="5781367" cy="4295570"/>
            <a:chOff x="1981200" y="1599814"/>
            <a:chExt cx="5116798" cy="323987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9853895"/>
                </p:ext>
              </p:extLst>
            </p:nvPr>
          </p:nvGraphicFramePr>
          <p:xfrm>
            <a:off x="1981200" y="1599814"/>
            <a:ext cx="5116798" cy="32398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Straight Arrow Connector 5"/>
            <p:cNvCxnSpPr/>
            <p:nvPr/>
          </p:nvCxnSpPr>
          <p:spPr>
            <a:xfrm>
              <a:off x="3505200" y="2133600"/>
              <a:ext cx="0" cy="2807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191000" y="2943084"/>
              <a:ext cx="0" cy="2807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486400" y="3223824"/>
              <a:ext cx="0" cy="2807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57200" y="5865734"/>
            <a:ext cx="815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Schroeder et al. (2014) Improving estimates of forest disturbance by combining observations of Landsat time series with U.S. Forest Service Forest Inventory and Analysis data. </a:t>
            </a:r>
            <a:r>
              <a:rPr lang="en-US" i="1" dirty="0" smtClean="0"/>
              <a:t>Remote </a:t>
            </a:r>
            <a:r>
              <a:rPr lang="en-US" i="1" dirty="0"/>
              <a:t>Sensing of </a:t>
            </a:r>
            <a:r>
              <a:rPr lang="en-US" i="1" dirty="0" smtClean="0"/>
              <a:t>Environment</a:t>
            </a:r>
            <a:r>
              <a:rPr lang="en-US" dirty="0" smtClean="0"/>
              <a:t> 154:61–73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004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Measure LAI, invert process-based forest growth model to map soil water storage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0" y="1379108"/>
            <a:ext cx="3549652" cy="47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5786" y="6123179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Coops </a:t>
            </a:r>
            <a:r>
              <a:rPr lang="en-US" i="1" dirty="0" smtClean="0"/>
              <a:t>et al. </a:t>
            </a:r>
            <a:r>
              <a:rPr lang="en-US" dirty="0" smtClean="0"/>
              <a:t>(2012) </a:t>
            </a:r>
            <a:r>
              <a:rPr lang="en-US" i="1" dirty="0" smtClean="0"/>
              <a:t>Remote Sensing of Environment</a:t>
            </a:r>
            <a:r>
              <a:rPr lang="en-US" dirty="0" smtClean="0"/>
              <a:t> </a:t>
            </a:r>
            <a:r>
              <a:rPr lang="en-US" dirty="0"/>
              <a:t>126:160-173. http://databasin.org/maps/5ba4c2f2e158403da090f22b024d37e5/active</a:t>
            </a:r>
          </a:p>
        </p:txBody>
      </p:sp>
    </p:spTree>
    <p:extLst>
      <p:ext uri="{BB962C8B-B14F-4D97-AF65-F5344CB8AC3E}">
        <p14:creationId xmlns:p14="http://schemas.microsoft.com/office/powerpoint/2010/main" val="33527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4" y="934414"/>
            <a:ext cx="5088193" cy="49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1534" y="6033388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 </a:t>
            </a:r>
            <a:r>
              <a:rPr lang="en-US" i="1" dirty="0" smtClean="0"/>
              <a:t>et al.</a:t>
            </a:r>
            <a:r>
              <a:rPr lang="en-US" dirty="0" smtClean="0"/>
              <a:t> (2011) Age structure and disturbance legacy of North American forests. </a:t>
            </a:r>
            <a:r>
              <a:rPr lang="en-US" i="1" dirty="0" err="1" smtClean="0"/>
              <a:t>Biogeosciences</a:t>
            </a:r>
            <a:r>
              <a:rPr lang="en-US" dirty="0" smtClean="0"/>
              <a:t> 8:715-732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4206" y="257786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MAPPING FOREST AGE CLASSES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19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ring.ANDROMEDA\Desktop\NASA TALK\LiDAR image old 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763"/>
            <a:ext cx="7620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0877" y="6091238"/>
            <a:ext cx="681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with USFS Fusion program by Keith Olsen, Oregon State University. Slide provided by Dr. Tom Spies, USFS, Corvallis, 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84371" y="243038"/>
            <a:ext cx="931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Lidar analysis of multi-layered old-growth Douglas-fir/hemlock on the H.J. Andrews Expt. Forest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54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130" y="814070"/>
            <a:ext cx="7748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WHY YOUR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ABCsMatter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3987" y="1778735"/>
            <a:ext cx="4881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Old English Text MT" panose="03040902040508030806" pitchFamily="66" charset="0"/>
              </a:rPr>
              <a:t>Age matters</a:t>
            </a:r>
          </a:p>
          <a:p>
            <a:endParaRPr lang="en-US" sz="3200" dirty="0" smtClean="0">
              <a:latin typeface="Old English Text MT" panose="03040902040508030806" pitchFamily="66" charset="0"/>
            </a:endParaRPr>
          </a:p>
          <a:p>
            <a:r>
              <a:rPr lang="en-US" sz="3200" dirty="0" smtClean="0">
                <a:latin typeface="Old English Text MT" panose="03040902040508030806" pitchFamily="66" charset="0"/>
              </a:rPr>
              <a:t>Biology matters</a:t>
            </a:r>
          </a:p>
          <a:p>
            <a:endParaRPr lang="en-US" sz="3200" dirty="0" smtClean="0">
              <a:latin typeface="Old English Text MT" panose="03040902040508030806" pitchFamily="66" charset="0"/>
            </a:endParaRPr>
          </a:p>
          <a:p>
            <a:r>
              <a:rPr lang="en-US" sz="3200" dirty="0" smtClean="0">
                <a:latin typeface="Old English Text MT" panose="03040902040508030806" pitchFamily="66" charset="0"/>
              </a:rPr>
              <a:t>Climate matters</a:t>
            </a:r>
          </a:p>
          <a:p>
            <a:endParaRPr lang="en-US" sz="3200" dirty="0" smtClean="0">
              <a:latin typeface="Old English Text MT" panose="03040902040508030806" pitchFamily="66" charset="0"/>
            </a:endParaRPr>
          </a:p>
          <a:p>
            <a:r>
              <a:rPr lang="en-US" sz="3200" dirty="0" smtClean="0">
                <a:latin typeface="Old English Text MT" panose="03040902040508030806" pitchFamily="66" charset="0"/>
              </a:rPr>
              <a:t>soils matters</a:t>
            </a:r>
          </a:p>
          <a:p>
            <a:endParaRPr lang="en-US" sz="3200" dirty="0" smtClean="0">
              <a:latin typeface="Old English Text MT" panose="03040902040508030806" pitchFamily="66" charset="0"/>
            </a:endParaRPr>
          </a:p>
          <a:p>
            <a:r>
              <a:rPr lang="en-US" sz="3200" dirty="0" smtClean="0">
                <a:latin typeface="Old English Text MT" panose="03040902040508030806" pitchFamily="66" charset="0"/>
              </a:rPr>
              <a:t>Management matters</a:t>
            </a:r>
            <a:endParaRPr lang="en-US" sz="3200" dirty="0"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39" y="1896533"/>
            <a:ext cx="317642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429000" cy="221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2000"/>
            <a:ext cx="28371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177913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1 m2/m2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9862" y="0"/>
            <a:ext cx="652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</a:rPr>
              <a:t>          The most general response to climate change is a change in maximum leaf area index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755" y="3505200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2 m2/m2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8849" y="579120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10 m2/m2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596" y="628368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Waring, Coops, Mathys, Hilker, Latta(2014) </a:t>
            </a:r>
            <a:r>
              <a:rPr lang="en-US" sz="1600" dirty="0"/>
              <a:t>Process-based modeling to assess the effects of recent climatic variation on site productivity and forest function across western North America. </a:t>
            </a:r>
            <a:r>
              <a:rPr lang="en-US" sz="1600" i="1" dirty="0"/>
              <a:t>Forests</a:t>
            </a:r>
            <a:r>
              <a:rPr lang="en-US" sz="1600" dirty="0"/>
              <a:t> </a:t>
            </a:r>
            <a:r>
              <a:rPr lang="en-US" sz="1600" dirty="0" smtClean="0"/>
              <a:t>5:518-534.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25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3922" y="2241755"/>
            <a:ext cx="47489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</a:t>
            </a:r>
            <a:r>
              <a:rPr lang="en-US" sz="4800" baseline="30000" dirty="0" smtClean="0"/>
              <a:t>nd</a:t>
            </a:r>
            <a:r>
              <a:rPr lang="en-US" sz="4800" dirty="0" smtClean="0"/>
              <a:t> </a:t>
            </a:r>
            <a:r>
              <a:rPr lang="en-US" sz="5400" dirty="0" smtClean="0"/>
              <a:t>MANAGEMENT PRACTICES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156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886" y="9601200"/>
            <a:ext cx="11323695" cy="84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30400" y="10206335"/>
            <a:ext cx="583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Thinning by nature via rust on </a:t>
            </a:r>
            <a:r>
              <a:rPr lang="en-US" sz="2400" dirty="0" err="1" smtClean="0">
                <a:solidFill>
                  <a:prstClr val="black"/>
                </a:solidFill>
              </a:rPr>
              <a:t>lodgepole</a:t>
            </a:r>
            <a:r>
              <a:rPr lang="en-US" sz="2400" dirty="0" smtClean="0">
                <a:solidFill>
                  <a:prstClr val="black"/>
                </a:solidFill>
              </a:rPr>
              <a:t> pine</a:t>
            </a:r>
          </a:p>
          <a:p>
            <a:pPr defTabSz="914400"/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(note presence of other tree species)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0" y="15621000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Photo by Alex Woods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212850"/>
            <a:ext cx="6632575" cy="443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prstClr val="black"/>
                </a:solidFill>
              </a:rPr>
              <a:t>Option to thin forests to increase residual tree  growth rates and resistance                           to  bark beetles while reducing canopy leaf area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5865628"/>
            <a:ext cx="5695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black"/>
                </a:solidFill>
              </a:rPr>
              <a:t>            120 year-old </a:t>
            </a:r>
            <a:r>
              <a:rPr lang="en-US" sz="2000" b="1" dirty="0" err="1" smtClean="0">
                <a:solidFill>
                  <a:prstClr val="black"/>
                </a:solidFill>
              </a:rPr>
              <a:t>lodgepole</a:t>
            </a:r>
            <a:r>
              <a:rPr lang="en-US" sz="2000" b="1" dirty="0" smtClean="0">
                <a:solidFill>
                  <a:prstClr val="black"/>
                </a:solidFill>
              </a:rPr>
              <a:t>  pine in Oregon’s</a:t>
            </a:r>
          </a:p>
          <a:p>
            <a:pPr defTabSz="914400"/>
            <a:r>
              <a:rPr lang="en-US" sz="2000" b="1" dirty="0" smtClean="0">
                <a:solidFill>
                  <a:prstClr val="black"/>
                </a:solidFill>
              </a:rPr>
              <a:t> Deschutes National Forests, photo by R.H. Waring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Exposed tree crowns produce more defenses per unit of leaf area against insects than shaded crowns</a:t>
            </a:r>
            <a:endParaRPr lang="en-US" dirty="0"/>
          </a:p>
        </p:txBody>
      </p:sp>
      <p:pic>
        <p:nvPicPr>
          <p:cNvPr id="4" name="Picture 4" descr="f_health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77" y="1789470"/>
            <a:ext cx="6622026" cy="43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1226" y="6190316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Christiansen, E., R.H. Waring, and A.A. </a:t>
            </a:r>
            <a:r>
              <a:rPr lang="en-US" dirty="0" smtClean="0"/>
              <a:t>Berryman (1987</a:t>
            </a:r>
            <a:r>
              <a:rPr lang="en-US" dirty="0"/>
              <a:t>)  Resistance of conifers to bark beetle attack:  Searching for general relationships.  </a:t>
            </a:r>
            <a:r>
              <a:rPr lang="en-US" i="1" dirty="0"/>
              <a:t>Forest Ecol. &amp; Mgmt.</a:t>
            </a:r>
            <a:r>
              <a:rPr lang="en-US" dirty="0"/>
              <a:t> 22:89-106</a:t>
            </a:r>
          </a:p>
        </p:txBody>
      </p:sp>
    </p:spTree>
    <p:extLst>
      <p:ext uri="{BB962C8B-B14F-4D97-AF65-F5344CB8AC3E}">
        <p14:creationId xmlns:p14="http://schemas.microsoft.com/office/powerpoint/2010/main" val="37894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533400" y="31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Option to make disturbances more frequent but less destructive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684338" y="6054725"/>
            <a:ext cx="6476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</a:rPr>
              <a:t>Photos </a:t>
            </a:r>
            <a:r>
              <a:rPr lang="en-US" altLang="en-US" sz="1800" b="1" dirty="0" smtClean="0">
                <a:solidFill>
                  <a:prstClr val="black"/>
                </a:solidFill>
              </a:rPr>
              <a:t>courtesy of John </a:t>
            </a:r>
            <a:r>
              <a:rPr lang="en-US" altLang="en-US" sz="1800" b="1" dirty="0">
                <a:solidFill>
                  <a:prstClr val="black"/>
                </a:solidFill>
              </a:rPr>
              <a:t>Bailey,  OSU College of Forestry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01838"/>
            <a:ext cx="4343400" cy="3387725"/>
          </a:xfrm>
          <a:prstGeom prst="rect">
            <a:avLst/>
          </a:prstGeom>
          <a:ln w="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57400"/>
            <a:ext cx="4368800" cy="3276600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394142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606" y="1637073"/>
            <a:ext cx="6695768" cy="2293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 </a:t>
            </a:r>
          </a:p>
          <a:p>
            <a:pPr marL="0" indent="0">
              <a:buNone/>
            </a:pPr>
            <a:r>
              <a:rPr lang="en-US" sz="5400" dirty="0" smtClean="0"/>
              <a:t>BIOLOGICAL DIVERSITY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09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606" y="89972"/>
            <a:ext cx="880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Biological diversity buffers forests against climate change, insects and pathogens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808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1 - &amp;quot;Discriminating types of disturbance&amp;quot;&quot;/&gt;&lt;property id=&quot;20307&quot; value=&quot;258&quot;/&gt;&lt;/object&gt;&lt;object type=&quot;3&quot; unique_id=&quot;10017&quot;&gt;&lt;property id=&quot;20148&quot; value=&quot;5&quot;/&gt;&lt;property id=&quot;20300&quot; value=&quot;Slide 14 - &amp;quot;Deeper soils store more water and limit mortality of pinyon pine&amp;quot;&quot;/&gt;&lt;property id=&quot;20307&quot; value=&quot;259&quot;/&gt;&lt;/object&gt;&lt;object type=&quot;3&quot; unique_id=&quot;10040&quot;&gt;&lt;property id=&quot;20148&quot; value=&quot;5&quot;/&gt;&lt;property id=&quot;20300&quot; value=&quot;Slide 16&quot;/&gt;&lt;property id=&quot;20307&quot; value=&quot;261&quot;/&gt;&lt;/object&gt;&lt;object type=&quot;3&quot; unique_id=&quot;16165&quot;&gt;&lt;property id=&quot;20148&quot; value=&quot;5&quot;/&gt;&lt;property id=&quot;20300&quot; value=&quot;Slide 4&quot;/&gt;&lt;property id=&quot;20307&quot; value=&quot;264&quot;/&gt;&lt;/object&gt;&lt;object type=&quot;3&quot; unique_id=&quot;16166&quot;&gt;&lt;property id=&quot;20148&quot; value=&quot;5&quot;/&gt;&lt;property id=&quot;20300&quot; value=&quot;Slide 13 - &amp;quot;SOIL TEXTURE MAY DETERMINE WHERE INSECT OUTBREAKS OCCUR&amp;quot;&quot;/&gt;&lt;property id=&quot;20307&quot; value=&quot;265&quot;/&gt;&lt;/object&gt;&lt;object type=&quot;3&quot; unique_id=&quot;16167&quot;&gt;&lt;property id=&quot;20148&quot; value=&quot;5&quot;/&gt;&lt;property id=&quot;20300&quot; value=&quot;Slide 17 - &amp;quot;Climate change may result in killing dominant old trees with fragile plumbing&amp;quot;&quot;/&gt;&lt;property id=&quot;20307&quot; value=&quot;263&quot;/&gt;&lt;/object&gt;&lt;object type=&quot;3&quot; unique_id=&quot;16887&quot;&gt;&lt;property id=&quot;20148&quot; value=&quot;5&quot;/&gt;&lt;property id=&quot;20300&quot; value=&quot;Slide 2 - &amp;quot; FIVE THINGS THAT MATTER IN PREDICTING DISTURBANCES &amp;amp; ECOSYSTEM RESPONSES&amp;quot;&quot;/&gt;&lt;property id=&quot;20307&quot; value=&quot;269&quot;/&gt;&lt;/object&gt;&lt;object type=&quot;3&quot; unique_id=&quot;16888&quot;&gt;&lt;property id=&quot;20148&quot; value=&quot;5&quot;/&gt;&lt;property id=&quot;20300&quot; value=&quot;Slide 6&quot;/&gt;&lt;property id=&quot;20307&quot; value=&quot;267&quot;/&gt;&lt;/object&gt;&lt;object type=&quot;3&quot; unique_id=&quot;16889&quot;&gt;&lt;property id=&quot;20148&quot; value=&quot;5&quot;/&gt;&lt;property id=&quot;20300&quot; value=&quot;Slide 8 - &amp;quot; Option to make disturbances more frequent but less destructive&amp;quot;&quot;/&gt;&lt;property id=&quot;20307&quot; value=&quot;268&quot;/&gt;&lt;/object&gt;&lt;object type=&quot;3&quot; unique_id=&quot;16890&quot;&gt;&lt;property id=&quot;20148&quot; value=&quot;5&quot;/&gt;&lt;property id=&quot;20300&quot; value=&quot;Slide 15&quot;/&gt;&lt;property id=&quot;20307&quot; value=&quot;266&quot;/&gt;&lt;/object&gt;&lt;object type=&quot;3&quot; unique_id=&quot;17040&quot;&gt;&lt;property id=&quot;20148&quot; value=&quot;5&quot;/&gt;&lt;property id=&quot;20300&quot; value=&quot;Slide 7 - &amp;quot;Exposed tree crowns produce more defenses per unit of leaf area against insects than shaded crowns&amp;quot;&quot;/&gt;&lt;property id=&quot;20307&quot; value=&quot;270&quot;/&gt;&lt;/object&gt;&lt;object type=&quot;3&quot; unique_id=&quot;17138&quot;&gt;&lt;property id=&quot;20148&quot; value=&quot;5&quot;/&gt;&lt;property id=&quot;20300&quot; value=&quot;Slide 18 - &amp;quot;Tree age also affects the hydrologic balance Old forests use &amp;lt; 50% of the H20 transpired by young forests, even wi&quot;/&gt;&lt;property id=&quot;20307&quot; value=&quot;271&quot;/&gt;&lt;/object&gt;&lt;object type=&quot;3&quot; unique_id=&quot;17140&quot;&gt;&lt;property id=&quot;20148&quot; value=&quot;5&quot;/&gt;&lt;property id=&quot;20300&quot; value=&quot;Slide 24&quot;/&gt;&lt;property id=&quot;20307&quot; value=&quot;272&quot;/&gt;&lt;/object&gt;&lt;object type=&quot;3&quot; unique_id=&quot;17253&quot;&gt;&lt;property id=&quot;20148&quot; value=&quot;5&quot;/&gt;&lt;property id=&quot;20300&quot; value=&quot;Slide 20&quot;/&gt;&lt;property id=&quot;20307&quot; value=&quot;273&quot;/&gt;&lt;/object&gt;&lt;object type=&quot;3&quot; unique_id=&quot;17392&quot;&gt;&lt;property id=&quot;20148&quot; value=&quot;5&quot;/&gt;&lt;property id=&quot;20300&quot; value=&quot;Slide 19 - &amp;quot; THINGS THAT MATTER IN PREDICTING DISTURBANCES &amp;amp; ECOSYSTEM RESPONSES&amp;quot;&quot;/&gt;&lt;property id=&quot;20307&quot; value=&quot;276&quot;/&gt;&lt;/object&gt;&lt;object type=&quot;3&quot; unique_id=&quot;17519&quot;&gt;&lt;property id=&quot;20148&quot; value=&quot;5&quot;/&gt;&lt;property id=&quot;20300&quot; value=&quot;Slide 3&quot;/&gt;&lt;property id=&quot;20307&quot; value=&quot;278&quot;/&gt;&lt;/object&gt;&lt;object type=&quot;3&quot; unique_id=&quot;17520&quot;&gt;&lt;property id=&quot;20148&quot; value=&quot;5&quot;/&gt;&lt;property id=&quot;20300&quot; value=&quot;Slide 5&quot;/&gt;&lt;property id=&quot;20307&quot; value=&quot;279&quot;/&gt;&lt;/object&gt;&lt;object type=&quot;3&quot; unique_id=&quot;17521&quot;&gt;&lt;property id=&quot;20148&quot; value=&quot;5&quot;/&gt;&lt;property id=&quot;20300&quot; value=&quot;Slide 9&quot;/&gt;&lt;property id=&quot;20307&quot; value=&quot;280&quot;/&gt;&lt;/object&gt;&lt;object type=&quot;3&quot; unique_id=&quot;17522&quot;&gt;&lt;property id=&quot;20148&quot; value=&quot;5&quot;/&gt;&lt;property id=&quot;20300&quot; value=&quot;Slide 22 - &amp;quot;Measure LAI, invert process-based forest growth model to map soil water storage&amp;quot;&quot;/&gt;&lt;property id=&quot;20307&quot; value=&quot;277&quot;/&gt;&lt;/object&gt;&lt;object type=&quot;3&quot; unique_id=&quot;17734&quot;&gt;&lt;property id=&quot;20148&quot; value=&quot;5&quot;/&gt;&lt;property id=&quot;20300&quot; value=&quot;Slide 11 - &amp;quot;      North America&amp;quot;&quot;/&gt;&lt;property id=&quot;20307&quot; value=&quot;282&quot;/&gt;&lt;/object&gt;&lt;object type=&quot;3&quot; unique_id=&quot;18124&quot;&gt;&lt;property id=&quot;20148&quot; value=&quot;5&quot;/&gt;&lt;property id=&quot;20300&quot; value=&quot;Slide 23&quot;/&gt;&lt;property id=&quot;20307&quot; value=&quot;283&quot;/&gt;&lt;/object&gt;&lt;object type=&quot;3&quot; unique_id=&quot;18644&quot;&gt;&lt;property id=&quot;20148&quot; value=&quot;5&quot;/&gt;&lt;property id=&quot;20300&quot; value=&quot;Slide 10&quot;/&gt;&lt;property id=&quot;20307&quot; value=&quot;284&quot;/&gt;&lt;/object&gt;&lt;object type=&quot;3&quot; unique_id=&quot;18645&quot;&gt;&lt;property id=&quot;20148&quot; value=&quot;5&quot;/&gt;&lt;property id=&quot;20300&quot; value=&quot;Slide 12&quot;/&gt;&lt;property id=&quot;20307&quot; value=&quot;286&quot;/&gt;&lt;/object&gt;&lt;/object&gt;&lt;object type=&quot;8&quot; unique_id=&quot;10008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805</Words>
  <Application>Microsoft Office PowerPoint</Application>
  <PresentationFormat>On-screen Show (4:3)</PresentationFormat>
  <Paragraphs>102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Office Theme</vt:lpstr>
      <vt:lpstr>Concourse</vt:lpstr>
      <vt:lpstr>1_Office Theme</vt:lpstr>
      <vt:lpstr>2_Office Theme</vt:lpstr>
      <vt:lpstr>3_Office Theme</vt:lpstr>
      <vt:lpstr>4_Office Theme</vt:lpstr>
      <vt:lpstr>SPW 10.0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Exposed tree crowns produce more defenses per unit of leaf area against insects than shaded crowns</vt:lpstr>
      <vt:lpstr> Option to make disturbances more frequent but less destructive</vt:lpstr>
      <vt:lpstr>PowerPoint Presentation</vt:lpstr>
      <vt:lpstr>PowerPoint Presentation</vt:lpstr>
      <vt:lpstr>      North America</vt:lpstr>
      <vt:lpstr>PowerPoint Presentation</vt:lpstr>
      <vt:lpstr>SOIL TEXTURE MAY DETERMINE WHERE INSECT OUTBREAKS OCCUR</vt:lpstr>
      <vt:lpstr>Deeper soils store more water and limit mortality of pinyon pine</vt:lpstr>
      <vt:lpstr>PowerPoint Presentation</vt:lpstr>
      <vt:lpstr>PowerPoint Presentation</vt:lpstr>
      <vt:lpstr>Climate change may result in killing dominant old trees with fragile plumbing</vt:lpstr>
      <vt:lpstr>Tree age also affects the hydrologic balance Old forests use &lt; 50% of the H20 transpired by young forests, even with similar LAI </vt:lpstr>
      <vt:lpstr> THINGS THAT MATTER IN PREDICTING DISTURBANCES &amp; ECOSYSTEM RESPONSES</vt:lpstr>
      <vt:lpstr>PowerPoint Presentation</vt:lpstr>
      <vt:lpstr>Discriminating types of disturbance</vt:lpstr>
      <vt:lpstr>Measure LAI, invert process-based forest growth model to map soil water storage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waring</dc:creator>
  <dc:description>generated using python-pptx</dc:description>
  <cp:lastModifiedBy>Richard Waring</cp:lastModifiedBy>
  <cp:revision>78</cp:revision>
  <dcterms:created xsi:type="dcterms:W3CDTF">2013-01-27T09:14:16Z</dcterms:created>
  <dcterms:modified xsi:type="dcterms:W3CDTF">2015-04-22T11:54:06Z</dcterms:modified>
</cp:coreProperties>
</file>