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5"/>
  </p:notesMasterIdLst>
  <p:sldIdLst>
    <p:sldId id="256" r:id="rId2"/>
    <p:sldId id="257" r:id="rId3"/>
    <p:sldId id="356" r:id="rId4"/>
    <p:sldId id="262" r:id="rId5"/>
    <p:sldId id="259" r:id="rId6"/>
    <p:sldId id="277" r:id="rId7"/>
    <p:sldId id="312" r:id="rId8"/>
    <p:sldId id="314" r:id="rId9"/>
    <p:sldId id="320" r:id="rId10"/>
    <p:sldId id="322" r:id="rId11"/>
    <p:sldId id="321" r:id="rId12"/>
    <p:sldId id="323" r:id="rId13"/>
    <p:sldId id="278" r:id="rId14"/>
    <p:sldId id="265" r:id="rId15"/>
    <p:sldId id="280" r:id="rId16"/>
    <p:sldId id="281" r:id="rId17"/>
    <p:sldId id="353" r:id="rId18"/>
    <p:sldId id="269" r:id="rId19"/>
    <p:sldId id="357" r:id="rId20"/>
    <p:sldId id="266" r:id="rId21"/>
    <p:sldId id="360" r:id="rId22"/>
    <p:sldId id="270" r:id="rId23"/>
    <p:sldId id="271" r:id="rId24"/>
    <p:sldId id="272" r:id="rId25"/>
    <p:sldId id="349" r:id="rId26"/>
    <p:sldId id="285" r:id="rId27"/>
    <p:sldId id="267" r:id="rId28"/>
    <p:sldId id="294" r:id="rId29"/>
    <p:sldId id="293" r:id="rId30"/>
    <p:sldId id="331" r:id="rId31"/>
    <p:sldId id="330" r:id="rId32"/>
    <p:sldId id="329" r:id="rId33"/>
    <p:sldId id="328" r:id="rId34"/>
    <p:sldId id="327" r:id="rId35"/>
    <p:sldId id="292" r:id="rId36"/>
    <p:sldId id="309" r:id="rId37"/>
    <p:sldId id="332" r:id="rId38"/>
    <p:sldId id="333" r:id="rId39"/>
    <p:sldId id="334" r:id="rId40"/>
    <p:sldId id="335" r:id="rId41"/>
    <p:sldId id="354" r:id="rId42"/>
    <p:sldId id="308" r:id="rId43"/>
    <p:sldId id="303" r:id="rId44"/>
    <p:sldId id="311" r:id="rId45"/>
    <p:sldId id="347" r:id="rId46"/>
    <p:sldId id="346" r:id="rId47"/>
    <p:sldId id="342" r:id="rId48"/>
    <p:sldId id="337" r:id="rId49"/>
    <p:sldId id="361" r:id="rId50"/>
    <p:sldId id="340" r:id="rId51"/>
    <p:sldId id="318" r:id="rId52"/>
    <p:sldId id="338" r:id="rId53"/>
    <p:sldId id="35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00"/>
    <a:srgbClr val="000000"/>
    <a:srgbClr val="C0472A"/>
    <a:srgbClr val="FF9933"/>
    <a:srgbClr val="29AD8A"/>
    <a:srgbClr val="88B8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0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6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Sheet1!$K$23</c:f>
              <c:strCache>
                <c:ptCount val="1"/>
                <c:pt idx="0">
                  <c:v>Total</c:v>
                </c:pt>
              </c:strCache>
            </c:strRef>
          </c:tx>
          <c:spPr>
            <a:ln w="1270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Sheet1!$Q$23:$T$23</c:f>
              <c:numCache>
                <c:formatCode>0.00</c:formatCode>
                <c:ptCount val="4"/>
                <c:pt idx="0">
                  <c:v>1</c:v>
                </c:pt>
                <c:pt idx="1">
                  <c:v>0.84398368456832096</c:v>
                </c:pt>
                <c:pt idx="2">
                  <c:v>1.0735327441649674</c:v>
                </c:pt>
                <c:pt idx="3">
                  <c:v>1.2162927713573535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8860928"/>
        <c:axId val="2058862016"/>
      </c:lineChart>
      <c:catAx>
        <c:axId val="205886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862016"/>
        <c:crosses val="autoZero"/>
        <c:auto val="1"/>
        <c:lblAlgn val="ctr"/>
        <c:lblOffset val="100"/>
        <c:noMultiLvlLbl val="0"/>
      </c:catAx>
      <c:valAx>
        <c:axId val="205886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Standardized </a:t>
                </a:r>
                <a:r>
                  <a:rPr lang="en-US" sz="1800" dirty="0" smtClean="0"/>
                  <a:t>forest </a:t>
                </a:r>
                <a:r>
                  <a:rPr lang="en-US" sz="1800" dirty="0"/>
                  <a:t>disturbance</a:t>
                </a:r>
              </a:p>
            </c:rich>
          </c:tx>
          <c:layout>
            <c:manualLayout>
              <c:xMode val="edge"/>
              <c:yMode val="edge"/>
              <c:x val="1.6666598060080161E-2"/>
              <c:y val="3.50790482179026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86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Sheet1!$K$3</c:f>
              <c:strCache>
                <c:ptCount val="1"/>
                <c:pt idx="0">
                  <c:v>Belarus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Sheet1!$Q$3:$T$3</c:f>
              <c:numCache>
                <c:formatCode>0.00</c:formatCode>
                <c:ptCount val="4"/>
                <c:pt idx="0">
                  <c:v>1</c:v>
                </c:pt>
                <c:pt idx="1">
                  <c:v>1.2320261437908497</c:v>
                </c:pt>
                <c:pt idx="2">
                  <c:v>1.5686274509803919</c:v>
                </c:pt>
                <c:pt idx="3">
                  <c:v>1.4411764705882351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Sheet1!$K$4</c:f>
              <c:strCache>
                <c:ptCount val="1"/>
                <c:pt idx="0">
                  <c:v>Bosnia and Herzegovina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Sheet1!$Q$4:$T$4</c:f>
              <c:numCache>
                <c:formatCode>0.00</c:formatCode>
                <c:ptCount val="4"/>
                <c:pt idx="0">
                  <c:v>1</c:v>
                </c:pt>
                <c:pt idx="1">
                  <c:v>1.4615384615384615</c:v>
                </c:pt>
                <c:pt idx="2">
                  <c:v>1.3076923076923077</c:v>
                </c:pt>
                <c:pt idx="3">
                  <c:v>0.84615384615384615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Sheet1!$K$5</c:f>
              <c:strCache>
                <c:ptCount val="1"/>
                <c:pt idx="0">
                  <c:v>Bulgaria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Sheet1!$Q$5:$T$5</c:f>
              <c:numCache>
                <c:formatCode>0.00</c:formatCode>
                <c:ptCount val="4"/>
                <c:pt idx="0">
                  <c:v>1</c:v>
                </c:pt>
                <c:pt idx="1">
                  <c:v>0.68367346938775497</c:v>
                </c:pt>
                <c:pt idx="2">
                  <c:v>1.2346938775510201</c:v>
                </c:pt>
                <c:pt idx="3">
                  <c:v>1.010204081632653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Sheet1!$K$6</c:f>
              <c:strCache>
                <c:ptCount val="1"/>
                <c:pt idx="0">
                  <c:v>Croatia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Sheet1!$Q$6:$T$6</c:f>
              <c:numCache>
                <c:formatCode>0.00</c:formatCode>
                <c:ptCount val="4"/>
                <c:pt idx="0">
                  <c:v>1</c:v>
                </c:pt>
                <c:pt idx="1">
                  <c:v>1.1212121212121213</c:v>
                </c:pt>
                <c:pt idx="2">
                  <c:v>1.6969696969696968</c:v>
                </c:pt>
                <c:pt idx="3">
                  <c:v>1.4848484848484851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Sheet1!$K$7</c:f>
              <c:strCache>
                <c:ptCount val="1"/>
                <c:pt idx="0">
                  <c:v>Czech Republic</c:v>
                </c:pt>
              </c:strCache>
            </c:strRef>
          </c:tx>
          <c:spPr>
            <a:ln w="635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Sheet1!$Q$7:$T$7</c:f>
              <c:numCache>
                <c:formatCode>0.00</c:formatCode>
                <c:ptCount val="4"/>
                <c:pt idx="0">
                  <c:v>1</c:v>
                </c:pt>
                <c:pt idx="1">
                  <c:v>0.77372262773722633</c:v>
                </c:pt>
                <c:pt idx="2">
                  <c:v>1.248175182481752</c:v>
                </c:pt>
                <c:pt idx="3">
                  <c:v>1.9781021897810223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Sheet1!$K$8</c:f>
              <c:strCache>
                <c:ptCount val="1"/>
                <c:pt idx="0">
                  <c:v>Estonia</c:v>
                </c:pt>
              </c:strCache>
            </c:strRef>
          </c:tx>
          <c:spPr>
            <a:ln w="635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Sheet1!$Q$8:$T$8</c:f>
              <c:numCache>
                <c:formatCode>0.00</c:formatCode>
                <c:ptCount val="4"/>
                <c:pt idx="0">
                  <c:v>1</c:v>
                </c:pt>
                <c:pt idx="1">
                  <c:v>1.5555555555555554</c:v>
                </c:pt>
                <c:pt idx="2">
                  <c:v>3.0694444444444446</c:v>
                </c:pt>
                <c:pt idx="3">
                  <c:v>3.6527777777777777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Sheet1!$K$9</c:f>
              <c:strCache>
                <c:ptCount val="1"/>
                <c:pt idx="0">
                  <c:v>Hungary</c:v>
                </c:pt>
              </c:strCache>
            </c:strRef>
          </c:tx>
          <c:spPr>
            <a:ln w="635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Sheet1!$Q$9:$T$9</c:f>
              <c:numCache>
                <c:formatCode>0.00</c:formatCode>
                <c:ptCount val="4"/>
                <c:pt idx="0">
                  <c:v>1</c:v>
                </c:pt>
                <c:pt idx="1">
                  <c:v>1.0547945205479454</c:v>
                </c:pt>
                <c:pt idx="2">
                  <c:v>1.8630136986301369</c:v>
                </c:pt>
                <c:pt idx="3">
                  <c:v>1.5753424657534245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Sheet1!$K$10</c:f>
              <c:strCache>
                <c:ptCount val="1"/>
                <c:pt idx="0">
                  <c:v>Kosovo</c:v>
                </c:pt>
              </c:strCache>
            </c:strRef>
          </c:tx>
          <c:spPr>
            <a:ln w="6350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Sheet1!$Q$10:$T$10</c:f>
              <c:numCache>
                <c:formatCode>0.00</c:formatCode>
                <c:ptCount val="4"/>
                <c:pt idx="0">
                  <c:v>1</c:v>
                </c:pt>
                <c:pt idx="1">
                  <c:v>0.61111111111111105</c:v>
                </c:pt>
                <c:pt idx="2">
                  <c:v>0.88888888888888884</c:v>
                </c:pt>
                <c:pt idx="3">
                  <c:v>0.77777777777777768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Sheet1!$K$11</c:f>
              <c:strCache>
                <c:ptCount val="1"/>
                <c:pt idx="0">
                  <c:v>Latvia</c:v>
                </c:pt>
              </c:strCache>
            </c:strRef>
          </c:tx>
          <c:spPr>
            <a:ln w="635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Sheet1!$Q$11:$T$11</c:f>
              <c:numCache>
                <c:formatCode>0.00</c:formatCode>
                <c:ptCount val="4"/>
                <c:pt idx="0">
                  <c:v>1</c:v>
                </c:pt>
                <c:pt idx="1">
                  <c:v>2.0505050505050506</c:v>
                </c:pt>
                <c:pt idx="2">
                  <c:v>4.0101010101010104</c:v>
                </c:pt>
                <c:pt idx="3">
                  <c:v>4.717171717171718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Sheet1!$K$12</c:f>
              <c:strCache>
                <c:ptCount val="1"/>
                <c:pt idx="0">
                  <c:v>Lithuania</c:v>
                </c:pt>
              </c:strCache>
            </c:strRef>
          </c:tx>
          <c:spPr>
            <a:ln w="635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Sheet1!$Q$12:$T$12</c:f>
              <c:numCache>
                <c:formatCode>0.00</c:formatCode>
                <c:ptCount val="4"/>
                <c:pt idx="0">
                  <c:v>1</c:v>
                </c:pt>
                <c:pt idx="1">
                  <c:v>1.2988505747126438</c:v>
                </c:pt>
                <c:pt idx="2">
                  <c:v>1.9425287356321839</c:v>
                </c:pt>
                <c:pt idx="3">
                  <c:v>2.3678160919540234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Sheet1!$K$13</c:f>
              <c:strCache>
                <c:ptCount val="1"/>
                <c:pt idx="0">
                  <c:v>Macedonia</c:v>
                </c:pt>
              </c:strCache>
            </c:strRef>
          </c:tx>
          <c:spPr>
            <a:ln w="635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Sheet1!$Q$13:$T$13</c:f>
              <c:numCache>
                <c:formatCode>0.00</c:formatCode>
                <c:ptCount val="4"/>
                <c:pt idx="0">
                  <c:v>1</c:v>
                </c:pt>
                <c:pt idx="1">
                  <c:v>0.78260869565217395</c:v>
                </c:pt>
                <c:pt idx="2">
                  <c:v>1.347826086956522</c:v>
                </c:pt>
                <c:pt idx="3">
                  <c:v>1.6086956521739133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Sheet1!$K$14</c:f>
              <c:strCache>
                <c:ptCount val="1"/>
                <c:pt idx="0">
                  <c:v>Moldova</c:v>
                </c:pt>
              </c:strCache>
            </c:strRef>
          </c:tx>
          <c:spPr>
            <a:ln w="6350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Sheet1!$Q$14:$T$14</c:f>
              <c:numCache>
                <c:formatCode>0.00</c:formatCode>
                <c:ptCount val="4"/>
                <c:pt idx="0">
                  <c:v>1</c:v>
                </c:pt>
                <c:pt idx="1">
                  <c:v>0.5</c:v>
                </c:pt>
                <c:pt idx="2">
                  <c:v>1.2499999999999998</c:v>
                </c:pt>
                <c:pt idx="3">
                  <c:v>1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Sheet1!$K$15</c:f>
              <c:strCache>
                <c:ptCount val="1"/>
                <c:pt idx="0">
                  <c:v>Montenegro</c:v>
                </c:pt>
              </c:strCache>
            </c:strRef>
          </c:tx>
          <c:spPr>
            <a:ln w="6350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Sheet1!$Q$15:$T$15</c:f>
              <c:numCache>
                <c:formatCode>0.00</c:formatCode>
                <c:ptCount val="4"/>
                <c:pt idx="0">
                  <c:v>1</c:v>
                </c:pt>
                <c:pt idx="1">
                  <c:v>0.6470588235294118</c:v>
                </c:pt>
                <c:pt idx="2">
                  <c:v>0.76470588235294124</c:v>
                </c:pt>
                <c:pt idx="3">
                  <c:v>0.6470588235294118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Sheet1!$K$16</c:f>
              <c:strCache>
                <c:ptCount val="1"/>
                <c:pt idx="0">
                  <c:v>Poland</c:v>
                </c:pt>
              </c:strCache>
            </c:strRef>
          </c:tx>
          <c:spPr>
            <a:ln w="6350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Sheet1!$Q$16:$T$16</c:f>
              <c:numCache>
                <c:formatCode>0.00</c:formatCode>
                <c:ptCount val="4"/>
                <c:pt idx="0">
                  <c:v>1</c:v>
                </c:pt>
                <c:pt idx="1">
                  <c:v>1.210727969348659</c:v>
                </c:pt>
                <c:pt idx="2">
                  <c:v>2.2030651340996168</c:v>
                </c:pt>
                <c:pt idx="3">
                  <c:v>2.7241379310344827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Sheet1!$K$17</c:f>
              <c:strCache>
                <c:ptCount val="1"/>
                <c:pt idx="0">
                  <c:v>Romania</c:v>
                </c:pt>
              </c:strCache>
            </c:strRef>
          </c:tx>
          <c:spPr>
            <a:ln w="6350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Sheet1!$Q$17:$T$17</c:f>
              <c:numCache>
                <c:formatCode>0.00</c:formatCode>
                <c:ptCount val="4"/>
                <c:pt idx="0">
                  <c:v>1</c:v>
                </c:pt>
                <c:pt idx="1">
                  <c:v>1.043478260869565</c:v>
                </c:pt>
                <c:pt idx="2">
                  <c:v>1.7826086956521738</c:v>
                </c:pt>
                <c:pt idx="3">
                  <c:v>1.8447204968944095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Sheet1!$K$18</c:f>
              <c:strCache>
                <c:ptCount val="1"/>
                <c:pt idx="0">
                  <c:v>Russia (European Russia only)</c:v>
                </c:pt>
              </c:strCache>
            </c:strRef>
          </c:tx>
          <c:spPr>
            <a:ln w="6350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Sheet1!$Q$18:$T$18</c:f>
              <c:numCache>
                <c:formatCode>0.00</c:formatCode>
                <c:ptCount val="4"/>
                <c:pt idx="0">
                  <c:v>1</c:v>
                </c:pt>
                <c:pt idx="1">
                  <c:v>0.7617830777967064</c:v>
                </c:pt>
                <c:pt idx="2">
                  <c:v>0.8524985803520726</c:v>
                </c:pt>
                <c:pt idx="3">
                  <c:v>0.97558205565019884</c:v>
                </c:pt>
              </c:numCache>
            </c:numRef>
          </c:val>
          <c:smooth val="0"/>
        </c:ser>
        <c:ser>
          <c:idx val="16"/>
          <c:order val="16"/>
          <c:tx>
            <c:strRef>
              <c:f>Sheet1!$K$19</c:f>
              <c:strCache>
                <c:ptCount val="1"/>
                <c:pt idx="0">
                  <c:v>Serbia</c:v>
                </c:pt>
              </c:strCache>
            </c:strRef>
          </c:tx>
          <c:spPr>
            <a:ln w="6350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Sheet1!$Q$19:$T$19</c:f>
              <c:numCache>
                <c:formatCode>0.00</c:formatCode>
                <c:ptCount val="4"/>
                <c:pt idx="0">
                  <c:v>1</c:v>
                </c:pt>
                <c:pt idx="1">
                  <c:v>0.74999999999999989</c:v>
                </c:pt>
                <c:pt idx="2">
                  <c:v>1.1666666666666665</c:v>
                </c:pt>
                <c:pt idx="3">
                  <c:v>1.0555555555555554</c:v>
                </c:pt>
              </c:numCache>
            </c:numRef>
          </c:val>
          <c:smooth val="0"/>
        </c:ser>
        <c:ser>
          <c:idx val="17"/>
          <c:order val="17"/>
          <c:tx>
            <c:strRef>
              <c:f>Sheet1!$K$20</c:f>
              <c:strCache>
                <c:ptCount val="1"/>
                <c:pt idx="0">
                  <c:v>Slovakia</c:v>
                </c:pt>
              </c:strCache>
            </c:strRef>
          </c:tx>
          <c:spPr>
            <a:ln w="6350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Sheet1!$Q$20:$T$20</c:f>
              <c:numCache>
                <c:formatCode>0.00</c:formatCode>
                <c:ptCount val="4"/>
                <c:pt idx="0">
                  <c:v>1</c:v>
                </c:pt>
                <c:pt idx="1">
                  <c:v>1.4523809523809523</c:v>
                </c:pt>
                <c:pt idx="2">
                  <c:v>2.5952380952380953</c:v>
                </c:pt>
                <c:pt idx="3">
                  <c:v>4.3095238095238093</c:v>
                </c:pt>
              </c:numCache>
            </c:numRef>
          </c:val>
          <c:smooth val="0"/>
        </c:ser>
        <c:ser>
          <c:idx val="18"/>
          <c:order val="18"/>
          <c:tx>
            <c:strRef>
              <c:f>Sheet1!$K$21</c:f>
              <c:strCache>
                <c:ptCount val="1"/>
                <c:pt idx="0">
                  <c:v>Slovenia</c:v>
                </c:pt>
              </c:strCache>
            </c:strRef>
          </c:tx>
          <c:spPr>
            <a:ln w="6350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Sheet1!$Q$21:$T$21</c:f>
              <c:numCache>
                <c:formatCode>0.00</c:formatCode>
                <c:ptCount val="4"/>
                <c:pt idx="0">
                  <c:v>1</c:v>
                </c:pt>
                <c:pt idx="1">
                  <c:v>1.375</c:v>
                </c:pt>
                <c:pt idx="2">
                  <c:v>2.3749999999999996</c:v>
                </c:pt>
                <c:pt idx="3">
                  <c:v>3</c:v>
                </c:pt>
              </c:numCache>
            </c:numRef>
          </c:val>
          <c:smooth val="0"/>
        </c:ser>
        <c:ser>
          <c:idx val="19"/>
          <c:order val="19"/>
          <c:tx>
            <c:strRef>
              <c:f>Sheet1!$K$22</c:f>
              <c:strCache>
                <c:ptCount val="1"/>
                <c:pt idx="0">
                  <c:v>Ukraine</c:v>
                </c:pt>
              </c:strCache>
            </c:strRef>
          </c:tx>
          <c:spPr>
            <a:ln w="6350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Sheet1!$Q$2:$T$2</c:f>
              <c:strCache>
                <c:ptCount val="4"/>
                <c:pt idx="0">
                  <c:v>1986-89</c:v>
                </c:pt>
                <c:pt idx="1">
                  <c:v>1989-00</c:v>
                </c:pt>
                <c:pt idx="2">
                  <c:v>2001-06</c:v>
                </c:pt>
                <c:pt idx="3">
                  <c:v>2007-12</c:v>
                </c:pt>
              </c:strCache>
            </c:strRef>
          </c:cat>
          <c:val>
            <c:numRef>
              <c:f>Sheet1!$Q$22:$T$22</c:f>
              <c:numCache>
                <c:formatCode>0.00</c:formatCode>
                <c:ptCount val="4"/>
                <c:pt idx="0">
                  <c:v>1</c:v>
                </c:pt>
                <c:pt idx="1">
                  <c:v>1.1672597864768681</c:v>
                </c:pt>
                <c:pt idx="2">
                  <c:v>2.092526690391459</c:v>
                </c:pt>
                <c:pt idx="3">
                  <c:v>2.1814946619217079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8861472"/>
        <c:axId val="2058865280"/>
      </c:lineChart>
      <c:catAx>
        <c:axId val="205886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865280"/>
        <c:crosses val="autoZero"/>
        <c:auto val="1"/>
        <c:lblAlgn val="ctr"/>
        <c:lblOffset val="100"/>
        <c:noMultiLvlLbl val="0"/>
      </c:catAx>
      <c:valAx>
        <c:axId val="205886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Standardized </a:t>
                </a:r>
                <a:r>
                  <a:rPr lang="en-US" sz="1800" dirty="0" smtClean="0"/>
                  <a:t>forest </a:t>
                </a:r>
                <a:r>
                  <a:rPr lang="en-US" sz="1800" dirty="0"/>
                  <a:t>disturbance</a:t>
                </a:r>
              </a:p>
            </c:rich>
          </c:tx>
          <c:layout>
            <c:manualLayout>
              <c:xMode val="edge"/>
              <c:yMode val="edge"/>
              <c:x val="1.6666578777281341E-2"/>
              <c:y val="3.79559160341596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886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E9746-88F1-4934-9F1A-681243DC1A92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8A2DA-91BC-4902-AFE9-93B2E9DD8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A2DA-91BC-4902-AFE9-93B2E9DD83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6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8A2DA-91BC-4902-AFE9-93B2E9DD83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CB8F3-DDCA-4732-B8ED-F87EB477E88D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47ED3-4721-4CD2-A2F7-FB1A69F0B5C0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7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BE5F-2FA9-44D6-B826-759F9D9ACAD5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7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348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BC34-794C-48B1-A4C5-DADABAFA5F81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B1DD5-4F9B-4D6F-9595-E339219540B9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64B9F-3DC5-46C9-A49B-EB32334F1166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4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ADE1-26DA-44B8-92CF-DB99A3447416}" type="datetime1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8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793CF-1465-41CB-BC76-42D79FBF887F}" type="datetime1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6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54A8A-EA73-41C8-B750-402F7E430644}" type="datetime1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BDAB-0362-412D-A0D8-86D1A14C1C69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E34F-D351-43BF-9675-0F3E762006C3}" type="datetime1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2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BA30A-99E5-4B66-B1BA-9863AA5F1898}" type="datetime1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EE0A-C6D0-4268-BE66-DD0FDE24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7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871" y="896027"/>
            <a:ext cx="8437829" cy="2387600"/>
          </a:xfrm>
        </p:spPr>
        <p:txBody>
          <a:bodyPr>
            <a:normAutofit/>
          </a:bodyPr>
          <a:lstStyle/>
          <a:p>
            <a:r>
              <a:rPr lang="en-US" sz="4800" dirty="0"/>
              <a:t>Land use and </a:t>
            </a:r>
            <a:r>
              <a:rPr lang="en-US" sz="4800" dirty="0" smtClean="0"/>
              <a:t>land </a:t>
            </a:r>
            <a:r>
              <a:rPr lang="en-US" sz="4800" dirty="0"/>
              <a:t>cover </a:t>
            </a:r>
            <a:r>
              <a:rPr lang="en-US" sz="4800" dirty="0" smtClean="0"/>
              <a:t>change, </a:t>
            </a:r>
            <a:br>
              <a:rPr lang="en-US" sz="4800" dirty="0" smtClean="0"/>
            </a:br>
            <a:r>
              <a:rPr lang="en-US" sz="4800" dirty="0" smtClean="0"/>
              <a:t>socioeconomic shocks,</a:t>
            </a:r>
            <a:br>
              <a:rPr lang="en-US" sz="4800" dirty="0" smtClean="0"/>
            </a:br>
            <a:r>
              <a:rPr lang="en-US" sz="4800" dirty="0" smtClean="0"/>
              <a:t>and </a:t>
            </a:r>
            <a:r>
              <a:rPr lang="en-US" sz="4800" dirty="0"/>
              <a:t>effects on biodiversity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5185"/>
            <a:ext cx="9144000" cy="1012371"/>
          </a:xfrm>
        </p:spPr>
        <p:txBody>
          <a:bodyPr/>
          <a:lstStyle/>
          <a:p>
            <a:r>
              <a:rPr lang="en-US" dirty="0" smtClean="0"/>
              <a:t>Volker C. Radeloff, et al.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88" y="4749452"/>
            <a:ext cx="4104239" cy="17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58" y="0"/>
            <a:ext cx="71491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1985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Potapov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3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58" y="2458"/>
            <a:ext cx="714914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732" y="76200"/>
            <a:ext cx="34249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Forest cover dynamics</a:t>
            </a:r>
          </a:p>
          <a:p>
            <a:pPr algn="ctr"/>
            <a:r>
              <a:rPr lang="en-US" sz="2800" dirty="0" smtClean="0"/>
              <a:t>1985-2012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83" y="1466318"/>
            <a:ext cx="926404" cy="1289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799" y="1118711"/>
            <a:ext cx="1495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low       high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3382" y="1426628"/>
            <a:ext cx="13170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smtClean="0"/>
              <a:t>Forest cover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Forest loss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Forest gain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Forest rotation</a:t>
            </a:r>
          </a:p>
          <a:p>
            <a:pPr>
              <a:spcBef>
                <a:spcPts val="600"/>
              </a:spcBef>
            </a:pP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Potapov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01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28650" y="62707"/>
            <a:ext cx="7900611" cy="6226808"/>
            <a:chOff x="519112" y="62707"/>
            <a:chExt cx="8105775" cy="67437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2699" y="3453607"/>
              <a:ext cx="4038600" cy="3352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112" y="62707"/>
              <a:ext cx="8105775" cy="33909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8416" y="5623264"/>
              <a:ext cx="858995" cy="118314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92438" y="120679"/>
              <a:ext cx="70403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1985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82882" y="120679"/>
              <a:ext cx="70403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2012</a:t>
              </a:r>
              <a:endParaRPr lang="en-US" sz="20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5256" y="3514719"/>
              <a:ext cx="232244" cy="24280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Potapov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8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regmap3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88" y="381000"/>
            <a:ext cx="6320066" cy="59085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Potapov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215612" y="5748950"/>
            <a:ext cx="389299" cy="4255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European Countries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Alix</a:t>
            </a:r>
            <a:r>
              <a:rPr lang="en-US" sz="3200" dirty="0" smtClean="0"/>
              <a:t>-Garcia et al.</a:t>
            </a:r>
            <a:endParaRPr lang="en-US" sz="32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084644"/>
              </p:ext>
            </p:extLst>
          </p:nvPr>
        </p:nvGraphicFramePr>
        <p:xfrm>
          <a:off x="526721" y="1491343"/>
          <a:ext cx="5166508" cy="521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07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European Countries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960731"/>
              </p:ext>
            </p:extLst>
          </p:nvPr>
        </p:nvGraphicFramePr>
        <p:xfrm>
          <a:off x="547915" y="1408634"/>
          <a:ext cx="5142315" cy="5296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Alix</a:t>
            </a:r>
            <a:r>
              <a:rPr lang="en-US" sz="3200" dirty="0" smtClean="0"/>
              <a:t>-Garcia et al.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5605166" y="1491343"/>
            <a:ext cx="25873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/>
              <a:t>Latvia</a:t>
            </a:r>
          </a:p>
          <a:p>
            <a:pPr algn="ctr"/>
            <a:r>
              <a:rPr lang="en-US" sz="3000" dirty="0" smtClean="0"/>
              <a:t>Slovakia</a:t>
            </a:r>
          </a:p>
          <a:p>
            <a:pPr algn="ctr"/>
            <a:r>
              <a:rPr lang="en-US" sz="3000" dirty="0" smtClean="0"/>
              <a:t>Estonia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 smtClean="0"/>
              <a:t>…..</a:t>
            </a:r>
          </a:p>
          <a:p>
            <a:pPr algn="ctr"/>
            <a:endParaRPr lang="en-US" sz="3000" dirty="0" smtClean="0"/>
          </a:p>
          <a:p>
            <a:pPr algn="ctr"/>
            <a:r>
              <a:rPr lang="en-US" sz="3000" dirty="0" smtClean="0"/>
              <a:t>Russia</a:t>
            </a:r>
          </a:p>
          <a:p>
            <a:pPr algn="ctr"/>
            <a:r>
              <a:rPr lang="en-US" sz="3000" dirty="0" smtClean="0"/>
              <a:t>Post-Yugoslavia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722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European Countries</a:t>
            </a:r>
            <a:endParaRPr lang="en-US" dirty="0"/>
          </a:p>
        </p:txBody>
      </p:sp>
      <p:pic>
        <p:nvPicPr>
          <p:cNvPr id="5122" name="Picture 2" descr="http://www.commondreams.org/sites/default/files/imce-images/privat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0" y="1690689"/>
            <a:ext cx="5359059" cy="402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Alix</a:t>
            </a:r>
            <a:r>
              <a:rPr lang="en-US" sz="3200" dirty="0" smtClean="0"/>
              <a:t>-Garcia et al.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64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regmap3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55" y="381000"/>
            <a:ext cx="6320066" cy="59085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15612" y="5748950"/>
            <a:ext cx="389299" cy="4255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20874388">
            <a:off x="3557552" y="255919"/>
            <a:ext cx="4265641" cy="6172141"/>
          </a:xfrm>
          <a:prstGeom prst="ellipse">
            <a:avLst/>
          </a:prstGeom>
          <a:noFill/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Potapov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24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regions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33" y="1552666"/>
            <a:ext cx="5305333" cy="53053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3945" y="5848539"/>
            <a:ext cx="6038659" cy="1009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Gehlbach</a:t>
            </a:r>
            <a:r>
              <a:rPr lang="en-US" sz="3200" dirty="0" smtClean="0"/>
              <a:t> et al.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46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regions</a:t>
            </a:r>
          </a:p>
        </p:txBody>
      </p:sp>
      <p:pic>
        <p:nvPicPr>
          <p:cNvPr id="4" name="Picture 2" descr="F:\OU\Kirsten\RussiaGrant\Manuscripts\GarikChapter\Agriculture_frequency_maps_Chuva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38" y="1412341"/>
            <a:ext cx="4199206" cy="304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6" y="1412341"/>
            <a:ext cx="3660082" cy="210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9" y="3751788"/>
            <a:ext cx="3656359" cy="241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F:\OU\Kirsten\RussiaGrant\Manuscripts\GarikChapter\Agriculture_frequency_maps_Stavropo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38" y="3751788"/>
            <a:ext cx="4199206" cy="302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00396" y="3521798"/>
            <a:ext cx="4562947" cy="229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4507" y="6289515"/>
            <a:ext cx="36394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De </a:t>
            </a:r>
            <a:r>
              <a:rPr lang="en-US" sz="2800" dirty="0" err="1" smtClean="0"/>
              <a:t>Beurs</a:t>
            </a:r>
            <a:r>
              <a:rPr lang="en-US" sz="2800" dirty="0" smtClean="0"/>
              <a:t> &amp; </a:t>
            </a:r>
            <a:r>
              <a:rPr lang="en-US" sz="2800" dirty="0" err="1" smtClean="0"/>
              <a:t>Ioffe</a:t>
            </a:r>
            <a:r>
              <a:rPr lang="en-US" sz="2800" dirty="0" smtClean="0"/>
              <a:t>, 2013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885976" y="1376129"/>
            <a:ext cx="123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Chuvash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5976" y="3751788"/>
            <a:ext cx="1365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Stavropol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eoimages.gsfc.nasa.gov/images/imagerecords/80000/80408/landsat8_pho_2013042_close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9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Policies and institutions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28" y="1444829"/>
            <a:ext cx="7169543" cy="516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1" y="821237"/>
            <a:ext cx="8083515" cy="52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t="2892" r="1588" b="2811"/>
          <a:stretch/>
        </p:blipFill>
        <p:spPr>
          <a:xfrm>
            <a:off x="275425" y="198308"/>
            <a:ext cx="8593157" cy="6466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4578" y="19830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1860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Munteanu</a:t>
            </a:r>
            <a:r>
              <a:rPr lang="en-US" sz="3200" dirty="0" smtClean="0"/>
              <a:t> et al., in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3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2731" r="1588" b="2972"/>
          <a:stretch/>
        </p:blipFill>
        <p:spPr>
          <a:xfrm>
            <a:off x="286439" y="187287"/>
            <a:ext cx="8582140" cy="6466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4578" y="19830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1930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Munteanu</a:t>
            </a:r>
            <a:r>
              <a:rPr lang="en-US" sz="3200" dirty="0" smtClean="0"/>
              <a:t> et al., in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85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2892" r="1588" b="2971"/>
          <a:stretch/>
        </p:blipFill>
        <p:spPr>
          <a:xfrm>
            <a:off x="286443" y="198304"/>
            <a:ext cx="8582139" cy="6455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4578" y="19830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1960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Munteanu</a:t>
            </a:r>
            <a:r>
              <a:rPr lang="en-US" sz="3200" dirty="0" smtClean="0"/>
              <a:t> et al., in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58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Legacies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4566" y="1330882"/>
            <a:ext cx="8441365" cy="5045901"/>
            <a:chOff x="798731" y="2015216"/>
            <a:chExt cx="8077200" cy="479611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798731" y="2015216"/>
              <a:ext cx="0" cy="4173512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798731" y="6184980"/>
              <a:ext cx="8077200" cy="3748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016900" y="6164995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1860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8776" y="6164996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1985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951131" y="4508580"/>
              <a:ext cx="1369100" cy="1490272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5600076" y="2193851"/>
              <a:ext cx="1369100" cy="3816242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lowchart: Alternate Process 9"/>
            <p:cNvSpPr/>
            <p:nvPr/>
          </p:nvSpPr>
          <p:spPr>
            <a:xfrm>
              <a:off x="7353181" y="4508580"/>
              <a:ext cx="1369100" cy="1542118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7353181" y="2182609"/>
              <a:ext cx="1369100" cy="2165456"/>
            </a:xfrm>
            <a:prstGeom prst="flowChartAlternateProcess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lowchart: Alternate Process 11"/>
            <p:cNvSpPr/>
            <p:nvPr/>
          </p:nvSpPr>
          <p:spPr>
            <a:xfrm>
              <a:off x="951131" y="2182610"/>
              <a:ext cx="1369100" cy="1033072"/>
            </a:xfrm>
            <a:prstGeom prst="flowChartAlternateProcess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951131" y="3314993"/>
              <a:ext cx="1369100" cy="1033072"/>
            </a:xfrm>
            <a:prstGeom prst="flowChartAlternateProcess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2320231" y="2984580"/>
              <a:ext cx="5035448" cy="762000"/>
            </a:xfrm>
            <a:prstGeom prst="rightArrow">
              <a:avLst/>
            </a:prstGeom>
            <a:gradFill flip="none" rotWithShape="1">
              <a:gsLst>
                <a:gs pos="54000">
                  <a:schemeClr val="accent3">
                    <a:lumMod val="50000"/>
                  </a:schemeClr>
                </a:gs>
                <a:gs pos="81000">
                  <a:schemeClr val="accent3">
                    <a:lumMod val="50000"/>
                  </a:schemeClr>
                </a:gs>
                <a:gs pos="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2317733" y="4898639"/>
              <a:ext cx="5035448" cy="762000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957" y="3101600"/>
              <a:ext cx="1320367" cy="52689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97" y="2488470"/>
              <a:ext cx="544977" cy="108761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273" y="2671876"/>
              <a:ext cx="544977" cy="108761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154" y="2591880"/>
              <a:ext cx="544977" cy="10876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658" y="4552427"/>
              <a:ext cx="544977" cy="10876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734" y="4735833"/>
              <a:ext cx="544977" cy="108761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615" y="4655837"/>
              <a:ext cx="544977" cy="10876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164" y="4597154"/>
              <a:ext cx="544977" cy="108761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240" y="4780560"/>
              <a:ext cx="544977" cy="108761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121" y="4700564"/>
              <a:ext cx="544977" cy="108761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24" y="4574934"/>
              <a:ext cx="544977" cy="108761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800" y="4758340"/>
              <a:ext cx="544977" cy="1087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681" y="4678344"/>
              <a:ext cx="544977" cy="1087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4" y="3172585"/>
              <a:ext cx="1668902" cy="124500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392" y="2398529"/>
              <a:ext cx="1142216" cy="72721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061" y="4553134"/>
              <a:ext cx="544977" cy="108761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37" y="4736540"/>
              <a:ext cx="544977" cy="108761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458947" y="6139083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2005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29549" y="6163494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1960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lowchart: Alternate Process 36"/>
            <p:cNvSpPr/>
            <p:nvPr/>
          </p:nvSpPr>
          <p:spPr>
            <a:xfrm>
              <a:off x="3950849" y="2192349"/>
              <a:ext cx="1369100" cy="3816242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970" y="2486968"/>
              <a:ext cx="544977" cy="108761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046" y="2670374"/>
              <a:ext cx="544977" cy="108761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27" y="2590378"/>
              <a:ext cx="544977" cy="108761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431" y="4550925"/>
              <a:ext cx="544977" cy="108761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507" y="4734331"/>
              <a:ext cx="544977" cy="108761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388" y="4654335"/>
              <a:ext cx="544977" cy="108761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834" y="4551632"/>
              <a:ext cx="544977" cy="108761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910" y="4735038"/>
              <a:ext cx="544977" cy="1087611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53084" y="1437205"/>
            <a:ext cx="5051834" cy="499076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Munteanu</a:t>
            </a:r>
            <a:r>
              <a:rPr lang="en-US" sz="3200" dirty="0" smtClean="0"/>
              <a:t> et al., in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17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Legacies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4566" y="1339935"/>
            <a:ext cx="8441365" cy="5045901"/>
            <a:chOff x="798731" y="2015216"/>
            <a:chExt cx="8077200" cy="4796111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798731" y="2015216"/>
              <a:ext cx="0" cy="4173512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798731" y="6184980"/>
              <a:ext cx="8077200" cy="3748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016900" y="6164995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1860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8776" y="6164996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1985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951131" y="4508580"/>
              <a:ext cx="1369100" cy="1490272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lowchart: Alternate Process 8"/>
            <p:cNvSpPr/>
            <p:nvPr/>
          </p:nvSpPr>
          <p:spPr>
            <a:xfrm>
              <a:off x="5600076" y="2193851"/>
              <a:ext cx="1369100" cy="3816242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lowchart: Alternate Process 9"/>
            <p:cNvSpPr/>
            <p:nvPr/>
          </p:nvSpPr>
          <p:spPr>
            <a:xfrm>
              <a:off x="7353181" y="4508580"/>
              <a:ext cx="1369100" cy="1542118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lowchart: Alternate Process 10"/>
            <p:cNvSpPr/>
            <p:nvPr/>
          </p:nvSpPr>
          <p:spPr>
            <a:xfrm>
              <a:off x="7353181" y="2182609"/>
              <a:ext cx="1369100" cy="2165456"/>
            </a:xfrm>
            <a:prstGeom prst="flowChartAlternateProcess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Flowchart: Alternate Process 11"/>
            <p:cNvSpPr/>
            <p:nvPr/>
          </p:nvSpPr>
          <p:spPr>
            <a:xfrm>
              <a:off x="951131" y="2182610"/>
              <a:ext cx="1369100" cy="1033072"/>
            </a:xfrm>
            <a:prstGeom prst="flowChartAlternateProcess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lowchart: Alternate Process 12"/>
            <p:cNvSpPr/>
            <p:nvPr/>
          </p:nvSpPr>
          <p:spPr>
            <a:xfrm>
              <a:off x="951131" y="3314993"/>
              <a:ext cx="1369100" cy="1033072"/>
            </a:xfrm>
            <a:prstGeom prst="flowChartAlternateProcess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2320231" y="2984580"/>
              <a:ext cx="5035448" cy="762000"/>
            </a:xfrm>
            <a:prstGeom prst="rightArrow">
              <a:avLst/>
            </a:prstGeom>
            <a:gradFill flip="none" rotWithShape="1">
              <a:gsLst>
                <a:gs pos="54000">
                  <a:schemeClr val="accent3">
                    <a:lumMod val="50000"/>
                  </a:schemeClr>
                </a:gs>
                <a:gs pos="81000">
                  <a:schemeClr val="accent3">
                    <a:lumMod val="50000"/>
                  </a:schemeClr>
                </a:gs>
                <a:gs pos="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2317733" y="4898639"/>
              <a:ext cx="5035448" cy="762000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957" y="3101600"/>
              <a:ext cx="1320367" cy="52689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97" y="2488470"/>
              <a:ext cx="544977" cy="108761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273" y="2671876"/>
              <a:ext cx="544977" cy="108761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154" y="2591880"/>
              <a:ext cx="544977" cy="10876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658" y="4552427"/>
              <a:ext cx="544977" cy="10876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734" y="4735833"/>
              <a:ext cx="544977" cy="108761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615" y="4655837"/>
              <a:ext cx="544977" cy="108761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164" y="4597154"/>
              <a:ext cx="544977" cy="108761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5240" y="4780560"/>
              <a:ext cx="544977" cy="108761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6121" y="4700564"/>
              <a:ext cx="544977" cy="108761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24" y="4574934"/>
              <a:ext cx="544977" cy="108761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800" y="4758340"/>
              <a:ext cx="544977" cy="10876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681" y="4678344"/>
              <a:ext cx="544977" cy="1087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4" y="3172585"/>
              <a:ext cx="1668902" cy="124500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392" y="2398529"/>
              <a:ext cx="1142216" cy="72721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061" y="4553134"/>
              <a:ext cx="544977" cy="108761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37" y="4736540"/>
              <a:ext cx="544977" cy="108761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458947" y="6139083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2005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29549" y="6163494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1960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lowchart: Alternate Process 36"/>
            <p:cNvSpPr/>
            <p:nvPr/>
          </p:nvSpPr>
          <p:spPr>
            <a:xfrm>
              <a:off x="3950849" y="2192349"/>
              <a:ext cx="1369100" cy="3816242"/>
            </a:xfrm>
            <a:prstGeom prst="flowChartAlternateProcess">
              <a:avLst/>
            </a:prstGeom>
            <a:noFill/>
            <a:ln w="508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970" y="2486968"/>
              <a:ext cx="544977" cy="108761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046" y="2670374"/>
              <a:ext cx="544977" cy="108761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27" y="2590378"/>
              <a:ext cx="544977" cy="108761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431" y="4550925"/>
              <a:ext cx="544977" cy="108761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9507" y="4734331"/>
              <a:ext cx="544977" cy="108761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388" y="4654335"/>
              <a:ext cx="544977" cy="108761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834" y="4551632"/>
              <a:ext cx="544977" cy="108761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2910" y="4735038"/>
              <a:ext cx="544977" cy="1087611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Munteanu</a:t>
            </a:r>
            <a:r>
              <a:rPr lang="en-US" sz="3200" dirty="0" smtClean="0"/>
              <a:t> et al., in review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99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7284"/>
            <a:ext cx="9144000" cy="64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41" y="1471256"/>
            <a:ext cx="4703518" cy="51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0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986646" y="5559879"/>
            <a:ext cx="4653643" cy="8164"/>
          </a:xfrm>
          <a:prstGeom prst="straightConnector1">
            <a:avLst/>
          </a:prstGeom>
          <a:ln w="762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986643" y="1298121"/>
            <a:ext cx="0" cy="4269922"/>
          </a:xfrm>
          <a:prstGeom prst="straightConnector1">
            <a:avLst/>
          </a:prstGeom>
          <a:ln w="762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7755" y="5578251"/>
            <a:ext cx="1722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95000"/>
                  </a:schemeClr>
                </a:solidFill>
              </a:rPr>
              <a:t>Area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5184" y="2175312"/>
            <a:ext cx="861774" cy="260491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Resolution</a:t>
            </a:r>
            <a:endParaRPr lang="en-US" sz="44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60603" y="1761423"/>
            <a:ext cx="3705727" cy="3503596"/>
          </a:xfrm>
          <a:prstGeom prst="line">
            <a:avLst/>
          </a:prstGeom>
          <a:ln w="1270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8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16" y="720606"/>
            <a:ext cx="4469457" cy="229957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4357784" y="3020185"/>
            <a:ext cx="920387" cy="9814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323439" y="3020186"/>
            <a:ext cx="3403182" cy="98144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Sieber</a:t>
            </a:r>
            <a:r>
              <a:rPr lang="en-US" sz="3200" dirty="0" smtClean="0"/>
              <a:t> et al.,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08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16" y="720606"/>
            <a:ext cx="4469457" cy="229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501" y="528335"/>
            <a:ext cx="2743424" cy="2757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Sieber</a:t>
            </a:r>
            <a:r>
              <a:rPr lang="en-US" sz="3200" dirty="0" smtClean="0"/>
              <a:t> et al., 2013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38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38" y="2716040"/>
            <a:ext cx="4001631" cy="3175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16" y="720606"/>
            <a:ext cx="4469457" cy="229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501" y="528335"/>
            <a:ext cx="2743424" cy="2757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Butsic</a:t>
            </a:r>
            <a:r>
              <a:rPr lang="en-US" sz="3200" dirty="0" smtClean="0"/>
              <a:t> et al.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84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38" y="2716040"/>
            <a:ext cx="4001631" cy="3175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16" y="720606"/>
            <a:ext cx="4469457" cy="229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501" y="528335"/>
            <a:ext cx="2743424" cy="2757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92" y="2942304"/>
            <a:ext cx="2666785" cy="2660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Butsic</a:t>
            </a:r>
            <a:r>
              <a:rPr lang="en-US" sz="3200" dirty="0" smtClean="0"/>
              <a:t> et al.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786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38" y="2716040"/>
            <a:ext cx="4001631" cy="3175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16" y="720606"/>
            <a:ext cx="4469457" cy="229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363" y="3631102"/>
            <a:ext cx="3417472" cy="2670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501" y="528335"/>
            <a:ext cx="2743424" cy="2757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92" y="2942304"/>
            <a:ext cx="2666785" cy="26602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006566" y="3631102"/>
            <a:ext cx="674797" cy="19714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06566" y="5602505"/>
            <a:ext cx="674797" cy="6976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Bragina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70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Protected areas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38" y="2716040"/>
            <a:ext cx="4001631" cy="3175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16" y="720606"/>
            <a:ext cx="4469457" cy="229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363" y="3631102"/>
            <a:ext cx="3417472" cy="2670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501" y="528335"/>
            <a:ext cx="2743424" cy="2757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92" y="2942304"/>
            <a:ext cx="2666785" cy="2660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934" y="3580320"/>
            <a:ext cx="2743424" cy="27571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Bragina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28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Wildlife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0" y="1415086"/>
            <a:ext cx="7075759" cy="50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94" y="1333045"/>
            <a:ext cx="5764473" cy="196241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2896994" y="3295461"/>
            <a:ext cx="2381178" cy="7061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323439" y="3295461"/>
            <a:ext cx="3338028" cy="7061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Sieber</a:t>
            </a:r>
            <a:r>
              <a:rPr lang="en-US" sz="3200" dirty="0" smtClean="0"/>
              <a:t> et al., in press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43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94" y="1333045"/>
            <a:ext cx="5764473" cy="1962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176" y="1189726"/>
            <a:ext cx="2219162" cy="2230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Sieber</a:t>
            </a:r>
            <a:r>
              <a:rPr lang="en-US" sz="3200" dirty="0" smtClean="0"/>
              <a:t> et al., in press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3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0" y="3438561"/>
            <a:ext cx="4680802" cy="323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94" y="1333045"/>
            <a:ext cx="5764473" cy="1962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176" y="1189726"/>
            <a:ext cx="2219162" cy="223023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4977000" y="3438562"/>
            <a:ext cx="300611" cy="23918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76999" y="5830432"/>
            <a:ext cx="300612" cy="841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7611" y="6289515"/>
            <a:ext cx="38663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Bleyhl</a:t>
            </a:r>
            <a:r>
              <a:rPr lang="en-US" sz="3200" dirty="0" smtClean="0"/>
              <a:t> et al., in press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17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986646" y="5559879"/>
            <a:ext cx="4653643" cy="8164"/>
          </a:xfrm>
          <a:prstGeom prst="straightConnector1">
            <a:avLst/>
          </a:prstGeom>
          <a:ln w="762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986643" y="1298121"/>
            <a:ext cx="0" cy="4269922"/>
          </a:xfrm>
          <a:prstGeom prst="straightConnector1">
            <a:avLst/>
          </a:prstGeom>
          <a:ln w="7620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57755" y="5578251"/>
            <a:ext cx="1722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95000"/>
                  </a:schemeClr>
                </a:solidFill>
              </a:rPr>
              <a:t>Area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5184" y="2175312"/>
            <a:ext cx="861774" cy="260491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</a:schemeClr>
                </a:solidFill>
              </a:rPr>
              <a:t>Resolution</a:t>
            </a:r>
            <a:endParaRPr lang="en-US" sz="44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60603" y="1761423"/>
            <a:ext cx="3705727" cy="3503596"/>
          </a:xfrm>
          <a:prstGeom prst="line">
            <a:avLst/>
          </a:prstGeom>
          <a:ln w="1270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romised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3678" y="437214"/>
            <a:ext cx="4866702" cy="33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</a:t>
            </a:r>
            <a:r>
              <a:rPr lang="en-US" dirty="0" smtClean="0"/>
              <a:t>Habitat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1476145"/>
            <a:ext cx="7415868" cy="48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0" y="3438561"/>
            <a:ext cx="4680802" cy="323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94" y="1333045"/>
            <a:ext cx="5764473" cy="1962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176" y="1189726"/>
            <a:ext cx="2219162" cy="22302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34" y="3940029"/>
            <a:ext cx="2219162" cy="2230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77611" y="6289515"/>
            <a:ext cx="38663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Bleyhl</a:t>
            </a:r>
            <a:r>
              <a:rPr lang="en-US" sz="3200" dirty="0" smtClean="0"/>
              <a:t> et al., in press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7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Wildlife Populations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Bragina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" y="1690689"/>
            <a:ext cx="76088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5960" y="2353901"/>
            <a:ext cx="2670773" cy="25892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792586" y="2489703"/>
            <a:ext cx="2815628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801638" y="2995187"/>
            <a:ext cx="2815628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01638" y="3509727"/>
            <a:ext cx="2815628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792586" y="4015212"/>
            <a:ext cx="2815628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92586" y="4529750"/>
            <a:ext cx="2815628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6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Wildlife Populations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Bragina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" y="1690689"/>
            <a:ext cx="76088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9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Wildlife Populations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8" y="1334515"/>
            <a:ext cx="8466763" cy="4858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7846" y="6289515"/>
            <a:ext cx="5106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Bragina</a:t>
            </a:r>
            <a:r>
              <a:rPr lang="en-US" sz="3200" dirty="0" smtClean="0"/>
              <a:t> et al.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99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3" y="1421395"/>
            <a:ext cx="3538962" cy="255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12" y="4140976"/>
            <a:ext cx="3684761" cy="2592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21395"/>
            <a:ext cx="3538962" cy="25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12747" y="1696287"/>
            <a:ext cx="4861712" cy="923453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use/cover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12747" y="3331512"/>
            <a:ext cx="2308065" cy="923453"/>
          </a:xfrm>
          <a:prstGeom prst="roundRect">
            <a:avLst/>
          </a:prstGeom>
          <a:solidFill>
            <a:srgbClr val="88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66393" y="3331513"/>
            <a:ext cx="2308065" cy="923453"/>
          </a:xfrm>
          <a:prstGeom prst="roundRect">
            <a:avLst/>
          </a:prstGeom>
          <a:solidFill>
            <a:srgbClr val="88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659" y="5002951"/>
            <a:ext cx="8093800" cy="923453"/>
          </a:xfrm>
          <a:prstGeom prst="roundRect">
            <a:avLst/>
          </a:prstGeom>
          <a:solidFill>
            <a:srgbClr val="29A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0659" y="1696287"/>
            <a:ext cx="2448020" cy="923453"/>
          </a:xfrm>
          <a:prstGeom prst="roundRect">
            <a:avLst/>
          </a:prstGeom>
          <a:solidFill>
            <a:srgbClr val="C0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18176" y="1696286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4345380" y="2522952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6899026" y="2522953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45380" y="4176985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6899026" y="4176986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12747" y="1696287"/>
            <a:ext cx="4861712" cy="923453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use/cover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12747" y="3331512"/>
            <a:ext cx="2308065" cy="923453"/>
          </a:xfrm>
          <a:prstGeom prst="roundRect">
            <a:avLst/>
          </a:prstGeom>
          <a:solidFill>
            <a:srgbClr val="88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66393" y="3331513"/>
            <a:ext cx="2308065" cy="923453"/>
          </a:xfrm>
          <a:prstGeom prst="roundRect">
            <a:avLst/>
          </a:prstGeom>
          <a:solidFill>
            <a:srgbClr val="88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659" y="5002951"/>
            <a:ext cx="8093800" cy="923453"/>
          </a:xfrm>
          <a:prstGeom prst="roundRect">
            <a:avLst/>
          </a:prstGeom>
          <a:solidFill>
            <a:srgbClr val="29A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0659" y="1696287"/>
            <a:ext cx="2448020" cy="923453"/>
          </a:xfrm>
          <a:prstGeom prst="roundRect">
            <a:avLst/>
          </a:prstGeom>
          <a:solidFill>
            <a:srgbClr val="C0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18176" y="1696286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4345380" y="2522952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6899026" y="2522953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45380" y="4176985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6899026" y="4176986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473" y="3109143"/>
            <a:ext cx="959969" cy="9647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509" y="3139205"/>
            <a:ext cx="959969" cy="9647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93" y="4851947"/>
            <a:ext cx="959969" cy="9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Biodiversity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512747" y="1696287"/>
            <a:ext cx="4861712" cy="923453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use/cover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12747" y="3331512"/>
            <a:ext cx="2308065" cy="923453"/>
          </a:xfrm>
          <a:prstGeom prst="roundRect">
            <a:avLst/>
          </a:prstGeom>
          <a:solidFill>
            <a:srgbClr val="88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66393" y="3331513"/>
            <a:ext cx="2308065" cy="923453"/>
          </a:xfrm>
          <a:prstGeom prst="roundRect">
            <a:avLst/>
          </a:prstGeom>
          <a:solidFill>
            <a:srgbClr val="88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659" y="5002951"/>
            <a:ext cx="8093800" cy="923453"/>
          </a:xfrm>
          <a:prstGeom prst="roundRect">
            <a:avLst/>
          </a:prstGeom>
          <a:solidFill>
            <a:srgbClr val="29A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0659" y="1696287"/>
            <a:ext cx="2448020" cy="923453"/>
          </a:xfrm>
          <a:prstGeom prst="roundRect">
            <a:avLst/>
          </a:prstGeom>
          <a:solidFill>
            <a:srgbClr val="C04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18176" y="1696286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4345380" y="2522952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6899026" y="2522953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ight Arrow 14"/>
          <p:cNvSpPr/>
          <p:nvPr/>
        </p:nvSpPr>
        <p:spPr>
          <a:xfrm rot="5400000">
            <a:off x="4345380" y="4176985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6899026" y="4176986"/>
            <a:ext cx="642796" cy="923453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ight Arrow 16"/>
          <p:cNvSpPr/>
          <p:nvPr/>
        </p:nvSpPr>
        <p:spPr>
          <a:xfrm rot="5400000">
            <a:off x="385877" y="3379594"/>
            <a:ext cx="2237582" cy="92345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86" y="4851947"/>
            <a:ext cx="964734" cy="962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473" y="3109143"/>
            <a:ext cx="959969" cy="9647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09" y="3139205"/>
            <a:ext cx="959969" cy="9647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493" y="4851947"/>
            <a:ext cx="959969" cy="9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wired.com/images_blogs/wiredscience/2010/06/terra_globe0047-660x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24"/>
          <p:cNvGrpSpPr>
            <a:grpSpLocks/>
          </p:cNvGrpSpPr>
          <p:nvPr/>
        </p:nvGrpSpPr>
        <p:grpSpPr bwMode="auto">
          <a:xfrm>
            <a:off x="2102410" y="1090077"/>
            <a:ext cx="4939178" cy="4541838"/>
            <a:chOff x="2040" y="951"/>
            <a:chExt cx="2901" cy="2861"/>
          </a:xfrm>
        </p:grpSpPr>
        <p:sp>
          <p:nvSpPr>
            <p:cNvPr id="5" name="Oval 1030"/>
            <p:cNvSpPr>
              <a:spLocks noChangeArrowheads="1"/>
            </p:cNvSpPr>
            <p:nvPr/>
          </p:nvSpPr>
          <p:spPr bwMode="auto">
            <a:xfrm>
              <a:off x="2620" y="951"/>
              <a:ext cx="1745" cy="1815"/>
            </a:xfrm>
            <a:prstGeom prst="ellipse">
              <a:avLst/>
            </a:prstGeom>
            <a:gradFill rotWithShape="0">
              <a:gsLst>
                <a:gs pos="0">
                  <a:srgbClr val="3366CC"/>
                </a:gs>
                <a:gs pos="100000">
                  <a:srgbClr val="FFFF99"/>
                </a:gs>
              </a:gsLst>
              <a:lin ang="5400000" scaled="1"/>
            </a:gradFill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1031"/>
            <p:cNvSpPr>
              <a:spLocks noChangeArrowheads="1"/>
            </p:cNvSpPr>
            <p:nvPr/>
          </p:nvSpPr>
          <p:spPr bwMode="auto">
            <a:xfrm>
              <a:off x="2040" y="1974"/>
              <a:ext cx="1745" cy="1815"/>
            </a:xfrm>
            <a:prstGeom prst="ellipse">
              <a:avLst/>
            </a:prstGeom>
            <a:gradFill rotWithShape="0">
              <a:gsLst>
                <a:gs pos="0">
                  <a:srgbClr val="A50021"/>
                </a:gs>
                <a:gs pos="100000">
                  <a:srgbClr val="FFFF99"/>
                </a:gs>
              </a:gsLst>
              <a:lin ang="18900000" scaled="1"/>
            </a:gradFill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32"/>
            <p:cNvSpPr txBox="1">
              <a:spLocks noChangeArrowheads="1"/>
            </p:cNvSpPr>
            <p:nvPr/>
          </p:nvSpPr>
          <p:spPr bwMode="auto">
            <a:xfrm>
              <a:off x="2156" y="2781"/>
              <a:ext cx="100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LCLUC</a:t>
              </a:r>
              <a:endParaRPr lang="en-US" altLang="en-US" sz="3200" b="1" dirty="0">
                <a:solidFill>
                  <a:srgbClr val="303024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8" name="Text Box 1033"/>
            <p:cNvSpPr txBox="1">
              <a:spLocks noChangeArrowheads="1"/>
            </p:cNvSpPr>
            <p:nvPr/>
          </p:nvSpPr>
          <p:spPr bwMode="auto">
            <a:xfrm>
              <a:off x="2961" y="1318"/>
              <a:ext cx="106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Remote</a:t>
              </a:r>
            </a:p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Sensing</a:t>
              </a:r>
              <a:endParaRPr lang="en-US" altLang="en-US" sz="3200" b="1" dirty="0">
                <a:solidFill>
                  <a:srgbClr val="303024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" name="Oval 1034"/>
            <p:cNvSpPr>
              <a:spLocks noChangeArrowheads="1"/>
            </p:cNvSpPr>
            <p:nvPr/>
          </p:nvSpPr>
          <p:spPr bwMode="auto">
            <a:xfrm>
              <a:off x="3196" y="1992"/>
              <a:ext cx="1745" cy="1814"/>
            </a:xfrm>
            <a:prstGeom prst="ellipse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336600"/>
                </a:gs>
              </a:gsLst>
              <a:lin ang="2700000" scaled="1"/>
            </a:gradFill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4800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 Box 1035"/>
            <p:cNvSpPr txBox="1">
              <a:spLocks noChangeArrowheads="1"/>
            </p:cNvSpPr>
            <p:nvPr/>
          </p:nvSpPr>
          <p:spPr bwMode="auto">
            <a:xfrm>
              <a:off x="3698" y="2629"/>
              <a:ext cx="1153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Bio-</a:t>
              </a:r>
            </a:p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diversity</a:t>
              </a:r>
              <a:endParaRPr lang="en-US" altLang="en-US" sz="3200" b="1" dirty="0">
                <a:solidFill>
                  <a:srgbClr val="303024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1" name="Oval 1036"/>
            <p:cNvSpPr>
              <a:spLocks noChangeArrowheads="1"/>
            </p:cNvSpPr>
            <p:nvPr/>
          </p:nvSpPr>
          <p:spPr bwMode="auto">
            <a:xfrm>
              <a:off x="3196" y="1998"/>
              <a:ext cx="1745" cy="1814"/>
            </a:xfrm>
            <a:prstGeom prst="ellipse">
              <a:avLst/>
            </a:prstGeom>
            <a:noFill/>
            <a:ln w="38100">
              <a:solidFill>
                <a:srgbClr val="50503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/>
                      </a:gs>
                      <a:gs pos="100000">
                        <a:srgbClr val="336600"/>
                      </a:gs>
                    </a:gsLst>
                    <a:lin ang="27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4800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Oval 1037"/>
            <p:cNvSpPr>
              <a:spLocks noChangeArrowheads="1"/>
            </p:cNvSpPr>
            <p:nvPr/>
          </p:nvSpPr>
          <p:spPr bwMode="auto">
            <a:xfrm>
              <a:off x="2040" y="1980"/>
              <a:ext cx="1745" cy="1815"/>
            </a:xfrm>
            <a:prstGeom prst="ellipse">
              <a:avLst/>
            </a:prstGeom>
            <a:noFill/>
            <a:ln w="38100">
              <a:solidFill>
                <a:srgbClr val="50503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A50021"/>
                      </a:gs>
                      <a:gs pos="100000">
                        <a:srgbClr val="FFFF99"/>
                      </a:gs>
                    </a:gsLst>
                    <a:lin ang="189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038"/>
            <p:cNvSpPr>
              <a:spLocks noChangeArrowheads="1"/>
            </p:cNvSpPr>
            <p:nvPr/>
          </p:nvSpPr>
          <p:spPr bwMode="auto">
            <a:xfrm>
              <a:off x="2620" y="957"/>
              <a:ext cx="1745" cy="1815"/>
            </a:xfrm>
            <a:prstGeom prst="ellipse">
              <a:avLst/>
            </a:prstGeom>
            <a:noFill/>
            <a:ln w="38100">
              <a:solidFill>
                <a:srgbClr val="50503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99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8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Key measurements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-73152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MODIS products</a:t>
            </a:r>
            <a:br>
              <a:rPr lang="en-US" sz="4400" dirty="0" smtClean="0">
                <a:latin typeface="+mj-lt"/>
              </a:rPr>
            </a:br>
            <a:r>
              <a:rPr lang="en-US" sz="4400" dirty="0" smtClean="0">
                <a:latin typeface="+mj-lt"/>
              </a:rPr>
              <a:t>           at Landsat resolution</a:t>
            </a:r>
          </a:p>
          <a:p>
            <a:pPr marL="0" indent="-73152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Vegetation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32933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wired.com/images_blogs/wiredscience/2010/06/terra_globe0047-660x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24"/>
          <p:cNvGrpSpPr>
            <a:grpSpLocks/>
          </p:cNvGrpSpPr>
          <p:nvPr/>
        </p:nvGrpSpPr>
        <p:grpSpPr bwMode="auto">
          <a:xfrm>
            <a:off x="2102410" y="1090077"/>
            <a:ext cx="4939178" cy="4541838"/>
            <a:chOff x="2040" y="951"/>
            <a:chExt cx="2901" cy="2861"/>
          </a:xfrm>
        </p:grpSpPr>
        <p:sp>
          <p:nvSpPr>
            <p:cNvPr id="5" name="Oval 1030"/>
            <p:cNvSpPr>
              <a:spLocks noChangeArrowheads="1"/>
            </p:cNvSpPr>
            <p:nvPr/>
          </p:nvSpPr>
          <p:spPr bwMode="auto">
            <a:xfrm>
              <a:off x="2620" y="951"/>
              <a:ext cx="1745" cy="1815"/>
            </a:xfrm>
            <a:prstGeom prst="ellipse">
              <a:avLst/>
            </a:prstGeom>
            <a:gradFill rotWithShape="0">
              <a:gsLst>
                <a:gs pos="0">
                  <a:srgbClr val="3366CC"/>
                </a:gs>
                <a:gs pos="100000">
                  <a:srgbClr val="FFFF99"/>
                </a:gs>
              </a:gsLst>
              <a:lin ang="5400000" scaled="1"/>
            </a:gradFill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1031"/>
            <p:cNvSpPr>
              <a:spLocks noChangeArrowheads="1"/>
            </p:cNvSpPr>
            <p:nvPr/>
          </p:nvSpPr>
          <p:spPr bwMode="auto">
            <a:xfrm>
              <a:off x="2040" y="1974"/>
              <a:ext cx="1745" cy="1815"/>
            </a:xfrm>
            <a:prstGeom prst="ellipse">
              <a:avLst/>
            </a:prstGeom>
            <a:gradFill rotWithShape="0">
              <a:gsLst>
                <a:gs pos="0">
                  <a:srgbClr val="A50021"/>
                </a:gs>
                <a:gs pos="100000">
                  <a:srgbClr val="FFFF99"/>
                </a:gs>
              </a:gsLst>
              <a:lin ang="18900000" scaled="1"/>
            </a:gradFill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1032"/>
            <p:cNvSpPr txBox="1">
              <a:spLocks noChangeArrowheads="1"/>
            </p:cNvSpPr>
            <p:nvPr/>
          </p:nvSpPr>
          <p:spPr bwMode="auto">
            <a:xfrm>
              <a:off x="2156" y="2781"/>
              <a:ext cx="100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LCLUC</a:t>
              </a:r>
              <a:endParaRPr lang="en-US" altLang="en-US" sz="3200" b="1" dirty="0">
                <a:solidFill>
                  <a:srgbClr val="303024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8" name="Text Box 1033"/>
            <p:cNvSpPr txBox="1">
              <a:spLocks noChangeArrowheads="1"/>
            </p:cNvSpPr>
            <p:nvPr/>
          </p:nvSpPr>
          <p:spPr bwMode="auto">
            <a:xfrm>
              <a:off x="2961" y="1318"/>
              <a:ext cx="106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Remote</a:t>
              </a:r>
            </a:p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Sensing</a:t>
              </a:r>
              <a:endParaRPr lang="en-US" altLang="en-US" sz="3200" b="1" dirty="0">
                <a:solidFill>
                  <a:srgbClr val="303024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" name="Oval 1034"/>
            <p:cNvSpPr>
              <a:spLocks noChangeArrowheads="1"/>
            </p:cNvSpPr>
            <p:nvPr/>
          </p:nvSpPr>
          <p:spPr bwMode="auto">
            <a:xfrm>
              <a:off x="3196" y="1992"/>
              <a:ext cx="1745" cy="1814"/>
            </a:xfrm>
            <a:prstGeom prst="ellipse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336600"/>
                </a:gs>
              </a:gsLst>
              <a:lin ang="2700000" scaled="1"/>
            </a:gradFill>
            <a:ln w="381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4800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 Box 1035"/>
            <p:cNvSpPr txBox="1">
              <a:spLocks noChangeArrowheads="1"/>
            </p:cNvSpPr>
            <p:nvPr/>
          </p:nvSpPr>
          <p:spPr bwMode="auto">
            <a:xfrm>
              <a:off x="3698" y="2629"/>
              <a:ext cx="1153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Bio-</a:t>
              </a:r>
            </a:p>
            <a:p>
              <a:pPr algn="ctr" eaLnBrk="0" hangingPunct="0"/>
              <a:r>
                <a:rPr lang="en-US" altLang="en-US" sz="3200" b="1" dirty="0" smtClean="0">
                  <a:solidFill>
                    <a:srgbClr val="303024"/>
                  </a:solidFill>
                  <a:latin typeface="Book Antiqua" panose="02040602050305030304" pitchFamily="18" charset="0"/>
                </a:rPr>
                <a:t>diversity</a:t>
              </a:r>
              <a:endParaRPr lang="en-US" altLang="en-US" sz="3200" b="1" dirty="0">
                <a:solidFill>
                  <a:srgbClr val="303024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1" name="Oval 1036"/>
            <p:cNvSpPr>
              <a:spLocks noChangeArrowheads="1"/>
            </p:cNvSpPr>
            <p:nvPr/>
          </p:nvSpPr>
          <p:spPr bwMode="auto">
            <a:xfrm>
              <a:off x="3196" y="1998"/>
              <a:ext cx="1745" cy="1814"/>
            </a:xfrm>
            <a:prstGeom prst="ellipse">
              <a:avLst/>
            </a:prstGeom>
            <a:noFill/>
            <a:ln w="38100">
              <a:solidFill>
                <a:srgbClr val="50503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99"/>
                      </a:gs>
                      <a:gs pos="100000">
                        <a:srgbClr val="336600"/>
                      </a:gs>
                    </a:gsLst>
                    <a:lin ang="27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4800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Oval 1037"/>
            <p:cNvSpPr>
              <a:spLocks noChangeArrowheads="1"/>
            </p:cNvSpPr>
            <p:nvPr/>
          </p:nvSpPr>
          <p:spPr bwMode="auto">
            <a:xfrm>
              <a:off x="2040" y="1980"/>
              <a:ext cx="1745" cy="1815"/>
            </a:xfrm>
            <a:prstGeom prst="ellipse">
              <a:avLst/>
            </a:prstGeom>
            <a:noFill/>
            <a:ln w="38100">
              <a:solidFill>
                <a:srgbClr val="50503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A50021"/>
                      </a:gs>
                      <a:gs pos="100000">
                        <a:srgbClr val="FFFF99"/>
                      </a:gs>
                    </a:gsLst>
                    <a:lin ang="189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038"/>
            <p:cNvSpPr>
              <a:spLocks noChangeArrowheads="1"/>
            </p:cNvSpPr>
            <p:nvPr/>
          </p:nvSpPr>
          <p:spPr bwMode="auto">
            <a:xfrm>
              <a:off x="2620" y="957"/>
              <a:ext cx="1745" cy="1815"/>
            </a:xfrm>
            <a:prstGeom prst="ellipse">
              <a:avLst/>
            </a:prstGeom>
            <a:noFill/>
            <a:ln w="38100">
              <a:solidFill>
                <a:srgbClr val="50503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3366CC"/>
                      </a:gs>
                      <a:gs pos="100000">
                        <a:srgbClr val="FFFF99"/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262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Key questions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-73152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People as drivers of the </a:t>
            </a:r>
            <a:br>
              <a:rPr lang="en-US" sz="4400" dirty="0" smtClean="0">
                <a:latin typeface="+mj-lt"/>
              </a:rPr>
            </a:br>
            <a:r>
              <a:rPr lang="en-US" sz="4400" dirty="0" smtClean="0">
                <a:latin typeface="+mj-lt"/>
              </a:rPr>
              <a:t>           earth system</a:t>
            </a:r>
          </a:p>
          <a:p>
            <a:pPr marL="0" indent="-73152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Adaptation</a:t>
            </a:r>
          </a:p>
          <a:p>
            <a:pPr marL="0" indent="-731520">
              <a:buFont typeface="Wingdings" panose="05000000000000000000" pitchFamily="2" charset="2"/>
              <a:buChar char="§"/>
            </a:pPr>
            <a:r>
              <a:rPr lang="en-US" sz="4400" dirty="0" smtClean="0">
                <a:latin typeface="+mj-lt"/>
              </a:rPr>
              <a:t>Rare events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07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eoimages.gsfc.nasa.gov/images/imagerecords/80000/80408/landsat8_pho_2013042_close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76" y="192631"/>
            <a:ext cx="4339626" cy="27349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758" y="3513131"/>
            <a:ext cx="3048000" cy="2577548"/>
          </a:xfrm>
          <a:prstGeom prst="rect">
            <a:avLst/>
          </a:prstGeom>
        </p:spPr>
      </p:pic>
      <p:pic>
        <p:nvPicPr>
          <p:cNvPr id="22530" name="Picture 2" descr="https://i1.rgstatic.net/i/profile/6a85e537343f21b74b_l_8a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9" y="378352"/>
            <a:ext cx="2756175" cy="27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imap://radeloff%40wisc%2Eedu@outlook.office365.com:993/fetch%3EUID%3E/INBOX%3E10651?part=1.2&amp;filename=diane_portrait4.png"/>
          <p:cNvSpPr>
            <a:spLocks noChangeAspect="1" noChangeArrowheads="1"/>
          </p:cNvSpPr>
          <p:nvPr/>
        </p:nvSpPr>
        <p:spPr bwMode="auto">
          <a:xfrm>
            <a:off x="155575" y="570368"/>
            <a:ext cx="2239349" cy="30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2166894" y="2705770"/>
            <a:ext cx="5836930" cy="1055048"/>
          </a:xfrm>
          <a:prstGeom prst="rect">
            <a:avLst/>
          </a:prstGeom>
          <a:solidFill>
            <a:srgbClr val="000000">
              <a:alpha val="38039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8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887" y="3762251"/>
            <a:ext cx="2840073" cy="30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6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1" y="821237"/>
            <a:ext cx="8083515" cy="52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7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3496" y="1397622"/>
            <a:ext cx="8618899" cy="36972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/>
            </a:r>
            <a:b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P. </a:t>
            </a:r>
            <a:r>
              <a:rPr lang="en-US" sz="2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Potapov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J. </a:t>
            </a:r>
            <a:r>
              <a:rPr lang="en-US" sz="2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Alix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-Garcia, K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de </a:t>
            </a:r>
            <a:r>
              <a:rPr lang="en-US" sz="2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Beurs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/>
            </a:r>
            <a:b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S. </a:t>
            </a:r>
            <a:r>
              <a:rPr lang="en-US" sz="2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Gehlbach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M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Hansen, 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G. </a:t>
            </a:r>
            <a:r>
              <a:rPr lang="en-US" sz="2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Henebry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J. McCarty, </a:t>
            </a:r>
            <a:b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A. Pidgeon, M. </a:t>
            </a:r>
            <a:r>
              <a:rPr lang="en-US" sz="2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Ozdogan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C. Woodcock, …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/>
            </a:r>
            <a:br>
              <a:rPr lang="en-US" sz="2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C.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Alcantara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GB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M. Baumann,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E.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Bragina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V.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Butsic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M.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Dubinin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A.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Krylov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T.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Kuemmerle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C.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Munteanu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P.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Olofsson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/>
            </a:r>
            <a:b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Prishchepov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S. </a:t>
            </a:r>
            <a:r>
              <a:rPr lang="en-US" sz="24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Turubanova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A. </a:t>
            </a:r>
            <a:r>
              <a:rPr lang="en-US" sz="24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Tyukavina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D. </a:t>
            </a:r>
            <a:r>
              <a:rPr lang="en-US" sz="24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Uvsh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b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GB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</a:t>
            </a:r>
            <a:r>
              <a:rPr lang="en-GB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Walker, K. </a:t>
            </a:r>
            <a:r>
              <a:rPr lang="en-GB" sz="24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Wendland</a:t>
            </a:r>
            <a:r>
              <a:rPr lang="en-GB" sz="24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…</a:t>
            </a:r>
            <a:r>
              <a:rPr lang="en-GB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/>
            </a:r>
            <a:br>
              <a:rPr lang="en-GB" sz="24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en-GB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D. </a:t>
            </a:r>
            <a:r>
              <a:rPr lang="en-GB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Aksenov</a:t>
            </a:r>
            <a:r>
              <a:rPr lang="en-GB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GB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I. Barton,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L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Baskin,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B.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Bleyhl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O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Chaskovskyy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P. Griffith,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L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Halada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P. Hostert,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G.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Kiraly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D.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Kaim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J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Knorn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E.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Konkoly-Gyuro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J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Kozak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I.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Kruhlov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/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J.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Lievskovsky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Lushchekina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M. Main,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D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Mueller,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M. Nita, K.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Ostafin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Ostapowiscz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K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Perzanowski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Rabe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F.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Schierhorn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O.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Shandra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b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</a:b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A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Sieber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T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Sipko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, 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E</a:t>
            </a:r>
            <a:r>
              <a:rPr lang="en-US" sz="1800" dirty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. </a:t>
            </a:r>
            <a:r>
              <a:rPr lang="en-US" sz="1800" dirty="0" err="1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Ziolkowska</a:t>
            </a: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latin typeface="Book Antiqua" pitchFamily="18" charset="0"/>
              </a:rPr>
              <a:t> …</a:t>
            </a:r>
            <a:endParaRPr lang="en-US" sz="18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Picture 30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3" y="5664592"/>
            <a:ext cx="7815215" cy="62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2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"/>
            <a:ext cx="91440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2012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58" y="0"/>
            <a:ext cx="71491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6963" y="6289515"/>
            <a:ext cx="35970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/>
              <a:t>Potapov</a:t>
            </a:r>
            <a:r>
              <a:rPr lang="en-US" sz="3200" dirty="0" smtClean="0"/>
              <a:t> et al., 2015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51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</TotalTime>
  <Words>309</Words>
  <Application>Microsoft Office PowerPoint</Application>
  <PresentationFormat>On-screen Show (4:3)</PresentationFormat>
  <Paragraphs>134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Book Antiqua</vt:lpstr>
      <vt:lpstr>Calibri</vt:lpstr>
      <vt:lpstr>Calibri Light</vt:lpstr>
      <vt:lpstr>Times New Roman</vt:lpstr>
      <vt:lpstr>Wingdings</vt:lpstr>
      <vt:lpstr>Office Theme</vt:lpstr>
      <vt:lpstr>Land use and land cover change,  socioeconomic shocks, and effects on biodiversity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P. Potapov, J. Alix-Garcia, K. de Beurs,  S. Gehlbach, M. Hansen, G. Henebry, J. McCarty,  A. Pidgeon, M. Ozdogan, C. Woodcock, …  C. Alcantara, M. Baumann, E. Bragina, V. Butsic, M. Dubinin, A. Krylov, T. Kuemmerle, C. Munteanu, P. Olofsson,  A. Prishchepov, S. Turubanova, A. Tyukavina, D. Uvsh,  S. Walker, K. Wendland, …  D. Aksenov, I. Barton, L. Baskin, B. Bleyhl, O. Chaskovskyy, P. Griffith, L. Halada, P. Hostert, G. Kiraly, D. Kaim, J. Knorn, E. Konkoly-Gyuro, J. Kozak, I. Kruhlov,  J. Lievskovsky, A. Lushchekina, M. Main, D. Mueller, M. Nita, K. Ostafin,  K. Ostapowiscz, K. Perzanowski, A. Rabe, F. Schierhorn, O. Shandra,  A. Sieber, T. Sipko, E. Ziolkowska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European Countries</vt:lpstr>
      <vt:lpstr>Eastern European Countries</vt:lpstr>
      <vt:lpstr>Eastern European Countries</vt:lpstr>
      <vt:lpstr>PowerPoint Presentation</vt:lpstr>
      <vt:lpstr>Russian regions</vt:lpstr>
      <vt:lpstr>Russian regions</vt:lpstr>
      <vt:lpstr>Policies and institutions</vt:lpstr>
      <vt:lpstr>PowerPoint Presentation</vt:lpstr>
      <vt:lpstr>PowerPoint Presentation</vt:lpstr>
      <vt:lpstr>PowerPoint Presentation</vt:lpstr>
      <vt:lpstr>PowerPoint Presentation</vt:lpstr>
      <vt:lpstr>Legacies</vt:lpstr>
      <vt:lpstr>Legacies</vt:lpstr>
      <vt:lpstr>Legacies</vt:lpstr>
      <vt:lpstr>Protected areas</vt:lpstr>
      <vt:lpstr>Protected areas</vt:lpstr>
      <vt:lpstr>Protected areas</vt:lpstr>
      <vt:lpstr>Protected areas</vt:lpstr>
      <vt:lpstr>Protected areas</vt:lpstr>
      <vt:lpstr>Protected areas</vt:lpstr>
      <vt:lpstr>Protected areas</vt:lpstr>
      <vt:lpstr>Protected areas</vt:lpstr>
      <vt:lpstr>Wildlife</vt:lpstr>
      <vt:lpstr>Wildlife Habitat</vt:lpstr>
      <vt:lpstr>Wildlife Habitat</vt:lpstr>
      <vt:lpstr>Wildlife Habitat</vt:lpstr>
      <vt:lpstr>Wildlife Habitat</vt:lpstr>
      <vt:lpstr>Wildlife Populations</vt:lpstr>
      <vt:lpstr>Wildlife Populations</vt:lpstr>
      <vt:lpstr>Wildlife Populations</vt:lpstr>
      <vt:lpstr>Land use</vt:lpstr>
      <vt:lpstr>Biodiversity</vt:lpstr>
      <vt:lpstr>Biodiversity</vt:lpstr>
      <vt:lpstr>Biodiversity</vt:lpstr>
      <vt:lpstr>PowerPoint Presentation</vt:lpstr>
      <vt:lpstr>Key measurements</vt:lpstr>
      <vt:lpstr>Key questions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use and land cover change, socioeconomic shocks, and effects on biodiversity</dc:title>
  <dc:creator>Volker Radeloff</dc:creator>
  <cp:lastModifiedBy>Volker Radeloff</cp:lastModifiedBy>
  <cp:revision>90</cp:revision>
  <dcterms:created xsi:type="dcterms:W3CDTF">2015-04-14T18:42:31Z</dcterms:created>
  <dcterms:modified xsi:type="dcterms:W3CDTF">2015-04-22T11:48:06Z</dcterms:modified>
</cp:coreProperties>
</file>