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65" r:id="rId3"/>
    <p:sldId id="274" r:id="rId4"/>
    <p:sldId id="263" r:id="rId5"/>
    <p:sldId id="298" r:id="rId6"/>
    <p:sldId id="266" r:id="rId7"/>
    <p:sldId id="301" r:id="rId8"/>
    <p:sldId id="267" r:id="rId9"/>
    <p:sldId id="276" r:id="rId10"/>
    <p:sldId id="314" r:id="rId11"/>
    <p:sldId id="315" r:id="rId12"/>
    <p:sldId id="268" r:id="rId13"/>
    <p:sldId id="269" r:id="rId14"/>
    <p:sldId id="279" r:id="rId15"/>
    <p:sldId id="294" r:id="rId16"/>
    <p:sldId id="299" r:id="rId17"/>
    <p:sldId id="270" r:id="rId18"/>
    <p:sldId id="272" r:id="rId19"/>
    <p:sldId id="282" r:id="rId20"/>
    <p:sldId id="319" r:id="rId21"/>
    <p:sldId id="320" r:id="rId22"/>
    <p:sldId id="321" r:id="rId23"/>
    <p:sldId id="322" r:id="rId24"/>
    <p:sldId id="318" r:id="rId25"/>
    <p:sldId id="293" r:id="rId26"/>
    <p:sldId id="310" r:id="rId27"/>
    <p:sldId id="260" r:id="rId28"/>
    <p:sldId id="286" r:id="rId29"/>
    <p:sldId id="287" r:id="rId30"/>
    <p:sldId id="308" r:id="rId31"/>
    <p:sldId id="307" r:id="rId32"/>
    <p:sldId id="309" r:id="rId33"/>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FFCC00"/>
    <a:srgbClr val="990099"/>
    <a:srgbClr val="00CC00"/>
    <a:srgbClr val="FF9900"/>
    <a:srgbClr val="CC0000"/>
    <a:srgbClr val="800080"/>
    <a:srgbClr val="99CC00"/>
    <a:srgbClr val="F9AD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17" autoAdjust="0"/>
    <p:restoredTop sz="94660"/>
  </p:normalViewPr>
  <p:slideViewPr>
    <p:cSldViewPr snapToGrid="0">
      <p:cViewPr varScale="1">
        <p:scale>
          <a:sx n="88" d="100"/>
          <a:sy n="88" d="100"/>
        </p:scale>
        <p:origin x="576" y="12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C5A93C3E-60F3-4054-8BAB-37AA27F82569}" type="datetimeFigureOut">
              <a:rPr lang="en-US" smtClean="0"/>
              <a:t>4/19/15</a:t>
            </a:fld>
            <a:endParaRPr lang="en-US" dirty="0"/>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2F5F204C-6459-4DE0-AA17-558BF05091B1}" type="slidenum">
              <a:rPr lang="en-US" smtClean="0"/>
              <a:t>‹#›</a:t>
            </a:fld>
            <a:endParaRPr lang="en-US" dirty="0"/>
          </a:p>
        </p:txBody>
      </p:sp>
    </p:spTree>
    <p:extLst>
      <p:ext uri="{BB962C8B-B14F-4D97-AF65-F5344CB8AC3E}">
        <p14:creationId xmlns:p14="http://schemas.microsoft.com/office/powerpoint/2010/main" val="1397878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90133" y="0"/>
            <a:ext cx="9160934" cy="982133"/>
          </a:xfrm>
        </p:spPr>
        <p:txBody>
          <a:bodyPr anchor="b"/>
          <a:lstStyle>
            <a:lvl1pPr algn="ctr">
              <a:defRPr sz="60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B7BC53ED-E7D0-40C6-8A41-1F568F83D76C}" type="datetimeFigureOut">
              <a:rPr lang="en-US" smtClean="0"/>
              <a:t>4/19/15</a:t>
            </a:fld>
            <a:endParaRPr lang="en-US" dirty="0"/>
          </a:p>
        </p:txBody>
      </p:sp>
      <p:sp>
        <p:nvSpPr>
          <p:cNvPr id="6" name="Slide Number Placeholder 5"/>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196076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C53ED-E7D0-40C6-8A41-1F568F83D76C}" type="datetimeFigureOut">
              <a:rPr lang="en-US" smtClean="0"/>
              <a:t>4/19/15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72318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C53ED-E7D0-40C6-8A41-1F568F83D76C}" type="datetimeFigureOut">
              <a:rPr lang="en-US" smtClean="0"/>
              <a:t>4/19/15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275042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C53ED-E7D0-40C6-8A41-1F568F83D76C}" type="datetimeFigureOut">
              <a:rPr lang="en-US" smtClean="0"/>
              <a:t>4/19/15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42617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BC53ED-E7D0-40C6-8A41-1F568F83D76C}" type="datetimeFigureOut">
              <a:rPr lang="en-US" smtClean="0"/>
              <a:t>4/19/15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262338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BC53ED-E7D0-40C6-8A41-1F568F83D76C}" type="datetimeFigureOut">
              <a:rPr lang="en-US" smtClean="0"/>
              <a:t>4/19/15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50355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BC53ED-E7D0-40C6-8A41-1F568F83D76C}" type="datetimeFigureOut">
              <a:rPr lang="en-US" smtClean="0"/>
              <a:t>4/19/15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202403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C53ED-E7D0-40C6-8A41-1F568F83D76C}" type="datetimeFigureOut">
              <a:rPr lang="en-US" smtClean="0"/>
              <a:t>4/19/15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8702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C53ED-E7D0-40C6-8A41-1F568F83D76C}" type="datetimeFigureOut">
              <a:rPr lang="en-US" smtClean="0"/>
              <a:t>4/19/15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309661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C53ED-E7D0-40C6-8A41-1F568F83D76C}" type="datetimeFigureOut">
              <a:rPr lang="en-US" smtClean="0"/>
              <a:t>4/19/15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397568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C53ED-E7D0-40C6-8A41-1F568F83D76C}" type="datetimeFigureOut">
              <a:rPr lang="en-US" smtClean="0"/>
              <a:t>4/19/15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64AD-32A0-4033-A57D-51E910D50622}" type="slidenum">
              <a:rPr lang="en-US" smtClean="0"/>
              <a:t>‹#›</a:t>
            </a:fld>
            <a:endParaRPr lang="en-US" dirty="0"/>
          </a:p>
        </p:txBody>
      </p:sp>
    </p:spTree>
    <p:extLst>
      <p:ext uri="{BB962C8B-B14F-4D97-AF65-F5344CB8AC3E}">
        <p14:creationId xmlns:p14="http://schemas.microsoft.com/office/powerpoint/2010/main" val="3928838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C53ED-E7D0-40C6-8A41-1F568F83D76C}" type="datetimeFigureOut">
              <a:rPr lang="en-US" smtClean="0"/>
              <a:t>4/19/15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064AD-32A0-4033-A57D-51E910D50622}" type="slidenum">
              <a:rPr lang="en-US" smtClean="0"/>
              <a:t>‹#›</a:t>
            </a:fld>
            <a:endParaRPr lang="en-US" dirty="0"/>
          </a:p>
        </p:txBody>
      </p:sp>
    </p:spTree>
    <p:extLst>
      <p:ext uri="{BB962C8B-B14F-4D97-AF65-F5344CB8AC3E}">
        <p14:creationId xmlns:p14="http://schemas.microsoft.com/office/powerpoint/2010/main" val="2930970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2742" y="195943"/>
            <a:ext cx="9213332" cy="3170162"/>
          </a:xfrm>
        </p:spPr>
        <p:txBody>
          <a:bodyPr>
            <a:normAutofit fontScale="90000"/>
          </a:bodyPr>
          <a:lstStyle/>
          <a:p>
            <a:r>
              <a:rPr lang="en-US" b="1" dirty="0" smtClean="0"/>
              <a:t>A Perspective on Past Generations of NASA Science and Lessons Learned Relevant for Your Future</a:t>
            </a:r>
            <a:endParaRPr lang="en-US" b="1" dirty="0"/>
          </a:p>
        </p:txBody>
      </p:sp>
      <p:sp>
        <p:nvSpPr>
          <p:cNvPr id="4" name="TextBox 3"/>
          <p:cNvSpPr txBox="1"/>
          <p:nvPr/>
        </p:nvSpPr>
        <p:spPr>
          <a:xfrm>
            <a:off x="2819400" y="4147457"/>
            <a:ext cx="6379029" cy="1754326"/>
          </a:xfrm>
          <a:prstGeom prst="rect">
            <a:avLst/>
          </a:prstGeom>
          <a:noFill/>
        </p:spPr>
        <p:txBody>
          <a:bodyPr wrap="square" rtlCol="0">
            <a:spAutoFit/>
          </a:bodyPr>
          <a:lstStyle/>
          <a:p>
            <a:pPr algn="ctr"/>
            <a:r>
              <a:rPr lang="en-US" sz="3600" b="1" dirty="0" smtClean="0">
                <a:latin typeface="+mj-lt"/>
              </a:rPr>
              <a:t>Diane E. Wickland, Retired </a:t>
            </a:r>
          </a:p>
          <a:p>
            <a:pPr algn="ctr"/>
            <a:r>
              <a:rPr lang="en-US" sz="3600" b="1" dirty="0" smtClean="0">
                <a:latin typeface="+mj-lt"/>
              </a:rPr>
              <a:t>(former Lead for NASA Carbon Cycle and Ecosystems Focus Area)</a:t>
            </a:r>
            <a:endParaRPr lang="en-US" sz="3600" b="1" dirty="0">
              <a:latin typeface="+mj-lt"/>
            </a:endParaRPr>
          </a:p>
        </p:txBody>
      </p:sp>
    </p:spTree>
    <p:extLst>
      <p:ext uri="{BB962C8B-B14F-4D97-AF65-F5344CB8AC3E}">
        <p14:creationId xmlns:p14="http://schemas.microsoft.com/office/powerpoint/2010/main" val="8069191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Earth System Science:  </a:t>
            </a:r>
            <a:r>
              <a:rPr lang="en-US" b="1" dirty="0" smtClean="0">
                <a:solidFill>
                  <a:srgbClr val="FF0000"/>
                </a:solidFill>
              </a:rPr>
              <a:t>Preparing for EOS</a:t>
            </a:r>
            <a:endParaRPr lang="en-US" b="1" dirty="0"/>
          </a:p>
        </p:txBody>
      </p:sp>
      <p:sp>
        <p:nvSpPr>
          <p:cNvPr id="3" name="TextBox 2"/>
          <p:cNvSpPr txBox="1"/>
          <p:nvPr/>
        </p:nvSpPr>
        <p:spPr>
          <a:xfrm>
            <a:off x="239485" y="838200"/>
            <a:ext cx="11647713" cy="5047536"/>
          </a:xfrm>
          <a:prstGeom prst="rect">
            <a:avLst/>
          </a:prstGeom>
          <a:noFill/>
        </p:spPr>
        <p:txBody>
          <a:bodyPr wrap="square" rtlCol="0">
            <a:spAutoFit/>
          </a:bodyPr>
          <a:lstStyle/>
          <a:p>
            <a:pPr>
              <a:buSzPct val="90000"/>
            </a:pPr>
            <a:r>
              <a:rPr lang="en-US" sz="2400" b="1" dirty="0"/>
              <a:t>A</a:t>
            </a:r>
            <a:r>
              <a:rPr lang="en-US" sz="2400" b="1" dirty="0" smtClean="0"/>
              <a:t>fter ESS &amp; EOS were established, but prior to launch of Terra, NASA spent the 1990’s:</a:t>
            </a:r>
          </a:p>
          <a:p>
            <a:pPr>
              <a:buSzPct val="90000"/>
            </a:pPr>
            <a:endParaRPr lang="en-US" sz="2400" b="1" dirty="0" smtClean="0"/>
          </a:p>
          <a:p>
            <a:pPr>
              <a:buSzPct val="90000"/>
            </a:pPr>
            <a:endParaRPr lang="en-US" sz="1000" b="1" dirty="0"/>
          </a:p>
          <a:p>
            <a:pPr marL="342900" indent="-342900">
              <a:buSzPct val="90000"/>
              <a:buFont typeface="Wingdings" panose="05000000000000000000" pitchFamily="2" charset="2"/>
              <a:buChar char="v"/>
            </a:pPr>
            <a:r>
              <a:rPr lang="en-US" sz="2400" b="1" dirty="0">
                <a:solidFill>
                  <a:srgbClr val="0000CC"/>
                </a:solidFill>
              </a:rPr>
              <a:t>Re-organizing, re-structuring, re-baselining, etc. </a:t>
            </a:r>
            <a:r>
              <a:rPr lang="en-US" sz="2400" b="1" dirty="0" smtClean="0">
                <a:solidFill>
                  <a:srgbClr val="0000CC"/>
                </a:solidFill>
              </a:rPr>
              <a:t>(and developing) the </a:t>
            </a:r>
            <a:r>
              <a:rPr lang="en-US" sz="2400" b="1" dirty="0">
                <a:solidFill>
                  <a:srgbClr val="0000CC"/>
                </a:solidFill>
              </a:rPr>
              <a:t>EOS program </a:t>
            </a:r>
            <a:r>
              <a:rPr lang="en-US" sz="2400" b="1" dirty="0"/>
              <a:t>(major reviews by NRC approximately every 2-3 years).  </a:t>
            </a:r>
            <a:endParaRPr lang="en-US" sz="2400" b="1" dirty="0" smtClean="0"/>
          </a:p>
          <a:p>
            <a:pPr marL="342900" indent="-342900">
              <a:buSzPct val="90000"/>
              <a:buFont typeface="Wingdings" panose="05000000000000000000" pitchFamily="2" charset="2"/>
              <a:buChar char="v"/>
            </a:pPr>
            <a:endParaRPr lang="en-US" sz="2400" b="1" dirty="0"/>
          </a:p>
          <a:p>
            <a:pPr marL="342900" indent="-342900">
              <a:buSzPct val="90000"/>
              <a:buFont typeface="Wingdings" panose="05000000000000000000" pitchFamily="2" charset="2"/>
              <a:buChar char="v"/>
            </a:pPr>
            <a:r>
              <a:rPr lang="en-US" sz="2400" b="1" dirty="0" smtClean="0">
                <a:solidFill>
                  <a:srgbClr val="0000CC"/>
                </a:solidFill>
              </a:rPr>
              <a:t>Re-organizing NASA HQ </a:t>
            </a:r>
            <a:r>
              <a:rPr lang="en-US" sz="2400" b="1" dirty="0" smtClean="0"/>
              <a:t>(every ~2-4 years, if my memory is correct).  </a:t>
            </a:r>
          </a:p>
          <a:p>
            <a:pPr marL="800100" lvl="1" indent="-342900">
              <a:buSzPct val="90000"/>
              <a:buFont typeface="Calibri" panose="020F0502020204030204" pitchFamily="34" charset="0"/>
              <a:buChar char="−"/>
            </a:pPr>
            <a:r>
              <a:rPr lang="en-US" sz="2000" b="1" dirty="0" smtClean="0"/>
              <a:t>In 1992 OSSA was dissolved and two new offices created:  </a:t>
            </a:r>
            <a:r>
              <a:rPr lang="en-US" sz="2000" b="1" dirty="0" smtClean="0">
                <a:solidFill>
                  <a:srgbClr val="0000CC"/>
                </a:solidFill>
              </a:rPr>
              <a:t>Mission to Planet Earth </a:t>
            </a:r>
            <a:r>
              <a:rPr lang="en-US" sz="2000" b="1" dirty="0" smtClean="0"/>
              <a:t>and Planetary Science &amp; Astrophysics</a:t>
            </a:r>
          </a:p>
          <a:p>
            <a:pPr marL="800100" lvl="1" indent="-342900">
              <a:buSzPct val="90000"/>
              <a:buFont typeface="Calibri" panose="020F0502020204030204" pitchFamily="34" charset="0"/>
              <a:buChar char="−"/>
            </a:pPr>
            <a:r>
              <a:rPr lang="en-US" sz="2000" b="1" dirty="0" smtClean="0"/>
              <a:t>During this period and thereafter, Earth Science projects, programs, branches and sub-divisions were shuffled around with great regularity </a:t>
            </a:r>
          </a:p>
          <a:p>
            <a:pPr marL="800100" lvl="1" indent="-342900">
              <a:buSzPct val="90000"/>
              <a:buFont typeface="Calibri" panose="020F0502020204030204" pitchFamily="34" charset="0"/>
              <a:buChar char="−"/>
            </a:pPr>
            <a:r>
              <a:rPr lang="en-US" sz="2000" b="1" dirty="0" smtClean="0"/>
              <a:t>This is the period when many new approaches and processes were innovated for managing and implementing NASA Earth Science</a:t>
            </a:r>
          </a:p>
          <a:p>
            <a:pPr>
              <a:buSzPct val="90000"/>
            </a:pPr>
            <a:endParaRPr lang="en-US" sz="2400" b="1" dirty="0"/>
          </a:p>
          <a:p>
            <a:pPr marL="342900" indent="-342900">
              <a:buSzPct val="90000"/>
              <a:buFont typeface="Wingdings" panose="05000000000000000000" pitchFamily="2" charset="2"/>
              <a:buChar char="v"/>
            </a:pPr>
            <a:r>
              <a:rPr lang="en-US" sz="2400" b="1" dirty="0" smtClean="0"/>
              <a:t>Struggling to develop EOSDIS.</a:t>
            </a:r>
          </a:p>
        </p:txBody>
      </p:sp>
    </p:spTree>
    <p:extLst>
      <p:ext uri="{BB962C8B-B14F-4D97-AF65-F5344CB8AC3E}">
        <p14:creationId xmlns:p14="http://schemas.microsoft.com/office/powerpoint/2010/main" val="32519300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Lessons Learned (LL):  </a:t>
            </a:r>
            <a:r>
              <a:rPr lang="en-US" b="1" dirty="0" smtClean="0">
                <a:solidFill>
                  <a:srgbClr val="FF0000"/>
                </a:solidFill>
              </a:rPr>
              <a:t>Preparing for EOS</a:t>
            </a:r>
            <a:endParaRPr lang="en-US" b="1" dirty="0"/>
          </a:p>
        </p:txBody>
      </p:sp>
      <p:sp>
        <p:nvSpPr>
          <p:cNvPr id="3" name="TextBox 2"/>
          <p:cNvSpPr txBox="1"/>
          <p:nvPr/>
        </p:nvSpPr>
        <p:spPr>
          <a:xfrm>
            <a:off x="239486" y="1012374"/>
            <a:ext cx="11549744" cy="3929740"/>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smtClean="0"/>
              <a:t>LL</a:t>
            </a:r>
            <a:r>
              <a:rPr lang="en-US" sz="2400" b="1" dirty="0"/>
              <a:t>: Reorganizing </a:t>
            </a:r>
            <a:r>
              <a:rPr lang="en-US" sz="2400" b="1" dirty="0" smtClean="0"/>
              <a:t>is very disruptive and can be very hard on the Program Managers affected (too much uncertainty), but, at least in a time of growing/healthy budgets it does not much affect the actual research/missions supported.</a:t>
            </a:r>
          </a:p>
          <a:p>
            <a:pPr marL="800100" lvl="1" indent="-342900">
              <a:buSzPct val="90000"/>
              <a:buFont typeface="Calibri" panose="020F0502020204030204" pitchFamily="34" charset="0"/>
              <a:buChar char="→"/>
            </a:pPr>
            <a:endParaRPr lang="en-US" sz="2400" b="1" dirty="0" smtClean="0"/>
          </a:p>
          <a:p>
            <a:pPr marL="342900" indent="-342900">
              <a:buSzPct val="90000"/>
              <a:buFont typeface="Calibri" panose="020F0502020204030204" pitchFamily="34" charset="0"/>
              <a:buChar char="→"/>
            </a:pPr>
            <a:r>
              <a:rPr lang="en-US" sz="2400" b="1" dirty="0"/>
              <a:t>LL: It </a:t>
            </a:r>
            <a:r>
              <a:rPr lang="en-US" sz="2400" b="1" dirty="0" smtClean="0"/>
              <a:t>can be good to plan for something really big and integrated – at least if it has many somewhat separable elements – because after whatever re-organizing, re-structuring, re-baselining, etc. occurs there will still be something worth doing.</a:t>
            </a:r>
          </a:p>
          <a:p>
            <a:pPr marL="342900" indent="-342900">
              <a:buSzPct val="90000"/>
              <a:buFont typeface="Calibri" panose="020F0502020204030204" pitchFamily="34" charset="0"/>
              <a:buChar char="→"/>
            </a:pPr>
            <a:endParaRPr lang="en-US" sz="2400" b="1" dirty="0"/>
          </a:p>
          <a:p>
            <a:pPr marL="342900" indent="-342900">
              <a:buSzPct val="90000"/>
              <a:buFont typeface="Calibri" panose="020F0502020204030204" pitchFamily="34" charset="0"/>
              <a:buChar char="→"/>
            </a:pPr>
            <a:r>
              <a:rPr lang="en-US" sz="2400" b="1" dirty="0"/>
              <a:t>LL: Be </a:t>
            </a:r>
            <a:r>
              <a:rPr lang="en-US" sz="2400" b="1" dirty="0" smtClean="0"/>
              <a:t>careful developing major dependencies on something big and brand new that your organization has never done before (i.e., EOSDIS)!</a:t>
            </a:r>
          </a:p>
        </p:txBody>
      </p:sp>
    </p:spTree>
    <p:extLst>
      <p:ext uri="{BB962C8B-B14F-4D97-AF65-F5344CB8AC3E}">
        <p14:creationId xmlns:p14="http://schemas.microsoft.com/office/powerpoint/2010/main" val="306677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Earth System Science:  </a:t>
            </a:r>
            <a:r>
              <a:rPr lang="en-US" b="1" dirty="0" smtClean="0">
                <a:solidFill>
                  <a:srgbClr val="FF0000"/>
                </a:solidFill>
              </a:rPr>
              <a:t>Preparing for EOS</a:t>
            </a:r>
            <a:endParaRPr lang="en-US" b="1" dirty="0"/>
          </a:p>
        </p:txBody>
      </p:sp>
      <p:sp>
        <p:nvSpPr>
          <p:cNvPr id="3" name="TextBox 2"/>
          <p:cNvSpPr txBox="1"/>
          <p:nvPr/>
        </p:nvSpPr>
        <p:spPr>
          <a:xfrm>
            <a:off x="239485" y="783769"/>
            <a:ext cx="11647713" cy="5863144"/>
          </a:xfrm>
          <a:prstGeom prst="rect">
            <a:avLst/>
          </a:prstGeom>
          <a:noFill/>
        </p:spPr>
        <p:txBody>
          <a:bodyPr wrap="square" rtlCol="0">
            <a:spAutoFit/>
          </a:bodyPr>
          <a:lstStyle/>
          <a:p>
            <a:pPr>
              <a:buSzPct val="90000"/>
            </a:pPr>
            <a:r>
              <a:rPr lang="en-US" sz="2400" b="1" dirty="0" smtClean="0"/>
              <a:t>So what was I doing during this period?</a:t>
            </a:r>
          </a:p>
          <a:p>
            <a:pPr>
              <a:buSzPct val="90000"/>
            </a:pPr>
            <a:endParaRPr lang="en-US" sz="1000" b="1" dirty="0"/>
          </a:p>
          <a:p>
            <a:pPr marL="342900" indent="-342900">
              <a:buSzPct val="90000"/>
              <a:buFont typeface="Wingdings" panose="05000000000000000000" pitchFamily="2" charset="2"/>
              <a:buChar char="v"/>
            </a:pPr>
            <a:r>
              <a:rPr lang="en-US" sz="2400" b="1" dirty="0" smtClean="0"/>
              <a:t>Building up a Terrestrial Ecology (TE) program to be ready to conduct Earth System Science utilizing EOS sensor data </a:t>
            </a:r>
            <a:r>
              <a:rPr lang="en-US" sz="2400" dirty="0" smtClean="0"/>
              <a:t>(starting budget was $2M, rose to $20M in ~2004 and then slowly declined to ~$14M in 2014) </a:t>
            </a:r>
            <a:r>
              <a:rPr lang="en-US" sz="2400" b="1" dirty="0" smtClean="0"/>
              <a:t>– and helping the Land Processes Branch in similar work in the areas of remote sensing science, hydrology, land cover, and geology:  </a:t>
            </a:r>
          </a:p>
          <a:p>
            <a:pPr marL="800100" lvl="1" indent="-342900">
              <a:buSzPct val="90000"/>
              <a:buFont typeface="Calibri" panose="020F0502020204030204" pitchFamily="34" charset="0"/>
              <a:buChar char="−"/>
            </a:pPr>
            <a:r>
              <a:rPr lang="en-US" sz="2000" b="1" u="sng" dirty="0">
                <a:solidFill>
                  <a:srgbClr val="0000CC"/>
                </a:solidFill>
              </a:rPr>
              <a:t>Remote sensing </a:t>
            </a:r>
            <a:r>
              <a:rPr lang="en-US" sz="2000" b="1" u="sng" dirty="0" smtClean="0">
                <a:solidFill>
                  <a:srgbClr val="0000CC"/>
                </a:solidFill>
              </a:rPr>
              <a:t>science</a:t>
            </a:r>
            <a:endParaRPr lang="en-US" sz="2000" dirty="0" smtClean="0"/>
          </a:p>
          <a:p>
            <a:pPr marL="800100" lvl="1" indent="-342900">
              <a:buSzPct val="90000"/>
              <a:buFont typeface="Calibri" panose="020F0502020204030204" pitchFamily="34" charset="0"/>
              <a:buChar char="−"/>
            </a:pPr>
            <a:r>
              <a:rPr lang="en-US" sz="2000" b="1" dirty="0" smtClean="0">
                <a:solidFill>
                  <a:srgbClr val="0000CC"/>
                </a:solidFill>
              </a:rPr>
              <a:t>Data sets </a:t>
            </a:r>
            <a:r>
              <a:rPr lang="en-US" sz="2000" dirty="0" smtClean="0"/>
              <a:t>to simulate EOS data </a:t>
            </a:r>
          </a:p>
          <a:p>
            <a:pPr marL="800100" lvl="1" indent="-342900">
              <a:buSzPct val="90000"/>
              <a:buFont typeface="Calibri" panose="020F0502020204030204" pitchFamily="34" charset="0"/>
              <a:buChar char="−"/>
            </a:pPr>
            <a:r>
              <a:rPr lang="en-US" sz="2000" b="1" u="sng" dirty="0" smtClean="0">
                <a:solidFill>
                  <a:srgbClr val="0000CC"/>
                </a:solidFill>
              </a:rPr>
              <a:t>Process </a:t>
            </a:r>
            <a:r>
              <a:rPr lang="en-US" sz="2000" b="1" u="sng" dirty="0">
                <a:solidFill>
                  <a:srgbClr val="0000CC"/>
                </a:solidFill>
              </a:rPr>
              <a:t>studies </a:t>
            </a:r>
            <a:r>
              <a:rPr lang="en-US" sz="2000" dirty="0"/>
              <a:t>to fill gaps in understanding to enable effective utilization of new satellite </a:t>
            </a:r>
            <a:r>
              <a:rPr lang="en-US" sz="2000" dirty="0" smtClean="0"/>
              <a:t>data</a:t>
            </a:r>
            <a:endParaRPr lang="en-US" sz="2000" dirty="0"/>
          </a:p>
          <a:p>
            <a:pPr marL="800100" lvl="1" indent="-342900">
              <a:buSzPct val="90000"/>
              <a:buFont typeface="Calibri" panose="020F0502020204030204" pitchFamily="34" charset="0"/>
              <a:buChar char="−"/>
            </a:pPr>
            <a:r>
              <a:rPr lang="en-US" sz="2000" b="1" dirty="0">
                <a:solidFill>
                  <a:srgbClr val="0000CC"/>
                </a:solidFill>
              </a:rPr>
              <a:t>Model development </a:t>
            </a:r>
            <a:r>
              <a:rPr lang="en-US" sz="2000" dirty="0"/>
              <a:t>in order to have good models capable of utilizing the new satellite data</a:t>
            </a:r>
          </a:p>
          <a:p>
            <a:pPr marL="800100" lvl="1" indent="-342900">
              <a:buSzPct val="90000"/>
              <a:buFont typeface="Calibri" panose="020F0502020204030204" pitchFamily="34" charset="0"/>
              <a:buChar char="−"/>
            </a:pPr>
            <a:r>
              <a:rPr lang="en-US" sz="2000" dirty="0"/>
              <a:t>Advancing </a:t>
            </a:r>
            <a:r>
              <a:rPr lang="en-US" sz="2000" b="1" dirty="0">
                <a:solidFill>
                  <a:srgbClr val="0000CC"/>
                </a:solidFill>
              </a:rPr>
              <a:t>F</a:t>
            </a:r>
            <a:r>
              <a:rPr lang="en-US" sz="2000" b="1" dirty="0" smtClean="0">
                <a:solidFill>
                  <a:srgbClr val="0000CC"/>
                </a:solidFill>
              </a:rPr>
              <a:t>ield </a:t>
            </a:r>
            <a:r>
              <a:rPr lang="en-US" sz="2000" b="1" dirty="0">
                <a:solidFill>
                  <a:srgbClr val="0000CC"/>
                </a:solidFill>
              </a:rPr>
              <a:t>C</a:t>
            </a:r>
            <a:r>
              <a:rPr lang="en-US" sz="2000" b="1" dirty="0" smtClean="0">
                <a:solidFill>
                  <a:srgbClr val="0000CC"/>
                </a:solidFill>
              </a:rPr>
              <a:t>ampaigns </a:t>
            </a:r>
            <a:r>
              <a:rPr lang="en-US" sz="2000" dirty="0"/>
              <a:t>as an important program </a:t>
            </a:r>
            <a:r>
              <a:rPr lang="en-US" sz="2000" dirty="0" smtClean="0"/>
              <a:t>element</a:t>
            </a:r>
          </a:p>
          <a:p>
            <a:pPr marL="800100" lvl="1" indent="-342900">
              <a:buSzPct val="90000"/>
              <a:buFont typeface="Calibri" panose="020F0502020204030204" pitchFamily="34" charset="0"/>
              <a:buChar char="−"/>
            </a:pPr>
            <a:r>
              <a:rPr lang="en-US" sz="2000" dirty="0" smtClean="0"/>
              <a:t>Working with the community to develop </a:t>
            </a:r>
            <a:r>
              <a:rPr lang="en-US" sz="2000" b="1" u="sng" dirty="0">
                <a:solidFill>
                  <a:srgbClr val="0000CC"/>
                </a:solidFill>
              </a:rPr>
              <a:t>A</a:t>
            </a:r>
            <a:r>
              <a:rPr lang="en-US" sz="2000" b="1" u="sng" dirty="0" smtClean="0">
                <a:solidFill>
                  <a:srgbClr val="0000CC"/>
                </a:solidFill>
              </a:rPr>
              <a:t>dvance Plans/Strategies for future TE research</a:t>
            </a:r>
          </a:p>
          <a:p>
            <a:pPr lvl="1">
              <a:buSzPct val="90000"/>
            </a:pPr>
            <a:endParaRPr lang="en-US" sz="2000" b="1" dirty="0" smtClean="0">
              <a:solidFill>
                <a:srgbClr val="0000CC"/>
              </a:solidFill>
            </a:endParaRPr>
          </a:p>
          <a:p>
            <a:pPr marL="342900" indent="-342900">
              <a:buSzPct val="90000"/>
              <a:buFont typeface="Wingdings" panose="05000000000000000000" pitchFamily="2" charset="2"/>
              <a:buChar char="v"/>
            </a:pPr>
            <a:r>
              <a:rPr lang="en-US" sz="2400" b="1" dirty="0" smtClean="0"/>
              <a:t>Helping to establish and advance </a:t>
            </a:r>
            <a:r>
              <a:rPr lang="en-US" sz="2400" b="1" dirty="0" smtClean="0">
                <a:solidFill>
                  <a:srgbClr val="0000CC"/>
                </a:solidFill>
              </a:rPr>
              <a:t>Interdisciplinary Science </a:t>
            </a:r>
            <a:r>
              <a:rPr lang="en-US" sz="2400" b="1" dirty="0" smtClean="0"/>
              <a:t>(IDS) and research-enabling </a:t>
            </a:r>
            <a:r>
              <a:rPr lang="en-US" sz="2400" b="1" dirty="0" smtClean="0">
                <a:solidFill>
                  <a:srgbClr val="0000CC"/>
                </a:solidFill>
              </a:rPr>
              <a:t>data stewardship </a:t>
            </a:r>
            <a:r>
              <a:rPr lang="en-US" sz="2400" b="1" dirty="0" smtClean="0"/>
              <a:t>(EOSDIS and related activities) as major NASA program elements.</a:t>
            </a:r>
          </a:p>
          <a:p>
            <a:pPr>
              <a:buSzPct val="90000"/>
            </a:pPr>
            <a:endParaRPr lang="en-US" sz="900" b="1" dirty="0" smtClean="0"/>
          </a:p>
          <a:p>
            <a:pPr marL="342900" indent="-342900">
              <a:buSzPct val="90000"/>
              <a:buFont typeface="Calibri" panose="020F0502020204030204" pitchFamily="34" charset="0"/>
              <a:buChar char="→"/>
            </a:pPr>
            <a:r>
              <a:rPr lang="en-US" sz="2400" b="1" dirty="0" smtClean="0">
                <a:solidFill>
                  <a:srgbClr val="0000CC"/>
                </a:solidFill>
              </a:rPr>
              <a:t>We were making much of this up as we went along; inventing new processes, programs, and ways of doing business </a:t>
            </a:r>
            <a:r>
              <a:rPr lang="en-US" sz="2400" dirty="0" smtClean="0"/>
              <a:t>(this was true on the mission side as well!)</a:t>
            </a:r>
            <a:r>
              <a:rPr lang="en-US" sz="2400" b="1" dirty="0" smtClean="0"/>
              <a:t>.</a:t>
            </a:r>
          </a:p>
        </p:txBody>
      </p:sp>
    </p:spTree>
    <p:extLst>
      <p:ext uri="{BB962C8B-B14F-4D97-AF65-F5344CB8AC3E}">
        <p14:creationId xmlns:p14="http://schemas.microsoft.com/office/powerpoint/2010/main" val="1026920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Earth System Science:  </a:t>
            </a:r>
            <a:r>
              <a:rPr lang="en-US" b="1" dirty="0" smtClean="0">
                <a:solidFill>
                  <a:srgbClr val="FF0000"/>
                </a:solidFill>
              </a:rPr>
              <a:t>Preparing for EOS</a:t>
            </a:r>
            <a:endParaRPr lang="en-US" b="1" dirty="0"/>
          </a:p>
        </p:txBody>
      </p:sp>
      <p:sp>
        <p:nvSpPr>
          <p:cNvPr id="3" name="TextBox 2"/>
          <p:cNvSpPr txBox="1"/>
          <p:nvPr/>
        </p:nvSpPr>
        <p:spPr>
          <a:xfrm>
            <a:off x="185055" y="794655"/>
            <a:ext cx="11789227" cy="5201424"/>
          </a:xfrm>
          <a:prstGeom prst="rect">
            <a:avLst/>
          </a:prstGeom>
          <a:noFill/>
        </p:spPr>
        <p:txBody>
          <a:bodyPr wrap="square" rtlCol="0">
            <a:spAutoFit/>
          </a:bodyPr>
          <a:lstStyle/>
          <a:p>
            <a:pPr>
              <a:buSzPct val="90000"/>
            </a:pPr>
            <a:r>
              <a:rPr lang="en-US" sz="2400" b="1" dirty="0" smtClean="0"/>
              <a:t>Toward the end of the 1990’s, certain elements of the approach to Terrestrial Ecology (TE) were wearing thin and I was criticized for having a program too “NSF-like” and/or not sufficiently focused on “what NASA does.”</a:t>
            </a:r>
          </a:p>
          <a:p>
            <a:pPr>
              <a:buSzPct val="90000"/>
            </a:pPr>
            <a:endParaRPr lang="en-US" sz="2000" b="1" dirty="0"/>
          </a:p>
          <a:p>
            <a:pPr marL="342900" indent="-342900">
              <a:buSzPct val="90000"/>
              <a:buFont typeface="Wingdings" panose="05000000000000000000" pitchFamily="2" charset="2"/>
              <a:buChar char="v"/>
            </a:pPr>
            <a:r>
              <a:rPr lang="en-US" sz="2000" b="1" dirty="0"/>
              <a:t>T</a:t>
            </a:r>
            <a:r>
              <a:rPr lang="en-US" sz="2000" b="1" dirty="0" smtClean="0"/>
              <a:t>he </a:t>
            </a:r>
            <a:r>
              <a:rPr lang="en-US" sz="2000" b="1" dirty="0" smtClean="0">
                <a:solidFill>
                  <a:srgbClr val="0000CC"/>
                </a:solidFill>
              </a:rPr>
              <a:t>remote sensing science element became increasingly viewed as too esoteric and fundamental </a:t>
            </a:r>
            <a:r>
              <a:rPr lang="en-US" sz="2000" b="1" dirty="0" smtClean="0"/>
              <a:t>to be necessary.  </a:t>
            </a:r>
          </a:p>
          <a:p>
            <a:pPr marL="800100" lvl="1" indent="-342900">
              <a:buSzPct val="90000"/>
              <a:buFont typeface="Calibri" panose="020F0502020204030204" pitchFamily="34" charset="0"/>
              <a:buChar char="−"/>
            </a:pPr>
            <a:r>
              <a:rPr lang="en-US" sz="2000" dirty="0" smtClean="0"/>
              <a:t>Initially, I defended it, then I buried it within the Terrestrial Ecology Program.</a:t>
            </a:r>
          </a:p>
          <a:p>
            <a:pPr marL="800100" lvl="1" indent="-342900">
              <a:buSzPct val="90000"/>
              <a:buFont typeface="Calibri" panose="020F0502020204030204" pitchFamily="34" charset="0"/>
              <a:buChar char="−"/>
            </a:pPr>
            <a:r>
              <a:rPr lang="en-US" sz="2000" dirty="0" smtClean="0"/>
              <a:t>It survives today only as very focused research preparatory for new missions.  </a:t>
            </a:r>
            <a:r>
              <a:rPr lang="en-US" sz="2000" i="1" dirty="0" smtClean="0"/>
              <a:t>(However, recently, ESD decided it needed a Remote Sensing Theory Program element!)</a:t>
            </a:r>
          </a:p>
          <a:p>
            <a:pPr marL="342900" indent="-342900">
              <a:buSzPct val="90000"/>
              <a:buFont typeface="Wingdings" panose="05000000000000000000" pitchFamily="2" charset="2"/>
              <a:buChar char="v"/>
            </a:pPr>
            <a:r>
              <a:rPr lang="en-US" sz="2000" b="1" dirty="0" smtClean="0"/>
              <a:t>The </a:t>
            </a:r>
            <a:r>
              <a:rPr lang="en-US" sz="2000" b="1" dirty="0">
                <a:solidFill>
                  <a:srgbClr val="0000CC"/>
                </a:solidFill>
              </a:rPr>
              <a:t>p</a:t>
            </a:r>
            <a:r>
              <a:rPr lang="en-US" sz="2000" b="1" dirty="0" smtClean="0">
                <a:solidFill>
                  <a:srgbClr val="0000CC"/>
                </a:solidFill>
              </a:rPr>
              <a:t>rocess research became more and more viewed as the purview of other agencies </a:t>
            </a:r>
            <a:r>
              <a:rPr lang="en-US" sz="2000" b="1" dirty="0" smtClean="0"/>
              <a:t>and not NASA.  </a:t>
            </a:r>
          </a:p>
          <a:p>
            <a:pPr marL="800100" lvl="1" indent="-342900">
              <a:buSzPct val="90000"/>
              <a:buFont typeface="Calibri" panose="020F0502020204030204" pitchFamily="34" charset="0"/>
              <a:buChar char="−"/>
            </a:pPr>
            <a:r>
              <a:rPr lang="en-US" sz="2000" dirty="0"/>
              <a:t>I viewed this as a logical evolution of the </a:t>
            </a:r>
            <a:r>
              <a:rPr lang="en-US" sz="2000" dirty="0" smtClean="0"/>
              <a:t>program, but was </a:t>
            </a:r>
            <a:r>
              <a:rPr lang="en-US" sz="2000" dirty="0"/>
              <a:t>very slow to </a:t>
            </a:r>
            <a:r>
              <a:rPr lang="en-US" sz="2000" dirty="0" smtClean="0"/>
              <a:t>make changes.</a:t>
            </a:r>
            <a:endParaRPr lang="en-US" sz="2000" dirty="0"/>
          </a:p>
          <a:p>
            <a:pPr marL="800100" lvl="1" indent="-342900">
              <a:buSzPct val="90000"/>
              <a:buFont typeface="Calibri" panose="020F0502020204030204" pitchFamily="34" charset="0"/>
              <a:buChar char="−"/>
            </a:pPr>
            <a:r>
              <a:rPr lang="en-US" sz="2000" dirty="0"/>
              <a:t>While </a:t>
            </a:r>
            <a:r>
              <a:rPr lang="en-US" sz="2000" dirty="0" smtClean="0"/>
              <a:t>the TE program </a:t>
            </a:r>
            <a:r>
              <a:rPr lang="en-US" sz="2000" dirty="0"/>
              <a:t>still </a:t>
            </a:r>
            <a:r>
              <a:rPr lang="en-US" sz="2000" dirty="0" smtClean="0"/>
              <a:t>does some process research, it </a:t>
            </a:r>
            <a:r>
              <a:rPr lang="en-US" sz="2000" dirty="0"/>
              <a:t>is now always very closely tied to a remote sensing need/application.  </a:t>
            </a:r>
            <a:endParaRPr lang="en-US" sz="2000" b="1" dirty="0" smtClean="0"/>
          </a:p>
          <a:p>
            <a:pPr marL="342900" indent="-342900">
              <a:buSzPct val="90000"/>
              <a:buFont typeface="Wingdings" panose="05000000000000000000" pitchFamily="2" charset="2"/>
              <a:buChar char="v"/>
            </a:pPr>
            <a:r>
              <a:rPr lang="en-US" sz="2000" b="1" dirty="0" smtClean="0"/>
              <a:t>The success of IDS research was opening </a:t>
            </a:r>
            <a:r>
              <a:rPr lang="en-US" sz="2000" b="1" dirty="0" smtClean="0">
                <a:solidFill>
                  <a:srgbClr val="0000CC"/>
                </a:solidFill>
              </a:rPr>
              <a:t>new opportunities for interdisciplinary research </a:t>
            </a:r>
            <a:r>
              <a:rPr lang="en-US" sz="2000" b="1" dirty="0" smtClean="0"/>
              <a:t>that emphasized close interactions/partnerships with other NASA disciplinary programs.  </a:t>
            </a:r>
            <a:r>
              <a:rPr lang="en-US" sz="2000" dirty="0" smtClean="0"/>
              <a:t>(I was faster to move here!)</a:t>
            </a:r>
          </a:p>
          <a:p>
            <a:pPr lvl="1">
              <a:buSzPct val="90000"/>
            </a:pPr>
            <a:endParaRPr lang="en-US" sz="2000" dirty="0" smtClean="0"/>
          </a:p>
        </p:txBody>
      </p:sp>
    </p:spTree>
    <p:extLst>
      <p:ext uri="{BB962C8B-B14F-4D97-AF65-F5344CB8AC3E}">
        <p14:creationId xmlns:p14="http://schemas.microsoft.com/office/powerpoint/2010/main" val="113621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Lessons Learned (LL):  </a:t>
            </a:r>
            <a:r>
              <a:rPr lang="en-US" b="1" dirty="0" smtClean="0">
                <a:solidFill>
                  <a:srgbClr val="FF0000"/>
                </a:solidFill>
              </a:rPr>
              <a:t>Preparing for EOS</a:t>
            </a:r>
            <a:endParaRPr lang="en-US" b="1" dirty="0"/>
          </a:p>
        </p:txBody>
      </p:sp>
      <p:sp>
        <p:nvSpPr>
          <p:cNvPr id="3" name="TextBox 2"/>
          <p:cNvSpPr txBox="1"/>
          <p:nvPr/>
        </p:nvSpPr>
        <p:spPr>
          <a:xfrm>
            <a:off x="239485" y="936175"/>
            <a:ext cx="11647713" cy="4801314"/>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smtClean="0"/>
              <a:t>LL:  As the pendulum swings, a Program Manager – and the scientists in the program – need to change with it.</a:t>
            </a:r>
          </a:p>
          <a:p>
            <a:pPr>
              <a:buSzPct val="90000"/>
            </a:pPr>
            <a:endParaRPr lang="en-US" sz="1000" b="1" dirty="0" smtClean="0"/>
          </a:p>
          <a:p>
            <a:pPr marL="800100" lvl="1" indent="-342900">
              <a:buSzPct val="90000"/>
              <a:buFont typeface="Calibri" panose="020F0502020204030204" pitchFamily="34" charset="0"/>
              <a:buChar char="→"/>
            </a:pPr>
            <a:r>
              <a:rPr lang="en-US" sz="2000" b="1" dirty="0">
                <a:solidFill>
                  <a:srgbClr val="0000CC"/>
                </a:solidFill>
              </a:rPr>
              <a:t>B</a:t>
            </a:r>
            <a:r>
              <a:rPr lang="en-US" sz="2000" b="1" dirty="0" smtClean="0">
                <a:solidFill>
                  <a:srgbClr val="0000CC"/>
                </a:solidFill>
              </a:rPr>
              <a:t>e </a:t>
            </a:r>
            <a:r>
              <a:rPr lang="en-US" sz="2000" b="1" dirty="0">
                <a:solidFill>
                  <a:srgbClr val="0000CC"/>
                </a:solidFill>
              </a:rPr>
              <a:t>adaptable</a:t>
            </a:r>
            <a:r>
              <a:rPr lang="en-US" sz="2000" b="1" dirty="0"/>
              <a:t>.  </a:t>
            </a:r>
            <a:r>
              <a:rPr lang="en-US" sz="2000" dirty="0"/>
              <a:t>There is usually more than one way to “sell” (i.e., justify) a research topic, field program, or satellite </a:t>
            </a:r>
            <a:r>
              <a:rPr lang="en-US" sz="2000" dirty="0" smtClean="0"/>
              <a:t>mission – or to get needed work done by others. </a:t>
            </a:r>
          </a:p>
          <a:p>
            <a:pPr marL="800100" lvl="1" indent="-342900">
              <a:buSzPct val="90000"/>
              <a:buFont typeface="Calibri" panose="020F0502020204030204" pitchFamily="34" charset="0"/>
              <a:buChar char="→"/>
            </a:pPr>
            <a:r>
              <a:rPr lang="en-US" sz="2000" b="1" dirty="0">
                <a:solidFill>
                  <a:srgbClr val="0000CC"/>
                </a:solidFill>
              </a:rPr>
              <a:t>B</a:t>
            </a:r>
            <a:r>
              <a:rPr lang="en-US" sz="2000" b="1" dirty="0" smtClean="0">
                <a:solidFill>
                  <a:srgbClr val="0000CC"/>
                </a:solidFill>
              </a:rPr>
              <a:t>e </a:t>
            </a:r>
            <a:r>
              <a:rPr lang="en-US" sz="2000" b="1" dirty="0">
                <a:solidFill>
                  <a:srgbClr val="0000CC"/>
                </a:solidFill>
              </a:rPr>
              <a:t>prepared</a:t>
            </a:r>
            <a:r>
              <a:rPr lang="en-US" sz="2000" b="1" dirty="0"/>
              <a:t>.  </a:t>
            </a:r>
            <a:r>
              <a:rPr lang="en-US" sz="2000" dirty="0" smtClean="0"/>
              <a:t>There will be opportunities to do new things (sometimes with your own resources and sometimes leveraging new or other resources) and you need to be ready to jump on them.  You </a:t>
            </a:r>
            <a:r>
              <a:rPr lang="en-US" sz="2000" dirty="0"/>
              <a:t>cannot (usually) invent something scientifically valuable overnight – unless you have done some planning and </a:t>
            </a:r>
            <a:r>
              <a:rPr lang="en-US" sz="2000" dirty="0" smtClean="0"/>
              <a:t>preparation, so . . .</a:t>
            </a:r>
          </a:p>
          <a:p>
            <a:pPr marL="800100" lvl="1" indent="-342900">
              <a:buSzPct val="90000"/>
              <a:buFont typeface="Calibri" panose="020F0502020204030204" pitchFamily="34" charset="0"/>
              <a:buChar char="→"/>
            </a:pPr>
            <a:r>
              <a:rPr lang="en-US" sz="2000" b="1" dirty="0" smtClean="0">
                <a:solidFill>
                  <a:srgbClr val="0000CC"/>
                </a:solidFill>
              </a:rPr>
              <a:t>Always have some type of community-vetted advance plan at hand!  </a:t>
            </a:r>
            <a:r>
              <a:rPr lang="en-US" sz="2000" dirty="0" smtClean="0"/>
              <a:t>It can be either custom for your NASA  program, discipline, or division or more broadly applicable nationally or internationally (e.g., IGBP plans, </a:t>
            </a:r>
            <a:r>
              <a:rPr lang="en-US" sz="2000" i="1" dirty="0" smtClean="0"/>
              <a:t>A U.S. Carbon Cycle Science Plan</a:t>
            </a:r>
            <a:r>
              <a:rPr lang="en-US" sz="2000" dirty="0" smtClean="0"/>
              <a:t>).</a:t>
            </a:r>
          </a:p>
          <a:p>
            <a:pPr lvl="1">
              <a:buSzPct val="90000"/>
            </a:pPr>
            <a:endParaRPr lang="en-US" sz="2000" b="1" dirty="0" smtClean="0"/>
          </a:p>
          <a:p>
            <a:pPr marL="342900" indent="-342900">
              <a:buSzPct val="90000"/>
              <a:buFont typeface="Calibri" panose="020F0502020204030204" pitchFamily="34" charset="0"/>
              <a:buChar char="→"/>
            </a:pPr>
            <a:r>
              <a:rPr lang="en-US" sz="2400" b="1" dirty="0" smtClean="0"/>
              <a:t>LL:  Theory </a:t>
            </a:r>
            <a:r>
              <a:rPr lang="en-US" sz="2400" b="1" dirty="0"/>
              <a:t>without being applied (sooner or later) to science or society will not be valued and is unlikely to flourish </a:t>
            </a:r>
            <a:r>
              <a:rPr lang="en-US" sz="2400" dirty="0"/>
              <a:t>(except </a:t>
            </a:r>
            <a:r>
              <a:rPr lang="en-US" sz="2400" dirty="0" smtClean="0"/>
              <a:t>maybe in </a:t>
            </a:r>
            <a:r>
              <a:rPr lang="en-US" sz="2400" dirty="0"/>
              <a:t>some political environments</a:t>
            </a:r>
            <a:r>
              <a:rPr lang="en-US" sz="2400" dirty="0" smtClean="0"/>
              <a:t>)</a:t>
            </a:r>
            <a:r>
              <a:rPr lang="en-US" sz="2400" b="1" dirty="0" smtClean="0"/>
              <a:t>.</a:t>
            </a:r>
            <a:endParaRPr lang="en-US" sz="2400" b="1" dirty="0"/>
          </a:p>
        </p:txBody>
      </p:sp>
      <p:sp>
        <p:nvSpPr>
          <p:cNvPr id="4" name="Left-Right Arrow 3"/>
          <p:cNvSpPr/>
          <p:nvPr/>
        </p:nvSpPr>
        <p:spPr>
          <a:xfrm>
            <a:off x="11386456" y="5083629"/>
            <a:ext cx="682752" cy="462860"/>
          </a:xfrm>
          <a:prstGeom prst="leftRightArrow">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403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2" y="180069"/>
            <a:ext cx="10591798" cy="473074"/>
          </a:xfrm>
        </p:spPr>
        <p:txBody>
          <a:bodyPr>
            <a:normAutofit fontScale="90000"/>
          </a:bodyPr>
          <a:lstStyle/>
          <a:p>
            <a:pPr algn="ctr"/>
            <a:r>
              <a:rPr lang="en-US" b="1" dirty="0" smtClean="0"/>
              <a:t>Other Perspectives Gained While </a:t>
            </a:r>
            <a:r>
              <a:rPr lang="en-US" b="1" dirty="0" smtClean="0">
                <a:solidFill>
                  <a:srgbClr val="FF0000"/>
                </a:solidFill>
              </a:rPr>
              <a:t>Preparing for EOS</a:t>
            </a:r>
            <a:endParaRPr lang="en-US" b="1" dirty="0">
              <a:solidFill>
                <a:srgbClr val="FF0000"/>
              </a:solidFill>
            </a:endParaRPr>
          </a:p>
        </p:txBody>
      </p:sp>
      <p:sp>
        <p:nvSpPr>
          <p:cNvPr id="3" name="TextBox 2"/>
          <p:cNvSpPr txBox="1"/>
          <p:nvPr/>
        </p:nvSpPr>
        <p:spPr>
          <a:xfrm>
            <a:off x="413658" y="936171"/>
            <a:ext cx="11255829" cy="5262979"/>
          </a:xfrm>
          <a:prstGeom prst="rect">
            <a:avLst/>
          </a:prstGeom>
          <a:noFill/>
        </p:spPr>
        <p:txBody>
          <a:bodyPr wrap="square" rtlCol="0">
            <a:spAutoFit/>
          </a:bodyPr>
          <a:lstStyle/>
          <a:p>
            <a:pPr marL="342900" indent="-342900">
              <a:buSzPct val="90000"/>
              <a:buFont typeface="Wingdings" panose="05000000000000000000" pitchFamily="2" charset="2"/>
              <a:buChar char="v"/>
            </a:pPr>
            <a:r>
              <a:rPr lang="en-US" sz="2400" b="1" dirty="0" smtClean="0"/>
              <a:t>Nothing actually happens quite the way you think it does or should</a:t>
            </a:r>
          </a:p>
          <a:p>
            <a:pPr marL="800100" lvl="1" indent="-342900">
              <a:buSzPct val="90000"/>
              <a:buFont typeface="Calibri" panose="020F0502020204030204" pitchFamily="34" charset="0"/>
              <a:buChar char="−"/>
            </a:pPr>
            <a:r>
              <a:rPr lang="en-US" sz="2000" dirty="0"/>
              <a:t>A carefully reasoned, well-justified argument is essential, but often </a:t>
            </a:r>
            <a:r>
              <a:rPr lang="en-US" sz="2000" dirty="0" smtClean="0"/>
              <a:t>insufficient.</a:t>
            </a:r>
            <a:endParaRPr lang="en-US" sz="2000" dirty="0"/>
          </a:p>
          <a:p>
            <a:pPr marL="800100" lvl="1" indent="-342900">
              <a:buSzPct val="90000"/>
              <a:buFont typeface="Calibri" panose="020F0502020204030204" pitchFamily="34" charset="0"/>
              <a:buChar char="−"/>
            </a:pPr>
            <a:r>
              <a:rPr lang="en-US" sz="2000" dirty="0" smtClean="0"/>
              <a:t>Major</a:t>
            </a:r>
            <a:r>
              <a:rPr lang="en-US" sz="2000" dirty="0"/>
              <a:t>, irrevocable decisions can be made in </a:t>
            </a:r>
            <a:r>
              <a:rPr lang="en-US" sz="2000" dirty="0" smtClean="0"/>
              <a:t>astonishing ways</a:t>
            </a:r>
          </a:p>
          <a:p>
            <a:pPr marL="1257300" lvl="2" indent="-342900">
              <a:buSzPct val="90000"/>
              <a:buFont typeface="Calibri" panose="020F0502020204030204" pitchFamily="34" charset="0"/>
              <a:buChar char="−"/>
            </a:pPr>
            <a:r>
              <a:rPr lang="en-US" sz="2000" dirty="0" smtClean="0"/>
              <a:t>In the hallways (e.g., aircraft deployments abroad), </a:t>
            </a:r>
          </a:p>
          <a:p>
            <a:pPr marL="1257300" lvl="2" indent="-342900">
              <a:buSzPct val="90000"/>
              <a:buFont typeface="Calibri" panose="020F0502020204030204" pitchFamily="34" charset="0"/>
              <a:buChar char="−"/>
            </a:pPr>
            <a:r>
              <a:rPr lang="en-US" sz="2000" dirty="0"/>
              <a:t>A</a:t>
            </a:r>
            <a:r>
              <a:rPr lang="en-US" sz="2000" dirty="0" smtClean="0"/>
              <a:t>s </a:t>
            </a:r>
            <a:r>
              <a:rPr lang="en-US" sz="2000" dirty="0"/>
              <a:t>a consequence of an unrelated </a:t>
            </a:r>
            <a:r>
              <a:rPr lang="en-US" sz="2000" dirty="0" smtClean="0"/>
              <a:t>event (e.g., new carbon cycle science), </a:t>
            </a:r>
            <a:endParaRPr lang="en-US" sz="2000" dirty="0"/>
          </a:p>
          <a:p>
            <a:pPr marL="1257300" lvl="2" indent="-342900">
              <a:buSzPct val="90000"/>
              <a:buFont typeface="Calibri" panose="020F0502020204030204" pitchFamily="34" charset="0"/>
              <a:buChar char="−"/>
            </a:pPr>
            <a:r>
              <a:rPr lang="en-US" sz="2000" dirty="0"/>
              <a:t>T</a:t>
            </a:r>
            <a:r>
              <a:rPr lang="en-US" sz="2000" dirty="0" smtClean="0"/>
              <a:t>hrough </a:t>
            </a:r>
            <a:r>
              <a:rPr lang="en-US" sz="2000" dirty="0"/>
              <a:t>inattention on the part of key people at a critical </a:t>
            </a:r>
            <a:r>
              <a:rPr lang="en-US" sz="2000" dirty="0" smtClean="0"/>
              <a:t>time (e.g., a 10-year LBA), </a:t>
            </a:r>
            <a:endParaRPr lang="en-US" sz="2000" dirty="0"/>
          </a:p>
          <a:p>
            <a:pPr marL="1257300" lvl="2" indent="-342900">
              <a:buSzPct val="90000"/>
              <a:buFont typeface="Calibri" panose="020F0502020204030204" pitchFamily="34" charset="0"/>
              <a:buChar char="−"/>
            </a:pPr>
            <a:r>
              <a:rPr lang="en-US" sz="2000" dirty="0"/>
              <a:t>B</a:t>
            </a:r>
            <a:r>
              <a:rPr lang="en-US" sz="2000" dirty="0" smtClean="0"/>
              <a:t>y </a:t>
            </a:r>
            <a:r>
              <a:rPr lang="en-US" sz="2000" dirty="0"/>
              <a:t>one person who may not have been aware of or thought through the consequences . . .</a:t>
            </a:r>
          </a:p>
          <a:p>
            <a:pPr marL="800100" lvl="1" indent="-342900">
              <a:buSzPct val="90000"/>
              <a:buFont typeface="Calibri" panose="020F0502020204030204" pitchFamily="34" charset="0"/>
              <a:buChar char="−"/>
            </a:pPr>
            <a:r>
              <a:rPr lang="en-US" sz="2000" dirty="0"/>
              <a:t>Sometimes no reason is </a:t>
            </a:r>
            <a:r>
              <a:rPr lang="en-US" sz="2000" dirty="0" smtClean="0"/>
              <a:t>ever provided </a:t>
            </a:r>
            <a:r>
              <a:rPr lang="en-US" sz="2000" dirty="0"/>
              <a:t>(or at least a good, understandable reason) for why a decision is </a:t>
            </a:r>
            <a:r>
              <a:rPr lang="en-US" sz="2000" dirty="0" smtClean="0"/>
              <a:t>made</a:t>
            </a:r>
          </a:p>
          <a:p>
            <a:pPr marL="800100" lvl="1" indent="-342900">
              <a:buSzPct val="90000"/>
              <a:buFont typeface="Calibri" panose="020F0502020204030204" pitchFamily="34" charset="0"/>
              <a:buChar char="−"/>
            </a:pPr>
            <a:r>
              <a:rPr lang="en-US" sz="2000" dirty="0"/>
              <a:t>S</a:t>
            </a:r>
            <a:r>
              <a:rPr lang="en-US" sz="2000" dirty="0" smtClean="0"/>
              <a:t>ome </a:t>
            </a:r>
            <a:r>
              <a:rPr lang="en-US" sz="2000" dirty="0"/>
              <a:t>decisions stick and others end up easily (or ultimately) </a:t>
            </a:r>
            <a:r>
              <a:rPr lang="en-US" sz="2000" dirty="0" smtClean="0"/>
              <a:t>reversed. </a:t>
            </a:r>
          </a:p>
          <a:p>
            <a:pPr>
              <a:buSzPct val="90000"/>
            </a:pPr>
            <a:endParaRPr lang="en-US" sz="2400" b="1" dirty="0" smtClean="0"/>
          </a:p>
          <a:p>
            <a:pPr marL="342900" indent="-342900">
              <a:buSzPct val="90000"/>
              <a:buFont typeface="Wingdings" panose="05000000000000000000" pitchFamily="2" charset="2"/>
              <a:buChar char="v"/>
            </a:pPr>
            <a:r>
              <a:rPr lang="en-US" sz="2400" b="1" dirty="0"/>
              <a:t>Science rationalizes what NASA does in Earth and Space missions, but after a solid scientific justification is established, it is all about the </a:t>
            </a:r>
            <a:r>
              <a:rPr lang="en-US" sz="2400" b="1" dirty="0" smtClean="0"/>
              <a:t>hardware/technology</a:t>
            </a:r>
          </a:p>
          <a:p>
            <a:pPr marL="800100" lvl="1" indent="-342900">
              <a:buSzPct val="90000"/>
              <a:buFont typeface="Calibri" panose="020F0502020204030204" pitchFamily="34" charset="0"/>
              <a:buChar char="→"/>
            </a:pPr>
            <a:r>
              <a:rPr lang="en-US" sz="2000" b="1" dirty="0" smtClean="0">
                <a:solidFill>
                  <a:srgbClr val="0000CC"/>
                </a:solidFill>
              </a:rPr>
              <a:t>Lessons </a:t>
            </a:r>
            <a:r>
              <a:rPr lang="en-US" sz="2000" b="1" dirty="0">
                <a:solidFill>
                  <a:srgbClr val="0000CC"/>
                </a:solidFill>
              </a:rPr>
              <a:t>L</a:t>
            </a:r>
            <a:r>
              <a:rPr lang="en-US" sz="2000" b="1" dirty="0" smtClean="0">
                <a:solidFill>
                  <a:srgbClr val="0000CC"/>
                </a:solidFill>
              </a:rPr>
              <a:t>earned from my first two bosses at NASA HQ:  </a:t>
            </a:r>
            <a:r>
              <a:rPr lang="en-US" sz="2000" b="1" dirty="0" smtClean="0"/>
              <a:t>Everything NASA does is focused on building spacecraft and getting to space (Murphy), but if you are not doing world-class science, you aren’t going anywhere (Watson)!</a:t>
            </a:r>
            <a:endParaRPr lang="en-US" sz="2000" b="1" dirty="0"/>
          </a:p>
        </p:txBody>
      </p:sp>
    </p:spTree>
    <p:extLst>
      <p:ext uri="{BB962C8B-B14F-4D97-AF65-F5344CB8AC3E}">
        <p14:creationId xmlns:p14="http://schemas.microsoft.com/office/powerpoint/2010/main" val="9223618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2136" y="2569030"/>
            <a:ext cx="7512353" cy="1034142"/>
          </a:xfrm>
        </p:spPr>
        <p:txBody>
          <a:bodyPr>
            <a:noAutofit/>
          </a:bodyPr>
          <a:lstStyle/>
          <a:p>
            <a:r>
              <a:rPr lang="en-US" b="1" dirty="0">
                <a:solidFill>
                  <a:srgbClr val="990099"/>
                </a:solidFill>
              </a:rPr>
              <a:t>Utilizing EOS Data &amp; First Decadal </a:t>
            </a:r>
            <a:r>
              <a:rPr lang="en-US" b="1" dirty="0" smtClean="0">
                <a:solidFill>
                  <a:srgbClr val="990099"/>
                </a:solidFill>
              </a:rPr>
              <a:t>Survey</a:t>
            </a:r>
            <a:endParaRPr lang="en-US" dirty="0">
              <a:solidFill>
                <a:srgbClr val="990099"/>
              </a:solidFill>
            </a:endParaRPr>
          </a:p>
        </p:txBody>
      </p:sp>
    </p:spTree>
    <p:extLst>
      <p:ext uri="{BB962C8B-B14F-4D97-AF65-F5344CB8AC3E}">
        <p14:creationId xmlns:p14="http://schemas.microsoft.com/office/powerpoint/2010/main" val="1815833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ESS:  </a:t>
            </a:r>
            <a:r>
              <a:rPr lang="en-US" b="1" dirty="0">
                <a:solidFill>
                  <a:srgbClr val="990099"/>
                </a:solidFill>
              </a:rPr>
              <a:t>Utilizing EOS Data </a:t>
            </a:r>
            <a:r>
              <a:rPr lang="en-US" b="1" dirty="0" smtClean="0">
                <a:solidFill>
                  <a:srgbClr val="990099"/>
                </a:solidFill>
              </a:rPr>
              <a:t>&amp; 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152399" y="772886"/>
            <a:ext cx="11647713" cy="5570756"/>
          </a:xfrm>
          <a:prstGeom prst="rect">
            <a:avLst/>
          </a:prstGeom>
          <a:noFill/>
        </p:spPr>
        <p:txBody>
          <a:bodyPr wrap="square" rtlCol="0">
            <a:spAutoFit/>
          </a:bodyPr>
          <a:lstStyle/>
          <a:p>
            <a:pPr>
              <a:buSzPct val="90000"/>
            </a:pPr>
            <a:r>
              <a:rPr lang="en-US" sz="2400" b="1" dirty="0" smtClean="0"/>
              <a:t>After the launch of Terra in 1999 and Aqua in 2002, the world changed for NASA Earth Science and we clearly entered a new generation.</a:t>
            </a:r>
          </a:p>
          <a:p>
            <a:pPr>
              <a:buSzPct val="90000"/>
            </a:pPr>
            <a:endParaRPr lang="en-US" sz="2400" b="1" dirty="0" smtClean="0"/>
          </a:p>
          <a:p>
            <a:pPr marL="342900" indent="-342900">
              <a:buSzPct val="90000"/>
              <a:buFont typeface="Wingdings" panose="05000000000000000000" pitchFamily="2" charset="2"/>
              <a:buChar char="v"/>
            </a:pPr>
            <a:r>
              <a:rPr lang="en-US" sz="2400" b="1" dirty="0" smtClean="0"/>
              <a:t>However, it took 2+ years after the launch of each of these satellites for there to be any impact on the scientific content of most NASA Earth Science Programs.  </a:t>
            </a:r>
          </a:p>
          <a:p>
            <a:pPr marL="800100" lvl="1" indent="-342900">
              <a:buSzPct val="90000"/>
              <a:buFont typeface="Calibri" panose="020F0502020204030204" pitchFamily="34" charset="0"/>
              <a:buChar char="−"/>
            </a:pPr>
            <a:r>
              <a:rPr lang="en-US" sz="2000" dirty="0" smtClean="0"/>
              <a:t>After all of that preparation, it still took several years for the data to be well enough understood and vetted for release for scientific use.  </a:t>
            </a:r>
          </a:p>
          <a:p>
            <a:pPr lvl="1">
              <a:buSzPct val="90000"/>
            </a:pPr>
            <a:endParaRPr lang="en-US" sz="2000" dirty="0" smtClean="0"/>
          </a:p>
          <a:p>
            <a:pPr marL="342900" indent="-342900">
              <a:buSzPct val="90000"/>
              <a:buFont typeface="Wingdings" panose="05000000000000000000" pitchFamily="2" charset="2"/>
              <a:buChar char="v"/>
            </a:pPr>
            <a:r>
              <a:rPr lang="en-US" sz="2400" b="1" dirty="0" smtClean="0"/>
              <a:t>The multiple restructurings of the 1990’s had reduced the EOS plan from a series of 3 sets of satellites to span 15 years of observations to one set to span a nominal 5 years, </a:t>
            </a:r>
            <a:r>
              <a:rPr lang="en-US" sz="2400" b="1" dirty="0" smtClean="0">
                <a:solidFill>
                  <a:srgbClr val="0000CC"/>
                </a:solidFill>
              </a:rPr>
              <a:t>so it was immediately necessary for NASA to plan, and for the nation to invest anew, in what’s next for there to be a future for NASA Earth Science</a:t>
            </a:r>
            <a:r>
              <a:rPr lang="en-US" sz="2400" b="1" dirty="0" smtClean="0"/>
              <a:t>.  </a:t>
            </a:r>
          </a:p>
          <a:p>
            <a:pPr marL="800100" lvl="1" indent="-342900">
              <a:buSzPct val="90000"/>
              <a:buFont typeface="Calibri" panose="020F0502020204030204" pitchFamily="34" charset="0"/>
              <a:buChar char="−"/>
            </a:pPr>
            <a:r>
              <a:rPr lang="en-US" sz="2000" dirty="0" smtClean="0"/>
              <a:t>However, it wasn’t going well: the budget was declining down (expensive satellites were launched and nothing that big was in the queue); large</a:t>
            </a:r>
            <a:r>
              <a:rPr lang="en-US" sz="2000" dirty="0"/>
              <a:t>, flagship-type missions had gone into </a:t>
            </a:r>
            <a:r>
              <a:rPr lang="en-US" sz="2000" dirty="0" smtClean="0"/>
              <a:t>disfavor; the NOAA-DOD-NASA NPOESS partnership for continuity of many Terra and Aqua measurements was having lots of difficulties; the politicians in power were hostile to global change science . . .</a:t>
            </a:r>
          </a:p>
        </p:txBody>
      </p:sp>
    </p:spTree>
    <p:extLst>
      <p:ext uri="{BB962C8B-B14F-4D97-AF65-F5344CB8AC3E}">
        <p14:creationId xmlns:p14="http://schemas.microsoft.com/office/powerpoint/2010/main" val="161361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ESS:  </a:t>
            </a:r>
            <a:r>
              <a:rPr lang="en-US" b="1" dirty="0">
                <a:solidFill>
                  <a:srgbClr val="990099"/>
                </a:solidFill>
              </a:rPr>
              <a:t>Utilizing EOS Data </a:t>
            </a:r>
            <a:r>
              <a:rPr lang="en-US" b="1" dirty="0" smtClean="0">
                <a:solidFill>
                  <a:srgbClr val="990099"/>
                </a:solidFill>
              </a:rPr>
              <a:t>&amp; 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239486" y="925289"/>
            <a:ext cx="11549744" cy="4376055"/>
          </a:xfrm>
          <a:prstGeom prst="rect">
            <a:avLst/>
          </a:prstGeom>
          <a:noFill/>
        </p:spPr>
        <p:txBody>
          <a:bodyPr wrap="square" rtlCol="0">
            <a:spAutoFit/>
          </a:bodyPr>
          <a:lstStyle/>
          <a:p>
            <a:pPr marL="342900" indent="-342900">
              <a:buSzPct val="90000"/>
              <a:buFont typeface="Wingdings" panose="05000000000000000000" pitchFamily="2" charset="2"/>
              <a:buChar char="v"/>
            </a:pPr>
            <a:r>
              <a:rPr lang="en-US" sz="2400" b="1" dirty="0"/>
              <a:t>NASA </a:t>
            </a:r>
            <a:r>
              <a:rPr lang="en-US" sz="2400" b="1" dirty="0" smtClean="0"/>
              <a:t>re-organized in </a:t>
            </a:r>
            <a:r>
              <a:rPr lang="en-US" sz="2400" b="1" dirty="0"/>
              <a:t>2004, merging the Earth and Space sciences into one </a:t>
            </a:r>
            <a:r>
              <a:rPr lang="en-US" sz="2400" b="1" dirty="0">
                <a:solidFill>
                  <a:srgbClr val="0000CC"/>
                </a:solidFill>
              </a:rPr>
              <a:t>Science Directorate</a:t>
            </a:r>
            <a:r>
              <a:rPr lang="en-US" sz="2400" b="1" dirty="0"/>
              <a:t>, and that led to a consolidation of practices and policies that in many cases imposed the NASA Space Science culture and ways of doing business on </a:t>
            </a:r>
            <a:r>
              <a:rPr lang="en-US" sz="2400" b="1" dirty="0" smtClean="0"/>
              <a:t>Earth </a:t>
            </a:r>
            <a:r>
              <a:rPr lang="en-US" sz="2400" b="1" dirty="0"/>
              <a:t>Science.</a:t>
            </a:r>
          </a:p>
          <a:p>
            <a:pPr marL="800100" lvl="1" indent="-342900">
              <a:buSzPct val="90000"/>
              <a:buFont typeface="Calibri" panose="020F0502020204030204" pitchFamily="34" charset="0"/>
              <a:buChar char="−"/>
            </a:pPr>
            <a:r>
              <a:rPr lang="en-US" sz="2000" dirty="0"/>
              <a:t>The </a:t>
            </a:r>
            <a:r>
              <a:rPr lang="en-US" sz="2000" dirty="0" smtClean="0">
                <a:solidFill>
                  <a:srgbClr val="0000CC"/>
                </a:solidFill>
              </a:rPr>
              <a:t>Earth Science </a:t>
            </a:r>
            <a:r>
              <a:rPr lang="en-US" sz="2000" dirty="0">
                <a:solidFill>
                  <a:srgbClr val="0000CC"/>
                </a:solidFill>
              </a:rPr>
              <a:t>Focus Areas</a:t>
            </a:r>
            <a:r>
              <a:rPr lang="en-US" sz="2000" dirty="0"/>
              <a:t>, originally conceived to be </a:t>
            </a:r>
            <a:r>
              <a:rPr lang="en-US" sz="2000" b="1" dirty="0"/>
              <a:t>staffed with a full-time lead </a:t>
            </a:r>
            <a:r>
              <a:rPr lang="en-US" sz="2000" dirty="0"/>
              <a:t>and be fully integrative of all MTPE activities, </a:t>
            </a:r>
            <a:r>
              <a:rPr lang="en-US" sz="2000" dirty="0">
                <a:solidFill>
                  <a:srgbClr val="0000CC"/>
                </a:solidFill>
              </a:rPr>
              <a:t>morphed</a:t>
            </a:r>
            <a:r>
              <a:rPr lang="en-US" sz="2000" dirty="0"/>
              <a:t> into their current informal, </a:t>
            </a:r>
            <a:r>
              <a:rPr lang="en-US" sz="2000" i="1" dirty="0"/>
              <a:t>ad hoc </a:t>
            </a:r>
            <a:r>
              <a:rPr lang="en-US" sz="2000" dirty="0"/>
              <a:t>status</a:t>
            </a:r>
            <a:r>
              <a:rPr lang="en-US" sz="2000" dirty="0" smtClean="0"/>
              <a:t>.</a:t>
            </a:r>
          </a:p>
          <a:p>
            <a:pPr marL="800100" lvl="1" indent="-342900">
              <a:buSzPct val="90000"/>
              <a:buFont typeface="Calibri" panose="020F0502020204030204" pitchFamily="34" charset="0"/>
              <a:buChar char="−"/>
            </a:pPr>
            <a:r>
              <a:rPr lang="en-US" sz="2000" dirty="0" smtClean="0"/>
              <a:t>All of the </a:t>
            </a:r>
            <a:r>
              <a:rPr lang="en-US" sz="2000" dirty="0" smtClean="0">
                <a:solidFill>
                  <a:srgbClr val="0000CC"/>
                </a:solidFill>
              </a:rPr>
              <a:t>new ways of doing business and lessons learned </a:t>
            </a:r>
            <a:r>
              <a:rPr lang="en-US" sz="2000" dirty="0" smtClean="0"/>
              <a:t>in developing EOS and EOSDIS began to </a:t>
            </a:r>
            <a:r>
              <a:rPr lang="en-US" sz="2000" dirty="0" smtClean="0">
                <a:solidFill>
                  <a:srgbClr val="0000CC"/>
                </a:solidFill>
              </a:rPr>
              <a:t>erode away </a:t>
            </a:r>
            <a:r>
              <a:rPr lang="en-US" sz="2000" dirty="0" smtClean="0"/>
              <a:t>in favor of the “traditional” ways NASA does business (as preserved within Space Science).</a:t>
            </a:r>
            <a:endParaRPr lang="en-US" sz="2000" dirty="0"/>
          </a:p>
          <a:p>
            <a:pPr marL="800100" lvl="1" indent="-342900">
              <a:buSzPct val="90000"/>
              <a:buFont typeface="Calibri" panose="020F0502020204030204" pitchFamily="34" charset="0"/>
              <a:buChar char="−"/>
            </a:pPr>
            <a:r>
              <a:rPr lang="en-US" sz="2000" dirty="0"/>
              <a:t>I</a:t>
            </a:r>
            <a:r>
              <a:rPr lang="en-US" sz="2000" dirty="0" smtClean="0"/>
              <a:t>t </a:t>
            </a:r>
            <a:r>
              <a:rPr lang="en-US" sz="2000" dirty="0"/>
              <a:t>became essential that Earth Science’s future program be guided by a </a:t>
            </a:r>
            <a:r>
              <a:rPr lang="en-US" sz="2000" dirty="0">
                <a:solidFill>
                  <a:srgbClr val="0000CC"/>
                </a:solidFill>
              </a:rPr>
              <a:t>National Research Council (NRC) Decadal Survey</a:t>
            </a:r>
            <a:r>
              <a:rPr lang="en-US" sz="2000" dirty="0"/>
              <a:t>.  </a:t>
            </a:r>
            <a:endParaRPr lang="en-US" sz="2000" dirty="0" smtClean="0"/>
          </a:p>
          <a:p>
            <a:pPr lvl="1">
              <a:buSzPct val="90000"/>
            </a:pPr>
            <a:endParaRPr lang="en-US" sz="1000" dirty="0" smtClean="0"/>
          </a:p>
          <a:p>
            <a:pPr marL="342900" lvl="1" indent="-342900">
              <a:buSzPct val="90000"/>
              <a:buFont typeface="Wingdings" panose="05000000000000000000" pitchFamily="2" charset="2"/>
              <a:buChar char="v"/>
            </a:pPr>
            <a:r>
              <a:rPr lang="en-US" sz="2400" b="1" dirty="0" smtClean="0"/>
              <a:t>Around 2004, EOS began delivering and living up to its potential.  NASA research became more quantitative, interdisciplinary, synthetic, and productive. </a:t>
            </a:r>
            <a:r>
              <a:rPr lang="en-US" sz="2400" b="1" dirty="0"/>
              <a:t>EOS data were readily available and being used around the world – and EOSDIS was working</a:t>
            </a:r>
            <a:r>
              <a:rPr lang="en-US" sz="2400" b="1" dirty="0" smtClean="0"/>
              <a:t>!</a:t>
            </a:r>
          </a:p>
        </p:txBody>
      </p:sp>
    </p:spTree>
    <p:extLst>
      <p:ext uri="{BB962C8B-B14F-4D97-AF65-F5344CB8AC3E}">
        <p14:creationId xmlns:p14="http://schemas.microsoft.com/office/powerpoint/2010/main" val="1714458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3" y="158298"/>
            <a:ext cx="12072258" cy="854073"/>
          </a:xfrm>
        </p:spPr>
        <p:txBody>
          <a:bodyPr>
            <a:normAutofit fontScale="90000"/>
          </a:bodyPr>
          <a:lstStyle/>
          <a:p>
            <a:pPr algn="ctr"/>
            <a:r>
              <a:rPr lang="en-US" b="1" dirty="0" smtClean="0"/>
              <a:t>Lessons Learned:  </a:t>
            </a:r>
            <a:r>
              <a:rPr lang="en-US" b="1" dirty="0">
                <a:solidFill>
                  <a:srgbClr val="990099"/>
                </a:solidFill>
              </a:rPr>
              <a:t>Utilizing EOS Data </a:t>
            </a:r>
            <a:r>
              <a:rPr lang="en-US" b="1" dirty="0" smtClean="0">
                <a:solidFill>
                  <a:srgbClr val="990099"/>
                </a:solidFill>
              </a:rPr>
              <a:t>&amp; 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250371" y="1230083"/>
            <a:ext cx="11647713" cy="5262979"/>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smtClean="0"/>
              <a:t>LL:  </a:t>
            </a:r>
            <a:r>
              <a:rPr lang="en-US" sz="2400" b="1" dirty="0" smtClean="0">
                <a:solidFill>
                  <a:srgbClr val="0000CC"/>
                </a:solidFill>
              </a:rPr>
              <a:t>Never underestimate the amount of work or time it will take to do something fundamentally new</a:t>
            </a:r>
            <a:r>
              <a:rPr lang="en-US" sz="2400" b="1" dirty="0" smtClean="0"/>
              <a:t>:  any new type of measurement, measurement concept, or science application, however well understood and prepared for in advance, will take more time than you think to yield scientifically meaningful results worthy of dissemination to the public and one’s sponsors.  Patience on all sides will be paramount!</a:t>
            </a:r>
            <a:endParaRPr lang="en-US" sz="2400" b="1" dirty="0"/>
          </a:p>
          <a:p>
            <a:pPr marL="342900" indent="-342900">
              <a:buSzPct val="90000"/>
              <a:buFont typeface="Calibri" panose="020F0502020204030204" pitchFamily="34" charset="0"/>
              <a:buChar char="→"/>
            </a:pPr>
            <a:endParaRPr lang="en-US" sz="2400" b="1" dirty="0" smtClean="0"/>
          </a:p>
          <a:p>
            <a:pPr marL="342900" indent="-342900">
              <a:buSzPct val="90000"/>
              <a:buFont typeface="Calibri" panose="020F0502020204030204" pitchFamily="34" charset="0"/>
              <a:buChar char="→"/>
            </a:pPr>
            <a:r>
              <a:rPr lang="en-US" sz="2400" b="1" dirty="0" smtClean="0"/>
              <a:t>LL:  For Program Managers</a:t>
            </a:r>
            <a:r>
              <a:rPr lang="en-US" sz="2400" dirty="0" smtClean="0"/>
              <a:t> (and all senior managers above them) </a:t>
            </a:r>
            <a:r>
              <a:rPr lang="en-US" sz="2400" b="1" dirty="0" smtClean="0">
                <a:solidFill>
                  <a:srgbClr val="0000CC"/>
                </a:solidFill>
              </a:rPr>
              <a:t>there will be no time and little opportunity to enjoy current program and project successes </a:t>
            </a:r>
            <a:r>
              <a:rPr lang="en-US" sz="2400" b="1" dirty="0" smtClean="0"/>
              <a:t>– priority time and attention must be given to the painful processes of seeking continuity and the “next big thing(s)” for the program’s future.</a:t>
            </a:r>
          </a:p>
          <a:p>
            <a:pPr marL="342900" indent="-342900">
              <a:buSzPct val="90000"/>
              <a:buFont typeface="Calibri" panose="020F0502020204030204" pitchFamily="34" charset="0"/>
              <a:buChar char="→"/>
            </a:pPr>
            <a:endParaRPr lang="en-US" sz="2400" b="1" dirty="0"/>
          </a:p>
          <a:p>
            <a:pPr marL="342900" indent="-342900">
              <a:buSzPct val="90000"/>
              <a:buFont typeface="Calibri" panose="020F0502020204030204" pitchFamily="34" charset="0"/>
              <a:buChar char="→"/>
            </a:pPr>
            <a:r>
              <a:rPr lang="en-US" sz="2400" b="1" dirty="0" smtClean="0"/>
              <a:t>LL:  Re-organizations can have strong effects on </a:t>
            </a:r>
            <a:r>
              <a:rPr lang="en-US" sz="2400" b="1" dirty="0" smtClean="0">
                <a:solidFill>
                  <a:srgbClr val="0000CC"/>
                </a:solidFill>
              </a:rPr>
              <a:t>how</a:t>
            </a:r>
            <a:r>
              <a:rPr lang="en-US" sz="2400" b="1" dirty="0" smtClean="0"/>
              <a:t> NASA programs are implemented – and can be a fast way to </a:t>
            </a:r>
            <a:r>
              <a:rPr lang="en-US" sz="2400" b="1" dirty="0" smtClean="0">
                <a:solidFill>
                  <a:srgbClr val="0000CC"/>
                </a:solidFill>
              </a:rPr>
              <a:t>lose valuable “lessons learned” and new ways of doing business.</a:t>
            </a:r>
            <a:endParaRPr lang="en-US" sz="2400" b="1" dirty="0">
              <a:solidFill>
                <a:srgbClr val="0000CC"/>
              </a:solidFill>
            </a:endParaRPr>
          </a:p>
        </p:txBody>
      </p:sp>
    </p:spTree>
    <p:extLst>
      <p:ext uri="{BB962C8B-B14F-4D97-AF65-F5344CB8AC3E}">
        <p14:creationId xmlns:p14="http://schemas.microsoft.com/office/powerpoint/2010/main" val="7110712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8" y="147411"/>
            <a:ext cx="10907485" cy="658132"/>
          </a:xfrm>
        </p:spPr>
        <p:txBody>
          <a:bodyPr>
            <a:normAutofit fontScale="90000"/>
          </a:bodyPr>
          <a:lstStyle/>
          <a:p>
            <a:pPr algn="ctr"/>
            <a:r>
              <a:rPr lang="en-US" b="1" dirty="0" smtClean="0"/>
              <a:t>Why I am Here Today</a:t>
            </a:r>
            <a:r>
              <a:rPr lang="en-US" b="1" dirty="0"/>
              <a:t> </a:t>
            </a:r>
            <a:r>
              <a:rPr lang="en-US" b="1" dirty="0" smtClean="0"/>
              <a:t>-- This is a Personal Perspective</a:t>
            </a:r>
            <a:endParaRPr lang="en-US" b="1" dirty="0"/>
          </a:p>
        </p:txBody>
      </p:sp>
      <p:sp>
        <p:nvSpPr>
          <p:cNvPr id="3" name="TextBox 2"/>
          <p:cNvSpPr txBox="1"/>
          <p:nvPr/>
        </p:nvSpPr>
        <p:spPr>
          <a:xfrm>
            <a:off x="435434" y="1088567"/>
            <a:ext cx="11255829" cy="5509200"/>
          </a:xfrm>
          <a:prstGeom prst="rect">
            <a:avLst/>
          </a:prstGeom>
          <a:noFill/>
        </p:spPr>
        <p:txBody>
          <a:bodyPr wrap="square" rtlCol="0">
            <a:spAutoFit/>
          </a:bodyPr>
          <a:lstStyle/>
          <a:p>
            <a:pPr>
              <a:buSzPct val="90000"/>
            </a:pPr>
            <a:r>
              <a:rPr lang="en-US" sz="2400" b="1" dirty="0" smtClean="0"/>
              <a:t>The workshop organizing committee told me they thought I might have a perspective worth sharing with you soon after my retirement.</a:t>
            </a:r>
          </a:p>
          <a:p>
            <a:pPr marL="342900" indent="-342900">
              <a:buSzPct val="90000"/>
              <a:buFont typeface="Wingdings" panose="05000000000000000000" pitchFamily="2" charset="2"/>
              <a:buChar char="v"/>
            </a:pPr>
            <a:endParaRPr lang="en-US" sz="2400" b="1" dirty="0"/>
          </a:p>
          <a:p>
            <a:pPr marL="342900" indent="-342900">
              <a:buSzPct val="90000"/>
              <a:buFont typeface="Wingdings" panose="05000000000000000000" pitchFamily="2" charset="2"/>
              <a:buChar char="v"/>
            </a:pPr>
            <a:r>
              <a:rPr lang="en-US" sz="2000" b="1" dirty="0"/>
              <a:t>I joined NASA HQ’s Office of Space Science and Applications (OSSA) in 1985 as a detailee from the Jet Propulsion </a:t>
            </a:r>
            <a:r>
              <a:rPr lang="en-US" sz="2000" b="1" dirty="0" smtClean="0"/>
              <a:t>Laboratory, </a:t>
            </a:r>
            <a:r>
              <a:rPr lang="en-US" sz="2000" b="1" dirty="0"/>
              <a:t>so this is an </a:t>
            </a:r>
            <a:r>
              <a:rPr lang="en-US" sz="2000" b="1" dirty="0">
                <a:solidFill>
                  <a:srgbClr val="0000CC"/>
                </a:solidFill>
              </a:rPr>
              <a:t>~30-year perspective</a:t>
            </a:r>
            <a:r>
              <a:rPr lang="en-US" sz="2000" b="1" dirty="0"/>
              <a:t>.</a:t>
            </a:r>
          </a:p>
          <a:p>
            <a:pPr>
              <a:buSzPct val="90000"/>
            </a:pPr>
            <a:endParaRPr lang="en-US" sz="2000" b="1" dirty="0"/>
          </a:p>
          <a:p>
            <a:pPr marL="342900" indent="-342900">
              <a:buSzPct val="90000"/>
              <a:buFont typeface="Wingdings" panose="05000000000000000000" pitchFamily="2" charset="2"/>
              <a:buChar char="v"/>
            </a:pPr>
            <a:r>
              <a:rPr lang="en-US" sz="2000" b="1" dirty="0"/>
              <a:t>Many things have changed since then; many others have not.  I believe it is always unwise to assume the past will be an indicator of the future.  However, </a:t>
            </a:r>
            <a:r>
              <a:rPr lang="en-US" sz="2000" b="1" dirty="0">
                <a:solidFill>
                  <a:srgbClr val="0000CC"/>
                </a:solidFill>
              </a:rPr>
              <a:t>hard-earned lessons learned </a:t>
            </a:r>
            <a:r>
              <a:rPr lang="en-US" sz="2000" b="1" dirty="0" smtClean="0">
                <a:solidFill>
                  <a:srgbClr val="0000CC"/>
                </a:solidFill>
              </a:rPr>
              <a:t>should be </a:t>
            </a:r>
            <a:r>
              <a:rPr lang="en-US" sz="2000" b="1" dirty="0">
                <a:solidFill>
                  <a:srgbClr val="0000CC"/>
                </a:solidFill>
              </a:rPr>
              <a:t>taken into account </a:t>
            </a:r>
            <a:r>
              <a:rPr lang="en-US" sz="2000" b="1" dirty="0"/>
              <a:t>as one moves forward. </a:t>
            </a:r>
            <a:endParaRPr lang="en-US" sz="2000" b="1" dirty="0" smtClean="0"/>
          </a:p>
          <a:p>
            <a:pPr marL="342900" indent="-342900">
              <a:buSzPct val="90000"/>
              <a:buFont typeface="Wingdings" panose="05000000000000000000" pitchFamily="2" charset="2"/>
              <a:buChar char="v"/>
            </a:pPr>
            <a:endParaRPr lang="en-US" sz="2000" b="1" dirty="0"/>
          </a:p>
          <a:p>
            <a:pPr marL="342900" indent="-342900">
              <a:buSzPct val="90000"/>
              <a:buFont typeface="Wingdings" panose="05000000000000000000" pitchFamily="2" charset="2"/>
              <a:buChar char="v"/>
            </a:pPr>
            <a:r>
              <a:rPr lang="en-US" sz="2000" b="1" dirty="0" smtClean="0"/>
              <a:t>I am going to focus primarily on my experiences with the NASA </a:t>
            </a:r>
            <a:r>
              <a:rPr lang="en-US" sz="2000" b="1" dirty="0" smtClean="0">
                <a:solidFill>
                  <a:srgbClr val="0000CC"/>
                </a:solidFill>
              </a:rPr>
              <a:t>Terrestrial Ecology Program</a:t>
            </a:r>
            <a:r>
              <a:rPr lang="en-US" sz="2000" b="1" dirty="0" smtClean="0"/>
              <a:t>.</a:t>
            </a:r>
            <a:endParaRPr lang="en-US" sz="2000" b="1" dirty="0"/>
          </a:p>
          <a:p>
            <a:pPr marL="342900" indent="-342900">
              <a:buSzPct val="90000"/>
              <a:buFont typeface="Wingdings" panose="05000000000000000000" pitchFamily="2" charset="2"/>
              <a:buChar char="v"/>
            </a:pPr>
            <a:endParaRPr lang="en-US" sz="2000" b="1" dirty="0" smtClean="0"/>
          </a:p>
          <a:p>
            <a:pPr>
              <a:buSzPct val="90000"/>
            </a:pPr>
            <a:endParaRPr lang="en-US" sz="2000" b="1" dirty="0"/>
          </a:p>
          <a:p>
            <a:pPr marL="342900" indent="-342900">
              <a:buSzPct val="90000"/>
              <a:buFont typeface="Wingdings" panose="05000000000000000000" pitchFamily="2" charset="2"/>
              <a:buChar char="v"/>
            </a:pPr>
            <a:r>
              <a:rPr lang="en-US" sz="2000" b="1" dirty="0">
                <a:solidFill>
                  <a:srgbClr val="0000CC"/>
                </a:solidFill>
              </a:rPr>
              <a:t>Major Caveat: </a:t>
            </a:r>
            <a:r>
              <a:rPr lang="en-US" sz="2000" b="1" dirty="0"/>
              <a:t> I know that different people experiencing / witnessing the same events do not recall them in the same way;  who you are and where you stood, as well as the fidelity of your memories over time, influence what you remember and what you think about those events.   </a:t>
            </a:r>
            <a:endParaRPr lang="en-US" sz="2000" b="1" dirty="0" smtClean="0"/>
          </a:p>
          <a:p>
            <a:pPr>
              <a:buSzPct val="90000"/>
            </a:pPr>
            <a:endParaRPr lang="en-US" sz="2000" b="1" dirty="0"/>
          </a:p>
        </p:txBody>
      </p:sp>
    </p:spTree>
    <p:extLst>
      <p:ext uri="{BB962C8B-B14F-4D97-AF65-F5344CB8AC3E}">
        <p14:creationId xmlns:p14="http://schemas.microsoft.com/office/powerpoint/2010/main" val="9098757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590" y="2645229"/>
            <a:ext cx="9160934" cy="982133"/>
          </a:xfrm>
        </p:spPr>
        <p:txBody>
          <a:bodyPr>
            <a:normAutofit/>
          </a:bodyPr>
          <a:lstStyle/>
          <a:p>
            <a:r>
              <a:rPr lang="en-US" b="1" dirty="0" smtClean="0">
                <a:solidFill>
                  <a:srgbClr val="990099"/>
                </a:solidFill>
              </a:rPr>
              <a:t>First Decadal Survey</a:t>
            </a:r>
            <a:endParaRPr lang="en-US" b="1" dirty="0">
              <a:solidFill>
                <a:srgbClr val="990099"/>
              </a:solidFill>
            </a:endParaRPr>
          </a:p>
        </p:txBody>
      </p:sp>
    </p:spTree>
    <p:extLst>
      <p:ext uri="{BB962C8B-B14F-4D97-AF65-F5344CB8AC3E}">
        <p14:creationId xmlns:p14="http://schemas.microsoft.com/office/powerpoint/2010/main" val="172613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ESS:  </a:t>
            </a:r>
            <a:r>
              <a:rPr lang="en-US" b="1" dirty="0" smtClean="0">
                <a:solidFill>
                  <a:srgbClr val="990099"/>
                </a:solidFill>
              </a:rPr>
              <a:t>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125184" y="1099602"/>
            <a:ext cx="11952515" cy="3416320"/>
          </a:xfrm>
          <a:prstGeom prst="rect">
            <a:avLst/>
          </a:prstGeom>
          <a:noFill/>
        </p:spPr>
        <p:txBody>
          <a:bodyPr wrap="square" rtlCol="0">
            <a:spAutoFit/>
          </a:bodyPr>
          <a:lstStyle/>
          <a:p>
            <a:pPr marL="0" lvl="1">
              <a:buSzPct val="90000"/>
            </a:pPr>
            <a:r>
              <a:rPr lang="en-US" sz="2400" b="1" dirty="0"/>
              <a:t>The first Decadal Survey for Earth Science, </a:t>
            </a:r>
            <a:r>
              <a:rPr lang="en-US" sz="2400" b="1" i="1" dirty="0">
                <a:solidFill>
                  <a:srgbClr val="0000CC"/>
                </a:solidFill>
              </a:rPr>
              <a:t>Earth Science and Applications from Space:  National Imperatives for the Next Decade and Beyond</a:t>
            </a:r>
            <a:r>
              <a:rPr lang="en-US" sz="2400" b="1" i="1" dirty="0"/>
              <a:t>,</a:t>
            </a:r>
            <a:r>
              <a:rPr lang="en-US" sz="2400" b="1" dirty="0"/>
              <a:t> was completed in 2007.  </a:t>
            </a:r>
            <a:endParaRPr lang="en-US" sz="2400" b="1" dirty="0" smtClean="0"/>
          </a:p>
          <a:p>
            <a:pPr marL="0" lvl="1">
              <a:buSzPct val="90000"/>
            </a:pPr>
            <a:endParaRPr lang="en-US" sz="2400" b="1" dirty="0"/>
          </a:p>
          <a:p>
            <a:pPr marL="342900" lvl="2" indent="-342900">
              <a:buSzPct val="90000"/>
              <a:buFont typeface="Wingdings" panose="05000000000000000000" pitchFamily="2" charset="2"/>
              <a:buChar char="v"/>
            </a:pPr>
            <a:r>
              <a:rPr lang="en-US" sz="2400" b="1" dirty="0" smtClean="0"/>
              <a:t>Priority Science/Missions were identified by an NRC committee and its “disciplinary” subgroups.  17 different missions were recommended for 2010-2020.</a:t>
            </a:r>
          </a:p>
          <a:p>
            <a:pPr marL="342900" lvl="2" indent="-342900">
              <a:buSzPct val="90000"/>
              <a:buFont typeface="Wingdings" panose="05000000000000000000" pitchFamily="2" charset="2"/>
              <a:buChar char="v"/>
            </a:pPr>
            <a:endParaRPr lang="en-US" sz="2400" b="1" dirty="0"/>
          </a:p>
          <a:p>
            <a:pPr marL="342900" lvl="2" indent="-342900">
              <a:buSzPct val="90000"/>
              <a:buFont typeface="Wingdings" panose="05000000000000000000" pitchFamily="2" charset="2"/>
              <a:buChar char="v"/>
            </a:pPr>
            <a:r>
              <a:rPr lang="en-US" sz="2400" b="1" dirty="0" smtClean="0"/>
              <a:t>The report </a:t>
            </a:r>
            <a:r>
              <a:rPr lang="en-US" sz="2400" b="1" dirty="0"/>
              <a:t>called for an ambitious program of focused, largely disciplinary missions and complementary research activities with budget increases to get back to earlier, ~ Year 2000 levels of funding</a:t>
            </a:r>
            <a:r>
              <a:rPr lang="en-US" sz="2400" b="1" dirty="0" smtClean="0"/>
              <a:t>.</a:t>
            </a:r>
            <a:endParaRPr lang="en-US" sz="2000" b="1" dirty="0" smtClean="0"/>
          </a:p>
        </p:txBody>
      </p:sp>
    </p:spTree>
    <p:extLst>
      <p:ext uri="{BB962C8B-B14F-4D97-AF65-F5344CB8AC3E}">
        <p14:creationId xmlns:p14="http://schemas.microsoft.com/office/powerpoint/2010/main" val="3758836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ESS:  </a:t>
            </a:r>
            <a:r>
              <a:rPr lang="en-US" b="1" dirty="0" smtClean="0">
                <a:solidFill>
                  <a:srgbClr val="990099"/>
                </a:solidFill>
              </a:rPr>
              <a:t>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125184" y="1023398"/>
            <a:ext cx="11952515" cy="6186309"/>
          </a:xfrm>
          <a:prstGeom prst="rect">
            <a:avLst/>
          </a:prstGeom>
          <a:noFill/>
        </p:spPr>
        <p:txBody>
          <a:bodyPr wrap="square" rtlCol="0">
            <a:spAutoFit/>
          </a:bodyPr>
          <a:lstStyle/>
          <a:p>
            <a:pPr marL="342900" lvl="2" indent="-342900">
              <a:buSzPct val="90000"/>
              <a:buFont typeface="Wingdings" panose="05000000000000000000" pitchFamily="2" charset="2"/>
              <a:buChar char="v"/>
            </a:pPr>
            <a:r>
              <a:rPr lang="en-US" sz="2400" b="1" dirty="0"/>
              <a:t>Strengths:  </a:t>
            </a:r>
          </a:p>
          <a:p>
            <a:pPr marL="800100" lvl="3" indent="-342900">
              <a:buSzPct val="90000"/>
              <a:buFont typeface="Calibri" panose="020F0502020204030204" pitchFamily="34" charset="0"/>
              <a:buChar char="−"/>
            </a:pPr>
            <a:r>
              <a:rPr lang="en-US" sz="2000" b="1" dirty="0">
                <a:solidFill>
                  <a:srgbClr val="0000CC"/>
                </a:solidFill>
              </a:rPr>
              <a:t>Many excellent scientists </a:t>
            </a:r>
            <a:r>
              <a:rPr lang="en-US" sz="2000" b="1" dirty="0"/>
              <a:t>who cared about the future of Earth Science involved	</a:t>
            </a:r>
          </a:p>
          <a:p>
            <a:pPr marL="800100" lvl="3" indent="-342900">
              <a:buSzPct val="90000"/>
              <a:buFont typeface="Calibri" panose="020F0502020204030204" pitchFamily="34" charset="0"/>
              <a:buChar char="−"/>
            </a:pPr>
            <a:r>
              <a:rPr lang="en-US" sz="2000" b="1" dirty="0"/>
              <a:t>Community input via a </a:t>
            </a:r>
            <a:r>
              <a:rPr lang="en-US" sz="2000" b="1" dirty="0">
                <a:solidFill>
                  <a:srgbClr val="0000CC"/>
                </a:solidFill>
              </a:rPr>
              <a:t>call for White Papers </a:t>
            </a:r>
            <a:r>
              <a:rPr lang="en-US" sz="2000" b="1" dirty="0"/>
              <a:t>on candidate missions (and lots of hard work went into those White Papers!) </a:t>
            </a:r>
          </a:p>
          <a:p>
            <a:pPr marL="800100" lvl="3" indent="-342900">
              <a:buSzPct val="90000"/>
              <a:buFont typeface="Calibri" panose="020F0502020204030204" pitchFamily="34" charset="0"/>
              <a:buChar char="−"/>
            </a:pPr>
            <a:r>
              <a:rPr lang="en-US" sz="2000" b="1" dirty="0"/>
              <a:t>Consultation with the community during </a:t>
            </a:r>
            <a:r>
              <a:rPr lang="en-US" sz="2000" b="1" dirty="0">
                <a:solidFill>
                  <a:srgbClr val="0000CC"/>
                </a:solidFill>
              </a:rPr>
              <a:t>Town Hall-type meetings</a:t>
            </a:r>
          </a:p>
          <a:p>
            <a:pPr marL="457200" lvl="3">
              <a:buSzPct val="90000"/>
            </a:pPr>
            <a:endParaRPr lang="en-US" sz="2000" b="1" dirty="0"/>
          </a:p>
          <a:p>
            <a:pPr marL="342900" lvl="2" indent="-342900">
              <a:buSzPct val="90000"/>
              <a:buFont typeface="Wingdings" panose="05000000000000000000" pitchFamily="2" charset="2"/>
              <a:buChar char="v"/>
            </a:pPr>
            <a:r>
              <a:rPr lang="en-US" sz="2400" b="1" dirty="0"/>
              <a:t>Weaknesses:</a:t>
            </a:r>
          </a:p>
          <a:p>
            <a:pPr marL="800100" lvl="3" indent="-342900">
              <a:buSzPct val="90000"/>
              <a:buFont typeface="Calibri" panose="020F0502020204030204" pitchFamily="34" charset="0"/>
              <a:buChar char="−"/>
            </a:pPr>
            <a:r>
              <a:rPr lang="en-US" sz="2000" b="1" dirty="0">
                <a:solidFill>
                  <a:srgbClr val="0000CC"/>
                </a:solidFill>
              </a:rPr>
              <a:t>Cost estimation </a:t>
            </a:r>
            <a:r>
              <a:rPr lang="en-US" sz="2000" b="1" dirty="0"/>
              <a:t>was not rigorous</a:t>
            </a:r>
          </a:p>
          <a:p>
            <a:pPr marL="800100" lvl="3" indent="-342900">
              <a:buSzPct val="90000"/>
              <a:buFont typeface="Calibri" panose="020F0502020204030204" pitchFamily="34" charset="0"/>
              <a:buChar char="−"/>
            </a:pPr>
            <a:r>
              <a:rPr lang="en-US" sz="2000" b="1" dirty="0"/>
              <a:t>White Papers development </a:t>
            </a:r>
            <a:r>
              <a:rPr lang="en-US" sz="2000" b="1" dirty="0">
                <a:solidFill>
                  <a:srgbClr val="0000CC"/>
                </a:solidFill>
              </a:rPr>
              <a:t>divided the NASA scientists and engineers</a:t>
            </a:r>
            <a:r>
              <a:rPr lang="en-US" sz="2000" b="1" dirty="0"/>
              <a:t> in to somewhat competitive “camps” </a:t>
            </a:r>
          </a:p>
          <a:p>
            <a:pPr marL="800100" lvl="3" indent="-342900">
              <a:buSzPct val="90000"/>
              <a:buFont typeface="Calibri" panose="020F0502020204030204" pitchFamily="34" charset="0"/>
              <a:buChar char="−"/>
            </a:pPr>
            <a:r>
              <a:rPr lang="en-US" sz="2000" b="1" dirty="0"/>
              <a:t>The broader </a:t>
            </a:r>
            <a:r>
              <a:rPr lang="en-US" sz="2000" b="1" dirty="0">
                <a:solidFill>
                  <a:srgbClr val="0000CC"/>
                </a:solidFill>
              </a:rPr>
              <a:t>scientific community was not heavily involved</a:t>
            </a:r>
            <a:endParaRPr lang="en-US" sz="2000" b="1" dirty="0"/>
          </a:p>
          <a:p>
            <a:pPr marL="800100" lvl="3" indent="-342900">
              <a:buSzPct val="90000"/>
              <a:buFont typeface="Calibri" panose="020F0502020204030204" pitchFamily="34" charset="0"/>
              <a:buChar char="−"/>
            </a:pPr>
            <a:r>
              <a:rPr lang="en-US" sz="2000" b="1" dirty="0"/>
              <a:t>Continuity of many EOS data sets (“assured” through NPOESS) was not addressed </a:t>
            </a:r>
            <a:endParaRPr lang="en-US" sz="2000" b="1" dirty="0" smtClean="0"/>
          </a:p>
          <a:p>
            <a:pPr marL="800100" lvl="3" indent="-342900">
              <a:buSzPct val="90000"/>
              <a:buFont typeface="Calibri" panose="020F0502020204030204" pitchFamily="34" charset="0"/>
              <a:buChar char="−"/>
            </a:pPr>
            <a:endParaRPr lang="en-US" sz="2000" b="1" dirty="0"/>
          </a:p>
          <a:p>
            <a:pPr marL="342900" lvl="2" indent="-342900">
              <a:buSzPct val="90000"/>
              <a:buFont typeface="Wingdings" panose="05000000000000000000" pitchFamily="2" charset="2"/>
              <a:buChar char="v"/>
            </a:pPr>
            <a:r>
              <a:rPr lang="en-US" sz="2400" b="1" dirty="0" smtClean="0"/>
              <a:t>Surrounding </a:t>
            </a:r>
            <a:r>
              <a:rPr lang="en-US" sz="2400" b="1" dirty="0"/>
              <a:t>Issues:  </a:t>
            </a:r>
            <a:r>
              <a:rPr lang="en-US" sz="2400" b="1" dirty="0" smtClean="0"/>
              <a:t> </a:t>
            </a:r>
            <a:endParaRPr lang="en-US" sz="2400" b="1" dirty="0"/>
          </a:p>
          <a:p>
            <a:pPr marL="800100" lvl="3" indent="-342900">
              <a:buSzPct val="90000"/>
              <a:buFont typeface="Calibri" panose="020F0502020204030204" pitchFamily="34" charset="0"/>
              <a:buChar char="−"/>
            </a:pPr>
            <a:r>
              <a:rPr lang="en-US" sz="2000" b="1" dirty="0"/>
              <a:t>To continue to have an interdisciplinary Earth System Science program, </a:t>
            </a:r>
            <a:r>
              <a:rPr lang="en-US" sz="2000" b="1" dirty="0">
                <a:solidFill>
                  <a:srgbClr val="0000CC"/>
                </a:solidFill>
              </a:rPr>
              <a:t>many different missions were needed over a relatively short period of time</a:t>
            </a:r>
            <a:r>
              <a:rPr lang="en-US" sz="2000" b="1" dirty="0"/>
              <a:t>; </a:t>
            </a:r>
          </a:p>
          <a:p>
            <a:pPr marL="800100" lvl="3" indent="-342900">
              <a:buSzPct val="90000"/>
              <a:buFont typeface="Calibri" panose="020F0502020204030204" pitchFamily="34" charset="0"/>
              <a:buChar char="−"/>
            </a:pPr>
            <a:r>
              <a:rPr lang="en-US" sz="2000" b="1" dirty="0"/>
              <a:t>This called for Earth Science </a:t>
            </a:r>
            <a:r>
              <a:rPr lang="en-US" sz="2000" b="1" dirty="0">
                <a:solidFill>
                  <a:srgbClr val="0000CC"/>
                </a:solidFill>
              </a:rPr>
              <a:t>budget increases that were (likely) unrealistic </a:t>
            </a:r>
            <a:r>
              <a:rPr lang="en-US" sz="2000" b="1" dirty="0"/>
              <a:t>for the political/budgetary situation at that time</a:t>
            </a:r>
          </a:p>
          <a:p>
            <a:pPr marL="0" lvl="1">
              <a:buSzPct val="90000"/>
            </a:pPr>
            <a:endParaRPr lang="en-US" sz="2400" b="1" dirty="0" smtClean="0"/>
          </a:p>
        </p:txBody>
      </p:sp>
    </p:spTree>
    <p:extLst>
      <p:ext uri="{BB962C8B-B14F-4D97-AF65-F5344CB8AC3E}">
        <p14:creationId xmlns:p14="http://schemas.microsoft.com/office/powerpoint/2010/main" val="507218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810531"/>
          </a:xfrm>
        </p:spPr>
        <p:txBody>
          <a:bodyPr>
            <a:normAutofit/>
          </a:bodyPr>
          <a:lstStyle/>
          <a:p>
            <a:pPr algn="ctr"/>
            <a:r>
              <a:rPr lang="en-US" b="1" dirty="0" smtClean="0"/>
              <a:t>Lessons Learned (LL):  </a:t>
            </a:r>
            <a:r>
              <a:rPr lang="en-US" b="1" dirty="0" smtClean="0">
                <a:solidFill>
                  <a:srgbClr val="990099"/>
                </a:solidFill>
              </a:rPr>
              <a:t>First </a:t>
            </a:r>
            <a:r>
              <a:rPr lang="en-US" b="1" dirty="0">
                <a:solidFill>
                  <a:srgbClr val="990099"/>
                </a:solidFill>
              </a:rPr>
              <a:t>Decadal </a:t>
            </a:r>
            <a:r>
              <a:rPr lang="en-US" b="1" dirty="0" smtClean="0">
                <a:solidFill>
                  <a:srgbClr val="990099"/>
                </a:solidFill>
              </a:rPr>
              <a:t>Survey</a:t>
            </a:r>
            <a:endParaRPr lang="en-US" b="1" dirty="0">
              <a:solidFill>
                <a:srgbClr val="990099"/>
              </a:solidFill>
            </a:endParaRPr>
          </a:p>
        </p:txBody>
      </p:sp>
      <p:sp>
        <p:nvSpPr>
          <p:cNvPr id="3" name="TextBox 2"/>
          <p:cNvSpPr txBox="1"/>
          <p:nvPr/>
        </p:nvSpPr>
        <p:spPr>
          <a:xfrm>
            <a:off x="217716" y="925280"/>
            <a:ext cx="11647713" cy="6063198"/>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smtClean="0"/>
              <a:t>LL:  Earth </a:t>
            </a:r>
            <a:r>
              <a:rPr lang="en-US" sz="2400" b="1" dirty="0"/>
              <a:t>Science Program </a:t>
            </a:r>
            <a:r>
              <a:rPr lang="en-US" sz="2400" b="1" dirty="0">
                <a:solidFill>
                  <a:srgbClr val="0000CC"/>
                </a:solidFill>
              </a:rPr>
              <a:t>planning </a:t>
            </a:r>
            <a:r>
              <a:rPr lang="en-US" sz="2400" b="1" dirty="0" smtClean="0">
                <a:solidFill>
                  <a:srgbClr val="0000CC"/>
                </a:solidFill>
              </a:rPr>
              <a:t>appears to work </a:t>
            </a:r>
            <a:r>
              <a:rPr lang="en-US" sz="2400" b="1" dirty="0">
                <a:solidFill>
                  <a:srgbClr val="0000CC"/>
                </a:solidFill>
              </a:rPr>
              <a:t>better with very broad community involvement, </a:t>
            </a:r>
            <a:r>
              <a:rPr lang="en-US" sz="2400" b="1" dirty="0" smtClean="0">
                <a:solidFill>
                  <a:srgbClr val="0000CC"/>
                </a:solidFill>
              </a:rPr>
              <a:t>frequent interactions and iterations, </a:t>
            </a:r>
            <a:r>
              <a:rPr lang="en-US" sz="2400" b="1" dirty="0">
                <a:solidFill>
                  <a:srgbClr val="0000CC"/>
                </a:solidFill>
              </a:rPr>
              <a:t>and sufficient time </a:t>
            </a:r>
            <a:r>
              <a:rPr lang="en-US" sz="2400" b="1" dirty="0"/>
              <a:t>to fully evaluate ideas and refine concepts</a:t>
            </a:r>
            <a:r>
              <a:rPr lang="en-US" sz="2400" b="1" dirty="0" smtClean="0"/>
              <a:t>.  </a:t>
            </a:r>
            <a:r>
              <a:rPr lang="en-US" sz="2400" dirty="0" smtClean="0"/>
              <a:t>(ESS and EOS versus the First Decadal Survey)</a:t>
            </a:r>
          </a:p>
          <a:p>
            <a:pPr marL="342900" indent="-342900">
              <a:buSzPct val="90000"/>
              <a:buFont typeface="Calibri" panose="020F0502020204030204" pitchFamily="34" charset="0"/>
              <a:buChar char="→"/>
            </a:pPr>
            <a:endParaRPr lang="en-US" sz="2000" b="1" dirty="0"/>
          </a:p>
          <a:p>
            <a:pPr marL="342900" indent="-342900">
              <a:buSzPct val="90000"/>
              <a:buFont typeface="Calibri" panose="020F0502020204030204" pitchFamily="34" charset="0"/>
              <a:buChar char="→"/>
            </a:pPr>
            <a:r>
              <a:rPr lang="en-US" sz="2400" b="1" dirty="0" smtClean="0"/>
              <a:t>In difficult political and/or budgetary times, it may not be reasonable to develop a plan wholly dependent on major budget increases – how then to secure a robust, integrated, interdisciplinary approach to Earth Science?  </a:t>
            </a:r>
          </a:p>
          <a:p>
            <a:pPr marL="800100" lvl="1" indent="-342900">
              <a:buSzPct val="90000"/>
              <a:buFont typeface="Calibri" panose="020F0502020204030204" pitchFamily="34" charset="0"/>
              <a:buChar char="−"/>
            </a:pPr>
            <a:r>
              <a:rPr lang="en-US" sz="2000" dirty="0" smtClean="0"/>
              <a:t>Do we need to think more about how to better optimize within expected budgets?</a:t>
            </a:r>
          </a:p>
          <a:p>
            <a:pPr marL="800100" lvl="1" indent="-342900">
              <a:buSzPct val="90000"/>
              <a:buFont typeface="Calibri" panose="020F0502020204030204" pitchFamily="34" charset="0"/>
              <a:buChar char="−"/>
            </a:pPr>
            <a:r>
              <a:rPr lang="en-US" sz="2000" dirty="0" smtClean="0"/>
              <a:t>How much do we depend on partners in other agencies and nations for key contributions?</a:t>
            </a:r>
          </a:p>
          <a:p>
            <a:pPr marL="800100" lvl="1" indent="-342900">
              <a:buSzPct val="90000"/>
              <a:buFont typeface="Calibri" panose="020F0502020204030204" pitchFamily="34" charset="0"/>
              <a:buChar char="−"/>
            </a:pPr>
            <a:r>
              <a:rPr lang="en-US" sz="2000" dirty="0" smtClean="0"/>
              <a:t>Do we need a plan that can be pared down to degrade more gracefully, like EOS?</a:t>
            </a:r>
          </a:p>
          <a:p>
            <a:pPr lvl="1">
              <a:buSzPct val="90000"/>
            </a:pPr>
            <a:endParaRPr lang="en-US" sz="2000" b="1" dirty="0" smtClean="0"/>
          </a:p>
          <a:p>
            <a:pPr marL="800100" lvl="1" indent="-342900">
              <a:buSzPct val="90000"/>
              <a:buFont typeface="Calibri" panose="020F0502020204030204" pitchFamily="34" charset="0"/>
              <a:buChar char="→"/>
            </a:pPr>
            <a:r>
              <a:rPr lang="en-US" sz="2000" b="1" dirty="0"/>
              <a:t>This, in light of the fact that by 2020 we will be lucky to have 3 of the Decadal Survey missions in orbit (SMAP, ICESat-2, SWOT) or maybe ~6 if you count PACE, GRACE Follow-on, and NISAR?  How interdisciplinary will this science be?  </a:t>
            </a:r>
            <a:r>
              <a:rPr lang="en-US" sz="2000" b="1" dirty="0">
                <a:solidFill>
                  <a:srgbClr val="0000CC"/>
                </a:solidFill>
              </a:rPr>
              <a:t>As long as Terra, Aqua and Aura survive, </a:t>
            </a:r>
            <a:r>
              <a:rPr lang="en-US" sz="2000" b="1" dirty="0" smtClean="0">
                <a:solidFill>
                  <a:srgbClr val="0000CC"/>
                </a:solidFill>
              </a:rPr>
              <a:t>you </a:t>
            </a:r>
            <a:r>
              <a:rPr lang="en-US" sz="2000" b="1" dirty="0">
                <a:solidFill>
                  <a:srgbClr val="0000CC"/>
                </a:solidFill>
              </a:rPr>
              <a:t>will not feel this so </a:t>
            </a:r>
            <a:r>
              <a:rPr lang="en-US" sz="2000" b="1" dirty="0" smtClean="0">
                <a:solidFill>
                  <a:srgbClr val="0000CC"/>
                </a:solidFill>
              </a:rPr>
              <a:t>much.</a:t>
            </a:r>
            <a:r>
              <a:rPr lang="en-US" sz="2000" b="1" dirty="0" smtClean="0"/>
              <a:t> </a:t>
            </a:r>
          </a:p>
          <a:p>
            <a:pPr lvl="1">
              <a:buSzPct val="90000"/>
            </a:pPr>
            <a:endParaRPr lang="en-US" sz="2000" b="1" dirty="0" smtClean="0"/>
          </a:p>
          <a:p>
            <a:pPr marL="800100" lvl="1" indent="-342900">
              <a:buSzPct val="90000"/>
              <a:buFont typeface="Calibri" panose="020F0502020204030204" pitchFamily="34" charset="0"/>
              <a:buChar char="→"/>
            </a:pPr>
            <a:r>
              <a:rPr lang="en-US" sz="2000" b="1" dirty="0" smtClean="0"/>
              <a:t>We are still in a </a:t>
            </a:r>
            <a:r>
              <a:rPr lang="en-US" sz="2000" b="1" dirty="0" smtClean="0">
                <a:solidFill>
                  <a:srgbClr val="0000CC"/>
                </a:solidFill>
              </a:rPr>
              <a:t>Golden Age of satellite data for Earth Science</a:t>
            </a:r>
            <a:r>
              <a:rPr lang="en-US" sz="2000" b="1" dirty="0" smtClean="0"/>
              <a:t>, but it is far from clear whether this can continue into the 2020’s.  </a:t>
            </a:r>
            <a:r>
              <a:rPr lang="en-US" sz="2000" b="1" dirty="0" smtClean="0">
                <a:solidFill>
                  <a:srgbClr val="FF0000"/>
                </a:solidFill>
              </a:rPr>
              <a:t>Thus, the next Decadal Survey and how it is received will be crucial!</a:t>
            </a:r>
            <a:r>
              <a:rPr lang="en-US" sz="2000" b="1" dirty="0" smtClean="0"/>
              <a:t> </a:t>
            </a:r>
          </a:p>
        </p:txBody>
      </p:sp>
    </p:spTree>
    <p:extLst>
      <p:ext uri="{BB962C8B-B14F-4D97-AF65-F5344CB8AC3E}">
        <p14:creationId xmlns:p14="http://schemas.microsoft.com/office/powerpoint/2010/main" val="10927617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810531"/>
          </a:xfrm>
        </p:spPr>
        <p:txBody>
          <a:bodyPr>
            <a:normAutofit fontScale="90000"/>
          </a:bodyPr>
          <a:lstStyle/>
          <a:p>
            <a:pPr algn="ctr"/>
            <a:r>
              <a:rPr lang="en-US" b="1" dirty="0" smtClean="0">
                <a:solidFill>
                  <a:srgbClr val="FF0000"/>
                </a:solidFill>
              </a:rPr>
              <a:t>Other Activities Along the Way:  Major Field Campaigns</a:t>
            </a:r>
            <a:endParaRPr lang="en-US" b="1" dirty="0">
              <a:solidFill>
                <a:srgbClr val="FF0000"/>
              </a:solidFill>
            </a:endParaRPr>
          </a:p>
        </p:txBody>
      </p:sp>
      <p:sp>
        <p:nvSpPr>
          <p:cNvPr id="3" name="TextBox 2"/>
          <p:cNvSpPr txBox="1"/>
          <p:nvPr/>
        </p:nvSpPr>
        <p:spPr>
          <a:xfrm>
            <a:off x="206830" y="936161"/>
            <a:ext cx="11647713" cy="5970865"/>
          </a:xfrm>
          <a:prstGeom prst="rect">
            <a:avLst/>
          </a:prstGeom>
          <a:noFill/>
        </p:spPr>
        <p:txBody>
          <a:bodyPr wrap="square" rtlCol="0">
            <a:spAutoFit/>
          </a:bodyPr>
          <a:lstStyle/>
          <a:p>
            <a:pPr marL="342900" indent="-342900">
              <a:buSzPct val="90000"/>
              <a:buFont typeface="Wingdings" panose="05000000000000000000" pitchFamily="2" charset="2"/>
              <a:buChar char="v"/>
            </a:pPr>
            <a:r>
              <a:rPr lang="en-US" sz="2400" b="1" dirty="0" smtClean="0"/>
              <a:t>Major field campaigns (e.g., BOREAS, LBA, ABoVE) are high risk, high reward endeavors and should not be undertaken lightly.  You need:</a:t>
            </a:r>
            <a:endParaRPr lang="en-US" sz="2000" dirty="0" smtClean="0"/>
          </a:p>
          <a:p>
            <a:pPr marL="800100" lvl="1" indent="-342900">
              <a:buSzPct val="90000"/>
              <a:buFont typeface="Calibri" panose="020F0502020204030204" pitchFamily="34" charset="0"/>
              <a:buChar char="−"/>
            </a:pPr>
            <a:r>
              <a:rPr lang="en-US" sz="2000" dirty="0" smtClean="0"/>
              <a:t>A </a:t>
            </a:r>
            <a:r>
              <a:rPr lang="en-US" sz="2000" dirty="0" smtClean="0">
                <a:solidFill>
                  <a:srgbClr val="0000CC"/>
                </a:solidFill>
              </a:rPr>
              <a:t>compelling</a:t>
            </a:r>
            <a:r>
              <a:rPr lang="en-US" sz="2000" dirty="0" smtClean="0"/>
              <a:t> </a:t>
            </a:r>
            <a:r>
              <a:rPr lang="en-US" sz="2000" dirty="0" smtClean="0">
                <a:solidFill>
                  <a:srgbClr val="0000CC"/>
                </a:solidFill>
              </a:rPr>
              <a:t>world-class science issue/question </a:t>
            </a:r>
            <a:r>
              <a:rPr lang="en-US" sz="2000" dirty="0" smtClean="0"/>
              <a:t>to motivate and justify the investment</a:t>
            </a:r>
          </a:p>
          <a:p>
            <a:pPr marL="800100" lvl="1" indent="-342900">
              <a:buSzPct val="90000"/>
              <a:buFont typeface="Calibri" panose="020F0502020204030204" pitchFamily="34" charset="0"/>
              <a:buChar char="−"/>
            </a:pPr>
            <a:r>
              <a:rPr lang="en-US" sz="2000" dirty="0" smtClean="0"/>
              <a:t>A Program/Project Leaders willing and able to make the </a:t>
            </a:r>
            <a:r>
              <a:rPr lang="en-US" sz="2000" dirty="0" smtClean="0">
                <a:solidFill>
                  <a:srgbClr val="0000CC"/>
                </a:solidFill>
              </a:rPr>
              <a:t>campaign their #1 priority</a:t>
            </a:r>
            <a:endParaRPr lang="en-US" sz="2000" dirty="0" smtClean="0"/>
          </a:p>
          <a:p>
            <a:pPr marL="800100" lvl="1" indent="-342900">
              <a:buSzPct val="90000"/>
              <a:buFont typeface="Calibri" panose="020F0502020204030204" pitchFamily="34" charset="0"/>
              <a:buChar char="−"/>
            </a:pPr>
            <a:r>
              <a:rPr lang="en-US" sz="2000" dirty="0" smtClean="0"/>
              <a:t>Broad </a:t>
            </a:r>
            <a:r>
              <a:rPr lang="en-US" sz="2000" dirty="0" smtClean="0">
                <a:solidFill>
                  <a:srgbClr val="0000CC"/>
                </a:solidFill>
              </a:rPr>
              <a:t>research community “buy in” </a:t>
            </a:r>
            <a:r>
              <a:rPr lang="en-US" sz="2000" dirty="0" smtClean="0"/>
              <a:t>and</a:t>
            </a:r>
            <a:r>
              <a:rPr lang="en-US" sz="2000" dirty="0" smtClean="0">
                <a:solidFill>
                  <a:srgbClr val="0000CC"/>
                </a:solidFill>
              </a:rPr>
              <a:t> partnerships</a:t>
            </a:r>
            <a:r>
              <a:rPr lang="en-US" sz="2000" dirty="0" smtClean="0"/>
              <a:t> (interagency, international, local)</a:t>
            </a:r>
          </a:p>
          <a:p>
            <a:pPr marL="800100" lvl="1" indent="-342900">
              <a:buSzPct val="90000"/>
              <a:buFont typeface="Calibri" panose="020F0502020204030204" pitchFamily="34" charset="0"/>
              <a:buChar char="−"/>
            </a:pPr>
            <a:r>
              <a:rPr lang="en-US" sz="2000" dirty="0" smtClean="0">
                <a:solidFill>
                  <a:srgbClr val="0000CC"/>
                </a:solidFill>
              </a:rPr>
              <a:t>NASA HQ (and lead Center) support </a:t>
            </a:r>
            <a:r>
              <a:rPr lang="en-US" sz="2000" dirty="0" smtClean="0"/>
              <a:t>to secure and retain priority access to resources</a:t>
            </a:r>
          </a:p>
          <a:p>
            <a:pPr lvl="1">
              <a:buSzPct val="90000"/>
            </a:pPr>
            <a:endParaRPr lang="en-US" sz="1000" dirty="0" smtClean="0"/>
          </a:p>
          <a:p>
            <a:pPr marL="342900" indent="-342900">
              <a:buSzPct val="90000"/>
              <a:buFont typeface="Calibri" panose="020F0502020204030204" pitchFamily="34" charset="0"/>
              <a:buChar char="→"/>
            </a:pPr>
            <a:r>
              <a:rPr lang="en-US" sz="2400" b="1" dirty="0" smtClean="0"/>
              <a:t>LL:  Risks must be </a:t>
            </a:r>
            <a:r>
              <a:rPr lang="en-US" sz="2400" b="1" dirty="0"/>
              <a:t>recognized, </a:t>
            </a:r>
            <a:r>
              <a:rPr lang="en-US" sz="2400" b="1" dirty="0" smtClean="0"/>
              <a:t>accepted, and </a:t>
            </a:r>
            <a:r>
              <a:rPr lang="en-US" sz="2400" b="1" dirty="0"/>
              <a:t>mitigated </a:t>
            </a:r>
            <a:r>
              <a:rPr lang="en-US" sz="2400" b="1" dirty="0" smtClean="0"/>
              <a:t>reasonably.</a:t>
            </a:r>
            <a:endParaRPr lang="en-US" sz="2400" b="1" dirty="0"/>
          </a:p>
          <a:p>
            <a:pPr marL="800100" lvl="1" indent="-342900">
              <a:buSzPct val="90000"/>
              <a:buFont typeface="Calibri" panose="020F0502020204030204" pitchFamily="34" charset="0"/>
              <a:buChar char="−"/>
            </a:pPr>
            <a:r>
              <a:rPr lang="en-US" sz="2000" dirty="0">
                <a:solidFill>
                  <a:srgbClr val="0000CC"/>
                </a:solidFill>
              </a:rPr>
              <a:t>S</a:t>
            </a:r>
            <a:r>
              <a:rPr lang="en-US" sz="2000" dirty="0" smtClean="0">
                <a:solidFill>
                  <a:srgbClr val="0000CC"/>
                </a:solidFill>
              </a:rPr>
              <a:t>afety</a:t>
            </a:r>
            <a:r>
              <a:rPr lang="en-US" sz="2000" dirty="0" smtClean="0"/>
              <a:t> must </a:t>
            </a:r>
            <a:r>
              <a:rPr lang="en-US" sz="2000" dirty="0"/>
              <a:t>be a top </a:t>
            </a:r>
            <a:r>
              <a:rPr lang="en-US" sz="2000" dirty="0" smtClean="0"/>
              <a:t>priority; </a:t>
            </a:r>
            <a:r>
              <a:rPr lang="en-US" sz="2000" dirty="0">
                <a:solidFill>
                  <a:srgbClr val="0000CC"/>
                </a:solidFill>
              </a:rPr>
              <a:t>however, things will happen</a:t>
            </a:r>
            <a:r>
              <a:rPr lang="en-US" sz="2000" dirty="0"/>
              <a:t>:  people will get sick </a:t>
            </a:r>
            <a:r>
              <a:rPr lang="en-US" sz="2000" dirty="0" smtClean="0"/>
              <a:t>/ be </a:t>
            </a:r>
            <a:r>
              <a:rPr lang="en-US" sz="2000" dirty="0"/>
              <a:t>injured and, very likely, </a:t>
            </a:r>
            <a:r>
              <a:rPr lang="en-US" sz="2000" b="1" dirty="0"/>
              <a:t>people will </a:t>
            </a:r>
            <a:r>
              <a:rPr lang="en-US" sz="2000" b="1" dirty="0" smtClean="0"/>
              <a:t>die</a:t>
            </a:r>
            <a:r>
              <a:rPr lang="en-US" sz="2000" dirty="0" smtClean="0"/>
              <a:t>.  Costly </a:t>
            </a:r>
            <a:r>
              <a:rPr lang="en-US" sz="2000" dirty="0"/>
              <a:t>things will break/fail.  </a:t>
            </a:r>
            <a:r>
              <a:rPr lang="en-US" sz="2000" dirty="0" smtClean="0"/>
              <a:t>You must be prepared to deal with these things!</a:t>
            </a:r>
            <a:endParaRPr lang="en-US" sz="2000" dirty="0"/>
          </a:p>
          <a:p>
            <a:pPr marL="800100" lvl="1" indent="-342900">
              <a:buSzPct val="90000"/>
              <a:buFont typeface="Calibri" panose="020F0502020204030204" pitchFamily="34" charset="0"/>
              <a:buChar char="−"/>
            </a:pPr>
            <a:r>
              <a:rPr lang="en-US" sz="2000" dirty="0"/>
              <a:t>If working </a:t>
            </a:r>
            <a:r>
              <a:rPr lang="en-US" sz="2000" dirty="0" smtClean="0"/>
              <a:t>with non-U.S. </a:t>
            </a:r>
            <a:r>
              <a:rPr lang="en-US" sz="2000" dirty="0"/>
              <a:t>partners, you </a:t>
            </a:r>
            <a:r>
              <a:rPr lang="en-US" sz="2000" dirty="0" smtClean="0"/>
              <a:t>must:  1) recognize </a:t>
            </a:r>
            <a:r>
              <a:rPr lang="en-US" sz="2000" dirty="0"/>
              <a:t>and respond </a:t>
            </a:r>
            <a:r>
              <a:rPr lang="en-US" sz="2000" dirty="0" smtClean="0"/>
              <a:t>to </a:t>
            </a:r>
            <a:r>
              <a:rPr lang="en-US" sz="2000" dirty="0">
                <a:solidFill>
                  <a:srgbClr val="0000CC"/>
                </a:solidFill>
              </a:rPr>
              <a:t>political </a:t>
            </a:r>
            <a:r>
              <a:rPr lang="en-US" sz="2000" dirty="0" smtClean="0">
                <a:solidFill>
                  <a:srgbClr val="0000CC"/>
                </a:solidFill>
              </a:rPr>
              <a:t>situations and threats</a:t>
            </a:r>
            <a:r>
              <a:rPr lang="en-US" sz="2000" dirty="0" smtClean="0"/>
              <a:t>, 2) not </a:t>
            </a:r>
            <a:r>
              <a:rPr lang="en-US" sz="2000" dirty="0"/>
              <a:t>stress/violate </a:t>
            </a:r>
            <a:r>
              <a:rPr lang="en-US" sz="2000" dirty="0">
                <a:solidFill>
                  <a:srgbClr val="0000CC"/>
                </a:solidFill>
              </a:rPr>
              <a:t>U.S. policies and agendas </a:t>
            </a:r>
            <a:r>
              <a:rPr lang="en-US" sz="2000" dirty="0" smtClean="0"/>
              <a:t>or stress/impair </a:t>
            </a:r>
            <a:r>
              <a:rPr lang="en-US" sz="2000" dirty="0">
                <a:solidFill>
                  <a:srgbClr val="0000CC"/>
                </a:solidFill>
              </a:rPr>
              <a:t>valued </a:t>
            </a:r>
            <a:r>
              <a:rPr lang="en-US" sz="2000" dirty="0" smtClean="0">
                <a:solidFill>
                  <a:srgbClr val="0000CC"/>
                </a:solidFill>
              </a:rPr>
              <a:t>relationships</a:t>
            </a:r>
          </a:p>
          <a:p>
            <a:pPr lvl="1">
              <a:buSzPct val="90000"/>
            </a:pPr>
            <a:endParaRPr lang="en-US" sz="1000" b="1" dirty="0" smtClean="0"/>
          </a:p>
          <a:p>
            <a:pPr marL="342900" indent="-342900">
              <a:buSzPct val="90000"/>
              <a:buFont typeface="Calibri" panose="020F0502020204030204" pitchFamily="34" charset="0"/>
              <a:buChar char="→"/>
            </a:pPr>
            <a:r>
              <a:rPr lang="en-US" sz="2400" b="1" dirty="0" smtClean="0"/>
              <a:t>LL:  Scientific </a:t>
            </a:r>
            <a:r>
              <a:rPr lang="en-US" sz="2400" b="1" dirty="0" smtClean="0">
                <a:solidFill>
                  <a:srgbClr val="0000CC"/>
                </a:solidFill>
              </a:rPr>
              <a:t>results must significantly advance understanding </a:t>
            </a:r>
            <a:r>
              <a:rPr lang="en-US" sz="2400" b="1" dirty="0" smtClean="0"/>
              <a:t>and be viewed as worth the investment, but it is important to </a:t>
            </a:r>
            <a:r>
              <a:rPr lang="en-US" sz="2400" b="1" dirty="0" smtClean="0">
                <a:solidFill>
                  <a:srgbClr val="0000CC"/>
                </a:solidFill>
              </a:rPr>
              <a:t>be careful what you promise </a:t>
            </a:r>
            <a:r>
              <a:rPr lang="en-US" sz="2400" b="1" dirty="0" smtClean="0"/>
              <a:t>because you may be held accountable.</a:t>
            </a:r>
          </a:p>
          <a:p>
            <a:pPr marL="342900" indent="-342900">
              <a:buSzPct val="90000"/>
              <a:buFont typeface="Calibri" panose="020F0502020204030204" pitchFamily="34" charset="0"/>
              <a:buChar char="→"/>
            </a:pPr>
            <a:endParaRPr lang="en-US" sz="1000" b="1" dirty="0"/>
          </a:p>
          <a:p>
            <a:pPr marL="342900" indent="-342900">
              <a:buSzPct val="90000"/>
              <a:buFont typeface="Calibri" panose="020F0502020204030204" pitchFamily="34" charset="0"/>
              <a:buChar char="→"/>
            </a:pPr>
            <a:r>
              <a:rPr lang="en-US" sz="2400" b="1" dirty="0" smtClean="0"/>
              <a:t>LL:  Major field campaigns are becoming harder to implement within the research program because of competition with Venture Class and overburdened HQ managers.</a:t>
            </a:r>
          </a:p>
        </p:txBody>
      </p:sp>
    </p:spTree>
    <p:extLst>
      <p:ext uri="{BB962C8B-B14F-4D97-AF65-F5344CB8AC3E}">
        <p14:creationId xmlns:p14="http://schemas.microsoft.com/office/powerpoint/2010/main" val="32956650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8" y="180069"/>
            <a:ext cx="11495310" cy="538388"/>
          </a:xfrm>
        </p:spPr>
        <p:txBody>
          <a:bodyPr>
            <a:normAutofit fontScale="90000"/>
          </a:bodyPr>
          <a:lstStyle/>
          <a:p>
            <a:pPr algn="ctr"/>
            <a:r>
              <a:rPr lang="en-US" b="1" dirty="0" smtClean="0">
                <a:solidFill>
                  <a:srgbClr val="FF0000"/>
                </a:solidFill>
              </a:rPr>
              <a:t>A Few Other Perspectives of a Former Program Manager</a:t>
            </a:r>
            <a:endParaRPr lang="en-US" b="1" dirty="0">
              <a:solidFill>
                <a:srgbClr val="FF0000"/>
              </a:solidFill>
            </a:endParaRPr>
          </a:p>
        </p:txBody>
      </p:sp>
      <p:sp>
        <p:nvSpPr>
          <p:cNvPr id="3" name="TextBox 2"/>
          <p:cNvSpPr txBox="1"/>
          <p:nvPr/>
        </p:nvSpPr>
        <p:spPr>
          <a:xfrm>
            <a:off x="429980" y="990603"/>
            <a:ext cx="11555192" cy="6124754"/>
          </a:xfrm>
          <a:prstGeom prst="rect">
            <a:avLst/>
          </a:prstGeom>
          <a:noFill/>
        </p:spPr>
        <p:txBody>
          <a:bodyPr wrap="square" rtlCol="0">
            <a:spAutoFit/>
          </a:bodyPr>
          <a:lstStyle/>
          <a:p>
            <a:pPr marL="342900" indent="-342900">
              <a:buSzPct val="90000"/>
              <a:buFont typeface="Wingdings" panose="05000000000000000000" pitchFamily="2" charset="2"/>
              <a:buChar char="v"/>
            </a:pPr>
            <a:r>
              <a:rPr lang="en-US" sz="2400" b="1" dirty="0" smtClean="0"/>
              <a:t>NASA </a:t>
            </a:r>
            <a:r>
              <a:rPr lang="en-US" sz="2400" b="1" dirty="0"/>
              <a:t>Policies and Practices are NOT optimized for scientific research</a:t>
            </a:r>
            <a:r>
              <a:rPr lang="en-US" sz="2400" b="1" dirty="0" smtClean="0"/>
              <a:t>.</a:t>
            </a:r>
          </a:p>
          <a:p>
            <a:pPr marL="800100" lvl="2" indent="-342900">
              <a:buSzPct val="90000"/>
              <a:buFont typeface="Calibri" panose="020F0502020204030204" pitchFamily="34" charset="0"/>
              <a:buChar char="−"/>
            </a:pPr>
            <a:r>
              <a:rPr lang="en-US" sz="2000" dirty="0" smtClean="0"/>
              <a:t>This is nowhere more apparent than in NASA’s financial management approaches which are clearly optimized for managing large contracts and hardware (e.g., policies on uncosted carryover)</a:t>
            </a:r>
          </a:p>
          <a:p>
            <a:pPr marL="800100" lvl="2" indent="-342900">
              <a:buSzPct val="90000"/>
              <a:buFont typeface="Calibri" panose="020F0502020204030204" pitchFamily="34" charset="0"/>
              <a:buChar char="−"/>
            </a:pPr>
            <a:r>
              <a:rPr lang="en-US" sz="2000" dirty="0" smtClean="0"/>
              <a:t>ITAR and IT security considerations severely constrain international collaborations and the involvement of many foreign students in NASA research</a:t>
            </a:r>
          </a:p>
          <a:p>
            <a:pPr marL="457200" lvl="2">
              <a:buSzPct val="90000"/>
            </a:pPr>
            <a:endParaRPr lang="en-US" sz="2000" b="1" dirty="0" smtClean="0"/>
          </a:p>
          <a:p>
            <a:pPr marL="342900" indent="-342900">
              <a:buSzPct val="90000"/>
              <a:buFont typeface="Wingdings" panose="05000000000000000000" pitchFamily="2" charset="2"/>
              <a:buChar char="v"/>
            </a:pPr>
            <a:r>
              <a:rPr lang="en-US" sz="2400" b="1" dirty="0"/>
              <a:t>It is still a man’s world at NASA.</a:t>
            </a:r>
          </a:p>
          <a:p>
            <a:pPr marL="800100" lvl="2" indent="-342900">
              <a:buSzPct val="90000"/>
              <a:buFont typeface="Calibri" panose="020F0502020204030204" pitchFamily="34" charset="0"/>
              <a:buChar char="−"/>
            </a:pPr>
            <a:r>
              <a:rPr lang="en-US" sz="2000" dirty="0"/>
              <a:t>The fraction of female Principal Investigators in the CC&amp;E Focus Area is very low. </a:t>
            </a:r>
          </a:p>
          <a:p>
            <a:pPr marL="800100" lvl="2" indent="-342900">
              <a:buSzPct val="90000"/>
              <a:buFont typeface="Calibri" panose="020F0502020204030204" pitchFamily="34" charset="0"/>
              <a:buChar char="−"/>
            </a:pPr>
            <a:r>
              <a:rPr lang="en-US" sz="2000" dirty="0"/>
              <a:t>Over the years, I had a hard time achieving appropriate gender diversity on peer review panels. </a:t>
            </a:r>
            <a:endParaRPr lang="en-US" sz="2000" dirty="0" smtClean="0"/>
          </a:p>
          <a:p>
            <a:pPr marL="800100" lvl="2" indent="-342900">
              <a:buSzPct val="90000"/>
              <a:buFont typeface="Calibri" panose="020F0502020204030204" pitchFamily="34" charset="0"/>
              <a:buChar char="−"/>
            </a:pPr>
            <a:r>
              <a:rPr lang="en-US" sz="2000" dirty="0" smtClean="0"/>
              <a:t>Things </a:t>
            </a:r>
            <a:r>
              <a:rPr lang="en-US" sz="2000" dirty="0"/>
              <a:t>are so much better now for women than they were 30 years </a:t>
            </a:r>
            <a:r>
              <a:rPr lang="en-US" sz="2000" dirty="0" smtClean="0"/>
              <a:t>ago, </a:t>
            </a:r>
            <a:r>
              <a:rPr lang="en-US" sz="2000" dirty="0"/>
              <a:t>but I think it is fair to say that everything will be a little harder and a little more frustrating if you are female . . </a:t>
            </a:r>
            <a:r>
              <a:rPr lang="en-US" sz="2000" dirty="0" smtClean="0"/>
              <a:t>. </a:t>
            </a:r>
          </a:p>
          <a:p>
            <a:pPr marL="457200" lvl="2">
              <a:buSzPct val="90000"/>
            </a:pPr>
            <a:endParaRPr lang="en-US" sz="2000" dirty="0"/>
          </a:p>
          <a:p>
            <a:pPr marL="342900" indent="-342900">
              <a:buSzPct val="90000"/>
              <a:buFont typeface="Wingdings" panose="05000000000000000000" pitchFamily="2" charset="2"/>
              <a:buChar char="v"/>
            </a:pPr>
            <a:r>
              <a:rPr lang="en-US" sz="2400" b="1" dirty="0"/>
              <a:t>NASA has become increasingly bureaucratic over the </a:t>
            </a:r>
            <a:r>
              <a:rPr lang="en-US" sz="2400" b="1" dirty="0" smtClean="0"/>
              <a:t>years.</a:t>
            </a:r>
          </a:p>
          <a:p>
            <a:pPr marL="800100" lvl="1" indent="-342900">
              <a:buSzPct val="90000"/>
              <a:buFont typeface="Calibri" panose="020F0502020204030204" pitchFamily="34" charset="0"/>
              <a:buChar char="−"/>
            </a:pPr>
            <a:r>
              <a:rPr lang="en-US" sz="2000" dirty="0"/>
              <a:t>A</a:t>
            </a:r>
            <a:r>
              <a:rPr lang="en-US" sz="2000" dirty="0" smtClean="0"/>
              <a:t>dded </a:t>
            </a:r>
            <a:r>
              <a:rPr lang="en-US" sz="2000" dirty="0"/>
              <a:t>“process improvements”/“quality controls”, </a:t>
            </a:r>
            <a:r>
              <a:rPr lang="en-US" sz="2000" dirty="0" smtClean="0"/>
              <a:t>increasing workloads without adding staff, more stringent safety precautions/reviews, elevating strategy discussions and decision making . . .)</a:t>
            </a:r>
          </a:p>
          <a:p>
            <a:pPr marL="800100" lvl="1" indent="-342900">
              <a:buSzPct val="90000"/>
              <a:buFont typeface="Calibri" panose="020F0502020204030204" pitchFamily="34" charset="0"/>
              <a:buChar char="−"/>
            </a:pPr>
            <a:r>
              <a:rPr lang="en-US" sz="2000" dirty="0" smtClean="0"/>
              <a:t>All of the competent managers have had “</a:t>
            </a:r>
            <a:r>
              <a:rPr lang="en-US" sz="2000" dirty="0"/>
              <a:t>other duties” </a:t>
            </a:r>
            <a:r>
              <a:rPr lang="en-US" sz="2000" dirty="0" smtClean="0"/>
              <a:t>assigned to them (along with added bureaucratic overhead) to </a:t>
            </a:r>
            <a:r>
              <a:rPr lang="en-US" sz="2000" dirty="0"/>
              <a:t>the point </a:t>
            </a:r>
            <a:r>
              <a:rPr lang="en-US" sz="2000" dirty="0" smtClean="0"/>
              <a:t>they cannot </a:t>
            </a:r>
            <a:r>
              <a:rPr lang="en-US" sz="2000" dirty="0"/>
              <a:t>do </a:t>
            </a:r>
            <a:r>
              <a:rPr lang="en-US" sz="2000" dirty="0" smtClean="0"/>
              <a:t>their </a:t>
            </a:r>
            <a:r>
              <a:rPr lang="en-US" sz="2000" dirty="0"/>
              <a:t>core </a:t>
            </a:r>
            <a:r>
              <a:rPr lang="en-US" sz="2000" dirty="0" smtClean="0"/>
              <a:t>jobs well.</a:t>
            </a:r>
          </a:p>
          <a:p>
            <a:pPr marL="342900" indent="-342900">
              <a:buSzPct val="90000"/>
              <a:buFont typeface="Calibri" panose="020F0502020204030204" pitchFamily="34" charset="0"/>
              <a:buChar char="−"/>
            </a:pPr>
            <a:endParaRPr lang="en-US" sz="2000" dirty="0"/>
          </a:p>
          <a:p>
            <a:pPr marL="342900" indent="-342900">
              <a:buSzPct val="90000"/>
              <a:buFont typeface="Calibri" panose="020F0502020204030204" pitchFamily="34" charset="0"/>
              <a:buChar char="−"/>
            </a:pPr>
            <a:endParaRPr lang="en-US" sz="2000" dirty="0" smtClean="0"/>
          </a:p>
        </p:txBody>
      </p:sp>
    </p:spTree>
    <p:extLst>
      <p:ext uri="{BB962C8B-B14F-4D97-AF65-F5344CB8AC3E}">
        <p14:creationId xmlns:p14="http://schemas.microsoft.com/office/powerpoint/2010/main" val="35905910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914" y="158298"/>
            <a:ext cx="7336972" cy="571046"/>
          </a:xfrm>
        </p:spPr>
        <p:txBody>
          <a:bodyPr>
            <a:normAutofit fontScale="90000"/>
          </a:bodyPr>
          <a:lstStyle/>
          <a:p>
            <a:pPr algn="ctr"/>
            <a:r>
              <a:rPr lang="en-US" b="1" dirty="0" smtClean="0"/>
              <a:t>Past Generations of NASA Science</a:t>
            </a:r>
            <a:endParaRPr lang="en-US" b="1" dirty="0"/>
          </a:p>
        </p:txBody>
      </p:sp>
      <p:cxnSp>
        <p:nvCxnSpPr>
          <p:cNvPr id="25" name="Straight Connector 24"/>
          <p:cNvCxnSpPr/>
          <p:nvPr/>
        </p:nvCxnSpPr>
        <p:spPr>
          <a:xfrm flipH="1">
            <a:off x="11190515" y="1023247"/>
            <a:ext cx="10887" cy="23778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74607" y="949071"/>
            <a:ext cx="12104914" cy="5484382"/>
            <a:chOff x="87086" y="1334989"/>
            <a:chExt cx="12104914" cy="5484382"/>
          </a:xfrm>
        </p:grpSpPr>
        <p:cxnSp>
          <p:nvCxnSpPr>
            <p:cNvPr id="5" name="Straight Arrow Connector 4"/>
            <p:cNvCxnSpPr/>
            <p:nvPr/>
          </p:nvCxnSpPr>
          <p:spPr>
            <a:xfrm flipV="1">
              <a:off x="206824" y="3897086"/>
              <a:ext cx="11854547"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7086" y="1334989"/>
              <a:ext cx="12104914" cy="5484382"/>
              <a:chOff x="87086" y="1345875"/>
              <a:chExt cx="12104914" cy="5484382"/>
            </a:xfrm>
          </p:grpSpPr>
          <p:sp>
            <p:nvSpPr>
              <p:cNvPr id="6" name="TextBox 5"/>
              <p:cNvSpPr txBox="1"/>
              <p:nvPr/>
            </p:nvSpPr>
            <p:spPr>
              <a:xfrm>
                <a:off x="87086" y="3984171"/>
                <a:ext cx="12104914" cy="369332"/>
              </a:xfrm>
              <a:prstGeom prst="rect">
                <a:avLst/>
              </a:prstGeom>
              <a:noFill/>
            </p:spPr>
            <p:txBody>
              <a:bodyPr wrap="square" rtlCol="0">
                <a:spAutoFit/>
              </a:bodyPr>
              <a:lstStyle/>
              <a:p>
                <a:r>
                  <a:rPr lang="en-US" dirty="0" smtClean="0"/>
                  <a:t>1970		         1980		 1990		           2000		  2010                                2020</a:t>
                </a:r>
                <a:endParaRPr lang="en-US" dirty="0"/>
              </a:p>
            </p:txBody>
          </p:sp>
          <p:cxnSp>
            <p:nvCxnSpPr>
              <p:cNvPr id="9" name="Straight Connector 8"/>
              <p:cNvCxnSpPr/>
              <p:nvPr/>
            </p:nvCxnSpPr>
            <p:spPr>
              <a:xfrm flipV="1">
                <a:off x="206824" y="3810001"/>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525481" y="3788229"/>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865909" y="3820887"/>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206339" y="3810001"/>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514110" y="3788229"/>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1843653" y="3820887"/>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24196" y="1426029"/>
                <a:ext cx="3973290" cy="2123658"/>
              </a:xfrm>
              <a:prstGeom prst="rect">
                <a:avLst/>
              </a:prstGeom>
              <a:noFill/>
              <a:ln w="12700">
                <a:solidFill>
                  <a:schemeClr val="tx1"/>
                </a:solidFill>
              </a:ln>
            </p:spPr>
            <p:txBody>
              <a:bodyPr wrap="square" rtlCol="0">
                <a:spAutoFit/>
              </a:bodyPr>
              <a:lstStyle/>
              <a:p>
                <a:pPr algn="ctr"/>
                <a:r>
                  <a:rPr lang="en-US" sz="2000" b="1" dirty="0" smtClean="0"/>
                  <a:t>Earth System Science:          </a:t>
                </a:r>
                <a:r>
                  <a:rPr lang="en-US" sz="2000" b="1" dirty="0" smtClean="0">
                    <a:solidFill>
                      <a:srgbClr val="FF0000"/>
                    </a:solidFill>
                  </a:rPr>
                  <a:t>Preparing for EOS</a:t>
                </a:r>
              </a:p>
              <a:p>
                <a:r>
                  <a:rPr lang="en-US" sz="2000" b="1" dirty="0" smtClean="0">
                    <a:solidFill>
                      <a:srgbClr val="FF0000"/>
                    </a:solidFill>
                  </a:rPr>
                  <a:t>	                     </a:t>
                </a:r>
                <a:r>
                  <a:rPr lang="en-US" dirty="0" smtClean="0">
                    <a:solidFill>
                      <a:srgbClr val="00CC00"/>
                    </a:solidFill>
                  </a:rPr>
                  <a:t>Landsat</a:t>
                </a:r>
                <a:r>
                  <a:rPr lang="en-US" dirty="0"/>
                  <a:t>, </a:t>
                </a:r>
                <a:r>
                  <a:rPr lang="en-US" dirty="0">
                    <a:solidFill>
                      <a:srgbClr val="0000CC"/>
                    </a:solidFill>
                  </a:rPr>
                  <a:t>SeaWiFS</a:t>
                </a:r>
              </a:p>
              <a:p>
                <a:r>
                  <a:rPr lang="en-US" dirty="0" smtClean="0"/>
                  <a:t>Global Habitability		</a:t>
                </a:r>
                <a:r>
                  <a:rPr lang="en-US" dirty="0" smtClean="0">
                    <a:solidFill>
                      <a:srgbClr val="00CC00"/>
                    </a:solidFill>
                  </a:rPr>
                  <a:t>Terra</a:t>
                </a:r>
              </a:p>
              <a:p>
                <a:r>
                  <a:rPr lang="en-US" dirty="0" smtClean="0"/>
                  <a:t>The Bretherton Report	</a:t>
                </a:r>
                <a:r>
                  <a:rPr lang="en-US" dirty="0" smtClean="0">
                    <a:solidFill>
                      <a:srgbClr val="0000CC"/>
                    </a:solidFill>
                  </a:rPr>
                  <a:t>Aqua</a:t>
                </a:r>
              </a:p>
              <a:p>
                <a:r>
                  <a:rPr lang="en-US" dirty="0" smtClean="0"/>
                  <a:t>USGCRP			</a:t>
                </a:r>
                <a:r>
                  <a:rPr lang="en-US" dirty="0" smtClean="0">
                    <a:solidFill>
                      <a:srgbClr val="800080"/>
                    </a:solidFill>
                  </a:rPr>
                  <a:t>Aura</a:t>
                </a:r>
              </a:p>
              <a:p>
                <a:r>
                  <a:rPr lang="en-US" dirty="0"/>
                  <a:t>Reorganizing/Restructuring </a:t>
                </a:r>
                <a:r>
                  <a:rPr lang="en-US" dirty="0" smtClean="0"/>
                  <a:t>	</a:t>
                </a:r>
                <a:r>
                  <a:rPr lang="en-US" dirty="0" smtClean="0">
                    <a:solidFill>
                      <a:srgbClr val="FF9900"/>
                    </a:solidFill>
                  </a:rPr>
                  <a:t>EOSDIS</a:t>
                </a:r>
                <a:endParaRPr lang="en-US" dirty="0">
                  <a:solidFill>
                    <a:srgbClr val="FF9900"/>
                  </a:solidFill>
                </a:endParaRPr>
              </a:p>
            </p:txBody>
          </p:sp>
          <p:sp>
            <p:nvSpPr>
              <p:cNvPr id="22" name="TextBox 21"/>
              <p:cNvSpPr txBox="1"/>
              <p:nvPr/>
            </p:nvSpPr>
            <p:spPr>
              <a:xfrm>
                <a:off x="7217225" y="1433977"/>
                <a:ext cx="3973290" cy="2369880"/>
              </a:xfrm>
              <a:prstGeom prst="rect">
                <a:avLst/>
              </a:prstGeom>
              <a:noFill/>
              <a:ln w="12700">
                <a:solidFill>
                  <a:schemeClr val="tx1"/>
                </a:solidFill>
              </a:ln>
            </p:spPr>
            <p:txBody>
              <a:bodyPr wrap="square" rtlCol="0">
                <a:spAutoFit/>
              </a:bodyPr>
              <a:lstStyle/>
              <a:p>
                <a:pPr algn="ctr"/>
                <a:r>
                  <a:rPr lang="en-US" sz="2000" b="1" dirty="0" smtClean="0"/>
                  <a:t>Earth System Science:  </a:t>
                </a:r>
                <a:r>
                  <a:rPr lang="en-US" sz="2000" b="1" dirty="0" smtClean="0">
                    <a:solidFill>
                      <a:srgbClr val="800080"/>
                    </a:solidFill>
                  </a:rPr>
                  <a:t>Utilizing EOS &amp; First Decadal Survey</a:t>
                </a:r>
              </a:p>
              <a:p>
                <a:r>
                  <a:rPr lang="en-US" dirty="0"/>
                  <a:t>			         </a:t>
                </a:r>
                <a:r>
                  <a:rPr lang="en-US" dirty="0">
                    <a:solidFill>
                      <a:srgbClr val="FF0000"/>
                    </a:solidFill>
                  </a:rPr>
                  <a:t>SMAP</a:t>
                </a:r>
              </a:p>
              <a:p>
                <a:r>
                  <a:rPr lang="en-US" dirty="0"/>
                  <a:t>Data </a:t>
                </a:r>
                <a:r>
                  <a:rPr lang="en-US" dirty="0" smtClean="0"/>
                  <a:t>Slow, </a:t>
                </a:r>
                <a:r>
                  <a:rPr lang="en-US" dirty="0"/>
                  <a:t>but Spectacular	</a:t>
                </a:r>
                <a:r>
                  <a:rPr lang="en-US" dirty="0">
                    <a:solidFill>
                      <a:srgbClr val="0000CC"/>
                    </a:solidFill>
                  </a:rPr>
                  <a:t>OSTM</a:t>
                </a:r>
              </a:p>
              <a:p>
                <a:r>
                  <a:rPr lang="en-US" dirty="0"/>
                  <a:t>NRC Decadal Survey (2007)	</a:t>
                </a:r>
                <a:r>
                  <a:rPr lang="en-US" dirty="0">
                    <a:solidFill>
                      <a:srgbClr val="0000CC"/>
                    </a:solidFill>
                  </a:rPr>
                  <a:t>Aquarius</a:t>
                </a:r>
              </a:p>
              <a:p>
                <a:r>
                  <a:rPr lang="en-US" dirty="0"/>
                  <a:t>Budget Decline		</a:t>
                </a:r>
                <a:r>
                  <a:rPr lang="en-US" dirty="0">
                    <a:solidFill>
                      <a:srgbClr val="00CC00"/>
                    </a:solidFill>
                  </a:rPr>
                  <a:t>Landsat-8</a:t>
                </a:r>
              </a:p>
              <a:p>
                <a:r>
                  <a:rPr lang="en-US" dirty="0"/>
                  <a:t>Climate Initiative (2010)   	</a:t>
                </a:r>
                <a:r>
                  <a:rPr lang="en-US" dirty="0">
                    <a:solidFill>
                      <a:srgbClr val="800080"/>
                    </a:solidFill>
                  </a:rPr>
                  <a:t>GPM, OCO</a:t>
                </a:r>
              </a:p>
              <a:p>
                <a:r>
                  <a:rPr lang="en-US" dirty="0"/>
                  <a:t>Congressional Direction	Suomi NPP</a:t>
                </a:r>
                <a:endParaRPr lang="en-US" b="1" dirty="0">
                  <a:solidFill>
                    <a:srgbClr val="FF0000"/>
                  </a:solidFill>
                </a:endParaRPr>
              </a:p>
            </p:txBody>
          </p:sp>
          <p:sp>
            <p:nvSpPr>
              <p:cNvPr id="29" name="TextBox 28"/>
              <p:cNvSpPr txBox="1"/>
              <p:nvPr/>
            </p:nvSpPr>
            <p:spPr>
              <a:xfrm>
                <a:off x="2209800" y="4527673"/>
                <a:ext cx="2623454" cy="2092881"/>
              </a:xfrm>
              <a:prstGeom prst="rect">
                <a:avLst/>
              </a:prstGeom>
              <a:noFill/>
              <a:ln w="12700">
                <a:solidFill>
                  <a:schemeClr val="tx1"/>
                </a:solidFill>
              </a:ln>
            </p:spPr>
            <p:txBody>
              <a:bodyPr wrap="square" rtlCol="0">
                <a:spAutoFit/>
              </a:bodyPr>
              <a:lstStyle/>
              <a:p>
                <a:pPr algn="ctr"/>
                <a:r>
                  <a:rPr lang="en-US" sz="2000" b="1" dirty="0" smtClean="0"/>
                  <a:t>Learning How the Sausage is Made</a:t>
                </a:r>
              </a:p>
              <a:p>
                <a:pPr algn="ctr"/>
                <a:endParaRPr lang="en-US" b="1" dirty="0"/>
              </a:p>
              <a:p>
                <a:r>
                  <a:rPr lang="en-US" dirty="0" smtClean="0"/>
                  <a:t>I was Mentored &amp; Trained </a:t>
                </a:r>
              </a:p>
              <a:p>
                <a:r>
                  <a:rPr lang="en-US" dirty="0" smtClean="0"/>
                  <a:t>Defined a New Program</a:t>
                </a:r>
              </a:p>
              <a:p>
                <a:r>
                  <a:rPr lang="en-US" dirty="0" smtClean="0"/>
                  <a:t>Spread the Word  (about </a:t>
                </a:r>
              </a:p>
              <a:p>
                <a:r>
                  <a:rPr lang="en-US" dirty="0"/>
                  <a:t> </a:t>
                </a:r>
                <a:r>
                  <a:rPr lang="en-US" dirty="0" smtClean="0"/>
                  <a:t>   ESS &amp; EOS)</a:t>
                </a:r>
                <a:endParaRPr lang="en-US" dirty="0"/>
              </a:p>
            </p:txBody>
          </p:sp>
          <p:sp>
            <p:nvSpPr>
              <p:cNvPr id="30" name="TextBox 29"/>
              <p:cNvSpPr txBox="1"/>
              <p:nvPr/>
            </p:nvSpPr>
            <p:spPr>
              <a:xfrm>
                <a:off x="11579429" y="1345875"/>
                <a:ext cx="576942" cy="2062103"/>
              </a:xfrm>
              <a:prstGeom prst="rect">
                <a:avLst/>
              </a:prstGeom>
              <a:noFill/>
            </p:spPr>
            <p:txBody>
              <a:bodyPr wrap="square" rtlCol="0">
                <a:spAutoFit/>
              </a:bodyPr>
              <a:lstStyle/>
              <a:p>
                <a:pPr algn="ctr"/>
                <a:r>
                  <a:rPr lang="en-US" sz="3200" dirty="0" smtClean="0">
                    <a:solidFill>
                      <a:srgbClr val="0000CC"/>
                    </a:solidFill>
                  </a:rPr>
                  <a:t>NASA</a:t>
                </a:r>
                <a:endParaRPr lang="en-US" sz="3200" dirty="0">
                  <a:solidFill>
                    <a:srgbClr val="0000CC"/>
                  </a:solidFill>
                </a:endParaRPr>
              </a:p>
            </p:txBody>
          </p:sp>
          <p:sp>
            <p:nvSpPr>
              <p:cNvPr id="31" name="TextBox 30"/>
              <p:cNvSpPr txBox="1"/>
              <p:nvPr/>
            </p:nvSpPr>
            <p:spPr>
              <a:xfrm>
                <a:off x="206824" y="4275712"/>
                <a:ext cx="481942" cy="2554545"/>
              </a:xfrm>
              <a:prstGeom prst="rect">
                <a:avLst/>
              </a:prstGeom>
              <a:noFill/>
            </p:spPr>
            <p:txBody>
              <a:bodyPr wrap="square" rtlCol="0">
                <a:spAutoFit/>
              </a:bodyPr>
              <a:lstStyle/>
              <a:p>
                <a:pPr algn="ctr"/>
                <a:r>
                  <a:rPr lang="en-US" sz="3200" dirty="0" smtClean="0">
                    <a:solidFill>
                      <a:srgbClr val="FF0000"/>
                    </a:solidFill>
                  </a:rPr>
                  <a:t>Di ane</a:t>
                </a:r>
                <a:endParaRPr lang="en-US" sz="3200" dirty="0">
                  <a:solidFill>
                    <a:srgbClr val="FF0000"/>
                  </a:solidFill>
                </a:endParaRPr>
              </a:p>
            </p:txBody>
          </p:sp>
          <p:sp>
            <p:nvSpPr>
              <p:cNvPr id="32" name="TextBox 31"/>
              <p:cNvSpPr txBox="1"/>
              <p:nvPr/>
            </p:nvSpPr>
            <p:spPr>
              <a:xfrm>
                <a:off x="5010396" y="4420149"/>
                <a:ext cx="2981697" cy="2369880"/>
              </a:xfrm>
              <a:prstGeom prst="rect">
                <a:avLst/>
              </a:prstGeom>
              <a:noFill/>
              <a:ln w="12700">
                <a:solidFill>
                  <a:schemeClr val="tx1"/>
                </a:solidFill>
              </a:ln>
            </p:spPr>
            <p:txBody>
              <a:bodyPr wrap="square" rtlCol="0">
                <a:spAutoFit/>
              </a:bodyPr>
              <a:lstStyle/>
              <a:p>
                <a:pPr algn="ctr"/>
                <a:r>
                  <a:rPr lang="en-US" sz="2000" b="1" dirty="0" smtClean="0"/>
                  <a:t>Making Sausage &amp; Trying to Stay Out of Hot Water</a:t>
                </a:r>
              </a:p>
              <a:p>
                <a:pPr algn="ctr"/>
                <a:endParaRPr lang="en-US" b="1" dirty="0"/>
              </a:p>
              <a:p>
                <a:r>
                  <a:rPr lang="en-US" dirty="0" smtClean="0"/>
                  <a:t>Innovated for ESS/EOS:</a:t>
                </a:r>
              </a:p>
              <a:p>
                <a:r>
                  <a:rPr lang="en-US" dirty="0"/>
                  <a:t> </a:t>
                </a:r>
                <a:r>
                  <a:rPr lang="en-US" dirty="0" smtClean="0"/>
                  <a:t>    IDS</a:t>
                </a:r>
                <a:r>
                  <a:rPr lang="en-US" dirty="0"/>
                  <a:t>, Pathfinder Data,  </a:t>
                </a:r>
              </a:p>
              <a:p>
                <a:r>
                  <a:rPr lang="en-US" dirty="0"/>
                  <a:t>    Airborne/Field Campaigns Re-organized </a:t>
                </a:r>
                <a:r>
                  <a:rPr lang="en-US" dirty="0" smtClean="0"/>
                  <a:t>(repeatedly)</a:t>
                </a:r>
              </a:p>
              <a:p>
                <a:r>
                  <a:rPr lang="en-US" dirty="0" smtClean="0"/>
                  <a:t>Changed with the Times</a:t>
                </a:r>
                <a:endParaRPr lang="en-US" dirty="0"/>
              </a:p>
            </p:txBody>
          </p:sp>
          <p:sp>
            <p:nvSpPr>
              <p:cNvPr id="33" name="TextBox 32"/>
              <p:cNvSpPr txBox="1"/>
              <p:nvPr/>
            </p:nvSpPr>
            <p:spPr>
              <a:xfrm>
                <a:off x="8169235" y="4420148"/>
                <a:ext cx="2874817" cy="2400657"/>
              </a:xfrm>
              <a:prstGeom prst="rect">
                <a:avLst/>
              </a:prstGeom>
              <a:noFill/>
              <a:ln w="12700">
                <a:solidFill>
                  <a:schemeClr val="tx1"/>
                </a:solidFill>
              </a:ln>
            </p:spPr>
            <p:txBody>
              <a:bodyPr wrap="square" rtlCol="0">
                <a:spAutoFit/>
              </a:bodyPr>
              <a:lstStyle/>
              <a:p>
                <a:pPr algn="ctr"/>
                <a:r>
                  <a:rPr lang="en-US" sz="2000" b="1" dirty="0" smtClean="0"/>
                  <a:t>Seeking More Ingredients, Treading Water, &amp; Burning Out</a:t>
                </a:r>
              </a:p>
              <a:p>
                <a:r>
                  <a:rPr lang="en-US" dirty="0" smtClean="0"/>
                  <a:t>Advanced </a:t>
                </a:r>
                <a:r>
                  <a:rPr lang="en-US" dirty="0"/>
                  <a:t>Carbon Science</a:t>
                </a:r>
              </a:p>
              <a:p>
                <a:r>
                  <a:rPr lang="en-US" dirty="0" smtClean="0"/>
                  <a:t>Strived for New Missions</a:t>
                </a:r>
              </a:p>
              <a:p>
                <a:r>
                  <a:rPr lang="en-US" dirty="0" smtClean="0"/>
                  <a:t>Managed a Shrinking Budget</a:t>
                </a:r>
              </a:p>
              <a:p>
                <a:r>
                  <a:rPr lang="en-US" dirty="0" smtClean="0"/>
                  <a:t>Helped Colleagues Work the </a:t>
                </a:r>
              </a:p>
              <a:p>
                <a:r>
                  <a:rPr lang="en-US" dirty="0"/>
                  <a:t> </a:t>
                </a:r>
                <a:r>
                  <a:rPr lang="en-US" dirty="0" smtClean="0"/>
                  <a:t>   NASA System</a:t>
                </a:r>
                <a:endParaRPr lang="en-US" dirty="0"/>
              </a:p>
            </p:txBody>
          </p:sp>
        </p:grpSp>
      </p:grpSp>
      <p:sp>
        <p:nvSpPr>
          <p:cNvPr id="7" name="TextBox 6"/>
          <p:cNvSpPr txBox="1"/>
          <p:nvPr/>
        </p:nvSpPr>
        <p:spPr>
          <a:xfrm>
            <a:off x="2362198" y="6433453"/>
            <a:ext cx="10706595" cy="461665"/>
          </a:xfrm>
          <a:prstGeom prst="rect">
            <a:avLst/>
          </a:prstGeom>
          <a:noFill/>
        </p:spPr>
        <p:txBody>
          <a:bodyPr wrap="square" rtlCol="0">
            <a:spAutoFit/>
          </a:bodyPr>
          <a:lstStyle/>
          <a:p>
            <a:r>
              <a:rPr lang="en-US" sz="2400" b="1" i="1" dirty="0" smtClean="0">
                <a:solidFill>
                  <a:srgbClr val="FF0000"/>
                </a:solidFill>
              </a:rPr>
              <a:t>    Shock &amp; Awe	            Running Scared	   Just Running</a:t>
            </a:r>
            <a:endParaRPr lang="en-US" sz="2400" b="1" i="1" dirty="0">
              <a:solidFill>
                <a:srgbClr val="FF0000"/>
              </a:solidFill>
            </a:endParaRPr>
          </a:p>
        </p:txBody>
      </p:sp>
      <p:sp>
        <p:nvSpPr>
          <p:cNvPr id="23" name="Oval 22"/>
          <p:cNvSpPr/>
          <p:nvPr/>
        </p:nvSpPr>
        <p:spPr>
          <a:xfrm>
            <a:off x="2901550" y="2434443"/>
            <a:ext cx="4459179" cy="3063832"/>
          </a:xfrm>
          <a:prstGeom prst="ellipse">
            <a:avLst/>
          </a:prstGeom>
          <a:solidFill>
            <a:srgbClr val="5B9BD5">
              <a:alpha val="78039"/>
            </a:srgb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rot="19800000">
            <a:off x="3245744" y="3488554"/>
            <a:ext cx="3682242" cy="830997"/>
          </a:xfrm>
          <a:prstGeom prst="rect">
            <a:avLst/>
          </a:prstGeom>
          <a:noFill/>
        </p:spPr>
        <p:txBody>
          <a:bodyPr wrap="square" rtlCol="0">
            <a:spAutoFit/>
          </a:bodyPr>
          <a:lstStyle/>
          <a:p>
            <a:r>
              <a:rPr lang="en-US" sz="4800" b="1" dirty="0" smtClean="0">
                <a:solidFill>
                  <a:srgbClr val="FF0000"/>
                </a:solidFill>
              </a:rPr>
              <a:t>Best of Times</a:t>
            </a:r>
            <a:endParaRPr lang="en-US" sz="4800" b="1" dirty="0">
              <a:solidFill>
                <a:srgbClr val="FF0000"/>
              </a:solidFill>
            </a:endParaRPr>
          </a:p>
        </p:txBody>
      </p:sp>
      <p:sp>
        <p:nvSpPr>
          <p:cNvPr id="26" name="Oval 25"/>
          <p:cNvSpPr/>
          <p:nvPr/>
        </p:nvSpPr>
        <p:spPr>
          <a:xfrm>
            <a:off x="7403704" y="2386942"/>
            <a:ext cx="4459179" cy="3063832"/>
          </a:xfrm>
          <a:prstGeom prst="ellipse">
            <a:avLst/>
          </a:prstGeom>
          <a:solidFill>
            <a:srgbClr val="F9AD95">
              <a:alpha val="77647"/>
            </a:srgb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rot="19800000">
            <a:off x="7544273" y="3436157"/>
            <a:ext cx="4100320" cy="830997"/>
          </a:xfrm>
          <a:prstGeom prst="rect">
            <a:avLst/>
          </a:prstGeom>
          <a:noFill/>
        </p:spPr>
        <p:txBody>
          <a:bodyPr wrap="square" rtlCol="0">
            <a:spAutoFit/>
          </a:bodyPr>
          <a:lstStyle/>
          <a:p>
            <a:r>
              <a:rPr lang="en-US" sz="4800" b="1" dirty="0" smtClean="0">
                <a:solidFill>
                  <a:srgbClr val="FF0000"/>
                </a:solidFill>
              </a:rPr>
              <a:t>Worst of Times</a:t>
            </a:r>
            <a:endParaRPr lang="en-US" sz="4800" b="1" dirty="0">
              <a:solidFill>
                <a:srgbClr val="FF0000"/>
              </a:solidFill>
            </a:endParaRPr>
          </a:p>
        </p:txBody>
      </p:sp>
      <p:sp>
        <p:nvSpPr>
          <p:cNvPr id="8" name="Oval 7"/>
          <p:cNvSpPr/>
          <p:nvPr/>
        </p:nvSpPr>
        <p:spPr>
          <a:xfrm>
            <a:off x="6646215" y="601511"/>
            <a:ext cx="4963878" cy="1745203"/>
          </a:xfrm>
          <a:prstGeom prst="ellipse">
            <a:avLst/>
          </a:prstGeom>
          <a:solidFill>
            <a:srgbClr val="FFCC00">
              <a:alpha val="8196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Golden Age of Satellite Data</a:t>
            </a:r>
            <a:endParaRPr lang="en-US" sz="4400" dirty="0">
              <a:solidFill>
                <a:schemeClr val="tx1"/>
              </a:solidFill>
            </a:endParaRPr>
          </a:p>
        </p:txBody>
      </p:sp>
      <p:sp>
        <p:nvSpPr>
          <p:cNvPr id="28" name="TextBox 27"/>
          <p:cNvSpPr txBox="1"/>
          <p:nvPr/>
        </p:nvSpPr>
        <p:spPr>
          <a:xfrm>
            <a:off x="174166" y="1012360"/>
            <a:ext cx="2884714" cy="1661993"/>
          </a:xfrm>
          <a:prstGeom prst="rect">
            <a:avLst/>
          </a:prstGeom>
          <a:noFill/>
          <a:ln w="12700">
            <a:solidFill>
              <a:schemeClr val="tx1"/>
            </a:solidFill>
          </a:ln>
        </p:spPr>
        <p:txBody>
          <a:bodyPr wrap="square" rtlCol="0">
            <a:spAutoFit/>
          </a:bodyPr>
          <a:lstStyle/>
          <a:p>
            <a:pPr algn="ctr"/>
            <a:r>
              <a:rPr lang="en-US" sz="2000" b="1" dirty="0" smtClean="0">
                <a:solidFill>
                  <a:srgbClr val="00CC00"/>
                </a:solidFill>
              </a:rPr>
              <a:t>LACIE &amp; AgRISTARS</a:t>
            </a:r>
          </a:p>
          <a:p>
            <a:pPr algn="ctr"/>
            <a:endParaRPr lang="en-US" sz="1000" b="1" dirty="0" smtClean="0">
              <a:solidFill>
                <a:srgbClr val="00CC00"/>
              </a:solidFill>
            </a:endParaRPr>
          </a:p>
          <a:p>
            <a:r>
              <a:rPr lang="en-US" dirty="0" smtClean="0"/>
              <a:t>Agricultural Crop Production </a:t>
            </a:r>
            <a:endParaRPr lang="en-US" dirty="0"/>
          </a:p>
          <a:p>
            <a:pPr algn="r"/>
            <a:r>
              <a:rPr lang="en-US" dirty="0" smtClean="0">
                <a:solidFill>
                  <a:srgbClr val="00CC00"/>
                </a:solidFill>
              </a:rPr>
              <a:t>Landsat (1972)</a:t>
            </a:r>
          </a:p>
          <a:p>
            <a:pPr algn="r"/>
            <a:r>
              <a:rPr lang="en-US" dirty="0">
                <a:solidFill>
                  <a:srgbClr val="CC3300"/>
                </a:solidFill>
              </a:rPr>
              <a:t>AVHRR (1978)</a:t>
            </a:r>
          </a:p>
          <a:p>
            <a:pPr algn="r"/>
            <a:r>
              <a:rPr lang="en-US" dirty="0" smtClean="0">
                <a:solidFill>
                  <a:srgbClr val="0000CC"/>
                </a:solidFill>
              </a:rPr>
              <a:t>Seasat &amp; CZCS (1978)</a:t>
            </a:r>
          </a:p>
        </p:txBody>
      </p:sp>
    </p:spTree>
    <p:extLst>
      <p:ext uri="{BB962C8B-B14F-4D97-AF65-F5344CB8AC3E}">
        <p14:creationId xmlns:p14="http://schemas.microsoft.com/office/powerpoint/2010/main" val="28572837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0" y="180069"/>
            <a:ext cx="11636827" cy="440417"/>
          </a:xfrm>
        </p:spPr>
        <p:txBody>
          <a:bodyPr>
            <a:noAutofit/>
          </a:bodyPr>
          <a:lstStyle/>
          <a:p>
            <a:pPr algn="ctr"/>
            <a:r>
              <a:rPr lang="en-US" b="1" dirty="0" smtClean="0"/>
              <a:t>Summary</a:t>
            </a:r>
            <a:endParaRPr lang="en-US" b="1" dirty="0"/>
          </a:p>
        </p:txBody>
      </p:sp>
      <p:sp>
        <p:nvSpPr>
          <p:cNvPr id="3" name="TextBox 2"/>
          <p:cNvSpPr txBox="1"/>
          <p:nvPr/>
        </p:nvSpPr>
        <p:spPr>
          <a:xfrm>
            <a:off x="402772" y="957940"/>
            <a:ext cx="11255829" cy="5509200"/>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a:solidFill>
                  <a:srgbClr val="0000CC"/>
                </a:solidFill>
              </a:rPr>
              <a:t>B</a:t>
            </a:r>
            <a:r>
              <a:rPr lang="en-US" sz="2400" b="1" dirty="0" smtClean="0">
                <a:solidFill>
                  <a:srgbClr val="0000CC"/>
                </a:solidFill>
              </a:rPr>
              <a:t>e prepared.  </a:t>
            </a:r>
            <a:r>
              <a:rPr lang="en-US" sz="2400" b="1" dirty="0" smtClean="0"/>
              <a:t>You cannot (usually) invent something scientifically valuable overnight unless you have done a great deal of planning and preparation in advance.</a:t>
            </a:r>
          </a:p>
          <a:p>
            <a:pPr>
              <a:buSzPct val="90000"/>
            </a:pPr>
            <a:endParaRPr lang="en-US" sz="1000" b="1" dirty="0" smtClean="0"/>
          </a:p>
          <a:p>
            <a:pPr marL="342900" indent="-342900">
              <a:buSzPct val="90000"/>
              <a:buFont typeface="Calibri" panose="020F0502020204030204" pitchFamily="34" charset="0"/>
              <a:buChar char="→"/>
            </a:pPr>
            <a:r>
              <a:rPr lang="en-US" sz="2400" b="1" dirty="0" smtClean="0">
                <a:solidFill>
                  <a:srgbClr val="0000CC"/>
                </a:solidFill>
              </a:rPr>
              <a:t>Expect change</a:t>
            </a:r>
            <a:r>
              <a:rPr lang="en-US" sz="2400" b="1" dirty="0" smtClean="0"/>
              <a:t> (in the science, in the organization, in the political environment) and learn to swing with the pendulum of change.  </a:t>
            </a:r>
          </a:p>
          <a:p>
            <a:pPr marL="342900" indent="-342900">
              <a:buSzPct val="90000"/>
              <a:buFont typeface="Calibri" panose="020F0502020204030204" pitchFamily="34" charset="0"/>
              <a:buChar char="→"/>
            </a:pPr>
            <a:endParaRPr lang="en-US" sz="1000" b="1" dirty="0"/>
          </a:p>
          <a:p>
            <a:pPr marL="342900" indent="-342900">
              <a:buSzPct val="90000"/>
              <a:buFont typeface="Calibri" panose="020F0502020204030204" pitchFamily="34" charset="0"/>
              <a:buChar char="→"/>
            </a:pPr>
            <a:r>
              <a:rPr lang="en-US" sz="2400" b="1" dirty="0" smtClean="0">
                <a:solidFill>
                  <a:srgbClr val="0000CC"/>
                </a:solidFill>
              </a:rPr>
              <a:t>Keep the science on course!  </a:t>
            </a:r>
            <a:r>
              <a:rPr lang="en-US" sz="2400" b="1" dirty="0" smtClean="0"/>
              <a:t>This can be done by justifying / rationalizing what needs to be done in ways appropriate to the times.</a:t>
            </a:r>
          </a:p>
          <a:p>
            <a:pPr>
              <a:buSzPct val="90000"/>
            </a:pPr>
            <a:endParaRPr lang="en-US" sz="1000" b="1" dirty="0" smtClean="0"/>
          </a:p>
          <a:p>
            <a:pPr marL="342900" indent="-342900">
              <a:buSzPct val="90000"/>
              <a:buFont typeface="Calibri" panose="020F0502020204030204" pitchFamily="34" charset="0"/>
              <a:buChar char="→"/>
            </a:pPr>
            <a:r>
              <a:rPr lang="en-US" sz="2400" b="1" dirty="0">
                <a:solidFill>
                  <a:srgbClr val="0000CC"/>
                </a:solidFill>
              </a:rPr>
              <a:t>Be flexible and adaptable </a:t>
            </a:r>
            <a:r>
              <a:rPr lang="en-US" sz="2400" b="1" dirty="0"/>
              <a:t>in the ways you </a:t>
            </a:r>
            <a:r>
              <a:rPr lang="en-US" sz="2400" b="1" dirty="0" smtClean="0"/>
              <a:t>approach staying on course.</a:t>
            </a:r>
            <a:endParaRPr lang="en-US" sz="2400" b="1" dirty="0"/>
          </a:p>
          <a:p>
            <a:pPr marL="342900" indent="-342900">
              <a:buSzPct val="90000"/>
              <a:buFont typeface="Calibri" panose="020F0502020204030204" pitchFamily="34" charset="0"/>
              <a:buChar char="→"/>
            </a:pPr>
            <a:endParaRPr lang="en-US" sz="1000" b="1" dirty="0"/>
          </a:p>
          <a:p>
            <a:pPr marL="342900" indent="-342900">
              <a:buSzPct val="90000"/>
              <a:buFont typeface="Calibri" panose="020F0502020204030204" pitchFamily="34" charset="0"/>
              <a:buChar char="→"/>
            </a:pPr>
            <a:r>
              <a:rPr lang="en-US" sz="2400" b="1" dirty="0" smtClean="0">
                <a:solidFill>
                  <a:srgbClr val="0000CC"/>
                </a:solidFill>
              </a:rPr>
              <a:t>Pay attention, stay engaged, plan for the future, speak up, take the time to provide inputs and share ideas, and LISTEN</a:t>
            </a:r>
            <a:endParaRPr lang="en-US" sz="2400" b="1" dirty="0"/>
          </a:p>
          <a:p>
            <a:pPr marL="800100" lvl="1" indent="-342900">
              <a:buSzPct val="90000"/>
              <a:buFont typeface="Calibri" panose="020F0502020204030204" pitchFamily="34" charset="0"/>
              <a:buChar char="−"/>
            </a:pPr>
            <a:r>
              <a:rPr lang="en-US" sz="2400" b="1" dirty="0">
                <a:solidFill>
                  <a:srgbClr val="FF0000"/>
                </a:solidFill>
              </a:rPr>
              <a:t>Y</a:t>
            </a:r>
            <a:r>
              <a:rPr lang="en-US" sz="2400" b="1" dirty="0" smtClean="0">
                <a:solidFill>
                  <a:srgbClr val="FF0000"/>
                </a:solidFill>
              </a:rPr>
              <a:t>ou never know what will really matter or when it will make a difference!  </a:t>
            </a:r>
          </a:p>
          <a:p>
            <a:pPr marL="800100" lvl="1" indent="-342900">
              <a:buSzPct val="90000"/>
              <a:buFont typeface="Calibri" panose="020F0502020204030204" pitchFamily="34" charset="0"/>
              <a:buChar char="−"/>
            </a:pPr>
            <a:r>
              <a:rPr lang="en-US" sz="2400" b="1" dirty="0" smtClean="0">
                <a:solidFill>
                  <a:srgbClr val="0000CC"/>
                </a:solidFill>
              </a:rPr>
              <a:t>But if you care about advancing the science and its requisite remote sensing tools, you cannot afford to miss any opportunity . . . </a:t>
            </a:r>
            <a:r>
              <a:rPr lang="en-US" sz="2400" b="1" dirty="0" smtClean="0">
                <a:solidFill>
                  <a:srgbClr val="FF0000"/>
                </a:solidFill>
              </a:rPr>
              <a:t>and the next one is the Decadal Survey!</a:t>
            </a:r>
          </a:p>
        </p:txBody>
      </p:sp>
    </p:spTree>
    <p:extLst>
      <p:ext uri="{BB962C8B-B14F-4D97-AF65-F5344CB8AC3E}">
        <p14:creationId xmlns:p14="http://schemas.microsoft.com/office/powerpoint/2010/main" val="21988774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590" y="2645229"/>
            <a:ext cx="9160934" cy="982133"/>
          </a:xfrm>
        </p:spPr>
        <p:txBody>
          <a:bodyPr/>
          <a:lstStyle/>
          <a:p>
            <a:r>
              <a:rPr lang="en-US" b="1" dirty="0" smtClean="0"/>
              <a:t>Thank You!</a:t>
            </a:r>
            <a:endParaRPr lang="en-US" b="1" dirty="0"/>
          </a:p>
        </p:txBody>
      </p:sp>
    </p:spTree>
    <p:extLst>
      <p:ext uri="{BB962C8B-B14F-4D97-AF65-F5344CB8AC3E}">
        <p14:creationId xmlns:p14="http://schemas.microsoft.com/office/powerpoint/2010/main" val="1568792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990" y="2688773"/>
            <a:ext cx="9160934" cy="982133"/>
          </a:xfrm>
        </p:spPr>
        <p:txBody>
          <a:bodyPr/>
          <a:lstStyle/>
          <a:p>
            <a:r>
              <a:rPr lang="en-US" b="1" dirty="0" smtClean="0"/>
              <a:t>Backup</a:t>
            </a:r>
            <a:endParaRPr lang="en-US" b="1" dirty="0"/>
          </a:p>
        </p:txBody>
      </p:sp>
    </p:spTree>
    <p:extLst>
      <p:ext uri="{BB962C8B-B14F-4D97-AF65-F5344CB8AC3E}">
        <p14:creationId xmlns:p14="http://schemas.microsoft.com/office/powerpoint/2010/main" val="211117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73" y="304798"/>
            <a:ext cx="10047514" cy="566060"/>
          </a:xfrm>
        </p:spPr>
        <p:txBody>
          <a:bodyPr>
            <a:normAutofit fontScale="90000"/>
          </a:bodyPr>
          <a:lstStyle/>
          <a:p>
            <a:pPr algn="ctr"/>
            <a:r>
              <a:rPr lang="en-US" b="1" dirty="0" smtClean="0"/>
              <a:t>The Pendulum of Science Priorities and Funding: </a:t>
            </a:r>
            <a:r>
              <a:rPr lang="en-US" sz="3600" b="1" dirty="0" smtClean="0"/>
              <a:t>A “pre-NASA” Lesson Learned</a:t>
            </a:r>
            <a:endParaRPr lang="en-US" sz="3600" b="1" dirty="0"/>
          </a:p>
        </p:txBody>
      </p:sp>
      <p:sp>
        <p:nvSpPr>
          <p:cNvPr id="3" name="TextBox 2"/>
          <p:cNvSpPr txBox="1"/>
          <p:nvPr/>
        </p:nvSpPr>
        <p:spPr>
          <a:xfrm>
            <a:off x="402772" y="1338944"/>
            <a:ext cx="11495314" cy="4647426"/>
          </a:xfrm>
          <a:prstGeom prst="rect">
            <a:avLst/>
          </a:prstGeom>
          <a:noFill/>
        </p:spPr>
        <p:txBody>
          <a:bodyPr wrap="square" rtlCol="0">
            <a:spAutoFit/>
          </a:bodyPr>
          <a:lstStyle/>
          <a:p>
            <a:pPr marL="342900" indent="-342900">
              <a:buSzPct val="90000"/>
              <a:buFont typeface="Wingdings" panose="05000000000000000000" pitchFamily="2" charset="2"/>
              <a:buChar char="v"/>
            </a:pPr>
            <a:r>
              <a:rPr lang="en-US" sz="2400" b="1" dirty="0" smtClean="0"/>
              <a:t>Eugene Odum shared this perspective:  funding / national priorities for </a:t>
            </a:r>
            <a:r>
              <a:rPr lang="en-US" sz="2400" b="1" dirty="0"/>
              <a:t>environmental (and other) science or </a:t>
            </a:r>
            <a:r>
              <a:rPr lang="en-US" sz="2400" b="1" dirty="0" smtClean="0"/>
              <a:t>approaches will wax and wane over time, rather like a pendulum swinging back and forth.</a:t>
            </a:r>
          </a:p>
          <a:p>
            <a:pPr marL="800100" lvl="1" indent="-342900">
              <a:buSzPct val="90000"/>
              <a:buFont typeface="Calibri" panose="020F0502020204030204" pitchFamily="34" charset="0"/>
              <a:buChar char="−"/>
            </a:pPr>
            <a:r>
              <a:rPr lang="en-US" sz="2000" i="1" dirty="0"/>
              <a:t>So </a:t>
            </a:r>
            <a:r>
              <a:rPr lang="en-US" sz="2000" i="1" dirty="0">
                <a:solidFill>
                  <a:srgbClr val="0000CC"/>
                </a:solidFill>
              </a:rPr>
              <a:t>do not despair and stay the course, knowing things will get better </a:t>
            </a:r>
            <a:r>
              <a:rPr lang="en-US" sz="2000" dirty="0"/>
              <a:t>(</a:t>
            </a:r>
            <a:r>
              <a:rPr lang="en-US" sz="2000" dirty="0" smtClean="0"/>
              <a:t>this said </a:t>
            </a:r>
            <a:r>
              <a:rPr lang="en-US" sz="2000" dirty="0"/>
              <a:t>after </a:t>
            </a:r>
            <a:r>
              <a:rPr lang="en-US" sz="2000" dirty="0" smtClean="0"/>
              <a:t>Reagan took office in 1981 and made drastic </a:t>
            </a:r>
            <a:r>
              <a:rPr lang="en-US" sz="2000" dirty="0"/>
              <a:t>cuts to funding for environmental science)</a:t>
            </a:r>
          </a:p>
          <a:p>
            <a:pPr marL="800100" lvl="1" indent="-342900">
              <a:buSzPct val="90000"/>
              <a:buFont typeface="Calibri" panose="020F0502020204030204" pitchFamily="34" charset="0"/>
              <a:buChar char="−"/>
            </a:pPr>
            <a:r>
              <a:rPr lang="en-US" sz="2000" dirty="0"/>
              <a:t>And </a:t>
            </a:r>
            <a:r>
              <a:rPr lang="en-US" sz="2000" i="1" dirty="0">
                <a:solidFill>
                  <a:srgbClr val="0000CC"/>
                </a:solidFill>
              </a:rPr>
              <a:t>be prepared to make the best of the more favorable times that will surely come . . </a:t>
            </a:r>
            <a:r>
              <a:rPr lang="en-US" sz="2000" i="1" dirty="0" smtClean="0">
                <a:solidFill>
                  <a:srgbClr val="0000CC"/>
                </a:solidFill>
              </a:rPr>
              <a:t>.</a:t>
            </a:r>
          </a:p>
          <a:p>
            <a:pPr lvl="1">
              <a:buSzPct val="90000"/>
            </a:pPr>
            <a:endParaRPr lang="en-US" sz="2000" b="1" dirty="0" smtClean="0"/>
          </a:p>
          <a:p>
            <a:pPr marL="342900" indent="-342900">
              <a:buSzPct val="90000"/>
              <a:buFont typeface="Wingdings" panose="05000000000000000000" pitchFamily="2" charset="2"/>
              <a:buChar char="v"/>
            </a:pPr>
            <a:r>
              <a:rPr lang="en-US" sz="2400" b="1" dirty="0" smtClean="0"/>
              <a:t>I have seen the pendulum swing back and forth a couple of times now for basic versus applied science, funding for Earth observing missions, etc. and believe this perspective has some value.</a:t>
            </a:r>
            <a:endParaRPr lang="en-US" sz="2400" b="1" dirty="0"/>
          </a:p>
          <a:p>
            <a:pPr marL="342900" indent="-342900">
              <a:buSzPct val="90000"/>
              <a:buFont typeface="Wingdings" panose="05000000000000000000" pitchFamily="2" charset="2"/>
              <a:buChar char="v"/>
            </a:pPr>
            <a:endParaRPr lang="en-US" sz="2400" b="1" dirty="0" smtClean="0"/>
          </a:p>
          <a:p>
            <a:pPr marL="342900" indent="-342900">
              <a:buSzPct val="90000"/>
              <a:buFont typeface="Calibri" panose="020F0502020204030204" pitchFamily="34" charset="0"/>
              <a:buChar char="→"/>
            </a:pPr>
            <a:r>
              <a:rPr lang="en-US" sz="2400" dirty="0" smtClean="0"/>
              <a:t>This “pendulum” analogy also seems to apply for some NASA policies and practices and how its legal/procurement offices interpret laws and implement policies . . . </a:t>
            </a:r>
            <a:endParaRPr lang="en-US" sz="2000" dirty="0" smtClean="0"/>
          </a:p>
        </p:txBody>
      </p:sp>
    </p:spTree>
    <p:extLst>
      <p:ext uri="{BB962C8B-B14F-4D97-AF65-F5344CB8AC3E}">
        <p14:creationId xmlns:p14="http://schemas.microsoft.com/office/powerpoint/2010/main" val="5602965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955"/>
            <a:ext cx="8294915" cy="669016"/>
          </a:xfrm>
        </p:spPr>
        <p:txBody>
          <a:bodyPr>
            <a:normAutofit fontScale="90000"/>
          </a:bodyPr>
          <a:lstStyle/>
          <a:p>
            <a:pPr algn="ctr"/>
            <a:r>
              <a:rPr lang="en-US" b="1" dirty="0" smtClean="0"/>
              <a:t>Regrets</a:t>
            </a:r>
            <a:endParaRPr lang="en-US" b="1" dirty="0"/>
          </a:p>
        </p:txBody>
      </p:sp>
      <p:sp>
        <p:nvSpPr>
          <p:cNvPr id="3" name="TextBox 2"/>
          <p:cNvSpPr txBox="1"/>
          <p:nvPr/>
        </p:nvSpPr>
        <p:spPr>
          <a:xfrm>
            <a:off x="185057" y="511624"/>
            <a:ext cx="11255829" cy="6740307"/>
          </a:xfrm>
          <a:prstGeom prst="rect">
            <a:avLst/>
          </a:prstGeom>
          <a:noFill/>
        </p:spPr>
        <p:txBody>
          <a:bodyPr wrap="square" rtlCol="0">
            <a:spAutoFit/>
          </a:bodyPr>
          <a:lstStyle/>
          <a:p>
            <a:pPr>
              <a:buSzPct val="90000"/>
            </a:pPr>
            <a:endParaRPr lang="en-US" sz="2400" b="1" dirty="0" smtClean="0"/>
          </a:p>
          <a:p>
            <a:pPr marL="342900" indent="-342900">
              <a:buSzPct val="90000"/>
              <a:buFont typeface="Wingdings" panose="05000000000000000000" pitchFamily="2" charset="2"/>
              <a:buChar char="v"/>
            </a:pPr>
            <a:r>
              <a:rPr lang="en-US" sz="2400" b="1" dirty="0" smtClean="0"/>
              <a:t>I never sufficiently expressed my appreciation and gratitude to researchers for the excellent science and contributions to the program.   There should have been more letters, nominations for awards, and “Thank yous” of all sorts!</a:t>
            </a:r>
          </a:p>
          <a:p>
            <a:pPr marL="342900" indent="-342900">
              <a:buSzPct val="90000"/>
              <a:buFont typeface="Wingdings" panose="05000000000000000000" pitchFamily="2" charset="2"/>
              <a:buChar char="v"/>
            </a:pPr>
            <a:r>
              <a:rPr lang="en-US" sz="2400" b="1" dirty="0" smtClean="0"/>
              <a:t>I was unable to persist with Management Operations Working Group (MOWG) advance planning in the early 2000’s – engaged many community scientists’ time and attention, but never was able to follow through to the production of a custom advance plan for TE.</a:t>
            </a:r>
          </a:p>
          <a:p>
            <a:pPr marL="342900" indent="-342900">
              <a:buSzPct val="90000"/>
              <a:buFont typeface="Wingdings" panose="05000000000000000000" pitchFamily="2" charset="2"/>
              <a:buChar char="v"/>
            </a:pPr>
            <a:r>
              <a:rPr lang="en-US" sz="2400" b="1" dirty="0" smtClean="0"/>
              <a:t>I/we never found the magic/secret path forward for an imaging spectroscopy mission.</a:t>
            </a:r>
          </a:p>
          <a:p>
            <a:pPr marL="342900" indent="-342900">
              <a:buSzPct val="90000"/>
              <a:buFont typeface="Wingdings" panose="05000000000000000000" pitchFamily="2" charset="2"/>
              <a:buChar char="v"/>
            </a:pPr>
            <a:r>
              <a:rPr lang="en-US" sz="2400" b="1" dirty="0" smtClean="0"/>
              <a:t>I should have made more time to interact with my fellow program managers (both within NASA and across the government) </a:t>
            </a:r>
            <a:r>
              <a:rPr lang="en-US" sz="2400" dirty="0" smtClean="0"/>
              <a:t>– so much more can be done when we communicate enough to really understand each other and each other’s scientific mandates and priorities and programmatic constraints.</a:t>
            </a:r>
          </a:p>
          <a:p>
            <a:pPr marL="342900" indent="-342900">
              <a:buSzPct val="90000"/>
              <a:buFont typeface="Wingdings" panose="05000000000000000000" pitchFamily="2" charset="2"/>
              <a:buChar char="v"/>
            </a:pPr>
            <a:r>
              <a:rPr lang="en-US" sz="2400" b="1" dirty="0"/>
              <a:t>I should have insisted on going to the field more – especially in Brazil</a:t>
            </a:r>
            <a:r>
              <a:rPr lang="en-US" sz="2400" b="1" dirty="0" smtClean="0"/>
              <a:t>!</a:t>
            </a:r>
          </a:p>
          <a:p>
            <a:pPr marL="342900" indent="-342900">
              <a:buSzPct val="90000"/>
              <a:buFont typeface="Wingdings" panose="05000000000000000000" pitchFamily="2" charset="2"/>
              <a:buChar char="v"/>
            </a:pPr>
            <a:r>
              <a:rPr lang="en-US" sz="2400" b="1" dirty="0"/>
              <a:t>I should have run outside when Suomi NPP launched </a:t>
            </a:r>
            <a:r>
              <a:rPr lang="en-US" sz="2400" b="1" dirty="0" smtClean="0"/>
              <a:t>(my best chance to see a </a:t>
            </a:r>
            <a:r>
              <a:rPr lang="en-US" sz="2400" b="1" dirty="0"/>
              <a:t>launch up close and </a:t>
            </a:r>
            <a:r>
              <a:rPr lang="en-US" sz="2400" b="1" dirty="0" smtClean="0"/>
              <a:t>personal and I blew it!).</a:t>
            </a:r>
            <a:endParaRPr lang="en-US" sz="2400" b="1" dirty="0"/>
          </a:p>
          <a:p>
            <a:pPr>
              <a:buSzPct val="90000"/>
            </a:pPr>
            <a:endParaRPr lang="en-US" sz="2400" b="1" dirty="0" smtClean="0"/>
          </a:p>
        </p:txBody>
      </p:sp>
    </p:spTree>
    <p:extLst>
      <p:ext uri="{BB962C8B-B14F-4D97-AF65-F5344CB8AC3E}">
        <p14:creationId xmlns:p14="http://schemas.microsoft.com/office/powerpoint/2010/main" val="241068806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90955"/>
            <a:ext cx="8294915" cy="669016"/>
          </a:xfrm>
        </p:spPr>
        <p:txBody>
          <a:bodyPr>
            <a:normAutofit fontScale="90000"/>
          </a:bodyPr>
          <a:lstStyle/>
          <a:p>
            <a:pPr algn="ctr"/>
            <a:r>
              <a:rPr lang="en-US" b="1" dirty="0" smtClean="0"/>
              <a:t>Other Things</a:t>
            </a:r>
            <a:endParaRPr lang="en-US" b="1" dirty="0"/>
          </a:p>
        </p:txBody>
      </p:sp>
      <p:sp>
        <p:nvSpPr>
          <p:cNvPr id="3" name="TextBox 2"/>
          <p:cNvSpPr txBox="1"/>
          <p:nvPr/>
        </p:nvSpPr>
        <p:spPr>
          <a:xfrm>
            <a:off x="141514" y="576944"/>
            <a:ext cx="11854543" cy="6370975"/>
          </a:xfrm>
          <a:prstGeom prst="rect">
            <a:avLst/>
          </a:prstGeom>
          <a:noFill/>
        </p:spPr>
        <p:txBody>
          <a:bodyPr wrap="square" rtlCol="0">
            <a:spAutoFit/>
          </a:bodyPr>
          <a:lstStyle/>
          <a:p>
            <a:pPr>
              <a:buSzPct val="90000"/>
            </a:pPr>
            <a:endParaRPr lang="en-US" sz="2400" b="1" dirty="0" smtClean="0"/>
          </a:p>
          <a:p>
            <a:pPr marL="342900" indent="-342900">
              <a:buSzPct val="90000"/>
              <a:buFont typeface="Wingdings" panose="05000000000000000000" pitchFamily="2" charset="2"/>
              <a:buChar char="v"/>
            </a:pPr>
            <a:r>
              <a:rPr lang="en-US" sz="2400" b="1" dirty="0" smtClean="0"/>
              <a:t>Pet peeves:</a:t>
            </a:r>
          </a:p>
          <a:p>
            <a:pPr marL="800100" lvl="1" indent="-342900">
              <a:buSzPct val="90000"/>
              <a:buFont typeface="Wingdings" panose="05000000000000000000" pitchFamily="2" charset="2"/>
              <a:buChar char="v"/>
            </a:pPr>
            <a:r>
              <a:rPr lang="en-US" sz="2400" b="1" dirty="0" smtClean="0"/>
              <a:t>Calling vegetation “</a:t>
            </a:r>
            <a:r>
              <a:rPr lang="en-US" sz="2400" b="1" dirty="0" smtClean="0">
                <a:solidFill>
                  <a:srgbClr val="99CC00"/>
                </a:solidFill>
              </a:rPr>
              <a:t>veggies</a:t>
            </a:r>
            <a:r>
              <a:rPr lang="en-US" sz="2400" b="1" dirty="0" smtClean="0"/>
              <a:t>” and ecological scientists the “</a:t>
            </a:r>
            <a:r>
              <a:rPr lang="en-US" sz="2400" b="1" dirty="0" smtClean="0">
                <a:solidFill>
                  <a:srgbClr val="99CC00"/>
                </a:solidFill>
              </a:rPr>
              <a:t>veg </a:t>
            </a:r>
            <a:r>
              <a:rPr lang="en-US" sz="2400" b="1" dirty="0" smtClean="0"/>
              <a:t>group”</a:t>
            </a:r>
          </a:p>
          <a:p>
            <a:pPr marL="800100" lvl="1" indent="-342900">
              <a:buSzPct val="90000"/>
              <a:buFont typeface="Wingdings" panose="05000000000000000000" pitchFamily="2" charset="2"/>
              <a:buChar char="v"/>
            </a:pPr>
            <a:r>
              <a:rPr lang="en-US" sz="2400" b="1" dirty="0" smtClean="0"/>
              <a:t>Referring to the “terrestrial” “atmospheric” or “ocean” carbon cycle (there is only one </a:t>
            </a:r>
            <a:r>
              <a:rPr lang="en-US" sz="2400" b="1" dirty="0" smtClean="0">
                <a:solidFill>
                  <a:srgbClr val="0000CC"/>
                </a:solidFill>
              </a:rPr>
              <a:t>global</a:t>
            </a:r>
            <a:r>
              <a:rPr lang="en-US" sz="2400" b="1" dirty="0" smtClean="0"/>
              <a:t> carbon cycle!) </a:t>
            </a:r>
            <a:r>
              <a:rPr lang="en-US" sz="2400" b="1" dirty="0" smtClean="0">
                <a:sym typeface="Wingdings" panose="05000000000000000000" pitchFamily="2" charset="2"/>
              </a:rPr>
              <a:t> I’ve pretty much given up on this one.</a:t>
            </a:r>
            <a:endParaRPr lang="en-US" sz="2400" b="1" dirty="0" smtClean="0"/>
          </a:p>
          <a:p>
            <a:pPr marL="800100" lvl="1" indent="-342900">
              <a:buSzPct val="90000"/>
              <a:buFont typeface="Wingdings" panose="05000000000000000000" pitchFamily="2" charset="2"/>
              <a:buChar char="v"/>
            </a:pPr>
            <a:r>
              <a:rPr lang="en-US" sz="2400" b="1" dirty="0" smtClean="0"/>
              <a:t>Calling for physically-based Earth science and modeling (for the only planet known to support life) – shouldn’t it be “</a:t>
            </a:r>
            <a:r>
              <a:rPr lang="en-US" sz="2400" b="1" dirty="0" smtClean="0">
                <a:solidFill>
                  <a:srgbClr val="0000CC"/>
                </a:solidFill>
              </a:rPr>
              <a:t>biophysically-based?</a:t>
            </a:r>
            <a:r>
              <a:rPr lang="en-US" sz="2400" b="1" dirty="0" smtClean="0"/>
              <a:t>”</a:t>
            </a:r>
          </a:p>
          <a:p>
            <a:pPr marL="800100" lvl="1" indent="-342900">
              <a:buSzPct val="90000"/>
              <a:buFont typeface="Wingdings" panose="05000000000000000000" pitchFamily="2" charset="2"/>
              <a:buChar char="v"/>
            </a:pPr>
            <a:r>
              <a:rPr lang="en-US" sz="2400" b="1" dirty="0" smtClean="0"/>
              <a:t>Being told something is “a bargain” or won’t cost anything more (always a red flag!)</a:t>
            </a:r>
          </a:p>
          <a:p>
            <a:pPr marL="800100" lvl="1" indent="-342900">
              <a:buSzPct val="90000"/>
              <a:buFont typeface="Wingdings" panose="05000000000000000000" pitchFamily="2" charset="2"/>
              <a:buChar char="v"/>
            </a:pPr>
            <a:r>
              <a:rPr lang="en-US" sz="2400" b="1" dirty="0" smtClean="0"/>
              <a:t>I spent my entire career terrified that I would make a </a:t>
            </a:r>
            <a:r>
              <a:rPr lang="en-US" sz="2400" b="1" dirty="0" smtClean="0">
                <a:solidFill>
                  <a:srgbClr val="FF0000"/>
                </a:solidFill>
              </a:rPr>
              <a:t>big budgeting error </a:t>
            </a:r>
            <a:r>
              <a:rPr lang="en-US" sz="2400" b="1" dirty="0" smtClean="0"/>
              <a:t>that would require reneging on commitments/promises or begging my bosses to bail me out!</a:t>
            </a:r>
          </a:p>
          <a:p>
            <a:pPr marL="342900" indent="-342900">
              <a:buSzPct val="90000"/>
              <a:buFont typeface="Wingdings" panose="05000000000000000000" pitchFamily="2" charset="2"/>
              <a:buChar char="v"/>
            </a:pPr>
            <a:r>
              <a:rPr lang="en-US" sz="2400" b="1" dirty="0" smtClean="0"/>
              <a:t>I </a:t>
            </a:r>
            <a:r>
              <a:rPr lang="en-US" sz="2400" b="1" dirty="0"/>
              <a:t>hated it when scientists in the program attacked each </a:t>
            </a:r>
            <a:r>
              <a:rPr lang="en-US" sz="2400" b="1" dirty="0" smtClean="0"/>
              <a:t>other’s </a:t>
            </a:r>
            <a:r>
              <a:rPr lang="en-US" sz="2400" b="1" dirty="0"/>
              <a:t>findings without attempting to resolve the reasons for their different findings (created controversy, but did not advance understanding </a:t>
            </a:r>
            <a:r>
              <a:rPr lang="en-US" sz="2400" b="1" dirty="0" smtClean="0"/>
              <a:t>(heat, but no light) – </a:t>
            </a:r>
            <a:r>
              <a:rPr lang="en-US" sz="2400" b="1" dirty="0"/>
              <a:t>made entire field look </a:t>
            </a:r>
            <a:r>
              <a:rPr lang="en-US" sz="2400" b="1" dirty="0" smtClean="0"/>
              <a:t>immature . </a:t>
            </a:r>
            <a:r>
              <a:rPr lang="en-US" sz="2400" b="1" dirty="0"/>
              <a:t>. </a:t>
            </a:r>
            <a:r>
              <a:rPr lang="en-US" sz="2400" b="1" dirty="0" smtClean="0"/>
              <a:t>.)</a:t>
            </a:r>
          </a:p>
          <a:p>
            <a:pPr marL="342900" indent="-342900">
              <a:buSzPct val="90000"/>
              <a:buFont typeface="Wingdings" panose="05000000000000000000" pitchFamily="2" charset="2"/>
              <a:buChar char="v"/>
            </a:pPr>
            <a:r>
              <a:rPr lang="en-US" sz="2400" b="1" dirty="0" smtClean="0"/>
              <a:t>I achieved most of the program management “wisdom” I have been reputed to have by making many mistakes early in my career, breaking the rules and violating policies (usually unknowingly), and learning from the changes that occur as the “pendulum swings” . . .</a:t>
            </a:r>
          </a:p>
        </p:txBody>
      </p:sp>
    </p:spTree>
    <p:extLst>
      <p:ext uri="{BB962C8B-B14F-4D97-AF65-F5344CB8AC3E}">
        <p14:creationId xmlns:p14="http://schemas.microsoft.com/office/powerpoint/2010/main" val="73071147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Earth System Science:  </a:t>
            </a:r>
            <a:r>
              <a:rPr lang="en-US" b="1" dirty="0" smtClean="0">
                <a:solidFill>
                  <a:srgbClr val="FF0000"/>
                </a:solidFill>
              </a:rPr>
              <a:t>Preparing for EOS</a:t>
            </a:r>
            <a:endParaRPr lang="en-US" b="1" dirty="0"/>
          </a:p>
        </p:txBody>
      </p:sp>
      <p:sp>
        <p:nvSpPr>
          <p:cNvPr id="3" name="TextBox 2"/>
          <p:cNvSpPr txBox="1"/>
          <p:nvPr/>
        </p:nvSpPr>
        <p:spPr>
          <a:xfrm>
            <a:off x="239485" y="892629"/>
            <a:ext cx="11647713" cy="4678204"/>
          </a:xfrm>
          <a:prstGeom prst="rect">
            <a:avLst/>
          </a:prstGeom>
          <a:noFill/>
        </p:spPr>
        <p:txBody>
          <a:bodyPr wrap="square" rtlCol="0">
            <a:spAutoFit/>
          </a:bodyPr>
          <a:lstStyle/>
          <a:p>
            <a:pPr>
              <a:buSzPct val="90000"/>
            </a:pPr>
            <a:r>
              <a:rPr lang="en-US" sz="2400" b="1" dirty="0" smtClean="0"/>
              <a:t>So what was I doing, besides witnessing history, during this period?  (cont.)</a:t>
            </a:r>
          </a:p>
          <a:p>
            <a:pPr>
              <a:buSzPct val="90000"/>
            </a:pPr>
            <a:endParaRPr lang="en-US" sz="1000" b="1" dirty="0"/>
          </a:p>
          <a:p>
            <a:pPr marL="342900" indent="-342900">
              <a:buSzPct val="90000"/>
              <a:buFont typeface="Wingdings" panose="05000000000000000000" pitchFamily="2" charset="2"/>
              <a:buChar char="v"/>
            </a:pPr>
            <a:r>
              <a:rPr lang="en-US" sz="2400" b="1" dirty="0" smtClean="0"/>
              <a:t>Also, I took NASA’s two-week Management Education Program Training (MEP) in 1988.</a:t>
            </a:r>
          </a:p>
          <a:p>
            <a:pPr marL="800100" lvl="1" indent="-342900">
              <a:buSzPct val="90000"/>
              <a:buFont typeface="Calibri" panose="020F0502020204030204" pitchFamily="34" charset="0"/>
              <a:buChar char="−"/>
            </a:pPr>
            <a:r>
              <a:rPr lang="en-US" sz="2400" dirty="0" smtClean="0"/>
              <a:t>As part of the training, I wrote a letter to myself summarizing some of the chief things I learned about myself and things I could do to improve my effectiveness as a manager (and was told to wait a year before opening the letter so it would serve as a more effective reminder).</a:t>
            </a:r>
          </a:p>
          <a:p>
            <a:pPr marL="800100" lvl="1" indent="-342900">
              <a:buSzPct val="90000"/>
              <a:buFont typeface="Calibri" panose="020F0502020204030204" pitchFamily="34" charset="0"/>
              <a:buChar char="−"/>
            </a:pPr>
            <a:r>
              <a:rPr lang="en-US" sz="2400" dirty="0" smtClean="0"/>
              <a:t>I found that letter, unopened, when I was cleaning out my desk last December.  I was surprised to see that the first item on the list was to LISTEN better!  I was also pleased because that is one aspect of my behavior that I had been working on over the years and felt I had improved upon.</a:t>
            </a:r>
          </a:p>
          <a:p>
            <a:pPr marL="347663" lvl="1" indent="-347663">
              <a:buSzPct val="90000"/>
            </a:pPr>
            <a:endParaRPr lang="en-US" sz="2400" b="1" dirty="0" smtClean="0"/>
          </a:p>
          <a:p>
            <a:pPr marL="347663" lvl="1" indent="-347663">
              <a:buSzPct val="90000"/>
              <a:buFont typeface="Calibri" panose="020F0502020204030204" pitchFamily="34" charset="0"/>
              <a:buChar char="→"/>
            </a:pPr>
            <a:r>
              <a:rPr lang="en-US" sz="2400" b="1" dirty="0" smtClean="0">
                <a:solidFill>
                  <a:srgbClr val="0000CC"/>
                </a:solidFill>
              </a:rPr>
              <a:t>Lesson Learned:  Listening is really, really important!</a:t>
            </a:r>
          </a:p>
        </p:txBody>
      </p:sp>
    </p:spTree>
    <p:extLst>
      <p:ext uri="{BB962C8B-B14F-4D97-AF65-F5344CB8AC3E}">
        <p14:creationId xmlns:p14="http://schemas.microsoft.com/office/powerpoint/2010/main" val="774376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914" y="158298"/>
            <a:ext cx="7336972" cy="571046"/>
          </a:xfrm>
        </p:spPr>
        <p:txBody>
          <a:bodyPr>
            <a:normAutofit fontScale="90000"/>
          </a:bodyPr>
          <a:lstStyle/>
          <a:p>
            <a:pPr algn="ctr"/>
            <a:r>
              <a:rPr lang="en-US" b="1" dirty="0" smtClean="0"/>
              <a:t>Past “Generations” of NASA Science</a:t>
            </a:r>
            <a:endParaRPr lang="en-US" b="1" dirty="0"/>
          </a:p>
        </p:txBody>
      </p:sp>
      <p:cxnSp>
        <p:nvCxnSpPr>
          <p:cNvPr id="25" name="Straight Connector 24"/>
          <p:cNvCxnSpPr/>
          <p:nvPr/>
        </p:nvCxnSpPr>
        <p:spPr>
          <a:xfrm flipH="1">
            <a:off x="11179628" y="990586"/>
            <a:ext cx="10887" cy="23778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87086" y="932207"/>
            <a:ext cx="12104914" cy="5574388"/>
            <a:chOff x="87086" y="1334989"/>
            <a:chExt cx="12104914" cy="5574388"/>
          </a:xfrm>
        </p:grpSpPr>
        <p:cxnSp>
          <p:nvCxnSpPr>
            <p:cNvPr id="5" name="Straight Arrow Connector 4"/>
            <p:cNvCxnSpPr/>
            <p:nvPr/>
          </p:nvCxnSpPr>
          <p:spPr>
            <a:xfrm flipV="1">
              <a:off x="206824" y="3897086"/>
              <a:ext cx="11854547"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7086" y="1334989"/>
              <a:ext cx="12104914" cy="5574388"/>
              <a:chOff x="87086" y="1345875"/>
              <a:chExt cx="12104914" cy="5574388"/>
            </a:xfrm>
          </p:grpSpPr>
          <p:sp>
            <p:nvSpPr>
              <p:cNvPr id="6" name="TextBox 5"/>
              <p:cNvSpPr txBox="1"/>
              <p:nvPr/>
            </p:nvSpPr>
            <p:spPr>
              <a:xfrm>
                <a:off x="87086" y="3984171"/>
                <a:ext cx="12104914" cy="369332"/>
              </a:xfrm>
              <a:prstGeom prst="rect">
                <a:avLst/>
              </a:prstGeom>
              <a:noFill/>
            </p:spPr>
            <p:txBody>
              <a:bodyPr wrap="square" rtlCol="0">
                <a:spAutoFit/>
              </a:bodyPr>
              <a:lstStyle/>
              <a:p>
                <a:r>
                  <a:rPr lang="en-US" dirty="0" smtClean="0"/>
                  <a:t>1970		         1980		 1990		           2000		  2010                                2020</a:t>
                </a:r>
                <a:endParaRPr lang="en-US" dirty="0"/>
              </a:p>
            </p:txBody>
          </p:sp>
          <p:cxnSp>
            <p:nvCxnSpPr>
              <p:cNvPr id="9" name="Straight Connector 8"/>
              <p:cNvCxnSpPr/>
              <p:nvPr/>
            </p:nvCxnSpPr>
            <p:spPr>
              <a:xfrm flipV="1">
                <a:off x="206824" y="3810001"/>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525481" y="3788229"/>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865909" y="3820887"/>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206339" y="3810001"/>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514110" y="3788229"/>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1843653" y="3820887"/>
                <a:ext cx="0" cy="195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4166" y="1426028"/>
                <a:ext cx="2884714" cy="1785104"/>
              </a:xfrm>
              <a:prstGeom prst="rect">
                <a:avLst/>
              </a:prstGeom>
              <a:noFill/>
              <a:ln w="12700">
                <a:solidFill>
                  <a:schemeClr val="tx1"/>
                </a:solidFill>
              </a:ln>
            </p:spPr>
            <p:txBody>
              <a:bodyPr wrap="square" rtlCol="0">
                <a:spAutoFit/>
              </a:bodyPr>
              <a:lstStyle/>
              <a:p>
                <a:pPr algn="ctr"/>
                <a:r>
                  <a:rPr lang="en-US" sz="2000" b="1" dirty="0" smtClean="0">
                    <a:solidFill>
                      <a:srgbClr val="00CC00"/>
                    </a:solidFill>
                  </a:rPr>
                  <a:t>LACIE &amp; AgRISTARS</a:t>
                </a:r>
              </a:p>
              <a:p>
                <a:pPr algn="ctr"/>
                <a:endParaRPr lang="en-US" sz="1000" b="1" dirty="0" smtClean="0">
                  <a:solidFill>
                    <a:srgbClr val="00CC00"/>
                  </a:solidFill>
                </a:endParaRPr>
              </a:p>
              <a:p>
                <a:r>
                  <a:rPr lang="en-US" dirty="0" smtClean="0"/>
                  <a:t>Agricultural Crop Production</a:t>
                </a:r>
              </a:p>
              <a:p>
                <a:r>
                  <a:rPr lang="en-US" sz="800" dirty="0" smtClean="0"/>
                  <a:t> </a:t>
                </a:r>
                <a:endParaRPr lang="en-US" sz="800" dirty="0"/>
              </a:p>
              <a:p>
                <a:pPr algn="r"/>
                <a:r>
                  <a:rPr lang="en-US" dirty="0" smtClean="0">
                    <a:solidFill>
                      <a:srgbClr val="00CC00"/>
                    </a:solidFill>
                  </a:rPr>
                  <a:t>Landsat (1972)</a:t>
                </a:r>
              </a:p>
              <a:p>
                <a:pPr algn="r"/>
                <a:r>
                  <a:rPr lang="en-US" dirty="0">
                    <a:solidFill>
                      <a:srgbClr val="CC3300"/>
                    </a:solidFill>
                  </a:rPr>
                  <a:t>AVHRR (1978)</a:t>
                </a:r>
              </a:p>
              <a:p>
                <a:pPr algn="r"/>
                <a:r>
                  <a:rPr lang="en-US" dirty="0" smtClean="0">
                    <a:solidFill>
                      <a:srgbClr val="0000CC"/>
                    </a:solidFill>
                  </a:rPr>
                  <a:t>Seasat &amp; CZCS (1978)</a:t>
                </a:r>
              </a:p>
            </p:txBody>
          </p:sp>
          <p:sp>
            <p:nvSpPr>
              <p:cNvPr id="20" name="TextBox 19"/>
              <p:cNvSpPr txBox="1"/>
              <p:nvPr/>
            </p:nvSpPr>
            <p:spPr>
              <a:xfrm>
                <a:off x="3124196" y="1426029"/>
                <a:ext cx="3973290" cy="2123658"/>
              </a:xfrm>
              <a:prstGeom prst="rect">
                <a:avLst/>
              </a:prstGeom>
              <a:noFill/>
              <a:ln w="12700">
                <a:solidFill>
                  <a:schemeClr val="tx1"/>
                </a:solidFill>
              </a:ln>
            </p:spPr>
            <p:txBody>
              <a:bodyPr wrap="square" rtlCol="0">
                <a:spAutoFit/>
              </a:bodyPr>
              <a:lstStyle/>
              <a:p>
                <a:pPr algn="ctr"/>
                <a:r>
                  <a:rPr lang="en-US" sz="2000" b="1" dirty="0" smtClean="0"/>
                  <a:t>Earth System Science:          </a:t>
                </a:r>
                <a:r>
                  <a:rPr lang="en-US" sz="2000" b="1" dirty="0" smtClean="0">
                    <a:solidFill>
                      <a:srgbClr val="FF0000"/>
                    </a:solidFill>
                  </a:rPr>
                  <a:t>Preparing for EOS</a:t>
                </a:r>
              </a:p>
              <a:p>
                <a:r>
                  <a:rPr lang="en-US" sz="2000" b="1" dirty="0" smtClean="0">
                    <a:solidFill>
                      <a:srgbClr val="FF0000"/>
                    </a:solidFill>
                  </a:rPr>
                  <a:t>		     </a:t>
                </a:r>
                <a:r>
                  <a:rPr lang="en-US" dirty="0" smtClean="0">
                    <a:solidFill>
                      <a:srgbClr val="00CC00"/>
                    </a:solidFill>
                  </a:rPr>
                  <a:t>Landsat</a:t>
                </a:r>
                <a:r>
                  <a:rPr lang="en-US" dirty="0" smtClean="0"/>
                  <a:t>, </a:t>
                </a:r>
                <a:r>
                  <a:rPr lang="en-US" dirty="0" smtClean="0">
                    <a:solidFill>
                      <a:srgbClr val="0000CC"/>
                    </a:solidFill>
                  </a:rPr>
                  <a:t>SeaWiFS</a:t>
                </a:r>
              </a:p>
              <a:p>
                <a:r>
                  <a:rPr lang="en-US" dirty="0" smtClean="0"/>
                  <a:t>Global Habitability		</a:t>
                </a:r>
                <a:r>
                  <a:rPr lang="en-US" dirty="0" smtClean="0">
                    <a:solidFill>
                      <a:srgbClr val="00CC00"/>
                    </a:solidFill>
                  </a:rPr>
                  <a:t>Terra</a:t>
                </a:r>
              </a:p>
              <a:p>
                <a:r>
                  <a:rPr lang="en-US" dirty="0" smtClean="0"/>
                  <a:t>The Bretherton Report	</a:t>
                </a:r>
                <a:r>
                  <a:rPr lang="en-US" dirty="0" smtClean="0">
                    <a:solidFill>
                      <a:srgbClr val="0000CC"/>
                    </a:solidFill>
                  </a:rPr>
                  <a:t>Aqua</a:t>
                </a:r>
              </a:p>
              <a:p>
                <a:r>
                  <a:rPr lang="en-US" dirty="0" smtClean="0"/>
                  <a:t>USGCRP			</a:t>
                </a:r>
                <a:r>
                  <a:rPr lang="en-US" dirty="0" smtClean="0">
                    <a:solidFill>
                      <a:srgbClr val="800080"/>
                    </a:solidFill>
                  </a:rPr>
                  <a:t>Aura</a:t>
                </a:r>
              </a:p>
              <a:p>
                <a:r>
                  <a:rPr lang="en-US" dirty="0" smtClean="0"/>
                  <a:t>Reorganizing/Restructuring	</a:t>
                </a:r>
                <a:r>
                  <a:rPr lang="en-US" dirty="0" smtClean="0">
                    <a:solidFill>
                      <a:srgbClr val="FF9900"/>
                    </a:solidFill>
                  </a:rPr>
                  <a:t>EOSDIS</a:t>
                </a:r>
                <a:endParaRPr lang="en-US" dirty="0">
                  <a:solidFill>
                    <a:srgbClr val="FF9900"/>
                  </a:solidFill>
                </a:endParaRPr>
              </a:p>
            </p:txBody>
          </p:sp>
          <p:sp>
            <p:nvSpPr>
              <p:cNvPr id="22" name="TextBox 21"/>
              <p:cNvSpPr txBox="1"/>
              <p:nvPr/>
            </p:nvSpPr>
            <p:spPr>
              <a:xfrm>
                <a:off x="7217224" y="1390433"/>
                <a:ext cx="3973291" cy="2369880"/>
              </a:xfrm>
              <a:prstGeom prst="rect">
                <a:avLst/>
              </a:prstGeom>
              <a:noFill/>
              <a:ln w="12700">
                <a:solidFill>
                  <a:schemeClr val="tx1"/>
                </a:solidFill>
              </a:ln>
            </p:spPr>
            <p:txBody>
              <a:bodyPr wrap="square" rtlCol="0">
                <a:spAutoFit/>
              </a:bodyPr>
              <a:lstStyle/>
              <a:p>
                <a:pPr algn="ctr"/>
                <a:r>
                  <a:rPr lang="en-US" sz="2000" b="1" dirty="0" smtClean="0"/>
                  <a:t>Earth System Science:  </a:t>
                </a:r>
                <a:r>
                  <a:rPr lang="en-US" sz="2000" b="1" dirty="0" smtClean="0">
                    <a:solidFill>
                      <a:srgbClr val="990099"/>
                    </a:solidFill>
                  </a:rPr>
                  <a:t>Utilizing EOS &amp; First Decadal Survey</a:t>
                </a:r>
              </a:p>
              <a:p>
                <a:r>
                  <a:rPr lang="en-US" dirty="0" smtClean="0"/>
                  <a:t>			         </a:t>
                </a:r>
                <a:r>
                  <a:rPr lang="en-US" dirty="0" smtClean="0">
                    <a:solidFill>
                      <a:srgbClr val="FF0000"/>
                    </a:solidFill>
                  </a:rPr>
                  <a:t>SMAP</a:t>
                </a:r>
                <a:endParaRPr lang="en-US" dirty="0">
                  <a:solidFill>
                    <a:srgbClr val="FF0000"/>
                  </a:solidFill>
                </a:endParaRPr>
              </a:p>
              <a:p>
                <a:r>
                  <a:rPr lang="en-US" dirty="0" smtClean="0"/>
                  <a:t>Data Slow, but Spectacular	</a:t>
                </a:r>
                <a:r>
                  <a:rPr lang="en-US" dirty="0" smtClean="0">
                    <a:solidFill>
                      <a:srgbClr val="0000CC"/>
                    </a:solidFill>
                  </a:rPr>
                  <a:t>OSTM</a:t>
                </a:r>
              </a:p>
              <a:p>
                <a:r>
                  <a:rPr lang="en-US" dirty="0" smtClean="0"/>
                  <a:t>NRC Decadal Survey (2007)	</a:t>
                </a:r>
                <a:r>
                  <a:rPr lang="en-US" dirty="0" smtClean="0">
                    <a:solidFill>
                      <a:srgbClr val="0000CC"/>
                    </a:solidFill>
                  </a:rPr>
                  <a:t>Aquarius</a:t>
                </a:r>
              </a:p>
              <a:p>
                <a:r>
                  <a:rPr lang="en-US" dirty="0" smtClean="0"/>
                  <a:t>Budget Decline		</a:t>
                </a:r>
                <a:r>
                  <a:rPr lang="en-US" dirty="0" smtClean="0">
                    <a:solidFill>
                      <a:srgbClr val="00CC00"/>
                    </a:solidFill>
                  </a:rPr>
                  <a:t>Landsat-8</a:t>
                </a:r>
              </a:p>
              <a:p>
                <a:r>
                  <a:rPr lang="en-US" dirty="0" smtClean="0"/>
                  <a:t>Climate Initiative (2010)   	</a:t>
                </a:r>
                <a:r>
                  <a:rPr lang="en-US" dirty="0" smtClean="0">
                    <a:solidFill>
                      <a:srgbClr val="800080"/>
                    </a:solidFill>
                  </a:rPr>
                  <a:t>GPM, OCO</a:t>
                </a:r>
              </a:p>
              <a:p>
                <a:r>
                  <a:rPr lang="en-US" dirty="0" smtClean="0"/>
                  <a:t>Congressional Direction	Suomi NPP</a:t>
                </a:r>
                <a:endParaRPr lang="en-US" b="1" dirty="0" smtClean="0">
                  <a:solidFill>
                    <a:srgbClr val="FF0000"/>
                  </a:solidFill>
                </a:endParaRPr>
              </a:p>
            </p:txBody>
          </p:sp>
          <p:sp>
            <p:nvSpPr>
              <p:cNvPr id="29" name="TextBox 28"/>
              <p:cNvSpPr txBox="1"/>
              <p:nvPr/>
            </p:nvSpPr>
            <p:spPr>
              <a:xfrm>
                <a:off x="2209800" y="4527673"/>
                <a:ext cx="2623454" cy="2092881"/>
              </a:xfrm>
              <a:prstGeom prst="rect">
                <a:avLst/>
              </a:prstGeom>
              <a:noFill/>
              <a:ln w="12700">
                <a:solidFill>
                  <a:schemeClr val="tx1"/>
                </a:solidFill>
              </a:ln>
            </p:spPr>
            <p:txBody>
              <a:bodyPr wrap="square" rtlCol="0">
                <a:spAutoFit/>
              </a:bodyPr>
              <a:lstStyle/>
              <a:p>
                <a:pPr algn="ctr"/>
                <a:r>
                  <a:rPr lang="en-US" sz="2000" b="1" dirty="0" smtClean="0"/>
                  <a:t>Learning How the Sausage is Made</a:t>
                </a:r>
              </a:p>
              <a:p>
                <a:pPr algn="ctr"/>
                <a:endParaRPr lang="en-US" b="1" dirty="0"/>
              </a:p>
              <a:p>
                <a:r>
                  <a:rPr lang="en-US" dirty="0" smtClean="0"/>
                  <a:t>I was Mentored &amp; Trained </a:t>
                </a:r>
              </a:p>
              <a:p>
                <a:r>
                  <a:rPr lang="en-US" dirty="0" smtClean="0"/>
                  <a:t>Defined a New Program</a:t>
                </a:r>
              </a:p>
              <a:p>
                <a:r>
                  <a:rPr lang="en-US" dirty="0" smtClean="0"/>
                  <a:t>Spread the Word  (about </a:t>
                </a:r>
              </a:p>
              <a:p>
                <a:r>
                  <a:rPr lang="en-US" dirty="0"/>
                  <a:t> </a:t>
                </a:r>
                <a:r>
                  <a:rPr lang="en-US" dirty="0" smtClean="0"/>
                  <a:t>   ESS &amp; EOS)</a:t>
                </a:r>
                <a:endParaRPr lang="en-US" dirty="0"/>
              </a:p>
            </p:txBody>
          </p:sp>
          <p:sp>
            <p:nvSpPr>
              <p:cNvPr id="30" name="TextBox 29"/>
              <p:cNvSpPr txBox="1"/>
              <p:nvPr/>
            </p:nvSpPr>
            <p:spPr>
              <a:xfrm>
                <a:off x="11579429" y="1345875"/>
                <a:ext cx="576942" cy="2062103"/>
              </a:xfrm>
              <a:prstGeom prst="rect">
                <a:avLst/>
              </a:prstGeom>
              <a:noFill/>
            </p:spPr>
            <p:txBody>
              <a:bodyPr wrap="square" rtlCol="0">
                <a:spAutoFit/>
              </a:bodyPr>
              <a:lstStyle/>
              <a:p>
                <a:pPr algn="ctr"/>
                <a:r>
                  <a:rPr lang="en-US" sz="3200" dirty="0" smtClean="0">
                    <a:solidFill>
                      <a:srgbClr val="0000CC"/>
                    </a:solidFill>
                  </a:rPr>
                  <a:t>NASA</a:t>
                </a:r>
                <a:endParaRPr lang="en-US" sz="3200" dirty="0">
                  <a:solidFill>
                    <a:srgbClr val="0000CC"/>
                  </a:solidFill>
                </a:endParaRPr>
              </a:p>
            </p:txBody>
          </p:sp>
          <p:sp>
            <p:nvSpPr>
              <p:cNvPr id="31" name="TextBox 30"/>
              <p:cNvSpPr txBox="1"/>
              <p:nvPr/>
            </p:nvSpPr>
            <p:spPr>
              <a:xfrm>
                <a:off x="206824" y="4275712"/>
                <a:ext cx="481942" cy="2554545"/>
              </a:xfrm>
              <a:prstGeom prst="rect">
                <a:avLst/>
              </a:prstGeom>
              <a:noFill/>
            </p:spPr>
            <p:txBody>
              <a:bodyPr wrap="square" rtlCol="0">
                <a:spAutoFit/>
              </a:bodyPr>
              <a:lstStyle/>
              <a:p>
                <a:pPr algn="ctr"/>
                <a:r>
                  <a:rPr lang="en-US" sz="3200" dirty="0" smtClean="0">
                    <a:solidFill>
                      <a:srgbClr val="FF0000"/>
                    </a:solidFill>
                  </a:rPr>
                  <a:t>Di ane</a:t>
                </a:r>
                <a:endParaRPr lang="en-US" sz="3200" dirty="0">
                  <a:solidFill>
                    <a:srgbClr val="FF0000"/>
                  </a:solidFill>
                </a:endParaRPr>
              </a:p>
            </p:txBody>
          </p:sp>
          <p:sp>
            <p:nvSpPr>
              <p:cNvPr id="32" name="TextBox 31"/>
              <p:cNvSpPr txBox="1"/>
              <p:nvPr/>
            </p:nvSpPr>
            <p:spPr>
              <a:xfrm>
                <a:off x="5010396" y="4420149"/>
                <a:ext cx="2981697" cy="2369880"/>
              </a:xfrm>
              <a:prstGeom prst="rect">
                <a:avLst/>
              </a:prstGeom>
              <a:noFill/>
              <a:ln w="12700">
                <a:solidFill>
                  <a:schemeClr val="tx1"/>
                </a:solidFill>
              </a:ln>
            </p:spPr>
            <p:txBody>
              <a:bodyPr wrap="square" rtlCol="0">
                <a:spAutoFit/>
              </a:bodyPr>
              <a:lstStyle/>
              <a:p>
                <a:pPr algn="ctr"/>
                <a:r>
                  <a:rPr lang="en-US" sz="2000" b="1" dirty="0" smtClean="0"/>
                  <a:t>Making Sausage &amp; Trying to Stay Out of Hot Water</a:t>
                </a:r>
              </a:p>
              <a:p>
                <a:pPr algn="ctr"/>
                <a:endParaRPr lang="en-US" b="1" dirty="0"/>
              </a:p>
              <a:p>
                <a:r>
                  <a:rPr lang="en-US" dirty="0" smtClean="0"/>
                  <a:t>Innovated for ESS/EOS:</a:t>
                </a:r>
              </a:p>
              <a:p>
                <a:r>
                  <a:rPr lang="en-US" dirty="0"/>
                  <a:t> </a:t>
                </a:r>
                <a:r>
                  <a:rPr lang="en-US" dirty="0" smtClean="0"/>
                  <a:t>   IDS, </a:t>
                </a:r>
                <a:r>
                  <a:rPr lang="en-US" dirty="0"/>
                  <a:t>Pathfinder </a:t>
                </a:r>
                <a:r>
                  <a:rPr lang="en-US" dirty="0" smtClean="0"/>
                  <a:t>Data,  </a:t>
                </a:r>
              </a:p>
              <a:p>
                <a:r>
                  <a:rPr lang="en-US" dirty="0"/>
                  <a:t> </a:t>
                </a:r>
                <a:r>
                  <a:rPr lang="en-US" dirty="0" smtClean="0"/>
                  <a:t>   Airborne/Field Campaigns Re-organized (repeatedly)</a:t>
                </a:r>
              </a:p>
              <a:p>
                <a:r>
                  <a:rPr lang="en-US" dirty="0" smtClean="0"/>
                  <a:t>Changed with the Times</a:t>
                </a:r>
                <a:endParaRPr lang="en-US" dirty="0"/>
              </a:p>
            </p:txBody>
          </p:sp>
          <p:sp>
            <p:nvSpPr>
              <p:cNvPr id="33" name="TextBox 32"/>
              <p:cNvSpPr txBox="1"/>
              <p:nvPr/>
            </p:nvSpPr>
            <p:spPr>
              <a:xfrm>
                <a:off x="8169235" y="4365718"/>
                <a:ext cx="2874817" cy="2554545"/>
              </a:xfrm>
              <a:prstGeom prst="rect">
                <a:avLst/>
              </a:prstGeom>
              <a:noFill/>
              <a:ln w="12700">
                <a:solidFill>
                  <a:schemeClr val="tx1"/>
                </a:solidFill>
              </a:ln>
            </p:spPr>
            <p:txBody>
              <a:bodyPr wrap="square" rtlCol="0">
                <a:spAutoFit/>
              </a:bodyPr>
              <a:lstStyle/>
              <a:p>
                <a:pPr algn="ctr"/>
                <a:r>
                  <a:rPr lang="en-US" sz="2000" b="1" dirty="0" smtClean="0"/>
                  <a:t>Seeking More Ingredients, Treading Water, &amp; Burning Out</a:t>
                </a:r>
              </a:p>
              <a:p>
                <a:pPr algn="ctr"/>
                <a:endParaRPr lang="en-US" sz="1000" b="1" dirty="0" smtClean="0"/>
              </a:p>
              <a:p>
                <a:r>
                  <a:rPr lang="en-US" dirty="0" smtClean="0"/>
                  <a:t>Advanced Carbon Science</a:t>
                </a:r>
              </a:p>
              <a:p>
                <a:r>
                  <a:rPr lang="en-US" dirty="0" smtClean="0"/>
                  <a:t>Strived for New Missions</a:t>
                </a:r>
              </a:p>
              <a:p>
                <a:r>
                  <a:rPr lang="en-US" dirty="0" smtClean="0"/>
                  <a:t>Managed a Shrinking Budget</a:t>
                </a:r>
              </a:p>
              <a:p>
                <a:r>
                  <a:rPr lang="en-US" dirty="0" smtClean="0"/>
                  <a:t>Helped Colleagues Work the </a:t>
                </a:r>
              </a:p>
              <a:p>
                <a:r>
                  <a:rPr lang="en-US" dirty="0"/>
                  <a:t> </a:t>
                </a:r>
                <a:r>
                  <a:rPr lang="en-US" dirty="0" smtClean="0"/>
                  <a:t>   NASA System</a:t>
                </a:r>
                <a:endParaRPr lang="en-US" dirty="0"/>
              </a:p>
            </p:txBody>
          </p:sp>
        </p:grpSp>
      </p:grpSp>
      <p:sp>
        <p:nvSpPr>
          <p:cNvPr id="23" name="TextBox 22"/>
          <p:cNvSpPr txBox="1"/>
          <p:nvPr/>
        </p:nvSpPr>
        <p:spPr>
          <a:xfrm>
            <a:off x="2362198" y="6433453"/>
            <a:ext cx="10706595" cy="461665"/>
          </a:xfrm>
          <a:prstGeom prst="rect">
            <a:avLst/>
          </a:prstGeom>
          <a:noFill/>
        </p:spPr>
        <p:txBody>
          <a:bodyPr wrap="square" rtlCol="0">
            <a:spAutoFit/>
          </a:bodyPr>
          <a:lstStyle/>
          <a:p>
            <a:r>
              <a:rPr lang="en-US" sz="2400" b="1" i="1" dirty="0" smtClean="0">
                <a:solidFill>
                  <a:srgbClr val="FF0000"/>
                </a:solidFill>
              </a:rPr>
              <a:t>    Shock &amp; Awe	          Running Scared	             Just Running</a:t>
            </a:r>
            <a:endParaRPr lang="en-US" sz="2400" b="1" i="1" dirty="0">
              <a:solidFill>
                <a:srgbClr val="FF0000"/>
              </a:solidFill>
            </a:endParaRPr>
          </a:p>
        </p:txBody>
      </p:sp>
    </p:spTree>
    <p:extLst>
      <p:ext uri="{BB962C8B-B14F-4D97-AF65-F5344CB8AC3E}">
        <p14:creationId xmlns:p14="http://schemas.microsoft.com/office/powerpoint/2010/main" val="34095192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590" y="2645229"/>
            <a:ext cx="9160934" cy="982133"/>
          </a:xfrm>
        </p:spPr>
        <p:txBody>
          <a:bodyPr>
            <a:normAutofit/>
          </a:bodyPr>
          <a:lstStyle/>
          <a:p>
            <a:r>
              <a:rPr lang="en-US" b="1" dirty="0" smtClean="0">
                <a:solidFill>
                  <a:srgbClr val="00CC00"/>
                </a:solidFill>
              </a:rPr>
              <a:t>LACIE / AgRISTARS</a:t>
            </a:r>
            <a:endParaRPr lang="en-US" b="1" dirty="0">
              <a:solidFill>
                <a:srgbClr val="00CC00"/>
              </a:solidFill>
            </a:endParaRPr>
          </a:p>
        </p:txBody>
      </p:sp>
    </p:spTree>
    <p:extLst>
      <p:ext uri="{BB962C8B-B14F-4D97-AF65-F5344CB8AC3E}">
        <p14:creationId xmlns:p14="http://schemas.microsoft.com/office/powerpoint/2010/main" val="25615221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914" y="158298"/>
            <a:ext cx="7336972" cy="571046"/>
          </a:xfrm>
        </p:spPr>
        <p:txBody>
          <a:bodyPr>
            <a:normAutofit fontScale="90000"/>
          </a:bodyPr>
          <a:lstStyle/>
          <a:p>
            <a:pPr algn="ctr"/>
            <a:r>
              <a:rPr lang="en-US" b="1" dirty="0" smtClean="0">
                <a:solidFill>
                  <a:srgbClr val="00CC00"/>
                </a:solidFill>
              </a:rPr>
              <a:t>LACIE / AgRISTARS</a:t>
            </a:r>
            <a:endParaRPr lang="en-US" b="1" dirty="0"/>
          </a:p>
        </p:txBody>
      </p:sp>
      <p:sp>
        <p:nvSpPr>
          <p:cNvPr id="3" name="TextBox 2"/>
          <p:cNvSpPr txBox="1"/>
          <p:nvPr/>
        </p:nvSpPr>
        <p:spPr>
          <a:xfrm>
            <a:off x="239485" y="783769"/>
            <a:ext cx="11647713" cy="6494085"/>
          </a:xfrm>
          <a:prstGeom prst="rect">
            <a:avLst/>
          </a:prstGeom>
          <a:noFill/>
        </p:spPr>
        <p:txBody>
          <a:bodyPr wrap="square" rtlCol="0">
            <a:spAutoFit/>
          </a:bodyPr>
          <a:lstStyle/>
          <a:p>
            <a:pPr>
              <a:buSzPct val="90000"/>
            </a:pPr>
            <a:r>
              <a:rPr lang="en-US" sz="2400" b="1" dirty="0" smtClean="0">
                <a:solidFill>
                  <a:srgbClr val="00CC00"/>
                </a:solidFill>
              </a:rPr>
              <a:t>LACIE</a:t>
            </a:r>
            <a:r>
              <a:rPr lang="en-US" sz="2400" b="1" dirty="0" smtClean="0"/>
              <a:t> used </a:t>
            </a:r>
            <a:r>
              <a:rPr lang="en-US" sz="2400" b="1" dirty="0" smtClean="0">
                <a:solidFill>
                  <a:srgbClr val="00CC00"/>
                </a:solidFill>
              </a:rPr>
              <a:t>Landsat</a:t>
            </a:r>
            <a:r>
              <a:rPr lang="en-US" sz="2400" b="1" dirty="0" smtClean="0"/>
              <a:t> to estimate global wheat production; </a:t>
            </a:r>
            <a:r>
              <a:rPr lang="en-US" sz="2400" b="1" dirty="0" smtClean="0">
                <a:solidFill>
                  <a:srgbClr val="00CC00"/>
                </a:solidFill>
              </a:rPr>
              <a:t>AgRISTARS</a:t>
            </a:r>
            <a:r>
              <a:rPr lang="en-US" sz="2400" b="1" dirty="0" smtClean="0"/>
              <a:t> expanded this to address many other crops.  </a:t>
            </a:r>
            <a:r>
              <a:rPr lang="en-US" sz="2400" b="1" dirty="0"/>
              <a:t>W</a:t>
            </a:r>
            <a:r>
              <a:rPr lang="en-US" sz="2400" b="1" dirty="0" smtClean="0"/>
              <a:t>hen I arrived at NASA HQ, these programs were viewed as failures -- fundamentally flawed because the correlative, empirical relationships were not generalizable  -- and </a:t>
            </a:r>
            <a:r>
              <a:rPr lang="en-US" sz="2400" b="1" dirty="0"/>
              <a:t>the budget supporting them had </a:t>
            </a:r>
            <a:r>
              <a:rPr lang="en-US" sz="2400" b="1" dirty="0" smtClean="0"/>
              <a:t>crashed.</a:t>
            </a:r>
          </a:p>
          <a:p>
            <a:pPr>
              <a:buSzPct val="90000"/>
            </a:pPr>
            <a:endParaRPr lang="en-US" sz="2400" b="1" dirty="0" smtClean="0"/>
          </a:p>
          <a:p>
            <a:pPr marL="342900" indent="-342900">
              <a:buSzPct val="90000"/>
              <a:buFont typeface="Wingdings" panose="05000000000000000000" pitchFamily="2" charset="2"/>
              <a:buChar char="v"/>
            </a:pPr>
            <a:r>
              <a:rPr lang="en-US" sz="2400" b="1" dirty="0" smtClean="0"/>
              <a:t>This was a little unfair.  The methods did work within certain constraints and led to USDA’s current agricultural crop production monitoring.</a:t>
            </a:r>
          </a:p>
          <a:p>
            <a:pPr marL="342900" indent="-342900">
              <a:buSzPct val="90000"/>
              <a:buFont typeface="Wingdings" panose="05000000000000000000" pitchFamily="2" charset="2"/>
              <a:buChar char="v"/>
            </a:pPr>
            <a:r>
              <a:rPr lang="en-US" sz="2400" b="1" dirty="0" smtClean="0"/>
              <a:t>With its much reduced budget, NASA took a back to basics approach with the intent to develop theoretically sound, “physically-based” approaches to analyzing satellite data:</a:t>
            </a:r>
          </a:p>
          <a:p>
            <a:pPr marL="800100" lvl="1" indent="-342900">
              <a:buSzPct val="90000"/>
              <a:buFont typeface="Calibri" panose="020F0502020204030204" pitchFamily="34" charset="0"/>
              <a:buChar char="−"/>
            </a:pPr>
            <a:r>
              <a:rPr lang="en-US" sz="2000" dirty="0"/>
              <a:t>Set up </a:t>
            </a:r>
            <a:r>
              <a:rPr lang="en-US" sz="2000" dirty="0" smtClean="0"/>
              <a:t>a </a:t>
            </a:r>
            <a:r>
              <a:rPr lang="en-US" sz="2000" i="1" dirty="0">
                <a:solidFill>
                  <a:srgbClr val="0000CC"/>
                </a:solidFill>
              </a:rPr>
              <a:t>Fundamental Remote Sensing Science </a:t>
            </a:r>
            <a:r>
              <a:rPr lang="en-US" sz="2000" dirty="0"/>
              <a:t>program element</a:t>
            </a:r>
          </a:p>
          <a:p>
            <a:pPr marL="800100" lvl="1" indent="-342900">
              <a:buSzPct val="90000"/>
              <a:buFont typeface="Calibri" panose="020F0502020204030204" pitchFamily="34" charset="0"/>
              <a:buChar char="−"/>
            </a:pPr>
            <a:r>
              <a:rPr lang="en-US" sz="2000" dirty="0" smtClean="0"/>
              <a:t>Recruited disciplinary scientists to get the Land Processes research on a firmer scientific basis</a:t>
            </a:r>
          </a:p>
          <a:p>
            <a:pPr lvl="1">
              <a:buSzPct val="90000"/>
            </a:pPr>
            <a:endParaRPr lang="en-US" sz="2000" b="1" dirty="0"/>
          </a:p>
          <a:p>
            <a:pPr marL="342900" indent="-342900">
              <a:buSzPct val="90000"/>
              <a:buFont typeface="Calibri" panose="020F0502020204030204" pitchFamily="34" charset="0"/>
              <a:buChar char="→"/>
            </a:pPr>
            <a:r>
              <a:rPr lang="en-US" sz="2400" b="1" dirty="0" smtClean="0"/>
              <a:t>Lesson Learned (LL):  Empirical </a:t>
            </a:r>
            <a:r>
              <a:rPr lang="en-US" sz="2400" b="1" dirty="0"/>
              <a:t>work can </a:t>
            </a:r>
            <a:r>
              <a:rPr lang="en-US" sz="2400" b="1" dirty="0" smtClean="0"/>
              <a:t>yield </a:t>
            </a:r>
            <a:r>
              <a:rPr lang="en-US" sz="2400" b="1" dirty="0"/>
              <a:t>useful results, but without </a:t>
            </a:r>
            <a:r>
              <a:rPr lang="en-US" sz="2400" b="1" dirty="0" smtClean="0"/>
              <a:t>understanding of the </a:t>
            </a:r>
            <a:r>
              <a:rPr lang="en-US" sz="2400" b="1" dirty="0"/>
              <a:t>underlying mechanisms, </a:t>
            </a:r>
            <a:r>
              <a:rPr lang="en-US" sz="2400" b="1" dirty="0" smtClean="0"/>
              <a:t>it will </a:t>
            </a:r>
            <a:r>
              <a:rPr lang="en-US" sz="2400" b="1" dirty="0"/>
              <a:t>likely run its </a:t>
            </a:r>
            <a:r>
              <a:rPr lang="en-US" sz="2400" b="1" dirty="0" smtClean="0"/>
              <a:t>course and fall out of favor.</a:t>
            </a:r>
            <a:endParaRPr lang="en-US" sz="2400" b="1" dirty="0"/>
          </a:p>
          <a:p>
            <a:pPr marL="342900" indent="-342900">
              <a:buSzPct val="90000"/>
              <a:buFont typeface="Calibri" panose="020F0502020204030204" pitchFamily="34" charset="0"/>
              <a:buChar char="→"/>
            </a:pPr>
            <a:endParaRPr lang="en-US" sz="2000" b="1" dirty="0"/>
          </a:p>
          <a:p>
            <a:pPr marL="342900" indent="-342900">
              <a:buSzPct val="90000"/>
              <a:buFont typeface="Calibri" panose="020F0502020204030204" pitchFamily="34" charset="0"/>
              <a:buChar char="→"/>
            </a:pPr>
            <a:r>
              <a:rPr lang="en-US" sz="2400" b="1" dirty="0" smtClean="0"/>
              <a:t>LL:  If you cannot continue to deliver answers, information, desired knowledge – or are perceived as such -- you will lose funding.</a:t>
            </a:r>
          </a:p>
          <a:p>
            <a:pPr lvl="1">
              <a:buSzPct val="90000"/>
            </a:pPr>
            <a:endParaRPr lang="en-US" sz="2400" b="1" dirty="0" smtClean="0"/>
          </a:p>
        </p:txBody>
      </p:sp>
    </p:spTree>
    <p:extLst>
      <p:ext uri="{BB962C8B-B14F-4D97-AF65-F5344CB8AC3E}">
        <p14:creationId xmlns:p14="http://schemas.microsoft.com/office/powerpoint/2010/main" val="523310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590" y="2645229"/>
            <a:ext cx="9160934" cy="982133"/>
          </a:xfrm>
        </p:spPr>
        <p:txBody>
          <a:bodyPr/>
          <a:lstStyle/>
          <a:p>
            <a:r>
              <a:rPr lang="en-US" b="1" dirty="0" smtClean="0">
                <a:solidFill>
                  <a:srgbClr val="FF0000"/>
                </a:solidFill>
              </a:rPr>
              <a:t>Preparing for EOS</a:t>
            </a:r>
            <a:endParaRPr lang="en-US" b="1" dirty="0">
              <a:solidFill>
                <a:srgbClr val="FF0000"/>
              </a:solidFill>
            </a:endParaRPr>
          </a:p>
        </p:txBody>
      </p:sp>
    </p:spTree>
    <p:extLst>
      <p:ext uri="{BB962C8B-B14F-4D97-AF65-F5344CB8AC3E}">
        <p14:creationId xmlns:p14="http://schemas.microsoft.com/office/powerpoint/2010/main" val="4555720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Earth System Science:  </a:t>
            </a:r>
            <a:r>
              <a:rPr lang="en-US" b="1" dirty="0" smtClean="0">
                <a:solidFill>
                  <a:srgbClr val="FF0000"/>
                </a:solidFill>
              </a:rPr>
              <a:t>Preparing for EOS</a:t>
            </a:r>
            <a:endParaRPr lang="en-US" b="1" dirty="0"/>
          </a:p>
        </p:txBody>
      </p:sp>
      <p:sp>
        <p:nvSpPr>
          <p:cNvPr id="3" name="TextBox 2"/>
          <p:cNvSpPr txBox="1"/>
          <p:nvPr/>
        </p:nvSpPr>
        <p:spPr>
          <a:xfrm>
            <a:off x="239485" y="838200"/>
            <a:ext cx="11647713" cy="6001643"/>
          </a:xfrm>
          <a:prstGeom prst="rect">
            <a:avLst/>
          </a:prstGeom>
          <a:noFill/>
        </p:spPr>
        <p:txBody>
          <a:bodyPr wrap="square" rtlCol="0">
            <a:spAutoFit/>
          </a:bodyPr>
          <a:lstStyle/>
          <a:p>
            <a:pPr>
              <a:buSzPct val="90000"/>
            </a:pPr>
            <a:r>
              <a:rPr lang="en-US" sz="2400" b="1" dirty="0" smtClean="0"/>
              <a:t>In the early 1980’s NASA’s Life Sciences and Earth Applications programs, along with many U.S. community scientists, developed ideas related to studying “long term changes that may affect the habitability of the Earth.”</a:t>
            </a:r>
          </a:p>
          <a:p>
            <a:pPr marL="342900" indent="-342900">
              <a:buSzPct val="90000"/>
              <a:buFont typeface="Wingdings" panose="05000000000000000000" pitchFamily="2" charset="2"/>
              <a:buChar char="v"/>
            </a:pPr>
            <a:r>
              <a:rPr lang="en-US" sz="2000" b="1" dirty="0" smtClean="0"/>
              <a:t>I was told that early efforts to “sell” this </a:t>
            </a:r>
            <a:r>
              <a:rPr lang="en-US" sz="2000" b="1" i="1" dirty="0" smtClean="0">
                <a:solidFill>
                  <a:srgbClr val="0000CC"/>
                </a:solidFill>
              </a:rPr>
              <a:t>Global Habitability </a:t>
            </a:r>
            <a:r>
              <a:rPr lang="en-US" sz="2000" b="1" dirty="0" smtClean="0"/>
              <a:t>concept as the next big thing did not go well, suffering from the “not invented here” syndrome.</a:t>
            </a:r>
          </a:p>
          <a:p>
            <a:pPr>
              <a:buSzPct val="90000"/>
            </a:pPr>
            <a:endParaRPr lang="en-US" sz="2400" b="1" dirty="0"/>
          </a:p>
          <a:p>
            <a:pPr>
              <a:buSzPct val="90000"/>
            </a:pPr>
            <a:r>
              <a:rPr lang="en-US" sz="2400" b="1" dirty="0" smtClean="0"/>
              <a:t>This was followed by three streams of activity to further develop, refine, and build acceptance for these ideas:</a:t>
            </a:r>
          </a:p>
          <a:p>
            <a:pPr marL="342900" indent="-342900">
              <a:buSzPct val="90000"/>
              <a:buFont typeface="Wingdings" panose="05000000000000000000" pitchFamily="2" charset="2"/>
              <a:buChar char="v"/>
            </a:pPr>
            <a:r>
              <a:rPr lang="en-US" sz="2000" b="1" dirty="0" smtClean="0"/>
              <a:t>Planning within the international scientific community and ICSU to develop the </a:t>
            </a:r>
            <a:r>
              <a:rPr lang="en-US" sz="2000" b="1" i="1" dirty="0" smtClean="0">
                <a:solidFill>
                  <a:srgbClr val="0000CC"/>
                </a:solidFill>
              </a:rPr>
              <a:t>International Geosphere-Biosphere Programme</a:t>
            </a:r>
            <a:r>
              <a:rPr lang="en-US" sz="2000" b="1" dirty="0" smtClean="0"/>
              <a:t> (established in 1986).</a:t>
            </a:r>
          </a:p>
          <a:p>
            <a:pPr marL="342900" indent="-342900">
              <a:buSzPct val="90000"/>
              <a:buFont typeface="Wingdings" panose="05000000000000000000" pitchFamily="2" charset="2"/>
              <a:buChar char="v"/>
            </a:pPr>
            <a:r>
              <a:rPr lang="en-US" sz="2000" b="1" dirty="0" smtClean="0"/>
              <a:t>Planning largely by NASA to make the space-based observations to support it.  This led to the 1986 Bretherton report entitled </a:t>
            </a:r>
            <a:r>
              <a:rPr lang="en-US" sz="2000" b="1" i="1" dirty="0" smtClean="0">
                <a:solidFill>
                  <a:srgbClr val="0000CC"/>
                </a:solidFill>
              </a:rPr>
              <a:t>Earth System Science:  Overview</a:t>
            </a:r>
            <a:r>
              <a:rPr lang="en-US" sz="2000" b="1" i="1" dirty="0" smtClean="0"/>
              <a:t>, </a:t>
            </a:r>
            <a:r>
              <a:rPr lang="en-US" sz="2000" b="1" dirty="0" smtClean="0"/>
              <a:t>followed in 1988 by </a:t>
            </a:r>
            <a:r>
              <a:rPr lang="en-US" sz="2000" b="1" i="1" dirty="0">
                <a:solidFill>
                  <a:srgbClr val="0000CC"/>
                </a:solidFill>
              </a:rPr>
              <a:t>Earth System Science:  </a:t>
            </a:r>
            <a:r>
              <a:rPr lang="en-US" sz="2000" b="1" i="1" dirty="0" smtClean="0">
                <a:solidFill>
                  <a:srgbClr val="0000CC"/>
                </a:solidFill>
              </a:rPr>
              <a:t>A Closer View</a:t>
            </a:r>
            <a:r>
              <a:rPr lang="en-US" sz="2000" b="1" i="1" dirty="0" smtClean="0"/>
              <a:t>, </a:t>
            </a:r>
            <a:r>
              <a:rPr lang="en-US" sz="2000" b="1" dirty="0" smtClean="0"/>
              <a:t>and NASA’s 1988 </a:t>
            </a:r>
            <a:r>
              <a:rPr lang="en-US" sz="2000" b="1" dirty="0" smtClean="0">
                <a:solidFill>
                  <a:srgbClr val="0000CC"/>
                </a:solidFill>
              </a:rPr>
              <a:t>call for EOS proposals</a:t>
            </a:r>
            <a:r>
              <a:rPr lang="en-US" sz="2000" b="1" dirty="0" smtClean="0"/>
              <a:t>.</a:t>
            </a:r>
          </a:p>
          <a:p>
            <a:pPr marL="342900" indent="-342900">
              <a:buSzPct val="90000"/>
              <a:buFont typeface="Wingdings" panose="05000000000000000000" pitchFamily="2" charset="2"/>
              <a:buChar char="v"/>
            </a:pPr>
            <a:r>
              <a:rPr lang="en-US" sz="2000" b="1" dirty="0" smtClean="0"/>
              <a:t>Discussions within the U.S. Government led by NASA, NSF, and NOAA to craft an interagency approach to global change science, followed by the establishment of the </a:t>
            </a:r>
            <a:r>
              <a:rPr lang="en-US" sz="2000" b="1" i="1" dirty="0" smtClean="0">
                <a:solidFill>
                  <a:srgbClr val="0000CC"/>
                </a:solidFill>
              </a:rPr>
              <a:t>U.S. Global Change Research Program </a:t>
            </a:r>
            <a:r>
              <a:rPr lang="en-US" sz="2000" b="1" dirty="0" smtClean="0"/>
              <a:t>as a Presidential Initiative in 1989 and Congressional action to pass the </a:t>
            </a:r>
            <a:r>
              <a:rPr lang="en-US" sz="2000" b="1" i="1" dirty="0" smtClean="0">
                <a:solidFill>
                  <a:srgbClr val="0000CC"/>
                </a:solidFill>
              </a:rPr>
              <a:t>Global Change Research Act </a:t>
            </a:r>
            <a:r>
              <a:rPr lang="en-US" sz="2000" b="1" dirty="0" smtClean="0"/>
              <a:t>of 1990 to “assist </a:t>
            </a:r>
            <a:r>
              <a:rPr lang="en-US" sz="2000" b="1" dirty="0"/>
              <a:t>the Nation and the world to understand, assess, predict, and respond to human-induced and natural processes of global </a:t>
            </a:r>
            <a:r>
              <a:rPr lang="en-US" sz="2000" b="1" dirty="0" smtClean="0"/>
              <a:t>change.”</a:t>
            </a:r>
          </a:p>
        </p:txBody>
      </p:sp>
    </p:spTree>
    <p:extLst>
      <p:ext uri="{BB962C8B-B14F-4D97-AF65-F5344CB8AC3E}">
        <p14:creationId xmlns:p14="http://schemas.microsoft.com/office/powerpoint/2010/main" val="22744848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5" y="158298"/>
            <a:ext cx="11723915" cy="473073"/>
          </a:xfrm>
        </p:spPr>
        <p:txBody>
          <a:bodyPr>
            <a:normAutofit fontScale="90000"/>
          </a:bodyPr>
          <a:lstStyle/>
          <a:p>
            <a:pPr algn="ctr"/>
            <a:r>
              <a:rPr lang="en-US" b="1" dirty="0" smtClean="0"/>
              <a:t>Lessons Learned (LL):  </a:t>
            </a:r>
            <a:r>
              <a:rPr lang="en-US" b="1" dirty="0" smtClean="0">
                <a:solidFill>
                  <a:srgbClr val="FF0000"/>
                </a:solidFill>
              </a:rPr>
              <a:t>Preparing for EOS</a:t>
            </a:r>
            <a:endParaRPr lang="en-US" b="1" dirty="0"/>
          </a:p>
        </p:txBody>
      </p:sp>
      <p:sp>
        <p:nvSpPr>
          <p:cNvPr id="3" name="TextBox 2"/>
          <p:cNvSpPr txBox="1"/>
          <p:nvPr/>
        </p:nvSpPr>
        <p:spPr>
          <a:xfrm>
            <a:off x="250371" y="903516"/>
            <a:ext cx="11647713" cy="4093428"/>
          </a:xfrm>
          <a:prstGeom prst="rect">
            <a:avLst/>
          </a:prstGeom>
          <a:noFill/>
        </p:spPr>
        <p:txBody>
          <a:bodyPr wrap="square" rtlCol="0">
            <a:spAutoFit/>
          </a:bodyPr>
          <a:lstStyle/>
          <a:p>
            <a:pPr marL="342900" indent="-342900">
              <a:buSzPct val="90000"/>
              <a:buFont typeface="Calibri" panose="020F0502020204030204" pitchFamily="34" charset="0"/>
              <a:buChar char="→"/>
            </a:pPr>
            <a:r>
              <a:rPr lang="en-US" sz="2400" b="1" dirty="0" smtClean="0"/>
              <a:t>LL:  Good ideas (even really good ones) need lots of development and refinement – this usually takes time and many of the best minds of the world </a:t>
            </a:r>
            <a:r>
              <a:rPr lang="en-US" sz="2400" dirty="0" smtClean="0"/>
              <a:t>(at least a decade for ESS!)</a:t>
            </a:r>
            <a:r>
              <a:rPr lang="en-US" sz="2400" b="1" dirty="0" smtClean="0"/>
              <a:t>.</a:t>
            </a:r>
          </a:p>
          <a:p>
            <a:pPr marL="342900" indent="-342900">
              <a:buSzPct val="90000"/>
              <a:buFont typeface="Calibri" panose="020F0502020204030204" pitchFamily="34" charset="0"/>
              <a:buChar char="→"/>
            </a:pPr>
            <a:endParaRPr lang="en-US" sz="2400" b="1" dirty="0"/>
          </a:p>
          <a:p>
            <a:pPr marL="342900" indent="-342900">
              <a:buSzPct val="90000"/>
              <a:buFont typeface="Calibri" panose="020F0502020204030204" pitchFamily="34" charset="0"/>
              <a:buChar char="→"/>
            </a:pPr>
            <a:r>
              <a:rPr lang="en-US" sz="2400" b="1" dirty="0" smtClean="0"/>
              <a:t>LL:  Good ideas need widespread buy-in and ownership on the part of diverse stakeholders:</a:t>
            </a:r>
          </a:p>
          <a:p>
            <a:pPr marL="800100" lvl="1" indent="-342900">
              <a:buSzPct val="90000"/>
              <a:buFont typeface="Calibri" panose="020F0502020204030204" pitchFamily="34" charset="0"/>
              <a:buChar char="−"/>
            </a:pPr>
            <a:r>
              <a:rPr lang="en-US" sz="2000" b="1" dirty="0" smtClean="0"/>
              <a:t>The U.S. scientific community</a:t>
            </a:r>
          </a:p>
          <a:p>
            <a:pPr marL="800100" lvl="1" indent="-342900">
              <a:buSzPct val="90000"/>
              <a:buFont typeface="Calibri" panose="020F0502020204030204" pitchFamily="34" charset="0"/>
              <a:buChar char="−"/>
            </a:pPr>
            <a:r>
              <a:rPr lang="en-US" sz="2000" b="1" dirty="0" smtClean="0"/>
              <a:t>The international scientific community</a:t>
            </a:r>
          </a:p>
          <a:p>
            <a:pPr marL="800100" lvl="1" indent="-342900">
              <a:buSzPct val="90000"/>
              <a:buFont typeface="Calibri" panose="020F0502020204030204" pitchFamily="34" charset="0"/>
              <a:buChar char="−"/>
            </a:pPr>
            <a:r>
              <a:rPr lang="en-US" sz="2000" b="1" dirty="0" smtClean="0"/>
              <a:t>Other Federal agencies and the Executive Branch</a:t>
            </a:r>
          </a:p>
          <a:p>
            <a:pPr marL="800100" lvl="1" indent="-342900">
              <a:buSzPct val="90000"/>
              <a:buFont typeface="Calibri" panose="020F0502020204030204" pitchFamily="34" charset="0"/>
              <a:buChar char="−"/>
            </a:pPr>
            <a:r>
              <a:rPr lang="en-US" sz="2000" b="1" dirty="0" smtClean="0"/>
              <a:t>Congress</a:t>
            </a:r>
          </a:p>
          <a:p>
            <a:pPr marL="800100" lvl="1" indent="-342900">
              <a:buSzPct val="90000"/>
              <a:buFont typeface="Calibri" panose="020F0502020204030204" pitchFamily="34" charset="0"/>
              <a:buChar char="−"/>
            </a:pPr>
            <a:r>
              <a:rPr lang="en-US" sz="2000" b="1" dirty="0" smtClean="0"/>
              <a:t>The public</a:t>
            </a:r>
          </a:p>
          <a:p>
            <a:pPr marL="800100" lvl="1" indent="-342900">
              <a:buSzPct val="90000"/>
              <a:buFont typeface="Calibri" panose="020F0502020204030204" pitchFamily="34" charset="0"/>
              <a:buChar char="−"/>
            </a:pPr>
            <a:r>
              <a:rPr lang="en-US" sz="2000" b="1" dirty="0" smtClean="0"/>
              <a:t>Etc.</a:t>
            </a:r>
          </a:p>
          <a:p>
            <a:pPr marL="800100" lvl="1" indent="-342900">
              <a:buSzPct val="90000"/>
              <a:buFont typeface="Calibri" panose="020F0502020204030204" pitchFamily="34" charset="0"/>
              <a:buChar char="−"/>
            </a:pPr>
            <a:endParaRPr lang="en-US" sz="2000" b="1" dirty="0" smtClean="0"/>
          </a:p>
        </p:txBody>
      </p:sp>
    </p:spTree>
    <p:extLst>
      <p:ext uri="{BB962C8B-B14F-4D97-AF65-F5344CB8AC3E}">
        <p14:creationId xmlns:p14="http://schemas.microsoft.com/office/powerpoint/2010/main" val="31441957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4632</Words>
  <Application>Microsoft Macintosh PowerPoint</Application>
  <PresentationFormat>Custom</PresentationFormat>
  <Paragraphs>327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 Perspective on Past Generations of NASA Science and Lessons Learned Relevant for Your Future</vt:lpstr>
      <vt:lpstr>Why I am Here Today -- This is a Personal Perspective</vt:lpstr>
      <vt:lpstr>The Pendulum of Science Priorities and Funding: A “pre-NASA” Lesson Learned</vt:lpstr>
      <vt:lpstr>Past “Generations” of NASA Science</vt:lpstr>
      <vt:lpstr>LACIE / AgRISTARS</vt:lpstr>
      <vt:lpstr>LACIE / AgRISTARS</vt:lpstr>
      <vt:lpstr>Preparing for EOS</vt:lpstr>
      <vt:lpstr>Earth System Science:  Preparing for EOS</vt:lpstr>
      <vt:lpstr>Lessons Learned (LL):  Preparing for EOS</vt:lpstr>
      <vt:lpstr>Earth System Science:  Preparing for EOS</vt:lpstr>
      <vt:lpstr>Lessons Learned (LL):  Preparing for EOS</vt:lpstr>
      <vt:lpstr>Earth System Science:  Preparing for EOS</vt:lpstr>
      <vt:lpstr>Earth System Science:  Preparing for EOS</vt:lpstr>
      <vt:lpstr>Lessons Learned (LL):  Preparing for EOS</vt:lpstr>
      <vt:lpstr>Other Perspectives Gained While Preparing for EOS</vt:lpstr>
      <vt:lpstr>Utilizing EOS Data &amp; First Decadal Survey</vt:lpstr>
      <vt:lpstr>ESS:  Utilizing EOS Data &amp; First Decadal Survey</vt:lpstr>
      <vt:lpstr>ESS:  Utilizing EOS Data &amp; First Decadal Survey</vt:lpstr>
      <vt:lpstr>Lessons Learned:  Utilizing EOS Data &amp; First Decadal Survey</vt:lpstr>
      <vt:lpstr>First Decadal Survey</vt:lpstr>
      <vt:lpstr>ESS:  First Decadal Survey</vt:lpstr>
      <vt:lpstr>ESS:  First Decadal Survey</vt:lpstr>
      <vt:lpstr>Lessons Learned (LL):  First Decadal Survey</vt:lpstr>
      <vt:lpstr>Other Activities Along the Way:  Major Field Campaigns</vt:lpstr>
      <vt:lpstr>A Few Other Perspectives of a Former Program Manager</vt:lpstr>
      <vt:lpstr>Past Generations of NASA Science</vt:lpstr>
      <vt:lpstr>Summary</vt:lpstr>
      <vt:lpstr>Thank You!</vt:lpstr>
      <vt:lpstr>Backup</vt:lpstr>
      <vt:lpstr>Regrets</vt:lpstr>
      <vt:lpstr>Other Things</vt:lpstr>
      <vt:lpstr>Earth System Science:  Preparing for EOS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local</dc:creator>
  <cp:lastModifiedBy>Jessica Bussard</cp:lastModifiedBy>
  <cp:revision>239</cp:revision>
  <cp:lastPrinted>2015-04-03T15:15:23Z</cp:lastPrinted>
  <dcterms:created xsi:type="dcterms:W3CDTF">2015-03-05T16:27:46Z</dcterms:created>
  <dcterms:modified xsi:type="dcterms:W3CDTF">2015-04-19T18:11:46Z</dcterms:modified>
</cp:coreProperties>
</file>