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58" r:id="rId3"/>
    <p:sldId id="260" r:id="rId4"/>
    <p:sldId id="261" r:id="rId5"/>
    <p:sldId id="264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32" d="100"/>
          <a:sy n="132" d="100"/>
        </p:scale>
        <p:origin x="8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B0BA-DE23-47ED-87CC-746648C0BF36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D30D9-924B-4C7D-A8A2-28F436724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6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978AC-ED6C-4437-91C3-DD68F729E9D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1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418013"/>
            <a:ext cx="5199063" cy="4197350"/>
          </a:xfrm>
          <a:ln/>
        </p:spPr>
        <p:txBody>
          <a:bodyPr lIns="91728" tIns="45059" rIns="91728" bIns="45059"/>
          <a:lstStyle/>
          <a:p>
            <a:endParaRPr lang="en-US" dirty="0"/>
          </a:p>
        </p:txBody>
      </p:sp>
      <p:sp>
        <p:nvSpPr>
          <p:cNvPr id="1412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99646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978AC-ED6C-4437-91C3-DD68F729E9D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1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418013"/>
            <a:ext cx="5199063" cy="4197350"/>
          </a:xfrm>
          <a:ln/>
        </p:spPr>
        <p:txBody>
          <a:bodyPr lIns="91728" tIns="45059" rIns="91728" bIns="45059"/>
          <a:lstStyle/>
          <a:p>
            <a:endParaRPr lang="en-US" dirty="0"/>
          </a:p>
        </p:txBody>
      </p:sp>
      <p:sp>
        <p:nvSpPr>
          <p:cNvPr id="1412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42299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978AC-ED6C-4437-91C3-DD68F729E9D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1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418013"/>
            <a:ext cx="5199063" cy="4197350"/>
          </a:xfrm>
          <a:ln/>
        </p:spPr>
        <p:txBody>
          <a:bodyPr lIns="91728" tIns="45059" rIns="91728" bIns="45059"/>
          <a:lstStyle/>
          <a:p>
            <a:endParaRPr lang="en-US" dirty="0"/>
          </a:p>
        </p:txBody>
      </p:sp>
      <p:sp>
        <p:nvSpPr>
          <p:cNvPr id="1412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24915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978AC-ED6C-4437-91C3-DD68F729E9D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1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418013"/>
            <a:ext cx="5199063" cy="4197350"/>
          </a:xfrm>
          <a:ln/>
        </p:spPr>
        <p:txBody>
          <a:bodyPr lIns="91728" tIns="45059" rIns="91728" bIns="45059"/>
          <a:lstStyle/>
          <a:p>
            <a:endParaRPr lang="en-US" dirty="0"/>
          </a:p>
        </p:txBody>
      </p:sp>
      <p:sp>
        <p:nvSpPr>
          <p:cNvPr id="1412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06168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978AC-ED6C-4437-91C3-DD68F729E9D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1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418013"/>
            <a:ext cx="5199063" cy="4197350"/>
          </a:xfrm>
          <a:ln/>
        </p:spPr>
        <p:txBody>
          <a:bodyPr lIns="91728" tIns="45059" rIns="91728" bIns="45059"/>
          <a:lstStyle/>
          <a:p>
            <a:endParaRPr lang="en-US" dirty="0"/>
          </a:p>
        </p:txBody>
      </p:sp>
      <p:sp>
        <p:nvSpPr>
          <p:cNvPr id="1412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1406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978AC-ED6C-4437-91C3-DD68F729E9D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1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875" y="4418013"/>
            <a:ext cx="5199063" cy="4197350"/>
          </a:xfrm>
          <a:ln/>
        </p:spPr>
        <p:txBody>
          <a:bodyPr lIns="91728" tIns="45059" rIns="91728" bIns="45059"/>
          <a:lstStyle/>
          <a:p>
            <a:endParaRPr lang="en-US" dirty="0"/>
          </a:p>
        </p:txBody>
      </p:sp>
      <p:sp>
        <p:nvSpPr>
          <p:cNvPr id="1412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02048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4058-3328-49F3-9C57-32475009583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4A0E-B743-414A-9280-86CCB04282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7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975DA-4046-480E-A098-3AAD3EB2616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14A0-88CE-43CC-9F65-7E9CC4E954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4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0D08-8082-4E59-A7A4-51CFEDC9E4C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8050-B275-4457-ADF4-326D5204B8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5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C10A-278E-477F-9CE0-1C0FA930025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E0691-CC3D-4565-B019-A364FCE687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0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DE93-96C6-41E5-9D46-F42C8D005EE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5C99-747E-4498-AFE2-6272FF30A6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6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6C5A-0781-4086-BA47-F3727E2B34C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A823-96D1-4695-AD4E-CD1ABC0CAF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4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3F29-493C-460D-9E61-D518A2313E9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8A56-29BA-4DE2-B2AB-C03F409AF9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8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8801-1BDC-4328-A96D-78E6E908B8B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EEC1A-8F88-4E38-A64A-2131A22E26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3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0EAB-448E-4E3B-96C3-2145BB7B8F5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7F3E-2257-4075-911D-2808B162F2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8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CDF6-BB12-4252-BC84-93CE5CB4C80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F8C2-02B8-4146-88B4-687F648D55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9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35FF-23CB-46E4-8F54-D3D93D2D44C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A2EC-3113-445B-A518-6E70781FAF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0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18DAE9-BC52-4E38-AE56-0B3A33433A7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CAB186-BCFA-4601-BFC2-66EF3DA6C2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768" y="1042219"/>
            <a:ext cx="8839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Arial" pitchFamily="34" charset="0"/>
              </a:rPr>
              <a:t>Welcome </a:t>
            </a:r>
            <a:r>
              <a:rPr lang="en-US" sz="4800" b="1" dirty="0">
                <a:solidFill>
                  <a:prstClr val="white"/>
                </a:solidFill>
                <a:latin typeface="Arial" pitchFamily="34" charset="0"/>
              </a:rPr>
              <a:t>t</a:t>
            </a:r>
            <a:r>
              <a:rPr lang="en-US" sz="4800" b="1" dirty="0" smtClean="0">
                <a:solidFill>
                  <a:prstClr val="white"/>
                </a:solidFill>
                <a:latin typeface="Arial" pitchFamily="34" charset="0"/>
              </a:rPr>
              <a:t>o the </a:t>
            </a:r>
            <a:br>
              <a:rPr lang="en-US" sz="4800" b="1" dirty="0" smtClean="0">
                <a:solidFill>
                  <a:prstClr val="white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prstClr val="white"/>
                </a:solidFill>
                <a:latin typeface="Arial" pitchFamily="34" charset="0"/>
              </a:rPr>
              <a:t>Carbon </a:t>
            </a:r>
            <a:r>
              <a:rPr lang="en-US" sz="4800" b="1" dirty="0">
                <a:solidFill>
                  <a:prstClr val="white"/>
                </a:solidFill>
                <a:latin typeface="Arial" pitchFamily="34" charset="0"/>
              </a:rPr>
              <a:t>Cycle &amp; Ecosystems </a:t>
            </a:r>
            <a:r>
              <a:rPr lang="en-US" sz="4800" b="1" dirty="0" smtClean="0">
                <a:solidFill>
                  <a:prstClr val="white"/>
                </a:solidFill>
                <a:latin typeface="Arial" pitchFamily="34" charset="0"/>
              </a:rPr>
              <a:t/>
            </a:r>
            <a:br>
              <a:rPr lang="en-US" sz="4800" b="1" dirty="0" smtClean="0">
                <a:solidFill>
                  <a:prstClr val="white"/>
                </a:solidFill>
                <a:latin typeface="Arial" pitchFamily="34" charset="0"/>
              </a:rPr>
            </a:br>
            <a:r>
              <a:rPr lang="en-US" sz="4800" b="1" dirty="0" smtClean="0">
                <a:solidFill>
                  <a:prstClr val="white"/>
                </a:solidFill>
                <a:latin typeface="Arial" pitchFamily="34" charset="0"/>
              </a:rPr>
              <a:t>4</a:t>
            </a:r>
            <a:r>
              <a:rPr lang="en-US" sz="4800" b="1" baseline="30000" dirty="0" smtClean="0">
                <a:solidFill>
                  <a:prstClr val="white"/>
                </a:solidFill>
                <a:latin typeface="Arial" pitchFamily="34" charset="0"/>
              </a:rPr>
              <a:t>th</a:t>
            </a:r>
            <a:r>
              <a:rPr lang="en-US" sz="4800" b="1" dirty="0" smtClean="0">
                <a:solidFill>
                  <a:prstClr val="white"/>
                </a:solidFill>
                <a:latin typeface="Arial" pitchFamily="34" charset="0"/>
              </a:rPr>
              <a:t> Joint Science Workshop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74172" y="4612819"/>
            <a:ext cx="94923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College Park Marriott Hotel and Conference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Center</a:t>
            </a:r>
            <a:br>
              <a:rPr lang="en-US" sz="28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April 20-22, 2015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http://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cce.nasa.gov/meeting_2015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#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NASAcce</a:t>
            </a:r>
            <a:endParaRPr lang="en-US" sz="2800" b="1" dirty="0" smtClean="0">
              <a:solidFill>
                <a:schemeClr val="bg1"/>
              </a:solidFill>
              <a:latin typeface="+mj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Wireless network: NASA | Password: NASA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9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11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11077" name="Text Box 5"/>
          <p:cNvSpPr txBox="1">
            <a:spLocks noChangeArrowheads="1"/>
          </p:cNvSpPr>
          <p:nvPr/>
        </p:nvSpPr>
        <p:spPr bwMode="auto">
          <a:xfrm>
            <a:off x="270103" y="1233488"/>
            <a:ext cx="8610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Principal </a:t>
            </a:r>
            <a:r>
              <a:rPr lang="en-US" sz="2400" dirty="0">
                <a:solidFill>
                  <a:prstClr val="black"/>
                </a:solidFill>
              </a:rPr>
              <a:t>Investigators, Co-Investigators, Collaborators and Students funded through NASA’s </a:t>
            </a:r>
            <a:r>
              <a:rPr lang="en-US" sz="2400" dirty="0" smtClean="0">
                <a:solidFill>
                  <a:prstClr val="black"/>
                </a:solidFill>
              </a:rPr>
              <a:t>Carbon Cycle and Ecosystems (</a:t>
            </a:r>
            <a:r>
              <a:rPr lang="en-US" sz="2400" dirty="0" err="1" smtClean="0">
                <a:solidFill>
                  <a:prstClr val="black"/>
                </a:solidFill>
              </a:rPr>
              <a:t>CC&amp;E</a:t>
            </a:r>
            <a:r>
              <a:rPr lang="en-US" sz="2400" dirty="0" smtClean="0">
                <a:solidFill>
                  <a:prstClr val="black"/>
                </a:solidFill>
              </a:rPr>
              <a:t>) Focus Area and related  programs:</a:t>
            </a:r>
          </a:p>
          <a:p>
            <a:pPr marL="640080" lvl="1" indent="-342900" fontAlgn="base">
              <a:spcBef>
                <a:spcPct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</a:rPr>
              <a:t>Research: Terrestrial Ecology, Ocean Biology &amp; Biogeochemistry, Land Cover &amp; Land Use Change, Biodiversity</a:t>
            </a:r>
          </a:p>
          <a:p>
            <a:pPr marL="640080" lvl="1" indent="-342900" fontAlgn="base">
              <a:spcBef>
                <a:spcPct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</a:rPr>
              <a:t>Applied Sciences: Ecological Forecasting, Agriculture, Water Resources</a:t>
            </a:r>
          </a:p>
          <a:p>
            <a:pPr marL="640080" lvl="1" indent="-342900" fontAlgn="base">
              <a:spcBef>
                <a:spcPct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</a:rPr>
              <a:t>And others </a:t>
            </a:r>
            <a:r>
              <a:rPr lang="en-US" sz="2400" dirty="0" smtClean="0">
                <a:solidFill>
                  <a:prstClr val="black"/>
                </a:solidFill>
              </a:rPr>
              <a:t>(e.g. </a:t>
            </a:r>
            <a:r>
              <a:rPr lang="en-US" sz="2400" dirty="0" smtClean="0">
                <a:solidFill>
                  <a:prstClr val="black"/>
                </a:solidFill>
              </a:rPr>
              <a:t>Terrestrial Hydrology, Data Systems)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NASA Earth Science Division (</a:t>
            </a:r>
            <a:r>
              <a:rPr lang="en-US" sz="2400" dirty="0" err="1" smtClean="0">
                <a:solidFill>
                  <a:prstClr val="black"/>
                </a:solidFill>
              </a:rPr>
              <a:t>ESD</a:t>
            </a:r>
            <a:r>
              <a:rPr lang="en-US" sz="2400" dirty="0" smtClean="0">
                <a:solidFill>
                  <a:prstClr val="black"/>
                </a:solidFill>
              </a:rPr>
              <a:t>) </a:t>
            </a:r>
            <a:r>
              <a:rPr lang="en-US" sz="2400" dirty="0" err="1" smtClean="0">
                <a:solidFill>
                  <a:prstClr val="black"/>
                </a:solidFill>
              </a:rPr>
              <a:t>CC&amp;E</a:t>
            </a:r>
            <a:r>
              <a:rPr lang="en-US" sz="2400" dirty="0" smtClean="0">
                <a:solidFill>
                  <a:prstClr val="black"/>
                </a:solidFill>
              </a:rPr>
              <a:t> Program Managers, </a:t>
            </a:r>
            <a:r>
              <a:rPr lang="en-US" sz="2400" dirty="0" err="1" smtClean="0">
                <a:solidFill>
                  <a:prstClr val="black"/>
                </a:solidFill>
              </a:rPr>
              <a:t>ESD</a:t>
            </a:r>
            <a:r>
              <a:rPr lang="en-US" sz="2400" dirty="0" smtClean="0">
                <a:solidFill>
                  <a:prstClr val="black"/>
                </a:solidFill>
              </a:rPr>
              <a:t> Senior Managers, and other </a:t>
            </a:r>
            <a:r>
              <a:rPr lang="en-US" sz="2400" dirty="0" err="1" smtClean="0">
                <a:solidFill>
                  <a:prstClr val="black"/>
                </a:solidFill>
              </a:rPr>
              <a:t>ESD</a:t>
            </a:r>
            <a:r>
              <a:rPr lang="en-US" sz="2400" dirty="0" smtClean="0">
                <a:solidFill>
                  <a:prstClr val="black"/>
                </a:solidFill>
              </a:rPr>
              <a:t> personnel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</a:rPr>
              <a:t>Say hello to someone new!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02339" y="52539"/>
            <a:ext cx="8534859" cy="86677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Who is here?</a:t>
            </a:r>
          </a:p>
        </p:txBody>
      </p:sp>
    </p:spTree>
    <p:extLst>
      <p:ext uri="{BB962C8B-B14F-4D97-AF65-F5344CB8AC3E}">
        <p14:creationId xmlns:p14="http://schemas.microsoft.com/office/powerpoint/2010/main" val="263827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11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11077" name="Text Box 5"/>
          <p:cNvSpPr txBox="1">
            <a:spLocks noChangeArrowheads="1"/>
          </p:cNvSpPr>
          <p:nvPr/>
        </p:nvSpPr>
        <p:spPr bwMode="auto">
          <a:xfrm>
            <a:off x="277360" y="1233488"/>
            <a:ext cx="8610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Foster interdisciplinary interactions within </a:t>
            </a:r>
            <a:r>
              <a:rPr lang="en-US" sz="2400" dirty="0" err="1" smtClean="0">
                <a:solidFill>
                  <a:prstClr val="black"/>
                </a:solidFill>
              </a:rPr>
              <a:t>CC&amp;E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Highlight progress and accomplishments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Identify challenges and opportunities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Discuss the research questions that will drive </a:t>
            </a:r>
            <a:r>
              <a:rPr lang="en-US" sz="2400" dirty="0" err="1" smtClean="0">
                <a:solidFill>
                  <a:prstClr val="black"/>
                </a:solidFill>
              </a:rPr>
              <a:t>CC&amp;E</a:t>
            </a:r>
            <a:r>
              <a:rPr lang="en-US" sz="2400" dirty="0" smtClean="0">
                <a:solidFill>
                  <a:prstClr val="black"/>
                </a:solidFill>
              </a:rPr>
              <a:t> research over the coming decade (including breakout groups)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Wednesday afternoon – Thursday: Team meetings for Terrestrial Ecology, Biodiversity </a:t>
            </a:r>
            <a:r>
              <a:rPr lang="en-US" sz="2400" dirty="0">
                <a:solidFill>
                  <a:prstClr val="black"/>
                </a:solidFill>
              </a:rPr>
              <a:t>and Ecological Forecasting, Land Cover and Land Use </a:t>
            </a:r>
            <a:r>
              <a:rPr lang="en-US" sz="2400" dirty="0" smtClean="0">
                <a:solidFill>
                  <a:prstClr val="black"/>
                </a:solidFill>
              </a:rPr>
              <a:t>Change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02339" y="52539"/>
            <a:ext cx="8534859" cy="86677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Why are we here?</a:t>
            </a:r>
          </a:p>
        </p:txBody>
      </p:sp>
    </p:spTree>
    <p:extLst>
      <p:ext uri="{BB962C8B-B14F-4D97-AF65-F5344CB8AC3E}">
        <p14:creationId xmlns:p14="http://schemas.microsoft.com/office/powerpoint/2010/main" val="622239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11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11077" name="Text Box 5"/>
          <p:cNvSpPr txBox="1">
            <a:spLocks noChangeArrowheads="1"/>
          </p:cNvSpPr>
          <p:nvPr/>
        </p:nvSpPr>
        <p:spPr bwMode="auto">
          <a:xfrm>
            <a:off x="219304" y="1233488"/>
            <a:ext cx="872149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Program updates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</a:rPr>
              <a:t>ESD</a:t>
            </a:r>
            <a:r>
              <a:rPr lang="en-US" sz="2400" dirty="0" smtClean="0">
                <a:solidFill>
                  <a:prstClr val="black"/>
                </a:solidFill>
              </a:rPr>
              <a:t>, Research &amp; Analysis, </a:t>
            </a:r>
            <a:r>
              <a:rPr lang="en-US" sz="2400" dirty="0" err="1" smtClean="0">
                <a:solidFill>
                  <a:prstClr val="black"/>
                </a:solidFill>
              </a:rPr>
              <a:t>CC&amp;E</a:t>
            </a:r>
            <a:r>
              <a:rPr lang="en-US" sz="2400" dirty="0" smtClean="0">
                <a:solidFill>
                  <a:prstClr val="black"/>
                </a:solidFill>
              </a:rPr>
              <a:t> Focus Area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Synthetic talks </a:t>
            </a:r>
            <a:r>
              <a:rPr lang="en-US" sz="2400" dirty="0" smtClean="0">
                <a:solidFill>
                  <a:prstClr val="black"/>
                </a:solidFill>
              </a:rPr>
              <a:t>in plenary organized around four themes:</a:t>
            </a:r>
          </a:p>
          <a:p>
            <a:pPr marL="640080" lvl="1" indent="-342900" fontAlgn="base">
              <a:spcBef>
                <a:spcPct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Tracking habitat change through new integrative approaches and products</a:t>
            </a:r>
          </a:p>
          <a:p>
            <a:pPr marL="640080" lvl="1" indent="-342900" fontAlgn="base">
              <a:spcBef>
                <a:spcPct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Landscapes to coasts: understanding Earth system connections</a:t>
            </a:r>
          </a:p>
          <a:p>
            <a:pPr marL="640080" lvl="1" indent="-342900" fontAlgn="base">
              <a:spcBef>
                <a:spcPct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Future research direction and priorities: perspectives relevant to the Next Decadal Survey</a:t>
            </a:r>
          </a:p>
          <a:p>
            <a:pPr marL="640080" lvl="1" indent="-342900" fontAlgn="base">
              <a:spcBef>
                <a:spcPct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Human influence on global ecosystems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Three </a:t>
            </a:r>
            <a:r>
              <a:rPr lang="en-US" sz="2400" b="1" dirty="0" smtClean="0">
                <a:solidFill>
                  <a:prstClr val="black"/>
                </a:solidFill>
              </a:rPr>
              <a:t>poster sessions</a:t>
            </a:r>
          </a:p>
          <a:p>
            <a:pPr marL="640080" lvl="1" indent="-342900" fontAlgn="base">
              <a:spcBef>
                <a:spcPct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Session 1 (Monday early afternoon): Habitat change, Landscapes to coasts, Carbon Monitoring System</a:t>
            </a:r>
          </a:p>
          <a:p>
            <a:pPr marL="640080" lvl="1" indent="-342900" fontAlgn="base">
              <a:spcBef>
                <a:spcPct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Session 2 (Monday late afternoon): Future research, Human influences</a:t>
            </a:r>
          </a:p>
          <a:p>
            <a:pPr marL="640080" lvl="1" indent="-342900" fontAlgn="base">
              <a:spcBef>
                <a:spcPct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prstClr val="black"/>
                </a:solidFill>
              </a:rPr>
              <a:t>Session 3 (Tuesday late afternoon): General Contributions</a:t>
            </a:r>
          </a:p>
          <a:p>
            <a:pPr marL="640080" lvl="1" indent="-342900" fontAlgn="base">
              <a:spcBef>
                <a:spcPct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prstClr val="black"/>
                </a:solidFill>
              </a:rPr>
              <a:t>Student/Early Career Speed Poster Talks</a:t>
            </a:r>
            <a:r>
              <a:rPr lang="en-US" sz="2000" dirty="0" smtClean="0">
                <a:solidFill>
                  <a:prstClr val="black"/>
                </a:solidFill>
              </a:rPr>
              <a:t>: Plenary prior to poster sessions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prstClr val="black"/>
              </a:solidFill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</a:rPr>
              <a:t>See website for talk and poster abstracts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prstClr val="black"/>
              </a:solidFill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Speakers, bring your talks to the A/V table well in advance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02339" y="52539"/>
            <a:ext cx="8534859" cy="86677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What are we doing?</a:t>
            </a:r>
          </a:p>
        </p:txBody>
      </p:sp>
    </p:spTree>
    <p:extLst>
      <p:ext uri="{BB962C8B-B14F-4D97-AF65-F5344CB8AC3E}">
        <p14:creationId xmlns:p14="http://schemas.microsoft.com/office/powerpoint/2010/main" val="3749003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11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11077" name="Text Box 5"/>
          <p:cNvSpPr txBox="1">
            <a:spLocks noChangeArrowheads="1"/>
          </p:cNvSpPr>
          <p:nvPr/>
        </p:nvSpPr>
        <p:spPr bwMode="auto">
          <a:xfrm>
            <a:off x="302339" y="1218507"/>
            <a:ext cx="8721498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</a:rPr>
              <a:t>Keynote address </a:t>
            </a:r>
            <a:r>
              <a:rPr lang="en-US" sz="2400" dirty="0">
                <a:solidFill>
                  <a:prstClr val="black"/>
                </a:solidFill>
              </a:rPr>
              <a:t>(Tuesday morning): “</a:t>
            </a:r>
            <a:r>
              <a:rPr lang="en-US" sz="2400" dirty="0" smtClean="0"/>
              <a:t>Perspective on Past Generations of NASA Science and Lessons Learned Relevant for Your Future” Diane E. Wickland (sign the book!)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800" b="1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prstClr val="black"/>
                </a:solidFill>
              </a:rPr>
              <a:t>Breakout groups </a:t>
            </a:r>
            <a:r>
              <a:rPr lang="en-US" sz="2400" dirty="0" smtClean="0">
                <a:solidFill>
                  <a:prstClr val="black"/>
                </a:solidFill>
              </a:rPr>
              <a:t>(Tuesday): </a:t>
            </a:r>
            <a:r>
              <a:rPr lang="en-US" sz="2400" dirty="0">
                <a:solidFill>
                  <a:prstClr val="black"/>
                </a:solidFill>
              </a:rPr>
              <a:t>Identifying </a:t>
            </a:r>
            <a:r>
              <a:rPr lang="en-US" sz="2400" dirty="0" smtClean="0">
                <a:solidFill>
                  <a:prstClr val="black"/>
                </a:solidFill>
              </a:rPr>
              <a:t>research questions </a:t>
            </a:r>
            <a:r>
              <a:rPr lang="en-US" sz="2400" dirty="0">
                <a:solidFill>
                  <a:prstClr val="black"/>
                </a:solidFill>
              </a:rPr>
              <a:t>that would spur </a:t>
            </a:r>
            <a:r>
              <a:rPr lang="en-US" sz="2400" dirty="0" err="1" smtClean="0">
                <a:solidFill>
                  <a:prstClr val="black"/>
                </a:solidFill>
              </a:rPr>
              <a:t>CC&amp;E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research over the coming </a:t>
            </a:r>
            <a:r>
              <a:rPr lang="en-US" sz="2400" dirty="0" smtClean="0">
                <a:solidFill>
                  <a:prstClr val="black"/>
                </a:solidFill>
              </a:rPr>
              <a:t>decade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prstClr val="black"/>
                </a:solidFill>
              </a:rPr>
              <a:t>Report back in plenary Wednesday morning, followed by a panel discussion with early career scientists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Special panel discussion </a:t>
            </a:r>
            <a:r>
              <a:rPr lang="en-US" sz="2400" dirty="0" smtClean="0"/>
              <a:t>(Tuesday): Knowing what you don't know: The problem of uncertainty.  Cartoons involved!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Open side meetings: </a:t>
            </a:r>
            <a:r>
              <a:rPr lang="en-US" sz="2400" dirty="0" smtClean="0"/>
              <a:t>Data Management Workshop (Sunday), Arctic Colors (Tuesday lunch), </a:t>
            </a:r>
            <a:r>
              <a:rPr lang="en-US" sz="2400" dirty="0" err="1" smtClean="0"/>
              <a:t>NISAR</a:t>
            </a:r>
            <a:r>
              <a:rPr lang="en-US" sz="2400" dirty="0" smtClean="0"/>
              <a:t> (Tuesday evening)</a:t>
            </a:r>
            <a:endParaRPr lang="en-US" sz="2400" b="1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Student/early career mentoring lunch</a:t>
            </a:r>
            <a:r>
              <a:rPr lang="en-US" sz="2400" dirty="0" smtClean="0"/>
              <a:t> (Monday)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800" b="1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No host social </a:t>
            </a:r>
            <a:r>
              <a:rPr lang="en-US" sz="2400" dirty="0" smtClean="0"/>
              <a:t>Monday and Tuesday evening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02339" y="52539"/>
            <a:ext cx="8534859" cy="86677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What else are we doing?</a:t>
            </a:r>
          </a:p>
        </p:txBody>
      </p:sp>
    </p:spTree>
    <p:extLst>
      <p:ext uri="{BB962C8B-B14F-4D97-AF65-F5344CB8AC3E}">
        <p14:creationId xmlns:p14="http://schemas.microsoft.com/office/powerpoint/2010/main" val="365387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11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11077" name="Text Box 5"/>
          <p:cNvSpPr txBox="1">
            <a:spLocks noChangeArrowheads="1"/>
          </p:cNvSpPr>
          <p:nvPr/>
        </p:nvSpPr>
        <p:spPr bwMode="auto">
          <a:xfrm>
            <a:off x="215712" y="1308785"/>
            <a:ext cx="887748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>
            <a:no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Paula Bontempi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smtClean="0">
                <a:solidFill>
                  <a:prstClr val="black"/>
                </a:solidFill>
              </a:rPr>
              <a:t>NASA </a:t>
            </a:r>
            <a:r>
              <a:rPr lang="en-US" sz="1500" dirty="0">
                <a:solidFill>
                  <a:prstClr val="black"/>
                </a:solidFill>
              </a:rPr>
              <a:t>HQ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Emmanuel </a:t>
            </a:r>
            <a:r>
              <a:rPr lang="en-US" sz="1500" b="1" dirty="0" smtClean="0">
                <a:solidFill>
                  <a:prstClr val="black"/>
                </a:solidFill>
              </a:rPr>
              <a:t>Boss</a:t>
            </a:r>
            <a:r>
              <a:rPr lang="en-US" sz="1500" b="1" dirty="0">
                <a:solidFill>
                  <a:prstClr val="black"/>
                </a:solidFill>
              </a:rPr>
              <a:t>, </a:t>
            </a:r>
            <a:r>
              <a:rPr lang="en-US" sz="1500" b="1" dirty="0" smtClean="0">
                <a:solidFill>
                  <a:prstClr val="black"/>
                </a:solidFill>
              </a:rPr>
              <a:t>University </a:t>
            </a:r>
            <a:r>
              <a:rPr lang="en-US" sz="1500" b="1" dirty="0">
                <a:solidFill>
                  <a:prstClr val="black"/>
                </a:solidFill>
              </a:rPr>
              <a:t>of Maine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Jessica Bussard, NASA </a:t>
            </a:r>
            <a:r>
              <a:rPr lang="en-US" sz="1500" dirty="0">
                <a:solidFill>
                  <a:prstClr val="black"/>
                </a:solidFill>
              </a:rPr>
              <a:t>GSFC / SSAI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prstClr val="black"/>
                </a:solidFill>
              </a:rPr>
              <a:t>Jim Collatz, NASA </a:t>
            </a:r>
            <a:r>
              <a:rPr lang="en-US" sz="1500" b="1" dirty="0">
                <a:solidFill>
                  <a:prstClr val="black"/>
                </a:solidFill>
              </a:rPr>
              <a:t>GSFC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Brad Doorn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smtClean="0">
                <a:solidFill>
                  <a:prstClr val="black"/>
                </a:solidFill>
              </a:rPr>
              <a:t>NASA </a:t>
            </a:r>
            <a:r>
              <a:rPr lang="en-US" sz="1500" dirty="0">
                <a:solidFill>
                  <a:prstClr val="black"/>
                </a:solidFill>
              </a:rPr>
              <a:t>HQ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Carla Evans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smtClean="0">
                <a:solidFill>
                  <a:prstClr val="black"/>
                </a:solidFill>
              </a:rPr>
              <a:t>NASA </a:t>
            </a:r>
            <a:r>
              <a:rPr lang="en-US" sz="1500" dirty="0">
                <a:solidFill>
                  <a:prstClr val="black"/>
                </a:solidFill>
              </a:rPr>
              <a:t>GSFC / SSAI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prstClr val="black"/>
                </a:solidFill>
              </a:rPr>
              <a:t>Josh Fisher</a:t>
            </a:r>
            <a:r>
              <a:rPr lang="en-US" sz="1500" b="1" dirty="0">
                <a:solidFill>
                  <a:prstClr val="black"/>
                </a:solidFill>
              </a:rPr>
              <a:t>, </a:t>
            </a:r>
            <a:r>
              <a:rPr lang="en-US" sz="1500" b="1" dirty="0" smtClean="0">
                <a:solidFill>
                  <a:prstClr val="black"/>
                </a:solidFill>
              </a:rPr>
              <a:t>JPL </a:t>
            </a:r>
            <a:endParaRPr lang="en-US" sz="1500" b="1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prstClr val="black"/>
                </a:solidFill>
              </a:rPr>
              <a:t>Anand </a:t>
            </a:r>
            <a:r>
              <a:rPr lang="en-US" sz="1500" b="1" dirty="0" err="1" smtClean="0">
                <a:solidFill>
                  <a:prstClr val="black"/>
                </a:solidFill>
              </a:rPr>
              <a:t>Gnanadesikan</a:t>
            </a:r>
            <a:r>
              <a:rPr lang="en-US" sz="1500" b="1" dirty="0">
                <a:solidFill>
                  <a:prstClr val="black"/>
                </a:solidFill>
              </a:rPr>
              <a:t>, </a:t>
            </a:r>
            <a:r>
              <a:rPr lang="en-US" sz="1500" b="1" dirty="0" smtClean="0">
                <a:solidFill>
                  <a:prstClr val="black"/>
                </a:solidFill>
              </a:rPr>
              <a:t>Johns Hopkins</a:t>
            </a:r>
            <a:endParaRPr lang="en-US" sz="1500" b="1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Peter Griffith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smtClean="0">
                <a:solidFill>
                  <a:prstClr val="black"/>
                </a:solidFill>
              </a:rPr>
              <a:t>NASA </a:t>
            </a:r>
            <a:r>
              <a:rPr lang="en-US" sz="1500" dirty="0">
                <a:solidFill>
                  <a:prstClr val="black"/>
                </a:solidFill>
              </a:rPr>
              <a:t>GSFC / SSAI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Garik Gutman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smtClean="0">
                <a:solidFill>
                  <a:prstClr val="black"/>
                </a:solidFill>
              </a:rPr>
              <a:t>NASA </a:t>
            </a:r>
            <a:r>
              <a:rPr lang="en-US" sz="1500" dirty="0">
                <a:solidFill>
                  <a:prstClr val="black"/>
                </a:solidFill>
              </a:rPr>
              <a:t>HQ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prstClr val="black"/>
                </a:solidFill>
              </a:rPr>
              <a:t>Sean Healey</a:t>
            </a:r>
            <a:r>
              <a:rPr lang="en-US" sz="1500" b="1" dirty="0">
                <a:solidFill>
                  <a:prstClr val="black"/>
                </a:solidFill>
              </a:rPr>
              <a:t>, </a:t>
            </a:r>
            <a:r>
              <a:rPr lang="en-US" sz="1500" b="1" dirty="0" smtClean="0">
                <a:solidFill>
                  <a:prstClr val="black"/>
                </a:solidFill>
              </a:rPr>
              <a:t>USDA </a:t>
            </a:r>
            <a:r>
              <a:rPr lang="en-US" sz="1500" b="1" dirty="0">
                <a:solidFill>
                  <a:prstClr val="black"/>
                </a:solidFill>
              </a:rPr>
              <a:t>Forest Service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Kathy Hibbard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smtClean="0">
                <a:solidFill>
                  <a:prstClr val="black"/>
                </a:solidFill>
              </a:rPr>
              <a:t>NASA </a:t>
            </a:r>
            <a:r>
              <a:rPr lang="en-US" sz="1500" dirty="0">
                <a:solidFill>
                  <a:prstClr val="black"/>
                </a:solidFill>
              </a:rPr>
              <a:t>HQ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prstClr val="black"/>
                </a:solidFill>
              </a:rPr>
              <a:t>Walter Jetz</a:t>
            </a:r>
            <a:r>
              <a:rPr lang="en-US" sz="1500" b="1" dirty="0">
                <a:solidFill>
                  <a:prstClr val="black"/>
                </a:solidFill>
              </a:rPr>
              <a:t>, </a:t>
            </a:r>
            <a:r>
              <a:rPr lang="en-US" sz="1500" b="1" dirty="0" smtClean="0">
                <a:solidFill>
                  <a:prstClr val="black"/>
                </a:solidFill>
              </a:rPr>
              <a:t>Yale </a:t>
            </a:r>
            <a:r>
              <a:rPr lang="en-US" sz="1500" b="1" dirty="0">
                <a:solidFill>
                  <a:prstClr val="black"/>
                </a:solidFill>
              </a:rPr>
              <a:t>University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prstClr val="black"/>
                </a:solidFill>
              </a:rPr>
              <a:t>Chris Justice</a:t>
            </a:r>
            <a:r>
              <a:rPr lang="en-US" sz="1500" b="1" dirty="0">
                <a:solidFill>
                  <a:prstClr val="black"/>
                </a:solidFill>
              </a:rPr>
              <a:t>, </a:t>
            </a:r>
            <a:r>
              <a:rPr lang="en-US" sz="1500" b="1" dirty="0" smtClean="0">
                <a:solidFill>
                  <a:prstClr val="black"/>
                </a:solidFill>
              </a:rPr>
              <a:t>University </a:t>
            </a:r>
            <a:r>
              <a:rPr lang="en-US" sz="1500" b="1" dirty="0">
                <a:solidFill>
                  <a:prstClr val="black"/>
                </a:solidFill>
              </a:rPr>
              <a:t>of Maryland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Eric Kasischke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smtClean="0">
                <a:solidFill>
                  <a:prstClr val="black"/>
                </a:solidFill>
              </a:rPr>
              <a:t>NASA HQ</a:t>
            </a:r>
            <a:endParaRPr lang="en-US" sz="1500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Libby Larson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smtClean="0">
                <a:solidFill>
                  <a:prstClr val="black"/>
                </a:solidFill>
              </a:rPr>
              <a:t>NASA </a:t>
            </a:r>
            <a:r>
              <a:rPr lang="en-US" sz="1500" dirty="0">
                <a:solidFill>
                  <a:prstClr val="black"/>
                </a:solidFill>
              </a:rPr>
              <a:t>GSFC / SSAI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Allison Leidner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smtClean="0">
                <a:solidFill>
                  <a:prstClr val="black"/>
                </a:solidFill>
              </a:rPr>
              <a:t>NASA </a:t>
            </a:r>
            <a:r>
              <a:rPr lang="en-US" sz="1500" dirty="0">
                <a:solidFill>
                  <a:prstClr val="black"/>
                </a:solidFill>
              </a:rPr>
              <a:t>HQ / USRA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b="1" dirty="0" smtClean="0">
                <a:solidFill>
                  <a:prstClr val="black"/>
                </a:solidFill>
              </a:rPr>
              <a:t>Jon Ranson</a:t>
            </a:r>
            <a:r>
              <a:rPr lang="en-US" sz="1500" b="1" dirty="0">
                <a:solidFill>
                  <a:prstClr val="black"/>
                </a:solidFill>
              </a:rPr>
              <a:t>, </a:t>
            </a:r>
            <a:r>
              <a:rPr lang="en-US" sz="1500" b="1" dirty="0" smtClean="0">
                <a:solidFill>
                  <a:prstClr val="black"/>
                </a:solidFill>
              </a:rPr>
              <a:t>NASA </a:t>
            </a:r>
            <a:r>
              <a:rPr lang="en-US" sz="1500" b="1" dirty="0">
                <a:solidFill>
                  <a:prstClr val="black"/>
                </a:solidFill>
              </a:rPr>
              <a:t>GSFC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Woody Turner</a:t>
            </a:r>
            <a:r>
              <a:rPr lang="en-US" sz="1500" dirty="0">
                <a:solidFill>
                  <a:prstClr val="black"/>
                </a:solidFill>
              </a:rPr>
              <a:t>, </a:t>
            </a:r>
            <a:r>
              <a:rPr lang="en-US" sz="1500" dirty="0" smtClean="0">
                <a:solidFill>
                  <a:prstClr val="black"/>
                </a:solidFill>
              </a:rPr>
              <a:t>NASA </a:t>
            </a:r>
            <a:r>
              <a:rPr lang="en-US" sz="1500" dirty="0">
                <a:solidFill>
                  <a:prstClr val="black"/>
                </a:solidFill>
              </a:rPr>
              <a:t>HQ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02339" y="52539"/>
            <a:ext cx="8534859" cy="86677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Who should we thank?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3370" y="986125"/>
            <a:ext cx="3824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Meeting Planning Committee</a:t>
            </a:r>
            <a:endParaRPr lang="en-US" sz="2200" b="1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52234" y="4042738"/>
            <a:ext cx="7387082" cy="91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3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Jessica Bussard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Carla Evans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Peter Griffith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Amy </a:t>
            </a:r>
            <a:r>
              <a:rPr lang="en-US" sz="1500" dirty="0" err="1" smtClean="0"/>
              <a:t>Hodkinson</a:t>
            </a: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Liz Hoy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Leanne </a:t>
            </a:r>
            <a:r>
              <a:rPr lang="en-US" sz="1500" dirty="0" smtClean="0"/>
              <a:t>Kendig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Libby Larson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Lisa Wilcox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 smtClean="0"/>
              <a:t>Zantech</a:t>
            </a:r>
            <a:r>
              <a:rPr lang="en-US" sz="1500" dirty="0" smtClean="0"/>
              <a:t>  IT: Mary Floyd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NASA HQ: Amy Marshall</a:t>
            </a: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7511" y="3645994"/>
            <a:ext cx="3824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CC&amp;E</a:t>
            </a:r>
            <a:r>
              <a:rPr lang="en-US" sz="2200" b="1" dirty="0" smtClean="0"/>
              <a:t> Office and Other Support</a:t>
            </a:r>
            <a:endParaRPr lang="en-US" sz="2200" b="1" dirty="0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05783" y="5501628"/>
            <a:ext cx="5973097" cy="142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Plenary speakers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Poster presenters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Breakout group leaders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Note takers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Panelists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Session chairs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Lunch mentors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 smtClean="0"/>
              <a:t>You!</a:t>
            </a:r>
          </a:p>
          <a:p>
            <a:pPr algn="ctr"/>
            <a:endParaRPr lang="en-US" sz="15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71915" y="5090592"/>
            <a:ext cx="3824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The Community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27659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1077" grpId="0"/>
      <p:bldP spid="9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b="22633"/>
          <a:stretch/>
        </p:blipFill>
        <p:spPr>
          <a:xfrm>
            <a:off x="254000" y="971852"/>
            <a:ext cx="6233886" cy="5797507"/>
          </a:xfrm>
          <a:prstGeom prst="rect">
            <a:avLst/>
          </a:prstGeom>
        </p:spPr>
      </p:pic>
      <p:sp>
        <p:nvSpPr>
          <p:cNvPr id="1411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11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7" t="24438" b="59315"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" y="52539"/>
            <a:ext cx="9144000" cy="86677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</a:rPr>
              <a:t>Where am I? And the food/coffee?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5" t="76843" r="14917" b="1586"/>
          <a:stretch/>
        </p:blipFill>
        <p:spPr>
          <a:xfrm>
            <a:off x="6085114" y="4719666"/>
            <a:ext cx="2954180" cy="1407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8360" y="2059394"/>
            <a:ext cx="1860934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Food Trucks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Jimmy the Hot Dog Man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Nann</a:t>
            </a:r>
            <a:r>
              <a:rPr lang="en-US" sz="1400" dirty="0" smtClean="0"/>
              <a:t> </a:t>
            </a:r>
            <a:r>
              <a:rPr lang="en-US" sz="1400" dirty="0"/>
              <a:t>Stop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Nann</a:t>
            </a:r>
            <a:r>
              <a:rPr lang="en-US" sz="1400" dirty="0" smtClean="0"/>
              <a:t> </a:t>
            </a:r>
            <a:r>
              <a:rPr lang="en-US" sz="1400" dirty="0"/>
              <a:t>Stop Taco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Curley's BBQ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Dee's Sweets (also Savory cuisine) </a:t>
            </a:r>
            <a:endParaRPr lang="en-US" sz="1400" dirty="0" smtClean="0"/>
          </a:p>
          <a:p>
            <a:r>
              <a:rPr lang="en-US" sz="1400" dirty="0" smtClean="0"/>
              <a:t>Bear with us and be a little patient!  You can eat outside or in the Patuxent Room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393543" y="3976914"/>
            <a:ext cx="679187" cy="26125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70514" y="1458686"/>
            <a:ext cx="3272972" cy="49813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55449" y="1100616"/>
            <a:ext cx="16162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Commons Restaurant </a:t>
            </a:r>
            <a:br>
              <a:rPr lang="en-US" b="1" dirty="0" smtClean="0"/>
            </a:br>
            <a:r>
              <a:rPr lang="en-US" dirty="0" smtClean="0"/>
              <a:t>(table service)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357720" y="4238171"/>
            <a:ext cx="3696223" cy="151151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93914" y="4129314"/>
            <a:ext cx="1161143" cy="222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1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</TotalTime>
  <Words>637</Words>
  <Application>Microsoft Office PowerPoint</Application>
  <PresentationFormat>On-screen Show (4:3)</PresentationFormat>
  <Paragraphs>117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Leidner, Allison (HQ-DK000)[USRA]</dc:creator>
  <cp:lastModifiedBy>Leidner, Allison (HQ-DK000)[USRA]</cp:lastModifiedBy>
  <cp:revision>41</cp:revision>
  <dcterms:created xsi:type="dcterms:W3CDTF">2015-04-14T13:04:17Z</dcterms:created>
  <dcterms:modified xsi:type="dcterms:W3CDTF">2015-04-17T18:24:49Z</dcterms:modified>
</cp:coreProperties>
</file>